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2"/>
  </p:notesMasterIdLst>
  <p:sldIdLst>
    <p:sldId id="256" r:id="rId2"/>
    <p:sldId id="258" r:id="rId3"/>
    <p:sldId id="257" r:id="rId4"/>
    <p:sldId id="295" r:id="rId5"/>
    <p:sldId id="296" r:id="rId6"/>
    <p:sldId id="297" r:id="rId7"/>
    <p:sldId id="298" r:id="rId8"/>
    <p:sldId id="299" r:id="rId9"/>
    <p:sldId id="259" r:id="rId10"/>
    <p:sldId id="260" r:id="rId11"/>
    <p:sldId id="267" r:id="rId12"/>
    <p:sldId id="261" r:id="rId13"/>
    <p:sldId id="262" r:id="rId14"/>
    <p:sldId id="263" r:id="rId15"/>
    <p:sldId id="264" r:id="rId16"/>
    <p:sldId id="265" r:id="rId17"/>
    <p:sldId id="268" r:id="rId18"/>
    <p:sldId id="269" r:id="rId19"/>
    <p:sldId id="270" r:id="rId20"/>
    <p:sldId id="275" r:id="rId21"/>
    <p:sldId id="273" r:id="rId22"/>
    <p:sldId id="272" r:id="rId23"/>
    <p:sldId id="271" r:id="rId24"/>
    <p:sldId id="276" r:id="rId25"/>
    <p:sldId id="274" r:id="rId26"/>
    <p:sldId id="277" r:id="rId27"/>
    <p:sldId id="279" r:id="rId28"/>
    <p:sldId id="278" r:id="rId29"/>
    <p:sldId id="280" r:id="rId30"/>
    <p:sldId id="281" r:id="rId31"/>
    <p:sldId id="283" r:id="rId32"/>
    <p:sldId id="284" r:id="rId33"/>
    <p:sldId id="286" r:id="rId34"/>
    <p:sldId id="287" r:id="rId35"/>
    <p:sldId id="288" r:id="rId36"/>
    <p:sldId id="290" r:id="rId37"/>
    <p:sldId id="289" r:id="rId38"/>
    <p:sldId id="291" r:id="rId39"/>
    <p:sldId id="292" r:id="rId40"/>
    <p:sldId id="293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93339" autoAdjust="0"/>
  </p:normalViewPr>
  <p:slideViewPr>
    <p:cSldViewPr snapToGrid="0" snapToObjects="1">
      <p:cViewPr varScale="1">
        <p:scale>
          <a:sx n="60" d="100"/>
          <a:sy n="60" d="100"/>
        </p:scale>
        <p:origin x="986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0DB374-46F7-D249-8500-D2D9FCCEA289}" type="datetimeFigureOut">
              <a:rPr lang="en-US" smtClean="0"/>
              <a:t>9/30/2021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84D624-0942-0547-BA5B-79398DD9443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84D624-0942-0547-BA5B-79398DD94433}" type="slidenum">
              <a:rPr lang="en-US" smtClean="0"/>
              <a:t>28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/>
              <a:t>Click to edit Master text styles</a:t>
            </a:r>
          </a:p>
          <a:p>
            <a:pPr lvl="1" eaLnBrk="1" latinLnBrk="0" hangingPunct="1"/>
            <a:r>
              <a:rPr kumimoji="0" lang="cy-GB"/>
              <a:t>Second level</a:t>
            </a:r>
          </a:p>
          <a:p>
            <a:pPr lvl="2" eaLnBrk="1" latinLnBrk="0" hangingPunct="1"/>
            <a:r>
              <a:rPr kumimoji="0" lang="cy-GB"/>
              <a:t>Third level</a:t>
            </a:r>
          </a:p>
          <a:p>
            <a:pPr lvl="3" eaLnBrk="1" latinLnBrk="0" hangingPunct="1"/>
            <a:r>
              <a:rPr kumimoji="0" lang="cy-GB"/>
              <a:t>Fourth level</a:t>
            </a:r>
          </a:p>
          <a:p>
            <a:pPr lvl="4" eaLnBrk="1" latinLnBrk="0" hangingPunct="1"/>
            <a:r>
              <a:rPr kumimoji="0" lang="cy-GB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E9C6A0-C8BB-9246-BD26-8BE1941C8E63}" type="datetimeFigureOut">
              <a:rPr lang="en-US" smtClean="0"/>
              <a:pPr/>
              <a:t>9/30/2021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dpuzzle.com/assignments/603e27faa809df4219ce2a24/watch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0429how-to-develop-thinking-cy.pdf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…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oed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US" dirty="0"/>
          </a:p>
          <a:p>
            <a:pPr algn="ctr"/>
            <a:r>
              <a:rPr lang="en-US" dirty="0"/>
              <a:t>ECAD5008C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flaenorol</a:t>
            </a:r>
            <a:r>
              <a:rPr lang="en-US" dirty="0"/>
              <a:t> am </a:t>
            </a:r>
            <a:r>
              <a:rPr lang="en-US" dirty="0" err="1"/>
              <a:t>AagD</a:t>
            </a:r>
            <a:endParaRPr lang="en-US" dirty="0"/>
          </a:p>
          <a:p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oed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(</a:t>
            </a:r>
            <a:r>
              <a:rPr lang="en-US" dirty="0" err="1"/>
              <a:t>AagD</a:t>
            </a:r>
            <a:r>
              <a:rPr lang="en-US" dirty="0"/>
              <a:t>)</a:t>
            </a:r>
          </a:p>
          <a:p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gwerthuso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 a </a:t>
            </a:r>
            <a:r>
              <a:rPr lang="en-US" dirty="0" err="1"/>
              <a:t>gyflwynwyd</a:t>
            </a:r>
            <a:r>
              <a:rPr lang="en-US" dirty="0"/>
              <a:t>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878" y="4491418"/>
            <a:ext cx="3232244" cy="192157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49" y="1847088"/>
            <a:ext cx="8704708" cy="4775345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28386"/>
            <a:ext cx="8305800" cy="1143000"/>
          </a:xfrm>
        </p:spPr>
        <p:txBody>
          <a:bodyPr/>
          <a:lstStyle/>
          <a:p>
            <a:r>
              <a:rPr lang="en-US" dirty="0"/>
              <a:t>Faint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?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ymrwymo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a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</a:p>
          <a:p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uchel</a:t>
            </a:r>
            <a:endParaRPr lang="en-GB" dirty="0"/>
          </a:p>
          <a:p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drafodaeth</a:t>
            </a:r>
            <a:r>
              <a:rPr lang="en-GB" dirty="0"/>
              <a:t> </a:t>
            </a:r>
            <a:r>
              <a:rPr lang="en-GB" dirty="0" err="1"/>
              <a:t>weithredol</a:t>
            </a:r>
            <a:endParaRPr lang="en-GB" dirty="0"/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deimlo’n</a:t>
            </a:r>
            <a:r>
              <a:rPr lang="en-GB" dirty="0"/>
              <a:t> </a:t>
            </a:r>
            <a:r>
              <a:rPr lang="en-GB" dirty="0" err="1"/>
              <a:t>hydersus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syniadau</a:t>
            </a:r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llafaredd</a:t>
            </a:r>
            <a:r>
              <a:rPr lang="en-GB" dirty="0"/>
              <a:t> a </a:t>
            </a:r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barn </a:t>
            </a:r>
            <a:r>
              <a:rPr lang="en-GB" dirty="0" err="1"/>
              <a:t>eraill</a:t>
            </a:r>
            <a:r>
              <a:rPr lang="en-GB" dirty="0"/>
              <a:t> </a:t>
            </a:r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endParaRPr lang="en-GB" dirty="0"/>
          </a:p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pwnc</a:t>
            </a:r>
            <a:endParaRPr lang="en-GB" dirty="0"/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wirio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654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</a:t>
            </a:r>
            <a:r>
              <a:rPr lang="en-GB" dirty="0" err="1">
                <a:cs typeface="Arial" panose="020B0604020202020204" pitchFamily="34" charset="0"/>
              </a:rPr>
              <a:t>ëdig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neu</a:t>
            </a:r>
            <a:r>
              <a:rPr lang="en-GB" dirty="0">
                <a:cs typeface="Arial" panose="020B0604020202020204" pitchFamily="34" charset="0"/>
              </a:rPr>
              <a:t> pen-</a:t>
            </a:r>
            <a:r>
              <a:rPr lang="en-GB" dirty="0" err="1">
                <a:cs typeface="Arial" panose="020B0604020202020204" pitchFamily="34" charset="0"/>
              </a:rPr>
              <a:t>agored</a:t>
            </a:r>
            <a:endParaRPr lang="en-GB" dirty="0">
              <a:cs typeface="Arial" panose="020B0604020202020204" pitchFamily="34" charset="0"/>
            </a:endParaRPr>
          </a:p>
          <a:p>
            <a:r>
              <a:rPr lang="en-GB" dirty="0" err="1">
                <a:cs typeface="Arial" panose="020B0604020202020204" pitchFamily="34" charset="0"/>
              </a:rPr>
              <a:t>Amser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aros</a:t>
            </a:r>
            <a:endParaRPr lang="en-GB" dirty="0">
              <a:cs typeface="Arial" panose="020B0604020202020204" pitchFamily="34" charset="0"/>
            </a:endParaRPr>
          </a:p>
          <a:p>
            <a:r>
              <a:rPr lang="en-GB" dirty="0" err="1">
                <a:cs typeface="Arial" panose="020B0604020202020204" pitchFamily="34" charset="0"/>
              </a:rPr>
              <a:t>Dysgwyr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gofyn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cwestiynau</a:t>
            </a:r>
            <a:endParaRPr lang="en-GB" dirty="0">
              <a:cs typeface="Arial" panose="020B0604020202020204" pitchFamily="34" charset="0"/>
            </a:endParaRPr>
          </a:p>
          <a:p>
            <a:r>
              <a:rPr lang="en-GB" dirty="0" err="1">
                <a:cs typeface="Arial" panose="020B0604020202020204" pitchFamily="34" charset="0"/>
              </a:rPr>
              <a:t>Dysgwyr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cwestiynu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ei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gilydd</a:t>
            </a:r>
            <a:endParaRPr lang="en-GB" dirty="0">
              <a:cs typeface="Arial" panose="020B0604020202020204" pitchFamily="34" charset="0"/>
            </a:endParaRPr>
          </a:p>
          <a:p>
            <a:r>
              <a:rPr lang="en-GB" dirty="0" err="1">
                <a:cs typeface="Arial" panose="020B0604020202020204" pitchFamily="34" charset="0"/>
              </a:rPr>
              <a:t>Delio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gydag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ymatebion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572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1" y="425229"/>
            <a:ext cx="8672209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cwestiynu</a:t>
            </a:r>
            <a:r>
              <a:rPr lang="en-GB" dirty="0"/>
              <a:t> chi</a:t>
            </a:r>
          </a:p>
        </p:txBody>
      </p:sp>
      <p:pic>
        <p:nvPicPr>
          <p:cNvPr id="3074" name="Picture 2" descr="Diamond 9 ranking | Teaching Resou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894" y="1708825"/>
            <a:ext cx="336232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65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Toriad</a:t>
            </a:r>
            <a:r>
              <a:rPr lang="en-GB" dirty="0"/>
              <a:t> – 10 </a:t>
            </a:r>
            <a:r>
              <a:rPr lang="en-GB" dirty="0" err="1"/>
              <a:t>munud</a:t>
            </a:r>
            <a:endParaRPr lang="en-GB" dirty="0"/>
          </a:p>
        </p:txBody>
      </p:sp>
      <p:pic>
        <p:nvPicPr>
          <p:cNvPr id="4098" name="Picture 2" descr="Ten Minute Plays | HowlRound Theatre Comm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762" y="2473257"/>
            <a:ext cx="3434675" cy="343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458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Pili Pala Austin (</a:t>
            </a:r>
            <a:r>
              <a:rPr lang="en-GB" dirty="0" err="1"/>
              <a:t>Tasg</a:t>
            </a:r>
            <a:r>
              <a:rPr lang="en-GB" dirty="0"/>
              <a:t> 15 </a:t>
            </a:r>
            <a:r>
              <a:rPr lang="en-GB" dirty="0" err="1"/>
              <a:t>munud</a:t>
            </a:r>
            <a:r>
              <a:rPr lang="en-GB" dirty="0"/>
              <a:t>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861" y="3162230"/>
            <a:ext cx="4752975" cy="28384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60090" y="2153295"/>
            <a:ext cx="70644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https://edpuzzle.com/assignments/603e27faa809df4219ce2a24/watch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720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 </a:t>
            </a:r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arni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!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0450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 err="1"/>
              <a:t>Defnyddir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dull</a:t>
            </a:r>
          </a:p>
          <a:p>
            <a:pPr marL="514350" indent="-514350"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/>
              <a:t>gweledol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coch</a:t>
            </a:r>
            <a:r>
              <a:rPr lang="en-US" dirty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/>
              <a:t>oren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wyrdd</a:t>
            </a:r>
            <a:r>
              <a:rPr lang="en-US" dirty="0"/>
              <a:t> (</a:t>
            </a:r>
            <a:r>
              <a:rPr lang="en-US" dirty="0" err="1"/>
              <a:t>coch</a:t>
            </a:r>
            <a:r>
              <a:rPr lang="en-US" dirty="0"/>
              <a:t> –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deall</a:t>
            </a:r>
            <a:r>
              <a:rPr lang="en-US" dirty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/>
              <a:t>oren</a:t>
            </a:r>
            <a:r>
              <a:rPr lang="en-US" dirty="0"/>
              <a:t> –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eglurhad</a:t>
            </a:r>
            <a:r>
              <a:rPr lang="en-US" dirty="0"/>
              <a:t> </a:t>
            </a:r>
            <a:r>
              <a:rPr lang="en-US" dirty="0" err="1"/>
              <a:t>pellach</a:t>
            </a:r>
            <a:r>
              <a:rPr lang="en-US" dirty="0"/>
              <a:t>, </a:t>
            </a:r>
            <a:r>
              <a:rPr lang="en-US" dirty="0" err="1"/>
              <a:t>gwyrdd</a:t>
            </a:r>
            <a:endParaRPr lang="en-US" dirty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/>
              <a:t> -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glir</a:t>
            </a:r>
            <a:r>
              <a:rPr lang="en-US" dirty="0"/>
              <a:t>) 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/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hunan-asesu</a:t>
            </a:r>
            <a:r>
              <a:rPr lang="en-US" dirty="0"/>
              <a:t>.      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gofnodi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/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cyfoed</a:t>
            </a:r>
            <a:r>
              <a:rPr lang="en-US" dirty="0"/>
              <a:t>. </a:t>
            </a:r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endParaRPr lang="en-US" dirty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/>
              <a:t> </a:t>
            </a:r>
          </a:p>
        </p:txBody>
      </p:sp>
      <p:pic>
        <p:nvPicPr>
          <p:cNvPr id="4" name="Picture 3" descr="traffic_ligh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863" y="1347608"/>
            <a:ext cx="2013937" cy="253574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9" y="1666875"/>
            <a:ext cx="8625891" cy="45402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Adolygiad</a:t>
            </a:r>
            <a:r>
              <a:rPr lang="en-US" dirty="0"/>
              <a:t> </a:t>
            </a:r>
            <a:r>
              <a:rPr lang="en-US" dirty="0" err="1"/>
              <a:t>dysgwr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935480"/>
            <a:ext cx="4683790" cy="4389120"/>
          </a:xfrm>
        </p:spPr>
        <p:txBody>
          <a:bodyPr>
            <a:normAutofit lnSpcReduction="10000"/>
          </a:bodyPr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/>
              <a:t>Y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adolyu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ai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. Gall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grynhoi’r</a:t>
            </a:r>
            <a:r>
              <a:rPr lang="en-US" dirty="0"/>
              <a:t>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crynhoad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ganol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/>
              <a:t>Gall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gweithgaredd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pellach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thema</a:t>
            </a:r>
            <a:r>
              <a:rPr lang="en-US" dirty="0"/>
              <a:t>. 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2515">
            <a:off x="5807771" y="2027259"/>
            <a:ext cx="2594955" cy="382035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Targedau</a:t>
            </a:r>
            <a:r>
              <a:rPr lang="en-US" dirty="0"/>
              <a:t> </a:t>
            </a:r>
            <a:r>
              <a:rPr lang="en-US" dirty="0" err="1"/>
              <a:t>hunan-asesu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935480"/>
            <a:ext cx="5357015" cy="4389120"/>
          </a:xfrm>
        </p:spPr>
        <p:txBody>
          <a:bodyPr>
            <a:normAutofit lnSpcReduction="10000"/>
          </a:bodyPr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gosod</a:t>
            </a:r>
            <a:r>
              <a:rPr lang="en-US" dirty="0"/>
              <a:t> </a:t>
            </a:r>
            <a:r>
              <a:rPr lang="en-US" dirty="0" err="1"/>
              <a:t>targedau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cyfer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hunan-asesu/asesu</a:t>
            </a:r>
            <a:r>
              <a:rPr lang="en-US" dirty="0"/>
              <a:t> </a:t>
            </a:r>
            <a:r>
              <a:rPr lang="en-US" dirty="0" err="1"/>
              <a:t>cyfoed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/>
              <a:t>Gall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nodau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cofnodi</a:t>
            </a:r>
            <a:r>
              <a:rPr lang="en-US" dirty="0"/>
              <a:t> (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) ac </a:t>
            </a:r>
            <a:r>
              <a:rPr lang="en-US" dirty="0" err="1"/>
              <a:t>yna</a:t>
            </a:r>
            <a:r>
              <a:rPr lang="en-US" dirty="0"/>
              <a:t> ail-</a:t>
            </a:r>
            <a:r>
              <a:rPr lang="en-US" dirty="0" err="1"/>
              <a:t>ymweld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hwy.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/>
              <a:t>Gall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nodau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cymharu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thargedau’r</a:t>
            </a:r>
            <a:r>
              <a:rPr lang="en-US" dirty="0"/>
              <a:t> </a:t>
            </a:r>
            <a:r>
              <a:rPr lang="en-US" dirty="0" err="1"/>
              <a:t>athro/athrawes</a:t>
            </a:r>
            <a:r>
              <a:rPr lang="en-US" dirty="0"/>
              <a:t> ac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gytundeb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ydynt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4215" y="2588873"/>
            <a:ext cx="2841815" cy="245472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Dwy</a:t>
            </a:r>
            <a:r>
              <a:rPr lang="en-US" dirty="0"/>
              <a:t> </a:t>
            </a:r>
            <a:r>
              <a:rPr lang="en-US" dirty="0" err="1"/>
              <a:t>seren</a:t>
            </a:r>
            <a:r>
              <a:rPr lang="en-US" dirty="0"/>
              <a:t> a </a:t>
            </a:r>
            <a:r>
              <a:rPr lang="en-US" dirty="0" err="1"/>
              <a:t>dymuniad</a:t>
            </a:r>
            <a:endParaRPr lang="en-US" dirty="0"/>
          </a:p>
        </p:txBody>
      </p:sp>
      <p:pic>
        <p:nvPicPr>
          <p:cNvPr id="4" name="Content Placeholder 3" descr="dwy-seren-a-dymuniad.png"/>
          <p:cNvPicPr>
            <a:picLocks noGrp="1" noChangeAspect="1"/>
          </p:cNvPicPr>
          <p:nvPr>
            <p:ph idx="1"/>
          </p:nvPr>
        </p:nvPicPr>
        <p:blipFill>
          <a:blip r:embed="rId2"/>
          <a:srcRect l="-43743" r="-43743"/>
          <a:stretch>
            <a:fillRect/>
          </a:stretch>
        </p:blipFill>
        <p:spPr>
          <a:xfrm>
            <a:off x="5886399" y="4467492"/>
            <a:ext cx="3058693" cy="2210684"/>
          </a:xfrm>
          <a:ln w="28575">
            <a:solidFill>
              <a:schemeClr val="accent1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457200" y="2279625"/>
            <a:ext cx="7407290" cy="3693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/>
              <a:t> </a:t>
            </a:r>
            <a:r>
              <a:rPr lang="en-US" sz="2600" dirty="0" err="1"/>
              <a:t>Angen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ddysgwyr</a:t>
            </a:r>
            <a:r>
              <a:rPr lang="en-US" sz="2600" dirty="0"/>
              <a:t> </a:t>
            </a:r>
            <a:r>
              <a:rPr lang="en-US" sz="2600" dirty="0" err="1"/>
              <a:t>adnabod</a:t>
            </a:r>
            <a:r>
              <a:rPr lang="en-US" sz="2600" dirty="0"/>
              <a:t> </a:t>
            </a:r>
            <a:r>
              <a:rPr lang="en-US" sz="2600" dirty="0" err="1"/>
              <a:t>sut</a:t>
            </a:r>
            <a:r>
              <a:rPr lang="en-US" sz="2600" dirty="0"/>
              <a:t> </a:t>
            </a:r>
            <a:r>
              <a:rPr lang="en-US" sz="2600" dirty="0" err="1"/>
              <a:t>mae</a:t>
            </a:r>
            <a:r>
              <a:rPr lang="en-US" sz="2600" dirty="0"/>
              <a:t> </a:t>
            </a:r>
            <a:r>
              <a:rPr lang="en-US" sz="2600" dirty="0" err="1"/>
              <a:t>eu</a:t>
            </a:r>
            <a:r>
              <a:rPr lang="en-US" sz="2600" dirty="0"/>
              <a:t> </a:t>
            </a:r>
            <a:r>
              <a:rPr lang="en-US" sz="2600" dirty="0" err="1"/>
              <a:t>gwaith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llwyddo</a:t>
            </a:r>
            <a:r>
              <a:rPr lang="en-US" sz="2600" dirty="0"/>
              <a:t> </a:t>
            </a:r>
            <a:r>
              <a:rPr lang="en-US" sz="2600" dirty="0" err="1"/>
              <a:t>i</a:t>
            </a:r>
            <a:r>
              <a:rPr lang="en-US" sz="2600" dirty="0"/>
              <a:t> </a:t>
            </a:r>
            <a:r>
              <a:rPr lang="en-US" sz="2600" dirty="0" err="1"/>
              <a:t>ddiwallu</a:t>
            </a:r>
            <a:r>
              <a:rPr lang="en-US" sz="2600" dirty="0"/>
              <a:t> </a:t>
            </a:r>
            <a:r>
              <a:rPr lang="en-US" sz="2600" dirty="0" err="1"/>
              <a:t>y</a:t>
            </a:r>
            <a:r>
              <a:rPr lang="en-US" sz="2600" dirty="0"/>
              <a:t> </a:t>
            </a:r>
            <a:r>
              <a:rPr lang="en-US" sz="2600" dirty="0" err="1"/>
              <a:t>meini</a:t>
            </a:r>
            <a:r>
              <a:rPr lang="en-US" sz="2600" dirty="0"/>
              <a:t> </a:t>
            </a:r>
            <a:r>
              <a:rPr lang="en-US" sz="2600" dirty="0" err="1"/>
              <a:t>prawf</a:t>
            </a:r>
            <a:r>
              <a:rPr lang="en-US" sz="2600" dirty="0"/>
              <a:t> </a:t>
            </a:r>
            <a:r>
              <a:rPr lang="en-US" sz="2600" dirty="0" err="1"/>
              <a:t>llwyddiant</a:t>
            </a:r>
            <a:r>
              <a:rPr lang="en-US" sz="2600" dirty="0"/>
              <a:t> a </a:t>
            </a:r>
            <a:r>
              <a:rPr lang="en-US" sz="2600" dirty="0" err="1"/>
              <a:t>beth</a:t>
            </a:r>
            <a:r>
              <a:rPr lang="en-US" sz="2600" dirty="0"/>
              <a:t> </a:t>
            </a:r>
            <a:r>
              <a:rPr lang="en-US" sz="2600" dirty="0" err="1"/>
              <a:t>sydd</a:t>
            </a:r>
            <a:r>
              <a:rPr lang="en-US" sz="2600" dirty="0"/>
              <a:t> </a:t>
            </a:r>
            <a:r>
              <a:rPr lang="en-US" sz="2600" dirty="0" err="1"/>
              <a:t>angen</a:t>
            </a:r>
            <a:r>
              <a:rPr lang="en-US" sz="2600" dirty="0"/>
              <a:t> </a:t>
            </a:r>
            <a:r>
              <a:rPr lang="en-US" sz="2600" dirty="0" err="1"/>
              <a:t>iddynt</a:t>
            </a:r>
            <a:r>
              <a:rPr lang="en-US" sz="2600" dirty="0"/>
              <a:t> </a:t>
            </a:r>
            <a:r>
              <a:rPr lang="en-US" sz="2600" dirty="0" err="1"/>
              <a:t>wneud</a:t>
            </a:r>
            <a:r>
              <a:rPr lang="en-US" sz="2600" dirty="0"/>
              <a:t> </a:t>
            </a:r>
            <a:r>
              <a:rPr lang="en-US" sz="2600" dirty="0" err="1"/>
              <a:t>er</a:t>
            </a:r>
            <a:r>
              <a:rPr lang="en-US" sz="2600" dirty="0"/>
              <a:t> </a:t>
            </a:r>
            <a:r>
              <a:rPr lang="en-US" sz="2600" dirty="0" err="1"/>
              <a:t>mwyn</a:t>
            </a:r>
            <a:r>
              <a:rPr lang="en-US" sz="2600" dirty="0"/>
              <a:t> </a:t>
            </a:r>
            <a:r>
              <a:rPr lang="en-US" sz="2600" dirty="0" err="1"/>
              <a:t>gwella</a:t>
            </a:r>
            <a:r>
              <a:rPr lang="en-US" sz="2600" dirty="0"/>
              <a:t>;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/>
              <a:t> </a:t>
            </a:r>
            <a:r>
              <a:rPr lang="en-US" sz="2600" dirty="0" err="1"/>
              <a:t>Gellir</a:t>
            </a:r>
            <a:r>
              <a:rPr lang="en-US" sz="2600" dirty="0"/>
              <a:t> </a:t>
            </a:r>
            <a:r>
              <a:rPr lang="en-US" sz="2600" dirty="0" err="1"/>
              <a:t>defnyddio’r</a:t>
            </a:r>
            <a:r>
              <a:rPr lang="en-US" sz="2600" dirty="0"/>
              <a:t> </a:t>
            </a:r>
            <a:r>
              <a:rPr lang="en-US" sz="2600" dirty="0" err="1"/>
              <a:t>strategaeth</a:t>
            </a:r>
            <a:r>
              <a:rPr lang="en-US" sz="2600" dirty="0"/>
              <a:t> </a:t>
            </a:r>
            <a:r>
              <a:rPr lang="en-US" sz="2600" dirty="0" err="1"/>
              <a:t>yma</a:t>
            </a:r>
            <a:r>
              <a:rPr lang="en-US" sz="2600" dirty="0"/>
              <a:t> </a:t>
            </a:r>
            <a:r>
              <a:rPr lang="en-US" sz="2600" dirty="0" err="1"/>
              <a:t>ar</a:t>
            </a:r>
            <a:r>
              <a:rPr lang="en-US" sz="2600" dirty="0"/>
              <a:t> </a:t>
            </a:r>
            <a:r>
              <a:rPr lang="en-US" sz="2600" dirty="0" err="1"/>
              <a:t>gyfer</a:t>
            </a:r>
            <a:r>
              <a:rPr lang="en-US" sz="2600" dirty="0"/>
              <a:t> </a:t>
            </a:r>
            <a:r>
              <a:rPr lang="en-US" sz="2600" dirty="0" err="1"/>
              <a:t>hunan</a:t>
            </a:r>
            <a:r>
              <a:rPr lang="en-US" sz="2600" dirty="0"/>
              <a:t> </a:t>
            </a:r>
            <a:r>
              <a:rPr lang="en-US" sz="2600" dirty="0" err="1"/>
              <a:t>asesu</a:t>
            </a:r>
            <a:r>
              <a:rPr lang="en-US" sz="2600" dirty="0"/>
              <a:t> ac </a:t>
            </a:r>
            <a:r>
              <a:rPr lang="en-US" sz="2600" dirty="0" err="1"/>
              <a:t>asesu</a:t>
            </a:r>
            <a:r>
              <a:rPr lang="en-US" sz="2600" dirty="0"/>
              <a:t> </a:t>
            </a:r>
            <a:r>
              <a:rPr lang="en-US" sz="2600" dirty="0" err="1"/>
              <a:t>cyfoed</a:t>
            </a:r>
            <a:r>
              <a:rPr lang="en-US" sz="2600" dirty="0"/>
              <a:t>;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/>
              <a:t> 2 </a:t>
            </a:r>
            <a:r>
              <a:rPr lang="en-US" sz="2600" dirty="0" err="1"/>
              <a:t>seren</a:t>
            </a:r>
            <a:r>
              <a:rPr lang="en-US" sz="2600" dirty="0"/>
              <a:t> – 2 </a:t>
            </a:r>
            <a:r>
              <a:rPr lang="en-US" sz="2600" dirty="0" err="1"/>
              <a:t>beth</a:t>
            </a:r>
            <a:r>
              <a:rPr lang="en-US" sz="2600" dirty="0"/>
              <a:t> </a:t>
            </a:r>
            <a:r>
              <a:rPr lang="en-US" sz="2600" dirty="0" err="1"/>
              <a:t>da</a:t>
            </a:r>
            <a:r>
              <a:rPr lang="en-US" sz="2600" dirty="0"/>
              <a:t> am </a:t>
            </a:r>
            <a:r>
              <a:rPr lang="en-US" sz="2600" dirty="0" err="1"/>
              <a:t>y</a:t>
            </a:r>
            <a:r>
              <a:rPr lang="en-US" sz="2600" dirty="0"/>
              <a:t> </a:t>
            </a:r>
            <a:r>
              <a:rPr lang="en-US" sz="2600" dirty="0" err="1"/>
              <a:t>gwaith</a:t>
            </a:r>
            <a:endParaRPr lang="en-US" sz="2600" dirty="0"/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/>
              <a:t>1 </a:t>
            </a:r>
            <a:r>
              <a:rPr lang="en-US" sz="2600" dirty="0" err="1"/>
              <a:t>seren</a:t>
            </a:r>
            <a:r>
              <a:rPr lang="en-US" sz="2600" dirty="0"/>
              <a:t> – </a:t>
            </a:r>
            <a:r>
              <a:rPr lang="en-US" sz="2600" dirty="0" err="1"/>
              <a:t>rhywbeth</a:t>
            </a:r>
            <a:r>
              <a:rPr lang="en-US" sz="2600" dirty="0"/>
              <a:t> all </a:t>
            </a:r>
            <a:r>
              <a:rPr lang="en-US" sz="2600" dirty="0" err="1"/>
              <a:t>gael</a:t>
            </a:r>
            <a:r>
              <a:rPr lang="en-US" sz="2600" dirty="0"/>
              <a:t> </a:t>
            </a:r>
            <a:r>
              <a:rPr lang="en-US" sz="2600" dirty="0" err="1"/>
              <a:t>ei</a:t>
            </a:r>
            <a:r>
              <a:rPr lang="en-US" sz="2600" dirty="0"/>
              <a:t> </a:t>
            </a:r>
            <a:r>
              <a:rPr lang="en-US" sz="2600" dirty="0" err="1"/>
              <a:t>wella</a:t>
            </a:r>
            <a:r>
              <a:rPr lang="en-US" sz="2600" dirty="0"/>
              <a:t> </a:t>
            </a:r>
          </a:p>
          <a:p>
            <a:pPr>
              <a:buClr>
                <a:srgbClr val="0000FF"/>
              </a:buClr>
            </a:pPr>
            <a:r>
              <a:rPr lang="en-US" sz="2600" dirty="0"/>
              <a:t> </a:t>
            </a:r>
            <a:r>
              <a:rPr lang="en-US" sz="2600" dirty="0" err="1"/>
              <a:t>er</a:t>
            </a:r>
            <a:r>
              <a:rPr lang="en-US" sz="2600" dirty="0"/>
              <a:t> </a:t>
            </a:r>
            <a:r>
              <a:rPr lang="en-US" sz="2600" dirty="0" err="1"/>
              <a:t>mwyn</a:t>
            </a:r>
            <a:r>
              <a:rPr lang="en-US" sz="2600" dirty="0"/>
              <a:t> </a:t>
            </a:r>
            <a:r>
              <a:rPr lang="en-US" sz="2600" dirty="0" err="1"/>
              <a:t>llwyddo</a:t>
            </a:r>
            <a:r>
              <a:rPr lang="en-US" sz="2600" dirty="0"/>
              <a:t> </a:t>
            </a:r>
            <a:r>
              <a:rPr lang="en-US" sz="2600" dirty="0" err="1"/>
              <a:t>hyd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oed</a:t>
            </a:r>
            <a:r>
              <a:rPr lang="en-US" sz="2600" dirty="0"/>
              <a:t> </a:t>
            </a:r>
          </a:p>
          <a:p>
            <a:pPr>
              <a:buClr>
                <a:srgbClr val="0000FF"/>
              </a:buClr>
            </a:pPr>
            <a:r>
              <a:rPr lang="en-US" sz="2600" dirty="0" err="1"/>
              <a:t>ymhellach</a:t>
            </a:r>
            <a:r>
              <a:rPr lang="en-US" sz="2600" dirty="0"/>
              <a:t>.  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Crynhoi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935480"/>
            <a:ext cx="5127506" cy="4389120"/>
          </a:xfrm>
        </p:spPr>
        <p:txBody>
          <a:bodyPr>
            <a:normAutofit fontScale="92500"/>
          </a:bodyPr>
          <a:lstStyle/>
          <a:p>
            <a:pPr>
              <a:buClr>
                <a:srgbClr val="0000FF"/>
              </a:buClr>
              <a:buNone/>
            </a:pPr>
            <a:r>
              <a:rPr lang="en-US" dirty="0"/>
              <a:t>  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grynhoi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: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Rhoi</a:t>
            </a:r>
            <a:r>
              <a:rPr lang="en-US" dirty="0"/>
              <a:t> 30 </a:t>
            </a:r>
            <a:r>
              <a:rPr lang="en-US" dirty="0" err="1"/>
              <a:t>eiliad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tawel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 am 2-3 </a:t>
            </a:r>
            <a:r>
              <a:rPr lang="en-US" dirty="0" err="1"/>
              <a:t>munud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lawr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chymydog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76307">
            <a:off x="6186633" y="2066915"/>
            <a:ext cx="2616303" cy="248498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Gosod</a:t>
            </a:r>
            <a:r>
              <a:rPr lang="en-US" dirty="0"/>
              <a:t> yr </a:t>
            </a:r>
            <a:r>
              <a:rPr lang="en-US" dirty="0" err="1"/>
              <a:t>olygfa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897998" cy="4389120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Gosod</a:t>
            </a:r>
            <a:r>
              <a:rPr lang="en-US" dirty="0"/>
              <a:t> yr </a:t>
            </a:r>
            <a:r>
              <a:rPr lang="en-US" dirty="0" err="1"/>
              <a:t>olygfa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, </a:t>
            </a:r>
            <a:r>
              <a:rPr lang="en-US" dirty="0" err="1"/>
              <a:t>agored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dasg</a:t>
            </a:r>
            <a:r>
              <a:rPr lang="en-US" dirty="0"/>
              <a:t> </a:t>
            </a:r>
            <a:r>
              <a:rPr lang="en-US" dirty="0" err="1"/>
              <a:t>datrys</a:t>
            </a:r>
            <a:r>
              <a:rPr lang="en-US" dirty="0"/>
              <a:t> problem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haniaethol</a:t>
            </a:r>
            <a:r>
              <a:rPr lang="en-US" dirty="0"/>
              <a:t>. 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Rhagdybiwch</a:t>
            </a:r>
            <a:r>
              <a:rPr lang="en-US" dirty="0"/>
              <a:t> </a:t>
            </a:r>
            <a:r>
              <a:rPr lang="en-US" dirty="0" err="1"/>
              <a:t>ymatebion</a:t>
            </a:r>
            <a:r>
              <a:rPr lang="en-US" dirty="0"/>
              <a:t> </a:t>
            </a:r>
            <a:r>
              <a:rPr lang="en-US" dirty="0" err="1"/>
              <a:t>posib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lan</a:t>
            </a:r>
            <a:r>
              <a:rPr lang="en-US" dirty="0"/>
              <a:t> a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trwyddynt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None/>
            </a:pP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gallai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am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Rhyfel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Fietnam</a:t>
            </a:r>
            <a:r>
              <a:rPr lang="en-US" dirty="0"/>
              <a:t> </a:t>
            </a:r>
            <a:r>
              <a:rPr lang="en-US" dirty="0" err="1"/>
              <a:t>gychwyn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– “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Americaniaid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bod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ymladd</a:t>
            </a:r>
            <a:r>
              <a:rPr lang="en-US" dirty="0"/>
              <a:t> </a:t>
            </a:r>
            <a:r>
              <a:rPr lang="en-US" dirty="0" err="1"/>
              <a:t>rhyfeloedd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hennill</a:t>
            </a:r>
            <a:r>
              <a:rPr lang="en-US" dirty="0"/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074" y="1935480"/>
            <a:ext cx="3158726" cy="375573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Partneriaid</a:t>
            </a:r>
            <a:r>
              <a:rPr lang="en-US" dirty="0"/>
              <a:t> </a:t>
            </a:r>
            <a:r>
              <a:rPr lang="en-US" dirty="0" err="1"/>
              <a:t>Siarad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117669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phartner</a:t>
            </a:r>
            <a:r>
              <a:rPr lang="en-US" dirty="0"/>
              <a:t> tri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wedi’u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. Beth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hawdd</a:t>
            </a:r>
            <a:r>
              <a:rPr lang="en-US" dirty="0"/>
              <a:t>? Beth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? Beth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? Beth </a:t>
            </a:r>
            <a:r>
              <a:rPr lang="en-US" dirty="0" err="1"/>
              <a:t>hoffen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? </a:t>
            </a:r>
            <a:r>
              <a:rPr lang="en-US" dirty="0" err="1"/>
              <a:t>a.y.y.b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meddyliau</a:t>
            </a:r>
            <a:r>
              <a:rPr lang="en-US" dirty="0"/>
              <a:t> a </a:t>
            </a:r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800" y="1935480"/>
            <a:ext cx="3937000" cy="33147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syniadau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478330" cy="4389120"/>
          </a:xfrm>
        </p:spPr>
        <p:txBody>
          <a:bodyPr/>
          <a:lstStyle/>
          <a:p>
            <a:pPr>
              <a:buNone/>
            </a:pPr>
            <a:r>
              <a:rPr lang="en-US" dirty="0"/>
              <a:t>  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gwestiwn</a:t>
            </a:r>
            <a:r>
              <a:rPr lang="en-US" dirty="0"/>
              <a:t>, </a:t>
            </a:r>
            <a:r>
              <a:rPr lang="en-US" dirty="0" err="1"/>
              <a:t>gofynnwch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barn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am yr </a:t>
            </a:r>
            <a:r>
              <a:rPr lang="en-US" dirty="0" err="1"/>
              <a:t>ateb</a:t>
            </a:r>
            <a:r>
              <a:rPr lang="en-US" dirty="0"/>
              <a:t>,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ymestyn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hwnnw</a:t>
            </a:r>
            <a:r>
              <a:rPr lang="en-US" dirty="0"/>
              <a:t>,</a:t>
            </a:r>
          </a:p>
          <a:p>
            <a:pPr>
              <a:buNone/>
            </a:pPr>
            <a:r>
              <a:rPr lang="en-US" dirty="0"/>
              <a:t>   </a:t>
            </a:r>
            <a:r>
              <a:rPr lang="en-US" dirty="0" err="1"/>
              <a:t>e.e</a:t>
            </a:r>
            <a:r>
              <a:rPr lang="en-US" dirty="0"/>
              <a:t>. “Beth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pawb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ateb</a:t>
            </a:r>
            <a:r>
              <a:rPr lang="en-US" dirty="0"/>
              <a:t> _______?’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158" y="4052718"/>
            <a:ext cx="3357448" cy="252588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Aros</a:t>
            </a:r>
            <a:r>
              <a:rPr lang="en-US" dirty="0"/>
              <a:t> ac ail-</a:t>
            </a:r>
            <a:r>
              <a:rPr lang="en-US" dirty="0" err="1"/>
              <a:t>adrodd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311113" cy="4389120"/>
          </a:xfrm>
        </p:spPr>
        <p:txBody>
          <a:bodyPr/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Arhoswch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 </a:t>
            </a:r>
            <a:r>
              <a:rPr lang="en-US" dirty="0" err="1"/>
              <a:t>amlygu</a:t>
            </a:r>
            <a:r>
              <a:rPr lang="en-US" dirty="0"/>
              <a:t> </a:t>
            </a:r>
            <a:r>
              <a:rPr lang="en-US" dirty="0" err="1"/>
              <a:t>mwyafrif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rydych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chwilio</a:t>
            </a:r>
            <a:r>
              <a:rPr lang="en-US" dirty="0"/>
              <a:t> </a:t>
            </a:r>
            <a:r>
              <a:rPr lang="en-US" dirty="0" err="1"/>
              <a:t>amdanynt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Yna</a:t>
            </a:r>
            <a:r>
              <a:rPr lang="en-US" dirty="0"/>
              <a:t> ail-</a:t>
            </a:r>
            <a:r>
              <a:rPr lang="en-US" dirty="0" err="1"/>
              <a:t>osodwch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Gofynnwch</a:t>
            </a:r>
            <a:r>
              <a:rPr lang="en-US" dirty="0"/>
              <a:t> am </a:t>
            </a:r>
            <a:r>
              <a:rPr lang="en-US" dirty="0" err="1"/>
              <a:t>grynodeb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dwyn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gof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drafodaeth</a:t>
            </a:r>
            <a:r>
              <a:rPr lang="en-US" dirty="0"/>
              <a:t> </a:t>
            </a:r>
            <a:r>
              <a:rPr lang="en-US" dirty="0" err="1"/>
              <a:t>gyfan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uno’r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un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baragraff</a:t>
            </a:r>
            <a:r>
              <a:rPr lang="en-US" dirty="0"/>
              <a:t> </a:t>
            </a:r>
            <a:r>
              <a:rPr lang="en-US" dirty="0" err="1"/>
              <a:t>clir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14869">
            <a:off x="6210552" y="2573727"/>
            <a:ext cx="2339218" cy="2301120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anghywir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663026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anghywir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pwyntiau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disystyrru</a:t>
            </a:r>
            <a:r>
              <a:rPr lang="en-US" dirty="0"/>
              <a:t> </a:t>
            </a:r>
            <a:r>
              <a:rPr lang="en-US" dirty="0" err="1"/>
              <a:t>sylw</a:t>
            </a:r>
            <a:r>
              <a:rPr lang="en-US" dirty="0"/>
              <a:t> </a:t>
            </a:r>
            <a:r>
              <a:rPr lang="en-US" dirty="0" err="1"/>
              <a:t>oherwydd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anghywir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ddweud</a:t>
            </a:r>
            <a:r>
              <a:rPr lang="en-US" dirty="0"/>
              <a:t>, “</a:t>
            </a:r>
            <a:r>
              <a:rPr lang="en-US" dirty="0" err="1"/>
              <a:t>dyna</a:t>
            </a:r>
            <a:r>
              <a:rPr lang="en-US" dirty="0"/>
              <a:t> </a:t>
            </a:r>
            <a:r>
              <a:rPr lang="en-US" dirty="0" err="1"/>
              <a:t>ddiddorol</a:t>
            </a:r>
            <a:r>
              <a:rPr lang="en-US" dirty="0"/>
              <a:t>”, </a:t>
            </a: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camsyniad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amlygu’r</a:t>
            </a:r>
            <a:r>
              <a:rPr lang="en-US" dirty="0"/>
              <a:t> broses.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at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camsyniadau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camgymeriadau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0227" y="2617414"/>
            <a:ext cx="2566574" cy="287691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cyfoedion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marcio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unol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meini</a:t>
            </a:r>
            <a:r>
              <a:rPr lang="en-US" dirty="0"/>
              <a:t> </a:t>
            </a:r>
            <a:r>
              <a:rPr lang="en-US" dirty="0" err="1"/>
              <a:t>prawf</a:t>
            </a:r>
            <a:r>
              <a:rPr lang="en-US" dirty="0"/>
              <a:t> </a:t>
            </a:r>
            <a:r>
              <a:rPr lang="en-US" dirty="0" err="1"/>
              <a:t>llwyddiant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adfyfyrio</a:t>
            </a:r>
            <a:r>
              <a:rPr lang="en-US" dirty="0"/>
              <a:t> a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ogystal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galluogi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weld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fodelu</a:t>
            </a:r>
            <a:r>
              <a:rPr lang="en-US" dirty="0"/>
              <a:t> a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hwnt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gamsyniadau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gydol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ac </a:t>
            </a:r>
            <a:r>
              <a:rPr lang="en-US" dirty="0" err="1"/>
              <a:t>unedau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0432" y="4826000"/>
            <a:ext cx="2370667" cy="18288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Sylwadau</a:t>
            </a:r>
            <a:r>
              <a:rPr lang="en-US" dirty="0"/>
              <a:t> </a:t>
            </a:r>
            <a:r>
              <a:rPr lang="en-US" dirty="0" err="1"/>
              <a:t>dilynol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791200" cy="4389120"/>
          </a:xfrm>
        </p:spPr>
        <p:txBody>
          <a:bodyPr/>
          <a:lstStyle/>
          <a:p>
            <a:pPr>
              <a:buClr>
                <a:srgbClr val="0000FF"/>
              </a:buClr>
              <a:buNone/>
            </a:pPr>
            <a:r>
              <a:rPr lang="en-US" dirty="0"/>
              <a:t>   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ddilyn</a:t>
            </a:r>
            <a:r>
              <a:rPr lang="en-US" dirty="0"/>
              <a:t> </a:t>
            </a:r>
            <a:r>
              <a:rPr lang="en-US" dirty="0" err="1"/>
              <a:t>lan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sylwadau,e.e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Sicrhewch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digonol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.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deialog</a:t>
            </a:r>
            <a:r>
              <a:rPr lang="en-US" dirty="0"/>
              <a:t> </a:t>
            </a:r>
            <a:r>
              <a:rPr lang="en-US" dirty="0" err="1"/>
              <a:t>ysgrifenedig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taflen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dracio</a:t>
            </a:r>
            <a:r>
              <a:rPr lang="en-US" dirty="0"/>
              <a:t> </a:t>
            </a:r>
            <a:r>
              <a:rPr lang="en-US" dirty="0" err="1"/>
              <a:t>sylwadau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daflen</a:t>
            </a:r>
            <a:r>
              <a:rPr lang="en-US" dirty="0"/>
              <a:t> </a:t>
            </a:r>
            <a:r>
              <a:rPr lang="en-US" dirty="0" err="1"/>
              <a:t>targedau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ffurfioli’r</a:t>
            </a:r>
            <a:r>
              <a:rPr lang="en-US" dirty="0"/>
              <a:t> </a:t>
            </a:r>
            <a:r>
              <a:rPr lang="en-US" dirty="0" err="1"/>
              <a:t>ddeialog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387600"/>
            <a:ext cx="257132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232400" cy="438912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sylwadau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,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arweiniad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all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eiriau</a:t>
            </a:r>
            <a:r>
              <a:rPr lang="en-US" dirty="0"/>
              <a:t> </a:t>
            </a:r>
            <a:r>
              <a:rPr lang="en-US" dirty="0" err="1"/>
              <a:t>megis</a:t>
            </a:r>
            <a:r>
              <a:rPr lang="en-US" dirty="0"/>
              <a:t> ‘</a:t>
            </a:r>
            <a:r>
              <a:rPr lang="en-US" dirty="0" err="1"/>
              <a:t>newidiwch</a:t>
            </a:r>
            <a:r>
              <a:rPr lang="en-US" dirty="0"/>
              <a:t>, </a:t>
            </a:r>
            <a:r>
              <a:rPr lang="en-US" dirty="0" err="1"/>
              <a:t>ychwanegwch</a:t>
            </a:r>
            <a:r>
              <a:rPr lang="en-US" dirty="0"/>
              <a:t>, </a:t>
            </a:r>
            <a:r>
              <a:rPr lang="en-US" dirty="0" err="1"/>
              <a:t>dangoswch</a:t>
            </a:r>
            <a:r>
              <a:rPr lang="en-US" dirty="0"/>
              <a:t>, </a:t>
            </a:r>
            <a:r>
              <a:rPr lang="en-US" dirty="0" err="1"/>
              <a:t>rhowch</a:t>
            </a:r>
            <a:r>
              <a:rPr lang="en-US" dirty="0"/>
              <a:t>’ </a:t>
            </a:r>
            <a:r>
              <a:rPr lang="en-US" dirty="0" err="1"/>
              <a:t>a.y.y.b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Datblygwch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efelychu’r</a:t>
            </a:r>
            <a:r>
              <a:rPr lang="en-US" dirty="0"/>
              <a:t> dull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cyfoed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Trafodwch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cysyniad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arweiniad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cheryddu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bennu</a:t>
            </a:r>
            <a:r>
              <a:rPr lang="en-US" dirty="0"/>
              <a:t> </a:t>
            </a:r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26651">
            <a:off x="5447598" y="2927349"/>
            <a:ext cx="3472633" cy="201295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Ail-</a:t>
            </a:r>
            <a:r>
              <a:rPr lang="en-US" dirty="0" err="1"/>
              <a:t>ddrafftio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316576" cy="4389120"/>
          </a:xfrm>
        </p:spPr>
        <p:txBody>
          <a:bodyPr>
            <a:normAutofit fontScale="925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ail-</a:t>
            </a:r>
            <a:r>
              <a:rPr lang="en-US" dirty="0" err="1"/>
              <a:t>ddrafftio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yr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gwelliant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dderbyn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Mae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atgyfnerthu</a:t>
            </a:r>
            <a:r>
              <a:rPr lang="en-US" dirty="0"/>
              <a:t> </a:t>
            </a:r>
            <a:r>
              <a:rPr lang="en-US" dirty="0" err="1"/>
              <a:t>gwerth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galluogi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barhau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weithio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ddarn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gefnogol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998" y="1635789"/>
            <a:ext cx="3534802" cy="468881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Bodiau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fyny</a:t>
            </a:r>
            <a:r>
              <a:rPr lang="en-US" dirty="0"/>
              <a:t>, </a:t>
            </a:r>
            <a:r>
              <a:rPr lang="en-US" dirty="0" err="1"/>
              <a:t>bodiau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lawr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6197600" cy="4389120"/>
          </a:xfrm>
        </p:spPr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Egwyddor</a:t>
            </a:r>
            <a:r>
              <a:rPr lang="en-US" dirty="0"/>
              <a:t> </a:t>
            </a:r>
            <a:r>
              <a:rPr lang="en-US" dirty="0" err="1"/>
              <a:t>tebyg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/>
              <a:t>Gwirio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rydych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bodiau</a:t>
            </a:r>
            <a:r>
              <a:rPr lang="en-US" dirty="0"/>
              <a:t>.</a:t>
            </a:r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/>
              <a:t>Bodiau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fynu</a:t>
            </a:r>
            <a:r>
              <a:rPr lang="en-US" dirty="0"/>
              <a:t> =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deall</a:t>
            </a:r>
            <a:endParaRPr lang="en-US" dirty="0"/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/>
              <a:t>Bodiau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ochr</a:t>
            </a:r>
            <a:r>
              <a:rPr lang="en-US" dirty="0"/>
              <a:t> =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siwr</a:t>
            </a:r>
            <a:endParaRPr lang="en-US" dirty="0"/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/>
              <a:t>Bodiau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lawr</a:t>
            </a:r>
            <a:r>
              <a:rPr lang="en-US" dirty="0"/>
              <a:t> =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deall</a:t>
            </a:r>
            <a:r>
              <a:rPr lang="en-US" dirty="0"/>
              <a:t>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I </a:t>
            </a:r>
            <a:r>
              <a:rPr lang="en-US" dirty="0" err="1"/>
              <a:t>osgoi</a:t>
            </a:r>
            <a:r>
              <a:rPr lang="en-US" dirty="0"/>
              <a:t> </a:t>
            </a:r>
            <a:r>
              <a:rPr lang="en-US" dirty="0" err="1"/>
              <a:t>bod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copîo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llygaid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. </a:t>
            </a:r>
          </a:p>
          <a:p>
            <a:pPr lvl="1">
              <a:buFont typeface="Wingdings" charset="2"/>
              <a:buChar char="Ø"/>
            </a:pPr>
            <a:endParaRPr lang="en-US" dirty="0"/>
          </a:p>
          <a:p>
            <a:pPr lvl="1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9473" y="3051175"/>
            <a:ext cx="2107327" cy="207645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grŵp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935480"/>
            <a:ext cx="5452533" cy="4389120"/>
          </a:xfrm>
        </p:spPr>
        <p:txBody>
          <a:bodyPr>
            <a:normAutofit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Mae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athro/athrawes</a:t>
            </a:r>
            <a:r>
              <a:rPr lang="en-US" dirty="0"/>
              <a:t> </a:t>
            </a:r>
            <a:r>
              <a:rPr lang="en-US" dirty="0" err="1"/>
              <a:t>ynglŷn</a:t>
            </a:r>
            <a:r>
              <a:rPr lang="en-US" dirty="0"/>
              <a:t> </a:t>
            </a:r>
            <a:r>
              <a:rPr lang="en-US" dirty="0" err="1"/>
              <a:t>ag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cyfoed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ymwybodol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anghenion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hylaw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Os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adrodd</a:t>
            </a:r>
            <a:r>
              <a:rPr lang="en-US" dirty="0"/>
              <a:t> </a:t>
            </a:r>
            <a:r>
              <a:rPr lang="en-US" dirty="0" err="1"/>
              <a:t>nôl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tynnu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sylw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eisoes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drefnu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ddidoli</a:t>
            </a:r>
            <a:r>
              <a:rPr lang="en-US" dirty="0"/>
              <a:t> (</a:t>
            </a:r>
            <a:r>
              <a:rPr lang="en-US" dirty="0" err="1"/>
              <a:t>hynny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llai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ail-</a:t>
            </a:r>
            <a:r>
              <a:rPr lang="en-US" dirty="0" err="1"/>
              <a:t>adrodd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athro/athrawes</a:t>
            </a:r>
            <a:r>
              <a:rPr lang="en-US" dirty="0"/>
              <a:t>).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9733" y="2425700"/>
            <a:ext cx="2777067" cy="2540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grŵp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635500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gytuno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gweithgaredd</a:t>
            </a:r>
            <a:r>
              <a:rPr lang="en-US" dirty="0"/>
              <a:t> </a:t>
            </a:r>
            <a:r>
              <a:rPr lang="en-US" dirty="0" err="1"/>
              <a:t>cwis</a:t>
            </a:r>
            <a:r>
              <a:rPr lang="en-US" dirty="0"/>
              <a:t> </a:t>
            </a:r>
            <a:r>
              <a:rPr lang="en-US" dirty="0" err="1"/>
              <a:t>aml-ddewis</a:t>
            </a:r>
            <a:r>
              <a:rPr lang="en-US" dirty="0"/>
              <a:t> am </a:t>
            </a:r>
            <a:r>
              <a:rPr lang="en-US" dirty="0" err="1"/>
              <a:t>bwnc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Dylai’r</a:t>
            </a:r>
            <a:r>
              <a:rPr lang="en-US" dirty="0"/>
              <a:t> broses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gytuno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</a:t>
            </a:r>
            <a:r>
              <a:rPr lang="en-US" dirty="0" err="1"/>
              <a:t>ddibynadwyedd</a:t>
            </a:r>
            <a:r>
              <a:rPr lang="en-US" dirty="0"/>
              <a:t> yr </a:t>
            </a:r>
            <a:r>
              <a:rPr lang="en-US" dirty="0" err="1"/>
              <a:t>ateb</a:t>
            </a:r>
            <a:r>
              <a:rPr lang="en-US" dirty="0"/>
              <a:t> a </a:t>
            </a:r>
            <a:r>
              <a:rPr lang="en-US" dirty="0" err="1"/>
              <a:t>gytunwyd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ogystal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rhesymau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</a:t>
            </a:r>
            <a:r>
              <a:rPr lang="en-US" dirty="0" err="1"/>
              <a:t>ddiystyrru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anghywir</a:t>
            </a:r>
            <a:r>
              <a:rPr lang="en-US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2742">
            <a:off x="5743711" y="1593538"/>
            <a:ext cx="2827472" cy="18815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41998">
            <a:off x="5669078" y="4117376"/>
            <a:ext cx="2831960" cy="201218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Pwy-beth-pryd-ble-pam-sut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cysylltiad</a:t>
            </a:r>
            <a:r>
              <a:rPr lang="en-US" dirty="0"/>
              <a:t>? </a:t>
            </a:r>
          </a:p>
        </p:txBody>
      </p:sp>
      <p:pic>
        <p:nvPicPr>
          <p:cNvPr id="4" name="Picture 3" descr="240px-Merlin_Full_Character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57290">
            <a:off x="2246395" y="2602285"/>
            <a:ext cx="2879755" cy="1619862"/>
          </a:xfrm>
          <a:prstGeom prst="rect">
            <a:avLst/>
          </a:prstGeom>
        </p:spPr>
      </p:pic>
      <p:pic>
        <p:nvPicPr>
          <p:cNvPr id="5" name="Picture 4" descr="evans-wynne-imag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54741">
            <a:off x="6013622" y="2302023"/>
            <a:ext cx="1913803" cy="1913803"/>
          </a:xfrm>
          <a:prstGeom prst="rect">
            <a:avLst/>
          </a:prstGeom>
        </p:spPr>
      </p:pic>
      <p:pic>
        <p:nvPicPr>
          <p:cNvPr id="6" name="Picture 5" descr="Gwynfor Evan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100589">
            <a:off x="4029829" y="4594396"/>
            <a:ext cx="2818540" cy="1892742"/>
          </a:xfrm>
          <a:prstGeom prst="rect">
            <a:avLst/>
          </a:prstGeom>
        </p:spPr>
      </p:pic>
      <p:pic>
        <p:nvPicPr>
          <p:cNvPr id="7" name="Picture 6" descr="Prif_borth_Castell_Caerfyrddin_03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61338">
            <a:off x="437238" y="4408693"/>
            <a:ext cx="2794000" cy="1866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768796" cy="4389120"/>
          </a:xfrm>
        </p:spPr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thema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bwnc</a:t>
            </a:r>
            <a:r>
              <a:rPr lang="en-US" dirty="0"/>
              <a:t>, </a:t>
            </a:r>
            <a:r>
              <a:rPr lang="en-US" dirty="0" err="1"/>
              <a:t>ewch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adrannau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a </a:t>
            </a:r>
            <a:r>
              <a:rPr lang="en-US" dirty="0" err="1"/>
              <a:t>gofynnwch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ddynodi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bob un </a:t>
            </a:r>
            <a:r>
              <a:rPr lang="en-US" dirty="0" err="1"/>
              <a:t>ohonynt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O </a:t>
            </a:r>
            <a:r>
              <a:rPr lang="en-US" dirty="0" err="1"/>
              <a:t>ganlyniad</a:t>
            </a:r>
            <a:r>
              <a:rPr lang="en-US" dirty="0"/>
              <a:t>, </a:t>
            </a:r>
            <a:r>
              <a:rPr lang="en-US" dirty="0" err="1"/>
              <a:t>dylai’r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fedru</a:t>
            </a:r>
            <a:r>
              <a:rPr lang="en-US" dirty="0"/>
              <a:t> </a:t>
            </a:r>
            <a:r>
              <a:rPr lang="en-US" dirty="0" err="1"/>
              <a:t>adnabod</a:t>
            </a:r>
            <a:r>
              <a:rPr lang="en-US" dirty="0"/>
              <a:t> pa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sylw</a:t>
            </a:r>
            <a:r>
              <a:rPr lang="en-US" dirty="0"/>
              <a:t> </a:t>
            </a:r>
            <a:r>
              <a:rPr lang="en-US" dirty="0" err="1"/>
              <a:t>pellach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gweithredol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3000" y="2406462"/>
            <a:ext cx="2694422" cy="3088222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Trionglau</a:t>
            </a:r>
            <a:r>
              <a:rPr lang="en-US" dirty="0"/>
              <a:t> </a:t>
            </a:r>
            <a:r>
              <a:rPr lang="en-US" dirty="0" err="1"/>
              <a:t>myfyrio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Strwythur</a:t>
            </a:r>
            <a:r>
              <a:rPr lang="en-US" dirty="0"/>
              <a:t> </a:t>
            </a:r>
            <a:r>
              <a:rPr lang="en-US" dirty="0" err="1"/>
              <a:t>gweledol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strwythuro</a:t>
            </a:r>
            <a:r>
              <a:rPr lang="en-US" dirty="0"/>
              <a:t> </a:t>
            </a:r>
            <a:r>
              <a:rPr lang="en-US" dirty="0" err="1"/>
              <a:t>metawybyddiaeth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a </a:t>
            </a:r>
            <a:r>
              <a:rPr lang="en-US" dirty="0" err="1"/>
              <a:t>monitro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660" y="3208617"/>
            <a:ext cx="7014842" cy="3412214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Gwrthdroi’r</a:t>
            </a:r>
            <a:r>
              <a:rPr lang="en-US" dirty="0"/>
              <a:t> </a:t>
            </a:r>
            <a:r>
              <a:rPr lang="en-US" dirty="0" err="1"/>
              <a:t>cwestiwn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858802" cy="4389120"/>
          </a:xfrm>
        </p:spPr>
        <p:txBody>
          <a:bodyPr/>
          <a:lstStyle/>
          <a:p>
            <a:pPr>
              <a:buNone/>
            </a:pPr>
            <a:r>
              <a:rPr lang="en-US" dirty="0"/>
              <a:t> 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galw</a:t>
            </a:r>
            <a:r>
              <a:rPr lang="en-US" dirty="0"/>
              <a:t> </a:t>
            </a:r>
            <a:r>
              <a:rPr lang="en-US" dirty="0" err="1"/>
              <a:t>ffeithiau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gof</a:t>
            </a:r>
            <a:r>
              <a:rPr lang="en-US" dirty="0"/>
              <a:t>,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wrthdroi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,</a:t>
            </a:r>
          </a:p>
          <a:p>
            <a:pPr>
              <a:buNone/>
            </a:pPr>
            <a:r>
              <a:rPr lang="en-US" dirty="0" err="1"/>
              <a:t>e.e</a:t>
            </a:r>
            <a:r>
              <a:rPr lang="en-US" dirty="0"/>
              <a:t>.</a:t>
            </a:r>
          </a:p>
          <a:p>
            <a:pPr>
              <a:buNone/>
            </a:pPr>
            <a:r>
              <a:rPr lang="en-US" dirty="0">
                <a:solidFill>
                  <a:srgbClr val="000090"/>
                </a:solidFill>
              </a:rPr>
              <a:t>“</a:t>
            </a:r>
            <a:r>
              <a:rPr lang="en-US" dirty="0" err="1">
                <a:solidFill>
                  <a:srgbClr val="000090"/>
                </a:solidFill>
              </a:rPr>
              <a:t>Ydy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Cymru’n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ddemocratiaeth</a:t>
            </a:r>
            <a:r>
              <a:rPr lang="en-US" dirty="0">
                <a:solidFill>
                  <a:srgbClr val="000090"/>
                </a:solidFill>
              </a:rPr>
              <a:t>?”</a:t>
            </a:r>
          </a:p>
          <a:p>
            <a:pPr>
              <a:buNone/>
            </a:pPr>
            <a:r>
              <a:rPr lang="en-US" dirty="0">
                <a:solidFill>
                  <a:srgbClr val="000090"/>
                </a:solidFill>
              </a:rPr>
              <a:t>                       </a:t>
            </a:r>
          </a:p>
          <a:p>
            <a:pPr>
              <a:buNone/>
            </a:pPr>
            <a:r>
              <a:rPr lang="en-US" dirty="0">
                <a:solidFill>
                  <a:srgbClr val="000090"/>
                </a:solidFill>
              </a:rPr>
              <a:t>                   </a:t>
            </a:r>
          </a:p>
          <a:p>
            <a:pPr>
              <a:buNone/>
            </a:pPr>
            <a:r>
              <a:rPr lang="en-US" dirty="0">
                <a:solidFill>
                  <a:srgbClr val="000090"/>
                </a:solidFill>
              </a:rPr>
              <a:t>“Beth </a:t>
            </a:r>
            <a:r>
              <a:rPr lang="en-US" dirty="0" err="1">
                <a:solidFill>
                  <a:srgbClr val="000090"/>
                </a:solidFill>
              </a:rPr>
              <a:t>mae’n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olygu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wlad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fod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ddemocratiaeth</a:t>
            </a:r>
            <a:r>
              <a:rPr lang="en-US" dirty="0">
                <a:solidFill>
                  <a:srgbClr val="000090"/>
                </a:solidFill>
              </a:rPr>
              <a:t>?”</a:t>
            </a:r>
          </a:p>
        </p:txBody>
      </p:sp>
      <p:sp>
        <p:nvSpPr>
          <p:cNvPr id="4" name="Down Arrow 3"/>
          <p:cNvSpPr/>
          <p:nvPr/>
        </p:nvSpPr>
        <p:spPr>
          <a:xfrm>
            <a:off x="2406096" y="4278155"/>
            <a:ext cx="568106" cy="701885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5366" y="2966062"/>
            <a:ext cx="2671999" cy="335853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 cyfan a wyddoch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 am …………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thema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None/>
            </a:pPr>
            <a:endParaRPr lang="en-US" dirty="0"/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Gall yr </a:t>
            </a:r>
            <a:r>
              <a:rPr lang="en-US" dirty="0" err="1"/>
              <a:t>athro/athrawes</a:t>
            </a:r>
            <a:r>
              <a:rPr lang="en-US" dirty="0"/>
              <a:t> </a:t>
            </a:r>
            <a:r>
              <a:rPr lang="en-US" dirty="0" err="1"/>
              <a:t>wedyn</a:t>
            </a:r>
            <a:endParaRPr lang="en-US" dirty="0"/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 </a:t>
            </a:r>
            <a:r>
              <a:rPr lang="en-US" dirty="0" err="1"/>
              <a:t>addysgu’r</a:t>
            </a:r>
            <a:r>
              <a:rPr lang="en-US" dirty="0"/>
              <a:t> </a:t>
            </a:r>
            <a:r>
              <a:rPr lang="en-US" dirty="0" err="1"/>
              <a:t>thema</a:t>
            </a:r>
            <a:endParaRPr lang="en-US" dirty="0"/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</a:t>
            </a:r>
            <a:r>
              <a:rPr lang="en-US" dirty="0" err="1"/>
              <a:t>neu’r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adeiladu</a:t>
            </a:r>
            <a:r>
              <a:rPr lang="en-US" dirty="0"/>
              <a:t> </a:t>
            </a:r>
            <a:r>
              <a:rPr lang="en-US" dirty="0" err="1"/>
              <a:t>ar</a:t>
            </a:r>
            <a:endParaRPr lang="en-US" dirty="0"/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flaenorol</a:t>
            </a:r>
            <a:r>
              <a:rPr lang="en-US" dirty="0"/>
              <a:t> ac</a:t>
            </a:r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</a:t>
            </a:r>
            <a:r>
              <a:rPr lang="en-US" dirty="0" err="1"/>
              <a:t>osgoi</a:t>
            </a:r>
            <a:r>
              <a:rPr lang="en-US" dirty="0"/>
              <a:t> ail-</a:t>
            </a:r>
            <a:r>
              <a:rPr lang="en-US" dirty="0" err="1"/>
              <a:t>adrodd</a:t>
            </a:r>
            <a:r>
              <a:rPr lang="en-US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5900" y="3429000"/>
            <a:ext cx="3644900" cy="28956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Gridiau</a:t>
            </a:r>
            <a:r>
              <a:rPr lang="en-US" dirty="0"/>
              <a:t> GED/GESD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966676" cy="4389120"/>
          </a:xfrm>
        </p:spPr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   </a:t>
            </a:r>
            <a:r>
              <a:rPr lang="en-US" dirty="0" err="1"/>
              <a:t>Strategaeth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 </a:t>
            </a:r>
            <a:r>
              <a:rPr lang="en-US" dirty="0" err="1"/>
              <a:t>alluogi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ac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ysgogi</a:t>
            </a:r>
            <a:r>
              <a:rPr lang="en-US" dirty="0"/>
              <a:t>       </a:t>
            </a:r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    ac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/>
              <a:t>   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a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 </a:t>
            </a:r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  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awyddus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43655"/>
            <a:ext cx="9144000" cy="12659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05" y="5109598"/>
            <a:ext cx="7470933" cy="1446752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Cyfathrebu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7088"/>
            <a:ext cx="4973225" cy="4389120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00FF"/>
              </a:buClr>
              <a:buNone/>
            </a:pPr>
            <a:r>
              <a:rPr lang="en-US" dirty="0"/>
              <a:t>  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gyfathrebu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meddyliau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gyfryngau</a:t>
            </a:r>
            <a:r>
              <a:rPr lang="en-US" dirty="0"/>
              <a:t> –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:	</a:t>
            </a:r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/>
              <a:t>tynnu</a:t>
            </a:r>
            <a:r>
              <a:rPr lang="en-US" dirty="0"/>
              <a:t> </a:t>
            </a:r>
            <a:r>
              <a:rPr lang="en-US" dirty="0" err="1"/>
              <a:t>lluniau</a:t>
            </a:r>
            <a:endParaRPr lang="en-US" dirty="0"/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/>
              <a:t>drama</a:t>
            </a:r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/>
              <a:t>mapiau</a:t>
            </a:r>
            <a:r>
              <a:rPr lang="en-US" dirty="0"/>
              <a:t> </a:t>
            </a:r>
            <a:r>
              <a:rPr lang="en-US" dirty="0" err="1"/>
              <a:t>meddwl</a:t>
            </a:r>
            <a:endParaRPr lang="en-US" dirty="0"/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/>
              <a:t>diagramau</a:t>
            </a:r>
            <a:endParaRPr lang="en-US" dirty="0"/>
          </a:p>
          <a:p>
            <a:pPr>
              <a:buClr>
                <a:srgbClr val="0000FF"/>
              </a:buClr>
              <a:buNone/>
            </a:pPr>
            <a:r>
              <a:rPr lang="en-US" dirty="0"/>
              <a:t>   Mae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gyfryngau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galluogi’r</a:t>
            </a:r>
            <a:r>
              <a:rPr lang="en-US" dirty="0"/>
              <a:t> </a:t>
            </a:r>
            <a:r>
              <a:rPr lang="en-US" dirty="0" err="1"/>
              <a:t>athro/athrawes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weld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unigolion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 </a:t>
            </a:r>
            <a:r>
              <a:rPr lang="en-US" dirty="0" err="1"/>
              <a:t>bersbectif</a:t>
            </a:r>
            <a:r>
              <a:rPr lang="en-US" dirty="0"/>
              <a:t>. </a:t>
            </a:r>
          </a:p>
          <a:p>
            <a:pPr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6500" y="2583777"/>
            <a:ext cx="3490300" cy="2535184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Deialog</a:t>
            </a:r>
            <a:r>
              <a:rPr lang="en-US" dirty="0"/>
              <a:t> </a:t>
            </a:r>
            <a:r>
              <a:rPr lang="en-US" dirty="0" err="1"/>
              <a:t>meddylgar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257278" cy="4389120"/>
          </a:xfrm>
        </p:spPr>
        <p:txBody>
          <a:bodyPr/>
          <a:lstStyle/>
          <a:p>
            <a:pPr>
              <a:buNone/>
            </a:pPr>
            <a:r>
              <a:rPr lang="en-US" dirty="0"/>
              <a:t>    </a:t>
            </a:r>
            <a:r>
              <a:rPr lang="en-US" dirty="0" err="1"/>
              <a:t>Dylai’r</a:t>
            </a:r>
            <a:r>
              <a:rPr lang="en-US" dirty="0"/>
              <a:t> </a:t>
            </a:r>
            <a:r>
              <a:rPr lang="en-US" dirty="0" err="1"/>
              <a:t>ddeialog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yr </a:t>
            </a:r>
            <a:r>
              <a:rPr lang="en-US" dirty="0" err="1"/>
              <a:t>athro/athrawes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feddylgar</a:t>
            </a:r>
            <a:r>
              <a:rPr lang="en-US" dirty="0"/>
              <a:t>,  </a:t>
            </a:r>
            <a:r>
              <a:rPr lang="en-US" dirty="0" err="1"/>
              <a:t>adfyfyriol</a:t>
            </a:r>
            <a:r>
              <a:rPr lang="en-US" dirty="0"/>
              <a:t>,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ac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.  </a:t>
            </a:r>
            <a:r>
              <a:rPr lang="en-US" dirty="0" err="1"/>
              <a:t>Dylai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fynegi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.</a:t>
            </a:r>
          </a:p>
          <a:p>
            <a:pPr>
              <a:buNone/>
            </a:pPr>
            <a:r>
              <a:rPr lang="en-US" dirty="0"/>
              <a:t>(Black &amp; </a:t>
            </a:r>
            <a:r>
              <a:rPr lang="en-US" dirty="0" err="1"/>
              <a:t>Wiliam</a:t>
            </a:r>
            <a:r>
              <a:rPr lang="en-US" dirty="0"/>
              <a:t>, 1998:t.12)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8404" y="2559163"/>
            <a:ext cx="2738396" cy="273839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366"/>
            <a:ext cx="8229600" cy="1143000"/>
          </a:xfrm>
        </p:spPr>
        <p:txBody>
          <a:bodyPr/>
          <a:lstStyle/>
          <a:p>
            <a:r>
              <a:rPr lang="en-US" dirty="0" err="1"/>
              <a:t>Brechdan</a:t>
            </a:r>
            <a:r>
              <a:rPr lang="en-US" dirty="0"/>
              <a:t> </a:t>
            </a:r>
            <a:r>
              <a:rPr lang="en-US" dirty="0" err="1"/>
              <a:t>adborth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14" y="1527366"/>
            <a:ext cx="5791966" cy="492252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/>
              <a:t>    Gall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ffyrdd</a:t>
            </a:r>
            <a:r>
              <a:rPr lang="en-US" dirty="0"/>
              <a:t>. </a:t>
            </a:r>
          </a:p>
          <a:p>
            <a:pPr>
              <a:buNone/>
            </a:pPr>
            <a:r>
              <a:rPr lang="en-US" dirty="0"/>
              <a:t>   2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frechdan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: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/>
              <a:t>Sylw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/>
              <a:t>	</a:t>
            </a:r>
            <a:r>
              <a:rPr lang="en-US" dirty="0" err="1"/>
              <a:t>Beirniadaeth</a:t>
            </a:r>
            <a:r>
              <a:rPr lang="en-US" dirty="0"/>
              <a:t> </a:t>
            </a:r>
            <a:r>
              <a:rPr lang="en-US" dirty="0" err="1"/>
              <a:t>adeiladol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eglurhad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/>
              <a:t>	</a:t>
            </a:r>
            <a:r>
              <a:rPr lang="en-US" dirty="0" err="1"/>
              <a:t>Sylw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 startAt="2"/>
            </a:pPr>
            <a:r>
              <a:rPr lang="en-US" dirty="0" err="1"/>
              <a:t>Datganiad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ymwneud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cyd-destun</a:t>
            </a:r>
            <a:r>
              <a:rPr lang="en-US" dirty="0"/>
              <a:t> </a:t>
            </a:r>
            <a:r>
              <a:rPr lang="en-US" dirty="0" err="1"/>
              <a:t>e.e</a:t>
            </a:r>
            <a:r>
              <a:rPr lang="en-US" dirty="0"/>
              <a:t>. ‘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… </a:t>
            </a:r>
            <a:r>
              <a:rPr lang="en-US" dirty="0" err="1"/>
              <a:t>oherwydd</a:t>
            </a:r>
            <a:r>
              <a:rPr lang="en-US" dirty="0"/>
              <a:t> …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/>
              <a:t>	</a:t>
            </a:r>
            <a:r>
              <a:rPr lang="en-US" dirty="0" err="1"/>
              <a:t>Nawr/Tro</a:t>
            </a:r>
            <a:r>
              <a:rPr lang="en-US" dirty="0"/>
              <a:t> </a:t>
            </a:r>
            <a:r>
              <a:rPr lang="en-US" dirty="0" err="1"/>
              <a:t>nesaf</a:t>
            </a:r>
            <a:endParaRPr lang="en-US" dirty="0"/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/>
              <a:t>	</a:t>
            </a:r>
            <a:r>
              <a:rPr lang="en-US" dirty="0" err="1"/>
              <a:t>Datganiad</a:t>
            </a:r>
            <a:r>
              <a:rPr lang="en-US" dirty="0"/>
              <a:t> </a:t>
            </a:r>
            <a:r>
              <a:rPr lang="en-US" dirty="0" err="1"/>
              <a:t>rhyngweithiol</a:t>
            </a:r>
            <a:r>
              <a:rPr lang="en-US" dirty="0"/>
              <a:t> 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 </a:t>
            </a:r>
          </a:p>
          <a:p>
            <a:pPr marL="514350" indent="-514350"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880" y="2365908"/>
            <a:ext cx="3183120" cy="2380171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Beth sy’n dda?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Da-designstyle-candy-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1023" y="4896482"/>
            <a:ext cx="2622977" cy="1772282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57200" y="1935480"/>
            <a:ext cx="8465406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Treuliwch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sicrhau</a:t>
            </a:r>
            <a:r>
              <a:rPr lang="en-US" sz="2400" dirty="0"/>
              <a:t> </a:t>
            </a:r>
            <a:r>
              <a:rPr lang="en-US" sz="2400" dirty="0" err="1"/>
              <a:t>bod</a:t>
            </a:r>
            <a:r>
              <a:rPr lang="en-US" sz="2400" dirty="0"/>
              <a:t> </a:t>
            </a:r>
            <a:r>
              <a:rPr lang="en-US" sz="2400" dirty="0" err="1"/>
              <a:t>consensws</a:t>
            </a:r>
            <a:r>
              <a:rPr lang="en-US" sz="2400" dirty="0"/>
              <a:t> </a:t>
            </a:r>
            <a:r>
              <a:rPr lang="en-US" sz="2400" dirty="0" err="1"/>
              <a:t>rhyngoch</a:t>
            </a:r>
            <a:r>
              <a:rPr lang="en-US" sz="2400" dirty="0"/>
              <a:t> chi </a:t>
            </a:r>
            <a:r>
              <a:rPr lang="en-US" sz="2400" dirty="0" err="1"/>
              <a:t>â’r</a:t>
            </a:r>
            <a:r>
              <a:rPr lang="en-US" sz="2400" dirty="0"/>
              <a:t> </a:t>
            </a: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ynglŷn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darn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waith</a:t>
            </a:r>
            <a:r>
              <a:rPr lang="en-US" sz="2400" dirty="0"/>
              <a:t> ‘</a:t>
            </a:r>
            <a:r>
              <a:rPr lang="en-US" sz="2400" dirty="0" err="1"/>
              <a:t>da</a:t>
            </a:r>
            <a:r>
              <a:rPr lang="en-US" sz="2400" dirty="0"/>
              <a:t>’,  a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gallant </a:t>
            </a:r>
            <a:r>
              <a:rPr lang="en-US" sz="2400" dirty="0" err="1"/>
              <a:t>gyflawni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.  </a:t>
            </a:r>
            <a:r>
              <a:rPr lang="en-US" sz="2400" dirty="0" err="1"/>
              <a:t>Defnyddiwch</a:t>
            </a:r>
            <a:r>
              <a:rPr lang="en-US" sz="2400" dirty="0"/>
              <a:t> </a:t>
            </a:r>
            <a:r>
              <a:rPr lang="en-US" sz="2400" dirty="0" err="1"/>
              <a:t>gwestiynau</a:t>
            </a:r>
            <a:r>
              <a:rPr lang="en-US" sz="2400" dirty="0"/>
              <a:t> </a:t>
            </a:r>
            <a:r>
              <a:rPr lang="en-US" sz="2400" dirty="0" err="1"/>
              <a:t>megis</a:t>
            </a:r>
            <a:r>
              <a:rPr lang="en-US" sz="2400" dirty="0"/>
              <a:t>: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/>
              <a:t> “</a:t>
            </a:r>
            <a:r>
              <a:rPr lang="en-US" sz="2400" dirty="0" err="1"/>
              <a:t>Allwch</a:t>
            </a:r>
            <a:r>
              <a:rPr lang="en-US" sz="2400" dirty="0"/>
              <a:t> chi </a:t>
            </a:r>
            <a:r>
              <a:rPr lang="en-US" sz="2400" dirty="0" err="1"/>
              <a:t>ddweud</a:t>
            </a:r>
            <a:r>
              <a:rPr lang="en-US" sz="2400" dirty="0"/>
              <a:t> </a:t>
            </a:r>
            <a:r>
              <a:rPr lang="en-US" sz="2400" dirty="0" err="1"/>
              <a:t>wrtha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darn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waith</a:t>
            </a:r>
            <a:r>
              <a:rPr lang="en-US" sz="2400" dirty="0"/>
              <a:t>    </a:t>
            </a:r>
          </a:p>
          <a:p>
            <a:pPr>
              <a:buClr>
                <a:srgbClr val="0000FF"/>
              </a:buClr>
            </a:pPr>
            <a:r>
              <a:rPr lang="en-US" sz="2400" dirty="0"/>
              <a:t>    </a:t>
            </a:r>
            <a:r>
              <a:rPr lang="en-US" sz="2400" dirty="0" err="1"/>
              <a:t>da</a:t>
            </a:r>
            <a:r>
              <a:rPr lang="en-US" sz="2400" dirty="0"/>
              <a:t>?”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teimlo</a:t>
            </a:r>
            <a:r>
              <a:rPr lang="en-US" sz="2400" dirty="0"/>
              <a:t> am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sylwadau</a:t>
            </a:r>
            <a:r>
              <a:rPr lang="en-US" sz="2400" dirty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chi bob </a:t>
            </a:r>
            <a:r>
              <a:rPr lang="en-US" sz="2400" dirty="0" err="1"/>
              <a:t>amser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gwybod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feddwl</a:t>
            </a:r>
            <a:r>
              <a:rPr lang="en-US" sz="2400" dirty="0"/>
              <a:t> </a:t>
            </a:r>
            <a:r>
              <a:rPr lang="en-US" sz="2400" dirty="0" err="1"/>
              <a:t>amdano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gwybod</a:t>
            </a:r>
            <a:r>
              <a:rPr lang="en-US" sz="2400" dirty="0"/>
              <a:t> pan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endParaRPr lang="en-US" sz="2400" dirty="0"/>
          </a:p>
          <a:p>
            <a:pPr>
              <a:buClr>
                <a:srgbClr val="0000FF"/>
              </a:buClr>
            </a:pPr>
            <a:r>
              <a:rPr lang="en-US" sz="2400" dirty="0"/>
              <a:t> </a:t>
            </a:r>
            <a:r>
              <a:rPr lang="en-US" sz="2400" dirty="0" err="1"/>
              <a:t>cyflawni</a:t>
            </a:r>
            <a:r>
              <a:rPr lang="en-US" sz="2400" dirty="0"/>
              <a:t> darn </a:t>
            </a:r>
            <a:r>
              <a:rPr lang="en-US" sz="2400" dirty="0" err="1"/>
              <a:t>da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waith</a:t>
            </a:r>
            <a:r>
              <a:rPr lang="en-US" sz="2400" dirty="0"/>
              <a:t>?  </a:t>
            </a:r>
            <a:r>
              <a:rPr lang="en-US" sz="2400" dirty="0" err="1"/>
              <a:t>Sut</a:t>
            </a:r>
            <a:r>
              <a:rPr lang="en-US" sz="2400" dirty="0"/>
              <a:t>? 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endParaRPr lang="en-US" sz="24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Hunan werthuso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57200" y="2422525"/>
            <a:ext cx="8686800" cy="4435475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/>
              <a:t>   Mae </a:t>
            </a:r>
            <a:r>
              <a:rPr lang="en-US" dirty="0" err="1"/>
              <a:t>hunan-werthuso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rydyn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, </a:t>
            </a:r>
            <a:r>
              <a:rPr lang="en-US" dirty="0" err="1"/>
              <a:t>tra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hunan-asesu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rydyn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. 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hyfforddi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hunan-werthuso</a:t>
            </a:r>
            <a:r>
              <a:rPr lang="en-US" dirty="0"/>
              <a:t>, </a:t>
            </a: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gwestiynau</a:t>
            </a:r>
            <a:r>
              <a:rPr lang="en-US" dirty="0"/>
              <a:t> </a:t>
            </a:r>
            <a:r>
              <a:rPr lang="en-US" dirty="0" err="1"/>
              <a:t>megis</a:t>
            </a:r>
            <a:r>
              <a:rPr lang="en-US" dirty="0"/>
              <a:t>: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/>
              <a:t>Meddyliwch</a:t>
            </a:r>
            <a:r>
              <a:rPr lang="en-US" dirty="0"/>
              <a:t> an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ddigwyddodd</a:t>
            </a:r>
            <a:r>
              <a:rPr lang="en-US" dirty="0"/>
              <a:t> pan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dysgu’n</a:t>
            </a:r>
            <a:r>
              <a:rPr lang="en-US" dirty="0"/>
              <a:t> </a:t>
            </a:r>
            <a:r>
              <a:rPr lang="en-US" dirty="0" err="1"/>
              <a:t>cymryd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/>
              <a:t>Beth </a:t>
            </a:r>
            <a:r>
              <a:rPr lang="en-US" dirty="0" err="1"/>
              <a:t>wnaeth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feddwl</a:t>
            </a:r>
            <a:r>
              <a:rPr lang="en-US" dirty="0"/>
              <a:t>?  Beth </a:t>
            </a:r>
            <a:r>
              <a:rPr lang="en-US" dirty="0" err="1"/>
              <a:t>welsoch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help </a:t>
            </a:r>
            <a:r>
              <a:rPr lang="en-US" dirty="0" err="1"/>
              <a:t>arnoch</a:t>
            </a:r>
            <a:r>
              <a:rPr lang="en-US" dirty="0"/>
              <a:t> chi?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/>
              <a:t>Beth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falch</a:t>
            </a:r>
            <a:r>
              <a:rPr lang="en-US" dirty="0"/>
              <a:t> </a:t>
            </a:r>
            <a:r>
              <a:rPr lang="en-US" dirty="0" err="1"/>
              <a:t>ohono</a:t>
            </a:r>
            <a:r>
              <a:rPr lang="en-US" dirty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/>
              <a:t>Beth </a:t>
            </a:r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wedi’i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am …?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byddech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weithgaredd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rhywun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endParaRPr lang="en-US" dirty="0"/>
          </a:p>
          <a:p>
            <a:pPr>
              <a:buClr>
                <a:srgbClr val="0000FF"/>
              </a:buClr>
              <a:buNone/>
            </a:pPr>
            <a:r>
              <a:rPr lang="en-US" dirty="0"/>
              <a:t>    Gall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fodelu’r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hunan-werthuso</a:t>
            </a:r>
            <a:r>
              <a:rPr lang="en-US" dirty="0"/>
              <a:t>. </a:t>
            </a:r>
          </a:p>
        </p:txBody>
      </p:sp>
      <p:pic>
        <p:nvPicPr>
          <p:cNvPr id="4" name="Content Placeholder 3" descr="self-reflection-orlando-espinosa.pn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10956" r="-10956"/>
          <a:stretch>
            <a:fillRect/>
          </a:stretch>
        </p:blipFill>
        <p:spPr>
          <a:xfrm>
            <a:off x="6107113" y="801688"/>
            <a:ext cx="3036887" cy="1620837"/>
          </a:xfr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1212"/>
            <a:ext cx="8305800" cy="1143000"/>
          </a:xfrm>
        </p:spPr>
        <p:txBody>
          <a:bodyPr/>
          <a:lstStyle/>
          <a:p>
            <a:r>
              <a:rPr lang="en-US" dirty="0"/>
              <a:t>A </a:t>
            </a:r>
            <a:r>
              <a:rPr lang="en-US" dirty="0" err="1"/>
              <a:t>yw’n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 </a:t>
            </a:r>
            <a:r>
              <a:rPr lang="en-US" dirty="0" err="1"/>
              <a:t>da</a:t>
            </a:r>
            <a:r>
              <a:rPr lang="en-US" dirty="0"/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615858"/>
            <a:ext cx="83058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Beth </a:t>
            </a:r>
            <a:r>
              <a:rPr lang="en-US" sz="3200" dirty="0" err="1"/>
              <a:t>yw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naw</a:t>
            </a:r>
            <a:r>
              <a:rPr lang="en-US" sz="3200" dirty="0"/>
              <a:t> </a:t>
            </a:r>
            <a:r>
              <a:rPr lang="en-US" sz="3200" dirty="0" err="1"/>
              <a:t>strategaeth</a:t>
            </a:r>
            <a:r>
              <a:rPr lang="en-US" sz="3200" dirty="0"/>
              <a:t> </a:t>
            </a:r>
            <a:r>
              <a:rPr lang="en-US" sz="3200" dirty="0" err="1"/>
              <a:t>orau</a:t>
            </a:r>
            <a:r>
              <a:rPr lang="en-US" sz="3200" dirty="0"/>
              <a:t>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652" y="2662297"/>
            <a:ext cx="2857500" cy="39721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33981" y="2891097"/>
            <a:ext cx="192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UCHAF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33981" y="5999444"/>
            <a:ext cx="1620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ISAF</a:t>
            </a:r>
          </a:p>
        </p:txBody>
      </p:sp>
      <p:cxnSp>
        <p:nvCxnSpPr>
          <p:cNvPr id="9" name="Straight Arrow Connector 8"/>
          <p:cNvCxnSpPr>
            <a:stCxn id="5" idx="1"/>
          </p:cNvCxnSpPr>
          <p:nvPr/>
        </p:nvCxnSpPr>
        <p:spPr>
          <a:xfrm rot="10800000">
            <a:off x="4544849" y="3125059"/>
            <a:ext cx="2289133" cy="276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0800000" flipV="1">
            <a:off x="4544849" y="6316963"/>
            <a:ext cx="2289132" cy="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962"/>
            <a:ext cx="9144000" cy="1143000"/>
          </a:xfrm>
        </p:spPr>
        <p:txBody>
          <a:bodyPr>
            <a:noAutofit/>
          </a:bodyPr>
          <a:lstStyle/>
          <a:p>
            <a:r>
              <a:rPr lang="en-US" sz="3800" dirty="0"/>
              <a:t>Pa </a:t>
            </a:r>
            <a:r>
              <a:rPr lang="en-US" sz="3800" dirty="0" err="1"/>
              <a:t>strategaethau</a:t>
            </a:r>
            <a:r>
              <a:rPr lang="en-US" sz="3800" dirty="0"/>
              <a:t> </a:t>
            </a:r>
            <a:r>
              <a:rPr lang="en-US" sz="3800" dirty="0" err="1"/>
              <a:t>AagD</a:t>
            </a:r>
            <a:r>
              <a:rPr lang="en-US" sz="3800" dirty="0"/>
              <a:t> </a:t>
            </a:r>
            <a:r>
              <a:rPr lang="en-US" sz="3800" dirty="0" err="1"/>
              <a:t>fyddech</a:t>
            </a:r>
            <a:r>
              <a:rPr lang="en-US" sz="3800" dirty="0"/>
              <a:t> </a:t>
            </a:r>
            <a:r>
              <a:rPr lang="en-US" sz="3800" dirty="0" err="1"/>
              <a:t>chi’n</a:t>
            </a:r>
            <a:r>
              <a:rPr lang="en-US" sz="3800" dirty="0"/>
              <a:t> </a:t>
            </a:r>
            <a:r>
              <a:rPr lang="en-US" sz="3800" dirty="0" err="1"/>
              <a:t>defnyddio</a:t>
            </a:r>
            <a:r>
              <a:rPr lang="en-US" sz="3800" dirty="0"/>
              <a:t> pan </a:t>
            </a:r>
            <a:r>
              <a:rPr lang="en-US" sz="3800" dirty="0" err="1"/>
              <a:t>mae</a:t>
            </a:r>
            <a:r>
              <a:rPr lang="en-US" sz="3800" dirty="0"/>
              <a:t> plant </a:t>
            </a:r>
            <a:r>
              <a:rPr lang="en-US" sz="3800" dirty="0" err="1"/>
              <a:t>yn</a:t>
            </a:r>
            <a:r>
              <a:rPr lang="en-US" sz="3800" dirty="0"/>
              <a:t> </a:t>
            </a:r>
            <a:r>
              <a:rPr lang="en-US" sz="3800" dirty="0" err="1"/>
              <a:t>yn</a:t>
            </a:r>
            <a:r>
              <a:rPr lang="en-US" sz="3800" dirty="0"/>
              <a:t> </a:t>
            </a:r>
            <a:r>
              <a:rPr lang="en-US" sz="3800" dirty="0" err="1"/>
              <a:t>dweud</a:t>
            </a:r>
            <a:r>
              <a:rPr lang="en-US" sz="3800" dirty="0"/>
              <a:t> </a:t>
            </a:r>
            <a:r>
              <a:rPr lang="en-US" sz="3800" dirty="0" err="1"/>
              <a:t>hyn</a:t>
            </a:r>
            <a:r>
              <a:rPr lang="en-US" sz="38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94212"/>
            <a:ext cx="8686800" cy="5023560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>
                <a:solidFill>
                  <a:srgbClr val="000090"/>
                </a:solidFill>
              </a:rPr>
              <a:t>“</a:t>
            </a:r>
            <a:r>
              <a:rPr lang="en-US" dirty="0" err="1">
                <a:solidFill>
                  <a:srgbClr val="000090"/>
                </a:solidFill>
              </a:rPr>
              <a:t>Dw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gwybod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na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fydd</a:t>
            </a:r>
            <a:r>
              <a:rPr lang="en-US" dirty="0">
                <a:solidFill>
                  <a:srgbClr val="000090"/>
                </a:solidFill>
              </a:rPr>
              <a:t> 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gofyn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mi </a:t>
            </a:r>
            <a:r>
              <a:rPr lang="en-US" dirty="0" err="1">
                <a:solidFill>
                  <a:srgbClr val="000090"/>
                </a:solidFill>
              </a:rPr>
              <a:t>ateb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cwestiwn</a:t>
            </a:r>
            <a:r>
              <a:rPr lang="en-US" dirty="0">
                <a:solidFill>
                  <a:srgbClr val="000090"/>
                </a:solidFill>
              </a:rPr>
              <a:t>, felly </a:t>
            </a:r>
            <a:r>
              <a:rPr lang="en-US" dirty="0" err="1">
                <a:solidFill>
                  <a:srgbClr val="000090"/>
                </a:solidFill>
              </a:rPr>
              <a:t>dw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ddim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ffwdanu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meddwl</a:t>
            </a:r>
            <a:r>
              <a:rPr lang="en-US" dirty="0">
                <a:solidFill>
                  <a:srgbClr val="000090"/>
                </a:solidFill>
              </a:rPr>
              <a:t> am </a:t>
            </a:r>
            <a:r>
              <a:rPr lang="en-US" dirty="0" err="1">
                <a:solidFill>
                  <a:srgbClr val="000090"/>
                </a:solidFill>
              </a:rPr>
              <a:t>ateb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hun</a:t>
            </a:r>
            <a:r>
              <a:rPr lang="en-US" dirty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>
                <a:solidFill>
                  <a:srgbClr val="000090"/>
                </a:solidFill>
              </a:rPr>
              <a:t>“</a:t>
            </a:r>
            <a:r>
              <a:rPr lang="en-US" dirty="0" err="1">
                <a:solidFill>
                  <a:srgbClr val="000090"/>
                </a:solidFill>
              </a:rPr>
              <a:t>Dw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ddim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gwrando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ar</a:t>
            </a:r>
            <a:r>
              <a:rPr lang="en-US" dirty="0">
                <a:solidFill>
                  <a:srgbClr val="000090"/>
                </a:solidFill>
              </a:rPr>
              <a:t> yr </a:t>
            </a:r>
            <a:r>
              <a:rPr lang="en-US" dirty="0" err="1">
                <a:solidFill>
                  <a:srgbClr val="000090"/>
                </a:solidFill>
              </a:rPr>
              <a:t>hyn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mae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disgyblion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eraill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dosbarth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ddweud</a:t>
            </a:r>
            <a:r>
              <a:rPr lang="en-US" dirty="0">
                <a:solidFill>
                  <a:srgbClr val="000090"/>
                </a:solidFill>
              </a:rPr>
              <a:t> – does dim </a:t>
            </a:r>
            <a:r>
              <a:rPr lang="en-US" dirty="0" err="1">
                <a:solidFill>
                  <a:srgbClr val="000090"/>
                </a:solidFill>
              </a:rPr>
              <a:t>pwynt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>
                <a:solidFill>
                  <a:srgbClr val="000090"/>
                </a:solidFill>
              </a:rPr>
              <a:t>“Does </a:t>
            </a:r>
            <a:r>
              <a:rPr lang="en-US" dirty="0" err="1">
                <a:solidFill>
                  <a:srgbClr val="000090"/>
                </a:solidFill>
              </a:rPr>
              <a:t>byth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rhaid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mi </a:t>
            </a:r>
            <a:r>
              <a:rPr lang="en-US" dirty="0" err="1">
                <a:solidFill>
                  <a:srgbClr val="000090"/>
                </a:solidFill>
              </a:rPr>
              <a:t>egluro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atebion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neb </a:t>
            </a:r>
            <a:r>
              <a:rPr lang="en-US" dirty="0" err="1">
                <a:solidFill>
                  <a:srgbClr val="000090"/>
                </a:solidFill>
              </a:rPr>
              <a:t>arall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ch</a:t>
            </a:r>
            <a:r>
              <a:rPr lang="en-US" dirty="0">
                <a:solidFill>
                  <a:srgbClr val="000090"/>
                </a:solidFill>
              </a:rPr>
              <a:t>) “Does gen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ddim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syniad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beth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sydd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angen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gwneud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mwyn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gwneud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ngwaith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dda</a:t>
            </a:r>
            <a:r>
              <a:rPr lang="en-US" dirty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d</a:t>
            </a:r>
            <a:r>
              <a:rPr lang="en-US" dirty="0">
                <a:solidFill>
                  <a:srgbClr val="000090"/>
                </a:solidFill>
              </a:rPr>
              <a:t>) “</a:t>
            </a:r>
            <a:r>
              <a:rPr lang="en-US" dirty="0" err="1">
                <a:solidFill>
                  <a:srgbClr val="000090"/>
                </a:solidFill>
              </a:rPr>
              <a:t>Mae’n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ddirgelwch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llwyr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mi </a:t>
            </a:r>
            <a:r>
              <a:rPr lang="en-US" dirty="0" err="1">
                <a:solidFill>
                  <a:srgbClr val="000090"/>
                </a:solidFill>
              </a:rPr>
              <a:t>sut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mae</a:t>
            </a:r>
            <a:r>
              <a:rPr lang="en-US" dirty="0">
                <a:solidFill>
                  <a:srgbClr val="000090"/>
                </a:solidFill>
              </a:rPr>
              <a:t> 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barnu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ngwaith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dd</a:t>
            </a:r>
            <a:r>
              <a:rPr lang="en-US" dirty="0">
                <a:solidFill>
                  <a:srgbClr val="000090"/>
                </a:solidFill>
              </a:rPr>
              <a:t>) “Does gen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ddim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syniad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beth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sydd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angen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wneud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wella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e</a:t>
            </a:r>
            <a:r>
              <a:rPr lang="en-US" dirty="0">
                <a:solidFill>
                  <a:srgbClr val="000090"/>
                </a:solidFill>
              </a:rPr>
              <a:t>) “Mae 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rhoi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marciau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mi, </a:t>
            </a:r>
            <a:r>
              <a:rPr lang="en-US" dirty="0" err="1">
                <a:solidFill>
                  <a:srgbClr val="000090"/>
                </a:solidFill>
              </a:rPr>
              <a:t>ond</a:t>
            </a:r>
            <a:r>
              <a:rPr lang="en-US" dirty="0">
                <a:solidFill>
                  <a:srgbClr val="000090"/>
                </a:solidFill>
              </a:rPr>
              <a:t> dim </a:t>
            </a:r>
            <a:r>
              <a:rPr lang="en-US" dirty="0" err="1">
                <a:solidFill>
                  <a:srgbClr val="000090"/>
                </a:solidFill>
              </a:rPr>
              <a:t>byd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ynglŷn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â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sut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galla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wella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ngwaith</a:t>
            </a:r>
            <a:r>
              <a:rPr lang="en-US" dirty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f</a:t>
            </a:r>
            <a:r>
              <a:rPr lang="en-US" dirty="0">
                <a:solidFill>
                  <a:srgbClr val="000090"/>
                </a:solidFill>
              </a:rPr>
              <a:t>) “ </a:t>
            </a:r>
            <a:r>
              <a:rPr lang="en-US" dirty="0" err="1">
                <a:solidFill>
                  <a:srgbClr val="000090"/>
                </a:solidFill>
              </a:rPr>
              <a:t>Dw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cael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cyngor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gan</a:t>
            </a:r>
            <a:r>
              <a:rPr lang="en-US" dirty="0">
                <a:solidFill>
                  <a:srgbClr val="000090"/>
                </a:solidFill>
              </a:rPr>
              <a:t> 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am </a:t>
            </a:r>
            <a:r>
              <a:rPr lang="en-US" dirty="0" err="1">
                <a:solidFill>
                  <a:srgbClr val="000090"/>
                </a:solidFill>
              </a:rPr>
              <a:t>beth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sydd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angen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wneud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nesaf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ôl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mi </a:t>
            </a:r>
            <a:r>
              <a:rPr lang="en-US" dirty="0" err="1">
                <a:solidFill>
                  <a:srgbClr val="000090"/>
                </a:solidFill>
              </a:rPr>
              <a:t>orffen</a:t>
            </a:r>
            <a:r>
              <a:rPr lang="en-US" dirty="0">
                <a:solidFill>
                  <a:srgbClr val="000090"/>
                </a:solidFill>
              </a:rPr>
              <a:t>, </a:t>
            </a:r>
            <a:r>
              <a:rPr lang="en-US" dirty="0" err="1">
                <a:solidFill>
                  <a:srgbClr val="000090"/>
                </a:solidFill>
              </a:rPr>
              <a:t>ond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aml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dw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wedi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anghofio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erbyn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wers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nesaf</a:t>
            </a:r>
            <a:r>
              <a:rPr lang="en-US" dirty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>
                <a:solidFill>
                  <a:srgbClr val="000090"/>
                </a:solidFill>
              </a:rPr>
              <a:t>ff) “</a:t>
            </a:r>
            <a:r>
              <a:rPr lang="en-US" dirty="0" err="1">
                <a:solidFill>
                  <a:srgbClr val="000090"/>
                </a:solidFill>
              </a:rPr>
              <a:t>Dyw</a:t>
            </a:r>
            <a:r>
              <a:rPr lang="en-US" dirty="0">
                <a:solidFill>
                  <a:srgbClr val="000090"/>
                </a:solidFill>
              </a:rPr>
              <a:t> 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ddim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hoffi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i</a:t>
            </a:r>
            <a:r>
              <a:rPr lang="en-US" dirty="0">
                <a:solidFill>
                  <a:srgbClr val="000090"/>
                </a:solidFill>
              </a:rPr>
              <a:t>, felly does dim </a:t>
            </a:r>
            <a:r>
              <a:rPr lang="en-US" dirty="0" err="1">
                <a:solidFill>
                  <a:srgbClr val="000090"/>
                </a:solidFill>
              </a:rPr>
              <a:t>pwynt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ymdrechu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>
                <a:solidFill>
                  <a:srgbClr val="000090"/>
                </a:solidFill>
              </a:rPr>
              <a:t>g</a:t>
            </a:r>
            <a:r>
              <a:rPr lang="en-US" dirty="0">
                <a:solidFill>
                  <a:srgbClr val="000090"/>
                </a:solidFill>
              </a:rPr>
              <a:t>) “Miss/</a:t>
            </a:r>
            <a:r>
              <a:rPr lang="en-US" dirty="0" err="1">
                <a:solidFill>
                  <a:srgbClr val="000090"/>
                </a:solidFill>
              </a:rPr>
              <a:t>Syr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sydd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gyfrifol</a:t>
            </a:r>
            <a:r>
              <a:rPr lang="en-US" dirty="0">
                <a:solidFill>
                  <a:srgbClr val="000090"/>
                </a:solidFill>
              </a:rPr>
              <a:t> mod </a:t>
            </a:r>
            <a:r>
              <a:rPr lang="en-US" dirty="0" err="1">
                <a:solidFill>
                  <a:srgbClr val="000090"/>
                </a:solidFill>
              </a:rPr>
              <a:t>i’n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gwneud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cynnydd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yn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fy</a:t>
            </a:r>
            <a:r>
              <a:rPr lang="en-US" dirty="0">
                <a:solidFill>
                  <a:srgbClr val="000090"/>
                </a:solidFill>
              </a:rPr>
              <a:t> </a:t>
            </a:r>
            <a:r>
              <a:rPr lang="en-US" dirty="0" err="1">
                <a:solidFill>
                  <a:srgbClr val="000090"/>
                </a:solidFill>
              </a:rPr>
              <a:t>ngwaith</a:t>
            </a:r>
            <a:r>
              <a:rPr lang="en-US" dirty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>
                <a:solidFill>
                  <a:srgbClr val="000090"/>
                </a:solidFill>
              </a:rPr>
              <a:t> 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endParaRPr lang="en-US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88063"/>
            <a:ext cx="8305800" cy="1143000"/>
          </a:xfrm>
        </p:spPr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pellach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3583" y="1631062"/>
            <a:ext cx="2846841" cy="406386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7200" y="5844279"/>
            <a:ext cx="8545783" cy="830997"/>
          </a:xfrm>
          <a:prstGeom prst="rect">
            <a:avLst/>
          </a:prstGeom>
          <a:ln w="19050">
            <a:solidFill>
              <a:schemeClr val="tx1">
                <a:alpha val="99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>
                <a:hlinkClick r:id="rId3"/>
              </a:rPr>
              <a:t>http://learning.gov.wales/docs/learningwales/publications/130429how-to-develop-thinking-cy.pdf</a:t>
            </a:r>
            <a:r>
              <a:rPr lang="en-US" sz="2400" dirty="0"/>
              <a:t>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ustom 106">
      <a:dk1>
        <a:sysClr val="windowText" lastClr="000000"/>
      </a:dk1>
      <a:lt1>
        <a:srgbClr val="B9DB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ＭＳ Ｐ明朝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Flow.thmx</Template>
  <TotalTime>697</TotalTime>
  <Words>2014</Words>
  <Application>Microsoft Office PowerPoint</Application>
  <PresentationFormat>On-screen Show (4:3)</PresentationFormat>
  <Paragraphs>196</Paragraphs>
  <Slides>40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Calibri</vt:lpstr>
      <vt:lpstr>Constantia</vt:lpstr>
      <vt:lpstr>Wingdings</vt:lpstr>
      <vt:lpstr>Wingdings 2</vt:lpstr>
      <vt:lpstr>Flow</vt:lpstr>
      <vt:lpstr>Asesu ar Gyfer Dysgu  …hyd yn oed mwy o strategaethau</vt:lpstr>
      <vt:lpstr>Nod y sesiwn</vt:lpstr>
      <vt:lpstr>Faint ydych chi’n wybod?  </vt:lpstr>
      <vt:lpstr>Pam mae cwestiynu effeithiol yn bwysig?</vt:lpstr>
      <vt:lpstr>Beth yw cwestiynu effeithiol?</vt:lpstr>
      <vt:lpstr>Eich hoff strategaethau cwestiynu chi</vt:lpstr>
      <vt:lpstr>Toriad – 10 munud</vt:lpstr>
      <vt:lpstr>Pili Pala Austin (Tasg 15 munud)</vt:lpstr>
      <vt:lpstr>A dyma ddechrau arni eto! Goleuadau traffig</vt:lpstr>
      <vt:lpstr>PowerPoint Presentation</vt:lpstr>
      <vt:lpstr>Adolygiad dysgwr</vt:lpstr>
      <vt:lpstr>Targedau hunan-asesu</vt:lpstr>
      <vt:lpstr>Dwy seren a dymuniad</vt:lpstr>
      <vt:lpstr>Crynhoi cyn ateb</vt:lpstr>
      <vt:lpstr>Gosod yr olygfa</vt:lpstr>
      <vt:lpstr>Partneriaid Siarad</vt:lpstr>
      <vt:lpstr>Rhannu syniadau</vt:lpstr>
      <vt:lpstr>Aros ac ail-adrodd</vt:lpstr>
      <vt:lpstr>Archwilio atebion anghywir</vt:lpstr>
      <vt:lpstr>Asesu cyfoedion</vt:lpstr>
      <vt:lpstr>Sylwadau dilynol</vt:lpstr>
      <vt:lpstr>Camau nesaf yn dangos sut i wella</vt:lpstr>
      <vt:lpstr>Ail-ddrafftio</vt:lpstr>
      <vt:lpstr>Bodiau i fyny, bodiau i lawr</vt:lpstr>
      <vt:lpstr>Adborth grŵp</vt:lpstr>
      <vt:lpstr>Atebion grŵp</vt:lpstr>
      <vt:lpstr>Pwy-beth-pryd-ble-pam-sut?</vt:lpstr>
      <vt:lpstr>Adolygu gyda’r goleuadau traffig</vt:lpstr>
      <vt:lpstr>Trionglau myfyrio</vt:lpstr>
      <vt:lpstr>Gwrthdroi’r cwestiwn</vt:lpstr>
      <vt:lpstr>Y cyfan a wyddoch</vt:lpstr>
      <vt:lpstr>Gridiau GED/GESD</vt:lpstr>
      <vt:lpstr>Cyfathrebu</vt:lpstr>
      <vt:lpstr>Deialog meddylgar</vt:lpstr>
      <vt:lpstr>Brechdan adborth</vt:lpstr>
      <vt:lpstr>Beth sy’n dda?</vt:lpstr>
      <vt:lpstr>Hunan werthuso</vt:lpstr>
      <vt:lpstr>A yw’n AagD da?</vt:lpstr>
      <vt:lpstr>Pa strategaethau AagD fyddech chi’n defnyddio pan mae plant yn yn dweud hyn?</vt:lpstr>
      <vt:lpstr>Darllen pellach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ar Gyfer Dysgu  …hyd yn oed mwy o strategaethau AagD</dc:title>
  <dc:creator>swwcte27</dc:creator>
  <cp:lastModifiedBy>Nanna Ryder</cp:lastModifiedBy>
  <cp:revision>23</cp:revision>
  <dcterms:created xsi:type="dcterms:W3CDTF">2017-10-22T08:06:18Z</dcterms:created>
  <dcterms:modified xsi:type="dcterms:W3CDTF">2021-09-30T15:45:18Z</dcterms:modified>
</cp:coreProperties>
</file>