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E232BE-AD14-402D-A6AB-0B0745AD0C32}" v="1078" dt="2020-08-22T17:48:20.9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94" d="100"/>
          <a:sy n="94" d="100"/>
        </p:scale>
        <p:origin x="90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Ashman (1807777)" userId="S::1807777@student.uwtsd.ac.uk::479385fc-0297-4210-ab01-946d562ce514" providerId="AD" clId="Web-{0CE232BE-AD14-402D-A6AB-0B0745AD0C32}"/>
    <pc:docChg chg="addSld modSld">
      <pc:chgData name="Ffion Ashman (1807777)" userId="S::1807777@student.uwtsd.ac.uk::479385fc-0297-4210-ab01-946d562ce514" providerId="AD" clId="Web-{0CE232BE-AD14-402D-A6AB-0B0745AD0C32}" dt="2020-08-22T17:48:20.945" v="1067" actId="20577"/>
      <pc:docMkLst>
        <pc:docMk/>
      </pc:docMkLst>
      <pc:sldChg chg="addSp delSp modSp">
        <pc:chgData name="Ffion Ashman (1807777)" userId="S::1807777@student.uwtsd.ac.uk::479385fc-0297-4210-ab01-946d562ce514" providerId="AD" clId="Web-{0CE232BE-AD14-402D-A6AB-0B0745AD0C32}" dt="2020-08-22T17:08:11.144" v="356" actId="1076"/>
        <pc:sldMkLst>
          <pc:docMk/>
          <pc:sldMk cId="1582022283" sldId="256"/>
        </pc:sldMkLst>
        <pc:spChg chg="del">
          <ac:chgData name="Ffion Ashman (1807777)" userId="S::1807777@student.uwtsd.ac.uk::479385fc-0297-4210-ab01-946d562ce514" providerId="AD" clId="Web-{0CE232BE-AD14-402D-A6AB-0B0745AD0C32}" dt="2020-08-22T14:02:12.395" v="0"/>
          <ac:spMkLst>
            <pc:docMk/>
            <pc:sldMk cId="1582022283" sldId="256"/>
            <ac:spMk id="2" creationId="{00000000-0000-0000-0000-000000000000}"/>
          </ac:spMkLst>
        </pc:spChg>
        <pc:spChg chg="del">
          <ac:chgData name="Ffion Ashman (1807777)" userId="S::1807777@student.uwtsd.ac.uk::479385fc-0297-4210-ab01-946d562ce514" providerId="AD" clId="Web-{0CE232BE-AD14-402D-A6AB-0B0745AD0C32}" dt="2020-08-22T14:02:12.411" v="1"/>
          <ac:spMkLst>
            <pc:docMk/>
            <pc:sldMk cId="1582022283" sldId="256"/>
            <ac:spMk id="3" creationId="{00000000-0000-0000-0000-000000000000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7:08:11.144" v="356" actId="1076"/>
          <ac:spMkLst>
            <pc:docMk/>
            <pc:sldMk cId="1582022283" sldId="256"/>
            <ac:spMk id="3" creationId="{3DD4AC19-27AD-43E6-AB8B-6D07304D7D51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4:07:49.183" v="34" actId="1076"/>
          <ac:spMkLst>
            <pc:docMk/>
            <pc:sldMk cId="1582022283" sldId="256"/>
            <ac:spMk id="4" creationId="{D76AC280-817E-46D8-9C4D-A37A6697712E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7:04:50.199" v="292" actId="1076"/>
          <ac:spMkLst>
            <pc:docMk/>
            <pc:sldMk cId="1582022283" sldId="256"/>
            <ac:spMk id="5" creationId="{2DA61309-FFF5-464F-B500-4267CEE555D7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4:09:58.424" v="97" actId="1076"/>
          <ac:spMkLst>
            <pc:docMk/>
            <pc:sldMk cId="1582022283" sldId="256"/>
            <ac:spMk id="6" creationId="{12263FBD-2CF4-4422-AFFB-F2E02E891800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7:07:05.752" v="336" actId="1076"/>
          <ac:spMkLst>
            <pc:docMk/>
            <pc:sldMk cId="1582022283" sldId="256"/>
            <ac:spMk id="8" creationId="{3204BF20-E1DC-4BCB-8BC0-1B43C0B72177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7:04:57.340" v="294" actId="1076"/>
          <ac:spMkLst>
            <pc:docMk/>
            <pc:sldMk cId="1582022283" sldId="256"/>
            <ac:spMk id="9" creationId="{0FF2E2D8-D624-49D2-B583-CF3DF96C4AAB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7:04:52.887" v="293" actId="1076"/>
          <ac:spMkLst>
            <pc:docMk/>
            <pc:sldMk cId="1582022283" sldId="256"/>
            <ac:spMk id="10" creationId="{2B7EE594-489C-4CB5-B99C-88BEDFCD67F5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7:04:48.152" v="291" actId="1076"/>
          <ac:spMkLst>
            <pc:docMk/>
            <pc:sldMk cId="1582022283" sldId="256"/>
            <ac:spMk id="11" creationId="{A4211330-C877-4E36-B5C8-C2E2171E5DE9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7:05:04.652" v="296" actId="1076"/>
          <ac:spMkLst>
            <pc:docMk/>
            <pc:sldMk cId="1582022283" sldId="256"/>
            <ac:spMk id="12" creationId="{93014419-475C-41D6-8BCF-66095E58C2FD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7:04:59.746" v="295" actId="1076"/>
          <ac:spMkLst>
            <pc:docMk/>
            <pc:sldMk cId="1582022283" sldId="256"/>
            <ac:spMk id="13" creationId="{1447D1B6-C722-4144-ACCC-995A87EDB420}"/>
          </ac:spMkLst>
        </pc:spChg>
        <pc:spChg chg="add mod">
          <ac:chgData name="Ffion Ashman (1807777)" userId="S::1807777@student.uwtsd.ac.uk::479385fc-0297-4210-ab01-946d562ce514" providerId="AD" clId="Web-{0CE232BE-AD14-402D-A6AB-0B0745AD0C32}" dt="2020-08-22T17:06:14.204" v="332" actId="20577"/>
          <ac:spMkLst>
            <pc:docMk/>
            <pc:sldMk cId="1582022283" sldId="256"/>
            <ac:spMk id="14" creationId="{1134A979-F478-40A7-BB29-361600A85CDF}"/>
          </ac:spMkLst>
        </pc:spChg>
        <pc:picChg chg="add mod">
          <ac:chgData name="Ffion Ashman (1807777)" userId="S::1807777@student.uwtsd.ac.uk::479385fc-0297-4210-ab01-946d562ce514" providerId="AD" clId="Web-{0CE232BE-AD14-402D-A6AB-0B0745AD0C32}" dt="2020-08-22T17:07:18.893" v="340" actId="1076"/>
          <ac:picMkLst>
            <pc:docMk/>
            <pc:sldMk cId="1582022283" sldId="256"/>
            <ac:picMk id="2" creationId="{D770E186-487C-4D1C-BAAB-CF6D21357D33}"/>
          </ac:picMkLst>
        </pc:picChg>
        <pc:picChg chg="add mod">
          <ac:chgData name="Ffion Ashman (1807777)" userId="S::1807777@student.uwtsd.ac.uk::479385fc-0297-4210-ab01-946d562ce514" providerId="AD" clId="Web-{0CE232BE-AD14-402D-A6AB-0B0745AD0C32}" dt="2020-08-22T17:07:01.080" v="335" actId="1076"/>
          <ac:picMkLst>
            <pc:docMk/>
            <pc:sldMk cId="1582022283" sldId="256"/>
            <ac:picMk id="7" creationId="{D78ECFE1-AF1B-4FA4-B0B2-A4C44A5241C3}"/>
          </ac:picMkLst>
        </pc:picChg>
      </pc:sldChg>
      <pc:sldChg chg="modSp new">
        <pc:chgData name="Ffion Ashman (1807777)" userId="S::1807777@student.uwtsd.ac.uk::479385fc-0297-4210-ab01-946d562ce514" providerId="AD" clId="Web-{0CE232BE-AD14-402D-A6AB-0B0745AD0C32}" dt="2020-08-22T17:48:20.945" v="1066" actId="20577"/>
        <pc:sldMkLst>
          <pc:docMk/>
          <pc:sldMk cId="2509873998" sldId="257"/>
        </pc:sldMkLst>
        <pc:spChg chg="mod">
          <ac:chgData name="Ffion Ashman (1807777)" userId="S::1807777@student.uwtsd.ac.uk::479385fc-0297-4210-ab01-946d562ce514" providerId="AD" clId="Web-{0CE232BE-AD14-402D-A6AB-0B0745AD0C32}" dt="2020-08-22T14:16:44.481" v="131" actId="20577"/>
          <ac:spMkLst>
            <pc:docMk/>
            <pc:sldMk cId="2509873998" sldId="257"/>
            <ac:spMk id="2" creationId="{03A34627-B3C6-4AA3-AFBD-17677E5CD830}"/>
          </ac:spMkLst>
        </pc:spChg>
        <pc:spChg chg="mod">
          <ac:chgData name="Ffion Ashman (1807777)" userId="S::1807777@student.uwtsd.ac.uk::479385fc-0297-4210-ab01-946d562ce514" providerId="AD" clId="Web-{0CE232BE-AD14-402D-A6AB-0B0745AD0C32}" dt="2020-08-22T17:48:20.945" v="1066" actId="20577"/>
          <ac:spMkLst>
            <pc:docMk/>
            <pc:sldMk cId="2509873998" sldId="257"/>
            <ac:spMk id="3" creationId="{9134F327-84DA-415C-B07A-FB856CAC881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81200"/>
            <a:ext cx="7772400" cy="1876428"/>
          </a:xfrm>
        </p:spPr>
        <p:txBody>
          <a:bodyPr anchor="b">
            <a:sp3d contourW="8890">
              <a:contourClr>
                <a:schemeClr val="accent3">
                  <a:shade val="55000"/>
                </a:schemeClr>
              </a:contourClr>
            </a:sp3d>
          </a:bodyPr>
          <a:lstStyle>
            <a:lvl1pPr algn="ctr">
              <a:defRPr sz="4400" dirty="0">
                <a:ln w="1587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1750" dir="3600000" algn="tl" rotWithShape="0">
                    <a:srgbClr val="000000">
                      <a:alpha val="6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57628"/>
            <a:ext cx="6400800" cy="175320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854150"/>
            <a:ext cx="7772400" cy="1860850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356428"/>
            <a:ext cx="7772400" cy="1501200"/>
          </a:xfrm>
        </p:spPr>
        <p:txBody>
          <a:bodyPr anchor="b"/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l">
              <a:buNone/>
              <a:defRPr sz="1800">
                <a:solidFill>
                  <a:schemeClr val="tx2"/>
                </a:solidFill>
              </a:defRPr>
            </a:lvl2pPr>
            <a:lvl3pPr marL="914400" indent="0" algn="l">
              <a:buNone/>
              <a:defRPr sz="1600">
                <a:solidFill>
                  <a:schemeClr val="tx2"/>
                </a:solidFill>
              </a:defRPr>
            </a:lvl3pPr>
            <a:lvl4pPr marL="1371600" indent="0" algn="l">
              <a:buNone/>
              <a:defRPr sz="1400">
                <a:solidFill>
                  <a:schemeClr val="tx2"/>
                </a:solidFill>
              </a:defRPr>
            </a:lvl4pPr>
            <a:lvl5pPr marL="1828800" indent="0" algn="l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258" y="381000"/>
            <a:ext cx="2667000" cy="1833554"/>
          </a:xfrm>
        </p:spPr>
        <p:txBody>
          <a:bodyPr anchor="ctr">
            <a:scene3d>
              <a:camera prst="orthographicFront"/>
              <a:lightRig rig="soft" dir="tl">
                <a:rot lat="0" lon="0" rev="0"/>
              </a:lightRig>
            </a:scene3d>
            <a:sp3d contourW="8890">
              <a:contourClr>
                <a:schemeClr val="accent3">
                  <a:shade val="55000"/>
                </a:schemeClr>
              </a:contourClr>
            </a:sp3d>
          </a:bodyPr>
          <a:lstStyle>
            <a:lvl1pPr algn="l">
              <a:defRPr sz="3200" b="1" kern="1200" cap="all" spc="50">
                <a:ln w="15875"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52800" y="380999"/>
            <a:ext cx="5410200" cy="57451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26258" y="2214554"/>
            <a:ext cx="2667000" cy="391218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580474" y="553734"/>
            <a:ext cx="7349244" cy="4741531"/>
            <a:chOff x="428596" y="553734"/>
            <a:chExt cx="7349244" cy="4741531"/>
          </a:xfrm>
        </p:grpSpPr>
        <p:sp>
          <p:nvSpPr>
            <p:cNvPr id="16" name="Rectangle 15"/>
            <p:cNvSpPr/>
            <p:nvPr/>
          </p:nvSpPr>
          <p:spPr>
            <a:xfrm rot="21480000">
              <a:off x="428596" y="580356"/>
              <a:ext cx="7340359" cy="4714909"/>
            </a:xfrm>
            <a:prstGeom prst="rect">
              <a:avLst/>
            </a:prstGeom>
            <a:ln w="1270" cap="flat" cmpd="sng" algn="ctr">
              <a:noFill/>
              <a:prstDash val="solid"/>
              <a:miter lim="800000"/>
            </a:ln>
            <a:effectLst>
              <a:outerShdw blurRad="54991" dist="17780" dir="5400000" algn="tl" rotWithShape="0">
                <a:srgbClr val="000000">
                  <a:alpha val="66000"/>
                </a:srgbClr>
              </a:outerShdw>
            </a:effectLst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7" name="Rectangle 16"/>
            <p:cNvSpPr/>
            <p:nvPr/>
          </p:nvSpPr>
          <p:spPr>
            <a:xfrm rot="21540000">
              <a:off x="437473" y="571479"/>
              <a:ext cx="7340359" cy="4714909"/>
            </a:xfrm>
            <a:prstGeom prst="rect">
              <a:avLst/>
            </a:prstGeom>
            <a:ln w="1270" cap="flat" cmpd="sng" algn="ctr">
              <a:noFill/>
              <a:prstDash val="solid"/>
              <a:miter lim="800000"/>
            </a:ln>
            <a:effectLst>
              <a:outerShdw blurRad="54991" dist="17780" dir="5400000" algn="tl" rotWithShape="0">
                <a:srgbClr val="000000">
                  <a:alpha val="66000"/>
                </a:srgbClr>
              </a:outerShdw>
            </a:effectLst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437481" y="553734"/>
              <a:ext cx="7340359" cy="4714909"/>
            </a:xfrm>
            <a:prstGeom prst="rect">
              <a:avLst/>
            </a:prstGeom>
            <a:ln w="1270" cap="flat" cmpd="sng" algn="ctr">
              <a:noFill/>
              <a:prstDash val="solid"/>
              <a:miter lim="800000"/>
            </a:ln>
            <a:effectLst>
              <a:outerShdw blurRad="54991" dist="17780" dir="5400000" algn="tl" rotWithShape="0">
                <a:srgbClr val="000000">
                  <a:alpha val="66000"/>
                </a:srgbClr>
              </a:outerShdw>
            </a:effectLst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51912" y="612776"/>
            <a:ext cx="7215238" cy="4602175"/>
          </a:xfrm>
          <a:solidFill>
            <a:schemeClr val="bg2">
              <a:tint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en-US"/>
              <a:t>Click icon to add picture</a:t>
            </a: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95295"/>
            <a:ext cx="1357290" cy="5691227"/>
          </a:xfrm>
          <a:noFill/>
        </p:spPr>
        <p:txBody>
          <a:bodyPr vert="eaVert" anchor="ctr">
            <a:noAutofit/>
          </a:bodyPr>
          <a:lstStyle>
            <a:lvl1pPr algn="l">
              <a:defRPr lang="zh-CN" altLang="en-US" sz="3200" dirty="0">
                <a:ln w="1587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1750" dir="3600000" algn="tl" rotWithShape="0">
                    <a:srgbClr val="000000">
                      <a:alpha val="60000"/>
                    </a:srgbClr>
                  </a:outerShdw>
                </a:effectLst>
                <a:latin typeface="+mj-lt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14480" y="5481658"/>
            <a:ext cx="7215238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86644" y="274640"/>
            <a:ext cx="1400156" cy="5851525"/>
          </a:xfrm>
        </p:spPr>
        <p:txBody>
          <a:bodyPr vert="eaVert"/>
          <a:lstStyle>
            <a:lvl1pPr>
              <a:defRPr lang="zh-CN" altLang="en-US" dirty="0">
                <a:ln w="1587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1750" dir="3600000" algn="tl" rotWithShape="0">
                    <a:srgbClr val="000000">
                      <a:alpha val="6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829444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DD11-4055-44D3-AD09-D611CD509B89}" type="slidenum">
              <a:rPr kumimoji="0" lang="en-US" smtClean="0"/>
              <a:pPr eaLnBrk="1" latinLnBrk="0" hangingPunct="1"/>
              <a:t>‹#›</a:t>
            </a:fld>
            <a:endParaRPr kumimoji="0"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8890">
              <a:contourClr>
                <a:schemeClr val="accent3">
                  <a:shade val="55000"/>
                </a:schemeClr>
              </a:contourClr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2440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78" y="6483997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latinLnBrk="0" hangingPunct="1"/>
            <a:fld id="{0D0EC791-D078-4631-9937-E8318C63790B}" type="datetimeFigureOut">
              <a:rPr lang="en-US" smtClean="0"/>
              <a:pPr eaLnBrk="1" latinLnBrk="0" hangingPunct="1"/>
              <a:t>8/22/2020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83997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0"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2644" y="6483997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 eaLnBrk="1" latinLnBrk="0" hangingPunct="1"/>
            <a:fld id="{170ADD11-4055-44D3-AD09-D611CD509B89}" type="slidenum">
              <a:rPr kumimoji="0" lang="en-US" smtClean="0"/>
              <a:pPr algn="r" eaLnBrk="1" latinLnBrk="0" hangingPunct="1"/>
              <a:t>‹#›</a:t>
            </a:fld>
            <a:endParaRPr kumimoji="0"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000" b="1" kern="1200" cap="all" spc="50" dirty="0">
          <a:ln w="15875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31750" dir="3600000" algn="tl" rotWithShape="0">
              <a:srgbClr val="000000">
                <a:alpha val="6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90000"/>
        <a:buFont typeface="Cambria"/>
        <a:buChar char="+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100000"/>
        <a:buFont typeface="Cambria"/>
        <a:buChar char="–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Ï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90000"/>
        <a:buFont typeface="Calibri"/>
        <a:buChar char="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100000"/>
        <a:buFont typeface="Cambria"/>
        <a:buChar char="=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quotefancy.com/quote/842088/John-F-Kennedy-Not-every-child-has-an-equal-talent-or-an-equal-ability-or-equa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i4biz.com/best-practice/win-compete-top-maslows-hierarchy-needs/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alesonline.co.uk/news/education/devastating-effect-poverty-having-young-14171835" TargetMode="External"/><Relationship Id="rId3" Type="http://schemas.openxmlformats.org/officeDocument/2006/relationships/hyperlink" Target="https://www.i4biz.com/best-practice/win-compete-top-maslows-hierarchy-needs/" TargetMode="External"/><Relationship Id="rId7" Type="http://schemas.openxmlformats.org/officeDocument/2006/relationships/hyperlink" Target="https://www.simplypsychology.org/maslow.html" TargetMode="External"/><Relationship Id="rId2" Type="http://schemas.openxmlformats.org/officeDocument/2006/relationships/hyperlink" Target="https://quotefancy.com/quote/842088/John-F-Kennedy-Not-every-child-has-an-equal-talent-or-an-equal-ability-or-equa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mbrokeshire.gov.uk/school-attendance-and-pupil-welfare/pupil-development-grant-access" TargetMode="External"/><Relationship Id="rId5" Type="http://schemas.openxmlformats.org/officeDocument/2006/relationships/hyperlink" Target="https://www.pembrokedockcommunityschool.co.uk/pupil-development-grant-pdg/" TargetMode="External"/><Relationship Id="rId4" Type="http://schemas.openxmlformats.org/officeDocument/2006/relationships/hyperlink" Target="https://gov.wales/education-of-disadvantaged-childr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76AC280-817E-46D8-9C4D-A37A6697712E}"/>
              </a:ext>
            </a:extLst>
          </p:cNvPr>
          <p:cNvSpPr txBox="1"/>
          <p:nvPr/>
        </p:nvSpPr>
        <p:spPr>
          <a:xfrm>
            <a:off x="64235" y="35896"/>
            <a:ext cx="1212903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SJE5003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A61309-FFF5-464F-B500-4267CEE555D7}"/>
              </a:ext>
            </a:extLst>
          </p:cNvPr>
          <p:cNvSpPr txBox="1"/>
          <p:nvPr/>
        </p:nvSpPr>
        <p:spPr>
          <a:xfrm>
            <a:off x="1759130" y="584961"/>
            <a:ext cx="5138549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u="sng" dirty="0">
                <a:cs typeface="Calibri"/>
              </a:rPr>
              <a:t>Pupil development grant</a:t>
            </a:r>
            <a:r>
              <a:rPr lang="en-US" sz="2800" dirty="0">
                <a:cs typeface="Calibri"/>
              </a:rPr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263FBD-2CF4-4422-AFFB-F2E02E891800}"/>
              </a:ext>
            </a:extLst>
          </p:cNvPr>
          <p:cNvSpPr txBox="1"/>
          <p:nvPr/>
        </p:nvSpPr>
        <p:spPr>
          <a:xfrm>
            <a:off x="6337745" y="37077"/>
            <a:ext cx="2743200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Ffion Ashman 1807777</a:t>
            </a:r>
          </a:p>
        </p:txBody>
      </p:sp>
      <p:pic>
        <p:nvPicPr>
          <p:cNvPr id="7" name="Picture 7" descr="Water next to the ocean&#10;&#10;Description automatically generated">
            <a:extLst>
              <a:ext uri="{FF2B5EF4-FFF2-40B4-BE49-F238E27FC236}">
                <a16:creationId xmlns:a16="http://schemas.microsoft.com/office/drawing/2014/main" id="{D78ECFE1-AF1B-4FA4-B0B2-A4C44A5241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019" y="3758878"/>
            <a:ext cx="3914538" cy="21879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204BF20-E1DC-4BCB-8BC0-1B43C0B72177}"/>
              </a:ext>
            </a:extLst>
          </p:cNvPr>
          <p:cNvSpPr txBox="1"/>
          <p:nvPr/>
        </p:nvSpPr>
        <p:spPr>
          <a:xfrm>
            <a:off x="250478" y="6037041"/>
            <a:ext cx="3999555" cy="73866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hlinkClick r:id="rId3"/>
              </a:rPr>
              <a:t>https://quotefancy.com/quote/842088/John-F-Kennedy-Not-every-child-has-an-equal-talent-or-an-equal-ability-or-equal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F2E2D8-D624-49D2-B583-CF3DF96C4AAB}"/>
              </a:ext>
            </a:extLst>
          </p:cNvPr>
          <p:cNvSpPr txBox="1"/>
          <p:nvPr/>
        </p:nvSpPr>
        <p:spPr>
          <a:xfrm rot="1140000">
            <a:off x="7533492" y="1376868"/>
            <a:ext cx="1165671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 err="1">
                <a:cs typeface="Calibri"/>
              </a:rPr>
              <a:t>eFSM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7EE594-489C-4CB5-B99C-88BEDFCD67F5}"/>
              </a:ext>
            </a:extLst>
          </p:cNvPr>
          <p:cNvSpPr txBox="1"/>
          <p:nvPr/>
        </p:nvSpPr>
        <p:spPr>
          <a:xfrm rot="20520000">
            <a:off x="396661" y="1446850"/>
            <a:ext cx="750035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LAC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211330-C877-4E36-B5C8-C2E2171E5DE9}"/>
              </a:ext>
            </a:extLst>
          </p:cNvPr>
          <p:cNvSpPr txBox="1"/>
          <p:nvPr/>
        </p:nvSpPr>
        <p:spPr>
          <a:xfrm>
            <a:off x="2173040" y="1551165"/>
            <a:ext cx="4292390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Educational Attainment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014419-475C-41D6-8BCF-66095E58C2FD}"/>
              </a:ext>
            </a:extLst>
          </p:cNvPr>
          <p:cNvSpPr txBox="1"/>
          <p:nvPr/>
        </p:nvSpPr>
        <p:spPr>
          <a:xfrm>
            <a:off x="100997" y="2449039"/>
            <a:ext cx="2818771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cs typeface="Calibri"/>
              </a:rPr>
              <a:t>Welsh Government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47D1B6-C722-4144-ACCC-995A87EDB420}"/>
              </a:ext>
            </a:extLst>
          </p:cNvPr>
          <p:cNvSpPr txBox="1"/>
          <p:nvPr/>
        </p:nvSpPr>
        <p:spPr>
          <a:xfrm>
            <a:off x="5931558" y="2449039"/>
            <a:ext cx="2818771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cs typeface="Calibri"/>
              </a:rPr>
              <a:t>Deprived Area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134A979-F478-40A7-BB29-361600A85CDF}"/>
              </a:ext>
            </a:extLst>
          </p:cNvPr>
          <p:cNvSpPr txBox="1"/>
          <p:nvPr/>
        </p:nvSpPr>
        <p:spPr>
          <a:xfrm>
            <a:off x="3000748" y="3151739"/>
            <a:ext cx="2818771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cs typeface="Calibri"/>
              </a:rPr>
              <a:t>Low income families</a:t>
            </a:r>
            <a:endParaRPr lang="en-US" sz="2400" dirty="0">
              <a:cs typeface="Calibri"/>
            </a:endParaRPr>
          </a:p>
        </p:txBody>
      </p:sp>
      <p:pic>
        <p:nvPicPr>
          <p:cNvPr id="2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D770E186-487C-4D1C-BAAB-CF6D21357D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7232" y="3761486"/>
            <a:ext cx="3917332" cy="21903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DD4AC19-27AD-43E6-AB8B-6D07304D7D51}"/>
              </a:ext>
            </a:extLst>
          </p:cNvPr>
          <p:cNvSpPr txBox="1"/>
          <p:nvPr/>
        </p:nvSpPr>
        <p:spPr>
          <a:xfrm>
            <a:off x="5130602" y="6037886"/>
            <a:ext cx="3952912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hlinkClick r:id="rId5"/>
              </a:rPr>
              <a:t>https://www.i4biz.com/best-practice/win-compete-top-maslows-hierarchy-needs/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82022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34627-B3C6-4AA3-AFBD-17677E5CD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8890">
              <a:contourClr>
                <a:schemeClr val="accent3">
                  <a:shade val="55000"/>
                </a:schemeClr>
              </a:contourClr>
            </a:sp3d>
          </a:bodyPr>
          <a:lstStyle/>
          <a:p>
            <a:r>
              <a:rPr lang="en-US"/>
              <a:t>Referencing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4F327-84DA-415C-B07A-FB856CAC88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cs typeface="Calibri"/>
              </a:rPr>
              <a:t>Image 1-  </a:t>
            </a:r>
            <a:r>
              <a:rPr lang="en-US" sz="1600">
                <a:ea typeface="+mn-lt"/>
                <a:cs typeface="+mn-lt"/>
              </a:rPr>
              <a:t> Available at: </a:t>
            </a:r>
            <a:r>
              <a:rPr lang="en-US" sz="1600" dirty="0">
                <a:ea typeface="+mn-lt"/>
                <a:cs typeface="+mn-lt"/>
                <a:hlinkClick r:id="rId2"/>
              </a:rPr>
              <a:t>https://quotefancy.com/quote/842088/John-F-Kennedy-Not-every-child-has-an-equal-talent-or-an-equal-ability-or-equal</a:t>
            </a:r>
            <a:r>
              <a:rPr lang="en-US" sz="1600" dirty="0">
                <a:ea typeface="+mn-lt"/>
                <a:cs typeface="+mn-lt"/>
              </a:rPr>
              <a:t>.</a:t>
            </a:r>
            <a:r>
              <a:rPr lang="en-US" sz="1600">
                <a:ea typeface="+mn-lt"/>
                <a:cs typeface="+mn-lt"/>
              </a:rPr>
              <a:t> [Last Accessed e.g. 22 August 20].</a:t>
            </a:r>
            <a:endParaRPr lang="en-US"/>
          </a:p>
          <a:p>
            <a:r>
              <a:rPr lang="en-US" sz="1600">
                <a:cs typeface="Calibri"/>
              </a:rPr>
              <a:t>Image 2-  </a:t>
            </a:r>
            <a:r>
              <a:rPr lang="en-US" sz="1600">
                <a:ea typeface="+mn-lt"/>
                <a:cs typeface="+mn-lt"/>
              </a:rPr>
              <a:t> Available at: </a:t>
            </a:r>
            <a:r>
              <a:rPr lang="en-US" sz="1600" dirty="0">
                <a:ea typeface="+mn-lt"/>
                <a:cs typeface="+mn-lt"/>
                <a:hlinkClick r:id="rId3"/>
              </a:rPr>
              <a:t>https://www.i4biz.com/best-practice/win-compete-top-maslows-hierarchy-needs/</a:t>
            </a:r>
            <a:r>
              <a:rPr lang="en-US" sz="1600" dirty="0">
                <a:ea typeface="+mn-lt"/>
                <a:cs typeface="+mn-lt"/>
              </a:rPr>
              <a:t>[Last </a:t>
            </a:r>
            <a:r>
              <a:rPr lang="en-US" sz="1600">
                <a:ea typeface="+mn-lt"/>
                <a:cs typeface="+mn-lt"/>
              </a:rPr>
              <a:t>Accessed e.g. 22 August 20].</a:t>
            </a:r>
            <a:endParaRPr lang="en-US">
              <a:cs typeface="Calibri"/>
            </a:endParaRPr>
          </a:p>
          <a:p>
            <a:r>
              <a:rPr lang="en-US" sz="1600">
                <a:ea typeface="+mn-lt"/>
                <a:cs typeface="+mn-lt"/>
              </a:rPr>
              <a:t>Disadvantage children welsh government available at:  </a:t>
            </a:r>
            <a:r>
              <a:rPr lang="en-US" sz="1600" dirty="0">
                <a:ea typeface="+mn-lt"/>
                <a:cs typeface="+mn-lt"/>
                <a:hlinkClick r:id="rId4"/>
              </a:rPr>
              <a:t>https://gov.wales/education-of-disadvantaged-children</a:t>
            </a:r>
            <a:r>
              <a:rPr lang="en-US" sz="1600">
                <a:ea typeface="+mn-lt"/>
                <a:cs typeface="+mn-lt"/>
              </a:rPr>
              <a:t>.[Last Accessed e.g. 22 August </a:t>
            </a:r>
            <a:r>
              <a:rPr lang="en-US" sz="1600" dirty="0">
                <a:ea typeface="+mn-lt"/>
                <a:cs typeface="+mn-lt"/>
              </a:rPr>
              <a:t>20</a:t>
            </a:r>
          </a:p>
          <a:p>
            <a:r>
              <a:rPr lang="en-US" sz="1600">
                <a:ea typeface="+mn-lt"/>
                <a:cs typeface="+mn-lt"/>
              </a:rPr>
              <a:t>Pembroke Dock community school  pupil development grant Available at: </a:t>
            </a:r>
            <a:r>
              <a:rPr lang="en-US" sz="1600" dirty="0">
                <a:ea typeface="+mn-lt"/>
                <a:cs typeface="+mn-lt"/>
                <a:hlinkClick r:id="rId5"/>
              </a:rPr>
              <a:t>https://www.pembrokedockcommunityschool.co.uk/pupil-development-grant-pdg/</a:t>
            </a:r>
            <a:r>
              <a:rPr lang="en-US" sz="1600">
                <a:ea typeface="+mn-lt"/>
                <a:cs typeface="+mn-lt"/>
              </a:rPr>
              <a:t> . [Last Accessed e.g. 22 August 20</a:t>
            </a:r>
            <a:r>
              <a:rPr lang="en-US" sz="1600" dirty="0">
                <a:ea typeface="+mn-lt"/>
                <a:cs typeface="+mn-lt"/>
              </a:rPr>
              <a:t>]</a:t>
            </a:r>
          </a:p>
          <a:p>
            <a:r>
              <a:rPr lang="en-US" sz="1600">
                <a:ea typeface="+mn-lt"/>
                <a:cs typeface="+mn-lt"/>
              </a:rPr>
              <a:t> Pembrokeshire county council pupil welfare Available at: </a:t>
            </a:r>
            <a:r>
              <a:rPr lang="en-US" sz="1600" dirty="0">
                <a:ea typeface="+mn-lt"/>
                <a:cs typeface="+mn-lt"/>
                <a:hlinkClick r:id="rId6"/>
              </a:rPr>
              <a:t>https://www.pembrokeshire.gov.uk/school-attendance-and-pupil-welfare/pupil-development-grant-access</a:t>
            </a:r>
            <a:r>
              <a:rPr lang="en-US" sz="1600">
                <a:ea typeface="+mn-lt"/>
                <a:cs typeface="+mn-lt"/>
              </a:rPr>
              <a:t> . [Last Accessed e.g. 22 August 20</a:t>
            </a:r>
            <a:r>
              <a:rPr lang="en-US" sz="1600" dirty="0">
                <a:ea typeface="+mn-lt"/>
                <a:cs typeface="+mn-lt"/>
              </a:rPr>
              <a:t>].</a:t>
            </a:r>
          </a:p>
          <a:p>
            <a:r>
              <a:rPr lang="en-US" sz="1600">
                <a:ea typeface="+mn-lt"/>
                <a:cs typeface="+mn-lt"/>
              </a:rPr>
              <a:t>Maslow hierarchy of need Available at: </a:t>
            </a:r>
            <a:r>
              <a:rPr lang="en-US" sz="1600" dirty="0">
                <a:ea typeface="+mn-lt"/>
                <a:cs typeface="+mn-lt"/>
                <a:hlinkClick r:id="rId7"/>
              </a:rPr>
              <a:t>https://www.simplypsychology.org/maslow.html</a:t>
            </a:r>
            <a:r>
              <a:rPr lang="en-US" sz="1600" dirty="0">
                <a:ea typeface="+mn-lt"/>
                <a:cs typeface="+mn-lt"/>
              </a:rPr>
              <a:t>.[Last </a:t>
            </a:r>
            <a:r>
              <a:rPr lang="en-US" sz="1600">
                <a:ea typeface="+mn-lt"/>
                <a:cs typeface="+mn-lt"/>
              </a:rPr>
              <a:t>Accessed e.g. </a:t>
            </a:r>
            <a:r>
              <a:rPr lang="en-US" sz="1600" dirty="0">
                <a:ea typeface="+mn-lt"/>
                <a:cs typeface="+mn-lt"/>
              </a:rPr>
              <a:t>22 August 20].</a:t>
            </a:r>
          </a:p>
          <a:p>
            <a:r>
              <a:rPr lang="en-US" sz="1600">
                <a:ea typeface="+mn-lt"/>
                <a:cs typeface="+mn-lt"/>
              </a:rPr>
              <a:t> Effects of poverty on education Available at: </a:t>
            </a:r>
            <a:r>
              <a:rPr lang="en-US" sz="1600" dirty="0">
                <a:ea typeface="+mn-lt"/>
                <a:cs typeface="+mn-lt"/>
                <a:hlinkClick r:id="rId8"/>
              </a:rPr>
              <a:t>https://www.walesonline.co.uk/news/education/devastating-effect-poverty-having-young-14171835</a:t>
            </a:r>
            <a:r>
              <a:rPr lang="en-US" sz="1600">
                <a:ea typeface="+mn-lt"/>
                <a:cs typeface="+mn-lt"/>
              </a:rPr>
              <a:t>. [Last Accessed e.g. 22 August 20].</a:t>
            </a:r>
            <a:endParaRPr lang="en-US" sz="1600" dirty="0">
              <a:ea typeface="+mn-lt"/>
              <a:cs typeface="+mn-lt"/>
            </a:endParaRPr>
          </a:p>
          <a:p>
            <a:endParaRPr lang="en-US" sz="16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098739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lligraphy">
  <a:themeElements>
    <a:clrScheme name="Calligraphy">
      <a:dk1>
        <a:sysClr val="windowText" lastClr="000000"/>
      </a:dk1>
      <a:lt1>
        <a:sysClr val="window" lastClr="FFFFFF"/>
      </a:lt1>
      <a:dk2>
        <a:srgbClr val="411401"/>
      </a:dk2>
      <a:lt2>
        <a:srgbClr val="FFE6E6"/>
      </a:lt2>
      <a:accent1>
        <a:srgbClr val="A24A48"/>
      </a:accent1>
      <a:accent2>
        <a:srgbClr val="B2935C"/>
      </a:accent2>
      <a:accent3>
        <a:srgbClr val="6A9A9A"/>
      </a:accent3>
      <a:accent4>
        <a:srgbClr val="B2B787"/>
      </a:accent4>
      <a:accent5>
        <a:srgbClr val="91644B"/>
      </a:accent5>
      <a:accent6>
        <a:srgbClr val="654A76"/>
      </a:accent6>
      <a:hlink>
        <a:srgbClr val="00A800"/>
      </a:hlink>
      <a:folHlink>
        <a:srgbClr val="FF00FF"/>
      </a:folHlink>
    </a:clrScheme>
    <a:fontScheme name="Calligraphy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华文行楷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明朝"/>
        <a:font script="Hang" typeface="HY견명조"/>
        <a:font script="Hans" typeface="华文行楷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alligraph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30000"/>
              </a:schemeClr>
            </a:gs>
            <a:gs pos="50000">
              <a:schemeClr val="phClr">
                <a:tint val="45000"/>
                <a:satMod val="220000"/>
              </a:schemeClr>
            </a:gs>
            <a:gs pos="100000">
              <a:schemeClr val="phClr">
                <a:tint val="90000"/>
                <a:satMod val="13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200000"/>
              </a:schemeClr>
            </a:gs>
            <a:gs pos="50000">
              <a:schemeClr val="phClr">
                <a:tint val="100000"/>
                <a:shade val="60000"/>
                <a:hueMod val="100000"/>
                <a:satMod val="180000"/>
              </a:schemeClr>
            </a:gs>
            <a:gs pos="100000">
              <a:schemeClr val="phClr">
                <a:tint val="100000"/>
                <a:shade val="90000"/>
                <a:hueMod val="100000"/>
                <a:satMod val="2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50600">
              <a:schemeClr val="phClr">
                <a:alpha val="40000"/>
              </a:schemeClr>
            </a:glow>
          </a:effectLst>
        </a:effectStyle>
        <a:effectStyle>
          <a:effectLst>
            <a:glow rad="101600">
              <a:schemeClr val="phClr">
                <a:alpha val="60000"/>
              </a:schemeClr>
            </a:glow>
          </a:effectLst>
          <a:scene3d>
            <a:camera prst="isometricLeftDown" fov="0">
              <a:rot lat="0" lon="0" rev="0"/>
            </a:camera>
            <a:lightRig rig="harsh" dir="tl">
              <a:rot lat="0" lon="0" rev="14280000"/>
            </a:lightRig>
          </a:scene3d>
          <a:sp3d prstMaterial="flat">
            <a:bevelT w="38100" h="50800" prst="softRound"/>
          </a:sp3d>
        </a:effectStyle>
        <a:effectStyle>
          <a:effectLst>
            <a:glow>
              <a:schemeClr val="phClr"/>
            </a:glow>
          </a:effectLst>
          <a:scene3d>
            <a:camera prst="isometricLeftDown">
              <a:rot lat="0" lon="0" rev="0"/>
            </a:camera>
            <a:lightRig rig="harsh" dir="tl">
              <a:rot lat="0" lon="0" rev="1428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hueMod val="100000"/>
                <a:satMod val="300000"/>
              </a:schemeClr>
            </a:gs>
            <a:gs pos="72000">
              <a:schemeClr val="phClr">
                <a:tint val="100000"/>
                <a:shade val="100000"/>
                <a:hueMod val="100000"/>
                <a:satMod val="100000"/>
              </a:schemeClr>
            </a:gs>
            <a:gs pos="81000">
              <a:schemeClr val="phClr">
                <a:tint val="98000"/>
                <a:shade val="100000"/>
                <a:hueMod val="100000"/>
                <a:satMod val="15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39000"/>
                <a:hueMod val="100000"/>
                <a:satMod val="150000"/>
              </a:schemeClr>
              <a:schemeClr val="phClr">
                <a:tint val="90000"/>
                <a:shade val="100000"/>
                <a:hueMod val="100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Calligraphy</Template>
  <TotalTime>0</TotalTime>
  <Words>0</Words>
  <Application>Microsoft Office PowerPoint</Application>
  <PresentationFormat>On-screen Show (4:3)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Calligraphy</vt:lpstr>
      <vt:lpstr>PowerPoint Presentation</vt:lpstr>
      <vt:lpstr>Referencing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209</cp:revision>
  <dcterms:created xsi:type="dcterms:W3CDTF">2020-08-22T14:02:03Z</dcterms:created>
  <dcterms:modified xsi:type="dcterms:W3CDTF">2020-08-22T17:48:21Z</dcterms:modified>
</cp:coreProperties>
</file>