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821" y="-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7819A6D-B047-4CE5-9F38-4D5C0D2C1DA4}" type="datetimeFigureOut">
              <a:rPr lang="en-US" smtClean="0"/>
              <a:pPr/>
              <a:t>11/7/2013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4823383-1494-46D0-9AC8-BCDB0BC6BE3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819A6D-B047-4CE5-9F38-4D5C0D2C1DA4}" type="datetimeFigureOut">
              <a:rPr lang="en-US" smtClean="0"/>
              <a:pPr/>
              <a:t>11/7/2013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823383-1494-46D0-9AC8-BCDB0BC6BE3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819A6D-B047-4CE5-9F38-4D5C0D2C1DA4}" type="datetimeFigureOut">
              <a:rPr lang="en-US" smtClean="0"/>
              <a:pPr/>
              <a:t>11/7/2013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823383-1494-46D0-9AC8-BCDB0BC6BE3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819A6D-B047-4CE5-9F38-4D5C0D2C1DA4}" type="datetimeFigureOut">
              <a:rPr lang="en-US" smtClean="0"/>
              <a:pPr/>
              <a:t>11/7/2013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823383-1494-46D0-9AC8-BCDB0BC6BE3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819A6D-B047-4CE5-9F38-4D5C0D2C1DA4}" type="datetimeFigureOut">
              <a:rPr lang="en-US" smtClean="0"/>
              <a:pPr/>
              <a:t>11/7/2013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823383-1494-46D0-9AC8-BCDB0BC6BE3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819A6D-B047-4CE5-9F38-4D5C0D2C1DA4}" type="datetimeFigureOut">
              <a:rPr lang="en-US" smtClean="0"/>
              <a:pPr/>
              <a:t>11/7/2013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823383-1494-46D0-9AC8-BCDB0BC6BE3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819A6D-B047-4CE5-9F38-4D5C0D2C1DA4}" type="datetimeFigureOut">
              <a:rPr lang="en-US" smtClean="0"/>
              <a:pPr/>
              <a:t>11/7/2013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823383-1494-46D0-9AC8-BCDB0BC6BE3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7819A6D-B047-4CE5-9F38-4D5C0D2C1DA4}" type="datetimeFigureOut">
              <a:rPr lang="en-US" smtClean="0"/>
              <a:pPr/>
              <a:t>11/7/2013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823383-1494-46D0-9AC8-BCDB0BC6BE3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7819A6D-B047-4CE5-9F38-4D5C0D2C1DA4}" type="datetimeFigureOut">
              <a:rPr lang="en-US" smtClean="0"/>
              <a:pPr/>
              <a:t>11/7/2013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4823383-1494-46D0-9AC8-BCDB0BC6BE3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819A6D-B047-4CE5-9F38-4D5C0D2C1DA4}" type="datetimeFigureOut">
              <a:rPr lang="en-US" smtClean="0"/>
              <a:pPr/>
              <a:t>11/7/2013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823383-1494-46D0-9AC8-BCDB0BC6BE3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819A6D-B047-4CE5-9F38-4D5C0D2C1DA4}" type="datetimeFigureOut">
              <a:rPr lang="en-US" smtClean="0"/>
              <a:pPr/>
              <a:t>11/7/2013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823383-1494-46D0-9AC8-BCDB0BC6BE3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7819A6D-B047-4CE5-9F38-4D5C0D2C1DA4}" type="datetimeFigureOut">
              <a:rPr lang="en-US" smtClean="0"/>
              <a:pPr/>
              <a:t>11/7/2013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4823383-1494-46D0-9AC8-BCDB0BC6BE3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Real Time Operating Systems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5329246" cy="3947936"/>
          </a:xfrm>
        </p:spPr>
        <p:txBody>
          <a:bodyPr>
            <a:normAutofit fontScale="77500" lnSpcReduction="20000"/>
          </a:bodyPr>
          <a:lstStyle/>
          <a:p>
            <a:r>
              <a:rPr lang="en-GB" sz="2600" dirty="0" smtClean="0"/>
              <a:t>Collection of system calls (functions)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Provides a set of basic services to interact with the hardware.</a:t>
            </a:r>
          </a:p>
          <a:p>
            <a:pPr lvl="1"/>
            <a:endParaRPr lang="en-GB" dirty="0" smtClean="0"/>
          </a:p>
          <a:p>
            <a:r>
              <a:rPr lang="en-GB" sz="2600" dirty="0" smtClean="0"/>
              <a:t>Core of the OS is the Kernel</a:t>
            </a:r>
          </a:p>
          <a:p>
            <a:endParaRPr lang="en-GB" sz="2300" dirty="0" smtClean="0"/>
          </a:p>
          <a:p>
            <a:pPr lvl="1"/>
            <a:r>
              <a:rPr lang="en-GB" dirty="0" smtClean="0"/>
              <a:t>Basic structural unit of the OS</a:t>
            </a:r>
          </a:p>
          <a:p>
            <a:pPr lvl="1"/>
            <a:endParaRPr lang="en-GB" sz="2100" dirty="0" smtClean="0"/>
          </a:p>
          <a:p>
            <a:pPr lvl="2"/>
            <a:r>
              <a:rPr lang="en-GB" dirty="0" smtClean="0"/>
              <a:t>Typically consists of a library or set of libraries</a:t>
            </a:r>
          </a:p>
          <a:p>
            <a:pPr lvl="1"/>
            <a:endParaRPr lang="en-GB" dirty="0" smtClean="0"/>
          </a:p>
          <a:p>
            <a:pPr lvl="2"/>
            <a:r>
              <a:rPr lang="en-GB" dirty="0" smtClean="0"/>
              <a:t>It is a bridge between applications and the actual data processing done at the hardware level.</a:t>
            </a:r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 smtClean="0"/>
              <a:t>What is an Operating system</a:t>
            </a:r>
            <a:endParaRPr lang="en-GB" sz="2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3570" y="1857364"/>
            <a:ext cx="3037628" cy="3214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8115328" cy="4376564"/>
          </a:xfrm>
        </p:spPr>
        <p:txBody>
          <a:bodyPr>
            <a:normAutofit/>
          </a:bodyPr>
          <a:lstStyle/>
          <a:p>
            <a:pPr algn="ctr"/>
            <a:r>
              <a:rPr lang="en-GB" sz="2400" dirty="0" smtClean="0"/>
              <a:t>Basic Hierarchy structure of an Operating System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 smtClean="0"/>
              <a:t>Operating system</a:t>
            </a:r>
            <a:endParaRPr lang="en-GB" sz="2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5984" y="1857364"/>
            <a:ext cx="4791075" cy="420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8115328" cy="4376564"/>
          </a:xfrm>
        </p:spPr>
        <p:txBody>
          <a:bodyPr>
            <a:normAutofit/>
          </a:bodyPr>
          <a:lstStyle/>
          <a:p>
            <a:r>
              <a:rPr lang="en-GB" sz="2000" dirty="0" smtClean="0"/>
              <a:t>Completes its tasks and deliver services on time</a:t>
            </a:r>
          </a:p>
          <a:p>
            <a:endParaRPr lang="en-GB" sz="2000" dirty="0" smtClean="0"/>
          </a:p>
          <a:p>
            <a:r>
              <a:rPr lang="en-GB" sz="2000" dirty="0" smtClean="0"/>
              <a:t>Deterministic – guarantees task completion at a set deadline</a:t>
            </a:r>
          </a:p>
          <a:p>
            <a:endParaRPr lang="en-GB" sz="2000" dirty="0" smtClean="0"/>
          </a:p>
          <a:p>
            <a:r>
              <a:rPr lang="en-GB" sz="2000" dirty="0" smtClean="0"/>
              <a:t>Operates in constrained environment where computer memory and processing power is limited.</a:t>
            </a:r>
          </a:p>
          <a:p>
            <a:endParaRPr lang="en-GB" sz="2000" dirty="0" smtClean="0"/>
          </a:p>
          <a:p>
            <a:r>
              <a:rPr lang="en-GB" sz="2000" dirty="0" smtClean="0"/>
              <a:t>Provides service in definite amount of time</a:t>
            </a:r>
          </a:p>
          <a:p>
            <a:endParaRPr lang="en-GB" sz="2000" dirty="0" smtClean="0"/>
          </a:p>
          <a:p>
            <a:r>
              <a:rPr lang="en-GB" sz="2000" dirty="0" smtClean="0"/>
              <a:t>Multitasking or multi-threading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 smtClean="0"/>
              <a:t>Real Time Operating system</a:t>
            </a:r>
            <a:endParaRPr lang="en-GB" sz="2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8115328" cy="4376564"/>
          </a:xfrm>
        </p:spPr>
        <p:txBody>
          <a:bodyPr>
            <a:normAutofit/>
          </a:bodyPr>
          <a:lstStyle/>
          <a:p>
            <a:r>
              <a:rPr lang="en-GB" sz="2000" dirty="0" smtClean="0"/>
              <a:t>Features</a:t>
            </a:r>
          </a:p>
          <a:p>
            <a:pPr lvl="1"/>
            <a:endParaRPr lang="en-GB" sz="1600" dirty="0" smtClean="0"/>
          </a:p>
          <a:p>
            <a:pPr lvl="1"/>
            <a:r>
              <a:rPr lang="en-GB" sz="1600" dirty="0" smtClean="0"/>
              <a:t>Fast</a:t>
            </a:r>
          </a:p>
          <a:p>
            <a:pPr lvl="1"/>
            <a:endParaRPr lang="en-GB" sz="1600" dirty="0" smtClean="0"/>
          </a:p>
          <a:p>
            <a:pPr lvl="1"/>
            <a:r>
              <a:rPr lang="en-GB" sz="1600" dirty="0" smtClean="0"/>
              <a:t>Small and occupies little memory</a:t>
            </a:r>
          </a:p>
          <a:p>
            <a:pPr lvl="1"/>
            <a:endParaRPr lang="en-GB" sz="1600" dirty="0" smtClean="0"/>
          </a:p>
          <a:p>
            <a:pPr lvl="1"/>
            <a:r>
              <a:rPr lang="en-GB" sz="1600" dirty="0" smtClean="0"/>
              <a:t>Consume fewer resources</a:t>
            </a:r>
          </a:p>
          <a:p>
            <a:pPr lvl="1"/>
            <a:endParaRPr lang="en-GB" sz="1600" dirty="0" smtClean="0"/>
          </a:p>
          <a:p>
            <a:pPr lvl="1"/>
            <a:r>
              <a:rPr lang="en-GB" sz="1600" dirty="0" smtClean="0"/>
              <a:t>Mission critical</a:t>
            </a:r>
          </a:p>
          <a:p>
            <a:pPr lvl="1"/>
            <a:endParaRPr lang="en-GB" sz="1600" dirty="0" smtClean="0"/>
          </a:p>
          <a:p>
            <a:pPr lvl="1"/>
            <a:r>
              <a:rPr lang="en-GB" sz="1600" dirty="0" smtClean="0"/>
              <a:t>Response times are very predictable</a:t>
            </a:r>
          </a:p>
          <a:p>
            <a:pPr lvl="1"/>
            <a:endParaRPr lang="en-GB" sz="1600" dirty="0" smtClean="0"/>
          </a:p>
          <a:p>
            <a:pPr lvl="1"/>
            <a:r>
              <a:rPr lang="en-GB" sz="1600" dirty="0" smtClean="0"/>
              <a:t>Unpredictable environment</a:t>
            </a:r>
          </a:p>
          <a:p>
            <a:pPr lvl="1"/>
            <a:endParaRPr lang="en-GB" sz="1600" dirty="0" smtClean="0"/>
          </a:p>
          <a:p>
            <a:pPr lvl="1"/>
            <a:r>
              <a:rPr lang="en-GB" sz="1600" dirty="0" smtClean="0"/>
              <a:t>Life threatening applications</a:t>
            </a:r>
          </a:p>
          <a:p>
            <a:pPr lvl="1"/>
            <a:endParaRPr lang="en-GB" sz="1600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 smtClean="0"/>
              <a:t>Real Time Operating system</a:t>
            </a:r>
            <a:endParaRPr lang="en-GB" sz="2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8115328" cy="4376564"/>
          </a:xfrm>
        </p:spPr>
        <p:txBody>
          <a:bodyPr>
            <a:normAutofit/>
          </a:bodyPr>
          <a:lstStyle/>
          <a:p>
            <a:r>
              <a:rPr lang="en-GB" sz="2000" dirty="0" smtClean="0"/>
              <a:t>Applications of RTOS</a:t>
            </a:r>
            <a:endParaRPr lang="en-GB" sz="1600" dirty="0" smtClean="0"/>
          </a:p>
          <a:p>
            <a:pPr lvl="1"/>
            <a:r>
              <a:rPr lang="en-GB" sz="1600" dirty="0" smtClean="0"/>
              <a:t>Air traffic control systems</a:t>
            </a:r>
          </a:p>
          <a:p>
            <a:pPr lvl="1"/>
            <a:r>
              <a:rPr lang="en-GB" sz="1600" dirty="0" smtClean="0"/>
              <a:t>Networked Multimedia systems</a:t>
            </a:r>
          </a:p>
          <a:p>
            <a:pPr lvl="1"/>
            <a:r>
              <a:rPr lang="en-GB" sz="1600" dirty="0" smtClean="0"/>
              <a:t>Command control systems</a:t>
            </a:r>
          </a:p>
          <a:p>
            <a:pPr lvl="1"/>
            <a:r>
              <a:rPr lang="en-GB" sz="1600" dirty="0" smtClean="0"/>
              <a:t>Internet telephony</a:t>
            </a:r>
          </a:p>
          <a:p>
            <a:pPr lvl="1"/>
            <a:r>
              <a:rPr lang="en-GB" sz="1600" dirty="0" smtClean="0"/>
              <a:t>Anti-lock braking systems</a:t>
            </a:r>
          </a:p>
          <a:p>
            <a:pPr lvl="1"/>
            <a:r>
              <a:rPr lang="en-GB" sz="1600" dirty="0" smtClean="0"/>
              <a:t>Heart pacemaker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 smtClean="0"/>
              <a:t>Real Time Operating system</a:t>
            </a:r>
            <a:endParaRPr lang="en-GB" sz="2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28" y="3929066"/>
            <a:ext cx="6357982" cy="20934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8115328" cy="4448002"/>
          </a:xfrm>
        </p:spPr>
        <p:txBody>
          <a:bodyPr>
            <a:normAutofit/>
          </a:bodyPr>
          <a:lstStyle/>
          <a:p>
            <a:r>
              <a:rPr lang="en-GB" sz="1800" dirty="0" smtClean="0"/>
              <a:t>Hard Real-Time Systems</a:t>
            </a:r>
          </a:p>
          <a:p>
            <a:endParaRPr lang="en-GB" sz="1600" dirty="0" smtClean="0"/>
          </a:p>
          <a:p>
            <a:pPr lvl="1"/>
            <a:r>
              <a:rPr lang="en-GB" sz="1400" dirty="0" smtClean="0">
                <a:solidFill>
                  <a:srgbClr val="FF0000"/>
                </a:solidFill>
              </a:rPr>
              <a:t>Meets deadlines with zero degree of flexibility</a:t>
            </a:r>
          </a:p>
          <a:p>
            <a:pPr lvl="1"/>
            <a:endParaRPr lang="en-GB" sz="1400" dirty="0" smtClean="0">
              <a:solidFill>
                <a:srgbClr val="FF0000"/>
              </a:solidFill>
            </a:endParaRPr>
          </a:p>
          <a:p>
            <a:pPr lvl="1"/>
            <a:r>
              <a:rPr lang="en-GB" sz="1400" dirty="0" smtClean="0">
                <a:solidFill>
                  <a:srgbClr val="FF0000"/>
                </a:solidFill>
              </a:rPr>
              <a:t>Missed deadlines has catastrophic results</a:t>
            </a:r>
          </a:p>
          <a:p>
            <a:pPr lvl="1"/>
            <a:endParaRPr lang="en-GB" sz="1400" dirty="0" smtClean="0">
              <a:solidFill>
                <a:srgbClr val="FF0000"/>
              </a:solidFill>
            </a:endParaRPr>
          </a:p>
          <a:p>
            <a:pPr lvl="1"/>
            <a:r>
              <a:rPr lang="en-GB" sz="1400" dirty="0" smtClean="0">
                <a:solidFill>
                  <a:srgbClr val="FF0000"/>
                </a:solidFill>
              </a:rPr>
              <a:t>Cost of catastrophe is high</a:t>
            </a:r>
          </a:p>
          <a:p>
            <a:pPr lvl="1"/>
            <a:endParaRPr lang="en-GB" sz="1600" dirty="0" smtClean="0"/>
          </a:p>
          <a:p>
            <a:r>
              <a:rPr lang="en-GB" sz="1800" dirty="0" smtClean="0"/>
              <a:t>Soft Real-Time Systems</a:t>
            </a:r>
          </a:p>
          <a:p>
            <a:endParaRPr lang="en-GB" sz="1400" dirty="0" smtClean="0">
              <a:solidFill>
                <a:srgbClr val="00B050"/>
              </a:solidFill>
            </a:endParaRPr>
          </a:p>
          <a:p>
            <a:pPr lvl="1"/>
            <a:r>
              <a:rPr lang="en-GB" sz="1400" dirty="0" smtClean="0">
                <a:solidFill>
                  <a:srgbClr val="00B050"/>
                </a:solidFill>
              </a:rPr>
              <a:t>Meets deadlines with some degree of flexibility</a:t>
            </a:r>
          </a:p>
          <a:p>
            <a:pPr lvl="1"/>
            <a:endParaRPr lang="en-GB" sz="1400" dirty="0" smtClean="0">
              <a:solidFill>
                <a:srgbClr val="00B050"/>
              </a:solidFill>
            </a:endParaRPr>
          </a:p>
          <a:p>
            <a:pPr lvl="1"/>
            <a:r>
              <a:rPr lang="en-GB" sz="1400" dirty="0" smtClean="0">
                <a:solidFill>
                  <a:srgbClr val="00B050"/>
                </a:solidFill>
              </a:rPr>
              <a:t>Missed deadlines does not cause catastrophic results</a:t>
            </a:r>
          </a:p>
          <a:p>
            <a:pPr lvl="1"/>
            <a:endParaRPr lang="en-GB" sz="1400" dirty="0" smtClean="0">
              <a:solidFill>
                <a:srgbClr val="00B050"/>
              </a:solidFill>
            </a:endParaRPr>
          </a:p>
          <a:p>
            <a:pPr lvl="1"/>
            <a:r>
              <a:rPr lang="en-GB" sz="1400" dirty="0" smtClean="0">
                <a:solidFill>
                  <a:srgbClr val="00B050"/>
                </a:solidFill>
              </a:rPr>
              <a:t>Costs rise in proportion to the delay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 smtClean="0"/>
              <a:t>Real Time Operating system</a:t>
            </a:r>
            <a:endParaRPr lang="en-GB" sz="2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8115328" cy="4448002"/>
          </a:xfrm>
        </p:spPr>
        <p:txBody>
          <a:bodyPr>
            <a:normAutofit/>
          </a:bodyPr>
          <a:lstStyle/>
          <a:p>
            <a:r>
              <a:rPr lang="en-GB" sz="2000" dirty="0" smtClean="0"/>
              <a:t>Weapons defence systems</a:t>
            </a:r>
          </a:p>
          <a:p>
            <a:r>
              <a:rPr lang="en-GB" sz="2000" dirty="0" smtClean="0"/>
              <a:t>Missile guidance systems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 smtClean="0"/>
              <a:t>Example of HARD Real Time systems</a:t>
            </a:r>
            <a:endParaRPr lang="en-GB" sz="2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77273" y="2357430"/>
            <a:ext cx="5568165" cy="36147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3857620" y="4786322"/>
            <a:ext cx="25026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Anti-missile defence</a:t>
            </a:r>
          </a:p>
          <a:p>
            <a:pPr algn="ctr"/>
            <a:r>
              <a:rPr lang="en-GB" dirty="0"/>
              <a:t>s</a:t>
            </a:r>
            <a:r>
              <a:rPr lang="en-GB" dirty="0" smtClean="0"/>
              <a:t>ystems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8115328" cy="4448002"/>
          </a:xfrm>
        </p:spPr>
        <p:txBody>
          <a:bodyPr>
            <a:normAutofit/>
          </a:bodyPr>
          <a:lstStyle/>
          <a:p>
            <a:r>
              <a:rPr lang="en-GB" sz="2000" dirty="0" smtClean="0"/>
              <a:t>Networked Multimedia system</a:t>
            </a:r>
          </a:p>
          <a:p>
            <a:endParaRPr lang="en-GB" sz="2000" dirty="0" smtClean="0"/>
          </a:p>
          <a:p>
            <a:r>
              <a:rPr lang="en-GB" sz="2000" dirty="0" smtClean="0"/>
              <a:t>DVD or multimedia games.</a:t>
            </a:r>
          </a:p>
          <a:p>
            <a:endParaRPr lang="en-GB" sz="2000" dirty="0" smtClean="0"/>
          </a:p>
          <a:p>
            <a:r>
              <a:rPr lang="en-GB" sz="2000" dirty="0" smtClean="0"/>
              <a:t>Internet telephony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 smtClean="0"/>
              <a:t>Examples of SOFT Real Time systems</a:t>
            </a:r>
            <a:endParaRPr lang="en-GB" sz="22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3429000"/>
            <a:ext cx="7715272" cy="21939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Box 6"/>
          <p:cNvSpPr txBox="1"/>
          <p:nvPr/>
        </p:nvSpPr>
        <p:spPr>
          <a:xfrm>
            <a:off x="3428992" y="5929330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Tele- seminars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8115328" cy="4448002"/>
          </a:xfrm>
        </p:spPr>
        <p:txBody>
          <a:bodyPr>
            <a:normAutofit lnSpcReduction="10000"/>
          </a:bodyPr>
          <a:lstStyle/>
          <a:p>
            <a:r>
              <a:rPr lang="en-GB" sz="2400" dirty="0" smtClean="0"/>
              <a:t>A task is :-</a:t>
            </a:r>
          </a:p>
          <a:p>
            <a:pPr lvl="1"/>
            <a:endParaRPr lang="en-GB" sz="2000" dirty="0" smtClean="0"/>
          </a:p>
          <a:p>
            <a:pPr lvl="1"/>
            <a:r>
              <a:rPr lang="en-GB" sz="2000" dirty="0" smtClean="0"/>
              <a:t>Group of instructions performing a function of a system</a:t>
            </a:r>
          </a:p>
          <a:p>
            <a:pPr lvl="1">
              <a:buNone/>
            </a:pPr>
            <a:endParaRPr lang="en-GB" sz="2000" dirty="0" smtClean="0"/>
          </a:p>
          <a:p>
            <a:pPr lvl="1"/>
            <a:r>
              <a:rPr lang="en-GB" sz="2000" dirty="0" smtClean="0"/>
              <a:t>An independent thread of execution</a:t>
            </a:r>
          </a:p>
          <a:p>
            <a:pPr lvl="1"/>
            <a:endParaRPr lang="en-GB" sz="2000" dirty="0" smtClean="0"/>
          </a:p>
          <a:p>
            <a:pPr lvl="1"/>
            <a:r>
              <a:rPr lang="en-GB" sz="2000" dirty="0" smtClean="0"/>
              <a:t>Schedulable</a:t>
            </a:r>
          </a:p>
          <a:p>
            <a:pPr lvl="1"/>
            <a:endParaRPr lang="en-GB" sz="2000" dirty="0" smtClean="0"/>
          </a:p>
          <a:p>
            <a:pPr lvl="1"/>
            <a:r>
              <a:rPr lang="en-GB" sz="2000" dirty="0" smtClean="0"/>
              <a:t>Characterised by associated name, unique ID, priority, task control block (TCB), stack &amp; task routine</a:t>
            </a:r>
          </a:p>
          <a:p>
            <a:pPr lvl="1"/>
            <a:endParaRPr lang="en-GB" sz="2000" dirty="0" smtClean="0"/>
          </a:p>
          <a:p>
            <a:pPr lvl="1"/>
            <a:r>
              <a:rPr lang="en-GB" sz="2000" dirty="0" smtClean="0"/>
              <a:t>Each task moves from one state to another using finite sate machine (FSM)</a:t>
            </a:r>
          </a:p>
          <a:p>
            <a:pPr lvl="1"/>
            <a:endParaRPr lang="en-GB" sz="1600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 smtClean="0"/>
              <a:t>Tasks</a:t>
            </a:r>
            <a:endParaRPr lang="en-GB" sz="2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2500306"/>
            <a:ext cx="6405578" cy="34939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8115328" cy="4448002"/>
          </a:xfrm>
        </p:spPr>
        <p:txBody>
          <a:bodyPr>
            <a:normAutofit/>
          </a:bodyPr>
          <a:lstStyle/>
          <a:p>
            <a:r>
              <a:rPr lang="en-GB" sz="2000" dirty="0" smtClean="0"/>
              <a:t>Executing 	– Actually running</a:t>
            </a:r>
          </a:p>
          <a:p>
            <a:r>
              <a:rPr lang="en-GB" sz="2000" dirty="0" smtClean="0"/>
              <a:t>Ready	- ready to be dispatched</a:t>
            </a:r>
          </a:p>
          <a:p>
            <a:r>
              <a:rPr lang="en-GB" sz="2000" dirty="0" smtClean="0"/>
              <a:t>Blocked	- Blocked by another task or resource</a:t>
            </a:r>
          </a:p>
          <a:p>
            <a:r>
              <a:rPr lang="en-GB" sz="2000" dirty="0" smtClean="0"/>
              <a:t>Waiting	- Blocked by time</a:t>
            </a:r>
          </a:p>
          <a:p>
            <a:pPr lvl="1"/>
            <a:endParaRPr lang="en-GB" sz="1600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 smtClean="0"/>
              <a:t>Task States</a:t>
            </a:r>
            <a:endParaRPr lang="en-GB" sz="2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Maintains a ranked list of tasks based on priority.</a:t>
            </a:r>
          </a:p>
          <a:p>
            <a:endParaRPr lang="en-GB" sz="2000" dirty="0" smtClean="0"/>
          </a:p>
          <a:p>
            <a:r>
              <a:rPr lang="en-GB" sz="2000" dirty="0" smtClean="0"/>
              <a:t>Make sure that all tasks meet their timing constraints. </a:t>
            </a:r>
          </a:p>
          <a:p>
            <a:endParaRPr lang="en-GB" sz="2000" dirty="0" smtClean="0"/>
          </a:p>
          <a:p>
            <a:r>
              <a:rPr lang="en-GB" sz="2000" dirty="0" smtClean="0"/>
              <a:t>It is not a task but a function call [schedule()]. </a:t>
            </a:r>
          </a:p>
          <a:p>
            <a:endParaRPr lang="en-GB" sz="2000" dirty="0" smtClean="0"/>
          </a:p>
          <a:p>
            <a:r>
              <a:rPr lang="en-GB" sz="2000" dirty="0" smtClean="0"/>
              <a:t>Called at various scheduling points likewise end of ISR, when tasks go to sleep or when they are ready to run. </a:t>
            </a:r>
          </a:p>
          <a:p>
            <a:endParaRPr lang="en-GB" sz="2000" dirty="0" smtClean="0"/>
          </a:p>
          <a:p>
            <a:r>
              <a:rPr lang="en-GB" sz="2000" dirty="0" smtClean="0"/>
              <a:t>Types of algorithms </a:t>
            </a:r>
          </a:p>
          <a:p>
            <a:pPr lvl="1"/>
            <a:r>
              <a:rPr lang="en-GB" sz="1800" dirty="0" smtClean="0"/>
              <a:t>Pre-emptive priority list scheduling algorithm </a:t>
            </a:r>
          </a:p>
          <a:p>
            <a:pPr lvl="1"/>
            <a:r>
              <a:rPr lang="en-GB" sz="1800" dirty="0" smtClean="0"/>
              <a:t>Round robin scheduling algorithm </a:t>
            </a:r>
            <a:endParaRPr lang="en-GB" sz="1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 smtClean="0"/>
              <a:t>Scheduler</a:t>
            </a:r>
            <a:endParaRPr lang="en-GB" sz="2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733226"/>
          </a:xfrm>
        </p:spPr>
        <p:txBody>
          <a:bodyPr>
            <a:normAutofit/>
          </a:bodyPr>
          <a:lstStyle/>
          <a:p>
            <a:r>
              <a:rPr lang="en-GB" sz="1800" dirty="0" smtClean="0"/>
              <a:t>Pre-emptive priority based scheduling algorithm </a:t>
            </a:r>
            <a:endParaRPr lang="en-GB" sz="1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 smtClean="0"/>
              <a:t>Scheduler</a:t>
            </a:r>
            <a:endParaRPr lang="en-GB" sz="22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4" y="2214554"/>
            <a:ext cx="6643735" cy="26727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733226"/>
          </a:xfrm>
        </p:spPr>
        <p:txBody>
          <a:bodyPr>
            <a:normAutofit/>
          </a:bodyPr>
          <a:lstStyle/>
          <a:p>
            <a:r>
              <a:rPr lang="en-GB" sz="2200" dirty="0" smtClean="0"/>
              <a:t>Round Robin scheduling algorithm </a:t>
            </a:r>
          </a:p>
          <a:p>
            <a:pPr lvl="2">
              <a:buNone/>
            </a:pPr>
            <a:r>
              <a:rPr lang="en-GB" sz="1200" dirty="0" smtClean="0"/>
              <a:t>Each task uses time slice to achieve equal share of CPU execution time. </a:t>
            </a:r>
            <a:endParaRPr lang="en-GB" sz="12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 smtClean="0"/>
              <a:t>Scheduler</a:t>
            </a:r>
            <a:endParaRPr lang="en-GB" sz="22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2357430"/>
            <a:ext cx="8046980" cy="30243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The kernel object that one or more threads of execution can acquire or release for the purposes of synchronisation or mutual exclusion. </a:t>
            </a:r>
          </a:p>
          <a:p>
            <a:endParaRPr lang="en-GB" sz="2000" dirty="0" smtClean="0"/>
          </a:p>
          <a:p>
            <a:r>
              <a:rPr lang="en-GB" sz="2000" dirty="0" smtClean="0"/>
              <a:t>Acts like the key. </a:t>
            </a:r>
          </a:p>
          <a:p>
            <a:endParaRPr lang="en-GB" sz="2000" dirty="0" smtClean="0"/>
          </a:p>
          <a:p>
            <a:r>
              <a:rPr lang="en-GB" sz="2000" dirty="0" smtClean="0"/>
              <a:t>Allows a the task to carry out some operation or to access a resource. </a:t>
            </a:r>
          </a:p>
          <a:p>
            <a:endParaRPr lang="en-GB" sz="2000" dirty="0" smtClean="0"/>
          </a:p>
          <a:p>
            <a:r>
              <a:rPr lang="en-GB" sz="2000" dirty="0" smtClean="0"/>
              <a:t>Types </a:t>
            </a:r>
          </a:p>
          <a:p>
            <a:pPr lvl="1"/>
            <a:r>
              <a:rPr lang="en-GB" sz="1600" dirty="0" smtClean="0"/>
              <a:t>Binary semaphore </a:t>
            </a:r>
          </a:p>
          <a:p>
            <a:pPr lvl="1"/>
            <a:r>
              <a:rPr lang="en-GB" sz="1600" dirty="0" smtClean="0"/>
              <a:t>Counting semaphore </a:t>
            </a:r>
          </a:p>
          <a:p>
            <a:pPr lvl="1"/>
            <a:r>
              <a:rPr lang="en-GB" sz="1600" dirty="0" smtClean="0"/>
              <a:t>Mutual exclusion semaphore </a:t>
            </a:r>
            <a:endParaRPr lang="en-GB" sz="16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200" dirty="0" smtClean="0"/>
              <a:t>Semaphores</a:t>
            </a:r>
            <a:r>
              <a:rPr lang="en-GB" dirty="0" smtClean="0"/>
              <a:t>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4" name="Picture 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28992" y="2571744"/>
            <a:ext cx="5101370" cy="2005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223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86116" y="4643446"/>
            <a:ext cx="5489077" cy="19542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57158" y="1357298"/>
            <a:ext cx="2928958" cy="5072098"/>
          </a:xfrm>
        </p:spPr>
        <p:txBody>
          <a:bodyPr>
            <a:normAutofit/>
          </a:bodyPr>
          <a:lstStyle/>
          <a:p>
            <a:pPr algn="ctr"/>
            <a:r>
              <a:rPr lang="en-GB" sz="1600" dirty="0" smtClean="0"/>
              <a:t>Binary Semaphore</a:t>
            </a:r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pPr algn="ctr"/>
            <a:r>
              <a:rPr lang="en-GB" sz="1600" dirty="0" smtClean="0"/>
              <a:t>Counting Semaphore</a:t>
            </a:r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pPr algn="ctr"/>
            <a:r>
              <a:rPr lang="en-GB" sz="1600" dirty="0" smtClean="0"/>
              <a:t>Mutual Exclusion Semaphore</a:t>
            </a:r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200" dirty="0" smtClean="0"/>
              <a:t>Semaphores  (Cont.)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00430" y="857232"/>
            <a:ext cx="4945929" cy="15275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4" y="1643049"/>
            <a:ext cx="6766145" cy="4730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4282" y="1500174"/>
            <a:ext cx="3400420" cy="1447606"/>
          </a:xfrm>
        </p:spPr>
        <p:txBody>
          <a:bodyPr>
            <a:normAutofit fontScale="92500"/>
          </a:bodyPr>
          <a:lstStyle/>
          <a:p>
            <a:r>
              <a:rPr lang="en-GB" sz="2000" dirty="0" smtClean="0"/>
              <a:t>Operates like a pipeline through which tasks &amp; ISRs communicate and synchronise with data. </a:t>
            </a:r>
            <a:endParaRPr lang="en-GB" sz="20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 smtClean="0"/>
              <a:t>Message Queues</a:t>
            </a:r>
            <a:endParaRPr lang="en-GB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70" name="Picture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68" y="3429000"/>
            <a:ext cx="5072098" cy="159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4282" y="1214422"/>
            <a:ext cx="3400420" cy="4929222"/>
          </a:xfrm>
        </p:spPr>
        <p:txBody>
          <a:bodyPr>
            <a:normAutofit/>
          </a:bodyPr>
          <a:lstStyle/>
          <a:p>
            <a:r>
              <a:rPr lang="en-GB" sz="1800" dirty="0" smtClean="0"/>
              <a:t>Non-interlinked one way Data Communications.</a:t>
            </a:r>
          </a:p>
          <a:p>
            <a:endParaRPr lang="en-GB" sz="1800" dirty="0" smtClean="0"/>
          </a:p>
          <a:p>
            <a:endParaRPr lang="en-GB" sz="1800" dirty="0" smtClean="0"/>
          </a:p>
          <a:p>
            <a:r>
              <a:rPr lang="en-GB" sz="1800" dirty="0" smtClean="0"/>
              <a:t>Interlocked one way data communication. </a:t>
            </a:r>
          </a:p>
          <a:p>
            <a:endParaRPr lang="en-GB" sz="1800" dirty="0" smtClean="0"/>
          </a:p>
          <a:p>
            <a:endParaRPr lang="en-GB" sz="1800" dirty="0" smtClean="0"/>
          </a:p>
          <a:p>
            <a:r>
              <a:rPr lang="en-GB" sz="1800" dirty="0" smtClean="0"/>
              <a:t>Interlocked two way data communication . </a:t>
            </a:r>
          </a:p>
          <a:p>
            <a:endParaRPr lang="en-GB" sz="1800" dirty="0" smtClean="0"/>
          </a:p>
          <a:p>
            <a:endParaRPr lang="en-GB" sz="1800" dirty="0" smtClean="0"/>
          </a:p>
          <a:p>
            <a:endParaRPr lang="en-GB" sz="1800" dirty="0" smtClean="0"/>
          </a:p>
          <a:p>
            <a:r>
              <a:rPr lang="en-GB" sz="1800" dirty="0" smtClean="0"/>
              <a:t>Broadcast communication. </a:t>
            </a:r>
            <a:endParaRPr lang="en-GB" sz="1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 smtClean="0"/>
              <a:t>Message Queues</a:t>
            </a:r>
            <a:endParaRPr lang="en-GB" sz="2200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868" y="928670"/>
            <a:ext cx="5105409" cy="8248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868" y="1928802"/>
            <a:ext cx="5000661" cy="15136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29322" y="3000372"/>
            <a:ext cx="163991" cy="2524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272" name="Picture 8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214678" y="5214950"/>
            <a:ext cx="5430225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4233688"/>
          </a:xfrm>
        </p:spPr>
        <p:txBody>
          <a:bodyPr/>
          <a:lstStyle/>
          <a:p>
            <a:r>
              <a:rPr lang="en-GB" sz="2000" dirty="0" smtClean="0"/>
              <a:t>An exception is any event that disrupts the normal execution of the processor and forces the processor into execution of special instructions.</a:t>
            </a:r>
          </a:p>
          <a:p>
            <a:endParaRPr lang="en-GB" sz="2000" dirty="0" smtClean="0"/>
          </a:p>
          <a:p>
            <a:r>
              <a:rPr lang="en-GB" sz="2200" dirty="0" smtClean="0"/>
              <a:t>Types</a:t>
            </a:r>
            <a:r>
              <a:rPr lang="en-GB" dirty="0" smtClean="0"/>
              <a:t> </a:t>
            </a:r>
          </a:p>
          <a:p>
            <a:pPr lvl="1"/>
            <a:r>
              <a:rPr lang="en-GB" sz="2000" dirty="0" smtClean="0"/>
              <a:t>Synchronous exceptions </a:t>
            </a:r>
          </a:p>
          <a:p>
            <a:pPr lvl="5"/>
            <a:r>
              <a:rPr lang="en-GB" dirty="0" smtClean="0"/>
              <a:t>Raised by internal events like processor instructions </a:t>
            </a:r>
          </a:p>
          <a:p>
            <a:pPr lvl="7"/>
            <a:r>
              <a:rPr lang="en-GB" dirty="0" smtClean="0"/>
              <a:t>An arithmetical operation that results in division by zero</a:t>
            </a:r>
          </a:p>
          <a:p>
            <a:pPr lvl="1"/>
            <a:r>
              <a:rPr lang="en-GB" sz="2000" dirty="0" smtClean="0"/>
              <a:t>Asynchronous exceptions </a:t>
            </a:r>
            <a:r>
              <a:rPr lang="en-GB" dirty="0" smtClean="0"/>
              <a:t>	</a:t>
            </a:r>
          </a:p>
          <a:p>
            <a:pPr lvl="5"/>
            <a:r>
              <a:rPr lang="en-GB" dirty="0" smtClean="0"/>
              <a:t>Associated with hardware signals from external hardware devices. Also called as interrupts. </a:t>
            </a:r>
          </a:p>
          <a:p>
            <a:pPr lvl="7"/>
            <a:r>
              <a:rPr lang="en-GB" dirty="0" smtClean="0"/>
              <a:t>Pushing the reset button on an embedded board. </a:t>
            </a:r>
          </a:p>
          <a:p>
            <a:pPr lvl="7">
              <a:buNone/>
            </a:pPr>
            <a:endParaRPr lang="en-GB" dirty="0" smtClean="0"/>
          </a:p>
          <a:p>
            <a:pPr lvl="7">
              <a:buNone/>
            </a:pPr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 smtClean="0"/>
              <a:t>Exceptions and interrupts </a:t>
            </a:r>
            <a:endParaRPr lang="en-GB" sz="2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1590481"/>
          </a:xfrm>
        </p:spPr>
        <p:txBody>
          <a:bodyPr>
            <a:noAutofit/>
          </a:bodyPr>
          <a:lstStyle/>
          <a:p>
            <a:r>
              <a:rPr lang="en-GB" sz="2000" dirty="0" smtClean="0"/>
              <a:t>Hides the device-specific information from the kernel as well as from the application developer and to provide a uniform access method to the peripheral I/O devices of the system. </a:t>
            </a:r>
          </a:p>
          <a:p>
            <a:endParaRPr lang="en-GB" sz="2000" dirty="0" smtClean="0"/>
          </a:p>
          <a:p>
            <a:r>
              <a:rPr lang="en-GB" sz="2000" dirty="0" smtClean="0"/>
              <a:t>Defines the standards set of functions called API. </a:t>
            </a:r>
            <a:endParaRPr lang="en-GB" sz="20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 smtClean="0"/>
              <a:t>I/O subsystem </a:t>
            </a:r>
            <a:endParaRPr lang="en-GB" sz="2200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14546" y="3643314"/>
            <a:ext cx="5030864" cy="22240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733489"/>
          </a:xfrm>
        </p:spPr>
        <p:txBody>
          <a:bodyPr>
            <a:normAutofit/>
          </a:bodyPr>
          <a:lstStyle/>
          <a:p>
            <a:r>
              <a:rPr lang="en-GB" sz="2200" dirty="0" smtClean="0"/>
              <a:t>Transfer of data from one task to another task. </a:t>
            </a:r>
          </a:p>
          <a:p>
            <a:r>
              <a:rPr lang="en-GB" sz="2200" dirty="0" smtClean="0"/>
              <a:t>Signal the occurrences of events from one task to another task. </a:t>
            </a:r>
          </a:p>
          <a:p>
            <a:r>
              <a:rPr lang="en-GB" sz="2200" dirty="0" smtClean="0"/>
              <a:t>Control the execution of tasks by other tasks. </a:t>
            </a:r>
          </a:p>
          <a:p>
            <a:r>
              <a:rPr lang="en-GB" sz="2200" dirty="0" smtClean="0"/>
              <a:t>Synchronise activities. </a:t>
            </a:r>
          </a:p>
          <a:p>
            <a:r>
              <a:rPr lang="en-GB" sz="2200" dirty="0" smtClean="0"/>
              <a:t>Implement additional synchronisation protocols for resources sharing.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200" dirty="0" smtClean="0"/>
              <a:t>Communication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13317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55" y="4240196"/>
            <a:ext cx="5429289" cy="21367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947804"/>
          </a:xfrm>
        </p:spPr>
        <p:txBody>
          <a:bodyPr/>
          <a:lstStyle/>
          <a:p>
            <a:r>
              <a:rPr lang="en-GB" dirty="0" err="1" smtClean="0"/>
              <a:t>RTLinux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VxWorks</a:t>
            </a:r>
            <a:endParaRPr lang="en-GB" dirty="0" smtClean="0"/>
          </a:p>
          <a:p>
            <a:r>
              <a:rPr lang="en-GB" dirty="0" smtClean="0"/>
              <a:t>QNX Neutrino</a:t>
            </a:r>
          </a:p>
          <a:p>
            <a:r>
              <a:rPr lang="en-GB" dirty="0" smtClean="0"/>
              <a:t>Windows CE</a:t>
            </a:r>
          </a:p>
          <a:p>
            <a:r>
              <a:rPr lang="en-GB" dirty="0" smtClean="0"/>
              <a:t>OSE</a:t>
            </a:r>
          </a:p>
          <a:p>
            <a:r>
              <a:rPr lang="en-GB" dirty="0" err="1" smtClean="0"/>
              <a:t>FreeRTOS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RTOS Distributions</a:t>
            </a:r>
            <a:endParaRPr lang="en-GB" sz="2400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5214950"/>
            <a:ext cx="8459626" cy="12815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1767</TotalTime>
  <Words>646</Words>
  <Application>Microsoft Office PowerPoint</Application>
  <PresentationFormat>On-screen Show (4:3)</PresentationFormat>
  <Paragraphs>181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Concourse</vt:lpstr>
      <vt:lpstr>Real Time Operating Systems</vt:lpstr>
      <vt:lpstr>What is an Operating system</vt:lpstr>
      <vt:lpstr>Operating system</vt:lpstr>
      <vt:lpstr>Real Time Operating system</vt:lpstr>
      <vt:lpstr>Real Time Operating system</vt:lpstr>
      <vt:lpstr>Real Time Operating system</vt:lpstr>
      <vt:lpstr>Real Time Operating system</vt:lpstr>
      <vt:lpstr>Example of HARD Real Time systems</vt:lpstr>
      <vt:lpstr>Examples of SOFT Real Time systems</vt:lpstr>
      <vt:lpstr>Tasks</vt:lpstr>
      <vt:lpstr>Task States</vt:lpstr>
      <vt:lpstr>Scheduler</vt:lpstr>
      <vt:lpstr>Scheduler</vt:lpstr>
      <vt:lpstr>Scheduler</vt:lpstr>
      <vt:lpstr>Semaphores </vt:lpstr>
      <vt:lpstr>Semaphores  (Cont.) </vt:lpstr>
      <vt:lpstr>Message Queues</vt:lpstr>
      <vt:lpstr>Message Queues</vt:lpstr>
      <vt:lpstr>Exceptions and interrupts </vt:lpstr>
      <vt:lpstr>I/O subsystem </vt:lpstr>
      <vt:lpstr>Communication </vt:lpstr>
      <vt:lpstr>RTOS Distributions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Real Time Operating Systems</dc:title>
  <dc:creator>gary</dc:creator>
  <cp:lastModifiedBy>gary</cp:lastModifiedBy>
  <cp:revision>53</cp:revision>
  <dcterms:created xsi:type="dcterms:W3CDTF">2013-11-05T14:42:06Z</dcterms:created>
  <dcterms:modified xsi:type="dcterms:W3CDTF">2013-11-07T11:32:31Z</dcterms:modified>
</cp:coreProperties>
</file>