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25"/>
  </p:notesMasterIdLst>
  <p:handoutMasterIdLst>
    <p:handoutMasterId r:id="rId26"/>
  </p:handoutMasterIdLst>
  <p:sldIdLst>
    <p:sldId id="277" r:id="rId2"/>
    <p:sldId id="301" r:id="rId3"/>
    <p:sldId id="280" r:id="rId4"/>
    <p:sldId id="283" r:id="rId5"/>
    <p:sldId id="279" r:id="rId6"/>
    <p:sldId id="281" r:id="rId7"/>
    <p:sldId id="282" r:id="rId8"/>
    <p:sldId id="299" r:id="rId9"/>
    <p:sldId id="284" r:id="rId10"/>
    <p:sldId id="285" r:id="rId11"/>
    <p:sldId id="286" r:id="rId12"/>
    <p:sldId id="288" r:id="rId13"/>
    <p:sldId id="289" r:id="rId14"/>
    <p:sldId id="290" r:id="rId15"/>
    <p:sldId id="291" r:id="rId16"/>
    <p:sldId id="292" r:id="rId17"/>
    <p:sldId id="297" r:id="rId18"/>
    <p:sldId id="293" r:id="rId19"/>
    <p:sldId id="294" r:id="rId20"/>
    <p:sldId id="295" r:id="rId21"/>
    <p:sldId id="298" r:id="rId22"/>
    <p:sldId id="296" r:id="rId23"/>
    <p:sldId id="300" r:id="rId24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8258" autoAdjust="0"/>
    <p:restoredTop sz="94576" autoAdjust="0"/>
  </p:normalViewPr>
  <p:slideViewPr>
    <p:cSldViewPr>
      <p:cViewPr varScale="1">
        <p:scale>
          <a:sx n="110" d="100"/>
          <a:sy n="110" d="100"/>
        </p:scale>
        <p:origin x="952" y="17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F91D3BCB-712D-A39E-656A-D4D3BB3C978B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801609AF-BEBE-21FE-CB1A-FCB1CB06C087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15E31774-3FF6-3F23-895C-9E5991E8A185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7784C52D-C56F-D0FC-4B32-1F569653EA0A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8B4CF98A-B62E-DA47-BA24-4B57636DA13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FF7AF6F-38B8-9EEF-5D57-58D416FD3400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FF0820E1-8535-7CA4-6C7C-03AF597AA483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3316" name="Rectangle 4">
            <a:extLst>
              <a:ext uri="{FF2B5EF4-FFF2-40B4-BE49-F238E27FC236}">
                <a16:creationId xmlns:a16="http://schemas.microsoft.com/office/drawing/2014/main" id="{4575EFCF-1AD0-4645-CDA2-B6C53C05913D}"/>
              </a:ext>
            </a:extLst>
          </p:cNvPr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085F1003-2EED-B8C4-88F8-8F2CF3EB7006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78F38E4E-AE15-7EC1-0B47-6DBCA369E33F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9668275F-808A-A005-E81B-B9CC05644FE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2914A9C3-BF87-644C-A0DF-121D73AA4F3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5C76DFC-BF48-F71F-0FF8-304FFA8DFD9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00EA7C4-BC9D-DF4B-B9AA-041203319C76}" type="datetime1">
              <a:rPr lang="en-GB" altLang="en-US"/>
              <a:pPr>
                <a:defRPr/>
              </a:pPr>
              <a:t>27/09/2024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E12EEE3-32E2-8BBA-EDF7-0CCBF8DCE5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86CFF84-D7C1-7FE5-8ECC-424039BE37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B34B107-E86F-EB40-8744-40AE49265A3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2610728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34B3E65-0A0A-3085-800A-AD4E0DB9F0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30ADD5E-52E0-0D44-B721-F95AB1FBEECE}" type="datetime1">
              <a:rPr lang="en-GB" altLang="en-US"/>
              <a:pPr>
                <a:defRPr/>
              </a:pPr>
              <a:t>27/09/2024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61ADD3E-6846-5B81-307A-4D3DDC562F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F28812E-BA37-29CB-3456-E4AB6A121F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20D319-DD93-554E-8F0D-BBCEB2ABB84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29937738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F1776B0-B289-8B00-73DF-FC48D90391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2047AC-4AF1-9445-8D77-6030C06A8B22}" type="datetime1">
              <a:rPr lang="en-GB" altLang="en-US"/>
              <a:pPr>
                <a:defRPr/>
              </a:pPr>
              <a:t>27/09/2024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1BABEDE9-4C65-7388-01B3-41C69051C15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AEA2797-2FF3-2944-B309-3D479A8569E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77066476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E0BA5FC7-A312-AF12-2D83-927625FE53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F591E8F-CD29-C540-B878-55AA4FEAB1B9}" type="datetime1">
              <a:rPr lang="en-GB" altLang="en-US"/>
              <a:pPr>
                <a:defRPr/>
              </a:pPr>
              <a:t>27/09/2024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E5CEE5A-C488-A33D-72AD-9E3B4A02476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28E0E42-E21B-EE45-9B68-F25F6BC41901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376221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FAFC87E2-4E05-B1BB-7B19-DBDD7E41FE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294B62-8E1A-194F-B9B9-BE470DCBB83C}" type="datetime1">
              <a:rPr lang="en-GB" altLang="en-US"/>
              <a:pPr>
                <a:defRPr/>
              </a:pPr>
              <a:t>27/09/2024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B8935F55-B3C3-A8E0-B5EB-23A7AF735BA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B73E9B7-706A-2843-BF19-C2EE2C86D41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409699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638F0136-C058-FEC2-956F-B8878AD4CB7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27C6BE1-B652-774A-BECE-31C2D5585026}" type="datetime1">
              <a:rPr lang="en-GB" altLang="en-US"/>
              <a:pPr>
                <a:defRPr/>
              </a:pPr>
              <a:t>27/09/2024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CC0F20D8-A07E-63EA-D6E7-B1D84C48497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B154F5C-D48F-F64E-8E4B-3224B1FA9E4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5001169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174334C0-A5B3-08AA-45CE-5F14D5C7E9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2401DBA-212E-9E4C-8A0F-E5E0434C25E7}" type="datetime1">
              <a:rPr lang="en-GB" altLang="en-US"/>
              <a:pPr>
                <a:defRPr/>
              </a:pPr>
              <a:t>27/09/2024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C55B111B-EF4B-FA12-225A-E0C9F6FE941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5A53FAC-BD74-A246-B50E-B4762B97F1B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3396590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F1474099-36C7-1317-6964-F0A61787C3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E0AC53E-BC72-8344-889B-471C6EDD0DBB}" type="datetime1">
              <a:rPr lang="en-GB" altLang="en-US"/>
              <a:pPr>
                <a:defRPr/>
              </a:pPr>
              <a:t>27/09/2024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5DF9252-C1BC-B295-A924-4630CD623B1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E9E2D3E-4F45-694A-A1FF-8DA1B96E028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5075917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B65DDFED-E757-6B0C-357B-FB7D40F1FB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DF96309-DC6E-7D4A-9C4D-17DAC8C19A60}" type="datetime1">
              <a:rPr lang="en-GB" altLang="en-US"/>
              <a:pPr>
                <a:defRPr/>
              </a:pPr>
              <a:t>27/09/2024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9948F3E-D3B7-D3B7-EE6A-D83965DD30D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F3A08F2-714E-0647-9EE3-219D2C847048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5486533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646A0D1-D9F4-3F79-46D8-90B4EA178C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2FAC1D9-DCEE-584A-85E5-946FC739D0F9}" type="datetime1">
              <a:rPr lang="en-GB" altLang="en-US"/>
              <a:pPr>
                <a:defRPr/>
              </a:pPr>
              <a:t>27/09/2024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0A820126-9796-BE34-6E00-1EDF5C859B0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7C8AE6A-C146-314A-8711-B5313691C0F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9923230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F960858-1000-C141-CF96-7C9C7272B51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6EEAE1-2134-644C-B9F3-21423F65F76E}" type="datetime1">
              <a:rPr lang="en-GB" altLang="en-US"/>
              <a:pPr>
                <a:defRPr/>
              </a:pPr>
              <a:t>27/09/2024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2D60C3BA-D6F8-444D-7F31-30ECD7FAD1A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3260877-054F-F44F-BECF-9C4BCE6CB57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9545316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A7DAEA61-1103-0BC0-21F1-F7D99637F1C7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CC49C75D-800B-E701-CFE2-669AF292C824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F7C3007-B404-2A29-A115-835221E0872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67BECFB8-DEC5-1943-95B5-4A269A3A02F6}" type="datetime1">
              <a:rPr lang="en-GB" altLang="en-US"/>
              <a:pPr>
                <a:defRPr/>
              </a:pPr>
              <a:t>27/09/2024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5F2316-3917-8CCA-E892-3E21AEB904C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256D7CB2-6299-7442-A152-14F726692B6C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08" r:id="rId1"/>
    <p:sldLayoutId id="2147483909" r:id="rId2"/>
    <p:sldLayoutId id="2147483899" r:id="rId3"/>
    <p:sldLayoutId id="2147483900" r:id="rId4"/>
    <p:sldLayoutId id="2147483901" r:id="rId5"/>
    <p:sldLayoutId id="2147483902" r:id="rId6"/>
    <p:sldLayoutId id="2147483903" r:id="rId7"/>
    <p:sldLayoutId id="2147483904" r:id="rId8"/>
    <p:sldLayoutId id="2147483905" r:id="rId9"/>
    <p:sldLayoutId id="2147483906" r:id="rId10"/>
    <p:sldLayoutId id="2147483907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1-Ct_53XKYY" TargetMode="External"/><Relationship Id="rId2" Type="http://schemas.openxmlformats.org/officeDocument/2006/relationships/hyperlink" Target="https://www.youtube.com/watch?v=ZoKihFLCY0s" TargetMode="Externa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Slide Number Placeholder 5">
            <a:extLst>
              <a:ext uri="{FF2B5EF4-FFF2-40B4-BE49-F238E27FC236}">
                <a16:creationId xmlns:a16="http://schemas.microsoft.com/office/drawing/2014/main" id="{43991AB9-5B72-53E6-5078-741F4FF64793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CB051C3F-9BA8-3440-A8B4-B475D33F9A8B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6148" name="Title 1">
            <a:extLst>
              <a:ext uri="{FF2B5EF4-FFF2-40B4-BE49-F238E27FC236}">
                <a16:creationId xmlns:a16="http://schemas.microsoft.com/office/drawing/2014/main" id="{D36477E7-0C1C-41E8-F58D-80BC578BB89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875" y="1158875"/>
            <a:ext cx="9128125" cy="4540250"/>
          </a:xfrm>
        </p:spPr>
        <p:txBody>
          <a:bodyPr/>
          <a:lstStyle/>
          <a:p>
            <a:pPr>
              <a:defRPr/>
            </a:pPr>
            <a:r>
              <a:rPr lang="en-GB" altLang="en-US" b="1" dirty="0"/>
              <a:t>Business Ethics and Social Responsibility</a:t>
            </a:r>
            <a:br>
              <a:rPr lang="en-GB" altLang="en-US" b="1"/>
            </a:br>
            <a:r>
              <a:rPr lang="en-GB" altLang="en-US" b="1"/>
              <a:t>LCBB4014</a:t>
            </a:r>
            <a:br>
              <a:rPr lang="en-GB" altLang="en-US" dirty="0"/>
            </a:br>
            <a:br>
              <a:rPr lang="en-GB" altLang="en-US" dirty="0"/>
            </a:br>
            <a:br>
              <a:rPr lang="en-GB" altLang="en-US" sz="3600" dirty="0"/>
            </a:br>
            <a:br>
              <a:rPr lang="en-GB" altLang="en-US" sz="3600" dirty="0"/>
            </a:br>
            <a:r>
              <a:rPr lang="en-GB" altLang="en-US" sz="3600" dirty="0"/>
              <a:t>						</a:t>
            </a:r>
            <a:r>
              <a:rPr lang="en-GB" altLang="en-US" sz="2400" b="1" dirty="0"/>
              <a:t>Week 9 – Session 2</a:t>
            </a:r>
            <a:br>
              <a:rPr lang="en-GB" altLang="en-US" sz="3600" dirty="0"/>
            </a:br>
            <a:endParaRPr lang="en-GB" altLang="en-US" sz="3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8DC00D-D946-45C4-3D71-07CF3D5EC9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b="1" dirty="0"/>
              <a:t>Objectives of the session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21680A-07B2-41F0-3B99-EF6F626A3E71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lvl="1">
              <a:buFont typeface="Arial" panose="020B0604020202020204" pitchFamily="34" charset="0"/>
              <a:buChar char="•"/>
            </a:pPr>
            <a:r>
              <a:rPr lang="en-US" sz="2000" dirty="0"/>
              <a:t>Business ethics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US" sz="2000" dirty="0"/>
              <a:t>Defining business ethics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US" sz="2000" dirty="0"/>
              <a:t>Business ethics characteristics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US" sz="2000" dirty="0"/>
              <a:t>Importance of business ethics</a:t>
            </a:r>
          </a:p>
          <a:p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62E7FE2-55D8-F89C-09A6-805DE4448840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lvl="1">
              <a:buFont typeface="Arial" panose="020B0604020202020204" pitchFamily="34" charset="0"/>
              <a:buChar char="•"/>
            </a:pPr>
            <a:r>
              <a:rPr lang="en-US" sz="2000" dirty="0"/>
              <a:t>Social Responsibility 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US" sz="2000" dirty="0"/>
              <a:t>Importance of social responsibility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US" sz="2000" dirty="0"/>
              <a:t>Corporate Social Responsibility (CSR)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US" sz="2000" dirty="0"/>
              <a:t>The Three Bottom line “3ps”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US" sz="2000" dirty="0"/>
              <a:t>Recap Video</a:t>
            </a:r>
          </a:p>
          <a:p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8ABA5F3-EBC1-7FAC-7127-3FB015FAE6F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BF591E8F-CD29-C540-B878-55AA4FEAB1B9}" type="datetime1">
              <a:rPr lang="en-GB" altLang="en-US" smtClean="0"/>
              <a:pPr>
                <a:defRPr/>
              </a:pPr>
              <a:t>27/09/2024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7217A02-E24E-3188-0DE6-0B443517A7C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028E0E42-E21B-EE45-9B68-F25F6BC41901}" type="slidenum">
              <a:rPr lang="en-GB" altLang="en-US" smtClean="0"/>
              <a:pPr>
                <a:defRPr/>
              </a:pPr>
              <a:t>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92797853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Why Business Ethics is (Hard) Work - News - Seidman College of Business -  Koeze Business Ethics Initiative - Grand Valley State University">
            <a:extLst>
              <a:ext uri="{FF2B5EF4-FFF2-40B4-BE49-F238E27FC236}">
                <a16:creationId xmlns:a16="http://schemas.microsoft.com/office/drawing/2014/main" id="{9F455650-CD2A-3C69-E489-58B947AC333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90488" y="347961"/>
            <a:ext cx="8963025" cy="5241279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4" name="Date Placeholder 3" hidden="1">
            <a:extLst>
              <a:ext uri="{FF2B5EF4-FFF2-40B4-BE49-F238E27FC236}">
                <a16:creationId xmlns:a16="http://schemas.microsoft.com/office/drawing/2014/main" id="{5EE4BCC5-492C-5963-0CF3-7DB563C5C5F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spcAft>
                <a:spcPts val="600"/>
              </a:spcAft>
              <a:defRPr/>
            </a:pPr>
            <a:fld id="{130ADD5E-52E0-0D44-B721-F95AB1FBEECE}" type="datetime1">
              <a:rPr lang="en-GB" altLang="en-US" smtClean="0"/>
              <a:pPr>
                <a:spcAft>
                  <a:spcPts val="600"/>
                </a:spcAft>
                <a:defRPr/>
              </a:pPr>
              <a:t>27/09/2024</a:t>
            </a:fld>
            <a:endParaRPr lang="en-GB" altLang="en-US"/>
          </a:p>
        </p:txBody>
      </p:sp>
      <p:sp>
        <p:nvSpPr>
          <p:cNvPr id="5" name="Slide Number Placeholder 4" hidden="1">
            <a:extLst>
              <a:ext uri="{FF2B5EF4-FFF2-40B4-BE49-F238E27FC236}">
                <a16:creationId xmlns:a16="http://schemas.microsoft.com/office/drawing/2014/main" id="{E64FC41C-60F0-B769-A612-31D290256C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spcAft>
                <a:spcPts val="600"/>
              </a:spcAft>
              <a:defRPr/>
            </a:pPr>
            <a:fld id="{E420D319-DD93-554E-8F0D-BBCEB2ABB842}" type="slidenum">
              <a:rPr lang="en-GB" altLang="en-US" smtClean="0"/>
              <a:pPr>
                <a:spcAft>
                  <a:spcPts val="600"/>
                </a:spcAft>
                <a:defRPr/>
              </a:pPr>
              <a:t>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2304666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41B6BD-E94B-BAAF-7C2C-E328F884EA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wrap="square" anchor="ctr">
            <a:normAutofit/>
          </a:bodyPr>
          <a:lstStyle/>
          <a:p>
            <a:r>
              <a:rPr lang="en-US" sz="3600" b="1" dirty="0"/>
              <a:t>Business ethics</a:t>
            </a:r>
          </a:p>
        </p:txBody>
      </p:sp>
      <p:pic>
        <p:nvPicPr>
          <p:cNvPr id="6" name="Content Placeholder 5" descr="A person with a black shirt&#10;&#10;Description automatically generated with medium confidence">
            <a:extLst>
              <a:ext uri="{FF2B5EF4-FFF2-40B4-BE49-F238E27FC236}">
                <a16:creationId xmlns:a16="http://schemas.microsoft.com/office/drawing/2014/main" id="{D9A0FA1F-2389-8D7B-1DA7-290CB7EBD8C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9055" y="1744216"/>
            <a:ext cx="7605890" cy="3917032"/>
          </a:xfrm>
          <a:prstGeom prst="rect">
            <a:avLst/>
          </a:prstGeom>
          <a:noFill/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B19DF7-D2C3-A966-8BAF-75098F01767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130ADD5E-52E0-0D44-B721-F95AB1FBEECE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27/09/2024</a:t>
            </a:fld>
            <a:endParaRPr lang="en-GB" altLang="en-US" sz="90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C517B5C-B347-3A69-4E56-3EA89A8B8B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956550" y="6381750"/>
            <a:ext cx="730250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E420D319-DD93-554E-8F0D-BBCEB2ABB842}" type="slidenum">
              <a:rPr lang="en-GB" altLang="en-US" smtClean="0"/>
              <a:pPr>
                <a:spcAft>
                  <a:spcPts val="600"/>
                </a:spcAft>
                <a:defRPr/>
              </a:pPr>
              <a:t>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5055192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0A4DB4-A59C-E0A3-5E0F-87EAA01826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b="1" dirty="0"/>
              <a:t>Defining business ethics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BC7880-AF97-7394-CBEF-41D7B33C261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400" dirty="0"/>
              <a:t>Business ethics refers to the set of principles and standards that establish the boundaries of acceptable conduct in business. </a:t>
            </a:r>
          </a:p>
          <a:p>
            <a:r>
              <a:rPr lang="en-US" sz="2400" dirty="0"/>
              <a:t>These principles guide individuals and </a:t>
            </a:r>
            <a:r>
              <a:rPr lang="en-US" sz="2400" dirty="0" err="1"/>
              <a:t>organisations</a:t>
            </a:r>
            <a:r>
              <a:rPr lang="en-US" sz="2400" dirty="0"/>
              <a:t> in making morally and socially responsible decisions and actions in the business environment.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60C2D2E-991C-0954-AB50-A1050C55DA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27/09/2024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01356B8-EC0F-5AAB-F6D7-3E415910D6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6581288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1D4813-4880-55F8-16ED-A43959BB3B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b="1" dirty="0"/>
              <a:t>Business ethics characteristics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BCB826-3239-C12C-F66C-E91C6D3EB20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400" dirty="0"/>
              <a:t>Business ethics encompasses values such as:</a:t>
            </a:r>
          </a:p>
          <a:p>
            <a:pPr lvl="1"/>
            <a:r>
              <a:rPr lang="en-US" sz="2400" dirty="0"/>
              <a:t>Integrity</a:t>
            </a:r>
          </a:p>
          <a:p>
            <a:pPr lvl="1"/>
            <a:r>
              <a:rPr lang="en-US" sz="2400" dirty="0"/>
              <a:t>honesty </a:t>
            </a:r>
          </a:p>
          <a:p>
            <a:pPr lvl="1"/>
            <a:r>
              <a:rPr lang="en-US" sz="2400" dirty="0"/>
              <a:t>fairness </a:t>
            </a:r>
          </a:p>
          <a:p>
            <a:pPr lvl="1"/>
            <a:r>
              <a:rPr lang="en-US" sz="2400" dirty="0"/>
              <a:t>transparency </a:t>
            </a:r>
          </a:p>
          <a:p>
            <a:pPr lvl="1"/>
            <a:r>
              <a:rPr lang="en-US" sz="2400" dirty="0"/>
              <a:t>Respect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7C535D-675D-B4ED-6037-4917C81371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27/09/2024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5ACD8C5-383B-B327-87E5-5C3A76685C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99162548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E09D42-F3DD-52A0-CFA2-8A3CA500D8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b="1" dirty="0"/>
              <a:t>Importance of business ethics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A73CFD-4576-C24B-B968-DB94FB8A5AD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400" dirty="0"/>
              <a:t>Through promoting ethical behavior, </a:t>
            </a:r>
            <a:r>
              <a:rPr lang="en-US" sz="2400" dirty="0" err="1"/>
              <a:t>organisations</a:t>
            </a:r>
            <a:r>
              <a:rPr lang="en-US" sz="2400" dirty="0"/>
              <a:t> aim is to improve relationships in commercial activities while considering the interests of various stakeholders.</a:t>
            </a:r>
          </a:p>
          <a:p>
            <a:endParaRPr lang="en-US" sz="24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4406565-9569-1B43-36CC-279DBC3FC5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27/09/2024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DD0DDB3-C45C-36F7-D0A4-A852BD9495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23262855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Content Placeholder 6" descr="A chalkboard with a diagram on it&#10;&#10;Description automatically generated">
            <a:extLst>
              <a:ext uri="{FF2B5EF4-FFF2-40B4-BE49-F238E27FC236}">
                <a16:creationId xmlns:a16="http://schemas.microsoft.com/office/drawing/2014/main" id="{19A6346E-06C6-DFE5-F851-120F01890A8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488" y="260648"/>
            <a:ext cx="8963025" cy="5170677"/>
          </a:xfrm>
          <a:noFill/>
        </p:spPr>
      </p:pic>
      <p:sp>
        <p:nvSpPr>
          <p:cNvPr id="4" name="Date Placeholder 3" hidden="1">
            <a:extLst>
              <a:ext uri="{FF2B5EF4-FFF2-40B4-BE49-F238E27FC236}">
                <a16:creationId xmlns:a16="http://schemas.microsoft.com/office/drawing/2014/main" id="{693790B8-4EF8-38ED-FB6F-915843F385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spcAft>
                <a:spcPts val="600"/>
              </a:spcAft>
              <a:defRPr/>
            </a:pPr>
            <a:fld id="{130ADD5E-52E0-0D44-B721-F95AB1FBEECE}" type="datetime1">
              <a:rPr lang="en-GB" altLang="en-US" smtClean="0"/>
              <a:pPr>
                <a:spcAft>
                  <a:spcPts val="600"/>
                </a:spcAft>
                <a:defRPr/>
              </a:pPr>
              <a:t>27/09/2024</a:t>
            </a:fld>
            <a:endParaRPr lang="en-GB" altLang="en-US"/>
          </a:p>
        </p:txBody>
      </p:sp>
      <p:sp>
        <p:nvSpPr>
          <p:cNvPr id="5" name="Slide Number Placeholder 4" hidden="1">
            <a:extLst>
              <a:ext uri="{FF2B5EF4-FFF2-40B4-BE49-F238E27FC236}">
                <a16:creationId xmlns:a16="http://schemas.microsoft.com/office/drawing/2014/main" id="{81648FB0-60CC-0EE0-D43F-8122DD7669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spcAft>
                <a:spcPts val="600"/>
              </a:spcAft>
              <a:defRPr/>
            </a:pPr>
            <a:fld id="{E420D319-DD93-554E-8F0D-BBCEB2ABB842}" type="slidenum">
              <a:rPr lang="en-GB" altLang="en-US" smtClean="0"/>
              <a:pPr>
                <a:spcAft>
                  <a:spcPts val="600"/>
                </a:spcAft>
                <a:defRPr/>
              </a:pPr>
              <a:t>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2447806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DDA8A8-7241-8E28-5491-549F111F7F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4000" b="1" dirty="0"/>
              <a:t>Social responsibility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EDAA3E-5AFE-0D06-9C23-988B2B1EE0F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/>
              <a:t>Social responsibility means that organisations and individuals are acting in the best interests of the society and environment. </a:t>
            </a:r>
          </a:p>
          <a:p>
            <a:r>
              <a:rPr lang="en-GB" sz="2400" dirty="0"/>
              <a:t>Social responsibility can be referred to as corporate social responsibility (CSR) or organisational social responsibility.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966C37C-5F02-3B6F-E117-B447DDD9C3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27/09/2024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F7E2261-E8DD-9142-3060-814A2E1035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26269839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71C0DD-E66E-0A70-48CA-77C4D49B90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b="1" dirty="0"/>
              <a:t>Importance of Social Responsibility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628508-29FB-8E33-BA8E-D8874D884B1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400" dirty="0"/>
              <a:t>It pertains to the ethical and moral obligations that businesses and </a:t>
            </a:r>
            <a:r>
              <a:rPr lang="en-US" sz="2400" dirty="0" err="1"/>
              <a:t>organisations</a:t>
            </a:r>
            <a:r>
              <a:rPr lang="en-US" sz="2400" dirty="0"/>
              <a:t> have towards society, beyond their primary mission of generating profit. </a:t>
            </a:r>
          </a:p>
          <a:p>
            <a:r>
              <a:rPr lang="en-US" sz="2400" dirty="0"/>
              <a:t>It encompasses a commitment to act in ways that benefit the well-being of stakeholders such as customers, employees, communities, and the environment. </a:t>
            </a:r>
          </a:p>
          <a:p>
            <a:r>
              <a:rPr lang="en-US" sz="2400" dirty="0"/>
              <a:t>Social responsibility may include initiatives related to sustainable practices, philanthropy, employee well-being, and efforts to reduce a company's environmental footprint.</a:t>
            </a:r>
          </a:p>
          <a:p>
            <a:endParaRPr lang="en-US" sz="2400" dirty="0"/>
          </a:p>
          <a:p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2985F04-A4D8-E269-89B6-81F9B231CAA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27/09/2024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EBC3CD0-0302-200C-3182-0343135063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10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5633502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683124-26AB-944D-BD07-E2AF35B2BB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wrap="square"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700" b="1" dirty="0"/>
              <a:t>Corporate Social Responsibility (CSR) </a:t>
            </a:r>
            <a:r>
              <a:rPr lang="en-US" sz="2400" dirty="0"/>
              <a:t>(1 of 5)</a:t>
            </a:r>
            <a:endParaRPr lang="en-US" sz="3700" dirty="0"/>
          </a:p>
        </p:txBody>
      </p:sp>
      <p:pic>
        <p:nvPicPr>
          <p:cNvPr id="7" name="Content Placeholder 6" descr="A diagram of corporate social responsibility&#10;&#10;Description automatically generated">
            <a:extLst>
              <a:ext uri="{FF2B5EF4-FFF2-40B4-BE49-F238E27FC236}">
                <a16:creationId xmlns:a16="http://schemas.microsoft.com/office/drawing/2014/main" id="{D30FFFB7-750D-537C-48BF-4FFC8274CB9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70442" y="1600201"/>
            <a:ext cx="6003115" cy="3917032"/>
          </a:xfrm>
          <a:noFill/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2D362CF-F7CD-E450-FCE4-7274AE28B5E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130ADD5E-52E0-0D44-B721-F95AB1FBEECE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27/09/2024</a:t>
            </a:fld>
            <a:endParaRPr lang="en-GB" altLang="en-US" sz="90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396C764-949C-9840-A5E2-81A0A3FF81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956550" y="6381750"/>
            <a:ext cx="730250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E420D319-DD93-554E-8F0D-BBCEB2ABB842}" type="slidenum">
              <a:rPr lang="en-GB" altLang="en-US" smtClean="0"/>
              <a:pPr>
                <a:spcAft>
                  <a:spcPts val="600"/>
                </a:spcAft>
                <a:defRPr/>
              </a:pPr>
              <a:t>11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727714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58E20E-5E2E-FBCA-A6C7-2B356B5284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b="1" dirty="0"/>
              <a:t>Economic Responsibilities </a:t>
            </a:r>
            <a:r>
              <a:rPr lang="en-US" sz="2400" dirty="0"/>
              <a:t>(2 of 5)</a:t>
            </a:r>
            <a:endParaRPr lang="en-US" sz="36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129C92-3763-8C15-2F09-49D3D9F77FF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400" dirty="0"/>
              <a:t>At the base of the pyramid, the economic responsibility refers to an </a:t>
            </a:r>
            <a:r>
              <a:rPr lang="en-US" sz="2400" dirty="0" err="1"/>
              <a:t>organisation's</a:t>
            </a:r>
            <a:r>
              <a:rPr lang="en-US" sz="2400" dirty="0"/>
              <a:t> primary duty to be profitable and to generate a return for its shareholders. </a:t>
            </a:r>
          </a:p>
          <a:p>
            <a:r>
              <a:rPr lang="en-US" sz="2400" dirty="0"/>
              <a:t>In this dimension, a company must be financially viable to fulfill its other CSR obligations.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9F1679-9A86-5E70-1B84-4DF165E062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27/09/2024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175A761-3D48-C520-3A60-12BCDF7D3C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12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5620829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F3D55F-3F91-FDAE-AACD-BC355439F6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b="1" dirty="0"/>
              <a:t>Legal Responsibilities </a:t>
            </a:r>
            <a:r>
              <a:rPr lang="en-US" sz="2400" dirty="0"/>
              <a:t>(3 of 5)</a:t>
            </a:r>
            <a:r>
              <a:rPr lang="en-US" sz="2400" b="1" dirty="0"/>
              <a:t> </a:t>
            </a:r>
            <a:endParaRPr lang="en-US" sz="36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7EB5B8-3680-A8CE-64C5-DD6CECB40FD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400" dirty="0"/>
              <a:t>The second layer involves compliance with laws and regulations. </a:t>
            </a:r>
          </a:p>
          <a:p>
            <a:r>
              <a:rPr lang="en-US" sz="2400" dirty="0" err="1"/>
              <a:t>Organisations</a:t>
            </a:r>
            <a:r>
              <a:rPr lang="en-US" sz="2400" dirty="0"/>
              <a:t> are expected to follow established legal frameworks and fulfill their legal obligations as a responsible corporate citizen.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2E6E3D1-8AD6-4CF4-AEB6-92884C19CB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27/09/2024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84469C4-8035-B231-8696-214A9F6242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13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6140980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B29558-8C83-30E8-C9E9-758DCBB775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b="1" dirty="0"/>
              <a:t>Ethical Responsibilities </a:t>
            </a:r>
            <a:r>
              <a:rPr lang="en-US" sz="2400" dirty="0"/>
              <a:t>(4 of 5)</a:t>
            </a:r>
            <a:endParaRPr lang="en-US" sz="36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926815-0710-D2F1-B81D-6BBBC20A484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400" dirty="0"/>
              <a:t>The third layer represents ethical responsibilities, which go beyond mere legality. </a:t>
            </a:r>
          </a:p>
          <a:p>
            <a:r>
              <a:rPr lang="en-US" sz="2400" dirty="0"/>
              <a:t>Companies should make decisions and engage in practices that are not just lawful but also morally right and fair, even if they are not mandated by law.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A426DBA-FABD-734D-72ED-1E5702819E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27/09/2024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D9DBB46-930F-34C0-BCEE-BE02099863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14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21745722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8BEC15-39B2-5B02-A6E1-5186CDAFD0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b="1" dirty="0"/>
              <a:t>Philanthropic Responsibilities </a:t>
            </a:r>
            <a:r>
              <a:rPr lang="en-US" sz="2400" dirty="0"/>
              <a:t>(5 of 5)</a:t>
            </a:r>
            <a:endParaRPr lang="en-US" sz="36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5A55A9-4480-9286-B1D0-F5862D1CB0E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400" dirty="0"/>
              <a:t>At the pinnacle of the pyramid is philanthropic responsibility. </a:t>
            </a:r>
          </a:p>
          <a:p>
            <a:r>
              <a:rPr lang="en-US" sz="2400" dirty="0"/>
              <a:t>This dimension involves the </a:t>
            </a:r>
            <a:r>
              <a:rPr lang="en-US" sz="2400" dirty="0" err="1"/>
              <a:t>organisation’s</a:t>
            </a:r>
            <a:r>
              <a:rPr lang="en-US" sz="2400" dirty="0"/>
              <a:t> approach to voluntary contributions and actions that benefit society, such as charitable donations, community involvement, and other initiatives that are not directly tied to profit-making but contribute positively to the community and the world.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25FF6F8-D858-0573-2117-8147EE519B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27/09/2024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4C083D4-C697-F5BE-BBD6-E5CF6DC4EE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15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3391223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4E42E5-DBD3-E4FC-514E-8E042F65A9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b="1" dirty="0"/>
              <a:t>The Triple Bottom Line or 3Ps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760BC4-9FB6-EF6B-49DE-31B00D4F867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84784"/>
            <a:ext cx="8229600" cy="3917032"/>
          </a:xfrm>
        </p:spPr>
        <p:txBody>
          <a:bodyPr/>
          <a:lstStyle/>
          <a:p>
            <a:r>
              <a:rPr lang="en-US" sz="2400" dirty="0"/>
              <a:t>The "Triple Bottom Line" (TBL) is a framework used to evaluate and measure an </a:t>
            </a:r>
            <a:r>
              <a:rPr lang="en-US" sz="2400" dirty="0" err="1"/>
              <a:t>organisation's</a:t>
            </a:r>
            <a:r>
              <a:rPr lang="en-US" sz="2400" dirty="0"/>
              <a:t> performance in a broader context than just financial profitability. </a:t>
            </a:r>
          </a:p>
          <a:p>
            <a:r>
              <a:rPr lang="en-US" sz="2400" dirty="0"/>
              <a:t>It encompasses three key dimensions, often referred to as the "3Ps," which are:</a:t>
            </a:r>
          </a:p>
          <a:p>
            <a:pPr lvl="1"/>
            <a:r>
              <a:rPr lang="en-US" sz="2000" dirty="0"/>
              <a:t>Profit</a:t>
            </a:r>
          </a:p>
          <a:p>
            <a:pPr lvl="1"/>
            <a:r>
              <a:rPr lang="en-US" sz="2000" dirty="0"/>
              <a:t>People </a:t>
            </a:r>
          </a:p>
          <a:p>
            <a:pPr lvl="1"/>
            <a:r>
              <a:rPr lang="en-US" sz="2000" dirty="0"/>
              <a:t>Planet </a:t>
            </a:r>
          </a:p>
          <a:p>
            <a:pPr lvl="1"/>
            <a:endParaRPr lang="en-US" sz="20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06B951B-8AC3-1F8C-9F70-3E3FB852FB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27/09/2024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071262A-8D94-2E77-5655-3D25397C95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16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8208062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D251D8-441B-9461-80C3-4C72A39FF0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b="1" dirty="0"/>
              <a:t>The Triple Bottom Line or 3Ps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95F6AF-F01F-6099-AE45-E793EF98E94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400" dirty="0"/>
              <a:t>While it's crucial for a business to be financially viable, the TBL </a:t>
            </a:r>
            <a:r>
              <a:rPr lang="en-GB" sz="2400" dirty="0"/>
              <a:t>framework emphasises that along with financial aspects, the organisation should highly consider the people and planet. </a:t>
            </a:r>
          </a:p>
          <a:p>
            <a:r>
              <a:rPr lang="en-US" sz="2400" dirty="0"/>
              <a:t>This means that profitability should be achieved in a way that aligns with social and environmental responsibility.</a:t>
            </a:r>
          </a:p>
          <a:p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2446982-C862-C599-09F5-217D1B5FAC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27/09/2024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A36B8FC-2311-D61F-397B-EFE23EB05F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17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47170679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2572B3-F9B7-D48B-AB9E-450E55B19E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b="1" dirty="0"/>
              <a:t>Profit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30AC95-1691-5A56-6A97-F06C06F8CA6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400" b="1" dirty="0"/>
              <a:t>Profit</a:t>
            </a:r>
            <a:r>
              <a:rPr lang="en-US" sz="2400" dirty="0"/>
              <a:t> is the economic dimension of the Triple Bottom Line. </a:t>
            </a:r>
          </a:p>
          <a:p>
            <a:r>
              <a:rPr lang="en-US" sz="2400" dirty="0"/>
              <a:t>It examines a company's financial performance, profitability, and economic sustainability.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24C2F46-9497-D5E4-539B-24E1D754AD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27/09/2024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1B21536-61C5-A21D-E0EA-42A267FEB8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18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6060847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E2A7B6-E2DB-BDCC-F7ED-A327C48550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b="1" dirty="0"/>
              <a:t>People</a:t>
            </a:r>
            <a:endParaRPr lang="en-US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CEBD89-63AB-6253-CE94-6F4DE225B77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400" b="1" dirty="0"/>
              <a:t>People</a:t>
            </a:r>
            <a:r>
              <a:rPr lang="en-US" sz="2400" dirty="0"/>
              <a:t> refers to an organization's social responsibility and its impact on people, both within and outside the </a:t>
            </a:r>
            <a:r>
              <a:rPr lang="en-US" sz="2400" dirty="0" err="1"/>
              <a:t>organisation</a:t>
            </a:r>
            <a:r>
              <a:rPr lang="en-US" sz="2400" dirty="0"/>
              <a:t>. </a:t>
            </a:r>
          </a:p>
          <a:p>
            <a:r>
              <a:rPr lang="en-US" sz="2400" dirty="0"/>
              <a:t>It includes considerations such as employee well-being, labor practices, community engagement, diversity and inclusion, and the company's overall contribution to the society and community in which it operates. </a:t>
            </a:r>
          </a:p>
          <a:p>
            <a:r>
              <a:rPr lang="en-US" sz="2400" dirty="0"/>
              <a:t>It encompasses the importance of ethical and fair treatment of employees, suppliers, customers, and the broader society.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0D6056A-3CA3-6724-7F3A-366DF76883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27/09/2024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9B2FAD4-78A0-78AE-5EE2-255962A317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19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7977571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7F1596-92FB-21A6-7C1A-91B7AAEFE0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b="1" dirty="0"/>
              <a:t>Planet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794DBF-C7A0-1935-2782-81D83F37AA7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400" b="1" dirty="0"/>
              <a:t>Planet</a:t>
            </a:r>
            <a:r>
              <a:rPr lang="en-US" sz="2400" dirty="0"/>
              <a:t> dimension focuses on the environmental impact of an </a:t>
            </a:r>
            <a:r>
              <a:rPr lang="en-GB" sz="2400" dirty="0"/>
              <a:t>organisation's activities. </a:t>
            </a:r>
          </a:p>
          <a:p>
            <a:r>
              <a:rPr lang="en-GB" sz="2400" dirty="0"/>
              <a:t>This includes assessing the ecological sustainability of operations, resource, carbon footprint reduction, waste management, and efforts to minimise negative effects on the environment. </a:t>
            </a:r>
          </a:p>
          <a:p>
            <a:r>
              <a:rPr lang="en-GB" sz="2400" dirty="0"/>
              <a:t>Organisations </a:t>
            </a:r>
            <a:r>
              <a:rPr lang="en-US" sz="2400" dirty="0"/>
              <a:t>are increasingly expected to adopt environmentally responsible practices to mitigate climate change and reduce their ecological footprint.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051D168-3B5C-B900-2355-444362B0A5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27/09/2024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633DB01-9381-1E74-5C54-91E116EB7E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20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46640012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E92689-AD89-B8C5-617E-9D25E5511F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b="1" dirty="0"/>
              <a:t>Recap Video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7B342F-5960-4EFA-91DD-6AB427F1B90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>
                <a:hlinkClick r:id="rId2"/>
              </a:rPr>
              <a:t>CSR video recap</a:t>
            </a:r>
          </a:p>
          <a:p>
            <a:r>
              <a:rPr lang="en-US" dirty="0">
                <a:hlinkClick r:id="rId3"/>
              </a:rPr>
              <a:t>Triple Bottom Line recap 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78209EA-F468-827C-BF21-12C74B98104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27/09/2024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9B73433-C303-AA3C-D2C1-0895398CE2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21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2845887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17D106-28C6-C973-4AF0-200169A6E6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b="1" dirty="0"/>
              <a:t>Activity 1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2E4A41-9C63-F6F4-6F41-9DC1026A37A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400" dirty="0"/>
              <a:t>Now you can attempt the case study </a:t>
            </a:r>
            <a:r>
              <a:rPr lang="en-US" sz="2400"/>
              <a:t>of Coca-Cola</a:t>
            </a:r>
            <a:r>
              <a:rPr lang="en-US" sz="2400" dirty="0"/>
              <a:t>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F1C5E23-86D1-1F35-6B80-7CF7583254A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27/09/2024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4906603-04B6-9BC0-3BD9-F258E45FDC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22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96377134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3A987E-6085-8004-151F-45F54F830B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b="1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CC6BF2C-E9DA-649C-9C6B-E29A84543E2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000" dirty="0"/>
              <a:t>Carroll, A. B. (1991). The Pyramid of Corporate Social Responsibility: Toward the Moral Management of Organizational Stakeholders. Business Horizons, 34(4), 39-48. doi:10.1016/0007-6813(91)90005-g.</a:t>
            </a:r>
          </a:p>
          <a:p>
            <a:r>
              <a:rPr lang="en-US" sz="2000" dirty="0"/>
              <a:t>Crane, A. et al. (2008) The Oxford Handbook of Corporate Social Responsibility. 1st </a:t>
            </a:r>
            <a:r>
              <a:rPr lang="en-US" sz="2000" dirty="0" err="1"/>
              <a:t>edn</a:t>
            </a:r>
            <a:r>
              <a:rPr lang="en-US" sz="2000" dirty="0"/>
              <a:t>. Oxford: Oxford University Press, pp. xviii–xviii. Available at: https://</a:t>
            </a:r>
            <a:r>
              <a:rPr lang="en-US" sz="2000" dirty="0" err="1"/>
              <a:t>doi.org</a:t>
            </a:r>
            <a:r>
              <a:rPr lang="en-US" sz="2000" dirty="0"/>
              <a:t>/10.1093/</a:t>
            </a:r>
            <a:r>
              <a:rPr lang="en-US" sz="2000" dirty="0" err="1"/>
              <a:t>oxfordhb</a:t>
            </a:r>
            <a:r>
              <a:rPr lang="en-US" sz="2000" dirty="0"/>
              <a:t>/9780199211593.001.0001.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7C6A616-127F-A5FD-C216-A4E4D8CA05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27/09/2024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5BD978D-D273-494C-ABB1-DCAFC9126D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23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26846856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889</TotalTime>
  <Words>891</Words>
  <Application>Microsoft Macintosh PowerPoint</Application>
  <PresentationFormat>On-screen Show (4:3)</PresentationFormat>
  <Paragraphs>117</Paragraphs>
  <Slides>23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27" baseType="lpstr">
      <vt:lpstr>Arial</vt:lpstr>
      <vt:lpstr>Myriad Pro</vt:lpstr>
      <vt:lpstr>Verdana</vt:lpstr>
      <vt:lpstr>20140311PresentationUWTSDTemplate</vt:lpstr>
      <vt:lpstr>Business Ethics and Social Responsibility LCBB4014          Week 9 – Session 2 </vt:lpstr>
      <vt:lpstr>Objectives of the session</vt:lpstr>
      <vt:lpstr>PowerPoint Presentation</vt:lpstr>
      <vt:lpstr>Business ethics</vt:lpstr>
      <vt:lpstr>Defining business ethics</vt:lpstr>
      <vt:lpstr>Business ethics characteristics</vt:lpstr>
      <vt:lpstr>Importance of business ethics</vt:lpstr>
      <vt:lpstr>PowerPoint Presentation</vt:lpstr>
      <vt:lpstr>Social responsibility</vt:lpstr>
      <vt:lpstr>Importance of Social Responsibility </vt:lpstr>
      <vt:lpstr>Corporate Social Responsibility (CSR) (1 of 5)</vt:lpstr>
      <vt:lpstr>Economic Responsibilities (2 of 5)</vt:lpstr>
      <vt:lpstr>Legal Responsibilities (3 of 5) </vt:lpstr>
      <vt:lpstr>Ethical Responsibilities (4 of 5)</vt:lpstr>
      <vt:lpstr>Philanthropic Responsibilities (5 of 5)</vt:lpstr>
      <vt:lpstr>The Triple Bottom Line or 3Ps </vt:lpstr>
      <vt:lpstr>The Triple Bottom Line or 3Ps</vt:lpstr>
      <vt:lpstr>Profit</vt:lpstr>
      <vt:lpstr>People</vt:lpstr>
      <vt:lpstr>Planet</vt:lpstr>
      <vt:lpstr>Recap Video</vt:lpstr>
      <vt:lpstr>Activity 1</vt:lpstr>
      <vt:lpstr>References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Laila Maazouz</cp:lastModifiedBy>
  <cp:revision>109</cp:revision>
  <cp:lastPrinted>2018-07-02T15:32:24Z</cp:lastPrinted>
  <dcterms:created xsi:type="dcterms:W3CDTF">2002-10-07T19:43:58Z</dcterms:created>
  <dcterms:modified xsi:type="dcterms:W3CDTF">2024-09-27T10:58:20Z</dcterms:modified>
</cp:coreProperties>
</file>