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59280"/>
            <a:ext cx="6400800" cy="1295400"/>
          </a:xfrm>
        </p:spPr>
        <p:txBody>
          <a:bodyPr/>
          <a:lstStyle/>
          <a:p>
            <a:r>
              <a:rPr lang="en-US" smtClean="0"/>
              <a:t>Click to edit Master title style</a:t>
            </a:r>
            <a:endParaRPr lang="en-US" dirty="0"/>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801112"/>
            <a:ext cx="9144000" cy="932688"/>
          </a:xfrm>
          <a:prstGeom prst="rect">
            <a:avLst/>
          </a:prstGeom>
        </p:spPr>
      </p:pic>
      <p:sp>
        <p:nvSpPr>
          <p:cNvPr id="3" name="Subtitle 2"/>
          <p:cNvSpPr>
            <a:spLocks noGrp="1"/>
          </p:cNvSpPr>
          <p:nvPr>
            <p:ph type="subTitle" idx="1"/>
          </p:nvPr>
        </p:nvSpPr>
        <p:spPr>
          <a:xfrm>
            <a:off x="1371600" y="3429000"/>
            <a:ext cx="6400800" cy="762000"/>
          </a:xfrm>
        </p:spPr>
        <p:txBody>
          <a:bodyPr>
            <a:normAutofit/>
          </a:bodyPr>
          <a:lstStyle>
            <a:lvl1pPr marL="0" indent="0" algn="ctr">
              <a:buNone/>
              <a:defRPr sz="2000" i="1" baseline="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white"/>
        <p:txBody>
          <a:bodyPr/>
          <a:lstStyle/>
          <a:p>
            <a:fld id="{69B41B5C-EF8C-194C-97F7-C16C3576482F}" type="datetimeFigureOut">
              <a:rPr lang="en-US" smtClean="0"/>
              <a:t>3/10/2014</a:t>
            </a:fld>
            <a:endParaRPr lang="en-GB"/>
          </a:p>
        </p:txBody>
      </p:sp>
      <p:sp>
        <p:nvSpPr>
          <p:cNvPr id="5" name="Footer Placeholder 4"/>
          <p:cNvSpPr>
            <a:spLocks noGrp="1"/>
          </p:cNvSpPr>
          <p:nvPr>
            <p:ph type="ftr" sz="quarter" idx="11"/>
          </p:nvPr>
        </p:nvSpPr>
        <p:spPr bwMode="white"/>
        <p:txBody>
          <a:bodyPr/>
          <a:lstStyle/>
          <a:p>
            <a:endParaRPr lang="en-GB"/>
          </a:p>
        </p:txBody>
      </p:sp>
      <p:sp>
        <p:nvSpPr>
          <p:cNvPr id="6" name="Slide Number Placeholder 5"/>
          <p:cNvSpPr>
            <a:spLocks noGrp="1"/>
          </p:cNvSpPr>
          <p:nvPr>
            <p:ph type="sldNum" sz="quarter" idx="12"/>
          </p:nvPr>
        </p:nvSpPr>
        <p:spPr/>
        <p:txBody>
          <a:bodyPr/>
          <a:lstStyle/>
          <a:p>
            <a:fld id="{10D52892-9670-6F4A-94BA-5F3E1992881C}"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371600" y="2438400"/>
            <a:ext cx="6400800" cy="30480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9B41B5C-EF8C-194C-97F7-C16C3576482F}" type="datetimeFigureOut">
              <a:rPr lang="en-US" smtClean="0"/>
              <a:t>3/10/2014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D52892-9670-6F4A-94BA-5F3E1992881C}" type="slidenum">
              <a:rPr lang="en-GB" smtClean="0"/>
              <a:t>‹#›</a:t>
            </a:fld>
            <a:endParaRPr lang="en-GB"/>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69B41B5C-EF8C-194C-97F7-C16C3576482F}" type="datetimeFigureOut">
              <a:rPr lang="en-US" smtClean="0"/>
              <a:t>3/10/2014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D52892-9670-6F4A-94BA-5F3E1992881C}" type="slidenum">
              <a:rPr lang="en-GB" smtClean="0"/>
              <a:t>‹#›</a:t>
            </a:fld>
            <a:endParaRPr lang="en-GB"/>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
        <p:nvSpPr>
          <p:cNvPr id="2" name="Title 1"/>
          <p:cNvSpPr>
            <a:spLocks noGrp="1"/>
          </p:cNvSpPr>
          <p:nvPr>
            <p:ph type="title"/>
          </p:nvPr>
        </p:nvSpPr>
        <p:spPr>
          <a:xfrm>
            <a:off x="1447800" y="3410267"/>
            <a:ext cx="6248400" cy="1456373"/>
          </a:xfrm>
        </p:spPr>
        <p:txBody>
          <a:bodyPr anchor="t">
            <a:normAutofit/>
          </a:bodyPr>
          <a:lstStyle>
            <a:lvl1pPr algn="ctr">
              <a:defRPr sz="3600" b="0" i="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47800" y="1503680"/>
            <a:ext cx="6248400" cy="1566862"/>
          </a:xfrm>
        </p:spPr>
        <p:txBody>
          <a:bodyPr anchor="b"/>
          <a:lstStyle>
            <a:lvl1pPr marL="0" indent="0" algn="ctr">
              <a:buNone/>
              <a:defRPr sz="2000" b="0" i="1"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Content Placeholder 9"/>
          <p:cNvSpPr>
            <a:spLocks noGrp="1"/>
          </p:cNvSpPr>
          <p:nvPr>
            <p:ph sz="quarter" idx="13"/>
          </p:nvPr>
        </p:nvSpPr>
        <p:spPr>
          <a:xfrm>
            <a:off x="13716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69B41B5C-EF8C-194C-97F7-C16C3576482F}" type="datetimeFigureOut">
              <a:rPr lang="en-US" smtClean="0"/>
              <a:t>3/10/2014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D52892-9670-6F4A-94BA-5F3E1992881C}" type="slidenum">
              <a:rPr lang="en-GB" smtClean="0"/>
              <a:t>‹#›</a:t>
            </a:fld>
            <a:endParaRPr lang="en-GB"/>
          </a:p>
        </p:txBody>
      </p:sp>
      <p:sp>
        <p:nvSpPr>
          <p:cNvPr id="12" name="Content Placeholder 11"/>
          <p:cNvSpPr>
            <a:spLocks noGrp="1"/>
          </p:cNvSpPr>
          <p:nvPr>
            <p:ph sz="quarter" idx="14"/>
          </p:nvPr>
        </p:nvSpPr>
        <p:spPr>
          <a:xfrm>
            <a:off x="46482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2" name="Picture 11" descr="flourish2.png"/>
          <p:cNvPicPr>
            <a:picLocks noChangeAspect="1"/>
          </p:cNvPicPr>
          <p:nvPr/>
        </p:nvPicPr>
        <p:blipFill>
          <a:blip r:embed="rId2">
            <a:clrChange>
              <a:clrFrom>
                <a:srgbClr val="000000">
                  <a:alpha val="0"/>
                </a:srgbClr>
              </a:clrFrom>
              <a:clrTo>
                <a:srgbClr val="000000">
                  <a:alpha val="0"/>
                </a:srgbClr>
              </a:clrTo>
            </a:clrChange>
            <a:lum bright="-14000"/>
          </a:blip>
          <a:stretch>
            <a:fillRect/>
          </a:stretch>
        </p:blipFill>
        <p:spPr>
          <a:xfrm>
            <a:off x="0" y="1618488"/>
            <a:ext cx="9144000" cy="932688"/>
          </a:xfrm>
          <a:prstGeom prst="rect">
            <a:avLst/>
          </a:prstGeom>
        </p:spPr>
      </p:pic>
      <p:sp>
        <p:nvSpPr>
          <p:cNvPr id="11" name="Content Placeholder 10"/>
          <p:cNvSpPr>
            <a:spLocks noGrp="1"/>
          </p:cNvSpPr>
          <p:nvPr>
            <p:ph sz="quarter" idx="13"/>
          </p:nvPr>
        </p:nvSpPr>
        <p:spPr>
          <a:xfrm>
            <a:off x="13716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82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371600" y="2362201"/>
            <a:ext cx="3125788" cy="451338"/>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5025" y="2359152"/>
            <a:ext cx="3127375" cy="448056"/>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69B41B5C-EF8C-194C-97F7-C16C3576482F}" type="datetimeFigureOut">
              <a:rPr lang="en-US" smtClean="0"/>
              <a:t>3/10/2014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D52892-9670-6F4A-94BA-5F3E1992881C}"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9B41B5C-EF8C-194C-97F7-C16C3576482F}" type="datetimeFigureOut">
              <a:rPr lang="en-US" smtClean="0"/>
              <a:t>3/10/2014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D52892-9670-6F4A-94BA-5F3E1992881C}" type="slidenum">
              <a:rPr lang="en-GB" smtClean="0"/>
              <a:t>‹#›</a:t>
            </a:fld>
            <a:endParaRPr lang="en-GB"/>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69B41B5C-EF8C-194C-97F7-C16C3576482F}" type="datetimeFigureOut">
              <a:rPr lang="en-US" smtClean="0"/>
              <a:t>3/10/2014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D52892-9670-6F4A-94BA-5F3E1992881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1" y="1676400"/>
            <a:ext cx="2819399"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4" name="Text Placeholder 3"/>
          <p:cNvSpPr>
            <a:spLocks noGrp="1"/>
          </p:cNvSpPr>
          <p:nvPr>
            <p:ph type="body" sz="half" idx="2"/>
          </p:nvPr>
        </p:nvSpPr>
        <p:spPr>
          <a:xfrm>
            <a:off x="4953001" y="2275840"/>
            <a:ext cx="2819399" cy="290576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B41B5C-EF8C-194C-97F7-C16C3576482F}" type="datetimeFigureOut">
              <a:rPr lang="en-US" smtClean="0"/>
              <a:t>3/10/2014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D52892-9670-6F4A-94BA-5F3E1992881C}" type="slidenum">
              <a:rPr lang="en-GB" smtClean="0"/>
              <a:t>‹#›</a:t>
            </a:fld>
            <a:endParaRPr lang="en-GB"/>
          </a:p>
        </p:txBody>
      </p:sp>
      <p:sp>
        <p:nvSpPr>
          <p:cNvPr id="9" name="Content Placeholder 8"/>
          <p:cNvSpPr>
            <a:spLocks noGrp="1"/>
          </p:cNvSpPr>
          <p:nvPr>
            <p:ph sz="quarter" idx="13"/>
          </p:nvPr>
        </p:nvSpPr>
        <p:spPr>
          <a:xfrm>
            <a:off x="1371600" y="1676400"/>
            <a:ext cx="3276600" cy="3505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Plaque 9"/>
          <p:cNvSpPr/>
          <p:nvPr/>
        </p:nvSpPr>
        <p:spPr>
          <a:xfrm>
            <a:off x="1463040" y="1847088"/>
            <a:ext cx="3090672" cy="3090672"/>
          </a:xfrm>
          <a:prstGeom prst="plaque">
            <a:avLst>
              <a:gd name="adj" fmla="val 8438"/>
            </a:avLst>
          </a:prstGeom>
          <a:noFill/>
          <a:ln w="9525">
            <a:solidFill>
              <a:schemeClr val="tx2">
                <a:alpha val="17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53000" y="1676400"/>
            <a:ext cx="2819400"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3" name="Picture Placeholder 2"/>
          <p:cNvSpPr>
            <a:spLocks noGrp="1"/>
          </p:cNvSpPr>
          <p:nvPr>
            <p:ph type="pic" idx="1"/>
          </p:nvPr>
        </p:nvSpPr>
        <p:spPr>
          <a:xfrm>
            <a:off x="1524000" y="1905000"/>
            <a:ext cx="2971800" cy="2971800"/>
          </a:xfrm>
          <a:prstGeom prst="plaque">
            <a:avLst>
              <a:gd name="adj" fmla="val 8341"/>
            </a:avLst>
          </a:prstGeom>
          <a:solidFill>
            <a:schemeClr val="bg1">
              <a:lumMod val="95000"/>
              <a:alpha val="35000"/>
            </a:schemeClr>
          </a:solidFill>
          <a:ln w="98425" cmpd="thinThick">
            <a:noFill/>
            <a:bevel/>
          </a:ln>
        </p:spPr>
        <p:txBody>
          <a:bodyPr>
            <a:normAutofit/>
          </a:bodyPr>
          <a:lstStyle>
            <a:lvl1pPr marL="0" indent="0" algn="ctr">
              <a:buNone/>
              <a:defRPr sz="1800" baseline="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953000" y="2276856"/>
            <a:ext cx="2819400" cy="287528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B41B5C-EF8C-194C-97F7-C16C3576482F}" type="datetimeFigureOut">
              <a:rPr lang="en-US" smtClean="0"/>
              <a:t>3/10/2014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D52892-9670-6F4A-94BA-5F3E1992881C}"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9B41B5C-EF8C-194C-97F7-C16C3576482F}" type="datetimeFigureOut">
              <a:rPr lang="en-US" smtClean="0"/>
              <a:t>3/10/2014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D52892-9670-6F4A-94BA-5F3E1992881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09041"/>
            <a:ext cx="1295400" cy="4318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400" y="1219199"/>
            <a:ext cx="5181600" cy="4267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9B41B5C-EF8C-194C-97F7-C16C3576482F}" type="datetimeFigureOut">
              <a:rPr lang="en-US" smtClean="0"/>
              <a:t>3/10/2014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D52892-9670-6F4A-94BA-5F3E1992881C}"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window3.png"/>
          <p:cNvPicPr>
            <a:picLocks noChangeAspect="1"/>
          </p:cNvPicPr>
          <p:nvPr/>
        </p:nvPicPr>
        <p:blipFill>
          <a:blip r:embed="rId13"/>
          <a:stretch>
            <a:fillRect/>
          </a:stretch>
        </p:blipFill>
        <p:spPr>
          <a:xfrm>
            <a:off x="0" y="0"/>
            <a:ext cx="9144000" cy="6858000"/>
          </a:xfrm>
          <a:prstGeom prst="rect">
            <a:avLst/>
          </a:prstGeom>
        </p:spPr>
      </p:pic>
      <p:sp>
        <p:nvSpPr>
          <p:cNvPr id="2" name="Title Placeholder 1"/>
          <p:cNvSpPr>
            <a:spLocks noGrp="1"/>
          </p:cNvSpPr>
          <p:nvPr>
            <p:ph type="title"/>
          </p:nvPr>
        </p:nvSpPr>
        <p:spPr>
          <a:xfrm>
            <a:off x="1371600" y="1295400"/>
            <a:ext cx="6400800" cy="685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057400"/>
            <a:ext cx="6400800" cy="342900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bwMode="white">
          <a:xfrm>
            <a:off x="304800" y="6356350"/>
            <a:ext cx="2133600" cy="365125"/>
          </a:xfrm>
          <a:prstGeom prst="rect">
            <a:avLst/>
          </a:prstGeom>
          <a:ln>
            <a:noFill/>
          </a:ln>
        </p:spPr>
        <p:txBody>
          <a:bodyPr vert="horz" lIns="91440" tIns="45720" rIns="91440" bIns="45720" rtlCol="0" anchor="ctr"/>
          <a:lstStyle>
            <a:lvl1pPr algn="l">
              <a:defRPr sz="1100" baseline="0">
                <a:solidFill>
                  <a:schemeClr val="accent1">
                    <a:lumMod val="60000"/>
                    <a:lumOff val="40000"/>
                  </a:schemeClr>
                </a:solidFill>
              </a:defRPr>
            </a:lvl1pPr>
          </a:lstStyle>
          <a:p>
            <a:fld id="{69B41B5C-EF8C-194C-97F7-C16C3576482F}" type="datetimeFigureOut">
              <a:rPr lang="en-US" smtClean="0"/>
              <a:t>3/10/2014</a:t>
            </a:fld>
            <a:endParaRPr lang="en-GB"/>
          </a:p>
        </p:txBody>
      </p:sp>
      <p:sp>
        <p:nvSpPr>
          <p:cNvPr id="5" name="Footer Placeholder 4"/>
          <p:cNvSpPr>
            <a:spLocks noGrp="1"/>
          </p:cNvSpPr>
          <p:nvPr>
            <p:ph type="ftr" sz="quarter" idx="3"/>
          </p:nvPr>
        </p:nvSpPr>
        <p:spPr bwMode="white">
          <a:xfrm>
            <a:off x="2971800" y="6356350"/>
            <a:ext cx="3200400" cy="365125"/>
          </a:xfrm>
          <a:prstGeom prst="rect">
            <a:avLst/>
          </a:prstGeom>
        </p:spPr>
        <p:txBody>
          <a:bodyPr vert="horz" lIns="91440" tIns="45720" rIns="91440" bIns="45720" rtlCol="0" anchor="ctr"/>
          <a:lstStyle>
            <a:lvl1pPr algn="ctr">
              <a:defRPr sz="1100" baseline="0">
                <a:solidFill>
                  <a:schemeClr val="accent1">
                    <a:lumMod val="60000"/>
                    <a:lumOff val="40000"/>
                  </a:schemeClr>
                </a:solidFill>
              </a:defRPr>
            </a:lvl1pPr>
          </a:lstStyle>
          <a:p>
            <a:endParaRPr lang="en-GB"/>
          </a:p>
        </p:txBody>
      </p:sp>
      <p:sp>
        <p:nvSpPr>
          <p:cNvPr id="6" name="Slide Number Placeholder 5"/>
          <p:cNvSpPr>
            <a:spLocks noGrp="1"/>
          </p:cNvSpPr>
          <p:nvPr>
            <p:ph type="sldNum" sz="quarter" idx="4"/>
          </p:nvPr>
        </p:nvSpPr>
        <p:spPr bwMode="white">
          <a:xfrm>
            <a:off x="6675120" y="6364224"/>
            <a:ext cx="2133600" cy="365125"/>
          </a:xfrm>
          <a:prstGeom prst="rect">
            <a:avLst/>
          </a:prstGeom>
        </p:spPr>
        <p:txBody>
          <a:bodyPr vert="horz" lIns="91440" tIns="45720" rIns="91440" bIns="45720" rtlCol="0" anchor="ctr"/>
          <a:lstStyle>
            <a:lvl1pPr algn="r">
              <a:defRPr sz="1200" b="1" baseline="0">
                <a:solidFill>
                  <a:schemeClr val="accent1">
                    <a:lumMod val="60000"/>
                    <a:lumOff val="40000"/>
                  </a:schemeClr>
                </a:solidFill>
              </a:defRPr>
            </a:lvl1pPr>
          </a:lstStyle>
          <a:p>
            <a:fld id="{10D52892-9670-6F4A-94BA-5F3E1992881C}"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3600" kern="1200" cap="all" spc="30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274320" algn="l" defTabSz="914400" rtl="0" eaLnBrk="1" latinLnBrk="0" hangingPunct="1">
        <a:lnSpc>
          <a:spcPct val="150000"/>
        </a:lnSpc>
        <a:spcBef>
          <a:spcPct val="20000"/>
        </a:spcBef>
        <a:buClrTx/>
        <a:buFont typeface="Wingdings" pitchFamily="2" charset="2"/>
        <a:buChar char="v"/>
        <a:defRPr sz="1800" kern="1200" baseline="0">
          <a:solidFill>
            <a:schemeClr val="tx1"/>
          </a:solidFill>
          <a:latin typeface="+mn-lt"/>
          <a:ea typeface="+mn-ea"/>
          <a:cs typeface="+mn-cs"/>
        </a:defRPr>
      </a:lvl1pPr>
      <a:lvl2pPr marL="742950" indent="-228600" algn="l" defTabSz="914400" rtl="0" eaLnBrk="1" latinLnBrk="0" hangingPunct="1">
        <a:spcBef>
          <a:spcPct val="20000"/>
        </a:spcBef>
        <a:buClrTx/>
        <a:buFont typeface="Arial" pitchFamily="34" charset="0"/>
        <a:buChar char="•"/>
        <a:defRPr sz="1600" kern="1200" baseline="0">
          <a:solidFill>
            <a:schemeClr val="tx1"/>
          </a:solidFill>
          <a:latin typeface="+mn-lt"/>
          <a:ea typeface="+mn-ea"/>
          <a:cs typeface="+mn-cs"/>
        </a:defRPr>
      </a:lvl2pPr>
      <a:lvl3pPr marL="11430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3pPr>
      <a:lvl4pPr marL="16002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4pPr>
      <a:lvl5pPr marL="20574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5pPr>
      <a:lvl6pPr marL="2514600" indent="-228600" algn="l" defTabSz="914400" rtl="0" eaLnBrk="1" latinLnBrk="0" hangingPunct="1">
        <a:spcBef>
          <a:spcPct val="20000"/>
        </a:spcBef>
        <a:buClrTx/>
        <a:buFont typeface="Arial"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7pPr>
      <a:lvl8pPr marL="3429000" indent="-228600" algn="l" defTabSz="914400" rtl="0" eaLnBrk="1" latinLnBrk="0" hangingPunct="1">
        <a:spcBef>
          <a:spcPct val="20000"/>
        </a:spcBef>
        <a:buClrTx/>
        <a:buFont typeface="Arial" pitchFamily="34" charset="0"/>
        <a:buChar char="•"/>
        <a:defRPr sz="1200" kern="1200" baseline="0">
          <a:solidFill>
            <a:schemeClr val="tx1"/>
          </a:solidFill>
          <a:latin typeface="+mn-lt"/>
          <a:ea typeface="+mn-ea"/>
          <a:cs typeface="+mn-cs"/>
        </a:defRPr>
      </a:lvl8pPr>
      <a:lvl9pPr marL="38862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Dissertation</a:t>
            </a:r>
            <a:endParaRPr lang="en-GB" dirty="0"/>
          </a:p>
        </p:txBody>
      </p:sp>
      <p:sp>
        <p:nvSpPr>
          <p:cNvPr id="3" name="Subtitle 2"/>
          <p:cNvSpPr>
            <a:spLocks noGrp="1"/>
          </p:cNvSpPr>
          <p:nvPr>
            <p:ph type="subTitle" idx="1"/>
          </p:nvPr>
        </p:nvSpPr>
        <p:spPr/>
        <p:txBody>
          <a:bodyPr/>
          <a:lstStyle/>
          <a:p>
            <a:r>
              <a:rPr lang="en-GB" dirty="0" smtClean="0"/>
              <a:t>How to shape your conclusion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Do I need a conclusion?</a:t>
            </a:r>
            <a:endParaRPr lang="en-GB" sz="2800" dirty="0"/>
          </a:p>
        </p:txBody>
      </p:sp>
      <p:sp>
        <p:nvSpPr>
          <p:cNvPr id="3" name="Content Placeholder 2"/>
          <p:cNvSpPr>
            <a:spLocks noGrp="1"/>
          </p:cNvSpPr>
          <p:nvPr>
            <p:ph idx="1"/>
          </p:nvPr>
        </p:nvSpPr>
        <p:spPr/>
        <p:txBody>
          <a:bodyPr/>
          <a:lstStyle/>
          <a:p>
            <a:r>
              <a:rPr lang="en-GB" dirty="0" smtClean="0"/>
              <a:t>YES!</a:t>
            </a:r>
          </a:p>
          <a:p>
            <a:r>
              <a:rPr lang="en-GB" dirty="0" smtClean="0"/>
              <a:t>All work needs a conclusion even if you think you have said all you need/want to say.</a:t>
            </a:r>
          </a:p>
          <a:p>
            <a:r>
              <a:rPr lang="en-GB" dirty="0" smtClean="0"/>
              <a:t>The conclusion is the last bit of the pie – it needs to taste well. It is the last bit that the reader reads – so don’t make them change their mind about your work at this stage.</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Common pitfalls</a:t>
            </a:r>
            <a:endParaRPr lang="en-GB" dirty="0"/>
          </a:p>
        </p:txBody>
      </p:sp>
      <p:sp>
        <p:nvSpPr>
          <p:cNvPr id="3" name="Content Placeholder 2"/>
          <p:cNvSpPr>
            <a:spLocks noGrp="1"/>
          </p:cNvSpPr>
          <p:nvPr>
            <p:ph idx="1"/>
          </p:nvPr>
        </p:nvSpPr>
        <p:spPr/>
        <p:txBody>
          <a:bodyPr/>
          <a:lstStyle/>
          <a:p>
            <a:r>
              <a:rPr lang="en-GB" dirty="0" smtClean="0"/>
              <a:t>A conclusion is not simply a quick summary of your chapters.</a:t>
            </a:r>
          </a:p>
          <a:p>
            <a:r>
              <a:rPr lang="en-GB" dirty="0" smtClean="0"/>
              <a:t>A conclusion should not include a brand new argument that specifically relates to your stated topic/question.</a:t>
            </a:r>
          </a:p>
          <a:p>
            <a:endParaRPr lang="en-GB"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2 types of conclusions</a:t>
            </a:r>
            <a:endParaRPr lang="en-GB" dirty="0"/>
          </a:p>
        </p:txBody>
      </p:sp>
      <p:sp>
        <p:nvSpPr>
          <p:cNvPr id="3" name="Content Placeholder 2"/>
          <p:cNvSpPr>
            <a:spLocks noGrp="1"/>
          </p:cNvSpPr>
          <p:nvPr>
            <p:ph idx="1"/>
          </p:nvPr>
        </p:nvSpPr>
        <p:spPr/>
        <p:txBody>
          <a:bodyPr/>
          <a:lstStyle/>
          <a:p>
            <a:r>
              <a:rPr lang="en-GB" dirty="0" smtClean="0"/>
              <a:t>TYPE 1: A conclusion to a dissertation that follows a linear development.</a:t>
            </a:r>
          </a:p>
          <a:p>
            <a:r>
              <a:rPr lang="en-GB" dirty="0" smtClean="0"/>
              <a:t>TYPE 2: A conclusion to a dissertation that brings seemingly disparate elements together</a:t>
            </a:r>
          </a:p>
          <a:p>
            <a:r>
              <a:rPr lang="en-GB" dirty="0" smtClean="0"/>
              <a:t>The two types are very different!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 1</a:t>
            </a:r>
            <a:endParaRPr lang="en-GB" dirty="0"/>
          </a:p>
        </p:txBody>
      </p:sp>
      <p:sp>
        <p:nvSpPr>
          <p:cNvPr id="3" name="Content Placeholder 2"/>
          <p:cNvSpPr>
            <a:spLocks noGrp="1"/>
          </p:cNvSpPr>
          <p:nvPr>
            <p:ph idx="1"/>
          </p:nvPr>
        </p:nvSpPr>
        <p:spPr/>
        <p:txBody>
          <a:bodyPr/>
          <a:lstStyle/>
          <a:p>
            <a:r>
              <a:rPr lang="en-GB" dirty="0" smtClean="0"/>
              <a:t>Your dissertation has followed a simple linear progression dealing with one specific theme.</a:t>
            </a:r>
          </a:p>
          <a:p>
            <a:r>
              <a:rPr lang="en-GB" dirty="0" smtClean="0"/>
              <a:t>There are no disparate case studies.</a:t>
            </a:r>
          </a:p>
          <a:p>
            <a:r>
              <a:rPr lang="en-GB" dirty="0" smtClean="0"/>
              <a:t>Purpose of conclusion: complete and round up your argument</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 1 Conclusion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Give a quick summary of what you have already covered</a:t>
            </a:r>
          </a:p>
          <a:p>
            <a:pPr lvl="1"/>
            <a:r>
              <a:rPr lang="en-GB" dirty="0" smtClean="0"/>
              <a:t>The summary should not be extensive as your overarching argument has permeated the whole of your work</a:t>
            </a:r>
          </a:p>
          <a:p>
            <a:r>
              <a:rPr lang="en-GB" dirty="0" smtClean="0"/>
              <a:t>Present clearly your overarching argument once again.</a:t>
            </a:r>
          </a:p>
          <a:p>
            <a:r>
              <a:rPr lang="en-GB" dirty="0" smtClean="0"/>
              <a:t>Make its position clear in terms of what it means for the subject and the relevant scholarship.</a:t>
            </a:r>
          </a:p>
          <a:p>
            <a:r>
              <a:rPr lang="en-GB" dirty="0" smtClean="0"/>
              <a:t>Don’t be afraid to toot your horn, particularly for what you think is your best arguments/most original part.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 2</a:t>
            </a:r>
            <a:endParaRPr lang="en-GB" dirty="0"/>
          </a:p>
        </p:txBody>
      </p:sp>
      <p:sp>
        <p:nvSpPr>
          <p:cNvPr id="3" name="Content Placeholder 2"/>
          <p:cNvSpPr>
            <a:spLocks noGrp="1"/>
          </p:cNvSpPr>
          <p:nvPr>
            <p:ph idx="1"/>
          </p:nvPr>
        </p:nvSpPr>
        <p:spPr/>
        <p:txBody>
          <a:bodyPr>
            <a:normAutofit lnSpcReduction="10000"/>
          </a:bodyPr>
          <a:lstStyle/>
          <a:p>
            <a:r>
              <a:rPr lang="en-GB" dirty="0" smtClean="0"/>
              <a:t>Type 2 dissertations bring together disparate elements, such as a number of case studies.</a:t>
            </a:r>
          </a:p>
          <a:p>
            <a:r>
              <a:rPr lang="en-GB" dirty="0" smtClean="0"/>
              <a:t>This means that your overarching argument is not necessarily clearly visible throughout your work.</a:t>
            </a:r>
          </a:p>
          <a:p>
            <a:r>
              <a:rPr lang="en-GB" dirty="0" smtClean="0"/>
              <a:t>Purpose of conclusion: to bring the results of the case studies together, so that your overarching argument becomes clear and convincing to the reader.</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smtClean="0"/>
              <a:t>TYPE 2 Conclusion: An important issue</a:t>
            </a:r>
            <a:endParaRPr lang="en-GB" sz="2400" dirty="0"/>
          </a:p>
        </p:txBody>
      </p:sp>
      <p:sp>
        <p:nvSpPr>
          <p:cNvPr id="3" name="Content Placeholder 2"/>
          <p:cNvSpPr>
            <a:spLocks noGrp="1"/>
          </p:cNvSpPr>
          <p:nvPr>
            <p:ph idx="1"/>
          </p:nvPr>
        </p:nvSpPr>
        <p:spPr/>
        <p:txBody>
          <a:bodyPr/>
          <a:lstStyle/>
          <a:p>
            <a:r>
              <a:rPr lang="en-GB" dirty="0" smtClean="0"/>
              <a:t>For type 2 conclusions, it is essential that the conclusion follows through to the overarching argument you set out in your introduction.</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 2 conclusion</a:t>
            </a:r>
            <a:endParaRPr lang="en-GB" dirty="0"/>
          </a:p>
        </p:txBody>
      </p:sp>
      <p:sp>
        <p:nvSpPr>
          <p:cNvPr id="3" name="Content Placeholder 2"/>
          <p:cNvSpPr>
            <a:spLocks noGrp="1"/>
          </p:cNvSpPr>
          <p:nvPr>
            <p:ph idx="1"/>
          </p:nvPr>
        </p:nvSpPr>
        <p:spPr/>
        <p:txBody>
          <a:bodyPr>
            <a:normAutofit/>
          </a:bodyPr>
          <a:lstStyle/>
          <a:p>
            <a:r>
              <a:rPr lang="en-GB" dirty="0" smtClean="0"/>
              <a:t>Summarise the results of the individual parts of your work – this needs to be a summary that clearly puts out all of the important results of any given chapter/case study.</a:t>
            </a:r>
          </a:p>
          <a:p>
            <a:pPr lvl="1"/>
            <a:r>
              <a:rPr lang="en-GB" dirty="0" smtClean="0"/>
              <a:t>You do not have to restate every single argument – You need to AVOID repetition.</a:t>
            </a:r>
          </a:p>
          <a:p>
            <a:pPr lvl="1"/>
            <a:r>
              <a:rPr lang="en-GB" dirty="0" smtClean="0"/>
              <a:t>But you need to make sure that all the elements necessary for you to make your overarching argument are there. Do not argue again the positions you have made in your chapters – only remind the reader that you have argued them.</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 2 Conclusion II</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Argue clearly and concisely how the results of your individual chapters/case studies bring about an overall viewpoint/argument about the overarching theme of your dissertation.</a:t>
            </a:r>
          </a:p>
          <a:p>
            <a:r>
              <a:rPr lang="en-GB" dirty="0" smtClean="0"/>
              <a:t>Do not bring in a new argument at this point in time but you can strengthen the results of your investigation with parallel examples.</a:t>
            </a:r>
          </a:p>
          <a:p>
            <a:r>
              <a:rPr lang="en-GB" dirty="0" smtClean="0"/>
              <a:t>Show clearly how the overarching argument relates to the subject as a whole and scholarship.</a:t>
            </a:r>
          </a:p>
          <a:p>
            <a:r>
              <a:rPr lang="en-GB" dirty="0" smtClean="0"/>
              <a:t>Again do not be afraid to toot your horn – make sure that your original ideas and arguments are showcased in your conclusion.</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smtClean="0"/>
              <a:t>General issues to remember</a:t>
            </a:r>
            <a:endParaRPr lang="en-GB" sz="2400" dirty="0"/>
          </a:p>
        </p:txBody>
      </p:sp>
      <p:sp>
        <p:nvSpPr>
          <p:cNvPr id="3" name="Content Placeholder 2"/>
          <p:cNvSpPr>
            <a:spLocks noGrp="1"/>
          </p:cNvSpPr>
          <p:nvPr>
            <p:ph idx="1"/>
          </p:nvPr>
        </p:nvSpPr>
        <p:spPr/>
        <p:txBody>
          <a:bodyPr/>
          <a:lstStyle/>
          <a:p>
            <a:r>
              <a:rPr lang="en-GB" dirty="0" smtClean="0"/>
              <a:t>The conclusion, just like the introduction, needs to be well-thought out and presented in the best manner possible.</a:t>
            </a:r>
          </a:p>
          <a:p>
            <a:r>
              <a:rPr lang="en-GB" dirty="0" smtClean="0"/>
              <a:t>Do not leave your conclusion to the last minute – a hastily put together conclusion is very damaging to the overall picture of the dissertation.</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uture">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Black 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70000"/>
              </a:schemeClr>
            </a:gs>
            <a:gs pos="100000">
              <a:schemeClr val="phClr">
                <a:shade val="80000"/>
              </a:schemeClr>
            </a:gs>
          </a:gsLst>
          <a:path path="circle">
            <a:fillToRect l="50000" t="100000" r="100000" b="100000"/>
          </a:path>
        </a:gradFill>
        <a:blipFill rotWithShape="1">
          <a:blip xmlns:r="http://schemas.openxmlformats.org/officeDocument/2006/relationships" r:embed="rId1">
            <a:duotone>
              <a:schemeClr val="phClr">
                <a:shade val="30000"/>
                <a:satMod val="200000"/>
              </a:schemeClr>
              <a:schemeClr val="phClr">
                <a:tint val="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Couture</Template>
  <TotalTime>20</TotalTime>
  <Words>583</Words>
  <Application>Microsoft Office PowerPoint</Application>
  <PresentationFormat>On-screen Show (4:3)</PresentationFormat>
  <Paragraphs>41</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Couture</vt:lpstr>
      <vt:lpstr>The Dissertation</vt:lpstr>
      <vt:lpstr>Do I need a conclusion?</vt:lpstr>
      <vt:lpstr>Common pitfalls</vt:lpstr>
      <vt:lpstr>2 types of conclusions</vt:lpstr>
      <vt:lpstr>TYPE 1</vt:lpstr>
      <vt:lpstr>TYPE 1 Conclusion</vt:lpstr>
      <vt:lpstr>TYPE 2</vt:lpstr>
      <vt:lpstr>TYPE 2 Conclusion: An important issue</vt:lpstr>
      <vt:lpstr>Type 2 conclusion</vt:lpstr>
      <vt:lpstr>Type 2 Conclusion II</vt:lpstr>
      <vt:lpstr>General issues to remember</vt:lpstr>
    </vt:vector>
  </TitlesOfParts>
  <Company>UWL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Magdalena Ohrman</dc:creator>
  <cp:lastModifiedBy>K Erickson</cp:lastModifiedBy>
  <cp:revision>10</cp:revision>
  <dcterms:created xsi:type="dcterms:W3CDTF">2012-03-08T07:53:14Z</dcterms:created>
  <dcterms:modified xsi:type="dcterms:W3CDTF">2014-03-10T11:10:09Z</dcterms:modified>
</cp:coreProperties>
</file>