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7" r:id="rId2"/>
    <p:sldId id="353" r:id="rId3"/>
    <p:sldId id="335" r:id="rId4"/>
    <p:sldId id="330" r:id="rId5"/>
    <p:sldId id="354" r:id="rId6"/>
    <p:sldId id="355" r:id="rId7"/>
    <p:sldId id="356" r:id="rId8"/>
    <p:sldId id="357" r:id="rId9"/>
    <p:sldId id="331" r:id="rId10"/>
    <p:sldId id="334" r:id="rId11"/>
    <p:sldId id="308" r:id="rId12"/>
    <p:sldId id="309" r:id="rId13"/>
    <p:sldId id="724" r:id="rId14"/>
    <p:sldId id="606" r:id="rId15"/>
    <p:sldId id="736" r:id="rId16"/>
    <p:sldId id="310" r:id="rId17"/>
    <p:sldId id="737" r:id="rId18"/>
    <p:sldId id="738" r:id="rId19"/>
    <p:sldId id="488" r:id="rId20"/>
    <p:sldId id="751" r:id="rId21"/>
    <p:sldId id="686" r:id="rId22"/>
    <p:sldId id="725" r:id="rId23"/>
    <p:sldId id="726" r:id="rId24"/>
    <p:sldId id="675" r:id="rId25"/>
    <p:sldId id="682" r:id="rId26"/>
    <p:sldId id="716" r:id="rId27"/>
    <p:sldId id="727" r:id="rId28"/>
    <p:sldId id="729" r:id="rId29"/>
    <p:sldId id="746" r:id="rId30"/>
    <p:sldId id="741" r:id="rId31"/>
    <p:sldId id="745" r:id="rId32"/>
    <p:sldId id="748" r:id="rId33"/>
    <p:sldId id="747" r:id="rId34"/>
    <p:sldId id="749" r:id="rId35"/>
    <p:sldId id="742" r:id="rId36"/>
    <p:sldId id="743" r:id="rId37"/>
    <p:sldId id="744" r:id="rId38"/>
    <p:sldId id="307" r:id="rId39"/>
    <p:sldId id="740" r:id="rId40"/>
    <p:sldId id="312" r:id="rId41"/>
    <p:sldId id="328" r:id="rId42"/>
    <p:sldId id="336" r:id="rId43"/>
    <p:sldId id="359" r:id="rId44"/>
    <p:sldId id="27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63E45B-1E35-450E-ADC1-522BBD204D95}" type="doc">
      <dgm:prSet loTypeId="urn:microsoft.com/office/officeart/2005/8/layout/cycle1" loCatId="cycle" qsTypeId="urn:microsoft.com/office/officeart/2005/8/quickstyle/simple1" qsCatId="simple" csTypeId="urn:microsoft.com/office/officeart/2005/8/colors/accent1_2" csCatId="accent1"/>
      <dgm:spPr/>
    </dgm:pt>
    <dgm:pt modelId="{CD7C72D4-9130-4DA3-891A-68BEEEEBA5F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outerShdw blurRad="38100" dist="38100" dir="2700000" algn="tl">
                <a:srgbClr val="C0C0C0"/>
              </a:outerShdw>
            </a:effectLst>
            <a:latin typeface="Times New Roman" panose="02020603050405020304" pitchFamily="18" charset="0"/>
            <a:cs typeface="Arial" panose="020B0604020202020204" pitchFamily="34" charset="0"/>
          </a:endParaRPr>
        </a:p>
      </dgm:t>
    </dgm:pt>
    <dgm:pt modelId="{029A8357-8667-49D3-857E-225D6526795A}" type="parTrans" cxnId="{5D344902-D93F-4D50-ACC8-95EAE891DDB4}">
      <dgm:prSet/>
      <dgm:spPr/>
      <dgm:t>
        <a:bodyPr/>
        <a:lstStyle/>
        <a:p>
          <a:endParaRPr lang="en-GB"/>
        </a:p>
      </dgm:t>
    </dgm:pt>
    <dgm:pt modelId="{C4F880BF-F49D-4331-9364-2197ECE24298}" type="sibTrans" cxnId="{5D344902-D93F-4D50-ACC8-95EAE891DDB4}">
      <dgm:prSet/>
      <dgm:spPr/>
      <dgm:t>
        <a:bodyPr/>
        <a:lstStyle/>
        <a:p>
          <a:endParaRPr lang="en-GB"/>
        </a:p>
      </dgm:t>
    </dgm:pt>
    <dgm:pt modelId="{30710D5D-BD8C-4E99-8E13-F923B9322D2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outerShdw blurRad="38100" dist="38100" dir="2700000" algn="tl">
                <a:srgbClr val="C0C0C0"/>
              </a:outerShdw>
            </a:effectLst>
            <a:latin typeface="Times New Roman" panose="02020603050405020304" pitchFamily="18" charset="0"/>
            <a:cs typeface="Arial" panose="020B0604020202020204" pitchFamily="34" charset="0"/>
          </a:endParaRPr>
        </a:p>
      </dgm:t>
    </dgm:pt>
    <dgm:pt modelId="{5288B031-C8E3-4E74-BE71-2C904DA163CF}" type="parTrans" cxnId="{99D0D1D5-5798-4498-93C2-AA8CEC499233}">
      <dgm:prSet/>
      <dgm:spPr/>
      <dgm:t>
        <a:bodyPr/>
        <a:lstStyle/>
        <a:p>
          <a:endParaRPr lang="en-GB"/>
        </a:p>
      </dgm:t>
    </dgm:pt>
    <dgm:pt modelId="{1FE84705-1168-4BA0-AD4A-215235E969E8}" type="sibTrans" cxnId="{99D0D1D5-5798-4498-93C2-AA8CEC499233}">
      <dgm:prSet/>
      <dgm:spPr/>
      <dgm:t>
        <a:bodyPr/>
        <a:lstStyle/>
        <a:p>
          <a:endParaRPr lang="en-GB"/>
        </a:p>
      </dgm:t>
    </dgm:pt>
    <dgm:pt modelId="{94F25C56-D6BE-4655-8FBA-CEFF672F666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outerShdw blurRad="38100" dist="38100" dir="2700000" algn="tl">
                <a:srgbClr val="C0C0C0"/>
              </a:outerShdw>
            </a:effectLst>
            <a:latin typeface="Times New Roman" panose="02020603050405020304" pitchFamily="18" charset="0"/>
            <a:cs typeface="Arial" panose="020B0604020202020204" pitchFamily="34" charset="0"/>
          </a:endParaRPr>
        </a:p>
      </dgm:t>
    </dgm:pt>
    <dgm:pt modelId="{4D6B0C41-1AEE-4A73-8198-783D6D50797C}" type="parTrans" cxnId="{04DE8511-A23F-49BA-9268-32E9C92DD5B0}">
      <dgm:prSet/>
      <dgm:spPr/>
      <dgm:t>
        <a:bodyPr/>
        <a:lstStyle/>
        <a:p>
          <a:endParaRPr lang="en-GB"/>
        </a:p>
      </dgm:t>
    </dgm:pt>
    <dgm:pt modelId="{57D2DFE6-A783-4774-BCDD-9826870D1CD7}" type="sibTrans" cxnId="{04DE8511-A23F-49BA-9268-32E9C92DD5B0}">
      <dgm:prSet/>
      <dgm:spPr/>
      <dgm:t>
        <a:bodyPr/>
        <a:lstStyle/>
        <a:p>
          <a:endParaRPr lang="en-GB"/>
        </a:p>
      </dgm:t>
    </dgm:pt>
    <dgm:pt modelId="{F5C9B53B-9848-4D51-B2FB-469EE59BC20B}" type="pres">
      <dgm:prSet presAssocID="{2063E45B-1E35-450E-ADC1-522BBD204D95}" presName="cycle" presStyleCnt="0">
        <dgm:presLayoutVars>
          <dgm:dir/>
          <dgm:resizeHandles val="exact"/>
        </dgm:presLayoutVars>
      </dgm:prSet>
      <dgm:spPr/>
    </dgm:pt>
    <dgm:pt modelId="{AA1F3EE7-864C-482E-9BBE-1D8F10552D45}" type="pres">
      <dgm:prSet presAssocID="{CD7C72D4-9130-4DA3-891A-68BEEEEBA5F3}" presName="dummy" presStyleCnt="0"/>
      <dgm:spPr/>
    </dgm:pt>
    <dgm:pt modelId="{732D2A62-315B-468F-8623-6A7FA9CD68CF}" type="pres">
      <dgm:prSet presAssocID="{CD7C72D4-9130-4DA3-891A-68BEEEEBA5F3}" presName="node" presStyleLbl="revTx" presStyleIdx="0" presStyleCnt="3">
        <dgm:presLayoutVars>
          <dgm:bulletEnabled val="1"/>
        </dgm:presLayoutVars>
      </dgm:prSet>
      <dgm:spPr/>
    </dgm:pt>
    <dgm:pt modelId="{BAC0FA43-FEBA-4938-8D7B-CAA2323CC1CD}" type="pres">
      <dgm:prSet presAssocID="{C4F880BF-F49D-4331-9364-2197ECE24298}" presName="sibTrans" presStyleLbl="node1" presStyleIdx="0" presStyleCnt="3"/>
      <dgm:spPr/>
    </dgm:pt>
    <dgm:pt modelId="{0B9FBFF7-5BDD-4710-83C3-83FBE76C2C9F}" type="pres">
      <dgm:prSet presAssocID="{30710D5D-BD8C-4E99-8E13-F923B9322D27}" presName="dummy" presStyleCnt="0"/>
      <dgm:spPr/>
    </dgm:pt>
    <dgm:pt modelId="{2C40639D-6134-4EBB-A9AA-EE077FF3200C}" type="pres">
      <dgm:prSet presAssocID="{30710D5D-BD8C-4E99-8E13-F923B9322D27}" presName="node" presStyleLbl="revTx" presStyleIdx="1" presStyleCnt="3">
        <dgm:presLayoutVars>
          <dgm:bulletEnabled val="1"/>
        </dgm:presLayoutVars>
      </dgm:prSet>
      <dgm:spPr/>
    </dgm:pt>
    <dgm:pt modelId="{BB625A4C-EDE2-48C3-9E53-1BDDAA2644AB}" type="pres">
      <dgm:prSet presAssocID="{1FE84705-1168-4BA0-AD4A-215235E969E8}" presName="sibTrans" presStyleLbl="node1" presStyleIdx="1" presStyleCnt="3"/>
      <dgm:spPr/>
    </dgm:pt>
    <dgm:pt modelId="{19073BCF-E6E0-4390-88D3-9CA30BC73171}" type="pres">
      <dgm:prSet presAssocID="{94F25C56-D6BE-4655-8FBA-CEFF672F6664}" presName="dummy" presStyleCnt="0"/>
      <dgm:spPr/>
    </dgm:pt>
    <dgm:pt modelId="{6E8A9864-045E-45C0-9803-4436D315DF5A}" type="pres">
      <dgm:prSet presAssocID="{94F25C56-D6BE-4655-8FBA-CEFF672F6664}" presName="node" presStyleLbl="revTx" presStyleIdx="2" presStyleCnt="3">
        <dgm:presLayoutVars>
          <dgm:bulletEnabled val="1"/>
        </dgm:presLayoutVars>
      </dgm:prSet>
      <dgm:spPr/>
    </dgm:pt>
    <dgm:pt modelId="{BB16F0E0-F49F-4885-A0A2-4A41301FCC6D}" type="pres">
      <dgm:prSet presAssocID="{57D2DFE6-A783-4774-BCDD-9826870D1CD7}" presName="sibTrans" presStyleLbl="node1" presStyleIdx="2" presStyleCnt="3"/>
      <dgm:spPr/>
    </dgm:pt>
  </dgm:ptLst>
  <dgm:cxnLst>
    <dgm:cxn modelId="{5D344902-D93F-4D50-ACC8-95EAE891DDB4}" srcId="{2063E45B-1E35-450E-ADC1-522BBD204D95}" destId="{CD7C72D4-9130-4DA3-891A-68BEEEEBA5F3}" srcOrd="0" destOrd="0" parTransId="{029A8357-8667-49D3-857E-225D6526795A}" sibTransId="{C4F880BF-F49D-4331-9364-2197ECE24298}"/>
    <dgm:cxn modelId="{04DE8511-A23F-49BA-9268-32E9C92DD5B0}" srcId="{2063E45B-1E35-450E-ADC1-522BBD204D95}" destId="{94F25C56-D6BE-4655-8FBA-CEFF672F6664}" srcOrd="2" destOrd="0" parTransId="{4D6B0C41-1AEE-4A73-8198-783D6D50797C}" sibTransId="{57D2DFE6-A783-4774-BCDD-9826870D1CD7}"/>
    <dgm:cxn modelId="{88A83326-2DD7-44D9-8DD1-1650FF1D0AF4}" type="presOf" srcId="{1FE84705-1168-4BA0-AD4A-215235E969E8}" destId="{BB625A4C-EDE2-48C3-9E53-1BDDAA2644AB}" srcOrd="0" destOrd="0" presId="urn:microsoft.com/office/officeart/2005/8/layout/cycle1"/>
    <dgm:cxn modelId="{22780F47-A915-4BD2-B274-1E95BD29590D}" type="presOf" srcId="{CD7C72D4-9130-4DA3-891A-68BEEEEBA5F3}" destId="{732D2A62-315B-468F-8623-6A7FA9CD68CF}" srcOrd="0" destOrd="0" presId="urn:microsoft.com/office/officeart/2005/8/layout/cycle1"/>
    <dgm:cxn modelId="{B4EEC354-308D-4DD1-BE1C-B1F4F0BAB8FA}" type="presOf" srcId="{2063E45B-1E35-450E-ADC1-522BBD204D95}" destId="{F5C9B53B-9848-4D51-B2FB-469EE59BC20B}" srcOrd="0" destOrd="0" presId="urn:microsoft.com/office/officeart/2005/8/layout/cycle1"/>
    <dgm:cxn modelId="{203D1887-9ED2-4CD5-9ED1-E411EC8B819E}" type="presOf" srcId="{C4F880BF-F49D-4331-9364-2197ECE24298}" destId="{BAC0FA43-FEBA-4938-8D7B-CAA2323CC1CD}" srcOrd="0" destOrd="0" presId="urn:microsoft.com/office/officeart/2005/8/layout/cycle1"/>
    <dgm:cxn modelId="{294835AD-6123-4310-B4AF-D43E26D9185E}" type="presOf" srcId="{94F25C56-D6BE-4655-8FBA-CEFF672F6664}" destId="{6E8A9864-045E-45C0-9803-4436D315DF5A}" srcOrd="0" destOrd="0" presId="urn:microsoft.com/office/officeart/2005/8/layout/cycle1"/>
    <dgm:cxn modelId="{45658FCD-2B5A-43CC-B18A-0B432F415BA1}" type="presOf" srcId="{57D2DFE6-A783-4774-BCDD-9826870D1CD7}" destId="{BB16F0E0-F49F-4885-A0A2-4A41301FCC6D}" srcOrd="0" destOrd="0" presId="urn:microsoft.com/office/officeart/2005/8/layout/cycle1"/>
    <dgm:cxn modelId="{99D0D1D5-5798-4498-93C2-AA8CEC499233}" srcId="{2063E45B-1E35-450E-ADC1-522BBD204D95}" destId="{30710D5D-BD8C-4E99-8E13-F923B9322D27}" srcOrd="1" destOrd="0" parTransId="{5288B031-C8E3-4E74-BE71-2C904DA163CF}" sibTransId="{1FE84705-1168-4BA0-AD4A-215235E969E8}"/>
    <dgm:cxn modelId="{6F73A3FA-918F-4641-9DD6-609A3C9E0E65}" type="presOf" srcId="{30710D5D-BD8C-4E99-8E13-F923B9322D27}" destId="{2C40639D-6134-4EBB-A9AA-EE077FF3200C}" srcOrd="0" destOrd="0" presId="urn:microsoft.com/office/officeart/2005/8/layout/cycle1"/>
    <dgm:cxn modelId="{FDCDB12B-3144-46EA-BD99-2DAA69FE27BF}" type="presParOf" srcId="{F5C9B53B-9848-4D51-B2FB-469EE59BC20B}" destId="{AA1F3EE7-864C-482E-9BBE-1D8F10552D45}" srcOrd="0" destOrd="0" presId="urn:microsoft.com/office/officeart/2005/8/layout/cycle1"/>
    <dgm:cxn modelId="{2470EC6F-6584-44F1-9215-4F83C0C8B730}" type="presParOf" srcId="{F5C9B53B-9848-4D51-B2FB-469EE59BC20B}" destId="{732D2A62-315B-468F-8623-6A7FA9CD68CF}" srcOrd="1" destOrd="0" presId="urn:microsoft.com/office/officeart/2005/8/layout/cycle1"/>
    <dgm:cxn modelId="{D4E6FAB7-6D40-4BDB-A7CB-79866F13BD8B}" type="presParOf" srcId="{F5C9B53B-9848-4D51-B2FB-469EE59BC20B}" destId="{BAC0FA43-FEBA-4938-8D7B-CAA2323CC1CD}" srcOrd="2" destOrd="0" presId="urn:microsoft.com/office/officeart/2005/8/layout/cycle1"/>
    <dgm:cxn modelId="{C3323111-E224-4948-A588-2887F3819AC7}" type="presParOf" srcId="{F5C9B53B-9848-4D51-B2FB-469EE59BC20B}" destId="{0B9FBFF7-5BDD-4710-83C3-83FBE76C2C9F}" srcOrd="3" destOrd="0" presId="urn:microsoft.com/office/officeart/2005/8/layout/cycle1"/>
    <dgm:cxn modelId="{B52678CA-1949-4AF7-AA95-37C95A7385DE}" type="presParOf" srcId="{F5C9B53B-9848-4D51-B2FB-469EE59BC20B}" destId="{2C40639D-6134-4EBB-A9AA-EE077FF3200C}" srcOrd="4" destOrd="0" presId="urn:microsoft.com/office/officeart/2005/8/layout/cycle1"/>
    <dgm:cxn modelId="{B6E44339-BA9C-40F6-9656-96647B40518E}" type="presParOf" srcId="{F5C9B53B-9848-4D51-B2FB-469EE59BC20B}" destId="{BB625A4C-EDE2-48C3-9E53-1BDDAA2644AB}" srcOrd="5" destOrd="0" presId="urn:microsoft.com/office/officeart/2005/8/layout/cycle1"/>
    <dgm:cxn modelId="{C8CA0744-0CA8-4643-8CBC-4014FC4E5028}" type="presParOf" srcId="{F5C9B53B-9848-4D51-B2FB-469EE59BC20B}" destId="{19073BCF-E6E0-4390-88D3-9CA30BC73171}" srcOrd="6" destOrd="0" presId="urn:microsoft.com/office/officeart/2005/8/layout/cycle1"/>
    <dgm:cxn modelId="{36386D53-726E-42DF-9DB8-73A90F9B34BA}" type="presParOf" srcId="{F5C9B53B-9848-4D51-B2FB-469EE59BC20B}" destId="{6E8A9864-045E-45C0-9803-4436D315DF5A}" srcOrd="7" destOrd="0" presId="urn:microsoft.com/office/officeart/2005/8/layout/cycle1"/>
    <dgm:cxn modelId="{BDB10110-43C8-45DE-B531-9204EB643B27}" type="presParOf" srcId="{F5C9B53B-9848-4D51-B2FB-469EE59BC20B}" destId="{BB16F0E0-F49F-4885-A0A2-4A41301FCC6D}"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D2A62-315B-468F-8623-6A7FA9CD68CF}">
      <dsp:nvSpPr>
        <dsp:cNvPr id="0" name=""/>
        <dsp:cNvSpPr/>
      </dsp:nvSpPr>
      <dsp:spPr>
        <a:xfrm>
          <a:off x="1049560" y="86025"/>
          <a:ext cx="437750" cy="43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500" b="0" i="0" u="none" strike="noStrike" kern="1200" cap="none" normalizeH="0" baseline="0">
            <a:ln>
              <a:noFill/>
            </a:ln>
            <a:solidFill>
              <a:schemeClr val="tx1"/>
            </a:solidFill>
            <a:effectLst>
              <a:outerShdw blurRad="38100" dist="38100" dir="2700000" algn="tl">
                <a:srgbClr val="C0C0C0"/>
              </a:outerShdw>
            </a:effectLst>
            <a:latin typeface="Times New Roman" panose="02020603050405020304" pitchFamily="18" charset="0"/>
            <a:cs typeface="Arial" panose="020B0604020202020204" pitchFamily="34" charset="0"/>
          </a:endParaRPr>
        </a:p>
      </dsp:txBody>
      <dsp:txXfrm>
        <a:off x="1049560" y="86025"/>
        <a:ext cx="437750" cy="437750"/>
      </dsp:txXfrm>
    </dsp:sp>
    <dsp:sp modelId="{BAC0FA43-FEBA-4938-8D7B-CAA2323CC1CD}">
      <dsp:nvSpPr>
        <dsp:cNvPr id="0" name=""/>
        <dsp:cNvSpPr/>
      </dsp:nvSpPr>
      <dsp:spPr>
        <a:xfrm>
          <a:off x="382334" y="-226"/>
          <a:ext cx="1035555" cy="1035555"/>
        </a:xfrm>
        <a:prstGeom prst="circularArrow">
          <a:avLst>
            <a:gd name="adj1" fmla="val 8243"/>
            <a:gd name="adj2" fmla="val 575655"/>
            <a:gd name="adj3" fmla="val 2965970"/>
            <a:gd name="adj4" fmla="val 50306"/>
            <a:gd name="adj5" fmla="val 961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40639D-6134-4EBB-A9AA-EE077FF3200C}">
      <dsp:nvSpPr>
        <dsp:cNvPr id="0" name=""/>
        <dsp:cNvSpPr/>
      </dsp:nvSpPr>
      <dsp:spPr>
        <a:xfrm>
          <a:off x="681237" y="723979"/>
          <a:ext cx="437750" cy="43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500" b="0" i="0" u="none" strike="noStrike" kern="1200" cap="none" normalizeH="0" baseline="0">
            <a:ln>
              <a:noFill/>
            </a:ln>
            <a:solidFill>
              <a:schemeClr val="tx1"/>
            </a:solidFill>
            <a:effectLst>
              <a:outerShdw blurRad="38100" dist="38100" dir="2700000" algn="tl">
                <a:srgbClr val="C0C0C0"/>
              </a:outerShdw>
            </a:effectLst>
            <a:latin typeface="Times New Roman" panose="02020603050405020304" pitchFamily="18" charset="0"/>
            <a:cs typeface="Arial" panose="020B0604020202020204" pitchFamily="34" charset="0"/>
          </a:endParaRPr>
        </a:p>
      </dsp:txBody>
      <dsp:txXfrm>
        <a:off x="681237" y="723979"/>
        <a:ext cx="437750" cy="437750"/>
      </dsp:txXfrm>
    </dsp:sp>
    <dsp:sp modelId="{BB625A4C-EDE2-48C3-9E53-1BDDAA2644AB}">
      <dsp:nvSpPr>
        <dsp:cNvPr id="0" name=""/>
        <dsp:cNvSpPr/>
      </dsp:nvSpPr>
      <dsp:spPr>
        <a:xfrm>
          <a:off x="382334" y="-226"/>
          <a:ext cx="1035555" cy="1035555"/>
        </a:xfrm>
        <a:prstGeom prst="circularArrow">
          <a:avLst>
            <a:gd name="adj1" fmla="val 8243"/>
            <a:gd name="adj2" fmla="val 575655"/>
            <a:gd name="adj3" fmla="val 10174039"/>
            <a:gd name="adj4" fmla="val 7258375"/>
            <a:gd name="adj5" fmla="val 961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A9864-045E-45C0-9803-4436D315DF5A}">
      <dsp:nvSpPr>
        <dsp:cNvPr id="0" name=""/>
        <dsp:cNvSpPr/>
      </dsp:nvSpPr>
      <dsp:spPr>
        <a:xfrm>
          <a:off x="312914" y="86025"/>
          <a:ext cx="437750" cy="43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500" b="0" i="0" u="none" strike="noStrike" kern="1200" cap="none" normalizeH="0" baseline="0">
            <a:ln>
              <a:noFill/>
            </a:ln>
            <a:solidFill>
              <a:schemeClr val="tx1"/>
            </a:solidFill>
            <a:effectLst>
              <a:outerShdw blurRad="38100" dist="38100" dir="2700000" algn="tl">
                <a:srgbClr val="C0C0C0"/>
              </a:outerShdw>
            </a:effectLst>
            <a:latin typeface="Times New Roman" panose="02020603050405020304" pitchFamily="18" charset="0"/>
            <a:cs typeface="Arial" panose="020B0604020202020204" pitchFamily="34" charset="0"/>
          </a:endParaRPr>
        </a:p>
      </dsp:txBody>
      <dsp:txXfrm>
        <a:off x="312914" y="86025"/>
        <a:ext cx="437750" cy="437750"/>
      </dsp:txXfrm>
    </dsp:sp>
    <dsp:sp modelId="{BB16F0E0-F49F-4885-A0A2-4A41301FCC6D}">
      <dsp:nvSpPr>
        <dsp:cNvPr id="0" name=""/>
        <dsp:cNvSpPr/>
      </dsp:nvSpPr>
      <dsp:spPr>
        <a:xfrm>
          <a:off x="382334" y="-226"/>
          <a:ext cx="1035555" cy="1035555"/>
        </a:xfrm>
        <a:prstGeom prst="circularArrow">
          <a:avLst>
            <a:gd name="adj1" fmla="val 8243"/>
            <a:gd name="adj2" fmla="val 575655"/>
            <a:gd name="adj3" fmla="val 16858696"/>
            <a:gd name="adj4" fmla="val 14965649"/>
            <a:gd name="adj5" fmla="val 961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690E3-432E-4706-967D-E7CD34AE0952}" type="datetimeFigureOut">
              <a:rPr lang="en-GB" smtClean="0"/>
              <a:t>03/03/2022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2C68E5-B375-498C-B092-EA9C84BAB8F2}" type="slidenum">
              <a:rPr lang="en-GB" smtClean="0"/>
              <a:t>‹#›</a:t>
            </a:fld>
            <a:endParaRPr lang="en-GB"/>
          </a:p>
        </p:txBody>
      </p:sp>
    </p:spTree>
    <p:extLst>
      <p:ext uri="{BB962C8B-B14F-4D97-AF65-F5344CB8AC3E}">
        <p14:creationId xmlns:p14="http://schemas.microsoft.com/office/powerpoint/2010/main" val="1801230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9F83A164-1975-40BC-A6EF-0A31E3D1C2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4588"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1788"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8988"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6188"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3388"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30588"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7788"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E0D2E26-BD8A-4A52-AFFF-616EE32B4FBB}" type="slidenum">
              <a:rPr lang="en-GB" altLang="en-US" smtClean="0"/>
              <a:pPr>
                <a:spcBef>
                  <a:spcPct val="0"/>
                </a:spcBef>
              </a:pPr>
              <a:t>14</a:t>
            </a:fld>
            <a:endParaRPr lang="en-GB" altLang="en-US"/>
          </a:p>
        </p:txBody>
      </p:sp>
      <p:sp>
        <p:nvSpPr>
          <p:cNvPr id="37891" name="Rectangle 2">
            <a:extLst>
              <a:ext uri="{FF2B5EF4-FFF2-40B4-BE49-F238E27FC236}">
                <a16:creationId xmlns:a16="http://schemas.microsoft.com/office/drawing/2014/main" id="{FE04EA74-64A2-4E91-BBC9-0DFEE2DFC752}"/>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A32AA2E7-01CE-423C-A715-1132D8A5E6D5}"/>
              </a:ext>
            </a:extLst>
          </p:cNvPr>
          <p:cNvSpPr>
            <a:spLocks noGrp="1" noChangeArrowheads="1"/>
          </p:cNvSpPr>
          <p:nvPr>
            <p:ph type="body" idx="1"/>
          </p:nvPr>
        </p:nvSpPr>
        <p:spPr>
          <a:xfrm>
            <a:off x="679450" y="4714875"/>
            <a:ext cx="5438775"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It captures the concept that adolescence begins with the physical/biological changes related to puberty but it ends in the domain of social roles.  </a:t>
            </a:r>
          </a:p>
          <a:p>
            <a:pPr eaLnBrk="1" hangingPunct="1"/>
            <a:r>
              <a:rPr lang="en-GB" altLang="en-US"/>
              <a:t>It cannot be understood solely on the basis of physical change</a:t>
            </a:r>
          </a:p>
          <a:p>
            <a:pPr eaLnBrk="1" hangingPunct="1"/>
            <a:r>
              <a:rPr lang="en-GB" altLang="en-US"/>
              <a:t>Adolescence involves transition in social roles (from child to adult) interposed with a multitude of pubertal changes in the body and brain.  Thus any view of adolescence must be understood at the level of interaction between biological, behavioural and social domains.</a:t>
            </a:r>
          </a:p>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47187-5299-4050-9A13-883913F5F5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227275-390A-40EA-B116-183FEAD56F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49C5B9-81CB-4C47-B72F-5F07B85DB5B7}"/>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5" name="Footer Placeholder 4">
            <a:extLst>
              <a:ext uri="{FF2B5EF4-FFF2-40B4-BE49-F238E27FC236}">
                <a16:creationId xmlns:a16="http://schemas.microsoft.com/office/drawing/2014/main" id="{74E749FB-BE9A-4BA1-AE5D-B9CDE4DD40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28F66-0C4E-4794-84C3-47AAE08A921A}"/>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315300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745F-959B-43C1-BC77-AEAEDD2E0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89CE79-57CB-4069-990B-86551E4A33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0A14FC-183C-449B-8962-635B6E34AE54}"/>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5" name="Footer Placeholder 4">
            <a:extLst>
              <a:ext uri="{FF2B5EF4-FFF2-40B4-BE49-F238E27FC236}">
                <a16:creationId xmlns:a16="http://schemas.microsoft.com/office/drawing/2014/main" id="{CF4C0366-C0B9-469D-983C-11C4A1EC92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F07FA-BDD2-4351-9F14-8489CA189E68}"/>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3003142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9CA67-2AF1-4810-984D-8D4D9CD996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160E-0BE7-4801-8D54-A5895E8027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E672F3-35BF-49D4-8774-7F6B75A8C662}"/>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5" name="Footer Placeholder 4">
            <a:extLst>
              <a:ext uri="{FF2B5EF4-FFF2-40B4-BE49-F238E27FC236}">
                <a16:creationId xmlns:a16="http://schemas.microsoft.com/office/drawing/2014/main" id="{B3EC5385-2175-4569-BCD9-C970B46AC2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D9D921-1FCB-4A2C-A585-E954F1C31D88}"/>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2397613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C38D-428C-404A-93E3-7CD9B147E2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EB4B18-9652-4E7B-BC4F-44A2C8F1D7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BB7418-B6E1-4295-B52B-E854DA900C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8B6D9E-2778-4697-81B5-E2679D902518}"/>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6" name="Footer Placeholder 5">
            <a:extLst>
              <a:ext uri="{FF2B5EF4-FFF2-40B4-BE49-F238E27FC236}">
                <a16:creationId xmlns:a16="http://schemas.microsoft.com/office/drawing/2014/main" id="{68CC41B5-1750-48ED-A6C7-DA1E0ED992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FFB075-4BD4-4948-A84B-6F977540357A}"/>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246548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E7278-EE8F-4425-AFD5-2AD6C8E2FB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4AD156-CF94-41FC-A07F-17E16CDE46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C79401-A395-4A9A-9765-1CD874576B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3AA0A2-3A21-442E-B9AC-9A678EFEA3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43A5D3-3AE5-46AF-B29B-CA2AD62739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097A10-3491-4823-AACF-140C02FC80E7}"/>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8" name="Footer Placeholder 7">
            <a:extLst>
              <a:ext uri="{FF2B5EF4-FFF2-40B4-BE49-F238E27FC236}">
                <a16:creationId xmlns:a16="http://schemas.microsoft.com/office/drawing/2014/main" id="{817640B0-28A6-4FD8-AE87-37C697BBD5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36396D-5D83-4832-93BA-644694B4A9FF}"/>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3731065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CBF3-A7CF-4AA4-94EB-F2372A761A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8CBC0D-B6D0-4364-92C9-53B40AD4F40D}"/>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4" name="Footer Placeholder 3">
            <a:extLst>
              <a:ext uri="{FF2B5EF4-FFF2-40B4-BE49-F238E27FC236}">
                <a16:creationId xmlns:a16="http://schemas.microsoft.com/office/drawing/2014/main" id="{F2DAE6F9-2BD3-44FE-B4A5-D1D1905D4E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553625-737F-49E0-8E56-CE939C4DCD3F}"/>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1174129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32545D-6029-4DF7-BFF9-8821E822F65A}"/>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3" name="Footer Placeholder 2">
            <a:extLst>
              <a:ext uri="{FF2B5EF4-FFF2-40B4-BE49-F238E27FC236}">
                <a16:creationId xmlns:a16="http://schemas.microsoft.com/office/drawing/2014/main" id="{4EB41281-9737-46F6-84C8-D085497824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AC3BBC-9F2D-450B-A743-869C3C5D7BEE}"/>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3863820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99369-EA53-40EC-9F69-1E300A5218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B6B395-1456-4625-957F-8F028B97D1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9AD7A4-0CA2-4EF5-86B4-DFC8EBF07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85D85-898D-44C9-8491-00A993DB7529}"/>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6" name="Footer Placeholder 5">
            <a:extLst>
              <a:ext uri="{FF2B5EF4-FFF2-40B4-BE49-F238E27FC236}">
                <a16:creationId xmlns:a16="http://schemas.microsoft.com/office/drawing/2014/main" id="{406B59F0-73CE-4FD8-80B8-39D2A23300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0E63D7-B69E-40ED-8193-3C39C6E5F18F}"/>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2681499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F40B-F82B-4BB3-9FBA-F4B9056AA6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FF12D5-A8F0-4644-804F-ED4AF53E29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55E427-07B2-4D8E-88D5-A739E469E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CE648A-C346-49E3-932D-92096FCD1552}"/>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6" name="Footer Placeholder 5">
            <a:extLst>
              <a:ext uri="{FF2B5EF4-FFF2-40B4-BE49-F238E27FC236}">
                <a16:creationId xmlns:a16="http://schemas.microsoft.com/office/drawing/2014/main" id="{119B5F09-CBEF-4F7E-B13F-D383D55587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47DEE0-4A4F-4D9C-AB37-8A97AF2BBC49}"/>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339298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F597-A059-49CD-80AF-8387EE7659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7E95B9-A888-4096-A0B4-BEE2B6E670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5D441E-5DF2-4823-9347-8465C5F0E51A}"/>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5" name="Footer Placeholder 4">
            <a:extLst>
              <a:ext uri="{FF2B5EF4-FFF2-40B4-BE49-F238E27FC236}">
                <a16:creationId xmlns:a16="http://schemas.microsoft.com/office/drawing/2014/main" id="{BD194F20-EF2F-43A2-AF50-7119E1599A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07170-22F1-4B88-A839-9A7D4E6EA521}"/>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53109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D7230D-85BE-48F0-9E3D-964DF31F45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1A5E96-0F65-44DD-87EE-E3E609867E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AE7B0-505D-4A55-A046-13A8DF053BD9}"/>
              </a:ext>
            </a:extLst>
          </p:cNvPr>
          <p:cNvSpPr>
            <a:spLocks noGrp="1"/>
          </p:cNvSpPr>
          <p:nvPr>
            <p:ph type="dt" sz="half" idx="10"/>
          </p:nvPr>
        </p:nvSpPr>
        <p:spPr/>
        <p:txBody>
          <a:bodyPr/>
          <a:lstStyle/>
          <a:p>
            <a:fld id="{08A0E5DA-A0C6-4BAA-90FE-2D1F876AD739}" type="datetimeFigureOut">
              <a:rPr lang="en-GB" smtClean="0"/>
              <a:t>03/03/2022</a:t>
            </a:fld>
            <a:endParaRPr lang="en-GB"/>
          </a:p>
        </p:txBody>
      </p:sp>
      <p:sp>
        <p:nvSpPr>
          <p:cNvPr id="5" name="Footer Placeholder 4">
            <a:extLst>
              <a:ext uri="{FF2B5EF4-FFF2-40B4-BE49-F238E27FC236}">
                <a16:creationId xmlns:a16="http://schemas.microsoft.com/office/drawing/2014/main" id="{12E4F958-69CE-4C5B-AB40-960461F1E9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E627D5-E680-48C4-94CD-6746B29C2419}"/>
              </a:ext>
            </a:extLst>
          </p:cNvPr>
          <p:cNvSpPr>
            <a:spLocks noGrp="1"/>
          </p:cNvSpPr>
          <p:nvPr>
            <p:ph type="sldNum" sz="quarter" idx="12"/>
          </p:nvPr>
        </p:nvSpPr>
        <p:spPr/>
        <p:txBody>
          <a:bodyPr/>
          <a:lstStyle/>
          <a:p>
            <a:fld id="{A2F9BF5D-ACEC-4827-B3D9-C8769B3176D6}" type="slidenum">
              <a:rPr lang="en-GB" smtClean="0"/>
              <a:t>‹#›</a:t>
            </a:fld>
            <a:endParaRPr lang="en-GB"/>
          </a:p>
        </p:txBody>
      </p:sp>
    </p:spTree>
    <p:extLst>
      <p:ext uri="{BB962C8B-B14F-4D97-AF65-F5344CB8AC3E}">
        <p14:creationId xmlns:p14="http://schemas.microsoft.com/office/powerpoint/2010/main" val="4187978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490B78-25DE-439A-9F39-7F70904E42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2201E9-21F5-4163-95C7-BC2D7F45B6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1C27E-0097-46EC-97B0-8F1C102898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A0E5DA-A0C6-4BAA-90FE-2D1F876AD739}" type="datetimeFigureOut">
              <a:rPr lang="en-GB" smtClean="0"/>
              <a:t>03/03/2022</a:t>
            </a:fld>
            <a:endParaRPr lang="en-GB"/>
          </a:p>
        </p:txBody>
      </p:sp>
      <p:sp>
        <p:nvSpPr>
          <p:cNvPr id="5" name="Footer Placeholder 4">
            <a:extLst>
              <a:ext uri="{FF2B5EF4-FFF2-40B4-BE49-F238E27FC236}">
                <a16:creationId xmlns:a16="http://schemas.microsoft.com/office/drawing/2014/main" id="{566F7CE6-0E57-452C-A58D-DABE785651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82AD03-0463-448A-908F-1FF36514B6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F9BF5D-ACEC-4827-B3D9-C8769B3176D6}" type="slidenum">
              <a:rPr lang="en-GB" smtClean="0"/>
              <a:t>‹#›</a:t>
            </a:fld>
            <a:endParaRPr lang="en-GB"/>
          </a:p>
        </p:txBody>
      </p:sp>
    </p:spTree>
    <p:extLst>
      <p:ext uri="{BB962C8B-B14F-4D97-AF65-F5344CB8AC3E}">
        <p14:creationId xmlns:p14="http://schemas.microsoft.com/office/powerpoint/2010/main" val="2553688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gov.wales/sites/default/files/publications/2019-06/national-indicators-for-wales.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64M6NoFM2RI"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us.sagepub.com/sites/default/files/upm-binaries/66923_Sapin___Essential_Skills_for_Youth_Work_Practice.pdf" TargetMode="External"/><Relationship Id="rId2" Type="http://schemas.openxmlformats.org/officeDocument/2006/relationships/hyperlink" Target="https://www.hopkinsmedicine.org/health/wellness-and-prevention/the-growing-child-adolescent-13-to-18-years#:~:text=Adolescence%20is%20a%20time%20for,visible%20at%20the%20same%20time" TargetMode="External"/><Relationship Id="rId1" Type="http://schemas.openxmlformats.org/officeDocument/2006/relationships/slideLayout" Target="../slideLayouts/slideLayout2.xml"/><Relationship Id="rId4" Type="http://schemas.openxmlformats.org/officeDocument/2006/relationships/hyperlink" Target="https://www.cwvys.org.uk/wp-content/uploads/2014/06/HB-Equalities.pdf"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poverty.ac.uk/report-wales-child-poverty/wales-has-worst-child-poverty-uk" TargetMode="External"/><Relationship Id="rId2" Type="http://schemas.openxmlformats.org/officeDocument/2006/relationships/hyperlink" Target="http://www.oecd.org/dataoecd/21/6/43590251.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unicef.org.uk/publications/pdf/rc7_eng.pdf" TargetMode="External"/><Relationship Id="rId2" Type="http://schemas.openxmlformats.org/officeDocument/2006/relationships/hyperlink" Target="http://www2.ohchr.org/english/law/crc.htm" TargetMode="External"/><Relationship Id="rId1" Type="http://schemas.openxmlformats.org/officeDocument/2006/relationships/slideLayout" Target="../slideLayouts/slideLayout2.xml"/><Relationship Id="rId5" Type="http://schemas.openxmlformats.org/officeDocument/2006/relationships/hyperlink" Target="https://www.ons.gov.uk/peoplepopulationandcommunity/crimeandjustice/datasets/childabuseextentandnatureappendixtables" TargetMode="External"/><Relationship Id="rId4" Type="http://schemas.openxmlformats.org/officeDocument/2006/relationships/hyperlink" Target="https://www.jrf.org.uk/report/poverty-wales-2020#:~:text=Even%20before%20coronavirus%2C%20almost%20a,10%20children%20living%20in%20poverty.&amp;text=Two%20in%20five%20local%20authorities,for%20those%20working%20atypical%20hours"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carers.org/what-we-do/our-survey-on-the-impact-of-coronavirus-on-young-carers-and-young-adult-carers-" TargetMode="External"/><Relationship Id="rId3" Type="http://schemas.openxmlformats.org/officeDocument/2006/relationships/hyperlink" Target="https://youngminds.org.uk/resources/policy-reports/addressing-adversity-book/" TargetMode="External"/><Relationship Id="rId7" Type="http://schemas.openxmlformats.org/officeDocument/2006/relationships/hyperlink" Target="https://www.nspcc.org.uk/what-is-child-abuse/types-of-abuse/child-sexual-exploitation/" TargetMode="External"/><Relationship Id="rId2" Type="http://schemas.openxmlformats.org/officeDocument/2006/relationships/hyperlink" Target="https://www.surreyscp.org.uk/resources-category/criminal-exploitation-ce/" TargetMode="External"/><Relationship Id="rId1" Type="http://schemas.openxmlformats.org/officeDocument/2006/relationships/slideLayout" Target="../slideLayouts/slideLayout2.xml"/><Relationship Id="rId6" Type="http://schemas.openxmlformats.org/officeDocument/2006/relationships/hyperlink" Target="http://www.childreninwales.org.uk/wp-content/uploads/2015/09/CSE-Protocol-Review-FINAL-REVISION-October-20131.pdf" TargetMode="External"/><Relationship Id="rId5" Type="http://schemas.openxmlformats.org/officeDocument/2006/relationships/hyperlink" Target="https://www.suttonlscp.org.uk/static/guidance_files/2018%2003%20county%20lines%20toolkit%20for%20professionals.pdf" TargetMode="External"/><Relationship Id="rId4" Type="http://schemas.openxmlformats.org/officeDocument/2006/relationships/hyperlink" Target="https://www.legislation.gov.uk/ukpga/2015/30/content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youngminds.org.uk/resources/policy-reports/addressing-adversity-book/" TargetMode="External"/><Relationship Id="rId7" Type="http://schemas.openxmlformats.org/officeDocument/2006/relationships/hyperlink" Target="https://www.nspcc.org.uk/what-is-child-abuse/types-of-abuse/child-sexual-exploitation/" TargetMode="External"/><Relationship Id="rId2" Type="http://schemas.openxmlformats.org/officeDocument/2006/relationships/hyperlink" Target="https://www.surreyscp.org.uk/resources-category/criminal-exploitation-ce/" TargetMode="External"/><Relationship Id="rId1" Type="http://schemas.openxmlformats.org/officeDocument/2006/relationships/slideLayout" Target="../slideLayouts/slideLayout2.xml"/><Relationship Id="rId6" Type="http://schemas.openxmlformats.org/officeDocument/2006/relationships/hyperlink" Target="http://www.childreninwales.org.uk/wp-content/uploads/2015/09/CSE-Protocol-Review-FINAL-REVISION-October-20131.pdf" TargetMode="External"/><Relationship Id="rId5" Type="http://schemas.openxmlformats.org/officeDocument/2006/relationships/hyperlink" Target="https://www.suttonlscp.org.uk/static/guidance_files/2018%2003%20county%20lines%20toolkit%20for%20professionals.pdf" TargetMode="External"/><Relationship Id="rId4" Type="http://schemas.openxmlformats.org/officeDocument/2006/relationships/hyperlink" Target="https://www.legislation.gov.uk/ukpga/2015/30/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704850" y="639097"/>
            <a:ext cx="10838221" cy="3686015"/>
          </a:xfrm>
        </p:spPr>
        <p:txBody>
          <a:bodyPr>
            <a:normAutofit/>
          </a:bodyPr>
          <a:lstStyle/>
          <a:p>
            <a:r>
              <a:rPr lang="en-US" sz="7200" dirty="0"/>
              <a:t>ECYW6003</a:t>
            </a:r>
            <a:br>
              <a:rPr lang="en-US" sz="7200" dirty="0"/>
            </a:br>
            <a:r>
              <a:rPr lang="en-US" sz="7200" dirty="0"/>
              <a:t>Young People in Focus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720881" y="4672739"/>
            <a:ext cx="10838220" cy="1021498"/>
          </a:xfrm>
        </p:spPr>
        <p:txBody>
          <a:bodyPr>
            <a:normAutofit/>
          </a:bodyPr>
          <a:lstStyle/>
          <a:p>
            <a:r>
              <a:rPr lang="en-US" sz="2400" dirty="0">
                <a:solidFill>
                  <a:schemeClr val="tx1">
                    <a:lumMod val="85000"/>
                    <a:lumOff val="15000"/>
                  </a:schemeClr>
                </a:solidFill>
              </a:rPr>
              <a:t>Katie Gardner</a:t>
            </a:r>
          </a:p>
          <a:p>
            <a:r>
              <a:rPr lang="en-US" dirty="0">
                <a:solidFill>
                  <a:schemeClr val="tx1">
                    <a:lumMod val="85000"/>
                    <a:lumOff val="15000"/>
                  </a:schemeClr>
                </a:solidFill>
              </a:rPr>
              <a:t>Lecture 5</a:t>
            </a:r>
            <a:endParaRPr lang="en-US" sz="2400" dirty="0">
              <a:solidFill>
                <a:schemeClr val="tx1">
                  <a:lumMod val="85000"/>
                  <a:lumOff val="15000"/>
                </a:schemeClr>
              </a:solidFill>
            </a:endParaRP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a:extLst>
              <a:ext uri="{FF2B5EF4-FFF2-40B4-BE49-F238E27FC236}">
                <a16:creationId xmlns:a16="http://schemas.microsoft.com/office/drawing/2014/main" id="{4FB738E9-0480-4139-97A4-5820BFAF5C20}"/>
              </a:ext>
            </a:extLst>
          </p:cNvPr>
          <p:cNvSpPr>
            <a:spLocks noGrp="1"/>
          </p:cNvSpPr>
          <p:nvPr>
            <p:ph type="title"/>
          </p:nvPr>
        </p:nvSpPr>
        <p:spPr/>
        <p:txBody>
          <a:bodyPr/>
          <a:lstStyle/>
          <a:p>
            <a:r>
              <a:rPr lang="en-GB" altLang="en-US" dirty="0"/>
              <a:t>Well-being</a:t>
            </a:r>
          </a:p>
        </p:txBody>
      </p:sp>
      <p:sp>
        <p:nvSpPr>
          <p:cNvPr id="4099" name="Content Placeholder 6">
            <a:extLst>
              <a:ext uri="{FF2B5EF4-FFF2-40B4-BE49-F238E27FC236}">
                <a16:creationId xmlns:a16="http://schemas.microsoft.com/office/drawing/2014/main" id="{43A9478D-8B33-4B6F-8010-F47A478BB6E3}"/>
              </a:ext>
            </a:extLst>
          </p:cNvPr>
          <p:cNvSpPr>
            <a:spLocks noGrp="1"/>
          </p:cNvSpPr>
          <p:nvPr>
            <p:ph idx="1"/>
          </p:nvPr>
        </p:nvSpPr>
        <p:spPr/>
        <p:txBody>
          <a:bodyPr/>
          <a:lstStyle/>
          <a:p>
            <a:pPr algn="just">
              <a:buFont typeface="Arial" panose="020B0604020202020204" pitchFamily="34" charset="0"/>
              <a:buChar char="•"/>
              <a:defRPr/>
            </a:pPr>
            <a:r>
              <a:rPr lang="en-GB" altLang="en-US" dirty="0"/>
              <a:t>In 2007 UNICEF, the world’s leading organisation for children and children’s rights, published a ground breaking study looking at the well-being of children and young people in some of the world’s richest countries.</a:t>
            </a:r>
          </a:p>
          <a:p>
            <a:pPr algn="just">
              <a:buFont typeface="Arial" panose="020B0604020202020204" pitchFamily="34" charset="0"/>
              <a:buChar char="•"/>
              <a:defRPr/>
            </a:pPr>
            <a:r>
              <a:rPr lang="en-GB" altLang="en-US" dirty="0"/>
              <a:t>Where do you think the UK came in this report?</a:t>
            </a:r>
          </a:p>
          <a:p>
            <a:pPr algn="just">
              <a:buFont typeface="Arial" panose="020B0604020202020204" pitchFamily="34" charset="0"/>
              <a:buChar char="•"/>
              <a:defRPr/>
            </a:pPr>
            <a:r>
              <a:rPr lang="en-GB" altLang="en-US" dirty="0"/>
              <a:t>Shockingly, the United Kingdom was bottom of the league table. It turned out that children and young people in Britain were among the unhappiest, unhealthiest, poorest and least educated in the developed world in the early years of the new millennium.</a:t>
            </a:r>
          </a:p>
          <a:p>
            <a:pPr algn="just">
              <a:buFont typeface="Arial" panose="020B0604020202020204" pitchFamily="34" charset="0"/>
              <a:buChar char="•"/>
              <a:defRPr/>
            </a:pPr>
            <a:r>
              <a:rPr lang="en-GB" sz="1800" dirty="0"/>
              <a:t>From: The well-being of children: how does the UK score? UNICEF UK Report Card 11 (on Moodle)</a:t>
            </a:r>
          </a:p>
          <a:p>
            <a:pPr algn="just">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6F0D1-6D56-4F56-8553-707F95AA44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0D86B3-E7D5-46D7-92DF-D21AEDF1F38E}"/>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Countries at the bottom of the adolescent wellbeing league table (such as the UK, USA, Hungary and Austria) have significant percentages of their young people who drink alcohol, smoke cannabis, are sexually active at an early age and who are involved in violent behaviour.</a:t>
            </a:r>
          </a:p>
          <a:p>
            <a:pPr>
              <a:buFont typeface="Arial" panose="020B0604020202020204" pitchFamily="34" charset="0"/>
              <a:buChar char="•"/>
            </a:pPr>
            <a:r>
              <a:rPr lang="en-GB" dirty="0"/>
              <a:t>Taken together these early childhood experiences and patterns of behaviour condition the subjective wellbeing and social identities of adolescents as well as the sorts of transitions they make through childhood, adolescence and into adulthood.</a:t>
            </a:r>
          </a:p>
          <a:p>
            <a:pPr>
              <a:buFont typeface="Arial" panose="020B0604020202020204" pitchFamily="34" charset="0"/>
              <a:buChar char="•"/>
            </a:pPr>
            <a:r>
              <a:rPr lang="en-GB" dirty="0"/>
              <a:t>The UK spends more on children than most member countries of the Organisation for Economic Co-operation and Development (OECD), at just over £90,000 per child from birth up to the age of 18, compared to an OECD average of just under £80,000 (OECD, 2009).</a:t>
            </a:r>
          </a:p>
          <a:p>
            <a:pPr>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811866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pPr>
              <a:buFont typeface="Arial" panose="020B0604020202020204" pitchFamily="34" charset="0"/>
              <a:buChar char="•"/>
            </a:pPr>
            <a:r>
              <a:rPr lang="en-GB" dirty="0"/>
              <a:t>Happiness and wellbeing have been the topic of recent widespread debate even though the issue of how to flourish through life, balancing the fleeting pleasures with a more enduring contentment, has a long history dating to Socrates and Plato (McMahon, 2006).</a:t>
            </a:r>
          </a:p>
          <a:p>
            <a:pPr>
              <a:buFont typeface="Arial" panose="020B0604020202020204" pitchFamily="34" charset="0"/>
              <a:buChar char="•"/>
            </a:pPr>
            <a:r>
              <a:rPr lang="en-GB" dirty="0"/>
              <a:t>Contemporary writers view wellbeing as having both subjective and objective components; those aspects that reflect a young person’s thoughts and emotional experiences around their life (subjective wellbeing) and then more concrete characteristics such as income, physical health, education, housing, etc. (Argyle, 2004:14).</a:t>
            </a:r>
          </a:p>
        </p:txBody>
      </p:sp>
    </p:spTree>
    <p:extLst>
      <p:ext uri="{BB962C8B-B14F-4D97-AF65-F5344CB8AC3E}">
        <p14:creationId xmlns:p14="http://schemas.microsoft.com/office/powerpoint/2010/main" val="2798335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C993B-6A81-40EF-8E2F-AA1C37BD1A5D}"/>
              </a:ext>
            </a:extLst>
          </p:cNvPr>
          <p:cNvSpPr>
            <a:spLocks noGrp="1"/>
          </p:cNvSpPr>
          <p:nvPr>
            <p:ph type="title"/>
          </p:nvPr>
        </p:nvSpPr>
        <p:spPr/>
        <p:txBody>
          <a:bodyPr/>
          <a:lstStyle/>
          <a:p>
            <a:r>
              <a:rPr lang="en-GB" dirty="0"/>
              <a:t>Wellbeing Wales</a:t>
            </a:r>
          </a:p>
        </p:txBody>
      </p:sp>
      <p:sp>
        <p:nvSpPr>
          <p:cNvPr id="3" name="Content Placeholder 2">
            <a:extLst>
              <a:ext uri="{FF2B5EF4-FFF2-40B4-BE49-F238E27FC236}">
                <a16:creationId xmlns:a16="http://schemas.microsoft.com/office/drawing/2014/main" id="{B0E0A596-4227-41E5-BE99-B785D13C3C0A}"/>
              </a:ext>
            </a:extLst>
          </p:cNvPr>
          <p:cNvSpPr>
            <a:spLocks noGrp="1"/>
          </p:cNvSpPr>
          <p:nvPr>
            <p:ph idx="1"/>
          </p:nvPr>
        </p:nvSpPr>
        <p:spPr/>
        <p:txBody>
          <a:bodyPr/>
          <a:lstStyle/>
          <a:p>
            <a:pPr>
              <a:buFont typeface="Arial" panose="020B0604020202020204" pitchFamily="34" charset="0"/>
              <a:buChar char="•"/>
            </a:pPr>
            <a:r>
              <a:rPr lang="en-GB" dirty="0"/>
              <a:t>Wellbeing looks at specific targets and indicators</a:t>
            </a:r>
          </a:p>
          <a:p>
            <a:pPr>
              <a:buFont typeface="Arial" panose="020B0604020202020204" pitchFamily="34" charset="0"/>
              <a:buChar char="•"/>
            </a:pPr>
            <a:r>
              <a:rPr lang="en-GB" dirty="0"/>
              <a:t>There are 46 wellbeing indicators for wellbeing in Wales</a:t>
            </a:r>
          </a:p>
          <a:p>
            <a:endParaRPr lang="en-GB" dirty="0"/>
          </a:p>
          <a:p>
            <a:r>
              <a:rPr lang="en-GB" dirty="0">
                <a:hlinkClick r:id="rId2"/>
              </a:rPr>
              <a:t>https://gov.wales/sites/default/files/publications/2019-06/national-indicators-for-wales.pdf</a:t>
            </a:r>
            <a:r>
              <a:rPr lang="en-GB" dirty="0"/>
              <a:t> </a:t>
            </a:r>
          </a:p>
        </p:txBody>
      </p:sp>
    </p:spTree>
    <p:extLst>
      <p:ext uri="{BB962C8B-B14F-4D97-AF65-F5344CB8AC3E}">
        <p14:creationId xmlns:p14="http://schemas.microsoft.com/office/powerpoint/2010/main" val="3673876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7BD1-CF25-4201-B316-8A84F036ED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C2D4C8-48DA-49BC-8D7F-FEEDB29F5575}"/>
              </a:ext>
            </a:extLst>
          </p:cNvPr>
          <p:cNvSpPr>
            <a:spLocks noGrp="1"/>
          </p:cNvSpPr>
          <p:nvPr>
            <p:ph idx="1"/>
          </p:nvPr>
        </p:nvSpPr>
        <p:spPr>
          <a:xfrm>
            <a:off x="1097280" y="2108201"/>
            <a:ext cx="10058400" cy="3921124"/>
          </a:xfrm>
        </p:spPr>
        <p:txBody>
          <a:bodyPr>
            <a:normAutofit fontScale="62500" lnSpcReduction="20000"/>
          </a:bodyPr>
          <a:lstStyle/>
          <a:p>
            <a:pPr>
              <a:buFont typeface="Arial" panose="020B0604020202020204" pitchFamily="34" charset="0"/>
              <a:buChar char="•"/>
            </a:pPr>
            <a:r>
              <a:rPr lang="en-GB" dirty="0"/>
              <a:t>Percentage of children who have fewer than two healthy lifestyle behaviours (not smoking, eat fruit/vegetables daily, never/rarely drink and meet the physical activity guidelines).</a:t>
            </a:r>
          </a:p>
          <a:p>
            <a:pPr>
              <a:buFont typeface="Arial" panose="020B0604020202020204" pitchFamily="34" charset="0"/>
              <a:buChar char="•"/>
            </a:pPr>
            <a:r>
              <a:rPr lang="en-GB" dirty="0"/>
              <a:t>Measurement of development of young children. </a:t>
            </a:r>
          </a:p>
          <a:p>
            <a:pPr>
              <a:buFont typeface="Arial" panose="020B0604020202020204" pitchFamily="34" charset="0"/>
              <a:buChar char="•"/>
            </a:pPr>
            <a:r>
              <a:rPr lang="en-GB" dirty="0"/>
              <a:t>Percentage of pupils who have achieved the “Level 2 threshold” including English or Welsh first language and Mathematics, including the gap between those who are eligible or are not eligible for free school meals. (To be replaced from 2017 by the average capped points score of pupils)</a:t>
            </a:r>
          </a:p>
          <a:p>
            <a:pPr>
              <a:buFont typeface="Arial" panose="020B0604020202020204" pitchFamily="34" charset="0"/>
              <a:buChar char="•"/>
            </a:pPr>
            <a:r>
              <a:rPr lang="en-GB" dirty="0"/>
              <a:t>Percentage of adults with qualifications at the different levels of the National Qualifications Framework. </a:t>
            </a:r>
          </a:p>
          <a:p>
            <a:pPr>
              <a:buFont typeface="Arial" panose="020B0604020202020204" pitchFamily="34" charset="0"/>
              <a:buChar char="•"/>
            </a:pPr>
            <a:r>
              <a:rPr lang="en-GB" dirty="0"/>
              <a:t>Gross Disposable Household Income per head.</a:t>
            </a:r>
          </a:p>
          <a:p>
            <a:pPr>
              <a:buFont typeface="Arial" panose="020B0604020202020204" pitchFamily="34" charset="0"/>
              <a:buChar char="•"/>
            </a:pPr>
            <a:r>
              <a:rPr lang="en-GB" dirty="0"/>
              <a:t>Percentage of people living in households in income poverty relative to the UK median: measured for children, working age and those of pension age. </a:t>
            </a:r>
          </a:p>
          <a:p>
            <a:pPr>
              <a:buFont typeface="Arial" panose="020B0604020202020204" pitchFamily="34" charset="0"/>
              <a:buChar char="•"/>
            </a:pPr>
            <a:r>
              <a:rPr lang="en-GB" dirty="0"/>
              <a:t>Percentage of people in education, employment or training, measured for different age groups. </a:t>
            </a:r>
          </a:p>
          <a:p>
            <a:pPr>
              <a:buFont typeface="Arial" panose="020B0604020202020204" pitchFamily="34" charset="0"/>
              <a:buChar char="•"/>
            </a:pPr>
            <a:r>
              <a:rPr lang="en-GB" dirty="0"/>
              <a:t>Percentage of people satisfied with their ability to get to/ access the facilities and services they need. </a:t>
            </a:r>
          </a:p>
        </p:txBody>
      </p:sp>
    </p:spTree>
    <p:extLst>
      <p:ext uri="{BB962C8B-B14F-4D97-AF65-F5344CB8AC3E}">
        <p14:creationId xmlns:p14="http://schemas.microsoft.com/office/powerpoint/2010/main" val="119370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A079B-DDA9-4877-BFE6-AFDD160D99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399D93-E592-4B56-8CB6-6CC09CF54501}"/>
              </a:ext>
            </a:extLst>
          </p:cNvPr>
          <p:cNvSpPr>
            <a:spLocks noGrp="1"/>
          </p:cNvSpPr>
          <p:nvPr>
            <p:ph idx="1"/>
          </p:nvPr>
        </p:nvSpPr>
        <p:spPr/>
        <p:txBody>
          <a:bodyPr>
            <a:normAutofit fontScale="70000" lnSpcReduction="20000"/>
          </a:bodyPr>
          <a:lstStyle/>
          <a:p>
            <a:pPr>
              <a:buFont typeface="Arial" panose="020B0604020202020204" pitchFamily="34" charset="0"/>
              <a:buChar char="•"/>
            </a:pPr>
            <a:r>
              <a:rPr lang="en-GB" dirty="0"/>
              <a:t>Percentage of people feeling safe at home, walking in the local area, and when travelling. </a:t>
            </a:r>
          </a:p>
          <a:p>
            <a:pPr>
              <a:buFont typeface="Arial" panose="020B0604020202020204" pitchFamily="34" charset="0"/>
              <a:buChar char="•"/>
            </a:pPr>
            <a:r>
              <a:rPr lang="en-GB" dirty="0"/>
              <a:t>Percentage of people agreeing that they belong to the area; that people from different backgrounds get on well together; and that people treat each other with respect. </a:t>
            </a:r>
          </a:p>
          <a:p>
            <a:pPr>
              <a:buFont typeface="Arial" panose="020B0604020202020204" pitchFamily="34" charset="0"/>
              <a:buChar char="•"/>
            </a:pPr>
            <a:r>
              <a:rPr lang="en-GB" dirty="0"/>
              <a:t>Mean mental well-being score for people</a:t>
            </a:r>
          </a:p>
          <a:p>
            <a:pPr>
              <a:buFont typeface="Arial" panose="020B0604020202020204" pitchFamily="34" charset="0"/>
              <a:buChar char="•"/>
            </a:pPr>
            <a:r>
              <a:rPr lang="en-GB" dirty="0"/>
              <a:t>Number of properties (homes and businesses) at medium or high risk of flooding from rivers and the sea.</a:t>
            </a:r>
          </a:p>
          <a:p>
            <a:pPr>
              <a:buFont typeface="Arial" panose="020B0604020202020204" pitchFamily="34" charset="0"/>
              <a:buChar char="•"/>
            </a:pPr>
            <a:r>
              <a:rPr lang="en-GB" dirty="0"/>
              <a:t>Number of households successfully prevented from becoming homeless per 10,000 households. </a:t>
            </a:r>
          </a:p>
          <a:p>
            <a:pPr>
              <a:buFont typeface="Arial" panose="020B0604020202020204" pitchFamily="34" charset="0"/>
              <a:buChar char="•"/>
            </a:pPr>
            <a:r>
              <a:rPr lang="en-GB" dirty="0"/>
              <a:t>Percentage of people attending or participating in arts, culture or heritage activities at least three times a year. </a:t>
            </a:r>
          </a:p>
          <a:p>
            <a:pPr>
              <a:buFont typeface="Arial" panose="020B0604020202020204" pitchFamily="34" charset="0"/>
              <a:buChar char="•"/>
            </a:pPr>
            <a:r>
              <a:rPr lang="en-GB" dirty="0"/>
              <a:t>Percentage of people who speak Welsh daily and can speak more than just a few words of Welsh. </a:t>
            </a:r>
          </a:p>
          <a:p>
            <a:pPr>
              <a:buFont typeface="Arial" panose="020B0604020202020204" pitchFamily="34" charset="0"/>
              <a:buChar char="•"/>
            </a:pPr>
            <a:r>
              <a:rPr lang="en-GB" dirty="0"/>
              <a:t>Percentage of people who can speak Welsh. </a:t>
            </a:r>
          </a:p>
          <a:p>
            <a:pPr>
              <a:buFont typeface="Arial" panose="020B0604020202020204" pitchFamily="34" charset="0"/>
              <a:buChar char="•"/>
            </a:pPr>
            <a:r>
              <a:rPr lang="en-GB" dirty="0"/>
              <a:t>Percentage of people participating in sporting activities three or more times a week. </a:t>
            </a:r>
          </a:p>
        </p:txBody>
      </p:sp>
    </p:spTree>
    <p:extLst>
      <p:ext uri="{BB962C8B-B14F-4D97-AF65-F5344CB8AC3E}">
        <p14:creationId xmlns:p14="http://schemas.microsoft.com/office/powerpoint/2010/main" val="1086694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5AA83-3D47-4A24-BB4B-AA27789F7E12}"/>
              </a:ext>
            </a:extLst>
          </p:cNvPr>
          <p:cNvSpPr>
            <a:spLocks noGrp="1"/>
          </p:cNvSpPr>
          <p:nvPr>
            <p:ph type="title"/>
          </p:nvPr>
        </p:nvSpPr>
        <p:spPr/>
        <p:txBody>
          <a:bodyPr/>
          <a:lstStyle/>
          <a:p>
            <a:r>
              <a:rPr lang="en-GB" dirty="0"/>
              <a:t>Subjective wellbeing</a:t>
            </a:r>
          </a:p>
        </p:txBody>
      </p:sp>
      <p:sp>
        <p:nvSpPr>
          <p:cNvPr id="3" name="Content Placeholder 2">
            <a:extLst>
              <a:ext uri="{FF2B5EF4-FFF2-40B4-BE49-F238E27FC236}">
                <a16:creationId xmlns:a16="http://schemas.microsoft.com/office/drawing/2014/main" id="{FFE21712-2E92-4817-9896-8C32E904BE0D}"/>
              </a:ext>
            </a:extLst>
          </p:cNvPr>
          <p:cNvSpPr>
            <a:spLocks noGrp="1"/>
          </p:cNvSpPr>
          <p:nvPr>
            <p:ph idx="1"/>
          </p:nvPr>
        </p:nvSpPr>
        <p:spPr/>
        <p:txBody>
          <a:bodyPr/>
          <a:lstStyle/>
          <a:p>
            <a:pPr>
              <a:buFont typeface="Arial" panose="020B0604020202020204" pitchFamily="34" charset="0"/>
              <a:buChar char="•"/>
            </a:pPr>
            <a:r>
              <a:rPr lang="en-GB" dirty="0"/>
              <a:t>How we, as individuals see our own wellbeing</a:t>
            </a:r>
          </a:p>
          <a:p>
            <a:pPr>
              <a:buFont typeface="Arial" panose="020B0604020202020204" pitchFamily="34" charset="0"/>
              <a:buChar char="•"/>
            </a:pPr>
            <a:r>
              <a:rPr lang="en-GB" dirty="0"/>
              <a:t>Not guided by government indicators but how we decide our own wellbeing is measured.</a:t>
            </a:r>
          </a:p>
          <a:p>
            <a:pPr>
              <a:buFont typeface="Arial" panose="020B0604020202020204" pitchFamily="34" charset="0"/>
              <a:buChar char="•"/>
            </a:pPr>
            <a:r>
              <a:rPr lang="en-GB" dirty="0"/>
              <a:t>How we think and feel about our lives:</a:t>
            </a:r>
          </a:p>
          <a:p>
            <a:pPr>
              <a:buFont typeface="Arial" panose="020B0604020202020204" pitchFamily="34" charset="0"/>
              <a:buChar char="•"/>
            </a:pPr>
            <a:r>
              <a:rPr lang="en-GB" dirty="0"/>
              <a:t>Are we happy?</a:t>
            </a:r>
          </a:p>
          <a:p>
            <a:pPr>
              <a:buFont typeface="Arial" panose="020B0604020202020204" pitchFamily="34" charset="0"/>
              <a:buChar char="•"/>
            </a:pPr>
            <a:r>
              <a:rPr lang="en-GB" dirty="0"/>
              <a:t>Are we satisfied?</a:t>
            </a:r>
          </a:p>
          <a:p>
            <a:pPr>
              <a:buFont typeface="Arial" panose="020B0604020202020204" pitchFamily="34" charset="0"/>
              <a:buChar char="•"/>
            </a:pPr>
            <a:r>
              <a:rPr lang="en-GB" dirty="0"/>
              <a:t>Are we safe?</a:t>
            </a:r>
          </a:p>
          <a:p>
            <a:pPr>
              <a:buFont typeface="Arial" panose="020B0604020202020204" pitchFamily="34" charset="0"/>
              <a:buChar char="•"/>
            </a:pPr>
            <a:r>
              <a:rPr lang="en-GB" dirty="0"/>
              <a:t>Are we doing what we want to do?</a:t>
            </a:r>
          </a:p>
          <a:p>
            <a:endParaRPr lang="en-GB" dirty="0"/>
          </a:p>
          <a:p>
            <a:endParaRPr lang="en-GB" dirty="0"/>
          </a:p>
          <a:p>
            <a:endParaRPr lang="en-GB" dirty="0"/>
          </a:p>
        </p:txBody>
      </p:sp>
    </p:spTree>
    <p:extLst>
      <p:ext uri="{BB962C8B-B14F-4D97-AF65-F5344CB8AC3E}">
        <p14:creationId xmlns:p14="http://schemas.microsoft.com/office/powerpoint/2010/main" val="1570384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and Wellbeing</a:t>
            </a:r>
          </a:p>
        </p:txBody>
      </p:sp>
      <p:sp>
        <p:nvSpPr>
          <p:cNvPr id="3" name="Content Placeholder 2"/>
          <p:cNvSpPr>
            <a:spLocks noGrp="1"/>
          </p:cNvSpPr>
          <p:nvPr>
            <p:ph sz="quarter" idx="1"/>
          </p:nvPr>
        </p:nvSpPr>
        <p:spPr/>
        <p:txBody>
          <a:bodyPr>
            <a:normAutofit fontScale="85000" lnSpcReduction="10000"/>
          </a:bodyPr>
          <a:lstStyle/>
          <a:p>
            <a:pPr>
              <a:buFont typeface="Arial" panose="020B0604020202020204" pitchFamily="34" charset="0"/>
              <a:buChar char="•"/>
            </a:pPr>
            <a:r>
              <a:rPr lang="en-GB" dirty="0"/>
              <a:t>The study of adolescent wellbeing is complicated by the physiological changes associated with the maturation process, and also the changes in resources and relationships that come with adulthood so that with age people tend to have better wellbeing than when they were young (</a:t>
            </a:r>
            <a:r>
              <a:rPr lang="en-GB" dirty="0" err="1"/>
              <a:t>Helson</a:t>
            </a:r>
            <a:r>
              <a:rPr lang="en-GB" dirty="0"/>
              <a:t> and </a:t>
            </a:r>
            <a:r>
              <a:rPr lang="en-GB" dirty="0" err="1"/>
              <a:t>Lohnen</a:t>
            </a:r>
            <a:r>
              <a:rPr lang="en-GB" dirty="0"/>
              <a:t> 1998).</a:t>
            </a:r>
          </a:p>
          <a:p>
            <a:pPr>
              <a:buFont typeface="Arial" panose="020B0604020202020204" pitchFamily="34" charset="0"/>
              <a:buChar char="•"/>
            </a:pPr>
            <a:r>
              <a:rPr lang="en-GB" dirty="0"/>
              <a:t>National governments and institutions such as the World Health Organization are keen to promote the wellbeing of young people and have worked with social scientists to define and measure wellbeing in their efforts to develop policies to enhance the quality of life of young people.</a:t>
            </a:r>
          </a:p>
          <a:p>
            <a:pPr>
              <a:buFont typeface="Arial" panose="020B0604020202020204" pitchFamily="34" charset="0"/>
              <a:buChar char="•"/>
            </a:pPr>
            <a:r>
              <a:rPr lang="en-GB" dirty="0"/>
              <a:t>In this way data from social surveys can be used to compare the wellbeing of young people in different societies and also assess how wellbeing changes over time.</a:t>
            </a:r>
          </a:p>
          <a:p>
            <a:pPr>
              <a:buFont typeface="Arial" panose="020B0604020202020204" pitchFamily="34" charset="0"/>
              <a:buChar char="•"/>
            </a:pPr>
            <a:r>
              <a:rPr lang="en-GB" dirty="0"/>
              <a:t>Policy-makers, practitioners and researchers are keen to know what are the key factors that explain differences in young people’s wellbeing.</a:t>
            </a:r>
          </a:p>
          <a:p>
            <a:endParaRPr lang="en-GB" dirty="0"/>
          </a:p>
        </p:txBody>
      </p:sp>
    </p:spTree>
    <p:extLst>
      <p:ext uri="{BB962C8B-B14F-4D97-AF65-F5344CB8AC3E}">
        <p14:creationId xmlns:p14="http://schemas.microsoft.com/office/powerpoint/2010/main" val="297480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Factors that affect a young person’s health and wellbeing</a:t>
            </a:r>
          </a:p>
        </p:txBody>
      </p:sp>
      <p:pic>
        <p:nvPicPr>
          <p:cNvPr id="4"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847850" y="1860998"/>
            <a:ext cx="7372350" cy="4448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8746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2079C-3F5B-475F-B50A-89218282368B}"/>
              </a:ext>
            </a:extLst>
          </p:cNvPr>
          <p:cNvSpPr>
            <a:spLocks noGrp="1"/>
          </p:cNvSpPr>
          <p:nvPr>
            <p:ph type="title"/>
          </p:nvPr>
        </p:nvSpPr>
        <p:spPr/>
        <p:txBody>
          <a:bodyPr/>
          <a:lstStyle/>
          <a:p>
            <a:r>
              <a:rPr lang="en-GB" dirty="0"/>
              <a:t>What is adolescence?</a:t>
            </a:r>
          </a:p>
        </p:txBody>
      </p:sp>
      <p:sp>
        <p:nvSpPr>
          <p:cNvPr id="3" name="Content Placeholder 2">
            <a:extLst>
              <a:ext uri="{FF2B5EF4-FFF2-40B4-BE49-F238E27FC236}">
                <a16:creationId xmlns:a16="http://schemas.microsoft.com/office/drawing/2014/main" id="{CF187941-176B-4F4E-8814-76BA17470D85}"/>
              </a:ext>
            </a:extLst>
          </p:cNvPr>
          <p:cNvSpPr>
            <a:spLocks noGrp="1"/>
          </p:cNvSpPr>
          <p:nvPr>
            <p:ph idx="1"/>
          </p:nvPr>
        </p:nvSpPr>
        <p:spPr/>
        <p:txBody>
          <a:bodyPr/>
          <a:lstStyle/>
          <a:p>
            <a:pPr>
              <a:buFont typeface="Arial" panose="020B0604020202020204" pitchFamily="34" charset="0"/>
              <a:buChar char="•"/>
            </a:pPr>
            <a:r>
              <a:rPr lang="en-GB" sz="2800" dirty="0"/>
              <a:t>In 3 groups can you come up with a definition of adolescence?</a:t>
            </a:r>
          </a:p>
          <a:p>
            <a:pPr>
              <a:buFont typeface="Arial" panose="020B0604020202020204" pitchFamily="34" charset="0"/>
              <a:buChar char="•"/>
            </a:pPr>
            <a:r>
              <a:rPr lang="en-GB" sz="2800" dirty="0"/>
              <a:t>What happens for young people during adolescence?</a:t>
            </a:r>
          </a:p>
          <a:p>
            <a:pPr>
              <a:buFont typeface="Arial" panose="020B0604020202020204" pitchFamily="34" charset="0"/>
              <a:buChar char="•"/>
            </a:pPr>
            <a:r>
              <a:rPr lang="en-GB" sz="2800" dirty="0"/>
              <a:t>10 minutes</a:t>
            </a:r>
          </a:p>
          <a:p>
            <a:pPr>
              <a:buFont typeface="Arial" panose="020B0604020202020204" pitchFamily="34" charset="0"/>
              <a:buChar char="•"/>
            </a:pPr>
            <a:r>
              <a:rPr lang="en-GB" sz="2800" dirty="0"/>
              <a:t>Feedback </a:t>
            </a:r>
          </a:p>
        </p:txBody>
      </p:sp>
    </p:spTree>
    <p:extLst>
      <p:ext uri="{BB962C8B-B14F-4D97-AF65-F5344CB8AC3E}">
        <p14:creationId xmlns:p14="http://schemas.microsoft.com/office/powerpoint/2010/main" val="1807224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5DC7E-7DEC-4B60-BA57-63F3C515B7EA}"/>
              </a:ext>
            </a:extLst>
          </p:cNvPr>
          <p:cNvSpPr>
            <a:spLocks noGrp="1"/>
          </p:cNvSpPr>
          <p:nvPr>
            <p:ph type="title"/>
          </p:nvPr>
        </p:nvSpPr>
        <p:spPr/>
        <p:txBody>
          <a:bodyPr/>
          <a:lstStyle/>
          <a:p>
            <a:r>
              <a:rPr lang="en-GB" dirty="0"/>
              <a:t>Adolescence is…</a:t>
            </a:r>
          </a:p>
        </p:txBody>
      </p:sp>
      <p:sp>
        <p:nvSpPr>
          <p:cNvPr id="3" name="Content Placeholder 2">
            <a:extLst>
              <a:ext uri="{FF2B5EF4-FFF2-40B4-BE49-F238E27FC236}">
                <a16:creationId xmlns:a16="http://schemas.microsoft.com/office/drawing/2014/main" id="{6226A3B3-15A5-4E7E-83E6-4B772FE10620}"/>
              </a:ext>
            </a:extLst>
          </p:cNvPr>
          <p:cNvSpPr>
            <a:spLocks noGrp="1"/>
          </p:cNvSpPr>
          <p:nvPr>
            <p:ph idx="1"/>
          </p:nvPr>
        </p:nvSpPr>
        <p:spPr/>
        <p:txBody>
          <a:bodyPr>
            <a:normAutofit/>
          </a:bodyPr>
          <a:lstStyle/>
          <a:p>
            <a:pPr>
              <a:buFont typeface="Arial" panose="020B0604020202020204" pitchFamily="34" charset="0"/>
              <a:buChar char="•"/>
            </a:pPr>
            <a:r>
              <a:rPr lang="en-GB" sz="2400" i="0" dirty="0">
                <a:solidFill>
                  <a:srgbClr val="202124"/>
                </a:solidFill>
                <a:effectLst/>
              </a:rPr>
              <a:t>Adolescence, </a:t>
            </a:r>
            <a:r>
              <a:rPr lang="en-GB" sz="2400" b="0" i="0" dirty="0">
                <a:solidFill>
                  <a:srgbClr val="202124"/>
                </a:solidFill>
                <a:effectLst/>
              </a:rPr>
              <a:t>transitional phase of growth and development between childhood and adulthood. </a:t>
            </a:r>
          </a:p>
          <a:p>
            <a:pPr>
              <a:buFont typeface="Arial" panose="020B0604020202020204" pitchFamily="34" charset="0"/>
              <a:buChar char="•"/>
            </a:pPr>
            <a:r>
              <a:rPr lang="en-GB" sz="2400" b="0" i="0" dirty="0">
                <a:solidFill>
                  <a:srgbClr val="202124"/>
                </a:solidFill>
                <a:effectLst/>
              </a:rPr>
              <a:t>The World Health Organization (WHO) defines an</a:t>
            </a:r>
            <a:r>
              <a:rPr lang="en-GB" sz="2400" b="1" i="0" dirty="0">
                <a:solidFill>
                  <a:srgbClr val="202124"/>
                </a:solidFill>
                <a:effectLst/>
              </a:rPr>
              <a:t> </a:t>
            </a:r>
            <a:r>
              <a:rPr lang="en-GB" sz="2400" i="0" dirty="0">
                <a:solidFill>
                  <a:srgbClr val="202124"/>
                </a:solidFill>
                <a:effectLst/>
              </a:rPr>
              <a:t>adolescent</a:t>
            </a:r>
            <a:r>
              <a:rPr lang="en-GB" sz="2400" b="1" i="0" dirty="0">
                <a:solidFill>
                  <a:srgbClr val="202124"/>
                </a:solidFill>
                <a:effectLst/>
              </a:rPr>
              <a:t> </a:t>
            </a:r>
            <a:r>
              <a:rPr lang="en-GB" sz="2400" b="0" i="0" dirty="0">
                <a:solidFill>
                  <a:srgbClr val="202124"/>
                </a:solidFill>
                <a:effectLst/>
              </a:rPr>
              <a:t>as any person between ages 10 and 19. </a:t>
            </a:r>
          </a:p>
          <a:p>
            <a:pPr>
              <a:buFont typeface="Arial" panose="020B0604020202020204" pitchFamily="34" charset="0"/>
              <a:buChar char="•"/>
            </a:pPr>
            <a:r>
              <a:rPr lang="en-GB" sz="2400" b="0" i="0" dirty="0">
                <a:solidFill>
                  <a:srgbClr val="202124"/>
                </a:solidFill>
                <a:effectLst/>
              </a:rPr>
              <a:t>This age range falls within WHO's definition of young people, which refers to individuals between ages 10 and 24.</a:t>
            </a:r>
            <a:endParaRPr lang="en-GB" sz="2400" dirty="0"/>
          </a:p>
        </p:txBody>
      </p:sp>
    </p:spTree>
    <p:extLst>
      <p:ext uri="{BB962C8B-B14F-4D97-AF65-F5344CB8AC3E}">
        <p14:creationId xmlns:p14="http://schemas.microsoft.com/office/powerpoint/2010/main" val="2689750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1647A-B13E-449B-A30E-265F6C961B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FA82D7-4BCC-471F-93CB-FB3CAF84A110}"/>
              </a:ext>
            </a:extLst>
          </p:cNvPr>
          <p:cNvSpPr>
            <a:spLocks noGrp="1"/>
          </p:cNvSpPr>
          <p:nvPr>
            <p:ph idx="1"/>
          </p:nvPr>
        </p:nvSpPr>
        <p:spPr/>
        <p:txBody>
          <a:bodyPr>
            <a:normAutofit/>
          </a:bodyPr>
          <a:lstStyle/>
          <a:p>
            <a:pPr eaLnBrk="1" hangingPunct="1">
              <a:buClrTx/>
              <a:buFont typeface="Arial" panose="020B0604020202020204" pitchFamily="34" charset="0"/>
              <a:buChar char="•"/>
            </a:pPr>
            <a:r>
              <a:rPr lang="en-GB" altLang="en-US" sz="2000" dirty="0"/>
              <a:t>Defined in different ways</a:t>
            </a:r>
          </a:p>
          <a:p>
            <a:pPr eaLnBrk="1" hangingPunct="1">
              <a:buClrTx/>
              <a:buFont typeface="Arial" panose="020B0604020202020204" pitchFamily="34" charset="0"/>
              <a:buChar char="•"/>
            </a:pPr>
            <a:r>
              <a:rPr lang="en-GB" altLang="en-US" sz="2000" dirty="0"/>
              <a:t>Not just puberty – its more than this</a:t>
            </a:r>
          </a:p>
          <a:p>
            <a:pPr eaLnBrk="1" hangingPunct="1">
              <a:buClrTx/>
              <a:buFont typeface="Arial" panose="020B0604020202020204" pitchFamily="34" charset="0"/>
              <a:buChar char="•"/>
            </a:pPr>
            <a:r>
              <a:rPr lang="en-GB" altLang="en-US" sz="2000" dirty="0"/>
              <a:t>Adolescence is the transition from childhood to adulthood. </a:t>
            </a:r>
          </a:p>
          <a:p>
            <a:pPr eaLnBrk="1" hangingPunct="1">
              <a:buClrTx/>
              <a:buFont typeface="Arial" panose="020B0604020202020204" pitchFamily="34" charset="0"/>
              <a:buChar char="•"/>
            </a:pPr>
            <a:r>
              <a:rPr lang="en-GB" altLang="en-US" sz="2000" dirty="0"/>
              <a:t>Its when young people move from dependence to independence</a:t>
            </a:r>
          </a:p>
          <a:p>
            <a:pPr eaLnBrk="1" hangingPunct="1">
              <a:buClrTx/>
              <a:buFont typeface="Arial" panose="020B0604020202020204" pitchFamily="34" charset="0"/>
              <a:buChar char="•"/>
            </a:pPr>
            <a:r>
              <a:rPr lang="en-GB" altLang="en-US" sz="2000" dirty="0"/>
              <a:t>Starts at different times for different young people but generally understood between 10-20</a:t>
            </a:r>
          </a:p>
          <a:p>
            <a:pPr eaLnBrk="1" hangingPunct="1">
              <a:buClrTx/>
              <a:buFont typeface="Arial" panose="020B0604020202020204" pitchFamily="34" charset="0"/>
              <a:buChar char="•"/>
            </a:pPr>
            <a:r>
              <a:rPr lang="en-GB" altLang="en-US" sz="2000" dirty="0"/>
              <a:t>Adolescence is a transitional process not a stage</a:t>
            </a:r>
          </a:p>
          <a:p>
            <a:pPr>
              <a:buClrTx/>
              <a:buFont typeface="Arial" panose="020B0604020202020204" pitchFamily="34" charset="0"/>
              <a:buChar char="•"/>
            </a:pPr>
            <a:r>
              <a:rPr lang="en-GB" sz="2000" dirty="0"/>
              <a:t>Dahl (2006) describes it as that “awkward period between sexual maturation and the attainment of adult roles and responsibilities”</a:t>
            </a:r>
            <a:endParaRPr lang="en-GB" altLang="en-US" sz="2000" dirty="0"/>
          </a:p>
          <a:p>
            <a:endParaRPr lang="en-GB" dirty="0"/>
          </a:p>
        </p:txBody>
      </p:sp>
    </p:spTree>
    <p:extLst>
      <p:ext uri="{BB962C8B-B14F-4D97-AF65-F5344CB8AC3E}">
        <p14:creationId xmlns:p14="http://schemas.microsoft.com/office/powerpoint/2010/main" val="1231777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a:extLst>
              <a:ext uri="{FF2B5EF4-FFF2-40B4-BE49-F238E27FC236}">
                <a16:creationId xmlns:a16="http://schemas.microsoft.com/office/drawing/2014/main" id="{D3E38A2F-8A3A-4F16-99C0-6E3D66CCCEEB}"/>
              </a:ext>
            </a:extLst>
          </p:cNvPr>
          <p:cNvSpPr txBox="1">
            <a:spLocks noChangeArrowheads="1"/>
          </p:cNvSpPr>
          <p:nvPr/>
        </p:nvSpPr>
        <p:spPr bwMode="auto">
          <a:xfrm>
            <a:off x="2351089" y="1628776"/>
            <a:ext cx="77882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eaLnBrk="1" hangingPunct="1">
              <a:spcBef>
                <a:spcPct val="0"/>
              </a:spcBef>
              <a:buClr>
                <a:srgbClr val="006699"/>
              </a:buClr>
              <a:buSzTx/>
              <a:buFont typeface="Wingdings" panose="05000000000000000000" pitchFamily="2" charset="2"/>
              <a:buChar char="§"/>
            </a:pPr>
            <a:endParaRPr lang="en-US" altLang="en-US" sz="2800">
              <a:latin typeface="Arial" panose="020B0604020202020204" pitchFamily="34" charset="0"/>
              <a:cs typeface="Arial" panose="020B0604020202020204" pitchFamily="34" charset="0"/>
            </a:endParaRPr>
          </a:p>
        </p:txBody>
      </p:sp>
      <p:sp>
        <p:nvSpPr>
          <p:cNvPr id="700420" name="Text Box 4">
            <a:extLst>
              <a:ext uri="{FF2B5EF4-FFF2-40B4-BE49-F238E27FC236}">
                <a16:creationId xmlns:a16="http://schemas.microsoft.com/office/drawing/2014/main" id="{6BE9B874-0D61-4A59-B57C-203387A84C0E}"/>
              </a:ext>
            </a:extLst>
          </p:cNvPr>
          <p:cNvSpPr txBox="1">
            <a:spLocks noChangeArrowheads="1"/>
          </p:cNvSpPr>
          <p:nvPr/>
        </p:nvSpPr>
        <p:spPr bwMode="auto">
          <a:xfrm>
            <a:off x="863600" y="3224123"/>
            <a:ext cx="324008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eaLnBrk="1" hangingPunct="1">
              <a:spcBef>
                <a:spcPct val="50000"/>
              </a:spcBef>
              <a:buClrTx/>
              <a:buSzTx/>
              <a:buFontTx/>
              <a:buNone/>
            </a:pPr>
            <a:r>
              <a:rPr lang="en-GB" altLang="en-US" sz="2400" b="1" dirty="0">
                <a:solidFill>
                  <a:srgbClr val="000099"/>
                </a:solidFill>
                <a:latin typeface="Arial" panose="020B0604020202020204" pitchFamily="34" charset="0"/>
                <a:cs typeface="Arial" panose="020B0604020202020204" pitchFamily="34" charset="0"/>
              </a:rPr>
              <a:t>Physical / biological changes related to puberty</a:t>
            </a:r>
          </a:p>
        </p:txBody>
      </p:sp>
      <p:sp>
        <p:nvSpPr>
          <p:cNvPr id="700421" name="Text Box 5">
            <a:extLst>
              <a:ext uri="{FF2B5EF4-FFF2-40B4-BE49-F238E27FC236}">
                <a16:creationId xmlns:a16="http://schemas.microsoft.com/office/drawing/2014/main" id="{AD16B719-F618-4670-8404-A130B63DD572}"/>
              </a:ext>
            </a:extLst>
          </p:cNvPr>
          <p:cNvSpPr txBox="1">
            <a:spLocks noChangeArrowheads="1"/>
          </p:cNvSpPr>
          <p:nvPr/>
        </p:nvSpPr>
        <p:spPr bwMode="auto">
          <a:xfrm>
            <a:off x="7716044" y="3300839"/>
            <a:ext cx="309721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algn="r" eaLnBrk="1" hangingPunct="1">
              <a:spcBef>
                <a:spcPct val="50000"/>
              </a:spcBef>
              <a:buClrTx/>
              <a:buSzTx/>
              <a:buFontTx/>
              <a:buNone/>
            </a:pPr>
            <a:r>
              <a:rPr lang="en-GB" altLang="en-US" sz="2400" b="1" dirty="0">
                <a:solidFill>
                  <a:srgbClr val="000099"/>
                </a:solidFill>
                <a:latin typeface="Arial" panose="020B0604020202020204" pitchFamily="34" charset="0"/>
                <a:cs typeface="Arial" panose="020B0604020202020204" pitchFamily="34" charset="0"/>
              </a:rPr>
              <a:t>Domain of social roles</a:t>
            </a:r>
          </a:p>
        </p:txBody>
      </p:sp>
      <p:sp>
        <p:nvSpPr>
          <p:cNvPr id="700422" name="Text Box 6">
            <a:extLst>
              <a:ext uri="{FF2B5EF4-FFF2-40B4-BE49-F238E27FC236}">
                <a16:creationId xmlns:a16="http://schemas.microsoft.com/office/drawing/2014/main" id="{FBA5BFD2-9CE2-425D-8C1E-99EF8AE9D869}"/>
              </a:ext>
            </a:extLst>
          </p:cNvPr>
          <p:cNvSpPr txBox="1">
            <a:spLocks noChangeArrowheads="1"/>
          </p:cNvSpPr>
          <p:nvPr/>
        </p:nvSpPr>
        <p:spPr bwMode="auto">
          <a:xfrm>
            <a:off x="863600" y="1628776"/>
            <a:ext cx="27368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eaLnBrk="1" hangingPunct="1">
              <a:spcBef>
                <a:spcPct val="50000"/>
              </a:spcBef>
              <a:buClrTx/>
              <a:buSzTx/>
              <a:buFontTx/>
              <a:buNone/>
            </a:pPr>
            <a:r>
              <a:rPr lang="en-GB" altLang="en-US" sz="2400" b="1" dirty="0">
                <a:latin typeface="Arial" panose="020B0604020202020204" pitchFamily="34" charset="0"/>
                <a:cs typeface="Arial" panose="020B0604020202020204" pitchFamily="34" charset="0"/>
              </a:rPr>
              <a:t>Begins</a:t>
            </a:r>
          </a:p>
        </p:txBody>
      </p:sp>
      <p:sp>
        <p:nvSpPr>
          <p:cNvPr id="36871" name="Text Box 7">
            <a:extLst>
              <a:ext uri="{FF2B5EF4-FFF2-40B4-BE49-F238E27FC236}">
                <a16:creationId xmlns:a16="http://schemas.microsoft.com/office/drawing/2014/main" id="{44F74C31-FDB6-41DD-B626-9C616EE8AEA2}"/>
              </a:ext>
            </a:extLst>
          </p:cNvPr>
          <p:cNvSpPr txBox="1">
            <a:spLocks noChangeArrowheads="1"/>
          </p:cNvSpPr>
          <p:nvPr/>
        </p:nvSpPr>
        <p:spPr bwMode="auto">
          <a:xfrm>
            <a:off x="7104064" y="3644901"/>
            <a:ext cx="21605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eaLnBrk="1" hangingPunct="1">
              <a:spcBef>
                <a:spcPct val="0"/>
              </a:spcBef>
              <a:buClrTx/>
              <a:buSzTx/>
              <a:buFontTx/>
              <a:buNone/>
            </a:pPr>
            <a:endParaRPr lang="en-US" altLang="en-US" sz="1800">
              <a:latin typeface="Arial" panose="020B0604020202020204" pitchFamily="34" charset="0"/>
              <a:cs typeface="Arial" panose="020B0604020202020204" pitchFamily="34" charset="0"/>
            </a:endParaRPr>
          </a:p>
        </p:txBody>
      </p:sp>
      <p:sp>
        <p:nvSpPr>
          <p:cNvPr id="700424" name="Text Box 8">
            <a:extLst>
              <a:ext uri="{FF2B5EF4-FFF2-40B4-BE49-F238E27FC236}">
                <a16:creationId xmlns:a16="http://schemas.microsoft.com/office/drawing/2014/main" id="{CC50A48C-CC44-4C83-9868-8B130017D84B}"/>
              </a:ext>
            </a:extLst>
          </p:cNvPr>
          <p:cNvSpPr txBox="1">
            <a:spLocks noChangeArrowheads="1"/>
          </p:cNvSpPr>
          <p:nvPr/>
        </p:nvSpPr>
        <p:spPr bwMode="auto">
          <a:xfrm>
            <a:off x="7355682" y="1522200"/>
            <a:ext cx="30972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algn="r" eaLnBrk="1" hangingPunct="1">
              <a:spcBef>
                <a:spcPct val="50000"/>
              </a:spcBef>
              <a:buClrTx/>
              <a:buSzTx/>
              <a:buFontTx/>
              <a:buNone/>
            </a:pPr>
            <a:r>
              <a:rPr lang="en-GB" altLang="en-US" sz="2400" b="1" dirty="0">
                <a:latin typeface="Arial" panose="020B0604020202020204" pitchFamily="34" charset="0"/>
                <a:cs typeface="Arial" panose="020B0604020202020204" pitchFamily="34" charset="0"/>
              </a:rPr>
              <a:t>Ends</a:t>
            </a:r>
          </a:p>
        </p:txBody>
      </p:sp>
      <p:sp>
        <p:nvSpPr>
          <p:cNvPr id="700425" name="AutoShape 9">
            <a:extLst>
              <a:ext uri="{FF2B5EF4-FFF2-40B4-BE49-F238E27FC236}">
                <a16:creationId xmlns:a16="http://schemas.microsoft.com/office/drawing/2014/main" id="{088E643F-291A-4D15-89DA-1C94729730DB}"/>
              </a:ext>
            </a:extLst>
          </p:cNvPr>
          <p:cNvSpPr>
            <a:spLocks noChangeArrowheads="1"/>
          </p:cNvSpPr>
          <p:nvPr/>
        </p:nvSpPr>
        <p:spPr bwMode="auto">
          <a:xfrm>
            <a:off x="3575843" y="2479586"/>
            <a:ext cx="5040313" cy="287337"/>
          </a:xfrm>
          <a:prstGeom prst="rightArrow">
            <a:avLst>
              <a:gd name="adj1" fmla="val 50000"/>
              <a:gd name="adj2" fmla="val 583640"/>
            </a:avLst>
          </a:prstGeom>
          <a:solidFill>
            <a:srgbClr val="FF0000"/>
          </a:solidFill>
          <a:ln w="9525">
            <a:solidFill>
              <a:schemeClr val="tx1"/>
            </a:solidFill>
            <a:miter lim="800000"/>
            <a:headEnd/>
            <a:tailEnd/>
          </a:ln>
        </p:spPr>
        <p:txBody>
          <a:bodyPr wrap="none" anchor="ct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eaLnBrk="1" hangingPunct="1">
              <a:spcBef>
                <a:spcPct val="0"/>
              </a:spcBef>
              <a:buClrTx/>
              <a:buSzTx/>
              <a:buFontTx/>
              <a:buNone/>
            </a:pPr>
            <a:endParaRPr lang="en-US" altLang="en-US" sz="2400" dirty="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00422"/>
                                        </p:tgtEl>
                                        <p:attrNameLst>
                                          <p:attrName>style.visibility</p:attrName>
                                        </p:attrNameLst>
                                      </p:cBhvr>
                                      <p:to>
                                        <p:strVal val="visible"/>
                                      </p:to>
                                    </p:set>
                                    <p:anim calcmode="lin" valueType="num">
                                      <p:cBhvr additive="base">
                                        <p:cTn id="7" dur="500" fill="hold"/>
                                        <p:tgtEl>
                                          <p:spTgt spid="700422"/>
                                        </p:tgtEl>
                                        <p:attrNameLst>
                                          <p:attrName>ppt_x</p:attrName>
                                        </p:attrNameLst>
                                      </p:cBhvr>
                                      <p:tavLst>
                                        <p:tav tm="0">
                                          <p:val>
                                            <p:strVal val="0-#ppt_w/2"/>
                                          </p:val>
                                        </p:tav>
                                        <p:tav tm="100000">
                                          <p:val>
                                            <p:strVal val="#ppt_x"/>
                                          </p:val>
                                        </p:tav>
                                      </p:tavLst>
                                    </p:anim>
                                    <p:anim calcmode="lin" valueType="num">
                                      <p:cBhvr additive="base">
                                        <p:cTn id="8" dur="500" fill="hold"/>
                                        <p:tgtEl>
                                          <p:spTgt spid="70042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700420"/>
                                        </p:tgtEl>
                                        <p:attrNameLst>
                                          <p:attrName>style.visibility</p:attrName>
                                        </p:attrNameLst>
                                      </p:cBhvr>
                                      <p:to>
                                        <p:strVal val="visible"/>
                                      </p:to>
                                    </p:set>
                                    <p:anim calcmode="lin" valueType="num">
                                      <p:cBhvr additive="base">
                                        <p:cTn id="11" dur="500" fill="hold"/>
                                        <p:tgtEl>
                                          <p:spTgt spid="700420"/>
                                        </p:tgtEl>
                                        <p:attrNameLst>
                                          <p:attrName>ppt_x</p:attrName>
                                        </p:attrNameLst>
                                      </p:cBhvr>
                                      <p:tavLst>
                                        <p:tav tm="0">
                                          <p:val>
                                            <p:strVal val="0-#ppt_w/2"/>
                                          </p:val>
                                        </p:tav>
                                        <p:tav tm="100000">
                                          <p:val>
                                            <p:strVal val="#ppt_x"/>
                                          </p:val>
                                        </p:tav>
                                      </p:tavLst>
                                    </p:anim>
                                    <p:anim calcmode="lin" valueType="num">
                                      <p:cBhvr additive="base">
                                        <p:cTn id="12" dur="500" fill="hold"/>
                                        <p:tgtEl>
                                          <p:spTgt spid="700420"/>
                                        </p:tgtEl>
                                        <p:attrNameLst>
                                          <p:attrName>ppt_y</p:attrName>
                                        </p:attrNameLst>
                                      </p:cBhvr>
                                      <p:tavLst>
                                        <p:tav tm="0">
                                          <p:val>
                                            <p:strVal val="#ppt_y"/>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00424"/>
                                        </p:tgtEl>
                                        <p:attrNameLst>
                                          <p:attrName>style.visibility</p:attrName>
                                        </p:attrNameLst>
                                      </p:cBhvr>
                                      <p:to>
                                        <p:strVal val="visible"/>
                                      </p:to>
                                    </p:set>
                                    <p:anim calcmode="lin" valueType="num">
                                      <p:cBhvr additive="base">
                                        <p:cTn id="15" dur="500" fill="hold"/>
                                        <p:tgtEl>
                                          <p:spTgt spid="700424"/>
                                        </p:tgtEl>
                                        <p:attrNameLst>
                                          <p:attrName>ppt_x</p:attrName>
                                        </p:attrNameLst>
                                      </p:cBhvr>
                                      <p:tavLst>
                                        <p:tav tm="0">
                                          <p:val>
                                            <p:strVal val="#ppt_x"/>
                                          </p:val>
                                        </p:tav>
                                        <p:tav tm="100000">
                                          <p:val>
                                            <p:strVal val="#ppt_x"/>
                                          </p:val>
                                        </p:tav>
                                      </p:tavLst>
                                    </p:anim>
                                    <p:anim calcmode="lin" valueType="num">
                                      <p:cBhvr additive="base">
                                        <p:cTn id="16" dur="500" fill="hold"/>
                                        <p:tgtEl>
                                          <p:spTgt spid="700424"/>
                                        </p:tgtEl>
                                        <p:attrNameLst>
                                          <p:attrName>ppt_y</p:attrName>
                                        </p:attrNameLst>
                                      </p:cBhvr>
                                      <p:tavLst>
                                        <p:tav tm="0">
                                          <p:val>
                                            <p:strVal val="1+#ppt_h/2"/>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700421"/>
                                        </p:tgtEl>
                                        <p:attrNameLst>
                                          <p:attrName>style.visibility</p:attrName>
                                        </p:attrNameLst>
                                      </p:cBhvr>
                                      <p:to>
                                        <p:strVal val="visible"/>
                                      </p:to>
                                    </p:set>
                                    <p:anim calcmode="lin" valueType="num">
                                      <p:cBhvr additive="base">
                                        <p:cTn id="19" dur="500" fill="hold"/>
                                        <p:tgtEl>
                                          <p:spTgt spid="700421"/>
                                        </p:tgtEl>
                                        <p:attrNameLst>
                                          <p:attrName>ppt_x</p:attrName>
                                        </p:attrNameLst>
                                      </p:cBhvr>
                                      <p:tavLst>
                                        <p:tav tm="0">
                                          <p:val>
                                            <p:strVal val="1+#ppt_w/2"/>
                                          </p:val>
                                        </p:tav>
                                        <p:tav tm="100000">
                                          <p:val>
                                            <p:strVal val="#ppt_x"/>
                                          </p:val>
                                        </p:tav>
                                      </p:tavLst>
                                    </p:anim>
                                    <p:anim calcmode="lin" valueType="num">
                                      <p:cBhvr additive="base">
                                        <p:cTn id="20" dur="500" fill="hold"/>
                                        <p:tgtEl>
                                          <p:spTgt spid="700421"/>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700425"/>
                                        </p:tgtEl>
                                        <p:attrNameLst>
                                          <p:attrName>style.visibility</p:attrName>
                                        </p:attrNameLst>
                                      </p:cBhvr>
                                      <p:to>
                                        <p:strVal val="visible"/>
                                      </p:to>
                                    </p:set>
                                    <p:anim calcmode="lin" valueType="num">
                                      <p:cBhvr additive="base">
                                        <p:cTn id="23" dur="500" fill="hold"/>
                                        <p:tgtEl>
                                          <p:spTgt spid="700425"/>
                                        </p:tgtEl>
                                        <p:attrNameLst>
                                          <p:attrName>ppt_x</p:attrName>
                                        </p:attrNameLst>
                                      </p:cBhvr>
                                      <p:tavLst>
                                        <p:tav tm="0">
                                          <p:val>
                                            <p:strVal val="0-#ppt_w/2"/>
                                          </p:val>
                                        </p:tav>
                                        <p:tav tm="100000">
                                          <p:val>
                                            <p:strVal val="#ppt_x"/>
                                          </p:val>
                                        </p:tav>
                                      </p:tavLst>
                                    </p:anim>
                                    <p:anim calcmode="lin" valueType="num">
                                      <p:cBhvr additive="base">
                                        <p:cTn id="24" dur="500" fill="hold"/>
                                        <p:tgtEl>
                                          <p:spTgt spid="7004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0420" grpId="0"/>
      <p:bldP spid="700421" grpId="0"/>
      <p:bldP spid="700422" grpId="0"/>
      <p:bldP spid="700424" grpId="0"/>
      <p:bldP spid="70042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D752-EB04-445E-B586-923D0A5311AD}"/>
              </a:ext>
            </a:extLst>
          </p:cNvPr>
          <p:cNvSpPr>
            <a:spLocks noGrp="1"/>
          </p:cNvSpPr>
          <p:nvPr>
            <p:ph type="title"/>
          </p:nvPr>
        </p:nvSpPr>
        <p:spPr/>
        <p:txBody>
          <a:bodyPr/>
          <a:lstStyle/>
          <a:p>
            <a:r>
              <a:rPr lang="en-GB" dirty="0"/>
              <a:t>What happens in adolescence?</a:t>
            </a:r>
          </a:p>
        </p:txBody>
      </p:sp>
      <p:sp>
        <p:nvSpPr>
          <p:cNvPr id="3" name="Content Placeholder 2">
            <a:extLst>
              <a:ext uri="{FF2B5EF4-FFF2-40B4-BE49-F238E27FC236}">
                <a16:creationId xmlns:a16="http://schemas.microsoft.com/office/drawing/2014/main" id="{87178885-AC90-4DE4-A6E8-833D4182FE89}"/>
              </a:ext>
            </a:extLst>
          </p:cNvPr>
          <p:cNvSpPr>
            <a:spLocks noGrp="1"/>
          </p:cNvSpPr>
          <p:nvPr>
            <p:ph idx="1"/>
          </p:nvPr>
        </p:nvSpPr>
        <p:spPr/>
        <p:txBody>
          <a:bodyPr/>
          <a:lstStyle/>
          <a:p>
            <a:pPr>
              <a:buFont typeface="Arial" panose="020B0604020202020204" pitchFamily="34" charset="0"/>
              <a:buChar char="•"/>
            </a:pPr>
            <a:r>
              <a:rPr lang="en-GB" dirty="0">
                <a:solidFill>
                  <a:srgbClr val="000000"/>
                </a:solidFill>
                <a:latin typeface="noto_sansregular"/>
              </a:rPr>
              <a:t>Adolescence brings many changes, not only physically, but also mentally and socially.</a:t>
            </a:r>
          </a:p>
          <a:p>
            <a:pPr fontAlgn="base">
              <a:buFont typeface="Arial" panose="020B0604020202020204" pitchFamily="34" charset="0"/>
              <a:buChar char="•"/>
            </a:pPr>
            <a:r>
              <a:rPr lang="en-GB" dirty="0">
                <a:solidFill>
                  <a:srgbClr val="000000"/>
                </a:solidFill>
                <a:latin typeface="noto_sansregular"/>
              </a:rPr>
              <a:t>Want independence from parents</a:t>
            </a:r>
          </a:p>
          <a:p>
            <a:pPr fontAlgn="base">
              <a:buFont typeface="Arial" panose="020B0604020202020204" pitchFamily="34" charset="0"/>
              <a:buChar char="•"/>
            </a:pPr>
            <a:r>
              <a:rPr lang="en-GB" dirty="0">
                <a:solidFill>
                  <a:srgbClr val="000000"/>
                </a:solidFill>
                <a:latin typeface="noto_sansregular"/>
              </a:rPr>
              <a:t>Peer influence and acceptance becomes very important</a:t>
            </a:r>
          </a:p>
          <a:p>
            <a:pPr fontAlgn="base">
              <a:buFont typeface="Arial" panose="020B0604020202020204" pitchFamily="34" charset="0"/>
              <a:buChar char="•"/>
            </a:pPr>
            <a:r>
              <a:rPr lang="en-GB" dirty="0">
                <a:solidFill>
                  <a:srgbClr val="000000"/>
                </a:solidFill>
                <a:latin typeface="noto_sansregular"/>
              </a:rPr>
              <a:t>Romantic and sexual relationships become important</a:t>
            </a:r>
          </a:p>
          <a:p>
            <a:pPr fontAlgn="base">
              <a:buFont typeface="Arial" panose="020B0604020202020204" pitchFamily="34" charset="0"/>
              <a:buChar char="•"/>
            </a:pPr>
            <a:r>
              <a:rPr lang="en-GB" dirty="0">
                <a:solidFill>
                  <a:srgbClr val="000000"/>
                </a:solidFill>
                <a:latin typeface="noto_sansregular"/>
              </a:rPr>
              <a:t>Young people experience being in love</a:t>
            </a:r>
          </a:p>
          <a:p>
            <a:pPr fontAlgn="base">
              <a:buFont typeface="Arial" panose="020B0604020202020204" pitchFamily="34" charset="0"/>
              <a:buChar char="•"/>
            </a:pPr>
            <a:r>
              <a:rPr lang="en-GB" dirty="0">
                <a:solidFill>
                  <a:srgbClr val="000000"/>
                </a:solidFill>
                <a:latin typeface="noto_sansregular"/>
              </a:rPr>
              <a:t>Some may have long-term commitment in relationship</a:t>
            </a:r>
          </a:p>
          <a:p>
            <a:pPr>
              <a:buFont typeface="Arial" panose="020B0604020202020204" pitchFamily="34" charset="0"/>
              <a:buChar char="•"/>
            </a:pPr>
            <a:r>
              <a:rPr lang="en-GB" dirty="0">
                <a:solidFill>
                  <a:srgbClr val="000000"/>
                </a:solidFill>
                <a:latin typeface="noto_sansregular"/>
              </a:rPr>
              <a:t>Adolescents increase their ability to think abstractly </a:t>
            </a:r>
          </a:p>
          <a:p>
            <a:endParaRPr lang="en-GB" dirty="0"/>
          </a:p>
        </p:txBody>
      </p:sp>
    </p:spTree>
    <p:extLst>
      <p:ext uri="{BB962C8B-B14F-4D97-AF65-F5344CB8AC3E}">
        <p14:creationId xmlns:p14="http://schemas.microsoft.com/office/powerpoint/2010/main" val="3127524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3422-E7F2-49D7-8C1D-19089888BE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031B04-3D33-4AAF-8433-25064D97F3F3}"/>
              </a:ext>
            </a:extLst>
          </p:cNvPr>
          <p:cNvSpPr>
            <a:spLocks noGrp="1"/>
          </p:cNvSpPr>
          <p:nvPr>
            <p:ph idx="1"/>
          </p:nvPr>
        </p:nvSpPr>
        <p:spPr/>
        <p:txBody>
          <a:bodyPr>
            <a:normAutofit/>
          </a:bodyPr>
          <a:lstStyle/>
          <a:p>
            <a:pPr fontAlgn="base">
              <a:buFont typeface="Arial" panose="020B0604020202020204" pitchFamily="34" charset="0"/>
              <a:buChar char="•"/>
            </a:pPr>
            <a:r>
              <a:rPr lang="en-GB" dirty="0">
                <a:solidFill>
                  <a:srgbClr val="000000"/>
                </a:solidFill>
                <a:latin typeface="noto_sansregular"/>
              </a:rPr>
              <a:t>Start to be able to make plans and set long-term goals. </a:t>
            </a:r>
          </a:p>
          <a:p>
            <a:pPr fontAlgn="base">
              <a:buFont typeface="Arial" panose="020B0604020202020204" pitchFamily="34" charset="0"/>
              <a:buChar char="•"/>
            </a:pPr>
            <a:r>
              <a:rPr lang="en-GB" dirty="0">
                <a:solidFill>
                  <a:srgbClr val="000000"/>
                </a:solidFill>
                <a:latin typeface="noto_sansregular"/>
              </a:rPr>
              <a:t>Each child may progress at a different rate and may have a different view of the world </a:t>
            </a:r>
          </a:p>
          <a:p>
            <a:pPr fontAlgn="base">
              <a:buFont typeface="Arial" panose="020B0604020202020204" pitchFamily="34" charset="0"/>
              <a:buChar char="•"/>
            </a:pPr>
            <a:r>
              <a:rPr lang="en-GB" dirty="0">
                <a:solidFill>
                  <a:srgbClr val="000000"/>
                </a:solidFill>
                <a:latin typeface="noto_sansregular"/>
              </a:rPr>
              <a:t>Develops the ability to think abstractly</a:t>
            </a:r>
          </a:p>
          <a:p>
            <a:pPr fontAlgn="base">
              <a:buFont typeface="Arial" panose="020B0604020202020204" pitchFamily="34" charset="0"/>
              <a:buChar char="•"/>
            </a:pPr>
            <a:r>
              <a:rPr lang="en-GB" dirty="0">
                <a:solidFill>
                  <a:srgbClr val="000000"/>
                </a:solidFill>
                <a:latin typeface="noto_sansregular"/>
              </a:rPr>
              <a:t>Is concerned with philosophy, politics, and social issues</a:t>
            </a:r>
          </a:p>
          <a:p>
            <a:pPr fontAlgn="base">
              <a:buFont typeface="Arial" panose="020B0604020202020204" pitchFamily="34" charset="0"/>
              <a:buChar char="•"/>
            </a:pPr>
            <a:r>
              <a:rPr lang="en-GB" dirty="0">
                <a:solidFill>
                  <a:srgbClr val="000000"/>
                </a:solidFill>
                <a:latin typeface="noto_sansregular"/>
              </a:rPr>
              <a:t>Thinks long-term</a:t>
            </a:r>
          </a:p>
          <a:p>
            <a:pPr fontAlgn="base">
              <a:buFont typeface="Arial" panose="020B0604020202020204" pitchFamily="34" charset="0"/>
              <a:buChar char="•"/>
            </a:pPr>
            <a:r>
              <a:rPr lang="en-GB" dirty="0">
                <a:solidFill>
                  <a:srgbClr val="000000"/>
                </a:solidFill>
                <a:latin typeface="noto_sansregular"/>
              </a:rPr>
              <a:t>Sets goals</a:t>
            </a:r>
          </a:p>
          <a:p>
            <a:pPr fontAlgn="base">
              <a:buFont typeface="Arial" panose="020B0604020202020204" pitchFamily="34" charset="0"/>
              <a:buChar char="•"/>
            </a:pPr>
            <a:r>
              <a:rPr lang="en-GB" dirty="0">
                <a:solidFill>
                  <a:srgbClr val="000000"/>
                </a:solidFill>
                <a:latin typeface="noto_sansregular"/>
              </a:rPr>
              <a:t>Compares one's self to one's peers of the abilities</a:t>
            </a:r>
            <a:endParaRPr lang="en-GB" dirty="0"/>
          </a:p>
        </p:txBody>
      </p:sp>
    </p:spTree>
    <p:extLst>
      <p:ext uri="{BB962C8B-B14F-4D97-AF65-F5344CB8AC3E}">
        <p14:creationId xmlns:p14="http://schemas.microsoft.com/office/powerpoint/2010/main" val="3243602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E6199-F2E3-498D-B848-118BB34F57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4E76C1-D792-425D-9024-5A03F5DD43FD}"/>
              </a:ext>
            </a:extLst>
          </p:cNvPr>
          <p:cNvSpPr>
            <a:spLocks noGrp="1"/>
          </p:cNvSpPr>
          <p:nvPr>
            <p:ph idx="1"/>
          </p:nvPr>
        </p:nvSpPr>
        <p:spPr/>
        <p:txBody>
          <a:bodyPr>
            <a:normAutofit/>
          </a:bodyPr>
          <a:lstStyle/>
          <a:p>
            <a:pPr>
              <a:buFont typeface="Arial" panose="020B0604020202020204" pitchFamily="34" charset="0"/>
              <a:buChar char="•"/>
            </a:pPr>
            <a:r>
              <a:rPr lang="en-GB" dirty="0"/>
              <a:t>Establish their sexual identity and orientation</a:t>
            </a:r>
          </a:p>
          <a:p>
            <a:pPr>
              <a:buFont typeface="Arial" panose="020B0604020202020204" pitchFamily="34" charset="0"/>
              <a:buChar char="•"/>
            </a:pPr>
            <a:r>
              <a:rPr lang="en-GB" dirty="0"/>
              <a:t>Establish autonomy</a:t>
            </a:r>
          </a:p>
          <a:p>
            <a:pPr>
              <a:buFont typeface="Arial" panose="020B0604020202020204" pitchFamily="34" charset="0"/>
              <a:buChar char="•"/>
            </a:pPr>
            <a:r>
              <a:rPr lang="en-GB" dirty="0"/>
              <a:t>Preparation to living independently</a:t>
            </a:r>
          </a:p>
          <a:p>
            <a:pPr>
              <a:buFont typeface="Arial" panose="020B0604020202020204" pitchFamily="34" charset="0"/>
              <a:buChar char="•"/>
            </a:pPr>
            <a:r>
              <a:rPr lang="en-GB" dirty="0"/>
              <a:t>Develop their moral code and where they stand in the world</a:t>
            </a:r>
          </a:p>
          <a:p>
            <a:pPr>
              <a:buFont typeface="Arial" panose="020B0604020202020204" pitchFamily="34" charset="0"/>
              <a:buChar char="•"/>
            </a:pPr>
            <a:r>
              <a:rPr lang="en-GB" dirty="0"/>
              <a:t>Establish or re-establish peer relationships</a:t>
            </a:r>
          </a:p>
          <a:p>
            <a:pPr>
              <a:buFont typeface="Arial" panose="020B0604020202020204" pitchFamily="34" charset="0"/>
              <a:buChar char="•"/>
            </a:pPr>
            <a:r>
              <a:rPr lang="en-GB" dirty="0"/>
              <a:t>Establish intimate relationships</a:t>
            </a:r>
          </a:p>
          <a:p>
            <a:pPr eaLnBrk="1" hangingPunct="1">
              <a:buFont typeface="Arial" panose="020B0604020202020204" pitchFamily="34" charset="0"/>
              <a:buChar char="•"/>
            </a:pPr>
            <a:r>
              <a:rPr lang="en-GB" altLang="en-US" sz="2000" dirty="0"/>
              <a:t>Process of fine tuning brain developments</a:t>
            </a:r>
          </a:p>
          <a:p>
            <a:pPr>
              <a:buFont typeface="Arial" panose="020B0604020202020204" pitchFamily="34" charset="0"/>
              <a:buChar char="•"/>
            </a:pPr>
            <a:r>
              <a:rPr lang="en-GB" altLang="en-US" sz="2000" dirty="0"/>
              <a:t>Adolescence and young adulthood is a time of great potential for change and development</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3949050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AD561-D6A9-4A53-80E5-728478B42994}"/>
              </a:ext>
            </a:extLst>
          </p:cNvPr>
          <p:cNvSpPr>
            <a:spLocks noGrp="1"/>
          </p:cNvSpPr>
          <p:nvPr>
            <p:ph type="title"/>
          </p:nvPr>
        </p:nvSpPr>
        <p:spPr/>
        <p:txBody>
          <a:bodyPr>
            <a:normAutofit/>
          </a:bodyPr>
          <a:lstStyle/>
          <a:p>
            <a:br>
              <a:rPr lang="en-GB" dirty="0"/>
            </a:br>
            <a:r>
              <a:rPr lang="en-GB" dirty="0"/>
              <a:t>General Changes in adolescence	</a:t>
            </a:r>
          </a:p>
        </p:txBody>
      </p:sp>
      <p:sp>
        <p:nvSpPr>
          <p:cNvPr id="3" name="Content Placeholder 2">
            <a:extLst>
              <a:ext uri="{FF2B5EF4-FFF2-40B4-BE49-F238E27FC236}">
                <a16:creationId xmlns:a16="http://schemas.microsoft.com/office/drawing/2014/main" id="{842ABA31-7589-4EFC-971A-9ACD012AD991}"/>
              </a:ext>
            </a:extLst>
          </p:cNvPr>
          <p:cNvSpPr>
            <a:spLocks noGrp="1"/>
          </p:cNvSpPr>
          <p:nvPr>
            <p:ph idx="1"/>
          </p:nvPr>
        </p:nvSpPr>
        <p:spPr/>
        <p:txBody>
          <a:bodyPr>
            <a:normAutofit/>
          </a:bodyPr>
          <a:lstStyle/>
          <a:p>
            <a:pPr>
              <a:buFont typeface="Arial" panose="020B0604020202020204" pitchFamily="34" charset="0"/>
              <a:buChar char="•"/>
            </a:pPr>
            <a:r>
              <a:rPr lang="en-GB" dirty="0"/>
              <a:t>Sleep pattern changes</a:t>
            </a:r>
          </a:p>
          <a:p>
            <a:pPr>
              <a:buFont typeface="Arial" panose="020B0604020202020204" pitchFamily="34" charset="0"/>
              <a:buChar char="•"/>
            </a:pPr>
            <a:r>
              <a:rPr lang="en-GB" dirty="0"/>
              <a:t>Eating habits change</a:t>
            </a:r>
          </a:p>
          <a:p>
            <a:pPr>
              <a:buFont typeface="Arial" panose="020B0604020202020204" pitchFamily="34" charset="0"/>
              <a:buChar char="•"/>
            </a:pPr>
            <a:r>
              <a:rPr lang="en-GB" dirty="0"/>
              <a:t>Desire to be with friends over family</a:t>
            </a:r>
          </a:p>
          <a:p>
            <a:pPr>
              <a:buFont typeface="Arial" panose="020B0604020202020204" pitchFamily="34" charset="0"/>
              <a:buChar char="•"/>
            </a:pPr>
            <a:r>
              <a:rPr lang="en-GB" dirty="0"/>
              <a:t>Resistance and fight against authority</a:t>
            </a:r>
          </a:p>
          <a:p>
            <a:pPr>
              <a:buFont typeface="Arial" panose="020B0604020202020204" pitchFamily="34" charset="0"/>
              <a:buChar char="•"/>
            </a:pPr>
            <a:r>
              <a:rPr lang="en-GB" dirty="0"/>
              <a:t>Risk taking behaviour</a:t>
            </a:r>
          </a:p>
          <a:p>
            <a:pPr>
              <a:buFont typeface="Arial" panose="020B0604020202020204" pitchFamily="34" charset="0"/>
              <a:buChar char="•"/>
            </a:pPr>
            <a:r>
              <a:rPr lang="en-GB" dirty="0"/>
              <a:t>Irritable in nature</a:t>
            </a:r>
          </a:p>
          <a:p>
            <a:pPr>
              <a:buFont typeface="Arial" panose="020B0604020202020204" pitchFamily="34" charset="0"/>
              <a:buChar char="•"/>
            </a:pPr>
            <a:r>
              <a:rPr lang="en-GB" dirty="0"/>
              <a:t>Increase in conflict with family members</a:t>
            </a:r>
          </a:p>
          <a:p>
            <a:endParaRPr lang="en-GB" dirty="0"/>
          </a:p>
        </p:txBody>
      </p:sp>
    </p:spTree>
    <p:extLst>
      <p:ext uri="{BB962C8B-B14F-4D97-AF65-F5344CB8AC3E}">
        <p14:creationId xmlns:p14="http://schemas.microsoft.com/office/powerpoint/2010/main" val="3143356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4" name="Text Box 4">
            <a:extLst>
              <a:ext uri="{FF2B5EF4-FFF2-40B4-BE49-F238E27FC236}">
                <a16:creationId xmlns:a16="http://schemas.microsoft.com/office/drawing/2014/main" id="{08E3E0B1-084C-411F-AC3C-742ECAFD438C}"/>
              </a:ext>
            </a:extLst>
          </p:cNvPr>
          <p:cNvSpPr txBox="1">
            <a:spLocks noChangeArrowheads="1"/>
          </p:cNvSpPr>
          <p:nvPr/>
        </p:nvSpPr>
        <p:spPr bwMode="auto">
          <a:xfrm>
            <a:off x="2279651" y="620713"/>
            <a:ext cx="69119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eaLnBrk="1" hangingPunct="1">
              <a:spcBef>
                <a:spcPct val="50000"/>
              </a:spcBef>
              <a:buClrTx/>
              <a:buSzTx/>
              <a:buFontTx/>
              <a:buNone/>
            </a:pPr>
            <a:endParaRPr lang="en-US" altLang="en-US" sz="1800">
              <a:solidFill>
                <a:schemeClr val="tx1"/>
              </a:solidFill>
              <a:latin typeface="Arial" panose="020B0604020202020204" pitchFamily="34" charset="0"/>
            </a:endParaRPr>
          </a:p>
        </p:txBody>
      </p:sp>
      <p:sp>
        <p:nvSpPr>
          <p:cNvPr id="76805" name="Oval 5">
            <a:extLst>
              <a:ext uri="{FF2B5EF4-FFF2-40B4-BE49-F238E27FC236}">
                <a16:creationId xmlns:a16="http://schemas.microsoft.com/office/drawing/2014/main" id="{2BA166D1-3A76-4BB2-A7D7-4F0276D06F5F}"/>
              </a:ext>
            </a:extLst>
          </p:cNvPr>
          <p:cNvSpPr>
            <a:spLocks noChangeArrowheads="1"/>
          </p:cNvSpPr>
          <p:nvPr/>
        </p:nvSpPr>
        <p:spPr bwMode="auto">
          <a:xfrm>
            <a:off x="1057274" y="674650"/>
            <a:ext cx="1943100" cy="1152525"/>
          </a:xfrm>
          <a:prstGeom prst="ellipse">
            <a:avLst/>
          </a:prstGeom>
          <a:solidFill>
            <a:srgbClr val="00B0F0"/>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p:txBody>
      </p:sp>
      <p:sp>
        <p:nvSpPr>
          <p:cNvPr id="76806" name="Oval 6">
            <a:extLst>
              <a:ext uri="{FF2B5EF4-FFF2-40B4-BE49-F238E27FC236}">
                <a16:creationId xmlns:a16="http://schemas.microsoft.com/office/drawing/2014/main" id="{4106CAF0-6285-42F3-8E77-D33BA47DDF13}"/>
              </a:ext>
            </a:extLst>
          </p:cNvPr>
          <p:cNvSpPr>
            <a:spLocks noChangeArrowheads="1"/>
          </p:cNvSpPr>
          <p:nvPr/>
        </p:nvSpPr>
        <p:spPr bwMode="auto">
          <a:xfrm>
            <a:off x="8976517" y="775494"/>
            <a:ext cx="1871663" cy="914400"/>
          </a:xfrm>
          <a:prstGeom prst="ellipse">
            <a:avLst/>
          </a:prstGeom>
          <a:solidFill>
            <a:srgbClr val="00B0F0"/>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p:txBody>
      </p:sp>
      <p:sp>
        <p:nvSpPr>
          <p:cNvPr id="76807" name="Oval 7">
            <a:extLst>
              <a:ext uri="{FF2B5EF4-FFF2-40B4-BE49-F238E27FC236}">
                <a16:creationId xmlns:a16="http://schemas.microsoft.com/office/drawing/2014/main" id="{EB543E98-25E3-4960-96D4-C4A8A703B45D}"/>
              </a:ext>
            </a:extLst>
          </p:cNvPr>
          <p:cNvSpPr>
            <a:spLocks noChangeArrowheads="1"/>
          </p:cNvSpPr>
          <p:nvPr/>
        </p:nvSpPr>
        <p:spPr bwMode="auto">
          <a:xfrm>
            <a:off x="207963" y="3667124"/>
            <a:ext cx="1943100" cy="1152525"/>
          </a:xfrm>
          <a:prstGeom prst="ellipse">
            <a:avLst/>
          </a:prstGeom>
          <a:solidFill>
            <a:srgbClr val="00B0F0"/>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p:txBody>
      </p:sp>
      <p:sp>
        <p:nvSpPr>
          <p:cNvPr id="76808" name="Oval 8">
            <a:extLst>
              <a:ext uri="{FF2B5EF4-FFF2-40B4-BE49-F238E27FC236}">
                <a16:creationId xmlns:a16="http://schemas.microsoft.com/office/drawing/2014/main" id="{577D0BBD-1972-45AD-8985-AFE462610F68}"/>
              </a:ext>
            </a:extLst>
          </p:cNvPr>
          <p:cNvSpPr>
            <a:spLocks noChangeArrowheads="1"/>
          </p:cNvSpPr>
          <p:nvPr/>
        </p:nvSpPr>
        <p:spPr bwMode="auto">
          <a:xfrm>
            <a:off x="9206772" y="3404149"/>
            <a:ext cx="1943100" cy="1152525"/>
          </a:xfrm>
          <a:prstGeom prst="ellipse">
            <a:avLst/>
          </a:prstGeom>
          <a:solidFill>
            <a:srgbClr val="00B0F0"/>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p:txBody>
      </p:sp>
      <p:sp>
        <p:nvSpPr>
          <p:cNvPr id="76809" name="Oval 9">
            <a:extLst>
              <a:ext uri="{FF2B5EF4-FFF2-40B4-BE49-F238E27FC236}">
                <a16:creationId xmlns:a16="http://schemas.microsoft.com/office/drawing/2014/main" id="{740F13A0-12B7-42BB-BE0D-BCA393EAFC35}"/>
              </a:ext>
            </a:extLst>
          </p:cNvPr>
          <p:cNvSpPr>
            <a:spLocks noChangeArrowheads="1"/>
          </p:cNvSpPr>
          <p:nvPr/>
        </p:nvSpPr>
        <p:spPr bwMode="auto">
          <a:xfrm>
            <a:off x="4764088" y="325438"/>
            <a:ext cx="1943100" cy="1152525"/>
          </a:xfrm>
          <a:prstGeom prst="ellipse">
            <a:avLst/>
          </a:prstGeom>
          <a:solidFill>
            <a:srgbClr val="00B0F0"/>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p:txBody>
      </p:sp>
      <p:sp>
        <p:nvSpPr>
          <p:cNvPr id="76810" name="Text Box 10">
            <a:extLst>
              <a:ext uri="{FF2B5EF4-FFF2-40B4-BE49-F238E27FC236}">
                <a16:creationId xmlns:a16="http://schemas.microsoft.com/office/drawing/2014/main" id="{3BF3A4ED-87B5-402D-B204-017A8187D65A}"/>
              </a:ext>
            </a:extLst>
          </p:cNvPr>
          <p:cNvSpPr txBox="1">
            <a:spLocks noChangeArrowheads="1"/>
          </p:cNvSpPr>
          <p:nvPr/>
        </p:nvSpPr>
        <p:spPr bwMode="auto">
          <a:xfrm>
            <a:off x="329342" y="3980412"/>
            <a:ext cx="15843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algn="ctr" eaLnBrk="1" hangingPunct="1">
              <a:spcBef>
                <a:spcPct val="50000"/>
              </a:spcBef>
              <a:buClrTx/>
              <a:buSzTx/>
              <a:buFontTx/>
              <a:buNone/>
            </a:pPr>
            <a:r>
              <a:rPr lang="en-GB" altLang="en-US" sz="1800" dirty="0">
                <a:solidFill>
                  <a:schemeClr val="tx1"/>
                </a:solidFill>
                <a:latin typeface="Arial" panose="020B0604020202020204" pitchFamily="34" charset="0"/>
              </a:rPr>
              <a:t>Sexual Maturation</a:t>
            </a:r>
          </a:p>
        </p:txBody>
      </p:sp>
      <p:sp>
        <p:nvSpPr>
          <p:cNvPr id="76811" name="Text Box 11">
            <a:extLst>
              <a:ext uri="{FF2B5EF4-FFF2-40B4-BE49-F238E27FC236}">
                <a16:creationId xmlns:a16="http://schemas.microsoft.com/office/drawing/2014/main" id="{AD8F57D0-EB35-4627-8AAB-8FB3B9F5AC12}"/>
              </a:ext>
            </a:extLst>
          </p:cNvPr>
          <p:cNvSpPr txBox="1">
            <a:spLocks noChangeArrowheads="1"/>
          </p:cNvSpPr>
          <p:nvPr/>
        </p:nvSpPr>
        <p:spPr bwMode="auto">
          <a:xfrm>
            <a:off x="1236661" y="865558"/>
            <a:ext cx="15843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algn="ctr" eaLnBrk="1" hangingPunct="1">
              <a:spcBef>
                <a:spcPct val="50000"/>
              </a:spcBef>
              <a:buClrTx/>
              <a:buSzTx/>
              <a:buFontTx/>
              <a:buNone/>
            </a:pPr>
            <a:r>
              <a:rPr lang="en-GB" altLang="en-US" sz="1800" dirty="0">
                <a:solidFill>
                  <a:schemeClr val="tx1"/>
                </a:solidFill>
                <a:latin typeface="Arial" panose="020B0604020202020204" pitchFamily="34" charset="0"/>
              </a:rPr>
              <a:t>Peer Relationship</a:t>
            </a:r>
          </a:p>
        </p:txBody>
      </p:sp>
      <p:sp>
        <p:nvSpPr>
          <p:cNvPr id="76812" name="Text Box 12">
            <a:extLst>
              <a:ext uri="{FF2B5EF4-FFF2-40B4-BE49-F238E27FC236}">
                <a16:creationId xmlns:a16="http://schemas.microsoft.com/office/drawing/2014/main" id="{FE1D59B6-7E29-442F-B7E3-9069BF7B62E1}"/>
              </a:ext>
            </a:extLst>
          </p:cNvPr>
          <p:cNvSpPr txBox="1">
            <a:spLocks noChangeArrowheads="1"/>
          </p:cNvSpPr>
          <p:nvPr/>
        </p:nvSpPr>
        <p:spPr bwMode="auto">
          <a:xfrm>
            <a:off x="5051425" y="591344"/>
            <a:ext cx="1512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algn="ctr" eaLnBrk="1" hangingPunct="1">
              <a:spcBef>
                <a:spcPct val="50000"/>
              </a:spcBef>
              <a:buClrTx/>
              <a:buSzTx/>
              <a:buFontTx/>
              <a:buNone/>
            </a:pPr>
            <a:r>
              <a:rPr lang="en-GB" altLang="en-US" sz="1800" dirty="0">
                <a:solidFill>
                  <a:schemeClr val="tx1"/>
                </a:solidFill>
                <a:latin typeface="Arial" panose="020B0604020202020204" pitchFamily="34" charset="0"/>
              </a:rPr>
              <a:t>Risk and Exploration</a:t>
            </a:r>
          </a:p>
        </p:txBody>
      </p:sp>
      <p:sp>
        <p:nvSpPr>
          <p:cNvPr id="76813" name="Text Box 13">
            <a:extLst>
              <a:ext uri="{FF2B5EF4-FFF2-40B4-BE49-F238E27FC236}">
                <a16:creationId xmlns:a16="http://schemas.microsoft.com/office/drawing/2014/main" id="{0624D9C9-D7D3-40FF-99A8-4E07DABAB906}"/>
              </a:ext>
            </a:extLst>
          </p:cNvPr>
          <p:cNvSpPr txBox="1">
            <a:spLocks noChangeArrowheads="1"/>
          </p:cNvSpPr>
          <p:nvPr/>
        </p:nvSpPr>
        <p:spPr bwMode="auto">
          <a:xfrm>
            <a:off x="9171782" y="888207"/>
            <a:ext cx="15843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algn="ctr" eaLnBrk="1" hangingPunct="1">
              <a:spcBef>
                <a:spcPct val="50000"/>
              </a:spcBef>
              <a:buClrTx/>
              <a:buSzTx/>
              <a:buFontTx/>
              <a:buNone/>
            </a:pPr>
            <a:r>
              <a:rPr lang="en-GB" altLang="en-US" sz="1800" dirty="0">
                <a:solidFill>
                  <a:schemeClr val="tx1"/>
                </a:solidFill>
                <a:latin typeface="Arial" panose="020B0604020202020204" pitchFamily="34" charset="0"/>
              </a:rPr>
              <a:t>Conflict with authority</a:t>
            </a:r>
          </a:p>
        </p:txBody>
      </p:sp>
      <p:sp>
        <p:nvSpPr>
          <p:cNvPr id="76814" name="Text Box 14">
            <a:extLst>
              <a:ext uri="{FF2B5EF4-FFF2-40B4-BE49-F238E27FC236}">
                <a16:creationId xmlns:a16="http://schemas.microsoft.com/office/drawing/2014/main" id="{9553E315-BFC5-492B-BAD0-0814F5852C17}"/>
              </a:ext>
            </a:extLst>
          </p:cNvPr>
          <p:cNvSpPr txBox="1">
            <a:spLocks noChangeArrowheads="1"/>
          </p:cNvSpPr>
          <p:nvPr/>
        </p:nvSpPr>
        <p:spPr bwMode="auto">
          <a:xfrm>
            <a:off x="9365781" y="3735010"/>
            <a:ext cx="1727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algn="ctr" eaLnBrk="1" hangingPunct="1">
              <a:spcBef>
                <a:spcPct val="50000"/>
              </a:spcBef>
              <a:buClrTx/>
              <a:buSzTx/>
              <a:buFontTx/>
              <a:buNone/>
            </a:pPr>
            <a:r>
              <a:rPr lang="en-GB" altLang="en-US" sz="1800" dirty="0">
                <a:solidFill>
                  <a:schemeClr val="tx1"/>
                </a:solidFill>
                <a:latin typeface="Arial" panose="020B0604020202020204" pitchFamily="34" charset="0"/>
              </a:rPr>
              <a:t>Resistance to authority</a:t>
            </a:r>
          </a:p>
        </p:txBody>
      </p:sp>
      <p:sp>
        <p:nvSpPr>
          <p:cNvPr id="481295" name="Text Box 15">
            <a:extLst>
              <a:ext uri="{FF2B5EF4-FFF2-40B4-BE49-F238E27FC236}">
                <a16:creationId xmlns:a16="http://schemas.microsoft.com/office/drawing/2014/main" id="{517D08CB-97A3-47CB-A899-6E5FDCED145A}"/>
              </a:ext>
            </a:extLst>
          </p:cNvPr>
          <p:cNvSpPr txBox="1">
            <a:spLocks noChangeArrowheads="1"/>
          </p:cNvSpPr>
          <p:nvPr/>
        </p:nvSpPr>
        <p:spPr bwMode="auto">
          <a:xfrm>
            <a:off x="2645633" y="5576810"/>
            <a:ext cx="6553200" cy="519113"/>
          </a:xfrm>
          <a:prstGeom prst="rect">
            <a:avLst/>
          </a:prstGeom>
          <a:noFill/>
          <a:ln w="9525">
            <a:noFill/>
            <a:miter lim="800000"/>
            <a:headEnd/>
            <a:tailEnd/>
          </a:ln>
          <a:effectLst/>
        </p:spPr>
        <p:txBody>
          <a:bodyPr>
            <a:spAutoFit/>
          </a:bodyPr>
          <a:lstStyle/>
          <a:p>
            <a:pPr algn="ctr" eaLnBrk="1" hangingPunct="1">
              <a:spcBef>
                <a:spcPct val="50000"/>
              </a:spcBef>
              <a:defRPr/>
            </a:pPr>
            <a:r>
              <a:rPr lang="en-GB" sz="2800" b="1" dirty="0">
                <a:solidFill>
                  <a:srgbClr val="00B0F0"/>
                </a:solidFill>
                <a:effectLst>
                  <a:outerShdw blurRad="38100" dist="38100" dir="2700000" algn="tl">
                    <a:srgbClr val="C0C0C0"/>
                  </a:outerShdw>
                </a:effectLst>
                <a:latin typeface="Arial" pitchFamily="34" charset="0"/>
                <a:cs typeface="Arial" pitchFamily="34" charset="0"/>
              </a:rPr>
              <a:t>INDEPENDENCE</a:t>
            </a:r>
          </a:p>
        </p:txBody>
      </p:sp>
      <p:sp>
        <p:nvSpPr>
          <p:cNvPr id="76817" name="AutoShape 17">
            <a:extLst>
              <a:ext uri="{FF2B5EF4-FFF2-40B4-BE49-F238E27FC236}">
                <a16:creationId xmlns:a16="http://schemas.microsoft.com/office/drawing/2014/main" id="{00D59776-7525-4C85-9EAB-C00037921648}"/>
              </a:ext>
            </a:extLst>
          </p:cNvPr>
          <p:cNvSpPr>
            <a:spLocks noChangeArrowheads="1"/>
          </p:cNvSpPr>
          <p:nvPr/>
        </p:nvSpPr>
        <p:spPr bwMode="auto">
          <a:xfrm rot="7280693">
            <a:off x="8333614" y="1986668"/>
            <a:ext cx="1807080" cy="8636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7030A0"/>
          </a:solidFill>
          <a:ln w="9525">
            <a:solidFill>
              <a:schemeClr val="tx1"/>
            </a:solidFill>
            <a:miter lim="800000"/>
            <a:headEnd/>
            <a:tailEnd/>
          </a:ln>
        </p:spPr>
        <p:txBody>
          <a:bodyPr wrap="none" anchor="ctr"/>
          <a:lstStyle/>
          <a:p>
            <a:endParaRPr lang="en-GB"/>
          </a:p>
        </p:txBody>
      </p:sp>
      <p:pic>
        <p:nvPicPr>
          <p:cNvPr id="1026" name="Picture 2" descr="Image result for teenagers">
            <a:extLst>
              <a:ext uri="{FF2B5EF4-FFF2-40B4-BE49-F238E27FC236}">
                <a16:creationId xmlns:a16="http://schemas.microsoft.com/office/drawing/2014/main" id="{565F9287-DC15-4BA4-AB53-0176524EE4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4996" y="1768966"/>
            <a:ext cx="4997235" cy="3743103"/>
          </a:xfrm>
          <a:prstGeom prst="rect">
            <a:avLst/>
          </a:prstGeom>
          <a:noFill/>
          <a:extLst>
            <a:ext uri="{909E8E84-426E-40DD-AFC4-6F175D3DCCD1}">
              <a14:hiddenFill xmlns:a14="http://schemas.microsoft.com/office/drawing/2010/main">
                <a:solidFill>
                  <a:srgbClr val="FFFFFF"/>
                </a:solidFill>
              </a14:hiddenFill>
            </a:ext>
          </a:extLst>
        </p:spPr>
      </p:pic>
      <p:sp>
        <p:nvSpPr>
          <p:cNvPr id="76820" name="AutoShape 20">
            <a:extLst>
              <a:ext uri="{FF2B5EF4-FFF2-40B4-BE49-F238E27FC236}">
                <a16:creationId xmlns:a16="http://schemas.microsoft.com/office/drawing/2014/main" id="{5B48BFCD-A61F-464D-9411-526480E2492E}"/>
              </a:ext>
            </a:extLst>
          </p:cNvPr>
          <p:cNvSpPr>
            <a:spLocks noChangeArrowheads="1"/>
          </p:cNvSpPr>
          <p:nvPr/>
        </p:nvSpPr>
        <p:spPr bwMode="auto">
          <a:xfrm>
            <a:off x="5555456" y="1278428"/>
            <a:ext cx="504825" cy="865187"/>
          </a:xfrm>
          <a:prstGeom prst="downArrow">
            <a:avLst>
              <a:gd name="adj1" fmla="val 50000"/>
              <a:gd name="adj2" fmla="val 42846"/>
            </a:avLst>
          </a:prstGeom>
          <a:solidFill>
            <a:srgbClr val="7030A0"/>
          </a:solidFill>
          <a:ln w="9525">
            <a:solidFill>
              <a:schemeClr val="tx1"/>
            </a:solidFill>
            <a:miter lim="800000"/>
            <a:headEnd/>
            <a:tailEnd/>
          </a:ln>
        </p:spPr>
        <p:txBody>
          <a:bodyPr vert="eaVert" wrap="none" anchor="ctr"/>
          <a:lstStyle>
            <a:lvl1pPr>
              <a:spcBef>
                <a:spcPct val="20000"/>
              </a:spcBef>
              <a:buClr>
                <a:schemeClr val="bg2"/>
              </a:buClr>
              <a:buSzPct val="75000"/>
              <a:buFont typeface="Wingdings" panose="05000000000000000000" pitchFamily="2" charset="2"/>
              <a:buChar char="p"/>
              <a:defRPr sz="2800">
                <a:solidFill>
                  <a:srgbClr val="6600CC"/>
                </a:solidFill>
                <a:latin typeface="Verdana" panose="020B0604030504040204" pitchFamily="34" charset="0"/>
                <a:cs typeface="Arial" panose="020B0604020202020204" pitchFamily="34" charset="0"/>
              </a:defRPr>
            </a:lvl1pPr>
            <a:lvl2pPr marL="742950" indent="-285750">
              <a:spcBef>
                <a:spcPct val="20000"/>
              </a:spcBef>
              <a:buClr>
                <a:schemeClr val="tx2"/>
              </a:buClr>
              <a:buSzPct val="75000"/>
              <a:buFont typeface="Wingdings" panose="05000000000000000000" pitchFamily="2" charset="2"/>
              <a:buChar char="n"/>
              <a:defRPr sz="2400">
                <a:solidFill>
                  <a:srgbClr val="6600CC"/>
                </a:solidFill>
                <a:latin typeface="Verdana" panose="020B060403050404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p"/>
              <a:defRPr sz="2000">
                <a:solidFill>
                  <a:srgbClr val="6600CC"/>
                </a:solidFill>
                <a:latin typeface="Verdana" panose="020B0604030504040204" pitchFamily="34" charset="0"/>
                <a:cs typeface="Arial" panose="020B0604020202020204" pitchFamily="34" charset="0"/>
              </a:defRPr>
            </a:lvl3pPr>
            <a:lvl4pPr marL="1600200" indent="-228600">
              <a:spcBef>
                <a:spcPct val="20000"/>
              </a:spcBef>
              <a:buClr>
                <a:schemeClr val="bg2"/>
              </a:buClr>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4pPr>
            <a:lvl5pPr marL="2057400" indent="-228600">
              <a:spcBef>
                <a:spcPct val="20000"/>
              </a:spcBef>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80000"/>
              <a:buFont typeface="Wingdings" panose="05000000000000000000" pitchFamily="2" charset="2"/>
              <a:buChar char="§"/>
              <a:defRPr>
                <a:solidFill>
                  <a:srgbClr val="6600CC"/>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p:txBody>
      </p:sp>
      <p:sp>
        <p:nvSpPr>
          <p:cNvPr id="76816" name="AutoShape 16">
            <a:extLst>
              <a:ext uri="{FF2B5EF4-FFF2-40B4-BE49-F238E27FC236}">
                <a16:creationId xmlns:a16="http://schemas.microsoft.com/office/drawing/2014/main" id="{16FD4271-E342-4230-8251-E6283B4D8AFE}"/>
              </a:ext>
            </a:extLst>
          </p:cNvPr>
          <p:cNvSpPr>
            <a:spLocks noChangeArrowheads="1"/>
          </p:cNvSpPr>
          <p:nvPr/>
        </p:nvSpPr>
        <p:spPr bwMode="auto">
          <a:xfrm rot="8453492">
            <a:off x="7838606" y="4298216"/>
            <a:ext cx="1728787" cy="8636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7030A0"/>
          </a:solidFill>
          <a:ln w="9525">
            <a:solidFill>
              <a:schemeClr val="tx1"/>
            </a:solidFill>
            <a:miter lim="800000"/>
            <a:headEnd/>
            <a:tailEnd/>
          </a:ln>
        </p:spPr>
        <p:txBody>
          <a:bodyPr wrap="none" anchor="ctr"/>
          <a:lstStyle/>
          <a:p>
            <a:endParaRPr lang="en-GB"/>
          </a:p>
        </p:txBody>
      </p:sp>
      <p:sp>
        <p:nvSpPr>
          <p:cNvPr id="76818" name="AutoShape 18">
            <a:extLst>
              <a:ext uri="{FF2B5EF4-FFF2-40B4-BE49-F238E27FC236}">
                <a16:creationId xmlns:a16="http://schemas.microsoft.com/office/drawing/2014/main" id="{37929743-693E-4F93-9B8F-1FDB78F76623}"/>
              </a:ext>
            </a:extLst>
          </p:cNvPr>
          <p:cNvSpPr>
            <a:spLocks noChangeArrowheads="1"/>
          </p:cNvSpPr>
          <p:nvPr/>
        </p:nvSpPr>
        <p:spPr bwMode="auto">
          <a:xfrm rot="14371360" flipH="1">
            <a:off x="1795017" y="2085759"/>
            <a:ext cx="1800225" cy="8636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7030A0"/>
          </a:solidFill>
          <a:ln w="9525">
            <a:solidFill>
              <a:schemeClr val="tx1"/>
            </a:solidFill>
            <a:miter lim="800000"/>
            <a:headEnd/>
            <a:tailEnd/>
          </a:ln>
        </p:spPr>
        <p:txBody>
          <a:bodyPr wrap="none" anchor="ctr"/>
          <a:lstStyle/>
          <a:p>
            <a:endParaRPr lang="en-GB"/>
          </a:p>
        </p:txBody>
      </p:sp>
      <p:sp>
        <p:nvSpPr>
          <p:cNvPr id="76819" name="AutoShape 19">
            <a:extLst>
              <a:ext uri="{FF2B5EF4-FFF2-40B4-BE49-F238E27FC236}">
                <a16:creationId xmlns:a16="http://schemas.microsoft.com/office/drawing/2014/main" id="{B50CFCAE-DE94-41EC-9DB2-7321B88DB9A6}"/>
              </a:ext>
            </a:extLst>
          </p:cNvPr>
          <p:cNvSpPr>
            <a:spLocks noChangeArrowheads="1"/>
          </p:cNvSpPr>
          <p:nvPr/>
        </p:nvSpPr>
        <p:spPr bwMode="auto">
          <a:xfrm rot="13476552" flipH="1">
            <a:off x="1750330" y="4471946"/>
            <a:ext cx="1728787" cy="8636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7030A0"/>
          </a:solidFill>
          <a:ln w="9525">
            <a:solidFill>
              <a:schemeClr val="tx1"/>
            </a:solidFill>
            <a:miter lim="800000"/>
            <a:headEnd/>
            <a:tailEnd/>
          </a:ln>
        </p:spPr>
        <p:txBody>
          <a:bodyPr wrap="none" anchor="ctr"/>
          <a:lstStyle/>
          <a:p>
            <a:endParaRPr lang="en-GB"/>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A7860-80E3-4701-9710-B1DFEA0CCFBA}"/>
              </a:ext>
            </a:extLst>
          </p:cNvPr>
          <p:cNvSpPr>
            <a:spLocks noGrp="1"/>
          </p:cNvSpPr>
          <p:nvPr>
            <p:ph type="title"/>
          </p:nvPr>
        </p:nvSpPr>
        <p:spPr/>
        <p:txBody>
          <a:bodyPr/>
          <a:lstStyle/>
          <a:p>
            <a:r>
              <a:rPr lang="en-GB" dirty="0"/>
              <a:t>Struggles in adolescence</a:t>
            </a:r>
          </a:p>
        </p:txBody>
      </p:sp>
      <p:sp>
        <p:nvSpPr>
          <p:cNvPr id="3" name="Content Placeholder 2">
            <a:extLst>
              <a:ext uri="{FF2B5EF4-FFF2-40B4-BE49-F238E27FC236}">
                <a16:creationId xmlns:a16="http://schemas.microsoft.com/office/drawing/2014/main" id="{9EE0A6A8-4529-4F52-BFC0-B27752DA9184}"/>
              </a:ext>
            </a:extLst>
          </p:cNvPr>
          <p:cNvSpPr>
            <a:spLocks noGrp="1"/>
          </p:cNvSpPr>
          <p:nvPr>
            <p:ph idx="1"/>
          </p:nvPr>
        </p:nvSpPr>
        <p:spPr>
          <a:xfrm>
            <a:off x="1097280" y="2108201"/>
            <a:ext cx="10058400" cy="4016374"/>
          </a:xfrm>
        </p:spPr>
        <p:txBody>
          <a:bodyPr>
            <a:normAutofit fontScale="92500" lnSpcReduction="10000"/>
          </a:bodyPr>
          <a:lstStyle/>
          <a:p>
            <a:pPr>
              <a:buFont typeface="Arial" panose="020B0604020202020204" pitchFamily="34" charset="0"/>
              <a:buChar char="•"/>
            </a:pPr>
            <a:r>
              <a:rPr lang="en-GB" dirty="0"/>
              <a:t>In a group please discuss what do you think young people might struggle with in adolescence? 10 minutes</a:t>
            </a:r>
          </a:p>
          <a:p>
            <a:pPr>
              <a:buFont typeface="Arial" panose="020B0604020202020204" pitchFamily="34" charset="0"/>
              <a:buChar char="•"/>
            </a:pPr>
            <a:r>
              <a:rPr lang="en-GB" dirty="0"/>
              <a:t>Sense of belonging</a:t>
            </a:r>
          </a:p>
          <a:p>
            <a:pPr>
              <a:buFont typeface="Arial" panose="020B0604020202020204" pitchFamily="34" charset="0"/>
              <a:buChar char="•"/>
            </a:pPr>
            <a:r>
              <a:rPr lang="en-GB" dirty="0"/>
              <a:t>Conflict with parents</a:t>
            </a:r>
          </a:p>
          <a:p>
            <a:pPr>
              <a:buFont typeface="Arial" panose="020B0604020202020204" pitchFamily="34" charset="0"/>
              <a:buChar char="•"/>
            </a:pPr>
            <a:r>
              <a:rPr lang="en-GB" dirty="0"/>
              <a:t>Risk taking behaviours, recklessness and sensation seeking</a:t>
            </a:r>
          </a:p>
          <a:p>
            <a:pPr>
              <a:buFont typeface="Arial" panose="020B0604020202020204" pitchFamily="34" charset="0"/>
              <a:buChar char="•"/>
            </a:pPr>
            <a:r>
              <a:rPr lang="en-GB" dirty="0"/>
              <a:t>Social perceptions of young people</a:t>
            </a:r>
          </a:p>
          <a:p>
            <a:pPr>
              <a:buFont typeface="Arial" panose="020B0604020202020204" pitchFamily="34" charset="0"/>
              <a:buChar char="•"/>
            </a:pPr>
            <a:r>
              <a:rPr lang="en-GB" dirty="0"/>
              <a:t>Mood volatility (increased negative mood and mood swings)</a:t>
            </a:r>
          </a:p>
          <a:p>
            <a:pPr>
              <a:buFont typeface="Arial" panose="020B0604020202020204" pitchFamily="34" charset="0"/>
              <a:buChar char="•"/>
            </a:pPr>
            <a:r>
              <a:rPr lang="en-GB" dirty="0"/>
              <a:t>Conflict with friends</a:t>
            </a:r>
          </a:p>
          <a:p>
            <a:pPr>
              <a:buFont typeface="Arial" panose="020B0604020202020204" pitchFamily="34" charset="0"/>
              <a:buChar char="•"/>
            </a:pPr>
            <a:r>
              <a:rPr lang="en-GB" dirty="0"/>
              <a:t>Some however experience few struggles</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896663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4802" name="Rectangle 2">
            <a:extLst>
              <a:ext uri="{FF2B5EF4-FFF2-40B4-BE49-F238E27FC236}">
                <a16:creationId xmlns:a16="http://schemas.microsoft.com/office/drawing/2014/main" id="{49E9635C-358B-40AF-8571-53E46511B2D1}"/>
              </a:ext>
            </a:extLst>
          </p:cNvPr>
          <p:cNvSpPr>
            <a:spLocks noGrp="1" noChangeArrowheads="1"/>
          </p:cNvSpPr>
          <p:nvPr>
            <p:ph type="title"/>
          </p:nvPr>
        </p:nvSpPr>
        <p:spPr/>
        <p:txBody>
          <a:bodyPr>
            <a:normAutofit/>
          </a:bodyPr>
          <a:lstStyle/>
          <a:p>
            <a:pPr>
              <a:defRPr/>
            </a:pPr>
            <a:r>
              <a:rPr lang="en-GB" sz="4000" dirty="0">
                <a:solidFill>
                  <a:srgbClr val="000000"/>
                </a:solidFill>
                <a:latin typeface="+mn-lt"/>
              </a:rPr>
              <a:t>Adolescent Brain Development</a:t>
            </a:r>
          </a:p>
        </p:txBody>
      </p:sp>
      <p:sp>
        <p:nvSpPr>
          <p:cNvPr id="49155" name="Rectangle 3">
            <a:extLst>
              <a:ext uri="{FF2B5EF4-FFF2-40B4-BE49-F238E27FC236}">
                <a16:creationId xmlns:a16="http://schemas.microsoft.com/office/drawing/2014/main" id="{C02924C5-E9E5-4E21-B4F7-12FC8BB6E859}"/>
              </a:ext>
            </a:extLst>
          </p:cNvPr>
          <p:cNvSpPr>
            <a:spLocks noGrp="1"/>
          </p:cNvSpPr>
          <p:nvPr>
            <p:ph sz="quarter" idx="1"/>
          </p:nvPr>
        </p:nvSpPr>
        <p:spPr>
          <a:xfrm>
            <a:off x="914400" y="2057400"/>
            <a:ext cx="9296400" cy="4098926"/>
          </a:xfrm>
        </p:spPr>
        <p:txBody>
          <a:bodyPr>
            <a:normAutofit/>
          </a:bodyPr>
          <a:lstStyle/>
          <a:p>
            <a:pPr eaLnBrk="1" hangingPunct="1">
              <a:lnSpc>
                <a:spcPct val="90000"/>
              </a:lnSpc>
              <a:buFont typeface="Arial" panose="020B0604020202020204" pitchFamily="34" charset="0"/>
              <a:buChar char="•"/>
            </a:pPr>
            <a:r>
              <a:rPr lang="en-GB" altLang="en-US" sz="2800" dirty="0">
                <a:solidFill>
                  <a:schemeClr val="tx1"/>
                </a:solidFill>
              </a:rPr>
              <a:t>Brain development now extends into the adolescent years</a:t>
            </a:r>
          </a:p>
          <a:p>
            <a:pPr eaLnBrk="1" hangingPunct="1">
              <a:lnSpc>
                <a:spcPct val="90000"/>
              </a:lnSpc>
              <a:buFont typeface="Arial" panose="020B0604020202020204" pitchFamily="34" charset="0"/>
              <a:buChar char="•"/>
            </a:pPr>
            <a:r>
              <a:rPr lang="en-GB" altLang="en-US" sz="2800" dirty="0">
                <a:solidFill>
                  <a:schemeClr val="tx1"/>
                </a:solidFill>
              </a:rPr>
              <a:t>Most off this development occurs in the frontal lobe</a:t>
            </a:r>
          </a:p>
          <a:p>
            <a:pPr lvl="1" eaLnBrk="1" hangingPunct="1">
              <a:lnSpc>
                <a:spcPct val="90000"/>
              </a:lnSpc>
              <a:buClr>
                <a:schemeClr val="accent1"/>
              </a:buClr>
              <a:buFont typeface="Arial" panose="020B0604020202020204" pitchFamily="34" charset="0"/>
              <a:buChar char="•"/>
            </a:pPr>
            <a:r>
              <a:rPr lang="en-GB" altLang="en-US" sz="2800" dirty="0">
                <a:solidFill>
                  <a:schemeClr val="tx1"/>
                </a:solidFill>
              </a:rPr>
              <a:t>Executive functions</a:t>
            </a:r>
          </a:p>
          <a:p>
            <a:pPr lvl="2" eaLnBrk="1" hangingPunct="1">
              <a:lnSpc>
                <a:spcPct val="90000"/>
              </a:lnSpc>
              <a:buClr>
                <a:schemeClr val="accent1"/>
              </a:buClr>
              <a:buFont typeface="Arial" panose="020B0604020202020204" pitchFamily="34" charset="0"/>
              <a:buChar char="•"/>
            </a:pPr>
            <a:r>
              <a:rPr lang="en-GB" altLang="en-US" sz="2800" dirty="0">
                <a:solidFill>
                  <a:srgbClr val="000000"/>
                </a:solidFill>
              </a:rPr>
              <a:t>Planning</a:t>
            </a:r>
          </a:p>
          <a:p>
            <a:pPr lvl="2" eaLnBrk="1" hangingPunct="1">
              <a:lnSpc>
                <a:spcPct val="90000"/>
              </a:lnSpc>
              <a:buClr>
                <a:schemeClr val="accent1"/>
              </a:buClr>
              <a:buFont typeface="Arial" panose="020B0604020202020204" pitchFamily="34" charset="0"/>
              <a:buChar char="•"/>
            </a:pPr>
            <a:r>
              <a:rPr lang="en-GB" altLang="en-US" sz="2800" dirty="0">
                <a:solidFill>
                  <a:srgbClr val="000000"/>
                </a:solidFill>
              </a:rPr>
              <a:t>Reasoning</a:t>
            </a:r>
          </a:p>
          <a:p>
            <a:pPr lvl="2" eaLnBrk="1" hangingPunct="1">
              <a:lnSpc>
                <a:spcPct val="90000"/>
              </a:lnSpc>
              <a:buClr>
                <a:schemeClr val="accent1"/>
              </a:buClr>
              <a:buFont typeface="Arial" panose="020B0604020202020204" pitchFamily="34" charset="0"/>
              <a:buChar char="•"/>
            </a:pPr>
            <a:r>
              <a:rPr lang="en-GB" altLang="en-US" sz="2800" dirty="0">
                <a:solidFill>
                  <a:srgbClr val="000000"/>
                </a:solidFill>
              </a:rPr>
              <a:t>Impulse Control</a:t>
            </a:r>
          </a:p>
        </p:txBody>
      </p:sp>
      <p:pic>
        <p:nvPicPr>
          <p:cNvPr id="49156" name="Picture 4" descr="teenagers2">
            <a:extLst>
              <a:ext uri="{FF2B5EF4-FFF2-40B4-BE49-F238E27FC236}">
                <a16:creationId xmlns:a16="http://schemas.microsoft.com/office/drawing/2014/main" id="{F8628533-ABD5-41E1-B961-9AA21460E7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5356" y="2831466"/>
            <a:ext cx="3290887" cy="364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6C9E-1690-4481-AAB2-4915D8222934}"/>
              </a:ext>
            </a:extLst>
          </p:cNvPr>
          <p:cNvSpPr>
            <a:spLocks noGrp="1"/>
          </p:cNvSpPr>
          <p:nvPr>
            <p:ph type="title"/>
          </p:nvPr>
        </p:nvSpPr>
        <p:spPr/>
        <p:txBody>
          <a:bodyPr/>
          <a:lstStyle/>
          <a:p>
            <a:pPr>
              <a:defRPr/>
            </a:pPr>
            <a:r>
              <a:rPr lang="en-GB" dirty="0">
                <a:latin typeface="+mn-lt"/>
              </a:rPr>
              <a:t>Overproduction and Pruning</a:t>
            </a:r>
          </a:p>
        </p:txBody>
      </p:sp>
      <p:sp>
        <p:nvSpPr>
          <p:cNvPr id="1035" name="Content Placeholder 2">
            <a:extLst>
              <a:ext uri="{FF2B5EF4-FFF2-40B4-BE49-F238E27FC236}">
                <a16:creationId xmlns:a16="http://schemas.microsoft.com/office/drawing/2014/main" id="{91A33FC5-A82A-4030-8F23-7F68CA3F3330}"/>
              </a:ext>
            </a:extLst>
          </p:cNvPr>
          <p:cNvSpPr>
            <a:spLocks noGrp="1"/>
          </p:cNvSpPr>
          <p:nvPr>
            <p:ph sz="quarter" idx="1"/>
          </p:nvPr>
        </p:nvSpPr>
        <p:spPr>
          <a:xfrm>
            <a:off x="1097280" y="2190750"/>
            <a:ext cx="9113520" cy="3965576"/>
          </a:xfrm>
        </p:spPr>
        <p:txBody>
          <a:bodyPr>
            <a:normAutofit fontScale="92500" lnSpcReduction="20000"/>
          </a:bodyPr>
          <a:lstStyle/>
          <a:p>
            <a:pPr eaLnBrk="1" hangingPunct="1">
              <a:lnSpc>
                <a:spcPct val="90000"/>
              </a:lnSpc>
              <a:buFont typeface="Arial" panose="020B0604020202020204" pitchFamily="34" charset="0"/>
              <a:buChar char="•"/>
            </a:pPr>
            <a:r>
              <a:rPr lang="en-US" altLang="en-US" dirty="0"/>
              <a:t>Brain development occurs in 2 basic stages– growth spurts/overproduction of neurons and pruning</a:t>
            </a:r>
          </a:p>
          <a:p>
            <a:pPr marL="0" indent="0">
              <a:lnSpc>
                <a:spcPct val="90000"/>
              </a:lnSpc>
              <a:buNone/>
            </a:pPr>
            <a:r>
              <a:rPr lang="en-US" altLang="en-US" dirty="0"/>
              <a:t>Critical phases:  in utero					</a:t>
            </a:r>
            <a:r>
              <a:rPr lang="en-US" altLang="en-US" sz="2000" dirty="0"/>
              <a:t>overproduction</a:t>
            </a:r>
            <a:endParaRPr lang="en-US" altLang="en-US" dirty="0"/>
          </a:p>
          <a:p>
            <a:pPr marL="0" indent="0" eaLnBrk="1" hangingPunct="1">
              <a:lnSpc>
                <a:spcPct val="90000"/>
              </a:lnSpc>
              <a:buNone/>
            </a:pPr>
            <a:r>
              <a:rPr lang="en-US" altLang="en-US" dirty="0"/>
              <a:t>                            0-3 years	</a:t>
            </a:r>
          </a:p>
          <a:p>
            <a:pPr marL="0" indent="0" eaLnBrk="1" hangingPunct="1">
              <a:lnSpc>
                <a:spcPct val="90000"/>
              </a:lnSpc>
              <a:buNone/>
            </a:pPr>
            <a:r>
              <a:rPr lang="en-US" altLang="en-US" dirty="0"/>
              <a:t>                            10-13 years </a:t>
            </a:r>
          </a:p>
          <a:p>
            <a:pPr eaLnBrk="1" hangingPunct="1">
              <a:lnSpc>
                <a:spcPct val="90000"/>
              </a:lnSpc>
              <a:buFont typeface="Arial" panose="020B0604020202020204" pitchFamily="34" charset="0"/>
              <a:buChar char="•"/>
            </a:pPr>
            <a:endParaRPr lang="en-US" altLang="en-US" dirty="0"/>
          </a:p>
          <a:p>
            <a:pPr eaLnBrk="1" hangingPunct="1">
              <a:lnSpc>
                <a:spcPct val="90000"/>
              </a:lnSpc>
              <a:buFont typeface="Arial" panose="020B0604020202020204" pitchFamily="34" charset="0"/>
              <a:buChar char="•"/>
            </a:pPr>
            <a:r>
              <a:rPr lang="en-US" altLang="en-US" dirty="0"/>
              <a:t>Overproduction results in significant increase in the number of neurons and synapses</a:t>
            </a:r>
          </a:p>
          <a:p>
            <a:pPr eaLnBrk="1" hangingPunct="1">
              <a:lnSpc>
                <a:spcPct val="90000"/>
              </a:lnSpc>
              <a:buFont typeface="Arial" panose="020B0604020202020204" pitchFamily="34" charset="0"/>
              <a:buChar char="•"/>
            </a:pPr>
            <a:r>
              <a:rPr lang="en-US" altLang="en-US" dirty="0"/>
              <a:t>Exuberant growth during these 3 phases gives the brain enormous potential</a:t>
            </a:r>
            <a:r>
              <a:rPr lang="en-US" altLang="en-US" dirty="0">
                <a:solidFill>
                  <a:srgbClr val="9933FF"/>
                </a:solidFill>
              </a:rPr>
              <a:t>              </a:t>
            </a:r>
          </a:p>
          <a:p>
            <a:endParaRPr lang="en-GB" altLang="en-US" dirty="0"/>
          </a:p>
        </p:txBody>
      </p:sp>
      <p:graphicFrame>
        <p:nvGraphicFramePr>
          <p:cNvPr id="3" name="Diagram 2">
            <a:extLst>
              <a:ext uri="{FF2B5EF4-FFF2-40B4-BE49-F238E27FC236}">
                <a16:creationId xmlns:a16="http://schemas.microsoft.com/office/drawing/2014/main" id="{D371F783-898A-444B-9B24-E1E48EC77F8E}"/>
              </a:ext>
            </a:extLst>
          </p:cNvPr>
          <p:cNvGraphicFramePr/>
          <p:nvPr/>
        </p:nvGraphicFramePr>
        <p:xfrm>
          <a:off x="7400925" y="3238499"/>
          <a:ext cx="1800225" cy="1162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F110F-7A69-4AD7-9F12-CB2F39CCF22C}"/>
              </a:ext>
            </a:extLst>
          </p:cNvPr>
          <p:cNvSpPr>
            <a:spLocks noGrp="1"/>
          </p:cNvSpPr>
          <p:nvPr>
            <p:ph type="title"/>
          </p:nvPr>
        </p:nvSpPr>
        <p:spPr/>
        <p:txBody>
          <a:bodyPr/>
          <a:lstStyle/>
          <a:p>
            <a:pPr>
              <a:defRPr/>
            </a:pPr>
            <a:r>
              <a:rPr lang="en-GB" dirty="0">
                <a:latin typeface="+mn-lt"/>
              </a:rPr>
              <a:t>Pruning</a:t>
            </a:r>
          </a:p>
        </p:txBody>
      </p:sp>
      <p:sp>
        <p:nvSpPr>
          <p:cNvPr id="51203" name="Content Placeholder 2">
            <a:extLst>
              <a:ext uri="{FF2B5EF4-FFF2-40B4-BE49-F238E27FC236}">
                <a16:creationId xmlns:a16="http://schemas.microsoft.com/office/drawing/2014/main" id="{1DC208F3-4763-4F72-8EEC-97F4096837CF}"/>
              </a:ext>
            </a:extLst>
          </p:cNvPr>
          <p:cNvSpPr>
            <a:spLocks noGrp="1"/>
          </p:cNvSpPr>
          <p:nvPr>
            <p:ph sz="quarter" idx="1"/>
          </p:nvPr>
        </p:nvSpPr>
        <p:spPr>
          <a:xfrm>
            <a:off x="1219200" y="2076450"/>
            <a:ext cx="8991600" cy="4079876"/>
          </a:xfrm>
        </p:spPr>
        <p:txBody>
          <a:bodyPr>
            <a:normAutofit fontScale="92500" lnSpcReduction="20000"/>
          </a:bodyPr>
          <a:lstStyle/>
          <a:p>
            <a:pPr eaLnBrk="1" hangingPunct="1">
              <a:lnSpc>
                <a:spcPct val="80000"/>
              </a:lnSpc>
              <a:buFont typeface="Arial" panose="020B0604020202020204" pitchFamily="34" charset="0"/>
              <a:buChar char="•"/>
            </a:pPr>
            <a:r>
              <a:rPr lang="en-US" altLang="en-US" dirty="0">
                <a:solidFill>
                  <a:schemeClr val="tx1"/>
                </a:solidFill>
              </a:rPr>
              <a:t>These 3 critical phases are quickly followed by a process in which the brain prunes and </a:t>
            </a:r>
            <a:r>
              <a:rPr lang="en-US" altLang="en-US" dirty="0" err="1">
                <a:solidFill>
                  <a:schemeClr val="tx1"/>
                </a:solidFill>
              </a:rPr>
              <a:t>organises</a:t>
            </a:r>
            <a:r>
              <a:rPr lang="en-US" altLang="en-US" dirty="0">
                <a:solidFill>
                  <a:schemeClr val="tx1"/>
                </a:solidFill>
              </a:rPr>
              <a:t> its neural pathways</a:t>
            </a:r>
          </a:p>
          <a:p>
            <a:pPr eaLnBrk="1" hangingPunct="1">
              <a:lnSpc>
                <a:spcPct val="80000"/>
              </a:lnSpc>
              <a:buFont typeface="Arial" panose="020B0604020202020204" pitchFamily="34" charset="0"/>
              <a:buChar char="•"/>
            </a:pPr>
            <a:r>
              <a:rPr lang="en-US" altLang="en-US" dirty="0">
                <a:solidFill>
                  <a:schemeClr val="tx1"/>
                </a:solidFill>
              </a:rPr>
              <a:t>Learning is a process of creating and strengthening frequently used synapses (brain discards unused synapses)</a:t>
            </a:r>
          </a:p>
          <a:p>
            <a:pPr eaLnBrk="1" hangingPunct="1">
              <a:lnSpc>
                <a:spcPct val="80000"/>
              </a:lnSpc>
              <a:buFont typeface="Arial" panose="020B0604020202020204" pitchFamily="34" charset="0"/>
              <a:buChar char="•"/>
            </a:pPr>
            <a:r>
              <a:rPr lang="en-US" altLang="en-US" dirty="0">
                <a:solidFill>
                  <a:schemeClr val="tx1"/>
                </a:solidFill>
              </a:rPr>
              <a:t>Brain keeps only the most efficient and “strong” synapses</a:t>
            </a:r>
          </a:p>
          <a:p>
            <a:pPr eaLnBrk="1" hangingPunct="1">
              <a:lnSpc>
                <a:spcPct val="80000"/>
              </a:lnSpc>
              <a:buFont typeface="Arial" panose="020B0604020202020204" pitchFamily="34" charset="0"/>
              <a:buChar char="•"/>
            </a:pPr>
            <a:r>
              <a:rPr lang="en-US" altLang="en-US" dirty="0">
                <a:solidFill>
                  <a:schemeClr val="tx1"/>
                </a:solidFill>
              </a:rPr>
              <a:t>Experience determines which synapses flourish and which are pruned away</a:t>
            </a:r>
            <a:endParaRPr lang="en-US" altLang="en-US" b="1" dirty="0">
              <a:solidFill>
                <a:schemeClr val="tx1"/>
              </a:solidFill>
            </a:endParaRPr>
          </a:p>
          <a:p>
            <a:pPr eaLnBrk="1" hangingPunct="1">
              <a:buFont typeface="Arial" panose="020B0604020202020204" pitchFamily="34" charset="0"/>
              <a:buChar char="•"/>
              <a:defRPr/>
            </a:pPr>
            <a:r>
              <a:rPr lang="en-US" altLang="en-US" dirty="0">
                <a:solidFill>
                  <a:schemeClr val="tx1"/>
                </a:solidFill>
              </a:rPr>
              <a:t>“USE IT OR LOSE IT”– Reading, sports, music, video games, x-box, hanging out—whatever a child/teen is doing—these are the neural synapses that will be retained</a:t>
            </a:r>
          </a:p>
          <a:p>
            <a:pPr eaLnBrk="1" hangingPunct="1">
              <a:buFont typeface="Arial" panose="020B0604020202020204" pitchFamily="34" charset="0"/>
              <a:buChar char="•"/>
              <a:defRPr/>
            </a:pPr>
            <a:r>
              <a:rPr lang="en-US" altLang="en-US" dirty="0">
                <a:solidFill>
                  <a:schemeClr val="tx1"/>
                </a:solidFill>
              </a:rPr>
              <a:t>How children/teens spend their time is crucial to brain development since their activities guide the structure of the brain</a:t>
            </a:r>
          </a:p>
          <a:p>
            <a:pPr eaLnBrk="1" hangingPunct="1">
              <a:lnSpc>
                <a:spcPct val="80000"/>
              </a:lnSpc>
              <a:buFont typeface="Arial" panose="020B0604020202020204" pitchFamily="34" charset="0"/>
              <a:buChar char="•"/>
            </a:pPr>
            <a:endParaRPr lang="en-US" altLang="en-US" dirty="0"/>
          </a:p>
          <a:p>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 Box 2">
            <a:extLst>
              <a:ext uri="{FF2B5EF4-FFF2-40B4-BE49-F238E27FC236}">
                <a16:creationId xmlns:a16="http://schemas.microsoft.com/office/drawing/2014/main" id="{6E26C797-B395-4C33-9487-7E3597EA54CC}"/>
              </a:ext>
            </a:extLst>
          </p:cNvPr>
          <p:cNvSpPr txBox="1">
            <a:spLocks noChangeArrowheads="1"/>
          </p:cNvSpPr>
          <p:nvPr/>
        </p:nvSpPr>
        <p:spPr bwMode="auto">
          <a:xfrm>
            <a:off x="1774825" y="1916113"/>
            <a:ext cx="864235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6000"/>
              <a:buFont typeface="Wingdings 3" panose="05040102010807070707" pitchFamily="18" charset="2"/>
              <a:buChar char=""/>
              <a:defRPr sz="2600">
                <a:solidFill>
                  <a:schemeClr val="tx1"/>
                </a:solidFill>
                <a:latin typeface="Gill Sans MT" panose="020B0502020104020203" pitchFamily="34" charset="0"/>
              </a:defRPr>
            </a:lvl1pPr>
            <a:lvl2pPr marL="742950" indent="-285750">
              <a:spcBef>
                <a:spcPts val="500"/>
              </a:spcBef>
              <a:buClr>
                <a:schemeClr val="accent2"/>
              </a:buClr>
              <a:buSzPct val="76000"/>
              <a:buFont typeface="Wingdings 3" panose="05040102010807070707" pitchFamily="18" charset="2"/>
              <a:buChar char=""/>
              <a:defRPr sz="2300">
                <a:solidFill>
                  <a:schemeClr val="tx2"/>
                </a:solidFill>
                <a:latin typeface="Gill Sans MT" panose="020B0502020104020203" pitchFamily="34" charset="0"/>
              </a:defRPr>
            </a:lvl2pPr>
            <a:lvl3pPr marL="1143000" indent="-228600">
              <a:spcBef>
                <a:spcPts val="500"/>
              </a:spcBef>
              <a:buClr>
                <a:srgbClr val="BCBCBC"/>
              </a:buClr>
              <a:buSzPct val="76000"/>
              <a:buFont typeface="Wingdings 3" panose="05040102010807070707" pitchFamily="18" charset="2"/>
              <a:buChar char=""/>
              <a:defRPr sz="2000">
                <a:solidFill>
                  <a:schemeClr val="tx1"/>
                </a:solidFill>
                <a:latin typeface="Gill Sans MT" panose="020B0502020104020203" pitchFamily="34" charset="0"/>
              </a:defRPr>
            </a:lvl3pPr>
            <a:lvl4pPr marL="1600200" indent="-228600">
              <a:spcBef>
                <a:spcPts val="400"/>
              </a:spcBef>
              <a:buClr>
                <a:srgbClr val="8BA2B4"/>
              </a:buClr>
              <a:buSzPct val="70000"/>
              <a:buFont typeface="Wingdings" panose="05000000000000000000" pitchFamily="2" charset="2"/>
              <a:buChar char=""/>
              <a:defRPr>
                <a:solidFill>
                  <a:schemeClr val="tx1"/>
                </a:solidFill>
                <a:latin typeface="Gill Sans MT" panose="020B0502020104020203" pitchFamily="34" charset="0"/>
              </a:defRPr>
            </a:lvl4pPr>
            <a:lvl5pPr marL="2057400" indent="-228600">
              <a:spcBef>
                <a:spcPts val="300"/>
              </a:spcBef>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5pPr>
            <a:lvl6pPr marL="25146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6pPr>
            <a:lvl7pPr marL="29718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7pPr>
            <a:lvl8pPr marL="34290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8pPr>
            <a:lvl9pPr marL="3886200" indent="-228600" eaLnBrk="0" fontAlgn="base" hangingPunct="0">
              <a:spcBef>
                <a:spcPts val="300"/>
              </a:spcBef>
              <a:spcAft>
                <a:spcPct val="0"/>
              </a:spcAft>
              <a:buClr>
                <a:schemeClr val="accent2"/>
              </a:buClr>
              <a:buSzPct val="70000"/>
              <a:buFont typeface="Wingdings" panose="05000000000000000000" pitchFamily="2" charset="2"/>
              <a:buChar char=""/>
              <a:defRPr sz="1600">
                <a:solidFill>
                  <a:schemeClr val="tx1"/>
                </a:solidFill>
                <a:latin typeface="Gill Sans MT" panose="020B0502020104020203" pitchFamily="34" charset="0"/>
              </a:defRPr>
            </a:lvl9pPr>
          </a:lstStyle>
          <a:p>
            <a:pPr eaLnBrk="1" hangingPunct="1">
              <a:spcBef>
                <a:spcPct val="50000"/>
              </a:spcBef>
              <a:buClrTx/>
              <a:buSzTx/>
              <a:buFontTx/>
              <a:buNone/>
            </a:pPr>
            <a:endParaRPr lang="en-US" altLang="en-US" sz="2800">
              <a:latin typeface="Arial" panose="020B0604020202020204" pitchFamily="34" charset="0"/>
              <a:cs typeface="Arial" panose="020B0604020202020204" pitchFamily="34" charset="0"/>
            </a:endParaRPr>
          </a:p>
        </p:txBody>
      </p:sp>
      <p:sp>
        <p:nvSpPr>
          <p:cNvPr id="828419" name="Rectangle 3">
            <a:extLst>
              <a:ext uri="{FF2B5EF4-FFF2-40B4-BE49-F238E27FC236}">
                <a16:creationId xmlns:a16="http://schemas.microsoft.com/office/drawing/2014/main" id="{2722E035-8E90-4A6F-8E6B-80CB635B6413}"/>
              </a:ext>
            </a:extLst>
          </p:cNvPr>
          <p:cNvSpPr>
            <a:spLocks noGrp="1" noChangeArrowheads="1"/>
          </p:cNvSpPr>
          <p:nvPr>
            <p:ph type="title"/>
          </p:nvPr>
        </p:nvSpPr>
        <p:spPr>
          <a:xfrm>
            <a:off x="1135063" y="677069"/>
            <a:ext cx="8362950" cy="863600"/>
          </a:xfrm>
        </p:spPr>
        <p:txBody>
          <a:bodyPr>
            <a:normAutofit/>
          </a:bodyPr>
          <a:lstStyle/>
          <a:p>
            <a:pPr>
              <a:defRPr/>
            </a:pPr>
            <a:r>
              <a:rPr lang="en-GB" sz="3600" dirty="0">
                <a:latin typeface="+mn-lt"/>
              </a:rPr>
              <a:t>Role of Experience</a:t>
            </a:r>
          </a:p>
        </p:txBody>
      </p:sp>
      <p:sp>
        <p:nvSpPr>
          <p:cNvPr id="54276" name="Rectangle 4">
            <a:extLst>
              <a:ext uri="{FF2B5EF4-FFF2-40B4-BE49-F238E27FC236}">
                <a16:creationId xmlns:a16="http://schemas.microsoft.com/office/drawing/2014/main" id="{F4B616DE-000F-4C5A-85B5-8B48C9C937E4}"/>
              </a:ext>
            </a:extLst>
          </p:cNvPr>
          <p:cNvSpPr>
            <a:spLocks noGrp="1"/>
          </p:cNvSpPr>
          <p:nvPr>
            <p:ph sz="quarter" idx="1"/>
          </p:nvPr>
        </p:nvSpPr>
        <p:spPr>
          <a:xfrm>
            <a:off x="1135063" y="2028825"/>
            <a:ext cx="9086850" cy="3910014"/>
          </a:xfrm>
        </p:spPr>
        <p:txBody>
          <a:bodyPr/>
          <a:lstStyle/>
          <a:p>
            <a:pPr eaLnBrk="1" hangingPunct="1">
              <a:buFont typeface="Arial" panose="020B0604020202020204" pitchFamily="34" charset="0"/>
              <a:buChar char="•"/>
            </a:pPr>
            <a:r>
              <a:rPr lang="en-GB" altLang="en-US" dirty="0"/>
              <a:t>Experience plays an important role in determining connections made</a:t>
            </a:r>
          </a:p>
          <a:p>
            <a:pPr eaLnBrk="1" hangingPunct="1">
              <a:buFont typeface="Arial" panose="020B0604020202020204" pitchFamily="34" charset="0"/>
              <a:buChar char="•"/>
            </a:pPr>
            <a:r>
              <a:rPr lang="en-GB" altLang="en-US" dirty="0"/>
              <a:t>The types of brain activities engaged in during adolescence probably have a significant impact on what cognitive abilities people will have for the rest of their lives</a:t>
            </a:r>
          </a:p>
          <a:p>
            <a:pPr eaLnBrk="1" hangingPunct="1">
              <a:buFont typeface="Arial" panose="020B0604020202020204" pitchFamily="34" charset="0"/>
              <a:buChar char="•"/>
            </a:pPr>
            <a:r>
              <a:rPr lang="en-GB" altLang="en-US" dirty="0"/>
              <a:t>Over or under stimulation of certain responses can lead to mis-communication between different  areas of the brain</a:t>
            </a:r>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8658" name="Rectangle 2">
            <a:extLst>
              <a:ext uri="{FF2B5EF4-FFF2-40B4-BE49-F238E27FC236}">
                <a16:creationId xmlns:a16="http://schemas.microsoft.com/office/drawing/2014/main" id="{91722439-B999-4C8F-942E-5AFD4971C8E1}"/>
              </a:ext>
            </a:extLst>
          </p:cNvPr>
          <p:cNvSpPr>
            <a:spLocks noGrp="1" noChangeArrowheads="1"/>
          </p:cNvSpPr>
          <p:nvPr>
            <p:ph type="title"/>
          </p:nvPr>
        </p:nvSpPr>
        <p:spPr>
          <a:xfrm>
            <a:off x="1097280" y="286603"/>
            <a:ext cx="10058400" cy="761147"/>
          </a:xfrm>
        </p:spPr>
        <p:txBody>
          <a:bodyPr/>
          <a:lstStyle/>
          <a:p>
            <a:pPr algn="ctr" eaLnBrk="1" hangingPunct="1">
              <a:defRPr/>
            </a:pPr>
            <a:r>
              <a:rPr lang="en-GB" dirty="0">
                <a:solidFill>
                  <a:schemeClr val="tx1"/>
                </a:solidFill>
              </a:rPr>
              <a:t>Brain Maturation</a:t>
            </a:r>
          </a:p>
        </p:txBody>
      </p:sp>
      <p:pic>
        <p:nvPicPr>
          <p:cNvPr id="55299" name="Picture 4">
            <a:extLst>
              <a:ext uri="{FF2B5EF4-FFF2-40B4-BE49-F238E27FC236}">
                <a16:creationId xmlns:a16="http://schemas.microsoft.com/office/drawing/2014/main" id="{C44C7CC6-64B2-493E-BC1C-B28DB4822F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75" y="1047750"/>
            <a:ext cx="8604250" cy="532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77B9093F-DA87-4238-91B0-DDD92A19F569}"/>
              </a:ext>
            </a:extLst>
          </p:cNvPr>
          <p:cNvSpPr>
            <a:spLocks noGrp="1"/>
          </p:cNvSpPr>
          <p:nvPr>
            <p:ph type="title"/>
          </p:nvPr>
        </p:nvSpPr>
        <p:spPr/>
        <p:txBody>
          <a:bodyPr/>
          <a:lstStyle/>
          <a:p>
            <a:r>
              <a:rPr lang="en-GB" altLang="en-US" dirty="0"/>
              <a:t>Things that effect the maturing brain</a:t>
            </a:r>
          </a:p>
        </p:txBody>
      </p:sp>
      <p:sp>
        <p:nvSpPr>
          <p:cNvPr id="3" name="Content Placeholder 2">
            <a:extLst>
              <a:ext uri="{FF2B5EF4-FFF2-40B4-BE49-F238E27FC236}">
                <a16:creationId xmlns:a16="http://schemas.microsoft.com/office/drawing/2014/main" id="{5FE3C34A-E263-4FBA-B6AB-B85680FBCF65}"/>
              </a:ext>
            </a:extLst>
          </p:cNvPr>
          <p:cNvSpPr>
            <a:spLocks noGrp="1"/>
          </p:cNvSpPr>
          <p:nvPr>
            <p:ph sz="quarter" idx="1"/>
          </p:nvPr>
        </p:nvSpPr>
        <p:spPr>
          <a:xfrm>
            <a:off x="1097280" y="2162175"/>
            <a:ext cx="9113520" cy="3994151"/>
          </a:xfrm>
        </p:spPr>
        <p:txBody>
          <a:bodyPr>
            <a:normAutofit lnSpcReduction="10000"/>
          </a:bodyPr>
          <a:lstStyle/>
          <a:p>
            <a:pPr>
              <a:buFont typeface="Arial" panose="020B0604020202020204" pitchFamily="34" charset="0"/>
              <a:buChar char="•"/>
            </a:pPr>
            <a:r>
              <a:rPr lang="en-GB" altLang="en-US" dirty="0"/>
              <a:t>What do you think can affect the maturing brain?</a:t>
            </a:r>
          </a:p>
          <a:p>
            <a:pPr>
              <a:buFont typeface="Arial" panose="020B0604020202020204" pitchFamily="34" charset="0"/>
              <a:buChar char="•"/>
            </a:pPr>
            <a:r>
              <a:rPr lang="en-GB" altLang="en-US" dirty="0"/>
              <a:t>Drugs</a:t>
            </a:r>
          </a:p>
          <a:p>
            <a:pPr>
              <a:buFont typeface="Arial" panose="020B0604020202020204" pitchFamily="34" charset="0"/>
              <a:buChar char="•"/>
            </a:pPr>
            <a:r>
              <a:rPr lang="en-GB" altLang="en-US" dirty="0"/>
              <a:t>Alcohol</a:t>
            </a:r>
          </a:p>
          <a:p>
            <a:pPr>
              <a:buFont typeface="Arial" panose="020B0604020202020204" pitchFamily="34" charset="0"/>
              <a:buChar char="•"/>
            </a:pPr>
            <a:r>
              <a:rPr lang="en-GB" altLang="en-US" dirty="0"/>
              <a:t>Trauma</a:t>
            </a:r>
          </a:p>
          <a:p>
            <a:pPr>
              <a:buFont typeface="Arial" panose="020B0604020202020204" pitchFamily="34" charset="0"/>
              <a:buChar char="•"/>
            </a:pPr>
            <a:r>
              <a:rPr lang="en-GB" altLang="en-US" dirty="0"/>
              <a:t>ACEs</a:t>
            </a:r>
          </a:p>
          <a:p>
            <a:pPr>
              <a:buFont typeface="Arial" panose="020B0604020202020204" pitchFamily="34" charset="0"/>
              <a:buChar char="•"/>
            </a:pPr>
            <a:r>
              <a:rPr lang="en-GB" altLang="en-US" dirty="0"/>
              <a:t>Lifestyle choices</a:t>
            </a:r>
          </a:p>
          <a:p>
            <a:pPr>
              <a:buFont typeface="Arial" panose="020B0604020202020204" pitchFamily="34" charset="0"/>
              <a:buChar char="•"/>
            </a:pPr>
            <a:r>
              <a:rPr lang="en-GB" altLang="en-US" dirty="0"/>
              <a:t>Lack of exercise</a:t>
            </a:r>
          </a:p>
          <a:p>
            <a:pPr>
              <a:buFont typeface="Arial" panose="020B0604020202020204" pitchFamily="34" charset="0"/>
              <a:buChar char="•"/>
            </a:pPr>
            <a:r>
              <a:rPr lang="en-GB" altLang="en-US" dirty="0"/>
              <a:t>Hereditary issues</a:t>
            </a:r>
          </a:p>
          <a:p>
            <a:pPr>
              <a:buFont typeface="Arial" panose="020B0604020202020204" pitchFamily="34" charset="0"/>
              <a:buChar cha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03FFD168-34B9-48AB-BEF0-84A14A802F70}"/>
              </a:ext>
            </a:extLst>
          </p:cNvPr>
          <p:cNvSpPr>
            <a:spLocks noGrp="1"/>
          </p:cNvSpPr>
          <p:nvPr>
            <p:ph type="title"/>
          </p:nvPr>
        </p:nvSpPr>
        <p:spPr/>
        <p:txBody>
          <a:bodyPr/>
          <a:lstStyle/>
          <a:p>
            <a:r>
              <a:rPr lang="en-GB" altLang="en-US"/>
              <a:t>Scars that wont heal</a:t>
            </a:r>
          </a:p>
        </p:txBody>
      </p:sp>
      <p:sp>
        <p:nvSpPr>
          <p:cNvPr id="3" name="Content Placeholder 2">
            <a:extLst>
              <a:ext uri="{FF2B5EF4-FFF2-40B4-BE49-F238E27FC236}">
                <a16:creationId xmlns:a16="http://schemas.microsoft.com/office/drawing/2014/main" id="{60204036-7FD1-44A3-A1A9-1E4FB2B1FEF4}"/>
              </a:ext>
            </a:extLst>
          </p:cNvPr>
          <p:cNvSpPr>
            <a:spLocks noGrp="1"/>
          </p:cNvSpPr>
          <p:nvPr>
            <p:ph sz="quarter" idx="1"/>
          </p:nvPr>
        </p:nvSpPr>
        <p:spPr>
          <a:xfrm>
            <a:off x="1097280" y="2200275"/>
            <a:ext cx="9113520" cy="3956051"/>
          </a:xfrm>
        </p:spPr>
        <p:txBody>
          <a:bodyPr>
            <a:normAutofit fontScale="85000" lnSpcReduction="20000"/>
          </a:bodyPr>
          <a:lstStyle/>
          <a:p>
            <a:pPr eaLnBrk="1" hangingPunct="1">
              <a:buFont typeface="Arial" panose="020B0604020202020204" pitchFamily="34" charset="0"/>
              <a:buChar char="•"/>
            </a:pPr>
            <a:r>
              <a:rPr lang="en-US" altLang="en-US" dirty="0"/>
              <a:t>Growing evidence of altered brain development and functioning as the result of negative life events and experiences</a:t>
            </a:r>
          </a:p>
          <a:p>
            <a:pPr eaLnBrk="1" hangingPunct="1">
              <a:buFont typeface="Arial" panose="020B0604020202020204" pitchFamily="34" charset="0"/>
              <a:buChar char="•"/>
            </a:pPr>
            <a:r>
              <a:rPr lang="en-US" altLang="en-US" dirty="0"/>
              <a:t>Our interactions with the world “</a:t>
            </a:r>
            <a:r>
              <a:rPr lang="en-US" altLang="en-US" dirty="0" err="1"/>
              <a:t>organise</a:t>
            </a:r>
            <a:r>
              <a:rPr lang="en-US" altLang="en-US" dirty="0"/>
              <a:t> our brain’s development” and shapes the person we become</a:t>
            </a:r>
          </a:p>
          <a:p>
            <a:pPr eaLnBrk="1" hangingPunct="1">
              <a:buFont typeface="Arial" panose="020B0604020202020204" pitchFamily="34" charset="0"/>
              <a:buChar char="•"/>
            </a:pPr>
            <a:r>
              <a:rPr lang="en-US" altLang="en-US" dirty="0"/>
              <a:t>Brain will develop to respond to a positive or a negative environment</a:t>
            </a:r>
          </a:p>
          <a:p>
            <a:pPr eaLnBrk="1" hangingPunct="1">
              <a:lnSpc>
                <a:spcPct val="90000"/>
              </a:lnSpc>
              <a:buFont typeface="Arial" panose="020B0604020202020204" pitchFamily="34" charset="0"/>
              <a:buChar char="•"/>
            </a:pPr>
            <a:r>
              <a:rPr lang="en-US" altLang="en-US" dirty="0"/>
              <a:t>Chronic stress, and neglect </a:t>
            </a:r>
            <a:r>
              <a:rPr lang="en-US" altLang="en-US" dirty="0" err="1"/>
              <a:t>sensitise</a:t>
            </a:r>
            <a:r>
              <a:rPr lang="en-US" altLang="en-US" dirty="0"/>
              <a:t> certain neural pathways and over-develop certain regions of the brain (limbic region) involved in anxiety and fear.  This often results in the under-development of other regions of the brain (frontal lobe)</a:t>
            </a:r>
          </a:p>
          <a:p>
            <a:pPr>
              <a:lnSpc>
                <a:spcPct val="90000"/>
              </a:lnSpc>
              <a:buFont typeface="Arial" panose="020B0604020202020204" pitchFamily="34" charset="0"/>
              <a:buChar char="•"/>
            </a:pPr>
            <a:r>
              <a:rPr lang="en-US" altLang="en-US" dirty="0"/>
              <a:t>Chronic stress from fear, violence, abuse, hunger, pain, etc. focuses the brain’s resources on survival and other areas of the brain are not “available” for learning social and cognitive skills</a:t>
            </a:r>
          </a:p>
          <a:p>
            <a:pPr eaLnBrk="1" hangingPunct="1">
              <a:lnSpc>
                <a:spcPct val="90000"/>
              </a:lnSpc>
              <a:buClr>
                <a:schemeClr val="tx1"/>
              </a:buClr>
              <a:buFont typeface="Arial" panose="020B0604020202020204" pitchFamily="34" charset="0"/>
              <a:buChar char="•"/>
            </a:pPr>
            <a:endParaRPr lang="en-US" altLang="en-US" dirty="0"/>
          </a:p>
          <a:p>
            <a:pPr eaLnBrk="1" hangingPunct="1">
              <a:buClr>
                <a:schemeClr val="tx1"/>
              </a:buClr>
              <a:buFont typeface="Arial" panose="020B0604020202020204" pitchFamily="34" charset="0"/>
              <a:buChar char="•"/>
            </a:pPr>
            <a:endParaRPr lang="en-US" altLang="en-US" dirty="0"/>
          </a:p>
          <a:p>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80B2BA41-F0EC-4E6F-973E-74BF3B201431}"/>
              </a:ext>
            </a:extLst>
          </p:cNvPr>
          <p:cNvSpPr>
            <a:spLocks noGrp="1"/>
          </p:cNvSpPr>
          <p:nvPr>
            <p:ph type="title"/>
          </p:nvPr>
        </p:nvSpPr>
        <p:spPr/>
        <p:txBody>
          <a:bodyPr/>
          <a:lstStyle/>
          <a:p>
            <a:r>
              <a:rPr lang="en-GB" altLang="en-US" dirty="0"/>
              <a:t>Brains response to threat</a:t>
            </a:r>
          </a:p>
        </p:txBody>
      </p:sp>
      <p:sp>
        <p:nvSpPr>
          <p:cNvPr id="69635" name="Content Placeholder 2">
            <a:extLst>
              <a:ext uri="{FF2B5EF4-FFF2-40B4-BE49-F238E27FC236}">
                <a16:creationId xmlns:a16="http://schemas.microsoft.com/office/drawing/2014/main" id="{EC5EBCC9-3A30-4B20-A864-8290401248FA}"/>
              </a:ext>
            </a:extLst>
          </p:cNvPr>
          <p:cNvSpPr>
            <a:spLocks noGrp="1"/>
          </p:cNvSpPr>
          <p:nvPr>
            <p:ph sz="quarter" idx="1"/>
          </p:nvPr>
        </p:nvSpPr>
        <p:spPr>
          <a:xfrm>
            <a:off x="1097280" y="2066925"/>
            <a:ext cx="9113520" cy="4200525"/>
          </a:xfrm>
        </p:spPr>
        <p:txBody>
          <a:bodyPr>
            <a:normAutofit/>
          </a:bodyPr>
          <a:lstStyle/>
          <a:p>
            <a:pPr eaLnBrk="1" hangingPunct="1">
              <a:lnSpc>
                <a:spcPct val="80000"/>
              </a:lnSpc>
              <a:buFont typeface="Arial" panose="020B0604020202020204" pitchFamily="34" charset="0"/>
              <a:buChar char="•"/>
            </a:pPr>
            <a:r>
              <a:rPr lang="en-US" altLang="en-US" sz="2400" dirty="0"/>
              <a:t>Brain is uniquely designed to </a:t>
            </a:r>
            <a:r>
              <a:rPr lang="en-US" altLang="en-US" sz="2400" dirty="0" err="1"/>
              <a:t>mobilise</a:t>
            </a:r>
            <a:r>
              <a:rPr lang="en-US" altLang="en-US" sz="2400" dirty="0"/>
              <a:t> the body in response to threat—all </a:t>
            </a:r>
            <a:r>
              <a:rPr lang="en-US" altLang="en-US" sz="2400"/>
              <a:t>body response – 5 fs</a:t>
            </a:r>
            <a:endParaRPr lang="en-US" altLang="en-US" sz="2400" dirty="0"/>
          </a:p>
          <a:p>
            <a:pPr lvl="1">
              <a:lnSpc>
                <a:spcPct val="80000"/>
              </a:lnSpc>
              <a:buFont typeface="Arial" panose="020B0604020202020204" pitchFamily="34" charset="0"/>
              <a:buChar char="•"/>
            </a:pPr>
            <a:r>
              <a:rPr lang="en-US" altLang="en-US" sz="2200" dirty="0"/>
              <a:t>Fight</a:t>
            </a:r>
          </a:p>
          <a:p>
            <a:pPr lvl="1">
              <a:lnSpc>
                <a:spcPct val="80000"/>
              </a:lnSpc>
              <a:buFont typeface="Arial" panose="020B0604020202020204" pitchFamily="34" charset="0"/>
              <a:buChar char="•"/>
            </a:pPr>
            <a:r>
              <a:rPr lang="en-US" altLang="en-US" sz="2200" dirty="0"/>
              <a:t>Flight</a:t>
            </a:r>
          </a:p>
          <a:p>
            <a:pPr lvl="1">
              <a:lnSpc>
                <a:spcPct val="80000"/>
              </a:lnSpc>
              <a:buFont typeface="Arial" panose="020B0604020202020204" pitchFamily="34" charset="0"/>
              <a:buChar char="•"/>
            </a:pPr>
            <a:r>
              <a:rPr lang="en-US" altLang="en-US" sz="2200" dirty="0"/>
              <a:t>Flop</a:t>
            </a:r>
          </a:p>
          <a:p>
            <a:pPr lvl="1">
              <a:lnSpc>
                <a:spcPct val="80000"/>
              </a:lnSpc>
              <a:buFont typeface="Arial" panose="020B0604020202020204" pitchFamily="34" charset="0"/>
              <a:buChar char="•"/>
            </a:pPr>
            <a:r>
              <a:rPr lang="en-US" altLang="en-US" sz="2200" dirty="0"/>
              <a:t>Friend</a:t>
            </a:r>
          </a:p>
          <a:p>
            <a:pPr lvl="1">
              <a:lnSpc>
                <a:spcPct val="80000"/>
              </a:lnSpc>
              <a:buFont typeface="Arial" panose="020B0604020202020204" pitchFamily="34" charset="0"/>
              <a:buChar char="•"/>
            </a:pPr>
            <a:r>
              <a:rPr lang="en-US" altLang="en-US" sz="2200" dirty="0"/>
              <a:t>Freeze </a:t>
            </a:r>
          </a:p>
          <a:p>
            <a:pPr eaLnBrk="1" hangingPunct="1">
              <a:lnSpc>
                <a:spcPct val="80000"/>
              </a:lnSpc>
              <a:buFont typeface="Arial" panose="020B0604020202020204" pitchFamily="34" charset="0"/>
              <a:buChar char="•"/>
            </a:pPr>
            <a:r>
              <a:rPr lang="en-US" altLang="en-US" sz="2400" dirty="0"/>
              <a:t>Neurochemical systems cause a cascade of changes in attention, impulse control, sleep patterns, and fine motor control</a:t>
            </a:r>
          </a:p>
          <a:p>
            <a:pPr eaLnBrk="1" hangingPunct="1">
              <a:lnSpc>
                <a:spcPct val="80000"/>
              </a:lnSpc>
              <a:buFont typeface="Arial" panose="020B0604020202020204" pitchFamily="34" charset="0"/>
              <a:buChar char="•"/>
            </a:pPr>
            <a:r>
              <a:rPr lang="en-US" altLang="en-US" sz="2400" dirty="0"/>
              <a:t>Chronic activation of the neural pathways involved in fear creates “memories” which shape a person’s perception of and response to the environment—indelible perception of the world</a:t>
            </a:r>
          </a:p>
          <a:p>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CBE9-E763-4DA3-8A97-8ACE06B28841}"/>
              </a:ext>
            </a:extLst>
          </p:cNvPr>
          <p:cNvSpPr>
            <a:spLocks noGrp="1"/>
          </p:cNvSpPr>
          <p:nvPr>
            <p:ph type="title"/>
          </p:nvPr>
        </p:nvSpPr>
        <p:spPr/>
        <p:txBody>
          <a:bodyPr/>
          <a:lstStyle/>
          <a:p>
            <a:r>
              <a:rPr lang="en-GB" dirty="0"/>
              <a:t>Inclusion	</a:t>
            </a:r>
          </a:p>
        </p:txBody>
      </p:sp>
      <p:sp>
        <p:nvSpPr>
          <p:cNvPr id="3" name="Content Placeholder 2">
            <a:extLst>
              <a:ext uri="{FF2B5EF4-FFF2-40B4-BE49-F238E27FC236}">
                <a16:creationId xmlns:a16="http://schemas.microsoft.com/office/drawing/2014/main" id="{F5CB2558-8EE8-46E4-8683-0F07B98F9EE0}"/>
              </a:ext>
            </a:extLst>
          </p:cNvPr>
          <p:cNvSpPr>
            <a:spLocks noGrp="1"/>
          </p:cNvSpPr>
          <p:nvPr>
            <p:ph idx="1"/>
          </p:nvPr>
        </p:nvSpPr>
        <p:spPr/>
        <p:txBody>
          <a:bodyPr/>
          <a:lstStyle/>
          <a:p>
            <a:pPr>
              <a:buFont typeface="Arial" panose="020B0604020202020204" pitchFamily="34" charset="0"/>
              <a:buChar char="•"/>
            </a:pPr>
            <a:r>
              <a:rPr lang="en-GB" dirty="0"/>
              <a:t>What are the first things you think of when you hear the word inclusion?</a:t>
            </a:r>
          </a:p>
          <a:p>
            <a:pPr>
              <a:buFont typeface="Arial" panose="020B0604020202020204" pitchFamily="34" charset="0"/>
              <a:buChar char="•"/>
            </a:pPr>
            <a:r>
              <a:rPr lang="en-GB" dirty="0"/>
              <a:t>Inclusion is t</a:t>
            </a:r>
            <a:r>
              <a:rPr lang="en-GB" b="0" i="0" dirty="0">
                <a:solidFill>
                  <a:srgbClr val="202124"/>
                </a:solidFill>
                <a:effectLst/>
              </a:rPr>
              <a:t>he practice or policy of providing equal access to opportunities and resources for people who might otherwise be excluded or marginalized</a:t>
            </a:r>
          </a:p>
          <a:p>
            <a:pPr>
              <a:buFont typeface="Arial" panose="020B0604020202020204" pitchFamily="34" charset="0"/>
              <a:buChar char="•"/>
            </a:pPr>
            <a:r>
              <a:rPr lang="en-GB" b="0" i="0" dirty="0">
                <a:solidFill>
                  <a:srgbClr val="4D5156"/>
                </a:solidFill>
                <a:effectLst/>
              </a:rPr>
              <a:t>Challenges discrimination and inequality as it affects young </a:t>
            </a:r>
            <a:r>
              <a:rPr lang="en-GB" b="0" i="0" dirty="0">
                <a:solidFill>
                  <a:srgbClr val="4D5156"/>
                </a:solidFill>
                <a:effectLst/>
                <a:latin typeface="arial" panose="020B0604020202020204" pitchFamily="34" charset="0"/>
              </a:rPr>
              <a:t>people</a:t>
            </a:r>
            <a:endParaRPr lang="en-GB" dirty="0"/>
          </a:p>
        </p:txBody>
      </p:sp>
    </p:spTree>
    <p:extLst>
      <p:ext uri="{BB962C8B-B14F-4D97-AF65-F5344CB8AC3E}">
        <p14:creationId xmlns:p14="http://schemas.microsoft.com/office/powerpoint/2010/main" val="2893508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A29F2-70E9-41DB-8FD6-8E75E31106F7}"/>
              </a:ext>
            </a:extLst>
          </p:cNvPr>
          <p:cNvSpPr>
            <a:spLocks noGrp="1"/>
          </p:cNvSpPr>
          <p:nvPr>
            <p:ph type="title"/>
          </p:nvPr>
        </p:nvSpPr>
        <p:spPr/>
        <p:txBody>
          <a:bodyPr/>
          <a:lstStyle/>
          <a:p>
            <a:r>
              <a:rPr lang="en-GB" dirty="0"/>
              <a:t>Inclusion of young people</a:t>
            </a:r>
          </a:p>
        </p:txBody>
      </p:sp>
      <p:sp>
        <p:nvSpPr>
          <p:cNvPr id="3" name="Content Placeholder 2">
            <a:extLst>
              <a:ext uri="{FF2B5EF4-FFF2-40B4-BE49-F238E27FC236}">
                <a16:creationId xmlns:a16="http://schemas.microsoft.com/office/drawing/2014/main" id="{C3834BBA-9CAF-4B33-87EE-3F3AA073747B}"/>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333333"/>
                </a:solidFill>
                <a:effectLst/>
                <a:latin typeface="Helvetica Neue"/>
              </a:rPr>
              <a:t>Young people between the ages of 15 and 24 account for more than one quarter of the world's population.</a:t>
            </a:r>
          </a:p>
          <a:p>
            <a:pPr algn="l">
              <a:buFont typeface="Arial" panose="020B0604020202020204" pitchFamily="34" charset="0"/>
              <a:buChar char="•"/>
            </a:pPr>
            <a:r>
              <a:rPr lang="en-GB" b="0" i="0" dirty="0">
                <a:solidFill>
                  <a:srgbClr val="333333"/>
                </a:solidFill>
                <a:effectLst/>
                <a:latin typeface="Helvetica Neue"/>
              </a:rPr>
              <a:t>At 1.2 billion, they represent the largest group ever to enter the transition to adulthood. </a:t>
            </a:r>
          </a:p>
          <a:p>
            <a:pPr algn="l">
              <a:buFont typeface="Arial" panose="020B0604020202020204" pitchFamily="34" charset="0"/>
              <a:buChar char="•"/>
            </a:pPr>
            <a:r>
              <a:rPr lang="en-GB" b="0" i="0" dirty="0">
                <a:solidFill>
                  <a:srgbClr val="333333"/>
                </a:solidFill>
                <a:effectLst/>
                <a:latin typeface="Helvetica Neue"/>
              </a:rPr>
              <a:t>One commonality among many of these young people is exposure to an increasing number of vulnerabilities and threats. T</a:t>
            </a:r>
          </a:p>
          <a:p>
            <a:pPr algn="l">
              <a:buFont typeface="Arial" panose="020B0604020202020204" pitchFamily="34" charset="0"/>
              <a:buChar char="•"/>
            </a:pPr>
            <a:r>
              <a:rPr lang="en-GB" b="0" i="0" dirty="0">
                <a:solidFill>
                  <a:srgbClr val="333333"/>
                </a:solidFill>
                <a:effectLst/>
                <a:latin typeface="Helvetica Neue"/>
              </a:rPr>
              <a:t>he life choices they make are inevitably subject to many social and economic constraints. </a:t>
            </a:r>
          </a:p>
          <a:p>
            <a:pPr algn="l">
              <a:buFont typeface="Arial" panose="020B0604020202020204" pitchFamily="34" charset="0"/>
              <a:buChar char="•"/>
            </a:pPr>
            <a:r>
              <a:rPr lang="en-GB" b="0" i="0" dirty="0">
                <a:solidFill>
                  <a:srgbClr val="333333"/>
                </a:solidFill>
                <a:effectLst/>
                <a:latin typeface="Helvetica Neue"/>
              </a:rPr>
              <a:t>Limited access to decent employment, education, health services and civic participation are all factors that prevent young people from playing a full role in their societies. </a:t>
            </a:r>
          </a:p>
          <a:p>
            <a:endParaRPr lang="en-GB" dirty="0"/>
          </a:p>
        </p:txBody>
      </p:sp>
    </p:spTree>
    <p:extLst>
      <p:ext uri="{BB962C8B-B14F-4D97-AF65-F5344CB8AC3E}">
        <p14:creationId xmlns:p14="http://schemas.microsoft.com/office/powerpoint/2010/main" val="4106761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5BA0-E87A-43CD-97E9-A293C3D8D7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236C8E-B35C-4ED8-AD16-AE8AA5515E6C}"/>
              </a:ext>
            </a:extLst>
          </p:cNvPr>
          <p:cNvSpPr>
            <a:spLocks noGrp="1"/>
          </p:cNvSpPr>
          <p:nvPr>
            <p:ph idx="1"/>
          </p:nvPr>
        </p:nvSpPr>
        <p:spPr/>
        <p:txBody>
          <a:bodyPr/>
          <a:lstStyle/>
          <a:p>
            <a:r>
              <a:rPr lang="en-GB" dirty="0">
                <a:hlinkClick r:id="rId2"/>
              </a:rPr>
              <a:t>https://www.youtube.com/watch?v=64M6NoFM2RI</a:t>
            </a:r>
            <a:r>
              <a:rPr lang="en-GB" dirty="0"/>
              <a:t> </a:t>
            </a:r>
          </a:p>
        </p:txBody>
      </p:sp>
    </p:spTree>
    <p:extLst>
      <p:ext uri="{BB962C8B-B14F-4D97-AF65-F5344CB8AC3E}">
        <p14:creationId xmlns:p14="http://schemas.microsoft.com/office/powerpoint/2010/main" val="41545005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3FC2-FFFB-4FAD-9B23-027A7FC771C3}"/>
              </a:ext>
            </a:extLst>
          </p:cNvPr>
          <p:cNvSpPr>
            <a:spLocks noGrp="1"/>
          </p:cNvSpPr>
          <p:nvPr>
            <p:ph type="title"/>
          </p:nvPr>
        </p:nvSpPr>
        <p:spPr/>
        <p:txBody>
          <a:bodyPr/>
          <a:lstStyle/>
          <a:p>
            <a:r>
              <a:rPr lang="en-GB" dirty="0"/>
              <a:t>Youth work in Wales</a:t>
            </a:r>
          </a:p>
        </p:txBody>
      </p:sp>
      <p:sp>
        <p:nvSpPr>
          <p:cNvPr id="3" name="Content Placeholder 2">
            <a:extLst>
              <a:ext uri="{FF2B5EF4-FFF2-40B4-BE49-F238E27FC236}">
                <a16:creationId xmlns:a16="http://schemas.microsoft.com/office/drawing/2014/main" id="{307D23E8-72F2-4284-BFC6-BFDFAF47216C}"/>
              </a:ext>
            </a:extLst>
          </p:cNvPr>
          <p:cNvSpPr>
            <a:spLocks noGrp="1"/>
          </p:cNvSpPr>
          <p:nvPr>
            <p:ph idx="1"/>
          </p:nvPr>
        </p:nvSpPr>
        <p:spPr/>
        <p:txBody>
          <a:bodyPr>
            <a:normAutofit/>
          </a:bodyPr>
          <a:lstStyle/>
          <a:p>
            <a:pPr>
              <a:buFont typeface="Arial" panose="020B0604020202020204" pitchFamily="34" charset="0"/>
              <a:buChar char="•"/>
            </a:pPr>
            <a:r>
              <a:rPr lang="en-GB" dirty="0"/>
              <a:t>Equality of opportunity:</a:t>
            </a:r>
          </a:p>
          <a:p>
            <a:pPr lvl="1">
              <a:buFont typeface="Arial" panose="020B0604020202020204" pitchFamily="34" charset="0"/>
              <a:buChar char="•"/>
            </a:pPr>
            <a:r>
              <a:rPr lang="en-GB" dirty="0"/>
              <a:t>Young people have equal opportunities to engage in youth services </a:t>
            </a:r>
          </a:p>
          <a:p>
            <a:pPr>
              <a:buFont typeface="Arial" panose="020B0604020202020204" pitchFamily="34" charset="0"/>
              <a:buChar char="•"/>
            </a:pPr>
            <a:r>
              <a:rPr lang="en-GB" dirty="0"/>
              <a:t>Equality of service:</a:t>
            </a:r>
          </a:p>
          <a:p>
            <a:pPr lvl="1">
              <a:buFont typeface="Arial" panose="020B0604020202020204" pitchFamily="34" charset="0"/>
              <a:buChar char="•"/>
            </a:pPr>
            <a:r>
              <a:rPr lang="en-GB" dirty="0"/>
              <a:t>Young people are treated fairly when they access youth services </a:t>
            </a:r>
          </a:p>
          <a:p>
            <a:pPr>
              <a:buFont typeface="Arial" panose="020B0604020202020204" pitchFamily="34" charset="0"/>
              <a:buChar char="•"/>
            </a:pPr>
            <a:r>
              <a:rPr lang="en-GB" dirty="0"/>
              <a:t>Equality awareness:</a:t>
            </a:r>
          </a:p>
          <a:p>
            <a:pPr lvl="1">
              <a:buFont typeface="Arial" panose="020B0604020202020204" pitchFamily="34" charset="0"/>
              <a:buChar char="•"/>
            </a:pPr>
            <a:r>
              <a:rPr lang="en-GB" dirty="0"/>
              <a:t>Youth workers have the necessary tools to raise young people’s awareness of equality issues</a:t>
            </a:r>
          </a:p>
        </p:txBody>
      </p:sp>
    </p:spTree>
    <p:extLst>
      <p:ext uri="{BB962C8B-B14F-4D97-AF65-F5344CB8AC3E}">
        <p14:creationId xmlns:p14="http://schemas.microsoft.com/office/powerpoint/2010/main" val="6486695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CC7F5-08EC-4C56-A07D-678E0524AA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77A67D-3990-41F4-95E7-5D65550AF9AF}"/>
              </a:ext>
            </a:extLst>
          </p:cNvPr>
          <p:cNvSpPr>
            <a:spLocks noGrp="1"/>
          </p:cNvSpPr>
          <p:nvPr>
            <p:ph idx="1"/>
          </p:nvPr>
        </p:nvSpPr>
        <p:spPr>
          <a:xfrm>
            <a:off x="1097280" y="2108201"/>
            <a:ext cx="10058400" cy="4244974"/>
          </a:xfrm>
        </p:spPr>
        <p:txBody>
          <a:bodyPr>
            <a:normAutofit lnSpcReduction="10000"/>
          </a:bodyPr>
          <a:lstStyle/>
          <a:p>
            <a:pPr>
              <a:buFont typeface="Arial" panose="020B0604020202020204" pitchFamily="34" charset="0"/>
              <a:buChar char="•"/>
            </a:pPr>
            <a:r>
              <a:rPr lang="en-GB" dirty="0"/>
              <a:t>The Welsh Government’s mission statement on equality says that they will take every opportunity to promote equality and inclusive outcomes for all the citizens of Wales. </a:t>
            </a:r>
          </a:p>
          <a:p>
            <a:pPr>
              <a:buFont typeface="Arial" panose="020B0604020202020204" pitchFamily="34" charset="0"/>
              <a:buChar char="•"/>
            </a:pPr>
            <a:r>
              <a:rPr lang="en-GB" dirty="0"/>
              <a:t>It will seek to make equality an integral part of its policy making in order to actively contribute to an environment that is free from discrimination. </a:t>
            </a:r>
          </a:p>
          <a:p>
            <a:pPr marL="0" indent="0">
              <a:buNone/>
            </a:pPr>
            <a:r>
              <a:rPr lang="en-GB" dirty="0"/>
              <a:t>Three key aims: </a:t>
            </a:r>
          </a:p>
          <a:p>
            <a:pPr>
              <a:buFont typeface="Arial" panose="020B0604020202020204" pitchFamily="34" charset="0"/>
              <a:buChar char="•"/>
            </a:pPr>
            <a:r>
              <a:rPr lang="en-GB" dirty="0"/>
              <a:t>1. Eliminate unlawful discrimination. </a:t>
            </a:r>
          </a:p>
          <a:p>
            <a:pPr>
              <a:buFont typeface="Arial" panose="020B0604020202020204" pitchFamily="34" charset="0"/>
              <a:buChar char="•"/>
            </a:pPr>
            <a:r>
              <a:rPr lang="en-GB" dirty="0"/>
              <a:t>2. Advance equality of opportunity for all. </a:t>
            </a:r>
          </a:p>
          <a:p>
            <a:pPr>
              <a:buFont typeface="Arial" panose="020B0604020202020204" pitchFamily="34" charset="0"/>
              <a:buChar char="•"/>
            </a:pPr>
            <a:r>
              <a:rPr lang="en-GB" dirty="0"/>
              <a:t>3. Promote good relations </a:t>
            </a:r>
          </a:p>
        </p:txBody>
      </p:sp>
    </p:spTree>
    <p:extLst>
      <p:ext uri="{BB962C8B-B14F-4D97-AF65-F5344CB8AC3E}">
        <p14:creationId xmlns:p14="http://schemas.microsoft.com/office/powerpoint/2010/main" val="14388809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A174F-B93E-47A0-8BE1-E6D33DE4D2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D79298-8759-4FC5-A4FB-80FCCD53FFCF}"/>
              </a:ext>
            </a:extLst>
          </p:cNvPr>
          <p:cNvSpPr>
            <a:spLocks noGrp="1"/>
          </p:cNvSpPr>
          <p:nvPr>
            <p:ph idx="1"/>
          </p:nvPr>
        </p:nvSpPr>
        <p:spPr/>
        <p:txBody>
          <a:bodyPr/>
          <a:lstStyle/>
          <a:p>
            <a:pPr>
              <a:buFont typeface="Arial" panose="020B0604020202020204" pitchFamily="34" charset="0"/>
              <a:buChar char="•"/>
            </a:pPr>
            <a:r>
              <a:rPr lang="en-GB" dirty="0"/>
              <a:t>The Welsh Government believes that bridging the gap between numerous inequalities in Welsh society can only have a beneficial effect: </a:t>
            </a:r>
          </a:p>
          <a:p>
            <a:pPr>
              <a:buFont typeface="Arial" panose="020B0604020202020204" pitchFamily="34" charset="0"/>
              <a:buChar char="•"/>
            </a:pPr>
            <a:r>
              <a:rPr lang="en-GB" dirty="0"/>
              <a:t>“The Welsh (…) Government needs to ensure it develops and embraces the benefits that a more diverse and integrated population afford us through producing policies and services that meet the identified needs of individuals and communities, placing a citizen focus based on the principles of human rights; fairness, respect, equality and dignity at the centre of all our policy actions.” </a:t>
            </a:r>
          </a:p>
          <a:p>
            <a:endParaRPr lang="en-GB" dirty="0"/>
          </a:p>
        </p:txBody>
      </p:sp>
    </p:spTree>
    <p:extLst>
      <p:ext uri="{BB962C8B-B14F-4D97-AF65-F5344CB8AC3E}">
        <p14:creationId xmlns:p14="http://schemas.microsoft.com/office/powerpoint/2010/main" val="26497100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107BA-29AF-43D3-AB5E-A40D2331FC28}"/>
              </a:ext>
            </a:extLst>
          </p:cNvPr>
          <p:cNvSpPr>
            <a:spLocks noGrp="1"/>
          </p:cNvSpPr>
          <p:nvPr>
            <p:ph type="title"/>
          </p:nvPr>
        </p:nvSpPr>
        <p:spPr/>
        <p:txBody>
          <a:bodyPr/>
          <a:lstStyle/>
          <a:p>
            <a:r>
              <a:rPr lang="en-GB" dirty="0"/>
              <a:t>Anti-oppressive practice</a:t>
            </a:r>
          </a:p>
        </p:txBody>
      </p:sp>
      <p:sp>
        <p:nvSpPr>
          <p:cNvPr id="3" name="Content Placeholder 2">
            <a:extLst>
              <a:ext uri="{FF2B5EF4-FFF2-40B4-BE49-F238E27FC236}">
                <a16:creationId xmlns:a16="http://schemas.microsoft.com/office/drawing/2014/main" id="{40DF27E2-814D-4AB5-847A-875081AA2AF2}"/>
              </a:ext>
            </a:extLst>
          </p:cNvPr>
          <p:cNvSpPr>
            <a:spLocks noGrp="1"/>
          </p:cNvSpPr>
          <p:nvPr>
            <p:ph idx="1"/>
          </p:nvPr>
        </p:nvSpPr>
        <p:spPr/>
        <p:txBody>
          <a:bodyPr/>
          <a:lstStyle/>
          <a:p>
            <a:pPr>
              <a:buFont typeface="Arial" panose="020B0604020202020204" pitchFamily="34" charset="0"/>
              <a:buChar char="•"/>
            </a:pPr>
            <a:r>
              <a:rPr lang="en-GB" dirty="0"/>
              <a:t>In 2 groups discuss what you think anti-oppressive practice is.</a:t>
            </a:r>
          </a:p>
          <a:p>
            <a:pPr>
              <a:buFont typeface="Arial" panose="020B0604020202020204" pitchFamily="34" charset="0"/>
              <a:buChar char="•"/>
            </a:pPr>
            <a:r>
              <a:rPr lang="en-GB" dirty="0"/>
              <a:t>How can you ensure your work and approach to young people follows this?</a:t>
            </a:r>
          </a:p>
          <a:p>
            <a:pPr>
              <a:buFont typeface="Arial" panose="020B0604020202020204" pitchFamily="34" charset="0"/>
              <a:buChar char="•"/>
            </a:pPr>
            <a:r>
              <a:rPr lang="en-GB" dirty="0"/>
              <a:t>Feedback</a:t>
            </a:r>
          </a:p>
          <a:p>
            <a:pPr>
              <a:buFont typeface="Arial" panose="020B0604020202020204" pitchFamily="34" charset="0"/>
              <a:buChar char="•"/>
            </a:pPr>
            <a:r>
              <a:rPr lang="en-GB" dirty="0"/>
              <a:t>10 minutes</a:t>
            </a:r>
          </a:p>
        </p:txBody>
      </p:sp>
    </p:spTree>
    <p:extLst>
      <p:ext uri="{BB962C8B-B14F-4D97-AF65-F5344CB8AC3E}">
        <p14:creationId xmlns:p14="http://schemas.microsoft.com/office/powerpoint/2010/main" val="2860886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505B-2E0E-4FD8-B5FD-1AE3C9DB6B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CB035F-4BD5-42C9-8C29-804F5FA701E1}"/>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dirty="0"/>
              <a:t>More than just inclusive practice</a:t>
            </a:r>
          </a:p>
          <a:p>
            <a:pPr>
              <a:buFont typeface="Arial" panose="020B0604020202020204" pitchFamily="34" charset="0"/>
              <a:buChar char="•"/>
            </a:pPr>
            <a:r>
              <a:rPr lang="en-GB" dirty="0"/>
              <a:t>Recognising that youth work is for the benefit of all young people, particularly those whose human rights are at risk</a:t>
            </a:r>
          </a:p>
          <a:p>
            <a:pPr>
              <a:buFont typeface="Arial" panose="020B0604020202020204" pitchFamily="34" charset="0"/>
              <a:buChar char="•"/>
            </a:pPr>
            <a:r>
              <a:rPr lang="en-GB" dirty="0"/>
              <a:t>Seeing youth work as an agency for change: taking positive steps to address oppressive language, attitudes, practices and structures, and challenging negative discrimination – young people, other members of staff, media, social media, governmental policies, other professionals and many more.</a:t>
            </a:r>
          </a:p>
          <a:p>
            <a:pPr>
              <a:buFont typeface="Arial" panose="020B0604020202020204" pitchFamily="34" charset="0"/>
              <a:buChar char="•"/>
            </a:pPr>
            <a:r>
              <a:rPr lang="en-GB" dirty="0"/>
              <a:t>respecting differences and building bridges between different groups and individuals </a:t>
            </a:r>
          </a:p>
          <a:p>
            <a:pPr>
              <a:buFont typeface="Arial" panose="020B0604020202020204" pitchFamily="34" charset="0"/>
              <a:buChar char="•"/>
            </a:pPr>
            <a:r>
              <a:rPr lang="en-GB" dirty="0"/>
              <a:t>Identifying and promoting positive role models, images and participation by individuals and groups often excluded from participation or facing societal oppression </a:t>
            </a:r>
          </a:p>
        </p:txBody>
      </p:sp>
    </p:spTree>
    <p:extLst>
      <p:ext uri="{BB962C8B-B14F-4D97-AF65-F5344CB8AC3E}">
        <p14:creationId xmlns:p14="http://schemas.microsoft.com/office/powerpoint/2010/main" val="42552128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26599-E804-4898-A791-2E1AA855AE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E28F7F-5A01-4528-AD95-FE188D73596F}"/>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Educating self and others about the causes and effects of oppression and the implications and application of anti-oppressive perspectives, such as feminism, a black perspective, a social model of disability, global youth </a:t>
            </a:r>
          </a:p>
          <a:p>
            <a:pPr>
              <a:buFont typeface="Arial" panose="020B0604020202020204" pitchFamily="34" charset="0"/>
              <a:buChar char="•"/>
            </a:pPr>
            <a:r>
              <a:rPr lang="en-GB" dirty="0"/>
              <a:t>Work Continuously reassessing practice through consultation and evaluation by others directly affected by oppression</a:t>
            </a:r>
          </a:p>
          <a:p>
            <a:pPr>
              <a:buFont typeface="Arial" panose="020B0604020202020204" pitchFamily="34" charset="0"/>
              <a:buChar char="•"/>
            </a:pPr>
            <a:r>
              <a:rPr lang="en-GB" dirty="0"/>
              <a:t>Recognise the forms of discrimination young  people might be facing and to support the young person in changing it for themselves, or look at challenging it yourself.</a:t>
            </a:r>
          </a:p>
          <a:p>
            <a:pPr>
              <a:buFont typeface="Arial" panose="020B0604020202020204" pitchFamily="34" charset="0"/>
              <a:buChar char="•"/>
            </a:pPr>
            <a:r>
              <a:rPr lang="en-GB" dirty="0"/>
              <a:t>Reduce the number of things young people can be discriminated because of so that barriers to achievement for young people are reduced as much as possible</a:t>
            </a:r>
          </a:p>
        </p:txBody>
      </p:sp>
    </p:spTree>
    <p:extLst>
      <p:ext uri="{BB962C8B-B14F-4D97-AF65-F5344CB8AC3E}">
        <p14:creationId xmlns:p14="http://schemas.microsoft.com/office/powerpoint/2010/main" val="21544710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577-3A4F-4F81-A6BF-2D86FC3CE89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E0AA833-F737-42E8-BF19-CD27D087DA31}"/>
              </a:ext>
            </a:extLst>
          </p:cNvPr>
          <p:cNvSpPr>
            <a:spLocks noGrp="1"/>
          </p:cNvSpPr>
          <p:nvPr>
            <p:ph idx="1"/>
          </p:nvPr>
        </p:nvSpPr>
        <p:spPr/>
        <p:txBody>
          <a:bodyPr/>
          <a:lstStyle/>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23</a:t>
            </a:r>
            <a:r>
              <a:rPr lang="en-GB" sz="2000" baseline="30000" dirty="0">
                <a:solidFill>
                  <a:srgbClr val="201F1E"/>
                </a:solidFill>
                <a:latin typeface="Calibri" panose="020F0502020204030204" pitchFamily="34" charset="0"/>
                <a:ea typeface="Calibri" panose="020F0502020204030204" pitchFamily="34" charset="0"/>
                <a:cs typeface="Calibri" panose="020F0502020204030204" pitchFamily="34" charset="0"/>
              </a:rPr>
              <a:t>rd</a:t>
            </a:r>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 Feb 2021</a:t>
            </a:r>
            <a:endParaRPr lang="en-GB" sz="2000" dirty="0"/>
          </a:p>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20 minutes</a:t>
            </a:r>
            <a:endPar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0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8450361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D60AD-23B4-4435-B9CC-C2A13F193D01}"/>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AC13A117-1B81-48BA-8C1C-EB86A255E64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2559140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9520-E3BA-4CD6-908C-47FB9DA73956}"/>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72754F68-A24C-4970-B90E-55C8FDD39E4E}"/>
              </a:ext>
            </a:extLst>
          </p:cNvPr>
          <p:cNvSpPr>
            <a:spLocks noGrp="1"/>
          </p:cNvSpPr>
          <p:nvPr>
            <p:ph idx="1"/>
          </p:nvPr>
        </p:nvSpPr>
        <p:spPr>
          <a:xfrm>
            <a:off x="1097280" y="2108201"/>
            <a:ext cx="10058400" cy="4159249"/>
          </a:xfrm>
        </p:spPr>
        <p:txBody>
          <a:bodyPr>
            <a:normAutofit fontScale="62500" lnSpcReduction="20000"/>
          </a:bodyPr>
          <a:lstStyle/>
          <a:p>
            <a:pPr algn="l"/>
            <a:r>
              <a:rPr lang="en-GB" dirty="0">
                <a:solidFill>
                  <a:schemeClr val="tx1"/>
                </a:solidFill>
              </a:rPr>
              <a:t>Coleman, J.C. (2011) </a:t>
            </a:r>
            <a:r>
              <a:rPr lang="en-GB" i="1" dirty="0">
                <a:solidFill>
                  <a:schemeClr val="tx1"/>
                </a:solidFill>
              </a:rPr>
              <a:t>The Nature of Adolescence</a:t>
            </a:r>
            <a:r>
              <a:rPr lang="en-GB" dirty="0">
                <a:solidFill>
                  <a:schemeClr val="tx1"/>
                </a:solidFill>
              </a:rPr>
              <a:t> 4</a:t>
            </a:r>
            <a:r>
              <a:rPr lang="en-GB" baseline="30000" dirty="0">
                <a:solidFill>
                  <a:schemeClr val="tx1"/>
                </a:solidFill>
              </a:rPr>
              <a:t>th</a:t>
            </a:r>
            <a:r>
              <a:rPr lang="en-GB" dirty="0">
                <a:solidFill>
                  <a:schemeClr val="tx1"/>
                </a:solidFill>
              </a:rPr>
              <a:t> </a:t>
            </a:r>
            <a:r>
              <a:rPr lang="en-GB" dirty="0" err="1">
                <a:solidFill>
                  <a:schemeClr val="tx1"/>
                </a:solidFill>
              </a:rPr>
              <a:t>edn</a:t>
            </a:r>
            <a:r>
              <a:rPr lang="en-GB" dirty="0">
                <a:solidFill>
                  <a:schemeClr val="tx1"/>
                </a:solidFill>
              </a:rPr>
              <a:t>.  Routledge</a:t>
            </a:r>
          </a:p>
          <a:p>
            <a:pPr algn="l"/>
            <a:r>
              <a:rPr lang="en-GB" dirty="0">
                <a:solidFill>
                  <a:schemeClr val="tx1"/>
                </a:solidFill>
              </a:rPr>
              <a:t>Coleman, J., Hendry L.B. and </a:t>
            </a:r>
            <a:r>
              <a:rPr lang="en-GB" dirty="0" err="1">
                <a:solidFill>
                  <a:schemeClr val="tx1"/>
                </a:solidFill>
              </a:rPr>
              <a:t>Kloep</a:t>
            </a:r>
            <a:r>
              <a:rPr lang="en-GB" dirty="0">
                <a:solidFill>
                  <a:schemeClr val="tx1"/>
                </a:solidFill>
              </a:rPr>
              <a:t> M. (2007)  </a:t>
            </a:r>
            <a:r>
              <a:rPr lang="en-GB" i="1" dirty="0">
                <a:solidFill>
                  <a:schemeClr val="tx1"/>
                </a:solidFill>
              </a:rPr>
              <a:t>Adolescence and health </a:t>
            </a:r>
            <a:r>
              <a:rPr lang="en-GB" dirty="0">
                <a:solidFill>
                  <a:schemeClr val="tx1"/>
                </a:solidFill>
              </a:rPr>
              <a:t>John Wiley and Sons</a:t>
            </a:r>
          </a:p>
          <a:p>
            <a:pPr algn="l"/>
            <a:r>
              <a:rPr lang="en-GB" dirty="0">
                <a:solidFill>
                  <a:schemeClr val="tx1"/>
                </a:solidFill>
              </a:rPr>
              <a:t>DALRYMPLE, J. and BURKE, B. (2001). </a:t>
            </a:r>
            <a:r>
              <a:rPr lang="en-GB" i="1" dirty="0">
                <a:solidFill>
                  <a:schemeClr val="tx1"/>
                </a:solidFill>
              </a:rPr>
              <a:t>ANTI OPPRESSIVE PRACTICE SOCIAL CARE AND THE LAW (9</a:t>
            </a:r>
            <a:r>
              <a:rPr lang="en-GB" i="1" baseline="30000" dirty="0">
                <a:solidFill>
                  <a:schemeClr val="tx1"/>
                </a:solidFill>
              </a:rPr>
              <a:t>th </a:t>
            </a:r>
            <a:r>
              <a:rPr lang="en-GB" i="1" dirty="0">
                <a:solidFill>
                  <a:schemeClr val="tx1"/>
                </a:solidFill>
              </a:rPr>
              <a:t>Ed.). </a:t>
            </a:r>
            <a:r>
              <a:rPr lang="en-GB" dirty="0">
                <a:solidFill>
                  <a:schemeClr val="tx1"/>
                </a:solidFill>
              </a:rPr>
              <a:t>Buckingham: Open University Press. </a:t>
            </a:r>
            <a:endParaRPr lang="en-US" dirty="0">
              <a:solidFill>
                <a:schemeClr val="tx1"/>
              </a:solidFill>
            </a:endParaRPr>
          </a:p>
          <a:p>
            <a:pPr algn="l"/>
            <a:r>
              <a:rPr lang="en-GB" dirty="0">
                <a:solidFill>
                  <a:schemeClr val="tx1"/>
                </a:solidFill>
              </a:rPr>
              <a:t>Hendry L.B. and </a:t>
            </a:r>
            <a:r>
              <a:rPr lang="en-GB" dirty="0" err="1">
                <a:solidFill>
                  <a:schemeClr val="tx1"/>
                </a:solidFill>
              </a:rPr>
              <a:t>Kloep</a:t>
            </a:r>
            <a:r>
              <a:rPr lang="en-GB" dirty="0">
                <a:solidFill>
                  <a:schemeClr val="tx1"/>
                </a:solidFill>
              </a:rPr>
              <a:t> M. (2012) </a:t>
            </a:r>
            <a:r>
              <a:rPr lang="en-GB" i="1" dirty="0">
                <a:solidFill>
                  <a:schemeClr val="tx1"/>
                </a:solidFill>
              </a:rPr>
              <a:t>Adolescence and Adulthood</a:t>
            </a:r>
            <a:r>
              <a:rPr lang="en-GB" dirty="0">
                <a:solidFill>
                  <a:schemeClr val="tx1"/>
                </a:solidFill>
              </a:rPr>
              <a:t>  Palgrave and Macmillan</a:t>
            </a:r>
          </a:p>
          <a:p>
            <a:pPr algn="l"/>
            <a:r>
              <a:rPr lang="en-GB" dirty="0">
                <a:solidFill>
                  <a:schemeClr val="tx1"/>
                </a:solidFill>
              </a:rPr>
              <a:t>McBride, R.S. (2013) </a:t>
            </a:r>
            <a:r>
              <a:rPr lang="en-GB" i="1" dirty="0">
                <a:solidFill>
                  <a:schemeClr val="tx1"/>
                </a:solidFill>
              </a:rPr>
              <a:t>Grasping the Nettle: The Experiences of Gender Variant Children and Transgender Youth Living in Northern Ireland. Belfast: </a:t>
            </a:r>
            <a:r>
              <a:rPr lang="en-GB" dirty="0">
                <a:solidFill>
                  <a:schemeClr val="tx1"/>
                </a:solidFill>
              </a:rPr>
              <a:t>Institute for Conflict Research.</a:t>
            </a:r>
          </a:p>
          <a:p>
            <a:pPr algn="l"/>
            <a:r>
              <a:rPr lang="en-GB" dirty="0">
                <a:solidFill>
                  <a:schemeClr val="tx1"/>
                </a:solidFill>
              </a:rPr>
              <a:t>Sugarman, L. (2001)  </a:t>
            </a:r>
            <a:r>
              <a:rPr lang="en-GB" i="1" dirty="0">
                <a:solidFill>
                  <a:schemeClr val="tx1"/>
                </a:solidFill>
              </a:rPr>
              <a:t>Life-Span Development  </a:t>
            </a:r>
            <a:r>
              <a:rPr lang="en-GB" dirty="0">
                <a:solidFill>
                  <a:schemeClr val="tx1"/>
                </a:solidFill>
              </a:rPr>
              <a:t>2</a:t>
            </a:r>
            <a:r>
              <a:rPr lang="en-GB" baseline="30000" dirty="0">
                <a:solidFill>
                  <a:schemeClr val="tx1"/>
                </a:solidFill>
              </a:rPr>
              <a:t>nd</a:t>
            </a:r>
            <a:r>
              <a:rPr lang="en-GB" dirty="0">
                <a:solidFill>
                  <a:schemeClr val="tx1"/>
                </a:solidFill>
              </a:rPr>
              <a:t> </a:t>
            </a:r>
            <a:r>
              <a:rPr lang="en-GB" dirty="0" err="1">
                <a:solidFill>
                  <a:schemeClr val="tx1"/>
                </a:solidFill>
              </a:rPr>
              <a:t>edn</a:t>
            </a:r>
            <a:r>
              <a:rPr lang="en-GB" i="1" dirty="0">
                <a:solidFill>
                  <a:schemeClr val="tx1"/>
                </a:solidFill>
              </a:rPr>
              <a:t> </a:t>
            </a:r>
            <a:r>
              <a:rPr lang="en-GB" dirty="0">
                <a:solidFill>
                  <a:schemeClr val="tx1"/>
                </a:solidFill>
              </a:rPr>
              <a:t>Psychology Press</a:t>
            </a:r>
          </a:p>
          <a:p>
            <a:pPr algn="l"/>
            <a:r>
              <a:rPr lang="en-GB" dirty="0">
                <a:solidFill>
                  <a:schemeClr val="tx1"/>
                </a:solidFill>
                <a:hlinkClick r:id="rId2"/>
              </a:rPr>
              <a:t>https://www.hopkinsmedicine.org/health/wellness-and-prevention/the-growing-child-adolescent-13-to-18-years#:~:text=Adolescence%20is%20a%20time%20for,visible%20at%20the%20same%20time</a:t>
            </a:r>
            <a:r>
              <a:rPr lang="en-GB" dirty="0">
                <a:solidFill>
                  <a:schemeClr val="tx1"/>
                </a:solidFill>
              </a:rPr>
              <a:t>.</a:t>
            </a:r>
          </a:p>
          <a:p>
            <a:pPr algn="l"/>
            <a:r>
              <a:rPr lang="en-GB" dirty="0">
                <a:solidFill>
                  <a:schemeClr val="tx1"/>
                </a:solidFill>
                <a:hlinkClick r:id="rId3"/>
              </a:rPr>
              <a:t>https://us.sagepub.com/sites/default/files/upm-binaries/66923_Sapin___Essential_Skills_for_Youth_Work_Practice.pdf</a:t>
            </a:r>
            <a:r>
              <a:rPr lang="en-GB" dirty="0">
                <a:solidFill>
                  <a:schemeClr val="tx1"/>
                </a:solidFill>
              </a:rPr>
              <a:t> </a:t>
            </a:r>
          </a:p>
          <a:p>
            <a:pPr algn="l"/>
            <a:r>
              <a:rPr lang="en-GB" dirty="0">
                <a:solidFill>
                  <a:schemeClr val="tx1"/>
                </a:solidFill>
                <a:hlinkClick r:id="rId4"/>
              </a:rPr>
              <a:t>https://www.cwvys.org.uk/wp-content/uploads/2014/06/HB-Equalities.pdf</a:t>
            </a:r>
            <a:r>
              <a:rPr lang="en-GB" dirty="0">
                <a:solidFill>
                  <a:schemeClr val="tx1"/>
                </a:solidFill>
              </a:rPr>
              <a:t> </a:t>
            </a:r>
          </a:p>
          <a:p>
            <a:endParaRPr lang="en-GB" dirty="0"/>
          </a:p>
        </p:txBody>
      </p:sp>
    </p:spTree>
    <p:extLst>
      <p:ext uri="{BB962C8B-B14F-4D97-AF65-F5344CB8AC3E}">
        <p14:creationId xmlns:p14="http://schemas.microsoft.com/office/powerpoint/2010/main" val="9771503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200" y="1960469"/>
            <a:ext cx="10515600" cy="4230781"/>
          </a:xfrm>
        </p:spPr>
        <p:txBody>
          <a:bodyPr>
            <a:normAutofit/>
          </a:bodyPr>
          <a:lstStyle/>
          <a:p>
            <a:pPr marL="0" indent="0">
              <a:buNone/>
            </a:pPr>
            <a:r>
              <a:rPr lang="en-GB" sz="1400" dirty="0"/>
              <a:t>Chu K.P., </a:t>
            </a:r>
            <a:r>
              <a:rPr lang="en-GB" sz="1400" dirty="0" err="1"/>
              <a:t>Diener</a:t>
            </a:r>
            <a:r>
              <a:rPr lang="en-GB" sz="1400" dirty="0"/>
              <a:t>, E, </a:t>
            </a:r>
            <a:r>
              <a:rPr lang="en-GB" sz="1400" dirty="0" err="1"/>
              <a:t>Tamir</a:t>
            </a:r>
            <a:r>
              <a:rPr lang="en-GB" sz="1400" dirty="0"/>
              <a:t>, M, </a:t>
            </a:r>
            <a:r>
              <a:rPr lang="en-GB" sz="1400" dirty="0" err="1"/>
              <a:t>Scollon</a:t>
            </a:r>
            <a:r>
              <a:rPr lang="en-GB" sz="1400" dirty="0"/>
              <a:t>, C. and </a:t>
            </a:r>
            <a:r>
              <a:rPr lang="en-GB" sz="1400" dirty="0" err="1"/>
              <a:t>Diener</a:t>
            </a:r>
            <a:r>
              <a:rPr lang="en-GB" sz="1400" dirty="0"/>
              <a:t>, M. (2005) Integrating the diverse definitions of Happiness: A time-sequential framework of subjective well-being. In </a:t>
            </a:r>
            <a:r>
              <a:rPr lang="en-GB" sz="1400" i="1" dirty="0"/>
              <a:t>Journal of Happiness Studies </a:t>
            </a:r>
            <a:r>
              <a:rPr lang="en-GB" sz="1400" dirty="0"/>
              <a:t>(2005) Vol. 6, 261-300.</a:t>
            </a:r>
          </a:p>
          <a:p>
            <a:pPr marL="0" indent="0">
              <a:buNone/>
            </a:pPr>
            <a:r>
              <a:rPr lang="en-GB" sz="1400" dirty="0"/>
              <a:t>Daniel, B and </a:t>
            </a:r>
            <a:r>
              <a:rPr lang="en-GB" sz="1400" dirty="0" err="1"/>
              <a:t>Wassell</a:t>
            </a:r>
            <a:r>
              <a:rPr lang="en-GB" sz="1400" dirty="0"/>
              <a:t>, S (2002) </a:t>
            </a:r>
            <a:r>
              <a:rPr lang="en-GB" sz="1400" b="1" dirty="0"/>
              <a:t>the early years; assessing and promoting resilience in vulnerable children (1)</a:t>
            </a:r>
            <a:r>
              <a:rPr lang="en-GB" sz="1400" dirty="0"/>
              <a:t> London, Jessica Kingsley</a:t>
            </a:r>
          </a:p>
          <a:p>
            <a:pPr marL="0" indent="0">
              <a:buNone/>
            </a:pPr>
            <a:r>
              <a:rPr lang="en-GB" sz="1400" dirty="0"/>
              <a:t>Feldman, F. (2010) </a:t>
            </a:r>
            <a:r>
              <a:rPr lang="en-GB" sz="1400" i="1" dirty="0"/>
              <a:t>What is this thing called Happiness? </a:t>
            </a:r>
            <a:r>
              <a:rPr lang="en-GB" sz="1400" dirty="0"/>
              <a:t>Oxford University Press.</a:t>
            </a:r>
            <a:r>
              <a:rPr lang="en-GB" sz="1400" i="1" dirty="0"/>
              <a:t> </a:t>
            </a:r>
            <a:endParaRPr lang="en-GB" sz="1400" dirty="0"/>
          </a:p>
          <a:p>
            <a:pPr marL="0" indent="0">
              <a:buNone/>
            </a:pPr>
            <a:r>
              <a:rPr lang="en-GB" sz="1400" dirty="0" err="1"/>
              <a:t>Frude</a:t>
            </a:r>
            <a:r>
              <a:rPr lang="en-GB" sz="1400" dirty="0"/>
              <a:t>, N (2016) Keynote Speech at Investors in Families Conference, Cardiff: UWTSD.</a:t>
            </a:r>
          </a:p>
          <a:p>
            <a:pPr marL="0" indent="0">
              <a:buNone/>
            </a:pPr>
            <a:r>
              <a:rPr lang="en-GB" sz="1400" dirty="0"/>
              <a:t>Learning and Skills Improvement Service (2012) </a:t>
            </a:r>
            <a:r>
              <a:rPr lang="en-GB" sz="1400" i="1" dirty="0"/>
              <a:t>National Occupational Standards for Youth Work, </a:t>
            </a:r>
            <a:r>
              <a:rPr lang="en-GB" sz="1400" dirty="0"/>
              <a:t>Coventry: LSIS.</a:t>
            </a:r>
          </a:p>
          <a:p>
            <a:pPr marL="0" indent="0">
              <a:buNone/>
            </a:pPr>
            <a:r>
              <a:rPr lang="en-GB" sz="1200" dirty="0" err="1"/>
              <a:t>Masten</a:t>
            </a:r>
            <a:r>
              <a:rPr lang="en-GB" sz="1200" dirty="0"/>
              <a:t> A and Yates T M (2004) in Newman T (</a:t>
            </a:r>
            <a:r>
              <a:rPr lang="en-GB" sz="1200" dirty="0" err="1"/>
              <a:t>ed</a:t>
            </a:r>
            <a:r>
              <a:rPr lang="en-GB" sz="1200" dirty="0"/>
              <a:t>) What works in building resilience, Barkingside, </a:t>
            </a:r>
            <a:r>
              <a:rPr lang="en-GB" sz="1200" dirty="0" err="1"/>
              <a:t>Barnardo's</a:t>
            </a:r>
            <a:endParaRPr lang="en-GB" sz="1200" dirty="0"/>
          </a:p>
          <a:p>
            <a:pPr marL="0" indent="0">
              <a:buNone/>
            </a:pPr>
            <a:r>
              <a:rPr lang="en-GB" sz="1200" dirty="0"/>
              <a:t>New Economics Foundation, (2012) </a:t>
            </a:r>
            <a:r>
              <a:rPr lang="en-GB" sz="1200" i="1" dirty="0"/>
              <a:t>Five Ways to Wellbeing. </a:t>
            </a:r>
            <a:r>
              <a:rPr lang="en-GB" sz="1200" dirty="0"/>
              <a:t>Online.</a:t>
            </a:r>
          </a:p>
          <a:p>
            <a:pPr marL="0" indent="0">
              <a:buNone/>
            </a:pPr>
            <a:r>
              <a:rPr lang="en-GB" sz="1400" dirty="0"/>
              <a:t>OECD (2009) </a:t>
            </a:r>
            <a:r>
              <a:rPr lang="en-GB" sz="1400" i="1" dirty="0"/>
              <a:t>Doing Better for Children</a:t>
            </a:r>
            <a:r>
              <a:rPr lang="en-GB" sz="1400" dirty="0"/>
              <a:t>, available at   </a:t>
            </a:r>
            <a:r>
              <a:rPr lang="en-GB" sz="1400" u="sng" dirty="0">
                <a:hlinkClick r:id="rId2"/>
              </a:rPr>
              <a:t>http://www.oecd.org/dataoecd/21/6/43590251.pdf</a:t>
            </a:r>
            <a:r>
              <a:rPr lang="en-GB" sz="1400" dirty="0"/>
              <a:t> (31.10.09).</a:t>
            </a:r>
          </a:p>
          <a:p>
            <a:pPr marL="0" indent="0">
              <a:buNone/>
            </a:pPr>
            <a:r>
              <a:rPr lang="en-GB" sz="1600" dirty="0" err="1"/>
              <a:t>Ungar</a:t>
            </a:r>
            <a:r>
              <a:rPr lang="en-GB" sz="1600" dirty="0"/>
              <a:t>, M. (2004). A constructionist discourse on resilience: Multiple contexts, multiple realities among at-risk children and youth. </a:t>
            </a:r>
            <a:r>
              <a:rPr lang="en-GB" sz="1600" i="1" dirty="0"/>
              <a:t>Youth and Society,</a:t>
            </a:r>
            <a:r>
              <a:rPr lang="en-GB" sz="1600" dirty="0"/>
              <a:t> </a:t>
            </a:r>
            <a:r>
              <a:rPr lang="en-GB" sz="1600" i="1" dirty="0"/>
              <a:t>35</a:t>
            </a:r>
            <a:r>
              <a:rPr lang="en-GB" sz="1600" dirty="0"/>
              <a:t>, 341–365.</a:t>
            </a:r>
          </a:p>
          <a:p>
            <a:pPr marL="0" indent="0">
              <a:buNone/>
            </a:pPr>
            <a:r>
              <a:rPr lang="en-GB" sz="1600" dirty="0">
                <a:hlinkClick r:id="rId3"/>
              </a:rPr>
              <a:t>https://www.poverty.ac.uk/report-wales-child-poverty/wales-has-worst-child-poverty-uk</a:t>
            </a:r>
            <a:r>
              <a:rPr lang="en-GB" sz="1600" dirty="0"/>
              <a:t>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3025750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8DE7F-DDAB-46A3-9826-EDC3D75D91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FA6423-1C53-4438-8EB8-72ECDB831E91}"/>
              </a:ext>
            </a:extLst>
          </p:cNvPr>
          <p:cNvSpPr>
            <a:spLocks noGrp="1"/>
          </p:cNvSpPr>
          <p:nvPr>
            <p:ph idx="1"/>
          </p:nvPr>
        </p:nvSpPr>
        <p:spPr>
          <a:xfrm>
            <a:off x="1097280" y="2108201"/>
            <a:ext cx="10058400" cy="4463196"/>
          </a:xfrm>
        </p:spPr>
        <p:txBody>
          <a:bodyPr>
            <a:normAutofit fontScale="77500" lnSpcReduction="20000"/>
          </a:bodyPr>
          <a:lstStyle/>
          <a:p>
            <a:pPr marL="0" indent="0">
              <a:buNone/>
            </a:pPr>
            <a:r>
              <a:rPr lang="en-GB" sz="2000" dirty="0"/>
              <a:t>Ungar, M. (2008). Resilience across cultures. </a:t>
            </a:r>
            <a:r>
              <a:rPr lang="en-GB" sz="2000" i="1" dirty="0"/>
              <a:t>British Journal of Social Work,</a:t>
            </a:r>
            <a:r>
              <a:rPr lang="en-GB" sz="2000" dirty="0"/>
              <a:t> </a:t>
            </a:r>
            <a:r>
              <a:rPr lang="en-GB" sz="2000" i="1" dirty="0"/>
              <a:t>38</a:t>
            </a:r>
            <a:r>
              <a:rPr lang="en-GB" sz="2000" dirty="0"/>
              <a:t>, 218–235.</a:t>
            </a:r>
            <a:endParaRPr lang="en-GB" sz="2000" dirty="0">
              <a:effectLst/>
            </a:endParaRPr>
          </a:p>
          <a:p>
            <a:pPr marL="0" indent="0">
              <a:buNone/>
            </a:pPr>
            <a:r>
              <a:rPr lang="en-GB" sz="2000" dirty="0">
                <a:effectLst/>
              </a:rPr>
              <a:t>Ungar, M., Liebenberg, L., Armstrong, M., Dudding, P., and Van de </a:t>
            </a:r>
            <a:r>
              <a:rPr lang="en-GB" sz="2000" dirty="0" err="1">
                <a:effectLst/>
              </a:rPr>
              <a:t>Vijver</a:t>
            </a:r>
            <a:r>
              <a:rPr lang="en-GB" sz="2000" dirty="0">
                <a:effectLst/>
              </a:rPr>
              <a:t>, F. (2013). Patterns of Psychosocial Service Use: Individual and Contextual Risk factors, and Resilience among Adolescents Using Multiple Services. Child Abuse and Neglect, 37, 150-159.</a:t>
            </a:r>
            <a:endParaRPr lang="en-GB" sz="2000" dirty="0"/>
          </a:p>
          <a:p>
            <a:pPr marL="0" indent="0">
              <a:buNone/>
            </a:pPr>
            <a:r>
              <a:rPr lang="en-GB" sz="2000" dirty="0"/>
              <a:t>United Nations (1989) Convention on the Rights of the Child. </a:t>
            </a:r>
            <a:r>
              <a:rPr lang="en-GB" sz="2000" u="sng" dirty="0">
                <a:hlinkClick r:id="rId2"/>
              </a:rPr>
              <a:t>http://www2.ohchr.org/english/law/crc.htm</a:t>
            </a:r>
            <a:r>
              <a:rPr lang="en-GB" sz="2000" dirty="0"/>
              <a:t> (01 11 09)</a:t>
            </a:r>
          </a:p>
          <a:p>
            <a:pPr marL="0" indent="0">
              <a:buNone/>
            </a:pPr>
            <a:r>
              <a:rPr lang="en-GB" sz="2000" dirty="0"/>
              <a:t>UNICEF, Child poverty in perspective: An overview of child well-being in rich countries, </a:t>
            </a:r>
            <a:r>
              <a:rPr lang="en-GB" sz="2000" i="1" dirty="0" err="1"/>
              <a:t>Innocenti</a:t>
            </a:r>
            <a:r>
              <a:rPr lang="en-GB" sz="2000" i="1" dirty="0"/>
              <a:t> Report Card </a:t>
            </a:r>
            <a:r>
              <a:rPr lang="en-GB" sz="2000" dirty="0"/>
              <a:t>7, 2007, UNICEF </a:t>
            </a:r>
            <a:r>
              <a:rPr lang="en-GB" sz="2000" dirty="0" err="1"/>
              <a:t>Innocenti</a:t>
            </a:r>
            <a:r>
              <a:rPr lang="en-GB" sz="2000" dirty="0"/>
              <a:t> Research Centre: Florence. Available at </a:t>
            </a:r>
            <a:r>
              <a:rPr lang="en-GB" sz="2000" u="sng" dirty="0">
                <a:hlinkClick r:id="rId3"/>
              </a:rPr>
              <a:t>http://www.unicef.org.uk/publications/pdf/rc7_eng.pdf</a:t>
            </a:r>
            <a:r>
              <a:rPr lang="en-GB" sz="2000" dirty="0"/>
              <a:t> (31.10.09)</a:t>
            </a:r>
          </a:p>
          <a:p>
            <a:pPr marL="0" indent="0">
              <a:buNone/>
            </a:pPr>
            <a:r>
              <a:rPr lang="cy-GB" sz="2000" noProof="1">
                <a:hlinkClick r:id="rId4"/>
              </a:rPr>
              <a:t>https://www.jrf.org.uk/report/poverty-wales-2020#:~:text=Even%20before%20coronavirus%2C%20almost%20a,10%20children%20living%20in%20poverty.&amp;text=Two%20in%20five%20local%20authorities,for%20those%20working%20atypical%20hours</a:t>
            </a:r>
            <a:r>
              <a:rPr lang="cy-GB" sz="2000" noProof="1"/>
              <a:t>. </a:t>
            </a:r>
          </a:p>
          <a:p>
            <a:pPr marL="0" indent="0">
              <a:buNone/>
            </a:pPr>
            <a:r>
              <a:rPr lang="en-GB" sz="2000" dirty="0"/>
              <a:t>WAG, (2007) Young people, youth work, Youth Service National Youth Service Strategy for Wales, Caerphilly: WAG.</a:t>
            </a:r>
          </a:p>
          <a:p>
            <a:pPr marL="0" indent="0">
              <a:buNone/>
            </a:pPr>
            <a:r>
              <a:rPr lang="en-GB" sz="1800" dirty="0"/>
              <a:t>Welsh Government (2012) Together for mental health. A strategy for mental health and wellbeing in Wales. A summary for children and young people. Cardiff: WG; 2012. Available at: http://wales.gov.uk/docs/dhss/publications/130226mental-healthen.pdf</a:t>
            </a:r>
          </a:p>
          <a:p>
            <a:r>
              <a:rPr lang="en-GB" dirty="0">
                <a:hlinkClick r:id="rId5"/>
              </a:rPr>
              <a:t>https://www.ons.gov.uk/peoplepopulationandcommunity/crimeandjustice/datasets/childabuseextentandnatureappendixtables</a:t>
            </a:r>
            <a:r>
              <a:rPr lang="en-GB" dirty="0"/>
              <a:t> </a:t>
            </a:r>
          </a:p>
        </p:txBody>
      </p:sp>
    </p:spTree>
    <p:extLst>
      <p:ext uri="{BB962C8B-B14F-4D97-AF65-F5344CB8AC3E}">
        <p14:creationId xmlns:p14="http://schemas.microsoft.com/office/powerpoint/2010/main" val="24794573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5C3D-41E4-40C4-B26B-5476E04652B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682A103-C8E0-421C-82F5-ECD184AE1430}"/>
              </a:ext>
            </a:extLst>
          </p:cNvPr>
          <p:cNvSpPr>
            <a:spLocks noGrp="1"/>
          </p:cNvSpPr>
          <p:nvPr>
            <p:ph idx="1"/>
          </p:nvPr>
        </p:nvSpPr>
        <p:spPr>
          <a:xfrm>
            <a:off x="1097280" y="2108201"/>
            <a:ext cx="10058400" cy="4187824"/>
          </a:xfrm>
        </p:spPr>
        <p:txBody>
          <a:bodyPr>
            <a:normAutofit fontScale="62500" lnSpcReduction="20000"/>
          </a:bodyPr>
          <a:lstStyle/>
          <a:p>
            <a:r>
              <a:rPr lang="en-GB" dirty="0">
                <a:hlinkClick r:id="rId2"/>
              </a:rPr>
              <a:t>Categories Criminal Exploitation (CE); Surrey Safeguarding Children Partnership (surreyscp.org.uk)</a:t>
            </a:r>
            <a:endParaRPr lang="en-GB" dirty="0"/>
          </a:p>
          <a:p>
            <a:r>
              <a:rPr lang="en-GB" sz="2000" dirty="0">
                <a:effectLst/>
                <a:latin typeface="Calibri" panose="020F0502020204030204" pitchFamily="34" charset="0"/>
                <a:ea typeface="Calibri" panose="020F0502020204030204" pitchFamily="34" charset="0"/>
                <a:cs typeface="Times New Roman" panose="02020603050405020304" pitchFamily="18" charset="0"/>
              </a:rPr>
              <a:t>https://www.google.com/url?sa=t&amp;rct=j&amp;q=&amp;esrc=s&amp;source=web&amp;cd=&amp;ved=2ahUKEwifs5DNhs7uAhVHhlwKHQdAA9kQFjAAegQIAhAC&amp;url=https%3A%2F%2Fwww.knowsleyscp.org.uk%2Fwp-content%2Fuploads%2F2019%2F02%2FNew-Knowsley-Child-Exploitation-Policy-2019.doc&amp;usg=AOvVaw01cQpNz2bm8mKCx4D2oeRl </a:t>
            </a:r>
          </a:p>
          <a:p>
            <a:r>
              <a:rPr lang="en-GB" sz="2000" dirty="0">
                <a:hlinkClick r:id="rId3"/>
              </a:rPr>
              <a:t>Addressing Adversity Book — </a:t>
            </a:r>
            <a:r>
              <a:rPr lang="en-GB" sz="2000" dirty="0" err="1">
                <a:hlinkClick r:id="rId3"/>
              </a:rPr>
              <a:t>YoungMinds</a:t>
            </a:r>
            <a:endParaRPr lang="en-GB" sz="2000" dirty="0">
              <a:latin typeface="Calibri" panose="020F0502020204030204" pitchFamily="34" charset="0"/>
              <a:cs typeface="Times New Roman" panose="02020603050405020304" pitchFamily="18" charset="0"/>
            </a:endParaRPr>
          </a:p>
          <a:p>
            <a:r>
              <a:rPr lang="en-GB" sz="2000" dirty="0">
                <a:hlinkClick r:id="rId4"/>
              </a:rPr>
              <a:t>Modern Slavery Act 2015 (legislation.gov.uk)</a:t>
            </a:r>
            <a:endParaRPr lang="en-GB" sz="2000" dirty="0"/>
          </a:p>
          <a:p>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5"/>
              </a:rPr>
              <a:t>https://www.suttonlscp.org.uk/static/guidance_files/2018%2003%20county%20lines%20toolkit%20for%20professionals.pdf</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dirty="0"/>
              <a:t>Barnardo’s (2011), Puppet on a String: The Urgent Need to Cut Children Free from Sexual Exploitation, Barnardo’s, Essex.</a:t>
            </a:r>
          </a:p>
          <a:p>
            <a:pPr marL="0" indent="0">
              <a:buNone/>
            </a:pPr>
            <a:r>
              <a:rPr lang="en-GB" dirty="0"/>
              <a:t>All Wales Child Protection Procedures Review Group (2013) </a:t>
            </a:r>
            <a:r>
              <a:rPr lang="en-GB" dirty="0">
                <a:hlinkClick r:id="rId6"/>
              </a:rPr>
              <a:t>Safeguarding and promoting the welfare of children who are at risk of abuse through sexual exploitation (PDF)</a:t>
            </a:r>
            <a:r>
              <a:rPr lang="en-GB" dirty="0"/>
              <a:t>. [Cardiff]: Welsh Government.</a:t>
            </a:r>
          </a:p>
          <a:p>
            <a:pPr marL="0" indent="0">
              <a:buNone/>
            </a:pPr>
            <a:r>
              <a:rPr lang="en-GB" dirty="0"/>
              <a:t>NSPCC Statistics briefing: child sexual abuse, April 2019</a:t>
            </a:r>
          </a:p>
          <a:p>
            <a:pPr marL="0" indent="0">
              <a:buNone/>
            </a:pPr>
            <a:r>
              <a:rPr lang="en-GB" dirty="0">
                <a:hlinkClick r:id="rId7"/>
              </a:rPr>
              <a:t>https://www.nspcc.org.uk/what-is-child-abuse/types-of-abuse/child-sexual-exploitation/</a:t>
            </a:r>
            <a:r>
              <a:rPr lang="en-GB" dirty="0"/>
              <a:t> </a:t>
            </a:r>
          </a:p>
          <a:p>
            <a:pPr marL="0" indent="0">
              <a:buNone/>
            </a:pPr>
            <a:r>
              <a:rPr lang="en-GB" dirty="0">
                <a:hlinkClick r:id="rId8"/>
              </a:rPr>
              <a:t>https://carers.org/what-we-do/our-survey-on-the-impact-of-coronavirus-on-young-carers-and-young-adult-carers-</a:t>
            </a:r>
            <a:r>
              <a:rPr lang="en-GB" dirty="0"/>
              <a:t> </a:t>
            </a:r>
          </a:p>
          <a:p>
            <a:endParaRPr lang="en-GB" dirty="0"/>
          </a:p>
          <a:p>
            <a:endParaRPr lang="en-GB" dirty="0"/>
          </a:p>
        </p:txBody>
      </p:sp>
    </p:spTree>
    <p:extLst>
      <p:ext uri="{BB962C8B-B14F-4D97-AF65-F5344CB8AC3E}">
        <p14:creationId xmlns:p14="http://schemas.microsoft.com/office/powerpoint/2010/main" val="33851173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5C3D-41E4-40C4-B26B-5476E04652B9}"/>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E682A103-C8E0-421C-82F5-ECD184AE1430}"/>
              </a:ext>
            </a:extLst>
          </p:cNvPr>
          <p:cNvSpPr>
            <a:spLocks noGrp="1"/>
          </p:cNvSpPr>
          <p:nvPr>
            <p:ph idx="1"/>
          </p:nvPr>
        </p:nvSpPr>
        <p:spPr/>
        <p:txBody>
          <a:bodyPr>
            <a:normAutofit fontScale="70000" lnSpcReduction="20000"/>
          </a:bodyPr>
          <a:lstStyle/>
          <a:p>
            <a:r>
              <a:rPr lang="en-GB" dirty="0">
                <a:hlinkClick r:id="rId2"/>
              </a:rPr>
              <a:t>Categories Criminal Exploitation (CE); Surrey Safeguarding Children Partnership (surreyscp.org.uk)</a:t>
            </a:r>
            <a:endParaRPr lang="en-GB" dirty="0"/>
          </a:p>
          <a:p>
            <a:r>
              <a:rPr lang="en-GB" sz="2000" dirty="0">
                <a:effectLst/>
                <a:latin typeface="Calibri" panose="020F0502020204030204" pitchFamily="34" charset="0"/>
                <a:ea typeface="Calibri" panose="020F0502020204030204" pitchFamily="34" charset="0"/>
                <a:cs typeface="Times New Roman" panose="02020603050405020304" pitchFamily="18" charset="0"/>
              </a:rPr>
              <a:t>https://www.google.com/url?sa=t&amp;rct=j&amp;q=&amp;esrc=s&amp;source=web&amp;cd=&amp;ved=2ahUKEwifs5DNhs7uAhVHhlwKHQdAA9kQFjAAegQIAhAC&amp;url=https%3A%2F%2Fwww.knowsleyscp.org.uk%2Fwp-content%2Fuploads%2F2019%2F02%2FNew-Knowsley-Child-Exploitation-Policy-2019.doc&amp;usg=AOvVaw01cQpNz2bm8mKCx4D2oeRl </a:t>
            </a:r>
          </a:p>
          <a:p>
            <a:r>
              <a:rPr lang="en-GB" sz="2000" dirty="0">
                <a:hlinkClick r:id="rId3"/>
              </a:rPr>
              <a:t>Addressing Adversity Book — </a:t>
            </a:r>
            <a:r>
              <a:rPr lang="en-GB" sz="2000" dirty="0" err="1">
                <a:hlinkClick r:id="rId3"/>
              </a:rPr>
              <a:t>YoungMinds</a:t>
            </a:r>
            <a:endParaRPr lang="en-GB" sz="2000" dirty="0">
              <a:latin typeface="Calibri" panose="020F0502020204030204" pitchFamily="34" charset="0"/>
              <a:cs typeface="Times New Roman" panose="02020603050405020304" pitchFamily="18" charset="0"/>
            </a:endParaRPr>
          </a:p>
          <a:p>
            <a:r>
              <a:rPr lang="en-GB" sz="2000" dirty="0">
                <a:hlinkClick r:id="rId4"/>
              </a:rPr>
              <a:t>Modern Slavery Act 2015 (legislation.gov.uk)</a:t>
            </a:r>
            <a:endParaRPr lang="en-GB" sz="2000" dirty="0"/>
          </a:p>
          <a:p>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5"/>
              </a:rPr>
              <a:t>https://www.suttonlscp.org.uk/static/guidance_files/2018%2003%20county%20lines%20toolkit%20for%20professionals.pdf</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dirty="0"/>
              <a:t>Barnardo’s (2011), Puppet on a String: The Urgent Need to Cut Children Free from Sexual Exploitation, Barnardo’s, Essex.</a:t>
            </a:r>
          </a:p>
          <a:p>
            <a:pPr marL="0" indent="0">
              <a:buNone/>
            </a:pPr>
            <a:r>
              <a:rPr lang="en-GB" dirty="0"/>
              <a:t>All Wales Child Protection Procedures Review Group (2013) </a:t>
            </a:r>
            <a:r>
              <a:rPr lang="en-GB" dirty="0">
                <a:hlinkClick r:id="rId6"/>
              </a:rPr>
              <a:t>Safeguarding and promoting the welfare of children who are at risk of abuse through sexual exploitation (PDF)</a:t>
            </a:r>
            <a:r>
              <a:rPr lang="en-GB" dirty="0"/>
              <a:t>. [Cardiff]: Welsh Government.</a:t>
            </a:r>
          </a:p>
          <a:p>
            <a:pPr marL="0" indent="0">
              <a:buNone/>
            </a:pPr>
            <a:r>
              <a:rPr lang="en-GB" dirty="0"/>
              <a:t>NSPCC Statistics briefing: child sexual abuse, April 2019</a:t>
            </a:r>
          </a:p>
          <a:p>
            <a:pPr marL="0" indent="0">
              <a:buNone/>
            </a:pPr>
            <a:r>
              <a:rPr lang="en-GB" dirty="0">
                <a:hlinkClick r:id="rId7"/>
              </a:rPr>
              <a:t>https://www.nspcc.org.uk/what-is-child-abuse/types-of-abuse/child-sexual-exploitation/</a:t>
            </a:r>
            <a:r>
              <a:rPr lang="en-GB" dirty="0"/>
              <a:t> </a:t>
            </a:r>
          </a:p>
          <a:p>
            <a:endParaRPr lang="en-GB" dirty="0"/>
          </a:p>
          <a:p>
            <a:endParaRPr lang="en-GB" dirty="0"/>
          </a:p>
        </p:txBody>
      </p:sp>
    </p:spTree>
    <p:extLst>
      <p:ext uri="{BB962C8B-B14F-4D97-AF65-F5344CB8AC3E}">
        <p14:creationId xmlns:p14="http://schemas.microsoft.com/office/powerpoint/2010/main" val="2199138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3870</Words>
  <Application>Microsoft Office PowerPoint</Application>
  <PresentationFormat>Widescreen</PresentationFormat>
  <Paragraphs>266</Paragraphs>
  <Slides>44</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Arial</vt:lpstr>
      <vt:lpstr>Calibri</vt:lpstr>
      <vt:lpstr>Calibri Light</vt:lpstr>
      <vt:lpstr>Helvetica Neue</vt:lpstr>
      <vt:lpstr>inherit</vt:lpstr>
      <vt:lpstr>noto_sansregular</vt:lpstr>
      <vt:lpstr>Times New Roman</vt:lpstr>
      <vt:lpstr>Wingdings</vt:lpstr>
      <vt:lpstr>Office Theme</vt:lpstr>
      <vt:lpstr>ECYW6003 Young People in Focus</vt:lpstr>
      <vt:lpstr>Well-being</vt:lpstr>
      <vt:lpstr>PowerPoint Presentation</vt:lpstr>
      <vt:lpstr>PowerPoint Presentation</vt:lpstr>
      <vt:lpstr>Wellbeing Wales</vt:lpstr>
      <vt:lpstr>PowerPoint Presentation</vt:lpstr>
      <vt:lpstr>PowerPoint Presentation</vt:lpstr>
      <vt:lpstr>Subjective wellbeing</vt:lpstr>
      <vt:lpstr>Young People and Wellbeing</vt:lpstr>
      <vt:lpstr>Factors that affect a young person’s health and wellbeing</vt:lpstr>
      <vt:lpstr>What is adolescence?</vt:lpstr>
      <vt:lpstr>Adolescence is…</vt:lpstr>
      <vt:lpstr>PowerPoint Presentation</vt:lpstr>
      <vt:lpstr>PowerPoint Presentation</vt:lpstr>
      <vt:lpstr>What happens in adolescence?</vt:lpstr>
      <vt:lpstr>PowerPoint Presentation</vt:lpstr>
      <vt:lpstr>PowerPoint Presentation</vt:lpstr>
      <vt:lpstr> General Changes in adolescence </vt:lpstr>
      <vt:lpstr>PowerPoint Presentation</vt:lpstr>
      <vt:lpstr>Struggles in adolescence</vt:lpstr>
      <vt:lpstr>Adolescent Brain Development</vt:lpstr>
      <vt:lpstr>Overproduction and Pruning</vt:lpstr>
      <vt:lpstr>Pruning</vt:lpstr>
      <vt:lpstr>Role of Experience</vt:lpstr>
      <vt:lpstr>Brain Maturation</vt:lpstr>
      <vt:lpstr>Things that effect the maturing brain</vt:lpstr>
      <vt:lpstr>Scars that wont heal</vt:lpstr>
      <vt:lpstr>Brains response to threat</vt:lpstr>
      <vt:lpstr>Inclusion </vt:lpstr>
      <vt:lpstr>Inclusion of young people</vt:lpstr>
      <vt:lpstr>PowerPoint Presentation</vt:lpstr>
      <vt:lpstr>Youth work in Wales</vt:lpstr>
      <vt:lpstr>PowerPoint Presentation</vt:lpstr>
      <vt:lpstr>PowerPoint Presentation</vt:lpstr>
      <vt:lpstr>Anti-oppressive practice</vt:lpstr>
      <vt:lpstr>PowerPoint Presentation</vt:lpstr>
      <vt:lpstr>PowerPoint Presentation</vt:lpstr>
      <vt:lpstr>Assessment</vt:lpstr>
      <vt:lpstr>Thank you!</vt:lpstr>
      <vt:lpstr>Helpful resources</vt:lpstr>
      <vt:lpstr>References</vt:lpstr>
      <vt:lpstr>PowerPoint Presentation</vt:lpstr>
      <vt:lpstr>PowerPoint Presentation</vt:lpstr>
      <vt:lpstr>Helpful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katie gardner</dc:creator>
  <cp:lastModifiedBy>katie gardner</cp:lastModifiedBy>
  <cp:revision>1</cp:revision>
  <dcterms:created xsi:type="dcterms:W3CDTF">2022-03-03T10:33:21Z</dcterms:created>
  <dcterms:modified xsi:type="dcterms:W3CDTF">2022-03-03T10:34:21Z</dcterms:modified>
</cp:coreProperties>
</file>