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7"/>
  </p:notesMasterIdLst>
  <p:sldIdLst>
    <p:sldId id="256" r:id="rId2"/>
    <p:sldId id="324" r:id="rId3"/>
    <p:sldId id="259" r:id="rId4"/>
    <p:sldId id="260" r:id="rId5"/>
    <p:sldId id="257" r:id="rId6"/>
    <p:sldId id="261" r:id="rId7"/>
    <p:sldId id="304" r:id="rId8"/>
    <p:sldId id="305" r:id="rId9"/>
    <p:sldId id="269" r:id="rId10"/>
    <p:sldId id="264" r:id="rId11"/>
    <p:sldId id="326" r:id="rId12"/>
    <p:sldId id="265" r:id="rId13"/>
    <p:sldId id="306" r:id="rId14"/>
    <p:sldId id="328" r:id="rId15"/>
    <p:sldId id="307" r:id="rId16"/>
    <p:sldId id="266" r:id="rId17"/>
    <p:sldId id="268" r:id="rId18"/>
    <p:sldId id="258" r:id="rId19"/>
    <p:sldId id="263" r:id="rId20"/>
    <p:sldId id="267" r:id="rId21"/>
    <p:sldId id="325" r:id="rId22"/>
    <p:sldId id="270" r:id="rId23"/>
    <p:sldId id="271" r:id="rId24"/>
    <p:sldId id="272" r:id="rId25"/>
    <p:sldId id="273" r:id="rId26"/>
    <p:sldId id="274" r:id="rId27"/>
    <p:sldId id="275" r:id="rId28"/>
    <p:sldId id="276" r:id="rId29"/>
    <p:sldId id="277" r:id="rId30"/>
    <p:sldId id="278" r:id="rId31"/>
    <p:sldId id="279" r:id="rId32"/>
    <p:sldId id="280" r:id="rId33"/>
    <p:sldId id="281" r:id="rId34"/>
    <p:sldId id="282" r:id="rId35"/>
    <p:sldId id="283" r:id="rId36"/>
    <p:sldId id="284" r:id="rId37"/>
    <p:sldId id="285" r:id="rId38"/>
    <p:sldId id="286" r:id="rId39"/>
    <p:sldId id="287" r:id="rId40"/>
    <p:sldId id="288" r:id="rId41"/>
    <p:sldId id="289" r:id="rId42"/>
    <p:sldId id="290" r:id="rId43"/>
    <p:sldId id="291" r:id="rId44"/>
    <p:sldId id="292" r:id="rId45"/>
    <p:sldId id="293" r:id="rId46"/>
    <p:sldId id="294" r:id="rId47"/>
    <p:sldId id="295" r:id="rId48"/>
    <p:sldId id="296" r:id="rId49"/>
    <p:sldId id="327" r:id="rId50"/>
    <p:sldId id="298" r:id="rId51"/>
    <p:sldId id="299" r:id="rId52"/>
    <p:sldId id="300" r:id="rId53"/>
    <p:sldId id="301" r:id="rId54"/>
    <p:sldId id="302" r:id="rId55"/>
    <p:sldId id="303" r:id="rId5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400" autoAdjust="0"/>
  </p:normalViewPr>
  <p:slideViewPr>
    <p:cSldViewPr>
      <p:cViewPr varScale="1">
        <p:scale>
          <a:sx n="66" d="100"/>
          <a:sy n="66" d="100"/>
        </p:scale>
        <p:origin x="36" y="81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61"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6332"/>
          </a:xfrm>
          <a:prstGeom prst="rect">
            <a:avLst/>
          </a:prstGeom>
        </p:spPr>
        <p:txBody>
          <a:bodyPr vert="horz" lIns="91434" tIns="45717" rIns="91434" bIns="45717" rtlCol="0"/>
          <a:lstStyle>
            <a:lvl1pPr algn="l">
              <a:defRPr sz="1200"/>
            </a:lvl1pPr>
          </a:lstStyle>
          <a:p>
            <a:endParaRPr lang="en-GB"/>
          </a:p>
        </p:txBody>
      </p:sp>
      <p:sp>
        <p:nvSpPr>
          <p:cNvPr id="3" name="Date Placeholder 2"/>
          <p:cNvSpPr>
            <a:spLocks noGrp="1"/>
          </p:cNvSpPr>
          <p:nvPr>
            <p:ph type="dt" idx="1"/>
          </p:nvPr>
        </p:nvSpPr>
        <p:spPr>
          <a:xfrm>
            <a:off x="3850444" y="0"/>
            <a:ext cx="2945659" cy="496332"/>
          </a:xfrm>
          <a:prstGeom prst="rect">
            <a:avLst/>
          </a:prstGeom>
        </p:spPr>
        <p:txBody>
          <a:bodyPr vert="horz" lIns="91434" tIns="45717" rIns="91434" bIns="45717" rtlCol="0"/>
          <a:lstStyle>
            <a:lvl1pPr algn="r">
              <a:defRPr sz="1200"/>
            </a:lvl1pPr>
          </a:lstStyle>
          <a:p>
            <a:fld id="{9A0EC9B3-491D-4321-BBD4-F9EC6ACE33D3}" type="datetimeFigureOut">
              <a:rPr lang="en-GB" smtClean="0"/>
              <a:pPr/>
              <a:t>16/11/2019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34" tIns="45717" rIns="91434" bIns="45717" rtlCol="0" anchor="ctr"/>
          <a:lstStyle/>
          <a:p>
            <a:endParaRPr lang="en-GB"/>
          </a:p>
        </p:txBody>
      </p:sp>
      <p:sp>
        <p:nvSpPr>
          <p:cNvPr id="5" name="Notes Placeholder 4"/>
          <p:cNvSpPr>
            <a:spLocks noGrp="1"/>
          </p:cNvSpPr>
          <p:nvPr>
            <p:ph type="body" sz="quarter" idx="3"/>
          </p:nvPr>
        </p:nvSpPr>
        <p:spPr>
          <a:xfrm>
            <a:off x="679768" y="4715154"/>
            <a:ext cx="5438140" cy="4466987"/>
          </a:xfrm>
          <a:prstGeom prst="rect">
            <a:avLst/>
          </a:prstGeom>
        </p:spPr>
        <p:txBody>
          <a:bodyPr vert="horz" lIns="91434" tIns="45717" rIns="91434" bIns="45717"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428583"/>
            <a:ext cx="2945659" cy="496332"/>
          </a:xfrm>
          <a:prstGeom prst="rect">
            <a:avLst/>
          </a:prstGeom>
        </p:spPr>
        <p:txBody>
          <a:bodyPr vert="horz" lIns="91434" tIns="45717" rIns="91434" bIns="45717" rtlCol="0" anchor="b"/>
          <a:lstStyle>
            <a:lvl1pPr algn="l">
              <a:defRPr sz="1200"/>
            </a:lvl1pPr>
          </a:lstStyle>
          <a:p>
            <a:endParaRPr lang="en-GB"/>
          </a:p>
        </p:txBody>
      </p:sp>
      <p:sp>
        <p:nvSpPr>
          <p:cNvPr id="7" name="Slide Number Placeholder 6"/>
          <p:cNvSpPr>
            <a:spLocks noGrp="1"/>
          </p:cNvSpPr>
          <p:nvPr>
            <p:ph type="sldNum" sz="quarter" idx="5"/>
          </p:nvPr>
        </p:nvSpPr>
        <p:spPr>
          <a:xfrm>
            <a:off x="3850444" y="9428583"/>
            <a:ext cx="2945659" cy="496332"/>
          </a:xfrm>
          <a:prstGeom prst="rect">
            <a:avLst/>
          </a:prstGeom>
        </p:spPr>
        <p:txBody>
          <a:bodyPr vert="horz" lIns="91434" tIns="45717" rIns="91434" bIns="45717" rtlCol="0" anchor="b"/>
          <a:lstStyle>
            <a:lvl1pPr algn="r">
              <a:defRPr sz="1200"/>
            </a:lvl1pPr>
          </a:lstStyle>
          <a:p>
            <a:fld id="{B99B4170-5881-4B21-9DBE-7788E3DE8E65}" type="slidenum">
              <a:rPr lang="en-GB" smtClean="0"/>
              <a:pPr/>
              <a:t>‹#›</a:t>
            </a:fld>
            <a:endParaRPr lang="en-GB"/>
          </a:p>
        </p:txBody>
      </p:sp>
    </p:spTree>
    <p:extLst>
      <p:ext uri="{BB962C8B-B14F-4D97-AF65-F5344CB8AC3E}">
        <p14:creationId xmlns:p14="http://schemas.microsoft.com/office/powerpoint/2010/main" val="3046147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99B4170-5881-4B21-9DBE-7788E3DE8E65}" type="slidenum">
              <a:rPr lang="en-GB" smtClean="0"/>
              <a:pPr/>
              <a:t>5</a:t>
            </a:fld>
            <a:endParaRPr lang="en-GB"/>
          </a:p>
        </p:txBody>
      </p:sp>
    </p:spTree>
    <p:extLst>
      <p:ext uri="{BB962C8B-B14F-4D97-AF65-F5344CB8AC3E}">
        <p14:creationId xmlns:p14="http://schemas.microsoft.com/office/powerpoint/2010/main" val="13677163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99B4170-5881-4B21-9DBE-7788E3DE8E65}" type="slidenum">
              <a:rPr lang="en-GB" smtClean="0"/>
              <a:pPr/>
              <a:t>43</a:t>
            </a:fld>
            <a:endParaRPr lang="en-GB"/>
          </a:p>
        </p:txBody>
      </p:sp>
    </p:spTree>
    <p:extLst>
      <p:ext uri="{BB962C8B-B14F-4D97-AF65-F5344CB8AC3E}">
        <p14:creationId xmlns:p14="http://schemas.microsoft.com/office/powerpoint/2010/main" val="28783621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78D9EC46-5129-4014-A984-E27CF2375DE1}" type="datetimeFigureOut">
              <a:rPr lang="en-GB" smtClean="0"/>
              <a:pPr/>
              <a:t>16/11/2019</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822F70C8-E640-4AA7-A73A-F2565F63AE65}"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8D9EC46-5129-4014-A984-E27CF2375DE1}" type="datetimeFigureOut">
              <a:rPr lang="en-GB" smtClean="0"/>
              <a:pPr/>
              <a:t>16/11/2019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2F70C8-E640-4AA7-A73A-F2565F63AE6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78D9EC46-5129-4014-A984-E27CF2375DE1}" type="datetimeFigureOut">
              <a:rPr lang="en-GB" smtClean="0"/>
              <a:pPr/>
              <a:t>16/11/2019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2F70C8-E640-4AA7-A73A-F2565F63AE65}"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8D9EC46-5129-4014-A984-E27CF2375DE1}" type="datetimeFigureOut">
              <a:rPr lang="en-GB" smtClean="0"/>
              <a:pPr/>
              <a:t>16/11/2019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2F70C8-E640-4AA7-A73A-F2565F63AE6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78D9EC46-5129-4014-A984-E27CF2375DE1}" type="datetimeFigureOut">
              <a:rPr lang="en-GB" smtClean="0"/>
              <a:pPr/>
              <a:t>16/11/2019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2F70C8-E640-4AA7-A73A-F2565F63AE6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78D9EC46-5129-4014-A984-E27CF2375DE1}" type="datetimeFigureOut">
              <a:rPr lang="en-GB" smtClean="0"/>
              <a:pPr/>
              <a:t>16/11/2019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2F70C8-E640-4AA7-A73A-F2565F63AE6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D9EC46-5129-4014-A984-E27CF2375DE1}" type="datetimeFigureOut">
              <a:rPr lang="en-GB" smtClean="0"/>
              <a:pPr/>
              <a:t>16/11/2019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2F70C8-E640-4AA7-A73A-F2565F63AE6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8D9EC46-5129-4014-A984-E27CF2375DE1}" type="datetimeFigureOut">
              <a:rPr lang="en-GB" smtClean="0"/>
              <a:pPr/>
              <a:t>16/11/2019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2F70C8-E640-4AA7-A73A-F2565F63AE6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78D9EC46-5129-4014-A984-E27CF2375DE1}" type="datetimeFigureOut">
              <a:rPr lang="en-GB" smtClean="0"/>
              <a:pPr/>
              <a:t>16/11/2019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822F70C8-E640-4AA7-A73A-F2565F63AE65}"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8D9EC46-5129-4014-A984-E27CF2375DE1}" type="datetimeFigureOut">
              <a:rPr lang="en-GB" smtClean="0"/>
              <a:pPr/>
              <a:t>16/11/2019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2F70C8-E640-4AA7-A73A-F2565F63AE6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8D9EC46-5129-4014-A984-E27CF2375DE1}" type="datetimeFigureOut">
              <a:rPr lang="en-GB" smtClean="0"/>
              <a:pPr/>
              <a:t>16/11/2019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2F70C8-E640-4AA7-A73A-F2565F63AE6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78D9EC46-5129-4014-A984-E27CF2375DE1}" type="datetimeFigureOut">
              <a:rPr lang="en-GB" smtClean="0"/>
              <a:pPr/>
              <a:t>16/11/2019</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822F70C8-E640-4AA7-A73A-F2565F63AE65}"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google.co.uk/url?sa=i&amp;rct=j&amp;q=&amp;esrc=s&amp;frm=1&amp;source=images&amp;cd=&amp;cad=rja&amp;docid=cq5zgIgwqiwiMM&amp;tbnid=xJzZrck6cJWlnM:&amp;ved=0CAUQjRw&amp;url=http://www.australia.com/lonely-planet-us-sydney-blue-mountains-nsw.aspx&amp;ei=ly8XUveWLqWG0AWGg4H4BQ&amp;bvm=bv.51156542,d.d2k&amp;psig=AFQjCNHEZxjmt0zTX01wazdTzwZicGjM0Q&amp;ust=1377337599812367"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google.co.uk/url?sa=i&amp;rct=j&amp;q=&amp;esrc=s&amp;source=images&amp;cd=&amp;cad=rja&amp;uact=8&amp;ved=0CAcQjRxqFQoTCJ2Rt66x58gCFQtXGgodxzUB1A&amp;url=https://en.wikipedia.org/wiki/Geology_of_Great_Britain&amp;bvm=bv.106130839,d.d2s&amp;psig=AFQjCNFgqLqCXI7UeXIctS6_EKoWy9BSaQ&amp;ust=1446197935595520"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hyperlink" Target="http://www.google.co.uk/url?sa=i&amp;rct=j&amp;q=&amp;esrc=s&amp;frm=1&amp;source=images&amp;cd=&amp;cad=rja&amp;docid=zhlRfkVL-x0gMM&amp;tbnid=kJ2HnNiqrMVibM:&amp;ved=0CAUQjRw&amp;url=http://ntenvironmentalwork.net/2013/01/04/taking-the-long-view-at-wenlock-edge-shropshire/&amp;ei=GBgeUufQKeiJ0AWFiIBg&amp;bvm=bv.51156542,d.d2k&amp;psig=AFQjCNEdgAJ1Q_EqWFP_DL65590k2MiAAA&amp;ust=1377790353029499"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google.co.uk/url?sa=i&amp;rct=j&amp;q=&amp;esrc=s&amp;source=images&amp;cd=&amp;cad=rja&amp;uact=8&amp;ved=0CAcQjRxqFQoTCMaox72N5cgCFQhwGgodmKkHbQ&amp;url=https://lifescitpjhs.wikispaces.com/Geologic+Cross-sections&amp;bvm=bv.106130839,d.d2s&amp;psig=AFQjCNGTCE8sMJF4sVI6POi8fY7ZEJwYXQ&amp;ust=1446119485989421"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jpeg"/><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10" Type="http://schemas.openxmlformats.org/officeDocument/2006/relationships/image" Target="../media/image25.png"/><Relationship Id="rId4" Type="http://schemas.openxmlformats.org/officeDocument/2006/relationships/image" Target="../media/image19.png"/><Relationship Id="rId9" Type="http://schemas.openxmlformats.org/officeDocument/2006/relationships/image" Target="../media/image24.png"/></Relationships>
</file>

<file path=ppt/slides/_rels/slide1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8.jpeg"/><Relationship Id="rId2" Type="http://schemas.openxmlformats.org/officeDocument/2006/relationships/image" Target="../media/image29.png"/><Relationship Id="rId1" Type="http://schemas.openxmlformats.org/officeDocument/2006/relationships/slideLayout" Target="../slideLayouts/slideLayout7.xml"/><Relationship Id="rId6" Type="http://schemas.openxmlformats.org/officeDocument/2006/relationships/image" Target="../media/image33.png"/><Relationship Id="rId11" Type="http://schemas.openxmlformats.org/officeDocument/2006/relationships/hyperlink" Target="http://www.google.co.uk/url?sa=i&amp;rct=j&amp;q=&amp;esrc=s&amp;frm=1&amp;source=images&amp;cd=&amp;cad=rja&amp;docid=E8FzGgDqFUh0eM&amp;tbnid=nDLCan1Dl6y1tM:&amp;ved=0CAUQjRw&amp;url=http://bc.outcrop.org/GEOL_B10/lecture18.html&amp;ei=fc6MUsiCAeOn0QXFq4CQCw&amp;bvm=bv.56643336,d.d2k&amp;psig=AFQjCNGkF2PHAQETPD36c24lkNo-CytOmA&amp;ust=1385045387262363" TargetMode="External"/><Relationship Id="rId5" Type="http://schemas.openxmlformats.org/officeDocument/2006/relationships/image" Target="../media/image32.png"/><Relationship Id="rId10" Type="http://schemas.openxmlformats.org/officeDocument/2006/relationships/image" Target="../media/image37.png"/><Relationship Id="rId4" Type="http://schemas.openxmlformats.org/officeDocument/2006/relationships/image" Target="../media/image31.png"/><Relationship Id="rId9" Type="http://schemas.openxmlformats.org/officeDocument/2006/relationships/image" Target="../media/image36.png"/></Relationships>
</file>

<file path=ppt/slides/_rels/slide14.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8.jpeg"/><Relationship Id="rId2" Type="http://schemas.openxmlformats.org/officeDocument/2006/relationships/image" Target="../media/image29.png"/><Relationship Id="rId1" Type="http://schemas.openxmlformats.org/officeDocument/2006/relationships/slideLayout" Target="../slideLayouts/slideLayout7.xml"/><Relationship Id="rId6" Type="http://schemas.openxmlformats.org/officeDocument/2006/relationships/image" Target="../media/image33.png"/><Relationship Id="rId11" Type="http://schemas.openxmlformats.org/officeDocument/2006/relationships/hyperlink" Target="http://www.google.co.uk/url?sa=i&amp;rct=j&amp;q=&amp;esrc=s&amp;frm=1&amp;source=images&amp;cd=&amp;cad=rja&amp;docid=E8FzGgDqFUh0eM&amp;tbnid=nDLCan1Dl6y1tM:&amp;ved=0CAUQjRw&amp;url=http://bc.outcrop.org/GEOL_B10/lecture18.html&amp;ei=fc6MUsiCAeOn0QXFq4CQCw&amp;bvm=bv.56643336,d.d2k&amp;psig=AFQjCNGkF2PHAQETPD36c24lkNo-CytOmA&amp;ust=1385045387262363" TargetMode="External"/><Relationship Id="rId5" Type="http://schemas.openxmlformats.org/officeDocument/2006/relationships/image" Target="../media/image32.png"/><Relationship Id="rId10" Type="http://schemas.openxmlformats.org/officeDocument/2006/relationships/image" Target="../media/image37.png"/><Relationship Id="rId4" Type="http://schemas.openxmlformats.org/officeDocument/2006/relationships/image" Target="../media/image31.png"/><Relationship Id="rId9" Type="http://schemas.openxmlformats.org/officeDocument/2006/relationships/image" Target="../media/image36.png"/></Relationships>
</file>

<file path=ppt/slides/_rels/slide15.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png"/><Relationship Id="rId1" Type="http://schemas.openxmlformats.org/officeDocument/2006/relationships/slideLayout" Target="../slideLayouts/slideLayout7.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 Id="rId9" Type="http://schemas.openxmlformats.org/officeDocument/2006/relationships/image" Target="../media/image4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7.xml"/><Relationship Id="rId4" Type="http://schemas.openxmlformats.org/officeDocument/2006/relationships/image" Target="../media/image67.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7.xml"/><Relationship Id="rId4" Type="http://schemas.openxmlformats.org/officeDocument/2006/relationships/image" Target="../media/image26.jpeg"/></Relationships>
</file>

<file path=ppt/slides/_rels/slide40.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44.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png"/><Relationship Id="rId1" Type="http://schemas.openxmlformats.org/officeDocument/2006/relationships/slideLayout" Target="../slideLayouts/slideLayout7.xml"/><Relationship Id="rId4" Type="http://schemas.openxmlformats.org/officeDocument/2006/relationships/image" Target="../media/image82.png"/></Relationships>
</file>

<file path=ppt/slides/_rels/slide49.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3.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slideLayout" Target="../slideLayouts/slideLayout7.xml"/><Relationship Id="rId4" Type="http://schemas.openxmlformats.org/officeDocument/2006/relationships/image" Target="../media/image81.png"/></Relationships>
</file>

<file path=ppt/slides/_rels/slide54.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9.png"/><Relationship Id="rId1" Type="http://schemas.openxmlformats.org/officeDocument/2006/relationships/slideLayout" Target="../slideLayouts/slideLayout7.xml"/><Relationship Id="rId4" Type="http://schemas.openxmlformats.org/officeDocument/2006/relationships/image" Target="../media/image81.pn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9" name="Picture 5" descr="http://www.australia.com/contentimages/campaigns-blue-mountains.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4001"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755576" y="1484784"/>
            <a:ext cx="7772400" cy="1470025"/>
          </a:xfrm>
        </p:spPr>
        <p:txBody>
          <a:bodyPr/>
          <a:lstStyle/>
          <a:p>
            <a:r>
              <a:rPr lang="en-GB" dirty="0" smtClean="0">
                <a:solidFill>
                  <a:schemeClr val="tx1"/>
                </a:solidFill>
              </a:rPr>
              <a:t>GEOLOGICAL MAPPING</a:t>
            </a:r>
            <a:endParaRPr lang="en-GB" dirty="0">
              <a:solidFill>
                <a:schemeClr val="tx1"/>
              </a:solidFill>
            </a:endParaRPr>
          </a:p>
        </p:txBody>
      </p:sp>
      <p:sp>
        <p:nvSpPr>
          <p:cNvPr id="3" name="Subtitle 2"/>
          <p:cNvSpPr>
            <a:spLocks noGrp="1"/>
          </p:cNvSpPr>
          <p:nvPr>
            <p:ph type="subTitle" idx="1"/>
          </p:nvPr>
        </p:nvSpPr>
        <p:spPr>
          <a:xfrm>
            <a:off x="3635896" y="4509120"/>
            <a:ext cx="5373555" cy="1752600"/>
          </a:xfrm>
        </p:spPr>
        <p:txBody>
          <a:bodyPr>
            <a:normAutofit/>
          </a:bodyPr>
          <a:lstStyle/>
          <a:p>
            <a:pPr algn="r"/>
            <a:r>
              <a:rPr lang="en-US" b="1" dirty="0" smtClean="0">
                <a:latin typeface="Lucida Sans Unicode" pitchFamily="34" charset="0"/>
                <a:cs typeface="Lucida Sans Unicode" pitchFamily="34" charset="0"/>
              </a:rPr>
              <a:t>Allan Nantel</a:t>
            </a:r>
          </a:p>
          <a:p>
            <a:pPr algn="r"/>
            <a:r>
              <a:rPr lang="en-US" b="1" dirty="0" smtClean="0">
                <a:latin typeface="Lucida Sans Unicode" pitchFamily="34" charset="0"/>
                <a:cs typeface="Lucida Sans Unicode" pitchFamily="34" charset="0"/>
              </a:rPr>
              <a:t>September 2019</a:t>
            </a:r>
            <a:endParaRPr lang="en-US" dirty="0" smtClean="0">
              <a:latin typeface="Lucida Sans Unicode" pitchFamily="34" charset="0"/>
              <a:cs typeface="Lucida Sans Unicode" pitchFamily="34" charset="0"/>
            </a:endParaRPr>
          </a:p>
          <a:p>
            <a:endParaRPr lang="en-GB" dirty="0"/>
          </a:p>
        </p:txBody>
      </p:sp>
      <p:sp>
        <p:nvSpPr>
          <p:cNvPr id="4" name="Rectangle 3"/>
          <p:cNvSpPr/>
          <p:nvPr/>
        </p:nvSpPr>
        <p:spPr>
          <a:xfrm>
            <a:off x="107503" y="528953"/>
            <a:ext cx="3290901" cy="369332"/>
          </a:xfrm>
          <a:prstGeom prst="rect">
            <a:avLst/>
          </a:prstGeom>
        </p:spPr>
        <p:txBody>
          <a:bodyPr wrap="none">
            <a:spAutoFit/>
          </a:bodyPr>
          <a:lstStyle/>
          <a:p>
            <a:r>
              <a:rPr lang="en-GB" b="1" dirty="0" smtClean="0"/>
              <a:t>GEOLOGY AND SOIL MECHANICS</a:t>
            </a:r>
            <a:endParaRPr lang="en-GB" b="1" dirty="0"/>
          </a:p>
        </p:txBody>
      </p:sp>
    </p:spTree>
    <p:extLst>
      <p:ext uri="{BB962C8B-B14F-4D97-AF65-F5344CB8AC3E}">
        <p14:creationId xmlns:p14="http://schemas.microsoft.com/office/powerpoint/2010/main" val="1334971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764704"/>
            <a:ext cx="8373616" cy="218288"/>
          </a:xfrm>
        </p:spPr>
        <p:txBody>
          <a:bodyPr>
            <a:noAutofit/>
          </a:bodyPr>
          <a:lstStyle/>
          <a:p>
            <a:r>
              <a:rPr lang="en-GB" sz="2400" b="1" u="sng" dirty="0" smtClean="0">
                <a:solidFill>
                  <a:srgbClr val="0070C0"/>
                </a:solidFill>
              </a:rPr>
              <a:t> </a:t>
            </a:r>
            <a:r>
              <a:rPr lang="en-GB" sz="2400" b="1" u="sng" dirty="0" smtClean="0">
                <a:solidFill>
                  <a:schemeClr val="tx1"/>
                </a:solidFill>
                <a:latin typeface="+mn-lt"/>
              </a:rPr>
              <a:t>Why make a Map – Horizontal / Vertical?</a:t>
            </a:r>
            <a:endParaRPr lang="en-GB" sz="2400" b="1" u="sng" dirty="0">
              <a:solidFill>
                <a:schemeClr val="tx1"/>
              </a:solidFill>
              <a:latin typeface="+mn-lt"/>
            </a:endParaRPr>
          </a:p>
        </p:txBody>
      </p:sp>
      <p:sp>
        <p:nvSpPr>
          <p:cNvPr id="3" name="Content Placeholder 2"/>
          <p:cNvSpPr>
            <a:spLocks noGrp="1"/>
          </p:cNvSpPr>
          <p:nvPr>
            <p:ph idx="1"/>
          </p:nvPr>
        </p:nvSpPr>
        <p:spPr>
          <a:xfrm>
            <a:off x="457200" y="3068960"/>
            <a:ext cx="8229600" cy="2660928"/>
          </a:xfrm>
        </p:spPr>
        <p:txBody>
          <a:bodyPr>
            <a:noAutofit/>
          </a:bodyPr>
          <a:lstStyle/>
          <a:p>
            <a:pPr marL="0" indent="0">
              <a:buNone/>
            </a:pPr>
            <a:r>
              <a:rPr lang="en-GB" sz="1800" b="1" dirty="0" smtClean="0">
                <a:solidFill>
                  <a:srgbClr val="0070C0"/>
                </a:solidFill>
              </a:rPr>
              <a:t>They allow theories to be established on:</a:t>
            </a:r>
          </a:p>
          <a:p>
            <a:pPr marL="0" indent="0">
              <a:buNone/>
            </a:pPr>
            <a:endParaRPr lang="en-GB" sz="1800" b="1" dirty="0" smtClean="0">
              <a:solidFill>
                <a:srgbClr val="0070C0"/>
              </a:solidFill>
            </a:endParaRPr>
          </a:p>
          <a:p>
            <a:pPr>
              <a:buFont typeface="Arial" pitchFamily="34" charset="0"/>
              <a:buChar char="•"/>
            </a:pPr>
            <a:r>
              <a:rPr lang="en-GB" sz="1800" b="1" dirty="0" smtClean="0">
                <a:solidFill>
                  <a:srgbClr val="0070C0"/>
                </a:solidFill>
              </a:rPr>
              <a:t>Ore deposits – controls to be applied in their extraction.</a:t>
            </a:r>
          </a:p>
          <a:p>
            <a:pPr>
              <a:buFont typeface="Arial" pitchFamily="34" charset="0"/>
              <a:buChar char="•"/>
            </a:pPr>
            <a:r>
              <a:rPr lang="en-GB" sz="1800" b="1" dirty="0" smtClean="0">
                <a:solidFill>
                  <a:srgbClr val="0070C0"/>
                </a:solidFill>
              </a:rPr>
              <a:t>Predictions on location, size and grade of potential ore </a:t>
            </a:r>
          </a:p>
          <a:p>
            <a:pPr marL="0" indent="0">
              <a:buNone/>
            </a:pPr>
            <a:r>
              <a:rPr lang="en-GB" sz="1800" b="1" dirty="0" smtClean="0">
                <a:solidFill>
                  <a:srgbClr val="0070C0"/>
                </a:solidFill>
              </a:rPr>
              <a:t>     deposits.</a:t>
            </a:r>
          </a:p>
          <a:p>
            <a:pPr>
              <a:buFont typeface="Arial" pitchFamily="34" charset="0"/>
              <a:buChar char="•"/>
            </a:pPr>
            <a:r>
              <a:rPr lang="en-GB" sz="1800" b="1" dirty="0">
                <a:solidFill>
                  <a:srgbClr val="0070C0"/>
                </a:solidFill>
              </a:rPr>
              <a:t>M</a:t>
            </a:r>
            <a:r>
              <a:rPr lang="en-GB" sz="1800" b="1" dirty="0" smtClean="0">
                <a:solidFill>
                  <a:srgbClr val="0070C0"/>
                </a:solidFill>
              </a:rPr>
              <a:t>ineralisation of precious metals.</a:t>
            </a:r>
          </a:p>
          <a:p>
            <a:pPr>
              <a:buFont typeface="Arial" pitchFamily="34" charset="0"/>
              <a:buChar char="•"/>
            </a:pPr>
            <a:r>
              <a:rPr lang="en-GB" sz="1800" b="1" dirty="0" smtClean="0">
                <a:solidFill>
                  <a:srgbClr val="0070C0"/>
                </a:solidFill>
              </a:rPr>
              <a:t>Possibilities for the existence of gas / oil  / coal deposits.</a:t>
            </a:r>
          </a:p>
          <a:p>
            <a:pPr>
              <a:buFont typeface="Arial" pitchFamily="34" charset="0"/>
              <a:buChar char="•"/>
            </a:pPr>
            <a:r>
              <a:rPr lang="en-GB" sz="1800" b="1" dirty="0" smtClean="0">
                <a:solidFill>
                  <a:srgbClr val="0070C0"/>
                </a:solidFill>
              </a:rPr>
              <a:t>Suitability and stability for foundations.</a:t>
            </a:r>
          </a:p>
          <a:p>
            <a:pPr>
              <a:buFont typeface="Arial" pitchFamily="34" charset="0"/>
              <a:buChar char="•"/>
            </a:pPr>
            <a:r>
              <a:rPr lang="en-GB" sz="1800" b="1" dirty="0" smtClean="0">
                <a:solidFill>
                  <a:srgbClr val="0070C0"/>
                </a:solidFill>
              </a:rPr>
              <a:t>Suitability for mining and drilling.</a:t>
            </a:r>
          </a:p>
          <a:p>
            <a:pPr>
              <a:buFont typeface="Arial" pitchFamily="34" charset="0"/>
              <a:buChar char="•"/>
            </a:pPr>
            <a:r>
              <a:rPr lang="en-GB" sz="1800" b="1" dirty="0" smtClean="0">
                <a:solidFill>
                  <a:srgbClr val="0070C0"/>
                </a:solidFill>
              </a:rPr>
              <a:t>The Location of faults and unconformities that could impact the above.</a:t>
            </a:r>
          </a:p>
          <a:p>
            <a:pPr>
              <a:buFont typeface="Arial" pitchFamily="34" charset="0"/>
              <a:buChar char="•"/>
            </a:pPr>
            <a:endParaRPr lang="en-GB" sz="1800" b="1" dirty="0" smtClean="0">
              <a:solidFill>
                <a:srgbClr val="0070C0"/>
              </a:solidFill>
            </a:endParaRPr>
          </a:p>
          <a:p>
            <a:endParaRPr lang="en-GB" sz="1800" dirty="0"/>
          </a:p>
        </p:txBody>
      </p:sp>
      <p:sp>
        <p:nvSpPr>
          <p:cNvPr id="4" name="TextBox 3"/>
          <p:cNvSpPr txBox="1"/>
          <p:nvPr/>
        </p:nvSpPr>
        <p:spPr>
          <a:xfrm>
            <a:off x="467544" y="1124744"/>
            <a:ext cx="8208912" cy="1815882"/>
          </a:xfrm>
          <a:prstGeom prst="rect">
            <a:avLst/>
          </a:prstGeom>
          <a:noFill/>
        </p:spPr>
        <p:txBody>
          <a:bodyPr wrap="square" rtlCol="0">
            <a:spAutoFit/>
          </a:bodyPr>
          <a:lstStyle/>
          <a:p>
            <a:pPr algn="just"/>
            <a:r>
              <a:rPr lang="en-GB" dirty="0" smtClean="0"/>
              <a:t>A </a:t>
            </a:r>
            <a:r>
              <a:rPr lang="en-GB" sz="2000" b="1" dirty="0">
                <a:solidFill>
                  <a:srgbClr val="0070C0"/>
                </a:solidFill>
              </a:rPr>
              <a:t>G</a:t>
            </a:r>
            <a:r>
              <a:rPr lang="en-GB" sz="2000" b="1" dirty="0" smtClean="0">
                <a:solidFill>
                  <a:srgbClr val="0070C0"/>
                </a:solidFill>
              </a:rPr>
              <a:t>eological </a:t>
            </a:r>
            <a:r>
              <a:rPr lang="en-GB" sz="2000" b="1" dirty="0">
                <a:solidFill>
                  <a:srgbClr val="0070C0"/>
                </a:solidFill>
              </a:rPr>
              <a:t>M</a:t>
            </a:r>
            <a:r>
              <a:rPr lang="en-GB" sz="2000" b="1" dirty="0" smtClean="0">
                <a:solidFill>
                  <a:srgbClr val="0070C0"/>
                </a:solidFill>
              </a:rPr>
              <a:t>ap </a:t>
            </a:r>
            <a:r>
              <a:rPr lang="en-GB" dirty="0" smtClean="0"/>
              <a:t>is a </a:t>
            </a:r>
            <a:r>
              <a:rPr lang="en-GB" b="1" dirty="0" smtClean="0">
                <a:solidFill>
                  <a:srgbClr val="0070C0"/>
                </a:solidFill>
              </a:rPr>
              <a:t>graphical presentation of geological observations </a:t>
            </a:r>
            <a:r>
              <a:rPr lang="en-GB" dirty="0" smtClean="0"/>
              <a:t>and interpretations </a:t>
            </a:r>
            <a:r>
              <a:rPr lang="en-GB" b="1" dirty="0" smtClean="0">
                <a:solidFill>
                  <a:srgbClr val="0070C0"/>
                </a:solidFill>
              </a:rPr>
              <a:t>on a horizontal plane</a:t>
            </a:r>
            <a:r>
              <a:rPr lang="en-GB" dirty="0" smtClean="0"/>
              <a:t>. </a:t>
            </a:r>
          </a:p>
          <a:p>
            <a:pPr algn="just"/>
            <a:r>
              <a:rPr lang="en-GB" dirty="0" smtClean="0"/>
              <a:t>A </a:t>
            </a:r>
            <a:r>
              <a:rPr lang="en-GB" sz="2000" b="1" dirty="0">
                <a:solidFill>
                  <a:srgbClr val="0070C0"/>
                </a:solidFill>
              </a:rPr>
              <a:t>G</a:t>
            </a:r>
            <a:r>
              <a:rPr lang="en-GB" sz="2000" b="1" dirty="0" smtClean="0">
                <a:solidFill>
                  <a:srgbClr val="0070C0"/>
                </a:solidFill>
              </a:rPr>
              <a:t>eological </a:t>
            </a:r>
            <a:r>
              <a:rPr lang="en-GB" sz="2000" b="1" dirty="0">
                <a:solidFill>
                  <a:srgbClr val="0070C0"/>
                </a:solidFill>
              </a:rPr>
              <a:t>S</a:t>
            </a:r>
            <a:r>
              <a:rPr lang="en-GB" sz="2000" b="1" dirty="0" smtClean="0">
                <a:solidFill>
                  <a:srgbClr val="0070C0"/>
                </a:solidFill>
              </a:rPr>
              <a:t>ection </a:t>
            </a:r>
            <a:r>
              <a:rPr lang="en-GB" dirty="0" smtClean="0"/>
              <a:t>is identical in nature to a map except that </a:t>
            </a:r>
            <a:r>
              <a:rPr lang="en-GB" b="1" dirty="0" smtClean="0">
                <a:solidFill>
                  <a:srgbClr val="0070C0"/>
                </a:solidFill>
              </a:rPr>
              <a:t>data is recorded and interpreted on a vertical rather than horizontal surface. </a:t>
            </a:r>
          </a:p>
          <a:p>
            <a:pPr algn="just"/>
            <a:r>
              <a:rPr lang="en-GB" dirty="0" smtClean="0"/>
              <a:t>Maps and sections are essential tools in visualising spatial, three dimensional geological relationships.</a:t>
            </a:r>
            <a:endParaRPr lang="en-GB" dirty="0"/>
          </a:p>
        </p:txBody>
      </p:sp>
      <p:pic>
        <p:nvPicPr>
          <p:cNvPr id="1026" name="Picture 2" descr="https://upload.wikimedia.org/wikipedia/commons/thumb/5/55/Geology_Map_UK.svg/2000px-Geology_Map_UK.svg.pn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92280" y="2708727"/>
            <a:ext cx="1955451" cy="326083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7452320" y="2708726"/>
            <a:ext cx="1348574" cy="276999"/>
          </a:xfrm>
          <a:prstGeom prst="rect">
            <a:avLst/>
          </a:prstGeom>
          <a:solidFill>
            <a:schemeClr val="bg1"/>
          </a:solidFill>
        </p:spPr>
        <p:txBody>
          <a:bodyPr wrap="none">
            <a:spAutoFit/>
          </a:bodyPr>
          <a:lstStyle/>
          <a:p>
            <a:r>
              <a:rPr lang="en-GB" sz="1200" b="1" dirty="0">
                <a:solidFill>
                  <a:srgbClr val="0070C0"/>
                </a:solidFill>
              </a:rPr>
              <a:t>Geological Map </a:t>
            </a:r>
            <a:endParaRPr lang="en-GB" sz="1200" dirty="0"/>
          </a:p>
        </p:txBody>
      </p:sp>
    </p:spTree>
    <p:extLst>
      <p:ext uri="{BB962C8B-B14F-4D97-AF65-F5344CB8AC3E}">
        <p14:creationId xmlns:p14="http://schemas.microsoft.com/office/powerpoint/2010/main" val="1098116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 calcmode="lin" valueType="num">
                                      <p:cBhvr additive="base">
                                        <p:cTn id="4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 calcmode="lin" valueType="num">
                                      <p:cBhvr additive="base">
                                        <p:cTn id="4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764704"/>
            <a:ext cx="8424936" cy="6740307"/>
          </a:xfrm>
          <a:prstGeom prst="rect">
            <a:avLst/>
          </a:prstGeom>
          <a:noFill/>
        </p:spPr>
        <p:txBody>
          <a:bodyPr wrap="square" rtlCol="0">
            <a:spAutoFit/>
          </a:bodyPr>
          <a:lstStyle/>
          <a:p>
            <a:pPr algn="just"/>
            <a:r>
              <a:rPr lang="en-GB" dirty="0" smtClean="0"/>
              <a:t>Although folds and faults can often be seen in quarry faces, many geological structures are so large they are best picked out be aerial or satellite photograph. </a:t>
            </a:r>
            <a:r>
              <a:rPr lang="en-GB" b="1" dirty="0" smtClean="0">
                <a:solidFill>
                  <a:srgbClr val="0070C0"/>
                </a:solidFill>
              </a:rPr>
              <a:t>Field investigation will allow surface mapping of exposures</a:t>
            </a:r>
            <a:r>
              <a:rPr lang="en-GB" dirty="0" smtClean="0"/>
              <a:t>, that is places where rocks can be seen at the surface.</a:t>
            </a:r>
          </a:p>
          <a:p>
            <a:pPr algn="just"/>
            <a:endParaRPr lang="en-GB" dirty="0" smtClean="0"/>
          </a:p>
          <a:p>
            <a:pPr algn="just"/>
            <a:r>
              <a:rPr lang="en-GB" b="1" dirty="0" smtClean="0">
                <a:solidFill>
                  <a:srgbClr val="0070C0"/>
                </a:solidFill>
              </a:rPr>
              <a:t>Rocks are often not exposed</a:t>
            </a:r>
            <a:r>
              <a:rPr lang="en-GB" dirty="0" smtClean="0"/>
              <a:t>, being covered by </a:t>
            </a:r>
            <a:r>
              <a:rPr lang="en-GB" b="1" dirty="0" smtClean="0">
                <a:solidFill>
                  <a:srgbClr val="0070C0"/>
                </a:solidFill>
              </a:rPr>
              <a:t>‘drift’</a:t>
            </a:r>
            <a:r>
              <a:rPr lang="en-GB" dirty="0" smtClean="0"/>
              <a:t>, that is sediment such as peat, soil, sand, gravel etc. laid down during the last Ice Age.</a:t>
            </a:r>
          </a:p>
          <a:p>
            <a:pPr algn="just"/>
            <a:endParaRPr lang="en-GB" dirty="0">
              <a:solidFill>
                <a:srgbClr val="0070C0"/>
              </a:solidFill>
            </a:endParaRPr>
          </a:p>
          <a:p>
            <a:pPr algn="just"/>
            <a:r>
              <a:rPr lang="en-GB" b="1" dirty="0" smtClean="0">
                <a:solidFill>
                  <a:srgbClr val="0070C0"/>
                </a:solidFill>
              </a:rPr>
              <a:t>Section Maps show the geology that would lie beneath the building’s foundations with the soil removed. All the information about ‘sub-surface’ that may be of value is recorded prior to and during the mapping process:</a:t>
            </a:r>
          </a:p>
          <a:p>
            <a:r>
              <a:rPr lang="en-GB" dirty="0" smtClean="0"/>
              <a:t>These include what ??</a:t>
            </a:r>
          </a:p>
          <a:p>
            <a:endParaRPr lang="en-GB" dirty="0" smtClean="0"/>
          </a:p>
          <a:p>
            <a:pPr marL="285750" indent="-285750">
              <a:buFont typeface="Arial" pitchFamily="34" charset="0"/>
              <a:buChar char="•"/>
            </a:pPr>
            <a:r>
              <a:rPr lang="en-GB" b="1" dirty="0" smtClean="0">
                <a:solidFill>
                  <a:srgbClr val="0070C0"/>
                </a:solidFill>
              </a:rPr>
              <a:t>Details of rock type (bedrock)</a:t>
            </a:r>
          </a:p>
          <a:p>
            <a:pPr marL="285750" indent="-285750">
              <a:buFont typeface="Arial" pitchFamily="34" charset="0"/>
              <a:buChar char="•"/>
            </a:pPr>
            <a:r>
              <a:rPr lang="en-GB" b="1" dirty="0" smtClean="0">
                <a:solidFill>
                  <a:srgbClr val="0070C0"/>
                </a:solidFill>
              </a:rPr>
              <a:t>Depth of overlying ‘till’ or ‘drift’ (superficial geology)</a:t>
            </a:r>
          </a:p>
          <a:p>
            <a:pPr marL="285750" indent="-285750">
              <a:buFont typeface="Arial" pitchFamily="34" charset="0"/>
              <a:buChar char="•"/>
            </a:pPr>
            <a:r>
              <a:rPr lang="en-GB" b="1" dirty="0" smtClean="0">
                <a:solidFill>
                  <a:srgbClr val="0070C0"/>
                </a:solidFill>
              </a:rPr>
              <a:t>Hydro-geological and Engineering characteristics</a:t>
            </a:r>
          </a:p>
          <a:p>
            <a:pPr marL="285750" indent="-285750">
              <a:buFont typeface="Arial" pitchFamily="34" charset="0"/>
              <a:buChar char="•"/>
            </a:pPr>
            <a:r>
              <a:rPr lang="en-GB" b="1" dirty="0" smtClean="0">
                <a:solidFill>
                  <a:srgbClr val="0070C0"/>
                </a:solidFill>
              </a:rPr>
              <a:t>Landslide possibility</a:t>
            </a:r>
          </a:p>
          <a:p>
            <a:pPr marL="285750" indent="-285750">
              <a:buFont typeface="Arial" pitchFamily="34" charset="0"/>
              <a:buChar char="•"/>
            </a:pPr>
            <a:r>
              <a:rPr lang="en-GB" b="1" dirty="0" smtClean="0">
                <a:solidFill>
                  <a:srgbClr val="0070C0"/>
                </a:solidFill>
              </a:rPr>
              <a:t>Past and present mining activity</a:t>
            </a:r>
          </a:p>
          <a:p>
            <a:pPr marL="285750" indent="-285750">
              <a:buFont typeface="Arial" pitchFamily="34" charset="0"/>
              <a:buChar char="•"/>
            </a:pPr>
            <a:r>
              <a:rPr lang="en-GB" b="1" dirty="0" smtClean="0">
                <a:solidFill>
                  <a:srgbClr val="0070C0"/>
                </a:solidFill>
              </a:rPr>
              <a:t>Quarrying activities </a:t>
            </a:r>
          </a:p>
          <a:p>
            <a:pPr marL="285750" indent="-285750">
              <a:buFont typeface="Arial" pitchFamily="34" charset="0"/>
              <a:buChar char="•"/>
            </a:pPr>
            <a:r>
              <a:rPr lang="en-GB" b="1" dirty="0" smtClean="0">
                <a:solidFill>
                  <a:srgbClr val="0070C0"/>
                </a:solidFill>
              </a:rPr>
              <a:t>Past Industrial uses</a:t>
            </a:r>
          </a:p>
          <a:p>
            <a:pPr marL="285750" indent="-285750">
              <a:buFont typeface="Arial" pitchFamily="34" charset="0"/>
              <a:buChar char="•"/>
            </a:pPr>
            <a:r>
              <a:rPr lang="en-GB" b="1" dirty="0" smtClean="0">
                <a:solidFill>
                  <a:srgbClr val="0070C0"/>
                </a:solidFill>
              </a:rPr>
              <a:t>Any mineral resources present</a:t>
            </a:r>
          </a:p>
          <a:p>
            <a:pPr marL="285750" indent="-285750">
              <a:buFont typeface="Arial" pitchFamily="34" charset="0"/>
              <a:buChar char="•"/>
            </a:pPr>
            <a:endParaRPr lang="en-GB" b="1" dirty="0" smtClean="0">
              <a:solidFill>
                <a:srgbClr val="0070C0"/>
              </a:solidFill>
            </a:endParaRPr>
          </a:p>
          <a:p>
            <a:endParaRPr lang="en-GB" dirty="0" smtClean="0"/>
          </a:p>
          <a:p>
            <a:pPr marL="285750" indent="-285750">
              <a:buFont typeface="Arial" pitchFamily="34" charset="0"/>
              <a:buChar char="•"/>
            </a:pPr>
            <a:endParaRPr lang="en-GB" dirty="0"/>
          </a:p>
        </p:txBody>
      </p:sp>
      <p:sp>
        <p:nvSpPr>
          <p:cNvPr id="3" name="TextBox 2"/>
          <p:cNvSpPr txBox="1"/>
          <p:nvPr/>
        </p:nvSpPr>
        <p:spPr>
          <a:xfrm>
            <a:off x="323528" y="188640"/>
            <a:ext cx="6840760" cy="461665"/>
          </a:xfrm>
          <a:prstGeom prst="rect">
            <a:avLst/>
          </a:prstGeom>
          <a:solidFill>
            <a:schemeClr val="bg1">
              <a:lumMod val="95000"/>
            </a:schemeClr>
          </a:solidFill>
        </p:spPr>
        <p:txBody>
          <a:bodyPr wrap="square" rtlCol="0">
            <a:spAutoFit/>
          </a:bodyPr>
          <a:lstStyle/>
          <a:p>
            <a:r>
              <a:rPr lang="en-GB" sz="2400" b="1" u="sng" dirty="0" smtClean="0"/>
              <a:t>Mapping Relevance – What’s under the Drift?</a:t>
            </a:r>
            <a:endParaRPr lang="en-GB" sz="2400" b="1" u="sng" dirty="0"/>
          </a:p>
        </p:txBody>
      </p:sp>
    </p:spTree>
    <p:extLst>
      <p:ext uri="{BB962C8B-B14F-4D97-AF65-F5344CB8AC3E}">
        <p14:creationId xmlns:p14="http://schemas.microsoft.com/office/powerpoint/2010/main" val="819803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7" end="7"/>
                                            </p:txEl>
                                          </p:spTgt>
                                        </p:tgtEl>
                                        <p:attrNameLst>
                                          <p:attrName>style.visibility</p:attrName>
                                        </p:attrNameLst>
                                      </p:cBhvr>
                                      <p:to>
                                        <p:strVal val="visible"/>
                                      </p:to>
                                    </p:set>
                                    <p:anim calcmode="lin" valueType="num">
                                      <p:cBhvr additive="base">
                                        <p:cTn id="7"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8" end="8"/>
                                            </p:txEl>
                                          </p:spTgt>
                                        </p:tgtEl>
                                        <p:attrNameLst>
                                          <p:attrName>style.visibility</p:attrName>
                                        </p:attrNameLst>
                                      </p:cBhvr>
                                      <p:to>
                                        <p:strVal val="visible"/>
                                      </p:to>
                                    </p:set>
                                    <p:anim calcmode="lin" valueType="num">
                                      <p:cBhvr additive="base">
                                        <p:cTn id="13"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9" end="9"/>
                                            </p:txEl>
                                          </p:spTgt>
                                        </p:tgtEl>
                                        <p:attrNameLst>
                                          <p:attrName>style.visibility</p:attrName>
                                        </p:attrNameLst>
                                      </p:cBhvr>
                                      <p:to>
                                        <p:strVal val="visible"/>
                                      </p:to>
                                    </p:set>
                                    <p:anim calcmode="lin" valueType="num">
                                      <p:cBhvr additive="base">
                                        <p:cTn id="19"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10" end="10"/>
                                            </p:txEl>
                                          </p:spTgt>
                                        </p:tgtEl>
                                        <p:attrNameLst>
                                          <p:attrName>style.visibility</p:attrName>
                                        </p:attrNameLst>
                                      </p:cBhvr>
                                      <p:to>
                                        <p:strVal val="visible"/>
                                      </p:to>
                                    </p:set>
                                    <p:anim calcmode="lin" valueType="num">
                                      <p:cBhvr additive="base">
                                        <p:cTn id="25"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11" end="11"/>
                                            </p:txEl>
                                          </p:spTgt>
                                        </p:tgtEl>
                                        <p:attrNameLst>
                                          <p:attrName>style.visibility</p:attrName>
                                        </p:attrNameLst>
                                      </p:cBhvr>
                                      <p:to>
                                        <p:strVal val="visible"/>
                                      </p:to>
                                    </p:set>
                                    <p:anim calcmode="lin" valueType="num">
                                      <p:cBhvr additive="base">
                                        <p:cTn id="31"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12" end="12"/>
                                            </p:txEl>
                                          </p:spTgt>
                                        </p:tgtEl>
                                        <p:attrNameLst>
                                          <p:attrName>style.visibility</p:attrName>
                                        </p:attrNameLst>
                                      </p:cBhvr>
                                      <p:to>
                                        <p:strVal val="visible"/>
                                      </p:to>
                                    </p:set>
                                    <p:anim calcmode="lin" valueType="num">
                                      <p:cBhvr additive="base">
                                        <p:cTn id="37"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13" end="13"/>
                                            </p:txEl>
                                          </p:spTgt>
                                        </p:tgtEl>
                                        <p:attrNameLst>
                                          <p:attrName>style.visibility</p:attrName>
                                        </p:attrNameLst>
                                      </p:cBhvr>
                                      <p:to>
                                        <p:strVal val="visible"/>
                                      </p:to>
                                    </p:set>
                                    <p:anim calcmode="lin" valueType="num">
                                      <p:cBhvr additive="base">
                                        <p:cTn id="43"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
                                            <p:txEl>
                                              <p:pRg st="14" end="14"/>
                                            </p:txEl>
                                          </p:spTgt>
                                        </p:tgtEl>
                                        <p:attrNameLst>
                                          <p:attrName>style.visibility</p:attrName>
                                        </p:attrNameLst>
                                      </p:cBhvr>
                                      <p:to>
                                        <p:strVal val="visible"/>
                                      </p:to>
                                    </p:set>
                                    <p:anim calcmode="lin" valueType="num">
                                      <p:cBhvr additive="base">
                                        <p:cTn id="49"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3020" y="764704"/>
            <a:ext cx="8424936" cy="5909310"/>
          </a:xfrm>
          <a:prstGeom prst="rect">
            <a:avLst/>
          </a:prstGeom>
          <a:noFill/>
        </p:spPr>
        <p:txBody>
          <a:bodyPr wrap="square" rtlCol="0">
            <a:spAutoFit/>
          </a:bodyPr>
          <a:lstStyle/>
          <a:p>
            <a:r>
              <a:rPr lang="en-GB" dirty="0" smtClean="0"/>
              <a:t>As we did in our basic rock classification principles, wherever rocks are exposed, the field geologist records the following:</a:t>
            </a:r>
          </a:p>
          <a:p>
            <a:pPr marL="285750" indent="-285750">
              <a:buFont typeface="Arial" pitchFamily="34" charset="0"/>
              <a:buChar char="•"/>
            </a:pPr>
            <a:r>
              <a:rPr lang="en-GB" b="1" dirty="0" smtClean="0">
                <a:solidFill>
                  <a:srgbClr val="0070C0"/>
                </a:solidFill>
              </a:rPr>
              <a:t>Colour</a:t>
            </a:r>
          </a:p>
          <a:p>
            <a:pPr marL="285750" indent="-285750">
              <a:buFont typeface="Arial" pitchFamily="34" charset="0"/>
              <a:buChar char="•"/>
            </a:pPr>
            <a:r>
              <a:rPr lang="en-GB" b="1" dirty="0" smtClean="0">
                <a:solidFill>
                  <a:srgbClr val="0070C0"/>
                </a:solidFill>
              </a:rPr>
              <a:t>Mineral Composition</a:t>
            </a:r>
          </a:p>
          <a:p>
            <a:pPr marL="285750" indent="-285750">
              <a:buFont typeface="Arial" pitchFamily="34" charset="0"/>
              <a:buChar char="•"/>
            </a:pPr>
            <a:r>
              <a:rPr lang="en-GB" b="1" dirty="0" smtClean="0">
                <a:solidFill>
                  <a:srgbClr val="0070C0"/>
                </a:solidFill>
              </a:rPr>
              <a:t>Texture</a:t>
            </a:r>
          </a:p>
          <a:p>
            <a:pPr marL="285750" indent="-285750">
              <a:buFont typeface="Arial" pitchFamily="34" charset="0"/>
              <a:buChar char="•"/>
            </a:pPr>
            <a:r>
              <a:rPr lang="en-GB" b="1" dirty="0" smtClean="0">
                <a:solidFill>
                  <a:srgbClr val="0070C0"/>
                </a:solidFill>
              </a:rPr>
              <a:t>Hardness</a:t>
            </a:r>
          </a:p>
          <a:p>
            <a:pPr marL="285750" indent="-285750">
              <a:buFont typeface="Arial" pitchFamily="34" charset="0"/>
              <a:buChar char="•"/>
            </a:pPr>
            <a:r>
              <a:rPr lang="en-GB" b="1" dirty="0" smtClean="0">
                <a:solidFill>
                  <a:srgbClr val="0070C0"/>
                </a:solidFill>
              </a:rPr>
              <a:t>Thickness</a:t>
            </a:r>
          </a:p>
          <a:p>
            <a:pPr marL="285750" indent="-285750">
              <a:buFont typeface="Arial" pitchFamily="34" charset="0"/>
              <a:buChar char="•"/>
            </a:pPr>
            <a:r>
              <a:rPr lang="en-GB" b="1" dirty="0" smtClean="0">
                <a:solidFill>
                  <a:srgbClr val="0070C0"/>
                </a:solidFill>
              </a:rPr>
              <a:t>Cleavage</a:t>
            </a:r>
          </a:p>
          <a:p>
            <a:pPr marL="285750" indent="-285750">
              <a:buFont typeface="Arial" pitchFamily="34" charset="0"/>
              <a:buChar char="•"/>
            </a:pPr>
            <a:r>
              <a:rPr lang="en-GB" b="1" dirty="0" smtClean="0">
                <a:solidFill>
                  <a:srgbClr val="0070C0"/>
                </a:solidFill>
              </a:rPr>
              <a:t>Fossil Content as an aid to ‘age of strata’ verification.</a:t>
            </a:r>
          </a:p>
          <a:p>
            <a:r>
              <a:rPr lang="en-GB" b="1" dirty="0" smtClean="0">
                <a:solidFill>
                  <a:srgbClr val="0070C0"/>
                </a:solidFill>
              </a:rPr>
              <a:t>     </a:t>
            </a:r>
          </a:p>
          <a:p>
            <a:r>
              <a:rPr lang="en-GB" b="1" dirty="0" smtClean="0">
                <a:solidFill>
                  <a:srgbClr val="0070C0"/>
                </a:solidFill>
              </a:rPr>
              <a:t>And geological information such as:</a:t>
            </a:r>
          </a:p>
          <a:p>
            <a:pPr marL="285750" indent="-285750">
              <a:buFont typeface="Arial" pitchFamily="34" charset="0"/>
              <a:buChar char="•"/>
            </a:pPr>
            <a:endParaRPr lang="en-GB" b="1" dirty="0">
              <a:solidFill>
                <a:srgbClr val="0070C0"/>
              </a:solidFill>
            </a:endParaRPr>
          </a:p>
          <a:p>
            <a:pPr marL="285750" indent="-285750">
              <a:buFont typeface="Arial" pitchFamily="34" charset="0"/>
              <a:buChar char="•"/>
            </a:pPr>
            <a:r>
              <a:rPr lang="en-GB" b="1" dirty="0" smtClean="0">
                <a:solidFill>
                  <a:srgbClr val="0070C0"/>
                </a:solidFill>
              </a:rPr>
              <a:t>Structures</a:t>
            </a:r>
            <a:endParaRPr lang="en-GB" b="1" dirty="0">
              <a:solidFill>
                <a:srgbClr val="0070C0"/>
              </a:solidFill>
            </a:endParaRPr>
          </a:p>
          <a:p>
            <a:pPr marL="285750" indent="-285750">
              <a:buFont typeface="Arial" pitchFamily="34" charset="0"/>
              <a:buChar char="•"/>
            </a:pPr>
            <a:r>
              <a:rPr lang="en-GB" b="1" dirty="0" smtClean="0">
                <a:solidFill>
                  <a:srgbClr val="0070C0"/>
                </a:solidFill>
              </a:rPr>
              <a:t>Dip / Strike</a:t>
            </a:r>
          </a:p>
          <a:p>
            <a:pPr marL="285750" indent="-285750">
              <a:buFont typeface="Arial" pitchFamily="34" charset="0"/>
              <a:buChar char="•"/>
            </a:pPr>
            <a:r>
              <a:rPr lang="en-GB" b="1" dirty="0" smtClean="0">
                <a:solidFill>
                  <a:srgbClr val="0070C0"/>
                </a:solidFill>
              </a:rPr>
              <a:t>Folds</a:t>
            </a:r>
          </a:p>
          <a:p>
            <a:pPr marL="285750" indent="-285750">
              <a:buFont typeface="Arial" pitchFamily="34" charset="0"/>
              <a:buChar char="•"/>
            </a:pPr>
            <a:r>
              <a:rPr lang="en-GB" b="1" dirty="0" smtClean="0">
                <a:solidFill>
                  <a:srgbClr val="0070C0"/>
                </a:solidFill>
              </a:rPr>
              <a:t>Faults</a:t>
            </a:r>
          </a:p>
          <a:p>
            <a:pPr marL="285750" indent="-285750">
              <a:buFont typeface="Arial" pitchFamily="34" charset="0"/>
              <a:buChar char="•"/>
            </a:pPr>
            <a:r>
              <a:rPr lang="en-GB" b="1" dirty="0" smtClean="0">
                <a:solidFill>
                  <a:srgbClr val="0070C0"/>
                </a:solidFill>
              </a:rPr>
              <a:t>Unconformity / Discontinuity</a:t>
            </a:r>
          </a:p>
          <a:p>
            <a:pPr marL="285750" indent="-285750">
              <a:buFont typeface="Arial" pitchFamily="34" charset="0"/>
              <a:buChar char="•"/>
            </a:pPr>
            <a:endParaRPr lang="en-GB" b="1" dirty="0">
              <a:solidFill>
                <a:srgbClr val="0070C0"/>
              </a:solidFill>
            </a:endParaRPr>
          </a:p>
          <a:p>
            <a:pPr algn="just"/>
            <a:r>
              <a:rPr lang="en-GB" b="1" dirty="0" smtClean="0">
                <a:solidFill>
                  <a:srgbClr val="0070C0"/>
                </a:solidFill>
              </a:rPr>
              <a:t>The object is to collect all possible evidence that can be used to create a three dimensional representation of the sub strata and its origins, properties that may affect engineering works  and any possible resource potential.</a:t>
            </a:r>
          </a:p>
        </p:txBody>
      </p:sp>
      <p:sp>
        <p:nvSpPr>
          <p:cNvPr id="3" name="TextBox 2"/>
          <p:cNvSpPr txBox="1"/>
          <p:nvPr/>
        </p:nvSpPr>
        <p:spPr>
          <a:xfrm>
            <a:off x="334802" y="332656"/>
            <a:ext cx="4752528" cy="461665"/>
          </a:xfrm>
          <a:prstGeom prst="rect">
            <a:avLst/>
          </a:prstGeom>
          <a:solidFill>
            <a:schemeClr val="bg1">
              <a:lumMod val="95000"/>
            </a:schemeClr>
          </a:solidFill>
        </p:spPr>
        <p:txBody>
          <a:bodyPr wrap="square" rtlCol="0">
            <a:spAutoFit/>
          </a:bodyPr>
          <a:lstStyle/>
          <a:p>
            <a:r>
              <a:rPr lang="en-GB" sz="2400" u="sng" dirty="0" smtClean="0"/>
              <a:t>What are we looking for?</a:t>
            </a:r>
            <a:endParaRPr lang="en-GB" sz="2400" u="sng" dirty="0"/>
          </a:p>
        </p:txBody>
      </p:sp>
    </p:spTree>
    <p:extLst>
      <p:ext uri="{BB962C8B-B14F-4D97-AF65-F5344CB8AC3E}">
        <p14:creationId xmlns:p14="http://schemas.microsoft.com/office/powerpoint/2010/main" val="1270328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anim calcmode="lin" valueType="num">
                                      <p:cBhvr additive="base">
                                        <p:cTn id="31"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 calcmode="lin" valueType="num">
                                      <p:cBhvr additive="base">
                                        <p:cTn id="3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7" end="7"/>
                                            </p:txEl>
                                          </p:spTgt>
                                        </p:tgtEl>
                                        <p:attrNameLst>
                                          <p:attrName>style.visibility</p:attrName>
                                        </p:attrNameLst>
                                      </p:cBhvr>
                                      <p:to>
                                        <p:strVal val="visible"/>
                                      </p:to>
                                    </p:set>
                                    <p:anim calcmode="lin" valueType="num">
                                      <p:cBhvr additive="base">
                                        <p:cTn id="43"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
                                            <p:txEl>
                                              <p:pRg st="11" end="11"/>
                                            </p:txEl>
                                          </p:spTgt>
                                        </p:tgtEl>
                                        <p:attrNameLst>
                                          <p:attrName>style.visibility</p:attrName>
                                        </p:attrNameLst>
                                      </p:cBhvr>
                                      <p:to>
                                        <p:strVal val="visible"/>
                                      </p:to>
                                    </p:set>
                                    <p:anim calcmode="lin" valueType="num">
                                      <p:cBhvr additive="base">
                                        <p:cTn id="49"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
                                            <p:txEl>
                                              <p:pRg st="12" end="12"/>
                                            </p:txEl>
                                          </p:spTgt>
                                        </p:tgtEl>
                                        <p:attrNameLst>
                                          <p:attrName>style.visibility</p:attrName>
                                        </p:attrNameLst>
                                      </p:cBhvr>
                                      <p:to>
                                        <p:strVal val="visible"/>
                                      </p:to>
                                    </p:set>
                                    <p:anim calcmode="lin" valueType="num">
                                      <p:cBhvr additive="base">
                                        <p:cTn id="55"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2">
                                            <p:txEl>
                                              <p:pRg st="13" end="13"/>
                                            </p:txEl>
                                          </p:spTgt>
                                        </p:tgtEl>
                                        <p:attrNameLst>
                                          <p:attrName>style.visibility</p:attrName>
                                        </p:attrNameLst>
                                      </p:cBhvr>
                                      <p:to>
                                        <p:strVal val="visible"/>
                                      </p:to>
                                    </p:set>
                                    <p:anim calcmode="lin" valueType="num">
                                      <p:cBhvr additive="base">
                                        <p:cTn id="61"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2">
                                            <p:txEl>
                                              <p:pRg st="14" end="14"/>
                                            </p:txEl>
                                          </p:spTgt>
                                        </p:tgtEl>
                                        <p:attrNameLst>
                                          <p:attrName>style.visibility</p:attrName>
                                        </p:attrNameLst>
                                      </p:cBhvr>
                                      <p:to>
                                        <p:strVal val="visible"/>
                                      </p:to>
                                    </p:set>
                                    <p:anim calcmode="lin" valueType="num">
                                      <p:cBhvr additive="base">
                                        <p:cTn id="67"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2">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2">
                                            <p:txEl>
                                              <p:pRg st="15" end="15"/>
                                            </p:txEl>
                                          </p:spTgt>
                                        </p:tgtEl>
                                        <p:attrNameLst>
                                          <p:attrName>style.visibility</p:attrName>
                                        </p:attrNameLst>
                                      </p:cBhvr>
                                      <p:to>
                                        <p:strVal val="visible"/>
                                      </p:to>
                                    </p:set>
                                    <p:anim calcmode="lin" valueType="num">
                                      <p:cBhvr additive="base">
                                        <p:cTn id="73" dur="500" fill="hold"/>
                                        <p:tgtEl>
                                          <p:spTgt spid="2">
                                            <p:txEl>
                                              <p:pRg st="15" end="1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2">
                                            <p:txEl>
                                              <p:pRg st="15" end="1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332656"/>
            <a:ext cx="5976664" cy="430887"/>
          </a:xfrm>
          <a:prstGeom prst="rect">
            <a:avLst/>
          </a:prstGeom>
          <a:solidFill>
            <a:schemeClr val="bg1">
              <a:lumMod val="95000"/>
            </a:schemeClr>
          </a:solidFill>
        </p:spPr>
        <p:txBody>
          <a:bodyPr wrap="square" rtlCol="0">
            <a:spAutoFit/>
          </a:bodyPr>
          <a:lstStyle/>
          <a:p>
            <a:r>
              <a:rPr lang="en-GB" sz="2200" b="1" dirty="0" smtClean="0"/>
              <a:t>Geological Mapping – The Vertical Section</a:t>
            </a:r>
            <a:endParaRPr lang="en-GB" sz="2200" b="1" dirty="0"/>
          </a:p>
        </p:txBody>
      </p:sp>
      <p:sp>
        <p:nvSpPr>
          <p:cNvPr id="3" name="TextBox 2"/>
          <p:cNvSpPr txBox="1"/>
          <p:nvPr/>
        </p:nvSpPr>
        <p:spPr>
          <a:xfrm>
            <a:off x="59808" y="930058"/>
            <a:ext cx="4940002" cy="2308324"/>
          </a:xfrm>
          <a:prstGeom prst="rect">
            <a:avLst/>
          </a:prstGeom>
          <a:solidFill>
            <a:schemeClr val="bg1"/>
          </a:solidFill>
        </p:spPr>
        <p:txBody>
          <a:bodyPr wrap="square" rtlCol="0">
            <a:spAutoFit/>
          </a:bodyPr>
          <a:lstStyle/>
          <a:p>
            <a:pPr algn="just"/>
            <a:r>
              <a:rPr lang="en-GB" dirty="0" smtClean="0"/>
              <a:t>A geological map is an ordnance survey map showing  locations and topography onto which is superimposed geological information. </a:t>
            </a:r>
          </a:p>
          <a:p>
            <a:pPr algn="just"/>
            <a:endParaRPr lang="en-GB" dirty="0" smtClean="0"/>
          </a:p>
          <a:p>
            <a:pPr algn="just"/>
            <a:endParaRPr lang="en-GB" dirty="0" smtClean="0"/>
          </a:p>
          <a:p>
            <a:pPr algn="just"/>
            <a:r>
              <a:rPr lang="en-GB" dirty="0" smtClean="0"/>
              <a:t>The distribution of rocks on a vertical plan below a particular line of reference at the surface is called a </a:t>
            </a:r>
            <a:r>
              <a:rPr lang="en-GB" b="1" dirty="0" smtClean="0">
                <a:solidFill>
                  <a:srgbClr val="0070C0"/>
                </a:solidFill>
              </a:rPr>
              <a:t>‘Vertical </a:t>
            </a:r>
            <a:r>
              <a:rPr lang="en-GB" b="1" dirty="0">
                <a:solidFill>
                  <a:srgbClr val="0070C0"/>
                </a:solidFill>
              </a:rPr>
              <a:t>G</a:t>
            </a:r>
            <a:r>
              <a:rPr lang="en-GB" b="1" dirty="0" smtClean="0">
                <a:solidFill>
                  <a:srgbClr val="0070C0"/>
                </a:solidFill>
              </a:rPr>
              <a:t>eological </a:t>
            </a:r>
            <a:r>
              <a:rPr lang="en-GB" b="1" dirty="0">
                <a:solidFill>
                  <a:srgbClr val="0070C0"/>
                </a:solidFill>
              </a:rPr>
              <a:t>C</a:t>
            </a:r>
            <a:r>
              <a:rPr lang="en-GB" b="1" dirty="0" smtClean="0">
                <a:solidFill>
                  <a:srgbClr val="0070C0"/>
                </a:solidFill>
              </a:rPr>
              <a:t>ross- </a:t>
            </a:r>
            <a:r>
              <a:rPr lang="en-GB" b="1" dirty="0">
                <a:solidFill>
                  <a:srgbClr val="0070C0"/>
                </a:solidFill>
              </a:rPr>
              <a:t>S</a:t>
            </a:r>
            <a:r>
              <a:rPr lang="en-GB" b="1" dirty="0" smtClean="0">
                <a:solidFill>
                  <a:srgbClr val="0070C0"/>
                </a:solidFill>
              </a:rPr>
              <a:t>ection’.</a:t>
            </a:r>
          </a:p>
        </p:txBody>
      </p:sp>
      <p:pic>
        <p:nvPicPr>
          <p:cNvPr id="2050" name="Picture 2" descr="C:\Users\fad-an\Desktop\map.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24943" y="1388546"/>
            <a:ext cx="3780744" cy="5445224"/>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374226" y="6435645"/>
            <a:ext cx="3734278" cy="369332"/>
          </a:xfrm>
          <a:prstGeom prst="rect">
            <a:avLst/>
          </a:prstGeom>
          <a:solidFill>
            <a:schemeClr val="bg1"/>
          </a:solidFill>
        </p:spPr>
        <p:txBody>
          <a:bodyPr wrap="square" rtlCol="0">
            <a:spAutoFit/>
          </a:bodyPr>
          <a:lstStyle/>
          <a:p>
            <a:endParaRPr lang="en-GB" dirty="0"/>
          </a:p>
        </p:txBody>
      </p:sp>
      <p:pic>
        <p:nvPicPr>
          <p:cNvPr id="1026" name="Picture 2" descr="http://ntenvironmentalwork.files.wordpress.com/2013/01/wenlock-edge-001.jp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23755" y="3289052"/>
            <a:ext cx="4917826" cy="3383465"/>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cxnSp>
        <p:nvCxnSpPr>
          <p:cNvPr id="7" name="Straight Arrow Connector 6"/>
          <p:cNvCxnSpPr>
            <a:stCxn id="8" idx="0"/>
          </p:cNvCxnSpPr>
          <p:nvPr/>
        </p:nvCxnSpPr>
        <p:spPr>
          <a:xfrm flipH="1" flipV="1">
            <a:off x="7361545" y="2985228"/>
            <a:ext cx="1" cy="506308"/>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6" name="TextBox 5"/>
          <p:cNvSpPr txBox="1"/>
          <p:nvPr/>
        </p:nvSpPr>
        <p:spPr>
          <a:xfrm>
            <a:off x="66364" y="1965613"/>
            <a:ext cx="2553135" cy="338554"/>
          </a:xfrm>
          <a:prstGeom prst="rect">
            <a:avLst/>
          </a:prstGeom>
          <a:noFill/>
        </p:spPr>
        <p:txBody>
          <a:bodyPr wrap="none" rtlCol="0">
            <a:spAutoFit/>
          </a:bodyPr>
          <a:lstStyle/>
          <a:p>
            <a:r>
              <a:rPr lang="en-GB" sz="1600" b="1" dirty="0" smtClean="0">
                <a:solidFill>
                  <a:srgbClr val="0070C0"/>
                </a:solidFill>
              </a:rPr>
              <a:t>Take the example below:</a:t>
            </a:r>
            <a:endParaRPr lang="en-GB" sz="1600" b="1" dirty="0">
              <a:solidFill>
                <a:srgbClr val="0070C0"/>
              </a:solidFill>
            </a:endParaRPr>
          </a:p>
        </p:txBody>
      </p:sp>
      <p:sp>
        <p:nvSpPr>
          <p:cNvPr id="8" name="Flowchart: Connector 7"/>
          <p:cNvSpPr/>
          <p:nvPr/>
        </p:nvSpPr>
        <p:spPr>
          <a:xfrm>
            <a:off x="7308304" y="3491536"/>
            <a:ext cx="106483" cy="96288"/>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1450759" y="5887686"/>
            <a:ext cx="3581633" cy="784830"/>
          </a:xfrm>
          <a:prstGeom prst="rect">
            <a:avLst/>
          </a:prstGeom>
          <a:solidFill>
            <a:schemeClr val="bg1">
              <a:lumMod val="95000"/>
            </a:schemeClr>
          </a:solidFill>
        </p:spPr>
        <p:txBody>
          <a:bodyPr wrap="square" rtlCol="0">
            <a:spAutoFit/>
          </a:bodyPr>
          <a:lstStyle/>
          <a:p>
            <a:pPr algn="just"/>
            <a:r>
              <a:rPr lang="en-GB" sz="900" b="1" dirty="0"/>
              <a:t>This </a:t>
            </a:r>
            <a:r>
              <a:rPr lang="en-GB" sz="900" b="1" dirty="0" smtClean="0"/>
              <a:t>Escarpment </a:t>
            </a:r>
            <a:r>
              <a:rPr lang="en-GB" sz="900" b="1" dirty="0"/>
              <a:t>is formed by the Wenlock Limestone which is dipping gently South East</a:t>
            </a:r>
            <a:r>
              <a:rPr lang="en-GB" sz="900" b="1" dirty="0" smtClean="0"/>
              <a:t>. The </a:t>
            </a:r>
            <a:r>
              <a:rPr lang="en-GB" sz="900" b="1" dirty="0"/>
              <a:t>lower lying ground is the softer Wenlock shale that has seen greater erosion.</a:t>
            </a:r>
          </a:p>
          <a:p>
            <a:pPr algn="just"/>
            <a:r>
              <a:rPr lang="en-GB" sz="900" b="1" dirty="0"/>
              <a:t>This is an illustration of the </a:t>
            </a:r>
            <a:r>
              <a:rPr lang="en-GB" sz="900" b="1" dirty="0" smtClean="0"/>
              <a:t>LINK </a:t>
            </a:r>
            <a:r>
              <a:rPr lang="en-GB" sz="900" b="1" dirty="0"/>
              <a:t>between </a:t>
            </a:r>
            <a:r>
              <a:rPr lang="en-GB" sz="900" b="1" dirty="0" smtClean="0"/>
              <a:t>Geology (rock strata) </a:t>
            </a:r>
            <a:r>
              <a:rPr lang="en-GB" sz="900" b="1" dirty="0"/>
              <a:t>and </a:t>
            </a:r>
            <a:r>
              <a:rPr lang="en-GB" sz="900" b="1" dirty="0" smtClean="0"/>
              <a:t>Topography </a:t>
            </a:r>
            <a:r>
              <a:rPr lang="en-GB" sz="900" b="1" dirty="0"/>
              <a:t>(land shape).</a:t>
            </a:r>
          </a:p>
        </p:txBody>
      </p:sp>
      <p:sp>
        <p:nvSpPr>
          <p:cNvPr id="21" name="TextBox 20"/>
          <p:cNvSpPr txBox="1"/>
          <p:nvPr/>
        </p:nvSpPr>
        <p:spPr>
          <a:xfrm>
            <a:off x="251520" y="3356992"/>
            <a:ext cx="504056" cy="461665"/>
          </a:xfrm>
          <a:prstGeom prst="rect">
            <a:avLst/>
          </a:prstGeom>
          <a:noFill/>
        </p:spPr>
        <p:txBody>
          <a:bodyPr wrap="square" rtlCol="0">
            <a:spAutoFit/>
          </a:bodyPr>
          <a:lstStyle/>
          <a:p>
            <a:r>
              <a:rPr lang="en-GB" sz="2400" dirty="0" smtClean="0"/>
              <a:t>1.</a:t>
            </a:r>
            <a:endParaRPr lang="en-GB" sz="2400" dirty="0"/>
          </a:p>
        </p:txBody>
      </p:sp>
      <p:sp>
        <p:nvSpPr>
          <p:cNvPr id="22" name="TextBox 21"/>
          <p:cNvSpPr txBox="1"/>
          <p:nvPr/>
        </p:nvSpPr>
        <p:spPr>
          <a:xfrm>
            <a:off x="5360096" y="6343071"/>
            <a:ext cx="868087" cy="461665"/>
          </a:xfrm>
          <a:prstGeom prst="rect">
            <a:avLst/>
          </a:prstGeom>
          <a:noFill/>
        </p:spPr>
        <p:txBody>
          <a:bodyPr wrap="square" rtlCol="0">
            <a:spAutoFit/>
          </a:bodyPr>
          <a:lstStyle/>
          <a:p>
            <a:r>
              <a:rPr lang="en-GB" sz="2400" dirty="0" smtClean="0"/>
              <a:t>2.</a:t>
            </a:r>
            <a:endParaRPr lang="en-GB" sz="2400" dirty="0"/>
          </a:p>
        </p:txBody>
      </p:sp>
      <p:sp>
        <p:nvSpPr>
          <p:cNvPr id="23" name="TextBox 22"/>
          <p:cNvSpPr txBox="1"/>
          <p:nvPr/>
        </p:nvSpPr>
        <p:spPr>
          <a:xfrm>
            <a:off x="5310908" y="1340768"/>
            <a:ext cx="917276" cy="461665"/>
          </a:xfrm>
          <a:prstGeom prst="rect">
            <a:avLst/>
          </a:prstGeom>
          <a:noFill/>
        </p:spPr>
        <p:txBody>
          <a:bodyPr wrap="square" rtlCol="0">
            <a:spAutoFit/>
          </a:bodyPr>
          <a:lstStyle/>
          <a:p>
            <a:r>
              <a:rPr lang="en-GB" sz="2400" dirty="0" smtClean="0"/>
              <a:t>3.</a:t>
            </a:r>
            <a:endParaRPr lang="en-GB" sz="2400" dirty="0"/>
          </a:p>
        </p:txBody>
      </p:sp>
      <p:cxnSp>
        <p:nvCxnSpPr>
          <p:cNvPr id="14" name="Straight Arrow Connector 13"/>
          <p:cNvCxnSpPr/>
          <p:nvPr/>
        </p:nvCxnSpPr>
        <p:spPr>
          <a:xfrm flipV="1">
            <a:off x="4999810" y="2708920"/>
            <a:ext cx="325133" cy="1"/>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5" name="TextBox 4"/>
          <p:cNvSpPr txBox="1"/>
          <p:nvPr/>
        </p:nvSpPr>
        <p:spPr>
          <a:xfrm>
            <a:off x="5504113" y="3419861"/>
            <a:ext cx="192667" cy="369332"/>
          </a:xfrm>
          <a:prstGeom prst="rect">
            <a:avLst/>
          </a:prstGeom>
          <a:noFill/>
        </p:spPr>
        <p:txBody>
          <a:bodyPr wrap="square" rtlCol="0">
            <a:spAutoFit/>
          </a:bodyPr>
          <a:lstStyle/>
          <a:p>
            <a:r>
              <a:rPr lang="en-GB" dirty="0" smtClean="0"/>
              <a:t>A</a:t>
            </a:r>
            <a:endParaRPr lang="en-GB" dirty="0"/>
          </a:p>
        </p:txBody>
      </p:sp>
      <p:sp>
        <p:nvSpPr>
          <p:cNvPr id="17" name="TextBox 16"/>
          <p:cNvSpPr txBox="1"/>
          <p:nvPr/>
        </p:nvSpPr>
        <p:spPr>
          <a:xfrm>
            <a:off x="8436106" y="5518354"/>
            <a:ext cx="192667" cy="369332"/>
          </a:xfrm>
          <a:prstGeom prst="rect">
            <a:avLst/>
          </a:prstGeom>
          <a:noFill/>
        </p:spPr>
        <p:txBody>
          <a:bodyPr wrap="square" rtlCol="0">
            <a:spAutoFit/>
          </a:bodyPr>
          <a:lstStyle/>
          <a:p>
            <a:r>
              <a:rPr lang="en-GB" dirty="0" smtClean="0"/>
              <a:t>B</a:t>
            </a:r>
            <a:endParaRPr lang="en-GB" dirty="0"/>
          </a:p>
        </p:txBody>
      </p:sp>
    </p:spTree>
    <p:extLst>
      <p:ext uri="{BB962C8B-B14F-4D97-AF65-F5344CB8AC3E}">
        <p14:creationId xmlns:p14="http://schemas.microsoft.com/office/powerpoint/2010/main" val="382872973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lifescitpjhs.wikispaces.com/file/view/CrossSectAge2.jpg/204474100/491x344/CrossSectAge2.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76256" y="6845"/>
            <a:ext cx="2267744" cy="157548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41288" y="4365104"/>
            <a:ext cx="8586712" cy="2062103"/>
          </a:xfrm>
          <a:prstGeom prst="rect">
            <a:avLst/>
          </a:prstGeom>
          <a:noFill/>
          <a:ln w="28575">
            <a:solidFill>
              <a:schemeClr val="tx1"/>
            </a:solidFill>
          </a:ln>
        </p:spPr>
        <p:txBody>
          <a:bodyPr wrap="square" rtlCol="0">
            <a:spAutoFit/>
          </a:bodyPr>
          <a:lstStyle/>
          <a:p>
            <a:pPr algn="ctr"/>
            <a:r>
              <a:rPr lang="en-GB" sz="1600" b="1" u="sng" dirty="0" smtClean="0"/>
              <a:t>STAGES OF MAP INTERPRETATION</a:t>
            </a:r>
          </a:p>
          <a:p>
            <a:endParaRPr lang="en-GB" sz="1600" dirty="0" smtClean="0"/>
          </a:p>
          <a:p>
            <a:pPr marL="228600" indent="-228600">
              <a:buAutoNum type="arabicPeriod"/>
            </a:pPr>
            <a:r>
              <a:rPr lang="en-GB" sz="1600" dirty="0" smtClean="0"/>
              <a:t>Identify Faults and Unconformity</a:t>
            </a:r>
          </a:p>
          <a:p>
            <a:pPr marL="228600" indent="-228600">
              <a:buAutoNum type="arabicPeriod"/>
            </a:pPr>
            <a:r>
              <a:rPr lang="en-GB" sz="1600" dirty="0" smtClean="0"/>
              <a:t>Identify Dips</a:t>
            </a:r>
          </a:p>
          <a:p>
            <a:pPr marL="228600" indent="-228600">
              <a:buAutoNum type="arabicPeriod"/>
            </a:pPr>
            <a:r>
              <a:rPr lang="en-GB" sz="1600" dirty="0" smtClean="0"/>
              <a:t>Determine the succession of the strata</a:t>
            </a:r>
          </a:p>
          <a:p>
            <a:pPr marL="228600" indent="-228600">
              <a:buAutoNum type="arabicPeriod"/>
            </a:pPr>
            <a:r>
              <a:rPr lang="en-GB" sz="1600" dirty="0" smtClean="0"/>
              <a:t>Identify fold axes (from dips and outcrop bends)</a:t>
            </a:r>
          </a:p>
          <a:p>
            <a:pPr marL="228600" indent="-228600">
              <a:buAutoNum type="arabicPeriod"/>
            </a:pPr>
            <a:r>
              <a:rPr lang="en-GB" sz="1600" dirty="0" smtClean="0"/>
              <a:t>Draw the Stratum Contours (lines joining strata points of equal height)</a:t>
            </a:r>
          </a:p>
          <a:p>
            <a:pPr marL="228600" indent="-228600">
              <a:buAutoNum type="arabicPeriod"/>
            </a:pPr>
            <a:r>
              <a:rPr lang="en-GB" sz="1600" dirty="0" smtClean="0"/>
              <a:t>Draw the cross section to show sub surface structure</a:t>
            </a:r>
            <a:endParaRPr lang="en-GB" sz="1600" dirty="0"/>
          </a:p>
        </p:txBody>
      </p:sp>
      <p:sp>
        <p:nvSpPr>
          <p:cNvPr id="5" name="Rectangle 4"/>
          <p:cNvSpPr/>
          <p:nvPr/>
        </p:nvSpPr>
        <p:spPr>
          <a:xfrm>
            <a:off x="341288" y="404664"/>
            <a:ext cx="5333063" cy="461665"/>
          </a:xfrm>
          <a:prstGeom prst="rect">
            <a:avLst/>
          </a:prstGeom>
          <a:solidFill>
            <a:schemeClr val="bg1">
              <a:lumMod val="95000"/>
            </a:schemeClr>
          </a:solidFill>
        </p:spPr>
        <p:txBody>
          <a:bodyPr wrap="none">
            <a:spAutoFit/>
          </a:bodyPr>
          <a:lstStyle/>
          <a:p>
            <a:pPr algn="ctr"/>
            <a:r>
              <a:rPr lang="en-GB" sz="2400" b="1" u="sng" dirty="0"/>
              <a:t>STAGES OF MAP INTERPRETATION</a:t>
            </a:r>
          </a:p>
        </p:txBody>
      </p:sp>
      <p:sp>
        <p:nvSpPr>
          <p:cNvPr id="2" name="TextBox 1"/>
          <p:cNvSpPr txBox="1"/>
          <p:nvPr/>
        </p:nvSpPr>
        <p:spPr>
          <a:xfrm>
            <a:off x="179512" y="980728"/>
            <a:ext cx="8280920" cy="3416320"/>
          </a:xfrm>
          <a:prstGeom prst="rect">
            <a:avLst/>
          </a:prstGeom>
          <a:noFill/>
        </p:spPr>
        <p:txBody>
          <a:bodyPr wrap="square" rtlCol="0">
            <a:spAutoFit/>
          </a:bodyPr>
          <a:lstStyle/>
          <a:p>
            <a:pPr marL="285750" indent="-285750" algn="just">
              <a:buFont typeface="Arial" panose="020B0604020202020204" pitchFamily="34" charset="0"/>
              <a:buChar char="•"/>
            </a:pPr>
            <a:r>
              <a:rPr lang="en-GB" dirty="0" smtClean="0"/>
              <a:t>The pattern shown by rock strata on a </a:t>
            </a:r>
          </a:p>
          <a:p>
            <a:pPr algn="just"/>
            <a:r>
              <a:rPr lang="en-GB" b="1" dirty="0">
                <a:solidFill>
                  <a:srgbClr val="0070C0"/>
                </a:solidFill>
              </a:rPr>
              <a:t> </a:t>
            </a:r>
            <a:r>
              <a:rPr lang="en-GB" b="1" dirty="0" smtClean="0">
                <a:solidFill>
                  <a:srgbClr val="0070C0"/>
                </a:solidFill>
              </a:rPr>
              <a:t>     </a:t>
            </a:r>
            <a:r>
              <a:rPr lang="en-GB" b="1" dirty="0">
                <a:solidFill>
                  <a:srgbClr val="0070C0"/>
                </a:solidFill>
              </a:rPr>
              <a:t>V</a:t>
            </a:r>
            <a:r>
              <a:rPr lang="en-GB" b="1" dirty="0" smtClean="0">
                <a:solidFill>
                  <a:srgbClr val="0070C0"/>
                </a:solidFill>
              </a:rPr>
              <a:t>ertical </a:t>
            </a:r>
            <a:r>
              <a:rPr lang="en-GB" b="1" dirty="0">
                <a:solidFill>
                  <a:srgbClr val="0070C0"/>
                </a:solidFill>
              </a:rPr>
              <a:t>G</a:t>
            </a:r>
            <a:r>
              <a:rPr lang="en-GB" b="1" dirty="0" smtClean="0">
                <a:solidFill>
                  <a:srgbClr val="0070C0"/>
                </a:solidFill>
              </a:rPr>
              <a:t>eological </a:t>
            </a:r>
            <a:r>
              <a:rPr lang="en-GB" b="1" dirty="0">
                <a:solidFill>
                  <a:srgbClr val="0070C0"/>
                </a:solidFill>
              </a:rPr>
              <a:t>C</a:t>
            </a:r>
            <a:r>
              <a:rPr lang="en-GB" b="1" dirty="0" smtClean="0">
                <a:solidFill>
                  <a:srgbClr val="0070C0"/>
                </a:solidFill>
              </a:rPr>
              <a:t>ross </a:t>
            </a:r>
            <a:r>
              <a:rPr lang="en-GB" b="1" dirty="0">
                <a:solidFill>
                  <a:srgbClr val="0070C0"/>
                </a:solidFill>
              </a:rPr>
              <a:t>S</a:t>
            </a:r>
            <a:r>
              <a:rPr lang="en-GB" b="1" dirty="0" smtClean="0">
                <a:solidFill>
                  <a:srgbClr val="0070C0"/>
                </a:solidFill>
              </a:rPr>
              <a:t>ection </a:t>
            </a:r>
            <a:r>
              <a:rPr lang="en-GB" dirty="0" smtClean="0"/>
              <a:t>is termed its </a:t>
            </a:r>
            <a:r>
              <a:rPr lang="en-GB" b="1" dirty="0" smtClean="0">
                <a:solidFill>
                  <a:srgbClr val="0070C0"/>
                </a:solidFill>
              </a:rPr>
              <a:t>‘Outcrop Pattern’.</a:t>
            </a:r>
          </a:p>
          <a:p>
            <a:pPr algn="just"/>
            <a:r>
              <a:rPr lang="en-GB" dirty="0" smtClean="0"/>
              <a:t>     It is influenced by the ‘</a:t>
            </a:r>
            <a:r>
              <a:rPr lang="en-GB" b="1" dirty="0">
                <a:solidFill>
                  <a:srgbClr val="0070C0"/>
                </a:solidFill>
              </a:rPr>
              <a:t>T</a:t>
            </a:r>
            <a:r>
              <a:rPr lang="en-GB" b="1" dirty="0" smtClean="0">
                <a:solidFill>
                  <a:srgbClr val="0070C0"/>
                </a:solidFill>
              </a:rPr>
              <a:t>opography’ </a:t>
            </a:r>
            <a:r>
              <a:rPr lang="en-GB" dirty="0" smtClean="0"/>
              <a:t>(shape of the land surface) and the</a:t>
            </a:r>
          </a:p>
          <a:p>
            <a:pPr algn="just"/>
            <a:r>
              <a:rPr lang="en-GB" dirty="0" smtClean="0"/>
              <a:t>     </a:t>
            </a:r>
            <a:r>
              <a:rPr lang="en-GB" b="1" dirty="0" smtClean="0">
                <a:solidFill>
                  <a:srgbClr val="0070C0"/>
                </a:solidFill>
              </a:rPr>
              <a:t>geological structure </a:t>
            </a:r>
            <a:r>
              <a:rPr lang="en-GB" dirty="0" smtClean="0"/>
              <a:t>that lies beneath it.</a:t>
            </a:r>
          </a:p>
          <a:p>
            <a:pPr algn="just"/>
            <a:endParaRPr lang="en-GB" dirty="0" smtClean="0"/>
          </a:p>
          <a:p>
            <a:pPr marL="285750" indent="-285750" algn="just">
              <a:buFont typeface="Arial" panose="020B0604020202020204" pitchFamily="34" charset="0"/>
              <a:buChar char="•"/>
            </a:pPr>
            <a:r>
              <a:rPr lang="en-GB" dirty="0" smtClean="0"/>
              <a:t>This means that </a:t>
            </a:r>
            <a:r>
              <a:rPr lang="en-GB" b="1" dirty="0" smtClean="0">
                <a:solidFill>
                  <a:srgbClr val="0070C0"/>
                </a:solidFill>
              </a:rPr>
              <a:t>where the rock layers are horizontal</a:t>
            </a:r>
            <a:r>
              <a:rPr lang="en-GB" dirty="0" smtClean="0"/>
              <a:t>, the boundaries between the rocks beds are parallel to the </a:t>
            </a:r>
            <a:r>
              <a:rPr lang="en-GB" b="1" dirty="0">
                <a:solidFill>
                  <a:srgbClr val="0070C0"/>
                </a:solidFill>
              </a:rPr>
              <a:t>G</a:t>
            </a:r>
            <a:r>
              <a:rPr lang="en-GB" b="1" dirty="0" smtClean="0">
                <a:solidFill>
                  <a:srgbClr val="0070C0"/>
                </a:solidFill>
              </a:rPr>
              <a:t>round Contour Lines </a:t>
            </a:r>
            <a:r>
              <a:rPr lang="en-GB" dirty="0" smtClean="0"/>
              <a:t>(lines joining places of the same height).</a:t>
            </a:r>
          </a:p>
          <a:p>
            <a:pPr algn="just"/>
            <a:endParaRPr lang="en-GB" dirty="0"/>
          </a:p>
          <a:p>
            <a:pPr marL="285750" indent="-285750" algn="just">
              <a:buFont typeface="Arial" panose="020B0604020202020204" pitchFamily="34" charset="0"/>
              <a:buChar char="•"/>
            </a:pPr>
            <a:r>
              <a:rPr lang="en-GB" b="1" dirty="0" smtClean="0">
                <a:solidFill>
                  <a:srgbClr val="0070C0"/>
                </a:solidFill>
              </a:rPr>
              <a:t>If the rocks are dipping</a:t>
            </a:r>
            <a:r>
              <a:rPr lang="en-GB" dirty="0" smtClean="0"/>
              <a:t>, then the </a:t>
            </a:r>
            <a:r>
              <a:rPr lang="en-GB" b="1" dirty="0" smtClean="0">
                <a:solidFill>
                  <a:srgbClr val="0070C0"/>
                </a:solidFill>
              </a:rPr>
              <a:t>patterns</a:t>
            </a:r>
            <a:r>
              <a:rPr lang="en-GB" dirty="0" smtClean="0"/>
              <a:t> shown will be different and </a:t>
            </a:r>
            <a:r>
              <a:rPr lang="en-GB" b="1" dirty="0" smtClean="0">
                <a:solidFill>
                  <a:srgbClr val="0070C0"/>
                </a:solidFill>
              </a:rPr>
              <a:t>will depend on the dip angle / direction of the beds and the topography of the landscape.</a:t>
            </a:r>
            <a:endParaRPr lang="en-GB" b="1" dirty="0">
              <a:solidFill>
                <a:srgbClr val="0070C0"/>
              </a:solidFill>
            </a:endParaRPr>
          </a:p>
        </p:txBody>
      </p:sp>
      <p:cxnSp>
        <p:nvCxnSpPr>
          <p:cNvPr id="6" name="Elbow Connector 5"/>
          <p:cNvCxnSpPr/>
          <p:nvPr/>
        </p:nvCxnSpPr>
        <p:spPr>
          <a:xfrm rot="5400000" flipH="1" flipV="1">
            <a:off x="7813914" y="1330301"/>
            <a:ext cx="671135" cy="504056"/>
          </a:xfrm>
          <a:prstGeom prst="bentConnector3">
            <a:avLst/>
          </a:prstGeom>
          <a:ln w="28575">
            <a:tailEnd type="arrow"/>
          </a:ln>
        </p:spPr>
        <p:style>
          <a:lnRef idx="1">
            <a:schemeClr val="accent1"/>
          </a:lnRef>
          <a:fillRef idx="0">
            <a:schemeClr val="accent1"/>
          </a:fillRef>
          <a:effectRef idx="0">
            <a:schemeClr val="accent1"/>
          </a:effectRef>
          <a:fontRef idx="minor">
            <a:schemeClr val="tx1"/>
          </a:fontRef>
        </p:style>
      </p:cxnSp>
      <p:sp>
        <p:nvSpPr>
          <p:cNvPr id="10" name="Oval 9"/>
          <p:cNvSpPr/>
          <p:nvPr/>
        </p:nvSpPr>
        <p:spPr>
          <a:xfrm flipH="1" flipV="1">
            <a:off x="7855733" y="1839867"/>
            <a:ext cx="83437" cy="17402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5908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anim calcmode="lin" valueType="num">
                                      <p:cBhvr additive="base">
                                        <p:cTn id="1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 calcmode="lin" valueType="num">
                                      <p:cBhvr additive="base">
                                        <p:cTn id="1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5" end="5"/>
                                            </p:txEl>
                                          </p:spTgt>
                                        </p:tgtEl>
                                        <p:attrNameLst>
                                          <p:attrName>style.visibility</p:attrName>
                                        </p:attrNameLst>
                                      </p:cBhvr>
                                      <p:to>
                                        <p:strVal val="visible"/>
                                      </p:to>
                                    </p:set>
                                    <p:anim calcmode="lin" valueType="num">
                                      <p:cBhvr additive="base">
                                        <p:cTn id="2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 calcmode="lin" valueType="num">
                                      <p:cBhvr additive="base">
                                        <p:cTn id="3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7" end="7"/>
                                            </p:txEl>
                                          </p:spTgt>
                                        </p:tgtEl>
                                        <p:attrNameLst>
                                          <p:attrName>style.visibility</p:attrName>
                                        </p:attrNameLst>
                                      </p:cBhvr>
                                      <p:to>
                                        <p:strVal val="visible"/>
                                      </p:to>
                                    </p:set>
                                    <p:anim calcmode="lin" valueType="num">
                                      <p:cBhvr additive="base">
                                        <p:cTn id="37"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14460" y="836712"/>
            <a:ext cx="4673564" cy="5909310"/>
          </a:xfrm>
          <a:prstGeom prst="rect">
            <a:avLst/>
          </a:prstGeom>
        </p:spPr>
        <p:txBody>
          <a:bodyPr wrap="square">
            <a:spAutoFit/>
          </a:bodyPr>
          <a:lstStyle/>
          <a:p>
            <a:pPr algn="just"/>
            <a:endParaRPr lang="en-GB" sz="2400" b="1" dirty="0" smtClean="0">
              <a:solidFill>
                <a:srgbClr val="0070C0"/>
              </a:solidFill>
            </a:endParaRPr>
          </a:p>
          <a:p>
            <a:pPr algn="just"/>
            <a:r>
              <a:rPr lang="en-GB" sz="2400" b="1" u="sng" dirty="0" smtClean="0">
                <a:solidFill>
                  <a:srgbClr val="0070C0"/>
                </a:solidFill>
              </a:rPr>
              <a:t>Horizontal or </a:t>
            </a:r>
            <a:r>
              <a:rPr lang="en-GB" sz="2400" b="1" u="sng" dirty="0">
                <a:solidFill>
                  <a:srgbClr val="0070C0"/>
                </a:solidFill>
              </a:rPr>
              <a:t>vertical strata</a:t>
            </a:r>
            <a:r>
              <a:rPr lang="en-GB" sz="2400" b="1" u="sng" dirty="0" smtClean="0">
                <a:solidFill>
                  <a:srgbClr val="0070C0"/>
                </a:solidFill>
              </a:rPr>
              <a:t>:</a:t>
            </a:r>
          </a:p>
          <a:p>
            <a:pPr algn="just"/>
            <a:r>
              <a:rPr lang="en-GB" dirty="0" smtClean="0"/>
              <a:t>Horizontal </a:t>
            </a:r>
            <a:r>
              <a:rPr lang="en-GB" dirty="0"/>
              <a:t>and vertical strata </a:t>
            </a:r>
            <a:r>
              <a:rPr lang="en-GB" b="1" dirty="0">
                <a:solidFill>
                  <a:srgbClr val="0070C0"/>
                </a:solidFill>
              </a:rPr>
              <a:t>are the most</a:t>
            </a:r>
          </a:p>
          <a:p>
            <a:pPr algn="just"/>
            <a:r>
              <a:rPr lang="en-GB" b="1" dirty="0">
                <a:solidFill>
                  <a:srgbClr val="0070C0"/>
                </a:solidFill>
              </a:rPr>
              <a:t>straightforward to interpret</a:t>
            </a:r>
            <a:r>
              <a:rPr lang="en-GB" dirty="0"/>
              <a:t> on a map. </a:t>
            </a:r>
            <a:r>
              <a:rPr lang="en-GB" dirty="0" smtClean="0"/>
              <a:t>Horizontal outcrops </a:t>
            </a:r>
            <a:r>
              <a:rPr lang="en-GB" dirty="0"/>
              <a:t>will always follow the </a:t>
            </a:r>
            <a:r>
              <a:rPr lang="en-GB" dirty="0" smtClean="0"/>
              <a:t>topographic contours </a:t>
            </a:r>
            <a:r>
              <a:rPr lang="en-GB" dirty="0"/>
              <a:t>(figure 2a), whilst vertical layers </a:t>
            </a:r>
            <a:r>
              <a:rPr lang="en-GB" dirty="0" smtClean="0"/>
              <a:t>will always </a:t>
            </a:r>
            <a:r>
              <a:rPr lang="en-GB" dirty="0"/>
              <a:t>form straight lines (figure 2b</a:t>
            </a:r>
            <a:r>
              <a:rPr lang="en-GB" dirty="0" smtClean="0"/>
              <a:t>).</a:t>
            </a:r>
          </a:p>
          <a:p>
            <a:endParaRPr lang="en-GB" dirty="0" smtClean="0"/>
          </a:p>
          <a:p>
            <a:endParaRPr lang="en-GB" dirty="0"/>
          </a:p>
          <a:p>
            <a:endParaRPr lang="en-GB" dirty="0"/>
          </a:p>
          <a:p>
            <a:pPr algn="just"/>
            <a:r>
              <a:rPr lang="en-GB" sz="2400" b="1" u="sng" dirty="0" smtClean="0">
                <a:solidFill>
                  <a:srgbClr val="0070C0"/>
                </a:solidFill>
              </a:rPr>
              <a:t>Dipping strata:</a:t>
            </a:r>
            <a:endParaRPr lang="en-GB" sz="2400" b="1" u="sng" dirty="0">
              <a:solidFill>
                <a:srgbClr val="0070C0"/>
              </a:solidFill>
            </a:endParaRPr>
          </a:p>
          <a:p>
            <a:pPr algn="just"/>
            <a:r>
              <a:rPr lang="en-GB" dirty="0" smtClean="0"/>
              <a:t>Dipping layers </a:t>
            </a:r>
            <a:r>
              <a:rPr lang="en-GB" b="1" dirty="0" smtClean="0">
                <a:solidFill>
                  <a:srgbClr val="0070C0"/>
                </a:solidFill>
              </a:rPr>
              <a:t>interact with the topography in predictable ways</a:t>
            </a:r>
            <a:r>
              <a:rPr lang="en-GB" dirty="0" smtClean="0"/>
              <a:t>. In valleys, </a:t>
            </a:r>
            <a:r>
              <a:rPr lang="en-GB" b="1" dirty="0" smtClean="0">
                <a:solidFill>
                  <a:srgbClr val="0070C0"/>
                </a:solidFill>
              </a:rPr>
              <a:t>beds will appear to ‘Vee’ either up or down the valley in the direction of dip </a:t>
            </a:r>
            <a:r>
              <a:rPr lang="en-GB" dirty="0" smtClean="0"/>
              <a:t>(figure 2c and 2d). This is because the </a:t>
            </a:r>
            <a:r>
              <a:rPr lang="en-GB" b="1" dirty="0" smtClean="0">
                <a:solidFill>
                  <a:srgbClr val="0070C0"/>
                </a:solidFill>
              </a:rPr>
              <a:t>valley side acts as an approximate cross section</a:t>
            </a:r>
            <a:r>
              <a:rPr lang="en-GB" dirty="0" smtClean="0"/>
              <a:t>. This is termed the </a:t>
            </a:r>
            <a:r>
              <a:rPr lang="en-GB" b="1" dirty="0" smtClean="0">
                <a:solidFill>
                  <a:srgbClr val="0070C0"/>
                </a:solidFill>
              </a:rPr>
              <a:t>‘Law of Vee’</a:t>
            </a:r>
          </a:p>
          <a:p>
            <a:pPr algn="just"/>
            <a:endParaRPr lang="en-GB" dirty="0" smtClean="0"/>
          </a:p>
        </p:txBody>
      </p:sp>
      <p:grpSp>
        <p:nvGrpSpPr>
          <p:cNvPr id="4" name="Group 2"/>
          <p:cNvGrpSpPr>
            <a:grpSpLocks/>
          </p:cNvGrpSpPr>
          <p:nvPr/>
        </p:nvGrpSpPr>
        <p:grpSpPr bwMode="auto">
          <a:xfrm>
            <a:off x="4976134" y="1369287"/>
            <a:ext cx="1930790" cy="1830047"/>
            <a:chOff x="5858" y="-38"/>
            <a:chExt cx="5131" cy="3745"/>
          </a:xfrm>
        </p:grpSpPr>
        <p:grpSp>
          <p:nvGrpSpPr>
            <p:cNvPr id="5" name="Group 3"/>
            <p:cNvGrpSpPr>
              <a:grpSpLocks/>
            </p:cNvGrpSpPr>
            <p:nvPr/>
          </p:nvGrpSpPr>
          <p:grpSpPr bwMode="auto">
            <a:xfrm>
              <a:off x="5868" y="2455"/>
              <a:ext cx="5111" cy="1241"/>
              <a:chOff x="5868" y="2455"/>
              <a:chExt cx="5111" cy="1241"/>
            </a:xfrm>
          </p:grpSpPr>
          <p:sp>
            <p:nvSpPr>
              <p:cNvPr id="98" name="Freeform 4"/>
              <p:cNvSpPr>
                <a:spLocks/>
              </p:cNvSpPr>
              <p:nvPr/>
            </p:nvSpPr>
            <p:spPr bwMode="auto">
              <a:xfrm>
                <a:off x="5868" y="2455"/>
                <a:ext cx="5111" cy="1241"/>
              </a:xfrm>
              <a:custGeom>
                <a:avLst/>
                <a:gdLst>
                  <a:gd name="T0" fmla="+- 0 5868 5868"/>
                  <a:gd name="T1" fmla="*/ T0 w 5111"/>
                  <a:gd name="T2" fmla="+- 0 3697 2455"/>
                  <a:gd name="T3" fmla="*/ 3697 h 1241"/>
                  <a:gd name="T4" fmla="+- 0 10980 5868"/>
                  <a:gd name="T5" fmla="*/ T4 w 5111"/>
                  <a:gd name="T6" fmla="+- 0 3697 2455"/>
                  <a:gd name="T7" fmla="*/ 3697 h 1241"/>
                  <a:gd name="T8" fmla="+- 0 10980 5868"/>
                  <a:gd name="T9" fmla="*/ T8 w 5111"/>
                  <a:gd name="T10" fmla="+- 0 2455 2455"/>
                  <a:gd name="T11" fmla="*/ 2455 h 1241"/>
                  <a:gd name="T12" fmla="+- 0 5868 5868"/>
                  <a:gd name="T13" fmla="*/ T12 w 5111"/>
                  <a:gd name="T14" fmla="+- 0 2455 2455"/>
                  <a:gd name="T15" fmla="*/ 2455 h 1241"/>
                  <a:gd name="T16" fmla="+- 0 5868 5868"/>
                  <a:gd name="T17" fmla="*/ T16 w 5111"/>
                  <a:gd name="T18" fmla="+- 0 3697 2455"/>
                  <a:gd name="T19" fmla="*/ 3697 h 1241"/>
                </a:gdLst>
                <a:ahLst/>
                <a:cxnLst>
                  <a:cxn ang="0">
                    <a:pos x="T1" y="T3"/>
                  </a:cxn>
                  <a:cxn ang="0">
                    <a:pos x="T5" y="T7"/>
                  </a:cxn>
                  <a:cxn ang="0">
                    <a:pos x="T9" y="T11"/>
                  </a:cxn>
                  <a:cxn ang="0">
                    <a:pos x="T13" y="T15"/>
                  </a:cxn>
                  <a:cxn ang="0">
                    <a:pos x="T17" y="T19"/>
                  </a:cxn>
                </a:cxnLst>
                <a:rect l="0" t="0" r="r" b="b"/>
                <a:pathLst>
                  <a:path w="5111" h="1241">
                    <a:moveTo>
                      <a:pt x="0" y="1242"/>
                    </a:moveTo>
                    <a:lnTo>
                      <a:pt x="5112" y="1242"/>
                    </a:lnTo>
                    <a:lnTo>
                      <a:pt x="5112" y="0"/>
                    </a:lnTo>
                    <a:lnTo>
                      <a:pt x="0" y="0"/>
                    </a:lnTo>
                    <a:lnTo>
                      <a:pt x="0" y="1242"/>
                    </a:lnTo>
                  </a:path>
                </a:pathLst>
              </a:custGeom>
              <a:solidFill>
                <a:srgbClr val="4D4D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6" name="Group 5"/>
            <p:cNvGrpSpPr>
              <a:grpSpLocks/>
            </p:cNvGrpSpPr>
            <p:nvPr/>
          </p:nvGrpSpPr>
          <p:grpSpPr bwMode="auto">
            <a:xfrm>
              <a:off x="6090" y="-28"/>
              <a:ext cx="4617" cy="3379"/>
              <a:chOff x="6090" y="-28"/>
              <a:chExt cx="4617" cy="3379"/>
            </a:xfrm>
          </p:grpSpPr>
          <p:sp>
            <p:nvSpPr>
              <p:cNvPr id="97" name="Freeform 6"/>
              <p:cNvSpPr>
                <a:spLocks/>
              </p:cNvSpPr>
              <p:nvPr/>
            </p:nvSpPr>
            <p:spPr bwMode="auto">
              <a:xfrm>
                <a:off x="6090" y="-28"/>
                <a:ext cx="4617" cy="3379"/>
              </a:xfrm>
              <a:custGeom>
                <a:avLst/>
                <a:gdLst>
                  <a:gd name="T0" fmla="+- 0 6090 6090"/>
                  <a:gd name="T1" fmla="*/ T0 w 4617"/>
                  <a:gd name="T2" fmla="+- 0 3351 -28"/>
                  <a:gd name="T3" fmla="*/ 3351 h 3379"/>
                  <a:gd name="T4" fmla="+- 0 10708 6090"/>
                  <a:gd name="T5" fmla="*/ T4 w 4617"/>
                  <a:gd name="T6" fmla="+- 0 3351 -28"/>
                  <a:gd name="T7" fmla="*/ 3351 h 3379"/>
                  <a:gd name="T8" fmla="+- 0 10708 6090"/>
                  <a:gd name="T9" fmla="*/ T8 w 4617"/>
                  <a:gd name="T10" fmla="+- 0 -28 -28"/>
                  <a:gd name="T11" fmla="*/ -28 h 3379"/>
                  <a:gd name="T12" fmla="+- 0 6090 6090"/>
                  <a:gd name="T13" fmla="*/ T12 w 4617"/>
                  <a:gd name="T14" fmla="+- 0 -28 -28"/>
                  <a:gd name="T15" fmla="*/ -28 h 3379"/>
                  <a:gd name="T16" fmla="+- 0 6090 6090"/>
                  <a:gd name="T17" fmla="*/ T16 w 4617"/>
                  <a:gd name="T18" fmla="+- 0 3351 -28"/>
                  <a:gd name="T19" fmla="*/ 3351 h 3379"/>
                </a:gdLst>
                <a:ahLst/>
                <a:cxnLst>
                  <a:cxn ang="0">
                    <a:pos x="T1" y="T3"/>
                  </a:cxn>
                  <a:cxn ang="0">
                    <a:pos x="T5" y="T7"/>
                  </a:cxn>
                  <a:cxn ang="0">
                    <a:pos x="T9" y="T11"/>
                  </a:cxn>
                  <a:cxn ang="0">
                    <a:pos x="T13" y="T15"/>
                  </a:cxn>
                  <a:cxn ang="0">
                    <a:pos x="T17" y="T19"/>
                  </a:cxn>
                </a:cxnLst>
                <a:rect l="0" t="0" r="r" b="b"/>
                <a:pathLst>
                  <a:path w="4617" h="3379">
                    <a:moveTo>
                      <a:pt x="0" y="3379"/>
                    </a:moveTo>
                    <a:lnTo>
                      <a:pt x="4618" y="3379"/>
                    </a:lnTo>
                    <a:lnTo>
                      <a:pt x="4618" y="0"/>
                    </a:lnTo>
                    <a:lnTo>
                      <a:pt x="0" y="0"/>
                    </a:lnTo>
                    <a:lnTo>
                      <a:pt x="0" y="3379"/>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7" name="Group 7"/>
            <p:cNvGrpSpPr>
              <a:grpSpLocks/>
            </p:cNvGrpSpPr>
            <p:nvPr/>
          </p:nvGrpSpPr>
          <p:grpSpPr bwMode="auto">
            <a:xfrm>
              <a:off x="8389" y="1970"/>
              <a:ext cx="1597" cy="210"/>
              <a:chOff x="8389" y="1970"/>
              <a:chExt cx="1597" cy="210"/>
            </a:xfrm>
          </p:grpSpPr>
          <p:sp>
            <p:nvSpPr>
              <p:cNvPr id="96" name="Freeform 8"/>
              <p:cNvSpPr>
                <a:spLocks/>
              </p:cNvSpPr>
              <p:nvPr/>
            </p:nvSpPr>
            <p:spPr bwMode="auto">
              <a:xfrm>
                <a:off x="8389" y="1970"/>
                <a:ext cx="1597" cy="210"/>
              </a:xfrm>
              <a:custGeom>
                <a:avLst/>
                <a:gdLst>
                  <a:gd name="T0" fmla="+- 0 9986 8389"/>
                  <a:gd name="T1" fmla="*/ T0 w 1597"/>
                  <a:gd name="T2" fmla="+- 0 1970 1970"/>
                  <a:gd name="T3" fmla="*/ 1970 h 210"/>
                  <a:gd name="T4" fmla="+- 0 8623 8389"/>
                  <a:gd name="T5" fmla="*/ T4 w 1597"/>
                  <a:gd name="T6" fmla="+- 0 1970 1970"/>
                  <a:gd name="T7" fmla="*/ 1970 h 210"/>
                  <a:gd name="T8" fmla="+- 0 8389 8389"/>
                  <a:gd name="T9" fmla="*/ T8 w 1597"/>
                  <a:gd name="T10" fmla="+- 0 2179 1970"/>
                  <a:gd name="T11" fmla="*/ 2179 h 210"/>
                  <a:gd name="T12" fmla="+- 0 9986 8389"/>
                  <a:gd name="T13" fmla="*/ T12 w 1597"/>
                  <a:gd name="T14" fmla="+- 0 2179 1970"/>
                  <a:gd name="T15" fmla="*/ 2179 h 210"/>
                  <a:gd name="T16" fmla="+- 0 9986 8389"/>
                  <a:gd name="T17" fmla="*/ T16 w 1597"/>
                  <a:gd name="T18" fmla="+- 0 1970 1970"/>
                  <a:gd name="T19" fmla="*/ 1970 h 210"/>
                </a:gdLst>
                <a:ahLst/>
                <a:cxnLst>
                  <a:cxn ang="0">
                    <a:pos x="T1" y="T3"/>
                  </a:cxn>
                  <a:cxn ang="0">
                    <a:pos x="T5" y="T7"/>
                  </a:cxn>
                  <a:cxn ang="0">
                    <a:pos x="T9" y="T11"/>
                  </a:cxn>
                  <a:cxn ang="0">
                    <a:pos x="T13" y="T15"/>
                  </a:cxn>
                  <a:cxn ang="0">
                    <a:pos x="T17" y="T19"/>
                  </a:cxn>
                </a:cxnLst>
                <a:rect l="0" t="0" r="r" b="b"/>
                <a:pathLst>
                  <a:path w="1597" h="210">
                    <a:moveTo>
                      <a:pt x="1597" y="0"/>
                    </a:moveTo>
                    <a:lnTo>
                      <a:pt x="234" y="0"/>
                    </a:lnTo>
                    <a:lnTo>
                      <a:pt x="0" y="209"/>
                    </a:lnTo>
                    <a:lnTo>
                      <a:pt x="1597" y="209"/>
                    </a:lnTo>
                    <a:lnTo>
                      <a:pt x="1597"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8" name="Group 9"/>
            <p:cNvGrpSpPr>
              <a:grpSpLocks/>
            </p:cNvGrpSpPr>
            <p:nvPr/>
          </p:nvGrpSpPr>
          <p:grpSpPr bwMode="auto">
            <a:xfrm>
              <a:off x="8975" y="1581"/>
              <a:ext cx="1010" cy="100"/>
              <a:chOff x="8975" y="1581"/>
              <a:chExt cx="1010" cy="100"/>
            </a:xfrm>
          </p:grpSpPr>
          <p:sp>
            <p:nvSpPr>
              <p:cNvPr id="95" name="Freeform 10"/>
              <p:cNvSpPr>
                <a:spLocks/>
              </p:cNvSpPr>
              <p:nvPr/>
            </p:nvSpPr>
            <p:spPr bwMode="auto">
              <a:xfrm>
                <a:off x="8975" y="1581"/>
                <a:ext cx="1010" cy="100"/>
              </a:xfrm>
              <a:custGeom>
                <a:avLst/>
                <a:gdLst>
                  <a:gd name="T0" fmla="+- 0 9118 8975"/>
                  <a:gd name="T1" fmla="*/ T0 w 1010"/>
                  <a:gd name="T2" fmla="+- 0 1581 1581"/>
                  <a:gd name="T3" fmla="*/ 1581 h 100"/>
                  <a:gd name="T4" fmla="+- 0 9087 8975"/>
                  <a:gd name="T5" fmla="*/ T4 w 1010"/>
                  <a:gd name="T6" fmla="+- 0 1581 1581"/>
                  <a:gd name="T7" fmla="*/ 1581 h 100"/>
                  <a:gd name="T8" fmla="+- 0 8975 8975"/>
                  <a:gd name="T9" fmla="*/ T8 w 1010"/>
                  <a:gd name="T10" fmla="+- 0 1682 1581"/>
                  <a:gd name="T11" fmla="*/ 1682 h 100"/>
                  <a:gd name="T12" fmla="+- 0 9986 8975"/>
                  <a:gd name="T13" fmla="*/ T12 w 1010"/>
                  <a:gd name="T14" fmla="+- 0 1682 1581"/>
                  <a:gd name="T15" fmla="*/ 1682 h 100"/>
                  <a:gd name="T16" fmla="+- 0 9986 8975"/>
                  <a:gd name="T17" fmla="*/ T16 w 1010"/>
                  <a:gd name="T18" fmla="+- 0 1582 1581"/>
                  <a:gd name="T19" fmla="*/ 1582 h 100"/>
                  <a:gd name="T20" fmla="+- 0 9118 8975"/>
                  <a:gd name="T21" fmla="*/ T20 w 1010"/>
                  <a:gd name="T22" fmla="+- 0 1581 1581"/>
                  <a:gd name="T23" fmla="*/ 1581 h 100"/>
                </a:gdLst>
                <a:ahLst/>
                <a:cxnLst>
                  <a:cxn ang="0">
                    <a:pos x="T1" y="T3"/>
                  </a:cxn>
                  <a:cxn ang="0">
                    <a:pos x="T5" y="T7"/>
                  </a:cxn>
                  <a:cxn ang="0">
                    <a:pos x="T9" y="T11"/>
                  </a:cxn>
                  <a:cxn ang="0">
                    <a:pos x="T13" y="T15"/>
                  </a:cxn>
                  <a:cxn ang="0">
                    <a:pos x="T17" y="T19"/>
                  </a:cxn>
                  <a:cxn ang="0">
                    <a:pos x="T21" y="T23"/>
                  </a:cxn>
                </a:cxnLst>
                <a:rect l="0" t="0" r="r" b="b"/>
                <a:pathLst>
                  <a:path w="1010" h="100">
                    <a:moveTo>
                      <a:pt x="143" y="0"/>
                    </a:moveTo>
                    <a:lnTo>
                      <a:pt x="112" y="0"/>
                    </a:lnTo>
                    <a:lnTo>
                      <a:pt x="0" y="101"/>
                    </a:lnTo>
                    <a:lnTo>
                      <a:pt x="1011" y="101"/>
                    </a:lnTo>
                    <a:lnTo>
                      <a:pt x="1011" y="1"/>
                    </a:lnTo>
                    <a:lnTo>
                      <a:pt x="143"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9" name="Group 11"/>
            <p:cNvGrpSpPr>
              <a:grpSpLocks/>
            </p:cNvGrpSpPr>
            <p:nvPr/>
          </p:nvGrpSpPr>
          <p:grpSpPr bwMode="auto">
            <a:xfrm>
              <a:off x="6328" y="1583"/>
              <a:ext cx="889" cy="99"/>
              <a:chOff x="6328" y="1583"/>
              <a:chExt cx="889" cy="99"/>
            </a:xfrm>
          </p:grpSpPr>
          <p:sp>
            <p:nvSpPr>
              <p:cNvPr id="94" name="Freeform 12"/>
              <p:cNvSpPr>
                <a:spLocks/>
              </p:cNvSpPr>
              <p:nvPr/>
            </p:nvSpPr>
            <p:spPr bwMode="auto">
              <a:xfrm>
                <a:off x="6328" y="1583"/>
                <a:ext cx="889" cy="99"/>
              </a:xfrm>
              <a:custGeom>
                <a:avLst/>
                <a:gdLst>
                  <a:gd name="T0" fmla="+- 0 6334 6328"/>
                  <a:gd name="T1" fmla="*/ T0 w 889"/>
                  <a:gd name="T2" fmla="+- 0 1583 1583"/>
                  <a:gd name="T3" fmla="*/ 1583 h 99"/>
                  <a:gd name="T4" fmla="+- 0 6328 6328"/>
                  <a:gd name="T5" fmla="*/ T4 w 889"/>
                  <a:gd name="T6" fmla="+- 0 1583 1583"/>
                  <a:gd name="T7" fmla="*/ 1583 h 99"/>
                  <a:gd name="T8" fmla="+- 0 6328 6328"/>
                  <a:gd name="T9" fmla="*/ T8 w 889"/>
                  <a:gd name="T10" fmla="+- 0 1682 1583"/>
                  <a:gd name="T11" fmla="*/ 1682 h 99"/>
                  <a:gd name="T12" fmla="+- 0 7217 6328"/>
                  <a:gd name="T13" fmla="*/ T12 w 889"/>
                  <a:gd name="T14" fmla="+- 0 1682 1583"/>
                  <a:gd name="T15" fmla="*/ 1682 h 99"/>
                  <a:gd name="T16" fmla="+- 0 7127 6328"/>
                  <a:gd name="T17" fmla="*/ T16 w 889"/>
                  <a:gd name="T18" fmla="+- 0 1586 1583"/>
                  <a:gd name="T19" fmla="*/ 1586 h 99"/>
                  <a:gd name="T20" fmla="+- 0 6334 6328"/>
                  <a:gd name="T21" fmla="*/ T20 w 889"/>
                  <a:gd name="T22" fmla="+- 0 1583 1583"/>
                  <a:gd name="T23" fmla="*/ 1583 h 99"/>
                </a:gdLst>
                <a:ahLst/>
                <a:cxnLst>
                  <a:cxn ang="0">
                    <a:pos x="T1" y="T3"/>
                  </a:cxn>
                  <a:cxn ang="0">
                    <a:pos x="T5" y="T7"/>
                  </a:cxn>
                  <a:cxn ang="0">
                    <a:pos x="T9" y="T11"/>
                  </a:cxn>
                  <a:cxn ang="0">
                    <a:pos x="T13" y="T15"/>
                  </a:cxn>
                  <a:cxn ang="0">
                    <a:pos x="T17" y="T19"/>
                  </a:cxn>
                  <a:cxn ang="0">
                    <a:pos x="T21" y="T23"/>
                  </a:cxn>
                </a:cxnLst>
                <a:rect l="0" t="0" r="r" b="b"/>
                <a:pathLst>
                  <a:path w="889" h="99">
                    <a:moveTo>
                      <a:pt x="6" y="0"/>
                    </a:moveTo>
                    <a:lnTo>
                      <a:pt x="0" y="0"/>
                    </a:lnTo>
                    <a:lnTo>
                      <a:pt x="0" y="99"/>
                    </a:lnTo>
                    <a:lnTo>
                      <a:pt x="889" y="99"/>
                    </a:lnTo>
                    <a:lnTo>
                      <a:pt x="799" y="3"/>
                    </a:lnTo>
                    <a:lnTo>
                      <a:pt x="6"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0" name="Group 13"/>
            <p:cNvGrpSpPr>
              <a:grpSpLocks/>
            </p:cNvGrpSpPr>
            <p:nvPr/>
          </p:nvGrpSpPr>
          <p:grpSpPr bwMode="auto">
            <a:xfrm>
              <a:off x="9986" y="538"/>
              <a:ext cx="632" cy="1643"/>
              <a:chOff x="9986" y="538"/>
              <a:chExt cx="632" cy="1643"/>
            </a:xfrm>
          </p:grpSpPr>
          <p:sp>
            <p:nvSpPr>
              <p:cNvPr id="93" name="Freeform 14"/>
              <p:cNvSpPr>
                <a:spLocks/>
              </p:cNvSpPr>
              <p:nvPr/>
            </p:nvSpPr>
            <p:spPr bwMode="auto">
              <a:xfrm>
                <a:off x="9986" y="538"/>
                <a:ext cx="632" cy="1643"/>
              </a:xfrm>
              <a:custGeom>
                <a:avLst/>
                <a:gdLst>
                  <a:gd name="T0" fmla="+- 0 10617 9986"/>
                  <a:gd name="T1" fmla="*/ T0 w 632"/>
                  <a:gd name="T2" fmla="+- 0 538 538"/>
                  <a:gd name="T3" fmla="*/ 538 h 1643"/>
                  <a:gd name="T4" fmla="+- 0 9986 9986"/>
                  <a:gd name="T5" fmla="*/ T4 w 632"/>
                  <a:gd name="T6" fmla="+- 0 1981 538"/>
                  <a:gd name="T7" fmla="*/ 1981 h 1643"/>
                  <a:gd name="T8" fmla="+- 0 9986 9986"/>
                  <a:gd name="T9" fmla="*/ T8 w 632"/>
                  <a:gd name="T10" fmla="+- 0 2182 538"/>
                  <a:gd name="T11" fmla="*/ 2182 h 1643"/>
                  <a:gd name="T12" fmla="+- 0 10617 9986"/>
                  <a:gd name="T13" fmla="*/ T12 w 632"/>
                  <a:gd name="T14" fmla="+- 0 743 538"/>
                  <a:gd name="T15" fmla="*/ 743 h 1643"/>
                  <a:gd name="T16" fmla="+- 0 10617 9986"/>
                  <a:gd name="T17" fmla="*/ T16 w 632"/>
                  <a:gd name="T18" fmla="+- 0 538 538"/>
                  <a:gd name="T19" fmla="*/ 538 h 1643"/>
                </a:gdLst>
                <a:ahLst/>
                <a:cxnLst>
                  <a:cxn ang="0">
                    <a:pos x="T1" y="T3"/>
                  </a:cxn>
                  <a:cxn ang="0">
                    <a:pos x="T5" y="T7"/>
                  </a:cxn>
                  <a:cxn ang="0">
                    <a:pos x="T9" y="T11"/>
                  </a:cxn>
                  <a:cxn ang="0">
                    <a:pos x="T13" y="T15"/>
                  </a:cxn>
                  <a:cxn ang="0">
                    <a:pos x="T17" y="T19"/>
                  </a:cxn>
                </a:cxnLst>
                <a:rect l="0" t="0" r="r" b="b"/>
                <a:pathLst>
                  <a:path w="632" h="1643">
                    <a:moveTo>
                      <a:pt x="631" y="0"/>
                    </a:moveTo>
                    <a:lnTo>
                      <a:pt x="0" y="1443"/>
                    </a:lnTo>
                    <a:lnTo>
                      <a:pt x="0" y="1644"/>
                    </a:lnTo>
                    <a:lnTo>
                      <a:pt x="631" y="205"/>
                    </a:lnTo>
                    <a:lnTo>
                      <a:pt x="631"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 name="Group 15"/>
            <p:cNvGrpSpPr>
              <a:grpSpLocks/>
            </p:cNvGrpSpPr>
            <p:nvPr/>
          </p:nvGrpSpPr>
          <p:grpSpPr bwMode="auto">
            <a:xfrm>
              <a:off x="9080" y="175"/>
              <a:ext cx="1536" cy="1408"/>
              <a:chOff x="9080" y="175"/>
              <a:chExt cx="1536" cy="1408"/>
            </a:xfrm>
          </p:grpSpPr>
          <p:sp>
            <p:nvSpPr>
              <p:cNvPr id="92" name="Freeform 16"/>
              <p:cNvSpPr>
                <a:spLocks/>
              </p:cNvSpPr>
              <p:nvPr/>
            </p:nvSpPr>
            <p:spPr bwMode="auto">
              <a:xfrm>
                <a:off x="9080" y="175"/>
                <a:ext cx="1536" cy="1408"/>
              </a:xfrm>
              <a:custGeom>
                <a:avLst/>
                <a:gdLst>
                  <a:gd name="T0" fmla="+- 0 10616 9080"/>
                  <a:gd name="T1" fmla="*/ T0 w 1536"/>
                  <a:gd name="T2" fmla="+- 0 175 175"/>
                  <a:gd name="T3" fmla="*/ 175 h 1408"/>
                  <a:gd name="T4" fmla="+- 0 9936 9080"/>
                  <a:gd name="T5" fmla="*/ T4 w 1536"/>
                  <a:gd name="T6" fmla="+- 0 175 175"/>
                  <a:gd name="T7" fmla="*/ 175 h 1408"/>
                  <a:gd name="T8" fmla="+- 0 9080 9080"/>
                  <a:gd name="T9" fmla="*/ T8 w 1536"/>
                  <a:gd name="T10" fmla="+- 0 1583 175"/>
                  <a:gd name="T11" fmla="*/ 1583 h 1408"/>
                  <a:gd name="T12" fmla="+- 0 9986 9080"/>
                  <a:gd name="T13" fmla="*/ T12 w 1536"/>
                  <a:gd name="T14" fmla="+- 0 1583 175"/>
                  <a:gd name="T15" fmla="*/ 1583 h 1408"/>
                  <a:gd name="T16" fmla="+- 0 10616 9080"/>
                  <a:gd name="T17" fmla="*/ T16 w 1536"/>
                  <a:gd name="T18" fmla="+- 0 175 175"/>
                  <a:gd name="T19" fmla="*/ 175 h 1408"/>
                </a:gdLst>
                <a:ahLst/>
                <a:cxnLst>
                  <a:cxn ang="0">
                    <a:pos x="T1" y="T3"/>
                  </a:cxn>
                  <a:cxn ang="0">
                    <a:pos x="T5" y="T7"/>
                  </a:cxn>
                  <a:cxn ang="0">
                    <a:pos x="T9" y="T11"/>
                  </a:cxn>
                  <a:cxn ang="0">
                    <a:pos x="T13" y="T15"/>
                  </a:cxn>
                  <a:cxn ang="0">
                    <a:pos x="T17" y="T19"/>
                  </a:cxn>
                </a:cxnLst>
                <a:rect l="0" t="0" r="r" b="b"/>
                <a:pathLst>
                  <a:path w="1536" h="1408">
                    <a:moveTo>
                      <a:pt x="1536" y="0"/>
                    </a:moveTo>
                    <a:lnTo>
                      <a:pt x="856" y="0"/>
                    </a:lnTo>
                    <a:lnTo>
                      <a:pt x="0" y="1408"/>
                    </a:lnTo>
                    <a:lnTo>
                      <a:pt x="906" y="1408"/>
                    </a:lnTo>
                    <a:lnTo>
                      <a:pt x="1536"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 name="Group 17"/>
            <p:cNvGrpSpPr>
              <a:grpSpLocks/>
            </p:cNvGrpSpPr>
            <p:nvPr/>
          </p:nvGrpSpPr>
          <p:grpSpPr bwMode="auto">
            <a:xfrm>
              <a:off x="9080" y="175"/>
              <a:ext cx="1536" cy="1408"/>
              <a:chOff x="9080" y="175"/>
              <a:chExt cx="1536" cy="1408"/>
            </a:xfrm>
          </p:grpSpPr>
          <p:sp>
            <p:nvSpPr>
              <p:cNvPr id="91" name="Freeform 18"/>
              <p:cNvSpPr>
                <a:spLocks/>
              </p:cNvSpPr>
              <p:nvPr/>
            </p:nvSpPr>
            <p:spPr bwMode="auto">
              <a:xfrm>
                <a:off x="9080" y="175"/>
                <a:ext cx="1536" cy="1408"/>
              </a:xfrm>
              <a:custGeom>
                <a:avLst/>
                <a:gdLst>
                  <a:gd name="T0" fmla="+- 0 10616 9080"/>
                  <a:gd name="T1" fmla="*/ T0 w 1536"/>
                  <a:gd name="T2" fmla="+- 0 175 175"/>
                  <a:gd name="T3" fmla="*/ 175 h 1408"/>
                  <a:gd name="T4" fmla="+- 0 9936 9080"/>
                  <a:gd name="T5" fmla="*/ T4 w 1536"/>
                  <a:gd name="T6" fmla="+- 0 175 175"/>
                  <a:gd name="T7" fmla="*/ 175 h 1408"/>
                  <a:gd name="T8" fmla="+- 0 9080 9080"/>
                  <a:gd name="T9" fmla="*/ T8 w 1536"/>
                  <a:gd name="T10" fmla="+- 0 1583 175"/>
                  <a:gd name="T11" fmla="*/ 1583 h 1408"/>
                  <a:gd name="T12" fmla="+- 0 9986 9080"/>
                  <a:gd name="T13" fmla="*/ T12 w 1536"/>
                  <a:gd name="T14" fmla="+- 0 1583 175"/>
                  <a:gd name="T15" fmla="*/ 1583 h 1408"/>
                  <a:gd name="T16" fmla="+- 0 10616 9080"/>
                  <a:gd name="T17" fmla="*/ T16 w 1536"/>
                  <a:gd name="T18" fmla="+- 0 175 175"/>
                  <a:gd name="T19" fmla="*/ 175 h 1408"/>
                </a:gdLst>
                <a:ahLst/>
                <a:cxnLst>
                  <a:cxn ang="0">
                    <a:pos x="T1" y="T3"/>
                  </a:cxn>
                  <a:cxn ang="0">
                    <a:pos x="T5" y="T7"/>
                  </a:cxn>
                  <a:cxn ang="0">
                    <a:pos x="T9" y="T11"/>
                  </a:cxn>
                  <a:cxn ang="0">
                    <a:pos x="T13" y="T15"/>
                  </a:cxn>
                  <a:cxn ang="0">
                    <a:pos x="T17" y="T19"/>
                  </a:cxn>
                </a:cxnLst>
                <a:rect l="0" t="0" r="r" b="b"/>
                <a:pathLst>
                  <a:path w="1536" h="1408">
                    <a:moveTo>
                      <a:pt x="1536" y="0"/>
                    </a:moveTo>
                    <a:lnTo>
                      <a:pt x="856" y="0"/>
                    </a:lnTo>
                    <a:lnTo>
                      <a:pt x="0" y="1408"/>
                    </a:lnTo>
                    <a:lnTo>
                      <a:pt x="906" y="1408"/>
                    </a:lnTo>
                    <a:lnTo>
                      <a:pt x="1536" y="0"/>
                    </a:lnTo>
                    <a:close/>
                  </a:path>
                </a:pathLst>
              </a:custGeom>
              <a:noFill/>
              <a:ln w="261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 name="Group 19"/>
            <p:cNvGrpSpPr>
              <a:grpSpLocks/>
            </p:cNvGrpSpPr>
            <p:nvPr/>
          </p:nvGrpSpPr>
          <p:grpSpPr bwMode="auto">
            <a:xfrm>
              <a:off x="6331" y="167"/>
              <a:ext cx="1988" cy="1417"/>
              <a:chOff x="6331" y="167"/>
              <a:chExt cx="1988" cy="1417"/>
            </a:xfrm>
          </p:grpSpPr>
          <p:sp>
            <p:nvSpPr>
              <p:cNvPr id="90" name="Freeform 20"/>
              <p:cNvSpPr>
                <a:spLocks/>
              </p:cNvSpPr>
              <p:nvPr/>
            </p:nvSpPr>
            <p:spPr bwMode="auto">
              <a:xfrm>
                <a:off x="6331" y="167"/>
                <a:ext cx="1988" cy="1417"/>
              </a:xfrm>
              <a:custGeom>
                <a:avLst/>
                <a:gdLst>
                  <a:gd name="T0" fmla="+- 0 8320 6331"/>
                  <a:gd name="T1" fmla="*/ T0 w 1988"/>
                  <a:gd name="T2" fmla="+- 0 167 167"/>
                  <a:gd name="T3" fmla="*/ 167 h 1417"/>
                  <a:gd name="T4" fmla="+- 0 7711 6331"/>
                  <a:gd name="T5" fmla="*/ T4 w 1988"/>
                  <a:gd name="T6" fmla="+- 0 167 167"/>
                  <a:gd name="T7" fmla="*/ 167 h 1417"/>
                  <a:gd name="T8" fmla="+- 0 6331 6331"/>
                  <a:gd name="T9" fmla="*/ T8 w 1988"/>
                  <a:gd name="T10" fmla="+- 0 1584 167"/>
                  <a:gd name="T11" fmla="*/ 1584 h 1417"/>
                  <a:gd name="T12" fmla="+- 0 7121 6331"/>
                  <a:gd name="T13" fmla="*/ T12 w 1988"/>
                  <a:gd name="T14" fmla="+- 0 1584 167"/>
                  <a:gd name="T15" fmla="*/ 1584 h 1417"/>
                  <a:gd name="T16" fmla="+- 0 8320 6331"/>
                  <a:gd name="T17" fmla="*/ T16 w 1988"/>
                  <a:gd name="T18" fmla="+- 0 167 167"/>
                  <a:gd name="T19" fmla="*/ 167 h 1417"/>
                </a:gdLst>
                <a:ahLst/>
                <a:cxnLst>
                  <a:cxn ang="0">
                    <a:pos x="T1" y="T3"/>
                  </a:cxn>
                  <a:cxn ang="0">
                    <a:pos x="T5" y="T7"/>
                  </a:cxn>
                  <a:cxn ang="0">
                    <a:pos x="T9" y="T11"/>
                  </a:cxn>
                  <a:cxn ang="0">
                    <a:pos x="T13" y="T15"/>
                  </a:cxn>
                  <a:cxn ang="0">
                    <a:pos x="T17" y="T19"/>
                  </a:cxn>
                </a:cxnLst>
                <a:rect l="0" t="0" r="r" b="b"/>
                <a:pathLst>
                  <a:path w="1988" h="1417">
                    <a:moveTo>
                      <a:pt x="1989" y="0"/>
                    </a:moveTo>
                    <a:lnTo>
                      <a:pt x="1380" y="0"/>
                    </a:lnTo>
                    <a:lnTo>
                      <a:pt x="0" y="1417"/>
                    </a:lnTo>
                    <a:lnTo>
                      <a:pt x="790" y="1417"/>
                    </a:lnTo>
                    <a:lnTo>
                      <a:pt x="1989"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4" name="Group 21"/>
            <p:cNvGrpSpPr>
              <a:grpSpLocks/>
            </p:cNvGrpSpPr>
            <p:nvPr/>
          </p:nvGrpSpPr>
          <p:grpSpPr bwMode="auto">
            <a:xfrm>
              <a:off x="6331" y="167"/>
              <a:ext cx="1988" cy="1417"/>
              <a:chOff x="6331" y="167"/>
              <a:chExt cx="1988" cy="1417"/>
            </a:xfrm>
          </p:grpSpPr>
          <p:sp>
            <p:nvSpPr>
              <p:cNvPr id="89" name="Freeform 22"/>
              <p:cNvSpPr>
                <a:spLocks/>
              </p:cNvSpPr>
              <p:nvPr/>
            </p:nvSpPr>
            <p:spPr bwMode="auto">
              <a:xfrm>
                <a:off x="6331" y="167"/>
                <a:ext cx="1988" cy="1417"/>
              </a:xfrm>
              <a:custGeom>
                <a:avLst/>
                <a:gdLst>
                  <a:gd name="T0" fmla="+- 0 8320 6331"/>
                  <a:gd name="T1" fmla="*/ T0 w 1988"/>
                  <a:gd name="T2" fmla="+- 0 167 167"/>
                  <a:gd name="T3" fmla="*/ 167 h 1417"/>
                  <a:gd name="T4" fmla="+- 0 7711 6331"/>
                  <a:gd name="T5" fmla="*/ T4 w 1988"/>
                  <a:gd name="T6" fmla="+- 0 167 167"/>
                  <a:gd name="T7" fmla="*/ 167 h 1417"/>
                  <a:gd name="T8" fmla="+- 0 6331 6331"/>
                  <a:gd name="T9" fmla="*/ T8 w 1988"/>
                  <a:gd name="T10" fmla="+- 0 1584 167"/>
                  <a:gd name="T11" fmla="*/ 1584 h 1417"/>
                  <a:gd name="T12" fmla="+- 0 7121 6331"/>
                  <a:gd name="T13" fmla="*/ T12 w 1988"/>
                  <a:gd name="T14" fmla="+- 0 1584 167"/>
                  <a:gd name="T15" fmla="*/ 1584 h 1417"/>
                  <a:gd name="T16" fmla="+- 0 8320 6331"/>
                  <a:gd name="T17" fmla="*/ T16 w 1988"/>
                  <a:gd name="T18" fmla="+- 0 167 167"/>
                  <a:gd name="T19" fmla="*/ 167 h 1417"/>
                </a:gdLst>
                <a:ahLst/>
                <a:cxnLst>
                  <a:cxn ang="0">
                    <a:pos x="T1" y="T3"/>
                  </a:cxn>
                  <a:cxn ang="0">
                    <a:pos x="T5" y="T7"/>
                  </a:cxn>
                  <a:cxn ang="0">
                    <a:pos x="T9" y="T11"/>
                  </a:cxn>
                  <a:cxn ang="0">
                    <a:pos x="T13" y="T15"/>
                  </a:cxn>
                  <a:cxn ang="0">
                    <a:pos x="T17" y="T19"/>
                  </a:cxn>
                </a:cxnLst>
                <a:rect l="0" t="0" r="r" b="b"/>
                <a:pathLst>
                  <a:path w="1988" h="1417">
                    <a:moveTo>
                      <a:pt x="1989" y="0"/>
                    </a:moveTo>
                    <a:lnTo>
                      <a:pt x="1380" y="0"/>
                    </a:lnTo>
                    <a:lnTo>
                      <a:pt x="0" y="1417"/>
                    </a:lnTo>
                    <a:lnTo>
                      <a:pt x="790" y="1417"/>
                    </a:lnTo>
                    <a:lnTo>
                      <a:pt x="1989" y="0"/>
                    </a:lnTo>
                    <a:close/>
                  </a:path>
                </a:pathLst>
              </a:custGeom>
              <a:noFill/>
              <a:ln w="261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5" name="Group 23"/>
            <p:cNvGrpSpPr>
              <a:grpSpLocks/>
            </p:cNvGrpSpPr>
            <p:nvPr/>
          </p:nvGrpSpPr>
          <p:grpSpPr bwMode="auto">
            <a:xfrm>
              <a:off x="9986" y="179"/>
              <a:ext cx="637" cy="1502"/>
              <a:chOff x="9986" y="179"/>
              <a:chExt cx="637" cy="1502"/>
            </a:xfrm>
          </p:grpSpPr>
          <p:sp>
            <p:nvSpPr>
              <p:cNvPr id="88" name="Freeform 24"/>
              <p:cNvSpPr>
                <a:spLocks/>
              </p:cNvSpPr>
              <p:nvPr/>
            </p:nvSpPr>
            <p:spPr bwMode="auto">
              <a:xfrm>
                <a:off x="9986" y="179"/>
                <a:ext cx="637" cy="1502"/>
              </a:xfrm>
              <a:custGeom>
                <a:avLst/>
                <a:gdLst>
                  <a:gd name="T0" fmla="+- 0 10623 9986"/>
                  <a:gd name="T1" fmla="*/ T0 w 637"/>
                  <a:gd name="T2" fmla="+- 0 179 179"/>
                  <a:gd name="T3" fmla="*/ 179 h 1502"/>
                  <a:gd name="T4" fmla="+- 0 9986 9986"/>
                  <a:gd name="T5" fmla="*/ T4 w 637"/>
                  <a:gd name="T6" fmla="+- 0 1577 179"/>
                  <a:gd name="T7" fmla="*/ 1577 h 1502"/>
                  <a:gd name="T8" fmla="+- 0 9986 9986"/>
                  <a:gd name="T9" fmla="*/ T8 w 637"/>
                  <a:gd name="T10" fmla="+- 0 1682 179"/>
                  <a:gd name="T11" fmla="*/ 1682 h 1502"/>
                  <a:gd name="T12" fmla="+- 0 10623 9986"/>
                  <a:gd name="T13" fmla="*/ T12 w 637"/>
                  <a:gd name="T14" fmla="+- 0 286 179"/>
                  <a:gd name="T15" fmla="*/ 286 h 1502"/>
                  <a:gd name="T16" fmla="+- 0 10623 9986"/>
                  <a:gd name="T17" fmla="*/ T16 w 637"/>
                  <a:gd name="T18" fmla="+- 0 179 179"/>
                  <a:gd name="T19" fmla="*/ 179 h 1502"/>
                </a:gdLst>
                <a:ahLst/>
                <a:cxnLst>
                  <a:cxn ang="0">
                    <a:pos x="T1" y="T3"/>
                  </a:cxn>
                  <a:cxn ang="0">
                    <a:pos x="T5" y="T7"/>
                  </a:cxn>
                  <a:cxn ang="0">
                    <a:pos x="T9" y="T11"/>
                  </a:cxn>
                  <a:cxn ang="0">
                    <a:pos x="T13" y="T15"/>
                  </a:cxn>
                  <a:cxn ang="0">
                    <a:pos x="T17" y="T19"/>
                  </a:cxn>
                </a:cxnLst>
                <a:rect l="0" t="0" r="r" b="b"/>
                <a:pathLst>
                  <a:path w="637" h="1502">
                    <a:moveTo>
                      <a:pt x="637" y="0"/>
                    </a:moveTo>
                    <a:lnTo>
                      <a:pt x="0" y="1398"/>
                    </a:lnTo>
                    <a:lnTo>
                      <a:pt x="0" y="1503"/>
                    </a:lnTo>
                    <a:lnTo>
                      <a:pt x="637" y="107"/>
                    </a:lnTo>
                    <a:lnTo>
                      <a:pt x="637"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6" name="Group 25"/>
            <p:cNvGrpSpPr>
              <a:grpSpLocks/>
            </p:cNvGrpSpPr>
            <p:nvPr/>
          </p:nvGrpSpPr>
          <p:grpSpPr bwMode="auto">
            <a:xfrm>
              <a:off x="6327" y="1972"/>
              <a:ext cx="1387" cy="206"/>
              <a:chOff x="6327" y="1972"/>
              <a:chExt cx="1387" cy="206"/>
            </a:xfrm>
          </p:grpSpPr>
          <p:sp>
            <p:nvSpPr>
              <p:cNvPr id="87" name="Freeform 26"/>
              <p:cNvSpPr>
                <a:spLocks/>
              </p:cNvSpPr>
              <p:nvPr/>
            </p:nvSpPr>
            <p:spPr bwMode="auto">
              <a:xfrm>
                <a:off x="6327" y="1972"/>
                <a:ext cx="1387" cy="206"/>
              </a:xfrm>
              <a:custGeom>
                <a:avLst/>
                <a:gdLst>
                  <a:gd name="T0" fmla="+- 0 7504 6327"/>
                  <a:gd name="T1" fmla="*/ T0 w 1387"/>
                  <a:gd name="T2" fmla="+- 0 1972 1972"/>
                  <a:gd name="T3" fmla="*/ 1972 h 206"/>
                  <a:gd name="T4" fmla="+- 0 6333 6327"/>
                  <a:gd name="T5" fmla="*/ T4 w 1387"/>
                  <a:gd name="T6" fmla="+- 0 1972 1972"/>
                  <a:gd name="T7" fmla="*/ 1972 h 206"/>
                  <a:gd name="T8" fmla="+- 0 6327 6327"/>
                  <a:gd name="T9" fmla="*/ T8 w 1387"/>
                  <a:gd name="T10" fmla="+- 0 2178 1972"/>
                  <a:gd name="T11" fmla="*/ 2178 h 206"/>
                  <a:gd name="T12" fmla="+- 0 7714 6327"/>
                  <a:gd name="T13" fmla="*/ T12 w 1387"/>
                  <a:gd name="T14" fmla="+- 0 2178 1972"/>
                  <a:gd name="T15" fmla="*/ 2178 h 206"/>
                  <a:gd name="T16" fmla="+- 0 7504 6327"/>
                  <a:gd name="T17" fmla="*/ T16 w 1387"/>
                  <a:gd name="T18" fmla="+- 0 1972 1972"/>
                  <a:gd name="T19" fmla="*/ 1972 h 206"/>
                </a:gdLst>
                <a:ahLst/>
                <a:cxnLst>
                  <a:cxn ang="0">
                    <a:pos x="T1" y="T3"/>
                  </a:cxn>
                  <a:cxn ang="0">
                    <a:pos x="T5" y="T7"/>
                  </a:cxn>
                  <a:cxn ang="0">
                    <a:pos x="T9" y="T11"/>
                  </a:cxn>
                  <a:cxn ang="0">
                    <a:pos x="T13" y="T15"/>
                  </a:cxn>
                  <a:cxn ang="0">
                    <a:pos x="T17" y="T19"/>
                  </a:cxn>
                </a:cxnLst>
                <a:rect l="0" t="0" r="r" b="b"/>
                <a:pathLst>
                  <a:path w="1387" h="206">
                    <a:moveTo>
                      <a:pt x="1177" y="0"/>
                    </a:moveTo>
                    <a:lnTo>
                      <a:pt x="6" y="0"/>
                    </a:lnTo>
                    <a:lnTo>
                      <a:pt x="0" y="206"/>
                    </a:lnTo>
                    <a:lnTo>
                      <a:pt x="1387" y="206"/>
                    </a:lnTo>
                    <a:lnTo>
                      <a:pt x="1177"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7" name="Group 27"/>
            <p:cNvGrpSpPr>
              <a:grpSpLocks/>
            </p:cNvGrpSpPr>
            <p:nvPr/>
          </p:nvGrpSpPr>
          <p:grpSpPr bwMode="auto">
            <a:xfrm>
              <a:off x="6334" y="2176"/>
              <a:ext cx="3653" cy="705"/>
              <a:chOff x="6334" y="2176"/>
              <a:chExt cx="3653" cy="705"/>
            </a:xfrm>
          </p:grpSpPr>
          <p:sp>
            <p:nvSpPr>
              <p:cNvPr id="85" name="Freeform 28"/>
              <p:cNvSpPr>
                <a:spLocks/>
              </p:cNvSpPr>
              <p:nvPr/>
            </p:nvSpPr>
            <p:spPr bwMode="auto">
              <a:xfrm>
                <a:off x="6334" y="2176"/>
                <a:ext cx="3653" cy="705"/>
              </a:xfrm>
              <a:custGeom>
                <a:avLst/>
                <a:gdLst>
                  <a:gd name="T0" fmla="+- 0 7706 6334"/>
                  <a:gd name="T1" fmla="*/ T0 w 3653"/>
                  <a:gd name="T2" fmla="+- 0 2176 2176"/>
                  <a:gd name="T3" fmla="*/ 2176 h 705"/>
                  <a:gd name="T4" fmla="+- 0 6334 6334"/>
                  <a:gd name="T5" fmla="*/ T4 w 3653"/>
                  <a:gd name="T6" fmla="+- 0 2176 2176"/>
                  <a:gd name="T7" fmla="*/ 2176 h 705"/>
                  <a:gd name="T8" fmla="+- 0 6334 6334"/>
                  <a:gd name="T9" fmla="*/ T8 w 3653"/>
                  <a:gd name="T10" fmla="+- 0 2880 2176"/>
                  <a:gd name="T11" fmla="*/ 2880 h 705"/>
                  <a:gd name="T12" fmla="+- 0 9987 6334"/>
                  <a:gd name="T13" fmla="*/ T12 w 3653"/>
                  <a:gd name="T14" fmla="+- 0 2880 2176"/>
                  <a:gd name="T15" fmla="*/ 2880 h 705"/>
                  <a:gd name="T16" fmla="+- 0 9987 6334"/>
                  <a:gd name="T17" fmla="*/ T16 w 3653"/>
                  <a:gd name="T18" fmla="+- 0 2491 2176"/>
                  <a:gd name="T19" fmla="*/ 2491 h 705"/>
                  <a:gd name="T20" fmla="+- 0 8021 6334"/>
                  <a:gd name="T21" fmla="*/ T20 w 3653"/>
                  <a:gd name="T22" fmla="+- 0 2491 2176"/>
                  <a:gd name="T23" fmla="*/ 2491 h 705"/>
                  <a:gd name="T24" fmla="+- 0 7706 6334"/>
                  <a:gd name="T25" fmla="*/ T24 w 3653"/>
                  <a:gd name="T26" fmla="+- 0 2176 2176"/>
                  <a:gd name="T27" fmla="*/ 2176 h 705"/>
                </a:gdLst>
                <a:ahLst/>
                <a:cxnLst>
                  <a:cxn ang="0">
                    <a:pos x="T1" y="T3"/>
                  </a:cxn>
                  <a:cxn ang="0">
                    <a:pos x="T5" y="T7"/>
                  </a:cxn>
                  <a:cxn ang="0">
                    <a:pos x="T9" y="T11"/>
                  </a:cxn>
                  <a:cxn ang="0">
                    <a:pos x="T13" y="T15"/>
                  </a:cxn>
                  <a:cxn ang="0">
                    <a:pos x="T17" y="T19"/>
                  </a:cxn>
                  <a:cxn ang="0">
                    <a:pos x="T21" y="T23"/>
                  </a:cxn>
                  <a:cxn ang="0">
                    <a:pos x="T25" y="T27"/>
                  </a:cxn>
                </a:cxnLst>
                <a:rect l="0" t="0" r="r" b="b"/>
                <a:pathLst>
                  <a:path w="3653" h="705">
                    <a:moveTo>
                      <a:pt x="1372" y="0"/>
                    </a:moveTo>
                    <a:lnTo>
                      <a:pt x="0" y="0"/>
                    </a:lnTo>
                    <a:lnTo>
                      <a:pt x="0" y="704"/>
                    </a:lnTo>
                    <a:lnTo>
                      <a:pt x="3653" y="704"/>
                    </a:lnTo>
                    <a:lnTo>
                      <a:pt x="3653" y="315"/>
                    </a:lnTo>
                    <a:lnTo>
                      <a:pt x="1687" y="315"/>
                    </a:lnTo>
                    <a:lnTo>
                      <a:pt x="1372"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6" name="Freeform 29"/>
              <p:cNvSpPr>
                <a:spLocks/>
              </p:cNvSpPr>
              <p:nvPr/>
            </p:nvSpPr>
            <p:spPr bwMode="auto">
              <a:xfrm>
                <a:off x="6334" y="2176"/>
                <a:ext cx="3653" cy="705"/>
              </a:xfrm>
              <a:custGeom>
                <a:avLst/>
                <a:gdLst>
                  <a:gd name="T0" fmla="+- 0 9987 6334"/>
                  <a:gd name="T1" fmla="*/ T0 w 3653"/>
                  <a:gd name="T2" fmla="+- 0 2180 2176"/>
                  <a:gd name="T3" fmla="*/ 2180 h 705"/>
                  <a:gd name="T4" fmla="+- 0 8385 6334"/>
                  <a:gd name="T5" fmla="*/ T4 w 3653"/>
                  <a:gd name="T6" fmla="+- 0 2180 2176"/>
                  <a:gd name="T7" fmla="*/ 2180 h 705"/>
                  <a:gd name="T8" fmla="+- 0 8021 6334"/>
                  <a:gd name="T9" fmla="*/ T8 w 3653"/>
                  <a:gd name="T10" fmla="+- 0 2491 2176"/>
                  <a:gd name="T11" fmla="*/ 2491 h 705"/>
                  <a:gd name="T12" fmla="+- 0 9987 6334"/>
                  <a:gd name="T13" fmla="*/ T12 w 3653"/>
                  <a:gd name="T14" fmla="+- 0 2491 2176"/>
                  <a:gd name="T15" fmla="*/ 2491 h 705"/>
                  <a:gd name="T16" fmla="+- 0 9987 6334"/>
                  <a:gd name="T17" fmla="*/ T16 w 3653"/>
                  <a:gd name="T18" fmla="+- 0 2180 2176"/>
                  <a:gd name="T19" fmla="*/ 2180 h 705"/>
                </a:gdLst>
                <a:ahLst/>
                <a:cxnLst>
                  <a:cxn ang="0">
                    <a:pos x="T1" y="T3"/>
                  </a:cxn>
                  <a:cxn ang="0">
                    <a:pos x="T5" y="T7"/>
                  </a:cxn>
                  <a:cxn ang="0">
                    <a:pos x="T9" y="T11"/>
                  </a:cxn>
                  <a:cxn ang="0">
                    <a:pos x="T13" y="T15"/>
                  </a:cxn>
                  <a:cxn ang="0">
                    <a:pos x="T17" y="T19"/>
                  </a:cxn>
                </a:cxnLst>
                <a:rect l="0" t="0" r="r" b="b"/>
                <a:pathLst>
                  <a:path w="3653" h="705">
                    <a:moveTo>
                      <a:pt x="3653" y="4"/>
                    </a:moveTo>
                    <a:lnTo>
                      <a:pt x="2051" y="4"/>
                    </a:lnTo>
                    <a:lnTo>
                      <a:pt x="1687" y="315"/>
                    </a:lnTo>
                    <a:lnTo>
                      <a:pt x="3653" y="315"/>
                    </a:lnTo>
                    <a:lnTo>
                      <a:pt x="3653" y="4"/>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8" name="Group 30"/>
            <p:cNvGrpSpPr>
              <a:grpSpLocks/>
            </p:cNvGrpSpPr>
            <p:nvPr/>
          </p:nvGrpSpPr>
          <p:grpSpPr bwMode="auto">
            <a:xfrm>
              <a:off x="6329" y="2883"/>
              <a:ext cx="3655" cy="286"/>
              <a:chOff x="6329" y="2883"/>
              <a:chExt cx="3655" cy="286"/>
            </a:xfrm>
          </p:grpSpPr>
          <p:sp>
            <p:nvSpPr>
              <p:cNvPr id="84" name="Freeform 31"/>
              <p:cNvSpPr>
                <a:spLocks/>
              </p:cNvSpPr>
              <p:nvPr/>
            </p:nvSpPr>
            <p:spPr bwMode="auto">
              <a:xfrm>
                <a:off x="6329" y="2883"/>
                <a:ext cx="3655" cy="286"/>
              </a:xfrm>
              <a:custGeom>
                <a:avLst/>
                <a:gdLst>
                  <a:gd name="T0" fmla="+- 0 6329 6329"/>
                  <a:gd name="T1" fmla="*/ T0 w 3655"/>
                  <a:gd name="T2" fmla="+- 0 3168 2883"/>
                  <a:gd name="T3" fmla="*/ 3168 h 286"/>
                  <a:gd name="T4" fmla="+- 0 9984 6329"/>
                  <a:gd name="T5" fmla="*/ T4 w 3655"/>
                  <a:gd name="T6" fmla="+- 0 3168 2883"/>
                  <a:gd name="T7" fmla="*/ 3168 h 286"/>
                  <a:gd name="T8" fmla="+- 0 9984 6329"/>
                  <a:gd name="T9" fmla="*/ T8 w 3655"/>
                  <a:gd name="T10" fmla="+- 0 2883 2883"/>
                  <a:gd name="T11" fmla="*/ 2883 h 286"/>
                  <a:gd name="T12" fmla="+- 0 6329 6329"/>
                  <a:gd name="T13" fmla="*/ T12 w 3655"/>
                  <a:gd name="T14" fmla="+- 0 2883 2883"/>
                  <a:gd name="T15" fmla="*/ 2883 h 286"/>
                  <a:gd name="T16" fmla="+- 0 6329 6329"/>
                  <a:gd name="T17" fmla="*/ T16 w 3655"/>
                  <a:gd name="T18" fmla="+- 0 3168 2883"/>
                  <a:gd name="T19" fmla="*/ 3168 h 286"/>
                </a:gdLst>
                <a:ahLst/>
                <a:cxnLst>
                  <a:cxn ang="0">
                    <a:pos x="T1" y="T3"/>
                  </a:cxn>
                  <a:cxn ang="0">
                    <a:pos x="T5" y="T7"/>
                  </a:cxn>
                  <a:cxn ang="0">
                    <a:pos x="T9" y="T11"/>
                  </a:cxn>
                  <a:cxn ang="0">
                    <a:pos x="T13" y="T15"/>
                  </a:cxn>
                  <a:cxn ang="0">
                    <a:pos x="T17" y="T19"/>
                  </a:cxn>
                </a:cxnLst>
                <a:rect l="0" t="0" r="r" b="b"/>
                <a:pathLst>
                  <a:path w="3655" h="286">
                    <a:moveTo>
                      <a:pt x="0" y="285"/>
                    </a:moveTo>
                    <a:lnTo>
                      <a:pt x="3655" y="285"/>
                    </a:lnTo>
                    <a:lnTo>
                      <a:pt x="3655" y="0"/>
                    </a:lnTo>
                    <a:lnTo>
                      <a:pt x="0" y="0"/>
                    </a:lnTo>
                    <a:lnTo>
                      <a:pt x="0" y="285"/>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9" name="Group 32"/>
            <p:cNvGrpSpPr>
              <a:grpSpLocks/>
            </p:cNvGrpSpPr>
            <p:nvPr/>
          </p:nvGrpSpPr>
          <p:grpSpPr bwMode="auto">
            <a:xfrm>
              <a:off x="9984" y="1122"/>
              <a:ext cx="634" cy="2054"/>
              <a:chOff x="9984" y="1122"/>
              <a:chExt cx="634" cy="2054"/>
            </a:xfrm>
          </p:grpSpPr>
          <p:sp>
            <p:nvSpPr>
              <p:cNvPr id="83" name="Freeform 33"/>
              <p:cNvSpPr>
                <a:spLocks/>
              </p:cNvSpPr>
              <p:nvPr/>
            </p:nvSpPr>
            <p:spPr bwMode="auto">
              <a:xfrm>
                <a:off x="9984" y="1122"/>
                <a:ext cx="634" cy="2054"/>
              </a:xfrm>
              <a:custGeom>
                <a:avLst/>
                <a:gdLst>
                  <a:gd name="T0" fmla="+- 0 10618 9984"/>
                  <a:gd name="T1" fmla="*/ T0 w 634"/>
                  <a:gd name="T2" fmla="+- 0 1122 1122"/>
                  <a:gd name="T3" fmla="*/ 1122 h 2054"/>
                  <a:gd name="T4" fmla="+- 0 9984 9984"/>
                  <a:gd name="T5" fmla="*/ T4 w 634"/>
                  <a:gd name="T6" fmla="+- 0 2687 1122"/>
                  <a:gd name="T7" fmla="*/ 2687 h 2054"/>
                  <a:gd name="T8" fmla="+- 0 9984 9984"/>
                  <a:gd name="T9" fmla="*/ T8 w 634"/>
                  <a:gd name="T10" fmla="+- 0 3176 1122"/>
                  <a:gd name="T11" fmla="*/ 3176 h 2054"/>
                  <a:gd name="T12" fmla="+- 0 10618 9984"/>
                  <a:gd name="T13" fmla="*/ T12 w 634"/>
                  <a:gd name="T14" fmla="+- 0 1447 1122"/>
                  <a:gd name="T15" fmla="*/ 1447 h 2054"/>
                  <a:gd name="T16" fmla="+- 0 10618 9984"/>
                  <a:gd name="T17" fmla="*/ T16 w 634"/>
                  <a:gd name="T18" fmla="+- 0 1122 1122"/>
                  <a:gd name="T19" fmla="*/ 1122 h 2054"/>
                </a:gdLst>
                <a:ahLst/>
                <a:cxnLst>
                  <a:cxn ang="0">
                    <a:pos x="T1" y="T3"/>
                  </a:cxn>
                  <a:cxn ang="0">
                    <a:pos x="T5" y="T7"/>
                  </a:cxn>
                  <a:cxn ang="0">
                    <a:pos x="T9" y="T11"/>
                  </a:cxn>
                  <a:cxn ang="0">
                    <a:pos x="T13" y="T15"/>
                  </a:cxn>
                  <a:cxn ang="0">
                    <a:pos x="T17" y="T19"/>
                  </a:cxn>
                </a:cxnLst>
                <a:rect l="0" t="0" r="r" b="b"/>
                <a:pathLst>
                  <a:path w="634" h="2054">
                    <a:moveTo>
                      <a:pt x="634" y="0"/>
                    </a:moveTo>
                    <a:lnTo>
                      <a:pt x="0" y="1565"/>
                    </a:lnTo>
                    <a:lnTo>
                      <a:pt x="0" y="2054"/>
                    </a:lnTo>
                    <a:lnTo>
                      <a:pt x="634" y="325"/>
                    </a:lnTo>
                    <a:lnTo>
                      <a:pt x="634"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0" name="Group 34"/>
            <p:cNvGrpSpPr>
              <a:grpSpLocks/>
            </p:cNvGrpSpPr>
            <p:nvPr/>
          </p:nvGrpSpPr>
          <p:grpSpPr bwMode="auto">
            <a:xfrm>
              <a:off x="9982" y="739"/>
              <a:ext cx="639" cy="2140"/>
              <a:chOff x="9982" y="739"/>
              <a:chExt cx="639" cy="2140"/>
            </a:xfrm>
          </p:grpSpPr>
          <p:sp>
            <p:nvSpPr>
              <p:cNvPr id="82" name="Freeform 35"/>
              <p:cNvSpPr>
                <a:spLocks/>
              </p:cNvSpPr>
              <p:nvPr/>
            </p:nvSpPr>
            <p:spPr bwMode="auto">
              <a:xfrm>
                <a:off x="9982" y="739"/>
                <a:ext cx="639" cy="2140"/>
              </a:xfrm>
              <a:custGeom>
                <a:avLst/>
                <a:gdLst>
                  <a:gd name="T0" fmla="+- 0 10620 9982"/>
                  <a:gd name="T1" fmla="*/ T0 w 639"/>
                  <a:gd name="T2" fmla="+- 0 739 739"/>
                  <a:gd name="T3" fmla="*/ 739 h 2140"/>
                  <a:gd name="T4" fmla="+- 0 9982 9982"/>
                  <a:gd name="T5" fmla="*/ T4 w 639"/>
                  <a:gd name="T6" fmla="+- 0 2185 739"/>
                  <a:gd name="T7" fmla="*/ 2185 h 2140"/>
                  <a:gd name="T8" fmla="+- 0 9985 9982"/>
                  <a:gd name="T9" fmla="*/ T8 w 639"/>
                  <a:gd name="T10" fmla="+- 0 2879 739"/>
                  <a:gd name="T11" fmla="*/ 2879 h 2140"/>
                  <a:gd name="T12" fmla="+- 0 10621 9982"/>
                  <a:gd name="T13" fmla="*/ T12 w 639"/>
                  <a:gd name="T14" fmla="+- 0 1283 739"/>
                  <a:gd name="T15" fmla="*/ 1283 h 2140"/>
                  <a:gd name="T16" fmla="+- 0 10620 9982"/>
                  <a:gd name="T17" fmla="*/ T16 w 639"/>
                  <a:gd name="T18" fmla="+- 0 739 739"/>
                  <a:gd name="T19" fmla="*/ 739 h 2140"/>
                </a:gdLst>
                <a:ahLst/>
                <a:cxnLst>
                  <a:cxn ang="0">
                    <a:pos x="T1" y="T3"/>
                  </a:cxn>
                  <a:cxn ang="0">
                    <a:pos x="T5" y="T7"/>
                  </a:cxn>
                  <a:cxn ang="0">
                    <a:pos x="T9" y="T11"/>
                  </a:cxn>
                  <a:cxn ang="0">
                    <a:pos x="T13" y="T15"/>
                  </a:cxn>
                  <a:cxn ang="0">
                    <a:pos x="T17" y="T19"/>
                  </a:cxn>
                </a:cxnLst>
                <a:rect l="0" t="0" r="r" b="b"/>
                <a:pathLst>
                  <a:path w="639" h="2140">
                    <a:moveTo>
                      <a:pt x="638" y="0"/>
                    </a:moveTo>
                    <a:lnTo>
                      <a:pt x="0" y="1446"/>
                    </a:lnTo>
                    <a:lnTo>
                      <a:pt x="3" y="2140"/>
                    </a:lnTo>
                    <a:lnTo>
                      <a:pt x="639" y="544"/>
                    </a:lnTo>
                    <a:lnTo>
                      <a:pt x="638"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1060" name="Picture 3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33" y="2586"/>
                <a:ext cx="4249" cy="879"/>
              </a:xfrm>
              <a:prstGeom prst="rect">
                <a:avLst/>
              </a:prstGeom>
              <a:noFill/>
              <a:extLst>
                <a:ext uri="{909E8E84-426E-40DD-AFC4-6F175D3DCCD1}">
                  <a14:hiddenFill xmlns:a14="http://schemas.microsoft.com/office/drawing/2010/main">
                    <a:solidFill>
                      <a:srgbClr val="FFFFFF"/>
                    </a:solidFill>
                  </a14:hiddenFill>
                </a:ext>
              </a:extLst>
            </p:spPr>
          </p:pic>
          <p:pic>
            <p:nvPicPr>
              <p:cNvPr id="1061" name="Picture 3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688" y="1015"/>
                <a:ext cx="1227" cy="2459"/>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1" name="Group 38"/>
            <p:cNvGrpSpPr>
              <a:grpSpLocks/>
            </p:cNvGrpSpPr>
            <p:nvPr/>
          </p:nvGrpSpPr>
          <p:grpSpPr bwMode="auto">
            <a:xfrm>
              <a:off x="7128" y="164"/>
              <a:ext cx="1318" cy="1518"/>
              <a:chOff x="7128" y="164"/>
              <a:chExt cx="1318" cy="1518"/>
            </a:xfrm>
          </p:grpSpPr>
          <p:sp>
            <p:nvSpPr>
              <p:cNvPr id="81" name="Freeform 39"/>
              <p:cNvSpPr>
                <a:spLocks/>
              </p:cNvSpPr>
              <p:nvPr/>
            </p:nvSpPr>
            <p:spPr bwMode="auto">
              <a:xfrm>
                <a:off x="7128" y="164"/>
                <a:ext cx="1318" cy="1518"/>
              </a:xfrm>
              <a:custGeom>
                <a:avLst/>
                <a:gdLst>
                  <a:gd name="T0" fmla="+- 0 8330 7128"/>
                  <a:gd name="T1" fmla="*/ T0 w 1318"/>
                  <a:gd name="T2" fmla="+- 0 164 164"/>
                  <a:gd name="T3" fmla="*/ 164 h 1518"/>
                  <a:gd name="T4" fmla="+- 0 7128 7128"/>
                  <a:gd name="T5" fmla="*/ T4 w 1318"/>
                  <a:gd name="T6" fmla="+- 0 1583 164"/>
                  <a:gd name="T7" fmla="*/ 1583 h 1518"/>
                  <a:gd name="T8" fmla="+- 0 7221 7128"/>
                  <a:gd name="T9" fmla="*/ T8 w 1318"/>
                  <a:gd name="T10" fmla="+- 0 1682 164"/>
                  <a:gd name="T11" fmla="*/ 1682 h 1518"/>
                  <a:gd name="T12" fmla="+- 0 8446 7128"/>
                  <a:gd name="T13" fmla="*/ T12 w 1318"/>
                  <a:gd name="T14" fmla="+- 0 233 164"/>
                  <a:gd name="T15" fmla="*/ 233 h 1518"/>
                  <a:gd name="T16" fmla="+- 0 8330 7128"/>
                  <a:gd name="T17" fmla="*/ T16 w 1318"/>
                  <a:gd name="T18" fmla="+- 0 164 164"/>
                  <a:gd name="T19" fmla="*/ 164 h 1518"/>
                </a:gdLst>
                <a:ahLst/>
                <a:cxnLst>
                  <a:cxn ang="0">
                    <a:pos x="T1" y="T3"/>
                  </a:cxn>
                  <a:cxn ang="0">
                    <a:pos x="T5" y="T7"/>
                  </a:cxn>
                  <a:cxn ang="0">
                    <a:pos x="T9" y="T11"/>
                  </a:cxn>
                  <a:cxn ang="0">
                    <a:pos x="T13" y="T15"/>
                  </a:cxn>
                  <a:cxn ang="0">
                    <a:pos x="T17" y="T19"/>
                  </a:cxn>
                </a:cxnLst>
                <a:rect l="0" t="0" r="r" b="b"/>
                <a:pathLst>
                  <a:path w="1318" h="1518">
                    <a:moveTo>
                      <a:pt x="1202" y="0"/>
                    </a:moveTo>
                    <a:lnTo>
                      <a:pt x="0" y="1419"/>
                    </a:lnTo>
                    <a:lnTo>
                      <a:pt x="93" y="1518"/>
                    </a:lnTo>
                    <a:lnTo>
                      <a:pt x="1318" y="69"/>
                    </a:lnTo>
                    <a:lnTo>
                      <a:pt x="1202"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 name="Group 40"/>
            <p:cNvGrpSpPr>
              <a:grpSpLocks/>
            </p:cNvGrpSpPr>
            <p:nvPr/>
          </p:nvGrpSpPr>
          <p:grpSpPr bwMode="auto">
            <a:xfrm>
              <a:off x="8972" y="181"/>
              <a:ext cx="957" cy="1502"/>
              <a:chOff x="8972" y="181"/>
              <a:chExt cx="957" cy="1502"/>
            </a:xfrm>
          </p:grpSpPr>
          <p:sp>
            <p:nvSpPr>
              <p:cNvPr id="80" name="Freeform 41"/>
              <p:cNvSpPr>
                <a:spLocks/>
              </p:cNvSpPr>
              <p:nvPr/>
            </p:nvSpPr>
            <p:spPr bwMode="auto">
              <a:xfrm>
                <a:off x="8972" y="181"/>
                <a:ext cx="957" cy="1502"/>
              </a:xfrm>
              <a:custGeom>
                <a:avLst/>
                <a:gdLst>
                  <a:gd name="T0" fmla="+- 0 9929 8972"/>
                  <a:gd name="T1" fmla="*/ T0 w 957"/>
                  <a:gd name="T2" fmla="+- 0 181 181"/>
                  <a:gd name="T3" fmla="*/ 181 h 1502"/>
                  <a:gd name="T4" fmla="+- 0 9866 8972"/>
                  <a:gd name="T5" fmla="*/ T4 w 957"/>
                  <a:gd name="T6" fmla="+- 0 220 181"/>
                  <a:gd name="T7" fmla="*/ 220 h 1502"/>
                  <a:gd name="T8" fmla="+- 0 8972 8972"/>
                  <a:gd name="T9" fmla="*/ T8 w 957"/>
                  <a:gd name="T10" fmla="+- 0 1683 181"/>
                  <a:gd name="T11" fmla="*/ 1683 h 1502"/>
                  <a:gd name="T12" fmla="+- 0 9082 8972"/>
                  <a:gd name="T13" fmla="*/ T12 w 957"/>
                  <a:gd name="T14" fmla="+- 0 1586 181"/>
                  <a:gd name="T15" fmla="*/ 1586 h 1502"/>
                  <a:gd name="T16" fmla="+- 0 9929 8972"/>
                  <a:gd name="T17" fmla="*/ T16 w 957"/>
                  <a:gd name="T18" fmla="+- 0 181 181"/>
                  <a:gd name="T19" fmla="*/ 181 h 1502"/>
                </a:gdLst>
                <a:ahLst/>
                <a:cxnLst>
                  <a:cxn ang="0">
                    <a:pos x="T1" y="T3"/>
                  </a:cxn>
                  <a:cxn ang="0">
                    <a:pos x="T5" y="T7"/>
                  </a:cxn>
                  <a:cxn ang="0">
                    <a:pos x="T9" y="T11"/>
                  </a:cxn>
                  <a:cxn ang="0">
                    <a:pos x="T13" y="T15"/>
                  </a:cxn>
                  <a:cxn ang="0">
                    <a:pos x="T17" y="T19"/>
                  </a:cxn>
                </a:cxnLst>
                <a:rect l="0" t="0" r="r" b="b"/>
                <a:pathLst>
                  <a:path w="957" h="1502">
                    <a:moveTo>
                      <a:pt x="957" y="0"/>
                    </a:moveTo>
                    <a:lnTo>
                      <a:pt x="894" y="39"/>
                    </a:lnTo>
                    <a:lnTo>
                      <a:pt x="0" y="1502"/>
                    </a:lnTo>
                    <a:lnTo>
                      <a:pt x="110" y="1405"/>
                    </a:lnTo>
                    <a:lnTo>
                      <a:pt x="957"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3" name="Group 42"/>
            <p:cNvGrpSpPr>
              <a:grpSpLocks/>
            </p:cNvGrpSpPr>
            <p:nvPr/>
          </p:nvGrpSpPr>
          <p:grpSpPr bwMode="auto">
            <a:xfrm>
              <a:off x="7507" y="383"/>
              <a:ext cx="1359" cy="1786"/>
              <a:chOff x="7507" y="383"/>
              <a:chExt cx="1359" cy="1786"/>
            </a:xfrm>
          </p:grpSpPr>
          <p:sp>
            <p:nvSpPr>
              <p:cNvPr id="79" name="Freeform 43"/>
              <p:cNvSpPr>
                <a:spLocks/>
              </p:cNvSpPr>
              <p:nvPr/>
            </p:nvSpPr>
            <p:spPr bwMode="auto">
              <a:xfrm>
                <a:off x="7507" y="383"/>
                <a:ext cx="1359" cy="1786"/>
              </a:xfrm>
              <a:custGeom>
                <a:avLst/>
                <a:gdLst>
                  <a:gd name="T0" fmla="+- 0 8690 7507"/>
                  <a:gd name="T1" fmla="*/ T0 w 1359"/>
                  <a:gd name="T2" fmla="+- 0 383 383"/>
                  <a:gd name="T3" fmla="*/ 383 h 1786"/>
                  <a:gd name="T4" fmla="+- 0 7507 7507"/>
                  <a:gd name="T5" fmla="*/ T4 w 1359"/>
                  <a:gd name="T6" fmla="+- 0 1970 383"/>
                  <a:gd name="T7" fmla="*/ 1970 h 1786"/>
                  <a:gd name="T8" fmla="+- 0 7704 7507"/>
                  <a:gd name="T9" fmla="*/ T8 w 1359"/>
                  <a:gd name="T10" fmla="+- 0 2169 383"/>
                  <a:gd name="T11" fmla="*/ 2169 h 1786"/>
                  <a:gd name="T12" fmla="+- 0 8866 7507"/>
                  <a:gd name="T13" fmla="*/ T12 w 1359"/>
                  <a:gd name="T14" fmla="+- 0 484 383"/>
                  <a:gd name="T15" fmla="*/ 484 h 1786"/>
                  <a:gd name="T16" fmla="+- 0 8690 7507"/>
                  <a:gd name="T17" fmla="*/ T16 w 1359"/>
                  <a:gd name="T18" fmla="+- 0 383 383"/>
                  <a:gd name="T19" fmla="*/ 383 h 1786"/>
                </a:gdLst>
                <a:ahLst/>
                <a:cxnLst>
                  <a:cxn ang="0">
                    <a:pos x="T1" y="T3"/>
                  </a:cxn>
                  <a:cxn ang="0">
                    <a:pos x="T5" y="T7"/>
                  </a:cxn>
                  <a:cxn ang="0">
                    <a:pos x="T9" y="T11"/>
                  </a:cxn>
                  <a:cxn ang="0">
                    <a:pos x="T13" y="T15"/>
                  </a:cxn>
                  <a:cxn ang="0">
                    <a:pos x="T17" y="T19"/>
                  </a:cxn>
                </a:cxnLst>
                <a:rect l="0" t="0" r="r" b="b"/>
                <a:pathLst>
                  <a:path w="1359" h="1786">
                    <a:moveTo>
                      <a:pt x="1183" y="0"/>
                    </a:moveTo>
                    <a:lnTo>
                      <a:pt x="0" y="1587"/>
                    </a:lnTo>
                    <a:lnTo>
                      <a:pt x="197" y="1786"/>
                    </a:lnTo>
                    <a:lnTo>
                      <a:pt x="1359" y="101"/>
                    </a:lnTo>
                    <a:lnTo>
                      <a:pt x="1183"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4" name="Group 44"/>
            <p:cNvGrpSpPr>
              <a:grpSpLocks/>
            </p:cNvGrpSpPr>
            <p:nvPr/>
          </p:nvGrpSpPr>
          <p:grpSpPr bwMode="auto">
            <a:xfrm>
              <a:off x="8372" y="361"/>
              <a:ext cx="1235" cy="1818"/>
              <a:chOff x="8372" y="361"/>
              <a:chExt cx="1235" cy="1818"/>
            </a:xfrm>
          </p:grpSpPr>
          <p:sp>
            <p:nvSpPr>
              <p:cNvPr id="78" name="Freeform 45"/>
              <p:cNvSpPr>
                <a:spLocks/>
              </p:cNvSpPr>
              <p:nvPr/>
            </p:nvSpPr>
            <p:spPr bwMode="auto">
              <a:xfrm>
                <a:off x="8372" y="361"/>
                <a:ext cx="1235" cy="1818"/>
              </a:xfrm>
              <a:custGeom>
                <a:avLst/>
                <a:gdLst>
                  <a:gd name="T0" fmla="+- 0 9607 8372"/>
                  <a:gd name="T1" fmla="*/ T0 w 1235"/>
                  <a:gd name="T2" fmla="+- 0 361 361"/>
                  <a:gd name="T3" fmla="*/ 361 h 1818"/>
                  <a:gd name="T4" fmla="+- 0 9395 8372"/>
                  <a:gd name="T5" fmla="*/ T4 w 1235"/>
                  <a:gd name="T6" fmla="+- 0 493 361"/>
                  <a:gd name="T7" fmla="*/ 493 h 1818"/>
                  <a:gd name="T8" fmla="+- 0 8372 8372"/>
                  <a:gd name="T9" fmla="*/ T8 w 1235"/>
                  <a:gd name="T10" fmla="+- 0 2180 361"/>
                  <a:gd name="T11" fmla="*/ 2180 h 1818"/>
                  <a:gd name="T12" fmla="+- 0 8628 8372"/>
                  <a:gd name="T13" fmla="*/ T12 w 1235"/>
                  <a:gd name="T14" fmla="+- 0 1970 361"/>
                  <a:gd name="T15" fmla="*/ 1970 h 1818"/>
                  <a:gd name="T16" fmla="+- 0 9607 8372"/>
                  <a:gd name="T17" fmla="*/ T16 w 1235"/>
                  <a:gd name="T18" fmla="+- 0 361 361"/>
                  <a:gd name="T19" fmla="*/ 361 h 1818"/>
                </a:gdLst>
                <a:ahLst/>
                <a:cxnLst>
                  <a:cxn ang="0">
                    <a:pos x="T1" y="T3"/>
                  </a:cxn>
                  <a:cxn ang="0">
                    <a:pos x="T5" y="T7"/>
                  </a:cxn>
                  <a:cxn ang="0">
                    <a:pos x="T9" y="T11"/>
                  </a:cxn>
                  <a:cxn ang="0">
                    <a:pos x="T13" y="T15"/>
                  </a:cxn>
                  <a:cxn ang="0">
                    <a:pos x="T17" y="T19"/>
                  </a:cxn>
                </a:cxnLst>
                <a:rect l="0" t="0" r="r" b="b"/>
                <a:pathLst>
                  <a:path w="1235" h="1818">
                    <a:moveTo>
                      <a:pt x="1235" y="0"/>
                    </a:moveTo>
                    <a:lnTo>
                      <a:pt x="1023" y="132"/>
                    </a:lnTo>
                    <a:lnTo>
                      <a:pt x="0" y="1819"/>
                    </a:lnTo>
                    <a:lnTo>
                      <a:pt x="256" y="1609"/>
                    </a:lnTo>
                    <a:lnTo>
                      <a:pt x="1235"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5" name="Group 46"/>
            <p:cNvGrpSpPr>
              <a:grpSpLocks/>
            </p:cNvGrpSpPr>
            <p:nvPr/>
          </p:nvGrpSpPr>
          <p:grpSpPr bwMode="auto">
            <a:xfrm>
              <a:off x="7706" y="484"/>
              <a:ext cx="1694" cy="2004"/>
              <a:chOff x="7706" y="484"/>
              <a:chExt cx="1694" cy="2004"/>
            </a:xfrm>
          </p:grpSpPr>
          <p:sp>
            <p:nvSpPr>
              <p:cNvPr id="76" name="Freeform 47"/>
              <p:cNvSpPr>
                <a:spLocks/>
              </p:cNvSpPr>
              <p:nvPr/>
            </p:nvSpPr>
            <p:spPr bwMode="auto">
              <a:xfrm>
                <a:off x="7706" y="484"/>
                <a:ext cx="1694" cy="2004"/>
              </a:xfrm>
              <a:custGeom>
                <a:avLst/>
                <a:gdLst>
                  <a:gd name="T0" fmla="+- 0 8866 7706"/>
                  <a:gd name="T1" fmla="*/ T0 w 1694"/>
                  <a:gd name="T2" fmla="+- 0 488 484"/>
                  <a:gd name="T3" fmla="*/ 488 h 2004"/>
                  <a:gd name="T4" fmla="+- 0 7706 7706"/>
                  <a:gd name="T5" fmla="*/ T4 w 1694"/>
                  <a:gd name="T6" fmla="+- 0 2167 484"/>
                  <a:gd name="T7" fmla="*/ 2167 h 2004"/>
                  <a:gd name="T8" fmla="+- 0 8016 7706"/>
                  <a:gd name="T9" fmla="*/ T8 w 1694"/>
                  <a:gd name="T10" fmla="+- 0 2488 484"/>
                  <a:gd name="T11" fmla="*/ 2488 h 2004"/>
                  <a:gd name="T12" fmla="+- 0 8381 7706"/>
                  <a:gd name="T13" fmla="*/ T12 w 1694"/>
                  <a:gd name="T14" fmla="+- 0 2173 484"/>
                  <a:gd name="T15" fmla="*/ 2173 h 2004"/>
                  <a:gd name="T16" fmla="+- 0 9309 7706"/>
                  <a:gd name="T17" fmla="*/ T16 w 1694"/>
                  <a:gd name="T18" fmla="+- 0 634 484"/>
                  <a:gd name="T19" fmla="*/ 634 h 2004"/>
                  <a:gd name="T20" fmla="+- 0 9126 7706"/>
                  <a:gd name="T21" fmla="*/ T20 w 1694"/>
                  <a:gd name="T22" fmla="+- 0 634 484"/>
                  <a:gd name="T23" fmla="*/ 634 h 2004"/>
                  <a:gd name="T24" fmla="+- 0 8866 7706"/>
                  <a:gd name="T25" fmla="*/ T24 w 1694"/>
                  <a:gd name="T26" fmla="+- 0 488 484"/>
                  <a:gd name="T27" fmla="*/ 488 h 2004"/>
                </a:gdLst>
                <a:ahLst/>
                <a:cxnLst>
                  <a:cxn ang="0">
                    <a:pos x="T1" y="T3"/>
                  </a:cxn>
                  <a:cxn ang="0">
                    <a:pos x="T5" y="T7"/>
                  </a:cxn>
                  <a:cxn ang="0">
                    <a:pos x="T9" y="T11"/>
                  </a:cxn>
                  <a:cxn ang="0">
                    <a:pos x="T13" y="T15"/>
                  </a:cxn>
                  <a:cxn ang="0">
                    <a:pos x="T17" y="T19"/>
                  </a:cxn>
                  <a:cxn ang="0">
                    <a:pos x="T21" y="T23"/>
                  </a:cxn>
                  <a:cxn ang="0">
                    <a:pos x="T25" y="T27"/>
                  </a:cxn>
                </a:cxnLst>
                <a:rect l="0" t="0" r="r" b="b"/>
                <a:pathLst>
                  <a:path w="1694" h="2004">
                    <a:moveTo>
                      <a:pt x="1160" y="4"/>
                    </a:moveTo>
                    <a:lnTo>
                      <a:pt x="0" y="1683"/>
                    </a:lnTo>
                    <a:lnTo>
                      <a:pt x="310" y="2004"/>
                    </a:lnTo>
                    <a:lnTo>
                      <a:pt x="675" y="1689"/>
                    </a:lnTo>
                    <a:lnTo>
                      <a:pt x="1603" y="150"/>
                    </a:lnTo>
                    <a:lnTo>
                      <a:pt x="1420" y="150"/>
                    </a:lnTo>
                    <a:lnTo>
                      <a:pt x="1160" y="4"/>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77" name="Freeform 48"/>
              <p:cNvSpPr>
                <a:spLocks/>
              </p:cNvSpPr>
              <p:nvPr/>
            </p:nvSpPr>
            <p:spPr bwMode="auto">
              <a:xfrm>
                <a:off x="7706" y="484"/>
                <a:ext cx="1694" cy="2004"/>
              </a:xfrm>
              <a:custGeom>
                <a:avLst/>
                <a:gdLst>
                  <a:gd name="T0" fmla="+- 0 9399 7706"/>
                  <a:gd name="T1" fmla="*/ T0 w 1694"/>
                  <a:gd name="T2" fmla="+- 0 484 484"/>
                  <a:gd name="T3" fmla="*/ 484 h 2004"/>
                  <a:gd name="T4" fmla="+- 0 9126 7706"/>
                  <a:gd name="T5" fmla="*/ T4 w 1694"/>
                  <a:gd name="T6" fmla="+- 0 634 484"/>
                  <a:gd name="T7" fmla="*/ 634 h 2004"/>
                  <a:gd name="T8" fmla="+- 0 9309 7706"/>
                  <a:gd name="T9" fmla="*/ T8 w 1694"/>
                  <a:gd name="T10" fmla="+- 0 634 484"/>
                  <a:gd name="T11" fmla="*/ 634 h 2004"/>
                  <a:gd name="T12" fmla="+- 0 9399 7706"/>
                  <a:gd name="T13" fmla="*/ T12 w 1694"/>
                  <a:gd name="T14" fmla="+- 0 484 484"/>
                  <a:gd name="T15" fmla="*/ 484 h 2004"/>
                </a:gdLst>
                <a:ahLst/>
                <a:cxnLst>
                  <a:cxn ang="0">
                    <a:pos x="T1" y="T3"/>
                  </a:cxn>
                  <a:cxn ang="0">
                    <a:pos x="T5" y="T7"/>
                  </a:cxn>
                  <a:cxn ang="0">
                    <a:pos x="T9" y="T11"/>
                  </a:cxn>
                  <a:cxn ang="0">
                    <a:pos x="T13" y="T15"/>
                  </a:cxn>
                </a:cxnLst>
                <a:rect l="0" t="0" r="r" b="b"/>
                <a:pathLst>
                  <a:path w="1694" h="2004">
                    <a:moveTo>
                      <a:pt x="1693" y="0"/>
                    </a:moveTo>
                    <a:lnTo>
                      <a:pt x="1420" y="150"/>
                    </a:lnTo>
                    <a:lnTo>
                      <a:pt x="1603" y="150"/>
                    </a:lnTo>
                    <a:lnTo>
                      <a:pt x="1693"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6" name="Group 49"/>
            <p:cNvGrpSpPr>
              <a:grpSpLocks/>
            </p:cNvGrpSpPr>
            <p:nvPr/>
          </p:nvGrpSpPr>
          <p:grpSpPr bwMode="auto">
            <a:xfrm>
              <a:off x="6335" y="167"/>
              <a:ext cx="1988" cy="1417"/>
              <a:chOff x="6335" y="167"/>
              <a:chExt cx="1988" cy="1417"/>
            </a:xfrm>
          </p:grpSpPr>
          <p:sp>
            <p:nvSpPr>
              <p:cNvPr id="75" name="Freeform 50"/>
              <p:cNvSpPr>
                <a:spLocks/>
              </p:cNvSpPr>
              <p:nvPr/>
            </p:nvSpPr>
            <p:spPr bwMode="auto">
              <a:xfrm>
                <a:off x="6335" y="167"/>
                <a:ext cx="1988" cy="1417"/>
              </a:xfrm>
              <a:custGeom>
                <a:avLst/>
                <a:gdLst>
                  <a:gd name="T0" fmla="+- 0 8323 6335"/>
                  <a:gd name="T1" fmla="*/ T0 w 1988"/>
                  <a:gd name="T2" fmla="+- 0 167 167"/>
                  <a:gd name="T3" fmla="*/ 167 h 1417"/>
                  <a:gd name="T4" fmla="+- 0 7714 6335"/>
                  <a:gd name="T5" fmla="*/ T4 w 1988"/>
                  <a:gd name="T6" fmla="+- 0 167 167"/>
                  <a:gd name="T7" fmla="*/ 167 h 1417"/>
                  <a:gd name="T8" fmla="+- 0 6335 6335"/>
                  <a:gd name="T9" fmla="*/ T8 w 1988"/>
                  <a:gd name="T10" fmla="+- 0 1584 167"/>
                  <a:gd name="T11" fmla="*/ 1584 h 1417"/>
                  <a:gd name="T12" fmla="+- 0 7125 6335"/>
                  <a:gd name="T13" fmla="*/ T12 w 1988"/>
                  <a:gd name="T14" fmla="+- 0 1584 167"/>
                  <a:gd name="T15" fmla="*/ 1584 h 1417"/>
                  <a:gd name="T16" fmla="+- 0 8323 6335"/>
                  <a:gd name="T17" fmla="*/ T16 w 1988"/>
                  <a:gd name="T18" fmla="+- 0 167 167"/>
                  <a:gd name="T19" fmla="*/ 167 h 1417"/>
                </a:gdLst>
                <a:ahLst/>
                <a:cxnLst>
                  <a:cxn ang="0">
                    <a:pos x="T1" y="T3"/>
                  </a:cxn>
                  <a:cxn ang="0">
                    <a:pos x="T5" y="T7"/>
                  </a:cxn>
                  <a:cxn ang="0">
                    <a:pos x="T9" y="T11"/>
                  </a:cxn>
                  <a:cxn ang="0">
                    <a:pos x="T13" y="T15"/>
                  </a:cxn>
                  <a:cxn ang="0">
                    <a:pos x="T17" y="T19"/>
                  </a:cxn>
                </a:cxnLst>
                <a:rect l="0" t="0" r="r" b="b"/>
                <a:pathLst>
                  <a:path w="1988" h="1417">
                    <a:moveTo>
                      <a:pt x="1988" y="0"/>
                    </a:moveTo>
                    <a:lnTo>
                      <a:pt x="1379" y="0"/>
                    </a:lnTo>
                    <a:lnTo>
                      <a:pt x="0" y="1417"/>
                    </a:lnTo>
                    <a:lnTo>
                      <a:pt x="790" y="1417"/>
                    </a:lnTo>
                    <a:lnTo>
                      <a:pt x="1988" y="0"/>
                    </a:lnTo>
                    <a:close/>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7" name="Group 51"/>
            <p:cNvGrpSpPr>
              <a:grpSpLocks/>
            </p:cNvGrpSpPr>
            <p:nvPr/>
          </p:nvGrpSpPr>
          <p:grpSpPr bwMode="auto">
            <a:xfrm>
              <a:off x="9080" y="175"/>
              <a:ext cx="1536" cy="1408"/>
              <a:chOff x="9080" y="175"/>
              <a:chExt cx="1536" cy="1408"/>
            </a:xfrm>
          </p:grpSpPr>
          <p:sp>
            <p:nvSpPr>
              <p:cNvPr id="74" name="Freeform 52"/>
              <p:cNvSpPr>
                <a:spLocks/>
              </p:cNvSpPr>
              <p:nvPr/>
            </p:nvSpPr>
            <p:spPr bwMode="auto">
              <a:xfrm>
                <a:off x="9080" y="175"/>
                <a:ext cx="1536" cy="1408"/>
              </a:xfrm>
              <a:custGeom>
                <a:avLst/>
                <a:gdLst>
                  <a:gd name="T0" fmla="+- 0 10616 9080"/>
                  <a:gd name="T1" fmla="*/ T0 w 1536"/>
                  <a:gd name="T2" fmla="+- 0 175 175"/>
                  <a:gd name="T3" fmla="*/ 175 h 1408"/>
                  <a:gd name="T4" fmla="+- 0 9936 9080"/>
                  <a:gd name="T5" fmla="*/ T4 w 1536"/>
                  <a:gd name="T6" fmla="+- 0 175 175"/>
                  <a:gd name="T7" fmla="*/ 175 h 1408"/>
                  <a:gd name="T8" fmla="+- 0 9080 9080"/>
                  <a:gd name="T9" fmla="*/ T8 w 1536"/>
                  <a:gd name="T10" fmla="+- 0 1583 175"/>
                  <a:gd name="T11" fmla="*/ 1583 h 1408"/>
                  <a:gd name="T12" fmla="+- 0 9986 9080"/>
                  <a:gd name="T13" fmla="*/ T12 w 1536"/>
                  <a:gd name="T14" fmla="+- 0 1583 175"/>
                  <a:gd name="T15" fmla="*/ 1583 h 1408"/>
                  <a:gd name="T16" fmla="+- 0 10616 9080"/>
                  <a:gd name="T17" fmla="*/ T16 w 1536"/>
                  <a:gd name="T18" fmla="+- 0 175 175"/>
                  <a:gd name="T19" fmla="*/ 175 h 1408"/>
                </a:gdLst>
                <a:ahLst/>
                <a:cxnLst>
                  <a:cxn ang="0">
                    <a:pos x="T1" y="T3"/>
                  </a:cxn>
                  <a:cxn ang="0">
                    <a:pos x="T5" y="T7"/>
                  </a:cxn>
                  <a:cxn ang="0">
                    <a:pos x="T9" y="T11"/>
                  </a:cxn>
                  <a:cxn ang="0">
                    <a:pos x="T13" y="T15"/>
                  </a:cxn>
                  <a:cxn ang="0">
                    <a:pos x="T17" y="T19"/>
                  </a:cxn>
                </a:cxnLst>
                <a:rect l="0" t="0" r="r" b="b"/>
                <a:pathLst>
                  <a:path w="1536" h="1408">
                    <a:moveTo>
                      <a:pt x="1536" y="0"/>
                    </a:moveTo>
                    <a:lnTo>
                      <a:pt x="856" y="0"/>
                    </a:lnTo>
                    <a:lnTo>
                      <a:pt x="0" y="1408"/>
                    </a:lnTo>
                    <a:lnTo>
                      <a:pt x="906" y="1408"/>
                    </a:lnTo>
                    <a:lnTo>
                      <a:pt x="1536" y="0"/>
                    </a:lnTo>
                    <a:close/>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8" name="Group 53"/>
            <p:cNvGrpSpPr>
              <a:grpSpLocks/>
            </p:cNvGrpSpPr>
            <p:nvPr/>
          </p:nvGrpSpPr>
          <p:grpSpPr bwMode="auto">
            <a:xfrm>
              <a:off x="9986" y="180"/>
              <a:ext cx="634" cy="2984"/>
              <a:chOff x="9986" y="180"/>
              <a:chExt cx="634" cy="2984"/>
            </a:xfrm>
          </p:grpSpPr>
          <p:sp>
            <p:nvSpPr>
              <p:cNvPr id="73" name="Freeform 54"/>
              <p:cNvSpPr>
                <a:spLocks/>
              </p:cNvSpPr>
              <p:nvPr/>
            </p:nvSpPr>
            <p:spPr bwMode="auto">
              <a:xfrm>
                <a:off x="9986" y="180"/>
                <a:ext cx="634" cy="2984"/>
              </a:xfrm>
              <a:custGeom>
                <a:avLst/>
                <a:gdLst>
                  <a:gd name="T0" fmla="+- 0 10620 9986"/>
                  <a:gd name="T1" fmla="*/ T0 w 634"/>
                  <a:gd name="T2" fmla="+- 0 180 180"/>
                  <a:gd name="T3" fmla="*/ 180 h 2984"/>
                  <a:gd name="T4" fmla="+- 0 9986 9986"/>
                  <a:gd name="T5" fmla="*/ T4 w 634"/>
                  <a:gd name="T6" fmla="+- 0 1575 180"/>
                  <a:gd name="T7" fmla="*/ 1575 h 2984"/>
                  <a:gd name="T8" fmla="+- 0 9986 9986"/>
                  <a:gd name="T9" fmla="*/ T8 w 634"/>
                  <a:gd name="T10" fmla="+- 0 3163 180"/>
                  <a:gd name="T11" fmla="*/ 3163 h 2984"/>
                  <a:gd name="T12" fmla="+- 0 10620 9986"/>
                  <a:gd name="T13" fmla="*/ T12 w 634"/>
                  <a:gd name="T14" fmla="+- 0 1440 180"/>
                  <a:gd name="T15" fmla="*/ 1440 h 2984"/>
                  <a:gd name="T16" fmla="+- 0 10620 9986"/>
                  <a:gd name="T17" fmla="*/ T16 w 634"/>
                  <a:gd name="T18" fmla="+- 0 180 180"/>
                  <a:gd name="T19" fmla="*/ 180 h 2984"/>
                </a:gdLst>
                <a:ahLst/>
                <a:cxnLst>
                  <a:cxn ang="0">
                    <a:pos x="T1" y="T3"/>
                  </a:cxn>
                  <a:cxn ang="0">
                    <a:pos x="T5" y="T7"/>
                  </a:cxn>
                  <a:cxn ang="0">
                    <a:pos x="T9" y="T11"/>
                  </a:cxn>
                  <a:cxn ang="0">
                    <a:pos x="T13" y="T15"/>
                  </a:cxn>
                  <a:cxn ang="0">
                    <a:pos x="T17" y="T19"/>
                  </a:cxn>
                </a:cxnLst>
                <a:rect l="0" t="0" r="r" b="b"/>
                <a:pathLst>
                  <a:path w="634" h="2984">
                    <a:moveTo>
                      <a:pt x="634" y="0"/>
                    </a:moveTo>
                    <a:lnTo>
                      <a:pt x="0" y="1395"/>
                    </a:lnTo>
                    <a:lnTo>
                      <a:pt x="0" y="2983"/>
                    </a:lnTo>
                    <a:lnTo>
                      <a:pt x="634" y="1260"/>
                    </a:lnTo>
                    <a:lnTo>
                      <a:pt x="634" y="0"/>
                    </a:lnTo>
                    <a:close/>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9" name="Group 55"/>
            <p:cNvGrpSpPr>
              <a:grpSpLocks/>
            </p:cNvGrpSpPr>
            <p:nvPr/>
          </p:nvGrpSpPr>
          <p:grpSpPr bwMode="auto">
            <a:xfrm>
              <a:off x="6331" y="1583"/>
              <a:ext cx="3655" cy="1591"/>
              <a:chOff x="6331" y="1583"/>
              <a:chExt cx="3655" cy="1591"/>
            </a:xfrm>
          </p:grpSpPr>
          <p:sp>
            <p:nvSpPr>
              <p:cNvPr id="72" name="Freeform 56"/>
              <p:cNvSpPr>
                <a:spLocks/>
              </p:cNvSpPr>
              <p:nvPr/>
            </p:nvSpPr>
            <p:spPr bwMode="auto">
              <a:xfrm>
                <a:off x="6331" y="1583"/>
                <a:ext cx="3655" cy="1591"/>
              </a:xfrm>
              <a:custGeom>
                <a:avLst/>
                <a:gdLst>
                  <a:gd name="T0" fmla="+- 0 9986 6331"/>
                  <a:gd name="T1" fmla="*/ T0 w 3655"/>
                  <a:gd name="T2" fmla="+- 0 3174 1583"/>
                  <a:gd name="T3" fmla="*/ 3174 h 1591"/>
                  <a:gd name="T4" fmla="+- 0 6331 6331"/>
                  <a:gd name="T5" fmla="*/ T4 w 3655"/>
                  <a:gd name="T6" fmla="+- 0 3174 1583"/>
                  <a:gd name="T7" fmla="*/ 3174 h 1591"/>
                  <a:gd name="T8" fmla="+- 0 6331 6331"/>
                  <a:gd name="T9" fmla="*/ T8 w 3655"/>
                  <a:gd name="T10" fmla="+- 0 1583 1583"/>
                  <a:gd name="T11" fmla="*/ 1583 h 1591"/>
                  <a:gd name="T12" fmla="+- 0 7121 6331"/>
                  <a:gd name="T13" fmla="*/ T12 w 3655"/>
                  <a:gd name="T14" fmla="+- 0 1583 1583"/>
                  <a:gd name="T15" fmla="*/ 1583 h 1591"/>
                  <a:gd name="T16" fmla="+- 0 8016 6331"/>
                  <a:gd name="T17" fmla="*/ T16 w 3655"/>
                  <a:gd name="T18" fmla="+- 0 2488 1583"/>
                  <a:gd name="T19" fmla="*/ 2488 h 1591"/>
                  <a:gd name="T20" fmla="+- 0 9086 6331"/>
                  <a:gd name="T21" fmla="*/ T20 w 3655"/>
                  <a:gd name="T22" fmla="+- 0 1583 1583"/>
                  <a:gd name="T23" fmla="*/ 1583 h 1591"/>
                  <a:gd name="T24" fmla="+- 0 9986 6331"/>
                  <a:gd name="T25" fmla="*/ T24 w 3655"/>
                  <a:gd name="T26" fmla="+- 0 1583 1583"/>
                  <a:gd name="T27" fmla="*/ 1583 h 1591"/>
                  <a:gd name="T28" fmla="+- 0 9986 6331"/>
                  <a:gd name="T29" fmla="*/ T28 w 3655"/>
                  <a:gd name="T30" fmla="+- 0 3174 1583"/>
                  <a:gd name="T31" fmla="*/ 3174 h 1591"/>
                </a:gdLst>
                <a:ah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3655" h="1591">
                    <a:moveTo>
                      <a:pt x="3655" y="1591"/>
                    </a:moveTo>
                    <a:lnTo>
                      <a:pt x="0" y="1591"/>
                    </a:lnTo>
                    <a:lnTo>
                      <a:pt x="0" y="0"/>
                    </a:lnTo>
                    <a:lnTo>
                      <a:pt x="790" y="0"/>
                    </a:lnTo>
                    <a:lnTo>
                      <a:pt x="1685" y="905"/>
                    </a:lnTo>
                    <a:lnTo>
                      <a:pt x="2755" y="0"/>
                    </a:lnTo>
                    <a:lnTo>
                      <a:pt x="3655" y="0"/>
                    </a:lnTo>
                    <a:lnTo>
                      <a:pt x="3655" y="1591"/>
                    </a:lnTo>
                    <a:close/>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30" name="Group 57"/>
            <p:cNvGrpSpPr>
              <a:grpSpLocks/>
            </p:cNvGrpSpPr>
            <p:nvPr/>
          </p:nvGrpSpPr>
          <p:grpSpPr bwMode="auto">
            <a:xfrm>
              <a:off x="8010" y="641"/>
              <a:ext cx="1109" cy="1848"/>
              <a:chOff x="8010" y="641"/>
              <a:chExt cx="1109" cy="1848"/>
            </a:xfrm>
          </p:grpSpPr>
          <p:sp>
            <p:nvSpPr>
              <p:cNvPr id="71" name="Freeform 58"/>
              <p:cNvSpPr>
                <a:spLocks/>
              </p:cNvSpPr>
              <p:nvPr/>
            </p:nvSpPr>
            <p:spPr bwMode="auto">
              <a:xfrm>
                <a:off x="8010" y="641"/>
                <a:ext cx="1109" cy="1848"/>
              </a:xfrm>
              <a:custGeom>
                <a:avLst/>
                <a:gdLst>
                  <a:gd name="T0" fmla="+- 0 8010 8010"/>
                  <a:gd name="T1" fmla="*/ T0 w 1109"/>
                  <a:gd name="T2" fmla="+- 0 2488 641"/>
                  <a:gd name="T3" fmla="*/ 2488 h 1848"/>
                  <a:gd name="T4" fmla="+- 0 9119 8010"/>
                  <a:gd name="T5" fmla="*/ T4 w 1109"/>
                  <a:gd name="T6" fmla="+- 0 641 641"/>
                  <a:gd name="T7" fmla="*/ 641 h 1848"/>
                </a:gdLst>
                <a:ahLst/>
                <a:cxnLst>
                  <a:cxn ang="0">
                    <a:pos x="T1" y="T3"/>
                  </a:cxn>
                  <a:cxn ang="0">
                    <a:pos x="T5" y="T7"/>
                  </a:cxn>
                </a:cxnLst>
                <a:rect l="0" t="0" r="r" b="b"/>
                <a:pathLst>
                  <a:path w="1109" h="1848">
                    <a:moveTo>
                      <a:pt x="0" y="1847"/>
                    </a:moveTo>
                    <a:lnTo>
                      <a:pt x="1109"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31" name="Group 59"/>
            <p:cNvGrpSpPr>
              <a:grpSpLocks/>
            </p:cNvGrpSpPr>
            <p:nvPr/>
          </p:nvGrpSpPr>
          <p:grpSpPr bwMode="auto">
            <a:xfrm>
              <a:off x="8327" y="166"/>
              <a:ext cx="791" cy="473"/>
              <a:chOff x="8327" y="166"/>
              <a:chExt cx="791" cy="473"/>
            </a:xfrm>
          </p:grpSpPr>
          <p:sp>
            <p:nvSpPr>
              <p:cNvPr id="70" name="Freeform 60"/>
              <p:cNvSpPr>
                <a:spLocks/>
              </p:cNvSpPr>
              <p:nvPr/>
            </p:nvSpPr>
            <p:spPr bwMode="auto">
              <a:xfrm>
                <a:off x="8327" y="166"/>
                <a:ext cx="791" cy="473"/>
              </a:xfrm>
              <a:custGeom>
                <a:avLst/>
                <a:gdLst>
                  <a:gd name="T0" fmla="+- 0 8327 8327"/>
                  <a:gd name="T1" fmla="*/ T0 w 791"/>
                  <a:gd name="T2" fmla="+- 0 166 166"/>
                  <a:gd name="T3" fmla="*/ 166 h 473"/>
                  <a:gd name="T4" fmla="+- 0 9119 8327"/>
                  <a:gd name="T5" fmla="*/ T4 w 791"/>
                  <a:gd name="T6" fmla="+- 0 639 166"/>
                  <a:gd name="T7" fmla="*/ 639 h 473"/>
                </a:gdLst>
                <a:ahLst/>
                <a:cxnLst>
                  <a:cxn ang="0">
                    <a:pos x="T1" y="T3"/>
                  </a:cxn>
                  <a:cxn ang="0">
                    <a:pos x="T5" y="T7"/>
                  </a:cxn>
                </a:cxnLst>
                <a:rect l="0" t="0" r="r" b="b"/>
                <a:pathLst>
                  <a:path w="791" h="473">
                    <a:moveTo>
                      <a:pt x="0" y="0"/>
                    </a:moveTo>
                    <a:lnTo>
                      <a:pt x="792" y="473"/>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32" name="Group 61"/>
            <p:cNvGrpSpPr>
              <a:grpSpLocks/>
            </p:cNvGrpSpPr>
            <p:nvPr/>
          </p:nvGrpSpPr>
          <p:grpSpPr bwMode="auto">
            <a:xfrm>
              <a:off x="9121" y="176"/>
              <a:ext cx="816" cy="464"/>
              <a:chOff x="9121" y="176"/>
              <a:chExt cx="816" cy="464"/>
            </a:xfrm>
          </p:grpSpPr>
          <p:sp>
            <p:nvSpPr>
              <p:cNvPr id="69" name="Freeform 62"/>
              <p:cNvSpPr>
                <a:spLocks/>
              </p:cNvSpPr>
              <p:nvPr/>
            </p:nvSpPr>
            <p:spPr bwMode="auto">
              <a:xfrm>
                <a:off x="9121" y="176"/>
                <a:ext cx="816" cy="464"/>
              </a:xfrm>
              <a:custGeom>
                <a:avLst/>
                <a:gdLst>
                  <a:gd name="T0" fmla="+- 0 9937 9121"/>
                  <a:gd name="T1" fmla="*/ T0 w 816"/>
                  <a:gd name="T2" fmla="+- 0 176 176"/>
                  <a:gd name="T3" fmla="*/ 176 h 464"/>
                  <a:gd name="T4" fmla="+- 0 9121 9121"/>
                  <a:gd name="T5" fmla="*/ T4 w 816"/>
                  <a:gd name="T6" fmla="+- 0 641 176"/>
                  <a:gd name="T7" fmla="*/ 641 h 464"/>
                </a:gdLst>
                <a:ahLst/>
                <a:cxnLst>
                  <a:cxn ang="0">
                    <a:pos x="T1" y="T3"/>
                  </a:cxn>
                  <a:cxn ang="0">
                    <a:pos x="T5" y="T7"/>
                  </a:cxn>
                </a:cxnLst>
                <a:rect l="0" t="0" r="r" b="b"/>
                <a:pathLst>
                  <a:path w="816" h="464">
                    <a:moveTo>
                      <a:pt x="816" y="0"/>
                    </a:moveTo>
                    <a:lnTo>
                      <a:pt x="0" y="465"/>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33" name="Group 63"/>
            <p:cNvGrpSpPr>
              <a:grpSpLocks/>
            </p:cNvGrpSpPr>
            <p:nvPr/>
          </p:nvGrpSpPr>
          <p:grpSpPr bwMode="auto">
            <a:xfrm>
              <a:off x="7944" y="2396"/>
              <a:ext cx="4" cy="7"/>
              <a:chOff x="7944" y="2396"/>
              <a:chExt cx="4" cy="7"/>
            </a:xfrm>
          </p:grpSpPr>
          <p:sp>
            <p:nvSpPr>
              <p:cNvPr id="68" name="Freeform 64"/>
              <p:cNvSpPr>
                <a:spLocks/>
              </p:cNvSpPr>
              <p:nvPr/>
            </p:nvSpPr>
            <p:spPr bwMode="auto">
              <a:xfrm>
                <a:off x="7944" y="2396"/>
                <a:ext cx="4" cy="7"/>
              </a:xfrm>
              <a:custGeom>
                <a:avLst/>
                <a:gdLst>
                  <a:gd name="T0" fmla="+- 0 7944 7944"/>
                  <a:gd name="T1" fmla="*/ T0 w 4"/>
                  <a:gd name="T2" fmla="+- 0 2403 2396"/>
                  <a:gd name="T3" fmla="*/ 2403 h 7"/>
                  <a:gd name="T4" fmla="+- 0 7949 7944"/>
                  <a:gd name="T5" fmla="*/ T4 w 4"/>
                  <a:gd name="T6" fmla="+- 0 2396 2396"/>
                  <a:gd name="T7" fmla="*/ 2396 h 7"/>
                </a:gdLst>
                <a:ahLst/>
                <a:cxnLst>
                  <a:cxn ang="0">
                    <a:pos x="T1" y="T3"/>
                  </a:cxn>
                  <a:cxn ang="0">
                    <a:pos x="T5" y="T7"/>
                  </a:cxn>
                </a:cxnLst>
                <a:rect l="0" t="0" r="r" b="b"/>
                <a:pathLst>
                  <a:path w="4" h="7">
                    <a:moveTo>
                      <a:pt x="0" y="7"/>
                    </a:moveTo>
                    <a:lnTo>
                      <a:pt x="5"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34" name="Group 65"/>
            <p:cNvGrpSpPr>
              <a:grpSpLocks/>
            </p:cNvGrpSpPr>
            <p:nvPr/>
          </p:nvGrpSpPr>
          <p:grpSpPr bwMode="auto">
            <a:xfrm>
              <a:off x="7957" y="615"/>
              <a:ext cx="1071" cy="1767"/>
              <a:chOff x="7957" y="615"/>
              <a:chExt cx="1071" cy="1767"/>
            </a:xfrm>
          </p:grpSpPr>
          <p:sp>
            <p:nvSpPr>
              <p:cNvPr id="67" name="Freeform 66"/>
              <p:cNvSpPr>
                <a:spLocks/>
              </p:cNvSpPr>
              <p:nvPr/>
            </p:nvSpPr>
            <p:spPr bwMode="auto">
              <a:xfrm>
                <a:off x="7957" y="615"/>
                <a:ext cx="1071" cy="1767"/>
              </a:xfrm>
              <a:custGeom>
                <a:avLst/>
                <a:gdLst>
                  <a:gd name="T0" fmla="+- 0 7957 7957"/>
                  <a:gd name="T1" fmla="*/ T0 w 1071"/>
                  <a:gd name="T2" fmla="+- 0 2382 615"/>
                  <a:gd name="T3" fmla="*/ 2382 h 1767"/>
                  <a:gd name="T4" fmla="+- 0 9028 7957"/>
                  <a:gd name="T5" fmla="*/ T4 w 1071"/>
                  <a:gd name="T6" fmla="+- 0 615 615"/>
                  <a:gd name="T7" fmla="*/ 615 h 1767"/>
                </a:gdLst>
                <a:ahLst/>
                <a:cxnLst>
                  <a:cxn ang="0">
                    <a:pos x="T1" y="T3"/>
                  </a:cxn>
                  <a:cxn ang="0">
                    <a:pos x="T5" y="T7"/>
                  </a:cxn>
                </a:cxnLst>
                <a:rect l="0" t="0" r="r" b="b"/>
                <a:pathLst>
                  <a:path w="1071" h="1767">
                    <a:moveTo>
                      <a:pt x="0" y="1767"/>
                    </a:moveTo>
                    <a:lnTo>
                      <a:pt x="1071" y="0"/>
                    </a:lnTo>
                  </a:path>
                </a:pathLst>
              </a:custGeom>
              <a:noFill/>
              <a:ln w="5232">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35" name="Group 67"/>
            <p:cNvGrpSpPr>
              <a:grpSpLocks/>
            </p:cNvGrpSpPr>
            <p:nvPr/>
          </p:nvGrpSpPr>
          <p:grpSpPr bwMode="auto">
            <a:xfrm>
              <a:off x="9032" y="601"/>
              <a:ext cx="4" cy="7"/>
              <a:chOff x="9032" y="601"/>
              <a:chExt cx="4" cy="7"/>
            </a:xfrm>
          </p:grpSpPr>
          <p:sp>
            <p:nvSpPr>
              <p:cNvPr id="66" name="Freeform 68"/>
              <p:cNvSpPr>
                <a:spLocks/>
              </p:cNvSpPr>
              <p:nvPr/>
            </p:nvSpPr>
            <p:spPr bwMode="auto">
              <a:xfrm>
                <a:off x="9032" y="601"/>
                <a:ext cx="4" cy="7"/>
              </a:xfrm>
              <a:custGeom>
                <a:avLst/>
                <a:gdLst>
                  <a:gd name="T0" fmla="+- 0 9032 9032"/>
                  <a:gd name="T1" fmla="*/ T0 w 4"/>
                  <a:gd name="T2" fmla="+- 0 608 601"/>
                  <a:gd name="T3" fmla="*/ 608 h 7"/>
                  <a:gd name="T4" fmla="+- 0 9036 9032"/>
                  <a:gd name="T5" fmla="*/ T4 w 4"/>
                  <a:gd name="T6" fmla="+- 0 601 601"/>
                  <a:gd name="T7" fmla="*/ 601 h 7"/>
                </a:gdLst>
                <a:ahLst/>
                <a:cxnLst>
                  <a:cxn ang="0">
                    <a:pos x="T1" y="T3"/>
                  </a:cxn>
                  <a:cxn ang="0">
                    <a:pos x="T5" y="T7"/>
                  </a:cxn>
                </a:cxnLst>
                <a:rect l="0" t="0" r="r" b="b"/>
                <a:pathLst>
                  <a:path w="4" h="7">
                    <a:moveTo>
                      <a:pt x="0" y="7"/>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36" name="Group 69"/>
            <p:cNvGrpSpPr>
              <a:grpSpLocks/>
            </p:cNvGrpSpPr>
            <p:nvPr/>
          </p:nvGrpSpPr>
          <p:grpSpPr bwMode="auto">
            <a:xfrm>
              <a:off x="7665" y="2133"/>
              <a:ext cx="5" cy="7"/>
              <a:chOff x="7665" y="2133"/>
              <a:chExt cx="5" cy="7"/>
            </a:xfrm>
          </p:grpSpPr>
          <p:sp>
            <p:nvSpPr>
              <p:cNvPr id="65" name="Freeform 70"/>
              <p:cNvSpPr>
                <a:spLocks/>
              </p:cNvSpPr>
              <p:nvPr/>
            </p:nvSpPr>
            <p:spPr bwMode="auto">
              <a:xfrm>
                <a:off x="7665" y="2133"/>
                <a:ext cx="5" cy="7"/>
              </a:xfrm>
              <a:custGeom>
                <a:avLst/>
                <a:gdLst>
                  <a:gd name="T0" fmla="+- 0 7665 7665"/>
                  <a:gd name="T1" fmla="*/ T0 w 5"/>
                  <a:gd name="T2" fmla="+- 0 2140 2133"/>
                  <a:gd name="T3" fmla="*/ 2140 h 7"/>
                  <a:gd name="T4" fmla="+- 0 7669 7665"/>
                  <a:gd name="T5" fmla="*/ T4 w 5"/>
                  <a:gd name="T6" fmla="+- 0 2133 2133"/>
                  <a:gd name="T7" fmla="*/ 2133 h 7"/>
                </a:gdLst>
                <a:ahLst/>
                <a:cxnLst>
                  <a:cxn ang="0">
                    <a:pos x="T1" y="T3"/>
                  </a:cxn>
                  <a:cxn ang="0">
                    <a:pos x="T5" y="T7"/>
                  </a:cxn>
                </a:cxnLst>
                <a:rect l="0" t="0" r="r" b="b"/>
                <a:pathLst>
                  <a:path w="5" h="7">
                    <a:moveTo>
                      <a:pt x="0" y="7"/>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37" name="Group 71"/>
            <p:cNvGrpSpPr>
              <a:grpSpLocks/>
            </p:cNvGrpSpPr>
            <p:nvPr/>
          </p:nvGrpSpPr>
          <p:grpSpPr bwMode="auto">
            <a:xfrm>
              <a:off x="7679" y="485"/>
              <a:ext cx="1145" cy="1635"/>
              <a:chOff x="7679" y="485"/>
              <a:chExt cx="1145" cy="1635"/>
            </a:xfrm>
          </p:grpSpPr>
          <p:sp>
            <p:nvSpPr>
              <p:cNvPr id="64" name="Freeform 72"/>
              <p:cNvSpPr>
                <a:spLocks/>
              </p:cNvSpPr>
              <p:nvPr/>
            </p:nvSpPr>
            <p:spPr bwMode="auto">
              <a:xfrm>
                <a:off x="7679" y="485"/>
                <a:ext cx="1145" cy="1635"/>
              </a:xfrm>
              <a:custGeom>
                <a:avLst/>
                <a:gdLst>
                  <a:gd name="T0" fmla="+- 0 7679 7679"/>
                  <a:gd name="T1" fmla="*/ T0 w 1145"/>
                  <a:gd name="T2" fmla="+- 0 2120 485"/>
                  <a:gd name="T3" fmla="*/ 2120 h 1635"/>
                  <a:gd name="T4" fmla="+- 0 8824 7679"/>
                  <a:gd name="T5" fmla="*/ T4 w 1145"/>
                  <a:gd name="T6" fmla="+- 0 485 485"/>
                  <a:gd name="T7" fmla="*/ 485 h 1635"/>
                </a:gdLst>
                <a:ahLst/>
                <a:cxnLst>
                  <a:cxn ang="0">
                    <a:pos x="T1" y="T3"/>
                  </a:cxn>
                  <a:cxn ang="0">
                    <a:pos x="T5" y="T7"/>
                  </a:cxn>
                </a:cxnLst>
                <a:rect l="0" t="0" r="r" b="b"/>
                <a:pathLst>
                  <a:path w="1145" h="1635">
                    <a:moveTo>
                      <a:pt x="0" y="1635"/>
                    </a:moveTo>
                    <a:lnTo>
                      <a:pt x="1145" y="0"/>
                    </a:lnTo>
                  </a:path>
                </a:pathLst>
              </a:custGeom>
              <a:noFill/>
              <a:ln w="5232">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38" name="Group 73"/>
            <p:cNvGrpSpPr>
              <a:grpSpLocks/>
            </p:cNvGrpSpPr>
            <p:nvPr/>
          </p:nvGrpSpPr>
          <p:grpSpPr bwMode="auto">
            <a:xfrm>
              <a:off x="8829" y="472"/>
              <a:ext cx="5" cy="7"/>
              <a:chOff x="8829" y="472"/>
              <a:chExt cx="5" cy="7"/>
            </a:xfrm>
          </p:grpSpPr>
          <p:sp>
            <p:nvSpPr>
              <p:cNvPr id="63" name="Freeform 74"/>
              <p:cNvSpPr>
                <a:spLocks/>
              </p:cNvSpPr>
              <p:nvPr/>
            </p:nvSpPr>
            <p:spPr bwMode="auto">
              <a:xfrm>
                <a:off x="8829" y="472"/>
                <a:ext cx="5" cy="7"/>
              </a:xfrm>
              <a:custGeom>
                <a:avLst/>
                <a:gdLst>
                  <a:gd name="T0" fmla="+- 0 8829 8829"/>
                  <a:gd name="T1" fmla="*/ T0 w 5"/>
                  <a:gd name="T2" fmla="+- 0 478 472"/>
                  <a:gd name="T3" fmla="*/ 478 h 7"/>
                  <a:gd name="T4" fmla="+- 0 8833 8829"/>
                  <a:gd name="T5" fmla="*/ T4 w 5"/>
                  <a:gd name="T6" fmla="+- 0 472 472"/>
                  <a:gd name="T7" fmla="*/ 472 h 7"/>
                </a:gdLst>
                <a:ahLst/>
                <a:cxnLst>
                  <a:cxn ang="0">
                    <a:pos x="T1" y="T3"/>
                  </a:cxn>
                  <a:cxn ang="0">
                    <a:pos x="T5" y="T7"/>
                  </a:cxn>
                </a:cxnLst>
                <a:rect l="0" t="0" r="r" b="b"/>
                <a:pathLst>
                  <a:path w="5" h="7">
                    <a:moveTo>
                      <a:pt x="0" y="6"/>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39" name="Group 75"/>
            <p:cNvGrpSpPr>
              <a:grpSpLocks/>
            </p:cNvGrpSpPr>
            <p:nvPr/>
          </p:nvGrpSpPr>
          <p:grpSpPr bwMode="auto">
            <a:xfrm>
              <a:off x="7393" y="1853"/>
              <a:ext cx="5" cy="6"/>
              <a:chOff x="7393" y="1853"/>
              <a:chExt cx="5" cy="6"/>
            </a:xfrm>
          </p:grpSpPr>
          <p:sp>
            <p:nvSpPr>
              <p:cNvPr id="62" name="Freeform 76"/>
              <p:cNvSpPr>
                <a:spLocks/>
              </p:cNvSpPr>
              <p:nvPr/>
            </p:nvSpPr>
            <p:spPr bwMode="auto">
              <a:xfrm>
                <a:off x="7393" y="1853"/>
                <a:ext cx="5" cy="6"/>
              </a:xfrm>
              <a:custGeom>
                <a:avLst/>
                <a:gdLst>
                  <a:gd name="T0" fmla="+- 0 7393 7393"/>
                  <a:gd name="T1" fmla="*/ T0 w 5"/>
                  <a:gd name="T2" fmla="+- 0 1860 1853"/>
                  <a:gd name="T3" fmla="*/ 1860 h 6"/>
                  <a:gd name="T4" fmla="+- 0 7398 7393"/>
                  <a:gd name="T5" fmla="*/ T4 w 5"/>
                  <a:gd name="T6" fmla="+- 0 1853 1853"/>
                  <a:gd name="T7" fmla="*/ 1853 h 6"/>
                </a:gdLst>
                <a:ahLst/>
                <a:cxnLst>
                  <a:cxn ang="0">
                    <a:pos x="T1" y="T3"/>
                  </a:cxn>
                  <a:cxn ang="0">
                    <a:pos x="T5" y="T7"/>
                  </a:cxn>
                </a:cxnLst>
                <a:rect l="0" t="0" r="r" b="b"/>
                <a:pathLst>
                  <a:path w="5" h="6">
                    <a:moveTo>
                      <a:pt x="0" y="7"/>
                    </a:moveTo>
                    <a:lnTo>
                      <a:pt x="5"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0" name="Group 77"/>
            <p:cNvGrpSpPr>
              <a:grpSpLocks/>
            </p:cNvGrpSpPr>
            <p:nvPr/>
          </p:nvGrpSpPr>
          <p:grpSpPr bwMode="auto">
            <a:xfrm>
              <a:off x="7408" y="337"/>
              <a:ext cx="1166" cy="1504"/>
              <a:chOff x="7408" y="337"/>
              <a:chExt cx="1166" cy="1504"/>
            </a:xfrm>
          </p:grpSpPr>
          <p:sp>
            <p:nvSpPr>
              <p:cNvPr id="61" name="Freeform 78"/>
              <p:cNvSpPr>
                <a:spLocks/>
              </p:cNvSpPr>
              <p:nvPr/>
            </p:nvSpPr>
            <p:spPr bwMode="auto">
              <a:xfrm>
                <a:off x="7408" y="337"/>
                <a:ext cx="1166" cy="1504"/>
              </a:xfrm>
              <a:custGeom>
                <a:avLst/>
                <a:gdLst>
                  <a:gd name="T0" fmla="+- 0 7408 7408"/>
                  <a:gd name="T1" fmla="*/ T0 w 1166"/>
                  <a:gd name="T2" fmla="+- 0 1840 337"/>
                  <a:gd name="T3" fmla="*/ 1840 h 1504"/>
                  <a:gd name="T4" fmla="+- 0 8574 7408"/>
                  <a:gd name="T5" fmla="*/ T4 w 1166"/>
                  <a:gd name="T6" fmla="+- 0 337 337"/>
                  <a:gd name="T7" fmla="*/ 337 h 1504"/>
                </a:gdLst>
                <a:ahLst/>
                <a:cxnLst>
                  <a:cxn ang="0">
                    <a:pos x="T1" y="T3"/>
                  </a:cxn>
                  <a:cxn ang="0">
                    <a:pos x="T5" y="T7"/>
                  </a:cxn>
                </a:cxnLst>
                <a:rect l="0" t="0" r="r" b="b"/>
                <a:pathLst>
                  <a:path w="1166" h="1504">
                    <a:moveTo>
                      <a:pt x="0" y="1503"/>
                    </a:moveTo>
                    <a:lnTo>
                      <a:pt x="1166" y="0"/>
                    </a:lnTo>
                  </a:path>
                </a:pathLst>
              </a:custGeom>
              <a:noFill/>
              <a:ln w="5232">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1" name="Group 79"/>
            <p:cNvGrpSpPr>
              <a:grpSpLocks/>
            </p:cNvGrpSpPr>
            <p:nvPr/>
          </p:nvGrpSpPr>
          <p:grpSpPr bwMode="auto">
            <a:xfrm>
              <a:off x="8579" y="323"/>
              <a:ext cx="5" cy="7"/>
              <a:chOff x="8579" y="323"/>
              <a:chExt cx="5" cy="7"/>
            </a:xfrm>
          </p:grpSpPr>
          <p:sp>
            <p:nvSpPr>
              <p:cNvPr id="60" name="Freeform 80"/>
              <p:cNvSpPr>
                <a:spLocks/>
              </p:cNvSpPr>
              <p:nvPr/>
            </p:nvSpPr>
            <p:spPr bwMode="auto">
              <a:xfrm>
                <a:off x="8579" y="323"/>
                <a:ext cx="5" cy="7"/>
              </a:xfrm>
              <a:custGeom>
                <a:avLst/>
                <a:gdLst>
                  <a:gd name="T0" fmla="+- 0 8579 8579"/>
                  <a:gd name="T1" fmla="*/ T0 w 5"/>
                  <a:gd name="T2" fmla="+- 0 330 323"/>
                  <a:gd name="T3" fmla="*/ 330 h 7"/>
                  <a:gd name="T4" fmla="+- 0 8584 8579"/>
                  <a:gd name="T5" fmla="*/ T4 w 5"/>
                  <a:gd name="T6" fmla="+- 0 323 323"/>
                  <a:gd name="T7" fmla="*/ 323 h 7"/>
                </a:gdLst>
                <a:ahLst/>
                <a:cxnLst>
                  <a:cxn ang="0">
                    <a:pos x="T1" y="T3"/>
                  </a:cxn>
                  <a:cxn ang="0">
                    <a:pos x="T5" y="T7"/>
                  </a:cxn>
                </a:cxnLst>
                <a:rect l="0" t="0" r="r" b="b"/>
                <a:pathLst>
                  <a:path w="5" h="7">
                    <a:moveTo>
                      <a:pt x="0" y="7"/>
                    </a:moveTo>
                    <a:lnTo>
                      <a:pt x="5"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2" name="Group 81"/>
            <p:cNvGrpSpPr>
              <a:grpSpLocks/>
            </p:cNvGrpSpPr>
            <p:nvPr/>
          </p:nvGrpSpPr>
          <p:grpSpPr bwMode="auto">
            <a:xfrm>
              <a:off x="8123" y="2396"/>
              <a:ext cx="4" cy="7"/>
              <a:chOff x="8123" y="2396"/>
              <a:chExt cx="4" cy="7"/>
            </a:xfrm>
          </p:grpSpPr>
          <p:sp>
            <p:nvSpPr>
              <p:cNvPr id="59" name="Freeform 82"/>
              <p:cNvSpPr>
                <a:spLocks/>
              </p:cNvSpPr>
              <p:nvPr/>
            </p:nvSpPr>
            <p:spPr bwMode="auto">
              <a:xfrm>
                <a:off x="8123" y="2396"/>
                <a:ext cx="4" cy="7"/>
              </a:xfrm>
              <a:custGeom>
                <a:avLst/>
                <a:gdLst>
                  <a:gd name="T0" fmla="+- 0 8123 8123"/>
                  <a:gd name="T1" fmla="*/ T0 w 4"/>
                  <a:gd name="T2" fmla="+- 0 2403 2396"/>
                  <a:gd name="T3" fmla="*/ 2403 h 7"/>
                  <a:gd name="T4" fmla="+- 0 8127 8123"/>
                  <a:gd name="T5" fmla="*/ T4 w 4"/>
                  <a:gd name="T6" fmla="+- 0 2396 2396"/>
                  <a:gd name="T7" fmla="*/ 2396 h 7"/>
                </a:gdLst>
                <a:ahLst/>
                <a:cxnLst>
                  <a:cxn ang="0">
                    <a:pos x="T1" y="T3"/>
                  </a:cxn>
                  <a:cxn ang="0">
                    <a:pos x="T5" y="T7"/>
                  </a:cxn>
                </a:cxnLst>
                <a:rect l="0" t="0" r="r" b="b"/>
                <a:pathLst>
                  <a:path w="4" h="7">
                    <a:moveTo>
                      <a:pt x="0" y="7"/>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3" name="Group 83"/>
            <p:cNvGrpSpPr>
              <a:grpSpLocks/>
            </p:cNvGrpSpPr>
            <p:nvPr/>
          </p:nvGrpSpPr>
          <p:grpSpPr bwMode="auto">
            <a:xfrm>
              <a:off x="8136" y="612"/>
              <a:ext cx="1071" cy="1770"/>
              <a:chOff x="8136" y="612"/>
              <a:chExt cx="1071" cy="1770"/>
            </a:xfrm>
          </p:grpSpPr>
          <p:sp>
            <p:nvSpPr>
              <p:cNvPr id="58" name="Freeform 84"/>
              <p:cNvSpPr>
                <a:spLocks/>
              </p:cNvSpPr>
              <p:nvPr/>
            </p:nvSpPr>
            <p:spPr bwMode="auto">
              <a:xfrm>
                <a:off x="8136" y="612"/>
                <a:ext cx="1071" cy="1770"/>
              </a:xfrm>
              <a:custGeom>
                <a:avLst/>
                <a:gdLst>
                  <a:gd name="T0" fmla="+- 0 8136 8136"/>
                  <a:gd name="T1" fmla="*/ T0 w 1071"/>
                  <a:gd name="T2" fmla="+- 0 2382 612"/>
                  <a:gd name="T3" fmla="*/ 2382 h 1770"/>
                  <a:gd name="T4" fmla="+- 0 9206 8136"/>
                  <a:gd name="T5" fmla="*/ T4 w 1071"/>
                  <a:gd name="T6" fmla="+- 0 612 612"/>
                  <a:gd name="T7" fmla="*/ 612 h 1770"/>
                </a:gdLst>
                <a:ahLst/>
                <a:cxnLst>
                  <a:cxn ang="0">
                    <a:pos x="T1" y="T3"/>
                  </a:cxn>
                  <a:cxn ang="0">
                    <a:pos x="T5" y="T7"/>
                  </a:cxn>
                </a:cxnLst>
                <a:rect l="0" t="0" r="r" b="b"/>
                <a:pathLst>
                  <a:path w="1071" h="1770">
                    <a:moveTo>
                      <a:pt x="0" y="1770"/>
                    </a:moveTo>
                    <a:lnTo>
                      <a:pt x="1070" y="0"/>
                    </a:lnTo>
                  </a:path>
                </a:pathLst>
              </a:custGeom>
              <a:noFill/>
              <a:ln w="5232">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4" name="Group 85"/>
            <p:cNvGrpSpPr>
              <a:grpSpLocks/>
            </p:cNvGrpSpPr>
            <p:nvPr/>
          </p:nvGrpSpPr>
          <p:grpSpPr bwMode="auto">
            <a:xfrm>
              <a:off x="9210" y="598"/>
              <a:ext cx="4" cy="7"/>
              <a:chOff x="9210" y="598"/>
              <a:chExt cx="4" cy="7"/>
            </a:xfrm>
          </p:grpSpPr>
          <p:sp>
            <p:nvSpPr>
              <p:cNvPr id="57" name="Freeform 86"/>
              <p:cNvSpPr>
                <a:spLocks/>
              </p:cNvSpPr>
              <p:nvPr/>
            </p:nvSpPr>
            <p:spPr bwMode="auto">
              <a:xfrm>
                <a:off x="9210" y="598"/>
                <a:ext cx="4" cy="7"/>
              </a:xfrm>
              <a:custGeom>
                <a:avLst/>
                <a:gdLst>
                  <a:gd name="T0" fmla="+- 0 9210 9210"/>
                  <a:gd name="T1" fmla="*/ T0 w 4"/>
                  <a:gd name="T2" fmla="+- 0 605 598"/>
                  <a:gd name="T3" fmla="*/ 605 h 7"/>
                  <a:gd name="T4" fmla="+- 0 9215 9210"/>
                  <a:gd name="T5" fmla="*/ T4 w 4"/>
                  <a:gd name="T6" fmla="+- 0 598 598"/>
                  <a:gd name="T7" fmla="*/ 598 h 7"/>
                </a:gdLst>
                <a:ahLst/>
                <a:cxnLst>
                  <a:cxn ang="0">
                    <a:pos x="T1" y="T3"/>
                  </a:cxn>
                  <a:cxn ang="0">
                    <a:pos x="T5" y="T7"/>
                  </a:cxn>
                </a:cxnLst>
                <a:rect l="0" t="0" r="r" b="b"/>
                <a:pathLst>
                  <a:path w="4" h="7">
                    <a:moveTo>
                      <a:pt x="0" y="7"/>
                    </a:moveTo>
                    <a:lnTo>
                      <a:pt x="5"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5" name="Group 87"/>
            <p:cNvGrpSpPr>
              <a:grpSpLocks/>
            </p:cNvGrpSpPr>
            <p:nvPr/>
          </p:nvGrpSpPr>
          <p:grpSpPr bwMode="auto">
            <a:xfrm>
              <a:off x="8441" y="2119"/>
              <a:ext cx="4" cy="7"/>
              <a:chOff x="8441" y="2119"/>
              <a:chExt cx="4" cy="7"/>
            </a:xfrm>
          </p:grpSpPr>
          <p:sp>
            <p:nvSpPr>
              <p:cNvPr id="56" name="Freeform 88"/>
              <p:cNvSpPr>
                <a:spLocks/>
              </p:cNvSpPr>
              <p:nvPr/>
            </p:nvSpPr>
            <p:spPr bwMode="auto">
              <a:xfrm>
                <a:off x="8441" y="2119"/>
                <a:ext cx="4" cy="7"/>
              </a:xfrm>
              <a:custGeom>
                <a:avLst/>
                <a:gdLst>
                  <a:gd name="T0" fmla="+- 0 8441 8441"/>
                  <a:gd name="T1" fmla="*/ T0 w 4"/>
                  <a:gd name="T2" fmla="+- 0 2126 2119"/>
                  <a:gd name="T3" fmla="*/ 2126 h 7"/>
                  <a:gd name="T4" fmla="+- 0 8445 8441"/>
                  <a:gd name="T5" fmla="*/ T4 w 4"/>
                  <a:gd name="T6" fmla="+- 0 2119 2119"/>
                  <a:gd name="T7" fmla="*/ 2119 h 7"/>
                </a:gdLst>
                <a:ahLst/>
                <a:cxnLst>
                  <a:cxn ang="0">
                    <a:pos x="T1" y="T3"/>
                  </a:cxn>
                  <a:cxn ang="0">
                    <a:pos x="T5" y="T7"/>
                  </a:cxn>
                </a:cxnLst>
                <a:rect l="0" t="0" r="r" b="b"/>
                <a:pathLst>
                  <a:path w="4" h="7">
                    <a:moveTo>
                      <a:pt x="0" y="7"/>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6" name="Group 89"/>
            <p:cNvGrpSpPr>
              <a:grpSpLocks/>
            </p:cNvGrpSpPr>
            <p:nvPr/>
          </p:nvGrpSpPr>
          <p:grpSpPr bwMode="auto">
            <a:xfrm>
              <a:off x="8454" y="478"/>
              <a:ext cx="983" cy="1627"/>
              <a:chOff x="8454" y="478"/>
              <a:chExt cx="983" cy="1627"/>
            </a:xfrm>
          </p:grpSpPr>
          <p:sp>
            <p:nvSpPr>
              <p:cNvPr id="55" name="Freeform 90"/>
              <p:cNvSpPr>
                <a:spLocks/>
              </p:cNvSpPr>
              <p:nvPr/>
            </p:nvSpPr>
            <p:spPr bwMode="auto">
              <a:xfrm>
                <a:off x="8454" y="478"/>
                <a:ext cx="983" cy="1627"/>
              </a:xfrm>
              <a:custGeom>
                <a:avLst/>
                <a:gdLst>
                  <a:gd name="T0" fmla="+- 0 8454 8454"/>
                  <a:gd name="T1" fmla="*/ T0 w 983"/>
                  <a:gd name="T2" fmla="+- 0 2105 478"/>
                  <a:gd name="T3" fmla="*/ 2105 h 1627"/>
                  <a:gd name="T4" fmla="+- 0 9437 8454"/>
                  <a:gd name="T5" fmla="*/ T4 w 983"/>
                  <a:gd name="T6" fmla="+- 0 478 478"/>
                  <a:gd name="T7" fmla="*/ 478 h 1627"/>
                </a:gdLst>
                <a:ahLst/>
                <a:cxnLst>
                  <a:cxn ang="0">
                    <a:pos x="T1" y="T3"/>
                  </a:cxn>
                  <a:cxn ang="0">
                    <a:pos x="T5" y="T7"/>
                  </a:cxn>
                </a:cxnLst>
                <a:rect l="0" t="0" r="r" b="b"/>
                <a:pathLst>
                  <a:path w="983" h="1627">
                    <a:moveTo>
                      <a:pt x="0" y="1627"/>
                    </a:moveTo>
                    <a:lnTo>
                      <a:pt x="983" y="0"/>
                    </a:lnTo>
                  </a:path>
                </a:pathLst>
              </a:custGeom>
              <a:noFill/>
              <a:ln w="5232">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7" name="Group 91"/>
            <p:cNvGrpSpPr>
              <a:grpSpLocks/>
            </p:cNvGrpSpPr>
            <p:nvPr/>
          </p:nvGrpSpPr>
          <p:grpSpPr bwMode="auto">
            <a:xfrm>
              <a:off x="9441" y="463"/>
              <a:ext cx="4" cy="7"/>
              <a:chOff x="9441" y="463"/>
              <a:chExt cx="4" cy="7"/>
            </a:xfrm>
          </p:grpSpPr>
          <p:sp>
            <p:nvSpPr>
              <p:cNvPr id="54" name="Freeform 92"/>
              <p:cNvSpPr>
                <a:spLocks/>
              </p:cNvSpPr>
              <p:nvPr/>
            </p:nvSpPr>
            <p:spPr bwMode="auto">
              <a:xfrm>
                <a:off x="9441" y="463"/>
                <a:ext cx="4" cy="7"/>
              </a:xfrm>
              <a:custGeom>
                <a:avLst/>
                <a:gdLst>
                  <a:gd name="T0" fmla="+- 0 9441 9441"/>
                  <a:gd name="T1" fmla="*/ T0 w 4"/>
                  <a:gd name="T2" fmla="+- 0 470 463"/>
                  <a:gd name="T3" fmla="*/ 470 h 7"/>
                  <a:gd name="T4" fmla="+- 0 9445 9441"/>
                  <a:gd name="T5" fmla="*/ T4 w 4"/>
                  <a:gd name="T6" fmla="+- 0 463 463"/>
                  <a:gd name="T7" fmla="*/ 463 h 7"/>
                </a:gdLst>
                <a:ahLst/>
                <a:cxnLst>
                  <a:cxn ang="0">
                    <a:pos x="T1" y="T3"/>
                  </a:cxn>
                  <a:cxn ang="0">
                    <a:pos x="T5" y="T7"/>
                  </a:cxn>
                </a:cxnLst>
                <a:rect l="0" t="0" r="r" b="b"/>
                <a:pathLst>
                  <a:path w="4" h="7">
                    <a:moveTo>
                      <a:pt x="0" y="7"/>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8" name="Group 93"/>
            <p:cNvGrpSpPr>
              <a:grpSpLocks/>
            </p:cNvGrpSpPr>
            <p:nvPr/>
          </p:nvGrpSpPr>
          <p:grpSpPr bwMode="auto">
            <a:xfrm>
              <a:off x="8765" y="1847"/>
              <a:ext cx="4" cy="7"/>
              <a:chOff x="8765" y="1847"/>
              <a:chExt cx="4" cy="7"/>
            </a:xfrm>
          </p:grpSpPr>
          <p:sp>
            <p:nvSpPr>
              <p:cNvPr id="53" name="Freeform 94"/>
              <p:cNvSpPr>
                <a:spLocks/>
              </p:cNvSpPr>
              <p:nvPr/>
            </p:nvSpPr>
            <p:spPr bwMode="auto">
              <a:xfrm>
                <a:off x="8765" y="1847"/>
                <a:ext cx="4" cy="7"/>
              </a:xfrm>
              <a:custGeom>
                <a:avLst/>
                <a:gdLst>
                  <a:gd name="T0" fmla="+- 0 8765 8765"/>
                  <a:gd name="T1" fmla="*/ T0 w 4"/>
                  <a:gd name="T2" fmla="+- 0 1854 1847"/>
                  <a:gd name="T3" fmla="*/ 1854 h 7"/>
                  <a:gd name="T4" fmla="+- 0 8769 8765"/>
                  <a:gd name="T5" fmla="*/ T4 w 4"/>
                  <a:gd name="T6" fmla="+- 0 1847 1847"/>
                  <a:gd name="T7" fmla="*/ 1847 h 7"/>
                </a:gdLst>
                <a:ahLst/>
                <a:cxnLst>
                  <a:cxn ang="0">
                    <a:pos x="T1" y="T3"/>
                  </a:cxn>
                  <a:cxn ang="0">
                    <a:pos x="T5" y="T7"/>
                  </a:cxn>
                </a:cxnLst>
                <a:rect l="0" t="0" r="r" b="b"/>
                <a:pathLst>
                  <a:path w="4" h="7">
                    <a:moveTo>
                      <a:pt x="0" y="7"/>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9" name="Group 95"/>
            <p:cNvGrpSpPr>
              <a:grpSpLocks/>
            </p:cNvGrpSpPr>
            <p:nvPr/>
          </p:nvGrpSpPr>
          <p:grpSpPr bwMode="auto">
            <a:xfrm>
              <a:off x="8777" y="340"/>
              <a:ext cx="887" cy="1493"/>
              <a:chOff x="8777" y="340"/>
              <a:chExt cx="887" cy="1493"/>
            </a:xfrm>
          </p:grpSpPr>
          <p:sp>
            <p:nvSpPr>
              <p:cNvPr id="52" name="Freeform 96"/>
              <p:cNvSpPr>
                <a:spLocks/>
              </p:cNvSpPr>
              <p:nvPr/>
            </p:nvSpPr>
            <p:spPr bwMode="auto">
              <a:xfrm>
                <a:off x="8777" y="340"/>
                <a:ext cx="887" cy="1493"/>
              </a:xfrm>
              <a:custGeom>
                <a:avLst/>
                <a:gdLst>
                  <a:gd name="T0" fmla="+- 0 8777 8777"/>
                  <a:gd name="T1" fmla="*/ T0 w 887"/>
                  <a:gd name="T2" fmla="+- 0 1833 340"/>
                  <a:gd name="T3" fmla="*/ 1833 h 1493"/>
                  <a:gd name="T4" fmla="+- 0 9665 8777"/>
                  <a:gd name="T5" fmla="*/ T4 w 887"/>
                  <a:gd name="T6" fmla="+- 0 340 340"/>
                  <a:gd name="T7" fmla="*/ 340 h 1493"/>
                </a:gdLst>
                <a:ahLst/>
                <a:cxnLst>
                  <a:cxn ang="0">
                    <a:pos x="T1" y="T3"/>
                  </a:cxn>
                  <a:cxn ang="0">
                    <a:pos x="T5" y="T7"/>
                  </a:cxn>
                </a:cxnLst>
                <a:rect l="0" t="0" r="r" b="b"/>
                <a:pathLst>
                  <a:path w="887" h="1493">
                    <a:moveTo>
                      <a:pt x="0" y="1493"/>
                    </a:moveTo>
                    <a:lnTo>
                      <a:pt x="888" y="0"/>
                    </a:lnTo>
                  </a:path>
                </a:pathLst>
              </a:custGeom>
              <a:noFill/>
              <a:ln w="5232">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0" name="Group 97"/>
            <p:cNvGrpSpPr>
              <a:grpSpLocks/>
            </p:cNvGrpSpPr>
            <p:nvPr/>
          </p:nvGrpSpPr>
          <p:grpSpPr bwMode="auto">
            <a:xfrm>
              <a:off x="9669" y="326"/>
              <a:ext cx="4" cy="7"/>
              <a:chOff x="9669" y="326"/>
              <a:chExt cx="4" cy="7"/>
            </a:xfrm>
          </p:grpSpPr>
          <p:sp>
            <p:nvSpPr>
              <p:cNvPr id="51" name="Freeform 98"/>
              <p:cNvSpPr>
                <a:spLocks/>
              </p:cNvSpPr>
              <p:nvPr/>
            </p:nvSpPr>
            <p:spPr bwMode="auto">
              <a:xfrm>
                <a:off x="9669" y="326"/>
                <a:ext cx="4" cy="7"/>
              </a:xfrm>
              <a:custGeom>
                <a:avLst/>
                <a:gdLst>
                  <a:gd name="T0" fmla="+- 0 9669 9669"/>
                  <a:gd name="T1" fmla="*/ T0 w 4"/>
                  <a:gd name="T2" fmla="+- 0 333 326"/>
                  <a:gd name="T3" fmla="*/ 333 h 7"/>
                  <a:gd name="T4" fmla="+- 0 9673 9669"/>
                  <a:gd name="T5" fmla="*/ T4 w 4"/>
                  <a:gd name="T6" fmla="+- 0 326 326"/>
                  <a:gd name="T7" fmla="*/ 326 h 7"/>
                </a:gdLst>
                <a:ahLst/>
                <a:cxnLst>
                  <a:cxn ang="0">
                    <a:pos x="T1" y="T3"/>
                  </a:cxn>
                  <a:cxn ang="0">
                    <a:pos x="T5" y="T7"/>
                  </a:cxn>
                </a:cxnLst>
                <a:rect l="0" t="0" r="r" b="b"/>
                <a:pathLst>
                  <a:path w="4" h="7">
                    <a:moveTo>
                      <a:pt x="0" y="7"/>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grpSp>
        <p:nvGrpSpPr>
          <p:cNvPr id="99" name="Group 99"/>
          <p:cNvGrpSpPr>
            <a:grpSpLocks/>
          </p:cNvGrpSpPr>
          <p:nvPr/>
        </p:nvGrpSpPr>
        <p:grpSpPr bwMode="auto">
          <a:xfrm>
            <a:off x="4914760" y="3933056"/>
            <a:ext cx="1996054" cy="1765607"/>
            <a:chOff x="5848" y="892"/>
            <a:chExt cx="5131" cy="3745"/>
          </a:xfrm>
        </p:grpSpPr>
        <p:grpSp>
          <p:nvGrpSpPr>
            <p:cNvPr id="100" name="Group 100"/>
            <p:cNvGrpSpPr>
              <a:grpSpLocks/>
            </p:cNvGrpSpPr>
            <p:nvPr/>
          </p:nvGrpSpPr>
          <p:grpSpPr bwMode="auto">
            <a:xfrm>
              <a:off x="5858" y="3385"/>
              <a:ext cx="5111" cy="1241"/>
              <a:chOff x="5858" y="3385"/>
              <a:chExt cx="5111" cy="1241"/>
            </a:xfrm>
          </p:grpSpPr>
          <p:sp>
            <p:nvSpPr>
              <p:cNvPr id="1167" name="Freeform 101"/>
              <p:cNvSpPr>
                <a:spLocks/>
              </p:cNvSpPr>
              <p:nvPr/>
            </p:nvSpPr>
            <p:spPr bwMode="auto">
              <a:xfrm>
                <a:off x="5858" y="3385"/>
                <a:ext cx="5111" cy="1241"/>
              </a:xfrm>
              <a:custGeom>
                <a:avLst/>
                <a:gdLst>
                  <a:gd name="T0" fmla="+- 0 5858 5858"/>
                  <a:gd name="T1" fmla="*/ T0 w 5111"/>
                  <a:gd name="T2" fmla="+- 0 4626 3385"/>
                  <a:gd name="T3" fmla="*/ 4626 h 1241"/>
                  <a:gd name="T4" fmla="+- 0 10970 5858"/>
                  <a:gd name="T5" fmla="*/ T4 w 5111"/>
                  <a:gd name="T6" fmla="+- 0 4626 3385"/>
                  <a:gd name="T7" fmla="*/ 4626 h 1241"/>
                  <a:gd name="T8" fmla="+- 0 10970 5858"/>
                  <a:gd name="T9" fmla="*/ T8 w 5111"/>
                  <a:gd name="T10" fmla="+- 0 3385 3385"/>
                  <a:gd name="T11" fmla="*/ 3385 h 1241"/>
                  <a:gd name="T12" fmla="+- 0 5858 5858"/>
                  <a:gd name="T13" fmla="*/ T12 w 5111"/>
                  <a:gd name="T14" fmla="+- 0 3385 3385"/>
                  <a:gd name="T15" fmla="*/ 3385 h 1241"/>
                  <a:gd name="T16" fmla="+- 0 5858 5858"/>
                  <a:gd name="T17" fmla="*/ T16 w 5111"/>
                  <a:gd name="T18" fmla="+- 0 4626 3385"/>
                  <a:gd name="T19" fmla="*/ 4626 h 1241"/>
                </a:gdLst>
                <a:ahLst/>
                <a:cxnLst>
                  <a:cxn ang="0">
                    <a:pos x="T1" y="T3"/>
                  </a:cxn>
                  <a:cxn ang="0">
                    <a:pos x="T5" y="T7"/>
                  </a:cxn>
                  <a:cxn ang="0">
                    <a:pos x="T9" y="T11"/>
                  </a:cxn>
                  <a:cxn ang="0">
                    <a:pos x="T13" y="T15"/>
                  </a:cxn>
                  <a:cxn ang="0">
                    <a:pos x="T17" y="T19"/>
                  </a:cxn>
                </a:cxnLst>
                <a:rect l="0" t="0" r="r" b="b"/>
                <a:pathLst>
                  <a:path w="5111" h="1241">
                    <a:moveTo>
                      <a:pt x="0" y="1241"/>
                    </a:moveTo>
                    <a:lnTo>
                      <a:pt x="5112" y="1241"/>
                    </a:lnTo>
                    <a:lnTo>
                      <a:pt x="5112" y="0"/>
                    </a:lnTo>
                    <a:lnTo>
                      <a:pt x="0" y="0"/>
                    </a:lnTo>
                    <a:lnTo>
                      <a:pt x="0" y="1241"/>
                    </a:lnTo>
                  </a:path>
                </a:pathLst>
              </a:custGeom>
              <a:solidFill>
                <a:srgbClr val="4D4D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01" name="Group 102"/>
            <p:cNvGrpSpPr>
              <a:grpSpLocks/>
            </p:cNvGrpSpPr>
            <p:nvPr/>
          </p:nvGrpSpPr>
          <p:grpSpPr bwMode="auto">
            <a:xfrm>
              <a:off x="6080" y="902"/>
              <a:ext cx="4617" cy="3379"/>
              <a:chOff x="6080" y="902"/>
              <a:chExt cx="4617" cy="3379"/>
            </a:xfrm>
          </p:grpSpPr>
          <p:sp>
            <p:nvSpPr>
              <p:cNvPr id="1166" name="Freeform 103"/>
              <p:cNvSpPr>
                <a:spLocks/>
              </p:cNvSpPr>
              <p:nvPr/>
            </p:nvSpPr>
            <p:spPr bwMode="auto">
              <a:xfrm>
                <a:off x="6080" y="902"/>
                <a:ext cx="4617" cy="3379"/>
              </a:xfrm>
              <a:custGeom>
                <a:avLst/>
                <a:gdLst>
                  <a:gd name="T0" fmla="+- 0 6080 6080"/>
                  <a:gd name="T1" fmla="*/ T0 w 4617"/>
                  <a:gd name="T2" fmla="+- 0 4281 902"/>
                  <a:gd name="T3" fmla="*/ 4281 h 3379"/>
                  <a:gd name="T4" fmla="+- 0 10698 6080"/>
                  <a:gd name="T5" fmla="*/ T4 w 4617"/>
                  <a:gd name="T6" fmla="+- 0 4281 902"/>
                  <a:gd name="T7" fmla="*/ 4281 h 3379"/>
                  <a:gd name="T8" fmla="+- 0 10698 6080"/>
                  <a:gd name="T9" fmla="*/ T8 w 4617"/>
                  <a:gd name="T10" fmla="+- 0 902 902"/>
                  <a:gd name="T11" fmla="*/ 902 h 3379"/>
                  <a:gd name="T12" fmla="+- 0 6080 6080"/>
                  <a:gd name="T13" fmla="*/ T12 w 4617"/>
                  <a:gd name="T14" fmla="+- 0 902 902"/>
                  <a:gd name="T15" fmla="*/ 902 h 3379"/>
                  <a:gd name="T16" fmla="+- 0 6080 6080"/>
                  <a:gd name="T17" fmla="*/ T16 w 4617"/>
                  <a:gd name="T18" fmla="+- 0 4281 902"/>
                  <a:gd name="T19" fmla="*/ 4281 h 3379"/>
                </a:gdLst>
                <a:ahLst/>
                <a:cxnLst>
                  <a:cxn ang="0">
                    <a:pos x="T1" y="T3"/>
                  </a:cxn>
                  <a:cxn ang="0">
                    <a:pos x="T5" y="T7"/>
                  </a:cxn>
                  <a:cxn ang="0">
                    <a:pos x="T9" y="T11"/>
                  </a:cxn>
                  <a:cxn ang="0">
                    <a:pos x="T13" y="T15"/>
                  </a:cxn>
                  <a:cxn ang="0">
                    <a:pos x="T17" y="T19"/>
                  </a:cxn>
                </a:cxnLst>
                <a:rect l="0" t="0" r="r" b="b"/>
                <a:pathLst>
                  <a:path w="4617" h="3379">
                    <a:moveTo>
                      <a:pt x="0" y="3379"/>
                    </a:moveTo>
                    <a:lnTo>
                      <a:pt x="4618" y="3379"/>
                    </a:lnTo>
                    <a:lnTo>
                      <a:pt x="4618" y="0"/>
                    </a:lnTo>
                    <a:lnTo>
                      <a:pt x="0" y="0"/>
                    </a:lnTo>
                    <a:lnTo>
                      <a:pt x="0" y="3379"/>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02" name="Group 104"/>
            <p:cNvGrpSpPr>
              <a:grpSpLocks/>
            </p:cNvGrpSpPr>
            <p:nvPr/>
          </p:nvGrpSpPr>
          <p:grpSpPr bwMode="auto">
            <a:xfrm>
              <a:off x="6303" y="3428"/>
              <a:ext cx="3693" cy="161"/>
              <a:chOff x="6303" y="3428"/>
              <a:chExt cx="3693" cy="161"/>
            </a:xfrm>
          </p:grpSpPr>
          <p:sp>
            <p:nvSpPr>
              <p:cNvPr id="1165" name="Freeform 105"/>
              <p:cNvSpPr>
                <a:spLocks/>
              </p:cNvSpPr>
              <p:nvPr/>
            </p:nvSpPr>
            <p:spPr bwMode="auto">
              <a:xfrm>
                <a:off x="6303" y="3428"/>
                <a:ext cx="3693" cy="161"/>
              </a:xfrm>
              <a:custGeom>
                <a:avLst/>
                <a:gdLst>
                  <a:gd name="T0" fmla="+- 0 9996 6303"/>
                  <a:gd name="T1" fmla="*/ T0 w 3693"/>
                  <a:gd name="T2" fmla="+- 0 3589 3428"/>
                  <a:gd name="T3" fmla="*/ 3589 h 161"/>
                  <a:gd name="T4" fmla="+- 0 6303 6303"/>
                  <a:gd name="T5" fmla="*/ T4 w 3693"/>
                  <a:gd name="T6" fmla="+- 0 3589 3428"/>
                  <a:gd name="T7" fmla="*/ 3589 h 161"/>
                  <a:gd name="T8" fmla="+- 0 6303 6303"/>
                  <a:gd name="T9" fmla="*/ T8 w 3693"/>
                  <a:gd name="T10" fmla="+- 0 3428 3428"/>
                  <a:gd name="T11" fmla="*/ 3428 h 161"/>
                  <a:gd name="T12" fmla="+- 0 9996 6303"/>
                  <a:gd name="T13" fmla="*/ T12 w 3693"/>
                  <a:gd name="T14" fmla="+- 0 3428 3428"/>
                  <a:gd name="T15" fmla="*/ 3428 h 161"/>
                  <a:gd name="T16" fmla="+- 0 9996 6303"/>
                  <a:gd name="T17" fmla="*/ T16 w 3693"/>
                  <a:gd name="T18" fmla="+- 0 3589 3428"/>
                  <a:gd name="T19" fmla="*/ 3589 h 161"/>
                </a:gdLst>
                <a:ahLst/>
                <a:cxnLst>
                  <a:cxn ang="0">
                    <a:pos x="T1" y="T3"/>
                  </a:cxn>
                  <a:cxn ang="0">
                    <a:pos x="T5" y="T7"/>
                  </a:cxn>
                  <a:cxn ang="0">
                    <a:pos x="T9" y="T11"/>
                  </a:cxn>
                  <a:cxn ang="0">
                    <a:pos x="T13" y="T15"/>
                  </a:cxn>
                  <a:cxn ang="0">
                    <a:pos x="T17" y="T19"/>
                  </a:cxn>
                </a:cxnLst>
                <a:rect l="0" t="0" r="r" b="b"/>
                <a:pathLst>
                  <a:path w="3693" h="161">
                    <a:moveTo>
                      <a:pt x="3693" y="161"/>
                    </a:moveTo>
                    <a:lnTo>
                      <a:pt x="0" y="161"/>
                    </a:lnTo>
                    <a:lnTo>
                      <a:pt x="0" y="0"/>
                    </a:lnTo>
                    <a:lnTo>
                      <a:pt x="3693" y="0"/>
                    </a:lnTo>
                    <a:lnTo>
                      <a:pt x="3693" y="161"/>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03" name="Group 106"/>
            <p:cNvGrpSpPr>
              <a:grpSpLocks/>
            </p:cNvGrpSpPr>
            <p:nvPr/>
          </p:nvGrpSpPr>
          <p:grpSpPr bwMode="auto">
            <a:xfrm>
              <a:off x="9646" y="1444"/>
              <a:ext cx="815" cy="111"/>
              <a:chOff x="9646" y="1444"/>
              <a:chExt cx="815" cy="111"/>
            </a:xfrm>
          </p:grpSpPr>
          <p:sp>
            <p:nvSpPr>
              <p:cNvPr id="1163" name="Freeform 107"/>
              <p:cNvSpPr>
                <a:spLocks/>
              </p:cNvSpPr>
              <p:nvPr/>
            </p:nvSpPr>
            <p:spPr bwMode="auto">
              <a:xfrm>
                <a:off x="9646" y="1444"/>
                <a:ext cx="815" cy="111"/>
              </a:xfrm>
              <a:custGeom>
                <a:avLst/>
                <a:gdLst>
                  <a:gd name="T0" fmla="+- 0 10461 9646"/>
                  <a:gd name="T1" fmla="*/ T0 w 815"/>
                  <a:gd name="T2" fmla="+- 0 1444 1444"/>
                  <a:gd name="T3" fmla="*/ 1444 h 111"/>
                  <a:gd name="T4" fmla="+- 0 9710 9646"/>
                  <a:gd name="T5" fmla="*/ T4 w 815"/>
                  <a:gd name="T6" fmla="+- 0 1444 1444"/>
                  <a:gd name="T7" fmla="*/ 1444 h 111"/>
                  <a:gd name="T8" fmla="+- 0 9646 9646"/>
                  <a:gd name="T9" fmla="*/ T8 w 815"/>
                  <a:gd name="T10" fmla="+- 0 1554 1444"/>
                  <a:gd name="T11" fmla="*/ 1554 h 111"/>
                  <a:gd name="T12" fmla="+- 0 10412 9646"/>
                  <a:gd name="T13" fmla="*/ T12 w 815"/>
                  <a:gd name="T14" fmla="+- 0 1554 1444"/>
                  <a:gd name="T15" fmla="*/ 1554 h 111"/>
                  <a:gd name="T16" fmla="+- 0 10461 9646"/>
                  <a:gd name="T17" fmla="*/ T16 w 815"/>
                  <a:gd name="T18" fmla="+- 0 1444 1444"/>
                  <a:gd name="T19" fmla="*/ 1444 h 111"/>
                </a:gdLst>
                <a:ahLst/>
                <a:cxnLst>
                  <a:cxn ang="0">
                    <a:pos x="T1" y="T3"/>
                  </a:cxn>
                  <a:cxn ang="0">
                    <a:pos x="T5" y="T7"/>
                  </a:cxn>
                  <a:cxn ang="0">
                    <a:pos x="T9" y="T11"/>
                  </a:cxn>
                  <a:cxn ang="0">
                    <a:pos x="T13" y="T15"/>
                  </a:cxn>
                  <a:cxn ang="0">
                    <a:pos x="T17" y="T19"/>
                  </a:cxn>
                </a:cxnLst>
                <a:rect l="0" t="0" r="r" b="b"/>
                <a:pathLst>
                  <a:path w="815" h="111">
                    <a:moveTo>
                      <a:pt x="815" y="0"/>
                    </a:moveTo>
                    <a:lnTo>
                      <a:pt x="64" y="0"/>
                    </a:lnTo>
                    <a:lnTo>
                      <a:pt x="0" y="110"/>
                    </a:lnTo>
                    <a:lnTo>
                      <a:pt x="766" y="110"/>
                    </a:lnTo>
                    <a:lnTo>
                      <a:pt x="815"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04" name="Group 108"/>
            <p:cNvGrpSpPr>
              <a:grpSpLocks/>
            </p:cNvGrpSpPr>
            <p:nvPr/>
          </p:nvGrpSpPr>
          <p:grpSpPr bwMode="auto">
            <a:xfrm>
              <a:off x="7222" y="1445"/>
              <a:ext cx="765" cy="104"/>
              <a:chOff x="7222" y="1445"/>
              <a:chExt cx="765" cy="104"/>
            </a:xfrm>
          </p:grpSpPr>
          <p:sp>
            <p:nvSpPr>
              <p:cNvPr id="1162" name="Freeform 109"/>
              <p:cNvSpPr>
                <a:spLocks/>
              </p:cNvSpPr>
              <p:nvPr/>
            </p:nvSpPr>
            <p:spPr bwMode="auto">
              <a:xfrm>
                <a:off x="7222" y="1445"/>
                <a:ext cx="765" cy="104"/>
              </a:xfrm>
              <a:custGeom>
                <a:avLst/>
                <a:gdLst>
                  <a:gd name="T0" fmla="+- 0 7986 7222"/>
                  <a:gd name="T1" fmla="*/ T0 w 765"/>
                  <a:gd name="T2" fmla="+- 0 1445 1445"/>
                  <a:gd name="T3" fmla="*/ 1445 h 104"/>
                  <a:gd name="T4" fmla="+- 0 7319 7222"/>
                  <a:gd name="T5" fmla="*/ T4 w 765"/>
                  <a:gd name="T6" fmla="+- 0 1445 1445"/>
                  <a:gd name="T7" fmla="*/ 1445 h 104"/>
                  <a:gd name="T8" fmla="+- 0 7222 7222"/>
                  <a:gd name="T9" fmla="*/ T8 w 765"/>
                  <a:gd name="T10" fmla="+- 0 1549 1445"/>
                  <a:gd name="T11" fmla="*/ 1549 h 104"/>
                  <a:gd name="T12" fmla="+- 0 7904 7222"/>
                  <a:gd name="T13" fmla="*/ T12 w 765"/>
                  <a:gd name="T14" fmla="+- 0 1549 1445"/>
                  <a:gd name="T15" fmla="*/ 1549 h 104"/>
                  <a:gd name="T16" fmla="+- 0 7986 7222"/>
                  <a:gd name="T17" fmla="*/ T16 w 765"/>
                  <a:gd name="T18" fmla="+- 0 1445 1445"/>
                  <a:gd name="T19" fmla="*/ 1445 h 104"/>
                </a:gdLst>
                <a:ahLst/>
                <a:cxnLst>
                  <a:cxn ang="0">
                    <a:pos x="T1" y="T3"/>
                  </a:cxn>
                  <a:cxn ang="0">
                    <a:pos x="T5" y="T7"/>
                  </a:cxn>
                  <a:cxn ang="0">
                    <a:pos x="T9" y="T11"/>
                  </a:cxn>
                  <a:cxn ang="0">
                    <a:pos x="T13" y="T15"/>
                  </a:cxn>
                  <a:cxn ang="0">
                    <a:pos x="T17" y="T19"/>
                  </a:cxn>
                </a:cxnLst>
                <a:rect l="0" t="0" r="r" b="b"/>
                <a:pathLst>
                  <a:path w="765" h="104">
                    <a:moveTo>
                      <a:pt x="764" y="0"/>
                    </a:moveTo>
                    <a:lnTo>
                      <a:pt x="97" y="0"/>
                    </a:lnTo>
                    <a:lnTo>
                      <a:pt x="0" y="104"/>
                    </a:lnTo>
                    <a:lnTo>
                      <a:pt x="682" y="104"/>
                    </a:lnTo>
                    <a:lnTo>
                      <a:pt x="764"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05" name="Group 110"/>
            <p:cNvGrpSpPr>
              <a:grpSpLocks/>
            </p:cNvGrpSpPr>
            <p:nvPr/>
          </p:nvGrpSpPr>
          <p:grpSpPr bwMode="auto">
            <a:xfrm>
              <a:off x="10000" y="1444"/>
              <a:ext cx="466" cy="2150"/>
              <a:chOff x="10000" y="1444"/>
              <a:chExt cx="466" cy="2150"/>
            </a:xfrm>
          </p:grpSpPr>
          <p:sp>
            <p:nvSpPr>
              <p:cNvPr id="1161" name="Freeform 111"/>
              <p:cNvSpPr>
                <a:spLocks/>
              </p:cNvSpPr>
              <p:nvPr/>
            </p:nvSpPr>
            <p:spPr bwMode="auto">
              <a:xfrm>
                <a:off x="10000" y="1444"/>
                <a:ext cx="466" cy="2150"/>
              </a:xfrm>
              <a:custGeom>
                <a:avLst/>
                <a:gdLst>
                  <a:gd name="T0" fmla="+- 0 10466 10000"/>
                  <a:gd name="T1" fmla="*/ T0 w 466"/>
                  <a:gd name="T2" fmla="+- 0 1444 1444"/>
                  <a:gd name="T3" fmla="*/ 1444 h 2150"/>
                  <a:gd name="T4" fmla="+- 0 10409 10000"/>
                  <a:gd name="T5" fmla="*/ T4 w 466"/>
                  <a:gd name="T6" fmla="+- 0 1570 1444"/>
                  <a:gd name="T7" fmla="*/ 1570 h 2150"/>
                  <a:gd name="T8" fmla="+- 0 10000 10000"/>
                  <a:gd name="T9" fmla="*/ T8 w 466"/>
                  <a:gd name="T10" fmla="+- 0 3435 1444"/>
                  <a:gd name="T11" fmla="*/ 3435 h 2150"/>
                  <a:gd name="T12" fmla="+- 0 10000 10000"/>
                  <a:gd name="T13" fmla="*/ T12 w 466"/>
                  <a:gd name="T14" fmla="+- 0 3595 1444"/>
                  <a:gd name="T15" fmla="*/ 3595 h 2150"/>
                  <a:gd name="T16" fmla="+- 0 10466 10000"/>
                  <a:gd name="T17" fmla="*/ T16 w 466"/>
                  <a:gd name="T18" fmla="+- 0 1444 1444"/>
                  <a:gd name="T19" fmla="*/ 1444 h 2150"/>
                </a:gdLst>
                <a:ahLst/>
                <a:cxnLst>
                  <a:cxn ang="0">
                    <a:pos x="T1" y="T3"/>
                  </a:cxn>
                  <a:cxn ang="0">
                    <a:pos x="T5" y="T7"/>
                  </a:cxn>
                  <a:cxn ang="0">
                    <a:pos x="T9" y="T11"/>
                  </a:cxn>
                  <a:cxn ang="0">
                    <a:pos x="T13" y="T15"/>
                  </a:cxn>
                  <a:cxn ang="0">
                    <a:pos x="T17" y="T19"/>
                  </a:cxn>
                </a:cxnLst>
                <a:rect l="0" t="0" r="r" b="b"/>
                <a:pathLst>
                  <a:path w="466" h="2150">
                    <a:moveTo>
                      <a:pt x="466" y="0"/>
                    </a:moveTo>
                    <a:lnTo>
                      <a:pt x="409" y="126"/>
                    </a:lnTo>
                    <a:lnTo>
                      <a:pt x="0" y="1991"/>
                    </a:lnTo>
                    <a:lnTo>
                      <a:pt x="0" y="2151"/>
                    </a:lnTo>
                    <a:lnTo>
                      <a:pt x="466"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06" name="Group 112"/>
            <p:cNvGrpSpPr>
              <a:grpSpLocks/>
            </p:cNvGrpSpPr>
            <p:nvPr/>
          </p:nvGrpSpPr>
          <p:grpSpPr bwMode="auto">
            <a:xfrm>
              <a:off x="9518" y="1554"/>
              <a:ext cx="889" cy="215"/>
              <a:chOff x="9518" y="1554"/>
              <a:chExt cx="889" cy="215"/>
            </a:xfrm>
          </p:grpSpPr>
          <p:sp>
            <p:nvSpPr>
              <p:cNvPr id="1160" name="Freeform 113"/>
              <p:cNvSpPr>
                <a:spLocks/>
              </p:cNvSpPr>
              <p:nvPr/>
            </p:nvSpPr>
            <p:spPr bwMode="auto">
              <a:xfrm>
                <a:off x="9518" y="1554"/>
                <a:ext cx="889" cy="215"/>
              </a:xfrm>
              <a:custGeom>
                <a:avLst/>
                <a:gdLst>
                  <a:gd name="T0" fmla="+- 0 10407 9518"/>
                  <a:gd name="T1" fmla="*/ T0 w 889"/>
                  <a:gd name="T2" fmla="+- 0 1554 1554"/>
                  <a:gd name="T3" fmla="*/ 1554 h 215"/>
                  <a:gd name="T4" fmla="+- 0 9647 9518"/>
                  <a:gd name="T5" fmla="*/ T4 w 889"/>
                  <a:gd name="T6" fmla="+- 0 1554 1554"/>
                  <a:gd name="T7" fmla="*/ 1554 h 215"/>
                  <a:gd name="T8" fmla="+- 0 9518 9518"/>
                  <a:gd name="T9" fmla="*/ T8 w 889"/>
                  <a:gd name="T10" fmla="+- 0 1770 1554"/>
                  <a:gd name="T11" fmla="*/ 1770 h 215"/>
                  <a:gd name="T12" fmla="+- 0 10310 9518"/>
                  <a:gd name="T13" fmla="*/ T12 w 889"/>
                  <a:gd name="T14" fmla="+- 0 1770 1554"/>
                  <a:gd name="T15" fmla="*/ 1770 h 215"/>
                  <a:gd name="T16" fmla="+- 0 10407 9518"/>
                  <a:gd name="T17" fmla="*/ T16 w 889"/>
                  <a:gd name="T18" fmla="+- 0 1554 1554"/>
                  <a:gd name="T19" fmla="*/ 1554 h 215"/>
                </a:gdLst>
                <a:ahLst/>
                <a:cxnLst>
                  <a:cxn ang="0">
                    <a:pos x="T1" y="T3"/>
                  </a:cxn>
                  <a:cxn ang="0">
                    <a:pos x="T5" y="T7"/>
                  </a:cxn>
                  <a:cxn ang="0">
                    <a:pos x="T9" y="T11"/>
                  </a:cxn>
                  <a:cxn ang="0">
                    <a:pos x="T13" y="T15"/>
                  </a:cxn>
                  <a:cxn ang="0">
                    <a:pos x="T17" y="T19"/>
                  </a:cxn>
                </a:cxnLst>
                <a:rect l="0" t="0" r="r" b="b"/>
                <a:pathLst>
                  <a:path w="889" h="215">
                    <a:moveTo>
                      <a:pt x="889" y="0"/>
                    </a:moveTo>
                    <a:lnTo>
                      <a:pt x="129" y="0"/>
                    </a:lnTo>
                    <a:lnTo>
                      <a:pt x="0" y="216"/>
                    </a:lnTo>
                    <a:lnTo>
                      <a:pt x="792" y="216"/>
                    </a:lnTo>
                    <a:lnTo>
                      <a:pt x="889"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07" name="Group 114"/>
            <p:cNvGrpSpPr>
              <a:grpSpLocks/>
            </p:cNvGrpSpPr>
            <p:nvPr/>
          </p:nvGrpSpPr>
          <p:grpSpPr bwMode="auto">
            <a:xfrm>
              <a:off x="7003" y="1549"/>
              <a:ext cx="894" cy="215"/>
              <a:chOff x="7003" y="1549"/>
              <a:chExt cx="894" cy="215"/>
            </a:xfrm>
          </p:grpSpPr>
          <p:sp>
            <p:nvSpPr>
              <p:cNvPr id="1159" name="Freeform 115"/>
              <p:cNvSpPr>
                <a:spLocks/>
              </p:cNvSpPr>
              <p:nvPr/>
            </p:nvSpPr>
            <p:spPr bwMode="auto">
              <a:xfrm>
                <a:off x="7003" y="1549"/>
                <a:ext cx="894" cy="215"/>
              </a:xfrm>
              <a:custGeom>
                <a:avLst/>
                <a:gdLst>
                  <a:gd name="T0" fmla="+- 0 7898 7003"/>
                  <a:gd name="T1" fmla="*/ T0 w 894"/>
                  <a:gd name="T2" fmla="+- 0 1549 1549"/>
                  <a:gd name="T3" fmla="*/ 1549 h 215"/>
                  <a:gd name="T4" fmla="+- 0 7222 7003"/>
                  <a:gd name="T5" fmla="*/ T4 w 894"/>
                  <a:gd name="T6" fmla="+- 0 1549 1549"/>
                  <a:gd name="T7" fmla="*/ 1549 h 215"/>
                  <a:gd name="T8" fmla="+- 0 7003 7003"/>
                  <a:gd name="T9" fmla="*/ T8 w 894"/>
                  <a:gd name="T10" fmla="+- 0 1764 1549"/>
                  <a:gd name="T11" fmla="*/ 1764 h 215"/>
                  <a:gd name="T12" fmla="+- 0 7715 7003"/>
                  <a:gd name="T13" fmla="*/ T12 w 894"/>
                  <a:gd name="T14" fmla="+- 0 1764 1549"/>
                  <a:gd name="T15" fmla="*/ 1764 h 215"/>
                  <a:gd name="T16" fmla="+- 0 7898 7003"/>
                  <a:gd name="T17" fmla="*/ T16 w 894"/>
                  <a:gd name="T18" fmla="+- 0 1549 1549"/>
                  <a:gd name="T19" fmla="*/ 1549 h 215"/>
                </a:gdLst>
                <a:ahLst/>
                <a:cxnLst>
                  <a:cxn ang="0">
                    <a:pos x="T1" y="T3"/>
                  </a:cxn>
                  <a:cxn ang="0">
                    <a:pos x="T5" y="T7"/>
                  </a:cxn>
                  <a:cxn ang="0">
                    <a:pos x="T9" y="T11"/>
                  </a:cxn>
                  <a:cxn ang="0">
                    <a:pos x="T13" y="T15"/>
                  </a:cxn>
                  <a:cxn ang="0">
                    <a:pos x="T17" y="T19"/>
                  </a:cxn>
                </a:cxnLst>
                <a:rect l="0" t="0" r="r" b="b"/>
                <a:pathLst>
                  <a:path w="894" h="215">
                    <a:moveTo>
                      <a:pt x="895" y="0"/>
                    </a:moveTo>
                    <a:lnTo>
                      <a:pt x="219" y="0"/>
                    </a:lnTo>
                    <a:lnTo>
                      <a:pt x="0" y="215"/>
                    </a:lnTo>
                    <a:lnTo>
                      <a:pt x="712" y="215"/>
                    </a:lnTo>
                    <a:lnTo>
                      <a:pt x="895"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08" name="Group 116"/>
            <p:cNvGrpSpPr>
              <a:grpSpLocks/>
            </p:cNvGrpSpPr>
            <p:nvPr/>
          </p:nvGrpSpPr>
          <p:grpSpPr bwMode="auto">
            <a:xfrm>
              <a:off x="9993" y="1565"/>
              <a:ext cx="419" cy="1904"/>
              <a:chOff x="9993" y="1565"/>
              <a:chExt cx="419" cy="1904"/>
            </a:xfrm>
          </p:grpSpPr>
          <p:sp>
            <p:nvSpPr>
              <p:cNvPr id="1158" name="Freeform 117"/>
              <p:cNvSpPr>
                <a:spLocks/>
              </p:cNvSpPr>
              <p:nvPr/>
            </p:nvSpPr>
            <p:spPr bwMode="auto">
              <a:xfrm>
                <a:off x="9993" y="1565"/>
                <a:ext cx="419" cy="1904"/>
              </a:xfrm>
              <a:custGeom>
                <a:avLst/>
                <a:gdLst>
                  <a:gd name="T0" fmla="+- 0 10411 9993"/>
                  <a:gd name="T1" fmla="*/ T0 w 419"/>
                  <a:gd name="T2" fmla="+- 0 1565 1565"/>
                  <a:gd name="T3" fmla="*/ 1565 h 1904"/>
                  <a:gd name="T4" fmla="+- 0 10319 9993"/>
                  <a:gd name="T5" fmla="*/ T4 w 419"/>
                  <a:gd name="T6" fmla="+- 0 1762 1565"/>
                  <a:gd name="T7" fmla="*/ 1762 h 1904"/>
                  <a:gd name="T8" fmla="+- 0 9997 9993"/>
                  <a:gd name="T9" fmla="*/ T8 w 419"/>
                  <a:gd name="T10" fmla="+- 0 3085 1565"/>
                  <a:gd name="T11" fmla="*/ 3085 h 1904"/>
                  <a:gd name="T12" fmla="+- 0 9993 9993"/>
                  <a:gd name="T13" fmla="*/ T12 w 419"/>
                  <a:gd name="T14" fmla="+- 0 3469 1565"/>
                  <a:gd name="T15" fmla="*/ 3469 h 1904"/>
                  <a:gd name="T16" fmla="+- 0 10411 9993"/>
                  <a:gd name="T17" fmla="*/ T16 w 419"/>
                  <a:gd name="T18" fmla="+- 0 1565 1565"/>
                  <a:gd name="T19" fmla="*/ 1565 h 1904"/>
                </a:gdLst>
                <a:ahLst/>
                <a:cxnLst>
                  <a:cxn ang="0">
                    <a:pos x="T1" y="T3"/>
                  </a:cxn>
                  <a:cxn ang="0">
                    <a:pos x="T5" y="T7"/>
                  </a:cxn>
                  <a:cxn ang="0">
                    <a:pos x="T9" y="T11"/>
                  </a:cxn>
                  <a:cxn ang="0">
                    <a:pos x="T13" y="T15"/>
                  </a:cxn>
                  <a:cxn ang="0">
                    <a:pos x="T17" y="T19"/>
                  </a:cxn>
                </a:cxnLst>
                <a:rect l="0" t="0" r="r" b="b"/>
                <a:pathLst>
                  <a:path w="419" h="1904">
                    <a:moveTo>
                      <a:pt x="418" y="0"/>
                    </a:moveTo>
                    <a:lnTo>
                      <a:pt x="326" y="197"/>
                    </a:lnTo>
                    <a:lnTo>
                      <a:pt x="4" y="1520"/>
                    </a:lnTo>
                    <a:lnTo>
                      <a:pt x="0" y="1904"/>
                    </a:lnTo>
                    <a:lnTo>
                      <a:pt x="418"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09" name="Group 118"/>
            <p:cNvGrpSpPr>
              <a:grpSpLocks/>
            </p:cNvGrpSpPr>
            <p:nvPr/>
          </p:nvGrpSpPr>
          <p:grpSpPr bwMode="auto">
            <a:xfrm>
              <a:off x="9094" y="1882"/>
              <a:ext cx="1172" cy="595"/>
              <a:chOff x="9094" y="1882"/>
              <a:chExt cx="1172" cy="595"/>
            </a:xfrm>
          </p:grpSpPr>
          <p:sp>
            <p:nvSpPr>
              <p:cNvPr id="1157" name="Freeform 119"/>
              <p:cNvSpPr>
                <a:spLocks/>
              </p:cNvSpPr>
              <p:nvPr/>
            </p:nvSpPr>
            <p:spPr bwMode="auto">
              <a:xfrm>
                <a:off x="9094" y="1882"/>
                <a:ext cx="1172" cy="595"/>
              </a:xfrm>
              <a:custGeom>
                <a:avLst/>
                <a:gdLst>
                  <a:gd name="T0" fmla="+- 0 10266 9094"/>
                  <a:gd name="T1" fmla="*/ T0 w 1172"/>
                  <a:gd name="T2" fmla="+- 0 1882 1882"/>
                  <a:gd name="T3" fmla="*/ 1882 h 595"/>
                  <a:gd name="T4" fmla="+- 0 9451 9094"/>
                  <a:gd name="T5" fmla="*/ T4 w 1172"/>
                  <a:gd name="T6" fmla="+- 0 1882 1882"/>
                  <a:gd name="T7" fmla="*/ 1882 h 595"/>
                  <a:gd name="T8" fmla="+- 0 9094 9094"/>
                  <a:gd name="T9" fmla="*/ T8 w 1172"/>
                  <a:gd name="T10" fmla="+- 0 2473 1882"/>
                  <a:gd name="T11" fmla="*/ 2473 h 595"/>
                  <a:gd name="T12" fmla="+- 0 9993 9094"/>
                  <a:gd name="T13" fmla="*/ T12 w 1172"/>
                  <a:gd name="T14" fmla="+- 0 2477 1882"/>
                  <a:gd name="T15" fmla="*/ 2477 h 595"/>
                  <a:gd name="T16" fmla="+- 0 10266 9094"/>
                  <a:gd name="T17" fmla="*/ T16 w 1172"/>
                  <a:gd name="T18" fmla="+- 0 1882 1882"/>
                  <a:gd name="T19" fmla="*/ 1882 h 595"/>
                </a:gdLst>
                <a:ahLst/>
                <a:cxnLst>
                  <a:cxn ang="0">
                    <a:pos x="T1" y="T3"/>
                  </a:cxn>
                  <a:cxn ang="0">
                    <a:pos x="T5" y="T7"/>
                  </a:cxn>
                  <a:cxn ang="0">
                    <a:pos x="T9" y="T11"/>
                  </a:cxn>
                  <a:cxn ang="0">
                    <a:pos x="T13" y="T15"/>
                  </a:cxn>
                  <a:cxn ang="0">
                    <a:pos x="T17" y="T19"/>
                  </a:cxn>
                </a:cxnLst>
                <a:rect l="0" t="0" r="r" b="b"/>
                <a:pathLst>
                  <a:path w="1172" h="595">
                    <a:moveTo>
                      <a:pt x="1172" y="0"/>
                    </a:moveTo>
                    <a:lnTo>
                      <a:pt x="357" y="0"/>
                    </a:lnTo>
                    <a:lnTo>
                      <a:pt x="0" y="591"/>
                    </a:lnTo>
                    <a:lnTo>
                      <a:pt x="899" y="595"/>
                    </a:lnTo>
                    <a:lnTo>
                      <a:pt x="1172"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0" name="Group 120"/>
            <p:cNvGrpSpPr>
              <a:grpSpLocks/>
            </p:cNvGrpSpPr>
            <p:nvPr/>
          </p:nvGrpSpPr>
          <p:grpSpPr bwMode="auto">
            <a:xfrm>
              <a:off x="6308" y="2480"/>
              <a:ext cx="1379" cy="592"/>
              <a:chOff x="6308" y="2480"/>
              <a:chExt cx="1379" cy="592"/>
            </a:xfrm>
          </p:grpSpPr>
          <p:sp>
            <p:nvSpPr>
              <p:cNvPr id="1156" name="Freeform 121"/>
              <p:cNvSpPr>
                <a:spLocks/>
              </p:cNvSpPr>
              <p:nvPr/>
            </p:nvSpPr>
            <p:spPr bwMode="auto">
              <a:xfrm>
                <a:off x="6308" y="2480"/>
                <a:ext cx="1379" cy="592"/>
              </a:xfrm>
              <a:custGeom>
                <a:avLst/>
                <a:gdLst>
                  <a:gd name="T0" fmla="+- 0 6308 6308"/>
                  <a:gd name="T1" fmla="*/ T0 w 1379"/>
                  <a:gd name="T2" fmla="+- 0 2480 2480"/>
                  <a:gd name="T3" fmla="*/ 2480 h 592"/>
                  <a:gd name="T4" fmla="+- 0 6308 6308"/>
                  <a:gd name="T5" fmla="*/ T4 w 1379"/>
                  <a:gd name="T6" fmla="+- 0 3072 2480"/>
                  <a:gd name="T7" fmla="*/ 3072 h 592"/>
                  <a:gd name="T8" fmla="+- 0 7688 6308"/>
                  <a:gd name="T9" fmla="*/ T8 w 1379"/>
                  <a:gd name="T10" fmla="+- 0 3072 2480"/>
                  <a:gd name="T11" fmla="*/ 3072 h 592"/>
                  <a:gd name="T12" fmla="+- 0 7109 6308"/>
                  <a:gd name="T13" fmla="*/ T12 w 1379"/>
                  <a:gd name="T14" fmla="+- 0 2485 2480"/>
                  <a:gd name="T15" fmla="*/ 2485 h 592"/>
                  <a:gd name="T16" fmla="+- 0 6308 6308"/>
                  <a:gd name="T17" fmla="*/ T16 w 1379"/>
                  <a:gd name="T18" fmla="+- 0 2480 2480"/>
                  <a:gd name="T19" fmla="*/ 2480 h 592"/>
                </a:gdLst>
                <a:ahLst/>
                <a:cxnLst>
                  <a:cxn ang="0">
                    <a:pos x="T1" y="T3"/>
                  </a:cxn>
                  <a:cxn ang="0">
                    <a:pos x="T5" y="T7"/>
                  </a:cxn>
                  <a:cxn ang="0">
                    <a:pos x="T9" y="T11"/>
                  </a:cxn>
                  <a:cxn ang="0">
                    <a:pos x="T13" y="T15"/>
                  </a:cxn>
                  <a:cxn ang="0">
                    <a:pos x="T17" y="T19"/>
                  </a:cxn>
                </a:cxnLst>
                <a:rect l="0" t="0" r="r" b="b"/>
                <a:pathLst>
                  <a:path w="1379" h="592">
                    <a:moveTo>
                      <a:pt x="0" y="0"/>
                    </a:moveTo>
                    <a:lnTo>
                      <a:pt x="0" y="592"/>
                    </a:lnTo>
                    <a:lnTo>
                      <a:pt x="1380" y="592"/>
                    </a:lnTo>
                    <a:lnTo>
                      <a:pt x="801" y="5"/>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1" name="Group 122"/>
            <p:cNvGrpSpPr>
              <a:grpSpLocks/>
            </p:cNvGrpSpPr>
            <p:nvPr/>
          </p:nvGrpSpPr>
          <p:grpSpPr bwMode="auto">
            <a:xfrm>
              <a:off x="6319" y="1876"/>
              <a:ext cx="1308" cy="600"/>
              <a:chOff x="6319" y="1876"/>
              <a:chExt cx="1308" cy="600"/>
            </a:xfrm>
          </p:grpSpPr>
          <p:sp>
            <p:nvSpPr>
              <p:cNvPr id="1155" name="Freeform 123"/>
              <p:cNvSpPr>
                <a:spLocks/>
              </p:cNvSpPr>
              <p:nvPr/>
            </p:nvSpPr>
            <p:spPr bwMode="auto">
              <a:xfrm>
                <a:off x="6319" y="1876"/>
                <a:ext cx="1308" cy="600"/>
              </a:xfrm>
              <a:custGeom>
                <a:avLst/>
                <a:gdLst>
                  <a:gd name="T0" fmla="+- 0 6912 6319"/>
                  <a:gd name="T1" fmla="*/ T0 w 1308"/>
                  <a:gd name="T2" fmla="+- 0 1876 1876"/>
                  <a:gd name="T3" fmla="*/ 1876 h 600"/>
                  <a:gd name="T4" fmla="+- 0 6319 6319"/>
                  <a:gd name="T5" fmla="*/ T4 w 1308"/>
                  <a:gd name="T6" fmla="+- 0 2476 1876"/>
                  <a:gd name="T7" fmla="*/ 2476 h 600"/>
                  <a:gd name="T8" fmla="+- 0 7081 6319"/>
                  <a:gd name="T9" fmla="*/ T8 w 1308"/>
                  <a:gd name="T10" fmla="+- 0 2476 1876"/>
                  <a:gd name="T11" fmla="*/ 2476 h 600"/>
                  <a:gd name="T12" fmla="+- 0 7112 6319"/>
                  <a:gd name="T13" fmla="*/ T12 w 1308"/>
                  <a:gd name="T14" fmla="+- 0 2476 1876"/>
                  <a:gd name="T15" fmla="*/ 2476 h 600"/>
                  <a:gd name="T16" fmla="+- 0 7627 6319"/>
                  <a:gd name="T17" fmla="*/ T16 w 1308"/>
                  <a:gd name="T18" fmla="+- 0 1876 1876"/>
                  <a:gd name="T19" fmla="*/ 1876 h 600"/>
                  <a:gd name="T20" fmla="+- 0 6912 6319"/>
                  <a:gd name="T21" fmla="*/ T20 w 1308"/>
                  <a:gd name="T22" fmla="+- 0 1876 1876"/>
                  <a:gd name="T23" fmla="*/ 1876 h 600"/>
                </a:gdLst>
                <a:ahLst/>
                <a:cxnLst>
                  <a:cxn ang="0">
                    <a:pos x="T1" y="T3"/>
                  </a:cxn>
                  <a:cxn ang="0">
                    <a:pos x="T5" y="T7"/>
                  </a:cxn>
                  <a:cxn ang="0">
                    <a:pos x="T9" y="T11"/>
                  </a:cxn>
                  <a:cxn ang="0">
                    <a:pos x="T13" y="T15"/>
                  </a:cxn>
                  <a:cxn ang="0">
                    <a:pos x="T17" y="T19"/>
                  </a:cxn>
                  <a:cxn ang="0">
                    <a:pos x="T21" y="T23"/>
                  </a:cxn>
                </a:cxnLst>
                <a:rect l="0" t="0" r="r" b="b"/>
                <a:pathLst>
                  <a:path w="1308" h="600">
                    <a:moveTo>
                      <a:pt x="593" y="0"/>
                    </a:moveTo>
                    <a:lnTo>
                      <a:pt x="0" y="600"/>
                    </a:lnTo>
                    <a:lnTo>
                      <a:pt x="762" y="600"/>
                    </a:lnTo>
                    <a:lnTo>
                      <a:pt x="793" y="600"/>
                    </a:lnTo>
                    <a:lnTo>
                      <a:pt x="1308" y="0"/>
                    </a:lnTo>
                    <a:lnTo>
                      <a:pt x="593"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2" name="Group 124"/>
            <p:cNvGrpSpPr>
              <a:grpSpLocks/>
            </p:cNvGrpSpPr>
            <p:nvPr/>
          </p:nvGrpSpPr>
          <p:grpSpPr bwMode="auto">
            <a:xfrm>
              <a:off x="9997" y="1884"/>
              <a:ext cx="270" cy="1207"/>
              <a:chOff x="9997" y="1884"/>
              <a:chExt cx="270" cy="1207"/>
            </a:xfrm>
          </p:grpSpPr>
          <p:sp>
            <p:nvSpPr>
              <p:cNvPr id="1154" name="Freeform 125"/>
              <p:cNvSpPr>
                <a:spLocks/>
              </p:cNvSpPr>
              <p:nvPr/>
            </p:nvSpPr>
            <p:spPr bwMode="auto">
              <a:xfrm>
                <a:off x="9997" y="1884"/>
                <a:ext cx="270" cy="1207"/>
              </a:xfrm>
              <a:custGeom>
                <a:avLst/>
                <a:gdLst>
                  <a:gd name="T0" fmla="+- 0 10267 9997"/>
                  <a:gd name="T1" fmla="*/ T0 w 270"/>
                  <a:gd name="T2" fmla="+- 0 1884 1884"/>
                  <a:gd name="T3" fmla="*/ 1884 h 1207"/>
                  <a:gd name="T4" fmla="+- 0 9997 9997"/>
                  <a:gd name="T5" fmla="*/ T4 w 270"/>
                  <a:gd name="T6" fmla="+- 0 2489 1884"/>
                  <a:gd name="T7" fmla="*/ 2489 h 1207"/>
                  <a:gd name="T8" fmla="+- 0 9998 9997"/>
                  <a:gd name="T9" fmla="*/ T8 w 270"/>
                  <a:gd name="T10" fmla="+- 0 3092 1884"/>
                  <a:gd name="T11" fmla="*/ 3092 h 1207"/>
                  <a:gd name="T12" fmla="+- 0 10267 9997"/>
                  <a:gd name="T13" fmla="*/ T12 w 270"/>
                  <a:gd name="T14" fmla="+- 0 1884 1884"/>
                  <a:gd name="T15" fmla="*/ 1884 h 1207"/>
                </a:gdLst>
                <a:ahLst/>
                <a:cxnLst>
                  <a:cxn ang="0">
                    <a:pos x="T1" y="T3"/>
                  </a:cxn>
                  <a:cxn ang="0">
                    <a:pos x="T5" y="T7"/>
                  </a:cxn>
                  <a:cxn ang="0">
                    <a:pos x="T9" y="T11"/>
                  </a:cxn>
                  <a:cxn ang="0">
                    <a:pos x="T13" y="T15"/>
                  </a:cxn>
                </a:cxnLst>
                <a:rect l="0" t="0" r="r" b="b"/>
                <a:pathLst>
                  <a:path w="270" h="1207">
                    <a:moveTo>
                      <a:pt x="270" y="0"/>
                    </a:moveTo>
                    <a:lnTo>
                      <a:pt x="0" y="605"/>
                    </a:lnTo>
                    <a:lnTo>
                      <a:pt x="1" y="1208"/>
                    </a:lnTo>
                    <a:lnTo>
                      <a:pt x="27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3" name="Group 126"/>
            <p:cNvGrpSpPr>
              <a:grpSpLocks/>
            </p:cNvGrpSpPr>
            <p:nvPr/>
          </p:nvGrpSpPr>
          <p:grpSpPr bwMode="auto">
            <a:xfrm>
              <a:off x="8383" y="2476"/>
              <a:ext cx="1614" cy="598"/>
              <a:chOff x="8383" y="2476"/>
              <a:chExt cx="1614" cy="598"/>
            </a:xfrm>
          </p:grpSpPr>
          <p:sp>
            <p:nvSpPr>
              <p:cNvPr id="1153" name="Freeform 127"/>
              <p:cNvSpPr>
                <a:spLocks/>
              </p:cNvSpPr>
              <p:nvPr/>
            </p:nvSpPr>
            <p:spPr bwMode="auto">
              <a:xfrm>
                <a:off x="8383" y="2476"/>
                <a:ext cx="1614" cy="598"/>
              </a:xfrm>
              <a:custGeom>
                <a:avLst/>
                <a:gdLst>
                  <a:gd name="T0" fmla="+- 0 9994 8383"/>
                  <a:gd name="T1" fmla="*/ T0 w 1614"/>
                  <a:gd name="T2" fmla="+- 0 2476 2476"/>
                  <a:gd name="T3" fmla="*/ 2476 h 598"/>
                  <a:gd name="T4" fmla="+- 0 9089 8383"/>
                  <a:gd name="T5" fmla="*/ T4 w 1614"/>
                  <a:gd name="T6" fmla="+- 0 2480 2476"/>
                  <a:gd name="T7" fmla="*/ 2480 h 598"/>
                  <a:gd name="T8" fmla="+- 0 8383 8383"/>
                  <a:gd name="T9" fmla="*/ T8 w 1614"/>
                  <a:gd name="T10" fmla="+- 0 3074 2476"/>
                  <a:gd name="T11" fmla="*/ 3074 h 598"/>
                  <a:gd name="T12" fmla="+- 0 8392 8383"/>
                  <a:gd name="T13" fmla="*/ T12 w 1614"/>
                  <a:gd name="T14" fmla="+- 0 3072 2476"/>
                  <a:gd name="T15" fmla="*/ 3072 h 598"/>
                  <a:gd name="T16" fmla="+- 0 9997 8383"/>
                  <a:gd name="T17" fmla="*/ T16 w 1614"/>
                  <a:gd name="T18" fmla="+- 0 3072 2476"/>
                  <a:gd name="T19" fmla="*/ 3072 h 598"/>
                  <a:gd name="T20" fmla="+- 0 9994 8383"/>
                  <a:gd name="T21" fmla="*/ T20 w 1614"/>
                  <a:gd name="T22" fmla="+- 0 2476 2476"/>
                  <a:gd name="T23" fmla="*/ 2476 h 598"/>
                </a:gdLst>
                <a:ahLst/>
                <a:cxnLst>
                  <a:cxn ang="0">
                    <a:pos x="T1" y="T3"/>
                  </a:cxn>
                  <a:cxn ang="0">
                    <a:pos x="T5" y="T7"/>
                  </a:cxn>
                  <a:cxn ang="0">
                    <a:pos x="T9" y="T11"/>
                  </a:cxn>
                  <a:cxn ang="0">
                    <a:pos x="T13" y="T15"/>
                  </a:cxn>
                  <a:cxn ang="0">
                    <a:pos x="T17" y="T19"/>
                  </a:cxn>
                  <a:cxn ang="0">
                    <a:pos x="T21" y="T23"/>
                  </a:cxn>
                </a:cxnLst>
                <a:rect l="0" t="0" r="r" b="b"/>
                <a:pathLst>
                  <a:path w="1614" h="598">
                    <a:moveTo>
                      <a:pt x="1611" y="0"/>
                    </a:moveTo>
                    <a:lnTo>
                      <a:pt x="706" y="4"/>
                    </a:lnTo>
                    <a:lnTo>
                      <a:pt x="0" y="598"/>
                    </a:lnTo>
                    <a:lnTo>
                      <a:pt x="9" y="596"/>
                    </a:lnTo>
                    <a:lnTo>
                      <a:pt x="1614" y="596"/>
                    </a:lnTo>
                    <a:lnTo>
                      <a:pt x="1611"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4" name="Group 128"/>
            <p:cNvGrpSpPr>
              <a:grpSpLocks/>
            </p:cNvGrpSpPr>
            <p:nvPr/>
          </p:nvGrpSpPr>
          <p:grpSpPr bwMode="auto">
            <a:xfrm>
              <a:off x="8383" y="1774"/>
              <a:ext cx="1135" cy="1300"/>
              <a:chOff x="8383" y="1774"/>
              <a:chExt cx="1135" cy="1300"/>
            </a:xfrm>
          </p:grpSpPr>
          <p:sp>
            <p:nvSpPr>
              <p:cNvPr id="1152" name="Freeform 129"/>
              <p:cNvSpPr>
                <a:spLocks/>
              </p:cNvSpPr>
              <p:nvPr/>
            </p:nvSpPr>
            <p:spPr bwMode="auto">
              <a:xfrm>
                <a:off x="8383" y="1774"/>
                <a:ext cx="1135" cy="1300"/>
              </a:xfrm>
              <a:custGeom>
                <a:avLst/>
                <a:gdLst>
                  <a:gd name="T0" fmla="+- 0 9517 8383"/>
                  <a:gd name="T1" fmla="*/ T0 w 1135"/>
                  <a:gd name="T2" fmla="+- 0 1774 1774"/>
                  <a:gd name="T3" fmla="*/ 1774 h 1300"/>
                  <a:gd name="T4" fmla="+- 0 8383 8383"/>
                  <a:gd name="T5" fmla="*/ T4 w 1135"/>
                  <a:gd name="T6" fmla="+- 0 3074 1774"/>
                  <a:gd name="T7" fmla="*/ 3074 h 1300"/>
                  <a:gd name="T8" fmla="+- 0 9094 8383"/>
                  <a:gd name="T9" fmla="*/ T8 w 1135"/>
                  <a:gd name="T10" fmla="+- 0 2473 1774"/>
                  <a:gd name="T11" fmla="*/ 2473 h 1300"/>
                  <a:gd name="T12" fmla="+- 0 9517 8383"/>
                  <a:gd name="T13" fmla="*/ T12 w 1135"/>
                  <a:gd name="T14" fmla="+- 0 1774 1774"/>
                  <a:gd name="T15" fmla="*/ 1774 h 1300"/>
                </a:gdLst>
                <a:ahLst/>
                <a:cxnLst>
                  <a:cxn ang="0">
                    <a:pos x="T1" y="T3"/>
                  </a:cxn>
                  <a:cxn ang="0">
                    <a:pos x="T5" y="T7"/>
                  </a:cxn>
                  <a:cxn ang="0">
                    <a:pos x="T9" y="T11"/>
                  </a:cxn>
                  <a:cxn ang="0">
                    <a:pos x="T13" y="T15"/>
                  </a:cxn>
                </a:cxnLst>
                <a:rect l="0" t="0" r="r" b="b"/>
                <a:pathLst>
                  <a:path w="1135" h="1300">
                    <a:moveTo>
                      <a:pt x="1134" y="0"/>
                    </a:moveTo>
                    <a:lnTo>
                      <a:pt x="0" y="1300"/>
                    </a:lnTo>
                    <a:lnTo>
                      <a:pt x="711" y="699"/>
                    </a:lnTo>
                    <a:lnTo>
                      <a:pt x="1134"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5" name="Group 130"/>
            <p:cNvGrpSpPr>
              <a:grpSpLocks/>
            </p:cNvGrpSpPr>
            <p:nvPr/>
          </p:nvGrpSpPr>
          <p:grpSpPr bwMode="auto">
            <a:xfrm>
              <a:off x="6305" y="3587"/>
              <a:ext cx="3688" cy="494"/>
              <a:chOff x="6305" y="3587"/>
              <a:chExt cx="3688" cy="494"/>
            </a:xfrm>
          </p:grpSpPr>
          <p:sp>
            <p:nvSpPr>
              <p:cNvPr id="1087" name="Freeform 131"/>
              <p:cNvSpPr>
                <a:spLocks/>
              </p:cNvSpPr>
              <p:nvPr/>
            </p:nvSpPr>
            <p:spPr bwMode="auto">
              <a:xfrm>
                <a:off x="6305" y="3587"/>
                <a:ext cx="3688" cy="494"/>
              </a:xfrm>
              <a:custGeom>
                <a:avLst/>
                <a:gdLst>
                  <a:gd name="T0" fmla="+- 0 6305 6305"/>
                  <a:gd name="T1" fmla="*/ T0 w 3688"/>
                  <a:gd name="T2" fmla="+- 0 4081 3587"/>
                  <a:gd name="T3" fmla="*/ 4081 h 494"/>
                  <a:gd name="T4" fmla="+- 0 9993 6305"/>
                  <a:gd name="T5" fmla="*/ T4 w 3688"/>
                  <a:gd name="T6" fmla="+- 0 4081 3587"/>
                  <a:gd name="T7" fmla="*/ 4081 h 494"/>
                  <a:gd name="T8" fmla="+- 0 9993 6305"/>
                  <a:gd name="T9" fmla="*/ T8 w 3688"/>
                  <a:gd name="T10" fmla="+- 0 3587 3587"/>
                  <a:gd name="T11" fmla="*/ 3587 h 494"/>
                  <a:gd name="T12" fmla="+- 0 6305 6305"/>
                  <a:gd name="T13" fmla="*/ T12 w 3688"/>
                  <a:gd name="T14" fmla="+- 0 3587 3587"/>
                  <a:gd name="T15" fmla="*/ 3587 h 494"/>
                  <a:gd name="T16" fmla="+- 0 6305 6305"/>
                  <a:gd name="T17" fmla="*/ T16 w 3688"/>
                  <a:gd name="T18" fmla="+- 0 4081 3587"/>
                  <a:gd name="T19" fmla="*/ 4081 h 494"/>
                </a:gdLst>
                <a:ahLst/>
                <a:cxnLst>
                  <a:cxn ang="0">
                    <a:pos x="T1" y="T3"/>
                  </a:cxn>
                  <a:cxn ang="0">
                    <a:pos x="T5" y="T7"/>
                  </a:cxn>
                  <a:cxn ang="0">
                    <a:pos x="T9" y="T11"/>
                  </a:cxn>
                  <a:cxn ang="0">
                    <a:pos x="T13" y="T15"/>
                  </a:cxn>
                  <a:cxn ang="0">
                    <a:pos x="T17" y="T19"/>
                  </a:cxn>
                </a:cxnLst>
                <a:rect l="0" t="0" r="r" b="b"/>
                <a:pathLst>
                  <a:path w="3688" h="494">
                    <a:moveTo>
                      <a:pt x="0" y="494"/>
                    </a:moveTo>
                    <a:lnTo>
                      <a:pt x="3688" y="494"/>
                    </a:lnTo>
                    <a:lnTo>
                      <a:pt x="3688" y="0"/>
                    </a:lnTo>
                    <a:lnTo>
                      <a:pt x="0" y="0"/>
                    </a:lnTo>
                    <a:lnTo>
                      <a:pt x="0" y="494"/>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6" name="Group 132"/>
            <p:cNvGrpSpPr>
              <a:grpSpLocks/>
            </p:cNvGrpSpPr>
            <p:nvPr/>
          </p:nvGrpSpPr>
          <p:grpSpPr bwMode="auto">
            <a:xfrm>
              <a:off x="9997" y="1062"/>
              <a:ext cx="635" cy="3015"/>
              <a:chOff x="9997" y="1062"/>
              <a:chExt cx="635" cy="3015"/>
            </a:xfrm>
          </p:grpSpPr>
          <p:sp>
            <p:nvSpPr>
              <p:cNvPr id="1086" name="Freeform 133"/>
              <p:cNvSpPr>
                <a:spLocks/>
              </p:cNvSpPr>
              <p:nvPr/>
            </p:nvSpPr>
            <p:spPr bwMode="auto">
              <a:xfrm>
                <a:off x="9997" y="1062"/>
                <a:ext cx="635" cy="3015"/>
              </a:xfrm>
              <a:custGeom>
                <a:avLst/>
                <a:gdLst>
                  <a:gd name="T0" fmla="+- 0 10632 9997"/>
                  <a:gd name="T1" fmla="*/ T0 w 635"/>
                  <a:gd name="T2" fmla="+- 0 1062 1062"/>
                  <a:gd name="T3" fmla="*/ 1062 h 3015"/>
                  <a:gd name="T4" fmla="+- 0 10466 9997"/>
                  <a:gd name="T5" fmla="*/ T4 w 635"/>
                  <a:gd name="T6" fmla="+- 0 1453 1062"/>
                  <a:gd name="T7" fmla="*/ 1453 h 3015"/>
                  <a:gd name="T8" fmla="+- 0 9997 9997"/>
                  <a:gd name="T9" fmla="*/ T8 w 635"/>
                  <a:gd name="T10" fmla="+- 0 3579 1062"/>
                  <a:gd name="T11" fmla="*/ 3579 h 3015"/>
                  <a:gd name="T12" fmla="+- 0 9997 9997"/>
                  <a:gd name="T13" fmla="*/ T12 w 635"/>
                  <a:gd name="T14" fmla="+- 0 4077 1062"/>
                  <a:gd name="T15" fmla="*/ 4077 h 3015"/>
                  <a:gd name="T16" fmla="+- 0 10632 9997"/>
                  <a:gd name="T17" fmla="*/ T16 w 635"/>
                  <a:gd name="T18" fmla="+- 0 2337 1062"/>
                  <a:gd name="T19" fmla="*/ 2337 h 3015"/>
                  <a:gd name="T20" fmla="+- 0 10632 9997"/>
                  <a:gd name="T21" fmla="*/ T20 w 635"/>
                  <a:gd name="T22" fmla="+- 0 1062 1062"/>
                  <a:gd name="T23" fmla="*/ 1062 h 3015"/>
                </a:gdLst>
                <a:ahLst/>
                <a:cxnLst>
                  <a:cxn ang="0">
                    <a:pos x="T1" y="T3"/>
                  </a:cxn>
                  <a:cxn ang="0">
                    <a:pos x="T5" y="T7"/>
                  </a:cxn>
                  <a:cxn ang="0">
                    <a:pos x="T9" y="T11"/>
                  </a:cxn>
                  <a:cxn ang="0">
                    <a:pos x="T13" y="T15"/>
                  </a:cxn>
                  <a:cxn ang="0">
                    <a:pos x="T17" y="T19"/>
                  </a:cxn>
                  <a:cxn ang="0">
                    <a:pos x="T21" y="T23"/>
                  </a:cxn>
                </a:cxnLst>
                <a:rect l="0" t="0" r="r" b="b"/>
                <a:pathLst>
                  <a:path w="635" h="3015">
                    <a:moveTo>
                      <a:pt x="635" y="0"/>
                    </a:moveTo>
                    <a:lnTo>
                      <a:pt x="469" y="391"/>
                    </a:lnTo>
                    <a:lnTo>
                      <a:pt x="0" y="2517"/>
                    </a:lnTo>
                    <a:lnTo>
                      <a:pt x="0" y="3015"/>
                    </a:lnTo>
                    <a:lnTo>
                      <a:pt x="635" y="1275"/>
                    </a:lnTo>
                    <a:lnTo>
                      <a:pt x="635"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7" name="Group 134"/>
            <p:cNvGrpSpPr>
              <a:grpSpLocks/>
            </p:cNvGrpSpPr>
            <p:nvPr/>
          </p:nvGrpSpPr>
          <p:grpSpPr bwMode="auto">
            <a:xfrm>
              <a:off x="9714" y="1058"/>
              <a:ext cx="914" cy="384"/>
              <a:chOff x="9714" y="1058"/>
              <a:chExt cx="914" cy="384"/>
            </a:xfrm>
          </p:grpSpPr>
          <p:sp>
            <p:nvSpPr>
              <p:cNvPr id="1085" name="Freeform 135"/>
              <p:cNvSpPr>
                <a:spLocks/>
              </p:cNvSpPr>
              <p:nvPr/>
            </p:nvSpPr>
            <p:spPr bwMode="auto">
              <a:xfrm>
                <a:off x="9714" y="1058"/>
                <a:ext cx="914" cy="384"/>
              </a:xfrm>
              <a:custGeom>
                <a:avLst/>
                <a:gdLst>
                  <a:gd name="T0" fmla="+- 0 9951 9714"/>
                  <a:gd name="T1" fmla="*/ T0 w 914"/>
                  <a:gd name="T2" fmla="+- 0 1058 1058"/>
                  <a:gd name="T3" fmla="*/ 1058 h 384"/>
                  <a:gd name="T4" fmla="+- 0 9714 9714"/>
                  <a:gd name="T5" fmla="*/ T4 w 914"/>
                  <a:gd name="T6" fmla="+- 0 1442 1058"/>
                  <a:gd name="T7" fmla="*/ 1442 h 384"/>
                  <a:gd name="T8" fmla="+- 0 10466 9714"/>
                  <a:gd name="T9" fmla="*/ T8 w 914"/>
                  <a:gd name="T10" fmla="+- 0 1442 1058"/>
                  <a:gd name="T11" fmla="*/ 1442 h 384"/>
                  <a:gd name="T12" fmla="+- 0 10628 9714"/>
                  <a:gd name="T13" fmla="*/ T12 w 914"/>
                  <a:gd name="T14" fmla="+- 0 1062 1058"/>
                  <a:gd name="T15" fmla="*/ 1062 h 384"/>
                  <a:gd name="T16" fmla="+- 0 9951 9714"/>
                  <a:gd name="T17" fmla="*/ T16 w 914"/>
                  <a:gd name="T18" fmla="+- 0 1058 1058"/>
                  <a:gd name="T19" fmla="*/ 1058 h 384"/>
                </a:gdLst>
                <a:ahLst/>
                <a:cxnLst>
                  <a:cxn ang="0">
                    <a:pos x="T1" y="T3"/>
                  </a:cxn>
                  <a:cxn ang="0">
                    <a:pos x="T5" y="T7"/>
                  </a:cxn>
                  <a:cxn ang="0">
                    <a:pos x="T9" y="T11"/>
                  </a:cxn>
                  <a:cxn ang="0">
                    <a:pos x="T13" y="T15"/>
                  </a:cxn>
                  <a:cxn ang="0">
                    <a:pos x="T17" y="T19"/>
                  </a:cxn>
                </a:cxnLst>
                <a:rect l="0" t="0" r="r" b="b"/>
                <a:pathLst>
                  <a:path w="914" h="384">
                    <a:moveTo>
                      <a:pt x="237" y="0"/>
                    </a:moveTo>
                    <a:lnTo>
                      <a:pt x="0" y="384"/>
                    </a:lnTo>
                    <a:lnTo>
                      <a:pt x="752" y="384"/>
                    </a:lnTo>
                    <a:lnTo>
                      <a:pt x="914" y="4"/>
                    </a:lnTo>
                    <a:lnTo>
                      <a:pt x="237"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8" name="Group 136"/>
            <p:cNvGrpSpPr>
              <a:grpSpLocks/>
            </p:cNvGrpSpPr>
            <p:nvPr/>
          </p:nvGrpSpPr>
          <p:grpSpPr bwMode="auto">
            <a:xfrm>
              <a:off x="7322" y="1050"/>
              <a:ext cx="995" cy="397"/>
              <a:chOff x="7322" y="1050"/>
              <a:chExt cx="995" cy="397"/>
            </a:xfrm>
          </p:grpSpPr>
          <p:sp>
            <p:nvSpPr>
              <p:cNvPr id="1084" name="Freeform 137"/>
              <p:cNvSpPr>
                <a:spLocks/>
              </p:cNvSpPr>
              <p:nvPr/>
            </p:nvSpPr>
            <p:spPr bwMode="auto">
              <a:xfrm>
                <a:off x="7322" y="1050"/>
                <a:ext cx="995" cy="397"/>
              </a:xfrm>
              <a:custGeom>
                <a:avLst/>
                <a:gdLst>
                  <a:gd name="T0" fmla="+- 0 7706 7322"/>
                  <a:gd name="T1" fmla="*/ T0 w 995"/>
                  <a:gd name="T2" fmla="+- 0 1050 1050"/>
                  <a:gd name="T3" fmla="*/ 1050 h 397"/>
                  <a:gd name="T4" fmla="+- 0 7322 7322"/>
                  <a:gd name="T5" fmla="*/ T4 w 995"/>
                  <a:gd name="T6" fmla="+- 0 1447 1050"/>
                  <a:gd name="T7" fmla="*/ 1447 h 397"/>
                  <a:gd name="T8" fmla="+- 0 7985 7322"/>
                  <a:gd name="T9" fmla="*/ T8 w 995"/>
                  <a:gd name="T10" fmla="+- 0 1446 1050"/>
                  <a:gd name="T11" fmla="*/ 1446 h 397"/>
                  <a:gd name="T12" fmla="+- 0 8317 7322"/>
                  <a:gd name="T13" fmla="*/ T12 w 995"/>
                  <a:gd name="T14" fmla="+- 0 1052 1050"/>
                  <a:gd name="T15" fmla="*/ 1052 h 397"/>
                  <a:gd name="T16" fmla="+- 0 7706 7322"/>
                  <a:gd name="T17" fmla="*/ T16 w 995"/>
                  <a:gd name="T18" fmla="+- 0 1050 1050"/>
                  <a:gd name="T19" fmla="*/ 1050 h 397"/>
                </a:gdLst>
                <a:ahLst/>
                <a:cxnLst>
                  <a:cxn ang="0">
                    <a:pos x="T1" y="T3"/>
                  </a:cxn>
                  <a:cxn ang="0">
                    <a:pos x="T5" y="T7"/>
                  </a:cxn>
                  <a:cxn ang="0">
                    <a:pos x="T9" y="T11"/>
                  </a:cxn>
                  <a:cxn ang="0">
                    <a:pos x="T13" y="T15"/>
                  </a:cxn>
                  <a:cxn ang="0">
                    <a:pos x="T17" y="T19"/>
                  </a:cxn>
                </a:cxnLst>
                <a:rect l="0" t="0" r="r" b="b"/>
                <a:pathLst>
                  <a:path w="995" h="397">
                    <a:moveTo>
                      <a:pt x="384" y="0"/>
                    </a:moveTo>
                    <a:lnTo>
                      <a:pt x="0" y="397"/>
                    </a:lnTo>
                    <a:lnTo>
                      <a:pt x="663" y="396"/>
                    </a:lnTo>
                    <a:lnTo>
                      <a:pt x="995" y="2"/>
                    </a:lnTo>
                    <a:lnTo>
                      <a:pt x="384"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9" name="Group 138"/>
            <p:cNvGrpSpPr>
              <a:grpSpLocks/>
            </p:cNvGrpSpPr>
            <p:nvPr/>
          </p:nvGrpSpPr>
          <p:grpSpPr bwMode="auto">
            <a:xfrm>
              <a:off x="10439" y="1890"/>
              <a:ext cx="194" cy="977"/>
              <a:chOff x="10439" y="1890"/>
              <a:chExt cx="194" cy="977"/>
            </a:xfrm>
          </p:grpSpPr>
          <p:sp>
            <p:nvSpPr>
              <p:cNvPr id="1083" name="Freeform 139"/>
              <p:cNvSpPr>
                <a:spLocks/>
              </p:cNvSpPr>
              <p:nvPr/>
            </p:nvSpPr>
            <p:spPr bwMode="auto">
              <a:xfrm>
                <a:off x="10439" y="1890"/>
                <a:ext cx="194" cy="977"/>
              </a:xfrm>
              <a:custGeom>
                <a:avLst/>
                <a:gdLst>
                  <a:gd name="T0" fmla="+- 0 10632 10439"/>
                  <a:gd name="T1" fmla="*/ T0 w 194"/>
                  <a:gd name="T2" fmla="+- 0 1890 1890"/>
                  <a:gd name="T3" fmla="*/ 1890 h 977"/>
                  <a:gd name="T4" fmla="+- 0 10439 10439"/>
                  <a:gd name="T5" fmla="*/ T4 w 194"/>
                  <a:gd name="T6" fmla="+- 0 2867 1890"/>
                  <a:gd name="T7" fmla="*/ 2867 h 977"/>
                  <a:gd name="T8" fmla="+- 0 10631 10439"/>
                  <a:gd name="T9" fmla="*/ T8 w 194"/>
                  <a:gd name="T10" fmla="+- 0 2349 1890"/>
                  <a:gd name="T11" fmla="*/ 2349 h 977"/>
                  <a:gd name="T12" fmla="+- 0 10632 10439"/>
                  <a:gd name="T13" fmla="*/ T12 w 194"/>
                  <a:gd name="T14" fmla="+- 0 1890 1890"/>
                  <a:gd name="T15" fmla="*/ 1890 h 977"/>
                </a:gdLst>
                <a:ahLst/>
                <a:cxnLst>
                  <a:cxn ang="0">
                    <a:pos x="T1" y="T3"/>
                  </a:cxn>
                  <a:cxn ang="0">
                    <a:pos x="T5" y="T7"/>
                  </a:cxn>
                  <a:cxn ang="0">
                    <a:pos x="T9" y="T11"/>
                  </a:cxn>
                  <a:cxn ang="0">
                    <a:pos x="T13" y="T15"/>
                  </a:cxn>
                </a:cxnLst>
                <a:rect l="0" t="0" r="r" b="b"/>
                <a:pathLst>
                  <a:path w="194" h="977">
                    <a:moveTo>
                      <a:pt x="193" y="0"/>
                    </a:moveTo>
                    <a:lnTo>
                      <a:pt x="0" y="977"/>
                    </a:lnTo>
                    <a:lnTo>
                      <a:pt x="192" y="459"/>
                    </a:lnTo>
                    <a:lnTo>
                      <a:pt x="193"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1164" name="Picture 14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140" y="1591"/>
                <a:ext cx="793" cy="157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20" name="Group 141"/>
            <p:cNvGrpSpPr>
              <a:grpSpLocks/>
            </p:cNvGrpSpPr>
            <p:nvPr/>
          </p:nvGrpSpPr>
          <p:grpSpPr bwMode="auto">
            <a:xfrm>
              <a:off x="7896" y="1452"/>
              <a:ext cx="388" cy="1707"/>
              <a:chOff x="7896" y="1452"/>
              <a:chExt cx="388" cy="1707"/>
            </a:xfrm>
          </p:grpSpPr>
          <p:sp>
            <p:nvSpPr>
              <p:cNvPr id="1082" name="Freeform 142"/>
              <p:cNvSpPr>
                <a:spLocks/>
              </p:cNvSpPr>
              <p:nvPr/>
            </p:nvSpPr>
            <p:spPr bwMode="auto">
              <a:xfrm>
                <a:off x="7896" y="1452"/>
                <a:ext cx="388" cy="1707"/>
              </a:xfrm>
              <a:custGeom>
                <a:avLst/>
                <a:gdLst>
                  <a:gd name="T0" fmla="+- 0 7979 7896"/>
                  <a:gd name="T1" fmla="*/ T0 w 388"/>
                  <a:gd name="T2" fmla="+- 0 1452 1452"/>
                  <a:gd name="T3" fmla="*/ 1452 h 1707"/>
                  <a:gd name="T4" fmla="+- 0 7896 7896"/>
                  <a:gd name="T5" fmla="*/ T4 w 388"/>
                  <a:gd name="T6" fmla="+- 0 1547 1452"/>
                  <a:gd name="T7" fmla="*/ 1547 h 1707"/>
                  <a:gd name="T8" fmla="+- 0 8139 7896"/>
                  <a:gd name="T9" fmla="*/ T8 w 388"/>
                  <a:gd name="T10" fmla="+- 0 3159 1452"/>
                  <a:gd name="T11" fmla="*/ 3159 h 1707"/>
                  <a:gd name="T12" fmla="+- 0 8284 7896"/>
                  <a:gd name="T13" fmla="*/ T12 w 388"/>
                  <a:gd name="T14" fmla="+- 0 2916 1452"/>
                  <a:gd name="T15" fmla="*/ 2916 h 1707"/>
                  <a:gd name="T16" fmla="+- 0 7979 7896"/>
                  <a:gd name="T17" fmla="*/ T16 w 388"/>
                  <a:gd name="T18" fmla="+- 0 1452 1452"/>
                  <a:gd name="T19" fmla="*/ 1452 h 1707"/>
                </a:gdLst>
                <a:ahLst/>
                <a:cxnLst>
                  <a:cxn ang="0">
                    <a:pos x="T1" y="T3"/>
                  </a:cxn>
                  <a:cxn ang="0">
                    <a:pos x="T5" y="T7"/>
                  </a:cxn>
                  <a:cxn ang="0">
                    <a:pos x="T9" y="T11"/>
                  </a:cxn>
                  <a:cxn ang="0">
                    <a:pos x="T13" y="T15"/>
                  </a:cxn>
                  <a:cxn ang="0">
                    <a:pos x="T17" y="T19"/>
                  </a:cxn>
                </a:cxnLst>
                <a:rect l="0" t="0" r="r" b="b"/>
                <a:pathLst>
                  <a:path w="388" h="1707">
                    <a:moveTo>
                      <a:pt x="83" y="0"/>
                    </a:moveTo>
                    <a:lnTo>
                      <a:pt x="0" y="95"/>
                    </a:lnTo>
                    <a:lnTo>
                      <a:pt x="243" y="1707"/>
                    </a:lnTo>
                    <a:lnTo>
                      <a:pt x="388" y="1464"/>
                    </a:lnTo>
                    <a:lnTo>
                      <a:pt x="83"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1" name="Group 143"/>
            <p:cNvGrpSpPr>
              <a:grpSpLocks/>
            </p:cNvGrpSpPr>
            <p:nvPr/>
          </p:nvGrpSpPr>
          <p:grpSpPr bwMode="auto">
            <a:xfrm>
              <a:off x="8139" y="1440"/>
              <a:ext cx="1571" cy="1719"/>
              <a:chOff x="8139" y="1440"/>
              <a:chExt cx="1571" cy="1719"/>
            </a:xfrm>
          </p:grpSpPr>
          <p:sp>
            <p:nvSpPr>
              <p:cNvPr id="1081" name="Freeform 144"/>
              <p:cNvSpPr>
                <a:spLocks/>
              </p:cNvSpPr>
              <p:nvPr/>
            </p:nvSpPr>
            <p:spPr bwMode="auto">
              <a:xfrm>
                <a:off x="8139" y="1440"/>
                <a:ext cx="1571" cy="1719"/>
              </a:xfrm>
              <a:custGeom>
                <a:avLst/>
                <a:gdLst>
                  <a:gd name="T0" fmla="+- 0 9710 8139"/>
                  <a:gd name="T1" fmla="*/ T0 w 1571"/>
                  <a:gd name="T2" fmla="+- 0 1440 1440"/>
                  <a:gd name="T3" fmla="*/ 1440 h 1719"/>
                  <a:gd name="T4" fmla="+- 0 8284 8139"/>
                  <a:gd name="T5" fmla="*/ T4 w 1571"/>
                  <a:gd name="T6" fmla="+- 0 2916 1440"/>
                  <a:gd name="T7" fmla="*/ 2916 h 1719"/>
                  <a:gd name="T8" fmla="+- 0 8139 8139"/>
                  <a:gd name="T9" fmla="*/ T8 w 1571"/>
                  <a:gd name="T10" fmla="+- 0 3159 1440"/>
                  <a:gd name="T11" fmla="*/ 3159 h 1719"/>
                  <a:gd name="T12" fmla="+- 0 9624 8139"/>
                  <a:gd name="T13" fmla="*/ T12 w 1571"/>
                  <a:gd name="T14" fmla="+- 0 1583 1440"/>
                  <a:gd name="T15" fmla="*/ 1583 h 1719"/>
                  <a:gd name="T16" fmla="+- 0 9710 8139"/>
                  <a:gd name="T17" fmla="*/ T16 w 1571"/>
                  <a:gd name="T18" fmla="+- 0 1440 1440"/>
                  <a:gd name="T19" fmla="*/ 1440 h 1719"/>
                </a:gdLst>
                <a:ahLst/>
                <a:cxnLst>
                  <a:cxn ang="0">
                    <a:pos x="T1" y="T3"/>
                  </a:cxn>
                  <a:cxn ang="0">
                    <a:pos x="T5" y="T7"/>
                  </a:cxn>
                  <a:cxn ang="0">
                    <a:pos x="T9" y="T11"/>
                  </a:cxn>
                  <a:cxn ang="0">
                    <a:pos x="T13" y="T15"/>
                  </a:cxn>
                  <a:cxn ang="0">
                    <a:pos x="T17" y="T19"/>
                  </a:cxn>
                </a:cxnLst>
                <a:rect l="0" t="0" r="r" b="b"/>
                <a:pathLst>
                  <a:path w="1571" h="1719">
                    <a:moveTo>
                      <a:pt x="1571" y="0"/>
                    </a:moveTo>
                    <a:lnTo>
                      <a:pt x="145" y="1476"/>
                    </a:lnTo>
                    <a:lnTo>
                      <a:pt x="0" y="1719"/>
                    </a:lnTo>
                    <a:lnTo>
                      <a:pt x="1485" y="143"/>
                    </a:lnTo>
                    <a:lnTo>
                      <a:pt x="1571"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2" name="Group 145"/>
            <p:cNvGrpSpPr>
              <a:grpSpLocks/>
            </p:cNvGrpSpPr>
            <p:nvPr/>
          </p:nvGrpSpPr>
          <p:grpSpPr bwMode="auto">
            <a:xfrm>
              <a:off x="7698" y="1547"/>
              <a:ext cx="441" cy="1837"/>
              <a:chOff x="7698" y="1547"/>
              <a:chExt cx="441" cy="1837"/>
            </a:xfrm>
          </p:grpSpPr>
          <p:sp>
            <p:nvSpPr>
              <p:cNvPr id="1080" name="Freeform 146"/>
              <p:cNvSpPr>
                <a:spLocks/>
              </p:cNvSpPr>
              <p:nvPr/>
            </p:nvSpPr>
            <p:spPr bwMode="auto">
              <a:xfrm>
                <a:off x="7698" y="1547"/>
                <a:ext cx="441" cy="1837"/>
              </a:xfrm>
              <a:custGeom>
                <a:avLst/>
                <a:gdLst>
                  <a:gd name="T0" fmla="+- 0 7896 7698"/>
                  <a:gd name="T1" fmla="*/ T0 w 441"/>
                  <a:gd name="T2" fmla="+- 0 1547 1547"/>
                  <a:gd name="T3" fmla="*/ 1547 h 1837"/>
                  <a:gd name="T4" fmla="+- 0 7714 7698"/>
                  <a:gd name="T5" fmla="*/ T4 w 441"/>
                  <a:gd name="T6" fmla="+- 0 1770 1547"/>
                  <a:gd name="T7" fmla="*/ 1770 h 1837"/>
                  <a:gd name="T8" fmla="+- 0 7698 7698"/>
                  <a:gd name="T9" fmla="*/ T8 w 441"/>
                  <a:gd name="T10" fmla="+- 0 3078 1547"/>
                  <a:gd name="T11" fmla="*/ 3078 h 1837"/>
                  <a:gd name="T12" fmla="+- 0 8004 7698"/>
                  <a:gd name="T13" fmla="*/ T12 w 441"/>
                  <a:gd name="T14" fmla="+- 0 3384 1547"/>
                  <a:gd name="T15" fmla="*/ 3384 h 1837"/>
                  <a:gd name="T16" fmla="+- 0 8139 7698"/>
                  <a:gd name="T17" fmla="*/ T16 w 441"/>
                  <a:gd name="T18" fmla="+- 0 3159 1547"/>
                  <a:gd name="T19" fmla="*/ 3159 h 1837"/>
                  <a:gd name="T20" fmla="+- 0 7896 7698"/>
                  <a:gd name="T21" fmla="*/ T20 w 441"/>
                  <a:gd name="T22" fmla="+- 0 1547 1547"/>
                  <a:gd name="T23" fmla="*/ 1547 h 1837"/>
                </a:gdLst>
                <a:ahLst/>
                <a:cxnLst>
                  <a:cxn ang="0">
                    <a:pos x="T1" y="T3"/>
                  </a:cxn>
                  <a:cxn ang="0">
                    <a:pos x="T5" y="T7"/>
                  </a:cxn>
                  <a:cxn ang="0">
                    <a:pos x="T9" y="T11"/>
                  </a:cxn>
                  <a:cxn ang="0">
                    <a:pos x="T13" y="T15"/>
                  </a:cxn>
                  <a:cxn ang="0">
                    <a:pos x="T17" y="T19"/>
                  </a:cxn>
                  <a:cxn ang="0">
                    <a:pos x="T21" y="T23"/>
                  </a:cxn>
                </a:cxnLst>
                <a:rect l="0" t="0" r="r" b="b"/>
                <a:pathLst>
                  <a:path w="441" h="1837">
                    <a:moveTo>
                      <a:pt x="198" y="0"/>
                    </a:moveTo>
                    <a:lnTo>
                      <a:pt x="16" y="223"/>
                    </a:lnTo>
                    <a:lnTo>
                      <a:pt x="0" y="1531"/>
                    </a:lnTo>
                    <a:lnTo>
                      <a:pt x="306" y="1837"/>
                    </a:lnTo>
                    <a:lnTo>
                      <a:pt x="441" y="1612"/>
                    </a:lnTo>
                    <a:lnTo>
                      <a:pt x="198"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3" name="Group 147"/>
            <p:cNvGrpSpPr>
              <a:grpSpLocks/>
            </p:cNvGrpSpPr>
            <p:nvPr/>
          </p:nvGrpSpPr>
          <p:grpSpPr bwMode="auto">
            <a:xfrm>
              <a:off x="8013" y="1557"/>
              <a:ext cx="1633" cy="1825"/>
              <a:chOff x="8013" y="1557"/>
              <a:chExt cx="1633" cy="1825"/>
            </a:xfrm>
          </p:grpSpPr>
          <p:sp>
            <p:nvSpPr>
              <p:cNvPr id="1079" name="Freeform 148"/>
              <p:cNvSpPr>
                <a:spLocks/>
              </p:cNvSpPr>
              <p:nvPr/>
            </p:nvSpPr>
            <p:spPr bwMode="auto">
              <a:xfrm>
                <a:off x="8013" y="1557"/>
                <a:ext cx="1633" cy="1825"/>
              </a:xfrm>
              <a:custGeom>
                <a:avLst/>
                <a:gdLst>
                  <a:gd name="T0" fmla="+- 0 9646 8013"/>
                  <a:gd name="T1" fmla="*/ T0 w 1633"/>
                  <a:gd name="T2" fmla="+- 0 1557 1557"/>
                  <a:gd name="T3" fmla="*/ 1557 h 1825"/>
                  <a:gd name="T4" fmla="+- 0 8148 8013"/>
                  <a:gd name="T5" fmla="*/ T4 w 1633"/>
                  <a:gd name="T6" fmla="+- 0 3149 1557"/>
                  <a:gd name="T7" fmla="*/ 3149 h 1825"/>
                  <a:gd name="T8" fmla="+- 0 8013 8013"/>
                  <a:gd name="T9" fmla="*/ T8 w 1633"/>
                  <a:gd name="T10" fmla="+- 0 3382 1557"/>
                  <a:gd name="T11" fmla="*/ 3382 h 1825"/>
                  <a:gd name="T12" fmla="+- 0 8383 8013"/>
                  <a:gd name="T13" fmla="*/ T12 w 1633"/>
                  <a:gd name="T14" fmla="+- 0 3074 1557"/>
                  <a:gd name="T15" fmla="*/ 3074 h 1825"/>
                  <a:gd name="T16" fmla="+- 0 9517 8013"/>
                  <a:gd name="T17" fmla="*/ T16 w 1633"/>
                  <a:gd name="T18" fmla="+- 0 1774 1557"/>
                  <a:gd name="T19" fmla="*/ 1774 h 1825"/>
                  <a:gd name="T20" fmla="+- 0 9646 8013"/>
                  <a:gd name="T21" fmla="*/ T20 w 1633"/>
                  <a:gd name="T22" fmla="+- 0 1557 1557"/>
                  <a:gd name="T23" fmla="*/ 1557 h 1825"/>
                </a:gdLst>
                <a:ahLst/>
                <a:cxnLst>
                  <a:cxn ang="0">
                    <a:pos x="T1" y="T3"/>
                  </a:cxn>
                  <a:cxn ang="0">
                    <a:pos x="T5" y="T7"/>
                  </a:cxn>
                  <a:cxn ang="0">
                    <a:pos x="T9" y="T11"/>
                  </a:cxn>
                  <a:cxn ang="0">
                    <a:pos x="T13" y="T15"/>
                  </a:cxn>
                  <a:cxn ang="0">
                    <a:pos x="T17" y="T19"/>
                  </a:cxn>
                  <a:cxn ang="0">
                    <a:pos x="T21" y="T23"/>
                  </a:cxn>
                </a:cxnLst>
                <a:rect l="0" t="0" r="r" b="b"/>
                <a:pathLst>
                  <a:path w="1633" h="1825">
                    <a:moveTo>
                      <a:pt x="1633" y="0"/>
                    </a:moveTo>
                    <a:lnTo>
                      <a:pt x="135" y="1592"/>
                    </a:lnTo>
                    <a:lnTo>
                      <a:pt x="0" y="1825"/>
                    </a:lnTo>
                    <a:lnTo>
                      <a:pt x="370" y="1517"/>
                    </a:lnTo>
                    <a:lnTo>
                      <a:pt x="1504" y="217"/>
                    </a:lnTo>
                    <a:lnTo>
                      <a:pt x="1633"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4" name="Group 149"/>
            <p:cNvGrpSpPr>
              <a:grpSpLocks/>
            </p:cNvGrpSpPr>
            <p:nvPr/>
          </p:nvGrpSpPr>
          <p:grpSpPr bwMode="auto">
            <a:xfrm>
              <a:off x="7111" y="1880"/>
              <a:ext cx="590" cy="1189"/>
              <a:chOff x="7111" y="1880"/>
              <a:chExt cx="590" cy="1189"/>
            </a:xfrm>
          </p:grpSpPr>
          <p:sp>
            <p:nvSpPr>
              <p:cNvPr id="1078" name="Freeform 150"/>
              <p:cNvSpPr>
                <a:spLocks/>
              </p:cNvSpPr>
              <p:nvPr/>
            </p:nvSpPr>
            <p:spPr bwMode="auto">
              <a:xfrm>
                <a:off x="7111" y="1880"/>
                <a:ext cx="590" cy="1189"/>
              </a:xfrm>
              <a:custGeom>
                <a:avLst/>
                <a:gdLst>
                  <a:gd name="T0" fmla="+- 0 7621 7111"/>
                  <a:gd name="T1" fmla="*/ T0 w 590"/>
                  <a:gd name="T2" fmla="+- 0 1880 1880"/>
                  <a:gd name="T3" fmla="*/ 1880 h 1189"/>
                  <a:gd name="T4" fmla="+- 0 7111 7111"/>
                  <a:gd name="T5" fmla="*/ T4 w 590"/>
                  <a:gd name="T6" fmla="+- 0 2478 1880"/>
                  <a:gd name="T7" fmla="*/ 2478 h 1189"/>
                  <a:gd name="T8" fmla="+- 0 7701 7111"/>
                  <a:gd name="T9" fmla="*/ T8 w 590"/>
                  <a:gd name="T10" fmla="+- 0 3069 1880"/>
                  <a:gd name="T11" fmla="*/ 3069 h 1189"/>
                  <a:gd name="T12" fmla="+- 0 7621 7111"/>
                  <a:gd name="T13" fmla="*/ T12 w 590"/>
                  <a:gd name="T14" fmla="+- 0 1880 1880"/>
                  <a:gd name="T15" fmla="*/ 1880 h 1189"/>
                </a:gdLst>
                <a:ahLst/>
                <a:cxnLst>
                  <a:cxn ang="0">
                    <a:pos x="T1" y="T3"/>
                  </a:cxn>
                  <a:cxn ang="0">
                    <a:pos x="T5" y="T7"/>
                  </a:cxn>
                  <a:cxn ang="0">
                    <a:pos x="T9" y="T11"/>
                  </a:cxn>
                  <a:cxn ang="0">
                    <a:pos x="T13" y="T15"/>
                  </a:cxn>
                </a:cxnLst>
                <a:rect l="0" t="0" r="r" b="b"/>
                <a:pathLst>
                  <a:path w="590" h="1189">
                    <a:moveTo>
                      <a:pt x="510" y="0"/>
                    </a:moveTo>
                    <a:lnTo>
                      <a:pt x="0" y="598"/>
                    </a:lnTo>
                    <a:lnTo>
                      <a:pt x="590" y="1189"/>
                    </a:lnTo>
                    <a:lnTo>
                      <a:pt x="51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5" name="Group 151"/>
            <p:cNvGrpSpPr>
              <a:grpSpLocks/>
            </p:cNvGrpSpPr>
            <p:nvPr/>
          </p:nvGrpSpPr>
          <p:grpSpPr bwMode="auto">
            <a:xfrm>
              <a:off x="8385" y="1883"/>
              <a:ext cx="1060" cy="1187"/>
              <a:chOff x="8385" y="1883"/>
              <a:chExt cx="1060" cy="1187"/>
            </a:xfrm>
          </p:grpSpPr>
          <p:sp>
            <p:nvSpPr>
              <p:cNvPr id="1077" name="Freeform 152"/>
              <p:cNvSpPr>
                <a:spLocks/>
              </p:cNvSpPr>
              <p:nvPr/>
            </p:nvSpPr>
            <p:spPr bwMode="auto">
              <a:xfrm>
                <a:off x="8385" y="1883"/>
                <a:ext cx="1060" cy="1187"/>
              </a:xfrm>
              <a:custGeom>
                <a:avLst/>
                <a:gdLst>
                  <a:gd name="T0" fmla="+- 0 9446 8385"/>
                  <a:gd name="T1" fmla="*/ T0 w 1060"/>
                  <a:gd name="T2" fmla="+- 0 1883 1883"/>
                  <a:gd name="T3" fmla="*/ 1883 h 1187"/>
                  <a:gd name="T4" fmla="+- 0 8385 8385"/>
                  <a:gd name="T5" fmla="*/ T4 w 1060"/>
                  <a:gd name="T6" fmla="+- 0 3070 1883"/>
                  <a:gd name="T7" fmla="*/ 3070 h 1187"/>
                  <a:gd name="T8" fmla="+- 0 9079 8385"/>
                  <a:gd name="T9" fmla="*/ T8 w 1060"/>
                  <a:gd name="T10" fmla="+- 0 2485 1883"/>
                  <a:gd name="T11" fmla="*/ 2485 h 1187"/>
                  <a:gd name="T12" fmla="+- 0 9446 8385"/>
                  <a:gd name="T13" fmla="*/ T12 w 1060"/>
                  <a:gd name="T14" fmla="+- 0 1883 1883"/>
                  <a:gd name="T15" fmla="*/ 1883 h 1187"/>
                </a:gdLst>
                <a:ahLst/>
                <a:cxnLst>
                  <a:cxn ang="0">
                    <a:pos x="T1" y="T3"/>
                  </a:cxn>
                  <a:cxn ang="0">
                    <a:pos x="T5" y="T7"/>
                  </a:cxn>
                  <a:cxn ang="0">
                    <a:pos x="T9" y="T11"/>
                  </a:cxn>
                  <a:cxn ang="0">
                    <a:pos x="T13" y="T15"/>
                  </a:cxn>
                </a:cxnLst>
                <a:rect l="0" t="0" r="r" b="b"/>
                <a:pathLst>
                  <a:path w="1060" h="1187">
                    <a:moveTo>
                      <a:pt x="1061" y="0"/>
                    </a:moveTo>
                    <a:lnTo>
                      <a:pt x="0" y="1187"/>
                    </a:lnTo>
                    <a:lnTo>
                      <a:pt x="694" y="602"/>
                    </a:lnTo>
                    <a:lnTo>
                      <a:pt x="1061"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6" name="Group 153"/>
            <p:cNvGrpSpPr>
              <a:grpSpLocks/>
            </p:cNvGrpSpPr>
            <p:nvPr/>
          </p:nvGrpSpPr>
          <p:grpSpPr bwMode="auto">
            <a:xfrm>
              <a:off x="7982" y="1054"/>
              <a:ext cx="1963" cy="1863"/>
              <a:chOff x="7982" y="1054"/>
              <a:chExt cx="1963" cy="1863"/>
            </a:xfrm>
          </p:grpSpPr>
          <p:sp>
            <p:nvSpPr>
              <p:cNvPr id="1075" name="Freeform 154"/>
              <p:cNvSpPr>
                <a:spLocks/>
              </p:cNvSpPr>
              <p:nvPr/>
            </p:nvSpPr>
            <p:spPr bwMode="auto">
              <a:xfrm>
                <a:off x="7982" y="1054"/>
                <a:ext cx="1963" cy="1863"/>
              </a:xfrm>
              <a:custGeom>
                <a:avLst/>
                <a:gdLst>
                  <a:gd name="T0" fmla="+- 0 8323 7982"/>
                  <a:gd name="T1" fmla="*/ T0 w 1963"/>
                  <a:gd name="T2" fmla="+- 0 1054 1054"/>
                  <a:gd name="T3" fmla="*/ 1054 h 1863"/>
                  <a:gd name="T4" fmla="+- 0 7982 7982"/>
                  <a:gd name="T5" fmla="*/ T4 w 1963"/>
                  <a:gd name="T6" fmla="+- 0 1453 1054"/>
                  <a:gd name="T7" fmla="*/ 1453 h 1863"/>
                  <a:gd name="T8" fmla="+- 0 8286 7982"/>
                  <a:gd name="T9" fmla="*/ T8 w 1963"/>
                  <a:gd name="T10" fmla="+- 0 2917 1054"/>
                  <a:gd name="T11" fmla="*/ 2917 h 1863"/>
                  <a:gd name="T12" fmla="+- 0 9626 7982"/>
                  <a:gd name="T13" fmla="*/ T12 w 1963"/>
                  <a:gd name="T14" fmla="+- 0 1527 1054"/>
                  <a:gd name="T15" fmla="*/ 1527 h 1863"/>
                  <a:gd name="T16" fmla="+- 0 9125 7982"/>
                  <a:gd name="T17" fmla="*/ T16 w 1963"/>
                  <a:gd name="T18" fmla="+- 0 1527 1054"/>
                  <a:gd name="T19" fmla="*/ 1527 h 1863"/>
                  <a:gd name="T20" fmla="+- 0 8323 7982"/>
                  <a:gd name="T21" fmla="*/ T20 w 1963"/>
                  <a:gd name="T22" fmla="+- 0 1054 1054"/>
                  <a:gd name="T23" fmla="*/ 1054 h 1863"/>
                </a:gdLst>
                <a:ahLst/>
                <a:cxnLst>
                  <a:cxn ang="0">
                    <a:pos x="T1" y="T3"/>
                  </a:cxn>
                  <a:cxn ang="0">
                    <a:pos x="T5" y="T7"/>
                  </a:cxn>
                  <a:cxn ang="0">
                    <a:pos x="T9" y="T11"/>
                  </a:cxn>
                  <a:cxn ang="0">
                    <a:pos x="T13" y="T15"/>
                  </a:cxn>
                  <a:cxn ang="0">
                    <a:pos x="T17" y="T19"/>
                  </a:cxn>
                  <a:cxn ang="0">
                    <a:pos x="T21" y="T23"/>
                  </a:cxn>
                </a:cxnLst>
                <a:rect l="0" t="0" r="r" b="b"/>
                <a:pathLst>
                  <a:path w="1963" h="1863">
                    <a:moveTo>
                      <a:pt x="341" y="0"/>
                    </a:moveTo>
                    <a:lnTo>
                      <a:pt x="0" y="399"/>
                    </a:lnTo>
                    <a:lnTo>
                      <a:pt x="304" y="1863"/>
                    </a:lnTo>
                    <a:lnTo>
                      <a:pt x="1644" y="473"/>
                    </a:lnTo>
                    <a:lnTo>
                      <a:pt x="1143" y="473"/>
                    </a:lnTo>
                    <a:lnTo>
                      <a:pt x="341"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76" name="Freeform 155"/>
              <p:cNvSpPr>
                <a:spLocks/>
              </p:cNvSpPr>
              <p:nvPr/>
            </p:nvSpPr>
            <p:spPr bwMode="auto">
              <a:xfrm>
                <a:off x="7982" y="1054"/>
                <a:ext cx="1963" cy="1863"/>
              </a:xfrm>
              <a:custGeom>
                <a:avLst/>
                <a:gdLst>
                  <a:gd name="T0" fmla="+- 0 9946 7982"/>
                  <a:gd name="T1" fmla="*/ T0 w 1963"/>
                  <a:gd name="T2" fmla="+- 0 1061 1054"/>
                  <a:gd name="T3" fmla="*/ 1061 h 1863"/>
                  <a:gd name="T4" fmla="+- 0 9125 7982"/>
                  <a:gd name="T5" fmla="*/ T4 w 1963"/>
                  <a:gd name="T6" fmla="+- 0 1527 1054"/>
                  <a:gd name="T7" fmla="*/ 1527 h 1863"/>
                  <a:gd name="T8" fmla="+- 0 9626 7982"/>
                  <a:gd name="T9" fmla="*/ T8 w 1963"/>
                  <a:gd name="T10" fmla="+- 0 1527 1054"/>
                  <a:gd name="T11" fmla="*/ 1527 h 1863"/>
                  <a:gd name="T12" fmla="+- 0 9714 7982"/>
                  <a:gd name="T13" fmla="*/ T12 w 1963"/>
                  <a:gd name="T14" fmla="+- 0 1436 1054"/>
                  <a:gd name="T15" fmla="*/ 1436 h 1863"/>
                  <a:gd name="T16" fmla="+- 0 9946 7982"/>
                  <a:gd name="T17" fmla="*/ T16 w 1963"/>
                  <a:gd name="T18" fmla="+- 0 1061 1054"/>
                  <a:gd name="T19" fmla="*/ 1061 h 1863"/>
                </a:gdLst>
                <a:ahLst/>
                <a:cxnLst>
                  <a:cxn ang="0">
                    <a:pos x="T1" y="T3"/>
                  </a:cxn>
                  <a:cxn ang="0">
                    <a:pos x="T5" y="T7"/>
                  </a:cxn>
                  <a:cxn ang="0">
                    <a:pos x="T9" y="T11"/>
                  </a:cxn>
                  <a:cxn ang="0">
                    <a:pos x="T13" y="T15"/>
                  </a:cxn>
                  <a:cxn ang="0">
                    <a:pos x="T17" y="T19"/>
                  </a:cxn>
                </a:cxnLst>
                <a:rect l="0" t="0" r="r" b="b"/>
                <a:pathLst>
                  <a:path w="1963" h="1863">
                    <a:moveTo>
                      <a:pt x="1964" y="7"/>
                    </a:moveTo>
                    <a:lnTo>
                      <a:pt x="1143" y="473"/>
                    </a:lnTo>
                    <a:lnTo>
                      <a:pt x="1644" y="473"/>
                    </a:lnTo>
                    <a:lnTo>
                      <a:pt x="1732" y="382"/>
                    </a:lnTo>
                    <a:lnTo>
                      <a:pt x="1964" y="7"/>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7" name="Group 156"/>
            <p:cNvGrpSpPr>
              <a:grpSpLocks/>
            </p:cNvGrpSpPr>
            <p:nvPr/>
          </p:nvGrpSpPr>
          <p:grpSpPr bwMode="auto">
            <a:xfrm>
              <a:off x="6312" y="1050"/>
              <a:ext cx="2007" cy="1430"/>
              <a:chOff x="6312" y="1050"/>
              <a:chExt cx="2007" cy="1430"/>
            </a:xfrm>
          </p:grpSpPr>
          <p:sp>
            <p:nvSpPr>
              <p:cNvPr id="1074" name="Freeform 157"/>
              <p:cNvSpPr>
                <a:spLocks/>
              </p:cNvSpPr>
              <p:nvPr/>
            </p:nvSpPr>
            <p:spPr bwMode="auto">
              <a:xfrm>
                <a:off x="6312" y="1050"/>
                <a:ext cx="2007" cy="1430"/>
              </a:xfrm>
              <a:custGeom>
                <a:avLst/>
                <a:gdLst>
                  <a:gd name="T0" fmla="+- 0 8319 6312"/>
                  <a:gd name="T1" fmla="*/ T0 w 2007"/>
                  <a:gd name="T2" fmla="+- 0 1050 1050"/>
                  <a:gd name="T3" fmla="*/ 1050 h 1430"/>
                  <a:gd name="T4" fmla="+- 0 7704 6312"/>
                  <a:gd name="T5" fmla="*/ T4 w 2007"/>
                  <a:gd name="T6" fmla="+- 0 1050 1050"/>
                  <a:gd name="T7" fmla="*/ 1050 h 1430"/>
                  <a:gd name="T8" fmla="+- 0 6312 6312"/>
                  <a:gd name="T9" fmla="*/ T8 w 2007"/>
                  <a:gd name="T10" fmla="+- 0 2480 1050"/>
                  <a:gd name="T11" fmla="*/ 2480 h 1430"/>
                  <a:gd name="T12" fmla="+- 0 7110 6312"/>
                  <a:gd name="T13" fmla="*/ T12 w 2007"/>
                  <a:gd name="T14" fmla="+- 0 2480 1050"/>
                  <a:gd name="T15" fmla="*/ 2480 h 1430"/>
                  <a:gd name="T16" fmla="+- 0 8319 6312"/>
                  <a:gd name="T17" fmla="*/ T16 w 2007"/>
                  <a:gd name="T18" fmla="+- 0 1050 1050"/>
                  <a:gd name="T19" fmla="*/ 1050 h 1430"/>
                </a:gdLst>
                <a:ahLst/>
                <a:cxnLst>
                  <a:cxn ang="0">
                    <a:pos x="T1" y="T3"/>
                  </a:cxn>
                  <a:cxn ang="0">
                    <a:pos x="T5" y="T7"/>
                  </a:cxn>
                  <a:cxn ang="0">
                    <a:pos x="T9" y="T11"/>
                  </a:cxn>
                  <a:cxn ang="0">
                    <a:pos x="T13" y="T15"/>
                  </a:cxn>
                  <a:cxn ang="0">
                    <a:pos x="T17" y="T19"/>
                  </a:cxn>
                </a:cxnLst>
                <a:rect l="0" t="0" r="r" b="b"/>
                <a:pathLst>
                  <a:path w="2007" h="1430">
                    <a:moveTo>
                      <a:pt x="2007" y="0"/>
                    </a:moveTo>
                    <a:lnTo>
                      <a:pt x="1392" y="0"/>
                    </a:lnTo>
                    <a:lnTo>
                      <a:pt x="0" y="1430"/>
                    </a:lnTo>
                    <a:lnTo>
                      <a:pt x="798" y="1430"/>
                    </a:lnTo>
                    <a:lnTo>
                      <a:pt x="2007" y="0"/>
                    </a:lnTo>
                    <a:close/>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24" name="Group 158"/>
            <p:cNvGrpSpPr>
              <a:grpSpLocks/>
            </p:cNvGrpSpPr>
            <p:nvPr/>
          </p:nvGrpSpPr>
          <p:grpSpPr bwMode="auto">
            <a:xfrm>
              <a:off x="9083" y="1058"/>
              <a:ext cx="1550" cy="1420"/>
              <a:chOff x="9083" y="1058"/>
              <a:chExt cx="1550" cy="1420"/>
            </a:xfrm>
          </p:grpSpPr>
          <p:sp>
            <p:nvSpPr>
              <p:cNvPr id="1073" name="Freeform 159"/>
              <p:cNvSpPr>
                <a:spLocks/>
              </p:cNvSpPr>
              <p:nvPr/>
            </p:nvSpPr>
            <p:spPr bwMode="auto">
              <a:xfrm>
                <a:off x="9083" y="1058"/>
                <a:ext cx="1550" cy="1420"/>
              </a:xfrm>
              <a:custGeom>
                <a:avLst/>
                <a:gdLst>
                  <a:gd name="T0" fmla="+- 0 10633 9083"/>
                  <a:gd name="T1" fmla="*/ T0 w 1550"/>
                  <a:gd name="T2" fmla="+- 0 1058 1058"/>
                  <a:gd name="T3" fmla="*/ 1058 h 1420"/>
                  <a:gd name="T4" fmla="+- 0 9947 9083"/>
                  <a:gd name="T5" fmla="*/ T4 w 1550"/>
                  <a:gd name="T6" fmla="+- 0 1058 1058"/>
                  <a:gd name="T7" fmla="*/ 1058 h 1420"/>
                  <a:gd name="T8" fmla="+- 0 9083 9083"/>
                  <a:gd name="T9" fmla="*/ T8 w 1550"/>
                  <a:gd name="T10" fmla="+- 0 2478 1058"/>
                  <a:gd name="T11" fmla="*/ 2478 h 1420"/>
                  <a:gd name="T12" fmla="+- 0 9997 9083"/>
                  <a:gd name="T13" fmla="*/ T12 w 1550"/>
                  <a:gd name="T14" fmla="+- 0 2478 1058"/>
                  <a:gd name="T15" fmla="*/ 2478 h 1420"/>
                  <a:gd name="T16" fmla="+- 0 10633 9083"/>
                  <a:gd name="T17" fmla="*/ T16 w 1550"/>
                  <a:gd name="T18" fmla="+- 0 1058 1058"/>
                  <a:gd name="T19" fmla="*/ 1058 h 1420"/>
                </a:gdLst>
                <a:ahLst/>
                <a:cxnLst>
                  <a:cxn ang="0">
                    <a:pos x="T1" y="T3"/>
                  </a:cxn>
                  <a:cxn ang="0">
                    <a:pos x="T5" y="T7"/>
                  </a:cxn>
                  <a:cxn ang="0">
                    <a:pos x="T9" y="T11"/>
                  </a:cxn>
                  <a:cxn ang="0">
                    <a:pos x="T13" y="T15"/>
                  </a:cxn>
                  <a:cxn ang="0">
                    <a:pos x="T17" y="T19"/>
                  </a:cxn>
                </a:cxnLst>
                <a:rect l="0" t="0" r="r" b="b"/>
                <a:pathLst>
                  <a:path w="1550" h="1420">
                    <a:moveTo>
                      <a:pt x="1550" y="0"/>
                    </a:moveTo>
                    <a:lnTo>
                      <a:pt x="864" y="0"/>
                    </a:lnTo>
                    <a:lnTo>
                      <a:pt x="0" y="1420"/>
                    </a:lnTo>
                    <a:lnTo>
                      <a:pt x="914" y="1420"/>
                    </a:lnTo>
                    <a:lnTo>
                      <a:pt x="1550" y="0"/>
                    </a:lnTo>
                    <a:close/>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25" name="Group 160"/>
            <p:cNvGrpSpPr>
              <a:grpSpLocks/>
            </p:cNvGrpSpPr>
            <p:nvPr/>
          </p:nvGrpSpPr>
          <p:grpSpPr bwMode="auto">
            <a:xfrm>
              <a:off x="9997" y="1062"/>
              <a:ext cx="640" cy="3011"/>
              <a:chOff x="9997" y="1062"/>
              <a:chExt cx="640" cy="3011"/>
            </a:xfrm>
          </p:grpSpPr>
          <p:sp>
            <p:nvSpPr>
              <p:cNvPr id="1072" name="Freeform 161"/>
              <p:cNvSpPr>
                <a:spLocks/>
              </p:cNvSpPr>
              <p:nvPr/>
            </p:nvSpPr>
            <p:spPr bwMode="auto">
              <a:xfrm>
                <a:off x="9997" y="1062"/>
                <a:ext cx="640" cy="3011"/>
              </a:xfrm>
              <a:custGeom>
                <a:avLst/>
                <a:gdLst>
                  <a:gd name="T0" fmla="+- 0 10636 9997"/>
                  <a:gd name="T1" fmla="*/ T0 w 640"/>
                  <a:gd name="T2" fmla="+- 0 1062 1062"/>
                  <a:gd name="T3" fmla="*/ 1062 h 3011"/>
                  <a:gd name="T4" fmla="+- 0 9997 9997"/>
                  <a:gd name="T5" fmla="*/ T4 w 640"/>
                  <a:gd name="T6" fmla="+- 0 2470 1062"/>
                  <a:gd name="T7" fmla="*/ 2470 h 3011"/>
                  <a:gd name="T8" fmla="+- 0 9997 9997"/>
                  <a:gd name="T9" fmla="*/ T8 w 640"/>
                  <a:gd name="T10" fmla="+- 0 4073 1062"/>
                  <a:gd name="T11" fmla="*/ 4073 h 3011"/>
                  <a:gd name="T12" fmla="+- 0 10636 9997"/>
                  <a:gd name="T13" fmla="*/ T12 w 640"/>
                  <a:gd name="T14" fmla="+- 0 2334 1062"/>
                  <a:gd name="T15" fmla="*/ 2334 h 3011"/>
                  <a:gd name="T16" fmla="+- 0 10636 9997"/>
                  <a:gd name="T17" fmla="*/ T16 w 640"/>
                  <a:gd name="T18" fmla="+- 0 1062 1062"/>
                  <a:gd name="T19" fmla="*/ 1062 h 3011"/>
                </a:gdLst>
                <a:ahLst/>
                <a:cxnLst>
                  <a:cxn ang="0">
                    <a:pos x="T1" y="T3"/>
                  </a:cxn>
                  <a:cxn ang="0">
                    <a:pos x="T5" y="T7"/>
                  </a:cxn>
                  <a:cxn ang="0">
                    <a:pos x="T9" y="T11"/>
                  </a:cxn>
                  <a:cxn ang="0">
                    <a:pos x="T13" y="T15"/>
                  </a:cxn>
                  <a:cxn ang="0">
                    <a:pos x="T17" y="T19"/>
                  </a:cxn>
                </a:cxnLst>
                <a:rect l="0" t="0" r="r" b="b"/>
                <a:pathLst>
                  <a:path w="640" h="3011">
                    <a:moveTo>
                      <a:pt x="639" y="0"/>
                    </a:moveTo>
                    <a:lnTo>
                      <a:pt x="0" y="1408"/>
                    </a:lnTo>
                    <a:lnTo>
                      <a:pt x="0" y="3011"/>
                    </a:lnTo>
                    <a:lnTo>
                      <a:pt x="639" y="1272"/>
                    </a:lnTo>
                    <a:lnTo>
                      <a:pt x="639" y="0"/>
                    </a:lnTo>
                    <a:close/>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26" name="Group 162"/>
            <p:cNvGrpSpPr>
              <a:grpSpLocks/>
            </p:cNvGrpSpPr>
            <p:nvPr/>
          </p:nvGrpSpPr>
          <p:grpSpPr bwMode="auto">
            <a:xfrm>
              <a:off x="6308" y="2478"/>
              <a:ext cx="3688" cy="1606"/>
              <a:chOff x="6308" y="2478"/>
              <a:chExt cx="3688" cy="1606"/>
            </a:xfrm>
          </p:grpSpPr>
          <p:sp>
            <p:nvSpPr>
              <p:cNvPr id="1071" name="Freeform 163"/>
              <p:cNvSpPr>
                <a:spLocks/>
              </p:cNvSpPr>
              <p:nvPr/>
            </p:nvSpPr>
            <p:spPr bwMode="auto">
              <a:xfrm>
                <a:off x="6308" y="2478"/>
                <a:ext cx="3688" cy="1606"/>
              </a:xfrm>
              <a:custGeom>
                <a:avLst/>
                <a:gdLst>
                  <a:gd name="T0" fmla="+- 0 9997 6308"/>
                  <a:gd name="T1" fmla="*/ T0 w 3688"/>
                  <a:gd name="T2" fmla="+- 0 4084 2478"/>
                  <a:gd name="T3" fmla="*/ 4084 h 1606"/>
                  <a:gd name="T4" fmla="+- 0 6308 6308"/>
                  <a:gd name="T5" fmla="*/ T4 w 3688"/>
                  <a:gd name="T6" fmla="+- 0 4084 2478"/>
                  <a:gd name="T7" fmla="*/ 4084 h 1606"/>
                  <a:gd name="T8" fmla="+- 0 6308 6308"/>
                  <a:gd name="T9" fmla="*/ T8 w 3688"/>
                  <a:gd name="T10" fmla="+- 0 2478 2478"/>
                  <a:gd name="T11" fmla="*/ 2478 h 1606"/>
                  <a:gd name="T12" fmla="+- 0 7106 6308"/>
                  <a:gd name="T13" fmla="*/ T12 w 3688"/>
                  <a:gd name="T14" fmla="+- 0 2478 2478"/>
                  <a:gd name="T15" fmla="*/ 2478 h 1606"/>
                  <a:gd name="T16" fmla="+- 0 8009 6308"/>
                  <a:gd name="T17" fmla="*/ T16 w 3688"/>
                  <a:gd name="T18" fmla="+- 0 3392 2478"/>
                  <a:gd name="T19" fmla="*/ 3392 h 1606"/>
                  <a:gd name="T20" fmla="+- 0 9089 6308"/>
                  <a:gd name="T21" fmla="*/ T20 w 3688"/>
                  <a:gd name="T22" fmla="+- 0 2478 2478"/>
                  <a:gd name="T23" fmla="*/ 2478 h 1606"/>
                  <a:gd name="T24" fmla="+- 0 9997 6308"/>
                  <a:gd name="T25" fmla="*/ T24 w 3688"/>
                  <a:gd name="T26" fmla="+- 0 2478 2478"/>
                  <a:gd name="T27" fmla="*/ 2478 h 1606"/>
                  <a:gd name="T28" fmla="+- 0 9997 6308"/>
                  <a:gd name="T29" fmla="*/ T28 w 3688"/>
                  <a:gd name="T30" fmla="+- 0 4084 2478"/>
                  <a:gd name="T31" fmla="*/ 4084 h 1606"/>
                </a:gdLst>
                <a:ah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3688" h="1606">
                    <a:moveTo>
                      <a:pt x="3689" y="1606"/>
                    </a:moveTo>
                    <a:lnTo>
                      <a:pt x="0" y="1606"/>
                    </a:lnTo>
                    <a:lnTo>
                      <a:pt x="0" y="0"/>
                    </a:lnTo>
                    <a:lnTo>
                      <a:pt x="798" y="0"/>
                    </a:lnTo>
                    <a:lnTo>
                      <a:pt x="1701" y="914"/>
                    </a:lnTo>
                    <a:lnTo>
                      <a:pt x="2781" y="0"/>
                    </a:lnTo>
                    <a:lnTo>
                      <a:pt x="3689" y="0"/>
                    </a:lnTo>
                    <a:lnTo>
                      <a:pt x="3689" y="1606"/>
                    </a:lnTo>
                    <a:close/>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27" name="Group 164"/>
            <p:cNvGrpSpPr>
              <a:grpSpLocks/>
            </p:cNvGrpSpPr>
            <p:nvPr/>
          </p:nvGrpSpPr>
          <p:grpSpPr bwMode="auto">
            <a:xfrm>
              <a:off x="8003" y="1527"/>
              <a:ext cx="1119" cy="1865"/>
              <a:chOff x="8003" y="1527"/>
              <a:chExt cx="1119" cy="1865"/>
            </a:xfrm>
          </p:grpSpPr>
          <p:sp>
            <p:nvSpPr>
              <p:cNvPr id="1070" name="Freeform 165"/>
              <p:cNvSpPr>
                <a:spLocks/>
              </p:cNvSpPr>
              <p:nvPr/>
            </p:nvSpPr>
            <p:spPr bwMode="auto">
              <a:xfrm>
                <a:off x="8003" y="1527"/>
                <a:ext cx="1119" cy="1865"/>
              </a:xfrm>
              <a:custGeom>
                <a:avLst/>
                <a:gdLst>
                  <a:gd name="T0" fmla="+- 0 8003 8003"/>
                  <a:gd name="T1" fmla="*/ T0 w 1119"/>
                  <a:gd name="T2" fmla="+- 0 3392 1527"/>
                  <a:gd name="T3" fmla="*/ 3392 h 1865"/>
                  <a:gd name="T4" fmla="+- 0 9122 8003"/>
                  <a:gd name="T5" fmla="*/ T4 w 1119"/>
                  <a:gd name="T6" fmla="+- 0 1527 1527"/>
                  <a:gd name="T7" fmla="*/ 1527 h 1865"/>
                </a:gdLst>
                <a:ahLst/>
                <a:cxnLst>
                  <a:cxn ang="0">
                    <a:pos x="T1" y="T3"/>
                  </a:cxn>
                  <a:cxn ang="0">
                    <a:pos x="T5" y="T7"/>
                  </a:cxn>
                </a:cxnLst>
                <a:rect l="0" t="0" r="r" b="b"/>
                <a:pathLst>
                  <a:path w="1119" h="1865">
                    <a:moveTo>
                      <a:pt x="0" y="1865"/>
                    </a:moveTo>
                    <a:lnTo>
                      <a:pt x="1119"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28" name="Group 166"/>
            <p:cNvGrpSpPr>
              <a:grpSpLocks/>
            </p:cNvGrpSpPr>
            <p:nvPr/>
          </p:nvGrpSpPr>
          <p:grpSpPr bwMode="auto">
            <a:xfrm>
              <a:off x="8323" y="1048"/>
              <a:ext cx="799" cy="478"/>
              <a:chOff x="8323" y="1048"/>
              <a:chExt cx="799" cy="478"/>
            </a:xfrm>
          </p:grpSpPr>
          <p:sp>
            <p:nvSpPr>
              <p:cNvPr id="1069" name="Freeform 167"/>
              <p:cNvSpPr>
                <a:spLocks/>
              </p:cNvSpPr>
              <p:nvPr/>
            </p:nvSpPr>
            <p:spPr bwMode="auto">
              <a:xfrm>
                <a:off x="8323" y="1048"/>
                <a:ext cx="799" cy="478"/>
              </a:xfrm>
              <a:custGeom>
                <a:avLst/>
                <a:gdLst>
                  <a:gd name="T0" fmla="+- 0 8323 8323"/>
                  <a:gd name="T1" fmla="*/ T0 w 799"/>
                  <a:gd name="T2" fmla="+- 0 1048 1048"/>
                  <a:gd name="T3" fmla="*/ 1048 h 478"/>
                  <a:gd name="T4" fmla="+- 0 9122 8323"/>
                  <a:gd name="T5" fmla="*/ T4 w 799"/>
                  <a:gd name="T6" fmla="+- 0 1526 1048"/>
                  <a:gd name="T7" fmla="*/ 1526 h 478"/>
                </a:gdLst>
                <a:ahLst/>
                <a:cxnLst>
                  <a:cxn ang="0">
                    <a:pos x="T1" y="T3"/>
                  </a:cxn>
                  <a:cxn ang="0">
                    <a:pos x="T5" y="T7"/>
                  </a:cxn>
                </a:cxnLst>
                <a:rect l="0" t="0" r="r" b="b"/>
                <a:pathLst>
                  <a:path w="799" h="478">
                    <a:moveTo>
                      <a:pt x="0" y="0"/>
                    </a:moveTo>
                    <a:lnTo>
                      <a:pt x="799" y="478"/>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29" name="Group 168"/>
            <p:cNvGrpSpPr>
              <a:grpSpLocks/>
            </p:cNvGrpSpPr>
            <p:nvPr/>
          </p:nvGrpSpPr>
          <p:grpSpPr bwMode="auto">
            <a:xfrm>
              <a:off x="9124" y="1059"/>
              <a:ext cx="824" cy="469"/>
              <a:chOff x="9124" y="1059"/>
              <a:chExt cx="824" cy="469"/>
            </a:xfrm>
          </p:grpSpPr>
          <p:sp>
            <p:nvSpPr>
              <p:cNvPr id="1068" name="Freeform 169"/>
              <p:cNvSpPr>
                <a:spLocks/>
              </p:cNvSpPr>
              <p:nvPr/>
            </p:nvSpPr>
            <p:spPr bwMode="auto">
              <a:xfrm>
                <a:off x="9124" y="1059"/>
                <a:ext cx="824" cy="469"/>
              </a:xfrm>
              <a:custGeom>
                <a:avLst/>
                <a:gdLst>
                  <a:gd name="T0" fmla="+- 0 9948 9124"/>
                  <a:gd name="T1" fmla="*/ T0 w 824"/>
                  <a:gd name="T2" fmla="+- 0 1059 1059"/>
                  <a:gd name="T3" fmla="*/ 1059 h 469"/>
                  <a:gd name="T4" fmla="+- 0 9124 9124"/>
                  <a:gd name="T5" fmla="*/ T4 w 824"/>
                  <a:gd name="T6" fmla="+- 0 1527 1059"/>
                  <a:gd name="T7" fmla="*/ 1527 h 469"/>
                </a:gdLst>
                <a:ahLst/>
                <a:cxnLst>
                  <a:cxn ang="0">
                    <a:pos x="T1" y="T3"/>
                  </a:cxn>
                  <a:cxn ang="0">
                    <a:pos x="T5" y="T7"/>
                  </a:cxn>
                </a:cxnLst>
                <a:rect l="0" t="0" r="r" b="b"/>
                <a:pathLst>
                  <a:path w="824" h="469">
                    <a:moveTo>
                      <a:pt x="824" y="0"/>
                    </a:moveTo>
                    <a:lnTo>
                      <a:pt x="0" y="468"/>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30" name="Group 170"/>
            <p:cNvGrpSpPr>
              <a:grpSpLocks/>
            </p:cNvGrpSpPr>
            <p:nvPr/>
          </p:nvGrpSpPr>
          <p:grpSpPr bwMode="auto">
            <a:xfrm>
              <a:off x="7937" y="3299"/>
              <a:ext cx="4" cy="7"/>
              <a:chOff x="7937" y="3299"/>
              <a:chExt cx="4" cy="7"/>
            </a:xfrm>
          </p:grpSpPr>
          <p:sp>
            <p:nvSpPr>
              <p:cNvPr id="1067" name="Freeform 171"/>
              <p:cNvSpPr>
                <a:spLocks/>
              </p:cNvSpPr>
              <p:nvPr/>
            </p:nvSpPr>
            <p:spPr bwMode="auto">
              <a:xfrm>
                <a:off x="7937" y="3299"/>
                <a:ext cx="4" cy="7"/>
              </a:xfrm>
              <a:custGeom>
                <a:avLst/>
                <a:gdLst>
                  <a:gd name="T0" fmla="+- 0 7937 7937"/>
                  <a:gd name="T1" fmla="*/ T0 w 4"/>
                  <a:gd name="T2" fmla="+- 0 3306 3299"/>
                  <a:gd name="T3" fmla="*/ 3306 h 7"/>
                  <a:gd name="T4" fmla="+- 0 7941 7937"/>
                  <a:gd name="T5" fmla="*/ T4 w 4"/>
                  <a:gd name="T6" fmla="+- 0 3299 3299"/>
                  <a:gd name="T7" fmla="*/ 3299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31" name="Group 172"/>
            <p:cNvGrpSpPr>
              <a:grpSpLocks/>
            </p:cNvGrpSpPr>
            <p:nvPr/>
          </p:nvGrpSpPr>
          <p:grpSpPr bwMode="auto">
            <a:xfrm>
              <a:off x="7950" y="1501"/>
              <a:ext cx="1080" cy="1784"/>
              <a:chOff x="7950" y="1501"/>
              <a:chExt cx="1080" cy="1784"/>
            </a:xfrm>
          </p:grpSpPr>
          <p:sp>
            <p:nvSpPr>
              <p:cNvPr id="1066" name="Freeform 173"/>
              <p:cNvSpPr>
                <a:spLocks/>
              </p:cNvSpPr>
              <p:nvPr/>
            </p:nvSpPr>
            <p:spPr bwMode="auto">
              <a:xfrm>
                <a:off x="7950" y="1501"/>
                <a:ext cx="1080" cy="1784"/>
              </a:xfrm>
              <a:custGeom>
                <a:avLst/>
                <a:gdLst>
                  <a:gd name="T0" fmla="+- 0 7950 7950"/>
                  <a:gd name="T1" fmla="*/ T0 w 1080"/>
                  <a:gd name="T2" fmla="+- 0 3285 1501"/>
                  <a:gd name="T3" fmla="*/ 3285 h 1784"/>
                  <a:gd name="T4" fmla="+- 0 9030 7950"/>
                  <a:gd name="T5" fmla="*/ T4 w 1080"/>
                  <a:gd name="T6" fmla="+- 0 1501 1501"/>
                  <a:gd name="T7" fmla="*/ 1501 h 1784"/>
                </a:gdLst>
                <a:ahLst/>
                <a:cxnLst>
                  <a:cxn ang="0">
                    <a:pos x="T1" y="T3"/>
                  </a:cxn>
                  <a:cxn ang="0">
                    <a:pos x="T5" y="T7"/>
                  </a:cxn>
                </a:cxnLst>
                <a:rect l="0" t="0" r="r" b="b"/>
                <a:pathLst>
                  <a:path w="1080" h="1784">
                    <a:moveTo>
                      <a:pt x="0" y="1784"/>
                    </a:moveTo>
                    <a:lnTo>
                      <a:pt x="1080"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32" name="Group 174"/>
            <p:cNvGrpSpPr>
              <a:grpSpLocks/>
            </p:cNvGrpSpPr>
            <p:nvPr/>
          </p:nvGrpSpPr>
          <p:grpSpPr bwMode="auto">
            <a:xfrm>
              <a:off x="9034" y="1487"/>
              <a:ext cx="4" cy="7"/>
              <a:chOff x="9034" y="1487"/>
              <a:chExt cx="4" cy="7"/>
            </a:xfrm>
          </p:grpSpPr>
          <p:sp>
            <p:nvSpPr>
              <p:cNvPr id="1065" name="Freeform 175"/>
              <p:cNvSpPr>
                <a:spLocks/>
              </p:cNvSpPr>
              <p:nvPr/>
            </p:nvSpPr>
            <p:spPr bwMode="auto">
              <a:xfrm>
                <a:off x="9034" y="1487"/>
                <a:ext cx="4" cy="7"/>
              </a:xfrm>
              <a:custGeom>
                <a:avLst/>
                <a:gdLst>
                  <a:gd name="T0" fmla="+- 0 9034 9034"/>
                  <a:gd name="T1" fmla="*/ T0 w 4"/>
                  <a:gd name="T2" fmla="+- 0 1494 1487"/>
                  <a:gd name="T3" fmla="*/ 1494 h 7"/>
                  <a:gd name="T4" fmla="+- 0 9039 9034"/>
                  <a:gd name="T5" fmla="*/ T4 w 4"/>
                  <a:gd name="T6" fmla="+- 0 1487 1487"/>
                  <a:gd name="T7" fmla="*/ 1487 h 7"/>
                </a:gdLst>
                <a:ahLst/>
                <a:cxnLst>
                  <a:cxn ang="0">
                    <a:pos x="T1" y="T3"/>
                  </a:cxn>
                  <a:cxn ang="0">
                    <a:pos x="T5" y="T7"/>
                  </a:cxn>
                </a:cxnLst>
                <a:rect l="0" t="0" r="r" b="b"/>
                <a:pathLst>
                  <a:path w="4" h="7">
                    <a:moveTo>
                      <a:pt x="0" y="7"/>
                    </a:moveTo>
                    <a:lnTo>
                      <a:pt x="5"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33" name="Group 176"/>
            <p:cNvGrpSpPr>
              <a:grpSpLocks/>
            </p:cNvGrpSpPr>
            <p:nvPr/>
          </p:nvGrpSpPr>
          <p:grpSpPr bwMode="auto">
            <a:xfrm>
              <a:off x="7654" y="3034"/>
              <a:ext cx="5" cy="7"/>
              <a:chOff x="7654" y="3034"/>
              <a:chExt cx="5" cy="7"/>
            </a:xfrm>
          </p:grpSpPr>
          <p:sp>
            <p:nvSpPr>
              <p:cNvPr id="1064" name="Freeform 177"/>
              <p:cNvSpPr>
                <a:spLocks/>
              </p:cNvSpPr>
              <p:nvPr/>
            </p:nvSpPr>
            <p:spPr bwMode="auto">
              <a:xfrm>
                <a:off x="7654" y="3034"/>
                <a:ext cx="5" cy="7"/>
              </a:xfrm>
              <a:custGeom>
                <a:avLst/>
                <a:gdLst>
                  <a:gd name="T0" fmla="+- 0 7654 7654"/>
                  <a:gd name="T1" fmla="*/ T0 w 5"/>
                  <a:gd name="T2" fmla="+- 0 3040 3034"/>
                  <a:gd name="T3" fmla="*/ 3040 h 7"/>
                  <a:gd name="T4" fmla="+- 0 7659 7654"/>
                  <a:gd name="T5" fmla="*/ T4 w 5"/>
                  <a:gd name="T6" fmla="+- 0 3034 3034"/>
                  <a:gd name="T7" fmla="*/ 3034 h 7"/>
                </a:gdLst>
                <a:ahLst/>
                <a:cxnLst>
                  <a:cxn ang="0">
                    <a:pos x="T1" y="T3"/>
                  </a:cxn>
                  <a:cxn ang="0">
                    <a:pos x="T5" y="T7"/>
                  </a:cxn>
                </a:cxnLst>
                <a:rect l="0" t="0" r="r" b="b"/>
                <a:pathLst>
                  <a:path w="5" h="7">
                    <a:moveTo>
                      <a:pt x="0" y="6"/>
                    </a:moveTo>
                    <a:lnTo>
                      <a:pt x="5"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34" name="Group 178"/>
            <p:cNvGrpSpPr>
              <a:grpSpLocks/>
            </p:cNvGrpSpPr>
            <p:nvPr/>
          </p:nvGrpSpPr>
          <p:grpSpPr bwMode="auto">
            <a:xfrm>
              <a:off x="7669" y="1371"/>
              <a:ext cx="1156" cy="1649"/>
              <a:chOff x="7669" y="1371"/>
              <a:chExt cx="1156" cy="1649"/>
            </a:xfrm>
          </p:grpSpPr>
          <p:sp>
            <p:nvSpPr>
              <p:cNvPr id="1063" name="Freeform 179"/>
              <p:cNvSpPr>
                <a:spLocks/>
              </p:cNvSpPr>
              <p:nvPr/>
            </p:nvSpPr>
            <p:spPr bwMode="auto">
              <a:xfrm>
                <a:off x="7669" y="1371"/>
                <a:ext cx="1156" cy="1649"/>
              </a:xfrm>
              <a:custGeom>
                <a:avLst/>
                <a:gdLst>
                  <a:gd name="T0" fmla="+- 0 7669 7669"/>
                  <a:gd name="T1" fmla="*/ T0 w 1156"/>
                  <a:gd name="T2" fmla="+- 0 3020 1371"/>
                  <a:gd name="T3" fmla="*/ 3020 h 1649"/>
                  <a:gd name="T4" fmla="+- 0 8824 7669"/>
                  <a:gd name="T5" fmla="*/ T4 w 1156"/>
                  <a:gd name="T6" fmla="+- 0 1371 1371"/>
                  <a:gd name="T7" fmla="*/ 1371 h 1649"/>
                </a:gdLst>
                <a:ahLst/>
                <a:cxnLst>
                  <a:cxn ang="0">
                    <a:pos x="T1" y="T3"/>
                  </a:cxn>
                  <a:cxn ang="0">
                    <a:pos x="T5" y="T7"/>
                  </a:cxn>
                </a:cxnLst>
                <a:rect l="0" t="0" r="r" b="b"/>
                <a:pathLst>
                  <a:path w="1156" h="1649">
                    <a:moveTo>
                      <a:pt x="0" y="1649"/>
                    </a:moveTo>
                    <a:lnTo>
                      <a:pt x="1155"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35" name="Group 180"/>
            <p:cNvGrpSpPr>
              <a:grpSpLocks/>
            </p:cNvGrpSpPr>
            <p:nvPr/>
          </p:nvGrpSpPr>
          <p:grpSpPr bwMode="auto">
            <a:xfrm>
              <a:off x="8829" y="1357"/>
              <a:ext cx="5" cy="7"/>
              <a:chOff x="8829" y="1357"/>
              <a:chExt cx="5" cy="7"/>
            </a:xfrm>
          </p:grpSpPr>
          <p:sp>
            <p:nvSpPr>
              <p:cNvPr id="1062" name="Freeform 181"/>
              <p:cNvSpPr>
                <a:spLocks/>
              </p:cNvSpPr>
              <p:nvPr/>
            </p:nvSpPr>
            <p:spPr bwMode="auto">
              <a:xfrm>
                <a:off x="8829" y="1357"/>
                <a:ext cx="5" cy="7"/>
              </a:xfrm>
              <a:custGeom>
                <a:avLst/>
                <a:gdLst>
                  <a:gd name="T0" fmla="+- 0 8829 8829"/>
                  <a:gd name="T1" fmla="*/ T0 w 5"/>
                  <a:gd name="T2" fmla="+- 0 1364 1357"/>
                  <a:gd name="T3" fmla="*/ 1364 h 7"/>
                  <a:gd name="T4" fmla="+- 0 8834 8829"/>
                  <a:gd name="T5" fmla="*/ T4 w 5"/>
                  <a:gd name="T6" fmla="+- 0 1357 1357"/>
                  <a:gd name="T7" fmla="*/ 1357 h 7"/>
                </a:gdLst>
                <a:ahLst/>
                <a:cxnLst>
                  <a:cxn ang="0">
                    <a:pos x="T1" y="T3"/>
                  </a:cxn>
                  <a:cxn ang="0">
                    <a:pos x="T5" y="T7"/>
                  </a:cxn>
                </a:cxnLst>
                <a:rect l="0" t="0" r="r" b="b"/>
                <a:pathLst>
                  <a:path w="5" h="7">
                    <a:moveTo>
                      <a:pt x="0" y="7"/>
                    </a:moveTo>
                    <a:lnTo>
                      <a:pt x="5"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36" name="Group 182"/>
            <p:cNvGrpSpPr>
              <a:grpSpLocks/>
            </p:cNvGrpSpPr>
            <p:nvPr/>
          </p:nvGrpSpPr>
          <p:grpSpPr bwMode="auto">
            <a:xfrm>
              <a:off x="7380" y="2751"/>
              <a:ext cx="5" cy="7"/>
              <a:chOff x="7380" y="2751"/>
              <a:chExt cx="5" cy="7"/>
            </a:xfrm>
          </p:grpSpPr>
          <p:sp>
            <p:nvSpPr>
              <p:cNvPr id="1059" name="Freeform 183"/>
              <p:cNvSpPr>
                <a:spLocks/>
              </p:cNvSpPr>
              <p:nvPr/>
            </p:nvSpPr>
            <p:spPr bwMode="auto">
              <a:xfrm>
                <a:off x="7380" y="2751"/>
                <a:ext cx="5" cy="7"/>
              </a:xfrm>
              <a:custGeom>
                <a:avLst/>
                <a:gdLst>
                  <a:gd name="T0" fmla="+- 0 7380 7380"/>
                  <a:gd name="T1" fmla="*/ T0 w 5"/>
                  <a:gd name="T2" fmla="+- 0 2758 2751"/>
                  <a:gd name="T3" fmla="*/ 2758 h 7"/>
                  <a:gd name="T4" fmla="+- 0 7385 7380"/>
                  <a:gd name="T5" fmla="*/ T4 w 5"/>
                  <a:gd name="T6" fmla="+- 0 2751 2751"/>
                  <a:gd name="T7" fmla="*/ 2751 h 7"/>
                </a:gdLst>
                <a:ahLst/>
                <a:cxnLst>
                  <a:cxn ang="0">
                    <a:pos x="T1" y="T3"/>
                  </a:cxn>
                  <a:cxn ang="0">
                    <a:pos x="T5" y="T7"/>
                  </a:cxn>
                </a:cxnLst>
                <a:rect l="0" t="0" r="r" b="b"/>
                <a:pathLst>
                  <a:path w="5" h="7">
                    <a:moveTo>
                      <a:pt x="0" y="7"/>
                    </a:moveTo>
                    <a:lnTo>
                      <a:pt x="5"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37" name="Group 184"/>
            <p:cNvGrpSpPr>
              <a:grpSpLocks/>
            </p:cNvGrpSpPr>
            <p:nvPr/>
          </p:nvGrpSpPr>
          <p:grpSpPr bwMode="auto">
            <a:xfrm>
              <a:off x="7395" y="1221"/>
              <a:ext cx="1176" cy="1518"/>
              <a:chOff x="7395" y="1221"/>
              <a:chExt cx="1176" cy="1518"/>
            </a:xfrm>
          </p:grpSpPr>
          <p:sp>
            <p:nvSpPr>
              <p:cNvPr id="1058" name="Freeform 185"/>
              <p:cNvSpPr>
                <a:spLocks/>
              </p:cNvSpPr>
              <p:nvPr/>
            </p:nvSpPr>
            <p:spPr bwMode="auto">
              <a:xfrm>
                <a:off x="7395" y="1221"/>
                <a:ext cx="1176" cy="1518"/>
              </a:xfrm>
              <a:custGeom>
                <a:avLst/>
                <a:gdLst>
                  <a:gd name="T0" fmla="+- 0 7395 7395"/>
                  <a:gd name="T1" fmla="*/ T0 w 1176"/>
                  <a:gd name="T2" fmla="+- 0 2738 1221"/>
                  <a:gd name="T3" fmla="*/ 2738 h 1518"/>
                  <a:gd name="T4" fmla="+- 0 8572 7395"/>
                  <a:gd name="T5" fmla="*/ T4 w 1176"/>
                  <a:gd name="T6" fmla="+- 0 1221 1221"/>
                  <a:gd name="T7" fmla="*/ 1221 h 1518"/>
                </a:gdLst>
                <a:ahLst/>
                <a:cxnLst>
                  <a:cxn ang="0">
                    <a:pos x="T1" y="T3"/>
                  </a:cxn>
                  <a:cxn ang="0">
                    <a:pos x="T5" y="T7"/>
                  </a:cxn>
                </a:cxnLst>
                <a:rect l="0" t="0" r="r" b="b"/>
                <a:pathLst>
                  <a:path w="1176" h="1518">
                    <a:moveTo>
                      <a:pt x="0" y="1517"/>
                    </a:moveTo>
                    <a:lnTo>
                      <a:pt x="1177"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38" name="Group 186"/>
            <p:cNvGrpSpPr>
              <a:grpSpLocks/>
            </p:cNvGrpSpPr>
            <p:nvPr/>
          </p:nvGrpSpPr>
          <p:grpSpPr bwMode="auto">
            <a:xfrm>
              <a:off x="8577" y="1207"/>
              <a:ext cx="5" cy="7"/>
              <a:chOff x="8577" y="1207"/>
              <a:chExt cx="5" cy="7"/>
            </a:xfrm>
          </p:grpSpPr>
          <p:sp>
            <p:nvSpPr>
              <p:cNvPr id="1057" name="Freeform 187"/>
              <p:cNvSpPr>
                <a:spLocks/>
              </p:cNvSpPr>
              <p:nvPr/>
            </p:nvSpPr>
            <p:spPr bwMode="auto">
              <a:xfrm>
                <a:off x="8577" y="1207"/>
                <a:ext cx="5" cy="7"/>
              </a:xfrm>
              <a:custGeom>
                <a:avLst/>
                <a:gdLst>
                  <a:gd name="T0" fmla="+- 0 8577 8577"/>
                  <a:gd name="T1" fmla="*/ T0 w 5"/>
                  <a:gd name="T2" fmla="+- 0 1214 1207"/>
                  <a:gd name="T3" fmla="*/ 1214 h 7"/>
                  <a:gd name="T4" fmla="+- 0 8582 8577"/>
                  <a:gd name="T5" fmla="*/ T4 w 5"/>
                  <a:gd name="T6" fmla="+- 0 1207 1207"/>
                  <a:gd name="T7" fmla="*/ 1207 h 7"/>
                </a:gdLst>
                <a:ahLst/>
                <a:cxnLst>
                  <a:cxn ang="0">
                    <a:pos x="T1" y="T3"/>
                  </a:cxn>
                  <a:cxn ang="0">
                    <a:pos x="T5" y="T7"/>
                  </a:cxn>
                </a:cxnLst>
                <a:rect l="0" t="0" r="r" b="b"/>
                <a:pathLst>
                  <a:path w="5" h="7">
                    <a:moveTo>
                      <a:pt x="0" y="7"/>
                    </a:moveTo>
                    <a:lnTo>
                      <a:pt x="5"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39" name="Group 188"/>
            <p:cNvGrpSpPr>
              <a:grpSpLocks/>
            </p:cNvGrpSpPr>
            <p:nvPr/>
          </p:nvGrpSpPr>
          <p:grpSpPr bwMode="auto">
            <a:xfrm>
              <a:off x="8117" y="3299"/>
              <a:ext cx="4" cy="7"/>
              <a:chOff x="8117" y="3299"/>
              <a:chExt cx="4" cy="7"/>
            </a:xfrm>
          </p:grpSpPr>
          <p:sp>
            <p:nvSpPr>
              <p:cNvPr id="1056" name="Freeform 189"/>
              <p:cNvSpPr>
                <a:spLocks/>
              </p:cNvSpPr>
              <p:nvPr/>
            </p:nvSpPr>
            <p:spPr bwMode="auto">
              <a:xfrm>
                <a:off x="8117" y="3299"/>
                <a:ext cx="4" cy="7"/>
              </a:xfrm>
              <a:custGeom>
                <a:avLst/>
                <a:gdLst>
                  <a:gd name="T0" fmla="+- 0 8117 8117"/>
                  <a:gd name="T1" fmla="*/ T0 w 4"/>
                  <a:gd name="T2" fmla="+- 0 3306 3299"/>
                  <a:gd name="T3" fmla="*/ 3306 h 7"/>
                  <a:gd name="T4" fmla="+- 0 8121 8117"/>
                  <a:gd name="T5" fmla="*/ T4 w 4"/>
                  <a:gd name="T6" fmla="+- 0 3299 3299"/>
                  <a:gd name="T7" fmla="*/ 3299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40" name="Group 190"/>
            <p:cNvGrpSpPr>
              <a:grpSpLocks/>
            </p:cNvGrpSpPr>
            <p:nvPr/>
          </p:nvGrpSpPr>
          <p:grpSpPr bwMode="auto">
            <a:xfrm>
              <a:off x="8130" y="1499"/>
              <a:ext cx="1080" cy="1786"/>
              <a:chOff x="8130" y="1499"/>
              <a:chExt cx="1080" cy="1786"/>
            </a:xfrm>
          </p:grpSpPr>
          <p:sp>
            <p:nvSpPr>
              <p:cNvPr id="1055" name="Freeform 191"/>
              <p:cNvSpPr>
                <a:spLocks/>
              </p:cNvSpPr>
              <p:nvPr/>
            </p:nvSpPr>
            <p:spPr bwMode="auto">
              <a:xfrm>
                <a:off x="8130" y="1499"/>
                <a:ext cx="1080" cy="1786"/>
              </a:xfrm>
              <a:custGeom>
                <a:avLst/>
                <a:gdLst>
                  <a:gd name="T0" fmla="+- 0 8130 8130"/>
                  <a:gd name="T1" fmla="*/ T0 w 1080"/>
                  <a:gd name="T2" fmla="+- 0 3285 1499"/>
                  <a:gd name="T3" fmla="*/ 3285 h 1786"/>
                  <a:gd name="T4" fmla="+- 0 9210 8130"/>
                  <a:gd name="T5" fmla="*/ T4 w 1080"/>
                  <a:gd name="T6" fmla="+- 0 1499 1499"/>
                  <a:gd name="T7" fmla="*/ 1499 h 1786"/>
                </a:gdLst>
                <a:ahLst/>
                <a:cxnLst>
                  <a:cxn ang="0">
                    <a:pos x="T1" y="T3"/>
                  </a:cxn>
                  <a:cxn ang="0">
                    <a:pos x="T5" y="T7"/>
                  </a:cxn>
                </a:cxnLst>
                <a:rect l="0" t="0" r="r" b="b"/>
                <a:pathLst>
                  <a:path w="1080" h="1786">
                    <a:moveTo>
                      <a:pt x="0" y="1786"/>
                    </a:moveTo>
                    <a:lnTo>
                      <a:pt x="1080"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41" name="Group 192"/>
            <p:cNvGrpSpPr>
              <a:grpSpLocks/>
            </p:cNvGrpSpPr>
            <p:nvPr/>
          </p:nvGrpSpPr>
          <p:grpSpPr bwMode="auto">
            <a:xfrm>
              <a:off x="9214" y="1484"/>
              <a:ext cx="4" cy="7"/>
              <a:chOff x="9214" y="1484"/>
              <a:chExt cx="4" cy="7"/>
            </a:xfrm>
          </p:grpSpPr>
          <p:sp>
            <p:nvSpPr>
              <p:cNvPr id="1054" name="Freeform 193"/>
              <p:cNvSpPr>
                <a:spLocks/>
              </p:cNvSpPr>
              <p:nvPr/>
            </p:nvSpPr>
            <p:spPr bwMode="auto">
              <a:xfrm>
                <a:off x="9214" y="1484"/>
                <a:ext cx="4" cy="7"/>
              </a:xfrm>
              <a:custGeom>
                <a:avLst/>
                <a:gdLst>
                  <a:gd name="T0" fmla="+- 0 9214 9214"/>
                  <a:gd name="T1" fmla="*/ T0 w 4"/>
                  <a:gd name="T2" fmla="+- 0 1491 1484"/>
                  <a:gd name="T3" fmla="*/ 1491 h 7"/>
                  <a:gd name="T4" fmla="+- 0 9219 9214"/>
                  <a:gd name="T5" fmla="*/ T4 w 4"/>
                  <a:gd name="T6" fmla="+- 0 1484 1484"/>
                  <a:gd name="T7" fmla="*/ 1484 h 7"/>
                </a:gdLst>
                <a:ahLst/>
                <a:cxnLst>
                  <a:cxn ang="0">
                    <a:pos x="T1" y="T3"/>
                  </a:cxn>
                  <a:cxn ang="0">
                    <a:pos x="T5" y="T7"/>
                  </a:cxn>
                </a:cxnLst>
                <a:rect l="0" t="0" r="r" b="b"/>
                <a:pathLst>
                  <a:path w="4" h="7">
                    <a:moveTo>
                      <a:pt x="0" y="7"/>
                    </a:moveTo>
                    <a:lnTo>
                      <a:pt x="5"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42" name="Group 194"/>
            <p:cNvGrpSpPr>
              <a:grpSpLocks/>
            </p:cNvGrpSpPr>
            <p:nvPr/>
          </p:nvGrpSpPr>
          <p:grpSpPr bwMode="auto">
            <a:xfrm>
              <a:off x="8438" y="3019"/>
              <a:ext cx="4" cy="7"/>
              <a:chOff x="8438" y="3019"/>
              <a:chExt cx="4" cy="7"/>
            </a:xfrm>
          </p:grpSpPr>
          <p:sp>
            <p:nvSpPr>
              <p:cNvPr id="1053" name="Freeform 195"/>
              <p:cNvSpPr>
                <a:spLocks/>
              </p:cNvSpPr>
              <p:nvPr/>
            </p:nvSpPr>
            <p:spPr bwMode="auto">
              <a:xfrm>
                <a:off x="8438" y="3019"/>
                <a:ext cx="4" cy="7"/>
              </a:xfrm>
              <a:custGeom>
                <a:avLst/>
                <a:gdLst>
                  <a:gd name="T0" fmla="+- 0 8438 8438"/>
                  <a:gd name="T1" fmla="*/ T0 w 4"/>
                  <a:gd name="T2" fmla="+- 0 3027 3019"/>
                  <a:gd name="T3" fmla="*/ 3027 h 7"/>
                  <a:gd name="T4" fmla="+- 0 8442 8438"/>
                  <a:gd name="T5" fmla="*/ T4 w 4"/>
                  <a:gd name="T6" fmla="+- 0 3019 3019"/>
                  <a:gd name="T7" fmla="*/ 3019 h 7"/>
                </a:gdLst>
                <a:ahLst/>
                <a:cxnLst>
                  <a:cxn ang="0">
                    <a:pos x="T1" y="T3"/>
                  </a:cxn>
                  <a:cxn ang="0">
                    <a:pos x="T5" y="T7"/>
                  </a:cxn>
                </a:cxnLst>
                <a:rect l="0" t="0" r="r" b="b"/>
                <a:pathLst>
                  <a:path w="4" h="7">
                    <a:moveTo>
                      <a:pt x="0" y="8"/>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43" name="Group 196"/>
            <p:cNvGrpSpPr>
              <a:grpSpLocks/>
            </p:cNvGrpSpPr>
            <p:nvPr/>
          </p:nvGrpSpPr>
          <p:grpSpPr bwMode="auto">
            <a:xfrm>
              <a:off x="8451" y="1363"/>
              <a:ext cx="992" cy="1642"/>
              <a:chOff x="8451" y="1363"/>
              <a:chExt cx="992" cy="1642"/>
            </a:xfrm>
          </p:grpSpPr>
          <p:sp>
            <p:nvSpPr>
              <p:cNvPr id="1052" name="Freeform 197"/>
              <p:cNvSpPr>
                <a:spLocks/>
              </p:cNvSpPr>
              <p:nvPr/>
            </p:nvSpPr>
            <p:spPr bwMode="auto">
              <a:xfrm>
                <a:off x="8451" y="1363"/>
                <a:ext cx="992" cy="1642"/>
              </a:xfrm>
              <a:custGeom>
                <a:avLst/>
                <a:gdLst>
                  <a:gd name="T0" fmla="+- 0 8451 8451"/>
                  <a:gd name="T1" fmla="*/ T0 w 992"/>
                  <a:gd name="T2" fmla="+- 0 3005 1363"/>
                  <a:gd name="T3" fmla="*/ 3005 h 1642"/>
                  <a:gd name="T4" fmla="+- 0 9443 8451"/>
                  <a:gd name="T5" fmla="*/ T4 w 992"/>
                  <a:gd name="T6" fmla="+- 0 1363 1363"/>
                  <a:gd name="T7" fmla="*/ 1363 h 1642"/>
                </a:gdLst>
                <a:ahLst/>
                <a:cxnLst>
                  <a:cxn ang="0">
                    <a:pos x="T1" y="T3"/>
                  </a:cxn>
                  <a:cxn ang="0">
                    <a:pos x="T5" y="T7"/>
                  </a:cxn>
                </a:cxnLst>
                <a:rect l="0" t="0" r="r" b="b"/>
                <a:pathLst>
                  <a:path w="992" h="1642">
                    <a:moveTo>
                      <a:pt x="0" y="1642"/>
                    </a:moveTo>
                    <a:lnTo>
                      <a:pt x="992"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44" name="Group 198"/>
            <p:cNvGrpSpPr>
              <a:grpSpLocks/>
            </p:cNvGrpSpPr>
            <p:nvPr/>
          </p:nvGrpSpPr>
          <p:grpSpPr bwMode="auto">
            <a:xfrm>
              <a:off x="9447" y="1349"/>
              <a:ext cx="4" cy="7"/>
              <a:chOff x="9447" y="1349"/>
              <a:chExt cx="4" cy="7"/>
            </a:xfrm>
          </p:grpSpPr>
          <p:sp>
            <p:nvSpPr>
              <p:cNvPr id="1051" name="Freeform 199"/>
              <p:cNvSpPr>
                <a:spLocks/>
              </p:cNvSpPr>
              <p:nvPr/>
            </p:nvSpPr>
            <p:spPr bwMode="auto">
              <a:xfrm>
                <a:off x="9447" y="1349"/>
                <a:ext cx="4" cy="7"/>
              </a:xfrm>
              <a:custGeom>
                <a:avLst/>
                <a:gdLst>
                  <a:gd name="T0" fmla="+- 0 9447 9447"/>
                  <a:gd name="T1" fmla="*/ T0 w 4"/>
                  <a:gd name="T2" fmla="+- 0 1356 1349"/>
                  <a:gd name="T3" fmla="*/ 1356 h 7"/>
                  <a:gd name="T4" fmla="+- 0 9451 9447"/>
                  <a:gd name="T5" fmla="*/ T4 w 4"/>
                  <a:gd name="T6" fmla="+- 0 1349 1349"/>
                  <a:gd name="T7" fmla="*/ 1349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45" name="Group 200"/>
            <p:cNvGrpSpPr>
              <a:grpSpLocks/>
            </p:cNvGrpSpPr>
            <p:nvPr/>
          </p:nvGrpSpPr>
          <p:grpSpPr bwMode="auto">
            <a:xfrm>
              <a:off x="8765" y="2745"/>
              <a:ext cx="4" cy="7"/>
              <a:chOff x="8765" y="2745"/>
              <a:chExt cx="4" cy="7"/>
            </a:xfrm>
          </p:grpSpPr>
          <p:sp>
            <p:nvSpPr>
              <p:cNvPr id="1050" name="Freeform 201"/>
              <p:cNvSpPr>
                <a:spLocks/>
              </p:cNvSpPr>
              <p:nvPr/>
            </p:nvSpPr>
            <p:spPr bwMode="auto">
              <a:xfrm>
                <a:off x="8765" y="2745"/>
                <a:ext cx="4" cy="7"/>
              </a:xfrm>
              <a:custGeom>
                <a:avLst/>
                <a:gdLst>
                  <a:gd name="T0" fmla="+- 0 8765 8765"/>
                  <a:gd name="T1" fmla="*/ T0 w 4"/>
                  <a:gd name="T2" fmla="+- 0 2752 2745"/>
                  <a:gd name="T3" fmla="*/ 2752 h 7"/>
                  <a:gd name="T4" fmla="+- 0 8769 8765"/>
                  <a:gd name="T5" fmla="*/ T4 w 4"/>
                  <a:gd name="T6" fmla="+- 0 2745 2745"/>
                  <a:gd name="T7" fmla="*/ 2745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46" name="Group 202"/>
            <p:cNvGrpSpPr>
              <a:grpSpLocks/>
            </p:cNvGrpSpPr>
            <p:nvPr/>
          </p:nvGrpSpPr>
          <p:grpSpPr bwMode="auto">
            <a:xfrm>
              <a:off x="8777" y="1225"/>
              <a:ext cx="895" cy="1507"/>
              <a:chOff x="8777" y="1225"/>
              <a:chExt cx="895" cy="1507"/>
            </a:xfrm>
          </p:grpSpPr>
          <p:sp>
            <p:nvSpPr>
              <p:cNvPr id="1049" name="Freeform 203"/>
              <p:cNvSpPr>
                <a:spLocks/>
              </p:cNvSpPr>
              <p:nvPr/>
            </p:nvSpPr>
            <p:spPr bwMode="auto">
              <a:xfrm>
                <a:off x="8777" y="1225"/>
                <a:ext cx="895" cy="1507"/>
              </a:xfrm>
              <a:custGeom>
                <a:avLst/>
                <a:gdLst>
                  <a:gd name="T0" fmla="+- 0 8777 8777"/>
                  <a:gd name="T1" fmla="*/ T0 w 895"/>
                  <a:gd name="T2" fmla="+- 0 2731 1225"/>
                  <a:gd name="T3" fmla="*/ 2731 h 1507"/>
                  <a:gd name="T4" fmla="+- 0 9673 8777"/>
                  <a:gd name="T5" fmla="*/ T4 w 895"/>
                  <a:gd name="T6" fmla="+- 0 1225 1225"/>
                  <a:gd name="T7" fmla="*/ 1225 h 1507"/>
                </a:gdLst>
                <a:ahLst/>
                <a:cxnLst>
                  <a:cxn ang="0">
                    <a:pos x="T1" y="T3"/>
                  </a:cxn>
                  <a:cxn ang="0">
                    <a:pos x="T5" y="T7"/>
                  </a:cxn>
                </a:cxnLst>
                <a:rect l="0" t="0" r="r" b="b"/>
                <a:pathLst>
                  <a:path w="895" h="1507">
                    <a:moveTo>
                      <a:pt x="0" y="1506"/>
                    </a:moveTo>
                    <a:lnTo>
                      <a:pt x="896"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47" name="Group 204"/>
            <p:cNvGrpSpPr>
              <a:grpSpLocks/>
            </p:cNvGrpSpPr>
            <p:nvPr/>
          </p:nvGrpSpPr>
          <p:grpSpPr bwMode="auto">
            <a:xfrm>
              <a:off x="9677" y="1210"/>
              <a:ext cx="4" cy="7"/>
              <a:chOff x="9677" y="1210"/>
              <a:chExt cx="4" cy="7"/>
            </a:xfrm>
          </p:grpSpPr>
          <p:sp>
            <p:nvSpPr>
              <p:cNvPr id="1048" name="Freeform 205"/>
              <p:cNvSpPr>
                <a:spLocks/>
              </p:cNvSpPr>
              <p:nvPr/>
            </p:nvSpPr>
            <p:spPr bwMode="auto">
              <a:xfrm>
                <a:off x="9677" y="1210"/>
                <a:ext cx="4" cy="7"/>
              </a:xfrm>
              <a:custGeom>
                <a:avLst/>
                <a:gdLst>
                  <a:gd name="T0" fmla="+- 0 9677 9677"/>
                  <a:gd name="T1" fmla="*/ T0 w 4"/>
                  <a:gd name="T2" fmla="+- 0 1217 1210"/>
                  <a:gd name="T3" fmla="*/ 1217 h 7"/>
                  <a:gd name="T4" fmla="+- 0 9681 9677"/>
                  <a:gd name="T5" fmla="*/ T4 w 4"/>
                  <a:gd name="T6" fmla="+- 0 1210 1210"/>
                  <a:gd name="T7" fmla="*/ 1210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grpSp>
        <p:nvGrpSpPr>
          <p:cNvPr id="1168" name="Group 206"/>
          <p:cNvGrpSpPr>
            <a:grpSpLocks/>
          </p:cNvGrpSpPr>
          <p:nvPr/>
        </p:nvGrpSpPr>
        <p:grpSpPr bwMode="auto">
          <a:xfrm>
            <a:off x="6975340" y="1367318"/>
            <a:ext cx="2129790" cy="1837761"/>
            <a:chOff x="11269" y="-32"/>
            <a:chExt cx="5120" cy="3733"/>
          </a:xfrm>
        </p:grpSpPr>
        <p:grpSp>
          <p:nvGrpSpPr>
            <p:cNvPr id="1169" name="Group 207"/>
            <p:cNvGrpSpPr>
              <a:grpSpLocks/>
            </p:cNvGrpSpPr>
            <p:nvPr/>
          </p:nvGrpSpPr>
          <p:grpSpPr bwMode="auto">
            <a:xfrm>
              <a:off x="11273" y="2455"/>
              <a:ext cx="5111" cy="1241"/>
              <a:chOff x="11273" y="2455"/>
              <a:chExt cx="5111" cy="1241"/>
            </a:xfrm>
          </p:grpSpPr>
          <p:sp>
            <p:nvSpPr>
              <p:cNvPr id="1263" name="Freeform 208"/>
              <p:cNvSpPr>
                <a:spLocks/>
              </p:cNvSpPr>
              <p:nvPr/>
            </p:nvSpPr>
            <p:spPr bwMode="auto">
              <a:xfrm>
                <a:off x="11273" y="2455"/>
                <a:ext cx="5111" cy="1241"/>
              </a:xfrm>
              <a:custGeom>
                <a:avLst/>
                <a:gdLst>
                  <a:gd name="T0" fmla="+- 0 11273 11273"/>
                  <a:gd name="T1" fmla="*/ T0 w 5111"/>
                  <a:gd name="T2" fmla="+- 0 3697 2455"/>
                  <a:gd name="T3" fmla="*/ 3697 h 1241"/>
                  <a:gd name="T4" fmla="+- 0 16384 11273"/>
                  <a:gd name="T5" fmla="*/ T4 w 5111"/>
                  <a:gd name="T6" fmla="+- 0 3697 2455"/>
                  <a:gd name="T7" fmla="*/ 3697 h 1241"/>
                  <a:gd name="T8" fmla="+- 0 16384 11273"/>
                  <a:gd name="T9" fmla="*/ T8 w 5111"/>
                  <a:gd name="T10" fmla="+- 0 2455 2455"/>
                  <a:gd name="T11" fmla="*/ 2455 h 1241"/>
                  <a:gd name="T12" fmla="+- 0 11273 11273"/>
                  <a:gd name="T13" fmla="*/ T12 w 5111"/>
                  <a:gd name="T14" fmla="+- 0 2455 2455"/>
                  <a:gd name="T15" fmla="*/ 2455 h 1241"/>
                  <a:gd name="T16" fmla="+- 0 11273 11273"/>
                  <a:gd name="T17" fmla="*/ T16 w 5111"/>
                  <a:gd name="T18" fmla="+- 0 3697 2455"/>
                  <a:gd name="T19" fmla="*/ 3697 h 1241"/>
                </a:gdLst>
                <a:ahLst/>
                <a:cxnLst>
                  <a:cxn ang="0">
                    <a:pos x="T1" y="T3"/>
                  </a:cxn>
                  <a:cxn ang="0">
                    <a:pos x="T5" y="T7"/>
                  </a:cxn>
                  <a:cxn ang="0">
                    <a:pos x="T9" y="T11"/>
                  </a:cxn>
                  <a:cxn ang="0">
                    <a:pos x="T13" y="T15"/>
                  </a:cxn>
                  <a:cxn ang="0">
                    <a:pos x="T17" y="T19"/>
                  </a:cxn>
                </a:cxnLst>
                <a:rect l="0" t="0" r="r" b="b"/>
                <a:pathLst>
                  <a:path w="5111" h="1241">
                    <a:moveTo>
                      <a:pt x="0" y="1242"/>
                    </a:moveTo>
                    <a:lnTo>
                      <a:pt x="5111" y="1242"/>
                    </a:lnTo>
                    <a:lnTo>
                      <a:pt x="5111" y="0"/>
                    </a:lnTo>
                    <a:lnTo>
                      <a:pt x="0" y="0"/>
                    </a:lnTo>
                    <a:lnTo>
                      <a:pt x="0" y="1242"/>
                    </a:lnTo>
                  </a:path>
                </a:pathLst>
              </a:custGeom>
              <a:solidFill>
                <a:srgbClr val="4D4D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70" name="Group 209"/>
            <p:cNvGrpSpPr>
              <a:grpSpLocks/>
            </p:cNvGrpSpPr>
            <p:nvPr/>
          </p:nvGrpSpPr>
          <p:grpSpPr bwMode="auto">
            <a:xfrm>
              <a:off x="11523" y="-28"/>
              <a:ext cx="4617" cy="3379"/>
              <a:chOff x="11523" y="-28"/>
              <a:chExt cx="4617" cy="3379"/>
            </a:xfrm>
          </p:grpSpPr>
          <p:sp>
            <p:nvSpPr>
              <p:cNvPr id="1262" name="Freeform 210"/>
              <p:cNvSpPr>
                <a:spLocks/>
              </p:cNvSpPr>
              <p:nvPr/>
            </p:nvSpPr>
            <p:spPr bwMode="auto">
              <a:xfrm>
                <a:off x="11523" y="-28"/>
                <a:ext cx="4617" cy="3379"/>
              </a:xfrm>
              <a:custGeom>
                <a:avLst/>
                <a:gdLst>
                  <a:gd name="T0" fmla="+- 0 11523 11523"/>
                  <a:gd name="T1" fmla="*/ T0 w 4617"/>
                  <a:gd name="T2" fmla="+- 0 3351 -28"/>
                  <a:gd name="T3" fmla="*/ 3351 h 3379"/>
                  <a:gd name="T4" fmla="+- 0 16141 11523"/>
                  <a:gd name="T5" fmla="*/ T4 w 4617"/>
                  <a:gd name="T6" fmla="+- 0 3351 -28"/>
                  <a:gd name="T7" fmla="*/ 3351 h 3379"/>
                  <a:gd name="T8" fmla="+- 0 16141 11523"/>
                  <a:gd name="T9" fmla="*/ T8 w 4617"/>
                  <a:gd name="T10" fmla="+- 0 -28 -28"/>
                  <a:gd name="T11" fmla="*/ -28 h 3379"/>
                  <a:gd name="T12" fmla="+- 0 11523 11523"/>
                  <a:gd name="T13" fmla="*/ T12 w 4617"/>
                  <a:gd name="T14" fmla="+- 0 -28 -28"/>
                  <a:gd name="T15" fmla="*/ -28 h 3379"/>
                  <a:gd name="T16" fmla="+- 0 11523 11523"/>
                  <a:gd name="T17" fmla="*/ T16 w 4617"/>
                  <a:gd name="T18" fmla="+- 0 3351 -28"/>
                  <a:gd name="T19" fmla="*/ 3351 h 3379"/>
                </a:gdLst>
                <a:ahLst/>
                <a:cxnLst>
                  <a:cxn ang="0">
                    <a:pos x="T1" y="T3"/>
                  </a:cxn>
                  <a:cxn ang="0">
                    <a:pos x="T5" y="T7"/>
                  </a:cxn>
                  <a:cxn ang="0">
                    <a:pos x="T9" y="T11"/>
                  </a:cxn>
                  <a:cxn ang="0">
                    <a:pos x="T13" y="T15"/>
                  </a:cxn>
                  <a:cxn ang="0">
                    <a:pos x="T17" y="T19"/>
                  </a:cxn>
                </a:cxnLst>
                <a:rect l="0" t="0" r="r" b="b"/>
                <a:pathLst>
                  <a:path w="4617" h="3379">
                    <a:moveTo>
                      <a:pt x="0" y="3379"/>
                    </a:moveTo>
                    <a:lnTo>
                      <a:pt x="4618" y="3379"/>
                    </a:lnTo>
                    <a:lnTo>
                      <a:pt x="4618" y="0"/>
                    </a:lnTo>
                    <a:lnTo>
                      <a:pt x="0" y="0"/>
                    </a:lnTo>
                    <a:lnTo>
                      <a:pt x="0" y="3379"/>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71" name="Group 211"/>
            <p:cNvGrpSpPr>
              <a:grpSpLocks/>
            </p:cNvGrpSpPr>
            <p:nvPr/>
          </p:nvGrpSpPr>
          <p:grpSpPr bwMode="auto">
            <a:xfrm>
              <a:off x="14667" y="982"/>
              <a:ext cx="1081" cy="459"/>
              <a:chOff x="14667" y="982"/>
              <a:chExt cx="1081" cy="459"/>
            </a:xfrm>
          </p:grpSpPr>
          <p:sp>
            <p:nvSpPr>
              <p:cNvPr id="1261" name="Freeform 212"/>
              <p:cNvSpPr>
                <a:spLocks/>
              </p:cNvSpPr>
              <p:nvPr/>
            </p:nvSpPr>
            <p:spPr bwMode="auto">
              <a:xfrm>
                <a:off x="14667" y="982"/>
                <a:ext cx="1081" cy="459"/>
              </a:xfrm>
              <a:custGeom>
                <a:avLst/>
                <a:gdLst>
                  <a:gd name="T0" fmla="+- 0 15536 14667"/>
                  <a:gd name="T1" fmla="*/ T0 w 1081"/>
                  <a:gd name="T2" fmla="+- 0 1441 982"/>
                  <a:gd name="T3" fmla="*/ 1441 h 459"/>
                  <a:gd name="T4" fmla="+- 0 14667 14667"/>
                  <a:gd name="T5" fmla="*/ T4 w 1081"/>
                  <a:gd name="T6" fmla="+- 0 1434 982"/>
                  <a:gd name="T7" fmla="*/ 1434 h 459"/>
                  <a:gd name="T8" fmla="+- 0 14935 14667"/>
                  <a:gd name="T9" fmla="*/ T8 w 1081"/>
                  <a:gd name="T10" fmla="+- 0 989 982"/>
                  <a:gd name="T11" fmla="*/ 989 h 459"/>
                  <a:gd name="T12" fmla="+- 0 15748 14667"/>
                  <a:gd name="T13" fmla="*/ T12 w 1081"/>
                  <a:gd name="T14" fmla="+- 0 982 982"/>
                  <a:gd name="T15" fmla="*/ 982 h 459"/>
                  <a:gd name="T16" fmla="+- 0 15536 14667"/>
                  <a:gd name="T17" fmla="*/ T16 w 1081"/>
                  <a:gd name="T18" fmla="+- 0 1441 982"/>
                  <a:gd name="T19" fmla="*/ 1441 h 459"/>
                </a:gdLst>
                <a:ahLst/>
                <a:cxnLst>
                  <a:cxn ang="0">
                    <a:pos x="T1" y="T3"/>
                  </a:cxn>
                  <a:cxn ang="0">
                    <a:pos x="T5" y="T7"/>
                  </a:cxn>
                  <a:cxn ang="0">
                    <a:pos x="T9" y="T11"/>
                  </a:cxn>
                  <a:cxn ang="0">
                    <a:pos x="T13" y="T15"/>
                  </a:cxn>
                  <a:cxn ang="0">
                    <a:pos x="T17" y="T19"/>
                  </a:cxn>
                </a:cxnLst>
                <a:rect l="0" t="0" r="r" b="b"/>
                <a:pathLst>
                  <a:path w="1081" h="459">
                    <a:moveTo>
                      <a:pt x="869" y="459"/>
                    </a:moveTo>
                    <a:lnTo>
                      <a:pt x="0" y="452"/>
                    </a:lnTo>
                    <a:lnTo>
                      <a:pt x="268" y="7"/>
                    </a:lnTo>
                    <a:lnTo>
                      <a:pt x="1081" y="0"/>
                    </a:lnTo>
                    <a:lnTo>
                      <a:pt x="869" y="459"/>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72" name="Group 213"/>
            <p:cNvGrpSpPr>
              <a:grpSpLocks/>
            </p:cNvGrpSpPr>
            <p:nvPr/>
          </p:nvGrpSpPr>
          <p:grpSpPr bwMode="auto">
            <a:xfrm>
              <a:off x="11817" y="1589"/>
              <a:ext cx="3667" cy="1589"/>
              <a:chOff x="11817" y="1589"/>
              <a:chExt cx="3667" cy="1589"/>
            </a:xfrm>
          </p:grpSpPr>
          <p:sp>
            <p:nvSpPr>
              <p:cNvPr id="1259" name="Freeform 214"/>
              <p:cNvSpPr>
                <a:spLocks/>
              </p:cNvSpPr>
              <p:nvPr/>
            </p:nvSpPr>
            <p:spPr bwMode="auto">
              <a:xfrm>
                <a:off x="11817" y="1589"/>
                <a:ext cx="3667" cy="1589"/>
              </a:xfrm>
              <a:custGeom>
                <a:avLst/>
                <a:gdLst>
                  <a:gd name="T0" fmla="+- 0 15485 11817"/>
                  <a:gd name="T1" fmla="*/ T0 w 3667"/>
                  <a:gd name="T2" fmla="+- 0 3178 1589"/>
                  <a:gd name="T3" fmla="*/ 3178 h 1589"/>
                  <a:gd name="T4" fmla="+- 0 11817 11817"/>
                  <a:gd name="T5" fmla="*/ T4 w 3667"/>
                  <a:gd name="T6" fmla="+- 0 3178 1589"/>
                  <a:gd name="T7" fmla="*/ 3178 h 1589"/>
                  <a:gd name="T8" fmla="+- 0 11817 11817"/>
                  <a:gd name="T9" fmla="*/ T8 w 3667"/>
                  <a:gd name="T10" fmla="+- 0 1589 1589"/>
                  <a:gd name="T11" fmla="*/ 1589 h 1589"/>
                  <a:gd name="T12" fmla="+- 0 12615 11817"/>
                  <a:gd name="T13" fmla="*/ T12 w 3667"/>
                  <a:gd name="T14" fmla="+- 0 1589 1589"/>
                  <a:gd name="T15" fmla="*/ 1589 h 1589"/>
                  <a:gd name="T16" fmla="+- 0 13511 11817"/>
                  <a:gd name="T17" fmla="*/ T16 w 3667"/>
                  <a:gd name="T18" fmla="+- 0 2496 1589"/>
                  <a:gd name="T19" fmla="*/ 2496 h 1589"/>
                  <a:gd name="T20" fmla="+- 0 15485 11817"/>
                  <a:gd name="T21" fmla="*/ T20 w 3667"/>
                  <a:gd name="T22" fmla="+- 0 2496 1589"/>
                  <a:gd name="T23" fmla="*/ 2496 h 1589"/>
                  <a:gd name="T24" fmla="+- 0 15485 11817"/>
                  <a:gd name="T25" fmla="*/ T24 w 3667"/>
                  <a:gd name="T26" fmla="+- 0 3178 1589"/>
                  <a:gd name="T27" fmla="*/ 3178 h 1589"/>
                </a:gdLst>
                <a:ahLst/>
                <a:cxnLst>
                  <a:cxn ang="0">
                    <a:pos x="T1" y="T3"/>
                  </a:cxn>
                  <a:cxn ang="0">
                    <a:pos x="T5" y="T7"/>
                  </a:cxn>
                  <a:cxn ang="0">
                    <a:pos x="T9" y="T11"/>
                  </a:cxn>
                  <a:cxn ang="0">
                    <a:pos x="T13" y="T15"/>
                  </a:cxn>
                  <a:cxn ang="0">
                    <a:pos x="T17" y="T19"/>
                  </a:cxn>
                  <a:cxn ang="0">
                    <a:pos x="T21" y="T23"/>
                  </a:cxn>
                  <a:cxn ang="0">
                    <a:pos x="T25" y="T27"/>
                  </a:cxn>
                </a:cxnLst>
                <a:rect l="0" t="0" r="r" b="b"/>
                <a:pathLst>
                  <a:path w="3667" h="1589">
                    <a:moveTo>
                      <a:pt x="3668" y="1589"/>
                    </a:moveTo>
                    <a:lnTo>
                      <a:pt x="0" y="1589"/>
                    </a:lnTo>
                    <a:lnTo>
                      <a:pt x="0" y="0"/>
                    </a:lnTo>
                    <a:lnTo>
                      <a:pt x="798" y="0"/>
                    </a:lnTo>
                    <a:lnTo>
                      <a:pt x="1694" y="907"/>
                    </a:lnTo>
                    <a:lnTo>
                      <a:pt x="3668" y="907"/>
                    </a:lnTo>
                    <a:lnTo>
                      <a:pt x="3668" y="1589"/>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60" name="Freeform 215"/>
              <p:cNvSpPr>
                <a:spLocks/>
              </p:cNvSpPr>
              <p:nvPr/>
            </p:nvSpPr>
            <p:spPr bwMode="auto">
              <a:xfrm>
                <a:off x="11817" y="1589"/>
                <a:ext cx="3667" cy="1589"/>
              </a:xfrm>
              <a:custGeom>
                <a:avLst/>
                <a:gdLst>
                  <a:gd name="T0" fmla="+- 0 15485 11817"/>
                  <a:gd name="T1" fmla="*/ T0 w 3667"/>
                  <a:gd name="T2" fmla="+- 0 2496 1589"/>
                  <a:gd name="T3" fmla="*/ 2496 h 1589"/>
                  <a:gd name="T4" fmla="+- 0 13511 11817"/>
                  <a:gd name="T5" fmla="*/ T4 w 3667"/>
                  <a:gd name="T6" fmla="+- 0 2496 1589"/>
                  <a:gd name="T7" fmla="*/ 2496 h 1589"/>
                  <a:gd name="T8" fmla="+- 0 14578 11817"/>
                  <a:gd name="T9" fmla="*/ T8 w 3667"/>
                  <a:gd name="T10" fmla="+- 0 1589 1589"/>
                  <a:gd name="T11" fmla="*/ 1589 h 1589"/>
                  <a:gd name="T12" fmla="+- 0 15485 11817"/>
                  <a:gd name="T13" fmla="*/ T12 w 3667"/>
                  <a:gd name="T14" fmla="+- 0 1589 1589"/>
                  <a:gd name="T15" fmla="*/ 1589 h 1589"/>
                  <a:gd name="T16" fmla="+- 0 15485 11817"/>
                  <a:gd name="T17" fmla="*/ T16 w 3667"/>
                  <a:gd name="T18" fmla="+- 0 2496 1589"/>
                  <a:gd name="T19" fmla="*/ 2496 h 1589"/>
                </a:gdLst>
                <a:ahLst/>
                <a:cxnLst>
                  <a:cxn ang="0">
                    <a:pos x="T1" y="T3"/>
                  </a:cxn>
                  <a:cxn ang="0">
                    <a:pos x="T5" y="T7"/>
                  </a:cxn>
                  <a:cxn ang="0">
                    <a:pos x="T9" y="T11"/>
                  </a:cxn>
                  <a:cxn ang="0">
                    <a:pos x="T13" y="T15"/>
                  </a:cxn>
                  <a:cxn ang="0">
                    <a:pos x="T17" y="T19"/>
                  </a:cxn>
                </a:cxnLst>
                <a:rect l="0" t="0" r="r" b="b"/>
                <a:pathLst>
                  <a:path w="3667" h="1589">
                    <a:moveTo>
                      <a:pt x="3668" y="907"/>
                    </a:moveTo>
                    <a:lnTo>
                      <a:pt x="1694" y="907"/>
                    </a:lnTo>
                    <a:lnTo>
                      <a:pt x="2761" y="0"/>
                    </a:lnTo>
                    <a:lnTo>
                      <a:pt x="3668" y="0"/>
                    </a:lnTo>
                    <a:lnTo>
                      <a:pt x="3668" y="907"/>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73" name="Group 216"/>
            <p:cNvGrpSpPr>
              <a:grpSpLocks/>
            </p:cNvGrpSpPr>
            <p:nvPr/>
          </p:nvGrpSpPr>
          <p:grpSpPr bwMode="auto">
            <a:xfrm>
              <a:off x="14928" y="856"/>
              <a:ext cx="890" cy="136"/>
              <a:chOff x="14928" y="856"/>
              <a:chExt cx="890" cy="136"/>
            </a:xfrm>
          </p:grpSpPr>
          <p:sp>
            <p:nvSpPr>
              <p:cNvPr id="1258" name="Freeform 217"/>
              <p:cNvSpPr>
                <a:spLocks/>
              </p:cNvSpPr>
              <p:nvPr/>
            </p:nvSpPr>
            <p:spPr bwMode="auto">
              <a:xfrm>
                <a:off x="14928" y="856"/>
                <a:ext cx="890" cy="136"/>
              </a:xfrm>
              <a:custGeom>
                <a:avLst/>
                <a:gdLst>
                  <a:gd name="T0" fmla="+- 0 14928 14928"/>
                  <a:gd name="T1" fmla="*/ T0 w 890"/>
                  <a:gd name="T2" fmla="+- 0 993 856"/>
                  <a:gd name="T3" fmla="*/ 993 h 136"/>
                  <a:gd name="T4" fmla="+- 0 15014 14928"/>
                  <a:gd name="T5" fmla="*/ T4 w 890"/>
                  <a:gd name="T6" fmla="+- 0 863 856"/>
                  <a:gd name="T7" fmla="*/ 863 h 136"/>
                  <a:gd name="T8" fmla="+- 0 15819 14928"/>
                  <a:gd name="T9" fmla="*/ T8 w 890"/>
                  <a:gd name="T10" fmla="+- 0 856 856"/>
                  <a:gd name="T11" fmla="*/ 856 h 136"/>
                  <a:gd name="T12" fmla="+- 0 15747 14928"/>
                  <a:gd name="T13" fmla="*/ T12 w 890"/>
                  <a:gd name="T14" fmla="+- 0 988 856"/>
                  <a:gd name="T15" fmla="*/ 988 h 136"/>
                  <a:gd name="T16" fmla="+- 0 14928 14928"/>
                  <a:gd name="T17" fmla="*/ T16 w 890"/>
                  <a:gd name="T18" fmla="+- 0 993 856"/>
                  <a:gd name="T19" fmla="*/ 993 h 136"/>
                </a:gdLst>
                <a:ahLst/>
                <a:cxnLst>
                  <a:cxn ang="0">
                    <a:pos x="T1" y="T3"/>
                  </a:cxn>
                  <a:cxn ang="0">
                    <a:pos x="T5" y="T7"/>
                  </a:cxn>
                  <a:cxn ang="0">
                    <a:pos x="T9" y="T11"/>
                  </a:cxn>
                  <a:cxn ang="0">
                    <a:pos x="T13" y="T15"/>
                  </a:cxn>
                  <a:cxn ang="0">
                    <a:pos x="T17" y="T19"/>
                  </a:cxn>
                </a:cxnLst>
                <a:rect l="0" t="0" r="r" b="b"/>
                <a:pathLst>
                  <a:path w="890" h="136">
                    <a:moveTo>
                      <a:pt x="0" y="137"/>
                    </a:moveTo>
                    <a:lnTo>
                      <a:pt x="86" y="7"/>
                    </a:lnTo>
                    <a:lnTo>
                      <a:pt x="891" y="0"/>
                    </a:lnTo>
                    <a:lnTo>
                      <a:pt x="819" y="132"/>
                    </a:lnTo>
                    <a:lnTo>
                      <a:pt x="0" y="137"/>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74" name="Group 218"/>
            <p:cNvGrpSpPr>
              <a:grpSpLocks/>
            </p:cNvGrpSpPr>
            <p:nvPr/>
          </p:nvGrpSpPr>
          <p:grpSpPr bwMode="auto">
            <a:xfrm>
              <a:off x="12395" y="858"/>
              <a:ext cx="841" cy="145"/>
              <a:chOff x="12395" y="858"/>
              <a:chExt cx="841" cy="145"/>
            </a:xfrm>
          </p:grpSpPr>
          <p:sp>
            <p:nvSpPr>
              <p:cNvPr id="1257" name="Freeform 219"/>
              <p:cNvSpPr>
                <a:spLocks/>
              </p:cNvSpPr>
              <p:nvPr/>
            </p:nvSpPr>
            <p:spPr bwMode="auto">
              <a:xfrm>
                <a:off x="12395" y="858"/>
                <a:ext cx="841" cy="145"/>
              </a:xfrm>
              <a:custGeom>
                <a:avLst/>
                <a:gdLst>
                  <a:gd name="T0" fmla="+- 0 13116 12395"/>
                  <a:gd name="T1" fmla="*/ T0 w 841"/>
                  <a:gd name="T2" fmla="+- 0 1004 858"/>
                  <a:gd name="T3" fmla="*/ 1004 h 145"/>
                  <a:gd name="T4" fmla="+- 0 12395 12395"/>
                  <a:gd name="T5" fmla="*/ T4 w 841"/>
                  <a:gd name="T6" fmla="+- 0 1003 858"/>
                  <a:gd name="T7" fmla="*/ 1003 h 145"/>
                  <a:gd name="T8" fmla="+- 0 12535 12395"/>
                  <a:gd name="T9" fmla="*/ T8 w 841"/>
                  <a:gd name="T10" fmla="+- 0 860 858"/>
                  <a:gd name="T11" fmla="*/ 860 h 145"/>
                  <a:gd name="T12" fmla="+- 0 13236 12395"/>
                  <a:gd name="T13" fmla="*/ T12 w 841"/>
                  <a:gd name="T14" fmla="+- 0 858 858"/>
                  <a:gd name="T15" fmla="*/ 858 h 145"/>
                  <a:gd name="T16" fmla="+- 0 13116 12395"/>
                  <a:gd name="T17" fmla="*/ T16 w 841"/>
                  <a:gd name="T18" fmla="+- 0 1004 858"/>
                  <a:gd name="T19" fmla="*/ 1004 h 145"/>
                </a:gdLst>
                <a:ahLst/>
                <a:cxnLst>
                  <a:cxn ang="0">
                    <a:pos x="T1" y="T3"/>
                  </a:cxn>
                  <a:cxn ang="0">
                    <a:pos x="T5" y="T7"/>
                  </a:cxn>
                  <a:cxn ang="0">
                    <a:pos x="T9" y="T11"/>
                  </a:cxn>
                  <a:cxn ang="0">
                    <a:pos x="T13" y="T15"/>
                  </a:cxn>
                  <a:cxn ang="0">
                    <a:pos x="T17" y="T19"/>
                  </a:cxn>
                </a:cxnLst>
                <a:rect l="0" t="0" r="r" b="b"/>
                <a:pathLst>
                  <a:path w="841" h="145">
                    <a:moveTo>
                      <a:pt x="721" y="146"/>
                    </a:moveTo>
                    <a:lnTo>
                      <a:pt x="0" y="145"/>
                    </a:lnTo>
                    <a:lnTo>
                      <a:pt x="140" y="2"/>
                    </a:lnTo>
                    <a:lnTo>
                      <a:pt x="841" y="0"/>
                    </a:lnTo>
                    <a:lnTo>
                      <a:pt x="721" y="146"/>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75" name="Group 220"/>
            <p:cNvGrpSpPr>
              <a:grpSpLocks/>
            </p:cNvGrpSpPr>
            <p:nvPr/>
          </p:nvGrpSpPr>
          <p:grpSpPr bwMode="auto">
            <a:xfrm>
              <a:off x="11955" y="1001"/>
              <a:ext cx="1150" cy="444"/>
              <a:chOff x="11955" y="1001"/>
              <a:chExt cx="1150" cy="444"/>
            </a:xfrm>
          </p:grpSpPr>
          <p:sp>
            <p:nvSpPr>
              <p:cNvPr id="1256" name="Freeform 221"/>
              <p:cNvSpPr>
                <a:spLocks/>
              </p:cNvSpPr>
              <p:nvPr/>
            </p:nvSpPr>
            <p:spPr bwMode="auto">
              <a:xfrm>
                <a:off x="11955" y="1001"/>
                <a:ext cx="1150" cy="444"/>
              </a:xfrm>
              <a:custGeom>
                <a:avLst/>
                <a:gdLst>
                  <a:gd name="T0" fmla="+- 0 11955 11955"/>
                  <a:gd name="T1" fmla="*/ T0 w 1150"/>
                  <a:gd name="T2" fmla="+- 0 1446 1001"/>
                  <a:gd name="T3" fmla="*/ 1446 h 444"/>
                  <a:gd name="T4" fmla="+- 0 12390 11955"/>
                  <a:gd name="T5" fmla="*/ T4 w 1150"/>
                  <a:gd name="T6" fmla="+- 0 1001 1001"/>
                  <a:gd name="T7" fmla="*/ 1001 h 444"/>
                  <a:gd name="T8" fmla="+- 0 13105 11955"/>
                  <a:gd name="T9" fmla="*/ T8 w 1150"/>
                  <a:gd name="T10" fmla="+- 0 1003 1001"/>
                  <a:gd name="T11" fmla="*/ 1003 h 444"/>
                  <a:gd name="T12" fmla="+- 0 12736 11955"/>
                  <a:gd name="T13" fmla="*/ T12 w 1150"/>
                  <a:gd name="T14" fmla="+- 0 1444 1001"/>
                  <a:gd name="T15" fmla="*/ 1444 h 444"/>
                  <a:gd name="T16" fmla="+- 0 11955 11955"/>
                  <a:gd name="T17" fmla="*/ T16 w 1150"/>
                  <a:gd name="T18" fmla="+- 0 1446 1001"/>
                  <a:gd name="T19" fmla="*/ 1446 h 444"/>
                </a:gdLst>
                <a:ahLst/>
                <a:cxnLst>
                  <a:cxn ang="0">
                    <a:pos x="T1" y="T3"/>
                  </a:cxn>
                  <a:cxn ang="0">
                    <a:pos x="T5" y="T7"/>
                  </a:cxn>
                  <a:cxn ang="0">
                    <a:pos x="T9" y="T11"/>
                  </a:cxn>
                  <a:cxn ang="0">
                    <a:pos x="T13" y="T15"/>
                  </a:cxn>
                  <a:cxn ang="0">
                    <a:pos x="T17" y="T19"/>
                  </a:cxn>
                </a:cxnLst>
                <a:rect l="0" t="0" r="r" b="b"/>
                <a:pathLst>
                  <a:path w="1150" h="444">
                    <a:moveTo>
                      <a:pt x="0" y="445"/>
                    </a:moveTo>
                    <a:lnTo>
                      <a:pt x="435" y="0"/>
                    </a:lnTo>
                    <a:lnTo>
                      <a:pt x="1150" y="2"/>
                    </a:lnTo>
                    <a:lnTo>
                      <a:pt x="781" y="443"/>
                    </a:lnTo>
                    <a:lnTo>
                      <a:pt x="0" y="445"/>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76" name="Group 222"/>
            <p:cNvGrpSpPr>
              <a:grpSpLocks/>
            </p:cNvGrpSpPr>
            <p:nvPr/>
          </p:nvGrpSpPr>
          <p:grpSpPr bwMode="auto">
            <a:xfrm>
              <a:off x="12789" y="163"/>
              <a:ext cx="1031" cy="443"/>
              <a:chOff x="12789" y="163"/>
              <a:chExt cx="1031" cy="443"/>
            </a:xfrm>
          </p:grpSpPr>
          <p:sp>
            <p:nvSpPr>
              <p:cNvPr id="1255" name="Freeform 223"/>
              <p:cNvSpPr>
                <a:spLocks/>
              </p:cNvSpPr>
              <p:nvPr/>
            </p:nvSpPr>
            <p:spPr bwMode="auto">
              <a:xfrm>
                <a:off x="12789" y="163"/>
                <a:ext cx="1031" cy="443"/>
              </a:xfrm>
              <a:custGeom>
                <a:avLst/>
                <a:gdLst>
                  <a:gd name="T0" fmla="+- 0 12789 12789"/>
                  <a:gd name="T1" fmla="*/ T0 w 1031"/>
                  <a:gd name="T2" fmla="+- 0 606 163"/>
                  <a:gd name="T3" fmla="*/ 606 h 443"/>
                  <a:gd name="T4" fmla="+- 0 13208 12789"/>
                  <a:gd name="T5" fmla="*/ T4 w 1031"/>
                  <a:gd name="T6" fmla="+- 0 163 163"/>
                  <a:gd name="T7" fmla="*/ 163 h 443"/>
                  <a:gd name="T8" fmla="+- 0 13821 12789"/>
                  <a:gd name="T9" fmla="*/ T8 w 1031"/>
                  <a:gd name="T10" fmla="+- 0 166 163"/>
                  <a:gd name="T11" fmla="*/ 166 h 443"/>
                  <a:gd name="T12" fmla="+- 0 13450 12789"/>
                  <a:gd name="T13" fmla="*/ T12 w 1031"/>
                  <a:gd name="T14" fmla="+- 0 605 163"/>
                  <a:gd name="T15" fmla="*/ 605 h 443"/>
                  <a:gd name="T16" fmla="+- 0 12789 12789"/>
                  <a:gd name="T17" fmla="*/ T16 w 1031"/>
                  <a:gd name="T18" fmla="+- 0 606 163"/>
                  <a:gd name="T19" fmla="*/ 606 h 443"/>
                </a:gdLst>
                <a:ahLst/>
                <a:cxnLst>
                  <a:cxn ang="0">
                    <a:pos x="T1" y="T3"/>
                  </a:cxn>
                  <a:cxn ang="0">
                    <a:pos x="T5" y="T7"/>
                  </a:cxn>
                  <a:cxn ang="0">
                    <a:pos x="T9" y="T11"/>
                  </a:cxn>
                  <a:cxn ang="0">
                    <a:pos x="T13" y="T15"/>
                  </a:cxn>
                  <a:cxn ang="0">
                    <a:pos x="T17" y="T19"/>
                  </a:cxn>
                </a:cxnLst>
                <a:rect l="0" t="0" r="r" b="b"/>
                <a:pathLst>
                  <a:path w="1031" h="443">
                    <a:moveTo>
                      <a:pt x="0" y="443"/>
                    </a:moveTo>
                    <a:lnTo>
                      <a:pt x="419" y="0"/>
                    </a:lnTo>
                    <a:lnTo>
                      <a:pt x="1032" y="3"/>
                    </a:lnTo>
                    <a:lnTo>
                      <a:pt x="661" y="442"/>
                    </a:lnTo>
                    <a:lnTo>
                      <a:pt x="0" y="443"/>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77" name="Group 224"/>
            <p:cNvGrpSpPr>
              <a:grpSpLocks/>
            </p:cNvGrpSpPr>
            <p:nvPr/>
          </p:nvGrpSpPr>
          <p:grpSpPr bwMode="auto">
            <a:xfrm>
              <a:off x="15746" y="856"/>
              <a:ext cx="84" cy="1587"/>
              <a:chOff x="15746" y="856"/>
              <a:chExt cx="84" cy="1587"/>
            </a:xfrm>
          </p:grpSpPr>
          <p:sp>
            <p:nvSpPr>
              <p:cNvPr id="1254" name="Freeform 225"/>
              <p:cNvSpPr>
                <a:spLocks/>
              </p:cNvSpPr>
              <p:nvPr/>
            </p:nvSpPr>
            <p:spPr bwMode="auto">
              <a:xfrm>
                <a:off x="15746" y="856"/>
                <a:ext cx="84" cy="1587"/>
              </a:xfrm>
              <a:custGeom>
                <a:avLst/>
                <a:gdLst>
                  <a:gd name="T0" fmla="+- 0 15750 15746"/>
                  <a:gd name="T1" fmla="*/ T0 w 84"/>
                  <a:gd name="T2" fmla="+- 0 2443 856"/>
                  <a:gd name="T3" fmla="*/ 2443 h 1587"/>
                  <a:gd name="T4" fmla="+- 0 15746 15746"/>
                  <a:gd name="T5" fmla="*/ T4 w 84"/>
                  <a:gd name="T6" fmla="+- 0 988 856"/>
                  <a:gd name="T7" fmla="*/ 988 h 1587"/>
                  <a:gd name="T8" fmla="+- 0 15809 15746"/>
                  <a:gd name="T9" fmla="*/ T8 w 84"/>
                  <a:gd name="T10" fmla="+- 0 856 856"/>
                  <a:gd name="T11" fmla="*/ 856 h 1587"/>
                  <a:gd name="T12" fmla="+- 0 15830 15746"/>
                  <a:gd name="T13" fmla="*/ T12 w 84"/>
                  <a:gd name="T14" fmla="+- 0 2225 856"/>
                  <a:gd name="T15" fmla="*/ 2225 h 1587"/>
                  <a:gd name="T16" fmla="+- 0 15750 15746"/>
                  <a:gd name="T17" fmla="*/ T16 w 84"/>
                  <a:gd name="T18" fmla="+- 0 2443 856"/>
                  <a:gd name="T19" fmla="*/ 2443 h 1587"/>
                </a:gdLst>
                <a:ahLst/>
                <a:cxnLst>
                  <a:cxn ang="0">
                    <a:pos x="T1" y="T3"/>
                  </a:cxn>
                  <a:cxn ang="0">
                    <a:pos x="T5" y="T7"/>
                  </a:cxn>
                  <a:cxn ang="0">
                    <a:pos x="T9" y="T11"/>
                  </a:cxn>
                  <a:cxn ang="0">
                    <a:pos x="T13" y="T15"/>
                  </a:cxn>
                  <a:cxn ang="0">
                    <a:pos x="T17" y="T19"/>
                  </a:cxn>
                </a:cxnLst>
                <a:rect l="0" t="0" r="r" b="b"/>
                <a:pathLst>
                  <a:path w="84" h="1587">
                    <a:moveTo>
                      <a:pt x="4" y="1587"/>
                    </a:moveTo>
                    <a:lnTo>
                      <a:pt x="0" y="132"/>
                    </a:lnTo>
                    <a:lnTo>
                      <a:pt x="63" y="0"/>
                    </a:lnTo>
                    <a:lnTo>
                      <a:pt x="84" y="1369"/>
                    </a:lnTo>
                    <a:lnTo>
                      <a:pt x="4" y="1587"/>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78" name="Group 226"/>
            <p:cNvGrpSpPr>
              <a:grpSpLocks/>
            </p:cNvGrpSpPr>
            <p:nvPr/>
          </p:nvGrpSpPr>
          <p:grpSpPr bwMode="auto">
            <a:xfrm>
              <a:off x="15542" y="990"/>
              <a:ext cx="209" cy="1999"/>
              <a:chOff x="15542" y="990"/>
              <a:chExt cx="209" cy="1999"/>
            </a:xfrm>
          </p:grpSpPr>
          <p:sp>
            <p:nvSpPr>
              <p:cNvPr id="1253" name="Freeform 227"/>
              <p:cNvSpPr>
                <a:spLocks/>
              </p:cNvSpPr>
              <p:nvPr/>
            </p:nvSpPr>
            <p:spPr bwMode="auto">
              <a:xfrm>
                <a:off x="15542" y="990"/>
                <a:ext cx="209" cy="1999"/>
              </a:xfrm>
              <a:custGeom>
                <a:avLst/>
                <a:gdLst>
                  <a:gd name="T0" fmla="+- 0 15542 15542"/>
                  <a:gd name="T1" fmla="*/ T0 w 209"/>
                  <a:gd name="T2" fmla="+- 0 2988 990"/>
                  <a:gd name="T3" fmla="*/ 2988 h 1999"/>
                  <a:gd name="T4" fmla="+- 0 15542 15542"/>
                  <a:gd name="T5" fmla="*/ T4 w 209"/>
                  <a:gd name="T6" fmla="+- 0 1441 990"/>
                  <a:gd name="T7" fmla="*/ 1441 h 1999"/>
                  <a:gd name="T8" fmla="+- 0 15746 15542"/>
                  <a:gd name="T9" fmla="*/ T8 w 209"/>
                  <a:gd name="T10" fmla="+- 0 990 990"/>
                  <a:gd name="T11" fmla="*/ 990 h 1999"/>
                  <a:gd name="T12" fmla="+- 0 15751 15542"/>
                  <a:gd name="T13" fmla="*/ T12 w 209"/>
                  <a:gd name="T14" fmla="+- 0 2434 990"/>
                  <a:gd name="T15" fmla="*/ 2434 h 1999"/>
                  <a:gd name="T16" fmla="+- 0 15542 15542"/>
                  <a:gd name="T17" fmla="*/ T16 w 209"/>
                  <a:gd name="T18" fmla="+- 0 2988 990"/>
                  <a:gd name="T19" fmla="*/ 2988 h 1999"/>
                </a:gdLst>
                <a:ahLst/>
                <a:cxnLst>
                  <a:cxn ang="0">
                    <a:pos x="T1" y="T3"/>
                  </a:cxn>
                  <a:cxn ang="0">
                    <a:pos x="T5" y="T7"/>
                  </a:cxn>
                  <a:cxn ang="0">
                    <a:pos x="T9" y="T11"/>
                  </a:cxn>
                  <a:cxn ang="0">
                    <a:pos x="T13" y="T15"/>
                  </a:cxn>
                  <a:cxn ang="0">
                    <a:pos x="T17" y="T19"/>
                  </a:cxn>
                </a:cxnLst>
                <a:rect l="0" t="0" r="r" b="b"/>
                <a:pathLst>
                  <a:path w="209" h="1999">
                    <a:moveTo>
                      <a:pt x="0" y="1998"/>
                    </a:moveTo>
                    <a:lnTo>
                      <a:pt x="0" y="451"/>
                    </a:lnTo>
                    <a:lnTo>
                      <a:pt x="204" y="0"/>
                    </a:lnTo>
                    <a:lnTo>
                      <a:pt x="209" y="1444"/>
                    </a:lnTo>
                    <a:lnTo>
                      <a:pt x="0" y="1998"/>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79" name="Group 228"/>
            <p:cNvGrpSpPr>
              <a:grpSpLocks/>
            </p:cNvGrpSpPr>
            <p:nvPr/>
          </p:nvGrpSpPr>
          <p:grpSpPr bwMode="auto">
            <a:xfrm>
              <a:off x="15172" y="176"/>
              <a:ext cx="946" cy="429"/>
              <a:chOff x="15172" y="176"/>
              <a:chExt cx="946" cy="429"/>
            </a:xfrm>
          </p:grpSpPr>
          <p:sp>
            <p:nvSpPr>
              <p:cNvPr id="1252" name="Freeform 229"/>
              <p:cNvSpPr>
                <a:spLocks/>
              </p:cNvSpPr>
              <p:nvPr/>
            </p:nvSpPr>
            <p:spPr bwMode="auto">
              <a:xfrm>
                <a:off x="15172" y="176"/>
                <a:ext cx="946" cy="429"/>
              </a:xfrm>
              <a:custGeom>
                <a:avLst/>
                <a:gdLst>
                  <a:gd name="T0" fmla="+- 0 15925 15172"/>
                  <a:gd name="T1" fmla="*/ T0 w 946"/>
                  <a:gd name="T2" fmla="+- 0 605 176"/>
                  <a:gd name="T3" fmla="*/ 605 h 429"/>
                  <a:gd name="T4" fmla="+- 0 15172 15172"/>
                  <a:gd name="T5" fmla="*/ T4 w 946"/>
                  <a:gd name="T6" fmla="+- 0 605 176"/>
                  <a:gd name="T7" fmla="*/ 605 h 429"/>
                  <a:gd name="T8" fmla="+- 0 15430 15172"/>
                  <a:gd name="T9" fmla="*/ T8 w 946"/>
                  <a:gd name="T10" fmla="+- 0 176 176"/>
                  <a:gd name="T11" fmla="*/ 176 h 429"/>
                  <a:gd name="T12" fmla="+- 0 16119 15172"/>
                  <a:gd name="T13" fmla="*/ T12 w 946"/>
                  <a:gd name="T14" fmla="+- 0 178 176"/>
                  <a:gd name="T15" fmla="*/ 178 h 429"/>
                  <a:gd name="T16" fmla="+- 0 15925 15172"/>
                  <a:gd name="T17" fmla="*/ T16 w 946"/>
                  <a:gd name="T18" fmla="+- 0 605 176"/>
                  <a:gd name="T19" fmla="*/ 605 h 429"/>
                </a:gdLst>
                <a:ahLst/>
                <a:cxnLst>
                  <a:cxn ang="0">
                    <a:pos x="T1" y="T3"/>
                  </a:cxn>
                  <a:cxn ang="0">
                    <a:pos x="T5" y="T7"/>
                  </a:cxn>
                  <a:cxn ang="0">
                    <a:pos x="T9" y="T11"/>
                  </a:cxn>
                  <a:cxn ang="0">
                    <a:pos x="T13" y="T15"/>
                  </a:cxn>
                  <a:cxn ang="0">
                    <a:pos x="T17" y="T19"/>
                  </a:cxn>
                </a:cxnLst>
                <a:rect l="0" t="0" r="r" b="b"/>
                <a:pathLst>
                  <a:path w="946" h="429">
                    <a:moveTo>
                      <a:pt x="753" y="429"/>
                    </a:moveTo>
                    <a:lnTo>
                      <a:pt x="0" y="429"/>
                    </a:lnTo>
                    <a:lnTo>
                      <a:pt x="258" y="0"/>
                    </a:lnTo>
                    <a:lnTo>
                      <a:pt x="947" y="2"/>
                    </a:lnTo>
                    <a:lnTo>
                      <a:pt x="753" y="429"/>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80" name="Group 230"/>
            <p:cNvGrpSpPr>
              <a:grpSpLocks/>
            </p:cNvGrpSpPr>
            <p:nvPr/>
          </p:nvGrpSpPr>
          <p:grpSpPr bwMode="auto">
            <a:xfrm>
              <a:off x="15920" y="185"/>
              <a:ext cx="196" cy="1781"/>
              <a:chOff x="15920" y="185"/>
              <a:chExt cx="196" cy="1781"/>
            </a:xfrm>
          </p:grpSpPr>
          <p:sp>
            <p:nvSpPr>
              <p:cNvPr id="1251" name="Freeform 231"/>
              <p:cNvSpPr>
                <a:spLocks/>
              </p:cNvSpPr>
              <p:nvPr/>
            </p:nvSpPr>
            <p:spPr bwMode="auto">
              <a:xfrm>
                <a:off x="15920" y="185"/>
                <a:ext cx="196" cy="1781"/>
              </a:xfrm>
              <a:custGeom>
                <a:avLst/>
                <a:gdLst>
                  <a:gd name="T0" fmla="+- 0 15929 15920"/>
                  <a:gd name="T1" fmla="*/ T0 w 196"/>
                  <a:gd name="T2" fmla="+- 0 1966 185"/>
                  <a:gd name="T3" fmla="*/ 1966 h 1781"/>
                  <a:gd name="T4" fmla="+- 0 15920 15920"/>
                  <a:gd name="T5" fmla="*/ T4 w 196"/>
                  <a:gd name="T6" fmla="+- 0 616 185"/>
                  <a:gd name="T7" fmla="*/ 616 h 1781"/>
                  <a:gd name="T8" fmla="+- 0 16116 15920"/>
                  <a:gd name="T9" fmla="*/ T8 w 196"/>
                  <a:gd name="T10" fmla="+- 0 185 185"/>
                  <a:gd name="T11" fmla="*/ 185 h 1781"/>
                  <a:gd name="T12" fmla="+- 0 16114 15920"/>
                  <a:gd name="T13" fmla="*/ T12 w 196"/>
                  <a:gd name="T14" fmla="+- 0 1450 185"/>
                  <a:gd name="T15" fmla="*/ 1450 h 1781"/>
                  <a:gd name="T16" fmla="+- 0 15929 15920"/>
                  <a:gd name="T17" fmla="*/ T16 w 196"/>
                  <a:gd name="T18" fmla="+- 0 1966 185"/>
                  <a:gd name="T19" fmla="*/ 1966 h 1781"/>
                </a:gdLst>
                <a:ahLst/>
                <a:cxnLst>
                  <a:cxn ang="0">
                    <a:pos x="T1" y="T3"/>
                  </a:cxn>
                  <a:cxn ang="0">
                    <a:pos x="T5" y="T7"/>
                  </a:cxn>
                  <a:cxn ang="0">
                    <a:pos x="T9" y="T11"/>
                  </a:cxn>
                  <a:cxn ang="0">
                    <a:pos x="T13" y="T15"/>
                  </a:cxn>
                  <a:cxn ang="0">
                    <a:pos x="T17" y="T19"/>
                  </a:cxn>
                </a:cxnLst>
                <a:rect l="0" t="0" r="r" b="b"/>
                <a:pathLst>
                  <a:path w="196" h="1781">
                    <a:moveTo>
                      <a:pt x="9" y="1781"/>
                    </a:moveTo>
                    <a:lnTo>
                      <a:pt x="0" y="431"/>
                    </a:lnTo>
                    <a:lnTo>
                      <a:pt x="196" y="0"/>
                    </a:lnTo>
                    <a:lnTo>
                      <a:pt x="194" y="1265"/>
                    </a:lnTo>
                    <a:lnTo>
                      <a:pt x="9" y="1781"/>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81" name="Group 232"/>
            <p:cNvGrpSpPr>
              <a:grpSpLocks/>
            </p:cNvGrpSpPr>
            <p:nvPr/>
          </p:nvGrpSpPr>
          <p:grpSpPr bwMode="auto">
            <a:xfrm>
              <a:off x="11830" y="1443"/>
              <a:ext cx="907" cy="151"/>
              <a:chOff x="11830" y="1443"/>
              <a:chExt cx="907" cy="151"/>
            </a:xfrm>
          </p:grpSpPr>
          <p:sp>
            <p:nvSpPr>
              <p:cNvPr id="1250" name="Freeform 233"/>
              <p:cNvSpPr>
                <a:spLocks/>
              </p:cNvSpPr>
              <p:nvPr/>
            </p:nvSpPr>
            <p:spPr bwMode="auto">
              <a:xfrm>
                <a:off x="11830" y="1443"/>
                <a:ext cx="907" cy="151"/>
              </a:xfrm>
              <a:custGeom>
                <a:avLst/>
                <a:gdLst>
                  <a:gd name="T0" fmla="+- 0 12610 11830"/>
                  <a:gd name="T1" fmla="*/ T0 w 907"/>
                  <a:gd name="T2" fmla="+- 0 1594 1443"/>
                  <a:gd name="T3" fmla="*/ 1594 h 151"/>
                  <a:gd name="T4" fmla="+- 0 11830 11830"/>
                  <a:gd name="T5" fmla="*/ T4 w 907"/>
                  <a:gd name="T6" fmla="+- 0 1582 1443"/>
                  <a:gd name="T7" fmla="*/ 1582 h 151"/>
                  <a:gd name="T8" fmla="+- 0 11960 11830"/>
                  <a:gd name="T9" fmla="*/ T8 w 907"/>
                  <a:gd name="T10" fmla="+- 0 1443 1443"/>
                  <a:gd name="T11" fmla="*/ 1443 h 151"/>
                  <a:gd name="T12" fmla="+- 0 12737 11830"/>
                  <a:gd name="T13" fmla="*/ T12 w 907"/>
                  <a:gd name="T14" fmla="+- 0 1446 1443"/>
                  <a:gd name="T15" fmla="*/ 1446 h 151"/>
                  <a:gd name="T16" fmla="+- 0 12610 11830"/>
                  <a:gd name="T17" fmla="*/ T16 w 907"/>
                  <a:gd name="T18" fmla="+- 0 1594 1443"/>
                  <a:gd name="T19" fmla="*/ 1594 h 151"/>
                </a:gdLst>
                <a:ahLst/>
                <a:cxnLst>
                  <a:cxn ang="0">
                    <a:pos x="T1" y="T3"/>
                  </a:cxn>
                  <a:cxn ang="0">
                    <a:pos x="T5" y="T7"/>
                  </a:cxn>
                  <a:cxn ang="0">
                    <a:pos x="T9" y="T11"/>
                  </a:cxn>
                  <a:cxn ang="0">
                    <a:pos x="T13" y="T15"/>
                  </a:cxn>
                  <a:cxn ang="0">
                    <a:pos x="T17" y="T19"/>
                  </a:cxn>
                </a:cxnLst>
                <a:rect l="0" t="0" r="r" b="b"/>
                <a:pathLst>
                  <a:path w="907" h="151">
                    <a:moveTo>
                      <a:pt x="780" y="151"/>
                    </a:moveTo>
                    <a:lnTo>
                      <a:pt x="0" y="139"/>
                    </a:lnTo>
                    <a:lnTo>
                      <a:pt x="130" y="0"/>
                    </a:lnTo>
                    <a:lnTo>
                      <a:pt x="907" y="3"/>
                    </a:lnTo>
                    <a:lnTo>
                      <a:pt x="780" y="151"/>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82" name="Group 234"/>
            <p:cNvGrpSpPr>
              <a:grpSpLocks/>
            </p:cNvGrpSpPr>
            <p:nvPr/>
          </p:nvGrpSpPr>
          <p:grpSpPr bwMode="auto">
            <a:xfrm>
              <a:off x="15483" y="1438"/>
              <a:ext cx="66" cy="1730"/>
              <a:chOff x="15483" y="1438"/>
              <a:chExt cx="66" cy="1730"/>
            </a:xfrm>
          </p:grpSpPr>
          <p:sp>
            <p:nvSpPr>
              <p:cNvPr id="1249" name="Freeform 235"/>
              <p:cNvSpPr>
                <a:spLocks/>
              </p:cNvSpPr>
              <p:nvPr/>
            </p:nvSpPr>
            <p:spPr bwMode="auto">
              <a:xfrm>
                <a:off x="15483" y="1438"/>
                <a:ext cx="66" cy="1730"/>
              </a:xfrm>
              <a:custGeom>
                <a:avLst/>
                <a:gdLst>
                  <a:gd name="T0" fmla="+- 0 15483 15483"/>
                  <a:gd name="T1" fmla="*/ T0 w 66"/>
                  <a:gd name="T2" fmla="+- 0 3167 1438"/>
                  <a:gd name="T3" fmla="*/ 3167 h 1730"/>
                  <a:gd name="T4" fmla="+- 0 15483 15483"/>
                  <a:gd name="T5" fmla="*/ T4 w 66"/>
                  <a:gd name="T6" fmla="+- 0 1582 1438"/>
                  <a:gd name="T7" fmla="*/ 1582 h 1730"/>
                  <a:gd name="T8" fmla="+- 0 15549 15483"/>
                  <a:gd name="T9" fmla="*/ T8 w 66"/>
                  <a:gd name="T10" fmla="+- 0 1438 1438"/>
                  <a:gd name="T11" fmla="*/ 1438 h 1730"/>
                  <a:gd name="T12" fmla="+- 0 15545 15483"/>
                  <a:gd name="T13" fmla="*/ T12 w 66"/>
                  <a:gd name="T14" fmla="+- 0 2997 1438"/>
                  <a:gd name="T15" fmla="*/ 2997 h 1730"/>
                  <a:gd name="T16" fmla="+- 0 15483 15483"/>
                  <a:gd name="T17" fmla="*/ T16 w 66"/>
                  <a:gd name="T18" fmla="+- 0 3167 1438"/>
                  <a:gd name="T19" fmla="*/ 3167 h 1730"/>
                </a:gdLst>
                <a:ahLst/>
                <a:cxnLst>
                  <a:cxn ang="0">
                    <a:pos x="T1" y="T3"/>
                  </a:cxn>
                  <a:cxn ang="0">
                    <a:pos x="T5" y="T7"/>
                  </a:cxn>
                  <a:cxn ang="0">
                    <a:pos x="T9" y="T11"/>
                  </a:cxn>
                  <a:cxn ang="0">
                    <a:pos x="T13" y="T15"/>
                  </a:cxn>
                  <a:cxn ang="0">
                    <a:pos x="T17" y="T19"/>
                  </a:cxn>
                </a:cxnLst>
                <a:rect l="0" t="0" r="r" b="b"/>
                <a:pathLst>
                  <a:path w="66" h="1730">
                    <a:moveTo>
                      <a:pt x="0" y="1729"/>
                    </a:moveTo>
                    <a:lnTo>
                      <a:pt x="0" y="144"/>
                    </a:lnTo>
                    <a:lnTo>
                      <a:pt x="66" y="0"/>
                    </a:lnTo>
                    <a:lnTo>
                      <a:pt x="62" y="1559"/>
                    </a:lnTo>
                    <a:lnTo>
                      <a:pt x="0" y="1729"/>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83" name="Group 236"/>
            <p:cNvGrpSpPr>
              <a:grpSpLocks/>
            </p:cNvGrpSpPr>
            <p:nvPr/>
          </p:nvGrpSpPr>
          <p:grpSpPr bwMode="auto">
            <a:xfrm>
              <a:off x="14576" y="1435"/>
              <a:ext cx="969" cy="154"/>
              <a:chOff x="14576" y="1435"/>
              <a:chExt cx="969" cy="154"/>
            </a:xfrm>
          </p:grpSpPr>
          <p:sp>
            <p:nvSpPr>
              <p:cNvPr id="1248" name="Freeform 237"/>
              <p:cNvSpPr>
                <a:spLocks/>
              </p:cNvSpPr>
              <p:nvPr/>
            </p:nvSpPr>
            <p:spPr bwMode="auto">
              <a:xfrm>
                <a:off x="14576" y="1435"/>
                <a:ext cx="969" cy="154"/>
              </a:xfrm>
              <a:custGeom>
                <a:avLst/>
                <a:gdLst>
                  <a:gd name="T0" fmla="+- 0 15479 14576"/>
                  <a:gd name="T1" fmla="*/ T0 w 969"/>
                  <a:gd name="T2" fmla="+- 0 1589 1435"/>
                  <a:gd name="T3" fmla="*/ 1589 h 154"/>
                  <a:gd name="T4" fmla="+- 0 14576 14576"/>
                  <a:gd name="T5" fmla="*/ T4 w 969"/>
                  <a:gd name="T6" fmla="+- 0 1586 1435"/>
                  <a:gd name="T7" fmla="*/ 1586 h 154"/>
                  <a:gd name="T8" fmla="+- 0 14670 14576"/>
                  <a:gd name="T9" fmla="*/ T8 w 969"/>
                  <a:gd name="T10" fmla="+- 0 1435 1435"/>
                  <a:gd name="T11" fmla="*/ 1435 h 154"/>
                  <a:gd name="T12" fmla="+- 0 15545 14576"/>
                  <a:gd name="T13" fmla="*/ T12 w 969"/>
                  <a:gd name="T14" fmla="+- 0 1440 1435"/>
                  <a:gd name="T15" fmla="*/ 1440 h 154"/>
                  <a:gd name="T16" fmla="+- 0 15479 14576"/>
                  <a:gd name="T17" fmla="*/ T16 w 969"/>
                  <a:gd name="T18" fmla="+- 0 1589 1435"/>
                  <a:gd name="T19" fmla="*/ 1589 h 154"/>
                </a:gdLst>
                <a:ahLst/>
                <a:cxnLst>
                  <a:cxn ang="0">
                    <a:pos x="T1" y="T3"/>
                  </a:cxn>
                  <a:cxn ang="0">
                    <a:pos x="T5" y="T7"/>
                  </a:cxn>
                  <a:cxn ang="0">
                    <a:pos x="T9" y="T11"/>
                  </a:cxn>
                  <a:cxn ang="0">
                    <a:pos x="T13" y="T15"/>
                  </a:cxn>
                  <a:cxn ang="0">
                    <a:pos x="T17" y="T19"/>
                  </a:cxn>
                </a:cxnLst>
                <a:rect l="0" t="0" r="r" b="b"/>
                <a:pathLst>
                  <a:path w="969" h="154">
                    <a:moveTo>
                      <a:pt x="903" y="154"/>
                    </a:moveTo>
                    <a:lnTo>
                      <a:pt x="0" y="151"/>
                    </a:lnTo>
                    <a:lnTo>
                      <a:pt x="94" y="0"/>
                    </a:lnTo>
                    <a:lnTo>
                      <a:pt x="969" y="5"/>
                    </a:lnTo>
                    <a:lnTo>
                      <a:pt x="903" y="154"/>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84" name="Group 238"/>
            <p:cNvGrpSpPr>
              <a:grpSpLocks/>
            </p:cNvGrpSpPr>
            <p:nvPr/>
          </p:nvGrpSpPr>
          <p:grpSpPr bwMode="auto">
            <a:xfrm>
              <a:off x="12733" y="1000"/>
              <a:ext cx="1107" cy="1361"/>
              <a:chOff x="12733" y="1000"/>
              <a:chExt cx="1107" cy="1361"/>
            </a:xfrm>
          </p:grpSpPr>
          <p:sp>
            <p:nvSpPr>
              <p:cNvPr id="1247" name="Freeform 239"/>
              <p:cNvSpPr>
                <a:spLocks/>
              </p:cNvSpPr>
              <p:nvPr/>
            </p:nvSpPr>
            <p:spPr bwMode="auto">
              <a:xfrm>
                <a:off x="12733" y="1000"/>
                <a:ext cx="1107" cy="1361"/>
              </a:xfrm>
              <a:custGeom>
                <a:avLst/>
                <a:gdLst>
                  <a:gd name="T0" fmla="+- 0 13578 12733"/>
                  <a:gd name="T1" fmla="*/ T0 w 1107"/>
                  <a:gd name="T2" fmla="+- 0 2361 1000"/>
                  <a:gd name="T3" fmla="*/ 2361 h 1361"/>
                  <a:gd name="T4" fmla="+- 0 12733 12733"/>
                  <a:gd name="T5" fmla="*/ T4 w 1107"/>
                  <a:gd name="T6" fmla="+- 0 1447 1000"/>
                  <a:gd name="T7" fmla="*/ 1447 h 1361"/>
                  <a:gd name="T8" fmla="+- 0 13108 12733"/>
                  <a:gd name="T9" fmla="*/ T8 w 1107"/>
                  <a:gd name="T10" fmla="+- 0 1000 1000"/>
                  <a:gd name="T11" fmla="*/ 1000 h 1361"/>
                  <a:gd name="T12" fmla="+- 0 13840 12733"/>
                  <a:gd name="T13" fmla="*/ T12 w 1107"/>
                  <a:gd name="T14" fmla="+- 0 1923 1000"/>
                  <a:gd name="T15" fmla="*/ 1923 h 1361"/>
                  <a:gd name="T16" fmla="+- 0 13578 12733"/>
                  <a:gd name="T17" fmla="*/ T16 w 1107"/>
                  <a:gd name="T18" fmla="+- 0 2361 1000"/>
                  <a:gd name="T19" fmla="*/ 2361 h 1361"/>
                </a:gdLst>
                <a:ahLst/>
                <a:cxnLst>
                  <a:cxn ang="0">
                    <a:pos x="T1" y="T3"/>
                  </a:cxn>
                  <a:cxn ang="0">
                    <a:pos x="T5" y="T7"/>
                  </a:cxn>
                  <a:cxn ang="0">
                    <a:pos x="T9" y="T11"/>
                  </a:cxn>
                  <a:cxn ang="0">
                    <a:pos x="T13" y="T15"/>
                  </a:cxn>
                  <a:cxn ang="0">
                    <a:pos x="T17" y="T19"/>
                  </a:cxn>
                </a:cxnLst>
                <a:rect l="0" t="0" r="r" b="b"/>
                <a:pathLst>
                  <a:path w="1107" h="1361">
                    <a:moveTo>
                      <a:pt x="845" y="1361"/>
                    </a:moveTo>
                    <a:lnTo>
                      <a:pt x="0" y="447"/>
                    </a:lnTo>
                    <a:lnTo>
                      <a:pt x="375" y="0"/>
                    </a:lnTo>
                    <a:lnTo>
                      <a:pt x="1107" y="923"/>
                    </a:lnTo>
                    <a:lnTo>
                      <a:pt x="845" y="1361"/>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85" name="Group 240"/>
            <p:cNvGrpSpPr>
              <a:grpSpLocks/>
            </p:cNvGrpSpPr>
            <p:nvPr/>
          </p:nvGrpSpPr>
          <p:grpSpPr bwMode="auto">
            <a:xfrm>
              <a:off x="13581" y="993"/>
              <a:ext cx="1352" cy="1367"/>
              <a:chOff x="13581" y="993"/>
              <a:chExt cx="1352" cy="1367"/>
            </a:xfrm>
          </p:grpSpPr>
          <p:sp>
            <p:nvSpPr>
              <p:cNvPr id="1246" name="Freeform 241"/>
              <p:cNvSpPr>
                <a:spLocks/>
              </p:cNvSpPr>
              <p:nvPr/>
            </p:nvSpPr>
            <p:spPr bwMode="auto">
              <a:xfrm>
                <a:off x="13581" y="993"/>
                <a:ext cx="1352" cy="1367"/>
              </a:xfrm>
              <a:custGeom>
                <a:avLst/>
                <a:gdLst>
                  <a:gd name="T0" fmla="+- 0 13581 13581"/>
                  <a:gd name="T1" fmla="*/ T0 w 1352"/>
                  <a:gd name="T2" fmla="+- 0 2360 993"/>
                  <a:gd name="T3" fmla="*/ 2360 h 1367"/>
                  <a:gd name="T4" fmla="+- 0 13862 13581"/>
                  <a:gd name="T5" fmla="*/ T4 w 1352"/>
                  <a:gd name="T6" fmla="+- 0 1884 993"/>
                  <a:gd name="T7" fmla="*/ 1884 h 1367"/>
                  <a:gd name="T8" fmla="+- 0 14933 13581"/>
                  <a:gd name="T9" fmla="*/ T8 w 1352"/>
                  <a:gd name="T10" fmla="+- 0 993 993"/>
                  <a:gd name="T11" fmla="*/ 993 h 1367"/>
                  <a:gd name="T12" fmla="+- 0 14668 13581"/>
                  <a:gd name="T13" fmla="*/ T12 w 1352"/>
                  <a:gd name="T14" fmla="+- 0 1427 993"/>
                  <a:gd name="T15" fmla="*/ 1427 h 1367"/>
                  <a:gd name="T16" fmla="+- 0 13581 13581"/>
                  <a:gd name="T17" fmla="*/ T16 w 1352"/>
                  <a:gd name="T18" fmla="+- 0 2360 993"/>
                  <a:gd name="T19" fmla="*/ 2360 h 1367"/>
                </a:gdLst>
                <a:ahLst/>
                <a:cxnLst>
                  <a:cxn ang="0">
                    <a:pos x="T1" y="T3"/>
                  </a:cxn>
                  <a:cxn ang="0">
                    <a:pos x="T5" y="T7"/>
                  </a:cxn>
                  <a:cxn ang="0">
                    <a:pos x="T9" y="T11"/>
                  </a:cxn>
                  <a:cxn ang="0">
                    <a:pos x="T13" y="T15"/>
                  </a:cxn>
                  <a:cxn ang="0">
                    <a:pos x="T17" y="T19"/>
                  </a:cxn>
                </a:cxnLst>
                <a:rect l="0" t="0" r="r" b="b"/>
                <a:pathLst>
                  <a:path w="1352" h="1367">
                    <a:moveTo>
                      <a:pt x="0" y="1367"/>
                    </a:moveTo>
                    <a:lnTo>
                      <a:pt x="281" y="891"/>
                    </a:lnTo>
                    <a:lnTo>
                      <a:pt x="1352" y="0"/>
                    </a:lnTo>
                    <a:lnTo>
                      <a:pt x="1087" y="434"/>
                    </a:lnTo>
                    <a:lnTo>
                      <a:pt x="0" y="1367"/>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86" name="Group 242"/>
            <p:cNvGrpSpPr>
              <a:grpSpLocks/>
            </p:cNvGrpSpPr>
            <p:nvPr/>
          </p:nvGrpSpPr>
          <p:grpSpPr bwMode="auto">
            <a:xfrm>
              <a:off x="13109" y="868"/>
              <a:ext cx="828" cy="1058"/>
              <a:chOff x="13109" y="868"/>
              <a:chExt cx="828" cy="1058"/>
            </a:xfrm>
          </p:grpSpPr>
          <p:sp>
            <p:nvSpPr>
              <p:cNvPr id="1245" name="Freeform 243"/>
              <p:cNvSpPr>
                <a:spLocks/>
              </p:cNvSpPr>
              <p:nvPr/>
            </p:nvSpPr>
            <p:spPr bwMode="auto">
              <a:xfrm>
                <a:off x="13109" y="868"/>
                <a:ext cx="828" cy="1058"/>
              </a:xfrm>
              <a:custGeom>
                <a:avLst/>
                <a:gdLst>
                  <a:gd name="T0" fmla="+- 0 13842 13109"/>
                  <a:gd name="T1" fmla="*/ T0 w 828"/>
                  <a:gd name="T2" fmla="+- 0 1926 868"/>
                  <a:gd name="T3" fmla="*/ 1926 h 1058"/>
                  <a:gd name="T4" fmla="+- 0 13109 13109"/>
                  <a:gd name="T5" fmla="*/ T4 w 828"/>
                  <a:gd name="T6" fmla="+- 0 1000 868"/>
                  <a:gd name="T7" fmla="*/ 1000 h 1058"/>
                  <a:gd name="T8" fmla="+- 0 13223 13109"/>
                  <a:gd name="T9" fmla="*/ T8 w 828"/>
                  <a:gd name="T10" fmla="+- 0 868 868"/>
                  <a:gd name="T11" fmla="*/ 868 h 1058"/>
                  <a:gd name="T12" fmla="+- 0 13937 13109"/>
                  <a:gd name="T13" fmla="*/ T12 w 828"/>
                  <a:gd name="T14" fmla="+- 0 1759 868"/>
                  <a:gd name="T15" fmla="*/ 1759 h 1058"/>
                  <a:gd name="T16" fmla="+- 0 13842 13109"/>
                  <a:gd name="T17" fmla="*/ T16 w 828"/>
                  <a:gd name="T18" fmla="+- 0 1926 868"/>
                  <a:gd name="T19" fmla="*/ 1926 h 1058"/>
                </a:gdLst>
                <a:ahLst/>
                <a:cxnLst>
                  <a:cxn ang="0">
                    <a:pos x="T1" y="T3"/>
                  </a:cxn>
                  <a:cxn ang="0">
                    <a:pos x="T5" y="T7"/>
                  </a:cxn>
                  <a:cxn ang="0">
                    <a:pos x="T9" y="T11"/>
                  </a:cxn>
                  <a:cxn ang="0">
                    <a:pos x="T13" y="T15"/>
                  </a:cxn>
                  <a:cxn ang="0">
                    <a:pos x="T17" y="T19"/>
                  </a:cxn>
                </a:cxnLst>
                <a:rect l="0" t="0" r="r" b="b"/>
                <a:pathLst>
                  <a:path w="828" h="1058">
                    <a:moveTo>
                      <a:pt x="733" y="1058"/>
                    </a:moveTo>
                    <a:lnTo>
                      <a:pt x="0" y="132"/>
                    </a:lnTo>
                    <a:lnTo>
                      <a:pt x="114" y="0"/>
                    </a:lnTo>
                    <a:lnTo>
                      <a:pt x="828" y="891"/>
                    </a:lnTo>
                    <a:lnTo>
                      <a:pt x="733" y="1058"/>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87" name="Group 244"/>
            <p:cNvGrpSpPr>
              <a:grpSpLocks/>
            </p:cNvGrpSpPr>
            <p:nvPr/>
          </p:nvGrpSpPr>
          <p:grpSpPr bwMode="auto">
            <a:xfrm>
              <a:off x="13843" y="856"/>
              <a:ext cx="1174" cy="1067"/>
              <a:chOff x="13843" y="856"/>
              <a:chExt cx="1174" cy="1067"/>
            </a:xfrm>
          </p:grpSpPr>
          <p:sp>
            <p:nvSpPr>
              <p:cNvPr id="1244" name="Freeform 245"/>
              <p:cNvSpPr>
                <a:spLocks/>
              </p:cNvSpPr>
              <p:nvPr/>
            </p:nvSpPr>
            <p:spPr bwMode="auto">
              <a:xfrm>
                <a:off x="13843" y="856"/>
                <a:ext cx="1174" cy="1067"/>
              </a:xfrm>
              <a:custGeom>
                <a:avLst/>
                <a:gdLst>
                  <a:gd name="T0" fmla="+- 0 13843 13843"/>
                  <a:gd name="T1" fmla="*/ T0 w 1174"/>
                  <a:gd name="T2" fmla="+- 0 1924 856"/>
                  <a:gd name="T3" fmla="*/ 1924 h 1067"/>
                  <a:gd name="T4" fmla="+- 0 13943 13843"/>
                  <a:gd name="T5" fmla="*/ T4 w 1174"/>
                  <a:gd name="T6" fmla="+- 0 1758 856"/>
                  <a:gd name="T7" fmla="*/ 1758 h 1067"/>
                  <a:gd name="T8" fmla="+- 0 15017 13843"/>
                  <a:gd name="T9" fmla="*/ T8 w 1174"/>
                  <a:gd name="T10" fmla="+- 0 856 856"/>
                  <a:gd name="T11" fmla="*/ 856 h 1067"/>
                  <a:gd name="T12" fmla="+- 0 14927 13843"/>
                  <a:gd name="T13" fmla="*/ T12 w 1174"/>
                  <a:gd name="T14" fmla="+- 0 996 856"/>
                  <a:gd name="T15" fmla="*/ 996 h 1067"/>
                  <a:gd name="T16" fmla="+- 0 13843 13843"/>
                  <a:gd name="T17" fmla="*/ T16 w 1174"/>
                  <a:gd name="T18" fmla="+- 0 1924 856"/>
                  <a:gd name="T19" fmla="*/ 1924 h 1067"/>
                </a:gdLst>
                <a:ahLst/>
                <a:cxnLst>
                  <a:cxn ang="0">
                    <a:pos x="T1" y="T3"/>
                  </a:cxn>
                  <a:cxn ang="0">
                    <a:pos x="T5" y="T7"/>
                  </a:cxn>
                  <a:cxn ang="0">
                    <a:pos x="T9" y="T11"/>
                  </a:cxn>
                  <a:cxn ang="0">
                    <a:pos x="T13" y="T15"/>
                  </a:cxn>
                  <a:cxn ang="0">
                    <a:pos x="T17" y="T19"/>
                  </a:cxn>
                </a:cxnLst>
                <a:rect l="0" t="0" r="r" b="b"/>
                <a:pathLst>
                  <a:path w="1174" h="1067">
                    <a:moveTo>
                      <a:pt x="0" y="1068"/>
                    </a:moveTo>
                    <a:lnTo>
                      <a:pt x="100" y="902"/>
                    </a:lnTo>
                    <a:lnTo>
                      <a:pt x="1174" y="0"/>
                    </a:lnTo>
                    <a:lnTo>
                      <a:pt x="1084" y="140"/>
                    </a:lnTo>
                    <a:lnTo>
                      <a:pt x="0" y="1068"/>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88" name="Group 246"/>
            <p:cNvGrpSpPr>
              <a:grpSpLocks/>
            </p:cNvGrpSpPr>
            <p:nvPr/>
          </p:nvGrpSpPr>
          <p:grpSpPr bwMode="auto">
            <a:xfrm>
              <a:off x="13450" y="168"/>
              <a:ext cx="1975" cy="1277"/>
              <a:chOff x="13450" y="168"/>
              <a:chExt cx="1975" cy="1277"/>
            </a:xfrm>
          </p:grpSpPr>
          <p:sp>
            <p:nvSpPr>
              <p:cNvPr id="1242" name="Freeform 247"/>
              <p:cNvSpPr>
                <a:spLocks/>
              </p:cNvSpPr>
              <p:nvPr/>
            </p:nvSpPr>
            <p:spPr bwMode="auto">
              <a:xfrm>
                <a:off x="13450" y="168"/>
                <a:ext cx="1975" cy="1277"/>
              </a:xfrm>
              <a:custGeom>
                <a:avLst/>
                <a:gdLst>
                  <a:gd name="T0" fmla="+- 0 14131 13450"/>
                  <a:gd name="T1" fmla="*/ T0 w 1975"/>
                  <a:gd name="T2" fmla="+- 0 1444 168"/>
                  <a:gd name="T3" fmla="*/ 1444 h 1277"/>
                  <a:gd name="T4" fmla="+- 0 13450 13450"/>
                  <a:gd name="T5" fmla="*/ T4 w 1975"/>
                  <a:gd name="T6" fmla="+- 0 609 168"/>
                  <a:gd name="T7" fmla="*/ 609 h 1277"/>
                  <a:gd name="T8" fmla="+- 0 13815 13450"/>
                  <a:gd name="T9" fmla="*/ T8 w 1975"/>
                  <a:gd name="T10" fmla="+- 0 168 168"/>
                  <a:gd name="T11" fmla="*/ 168 h 1277"/>
                  <a:gd name="T12" fmla="+- 0 14609 13450"/>
                  <a:gd name="T13" fmla="*/ T12 w 1975"/>
                  <a:gd name="T14" fmla="+- 0 642 168"/>
                  <a:gd name="T15" fmla="*/ 642 h 1277"/>
                  <a:gd name="T16" fmla="+- 0 15119 13450"/>
                  <a:gd name="T17" fmla="*/ T16 w 1975"/>
                  <a:gd name="T18" fmla="+- 0 642 168"/>
                  <a:gd name="T19" fmla="*/ 642 h 1277"/>
                  <a:gd name="T20" fmla="+- 0 14131 13450"/>
                  <a:gd name="T21" fmla="*/ T20 w 1975"/>
                  <a:gd name="T22" fmla="+- 0 1444 168"/>
                  <a:gd name="T23" fmla="*/ 1444 h 1277"/>
                </a:gdLst>
                <a:ahLst/>
                <a:cxnLst>
                  <a:cxn ang="0">
                    <a:pos x="T1" y="T3"/>
                  </a:cxn>
                  <a:cxn ang="0">
                    <a:pos x="T5" y="T7"/>
                  </a:cxn>
                  <a:cxn ang="0">
                    <a:pos x="T9" y="T11"/>
                  </a:cxn>
                  <a:cxn ang="0">
                    <a:pos x="T13" y="T15"/>
                  </a:cxn>
                  <a:cxn ang="0">
                    <a:pos x="T17" y="T19"/>
                  </a:cxn>
                  <a:cxn ang="0">
                    <a:pos x="T21" y="T23"/>
                  </a:cxn>
                </a:cxnLst>
                <a:rect l="0" t="0" r="r" b="b"/>
                <a:pathLst>
                  <a:path w="1975" h="1277">
                    <a:moveTo>
                      <a:pt x="681" y="1276"/>
                    </a:moveTo>
                    <a:lnTo>
                      <a:pt x="0" y="441"/>
                    </a:lnTo>
                    <a:lnTo>
                      <a:pt x="365" y="0"/>
                    </a:lnTo>
                    <a:lnTo>
                      <a:pt x="1159" y="474"/>
                    </a:lnTo>
                    <a:lnTo>
                      <a:pt x="1669" y="474"/>
                    </a:lnTo>
                    <a:lnTo>
                      <a:pt x="681" y="1276"/>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43" name="Freeform 248"/>
              <p:cNvSpPr>
                <a:spLocks/>
              </p:cNvSpPr>
              <p:nvPr/>
            </p:nvSpPr>
            <p:spPr bwMode="auto">
              <a:xfrm>
                <a:off x="13450" y="168"/>
                <a:ext cx="1975" cy="1277"/>
              </a:xfrm>
              <a:custGeom>
                <a:avLst/>
                <a:gdLst>
                  <a:gd name="T0" fmla="+- 0 15119 13450"/>
                  <a:gd name="T1" fmla="*/ T0 w 1975"/>
                  <a:gd name="T2" fmla="+- 0 642 168"/>
                  <a:gd name="T3" fmla="*/ 642 h 1277"/>
                  <a:gd name="T4" fmla="+- 0 14609 13450"/>
                  <a:gd name="T5" fmla="*/ T4 w 1975"/>
                  <a:gd name="T6" fmla="+- 0 642 168"/>
                  <a:gd name="T7" fmla="*/ 642 h 1277"/>
                  <a:gd name="T8" fmla="+- 0 15426 13450"/>
                  <a:gd name="T9" fmla="*/ T8 w 1975"/>
                  <a:gd name="T10" fmla="+- 0 188 168"/>
                  <a:gd name="T11" fmla="*/ 188 h 1277"/>
                  <a:gd name="T12" fmla="+- 0 15179 13450"/>
                  <a:gd name="T13" fmla="*/ T12 w 1975"/>
                  <a:gd name="T14" fmla="+- 0 593 168"/>
                  <a:gd name="T15" fmla="*/ 593 h 1277"/>
                  <a:gd name="T16" fmla="+- 0 15119 13450"/>
                  <a:gd name="T17" fmla="*/ T16 w 1975"/>
                  <a:gd name="T18" fmla="+- 0 642 168"/>
                  <a:gd name="T19" fmla="*/ 642 h 1277"/>
                </a:gdLst>
                <a:ahLst/>
                <a:cxnLst>
                  <a:cxn ang="0">
                    <a:pos x="T1" y="T3"/>
                  </a:cxn>
                  <a:cxn ang="0">
                    <a:pos x="T5" y="T7"/>
                  </a:cxn>
                  <a:cxn ang="0">
                    <a:pos x="T9" y="T11"/>
                  </a:cxn>
                  <a:cxn ang="0">
                    <a:pos x="T13" y="T15"/>
                  </a:cxn>
                  <a:cxn ang="0">
                    <a:pos x="T17" y="T19"/>
                  </a:cxn>
                </a:cxnLst>
                <a:rect l="0" t="0" r="r" b="b"/>
                <a:pathLst>
                  <a:path w="1975" h="1277">
                    <a:moveTo>
                      <a:pt x="1669" y="474"/>
                    </a:moveTo>
                    <a:lnTo>
                      <a:pt x="1159" y="474"/>
                    </a:lnTo>
                    <a:lnTo>
                      <a:pt x="1976" y="20"/>
                    </a:lnTo>
                    <a:lnTo>
                      <a:pt x="1729" y="425"/>
                    </a:lnTo>
                    <a:lnTo>
                      <a:pt x="1669" y="474"/>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89" name="Group 249"/>
            <p:cNvGrpSpPr>
              <a:grpSpLocks/>
            </p:cNvGrpSpPr>
            <p:nvPr/>
          </p:nvGrpSpPr>
          <p:grpSpPr bwMode="auto">
            <a:xfrm>
              <a:off x="12610" y="1431"/>
              <a:ext cx="2056" cy="1063"/>
              <a:chOff x="12610" y="1431"/>
              <a:chExt cx="2056" cy="1063"/>
            </a:xfrm>
          </p:grpSpPr>
          <p:sp>
            <p:nvSpPr>
              <p:cNvPr id="1240" name="Freeform 250"/>
              <p:cNvSpPr>
                <a:spLocks/>
              </p:cNvSpPr>
              <p:nvPr/>
            </p:nvSpPr>
            <p:spPr bwMode="auto">
              <a:xfrm>
                <a:off x="12610" y="1431"/>
                <a:ext cx="2056" cy="1063"/>
              </a:xfrm>
              <a:custGeom>
                <a:avLst/>
                <a:gdLst>
                  <a:gd name="T0" fmla="+- 0 13654 12610"/>
                  <a:gd name="T1" fmla="*/ T0 w 2056"/>
                  <a:gd name="T2" fmla="+- 0 2364 1431"/>
                  <a:gd name="T3" fmla="*/ 2364 h 1063"/>
                  <a:gd name="T4" fmla="+- 0 13580 12610"/>
                  <a:gd name="T5" fmla="*/ T4 w 2056"/>
                  <a:gd name="T6" fmla="+- 0 2364 1431"/>
                  <a:gd name="T7" fmla="*/ 2364 h 1063"/>
                  <a:gd name="T8" fmla="+- 0 14666 12610"/>
                  <a:gd name="T9" fmla="*/ T8 w 2056"/>
                  <a:gd name="T10" fmla="+- 0 1431 1431"/>
                  <a:gd name="T11" fmla="*/ 1431 h 1063"/>
                  <a:gd name="T12" fmla="+- 0 14578 12610"/>
                  <a:gd name="T13" fmla="*/ T12 w 2056"/>
                  <a:gd name="T14" fmla="+- 0 1589 1431"/>
                  <a:gd name="T15" fmla="*/ 1589 h 1063"/>
                  <a:gd name="T16" fmla="+- 0 13654 12610"/>
                  <a:gd name="T17" fmla="*/ T16 w 2056"/>
                  <a:gd name="T18" fmla="+- 0 2364 1431"/>
                  <a:gd name="T19" fmla="*/ 2364 h 1063"/>
                </a:gdLst>
                <a:ahLst/>
                <a:cxnLst>
                  <a:cxn ang="0">
                    <a:pos x="T1" y="T3"/>
                  </a:cxn>
                  <a:cxn ang="0">
                    <a:pos x="T5" y="T7"/>
                  </a:cxn>
                  <a:cxn ang="0">
                    <a:pos x="T9" y="T11"/>
                  </a:cxn>
                  <a:cxn ang="0">
                    <a:pos x="T13" y="T15"/>
                  </a:cxn>
                  <a:cxn ang="0">
                    <a:pos x="T17" y="T19"/>
                  </a:cxn>
                </a:cxnLst>
                <a:rect l="0" t="0" r="r" b="b"/>
                <a:pathLst>
                  <a:path w="2056" h="1063">
                    <a:moveTo>
                      <a:pt x="1044" y="933"/>
                    </a:moveTo>
                    <a:lnTo>
                      <a:pt x="970" y="933"/>
                    </a:lnTo>
                    <a:lnTo>
                      <a:pt x="2056" y="0"/>
                    </a:lnTo>
                    <a:lnTo>
                      <a:pt x="1968" y="158"/>
                    </a:lnTo>
                    <a:lnTo>
                      <a:pt x="1044" y="933"/>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41" name="Freeform 251"/>
              <p:cNvSpPr>
                <a:spLocks/>
              </p:cNvSpPr>
              <p:nvPr/>
            </p:nvSpPr>
            <p:spPr bwMode="auto">
              <a:xfrm>
                <a:off x="12610" y="1431"/>
                <a:ext cx="2056" cy="1063"/>
              </a:xfrm>
              <a:custGeom>
                <a:avLst/>
                <a:gdLst>
                  <a:gd name="T0" fmla="+- 0 13500 12610"/>
                  <a:gd name="T1" fmla="*/ T0 w 2056"/>
                  <a:gd name="T2" fmla="+- 0 2493 1431"/>
                  <a:gd name="T3" fmla="*/ 2493 h 1063"/>
                  <a:gd name="T4" fmla="+- 0 12610 12610"/>
                  <a:gd name="T5" fmla="*/ T4 w 2056"/>
                  <a:gd name="T6" fmla="+- 0 1594 1431"/>
                  <a:gd name="T7" fmla="*/ 1594 h 1063"/>
                  <a:gd name="T8" fmla="+- 0 12733 12610"/>
                  <a:gd name="T9" fmla="*/ T8 w 2056"/>
                  <a:gd name="T10" fmla="+- 0 1447 1431"/>
                  <a:gd name="T11" fmla="*/ 1447 h 1063"/>
                  <a:gd name="T12" fmla="+- 0 13580 12610"/>
                  <a:gd name="T13" fmla="*/ T12 w 2056"/>
                  <a:gd name="T14" fmla="+- 0 2364 1431"/>
                  <a:gd name="T15" fmla="*/ 2364 h 1063"/>
                  <a:gd name="T16" fmla="+- 0 13654 12610"/>
                  <a:gd name="T17" fmla="*/ T16 w 2056"/>
                  <a:gd name="T18" fmla="+- 0 2364 1431"/>
                  <a:gd name="T19" fmla="*/ 2364 h 1063"/>
                  <a:gd name="T20" fmla="+- 0 13500 12610"/>
                  <a:gd name="T21" fmla="*/ T20 w 2056"/>
                  <a:gd name="T22" fmla="+- 0 2493 1431"/>
                  <a:gd name="T23" fmla="*/ 2493 h 1063"/>
                </a:gdLst>
                <a:ahLst/>
                <a:cxnLst>
                  <a:cxn ang="0">
                    <a:pos x="T1" y="T3"/>
                  </a:cxn>
                  <a:cxn ang="0">
                    <a:pos x="T5" y="T7"/>
                  </a:cxn>
                  <a:cxn ang="0">
                    <a:pos x="T9" y="T11"/>
                  </a:cxn>
                  <a:cxn ang="0">
                    <a:pos x="T13" y="T15"/>
                  </a:cxn>
                  <a:cxn ang="0">
                    <a:pos x="T17" y="T19"/>
                  </a:cxn>
                  <a:cxn ang="0">
                    <a:pos x="T21" y="T23"/>
                  </a:cxn>
                </a:cxnLst>
                <a:rect l="0" t="0" r="r" b="b"/>
                <a:pathLst>
                  <a:path w="2056" h="1063">
                    <a:moveTo>
                      <a:pt x="890" y="1062"/>
                    </a:moveTo>
                    <a:lnTo>
                      <a:pt x="0" y="163"/>
                    </a:lnTo>
                    <a:lnTo>
                      <a:pt x="123" y="16"/>
                    </a:lnTo>
                    <a:lnTo>
                      <a:pt x="970" y="933"/>
                    </a:lnTo>
                    <a:lnTo>
                      <a:pt x="1044" y="933"/>
                    </a:lnTo>
                    <a:lnTo>
                      <a:pt x="890" y="1062"/>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1276" name="Picture 25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2313" y="1134"/>
                <a:ext cx="2650" cy="1657"/>
              </a:xfrm>
              <a:prstGeom prst="rect">
                <a:avLst/>
              </a:prstGeom>
              <a:noFill/>
              <a:extLst>
                <a:ext uri="{909E8E84-426E-40DD-AFC4-6F175D3DCCD1}">
                  <a14:hiddenFill xmlns:a14="http://schemas.microsoft.com/office/drawing/2010/main">
                    <a:solidFill>
                      <a:srgbClr val="FFFFFF"/>
                    </a:solidFill>
                  </a14:hiddenFill>
                </a:ext>
              </a:extLst>
            </p:spPr>
          </p:pic>
          <p:pic>
            <p:nvPicPr>
              <p:cNvPr id="1277" name="Picture 25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1520" y="1292"/>
                <a:ext cx="4262" cy="2183"/>
              </a:xfrm>
              <a:prstGeom prst="rect">
                <a:avLst/>
              </a:prstGeom>
              <a:noFill/>
              <a:extLst>
                <a:ext uri="{909E8E84-426E-40DD-AFC4-6F175D3DCCD1}">
                  <a14:hiddenFill xmlns:a14="http://schemas.microsoft.com/office/drawing/2010/main">
                    <a:solidFill>
                      <a:srgbClr val="FFFFFF"/>
                    </a:solidFill>
                  </a14:hiddenFill>
                </a:ext>
              </a:extLst>
            </p:spPr>
          </p:pic>
          <p:pic>
            <p:nvPicPr>
              <p:cNvPr id="1278" name="Picture 254"/>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1533" y="1146"/>
                <a:ext cx="1502" cy="746"/>
              </a:xfrm>
              <a:prstGeom prst="rect">
                <a:avLst/>
              </a:prstGeom>
              <a:noFill/>
              <a:extLst>
                <a:ext uri="{909E8E84-426E-40DD-AFC4-6F175D3DCCD1}">
                  <a14:hiddenFill xmlns:a14="http://schemas.microsoft.com/office/drawing/2010/main">
                    <a:solidFill>
                      <a:srgbClr val="FFFFFF"/>
                    </a:solidFill>
                  </a14:hiddenFill>
                </a:ext>
              </a:extLst>
            </p:spPr>
          </p:pic>
          <p:pic>
            <p:nvPicPr>
              <p:cNvPr id="1279" name="Picture 255"/>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5187" y="1141"/>
                <a:ext cx="661" cy="2324"/>
              </a:xfrm>
              <a:prstGeom prst="rect">
                <a:avLst/>
              </a:prstGeom>
              <a:noFill/>
              <a:extLst>
                <a:ext uri="{909E8E84-426E-40DD-AFC4-6F175D3DCCD1}">
                  <a14:hiddenFill xmlns:a14="http://schemas.microsoft.com/office/drawing/2010/main">
                    <a:solidFill>
                      <a:srgbClr val="FFFFFF"/>
                    </a:solidFill>
                  </a14:hiddenFill>
                </a:ext>
              </a:extLst>
            </p:spPr>
          </p:pic>
          <p:pic>
            <p:nvPicPr>
              <p:cNvPr id="1280" name="Picture 256"/>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4279" y="1138"/>
                <a:ext cx="1564" cy="748"/>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190" name="Group 257"/>
            <p:cNvGrpSpPr>
              <a:grpSpLocks/>
            </p:cNvGrpSpPr>
            <p:nvPr/>
          </p:nvGrpSpPr>
          <p:grpSpPr bwMode="auto">
            <a:xfrm>
              <a:off x="11821" y="167"/>
              <a:ext cx="1992" cy="1420"/>
              <a:chOff x="11821" y="167"/>
              <a:chExt cx="1992" cy="1420"/>
            </a:xfrm>
          </p:grpSpPr>
          <p:sp>
            <p:nvSpPr>
              <p:cNvPr id="1239" name="Freeform 258"/>
              <p:cNvSpPr>
                <a:spLocks/>
              </p:cNvSpPr>
              <p:nvPr/>
            </p:nvSpPr>
            <p:spPr bwMode="auto">
              <a:xfrm>
                <a:off x="11821" y="167"/>
                <a:ext cx="1992" cy="1420"/>
              </a:xfrm>
              <a:custGeom>
                <a:avLst/>
                <a:gdLst>
                  <a:gd name="T0" fmla="+- 0 13813 11821"/>
                  <a:gd name="T1" fmla="*/ T0 w 1992"/>
                  <a:gd name="T2" fmla="+- 0 167 167"/>
                  <a:gd name="T3" fmla="*/ 167 h 1420"/>
                  <a:gd name="T4" fmla="+- 0 13203 11821"/>
                  <a:gd name="T5" fmla="*/ T4 w 1992"/>
                  <a:gd name="T6" fmla="+- 0 167 167"/>
                  <a:gd name="T7" fmla="*/ 167 h 1420"/>
                  <a:gd name="T8" fmla="+- 0 11821 11821"/>
                  <a:gd name="T9" fmla="*/ T8 w 1992"/>
                  <a:gd name="T10" fmla="+- 0 1587 167"/>
                  <a:gd name="T11" fmla="*/ 1587 h 1420"/>
                  <a:gd name="T12" fmla="+- 0 12613 11821"/>
                  <a:gd name="T13" fmla="*/ T12 w 1992"/>
                  <a:gd name="T14" fmla="+- 0 1587 167"/>
                  <a:gd name="T15" fmla="*/ 1587 h 1420"/>
                  <a:gd name="T16" fmla="+- 0 13813 11821"/>
                  <a:gd name="T17" fmla="*/ T16 w 1992"/>
                  <a:gd name="T18" fmla="+- 0 167 167"/>
                  <a:gd name="T19" fmla="*/ 167 h 1420"/>
                </a:gdLst>
                <a:ahLst/>
                <a:cxnLst>
                  <a:cxn ang="0">
                    <a:pos x="T1" y="T3"/>
                  </a:cxn>
                  <a:cxn ang="0">
                    <a:pos x="T5" y="T7"/>
                  </a:cxn>
                  <a:cxn ang="0">
                    <a:pos x="T9" y="T11"/>
                  </a:cxn>
                  <a:cxn ang="0">
                    <a:pos x="T13" y="T15"/>
                  </a:cxn>
                  <a:cxn ang="0">
                    <a:pos x="T17" y="T19"/>
                  </a:cxn>
                </a:cxnLst>
                <a:rect l="0" t="0" r="r" b="b"/>
                <a:pathLst>
                  <a:path w="1992" h="1420">
                    <a:moveTo>
                      <a:pt x="1992" y="0"/>
                    </a:moveTo>
                    <a:lnTo>
                      <a:pt x="1382" y="0"/>
                    </a:lnTo>
                    <a:lnTo>
                      <a:pt x="0" y="1420"/>
                    </a:lnTo>
                    <a:lnTo>
                      <a:pt x="792" y="1420"/>
                    </a:lnTo>
                    <a:lnTo>
                      <a:pt x="1992" y="0"/>
                    </a:lnTo>
                    <a:close/>
                  </a:path>
                </a:pathLst>
              </a:custGeom>
              <a:noFill/>
              <a:ln w="5238">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191" name="Group 259"/>
            <p:cNvGrpSpPr>
              <a:grpSpLocks/>
            </p:cNvGrpSpPr>
            <p:nvPr/>
          </p:nvGrpSpPr>
          <p:grpSpPr bwMode="auto">
            <a:xfrm>
              <a:off x="14572" y="176"/>
              <a:ext cx="1539" cy="1410"/>
              <a:chOff x="14572" y="176"/>
              <a:chExt cx="1539" cy="1410"/>
            </a:xfrm>
          </p:grpSpPr>
          <p:sp>
            <p:nvSpPr>
              <p:cNvPr id="1238" name="Freeform 260"/>
              <p:cNvSpPr>
                <a:spLocks/>
              </p:cNvSpPr>
              <p:nvPr/>
            </p:nvSpPr>
            <p:spPr bwMode="auto">
              <a:xfrm>
                <a:off x="14572" y="176"/>
                <a:ext cx="1539" cy="1410"/>
              </a:xfrm>
              <a:custGeom>
                <a:avLst/>
                <a:gdLst>
                  <a:gd name="T0" fmla="+- 0 16111 14572"/>
                  <a:gd name="T1" fmla="*/ T0 w 1539"/>
                  <a:gd name="T2" fmla="+- 0 176 176"/>
                  <a:gd name="T3" fmla="*/ 176 h 1410"/>
                  <a:gd name="T4" fmla="+- 0 15430 14572"/>
                  <a:gd name="T5" fmla="*/ T4 w 1539"/>
                  <a:gd name="T6" fmla="+- 0 176 176"/>
                  <a:gd name="T7" fmla="*/ 176 h 1410"/>
                  <a:gd name="T8" fmla="+- 0 14572 14572"/>
                  <a:gd name="T9" fmla="*/ T8 w 1539"/>
                  <a:gd name="T10" fmla="+- 0 1586 176"/>
                  <a:gd name="T11" fmla="*/ 1586 h 1410"/>
                  <a:gd name="T12" fmla="+- 0 15479 14572"/>
                  <a:gd name="T13" fmla="*/ T12 w 1539"/>
                  <a:gd name="T14" fmla="+- 0 1586 176"/>
                  <a:gd name="T15" fmla="*/ 1586 h 1410"/>
                  <a:gd name="T16" fmla="+- 0 16111 14572"/>
                  <a:gd name="T17" fmla="*/ T16 w 1539"/>
                  <a:gd name="T18" fmla="+- 0 176 176"/>
                  <a:gd name="T19" fmla="*/ 176 h 1410"/>
                </a:gdLst>
                <a:ahLst/>
                <a:cxnLst>
                  <a:cxn ang="0">
                    <a:pos x="T1" y="T3"/>
                  </a:cxn>
                  <a:cxn ang="0">
                    <a:pos x="T5" y="T7"/>
                  </a:cxn>
                  <a:cxn ang="0">
                    <a:pos x="T9" y="T11"/>
                  </a:cxn>
                  <a:cxn ang="0">
                    <a:pos x="T13" y="T15"/>
                  </a:cxn>
                  <a:cxn ang="0">
                    <a:pos x="T17" y="T19"/>
                  </a:cxn>
                </a:cxnLst>
                <a:rect l="0" t="0" r="r" b="b"/>
                <a:pathLst>
                  <a:path w="1539" h="1410">
                    <a:moveTo>
                      <a:pt x="1539" y="0"/>
                    </a:moveTo>
                    <a:lnTo>
                      <a:pt x="858" y="0"/>
                    </a:lnTo>
                    <a:lnTo>
                      <a:pt x="0" y="1410"/>
                    </a:lnTo>
                    <a:lnTo>
                      <a:pt x="907" y="1410"/>
                    </a:lnTo>
                    <a:lnTo>
                      <a:pt x="1539" y="0"/>
                    </a:lnTo>
                    <a:close/>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192" name="Group 261"/>
            <p:cNvGrpSpPr>
              <a:grpSpLocks/>
            </p:cNvGrpSpPr>
            <p:nvPr/>
          </p:nvGrpSpPr>
          <p:grpSpPr bwMode="auto">
            <a:xfrm>
              <a:off x="15479" y="180"/>
              <a:ext cx="635" cy="2990"/>
              <a:chOff x="15479" y="180"/>
              <a:chExt cx="635" cy="2990"/>
            </a:xfrm>
          </p:grpSpPr>
          <p:sp>
            <p:nvSpPr>
              <p:cNvPr id="1237" name="Freeform 262"/>
              <p:cNvSpPr>
                <a:spLocks/>
              </p:cNvSpPr>
              <p:nvPr/>
            </p:nvSpPr>
            <p:spPr bwMode="auto">
              <a:xfrm>
                <a:off x="15479" y="180"/>
                <a:ext cx="635" cy="2990"/>
              </a:xfrm>
              <a:custGeom>
                <a:avLst/>
                <a:gdLst>
                  <a:gd name="T0" fmla="+- 0 16114 15479"/>
                  <a:gd name="T1" fmla="*/ T0 w 635"/>
                  <a:gd name="T2" fmla="+- 0 180 180"/>
                  <a:gd name="T3" fmla="*/ 180 h 2990"/>
                  <a:gd name="T4" fmla="+- 0 15479 15479"/>
                  <a:gd name="T5" fmla="*/ T4 w 635"/>
                  <a:gd name="T6" fmla="+- 0 1578 180"/>
                  <a:gd name="T7" fmla="*/ 1578 h 2990"/>
                  <a:gd name="T8" fmla="+- 0 15479 15479"/>
                  <a:gd name="T9" fmla="*/ T8 w 635"/>
                  <a:gd name="T10" fmla="+- 0 3170 180"/>
                  <a:gd name="T11" fmla="*/ 3170 h 2990"/>
                  <a:gd name="T12" fmla="+- 0 16114 15479"/>
                  <a:gd name="T13" fmla="*/ T12 w 635"/>
                  <a:gd name="T14" fmla="+- 0 1443 180"/>
                  <a:gd name="T15" fmla="*/ 1443 h 2990"/>
                  <a:gd name="T16" fmla="+- 0 16114 15479"/>
                  <a:gd name="T17" fmla="*/ T16 w 635"/>
                  <a:gd name="T18" fmla="+- 0 180 180"/>
                  <a:gd name="T19" fmla="*/ 180 h 2990"/>
                </a:gdLst>
                <a:ahLst/>
                <a:cxnLst>
                  <a:cxn ang="0">
                    <a:pos x="T1" y="T3"/>
                  </a:cxn>
                  <a:cxn ang="0">
                    <a:pos x="T5" y="T7"/>
                  </a:cxn>
                  <a:cxn ang="0">
                    <a:pos x="T9" y="T11"/>
                  </a:cxn>
                  <a:cxn ang="0">
                    <a:pos x="T13" y="T15"/>
                  </a:cxn>
                  <a:cxn ang="0">
                    <a:pos x="T17" y="T19"/>
                  </a:cxn>
                </a:cxnLst>
                <a:rect l="0" t="0" r="r" b="b"/>
                <a:pathLst>
                  <a:path w="635" h="2990">
                    <a:moveTo>
                      <a:pt x="635" y="0"/>
                    </a:moveTo>
                    <a:lnTo>
                      <a:pt x="0" y="1398"/>
                    </a:lnTo>
                    <a:lnTo>
                      <a:pt x="0" y="2990"/>
                    </a:lnTo>
                    <a:lnTo>
                      <a:pt x="635" y="1263"/>
                    </a:lnTo>
                    <a:lnTo>
                      <a:pt x="635" y="0"/>
                    </a:lnTo>
                    <a:close/>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193" name="Group 263"/>
            <p:cNvGrpSpPr>
              <a:grpSpLocks/>
            </p:cNvGrpSpPr>
            <p:nvPr/>
          </p:nvGrpSpPr>
          <p:grpSpPr bwMode="auto">
            <a:xfrm>
              <a:off x="11817" y="1586"/>
              <a:ext cx="3662" cy="1595"/>
              <a:chOff x="11817" y="1586"/>
              <a:chExt cx="3662" cy="1595"/>
            </a:xfrm>
          </p:grpSpPr>
          <p:sp>
            <p:nvSpPr>
              <p:cNvPr id="1236" name="Freeform 264"/>
              <p:cNvSpPr>
                <a:spLocks/>
              </p:cNvSpPr>
              <p:nvPr/>
            </p:nvSpPr>
            <p:spPr bwMode="auto">
              <a:xfrm>
                <a:off x="11817" y="1586"/>
                <a:ext cx="3662" cy="1595"/>
              </a:xfrm>
              <a:custGeom>
                <a:avLst/>
                <a:gdLst>
                  <a:gd name="T0" fmla="+- 0 15479 11817"/>
                  <a:gd name="T1" fmla="*/ T0 w 3662"/>
                  <a:gd name="T2" fmla="+- 0 3181 1586"/>
                  <a:gd name="T3" fmla="*/ 3181 h 1595"/>
                  <a:gd name="T4" fmla="+- 0 11817 11817"/>
                  <a:gd name="T5" fmla="*/ T4 w 3662"/>
                  <a:gd name="T6" fmla="+- 0 3181 1586"/>
                  <a:gd name="T7" fmla="*/ 3181 h 1595"/>
                  <a:gd name="T8" fmla="+- 0 11817 11817"/>
                  <a:gd name="T9" fmla="*/ T8 w 3662"/>
                  <a:gd name="T10" fmla="+- 0 1586 1586"/>
                  <a:gd name="T11" fmla="*/ 1586 h 1595"/>
                  <a:gd name="T12" fmla="+- 0 12609 11817"/>
                  <a:gd name="T13" fmla="*/ T12 w 3662"/>
                  <a:gd name="T14" fmla="+- 0 1586 1586"/>
                  <a:gd name="T15" fmla="*/ 1586 h 1595"/>
                  <a:gd name="T16" fmla="+- 0 13505 11817"/>
                  <a:gd name="T17" fmla="*/ T16 w 3662"/>
                  <a:gd name="T18" fmla="+- 0 2493 1586"/>
                  <a:gd name="T19" fmla="*/ 2493 h 1595"/>
                  <a:gd name="T20" fmla="+- 0 14578 11817"/>
                  <a:gd name="T21" fmla="*/ T20 w 3662"/>
                  <a:gd name="T22" fmla="+- 0 1586 1586"/>
                  <a:gd name="T23" fmla="*/ 1586 h 1595"/>
                  <a:gd name="T24" fmla="+- 0 15479 11817"/>
                  <a:gd name="T25" fmla="*/ T24 w 3662"/>
                  <a:gd name="T26" fmla="+- 0 1586 1586"/>
                  <a:gd name="T27" fmla="*/ 1586 h 1595"/>
                  <a:gd name="T28" fmla="+- 0 15479 11817"/>
                  <a:gd name="T29" fmla="*/ T28 w 3662"/>
                  <a:gd name="T30" fmla="+- 0 3181 1586"/>
                  <a:gd name="T31" fmla="*/ 3181 h 1595"/>
                </a:gdLst>
                <a:ah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3662" h="1595">
                    <a:moveTo>
                      <a:pt x="3662" y="1595"/>
                    </a:moveTo>
                    <a:lnTo>
                      <a:pt x="0" y="1595"/>
                    </a:lnTo>
                    <a:lnTo>
                      <a:pt x="0" y="0"/>
                    </a:lnTo>
                    <a:lnTo>
                      <a:pt x="792" y="0"/>
                    </a:lnTo>
                    <a:lnTo>
                      <a:pt x="1688" y="907"/>
                    </a:lnTo>
                    <a:lnTo>
                      <a:pt x="2761" y="0"/>
                    </a:lnTo>
                    <a:lnTo>
                      <a:pt x="3662" y="0"/>
                    </a:lnTo>
                    <a:lnTo>
                      <a:pt x="3662" y="1595"/>
                    </a:lnTo>
                    <a:close/>
                  </a:path>
                </a:pathLst>
              </a:custGeom>
              <a:noFill/>
              <a:ln w="5238">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194" name="Group 265"/>
            <p:cNvGrpSpPr>
              <a:grpSpLocks/>
            </p:cNvGrpSpPr>
            <p:nvPr/>
          </p:nvGrpSpPr>
          <p:grpSpPr bwMode="auto">
            <a:xfrm>
              <a:off x="13500" y="642"/>
              <a:ext cx="1111" cy="1852"/>
              <a:chOff x="13500" y="642"/>
              <a:chExt cx="1111" cy="1852"/>
            </a:xfrm>
          </p:grpSpPr>
          <p:sp>
            <p:nvSpPr>
              <p:cNvPr id="1235" name="Freeform 266"/>
              <p:cNvSpPr>
                <a:spLocks/>
              </p:cNvSpPr>
              <p:nvPr/>
            </p:nvSpPr>
            <p:spPr bwMode="auto">
              <a:xfrm>
                <a:off x="13500" y="642"/>
                <a:ext cx="1111" cy="1852"/>
              </a:xfrm>
              <a:custGeom>
                <a:avLst/>
                <a:gdLst>
                  <a:gd name="T0" fmla="+- 0 13500 13500"/>
                  <a:gd name="T1" fmla="*/ T0 w 1111"/>
                  <a:gd name="T2" fmla="+- 0 2493 642"/>
                  <a:gd name="T3" fmla="*/ 2493 h 1852"/>
                  <a:gd name="T4" fmla="+- 0 14611 13500"/>
                  <a:gd name="T5" fmla="*/ T4 w 1111"/>
                  <a:gd name="T6" fmla="+- 0 642 642"/>
                  <a:gd name="T7" fmla="*/ 642 h 1852"/>
                </a:gdLst>
                <a:ahLst/>
                <a:cxnLst>
                  <a:cxn ang="0">
                    <a:pos x="T1" y="T3"/>
                  </a:cxn>
                  <a:cxn ang="0">
                    <a:pos x="T5" y="T7"/>
                  </a:cxn>
                </a:cxnLst>
                <a:rect l="0" t="0" r="r" b="b"/>
                <a:pathLst>
                  <a:path w="1111" h="1852">
                    <a:moveTo>
                      <a:pt x="0" y="1851"/>
                    </a:moveTo>
                    <a:lnTo>
                      <a:pt x="1111"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195" name="Group 267"/>
            <p:cNvGrpSpPr>
              <a:grpSpLocks/>
            </p:cNvGrpSpPr>
            <p:nvPr/>
          </p:nvGrpSpPr>
          <p:grpSpPr bwMode="auto">
            <a:xfrm>
              <a:off x="13818" y="166"/>
              <a:ext cx="793" cy="474"/>
              <a:chOff x="13818" y="166"/>
              <a:chExt cx="793" cy="474"/>
            </a:xfrm>
          </p:grpSpPr>
          <p:sp>
            <p:nvSpPr>
              <p:cNvPr id="1234" name="Freeform 268"/>
              <p:cNvSpPr>
                <a:spLocks/>
              </p:cNvSpPr>
              <p:nvPr/>
            </p:nvSpPr>
            <p:spPr bwMode="auto">
              <a:xfrm>
                <a:off x="13818" y="166"/>
                <a:ext cx="793" cy="474"/>
              </a:xfrm>
              <a:custGeom>
                <a:avLst/>
                <a:gdLst>
                  <a:gd name="T0" fmla="+- 0 13818 13818"/>
                  <a:gd name="T1" fmla="*/ T0 w 793"/>
                  <a:gd name="T2" fmla="+- 0 166 166"/>
                  <a:gd name="T3" fmla="*/ 166 h 474"/>
                  <a:gd name="T4" fmla="+- 0 14611 13818"/>
                  <a:gd name="T5" fmla="*/ T4 w 793"/>
                  <a:gd name="T6" fmla="+- 0 640 166"/>
                  <a:gd name="T7" fmla="*/ 640 h 474"/>
                </a:gdLst>
                <a:ahLst/>
                <a:cxnLst>
                  <a:cxn ang="0">
                    <a:pos x="T1" y="T3"/>
                  </a:cxn>
                  <a:cxn ang="0">
                    <a:pos x="T5" y="T7"/>
                  </a:cxn>
                </a:cxnLst>
                <a:rect l="0" t="0" r="r" b="b"/>
                <a:pathLst>
                  <a:path w="793" h="474">
                    <a:moveTo>
                      <a:pt x="0" y="0"/>
                    </a:moveTo>
                    <a:lnTo>
                      <a:pt x="793" y="474"/>
                    </a:lnTo>
                  </a:path>
                </a:pathLst>
              </a:custGeom>
              <a:noFill/>
              <a:ln w="5238">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196" name="Group 269"/>
            <p:cNvGrpSpPr>
              <a:grpSpLocks/>
            </p:cNvGrpSpPr>
            <p:nvPr/>
          </p:nvGrpSpPr>
          <p:grpSpPr bwMode="auto">
            <a:xfrm>
              <a:off x="14613" y="176"/>
              <a:ext cx="818" cy="465"/>
              <a:chOff x="14613" y="176"/>
              <a:chExt cx="818" cy="465"/>
            </a:xfrm>
          </p:grpSpPr>
          <p:sp>
            <p:nvSpPr>
              <p:cNvPr id="1233" name="Freeform 270"/>
              <p:cNvSpPr>
                <a:spLocks/>
              </p:cNvSpPr>
              <p:nvPr/>
            </p:nvSpPr>
            <p:spPr bwMode="auto">
              <a:xfrm>
                <a:off x="14613" y="176"/>
                <a:ext cx="818" cy="465"/>
              </a:xfrm>
              <a:custGeom>
                <a:avLst/>
                <a:gdLst>
                  <a:gd name="T0" fmla="+- 0 15431 14613"/>
                  <a:gd name="T1" fmla="*/ T0 w 818"/>
                  <a:gd name="T2" fmla="+- 0 176 176"/>
                  <a:gd name="T3" fmla="*/ 176 h 465"/>
                  <a:gd name="T4" fmla="+- 0 14613 14613"/>
                  <a:gd name="T5" fmla="*/ T4 w 818"/>
                  <a:gd name="T6" fmla="+- 0 642 176"/>
                  <a:gd name="T7" fmla="*/ 642 h 465"/>
                </a:gdLst>
                <a:ahLst/>
                <a:cxnLst>
                  <a:cxn ang="0">
                    <a:pos x="T1" y="T3"/>
                  </a:cxn>
                  <a:cxn ang="0">
                    <a:pos x="T5" y="T7"/>
                  </a:cxn>
                </a:cxnLst>
                <a:rect l="0" t="0" r="r" b="b"/>
                <a:pathLst>
                  <a:path w="818" h="465">
                    <a:moveTo>
                      <a:pt x="818" y="0"/>
                    </a:moveTo>
                    <a:lnTo>
                      <a:pt x="0" y="466"/>
                    </a:lnTo>
                  </a:path>
                </a:pathLst>
              </a:custGeom>
              <a:noFill/>
              <a:ln w="5238">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197" name="Group 271"/>
            <p:cNvGrpSpPr>
              <a:grpSpLocks/>
            </p:cNvGrpSpPr>
            <p:nvPr/>
          </p:nvGrpSpPr>
          <p:grpSpPr bwMode="auto">
            <a:xfrm>
              <a:off x="13434" y="2401"/>
              <a:ext cx="4" cy="7"/>
              <a:chOff x="13434" y="2401"/>
              <a:chExt cx="4" cy="7"/>
            </a:xfrm>
          </p:grpSpPr>
          <p:sp>
            <p:nvSpPr>
              <p:cNvPr id="1232" name="Freeform 272"/>
              <p:cNvSpPr>
                <a:spLocks/>
              </p:cNvSpPr>
              <p:nvPr/>
            </p:nvSpPr>
            <p:spPr bwMode="auto">
              <a:xfrm>
                <a:off x="13434" y="2401"/>
                <a:ext cx="4" cy="7"/>
              </a:xfrm>
              <a:custGeom>
                <a:avLst/>
                <a:gdLst>
                  <a:gd name="T0" fmla="+- 0 13434 13434"/>
                  <a:gd name="T1" fmla="*/ T0 w 4"/>
                  <a:gd name="T2" fmla="+- 0 2408 2401"/>
                  <a:gd name="T3" fmla="*/ 2408 h 7"/>
                  <a:gd name="T4" fmla="+- 0 13438 13434"/>
                  <a:gd name="T5" fmla="*/ T4 w 4"/>
                  <a:gd name="T6" fmla="+- 0 2401 2401"/>
                  <a:gd name="T7" fmla="*/ 2401 h 7"/>
                </a:gdLst>
                <a:ahLst/>
                <a:cxnLst>
                  <a:cxn ang="0">
                    <a:pos x="T1" y="T3"/>
                  </a:cxn>
                  <a:cxn ang="0">
                    <a:pos x="T5" y="T7"/>
                  </a:cxn>
                </a:cxnLst>
                <a:rect l="0" t="0" r="r" b="b"/>
                <a:pathLst>
                  <a:path w="4"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198" name="Group 273"/>
            <p:cNvGrpSpPr>
              <a:grpSpLocks/>
            </p:cNvGrpSpPr>
            <p:nvPr/>
          </p:nvGrpSpPr>
          <p:grpSpPr bwMode="auto">
            <a:xfrm>
              <a:off x="13447" y="616"/>
              <a:ext cx="1073" cy="1771"/>
              <a:chOff x="13447" y="616"/>
              <a:chExt cx="1073" cy="1771"/>
            </a:xfrm>
          </p:grpSpPr>
          <p:sp>
            <p:nvSpPr>
              <p:cNvPr id="1231" name="Freeform 274"/>
              <p:cNvSpPr>
                <a:spLocks/>
              </p:cNvSpPr>
              <p:nvPr/>
            </p:nvSpPr>
            <p:spPr bwMode="auto">
              <a:xfrm>
                <a:off x="13447" y="616"/>
                <a:ext cx="1073" cy="1771"/>
              </a:xfrm>
              <a:custGeom>
                <a:avLst/>
                <a:gdLst>
                  <a:gd name="T0" fmla="+- 0 13447 13447"/>
                  <a:gd name="T1" fmla="*/ T0 w 1073"/>
                  <a:gd name="T2" fmla="+- 0 2387 616"/>
                  <a:gd name="T3" fmla="*/ 2387 h 1771"/>
                  <a:gd name="T4" fmla="+- 0 14520 13447"/>
                  <a:gd name="T5" fmla="*/ T4 w 1073"/>
                  <a:gd name="T6" fmla="+- 0 616 616"/>
                  <a:gd name="T7" fmla="*/ 616 h 1771"/>
                </a:gdLst>
                <a:ahLst/>
                <a:cxnLst>
                  <a:cxn ang="0">
                    <a:pos x="T1" y="T3"/>
                  </a:cxn>
                  <a:cxn ang="0">
                    <a:pos x="T5" y="T7"/>
                  </a:cxn>
                </a:cxnLst>
                <a:rect l="0" t="0" r="r" b="b"/>
                <a:pathLst>
                  <a:path w="1073" h="1771">
                    <a:moveTo>
                      <a:pt x="0" y="1771"/>
                    </a:moveTo>
                    <a:lnTo>
                      <a:pt x="1073" y="0"/>
                    </a:lnTo>
                  </a:path>
                </a:pathLst>
              </a:custGeom>
              <a:noFill/>
              <a:ln w="5237">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199" name="Group 275"/>
            <p:cNvGrpSpPr>
              <a:grpSpLocks/>
            </p:cNvGrpSpPr>
            <p:nvPr/>
          </p:nvGrpSpPr>
          <p:grpSpPr bwMode="auto">
            <a:xfrm>
              <a:off x="14524" y="602"/>
              <a:ext cx="4" cy="7"/>
              <a:chOff x="14524" y="602"/>
              <a:chExt cx="4" cy="7"/>
            </a:xfrm>
          </p:grpSpPr>
          <p:sp>
            <p:nvSpPr>
              <p:cNvPr id="1230" name="Freeform 276"/>
              <p:cNvSpPr>
                <a:spLocks/>
              </p:cNvSpPr>
              <p:nvPr/>
            </p:nvSpPr>
            <p:spPr bwMode="auto">
              <a:xfrm>
                <a:off x="14524" y="602"/>
                <a:ext cx="4" cy="7"/>
              </a:xfrm>
              <a:custGeom>
                <a:avLst/>
                <a:gdLst>
                  <a:gd name="T0" fmla="+- 0 14524 14524"/>
                  <a:gd name="T1" fmla="*/ T0 w 4"/>
                  <a:gd name="T2" fmla="+- 0 609 602"/>
                  <a:gd name="T3" fmla="*/ 609 h 7"/>
                  <a:gd name="T4" fmla="+- 0 14528 14524"/>
                  <a:gd name="T5" fmla="*/ T4 w 4"/>
                  <a:gd name="T6" fmla="+- 0 602 602"/>
                  <a:gd name="T7" fmla="*/ 602 h 7"/>
                </a:gdLst>
                <a:ahLst/>
                <a:cxnLst>
                  <a:cxn ang="0">
                    <a:pos x="T1" y="T3"/>
                  </a:cxn>
                  <a:cxn ang="0">
                    <a:pos x="T5" y="T7"/>
                  </a:cxn>
                </a:cxnLst>
                <a:rect l="0" t="0" r="r" b="b"/>
                <a:pathLst>
                  <a:path w="4"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00" name="Group 277"/>
            <p:cNvGrpSpPr>
              <a:grpSpLocks/>
            </p:cNvGrpSpPr>
            <p:nvPr/>
          </p:nvGrpSpPr>
          <p:grpSpPr bwMode="auto">
            <a:xfrm>
              <a:off x="13154" y="2137"/>
              <a:ext cx="5" cy="7"/>
              <a:chOff x="13154" y="2137"/>
              <a:chExt cx="5" cy="7"/>
            </a:xfrm>
          </p:grpSpPr>
          <p:sp>
            <p:nvSpPr>
              <p:cNvPr id="1229" name="Freeform 278"/>
              <p:cNvSpPr>
                <a:spLocks/>
              </p:cNvSpPr>
              <p:nvPr/>
            </p:nvSpPr>
            <p:spPr bwMode="auto">
              <a:xfrm>
                <a:off x="13154" y="2137"/>
                <a:ext cx="5" cy="7"/>
              </a:xfrm>
              <a:custGeom>
                <a:avLst/>
                <a:gdLst>
                  <a:gd name="T0" fmla="+- 0 13154 13154"/>
                  <a:gd name="T1" fmla="*/ T0 w 5"/>
                  <a:gd name="T2" fmla="+- 0 2144 2137"/>
                  <a:gd name="T3" fmla="*/ 2144 h 7"/>
                  <a:gd name="T4" fmla="+- 0 13158 13154"/>
                  <a:gd name="T5" fmla="*/ T4 w 5"/>
                  <a:gd name="T6" fmla="+- 0 2137 2137"/>
                  <a:gd name="T7" fmla="*/ 2137 h 7"/>
                </a:gdLst>
                <a:ahLst/>
                <a:cxnLst>
                  <a:cxn ang="0">
                    <a:pos x="T1" y="T3"/>
                  </a:cxn>
                  <a:cxn ang="0">
                    <a:pos x="T5" y="T7"/>
                  </a:cxn>
                </a:cxnLst>
                <a:rect l="0" t="0" r="r" b="b"/>
                <a:pathLst>
                  <a:path w="5"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01" name="Group 279"/>
            <p:cNvGrpSpPr>
              <a:grpSpLocks/>
            </p:cNvGrpSpPr>
            <p:nvPr/>
          </p:nvGrpSpPr>
          <p:grpSpPr bwMode="auto">
            <a:xfrm>
              <a:off x="13168" y="486"/>
              <a:ext cx="1148" cy="1638"/>
              <a:chOff x="13168" y="486"/>
              <a:chExt cx="1148" cy="1638"/>
            </a:xfrm>
          </p:grpSpPr>
          <p:sp>
            <p:nvSpPr>
              <p:cNvPr id="1228" name="Freeform 280"/>
              <p:cNvSpPr>
                <a:spLocks/>
              </p:cNvSpPr>
              <p:nvPr/>
            </p:nvSpPr>
            <p:spPr bwMode="auto">
              <a:xfrm>
                <a:off x="13168" y="486"/>
                <a:ext cx="1148" cy="1638"/>
              </a:xfrm>
              <a:custGeom>
                <a:avLst/>
                <a:gdLst>
                  <a:gd name="T0" fmla="+- 0 13168 13168"/>
                  <a:gd name="T1" fmla="*/ T0 w 1148"/>
                  <a:gd name="T2" fmla="+- 0 2124 486"/>
                  <a:gd name="T3" fmla="*/ 2124 h 1638"/>
                  <a:gd name="T4" fmla="+- 0 14315 13168"/>
                  <a:gd name="T5" fmla="*/ T4 w 1148"/>
                  <a:gd name="T6" fmla="+- 0 486 486"/>
                  <a:gd name="T7" fmla="*/ 486 h 1638"/>
                </a:gdLst>
                <a:ahLst/>
                <a:cxnLst>
                  <a:cxn ang="0">
                    <a:pos x="T1" y="T3"/>
                  </a:cxn>
                  <a:cxn ang="0">
                    <a:pos x="T5" y="T7"/>
                  </a:cxn>
                </a:cxnLst>
                <a:rect l="0" t="0" r="r" b="b"/>
                <a:pathLst>
                  <a:path w="1148" h="1638">
                    <a:moveTo>
                      <a:pt x="0" y="1638"/>
                    </a:moveTo>
                    <a:lnTo>
                      <a:pt x="1147" y="0"/>
                    </a:lnTo>
                  </a:path>
                </a:pathLst>
              </a:custGeom>
              <a:noFill/>
              <a:ln w="5237">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02" name="Group 281"/>
            <p:cNvGrpSpPr>
              <a:grpSpLocks/>
            </p:cNvGrpSpPr>
            <p:nvPr/>
          </p:nvGrpSpPr>
          <p:grpSpPr bwMode="auto">
            <a:xfrm>
              <a:off x="14320" y="473"/>
              <a:ext cx="5" cy="7"/>
              <a:chOff x="14320" y="473"/>
              <a:chExt cx="5" cy="7"/>
            </a:xfrm>
          </p:grpSpPr>
          <p:sp>
            <p:nvSpPr>
              <p:cNvPr id="1227" name="Freeform 282"/>
              <p:cNvSpPr>
                <a:spLocks/>
              </p:cNvSpPr>
              <p:nvPr/>
            </p:nvSpPr>
            <p:spPr bwMode="auto">
              <a:xfrm>
                <a:off x="14320" y="473"/>
                <a:ext cx="5" cy="7"/>
              </a:xfrm>
              <a:custGeom>
                <a:avLst/>
                <a:gdLst>
                  <a:gd name="T0" fmla="+- 0 14320 14320"/>
                  <a:gd name="T1" fmla="*/ T0 w 5"/>
                  <a:gd name="T2" fmla="+- 0 479 473"/>
                  <a:gd name="T3" fmla="*/ 479 h 7"/>
                  <a:gd name="T4" fmla="+- 0 14325 14320"/>
                  <a:gd name="T5" fmla="*/ T4 w 5"/>
                  <a:gd name="T6" fmla="+- 0 473 473"/>
                  <a:gd name="T7" fmla="*/ 473 h 7"/>
                </a:gdLst>
                <a:ahLst/>
                <a:cxnLst>
                  <a:cxn ang="0">
                    <a:pos x="T1" y="T3"/>
                  </a:cxn>
                  <a:cxn ang="0">
                    <a:pos x="T5" y="T7"/>
                  </a:cxn>
                </a:cxnLst>
                <a:rect l="0" t="0" r="r" b="b"/>
                <a:pathLst>
                  <a:path w="5" h="7">
                    <a:moveTo>
                      <a:pt x="0" y="6"/>
                    </a:moveTo>
                    <a:lnTo>
                      <a:pt x="5"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03" name="Group 283"/>
            <p:cNvGrpSpPr>
              <a:grpSpLocks/>
            </p:cNvGrpSpPr>
            <p:nvPr/>
          </p:nvGrpSpPr>
          <p:grpSpPr bwMode="auto">
            <a:xfrm>
              <a:off x="12881" y="1857"/>
              <a:ext cx="5" cy="7"/>
              <a:chOff x="12881" y="1857"/>
              <a:chExt cx="5" cy="7"/>
            </a:xfrm>
          </p:grpSpPr>
          <p:sp>
            <p:nvSpPr>
              <p:cNvPr id="1226" name="Freeform 284"/>
              <p:cNvSpPr>
                <a:spLocks/>
              </p:cNvSpPr>
              <p:nvPr/>
            </p:nvSpPr>
            <p:spPr bwMode="auto">
              <a:xfrm>
                <a:off x="12881" y="1857"/>
                <a:ext cx="5" cy="7"/>
              </a:xfrm>
              <a:custGeom>
                <a:avLst/>
                <a:gdLst>
                  <a:gd name="T0" fmla="+- 0 12881 12881"/>
                  <a:gd name="T1" fmla="*/ T0 w 5"/>
                  <a:gd name="T2" fmla="+- 0 1864 1857"/>
                  <a:gd name="T3" fmla="*/ 1864 h 7"/>
                  <a:gd name="T4" fmla="+- 0 12886 12881"/>
                  <a:gd name="T5" fmla="*/ T4 w 5"/>
                  <a:gd name="T6" fmla="+- 0 1857 1857"/>
                  <a:gd name="T7" fmla="*/ 1857 h 7"/>
                </a:gdLst>
                <a:ahLst/>
                <a:cxnLst>
                  <a:cxn ang="0">
                    <a:pos x="T1" y="T3"/>
                  </a:cxn>
                  <a:cxn ang="0">
                    <a:pos x="T5" y="T7"/>
                  </a:cxn>
                </a:cxnLst>
                <a:rect l="0" t="0" r="r" b="b"/>
                <a:pathLst>
                  <a:path w="5" h="7">
                    <a:moveTo>
                      <a:pt x="0" y="7"/>
                    </a:moveTo>
                    <a:lnTo>
                      <a:pt x="5"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04" name="Group 285"/>
            <p:cNvGrpSpPr>
              <a:grpSpLocks/>
            </p:cNvGrpSpPr>
            <p:nvPr/>
          </p:nvGrpSpPr>
          <p:grpSpPr bwMode="auto">
            <a:xfrm>
              <a:off x="12896" y="337"/>
              <a:ext cx="1168" cy="1507"/>
              <a:chOff x="12896" y="337"/>
              <a:chExt cx="1168" cy="1507"/>
            </a:xfrm>
          </p:grpSpPr>
          <p:sp>
            <p:nvSpPr>
              <p:cNvPr id="1225" name="Freeform 286"/>
              <p:cNvSpPr>
                <a:spLocks/>
              </p:cNvSpPr>
              <p:nvPr/>
            </p:nvSpPr>
            <p:spPr bwMode="auto">
              <a:xfrm>
                <a:off x="12896" y="337"/>
                <a:ext cx="1168" cy="1507"/>
              </a:xfrm>
              <a:custGeom>
                <a:avLst/>
                <a:gdLst>
                  <a:gd name="T0" fmla="+- 0 12896 12896"/>
                  <a:gd name="T1" fmla="*/ T0 w 1168"/>
                  <a:gd name="T2" fmla="+- 0 1844 337"/>
                  <a:gd name="T3" fmla="*/ 1844 h 1507"/>
                  <a:gd name="T4" fmla="+- 0 14064 12896"/>
                  <a:gd name="T5" fmla="*/ T4 w 1168"/>
                  <a:gd name="T6" fmla="+- 0 337 337"/>
                  <a:gd name="T7" fmla="*/ 337 h 1507"/>
                </a:gdLst>
                <a:ahLst/>
                <a:cxnLst>
                  <a:cxn ang="0">
                    <a:pos x="T1" y="T3"/>
                  </a:cxn>
                  <a:cxn ang="0">
                    <a:pos x="T5" y="T7"/>
                  </a:cxn>
                </a:cxnLst>
                <a:rect l="0" t="0" r="r" b="b"/>
                <a:pathLst>
                  <a:path w="1168" h="1507">
                    <a:moveTo>
                      <a:pt x="0" y="1507"/>
                    </a:moveTo>
                    <a:lnTo>
                      <a:pt x="1168" y="0"/>
                    </a:lnTo>
                  </a:path>
                </a:pathLst>
              </a:custGeom>
              <a:noFill/>
              <a:ln w="5237">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05" name="Group 287"/>
            <p:cNvGrpSpPr>
              <a:grpSpLocks/>
            </p:cNvGrpSpPr>
            <p:nvPr/>
          </p:nvGrpSpPr>
          <p:grpSpPr bwMode="auto">
            <a:xfrm>
              <a:off x="14069" y="324"/>
              <a:ext cx="5" cy="7"/>
              <a:chOff x="14069" y="324"/>
              <a:chExt cx="5" cy="7"/>
            </a:xfrm>
          </p:grpSpPr>
          <p:sp>
            <p:nvSpPr>
              <p:cNvPr id="1224" name="Freeform 288"/>
              <p:cNvSpPr>
                <a:spLocks/>
              </p:cNvSpPr>
              <p:nvPr/>
            </p:nvSpPr>
            <p:spPr bwMode="auto">
              <a:xfrm>
                <a:off x="14069" y="324"/>
                <a:ext cx="5" cy="7"/>
              </a:xfrm>
              <a:custGeom>
                <a:avLst/>
                <a:gdLst>
                  <a:gd name="T0" fmla="+- 0 14069 14069"/>
                  <a:gd name="T1" fmla="*/ T0 w 5"/>
                  <a:gd name="T2" fmla="+- 0 331 324"/>
                  <a:gd name="T3" fmla="*/ 331 h 7"/>
                  <a:gd name="T4" fmla="+- 0 14074 14069"/>
                  <a:gd name="T5" fmla="*/ T4 w 5"/>
                  <a:gd name="T6" fmla="+- 0 324 324"/>
                  <a:gd name="T7" fmla="*/ 324 h 7"/>
                </a:gdLst>
                <a:ahLst/>
                <a:cxnLst>
                  <a:cxn ang="0">
                    <a:pos x="T1" y="T3"/>
                  </a:cxn>
                  <a:cxn ang="0">
                    <a:pos x="T5" y="T7"/>
                  </a:cxn>
                </a:cxnLst>
                <a:rect l="0" t="0" r="r" b="b"/>
                <a:pathLst>
                  <a:path w="5" h="7">
                    <a:moveTo>
                      <a:pt x="0" y="7"/>
                    </a:moveTo>
                    <a:lnTo>
                      <a:pt x="5"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06" name="Group 289"/>
            <p:cNvGrpSpPr>
              <a:grpSpLocks/>
            </p:cNvGrpSpPr>
            <p:nvPr/>
          </p:nvGrpSpPr>
          <p:grpSpPr bwMode="auto">
            <a:xfrm>
              <a:off x="13613" y="2401"/>
              <a:ext cx="4" cy="7"/>
              <a:chOff x="13613" y="2401"/>
              <a:chExt cx="4" cy="7"/>
            </a:xfrm>
          </p:grpSpPr>
          <p:sp>
            <p:nvSpPr>
              <p:cNvPr id="1223" name="Freeform 290"/>
              <p:cNvSpPr>
                <a:spLocks/>
              </p:cNvSpPr>
              <p:nvPr/>
            </p:nvSpPr>
            <p:spPr bwMode="auto">
              <a:xfrm>
                <a:off x="13613" y="2401"/>
                <a:ext cx="4" cy="7"/>
              </a:xfrm>
              <a:custGeom>
                <a:avLst/>
                <a:gdLst>
                  <a:gd name="T0" fmla="+- 0 13613 13613"/>
                  <a:gd name="T1" fmla="*/ T0 w 4"/>
                  <a:gd name="T2" fmla="+- 0 2408 2401"/>
                  <a:gd name="T3" fmla="*/ 2408 h 7"/>
                  <a:gd name="T4" fmla="+- 0 13617 13613"/>
                  <a:gd name="T5" fmla="*/ T4 w 4"/>
                  <a:gd name="T6" fmla="+- 0 2401 2401"/>
                  <a:gd name="T7" fmla="*/ 2401 h 7"/>
                </a:gdLst>
                <a:ahLst/>
                <a:cxnLst>
                  <a:cxn ang="0">
                    <a:pos x="T1" y="T3"/>
                  </a:cxn>
                  <a:cxn ang="0">
                    <a:pos x="T5" y="T7"/>
                  </a:cxn>
                </a:cxnLst>
                <a:rect l="0" t="0" r="r" b="b"/>
                <a:pathLst>
                  <a:path w="4"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07" name="Group 291"/>
            <p:cNvGrpSpPr>
              <a:grpSpLocks/>
            </p:cNvGrpSpPr>
            <p:nvPr/>
          </p:nvGrpSpPr>
          <p:grpSpPr bwMode="auto">
            <a:xfrm>
              <a:off x="13625" y="613"/>
              <a:ext cx="1073" cy="1774"/>
              <a:chOff x="13625" y="613"/>
              <a:chExt cx="1073" cy="1774"/>
            </a:xfrm>
          </p:grpSpPr>
          <p:sp>
            <p:nvSpPr>
              <p:cNvPr id="1222" name="Freeform 292"/>
              <p:cNvSpPr>
                <a:spLocks/>
              </p:cNvSpPr>
              <p:nvPr/>
            </p:nvSpPr>
            <p:spPr bwMode="auto">
              <a:xfrm>
                <a:off x="13625" y="613"/>
                <a:ext cx="1073" cy="1774"/>
              </a:xfrm>
              <a:custGeom>
                <a:avLst/>
                <a:gdLst>
                  <a:gd name="T0" fmla="+- 0 13625 13625"/>
                  <a:gd name="T1" fmla="*/ T0 w 1073"/>
                  <a:gd name="T2" fmla="+- 0 2387 613"/>
                  <a:gd name="T3" fmla="*/ 2387 h 1774"/>
                  <a:gd name="T4" fmla="+- 0 14698 13625"/>
                  <a:gd name="T5" fmla="*/ T4 w 1073"/>
                  <a:gd name="T6" fmla="+- 0 613 613"/>
                  <a:gd name="T7" fmla="*/ 613 h 1774"/>
                </a:gdLst>
                <a:ahLst/>
                <a:cxnLst>
                  <a:cxn ang="0">
                    <a:pos x="T1" y="T3"/>
                  </a:cxn>
                  <a:cxn ang="0">
                    <a:pos x="T5" y="T7"/>
                  </a:cxn>
                </a:cxnLst>
                <a:rect l="0" t="0" r="r" b="b"/>
                <a:pathLst>
                  <a:path w="1073" h="1774">
                    <a:moveTo>
                      <a:pt x="0" y="1774"/>
                    </a:moveTo>
                    <a:lnTo>
                      <a:pt x="1073" y="0"/>
                    </a:lnTo>
                  </a:path>
                </a:pathLst>
              </a:custGeom>
              <a:noFill/>
              <a:ln w="5237">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08" name="Group 293"/>
            <p:cNvGrpSpPr>
              <a:grpSpLocks/>
            </p:cNvGrpSpPr>
            <p:nvPr/>
          </p:nvGrpSpPr>
          <p:grpSpPr bwMode="auto">
            <a:xfrm>
              <a:off x="14703" y="599"/>
              <a:ext cx="4" cy="7"/>
              <a:chOff x="14703" y="599"/>
              <a:chExt cx="4" cy="7"/>
            </a:xfrm>
          </p:grpSpPr>
          <p:sp>
            <p:nvSpPr>
              <p:cNvPr id="1221" name="Freeform 294"/>
              <p:cNvSpPr>
                <a:spLocks/>
              </p:cNvSpPr>
              <p:nvPr/>
            </p:nvSpPr>
            <p:spPr bwMode="auto">
              <a:xfrm>
                <a:off x="14703" y="599"/>
                <a:ext cx="4" cy="7"/>
              </a:xfrm>
              <a:custGeom>
                <a:avLst/>
                <a:gdLst>
                  <a:gd name="T0" fmla="+- 0 14703 14703"/>
                  <a:gd name="T1" fmla="*/ T0 w 4"/>
                  <a:gd name="T2" fmla="+- 0 606 599"/>
                  <a:gd name="T3" fmla="*/ 606 h 7"/>
                  <a:gd name="T4" fmla="+- 0 14707 14703"/>
                  <a:gd name="T5" fmla="*/ T4 w 4"/>
                  <a:gd name="T6" fmla="+- 0 599 599"/>
                  <a:gd name="T7" fmla="*/ 599 h 7"/>
                </a:gdLst>
                <a:ahLst/>
                <a:cxnLst>
                  <a:cxn ang="0">
                    <a:pos x="T1" y="T3"/>
                  </a:cxn>
                  <a:cxn ang="0">
                    <a:pos x="T5" y="T7"/>
                  </a:cxn>
                </a:cxnLst>
                <a:rect l="0" t="0" r="r" b="b"/>
                <a:pathLst>
                  <a:path w="4"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09" name="Group 295"/>
            <p:cNvGrpSpPr>
              <a:grpSpLocks/>
            </p:cNvGrpSpPr>
            <p:nvPr/>
          </p:nvGrpSpPr>
          <p:grpSpPr bwMode="auto">
            <a:xfrm>
              <a:off x="13932" y="2123"/>
              <a:ext cx="4" cy="7"/>
              <a:chOff x="13932" y="2123"/>
              <a:chExt cx="4" cy="7"/>
            </a:xfrm>
          </p:grpSpPr>
          <p:sp>
            <p:nvSpPr>
              <p:cNvPr id="1220" name="Freeform 296"/>
              <p:cNvSpPr>
                <a:spLocks/>
              </p:cNvSpPr>
              <p:nvPr/>
            </p:nvSpPr>
            <p:spPr bwMode="auto">
              <a:xfrm>
                <a:off x="13932" y="2123"/>
                <a:ext cx="4" cy="7"/>
              </a:xfrm>
              <a:custGeom>
                <a:avLst/>
                <a:gdLst>
                  <a:gd name="T0" fmla="+- 0 13932 13932"/>
                  <a:gd name="T1" fmla="*/ T0 w 4"/>
                  <a:gd name="T2" fmla="+- 0 2130 2123"/>
                  <a:gd name="T3" fmla="*/ 2130 h 7"/>
                  <a:gd name="T4" fmla="+- 0 13936 13932"/>
                  <a:gd name="T5" fmla="*/ T4 w 4"/>
                  <a:gd name="T6" fmla="+- 0 2123 2123"/>
                  <a:gd name="T7" fmla="*/ 2123 h 7"/>
                </a:gdLst>
                <a:ahLst/>
                <a:cxnLst>
                  <a:cxn ang="0">
                    <a:pos x="T1" y="T3"/>
                  </a:cxn>
                  <a:cxn ang="0">
                    <a:pos x="T5" y="T7"/>
                  </a:cxn>
                </a:cxnLst>
                <a:rect l="0" t="0" r="r" b="b"/>
                <a:pathLst>
                  <a:path w="4"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10" name="Group 297"/>
            <p:cNvGrpSpPr>
              <a:grpSpLocks/>
            </p:cNvGrpSpPr>
            <p:nvPr/>
          </p:nvGrpSpPr>
          <p:grpSpPr bwMode="auto">
            <a:xfrm>
              <a:off x="13944" y="478"/>
              <a:ext cx="985" cy="1631"/>
              <a:chOff x="13944" y="478"/>
              <a:chExt cx="985" cy="1631"/>
            </a:xfrm>
          </p:grpSpPr>
          <p:sp>
            <p:nvSpPr>
              <p:cNvPr id="1219" name="Freeform 298"/>
              <p:cNvSpPr>
                <a:spLocks/>
              </p:cNvSpPr>
              <p:nvPr/>
            </p:nvSpPr>
            <p:spPr bwMode="auto">
              <a:xfrm>
                <a:off x="13944" y="478"/>
                <a:ext cx="985" cy="1631"/>
              </a:xfrm>
              <a:custGeom>
                <a:avLst/>
                <a:gdLst>
                  <a:gd name="T0" fmla="+- 0 13944 13944"/>
                  <a:gd name="T1" fmla="*/ T0 w 985"/>
                  <a:gd name="T2" fmla="+- 0 2109 478"/>
                  <a:gd name="T3" fmla="*/ 2109 h 1631"/>
                  <a:gd name="T4" fmla="+- 0 14929 13944"/>
                  <a:gd name="T5" fmla="*/ T4 w 985"/>
                  <a:gd name="T6" fmla="+- 0 478 478"/>
                  <a:gd name="T7" fmla="*/ 478 h 1631"/>
                </a:gdLst>
                <a:ahLst/>
                <a:cxnLst>
                  <a:cxn ang="0">
                    <a:pos x="T1" y="T3"/>
                  </a:cxn>
                  <a:cxn ang="0">
                    <a:pos x="T5" y="T7"/>
                  </a:cxn>
                </a:cxnLst>
                <a:rect l="0" t="0" r="r" b="b"/>
                <a:pathLst>
                  <a:path w="985" h="1631">
                    <a:moveTo>
                      <a:pt x="0" y="1631"/>
                    </a:moveTo>
                    <a:lnTo>
                      <a:pt x="985" y="0"/>
                    </a:lnTo>
                  </a:path>
                </a:pathLst>
              </a:custGeom>
              <a:noFill/>
              <a:ln w="5237">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11" name="Group 299"/>
            <p:cNvGrpSpPr>
              <a:grpSpLocks/>
            </p:cNvGrpSpPr>
            <p:nvPr/>
          </p:nvGrpSpPr>
          <p:grpSpPr bwMode="auto">
            <a:xfrm>
              <a:off x="14933" y="464"/>
              <a:ext cx="4" cy="7"/>
              <a:chOff x="14933" y="464"/>
              <a:chExt cx="4" cy="7"/>
            </a:xfrm>
          </p:grpSpPr>
          <p:sp>
            <p:nvSpPr>
              <p:cNvPr id="1218" name="Freeform 300"/>
              <p:cNvSpPr>
                <a:spLocks/>
              </p:cNvSpPr>
              <p:nvPr/>
            </p:nvSpPr>
            <p:spPr bwMode="auto">
              <a:xfrm>
                <a:off x="14933" y="464"/>
                <a:ext cx="4" cy="7"/>
              </a:xfrm>
              <a:custGeom>
                <a:avLst/>
                <a:gdLst>
                  <a:gd name="T0" fmla="+- 0 14933 14933"/>
                  <a:gd name="T1" fmla="*/ T0 w 4"/>
                  <a:gd name="T2" fmla="+- 0 471 464"/>
                  <a:gd name="T3" fmla="*/ 471 h 7"/>
                  <a:gd name="T4" fmla="+- 0 14938 14933"/>
                  <a:gd name="T5" fmla="*/ T4 w 4"/>
                  <a:gd name="T6" fmla="+- 0 464 464"/>
                  <a:gd name="T7" fmla="*/ 464 h 7"/>
                </a:gdLst>
                <a:ahLst/>
                <a:cxnLst>
                  <a:cxn ang="0">
                    <a:pos x="T1" y="T3"/>
                  </a:cxn>
                  <a:cxn ang="0">
                    <a:pos x="T5" y="T7"/>
                  </a:cxn>
                </a:cxnLst>
                <a:rect l="0" t="0" r="r" b="b"/>
                <a:pathLst>
                  <a:path w="4" h="7">
                    <a:moveTo>
                      <a:pt x="0" y="7"/>
                    </a:moveTo>
                    <a:lnTo>
                      <a:pt x="5"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12" name="Group 301"/>
            <p:cNvGrpSpPr>
              <a:grpSpLocks/>
            </p:cNvGrpSpPr>
            <p:nvPr/>
          </p:nvGrpSpPr>
          <p:grpSpPr bwMode="auto">
            <a:xfrm>
              <a:off x="14256" y="1851"/>
              <a:ext cx="4" cy="7"/>
              <a:chOff x="14256" y="1851"/>
              <a:chExt cx="4" cy="7"/>
            </a:xfrm>
          </p:grpSpPr>
          <p:sp>
            <p:nvSpPr>
              <p:cNvPr id="1217" name="Freeform 302"/>
              <p:cNvSpPr>
                <a:spLocks/>
              </p:cNvSpPr>
              <p:nvPr/>
            </p:nvSpPr>
            <p:spPr bwMode="auto">
              <a:xfrm>
                <a:off x="14256" y="1851"/>
                <a:ext cx="4" cy="7"/>
              </a:xfrm>
              <a:custGeom>
                <a:avLst/>
                <a:gdLst>
                  <a:gd name="T0" fmla="+- 0 14256 14256"/>
                  <a:gd name="T1" fmla="*/ T0 w 4"/>
                  <a:gd name="T2" fmla="+- 0 1858 1851"/>
                  <a:gd name="T3" fmla="*/ 1858 h 7"/>
                  <a:gd name="T4" fmla="+- 0 14260 14256"/>
                  <a:gd name="T5" fmla="*/ T4 w 4"/>
                  <a:gd name="T6" fmla="+- 0 1851 1851"/>
                  <a:gd name="T7" fmla="*/ 1851 h 7"/>
                </a:gdLst>
                <a:ahLst/>
                <a:cxnLst>
                  <a:cxn ang="0">
                    <a:pos x="T1" y="T3"/>
                  </a:cxn>
                  <a:cxn ang="0">
                    <a:pos x="T5" y="T7"/>
                  </a:cxn>
                </a:cxnLst>
                <a:rect l="0" t="0" r="r" b="b"/>
                <a:pathLst>
                  <a:path w="4"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13" name="Group 303"/>
            <p:cNvGrpSpPr>
              <a:grpSpLocks/>
            </p:cNvGrpSpPr>
            <p:nvPr/>
          </p:nvGrpSpPr>
          <p:grpSpPr bwMode="auto">
            <a:xfrm>
              <a:off x="14269" y="341"/>
              <a:ext cx="889" cy="1496"/>
              <a:chOff x="14269" y="341"/>
              <a:chExt cx="889" cy="1496"/>
            </a:xfrm>
          </p:grpSpPr>
          <p:sp>
            <p:nvSpPr>
              <p:cNvPr id="1216" name="Freeform 304"/>
              <p:cNvSpPr>
                <a:spLocks/>
              </p:cNvSpPr>
              <p:nvPr/>
            </p:nvSpPr>
            <p:spPr bwMode="auto">
              <a:xfrm>
                <a:off x="14269" y="341"/>
                <a:ext cx="889" cy="1496"/>
              </a:xfrm>
              <a:custGeom>
                <a:avLst/>
                <a:gdLst>
                  <a:gd name="T0" fmla="+- 0 14269 14269"/>
                  <a:gd name="T1" fmla="*/ T0 w 889"/>
                  <a:gd name="T2" fmla="+- 0 1837 341"/>
                  <a:gd name="T3" fmla="*/ 1837 h 1496"/>
                  <a:gd name="T4" fmla="+- 0 15158 14269"/>
                  <a:gd name="T5" fmla="*/ T4 w 889"/>
                  <a:gd name="T6" fmla="+- 0 341 341"/>
                  <a:gd name="T7" fmla="*/ 341 h 1496"/>
                </a:gdLst>
                <a:ahLst/>
                <a:cxnLst>
                  <a:cxn ang="0">
                    <a:pos x="T1" y="T3"/>
                  </a:cxn>
                  <a:cxn ang="0">
                    <a:pos x="T5" y="T7"/>
                  </a:cxn>
                </a:cxnLst>
                <a:rect l="0" t="0" r="r" b="b"/>
                <a:pathLst>
                  <a:path w="889" h="1496">
                    <a:moveTo>
                      <a:pt x="0" y="1496"/>
                    </a:moveTo>
                    <a:lnTo>
                      <a:pt x="889" y="0"/>
                    </a:lnTo>
                  </a:path>
                </a:pathLst>
              </a:custGeom>
              <a:noFill/>
              <a:ln w="5237">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14" name="Group 305"/>
            <p:cNvGrpSpPr>
              <a:grpSpLocks/>
            </p:cNvGrpSpPr>
            <p:nvPr/>
          </p:nvGrpSpPr>
          <p:grpSpPr bwMode="auto">
            <a:xfrm>
              <a:off x="15162" y="327"/>
              <a:ext cx="4" cy="7"/>
              <a:chOff x="15162" y="327"/>
              <a:chExt cx="4" cy="7"/>
            </a:xfrm>
          </p:grpSpPr>
          <p:sp>
            <p:nvSpPr>
              <p:cNvPr id="1215" name="Freeform 306"/>
              <p:cNvSpPr>
                <a:spLocks/>
              </p:cNvSpPr>
              <p:nvPr/>
            </p:nvSpPr>
            <p:spPr bwMode="auto">
              <a:xfrm>
                <a:off x="15162" y="327"/>
                <a:ext cx="4" cy="7"/>
              </a:xfrm>
              <a:custGeom>
                <a:avLst/>
                <a:gdLst>
                  <a:gd name="T0" fmla="+- 0 15162 15162"/>
                  <a:gd name="T1" fmla="*/ T0 w 4"/>
                  <a:gd name="T2" fmla="+- 0 334 327"/>
                  <a:gd name="T3" fmla="*/ 334 h 7"/>
                  <a:gd name="T4" fmla="+- 0 15166 15162"/>
                  <a:gd name="T5" fmla="*/ T4 w 4"/>
                  <a:gd name="T6" fmla="+- 0 327 327"/>
                  <a:gd name="T7" fmla="*/ 327 h 7"/>
                </a:gdLst>
                <a:ahLst/>
                <a:cxnLst>
                  <a:cxn ang="0">
                    <a:pos x="T1" y="T3"/>
                  </a:cxn>
                  <a:cxn ang="0">
                    <a:pos x="T5" y="T7"/>
                  </a:cxn>
                </a:cxnLst>
                <a:rect l="0" t="0" r="r" b="b"/>
                <a:pathLst>
                  <a:path w="4"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grpSp>
        <p:nvGrpSpPr>
          <p:cNvPr id="1264" name="Group 307"/>
          <p:cNvGrpSpPr>
            <a:grpSpLocks/>
          </p:cNvGrpSpPr>
          <p:nvPr/>
        </p:nvGrpSpPr>
        <p:grpSpPr bwMode="auto">
          <a:xfrm>
            <a:off x="7034656" y="3877130"/>
            <a:ext cx="2039377" cy="1816347"/>
            <a:chOff x="11263" y="892"/>
            <a:chExt cx="5131" cy="3745"/>
          </a:xfrm>
        </p:grpSpPr>
        <p:grpSp>
          <p:nvGrpSpPr>
            <p:cNvPr id="1265" name="Group 308"/>
            <p:cNvGrpSpPr>
              <a:grpSpLocks/>
            </p:cNvGrpSpPr>
            <p:nvPr/>
          </p:nvGrpSpPr>
          <p:grpSpPr bwMode="auto">
            <a:xfrm>
              <a:off x="11273" y="3385"/>
              <a:ext cx="5111" cy="1241"/>
              <a:chOff x="11273" y="3385"/>
              <a:chExt cx="5111" cy="1241"/>
            </a:xfrm>
          </p:grpSpPr>
          <p:sp>
            <p:nvSpPr>
              <p:cNvPr id="1364" name="Freeform 309"/>
              <p:cNvSpPr>
                <a:spLocks/>
              </p:cNvSpPr>
              <p:nvPr/>
            </p:nvSpPr>
            <p:spPr bwMode="auto">
              <a:xfrm>
                <a:off x="11273" y="3385"/>
                <a:ext cx="5111" cy="1241"/>
              </a:xfrm>
              <a:custGeom>
                <a:avLst/>
                <a:gdLst>
                  <a:gd name="T0" fmla="+- 0 11273 11273"/>
                  <a:gd name="T1" fmla="*/ T0 w 5111"/>
                  <a:gd name="T2" fmla="+- 0 4626 3385"/>
                  <a:gd name="T3" fmla="*/ 4626 h 1241"/>
                  <a:gd name="T4" fmla="+- 0 16384 11273"/>
                  <a:gd name="T5" fmla="*/ T4 w 5111"/>
                  <a:gd name="T6" fmla="+- 0 4626 3385"/>
                  <a:gd name="T7" fmla="*/ 4626 h 1241"/>
                  <a:gd name="T8" fmla="+- 0 16384 11273"/>
                  <a:gd name="T9" fmla="*/ T8 w 5111"/>
                  <a:gd name="T10" fmla="+- 0 3385 3385"/>
                  <a:gd name="T11" fmla="*/ 3385 h 1241"/>
                  <a:gd name="T12" fmla="+- 0 11273 11273"/>
                  <a:gd name="T13" fmla="*/ T12 w 5111"/>
                  <a:gd name="T14" fmla="+- 0 3385 3385"/>
                  <a:gd name="T15" fmla="*/ 3385 h 1241"/>
                  <a:gd name="T16" fmla="+- 0 11273 11273"/>
                  <a:gd name="T17" fmla="*/ T16 w 5111"/>
                  <a:gd name="T18" fmla="+- 0 4626 3385"/>
                  <a:gd name="T19" fmla="*/ 4626 h 1241"/>
                </a:gdLst>
                <a:ahLst/>
                <a:cxnLst>
                  <a:cxn ang="0">
                    <a:pos x="T1" y="T3"/>
                  </a:cxn>
                  <a:cxn ang="0">
                    <a:pos x="T5" y="T7"/>
                  </a:cxn>
                  <a:cxn ang="0">
                    <a:pos x="T9" y="T11"/>
                  </a:cxn>
                  <a:cxn ang="0">
                    <a:pos x="T13" y="T15"/>
                  </a:cxn>
                  <a:cxn ang="0">
                    <a:pos x="T17" y="T19"/>
                  </a:cxn>
                </a:cxnLst>
                <a:rect l="0" t="0" r="r" b="b"/>
                <a:pathLst>
                  <a:path w="5111" h="1241">
                    <a:moveTo>
                      <a:pt x="0" y="1241"/>
                    </a:moveTo>
                    <a:lnTo>
                      <a:pt x="5111" y="1241"/>
                    </a:lnTo>
                    <a:lnTo>
                      <a:pt x="5111" y="0"/>
                    </a:lnTo>
                    <a:lnTo>
                      <a:pt x="0" y="0"/>
                    </a:lnTo>
                    <a:lnTo>
                      <a:pt x="0" y="1241"/>
                    </a:lnTo>
                  </a:path>
                </a:pathLst>
              </a:custGeom>
              <a:solidFill>
                <a:srgbClr val="4D4D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66" name="Group 310"/>
            <p:cNvGrpSpPr>
              <a:grpSpLocks/>
            </p:cNvGrpSpPr>
            <p:nvPr/>
          </p:nvGrpSpPr>
          <p:grpSpPr bwMode="auto">
            <a:xfrm>
              <a:off x="11523" y="902"/>
              <a:ext cx="4617" cy="3379"/>
              <a:chOff x="11523" y="902"/>
              <a:chExt cx="4617" cy="3379"/>
            </a:xfrm>
          </p:grpSpPr>
          <p:sp>
            <p:nvSpPr>
              <p:cNvPr id="1363" name="Freeform 311"/>
              <p:cNvSpPr>
                <a:spLocks/>
              </p:cNvSpPr>
              <p:nvPr/>
            </p:nvSpPr>
            <p:spPr bwMode="auto">
              <a:xfrm>
                <a:off x="11523" y="902"/>
                <a:ext cx="4617" cy="3379"/>
              </a:xfrm>
              <a:custGeom>
                <a:avLst/>
                <a:gdLst>
                  <a:gd name="T0" fmla="+- 0 11523 11523"/>
                  <a:gd name="T1" fmla="*/ T0 w 4617"/>
                  <a:gd name="T2" fmla="+- 0 4281 902"/>
                  <a:gd name="T3" fmla="*/ 4281 h 3379"/>
                  <a:gd name="T4" fmla="+- 0 16141 11523"/>
                  <a:gd name="T5" fmla="*/ T4 w 4617"/>
                  <a:gd name="T6" fmla="+- 0 4281 902"/>
                  <a:gd name="T7" fmla="*/ 4281 h 3379"/>
                  <a:gd name="T8" fmla="+- 0 16141 11523"/>
                  <a:gd name="T9" fmla="*/ T8 w 4617"/>
                  <a:gd name="T10" fmla="+- 0 902 902"/>
                  <a:gd name="T11" fmla="*/ 902 h 3379"/>
                  <a:gd name="T12" fmla="+- 0 11523 11523"/>
                  <a:gd name="T13" fmla="*/ T12 w 4617"/>
                  <a:gd name="T14" fmla="+- 0 902 902"/>
                  <a:gd name="T15" fmla="*/ 902 h 3379"/>
                  <a:gd name="T16" fmla="+- 0 11523 11523"/>
                  <a:gd name="T17" fmla="*/ T16 w 4617"/>
                  <a:gd name="T18" fmla="+- 0 4281 902"/>
                  <a:gd name="T19" fmla="*/ 4281 h 3379"/>
                </a:gdLst>
                <a:ahLst/>
                <a:cxnLst>
                  <a:cxn ang="0">
                    <a:pos x="T1" y="T3"/>
                  </a:cxn>
                  <a:cxn ang="0">
                    <a:pos x="T5" y="T7"/>
                  </a:cxn>
                  <a:cxn ang="0">
                    <a:pos x="T9" y="T11"/>
                  </a:cxn>
                  <a:cxn ang="0">
                    <a:pos x="T13" y="T15"/>
                  </a:cxn>
                  <a:cxn ang="0">
                    <a:pos x="T17" y="T19"/>
                  </a:cxn>
                </a:cxnLst>
                <a:rect l="0" t="0" r="r" b="b"/>
                <a:pathLst>
                  <a:path w="4617" h="3379">
                    <a:moveTo>
                      <a:pt x="0" y="3379"/>
                    </a:moveTo>
                    <a:lnTo>
                      <a:pt x="4618" y="3379"/>
                    </a:lnTo>
                    <a:lnTo>
                      <a:pt x="4618" y="0"/>
                    </a:lnTo>
                    <a:lnTo>
                      <a:pt x="0" y="0"/>
                    </a:lnTo>
                    <a:lnTo>
                      <a:pt x="0" y="3379"/>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67" name="Group 312"/>
            <p:cNvGrpSpPr>
              <a:grpSpLocks/>
            </p:cNvGrpSpPr>
            <p:nvPr/>
          </p:nvGrpSpPr>
          <p:grpSpPr bwMode="auto">
            <a:xfrm>
              <a:off x="14705" y="2059"/>
              <a:ext cx="951" cy="172"/>
              <a:chOff x="14705" y="2059"/>
              <a:chExt cx="951" cy="172"/>
            </a:xfrm>
          </p:grpSpPr>
          <p:sp>
            <p:nvSpPr>
              <p:cNvPr id="1362" name="Freeform 313"/>
              <p:cNvSpPr>
                <a:spLocks/>
              </p:cNvSpPr>
              <p:nvPr/>
            </p:nvSpPr>
            <p:spPr bwMode="auto">
              <a:xfrm>
                <a:off x="14705" y="2059"/>
                <a:ext cx="951" cy="172"/>
              </a:xfrm>
              <a:custGeom>
                <a:avLst/>
                <a:gdLst>
                  <a:gd name="T0" fmla="+- 0 14705 14705"/>
                  <a:gd name="T1" fmla="*/ T0 w 951"/>
                  <a:gd name="T2" fmla="+- 0 2231 2059"/>
                  <a:gd name="T3" fmla="*/ 2231 h 172"/>
                  <a:gd name="T4" fmla="+- 0 14813 14705"/>
                  <a:gd name="T5" fmla="*/ T4 w 951"/>
                  <a:gd name="T6" fmla="+- 0 2059 2059"/>
                  <a:gd name="T7" fmla="*/ 2059 h 172"/>
                  <a:gd name="T8" fmla="+- 0 15656 14705"/>
                  <a:gd name="T9" fmla="*/ T8 w 951"/>
                  <a:gd name="T10" fmla="+- 0 2062 2059"/>
                  <a:gd name="T11" fmla="*/ 2062 h 172"/>
                  <a:gd name="T12" fmla="+- 0 15573 14705"/>
                  <a:gd name="T13" fmla="*/ T12 w 951"/>
                  <a:gd name="T14" fmla="+- 0 2231 2059"/>
                  <a:gd name="T15" fmla="*/ 2231 h 172"/>
                  <a:gd name="T16" fmla="+- 0 14705 14705"/>
                  <a:gd name="T17" fmla="*/ T16 w 951"/>
                  <a:gd name="T18" fmla="+- 0 2231 2059"/>
                  <a:gd name="T19" fmla="*/ 2231 h 172"/>
                </a:gdLst>
                <a:ahLst/>
                <a:cxnLst>
                  <a:cxn ang="0">
                    <a:pos x="T1" y="T3"/>
                  </a:cxn>
                  <a:cxn ang="0">
                    <a:pos x="T5" y="T7"/>
                  </a:cxn>
                  <a:cxn ang="0">
                    <a:pos x="T9" y="T11"/>
                  </a:cxn>
                  <a:cxn ang="0">
                    <a:pos x="T13" y="T15"/>
                  </a:cxn>
                  <a:cxn ang="0">
                    <a:pos x="T17" y="T19"/>
                  </a:cxn>
                </a:cxnLst>
                <a:rect l="0" t="0" r="r" b="b"/>
                <a:pathLst>
                  <a:path w="951" h="172">
                    <a:moveTo>
                      <a:pt x="0" y="172"/>
                    </a:moveTo>
                    <a:lnTo>
                      <a:pt x="108" y="0"/>
                    </a:lnTo>
                    <a:lnTo>
                      <a:pt x="951" y="3"/>
                    </a:lnTo>
                    <a:lnTo>
                      <a:pt x="868" y="172"/>
                    </a:lnTo>
                    <a:lnTo>
                      <a:pt x="0" y="172"/>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68" name="Group 314"/>
            <p:cNvGrpSpPr>
              <a:grpSpLocks/>
            </p:cNvGrpSpPr>
            <p:nvPr/>
          </p:nvGrpSpPr>
          <p:grpSpPr bwMode="auto">
            <a:xfrm>
              <a:off x="12007" y="2076"/>
              <a:ext cx="908" cy="165"/>
              <a:chOff x="12007" y="2076"/>
              <a:chExt cx="908" cy="165"/>
            </a:xfrm>
          </p:grpSpPr>
          <p:sp>
            <p:nvSpPr>
              <p:cNvPr id="1361" name="Freeform 315"/>
              <p:cNvSpPr>
                <a:spLocks/>
              </p:cNvSpPr>
              <p:nvPr/>
            </p:nvSpPr>
            <p:spPr bwMode="auto">
              <a:xfrm>
                <a:off x="12007" y="2076"/>
                <a:ext cx="908" cy="165"/>
              </a:xfrm>
              <a:custGeom>
                <a:avLst/>
                <a:gdLst>
                  <a:gd name="T0" fmla="+- 0 12007 12007"/>
                  <a:gd name="T1" fmla="*/ T0 w 908"/>
                  <a:gd name="T2" fmla="+- 0 2242 2076"/>
                  <a:gd name="T3" fmla="*/ 2242 h 165"/>
                  <a:gd name="T4" fmla="+- 0 12160 12007"/>
                  <a:gd name="T5" fmla="*/ T4 w 908"/>
                  <a:gd name="T6" fmla="+- 0 2078 2076"/>
                  <a:gd name="T7" fmla="*/ 2078 h 165"/>
                  <a:gd name="T8" fmla="+- 0 12915 12007"/>
                  <a:gd name="T9" fmla="*/ T8 w 908"/>
                  <a:gd name="T10" fmla="+- 0 2076 2076"/>
                  <a:gd name="T11" fmla="*/ 2076 h 165"/>
                  <a:gd name="T12" fmla="+- 0 12779 12007"/>
                  <a:gd name="T13" fmla="*/ T12 w 908"/>
                  <a:gd name="T14" fmla="+- 0 2240 2076"/>
                  <a:gd name="T15" fmla="*/ 2240 h 165"/>
                  <a:gd name="T16" fmla="+- 0 12007 12007"/>
                  <a:gd name="T17" fmla="*/ T16 w 908"/>
                  <a:gd name="T18" fmla="+- 0 2242 2076"/>
                  <a:gd name="T19" fmla="*/ 2242 h 165"/>
                </a:gdLst>
                <a:ahLst/>
                <a:cxnLst>
                  <a:cxn ang="0">
                    <a:pos x="T1" y="T3"/>
                  </a:cxn>
                  <a:cxn ang="0">
                    <a:pos x="T5" y="T7"/>
                  </a:cxn>
                  <a:cxn ang="0">
                    <a:pos x="T9" y="T11"/>
                  </a:cxn>
                  <a:cxn ang="0">
                    <a:pos x="T13" y="T15"/>
                  </a:cxn>
                  <a:cxn ang="0">
                    <a:pos x="T17" y="T19"/>
                  </a:cxn>
                </a:cxnLst>
                <a:rect l="0" t="0" r="r" b="b"/>
                <a:pathLst>
                  <a:path w="908" h="165">
                    <a:moveTo>
                      <a:pt x="0" y="166"/>
                    </a:moveTo>
                    <a:lnTo>
                      <a:pt x="153" y="2"/>
                    </a:lnTo>
                    <a:lnTo>
                      <a:pt x="908" y="0"/>
                    </a:lnTo>
                    <a:lnTo>
                      <a:pt x="772" y="164"/>
                    </a:lnTo>
                    <a:lnTo>
                      <a:pt x="0" y="166"/>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69" name="Group 316"/>
            <p:cNvGrpSpPr>
              <a:grpSpLocks/>
            </p:cNvGrpSpPr>
            <p:nvPr/>
          </p:nvGrpSpPr>
          <p:grpSpPr bwMode="auto">
            <a:xfrm>
              <a:off x="15579" y="1724"/>
              <a:ext cx="535" cy="508"/>
              <a:chOff x="15579" y="1724"/>
              <a:chExt cx="535" cy="508"/>
            </a:xfrm>
          </p:grpSpPr>
          <p:sp>
            <p:nvSpPr>
              <p:cNvPr id="1360" name="Freeform 317"/>
              <p:cNvSpPr>
                <a:spLocks/>
              </p:cNvSpPr>
              <p:nvPr/>
            </p:nvSpPr>
            <p:spPr bwMode="auto">
              <a:xfrm>
                <a:off x="15579" y="1724"/>
                <a:ext cx="535" cy="508"/>
              </a:xfrm>
              <a:custGeom>
                <a:avLst/>
                <a:gdLst>
                  <a:gd name="T0" fmla="+- 0 15579 15579"/>
                  <a:gd name="T1" fmla="*/ T0 w 535"/>
                  <a:gd name="T2" fmla="+- 0 2232 1724"/>
                  <a:gd name="T3" fmla="*/ 2232 h 508"/>
                  <a:gd name="T4" fmla="+- 0 15648 15579"/>
                  <a:gd name="T5" fmla="*/ T4 w 535"/>
                  <a:gd name="T6" fmla="+- 0 2072 1724"/>
                  <a:gd name="T7" fmla="*/ 2072 h 508"/>
                  <a:gd name="T8" fmla="+- 0 16114 15579"/>
                  <a:gd name="T9" fmla="*/ T8 w 535"/>
                  <a:gd name="T10" fmla="+- 0 1724 1724"/>
                  <a:gd name="T11" fmla="*/ 1724 h 508"/>
                  <a:gd name="T12" fmla="+- 0 16107 15579"/>
                  <a:gd name="T13" fmla="*/ T12 w 535"/>
                  <a:gd name="T14" fmla="+- 0 1842 1724"/>
                  <a:gd name="T15" fmla="*/ 1842 h 508"/>
                  <a:gd name="T16" fmla="+- 0 15579 15579"/>
                  <a:gd name="T17" fmla="*/ T16 w 535"/>
                  <a:gd name="T18" fmla="+- 0 2232 1724"/>
                  <a:gd name="T19" fmla="*/ 2232 h 508"/>
                </a:gdLst>
                <a:ahLst/>
                <a:cxnLst>
                  <a:cxn ang="0">
                    <a:pos x="T1" y="T3"/>
                  </a:cxn>
                  <a:cxn ang="0">
                    <a:pos x="T5" y="T7"/>
                  </a:cxn>
                  <a:cxn ang="0">
                    <a:pos x="T9" y="T11"/>
                  </a:cxn>
                  <a:cxn ang="0">
                    <a:pos x="T13" y="T15"/>
                  </a:cxn>
                  <a:cxn ang="0">
                    <a:pos x="T17" y="T19"/>
                  </a:cxn>
                </a:cxnLst>
                <a:rect l="0" t="0" r="r" b="b"/>
                <a:pathLst>
                  <a:path w="535" h="508">
                    <a:moveTo>
                      <a:pt x="0" y="508"/>
                    </a:moveTo>
                    <a:lnTo>
                      <a:pt x="69" y="348"/>
                    </a:lnTo>
                    <a:lnTo>
                      <a:pt x="535" y="0"/>
                    </a:lnTo>
                    <a:lnTo>
                      <a:pt x="528" y="118"/>
                    </a:lnTo>
                    <a:lnTo>
                      <a:pt x="0" y="508"/>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70" name="Group 318"/>
            <p:cNvGrpSpPr>
              <a:grpSpLocks/>
            </p:cNvGrpSpPr>
            <p:nvPr/>
          </p:nvGrpSpPr>
          <p:grpSpPr bwMode="auto">
            <a:xfrm>
              <a:off x="14557" y="2231"/>
              <a:ext cx="1017" cy="235"/>
              <a:chOff x="14557" y="2231"/>
              <a:chExt cx="1017" cy="235"/>
            </a:xfrm>
          </p:grpSpPr>
          <p:sp>
            <p:nvSpPr>
              <p:cNvPr id="1359" name="Freeform 319"/>
              <p:cNvSpPr>
                <a:spLocks/>
              </p:cNvSpPr>
              <p:nvPr/>
            </p:nvSpPr>
            <p:spPr bwMode="auto">
              <a:xfrm>
                <a:off x="14557" y="2231"/>
                <a:ext cx="1017" cy="235"/>
              </a:xfrm>
              <a:custGeom>
                <a:avLst/>
                <a:gdLst>
                  <a:gd name="T0" fmla="+- 0 15467 14557"/>
                  <a:gd name="T1" fmla="*/ T0 w 1017"/>
                  <a:gd name="T2" fmla="+- 0 2465 2231"/>
                  <a:gd name="T3" fmla="*/ 2465 h 235"/>
                  <a:gd name="T4" fmla="+- 0 14557 14557"/>
                  <a:gd name="T5" fmla="*/ T4 w 1017"/>
                  <a:gd name="T6" fmla="+- 0 2461 2231"/>
                  <a:gd name="T7" fmla="*/ 2461 h 235"/>
                  <a:gd name="T8" fmla="+- 0 14701 14557"/>
                  <a:gd name="T9" fmla="*/ T8 w 1017"/>
                  <a:gd name="T10" fmla="+- 0 2231 2231"/>
                  <a:gd name="T11" fmla="*/ 2231 h 235"/>
                  <a:gd name="T12" fmla="+- 0 15574 14557"/>
                  <a:gd name="T13" fmla="*/ T12 w 1017"/>
                  <a:gd name="T14" fmla="+- 0 2231 2231"/>
                  <a:gd name="T15" fmla="*/ 2231 h 235"/>
                  <a:gd name="T16" fmla="+- 0 15467 14557"/>
                  <a:gd name="T17" fmla="*/ T16 w 1017"/>
                  <a:gd name="T18" fmla="+- 0 2465 2231"/>
                  <a:gd name="T19" fmla="*/ 2465 h 235"/>
                </a:gdLst>
                <a:ahLst/>
                <a:cxnLst>
                  <a:cxn ang="0">
                    <a:pos x="T1" y="T3"/>
                  </a:cxn>
                  <a:cxn ang="0">
                    <a:pos x="T5" y="T7"/>
                  </a:cxn>
                  <a:cxn ang="0">
                    <a:pos x="T9" y="T11"/>
                  </a:cxn>
                  <a:cxn ang="0">
                    <a:pos x="T13" y="T15"/>
                  </a:cxn>
                  <a:cxn ang="0">
                    <a:pos x="T17" y="T19"/>
                  </a:cxn>
                </a:cxnLst>
                <a:rect l="0" t="0" r="r" b="b"/>
                <a:pathLst>
                  <a:path w="1017" h="235">
                    <a:moveTo>
                      <a:pt x="910" y="234"/>
                    </a:moveTo>
                    <a:lnTo>
                      <a:pt x="0" y="230"/>
                    </a:lnTo>
                    <a:lnTo>
                      <a:pt x="144" y="0"/>
                    </a:lnTo>
                    <a:lnTo>
                      <a:pt x="1017" y="0"/>
                    </a:lnTo>
                    <a:lnTo>
                      <a:pt x="910" y="234"/>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71" name="Group 320"/>
            <p:cNvGrpSpPr>
              <a:grpSpLocks/>
            </p:cNvGrpSpPr>
            <p:nvPr/>
          </p:nvGrpSpPr>
          <p:grpSpPr bwMode="auto">
            <a:xfrm>
              <a:off x="11792" y="2240"/>
              <a:ext cx="984" cy="224"/>
              <a:chOff x="11792" y="2240"/>
              <a:chExt cx="984" cy="224"/>
            </a:xfrm>
          </p:grpSpPr>
          <p:sp>
            <p:nvSpPr>
              <p:cNvPr id="1358" name="Freeform 321"/>
              <p:cNvSpPr>
                <a:spLocks/>
              </p:cNvSpPr>
              <p:nvPr/>
            </p:nvSpPr>
            <p:spPr bwMode="auto">
              <a:xfrm>
                <a:off x="11792" y="2240"/>
                <a:ext cx="984" cy="224"/>
              </a:xfrm>
              <a:custGeom>
                <a:avLst/>
                <a:gdLst>
                  <a:gd name="T0" fmla="+- 0 12586 11792"/>
                  <a:gd name="T1" fmla="*/ T0 w 984"/>
                  <a:gd name="T2" fmla="+- 0 2465 2240"/>
                  <a:gd name="T3" fmla="*/ 2465 h 224"/>
                  <a:gd name="T4" fmla="+- 0 11792 11792"/>
                  <a:gd name="T5" fmla="*/ T4 w 984"/>
                  <a:gd name="T6" fmla="+- 0 2464 2240"/>
                  <a:gd name="T7" fmla="*/ 2464 h 224"/>
                  <a:gd name="T8" fmla="+- 0 12014 11792"/>
                  <a:gd name="T9" fmla="*/ T8 w 984"/>
                  <a:gd name="T10" fmla="+- 0 2240 2240"/>
                  <a:gd name="T11" fmla="*/ 2240 h 224"/>
                  <a:gd name="T12" fmla="+- 0 12776 11792"/>
                  <a:gd name="T13" fmla="*/ T12 w 984"/>
                  <a:gd name="T14" fmla="+- 0 2240 2240"/>
                  <a:gd name="T15" fmla="*/ 2240 h 224"/>
                  <a:gd name="T16" fmla="+- 0 12586 11792"/>
                  <a:gd name="T17" fmla="*/ T16 w 984"/>
                  <a:gd name="T18" fmla="+- 0 2465 2240"/>
                  <a:gd name="T19" fmla="*/ 2465 h 224"/>
                </a:gdLst>
                <a:ahLst/>
                <a:cxnLst>
                  <a:cxn ang="0">
                    <a:pos x="T1" y="T3"/>
                  </a:cxn>
                  <a:cxn ang="0">
                    <a:pos x="T5" y="T7"/>
                  </a:cxn>
                  <a:cxn ang="0">
                    <a:pos x="T9" y="T11"/>
                  </a:cxn>
                  <a:cxn ang="0">
                    <a:pos x="T13" y="T15"/>
                  </a:cxn>
                  <a:cxn ang="0">
                    <a:pos x="T17" y="T19"/>
                  </a:cxn>
                </a:cxnLst>
                <a:rect l="0" t="0" r="r" b="b"/>
                <a:pathLst>
                  <a:path w="984" h="224">
                    <a:moveTo>
                      <a:pt x="794" y="225"/>
                    </a:moveTo>
                    <a:lnTo>
                      <a:pt x="0" y="224"/>
                    </a:lnTo>
                    <a:lnTo>
                      <a:pt x="222" y="0"/>
                    </a:lnTo>
                    <a:lnTo>
                      <a:pt x="984" y="0"/>
                    </a:lnTo>
                    <a:lnTo>
                      <a:pt x="794" y="225"/>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72" name="Group 322"/>
            <p:cNvGrpSpPr>
              <a:grpSpLocks/>
            </p:cNvGrpSpPr>
            <p:nvPr/>
          </p:nvGrpSpPr>
          <p:grpSpPr bwMode="auto">
            <a:xfrm>
              <a:off x="15471" y="1843"/>
              <a:ext cx="637" cy="800"/>
              <a:chOff x="15471" y="1843"/>
              <a:chExt cx="637" cy="800"/>
            </a:xfrm>
          </p:grpSpPr>
          <p:sp>
            <p:nvSpPr>
              <p:cNvPr id="1357" name="Freeform 323"/>
              <p:cNvSpPr>
                <a:spLocks/>
              </p:cNvSpPr>
              <p:nvPr/>
            </p:nvSpPr>
            <p:spPr bwMode="auto">
              <a:xfrm>
                <a:off x="15471" y="1843"/>
                <a:ext cx="637" cy="800"/>
              </a:xfrm>
              <a:custGeom>
                <a:avLst/>
                <a:gdLst>
                  <a:gd name="T0" fmla="+- 0 15474 15471"/>
                  <a:gd name="T1" fmla="*/ T0 w 637"/>
                  <a:gd name="T2" fmla="+- 0 2643 1843"/>
                  <a:gd name="T3" fmla="*/ 2643 h 800"/>
                  <a:gd name="T4" fmla="+- 0 15471 15471"/>
                  <a:gd name="T5" fmla="*/ T4 w 637"/>
                  <a:gd name="T6" fmla="+- 0 2478 1843"/>
                  <a:gd name="T7" fmla="*/ 2478 h 800"/>
                  <a:gd name="T8" fmla="+- 0 15576 15471"/>
                  <a:gd name="T9" fmla="*/ T8 w 637"/>
                  <a:gd name="T10" fmla="+- 0 2235 1843"/>
                  <a:gd name="T11" fmla="*/ 2235 h 800"/>
                  <a:gd name="T12" fmla="+- 0 16108 15471"/>
                  <a:gd name="T13" fmla="*/ T12 w 637"/>
                  <a:gd name="T14" fmla="+- 0 1843 1843"/>
                  <a:gd name="T15" fmla="*/ 1843 h 800"/>
                  <a:gd name="T16" fmla="+- 0 16108 15471"/>
                  <a:gd name="T17" fmla="*/ T16 w 637"/>
                  <a:gd name="T18" fmla="+- 0 2160 1843"/>
                  <a:gd name="T19" fmla="*/ 2160 h 800"/>
                  <a:gd name="T20" fmla="+- 0 15474 15471"/>
                  <a:gd name="T21" fmla="*/ T20 w 637"/>
                  <a:gd name="T22" fmla="+- 0 2643 1843"/>
                  <a:gd name="T23" fmla="*/ 2643 h 800"/>
                </a:gdLst>
                <a:ahLst/>
                <a:cxnLst>
                  <a:cxn ang="0">
                    <a:pos x="T1" y="T3"/>
                  </a:cxn>
                  <a:cxn ang="0">
                    <a:pos x="T5" y="T7"/>
                  </a:cxn>
                  <a:cxn ang="0">
                    <a:pos x="T9" y="T11"/>
                  </a:cxn>
                  <a:cxn ang="0">
                    <a:pos x="T13" y="T15"/>
                  </a:cxn>
                  <a:cxn ang="0">
                    <a:pos x="T17" y="T19"/>
                  </a:cxn>
                  <a:cxn ang="0">
                    <a:pos x="T21" y="T23"/>
                  </a:cxn>
                </a:cxnLst>
                <a:rect l="0" t="0" r="r" b="b"/>
                <a:pathLst>
                  <a:path w="637" h="800">
                    <a:moveTo>
                      <a:pt x="3" y="800"/>
                    </a:moveTo>
                    <a:lnTo>
                      <a:pt x="0" y="635"/>
                    </a:lnTo>
                    <a:lnTo>
                      <a:pt x="105" y="392"/>
                    </a:lnTo>
                    <a:lnTo>
                      <a:pt x="637" y="0"/>
                    </a:lnTo>
                    <a:lnTo>
                      <a:pt x="637" y="317"/>
                    </a:lnTo>
                    <a:lnTo>
                      <a:pt x="3" y="80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73" name="Group 324"/>
            <p:cNvGrpSpPr>
              <a:grpSpLocks/>
            </p:cNvGrpSpPr>
            <p:nvPr/>
          </p:nvGrpSpPr>
          <p:grpSpPr bwMode="auto">
            <a:xfrm>
              <a:off x="13857" y="2697"/>
              <a:ext cx="434" cy="363"/>
              <a:chOff x="13857" y="2697"/>
              <a:chExt cx="434" cy="363"/>
            </a:xfrm>
          </p:grpSpPr>
          <p:sp>
            <p:nvSpPr>
              <p:cNvPr id="1356" name="Freeform 325"/>
              <p:cNvSpPr>
                <a:spLocks/>
              </p:cNvSpPr>
              <p:nvPr/>
            </p:nvSpPr>
            <p:spPr bwMode="auto">
              <a:xfrm>
                <a:off x="13857" y="2697"/>
                <a:ext cx="434" cy="363"/>
              </a:xfrm>
              <a:custGeom>
                <a:avLst/>
                <a:gdLst>
                  <a:gd name="T0" fmla="+- 0 13857 13857"/>
                  <a:gd name="T1" fmla="*/ T0 w 434"/>
                  <a:gd name="T2" fmla="+- 0 3060 2697"/>
                  <a:gd name="T3" fmla="*/ 3060 h 363"/>
                  <a:gd name="T4" fmla="+- 0 14290 13857"/>
                  <a:gd name="T5" fmla="*/ T4 w 434"/>
                  <a:gd name="T6" fmla="+- 0 2697 2697"/>
                  <a:gd name="T7" fmla="*/ 2697 h 363"/>
                  <a:gd name="T8" fmla="+- 0 13920 13857"/>
                  <a:gd name="T9" fmla="*/ T8 w 434"/>
                  <a:gd name="T10" fmla="+- 0 3009 2697"/>
                  <a:gd name="T11" fmla="*/ 3009 h 363"/>
                  <a:gd name="T12" fmla="+- 0 13857 13857"/>
                  <a:gd name="T13" fmla="*/ T12 w 434"/>
                  <a:gd name="T14" fmla="+- 0 3060 2697"/>
                  <a:gd name="T15" fmla="*/ 3060 h 363"/>
                </a:gdLst>
                <a:ahLst/>
                <a:cxnLst>
                  <a:cxn ang="0">
                    <a:pos x="T1" y="T3"/>
                  </a:cxn>
                  <a:cxn ang="0">
                    <a:pos x="T5" y="T7"/>
                  </a:cxn>
                  <a:cxn ang="0">
                    <a:pos x="T9" y="T11"/>
                  </a:cxn>
                  <a:cxn ang="0">
                    <a:pos x="T13" y="T15"/>
                  </a:cxn>
                </a:cxnLst>
                <a:rect l="0" t="0" r="r" b="b"/>
                <a:pathLst>
                  <a:path w="434" h="363">
                    <a:moveTo>
                      <a:pt x="0" y="363"/>
                    </a:moveTo>
                    <a:lnTo>
                      <a:pt x="433" y="0"/>
                    </a:lnTo>
                    <a:lnTo>
                      <a:pt x="63" y="312"/>
                    </a:lnTo>
                    <a:lnTo>
                      <a:pt x="0" y="363"/>
                    </a:lnTo>
                  </a:path>
                </a:pathLst>
              </a:custGeom>
              <a:solidFill>
                <a:srgbClr val="D1D3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74" name="Group 326"/>
            <p:cNvGrpSpPr>
              <a:grpSpLocks/>
            </p:cNvGrpSpPr>
            <p:nvPr/>
          </p:nvGrpSpPr>
          <p:grpSpPr bwMode="auto">
            <a:xfrm>
              <a:off x="11778" y="2464"/>
              <a:ext cx="3693" cy="1103"/>
              <a:chOff x="11778" y="2464"/>
              <a:chExt cx="3693" cy="1103"/>
            </a:xfrm>
          </p:grpSpPr>
          <p:sp>
            <p:nvSpPr>
              <p:cNvPr id="1354" name="Freeform 327"/>
              <p:cNvSpPr>
                <a:spLocks/>
              </p:cNvSpPr>
              <p:nvPr/>
            </p:nvSpPr>
            <p:spPr bwMode="auto">
              <a:xfrm>
                <a:off x="11778" y="2464"/>
                <a:ext cx="3693" cy="1103"/>
              </a:xfrm>
              <a:custGeom>
                <a:avLst/>
                <a:gdLst>
                  <a:gd name="T0" fmla="+- 0 15467 11778"/>
                  <a:gd name="T1" fmla="*/ T0 w 3693"/>
                  <a:gd name="T2" fmla="+- 0 3377 2464"/>
                  <a:gd name="T3" fmla="*/ 3377 h 1103"/>
                  <a:gd name="T4" fmla="+- 0 13483 11778"/>
                  <a:gd name="T5" fmla="*/ T4 w 3693"/>
                  <a:gd name="T6" fmla="+- 0 3377 2464"/>
                  <a:gd name="T7" fmla="*/ 3377 h 1103"/>
                  <a:gd name="T8" fmla="+- 0 14564 11778"/>
                  <a:gd name="T9" fmla="*/ T8 w 3693"/>
                  <a:gd name="T10" fmla="+- 0 2469 2464"/>
                  <a:gd name="T11" fmla="*/ 2469 h 1103"/>
                  <a:gd name="T12" fmla="+- 0 15469 11778"/>
                  <a:gd name="T13" fmla="*/ T12 w 3693"/>
                  <a:gd name="T14" fmla="+- 0 2464 2464"/>
                  <a:gd name="T15" fmla="*/ 2464 h 1103"/>
                  <a:gd name="T16" fmla="+- 0 15471 11778"/>
                  <a:gd name="T17" fmla="*/ T16 w 3693"/>
                  <a:gd name="T18" fmla="+- 0 2641 2464"/>
                  <a:gd name="T19" fmla="*/ 2641 h 1103"/>
                  <a:gd name="T20" fmla="+- 0 15467 11778"/>
                  <a:gd name="T21" fmla="*/ T20 w 3693"/>
                  <a:gd name="T22" fmla="+- 0 2641 2464"/>
                  <a:gd name="T23" fmla="*/ 2641 h 1103"/>
                  <a:gd name="T24" fmla="+- 0 15467 11778"/>
                  <a:gd name="T25" fmla="*/ T24 w 3693"/>
                  <a:gd name="T26" fmla="+- 0 3377 2464"/>
                  <a:gd name="T27" fmla="*/ 3377 h 1103"/>
                </a:gdLst>
                <a:ahLst/>
                <a:cxnLst>
                  <a:cxn ang="0">
                    <a:pos x="T1" y="T3"/>
                  </a:cxn>
                  <a:cxn ang="0">
                    <a:pos x="T5" y="T7"/>
                  </a:cxn>
                  <a:cxn ang="0">
                    <a:pos x="T9" y="T11"/>
                  </a:cxn>
                  <a:cxn ang="0">
                    <a:pos x="T13" y="T15"/>
                  </a:cxn>
                  <a:cxn ang="0">
                    <a:pos x="T17" y="T19"/>
                  </a:cxn>
                  <a:cxn ang="0">
                    <a:pos x="T21" y="T23"/>
                  </a:cxn>
                  <a:cxn ang="0">
                    <a:pos x="T25" y="T27"/>
                  </a:cxn>
                </a:cxnLst>
                <a:rect l="0" t="0" r="r" b="b"/>
                <a:pathLst>
                  <a:path w="3693" h="1103">
                    <a:moveTo>
                      <a:pt x="3689" y="913"/>
                    </a:moveTo>
                    <a:lnTo>
                      <a:pt x="1705" y="913"/>
                    </a:lnTo>
                    <a:lnTo>
                      <a:pt x="2786" y="5"/>
                    </a:lnTo>
                    <a:lnTo>
                      <a:pt x="3691" y="0"/>
                    </a:lnTo>
                    <a:lnTo>
                      <a:pt x="3693" y="177"/>
                    </a:lnTo>
                    <a:lnTo>
                      <a:pt x="3689" y="177"/>
                    </a:lnTo>
                    <a:lnTo>
                      <a:pt x="3689" y="913"/>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55" name="Freeform 328"/>
              <p:cNvSpPr>
                <a:spLocks/>
              </p:cNvSpPr>
              <p:nvPr/>
            </p:nvSpPr>
            <p:spPr bwMode="auto">
              <a:xfrm>
                <a:off x="11778" y="2464"/>
                <a:ext cx="3693" cy="1103"/>
              </a:xfrm>
              <a:custGeom>
                <a:avLst/>
                <a:gdLst>
                  <a:gd name="T0" fmla="+- 0 15467 11778"/>
                  <a:gd name="T1" fmla="*/ T0 w 3693"/>
                  <a:gd name="T2" fmla="+- 0 3567 2464"/>
                  <a:gd name="T3" fmla="*/ 3567 h 1103"/>
                  <a:gd name="T4" fmla="+- 0 11778 11778"/>
                  <a:gd name="T5" fmla="*/ T4 w 3693"/>
                  <a:gd name="T6" fmla="+- 0 3567 2464"/>
                  <a:gd name="T7" fmla="*/ 3567 h 1103"/>
                  <a:gd name="T8" fmla="+- 0 11788 11778"/>
                  <a:gd name="T9" fmla="*/ T8 w 3693"/>
                  <a:gd name="T10" fmla="+- 0 2641 2464"/>
                  <a:gd name="T11" fmla="*/ 2641 h 1103"/>
                  <a:gd name="T12" fmla="+- 0 11784 11778"/>
                  <a:gd name="T13" fmla="*/ T12 w 3693"/>
                  <a:gd name="T14" fmla="+- 0 2641 2464"/>
                  <a:gd name="T15" fmla="*/ 2641 h 1103"/>
                  <a:gd name="T16" fmla="+- 0 11784 11778"/>
                  <a:gd name="T17" fmla="*/ T16 w 3693"/>
                  <a:gd name="T18" fmla="+- 0 2469 2464"/>
                  <a:gd name="T19" fmla="*/ 2469 h 1103"/>
                  <a:gd name="T20" fmla="+- 0 12593 11778"/>
                  <a:gd name="T21" fmla="*/ T20 w 3693"/>
                  <a:gd name="T22" fmla="+- 0 2473 2464"/>
                  <a:gd name="T23" fmla="*/ 2473 h 1103"/>
                  <a:gd name="T24" fmla="+- 0 12745 11778"/>
                  <a:gd name="T25" fmla="*/ T24 w 3693"/>
                  <a:gd name="T26" fmla="+- 0 2640 2464"/>
                  <a:gd name="T27" fmla="*/ 2640 h 1103"/>
                  <a:gd name="T28" fmla="+- 0 12756 11778"/>
                  <a:gd name="T29" fmla="*/ T28 w 3693"/>
                  <a:gd name="T30" fmla="+- 0 2640 2464"/>
                  <a:gd name="T31" fmla="*/ 2640 h 1103"/>
                  <a:gd name="T32" fmla="+- 0 13483 11778"/>
                  <a:gd name="T33" fmla="*/ T32 w 3693"/>
                  <a:gd name="T34" fmla="+- 0 3377 2464"/>
                  <a:gd name="T35" fmla="*/ 3377 h 1103"/>
                  <a:gd name="T36" fmla="+- 0 15467 11778"/>
                  <a:gd name="T37" fmla="*/ T36 w 3693"/>
                  <a:gd name="T38" fmla="+- 0 3377 2464"/>
                  <a:gd name="T39" fmla="*/ 3377 h 1103"/>
                  <a:gd name="T40" fmla="+- 0 15467 11778"/>
                  <a:gd name="T41" fmla="*/ T40 w 3693"/>
                  <a:gd name="T42" fmla="+- 0 3567 2464"/>
                  <a:gd name="T43" fmla="*/ 3567 h 1103"/>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3693" h="1103">
                    <a:moveTo>
                      <a:pt x="3689" y="1103"/>
                    </a:moveTo>
                    <a:lnTo>
                      <a:pt x="0" y="1103"/>
                    </a:lnTo>
                    <a:lnTo>
                      <a:pt x="10" y="177"/>
                    </a:lnTo>
                    <a:lnTo>
                      <a:pt x="6" y="177"/>
                    </a:lnTo>
                    <a:lnTo>
                      <a:pt x="6" y="5"/>
                    </a:lnTo>
                    <a:lnTo>
                      <a:pt x="815" y="9"/>
                    </a:lnTo>
                    <a:lnTo>
                      <a:pt x="967" y="176"/>
                    </a:lnTo>
                    <a:lnTo>
                      <a:pt x="978" y="176"/>
                    </a:lnTo>
                    <a:lnTo>
                      <a:pt x="1705" y="913"/>
                    </a:lnTo>
                    <a:lnTo>
                      <a:pt x="3689" y="913"/>
                    </a:lnTo>
                    <a:lnTo>
                      <a:pt x="3689" y="1103"/>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75" name="Group 329"/>
            <p:cNvGrpSpPr>
              <a:grpSpLocks/>
            </p:cNvGrpSpPr>
            <p:nvPr/>
          </p:nvGrpSpPr>
          <p:grpSpPr bwMode="auto">
            <a:xfrm>
              <a:off x="14290" y="2638"/>
              <a:ext cx="71" cy="59"/>
              <a:chOff x="14290" y="2638"/>
              <a:chExt cx="71" cy="59"/>
            </a:xfrm>
          </p:grpSpPr>
          <p:sp>
            <p:nvSpPr>
              <p:cNvPr id="1353" name="Freeform 330"/>
              <p:cNvSpPr>
                <a:spLocks/>
              </p:cNvSpPr>
              <p:nvPr/>
            </p:nvSpPr>
            <p:spPr bwMode="auto">
              <a:xfrm>
                <a:off x="14290" y="2638"/>
                <a:ext cx="71" cy="59"/>
              </a:xfrm>
              <a:custGeom>
                <a:avLst/>
                <a:gdLst>
                  <a:gd name="T0" fmla="+- 0 14290 14290"/>
                  <a:gd name="T1" fmla="*/ T0 w 71"/>
                  <a:gd name="T2" fmla="+- 0 2697 2638"/>
                  <a:gd name="T3" fmla="*/ 2697 h 59"/>
                  <a:gd name="T4" fmla="+- 0 14361 14290"/>
                  <a:gd name="T5" fmla="*/ T4 w 71"/>
                  <a:gd name="T6" fmla="+- 0 2638 2638"/>
                  <a:gd name="T7" fmla="*/ 2638 h 59"/>
                  <a:gd name="T8" fmla="+- 0 14361 14290"/>
                  <a:gd name="T9" fmla="*/ T8 w 71"/>
                  <a:gd name="T10" fmla="+- 0 2638 2638"/>
                  <a:gd name="T11" fmla="*/ 2638 h 59"/>
                  <a:gd name="T12" fmla="+- 0 14290 14290"/>
                  <a:gd name="T13" fmla="*/ T12 w 71"/>
                  <a:gd name="T14" fmla="+- 0 2697 2638"/>
                  <a:gd name="T15" fmla="*/ 2697 h 59"/>
                </a:gdLst>
                <a:ahLst/>
                <a:cxnLst>
                  <a:cxn ang="0">
                    <a:pos x="T1" y="T3"/>
                  </a:cxn>
                  <a:cxn ang="0">
                    <a:pos x="T5" y="T7"/>
                  </a:cxn>
                  <a:cxn ang="0">
                    <a:pos x="T9" y="T11"/>
                  </a:cxn>
                  <a:cxn ang="0">
                    <a:pos x="T13" y="T15"/>
                  </a:cxn>
                </a:cxnLst>
                <a:rect l="0" t="0" r="r" b="b"/>
                <a:pathLst>
                  <a:path w="71" h="59">
                    <a:moveTo>
                      <a:pt x="0" y="59"/>
                    </a:moveTo>
                    <a:lnTo>
                      <a:pt x="71" y="0"/>
                    </a:lnTo>
                    <a:lnTo>
                      <a:pt x="0" y="59"/>
                    </a:lnTo>
                  </a:path>
                </a:pathLst>
              </a:custGeom>
              <a:solidFill>
                <a:srgbClr val="D1D3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81" name="Group 331"/>
            <p:cNvGrpSpPr>
              <a:grpSpLocks/>
            </p:cNvGrpSpPr>
            <p:nvPr/>
          </p:nvGrpSpPr>
          <p:grpSpPr bwMode="auto">
            <a:xfrm>
              <a:off x="15801" y="1060"/>
              <a:ext cx="310" cy="687"/>
              <a:chOff x="15801" y="1060"/>
              <a:chExt cx="310" cy="687"/>
            </a:xfrm>
          </p:grpSpPr>
          <p:sp>
            <p:nvSpPr>
              <p:cNvPr id="1352" name="Freeform 332"/>
              <p:cNvSpPr>
                <a:spLocks/>
              </p:cNvSpPr>
              <p:nvPr/>
            </p:nvSpPr>
            <p:spPr bwMode="auto">
              <a:xfrm>
                <a:off x="15801" y="1060"/>
                <a:ext cx="310" cy="687"/>
              </a:xfrm>
              <a:custGeom>
                <a:avLst/>
                <a:gdLst>
                  <a:gd name="T0" fmla="+- 0 15801 15801"/>
                  <a:gd name="T1" fmla="*/ T0 w 310"/>
                  <a:gd name="T2" fmla="+- 0 1747 1060"/>
                  <a:gd name="T3" fmla="*/ 1747 h 687"/>
                  <a:gd name="T4" fmla="+- 0 16108 15801"/>
                  <a:gd name="T5" fmla="*/ T4 w 310"/>
                  <a:gd name="T6" fmla="+- 0 1060 1060"/>
                  <a:gd name="T7" fmla="*/ 1060 h 687"/>
                  <a:gd name="T8" fmla="+- 0 16111 15801"/>
                  <a:gd name="T9" fmla="*/ T8 w 310"/>
                  <a:gd name="T10" fmla="+- 0 1523 1060"/>
                  <a:gd name="T11" fmla="*/ 1523 h 687"/>
                  <a:gd name="T12" fmla="+- 0 15801 15801"/>
                  <a:gd name="T13" fmla="*/ T12 w 310"/>
                  <a:gd name="T14" fmla="+- 0 1747 1060"/>
                  <a:gd name="T15" fmla="*/ 1747 h 687"/>
                </a:gdLst>
                <a:ahLst/>
                <a:cxnLst>
                  <a:cxn ang="0">
                    <a:pos x="T1" y="T3"/>
                  </a:cxn>
                  <a:cxn ang="0">
                    <a:pos x="T5" y="T7"/>
                  </a:cxn>
                  <a:cxn ang="0">
                    <a:pos x="T9" y="T11"/>
                  </a:cxn>
                  <a:cxn ang="0">
                    <a:pos x="T13" y="T15"/>
                  </a:cxn>
                </a:cxnLst>
                <a:rect l="0" t="0" r="r" b="b"/>
                <a:pathLst>
                  <a:path w="310" h="687">
                    <a:moveTo>
                      <a:pt x="0" y="687"/>
                    </a:moveTo>
                    <a:lnTo>
                      <a:pt x="307" y="0"/>
                    </a:lnTo>
                    <a:lnTo>
                      <a:pt x="310" y="463"/>
                    </a:lnTo>
                    <a:lnTo>
                      <a:pt x="0" y="687"/>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82" name="Group 333"/>
            <p:cNvGrpSpPr>
              <a:grpSpLocks/>
            </p:cNvGrpSpPr>
            <p:nvPr/>
          </p:nvGrpSpPr>
          <p:grpSpPr bwMode="auto">
            <a:xfrm>
              <a:off x="14999" y="1051"/>
              <a:ext cx="1109" cy="695"/>
              <a:chOff x="14999" y="1051"/>
              <a:chExt cx="1109" cy="695"/>
            </a:xfrm>
          </p:grpSpPr>
          <p:sp>
            <p:nvSpPr>
              <p:cNvPr id="1351" name="Freeform 334"/>
              <p:cNvSpPr>
                <a:spLocks/>
              </p:cNvSpPr>
              <p:nvPr/>
            </p:nvSpPr>
            <p:spPr bwMode="auto">
              <a:xfrm>
                <a:off x="14999" y="1051"/>
                <a:ext cx="1109" cy="695"/>
              </a:xfrm>
              <a:custGeom>
                <a:avLst/>
                <a:gdLst>
                  <a:gd name="T0" fmla="+- 0 15803 14999"/>
                  <a:gd name="T1" fmla="*/ T0 w 1109"/>
                  <a:gd name="T2" fmla="+- 0 1747 1051"/>
                  <a:gd name="T3" fmla="*/ 1747 h 695"/>
                  <a:gd name="T4" fmla="+- 0 14999 14999"/>
                  <a:gd name="T5" fmla="*/ T4 w 1109"/>
                  <a:gd name="T6" fmla="+- 0 1747 1051"/>
                  <a:gd name="T7" fmla="*/ 1747 h 695"/>
                  <a:gd name="T8" fmla="+- 0 15420 14999"/>
                  <a:gd name="T9" fmla="*/ T8 w 1109"/>
                  <a:gd name="T10" fmla="+- 0 1052 1051"/>
                  <a:gd name="T11" fmla="*/ 1052 h 695"/>
                  <a:gd name="T12" fmla="+- 0 16108 14999"/>
                  <a:gd name="T13" fmla="*/ T12 w 1109"/>
                  <a:gd name="T14" fmla="+- 0 1051 1051"/>
                  <a:gd name="T15" fmla="*/ 1051 h 695"/>
                  <a:gd name="T16" fmla="+- 0 15803 14999"/>
                  <a:gd name="T17" fmla="*/ T16 w 1109"/>
                  <a:gd name="T18" fmla="+- 0 1747 1051"/>
                  <a:gd name="T19" fmla="*/ 1747 h 695"/>
                </a:gdLst>
                <a:ahLst/>
                <a:cxnLst>
                  <a:cxn ang="0">
                    <a:pos x="T1" y="T3"/>
                  </a:cxn>
                  <a:cxn ang="0">
                    <a:pos x="T5" y="T7"/>
                  </a:cxn>
                  <a:cxn ang="0">
                    <a:pos x="T9" y="T11"/>
                  </a:cxn>
                  <a:cxn ang="0">
                    <a:pos x="T13" y="T15"/>
                  </a:cxn>
                  <a:cxn ang="0">
                    <a:pos x="T17" y="T19"/>
                  </a:cxn>
                </a:cxnLst>
                <a:rect l="0" t="0" r="r" b="b"/>
                <a:pathLst>
                  <a:path w="1109" h="695">
                    <a:moveTo>
                      <a:pt x="804" y="696"/>
                    </a:moveTo>
                    <a:lnTo>
                      <a:pt x="0" y="696"/>
                    </a:lnTo>
                    <a:lnTo>
                      <a:pt x="421" y="1"/>
                    </a:lnTo>
                    <a:lnTo>
                      <a:pt x="1109" y="0"/>
                    </a:lnTo>
                    <a:lnTo>
                      <a:pt x="804" y="696"/>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83" name="Group 335"/>
            <p:cNvGrpSpPr>
              <a:grpSpLocks/>
            </p:cNvGrpSpPr>
            <p:nvPr/>
          </p:nvGrpSpPr>
          <p:grpSpPr bwMode="auto">
            <a:xfrm>
              <a:off x="12483" y="1045"/>
              <a:ext cx="1307" cy="713"/>
              <a:chOff x="12483" y="1045"/>
              <a:chExt cx="1307" cy="713"/>
            </a:xfrm>
          </p:grpSpPr>
          <p:sp>
            <p:nvSpPr>
              <p:cNvPr id="1350" name="Freeform 336"/>
              <p:cNvSpPr>
                <a:spLocks/>
              </p:cNvSpPr>
              <p:nvPr/>
            </p:nvSpPr>
            <p:spPr bwMode="auto">
              <a:xfrm>
                <a:off x="12483" y="1045"/>
                <a:ext cx="1307" cy="713"/>
              </a:xfrm>
              <a:custGeom>
                <a:avLst/>
                <a:gdLst>
                  <a:gd name="T0" fmla="+- 0 12483 12483"/>
                  <a:gd name="T1" fmla="*/ T0 w 1307"/>
                  <a:gd name="T2" fmla="+- 0 1758 1045"/>
                  <a:gd name="T3" fmla="*/ 1758 h 713"/>
                  <a:gd name="T4" fmla="+- 0 13177 12483"/>
                  <a:gd name="T5" fmla="*/ T4 w 1307"/>
                  <a:gd name="T6" fmla="+- 0 1045 1045"/>
                  <a:gd name="T7" fmla="*/ 1045 h 713"/>
                  <a:gd name="T8" fmla="+- 0 13790 12483"/>
                  <a:gd name="T9" fmla="*/ T8 w 1307"/>
                  <a:gd name="T10" fmla="+- 0 1045 1045"/>
                  <a:gd name="T11" fmla="*/ 1045 h 713"/>
                  <a:gd name="T12" fmla="+- 0 13193 12483"/>
                  <a:gd name="T13" fmla="*/ T12 w 1307"/>
                  <a:gd name="T14" fmla="+- 0 1758 1045"/>
                  <a:gd name="T15" fmla="*/ 1758 h 713"/>
                  <a:gd name="T16" fmla="+- 0 12483 12483"/>
                  <a:gd name="T17" fmla="*/ T16 w 1307"/>
                  <a:gd name="T18" fmla="+- 0 1758 1045"/>
                  <a:gd name="T19" fmla="*/ 1758 h 713"/>
                </a:gdLst>
                <a:ahLst/>
                <a:cxnLst>
                  <a:cxn ang="0">
                    <a:pos x="T1" y="T3"/>
                  </a:cxn>
                  <a:cxn ang="0">
                    <a:pos x="T5" y="T7"/>
                  </a:cxn>
                  <a:cxn ang="0">
                    <a:pos x="T9" y="T11"/>
                  </a:cxn>
                  <a:cxn ang="0">
                    <a:pos x="T13" y="T15"/>
                  </a:cxn>
                  <a:cxn ang="0">
                    <a:pos x="T17" y="T19"/>
                  </a:cxn>
                </a:cxnLst>
                <a:rect l="0" t="0" r="r" b="b"/>
                <a:pathLst>
                  <a:path w="1307" h="713">
                    <a:moveTo>
                      <a:pt x="0" y="713"/>
                    </a:moveTo>
                    <a:lnTo>
                      <a:pt x="694" y="0"/>
                    </a:lnTo>
                    <a:lnTo>
                      <a:pt x="1307" y="0"/>
                    </a:lnTo>
                    <a:lnTo>
                      <a:pt x="710" y="713"/>
                    </a:lnTo>
                    <a:lnTo>
                      <a:pt x="0" y="713"/>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84" name="Group 337"/>
            <p:cNvGrpSpPr>
              <a:grpSpLocks/>
            </p:cNvGrpSpPr>
            <p:nvPr/>
          </p:nvGrpSpPr>
          <p:grpSpPr bwMode="auto">
            <a:xfrm>
              <a:off x="15474" y="2159"/>
              <a:ext cx="636" cy="1912"/>
              <a:chOff x="15474" y="2159"/>
              <a:chExt cx="636" cy="1912"/>
            </a:xfrm>
          </p:grpSpPr>
          <p:sp>
            <p:nvSpPr>
              <p:cNvPr id="1349" name="Freeform 338"/>
              <p:cNvSpPr>
                <a:spLocks/>
              </p:cNvSpPr>
              <p:nvPr/>
            </p:nvSpPr>
            <p:spPr bwMode="auto">
              <a:xfrm>
                <a:off x="15474" y="2159"/>
                <a:ext cx="636" cy="1912"/>
              </a:xfrm>
              <a:custGeom>
                <a:avLst/>
                <a:gdLst>
                  <a:gd name="T0" fmla="+- 0 15474 15474"/>
                  <a:gd name="T1" fmla="*/ T0 w 636"/>
                  <a:gd name="T2" fmla="+- 0 4071 2159"/>
                  <a:gd name="T3" fmla="*/ 4071 h 1912"/>
                  <a:gd name="T4" fmla="+- 0 15474 15474"/>
                  <a:gd name="T5" fmla="*/ T4 w 636"/>
                  <a:gd name="T6" fmla="+- 0 2640 2159"/>
                  <a:gd name="T7" fmla="*/ 2640 h 1912"/>
                  <a:gd name="T8" fmla="+- 0 16110 15474"/>
                  <a:gd name="T9" fmla="*/ T8 w 636"/>
                  <a:gd name="T10" fmla="+- 0 2159 2159"/>
                  <a:gd name="T11" fmla="*/ 2159 h 1912"/>
                  <a:gd name="T12" fmla="+- 0 16110 15474"/>
                  <a:gd name="T13" fmla="*/ T12 w 636"/>
                  <a:gd name="T14" fmla="+- 0 2324 2159"/>
                  <a:gd name="T15" fmla="*/ 2324 h 1912"/>
                  <a:gd name="T16" fmla="+- 0 15474 15474"/>
                  <a:gd name="T17" fmla="*/ T16 w 636"/>
                  <a:gd name="T18" fmla="+- 0 4071 2159"/>
                  <a:gd name="T19" fmla="*/ 4071 h 1912"/>
                </a:gdLst>
                <a:ahLst/>
                <a:cxnLst>
                  <a:cxn ang="0">
                    <a:pos x="T1" y="T3"/>
                  </a:cxn>
                  <a:cxn ang="0">
                    <a:pos x="T5" y="T7"/>
                  </a:cxn>
                  <a:cxn ang="0">
                    <a:pos x="T9" y="T11"/>
                  </a:cxn>
                  <a:cxn ang="0">
                    <a:pos x="T13" y="T15"/>
                  </a:cxn>
                  <a:cxn ang="0">
                    <a:pos x="T17" y="T19"/>
                  </a:cxn>
                </a:cxnLst>
                <a:rect l="0" t="0" r="r" b="b"/>
                <a:pathLst>
                  <a:path w="636" h="1912">
                    <a:moveTo>
                      <a:pt x="0" y="1912"/>
                    </a:moveTo>
                    <a:lnTo>
                      <a:pt x="0" y="481"/>
                    </a:lnTo>
                    <a:lnTo>
                      <a:pt x="636" y="0"/>
                    </a:lnTo>
                    <a:lnTo>
                      <a:pt x="636" y="165"/>
                    </a:lnTo>
                    <a:lnTo>
                      <a:pt x="0" y="1912"/>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85" name="Group 339"/>
            <p:cNvGrpSpPr>
              <a:grpSpLocks/>
            </p:cNvGrpSpPr>
            <p:nvPr/>
          </p:nvGrpSpPr>
          <p:grpSpPr bwMode="auto">
            <a:xfrm>
              <a:off x="11786" y="3570"/>
              <a:ext cx="3689" cy="493"/>
              <a:chOff x="11786" y="3570"/>
              <a:chExt cx="3689" cy="493"/>
            </a:xfrm>
          </p:grpSpPr>
          <p:sp>
            <p:nvSpPr>
              <p:cNvPr id="1348" name="Freeform 340"/>
              <p:cNvSpPr>
                <a:spLocks/>
              </p:cNvSpPr>
              <p:nvPr/>
            </p:nvSpPr>
            <p:spPr bwMode="auto">
              <a:xfrm>
                <a:off x="11786" y="3570"/>
                <a:ext cx="3689" cy="493"/>
              </a:xfrm>
              <a:custGeom>
                <a:avLst/>
                <a:gdLst>
                  <a:gd name="T0" fmla="+- 0 11786 11786"/>
                  <a:gd name="T1" fmla="*/ T0 w 3689"/>
                  <a:gd name="T2" fmla="+- 0 3570 3570"/>
                  <a:gd name="T3" fmla="*/ 3570 h 493"/>
                  <a:gd name="T4" fmla="+- 0 15475 11786"/>
                  <a:gd name="T5" fmla="*/ T4 w 3689"/>
                  <a:gd name="T6" fmla="+- 0 3570 3570"/>
                  <a:gd name="T7" fmla="*/ 3570 h 493"/>
                  <a:gd name="T8" fmla="+- 0 15475 11786"/>
                  <a:gd name="T9" fmla="*/ T8 w 3689"/>
                  <a:gd name="T10" fmla="+- 0 4063 3570"/>
                  <a:gd name="T11" fmla="*/ 4063 h 493"/>
                  <a:gd name="T12" fmla="+- 0 11786 11786"/>
                  <a:gd name="T13" fmla="*/ T12 w 3689"/>
                  <a:gd name="T14" fmla="+- 0 4063 3570"/>
                  <a:gd name="T15" fmla="*/ 4063 h 493"/>
                  <a:gd name="T16" fmla="+- 0 11786 11786"/>
                  <a:gd name="T17" fmla="*/ T16 w 3689"/>
                  <a:gd name="T18" fmla="+- 0 3570 3570"/>
                  <a:gd name="T19" fmla="*/ 3570 h 493"/>
                </a:gdLst>
                <a:ahLst/>
                <a:cxnLst>
                  <a:cxn ang="0">
                    <a:pos x="T1" y="T3"/>
                  </a:cxn>
                  <a:cxn ang="0">
                    <a:pos x="T5" y="T7"/>
                  </a:cxn>
                  <a:cxn ang="0">
                    <a:pos x="T9" y="T11"/>
                  </a:cxn>
                  <a:cxn ang="0">
                    <a:pos x="T13" y="T15"/>
                  </a:cxn>
                  <a:cxn ang="0">
                    <a:pos x="T17" y="T19"/>
                  </a:cxn>
                </a:cxnLst>
                <a:rect l="0" t="0" r="r" b="b"/>
                <a:pathLst>
                  <a:path w="3689" h="493">
                    <a:moveTo>
                      <a:pt x="0" y="0"/>
                    </a:moveTo>
                    <a:lnTo>
                      <a:pt x="3689" y="0"/>
                    </a:lnTo>
                    <a:lnTo>
                      <a:pt x="3689" y="493"/>
                    </a:lnTo>
                    <a:lnTo>
                      <a:pt x="0" y="493"/>
                    </a:lnTo>
                    <a:lnTo>
                      <a:pt x="0"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86" name="Group 341"/>
            <p:cNvGrpSpPr>
              <a:grpSpLocks/>
            </p:cNvGrpSpPr>
            <p:nvPr/>
          </p:nvGrpSpPr>
          <p:grpSpPr bwMode="auto">
            <a:xfrm>
              <a:off x="15471" y="3245"/>
              <a:ext cx="299" cy="824"/>
              <a:chOff x="15471" y="3245"/>
              <a:chExt cx="299" cy="824"/>
            </a:xfrm>
          </p:grpSpPr>
          <p:sp>
            <p:nvSpPr>
              <p:cNvPr id="1347" name="Freeform 342"/>
              <p:cNvSpPr>
                <a:spLocks/>
              </p:cNvSpPr>
              <p:nvPr/>
            </p:nvSpPr>
            <p:spPr bwMode="auto">
              <a:xfrm>
                <a:off x="15471" y="3245"/>
                <a:ext cx="299" cy="824"/>
              </a:xfrm>
              <a:custGeom>
                <a:avLst/>
                <a:gdLst>
                  <a:gd name="T0" fmla="+- 0 15471 15471"/>
                  <a:gd name="T1" fmla="*/ T0 w 299"/>
                  <a:gd name="T2" fmla="+- 0 4068 3245"/>
                  <a:gd name="T3" fmla="*/ 4068 h 824"/>
                  <a:gd name="T4" fmla="+- 0 15471 15471"/>
                  <a:gd name="T5" fmla="*/ T4 w 299"/>
                  <a:gd name="T6" fmla="+- 0 3564 3245"/>
                  <a:gd name="T7" fmla="*/ 3564 h 824"/>
                  <a:gd name="T8" fmla="+- 0 15770 15471"/>
                  <a:gd name="T9" fmla="*/ T8 w 299"/>
                  <a:gd name="T10" fmla="+- 0 3245 3245"/>
                  <a:gd name="T11" fmla="*/ 3245 h 824"/>
                  <a:gd name="T12" fmla="+- 0 15471 15471"/>
                  <a:gd name="T13" fmla="*/ T12 w 299"/>
                  <a:gd name="T14" fmla="+- 0 4068 3245"/>
                  <a:gd name="T15" fmla="*/ 4068 h 824"/>
                </a:gdLst>
                <a:ahLst/>
                <a:cxnLst>
                  <a:cxn ang="0">
                    <a:pos x="T1" y="T3"/>
                  </a:cxn>
                  <a:cxn ang="0">
                    <a:pos x="T5" y="T7"/>
                  </a:cxn>
                  <a:cxn ang="0">
                    <a:pos x="T9" y="T11"/>
                  </a:cxn>
                  <a:cxn ang="0">
                    <a:pos x="T13" y="T15"/>
                  </a:cxn>
                </a:cxnLst>
                <a:rect l="0" t="0" r="r" b="b"/>
                <a:pathLst>
                  <a:path w="299" h="824">
                    <a:moveTo>
                      <a:pt x="0" y="823"/>
                    </a:moveTo>
                    <a:lnTo>
                      <a:pt x="0" y="319"/>
                    </a:lnTo>
                    <a:lnTo>
                      <a:pt x="299" y="0"/>
                    </a:lnTo>
                    <a:lnTo>
                      <a:pt x="0" y="823"/>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1367" name="Picture 343"/>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1486" y="3272"/>
                <a:ext cx="4289" cy="1089"/>
              </a:xfrm>
              <a:prstGeom prst="rect">
                <a:avLst/>
              </a:prstGeom>
              <a:noFill/>
              <a:extLst>
                <a:ext uri="{909E8E84-426E-40DD-AFC4-6F175D3DCCD1}">
                  <a14:hiddenFill xmlns:a14="http://schemas.microsoft.com/office/drawing/2010/main">
                    <a:solidFill>
                      <a:srgbClr val="FFFFFF"/>
                    </a:solidFill>
                  </a14:hiddenFill>
                </a:ext>
              </a:extLst>
            </p:spPr>
          </p:pic>
          <p:pic>
            <p:nvPicPr>
              <p:cNvPr id="1368" name="Picture 344"/>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15172" y="2947"/>
                <a:ext cx="897" cy="1420"/>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287" name="Group 345"/>
            <p:cNvGrpSpPr>
              <a:grpSpLocks/>
            </p:cNvGrpSpPr>
            <p:nvPr/>
          </p:nvGrpSpPr>
          <p:grpSpPr bwMode="auto">
            <a:xfrm>
              <a:off x="14279" y="1916"/>
              <a:ext cx="528" cy="312"/>
              <a:chOff x="14279" y="1916"/>
              <a:chExt cx="528" cy="312"/>
            </a:xfrm>
          </p:grpSpPr>
          <p:sp>
            <p:nvSpPr>
              <p:cNvPr id="1346" name="Freeform 346"/>
              <p:cNvSpPr>
                <a:spLocks/>
              </p:cNvSpPr>
              <p:nvPr/>
            </p:nvSpPr>
            <p:spPr bwMode="auto">
              <a:xfrm>
                <a:off x="14279" y="1916"/>
                <a:ext cx="528" cy="312"/>
              </a:xfrm>
              <a:custGeom>
                <a:avLst/>
                <a:gdLst>
                  <a:gd name="T0" fmla="+- 0 14704 14279"/>
                  <a:gd name="T1" fmla="*/ T0 w 528"/>
                  <a:gd name="T2" fmla="+- 0 2228 1916"/>
                  <a:gd name="T3" fmla="*/ 2228 h 312"/>
                  <a:gd name="T4" fmla="+- 0 14279 14279"/>
                  <a:gd name="T5" fmla="*/ T4 w 528"/>
                  <a:gd name="T6" fmla="+- 0 2054 1916"/>
                  <a:gd name="T7" fmla="*/ 2054 h 312"/>
                  <a:gd name="T8" fmla="+- 0 14356 14279"/>
                  <a:gd name="T9" fmla="*/ T8 w 528"/>
                  <a:gd name="T10" fmla="+- 0 1916 1916"/>
                  <a:gd name="T11" fmla="*/ 1916 h 312"/>
                  <a:gd name="T12" fmla="+- 0 14807 14279"/>
                  <a:gd name="T13" fmla="*/ T12 w 528"/>
                  <a:gd name="T14" fmla="+- 0 2059 1916"/>
                  <a:gd name="T15" fmla="*/ 2059 h 312"/>
                  <a:gd name="T16" fmla="+- 0 14704 14279"/>
                  <a:gd name="T17" fmla="*/ T16 w 528"/>
                  <a:gd name="T18" fmla="+- 0 2228 1916"/>
                  <a:gd name="T19" fmla="*/ 2228 h 312"/>
                </a:gdLst>
                <a:ahLst/>
                <a:cxnLst>
                  <a:cxn ang="0">
                    <a:pos x="T1" y="T3"/>
                  </a:cxn>
                  <a:cxn ang="0">
                    <a:pos x="T5" y="T7"/>
                  </a:cxn>
                  <a:cxn ang="0">
                    <a:pos x="T9" y="T11"/>
                  </a:cxn>
                  <a:cxn ang="0">
                    <a:pos x="T13" y="T15"/>
                  </a:cxn>
                  <a:cxn ang="0">
                    <a:pos x="T17" y="T19"/>
                  </a:cxn>
                </a:cxnLst>
                <a:rect l="0" t="0" r="r" b="b"/>
                <a:pathLst>
                  <a:path w="528" h="312">
                    <a:moveTo>
                      <a:pt x="425" y="312"/>
                    </a:moveTo>
                    <a:lnTo>
                      <a:pt x="0" y="138"/>
                    </a:lnTo>
                    <a:lnTo>
                      <a:pt x="77" y="0"/>
                    </a:lnTo>
                    <a:lnTo>
                      <a:pt x="528" y="143"/>
                    </a:lnTo>
                    <a:lnTo>
                      <a:pt x="425" y="312"/>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88" name="Group 347"/>
            <p:cNvGrpSpPr>
              <a:grpSpLocks/>
            </p:cNvGrpSpPr>
            <p:nvPr/>
          </p:nvGrpSpPr>
          <p:grpSpPr bwMode="auto">
            <a:xfrm>
              <a:off x="12773" y="1912"/>
              <a:ext cx="1591" cy="330"/>
              <a:chOff x="12773" y="1912"/>
              <a:chExt cx="1591" cy="330"/>
            </a:xfrm>
          </p:grpSpPr>
          <p:sp>
            <p:nvSpPr>
              <p:cNvPr id="1345" name="Freeform 348"/>
              <p:cNvSpPr>
                <a:spLocks/>
              </p:cNvSpPr>
              <p:nvPr/>
            </p:nvSpPr>
            <p:spPr bwMode="auto">
              <a:xfrm>
                <a:off x="12773" y="1912"/>
                <a:ext cx="1591" cy="330"/>
              </a:xfrm>
              <a:custGeom>
                <a:avLst/>
                <a:gdLst>
                  <a:gd name="T0" fmla="+- 0 12773 12773"/>
                  <a:gd name="T1" fmla="*/ T0 w 1591"/>
                  <a:gd name="T2" fmla="+- 0 2241 1912"/>
                  <a:gd name="T3" fmla="*/ 2241 h 330"/>
                  <a:gd name="T4" fmla="+- 0 12915 12773"/>
                  <a:gd name="T5" fmla="*/ T4 w 1591"/>
                  <a:gd name="T6" fmla="+- 0 2073 1912"/>
                  <a:gd name="T7" fmla="*/ 2073 h 330"/>
                  <a:gd name="T8" fmla="+- 0 14364 12773"/>
                  <a:gd name="T9" fmla="*/ T8 w 1591"/>
                  <a:gd name="T10" fmla="+- 0 1912 1912"/>
                  <a:gd name="T11" fmla="*/ 1912 h 330"/>
                  <a:gd name="T12" fmla="+- 0 14274 12773"/>
                  <a:gd name="T13" fmla="*/ T12 w 1591"/>
                  <a:gd name="T14" fmla="+- 0 2057 1912"/>
                  <a:gd name="T15" fmla="*/ 2057 h 330"/>
                  <a:gd name="T16" fmla="+- 0 12773 12773"/>
                  <a:gd name="T17" fmla="*/ T16 w 1591"/>
                  <a:gd name="T18" fmla="+- 0 2241 1912"/>
                  <a:gd name="T19" fmla="*/ 2241 h 330"/>
                </a:gdLst>
                <a:ahLst/>
                <a:cxnLst>
                  <a:cxn ang="0">
                    <a:pos x="T1" y="T3"/>
                  </a:cxn>
                  <a:cxn ang="0">
                    <a:pos x="T5" y="T7"/>
                  </a:cxn>
                  <a:cxn ang="0">
                    <a:pos x="T9" y="T11"/>
                  </a:cxn>
                  <a:cxn ang="0">
                    <a:pos x="T13" y="T15"/>
                  </a:cxn>
                  <a:cxn ang="0">
                    <a:pos x="T17" y="T19"/>
                  </a:cxn>
                </a:cxnLst>
                <a:rect l="0" t="0" r="r" b="b"/>
                <a:pathLst>
                  <a:path w="1591" h="330">
                    <a:moveTo>
                      <a:pt x="0" y="329"/>
                    </a:moveTo>
                    <a:lnTo>
                      <a:pt x="142" y="161"/>
                    </a:lnTo>
                    <a:lnTo>
                      <a:pt x="1591" y="0"/>
                    </a:lnTo>
                    <a:lnTo>
                      <a:pt x="1501" y="145"/>
                    </a:lnTo>
                    <a:lnTo>
                      <a:pt x="0" y="329"/>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89" name="Group 349"/>
            <p:cNvGrpSpPr>
              <a:grpSpLocks/>
            </p:cNvGrpSpPr>
            <p:nvPr/>
          </p:nvGrpSpPr>
          <p:grpSpPr bwMode="auto">
            <a:xfrm>
              <a:off x="13186" y="1047"/>
              <a:ext cx="2236" cy="712"/>
              <a:chOff x="13186" y="1047"/>
              <a:chExt cx="2236" cy="712"/>
            </a:xfrm>
          </p:grpSpPr>
          <p:sp>
            <p:nvSpPr>
              <p:cNvPr id="1342" name="Freeform 350"/>
              <p:cNvSpPr>
                <a:spLocks/>
              </p:cNvSpPr>
              <p:nvPr/>
            </p:nvSpPr>
            <p:spPr bwMode="auto">
              <a:xfrm>
                <a:off x="13186" y="1047"/>
                <a:ext cx="2236" cy="712"/>
              </a:xfrm>
              <a:custGeom>
                <a:avLst/>
                <a:gdLst>
                  <a:gd name="T0" fmla="+- 0 13186 13186"/>
                  <a:gd name="T1" fmla="*/ T0 w 2236"/>
                  <a:gd name="T2" fmla="+- 0 1759 1047"/>
                  <a:gd name="T3" fmla="*/ 1759 h 712"/>
                  <a:gd name="T4" fmla="+- 0 13797 13186"/>
                  <a:gd name="T5" fmla="*/ T4 w 2236"/>
                  <a:gd name="T6" fmla="+- 0 1047 1047"/>
                  <a:gd name="T7" fmla="*/ 1047 h 712"/>
                  <a:gd name="T8" fmla="+- 0 14599 13186"/>
                  <a:gd name="T9" fmla="*/ T8 w 2236"/>
                  <a:gd name="T10" fmla="+- 0 1519 1047"/>
                  <a:gd name="T11" fmla="*/ 1519 h 712"/>
                  <a:gd name="T12" fmla="+- 0 15139 13186"/>
                  <a:gd name="T13" fmla="*/ T12 w 2236"/>
                  <a:gd name="T14" fmla="+- 0 1519 1047"/>
                  <a:gd name="T15" fmla="*/ 1519 h 712"/>
                  <a:gd name="T16" fmla="+- 0 15111 13186"/>
                  <a:gd name="T17" fmla="*/ T16 w 2236"/>
                  <a:gd name="T18" fmla="+- 0 1564 1047"/>
                  <a:gd name="T19" fmla="*/ 1564 h 712"/>
                  <a:gd name="T20" fmla="+- 0 14573 13186"/>
                  <a:gd name="T21" fmla="*/ T20 w 2236"/>
                  <a:gd name="T22" fmla="+- 0 1564 1047"/>
                  <a:gd name="T23" fmla="*/ 1564 h 712"/>
                  <a:gd name="T24" fmla="+- 0 13186 13186"/>
                  <a:gd name="T25" fmla="*/ T24 w 2236"/>
                  <a:gd name="T26" fmla="+- 0 1759 1047"/>
                  <a:gd name="T27" fmla="*/ 1759 h 712"/>
                </a:gdLst>
                <a:ahLst/>
                <a:cxnLst>
                  <a:cxn ang="0">
                    <a:pos x="T1" y="T3"/>
                  </a:cxn>
                  <a:cxn ang="0">
                    <a:pos x="T5" y="T7"/>
                  </a:cxn>
                  <a:cxn ang="0">
                    <a:pos x="T9" y="T11"/>
                  </a:cxn>
                  <a:cxn ang="0">
                    <a:pos x="T13" y="T15"/>
                  </a:cxn>
                  <a:cxn ang="0">
                    <a:pos x="T17" y="T19"/>
                  </a:cxn>
                  <a:cxn ang="0">
                    <a:pos x="T21" y="T23"/>
                  </a:cxn>
                  <a:cxn ang="0">
                    <a:pos x="T25" y="T27"/>
                  </a:cxn>
                </a:cxnLst>
                <a:rect l="0" t="0" r="r" b="b"/>
                <a:pathLst>
                  <a:path w="2236" h="712">
                    <a:moveTo>
                      <a:pt x="0" y="712"/>
                    </a:moveTo>
                    <a:lnTo>
                      <a:pt x="611" y="0"/>
                    </a:lnTo>
                    <a:lnTo>
                      <a:pt x="1413" y="472"/>
                    </a:lnTo>
                    <a:lnTo>
                      <a:pt x="1953" y="472"/>
                    </a:lnTo>
                    <a:lnTo>
                      <a:pt x="1925" y="517"/>
                    </a:lnTo>
                    <a:lnTo>
                      <a:pt x="1387" y="517"/>
                    </a:lnTo>
                    <a:lnTo>
                      <a:pt x="0" y="712"/>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43" name="Freeform 351"/>
              <p:cNvSpPr>
                <a:spLocks/>
              </p:cNvSpPr>
              <p:nvPr/>
            </p:nvSpPr>
            <p:spPr bwMode="auto">
              <a:xfrm>
                <a:off x="13186" y="1047"/>
                <a:ext cx="2236" cy="712"/>
              </a:xfrm>
              <a:custGeom>
                <a:avLst/>
                <a:gdLst>
                  <a:gd name="T0" fmla="+- 0 15139 13186"/>
                  <a:gd name="T1" fmla="*/ T0 w 2236"/>
                  <a:gd name="T2" fmla="+- 0 1519 1047"/>
                  <a:gd name="T3" fmla="*/ 1519 h 712"/>
                  <a:gd name="T4" fmla="+- 0 14599 13186"/>
                  <a:gd name="T5" fmla="*/ T4 w 2236"/>
                  <a:gd name="T6" fmla="+- 0 1519 1047"/>
                  <a:gd name="T7" fmla="*/ 1519 h 712"/>
                  <a:gd name="T8" fmla="+- 0 15422 13186"/>
                  <a:gd name="T9" fmla="*/ T8 w 2236"/>
                  <a:gd name="T10" fmla="+- 0 1058 1047"/>
                  <a:gd name="T11" fmla="*/ 1058 h 712"/>
                  <a:gd name="T12" fmla="+- 0 15139 13186"/>
                  <a:gd name="T13" fmla="*/ T12 w 2236"/>
                  <a:gd name="T14" fmla="+- 0 1519 1047"/>
                  <a:gd name="T15" fmla="*/ 1519 h 712"/>
                </a:gdLst>
                <a:ahLst/>
                <a:cxnLst>
                  <a:cxn ang="0">
                    <a:pos x="T1" y="T3"/>
                  </a:cxn>
                  <a:cxn ang="0">
                    <a:pos x="T5" y="T7"/>
                  </a:cxn>
                  <a:cxn ang="0">
                    <a:pos x="T9" y="T11"/>
                  </a:cxn>
                  <a:cxn ang="0">
                    <a:pos x="T13" y="T15"/>
                  </a:cxn>
                </a:cxnLst>
                <a:rect l="0" t="0" r="r" b="b"/>
                <a:pathLst>
                  <a:path w="2236" h="712">
                    <a:moveTo>
                      <a:pt x="1953" y="472"/>
                    </a:moveTo>
                    <a:lnTo>
                      <a:pt x="1413" y="472"/>
                    </a:lnTo>
                    <a:lnTo>
                      <a:pt x="2236" y="11"/>
                    </a:lnTo>
                    <a:lnTo>
                      <a:pt x="1953" y="472"/>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344" name="Freeform 352"/>
              <p:cNvSpPr>
                <a:spLocks/>
              </p:cNvSpPr>
              <p:nvPr/>
            </p:nvSpPr>
            <p:spPr bwMode="auto">
              <a:xfrm>
                <a:off x="13186" y="1047"/>
                <a:ext cx="2236" cy="712"/>
              </a:xfrm>
              <a:custGeom>
                <a:avLst/>
                <a:gdLst>
                  <a:gd name="T0" fmla="+- 0 14998 13186"/>
                  <a:gd name="T1" fmla="*/ T0 w 2236"/>
                  <a:gd name="T2" fmla="+- 0 1748 1047"/>
                  <a:gd name="T3" fmla="*/ 1748 h 712"/>
                  <a:gd name="T4" fmla="+- 0 14573 13186"/>
                  <a:gd name="T5" fmla="*/ T4 w 2236"/>
                  <a:gd name="T6" fmla="+- 0 1564 1047"/>
                  <a:gd name="T7" fmla="*/ 1564 h 712"/>
                  <a:gd name="T8" fmla="+- 0 15111 13186"/>
                  <a:gd name="T9" fmla="*/ T8 w 2236"/>
                  <a:gd name="T10" fmla="+- 0 1564 1047"/>
                  <a:gd name="T11" fmla="*/ 1564 h 712"/>
                  <a:gd name="T12" fmla="+- 0 14998 13186"/>
                  <a:gd name="T13" fmla="*/ T12 w 2236"/>
                  <a:gd name="T14" fmla="+- 0 1748 1047"/>
                  <a:gd name="T15" fmla="*/ 1748 h 712"/>
                </a:gdLst>
                <a:ahLst/>
                <a:cxnLst>
                  <a:cxn ang="0">
                    <a:pos x="T1" y="T3"/>
                  </a:cxn>
                  <a:cxn ang="0">
                    <a:pos x="T5" y="T7"/>
                  </a:cxn>
                  <a:cxn ang="0">
                    <a:pos x="T9" y="T11"/>
                  </a:cxn>
                  <a:cxn ang="0">
                    <a:pos x="T13" y="T15"/>
                  </a:cxn>
                </a:cxnLst>
                <a:rect l="0" t="0" r="r" b="b"/>
                <a:pathLst>
                  <a:path w="2236" h="712">
                    <a:moveTo>
                      <a:pt x="1812" y="701"/>
                    </a:moveTo>
                    <a:lnTo>
                      <a:pt x="1387" y="517"/>
                    </a:lnTo>
                    <a:lnTo>
                      <a:pt x="1925" y="517"/>
                    </a:lnTo>
                    <a:lnTo>
                      <a:pt x="1812" y="701"/>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90" name="Group 353"/>
            <p:cNvGrpSpPr>
              <a:grpSpLocks/>
            </p:cNvGrpSpPr>
            <p:nvPr/>
          </p:nvGrpSpPr>
          <p:grpSpPr bwMode="auto">
            <a:xfrm>
              <a:off x="12587" y="2054"/>
              <a:ext cx="2115" cy="1324"/>
              <a:chOff x="12587" y="2054"/>
              <a:chExt cx="2115" cy="1324"/>
            </a:xfrm>
          </p:grpSpPr>
          <p:sp>
            <p:nvSpPr>
              <p:cNvPr id="1341" name="Freeform 354"/>
              <p:cNvSpPr>
                <a:spLocks/>
              </p:cNvSpPr>
              <p:nvPr/>
            </p:nvSpPr>
            <p:spPr bwMode="auto">
              <a:xfrm>
                <a:off x="12587" y="2054"/>
                <a:ext cx="2115" cy="1324"/>
              </a:xfrm>
              <a:custGeom>
                <a:avLst/>
                <a:gdLst>
                  <a:gd name="T0" fmla="+- 0 13488 12587"/>
                  <a:gd name="T1" fmla="*/ T0 w 2115"/>
                  <a:gd name="T2" fmla="+- 0 3377 2054"/>
                  <a:gd name="T3" fmla="*/ 3377 h 1324"/>
                  <a:gd name="T4" fmla="+- 0 12753 12587"/>
                  <a:gd name="T5" fmla="*/ T4 w 2115"/>
                  <a:gd name="T6" fmla="+- 0 2635 2054"/>
                  <a:gd name="T7" fmla="*/ 2635 h 1324"/>
                  <a:gd name="T8" fmla="+- 0 12587 12587"/>
                  <a:gd name="T9" fmla="*/ T8 w 2115"/>
                  <a:gd name="T10" fmla="+- 0 2464 2054"/>
                  <a:gd name="T11" fmla="*/ 2464 h 1324"/>
                  <a:gd name="T12" fmla="+- 0 12773 12587"/>
                  <a:gd name="T13" fmla="*/ T12 w 2115"/>
                  <a:gd name="T14" fmla="+- 0 2241 2054"/>
                  <a:gd name="T15" fmla="*/ 2241 h 1324"/>
                  <a:gd name="T16" fmla="+- 0 14280 12587"/>
                  <a:gd name="T17" fmla="*/ T16 w 2115"/>
                  <a:gd name="T18" fmla="+- 0 2054 2054"/>
                  <a:gd name="T19" fmla="*/ 2054 h 1324"/>
                  <a:gd name="T20" fmla="+- 0 14702 12587"/>
                  <a:gd name="T21" fmla="*/ T20 w 2115"/>
                  <a:gd name="T22" fmla="+- 0 2225 2054"/>
                  <a:gd name="T23" fmla="*/ 2225 h 1324"/>
                  <a:gd name="T24" fmla="+- 0 14555 12587"/>
                  <a:gd name="T25" fmla="*/ T24 w 2115"/>
                  <a:gd name="T26" fmla="+- 0 2471 2054"/>
                  <a:gd name="T27" fmla="*/ 2471 h 1324"/>
                  <a:gd name="T28" fmla="+- 0 13488 12587"/>
                  <a:gd name="T29" fmla="*/ T28 w 2115"/>
                  <a:gd name="T30" fmla="+- 0 3377 2054"/>
                  <a:gd name="T31" fmla="*/ 3377 h 1324"/>
                </a:gdLst>
                <a:ah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2115" h="1324">
                    <a:moveTo>
                      <a:pt x="901" y="1323"/>
                    </a:moveTo>
                    <a:lnTo>
                      <a:pt x="166" y="581"/>
                    </a:lnTo>
                    <a:lnTo>
                      <a:pt x="0" y="410"/>
                    </a:lnTo>
                    <a:lnTo>
                      <a:pt x="186" y="187"/>
                    </a:lnTo>
                    <a:lnTo>
                      <a:pt x="1693" y="0"/>
                    </a:lnTo>
                    <a:lnTo>
                      <a:pt x="2115" y="171"/>
                    </a:lnTo>
                    <a:lnTo>
                      <a:pt x="1968" y="417"/>
                    </a:lnTo>
                    <a:lnTo>
                      <a:pt x="901" y="1323"/>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91" name="Group 355"/>
            <p:cNvGrpSpPr>
              <a:grpSpLocks/>
            </p:cNvGrpSpPr>
            <p:nvPr/>
          </p:nvGrpSpPr>
          <p:grpSpPr bwMode="auto">
            <a:xfrm>
              <a:off x="11786" y="1043"/>
              <a:ext cx="2007" cy="1425"/>
              <a:chOff x="11786" y="1043"/>
              <a:chExt cx="2007" cy="1425"/>
            </a:xfrm>
          </p:grpSpPr>
          <p:sp>
            <p:nvSpPr>
              <p:cNvPr id="1340" name="Freeform 356"/>
              <p:cNvSpPr>
                <a:spLocks/>
              </p:cNvSpPr>
              <p:nvPr/>
            </p:nvSpPr>
            <p:spPr bwMode="auto">
              <a:xfrm>
                <a:off x="11786" y="1043"/>
                <a:ext cx="2007" cy="1425"/>
              </a:xfrm>
              <a:custGeom>
                <a:avLst/>
                <a:gdLst>
                  <a:gd name="T0" fmla="+- 0 13793 11786"/>
                  <a:gd name="T1" fmla="*/ T0 w 2007"/>
                  <a:gd name="T2" fmla="+- 0 1043 1043"/>
                  <a:gd name="T3" fmla="*/ 1043 h 1425"/>
                  <a:gd name="T4" fmla="+- 0 13178 11786"/>
                  <a:gd name="T5" fmla="*/ T4 w 2007"/>
                  <a:gd name="T6" fmla="+- 0 1043 1043"/>
                  <a:gd name="T7" fmla="*/ 1043 h 1425"/>
                  <a:gd name="T8" fmla="+- 0 11786 11786"/>
                  <a:gd name="T9" fmla="*/ T8 w 2007"/>
                  <a:gd name="T10" fmla="+- 0 2468 1043"/>
                  <a:gd name="T11" fmla="*/ 2468 h 1425"/>
                  <a:gd name="T12" fmla="+- 0 12583 11786"/>
                  <a:gd name="T13" fmla="*/ T12 w 2007"/>
                  <a:gd name="T14" fmla="+- 0 2468 1043"/>
                  <a:gd name="T15" fmla="*/ 2468 h 1425"/>
                  <a:gd name="T16" fmla="+- 0 13793 11786"/>
                  <a:gd name="T17" fmla="*/ T16 w 2007"/>
                  <a:gd name="T18" fmla="+- 0 1043 1043"/>
                  <a:gd name="T19" fmla="*/ 1043 h 1425"/>
                </a:gdLst>
                <a:ahLst/>
                <a:cxnLst>
                  <a:cxn ang="0">
                    <a:pos x="T1" y="T3"/>
                  </a:cxn>
                  <a:cxn ang="0">
                    <a:pos x="T5" y="T7"/>
                  </a:cxn>
                  <a:cxn ang="0">
                    <a:pos x="T9" y="T11"/>
                  </a:cxn>
                  <a:cxn ang="0">
                    <a:pos x="T13" y="T15"/>
                  </a:cxn>
                  <a:cxn ang="0">
                    <a:pos x="T17" y="T19"/>
                  </a:cxn>
                </a:cxnLst>
                <a:rect l="0" t="0" r="r" b="b"/>
                <a:pathLst>
                  <a:path w="2007" h="1425">
                    <a:moveTo>
                      <a:pt x="2007" y="0"/>
                    </a:moveTo>
                    <a:lnTo>
                      <a:pt x="1392" y="0"/>
                    </a:lnTo>
                    <a:lnTo>
                      <a:pt x="0" y="1425"/>
                    </a:lnTo>
                    <a:lnTo>
                      <a:pt x="797" y="1425"/>
                    </a:lnTo>
                    <a:lnTo>
                      <a:pt x="2007" y="0"/>
                    </a:lnTo>
                    <a:close/>
                  </a:path>
                </a:pathLst>
              </a:custGeom>
              <a:noFill/>
              <a:ln w="5263">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92" name="Group 357"/>
            <p:cNvGrpSpPr>
              <a:grpSpLocks/>
            </p:cNvGrpSpPr>
            <p:nvPr/>
          </p:nvGrpSpPr>
          <p:grpSpPr bwMode="auto">
            <a:xfrm>
              <a:off x="14557" y="1051"/>
              <a:ext cx="1551" cy="1416"/>
              <a:chOff x="14557" y="1051"/>
              <a:chExt cx="1551" cy="1416"/>
            </a:xfrm>
          </p:grpSpPr>
          <p:sp>
            <p:nvSpPr>
              <p:cNvPr id="1339" name="Freeform 358"/>
              <p:cNvSpPr>
                <a:spLocks/>
              </p:cNvSpPr>
              <p:nvPr/>
            </p:nvSpPr>
            <p:spPr bwMode="auto">
              <a:xfrm>
                <a:off x="14557" y="1051"/>
                <a:ext cx="1551" cy="1416"/>
              </a:xfrm>
              <a:custGeom>
                <a:avLst/>
                <a:gdLst>
                  <a:gd name="T0" fmla="+- 0 16108 14557"/>
                  <a:gd name="T1" fmla="*/ T0 w 1551"/>
                  <a:gd name="T2" fmla="+- 0 1051 1051"/>
                  <a:gd name="T3" fmla="*/ 1051 h 1416"/>
                  <a:gd name="T4" fmla="+- 0 15421 14557"/>
                  <a:gd name="T5" fmla="*/ T4 w 1551"/>
                  <a:gd name="T6" fmla="+- 0 1051 1051"/>
                  <a:gd name="T7" fmla="*/ 1051 h 1416"/>
                  <a:gd name="T8" fmla="+- 0 14557 14557"/>
                  <a:gd name="T9" fmla="*/ T8 w 1551"/>
                  <a:gd name="T10" fmla="+- 0 2467 1051"/>
                  <a:gd name="T11" fmla="*/ 2467 h 1416"/>
                  <a:gd name="T12" fmla="+- 0 15471 14557"/>
                  <a:gd name="T13" fmla="*/ T12 w 1551"/>
                  <a:gd name="T14" fmla="+- 0 2467 1051"/>
                  <a:gd name="T15" fmla="*/ 2467 h 1416"/>
                  <a:gd name="T16" fmla="+- 0 16108 14557"/>
                  <a:gd name="T17" fmla="*/ T16 w 1551"/>
                  <a:gd name="T18" fmla="+- 0 1051 1051"/>
                  <a:gd name="T19" fmla="*/ 1051 h 1416"/>
                </a:gdLst>
                <a:ahLst/>
                <a:cxnLst>
                  <a:cxn ang="0">
                    <a:pos x="T1" y="T3"/>
                  </a:cxn>
                  <a:cxn ang="0">
                    <a:pos x="T5" y="T7"/>
                  </a:cxn>
                  <a:cxn ang="0">
                    <a:pos x="T9" y="T11"/>
                  </a:cxn>
                  <a:cxn ang="0">
                    <a:pos x="T13" y="T15"/>
                  </a:cxn>
                  <a:cxn ang="0">
                    <a:pos x="T17" y="T19"/>
                  </a:cxn>
                </a:cxnLst>
                <a:rect l="0" t="0" r="r" b="b"/>
                <a:pathLst>
                  <a:path w="1551" h="1416">
                    <a:moveTo>
                      <a:pt x="1551" y="0"/>
                    </a:moveTo>
                    <a:lnTo>
                      <a:pt x="864" y="0"/>
                    </a:lnTo>
                    <a:lnTo>
                      <a:pt x="0" y="1416"/>
                    </a:lnTo>
                    <a:lnTo>
                      <a:pt x="914" y="1416"/>
                    </a:lnTo>
                    <a:lnTo>
                      <a:pt x="1551" y="0"/>
                    </a:lnTo>
                    <a:close/>
                  </a:path>
                </a:pathLst>
              </a:custGeom>
              <a:noFill/>
              <a:ln w="5265">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93" name="Group 359"/>
            <p:cNvGrpSpPr>
              <a:grpSpLocks/>
            </p:cNvGrpSpPr>
            <p:nvPr/>
          </p:nvGrpSpPr>
          <p:grpSpPr bwMode="auto">
            <a:xfrm>
              <a:off x="15471" y="1056"/>
              <a:ext cx="640" cy="3000"/>
              <a:chOff x="15471" y="1056"/>
              <a:chExt cx="640" cy="3000"/>
            </a:xfrm>
          </p:grpSpPr>
          <p:sp>
            <p:nvSpPr>
              <p:cNvPr id="1338" name="Freeform 360"/>
              <p:cNvSpPr>
                <a:spLocks/>
              </p:cNvSpPr>
              <p:nvPr/>
            </p:nvSpPr>
            <p:spPr bwMode="auto">
              <a:xfrm>
                <a:off x="15471" y="1056"/>
                <a:ext cx="640" cy="3000"/>
              </a:xfrm>
              <a:custGeom>
                <a:avLst/>
                <a:gdLst>
                  <a:gd name="T0" fmla="+- 0 16111 15471"/>
                  <a:gd name="T1" fmla="*/ T0 w 640"/>
                  <a:gd name="T2" fmla="+- 0 1056 1056"/>
                  <a:gd name="T3" fmla="*/ 1056 h 3000"/>
                  <a:gd name="T4" fmla="+- 0 15471 15471"/>
                  <a:gd name="T5" fmla="*/ T4 w 640"/>
                  <a:gd name="T6" fmla="+- 0 2458 1056"/>
                  <a:gd name="T7" fmla="*/ 2458 h 3000"/>
                  <a:gd name="T8" fmla="+- 0 15471 15471"/>
                  <a:gd name="T9" fmla="*/ T8 w 640"/>
                  <a:gd name="T10" fmla="+- 0 4056 1056"/>
                  <a:gd name="T11" fmla="*/ 4056 h 3000"/>
                  <a:gd name="T12" fmla="+- 0 16111 15471"/>
                  <a:gd name="T13" fmla="*/ T12 w 640"/>
                  <a:gd name="T14" fmla="+- 0 2323 1056"/>
                  <a:gd name="T15" fmla="*/ 2323 h 3000"/>
                  <a:gd name="T16" fmla="+- 0 16111 15471"/>
                  <a:gd name="T17" fmla="*/ T16 w 640"/>
                  <a:gd name="T18" fmla="+- 0 1056 1056"/>
                  <a:gd name="T19" fmla="*/ 1056 h 3000"/>
                </a:gdLst>
                <a:ahLst/>
                <a:cxnLst>
                  <a:cxn ang="0">
                    <a:pos x="T1" y="T3"/>
                  </a:cxn>
                  <a:cxn ang="0">
                    <a:pos x="T5" y="T7"/>
                  </a:cxn>
                  <a:cxn ang="0">
                    <a:pos x="T9" y="T11"/>
                  </a:cxn>
                  <a:cxn ang="0">
                    <a:pos x="T13" y="T15"/>
                  </a:cxn>
                  <a:cxn ang="0">
                    <a:pos x="T17" y="T19"/>
                  </a:cxn>
                </a:cxnLst>
                <a:rect l="0" t="0" r="r" b="b"/>
                <a:pathLst>
                  <a:path w="640" h="3000">
                    <a:moveTo>
                      <a:pt x="640" y="0"/>
                    </a:moveTo>
                    <a:lnTo>
                      <a:pt x="0" y="1402"/>
                    </a:lnTo>
                    <a:lnTo>
                      <a:pt x="0" y="3000"/>
                    </a:lnTo>
                    <a:lnTo>
                      <a:pt x="640" y="1267"/>
                    </a:lnTo>
                    <a:lnTo>
                      <a:pt x="640" y="0"/>
                    </a:lnTo>
                    <a:close/>
                  </a:path>
                </a:pathLst>
              </a:custGeom>
              <a:noFill/>
              <a:ln w="5275">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94" name="Group 361"/>
            <p:cNvGrpSpPr>
              <a:grpSpLocks/>
            </p:cNvGrpSpPr>
            <p:nvPr/>
          </p:nvGrpSpPr>
          <p:grpSpPr bwMode="auto">
            <a:xfrm>
              <a:off x="11782" y="2467"/>
              <a:ext cx="3689" cy="1600"/>
              <a:chOff x="11782" y="2467"/>
              <a:chExt cx="3689" cy="1600"/>
            </a:xfrm>
          </p:grpSpPr>
          <p:sp>
            <p:nvSpPr>
              <p:cNvPr id="1337" name="Freeform 362"/>
              <p:cNvSpPr>
                <a:spLocks/>
              </p:cNvSpPr>
              <p:nvPr/>
            </p:nvSpPr>
            <p:spPr bwMode="auto">
              <a:xfrm>
                <a:off x="11782" y="2467"/>
                <a:ext cx="3689" cy="1600"/>
              </a:xfrm>
              <a:custGeom>
                <a:avLst/>
                <a:gdLst>
                  <a:gd name="T0" fmla="+- 0 15471 11782"/>
                  <a:gd name="T1" fmla="*/ T0 w 3689"/>
                  <a:gd name="T2" fmla="+- 0 4067 2467"/>
                  <a:gd name="T3" fmla="*/ 4067 h 1600"/>
                  <a:gd name="T4" fmla="+- 0 11782 11782"/>
                  <a:gd name="T5" fmla="*/ T4 w 3689"/>
                  <a:gd name="T6" fmla="+- 0 4067 2467"/>
                  <a:gd name="T7" fmla="*/ 4067 h 1600"/>
                  <a:gd name="T8" fmla="+- 0 11782 11782"/>
                  <a:gd name="T9" fmla="*/ T8 w 3689"/>
                  <a:gd name="T10" fmla="+- 0 2467 2467"/>
                  <a:gd name="T11" fmla="*/ 2467 h 1600"/>
                  <a:gd name="T12" fmla="+- 0 12580 11782"/>
                  <a:gd name="T13" fmla="*/ T12 w 3689"/>
                  <a:gd name="T14" fmla="+- 0 2467 2467"/>
                  <a:gd name="T15" fmla="*/ 2467 h 1600"/>
                  <a:gd name="T16" fmla="+- 0 13483 11782"/>
                  <a:gd name="T17" fmla="*/ T16 w 3689"/>
                  <a:gd name="T18" fmla="+- 0 3377 2467"/>
                  <a:gd name="T19" fmla="*/ 3377 h 1600"/>
                  <a:gd name="T20" fmla="+- 0 14563 11782"/>
                  <a:gd name="T21" fmla="*/ T20 w 3689"/>
                  <a:gd name="T22" fmla="+- 0 2467 2467"/>
                  <a:gd name="T23" fmla="*/ 2467 h 1600"/>
                  <a:gd name="T24" fmla="+- 0 15471 11782"/>
                  <a:gd name="T25" fmla="*/ T24 w 3689"/>
                  <a:gd name="T26" fmla="+- 0 2467 2467"/>
                  <a:gd name="T27" fmla="*/ 2467 h 1600"/>
                  <a:gd name="T28" fmla="+- 0 15471 11782"/>
                  <a:gd name="T29" fmla="*/ T28 w 3689"/>
                  <a:gd name="T30" fmla="+- 0 4067 2467"/>
                  <a:gd name="T31" fmla="*/ 4067 h 1600"/>
                </a:gdLst>
                <a:ah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3689" h="1600">
                    <a:moveTo>
                      <a:pt x="3689" y="1600"/>
                    </a:moveTo>
                    <a:lnTo>
                      <a:pt x="0" y="1600"/>
                    </a:lnTo>
                    <a:lnTo>
                      <a:pt x="0" y="0"/>
                    </a:lnTo>
                    <a:lnTo>
                      <a:pt x="798" y="0"/>
                    </a:lnTo>
                    <a:lnTo>
                      <a:pt x="1701" y="910"/>
                    </a:lnTo>
                    <a:lnTo>
                      <a:pt x="2781" y="0"/>
                    </a:lnTo>
                    <a:lnTo>
                      <a:pt x="3689" y="0"/>
                    </a:lnTo>
                    <a:lnTo>
                      <a:pt x="3689" y="1600"/>
                    </a:lnTo>
                    <a:close/>
                  </a:path>
                </a:pathLst>
              </a:custGeom>
              <a:noFill/>
              <a:ln w="526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95" name="Group 363"/>
            <p:cNvGrpSpPr>
              <a:grpSpLocks/>
            </p:cNvGrpSpPr>
            <p:nvPr/>
          </p:nvGrpSpPr>
          <p:grpSpPr bwMode="auto">
            <a:xfrm>
              <a:off x="13477" y="1519"/>
              <a:ext cx="1119" cy="1858"/>
              <a:chOff x="13477" y="1519"/>
              <a:chExt cx="1119" cy="1858"/>
            </a:xfrm>
          </p:grpSpPr>
          <p:sp>
            <p:nvSpPr>
              <p:cNvPr id="1336" name="Freeform 364"/>
              <p:cNvSpPr>
                <a:spLocks/>
              </p:cNvSpPr>
              <p:nvPr/>
            </p:nvSpPr>
            <p:spPr bwMode="auto">
              <a:xfrm>
                <a:off x="13477" y="1519"/>
                <a:ext cx="1119" cy="1858"/>
              </a:xfrm>
              <a:custGeom>
                <a:avLst/>
                <a:gdLst>
                  <a:gd name="T0" fmla="+- 0 13477 13477"/>
                  <a:gd name="T1" fmla="*/ T0 w 1119"/>
                  <a:gd name="T2" fmla="+- 0 3377 1519"/>
                  <a:gd name="T3" fmla="*/ 3377 h 1858"/>
                  <a:gd name="T4" fmla="+- 0 14597 13477"/>
                  <a:gd name="T5" fmla="*/ T4 w 1119"/>
                  <a:gd name="T6" fmla="+- 0 1519 1519"/>
                  <a:gd name="T7" fmla="*/ 1519 h 1858"/>
                </a:gdLst>
                <a:ahLst/>
                <a:cxnLst>
                  <a:cxn ang="0">
                    <a:pos x="T1" y="T3"/>
                  </a:cxn>
                  <a:cxn ang="0">
                    <a:pos x="T5" y="T7"/>
                  </a:cxn>
                </a:cxnLst>
                <a:rect l="0" t="0" r="r" b="b"/>
                <a:pathLst>
                  <a:path w="1119" h="1858">
                    <a:moveTo>
                      <a:pt x="0" y="1858"/>
                    </a:moveTo>
                    <a:lnTo>
                      <a:pt x="1120"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96" name="Group 365"/>
            <p:cNvGrpSpPr>
              <a:grpSpLocks/>
            </p:cNvGrpSpPr>
            <p:nvPr/>
          </p:nvGrpSpPr>
          <p:grpSpPr bwMode="auto">
            <a:xfrm>
              <a:off x="13797" y="1042"/>
              <a:ext cx="799" cy="476"/>
              <a:chOff x="13797" y="1042"/>
              <a:chExt cx="799" cy="476"/>
            </a:xfrm>
          </p:grpSpPr>
          <p:sp>
            <p:nvSpPr>
              <p:cNvPr id="1335" name="Freeform 366"/>
              <p:cNvSpPr>
                <a:spLocks/>
              </p:cNvSpPr>
              <p:nvPr/>
            </p:nvSpPr>
            <p:spPr bwMode="auto">
              <a:xfrm>
                <a:off x="13797" y="1042"/>
                <a:ext cx="799" cy="476"/>
              </a:xfrm>
              <a:custGeom>
                <a:avLst/>
                <a:gdLst>
                  <a:gd name="T0" fmla="+- 0 13797 13797"/>
                  <a:gd name="T1" fmla="*/ T0 w 799"/>
                  <a:gd name="T2" fmla="+- 0 1042 1042"/>
                  <a:gd name="T3" fmla="*/ 1042 h 476"/>
                  <a:gd name="T4" fmla="+- 0 14596 13797"/>
                  <a:gd name="T5" fmla="*/ T4 w 799"/>
                  <a:gd name="T6" fmla="+- 0 1518 1042"/>
                  <a:gd name="T7" fmla="*/ 1518 h 476"/>
                </a:gdLst>
                <a:ahLst/>
                <a:cxnLst>
                  <a:cxn ang="0">
                    <a:pos x="T1" y="T3"/>
                  </a:cxn>
                  <a:cxn ang="0">
                    <a:pos x="T5" y="T7"/>
                  </a:cxn>
                </a:cxnLst>
                <a:rect l="0" t="0" r="r" b="b"/>
                <a:pathLst>
                  <a:path w="799" h="476">
                    <a:moveTo>
                      <a:pt x="0" y="0"/>
                    </a:moveTo>
                    <a:lnTo>
                      <a:pt x="799" y="476"/>
                    </a:lnTo>
                  </a:path>
                </a:pathLst>
              </a:custGeom>
              <a:noFill/>
              <a:ln w="526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97" name="Group 367"/>
            <p:cNvGrpSpPr>
              <a:grpSpLocks/>
            </p:cNvGrpSpPr>
            <p:nvPr/>
          </p:nvGrpSpPr>
          <p:grpSpPr bwMode="auto">
            <a:xfrm>
              <a:off x="14598" y="1052"/>
              <a:ext cx="824" cy="467"/>
              <a:chOff x="14598" y="1052"/>
              <a:chExt cx="824" cy="467"/>
            </a:xfrm>
          </p:grpSpPr>
          <p:sp>
            <p:nvSpPr>
              <p:cNvPr id="1334" name="Freeform 368"/>
              <p:cNvSpPr>
                <a:spLocks/>
              </p:cNvSpPr>
              <p:nvPr/>
            </p:nvSpPr>
            <p:spPr bwMode="auto">
              <a:xfrm>
                <a:off x="14598" y="1052"/>
                <a:ext cx="824" cy="467"/>
              </a:xfrm>
              <a:custGeom>
                <a:avLst/>
                <a:gdLst>
                  <a:gd name="T0" fmla="+- 0 15422 14598"/>
                  <a:gd name="T1" fmla="*/ T0 w 824"/>
                  <a:gd name="T2" fmla="+- 0 1052 1052"/>
                  <a:gd name="T3" fmla="*/ 1052 h 467"/>
                  <a:gd name="T4" fmla="+- 0 14598 14598"/>
                  <a:gd name="T5" fmla="*/ T4 w 824"/>
                  <a:gd name="T6" fmla="+- 0 1519 1052"/>
                  <a:gd name="T7" fmla="*/ 1519 h 467"/>
                </a:gdLst>
                <a:ahLst/>
                <a:cxnLst>
                  <a:cxn ang="0">
                    <a:pos x="T1" y="T3"/>
                  </a:cxn>
                  <a:cxn ang="0">
                    <a:pos x="T5" y="T7"/>
                  </a:cxn>
                </a:cxnLst>
                <a:rect l="0" t="0" r="r" b="b"/>
                <a:pathLst>
                  <a:path w="824" h="467">
                    <a:moveTo>
                      <a:pt x="824" y="0"/>
                    </a:moveTo>
                    <a:lnTo>
                      <a:pt x="0" y="467"/>
                    </a:lnTo>
                  </a:path>
                </a:pathLst>
              </a:custGeom>
              <a:noFill/>
              <a:ln w="526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98" name="Group 369"/>
            <p:cNvGrpSpPr>
              <a:grpSpLocks/>
            </p:cNvGrpSpPr>
            <p:nvPr/>
          </p:nvGrpSpPr>
          <p:grpSpPr bwMode="auto">
            <a:xfrm>
              <a:off x="13411" y="3285"/>
              <a:ext cx="4" cy="7"/>
              <a:chOff x="13411" y="3285"/>
              <a:chExt cx="4" cy="7"/>
            </a:xfrm>
          </p:grpSpPr>
          <p:sp>
            <p:nvSpPr>
              <p:cNvPr id="1333" name="Freeform 370"/>
              <p:cNvSpPr>
                <a:spLocks/>
              </p:cNvSpPr>
              <p:nvPr/>
            </p:nvSpPr>
            <p:spPr bwMode="auto">
              <a:xfrm>
                <a:off x="13411" y="3285"/>
                <a:ext cx="4" cy="7"/>
              </a:xfrm>
              <a:custGeom>
                <a:avLst/>
                <a:gdLst>
                  <a:gd name="T0" fmla="+- 0 13411 13411"/>
                  <a:gd name="T1" fmla="*/ T0 w 4"/>
                  <a:gd name="T2" fmla="+- 0 3292 3285"/>
                  <a:gd name="T3" fmla="*/ 3292 h 7"/>
                  <a:gd name="T4" fmla="+- 0 13415 13411"/>
                  <a:gd name="T5" fmla="*/ T4 w 4"/>
                  <a:gd name="T6" fmla="+- 0 3285 3285"/>
                  <a:gd name="T7" fmla="*/ 3285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99" name="Group 371"/>
            <p:cNvGrpSpPr>
              <a:grpSpLocks/>
            </p:cNvGrpSpPr>
            <p:nvPr/>
          </p:nvGrpSpPr>
          <p:grpSpPr bwMode="auto">
            <a:xfrm>
              <a:off x="13424" y="1493"/>
              <a:ext cx="1081" cy="1777"/>
              <a:chOff x="13424" y="1493"/>
              <a:chExt cx="1081" cy="1777"/>
            </a:xfrm>
          </p:grpSpPr>
          <p:sp>
            <p:nvSpPr>
              <p:cNvPr id="1332" name="Freeform 372"/>
              <p:cNvSpPr>
                <a:spLocks/>
              </p:cNvSpPr>
              <p:nvPr/>
            </p:nvSpPr>
            <p:spPr bwMode="auto">
              <a:xfrm>
                <a:off x="13424" y="1493"/>
                <a:ext cx="1081" cy="1777"/>
              </a:xfrm>
              <a:custGeom>
                <a:avLst/>
                <a:gdLst>
                  <a:gd name="T0" fmla="+- 0 13424 13424"/>
                  <a:gd name="T1" fmla="*/ T0 w 1081"/>
                  <a:gd name="T2" fmla="+- 0 3271 1493"/>
                  <a:gd name="T3" fmla="*/ 3271 h 1777"/>
                  <a:gd name="T4" fmla="+- 0 14504 13424"/>
                  <a:gd name="T5" fmla="*/ T4 w 1081"/>
                  <a:gd name="T6" fmla="+- 0 1493 1493"/>
                  <a:gd name="T7" fmla="*/ 1493 h 1777"/>
                </a:gdLst>
                <a:ahLst/>
                <a:cxnLst>
                  <a:cxn ang="0">
                    <a:pos x="T1" y="T3"/>
                  </a:cxn>
                  <a:cxn ang="0">
                    <a:pos x="T5" y="T7"/>
                  </a:cxn>
                </a:cxnLst>
                <a:rect l="0" t="0" r="r" b="b"/>
                <a:pathLst>
                  <a:path w="1081" h="1777">
                    <a:moveTo>
                      <a:pt x="0" y="1778"/>
                    </a:moveTo>
                    <a:lnTo>
                      <a:pt x="1080"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00" name="Group 373"/>
            <p:cNvGrpSpPr>
              <a:grpSpLocks/>
            </p:cNvGrpSpPr>
            <p:nvPr/>
          </p:nvGrpSpPr>
          <p:grpSpPr bwMode="auto">
            <a:xfrm>
              <a:off x="14509" y="1479"/>
              <a:ext cx="4" cy="7"/>
              <a:chOff x="14509" y="1479"/>
              <a:chExt cx="4" cy="7"/>
            </a:xfrm>
          </p:grpSpPr>
          <p:sp>
            <p:nvSpPr>
              <p:cNvPr id="1331" name="Freeform 374"/>
              <p:cNvSpPr>
                <a:spLocks/>
              </p:cNvSpPr>
              <p:nvPr/>
            </p:nvSpPr>
            <p:spPr bwMode="auto">
              <a:xfrm>
                <a:off x="14509" y="1479"/>
                <a:ext cx="4" cy="7"/>
              </a:xfrm>
              <a:custGeom>
                <a:avLst/>
                <a:gdLst>
                  <a:gd name="T0" fmla="+- 0 14509 14509"/>
                  <a:gd name="T1" fmla="*/ T0 w 4"/>
                  <a:gd name="T2" fmla="+- 0 1486 1479"/>
                  <a:gd name="T3" fmla="*/ 1486 h 7"/>
                  <a:gd name="T4" fmla="+- 0 14513 14509"/>
                  <a:gd name="T5" fmla="*/ T4 w 4"/>
                  <a:gd name="T6" fmla="+- 0 1479 1479"/>
                  <a:gd name="T7" fmla="*/ 1479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01" name="Group 375"/>
            <p:cNvGrpSpPr>
              <a:grpSpLocks/>
            </p:cNvGrpSpPr>
            <p:nvPr/>
          </p:nvGrpSpPr>
          <p:grpSpPr bwMode="auto">
            <a:xfrm>
              <a:off x="13128" y="3020"/>
              <a:ext cx="5" cy="7"/>
              <a:chOff x="13128" y="3020"/>
              <a:chExt cx="5" cy="7"/>
            </a:xfrm>
          </p:grpSpPr>
          <p:sp>
            <p:nvSpPr>
              <p:cNvPr id="1330" name="Freeform 376"/>
              <p:cNvSpPr>
                <a:spLocks/>
              </p:cNvSpPr>
              <p:nvPr/>
            </p:nvSpPr>
            <p:spPr bwMode="auto">
              <a:xfrm>
                <a:off x="13128" y="3020"/>
                <a:ext cx="5" cy="7"/>
              </a:xfrm>
              <a:custGeom>
                <a:avLst/>
                <a:gdLst>
                  <a:gd name="T0" fmla="+- 0 13128 13128"/>
                  <a:gd name="T1" fmla="*/ T0 w 5"/>
                  <a:gd name="T2" fmla="+- 0 3027 3020"/>
                  <a:gd name="T3" fmla="*/ 3027 h 7"/>
                  <a:gd name="T4" fmla="+- 0 13133 13128"/>
                  <a:gd name="T5" fmla="*/ T4 w 5"/>
                  <a:gd name="T6" fmla="+- 0 3020 3020"/>
                  <a:gd name="T7" fmla="*/ 3020 h 7"/>
                </a:gdLst>
                <a:ahLst/>
                <a:cxnLst>
                  <a:cxn ang="0">
                    <a:pos x="T1" y="T3"/>
                  </a:cxn>
                  <a:cxn ang="0">
                    <a:pos x="T5" y="T7"/>
                  </a:cxn>
                </a:cxnLst>
                <a:rect l="0" t="0" r="r" b="b"/>
                <a:pathLst>
                  <a:path w="5" h="7">
                    <a:moveTo>
                      <a:pt x="0" y="7"/>
                    </a:moveTo>
                    <a:lnTo>
                      <a:pt x="5" y="0"/>
                    </a:lnTo>
                  </a:path>
                </a:pathLst>
              </a:custGeom>
              <a:noFill/>
              <a:ln w="527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02" name="Group 377"/>
            <p:cNvGrpSpPr>
              <a:grpSpLocks/>
            </p:cNvGrpSpPr>
            <p:nvPr/>
          </p:nvGrpSpPr>
          <p:grpSpPr bwMode="auto">
            <a:xfrm>
              <a:off x="13142" y="1363"/>
              <a:ext cx="1156" cy="1644"/>
              <a:chOff x="13142" y="1363"/>
              <a:chExt cx="1156" cy="1644"/>
            </a:xfrm>
          </p:grpSpPr>
          <p:sp>
            <p:nvSpPr>
              <p:cNvPr id="1329" name="Freeform 378"/>
              <p:cNvSpPr>
                <a:spLocks/>
              </p:cNvSpPr>
              <p:nvPr/>
            </p:nvSpPr>
            <p:spPr bwMode="auto">
              <a:xfrm>
                <a:off x="13142" y="1363"/>
                <a:ext cx="1156" cy="1644"/>
              </a:xfrm>
              <a:custGeom>
                <a:avLst/>
                <a:gdLst>
                  <a:gd name="T0" fmla="+- 0 13142 13142"/>
                  <a:gd name="T1" fmla="*/ T0 w 1156"/>
                  <a:gd name="T2" fmla="+- 0 3007 1363"/>
                  <a:gd name="T3" fmla="*/ 3007 h 1644"/>
                  <a:gd name="T4" fmla="+- 0 14298 13142"/>
                  <a:gd name="T5" fmla="*/ T4 w 1156"/>
                  <a:gd name="T6" fmla="+- 0 1363 1363"/>
                  <a:gd name="T7" fmla="*/ 1363 h 1644"/>
                </a:gdLst>
                <a:ahLst/>
                <a:cxnLst>
                  <a:cxn ang="0">
                    <a:pos x="T1" y="T3"/>
                  </a:cxn>
                  <a:cxn ang="0">
                    <a:pos x="T5" y="T7"/>
                  </a:cxn>
                </a:cxnLst>
                <a:rect l="0" t="0" r="r" b="b"/>
                <a:pathLst>
                  <a:path w="1156" h="1644">
                    <a:moveTo>
                      <a:pt x="0" y="1644"/>
                    </a:moveTo>
                    <a:lnTo>
                      <a:pt x="1156" y="0"/>
                    </a:lnTo>
                  </a:path>
                </a:pathLst>
              </a:custGeom>
              <a:noFill/>
              <a:ln w="5270">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03" name="Group 379"/>
            <p:cNvGrpSpPr>
              <a:grpSpLocks/>
            </p:cNvGrpSpPr>
            <p:nvPr/>
          </p:nvGrpSpPr>
          <p:grpSpPr bwMode="auto">
            <a:xfrm>
              <a:off x="14303" y="1349"/>
              <a:ext cx="5" cy="7"/>
              <a:chOff x="14303" y="1349"/>
              <a:chExt cx="5" cy="7"/>
            </a:xfrm>
          </p:grpSpPr>
          <p:sp>
            <p:nvSpPr>
              <p:cNvPr id="1328" name="Freeform 380"/>
              <p:cNvSpPr>
                <a:spLocks/>
              </p:cNvSpPr>
              <p:nvPr/>
            </p:nvSpPr>
            <p:spPr bwMode="auto">
              <a:xfrm>
                <a:off x="14303" y="1349"/>
                <a:ext cx="5" cy="7"/>
              </a:xfrm>
              <a:custGeom>
                <a:avLst/>
                <a:gdLst>
                  <a:gd name="T0" fmla="+- 0 14303 14303"/>
                  <a:gd name="T1" fmla="*/ T0 w 5"/>
                  <a:gd name="T2" fmla="+- 0 1356 1349"/>
                  <a:gd name="T3" fmla="*/ 1356 h 7"/>
                  <a:gd name="T4" fmla="+- 0 14308 14303"/>
                  <a:gd name="T5" fmla="*/ T4 w 5"/>
                  <a:gd name="T6" fmla="+- 0 1349 1349"/>
                  <a:gd name="T7" fmla="*/ 1349 h 7"/>
                </a:gdLst>
                <a:ahLst/>
                <a:cxnLst>
                  <a:cxn ang="0">
                    <a:pos x="T1" y="T3"/>
                  </a:cxn>
                  <a:cxn ang="0">
                    <a:pos x="T5" y="T7"/>
                  </a:cxn>
                </a:cxnLst>
                <a:rect l="0" t="0" r="r" b="b"/>
                <a:pathLst>
                  <a:path w="5" h="7">
                    <a:moveTo>
                      <a:pt x="0" y="7"/>
                    </a:moveTo>
                    <a:lnTo>
                      <a:pt x="5" y="0"/>
                    </a:lnTo>
                  </a:path>
                </a:pathLst>
              </a:custGeom>
              <a:noFill/>
              <a:ln w="527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04" name="Group 381"/>
            <p:cNvGrpSpPr>
              <a:grpSpLocks/>
            </p:cNvGrpSpPr>
            <p:nvPr/>
          </p:nvGrpSpPr>
          <p:grpSpPr bwMode="auto">
            <a:xfrm>
              <a:off x="12854" y="2739"/>
              <a:ext cx="5" cy="7"/>
              <a:chOff x="12854" y="2739"/>
              <a:chExt cx="5" cy="7"/>
            </a:xfrm>
          </p:grpSpPr>
          <p:sp>
            <p:nvSpPr>
              <p:cNvPr id="1327" name="Freeform 382"/>
              <p:cNvSpPr>
                <a:spLocks/>
              </p:cNvSpPr>
              <p:nvPr/>
            </p:nvSpPr>
            <p:spPr bwMode="auto">
              <a:xfrm>
                <a:off x="12854" y="2739"/>
                <a:ext cx="5" cy="7"/>
              </a:xfrm>
              <a:custGeom>
                <a:avLst/>
                <a:gdLst>
                  <a:gd name="T0" fmla="+- 0 12854 12854"/>
                  <a:gd name="T1" fmla="*/ T0 w 5"/>
                  <a:gd name="T2" fmla="+- 0 2745 2739"/>
                  <a:gd name="T3" fmla="*/ 2745 h 7"/>
                  <a:gd name="T4" fmla="+- 0 12859 12854"/>
                  <a:gd name="T5" fmla="*/ T4 w 5"/>
                  <a:gd name="T6" fmla="+- 0 2739 2739"/>
                  <a:gd name="T7" fmla="*/ 2739 h 7"/>
                </a:gdLst>
                <a:ahLst/>
                <a:cxnLst>
                  <a:cxn ang="0">
                    <a:pos x="T1" y="T3"/>
                  </a:cxn>
                  <a:cxn ang="0">
                    <a:pos x="T5" y="T7"/>
                  </a:cxn>
                </a:cxnLst>
                <a:rect l="0" t="0" r="r" b="b"/>
                <a:pathLst>
                  <a:path w="5" h="7">
                    <a:moveTo>
                      <a:pt x="0" y="6"/>
                    </a:moveTo>
                    <a:lnTo>
                      <a:pt x="5" y="0"/>
                    </a:lnTo>
                  </a:path>
                </a:pathLst>
              </a:custGeom>
              <a:noFill/>
              <a:ln w="5269">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05" name="Group 383"/>
            <p:cNvGrpSpPr>
              <a:grpSpLocks/>
            </p:cNvGrpSpPr>
            <p:nvPr/>
          </p:nvGrpSpPr>
          <p:grpSpPr bwMode="auto">
            <a:xfrm>
              <a:off x="12869" y="1213"/>
              <a:ext cx="1177" cy="1512"/>
              <a:chOff x="12869" y="1213"/>
              <a:chExt cx="1177" cy="1512"/>
            </a:xfrm>
          </p:grpSpPr>
          <p:sp>
            <p:nvSpPr>
              <p:cNvPr id="1326" name="Freeform 384"/>
              <p:cNvSpPr>
                <a:spLocks/>
              </p:cNvSpPr>
              <p:nvPr/>
            </p:nvSpPr>
            <p:spPr bwMode="auto">
              <a:xfrm>
                <a:off x="12869" y="1213"/>
                <a:ext cx="1177" cy="1512"/>
              </a:xfrm>
              <a:custGeom>
                <a:avLst/>
                <a:gdLst>
                  <a:gd name="T0" fmla="+- 0 12869 12869"/>
                  <a:gd name="T1" fmla="*/ T0 w 1177"/>
                  <a:gd name="T2" fmla="+- 0 2726 1213"/>
                  <a:gd name="T3" fmla="*/ 2726 h 1512"/>
                  <a:gd name="T4" fmla="+- 0 14046 12869"/>
                  <a:gd name="T5" fmla="*/ T4 w 1177"/>
                  <a:gd name="T6" fmla="+- 0 1213 1213"/>
                  <a:gd name="T7" fmla="*/ 1213 h 1512"/>
                </a:gdLst>
                <a:ahLst/>
                <a:cxnLst>
                  <a:cxn ang="0">
                    <a:pos x="T1" y="T3"/>
                  </a:cxn>
                  <a:cxn ang="0">
                    <a:pos x="T5" y="T7"/>
                  </a:cxn>
                </a:cxnLst>
                <a:rect l="0" t="0" r="r" b="b"/>
                <a:pathLst>
                  <a:path w="1177" h="1512">
                    <a:moveTo>
                      <a:pt x="0" y="1513"/>
                    </a:moveTo>
                    <a:lnTo>
                      <a:pt x="1177" y="0"/>
                    </a:lnTo>
                  </a:path>
                </a:pathLst>
              </a:custGeom>
              <a:noFill/>
              <a:ln w="5269">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06" name="Group 385"/>
            <p:cNvGrpSpPr>
              <a:grpSpLocks/>
            </p:cNvGrpSpPr>
            <p:nvPr/>
          </p:nvGrpSpPr>
          <p:grpSpPr bwMode="auto">
            <a:xfrm>
              <a:off x="14051" y="1200"/>
              <a:ext cx="5" cy="7"/>
              <a:chOff x="14051" y="1200"/>
              <a:chExt cx="5" cy="7"/>
            </a:xfrm>
          </p:grpSpPr>
          <p:sp>
            <p:nvSpPr>
              <p:cNvPr id="1325" name="Freeform 386"/>
              <p:cNvSpPr>
                <a:spLocks/>
              </p:cNvSpPr>
              <p:nvPr/>
            </p:nvSpPr>
            <p:spPr bwMode="auto">
              <a:xfrm>
                <a:off x="14051" y="1200"/>
                <a:ext cx="5" cy="7"/>
              </a:xfrm>
              <a:custGeom>
                <a:avLst/>
                <a:gdLst>
                  <a:gd name="T0" fmla="+- 0 14051 14051"/>
                  <a:gd name="T1" fmla="*/ T0 w 5"/>
                  <a:gd name="T2" fmla="+- 0 1207 1200"/>
                  <a:gd name="T3" fmla="*/ 1207 h 7"/>
                  <a:gd name="T4" fmla="+- 0 14056 14051"/>
                  <a:gd name="T5" fmla="*/ T4 w 5"/>
                  <a:gd name="T6" fmla="+- 0 1200 1200"/>
                  <a:gd name="T7" fmla="*/ 1200 h 7"/>
                </a:gdLst>
                <a:ahLst/>
                <a:cxnLst>
                  <a:cxn ang="0">
                    <a:pos x="T1" y="T3"/>
                  </a:cxn>
                  <a:cxn ang="0">
                    <a:pos x="T5" y="T7"/>
                  </a:cxn>
                </a:cxnLst>
                <a:rect l="0" t="0" r="r" b="b"/>
                <a:pathLst>
                  <a:path w="5" h="7">
                    <a:moveTo>
                      <a:pt x="0" y="7"/>
                    </a:moveTo>
                    <a:lnTo>
                      <a:pt x="5" y="0"/>
                    </a:lnTo>
                  </a:path>
                </a:pathLst>
              </a:custGeom>
              <a:noFill/>
              <a:ln w="5269">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07" name="Group 387"/>
            <p:cNvGrpSpPr>
              <a:grpSpLocks/>
            </p:cNvGrpSpPr>
            <p:nvPr/>
          </p:nvGrpSpPr>
          <p:grpSpPr bwMode="auto">
            <a:xfrm>
              <a:off x="13591" y="3285"/>
              <a:ext cx="4" cy="7"/>
              <a:chOff x="13591" y="3285"/>
              <a:chExt cx="4" cy="7"/>
            </a:xfrm>
          </p:grpSpPr>
          <p:sp>
            <p:nvSpPr>
              <p:cNvPr id="1324" name="Freeform 388"/>
              <p:cNvSpPr>
                <a:spLocks/>
              </p:cNvSpPr>
              <p:nvPr/>
            </p:nvSpPr>
            <p:spPr bwMode="auto">
              <a:xfrm>
                <a:off x="13591" y="3285"/>
                <a:ext cx="4" cy="7"/>
              </a:xfrm>
              <a:custGeom>
                <a:avLst/>
                <a:gdLst>
                  <a:gd name="T0" fmla="+- 0 13591 13591"/>
                  <a:gd name="T1" fmla="*/ T0 w 4"/>
                  <a:gd name="T2" fmla="+- 0 3292 3285"/>
                  <a:gd name="T3" fmla="*/ 3292 h 7"/>
                  <a:gd name="T4" fmla="+- 0 13595 13591"/>
                  <a:gd name="T5" fmla="*/ T4 w 4"/>
                  <a:gd name="T6" fmla="+- 0 3285 3285"/>
                  <a:gd name="T7" fmla="*/ 3285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08" name="Group 389"/>
            <p:cNvGrpSpPr>
              <a:grpSpLocks/>
            </p:cNvGrpSpPr>
            <p:nvPr/>
          </p:nvGrpSpPr>
          <p:grpSpPr bwMode="auto">
            <a:xfrm>
              <a:off x="13604" y="1490"/>
              <a:ext cx="1081" cy="1780"/>
              <a:chOff x="13604" y="1490"/>
              <a:chExt cx="1081" cy="1780"/>
            </a:xfrm>
          </p:grpSpPr>
          <p:sp>
            <p:nvSpPr>
              <p:cNvPr id="1323" name="Freeform 390"/>
              <p:cNvSpPr>
                <a:spLocks/>
              </p:cNvSpPr>
              <p:nvPr/>
            </p:nvSpPr>
            <p:spPr bwMode="auto">
              <a:xfrm>
                <a:off x="13604" y="1490"/>
                <a:ext cx="1081" cy="1780"/>
              </a:xfrm>
              <a:custGeom>
                <a:avLst/>
                <a:gdLst>
                  <a:gd name="T0" fmla="+- 0 13604 13604"/>
                  <a:gd name="T1" fmla="*/ T0 w 1081"/>
                  <a:gd name="T2" fmla="+- 0 3270 1490"/>
                  <a:gd name="T3" fmla="*/ 3270 h 1780"/>
                  <a:gd name="T4" fmla="+- 0 14684 13604"/>
                  <a:gd name="T5" fmla="*/ T4 w 1081"/>
                  <a:gd name="T6" fmla="+- 0 1490 1490"/>
                  <a:gd name="T7" fmla="*/ 1490 h 1780"/>
                </a:gdLst>
                <a:ahLst/>
                <a:cxnLst>
                  <a:cxn ang="0">
                    <a:pos x="T1" y="T3"/>
                  </a:cxn>
                  <a:cxn ang="0">
                    <a:pos x="T5" y="T7"/>
                  </a:cxn>
                </a:cxnLst>
                <a:rect l="0" t="0" r="r" b="b"/>
                <a:pathLst>
                  <a:path w="1081" h="1780">
                    <a:moveTo>
                      <a:pt x="0" y="1780"/>
                    </a:moveTo>
                    <a:lnTo>
                      <a:pt x="1080"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09" name="Group 391"/>
            <p:cNvGrpSpPr>
              <a:grpSpLocks/>
            </p:cNvGrpSpPr>
            <p:nvPr/>
          </p:nvGrpSpPr>
          <p:grpSpPr bwMode="auto">
            <a:xfrm>
              <a:off x="14689" y="1476"/>
              <a:ext cx="4" cy="7"/>
              <a:chOff x="14689" y="1476"/>
              <a:chExt cx="4" cy="7"/>
            </a:xfrm>
          </p:grpSpPr>
          <p:sp>
            <p:nvSpPr>
              <p:cNvPr id="1322" name="Freeform 392"/>
              <p:cNvSpPr>
                <a:spLocks/>
              </p:cNvSpPr>
              <p:nvPr/>
            </p:nvSpPr>
            <p:spPr bwMode="auto">
              <a:xfrm>
                <a:off x="14689" y="1476"/>
                <a:ext cx="4" cy="7"/>
              </a:xfrm>
              <a:custGeom>
                <a:avLst/>
                <a:gdLst>
                  <a:gd name="T0" fmla="+- 0 14689 14689"/>
                  <a:gd name="T1" fmla="*/ T0 w 4"/>
                  <a:gd name="T2" fmla="+- 0 1483 1476"/>
                  <a:gd name="T3" fmla="*/ 1483 h 7"/>
                  <a:gd name="T4" fmla="+- 0 14693 14689"/>
                  <a:gd name="T5" fmla="*/ T4 w 4"/>
                  <a:gd name="T6" fmla="+- 0 1476 1476"/>
                  <a:gd name="T7" fmla="*/ 1476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10" name="Group 393"/>
            <p:cNvGrpSpPr>
              <a:grpSpLocks/>
            </p:cNvGrpSpPr>
            <p:nvPr/>
          </p:nvGrpSpPr>
          <p:grpSpPr bwMode="auto">
            <a:xfrm>
              <a:off x="13912" y="3006"/>
              <a:ext cx="4" cy="7"/>
              <a:chOff x="13912" y="3006"/>
              <a:chExt cx="4" cy="7"/>
            </a:xfrm>
          </p:grpSpPr>
          <p:sp>
            <p:nvSpPr>
              <p:cNvPr id="1321" name="Freeform 394"/>
              <p:cNvSpPr>
                <a:spLocks/>
              </p:cNvSpPr>
              <p:nvPr/>
            </p:nvSpPr>
            <p:spPr bwMode="auto">
              <a:xfrm>
                <a:off x="13912" y="3006"/>
                <a:ext cx="4" cy="7"/>
              </a:xfrm>
              <a:custGeom>
                <a:avLst/>
                <a:gdLst>
                  <a:gd name="T0" fmla="+- 0 13912 13912"/>
                  <a:gd name="T1" fmla="*/ T0 w 4"/>
                  <a:gd name="T2" fmla="+- 0 3013 3006"/>
                  <a:gd name="T3" fmla="*/ 3013 h 7"/>
                  <a:gd name="T4" fmla="+- 0 13916 13912"/>
                  <a:gd name="T5" fmla="*/ T4 w 4"/>
                  <a:gd name="T6" fmla="+- 0 3006 3006"/>
                  <a:gd name="T7" fmla="*/ 3006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11" name="Group 395"/>
            <p:cNvGrpSpPr>
              <a:grpSpLocks/>
            </p:cNvGrpSpPr>
            <p:nvPr/>
          </p:nvGrpSpPr>
          <p:grpSpPr bwMode="auto">
            <a:xfrm>
              <a:off x="13925" y="1355"/>
              <a:ext cx="992" cy="1637"/>
              <a:chOff x="13925" y="1355"/>
              <a:chExt cx="992" cy="1637"/>
            </a:xfrm>
          </p:grpSpPr>
          <p:sp>
            <p:nvSpPr>
              <p:cNvPr id="1320" name="Freeform 396"/>
              <p:cNvSpPr>
                <a:spLocks/>
              </p:cNvSpPr>
              <p:nvPr/>
            </p:nvSpPr>
            <p:spPr bwMode="auto">
              <a:xfrm>
                <a:off x="13925" y="1355"/>
                <a:ext cx="992" cy="1637"/>
              </a:xfrm>
              <a:custGeom>
                <a:avLst/>
                <a:gdLst>
                  <a:gd name="T0" fmla="+- 0 13925 13925"/>
                  <a:gd name="T1" fmla="*/ T0 w 992"/>
                  <a:gd name="T2" fmla="+- 0 2992 1355"/>
                  <a:gd name="T3" fmla="*/ 2992 h 1637"/>
                  <a:gd name="T4" fmla="+- 0 14917 13925"/>
                  <a:gd name="T5" fmla="*/ T4 w 992"/>
                  <a:gd name="T6" fmla="+- 0 1355 1355"/>
                  <a:gd name="T7" fmla="*/ 1355 h 1637"/>
                </a:gdLst>
                <a:ahLst/>
                <a:cxnLst>
                  <a:cxn ang="0">
                    <a:pos x="T1" y="T3"/>
                  </a:cxn>
                  <a:cxn ang="0">
                    <a:pos x="T5" y="T7"/>
                  </a:cxn>
                </a:cxnLst>
                <a:rect l="0" t="0" r="r" b="b"/>
                <a:pathLst>
                  <a:path w="992" h="1637">
                    <a:moveTo>
                      <a:pt x="0" y="1637"/>
                    </a:moveTo>
                    <a:lnTo>
                      <a:pt x="992"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12" name="Group 397"/>
            <p:cNvGrpSpPr>
              <a:grpSpLocks/>
            </p:cNvGrpSpPr>
            <p:nvPr/>
          </p:nvGrpSpPr>
          <p:grpSpPr bwMode="auto">
            <a:xfrm>
              <a:off x="14921" y="1341"/>
              <a:ext cx="4" cy="7"/>
              <a:chOff x="14921" y="1341"/>
              <a:chExt cx="4" cy="7"/>
            </a:xfrm>
          </p:grpSpPr>
          <p:sp>
            <p:nvSpPr>
              <p:cNvPr id="1319" name="Freeform 398"/>
              <p:cNvSpPr>
                <a:spLocks/>
              </p:cNvSpPr>
              <p:nvPr/>
            </p:nvSpPr>
            <p:spPr bwMode="auto">
              <a:xfrm>
                <a:off x="14921" y="1341"/>
                <a:ext cx="4" cy="7"/>
              </a:xfrm>
              <a:custGeom>
                <a:avLst/>
                <a:gdLst>
                  <a:gd name="T0" fmla="+- 0 14921 14921"/>
                  <a:gd name="T1" fmla="*/ T0 w 4"/>
                  <a:gd name="T2" fmla="+- 0 1348 1341"/>
                  <a:gd name="T3" fmla="*/ 1348 h 7"/>
                  <a:gd name="T4" fmla="+- 0 14926 14921"/>
                  <a:gd name="T5" fmla="*/ T4 w 4"/>
                  <a:gd name="T6" fmla="+- 0 1341 1341"/>
                  <a:gd name="T7" fmla="*/ 1341 h 7"/>
                </a:gdLst>
                <a:ahLst/>
                <a:cxnLst>
                  <a:cxn ang="0">
                    <a:pos x="T1" y="T3"/>
                  </a:cxn>
                  <a:cxn ang="0">
                    <a:pos x="T5" y="T7"/>
                  </a:cxn>
                </a:cxnLst>
                <a:rect l="0" t="0" r="r" b="b"/>
                <a:pathLst>
                  <a:path w="4" h="7">
                    <a:moveTo>
                      <a:pt x="0" y="7"/>
                    </a:moveTo>
                    <a:lnTo>
                      <a:pt x="5"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13" name="Group 399"/>
            <p:cNvGrpSpPr>
              <a:grpSpLocks/>
            </p:cNvGrpSpPr>
            <p:nvPr/>
          </p:nvGrpSpPr>
          <p:grpSpPr bwMode="auto">
            <a:xfrm>
              <a:off x="14239" y="2733"/>
              <a:ext cx="4" cy="7"/>
              <a:chOff x="14239" y="2733"/>
              <a:chExt cx="4" cy="7"/>
            </a:xfrm>
          </p:grpSpPr>
          <p:sp>
            <p:nvSpPr>
              <p:cNvPr id="1318" name="Freeform 400"/>
              <p:cNvSpPr>
                <a:spLocks/>
              </p:cNvSpPr>
              <p:nvPr/>
            </p:nvSpPr>
            <p:spPr bwMode="auto">
              <a:xfrm>
                <a:off x="14239" y="2733"/>
                <a:ext cx="4" cy="7"/>
              </a:xfrm>
              <a:custGeom>
                <a:avLst/>
                <a:gdLst>
                  <a:gd name="T0" fmla="+- 0 14239 14239"/>
                  <a:gd name="T1" fmla="*/ T0 w 4"/>
                  <a:gd name="T2" fmla="+- 0 2740 2733"/>
                  <a:gd name="T3" fmla="*/ 2740 h 7"/>
                  <a:gd name="T4" fmla="+- 0 14243 14239"/>
                  <a:gd name="T5" fmla="*/ T4 w 4"/>
                  <a:gd name="T6" fmla="+- 0 2733 2733"/>
                  <a:gd name="T7" fmla="*/ 2733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14" name="Group 401"/>
            <p:cNvGrpSpPr>
              <a:grpSpLocks/>
            </p:cNvGrpSpPr>
            <p:nvPr/>
          </p:nvGrpSpPr>
          <p:grpSpPr bwMode="auto">
            <a:xfrm>
              <a:off x="14252" y="1217"/>
              <a:ext cx="896" cy="1501"/>
              <a:chOff x="14252" y="1217"/>
              <a:chExt cx="896" cy="1501"/>
            </a:xfrm>
          </p:grpSpPr>
          <p:sp>
            <p:nvSpPr>
              <p:cNvPr id="1317" name="Freeform 402"/>
              <p:cNvSpPr>
                <a:spLocks/>
              </p:cNvSpPr>
              <p:nvPr/>
            </p:nvSpPr>
            <p:spPr bwMode="auto">
              <a:xfrm>
                <a:off x="14252" y="1217"/>
                <a:ext cx="896" cy="1501"/>
              </a:xfrm>
              <a:custGeom>
                <a:avLst/>
                <a:gdLst>
                  <a:gd name="T0" fmla="+- 0 14252 14252"/>
                  <a:gd name="T1" fmla="*/ T0 w 896"/>
                  <a:gd name="T2" fmla="+- 0 2719 1217"/>
                  <a:gd name="T3" fmla="*/ 2719 h 1501"/>
                  <a:gd name="T4" fmla="+- 0 15147 14252"/>
                  <a:gd name="T5" fmla="*/ T4 w 896"/>
                  <a:gd name="T6" fmla="+- 0 1217 1217"/>
                  <a:gd name="T7" fmla="*/ 1217 h 1501"/>
                </a:gdLst>
                <a:ahLst/>
                <a:cxnLst>
                  <a:cxn ang="0">
                    <a:pos x="T1" y="T3"/>
                  </a:cxn>
                  <a:cxn ang="0">
                    <a:pos x="T5" y="T7"/>
                  </a:cxn>
                </a:cxnLst>
                <a:rect l="0" t="0" r="r" b="b"/>
                <a:pathLst>
                  <a:path w="896" h="1501">
                    <a:moveTo>
                      <a:pt x="0" y="1502"/>
                    </a:moveTo>
                    <a:lnTo>
                      <a:pt x="895"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15" name="Group 403"/>
            <p:cNvGrpSpPr>
              <a:grpSpLocks/>
            </p:cNvGrpSpPr>
            <p:nvPr/>
          </p:nvGrpSpPr>
          <p:grpSpPr bwMode="auto">
            <a:xfrm>
              <a:off x="15151" y="1203"/>
              <a:ext cx="4" cy="7"/>
              <a:chOff x="15151" y="1203"/>
              <a:chExt cx="4" cy="7"/>
            </a:xfrm>
          </p:grpSpPr>
          <p:sp>
            <p:nvSpPr>
              <p:cNvPr id="1316" name="Freeform 404"/>
              <p:cNvSpPr>
                <a:spLocks/>
              </p:cNvSpPr>
              <p:nvPr/>
            </p:nvSpPr>
            <p:spPr bwMode="auto">
              <a:xfrm>
                <a:off x="15151" y="1203"/>
                <a:ext cx="4" cy="7"/>
              </a:xfrm>
              <a:custGeom>
                <a:avLst/>
                <a:gdLst>
                  <a:gd name="T0" fmla="+- 0 15151 15151"/>
                  <a:gd name="T1" fmla="*/ T0 w 4"/>
                  <a:gd name="T2" fmla="+- 0 1210 1203"/>
                  <a:gd name="T3" fmla="*/ 1210 h 7"/>
                  <a:gd name="T4" fmla="+- 0 15156 15151"/>
                  <a:gd name="T5" fmla="*/ T4 w 4"/>
                  <a:gd name="T6" fmla="+- 0 1203 1203"/>
                  <a:gd name="T7" fmla="*/ 1203 h 7"/>
                </a:gdLst>
                <a:ahLst/>
                <a:cxnLst>
                  <a:cxn ang="0">
                    <a:pos x="T1" y="T3"/>
                  </a:cxn>
                  <a:cxn ang="0">
                    <a:pos x="T5" y="T7"/>
                  </a:cxn>
                </a:cxnLst>
                <a:rect l="0" t="0" r="r" b="b"/>
                <a:pathLst>
                  <a:path w="4" h="7">
                    <a:moveTo>
                      <a:pt x="0" y="7"/>
                    </a:moveTo>
                    <a:lnTo>
                      <a:pt x="5"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sp>
        <p:nvSpPr>
          <p:cNvPr id="1365" name="TextBox 1364"/>
          <p:cNvSpPr txBox="1"/>
          <p:nvPr/>
        </p:nvSpPr>
        <p:spPr>
          <a:xfrm>
            <a:off x="5361937" y="3283535"/>
            <a:ext cx="1154532" cy="369332"/>
          </a:xfrm>
          <a:prstGeom prst="rect">
            <a:avLst/>
          </a:prstGeom>
          <a:noFill/>
        </p:spPr>
        <p:txBody>
          <a:bodyPr wrap="square" rtlCol="0">
            <a:spAutoFit/>
          </a:bodyPr>
          <a:lstStyle/>
          <a:p>
            <a:r>
              <a:rPr lang="en-GB" b="1" dirty="0" smtClean="0"/>
              <a:t>Fig : 2a</a:t>
            </a:r>
            <a:endParaRPr lang="en-GB" b="1" dirty="0"/>
          </a:p>
        </p:txBody>
      </p:sp>
      <p:sp>
        <p:nvSpPr>
          <p:cNvPr id="1366" name="Rectangle 1365"/>
          <p:cNvSpPr/>
          <p:nvPr/>
        </p:nvSpPr>
        <p:spPr>
          <a:xfrm>
            <a:off x="7456885" y="3293455"/>
            <a:ext cx="943848" cy="369332"/>
          </a:xfrm>
          <a:prstGeom prst="rect">
            <a:avLst/>
          </a:prstGeom>
        </p:spPr>
        <p:txBody>
          <a:bodyPr wrap="none">
            <a:spAutoFit/>
          </a:bodyPr>
          <a:lstStyle/>
          <a:p>
            <a:r>
              <a:rPr lang="en-GB" b="1" dirty="0"/>
              <a:t>Fig : </a:t>
            </a:r>
            <a:r>
              <a:rPr lang="en-GB" b="1" dirty="0" smtClean="0"/>
              <a:t>2b</a:t>
            </a:r>
            <a:endParaRPr lang="en-GB" b="1" dirty="0"/>
          </a:p>
        </p:txBody>
      </p:sp>
      <p:sp>
        <p:nvSpPr>
          <p:cNvPr id="1369" name="Rectangle 1368"/>
          <p:cNvSpPr/>
          <p:nvPr/>
        </p:nvSpPr>
        <p:spPr>
          <a:xfrm>
            <a:off x="7645891" y="5744224"/>
            <a:ext cx="945452" cy="369332"/>
          </a:xfrm>
          <a:prstGeom prst="rect">
            <a:avLst/>
          </a:prstGeom>
        </p:spPr>
        <p:txBody>
          <a:bodyPr wrap="none">
            <a:spAutoFit/>
          </a:bodyPr>
          <a:lstStyle/>
          <a:p>
            <a:r>
              <a:rPr lang="en-GB" b="1" dirty="0"/>
              <a:t>Fig : </a:t>
            </a:r>
            <a:r>
              <a:rPr lang="en-GB" b="1" dirty="0" smtClean="0"/>
              <a:t>2d</a:t>
            </a:r>
            <a:endParaRPr lang="en-GB" b="1" dirty="0"/>
          </a:p>
        </p:txBody>
      </p:sp>
      <p:sp>
        <p:nvSpPr>
          <p:cNvPr id="1370" name="Rectangle 1369"/>
          <p:cNvSpPr/>
          <p:nvPr/>
        </p:nvSpPr>
        <p:spPr>
          <a:xfrm>
            <a:off x="5391410" y="5744605"/>
            <a:ext cx="1226771" cy="369332"/>
          </a:xfrm>
          <a:prstGeom prst="rect">
            <a:avLst/>
          </a:prstGeom>
        </p:spPr>
        <p:txBody>
          <a:bodyPr wrap="square">
            <a:spAutoFit/>
          </a:bodyPr>
          <a:lstStyle/>
          <a:p>
            <a:r>
              <a:rPr lang="en-GB" b="1" dirty="0"/>
              <a:t>Fig : </a:t>
            </a:r>
            <a:r>
              <a:rPr lang="en-GB" b="1" dirty="0" smtClean="0"/>
              <a:t>2c</a:t>
            </a:r>
            <a:endParaRPr lang="en-GB" b="1" dirty="0"/>
          </a:p>
        </p:txBody>
      </p:sp>
      <p:sp>
        <p:nvSpPr>
          <p:cNvPr id="2" name="TextBox 1"/>
          <p:cNvSpPr txBox="1"/>
          <p:nvPr/>
        </p:nvSpPr>
        <p:spPr>
          <a:xfrm>
            <a:off x="114460" y="476672"/>
            <a:ext cx="5068740" cy="461665"/>
          </a:xfrm>
          <a:prstGeom prst="rect">
            <a:avLst/>
          </a:prstGeom>
          <a:solidFill>
            <a:schemeClr val="bg1">
              <a:lumMod val="95000"/>
            </a:schemeClr>
          </a:solidFill>
        </p:spPr>
        <p:txBody>
          <a:bodyPr wrap="square" rtlCol="0">
            <a:spAutoFit/>
          </a:bodyPr>
          <a:lstStyle/>
          <a:p>
            <a:r>
              <a:rPr lang="en-GB" sz="2400" b="1" u="sng" dirty="0" smtClean="0"/>
              <a:t>What could we </a:t>
            </a:r>
            <a:r>
              <a:rPr lang="en-GB" sz="2400" b="1" u="sng" dirty="0"/>
              <a:t>b</a:t>
            </a:r>
            <a:r>
              <a:rPr lang="en-GB" sz="2400" b="1" u="sng" dirty="0" smtClean="0"/>
              <a:t>e looking at?</a:t>
            </a:r>
            <a:endParaRPr lang="en-GB" sz="2400" b="1" u="sng" dirty="0"/>
          </a:p>
        </p:txBody>
      </p:sp>
    </p:spTree>
    <p:extLst>
      <p:ext uri="{BB962C8B-B14F-4D97-AF65-F5344CB8AC3E}">
        <p14:creationId xmlns:p14="http://schemas.microsoft.com/office/powerpoint/2010/main" val="249410653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6" name="Group 133"/>
          <p:cNvGrpSpPr>
            <a:grpSpLocks/>
          </p:cNvGrpSpPr>
          <p:nvPr/>
        </p:nvGrpSpPr>
        <p:grpSpPr bwMode="auto">
          <a:xfrm>
            <a:off x="5510749" y="3034850"/>
            <a:ext cx="3009900" cy="1336675"/>
            <a:chOff x="11076" y="383"/>
            <a:chExt cx="4741" cy="2105"/>
          </a:xfrm>
        </p:grpSpPr>
        <p:grpSp>
          <p:nvGrpSpPr>
            <p:cNvPr id="107" name="Group 146"/>
            <p:cNvGrpSpPr>
              <a:grpSpLocks/>
            </p:cNvGrpSpPr>
            <p:nvPr/>
          </p:nvGrpSpPr>
          <p:grpSpPr bwMode="auto">
            <a:xfrm>
              <a:off x="11275" y="397"/>
              <a:ext cx="3881" cy="2086"/>
              <a:chOff x="11275" y="397"/>
              <a:chExt cx="3881" cy="2086"/>
            </a:xfrm>
          </p:grpSpPr>
          <p:sp>
            <p:nvSpPr>
              <p:cNvPr id="120" name="Freeform 147"/>
              <p:cNvSpPr>
                <a:spLocks/>
              </p:cNvSpPr>
              <p:nvPr/>
            </p:nvSpPr>
            <p:spPr bwMode="auto">
              <a:xfrm>
                <a:off x="11275" y="397"/>
                <a:ext cx="3881" cy="2086"/>
              </a:xfrm>
              <a:custGeom>
                <a:avLst/>
                <a:gdLst>
                  <a:gd name="T0" fmla="+- 0 11275 11275"/>
                  <a:gd name="T1" fmla="*/ T0 w 3881"/>
                  <a:gd name="T2" fmla="+- 0 397 397"/>
                  <a:gd name="T3" fmla="*/ 397 h 2086"/>
                  <a:gd name="T4" fmla="+- 0 14820 11275"/>
                  <a:gd name="T5" fmla="*/ T4 w 3881"/>
                  <a:gd name="T6" fmla="+- 0 2483 397"/>
                  <a:gd name="T7" fmla="*/ 2483 h 2086"/>
                  <a:gd name="T8" fmla="+- 0 15156 11275"/>
                  <a:gd name="T9" fmla="*/ T8 w 3881"/>
                  <a:gd name="T10" fmla="+- 0 1918 397"/>
                  <a:gd name="T11" fmla="*/ 1918 h 2086"/>
                  <a:gd name="T12" fmla="+- 0 12559 11275"/>
                  <a:gd name="T13" fmla="*/ T12 w 3881"/>
                  <a:gd name="T14" fmla="+- 0 402 397"/>
                  <a:gd name="T15" fmla="*/ 402 h 2086"/>
                  <a:gd name="T16" fmla="+- 0 11275 11275"/>
                  <a:gd name="T17" fmla="*/ T16 w 3881"/>
                  <a:gd name="T18" fmla="+- 0 397 397"/>
                  <a:gd name="T19" fmla="*/ 397 h 2086"/>
                </a:gdLst>
                <a:ahLst/>
                <a:cxnLst>
                  <a:cxn ang="0">
                    <a:pos x="T1" y="T3"/>
                  </a:cxn>
                  <a:cxn ang="0">
                    <a:pos x="T5" y="T7"/>
                  </a:cxn>
                  <a:cxn ang="0">
                    <a:pos x="T9" y="T11"/>
                  </a:cxn>
                  <a:cxn ang="0">
                    <a:pos x="T13" y="T15"/>
                  </a:cxn>
                  <a:cxn ang="0">
                    <a:pos x="T17" y="T19"/>
                  </a:cxn>
                </a:cxnLst>
                <a:rect l="0" t="0" r="r" b="b"/>
                <a:pathLst>
                  <a:path w="3881" h="2086">
                    <a:moveTo>
                      <a:pt x="0" y="0"/>
                    </a:moveTo>
                    <a:lnTo>
                      <a:pt x="3545" y="2086"/>
                    </a:lnTo>
                    <a:lnTo>
                      <a:pt x="3881" y="1521"/>
                    </a:lnTo>
                    <a:lnTo>
                      <a:pt x="1284" y="5"/>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08" name="Group 144"/>
            <p:cNvGrpSpPr>
              <a:grpSpLocks/>
            </p:cNvGrpSpPr>
            <p:nvPr/>
          </p:nvGrpSpPr>
          <p:grpSpPr bwMode="auto">
            <a:xfrm>
              <a:off x="11275" y="397"/>
              <a:ext cx="3881" cy="2086"/>
              <a:chOff x="11275" y="397"/>
              <a:chExt cx="3881" cy="2086"/>
            </a:xfrm>
          </p:grpSpPr>
          <p:sp>
            <p:nvSpPr>
              <p:cNvPr id="119" name="Freeform 145"/>
              <p:cNvSpPr>
                <a:spLocks/>
              </p:cNvSpPr>
              <p:nvPr/>
            </p:nvSpPr>
            <p:spPr bwMode="auto">
              <a:xfrm>
                <a:off x="11275" y="397"/>
                <a:ext cx="3881" cy="2086"/>
              </a:xfrm>
              <a:custGeom>
                <a:avLst/>
                <a:gdLst>
                  <a:gd name="T0" fmla="+- 0 14820 11275"/>
                  <a:gd name="T1" fmla="*/ T0 w 3881"/>
                  <a:gd name="T2" fmla="+- 0 2483 397"/>
                  <a:gd name="T3" fmla="*/ 2483 h 2086"/>
                  <a:gd name="T4" fmla="+- 0 11275 11275"/>
                  <a:gd name="T5" fmla="*/ T4 w 3881"/>
                  <a:gd name="T6" fmla="+- 0 397 397"/>
                  <a:gd name="T7" fmla="*/ 397 h 2086"/>
                  <a:gd name="T8" fmla="+- 0 12559 11275"/>
                  <a:gd name="T9" fmla="*/ T8 w 3881"/>
                  <a:gd name="T10" fmla="+- 0 402 397"/>
                  <a:gd name="T11" fmla="*/ 402 h 2086"/>
                  <a:gd name="T12" fmla="+- 0 15156 11275"/>
                  <a:gd name="T13" fmla="*/ T12 w 3881"/>
                  <a:gd name="T14" fmla="+- 0 1918 397"/>
                  <a:gd name="T15" fmla="*/ 1918 h 2086"/>
                </a:gdLst>
                <a:ahLst/>
                <a:cxnLst>
                  <a:cxn ang="0">
                    <a:pos x="T1" y="T3"/>
                  </a:cxn>
                  <a:cxn ang="0">
                    <a:pos x="T5" y="T7"/>
                  </a:cxn>
                  <a:cxn ang="0">
                    <a:pos x="T9" y="T11"/>
                  </a:cxn>
                  <a:cxn ang="0">
                    <a:pos x="T13" y="T15"/>
                  </a:cxn>
                </a:cxnLst>
                <a:rect l="0" t="0" r="r" b="b"/>
                <a:pathLst>
                  <a:path w="3881" h="2086">
                    <a:moveTo>
                      <a:pt x="3545" y="2086"/>
                    </a:moveTo>
                    <a:lnTo>
                      <a:pt x="0" y="0"/>
                    </a:lnTo>
                    <a:lnTo>
                      <a:pt x="1284" y="5"/>
                    </a:lnTo>
                    <a:lnTo>
                      <a:pt x="3881" y="1521"/>
                    </a:lnTo>
                  </a:path>
                </a:pathLst>
              </a:custGeom>
              <a:noFill/>
              <a:ln w="616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09" name="Group 142"/>
            <p:cNvGrpSpPr>
              <a:grpSpLocks/>
            </p:cNvGrpSpPr>
            <p:nvPr/>
          </p:nvGrpSpPr>
          <p:grpSpPr bwMode="auto">
            <a:xfrm>
              <a:off x="12551" y="397"/>
              <a:ext cx="2928" cy="1519"/>
              <a:chOff x="12551" y="397"/>
              <a:chExt cx="2928" cy="1519"/>
            </a:xfrm>
          </p:grpSpPr>
          <p:sp>
            <p:nvSpPr>
              <p:cNvPr id="118" name="Freeform 143"/>
              <p:cNvSpPr>
                <a:spLocks/>
              </p:cNvSpPr>
              <p:nvPr/>
            </p:nvSpPr>
            <p:spPr bwMode="auto">
              <a:xfrm>
                <a:off x="12551" y="397"/>
                <a:ext cx="2928" cy="1519"/>
              </a:xfrm>
              <a:custGeom>
                <a:avLst/>
                <a:gdLst>
                  <a:gd name="T0" fmla="+- 0 12551 12551"/>
                  <a:gd name="T1" fmla="*/ T0 w 2928"/>
                  <a:gd name="T2" fmla="+- 0 397 397"/>
                  <a:gd name="T3" fmla="*/ 397 h 1519"/>
                  <a:gd name="T4" fmla="+- 0 15143 12551"/>
                  <a:gd name="T5" fmla="*/ T4 w 2928"/>
                  <a:gd name="T6" fmla="+- 0 1916 397"/>
                  <a:gd name="T7" fmla="*/ 1916 h 1519"/>
                  <a:gd name="T8" fmla="+- 0 15479 12551"/>
                  <a:gd name="T9" fmla="*/ T8 w 2928"/>
                  <a:gd name="T10" fmla="+- 0 1351 397"/>
                  <a:gd name="T11" fmla="*/ 1351 h 1519"/>
                  <a:gd name="T12" fmla="+- 0 13822 12551"/>
                  <a:gd name="T13" fmla="*/ T12 w 2928"/>
                  <a:gd name="T14" fmla="+- 0 402 397"/>
                  <a:gd name="T15" fmla="*/ 402 h 1519"/>
                  <a:gd name="T16" fmla="+- 0 12551 12551"/>
                  <a:gd name="T17" fmla="*/ T16 w 2928"/>
                  <a:gd name="T18" fmla="+- 0 397 397"/>
                  <a:gd name="T19" fmla="*/ 397 h 1519"/>
                </a:gdLst>
                <a:ahLst/>
                <a:cxnLst>
                  <a:cxn ang="0">
                    <a:pos x="T1" y="T3"/>
                  </a:cxn>
                  <a:cxn ang="0">
                    <a:pos x="T5" y="T7"/>
                  </a:cxn>
                  <a:cxn ang="0">
                    <a:pos x="T9" y="T11"/>
                  </a:cxn>
                  <a:cxn ang="0">
                    <a:pos x="T13" y="T15"/>
                  </a:cxn>
                  <a:cxn ang="0">
                    <a:pos x="T17" y="T19"/>
                  </a:cxn>
                </a:cxnLst>
                <a:rect l="0" t="0" r="r" b="b"/>
                <a:pathLst>
                  <a:path w="2928" h="1519">
                    <a:moveTo>
                      <a:pt x="0" y="0"/>
                    </a:moveTo>
                    <a:lnTo>
                      <a:pt x="2592" y="1519"/>
                    </a:lnTo>
                    <a:lnTo>
                      <a:pt x="2928" y="954"/>
                    </a:lnTo>
                    <a:lnTo>
                      <a:pt x="1271" y="5"/>
                    </a:lnTo>
                    <a:lnTo>
                      <a:pt x="0"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0" name="Group 140"/>
            <p:cNvGrpSpPr>
              <a:grpSpLocks/>
            </p:cNvGrpSpPr>
            <p:nvPr/>
          </p:nvGrpSpPr>
          <p:grpSpPr bwMode="auto">
            <a:xfrm>
              <a:off x="12551" y="397"/>
              <a:ext cx="2928" cy="1519"/>
              <a:chOff x="12551" y="397"/>
              <a:chExt cx="2928" cy="1519"/>
            </a:xfrm>
          </p:grpSpPr>
          <p:sp>
            <p:nvSpPr>
              <p:cNvPr id="117" name="Freeform 141"/>
              <p:cNvSpPr>
                <a:spLocks/>
              </p:cNvSpPr>
              <p:nvPr/>
            </p:nvSpPr>
            <p:spPr bwMode="auto">
              <a:xfrm>
                <a:off x="12551" y="397"/>
                <a:ext cx="2928" cy="1519"/>
              </a:xfrm>
              <a:custGeom>
                <a:avLst/>
                <a:gdLst>
                  <a:gd name="T0" fmla="+- 0 15143 12551"/>
                  <a:gd name="T1" fmla="*/ T0 w 2928"/>
                  <a:gd name="T2" fmla="+- 0 1916 397"/>
                  <a:gd name="T3" fmla="*/ 1916 h 1519"/>
                  <a:gd name="T4" fmla="+- 0 12551 12551"/>
                  <a:gd name="T5" fmla="*/ T4 w 2928"/>
                  <a:gd name="T6" fmla="+- 0 397 397"/>
                  <a:gd name="T7" fmla="*/ 397 h 1519"/>
                  <a:gd name="T8" fmla="+- 0 13822 12551"/>
                  <a:gd name="T9" fmla="*/ T8 w 2928"/>
                  <a:gd name="T10" fmla="+- 0 402 397"/>
                  <a:gd name="T11" fmla="*/ 402 h 1519"/>
                  <a:gd name="T12" fmla="+- 0 15479 12551"/>
                  <a:gd name="T13" fmla="*/ T12 w 2928"/>
                  <a:gd name="T14" fmla="+- 0 1351 397"/>
                  <a:gd name="T15" fmla="*/ 1351 h 1519"/>
                </a:gdLst>
                <a:ahLst/>
                <a:cxnLst>
                  <a:cxn ang="0">
                    <a:pos x="T1" y="T3"/>
                  </a:cxn>
                  <a:cxn ang="0">
                    <a:pos x="T5" y="T7"/>
                  </a:cxn>
                  <a:cxn ang="0">
                    <a:pos x="T9" y="T11"/>
                  </a:cxn>
                  <a:cxn ang="0">
                    <a:pos x="T13" y="T15"/>
                  </a:cxn>
                </a:cxnLst>
                <a:rect l="0" t="0" r="r" b="b"/>
                <a:pathLst>
                  <a:path w="2928" h="1519">
                    <a:moveTo>
                      <a:pt x="2592" y="1519"/>
                    </a:moveTo>
                    <a:lnTo>
                      <a:pt x="0" y="0"/>
                    </a:lnTo>
                    <a:lnTo>
                      <a:pt x="1271" y="5"/>
                    </a:lnTo>
                    <a:lnTo>
                      <a:pt x="2928" y="954"/>
                    </a:lnTo>
                  </a:path>
                </a:pathLst>
              </a:custGeom>
              <a:noFill/>
              <a:ln w="616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11" name="Group 138"/>
            <p:cNvGrpSpPr>
              <a:grpSpLocks/>
            </p:cNvGrpSpPr>
            <p:nvPr/>
          </p:nvGrpSpPr>
          <p:grpSpPr bwMode="auto">
            <a:xfrm>
              <a:off x="13813" y="393"/>
              <a:ext cx="1999" cy="966"/>
              <a:chOff x="13813" y="393"/>
              <a:chExt cx="1999" cy="966"/>
            </a:xfrm>
          </p:grpSpPr>
          <p:sp>
            <p:nvSpPr>
              <p:cNvPr id="116" name="Freeform 139"/>
              <p:cNvSpPr>
                <a:spLocks/>
              </p:cNvSpPr>
              <p:nvPr/>
            </p:nvSpPr>
            <p:spPr bwMode="auto">
              <a:xfrm>
                <a:off x="13813" y="393"/>
                <a:ext cx="1999" cy="966"/>
              </a:xfrm>
              <a:custGeom>
                <a:avLst/>
                <a:gdLst>
                  <a:gd name="T0" fmla="+- 0 15150 13813"/>
                  <a:gd name="T1" fmla="*/ T0 w 1999"/>
                  <a:gd name="T2" fmla="+- 0 393 393"/>
                  <a:gd name="T3" fmla="*/ 393 h 966"/>
                  <a:gd name="T4" fmla="+- 0 13813 13813"/>
                  <a:gd name="T5" fmla="*/ T4 w 1999"/>
                  <a:gd name="T6" fmla="+- 0 393 393"/>
                  <a:gd name="T7" fmla="*/ 393 h 966"/>
                  <a:gd name="T8" fmla="+- 0 15484 13813"/>
                  <a:gd name="T9" fmla="*/ T8 w 1999"/>
                  <a:gd name="T10" fmla="+- 0 1359 393"/>
                  <a:gd name="T11" fmla="*/ 1359 h 966"/>
                  <a:gd name="T12" fmla="+- 0 15812 13813"/>
                  <a:gd name="T13" fmla="*/ T12 w 1999"/>
                  <a:gd name="T14" fmla="+- 0 790 393"/>
                  <a:gd name="T15" fmla="*/ 790 h 966"/>
                  <a:gd name="T16" fmla="+- 0 15150 13813"/>
                  <a:gd name="T17" fmla="*/ T16 w 1999"/>
                  <a:gd name="T18" fmla="+- 0 393 393"/>
                  <a:gd name="T19" fmla="*/ 393 h 966"/>
                </a:gdLst>
                <a:ahLst/>
                <a:cxnLst>
                  <a:cxn ang="0">
                    <a:pos x="T1" y="T3"/>
                  </a:cxn>
                  <a:cxn ang="0">
                    <a:pos x="T5" y="T7"/>
                  </a:cxn>
                  <a:cxn ang="0">
                    <a:pos x="T9" y="T11"/>
                  </a:cxn>
                  <a:cxn ang="0">
                    <a:pos x="T13" y="T15"/>
                  </a:cxn>
                  <a:cxn ang="0">
                    <a:pos x="T17" y="T19"/>
                  </a:cxn>
                </a:cxnLst>
                <a:rect l="0" t="0" r="r" b="b"/>
                <a:pathLst>
                  <a:path w="1999" h="966">
                    <a:moveTo>
                      <a:pt x="1337" y="0"/>
                    </a:moveTo>
                    <a:lnTo>
                      <a:pt x="0" y="0"/>
                    </a:lnTo>
                    <a:lnTo>
                      <a:pt x="1671" y="966"/>
                    </a:lnTo>
                    <a:lnTo>
                      <a:pt x="1999" y="397"/>
                    </a:lnTo>
                    <a:lnTo>
                      <a:pt x="1337" y="0"/>
                    </a:lnTo>
                  </a:path>
                </a:pathLst>
              </a:custGeom>
              <a:solidFill>
                <a:srgbClr val="D1D3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2" name="Group 136"/>
            <p:cNvGrpSpPr>
              <a:grpSpLocks/>
            </p:cNvGrpSpPr>
            <p:nvPr/>
          </p:nvGrpSpPr>
          <p:grpSpPr bwMode="auto">
            <a:xfrm>
              <a:off x="13813" y="393"/>
              <a:ext cx="1999" cy="966"/>
              <a:chOff x="13813" y="393"/>
              <a:chExt cx="1999" cy="966"/>
            </a:xfrm>
          </p:grpSpPr>
          <p:sp>
            <p:nvSpPr>
              <p:cNvPr id="115" name="Freeform 137"/>
              <p:cNvSpPr>
                <a:spLocks/>
              </p:cNvSpPr>
              <p:nvPr/>
            </p:nvSpPr>
            <p:spPr bwMode="auto">
              <a:xfrm>
                <a:off x="13813" y="393"/>
                <a:ext cx="1999" cy="966"/>
              </a:xfrm>
              <a:custGeom>
                <a:avLst/>
                <a:gdLst>
                  <a:gd name="T0" fmla="+- 0 15484 13813"/>
                  <a:gd name="T1" fmla="*/ T0 w 1999"/>
                  <a:gd name="T2" fmla="+- 0 1359 393"/>
                  <a:gd name="T3" fmla="*/ 1359 h 966"/>
                  <a:gd name="T4" fmla="+- 0 13813 13813"/>
                  <a:gd name="T5" fmla="*/ T4 w 1999"/>
                  <a:gd name="T6" fmla="+- 0 393 393"/>
                  <a:gd name="T7" fmla="*/ 393 h 966"/>
                  <a:gd name="T8" fmla="+- 0 15150 13813"/>
                  <a:gd name="T9" fmla="*/ T8 w 1999"/>
                  <a:gd name="T10" fmla="+- 0 393 393"/>
                  <a:gd name="T11" fmla="*/ 393 h 966"/>
                  <a:gd name="T12" fmla="+- 0 15812 13813"/>
                  <a:gd name="T13" fmla="*/ T12 w 1999"/>
                  <a:gd name="T14" fmla="+- 0 790 393"/>
                  <a:gd name="T15" fmla="*/ 790 h 966"/>
                </a:gdLst>
                <a:ahLst/>
                <a:cxnLst>
                  <a:cxn ang="0">
                    <a:pos x="T1" y="T3"/>
                  </a:cxn>
                  <a:cxn ang="0">
                    <a:pos x="T5" y="T7"/>
                  </a:cxn>
                  <a:cxn ang="0">
                    <a:pos x="T9" y="T11"/>
                  </a:cxn>
                  <a:cxn ang="0">
                    <a:pos x="T13" y="T15"/>
                  </a:cxn>
                </a:cxnLst>
                <a:rect l="0" t="0" r="r" b="b"/>
                <a:pathLst>
                  <a:path w="1999" h="966">
                    <a:moveTo>
                      <a:pt x="1671" y="966"/>
                    </a:moveTo>
                    <a:lnTo>
                      <a:pt x="0" y="0"/>
                    </a:lnTo>
                    <a:lnTo>
                      <a:pt x="1337" y="0"/>
                    </a:lnTo>
                    <a:lnTo>
                      <a:pt x="1999" y="397"/>
                    </a:lnTo>
                  </a:path>
                </a:pathLst>
              </a:custGeom>
              <a:noFill/>
              <a:ln w="616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13" name="Group 134"/>
            <p:cNvGrpSpPr>
              <a:grpSpLocks/>
            </p:cNvGrpSpPr>
            <p:nvPr/>
          </p:nvGrpSpPr>
          <p:grpSpPr bwMode="auto">
            <a:xfrm>
              <a:off x="11089" y="396"/>
              <a:ext cx="4524" cy="2"/>
              <a:chOff x="11089" y="396"/>
              <a:chExt cx="4524" cy="2"/>
            </a:xfrm>
          </p:grpSpPr>
          <p:sp>
            <p:nvSpPr>
              <p:cNvPr id="114" name="Freeform 135"/>
              <p:cNvSpPr>
                <a:spLocks/>
              </p:cNvSpPr>
              <p:nvPr/>
            </p:nvSpPr>
            <p:spPr bwMode="auto">
              <a:xfrm>
                <a:off x="11089" y="396"/>
                <a:ext cx="4524" cy="2"/>
              </a:xfrm>
              <a:custGeom>
                <a:avLst/>
                <a:gdLst>
                  <a:gd name="T0" fmla="+- 0 11089 11089"/>
                  <a:gd name="T1" fmla="*/ T0 w 4524"/>
                  <a:gd name="T2" fmla="+- 0 15614 11089"/>
                  <a:gd name="T3" fmla="*/ T2 w 4524"/>
                </a:gdLst>
                <a:ahLst/>
                <a:cxnLst>
                  <a:cxn ang="0">
                    <a:pos x="T1" y="0"/>
                  </a:cxn>
                  <a:cxn ang="0">
                    <a:pos x="T3" y="0"/>
                  </a:cxn>
                </a:cxnLst>
                <a:rect l="0" t="0" r="r" b="b"/>
                <a:pathLst>
                  <a:path w="4524">
                    <a:moveTo>
                      <a:pt x="0" y="0"/>
                    </a:moveTo>
                    <a:lnTo>
                      <a:pt x="4525" y="0"/>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grpSp>
        <p:nvGrpSpPr>
          <p:cNvPr id="121" name="Group 112"/>
          <p:cNvGrpSpPr>
            <a:grpSpLocks/>
          </p:cNvGrpSpPr>
          <p:nvPr/>
        </p:nvGrpSpPr>
        <p:grpSpPr bwMode="auto">
          <a:xfrm>
            <a:off x="6334770" y="1206379"/>
            <a:ext cx="1827213" cy="1121093"/>
            <a:chOff x="7126" y="149"/>
            <a:chExt cx="2878" cy="2723"/>
          </a:xfrm>
        </p:grpSpPr>
        <p:grpSp>
          <p:nvGrpSpPr>
            <p:cNvPr id="122" name="Group 131"/>
            <p:cNvGrpSpPr>
              <a:grpSpLocks/>
            </p:cNvGrpSpPr>
            <p:nvPr/>
          </p:nvGrpSpPr>
          <p:grpSpPr bwMode="auto">
            <a:xfrm>
              <a:off x="7339" y="405"/>
              <a:ext cx="1416" cy="2462"/>
              <a:chOff x="7339" y="405"/>
              <a:chExt cx="1416" cy="2462"/>
            </a:xfrm>
          </p:grpSpPr>
          <p:sp>
            <p:nvSpPr>
              <p:cNvPr id="141" name="Freeform 132"/>
              <p:cNvSpPr>
                <a:spLocks/>
              </p:cNvSpPr>
              <p:nvPr/>
            </p:nvSpPr>
            <p:spPr bwMode="auto">
              <a:xfrm>
                <a:off x="7339" y="405"/>
                <a:ext cx="1416" cy="2462"/>
              </a:xfrm>
              <a:custGeom>
                <a:avLst/>
                <a:gdLst>
                  <a:gd name="T0" fmla="+- 0 7339 7339"/>
                  <a:gd name="T1" fmla="*/ T0 w 1416"/>
                  <a:gd name="T2" fmla="+- 0 405 405"/>
                  <a:gd name="T3" fmla="*/ 405 h 2462"/>
                  <a:gd name="T4" fmla="+- 0 8129 7339"/>
                  <a:gd name="T5" fmla="*/ T4 w 1416"/>
                  <a:gd name="T6" fmla="+- 0 2867 405"/>
                  <a:gd name="T7" fmla="*/ 2867 h 2462"/>
                  <a:gd name="T8" fmla="+- 0 8755 7339"/>
                  <a:gd name="T9" fmla="*/ T8 w 1416"/>
                  <a:gd name="T10" fmla="+- 0 2667 405"/>
                  <a:gd name="T11" fmla="*/ 2667 h 2462"/>
                  <a:gd name="T12" fmla="+- 0 8032 7339"/>
                  <a:gd name="T13" fmla="*/ T12 w 1416"/>
                  <a:gd name="T14" fmla="+- 0 405 405"/>
                  <a:gd name="T15" fmla="*/ 405 h 2462"/>
                  <a:gd name="T16" fmla="+- 0 7339 7339"/>
                  <a:gd name="T17" fmla="*/ T16 w 1416"/>
                  <a:gd name="T18" fmla="+- 0 405 405"/>
                  <a:gd name="T19" fmla="*/ 405 h 2462"/>
                </a:gdLst>
                <a:ahLst/>
                <a:cxnLst>
                  <a:cxn ang="0">
                    <a:pos x="T1" y="T3"/>
                  </a:cxn>
                  <a:cxn ang="0">
                    <a:pos x="T5" y="T7"/>
                  </a:cxn>
                  <a:cxn ang="0">
                    <a:pos x="T9" y="T11"/>
                  </a:cxn>
                  <a:cxn ang="0">
                    <a:pos x="T13" y="T15"/>
                  </a:cxn>
                  <a:cxn ang="0">
                    <a:pos x="T17" y="T19"/>
                  </a:cxn>
                </a:cxnLst>
                <a:rect l="0" t="0" r="r" b="b"/>
                <a:pathLst>
                  <a:path w="1416" h="2462">
                    <a:moveTo>
                      <a:pt x="0" y="0"/>
                    </a:moveTo>
                    <a:lnTo>
                      <a:pt x="790" y="2462"/>
                    </a:lnTo>
                    <a:lnTo>
                      <a:pt x="1416" y="2262"/>
                    </a:lnTo>
                    <a:lnTo>
                      <a:pt x="693" y="0"/>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3" name="Group 129"/>
            <p:cNvGrpSpPr>
              <a:grpSpLocks/>
            </p:cNvGrpSpPr>
            <p:nvPr/>
          </p:nvGrpSpPr>
          <p:grpSpPr bwMode="auto">
            <a:xfrm>
              <a:off x="7339" y="405"/>
              <a:ext cx="1416" cy="2462"/>
              <a:chOff x="7339" y="405"/>
              <a:chExt cx="1416" cy="2462"/>
            </a:xfrm>
          </p:grpSpPr>
          <p:sp>
            <p:nvSpPr>
              <p:cNvPr id="140" name="Freeform 130"/>
              <p:cNvSpPr>
                <a:spLocks/>
              </p:cNvSpPr>
              <p:nvPr/>
            </p:nvSpPr>
            <p:spPr bwMode="auto">
              <a:xfrm>
                <a:off x="7339" y="405"/>
                <a:ext cx="1416" cy="2462"/>
              </a:xfrm>
              <a:custGeom>
                <a:avLst/>
                <a:gdLst>
                  <a:gd name="T0" fmla="+- 0 8129 7339"/>
                  <a:gd name="T1" fmla="*/ T0 w 1416"/>
                  <a:gd name="T2" fmla="+- 0 2867 405"/>
                  <a:gd name="T3" fmla="*/ 2867 h 2462"/>
                  <a:gd name="T4" fmla="+- 0 7339 7339"/>
                  <a:gd name="T5" fmla="*/ T4 w 1416"/>
                  <a:gd name="T6" fmla="+- 0 405 405"/>
                  <a:gd name="T7" fmla="*/ 405 h 2462"/>
                  <a:gd name="T8" fmla="+- 0 8032 7339"/>
                  <a:gd name="T9" fmla="*/ T8 w 1416"/>
                  <a:gd name="T10" fmla="+- 0 405 405"/>
                  <a:gd name="T11" fmla="*/ 405 h 2462"/>
                  <a:gd name="T12" fmla="+- 0 8755 7339"/>
                  <a:gd name="T13" fmla="*/ T12 w 1416"/>
                  <a:gd name="T14" fmla="+- 0 2667 405"/>
                  <a:gd name="T15" fmla="*/ 2667 h 2462"/>
                </a:gdLst>
                <a:ahLst/>
                <a:cxnLst>
                  <a:cxn ang="0">
                    <a:pos x="T1" y="T3"/>
                  </a:cxn>
                  <a:cxn ang="0">
                    <a:pos x="T5" y="T7"/>
                  </a:cxn>
                  <a:cxn ang="0">
                    <a:pos x="T9" y="T11"/>
                  </a:cxn>
                  <a:cxn ang="0">
                    <a:pos x="T13" y="T15"/>
                  </a:cxn>
                </a:cxnLst>
                <a:rect l="0" t="0" r="r" b="b"/>
                <a:pathLst>
                  <a:path w="1416" h="2462">
                    <a:moveTo>
                      <a:pt x="790" y="2462"/>
                    </a:moveTo>
                    <a:lnTo>
                      <a:pt x="0" y="0"/>
                    </a:lnTo>
                    <a:lnTo>
                      <a:pt x="693" y="0"/>
                    </a:lnTo>
                    <a:lnTo>
                      <a:pt x="1416" y="2262"/>
                    </a:lnTo>
                  </a:path>
                </a:pathLst>
              </a:custGeom>
              <a:noFill/>
              <a:ln w="616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4" name="Group 127"/>
            <p:cNvGrpSpPr>
              <a:grpSpLocks/>
            </p:cNvGrpSpPr>
            <p:nvPr/>
          </p:nvGrpSpPr>
          <p:grpSpPr bwMode="auto">
            <a:xfrm>
              <a:off x="8032" y="395"/>
              <a:ext cx="1342" cy="2262"/>
              <a:chOff x="8032" y="395"/>
              <a:chExt cx="1342" cy="2262"/>
            </a:xfrm>
          </p:grpSpPr>
          <p:sp>
            <p:nvSpPr>
              <p:cNvPr id="139" name="Freeform 128"/>
              <p:cNvSpPr>
                <a:spLocks/>
              </p:cNvSpPr>
              <p:nvPr/>
            </p:nvSpPr>
            <p:spPr bwMode="auto">
              <a:xfrm>
                <a:off x="8032" y="395"/>
                <a:ext cx="1342" cy="2262"/>
              </a:xfrm>
              <a:custGeom>
                <a:avLst/>
                <a:gdLst>
                  <a:gd name="T0" fmla="+- 0 8737 8032"/>
                  <a:gd name="T1" fmla="*/ T0 w 1342"/>
                  <a:gd name="T2" fmla="+- 0 395 395"/>
                  <a:gd name="T3" fmla="*/ 395 h 2262"/>
                  <a:gd name="T4" fmla="+- 0 8032 8032"/>
                  <a:gd name="T5" fmla="*/ T4 w 1342"/>
                  <a:gd name="T6" fmla="+- 0 395 395"/>
                  <a:gd name="T7" fmla="*/ 395 h 2262"/>
                  <a:gd name="T8" fmla="+- 0 8747 8032"/>
                  <a:gd name="T9" fmla="*/ T8 w 1342"/>
                  <a:gd name="T10" fmla="+- 0 2657 395"/>
                  <a:gd name="T11" fmla="*/ 2657 h 2262"/>
                  <a:gd name="T12" fmla="+- 0 9373 8032"/>
                  <a:gd name="T13" fmla="*/ T12 w 1342"/>
                  <a:gd name="T14" fmla="+- 0 2457 395"/>
                  <a:gd name="T15" fmla="*/ 2457 h 2262"/>
                  <a:gd name="T16" fmla="+- 0 8737 8032"/>
                  <a:gd name="T17" fmla="*/ T16 w 1342"/>
                  <a:gd name="T18" fmla="+- 0 395 395"/>
                  <a:gd name="T19" fmla="*/ 395 h 2262"/>
                </a:gdLst>
                <a:ahLst/>
                <a:cxnLst>
                  <a:cxn ang="0">
                    <a:pos x="T1" y="T3"/>
                  </a:cxn>
                  <a:cxn ang="0">
                    <a:pos x="T5" y="T7"/>
                  </a:cxn>
                  <a:cxn ang="0">
                    <a:pos x="T9" y="T11"/>
                  </a:cxn>
                  <a:cxn ang="0">
                    <a:pos x="T13" y="T15"/>
                  </a:cxn>
                  <a:cxn ang="0">
                    <a:pos x="T17" y="T19"/>
                  </a:cxn>
                </a:cxnLst>
                <a:rect l="0" t="0" r="r" b="b"/>
                <a:pathLst>
                  <a:path w="1342" h="2262">
                    <a:moveTo>
                      <a:pt x="705" y="0"/>
                    </a:moveTo>
                    <a:lnTo>
                      <a:pt x="0" y="0"/>
                    </a:lnTo>
                    <a:lnTo>
                      <a:pt x="715" y="2262"/>
                    </a:lnTo>
                    <a:lnTo>
                      <a:pt x="1341" y="2062"/>
                    </a:lnTo>
                    <a:lnTo>
                      <a:pt x="705"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5" name="Group 125"/>
            <p:cNvGrpSpPr>
              <a:grpSpLocks/>
            </p:cNvGrpSpPr>
            <p:nvPr/>
          </p:nvGrpSpPr>
          <p:grpSpPr bwMode="auto">
            <a:xfrm>
              <a:off x="8032" y="395"/>
              <a:ext cx="1342" cy="2262"/>
              <a:chOff x="8032" y="395"/>
              <a:chExt cx="1342" cy="2262"/>
            </a:xfrm>
          </p:grpSpPr>
          <p:sp>
            <p:nvSpPr>
              <p:cNvPr id="138" name="Freeform 126"/>
              <p:cNvSpPr>
                <a:spLocks/>
              </p:cNvSpPr>
              <p:nvPr/>
            </p:nvSpPr>
            <p:spPr bwMode="auto">
              <a:xfrm>
                <a:off x="8032" y="395"/>
                <a:ext cx="1342" cy="2262"/>
              </a:xfrm>
              <a:custGeom>
                <a:avLst/>
                <a:gdLst>
                  <a:gd name="T0" fmla="+- 0 8747 8032"/>
                  <a:gd name="T1" fmla="*/ T0 w 1342"/>
                  <a:gd name="T2" fmla="+- 0 2657 395"/>
                  <a:gd name="T3" fmla="*/ 2657 h 2262"/>
                  <a:gd name="T4" fmla="+- 0 8032 8032"/>
                  <a:gd name="T5" fmla="*/ T4 w 1342"/>
                  <a:gd name="T6" fmla="+- 0 395 395"/>
                  <a:gd name="T7" fmla="*/ 395 h 2262"/>
                  <a:gd name="T8" fmla="+- 0 8737 8032"/>
                  <a:gd name="T9" fmla="*/ T8 w 1342"/>
                  <a:gd name="T10" fmla="+- 0 395 395"/>
                  <a:gd name="T11" fmla="*/ 395 h 2262"/>
                  <a:gd name="T12" fmla="+- 0 9373 8032"/>
                  <a:gd name="T13" fmla="*/ T12 w 1342"/>
                  <a:gd name="T14" fmla="+- 0 2457 395"/>
                  <a:gd name="T15" fmla="*/ 2457 h 2262"/>
                </a:gdLst>
                <a:ahLst/>
                <a:cxnLst>
                  <a:cxn ang="0">
                    <a:pos x="T1" y="T3"/>
                  </a:cxn>
                  <a:cxn ang="0">
                    <a:pos x="T5" y="T7"/>
                  </a:cxn>
                  <a:cxn ang="0">
                    <a:pos x="T9" y="T11"/>
                  </a:cxn>
                  <a:cxn ang="0">
                    <a:pos x="T13" y="T15"/>
                  </a:cxn>
                </a:cxnLst>
                <a:rect l="0" t="0" r="r" b="b"/>
                <a:pathLst>
                  <a:path w="1342" h="2262">
                    <a:moveTo>
                      <a:pt x="715" y="2262"/>
                    </a:moveTo>
                    <a:lnTo>
                      <a:pt x="0" y="0"/>
                    </a:lnTo>
                    <a:lnTo>
                      <a:pt x="705" y="0"/>
                    </a:lnTo>
                    <a:lnTo>
                      <a:pt x="1341" y="2062"/>
                    </a:lnTo>
                  </a:path>
                </a:pathLst>
              </a:custGeom>
              <a:noFill/>
              <a:ln w="616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6" name="Group 123"/>
            <p:cNvGrpSpPr>
              <a:grpSpLocks/>
            </p:cNvGrpSpPr>
            <p:nvPr/>
          </p:nvGrpSpPr>
          <p:grpSpPr bwMode="auto">
            <a:xfrm>
              <a:off x="8726" y="395"/>
              <a:ext cx="1273" cy="2073"/>
              <a:chOff x="8726" y="395"/>
              <a:chExt cx="1273" cy="2073"/>
            </a:xfrm>
          </p:grpSpPr>
          <p:sp>
            <p:nvSpPr>
              <p:cNvPr id="137" name="Freeform 124"/>
              <p:cNvSpPr>
                <a:spLocks/>
              </p:cNvSpPr>
              <p:nvPr/>
            </p:nvSpPr>
            <p:spPr bwMode="auto">
              <a:xfrm>
                <a:off x="8726" y="395"/>
                <a:ext cx="1273" cy="2073"/>
              </a:xfrm>
              <a:custGeom>
                <a:avLst/>
                <a:gdLst>
                  <a:gd name="T0" fmla="+- 0 9420 8726"/>
                  <a:gd name="T1" fmla="*/ T0 w 1273"/>
                  <a:gd name="T2" fmla="+- 0 395 395"/>
                  <a:gd name="T3" fmla="*/ 395 h 2073"/>
                  <a:gd name="T4" fmla="+- 0 8726 8726"/>
                  <a:gd name="T5" fmla="*/ T4 w 1273"/>
                  <a:gd name="T6" fmla="+- 0 405 395"/>
                  <a:gd name="T7" fmla="*/ 405 h 2073"/>
                  <a:gd name="T8" fmla="+- 0 9373 8726"/>
                  <a:gd name="T9" fmla="*/ T8 w 1273"/>
                  <a:gd name="T10" fmla="+- 0 2468 395"/>
                  <a:gd name="T11" fmla="*/ 2468 h 2073"/>
                  <a:gd name="T12" fmla="+- 0 9999 8726"/>
                  <a:gd name="T13" fmla="*/ T12 w 1273"/>
                  <a:gd name="T14" fmla="+- 0 2267 395"/>
                  <a:gd name="T15" fmla="*/ 2267 h 2073"/>
                  <a:gd name="T16" fmla="+- 0 9420 8726"/>
                  <a:gd name="T17" fmla="*/ T16 w 1273"/>
                  <a:gd name="T18" fmla="+- 0 395 395"/>
                  <a:gd name="T19" fmla="*/ 395 h 2073"/>
                </a:gdLst>
                <a:ahLst/>
                <a:cxnLst>
                  <a:cxn ang="0">
                    <a:pos x="T1" y="T3"/>
                  </a:cxn>
                  <a:cxn ang="0">
                    <a:pos x="T5" y="T7"/>
                  </a:cxn>
                  <a:cxn ang="0">
                    <a:pos x="T9" y="T11"/>
                  </a:cxn>
                  <a:cxn ang="0">
                    <a:pos x="T13" y="T15"/>
                  </a:cxn>
                  <a:cxn ang="0">
                    <a:pos x="T17" y="T19"/>
                  </a:cxn>
                </a:cxnLst>
                <a:rect l="0" t="0" r="r" b="b"/>
                <a:pathLst>
                  <a:path w="1273" h="2073">
                    <a:moveTo>
                      <a:pt x="694" y="0"/>
                    </a:moveTo>
                    <a:lnTo>
                      <a:pt x="0" y="10"/>
                    </a:lnTo>
                    <a:lnTo>
                      <a:pt x="647" y="2073"/>
                    </a:lnTo>
                    <a:lnTo>
                      <a:pt x="1273" y="1872"/>
                    </a:lnTo>
                    <a:lnTo>
                      <a:pt x="694" y="0"/>
                    </a:lnTo>
                  </a:path>
                </a:pathLst>
              </a:custGeom>
              <a:solidFill>
                <a:srgbClr val="D1D3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7" name="Group 121"/>
            <p:cNvGrpSpPr>
              <a:grpSpLocks/>
            </p:cNvGrpSpPr>
            <p:nvPr/>
          </p:nvGrpSpPr>
          <p:grpSpPr bwMode="auto">
            <a:xfrm>
              <a:off x="8726" y="395"/>
              <a:ext cx="1273" cy="2073"/>
              <a:chOff x="8726" y="395"/>
              <a:chExt cx="1273" cy="2073"/>
            </a:xfrm>
          </p:grpSpPr>
          <p:sp>
            <p:nvSpPr>
              <p:cNvPr id="136" name="Freeform 122"/>
              <p:cNvSpPr>
                <a:spLocks/>
              </p:cNvSpPr>
              <p:nvPr/>
            </p:nvSpPr>
            <p:spPr bwMode="auto">
              <a:xfrm>
                <a:off x="8726" y="395"/>
                <a:ext cx="1273" cy="2073"/>
              </a:xfrm>
              <a:custGeom>
                <a:avLst/>
                <a:gdLst>
                  <a:gd name="T0" fmla="+- 0 9373 8726"/>
                  <a:gd name="T1" fmla="*/ T0 w 1273"/>
                  <a:gd name="T2" fmla="+- 0 2468 395"/>
                  <a:gd name="T3" fmla="*/ 2468 h 2073"/>
                  <a:gd name="T4" fmla="+- 0 8726 8726"/>
                  <a:gd name="T5" fmla="*/ T4 w 1273"/>
                  <a:gd name="T6" fmla="+- 0 405 395"/>
                  <a:gd name="T7" fmla="*/ 405 h 2073"/>
                  <a:gd name="T8" fmla="+- 0 9420 8726"/>
                  <a:gd name="T9" fmla="*/ T8 w 1273"/>
                  <a:gd name="T10" fmla="+- 0 395 395"/>
                  <a:gd name="T11" fmla="*/ 395 h 2073"/>
                  <a:gd name="T12" fmla="+- 0 9999 8726"/>
                  <a:gd name="T13" fmla="*/ T12 w 1273"/>
                  <a:gd name="T14" fmla="+- 0 2267 395"/>
                  <a:gd name="T15" fmla="*/ 2267 h 2073"/>
                </a:gdLst>
                <a:ahLst/>
                <a:cxnLst>
                  <a:cxn ang="0">
                    <a:pos x="T1" y="T3"/>
                  </a:cxn>
                  <a:cxn ang="0">
                    <a:pos x="T5" y="T7"/>
                  </a:cxn>
                  <a:cxn ang="0">
                    <a:pos x="T9" y="T11"/>
                  </a:cxn>
                  <a:cxn ang="0">
                    <a:pos x="T13" y="T15"/>
                  </a:cxn>
                </a:cxnLst>
                <a:rect l="0" t="0" r="r" b="b"/>
                <a:pathLst>
                  <a:path w="1273" h="2073">
                    <a:moveTo>
                      <a:pt x="647" y="2073"/>
                    </a:moveTo>
                    <a:lnTo>
                      <a:pt x="0" y="10"/>
                    </a:lnTo>
                    <a:lnTo>
                      <a:pt x="694" y="0"/>
                    </a:lnTo>
                    <a:lnTo>
                      <a:pt x="1273" y="1872"/>
                    </a:lnTo>
                  </a:path>
                </a:pathLst>
              </a:custGeom>
              <a:noFill/>
              <a:ln w="616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8" name="Group 119"/>
            <p:cNvGrpSpPr>
              <a:grpSpLocks/>
            </p:cNvGrpSpPr>
            <p:nvPr/>
          </p:nvGrpSpPr>
          <p:grpSpPr bwMode="auto">
            <a:xfrm>
              <a:off x="7139" y="395"/>
              <a:ext cx="2502" cy="2"/>
              <a:chOff x="7139" y="395"/>
              <a:chExt cx="2502" cy="2"/>
            </a:xfrm>
          </p:grpSpPr>
          <p:sp>
            <p:nvSpPr>
              <p:cNvPr id="135" name="Freeform 120"/>
              <p:cNvSpPr>
                <a:spLocks/>
              </p:cNvSpPr>
              <p:nvPr/>
            </p:nvSpPr>
            <p:spPr bwMode="auto">
              <a:xfrm>
                <a:off x="7139" y="395"/>
                <a:ext cx="2502" cy="2"/>
              </a:xfrm>
              <a:custGeom>
                <a:avLst/>
                <a:gdLst>
                  <a:gd name="T0" fmla="+- 0 7139 7139"/>
                  <a:gd name="T1" fmla="*/ T0 w 2502"/>
                  <a:gd name="T2" fmla="+- 0 9641 7139"/>
                  <a:gd name="T3" fmla="*/ T2 w 2502"/>
                </a:gdLst>
                <a:ahLst/>
                <a:cxnLst>
                  <a:cxn ang="0">
                    <a:pos x="T1" y="0"/>
                  </a:cxn>
                  <a:cxn ang="0">
                    <a:pos x="T3" y="0"/>
                  </a:cxn>
                </a:cxnLst>
                <a:rect l="0" t="0" r="r" b="b"/>
                <a:pathLst>
                  <a:path w="2502">
                    <a:moveTo>
                      <a:pt x="0" y="0"/>
                    </a:moveTo>
                    <a:lnTo>
                      <a:pt x="2502" y="0"/>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9" name="Group 117"/>
            <p:cNvGrpSpPr>
              <a:grpSpLocks/>
            </p:cNvGrpSpPr>
            <p:nvPr/>
          </p:nvGrpSpPr>
          <p:grpSpPr bwMode="auto">
            <a:xfrm>
              <a:off x="8039" y="162"/>
              <a:ext cx="93" cy="186"/>
              <a:chOff x="8039" y="162"/>
              <a:chExt cx="93" cy="186"/>
            </a:xfrm>
          </p:grpSpPr>
          <p:sp>
            <p:nvSpPr>
              <p:cNvPr id="134" name="Freeform 118"/>
              <p:cNvSpPr>
                <a:spLocks/>
              </p:cNvSpPr>
              <p:nvPr/>
            </p:nvSpPr>
            <p:spPr bwMode="auto">
              <a:xfrm>
                <a:off x="8039" y="162"/>
                <a:ext cx="93" cy="186"/>
              </a:xfrm>
              <a:custGeom>
                <a:avLst/>
                <a:gdLst>
                  <a:gd name="T0" fmla="+- 0 8132 8039"/>
                  <a:gd name="T1" fmla="*/ T0 w 93"/>
                  <a:gd name="T2" fmla="+- 0 348 162"/>
                  <a:gd name="T3" fmla="*/ 348 h 186"/>
                  <a:gd name="T4" fmla="+- 0 8039 8039"/>
                  <a:gd name="T5" fmla="*/ T4 w 93"/>
                  <a:gd name="T6" fmla="+- 0 255 162"/>
                  <a:gd name="T7" fmla="*/ 255 h 186"/>
                  <a:gd name="T8" fmla="+- 0 8132 8039"/>
                  <a:gd name="T9" fmla="*/ T8 w 93"/>
                  <a:gd name="T10" fmla="+- 0 162 162"/>
                  <a:gd name="T11" fmla="*/ 162 h 186"/>
                </a:gdLst>
                <a:ahLst/>
                <a:cxnLst>
                  <a:cxn ang="0">
                    <a:pos x="T1" y="T3"/>
                  </a:cxn>
                  <a:cxn ang="0">
                    <a:pos x="T5" y="T7"/>
                  </a:cxn>
                  <a:cxn ang="0">
                    <a:pos x="T9" y="T11"/>
                  </a:cxn>
                </a:cxnLst>
                <a:rect l="0" t="0" r="r" b="b"/>
                <a:pathLst>
                  <a:path w="93" h="186">
                    <a:moveTo>
                      <a:pt x="93" y="186"/>
                    </a:moveTo>
                    <a:lnTo>
                      <a:pt x="0" y="93"/>
                    </a:lnTo>
                    <a:lnTo>
                      <a:pt x="93" y="0"/>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0" name="Group 115"/>
            <p:cNvGrpSpPr>
              <a:grpSpLocks/>
            </p:cNvGrpSpPr>
            <p:nvPr/>
          </p:nvGrpSpPr>
          <p:grpSpPr bwMode="auto">
            <a:xfrm>
              <a:off x="8625" y="162"/>
              <a:ext cx="93" cy="186"/>
              <a:chOff x="8625" y="162"/>
              <a:chExt cx="93" cy="186"/>
            </a:xfrm>
          </p:grpSpPr>
          <p:sp>
            <p:nvSpPr>
              <p:cNvPr id="133" name="Freeform 116"/>
              <p:cNvSpPr>
                <a:spLocks/>
              </p:cNvSpPr>
              <p:nvPr/>
            </p:nvSpPr>
            <p:spPr bwMode="auto">
              <a:xfrm>
                <a:off x="8625" y="162"/>
                <a:ext cx="93" cy="186"/>
              </a:xfrm>
              <a:custGeom>
                <a:avLst/>
                <a:gdLst>
                  <a:gd name="T0" fmla="+- 0 8625 8625"/>
                  <a:gd name="T1" fmla="*/ T0 w 93"/>
                  <a:gd name="T2" fmla="+- 0 162 162"/>
                  <a:gd name="T3" fmla="*/ 162 h 186"/>
                  <a:gd name="T4" fmla="+- 0 8718 8625"/>
                  <a:gd name="T5" fmla="*/ T4 w 93"/>
                  <a:gd name="T6" fmla="+- 0 255 162"/>
                  <a:gd name="T7" fmla="*/ 255 h 186"/>
                  <a:gd name="T8" fmla="+- 0 8625 8625"/>
                  <a:gd name="T9" fmla="*/ T8 w 93"/>
                  <a:gd name="T10" fmla="+- 0 349 162"/>
                  <a:gd name="T11" fmla="*/ 349 h 186"/>
                </a:gdLst>
                <a:ahLst/>
                <a:cxnLst>
                  <a:cxn ang="0">
                    <a:pos x="T1" y="T3"/>
                  </a:cxn>
                  <a:cxn ang="0">
                    <a:pos x="T5" y="T7"/>
                  </a:cxn>
                  <a:cxn ang="0">
                    <a:pos x="T9" y="T11"/>
                  </a:cxn>
                </a:cxnLst>
                <a:rect l="0" t="0" r="r" b="b"/>
                <a:pathLst>
                  <a:path w="93" h="186">
                    <a:moveTo>
                      <a:pt x="0" y="0"/>
                    </a:moveTo>
                    <a:lnTo>
                      <a:pt x="93" y="93"/>
                    </a:lnTo>
                    <a:lnTo>
                      <a:pt x="0" y="187"/>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1" name="Group 113"/>
            <p:cNvGrpSpPr>
              <a:grpSpLocks/>
            </p:cNvGrpSpPr>
            <p:nvPr/>
          </p:nvGrpSpPr>
          <p:grpSpPr bwMode="auto">
            <a:xfrm>
              <a:off x="8047" y="255"/>
              <a:ext cx="671" cy="2"/>
              <a:chOff x="8047" y="255"/>
              <a:chExt cx="671" cy="2"/>
            </a:xfrm>
          </p:grpSpPr>
          <p:sp>
            <p:nvSpPr>
              <p:cNvPr id="132" name="Freeform 114"/>
              <p:cNvSpPr>
                <a:spLocks/>
              </p:cNvSpPr>
              <p:nvPr/>
            </p:nvSpPr>
            <p:spPr bwMode="auto">
              <a:xfrm>
                <a:off x="8047" y="255"/>
                <a:ext cx="671" cy="2"/>
              </a:xfrm>
              <a:custGeom>
                <a:avLst/>
                <a:gdLst>
                  <a:gd name="T0" fmla="+- 0 8047 8047"/>
                  <a:gd name="T1" fmla="*/ T0 w 671"/>
                  <a:gd name="T2" fmla="+- 0 8717 8047"/>
                  <a:gd name="T3" fmla="*/ T2 w 671"/>
                </a:gdLst>
                <a:ahLst/>
                <a:cxnLst>
                  <a:cxn ang="0">
                    <a:pos x="T1" y="0"/>
                  </a:cxn>
                  <a:cxn ang="0">
                    <a:pos x="T3" y="0"/>
                  </a:cxn>
                </a:cxnLst>
                <a:rect l="0" t="0" r="r" b="b"/>
                <a:pathLst>
                  <a:path w="671">
                    <a:moveTo>
                      <a:pt x="0" y="0"/>
                    </a:moveTo>
                    <a:lnTo>
                      <a:pt x="670" y="0"/>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grpSp>
        <p:nvGrpSpPr>
          <p:cNvPr id="142" name="Group 105"/>
          <p:cNvGrpSpPr>
            <a:grpSpLocks/>
          </p:cNvGrpSpPr>
          <p:nvPr/>
        </p:nvGrpSpPr>
        <p:grpSpPr bwMode="auto">
          <a:xfrm>
            <a:off x="6470002" y="2852936"/>
            <a:ext cx="808038" cy="134937"/>
            <a:chOff x="12569" y="112"/>
            <a:chExt cx="1272" cy="212"/>
          </a:xfrm>
        </p:grpSpPr>
        <p:grpSp>
          <p:nvGrpSpPr>
            <p:cNvPr id="143" name="Group 110"/>
            <p:cNvGrpSpPr>
              <a:grpSpLocks/>
            </p:cNvGrpSpPr>
            <p:nvPr/>
          </p:nvGrpSpPr>
          <p:grpSpPr bwMode="auto">
            <a:xfrm>
              <a:off x="12582" y="126"/>
              <a:ext cx="93" cy="186"/>
              <a:chOff x="12582" y="126"/>
              <a:chExt cx="93" cy="186"/>
            </a:xfrm>
          </p:grpSpPr>
          <p:sp>
            <p:nvSpPr>
              <p:cNvPr id="148" name="Freeform 111"/>
              <p:cNvSpPr>
                <a:spLocks/>
              </p:cNvSpPr>
              <p:nvPr/>
            </p:nvSpPr>
            <p:spPr bwMode="auto">
              <a:xfrm>
                <a:off x="12582" y="126"/>
                <a:ext cx="93" cy="186"/>
              </a:xfrm>
              <a:custGeom>
                <a:avLst/>
                <a:gdLst>
                  <a:gd name="T0" fmla="+- 0 12675 12582"/>
                  <a:gd name="T1" fmla="*/ T0 w 93"/>
                  <a:gd name="T2" fmla="+- 0 312 126"/>
                  <a:gd name="T3" fmla="*/ 312 h 186"/>
                  <a:gd name="T4" fmla="+- 0 12582 12582"/>
                  <a:gd name="T5" fmla="*/ T4 w 93"/>
                  <a:gd name="T6" fmla="+- 0 219 126"/>
                  <a:gd name="T7" fmla="*/ 219 h 186"/>
                  <a:gd name="T8" fmla="+- 0 12675 12582"/>
                  <a:gd name="T9" fmla="*/ T8 w 93"/>
                  <a:gd name="T10" fmla="+- 0 126 126"/>
                  <a:gd name="T11" fmla="*/ 126 h 186"/>
                </a:gdLst>
                <a:ahLst/>
                <a:cxnLst>
                  <a:cxn ang="0">
                    <a:pos x="T1" y="T3"/>
                  </a:cxn>
                  <a:cxn ang="0">
                    <a:pos x="T5" y="T7"/>
                  </a:cxn>
                  <a:cxn ang="0">
                    <a:pos x="T9" y="T11"/>
                  </a:cxn>
                </a:cxnLst>
                <a:rect l="0" t="0" r="r" b="b"/>
                <a:pathLst>
                  <a:path w="93" h="186">
                    <a:moveTo>
                      <a:pt x="93" y="186"/>
                    </a:moveTo>
                    <a:lnTo>
                      <a:pt x="0" y="93"/>
                    </a:lnTo>
                    <a:lnTo>
                      <a:pt x="93" y="0"/>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44" name="Group 108"/>
            <p:cNvGrpSpPr>
              <a:grpSpLocks/>
            </p:cNvGrpSpPr>
            <p:nvPr/>
          </p:nvGrpSpPr>
          <p:grpSpPr bwMode="auto">
            <a:xfrm>
              <a:off x="13734" y="126"/>
              <a:ext cx="93" cy="186"/>
              <a:chOff x="13734" y="126"/>
              <a:chExt cx="93" cy="186"/>
            </a:xfrm>
          </p:grpSpPr>
          <p:sp>
            <p:nvSpPr>
              <p:cNvPr id="147" name="Freeform 109"/>
              <p:cNvSpPr>
                <a:spLocks/>
              </p:cNvSpPr>
              <p:nvPr/>
            </p:nvSpPr>
            <p:spPr bwMode="auto">
              <a:xfrm>
                <a:off x="13734" y="126"/>
                <a:ext cx="93" cy="186"/>
              </a:xfrm>
              <a:custGeom>
                <a:avLst/>
                <a:gdLst>
                  <a:gd name="T0" fmla="+- 0 13734 13734"/>
                  <a:gd name="T1" fmla="*/ T0 w 93"/>
                  <a:gd name="T2" fmla="+- 0 126 126"/>
                  <a:gd name="T3" fmla="*/ 126 h 186"/>
                  <a:gd name="T4" fmla="+- 0 13827 13734"/>
                  <a:gd name="T5" fmla="*/ T4 w 93"/>
                  <a:gd name="T6" fmla="+- 0 219 126"/>
                  <a:gd name="T7" fmla="*/ 219 h 186"/>
                  <a:gd name="T8" fmla="+- 0 13734 13734"/>
                  <a:gd name="T9" fmla="*/ T8 w 93"/>
                  <a:gd name="T10" fmla="+- 0 312 126"/>
                  <a:gd name="T11" fmla="*/ 312 h 186"/>
                </a:gdLst>
                <a:ahLst/>
                <a:cxnLst>
                  <a:cxn ang="0">
                    <a:pos x="T1" y="T3"/>
                  </a:cxn>
                  <a:cxn ang="0">
                    <a:pos x="T5" y="T7"/>
                  </a:cxn>
                  <a:cxn ang="0">
                    <a:pos x="T9" y="T11"/>
                  </a:cxn>
                </a:cxnLst>
                <a:rect l="0" t="0" r="r" b="b"/>
                <a:pathLst>
                  <a:path w="93" h="186">
                    <a:moveTo>
                      <a:pt x="0" y="0"/>
                    </a:moveTo>
                    <a:lnTo>
                      <a:pt x="93" y="93"/>
                    </a:lnTo>
                    <a:lnTo>
                      <a:pt x="0" y="186"/>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45" name="Group 106"/>
            <p:cNvGrpSpPr>
              <a:grpSpLocks/>
            </p:cNvGrpSpPr>
            <p:nvPr/>
          </p:nvGrpSpPr>
          <p:grpSpPr bwMode="auto">
            <a:xfrm>
              <a:off x="12589" y="219"/>
              <a:ext cx="1237" cy="2"/>
              <a:chOff x="12589" y="219"/>
              <a:chExt cx="1237" cy="2"/>
            </a:xfrm>
          </p:grpSpPr>
          <p:sp>
            <p:nvSpPr>
              <p:cNvPr id="146" name="Freeform 107"/>
              <p:cNvSpPr>
                <a:spLocks/>
              </p:cNvSpPr>
              <p:nvPr/>
            </p:nvSpPr>
            <p:spPr bwMode="auto">
              <a:xfrm>
                <a:off x="12589" y="219"/>
                <a:ext cx="1237" cy="2"/>
              </a:xfrm>
              <a:custGeom>
                <a:avLst/>
                <a:gdLst>
                  <a:gd name="T0" fmla="+- 0 12589 12589"/>
                  <a:gd name="T1" fmla="*/ T0 w 1237"/>
                  <a:gd name="T2" fmla="+- 0 13826 12589"/>
                  <a:gd name="T3" fmla="*/ T2 w 1237"/>
                </a:gdLst>
                <a:ahLst/>
                <a:cxnLst>
                  <a:cxn ang="0">
                    <a:pos x="T1" y="0"/>
                  </a:cxn>
                  <a:cxn ang="0">
                    <a:pos x="T3" y="0"/>
                  </a:cxn>
                </a:cxnLst>
                <a:rect l="0" t="0" r="r" b="b"/>
                <a:pathLst>
                  <a:path w="1237">
                    <a:moveTo>
                      <a:pt x="0" y="0"/>
                    </a:moveTo>
                    <a:lnTo>
                      <a:pt x="1237" y="0"/>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sp>
        <p:nvSpPr>
          <p:cNvPr id="149" name="Rectangle 148"/>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50" name="Rectangle 149"/>
          <p:cNvSpPr>
            <a:spLocks noChangeArrowheads="1"/>
          </p:cNvSpPr>
          <p:nvPr/>
        </p:nvSpPr>
        <p:spPr bwMode="auto">
          <a:xfrm>
            <a:off x="125319" y="642531"/>
            <a:ext cx="5393683" cy="18466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2400" b="1" i="0" u="none" strike="noStrike" cap="none" normalizeH="0" baseline="0" dirty="0" smtClean="0">
              <a:ln>
                <a:noFill/>
              </a:ln>
              <a:solidFill>
                <a:srgbClr val="0070C0"/>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b="1" i="0" u="none" strike="noStrike" cap="none" normalizeH="0" baseline="0" dirty="0" smtClean="0">
                <a:ln>
                  <a:noFill/>
                </a:ln>
                <a:solidFill>
                  <a:srgbClr val="0070C0"/>
                </a:solidFill>
                <a:effectLst/>
                <a:ea typeface="Arial" pitchFamily="34" charset="0"/>
                <a:cs typeface="Times New Roman" pitchFamily="18" charset="0"/>
              </a:rPr>
              <a:t>The</a:t>
            </a:r>
            <a:r>
              <a:rPr kumimoji="0" lang="en-US" i="0" u="none" strike="noStrike" cap="none" normalizeH="0" baseline="0" dirty="0" smtClean="0">
                <a:ln>
                  <a:noFill/>
                </a:ln>
                <a:solidFill>
                  <a:schemeClr val="tx1"/>
                </a:solidFill>
                <a:effectLst/>
                <a:ea typeface="Arial" pitchFamily="34" charset="0"/>
                <a:cs typeface="Times New Roman" pitchFamily="18" charset="0"/>
              </a:rPr>
              <a:t> </a:t>
            </a:r>
            <a:r>
              <a:rPr kumimoji="0" lang="en-US" b="1" i="0" u="none" strike="noStrike" cap="none" normalizeH="0" baseline="0" dirty="0" smtClean="0">
                <a:ln>
                  <a:noFill/>
                </a:ln>
                <a:solidFill>
                  <a:srgbClr val="0070C0"/>
                </a:solidFill>
                <a:effectLst/>
                <a:ea typeface="Arial" pitchFamily="34" charset="0"/>
                <a:cs typeface="Times New Roman" pitchFamily="18" charset="0"/>
              </a:rPr>
              <a:t>width of outcrop on a map is affected by: </a:t>
            </a:r>
          </a:p>
          <a:p>
            <a:pPr marL="342900" marR="0" lvl="0" indent="-342900" algn="just" defTabSz="914400" rtl="0" eaLnBrk="0" fontAlgn="base" latinLnBrk="0" hangingPunct="0">
              <a:lnSpc>
                <a:spcPct val="100000"/>
              </a:lnSpc>
              <a:spcBef>
                <a:spcPct val="0"/>
              </a:spcBef>
              <a:spcAft>
                <a:spcPct val="0"/>
              </a:spcAft>
              <a:buClrTx/>
              <a:buSzTx/>
              <a:buFontTx/>
              <a:buAutoNum type="arabicPeriod"/>
              <a:tabLst/>
            </a:pPr>
            <a:r>
              <a:rPr lang="en-US" b="1" dirty="0" smtClean="0">
                <a:solidFill>
                  <a:srgbClr val="0070C0"/>
                </a:solidFill>
                <a:ea typeface="Arial" pitchFamily="34" charset="0"/>
                <a:cs typeface="Times New Roman" pitchFamily="18" charset="0"/>
              </a:rPr>
              <a:t>T</a:t>
            </a:r>
            <a:r>
              <a:rPr kumimoji="0" lang="en-US" b="1" i="0" u="none" strike="noStrike" cap="none" normalizeH="0" baseline="0" dirty="0" smtClean="0">
                <a:ln>
                  <a:noFill/>
                </a:ln>
                <a:solidFill>
                  <a:srgbClr val="0070C0"/>
                </a:solidFill>
                <a:effectLst/>
                <a:ea typeface="Arial" pitchFamily="34" charset="0"/>
                <a:cs typeface="Times New Roman" pitchFamily="18" charset="0"/>
              </a:rPr>
              <a:t>he dip of the  beds.</a:t>
            </a:r>
            <a:r>
              <a:rPr kumimoji="0" lang="en-US" b="1" i="0" u="none" strike="noStrike" cap="none" normalizeH="0" dirty="0" smtClean="0">
                <a:ln>
                  <a:noFill/>
                </a:ln>
                <a:solidFill>
                  <a:srgbClr val="0070C0"/>
                </a:solidFill>
                <a:effectLst/>
                <a:ea typeface="Arial" pitchFamily="34" charset="0"/>
                <a:cs typeface="Times New Roman" pitchFamily="18" charset="0"/>
              </a:rPr>
              <a:t> </a:t>
            </a:r>
          </a:p>
          <a:p>
            <a:pPr marL="342900" marR="0" lvl="0" indent="-342900" algn="just" defTabSz="914400" rtl="0" eaLnBrk="0" fontAlgn="base" latinLnBrk="0" hangingPunct="0">
              <a:lnSpc>
                <a:spcPct val="100000"/>
              </a:lnSpc>
              <a:spcBef>
                <a:spcPct val="0"/>
              </a:spcBef>
              <a:spcAft>
                <a:spcPct val="0"/>
              </a:spcAft>
              <a:buClrTx/>
              <a:buSzTx/>
              <a:buFontTx/>
              <a:buAutoNum type="arabicPeriod"/>
              <a:tabLst/>
            </a:pPr>
            <a:r>
              <a:rPr lang="en-US" b="1" baseline="0" dirty="0">
                <a:solidFill>
                  <a:srgbClr val="0070C0"/>
                </a:solidFill>
                <a:ea typeface="Arial" pitchFamily="34" charset="0"/>
                <a:cs typeface="Times New Roman" pitchFamily="18" charset="0"/>
              </a:rPr>
              <a:t>T</a:t>
            </a:r>
            <a:r>
              <a:rPr kumimoji="0" lang="en-US" b="1" i="0" u="none" strike="noStrike" cap="none" normalizeH="0" baseline="0" dirty="0" smtClean="0">
                <a:ln>
                  <a:noFill/>
                </a:ln>
                <a:solidFill>
                  <a:srgbClr val="0070C0"/>
                </a:solidFill>
                <a:effectLst/>
                <a:ea typeface="Arial" pitchFamily="34" charset="0"/>
                <a:cs typeface="Times New Roman" pitchFamily="18" charset="0"/>
              </a:rPr>
              <a:t>he steepness of the topography.</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b="1" i="0" u="none" strike="noStrike" cap="none" normalizeH="0" baseline="0" dirty="0" smtClean="0">
              <a:ln>
                <a:noFill/>
              </a:ln>
              <a:solidFill>
                <a:srgbClr val="0070C0"/>
              </a:solidFill>
              <a:effectLst/>
              <a:ea typeface="Arial" pitchFamily="34"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b="1" i="0" u="none" strike="noStrike" cap="none" normalizeH="0" baseline="0" dirty="0" smtClean="0">
                <a:ln>
                  <a:noFill/>
                </a:ln>
                <a:solidFill>
                  <a:schemeClr val="tx1"/>
                </a:solidFill>
                <a:effectLst/>
                <a:ea typeface="Arial" pitchFamily="34" charset="0"/>
                <a:cs typeface="Times New Roman" pitchFamily="18" charset="0"/>
              </a:rPr>
              <a:t> </a:t>
            </a:r>
            <a:r>
              <a:rPr kumimoji="0" lang="en-US" i="0" u="none" strike="noStrike" cap="none" normalizeH="0" baseline="0" dirty="0" smtClean="0">
                <a:ln>
                  <a:noFill/>
                </a:ln>
                <a:solidFill>
                  <a:schemeClr val="tx1"/>
                </a:solidFill>
                <a:effectLst/>
                <a:ea typeface="Arial" pitchFamily="34" charset="0"/>
                <a:cs typeface="Times New Roman" pitchFamily="18" charset="0"/>
              </a:rPr>
              <a:t>All the beds in the figure have the same thickness.</a:t>
            </a:r>
            <a:endParaRPr kumimoji="0" lang="en-US" i="0" u="none" strike="noStrike" cap="none" normalizeH="0" baseline="0" dirty="0" smtClean="0">
              <a:ln>
                <a:noFill/>
              </a:ln>
              <a:solidFill>
                <a:schemeClr val="tx1"/>
              </a:solidFill>
              <a:effectLst/>
              <a:cs typeface="Arial" pitchFamily="34" charset="0"/>
            </a:endParaRPr>
          </a:p>
        </p:txBody>
      </p:sp>
      <p:grpSp>
        <p:nvGrpSpPr>
          <p:cNvPr id="211" name="Group 210"/>
          <p:cNvGrpSpPr>
            <a:grpSpLocks/>
          </p:cNvGrpSpPr>
          <p:nvPr/>
        </p:nvGrpSpPr>
        <p:grpSpPr bwMode="auto">
          <a:xfrm>
            <a:off x="5184439" y="4881639"/>
            <a:ext cx="3776617" cy="1527214"/>
            <a:chOff x="5858" y="182"/>
            <a:chExt cx="10526" cy="3172"/>
          </a:xfrm>
        </p:grpSpPr>
        <p:grpSp>
          <p:nvGrpSpPr>
            <p:cNvPr id="212" name="Group 211"/>
            <p:cNvGrpSpPr>
              <a:grpSpLocks/>
            </p:cNvGrpSpPr>
            <p:nvPr/>
          </p:nvGrpSpPr>
          <p:grpSpPr bwMode="auto">
            <a:xfrm>
              <a:off x="5858" y="2067"/>
              <a:ext cx="10526" cy="1287"/>
              <a:chOff x="5858" y="2067"/>
              <a:chExt cx="10526" cy="1287"/>
            </a:xfrm>
          </p:grpSpPr>
          <p:sp>
            <p:nvSpPr>
              <p:cNvPr id="261" name="Freeform 212"/>
              <p:cNvSpPr>
                <a:spLocks/>
              </p:cNvSpPr>
              <p:nvPr/>
            </p:nvSpPr>
            <p:spPr bwMode="auto">
              <a:xfrm>
                <a:off x="5858" y="2067"/>
                <a:ext cx="10526" cy="1287"/>
              </a:xfrm>
              <a:custGeom>
                <a:avLst/>
                <a:gdLst>
                  <a:gd name="T0" fmla="+- 0 5858 5858"/>
                  <a:gd name="T1" fmla="*/ T0 w 10526"/>
                  <a:gd name="T2" fmla="+- 0 3354 2067"/>
                  <a:gd name="T3" fmla="*/ 3354 h 1287"/>
                  <a:gd name="T4" fmla="+- 0 16384 5858"/>
                  <a:gd name="T5" fmla="*/ T4 w 10526"/>
                  <a:gd name="T6" fmla="+- 0 3354 2067"/>
                  <a:gd name="T7" fmla="*/ 3354 h 1287"/>
                  <a:gd name="T8" fmla="+- 0 16384 5858"/>
                  <a:gd name="T9" fmla="*/ T8 w 10526"/>
                  <a:gd name="T10" fmla="+- 0 2067 2067"/>
                  <a:gd name="T11" fmla="*/ 2067 h 1287"/>
                  <a:gd name="T12" fmla="+- 0 5858 5858"/>
                  <a:gd name="T13" fmla="*/ T12 w 10526"/>
                  <a:gd name="T14" fmla="+- 0 2067 2067"/>
                  <a:gd name="T15" fmla="*/ 2067 h 1287"/>
                  <a:gd name="T16" fmla="+- 0 5858 5858"/>
                  <a:gd name="T17" fmla="*/ T16 w 10526"/>
                  <a:gd name="T18" fmla="+- 0 3354 2067"/>
                  <a:gd name="T19" fmla="*/ 3354 h 1287"/>
                </a:gdLst>
                <a:ahLst/>
                <a:cxnLst>
                  <a:cxn ang="0">
                    <a:pos x="T1" y="T3"/>
                  </a:cxn>
                  <a:cxn ang="0">
                    <a:pos x="T5" y="T7"/>
                  </a:cxn>
                  <a:cxn ang="0">
                    <a:pos x="T9" y="T11"/>
                  </a:cxn>
                  <a:cxn ang="0">
                    <a:pos x="T13" y="T15"/>
                  </a:cxn>
                  <a:cxn ang="0">
                    <a:pos x="T17" y="T19"/>
                  </a:cxn>
                </a:cxnLst>
                <a:rect l="0" t="0" r="r" b="b"/>
                <a:pathLst>
                  <a:path w="10526" h="1287">
                    <a:moveTo>
                      <a:pt x="0" y="1287"/>
                    </a:moveTo>
                    <a:lnTo>
                      <a:pt x="10526" y="1287"/>
                    </a:lnTo>
                    <a:lnTo>
                      <a:pt x="10526" y="0"/>
                    </a:lnTo>
                    <a:lnTo>
                      <a:pt x="0" y="0"/>
                    </a:lnTo>
                    <a:lnTo>
                      <a:pt x="0" y="1287"/>
                    </a:lnTo>
                  </a:path>
                </a:pathLst>
              </a:custGeom>
              <a:solidFill>
                <a:srgbClr val="4D4D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3" name="Group 213"/>
            <p:cNvGrpSpPr>
              <a:grpSpLocks/>
            </p:cNvGrpSpPr>
            <p:nvPr/>
          </p:nvGrpSpPr>
          <p:grpSpPr bwMode="auto">
            <a:xfrm>
              <a:off x="6109" y="1866"/>
              <a:ext cx="9994" cy="1111"/>
              <a:chOff x="6109" y="1866"/>
              <a:chExt cx="9994" cy="1111"/>
            </a:xfrm>
          </p:grpSpPr>
          <p:sp>
            <p:nvSpPr>
              <p:cNvPr id="260" name="Freeform 214"/>
              <p:cNvSpPr>
                <a:spLocks/>
              </p:cNvSpPr>
              <p:nvPr/>
            </p:nvSpPr>
            <p:spPr bwMode="auto">
              <a:xfrm>
                <a:off x="6109" y="1866"/>
                <a:ext cx="9994" cy="1111"/>
              </a:xfrm>
              <a:custGeom>
                <a:avLst/>
                <a:gdLst>
                  <a:gd name="T0" fmla="+- 0 6109 6109"/>
                  <a:gd name="T1" fmla="*/ T0 w 9994"/>
                  <a:gd name="T2" fmla="+- 0 2977 1866"/>
                  <a:gd name="T3" fmla="*/ 2977 h 1111"/>
                  <a:gd name="T4" fmla="+- 0 16103 6109"/>
                  <a:gd name="T5" fmla="*/ T4 w 9994"/>
                  <a:gd name="T6" fmla="+- 0 2977 1866"/>
                  <a:gd name="T7" fmla="*/ 2977 h 1111"/>
                  <a:gd name="T8" fmla="+- 0 16103 6109"/>
                  <a:gd name="T9" fmla="*/ T8 w 9994"/>
                  <a:gd name="T10" fmla="+- 0 1866 1866"/>
                  <a:gd name="T11" fmla="*/ 1866 h 1111"/>
                  <a:gd name="T12" fmla="+- 0 6109 6109"/>
                  <a:gd name="T13" fmla="*/ T12 w 9994"/>
                  <a:gd name="T14" fmla="+- 0 1866 1866"/>
                  <a:gd name="T15" fmla="*/ 1866 h 1111"/>
                  <a:gd name="T16" fmla="+- 0 6109 6109"/>
                  <a:gd name="T17" fmla="*/ T16 w 9994"/>
                  <a:gd name="T18" fmla="+- 0 2977 1866"/>
                  <a:gd name="T19" fmla="*/ 2977 h 1111"/>
                </a:gdLst>
                <a:ahLst/>
                <a:cxnLst>
                  <a:cxn ang="0">
                    <a:pos x="T1" y="T3"/>
                  </a:cxn>
                  <a:cxn ang="0">
                    <a:pos x="T5" y="T7"/>
                  </a:cxn>
                  <a:cxn ang="0">
                    <a:pos x="T9" y="T11"/>
                  </a:cxn>
                  <a:cxn ang="0">
                    <a:pos x="T13" y="T15"/>
                  </a:cxn>
                  <a:cxn ang="0">
                    <a:pos x="T17" y="T19"/>
                  </a:cxn>
                </a:cxnLst>
                <a:rect l="0" t="0" r="r" b="b"/>
                <a:pathLst>
                  <a:path w="9994" h="1111">
                    <a:moveTo>
                      <a:pt x="0" y="1111"/>
                    </a:moveTo>
                    <a:lnTo>
                      <a:pt x="9994" y="1111"/>
                    </a:lnTo>
                    <a:lnTo>
                      <a:pt x="9994" y="0"/>
                    </a:lnTo>
                    <a:lnTo>
                      <a:pt x="0" y="0"/>
                    </a:lnTo>
                    <a:lnTo>
                      <a:pt x="0" y="1111"/>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4" name="Group 215"/>
            <p:cNvGrpSpPr>
              <a:grpSpLocks/>
            </p:cNvGrpSpPr>
            <p:nvPr/>
          </p:nvGrpSpPr>
          <p:grpSpPr bwMode="auto">
            <a:xfrm>
              <a:off x="12054" y="977"/>
              <a:ext cx="3277" cy="1787"/>
              <a:chOff x="12054" y="977"/>
              <a:chExt cx="3277" cy="1787"/>
            </a:xfrm>
          </p:grpSpPr>
          <p:sp>
            <p:nvSpPr>
              <p:cNvPr id="259" name="Freeform 216"/>
              <p:cNvSpPr>
                <a:spLocks/>
              </p:cNvSpPr>
              <p:nvPr/>
            </p:nvSpPr>
            <p:spPr bwMode="auto">
              <a:xfrm>
                <a:off x="12054" y="977"/>
                <a:ext cx="3277" cy="1787"/>
              </a:xfrm>
              <a:custGeom>
                <a:avLst/>
                <a:gdLst>
                  <a:gd name="T0" fmla="+- 0 12397 12054"/>
                  <a:gd name="T1" fmla="*/ T0 w 3277"/>
                  <a:gd name="T2" fmla="+- 0 977 977"/>
                  <a:gd name="T3" fmla="*/ 977 h 1787"/>
                  <a:gd name="T4" fmla="+- 0 12227 12054"/>
                  <a:gd name="T5" fmla="*/ T4 w 3277"/>
                  <a:gd name="T6" fmla="+- 0 1233 977"/>
                  <a:gd name="T7" fmla="*/ 1233 h 1787"/>
                  <a:gd name="T8" fmla="+- 0 12054 12054"/>
                  <a:gd name="T9" fmla="*/ T8 w 3277"/>
                  <a:gd name="T10" fmla="+- 0 1547 977"/>
                  <a:gd name="T11" fmla="*/ 1547 h 1787"/>
                  <a:gd name="T12" fmla="+- 0 15083 12054"/>
                  <a:gd name="T13" fmla="*/ T12 w 3277"/>
                  <a:gd name="T14" fmla="+- 0 2764 977"/>
                  <a:gd name="T15" fmla="*/ 2764 h 1787"/>
                  <a:gd name="T16" fmla="+- 0 15330 12054"/>
                  <a:gd name="T17" fmla="*/ T16 w 3277"/>
                  <a:gd name="T18" fmla="+- 0 2155 977"/>
                  <a:gd name="T19" fmla="*/ 2155 h 1787"/>
                  <a:gd name="T20" fmla="+- 0 12397 12054"/>
                  <a:gd name="T21" fmla="*/ T20 w 3277"/>
                  <a:gd name="T22" fmla="+- 0 977 977"/>
                  <a:gd name="T23" fmla="*/ 977 h 1787"/>
                </a:gdLst>
                <a:ahLst/>
                <a:cxnLst>
                  <a:cxn ang="0">
                    <a:pos x="T1" y="T3"/>
                  </a:cxn>
                  <a:cxn ang="0">
                    <a:pos x="T5" y="T7"/>
                  </a:cxn>
                  <a:cxn ang="0">
                    <a:pos x="T9" y="T11"/>
                  </a:cxn>
                  <a:cxn ang="0">
                    <a:pos x="T13" y="T15"/>
                  </a:cxn>
                  <a:cxn ang="0">
                    <a:pos x="T17" y="T19"/>
                  </a:cxn>
                  <a:cxn ang="0">
                    <a:pos x="T21" y="T23"/>
                  </a:cxn>
                </a:cxnLst>
                <a:rect l="0" t="0" r="r" b="b"/>
                <a:pathLst>
                  <a:path w="3277" h="1787">
                    <a:moveTo>
                      <a:pt x="343" y="0"/>
                    </a:moveTo>
                    <a:lnTo>
                      <a:pt x="173" y="256"/>
                    </a:lnTo>
                    <a:lnTo>
                      <a:pt x="0" y="570"/>
                    </a:lnTo>
                    <a:lnTo>
                      <a:pt x="3029" y="1787"/>
                    </a:lnTo>
                    <a:lnTo>
                      <a:pt x="3276" y="1178"/>
                    </a:lnTo>
                    <a:lnTo>
                      <a:pt x="343"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5" name="Group 217"/>
            <p:cNvGrpSpPr>
              <a:grpSpLocks/>
            </p:cNvGrpSpPr>
            <p:nvPr/>
          </p:nvGrpSpPr>
          <p:grpSpPr bwMode="auto">
            <a:xfrm>
              <a:off x="12054" y="977"/>
              <a:ext cx="3277" cy="1787"/>
              <a:chOff x="12054" y="977"/>
              <a:chExt cx="3277" cy="1787"/>
            </a:xfrm>
          </p:grpSpPr>
          <p:sp>
            <p:nvSpPr>
              <p:cNvPr id="258" name="Freeform 218"/>
              <p:cNvSpPr>
                <a:spLocks/>
              </p:cNvSpPr>
              <p:nvPr/>
            </p:nvSpPr>
            <p:spPr bwMode="auto">
              <a:xfrm>
                <a:off x="12054" y="977"/>
                <a:ext cx="3277" cy="1787"/>
              </a:xfrm>
              <a:custGeom>
                <a:avLst/>
                <a:gdLst>
                  <a:gd name="T0" fmla="+- 0 15083 12054"/>
                  <a:gd name="T1" fmla="*/ T0 w 3277"/>
                  <a:gd name="T2" fmla="+- 0 2764 977"/>
                  <a:gd name="T3" fmla="*/ 2764 h 1787"/>
                  <a:gd name="T4" fmla="+- 0 12054 12054"/>
                  <a:gd name="T5" fmla="*/ T4 w 3277"/>
                  <a:gd name="T6" fmla="+- 0 1547 977"/>
                  <a:gd name="T7" fmla="*/ 1547 h 1787"/>
                  <a:gd name="T8" fmla="+- 0 12227 12054"/>
                  <a:gd name="T9" fmla="*/ T8 w 3277"/>
                  <a:gd name="T10" fmla="+- 0 1233 977"/>
                  <a:gd name="T11" fmla="*/ 1233 h 1787"/>
                  <a:gd name="T12" fmla="+- 0 12397 12054"/>
                  <a:gd name="T13" fmla="*/ T12 w 3277"/>
                  <a:gd name="T14" fmla="+- 0 977 977"/>
                  <a:gd name="T15" fmla="*/ 977 h 1787"/>
                  <a:gd name="T16" fmla="+- 0 15330 12054"/>
                  <a:gd name="T17" fmla="*/ T16 w 3277"/>
                  <a:gd name="T18" fmla="+- 0 2155 977"/>
                  <a:gd name="T19" fmla="*/ 2155 h 1787"/>
                </a:gdLst>
                <a:ahLst/>
                <a:cxnLst>
                  <a:cxn ang="0">
                    <a:pos x="T1" y="T3"/>
                  </a:cxn>
                  <a:cxn ang="0">
                    <a:pos x="T5" y="T7"/>
                  </a:cxn>
                  <a:cxn ang="0">
                    <a:pos x="T9" y="T11"/>
                  </a:cxn>
                  <a:cxn ang="0">
                    <a:pos x="T13" y="T15"/>
                  </a:cxn>
                  <a:cxn ang="0">
                    <a:pos x="T17" y="T19"/>
                  </a:cxn>
                </a:cxnLst>
                <a:rect l="0" t="0" r="r" b="b"/>
                <a:pathLst>
                  <a:path w="3277" h="1787">
                    <a:moveTo>
                      <a:pt x="3029" y="1787"/>
                    </a:moveTo>
                    <a:lnTo>
                      <a:pt x="0" y="570"/>
                    </a:lnTo>
                    <a:lnTo>
                      <a:pt x="173" y="256"/>
                    </a:lnTo>
                    <a:lnTo>
                      <a:pt x="343" y="0"/>
                    </a:lnTo>
                    <a:lnTo>
                      <a:pt x="3276" y="1178"/>
                    </a:lnTo>
                  </a:path>
                </a:pathLst>
              </a:custGeom>
              <a:noFill/>
              <a:ln w="616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16" name="Group 219"/>
            <p:cNvGrpSpPr>
              <a:grpSpLocks/>
            </p:cNvGrpSpPr>
            <p:nvPr/>
          </p:nvGrpSpPr>
          <p:grpSpPr bwMode="auto">
            <a:xfrm>
              <a:off x="12410" y="550"/>
              <a:ext cx="3154" cy="1605"/>
              <a:chOff x="12410" y="550"/>
              <a:chExt cx="3154" cy="1605"/>
            </a:xfrm>
          </p:grpSpPr>
          <p:sp>
            <p:nvSpPr>
              <p:cNvPr id="257" name="Freeform 220"/>
              <p:cNvSpPr>
                <a:spLocks/>
              </p:cNvSpPr>
              <p:nvPr/>
            </p:nvSpPr>
            <p:spPr bwMode="auto">
              <a:xfrm>
                <a:off x="12410" y="550"/>
                <a:ext cx="3154" cy="1605"/>
              </a:xfrm>
              <a:custGeom>
                <a:avLst/>
                <a:gdLst>
                  <a:gd name="T0" fmla="+- 0 13084 12410"/>
                  <a:gd name="T1" fmla="*/ T0 w 3154"/>
                  <a:gd name="T2" fmla="+- 0 550 550"/>
                  <a:gd name="T3" fmla="*/ 550 h 1605"/>
                  <a:gd name="T4" fmla="+- 0 13013 12410"/>
                  <a:gd name="T5" fmla="*/ T4 w 3154"/>
                  <a:gd name="T6" fmla="+- 0 570 550"/>
                  <a:gd name="T7" fmla="*/ 570 h 1605"/>
                  <a:gd name="T8" fmla="+- 0 12950 12410"/>
                  <a:gd name="T9" fmla="*/ T8 w 3154"/>
                  <a:gd name="T10" fmla="+- 0 590 550"/>
                  <a:gd name="T11" fmla="*/ 590 h 1605"/>
                  <a:gd name="T12" fmla="+- 0 12877 12410"/>
                  <a:gd name="T13" fmla="*/ T12 w 3154"/>
                  <a:gd name="T14" fmla="+- 0 616 550"/>
                  <a:gd name="T15" fmla="*/ 616 h 1605"/>
                  <a:gd name="T16" fmla="+- 0 12802 12410"/>
                  <a:gd name="T17" fmla="*/ T16 w 3154"/>
                  <a:gd name="T18" fmla="+- 0 648 550"/>
                  <a:gd name="T19" fmla="*/ 648 h 1605"/>
                  <a:gd name="T20" fmla="+- 0 12732 12410"/>
                  <a:gd name="T21" fmla="*/ T20 w 3154"/>
                  <a:gd name="T22" fmla="+- 0 686 550"/>
                  <a:gd name="T23" fmla="*/ 686 h 1605"/>
                  <a:gd name="T24" fmla="+- 0 12679 12410"/>
                  <a:gd name="T25" fmla="*/ T24 w 3154"/>
                  <a:gd name="T26" fmla="+- 0 719 550"/>
                  <a:gd name="T27" fmla="*/ 719 h 1605"/>
                  <a:gd name="T28" fmla="+- 0 12625 12410"/>
                  <a:gd name="T29" fmla="*/ T28 w 3154"/>
                  <a:gd name="T30" fmla="+- 0 756 550"/>
                  <a:gd name="T31" fmla="*/ 756 h 1605"/>
                  <a:gd name="T32" fmla="+- 0 12577 12410"/>
                  <a:gd name="T33" fmla="*/ T32 w 3154"/>
                  <a:gd name="T34" fmla="+- 0 797 550"/>
                  <a:gd name="T35" fmla="*/ 797 h 1605"/>
                  <a:gd name="T36" fmla="+- 0 12519 12410"/>
                  <a:gd name="T37" fmla="*/ T36 w 3154"/>
                  <a:gd name="T38" fmla="+- 0 857 550"/>
                  <a:gd name="T39" fmla="*/ 857 h 1605"/>
                  <a:gd name="T40" fmla="+- 0 12410 12410"/>
                  <a:gd name="T41" fmla="*/ T40 w 3154"/>
                  <a:gd name="T42" fmla="+- 0 979 550"/>
                  <a:gd name="T43" fmla="*/ 979 h 1605"/>
                  <a:gd name="T44" fmla="+- 0 15317 12410"/>
                  <a:gd name="T45" fmla="*/ T44 w 3154"/>
                  <a:gd name="T46" fmla="+- 0 2155 550"/>
                  <a:gd name="T47" fmla="*/ 2155 h 1605"/>
                  <a:gd name="T48" fmla="+- 0 15564 12410"/>
                  <a:gd name="T49" fmla="*/ T48 w 3154"/>
                  <a:gd name="T50" fmla="+- 0 1545 550"/>
                  <a:gd name="T51" fmla="*/ 1545 h 1605"/>
                  <a:gd name="T52" fmla="+- 0 13084 12410"/>
                  <a:gd name="T53" fmla="*/ T52 w 3154"/>
                  <a:gd name="T54" fmla="+- 0 550 550"/>
                  <a:gd name="T55" fmla="*/ 550 h 160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3154" h="1605">
                    <a:moveTo>
                      <a:pt x="674" y="0"/>
                    </a:moveTo>
                    <a:lnTo>
                      <a:pt x="603" y="20"/>
                    </a:lnTo>
                    <a:lnTo>
                      <a:pt x="540" y="40"/>
                    </a:lnTo>
                    <a:lnTo>
                      <a:pt x="467" y="66"/>
                    </a:lnTo>
                    <a:lnTo>
                      <a:pt x="392" y="98"/>
                    </a:lnTo>
                    <a:lnTo>
                      <a:pt x="322" y="136"/>
                    </a:lnTo>
                    <a:lnTo>
                      <a:pt x="269" y="169"/>
                    </a:lnTo>
                    <a:lnTo>
                      <a:pt x="215" y="206"/>
                    </a:lnTo>
                    <a:lnTo>
                      <a:pt x="167" y="247"/>
                    </a:lnTo>
                    <a:lnTo>
                      <a:pt x="109" y="307"/>
                    </a:lnTo>
                    <a:lnTo>
                      <a:pt x="0" y="429"/>
                    </a:lnTo>
                    <a:lnTo>
                      <a:pt x="2907" y="1605"/>
                    </a:lnTo>
                    <a:lnTo>
                      <a:pt x="3154" y="995"/>
                    </a:lnTo>
                    <a:lnTo>
                      <a:pt x="674"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7" name="Group 221"/>
            <p:cNvGrpSpPr>
              <a:grpSpLocks/>
            </p:cNvGrpSpPr>
            <p:nvPr/>
          </p:nvGrpSpPr>
          <p:grpSpPr bwMode="auto">
            <a:xfrm>
              <a:off x="12410" y="550"/>
              <a:ext cx="3154" cy="1605"/>
              <a:chOff x="12410" y="550"/>
              <a:chExt cx="3154" cy="1605"/>
            </a:xfrm>
          </p:grpSpPr>
          <p:sp>
            <p:nvSpPr>
              <p:cNvPr id="256" name="Freeform 222"/>
              <p:cNvSpPr>
                <a:spLocks/>
              </p:cNvSpPr>
              <p:nvPr/>
            </p:nvSpPr>
            <p:spPr bwMode="auto">
              <a:xfrm>
                <a:off x="12410" y="550"/>
                <a:ext cx="3154" cy="1605"/>
              </a:xfrm>
              <a:custGeom>
                <a:avLst/>
                <a:gdLst>
                  <a:gd name="T0" fmla="+- 0 15317 12410"/>
                  <a:gd name="T1" fmla="*/ T0 w 3154"/>
                  <a:gd name="T2" fmla="+- 0 2155 550"/>
                  <a:gd name="T3" fmla="*/ 2155 h 1605"/>
                  <a:gd name="T4" fmla="+- 0 12410 12410"/>
                  <a:gd name="T5" fmla="*/ T4 w 3154"/>
                  <a:gd name="T6" fmla="+- 0 979 550"/>
                  <a:gd name="T7" fmla="*/ 979 h 1605"/>
                  <a:gd name="T8" fmla="+- 0 12437 12410"/>
                  <a:gd name="T9" fmla="*/ T8 w 3154"/>
                  <a:gd name="T10" fmla="+- 0 949 550"/>
                  <a:gd name="T11" fmla="*/ 949 h 1605"/>
                  <a:gd name="T12" fmla="+- 0 12461 12410"/>
                  <a:gd name="T13" fmla="*/ T12 w 3154"/>
                  <a:gd name="T14" fmla="+- 0 922 550"/>
                  <a:gd name="T15" fmla="*/ 922 h 1605"/>
                  <a:gd name="T16" fmla="+- 0 12502 12410"/>
                  <a:gd name="T17" fmla="*/ T16 w 3154"/>
                  <a:gd name="T18" fmla="+- 0 876 550"/>
                  <a:gd name="T19" fmla="*/ 876 h 1605"/>
                  <a:gd name="T20" fmla="+- 0 12550 12410"/>
                  <a:gd name="T21" fmla="*/ T20 w 3154"/>
                  <a:gd name="T22" fmla="+- 0 824 550"/>
                  <a:gd name="T23" fmla="*/ 824 h 1605"/>
                  <a:gd name="T24" fmla="+- 0 12601 12410"/>
                  <a:gd name="T25" fmla="*/ T24 w 3154"/>
                  <a:gd name="T26" fmla="+- 0 775 550"/>
                  <a:gd name="T27" fmla="*/ 775 h 1605"/>
                  <a:gd name="T28" fmla="+- 0 12650 12410"/>
                  <a:gd name="T29" fmla="*/ T28 w 3154"/>
                  <a:gd name="T30" fmla="+- 0 738 550"/>
                  <a:gd name="T31" fmla="*/ 738 h 1605"/>
                  <a:gd name="T32" fmla="+- 0 12713 12410"/>
                  <a:gd name="T33" fmla="*/ T32 w 3154"/>
                  <a:gd name="T34" fmla="+- 0 698 550"/>
                  <a:gd name="T35" fmla="*/ 698 h 1605"/>
                  <a:gd name="T36" fmla="+- 0 12778 12410"/>
                  <a:gd name="T37" fmla="*/ T36 w 3154"/>
                  <a:gd name="T38" fmla="+- 0 660 550"/>
                  <a:gd name="T39" fmla="*/ 660 h 1605"/>
                  <a:gd name="T40" fmla="+- 0 12852 12410"/>
                  <a:gd name="T41" fmla="*/ T40 w 3154"/>
                  <a:gd name="T42" fmla="+- 0 626 550"/>
                  <a:gd name="T43" fmla="*/ 626 h 1605"/>
                  <a:gd name="T44" fmla="+- 0 12926 12410"/>
                  <a:gd name="T45" fmla="*/ T44 w 3154"/>
                  <a:gd name="T46" fmla="+- 0 598 550"/>
                  <a:gd name="T47" fmla="*/ 598 h 1605"/>
                  <a:gd name="T48" fmla="+- 0 12993 12410"/>
                  <a:gd name="T49" fmla="*/ T48 w 3154"/>
                  <a:gd name="T50" fmla="+- 0 576 550"/>
                  <a:gd name="T51" fmla="*/ 576 h 1605"/>
                  <a:gd name="T52" fmla="+- 0 13060 12410"/>
                  <a:gd name="T53" fmla="*/ T52 w 3154"/>
                  <a:gd name="T54" fmla="+- 0 556 550"/>
                  <a:gd name="T55" fmla="*/ 556 h 1605"/>
                  <a:gd name="T56" fmla="+- 0 13084 12410"/>
                  <a:gd name="T57" fmla="*/ T56 w 3154"/>
                  <a:gd name="T58" fmla="+- 0 550 550"/>
                  <a:gd name="T59" fmla="*/ 550 h 1605"/>
                  <a:gd name="T60" fmla="+- 0 15564 12410"/>
                  <a:gd name="T61" fmla="*/ T60 w 3154"/>
                  <a:gd name="T62" fmla="+- 0 1545 550"/>
                  <a:gd name="T63" fmla="*/ 1545 h 160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3154" h="1605">
                    <a:moveTo>
                      <a:pt x="2907" y="1605"/>
                    </a:moveTo>
                    <a:lnTo>
                      <a:pt x="0" y="429"/>
                    </a:lnTo>
                    <a:lnTo>
                      <a:pt x="27" y="399"/>
                    </a:lnTo>
                    <a:lnTo>
                      <a:pt x="51" y="372"/>
                    </a:lnTo>
                    <a:lnTo>
                      <a:pt x="92" y="326"/>
                    </a:lnTo>
                    <a:lnTo>
                      <a:pt x="140" y="274"/>
                    </a:lnTo>
                    <a:lnTo>
                      <a:pt x="191" y="225"/>
                    </a:lnTo>
                    <a:lnTo>
                      <a:pt x="240" y="188"/>
                    </a:lnTo>
                    <a:lnTo>
                      <a:pt x="303" y="148"/>
                    </a:lnTo>
                    <a:lnTo>
                      <a:pt x="368" y="110"/>
                    </a:lnTo>
                    <a:lnTo>
                      <a:pt x="442" y="76"/>
                    </a:lnTo>
                    <a:lnTo>
                      <a:pt x="516" y="48"/>
                    </a:lnTo>
                    <a:lnTo>
                      <a:pt x="583" y="26"/>
                    </a:lnTo>
                    <a:lnTo>
                      <a:pt x="650" y="6"/>
                    </a:lnTo>
                    <a:lnTo>
                      <a:pt x="674" y="0"/>
                    </a:lnTo>
                    <a:lnTo>
                      <a:pt x="3154" y="995"/>
                    </a:lnTo>
                  </a:path>
                </a:pathLst>
              </a:custGeom>
              <a:noFill/>
              <a:ln w="616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18" name="Group 223"/>
            <p:cNvGrpSpPr>
              <a:grpSpLocks/>
            </p:cNvGrpSpPr>
            <p:nvPr/>
          </p:nvGrpSpPr>
          <p:grpSpPr bwMode="auto">
            <a:xfrm>
              <a:off x="13090" y="496"/>
              <a:ext cx="2697" cy="1056"/>
              <a:chOff x="13090" y="496"/>
              <a:chExt cx="2697" cy="1056"/>
            </a:xfrm>
          </p:grpSpPr>
          <p:sp>
            <p:nvSpPr>
              <p:cNvPr id="255" name="Freeform 224"/>
              <p:cNvSpPr>
                <a:spLocks/>
              </p:cNvSpPr>
              <p:nvPr/>
            </p:nvSpPr>
            <p:spPr bwMode="auto">
              <a:xfrm>
                <a:off x="13090" y="496"/>
                <a:ext cx="2697" cy="1056"/>
              </a:xfrm>
              <a:custGeom>
                <a:avLst/>
                <a:gdLst>
                  <a:gd name="T0" fmla="+- 0 13721 13090"/>
                  <a:gd name="T1" fmla="*/ T0 w 2697"/>
                  <a:gd name="T2" fmla="+- 0 496 496"/>
                  <a:gd name="T3" fmla="*/ 496 h 1056"/>
                  <a:gd name="T4" fmla="+- 0 13090 13090"/>
                  <a:gd name="T5" fmla="*/ T4 w 2697"/>
                  <a:gd name="T6" fmla="+- 0 546 496"/>
                  <a:gd name="T7" fmla="*/ 546 h 1056"/>
                  <a:gd name="T8" fmla="+- 0 15572 13090"/>
                  <a:gd name="T9" fmla="*/ T8 w 2697"/>
                  <a:gd name="T10" fmla="+- 0 1552 496"/>
                  <a:gd name="T11" fmla="*/ 1552 h 1056"/>
                  <a:gd name="T12" fmla="+- 0 15786 13090"/>
                  <a:gd name="T13" fmla="*/ T12 w 2697"/>
                  <a:gd name="T14" fmla="+- 0 943 496"/>
                  <a:gd name="T15" fmla="*/ 943 h 1056"/>
                  <a:gd name="T16" fmla="+- 0 14814 13090"/>
                  <a:gd name="T17" fmla="*/ T16 w 2697"/>
                  <a:gd name="T18" fmla="+- 0 549 496"/>
                  <a:gd name="T19" fmla="*/ 549 h 1056"/>
                  <a:gd name="T20" fmla="+- 0 13721 13090"/>
                  <a:gd name="T21" fmla="*/ T20 w 2697"/>
                  <a:gd name="T22" fmla="+- 0 496 496"/>
                  <a:gd name="T23" fmla="*/ 496 h 1056"/>
                </a:gdLst>
                <a:ahLst/>
                <a:cxnLst>
                  <a:cxn ang="0">
                    <a:pos x="T1" y="T3"/>
                  </a:cxn>
                  <a:cxn ang="0">
                    <a:pos x="T5" y="T7"/>
                  </a:cxn>
                  <a:cxn ang="0">
                    <a:pos x="T9" y="T11"/>
                  </a:cxn>
                  <a:cxn ang="0">
                    <a:pos x="T13" y="T15"/>
                  </a:cxn>
                  <a:cxn ang="0">
                    <a:pos x="T17" y="T19"/>
                  </a:cxn>
                  <a:cxn ang="0">
                    <a:pos x="T21" y="T23"/>
                  </a:cxn>
                </a:cxnLst>
                <a:rect l="0" t="0" r="r" b="b"/>
                <a:pathLst>
                  <a:path w="2697" h="1056">
                    <a:moveTo>
                      <a:pt x="631" y="0"/>
                    </a:moveTo>
                    <a:lnTo>
                      <a:pt x="0" y="50"/>
                    </a:lnTo>
                    <a:lnTo>
                      <a:pt x="2482" y="1056"/>
                    </a:lnTo>
                    <a:lnTo>
                      <a:pt x="2696" y="447"/>
                    </a:lnTo>
                    <a:lnTo>
                      <a:pt x="1724" y="53"/>
                    </a:lnTo>
                    <a:lnTo>
                      <a:pt x="631" y="0"/>
                    </a:lnTo>
                  </a:path>
                </a:pathLst>
              </a:custGeom>
              <a:solidFill>
                <a:srgbClr val="D1D3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9" name="Group 225"/>
            <p:cNvGrpSpPr>
              <a:grpSpLocks/>
            </p:cNvGrpSpPr>
            <p:nvPr/>
          </p:nvGrpSpPr>
          <p:grpSpPr bwMode="auto">
            <a:xfrm>
              <a:off x="13090" y="496"/>
              <a:ext cx="2697" cy="1056"/>
              <a:chOff x="13090" y="496"/>
              <a:chExt cx="2697" cy="1056"/>
            </a:xfrm>
          </p:grpSpPr>
          <p:sp>
            <p:nvSpPr>
              <p:cNvPr id="254" name="Freeform 226"/>
              <p:cNvSpPr>
                <a:spLocks/>
              </p:cNvSpPr>
              <p:nvPr/>
            </p:nvSpPr>
            <p:spPr bwMode="auto">
              <a:xfrm>
                <a:off x="13090" y="496"/>
                <a:ext cx="2697" cy="1056"/>
              </a:xfrm>
              <a:custGeom>
                <a:avLst/>
                <a:gdLst>
                  <a:gd name="T0" fmla="+- 0 15572 13090"/>
                  <a:gd name="T1" fmla="*/ T0 w 2697"/>
                  <a:gd name="T2" fmla="+- 0 1552 496"/>
                  <a:gd name="T3" fmla="*/ 1552 h 1056"/>
                  <a:gd name="T4" fmla="+- 0 13090 13090"/>
                  <a:gd name="T5" fmla="*/ T4 w 2697"/>
                  <a:gd name="T6" fmla="+- 0 546 496"/>
                  <a:gd name="T7" fmla="*/ 546 h 1056"/>
                  <a:gd name="T8" fmla="+- 0 13437 13090"/>
                  <a:gd name="T9" fmla="*/ T8 w 2697"/>
                  <a:gd name="T10" fmla="+- 0 517 496"/>
                  <a:gd name="T11" fmla="*/ 517 h 1056"/>
                  <a:gd name="T12" fmla="+- 0 13721 13090"/>
                  <a:gd name="T13" fmla="*/ T12 w 2697"/>
                  <a:gd name="T14" fmla="+- 0 496 496"/>
                  <a:gd name="T15" fmla="*/ 496 h 1056"/>
                  <a:gd name="T16" fmla="+- 0 14814 13090"/>
                  <a:gd name="T17" fmla="*/ T16 w 2697"/>
                  <a:gd name="T18" fmla="+- 0 549 496"/>
                  <a:gd name="T19" fmla="*/ 549 h 1056"/>
                  <a:gd name="T20" fmla="+- 0 15786 13090"/>
                  <a:gd name="T21" fmla="*/ T20 w 2697"/>
                  <a:gd name="T22" fmla="+- 0 943 496"/>
                  <a:gd name="T23" fmla="*/ 943 h 1056"/>
                </a:gdLst>
                <a:ahLst/>
                <a:cxnLst>
                  <a:cxn ang="0">
                    <a:pos x="T1" y="T3"/>
                  </a:cxn>
                  <a:cxn ang="0">
                    <a:pos x="T5" y="T7"/>
                  </a:cxn>
                  <a:cxn ang="0">
                    <a:pos x="T9" y="T11"/>
                  </a:cxn>
                  <a:cxn ang="0">
                    <a:pos x="T13" y="T15"/>
                  </a:cxn>
                  <a:cxn ang="0">
                    <a:pos x="T17" y="T19"/>
                  </a:cxn>
                  <a:cxn ang="0">
                    <a:pos x="T21" y="T23"/>
                  </a:cxn>
                </a:cxnLst>
                <a:rect l="0" t="0" r="r" b="b"/>
                <a:pathLst>
                  <a:path w="2697" h="1056">
                    <a:moveTo>
                      <a:pt x="2482" y="1056"/>
                    </a:moveTo>
                    <a:lnTo>
                      <a:pt x="0" y="50"/>
                    </a:lnTo>
                    <a:lnTo>
                      <a:pt x="347" y="21"/>
                    </a:lnTo>
                    <a:lnTo>
                      <a:pt x="631" y="0"/>
                    </a:lnTo>
                    <a:lnTo>
                      <a:pt x="1724" y="53"/>
                    </a:lnTo>
                    <a:lnTo>
                      <a:pt x="2696" y="447"/>
                    </a:lnTo>
                  </a:path>
                </a:pathLst>
              </a:custGeom>
              <a:noFill/>
              <a:ln w="616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20" name="Group 227"/>
            <p:cNvGrpSpPr>
              <a:grpSpLocks/>
            </p:cNvGrpSpPr>
            <p:nvPr/>
          </p:nvGrpSpPr>
          <p:grpSpPr bwMode="auto">
            <a:xfrm>
              <a:off x="6345" y="554"/>
              <a:ext cx="4495" cy="1417"/>
              <a:chOff x="6345" y="554"/>
              <a:chExt cx="4495" cy="1417"/>
            </a:xfrm>
          </p:grpSpPr>
          <p:sp>
            <p:nvSpPr>
              <p:cNvPr id="253" name="Freeform 228"/>
              <p:cNvSpPr>
                <a:spLocks/>
              </p:cNvSpPr>
              <p:nvPr/>
            </p:nvSpPr>
            <p:spPr bwMode="auto">
              <a:xfrm>
                <a:off x="6345" y="554"/>
                <a:ext cx="4495" cy="1417"/>
              </a:xfrm>
              <a:custGeom>
                <a:avLst/>
                <a:gdLst>
                  <a:gd name="T0" fmla="+- 0 6346 6345"/>
                  <a:gd name="T1" fmla="*/ T0 w 4495"/>
                  <a:gd name="T2" fmla="+- 0 554 554"/>
                  <a:gd name="T3" fmla="*/ 554 h 1417"/>
                  <a:gd name="T4" fmla="+- 0 6345 6345"/>
                  <a:gd name="T5" fmla="*/ T4 w 4495"/>
                  <a:gd name="T6" fmla="+- 0 1222 554"/>
                  <a:gd name="T7" fmla="*/ 1222 h 1417"/>
                  <a:gd name="T8" fmla="+- 0 10727 6345"/>
                  <a:gd name="T9" fmla="*/ T8 w 4495"/>
                  <a:gd name="T10" fmla="+- 0 1971 554"/>
                  <a:gd name="T11" fmla="*/ 1971 h 1417"/>
                  <a:gd name="T12" fmla="+- 0 10841 6345"/>
                  <a:gd name="T13" fmla="*/ T12 w 4495"/>
                  <a:gd name="T14" fmla="+- 0 1324 554"/>
                  <a:gd name="T15" fmla="*/ 1324 h 1417"/>
                  <a:gd name="T16" fmla="+- 0 6346 6345"/>
                  <a:gd name="T17" fmla="*/ T16 w 4495"/>
                  <a:gd name="T18" fmla="+- 0 554 554"/>
                  <a:gd name="T19" fmla="*/ 554 h 1417"/>
                </a:gdLst>
                <a:ahLst/>
                <a:cxnLst>
                  <a:cxn ang="0">
                    <a:pos x="T1" y="T3"/>
                  </a:cxn>
                  <a:cxn ang="0">
                    <a:pos x="T5" y="T7"/>
                  </a:cxn>
                  <a:cxn ang="0">
                    <a:pos x="T9" y="T11"/>
                  </a:cxn>
                  <a:cxn ang="0">
                    <a:pos x="T13" y="T15"/>
                  </a:cxn>
                  <a:cxn ang="0">
                    <a:pos x="T17" y="T19"/>
                  </a:cxn>
                </a:cxnLst>
                <a:rect l="0" t="0" r="r" b="b"/>
                <a:pathLst>
                  <a:path w="4495" h="1417">
                    <a:moveTo>
                      <a:pt x="1" y="0"/>
                    </a:moveTo>
                    <a:lnTo>
                      <a:pt x="0" y="668"/>
                    </a:lnTo>
                    <a:lnTo>
                      <a:pt x="4382" y="1417"/>
                    </a:lnTo>
                    <a:lnTo>
                      <a:pt x="4496" y="770"/>
                    </a:lnTo>
                    <a:lnTo>
                      <a:pt x="1"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1" name="Group 229"/>
            <p:cNvGrpSpPr>
              <a:grpSpLocks/>
            </p:cNvGrpSpPr>
            <p:nvPr/>
          </p:nvGrpSpPr>
          <p:grpSpPr bwMode="auto">
            <a:xfrm>
              <a:off x="6345" y="554"/>
              <a:ext cx="4495" cy="1417"/>
              <a:chOff x="6345" y="554"/>
              <a:chExt cx="4495" cy="1417"/>
            </a:xfrm>
          </p:grpSpPr>
          <p:sp>
            <p:nvSpPr>
              <p:cNvPr id="252" name="Freeform 230"/>
              <p:cNvSpPr>
                <a:spLocks/>
              </p:cNvSpPr>
              <p:nvPr/>
            </p:nvSpPr>
            <p:spPr bwMode="auto">
              <a:xfrm>
                <a:off x="6345" y="554"/>
                <a:ext cx="4495" cy="1417"/>
              </a:xfrm>
              <a:custGeom>
                <a:avLst/>
                <a:gdLst>
                  <a:gd name="T0" fmla="+- 0 10727 6345"/>
                  <a:gd name="T1" fmla="*/ T0 w 4495"/>
                  <a:gd name="T2" fmla="+- 0 1971 554"/>
                  <a:gd name="T3" fmla="*/ 1971 h 1417"/>
                  <a:gd name="T4" fmla="+- 0 6345 6345"/>
                  <a:gd name="T5" fmla="*/ T4 w 4495"/>
                  <a:gd name="T6" fmla="+- 0 1222 554"/>
                  <a:gd name="T7" fmla="*/ 1222 h 1417"/>
                  <a:gd name="T8" fmla="+- 0 6346 6345"/>
                  <a:gd name="T9" fmla="*/ T8 w 4495"/>
                  <a:gd name="T10" fmla="+- 0 554 554"/>
                  <a:gd name="T11" fmla="*/ 554 h 1417"/>
                  <a:gd name="T12" fmla="+- 0 10841 6345"/>
                  <a:gd name="T13" fmla="*/ T12 w 4495"/>
                  <a:gd name="T14" fmla="+- 0 1324 554"/>
                  <a:gd name="T15" fmla="*/ 1324 h 1417"/>
                </a:gdLst>
                <a:ahLst/>
                <a:cxnLst>
                  <a:cxn ang="0">
                    <a:pos x="T1" y="T3"/>
                  </a:cxn>
                  <a:cxn ang="0">
                    <a:pos x="T5" y="T7"/>
                  </a:cxn>
                  <a:cxn ang="0">
                    <a:pos x="T9" y="T11"/>
                  </a:cxn>
                  <a:cxn ang="0">
                    <a:pos x="T13" y="T15"/>
                  </a:cxn>
                </a:cxnLst>
                <a:rect l="0" t="0" r="r" b="b"/>
                <a:pathLst>
                  <a:path w="4495" h="1417">
                    <a:moveTo>
                      <a:pt x="4382" y="1417"/>
                    </a:moveTo>
                    <a:lnTo>
                      <a:pt x="0" y="668"/>
                    </a:lnTo>
                    <a:lnTo>
                      <a:pt x="1" y="0"/>
                    </a:lnTo>
                    <a:lnTo>
                      <a:pt x="4496" y="770"/>
                    </a:lnTo>
                  </a:path>
                </a:pathLst>
              </a:custGeom>
              <a:noFill/>
              <a:ln w="616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22" name="Group 231"/>
            <p:cNvGrpSpPr>
              <a:grpSpLocks/>
            </p:cNvGrpSpPr>
            <p:nvPr/>
          </p:nvGrpSpPr>
          <p:grpSpPr bwMode="auto">
            <a:xfrm>
              <a:off x="10149" y="547"/>
              <a:ext cx="813" cy="133"/>
              <a:chOff x="10149" y="547"/>
              <a:chExt cx="813" cy="133"/>
            </a:xfrm>
          </p:grpSpPr>
          <p:sp>
            <p:nvSpPr>
              <p:cNvPr id="251" name="Freeform 232"/>
              <p:cNvSpPr>
                <a:spLocks/>
              </p:cNvSpPr>
              <p:nvPr/>
            </p:nvSpPr>
            <p:spPr bwMode="auto">
              <a:xfrm>
                <a:off x="10149" y="547"/>
                <a:ext cx="813" cy="133"/>
              </a:xfrm>
              <a:custGeom>
                <a:avLst/>
                <a:gdLst>
                  <a:gd name="T0" fmla="+- 0 10149 10149"/>
                  <a:gd name="T1" fmla="*/ T0 w 813"/>
                  <a:gd name="T2" fmla="+- 0 547 547"/>
                  <a:gd name="T3" fmla="*/ 547 h 133"/>
                  <a:gd name="T4" fmla="+- 0 10944 10149"/>
                  <a:gd name="T5" fmla="*/ T4 w 813"/>
                  <a:gd name="T6" fmla="+- 0 679 547"/>
                  <a:gd name="T7" fmla="*/ 679 h 133"/>
                  <a:gd name="T8" fmla="+- 0 10963 10149"/>
                  <a:gd name="T9" fmla="*/ T8 w 813"/>
                  <a:gd name="T10" fmla="+- 0 550 547"/>
                  <a:gd name="T11" fmla="*/ 550 h 133"/>
                  <a:gd name="T12" fmla="+- 0 10149 10149"/>
                  <a:gd name="T13" fmla="*/ T12 w 813"/>
                  <a:gd name="T14" fmla="+- 0 547 547"/>
                  <a:gd name="T15" fmla="*/ 547 h 133"/>
                </a:gdLst>
                <a:ahLst/>
                <a:cxnLst>
                  <a:cxn ang="0">
                    <a:pos x="T1" y="T3"/>
                  </a:cxn>
                  <a:cxn ang="0">
                    <a:pos x="T5" y="T7"/>
                  </a:cxn>
                  <a:cxn ang="0">
                    <a:pos x="T9" y="T11"/>
                  </a:cxn>
                  <a:cxn ang="0">
                    <a:pos x="T13" y="T15"/>
                  </a:cxn>
                </a:cxnLst>
                <a:rect l="0" t="0" r="r" b="b"/>
                <a:pathLst>
                  <a:path w="813" h="133">
                    <a:moveTo>
                      <a:pt x="0" y="0"/>
                    </a:moveTo>
                    <a:lnTo>
                      <a:pt x="795" y="132"/>
                    </a:lnTo>
                    <a:lnTo>
                      <a:pt x="814" y="3"/>
                    </a:lnTo>
                    <a:lnTo>
                      <a:pt x="0" y="0"/>
                    </a:lnTo>
                  </a:path>
                </a:pathLst>
              </a:custGeom>
              <a:solidFill>
                <a:srgbClr val="D1D3D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3" name="Group 233"/>
            <p:cNvGrpSpPr>
              <a:grpSpLocks/>
            </p:cNvGrpSpPr>
            <p:nvPr/>
          </p:nvGrpSpPr>
          <p:grpSpPr bwMode="auto">
            <a:xfrm>
              <a:off x="10149" y="547"/>
              <a:ext cx="813" cy="133"/>
              <a:chOff x="10149" y="547"/>
              <a:chExt cx="813" cy="133"/>
            </a:xfrm>
          </p:grpSpPr>
          <p:sp>
            <p:nvSpPr>
              <p:cNvPr id="250" name="Freeform 234"/>
              <p:cNvSpPr>
                <a:spLocks/>
              </p:cNvSpPr>
              <p:nvPr/>
            </p:nvSpPr>
            <p:spPr bwMode="auto">
              <a:xfrm>
                <a:off x="10149" y="547"/>
                <a:ext cx="813" cy="133"/>
              </a:xfrm>
              <a:custGeom>
                <a:avLst/>
                <a:gdLst>
                  <a:gd name="T0" fmla="+- 0 10944 10149"/>
                  <a:gd name="T1" fmla="*/ T0 w 813"/>
                  <a:gd name="T2" fmla="+- 0 679 547"/>
                  <a:gd name="T3" fmla="*/ 679 h 133"/>
                  <a:gd name="T4" fmla="+- 0 10149 10149"/>
                  <a:gd name="T5" fmla="*/ T4 w 813"/>
                  <a:gd name="T6" fmla="+- 0 547 547"/>
                  <a:gd name="T7" fmla="*/ 547 h 133"/>
                  <a:gd name="T8" fmla="+- 0 10963 10149"/>
                  <a:gd name="T9" fmla="*/ T8 w 813"/>
                  <a:gd name="T10" fmla="+- 0 550 547"/>
                  <a:gd name="T11" fmla="*/ 550 h 133"/>
                </a:gdLst>
                <a:ahLst/>
                <a:cxnLst>
                  <a:cxn ang="0">
                    <a:pos x="T1" y="T3"/>
                  </a:cxn>
                  <a:cxn ang="0">
                    <a:pos x="T5" y="T7"/>
                  </a:cxn>
                  <a:cxn ang="0">
                    <a:pos x="T9" y="T11"/>
                  </a:cxn>
                </a:cxnLst>
                <a:rect l="0" t="0" r="r" b="b"/>
                <a:pathLst>
                  <a:path w="813" h="133">
                    <a:moveTo>
                      <a:pt x="795" y="132"/>
                    </a:moveTo>
                    <a:lnTo>
                      <a:pt x="0" y="0"/>
                    </a:lnTo>
                    <a:lnTo>
                      <a:pt x="814" y="3"/>
                    </a:lnTo>
                  </a:path>
                </a:pathLst>
              </a:custGeom>
              <a:noFill/>
              <a:ln w="616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24" name="Group 235"/>
            <p:cNvGrpSpPr>
              <a:grpSpLocks/>
            </p:cNvGrpSpPr>
            <p:nvPr/>
          </p:nvGrpSpPr>
          <p:grpSpPr bwMode="auto">
            <a:xfrm>
              <a:off x="6352" y="557"/>
              <a:ext cx="4589" cy="769"/>
              <a:chOff x="6352" y="557"/>
              <a:chExt cx="4589" cy="769"/>
            </a:xfrm>
          </p:grpSpPr>
          <p:sp>
            <p:nvSpPr>
              <p:cNvPr id="249" name="Freeform 236"/>
              <p:cNvSpPr>
                <a:spLocks/>
              </p:cNvSpPr>
              <p:nvPr/>
            </p:nvSpPr>
            <p:spPr bwMode="auto">
              <a:xfrm>
                <a:off x="6352" y="557"/>
                <a:ext cx="4589" cy="769"/>
              </a:xfrm>
              <a:custGeom>
                <a:avLst/>
                <a:gdLst>
                  <a:gd name="T0" fmla="+- 0 6352 6352"/>
                  <a:gd name="T1" fmla="*/ T0 w 4589"/>
                  <a:gd name="T2" fmla="+- 0 557 557"/>
                  <a:gd name="T3" fmla="*/ 557 h 769"/>
                  <a:gd name="T4" fmla="+- 0 10834 6352"/>
                  <a:gd name="T5" fmla="*/ T4 w 4589"/>
                  <a:gd name="T6" fmla="+- 0 1326 557"/>
                  <a:gd name="T7" fmla="*/ 1326 h 769"/>
                  <a:gd name="T8" fmla="+- 0 10941 6352"/>
                  <a:gd name="T9" fmla="*/ T8 w 4589"/>
                  <a:gd name="T10" fmla="+- 0 679 557"/>
                  <a:gd name="T11" fmla="*/ 679 h 769"/>
                  <a:gd name="T12" fmla="+- 0 10207 6352"/>
                  <a:gd name="T13" fmla="*/ T12 w 4589"/>
                  <a:gd name="T14" fmla="+- 0 559 557"/>
                  <a:gd name="T15" fmla="*/ 559 h 769"/>
                  <a:gd name="T16" fmla="+- 0 6352 6352"/>
                  <a:gd name="T17" fmla="*/ T16 w 4589"/>
                  <a:gd name="T18" fmla="+- 0 557 557"/>
                  <a:gd name="T19" fmla="*/ 557 h 769"/>
                </a:gdLst>
                <a:ahLst/>
                <a:cxnLst>
                  <a:cxn ang="0">
                    <a:pos x="T1" y="T3"/>
                  </a:cxn>
                  <a:cxn ang="0">
                    <a:pos x="T5" y="T7"/>
                  </a:cxn>
                  <a:cxn ang="0">
                    <a:pos x="T9" y="T11"/>
                  </a:cxn>
                  <a:cxn ang="0">
                    <a:pos x="T13" y="T15"/>
                  </a:cxn>
                  <a:cxn ang="0">
                    <a:pos x="T17" y="T19"/>
                  </a:cxn>
                </a:cxnLst>
                <a:rect l="0" t="0" r="r" b="b"/>
                <a:pathLst>
                  <a:path w="4589" h="769">
                    <a:moveTo>
                      <a:pt x="0" y="0"/>
                    </a:moveTo>
                    <a:lnTo>
                      <a:pt x="4482" y="769"/>
                    </a:lnTo>
                    <a:lnTo>
                      <a:pt x="4589" y="122"/>
                    </a:lnTo>
                    <a:lnTo>
                      <a:pt x="3855" y="2"/>
                    </a:lnTo>
                    <a:lnTo>
                      <a:pt x="0"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5" name="Group 237"/>
            <p:cNvGrpSpPr>
              <a:grpSpLocks/>
            </p:cNvGrpSpPr>
            <p:nvPr/>
          </p:nvGrpSpPr>
          <p:grpSpPr bwMode="auto">
            <a:xfrm>
              <a:off x="6352" y="557"/>
              <a:ext cx="4589" cy="769"/>
              <a:chOff x="6352" y="557"/>
              <a:chExt cx="4589" cy="769"/>
            </a:xfrm>
          </p:grpSpPr>
          <p:sp>
            <p:nvSpPr>
              <p:cNvPr id="248" name="Freeform 238"/>
              <p:cNvSpPr>
                <a:spLocks/>
              </p:cNvSpPr>
              <p:nvPr/>
            </p:nvSpPr>
            <p:spPr bwMode="auto">
              <a:xfrm>
                <a:off x="6352" y="557"/>
                <a:ext cx="4589" cy="769"/>
              </a:xfrm>
              <a:custGeom>
                <a:avLst/>
                <a:gdLst>
                  <a:gd name="T0" fmla="+- 0 10834 6352"/>
                  <a:gd name="T1" fmla="*/ T0 w 4589"/>
                  <a:gd name="T2" fmla="+- 0 1326 557"/>
                  <a:gd name="T3" fmla="*/ 1326 h 769"/>
                  <a:gd name="T4" fmla="+- 0 6352 6352"/>
                  <a:gd name="T5" fmla="*/ T4 w 4589"/>
                  <a:gd name="T6" fmla="+- 0 557 557"/>
                  <a:gd name="T7" fmla="*/ 557 h 769"/>
                  <a:gd name="T8" fmla="+- 0 10207 6352"/>
                  <a:gd name="T9" fmla="*/ T8 w 4589"/>
                  <a:gd name="T10" fmla="+- 0 559 557"/>
                  <a:gd name="T11" fmla="*/ 559 h 769"/>
                  <a:gd name="T12" fmla="+- 0 10941 6352"/>
                  <a:gd name="T13" fmla="*/ T12 w 4589"/>
                  <a:gd name="T14" fmla="+- 0 679 557"/>
                  <a:gd name="T15" fmla="*/ 679 h 769"/>
                </a:gdLst>
                <a:ahLst/>
                <a:cxnLst>
                  <a:cxn ang="0">
                    <a:pos x="T1" y="T3"/>
                  </a:cxn>
                  <a:cxn ang="0">
                    <a:pos x="T5" y="T7"/>
                  </a:cxn>
                  <a:cxn ang="0">
                    <a:pos x="T9" y="T11"/>
                  </a:cxn>
                  <a:cxn ang="0">
                    <a:pos x="T13" y="T15"/>
                  </a:cxn>
                </a:cxnLst>
                <a:rect l="0" t="0" r="r" b="b"/>
                <a:pathLst>
                  <a:path w="4589" h="769">
                    <a:moveTo>
                      <a:pt x="4482" y="769"/>
                    </a:moveTo>
                    <a:lnTo>
                      <a:pt x="0" y="0"/>
                    </a:lnTo>
                    <a:lnTo>
                      <a:pt x="3855" y="2"/>
                    </a:lnTo>
                    <a:lnTo>
                      <a:pt x="4589" y="122"/>
                    </a:lnTo>
                  </a:path>
                </a:pathLst>
              </a:custGeom>
              <a:noFill/>
              <a:ln w="6160">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26" name="Group 239"/>
            <p:cNvGrpSpPr>
              <a:grpSpLocks/>
            </p:cNvGrpSpPr>
            <p:nvPr/>
          </p:nvGrpSpPr>
          <p:grpSpPr bwMode="auto">
            <a:xfrm>
              <a:off x="6228" y="548"/>
              <a:ext cx="4815" cy="2"/>
              <a:chOff x="6228" y="548"/>
              <a:chExt cx="4815" cy="2"/>
            </a:xfrm>
          </p:grpSpPr>
          <p:sp>
            <p:nvSpPr>
              <p:cNvPr id="247" name="Freeform 240"/>
              <p:cNvSpPr>
                <a:spLocks/>
              </p:cNvSpPr>
              <p:nvPr/>
            </p:nvSpPr>
            <p:spPr bwMode="auto">
              <a:xfrm>
                <a:off x="6228" y="548"/>
                <a:ext cx="4815" cy="2"/>
              </a:xfrm>
              <a:custGeom>
                <a:avLst/>
                <a:gdLst>
                  <a:gd name="T0" fmla="+- 0 6228 6228"/>
                  <a:gd name="T1" fmla="*/ T0 w 4815"/>
                  <a:gd name="T2" fmla="+- 0 548 548"/>
                  <a:gd name="T3" fmla="*/ 548 h 1"/>
                  <a:gd name="T4" fmla="+- 0 11043 6228"/>
                  <a:gd name="T5" fmla="*/ T4 w 4815"/>
                  <a:gd name="T6" fmla="+- 0 549 548"/>
                  <a:gd name="T7" fmla="*/ 549 h 1"/>
                </a:gdLst>
                <a:ahLst/>
                <a:cxnLst>
                  <a:cxn ang="0">
                    <a:pos x="T1" y="T3"/>
                  </a:cxn>
                  <a:cxn ang="0">
                    <a:pos x="T5" y="T7"/>
                  </a:cxn>
                </a:cxnLst>
                <a:rect l="0" t="0" r="r" b="b"/>
                <a:pathLst>
                  <a:path w="4815" h="1">
                    <a:moveTo>
                      <a:pt x="0" y="0"/>
                    </a:moveTo>
                    <a:lnTo>
                      <a:pt x="4815" y="1"/>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27" name="Group 241"/>
            <p:cNvGrpSpPr>
              <a:grpSpLocks/>
            </p:cNvGrpSpPr>
            <p:nvPr/>
          </p:nvGrpSpPr>
          <p:grpSpPr bwMode="auto">
            <a:xfrm>
              <a:off x="11985" y="503"/>
              <a:ext cx="3493" cy="1235"/>
              <a:chOff x="11985" y="503"/>
              <a:chExt cx="3493" cy="1235"/>
            </a:xfrm>
          </p:grpSpPr>
          <p:sp>
            <p:nvSpPr>
              <p:cNvPr id="246" name="Freeform 242"/>
              <p:cNvSpPr>
                <a:spLocks/>
              </p:cNvSpPr>
              <p:nvPr/>
            </p:nvSpPr>
            <p:spPr bwMode="auto">
              <a:xfrm>
                <a:off x="11985" y="503"/>
                <a:ext cx="3493" cy="1235"/>
              </a:xfrm>
              <a:custGeom>
                <a:avLst/>
                <a:gdLst>
                  <a:gd name="T0" fmla="+- 0 15478 11985"/>
                  <a:gd name="T1" fmla="*/ T0 w 3493"/>
                  <a:gd name="T2" fmla="+- 0 601 503"/>
                  <a:gd name="T3" fmla="*/ 601 h 1235"/>
                  <a:gd name="T4" fmla="+- 0 15409 11985"/>
                  <a:gd name="T5" fmla="*/ T4 w 3493"/>
                  <a:gd name="T6" fmla="+- 0 594 503"/>
                  <a:gd name="T7" fmla="*/ 594 h 1235"/>
                  <a:gd name="T8" fmla="+- 0 15323 11985"/>
                  <a:gd name="T9" fmla="*/ T8 w 3493"/>
                  <a:gd name="T10" fmla="+- 0 586 503"/>
                  <a:gd name="T11" fmla="*/ 586 h 1235"/>
                  <a:gd name="T12" fmla="+- 0 15222 11985"/>
                  <a:gd name="T13" fmla="*/ T12 w 3493"/>
                  <a:gd name="T14" fmla="+- 0 576 503"/>
                  <a:gd name="T15" fmla="*/ 576 h 1235"/>
                  <a:gd name="T16" fmla="+- 0 15107 11985"/>
                  <a:gd name="T17" fmla="*/ T16 w 3493"/>
                  <a:gd name="T18" fmla="+- 0 566 503"/>
                  <a:gd name="T19" fmla="*/ 566 h 1235"/>
                  <a:gd name="T20" fmla="+- 0 14981 11985"/>
                  <a:gd name="T21" fmla="*/ T20 w 3493"/>
                  <a:gd name="T22" fmla="+- 0 556 503"/>
                  <a:gd name="T23" fmla="*/ 556 h 1235"/>
                  <a:gd name="T24" fmla="+- 0 14844 11985"/>
                  <a:gd name="T25" fmla="*/ T24 w 3493"/>
                  <a:gd name="T26" fmla="+- 0 545 503"/>
                  <a:gd name="T27" fmla="*/ 545 h 1235"/>
                  <a:gd name="T28" fmla="+- 0 14700 11985"/>
                  <a:gd name="T29" fmla="*/ T28 w 3493"/>
                  <a:gd name="T30" fmla="+- 0 535 503"/>
                  <a:gd name="T31" fmla="*/ 535 h 1235"/>
                  <a:gd name="T32" fmla="+- 0 14549 11985"/>
                  <a:gd name="T33" fmla="*/ T32 w 3493"/>
                  <a:gd name="T34" fmla="+- 0 526 503"/>
                  <a:gd name="T35" fmla="*/ 526 h 1235"/>
                  <a:gd name="T36" fmla="+- 0 14394 11985"/>
                  <a:gd name="T37" fmla="*/ T36 w 3493"/>
                  <a:gd name="T38" fmla="+- 0 517 503"/>
                  <a:gd name="T39" fmla="*/ 517 h 1235"/>
                  <a:gd name="T40" fmla="+- 0 14235 11985"/>
                  <a:gd name="T41" fmla="*/ T40 w 3493"/>
                  <a:gd name="T42" fmla="+- 0 511 503"/>
                  <a:gd name="T43" fmla="*/ 511 h 1235"/>
                  <a:gd name="T44" fmla="+- 0 14076 11985"/>
                  <a:gd name="T45" fmla="*/ T44 w 3493"/>
                  <a:gd name="T46" fmla="+- 0 506 503"/>
                  <a:gd name="T47" fmla="*/ 506 h 1235"/>
                  <a:gd name="T48" fmla="+- 0 13918 11985"/>
                  <a:gd name="T49" fmla="*/ T48 w 3493"/>
                  <a:gd name="T50" fmla="+- 0 503 503"/>
                  <a:gd name="T51" fmla="*/ 503 h 1235"/>
                  <a:gd name="T52" fmla="+- 0 13762 11985"/>
                  <a:gd name="T53" fmla="*/ T52 w 3493"/>
                  <a:gd name="T54" fmla="+- 0 503 503"/>
                  <a:gd name="T55" fmla="*/ 503 h 1235"/>
                  <a:gd name="T56" fmla="+- 0 13610 11985"/>
                  <a:gd name="T57" fmla="*/ T56 w 3493"/>
                  <a:gd name="T58" fmla="+- 0 505 503"/>
                  <a:gd name="T59" fmla="*/ 505 h 1235"/>
                  <a:gd name="T60" fmla="+- 0 13465 11985"/>
                  <a:gd name="T61" fmla="*/ T60 w 3493"/>
                  <a:gd name="T62" fmla="+- 0 511 503"/>
                  <a:gd name="T63" fmla="*/ 511 h 1235"/>
                  <a:gd name="T64" fmla="+- 0 13327 11985"/>
                  <a:gd name="T65" fmla="*/ T64 w 3493"/>
                  <a:gd name="T66" fmla="+- 0 521 503"/>
                  <a:gd name="T67" fmla="*/ 521 h 1235"/>
                  <a:gd name="T68" fmla="+- 0 13199 11985"/>
                  <a:gd name="T69" fmla="*/ T68 w 3493"/>
                  <a:gd name="T70" fmla="+- 0 534 503"/>
                  <a:gd name="T71" fmla="*/ 534 h 1235"/>
                  <a:gd name="T72" fmla="+- 0 13082 11985"/>
                  <a:gd name="T73" fmla="*/ T72 w 3493"/>
                  <a:gd name="T74" fmla="+- 0 552 503"/>
                  <a:gd name="T75" fmla="*/ 552 h 1235"/>
                  <a:gd name="T76" fmla="+- 0 12979 11985"/>
                  <a:gd name="T77" fmla="*/ T76 w 3493"/>
                  <a:gd name="T78" fmla="+- 0 574 503"/>
                  <a:gd name="T79" fmla="*/ 574 h 1235"/>
                  <a:gd name="T80" fmla="+- 0 12890 11985"/>
                  <a:gd name="T81" fmla="*/ T80 w 3493"/>
                  <a:gd name="T82" fmla="+- 0 601 503"/>
                  <a:gd name="T83" fmla="*/ 601 h 1235"/>
                  <a:gd name="T84" fmla="+- 0 12811 11985"/>
                  <a:gd name="T85" fmla="*/ T84 w 3493"/>
                  <a:gd name="T86" fmla="+- 0 635 503"/>
                  <a:gd name="T87" fmla="*/ 635 h 1235"/>
                  <a:gd name="T88" fmla="+- 0 12736 11985"/>
                  <a:gd name="T89" fmla="*/ T88 w 3493"/>
                  <a:gd name="T90" fmla="+- 0 676 503"/>
                  <a:gd name="T91" fmla="*/ 676 h 1235"/>
                  <a:gd name="T92" fmla="+- 0 12665 11985"/>
                  <a:gd name="T93" fmla="*/ T92 w 3493"/>
                  <a:gd name="T94" fmla="+- 0 724 503"/>
                  <a:gd name="T95" fmla="*/ 724 h 1235"/>
                  <a:gd name="T96" fmla="+- 0 12597 11985"/>
                  <a:gd name="T97" fmla="*/ T96 w 3493"/>
                  <a:gd name="T98" fmla="+- 0 777 503"/>
                  <a:gd name="T99" fmla="*/ 777 h 1235"/>
                  <a:gd name="T100" fmla="+- 0 12533 11985"/>
                  <a:gd name="T101" fmla="*/ T100 w 3493"/>
                  <a:gd name="T102" fmla="+- 0 835 503"/>
                  <a:gd name="T103" fmla="*/ 835 h 1235"/>
                  <a:gd name="T104" fmla="+- 0 12472 11985"/>
                  <a:gd name="T105" fmla="*/ T104 w 3493"/>
                  <a:gd name="T106" fmla="+- 0 897 503"/>
                  <a:gd name="T107" fmla="*/ 897 h 1235"/>
                  <a:gd name="T108" fmla="+- 0 12415 11985"/>
                  <a:gd name="T109" fmla="*/ T108 w 3493"/>
                  <a:gd name="T110" fmla="+- 0 963 503"/>
                  <a:gd name="T111" fmla="*/ 963 h 1235"/>
                  <a:gd name="T112" fmla="+- 0 12361 11985"/>
                  <a:gd name="T113" fmla="*/ T112 w 3493"/>
                  <a:gd name="T114" fmla="+- 0 1030 503"/>
                  <a:gd name="T115" fmla="*/ 1030 h 1235"/>
                  <a:gd name="T116" fmla="+- 0 12311 11985"/>
                  <a:gd name="T117" fmla="*/ T116 w 3493"/>
                  <a:gd name="T118" fmla="+- 0 1100 503"/>
                  <a:gd name="T119" fmla="*/ 1100 h 1235"/>
                  <a:gd name="T120" fmla="+- 0 12264 11985"/>
                  <a:gd name="T121" fmla="*/ T120 w 3493"/>
                  <a:gd name="T122" fmla="+- 0 1170 503"/>
                  <a:gd name="T123" fmla="*/ 1170 h 1235"/>
                  <a:gd name="T124" fmla="+- 0 12221 11985"/>
                  <a:gd name="T125" fmla="*/ T124 w 3493"/>
                  <a:gd name="T126" fmla="+- 0 1240 503"/>
                  <a:gd name="T127" fmla="*/ 1240 h 1235"/>
                  <a:gd name="T128" fmla="+- 0 12181 11985"/>
                  <a:gd name="T129" fmla="*/ T128 w 3493"/>
                  <a:gd name="T130" fmla="+- 0 1309 503"/>
                  <a:gd name="T131" fmla="*/ 1309 h 1235"/>
                  <a:gd name="T132" fmla="+- 0 12145 11985"/>
                  <a:gd name="T133" fmla="*/ T132 w 3493"/>
                  <a:gd name="T134" fmla="+- 0 1377 503"/>
                  <a:gd name="T135" fmla="*/ 1377 h 1235"/>
                  <a:gd name="T136" fmla="+- 0 12112 11985"/>
                  <a:gd name="T137" fmla="*/ T136 w 3493"/>
                  <a:gd name="T138" fmla="+- 0 1442 503"/>
                  <a:gd name="T139" fmla="*/ 1442 h 1235"/>
                  <a:gd name="T140" fmla="+- 0 12082 11985"/>
                  <a:gd name="T141" fmla="*/ T140 w 3493"/>
                  <a:gd name="T142" fmla="+- 0 1504 503"/>
                  <a:gd name="T143" fmla="*/ 1504 h 1235"/>
                  <a:gd name="T144" fmla="+- 0 12056 11985"/>
                  <a:gd name="T145" fmla="*/ T144 w 3493"/>
                  <a:gd name="T146" fmla="+- 0 1562 503"/>
                  <a:gd name="T147" fmla="*/ 1562 h 1235"/>
                  <a:gd name="T148" fmla="+- 0 12014 11985"/>
                  <a:gd name="T149" fmla="*/ T148 w 3493"/>
                  <a:gd name="T150" fmla="+- 0 1663 503"/>
                  <a:gd name="T151" fmla="*/ 1663 h 1235"/>
                  <a:gd name="T152" fmla="+- 0 11998 11985"/>
                  <a:gd name="T153" fmla="*/ T152 w 3493"/>
                  <a:gd name="T154" fmla="+- 0 1704 503"/>
                  <a:gd name="T155" fmla="*/ 1704 h 1235"/>
                  <a:gd name="T156" fmla="+- 0 11985 11985"/>
                  <a:gd name="T157" fmla="*/ T156 w 3493"/>
                  <a:gd name="T158" fmla="+- 0 1738 503"/>
                  <a:gd name="T159" fmla="*/ 1738 h 123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 ang="0">
                    <a:pos x="T153" y="T155"/>
                  </a:cxn>
                  <a:cxn ang="0">
                    <a:pos x="T157" y="T159"/>
                  </a:cxn>
                </a:cxnLst>
                <a:rect l="0" t="0" r="r" b="b"/>
                <a:pathLst>
                  <a:path w="3493" h="1235">
                    <a:moveTo>
                      <a:pt x="3493" y="98"/>
                    </a:moveTo>
                    <a:lnTo>
                      <a:pt x="3424" y="91"/>
                    </a:lnTo>
                    <a:lnTo>
                      <a:pt x="3338" y="83"/>
                    </a:lnTo>
                    <a:lnTo>
                      <a:pt x="3237" y="73"/>
                    </a:lnTo>
                    <a:lnTo>
                      <a:pt x="3122" y="63"/>
                    </a:lnTo>
                    <a:lnTo>
                      <a:pt x="2996" y="53"/>
                    </a:lnTo>
                    <a:lnTo>
                      <a:pt x="2859" y="42"/>
                    </a:lnTo>
                    <a:lnTo>
                      <a:pt x="2715" y="32"/>
                    </a:lnTo>
                    <a:lnTo>
                      <a:pt x="2564" y="23"/>
                    </a:lnTo>
                    <a:lnTo>
                      <a:pt x="2409" y="14"/>
                    </a:lnTo>
                    <a:lnTo>
                      <a:pt x="2250" y="8"/>
                    </a:lnTo>
                    <a:lnTo>
                      <a:pt x="2091" y="3"/>
                    </a:lnTo>
                    <a:lnTo>
                      <a:pt x="1933" y="0"/>
                    </a:lnTo>
                    <a:lnTo>
                      <a:pt x="1777" y="0"/>
                    </a:lnTo>
                    <a:lnTo>
                      <a:pt x="1625" y="2"/>
                    </a:lnTo>
                    <a:lnTo>
                      <a:pt x="1480" y="8"/>
                    </a:lnTo>
                    <a:lnTo>
                      <a:pt x="1342" y="18"/>
                    </a:lnTo>
                    <a:lnTo>
                      <a:pt x="1214" y="31"/>
                    </a:lnTo>
                    <a:lnTo>
                      <a:pt x="1097" y="49"/>
                    </a:lnTo>
                    <a:lnTo>
                      <a:pt x="994" y="71"/>
                    </a:lnTo>
                    <a:lnTo>
                      <a:pt x="905" y="98"/>
                    </a:lnTo>
                    <a:lnTo>
                      <a:pt x="826" y="132"/>
                    </a:lnTo>
                    <a:lnTo>
                      <a:pt x="751" y="173"/>
                    </a:lnTo>
                    <a:lnTo>
                      <a:pt x="680" y="221"/>
                    </a:lnTo>
                    <a:lnTo>
                      <a:pt x="612" y="274"/>
                    </a:lnTo>
                    <a:lnTo>
                      <a:pt x="548" y="332"/>
                    </a:lnTo>
                    <a:lnTo>
                      <a:pt x="487" y="394"/>
                    </a:lnTo>
                    <a:lnTo>
                      <a:pt x="430" y="460"/>
                    </a:lnTo>
                    <a:lnTo>
                      <a:pt x="376" y="527"/>
                    </a:lnTo>
                    <a:lnTo>
                      <a:pt x="326" y="597"/>
                    </a:lnTo>
                    <a:lnTo>
                      <a:pt x="279" y="667"/>
                    </a:lnTo>
                    <a:lnTo>
                      <a:pt x="236" y="737"/>
                    </a:lnTo>
                    <a:lnTo>
                      <a:pt x="196" y="806"/>
                    </a:lnTo>
                    <a:lnTo>
                      <a:pt x="160" y="874"/>
                    </a:lnTo>
                    <a:lnTo>
                      <a:pt x="127" y="939"/>
                    </a:lnTo>
                    <a:lnTo>
                      <a:pt x="97" y="1001"/>
                    </a:lnTo>
                    <a:lnTo>
                      <a:pt x="71" y="1059"/>
                    </a:lnTo>
                    <a:lnTo>
                      <a:pt x="29" y="1160"/>
                    </a:lnTo>
                    <a:lnTo>
                      <a:pt x="13" y="1201"/>
                    </a:lnTo>
                    <a:lnTo>
                      <a:pt x="0" y="1235"/>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29" name="Group 245"/>
            <p:cNvGrpSpPr>
              <a:grpSpLocks/>
            </p:cNvGrpSpPr>
            <p:nvPr/>
          </p:nvGrpSpPr>
          <p:grpSpPr bwMode="auto">
            <a:xfrm>
              <a:off x="13100" y="182"/>
              <a:ext cx="93" cy="186"/>
              <a:chOff x="13100" y="182"/>
              <a:chExt cx="93" cy="186"/>
            </a:xfrm>
          </p:grpSpPr>
          <p:sp>
            <p:nvSpPr>
              <p:cNvPr id="244" name="Freeform 246"/>
              <p:cNvSpPr>
                <a:spLocks/>
              </p:cNvSpPr>
              <p:nvPr/>
            </p:nvSpPr>
            <p:spPr bwMode="auto">
              <a:xfrm>
                <a:off x="13100" y="182"/>
                <a:ext cx="93" cy="186"/>
              </a:xfrm>
              <a:custGeom>
                <a:avLst/>
                <a:gdLst>
                  <a:gd name="T0" fmla="+- 0 13193 13100"/>
                  <a:gd name="T1" fmla="*/ T0 w 93"/>
                  <a:gd name="T2" fmla="+- 0 369 182"/>
                  <a:gd name="T3" fmla="*/ 369 h 186"/>
                  <a:gd name="T4" fmla="+- 0 13100 13100"/>
                  <a:gd name="T5" fmla="*/ T4 w 93"/>
                  <a:gd name="T6" fmla="+- 0 276 182"/>
                  <a:gd name="T7" fmla="*/ 276 h 186"/>
                  <a:gd name="T8" fmla="+- 0 13193 13100"/>
                  <a:gd name="T9" fmla="*/ T8 w 93"/>
                  <a:gd name="T10" fmla="+- 0 182 182"/>
                  <a:gd name="T11" fmla="*/ 182 h 186"/>
                </a:gdLst>
                <a:ahLst/>
                <a:cxnLst>
                  <a:cxn ang="0">
                    <a:pos x="T1" y="T3"/>
                  </a:cxn>
                  <a:cxn ang="0">
                    <a:pos x="T5" y="T7"/>
                  </a:cxn>
                  <a:cxn ang="0">
                    <a:pos x="T9" y="T11"/>
                  </a:cxn>
                </a:cxnLst>
                <a:rect l="0" t="0" r="r" b="b"/>
                <a:pathLst>
                  <a:path w="93" h="186">
                    <a:moveTo>
                      <a:pt x="93" y="187"/>
                    </a:moveTo>
                    <a:lnTo>
                      <a:pt x="0" y="94"/>
                    </a:lnTo>
                    <a:lnTo>
                      <a:pt x="93" y="0"/>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30" name="Group 247"/>
            <p:cNvGrpSpPr>
              <a:grpSpLocks/>
            </p:cNvGrpSpPr>
            <p:nvPr/>
          </p:nvGrpSpPr>
          <p:grpSpPr bwMode="auto">
            <a:xfrm>
              <a:off x="14770" y="183"/>
              <a:ext cx="93" cy="186"/>
              <a:chOff x="14770" y="183"/>
              <a:chExt cx="93" cy="186"/>
            </a:xfrm>
          </p:grpSpPr>
          <p:sp>
            <p:nvSpPr>
              <p:cNvPr id="243" name="Freeform 248"/>
              <p:cNvSpPr>
                <a:spLocks/>
              </p:cNvSpPr>
              <p:nvPr/>
            </p:nvSpPr>
            <p:spPr bwMode="auto">
              <a:xfrm>
                <a:off x="14770" y="183"/>
                <a:ext cx="93" cy="186"/>
              </a:xfrm>
              <a:custGeom>
                <a:avLst/>
                <a:gdLst>
                  <a:gd name="T0" fmla="+- 0 14770 14770"/>
                  <a:gd name="T1" fmla="*/ T0 w 93"/>
                  <a:gd name="T2" fmla="+- 0 183 183"/>
                  <a:gd name="T3" fmla="*/ 183 h 186"/>
                  <a:gd name="T4" fmla="+- 0 14863 14770"/>
                  <a:gd name="T5" fmla="*/ T4 w 93"/>
                  <a:gd name="T6" fmla="+- 0 276 183"/>
                  <a:gd name="T7" fmla="*/ 276 h 186"/>
                  <a:gd name="T8" fmla="+- 0 14770 14770"/>
                  <a:gd name="T9" fmla="*/ T8 w 93"/>
                  <a:gd name="T10" fmla="+- 0 369 183"/>
                  <a:gd name="T11" fmla="*/ 369 h 186"/>
                </a:gdLst>
                <a:ahLst/>
                <a:cxnLst>
                  <a:cxn ang="0">
                    <a:pos x="T1" y="T3"/>
                  </a:cxn>
                  <a:cxn ang="0">
                    <a:pos x="T5" y="T7"/>
                  </a:cxn>
                  <a:cxn ang="0">
                    <a:pos x="T9" y="T11"/>
                  </a:cxn>
                </a:cxnLst>
                <a:rect l="0" t="0" r="r" b="b"/>
                <a:pathLst>
                  <a:path w="93" h="186">
                    <a:moveTo>
                      <a:pt x="0" y="0"/>
                    </a:moveTo>
                    <a:lnTo>
                      <a:pt x="93" y="93"/>
                    </a:lnTo>
                    <a:lnTo>
                      <a:pt x="0" y="186"/>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31" name="Group 249"/>
            <p:cNvGrpSpPr>
              <a:grpSpLocks/>
            </p:cNvGrpSpPr>
            <p:nvPr/>
          </p:nvGrpSpPr>
          <p:grpSpPr bwMode="auto">
            <a:xfrm>
              <a:off x="13108" y="276"/>
              <a:ext cx="1755" cy="2"/>
              <a:chOff x="13108" y="276"/>
              <a:chExt cx="1755" cy="2"/>
            </a:xfrm>
          </p:grpSpPr>
          <p:sp>
            <p:nvSpPr>
              <p:cNvPr id="242" name="Freeform 250"/>
              <p:cNvSpPr>
                <a:spLocks/>
              </p:cNvSpPr>
              <p:nvPr/>
            </p:nvSpPr>
            <p:spPr bwMode="auto">
              <a:xfrm>
                <a:off x="13108" y="276"/>
                <a:ext cx="1755" cy="2"/>
              </a:xfrm>
              <a:custGeom>
                <a:avLst/>
                <a:gdLst>
                  <a:gd name="T0" fmla="+- 0 13108 13108"/>
                  <a:gd name="T1" fmla="*/ T0 w 1755"/>
                  <a:gd name="T2" fmla="+- 0 14862 13108"/>
                  <a:gd name="T3" fmla="*/ T2 w 1755"/>
                </a:gdLst>
                <a:ahLst/>
                <a:cxnLst>
                  <a:cxn ang="0">
                    <a:pos x="T1" y="0"/>
                  </a:cxn>
                  <a:cxn ang="0">
                    <a:pos x="T3" y="0"/>
                  </a:cxn>
                </a:cxnLst>
                <a:rect l="0" t="0" r="r" b="b"/>
                <a:pathLst>
                  <a:path w="1755">
                    <a:moveTo>
                      <a:pt x="0" y="0"/>
                    </a:moveTo>
                    <a:lnTo>
                      <a:pt x="1754" y="0"/>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grpSp>
        <p:nvGrpSpPr>
          <p:cNvPr id="262" name="Group 261"/>
          <p:cNvGrpSpPr>
            <a:grpSpLocks/>
          </p:cNvGrpSpPr>
          <p:nvPr/>
        </p:nvGrpSpPr>
        <p:grpSpPr bwMode="auto">
          <a:xfrm>
            <a:off x="5317190" y="4825020"/>
            <a:ext cx="1466016" cy="203788"/>
            <a:chOff x="6332" y="269"/>
            <a:chExt cx="3889" cy="212"/>
          </a:xfrm>
        </p:grpSpPr>
        <p:grpSp>
          <p:nvGrpSpPr>
            <p:cNvPr id="263" name="Group 262"/>
            <p:cNvGrpSpPr>
              <a:grpSpLocks/>
            </p:cNvGrpSpPr>
            <p:nvPr/>
          </p:nvGrpSpPr>
          <p:grpSpPr bwMode="auto">
            <a:xfrm>
              <a:off x="6345" y="282"/>
              <a:ext cx="93" cy="186"/>
              <a:chOff x="6345" y="282"/>
              <a:chExt cx="93" cy="186"/>
            </a:xfrm>
          </p:grpSpPr>
          <p:sp>
            <p:nvSpPr>
              <p:cNvPr id="268" name="Freeform 263"/>
              <p:cNvSpPr>
                <a:spLocks/>
              </p:cNvSpPr>
              <p:nvPr/>
            </p:nvSpPr>
            <p:spPr bwMode="auto">
              <a:xfrm>
                <a:off x="6345" y="282"/>
                <a:ext cx="93" cy="186"/>
              </a:xfrm>
              <a:custGeom>
                <a:avLst/>
                <a:gdLst>
                  <a:gd name="T0" fmla="+- 0 6438 6345"/>
                  <a:gd name="T1" fmla="*/ T0 w 93"/>
                  <a:gd name="T2" fmla="+- 0 468 282"/>
                  <a:gd name="T3" fmla="*/ 468 h 186"/>
                  <a:gd name="T4" fmla="+- 0 6345 6345"/>
                  <a:gd name="T5" fmla="*/ T4 w 93"/>
                  <a:gd name="T6" fmla="+- 0 375 282"/>
                  <a:gd name="T7" fmla="*/ 375 h 186"/>
                  <a:gd name="T8" fmla="+- 0 6438 6345"/>
                  <a:gd name="T9" fmla="*/ T8 w 93"/>
                  <a:gd name="T10" fmla="+- 0 282 282"/>
                  <a:gd name="T11" fmla="*/ 282 h 186"/>
                </a:gdLst>
                <a:ahLst/>
                <a:cxnLst>
                  <a:cxn ang="0">
                    <a:pos x="T1" y="T3"/>
                  </a:cxn>
                  <a:cxn ang="0">
                    <a:pos x="T5" y="T7"/>
                  </a:cxn>
                  <a:cxn ang="0">
                    <a:pos x="T9" y="T11"/>
                  </a:cxn>
                </a:cxnLst>
                <a:rect l="0" t="0" r="r" b="b"/>
                <a:pathLst>
                  <a:path w="93" h="186">
                    <a:moveTo>
                      <a:pt x="93" y="186"/>
                    </a:moveTo>
                    <a:lnTo>
                      <a:pt x="0" y="93"/>
                    </a:lnTo>
                    <a:lnTo>
                      <a:pt x="93" y="0"/>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64" name="Group 264"/>
            <p:cNvGrpSpPr>
              <a:grpSpLocks/>
            </p:cNvGrpSpPr>
            <p:nvPr/>
          </p:nvGrpSpPr>
          <p:grpSpPr bwMode="auto">
            <a:xfrm>
              <a:off x="10115" y="282"/>
              <a:ext cx="93" cy="186"/>
              <a:chOff x="10115" y="282"/>
              <a:chExt cx="93" cy="186"/>
            </a:xfrm>
          </p:grpSpPr>
          <p:sp>
            <p:nvSpPr>
              <p:cNvPr id="267" name="Freeform 265"/>
              <p:cNvSpPr>
                <a:spLocks/>
              </p:cNvSpPr>
              <p:nvPr/>
            </p:nvSpPr>
            <p:spPr bwMode="auto">
              <a:xfrm>
                <a:off x="10115" y="282"/>
                <a:ext cx="93" cy="186"/>
              </a:xfrm>
              <a:custGeom>
                <a:avLst/>
                <a:gdLst>
                  <a:gd name="T0" fmla="+- 0 10115 10115"/>
                  <a:gd name="T1" fmla="*/ T0 w 93"/>
                  <a:gd name="T2" fmla="+- 0 282 282"/>
                  <a:gd name="T3" fmla="*/ 282 h 186"/>
                  <a:gd name="T4" fmla="+- 0 10208 10115"/>
                  <a:gd name="T5" fmla="*/ T4 w 93"/>
                  <a:gd name="T6" fmla="+- 0 375 282"/>
                  <a:gd name="T7" fmla="*/ 375 h 186"/>
                  <a:gd name="T8" fmla="+- 0 10115 10115"/>
                  <a:gd name="T9" fmla="*/ T8 w 93"/>
                  <a:gd name="T10" fmla="+- 0 468 282"/>
                  <a:gd name="T11" fmla="*/ 468 h 186"/>
                </a:gdLst>
                <a:ahLst/>
                <a:cxnLst>
                  <a:cxn ang="0">
                    <a:pos x="T1" y="T3"/>
                  </a:cxn>
                  <a:cxn ang="0">
                    <a:pos x="T5" y="T7"/>
                  </a:cxn>
                  <a:cxn ang="0">
                    <a:pos x="T9" y="T11"/>
                  </a:cxn>
                </a:cxnLst>
                <a:rect l="0" t="0" r="r" b="b"/>
                <a:pathLst>
                  <a:path w="93" h="186">
                    <a:moveTo>
                      <a:pt x="0" y="0"/>
                    </a:moveTo>
                    <a:lnTo>
                      <a:pt x="93" y="93"/>
                    </a:lnTo>
                    <a:lnTo>
                      <a:pt x="0" y="186"/>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65" name="Group 266"/>
            <p:cNvGrpSpPr>
              <a:grpSpLocks/>
            </p:cNvGrpSpPr>
            <p:nvPr/>
          </p:nvGrpSpPr>
          <p:grpSpPr bwMode="auto">
            <a:xfrm>
              <a:off x="6353" y="375"/>
              <a:ext cx="3854" cy="2"/>
              <a:chOff x="6353" y="375"/>
              <a:chExt cx="3854" cy="2"/>
            </a:xfrm>
          </p:grpSpPr>
          <p:sp>
            <p:nvSpPr>
              <p:cNvPr id="266" name="Freeform 267"/>
              <p:cNvSpPr>
                <a:spLocks/>
              </p:cNvSpPr>
              <p:nvPr/>
            </p:nvSpPr>
            <p:spPr bwMode="auto">
              <a:xfrm>
                <a:off x="6353" y="375"/>
                <a:ext cx="3854" cy="2"/>
              </a:xfrm>
              <a:custGeom>
                <a:avLst/>
                <a:gdLst>
                  <a:gd name="T0" fmla="+- 0 6353 6353"/>
                  <a:gd name="T1" fmla="*/ T0 w 3854"/>
                  <a:gd name="T2" fmla="+- 0 10207 6353"/>
                  <a:gd name="T3" fmla="*/ T2 w 3854"/>
                </a:gdLst>
                <a:ahLst/>
                <a:cxnLst>
                  <a:cxn ang="0">
                    <a:pos x="T1" y="0"/>
                  </a:cxn>
                  <a:cxn ang="0">
                    <a:pos x="T3" y="0"/>
                  </a:cxn>
                </a:cxnLst>
                <a:rect l="0" t="0" r="r" b="b"/>
                <a:pathLst>
                  <a:path w="3854">
                    <a:moveTo>
                      <a:pt x="0" y="0"/>
                    </a:moveTo>
                    <a:lnTo>
                      <a:pt x="3854" y="0"/>
                    </a:lnTo>
                  </a:path>
                </a:pathLst>
              </a:custGeom>
              <a:noFill/>
              <a:ln w="1670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sp>
        <p:nvSpPr>
          <p:cNvPr id="269" name="Rectangle 268"/>
          <p:cNvSpPr/>
          <p:nvPr/>
        </p:nvSpPr>
        <p:spPr>
          <a:xfrm>
            <a:off x="179513" y="2609241"/>
            <a:ext cx="4896544" cy="1477328"/>
          </a:xfrm>
          <a:prstGeom prst="rect">
            <a:avLst/>
          </a:prstGeom>
        </p:spPr>
        <p:txBody>
          <a:bodyPr wrap="square">
            <a:spAutoFit/>
          </a:bodyPr>
          <a:lstStyle/>
          <a:p>
            <a:pPr algn="just"/>
            <a:r>
              <a:rPr lang="en-US" dirty="0" smtClean="0"/>
              <a:t>The Figures show </a:t>
            </a:r>
            <a:r>
              <a:rPr lang="en-US" dirty="0"/>
              <a:t>the effect of dip.  </a:t>
            </a:r>
            <a:r>
              <a:rPr lang="en-US" b="1" dirty="0" smtClean="0">
                <a:solidFill>
                  <a:srgbClr val="0070C0"/>
                </a:solidFill>
              </a:rPr>
              <a:t>As the angle of dip </a:t>
            </a:r>
            <a:r>
              <a:rPr lang="en-US" b="1" dirty="0">
                <a:solidFill>
                  <a:srgbClr val="0070C0"/>
                </a:solidFill>
              </a:rPr>
              <a:t>decreases </a:t>
            </a:r>
            <a:r>
              <a:rPr lang="en-US" dirty="0"/>
              <a:t>from steeply dipping in </a:t>
            </a:r>
            <a:r>
              <a:rPr lang="en-US" dirty="0" smtClean="0"/>
              <a:t>Figure 3a </a:t>
            </a:r>
            <a:r>
              <a:rPr lang="en-US" dirty="0"/>
              <a:t>to shallowly dipping in figure 3c </a:t>
            </a:r>
            <a:r>
              <a:rPr lang="en-US" b="1" dirty="0">
                <a:solidFill>
                  <a:srgbClr val="0070C0"/>
                </a:solidFill>
              </a:rPr>
              <a:t>the </a:t>
            </a:r>
            <a:r>
              <a:rPr lang="en-US" b="1" dirty="0" smtClean="0">
                <a:solidFill>
                  <a:srgbClr val="0070C0"/>
                </a:solidFill>
              </a:rPr>
              <a:t>outcrop on </a:t>
            </a:r>
            <a:r>
              <a:rPr lang="en-US" b="1" dirty="0">
                <a:solidFill>
                  <a:srgbClr val="0070C0"/>
                </a:solidFill>
              </a:rPr>
              <a:t>the map becomes wider and wider.</a:t>
            </a:r>
            <a:endParaRPr lang="en-GB" b="1" dirty="0">
              <a:solidFill>
                <a:srgbClr val="0070C0"/>
              </a:solidFill>
            </a:endParaRPr>
          </a:p>
        </p:txBody>
      </p:sp>
      <p:sp>
        <p:nvSpPr>
          <p:cNvPr id="270" name="Rectangle 269"/>
          <p:cNvSpPr/>
          <p:nvPr/>
        </p:nvSpPr>
        <p:spPr>
          <a:xfrm>
            <a:off x="179511" y="4371525"/>
            <a:ext cx="4896545" cy="1477328"/>
          </a:xfrm>
          <a:prstGeom prst="rect">
            <a:avLst/>
          </a:prstGeom>
        </p:spPr>
        <p:txBody>
          <a:bodyPr wrap="square">
            <a:spAutoFit/>
          </a:bodyPr>
          <a:lstStyle/>
          <a:p>
            <a:pPr algn="just"/>
            <a:r>
              <a:rPr lang="en-US" b="1" dirty="0">
                <a:solidFill>
                  <a:srgbClr val="0070C0"/>
                </a:solidFill>
              </a:rPr>
              <a:t>In figure 3d the beds have the same dip, but the topography </a:t>
            </a:r>
            <a:r>
              <a:rPr lang="en-US" b="1" dirty="0" smtClean="0">
                <a:solidFill>
                  <a:srgbClr val="0070C0"/>
                </a:solidFill>
              </a:rPr>
              <a:t>varies. </a:t>
            </a:r>
            <a:r>
              <a:rPr lang="en-US" dirty="0" smtClean="0"/>
              <a:t>Where </a:t>
            </a:r>
            <a:r>
              <a:rPr lang="en-US" dirty="0"/>
              <a:t>the topography is steepest on the hillside the outcrop is narrow, where the topography is horizontal along the hill top the outcrop </a:t>
            </a:r>
            <a:r>
              <a:rPr lang="en-US" dirty="0" smtClean="0"/>
              <a:t>gets </a:t>
            </a:r>
            <a:r>
              <a:rPr lang="en-US" dirty="0"/>
              <a:t>wider</a:t>
            </a:r>
            <a:endParaRPr lang="en-GB" dirty="0"/>
          </a:p>
        </p:txBody>
      </p:sp>
      <p:sp>
        <p:nvSpPr>
          <p:cNvPr id="271" name="Rectangle 270"/>
          <p:cNvSpPr/>
          <p:nvPr/>
        </p:nvSpPr>
        <p:spPr>
          <a:xfrm>
            <a:off x="5991622" y="2054288"/>
            <a:ext cx="825867" cy="369332"/>
          </a:xfrm>
          <a:prstGeom prst="rect">
            <a:avLst/>
          </a:prstGeom>
        </p:spPr>
        <p:txBody>
          <a:bodyPr wrap="none">
            <a:spAutoFit/>
          </a:bodyPr>
          <a:lstStyle/>
          <a:p>
            <a:r>
              <a:rPr lang="en-US" dirty="0" smtClean="0"/>
              <a:t>Fig: 3a</a:t>
            </a:r>
            <a:endParaRPr lang="en-GB" dirty="0"/>
          </a:p>
        </p:txBody>
      </p:sp>
      <p:sp>
        <p:nvSpPr>
          <p:cNvPr id="272" name="Rectangle 271"/>
          <p:cNvSpPr/>
          <p:nvPr/>
        </p:nvSpPr>
        <p:spPr>
          <a:xfrm>
            <a:off x="5985060" y="4008305"/>
            <a:ext cx="956672" cy="369332"/>
          </a:xfrm>
          <a:prstGeom prst="rect">
            <a:avLst/>
          </a:prstGeom>
        </p:spPr>
        <p:txBody>
          <a:bodyPr wrap="none">
            <a:spAutoFit/>
          </a:bodyPr>
          <a:lstStyle/>
          <a:p>
            <a:r>
              <a:rPr lang="en-US" dirty="0" smtClean="0"/>
              <a:t>Fig :  3b</a:t>
            </a:r>
            <a:endParaRPr lang="en-GB" dirty="0"/>
          </a:p>
        </p:txBody>
      </p:sp>
      <p:sp>
        <p:nvSpPr>
          <p:cNvPr id="273" name="Rectangle 272"/>
          <p:cNvSpPr/>
          <p:nvPr/>
        </p:nvSpPr>
        <p:spPr>
          <a:xfrm>
            <a:off x="5325106" y="5775219"/>
            <a:ext cx="948744" cy="369332"/>
          </a:xfrm>
          <a:prstGeom prst="rect">
            <a:avLst/>
          </a:prstGeom>
        </p:spPr>
        <p:txBody>
          <a:bodyPr wrap="square">
            <a:spAutoFit/>
          </a:bodyPr>
          <a:lstStyle/>
          <a:p>
            <a:r>
              <a:rPr lang="en-US" dirty="0" smtClean="0"/>
              <a:t>Fig :  3c</a:t>
            </a:r>
            <a:endParaRPr lang="en-GB" dirty="0"/>
          </a:p>
        </p:txBody>
      </p:sp>
      <p:sp>
        <p:nvSpPr>
          <p:cNvPr id="274" name="Rectangle 273"/>
          <p:cNvSpPr/>
          <p:nvPr/>
        </p:nvSpPr>
        <p:spPr>
          <a:xfrm>
            <a:off x="7176060" y="5789205"/>
            <a:ext cx="959878" cy="369332"/>
          </a:xfrm>
          <a:prstGeom prst="rect">
            <a:avLst/>
          </a:prstGeom>
        </p:spPr>
        <p:txBody>
          <a:bodyPr wrap="none">
            <a:spAutoFit/>
          </a:bodyPr>
          <a:lstStyle/>
          <a:p>
            <a:r>
              <a:rPr lang="en-US" dirty="0"/>
              <a:t>Fig :  </a:t>
            </a:r>
            <a:r>
              <a:rPr lang="en-US" dirty="0" smtClean="0"/>
              <a:t>3d</a:t>
            </a:r>
            <a:endParaRPr lang="en-GB" dirty="0"/>
          </a:p>
        </p:txBody>
      </p:sp>
      <p:sp>
        <p:nvSpPr>
          <p:cNvPr id="2" name="TextBox 1"/>
          <p:cNvSpPr txBox="1"/>
          <p:nvPr/>
        </p:nvSpPr>
        <p:spPr>
          <a:xfrm>
            <a:off x="113030" y="247255"/>
            <a:ext cx="8621539" cy="430887"/>
          </a:xfrm>
          <a:prstGeom prst="rect">
            <a:avLst/>
          </a:prstGeom>
          <a:solidFill>
            <a:schemeClr val="bg1">
              <a:lumMod val="95000"/>
            </a:schemeClr>
          </a:solidFill>
        </p:spPr>
        <p:txBody>
          <a:bodyPr wrap="square" rtlCol="0">
            <a:spAutoFit/>
          </a:bodyPr>
          <a:lstStyle/>
          <a:p>
            <a:r>
              <a:rPr lang="en-GB" sz="2200" b="1" u="sng" dirty="0" smtClean="0"/>
              <a:t>The Effect of Topography + Dip on actual thickness of  rock bed</a:t>
            </a:r>
            <a:endParaRPr lang="en-GB" sz="2200" b="1" u="sng" dirty="0"/>
          </a:p>
        </p:txBody>
      </p:sp>
      <p:sp>
        <p:nvSpPr>
          <p:cNvPr id="3" name="TextBox 2"/>
          <p:cNvSpPr txBox="1"/>
          <p:nvPr/>
        </p:nvSpPr>
        <p:spPr>
          <a:xfrm>
            <a:off x="179513" y="5971552"/>
            <a:ext cx="4536504" cy="369332"/>
          </a:xfrm>
          <a:prstGeom prst="rect">
            <a:avLst/>
          </a:prstGeom>
          <a:noFill/>
        </p:spPr>
        <p:txBody>
          <a:bodyPr wrap="square" rtlCol="0">
            <a:spAutoFit/>
          </a:bodyPr>
          <a:lstStyle/>
          <a:p>
            <a:r>
              <a:rPr lang="en-GB" b="1" dirty="0" smtClean="0">
                <a:solidFill>
                  <a:srgbClr val="0070C0"/>
                </a:solidFill>
              </a:rPr>
              <a:t>Why is this important?</a:t>
            </a:r>
          </a:p>
        </p:txBody>
      </p:sp>
      <p:sp>
        <p:nvSpPr>
          <p:cNvPr id="4" name="Rectangle 3"/>
          <p:cNvSpPr/>
          <p:nvPr/>
        </p:nvSpPr>
        <p:spPr>
          <a:xfrm>
            <a:off x="190180" y="6340884"/>
            <a:ext cx="4508927" cy="369332"/>
          </a:xfrm>
          <a:prstGeom prst="rect">
            <a:avLst/>
          </a:prstGeom>
        </p:spPr>
        <p:txBody>
          <a:bodyPr wrap="none">
            <a:spAutoFit/>
          </a:bodyPr>
          <a:lstStyle/>
          <a:p>
            <a:r>
              <a:rPr lang="en-GB" dirty="0"/>
              <a:t>Because we need to know </a:t>
            </a:r>
            <a:r>
              <a:rPr lang="en-GB" b="1" dirty="0">
                <a:solidFill>
                  <a:srgbClr val="0070C0"/>
                </a:solidFill>
              </a:rPr>
              <a:t>‘True Thickness’</a:t>
            </a:r>
          </a:p>
        </p:txBody>
      </p:sp>
      <p:cxnSp>
        <p:nvCxnSpPr>
          <p:cNvPr id="6" name="Straight Arrow Connector 5"/>
          <p:cNvCxnSpPr/>
          <p:nvPr/>
        </p:nvCxnSpPr>
        <p:spPr>
          <a:xfrm>
            <a:off x="5208933" y="2334916"/>
            <a:ext cx="275406" cy="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7581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1894648" y="639851"/>
            <a:ext cx="5196614" cy="461665"/>
          </a:xfrm>
          <a:prstGeom prst="rect">
            <a:avLst/>
          </a:prstGeom>
          <a:solidFill>
            <a:schemeClr val="bg1">
              <a:lumMod val="95000"/>
            </a:schemeClr>
          </a:solidFill>
        </p:spPr>
        <p:txBody>
          <a:bodyPr wrap="none">
            <a:spAutoFit/>
          </a:bodyPr>
          <a:lstStyle/>
          <a:p>
            <a:pPr lvl="0" algn="ctr"/>
            <a:r>
              <a:rPr lang="en-GB" sz="2400" b="1" dirty="0" smtClean="0">
                <a:solidFill>
                  <a:srgbClr val="0070C0"/>
                </a:solidFill>
              </a:rPr>
              <a:t>Calculating true thickness of a bed</a:t>
            </a:r>
          </a:p>
        </p:txBody>
      </p:sp>
      <p:sp>
        <p:nvSpPr>
          <p:cNvPr id="9" name="TextBox 8"/>
          <p:cNvSpPr txBox="1"/>
          <p:nvPr/>
        </p:nvSpPr>
        <p:spPr>
          <a:xfrm>
            <a:off x="395536" y="1412776"/>
            <a:ext cx="8424936" cy="4154984"/>
          </a:xfrm>
          <a:prstGeom prst="rect">
            <a:avLst/>
          </a:prstGeom>
          <a:noFill/>
        </p:spPr>
        <p:txBody>
          <a:bodyPr wrap="square" rtlCol="0">
            <a:spAutoFit/>
          </a:bodyPr>
          <a:lstStyle/>
          <a:p>
            <a:pPr>
              <a:buFont typeface="Arial" pitchFamily="34" charset="0"/>
              <a:buChar char="•"/>
            </a:pPr>
            <a:r>
              <a:rPr lang="en-GB" dirty="0" smtClean="0"/>
              <a:t> Calculating true thickness from a map is actually very simple, just plug all the</a:t>
            </a:r>
          </a:p>
          <a:p>
            <a:r>
              <a:rPr lang="en-GB" dirty="0"/>
              <a:t> </a:t>
            </a:r>
            <a:r>
              <a:rPr lang="en-GB" dirty="0" smtClean="0"/>
              <a:t>                             necessary numbers into the following equation:</a:t>
            </a:r>
          </a:p>
          <a:p>
            <a:r>
              <a:rPr lang="en-GB" dirty="0" smtClean="0"/>
              <a:t>			</a:t>
            </a:r>
          </a:p>
          <a:p>
            <a:endParaRPr lang="en-GB" dirty="0" smtClean="0"/>
          </a:p>
          <a:p>
            <a:pPr algn="ctr"/>
            <a:r>
              <a:rPr lang="en-GB" sz="2000" b="1" dirty="0" smtClean="0">
                <a:solidFill>
                  <a:srgbClr val="0070C0"/>
                </a:solidFill>
              </a:rPr>
              <a:t>True thickness (t) = width of outcrop (w) x sin (</a:t>
            </a:r>
            <a:r>
              <a:rPr lang="es-ES" sz="2000" b="1" dirty="0" smtClean="0">
                <a:solidFill>
                  <a:srgbClr val="0070C0"/>
                </a:solidFill>
              </a:rPr>
              <a:t>θ) (angle of dip)</a:t>
            </a:r>
            <a:endParaRPr lang="en-GB" sz="2000" b="1" dirty="0" smtClean="0">
              <a:solidFill>
                <a:srgbClr val="0070C0"/>
              </a:solidFill>
            </a:endParaRPr>
          </a:p>
          <a:p>
            <a:endParaRPr lang="en-GB" dirty="0" smtClean="0"/>
          </a:p>
          <a:p>
            <a:endParaRPr lang="en-GB" dirty="0" smtClean="0"/>
          </a:p>
          <a:p>
            <a:endParaRPr lang="en-GB" dirty="0" smtClean="0"/>
          </a:p>
          <a:p>
            <a:endParaRPr lang="en-GB" dirty="0" smtClean="0"/>
          </a:p>
          <a:p>
            <a:pPr>
              <a:buFont typeface="Arial" pitchFamily="34" charset="0"/>
              <a:buChar char="•"/>
            </a:pPr>
            <a:r>
              <a:rPr lang="en-GB" dirty="0" smtClean="0"/>
              <a:t>        </a:t>
            </a:r>
            <a:r>
              <a:rPr lang="en-GB" b="1" dirty="0" smtClean="0">
                <a:solidFill>
                  <a:srgbClr val="0070C0"/>
                </a:solidFill>
              </a:rPr>
              <a:t>Example: </a:t>
            </a:r>
            <a:r>
              <a:rPr lang="en-GB" dirty="0" smtClean="0"/>
              <a:t>If the width of an outcrop is 100m and has a dip of 14</a:t>
            </a:r>
            <a:r>
              <a:rPr lang="en-GB" baseline="30000" dirty="0" smtClean="0"/>
              <a:t>o</a:t>
            </a:r>
            <a:r>
              <a:rPr lang="en-GB" dirty="0" smtClean="0"/>
              <a:t> calculate </a:t>
            </a:r>
          </a:p>
          <a:p>
            <a:r>
              <a:rPr lang="en-GB" dirty="0"/>
              <a:t> </a:t>
            </a:r>
            <a:r>
              <a:rPr lang="en-GB" dirty="0" smtClean="0"/>
              <a:t>                                                        the true thickness</a:t>
            </a:r>
          </a:p>
          <a:p>
            <a:endParaRPr lang="en-GB" dirty="0" smtClean="0"/>
          </a:p>
          <a:p>
            <a:pPr algn="ctr"/>
            <a:r>
              <a:rPr lang="en-GB" sz="2400" dirty="0" smtClean="0"/>
              <a:t>t = 100m x sin(14)</a:t>
            </a:r>
          </a:p>
          <a:p>
            <a:pPr algn="ctr"/>
            <a:r>
              <a:rPr lang="en-GB" sz="2400" b="1" dirty="0" smtClean="0">
                <a:solidFill>
                  <a:srgbClr val="0070C0"/>
                </a:solidFill>
              </a:rPr>
              <a:t>t = 24.2 m</a:t>
            </a:r>
          </a:p>
        </p:txBody>
      </p:sp>
    </p:spTree>
    <p:extLst>
      <p:ext uri="{BB962C8B-B14F-4D97-AF65-F5344CB8AC3E}">
        <p14:creationId xmlns:p14="http://schemas.microsoft.com/office/powerpoint/2010/main" val="514525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12" end="12"/>
                                            </p:txEl>
                                          </p:spTgt>
                                        </p:tgtEl>
                                        <p:attrNameLst>
                                          <p:attrName>style.visibility</p:attrName>
                                        </p:attrNameLst>
                                      </p:cBhvr>
                                      <p:to>
                                        <p:strVal val="visible"/>
                                      </p:to>
                                    </p:set>
                                    <p:anim calcmode="lin" valueType="num">
                                      <p:cBhvr additive="base">
                                        <p:cTn id="7" dur="500" fill="hold"/>
                                        <p:tgtEl>
                                          <p:spTgt spid="9">
                                            <p:txEl>
                                              <p:pRg st="12" end="1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13" end="13"/>
                                            </p:txEl>
                                          </p:spTgt>
                                        </p:tgtEl>
                                        <p:attrNameLst>
                                          <p:attrName>style.visibility</p:attrName>
                                        </p:attrNameLst>
                                      </p:cBhvr>
                                      <p:to>
                                        <p:strVal val="visible"/>
                                      </p:to>
                                    </p:set>
                                    <p:anim calcmode="lin" valueType="num">
                                      <p:cBhvr additive="base">
                                        <p:cTn id="13" dur="500" fill="hold"/>
                                        <p:tgtEl>
                                          <p:spTgt spid="9">
                                            <p:txEl>
                                              <p:pRg st="13" end="1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ad-an\Desktop\fault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60392" y="836712"/>
            <a:ext cx="3773859" cy="5303956"/>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364088" y="262389"/>
            <a:ext cx="3526147" cy="646331"/>
          </a:xfrm>
          <a:prstGeom prst="rect">
            <a:avLst/>
          </a:prstGeom>
          <a:solidFill>
            <a:schemeClr val="bg1">
              <a:lumMod val="95000"/>
            </a:schemeClr>
          </a:solidFill>
          <a:ln w="19050">
            <a:solidFill>
              <a:schemeClr val="tx1"/>
            </a:solidFill>
          </a:ln>
        </p:spPr>
        <p:txBody>
          <a:bodyPr wrap="square" rtlCol="0">
            <a:spAutoFit/>
          </a:bodyPr>
          <a:lstStyle/>
          <a:p>
            <a:pPr algn="just"/>
            <a:r>
              <a:rPr lang="en-GB" sz="1200" b="1" dirty="0" smtClean="0"/>
              <a:t>The relationship between geological map, geological cross section and the three dimensional structure.</a:t>
            </a:r>
            <a:endParaRPr lang="en-GB" sz="1200" b="1" dirty="0"/>
          </a:p>
        </p:txBody>
      </p:sp>
      <p:cxnSp>
        <p:nvCxnSpPr>
          <p:cNvPr id="4" name="Straight Arrow Connector 3"/>
          <p:cNvCxnSpPr/>
          <p:nvPr/>
        </p:nvCxnSpPr>
        <p:spPr>
          <a:xfrm flipV="1">
            <a:off x="6073259" y="3277537"/>
            <a:ext cx="1055259" cy="1468988"/>
          </a:xfrm>
          <a:prstGeom prst="straightConnector1">
            <a:avLst/>
          </a:prstGeom>
          <a:ln w="19050">
            <a:solidFill>
              <a:srgbClr val="0070C0"/>
            </a:solidFill>
            <a:tailEnd type="arrow"/>
          </a:ln>
        </p:spPr>
        <p:style>
          <a:lnRef idx="1">
            <a:schemeClr val="accent4"/>
          </a:lnRef>
          <a:fillRef idx="0">
            <a:schemeClr val="accent4"/>
          </a:fillRef>
          <a:effectRef idx="0">
            <a:schemeClr val="accent4"/>
          </a:effectRef>
          <a:fontRef idx="minor">
            <a:schemeClr val="tx1"/>
          </a:fontRef>
        </p:style>
      </p:cxnSp>
      <p:sp>
        <p:nvSpPr>
          <p:cNvPr id="5" name="TextBox 4"/>
          <p:cNvSpPr txBox="1"/>
          <p:nvPr/>
        </p:nvSpPr>
        <p:spPr>
          <a:xfrm>
            <a:off x="4283968" y="5324988"/>
            <a:ext cx="1080120" cy="1323439"/>
          </a:xfrm>
          <a:prstGeom prst="rect">
            <a:avLst/>
          </a:prstGeom>
          <a:solidFill>
            <a:schemeClr val="bg1">
              <a:lumMod val="95000"/>
            </a:schemeClr>
          </a:solidFill>
          <a:ln>
            <a:solidFill>
              <a:schemeClr val="tx1"/>
            </a:solidFill>
          </a:ln>
        </p:spPr>
        <p:txBody>
          <a:bodyPr wrap="square" rtlCol="0">
            <a:spAutoFit/>
          </a:bodyPr>
          <a:lstStyle/>
          <a:p>
            <a:pPr algn="just"/>
            <a:r>
              <a:rPr lang="en-GB" sz="1000" b="1" dirty="0" smtClean="0"/>
              <a:t>North - South section is drawn along the strike and so does not demonstrate the dip of the structure.</a:t>
            </a:r>
            <a:endParaRPr lang="en-GB" sz="1000" b="1" dirty="0"/>
          </a:p>
        </p:txBody>
      </p:sp>
      <p:sp>
        <p:nvSpPr>
          <p:cNvPr id="9" name="TextBox 8"/>
          <p:cNvSpPr txBox="1"/>
          <p:nvPr/>
        </p:nvSpPr>
        <p:spPr>
          <a:xfrm>
            <a:off x="143508" y="260648"/>
            <a:ext cx="5040560" cy="523220"/>
          </a:xfrm>
          <a:prstGeom prst="rect">
            <a:avLst/>
          </a:prstGeom>
          <a:solidFill>
            <a:schemeClr val="bg1">
              <a:lumMod val="95000"/>
            </a:schemeClr>
          </a:solidFill>
        </p:spPr>
        <p:txBody>
          <a:bodyPr wrap="square" rtlCol="0">
            <a:spAutoFit/>
          </a:bodyPr>
          <a:lstStyle/>
          <a:p>
            <a:r>
              <a:rPr lang="en-GB" sz="2800" b="1" dirty="0" smtClean="0">
                <a:solidFill>
                  <a:srgbClr val="0070C0"/>
                </a:solidFill>
              </a:rPr>
              <a:t>Outcrop Patterns on Maps</a:t>
            </a:r>
            <a:endParaRPr lang="en-GB" sz="2800" b="1" dirty="0">
              <a:solidFill>
                <a:srgbClr val="0070C0"/>
              </a:solidFill>
            </a:endParaRPr>
          </a:p>
        </p:txBody>
      </p:sp>
      <p:sp>
        <p:nvSpPr>
          <p:cNvPr id="10" name="TextBox 9"/>
          <p:cNvSpPr txBox="1"/>
          <p:nvPr/>
        </p:nvSpPr>
        <p:spPr>
          <a:xfrm>
            <a:off x="-508" y="920132"/>
            <a:ext cx="5328592" cy="707886"/>
          </a:xfrm>
          <a:prstGeom prst="rect">
            <a:avLst/>
          </a:prstGeom>
          <a:noFill/>
        </p:spPr>
        <p:txBody>
          <a:bodyPr wrap="square" rtlCol="0">
            <a:spAutoFit/>
          </a:bodyPr>
          <a:lstStyle/>
          <a:p>
            <a:r>
              <a:rPr lang="en-GB" sz="2000" b="1" dirty="0" smtClean="0">
                <a:solidFill>
                  <a:srgbClr val="0070C0"/>
                </a:solidFill>
              </a:rPr>
              <a:t>EIGHT RULES </a:t>
            </a:r>
            <a:r>
              <a:rPr lang="en-GB" sz="2000" dirty="0" smtClean="0"/>
              <a:t>cover all outcrop patterns </a:t>
            </a:r>
          </a:p>
          <a:p>
            <a:r>
              <a:rPr lang="en-GB" sz="2000" dirty="0" smtClean="0"/>
              <a:t>and enable maps to be interpreted successfully</a:t>
            </a:r>
            <a:endParaRPr lang="en-GB" sz="2000" dirty="0"/>
          </a:p>
        </p:txBody>
      </p:sp>
      <p:sp>
        <p:nvSpPr>
          <p:cNvPr id="11" name="TextBox 10"/>
          <p:cNvSpPr txBox="1"/>
          <p:nvPr/>
        </p:nvSpPr>
        <p:spPr>
          <a:xfrm>
            <a:off x="251520" y="1961147"/>
            <a:ext cx="3816424" cy="5570756"/>
          </a:xfrm>
          <a:prstGeom prst="rect">
            <a:avLst/>
          </a:prstGeom>
          <a:noFill/>
        </p:spPr>
        <p:txBody>
          <a:bodyPr wrap="square" rtlCol="0">
            <a:spAutoFit/>
          </a:bodyPr>
          <a:lstStyle/>
          <a:p>
            <a:pPr marL="342900" indent="-342900">
              <a:buAutoNum type="arabicPeriod"/>
            </a:pPr>
            <a:r>
              <a:rPr lang="en-GB" sz="2000" b="1" dirty="0" smtClean="0">
                <a:solidFill>
                  <a:srgbClr val="0070C0"/>
                </a:solidFill>
              </a:rPr>
              <a:t>Horizontal beds </a:t>
            </a:r>
            <a:r>
              <a:rPr lang="en-GB" sz="2000" dirty="0" smtClean="0"/>
              <a:t>–have outcrops which follow topographic contours </a:t>
            </a:r>
          </a:p>
          <a:p>
            <a:pPr marL="342900" indent="-342900">
              <a:buAutoNum type="arabicPeriod"/>
            </a:pPr>
            <a:endParaRPr lang="en-GB" sz="2000" dirty="0" smtClean="0"/>
          </a:p>
          <a:p>
            <a:pPr marL="342900" indent="-342900">
              <a:buAutoNum type="arabicPeriod"/>
            </a:pPr>
            <a:r>
              <a:rPr lang="en-GB" sz="2000" b="1" dirty="0" smtClean="0">
                <a:solidFill>
                  <a:srgbClr val="0070C0"/>
                </a:solidFill>
              </a:rPr>
              <a:t>Vertical beds </a:t>
            </a:r>
            <a:r>
              <a:rPr lang="en-GB" sz="2000" dirty="0" smtClean="0"/>
              <a:t>– have straight outcrops which ignore contours</a:t>
            </a:r>
            <a:r>
              <a:rPr lang="en-GB" sz="2000" dirty="0"/>
              <a:t> </a:t>
            </a:r>
            <a:endParaRPr lang="en-GB" sz="2000" dirty="0" smtClean="0"/>
          </a:p>
          <a:p>
            <a:pPr marL="342900" indent="-342900">
              <a:buAutoNum type="arabicPeriod"/>
            </a:pPr>
            <a:endParaRPr lang="en-GB" sz="2000" dirty="0" smtClean="0"/>
          </a:p>
          <a:p>
            <a:pPr marL="342900" indent="-342900" algn="just">
              <a:buAutoNum type="arabicPeriod"/>
            </a:pPr>
            <a:r>
              <a:rPr lang="en-GB" sz="2000" b="1" dirty="0" smtClean="0">
                <a:solidFill>
                  <a:srgbClr val="0070C0"/>
                </a:solidFill>
              </a:rPr>
              <a:t>Dipping beds </a:t>
            </a:r>
            <a:r>
              <a:rPr lang="en-GB" sz="2000" dirty="0" smtClean="0"/>
              <a:t>– have curved outcrops which cut across and respond to the contours because </a:t>
            </a:r>
            <a:r>
              <a:rPr lang="en-GB" sz="2000" b="1" dirty="0" smtClean="0">
                <a:solidFill>
                  <a:srgbClr val="0070C0"/>
                </a:solidFill>
              </a:rPr>
              <a:t>outcrops shift down dip as erosion lowers </a:t>
            </a:r>
          </a:p>
          <a:p>
            <a:pPr algn="just"/>
            <a:r>
              <a:rPr lang="en-GB" sz="2000" b="1" dirty="0">
                <a:solidFill>
                  <a:srgbClr val="0070C0"/>
                </a:solidFill>
              </a:rPr>
              <a:t> </a:t>
            </a:r>
            <a:r>
              <a:rPr lang="en-GB" sz="2000" b="1" dirty="0" smtClean="0">
                <a:solidFill>
                  <a:srgbClr val="0070C0"/>
                </a:solidFill>
              </a:rPr>
              <a:t>    the surface.</a:t>
            </a:r>
          </a:p>
          <a:p>
            <a:pPr marL="342900" indent="-342900">
              <a:buAutoNum type="arabicPeriod"/>
            </a:pPr>
            <a:endParaRPr lang="en-GB" sz="2000" dirty="0" smtClean="0"/>
          </a:p>
          <a:p>
            <a:pPr marL="342900" indent="-342900">
              <a:buAutoNum type="arabicPeriod"/>
            </a:pPr>
            <a:endParaRPr lang="en-GB" sz="1400" dirty="0"/>
          </a:p>
          <a:p>
            <a:pPr marL="342900" indent="-342900">
              <a:buAutoNum type="arabicPeriod"/>
            </a:pPr>
            <a:endParaRPr lang="en-GB" sz="1400" dirty="0" smtClean="0"/>
          </a:p>
          <a:p>
            <a:pPr marL="342900" indent="-342900">
              <a:buAutoNum type="arabicPeriod" startAt="5"/>
            </a:pPr>
            <a:endParaRPr lang="en-GB" sz="1400" dirty="0" smtClean="0"/>
          </a:p>
          <a:p>
            <a:pPr marL="342900" indent="-342900">
              <a:buAutoNum type="arabicPeriod" startAt="5"/>
            </a:pPr>
            <a:endParaRPr lang="en-GB" sz="1400" dirty="0" smtClean="0"/>
          </a:p>
        </p:txBody>
      </p:sp>
      <p:cxnSp>
        <p:nvCxnSpPr>
          <p:cNvPr id="13" name="Straight Arrow Connector 12"/>
          <p:cNvCxnSpPr/>
          <p:nvPr/>
        </p:nvCxnSpPr>
        <p:spPr>
          <a:xfrm flipH="1" flipV="1">
            <a:off x="7973372" y="3542192"/>
            <a:ext cx="72008" cy="1666300"/>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grpSp>
        <p:nvGrpSpPr>
          <p:cNvPr id="12" name="Group 2"/>
          <p:cNvGrpSpPr>
            <a:grpSpLocks/>
          </p:cNvGrpSpPr>
          <p:nvPr/>
        </p:nvGrpSpPr>
        <p:grpSpPr bwMode="auto">
          <a:xfrm>
            <a:off x="3355630" y="2056504"/>
            <a:ext cx="757374" cy="780750"/>
            <a:chOff x="5858" y="-38"/>
            <a:chExt cx="5131" cy="3745"/>
          </a:xfrm>
        </p:grpSpPr>
        <p:grpSp>
          <p:nvGrpSpPr>
            <p:cNvPr id="14" name="Group 3"/>
            <p:cNvGrpSpPr>
              <a:grpSpLocks/>
            </p:cNvGrpSpPr>
            <p:nvPr/>
          </p:nvGrpSpPr>
          <p:grpSpPr bwMode="auto">
            <a:xfrm>
              <a:off x="5868" y="2455"/>
              <a:ext cx="5111" cy="1241"/>
              <a:chOff x="5868" y="2455"/>
              <a:chExt cx="5111" cy="1241"/>
            </a:xfrm>
          </p:grpSpPr>
          <p:sp>
            <p:nvSpPr>
              <p:cNvPr id="109" name="Freeform 4"/>
              <p:cNvSpPr>
                <a:spLocks/>
              </p:cNvSpPr>
              <p:nvPr/>
            </p:nvSpPr>
            <p:spPr bwMode="auto">
              <a:xfrm>
                <a:off x="5868" y="2455"/>
                <a:ext cx="5111" cy="1241"/>
              </a:xfrm>
              <a:custGeom>
                <a:avLst/>
                <a:gdLst>
                  <a:gd name="T0" fmla="+- 0 5868 5868"/>
                  <a:gd name="T1" fmla="*/ T0 w 5111"/>
                  <a:gd name="T2" fmla="+- 0 3697 2455"/>
                  <a:gd name="T3" fmla="*/ 3697 h 1241"/>
                  <a:gd name="T4" fmla="+- 0 10980 5868"/>
                  <a:gd name="T5" fmla="*/ T4 w 5111"/>
                  <a:gd name="T6" fmla="+- 0 3697 2455"/>
                  <a:gd name="T7" fmla="*/ 3697 h 1241"/>
                  <a:gd name="T8" fmla="+- 0 10980 5868"/>
                  <a:gd name="T9" fmla="*/ T8 w 5111"/>
                  <a:gd name="T10" fmla="+- 0 2455 2455"/>
                  <a:gd name="T11" fmla="*/ 2455 h 1241"/>
                  <a:gd name="T12" fmla="+- 0 5868 5868"/>
                  <a:gd name="T13" fmla="*/ T12 w 5111"/>
                  <a:gd name="T14" fmla="+- 0 2455 2455"/>
                  <a:gd name="T15" fmla="*/ 2455 h 1241"/>
                  <a:gd name="T16" fmla="+- 0 5868 5868"/>
                  <a:gd name="T17" fmla="*/ T16 w 5111"/>
                  <a:gd name="T18" fmla="+- 0 3697 2455"/>
                  <a:gd name="T19" fmla="*/ 3697 h 1241"/>
                </a:gdLst>
                <a:ahLst/>
                <a:cxnLst>
                  <a:cxn ang="0">
                    <a:pos x="T1" y="T3"/>
                  </a:cxn>
                  <a:cxn ang="0">
                    <a:pos x="T5" y="T7"/>
                  </a:cxn>
                  <a:cxn ang="0">
                    <a:pos x="T9" y="T11"/>
                  </a:cxn>
                  <a:cxn ang="0">
                    <a:pos x="T13" y="T15"/>
                  </a:cxn>
                  <a:cxn ang="0">
                    <a:pos x="T17" y="T19"/>
                  </a:cxn>
                </a:cxnLst>
                <a:rect l="0" t="0" r="r" b="b"/>
                <a:pathLst>
                  <a:path w="5111" h="1241">
                    <a:moveTo>
                      <a:pt x="0" y="1242"/>
                    </a:moveTo>
                    <a:lnTo>
                      <a:pt x="5112" y="1242"/>
                    </a:lnTo>
                    <a:lnTo>
                      <a:pt x="5112" y="0"/>
                    </a:lnTo>
                    <a:lnTo>
                      <a:pt x="0" y="0"/>
                    </a:lnTo>
                    <a:lnTo>
                      <a:pt x="0" y="1242"/>
                    </a:lnTo>
                  </a:path>
                </a:pathLst>
              </a:custGeom>
              <a:solidFill>
                <a:srgbClr val="4D4D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5" name="Group 14"/>
            <p:cNvGrpSpPr>
              <a:grpSpLocks/>
            </p:cNvGrpSpPr>
            <p:nvPr/>
          </p:nvGrpSpPr>
          <p:grpSpPr bwMode="auto">
            <a:xfrm>
              <a:off x="6090" y="-28"/>
              <a:ext cx="4617" cy="3379"/>
              <a:chOff x="6090" y="-28"/>
              <a:chExt cx="4617" cy="3379"/>
            </a:xfrm>
          </p:grpSpPr>
          <p:sp>
            <p:nvSpPr>
              <p:cNvPr id="108" name="Freeform 6"/>
              <p:cNvSpPr>
                <a:spLocks/>
              </p:cNvSpPr>
              <p:nvPr/>
            </p:nvSpPr>
            <p:spPr bwMode="auto">
              <a:xfrm>
                <a:off x="6090" y="-28"/>
                <a:ext cx="4617" cy="3379"/>
              </a:xfrm>
              <a:custGeom>
                <a:avLst/>
                <a:gdLst>
                  <a:gd name="T0" fmla="+- 0 6090 6090"/>
                  <a:gd name="T1" fmla="*/ T0 w 4617"/>
                  <a:gd name="T2" fmla="+- 0 3351 -28"/>
                  <a:gd name="T3" fmla="*/ 3351 h 3379"/>
                  <a:gd name="T4" fmla="+- 0 10708 6090"/>
                  <a:gd name="T5" fmla="*/ T4 w 4617"/>
                  <a:gd name="T6" fmla="+- 0 3351 -28"/>
                  <a:gd name="T7" fmla="*/ 3351 h 3379"/>
                  <a:gd name="T8" fmla="+- 0 10708 6090"/>
                  <a:gd name="T9" fmla="*/ T8 w 4617"/>
                  <a:gd name="T10" fmla="+- 0 -28 -28"/>
                  <a:gd name="T11" fmla="*/ -28 h 3379"/>
                  <a:gd name="T12" fmla="+- 0 6090 6090"/>
                  <a:gd name="T13" fmla="*/ T12 w 4617"/>
                  <a:gd name="T14" fmla="+- 0 -28 -28"/>
                  <a:gd name="T15" fmla="*/ -28 h 3379"/>
                  <a:gd name="T16" fmla="+- 0 6090 6090"/>
                  <a:gd name="T17" fmla="*/ T16 w 4617"/>
                  <a:gd name="T18" fmla="+- 0 3351 -28"/>
                  <a:gd name="T19" fmla="*/ 3351 h 3379"/>
                </a:gdLst>
                <a:ahLst/>
                <a:cxnLst>
                  <a:cxn ang="0">
                    <a:pos x="T1" y="T3"/>
                  </a:cxn>
                  <a:cxn ang="0">
                    <a:pos x="T5" y="T7"/>
                  </a:cxn>
                  <a:cxn ang="0">
                    <a:pos x="T9" y="T11"/>
                  </a:cxn>
                  <a:cxn ang="0">
                    <a:pos x="T13" y="T15"/>
                  </a:cxn>
                  <a:cxn ang="0">
                    <a:pos x="T17" y="T19"/>
                  </a:cxn>
                </a:cxnLst>
                <a:rect l="0" t="0" r="r" b="b"/>
                <a:pathLst>
                  <a:path w="4617" h="3379">
                    <a:moveTo>
                      <a:pt x="0" y="3379"/>
                    </a:moveTo>
                    <a:lnTo>
                      <a:pt x="4618" y="3379"/>
                    </a:lnTo>
                    <a:lnTo>
                      <a:pt x="4618" y="0"/>
                    </a:lnTo>
                    <a:lnTo>
                      <a:pt x="0" y="0"/>
                    </a:lnTo>
                    <a:lnTo>
                      <a:pt x="0" y="3379"/>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6" name="Group 7"/>
            <p:cNvGrpSpPr>
              <a:grpSpLocks/>
            </p:cNvGrpSpPr>
            <p:nvPr/>
          </p:nvGrpSpPr>
          <p:grpSpPr bwMode="auto">
            <a:xfrm>
              <a:off x="8389" y="1970"/>
              <a:ext cx="1597" cy="210"/>
              <a:chOff x="8389" y="1970"/>
              <a:chExt cx="1597" cy="210"/>
            </a:xfrm>
          </p:grpSpPr>
          <p:sp>
            <p:nvSpPr>
              <p:cNvPr id="107" name="Freeform 8"/>
              <p:cNvSpPr>
                <a:spLocks/>
              </p:cNvSpPr>
              <p:nvPr/>
            </p:nvSpPr>
            <p:spPr bwMode="auto">
              <a:xfrm>
                <a:off x="8389" y="1970"/>
                <a:ext cx="1597" cy="210"/>
              </a:xfrm>
              <a:custGeom>
                <a:avLst/>
                <a:gdLst>
                  <a:gd name="T0" fmla="+- 0 9986 8389"/>
                  <a:gd name="T1" fmla="*/ T0 w 1597"/>
                  <a:gd name="T2" fmla="+- 0 1970 1970"/>
                  <a:gd name="T3" fmla="*/ 1970 h 210"/>
                  <a:gd name="T4" fmla="+- 0 8623 8389"/>
                  <a:gd name="T5" fmla="*/ T4 w 1597"/>
                  <a:gd name="T6" fmla="+- 0 1970 1970"/>
                  <a:gd name="T7" fmla="*/ 1970 h 210"/>
                  <a:gd name="T8" fmla="+- 0 8389 8389"/>
                  <a:gd name="T9" fmla="*/ T8 w 1597"/>
                  <a:gd name="T10" fmla="+- 0 2179 1970"/>
                  <a:gd name="T11" fmla="*/ 2179 h 210"/>
                  <a:gd name="T12" fmla="+- 0 9986 8389"/>
                  <a:gd name="T13" fmla="*/ T12 w 1597"/>
                  <a:gd name="T14" fmla="+- 0 2179 1970"/>
                  <a:gd name="T15" fmla="*/ 2179 h 210"/>
                  <a:gd name="T16" fmla="+- 0 9986 8389"/>
                  <a:gd name="T17" fmla="*/ T16 w 1597"/>
                  <a:gd name="T18" fmla="+- 0 1970 1970"/>
                  <a:gd name="T19" fmla="*/ 1970 h 210"/>
                </a:gdLst>
                <a:ahLst/>
                <a:cxnLst>
                  <a:cxn ang="0">
                    <a:pos x="T1" y="T3"/>
                  </a:cxn>
                  <a:cxn ang="0">
                    <a:pos x="T5" y="T7"/>
                  </a:cxn>
                  <a:cxn ang="0">
                    <a:pos x="T9" y="T11"/>
                  </a:cxn>
                  <a:cxn ang="0">
                    <a:pos x="T13" y="T15"/>
                  </a:cxn>
                  <a:cxn ang="0">
                    <a:pos x="T17" y="T19"/>
                  </a:cxn>
                </a:cxnLst>
                <a:rect l="0" t="0" r="r" b="b"/>
                <a:pathLst>
                  <a:path w="1597" h="210">
                    <a:moveTo>
                      <a:pt x="1597" y="0"/>
                    </a:moveTo>
                    <a:lnTo>
                      <a:pt x="234" y="0"/>
                    </a:lnTo>
                    <a:lnTo>
                      <a:pt x="0" y="209"/>
                    </a:lnTo>
                    <a:lnTo>
                      <a:pt x="1597" y="209"/>
                    </a:lnTo>
                    <a:lnTo>
                      <a:pt x="1597"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7" name="Group 9"/>
            <p:cNvGrpSpPr>
              <a:grpSpLocks/>
            </p:cNvGrpSpPr>
            <p:nvPr/>
          </p:nvGrpSpPr>
          <p:grpSpPr bwMode="auto">
            <a:xfrm>
              <a:off x="8975" y="1581"/>
              <a:ext cx="1010" cy="100"/>
              <a:chOff x="8975" y="1581"/>
              <a:chExt cx="1010" cy="100"/>
            </a:xfrm>
          </p:grpSpPr>
          <p:sp>
            <p:nvSpPr>
              <p:cNvPr id="106" name="Freeform 10"/>
              <p:cNvSpPr>
                <a:spLocks/>
              </p:cNvSpPr>
              <p:nvPr/>
            </p:nvSpPr>
            <p:spPr bwMode="auto">
              <a:xfrm>
                <a:off x="8975" y="1581"/>
                <a:ext cx="1010" cy="100"/>
              </a:xfrm>
              <a:custGeom>
                <a:avLst/>
                <a:gdLst>
                  <a:gd name="T0" fmla="+- 0 9118 8975"/>
                  <a:gd name="T1" fmla="*/ T0 w 1010"/>
                  <a:gd name="T2" fmla="+- 0 1581 1581"/>
                  <a:gd name="T3" fmla="*/ 1581 h 100"/>
                  <a:gd name="T4" fmla="+- 0 9087 8975"/>
                  <a:gd name="T5" fmla="*/ T4 w 1010"/>
                  <a:gd name="T6" fmla="+- 0 1581 1581"/>
                  <a:gd name="T7" fmla="*/ 1581 h 100"/>
                  <a:gd name="T8" fmla="+- 0 8975 8975"/>
                  <a:gd name="T9" fmla="*/ T8 w 1010"/>
                  <a:gd name="T10" fmla="+- 0 1682 1581"/>
                  <a:gd name="T11" fmla="*/ 1682 h 100"/>
                  <a:gd name="T12" fmla="+- 0 9986 8975"/>
                  <a:gd name="T13" fmla="*/ T12 w 1010"/>
                  <a:gd name="T14" fmla="+- 0 1682 1581"/>
                  <a:gd name="T15" fmla="*/ 1682 h 100"/>
                  <a:gd name="T16" fmla="+- 0 9986 8975"/>
                  <a:gd name="T17" fmla="*/ T16 w 1010"/>
                  <a:gd name="T18" fmla="+- 0 1582 1581"/>
                  <a:gd name="T19" fmla="*/ 1582 h 100"/>
                  <a:gd name="T20" fmla="+- 0 9118 8975"/>
                  <a:gd name="T21" fmla="*/ T20 w 1010"/>
                  <a:gd name="T22" fmla="+- 0 1581 1581"/>
                  <a:gd name="T23" fmla="*/ 1581 h 100"/>
                </a:gdLst>
                <a:ahLst/>
                <a:cxnLst>
                  <a:cxn ang="0">
                    <a:pos x="T1" y="T3"/>
                  </a:cxn>
                  <a:cxn ang="0">
                    <a:pos x="T5" y="T7"/>
                  </a:cxn>
                  <a:cxn ang="0">
                    <a:pos x="T9" y="T11"/>
                  </a:cxn>
                  <a:cxn ang="0">
                    <a:pos x="T13" y="T15"/>
                  </a:cxn>
                  <a:cxn ang="0">
                    <a:pos x="T17" y="T19"/>
                  </a:cxn>
                  <a:cxn ang="0">
                    <a:pos x="T21" y="T23"/>
                  </a:cxn>
                </a:cxnLst>
                <a:rect l="0" t="0" r="r" b="b"/>
                <a:pathLst>
                  <a:path w="1010" h="100">
                    <a:moveTo>
                      <a:pt x="143" y="0"/>
                    </a:moveTo>
                    <a:lnTo>
                      <a:pt x="112" y="0"/>
                    </a:lnTo>
                    <a:lnTo>
                      <a:pt x="0" y="101"/>
                    </a:lnTo>
                    <a:lnTo>
                      <a:pt x="1011" y="101"/>
                    </a:lnTo>
                    <a:lnTo>
                      <a:pt x="1011" y="1"/>
                    </a:lnTo>
                    <a:lnTo>
                      <a:pt x="143"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8" name="Group 11"/>
            <p:cNvGrpSpPr>
              <a:grpSpLocks/>
            </p:cNvGrpSpPr>
            <p:nvPr/>
          </p:nvGrpSpPr>
          <p:grpSpPr bwMode="auto">
            <a:xfrm>
              <a:off x="6328" y="1583"/>
              <a:ext cx="889" cy="99"/>
              <a:chOff x="6328" y="1583"/>
              <a:chExt cx="889" cy="99"/>
            </a:xfrm>
          </p:grpSpPr>
          <p:sp>
            <p:nvSpPr>
              <p:cNvPr id="105" name="Freeform 12"/>
              <p:cNvSpPr>
                <a:spLocks/>
              </p:cNvSpPr>
              <p:nvPr/>
            </p:nvSpPr>
            <p:spPr bwMode="auto">
              <a:xfrm>
                <a:off x="6328" y="1583"/>
                <a:ext cx="889" cy="99"/>
              </a:xfrm>
              <a:custGeom>
                <a:avLst/>
                <a:gdLst>
                  <a:gd name="T0" fmla="+- 0 6334 6328"/>
                  <a:gd name="T1" fmla="*/ T0 w 889"/>
                  <a:gd name="T2" fmla="+- 0 1583 1583"/>
                  <a:gd name="T3" fmla="*/ 1583 h 99"/>
                  <a:gd name="T4" fmla="+- 0 6328 6328"/>
                  <a:gd name="T5" fmla="*/ T4 w 889"/>
                  <a:gd name="T6" fmla="+- 0 1583 1583"/>
                  <a:gd name="T7" fmla="*/ 1583 h 99"/>
                  <a:gd name="T8" fmla="+- 0 6328 6328"/>
                  <a:gd name="T9" fmla="*/ T8 w 889"/>
                  <a:gd name="T10" fmla="+- 0 1682 1583"/>
                  <a:gd name="T11" fmla="*/ 1682 h 99"/>
                  <a:gd name="T12" fmla="+- 0 7217 6328"/>
                  <a:gd name="T13" fmla="*/ T12 w 889"/>
                  <a:gd name="T14" fmla="+- 0 1682 1583"/>
                  <a:gd name="T15" fmla="*/ 1682 h 99"/>
                  <a:gd name="T16" fmla="+- 0 7127 6328"/>
                  <a:gd name="T17" fmla="*/ T16 w 889"/>
                  <a:gd name="T18" fmla="+- 0 1586 1583"/>
                  <a:gd name="T19" fmla="*/ 1586 h 99"/>
                  <a:gd name="T20" fmla="+- 0 6334 6328"/>
                  <a:gd name="T21" fmla="*/ T20 w 889"/>
                  <a:gd name="T22" fmla="+- 0 1583 1583"/>
                  <a:gd name="T23" fmla="*/ 1583 h 99"/>
                </a:gdLst>
                <a:ahLst/>
                <a:cxnLst>
                  <a:cxn ang="0">
                    <a:pos x="T1" y="T3"/>
                  </a:cxn>
                  <a:cxn ang="0">
                    <a:pos x="T5" y="T7"/>
                  </a:cxn>
                  <a:cxn ang="0">
                    <a:pos x="T9" y="T11"/>
                  </a:cxn>
                  <a:cxn ang="0">
                    <a:pos x="T13" y="T15"/>
                  </a:cxn>
                  <a:cxn ang="0">
                    <a:pos x="T17" y="T19"/>
                  </a:cxn>
                  <a:cxn ang="0">
                    <a:pos x="T21" y="T23"/>
                  </a:cxn>
                </a:cxnLst>
                <a:rect l="0" t="0" r="r" b="b"/>
                <a:pathLst>
                  <a:path w="889" h="99">
                    <a:moveTo>
                      <a:pt x="6" y="0"/>
                    </a:moveTo>
                    <a:lnTo>
                      <a:pt x="0" y="0"/>
                    </a:lnTo>
                    <a:lnTo>
                      <a:pt x="0" y="99"/>
                    </a:lnTo>
                    <a:lnTo>
                      <a:pt x="889" y="99"/>
                    </a:lnTo>
                    <a:lnTo>
                      <a:pt x="799" y="3"/>
                    </a:lnTo>
                    <a:lnTo>
                      <a:pt x="6"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9" name="Group 13"/>
            <p:cNvGrpSpPr>
              <a:grpSpLocks/>
            </p:cNvGrpSpPr>
            <p:nvPr/>
          </p:nvGrpSpPr>
          <p:grpSpPr bwMode="auto">
            <a:xfrm>
              <a:off x="9986" y="538"/>
              <a:ext cx="632" cy="1643"/>
              <a:chOff x="9986" y="538"/>
              <a:chExt cx="632" cy="1643"/>
            </a:xfrm>
          </p:grpSpPr>
          <p:sp>
            <p:nvSpPr>
              <p:cNvPr id="104" name="Freeform 14"/>
              <p:cNvSpPr>
                <a:spLocks/>
              </p:cNvSpPr>
              <p:nvPr/>
            </p:nvSpPr>
            <p:spPr bwMode="auto">
              <a:xfrm>
                <a:off x="9986" y="538"/>
                <a:ext cx="632" cy="1643"/>
              </a:xfrm>
              <a:custGeom>
                <a:avLst/>
                <a:gdLst>
                  <a:gd name="T0" fmla="+- 0 10617 9986"/>
                  <a:gd name="T1" fmla="*/ T0 w 632"/>
                  <a:gd name="T2" fmla="+- 0 538 538"/>
                  <a:gd name="T3" fmla="*/ 538 h 1643"/>
                  <a:gd name="T4" fmla="+- 0 9986 9986"/>
                  <a:gd name="T5" fmla="*/ T4 w 632"/>
                  <a:gd name="T6" fmla="+- 0 1981 538"/>
                  <a:gd name="T7" fmla="*/ 1981 h 1643"/>
                  <a:gd name="T8" fmla="+- 0 9986 9986"/>
                  <a:gd name="T9" fmla="*/ T8 w 632"/>
                  <a:gd name="T10" fmla="+- 0 2182 538"/>
                  <a:gd name="T11" fmla="*/ 2182 h 1643"/>
                  <a:gd name="T12" fmla="+- 0 10617 9986"/>
                  <a:gd name="T13" fmla="*/ T12 w 632"/>
                  <a:gd name="T14" fmla="+- 0 743 538"/>
                  <a:gd name="T15" fmla="*/ 743 h 1643"/>
                  <a:gd name="T16" fmla="+- 0 10617 9986"/>
                  <a:gd name="T17" fmla="*/ T16 w 632"/>
                  <a:gd name="T18" fmla="+- 0 538 538"/>
                  <a:gd name="T19" fmla="*/ 538 h 1643"/>
                </a:gdLst>
                <a:ahLst/>
                <a:cxnLst>
                  <a:cxn ang="0">
                    <a:pos x="T1" y="T3"/>
                  </a:cxn>
                  <a:cxn ang="0">
                    <a:pos x="T5" y="T7"/>
                  </a:cxn>
                  <a:cxn ang="0">
                    <a:pos x="T9" y="T11"/>
                  </a:cxn>
                  <a:cxn ang="0">
                    <a:pos x="T13" y="T15"/>
                  </a:cxn>
                  <a:cxn ang="0">
                    <a:pos x="T17" y="T19"/>
                  </a:cxn>
                </a:cxnLst>
                <a:rect l="0" t="0" r="r" b="b"/>
                <a:pathLst>
                  <a:path w="632" h="1643">
                    <a:moveTo>
                      <a:pt x="631" y="0"/>
                    </a:moveTo>
                    <a:lnTo>
                      <a:pt x="0" y="1443"/>
                    </a:lnTo>
                    <a:lnTo>
                      <a:pt x="0" y="1644"/>
                    </a:lnTo>
                    <a:lnTo>
                      <a:pt x="631" y="205"/>
                    </a:lnTo>
                    <a:lnTo>
                      <a:pt x="631"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0" name="Group 15"/>
            <p:cNvGrpSpPr>
              <a:grpSpLocks/>
            </p:cNvGrpSpPr>
            <p:nvPr/>
          </p:nvGrpSpPr>
          <p:grpSpPr bwMode="auto">
            <a:xfrm>
              <a:off x="9080" y="175"/>
              <a:ext cx="1536" cy="1408"/>
              <a:chOff x="9080" y="175"/>
              <a:chExt cx="1536" cy="1408"/>
            </a:xfrm>
          </p:grpSpPr>
          <p:sp>
            <p:nvSpPr>
              <p:cNvPr id="103" name="Freeform 16"/>
              <p:cNvSpPr>
                <a:spLocks/>
              </p:cNvSpPr>
              <p:nvPr/>
            </p:nvSpPr>
            <p:spPr bwMode="auto">
              <a:xfrm>
                <a:off x="9080" y="175"/>
                <a:ext cx="1536" cy="1408"/>
              </a:xfrm>
              <a:custGeom>
                <a:avLst/>
                <a:gdLst>
                  <a:gd name="T0" fmla="+- 0 10616 9080"/>
                  <a:gd name="T1" fmla="*/ T0 w 1536"/>
                  <a:gd name="T2" fmla="+- 0 175 175"/>
                  <a:gd name="T3" fmla="*/ 175 h 1408"/>
                  <a:gd name="T4" fmla="+- 0 9936 9080"/>
                  <a:gd name="T5" fmla="*/ T4 w 1536"/>
                  <a:gd name="T6" fmla="+- 0 175 175"/>
                  <a:gd name="T7" fmla="*/ 175 h 1408"/>
                  <a:gd name="T8" fmla="+- 0 9080 9080"/>
                  <a:gd name="T9" fmla="*/ T8 w 1536"/>
                  <a:gd name="T10" fmla="+- 0 1583 175"/>
                  <a:gd name="T11" fmla="*/ 1583 h 1408"/>
                  <a:gd name="T12" fmla="+- 0 9986 9080"/>
                  <a:gd name="T13" fmla="*/ T12 w 1536"/>
                  <a:gd name="T14" fmla="+- 0 1583 175"/>
                  <a:gd name="T15" fmla="*/ 1583 h 1408"/>
                  <a:gd name="T16" fmla="+- 0 10616 9080"/>
                  <a:gd name="T17" fmla="*/ T16 w 1536"/>
                  <a:gd name="T18" fmla="+- 0 175 175"/>
                  <a:gd name="T19" fmla="*/ 175 h 1408"/>
                </a:gdLst>
                <a:ahLst/>
                <a:cxnLst>
                  <a:cxn ang="0">
                    <a:pos x="T1" y="T3"/>
                  </a:cxn>
                  <a:cxn ang="0">
                    <a:pos x="T5" y="T7"/>
                  </a:cxn>
                  <a:cxn ang="0">
                    <a:pos x="T9" y="T11"/>
                  </a:cxn>
                  <a:cxn ang="0">
                    <a:pos x="T13" y="T15"/>
                  </a:cxn>
                  <a:cxn ang="0">
                    <a:pos x="T17" y="T19"/>
                  </a:cxn>
                </a:cxnLst>
                <a:rect l="0" t="0" r="r" b="b"/>
                <a:pathLst>
                  <a:path w="1536" h="1408">
                    <a:moveTo>
                      <a:pt x="1536" y="0"/>
                    </a:moveTo>
                    <a:lnTo>
                      <a:pt x="856" y="0"/>
                    </a:lnTo>
                    <a:lnTo>
                      <a:pt x="0" y="1408"/>
                    </a:lnTo>
                    <a:lnTo>
                      <a:pt x="906" y="1408"/>
                    </a:lnTo>
                    <a:lnTo>
                      <a:pt x="1536"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 name="Group 17"/>
            <p:cNvGrpSpPr>
              <a:grpSpLocks/>
            </p:cNvGrpSpPr>
            <p:nvPr/>
          </p:nvGrpSpPr>
          <p:grpSpPr bwMode="auto">
            <a:xfrm>
              <a:off x="9080" y="175"/>
              <a:ext cx="1536" cy="1408"/>
              <a:chOff x="9080" y="175"/>
              <a:chExt cx="1536" cy="1408"/>
            </a:xfrm>
          </p:grpSpPr>
          <p:sp>
            <p:nvSpPr>
              <p:cNvPr id="102" name="Freeform 18"/>
              <p:cNvSpPr>
                <a:spLocks/>
              </p:cNvSpPr>
              <p:nvPr/>
            </p:nvSpPr>
            <p:spPr bwMode="auto">
              <a:xfrm>
                <a:off x="9080" y="175"/>
                <a:ext cx="1536" cy="1408"/>
              </a:xfrm>
              <a:custGeom>
                <a:avLst/>
                <a:gdLst>
                  <a:gd name="T0" fmla="+- 0 10616 9080"/>
                  <a:gd name="T1" fmla="*/ T0 w 1536"/>
                  <a:gd name="T2" fmla="+- 0 175 175"/>
                  <a:gd name="T3" fmla="*/ 175 h 1408"/>
                  <a:gd name="T4" fmla="+- 0 9936 9080"/>
                  <a:gd name="T5" fmla="*/ T4 w 1536"/>
                  <a:gd name="T6" fmla="+- 0 175 175"/>
                  <a:gd name="T7" fmla="*/ 175 h 1408"/>
                  <a:gd name="T8" fmla="+- 0 9080 9080"/>
                  <a:gd name="T9" fmla="*/ T8 w 1536"/>
                  <a:gd name="T10" fmla="+- 0 1583 175"/>
                  <a:gd name="T11" fmla="*/ 1583 h 1408"/>
                  <a:gd name="T12" fmla="+- 0 9986 9080"/>
                  <a:gd name="T13" fmla="*/ T12 w 1536"/>
                  <a:gd name="T14" fmla="+- 0 1583 175"/>
                  <a:gd name="T15" fmla="*/ 1583 h 1408"/>
                  <a:gd name="T16" fmla="+- 0 10616 9080"/>
                  <a:gd name="T17" fmla="*/ T16 w 1536"/>
                  <a:gd name="T18" fmla="+- 0 175 175"/>
                  <a:gd name="T19" fmla="*/ 175 h 1408"/>
                </a:gdLst>
                <a:ahLst/>
                <a:cxnLst>
                  <a:cxn ang="0">
                    <a:pos x="T1" y="T3"/>
                  </a:cxn>
                  <a:cxn ang="0">
                    <a:pos x="T5" y="T7"/>
                  </a:cxn>
                  <a:cxn ang="0">
                    <a:pos x="T9" y="T11"/>
                  </a:cxn>
                  <a:cxn ang="0">
                    <a:pos x="T13" y="T15"/>
                  </a:cxn>
                  <a:cxn ang="0">
                    <a:pos x="T17" y="T19"/>
                  </a:cxn>
                </a:cxnLst>
                <a:rect l="0" t="0" r="r" b="b"/>
                <a:pathLst>
                  <a:path w="1536" h="1408">
                    <a:moveTo>
                      <a:pt x="1536" y="0"/>
                    </a:moveTo>
                    <a:lnTo>
                      <a:pt x="856" y="0"/>
                    </a:lnTo>
                    <a:lnTo>
                      <a:pt x="0" y="1408"/>
                    </a:lnTo>
                    <a:lnTo>
                      <a:pt x="906" y="1408"/>
                    </a:lnTo>
                    <a:lnTo>
                      <a:pt x="1536" y="0"/>
                    </a:lnTo>
                    <a:close/>
                  </a:path>
                </a:pathLst>
              </a:custGeom>
              <a:noFill/>
              <a:ln w="261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2" name="Group 19"/>
            <p:cNvGrpSpPr>
              <a:grpSpLocks/>
            </p:cNvGrpSpPr>
            <p:nvPr/>
          </p:nvGrpSpPr>
          <p:grpSpPr bwMode="auto">
            <a:xfrm>
              <a:off x="6331" y="167"/>
              <a:ext cx="1988" cy="1417"/>
              <a:chOff x="6331" y="167"/>
              <a:chExt cx="1988" cy="1417"/>
            </a:xfrm>
          </p:grpSpPr>
          <p:sp>
            <p:nvSpPr>
              <p:cNvPr id="101" name="Freeform 20"/>
              <p:cNvSpPr>
                <a:spLocks/>
              </p:cNvSpPr>
              <p:nvPr/>
            </p:nvSpPr>
            <p:spPr bwMode="auto">
              <a:xfrm>
                <a:off x="6331" y="167"/>
                <a:ext cx="1988" cy="1417"/>
              </a:xfrm>
              <a:custGeom>
                <a:avLst/>
                <a:gdLst>
                  <a:gd name="T0" fmla="+- 0 8320 6331"/>
                  <a:gd name="T1" fmla="*/ T0 w 1988"/>
                  <a:gd name="T2" fmla="+- 0 167 167"/>
                  <a:gd name="T3" fmla="*/ 167 h 1417"/>
                  <a:gd name="T4" fmla="+- 0 7711 6331"/>
                  <a:gd name="T5" fmla="*/ T4 w 1988"/>
                  <a:gd name="T6" fmla="+- 0 167 167"/>
                  <a:gd name="T7" fmla="*/ 167 h 1417"/>
                  <a:gd name="T8" fmla="+- 0 6331 6331"/>
                  <a:gd name="T9" fmla="*/ T8 w 1988"/>
                  <a:gd name="T10" fmla="+- 0 1584 167"/>
                  <a:gd name="T11" fmla="*/ 1584 h 1417"/>
                  <a:gd name="T12" fmla="+- 0 7121 6331"/>
                  <a:gd name="T13" fmla="*/ T12 w 1988"/>
                  <a:gd name="T14" fmla="+- 0 1584 167"/>
                  <a:gd name="T15" fmla="*/ 1584 h 1417"/>
                  <a:gd name="T16" fmla="+- 0 8320 6331"/>
                  <a:gd name="T17" fmla="*/ T16 w 1988"/>
                  <a:gd name="T18" fmla="+- 0 167 167"/>
                  <a:gd name="T19" fmla="*/ 167 h 1417"/>
                </a:gdLst>
                <a:ahLst/>
                <a:cxnLst>
                  <a:cxn ang="0">
                    <a:pos x="T1" y="T3"/>
                  </a:cxn>
                  <a:cxn ang="0">
                    <a:pos x="T5" y="T7"/>
                  </a:cxn>
                  <a:cxn ang="0">
                    <a:pos x="T9" y="T11"/>
                  </a:cxn>
                  <a:cxn ang="0">
                    <a:pos x="T13" y="T15"/>
                  </a:cxn>
                  <a:cxn ang="0">
                    <a:pos x="T17" y="T19"/>
                  </a:cxn>
                </a:cxnLst>
                <a:rect l="0" t="0" r="r" b="b"/>
                <a:pathLst>
                  <a:path w="1988" h="1417">
                    <a:moveTo>
                      <a:pt x="1989" y="0"/>
                    </a:moveTo>
                    <a:lnTo>
                      <a:pt x="1380" y="0"/>
                    </a:lnTo>
                    <a:lnTo>
                      <a:pt x="0" y="1417"/>
                    </a:lnTo>
                    <a:lnTo>
                      <a:pt x="790" y="1417"/>
                    </a:lnTo>
                    <a:lnTo>
                      <a:pt x="1989"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3" name="Group 21"/>
            <p:cNvGrpSpPr>
              <a:grpSpLocks/>
            </p:cNvGrpSpPr>
            <p:nvPr/>
          </p:nvGrpSpPr>
          <p:grpSpPr bwMode="auto">
            <a:xfrm>
              <a:off x="6331" y="167"/>
              <a:ext cx="1988" cy="1417"/>
              <a:chOff x="6331" y="167"/>
              <a:chExt cx="1988" cy="1417"/>
            </a:xfrm>
          </p:grpSpPr>
          <p:sp>
            <p:nvSpPr>
              <p:cNvPr id="100" name="Freeform 22"/>
              <p:cNvSpPr>
                <a:spLocks/>
              </p:cNvSpPr>
              <p:nvPr/>
            </p:nvSpPr>
            <p:spPr bwMode="auto">
              <a:xfrm>
                <a:off x="6331" y="167"/>
                <a:ext cx="1988" cy="1417"/>
              </a:xfrm>
              <a:custGeom>
                <a:avLst/>
                <a:gdLst>
                  <a:gd name="T0" fmla="+- 0 8320 6331"/>
                  <a:gd name="T1" fmla="*/ T0 w 1988"/>
                  <a:gd name="T2" fmla="+- 0 167 167"/>
                  <a:gd name="T3" fmla="*/ 167 h 1417"/>
                  <a:gd name="T4" fmla="+- 0 7711 6331"/>
                  <a:gd name="T5" fmla="*/ T4 w 1988"/>
                  <a:gd name="T6" fmla="+- 0 167 167"/>
                  <a:gd name="T7" fmla="*/ 167 h 1417"/>
                  <a:gd name="T8" fmla="+- 0 6331 6331"/>
                  <a:gd name="T9" fmla="*/ T8 w 1988"/>
                  <a:gd name="T10" fmla="+- 0 1584 167"/>
                  <a:gd name="T11" fmla="*/ 1584 h 1417"/>
                  <a:gd name="T12" fmla="+- 0 7121 6331"/>
                  <a:gd name="T13" fmla="*/ T12 w 1988"/>
                  <a:gd name="T14" fmla="+- 0 1584 167"/>
                  <a:gd name="T15" fmla="*/ 1584 h 1417"/>
                  <a:gd name="T16" fmla="+- 0 8320 6331"/>
                  <a:gd name="T17" fmla="*/ T16 w 1988"/>
                  <a:gd name="T18" fmla="+- 0 167 167"/>
                  <a:gd name="T19" fmla="*/ 167 h 1417"/>
                </a:gdLst>
                <a:ahLst/>
                <a:cxnLst>
                  <a:cxn ang="0">
                    <a:pos x="T1" y="T3"/>
                  </a:cxn>
                  <a:cxn ang="0">
                    <a:pos x="T5" y="T7"/>
                  </a:cxn>
                  <a:cxn ang="0">
                    <a:pos x="T9" y="T11"/>
                  </a:cxn>
                  <a:cxn ang="0">
                    <a:pos x="T13" y="T15"/>
                  </a:cxn>
                  <a:cxn ang="0">
                    <a:pos x="T17" y="T19"/>
                  </a:cxn>
                </a:cxnLst>
                <a:rect l="0" t="0" r="r" b="b"/>
                <a:pathLst>
                  <a:path w="1988" h="1417">
                    <a:moveTo>
                      <a:pt x="1989" y="0"/>
                    </a:moveTo>
                    <a:lnTo>
                      <a:pt x="1380" y="0"/>
                    </a:lnTo>
                    <a:lnTo>
                      <a:pt x="0" y="1417"/>
                    </a:lnTo>
                    <a:lnTo>
                      <a:pt x="790" y="1417"/>
                    </a:lnTo>
                    <a:lnTo>
                      <a:pt x="1989" y="0"/>
                    </a:lnTo>
                    <a:close/>
                  </a:path>
                </a:pathLst>
              </a:custGeom>
              <a:noFill/>
              <a:ln w="261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4" name="Group 23"/>
            <p:cNvGrpSpPr>
              <a:grpSpLocks/>
            </p:cNvGrpSpPr>
            <p:nvPr/>
          </p:nvGrpSpPr>
          <p:grpSpPr bwMode="auto">
            <a:xfrm>
              <a:off x="9986" y="179"/>
              <a:ext cx="637" cy="1502"/>
              <a:chOff x="9986" y="179"/>
              <a:chExt cx="637" cy="1502"/>
            </a:xfrm>
          </p:grpSpPr>
          <p:sp>
            <p:nvSpPr>
              <p:cNvPr id="99" name="Freeform 24"/>
              <p:cNvSpPr>
                <a:spLocks/>
              </p:cNvSpPr>
              <p:nvPr/>
            </p:nvSpPr>
            <p:spPr bwMode="auto">
              <a:xfrm>
                <a:off x="9986" y="179"/>
                <a:ext cx="637" cy="1502"/>
              </a:xfrm>
              <a:custGeom>
                <a:avLst/>
                <a:gdLst>
                  <a:gd name="T0" fmla="+- 0 10623 9986"/>
                  <a:gd name="T1" fmla="*/ T0 w 637"/>
                  <a:gd name="T2" fmla="+- 0 179 179"/>
                  <a:gd name="T3" fmla="*/ 179 h 1502"/>
                  <a:gd name="T4" fmla="+- 0 9986 9986"/>
                  <a:gd name="T5" fmla="*/ T4 w 637"/>
                  <a:gd name="T6" fmla="+- 0 1577 179"/>
                  <a:gd name="T7" fmla="*/ 1577 h 1502"/>
                  <a:gd name="T8" fmla="+- 0 9986 9986"/>
                  <a:gd name="T9" fmla="*/ T8 w 637"/>
                  <a:gd name="T10" fmla="+- 0 1682 179"/>
                  <a:gd name="T11" fmla="*/ 1682 h 1502"/>
                  <a:gd name="T12" fmla="+- 0 10623 9986"/>
                  <a:gd name="T13" fmla="*/ T12 w 637"/>
                  <a:gd name="T14" fmla="+- 0 286 179"/>
                  <a:gd name="T15" fmla="*/ 286 h 1502"/>
                  <a:gd name="T16" fmla="+- 0 10623 9986"/>
                  <a:gd name="T17" fmla="*/ T16 w 637"/>
                  <a:gd name="T18" fmla="+- 0 179 179"/>
                  <a:gd name="T19" fmla="*/ 179 h 1502"/>
                </a:gdLst>
                <a:ahLst/>
                <a:cxnLst>
                  <a:cxn ang="0">
                    <a:pos x="T1" y="T3"/>
                  </a:cxn>
                  <a:cxn ang="0">
                    <a:pos x="T5" y="T7"/>
                  </a:cxn>
                  <a:cxn ang="0">
                    <a:pos x="T9" y="T11"/>
                  </a:cxn>
                  <a:cxn ang="0">
                    <a:pos x="T13" y="T15"/>
                  </a:cxn>
                  <a:cxn ang="0">
                    <a:pos x="T17" y="T19"/>
                  </a:cxn>
                </a:cxnLst>
                <a:rect l="0" t="0" r="r" b="b"/>
                <a:pathLst>
                  <a:path w="637" h="1502">
                    <a:moveTo>
                      <a:pt x="637" y="0"/>
                    </a:moveTo>
                    <a:lnTo>
                      <a:pt x="0" y="1398"/>
                    </a:lnTo>
                    <a:lnTo>
                      <a:pt x="0" y="1503"/>
                    </a:lnTo>
                    <a:lnTo>
                      <a:pt x="637" y="107"/>
                    </a:lnTo>
                    <a:lnTo>
                      <a:pt x="637"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5" name="Group 25"/>
            <p:cNvGrpSpPr>
              <a:grpSpLocks/>
            </p:cNvGrpSpPr>
            <p:nvPr/>
          </p:nvGrpSpPr>
          <p:grpSpPr bwMode="auto">
            <a:xfrm>
              <a:off x="6327" y="1972"/>
              <a:ext cx="1387" cy="206"/>
              <a:chOff x="6327" y="1972"/>
              <a:chExt cx="1387" cy="206"/>
            </a:xfrm>
          </p:grpSpPr>
          <p:sp>
            <p:nvSpPr>
              <p:cNvPr id="98" name="Freeform 26"/>
              <p:cNvSpPr>
                <a:spLocks/>
              </p:cNvSpPr>
              <p:nvPr/>
            </p:nvSpPr>
            <p:spPr bwMode="auto">
              <a:xfrm>
                <a:off x="6327" y="1972"/>
                <a:ext cx="1387" cy="206"/>
              </a:xfrm>
              <a:custGeom>
                <a:avLst/>
                <a:gdLst>
                  <a:gd name="T0" fmla="+- 0 7504 6327"/>
                  <a:gd name="T1" fmla="*/ T0 w 1387"/>
                  <a:gd name="T2" fmla="+- 0 1972 1972"/>
                  <a:gd name="T3" fmla="*/ 1972 h 206"/>
                  <a:gd name="T4" fmla="+- 0 6333 6327"/>
                  <a:gd name="T5" fmla="*/ T4 w 1387"/>
                  <a:gd name="T6" fmla="+- 0 1972 1972"/>
                  <a:gd name="T7" fmla="*/ 1972 h 206"/>
                  <a:gd name="T8" fmla="+- 0 6327 6327"/>
                  <a:gd name="T9" fmla="*/ T8 w 1387"/>
                  <a:gd name="T10" fmla="+- 0 2178 1972"/>
                  <a:gd name="T11" fmla="*/ 2178 h 206"/>
                  <a:gd name="T12" fmla="+- 0 7714 6327"/>
                  <a:gd name="T13" fmla="*/ T12 w 1387"/>
                  <a:gd name="T14" fmla="+- 0 2178 1972"/>
                  <a:gd name="T15" fmla="*/ 2178 h 206"/>
                  <a:gd name="T16" fmla="+- 0 7504 6327"/>
                  <a:gd name="T17" fmla="*/ T16 w 1387"/>
                  <a:gd name="T18" fmla="+- 0 1972 1972"/>
                  <a:gd name="T19" fmla="*/ 1972 h 206"/>
                </a:gdLst>
                <a:ahLst/>
                <a:cxnLst>
                  <a:cxn ang="0">
                    <a:pos x="T1" y="T3"/>
                  </a:cxn>
                  <a:cxn ang="0">
                    <a:pos x="T5" y="T7"/>
                  </a:cxn>
                  <a:cxn ang="0">
                    <a:pos x="T9" y="T11"/>
                  </a:cxn>
                  <a:cxn ang="0">
                    <a:pos x="T13" y="T15"/>
                  </a:cxn>
                  <a:cxn ang="0">
                    <a:pos x="T17" y="T19"/>
                  </a:cxn>
                </a:cxnLst>
                <a:rect l="0" t="0" r="r" b="b"/>
                <a:pathLst>
                  <a:path w="1387" h="206">
                    <a:moveTo>
                      <a:pt x="1177" y="0"/>
                    </a:moveTo>
                    <a:lnTo>
                      <a:pt x="6" y="0"/>
                    </a:lnTo>
                    <a:lnTo>
                      <a:pt x="0" y="206"/>
                    </a:lnTo>
                    <a:lnTo>
                      <a:pt x="1387" y="206"/>
                    </a:lnTo>
                    <a:lnTo>
                      <a:pt x="1177"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6" name="Group 27"/>
            <p:cNvGrpSpPr>
              <a:grpSpLocks/>
            </p:cNvGrpSpPr>
            <p:nvPr/>
          </p:nvGrpSpPr>
          <p:grpSpPr bwMode="auto">
            <a:xfrm>
              <a:off x="6334" y="2176"/>
              <a:ext cx="3653" cy="705"/>
              <a:chOff x="6334" y="2176"/>
              <a:chExt cx="3653" cy="705"/>
            </a:xfrm>
          </p:grpSpPr>
          <p:sp>
            <p:nvSpPr>
              <p:cNvPr id="96" name="Freeform 28"/>
              <p:cNvSpPr>
                <a:spLocks/>
              </p:cNvSpPr>
              <p:nvPr/>
            </p:nvSpPr>
            <p:spPr bwMode="auto">
              <a:xfrm>
                <a:off x="6334" y="2176"/>
                <a:ext cx="3653" cy="705"/>
              </a:xfrm>
              <a:custGeom>
                <a:avLst/>
                <a:gdLst>
                  <a:gd name="T0" fmla="+- 0 7706 6334"/>
                  <a:gd name="T1" fmla="*/ T0 w 3653"/>
                  <a:gd name="T2" fmla="+- 0 2176 2176"/>
                  <a:gd name="T3" fmla="*/ 2176 h 705"/>
                  <a:gd name="T4" fmla="+- 0 6334 6334"/>
                  <a:gd name="T5" fmla="*/ T4 w 3653"/>
                  <a:gd name="T6" fmla="+- 0 2176 2176"/>
                  <a:gd name="T7" fmla="*/ 2176 h 705"/>
                  <a:gd name="T8" fmla="+- 0 6334 6334"/>
                  <a:gd name="T9" fmla="*/ T8 w 3653"/>
                  <a:gd name="T10" fmla="+- 0 2880 2176"/>
                  <a:gd name="T11" fmla="*/ 2880 h 705"/>
                  <a:gd name="T12" fmla="+- 0 9987 6334"/>
                  <a:gd name="T13" fmla="*/ T12 w 3653"/>
                  <a:gd name="T14" fmla="+- 0 2880 2176"/>
                  <a:gd name="T15" fmla="*/ 2880 h 705"/>
                  <a:gd name="T16" fmla="+- 0 9987 6334"/>
                  <a:gd name="T17" fmla="*/ T16 w 3653"/>
                  <a:gd name="T18" fmla="+- 0 2491 2176"/>
                  <a:gd name="T19" fmla="*/ 2491 h 705"/>
                  <a:gd name="T20" fmla="+- 0 8021 6334"/>
                  <a:gd name="T21" fmla="*/ T20 w 3653"/>
                  <a:gd name="T22" fmla="+- 0 2491 2176"/>
                  <a:gd name="T23" fmla="*/ 2491 h 705"/>
                  <a:gd name="T24" fmla="+- 0 7706 6334"/>
                  <a:gd name="T25" fmla="*/ T24 w 3653"/>
                  <a:gd name="T26" fmla="+- 0 2176 2176"/>
                  <a:gd name="T27" fmla="*/ 2176 h 705"/>
                </a:gdLst>
                <a:ahLst/>
                <a:cxnLst>
                  <a:cxn ang="0">
                    <a:pos x="T1" y="T3"/>
                  </a:cxn>
                  <a:cxn ang="0">
                    <a:pos x="T5" y="T7"/>
                  </a:cxn>
                  <a:cxn ang="0">
                    <a:pos x="T9" y="T11"/>
                  </a:cxn>
                  <a:cxn ang="0">
                    <a:pos x="T13" y="T15"/>
                  </a:cxn>
                  <a:cxn ang="0">
                    <a:pos x="T17" y="T19"/>
                  </a:cxn>
                  <a:cxn ang="0">
                    <a:pos x="T21" y="T23"/>
                  </a:cxn>
                  <a:cxn ang="0">
                    <a:pos x="T25" y="T27"/>
                  </a:cxn>
                </a:cxnLst>
                <a:rect l="0" t="0" r="r" b="b"/>
                <a:pathLst>
                  <a:path w="3653" h="705">
                    <a:moveTo>
                      <a:pt x="1372" y="0"/>
                    </a:moveTo>
                    <a:lnTo>
                      <a:pt x="0" y="0"/>
                    </a:lnTo>
                    <a:lnTo>
                      <a:pt x="0" y="704"/>
                    </a:lnTo>
                    <a:lnTo>
                      <a:pt x="3653" y="704"/>
                    </a:lnTo>
                    <a:lnTo>
                      <a:pt x="3653" y="315"/>
                    </a:lnTo>
                    <a:lnTo>
                      <a:pt x="1687" y="315"/>
                    </a:lnTo>
                    <a:lnTo>
                      <a:pt x="1372"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97" name="Freeform 29"/>
              <p:cNvSpPr>
                <a:spLocks/>
              </p:cNvSpPr>
              <p:nvPr/>
            </p:nvSpPr>
            <p:spPr bwMode="auto">
              <a:xfrm>
                <a:off x="6334" y="2176"/>
                <a:ext cx="3653" cy="705"/>
              </a:xfrm>
              <a:custGeom>
                <a:avLst/>
                <a:gdLst>
                  <a:gd name="T0" fmla="+- 0 9987 6334"/>
                  <a:gd name="T1" fmla="*/ T0 w 3653"/>
                  <a:gd name="T2" fmla="+- 0 2180 2176"/>
                  <a:gd name="T3" fmla="*/ 2180 h 705"/>
                  <a:gd name="T4" fmla="+- 0 8385 6334"/>
                  <a:gd name="T5" fmla="*/ T4 w 3653"/>
                  <a:gd name="T6" fmla="+- 0 2180 2176"/>
                  <a:gd name="T7" fmla="*/ 2180 h 705"/>
                  <a:gd name="T8" fmla="+- 0 8021 6334"/>
                  <a:gd name="T9" fmla="*/ T8 w 3653"/>
                  <a:gd name="T10" fmla="+- 0 2491 2176"/>
                  <a:gd name="T11" fmla="*/ 2491 h 705"/>
                  <a:gd name="T12" fmla="+- 0 9987 6334"/>
                  <a:gd name="T13" fmla="*/ T12 w 3653"/>
                  <a:gd name="T14" fmla="+- 0 2491 2176"/>
                  <a:gd name="T15" fmla="*/ 2491 h 705"/>
                  <a:gd name="T16" fmla="+- 0 9987 6334"/>
                  <a:gd name="T17" fmla="*/ T16 w 3653"/>
                  <a:gd name="T18" fmla="+- 0 2180 2176"/>
                  <a:gd name="T19" fmla="*/ 2180 h 705"/>
                </a:gdLst>
                <a:ahLst/>
                <a:cxnLst>
                  <a:cxn ang="0">
                    <a:pos x="T1" y="T3"/>
                  </a:cxn>
                  <a:cxn ang="0">
                    <a:pos x="T5" y="T7"/>
                  </a:cxn>
                  <a:cxn ang="0">
                    <a:pos x="T9" y="T11"/>
                  </a:cxn>
                  <a:cxn ang="0">
                    <a:pos x="T13" y="T15"/>
                  </a:cxn>
                  <a:cxn ang="0">
                    <a:pos x="T17" y="T19"/>
                  </a:cxn>
                </a:cxnLst>
                <a:rect l="0" t="0" r="r" b="b"/>
                <a:pathLst>
                  <a:path w="3653" h="705">
                    <a:moveTo>
                      <a:pt x="3653" y="4"/>
                    </a:moveTo>
                    <a:lnTo>
                      <a:pt x="2051" y="4"/>
                    </a:lnTo>
                    <a:lnTo>
                      <a:pt x="1687" y="315"/>
                    </a:lnTo>
                    <a:lnTo>
                      <a:pt x="3653" y="315"/>
                    </a:lnTo>
                    <a:lnTo>
                      <a:pt x="3653" y="4"/>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7" name="Group 30"/>
            <p:cNvGrpSpPr>
              <a:grpSpLocks/>
            </p:cNvGrpSpPr>
            <p:nvPr/>
          </p:nvGrpSpPr>
          <p:grpSpPr bwMode="auto">
            <a:xfrm>
              <a:off x="6329" y="2883"/>
              <a:ext cx="3655" cy="286"/>
              <a:chOff x="6329" y="2883"/>
              <a:chExt cx="3655" cy="286"/>
            </a:xfrm>
          </p:grpSpPr>
          <p:sp>
            <p:nvSpPr>
              <p:cNvPr id="95" name="Freeform 31"/>
              <p:cNvSpPr>
                <a:spLocks/>
              </p:cNvSpPr>
              <p:nvPr/>
            </p:nvSpPr>
            <p:spPr bwMode="auto">
              <a:xfrm>
                <a:off x="6329" y="2883"/>
                <a:ext cx="3655" cy="286"/>
              </a:xfrm>
              <a:custGeom>
                <a:avLst/>
                <a:gdLst>
                  <a:gd name="T0" fmla="+- 0 6329 6329"/>
                  <a:gd name="T1" fmla="*/ T0 w 3655"/>
                  <a:gd name="T2" fmla="+- 0 3168 2883"/>
                  <a:gd name="T3" fmla="*/ 3168 h 286"/>
                  <a:gd name="T4" fmla="+- 0 9984 6329"/>
                  <a:gd name="T5" fmla="*/ T4 w 3655"/>
                  <a:gd name="T6" fmla="+- 0 3168 2883"/>
                  <a:gd name="T7" fmla="*/ 3168 h 286"/>
                  <a:gd name="T8" fmla="+- 0 9984 6329"/>
                  <a:gd name="T9" fmla="*/ T8 w 3655"/>
                  <a:gd name="T10" fmla="+- 0 2883 2883"/>
                  <a:gd name="T11" fmla="*/ 2883 h 286"/>
                  <a:gd name="T12" fmla="+- 0 6329 6329"/>
                  <a:gd name="T13" fmla="*/ T12 w 3655"/>
                  <a:gd name="T14" fmla="+- 0 2883 2883"/>
                  <a:gd name="T15" fmla="*/ 2883 h 286"/>
                  <a:gd name="T16" fmla="+- 0 6329 6329"/>
                  <a:gd name="T17" fmla="*/ T16 w 3655"/>
                  <a:gd name="T18" fmla="+- 0 3168 2883"/>
                  <a:gd name="T19" fmla="*/ 3168 h 286"/>
                </a:gdLst>
                <a:ahLst/>
                <a:cxnLst>
                  <a:cxn ang="0">
                    <a:pos x="T1" y="T3"/>
                  </a:cxn>
                  <a:cxn ang="0">
                    <a:pos x="T5" y="T7"/>
                  </a:cxn>
                  <a:cxn ang="0">
                    <a:pos x="T9" y="T11"/>
                  </a:cxn>
                  <a:cxn ang="0">
                    <a:pos x="T13" y="T15"/>
                  </a:cxn>
                  <a:cxn ang="0">
                    <a:pos x="T17" y="T19"/>
                  </a:cxn>
                </a:cxnLst>
                <a:rect l="0" t="0" r="r" b="b"/>
                <a:pathLst>
                  <a:path w="3655" h="286">
                    <a:moveTo>
                      <a:pt x="0" y="285"/>
                    </a:moveTo>
                    <a:lnTo>
                      <a:pt x="3655" y="285"/>
                    </a:lnTo>
                    <a:lnTo>
                      <a:pt x="3655" y="0"/>
                    </a:lnTo>
                    <a:lnTo>
                      <a:pt x="0" y="0"/>
                    </a:lnTo>
                    <a:lnTo>
                      <a:pt x="0" y="285"/>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8" name="Group 32"/>
            <p:cNvGrpSpPr>
              <a:grpSpLocks/>
            </p:cNvGrpSpPr>
            <p:nvPr/>
          </p:nvGrpSpPr>
          <p:grpSpPr bwMode="auto">
            <a:xfrm>
              <a:off x="9984" y="1122"/>
              <a:ext cx="634" cy="2054"/>
              <a:chOff x="9984" y="1122"/>
              <a:chExt cx="634" cy="2054"/>
            </a:xfrm>
          </p:grpSpPr>
          <p:sp>
            <p:nvSpPr>
              <p:cNvPr id="94" name="Freeform 33"/>
              <p:cNvSpPr>
                <a:spLocks/>
              </p:cNvSpPr>
              <p:nvPr/>
            </p:nvSpPr>
            <p:spPr bwMode="auto">
              <a:xfrm>
                <a:off x="9984" y="1122"/>
                <a:ext cx="634" cy="2054"/>
              </a:xfrm>
              <a:custGeom>
                <a:avLst/>
                <a:gdLst>
                  <a:gd name="T0" fmla="+- 0 10618 9984"/>
                  <a:gd name="T1" fmla="*/ T0 w 634"/>
                  <a:gd name="T2" fmla="+- 0 1122 1122"/>
                  <a:gd name="T3" fmla="*/ 1122 h 2054"/>
                  <a:gd name="T4" fmla="+- 0 9984 9984"/>
                  <a:gd name="T5" fmla="*/ T4 w 634"/>
                  <a:gd name="T6" fmla="+- 0 2687 1122"/>
                  <a:gd name="T7" fmla="*/ 2687 h 2054"/>
                  <a:gd name="T8" fmla="+- 0 9984 9984"/>
                  <a:gd name="T9" fmla="*/ T8 w 634"/>
                  <a:gd name="T10" fmla="+- 0 3176 1122"/>
                  <a:gd name="T11" fmla="*/ 3176 h 2054"/>
                  <a:gd name="T12" fmla="+- 0 10618 9984"/>
                  <a:gd name="T13" fmla="*/ T12 w 634"/>
                  <a:gd name="T14" fmla="+- 0 1447 1122"/>
                  <a:gd name="T15" fmla="*/ 1447 h 2054"/>
                  <a:gd name="T16" fmla="+- 0 10618 9984"/>
                  <a:gd name="T17" fmla="*/ T16 w 634"/>
                  <a:gd name="T18" fmla="+- 0 1122 1122"/>
                  <a:gd name="T19" fmla="*/ 1122 h 2054"/>
                </a:gdLst>
                <a:ahLst/>
                <a:cxnLst>
                  <a:cxn ang="0">
                    <a:pos x="T1" y="T3"/>
                  </a:cxn>
                  <a:cxn ang="0">
                    <a:pos x="T5" y="T7"/>
                  </a:cxn>
                  <a:cxn ang="0">
                    <a:pos x="T9" y="T11"/>
                  </a:cxn>
                  <a:cxn ang="0">
                    <a:pos x="T13" y="T15"/>
                  </a:cxn>
                  <a:cxn ang="0">
                    <a:pos x="T17" y="T19"/>
                  </a:cxn>
                </a:cxnLst>
                <a:rect l="0" t="0" r="r" b="b"/>
                <a:pathLst>
                  <a:path w="634" h="2054">
                    <a:moveTo>
                      <a:pt x="634" y="0"/>
                    </a:moveTo>
                    <a:lnTo>
                      <a:pt x="0" y="1565"/>
                    </a:lnTo>
                    <a:lnTo>
                      <a:pt x="0" y="2054"/>
                    </a:lnTo>
                    <a:lnTo>
                      <a:pt x="634" y="325"/>
                    </a:lnTo>
                    <a:lnTo>
                      <a:pt x="634"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9" name="Group 34"/>
            <p:cNvGrpSpPr>
              <a:grpSpLocks/>
            </p:cNvGrpSpPr>
            <p:nvPr/>
          </p:nvGrpSpPr>
          <p:grpSpPr bwMode="auto">
            <a:xfrm>
              <a:off x="9982" y="739"/>
              <a:ext cx="639" cy="2140"/>
              <a:chOff x="9982" y="739"/>
              <a:chExt cx="639" cy="2140"/>
            </a:xfrm>
          </p:grpSpPr>
          <p:sp>
            <p:nvSpPr>
              <p:cNvPr id="91" name="Freeform 35"/>
              <p:cNvSpPr>
                <a:spLocks/>
              </p:cNvSpPr>
              <p:nvPr/>
            </p:nvSpPr>
            <p:spPr bwMode="auto">
              <a:xfrm>
                <a:off x="9982" y="739"/>
                <a:ext cx="639" cy="2140"/>
              </a:xfrm>
              <a:custGeom>
                <a:avLst/>
                <a:gdLst>
                  <a:gd name="T0" fmla="+- 0 10620 9982"/>
                  <a:gd name="T1" fmla="*/ T0 w 639"/>
                  <a:gd name="T2" fmla="+- 0 739 739"/>
                  <a:gd name="T3" fmla="*/ 739 h 2140"/>
                  <a:gd name="T4" fmla="+- 0 9982 9982"/>
                  <a:gd name="T5" fmla="*/ T4 w 639"/>
                  <a:gd name="T6" fmla="+- 0 2185 739"/>
                  <a:gd name="T7" fmla="*/ 2185 h 2140"/>
                  <a:gd name="T8" fmla="+- 0 9985 9982"/>
                  <a:gd name="T9" fmla="*/ T8 w 639"/>
                  <a:gd name="T10" fmla="+- 0 2879 739"/>
                  <a:gd name="T11" fmla="*/ 2879 h 2140"/>
                  <a:gd name="T12" fmla="+- 0 10621 9982"/>
                  <a:gd name="T13" fmla="*/ T12 w 639"/>
                  <a:gd name="T14" fmla="+- 0 1283 739"/>
                  <a:gd name="T15" fmla="*/ 1283 h 2140"/>
                  <a:gd name="T16" fmla="+- 0 10620 9982"/>
                  <a:gd name="T17" fmla="*/ T16 w 639"/>
                  <a:gd name="T18" fmla="+- 0 739 739"/>
                  <a:gd name="T19" fmla="*/ 739 h 2140"/>
                </a:gdLst>
                <a:ahLst/>
                <a:cxnLst>
                  <a:cxn ang="0">
                    <a:pos x="T1" y="T3"/>
                  </a:cxn>
                  <a:cxn ang="0">
                    <a:pos x="T5" y="T7"/>
                  </a:cxn>
                  <a:cxn ang="0">
                    <a:pos x="T9" y="T11"/>
                  </a:cxn>
                  <a:cxn ang="0">
                    <a:pos x="T13" y="T15"/>
                  </a:cxn>
                  <a:cxn ang="0">
                    <a:pos x="T17" y="T19"/>
                  </a:cxn>
                </a:cxnLst>
                <a:rect l="0" t="0" r="r" b="b"/>
                <a:pathLst>
                  <a:path w="639" h="2140">
                    <a:moveTo>
                      <a:pt x="638" y="0"/>
                    </a:moveTo>
                    <a:lnTo>
                      <a:pt x="0" y="1446"/>
                    </a:lnTo>
                    <a:lnTo>
                      <a:pt x="3" y="2140"/>
                    </a:lnTo>
                    <a:lnTo>
                      <a:pt x="639" y="544"/>
                    </a:lnTo>
                    <a:lnTo>
                      <a:pt x="638"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92" name="Picture 3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33" y="2586"/>
                <a:ext cx="4249" cy="879"/>
              </a:xfrm>
              <a:prstGeom prst="rect">
                <a:avLst/>
              </a:prstGeom>
              <a:noFill/>
              <a:extLst>
                <a:ext uri="{909E8E84-426E-40DD-AFC4-6F175D3DCCD1}">
                  <a14:hiddenFill xmlns:a14="http://schemas.microsoft.com/office/drawing/2010/main">
                    <a:solidFill>
                      <a:srgbClr val="FFFFFF"/>
                    </a:solidFill>
                  </a14:hiddenFill>
                </a:ext>
              </a:extLst>
            </p:spPr>
          </p:pic>
          <p:pic>
            <p:nvPicPr>
              <p:cNvPr id="93" name="Picture 3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688" y="1015"/>
                <a:ext cx="1227" cy="2459"/>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0" name="Group 38"/>
            <p:cNvGrpSpPr>
              <a:grpSpLocks/>
            </p:cNvGrpSpPr>
            <p:nvPr/>
          </p:nvGrpSpPr>
          <p:grpSpPr bwMode="auto">
            <a:xfrm>
              <a:off x="7128" y="164"/>
              <a:ext cx="1318" cy="1518"/>
              <a:chOff x="7128" y="164"/>
              <a:chExt cx="1318" cy="1518"/>
            </a:xfrm>
          </p:grpSpPr>
          <p:sp>
            <p:nvSpPr>
              <p:cNvPr id="90" name="Freeform 39"/>
              <p:cNvSpPr>
                <a:spLocks/>
              </p:cNvSpPr>
              <p:nvPr/>
            </p:nvSpPr>
            <p:spPr bwMode="auto">
              <a:xfrm>
                <a:off x="7128" y="164"/>
                <a:ext cx="1318" cy="1518"/>
              </a:xfrm>
              <a:custGeom>
                <a:avLst/>
                <a:gdLst>
                  <a:gd name="T0" fmla="+- 0 8330 7128"/>
                  <a:gd name="T1" fmla="*/ T0 w 1318"/>
                  <a:gd name="T2" fmla="+- 0 164 164"/>
                  <a:gd name="T3" fmla="*/ 164 h 1518"/>
                  <a:gd name="T4" fmla="+- 0 7128 7128"/>
                  <a:gd name="T5" fmla="*/ T4 w 1318"/>
                  <a:gd name="T6" fmla="+- 0 1583 164"/>
                  <a:gd name="T7" fmla="*/ 1583 h 1518"/>
                  <a:gd name="T8" fmla="+- 0 7221 7128"/>
                  <a:gd name="T9" fmla="*/ T8 w 1318"/>
                  <a:gd name="T10" fmla="+- 0 1682 164"/>
                  <a:gd name="T11" fmla="*/ 1682 h 1518"/>
                  <a:gd name="T12" fmla="+- 0 8446 7128"/>
                  <a:gd name="T13" fmla="*/ T12 w 1318"/>
                  <a:gd name="T14" fmla="+- 0 233 164"/>
                  <a:gd name="T15" fmla="*/ 233 h 1518"/>
                  <a:gd name="T16" fmla="+- 0 8330 7128"/>
                  <a:gd name="T17" fmla="*/ T16 w 1318"/>
                  <a:gd name="T18" fmla="+- 0 164 164"/>
                  <a:gd name="T19" fmla="*/ 164 h 1518"/>
                </a:gdLst>
                <a:ahLst/>
                <a:cxnLst>
                  <a:cxn ang="0">
                    <a:pos x="T1" y="T3"/>
                  </a:cxn>
                  <a:cxn ang="0">
                    <a:pos x="T5" y="T7"/>
                  </a:cxn>
                  <a:cxn ang="0">
                    <a:pos x="T9" y="T11"/>
                  </a:cxn>
                  <a:cxn ang="0">
                    <a:pos x="T13" y="T15"/>
                  </a:cxn>
                  <a:cxn ang="0">
                    <a:pos x="T17" y="T19"/>
                  </a:cxn>
                </a:cxnLst>
                <a:rect l="0" t="0" r="r" b="b"/>
                <a:pathLst>
                  <a:path w="1318" h="1518">
                    <a:moveTo>
                      <a:pt x="1202" y="0"/>
                    </a:moveTo>
                    <a:lnTo>
                      <a:pt x="0" y="1419"/>
                    </a:lnTo>
                    <a:lnTo>
                      <a:pt x="93" y="1518"/>
                    </a:lnTo>
                    <a:lnTo>
                      <a:pt x="1318" y="69"/>
                    </a:lnTo>
                    <a:lnTo>
                      <a:pt x="1202"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1" name="Group 40"/>
            <p:cNvGrpSpPr>
              <a:grpSpLocks/>
            </p:cNvGrpSpPr>
            <p:nvPr/>
          </p:nvGrpSpPr>
          <p:grpSpPr bwMode="auto">
            <a:xfrm>
              <a:off x="8972" y="181"/>
              <a:ext cx="957" cy="1502"/>
              <a:chOff x="8972" y="181"/>
              <a:chExt cx="957" cy="1502"/>
            </a:xfrm>
          </p:grpSpPr>
          <p:sp>
            <p:nvSpPr>
              <p:cNvPr id="89" name="Freeform 41"/>
              <p:cNvSpPr>
                <a:spLocks/>
              </p:cNvSpPr>
              <p:nvPr/>
            </p:nvSpPr>
            <p:spPr bwMode="auto">
              <a:xfrm>
                <a:off x="8972" y="181"/>
                <a:ext cx="957" cy="1502"/>
              </a:xfrm>
              <a:custGeom>
                <a:avLst/>
                <a:gdLst>
                  <a:gd name="T0" fmla="+- 0 9929 8972"/>
                  <a:gd name="T1" fmla="*/ T0 w 957"/>
                  <a:gd name="T2" fmla="+- 0 181 181"/>
                  <a:gd name="T3" fmla="*/ 181 h 1502"/>
                  <a:gd name="T4" fmla="+- 0 9866 8972"/>
                  <a:gd name="T5" fmla="*/ T4 w 957"/>
                  <a:gd name="T6" fmla="+- 0 220 181"/>
                  <a:gd name="T7" fmla="*/ 220 h 1502"/>
                  <a:gd name="T8" fmla="+- 0 8972 8972"/>
                  <a:gd name="T9" fmla="*/ T8 w 957"/>
                  <a:gd name="T10" fmla="+- 0 1683 181"/>
                  <a:gd name="T11" fmla="*/ 1683 h 1502"/>
                  <a:gd name="T12" fmla="+- 0 9082 8972"/>
                  <a:gd name="T13" fmla="*/ T12 w 957"/>
                  <a:gd name="T14" fmla="+- 0 1586 181"/>
                  <a:gd name="T15" fmla="*/ 1586 h 1502"/>
                  <a:gd name="T16" fmla="+- 0 9929 8972"/>
                  <a:gd name="T17" fmla="*/ T16 w 957"/>
                  <a:gd name="T18" fmla="+- 0 181 181"/>
                  <a:gd name="T19" fmla="*/ 181 h 1502"/>
                </a:gdLst>
                <a:ahLst/>
                <a:cxnLst>
                  <a:cxn ang="0">
                    <a:pos x="T1" y="T3"/>
                  </a:cxn>
                  <a:cxn ang="0">
                    <a:pos x="T5" y="T7"/>
                  </a:cxn>
                  <a:cxn ang="0">
                    <a:pos x="T9" y="T11"/>
                  </a:cxn>
                  <a:cxn ang="0">
                    <a:pos x="T13" y="T15"/>
                  </a:cxn>
                  <a:cxn ang="0">
                    <a:pos x="T17" y="T19"/>
                  </a:cxn>
                </a:cxnLst>
                <a:rect l="0" t="0" r="r" b="b"/>
                <a:pathLst>
                  <a:path w="957" h="1502">
                    <a:moveTo>
                      <a:pt x="957" y="0"/>
                    </a:moveTo>
                    <a:lnTo>
                      <a:pt x="894" y="39"/>
                    </a:lnTo>
                    <a:lnTo>
                      <a:pt x="0" y="1502"/>
                    </a:lnTo>
                    <a:lnTo>
                      <a:pt x="110" y="1405"/>
                    </a:lnTo>
                    <a:lnTo>
                      <a:pt x="957"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2" name="Group 42"/>
            <p:cNvGrpSpPr>
              <a:grpSpLocks/>
            </p:cNvGrpSpPr>
            <p:nvPr/>
          </p:nvGrpSpPr>
          <p:grpSpPr bwMode="auto">
            <a:xfrm>
              <a:off x="7507" y="383"/>
              <a:ext cx="1359" cy="1786"/>
              <a:chOff x="7507" y="383"/>
              <a:chExt cx="1359" cy="1786"/>
            </a:xfrm>
          </p:grpSpPr>
          <p:sp>
            <p:nvSpPr>
              <p:cNvPr id="88" name="Freeform 43"/>
              <p:cNvSpPr>
                <a:spLocks/>
              </p:cNvSpPr>
              <p:nvPr/>
            </p:nvSpPr>
            <p:spPr bwMode="auto">
              <a:xfrm>
                <a:off x="7507" y="383"/>
                <a:ext cx="1359" cy="1786"/>
              </a:xfrm>
              <a:custGeom>
                <a:avLst/>
                <a:gdLst>
                  <a:gd name="T0" fmla="+- 0 8690 7507"/>
                  <a:gd name="T1" fmla="*/ T0 w 1359"/>
                  <a:gd name="T2" fmla="+- 0 383 383"/>
                  <a:gd name="T3" fmla="*/ 383 h 1786"/>
                  <a:gd name="T4" fmla="+- 0 7507 7507"/>
                  <a:gd name="T5" fmla="*/ T4 w 1359"/>
                  <a:gd name="T6" fmla="+- 0 1970 383"/>
                  <a:gd name="T7" fmla="*/ 1970 h 1786"/>
                  <a:gd name="T8" fmla="+- 0 7704 7507"/>
                  <a:gd name="T9" fmla="*/ T8 w 1359"/>
                  <a:gd name="T10" fmla="+- 0 2169 383"/>
                  <a:gd name="T11" fmla="*/ 2169 h 1786"/>
                  <a:gd name="T12" fmla="+- 0 8866 7507"/>
                  <a:gd name="T13" fmla="*/ T12 w 1359"/>
                  <a:gd name="T14" fmla="+- 0 484 383"/>
                  <a:gd name="T15" fmla="*/ 484 h 1786"/>
                  <a:gd name="T16" fmla="+- 0 8690 7507"/>
                  <a:gd name="T17" fmla="*/ T16 w 1359"/>
                  <a:gd name="T18" fmla="+- 0 383 383"/>
                  <a:gd name="T19" fmla="*/ 383 h 1786"/>
                </a:gdLst>
                <a:ahLst/>
                <a:cxnLst>
                  <a:cxn ang="0">
                    <a:pos x="T1" y="T3"/>
                  </a:cxn>
                  <a:cxn ang="0">
                    <a:pos x="T5" y="T7"/>
                  </a:cxn>
                  <a:cxn ang="0">
                    <a:pos x="T9" y="T11"/>
                  </a:cxn>
                  <a:cxn ang="0">
                    <a:pos x="T13" y="T15"/>
                  </a:cxn>
                  <a:cxn ang="0">
                    <a:pos x="T17" y="T19"/>
                  </a:cxn>
                </a:cxnLst>
                <a:rect l="0" t="0" r="r" b="b"/>
                <a:pathLst>
                  <a:path w="1359" h="1786">
                    <a:moveTo>
                      <a:pt x="1183" y="0"/>
                    </a:moveTo>
                    <a:lnTo>
                      <a:pt x="0" y="1587"/>
                    </a:lnTo>
                    <a:lnTo>
                      <a:pt x="197" y="1786"/>
                    </a:lnTo>
                    <a:lnTo>
                      <a:pt x="1359" y="101"/>
                    </a:lnTo>
                    <a:lnTo>
                      <a:pt x="1183"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3" name="Group 44"/>
            <p:cNvGrpSpPr>
              <a:grpSpLocks/>
            </p:cNvGrpSpPr>
            <p:nvPr/>
          </p:nvGrpSpPr>
          <p:grpSpPr bwMode="auto">
            <a:xfrm>
              <a:off x="8372" y="361"/>
              <a:ext cx="1235" cy="1818"/>
              <a:chOff x="8372" y="361"/>
              <a:chExt cx="1235" cy="1818"/>
            </a:xfrm>
          </p:grpSpPr>
          <p:sp>
            <p:nvSpPr>
              <p:cNvPr id="87" name="Freeform 45"/>
              <p:cNvSpPr>
                <a:spLocks/>
              </p:cNvSpPr>
              <p:nvPr/>
            </p:nvSpPr>
            <p:spPr bwMode="auto">
              <a:xfrm>
                <a:off x="8372" y="361"/>
                <a:ext cx="1235" cy="1818"/>
              </a:xfrm>
              <a:custGeom>
                <a:avLst/>
                <a:gdLst>
                  <a:gd name="T0" fmla="+- 0 9607 8372"/>
                  <a:gd name="T1" fmla="*/ T0 w 1235"/>
                  <a:gd name="T2" fmla="+- 0 361 361"/>
                  <a:gd name="T3" fmla="*/ 361 h 1818"/>
                  <a:gd name="T4" fmla="+- 0 9395 8372"/>
                  <a:gd name="T5" fmla="*/ T4 w 1235"/>
                  <a:gd name="T6" fmla="+- 0 493 361"/>
                  <a:gd name="T7" fmla="*/ 493 h 1818"/>
                  <a:gd name="T8" fmla="+- 0 8372 8372"/>
                  <a:gd name="T9" fmla="*/ T8 w 1235"/>
                  <a:gd name="T10" fmla="+- 0 2180 361"/>
                  <a:gd name="T11" fmla="*/ 2180 h 1818"/>
                  <a:gd name="T12" fmla="+- 0 8628 8372"/>
                  <a:gd name="T13" fmla="*/ T12 w 1235"/>
                  <a:gd name="T14" fmla="+- 0 1970 361"/>
                  <a:gd name="T15" fmla="*/ 1970 h 1818"/>
                  <a:gd name="T16" fmla="+- 0 9607 8372"/>
                  <a:gd name="T17" fmla="*/ T16 w 1235"/>
                  <a:gd name="T18" fmla="+- 0 361 361"/>
                  <a:gd name="T19" fmla="*/ 361 h 1818"/>
                </a:gdLst>
                <a:ahLst/>
                <a:cxnLst>
                  <a:cxn ang="0">
                    <a:pos x="T1" y="T3"/>
                  </a:cxn>
                  <a:cxn ang="0">
                    <a:pos x="T5" y="T7"/>
                  </a:cxn>
                  <a:cxn ang="0">
                    <a:pos x="T9" y="T11"/>
                  </a:cxn>
                  <a:cxn ang="0">
                    <a:pos x="T13" y="T15"/>
                  </a:cxn>
                  <a:cxn ang="0">
                    <a:pos x="T17" y="T19"/>
                  </a:cxn>
                </a:cxnLst>
                <a:rect l="0" t="0" r="r" b="b"/>
                <a:pathLst>
                  <a:path w="1235" h="1818">
                    <a:moveTo>
                      <a:pt x="1235" y="0"/>
                    </a:moveTo>
                    <a:lnTo>
                      <a:pt x="1023" y="132"/>
                    </a:lnTo>
                    <a:lnTo>
                      <a:pt x="0" y="1819"/>
                    </a:lnTo>
                    <a:lnTo>
                      <a:pt x="256" y="1609"/>
                    </a:lnTo>
                    <a:lnTo>
                      <a:pt x="1235"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4" name="Group 46"/>
            <p:cNvGrpSpPr>
              <a:grpSpLocks/>
            </p:cNvGrpSpPr>
            <p:nvPr/>
          </p:nvGrpSpPr>
          <p:grpSpPr bwMode="auto">
            <a:xfrm>
              <a:off x="7706" y="484"/>
              <a:ext cx="1694" cy="2004"/>
              <a:chOff x="7706" y="484"/>
              <a:chExt cx="1694" cy="2004"/>
            </a:xfrm>
          </p:grpSpPr>
          <p:sp>
            <p:nvSpPr>
              <p:cNvPr id="85" name="Freeform 47"/>
              <p:cNvSpPr>
                <a:spLocks/>
              </p:cNvSpPr>
              <p:nvPr/>
            </p:nvSpPr>
            <p:spPr bwMode="auto">
              <a:xfrm>
                <a:off x="7706" y="484"/>
                <a:ext cx="1694" cy="2004"/>
              </a:xfrm>
              <a:custGeom>
                <a:avLst/>
                <a:gdLst>
                  <a:gd name="T0" fmla="+- 0 8866 7706"/>
                  <a:gd name="T1" fmla="*/ T0 w 1694"/>
                  <a:gd name="T2" fmla="+- 0 488 484"/>
                  <a:gd name="T3" fmla="*/ 488 h 2004"/>
                  <a:gd name="T4" fmla="+- 0 7706 7706"/>
                  <a:gd name="T5" fmla="*/ T4 w 1694"/>
                  <a:gd name="T6" fmla="+- 0 2167 484"/>
                  <a:gd name="T7" fmla="*/ 2167 h 2004"/>
                  <a:gd name="T8" fmla="+- 0 8016 7706"/>
                  <a:gd name="T9" fmla="*/ T8 w 1694"/>
                  <a:gd name="T10" fmla="+- 0 2488 484"/>
                  <a:gd name="T11" fmla="*/ 2488 h 2004"/>
                  <a:gd name="T12" fmla="+- 0 8381 7706"/>
                  <a:gd name="T13" fmla="*/ T12 w 1694"/>
                  <a:gd name="T14" fmla="+- 0 2173 484"/>
                  <a:gd name="T15" fmla="*/ 2173 h 2004"/>
                  <a:gd name="T16" fmla="+- 0 9309 7706"/>
                  <a:gd name="T17" fmla="*/ T16 w 1694"/>
                  <a:gd name="T18" fmla="+- 0 634 484"/>
                  <a:gd name="T19" fmla="*/ 634 h 2004"/>
                  <a:gd name="T20" fmla="+- 0 9126 7706"/>
                  <a:gd name="T21" fmla="*/ T20 w 1694"/>
                  <a:gd name="T22" fmla="+- 0 634 484"/>
                  <a:gd name="T23" fmla="*/ 634 h 2004"/>
                  <a:gd name="T24" fmla="+- 0 8866 7706"/>
                  <a:gd name="T25" fmla="*/ T24 w 1694"/>
                  <a:gd name="T26" fmla="+- 0 488 484"/>
                  <a:gd name="T27" fmla="*/ 488 h 2004"/>
                </a:gdLst>
                <a:ahLst/>
                <a:cxnLst>
                  <a:cxn ang="0">
                    <a:pos x="T1" y="T3"/>
                  </a:cxn>
                  <a:cxn ang="0">
                    <a:pos x="T5" y="T7"/>
                  </a:cxn>
                  <a:cxn ang="0">
                    <a:pos x="T9" y="T11"/>
                  </a:cxn>
                  <a:cxn ang="0">
                    <a:pos x="T13" y="T15"/>
                  </a:cxn>
                  <a:cxn ang="0">
                    <a:pos x="T17" y="T19"/>
                  </a:cxn>
                  <a:cxn ang="0">
                    <a:pos x="T21" y="T23"/>
                  </a:cxn>
                  <a:cxn ang="0">
                    <a:pos x="T25" y="T27"/>
                  </a:cxn>
                </a:cxnLst>
                <a:rect l="0" t="0" r="r" b="b"/>
                <a:pathLst>
                  <a:path w="1694" h="2004">
                    <a:moveTo>
                      <a:pt x="1160" y="4"/>
                    </a:moveTo>
                    <a:lnTo>
                      <a:pt x="0" y="1683"/>
                    </a:lnTo>
                    <a:lnTo>
                      <a:pt x="310" y="2004"/>
                    </a:lnTo>
                    <a:lnTo>
                      <a:pt x="675" y="1689"/>
                    </a:lnTo>
                    <a:lnTo>
                      <a:pt x="1603" y="150"/>
                    </a:lnTo>
                    <a:lnTo>
                      <a:pt x="1420" y="150"/>
                    </a:lnTo>
                    <a:lnTo>
                      <a:pt x="1160" y="4"/>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86" name="Freeform 48"/>
              <p:cNvSpPr>
                <a:spLocks/>
              </p:cNvSpPr>
              <p:nvPr/>
            </p:nvSpPr>
            <p:spPr bwMode="auto">
              <a:xfrm>
                <a:off x="7706" y="484"/>
                <a:ext cx="1694" cy="2004"/>
              </a:xfrm>
              <a:custGeom>
                <a:avLst/>
                <a:gdLst>
                  <a:gd name="T0" fmla="+- 0 9399 7706"/>
                  <a:gd name="T1" fmla="*/ T0 w 1694"/>
                  <a:gd name="T2" fmla="+- 0 484 484"/>
                  <a:gd name="T3" fmla="*/ 484 h 2004"/>
                  <a:gd name="T4" fmla="+- 0 9126 7706"/>
                  <a:gd name="T5" fmla="*/ T4 w 1694"/>
                  <a:gd name="T6" fmla="+- 0 634 484"/>
                  <a:gd name="T7" fmla="*/ 634 h 2004"/>
                  <a:gd name="T8" fmla="+- 0 9309 7706"/>
                  <a:gd name="T9" fmla="*/ T8 w 1694"/>
                  <a:gd name="T10" fmla="+- 0 634 484"/>
                  <a:gd name="T11" fmla="*/ 634 h 2004"/>
                  <a:gd name="T12" fmla="+- 0 9399 7706"/>
                  <a:gd name="T13" fmla="*/ T12 w 1694"/>
                  <a:gd name="T14" fmla="+- 0 484 484"/>
                  <a:gd name="T15" fmla="*/ 484 h 2004"/>
                </a:gdLst>
                <a:ahLst/>
                <a:cxnLst>
                  <a:cxn ang="0">
                    <a:pos x="T1" y="T3"/>
                  </a:cxn>
                  <a:cxn ang="0">
                    <a:pos x="T5" y="T7"/>
                  </a:cxn>
                  <a:cxn ang="0">
                    <a:pos x="T9" y="T11"/>
                  </a:cxn>
                  <a:cxn ang="0">
                    <a:pos x="T13" y="T15"/>
                  </a:cxn>
                </a:cxnLst>
                <a:rect l="0" t="0" r="r" b="b"/>
                <a:pathLst>
                  <a:path w="1694" h="2004">
                    <a:moveTo>
                      <a:pt x="1693" y="0"/>
                    </a:moveTo>
                    <a:lnTo>
                      <a:pt x="1420" y="150"/>
                    </a:lnTo>
                    <a:lnTo>
                      <a:pt x="1603" y="150"/>
                    </a:lnTo>
                    <a:lnTo>
                      <a:pt x="1693"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5" name="Group 49"/>
            <p:cNvGrpSpPr>
              <a:grpSpLocks/>
            </p:cNvGrpSpPr>
            <p:nvPr/>
          </p:nvGrpSpPr>
          <p:grpSpPr bwMode="auto">
            <a:xfrm>
              <a:off x="6335" y="167"/>
              <a:ext cx="1988" cy="1417"/>
              <a:chOff x="6335" y="167"/>
              <a:chExt cx="1988" cy="1417"/>
            </a:xfrm>
          </p:grpSpPr>
          <p:sp>
            <p:nvSpPr>
              <p:cNvPr id="84" name="Freeform 50"/>
              <p:cNvSpPr>
                <a:spLocks/>
              </p:cNvSpPr>
              <p:nvPr/>
            </p:nvSpPr>
            <p:spPr bwMode="auto">
              <a:xfrm>
                <a:off x="6335" y="167"/>
                <a:ext cx="1988" cy="1417"/>
              </a:xfrm>
              <a:custGeom>
                <a:avLst/>
                <a:gdLst>
                  <a:gd name="T0" fmla="+- 0 8323 6335"/>
                  <a:gd name="T1" fmla="*/ T0 w 1988"/>
                  <a:gd name="T2" fmla="+- 0 167 167"/>
                  <a:gd name="T3" fmla="*/ 167 h 1417"/>
                  <a:gd name="T4" fmla="+- 0 7714 6335"/>
                  <a:gd name="T5" fmla="*/ T4 w 1988"/>
                  <a:gd name="T6" fmla="+- 0 167 167"/>
                  <a:gd name="T7" fmla="*/ 167 h 1417"/>
                  <a:gd name="T8" fmla="+- 0 6335 6335"/>
                  <a:gd name="T9" fmla="*/ T8 w 1988"/>
                  <a:gd name="T10" fmla="+- 0 1584 167"/>
                  <a:gd name="T11" fmla="*/ 1584 h 1417"/>
                  <a:gd name="T12" fmla="+- 0 7125 6335"/>
                  <a:gd name="T13" fmla="*/ T12 w 1988"/>
                  <a:gd name="T14" fmla="+- 0 1584 167"/>
                  <a:gd name="T15" fmla="*/ 1584 h 1417"/>
                  <a:gd name="T16" fmla="+- 0 8323 6335"/>
                  <a:gd name="T17" fmla="*/ T16 w 1988"/>
                  <a:gd name="T18" fmla="+- 0 167 167"/>
                  <a:gd name="T19" fmla="*/ 167 h 1417"/>
                </a:gdLst>
                <a:ahLst/>
                <a:cxnLst>
                  <a:cxn ang="0">
                    <a:pos x="T1" y="T3"/>
                  </a:cxn>
                  <a:cxn ang="0">
                    <a:pos x="T5" y="T7"/>
                  </a:cxn>
                  <a:cxn ang="0">
                    <a:pos x="T9" y="T11"/>
                  </a:cxn>
                  <a:cxn ang="0">
                    <a:pos x="T13" y="T15"/>
                  </a:cxn>
                  <a:cxn ang="0">
                    <a:pos x="T17" y="T19"/>
                  </a:cxn>
                </a:cxnLst>
                <a:rect l="0" t="0" r="r" b="b"/>
                <a:pathLst>
                  <a:path w="1988" h="1417">
                    <a:moveTo>
                      <a:pt x="1988" y="0"/>
                    </a:moveTo>
                    <a:lnTo>
                      <a:pt x="1379" y="0"/>
                    </a:lnTo>
                    <a:lnTo>
                      <a:pt x="0" y="1417"/>
                    </a:lnTo>
                    <a:lnTo>
                      <a:pt x="790" y="1417"/>
                    </a:lnTo>
                    <a:lnTo>
                      <a:pt x="1988" y="0"/>
                    </a:lnTo>
                    <a:close/>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36" name="Group 51"/>
            <p:cNvGrpSpPr>
              <a:grpSpLocks/>
            </p:cNvGrpSpPr>
            <p:nvPr/>
          </p:nvGrpSpPr>
          <p:grpSpPr bwMode="auto">
            <a:xfrm>
              <a:off x="9080" y="175"/>
              <a:ext cx="1536" cy="1408"/>
              <a:chOff x="9080" y="175"/>
              <a:chExt cx="1536" cy="1408"/>
            </a:xfrm>
          </p:grpSpPr>
          <p:sp>
            <p:nvSpPr>
              <p:cNvPr id="83" name="Freeform 52"/>
              <p:cNvSpPr>
                <a:spLocks/>
              </p:cNvSpPr>
              <p:nvPr/>
            </p:nvSpPr>
            <p:spPr bwMode="auto">
              <a:xfrm>
                <a:off x="9080" y="175"/>
                <a:ext cx="1536" cy="1408"/>
              </a:xfrm>
              <a:custGeom>
                <a:avLst/>
                <a:gdLst>
                  <a:gd name="T0" fmla="+- 0 10616 9080"/>
                  <a:gd name="T1" fmla="*/ T0 w 1536"/>
                  <a:gd name="T2" fmla="+- 0 175 175"/>
                  <a:gd name="T3" fmla="*/ 175 h 1408"/>
                  <a:gd name="T4" fmla="+- 0 9936 9080"/>
                  <a:gd name="T5" fmla="*/ T4 w 1536"/>
                  <a:gd name="T6" fmla="+- 0 175 175"/>
                  <a:gd name="T7" fmla="*/ 175 h 1408"/>
                  <a:gd name="T8" fmla="+- 0 9080 9080"/>
                  <a:gd name="T9" fmla="*/ T8 w 1536"/>
                  <a:gd name="T10" fmla="+- 0 1583 175"/>
                  <a:gd name="T11" fmla="*/ 1583 h 1408"/>
                  <a:gd name="T12" fmla="+- 0 9986 9080"/>
                  <a:gd name="T13" fmla="*/ T12 w 1536"/>
                  <a:gd name="T14" fmla="+- 0 1583 175"/>
                  <a:gd name="T15" fmla="*/ 1583 h 1408"/>
                  <a:gd name="T16" fmla="+- 0 10616 9080"/>
                  <a:gd name="T17" fmla="*/ T16 w 1536"/>
                  <a:gd name="T18" fmla="+- 0 175 175"/>
                  <a:gd name="T19" fmla="*/ 175 h 1408"/>
                </a:gdLst>
                <a:ahLst/>
                <a:cxnLst>
                  <a:cxn ang="0">
                    <a:pos x="T1" y="T3"/>
                  </a:cxn>
                  <a:cxn ang="0">
                    <a:pos x="T5" y="T7"/>
                  </a:cxn>
                  <a:cxn ang="0">
                    <a:pos x="T9" y="T11"/>
                  </a:cxn>
                  <a:cxn ang="0">
                    <a:pos x="T13" y="T15"/>
                  </a:cxn>
                  <a:cxn ang="0">
                    <a:pos x="T17" y="T19"/>
                  </a:cxn>
                </a:cxnLst>
                <a:rect l="0" t="0" r="r" b="b"/>
                <a:pathLst>
                  <a:path w="1536" h="1408">
                    <a:moveTo>
                      <a:pt x="1536" y="0"/>
                    </a:moveTo>
                    <a:lnTo>
                      <a:pt x="856" y="0"/>
                    </a:lnTo>
                    <a:lnTo>
                      <a:pt x="0" y="1408"/>
                    </a:lnTo>
                    <a:lnTo>
                      <a:pt x="906" y="1408"/>
                    </a:lnTo>
                    <a:lnTo>
                      <a:pt x="1536" y="0"/>
                    </a:lnTo>
                    <a:close/>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37" name="Group 53"/>
            <p:cNvGrpSpPr>
              <a:grpSpLocks/>
            </p:cNvGrpSpPr>
            <p:nvPr/>
          </p:nvGrpSpPr>
          <p:grpSpPr bwMode="auto">
            <a:xfrm>
              <a:off x="9986" y="180"/>
              <a:ext cx="634" cy="2984"/>
              <a:chOff x="9986" y="180"/>
              <a:chExt cx="634" cy="2984"/>
            </a:xfrm>
          </p:grpSpPr>
          <p:sp>
            <p:nvSpPr>
              <p:cNvPr id="82" name="Freeform 54"/>
              <p:cNvSpPr>
                <a:spLocks/>
              </p:cNvSpPr>
              <p:nvPr/>
            </p:nvSpPr>
            <p:spPr bwMode="auto">
              <a:xfrm>
                <a:off x="9986" y="180"/>
                <a:ext cx="634" cy="2984"/>
              </a:xfrm>
              <a:custGeom>
                <a:avLst/>
                <a:gdLst>
                  <a:gd name="T0" fmla="+- 0 10620 9986"/>
                  <a:gd name="T1" fmla="*/ T0 w 634"/>
                  <a:gd name="T2" fmla="+- 0 180 180"/>
                  <a:gd name="T3" fmla="*/ 180 h 2984"/>
                  <a:gd name="T4" fmla="+- 0 9986 9986"/>
                  <a:gd name="T5" fmla="*/ T4 w 634"/>
                  <a:gd name="T6" fmla="+- 0 1575 180"/>
                  <a:gd name="T7" fmla="*/ 1575 h 2984"/>
                  <a:gd name="T8" fmla="+- 0 9986 9986"/>
                  <a:gd name="T9" fmla="*/ T8 w 634"/>
                  <a:gd name="T10" fmla="+- 0 3163 180"/>
                  <a:gd name="T11" fmla="*/ 3163 h 2984"/>
                  <a:gd name="T12" fmla="+- 0 10620 9986"/>
                  <a:gd name="T13" fmla="*/ T12 w 634"/>
                  <a:gd name="T14" fmla="+- 0 1440 180"/>
                  <a:gd name="T15" fmla="*/ 1440 h 2984"/>
                  <a:gd name="T16" fmla="+- 0 10620 9986"/>
                  <a:gd name="T17" fmla="*/ T16 w 634"/>
                  <a:gd name="T18" fmla="+- 0 180 180"/>
                  <a:gd name="T19" fmla="*/ 180 h 2984"/>
                </a:gdLst>
                <a:ahLst/>
                <a:cxnLst>
                  <a:cxn ang="0">
                    <a:pos x="T1" y="T3"/>
                  </a:cxn>
                  <a:cxn ang="0">
                    <a:pos x="T5" y="T7"/>
                  </a:cxn>
                  <a:cxn ang="0">
                    <a:pos x="T9" y="T11"/>
                  </a:cxn>
                  <a:cxn ang="0">
                    <a:pos x="T13" y="T15"/>
                  </a:cxn>
                  <a:cxn ang="0">
                    <a:pos x="T17" y="T19"/>
                  </a:cxn>
                </a:cxnLst>
                <a:rect l="0" t="0" r="r" b="b"/>
                <a:pathLst>
                  <a:path w="634" h="2984">
                    <a:moveTo>
                      <a:pt x="634" y="0"/>
                    </a:moveTo>
                    <a:lnTo>
                      <a:pt x="0" y="1395"/>
                    </a:lnTo>
                    <a:lnTo>
                      <a:pt x="0" y="2983"/>
                    </a:lnTo>
                    <a:lnTo>
                      <a:pt x="634" y="1260"/>
                    </a:lnTo>
                    <a:lnTo>
                      <a:pt x="634" y="0"/>
                    </a:lnTo>
                    <a:close/>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38" name="Group 55"/>
            <p:cNvGrpSpPr>
              <a:grpSpLocks/>
            </p:cNvGrpSpPr>
            <p:nvPr/>
          </p:nvGrpSpPr>
          <p:grpSpPr bwMode="auto">
            <a:xfrm>
              <a:off x="6331" y="1583"/>
              <a:ext cx="3655" cy="1591"/>
              <a:chOff x="6331" y="1583"/>
              <a:chExt cx="3655" cy="1591"/>
            </a:xfrm>
          </p:grpSpPr>
          <p:sp>
            <p:nvSpPr>
              <p:cNvPr id="81" name="Freeform 56"/>
              <p:cNvSpPr>
                <a:spLocks/>
              </p:cNvSpPr>
              <p:nvPr/>
            </p:nvSpPr>
            <p:spPr bwMode="auto">
              <a:xfrm>
                <a:off x="6331" y="1583"/>
                <a:ext cx="3655" cy="1591"/>
              </a:xfrm>
              <a:custGeom>
                <a:avLst/>
                <a:gdLst>
                  <a:gd name="T0" fmla="+- 0 9986 6331"/>
                  <a:gd name="T1" fmla="*/ T0 w 3655"/>
                  <a:gd name="T2" fmla="+- 0 3174 1583"/>
                  <a:gd name="T3" fmla="*/ 3174 h 1591"/>
                  <a:gd name="T4" fmla="+- 0 6331 6331"/>
                  <a:gd name="T5" fmla="*/ T4 w 3655"/>
                  <a:gd name="T6" fmla="+- 0 3174 1583"/>
                  <a:gd name="T7" fmla="*/ 3174 h 1591"/>
                  <a:gd name="T8" fmla="+- 0 6331 6331"/>
                  <a:gd name="T9" fmla="*/ T8 w 3655"/>
                  <a:gd name="T10" fmla="+- 0 1583 1583"/>
                  <a:gd name="T11" fmla="*/ 1583 h 1591"/>
                  <a:gd name="T12" fmla="+- 0 7121 6331"/>
                  <a:gd name="T13" fmla="*/ T12 w 3655"/>
                  <a:gd name="T14" fmla="+- 0 1583 1583"/>
                  <a:gd name="T15" fmla="*/ 1583 h 1591"/>
                  <a:gd name="T16" fmla="+- 0 8016 6331"/>
                  <a:gd name="T17" fmla="*/ T16 w 3655"/>
                  <a:gd name="T18" fmla="+- 0 2488 1583"/>
                  <a:gd name="T19" fmla="*/ 2488 h 1591"/>
                  <a:gd name="T20" fmla="+- 0 9086 6331"/>
                  <a:gd name="T21" fmla="*/ T20 w 3655"/>
                  <a:gd name="T22" fmla="+- 0 1583 1583"/>
                  <a:gd name="T23" fmla="*/ 1583 h 1591"/>
                  <a:gd name="T24" fmla="+- 0 9986 6331"/>
                  <a:gd name="T25" fmla="*/ T24 w 3655"/>
                  <a:gd name="T26" fmla="+- 0 1583 1583"/>
                  <a:gd name="T27" fmla="*/ 1583 h 1591"/>
                  <a:gd name="T28" fmla="+- 0 9986 6331"/>
                  <a:gd name="T29" fmla="*/ T28 w 3655"/>
                  <a:gd name="T30" fmla="+- 0 3174 1583"/>
                  <a:gd name="T31" fmla="*/ 3174 h 1591"/>
                </a:gdLst>
                <a:ah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3655" h="1591">
                    <a:moveTo>
                      <a:pt x="3655" y="1591"/>
                    </a:moveTo>
                    <a:lnTo>
                      <a:pt x="0" y="1591"/>
                    </a:lnTo>
                    <a:lnTo>
                      <a:pt x="0" y="0"/>
                    </a:lnTo>
                    <a:lnTo>
                      <a:pt x="790" y="0"/>
                    </a:lnTo>
                    <a:lnTo>
                      <a:pt x="1685" y="905"/>
                    </a:lnTo>
                    <a:lnTo>
                      <a:pt x="2755" y="0"/>
                    </a:lnTo>
                    <a:lnTo>
                      <a:pt x="3655" y="0"/>
                    </a:lnTo>
                    <a:lnTo>
                      <a:pt x="3655" y="1591"/>
                    </a:lnTo>
                    <a:close/>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39" name="Group 57"/>
            <p:cNvGrpSpPr>
              <a:grpSpLocks/>
            </p:cNvGrpSpPr>
            <p:nvPr/>
          </p:nvGrpSpPr>
          <p:grpSpPr bwMode="auto">
            <a:xfrm>
              <a:off x="8010" y="641"/>
              <a:ext cx="1109" cy="1848"/>
              <a:chOff x="8010" y="641"/>
              <a:chExt cx="1109" cy="1848"/>
            </a:xfrm>
          </p:grpSpPr>
          <p:sp>
            <p:nvSpPr>
              <p:cNvPr id="80" name="Freeform 58"/>
              <p:cNvSpPr>
                <a:spLocks/>
              </p:cNvSpPr>
              <p:nvPr/>
            </p:nvSpPr>
            <p:spPr bwMode="auto">
              <a:xfrm>
                <a:off x="8010" y="641"/>
                <a:ext cx="1109" cy="1848"/>
              </a:xfrm>
              <a:custGeom>
                <a:avLst/>
                <a:gdLst>
                  <a:gd name="T0" fmla="+- 0 8010 8010"/>
                  <a:gd name="T1" fmla="*/ T0 w 1109"/>
                  <a:gd name="T2" fmla="+- 0 2488 641"/>
                  <a:gd name="T3" fmla="*/ 2488 h 1848"/>
                  <a:gd name="T4" fmla="+- 0 9119 8010"/>
                  <a:gd name="T5" fmla="*/ T4 w 1109"/>
                  <a:gd name="T6" fmla="+- 0 641 641"/>
                  <a:gd name="T7" fmla="*/ 641 h 1848"/>
                </a:gdLst>
                <a:ahLst/>
                <a:cxnLst>
                  <a:cxn ang="0">
                    <a:pos x="T1" y="T3"/>
                  </a:cxn>
                  <a:cxn ang="0">
                    <a:pos x="T5" y="T7"/>
                  </a:cxn>
                </a:cxnLst>
                <a:rect l="0" t="0" r="r" b="b"/>
                <a:pathLst>
                  <a:path w="1109" h="1848">
                    <a:moveTo>
                      <a:pt x="0" y="1847"/>
                    </a:moveTo>
                    <a:lnTo>
                      <a:pt x="1109"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0" name="Group 59"/>
            <p:cNvGrpSpPr>
              <a:grpSpLocks/>
            </p:cNvGrpSpPr>
            <p:nvPr/>
          </p:nvGrpSpPr>
          <p:grpSpPr bwMode="auto">
            <a:xfrm>
              <a:off x="8327" y="166"/>
              <a:ext cx="791" cy="473"/>
              <a:chOff x="8327" y="166"/>
              <a:chExt cx="791" cy="473"/>
            </a:xfrm>
          </p:grpSpPr>
          <p:sp>
            <p:nvSpPr>
              <p:cNvPr id="79" name="Freeform 60"/>
              <p:cNvSpPr>
                <a:spLocks/>
              </p:cNvSpPr>
              <p:nvPr/>
            </p:nvSpPr>
            <p:spPr bwMode="auto">
              <a:xfrm>
                <a:off x="8327" y="166"/>
                <a:ext cx="791" cy="473"/>
              </a:xfrm>
              <a:custGeom>
                <a:avLst/>
                <a:gdLst>
                  <a:gd name="T0" fmla="+- 0 8327 8327"/>
                  <a:gd name="T1" fmla="*/ T0 w 791"/>
                  <a:gd name="T2" fmla="+- 0 166 166"/>
                  <a:gd name="T3" fmla="*/ 166 h 473"/>
                  <a:gd name="T4" fmla="+- 0 9119 8327"/>
                  <a:gd name="T5" fmla="*/ T4 w 791"/>
                  <a:gd name="T6" fmla="+- 0 639 166"/>
                  <a:gd name="T7" fmla="*/ 639 h 473"/>
                </a:gdLst>
                <a:ahLst/>
                <a:cxnLst>
                  <a:cxn ang="0">
                    <a:pos x="T1" y="T3"/>
                  </a:cxn>
                  <a:cxn ang="0">
                    <a:pos x="T5" y="T7"/>
                  </a:cxn>
                </a:cxnLst>
                <a:rect l="0" t="0" r="r" b="b"/>
                <a:pathLst>
                  <a:path w="791" h="473">
                    <a:moveTo>
                      <a:pt x="0" y="0"/>
                    </a:moveTo>
                    <a:lnTo>
                      <a:pt x="792" y="473"/>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1" name="Group 61"/>
            <p:cNvGrpSpPr>
              <a:grpSpLocks/>
            </p:cNvGrpSpPr>
            <p:nvPr/>
          </p:nvGrpSpPr>
          <p:grpSpPr bwMode="auto">
            <a:xfrm>
              <a:off x="9121" y="176"/>
              <a:ext cx="816" cy="464"/>
              <a:chOff x="9121" y="176"/>
              <a:chExt cx="816" cy="464"/>
            </a:xfrm>
          </p:grpSpPr>
          <p:sp>
            <p:nvSpPr>
              <p:cNvPr id="78" name="Freeform 62"/>
              <p:cNvSpPr>
                <a:spLocks/>
              </p:cNvSpPr>
              <p:nvPr/>
            </p:nvSpPr>
            <p:spPr bwMode="auto">
              <a:xfrm>
                <a:off x="9121" y="176"/>
                <a:ext cx="816" cy="464"/>
              </a:xfrm>
              <a:custGeom>
                <a:avLst/>
                <a:gdLst>
                  <a:gd name="T0" fmla="+- 0 9937 9121"/>
                  <a:gd name="T1" fmla="*/ T0 w 816"/>
                  <a:gd name="T2" fmla="+- 0 176 176"/>
                  <a:gd name="T3" fmla="*/ 176 h 464"/>
                  <a:gd name="T4" fmla="+- 0 9121 9121"/>
                  <a:gd name="T5" fmla="*/ T4 w 816"/>
                  <a:gd name="T6" fmla="+- 0 641 176"/>
                  <a:gd name="T7" fmla="*/ 641 h 464"/>
                </a:gdLst>
                <a:ahLst/>
                <a:cxnLst>
                  <a:cxn ang="0">
                    <a:pos x="T1" y="T3"/>
                  </a:cxn>
                  <a:cxn ang="0">
                    <a:pos x="T5" y="T7"/>
                  </a:cxn>
                </a:cxnLst>
                <a:rect l="0" t="0" r="r" b="b"/>
                <a:pathLst>
                  <a:path w="816" h="464">
                    <a:moveTo>
                      <a:pt x="816" y="0"/>
                    </a:moveTo>
                    <a:lnTo>
                      <a:pt x="0" y="465"/>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2" name="Group 63"/>
            <p:cNvGrpSpPr>
              <a:grpSpLocks/>
            </p:cNvGrpSpPr>
            <p:nvPr/>
          </p:nvGrpSpPr>
          <p:grpSpPr bwMode="auto">
            <a:xfrm>
              <a:off x="7944" y="2396"/>
              <a:ext cx="4" cy="7"/>
              <a:chOff x="7944" y="2396"/>
              <a:chExt cx="4" cy="7"/>
            </a:xfrm>
          </p:grpSpPr>
          <p:sp>
            <p:nvSpPr>
              <p:cNvPr id="77" name="Freeform 64"/>
              <p:cNvSpPr>
                <a:spLocks/>
              </p:cNvSpPr>
              <p:nvPr/>
            </p:nvSpPr>
            <p:spPr bwMode="auto">
              <a:xfrm>
                <a:off x="7944" y="2396"/>
                <a:ext cx="4" cy="7"/>
              </a:xfrm>
              <a:custGeom>
                <a:avLst/>
                <a:gdLst>
                  <a:gd name="T0" fmla="+- 0 7944 7944"/>
                  <a:gd name="T1" fmla="*/ T0 w 4"/>
                  <a:gd name="T2" fmla="+- 0 2403 2396"/>
                  <a:gd name="T3" fmla="*/ 2403 h 7"/>
                  <a:gd name="T4" fmla="+- 0 7949 7944"/>
                  <a:gd name="T5" fmla="*/ T4 w 4"/>
                  <a:gd name="T6" fmla="+- 0 2396 2396"/>
                  <a:gd name="T7" fmla="*/ 2396 h 7"/>
                </a:gdLst>
                <a:ahLst/>
                <a:cxnLst>
                  <a:cxn ang="0">
                    <a:pos x="T1" y="T3"/>
                  </a:cxn>
                  <a:cxn ang="0">
                    <a:pos x="T5" y="T7"/>
                  </a:cxn>
                </a:cxnLst>
                <a:rect l="0" t="0" r="r" b="b"/>
                <a:pathLst>
                  <a:path w="4" h="7">
                    <a:moveTo>
                      <a:pt x="0" y="7"/>
                    </a:moveTo>
                    <a:lnTo>
                      <a:pt x="5"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3" name="Group 65"/>
            <p:cNvGrpSpPr>
              <a:grpSpLocks/>
            </p:cNvGrpSpPr>
            <p:nvPr/>
          </p:nvGrpSpPr>
          <p:grpSpPr bwMode="auto">
            <a:xfrm>
              <a:off x="7957" y="615"/>
              <a:ext cx="1071" cy="1767"/>
              <a:chOff x="7957" y="615"/>
              <a:chExt cx="1071" cy="1767"/>
            </a:xfrm>
          </p:grpSpPr>
          <p:sp>
            <p:nvSpPr>
              <p:cNvPr id="76" name="Freeform 75"/>
              <p:cNvSpPr>
                <a:spLocks/>
              </p:cNvSpPr>
              <p:nvPr/>
            </p:nvSpPr>
            <p:spPr bwMode="auto">
              <a:xfrm>
                <a:off x="7957" y="615"/>
                <a:ext cx="1071" cy="1767"/>
              </a:xfrm>
              <a:custGeom>
                <a:avLst/>
                <a:gdLst>
                  <a:gd name="T0" fmla="+- 0 7957 7957"/>
                  <a:gd name="T1" fmla="*/ T0 w 1071"/>
                  <a:gd name="T2" fmla="+- 0 2382 615"/>
                  <a:gd name="T3" fmla="*/ 2382 h 1767"/>
                  <a:gd name="T4" fmla="+- 0 9028 7957"/>
                  <a:gd name="T5" fmla="*/ T4 w 1071"/>
                  <a:gd name="T6" fmla="+- 0 615 615"/>
                  <a:gd name="T7" fmla="*/ 615 h 1767"/>
                </a:gdLst>
                <a:ahLst/>
                <a:cxnLst>
                  <a:cxn ang="0">
                    <a:pos x="T1" y="T3"/>
                  </a:cxn>
                  <a:cxn ang="0">
                    <a:pos x="T5" y="T7"/>
                  </a:cxn>
                </a:cxnLst>
                <a:rect l="0" t="0" r="r" b="b"/>
                <a:pathLst>
                  <a:path w="1071" h="1767">
                    <a:moveTo>
                      <a:pt x="0" y="1767"/>
                    </a:moveTo>
                    <a:lnTo>
                      <a:pt x="1071" y="0"/>
                    </a:lnTo>
                  </a:path>
                </a:pathLst>
              </a:custGeom>
              <a:noFill/>
              <a:ln w="5232">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4" name="Group 67"/>
            <p:cNvGrpSpPr>
              <a:grpSpLocks/>
            </p:cNvGrpSpPr>
            <p:nvPr/>
          </p:nvGrpSpPr>
          <p:grpSpPr bwMode="auto">
            <a:xfrm>
              <a:off x="9032" y="601"/>
              <a:ext cx="4" cy="7"/>
              <a:chOff x="9032" y="601"/>
              <a:chExt cx="4" cy="7"/>
            </a:xfrm>
          </p:grpSpPr>
          <p:sp>
            <p:nvSpPr>
              <p:cNvPr id="75" name="Freeform 68"/>
              <p:cNvSpPr>
                <a:spLocks/>
              </p:cNvSpPr>
              <p:nvPr/>
            </p:nvSpPr>
            <p:spPr bwMode="auto">
              <a:xfrm>
                <a:off x="9032" y="601"/>
                <a:ext cx="4" cy="7"/>
              </a:xfrm>
              <a:custGeom>
                <a:avLst/>
                <a:gdLst>
                  <a:gd name="T0" fmla="+- 0 9032 9032"/>
                  <a:gd name="T1" fmla="*/ T0 w 4"/>
                  <a:gd name="T2" fmla="+- 0 608 601"/>
                  <a:gd name="T3" fmla="*/ 608 h 7"/>
                  <a:gd name="T4" fmla="+- 0 9036 9032"/>
                  <a:gd name="T5" fmla="*/ T4 w 4"/>
                  <a:gd name="T6" fmla="+- 0 601 601"/>
                  <a:gd name="T7" fmla="*/ 601 h 7"/>
                </a:gdLst>
                <a:ahLst/>
                <a:cxnLst>
                  <a:cxn ang="0">
                    <a:pos x="T1" y="T3"/>
                  </a:cxn>
                  <a:cxn ang="0">
                    <a:pos x="T5" y="T7"/>
                  </a:cxn>
                </a:cxnLst>
                <a:rect l="0" t="0" r="r" b="b"/>
                <a:pathLst>
                  <a:path w="4" h="7">
                    <a:moveTo>
                      <a:pt x="0" y="7"/>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5" name="Group 69"/>
            <p:cNvGrpSpPr>
              <a:grpSpLocks/>
            </p:cNvGrpSpPr>
            <p:nvPr/>
          </p:nvGrpSpPr>
          <p:grpSpPr bwMode="auto">
            <a:xfrm>
              <a:off x="7665" y="2133"/>
              <a:ext cx="5" cy="7"/>
              <a:chOff x="7665" y="2133"/>
              <a:chExt cx="5" cy="7"/>
            </a:xfrm>
          </p:grpSpPr>
          <p:sp>
            <p:nvSpPr>
              <p:cNvPr id="74" name="Freeform 70"/>
              <p:cNvSpPr>
                <a:spLocks/>
              </p:cNvSpPr>
              <p:nvPr/>
            </p:nvSpPr>
            <p:spPr bwMode="auto">
              <a:xfrm>
                <a:off x="7665" y="2133"/>
                <a:ext cx="5" cy="7"/>
              </a:xfrm>
              <a:custGeom>
                <a:avLst/>
                <a:gdLst>
                  <a:gd name="T0" fmla="+- 0 7665 7665"/>
                  <a:gd name="T1" fmla="*/ T0 w 5"/>
                  <a:gd name="T2" fmla="+- 0 2140 2133"/>
                  <a:gd name="T3" fmla="*/ 2140 h 7"/>
                  <a:gd name="T4" fmla="+- 0 7669 7665"/>
                  <a:gd name="T5" fmla="*/ T4 w 5"/>
                  <a:gd name="T6" fmla="+- 0 2133 2133"/>
                  <a:gd name="T7" fmla="*/ 2133 h 7"/>
                </a:gdLst>
                <a:ahLst/>
                <a:cxnLst>
                  <a:cxn ang="0">
                    <a:pos x="T1" y="T3"/>
                  </a:cxn>
                  <a:cxn ang="0">
                    <a:pos x="T5" y="T7"/>
                  </a:cxn>
                </a:cxnLst>
                <a:rect l="0" t="0" r="r" b="b"/>
                <a:pathLst>
                  <a:path w="5" h="7">
                    <a:moveTo>
                      <a:pt x="0" y="7"/>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6" name="Group 71"/>
            <p:cNvGrpSpPr>
              <a:grpSpLocks/>
            </p:cNvGrpSpPr>
            <p:nvPr/>
          </p:nvGrpSpPr>
          <p:grpSpPr bwMode="auto">
            <a:xfrm>
              <a:off x="7679" y="485"/>
              <a:ext cx="1145" cy="1635"/>
              <a:chOff x="7679" y="485"/>
              <a:chExt cx="1145" cy="1635"/>
            </a:xfrm>
          </p:grpSpPr>
          <p:sp>
            <p:nvSpPr>
              <p:cNvPr id="73" name="Freeform 72"/>
              <p:cNvSpPr>
                <a:spLocks/>
              </p:cNvSpPr>
              <p:nvPr/>
            </p:nvSpPr>
            <p:spPr bwMode="auto">
              <a:xfrm>
                <a:off x="7679" y="485"/>
                <a:ext cx="1145" cy="1635"/>
              </a:xfrm>
              <a:custGeom>
                <a:avLst/>
                <a:gdLst>
                  <a:gd name="T0" fmla="+- 0 7679 7679"/>
                  <a:gd name="T1" fmla="*/ T0 w 1145"/>
                  <a:gd name="T2" fmla="+- 0 2120 485"/>
                  <a:gd name="T3" fmla="*/ 2120 h 1635"/>
                  <a:gd name="T4" fmla="+- 0 8824 7679"/>
                  <a:gd name="T5" fmla="*/ T4 w 1145"/>
                  <a:gd name="T6" fmla="+- 0 485 485"/>
                  <a:gd name="T7" fmla="*/ 485 h 1635"/>
                </a:gdLst>
                <a:ahLst/>
                <a:cxnLst>
                  <a:cxn ang="0">
                    <a:pos x="T1" y="T3"/>
                  </a:cxn>
                  <a:cxn ang="0">
                    <a:pos x="T5" y="T7"/>
                  </a:cxn>
                </a:cxnLst>
                <a:rect l="0" t="0" r="r" b="b"/>
                <a:pathLst>
                  <a:path w="1145" h="1635">
                    <a:moveTo>
                      <a:pt x="0" y="1635"/>
                    </a:moveTo>
                    <a:lnTo>
                      <a:pt x="1145" y="0"/>
                    </a:lnTo>
                  </a:path>
                </a:pathLst>
              </a:custGeom>
              <a:noFill/>
              <a:ln w="5232">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7" name="Group 73"/>
            <p:cNvGrpSpPr>
              <a:grpSpLocks/>
            </p:cNvGrpSpPr>
            <p:nvPr/>
          </p:nvGrpSpPr>
          <p:grpSpPr bwMode="auto">
            <a:xfrm>
              <a:off x="8829" y="472"/>
              <a:ext cx="5" cy="7"/>
              <a:chOff x="8829" y="472"/>
              <a:chExt cx="5" cy="7"/>
            </a:xfrm>
          </p:grpSpPr>
          <p:sp>
            <p:nvSpPr>
              <p:cNvPr id="72" name="Freeform 74"/>
              <p:cNvSpPr>
                <a:spLocks/>
              </p:cNvSpPr>
              <p:nvPr/>
            </p:nvSpPr>
            <p:spPr bwMode="auto">
              <a:xfrm>
                <a:off x="8829" y="472"/>
                <a:ext cx="5" cy="7"/>
              </a:xfrm>
              <a:custGeom>
                <a:avLst/>
                <a:gdLst>
                  <a:gd name="T0" fmla="+- 0 8829 8829"/>
                  <a:gd name="T1" fmla="*/ T0 w 5"/>
                  <a:gd name="T2" fmla="+- 0 478 472"/>
                  <a:gd name="T3" fmla="*/ 478 h 7"/>
                  <a:gd name="T4" fmla="+- 0 8833 8829"/>
                  <a:gd name="T5" fmla="*/ T4 w 5"/>
                  <a:gd name="T6" fmla="+- 0 472 472"/>
                  <a:gd name="T7" fmla="*/ 472 h 7"/>
                </a:gdLst>
                <a:ahLst/>
                <a:cxnLst>
                  <a:cxn ang="0">
                    <a:pos x="T1" y="T3"/>
                  </a:cxn>
                  <a:cxn ang="0">
                    <a:pos x="T5" y="T7"/>
                  </a:cxn>
                </a:cxnLst>
                <a:rect l="0" t="0" r="r" b="b"/>
                <a:pathLst>
                  <a:path w="5" h="7">
                    <a:moveTo>
                      <a:pt x="0" y="6"/>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8" name="Group 75"/>
            <p:cNvGrpSpPr>
              <a:grpSpLocks/>
            </p:cNvGrpSpPr>
            <p:nvPr/>
          </p:nvGrpSpPr>
          <p:grpSpPr bwMode="auto">
            <a:xfrm>
              <a:off x="7393" y="1853"/>
              <a:ext cx="5" cy="6"/>
              <a:chOff x="7393" y="1853"/>
              <a:chExt cx="5" cy="6"/>
            </a:xfrm>
          </p:grpSpPr>
          <p:sp>
            <p:nvSpPr>
              <p:cNvPr id="71" name="Freeform 76"/>
              <p:cNvSpPr>
                <a:spLocks/>
              </p:cNvSpPr>
              <p:nvPr/>
            </p:nvSpPr>
            <p:spPr bwMode="auto">
              <a:xfrm>
                <a:off x="7393" y="1853"/>
                <a:ext cx="5" cy="6"/>
              </a:xfrm>
              <a:custGeom>
                <a:avLst/>
                <a:gdLst>
                  <a:gd name="T0" fmla="+- 0 7393 7393"/>
                  <a:gd name="T1" fmla="*/ T0 w 5"/>
                  <a:gd name="T2" fmla="+- 0 1860 1853"/>
                  <a:gd name="T3" fmla="*/ 1860 h 6"/>
                  <a:gd name="T4" fmla="+- 0 7398 7393"/>
                  <a:gd name="T5" fmla="*/ T4 w 5"/>
                  <a:gd name="T6" fmla="+- 0 1853 1853"/>
                  <a:gd name="T7" fmla="*/ 1853 h 6"/>
                </a:gdLst>
                <a:ahLst/>
                <a:cxnLst>
                  <a:cxn ang="0">
                    <a:pos x="T1" y="T3"/>
                  </a:cxn>
                  <a:cxn ang="0">
                    <a:pos x="T5" y="T7"/>
                  </a:cxn>
                </a:cxnLst>
                <a:rect l="0" t="0" r="r" b="b"/>
                <a:pathLst>
                  <a:path w="5" h="6">
                    <a:moveTo>
                      <a:pt x="0" y="7"/>
                    </a:moveTo>
                    <a:lnTo>
                      <a:pt x="5"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49" name="Group 77"/>
            <p:cNvGrpSpPr>
              <a:grpSpLocks/>
            </p:cNvGrpSpPr>
            <p:nvPr/>
          </p:nvGrpSpPr>
          <p:grpSpPr bwMode="auto">
            <a:xfrm>
              <a:off x="7408" y="337"/>
              <a:ext cx="1166" cy="1504"/>
              <a:chOff x="7408" y="337"/>
              <a:chExt cx="1166" cy="1504"/>
            </a:xfrm>
          </p:grpSpPr>
          <p:sp>
            <p:nvSpPr>
              <p:cNvPr id="70" name="Freeform 78"/>
              <p:cNvSpPr>
                <a:spLocks/>
              </p:cNvSpPr>
              <p:nvPr/>
            </p:nvSpPr>
            <p:spPr bwMode="auto">
              <a:xfrm>
                <a:off x="7408" y="337"/>
                <a:ext cx="1166" cy="1504"/>
              </a:xfrm>
              <a:custGeom>
                <a:avLst/>
                <a:gdLst>
                  <a:gd name="T0" fmla="+- 0 7408 7408"/>
                  <a:gd name="T1" fmla="*/ T0 w 1166"/>
                  <a:gd name="T2" fmla="+- 0 1840 337"/>
                  <a:gd name="T3" fmla="*/ 1840 h 1504"/>
                  <a:gd name="T4" fmla="+- 0 8574 7408"/>
                  <a:gd name="T5" fmla="*/ T4 w 1166"/>
                  <a:gd name="T6" fmla="+- 0 337 337"/>
                  <a:gd name="T7" fmla="*/ 337 h 1504"/>
                </a:gdLst>
                <a:ahLst/>
                <a:cxnLst>
                  <a:cxn ang="0">
                    <a:pos x="T1" y="T3"/>
                  </a:cxn>
                  <a:cxn ang="0">
                    <a:pos x="T5" y="T7"/>
                  </a:cxn>
                </a:cxnLst>
                <a:rect l="0" t="0" r="r" b="b"/>
                <a:pathLst>
                  <a:path w="1166" h="1504">
                    <a:moveTo>
                      <a:pt x="0" y="1503"/>
                    </a:moveTo>
                    <a:lnTo>
                      <a:pt x="1166" y="0"/>
                    </a:lnTo>
                  </a:path>
                </a:pathLst>
              </a:custGeom>
              <a:noFill/>
              <a:ln w="5232">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0" name="Group 79"/>
            <p:cNvGrpSpPr>
              <a:grpSpLocks/>
            </p:cNvGrpSpPr>
            <p:nvPr/>
          </p:nvGrpSpPr>
          <p:grpSpPr bwMode="auto">
            <a:xfrm>
              <a:off x="8579" y="323"/>
              <a:ext cx="5" cy="7"/>
              <a:chOff x="8579" y="323"/>
              <a:chExt cx="5" cy="7"/>
            </a:xfrm>
          </p:grpSpPr>
          <p:sp>
            <p:nvSpPr>
              <p:cNvPr id="69" name="Freeform 80"/>
              <p:cNvSpPr>
                <a:spLocks/>
              </p:cNvSpPr>
              <p:nvPr/>
            </p:nvSpPr>
            <p:spPr bwMode="auto">
              <a:xfrm>
                <a:off x="8579" y="323"/>
                <a:ext cx="5" cy="7"/>
              </a:xfrm>
              <a:custGeom>
                <a:avLst/>
                <a:gdLst>
                  <a:gd name="T0" fmla="+- 0 8579 8579"/>
                  <a:gd name="T1" fmla="*/ T0 w 5"/>
                  <a:gd name="T2" fmla="+- 0 330 323"/>
                  <a:gd name="T3" fmla="*/ 330 h 7"/>
                  <a:gd name="T4" fmla="+- 0 8584 8579"/>
                  <a:gd name="T5" fmla="*/ T4 w 5"/>
                  <a:gd name="T6" fmla="+- 0 323 323"/>
                  <a:gd name="T7" fmla="*/ 323 h 7"/>
                </a:gdLst>
                <a:ahLst/>
                <a:cxnLst>
                  <a:cxn ang="0">
                    <a:pos x="T1" y="T3"/>
                  </a:cxn>
                  <a:cxn ang="0">
                    <a:pos x="T5" y="T7"/>
                  </a:cxn>
                </a:cxnLst>
                <a:rect l="0" t="0" r="r" b="b"/>
                <a:pathLst>
                  <a:path w="5" h="7">
                    <a:moveTo>
                      <a:pt x="0" y="7"/>
                    </a:moveTo>
                    <a:lnTo>
                      <a:pt x="5"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1" name="Group 81"/>
            <p:cNvGrpSpPr>
              <a:grpSpLocks/>
            </p:cNvGrpSpPr>
            <p:nvPr/>
          </p:nvGrpSpPr>
          <p:grpSpPr bwMode="auto">
            <a:xfrm>
              <a:off x="8123" y="2396"/>
              <a:ext cx="4" cy="7"/>
              <a:chOff x="8123" y="2396"/>
              <a:chExt cx="4" cy="7"/>
            </a:xfrm>
          </p:grpSpPr>
          <p:sp>
            <p:nvSpPr>
              <p:cNvPr id="68" name="Freeform 82"/>
              <p:cNvSpPr>
                <a:spLocks/>
              </p:cNvSpPr>
              <p:nvPr/>
            </p:nvSpPr>
            <p:spPr bwMode="auto">
              <a:xfrm>
                <a:off x="8123" y="2396"/>
                <a:ext cx="4" cy="7"/>
              </a:xfrm>
              <a:custGeom>
                <a:avLst/>
                <a:gdLst>
                  <a:gd name="T0" fmla="+- 0 8123 8123"/>
                  <a:gd name="T1" fmla="*/ T0 w 4"/>
                  <a:gd name="T2" fmla="+- 0 2403 2396"/>
                  <a:gd name="T3" fmla="*/ 2403 h 7"/>
                  <a:gd name="T4" fmla="+- 0 8127 8123"/>
                  <a:gd name="T5" fmla="*/ T4 w 4"/>
                  <a:gd name="T6" fmla="+- 0 2396 2396"/>
                  <a:gd name="T7" fmla="*/ 2396 h 7"/>
                </a:gdLst>
                <a:ahLst/>
                <a:cxnLst>
                  <a:cxn ang="0">
                    <a:pos x="T1" y="T3"/>
                  </a:cxn>
                  <a:cxn ang="0">
                    <a:pos x="T5" y="T7"/>
                  </a:cxn>
                </a:cxnLst>
                <a:rect l="0" t="0" r="r" b="b"/>
                <a:pathLst>
                  <a:path w="4" h="7">
                    <a:moveTo>
                      <a:pt x="0" y="7"/>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2" name="Group 83"/>
            <p:cNvGrpSpPr>
              <a:grpSpLocks/>
            </p:cNvGrpSpPr>
            <p:nvPr/>
          </p:nvGrpSpPr>
          <p:grpSpPr bwMode="auto">
            <a:xfrm>
              <a:off x="8136" y="612"/>
              <a:ext cx="1071" cy="1770"/>
              <a:chOff x="8136" y="612"/>
              <a:chExt cx="1071" cy="1770"/>
            </a:xfrm>
          </p:grpSpPr>
          <p:sp>
            <p:nvSpPr>
              <p:cNvPr id="67" name="Freeform 84"/>
              <p:cNvSpPr>
                <a:spLocks/>
              </p:cNvSpPr>
              <p:nvPr/>
            </p:nvSpPr>
            <p:spPr bwMode="auto">
              <a:xfrm>
                <a:off x="8136" y="612"/>
                <a:ext cx="1071" cy="1770"/>
              </a:xfrm>
              <a:custGeom>
                <a:avLst/>
                <a:gdLst>
                  <a:gd name="T0" fmla="+- 0 8136 8136"/>
                  <a:gd name="T1" fmla="*/ T0 w 1071"/>
                  <a:gd name="T2" fmla="+- 0 2382 612"/>
                  <a:gd name="T3" fmla="*/ 2382 h 1770"/>
                  <a:gd name="T4" fmla="+- 0 9206 8136"/>
                  <a:gd name="T5" fmla="*/ T4 w 1071"/>
                  <a:gd name="T6" fmla="+- 0 612 612"/>
                  <a:gd name="T7" fmla="*/ 612 h 1770"/>
                </a:gdLst>
                <a:ahLst/>
                <a:cxnLst>
                  <a:cxn ang="0">
                    <a:pos x="T1" y="T3"/>
                  </a:cxn>
                  <a:cxn ang="0">
                    <a:pos x="T5" y="T7"/>
                  </a:cxn>
                </a:cxnLst>
                <a:rect l="0" t="0" r="r" b="b"/>
                <a:pathLst>
                  <a:path w="1071" h="1770">
                    <a:moveTo>
                      <a:pt x="0" y="1770"/>
                    </a:moveTo>
                    <a:lnTo>
                      <a:pt x="1070" y="0"/>
                    </a:lnTo>
                  </a:path>
                </a:pathLst>
              </a:custGeom>
              <a:noFill/>
              <a:ln w="5232">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3" name="Group 85"/>
            <p:cNvGrpSpPr>
              <a:grpSpLocks/>
            </p:cNvGrpSpPr>
            <p:nvPr/>
          </p:nvGrpSpPr>
          <p:grpSpPr bwMode="auto">
            <a:xfrm>
              <a:off x="9210" y="598"/>
              <a:ext cx="4" cy="7"/>
              <a:chOff x="9210" y="598"/>
              <a:chExt cx="4" cy="7"/>
            </a:xfrm>
          </p:grpSpPr>
          <p:sp>
            <p:nvSpPr>
              <p:cNvPr id="66" name="Freeform 86"/>
              <p:cNvSpPr>
                <a:spLocks/>
              </p:cNvSpPr>
              <p:nvPr/>
            </p:nvSpPr>
            <p:spPr bwMode="auto">
              <a:xfrm>
                <a:off x="9210" y="598"/>
                <a:ext cx="4" cy="7"/>
              </a:xfrm>
              <a:custGeom>
                <a:avLst/>
                <a:gdLst>
                  <a:gd name="T0" fmla="+- 0 9210 9210"/>
                  <a:gd name="T1" fmla="*/ T0 w 4"/>
                  <a:gd name="T2" fmla="+- 0 605 598"/>
                  <a:gd name="T3" fmla="*/ 605 h 7"/>
                  <a:gd name="T4" fmla="+- 0 9215 9210"/>
                  <a:gd name="T5" fmla="*/ T4 w 4"/>
                  <a:gd name="T6" fmla="+- 0 598 598"/>
                  <a:gd name="T7" fmla="*/ 598 h 7"/>
                </a:gdLst>
                <a:ahLst/>
                <a:cxnLst>
                  <a:cxn ang="0">
                    <a:pos x="T1" y="T3"/>
                  </a:cxn>
                  <a:cxn ang="0">
                    <a:pos x="T5" y="T7"/>
                  </a:cxn>
                </a:cxnLst>
                <a:rect l="0" t="0" r="r" b="b"/>
                <a:pathLst>
                  <a:path w="4" h="7">
                    <a:moveTo>
                      <a:pt x="0" y="7"/>
                    </a:moveTo>
                    <a:lnTo>
                      <a:pt x="5"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4" name="Group 87"/>
            <p:cNvGrpSpPr>
              <a:grpSpLocks/>
            </p:cNvGrpSpPr>
            <p:nvPr/>
          </p:nvGrpSpPr>
          <p:grpSpPr bwMode="auto">
            <a:xfrm>
              <a:off x="8441" y="2119"/>
              <a:ext cx="4" cy="7"/>
              <a:chOff x="8441" y="2119"/>
              <a:chExt cx="4" cy="7"/>
            </a:xfrm>
          </p:grpSpPr>
          <p:sp>
            <p:nvSpPr>
              <p:cNvPr id="65" name="Freeform 88"/>
              <p:cNvSpPr>
                <a:spLocks/>
              </p:cNvSpPr>
              <p:nvPr/>
            </p:nvSpPr>
            <p:spPr bwMode="auto">
              <a:xfrm>
                <a:off x="8441" y="2119"/>
                <a:ext cx="4" cy="7"/>
              </a:xfrm>
              <a:custGeom>
                <a:avLst/>
                <a:gdLst>
                  <a:gd name="T0" fmla="+- 0 8441 8441"/>
                  <a:gd name="T1" fmla="*/ T0 w 4"/>
                  <a:gd name="T2" fmla="+- 0 2126 2119"/>
                  <a:gd name="T3" fmla="*/ 2126 h 7"/>
                  <a:gd name="T4" fmla="+- 0 8445 8441"/>
                  <a:gd name="T5" fmla="*/ T4 w 4"/>
                  <a:gd name="T6" fmla="+- 0 2119 2119"/>
                  <a:gd name="T7" fmla="*/ 2119 h 7"/>
                </a:gdLst>
                <a:ahLst/>
                <a:cxnLst>
                  <a:cxn ang="0">
                    <a:pos x="T1" y="T3"/>
                  </a:cxn>
                  <a:cxn ang="0">
                    <a:pos x="T5" y="T7"/>
                  </a:cxn>
                </a:cxnLst>
                <a:rect l="0" t="0" r="r" b="b"/>
                <a:pathLst>
                  <a:path w="4" h="7">
                    <a:moveTo>
                      <a:pt x="0" y="7"/>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5" name="Group 89"/>
            <p:cNvGrpSpPr>
              <a:grpSpLocks/>
            </p:cNvGrpSpPr>
            <p:nvPr/>
          </p:nvGrpSpPr>
          <p:grpSpPr bwMode="auto">
            <a:xfrm>
              <a:off x="8454" y="478"/>
              <a:ext cx="983" cy="1627"/>
              <a:chOff x="8454" y="478"/>
              <a:chExt cx="983" cy="1627"/>
            </a:xfrm>
          </p:grpSpPr>
          <p:sp>
            <p:nvSpPr>
              <p:cNvPr id="64" name="Freeform 90"/>
              <p:cNvSpPr>
                <a:spLocks/>
              </p:cNvSpPr>
              <p:nvPr/>
            </p:nvSpPr>
            <p:spPr bwMode="auto">
              <a:xfrm>
                <a:off x="8454" y="478"/>
                <a:ext cx="983" cy="1627"/>
              </a:xfrm>
              <a:custGeom>
                <a:avLst/>
                <a:gdLst>
                  <a:gd name="T0" fmla="+- 0 8454 8454"/>
                  <a:gd name="T1" fmla="*/ T0 w 983"/>
                  <a:gd name="T2" fmla="+- 0 2105 478"/>
                  <a:gd name="T3" fmla="*/ 2105 h 1627"/>
                  <a:gd name="T4" fmla="+- 0 9437 8454"/>
                  <a:gd name="T5" fmla="*/ T4 w 983"/>
                  <a:gd name="T6" fmla="+- 0 478 478"/>
                  <a:gd name="T7" fmla="*/ 478 h 1627"/>
                </a:gdLst>
                <a:ahLst/>
                <a:cxnLst>
                  <a:cxn ang="0">
                    <a:pos x="T1" y="T3"/>
                  </a:cxn>
                  <a:cxn ang="0">
                    <a:pos x="T5" y="T7"/>
                  </a:cxn>
                </a:cxnLst>
                <a:rect l="0" t="0" r="r" b="b"/>
                <a:pathLst>
                  <a:path w="983" h="1627">
                    <a:moveTo>
                      <a:pt x="0" y="1627"/>
                    </a:moveTo>
                    <a:lnTo>
                      <a:pt x="983" y="0"/>
                    </a:lnTo>
                  </a:path>
                </a:pathLst>
              </a:custGeom>
              <a:noFill/>
              <a:ln w="5232">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6" name="Group 91"/>
            <p:cNvGrpSpPr>
              <a:grpSpLocks/>
            </p:cNvGrpSpPr>
            <p:nvPr/>
          </p:nvGrpSpPr>
          <p:grpSpPr bwMode="auto">
            <a:xfrm>
              <a:off x="9441" y="463"/>
              <a:ext cx="4" cy="7"/>
              <a:chOff x="9441" y="463"/>
              <a:chExt cx="4" cy="7"/>
            </a:xfrm>
          </p:grpSpPr>
          <p:sp>
            <p:nvSpPr>
              <p:cNvPr id="63" name="Freeform 92"/>
              <p:cNvSpPr>
                <a:spLocks/>
              </p:cNvSpPr>
              <p:nvPr/>
            </p:nvSpPr>
            <p:spPr bwMode="auto">
              <a:xfrm>
                <a:off x="9441" y="463"/>
                <a:ext cx="4" cy="7"/>
              </a:xfrm>
              <a:custGeom>
                <a:avLst/>
                <a:gdLst>
                  <a:gd name="T0" fmla="+- 0 9441 9441"/>
                  <a:gd name="T1" fmla="*/ T0 w 4"/>
                  <a:gd name="T2" fmla="+- 0 470 463"/>
                  <a:gd name="T3" fmla="*/ 470 h 7"/>
                  <a:gd name="T4" fmla="+- 0 9445 9441"/>
                  <a:gd name="T5" fmla="*/ T4 w 4"/>
                  <a:gd name="T6" fmla="+- 0 463 463"/>
                  <a:gd name="T7" fmla="*/ 463 h 7"/>
                </a:gdLst>
                <a:ahLst/>
                <a:cxnLst>
                  <a:cxn ang="0">
                    <a:pos x="T1" y="T3"/>
                  </a:cxn>
                  <a:cxn ang="0">
                    <a:pos x="T5" y="T7"/>
                  </a:cxn>
                </a:cxnLst>
                <a:rect l="0" t="0" r="r" b="b"/>
                <a:pathLst>
                  <a:path w="4" h="7">
                    <a:moveTo>
                      <a:pt x="0" y="7"/>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7" name="Group 93"/>
            <p:cNvGrpSpPr>
              <a:grpSpLocks/>
            </p:cNvGrpSpPr>
            <p:nvPr/>
          </p:nvGrpSpPr>
          <p:grpSpPr bwMode="auto">
            <a:xfrm>
              <a:off x="8765" y="1847"/>
              <a:ext cx="4" cy="7"/>
              <a:chOff x="8765" y="1847"/>
              <a:chExt cx="4" cy="7"/>
            </a:xfrm>
          </p:grpSpPr>
          <p:sp>
            <p:nvSpPr>
              <p:cNvPr id="62" name="Freeform 94"/>
              <p:cNvSpPr>
                <a:spLocks/>
              </p:cNvSpPr>
              <p:nvPr/>
            </p:nvSpPr>
            <p:spPr bwMode="auto">
              <a:xfrm>
                <a:off x="8765" y="1847"/>
                <a:ext cx="4" cy="7"/>
              </a:xfrm>
              <a:custGeom>
                <a:avLst/>
                <a:gdLst>
                  <a:gd name="T0" fmla="+- 0 8765 8765"/>
                  <a:gd name="T1" fmla="*/ T0 w 4"/>
                  <a:gd name="T2" fmla="+- 0 1854 1847"/>
                  <a:gd name="T3" fmla="*/ 1854 h 7"/>
                  <a:gd name="T4" fmla="+- 0 8769 8765"/>
                  <a:gd name="T5" fmla="*/ T4 w 4"/>
                  <a:gd name="T6" fmla="+- 0 1847 1847"/>
                  <a:gd name="T7" fmla="*/ 1847 h 7"/>
                </a:gdLst>
                <a:ahLst/>
                <a:cxnLst>
                  <a:cxn ang="0">
                    <a:pos x="T1" y="T3"/>
                  </a:cxn>
                  <a:cxn ang="0">
                    <a:pos x="T5" y="T7"/>
                  </a:cxn>
                </a:cxnLst>
                <a:rect l="0" t="0" r="r" b="b"/>
                <a:pathLst>
                  <a:path w="4" h="7">
                    <a:moveTo>
                      <a:pt x="0" y="7"/>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8" name="Group 95"/>
            <p:cNvGrpSpPr>
              <a:grpSpLocks/>
            </p:cNvGrpSpPr>
            <p:nvPr/>
          </p:nvGrpSpPr>
          <p:grpSpPr bwMode="auto">
            <a:xfrm>
              <a:off x="8777" y="340"/>
              <a:ext cx="887" cy="1493"/>
              <a:chOff x="8777" y="340"/>
              <a:chExt cx="887" cy="1493"/>
            </a:xfrm>
          </p:grpSpPr>
          <p:sp>
            <p:nvSpPr>
              <p:cNvPr id="61" name="Freeform 96"/>
              <p:cNvSpPr>
                <a:spLocks/>
              </p:cNvSpPr>
              <p:nvPr/>
            </p:nvSpPr>
            <p:spPr bwMode="auto">
              <a:xfrm>
                <a:off x="8777" y="340"/>
                <a:ext cx="887" cy="1493"/>
              </a:xfrm>
              <a:custGeom>
                <a:avLst/>
                <a:gdLst>
                  <a:gd name="T0" fmla="+- 0 8777 8777"/>
                  <a:gd name="T1" fmla="*/ T0 w 887"/>
                  <a:gd name="T2" fmla="+- 0 1833 340"/>
                  <a:gd name="T3" fmla="*/ 1833 h 1493"/>
                  <a:gd name="T4" fmla="+- 0 9665 8777"/>
                  <a:gd name="T5" fmla="*/ T4 w 887"/>
                  <a:gd name="T6" fmla="+- 0 340 340"/>
                  <a:gd name="T7" fmla="*/ 340 h 1493"/>
                </a:gdLst>
                <a:ahLst/>
                <a:cxnLst>
                  <a:cxn ang="0">
                    <a:pos x="T1" y="T3"/>
                  </a:cxn>
                  <a:cxn ang="0">
                    <a:pos x="T5" y="T7"/>
                  </a:cxn>
                </a:cxnLst>
                <a:rect l="0" t="0" r="r" b="b"/>
                <a:pathLst>
                  <a:path w="887" h="1493">
                    <a:moveTo>
                      <a:pt x="0" y="1493"/>
                    </a:moveTo>
                    <a:lnTo>
                      <a:pt x="888" y="0"/>
                    </a:lnTo>
                  </a:path>
                </a:pathLst>
              </a:custGeom>
              <a:noFill/>
              <a:ln w="5232">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9" name="Group 97"/>
            <p:cNvGrpSpPr>
              <a:grpSpLocks/>
            </p:cNvGrpSpPr>
            <p:nvPr/>
          </p:nvGrpSpPr>
          <p:grpSpPr bwMode="auto">
            <a:xfrm>
              <a:off x="9669" y="326"/>
              <a:ext cx="4" cy="7"/>
              <a:chOff x="9669" y="326"/>
              <a:chExt cx="4" cy="7"/>
            </a:xfrm>
          </p:grpSpPr>
          <p:sp>
            <p:nvSpPr>
              <p:cNvPr id="60" name="Freeform 98"/>
              <p:cNvSpPr>
                <a:spLocks/>
              </p:cNvSpPr>
              <p:nvPr/>
            </p:nvSpPr>
            <p:spPr bwMode="auto">
              <a:xfrm>
                <a:off x="9669" y="326"/>
                <a:ext cx="4" cy="7"/>
              </a:xfrm>
              <a:custGeom>
                <a:avLst/>
                <a:gdLst>
                  <a:gd name="T0" fmla="+- 0 9669 9669"/>
                  <a:gd name="T1" fmla="*/ T0 w 4"/>
                  <a:gd name="T2" fmla="+- 0 333 326"/>
                  <a:gd name="T3" fmla="*/ 333 h 7"/>
                  <a:gd name="T4" fmla="+- 0 9673 9669"/>
                  <a:gd name="T5" fmla="*/ T4 w 4"/>
                  <a:gd name="T6" fmla="+- 0 326 326"/>
                  <a:gd name="T7" fmla="*/ 326 h 7"/>
                </a:gdLst>
                <a:ahLst/>
                <a:cxnLst>
                  <a:cxn ang="0">
                    <a:pos x="T1" y="T3"/>
                  </a:cxn>
                  <a:cxn ang="0">
                    <a:pos x="T5" y="T7"/>
                  </a:cxn>
                </a:cxnLst>
                <a:rect l="0" t="0" r="r" b="b"/>
                <a:pathLst>
                  <a:path w="4" h="7">
                    <a:moveTo>
                      <a:pt x="0" y="7"/>
                    </a:moveTo>
                    <a:lnTo>
                      <a:pt x="4" y="0"/>
                    </a:lnTo>
                  </a:path>
                </a:pathLst>
              </a:custGeom>
              <a:noFill/>
              <a:ln w="5232">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grpSp>
        <p:nvGrpSpPr>
          <p:cNvPr id="110" name="Group 206"/>
          <p:cNvGrpSpPr>
            <a:grpSpLocks/>
          </p:cNvGrpSpPr>
          <p:nvPr/>
        </p:nvGrpSpPr>
        <p:grpSpPr bwMode="auto">
          <a:xfrm>
            <a:off x="3283114" y="3572392"/>
            <a:ext cx="830701" cy="783645"/>
            <a:chOff x="11269" y="-32"/>
            <a:chExt cx="5120" cy="3733"/>
          </a:xfrm>
        </p:grpSpPr>
        <p:grpSp>
          <p:nvGrpSpPr>
            <p:cNvPr id="111" name="Group 207"/>
            <p:cNvGrpSpPr>
              <a:grpSpLocks/>
            </p:cNvGrpSpPr>
            <p:nvPr/>
          </p:nvGrpSpPr>
          <p:grpSpPr bwMode="auto">
            <a:xfrm>
              <a:off x="11273" y="2455"/>
              <a:ext cx="5111" cy="1241"/>
              <a:chOff x="11273" y="2455"/>
              <a:chExt cx="5111" cy="1241"/>
            </a:xfrm>
          </p:grpSpPr>
          <p:sp>
            <p:nvSpPr>
              <p:cNvPr id="210" name="Freeform 208"/>
              <p:cNvSpPr>
                <a:spLocks/>
              </p:cNvSpPr>
              <p:nvPr/>
            </p:nvSpPr>
            <p:spPr bwMode="auto">
              <a:xfrm>
                <a:off x="11273" y="2455"/>
                <a:ext cx="5111" cy="1241"/>
              </a:xfrm>
              <a:custGeom>
                <a:avLst/>
                <a:gdLst>
                  <a:gd name="T0" fmla="+- 0 11273 11273"/>
                  <a:gd name="T1" fmla="*/ T0 w 5111"/>
                  <a:gd name="T2" fmla="+- 0 3697 2455"/>
                  <a:gd name="T3" fmla="*/ 3697 h 1241"/>
                  <a:gd name="T4" fmla="+- 0 16384 11273"/>
                  <a:gd name="T5" fmla="*/ T4 w 5111"/>
                  <a:gd name="T6" fmla="+- 0 3697 2455"/>
                  <a:gd name="T7" fmla="*/ 3697 h 1241"/>
                  <a:gd name="T8" fmla="+- 0 16384 11273"/>
                  <a:gd name="T9" fmla="*/ T8 w 5111"/>
                  <a:gd name="T10" fmla="+- 0 2455 2455"/>
                  <a:gd name="T11" fmla="*/ 2455 h 1241"/>
                  <a:gd name="T12" fmla="+- 0 11273 11273"/>
                  <a:gd name="T13" fmla="*/ T12 w 5111"/>
                  <a:gd name="T14" fmla="+- 0 2455 2455"/>
                  <a:gd name="T15" fmla="*/ 2455 h 1241"/>
                  <a:gd name="T16" fmla="+- 0 11273 11273"/>
                  <a:gd name="T17" fmla="*/ T16 w 5111"/>
                  <a:gd name="T18" fmla="+- 0 3697 2455"/>
                  <a:gd name="T19" fmla="*/ 3697 h 1241"/>
                </a:gdLst>
                <a:ahLst/>
                <a:cxnLst>
                  <a:cxn ang="0">
                    <a:pos x="T1" y="T3"/>
                  </a:cxn>
                  <a:cxn ang="0">
                    <a:pos x="T5" y="T7"/>
                  </a:cxn>
                  <a:cxn ang="0">
                    <a:pos x="T9" y="T11"/>
                  </a:cxn>
                  <a:cxn ang="0">
                    <a:pos x="T13" y="T15"/>
                  </a:cxn>
                  <a:cxn ang="0">
                    <a:pos x="T17" y="T19"/>
                  </a:cxn>
                </a:cxnLst>
                <a:rect l="0" t="0" r="r" b="b"/>
                <a:pathLst>
                  <a:path w="5111" h="1241">
                    <a:moveTo>
                      <a:pt x="0" y="1242"/>
                    </a:moveTo>
                    <a:lnTo>
                      <a:pt x="5111" y="1242"/>
                    </a:lnTo>
                    <a:lnTo>
                      <a:pt x="5111" y="0"/>
                    </a:lnTo>
                    <a:lnTo>
                      <a:pt x="0" y="0"/>
                    </a:lnTo>
                    <a:lnTo>
                      <a:pt x="0" y="1242"/>
                    </a:lnTo>
                  </a:path>
                </a:pathLst>
              </a:custGeom>
              <a:solidFill>
                <a:srgbClr val="4D4D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2" name="Group 209"/>
            <p:cNvGrpSpPr>
              <a:grpSpLocks/>
            </p:cNvGrpSpPr>
            <p:nvPr/>
          </p:nvGrpSpPr>
          <p:grpSpPr bwMode="auto">
            <a:xfrm>
              <a:off x="11523" y="-28"/>
              <a:ext cx="4617" cy="3379"/>
              <a:chOff x="11523" y="-28"/>
              <a:chExt cx="4617" cy="3379"/>
            </a:xfrm>
          </p:grpSpPr>
          <p:sp>
            <p:nvSpPr>
              <p:cNvPr id="209" name="Freeform 210"/>
              <p:cNvSpPr>
                <a:spLocks/>
              </p:cNvSpPr>
              <p:nvPr/>
            </p:nvSpPr>
            <p:spPr bwMode="auto">
              <a:xfrm>
                <a:off x="11523" y="-28"/>
                <a:ext cx="4617" cy="3379"/>
              </a:xfrm>
              <a:custGeom>
                <a:avLst/>
                <a:gdLst>
                  <a:gd name="T0" fmla="+- 0 11523 11523"/>
                  <a:gd name="T1" fmla="*/ T0 w 4617"/>
                  <a:gd name="T2" fmla="+- 0 3351 -28"/>
                  <a:gd name="T3" fmla="*/ 3351 h 3379"/>
                  <a:gd name="T4" fmla="+- 0 16141 11523"/>
                  <a:gd name="T5" fmla="*/ T4 w 4617"/>
                  <a:gd name="T6" fmla="+- 0 3351 -28"/>
                  <a:gd name="T7" fmla="*/ 3351 h 3379"/>
                  <a:gd name="T8" fmla="+- 0 16141 11523"/>
                  <a:gd name="T9" fmla="*/ T8 w 4617"/>
                  <a:gd name="T10" fmla="+- 0 -28 -28"/>
                  <a:gd name="T11" fmla="*/ -28 h 3379"/>
                  <a:gd name="T12" fmla="+- 0 11523 11523"/>
                  <a:gd name="T13" fmla="*/ T12 w 4617"/>
                  <a:gd name="T14" fmla="+- 0 -28 -28"/>
                  <a:gd name="T15" fmla="*/ -28 h 3379"/>
                  <a:gd name="T16" fmla="+- 0 11523 11523"/>
                  <a:gd name="T17" fmla="*/ T16 w 4617"/>
                  <a:gd name="T18" fmla="+- 0 3351 -28"/>
                  <a:gd name="T19" fmla="*/ 3351 h 3379"/>
                </a:gdLst>
                <a:ahLst/>
                <a:cxnLst>
                  <a:cxn ang="0">
                    <a:pos x="T1" y="T3"/>
                  </a:cxn>
                  <a:cxn ang="0">
                    <a:pos x="T5" y="T7"/>
                  </a:cxn>
                  <a:cxn ang="0">
                    <a:pos x="T9" y="T11"/>
                  </a:cxn>
                  <a:cxn ang="0">
                    <a:pos x="T13" y="T15"/>
                  </a:cxn>
                  <a:cxn ang="0">
                    <a:pos x="T17" y="T19"/>
                  </a:cxn>
                </a:cxnLst>
                <a:rect l="0" t="0" r="r" b="b"/>
                <a:pathLst>
                  <a:path w="4617" h="3379">
                    <a:moveTo>
                      <a:pt x="0" y="3379"/>
                    </a:moveTo>
                    <a:lnTo>
                      <a:pt x="4618" y="3379"/>
                    </a:lnTo>
                    <a:lnTo>
                      <a:pt x="4618" y="0"/>
                    </a:lnTo>
                    <a:lnTo>
                      <a:pt x="0" y="0"/>
                    </a:lnTo>
                    <a:lnTo>
                      <a:pt x="0" y="3379"/>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3" name="Group 211"/>
            <p:cNvGrpSpPr>
              <a:grpSpLocks/>
            </p:cNvGrpSpPr>
            <p:nvPr/>
          </p:nvGrpSpPr>
          <p:grpSpPr bwMode="auto">
            <a:xfrm>
              <a:off x="14667" y="982"/>
              <a:ext cx="1081" cy="459"/>
              <a:chOff x="14667" y="982"/>
              <a:chExt cx="1081" cy="459"/>
            </a:xfrm>
          </p:grpSpPr>
          <p:sp>
            <p:nvSpPr>
              <p:cNvPr id="208" name="Freeform 212"/>
              <p:cNvSpPr>
                <a:spLocks/>
              </p:cNvSpPr>
              <p:nvPr/>
            </p:nvSpPr>
            <p:spPr bwMode="auto">
              <a:xfrm>
                <a:off x="14667" y="982"/>
                <a:ext cx="1081" cy="459"/>
              </a:xfrm>
              <a:custGeom>
                <a:avLst/>
                <a:gdLst>
                  <a:gd name="T0" fmla="+- 0 15536 14667"/>
                  <a:gd name="T1" fmla="*/ T0 w 1081"/>
                  <a:gd name="T2" fmla="+- 0 1441 982"/>
                  <a:gd name="T3" fmla="*/ 1441 h 459"/>
                  <a:gd name="T4" fmla="+- 0 14667 14667"/>
                  <a:gd name="T5" fmla="*/ T4 w 1081"/>
                  <a:gd name="T6" fmla="+- 0 1434 982"/>
                  <a:gd name="T7" fmla="*/ 1434 h 459"/>
                  <a:gd name="T8" fmla="+- 0 14935 14667"/>
                  <a:gd name="T9" fmla="*/ T8 w 1081"/>
                  <a:gd name="T10" fmla="+- 0 989 982"/>
                  <a:gd name="T11" fmla="*/ 989 h 459"/>
                  <a:gd name="T12" fmla="+- 0 15748 14667"/>
                  <a:gd name="T13" fmla="*/ T12 w 1081"/>
                  <a:gd name="T14" fmla="+- 0 982 982"/>
                  <a:gd name="T15" fmla="*/ 982 h 459"/>
                  <a:gd name="T16" fmla="+- 0 15536 14667"/>
                  <a:gd name="T17" fmla="*/ T16 w 1081"/>
                  <a:gd name="T18" fmla="+- 0 1441 982"/>
                  <a:gd name="T19" fmla="*/ 1441 h 459"/>
                </a:gdLst>
                <a:ahLst/>
                <a:cxnLst>
                  <a:cxn ang="0">
                    <a:pos x="T1" y="T3"/>
                  </a:cxn>
                  <a:cxn ang="0">
                    <a:pos x="T5" y="T7"/>
                  </a:cxn>
                  <a:cxn ang="0">
                    <a:pos x="T9" y="T11"/>
                  </a:cxn>
                  <a:cxn ang="0">
                    <a:pos x="T13" y="T15"/>
                  </a:cxn>
                  <a:cxn ang="0">
                    <a:pos x="T17" y="T19"/>
                  </a:cxn>
                </a:cxnLst>
                <a:rect l="0" t="0" r="r" b="b"/>
                <a:pathLst>
                  <a:path w="1081" h="459">
                    <a:moveTo>
                      <a:pt x="869" y="459"/>
                    </a:moveTo>
                    <a:lnTo>
                      <a:pt x="0" y="452"/>
                    </a:lnTo>
                    <a:lnTo>
                      <a:pt x="268" y="7"/>
                    </a:lnTo>
                    <a:lnTo>
                      <a:pt x="1081" y="0"/>
                    </a:lnTo>
                    <a:lnTo>
                      <a:pt x="869" y="459"/>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4" name="Group 213"/>
            <p:cNvGrpSpPr>
              <a:grpSpLocks/>
            </p:cNvGrpSpPr>
            <p:nvPr/>
          </p:nvGrpSpPr>
          <p:grpSpPr bwMode="auto">
            <a:xfrm>
              <a:off x="11817" y="1589"/>
              <a:ext cx="3667" cy="1589"/>
              <a:chOff x="11817" y="1589"/>
              <a:chExt cx="3667" cy="1589"/>
            </a:xfrm>
          </p:grpSpPr>
          <p:sp>
            <p:nvSpPr>
              <p:cNvPr id="206" name="Freeform 214"/>
              <p:cNvSpPr>
                <a:spLocks/>
              </p:cNvSpPr>
              <p:nvPr/>
            </p:nvSpPr>
            <p:spPr bwMode="auto">
              <a:xfrm>
                <a:off x="11817" y="1589"/>
                <a:ext cx="3667" cy="1589"/>
              </a:xfrm>
              <a:custGeom>
                <a:avLst/>
                <a:gdLst>
                  <a:gd name="T0" fmla="+- 0 15485 11817"/>
                  <a:gd name="T1" fmla="*/ T0 w 3667"/>
                  <a:gd name="T2" fmla="+- 0 3178 1589"/>
                  <a:gd name="T3" fmla="*/ 3178 h 1589"/>
                  <a:gd name="T4" fmla="+- 0 11817 11817"/>
                  <a:gd name="T5" fmla="*/ T4 w 3667"/>
                  <a:gd name="T6" fmla="+- 0 3178 1589"/>
                  <a:gd name="T7" fmla="*/ 3178 h 1589"/>
                  <a:gd name="T8" fmla="+- 0 11817 11817"/>
                  <a:gd name="T9" fmla="*/ T8 w 3667"/>
                  <a:gd name="T10" fmla="+- 0 1589 1589"/>
                  <a:gd name="T11" fmla="*/ 1589 h 1589"/>
                  <a:gd name="T12" fmla="+- 0 12615 11817"/>
                  <a:gd name="T13" fmla="*/ T12 w 3667"/>
                  <a:gd name="T14" fmla="+- 0 1589 1589"/>
                  <a:gd name="T15" fmla="*/ 1589 h 1589"/>
                  <a:gd name="T16" fmla="+- 0 13511 11817"/>
                  <a:gd name="T17" fmla="*/ T16 w 3667"/>
                  <a:gd name="T18" fmla="+- 0 2496 1589"/>
                  <a:gd name="T19" fmla="*/ 2496 h 1589"/>
                  <a:gd name="T20" fmla="+- 0 15485 11817"/>
                  <a:gd name="T21" fmla="*/ T20 w 3667"/>
                  <a:gd name="T22" fmla="+- 0 2496 1589"/>
                  <a:gd name="T23" fmla="*/ 2496 h 1589"/>
                  <a:gd name="T24" fmla="+- 0 15485 11817"/>
                  <a:gd name="T25" fmla="*/ T24 w 3667"/>
                  <a:gd name="T26" fmla="+- 0 3178 1589"/>
                  <a:gd name="T27" fmla="*/ 3178 h 1589"/>
                </a:gdLst>
                <a:ahLst/>
                <a:cxnLst>
                  <a:cxn ang="0">
                    <a:pos x="T1" y="T3"/>
                  </a:cxn>
                  <a:cxn ang="0">
                    <a:pos x="T5" y="T7"/>
                  </a:cxn>
                  <a:cxn ang="0">
                    <a:pos x="T9" y="T11"/>
                  </a:cxn>
                  <a:cxn ang="0">
                    <a:pos x="T13" y="T15"/>
                  </a:cxn>
                  <a:cxn ang="0">
                    <a:pos x="T17" y="T19"/>
                  </a:cxn>
                  <a:cxn ang="0">
                    <a:pos x="T21" y="T23"/>
                  </a:cxn>
                  <a:cxn ang="0">
                    <a:pos x="T25" y="T27"/>
                  </a:cxn>
                </a:cxnLst>
                <a:rect l="0" t="0" r="r" b="b"/>
                <a:pathLst>
                  <a:path w="3667" h="1589">
                    <a:moveTo>
                      <a:pt x="3668" y="1589"/>
                    </a:moveTo>
                    <a:lnTo>
                      <a:pt x="0" y="1589"/>
                    </a:lnTo>
                    <a:lnTo>
                      <a:pt x="0" y="0"/>
                    </a:lnTo>
                    <a:lnTo>
                      <a:pt x="798" y="0"/>
                    </a:lnTo>
                    <a:lnTo>
                      <a:pt x="1694" y="907"/>
                    </a:lnTo>
                    <a:lnTo>
                      <a:pt x="3668" y="907"/>
                    </a:lnTo>
                    <a:lnTo>
                      <a:pt x="3668" y="1589"/>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7" name="Freeform 215"/>
              <p:cNvSpPr>
                <a:spLocks/>
              </p:cNvSpPr>
              <p:nvPr/>
            </p:nvSpPr>
            <p:spPr bwMode="auto">
              <a:xfrm>
                <a:off x="11817" y="1589"/>
                <a:ext cx="3667" cy="1589"/>
              </a:xfrm>
              <a:custGeom>
                <a:avLst/>
                <a:gdLst>
                  <a:gd name="T0" fmla="+- 0 15485 11817"/>
                  <a:gd name="T1" fmla="*/ T0 w 3667"/>
                  <a:gd name="T2" fmla="+- 0 2496 1589"/>
                  <a:gd name="T3" fmla="*/ 2496 h 1589"/>
                  <a:gd name="T4" fmla="+- 0 13511 11817"/>
                  <a:gd name="T5" fmla="*/ T4 w 3667"/>
                  <a:gd name="T6" fmla="+- 0 2496 1589"/>
                  <a:gd name="T7" fmla="*/ 2496 h 1589"/>
                  <a:gd name="T8" fmla="+- 0 14578 11817"/>
                  <a:gd name="T9" fmla="*/ T8 w 3667"/>
                  <a:gd name="T10" fmla="+- 0 1589 1589"/>
                  <a:gd name="T11" fmla="*/ 1589 h 1589"/>
                  <a:gd name="T12" fmla="+- 0 15485 11817"/>
                  <a:gd name="T13" fmla="*/ T12 w 3667"/>
                  <a:gd name="T14" fmla="+- 0 1589 1589"/>
                  <a:gd name="T15" fmla="*/ 1589 h 1589"/>
                  <a:gd name="T16" fmla="+- 0 15485 11817"/>
                  <a:gd name="T17" fmla="*/ T16 w 3667"/>
                  <a:gd name="T18" fmla="+- 0 2496 1589"/>
                  <a:gd name="T19" fmla="*/ 2496 h 1589"/>
                </a:gdLst>
                <a:ahLst/>
                <a:cxnLst>
                  <a:cxn ang="0">
                    <a:pos x="T1" y="T3"/>
                  </a:cxn>
                  <a:cxn ang="0">
                    <a:pos x="T5" y="T7"/>
                  </a:cxn>
                  <a:cxn ang="0">
                    <a:pos x="T9" y="T11"/>
                  </a:cxn>
                  <a:cxn ang="0">
                    <a:pos x="T13" y="T15"/>
                  </a:cxn>
                  <a:cxn ang="0">
                    <a:pos x="T17" y="T19"/>
                  </a:cxn>
                </a:cxnLst>
                <a:rect l="0" t="0" r="r" b="b"/>
                <a:pathLst>
                  <a:path w="3667" h="1589">
                    <a:moveTo>
                      <a:pt x="3668" y="907"/>
                    </a:moveTo>
                    <a:lnTo>
                      <a:pt x="1694" y="907"/>
                    </a:lnTo>
                    <a:lnTo>
                      <a:pt x="2761" y="0"/>
                    </a:lnTo>
                    <a:lnTo>
                      <a:pt x="3668" y="0"/>
                    </a:lnTo>
                    <a:lnTo>
                      <a:pt x="3668" y="907"/>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5" name="Group 216"/>
            <p:cNvGrpSpPr>
              <a:grpSpLocks/>
            </p:cNvGrpSpPr>
            <p:nvPr/>
          </p:nvGrpSpPr>
          <p:grpSpPr bwMode="auto">
            <a:xfrm>
              <a:off x="14928" y="856"/>
              <a:ext cx="890" cy="136"/>
              <a:chOff x="14928" y="856"/>
              <a:chExt cx="890" cy="136"/>
            </a:xfrm>
          </p:grpSpPr>
          <p:sp>
            <p:nvSpPr>
              <p:cNvPr id="205" name="Freeform 217"/>
              <p:cNvSpPr>
                <a:spLocks/>
              </p:cNvSpPr>
              <p:nvPr/>
            </p:nvSpPr>
            <p:spPr bwMode="auto">
              <a:xfrm>
                <a:off x="14928" y="856"/>
                <a:ext cx="890" cy="136"/>
              </a:xfrm>
              <a:custGeom>
                <a:avLst/>
                <a:gdLst>
                  <a:gd name="T0" fmla="+- 0 14928 14928"/>
                  <a:gd name="T1" fmla="*/ T0 w 890"/>
                  <a:gd name="T2" fmla="+- 0 993 856"/>
                  <a:gd name="T3" fmla="*/ 993 h 136"/>
                  <a:gd name="T4" fmla="+- 0 15014 14928"/>
                  <a:gd name="T5" fmla="*/ T4 w 890"/>
                  <a:gd name="T6" fmla="+- 0 863 856"/>
                  <a:gd name="T7" fmla="*/ 863 h 136"/>
                  <a:gd name="T8" fmla="+- 0 15819 14928"/>
                  <a:gd name="T9" fmla="*/ T8 w 890"/>
                  <a:gd name="T10" fmla="+- 0 856 856"/>
                  <a:gd name="T11" fmla="*/ 856 h 136"/>
                  <a:gd name="T12" fmla="+- 0 15747 14928"/>
                  <a:gd name="T13" fmla="*/ T12 w 890"/>
                  <a:gd name="T14" fmla="+- 0 988 856"/>
                  <a:gd name="T15" fmla="*/ 988 h 136"/>
                  <a:gd name="T16" fmla="+- 0 14928 14928"/>
                  <a:gd name="T17" fmla="*/ T16 w 890"/>
                  <a:gd name="T18" fmla="+- 0 993 856"/>
                  <a:gd name="T19" fmla="*/ 993 h 136"/>
                </a:gdLst>
                <a:ahLst/>
                <a:cxnLst>
                  <a:cxn ang="0">
                    <a:pos x="T1" y="T3"/>
                  </a:cxn>
                  <a:cxn ang="0">
                    <a:pos x="T5" y="T7"/>
                  </a:cxn>
                  <a:cxn ang="0">
                    <a:pos x="T9" y="T11"/>
                  </a:cxn>
                  <a:cxn ang="0">
                    <a:pos x="T13" y="T15"/>
                  </a:cxn>
                  <a:cxn ang="0">
                    <a:pos x="T17" y="T19"/>
                  </a:cxn>
                </a:cxnLst>
                <a:rect l="0" t="0" r="r" b="b"/>
                <a:pathLst>
                  <a:path w="890" h="136">
                    <a:moveTo>
                      <a:pt x="0" y="137"/>
                    </a:moveTo>
                    <a:lnTo>
                      <a:pt x="86" y="7"/>
                    </a:lnTo>
                    <a:lnTo>
                      <a:pt x="891" y="0"/>
                    </a:lnTo>
                    <a:lnTo>
                      <a:pt x="819" y="132"/>
                    </a:lnTo>
                    <a:lnTo>
                      <a:pt x="0" y="137"/>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6" name="Group 218"/>
            <p:cNvGrpSpPr>
              <a:grpSpLocks/>
            </p:cNvGrpSpPr>
            <p:nvPr/>
          </p:nvGrpSpPr>
          <p:grpSpPr bwMode="auto">
            <a:xfrm>
              <a:off x="12395" y="858"/>
              <a:ext cx="841" cy="145"/>
              <a:chOff x="12395" y="858"/>
              <a:chExt cx="841" cy="145"/>
            </a:xfrm>
          </p:grpSpPr>
          <p:sp>
            <p:nvSpPr>
              <p:cNvPr id="204" name="Freeform 219"/>
              <p:cNvSpPr>
                <a:spLocks/>
              </p:cNvSpPr>
              <p:nvPr/>
            </p:nvSpPr>
            <p:spPr bwMode="auto">
              <a:xfrm>
                <a:off x="12395" y="858"/>
                <a:ext cx="841" cy="145"/>
              </a:xfrm>
              <a:custGeom>
                <a:avLst/>
                <a:gdLst>
                  <a:gd name="T0" fmla="+- 0 13116 12395"/>
                  <a:gd name="T1" fmla="*/ T0 w 841"/>
                  <a:gd name="T2" fmla="+- 0 1004 858"/>
                  <a:gd name="T3" fmla="*/ 1004 h 145"/>
                  <a:gd name="T4" fmla="+- 0 12395 12395"/>
                  <a:gd name="T5" fmla="*/ T4 w 841"/>
                  <a:gd name="T6" fmla="+- 0 1003 858"/>
                  <a:gd name="T7" fmla="*/ 1003 h 145"/>
                  <a:gd name="T8" fmla="+- 0 12535 12395"/>
                  <a:gd name="T9" fmla="*/ T8 w 841"/>
                  <a:gd name="T10" fmla="+- 0 860 858"/>
                  <a:gd name="T11" fmla="*/ 860 h 145"/>
                  <a:gd name="T12" fmla="+- 0 13236 12395"/>
                  <a:gd name="T13" fmla="*/ T12 w 841"/>
                  <a:gd name="T14" fmla="+- 0 858 858"/>
                  <a:gd name="T15" fmla="*/ 858 h 145"/>
                  <a:gd name="T16" fmla="+- 0 13116 12395"/>
                  <a:gd name="T17" fmla="*/ T16 w 841"/>
                  <a:gd name="T18" fmla="+- 0 1004 858"/>
                  <a:gd name="T19" fmla="*/ 1004 h 145"/>
                </a:gdLst>
                <a:ahLst/>
                <a:cxnLst>
                  <a:cxn ang="0">
                    <a:pos x="T1" y="T3"/>
                  </a:cxn>
                  <a:cxn ang="0">
                    <a:pos x="T5" y="T7"/>
                  </a:cxn>
                  <a:cxn ang="0">
                    <a:pos x="T9" y="T11"/>
                  </a:cxn>
                  <a:cxn ang="0">
                    <a:pos x="T13" y="T15"/>
                  </a:cxn>
                  <a:cxn ang="0">
                    <a:pos x="T17" y="T19"/>
                  </a:cxn>
                </a:cxnLst>
                <a:rect l="0" t="0" r="r" b="b"/>
                <a:pathLst>
                  <a:path w="841" h="145">
                    <a:moveTo>
                      <a:pt x="721" y="146"/>
                    </a:moveTo>
                    <a:lnTo>
                      <a:pt x="0" y="145"/>
                    </a:lnTo>
                    <a:lnTo>
                      <a:pt x="140" y="2"/>
                    </a:lnTo>
                    <a:lnTo>
                      <a:pt x="841" y="0"/>
                    </a:lnTo>
                    <a:lnTo>
                      <a:pt x="721" y="146"/>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7" name="Group 220"/>
            <p:cNvGrpSpPr>
              <a:grpSpLocks/>
            </p:cNvGrpSpPr>
            <p:nvPr/>
          </p:nvGrpSpPr>
          <p:grpSpPr bwMode="auto">
            <a:xfrm>
              <a:off x="11955" y="1001"/>
              <a:ext cx="1150" cy="444"/>
              <a:chOff x="11955" y="1001"/>
              <a:chExt cx="1150" cy="444"/>
            </a:xfrm>
          </p:grpSpPr>
          <p:sp>
            <p:nvSpPr>
              <p:cNvPr id="203" name="Freeform 221"/>
              <p:cNvSpPr>
                <a:spLocks/>
              </p:cNvSpPr>
              <p:nvPr/>
            </p:nvSpPr>
            <p:spPr bwMode="auto">
              <a:xfrm>
                <a:off x="11955" y="1001"/>
                <a:ext cx="1150" cy="444"/>
              </a:xfrm>
              <a:custGeom>
                <a:avLst/>
                <a:gdLst>
                  <a:gd name="T0" fmla="+- 0 11955 11955"/>
                  <a:gd name="T1" fmla="*/ T0 w 1150"/>
                  <a:gd name="T2" fmla="+- 0 1446 1001"/>
                  <a:gd name="T3" fmla="*/ 1446 h 444"/>
                  <a:gd name="T4" fmla="+- 0 12390 11955"/>
                  <a:gd name="T5" fmla="*/ T4 w 1150"/>
                  <a:gd name="T6" fmla="+- 0 1001 1001"/>
                  <a:gd name="T7" fmla="*/ 1001 h 444"/>
                  <a:gd name="T8" fmla="+- 0 13105 11955"/>
                  <a:gd name="T9" fmla="*/ T8 w 1150"/>
                  <a:gd name="T10" fmla="+- 0 1003 1001"/>
                  <a:gd name="T11" fmla="*/ 1003 h 444"/>
                  <a:gd name="T12" fmla="+- 0 12736 11955"/>
                  <a:gd name="T13" fmla="*/ T12 w 1150"/>
                  <a:gd name="T14" fmla="+- 0 1444 1001"/>
                  <a:gd name="T15" fmla="*/ 1444 h 444"/>
                  <a:gd name="T16" fmla="+- 0 11955 11955"/>
                  <a:gd name="T17" fmla="*/ T16 w 1150"/>
                  <a:gd name="T18" fmla="+- 0 1446 1001"/>
                  <a:gd name="T19" fmla="*/ 1446 h 444"/>
                </a:gdLst>
                <a:ahLst/>
                <a:cxnLst>
                  <a:cxn ang="0">
                    <a:pos x="T1" y="T3"/>
                  </a:cxn>
                  <a:cxn ang="0">
                    <a:pos x="T5" y="T7"/>
                  </a:cxn>
                  <a:cxn ang="0">
                    <a:pos x="T9" y="T11"/>
                  </a:cxn>
                  <a:cxn ang="0">
                    <a:pos x="T13" y="T15"/>
                  </a:cxn>
                  <a:cxn ang="0">
                    <a:pos x="T17" y="T19"/>
                  </a:cxn>
                </a:cxnLst>
                <a:rect l="0" t="0" r="r" b="b"/>
                <a:pathLst>
                  <a:path w="1150" h="444">
                    <a:moveTo>
                      <a:pt x="0" y="445"/>
                    </a:moveTo>
                    <a:lnTo>
                      <a:pt x="435" y="0"/>
                    </a:lnTo>
                    <a:lnTo>
                      <a:pt x="1150" y="2"/>
                    </a:lnTo>
                    <a:lnTo>
                      <a:pt x="781" y="443"/>
                    </a:lnTo>
                    <a:lnTo>
                      <a:pt x="0" y="445"/>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8" name="Group 222"/>
            <p:cNvGrpSpPr>
              <a:grpSpLocks/>
            </p:cNvGrpSpPr>
            <p:nvPr/>
          </p:nvGrpSpPr>
          <p:grpSpPr bwMode="auto">
            <a:xfrm>
              <a:off x="12789" y="163"/>
              <a:ext cx="1031" cy="443"/>
              <a:chOff x="12789" y="163"/>
              <a:chExt cx="1031" cy="443"/>
            </a:xfrm>
          </p:grpSpPr>
          <p:sp>
            <p:nvSpPr>
              <p:cNvPr id="202" name="Freeform 223"/>
              <p:cNvSpPr>
                <a:spLocks/>
              </p:cNvSpPr>
              <p:nvPr/>
            </p:nvSpPr>
            <p:spPr bwMode="auto">
              <a:xfrm>
                <a:off x="12789" y="163"/>
                <a:ext cx="1031" cy="443"/>
              </a:xfrm>
              <a:custGeom>
                <a:avLst/>
                <a:gdLst>
                  <a:gd name="T0" fmla="+- 0 12789 12789"/>
                  <a:gd name="T1" fmla="*/ T0 w 1031"/>
                  <a:gd name="T2" fmla="+- 0 606 163"/>
                  <a:gd name="T3" fmla="*/ 606 h 443"/>
                  <a:gd name="T4" fmla="+- 0 13208 12789"/>
                  <a:gd name="T5" fmla="*/ T4 w 1031"/>
                  <a:gd name="T6" fmla="+- 0 163 163"/>
                  <a:gd name="T7" fmla="*/ 163 h 443"/>
                  <a:gd name="T8" fmla="+- 0 13821 12789"/>
                  <a:gd name="T9" fmla="*/ T8 w 1031"/>
                  <a:gd name="T10" fmla="+- 0 166 163"/>
                  <a:gd name="T11" fmla="*/ 166 h 443"/>
                  <a:gd name="T12" fmla="+- 0 13450 12789"/>
                  <a:gd name="T13" fmla="*/ T12 w 1031"/>
                  <a:gd name="T14" fmla="+- 0 605 163"/>
                  <a:gd name="T15" fmla="*/ 605 h 443"/>
                  <a:gd name="T16" fmla="+- 0 12789 12789"/>
                  <a:gd name="T17" fmla="*/ T16 w 1031"/>
                  <a:gd name="T18" fmla="+- 0 606 163"/>
                  <a:gd name="T19" fmla="*/ 606 h 443"/>
                </a:gdLst>
                <a:ahLst/>
                <a:cxnLst>
                  <a:cxn ang="0">
                    <a:pos x="T1" y="T3"/>
                  </a:cxn>
                  <a:cxn ang="0">
                    <a:pos x="T5" y="T7"/>
                  </a:cxn>
                  <a:cxn ang="0">
                    <a:pos x="T9" y="T11"/>
                  </a:cxn>
                  <a:cxn ang="0">
                    <a:pos x="T13" y="T15"/>
                  </a:cxn>
                  <a:cxn ang="0">
                    <a:pos x="T17" y="T19"/>
                  </a:cxn>
                </a:cxnLst>
                <a:rect l="0" t="0" r="r" b="b"/>
                <a:pathLst>
                  <a:path w="1031" h="443">
                    <a:moveTo>
                      <a:pt x="0" y="443"/>
                    </a:moveTo>
                    <a:lnTo>
                      <a:pt x="419" y="0"/>
                    </a:lnTo>
                    <a:lnTo>
                      <a:pt x="1032" y="3"/>
                    </a:lnTo>
                    <a:lnTo>
                      <a:pt x="661" y="442"/>
                    </a:lnTo>
                    <a:lnTo>
                      <a:pt x="0" y="443"/>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9" name="Group 224"/>
            <p:cNvGrpSpPr>
              <a:grpSpLocks/>
            </p:cNvGrpSpPr>
            <p:nvPr/>
          </p:nvGrpSpPr>
          <p:grpSpPr bwMode="auto">
            <a:xfrm>
              <a:off x="15746" y="856"/>
              <a:ext cx="84" cy="1587"/>
              <a:chOff x="15746" y="856"/>
              <a:chExt cx="84" cy="1587"/>
            </a:xfrm>
          </p:grpSpPr>
          <p:sp>
            <p:nvSpPr>
              <p:cNvPr id="201" name="Freeform 225"/>
              <p:cNvSpPr>
                <a:spLocks/>
              </p:cNvSpPr>
              <p:nvPr/>
            </p:nvSpPr>
            <p:spPr bwMode="auto">
              <a:xfrm>
                <a:off x="15746" y="856"/>
                <a:ext cx="84" cy="1587"/>
              </a:xfrm>
              <a:custGeom>
                <a:avLst/>
                <a:gdLst>
                  <a:gd name="T0" fmla="+- 0 15750 15746"/>
                  <a:gd name="T1" fmla="*/ T0 w 84"/>
                  <a:gd name="T2" fmla="+- 0 2443 856"/>
                  <a:gd name="T3" fmla="*/ 2443 h 1587"/>
                  <a:gd name="T4" fmla="+- 0 15746 15746"/>
                  <a:gd name="T5" fmla="*/ T4 w 84"/>
                  <a:gd name="T6" fmla="+- 0 988 856"/>
                  <a:gd name="T7" fmla="*/ 988 h 1587"/>
                  <a:gd name="T8" fmla="+- 0 15809 15746"/>
                  <a:gd name="T9" fmla="*/ T8 w 84"/>
                  <a:gd name="T10" fmla="+- 0 856 856"/>
                  <a:gd name="T11" fmla="*/ 856 h 1587"/>
                  <a:gd name="T12" fmla="+- 0 15830 15746"/>
                  <a:gd name="T13" fmla="*/ T12 w 84"/>
                  <a:gd name="T14" fmla="+- 0 2225 856"/>
                  <a:gd name="T15" fmla="*/ 2225 h 1587"/>
                  <a:gd name="T16" fmla="+- 0 15750 15746"/>
                  <a:gd name="T17" fmla="*/ T16 w 84"/>
                  <a:gd name="T18" fmla="+- 0 2443 856"/>
                  <a:gd name="T19" fmla="*/ 2443 h 1587"/>
                </a:gdLst>
                <a:ahLst/>
                <a:cxnLst>
                  <a:cxn ang="0">
                    <a:pos x="T1" y="T3"/>
                  </a:cxn>
                  <a:cxn ang="0">
                    <a:pos x="T5" y="T7"/>
                  </a:cxn>
                  <a:cxn ang="0">
                    <a:pos x="T9" y="T11"/>
                  </a:cxn>
                  <a:cxn ang="0">
                    <a:pos x="T13" y="T15"/>
                  </a:cxn>
                  <a:cxn ang="0">
                    <a:pos x="T17" y="T19"/>
                  </a:cxn>
                </a:cxnLst>
                <a:rect l="0" t="0" r="r" b="b"/>
                <a:pathLst>
                  <a:path w="84" h="1587">
                    <a:moveTo>
                      <a:pt x="4" y="1587"/>
                    </a:moveTo>
                    <a:lnTo>
                      <a:pt x="0" y="132"/>
                    </a:lnTo>
                    <a:lnTo>
                      <a:pt x="63" y="0"/>
                    </a:lnTo>
                    <a:lnTo>
                      <a:pt x="84" y="1369"/>
                    </a:lnTo>
                    <a:lnTo>
                      <a:pt x="4" y="1587"/>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0" name="Group 226"/>
            <p:cNvGrpSpPr>
              <a:grpSpLocks/>
            </p:cNvGrpSpPr>
            <p:nvPr/>
          </p:nvGrpSpPr>
          <p:grpSpPr bwMode="auto">
            <a:xfrm>
              <a:off x="15542" y="990"/>
              <a:ext cx="209" cy="1999"/>
              <a:chOff x="15542" y="990"/>
              <a:chExt cx="209" cy="1999"/>
            </a:xfrm>
          </p:grpSpPr>
          <p:sp>
            <p:nvSpPr>
              <p:cNvPr id="200" name="Freeform 227"/>
              <p:cNvSpPr>
                <a:spLocks/>
              </p:cNvSpPr>
              <p:nvPr/>
            </p:nvSpPr>
            <p:spPr bwMode="auto">
              <a:xfrm>
                <a:off x="15542" y="990"/>
                <a:ext cx="209" cy="1999"/>
              </a:xfrm>
              <a:custGeom>
                <a:avLst/>
                <a:gdLst>
                  <a:gd name="T0" fmla="+- 0 15542 15542"/>
                  <a:gd name="T1" fmla="*/ T0 w 209"/>
                  <a:gd name="T2" fmla="+- 0 2988 990"/>
                  <a:gd name="T3" fmla="*/ 2988 h 1999"/>
                  <a:gd name="T4" fmla="+- 0 15542 15542"/>
                  <a:gd name="T5" fmla="*/ T4 w 209"/>
                  <a:gd name="T6" fmla="+- 0 1441 990"/>
                  <a:gd name="T7" fmla="*/ 1441 h 1999"/>
                  <a:gd name="T8" fmla="+- 0 15746 15542"/>
                  <a:gd name="T9" fmla="*/ T8 w 209"/>
                  <a:gd name="T10" fmla="+- 0 990 990"/>
                  <a:gd name="T11" fmla="*/ 990 h 1999"/>
                  <a:gd name="T12" fmla="+- 0 15751 15542"/>
                  <a:gd name="T13" fmla="*/ T12 w 209"/>
                  <a:gd name="T14" fmla="+- 0 2434 990"/>
                  <a:gd name="T15" fmla="*/ 2434 h 1999"/>
                  <a:gd name="T16" fmla="+- 0 15542 15542"/>
                  <a:gd name="T17" fmla="*/ T16 w 209"/>
                  <a:gd name="T18" fmla="+- 0 2988 990"/>
                  <a:gd name="T19" fmla="*/ 2988 h 1999"/>
                </a:gdLst>
                <a:ahLst/>
                <a:cxnLst>
                  <a:cxn ang="0">
                    <a:pos x="T1" y="T3"/>
                  </a:cxn>
                  <a:cxn ang="0">
                    <a:pos x="T5" y="T7"/>
                  </a:cxn>
                  <a:cxn ang="0">
                    <a:pos x="T9" y="T11"/>
                  </a:cxn>
                  <a:cxn ang="0">
                    <a:pos x="T13" y="T15"/>
                  </a:cxn>
                  <a:cxn ang="0">
                    <a:pos x="T17" y="T19"/>
                  </a:cxn>
                </a:cxnLst>
                <a:rect l="0" t="0" r="r" b="b"/>
                <a:pathLst>
                  <a:path w="209" h="1999">
                    <a:moveTo>
                      <a:pt x="0" y="1998"/>
                    </a:moveTo>
                    <a:lnTo>
                      <a:pt x="0" y="451"/>
                    </a:lnTo>
                    <a:lnTo>
                      <a:pt x="204" y="0"/>
                    </a:lnTo>
                    <a:lnTo>
                      <a:pt x="209" y="1444"/>
                    </a:lnTo>
                    <a:lnTo>
                      <a:pt x="0" y="1998"/>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1" name="Group 228"/>
            <p:cNvGrpSpPr>
              <a:grpSpLocks/>
            </p:cNvGrpSpPr>
            <p:nvPr/>
          </p:nvGrpSpPr>
          <p:grpSpPr bwMode="auto">
            <a:xfrm>
              <a:off x="15172" y="176"/>
              <a:ext cx="946" cy="429"/>
              <a:chOff x="15172" y="176"/>
              <a:chExt cx="946" cy="429"/>
            </a:xfrm>
          </p:grpSpPr>
          <p:sp>
            <p:nvSpPr>
              <p:cNvPr id="199" name="Freeform 229"/>
              <p:cNvSpPr>
                <a:spLocks/>
              </p:cNvSpPr>
              <p:nvPr/>
            </p:nvSpPr>
            <p:spPr bwMode="auto">
              <a:xfrm>
                <a:off x="15172" y="176"/>
                <a:ext cx="946" cy="429"/>
              </a:xfrm>
              <a:custGeom>
                <a:avLst/>
                <a:gdLst>
                  <a:gd name="T0" fmla="+- 0 15925 15172"/>
                  <a:gd name="T1" fmla="*/ T0 w 946"/>
                  <a:gd name="T2" fmla="+- 0 605 176"/>
                  <a:gd name="T3" fmla="*/ 605 h 429"/>
                  <a:gd name="T4" fmla="+- 0 15172 15172"/>
                  <a:gd name="T5" fmla="*/ T4 w 946"/>
                  <a:gd name="T6" fmla="+- 0 605 176"/>
                  <a:gd name="T7" fmla="*/ 605 h 429"/>
                  <a:gd name="T8" fmla="+- 0 15430 15172"/>
                  <a:gd name="T9" fmla="*/ T8 w 946"/>
                  <a:gd name="T10" fmla="+- 0 176 176"/>
                  <a:gd name="T11" fmla="*/ 176 h 429"/>
                  <a:gd name="T12" fmla="+- 0 16119 15172"/>
                  <a:gd name="T13" fmla="*/ T12 w 946"/>
                  <a:gd name="T14" fmla="+- 0 178 176"/>
                  <a:gd name="T15" fmla="*/ 178 h 429"/>
                  <a:gd name="T16" fmla="+- 0 15925 15172"/>
                  <a:gd name="T17" fmla="*/ T16 w 946"/>
                  <a:gd name="T18" fmla="+- 0 605 176"/>
                  <a:gd name="T19" fmla="*/ 605 h 429"/>
                </a:gdLst>
                <a:ahLst/>
                <a:cxnLst>
                  <a:cxn ang="0">
                    <a:pos x="T1" y="T3"/>
                  </a:cxn>
                  <a:cxn ang="0">
                    <a:pos x="T5" y="T7"/>
                  </a:cxn>
                  <a:cxn ang="0">
                    <a:pos x="T9" y="T11"/>
                  </a:cxn>
                  <a:cxn ang="0">
                    <a:pos x="T13" y="T15"/>
                  </a:cxn>
                  <a:cxn ang="0">
                    <a:pos x="T17" y="T19"/>
                  </a:cxn>
                </a:cxnLst>
                <a:rect l="0" t="0" r="r" b="b"/>
                <a:pathLst>
                  <a:path w="946" h="429">
                    <a:moveTo>
                      <a:pt x="753" y="429"/>
                    </a:moveTo>
                    <a:lnTo>
                      <a:pt x="0" y="429"/>
                    </a:lnTo>
                    <a:lnTo>
                      <a:pt x="258" y="0"/>
                    </a:lnTo>
                    <a:lnTo>
                      <a:pt x="947" y="2"/>
                    </a:lnTo>
                    <a:lnTo>
                      <a:pt x="753" y="429"/>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2" name="Group 230"/>
            <p:cNvGrpSpPr>
              <a:grpSpLocks/>
            </p:cNvGrpSpPr>
            <p:nvPr/>
          </p:nvGrpSpPr>
          <p:grpSpPr bwMode="auto">
            <a:xfrm>
              <a:off x="15920" y="185"/>
              <a:ext cx="196" cy="1781"/>
              <a:chOff x="15920" y="185"/>
              <a:chExt cx="196" cy="1781"/>
            </a:xfrm>
          </p:grpSpPr>
          <p:sp>
            <p:nvSpPr>
              <p:cNvPr id="198" name="Freeform 231"/>
              <p:cNvSpPr>
                <a:spLocks/>
              </p:cNvSpPr>
              <p:nvPr/>
            </p:nvSpPr>
            <p:spPr bwMode="auto">
              <a:xfrm>
                <a:off x="15920" y="185"/>
                <a:ext cx="196" cy="1781"/>
              </a:xfrm>
              <a:custGeom>
                <a:avLst/>
                <a:gdLst>
                  <a:gd name="T0" fmla="+- 0 15929 15920"/>
                  <a:gd name="T1" fmla="*/ T0 w 196"/>
                  <a:gd name="T2" fmla="+- 0 1966 185"/>
                  <a:gd name="T3" fmla="*/ 1966 h 1781"/>
                  <a:gd name="T4" fmla="+- 0 15920 15920"/>
                  <a:gd name="T5" fmla="*/ T4 w 196"/>
                  <a:gd name="T6" fmla="+- 0 616 185"/>
                  <a:gd name="T7" fmla="*/ 616 h 1781"/>
                  <a:gd name="T8" fmla="+- 0 16116 15920"/>
                  <a:gd name="T9" fmla="*/ T8 w 196"/>
                  <a:gd name="T10" fmla="+- 0 185 185"/>
                  <a:gd name="T11" fmla="*/ 185 h 1781"/>
                  <a:gd name="T12" fmla="+- 0 16114 15920"/>
                  <a:gd name="T13" fmla="*/ T12 w 196"/>
                  <a:gd name="T14" fmla="+- 0 1450 185"/>
                  <a:gd name="T15" fmla="*/ 1450 h 1781"/>
                  <a:gd name="T16" fmla="+- 0 15929 15920"/>
                  <a:gd name="T17" fmla="*/ T16 w 196"/>
                  <a:gd name="T18" fmla="+- 0 1966 185"/>
                  <a:gd name="T19" fmla="*/ 1966 h 1781"/>
                </a:gdLst>
                <a:ahLst/>
                <a:cxnLst>
                  <a:cxn ang="0">
                    <a:pos x="T1" y="T3"/>
                  </a:cxn>
                  <a:cxn ang="0">
                    <a:pos x="T5" y="T7"/>
                  </a:cxn>
                  <a:cxn ang="0">
                    <a:pos x="T9" y="T11"/>
                  </a:cxn>
                  <a:cxn ang="0">
                    <a:pos x="T13" y="T15"/>
                  </a:cxn>
                  <a:cxn ang="0">
                    <a:pos x="T17" y="T19"/>
                  </a:cxn>
                </a:cxnLst>
                <a:rect l="0" t="0" r="r" b="b"/>
                <a:pathLst>
                  <a:path w="196" h="1781">
                    <a:moveTo>
                      <a:pt x="9" y="1781"/>
                    </a:moveTo>
                    <a:lnTo>
                      <a:pt x="0" y="431"/>
                    </a:lnTo>
                    <a:lnTo>
                      <a:pt x="196" y="0"/>
                    </a:lnTo>
                    <a:lnTo>
                      <a:pt x="194" y="1265"/>
                    </a:lnTo>
                    <a:lnTo>
                      <a:pt x="9" y="1781"/>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3" name="Group 232"/>
            <p:cNvGrpSpPr>
              <a:grpSpLocks/>
            </p:cNvGrpSpPr>
            <p:nvPr/>
          </p:nvGrpSpPr>
          <p:grpSpPr bwMode="auto">
            <a:xfrm>
              <a:off x="11830" y="1443"/>
              <a:ext cx="907" cy="151"/>
              <a:chOff x="11830" y="1443"/>
              <a:chExt cx="907" cy="151"/>
            </a:xfrm>
          </p:grpSpPr>
          <p:sp>
            <p:nvSpPr>
              <p:cNvPr id="197" name="Freeform 233"/>
              <p:cNvSpPr>
                <a:spLocks/>
              </p:cNvSpPr>
              <p:nvPr/>
            </p:nvSpPr>
            <p:spPr bwMode="auto">
              <a:xfrm>
                <a:off x="11830" y="1443"/>
                <a:ext cx="907" cy="151"/>
              </a:xfrm>
              <a:custGeom>
                <a:avLst/>
                <a:gdLst>
                  <a:gd name="T0" fmla="+- 0 12610 11830"/>
                  <a:gd name="T1" fmla="*/ T0 w 907"/>
                  <a:gd name="T2" fmla="+- 0 1594 1443"/>
                  <a:gd name="T3" fmla="*/ 1594 h 151"/>
                  <a:gd name="T4" fmla="+- 0 11830 11830"/>
                  <a:gd name="T5" fmla="*/ T4 w 907"/>
                  <a:gd name="T6" fmla="+- 0 1582 1443"/>
                  <a:gd name="T7" fmla="*/ 1582 h 151"/>
                  <a:gd name="T8" fmla="+- 0 11960 11830"/>
                  <a:gd name="T9" fmla="*/ T8 w 907"/>
                  <a:gd name="T10" fmla="+- 0 1443 1443"/>
                  <a:gd name="T11" fmla="*/ 1443 h 151"/>
                  <a:gd name="T12" fmla="+- 0 12737 11830"/>
                  <a:gd name="T13" fmla="*/ T12 w 907"/>
                  <a:gd name="T14" fmla="+- 0 1446 1443"/>
                  <a:gd name="T15" fmla="*/ 1446 h 151"/>
                  <a:gd name="T16" fmla="+- 0 12610 11830"/>
                  <a:gd name="T17" fmla="*/ T16 w 907"/>
                  <a:gd name="T18" fmla="+- 0 1594 1443"/>
                  <a:gd name="T19" fmla="*/ 1594 h 151"/>
                </a:gdLst>
                <a:ahLst/>
                <a:cxnLst>
                  <a:cxn ang="0">
                    <a:pos x="T1" y="T3"/>
                  </a:cxn>
                  <a:cxn ang="0">
                    <a:pos x="T5" y="T7"/>
                  </a:cxn>
                  <a:cxn ang="0">
                    <a:pos x="T9" y="T11"/>
                  </a:cxn>
                  <a:cxn ang="0">
                    <a:pos x="T13" y="T15"/>
                  </a:cxn>
                  <a:cxn ang="0">
                    <a:pos x="T17" y="T19"/>
                  </a:cxn>
                </a:cxnLst>
                <a:rect l="0" t="0" r="r" b="b"/>
                <a:pathLst>
                  <a:path w="907" h="151">
                    <a:moveTo>
                      <a:pt x="780" y="151"/>
                    </a:moveTo>
                    <a:lnTo>
                      <a:pt x="0" y="139"/>
                    </a:lnTo>
                    <a:lnTo>
                      <a:pt x="130" y="0"/>
                    </a:lnTo>
                    <a:lnTo>
                      <a:pt x="907" y="3"/>
                    </a:lnTo>
                    <a:lnTo>
                      <a:pt x="780" y="151"/>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4" name="Group 234"/>
            <p:cNvGrpSpPr>
              <a:grpSpLocks/>
            </p:cNvGrpSpPr>
            <p:nvPr/>
          </p:nvGrpSpPr>
          <p:grpSpPr bwMode="auto">
            <a:xfrm>
              <a:off x="15483" y="1438"/>
              <a:ext cx="66" cy="1730"/>
              <a:chOff x="15483" y="1438"/>
              <a:chExt cx="66" cy="1730"/>
            </a:xfrm>
          </p:grpSpPr>
          <p:sp>
            <p:nvSpPr>
              <p:cNvPr id="196" name="Freeform 235"/>
              <p:cNvSpPr>
                <a:spLocks/>
              </p:cNvSpPr>
              <p:nvPr/>
            </p:nvSpPr>
            <p:spPr bwMode="auto">
              <a:xfrm>
                <a:off x="15483" y="1438"/>
                <a:ext cx="66" cy="1730"/>
              </a:xfrm>
              <a:custGeom>
                <a:avLst/>
                <a:gdLst>
                  <a:gd name="T0" fmla="+- 0 15483 15483"/>
                  <a:gd name="T1" fmla="*/ T0 w 66"/>
                  <a:gd name="T2" fmla="+- 0 3167 1438"/>
                  <a:gd name="T3" fmla="*/ 3167 h 1730"/>
                  <a:gd name="T4" fmla="+- 0 15483 15483"/>
                  <a:gd name="T5" fmla="*/ T4 w 66"/>
                  <a:gd name="T6" fmla="+- 0 1582 1438"/>
                  <a:gd name="T7" fmla="*/ 1582 h 1730"/>
                  <a:gd name="T8" fmla="+- 0 15549 15483"/>
                  <a:gd name="T9" fmla="*/ T8 w 66"/>
                  <a:gd name="T10" fmla="+- 0 1438 1438"/>
                  <a:gd name="T11" fmla="*/ 1438 h 1730"/>
                  <a:gd name="T12" fmla="+- 0 15545 15483"/>
                  <a:gd name="T13" fmla="*/ T12 w 66"/>
                  <a:gd name="T14" fmla="+- 0 2997 1438"/>
                  <a:gd name="T15" fmla="*/ 2997 h 1730"/>
                  <a:gd name="T16" fmla="+- 0 15483 15483"/>
                  <a:gd name="T17" fmla="*/ T16 w 66"/>
                  <a:gd name="T18" fmla="+- 0 3167 1438"/>
                  <a:gd name="T19" fmla="*/ 3167 h 1730"/>
                </a:gdLst>
                <a:ahLst/>
                <a:cxnLst>
                  <a:cxn ang="0">
                    <a:pos x="T1" y="T3"/>
                  </a:cxn>
                  <a:cxn ang="0">
                    <a:pos x="T5" y="T7"/>
                  </a:cxn>
                  <a:cxn ang="0">
                    <a:pos x="T9" y="T11"/>
                  </a:cxn>
                  <a:cxn ang="0">
                    <a:pos x="T13" y="T15"/>
                  </a:cxn>
                  <a:cxn ang="0">
                    <a:pos x="T17" y="T19"/>
                  </a:cxn>
                </a:cxnLst>
                <a:rect l="0" t="0" r="r" b="b"/>
                <a:pathLst>
                  <a:path w="66" h="1730">
                    <a:moveTo>
                      <a:pt x="0" y="1729"/>
                    </a:moveTo>
                    <a:lnTo>
                      <a:pt x="0" y="144"/>
                    </a:lnTo>
                    <a:lnTo>
                      <a:pt x="66" y="0"/>
                    </a:lnTo>
                    <a:lnTo>
                      <a:pt x="62" y="1559"/>
                    </a:lnTo>
                    <a:lnTo>
                      <a:pt x="0" y="1729"/>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5" name="Group 236"/>
            <p:cNvGrpSpPr>
              <a:grpSpLocks/>
            </p:cNvGrpSpPr>
            <p:nvPr/>
          </p:nvGrpSpPr>
          <p:grpSpPr bwMode="auto">
            <a:xfrm>
              <a:off x="14576" y="1435"/>
              <a:ext cx="969" cy="154"/>
              <a:chOff x="14576" y="1435"/>
              <a:chExt cx="969" cy="154"/>
            </a:xfrm>
          </p:grpSpPr>
          <p:sp>
            <p:nvSpPr>
              <p:cNvPr id="195" name="Freeform 237"/>
              <p:cNvSpPr>
                <a:spLocks/>
              </p:cNvSpPr>
              <p:nvPr/>
            </p:nvSpPr>
            <p:spPr bwMode="auto">
              <a:xfrm>
                <a:off x="14576" y="1435"/>
                <a:ext cx="969" cy="154"/>
              </a:xfrm>
              <a:custGeom>
                <a:avLst/>
                <a:gdLst>
                  <a:gd name="T0" fmla="+- 0 15479 14576"/>
                  <a:gd name="T1" fmla="*/ T0 w 969"/>
                  <a:gd name="T2" fmla="+- 0 1589 1435"/>
                  <a:gd name="T3" fmla="*/ 1589 h 154"/>
                  <a:gd name="T4" fmla="+- 0 14576 14576"/>
                  <a:gd name="T5" fmla="*/ T4 w 969"/>
                  <a:gd name="T6" fmla="+- 0 1586 1435"/>
                  <a:gd name="T7" fmla="*/ 1586 h 154"/>
                  <a:gd name="T8" fmla="+- 0 14670 14576"/>
                  <a:gd name="T9" fmla="*/ T8 w 969"/>
                  <a:gd name="T10" fmla="+- 0 1435 1435"/>
                  <a:gd name="T11" fmla="*/ 1435 h 154"/>
                  <a:gd name="T12" fmla="+- 0 15545 14576"/>
                  <a:gd name="T13" fmla="*/ T12 w 969"/>
                  <a:gd name="T14" fmla="+- 0 1440 1435"/>
                  <a:gd name="T15" fmla="*/ 1440 h 154"/>
                  <a:gd name="T16" fmla="+- 0 15479 14576"/>
                  <a:gd name="T17" fmla="*/ T16 w 969"/>
                  <a:gd name="T18" fmla="+- 0 1589 1435"/>
                  <a:gd name="T19" fmla="*/ 1589 h 154"/>
                </a:gdLst>
                <a:ahLst/>
                <a:cxnLst>
                  <a:cxn ang="0">
                    <a:pos x="T1" y="T3"/>
                  </a:cxn>
                  <a:cxn ang="0">
                    <a:pos x="T5" y="T7"/>
                  </a:cxn>
                  <a:cxn ang="0">
                    <a:pos x="T9" y="T11"/>
                  </a:cxn>
                  <a:cxn ang="0">
                    <a:pos x="T13" y="T15"/>
                  </a:cxn>
                  <a:cxn ang="0">
                    <a:pos x="T17" y="T19"/>
                  </a:cxn>
                </a:cxnLst>
                <a:rect l="0" t="0" r="r" b="b"/>
                <a:pathLst>
                  <a:path w="969" h="154">
                    <a:moveTo>
                      <a:pt x="903" y="154"/>
                    </a:moveTo>
                    <a:lnTo>
                      <a:pt x="0" y="151"/>
                    </a:lnTo>
                    <a:lnTo>
                      <a:pt x="94" y="0"/>
                    </a:lnTo>
                    <a:lnTo>
                      <a:pt x="969" y="5"/>
                    </a:lnTo>
                    <a:lnTo>
                      <a:pt x="903" y="154"/>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6" name="Group 238"/>
            <p:cNvGrpSpPr>
              <a:grpSpLocks/>
            </p:cNvGrpSpPr>
            <p:nvPr/>
          </p:nvGrpSpPr>
          <p:grpSpPr bwMode="auto">
            <a:xfrm>
              <a:off x="12733" y="1000"/>
              <a:ext cx="1107" cy="1361"/>
              <a:chOff x="12733" y="1000"/>
              <a:chExt cx="1107" cy="1361"/>
            </a:xfrm>
          </p:grpSpPr>
          <p:sp>
            <p:nvSpPr>
              <p:cNvPr id="194" name="Freeform 239"/>
              <p:cNvSpPr>
                <a:spLocks/>
              </p:cNvSpPr>
              <p:nvPr/>
            </p:nvSpPr>
            <p:spPr bwMode="auto">
              <a:xfrm>
                <a:off x="12733" y="1000"/>
                <a:ext cx="1107" cy="1361"/>
              </a:xfrm>
              <a:custGeom>
                <a:avLst/>
                <a:gdLst>
                  <a:gd name="T0" fmla="+- 0 13578 12733"/>
                  <a:gd name="T1" fmla="*/ T0 w 1107"/>
                  <a:gd name="T2" fmla="+- 0 2361 1000"/>
                  <a:gd name="T3" fmla="*/ 2361 h 1361"/>
                  <a:gd name="T4" fmla="+- 0 12733 12733"/>
                  <a:gd name="T5" fmla="*/ T4 w 1107"/>
                  <a:gd name="T6" fmla="+- 0 1447 1000"/>
                  <a:gd name="T7" fmla="*/ 1447 h 1361"/>
                  <a:gd name="T8" fmla="+- 0 13108 12733"/>
                  <a:gd name="T9" fmla="*/ T8 w 1107"/>
                  <a:gd name="T10" fmla="+- 0 1000 1000"/>
                  <a:gd name="T11" fmla="*/ 1000 h 1361"/>
                  <a:gd name="T12" fmla="+- 0 13840 12733"/>
                  <a:gd name="T13" fmla="*/ T12 w 1107"/>
                  <a:gd name="T14" fmla="+- 0 1923 1000"/>
                  <a:gd name="T15" fmla="*/ 1923 h 1361"/>
                  <a:gd name="T16" fmla="+- 0 13578 12733"/>
                  <a:gd name="T17" fmla="*/ T16 w 1107"/>
                  <a:gd name="T18" fmla="+- 0 2361 1000"/>
                  <a:gd name="T19" fmla="*/ 2361 h 1361"/>
                </a:gdLst>
                <a:ahLst/>
                <a:cxnLst>
                  <a:cxn ang="0">
                    <a:pos x="T1" y="T3"/>
                  </a:cxn>
                  <a:cxn ang="0">
                    <a:pos x="T5" y="T7"/>
                  </a:cxn>
                  <a:cxn ang="0">
                    <a:pos x="T9" y="T11"/>
                  </a:cxn>
                  <a:cxn ang="0">
                    <a:pos x="T13" y="T15"/>
                  </a:cxn>
                  <a:cxn ang="0">
                    <a:pos x="T17" y="T19"/>
                  </a:cxn>
                </a:cxnLst>
                <a:rect l="0" t="0" r="r" b="b"/>
                <a:pathLst>
                  <a:path w="1107" h="1361">
                    <a:moveTo>
                      <a:pt x="845" y="1361"/>
                    </a:moveTo>
                    <a:lnTo>
                      <a:pt x="0" y="447"/>
                    </a:lnTo>
                    <a:lnTo>
                      <a:pt x="375" y="0"/>
                    </a:lnTo>
                    <a:lnTo>
                      <a:pt x="1107" y="923"/>
                    </a:lnTo>
                    <a:lnTo>
                      <a:pt x="845" y="1361"/>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7" name="Group 240"/>
            <p:cNvGrpSpPr>
              <a:grpSpLocks/>
            </p:cNvGrpSpPr>
            <p:nvPr/>
          </p:nvGrpSpPr>
          <p:grpSpPr bwMode="auto">
            <a:xfrm>
              <a:off x="13581" y="993"/>
              <a:ext cx="1352" cy="1367"/>
              <a:chOff x="13581" y="993"/>
              <a:chExt cx="1352" cy="1367"/>
            </a:xfrm>
          </p:grpSpPr>
          <p:sp>
            <p:nvSpPr>
              <p:cNvPr id="193" name="Freeform 241"/>
              <p:cNvSpPr>
                <a:spLocks/>
              </p:cNvSpPr>
              <p:nvPr/>
            </p:nvSpPr>
            <p:spPr bwMode="auto">
              <a:xfrm>
                <a:off x="13581" y="993"/>
                <a:ext cx="1352" cy="1367"/>
              </a:xfrm>
              <a:custGeom>
                <a:avLst/>
                <a:gdLst>
                  <a:gd name="T0" fmla="+- 0 13581 13581"/>
                  <a:gd name="T1" fmla="*/ T0 w 1352"/>
                  <a:gd name="T2" fmla="+- 0 2360 993"/>
                  <a:gd name="T3" fmla="*/ 2360 h 1367"/>
                  <a:gd name="T4" fmla="+- 0 13862 13581"/>
                  <a:gd name="T5" fmla="*/ T4 w 1352"/>
                  <a:gd name="T6" fmla="+- 0 1884 993"/>
                  <a:gd name="T7" fmla="*/ 1884 h 1367"/>
                  <a:gd name="T8" fmla="+- 0 14933 13581"/>
                  <a:gd name="T9" fmla="*/ T8 w 1352"/>
                  <a:gd name="T10" fmla="+- 0 993 993"/>
                  <a:gd name="T11" fmla="*/ 993 h 1367"/>
                  <a:gd name="T12" fmla="+- 0 14668 13581"/>
                  <a:gd name="T13" fmla="*/ T12 w 1352"/>
                  <a:gd name="T14" fmla="+- 0 1427 993"/>
                  <a:gd name="T15" fmla="*/ 1427 h 1367"/>
                  <a:gd name="T16" fmla="+- 0 13581 13581"/>
                  <a:gd name="T17" fmla="*/ T16 w 1352"/>
                  <a:gd name="T18" fmla="+- 0 2360 993"/>
                  <a:gd name="T19" fmla="*/ 2360 h 1367"/>
                </a:gdLst>
                <a:ahLst/>
                <a:cxnLst>
                  <a:cxn ang="0">
                    <a:pos x="T1" y="T3"/>
                  </a:cxn>
                  <a:cxn ang="0">
                    <a:pos x="T5" y="T7"/>
                  </a:cxn>
                  <a:cxn ang="0">
                    <a:pos x="T9" y="T11"/>
                  </a:cxn>
                  <a:cxn ang="0">
                    <a:pos x="T13" y="T15"/>
                  </a:cxn>
                  <a:cxn ang="0">
                    <a:pos x="T17" y="T19"/>
                  </a:cxn>
                </a:cxnLst>
                <a:rect l="0" t="0" r="r" b="b"/>
                <a:pathLst>
                  <a:path w="1352" h="1367">
                    <a:moveTo>
                      <a:pt x="0" y="1367"/>
                    </a:moveTo>
                    <a:lnTo>
                      <a:pt x="281" y="891"/>
                    </a:lnTo>
                    <a:lnTo>
                      <a:pt x="1352" y="0"/>
                    </a:lnTo>
                    <a:lnTo>
                      <a:pt x="1087" y="434"/>
                    </a:lnTo>
                    <a:lnTo>
                      <a:pt x="0" y="1367"/>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8" name="Group 242"/>
            <p:cNvGrpSpPr>
              <a:grpSpLocks/>
            </p:cNvGrpSpPr>
            <p:nvPr/>
          </p:nvGrpSpPr>
          <p:grpSpPr bwMode="auto">
            <a:xfrm>
              <a:off x="13109" y="868"/>
              <a:ext cx="828" cy="1058"/>
              <a:chOff x="13109" y="868"/>
              <a:chExt cx="828" cy="1058"/>
            </a:xfrm>
          </p:grpSpPr>
          <p:sp>
            <p:nvSpPr>
              <p:cNvPr id="192" name="Freeform 243"/>
              <p:cNvSpPr>
                <a:spLocks/>
              </p:cNvSpPr>
              <p:nvPr/>
            </p:nvSpPr>
            <p:spPr bwMode="auto">
              <a:xfrm>
                <a:off x="13109" y="868"/>
                <a:ext cx="828" cy="1058"/>
              </a:xfrm>
              <a:custGeom>
                <a:avLst/>
                <a:gdLst>
                  <a:gd name="T0" fmla="+- 0 13842 13109"/>
                  <a:gd name="T1" fmla="*/ T0 w 828"/>
                  <a:gd name="T2" fmla="+- 0 1926 868"/>
                  <a:gd name="T3" fmla="*/ 1926 h 1058"/>
                  <a:gd name="T4" fmla="+- 0 13109 13109"/>
                  <a:gd name="T5" fmla="*/ T4 w 828"/>
                  <a:gd name="T6" fmla="+- 0 1000 868"/>
                  <a:gd name="T7" fmla="*/ 1000 h 1058"/>
                  <a:gd name="T8" fmla="+- 0 13223 13109"/>
                  <a:gd name="T9" fmla="*/ T8 w 828"/>
                  <a:gd name="T10" fmla="+- 0 868 868"/>
                  <a:gd name="T11" fmla="*/ 868 h 1058"/>
                  <a:gd name="T12" fmla="+- 0 13937 13109"/>
                  <a:gd name="T13" fmla="*/ T12 w 828"/>
                  <a:gd name="T14" fmla="+- 0 1759 868"/>
                  <a:gd name="T15" fmla="*/ 1759 h 1058"/>
                  <a:gd name="T16" fmla="+- 0 13842 13109"/>
                  <a:gd name="T17" fmla="*/ T16 w 828"/>
                  <a:gd name="T18" fmla="+- 0 1926 868"/>
                  <a:gd name="T19" fmla="*/ 1926 h 1058"/>
                </a:gdLst>
                <a:ahLst/>
                <a:cxnLst>
                  <a:cxn ang="0">
                    <a:pos x="T1" y="T3"/>
                  </a:cxn>
                  <a:cxn ang="0">
                    <a:pos x="T5" y="T7"/>
                  </a:cxn>
                  <a:cxn ang="0">
                    <a:pos x="T9" y="T11"/>
                  </a:cxn>
                  <a:cxn ang="0">
                    <a:pos x="T13" y="T15"/>
                  </a:cxn>
                  <a:cxn ang="0">
                    <a:pos x="T17" y="T19"/>
                  </a:cxn>
                </a:cxnLst>
                <a:rect l="0" t="0" r="r" b="b"/>
                <a:pathLst>
                  <a:path w="828" h="1058">
                    <a:moveTo>
                      <a:pt x="733" y="1058"/>
                    </a:moveTo>
                    <a:lnTo>
                      <a:pt x="0" y="132"/>
                    </a:lnTo>
                    <a:lnTo>
                      <a:pt x="114" y="0"/>
                    </a:lnTo>
                    <a:lnTo>
                      <a:pt x="828" y="891"/>
                    </a:lnTo>
                    <a:lnTo>
                      <a:pt x="733" y="1058"/>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9" name="Group 244"/>
            <p:cNvGrpSpPr>
              <a:grpSpLocks/>
            </p:cNvGrpSpPr>
            <p:nvPr/>
          </p:nvGrpSpPr>
          <p:grpSpPr bwMode="auto">
            <a:xfrm>
              <a:off x="13843" y="856"/>
              <a:ext cx="1174" cy="1067"/>
              <a:chOff x="13843" y="856"/>
              <a:chExt cx="1174" cy="1067"/>
            </a:xfrm>
          </p:grpSpPr>
          <p:sp>
            <p:nvSpPr>
              <p:cNvPr id="191" name="Freeform 245"/>
              <p:cNvSpPr>
                <a:spLocks/>
              </p:cNvSpPr>
              <p:nvPr/>
            </p:nvSpPr>
            <p:spPr bwMode="auto">
              <a:xfrm>
                <a:off x="13843" y="856"/>
                <a:ext cx="1174" cy="1067"/>
              </a:xfrm>
              <a:custGeom>
                <a:avLst/>
                <a:gdLst>
                  <a:gd name="T0" fmla="+- 0 13843 13843"/>
                  <a:gd name="T1" fmla="*/ T0 w 1174"/>
                  <a:gd name="T2" fmla="+- 0 1924 856"/>
                  <a:gd name="T3" fmla="*/ 1924 h 1067"/>
                  <a:gd name="T4" fmla="+- 0 13943 13843"/>
                  <a:gd name="T5" fmla="*/ T4 w 1174"/>
                  <a:gd name="T6" fmla="+- 0 1758 856"/>
                  <a:gd name="T7" fmla="*/ 1758 h 1067"/>
                  <a:gd name="T8" fmla="+- 0 15017 13843"/>
                  <a:gd name="T9" fmla="*/ T8 w 1174"/>
                  <a:gd name="T10" fmla="+- 0 856 856"/>
                  <a:gd name="T11" fmla="*/ 856 h 1067"/>
                  <a:gd name="T12" fmla="+- 0 14927 13843"/>
                  <a:gd name="T13" fmla="*/ T12 w 1174"/>
                  <a:gd name="T14" fmla="+- 0 996 856"/>
                  <a:gd name="T15" fmla="*/ 996 h 1067"/>
                  <a:gd name="T16" fmla="+- 0 13843 13843"/>
                  <a:gd name="T17" fmla="*/ T16 w 1174"/>
                  <a:gd name="T18" fmla="+- 0 1924 856"/>
                  <a:gd name="T19" fmla="*/ 1924 h 1067"/>
                </a:gdLst>
                <a:ahLst/>
                <a:cxnLst>
                  <a:cxn ang="0">
                    <a:pos x="T1" y="T3"/>
                  </a:cxn>
                  <a:cxn ang="0">
                    <a:pos x="T5" y="T7"/>
                  </a:cxn>
                  <a:cxn ang="0">
                    <a:pos x="T9" y="T11"/>
                  </a:cxn>
                  <a:cxn ang="0">
                    <a:pos x="T13" y="T15"/>
                  </a:cxn>
                  <a:cxn ang="0">
                    <a:pos x="T17" y="T19"/>
                  </a:cxn>
                </a:cxnLst>
                <a:rect l="0" t="0" r="r" b="b"/>
                <a:pathLst>
                  <a:path w="1174" h="1067">
                    <a:moveTo>
                      <a:pt x="0" y="1068"/>
                    </a:moveTo>
                    <a:lnTo>
                      <a:pt x="100" y="902"/>
                    </a:lnTo>
                    <a:lnTo>
                      <a:pt x="1174" y="0"/>
                    </a:lnTo>
                    <a:lnTo>
                      <a:pt x="1084" y="140"/>
                    </a:lnTo>
                    <a:lnTo>
                      <a:pt x="0" y="1068"/>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30" name="Group 246"/>
            <p:cNvGrpSpPr>
              <a:grpSpLocks/>
            </p:cNvGrpSpPr>
            <p:nvPr/>
          </p:nvGrpSpPr>
          <p:grpSpPr bwMode="auto">
            <a:xfrm>
              <a:off x="13450" y="168"/>
              <a:ext cx="1975" cy="1277"/>
              <a:chOff x="13450" y="168"/>
              <a:chExt cx="1975" cy="1277"/>
            </a:xfrm>
          </p:grpSpPr>
          <p:sp>
            <p:nvSpPr>
              <p:cNvPr id="189" name="Freeform 247"/>
              <p:cNvSpPr>
                <a:spLocks/>
              </p:cNvSpPr>
              <p:nvPr/>
            </p:nvSpPr>
            <p:spPr bwMode="auto">
              <a:xfrm>
                <a:off x="13450" y="168"/>
                <a:ext cx="1975" cy="1277"/>
              </a:xfrm>
              <a:custGeom>
                <a:avLst/>
                <a:gdLst>
                  <a:gd name="T0" fmla="+- 0 14131 13450"/>
                  <a:gd name="T1" fmla="*/ T0 w 1975"/>
                  <a:gd name="T2" fmla="+- 0 1444 168"/>
                  <a:gd name="T3" fmla="*/ 1444 h 1277"/>
                  <a:gd name="T4" fmla="+- 0 13450 13450"/>
                  <a:gd name="T5" fmla="*/ T4 w 1975"/>
                  <a:gd name="T6" fmla="+- 0 609 168"/>
                  <a:gd name="T7" fmla="*/ 609 h 1277"/>
                  <a:gd name="T8" fmla="+- 0 13815 13450"/>
                  <a:gd name="T9" fmla="*/ T8 w 1975"/>
                  <a:gd name="T10" fmla="+- 0 168 168"/>
                  <a:gd name="T11" fmla="*/ 168 h 1277"/>
                  <a:gd name="T12" fmla="+- 0 14609 13450"/>
                  <a:gd name="T13" fmla="*/ T12 w 1975"/>
                  <a:gd name="T14" fmla="+- 0 642 168"/>
                  <a:gd name="T15" fmla="*/ 642 h 1277"/>
                  <a:gd name="T16" fmla="+- 0 15119 13450"/>
                  <a:gd name="T17" fmla="*/ T16 w 1975"/>
                  <a:gd name="T18" fmla="+- 0 642 168"/>
                  <a:gd name="T19" fmla="*/ 642 h 1277"/>
                  <a:gd name="T20" fmla="+- 0 14131 13450"/>
                  <a:gd name="T21" fmla="*/ T20 w 1975"/>
                  <a:gd name="T22" fmla="+- 0 1444 168"/>
                  <a:gd name="T23" fmla="*/ 1444 h 1277"/>
                </a:gdLst>
                <a:ahLst/>
                <a:cxnLst>
                  <a:cxn ang="0">
                    <a:pos x="T1" y="T3"/>
                  </a:cxn>
                  <a:cxn ang="0">
                    <a:pos x="T5" y="T7"/>
                  </a:cxn>
                  <a:cxn ang="0">
                    <a:pos x="T9" y="T11"/>
                  </a:cxn>
                  <a:cxn ang="0">
                    <a:pos x="T13" y="T15"/>
                  </a:cxn>
                  <a:cxn ang="0">
                    <a:pos x="T17" y="T19"/>
                  </a:cxn>
                  <a:cxn ang="0">
                    <a:pos x="T21" y="T23"/>
                  </a:cxn>
                </a:cxnLst>
                <a:rect l="0" t="0" r="r" b="b"/>
                <a:pathLst>
                  <a:path w="1975" h="1277">
                    <a:moveTo>
                      <a:pt x="681" y="1276"/>
                    </a:moveTo>
                    <a:lnTo>
                      <a:pt x="0" y="441"/>
                    </a:lnTo>
                    <a:lnTo>
                      <a:pt x="365" y="0"/>
                    </a:lnTo>
                    <a:lnTo>
                      <a:pt x="1159" y="474"/>
                    </a:lnTo>
                    <a:lnTo>
                      <a:pt x="1669" y="474"/>
                    </a:lnTo>
                    <a:lnTo>
                      <a:pt x="681" y="1276"/>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90" name="Freeform 248"/>
              <p:cNvSpPr>
                <a:spLocks/>
              </p:cNvSpPr>
              <p:nvPr/>
            </p:nvSpPr>
            <p:spPr bwMode="auto">
              <a:xfrm>
                <a:off x="13450" y="168"/>
                <a:ext cx="1975" cy="1277"/>
              </a:xfrm>
              <a:custGeom>
                <a:avLst/>
                <a:gdLst>
                  <a:gd name="T0" fmla="+- 0 15119 13450"/>
                  <a:gd name="T1" fmla="*/ T0 w 1975"/>
                  <a:gd name="T2" fmla="+- 0 642 168"/>
                  <a:gd name="T3" fmla="*/ 642 h 1277"/>
                  <a:gd name="T4" fmla="+- 0 14609 13450"/>
                  <a:gd name="T5" fmla="*/ T4 w 1975"/>
                  <a:gd name="T6" fmla="+- 0 642 168"/>
                  <a:gd name="T7" fmla="*/ 642 h 1277"/>
                  <a:gd name="T8" fmla="+- 0 15426 13450"/>
                  <a:gd name="T9" fmla="*/ T8 w 1975"/>
                  <a:gd name="T10" fmla="+- 0 188 168"/>
                  <a:gd name="T11" fmla="*/ 188 h 1277"/>
                  <a:gd name="T12" fmla="+- 0 15179 13450"/>
                  <a:gd name="T13" fmla="*/ T12 w 1975"/>
                  <a:gd name="T14" fmla="+- 0 593 168"/>
                  <a:gd name="T15" fmla="*/ 593 h 1277"/>
                  <a:gd name="T16" fmla="+- 0 15119 13450"/>
                  <a:gd name="T17" fmla="*/ T16 w 1975"/>
                  <a:gd name="T18" fmla="+- 0 642 168"/>
                  <a:gd name="T19" fmla="*/ 642 h 1277"/>
                </a:gdLst>
                <a:ahLst/>
                <a:cxnLst>
                  <a:cxn ang="0">
                    <a:pos x="T1" y="T3"/>
                  </a:cxn>
                  <a:cxn ang="0">
                    <a:pos x="T5" y="T7"/>
                  </a:cxn>
                  <a:cxn ang="0">
                    <a:pos x="T9" y="T11"/>
                  </a:cxn>
                  <a:cxn ang="0">
                    <a:pos x="T13" y="T15"/>
                  </a:cxn>
                  <a:cxn ang="0">
                    <a:pos x="T17" y="T19"/>
                  </a:cxn>
                </a:cxnLst>
                <a:rect l="0" t="0" r="r" b="b"/>
                <a:pathLst>
                  <a:path w="1975" h="1277">
                    <a:moveTo>
                      <a:pt x="1669" y="474"/>
                    </a:moveTo>
                    <a:lnTo>
                      <a:pt x="1159" y="474"/>
                    </a:lnTo>
                    <a:lnTo>
                      <a:pt x="1976" y="20"/>
                    </a:lnTo>
                    <a:lnTo>
                      <a:pt x="1729" y="425"/>
                    </a:lnTo>
                    <a:lnTo>
                      <a:pt x="1669" y="474"/>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31" name="Group 249"/>
            <p:cNvGrpSpPr>
              <a:grpSpLocks/>
            </p:cNvGrpSpPr>
            <p:nvPr/>
          </p:nvGrpSpPr>
          <p:grpSpPr bwMode="auto">
            <a:xfrm>
              <a:off x="12610" y="1431"/>
              <a:ext cx="2056" cy="1063"/>
              <a:chOff x="12610" y="1431"/>
              <a:chExt cx="2056" cy="1063"/>
            </a:xfrm>
          </p:grpSpPr>
          <p:sp>
            <p:nvSpPr>
              <p:cNvPr id="182" name="Freeform 250"/>
              <p:cNvSpPr>
                <a:spLocks/>
              </p:cNvSpPr>
              <p:nvPr/>
            </p:nvSpPr>
            <p:spPr bwMode="auto">
              <a:xfrm>
                <a:off x="12610" y="1431"/>
                <a:ext cx="2056" cy="1063"/>
              </a:xfrm>
              <a:custGeom>
                <a:avLst/>
                <a:gdLst>
                  <a:gd name="T0" fmla="+- 0 13654 12610"/>
                  <a:gd name="T1" fmla="*/ T0 w 2056"/>
                  <a:gd name="T2" fmla="+- 0 2364 1431"/>
                  <a:gd name="T3" fmla="*/ 2364 h 1063"/>
                  <a:gd name="T4" fmla="+- 0 13580 12610"/>
                  <a:gd name="T5" fmla="*/ T4 w 2056"/>
                  <a:gd name="T6" fmla="+- 0 2364 1431"/>
                  <a:gd name="T7" fmla="*/ 2364 h 1063"/>
                  <a:gd name="T8" fmla="+- 0 14666 12610"/>
                  <a:gd name="T9" fmla="*/ T8 w 2056"/>
                  <a:gd name="T10" fmla="+- 0 1431 1431"/>
                  <a:gd name="T11" fmla="*/ 1431 h 1063"/>
                  <a:gd name="T12" fmla="+- 0 14578 12610"/>
                  <a:gd name="T13" fmla="*/ T12 w 2056"/>
                  <a:gd name="T14" fmla="+- 0 1589 1431"/>
                  <a:gd name="T15" fmla="*/ 1589 h 1063"/>
                  <a:gd name="T16" fmla="+- 0 13654 12610"/>
                  <a:gd name="T17" fmla="*/ T16 w 2056"/>
                  <a:gd name="T18" fmla="+- 0 2364 1431"/>
                  <a:gd name="T19" fmla="*/ 2364 h 1063"/>
                </a:gdLst>
                <a:ahLst/>
                <a:cxnLst>
                  <a:cxn ang="0">
                    <a:pos x="T1" y="T3"/>
                  </a:cxn>
                  <a:cxn ang="0">
                    <a:pos x="T5" y="T7"/>
                  </a:cxn>
                  <a:cxn ang="0">
                    <a:pos x="T9" y="T11"/>
                  </a:cxn>
                  <a:cxn ang="0">
                    <a:pos x="T13" y="T15"/>
                  </a:cxn>
                  <a:cxn ang="0">
                    <a:pos x="T17" y="T19"/>
                  </a:cxn>
                </a:cxnLst>
                <a:rect l="0" t="0" r="r" b="b"/>
                <a:pathLst>
                  <a:path w="2056" h="1063">
                    <a:moveTo>
                      <a:pt x="1044" y="933"/>
                    </a:moveTo>
                    <a:lnTo>
                      <a:pt x="970" y="933"/>
                    </a:lnTo>
                    <a:lnTo>
                      <a:pt x="2056" y="0"/>
                    </a:lnTo>
                    <a:lnTo>
                      <a:pt x="1968" y="158"/>
                    </a:lnTo>
                    <a:lnTo>
                      <a:pt x="1044" y="933"/>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3" name="Freeform 251"/>
              <p:cNvSpPr>
                <a:spLocks/>
              </p:cNvSpPr>
              <p:nvPr/>
            </p:nvSpPr>
            <p:spPr bwMode="auto">
              <a:xfrm>
                <a:off x="12610" y="1431"/>
                <a:ext cx="2056" cy="1063"/>
              </a:xfrm>
              <a:custGeom>
                <a:avLst/>
                <a:gdLst>
                  <a:gd name="T0" fmla="+- 0 13500 12610"/>
                  <a:gd name="T1" fmla="*/ T0 w 2056"/>
                  <a:gd name="T2" fmla="+- 0 2493 1431"/>
                  <a:gd name="T3" fmla="*/ 2493 h 1063"/>
                  <a:gd name="T4" fmla="+- 0 12610 12610"/>
                  <a:gd name="T5" fmla="*/ T4 w 2056"/>
                  <a:gd name="T6" fmla="+- 0 1594 1431"/>
                  <a:gd name="T7" fmla="*/ 1594 h 1063"/>
                  <a:gd name="T8" fmla="+- 0 12733 12610"/>
                  <a:gd name="T9" fmla="*/ T8 w 2056"/>
                  <a:gd name="T10" fmla="+- 0 1447 1431"/>
                  <a:gd name="T11" fmla="*/ 1447 h 1063"/>
                  <a:gd name="T12" fmla="+- 0 13580 12610"/>
                  <a:gd name="T13" fmla="*/ T12 w 2056"/>
                  <a:gd name="T14" fmla="+- 0 2364 1431"/>
                  <a:gd name="T15" fmla="*/ 2364 h 1063"/>
                  <a:gd name="T16" fmla="+- 0 13654 12610"/>
                  <a:gd name="T17" fmla="*/ T16 w 2056"/>
                  <a:gd name="T18" fmla="+- 0 2364 1431"/>
                  <a:gd name="T19" fmla="*/ 2364 h 1063"/>
                  <a:gd name="T20" fmla="+- 0 13500 12610"/>
                  <a:gd name="T21" fmla="*/ T20 w 2056"/>
                  <a:gd name="T22" fmla="+- 0 2493 1431"/>
                  <a:gd name="T23" fmla="*/ 2493 h 1063"/>
                </a:gdLst>
                <a:ahLst/>
                <a:cxnLst>
                  <a:cxn ang="0">
                    <a:pos x="T1" y="T3"/>
                  </a:cxn>
                  <a:cxn ang="0">
                    <a:pos x="T5" y="T7"/>
                  </a:cxn>
                  <a:cxn ang="0">
                    <a:pos x="T9" y="T11"/>
                  </a:cxn>
                  <a:cxn ang="0">
                    <a:pos x="T13" y="T15"/>
                  </a:cxn>
                  <a:cxn ang="0">
                    <a:pos x="T17" y="T19"/>
                  </a:cxn>
                  <a:cxn ang="0">
                    <a:pos x="T21" y="T23"/>
                  </a:cxn>
                </a:cxnLst>
                <a:rect l="0" t="0" r="r" b="b"/>
                <a:pathLst>
                  <a:path w="2056" h="1063">
                    <a:moveTo>
                      <a:pt x="890" y="1062"/>
                    </a:moveTo>
                    <a:lnTo>
                      <a:pt x="0" y="163"/>
                    </a:lnTo>
                    <a:lnTo>
                      <a:pt x="123" y="16"/>
                    </a:lnTo>
                    <a:lnTo>
                      <a:pt x="970" y="933"/>
                    </a:lnTo>
                    <a:lnTo>
                      <a:pt x="1044" y="933"/>
                    </a:lnTo>
                    <a:lnTo>
                      <a:pt x="890" y="1062"/>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184" name="Picture 25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2313" y="1134"/>
                <a:ext cx="2650" cy="1657"/>
              </a:xfrm>
              <a:prstGeom prst="rect">
                <a:avLst/>
              </a:prstGeom>
              <a:noFill/>
              <a:extLst>
                <a:ext uri="{909E8E84-426E-40DD-AFC4-6F175D3DCCD1}">
                  <a14:hiddenFill xmlns:a14="http://schemas.microsoft.com/office/drawing/2010/main">
                    <a:solidFill>
                      <a:srgbClr val="FFFFFF"/>
                    </a:solidFill>
                  </a14:hiddenFill>
                </a:ext>
              </a:extLst>
            </p:spPr>
          </p:pic>
          <p:pic>
            <p:nvPicPr>
              <p:cNvPr id="185" name="Picture 25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1520" y="1292"/>
                <a:ext cx="4262" cy="2183"/>
              </a:xfrm>
              <a:prstGeom prst="rect">
                <a:avLst/>
              </a:prstGeom>
              <a:noFill/>
              <a:extLst>
                <a:ext uri="{909E8E84-426E-40DD-AFC4-6F175D3DCCD1}">
                  <a14:hiddenFill xmlns:a14="http://schemas.microsoft.com/office/drawing/2010/main">
                    <a:solidFill>
                      <a:srgbClr val="FFFFFF"/>
                    </a:solidFill>
                  </a14:hiddenFill>
                </a:ext>
              </a:extLst>
            </p:spPr>
          </p:pic>
          <p:pic>
            <p:nvPicPr>
              <p:cNvPr id="186" name="Picture 254"/>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1533" y="1146"/>
                <a:ext cx="1502" cy="746"/>
              </a:xfrm>
              <a:prstGeom prst="rect">
                <a:avLst/>
              </a:prstGeom>
              <a:noFill/>
              <a:extLst>
                <a:ext uri="{909E8E84-426E-40DD-AFC4-6F175D3DCCD1}">
                  <a14:hiddenFill xmlns:a14="http://schemas.microsoft.com/office/drawing/2010/main">
                    <a:solidFill>
                      <a:srgbClr val="FFFFFF"/>
                    </a:solidFill>
                  </a14:hiddenFill>
                </a:ext>
              </a:extLst>
            </p:spPr>
          </p:pic>
          <p:pic>
            <p:nvPicPr>
              <p:cNvPr id="187" name="Picture 255"/>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5187" y="1141"/>
                <a:ext cx="661" cy="2324"/>
              </a:xfrm>
              <a:prstGeom prst="rect">
                <a:avLst/>
              </a:prstGeom>
              <a:noFill/>
              <a:extLst>
                <a:ext uri="{909E8E84-426E-40DD-AFC4-6F175D3DCCD1}">
                  <a14:hiddenFill xmlns:a14="http://schemas.microsoft.com/office/drawing/2010/main">
                    <a:solidFill>
                      <a:srgbClr val="FFFFFF"/>
                    </a:solidFill>
                  </a14:hiddenFill>
                </a:ext>
              </a:extLst>
            </p:spPr>
          </p:pic>
          <p:pic>
            <p:nvPicPr>
              <p:cNvPr id="188" name="Picture 256"/>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4279" y="1138"/>
                <a:ext cx="1564" cy="748"/>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32" name="Group 257"/>
            <p:cNvGrpSpPr>
              <a:grpSpLocks/>
            </p:cNvGrpSpPr>
            <p:nvPr/>
          </p:nvGrpSpPr>
          <p:grpSpPr bwMode="auto">
            <a:xfrm>
              <a:off x="11821" y="167"/>
              <a:ext cx="1992" cy="1420"/>
              <a:chOff x="11821" y="167"/>
              <a:chExt cx="1992" cy="1420"/>
            </a:xfrm>
          </p:grpSpPr>
          <p:sp>
            <p:nvSpPr>
              <p:cNvPr id="181" name="Freeform 258"/>
              <p:cNvSpPr>
                <a:spLocks/>
              </p:cNvSpPr>
              <p:nvPr/>
            </p:nvSpPr>
            <p:spPr bwMode="auto">
              <a:xfrm>
                <a:off x="11821" y="167"/>
                <a:ext cx="1992" cy="1420"/>
              </a:xfrm>
              <a:custGeom>
                <a:avLst/>
                <a:gdLst>
                  <a:gd name="T0" fmla="+- 0 13813 11821"/>
                  <a:gd name="T1" fmla="*/ T0 w 1992"/>
                  <a:gd name="T2" fmla="+- 0 167 167"/>
                  <a:gd name="T3" fmla="*/ 167 h 1420"/>
                  <a:gd name="T4" fmla="+- 0 13203 11821"/>
                  <a:gd name="T5" fmla="*/ T4 w 1992"/>
                  <a:gd name="T6" fmla="+- 0 167 167"/>
                  <a:gd name="T7" fmla="*/ 167 h 1420"/>
                  <a:gd name="T8" fmla="+- 0 11821 11821"/>
                  <a:gd name="T9" fmla="*/ T8 w 1992"/>
                  <a:gd name="T10" fmla="+- 0 1587 167"/>
                  <a:gd name="T11" fmla="*/ 1587 h 1420"/>
                  <a:gd name="T12" fmla="+- 0 12613 11821"/>
                  <a:gd name="T13" fmla="*/ T12 w 1992"/>
                  <a:gd name="T14" fmla="+- 0 1587 167"/>
                  <a:gd name="T15" fmla="*/ 1587 h 1420"/>
                  <a:gd name="T16" fmla="+- 0 13813 11821"/>
                  <a:gd name="T17" fmla="*/ T16 w 1992"/>
                  <a:gd name="T18" fmla="+- 0 167 167"/>
                  <a:gd name="T19" fmla="*/ 167 h 1420"/>
                </a:gdLst>
                <a:ahLst/>
                <a:cxnLst>
                  <a:cxn ang="0">
                    <a:pos x="T1" y="T3"/>
                  </a:cxn>
                  <a:cxn ang="0">
                    <a:pos x="T5" y="T7"/>
                  </a:cxn>
                  <a:cxn ang="0">
                    <a:pos x="T9" y="T11"/>
                  </a:cxn>
                  <a:cxn ang="0">
                    <a:pos x="T13" y="T15"/>
                  </a:cxn>
                  <a:cxn ang="0">
                    <a:pos x="T17" y="T19"/>
                  </a:cxn>
                </a:cxnLst>
                <a:rect l="0" t="0" r="r" b="b"/>
                <a:pathLst>
                  <a:path w="1992" h="1420">
                    <a:moveTo>
                      <a:pt x="1992" y="0"/>
                    </a:moveTo>
                    <a:lnTo>
                      <a:pt x="1382" y="0"/>
                    </a:lnTo>
                    <a:lnTo>
                      <a:pt x="0" y="1420"/>
                    </a:lnTo>
                    <a:lnTo>
                      <a:pt x="792" y="1420"/>
                    </a:lnTo>
                    <a:lnTo>
                      <a:pt x="1992" y="0"/>
                    </a:lnTo>
                    <a:close/>
                  </a:path>
                </a:pathLst>
              </a:custGeom>
              <a:noFill/>
              <a:ln w="5238">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3" name="Group 259"/>
            <p:cNvGrpSpPr>
              <a:grpSpLocks/>
            </p:cNvGrpSpPr>
            <p:nvPr/>
          </p:nvGrpSpPr>
          <p:grpSpPr bwMode="auto">
            <a:xfrm>
              <a:off x="14572" y="176"/>
              <a:ext cx="1539" cy="1410"/>
              <a:chOff x="14572" y="176"/>
              <a:chExt cx="1539" cy="1410"/>
            </a:xfrm>
          </p:grpSpPr>
          <p:sp>
            <p:nvSpPr>
              <p:cNvPr id="180" name="Freeform 260"/>
              <p:cNvSpPr>
                <a:spLocks/>
              </p:cNvSpPr>
              <p:nvPr/>
            </p:nvSpPr>
            <p:spPr bwMode="auto">
              <a:xfrm>
                <a:off x="14572" y="176"/>
                <a:ext cx="1539" cy="1410"/>
              </a:xfrm>
              <a:custGeom>
                <a:avLst/>
                <a:gdLst>
                  <a:gd name="T0" fmla="+- 0 16111 14572"/>
                  <a:gd name="T1" fmla="*/ T0 w 1539"/>
                  <a:gd name="T2" fmla="+- 0 176 176"/>
                  <a:gd name="T3" fmla="*/ 176 h 1410"/>
                  <a:gd name="T4" fmla="+- 0 15430 14572"/>
                  <a:gd name="T5" fmla="*/ T4 w 1539"/>
                  <a:gd name="T6" fmla="+- 0 176 176"/>
                  <a:gd name="T7" fmla="*/ 176 h 1410"/>
                  <a:gd name="T8" fmla="+- 0 14572 14572"/>
                  <a:gd name="T9" fmla="*/ T8 w 1539"/>
                  <a:gd name="T10" fmla="+- 0 1586 176"/>
                  <a:gd name="T11" fmla="*/ 1586 h 1410"/>
                  <a:gd name="T12" fmla="+- 0 15479 14572"/>
                  <a:gd name="T13" fmla="*/ T12 w 1539"/>
                  <a:gd name="T14" fmla="+- 0 1586 176"/>
                  <a:gd name="T15" fmla="*/ 1586 h 1410"/>
                  <a:gd name="T16" fmla="+- 0 16111 14572"/>
                  <a:gd name="T17" fmla="*/ T16 w 1539"/>
                  <a:gd name="T18" fmla="+- 0 176 176"/>
                  <a:gd name="T19" fmla="*/ 176 h 1410"/>
                </a:gdLst>
                <a:ahLst/>
                <a:cxnLst>
                  <a:cxn ang="0">
                    <a:pos x="T1" y="T3"/>
                  </a:cxn>
                  <a:cxn ang="0">
                    <a:pos x="T5" y="T7"/>
                  </a:cxn>
                  <a:cxn ang="0">
                    <a:pos x="T9" y="T11"/>
                  </a:cxn>
                  <a:cxn ang="0">
                    <a:pos x="T13" y="T15"/>
                  </a:cxn>
                  <a:cxn ang="0">
                    <a:pos x="T17" y="T19"/>
                  </a:cxn>
                </a:cxnLst>
                <a:rect l="0" t="0" r="r" b="b"/>
                <a:pathLst>
                  <a:path w="1539" h="1410">
                    <a:moveTo>
                      <a:pt x="1539" y="0"/>
                    </a:moveTo>
                    <a:lnTo>
                      <a:pt x="858" y="0"/>
                    </a:lnTo>
                    <a:lnTo>
                      <a:pt x="0" y="1410"/>
                    </a:lnTo>
                    <a:lnTo>
                      <a:pt x="907" y="1410"/>
                    </a:lnTo>
                    <a:lnTo>
                      <a:pt x="1539" y="0"/>
                    </a:lnTo>
                    <a:close/>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4" name="Group 261"/>
            <p:cNvGrpSpPr>
              <a:grpSpLocks/>
            </p:cNvGrpSpPr>
            <p:nvPr/>
          </p:nvGrpSpPr>
          <p:grpSpPr bwMode="auto">
            <a:xfrm>
              <a:off x="15479" y="180"/>
              <a:ext cx="635" cy="2990"/>
              <a:chOff x="15479" y="180"/>
              <a:chExt cx="635" cy="2990"/>
            </a:xfrm>
          </p:grpSpPr>
          <p:sp>
            <p:nvSpPr>
              <p:cNvPr id="179" name="Freeform 262"/>
              <p:cNvSpPr>
                <a:spLocks/>
              </p:cNvSpPr>
              <p:nvPr/>
            </p:nvSpPr>
            <p:spPr bwMode="auto">
              <a:xfrm>
                <a:off x="15479" y="180"/>
                <a:ext cx="635" cy="2990"/>
              </a:xfrm>
              <a:custGeom>
                <a:avLst/>
                <a:gdLst>
                  <a:gd name="T0" fmla="+- 0 16114 15479"/>
                  <a:gd name="T1" fmla="*/ T0 w 635"/>
                  <a:gd name="T2" fmla="+- 0 180 180"/>
                  <a:gd name="T3" fmla="*/ 180 h 2990"/>
                  <a:gd name="T4" fmla="+- 0 15479 15479"/>
                  <a:gd name="T5" fmla="*/ T4 w 635"/>
                  <a:gd name="T6" fmla="+- 0 1578 180"/>
                  <a:gd name="T7" fmla="*/ 1578 h 2990"/>
                  <a:gd name="T8" fmla="+- 0 15479 15479"/>
                  <a:gd name="T9" fmla="*/ T8 w 635"/>
                  <a:gd name="T10" fmla="+- 0 3170 180"/>
                  <a:gd name="T11" fmla="*/ 3170 h 2990"/>
                  <a:gd name="T12" fmla="+- 0 16114 15479"/>
                  <a:gd name="T13" fmla="*/ T12 w 635"/>
                  <a:gd name="T14" fmla="+- 0 1443 180"/>
                  <a:gd name="T15" fmla="*/ 1443 h 2990"/>
                  <a:gd name="T16" fmla="+- 0 16114 15479"/>
                  <a:gd name="T17" fmla="*/ T16 w 635"/>
                  <a:gd name="T18" fmla="+- 0 180 180"/>
                  <a:gd name="T19" fmla="*/ 180 h 2990"/>
                </a:gdLst>
                <a:ahLst/>
                <a:cxnLst>
                  <a:cxn ang="0">
                    <a:pos x="T1" y="T3"/>
                  </a:cxn>
                  <a:cxn ang="0">
                    <a:pos x="T5" y="T7"/>
                  </a:cxn>
                  <a:cxn ang="0">
                    <a:pos x="T9" y="T11"/>
                  </a:cxn>
                  <a:cxn ang="0">
                    <a:pos x="T13" y="T15"/>
                  </a:cxn>
                  <a:cxn ang="0">
                    <a:pos x="T17" y="T19"/>
                  </a:cxn>
                </a:cxnLst>
                <a:rect l="0" t="0" r="r" b="b"/>
                <a:pathLst>
                  <a:path w="635" h="2990">
                    <a:moveTo>
                      <a:pt x="635" y="0"/>
                    </a:moveTo>
                    <a:lnTo>
                      <a:pt x="0" y="1398"/>
                    </a:lnTo>
                    <a:lnTo>
                      <a:pt x="0" y="2990"/>
                    </a:lnTo>
                    <a:lnTo>
                      <a:pt x="635" y="1263"/>
                    </a:lnTo>
                    <a:lnTo>
                      <a:pt x="635" y="0"/>
                    </a:lnTo>
                    <a:close/>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5" name="Group 263"/>
            <p:cNvGrpSpPr>
              <a:grpSpLocks/>
            </p:cNvGrpSpPr>
            <p:nvPr/>
          </p:nvGrpSpPr>
          <p:grpSpPr bwMode="auto">
            <a:xfrm>
              <a:off x="11817" y="1586"/>
              <a:ext cx="3662" cy="1595"/>
              <a:chOff x="11817" y="1586"/>
              <a:chExt cx="3662" cy="1595"/>
            </a:xfrm>
          </p:grpSpPr>
          <p:sp>
            <p:nvSpPr>
              <p:cNvPr id="178" name="Freeform 264"/>
              <p:cNvSpPr>
                <a:spLocks/>
              </p:cNvSpPr>
              <p:nvPr/>
            </p:nvSpPr>
            <p:spPr bwMode="auto">
              <a:xfrm>
                <a:off x="11817" y="1586"/>
                <a:ext cx="3662" cy="1595"/>
              </a:xfrm>
              <a:custGeom>
                <a:avLst/>
                <a:gdLst>
                  <a:gd name="T0" fmla="+- 0 15479 11817"/>
                  <a:gd name="T1" fmla="*/ T0 w 3662"/>
                  <a:gd name="T2" fmla="+- 0 3181 1586"/>
                  <a:gd name="T3" fmla="*/ 3181 h 1595"/>
                  <a:gd name="T4" fmla="+- 0 11817 11817"/>
                  <a:gd name="T5" fmla="*/ T4 w 3662"/>
                  <a:gd name="T6" fmla="+- 0 3181 1586"/>
                  <a:gd name="T7" fmla="*/ 3181 h 1595"/>
                  <a:gd name="T8" fmla="+- 0 11817 11817"/>
                  <a:gd name="T9" fmla="*/ T8 w 3662"/>
                  <a:gd name="T10" fmla="+- 0 1586 1586"/>
                  <a:gd name="T11" fmla="*/ 1586 h 1595"/>
                  <a:gd name="T12" fmla="+- 0 12609 11817"/>
                  <a:gd name="T13" fmla="*/ T12 w 3662"/>
                  <a:gd name="T14" fmla="+- 0 1586 1586"/>
                  <a:gd name="T15" fmla="*/ 1586 h 1595"/>
                  <a:gd name="T16" fmla="+- 0 13505 11817"/>
                  <a:gd name="T17" fmla="*/ T16 w 3662"/>
                  <a:gd name="T18" fmla="+- 0 2493 1586"/>
                  <a:gd name="T19" fmla="*/ 2493 h 1595"/>
                  <a:gd name="T20" fmla="+- 0 14578 11817"/>
                  <a:gd name="T21" fmla="*/ T20 w 3662"/>
                  <a:gd name="T22" fmla="+- 0 1586 1586"/>
                  <a:gd name="T23" fmla="*/ 1586 h 1595"/>
                  <a:gd name="T24" fmla="+- 0 15479 11817"/>
                  <a:gd name="T25" fmla="*/ T24 w 3662"/>
                  <a:gd name="T26" fmla="+- 0 1586 1586"/>
                  <a:gd name="T27" fmla="*/ 1586 h 1595"/>
                  <a:gd name="T28" fmla="+- 0 15479 11817"/>
                  <a:gd name="T29" fmla="*/ T28 w 3662"/>
                  <a:gd name="T30" fmla="+- 0 3181 1586"/>
                  <a:gd name="T31" fmla="*/ 3181 h 1595"/>
                </a:gdLst>
                <a:ah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3662" h="1595">
                    <a:moveTo>
                      <a:pt x="3662" y="1595"/>
                    </a:moveTo>
                    <a:lnTo>
                      <a:pt x="0" y="1595"/>
                    </a:lnTo>
                    <a:lnTo>
                      <a:pt x="0" y="0"/>
                    </a:lnTo>
                    <a:lnTo>
                      <a:pt x="792" y="0"/>
                    </a:lnTo>
                    <a:lnTo>
                      <a:pt x="1688" y="907"/>
                    </a:lnTo>
                    <a:lnTo>
                      <a:pt x="2761" y="0"/>
                    </a:lnTo>
                    <a:lnTo>
                      <a:pt x="3662" y="0"/>
                    </a:lnTo>
                    <a:lnTo>
                      <a:pt x="3662" y="1595"/>
                    </a:lnTo>
                    <a:close/>
                  </a:path>
                </a:pathLst>
              </a:custGeom>
              <a:noFill/>
              <a:ln w="5238">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6" name="Group 265"/>
            <p:cNvGrpSpPr>
              <a:grpSpLocks/>
            </p:cNvGrpSpPr>
            <p:nvPr/>
          </p:nvGrpSpPr>
          <p:grpSpPr bwMode="auto">
            <a:xfrm>
              <a:off x="13500" y="642"/>
              <a:ext cx="1111" cy="1852"/>
              <a:chOff x="13500" y="642"/>
              <a:chExt cx="1111" cy="1852"/>
            </a:xfrm>
          </p:grpSpPr>
          <p:sp>
            <p:nvSpPr>
              <p:cNvPr id="177" name="Freeform 266"/>
              <p:cNvSpPr>
                <a:spLocks/>
              </p:cNvSpPr>
              <p:nvPr/>
            </p:nvSpPr>
            <p:spPr bwMode="auto">
              <a:xfrm>
                <a:off x="13500" y="642"/>
                <a:ext cx="1111" cy="1852"/>
              </a:xfrm>
              <a:custGeom>
                <a:avLst/>
                <a:gdLst>
                  <a:gd name="T0" fmla="+- 0 13500 13500"/>
                  <a:gd name="T1" fmla="*/ T0 w 1111"/>
                  <a:gd name="T2" fmla="+- 0 2493 642"/>
                  <a:gd name="T3" fmla="*/ 2493 h 1852"/>
                  <a:gd name="T4" fmla="+- 0 14611 13500"/>
                  <a:gd name="T5" fmla="*/ T4 w 1111"/>
                  <a:gd name="T6" fmla="+- 0 642 642"/>
                  <a:gd name="T7" fmla="*/ 642 h 1852"/>
                </a:gdLst>
                <a:ahLst/>
                <a:cxnLst>
                  <a:cxn ang="0">
                    <a:pos x="T1" y="T3"/>
                  </a:cxn>
                  <a:cxn ang="0">
                    <a:pos x="T5" y="T7"/>
                  </a:cxn>
                </a:cxnLst>
                <a:rect l="0" t="0" r="r" b="b"/>
                <a:pathLst>
                  <a:path w="1111" h="1852">
                    <a:moveTo>
                      <a:pt x="0" y="1851"/>
                    </a:moveTo>
                    <a:lnTo>
                      <a:pt x="1111"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7" name="Group 267"/>
            <p:cNvGrpSpPr>
              <a:grpSpLocks/>
            </p:cNvGrpSpPr>
            <p:nvPr/>
          </p:nvGrpSpPr>
          <p:grpSpPr bwMode="auto">
            <a:xfrm>
              <a:off x="13818" y="166"/>
              <a:ext cx="793" cy="474"/>
              <a:chOff x="13818" y="166"/>
              <a:chExt cx="793" cy="474"/>
            </a:xfrm>
          </p:grpSpPr>
          <p:sp>
            <p:nvSpPr>
              <p:cNvPr id="176" name="Freeform 268"/>
              <p:cNvSpPr>
                <a:spLocks/>
              </p:cNvSpPr>
              <p:nvPr/>
            </p:nvSpPr>
            <p:spPr bwMode="auto">
              <a:xfrm>
                <a:off x="13818" y="166"/>
                <a:ext cx="793" cy="474"/>
              </a:xfrm>
              <a:custGeom>
                <a:avLst/>
                <a:gdLst>
                  <a:gd name="T0" fmla="+- 0 13818 13818"/>
                  <a:gd name="T1" fmla="*/ T0 w 793"/>
                  <a:gd name="T2" fmla="+- 0 166 166"/>
                  <a:gd name="T3" fmla="*/ 166 h 474"/>
                  <a:gd name="T4" fmla="+- 0 14611 13818"/>
                  <a:gd name="T5" fmla="*/ T4 w 793"/>
                  <a:gd name="T6" fmla="+- 0 640 166"/>
                  <a:gd name="T7" fmla="*/ 640 h 474"/>
                </a:gdLst>
                <a:ahLst/>
                <a:cxnLst>
                  <a:cxn ang="0">
                    <a:pos x="T1" y="T3"/>
                  </a:cxn>
                  <a:cxn ang="0">
                    <a:pos x="T5" y="T7"/>
                  </a:cxn>
                </a:cxnLst>
                <a:rect l="0" t="0" r="r" b="b"/>
                <a:pathLst>
                  <a:path w="793" h="474">
                    <a:moveTo>
                      <a:pt x="0" y="0"/>
                    </a:moveTo>
                    <a:lnTo>
                      <a:pt x="793" y="474"/>
                    </a:lnTo>
                  </a:path>
                </a:pathLst>
              </a:custGeom>
              <a:noFill/>
              <a:ln w="5238">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8" name="Group 269"/>
            <p:cNvGrpSpPr>
              <a:grpSpLocks/>
            </p:cNvGrpSpPr>
            <p:nvPr/>
          </p:nvGrpSpPr>
          <p:grpSpPr bwMode="auto">
            <a:xfrm>
              <a:off x="14613" y="176"/>
              <a:ext cx="818" cy="465"/>
              <a:chOff x="14613" y="176"/>
              <a:chExt cx="818" cy="465"/>
            </a:xfrm>
          </p:grpSpPr>
          <p:sp>
            <p:nvSpPr>
              <p:cNvPr id="175" name="Freeform 270"/>
              <p:cNvSpPr>
                <a:spLocks/>
              </p:cNvSpPr>
              <p:nvPr/>
            </p:nvSpPr>
            <p:spPr bwMode="auto">
              <a:xfrm>
                <a:off x="14613" y="176"/>
                <a:ext cx="818" cy="465"/>
              </a:xfrm>
              <a:custGeom>
                <a:avLst/>
                <a:gdLst>
                  <a:gd name="T0" fmla="+- 0 15431 14613"/>
                  <a:gd name="T1" fmla="*/ T0 w 818"/>
                  <a:gd name="T2" fmla="+- 0 176 176"/>
                  <a:gd name="T3" fmla="*/ 176 h 465"/>
                  <a:gd name="T4" fmla="+- 0 14613 14613"/>
                  <a:gd name="T5" fmla="*/ T4 w 818"/>
                  <a:gd name="T6" fmla="+- 0 642 176"/>
                  <a:gd name="T7" fmla="*/ 642 h 465"/>
                </a:gdLst>
                <a:ahLst/>
                <a:cxnLst>
                  <a:cxn ang="0">
                    <a:pos x="T1" y="T3"/>
                  </a:cxn>
                  <a:cxn ang="0">
                    <a:pos x="T5" y="T7"/>
                  </a:cxn>
                </a:cxnLst>
                <a:rect l="0" t="0" r="r" b="b"/>
                <a:pathLst>
                  <a:path w="818" h="465">
                    <a:moveTo>
                      <a:pt x="818" y="0"/>
                    </a:moveTo>
                    <a:lnTo>
                      <a:pt x="0" y="466"/>
                    </a:lnTo>
                  </a:path>
                </a:pathLst>
              </a:custGeom>
              <a:noFill/>
              <a:ln w="5238">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9" name="Group 271"/>
            <p:cNvGrpSpPr>
              <a:grpSpLocks/>
            </p:cNvGrpSpPr>
            <p:nvPr/>
          </p:nvGrpSpPr>
          <p:grpSpPr bwMode="auto">
            <a:xfrm>
              <a:off x="13434" y="2401"/>
              <a:ext cx="4" cy="7"/>
              <a:chOff x="13434" y="2401"/>
              <a:chExt cx="4" cy="7"/>
            </a:xfrm>
          </p:grpSpPr>
          <p:sp>
            <p:nvSpPr>
              <p:cNvPr id="174" name="Freeform 272"/>
              <p:cNvSpPr>
                <a:spLocks/>
              </p:cNvSpPr>
              <p:nvPr/>
            </p:nvSpPr>
            <p:spPr bwMode="auto">
              <a:xfrm>
                <a:off x="13434" y="2401"/>
                <a:ext cx="4" cy="7"/>
              </a:xfrm>
              <a:custGeom>
                <a:avLst/>
                <a:gdLst>
                  <a:gd name="T0" fmla="+- 0 13434 13434"/>
                  <a:gd name="T1" fmla="*/ T0 w 4"/>
                  <a:gd name="T2" fmla="+- 0 2408 2401"/>
                  <a:gd name="T3" fmla="*/ 2408 h 7"/>
                  <a:gd name="T4" fmla="+- 0 13438 13434"/>
                  <a:gd name="T5" fmla="*/ T4 w 4"/>
                  <a:gd name="T6" fmla="+- 0 2401 2401"/>
                  <a:gd name="T7" fmla="*/ 2401 h 7"/>
                </a:gdLst>
                <a:ahLst/>
                <a:cxnLst>
                  <a:cxn ang="0">
                    <a:pos x="T1" y="T3"/>
                  </a:cxn>
                  <a:cxn ang="0">
                    <a:pos x="T5" y="T7"/>
                  </a:cxn>
                </a:cxnLst>
                <a:rect l="0" t="0" r="r" b="b"/>
                <a:pathLst>
                  <a:path w="4"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40" name="Group 273"/>
            <p:cNvGrpSpPr>
              <a:grpSpLocks/>
            </p:cNvGrpSpPr>
            <p:nvPr/>
          </p:nvGrpSpPr>
          <p:grpSpPr bwMode="auto">
            <a:xfrm>
              <a:off x="13447" y="616"/>
              <a:ext cx="1073" cy="1771"/>
              <a:chOff x="13447" y="616"/>
              <a:chExt cx="1073" cy="1771"/>
            </a:xfrm>
          </p:grpSpPr>
          <p:sp>
            <p:nvSpPr>
              <p:cNvPr id="173" name="Freeform 274"/>
              <p:cNvSpPr>
                <a:spLocks/>
              </p:cNvSpPr>
              <p:nvPr/>
            </p:nvSpPr>
            <p:spPr bwMode="auto">
              <a:xfrm>
                <a:off x="13447" y="616"/>
                <a:ext cx="1073" cy="1771"/>
              </a:xfrm>
              <a:custGeom>
                <a:avLst/>
                <a:gdLst>
                  <a:gd name="T0" fmla="+- 0 13447 13447"/>
                  <a:gd name="T1" fmla="*/ T0 w 1073"/>
                  <a:gd name="T2" fmla="+- 0 2387 616"/>
                  <a:gd name="T3" fmla="*/ 2387 h 1771"/>
                  <a:gd name="T4" fmla="+- 0 14520 13447"/>
                  <a:gd name="T5" fmla="*/ T4 w 1073"/>
                  <a:gd name="T6" fmla="+- 0 616 616"/>
                  <a:gd name="T7" fmla="*/ 616 h 1771"/>
                </a:gdLst>
                <a:ahLst/>
                <a:cxnLst>
                  <a:cxn ang="0">
                    <a:pos x="T1" y="T3"/>
                  </a:cxn>
                  <a:cxn ang="0">
                    <a:pos x="T5" y="T7"/>
                  </a:cxn>
                </a:cxnLst>
                <a:rect l="0" t="0" r="r" b="b"/>
                <a:pathLst>
                  <a:path w="1073" h="1771">
                    <a:moveTo>
                      <a:pt x="0" y="1771"/>
                    </a:moveTo>
                    <a:lnTo>
                      <a:pt x="1073" y="0"/>
                    </a:lnTo>
                  </a:path>
                </a:pathLst>
              </a:custGeom>
              <a:noFill/>
              <a:ln w="5237">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41" name="Group 275"/>
            <p:cNvGrpSpPr>
              <a:grpSpLocks/>
            </p:cNvGrpSpPr>
            <p:nvPr/>
          </p:nvGrpSpPr>
          <p:grpSpPr bwMode="auto">
            <a:xfrm>
              <a:off x="14524" y="602"/>
              <a:ext cx="4" cy="7"/>
              <a:chOff x="14524" y="602"/>
              <a:chExt cx="4" cy="7"/>
            </a:xfrm>
          </p:grpSpPr>
          <p:sp>
            <p:nvSpPr>
              <p:cNvPr id="172" name="Freeform 276"/>
              <p:cNvSpPr>
                <a:spLocks/>
              </p:cNvSpPr>
              <p:nvPr/>
            </p:nvSpPr>
            <p:spPr bwMode="auto">
              <a:xfrm>
                <a:off x="14524" y="602"/>
                <a:ext cx="4" cy="7"/>
              </a:xfrm>
              <a:custGeom>
                <a:avLst/>
                <a:gdLst>
                  <a:gd name="T0" fmla="+- 0 14524 14524"/>
                  <a:gd name="T1" fmla="*/ T0 w 4"/>
                  <a:gd name="T2" fmla="+- 0 609 602"/>
                  <a:gd name="T3" fmla="*/ 609 h 7"/>
                  <a:gd name="T4" fmla="+- 0 14528 14524"/>
                  <a:gd name="T5" fmla="*/ T4 w 4"/>
                  <a:gd name="T6" fmla="+- 0 602 602"/>
                  <a:gd name="T7" fmla="*/ 602 h 7"/>
                </a:gdLst>
                <a:ahLst/>
                <a:cxnLst>
                  <a:cxn ang="0">
                    <a:pos x="T1" y="T3"/>
                  </a:cxn>
                  <a:cxn ang="0">
                    <a:pos x="T5" y="T7"/>
                  </a:cxn>
                </a:cxnLst>
                <a:rect l="0" t="0" r="r" b="b"/>
                <a:pathLst>
                  <a:path w="4"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42" name="Group 277"/>
            <p:cNvGrpSpPr>
              <a:grpSpLocks/>
            </p:cNvGrpSpPr>
            <p:nvPr/>
          </p:nvGrpSpPr>
          <p:grpSpPr bwMode="auto">
            <a:xfrm>
              <a:off x="13154" y="2137"/>
              <a:ext cx="5" cy="7"/>
              <a:chOff x="13154" y="2137"/>
              <a:chExt cx="5" cy="7"/>
            </a:xfrm>
          </p:grpSpPr>
          <p:sp>
            <p:nvSpPr>
              <p:cNvPr id="171" name="Freeform 278"/>
              <p:cNvSpPr>
                <a:spLocks/>
              </p:cNvSpPr>
              <p:nvPr/>
            </p:nvSpPr>
            <p:spPr bwMode="auto">
              <a:xfrm>
                <a:off x="13154" y="2137"/>
                <a:ext cx="5" cy="7"/>
              </a:xfrm>
              <a:custGeom>
                <a:avLst/>
                <a:gdLst>
                  <a:gd name="T0" fmla="+- 0 13154 13154"/>
                  <a:gd name="T1" fmla="*/ T0 w 5"/>
                  <a:gd name="T2" fmla="+- 0 2144 2137"/>
                  <a:gd name="T3" fmla="*/ 2144 h 7"/>
                  <a:gd name="T4" fmla="+- 0 13158 13154"/>
                  <a:gd name="T5" fmla="*/ T4 w 5"/>
                  <a:gd name="T6" fmla="+- 0 2137 2137"/>
                  <a:gd name="T7" fmla="*/ 2137 h 7"/>
                </a:gdLst>
                <a:ahLst/>
                <a:cxnLst>
                  <a:cxn ang="0">
                    <a:pos x="T1" y="T3"/>
                  </a:cxn>
                  <a:cxn ang="0">
                    <a:pos x="T5" y="T7"/>
                  </a:cxn>
                </a:cxnLst>
                <a:rect l="0" t="0" r="r" b="b"/>
                <a:pathLst>
                  <a:path w="5"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43" name="Group 279"/>
            <p:cNvGrpSpPr>
              <a:grpSpLocks/>
            </p:cNvGrpSpPr>
            <p:nvPr/>
          </p:nvGrpSpPr>
          <p:grpSpPr bwMode="auto">
            <a:xfrm>
              <a:off x="13168" y="486"/>
              <a:ext cx="1148" cy="1638"/>
              <a:chOff x="13168" y="486"/>
              <a:chExt cx="1148" cy="1638"/>
            </a:xfrm>
          </p:grpSpPr>
          <p:sp>
            <p:nvSpPr>
              <p:cNvPr id="170" name="Freeform 280"/>
              <p:cNvSpPr>
                <a:spLocks/>
              </p:cNvSpPr>
              <p:nvPr/>
            </p:nvSpPr>
            <p:spPr bwMode="auto">
              <a:xfrm>
                <a:off x="13168" y="486"/>
                <a:ext cx="1148" cy="1638"/>
              </a:xfrm>
              <a:custGeom>
                <a:avLst/>
                <a:gdLst>
                  <a:gd name="T0" fmla="+- 0 13168 13168"/>
                  <a:gd name="T1" fmla="*/ T0 w 1148"/>
                  <a:gd name="T2" fmla="+- 0 2124 486"/>
                  <a:gd name="T3" fmla="*/ 2124 h 1638"/>
                  <a:gd name="T4" fmla="+- 0 14315 13168"/>
                  <a:gd name="T5" fmla="*/ T4 w 1148"/>
                  <a:gd name="T6" fmla="+- 0 486 486"/>
                  <a:gd name="T7" fmla="*/ 486 h 1638"/>
                </a:gdLst>
                <a:ahLst/>
                <a:cxnLst>
                  <a:cxn ang="0">
                    <a:pos x="T1" y="T3"/>
                  </a:cxn>
                  <a:cxn ang="0">
                    <a:pos x="T5" y="T7"/>
                  </a:cxn>
                </a:cxnLst>
                <a:rect l="0" t="0" r="r" b="b"/>
                <a:pathLst>
                  <a:path w="1148" h="1638">
                    <a:moveTo>
                      <a:pt x="0" y="1638"/>
                    </a:moveTo>
                    <a:lnTo>
                      <a:pt x="1147" y="0"/>
                    </a:lnTo>
                  </a:path>
                </a:pathLst>
              </a:custGeom>
              <a:noFill/>
              <a:ln w="5237">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44" name="Group 281"/>
            <p:cNvGrpSpPr>
              <a:grpSpLocks/>
            </p:cNvGrpSpPr>
            <p:nvPr/>
          </p:nvGrpSpPr>
          <p:grpSpPr bwMode="auto">
            <a:xfrm>
              <a:off x="14320" y="473"/>
              <a:ext cx="5" cy="7"/>
              <a:chOff x="14320" y="473"/>
              <a:chExt cx="5" cy="7"/>
            </a:xfrm>
          </p:grpSpPr>
          <p:sp>
            <p:nvSpPr>
              <p:cNvPr id="169" name="Freeform 282"/>
              <p:cNvSpPr>
                <a:spLocks/>
              </p:cNvSpPr>
              <p:nvPr/>
            </p:nvSpPr>
            <p:spPr bwMode="auto">
              <a:xfrm>
                <a:off x="14320" y="473"/>
                <a:ext cx="5" cy="7"/>
              </a:xfrm>
              <a:custGeom>
                <a:avLst/>
                <a:gdLst>
                  <a:gd name="T0" fmla="+- 0 14320 14320"/>
                  <a:gd name="T1" fmla="*/ T0 w 5"/>
                  <a:gd name="T2" fmla="+- 0 479 473"/>
                  <a:gd name="T3" fmla="*/ 479 h 7"/>
                  <a:gd name="T4" fmla="+- 0 14325 14320"/>
                  <a:gd name="T5" fmla="*/ T4 w 5"/>
                  <a:gd name="T6" fmla="+- 0 473 473"/>
                  <a:gd name="T7" fmla="*/ 473 h 7"/>
                </a:gdLst>
                <a:ahLst/>
                <a:cxnLst>
                  <a:cxn ang="0">
                    <a:pos x="T1" y="T3"/>
                  </a:cxn>
                  <a:cxn ang="0">
                    <a:pos x="T5" y="T7"/>
                  </a:cxn>
                </a:cxnLst>
                <a:rect l="0" t="0" r="r" b="b"/>
                <a:pathLst>
                  <a:path w="5" h="7">
                    <a:moveTo>
                      <a:pt x="0" y="6"/>
                    </a:moveTo>
                    <a:lnTo>
                      <a:pt x="5"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45" name="Group 283"/>
            <p:cNvGrpSpPr>
              <a:grpSpLocks/>
            </p:cNvGrpSpPr>
            <p:nvPr/>
          </p:nvGrpSpPr>
          <p:grpSpPr bwMode="auto">
            <a:xfrm>
              <a:off x="12881" y="1857"/>
              <a:ext cx="5" cy="7"/>
              <a:chOff x="12881" y="1857"/>
              <a:chExt cx="5" cy="7"/>
            </a:xfrm>
          </p:grpSpPr>
          <p:sp>
            <p:nvSpPr>
              <p:cNvPr id="168" name="Freeform 284"/>
              <p:cNvSpPr>
                <a:spLocks/>
              </p:cNvSpPr>
              <p:nvPr/>
            </p:nvSpPr>
            <p:spPr bwMode="auto">
              <a:xfrm>
                <a:off x="12881" y="1857"/>
                <a:ext cx="5" cy="7"/>
              </a:xfrm>
              <a:custGeom>
                <a:avLst/>
                <a:gdLst>
                  <a:gd name="T0" fmla="+- 0 12881 12881"/>
                  <a:gd name="T1" fmla="*/ T0 w 5"/>
                  <a:gd name="T2" fmla="+- 0 1864 1857"/>
                  <a:gd name="T3" fmla="*/ 1864 h 7"/>
                  <a:gd name="T4" fmla="+- 0 12886 12881"/>
                  <a:gd name="T5" fmla="*/ T4 w 5"/>
                  <a:gd name="T6" fmla="+- 0 1857 1857"/>
                  <a:gd name="T7" fmla="*/ 1857 h 7"/>
                </a:gdLst>
                <a:ahLst/>
                <a:cxnLst>
                  <a:cxn ang="0">
                    <a:pos x="T1" y="T3"/>
                  </a:cxn>
                  <a:cxn ang="0">
                    <a:pos x="T5" y="T7"/>
                  </a:cxn>
                </a:cxnLst>
                <a:rect l="0" t="0" r="r" b="b"/>
                <a:pathLst>
                  <a:path w="5" h="7">
                    <a:moveTo>
                      <a:pt x="0" y="7"/>
                    </a:moveTo>
                    <a:lnTo>
                      <a:pt x="5"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46" name="Group 285"/>
            <p:cNvGrpSpPr>
              <a:grpSpLocks/>
            </p:cNvGrpSpPr>
            <p:nvPr/>
          </p:nvGrpSpPr>
          <p:grpSpPr bwMode="auto">
            <a:xfrm>
              <a:off x="12896" y="337"/>
              <a:ext cx="1168" cy="1507"/>
              <a:chOff x="12896" y="337"/>
              <a:chExt cx="1168" cy="1507"/>
            </a:xfrm>
          </p:grpSpPr>
          <p:sp>
            <p:nvSpPr>
              <p:cNvPr id="167" name="Freeform 286"/>
              <p:cNvSpPr>
                <a:spLocks/>
              </p:cNvSpPr>
              <p:nvPr/>
            </p:nvSpPr>
            <p:spPr bwMode="auto">
              <a:xfrm>
                <a:off x="12896" y="337"/>
                <a:ext cx="1168" cy="1507"/>
              </a:xfrm>
              <a:custGeom>
                <a:avLst/>
                <a:gdLst>
                  <a:gd name="T0" fmla="+- 0 12896 12896"/>
                  <a:gd name="T1" fmla="*/ T0 w 1168"/>
                  <a:gd name="T2" fmla="+- 0 1844 337"/>
                  <a:gd name="T3" fmla="*/ 1844 h 1507"/>
                  <a:gd name="T4" fmla="+- 0 14064 12896"/>
                  <a:gd name="T5" fmla="*/ T4 w 1168"/>
                  <a:gd name="T6" fmla="+- 0 337 337"/>
                  <a:gd name="T7" fmla="*/ 337 h 1507"/>
                </a:gdLst>
                <a:ahLst/>
                <a:cxnLst>
                  <a:cxn ang="0">
                    <a:pos x="T1" y="T3"/>
                  </a:cxn>
                  <a:cxn ang="0">
                    <a:pos x="T5" y="T7"/>
                  </a:cxn>
                </a:cxnLst>
                <a:rect l="0" t="0" r="r" b="b"/>
                <a:pathLst>
                  <a:path w="1168" h="1507">
                    <a:moveTo>
                      <a:pt x="0" y="1507"/>
                    </a:moveTo>
                    <a:lnTo>
                      <a:pt x="1168" y="0"/>
                    </a:lnTo>
                  </a:path>
                </a:pathLst>
              </a:custGeom>
              <a:noFill/>
              <a:ln w="5237">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47" name="Group 287"/>
            <p:cNvGrpSpPr>
              <a:grpSpLocks/>
            </p:cNvGrpSpPr>
            <p:nvPr/>
          </p:nvGrpSpPr>
          <p:grpSpPr bwMode="auto">
            <a:xfrm>
              <a:off x="14069" y="324"/>
              <a:ext cx="5" cy="7"/>
              <a:chOff x="14069" y="324"/>
              <a:chExt cx="5" cy="7"/>
            </a:xfrm>
          </p:grpSpPr>
          <p:sp>
            <p:nvSpPr>
              <p:cNvPr id="166" name="Freeform 288"/>
              <p:cNvSpPr>
                <a:spLocks/>
              </p:cNvSpPr>
              <p:nvPr/>
            </p:nvSpPr>
            <p:spPr bwMode="auto">
              <a:xfrm>
                <a:off x="14069" y="324"/>
                <a:ext cx="5" cy="7"/>
              </a:xfrm>
              <a:custGeom>
                <a:avLst/>
                <a:gdLst>
                  <a:gd name="T0" fmla="+- 0 14069 14069"/>
                  <a:gd name="T1" fmla="*/ T0 w 5"/>
                  <a:gd name="T2" fmla="+- 0 331 324"/>
                  <a:gd name="T3" fmla="*/ 331 h 7"/>
                  <a:gd name="T4" fmla="+- 0 14074 14069"/>
                  <a:gd name="T5" fmla="*/ T4 w 5"/>
                  <a:gd name="T6" fmla="+- 0 324 324"/>
                  <a:gd name="T7" fmla="*/ 324 h 7"/>
                </a:gdLst>
                <a:ahLst/>
                <a:cxnLst>
                  <a:cxn ang="0">
                    <a:pos x="T1" y="T3"/>
                  </a:cxn>
                  <a:cxn ang="0">
                    <a:pos x="T5" y="T7"/>
                  </a:cxn>
                </a:cxnLst>
                <a:rect l="0" t="0" r="r" b="b"/>
                <a:pathLst>
                  <a:path w="5" h="7">
                    <a:moveTo>
                      <a:pt x="0" y="7"/>
                    </a:moveTo>
                    <a:lnTo>
                      <a:pt x="5"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48" name="Group 289"/>
            <p:cNvGrpSpPr>
              <a:grpSpLocks/>
            </p:cNvGrpSpPr>
            <p:nvPr/>
          </p:nvGrpSpPr>
          <p:grpSpPr bwMode="auto">
            <a:xfrm>
              <a:off x="13613" y="2401"/>
              <a:ext cx="4" cy="7"/>
              <a:chOff x="13613" y="2401"/>
              <a:chExt cx="4" cy="7"/>
            </a:xfrm>
          </p:grpSpPr>
          <p:sp>
            <p:nvSpPr>
              <p:cNvPr id="165" name="Freeform 290"/>
              <p:cNvSpPr>
                <a:spLocks/>
              </p:cNvSpPr>
              <p:nvPr/>
            </p:nvSpPr>
            <p:spPr bwMode="auto">
              <a:xfrm>
                <a:off x="13613" y="2401"/>
                <a:ext cx="4" cy="7"/>
              </a:xfrm>
              <a:custGeom>
                <a:avLst/>
                <a:gdLst>
                  <a:gd name="T0" fmla="+- 0 13613 13613"/>
                  <a:gd name="T1" fmla="*/ T0 w 4"/>
                  <a:gd name="T2" fmla="+- 0 2408 2401"/>
                  <a:gd name="T3" fmla="*/ 2408 h 7"/>
                  <a:gd name="T4" fmla="+- 0 13617 13613"/>
                  <a:gd name="T5" fmla="*/ T4 w 4"/>
                  <a:gd name="T6" fmla="+- 0 2401 2401"/>
                  <a:gd name="T7" fmla="*/ 2401 h 7"/>
                </a:gdLst>
                <a:ahLst/>
                <a:cxnLst>
                  <a:cxn ang="0">
                    <a:pos x="T1" y="T3"/>
                  </a:cxn>
                  <a:cxn ang="0">
                    <a:pos x="T5" y="T7"/>
                  </a:cxn>
                </a:cxnLst>
                <a:rect l="0" t="0" r="r" b="b"/>
                <a:pathLst>
                  <a:path w="4"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49" name="Group 291"/>
            <p:cNvGrpSpPr>
              <a:grpSpLocks/>
            </p:cNvGrpSpPr>
            <p:nvPr/>
          </p:nvGrpSpPr>
          <p:grpSpPr bwMode="auto">
            <a:xfrm>
              <a:off x="13625" y="613"/>
              <a:ext cx="1073" cy="1774"/>
              <a:chOff x="13625" y="613"/>
              <a:chExt cx="1073" cy="1774"/>
            </a:xfrm>
          </p:grpSpPr>
          <p:sp>
            <p:nvSpPr>
              <p:cNvPr id="164" name="Freeform 292"/>
              <p:cNvSpPr>
                <a:spLocks/>
              </p:cNvSpPr>
              <p:nvPr/>
            </p:nvSpPr>
            <p:spPr bwMode="auto">
              <a:xfrm>
                <a:off x="13625" y="613"/>
                <a:ext cx="1073" cy="1774"/>
              </a:xfrm>
              <a:custGeom>
                <a:avLst/>
                <a:gdLst>
                  <a:gd name="T0" fmla="+- 0 13625 13625"/>
                  <a:gd name="T1" fmla="*/ T0 w 1073"/>
                  <a:gd name="T2" fmla="+- 0 2387 613"/>
                  <a:gd name="T3" fmla="*/ 2387 h 1774"/>
                  <a:gd name="T4" fmla="+- 0 14698 13625"/>
                  <a:gd name="T5" fmla="*/ T4 w 1073"/>
                  <a:gd name="T6" fmla="+- 0 613 613"/>
                  <a:gd name="T7" fmla="*/ 613 h 1774"/>
                </a:gdLst>
                <a:ahLst/>
                <a:cxnLst>
                  <a:cxn ang="0">
                    <a:pos x="T1" y="T3"/>
                  </a:cxn>
                  <a:cxn ang="0">
                    <a:pos x="T5" y="T7"/>
                  </a:cxn>
                </a:cxnLst>
                <a:rect l="0" t="0" r="r" b="b"/>
                <a:pathLst>
                  <a:path w="1073" h="1774">
                    <a:moveTo>
                      <a:pt x="0" y="1774"/>
                    </a:moveTo>
                    <a:lnTo>
                      <a:pt x="1073" y="0"/>
                    </a:lnTo>
                  </a:path>
                </a:pathLst>
              </a:custGeom>
              <a:noFill/>
              <a:ln w="5237">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50" name="Group 293"/>
            <p:cNvGrpSpPr>
              <a:grpSpLocks/>
            </p:cNvGrpSpPr>
            <p:nvPr/>
          </p:nvGrpSpPr>
          <p:grpSpPr bwMode="auto">
            <a:xfrm>
              <a:off x="14703" y="599"/>
              <a:ext cx="4" cy="7"/>
              <a:chOff x="14703" y="599"/>
              <a:chExt cx="4" cy="7"/>
            </a:xfrm>
          </p:grpSpPr>
          <p:sp>
            <p:nvSpPr>
              <p:cNvPr id="163" name="Freeform 294"/>
              <p:cNvSpPr>
                <a:spLocks/>
              </p:cNvSpPr>
              <p:nvPr/>
            </p:nvSpPr>
            <p:spPr bwMode="auto">
              <a:xfrm>
                <a:off x="14703" y="599"/>
                <a:ext cx="4" cy="7"/>
              </a:xfrm>
              <a:custGeom>
                <a:avLst/>
                <a:gdLst>
                  <a:gd name="T0" fmla="+- 0 14703 14703"/>
                  <a:gd name="T1" fmla="*/ T0 w 4"/>
                  <a:gd name="T2" fmla="+- 0 606 599"/>
                  <a:gd name="T3" fmla="*/ 606 h 7"/>
                  <a:gd name="T4" fmla="+- 0 14707 14703"/>
                  <a:gd name="T5" fmla="*/ T4 w 4"/>
                  <a:gd name="T6" fmla="+- 0 599 599"/>
                  <a:gd name="T7" fmla="*/ 599 h 7"/>
                </a:gdLst>
                <a:ahLst/>
                <a:cxnLst>
                  <a:cxn ang="0">
                    <a:pos x="T1" y="T3"/>
                  </a:cxn>
                  <a:cxn ang="0">
                    <a:pos x="T5" y="T7"/>
                  </a:cxn>
                </a:cxnLst>
                <a:rect l="0" t="0" r="r" b="b"/>
                <a:pathLst>
                  <a:path w="4"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51" name="Group 295"/>
            <p:cNvGrpSpPr>
              <a:grpSpLocks/>
            </p:cNvGrpSpPr>
            <p:nvPr/>
          </p:nvGrpSpPr>
          <p:grpSpPr bwMode="auto">
            <a:xfrm>
              <a:off x="13932" y="2123"/>
              <a:ext cx="4" cy="7"/>
              <a:chOff x="13932" y="2123"/>
              <a:chExt cx="4" cy="7"/>
            </a:xfrm>
          </p:grpSpPr>
          <p:sp>
            <p:nvSpPr>
              <p:cNvPr id="162" name="Freeform 296"/>
              <p:cNvSpPr>
                <a:spLocks/>
              </p:cNvSpPr>
              <p:nvPr/>
            </p:nvSpPr>
            <p:spPr bwMode="auto">
              <a:xfrm>
                <a:off x="13932" y="2123"/>
                <a:ext cx="4" cy="7"/>
              </a:xfrm>
              <a:custGeom>
                <a:avLst/>
                <a:gdLst>
                  <a:gd name="T0" fmla="+- 0 13932 13932"/>
                  <a:gd name="T1" fmla="*/ T0 w 4"/>
                  <a:gd name="T2" fmla="+- 0 2130 2123"/>
                  <a:gd name="T3" fmla="*/ 2130 h 7"/>
                  <a:gd name="T4" fmla="+- 0 13936 13932"/>
                  <a:gd name="T5" fmla="*/ T4 w 4"/>
                  <a:gd name="T6" fmla="+- 0 2123 2123"/>
                  <a:gd name="T7" fmla="*/ 2123 h 7"/>
                </a:gdLst>
                <a:ahLst/>
                <a:cxnLst>
                  <a:cxn ang="0">
                    <a:pos x="T1" y="T3"/>
                  </a:cxn>
                  <a:cxn ang="0">
                    <a:pos x="T5" y="T7"/>
                  </a:cxn>
                </a:cxnLst>
                <a:rect l="0" t="0" r="r" b="b"/>
                <a:pathLst>
                  <a:path w="4"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52" name="Group 297"/>
            <p:cNvGrpSpPr>
              <a:grpSpLocks/>
            </p:cNvGrpSpPr>
            <p:nvPr/>
          </p:nvGrpSpPr>
          <p:grpSpPr bwMode="auto">
            <a:xfrm>
              <a:off x="13944" y="478"/>
              <a:ext cx="985" cy="1631"/>
              <a:chOff x="13944" y="478"/>
              <a:chExt cx="985" cy="1631"/>
            </a:xfrm>
          </p:grpSpPr>
          <p:sp>
            <p:nvSpPr>
              <p:cNvPr id="161" name="Freeform 298"/>
              <p:cNvSpPr>
                <a:spLocks/>
              </p:cNvSpPr>
              <p:nvPr/>
            </p:nvSpPr>
            <p:spPr bwMode="auto">
              <a:xfrm>
                <a:off x="13944" y="478"/>
                <a:ext cx="985" cy="1631"/>
              </a:xfrm>
              <a:custGeom>
                <a:avLst/>
                <a:gdLst>
                  <a:gd name="T0" fmla="+- 0 13944 13944"/>
                  <a:gd name="T1" fmla="*/ T0 w 985"/>
                  <a:gd name="T2" fmla="+- 0 2109 478"/>
                  <a:gd name="T3" fmla="*/ 2109 h 1631"/>
                  <a:gd name="T4" fmla="+- 0 14929 13944"/>
                  <a:gd name="T5" fmla="*/ T4 w 985"/>
                  <a:gd name="T6" fmla="+- 0 478 478"/>
                  <a:gd name="T7" fmla="*/ 478 h 1631"/>
                </a:gdLst>
                <a:ahLst/>
                <a:cxnLst>
                  <a:cxn ang="0">
                    <a:pos x="T1" y="T3"/>
                  </a:cxn>
                  <a:cxn ang="0">
                    <a:pos x="T5" y="T7"/>
                  </a:cxn>
                </a:cxnLst>
                <a:rect l="0" t="0" r="r" b="b"/>
                <a:pathLst>
                  <a:path w="985" h="1631">
                    <a:moveTo>
                      <a:pt x="0" y="1631"/>
                    </a:moveTo>
                    <a:lnTo>
                      <a:pt x="985" y="0"/>
                    </a:lnTo>
                  </a:path>
                </a:pathLst>
              </a:custGeom>
              <a:noFill/>
              <a:ln w="5237">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53" name="Group 299"/>
            <p:cNvGrpSpPr>
              <a:grpSpLocks/>
            </p:cNvGrpSpPr>
            <p:nvPr/>
          </p:nvGrpSpPr>
          <p:grpSpPr bwMode="auto">
            <a:xfrm>
              <a:off x="14933" y="464"/>
              <a:ext cx="4" cy="7"/>
              <a:chOff x="14933" y="464"/>
              <a:chExt cx="4" cy="7"/>
            </a:xfrm>
          </p:grpSpPr>
          <p:sp>
            <p:nvSpPr>
              <p:cNvPr id="160" name="Freeform 300"/>
              <p:cNvSpPr>
                <a:spLocks/>
              </p:cNvSpPr>
              <p:nvPr/>
            </p:nvSpPr>
            <p:spPr bwMode="auto">
              <a:xfrm>
                <a:off x="14933" y="464"/>
                <a:ext cx="4" cy="7"/>
              </a:xfrm>
              <a:custGeom>
                <a:avLst/>
                <a:gdLst>
                  <a:gd name="T0" fmla="+- 0 14933 14933"/>
                  <a:gd name="T1" fmla="*/ T0 w 4"/>
                  <a:gd name="T2" fmla="+- 0 471 464"/>
                  <a:gd name="T3" fmla="*/ 471 h 7"/>
                  <a:gd name="T4" fmla="+- 0 14938 14933"/>
                  <a:gd name="T5" fmla="*/ T4 w 4"/>
                  <a:gd name="T6" fmla="+- 0 464 464"/>
                  <a:gd name="T7" fmla="*/ 464 h 7"/>
                </a:gdLst>
                <a:ahLst/>
                <a:cxnLst>
                  <a:cxn ang="0">
                    <a:pos x="T1" y="T3"/>
                  </a:cxn>
                  <a:cxn ang="0">
                    <a:pos x="T5" y="T7"/>
                  </a:cxn>
                </a:cxnLst>
                <a:rect l="0" t="0" r="r" b="b"/>
                <a:pathLst>
                  <a:path w="4" h="7">
                    <a:moveTo>
                      <a:pt x="0" y="7"/>
                    </a:moveTo>
                    <a:lnTo>
                      <a:pt x="5"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54" name="Group 301"/>
            <p:cNvGrpSpPr>
              <a:grpSpLocks/>
            </p:cNvGrpSpPr>
            <p:nvPr/>
          </p:nvGrpSpPr>
          <p:grpSpPr bwMode="auto">
            <a:xfrm>
              <a:off x="14256" y="1851"/>
              <a:ext cx="4" cy="7"/>
              <a:chOff x="14256" y="1851"/>
              <a:chExt cx="4" cy="7"/>
            </a:xfrm>
          </p:grpSpPr>
          <p:sp>
            <p:nvSpPr>
              <p:cNvPr id="159" name="Freeform 302"/>
              <p:cNvSpPr>
                <a:spLocks/>
              </p:cNvSpPr>
              <p:nvPr/>
            </p:nvSpPr>
            <p:spPr bwMode="auto">
              <a:xfrm>
                <a:off x="14256" y="1851"/>
                <a:ext cx="4" cy="7"/>
              </a:xfrm>
              <a:custGeom>
                <a:avLst/>
                <a:gdLst>
                  <a:gd name="T0" fmla="+- 0 14256 14256"/>
                  <a:gd name="T1" fmla="*/ T0 w 4"/>
                  <a:gd name="T2" fmla="+- 0 1858 1851"/>
                  <a:gd name="T3" fmla="*/ 1858 h 7"/>
                  <a:gd name="T4" fmla="+- 0 14260 14256"/>
                  <a:gd name="T5" fmla="*/ T4 w 4"/>
                  <a:gd name="T6" fmla="+- 0 1851 1851"/>
                  <a:gd name="T7" fmla="*/ 1851 h 7"/>
                </a:gdLst>
                <a:ahLst/>
                <a:cxnLst>
                  <a:cxn ang="0">
                    <a:pos x="T1" y="T3"/>
                  </a:cxn>
                  <a:cxn ang="0">
                    <a:pos x="T5" y="T7"/>
                  </a:cxn>
                </a:cxnLst>
                <a:rect l="0" t="0" r="r" b="b"/>
                <a:pathLst>
                  <a:path w="4"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55" name="Group 303"/>
            <p:cNvGrpSpPr>
              <a:grpSpLocks/>
            </p:cNvGrpSpPr>
            <p:nvPr/>
          </p:nvGrpSpPr>
          <p:grpSpPr bwMode="auto">
            <a:xfrm>
              <a:off x="14269" y="341"/>
              <a:ext cx="889" cy="1496"/>
              <a:chOff x="14269" y="341"/>
              <a:chExt cx="889" cy="1496"/>
            </a:xfrm>
          </p:grpSpPr>
          <p:sp>
            <p:nvSpPr>
              <p:cNvPr id="158" name="Freeform 304"/>
              <p:cNvSpPr>
                <a:spLocks/>
              </p:cNvSpPr>
              <p:nvPr/>
            </p:nvSpPr>
            <p:spPr bwMode="auto">
              <a:xfrm>
                <a:off x="14269" y="341"/>
                <a:ext cx="889" cy="1496"/>
              </a:xfrm>
              <a:custGeom>
                <a:avLst/>
                <a:gdLst>
                  <a:gd name="T0" fmla="+- 0 14269 14269"/>
                  <a:gd name="T1" fmla="*/ T0 w 889"/>
                  <a:gd name="T2" fmla="+- 0 1837 341"/>
                  <a:gd name="T3" fmla="*/ 1837 h 1496"/>
                  <a:gd name="T4" fmla="+- 0 15158 14269"/>
                  <a:gd name="T5" fmla="*/ T4 w 889"/>
                  <a:gd name="T6" fmla="+- 0 341 341"/>
                  <a:gd name="T7" fmla="*/ 341 h 1496"/>
                </a:gdLst>
                <a:ahLst/>
                <a:cxnLst>
                  <a:cxn ang="0">
                    <a:pos x="T1" y="T3"/>
                  </a:cxn>
                  <a:cxn ang="0">
                    <a:pos x="T5" y="T7"/>
                  </a:cxn>
                </a:cxnLst>
                <a:rect l="0" t="0" r="r" b="b"/>
                <a:pathLst>
                  <a:path w="889" h="1496">
                    <a:moveTo>
                      <a:pt x="0" y="1496"/>
                    </a:moveTo>
                    <a:lnTo>
                      <a:pt x="889" y="0"/>
                    </a:lnTo>
                  </a:path>
                </a:pathLst>
              </a:custGeom>
              <a:noFill/>
              <a:ln w="5237">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56" name="Group 305"/>
            <p:cNvGrpSpPr>
              <a:grpSpLocks/>
            </p:cNvGrpSpPr>
            <p:nvPr/>
          </p:nvGrpSpPr>
          <p:grpSpPr bwMode="auto">
            <a:xfrm>
              <a:off x="15162" y="327"/>
              <a:ext cx="4" cy="7"/>
              <a:chOff x="15162" y="327"/>
              <a:chExt cx="4" cy="7"/>
            </a:xfrm>
          </p:grpSpPr>
          <p:sp>
            <p:nvSpPr>
              <p:cNvPr id="157" name="Freeform 306"/>
              <p:cNvSpPr>
                <a:spLocks/>
              </p:cNvSpPr>
              <p:nvPr/>
            </p:nvSpPr>
            <p:spPr bwMode="auto">
              <a:xfrm>
                <a:off x="15162" y="327"/>
                <a:ext cx="4" cy="7"/>
              </a:xfrm>
              <a:custGeom>
                <a:avLst/>
                <a:gdLst>
                  <a:gd name="T0" fmla="+- 0 15162 15162"/>
                  <a:gd name="T1" fmla="*/ T0 w 4"/>
                  <a:gd name="T2" fmla="+- 0 334 327"/>
                  <a:gd name="T3" fmla="*/ 334 h 7"/>
                  <a:gd name="T4" fmla="+- 0 15166 15162"/>
                  <a:gd name="T5" fmla="*/ T4 w 4"/>
                  <a:gd name="T6" fmla="+- 0 327 327"/>
                  <a:gd name="T7" fmla="*/ 327 h 7"/>
                </a:gdLst>
                <a:ahLst/>
                <a:cxnLst>
                  <a:cxn ang="0">
                    <a:pos x="T1" y="T3"/>
                  </a:cxn>
                  <a:cxn ang="0">
                    <a:pos x="T5" y="T7"/>
                  </a:cxn>
                </a:cxnLst>
                <a:rect l="0" t="0" r="r" b="b"/>
                <a:pathLst>
                  <a:path w="4" h="7">
                    <a:moveTo>
                      <a:pt x="0" y="7"/>
                    </a:moveTo>
                    <a:lnTo>
                      <a:pt x="4" y="0"/>
                    </a:lnTo>
                  </a:path>
                </a:pathLst>
              </a:custGeom>
              <a:noFill/>
              <a:ln w="5237">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grpSp>
        <p:nvGrpSpPr>
          <p:cNvPr id="211" name="Group 99"/>
          <p:cNvGrpSpPr>
            <a:grpSpLocks/>
          </p:cNvGrpSpPr>
          <p:nvPr/>
        </p:nvGrpSpPr>
        <p:grpSpPr bwMode="auto">
          <a:xfrm>
            <a:off x="3163249" y="5986707"/>
            <a:ext cx="971135" cy="851827"/>
            <a:chOff x="5848" y="892"/>
            <a:chExt cx="5131" cy="3745"/>
          </a:xfrm>
        </p:grpSpPr>
        <p:grpSp>
          <p:nvGrpSpPr>
            <p:cNvPr id="212" name="Group 100"/>
            <p:cNvGrpSpPr>
              <a:grpSpLocks/>
            </p:cNvGrpSpPr>
            <p:nvPr/>
          </p:nvGrpSpPr>
          <p:grpSpPr bwMode="auto">
            <a:xfrm>
              <a:off x="5858" y="3385"/>
              <a:ext cx="5111" cy="1241"/>
              <a:chOff x="5858" y="3385"/>
              <a:chExt cx="5111" cy="1241"/>
            </a:xfrm>
          </p:grpSpPr>
          <p:sp>
            <p:nvSpPr>
              <p:cNvPr id="317" name="Freeform 101"/>
              <p:cNvSpPr>
                <a:spLocks/>
              </p:cNvSpPr>
              <p:nvPr/>
            </p:nvSpPr>
            <p:spPr bwMode="auto">
              <a:xfrm>
                <a:off x="5858" y="3385"/>
                <a:ext cx="5111" cy="1241"/>
              </a:xfrm>
              <a:custGeom>
                <a:avLst/>
                <a:gdLst>
                  <a:gd name="T0" fmla="+- 0 5858 5858"/>
                  <a:gd name="T1" fmla="*/ T0 w 5111"/>
                  <a:gd name="T2" fmla="+- 0 4626 3385"/>
                  <a:gd name="T3" fmla="*/ 4626 h 1241"/>
                  <a:gd name="T4" fmla="+- 0 10970 5858"/>
                  <a:gd name="T5" fmla="*/ T4 w 5111"/>
                  <a:gd name="T6" fmla="+- 0 4626 3385"/>
                  <a:gd name="T7" fmla="*/ 4626 h 1241"/>
                  <a:gd name="T8" fmla="+- 0 10970 5858"/>
                  <a:gd name="T9" fmla="*/ T8 w 5111"/>
                  <a:gd name="T10" fmla="+- 0 3385 3385"/>
                  <a:gd name="T11" fmla="*/ 3385 h 1241"/>
                  <a:gd name="T12" fmla="+- 0 5858 5858"/>
                  <a:gd name="T13" fmla="*/ T12 w 5111"/>
                  <a:gd name="T14" fmla="+- 0 3385 3385"/>
                  <a:gd name="T15" fmla="*/ 3385 h 1241"/>
                  <a:gd name="T16" fmla="+- 0 5858 5858"/>
                  <a:gd name="T17" fmla="*/ T16 w 5111"/>
                  <a:gd name="T18" fmla="+- 0 4626 3385"/>
                  <a:gd name="T19" fmla="*/ 4626 h 1241"/>
                </a:gdLst>
                <a:ahLst/>
                <a:cxnLst>
                  <a:cxn ang="0">
                    <a:pos x="T1" y="T3"/>
                  </a:cxn>
                  <a:cxn ang="0">
                    <a:pos x="T5" y="T7"/>
                  </a:cxn>
                  <a:cxn ang="0">
                    <a:pos x="T9" y="T11"/>
                  </a:cxn>
                  <a:cxn ang="0">
                    <a:pos x="T13" y="T15"/>
                  </a:cxn>
                  <a:cxn ang="0">
                    <a:pos x="T17" y="T19"/>
                  </a:cxn>
                </a:cxnLst>
                <a:rect l="0" t="0" r="r" b="b"/>
                <a:pathLst>
                  <a:path w="5111" h="1241">
                    <a:moveTo>
                      <a:pt x="0" y="1241"/>
                    </a:moveTo>
                    <a:lnTo>
                      <a:pt x="5112" y="1241"/>
                    </a:lnTo>
                    <a:lnTo>
                      <a:pt x="5112" y="0"/>
                    </a:lnTo>
                    <a:lnTo>
                      <a:pt x="0" y="0"/>
                    </a:lnTo>
                    <a:lnTo>
                      <a:pt x="0" y="1241"/>
                    </a:lnTo>
                  </a:path>
                </a:pathLst>
              </a:custGeom>
              <a:solidFill>
                <a:srgbClr val="4D4D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3" name="Group 102"/>
            <p:cNvGrpSpPr>
              <a:grpSpLocks/>
            </p:cNvGrpSpPr>
            <p:nvPr/>
          </p:nvGrpSpPr>
          <p:grpSpPr bwMode="auto">
            <a:xfrm>
              <a:off x="6080" y="902"/>
              <a:ext cx="4617" cy="3379"/>
              <a:chOff x="6080" y="902"/>
              <a:chExt cx="4617" cy="3379"/>
            </a:xfrm>
          </p:grpSpPr>
          <p:sp>
            <p:nvSpPr>
              <p:cNvPr id="316" name="Freeform 103"/>
              <p:cNvSpPr>
                <a:spLocks/>
              </p:cNvSpPr>
              <p:nvPr/>
            </p:nvSpPr>
            <p:spPr bwMode="auto">
              <a:xfrm>
                <a:off x="6080" y="902"/>
                <a:ext cx="4617" cy="3379"/>
              </a:xfrm>
              <a:custGeom>
                <a:avLst/>
                <a:gdLst>
                  <a:gd name="T0" fmla="+- 0 6080 6080"/>
                  <a:gd name="T1" fmla="*/ T0 w 4617"/>
                  <a:gd name="T2" fmla="+- 0 4281 902"/>
                  <a:gd name="T3" fmla="*/ 4281 h 3379"/>
                  <a:gd name="T4" fmla="+- 0 10698 6080"/>
                  <a:gd name="T5" fmla="*/ T4 w 4617"/>
                  <a:gd name="T6" fmla="+- 0 4281 902"/>
                  <a:gd name="T7" fmla="*/ 4281 h 3379"/>
                  <a:gd name="T8" fmla="+- 0 10698 6080"/>
                  <a:gd name="T9" fmla="*/ T8 w 4617"/>
                  <a:gd name="T10" fmla="+- 0 902 902"/>
                  <a:gd name="T11" fmla="*/ 902 h 3379"/>
                  <a:gd name="T12" fmla="+- 0 6080 6080"/>
                  <a:gd name="T13" fmla="*/ T12 w 4617"/>
                  <a:gd name="T14" fmla="+- 0 902 902"/>
                  <a:gd name="T15" fmla="*/ 902 h 3379"/>
                  <a:gd name="T16" fmla="+- 0 6080 6080"/>
                  <a:gd name="T17" fmla="*/ T16 w 4617"/>
                  <a:gd name="T18" fmla="+- 0 4281 902"/>
                  <a:gd name="T19" fmla="*/ 4281 h 3379"/>
                </a:gdLst>
                <a:ahLst/>
                <a:cxnLst>
                  <a:cxn ang="0">
                    <a:pos x="T1" y="T3"/>
                  </a:cxn>
                  <a:cxn ang="0">
                    <a:pos x="T5" y="T7"/>
                  </a:cxn>
                  <a:cxn ang="0">
                    <a:pos x="T9" y="T11"/>
                  </a:cxn>
                  <a:cxn ang="0">
                    <a:pos x="T13" y="T15"/>
                  </a:cxn>
                  <a:cxn ang="0">
                    <a:pos x="T17" y="T19"/>
                  </a:cxn>
                </a:cxnLst>
                <a:rect l="0" t="0" r="r" b="b"/>
                <a:pathLst>
                  <a:path w="4617" h="3379">
                    <a:moveTo>
                      <a:pt x="0" y="3379"/>
                    </a:moveTo>
                    <a:lnTo>
                      <a:pt x="4618" y="3379"/>
                    </a:lnTo>
                    <a:lnTo>
                      <a:pt x="4618" y="0"/>
                    </a:lnTo>
                    <a:lnTo>
                      <a:pt x="0" y="0"/>
                    </a:lnTo>
                    <a:lnTo>
                      <a:pt x="0" y="3379"/>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4" name="Group 104"/>
            <p:cNvGrpSpPr>
              <a:grpSpLocks/>
            </p:cNvGrpSpPr>
            <p:nvPr/>
          </p:nvGrpSpPr>
          <p:grpSpPr bwMode="auto">
            <a:xfrm>
              <a:off x="6303" y="3428"/>
              <a:ext cx="3693" cy="161"/>
              <a:chOff x="6303" y="3428"/>
              <a:chExt cx="3693" cy="161"/>
            </a:xfrm>
          </p:grpSpPr>
          <p:sp>
            <p:nvSpPr>
              <p:cNvPr id="315" name="Freeform 105"/>
              <p:cNvSpPr>
                <a:spLocks/>
              </p:cNvSpPr>
              <p:nvPr/>
            </p:nvSpPr>
            <p:spPr bwMode="auto">
              <a:xfrm>
                <a:off x="6303" y="3428"/>
                <a:ext cx="3693" cy="161"/>
              </a:xfrm>
              <a:custGeom>
                <a:avLst/>
                <a:gdLst>
                  <a:gd name="T0" fmla="+- 0 9996 6303"/>
                  <a:gd name="T1" fmla="*/ T0 w 3693"/>
                  <a:gd name="T2" fmla="+- 0 3589 3428"/>
                  <a:gd name="T3" fmla="*/ 3589 h 161"/>
                  <a:gd name="T4" fmla="+- 0 6303 6303"/>
                  <a:gd name="T5" fmla="*/ T4 w 3693"/>
                  <a:gd name="T6" fmla="+- 0 3589 3428"/>
                  <a:gd name="T7" fmla="*/ 3589 h 161"/>
                  <a:gd name="T8" fmla="+- 0 6303 6303"/>
                  <a:gd name="T9" fmla="*/ T8 w 3693"/>
                  <a:gd name="T10" fmla="+- 0 3428 3428"/>
                  <a:gd name="T11" fmla="*/ 3428 h 161"/>
                  <a:gd name="T12" fmla="+- 0 9996 6303"/>
                  <a:gd name="T13" fmla="*/ T12 w 3693"/>
                  <a:gd name="T14" fmla="+- 0 3428 3428"/>
                  <a:gd name="T15" fmla="*/ 3428 h 161"/>
                  <a:gd name="T16" fmla="+- 0 9996 6303"/>
                  <a:gd name="T17" fmla="*/ T16 w 3693"/>
                  <a:gd name="T18" fmla="+- 0 3589 3428"/>
                  <a:gd name="T19" fmla="*/ 3589 h 161"/>
                </a:gdLst>
                <a:ahLst/>
                <a:cxnLst>
                  <a:cxn ang="0">
                    <a:pos x="T1" y="T3"/>
                  </a:cxn>
                  <a:cxn ang="0">
                    <a:pos x="T5" y="T7"/>
                  </a:cxn>
                  <a:cxn ang="0">
                    <a:pos x="T9" y="T11"/>
                  </a:cxn>
                  <a:cxn ang="0">
                    <a:pos x="T13" y="T15"/>
                  </a:cxn>
                  <a:cxn ang="0">
                    <a:pos x="T17" y="T19"/>
                  </a:cxn>
                </a:cxnLst>
                <a:rect l="0" t="0" r="r" b="b"/>
                <a:pathLst>
                  <a:path w="3693" h="161">
                    <a:moveTo>
                      <a:pt x="3693" y="161"/>
                    </a:moveTo>
                    <a:lnTo>
                      <a:pt x="0" y="161"/>
                    </a:lnTo>
                    <a:lnTo>
                      <a:pt x="0" y="0"/>
                    </a:lnTo>
                    <a:lnTo>
                      <a:pt x="3693" y="0"/>
                    </a:lnTo>
                    <a:lnTo>
                      <a:pt x="3693" y="161"/>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5" name="Group 106"/>
            <p:cNvGrpSpPr>
              <a:grpSpLocks/>
            </p:cNvGrpSpPr>
            <p:nvPr/>
          </p:nvGrpSpPr>
          <p:grpSpPr bwMode="auto">
            <a:xfrm>
              <a:off x="9646" y="1444"/>
              <a:ext cx="815" cy="111"/>
              <a:chOff x="9646" y="1444"/>
              <a:chExt cx="815" cy="111"/>
            </a:xfrm>
          </p:grpSpPr>
          <p:sp>
            <p:nvSpPr>
              <p:cNvPr id="314" name="Freeform 107"/>
              <p:cNvSpPr>
                <a:spLocks/>
              </p:cNvSpPr>
              <p:nvPr/>
            </p:nvSpPr>
            <p:spPr bwMode="auto">
              <a:xfrm>
                <a:off x="9646" y="1444"/>
                <a:ext cx="815" cy="111"/>
              </a:xfrm>
              <a:custGeom>
                <a:avLst/>
                <a:gdLst>
                  <a:gd name="T0" fmla="+- 0 10461 9646"/>
                  <a:gd name="T1" fmla="*/ T0 w 815"/>
                  <a:gd name="T2" fmla="+- 0 1444 1444"/>
                  <a:gd name="T3" fmla="*/ 1444 h 111"/>
                  <a:gd name="T4" fmla="+- 0 9710 9646"/>
                  <a:gd name="T5" fmla="*/ T4 w 815"/>
                  <a:gd name="T6" fmla="+- 0 1444 1444"/>
                  <a:gd name="T7" fmla="*/ 1444 h 111"/>
                  <a:gd name="T8" fmla="+- 0 9646 9646"/>
                  <a:gd name="T9" fmla="*/ T8 w 815"/>
                  <a:gd name="T10" fmla="+- 0 1554 1444"/>
                  <a:gd name="T11" fmla="*/ 1554 h 111"/>
                  <a:gd name="T12" fmla="+- 0 10412 9646"/>
                  <a:gd name="T13" fmla="*/ T12 w 815"/>
                  <a:gd name="T14" fmla="+- 0 1554 1444"/>
                  <a:gd name="T15" fmla="*/ 1554 h 111"/>
                  <a:gd name="T16" fmla="+- 0 10461 9646"/>
                  <a:gd name="T17" fmla="*/ T16 w 815"/>
                  <a:gd name="T18" fmla="+- 0 1444 1444"/>
                  <a:gd name="T19" fmla="*/ 1444 h 111"/>
                </a:gdLst>
                <a:ahLst/>
                <a:cxnLst>
                  <a:cxn ang="0">
                    <a:pos x="T1" y="T3"/>
                  </a:cxn>
                  <a:cxn ang="0">
                    <a:pos x="T5" y="T7"/>
                  </a:cxn>
                  <a:cxn ang="0">
                    <a:pos x="T9" y="T11"/>
                  </a:cxn>
                  <a:cxn ang="0">
                    <a:pos x="T13" y="T15"/>
                  </a:cxn>
                  <a:cxn ang="0">
                    <a:pos x="T17" y="T19"/>
                  </a:cxn>
                </a:cxnLst>
                <a:rect l="0" t="0" r="r" b="b"/>
                <a:pathLst>
                  <a:path w="815" h="111">
                    <a:moveTo>
                      <a:pt x="815" y="0"/>
                    </a:moveTo>
                    <a:lnTo>
                      <a:pt x="64" y="0"/>
                    </a:lnTo>
                    <a:lnTo>
                      <a:pt x="0" y="110"/>
                    </a:lnTo>
                    <a:lnTo>
                      <a:pt x="766" y="110"/>
                    </a:lnTo>
                    <a:lnTo>
                      <a:pt x="815"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6" name="Group 108"/>
            <p:cNvGrpSpPr>
              <a:grpSpLocks/>
            </p:cNvGrpSpPr>
            <p:nvPr/>
          </p:nvGrpSpPr>
          <p:grpSpPr bwMode="auto">
            <a:xfrm>
              <a:off x="7222" y="1445"/>
              <a:ext cx="765" cy="104"/>
              <a:chOff x="7222" y="1445"/>
              <a:chExt cx="765" cy="104"/>
            </a:xfrm>
          </p:grpSpPr>
          <p:sp>
            <p:nvSpPr>
              <p:cNvPr id="313" name="Freeform 109"/>
              <p:cNvSpPr>
                <a:spLocks/>
              </p:cNvSpPr>
              <p:nvPr/>
            </p:nvSpPr>
            <p:spPr bwMode="auto">
              <a:xfrm>
                <a:off x="7222" y="1445"/>
                <a:ext cx="765" cy="104"/>
              </a:xfrm>
              <a:custGeom>
                <a:avLst/>
                <a:gdLst>
                  <a:gd name="T0" fmla="+- 0 7986 7222"/>
                  <a:gd name="T1" fmla="*/ T0 w 765"/>
                  <a:gd name="T2" fmla="+- 0 1445 1445"/>
                  <a:gd name="T3" fmla="*/ 1445 h 104"/>
                  <a:gd name="T4" fmla="+- 0 7319 7222"/>
                  <a:gd name="T5" fmla="*/ T4 w 765"/>
                  <a:gd name="T6" fmla="+- 0 1445 1445"/>
                  <a:gd name="T7" fmla="*/ 1445 h 104"/>
                  <a:gd name="T8" fmla="+- 0 7222 7222"/>
                  <a:gd name="T9" fmla="*/ T8 w 765"/>
                  <a:gd name="T10" fmla="+- 0 1549 1445"/>
                  <a:gd name="T11" fmla="*/ 1549 h 104"/>
                  <a:gd name="T12" fmla="+- 0 7904 7222"/>
                  <a:gd name="T13" fmla="*/ T12 w 765"/>
                  <a:gd name="T14" fmla="+- 0 1549 1445"/>
                  <a:gd name="T15" fmla="*/ 1549 h 104"/>
                  <a:gd name="T16" fmla="+- 0 7986 7222"/>
                  <a:gd name="T17" fmla="*/ T16 w 765"/>
                  <a:gd name="T18" fmla="+- 0 1445 1445"/>
                  <a:gd name="T19" fmla="*/ 1445 h 104"/>
                </a:gdLst>
                <a:ahLst/>
                <a:cxnLst>
                  <a:cxn ang="0">
                    <a:pos x="T1" y="T3"/>
                  </a:cxn>
                  <a:cxn ang="0">
                    <a:pos x="T5" y="T7"/>
                  </a:cxn>
                  <a:cxn ang="0">
                    <a:pos x="T9" y="T11"/>
                  </a:cxn>
                  <a:cxn ang="0">
                    <a:pos x="T13" y="T15"/>
                  </a:cxn>
                  <a:cxn ang="0">
                    <a:pos x="T17" y="T19"/>
                  </a:cxn>
                </a:cxnLst>
                <a:rect l="0" t="0" r="r" b="b"/>
                <a:pathLst>
                  <a:path w="765" h="104">
                    <a:moveTo>
                      <a:pt x="764" y="0"/>
                    </a:moveTo>
                    <a:lnTo>
                      <a:pt x="97" y="0"/>
                    </a:lnTo>
                    <a:lnTo>
                      <a:pt x="0" y="104"/>
                    </a:lnTo>
                    <a:lnTo>
                      <a:pt x="682" y="104"/>
                    </a:lnTo>
                    <a:lnTo>
                      <a:pt x="764"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7" name="Group 110"/>
            <p:cNvGrpSpPr>
              <a:grpSpLocks/>
            </p:cNvGrpSpPr>
            <p:nvPr/>
          </p:nvGrpSpPr>
          <p:grpSpPr bwMode="auto">
            <a:xfrm>
              <a:off x="10000" y="1444"/>
              <a:ext cx="466" cy="2150"/>
              <a:chOff x="10000" y="1444"/>
              <a:chExt cx="466" cy="2150"/>
            </a:xfrm>
          </p:grpSpPr>
          <p:sp>
            <p:nvSpPr>
              <p:cNvPr id="312" name="Freeform 111"/>
              <p:cNvSpPr>
                <a:spLocks/>
              </p:cNvSpPr>
              <p:nvPr/>
            </p:nvSpPr>
            <p:spPr bwMode="auto">
              <a:xfrm>
                <a:off x="10000" y="1444"/>
                <a:ext cx="466" cy="2150"/>
              </a:xfrm>
              <a:custGeom>
                <a:avLst/>
                <a:gdLst>
                  <a:gd name="T0" fmla="+- 0 10466 10000"/>
                  <a:gd name="T1" fmla="*/ T0 w 466"/>
                  <a:gd name="T2" fmla="+- 0 1444 1444"/>
                  <a:gd name="T3" fmla="*/ 1444 h 2150"/>
                  <a:gd name="T4" fmla="+- 0 10409 10000"/>
                  <a:gd name="T5" fmla="*/ T4 w 466"/>
                  <a:gd name="T6" fmla="+- 0 1570 1444"/>
                  <a:gd name="T7" fmla="*/ 1570 h 2150"/>
                  <a:gd name="T8" fmla="+- 0 10000 10000"/>
                  <a:gd name="T9" fmla="*/ T8 w 466"/>
                  <a:gd name="T10" fmla="+- 0 3435 1444"/>
                  <a:gd name="T11" fmla="*/ 3435 h 2150"/>
                  <a:gd name="T12" fmla="+- 0 10000 10000"/>
                  <a:gd name="T13" fmla="*/ T12 w 466"/>
                  <a:gd name="T14" fmla="+- 0 3595 1444"/>
                  <a:gd name="T15" fmla="*/ 3595 h 2150"/>
                  <a:gd name="T16" fmla="+- 0 10466 10000"/>
                  <a:gd name="T17" fmla="*/ T16 w 466"/>
                  <a:gd name="T18" fmla="+- 0 1444 1444"/>
                  <a:gd name="T19" fmla="*/ 1444 h 2150"/>
                </a:gdLst>
                <a:ahLst/>
                <a:cxnLst>
                  <a:cxn ang="0">
                    <a:pos x="T1" y="T3"/>
                  </a:cxn>
                  <a:cxn ang="0">
                    <a:pos x="T5" y="T7"/>
                  </a:cxn>
                  <a:cxn ang="0">
                    <a:pos x="T9" y="T11"/>
                  </a:cxn>
                  <a:cxn ang="0">
                    <a:pos x="T13" y="T15"/>
                  </a:cxn>
                  <a:cxn ang="0">
                    <a:pos x="T17" y="T19"/>
                  </a:cxn>
                </a:cxnLst>
                <a:rect l="0" t="0" r="r" b="b"/>
                <a:pathLst>
                  <a:path w="466" h="2150">
                    <a:moveTo>
                      <a:pt x="466" y="0"/>
                    </a:moveTo>
                    <a:lnTo>
                      <a:pt x="409" y="126"/>
                    </a:lnTo>
                    <a:lnTo>
                      <a:pt x="0" y="1991"/>
                    </a:lnTo>
                    <a:lnTo>
                      <a:pt x="0" y="2151"/>
                    </a:lnTo>
                    <a:lnTo>
                      <a:pt x="466"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8" name="Group 112"/>
            <p:cNvGrpSpPr>
              <a:grpSpLocks/>
            </p:cNvGrpSpPr>
            <p:nvPr/>
          </p:nvGrpSpPr>
          <p:grpSpPr bwMode="auto">
            <a:xfrm>
              <a:off x="9518" y="1554"/>
              <a:ext cx="889" cy="215"/>
              <a:chOff x="9518" y="1554"/>
              <a:chExt cx="889" cy="215"/>
            </a:xfrm>
          </p:grpSpPr>
          <p:sp>
            <p:nvSpPr>
              <p:cNvPr id="311" name="Freeform 113"/>
              <p:cNvSpPr>
                <a:spLocks/>
              </p:cNvSpPr>
              <p:nvPr/>
            </p:nvSpPr>
            <p:spPr bwMode="auto">
              <a:xfrm>
                <a:off x="9518" y="1554"/>
                <a:ext cx="889" cy="215"/>
              </a:xfrm>
              <a:custGeom>
                <a:avLst/>
                <a:gdLst>
                  <a:gd name="T0" fmla="+- 0 10407 9518"/>
                  <a:gd name="T1" fmla="*/ T0 w 889"/>
                  <a:gd name="T2" fmla="+- 0 1554 1554"/>
                  <a:gd name="T3" fmla="*/ 1554 h 215"/>
                  <a:gd name="T4" fmla="+- 0 9647 9518"/>
                  <a:gd name="T5" fmla="*/ T4 w 889"/>
                  <a:gd name="T6" fmla="+- 0 1554 1554"/>
                  <a:gd name="T7" fmla="*/ 1554 h 215"/>
                  <a:gd name="T8" fmla="+- 0 9518 9518"/>
                  <a:gd name="T9" fmla="*/ T8 w 889"/>
                  <a:gd name="T10" fmla="+- 0 1770 1554"/>
                  <a:gd name="T11" fmla="*/ 1770 h 215"/>
                  <a:gd name="T12" fmla="+- 0 10310 9518"/>
                  <a:gd name="T13" fmla="*/ T12 w 889"/>
                  <a:gd name="T14" fmla="+- 0 1770 1554"/>
                  <a:gd name="T15" fmla="*/ 1770 h 215"/>
                  <a:gd name="T16" fmla="+- 0 10407 9518"/>
                  <a:gd name="T17" fmla="*/ T16 w 889"/>
                  <a:gd name="T18" fmla="+- 0 1554 1554"/>
                  <a:gd name="T19" fmla="*/ 1554 h 215"/>
                </a:gdLst>
                <a:ahLst/>
                <a:cxnLst>
                  <a:cxn ang="0">
                    <a:pos x="T1" y="T3"/>
                  </a:cxn>
                  <a:cxn ang="0">
                    <a:pos x="T5" y="T7"/>
                  </a:cxn>
                  <a:cxn ang="0">
                    <a:pos x="T9" y="T11"/>
                  </a:cxn>
                  <a:cxn ang="0">
                    <a:pos x="T13" y="T15"/>
                  </a:cxn>
                  <a:cxn ang="0">
                    <a:pos x="T17" y="T19"/>
                  </a:cxn>
                </a:cxnLst>
                <a:rect l="0" t="0" r="r" b="b"/>
                <a:pathLst>
                  <a:path w="889" h="215">
                    <a:moveTo>
                      <a:pt x="889" y="0"/>
                    </a:moveTo>
                    <a:lnTo>
                      <a:pt x="129" y="0"/>
                    </a:lnTo>
                    <a:lnTo>
                      <a:pt x="0" y="216"/>
                    </a:lnTo>
                    <a:lnTo>
                      <a:pt x="792" y="216"/>
                    </a:lnTo>
                    <a:lnTo>
                      <a:pt x="889"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9" name="Group 114"/>
            <p:cNvGrpSpPr>
              <a:grpSpLocks/>
            </p:cNvGrpSpPr>
            <p:nvPr/>
          </p:nvGrpSpPr>
          <p:grpSpPr bwMode="auto">
            <a:xfrm>
              <a:off x="7003" y="1549"/>
              <a:ext cx="894" cy="215"/>
              <a:chOff x="7003" y="1549"/>
              <a:chExt cx="894" cy="215"/>
            </a:xfrm>
          </p:grpSpPr>
          <p:sp>
            <p:nvSpPr>
              <p:cNvPr id="310" name="Freeform 115"/>
              <p:cNvSpPr>
                <a:spLocks/>
              </p:cNvSpPr>
              <p:nvPr/>
            </p:nvSpPr>
            <p:spPr bwMode="auto">
              <a:xfrm>
                <a:off x="7003" y="1549"/>
                <a:ext cx="894" cy="215"/>
              </a:xfrm>
              <a:custGeom>
                <a:avLst/>
                <a:gdLst>
                  <a:gd name="T0" fmla="+- 0 7898 7003"/>
                  <a:gd name="T1" fmla="*/ T0 w 894"/>
                  <a:gd name="T2" fmla="+- 0 1549 1549"/>
                  <a:gd name="T3" fmla="*/ 1549 h 215"/>
                  <a:gd name="T4" fmla="+- 0 7222 7003"/>
                  <a:gd name="T5" fmla="*/ T4 w 894"/>
                  <a:gd name="T6" fmla="+- 0 1549 1549"/>
                  <a:gd name="T7" fmla="*/ 1549 h 215"/>
                  <a:gd name="T8" fmla="+- 0 7003 7003"/>
                  <a:gd name="T9" fmla="*/ T8 w 894"/>
                  <a:gd name="T10" fmla="+- 0 1764 1549"/>
                  <a:gd name="T11" fmla="*/ 1764 h 215"/>
                  <a:gd name="T12" fmla="+- 0 7715 7003"/>
                  <a:gd name="T13" fmla="*/ T12 w 894"/>
                  <a:gd name="T14" fmla="+- 0 1764 1549"/>
                  <a:gd name="T15" fmla="*/ 1764 h 215"/>
                  <a:gd name="T16" fmla="+- 0 7898 7003"/>
                  <a:gd name="T17" fmla="*/ T16 w 894"/>
                  <a:gd name="T18" fmla="+- 0 1549 1549"/>
                  <a:gd name="T19" fmla="*/ 1549 h 215"/>
                </a:gdLst>
                <a:ahLst/>
                <a:cxnLst>
                  <a:cxn ang="0">
                    <a:pos x="T1" y="T3"/>
                  </a:cxn>
                  <a:cxn ang="0">
                    <a:pos x="T5" y="T7"/>
                  </a:cxn>
                  <a:cxn ang="0">
                    <a:pos x="T9" y="T11"/>
                  </a:cxn>
                  <a:cxn ang="0">
                    <a:pos x="T13" y="T15"/>
                  </a:cxn>
                  <a:cxn ang="0">
                    <a:pos x="T17" y="T19"/>
                  </a:cxn>
                </a:cxnLst>
                <a:rect l="0" t="0" r="r" b="b"/>
                <a:pathLst>
                  <a:path w="894" h="215">
                    <a:moveTo>
                      <a:pt x="895" y="0"/>
                    </a:moveTo>
                    <a:lnTo>
                      <a:pt x="219" y="0"/>
                    </a:lnTo>
                    <a:lnTo>
                      <a:pt x="0" y="215"/>
                    </a:lnTo>
                    <a:lnTo>
                      <a:pt x="712" y="215"/>
                    </a:lnTo>
                    <a:lnTo>
                      <a:pt x="895"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0" name="Group 116"/>
            <p:cNvGrpSpPr>
              <a:grpSpLocks/>
            </p:cNvGrpSpPr>
            <p:nvPr/>
          </p:nvGrpSpPr>
          <p:grpSpPr bwMode="auto">
            <a:xfrm>
              <a:off x="9993" y="1565"/>
              <a:ext cx="419" cy="1904"/>
              <a:chOff x="9993" y="1565"/>
              <a:chExt cx="419" cy="1904"/>
            </a:xfrm>
          </p:grpSpPr>
          <p:sp>
            <p:nvSpPr>
              <p:cNvPr id="309" name="Freeform 117"/>
              <p:cNvSpPr>
                <a:spLocks/>
              </p:cNvSpPr>
              <p:nvPr/>
            </p:nvSpPr>
            <p:spPr bwMode="auto">
              <a:xfrm>
                <a:off x="9993" y="1565"/>
                <a:ext cx="419" cy="1904"/>
              </a:xfrm>
              <a:custGeom>
                <a:avLst/>
                <a:gdLst>
                  <a:gd name="T0" fmla="+- 0 10411 9993"/>
                  <a:gd name="T1" fmla="*/ T0 w 419"/>
                  <a:gd name="T2" fmla="+- 0 1565 1565"/>
                  <a:gd name="T3" fmla="*/ 1565 h 1904"/>
                  <a:gd name="T4" fmla="+- 0 10319 9993"/>
                  <a:gd name="T5" fmla="*/ T4 w 419"/>
                  <a:gd name="T6" fmla="+- 0 1762 1565"/>
                  <a:gd name="T7" fmla="*/ 1762 h 1904"/>
                  <a:gd name="T8" fmla="+- 0 9997 9993"/>
                  <a:gd name="T9" fmla="*/ T8 w 419"/>
                  <a:gd name="T10" fmla="+- 0 3085 1565"/>
                  <a:gd name="T11" fmla="*/ 3085 h 1904"/>
                  <a:gd name="T12" fmla="+- 0 9993 9993"/>
                  <a:gd name="T13" fmla="*/ T12 w 419"/>
                  <a:gd name="T14" fmla="+- 0 3469 1565"/>
                  <a:gd name="T15" fmla="*/ 3469 h 1904"/>
                  <a:gd name="T16" fmla="+- 0 10411 9993"/>
                  <a:gd name="T17" fmla="*/ T16 w 419"/>
                  <a:gd name="T18" fmla="+- 0 1565 1565"/>
                  <a:gd name="T19" fmla="*/ 1565 h 1904"/>
                </a:gdLst>
                <a:ahLst/>
                <a:cxnLst>
                  <a:cxn ang="0">
                    <a:pos x="T1" y="T3"/>
                  </a:cxn>
                  <a:cxn ang="0">
                    <a:pos x="T5" y="T7"/>
                  </a:cxn>
                  <a:cxn ang="0">
                    <a:pos x="T9" y="T11"/>
                  </a:cxn>
                  <a:cxn ang="0">
                    <a:pos x="T13" y="T15"/>
                  </a:cxn>
                  <a:cxn ang="0">
                    <a:pos x="T17" y="T19"/>
                  </a:cxn>
                </a:cxnLst>
                <a:rect l="0" t="0" r="r" b="b"/>
                <a:pathLst>
                  <a:path w="419" h="1904">
                    <a:moveTo>
                      <a:pt x="418" y="0"/>
                    </a:moveTo>
                    <a:lnTo>
                      <a:pt x="326" y="197"/>
                    </a:lnTo>
                    <a:lnTo>
                      <a:pt x="4" y="1520"/>
                    </a:lnTo>
                    <a:lnTo>
                      <a:pt x="0" y="1904"/>
                    </a:lnTo>
                    <a:lnTo>
                      <a:pt x="418"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1" name="Group 118"/>
            <p:cNvGrpSpPr>
              <a:grpSpLocks/>
            </p:cNvGrpSpPr>
            <p:nvPr/>
          </p:nvGrpSpPr>
          <p:grpSpPr bwMode="auto">
            <a:xfrm>
              <a:off x="9094" y="1882"/>
              <a:ext cx="1172" cy="595"/>
              <a:chOff x="9094" y="1882"/>
              <a:chExt cx="1172" cy="595"/>
            </a:xfrm>
          </p:grpSpPr>
          <p:sp>
            <p:nvSpPr>
              <p:cNvPr id="308" name="Freeform 119"/>
              <p:cNvSpPr>
                <a:spLocks/>
              </p:cNvSpPr>
              <p:nvPr/>
            </p:nvSpPr>
            <p:spPr bwMode="auto">
              <a:xfrm>
                <a:off x="9094" y="1882"/>
                <a:ext cx="1172" cy="595"/>
              </a:xfrm>
              <a:custGeom>
                <a:avLst/>
                <a:gdLst>
                  <a:gd name="T0" fmla="+- 0 10266 9094"/>
                  <a:gd name="T1" fmla="*/ T0 w 1172"/>
                  <a:gd name="T2" fmla="+- 0 1882 1882"/>
                  <a:gd name="T3" fmla="*/ 1882 h 595"/>
                  <a:gd name="T4" fmla="+- 0 9451 9094"/>
                  <a:gd name="T5" fmla="*/ T4 w 1172"/>
                  <a:gd name="T6" fmla="+- 0 1882 1882"/>
                  <a:gd name="T7" fmla="*/ 1882 h 595"/>
                  <a:gd name="T8" fmla="+- 0 9094 9094"/>
                  <a:gd name="T9" fmla="*/ T8 w 1172"/>
                  <a:gd name="T10" fmla="+- 0 2473 1882"/>
                  <a:gd name="T11" fmla="*/ 2473 h 595"/>
                  <a:gd name="T12" fmla="+- 0 9993 9094"/>
                  <a:gd name="T13" fmla="*/ T12 w 1172"/>
                  <a:gd name="T14" fmla="+- 0 2477 1882"/>
                  <a:gd name="T15" fmla="*/ 2477 h 595"/>
                  <a:gd name="T16" fmla="+- 0 10266 9094"/>
                  <a:gd name="T17" fmla="*/ T16 w 1172"/>
                  <a:gd name="T18" fmla="+- 0 1882 1882"/>
                  <a:gd name="T19" fmla="*/ 1882 h 595"/>
                </a:gdLst>
                <a:ahLst/>
                <a:cxnLst>
                  <a:cxn ang="0">
                    <a:pos x="T1" y="T3"/>
                  </a:cxn>
                  <a:cxn ang="0">
                    <a:pos x="T5" y="T7"/>
                  </a:cxn>
                  <a:cxn ang="0">
                    <a:pos x="T9" y="T11"/>
                  </a:cxn>
                  <a:cxn ang="0">
                    <a:pos x="T13" y="T15"/>
                  </a:cxn>
                  <a:cxn ang="0">
                    <a:pos x="T17" y="T19"/>
                  </a:cxn>
                </a:cxnLst>
                <a:rect l="0" t="0" r="r" b="b"/>
                <a:pathLst>
                  <a:path w="1172" h="595">
                    <a:moveTo>
                      <a:pt x="1172" y="0"/>
                    </a:moveTo>
                    <a:lnTo>
                      <a:pt x="357" y="0"/>
                    </a:lnTo>
                    <a:lnTo>
                      <a:pt x="0" y="591"/>
                    </a:lnTo>
                    <a:lnTo>
                      <a:pt x="899" y="595"/>
                    </a:lnTo>
                    <a:lnTo>
                      <a:pt x="1172"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2" name="Group 120"/>
            <p:cNvGrpSpPr>
              <a:grpSpLocks/>
            </p:cNvGrpSpPr>
            <p:nvPr/>
          </p:nvGrpSpPr>
          <p:grpSpPr bwMode="auto">
            <a:xfrm>
              <a:off x="6308" y="2480"/>
              <a:ext cx="1379" cy="592"/>
              <a:chOff x="6308" y="2480"/>
              <a:chExt cx="1379" cy="592"/>
            </a:xfrm>
          </p:grpSpPr>
          <p:sp>
            <p:nvSpPr>
              <p:cNvPr id="307" name="Freeform 121"/>
              <p:cNvSpPr>
                <a:spLocks/>
              </p:cNvSpPr>
              <p:nvPr/>
            </p:nvSpPr>
            <p:spPr bwMode="auto">
              <a:xfrm>
                <a:off x="6308" y="2480"/>
                <a:ext cx="1379" cy="592"/>
              </a:xfrm>
              <a:custGeom>
                <a:avLst/>
                <a:gdLst>
                  <a:gd name="T0" fmla="+- 0 6308 6308"/>
                  <a:gd name="T1" fmla="*/ T0 w 1379"/>
                  <a:gd name="T2" fmla="+- 0 2480 2480"/>
                  <a:gd name="T3" fmla="*/ 2480 h 592"/>
                  <a:gd name="T4" fmla="+- 0 6308 6308"/>
                  <a:gd name="T5" fmla="*/ T4 w 1379"/>
                  <a:gd name="T6" fmla="+- 0 3072 2480"/>
                  <a:gd name="T7" fmla="*/ 3072 h 592"/>
                  <a:gd name="T8" fmla="+- 0 7688 6308"/>
                  <a:gd name="T9" fmla="*/ T8 w 1379"/>
                  <a:gd name="T10" fmla="+- 0 3072 2480"/>
                  <a:gd name="T11" fmla="*/ 3072 h 592"/>
                  <a:gd name="T12" fmla="+- 0 7109 6308"/>
                  <a:gd name="T13" fmla="*/ T12 w 1379"/>
                  <a:gd name="T14" fmla="+- 0 2485 2480"/>
                  <a:gd name="T15" fmla="*/ 2485 h 592"/>
                  <a:gd name="T16" fmla="+- 0 6308 6308"/>
                  <a:gd name="T17" fmla="*/ T16 w 1379"/>
                  <a:gd name="T18" fmla="+- 0 2480 2480"/>
                  <a:gd name="T19" fmla="*/ 2480 h 592"/>
                </a:gdLst>
                <a:ahLst/>
                <a:cxnLst>
                  <a:cxn ang="0">
                    <a:pos x="T1" y="T3"/>
                  </a:cxn>
                  <a:cxn ang="0">
                    <a:pos x="T5" y="T7"/>
                  </a:cxn>
                  <a:cxn ang="0">
                    <a:pos x="T9" y="T11"/>
                  </a:cxn>
                  <a:cxn ang="0">
                    <a:pos x="T13" y="T15"/>
                  </a:cxn>
                  <a:cxn ang="0">
                    <a:pos x="T17" y="T19"/>
                  </a:cxn>
                </a:cxnLst>
                <a:rect l="0" t="0" r="r" b="b"/>
                <a:pathLst>
                  <a:path w="1379" h="592">
                    <a:moveTo>
                      <a:pt x="0" y="0"/>
                    </a:moveTo>
                    <a:lnTo>
                      <a:pt x="0" y="592"/>
                    </a:lnTo>
                    <a:lnTo>
                      <a:pt x="1380" y="592"/>
                    </a:lnTo>
                    <a:lnTo>
                      <a:pt x="801" y="5"/>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3" name="Group 122"/>
            <p:cNvGrpSpPr>
              <a:grpSpLocks/>
            </p:cNvGrpSpPr>
            <p:nvPr/>
          </p:nvGrpSpPr>
          <p:grpSpPr bwMode="auto">
            <a:xfrm>
              <a:off x="6319" y="1876"/>
              <a:ext cx="1308" cy="600"/>
              <a:chOff x="6319" y="1876"/>
              <a:chExt cx="1308" cy="600"/>
            </a:xfrm>
          </p:grpSpPr>
          <p:sp>
            <p:nvSpPr>
              <p:cNvPr id="306" name="Freeform 123"/>
              <p:cNvSpPr>
                <a:spLocks/>
              </p:cNvSpPr>
              <p:nvPr/>
            </p:nvSpPr>
            <p:spPr bwMode="auto">
              <a:xfrm>
                <a:off x="6319" y="1876"/>
                <a:ext cx="1308" cy="600"/>
              </a:xfrm>
              <a:custGeom>
                <a:avLst/>
                <a:gdLst>
                  <a:gd name="T0" fmla="+- 0 6912 6319"/>
                  <a:gd name="T1" fmla="*/ T0 w 1308"/>
                  <a:gd name="T2" fmla="+- 0 1876 1876"/>
                  <a:gd name="T3" fmla="*/ 1876 h 600"/>
                  <a:gd name="T4" fmla="+- 0 6319 6319"/>
                  <a:gd name="T5" fmla="*/ T4 w 1308"/>
                  <a:gd name="T6" fmla="+- 0 2476 1876"/>
                  <a:gd name="T7" fmla="*/ 2476 h 600"/>
                  <a:gd name="T8" fmla="+- 0 7081 6319"/>
                  <a:gd name="T9" fmla="*/ T8 w 1308"/>
                  <a:gd name="T10" fmla="+- 0 2476 1876"/>
                  <a:gd name="T11" fmla="*/ 2476 h 600"/>
                  <a:gd name="T12" fmla="+- 0 7112 6319"/>
                  <a:gd name="T13" fmla="*/ T12 w 1308"/>
                  <a:gd name="T14" fmla="+- 0 2476 1876"/>
                  <a:gd name="T15" fmla="*/ 2476 h 600"/>
                  <a:gd name="T16" fmla="+- 0 7627 6319"/>
                  <a:gd name="T17" fmla="*/ T16 w 1308"/>
                  <a:gd name="T18" fmla="+- 0 1876 1876"/>
                  <a:gd name="T19" fmla="*/ 1876 h 600"/>
                  <a:gd name="T20" fmla="+- 0 6912 6319"/>
                  <a:gd name="T21" fmla="*/ T20 w 1308"/>
                  <a:gd name="T22" fmla="+- 0 1876 1876"/>
                  <a:gd name="T23" fmla="*/ 1876 h 600"/>
                </a:gdLst>
                <a:ahLst/>
                <a:cxnLst>
                  <a:cxn ang="0">
                    <a:pos x="T1" y="T3"/>
                  </a:cxn>
                  <a:cxn ang="0">
                    <a:pos x="T5" y="T7"/>
                  </a:cxn>
                  <a:cxn ang="0">
                    <a:pos x="T9" y="T11"/>
                  </a:cxn>
                  <a:cxn ang="0">
                    <a:pos x="T13" y="T15"/>
                  </a:cxn>
                  <a:cxn ang="0">
                    <a:pos x="T17" y="T19"/>
                  </a:cxn>
                  <a:cxn ang="0">
                    <a:pos x="T21" y="T23"/>
                  </a:cxn>
                </a:cxnLst>
                <a:rect l="0" t="0" r="r" b="b"/>
                <a:pathLst>
                  <a:path w="1308" h="600">
                    <a:moveTo>
                      <a:pt x="593" y="0"/>
                    </a:moveTo>
                    <a:lnTo>
                      <a:pt x="0" y="600"/>
                    </a:lnTo>
                    <a:lnTo>
                      <a:pt x="762" y="600"/>
                    </a:lnTo>
                    <a:lnTo>
                      <a:pt x="793" y="600"/>
                    </a:lnTo>
                    <a:lnTo>
                      <a:pt x="1308" y="0"/>
                    </a:lnTo>
                    <a:lnTo>
                      <a:pt x="593"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4" name="Group 124"/>
            <p:cNvGrpSpPr>
              <a:grpSpLocks/>
            </p:cNvGrpSpPr>
            <p:nvPr/>
          </p:nvGrpSpPr>
          <p:grpSpPr bwMode="auto">
            <a:xfrm>
              <a:off x="9997" y="1884"/>
              <a:ext cx="270" cy="1207"/>
              <a:chOff x="9997" y="1884"/>
              <a:chExt cx="270" cy="1207"/>
            </a:xfrm>
          </p:grpSpPr>
          <p:sp>
            <p:nvSpPr>
              <p:cNvPr id="305" name="Freeform 125"/>
              <p:cNvSpPr>
                <a:spLocks/>
              </p:cNvSpPr>
              <p:nvPr/>
            </p:nvSpPr>
            <p:spPr bwMode="auto">
              <a:xfrm>
                <a:off x="9997" y="1884"/>
                <a:ext cx="270" cy="1207"/>
              </a:xfrm>
              <a:custGeom>
                <a:avLst/>
                <a:gdLst>
                  <a:gd name="T0" fmla="+- 0 10267 9997"/>
                  <a:gd name="T1" fmla="*/ T0 w 270"/>
                  <a:gd name="T2" fmla="+- 0 1884 1884"/>
                  <a:gd name="T3" fmla="*/ 1884 h 1207"/>
                  <a:gd name="T4" fmla="+- 0 9997 9997"/>
                  <a:gd name="T5" fmla="*/ T4 w 270"/>
                  <a:gd name="T6" fmla="+- 0 2489 1884"/>
                  <a:gd name="T7" fmla="*/ 2489 h 1207"/>
                  <a:gd name="T8" fmla="+- 0 9998 9997"/>
                  <a:gd name="T9" fmla="*/ T8 w 270"/>
                  <a:gd name="T10" fmla="+- 0 3092 1884"/>
                  <a:gd name="T11" fmla="*/ 3092 h 1207"/>
                  <a:gd name="T12" fmla="+- 0 10267 9997"/>
                  <a:gd name="T13" fmla="*/ T12 w 270"/>
                  <a:gd name="T14" fmla="+- 0 1884 1884"/>
                  <a:gd name="T15" fmla="*/ 1884 h 1207"/>
                </a:gdLst>
                <a:ahLst/>
                <a:cxnLst>
                  <a:cxn ang="0">
                    <a:pos x="T1" y="T3"/>
                  </a:cxn>
                  <a:cxn ang="0">
                    <a:pos x="T5" y="T7"/>
                  </a:cxn>
                  <a:cxn ang="0">
                    <a:pos x="T9" y="T11"/>
                  </a:cxn>
                  <a:cxn ang="0">
                    <a:pos x="T13" y="T15"/>
                  </a:cxn>
                </a:cxnLst>
                <a:rect l="0" t="0" r="r" b="b"/>
                <a:pathLst>
                  <a:path w="270" h="1207">
                    <a:moveTo>
                      <a:pt x="270" y="0"/>
                    </a:moveTo>
                    <a:lnTo>
                      <a:pt x="0" y="605"/>
                    </a:lnTo>
                    <a:lnTo>
                      <a:pt x="1" y="1208"/>
                    </a:lnTo>
                    <a:lnTo>
                      <a:pt x="27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5" name="Group 126"/>
            <p:cNvGrpSpPr>
              <a:grpSpLocks/>
            </p:cNvGrpSpPr>
            <p:nvPr/>
          </p:nvGrpSpPr>
          <p:grpSpPr bwMode="auto">
            <a:xfrm>
              <a:off x="8383" y="2476"/>
              <a:ext cx="1614" cy="598"/>
              <a:chOff x="8383" y="2476"/>
              <a:chExt cx="1614" cy="598"/>
            </a:xfrm>
          </p:grpSpPr>
          <p:sp>
            <p:nvSpPr>
              <p:cNvPr id="304" name="Freeform 127"/>
              <p:cNvSpPr>
                <a:spLocks/>
              </p:cNvSpPr>
              <p:nvPr/>
            </p:nvSpPr>
            <p:spPr bwMode="auto">
              <a:xfrm>
                <a:off x="8383" y="2476"/>
                <a:ext cx="1614" cy="598"/>
              </a:xfrm>
              <a:custGeom>
                <a:avLst/>
                <a:gdLst>
                  <a:gd name="T0" fmla="+- 0 9994 8383"/>
                  <a:gd name="T1" fmla="*/ T0 w 1614"/>
                  <a:gd name="T2" fmla="+- 0 2476 2476"/>
                  <a:gd name="T3" fmla="*/ 2476 h 598"/>
                  <a:gd name="T4" fmla="+- 0 9089 8383"/>
                  <a:gd name="T5" fmla="*/ T4 w 1614"/>
                  <a:gd name="T6" fmla="+- 0 2480 2476"/>
                  <a:gd name="T7" fmla="*/ 2480 h 598"/>
                  <a:gd name="T8" fmla="+- 0 8383 8383"/>
                  <a:gd name="T9" fmla="*/ T8 w 1614"/>
                  <a:gd name="T10" fmla="+- 0 3074 2476"/>
                  <a:gd name="T11" fmla="*/ 3074 h 598"/>
                  <a:gd name="T12" fmla="+- 0 8392 8383"/>
                  <a:gd name="T13" fmla="*/ T12 w 1614"/>
                  <a:gd name="T14" fmla="+- 0 3072 2476"/>
                  <a:gd name="T15" fmla="*/ 3072 h 598"/>
                  <a:gd name="T16" fmla="+- 0 9997 8383"/>
                  <a:gd name="T17" fmla="*/ T16 w 1614"/>
                  <a:gd name="T18" fmla="+- 0 3072 2476"/>
                  <a:gd name="T19" fmla="*/ 3072 h 598"/>
                  <a:gd name="T20" fmla="+- 0 9994 8383"/>
                  <a:gd name="T21" fmla="*/ T20 w 1614"/>
                  <a:gd name="T22" fmla="+- 0 2476 2476"/>
                  <a:gd name="T23" fmla="*/ 2476 h 598"/>
                </a:gdLst>
                <a:ahLst/>
                <a:cxnLst>
                  <a:cxn ang="0">
                    <a:pos x="T1" y="T3"/>
                  </a:cxn>
                  <a:cxn ang="0">
                    <a:pos x="T5" y="T7"/>
                  </a:cxn>
                  <a:cxn ang="0">
                    <a:pos x="T9" y="T11"/>
                  </a:cxn>
                  <a:cxn ang="0">
                    <a:pos x="T13" y="T15"/>
                  </a:cxn>
                  <a:cxn ang="0">
                    <a:pos x="T17" y="T19"/>
                  </a:cxn>
                  <a:cxn ang="0">
                    <a:pos x="T21" y="T23"/>
                  </a:cxn>
                </a:cxnLst>
                <a:rect l="0" t="0" r="r" b="b"/>
                <a:pathLst>
                  <a:path w="1614" h="598">
                    <a:moveTo>
                      <a:pt x="1611" y="0"/>
                    </a:moveTo>
                    <a:lnTo>
                      <a:pt x="706" y="4"/>
                    </a:lnTo>
                    <a:lnTo>
                      <a:pt x="0" y="598"/>
                    </a:lnTo>
                    <a:lnTo>
                      <a:pt x="9" y="596"/>
                    </a:lnTo>
                    <a:lnTo>
                      <a:pt x="1614" y="596"/>
                    </a:lnTo>
                    <a:lnTo>
                      <a:pt x="1611"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6" name="Group 128"/>
            <p:cNvGrpSpPr>
              <a:grpSpLocks/>
            </p:cNvGrpSpPr>
            <p:nvPr/>
          </p:nvGrpSpPr>
          <p:grpSpPr bwMode="auto">
            <a:xfrm>
              <a:off x="8383" y="1774"/>
              <a:ext cx="1135" cy="1300"/>
              <a:chOff x="8383" y="1774"/>
              <a:chExt cx="1135" cy="1300"/>
            </a:xfrm>
          </p:grpSpPr>
          <p:sp>
            <p:nvSpPr>
              <p:cNvPr id="303" name="Freeform 129"/>
              <p:cNvSpPr>
                <a:spLocks/>
              </p:cNvSpPr>
              <p:nvPr/>
            </p:nvSpPr>
            <p:spPr bwMode="auto">
              <a:xfrm>
                <a:off x="8383" y="1774"/>
                <a:ext cx="1135" cy="1300"/>
              </a:xfrm>
              <a:custGeom>
                <a:avLst/>
                <a:gdLst>
                  <a:gd name="T0" fmla="+- 0 9517 8383"/>
                  <a:gd name="T1" fmla="*/ T0 w 1135"/>
                  <a:gd name="T2" fmla="+- 0 1774 1774"/>
                  <a:gd name="T3" fmla="*/ 1774 h 1300"/>
                  <a:gd name="T4" fmla="+- 0 8383 8383"/>
                  <a:gd name="T5" fmla="*/ T4 w 1135"/>
                  <a:gd name="T6" fmla="+- 0 3074 1774"/>
                  <a:gd name="T7" fmla="*/ 3074 h 1300"/>
                  <a:gd name="T8" fmla="+- 0 9094 8383"/>
                  <a:gd name="T9" fmla="*/ T8 w 1135"/>
                  <a:gd name="T10" fmla="+- 0 2473 1774"/>
                  <a:gd name="T11" fmla="*/ 2473 h 1300"/>
                  <a:gd name="T12" fmla="+- 0 9517 8383"/>
                  <a:gd name="T13" fmla="*/ T12 w 1135"/>
                  <a:gd name="T14" fmla="+- 0 1774 1774"/>
                  <a:gd name="T15" fmla="*/ 1774 h 1300"/>
                </a:gdLst>
                <a:ahLst/>
                <a:cxnLst>
                  <a:cxn ang="0">
                    <a:pos x="T1" y="T3"/>
                  </a:cxn>
                  <a:cxn ang="0">
                    <a:pos x="T5" y="T7"/>
                  </a:cxn>
                  <a:cxn ang="0">
                    <a:pos x="T9" y="T11"/>
                  </a:cxn>
                  <a:cxn ang="0">
                    <a:pos x="T13" y="T15"/>
                  </a:cxn>
                </a:cxnLst>
                <a:rect l="0" t="0" r="r" b="b"/>
                <a:pathLst>
                  <a:path w="1135" h="1300">
                    <a:moveTo>
                      <a:pt x="1134" y="0"/>
                    </a:moveTo>
                    <a:lnTo>
                      <a:pt x="0" y="1300"/>
                    </a:lnTo>
                    <a:lnTo>
                      <a:pt x="711" y="699"/>
                    </a:lnTo>
                    <a:lnTo>
                      <a:pt x="1134"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7" name="Group 130"/>
            <p:cNvGrpSpPr>
              <a:grpSpLocks/>
            </p:cNvGrpSpPr>
            <p:nvPr/>
          </p:nvGrpSpPr>
          <p:grpSpPr bwMode="auto">
            <a:xfrm>
              <a:off x="6305" y="3587"/>
              <a:ext cx="3688" cy="494"/>
              <a:chOff x="6305" y="3587"/>
              <a:chExt cx="3688" cy="494"/>
            </a:xfrm>
          </p:grpSpPr>
          <p:sp>
            <p:nvSpPr>
              <p:cNvPr id="302" name="Freeform 131"/>
              <p:cNvSpPr>
                <a:spLocks/>
              </p:cNvSpPr>
              <p:nvPr/>
            </p:nvSpPr>
            <p:spPr bwMode="auto">
              <a:xfrm>
                <a:off x="6305" y="3587"/>
                <a:ext cx="3688" cy="494"/>
              </a:xfrm>
              <a:custGeom>
                <a:avLst/>
                <a:gdLst>
                  <a:gd name="T0" fmla="+- 0 6305 6305"/>
                  <a:gd name="T1" fmla="*/ T0 w 3688"/>
                  <a:gd name="T2" fmla="+- 0 4081 3587"/>
                  <a:gd name="T3" fmla="*/ 4081 h 494"/>
                  <a:gd name="T4" fmla="+- 0 9993 6305"/>
                  <a:gd name="T5" fmla="*/ T4 w 3688"/>
                  <a:gd name="T6" fmla="+- 0 4081 3587"/>
                  <a:gd name="T7" fmla="*/ 4081 h 494"/>
                  <a:gd name="T8" fmla="+- 0 9993 6305"/>
                  <a:gd name="T9" fmla="*/ T8 w 3688"/>
                  <a:gd name="T10" fmla="+- 0 3587 3587"/>
                  <a:gd name="T11" fmla="*/ 3587 h 494"/>
                  <a:gd name="T12" fmla="+- 0 6305 6305"/>
                  <a:gd name="T13" fmla="*/ T12 w 3688"/>
                  <a:gd name="T14" fmla="+- 0 3587 3587"/>
                  <a:gd name="T15" fmla="*/ 3587 h 494"/>
                  <a:gd name="T16" fmla="+- 0 6305 6305"/>
                  <a:gd name="T17" fmla="*/ T16 w 3688"/>
                  <a:gd name="T18" fmla="+- 0 4081 3587"/>
                  <a:gd name="T19" fmla="*/ 4081 h 494"/>
                </a:gdLst>
                <a:ahLst/>
                <a:cxnLst>
                  <a:cxn ang="0">
                    <a:pos x="T1" y="T3"/>
                  </a:cxn>
                  <a:cxn ang="0">
                    <a:pos x="T5" y="T7"/>
                  </a:cxn>
                  <a:cxn ang="0">
                    <a:pos x="T9" y="T11"/>
                  </a:cxn>
                  <a:cxn ang="0">
                    <a:pos x="T13" y="T15"/>
                  </a:cxn>
                  <a:cxn ang="0">
                    <a:pos x="T17" y="T19"/>
                  </a:cxn>
                </a:cxnLst>
                <a:rect l="0" t="0" r="r" b="b"/>
                <a:pathLst>
                  <a:path w="3688" h="494">
                    <a:moveTo>
                      <a:pt x="0" y="494"/>
                    </a:moveTo>
                    <a:lnTo>
                      <a:pt x="3688" y="494"/>
                    </a:lnTo>
                    <a:lnTo>
                      <a:pt x="3688" y="0"/>
                    </a:lnTo>
                    <a:lnTo>
                      <a:pt x="0" y="0"/>
                    </a:lnTo>
                    <a:lnTo>
                      <a:pt x="0" y="494"/>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8" name="Group 132"/>
            <p:cNvGrpSpPr>
              <a:grpSpLocks/>
            </p:cNvGrpSpPr>
            <p:nvPr/>
          </p:nvGrpSpPr>
          <p:grpSpPr bwMode="auto">
            <a:xfrm>
              <a:off x="9997" y="1062"/>
              <a:ext cx="635" cy="3015"/>
              <a:chOff x="9997" y="1062"/>
              <a:chExt cx="635" cy="3015"/>
            </a:xfrm>
          </p:grpSpPr>
          <p:sp>
            <p:nvSpPr>
              <p:cNvPr id="301" name="Freeform 133"/>
              <p:cNvSpPr>
                <a:spLocks/>
              </p:cNvSpPr>
              <p:nvPr/>
            </p:nvSpPr>
            <p:spPr bwMode="auto">
              <a:xfrm>
                <a:off x="9997" y="1062"/>
                <a:ext cx="635" cy="3015"/>
              </a:xfrm>
              <a:custGeom>
                <a:avLst/>
                <a:gdLst>
                  <a:gd name="T0" fmla="+- 0 10632 9997"/>
                  <a:gd name="T1" fmla="*/ T0 w 635"/>
                  <a:gd name="T2" fmla="+- 0 1062 1062"/>
                  <a:gd name="T3" fmla="*/ 1062 h 3015"/>
                  <a:gd name="T4" fmla="+- 0 10466 9997"/>
                  <a:gd name="T5" fmla="*/ T4 w 635"/>
                  <a:gd name="T6" fmla="+- 0 1453 1062"/>
                  <a:gd name="T7" fmla="*/ 1453 h 3015"/>
                  <a:gd name="T8" fmla="+- 0 9997 9997"/>
                  <a:gd name="T9" fmla="*/ T8 w 635"/>
                  <a:gd name="T10" fmla="+- 0 3579 1062"/>
                  <a:gd name="T11" fmla="*/ 3579 h 3015"/>
                  <a:gd name="T12" fmla="+- 0 9997 9997"/>
                  <a:gd name="T13" fmla="*/ T12 w 635"/>
                  <a:gd name="T14" fmla="+- 0 4077 1062"/>
                  <a:gd name="T15" fmla="*/ 4077 h 3015"/>
                  <a:gd name="T16" fmla="+- 0 10632 9997"/>
                  <a:gd name="T17" fmla="*/ T16 w 635"/>
                  <a:gd name="T18" fmla="+- 0 2337 1062"/>
                  <a:gd name="T19" fmla="*/ 2337 h 3015"/>
                  <a:gd name="T20" fmla="+- 0 10632 9997"/>
                  <a:gd name="T21" fmla="*/ T20 w 635"/>
                  <a:gd name="T22" fmla="+- 0 1062 1062"/>
                  <a:gd name="T23" fmla="*/ 1062 h 3015"/>
                </a:gdLst>
                <a:ahLst/>
                <a:cxnLst>
                  <a:cxn ang="0">
                    <a:pos x="T1" y="T3"/>
                  </a:cxn>
                  <a:cxn ang="0">
                    <a:pos x="T5" y="T7"/>
                  </a:cxn>
                  <a:cxn ang="0">
                    <a:pos x="T9" y="T11"/>
                  </a:cxn>
                  <a:cxn ang="0">
                    <a:pos x="T13" y="T15"/>
                  </a:cxn>
                  <a:cxn ang="0">
                    <a:pos x="T17" y="T19"/>
                  </a:cxn>
                  <a:cxn ang="0">
                    <a:pos x="T21" y="T23"/>
                  </a:cxn>
                </a:cxnLst>
                <a:rect l="0" t="0" r="r" b="b"/>
                <a:pathLst>
                  <a:path w="635" h="3015">
                    <a:moveTo>
                      <a:pt x="635" y="0"/>
                    </a:moveTo>
                    <a:lnTo>
                      <a:pt x="469" y="391"/>
                    </a:lnTo>
                    <a:lnTo>
                      <a:pt x="0" y="2517"/>
                    </a:lnTo>
                    <a:lnTo>
                      <a:pt x="0" y="3015"/>
                    </a:lnTo>
                    <a:lnTo>
                      <a:pt x="635" y="1275"/>
                    </a:lnTo>
                    <a:lnTo>
                      <a:pt x="635"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9" name="Group 134"/>
            <p:cNvGrpSpPr>
              <a:grpSpLocks/>
            </p:cNvGrpSpPr>
            <p:nvPr/>
          </p:nvGrpSpPr>
          <p:grpSpPr bwMode="auto">
            <a:xfrm>
              <a:off x="9714" y="1058"/>
              <a:ext cx="914" cy="384"/>
              <a:chOff x="9714" y="1058"/>
              <a:chExt cx="914" cy="384"/>
            </a:xfrm>
          </p:grpSpPr>
          <p:sp>
            <p:nvSpPr>
              <p:cNvPr id="300" name="Freeform 135"/>
              <p:cNvSpPr>
                <a:spLocks/>
              </p:cNvSpPr>
              <p:nvPr/>
            </p:nvSpPr>
            <p:spPr bwMode="auto">
              <a:xfrm>
                <a:off x="9714" y="1058"/>
                <a:ext cx="914" cy="384"/>
              </a:xfrm>
              <a:custGeom>
                <a:avLst/>
                <a:gdLst>
                  <a:gd name="T0" fmla="+- 0 9951 9714"/>
                  <a:gd name="T1" fmla="*/ T0 w 914"/>
                  <a:gd name="T2" fmla="+- 0 1058 1058"/>
                  <a:gd name="T3" fmla="*/ 1058 h 384"/>
                  <a:gd name="T4" fmla="+- 0 9714 9714"/>
                  <a:gd name="T5" fmla="*/ T4 w 914"/>
                  <a:gd name="T6" fmla="+- 0 1442 1058"/>
                  <a:gd name="T7" fmla="*/ 1442 h 384"/>
                  <a:gd name="T8" fmla="+- 0 10466 9714"/>
                  <a:gd name="T9" fmla="*/ T8 w 914"/>
                  <a:gd name="T10" fmla="+- 0 1442 1058"/>
                  <a:gd name="T11" fmla="*/ 1442 h 384"/>
                  <a:gd name="T12" fmla="+- 0 10628 9714"/>
                  <a:gd name="T13" fmla="*/ T12 w 914"/>
                  <a:gd name="T14" fmla="+- 0 1062 1058"/>
                  <a:gd name="T15" fmla="*/ 1062 h 384"/>
                  <a:gd name="T16" fmla="+- 0 9951 9714"/>
                  <a:gd name="T17" fmla="*/ T16 w 914"/>
                  <a:gd name="T18" fmla="+- 0 1058 1058"/>
                  <a:gd name="T19" fmla="*/ 1058 h 384"/>
                </a:gdLst>
                <a:ahLst/>
                <a:cxnLst>
                  <a:cxn ang="0">
                    <a:pos x="T1" y="T3"/>
                  </a:cxn>
                  <a:cxn ang="0">
                    <a:pos x="T5" y="T7"/>
                  </a:cxn>
                  <a:cxn ang="0">
                    <a:pos x="T9" y="T11"/>
                  </a:cxn>
                  <a:cxn ang="0">
                    <a:pos x="T13" y="T15"/>
                  </a:cxn>
                  <a:cxn ang="0">
                    <a:pos x="T17" y="T19"/>
                  </a:cxn>
                </a:cxnLst>
                <a:rect l="0" t="0" r="r" b="b"/>
                <a:pathLst>
                  <a:path w="914" h="384">
                    <a:moveTo>
                      <a:pt x="237" y="0"/>
                    </a:moveTo>
                    <a:lnTo>
                      <a:pt x="0" y="384"/>
                    </a:lnTo>
                    <a:lnTo>
                      <a:pt x="752" y="384"/>
                    </a:lnTo>
                    <a:lnTo>
                      <a:pt x="914" y="4"/>
                    </a:lnTo>
                    <a:lnTo>
                      <a:pt x="237"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30" name="Group 136"/>
            <p:cNvGrpSpPr>
              <a:grpSpLocks/>
            </p:cNvGrpSpPr>
            <p:nvPr/>
          </p:nvGrpSpPr>
          <p:grpSpPr bwMode="auto">
            <a:xfrm>
              <a:off x="7322" y="1050"/>
              <a:ext cx="995" cy="397"/>
              <a:chOff x="7322" y="1050"/>
              <a:chExt cx="995" cy="397"/>
            </a:xfrm>
          </p:grpSpPr>
          <p:sp>
            <p:nvSpPr>
              <p:cNvPr id="299" name="Freeform 137"/>
              <p:cNvSpPr>
                <a:spLocks/>
              </p:cNvSpPr>
              <p:nvPr/>
            </p:nvSpPr>
            <p:spPr bwMode="auto">
              <a:xfrm>
                <a:off x="7322" y="1050"/>
                <a:ext cx="995" cy="397"/>
              </a:xfrm>
              <a:custGeom>
                <a:avLst/>
                <a:gdLst>
                  <a:gd name="T0" fmla="+- 0 7706 7322"/>
                  <a:gd name="T1" fmla="*/ T0 w 995"/>
                  <a:gd name="T2" fmla="+- 0 1050 1050"/>
                  <a:gd name="T3" fmla="*/ 1050 h 397"/>
                  <a:gd name="T4" fmla="+- 0 7322 7322"/>
                  <a:gd name="T5" fmla="*/ T4 w 995"/>
                  <a:gd name="T6" fmla="+- 0 1447 1050"/>
                  <a:gd name="T7" fmla="*/ 1447 h 397"/>
                  <a:gd name="T8" fmla="+- 0 7985 7322"/>
                  <a:gd name="T9" fmla="*/ T8 w 995"/>
                  <a:gd name="T10" fmla="+- 0 1446 1050"/>
                  <a:gd name="T11" fmla="*/ 1446 h 397"/>
                  <a:gd name="T12" fmla="+- 0 8317 7322"/>
                  <a:gd name="T13" fmla="*/ T12 w 995"/>
                  <a:gd name="T14" fmla="+- 0 1052 1050"/>
                  <a:gd name="T15" fmla="*/ 1052 h 397"/>
                  <a:gd name="T16" fmla="+- 0 7706 7322"/>
                  <a:gd name="T17" fmla="*/ T16 w 995"/>
                  <a:gd name="T18" fmla="+- 0 1050 1050"/>
                  <a:gd name="T19" fmla="*/ 1050 h 397"/>
                </a:gdLst>
                <a:ahLst/>
                <a:cxnLst>
                  <a:cxn ang="0">
                    <a:pos x="T1" y="T3"/>
                  </a:cxn>
                  <a:cxn ang="0">
                    <a:pos x="T5" y="T7"/>
                  </a:cxn>
                  <a:cxn ang="0">
                    <a:pos x="T9" y="T11"/>
                  </a:cxn>
                  <a:cxn ang="0">
                    <a:pos x="T13" y="T15"/>
                  </a:cxn>
                  <a:cxn ang="0">
                    <a:pos x="T17" y="T19"/>
                  </a:cxn>
                </a:cxnLst>
                <a:rect l="0" t="0" r="r" b="b"/>
                <a:pathLst>
                  <a:path w="995" h="397">
                    <a:moveTo>
                      <a:pt x="384" y="0"/>
                    </a:moveTo>
                    <a:lnTo>
                      <a:pt x="0" y="397"/>
                    </a:lnTo>
                    <a:lnTo>
                      <a:pt x="663" y="396"/>
                    </a:lnTo>
                    <a:lnTo>
                      <a:pt x="995" y="2"/>
                    </a:lnTo>
                    <a:lnTo>
                      <a:pt x="384"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31" name="Group 138"/>
            <p:cNvGrpSpPr>
              <a:grpSpLocks/>
            </p:cNvGrpSpPr>
            <p:nvPr/>
          </p:nvGrpSpPr>
          <p:grpSpPr bwMode="auto">
            <a:xfrm>
              <a:off x="10439" y="1890"/>
              <a:ext cx="194" cy="977"/>
              <a:chOff x="10439" y="1890"/>
              <a:chExt cx="194" cy="977"/>
            </a:xfrm>
          </p:grpSpPr>
          <p:sp>
            <p:nvSpPr>
              <p:cNvPr id="297" name="Freeform 139"/>
              <p:cNvSpPr>
                <a:spLocks/>
              </p:cNvSpPr>
              <p:nvPr/>
            </p:nvSpPr>
            <p:spPr bwMode="auto">
              <a:xfrm>
                <a:off x="10439" y="1890"/>
                <a:ext cx="194" cy="977"/>
              </a:xfrm>
              <a:custGeom>
                <a:avLst/>
                <a:gdLst>
                  <a:gd name="T0" fmla="+- 0 10632 10439"/>
                  <a:gd name="T1" fmla="*/ T0 w 194"/>
                  <a:gd name="T2" fmla="+- 0 1890 1890"/>
                  <a:gd name="T3" fmla="*/ 1890 h 977"/>
                  <a:gd name="T4" fmla="+- 0 10439 10439"/>
                  <a:gd name="T5" fmla="*/ T4 w 194"/>
                  <a:gd name="T6" fmla="+- 0 2867 1890"/>
                  <a:gd name="T7" fmla="*/ 2867 h 977"/>
                  <a:gd name="T8" fmla="+- 0 10631 10439"/>
                  <a:gd name="T9" fmla="*/ T8 w 194"/>
                  <a:gd name="T10" fmla="+- 0 2349 1890"/>
                  <a:gd name="T11" fmla="*/ 2349 h 977"/>
                  <a:gd name="T12" fmla="+- 0 10632 10439"/>
                  <a:gd name="T13" fmla="*/ T12 w 194"/>
                  <a:gd name="T14" fmla="+- 0 1890 1890"/>
                  <a:gd name="T15" fmla="*/ 1890 h 977"/>
                </a:gdLst>
                <a:ahLst/>
                <a:cxnLst>
                  <a:cxn ang="0">
                    <a:pos x="T1" y="T3"/>
                  </a:cxn>
                  <a:cxn ang="0">
                    <a:pos x="T5" y="T7"/>
                  </a:cxn>
                  <a:cxn ang="0">
                    <a:pos x="T9" y="T11"/>
                  </a:cxn>
                  <a:cxn ang="0">
                    <a:pos x="T13" y="T15"/>
                  </a:cxn>
                </a:cxnLst>
                <a:rect l="0" t="0" r="r" b="b"/>
                <a:pathLst>
                  <a:path w="194" h="977">
                    <a:moveTo>
                      <a:pt x="193" y="0"/>
                    </a:moveTo>
                    <a:lnTo>
                      <a:pt x="0" y="977"/>
                    </a:lnTo>
                    <a:lnTo>
                      <a:pt x="192" y="459"/>
                    </a:lnTo>
                    <a:lnTo>
                      <a:pt x="193"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298" name="Picture 140"/>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0140" y="1591"/>
                <a:ext cx="793" cy="157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32" name="Group 141"/>
            <p:cNvGrpSpPr>
              <a:grpSpLocks/>
            </p:cNvGrpSpPr>
            <p:nvPr/>
          </p:nvGrpSpPr>
          <p:grpSpPr bwMode="auto">
            <a:xfrm>
              <a:off x="7896" y="1452"/>
              <a:ext cx="388" cy="1707"/>
              <a:chOff x="7896" y="1452"/>
              <a:chExt cx="388" cy="1707"/>
            </a:xfrm>
          </p:grpSpPr>
          <p:sp>
            <p:nvSpPr>
              <p:cNvPr id="296" name="Freeform 142"/>
              <p:cNvSpPr>
                <a:spLocks/>
              </p:cNvSpPr>
              <p:nvPr/>
            </p:nvSpPr>
            <p:spPr bwMode="auto">
              <a:xfrm>
                <a:off x="7896" y="1452"/>
                <a:ext cx="388" cy="1707"/>
              </a:xfrm>
              <a:custGeom>
                <a:avLst/>
                <a:gdLst>
                  <a:gd name="T0" fmla="+- 0 7979 7896"/>
                  <a:gd name="T1" fmla="*/ T0 w 388"/>
                  <a:gd name="T2" fmla="+- 0 1452 1452"/>
                  <a:gd name="T3" fmla="*/ 1452 h 1707"/>
                  <a:gd name="T4" fmla="+- 0 7896 7896"/>
                  <a:gd name="T5" fmla="*/ T4 w 388"/>
                  <a:gd name="T6" fmla="+- 0 1547 1452"/>
                  <a:gd name="T7" fmla="*/ 1547 h 1707"/>
                  <a:gd name="T8" fmla="+- 0 8139 7896"/>
                  <a:gd name="T9" fmla="*/ T8 w 388"/>
                  <a:gd name="T10" fmla="+- 0 3159 1452"/>
                  <a:gd name="T11" fmla="*/ 3159 h 1707"/>
                  <a:gd name="T12" fmla="+- 0 8284 7896"/>
                  <a:gd name="T13" fmla="*/ T12 w 388"/>
                  <a:gd name="T14" fmla="+- 0 2916 1452"/>
                  <a:gd name="T15" fmla="*/ 2916 h 1707"/>
                  <a:gd name="T16" fmla="+- 0 7979 7896"/>
                  <a:gd name="T17" fmla="*/ T16 w 388"/>
                  <a:gd name="T18" fmla="+- 0 1452 1452"/>
                  <a:gd name="T19" fmla="*/ 1452 h 1707"/>
                </a:gdLst>
                <a:ahLst/>
                <a:cxnLst>
                  <a:cxn ang="0">
                    <a:pos x="T1" y="T3"/>
                  </a:cxn>
                  <a:cxn ang="0">
                    <a:pos x="T5" y="T7"/>
                  </a:cxn>
                  <a:cxn ang="0">
                    <a:pos x="T9" y="T11"/>
                  </a:cxn>
                  <a:cxn ang="0">
                    <a:pos x="T13" y="T15"/>
                  </a:cxn>
                  <a:cxn ang="0">
                    <a:pos x="T17" y="T19"/>
                  </a:cxn>
                </a:cxnLst>
                <a:rect l="0" t="0" r="r" b="b"/>
                <a:pathLst>
                  <a:path w="388" h="1707">
                    <a:moveTo>
                      <a:pt x="83" y="0"/>
                    </a:moveTo>
                    <a:lnTo>
                      <a:pt x="0" y="95"/>
                    </a:lnTo>
                    <a:lnTo>
                      <a:pt x="243" y="1707"/>
                    </a:lnTo>
                    <a:lnTo>
                      <a:pt x="388" y="1464"/>
                    </a:lnTo>
                    <a:lnTo>
                      <a:pt x="83"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33" name="Group 143"/>
            <p:cNvGrpSpPr>
              <a:grpSpLocks/>
            </p:cNvGrpSpPr>
            <p:nvPr/>
          </p:nvGrpSpPr>
          <p:grpSpPr bwMode="auto">
            <a:xfrm>
              <a:off x="8139" y="1440"/>
              <a:ext cx="1571" cy="1719"/>
              <a:chOff x="8139" y="1440"/>
              <a:chExt cx="1571" cy="1719"/>
            </a:xfrm>
          </p:grpSpPr>
          <p:sp>
            <p:nvSpPr>
              <p:cNvPr id="295" name="Freeform 144"/>
              <p:cNvSpPr>
                <a:spLocks/>
              </p:cNvSpPr>
              <p:nvPr/>
            </p:nvSpPr>
            <p:spPr bwMode="auto">
              <a:xfrm>
                <a:off x="8139" y="1440"/>
                <a:ext cx="1571" cy="1719"/>
              </a:xfrm>
              <a:custGeom>
                <a:avLst/>
                <a:gdLst>
                  <a:gd name="T0" fmla="+- 0 9710 8139"/>
                  <a:gd name="T1" fmla="*/ T0 w 1571"/>
                  <a:gd name="T2" fmla="+- 0 1440 1440"/>
                  <a:gd name="T3" fmla="*/ 1440 h 1719"/>
                  <a:gd name="T4" fmla="+- 0 8284 8139"/>
                  <a:gd name="T5" fmla="*/ T4 w 1571"/>
                  <a:gd name="T6" fmla="+- 0 2916 1440"/>
                  <a:gd name="T7" fmla="*/ 2916 h 1719"/>
                  <a:gd name="T8" fmla="+- 0 8139 8139"/>
                  <a:gd name="T9" fmla="*/ T8 w 1571"/>
                  <a:gd name="T10" fmla="+- 0 3159 1440"/>
                  <a:gd name="T11" fmla="*/ 3159 h 1719"/>
                  <a:gd name="T12" fmla="+- 0 9624 8139"/>
                  <a:gd name="T13" fmla="*/ T12 w 1571"/>
                  <a:gd name="T14" fmla="+- 0 1583 1440"/>
                  <a:gd name="T15" fmla="*/ 1583 h 1719"/>
                  <a:gd name="T16" fmla="+- 0 9710 8139"/>
                  <a:gd name="T17" fmla="*/ T16 w 1571"/>
                  <a:gd name="T18" fmla="+- 0 1440 1440"/>
                  <a:gd name="T19" fmla="*/ 1440 h 1719"/>
                </a:gdLst>
                <a:ahLst/>
                <a:cxnLst>
                  <a:cxn ang="0">
                    <a:pos x="T1" y="T3"/>
                  </a:cxn>
                  <a:cxn ang="0">
                    <a:pos x="T5" y="T7"/>
                  </a:cxn>
                  <a:cxn ang="0">
                    <a:pos x="T9" y="T11"/>
                  </a:cxn>
                  <a:cxn ang="0">
                    <a:pos x="T13" y="T15"/>
                  </a:cxn>
                  <a:cxn ang="0">
                    <a:pos x="T17" y="T19"/>
                  </a:cxn>
                </a:cxnLst>
                <a:rect l="0" t="0" r="r" b="b"/>
                <a:pathLst>
                  <a:path w="1571" h="1719">
                    <a:moveTo>
                      <a:pt x="1571" y="0"/>
                    </a:moveTo>
                    <a:lnTo>
                      <a:pt x="145" y="1476"/>
                    </a:lnTo>
                    <a:lnTo>
                      <a:pt x="0" y="1719"/>
                    </a:lnTo>
                    <a:lnTo>
                      <a:pt x="1485" y="143"/>
                    </a:lnTo>
                    <a:lnTo>
                      <a:pt x="1571"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34" name="Group 145"/>
            <p:cNvGrpSpPr>
              <a:grpSpLocks/>
            </p:cNvGrpSpPr>
            <p:nvPr/>
          </p:nvGrpSpPr>
          <p:grpSpPr bwMode="auto">
            <a:xfrm>
              <a:off x="7698" y="1547"/>
              <a:ext cx="441" cy="1837"/>
              <a:chOff x="7698" y="1547"/>
              <a:chExt cx="441" cy="1837"/>
            </a:xfrm>
          </p:grpSpPr>
          <p:sp>
            <p:nvSpPr>
              <p:cNvPr id="294" name="Freeform 146"/>
              <p:cNvSpPr>
                <a:spLocks/>
              </p:cNvSpPr>
              <p:nvPr/>
            </p:nvSpPr>
            <p:spPr bwMode="auto">
              <a:xfrm>
                <a:off x="7698" y="1547"/>
                <a:ext cx="441" cy="1837"/>
              </a:xfrm>
              <a:custGeom>
                <a:avLst/>
                <a:gdLst>
                  <a:gd name="T0" fmla="+- 0 7896 7698"/>
                  <a:gd name="T1" fmla="*/ T0 w 441"/>
                  <a:gd name="T2" fmla="+- 0 1547 1547"/>
                  <a:gd name="T3" fmla="*/ 1547 h 1837"/>
                  <a:gd name="T4" fmla="+- 0 7714 7698"/>
                  <a:gd name="T5" fmla="*/ T4 w 441"/>
                  <a:gd name="T6" fmla="+- 0 1770 1547"/>
                  <a:gd name="T7" fmla="*/ 1770 h 1837"/>
                  <a:gd name="T8" fmla="+- 0 7698 7698"/>
                  <a:gd name="T9" fmla="*/ T8 w 441"/>
                  <a:gd name="T10" fmla="+- 0 3078 1547"/>
                  <a:gd name="T11" fmla="*/ 3078 h 1837"/>
                  <a:gd name="T12" fmla="+- 0 8004 7698"/>
                  <a:gd name="T13" fmla="*/ T12 w 441"/>
                  <a:gd name="T14" fmla="+- 0 3384 1547"/>
                  <a:gd name="T15" fmla="*/ 3384 h 1837"/>
                  <a:gd name="T16" fmla="+- 0 8139 7698"/>
                  <a:gd name="T17" fmla="*/ T16 w 441"/>
                  <a:gd name="T18" fmla="+- 0 3159 1547"/>
                  <a:gd name="T19" fmla="*/ 3159 h 1837"/>
                  <a:gd name="T20" fmla="+- 0 7896 7698"/>
                  <a:gd name="T21" fmla="*/ T20 w 441"/>
                  <a:gd name="T22" fmla="+- 0 1547 1547"/>
                  <a:gd name="T23" fmla="*/ 1547 h 1837"/>
                </a:gdLst>
                <a:ahLst/>
                <a:cxnLst>
                  <a:cxn ang="0">
                    <a:pos x="T1" y="T3"/>
                  </a:cxn>
                  <a:cxn ang="0">
                    <a:pos x="T5" y="T7"/>
                  </a:cxn>
                  <a:cxn ang="0">
                    <a:pos x="T9" y="T11"/>
                  </a:cxn>
                  <a:cxn ang="0">
                    <a:pos x="T13" y="T15"/>
                  </a:cxn>
                  <a:cxn ang="0">
                    <a:pos x="T17" y="T19"/>
                  </a:cxn>
                  <a:cxn ang="0">
                    <a:pos x="T21" y="T23"/>
                  </a:cxn>
                </a:cxnLst>
                <a:rect l="0" t="0" r="r" b="b"/>
                <a:pathLst>
                  <a:path w="441" h="1837">
                    <a:moveTo>
                      <a:pt x="198" y="0"/>
                    </a:moveTo>
                    <a:lnTo>
                      <a:pt x="16" y="223"/>
                    </a:lnTo>
                    <a:lnTo>
                      <a:pt x="0" y="1531"/>
                    </a:lnTo>
                    <a:lnTo>
                      <a:pt x="306" y="1837"/>
                    </a:lnTo>
                    <a:lnTo>
                      <a:pt x="441" y="1612"/>
                    </a:lnTo>
                    <a:lnTo>
                      <a:pt x="198"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35" name="Group 147"/>
            <p:cNvGrpSpPr>
              <a:grpSpLocks/>
            </p:cNvGrpSpPr>
            <p:nvPr/>
          </p:nvGrpSpPr>
          <p:grpSpPr bwMode="auto">
            <a:xfrm>
              <a:off x="8013" y="1557"/>
              <a:ext cx="1633" cy="1825"/>
              <a:chOff x="8013" y="1557"/>
              <a:chExt cx="1633" cy="1825"/>
            </a:xfrm>
          </p:grpSpPr>
          <p:sp>
            <p:nvSpPr>
              <p:cNvPr id="293" name="Freeform 148"/>
              <p:cNvSpPr>
                <a:spLocks/>
              </p:cNvSpPr>
              <p:nvPr/>
            </p:nvSpPr>
            <p:spPr bwMode="auto">
              <a:xfrm>
                <a:off x="8013" y="1557"/>
                <a:ext cx="1633" cy="1825"/>
              </a:xfrm>
              <a:custGeom>
                <a:avLst/>
                <a:gdLst>
                  <a:gd name="T0" fmla="+- 0 9646 8013"/>
                  <a:gd name="T1" fmla="*/ T0 w 1633"/>
                  <a:gd name="T2" fmla="+- 0 1557 1557"/>
                  <a:gd name="T3" fmla="*/ 1557 h 1825"/>
                  <a:gd name="T4" fmla="+- 0 8148 8013"/>
                  <a:gd name="T5" fmla="*/ T4 w 1633"/>
                  <a:gd name="T6" fmla="+- 0 3149 1557"/>
                  <a:gd name="T7" fmla="*/ 3149 h 1825"/>
                  <a:gd name="T8" fmla="+- 0 8013 8013"/>
                  <a:gd name="T9" fmla="*/ T8 w 1633"/>
                  <a:gd name="T10" fmla="+- 0 3382 1557"/>
                  <a:gd name="T11" fmla="*/ 3382 h 1825"/>
                  <a:gd name="T12" fmla="+- 0 8383 8013"/>
                  <a:gd name="T13" fmla="*/ T12 w 1633"/>
                  <a:gd name="T14" fmla="+- 0 3074 1557"/>
                  <a:gd name="T15" fmla="*/ 3074 h 1825"/>
                  <a:gd name="T16" fmla="+- 0 9517 8013"/>
                  <a:gd name="T17" fmla="*/ T16 w 1633"/>
                  <a:gd name="T18" fmla="+- 0 1774 1557"/>
                  <a:gd name="T19" fmla="*/ 1774 h 1825"/>
                  <a:gd name="T20" fmla="+- 0 9646 8013"/>
                  <a:gd name="T21" fmla="*/ T20 w 1633"/>
                  <a:gd name="T22" fmla="+- 0 1557 1557"/>
                  <a:gd name="T23" fmla="*/ 1557 h 1825"/>
                </a:gdLst>
                <a:ahLst/>
                <a:cxnLst>
                  <a:cxn ang="0">
                    <a:pos x="T1" y="T3"/>
                  </a:cxn>
                  <a:cxn ang="0">
                    <a:pos x="T5" y="T7"/>
                  </a:cxn>
                  <a:cxn ang="0">
                    <a:pos x="T9" y="T11"/>
                  </a:cxn>
                  <a:cxn ang="0">
                    <a:pos x="T13" y="T15"/>
                  </a:cxn>
                  <a:cxn ang="0">
                    <a:pos x="T17" y="T19"/>
                  </a:cxn>
                  <a:cxn ang="0">
                    <a:pos x="T21" y="T23"/>
                  </a:cxn>
                </a:cxnLst>
                <a:rect l="0" t="0" r="r" b="b"/>
                <a:pathLst>
                  <a:path w="1633" h="1825">
                    <a:moveTo>
                      <a:pt x="1633" y="0"/>
                    </a:moveTo>
                    <a:lnTo>
                      <a:pt x="135" y="1592"/>
                    </a:lnTo>
                    <a:lnTo>
                      <a:pt x="0" y="1825"/>
                    </a:lnTo>
                    <a:lnTo>
                      <a:pt x="370" y="1517"/>
                    </a:lnTo>
                    <a:lnTo>
                      <a:pt x="1504" y="217"/>
                    </a:lnTo>
                    <a:lnTo>
                      <a:pt x="1633"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36" name="Group 149"/>
            <p:cNvGrpSpPr>
              <a:grpSpLocks/>
            </p:cNvGrpSpPr>
            <p:nvPr/>
          </p:nvGrpSpPr>
          <p:grpSpPr bwMode="auto">
            <a:xfrm>
              <a:off x="7111" y="1880"/>
              <a:ext cx="590" cy="1189"/>
              <a:chOff x="7111" y="1880"/>
              <a:chExt cx="590" cy="1189"/>
            </a:xfrm>
          </p:grpSpPr>
          <p:sp>
            <p:nvSpPr>
              <p:cNvPr id="292" name="Freeform 150"/>
              <p:cNvSpPr>
                <a:spLocks/>
              </p:cNvSpPr>
              <p:nvPr/>
            </p:nvSpPr>
            <p:spPr bwMode="auto">
              <a:xfrm>
                <a:off x="7111" y="1880"/>
                <a:ext cx="590" cy="1189"/>
              </a:xfrm>
              <a:custGeom>
                <a:avLst/>
                <a:gdLst>
                  <a:gd name="T0" fmla="+- 0 7621 7111"/>
                  <a:gd name="T1" fmla="*/ T0 w 590"/>
                  <a:gd name="T2" fmla="+- 0 1880 1880"/>
                  <a:gd name="T3" fmla="*/ 1880 h 1189"/>
                  <a:gd name="T4" fmla="+- 0 7111 7111"/>
                  <a:gd name="T5" fmla="*/ T4 w 590"/>
                  <a:gd name="T6" fmla="+- 0 2478 1880"/>
                  <a:gd name="T7" fmla="*/ 2478 h 1189"/>
                  <a:gd name="T8" fmla="+- 0 7701 7111"/>
                  <a:gd name="T9" fmla="*/ T8 w 590"/>
                  <a:gd name="T10" fmla="+- 0 3069 1880"/>
                  <a:gd name="T11" fmla="*/ 3069 h 1189"/>
                  <a:gd name="T12" fmla="+- 0 7621 7111"/>
                  <a:gd name="T13" fmla="*/ T12 w 590"/>
                  <a:gd name="T14" fmla="+- 0 1880 1880"/>
                  <a:gd name="T15" fmla="*/ 1880 h 1189"/>
                </a:gdLst>
                <a:ahLst/>
                <a:cxnLst>
                  <a:cxn ang="0">
                    <a:pos x="T1" y="T3"/>
                  </a:cxn>
                  <a:cxn ang="0">
                    <a:pos x="T5" y="T7"/>
                  </a:cxn>
                  <a:cxn ang="0">
                    <a:pos x="T9" y="T11"/>
                  </a:cxn>
                  <a:cxn ang="0">
                    <a:pos x="T13" y="T15"/>
                  </a:cxn>
                </a:cxnLst>
                <a:rect l="0" t="0" r="r" b="b"/>
                <a:pathLst>
                  <a:path w="590" h="1189">
                    <a:moveTo>
                      <a:pt x="510" y="0"/>
                    </a:moveTo>
                    <a:lnTo>
                      <a:pt x="0" y="598"/>
                    </a:lnTo>
                    <a:lnTo>
                      <a:pt x="590" y="1189"/>
                    </a:lnTo>
                    <a:lnTo>
                      <a:pt x="51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37" name="Group 151"/>
            <p:cNvGrpSpPr>
              <a:grpSpLocks/>
            </p:cNvGrpSpPr>
            <p:nvPr/>
          </p:nvGrpSpPr>
          <p:grpSpPr bwMode="auto">
            <a:xfrm>
              <a:off x="8385" y="1883"/>
              <a:ext cx="1060" cy="1187"/>
              <a:chOff x="8385" y="1883"/>
              <a:chExt cx="1060" cy="1187"/>
            </a:xfrm>
          </p:grpSpPr>
          <p:sp>
            <p:nvSpPr>
              <p:cNvPr id="291" name="Freeform 152"/>
              <p:cNvSpPr>
                <a:spLocks/>
              </p:cNvSpPr>
              <p:nvPr/>
            </p:nvSpPr>
            <p:spPr bwMode="auto">
              <a:xfrm>
                <a:off x="8385" y="1883"/>
                <a:ext cx="1060" cy="1187"/>
              </a:xfrm>
              <a:custGeom>
                <a:avLst/>
                <a:gdLst>
                  <a:gd name="T0" fmla="+- 0 9446 8385"/>
                  <a:gd name="T1" fmla="*/ T0 w 1060"/>
                  <a:gd name="T2" fmla="+- 0 1883 1883"/>
                  <a:gd name="T3" fmla="*/ 1883 h 1187"/>
                  <a:gd name="T4" fmla="+- 0 8385 8385"/>
                  <a:gd name="T5" fmla="*/ T4 w 1060"/>
                  <a:gd name="T6" fmla="+- 0 3070 1883"/>
                  <a:gd name="T7" fmla="*/ 3070 h 1187"/>
                  <a:gd name="T8" fmla="+- 0 9079 8385"/>
                  <a:gd name="T9" fmla="*/ T8 w 1060"/>
                  <a:gd name="T10" fmla="+- 0 2485 1883"/>
                  <a:gd name="T11" fmla="*/ 2485 h 1187"/>
                  <a:gd name="T12" fmla="+- 0 9446 8385"/>
                  <a:gd name="T13" fmla="*/ T12 w 1060"/>
                  <a:gd name="T14" fmla="+- 0 1883 1883"/>
                  <a:gd name="T15" fmla="*/ 1883 h 1187"/>
                </a:gdLst>
                <a:ahLst/>
                <a:cxnLst>
                  <a:cxn ang="0">
                    <a:pos x="T1" y="T3"/>
                  </a:cxn>
                  <a:cxn ang="0">
                    <a:pos x="T5" y="T7"/>
                  </a:cxn>
                  <a:cxn ang="0">
                    <a:pos x="T9" y="T11"/>
                  </a:cxn>
                  <a:cxn ang="0">
                    <a:pos x="T13" y="T15"/>
                  </a:cxn>
                </a:cxnLst>
                <a:rect l="0" t="0" r="r" b="b"/>
                <a:pathLst>
                  <a:path w="1060" h="1187">
                    <a:moveTo>
                      <a:pt x="1061" y="0"/>
                    </a:moveTo>
                    <a:lnTo>
                      <a:pt x="0" y="1187"/>
                    </a:lnTo>
                    <a:lnTo>
                      <a:pt x="694" y="602"/>
                    </a:lnTo>
                    <a:lnTo>
                      <a:pt x="1061"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38" name="Group 153"/>
            <p:cNvGrpSpPr>
              <a:grpSpLocks/>
            </p:cNvGrpSpPr>
            <p:nvPr/>
          </p:nvGrpSpPr>
          <p:grpSpPr bwMode="auto">
            <a:xfrm>
              <a:off x="7982" y="1054"/>
              <a:ext cx="1963" cy="1863"/>
              <a:chOff x="7982" y="1054"/>
              <a:chExt cx="1963" cy="1863"/>
            </a:xfrm>
          </p:grpSpPr>
          <p:sp>
            <p:nvSpPr>
              <p:cNvPr id="289" name="Freeform 154"/>
              <p:cNvSpPr>
                <a:spLocks/>
              </p:cNvSpPr>
              <p:nvPr/>
            </p:nvSpPr>
            <p:spPr bwMode="auto">
              <a:xfrm>
                <a:off x="7982" y="1054"/>
                <a:ext cx="1963" cy="1863"/>
              </a:xfrm>
              <a:custGeom>
                <a:avLst/>
                <a:gdLst>
                  <a:gd name="T0" fmla="+- 0 8323 7982"/>
                  <a:gd name="T1" fmla="*/ T0 w 1963"/>
                  <a:gd name="T2" fmla="+- 0 1054 1054"/>
                  <a:gd name="T3" fmla="*/ 1054 h 1863"/>
                  <a:gd name="T4" fmla="+- 0 7982 7982"/>
                  <a:gd name="T5" fmla="*/ T4 w 1963"/>
                  <a:gd name="T6" fmla="+- 0 1453 1054"/>
                  <a:gd name="T7" fmla="*/ 1453 h 1863"/>
                  <a:gd name="T8" fmla="+- 0 8286 7982"/>
                  <a:gd name="T9" fmla="*/ T8 w 1963"/>
                  <a:gd name="T10" fmla="+- 0 2917 1054"/>
                  <a:gd name="T11" fmla="*/ 2917 h 1863"/>
                  <a:gd name="T12" fmla="+- 0 9626 7982"/>
                  <a:gd name="T13" fmla="*/ T12 w 1963"/>
                  <a:gd name="T14" fmla="+- 0 1527 1054"/>
                  <a:gd name="T15" fmla="*/ 1527 h 1863"/>
                  <a:gd name="T16" fmla="+- 0 9125 7982"/>
                  <a:gd name="T17" fmla="*/ T16 w 1963"/>
                  <a:gd name="T18" fmla="+- 0 1527 1054"/>
                  <a:gd name="T19" fmla="*/ 1527 h 1863"/>
                  <a:gd name="T20" fmla="+- 0 8323 7982"/>
                  <a:gd name="T21" fmla="*/ T20 w 1963"/>
                  <a:gd name="T22" fmla="+- 0 1054 1054"/>
                  <a:gd name="T23" fmla="*/ 1054 h 1863"/>
                </a:gdLst>
                <a:ahLst/>
                <a:cxnLst>
                  <a:cxn ang="0">
                    <a:pos x="T1" y="T3"/>
                  </a:cxn>
                  <a:cxn ang="0">
                    <a:pos x="T5" y="T7"/>
                  </a:cxn>
                  <a:cxn ang="0">
                    <a:pos x="T9" y="T11"/>
                  </a:cxn>
                  <a:cxn ang="0">
                    <a:pos x="T13" y="T15"/>
                  </a:cxn>
                  <a:cxn ang="0">
                    <a:pos x="T17" y="T19"/>
                  </a:cxn>
                  <a:cxn ang="0">
                    <a:pos x="T21" y="T23"/>
                  </a:cxn>
                </a:cxnLst>
                <a:rect l="0" t="0" r="r" b="b"/>
                <a:pathLst>
                  <a:path w="1963" h="1863">
                    <a:moveTo>
                      <a:pt x="341" y="0"/>
                    </a:moveTo>
                    <a:lnTo>
                      <a:pt x="0" y="399"/>
                    </a:lnTo>
                    <a:lnTo>
                      <a:pt x="304" y="1863"/>
                    </a:lnTo>
                    <a:lnTo>
                      <a:pt x="1644" y="473"/>
                    </a:lnTo>
                    <a:lnTo>
                      <a:pt x="1143" y="473"/>
                    </a:lnTo>
                    <a:lnTo>
                      <a:pt x="341"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90" name="Freeform 155"/>
              <p:cNvSpPr>
                <a:spLocks/>
              </p:cNvSpPr>
              <p:nvPr/>
            </p:nvSpPr>
            <p:spPr bwMode="auto">
              <a:xfrm>
                <a:off x="7982" y="1054"/>
                <a:ext cx="1963" cy="1863"/>
              </a:xfrm>
              <a:custGeom>
                <a:avLst/>
                <a:gdLst>
                  <a:gd name="T0" fmla="+- 0 9946 7982"/>
                  <a:gd name="T1" fmla="*/ T0 w 1963"/>
                  <a:gd name="T2" fmla="+- 0 1061 1054"/>
                  <a:gd name="T3" fmla="*/ 1061 h 1863"/>
                  <a:gd name="T4" fmla="+- 0 9125 7982"/>
                  <a:gd name="T5" fmla="*/ T4 w 1963"/>
                  <a:gd name="T6" fmla="+- 0 1527 1054"/>
                  <a:gd name="T7" fmla="*/ 1527 h 1863"/>
                  <a:gd name="T8" fmla="+- 0 9626 7982"/>
                  <a:gd name="T9" fmla="*/ T8 w 1963"/>
                  <a:gd name="T10" fmla="+- 0 1527 1054"/>
                  <a:gd name="T11" fmla="*/ 1527 h 1863"/>
                  <a:gd name="T12" fmla="+- 0 9714 7982"/>
                  <a:gd name="T13" fmla="*/ T12 w 1963"/>
                  <a:gd name="T14" fmla="+- 0 1436 1054"/>
                  <a:gd name="T15" fmla="*/ 1436 h 1863"/>
                  <a:gd name="T16" fmla="+- 0 9946 7982"/>
                  <a:gd name="T17" fmla="*/ T16 w 1963"/>
                  <a:gd name="T18" fmla="+- 0 1061 1054"/>
                  <a:gd name="T19" fmla="*/ 1061 h 1863"/>
                </a:gdLst>
                <a:ahLst/>
                <a:cxnLst>
                  <a:cxn ang="0">
                    <a:pos x="T1" y="T3"/>
                  </a:cxn>
                  <a:cxn ang="0">
                    <a:pos x="T5" y="T7"/>
                  </a:cxn>
                  <a:cxn ang="0">
                    <a:pos x="T9" y="T11"/>
                  </a:cxn>
                  <a:cxn ang="0">
                    <a:pos x="T13" y="T15"/>
                  </a:cxn>
                  <a:cxn ang="0">
                    <a:pos x="T17" y="T19"/>
                  </a:cxn>
                </a:cxnLst>
                <a:rect l="0" t="0" r="r" b="b"/>
                <a:pathLst>
                  <a:path w="1963" h="1863">
                    <a:moveTo>
                      <a:pt x="1964" y="7"/>
                    </a:moveTo>
                    <a:lnTo>
                      <a:pt x="1143" y="473"/>
                    </a:lnTo>
                    <a:lnTo>
                      <a:pt x="1644" y="473"/>
                    </a:lnTo>
                    <a:lnTo>
                      <a:pt x="1732" y="382"/>
                    </a:lnTo>
                    <a:lnTo>
                      <a:pt x="1964" y="7"/>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39" name="Group 156"/>
            <p:cNvGrpSpPr>
              <a:grpSpLocks/>
            </p:cNvGrpSpPr>
            <p:nvPr/>
          </p:nvGrpSpPr>
          <p:grpSpPr bwMode="auto">
            <a:xfrm>
              <a:off x="6312" y="1050"/>
              <a:ext cx="2007" cy="1430"/>
              <a:chOff x="6312" y="1050"/>
              <a:chExt cx="2007" cy="1430"/>
            </a:xfrm>
          </p:grpSpPr>
          <p:sp>
            <p:nvSpPr>
              <p:cNvPr id="288" name="Freeform 157"/>
              <p:cNvSpPr>
                <a:spLocks/>
              </p:cNvSpPr>
              <p:nvPr/>
            </p:nvSpPr>
            <p:spPr bwMode="auto">
              <a:xfrm>
                <a:off x="6312" y="1050"/>
                <a:ext cx="2007" cy="1430"/>
              </a:xfrm>
              <a:custGeom>
                <a:avLst/>
                <a:gdLst>
                  <a:gd name="T0" fmla="+- 0 8319 6312"/>
                  <a:gd name="T1" fmla="*/ T0 w 2007"/>
                  <a:gd name="T2" fmla="+- 0 1050 1050"/>
                  <a:gd name="T3" fmla="*/ 1050 h 1430"/>
                  <a:gd name="T4" fmla="+- 0 7704 6312"/>
                  <a:gd name="T5" fmla="*/ T4 w 2007"/>
                  <a:gd name="T6" fmla="+- 0 1050 1050"/>
                  <a:gd name="T7" fmla="*/ 1050 h 1430"/>
                  <a:gd name="T8" fmla="+- 0 6312 6312"/>
                  <a:gd name="T9" fmla="*/ T8 w 2007"/>
                  <a:gd name="T10" fmla="+- 0 2480 1050"/>
                  <a:gd name="T11" fmla="*/ 2480 h 1430"/>
                  <a:gd name="T12" fmla="+- 0 7110 6312"/>
                  <a:gd name="T13" fmla="*/ T12 w 2007"/>
                  <a:gd name="T14" fmla="+- 0 2480 1050"/>
                  <a:gd name="T15" fmla="*/ 2480 h 1430"/>
                  <a:gd name="T16" fmla="+- 0 8319 6312"/>
                  <a:gd name="T17" fmla="*/ T16 w 2007"/>
                  <a:gd name="T18" fmla="+- 0 1050 1050"/>
                  <a:gd name="T19" fmla="*/ 1050 h 1430"/>
                </a:gdLst>
                <a:ahLst/>
                <a:cxnLst>
                  <a:cxn ang="0">
                    <a:pos x="T1" y="T3"/>
                  </a:cxn>
                  <a:cxn ang="0">
                    <a:pos x="T5" y="T7"/>
                  </a:cxn>
                  <a:cxn ang="0">
                    <a:pos x="T9" y="T11"/>
                  </a:cxn>
                  <a:cxn ang="0">
                    <a:pos x="T13" y="T15"/>
                  </a:cxn>
                  <a:cxn ang="0">
                    <a:pos x="T17" y="T19"/>
                  </a:cxn>
                </a:cxnLst>
                <a:rect l="0" t="0" r="r" b="b"/>
                <a:pathLst>
                  <a:path w="2007" h="1430">
                    <a:moveTo>
                      <a:pt x="2007" y="0"/>
                    </a:moveTo>
                    <a:lnTo>
                      <a:pt x="1392" y="0"/>
                    </a:lnTo>
                    <a:lnTo>
                      <a:pt x="0" y="1430"/>
                    </a:lnTo>
                    <a:lnTo>
                      <a:pt x="798" y="1430"/>
                    </a:lnTo>
                    <a:lnTo>
                      <a:pt x="2007" y="0"/>
                    </a:lnTo>
                    <a:close/>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40" name="Group 158"/>
            <p:cNvGrpSpPr>
              <a:grpSpLocks/>
            </p:cNvGrpSpPr>
            <p:nvPr/>
          </p:nvGrpSpPr>
          <p:grpSpPr bwMode="auto">
            <a:xfrm>
              <a:off x="9083" y="1058"/>
              <a:ext cx="1550" cy="1420"/>
              <a:chOff x="9083" y="1058"/>
              <a:chExt cx="1550" cy="1420"/>
            </a:xfrm>
          </p:grpSpPr>
          <p:sp>
            <p:nvSpPr>
              <p:cNvPr id="287" name="Freeform 159"/>
              <p:cNvSpPr>
                <a:spLocks/>
              </p:cNvSpPr>
              <p:nvPr/>
            </p:nvSpPr>
            <p:spPr bwMode="auto">
              <a:xfrm>
                <a:off x="9083" y="1058"/>
                <a:ext cx="1550" cy="1420"/>
              </a:xfrm>
              <a:custGeom>
                <a:avLst/>
                <a:gdLst>
                  <a:gd name="T0" fmla="+- 0 10633 9083"/>
                  <a:gd name="T1" fmla="*/ T0 w 1550"/>
                  <a:gd name="T2" fmla="+- 0 1058 1058"/>
                  <a:gd name="T3" fmla="*/ 1058 h 1420"/>
                  <a:gd name="T4" fmla="+- 0 9947 9083"/>
                  <a:gd name="T5" fmla="*/ T4 w 1550"/>
                  <a:gd name="T6" fmla="+- 0 1058 1058"/>
                  <a:gd name="T7" fmla="*/ 1058 h 1420"/>
                  <a:gd name="T8" fmla="+- 0 9083 9083"/>
                  <a:gd name="T9" fmla="*/ T8 w 1550"/>
                  <a:gd name="T10" fmla="+- 0 2478 1058"/>
                  <a:gd name="T11" fmla="*/ 2478 h 1420"/>
                  <a:gd name="T12" fmla="+- 0 9997 9083"/>
                  <a:gd name="T13" fmla="*/ T12 w 1550"/>
                  <a:gd name="T14" fmla="+- 0 2478 1058"/>
                  <a:gd name="T15" fmla="*/ 2478 h 1420"/>
                  <a:gd name="T16" fmla="+- 0 10633 9083"/>
                  <a:gd name="T17" fmla="*/ T16 w 1550"/>
                  <a:gd name="T18" fmla="+- 0 1058 1058"/>
                  <a:gd name="T19" fmla="*/ 1058 h 1420"/>
                </a:gdLst>
                <a:ahLst/>
                <a:cxnLst>
                  <a:cxn ang="0">
                    <a:pos x="T1" y="T3"/>
                  </a:cxn>
                  <a:cxn ang="0">
                    <a:pos x="T5" y="T7"/>
                  </a:cxn>
                  <a:cxn ang="0">
                    <a:pos x="T9" y="T11"/>
                  </a:cxn>
                  <a:cxn ang="0">
                    <a:pos x="T13" y="T15"/>
                  </a:cxn>
                  <a:cxn ang="0">
                    <a:pos x="T17" y="T19"/>
                  </a:cxn>
                </a:cxnLst>
                <a:rect l="0" t="0" r="r" b="b"/>
                <a:pathLst>
                  <a:path w="1550" h="1420">
                    <a:moveTo>
                      <a:pt x="1550" y="0"/>
                    </a:moveTo>
                    <a:lnTo>
                      <a:pt x="864" y="0"/>
                    </a:lnTo>
                    <a:lnTo>
                      <a:pt x="0" y="1420"/>
                    </a:lnTo>
                    <a:lnTo>
                      <a:pt x="914" y="1420"/>
                    </a:lnTo>
                    <a:lnTo>
                      <a:pt x="1550" y="0"/>
                    </a:lnTo>
                    <a:close/>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41" name="Group 160"/>
            <p:cNvGrpSpPr>
              <a:grpSpLocks/>
            </p:cNvGrpSpPr>
            <p:nvPr/>
          </p:nvGrpSpPr>
          <p:grpSpPr bwMode="auto">
            <a:xfrm>
              <a:off x="9997" y="1062"/>
              <a:ext cx="640" cy="3011"/>
              <a:chOff x="9997" y="1062"/>
              <a:chExt cx="640" cy="3011"/>
            </a:xfrm>
          </p:grpSpPr>
          <p:sp>
            <p:nvSpPr>
              <p:cNvPr id="286" name="Freeform 161"/>
              <p:cNvSpPr>
                <a:spLocks/>
              </p:cNvSpPr>
              <p:nvPr/>
            </p:nvSpPr>
            <p:spPr bwMode="auto">
              <a:xfrm>
                <a:off x="9997" y="1062"/>
                <a:ext cx="640" cy="3011"/>
              </a:xfrm>
              <a:custGeom>
                <a:avLst/>
                <a:gdLst>
                  <a:gd name="T0" fmla="+- 0 10636 9997"/>
                  <a:gd name="T1" fmla="*/ T0 w 640"/>
                  <a:gd name="T2" fmla="+- 0 1062 1062"/>
                  <a:gd name="T3" fmla="*/ 1062 h 3011"/>
                  <a:gd name="T4" fmla="+- 0 9997 9997"/>
                  <a:gd name="T5" fmla="*/ T4 w 640"/>
                  <a:gd name="T6" fmla="+- 0 2470 1062"/>
                  <a:gd name="T7" fmla="*/ 2470 h 3011"/>
                  <a:gd name="T8" fmla="+- 0 9997 9997"/>
                  <a:gd name="T9" fmla="*/ T8 w 640"/>
                  <a:gd name="T10" fmla="+- 0 4073 1062"/>
                  <a:gd name="T11" fmla="*/ 4073 h 3011"/>
                  <a:gd name="T12" fmla="+- 0 10636 9997"/>
                  <a:gd name="T13" fmla="*/ T12 w 640"/>
                  <a:gd name="T14" fmla="+- 0 2334 1062"/>
                  <a:gd name="T15" fmla="*/ 2334 h 3011"/>
                  <a:gd name="T16" fmla="+- 0 10636 9997"/>
                  <a:gd name="T17" fmla="*/ T16 w 640"/>
                  <a:gd name="T18" fmla="+- 0 1062 1062"/>
                  <a:gd name="T19" fmla="*/ 1062 h 3011"/>
                </a:gdLst>
                <a:ahLst/>
                <a:cxnLst>
                  <a:cxn ang="0">
                    <a:pos x="T1" y="T3"/>
                  </a:cxn>
                  <a:cxn ang="0">
                    <a:pos x="T5" y="T7"/>
                  </a:cxn>
                  <a:cxn ang="0">
                    <a:pos x="T9" y="T11"/>
                  </a:cxn>
                  <a:cxn ang="0">
                    <a:pos x="T13" y="T15"/>
                  </a:cxn>
                  <a:cxn ang="0">
                    <a:pos x="T17" y="T19"/>
                  </a:cxn>
                </a:cxnLst>
                <a:rect l="0" t="0" r="r" b="b"/>
                <a:pathLst>
                  <a:path w="640" h="3011">
                    <a:moveTo>
                      <a:pt x="639" y="0"/>
                    </a:moveTo>
                    <a:lnTo>
                      <a:pt x="0" y="1408"/>
                    </a:lnTo>
                    <a:lnTo>
                      <a:pt x="0" y="3011"/>
                    </a:lnTo>
                    <a:lnTo>
                      <a:pt x="639" y="1272"/>
                    </a:lnTo>
                    <a:lnTo>
                      <a:pt x="639" y="0"/>
                    </a:lnTo>
                    <a:close/>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42" name="Group 162"/>
            <p:cNvGrpSpPr>
              <a:grpSpLocks/>
            </p:cNvGrpSpPr>
            <p:nvPr/>
          </p:nvGrpSpPr>
          <p:grpSpPr bwMode="auto">
            <a:xfrm>
              <a:off x="6308" y="2478"/>
              <a:ext cx="3688" cy="1606"/>
              <a:chOff x="6308" y="2478"/>
              <a:chExt cx="3688" cy="1606"/>
            </a:xfrm>
          </p:grpSpPr>
          <p:sp>
            <p:nvSpPr>
              <p:cNvPr id="285" name="Freeform 163"/>
              <p:cNvSpPr>
                <a:spLocks/>
              </p:cNvSpPr>
              <p:nvPr/>
            </p:nvSpPr>
            <p:spPr bwMode="auto">
              <a:xfrm>
                <a:off x="6308" y="2478"/>
                <a:ext cx="3688" cy="1606"/>
              </a:xfrm>
              <a:custGeom>
                <a:avLst/>
                <a:gdLst>
                  <a:gd name="T0" fmla="+- 0 9997 6308"/>
                  <a:gd name="T1" fmla="*/ T0 w 3688"/>
                  <a:gd name="T2" fmla="+- 0 4084 2478"/>
                  <a:gd name="T3" fmla="*/ 4084 h 1606"/>
                  <a:gd name="T4" fmla="+- 0 6308 6308"/>
                  <a:gd name="T5" fmla="*/ T4 w 3688"/>
                  <a:gd name="T6" fmla="+- 0 4084 2478"/>
                  <a:gd name="T7" fmla="*/ 4084 h 1606"/>
                  <a:gd name="T8" fmla="+- 0 6308 6308"/>
                  <a:gd name="T9" fmla="*/ T8 w 3688"/>
                  <a:gd name="T10" fmla="+- 0 2478 2478"/>
                  <a:gd name="T11" fmla="*/ 2478 h 1606"/>
                  <a:gd name="T12" fmla="+- 0 7106 6308"/>
                  <a:gd name="T13" fmla="*/ T12 w 3688"/>
                  <a:gd name="T14" fmla="+- 0 2478 2478"/>
                  <a:gd name="T15" fmla="*/ 2478 h 1606"/>
                  <a:gd name="T16" fmla="+- 0 8009 6308"/>
                  <a:gd name="T17" fmla="*/ T16 w 3688"/>
                  <a:gd name="T18" fmla="+- 0 3392 2478"/>
                  <a:gd name="T19" fmla="*/ 3392 h 1606"/>
                  <a:gd name="T20" fmla="+- 0 9089 6308"/>
                  <a:gd name="T21" fmla="*/ T20 w 3688"/>
                  <a:gd name="T22" fmla="+- 0 2478 2478"/>
                  <a:gd name="T23" fmla="*/ 2478 h 1606"/>
                  <a:gd name="T24" fmla="+- 0 9997 6308"/>
                  <a:gd name="T25" fmla="*/ T24 w 3688"/>
                  <a:gd name="T26" fmla="+- 0 2478 2478"/>
                  <a:gd name="T27" fmla="*/ 2478 h 1606"/>
                  <a:gd name="T28" fmla="+- 0 9997 6308"/>
                  <a:gd name="T29" fmla="*/ T28 w 3688"/>
                  <a:gd name="T30" fmla="+- 0 4084 2478"/>
                  <a:gd name="T31" fmla="*/ 4084 h 1606"/>
                </a:gdLst>
                <a:ah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3688" h="1606">
                    <a:moveTo>
                      <a:pt x="3689" y="1606"/>
                    </a:moveTo>
                    <a:lnTo>
                      <a:pt x="0" y="1606"/>
                    </a:lnTo>
                    <a:lnTo>
                      <a:pt x="0" y="0"/>
                    </a:lnTo>
                    <a:lnTo>
                      <a:pt x="798" y="0"/>
                    </a:lnTo>
                    <a:lnTo>
                      <a:pt x="1701" y="914"/>
                    </a:lnTo>
                    <a:lnTo>
                      <a:pt x="2781" y="0"/>
                    </a:lnTo>
                    <a:lnTo>
                      <a:pt x="3689" y="0"/>
                    </a:lnTo>
                    <a:lnTo>
                      <a:pt x="3689" y="1606"/>
                    </a:lnTo>
                    <a:close/>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43" name="Group 164"/>
            <p:cNvGrpSpPr>
              <a:grpSpLocks/>
            </p:cNvGrpSpPr>
            <p:nvPr/>
          </p:nvGrpSpPr>
          <p:grpSpPr bwMode="auto">
            <a:xfrm>
              <a:off x="8003" y="1527"/>
              <a:ext cx="1119" cy="1865"/>
              <a:chOff x="8003" y="1527"/>
              <a:chExt cx="1119" cy="1865"/>
            </a:xfrm>
          </p:grpSpPr>
          <p:sp>
            <p:nvSpPr>
              <p:cNvPr id="284" name="Freeform 165"/>
              <p:cNvSpPr>
                <a:spLocks/>
              </p:cNvSpPr>
              <p:nvPr/>
            </p:nvSpPr>
            <p:spPr bwMode="auto">
              <a:xfrm>
                <a:off x="8003" y="1527"/>
                <a:ext cx="1119" cy="1865"/>
              </a:xfrm>
              <a:custGeom>
                <a:avLst/>
                <a:gdLst>
                  <a:gd name="T0" fmla="+- 0 8003 8003"/>
                  <a:gd name="T1" fmla="*/ T0 w 1119"/>
                  <a:gd name="T2" fmla="+- 0 3392 1527"/>
                  <a:gd name="T3" fmla="*/ 3392 h 1865"/>
                  <a:gd name="T4" fmla="+- 0 9122 8003"/>
                  <a:gd name="T5" fmla="*/ T4 w 1119"/>
                  <a:gd name="T6" fmla="+- 0 1527 1527"/>
                  <a:gd name="T7" fmla="*/ 1527 h 1865"/>
                </a:gdLst>
                <a:ahLst/>
                <a:cxnLst>
                  <a:cxn ang="0">
                    <a:pos x="T1" y="T3"/>
                  </a:cxn>
                  <a:cxn ang="0">
                    <a:pos x="T5" y="T7"/>
                  </a:cxn>
                </a:cxnLst>
                <a:rect l="0" t="0" r="r" b="b"/>
                <a:pathLst>
                  <a:path w="1119" h="1865">
                    <a:moveTo>
                      <a:pt x="0" y="1865"/>
                    </a:moveTo>
                    <a:lnTo>
                      <a:pt x="1119"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44" name="Group 166"/>
            <p:cNvGrpSpPr>
              <a:grpSpLocks/>
            </p:cNvGrpSpPr>
            <p:nvPr/>
          </p:nvGrpSpPr>
          <p:grpSpPr bwMode="auto">
            <a:xfrm>
              <a:off x="8323" y="1048"/>
              <a:ext cx="799" cy="478"/>
              <a:chOff x="8323" y="1048"/>
              <a:chExt cx="799" cy="478"/>
            </a:xfrm>
          </p:grpSpPr>
          <p:sp>
            <p:nvSpPr>
              <p:cNvPr id="283" name="Freeform 167"/>
              <p:cNvSpPr>
                <a:spLocks/>
              </p:cNvSpPr>
              <p:nvPr/>
            </p:nvSpPr>
            <p:spPr bwMode="auto">
              <a:xfrm>
                <a:off x="8323" y="1048"/>
                <a:ext cx="799" cy="478"/>
              </a:xfrm>
              <a:custGeom>
                <a:avLst/>
                <a:gdLst>
                  <a:gd name="T0" fmla="+- 0 8323 8323"/>
                  <a:gd name="T1" fmla="*/ T0 w 799"/>
                  <a:gd name="T2" fmla="+- 0 1048 1048"/>
                  <a:gd name="T3" fmla="*/ 1048 h 478"/>
                  <a:gd name="T4" fmla="+- 0 9122 8323"/>
                  <a:gd name="T5" fmla="*/ T4 w 799"/>
                  <a:gd name="T6" fmla="+- 0 1526 1048"/>
                  <a:gd name="T7" fmla="*/ 1526 h 478"/>
                </a:gdLst>
                <a:ahLst/>
                <a:cxnLst>
                  <a:cxn ang="0">
                    <a:pos x="T1" y="T3"/>
                  </a:cxn>
                  <a:cxn ang="0">
                    <a:pos x="T5" y="T7"/>
                  </a:cxn>
                </a:cxnLst>
                <a:rect l="0" t="0" r="r" b="b"/>
                <a:pathLst>
                  <a:path w="799" h="478">
                    <a:moveTo>
                      <a:pt x="0" y="0"/>
                    </a:moveTo>
                    <a:lnTo>
                      <a:pt x="799" y="478"/>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45" name="Group 168"/>
            <p:cNvGrpSpPr>
              <a:grpSpLocks/>
            </p:cNvGrpSpPr>
            <p:nvPr/>
          </p:nvGrpSpPr>
          <p:grpSpPr bwMode="auto">
            <a:xfrm>
              <a:off x="9124" y="1059"/>
              <a:ext cx="824" cy="469"/>
              <a:chOff x="9124" y="1059"/>
              <a:chExt cx="824" cy="469"/>
            </a:xfrm>
          </p:grpSpPr>
          <p:sp>
            <p:nvSpPr>
              <p:cNvPr id="282" name="Freeform 169"/>
              <p:cNvSpPr>
                <a:spLocks/>
              </p:cNvSpPr>
              <p:nvPr/>
            </p:nvSpPr>
            <p:spPr bwMode="auto">
              <a:xfrm>
                <a:off x="9124" y="1059"/>
                <a:ext cx="824" cy="469"/>
              </a:xfrm>
              <a:custGeom>
                <a:avLst/>
                <a:gdLst>
                  <a:gd name="T0" fmla="+- 0 9948 9124"/>
                  <a:gd name="T1" fmla="*/ T0 w 824"/>
                  <a:gd name="T2" fmla="+- 0 1059 1059"/>
                  <a:gd name="T3" fmla="*/ 1059 h 469"/>
                  <a:gd name="T4" fmla="+- 0 9124 9124"/>
                  <a:gd name="T5" fmla="*/ T4 w 824"/>
                  <a:gd name="T6" fmla="+- 0 1527 1059"/>
                  <a:gd name="T7" fmla="*/ 1527 h 469"/>
                </a:gdLst>
                <a:ahLst/>
                <a:cxnLst>
                  <a:cxn ang="0">
                    <a:pos x="T1" y="T3"/>
                  </a:cxn>
                  <a:cxn ang="0">
                    <a:pos x="T5" y="T7"/>
                  </a:cxn>
                </a:cxnLst>
                <a:rect l="0" t="0" r="r" b="b"/>
                <a:pathLst>
                  <a:path w="824" h="469">
                    <a:moveTo>
                      <a:pt x="824" y="0"/>
                    </a:moveTo>
                    <a:lnTo>
                      <a:pt x="0" y="468"/>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46" name="Group 170"/>
            <p:cNvGrpSpPr>
              <a:grpSpLocks/>
            </p:cNvGrpSpPr>
            <p:nvPr/>
          </p:nvGrpSpPr>
          <p:grpSpPr bwMode="auto">
            <a:xfrm>
              <a:off x="7937" y="3299"/>
              <a:ext cx="4" cy="7"/>
              <a:chOff x="7937" y="3299"/>
              <a:chExt cx="4" cy="7"/>
            </a:xfrm>
          </p:grpSpPr>
          <p:sp>
            <p:nvSpPr>
              <p:cNvPr id="281" name="Freeform 171"/>
              <p:cNvSpPr>
                <a:spLocks/>
              </p:cNvSpPr>
              <p:nvPr/>
            </p:nvSpPr>
            <p:spPr bwMode="auto">
              <a:xfrm>
                <a:off x="7937" y="3299"/>
                <a:ext cx="4" cy="7"/>
              </a:xfrm>
              <a:custGeom>
                <a:avLst/>
                <a:gdLst>
                  <a:gd name="T0" fmla="+- 0 7937 7937"/>
                  <a:gd name="T1" fmla="*/ T0 w 4"/>
                  <a:gd name="T2" fmla="+- 0 3306 3299"/>
                  <a:gd name="T3" fmla="*/ 3306 h 7"/>
                  <a:gd name="T4" fmla="+- 0 7941 7937"/>
                  <a:gd name="T5" fmla="*/ T4 w 4"/>
                  <a:gd name="T6" fmla="+- 0 3299 3299"/>
                  <a:gd name="T7" fmla="*/ 3299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47" name="Group 172"/>
            <p:cNvGrpSpPr>
              <a:grpSpLocks/>
            </p:cNvGrpSpPr>
            <p:nvPr/>
          </p:nvGrpSpPr>
          <p:grpSpPr bwMode="auto">
            <a:xfrm>
              <a:off x="7950" y="1501"/>
              <a:ext cx="1080" cy="1784"/>
              <a:chOff x="7950" y="1501"/>
              <a:chExt cx="1080" cy="1784"/>
            </a:xfrm>
          </p:grpSpPr>
          <p:sp>
            <p:nvSpPr>
              <p:cNvPr id="280" name="Freeform 173"/>
              <p:cNvSpPr>
                <a:spLocks/>
              </p:cNvSpPr>
              <p:nvPr/>
            </p:nvSpPr>
            <p:spPr bwMode="auto">
              <a:xfrm>
                <a:off x="7950" y="1501"/>
                <a:ext cx="1080" cy="1784"/>
              </a:xfrm>
              <a:custGeom>
                <a:avLst/>
                <a:gdLst>
                  <a:gd name="T0" fmla="+- 0 7950 7950"/>
                  <a:gd name="T1" fmla="*/ T0 w 1080"/>
                  <a:gd name="T2" fmla="+- 0 3285 1501"/>
                  <a:gd name="T3" fmla="*/ 3285 h 1784"/>
                  <a:gd name="T4" fmla="+- 0 9030 7950"/>
                  <a:gd name="T5" fmla="*/ T4 w 1080"/>
                  <a:gd name="T6" fmla="+- 0 1501 1501"/>
                  <a:gd name="T7" fmla="*/ 1501 h 1784"/>
                </a:gdLst>
                <a:ahLst/>
                <a:cxnLst>
                  <a:cxn ang="0">
                    <a:pos x="T1" y="T3"/>
                  </a:cxn>
                  <a:cxn ang="0">
                    <a:pos x="T5" y="T7"/>
                  </a:cxn>
                </a:cxnLst>
                <a:rect l="0" t="0" r="r" b="b"/>
                <a:pathLst>
                  <a:path w="1080" h="1784">
                    <a:moveTo>
                      <a:pt x="0" y="1784"/>
                    </a:moveTo>
                    <a:lnTo>
                      <a:pt x="1080"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48" name="Group 174"/>
            <p:cNvGrpSpPr>
              <a:grpSpLocks/>
            </p:cNvGrpSpPr>
            <p:nvPr/>
          </p:nvGrpSpPr>
          <p:grpSpPr bwMode="auto">
            <a:xfrm>
              <a:off x="9034" y="1487"/>
              <a:ext cx="4" cy="7"/>
              <a:chOff x="9034" y="1487"/>
              <a:chExt cx="4" cy="7"/>
            </a:xfrm>
          </p:grpSpPr>
          <p:sp>
            <p:nvSpPr>
              <p:cNvPr id="279" name="Freeform 175"/>
              <p:cNvSpPr>
                <a:spLocks/>
              </p:cNvSpPr>
              <p:nvPr/>
            </p:nvSpPr>
            <p:spPr bwMode="auto">
              <a:xfrm>
                <a:off x="9034" y="1487"/>
                <a:ext cx="4" cy="7"/>
              </a:xfrm>
              <a:custGeom>
                <a:avLst/>
                <a:gdLst>
                  <a:gd name="T0" fmla="+- 0 9034 9034"/>
                  <a:gd name="T1" fmla="*/ T0 w 4"/>
                  <a:gd name="T2" fmla="+- 0 1494 1487"/>
                  <a:gd name="T3" fmla="*/ 1494 h 7"/>
                  <a:gd name="T4" fmla="+- 0 9039 9034"/>
                  <a:gd name="T5" fmla="*/ T4 w 4"/>
                  <a:gd name="T6" fmla="+- 0 1487 1487"/>
                  <a:gd name="T7" fmla="*/ 1487 h 7"/>
                </a:gdLst>
                <a:ahLst/>
                <a:cxnLst>
                  <a:cxn ang="0">
                    <a:pos x="T1" y="T3"/>
                  </a:cxn>
                  <a:cxn ang="0">
                    <a:pos x="T5" y="T7"/>
                  </a:cxn>
                </a:cxnLst>
                <a:rect l="0" t="0" r="r" b="b"/>
                <a:pathLst>
                  <a:path w="4" h="7">
                    <a:moveTo>
                      <a:pt x="0" y="7"/>
                    </a:moveTo>
                    <a:lnTo>
                      <a:pt x="5"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49" name="Group 176"/>
            <p:cNvGrpSpPr>
              <a:grpSpLocks/>
            </p:cNvGrpSpPr>
            <p:nvPr/>
          </p:nvGrpSpPr>
          <p:grpSpPr bwMode="auto">
            <a:xfrm>
              <a:off x="7654" y="3034"/>
              <a:ext cx="5" cy="7"/>
              <a:chOff x="7654" y="3034"/>
              <a:chExt cx="5" cy="7"/>
            </a:xfrm>
          </p:grpSpPr>
          <p:sp>
            <p:nvSpPr>
              <p:cNvPr id="278" name="Freeform 177"/>
              <p:cNvSpPr>
                <a:spLocks/>
              </p:cNvSpPr>
              <p:nvPr/>
            </p:nvSpPr>
            <p:spPr bwMode="auto">
              <a:xfrm>
                <a:off x="7654" y="3034"/>
                <a:ext cx="5" cy="7"/>
              </a:xfrm>
              <a:custGeom>
                <a:avLst/>
                <a:gdLst>
                  <a:gd name="T0" fmla="+- 0 7654 7654"/>
                  <a:gd name="T1" fmla="*/ T0 w 5"/>
                  <a:gd name="T2" fmla="+- 0 3040 3034"/>
                  <a:gd name="T3" fmla="*/ 3040 h 7"/>
                  <a:gd name="T4" fmla="+- 0 7659 7654"/>
                  <a:gd name="T5" fmla="*/ T4 w 5"/>
                  <a:gd name="T6" fmla="+- 0 3034 3034"/>
                  <a:gd name="T7" fmla="*/ 3034 h 7"/>
                </a:gdLst>
                <a:ahLst/>
                <a:cxnLst>
                  <a:cxn ang="0">
                    <a:pos x="T1" y="T3"/>
                  </a:cxn>
                  <a:cxn ang="0">
                    <a:pos x="T5" y="T7"/>
                  </a:cxn>
                </a:cxnLst>
                <a:rect l="0" t="0" r="r" b="b"/>
                <a:pathLst>
                  <a:path w="5" h="7">
                    <a:moveTo>
                      <a:pt x="0" y="6"/>
                    </a:moveTo>
                    <a:lnTo>
                      <a:pt x="5"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50" name="Group 178"/>
            <p:cNvGrpSpPr>
              <a:grpSpLocks/>
            </p:cNvGrpSpPr>
            <p:nvPr/>
          </p:nvGrpSpPr>
          <p:grpSpPr bwMode="auto">
            <a:xfrm>
              <a:off x="7669" y="1371"/>
              <a:ext cx="1156" cy="1649"/>
              <a:chOff x="7669" y="1371"/>
              <a:chExt cx="1156" cy="1649"/>
            </a:xfrm>
          </p:grpSpPr>
          <p:sp>
            <p:nvSpPr>
              <p:cNvPr id="277" name="Freeform 179"/>
              <p:cNvSpPr>
                <a:spLocks/>
              </p:cNvSpPr>
              <p:nvPr/>
            </p:nvSpPr>
            <p:spPr bwMode="auto">
              <a:xfrm>
                <a:off x="7669" y="1371"/>
                <a:ext cx="1156" cy="1649"/>
              </a:xfrm>
              <a:custGeom>
                <a:avLst/>
                <a:gdLst>
                  <a:gd name="T0" fmla="+- 0 7669 7669"/>
                  <a:gd name="T1" fmla="*/ T0 w 1156"/>
                  <a:gd name="T2" fmla="+- 0 3020 1371"/>
                  <a:gd name="T3" fmla="*/ 3020 h 1649"/>
                  <a:gd name="T4" fmla="+- 0 8824 7669"/>
                  <a:gd name="T5" fmla="*/ T4 w 1156"/>
                  <a:gd name="T6" fmla="+- 0 1371 1371"/>
                  <a:gd name="T7" fmla="*/ 1371 h 1649"/>
                </a:gdLst>
                <a:ahLst/>
                <a:cxnLst>
                  <a:cxn ang="0">
                    <a:pos x="T1" y="T3"/>
                  </a:cxn>
                  <a:cxn ang="0">
                    <a:pos x="T5" y="T7"/>
                  </a:cxn>
                </a:cxnLst>
                <a:rect l="0" t="0" r="r" b="b"/>
                <a:pathLst>
                  <a:path w="1156" h="1649">
                    <a:moveTo>
                      <a:pt x="0" y="1649"/>
                    </a:moveTo>
                    <a:lnTo>
                      <a:pt x="1155"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51" name="Group 180"/>
            <p:cNvGrpSpPr>
              <a:grpSpLocks/>
            </p:cNvGrpSpPr>
            <p:nvPr/>
          </p:nvGrpSpPr>
          <p:grpSpPr bwMode="auto">
            <a:xfrm>
              <a:off x="8829" y="1357"/>
              <a:ext cx="5" cy="7"/>
              <a:chOff x="8829" y="1357"/>
              <a:chExt cx="5" cy="7"/>
            </a:xfrm>
          </p:grpSpPr>
          <p:sp>
            <p:nvSpPr>
              <p:cNvPr id="276" name="Freeform 181"/>
              <p:cNvSpPr>
                <a:spLocks/>
              </p:cNvSpPr>
              <p:nvPr/>
            </p:nvSpPr>
            <p:spPr bwMode="auto">
              <a:xfrm>
                <a:off x="8829" y="1357"/>
                <a:ext cx="5" cy="7"/>
              </a:xfrm>
              <a:custGeom>
                <a:avLst/>
                <a:gdLst>
                  <a:gd name="T0" fmla="+- 0 8829 8829"/>
                  <a:gd name="T1" fmla="*/ T0 w 5"/>
                  <a:gd name="T2" fmla="+- 0 1364 1357"/>
                  <a:gd name="T3" fmla="*/ 1364 h 7"/>
                  <a:gd name="T4" fmla="+- 0 8834 8829"/>
                  <a:gd name="T5" fmla="*/ T4 w 5"/>
                  <a:gd name="T6" fmla="+- 0 1357 1357"/>
                  <a:gd name="T7" fmla="*/ 1357 h 7"/>
                </a:gdLst>
                <a:ahLst/>
                <a:cxnLst>
                  <a:cxn ang="0">
                    <a:pos x="T1" y="T3"/>
                  </a:cxn>
                  <a:cxn ang="0">
                    <a:pos x="T5" y="T7"/>
                  </a:cxn>
                </a:cxnLst>
                <a:rect l="0" t="0" r="r" b="b"/>
                <a:pathLst>
                  <a:path w="5" h="7">
                    <a:moveTo>
                      <a:pt x="0" y="7"/>
                    </a:moveTo>
                    <a:lnTo>
                      <a:pt x="5"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52" name="Group 182"/>
            <p:cNvGrpSpPr>
              <a:grpSpLocks/>
            </p:cNvGrpSpPr>
            <p:nvPr/>
          </p:nvGrpSpPr>
          <p:grpSpPr bwMode="auto">
            <a:xfrm>
              <a:off x="7380" y="2751"/>
              <a:ext cx="5" cy="7"/>
              <a:chOff x="7380" y="2751"/>
              <a:chExt cx="5" cy="7"/>
            </a:xfrm>
          </p:grpSpPr>
          <p:sp>
            <p:nvSpPr>
              <p:cNvPr id="275" name="Freeform 183"/>
              <p:cNvSpPr>
                <a:spLocks/>
              </p:cNvSpPr>
              <p:nvPr/>
            </p:nvSpPr>
            <p:spPr bwMode="auto">
              <a:xfrm>
                <a:off x="7380" y="2751"/>
                <a:ext cx="5" cy="7"/>
              </a:xfrm>
              <a:custGeom>
                <a:avLst/>
                <a:gdLst>
                  <a:gd name="T0" fmla="+- 0 7380 7380"/>
                  <a:gd name="T1" fmla="*/ T0 w 5"/>
                  <a:gd name="T2" fmla="+- 0 2758 2751"/>
                  <a:gd name="T3" fmla="*/ 2758 h 7"/>
                  <a:gd name="T4" fmla="+- 0 7385 7380"/>
                  <a:gd name="T5" fmla="*/ T4 w 5"/>
                  <a:gd name="T6" fmla="+- 0 2751 2751"/>
                  <a:gd name="T7" fmla="*/ 2751 h 7"/>
                </a:gdLst>
                <a:ahLst/>
                <a:cxnLst>
                  <a:cxn ang="0">
                    <a:pos x="T1" y="T3"/>
                  </a:cxn>
                  <a:cxn ang="0">
                    <a:pos x="T5" y="T7"/>
                  </a:cxn>
                </a:cxnLst>
                <a:rect l="0" t="0" r="r" b="b"/>
                <a:pathLst>
                  <a:path w="5" h="7">
                    <a:moveTo>
                      <a:pt x="0" y="7"/>
                    </a:moveTo>
                    <a:lnTo>
                      <a:pt x="5"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53" name="Group 184"/>
            <p:cNvGrpSpPr>
              <a:grpSpLocks/>
            </p:cNvGrpSpPr>
            <p:nvPr/>
          </p:nvGrpSpPr>
          <p:grpSpPr bwMode="auto">
            <a:xfrm>
              <a:off x="7395" y="1221"/>
              <a:ext cx="1176" cy="1518"/>
              <a:chOff x="7395" y="1221"/>
              <a:chExt cx="1176" cy="1518"/>
            </a:xfrm>
          </p:grpSpPr>
          <p:sp>
            <p:nvSpPr>
              <p:cNvPr id="274" name="Freeform 185"/>
              <p:cNvSpPr>
                <a:spLocks/>
              </p:cNvSpPr>
              <p:nvPr/>
            </p:nvSpPr>
            <p:spPr bwMode="auto">
              <a:xfrm>
                <a:off x="7395" y="1221"/>
                <a:ext cx="1176" cy="1518"/>
              </a:xfrm>
              <a:custGeom>
                <a:avLst/>
                <a:gdLst>
                  <a:gd name="T0" fmla="+- 0 7395 7395"/>
                  <a:gd name="T1" fmla="*/ T0 w 1176"/>
                  <a:gd name="T2" fmla="+- 0 2738 1221"/>
                  <a:gd name="T3" fmla="*/ 2738 h 1518"/>
                  <a:gd name="T4" fmla="+- 0 8572 7395"/>
                  <a:gd name="T5" fmla="*/ T4 w 1176"/>
                  <a:gd name="T6" fmla="+- 0 1221 1221"/>
                  <a:gd name="T7" fmla="*/ 1221 h 1518"/>
                </a:gdLst>
                <a:ahLst/>
                <a:cxnLst>
                  <a:cxn ang="0">
                    <a:pos x="T1" y="T3"/>
                  </a:cxn>
                  <a:cxn ang="0">
                    <a:pos x="T5" y="T7"/>
                  </a:cxn>
                </a:cxnLst>
                <a:rect l="0" t="0" r="r" b="b"/>
                <a:pathLst>
                  <a:path w="1176" h="1518">
                    <a:moveTo>
                      <a:pt x="0" y="1517"/>
                    </a:moveTo>
                    <a:lnTo>
                      <a:pt x="1177"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54" name="Group 186"/>
            <p:cNvGrpSpPr>
              <a:grpSpLocks/>
            </p:cNvGrpSpPr>
            <p:nvPr/>
          </p:nvGrpSpPr>
          <p:grpSpPr bwMode="auto">
            <a:xfrm>
              <a:off x="8577" y="1207"/>
              <a:ext cx="5" cy="7"/>
              <a:chOff x="8577" y="1207"/>
              <a:chExt cx="5" cy="7"/>
            </a:xfrm>
          </p:grpSpPr>
          <p:sp>
            <p:nvSpPr>
              <p:cNvPr id="273" name="Freeform 187"/>
              <p:cNvSpPr>
                <a:spLocks/>
              </p:cNvSpPr>
              <p:nvPr/>
            </p:nvSpPr>
            <p:spPr bwMode="auto">
              <a:xfrm>
                <a:off x="8577" y="1207"/>
                <a:ext cx="5" cy="7"/>
              </a:xfrm>
              <a:custGeom>
                <a:avLst/>
                <a:gdLst>
                  <a:gd name="T0" fmla="+- 0 8577 8577"/>
                  <a:gd name="T1" fmla="*/ T0 w 5"/>
                  <a:gd name="T2" fmla="+- 0 1214 1207"/>
                  <a:gd name="T3" fmla="*/ 1214 h 7"/>
                  <a:gd name="T4" fmla="+- 0 8582 8577"/>
                  <a:gd name="T5" fmla="*/ T4 w 5"/>
                  <a:gd name="T6" fmla="+- 0 1207 1207"/>
                  <a:gd name="T7" fmla="*/ 1207 h 7"/>
                </a:gdLst>
                <a:ahLst/>
                <a:cxnLst>
                  <a:cxn ang="0">
                    <a:pos x="T1" y="T3"/>
                  </a:cxn>
                  <a:cxn ang="0">
                    <a:pos x="T5" y="T7"/>
                  </a:cxn>
                </a:cxnLst>
                <a:rect l="0" t="0" r="r" b="b"/>
                <a:pathLst>
                  <a:path w="5" h="7">
                    <a:moveTo>
                      <a:pt x="0" y="7"/>
                    </a:moveTo>
                    <a:lnTo>
                      <a:pt x="5"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55" name="Group 188"/>
            <p:cNvGrpSpPr>
              <a:grpSpLocks/>
            </p:cNvGrpSpPr>
            <p:nvPr/>
          </p:nvGrpSpPr>
          <p:grpSpPr bwMode="auto">
            <a:xfrm>
              <a:off x="8117" y="3299"/>
              <a:ext cx="4" cy="7"/>
              <a:chOff x="8117" y="3299"/>
              <a:chExt cx="4" cy="7"/>
            </a:xfrm>
          </p:grpSpPr>
          <p:sp>
            <p:nvSpPr>
              <p:cNvPr id="272" name="Freeform 189"/>
              <p:cNvSpPr>
                <a:spLocks/>
              </p:cNvSpPr>
              <p:nvPr/>
            </p:nvSpPr>
            <p:spPr bwMode="auto">
              <a:xfrm>
                <a:off x="8117" y="3299"/>
                <a:ext cx="4" cy="7"/>
              </a:xfrm>
              <a:custGeom>
                <a:avLst/>
                <a:gdLst>
                  <a:gd name="T0" fmla="+- 0 8117 8117"/>
                  <a:gd name="T1" fmla="*/ T0 w 4"/>
                  <a:gd name="T2" fmla="+- 0 3306 3299"/>
                  <a:gd name="T3" fmla="*/ 3306 h 7"/>
                  <a:gd name="T4" fmla="+- 0 8121 8117"/>
                  <a:gd name="T5" fmla="*/ T4 w 4"/>
                  <a:gd name="T6" fmla="+- 0 3299 3299"/>
                  <a:gd name="T7" fmla="*/ 3299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56" name="Group 190"/>
            <p:cNvGrpSpPr>
              <a:grpSpLocks/>
            </p:cNvGrpSpPr>
            <p:nvPr/>
          </p:nvGrpSpPr>
          <p:grpSpPr bwMode="auto">
            <a:xfrm>
              <a:off x="8130" y="1499"/>
              <a:ext cx="1080" cy="1786"/>
              <a:chOff x="8130" y="1499"/>
              <a:chExt cx="1080" cy="1786"/>
            </a:xfrm>
          </p:grpSpPr>
          <p:sp>
            <p:nvSpPr>
              <p:cNvPr id="271" name="Freeform 191"/>
              <p:cNvSpPr>
                <a:spLocks/>
              </p:cNvSpPr>
              <p:nvPr/>
            </p:nvSpPr>
            <p:spPr bwMode="auto">
              <a:xfrm>
                <a:off x="8130" y="1499"/>
                <a:ext cx="1080" cy="1786"/>
              </a:xfrm>
              <a:custGeom>
                <a:avLst/>
                <a:gdLst>
                  <a:gd name="T0" fmla="+- 0 8130 8130"/>
                  <a:gd name="T1" fmla="*/ T0 w 1080"/>
                  <a:gd name="T2" fmla="+- 0 3285 1499"/>
                  <a:gd name="T3" fmla="*/ 3285 h 1786"/>
                  <a:gd name="T4" fmla="+- 0 9210 8130"/>
                  <a:gd name="T5" fmla="*/ T4 w 1080"/>
                  <a:gd name="T6" fmla="+- 0 1499 1499"/>
                  <a:gd name="T7" fmla="*/ 1499 h 1786"/>
                </a:gdLst>
                <a:ahLst/>
                <a:cxnLst>
                  <a:cxn ang="0">
                    <a:pos x="T1" y="T3"/>
                  </a:cxn>
                  <a:cxn ang="0">
                    <a:pos x="T5" y="T7"/>
                  </a:cxn>
                </a:cxnLst>
                <a:rect l="0" t="0" r="r" b="b"/>
                <a:pathLst>
                  <a:path w="1080" h="1786">
                    <a:moveTo>
                      <a:pt x="0" y="1786"/>
                    </a:moveTo>
                    <a:lnTo>
                      <a:pt x="1080"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57" name="Group 192"/>
            <p:cNvGrpSpPr>
              <a:grpSpLocks/>
            </p:cNvGrpSpPr>
            <p:nvPr/>
          </p:nvGrpSpPr>
          <p:grpSpPr bwMode="auto">
            <a:xfrm>
              <a:off x="9214" y="1484"/>
              <a:ext cx="4" cy="7"/>
              <a:chOff x="9214" y="1484"/>
              <a:chExt cx="4" cy="7"/>
            </a:xfrm>
          </p:grpSpPr>
          <p:sp>
            <p:nvSpPr>
              <p:cNvPr id="270" name="Freeform 193"/>
              <p:cNvSpPr>
                <a:spLocks/>
              </p:cNvSpPr>
              <p:nvPr/>
            </p:nvSpPr>
            <p:spPr bwMode="auto">
              <a:xfrm>
                <a:off x="9214" y="1484"/>
                <a:ext cx="4" cy="7"/>
              </a:xfrm>
              <a:custGeom>
                <a:avLst/>
                <a:gdLst>
                  <a:gd name="T0" fmla="+- 0 9214 9214"/>
                  <a:gd name="T1" fmla="*/ T0 w 4"/>
                  <a:gd name="T2" fmla="+- 0 1491 1484"/>
                  <a:gd name="T3" fmla="*/ 1491 h 7"/>
                  <a:gd name="T4" fmla="+- 0 9219 9214"/>
                  <a:gd name="T5" fmla="*/ T4 w 4"/>
                  <a:gd name="T6" fmla="+- 0 1484 1484"/>
                  <a:gd name="T7" fmla="*/ 1484 h 7"/>
                </a:gdLst>
                <a:ahLst/>
                <a:cxnLst>
                  <a:cxn ang="0">
                    <a:pos x="T1" y="T3"/>
                  </a:cxn>
                  <a:cxn ang="0">
                    <a:pos x="T5" y="T7"/>
                  </a:cxn>
                </a:cxnLst>
                <a:rect l="0" t="0" r="r" b="b"/>
                <a:pathLst>
                  <a:path w="4" h="7">
                    <a:moveTo>
                      <a:pt x="0" y="7"/>
                    </a:moveTo>
                    <a:lnTo>
                      <a:pt x="5"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58" name="Group 194"/>
            <p:cNvGrpSpPr>
              <a:grpSpLocks/>
            </p:cNvGrpSpPr>
            <p:nvPr/>
          </p:nvGrpSpPr>
          <p:grpSpPr bwMode="auto">
            <a:xfrm>
              <a:off x="8438" y="3019"/>
              <a:ext cx="4" cy="7"/>
              <a:chOff x="8438" y="3019"/>
              <a:chExt cx="4" cy="7"/>
            </a:xfrm>
          </p:grpSpPr>
          <p:sp>
            <p:nvSpPr>
              <p:cNvPr id="269" name="Freeform 195"/>
              <p:cNvSpPr>
                <a:spLocks/>
              </p:cNvSpPr>
              <p:nvPr/>
            </p:nvSpPr>
            <p:spPr bwMode="auto">
              <a:xfrm>
                <a:off x="8438" y="3019"/>
                <a:ext cx="4" cy="7"/>
              </a:xfrm>
              <a:custGeom>
                <a:avLst/>
                <a:gdLst>
                  <a:gd name="T0" fmla="+- 0 8438 8438"/>
                  <a:gd name="T1" fmla="*/ T0 w 4"/>
                  <a:gd name="T2" fmla="+- 0 3027 3019"/>
                  <a:gd name="T3" fmla="*/ 3027 h 7"/>
                  <a:gd name="T4" fmla="+- 0 8442 8438"/>
                  <a:gd name="T5" fmla="*/ T4 w 4"/>
                  <a:gd name="T6" fmla="+- 0 3019 3019"/>
                  <a:gd name="T7" fmla="*/ 3019 h 7"/>
                </a:gdLst>
                <a:ahLst/>
                <a:cxnLst>
                  <a:cxn ang="0">
                    <a:pos x="T1" y="T3"/>
                  </a:cxn>
                  <a:cxn ang="0">
                    <a:pos x="T5" y="T7"/>
                  </a:cxn>
                </a:cxnLst>
                <a:rect l="0" t="0" r="r" b="b"/>
                <a:pathLst>
                  <a:path w="4" h="7">
                    <a:moveTo>
                      <a:pt x="0" y="8"/>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59" name="Group 196"/>
            <p:cNvGrpSpPr>
              <a:grpSpLocks/>
            </p:cNvGrpSpPr>
            <p:nvPr/>
          </p:nvGrpSpPr>
          <p:grpSpPr bwMode="auto">
            <a:xfrm>
              <a:off x="8451" y="1363"/>
              <a:ext cx="992" cy="1642"/>
              <a:chOff x="8451" y="1363"/>
              <a:chExt cx="992" cy="1642"/>
            </a:xfrm>
          </p:grpSpPr>
          <p:sp>
            <p:nvSpPr>
              <p:cNvPr id="268" name="Freeform 197"/>
              <p:cNvSpPr>
                <a:spLocks/>
              </p:cNvSpPr>
              <p:nvPr/>
            </p:nvSpPr>
            <p:spPr bwMode="auto">
              <a:xfrm>
                <a:off x="8451" y="1363"/>
                <a:ext cx="992" cy="1642"/>
              </a:xfrm>
              <a:custGeom>
                <a:avLst/>
                <a:gdLst>
                  <a:gd name="T0" fmla="+- 0 8451 8451"/>
                  <a:gd name="T1" fmla="*/ T0 w 992"/>
                  <a:gd name="T2" fmla="+- 0 3005 1363"/>
                  <a:gd name="T3" fmla="*/ 3005 h 1642"/>
                  <a:gd name="T4" fmla="+- 0 9443 8451"/>
                  <a:gd name="T5" fmla="*/ T4 w 992"/>
                  <a:gd name="T6" fmla="+- 0 1363 1363"/>
                  <a:gd name="T7" fmla="*/ 1363 h 1642"/>
                </a:gdLst>
                <a:ahLst/>
                <a:cxnLst>
                  <a:cxn ang="0">
                    <a:pos x="T1" y="T3"/>
                  </a:cxn>
                  <a:cxn ang="0">
                    <a:pos x="T5" y="T7"/>
                  </a:cxn>
                </a:cxnLst>
                <a:rect l="0" t="0" r="r" b="b"/>
                <a:pathLst>
                  <a:path w="992" h="1642">
                    <a:moveTo>
                      <a:pt x="0" y="1642"/>
                    </a:moveTo>
                    <a:lnTo>
                      <a:pt x="992"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60" name="Group 198"/>
            <p:cNvGrpSpPr>
              <a:grpSpLocks/>
            </p:cNvGrpSpPr>
            <p:nvPr/>
          </p:nvGrpSpPr>
          <p:grpSpPr bwMode="auto">
            <a:xfrm>
              <a:off x="9447" y="1349"/>
              <a:ext cx="4" cy="7"/>
              <a:chOff x="9447" y="1349"/>
              <a:chExt cx="4" cy="7"/>
            </a:xfrm>
          </p:grpSpPr>
          <p:sp>
            <p:nvSpPr>
              <p:cNvPr id="267" name="Freeform 199"/>
              <p:cNvSpPr>
                <a:spLocks/>
              </p:cNvSpPr>
              <p:nvPr/>
            </p:nvSpPr>
            <p:spPr bwMode="auto">
              <a:xfrm>
                <a:off x="9447" y="1349"/>
                <a:ext cx="4" cy="7"/>
              </a:xfrm>
              <a:custGeom>
                <a:avLst/>
                <a:gdLst>
                  <a:gd name="T0" fmla="+- 0 9447 9447"/>
                  <a:gd name="T1" fmla="*/ T0 w 4"/>
                  <a:gd name="T2" fmla="+- 0 1356 1349"/>
                  <a:gd name="T3" fmla="*/ 1356 h 7"/>
                  <a:gd name="T4" fmla="+- 0 9451 9447"/>
                  <a:gd name="T5" fmla="*/ T4 w 4"/>
                  <a:gd name="T6" fmla="+- 0 1349 1349"/>
                  <a:gd name="T7" fmla="*/ 1349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61" name="Group 200"/>
            <p:cNvGrpSpPr>
              <a:grpSpLocks/>
            </p:cNvGrpSpPr>
            <p:nvPr/>
          </p:nvGrpSpPr>
          <p:grpSpPr bwMode="auto">
            <a:xfrm>
              <a:off x="8765" y="2745"/>
              <a:ext cx="4" cy="7"/>
              <a:chOff x="8765" y="2745"/>
              <a:chExt cx="4" cy="7"/>
            </a:xfrm>
          </p:grpSpPr>
          <p:sp>
            <p:nvSpPr>
              <p:cNvPr id="266" name="Freeform 201"/>
              <p:cNvSpPr>
                <a:spLocks/>
              </p:cNvSpPr>
              <p:nvPr/>
            </p:nvSpPr>
            <p:spPr bwMode="auto">
              <a:xfrm>
                <a:off x="8765" y="2745"/>
                <a:ext cx="4" cy="7"/>
              </a:xfrm>
              <a:custGeom>
                <a:avLst/>
                <a:gdLst>
                  <a:gd name="T0" fmla="+- 0 8765 8765"/>
                  <a:gd name="T1" fmla="*/ T0 w 4"/>
                  <a:gd name="T2" fmla="+- 0 2752 2745"/>
                  <a:gd name="T3" fmla="*/ 2752 h 7"/>
                  <a:gd name="T4" fmla="+- 0 8769 8765"/>
                  <a:gd name="T5" fmla="*/ T4 w 4"/>
                  <a:gd name="T6" fmla="+- 0 2745 2745"/>
                  <a:gd name="T7" fmla="*/ 2745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62" name="Group 202"/>
            <p:cNvGrpSpPr>
              <a:grpSpLocks/>
            </p:cNvGrpSpPr>
            <p:nvPr/>
          </p:nvGrpSpPr>
          <p:grpSpPr bwMode="auto">
            <a:xfrm>
              <a:off x="8777" y="1225"/>
              <a:ext cx="895" cy="1507"/>
              <a:chOff x="8777" y="1225"/>
              <a:chExt cx="895" cy="1507"/>
            </a:xfrm>
          </p:grpSpPr>
          <p:sp>
            <p:nvSpPr>
              <p:cNvPr id="265" name="Freeform 203"/>
              <p:cNvSpPr>
                <a:spLocks/>
              </p:cNvSpPr>
              <p:nvPr/>
            </p:nvSpPr>
            <p:spPr bwMode="auto">
              <a:xfrm>
                <a:off x="8777" y="1225"/>
                <a:ext cx="895" cy="1507"/>
              </a:xfrm>
              <a:custGeom>
                <a:avLst/>
                <a:gdLst>
                  <a:gd name="T0" fmla="+- 0 8777 8777"/>
                  <a:gd name="T1" fmla="*/ T0 w 895"/>
                  <a:gd name="T2" fmla="+- 0 2731 1225"/>
                  <a:gd name="T3" fmla="*/ 2731 h 1507"/>
                  <a:gd name="T4" fmla="+- 0 9673 8777"/>
                  <a:gd name="T5" fmla="*/ T4 w 895"/>
                  <a:gd name="T6" fmla="+- 0 1225 1225"/>
                  <a:gd name="T7" fmla="*/ 1225 h 1507"/>
                </a:gdLst>
                <a:ahLst/>
                <a:cxnLst>
                  <a:cxn ang="0">
                    <a:pos x="T1" y="T3"/>
                  </a:cxn>
                  <a:cxn ang="0">
                    <a:pos x="T5" y="T7"/>
                  </a:cxn>
                </a:cxnLst>
                <a:rect l="0" t="0" r="r" b="b"/>
                <a:pathLst>
                  <a:path w="895" h="1507">
                    <a:moveTo>
                      <a:pt x="0" y="1506"/>
                    </a:moveTo>
                    <a:lnTo>
                      <a:pt x="896" y="0"/>
                    </a:lnTo>
                  </a:path>
                </a:pathLst>
              </a:custGeom>
              <a:noFill/>
              <a:ln w="527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263" name="Group 204"/>
            <p:cNvGrpSpPr>
              <a:grpSpLocks/>
            </p:cNvGrpSpPr>
            <p:nvPr/>
          </p:nvGrpSpPr>
          <p:grpSpPr bwMode="auto">
            <a:xfrm>
              <a:off x="9677" y="1210"/>
              <a:ext cx="4" cy="7"/>
              <a:chOff x="9677" y="1210"/>
              <a:chExt cx="4" cy="7"/>
            </a:xfrm>
          </p:grpSpPr>
          <p:sp>
            <p:nvSpPr>
              <p:cNvPr id="264" name="Freeform 205"/>
              <p:cNvSpPr>
                <a:spLocks/>
              </p:cNvSpPr>
              <p:nvPr/>
            </p:nvSpPr>
            <p:spPr bwMode="auto">
              <a:xfrm>
                <a:off x="9677" y="1210"/>
                <a:ext cx="4" cy="7"/>
              </a:xfrm>
              <a:custGeom>
                <a:avLst/>
                <a:gdLst>
                  <a:gd name="T0" fmla="+- 0 9677 9677"/>
                  <a:gd name="T1" fmla="*/ T0 w 4"/>
                  <a:gd name="T2" fmla="+- 0 1217 1210"/>
                  <a:gd name="T3" fmla="*/ 1217 h 7"/>
                  <a:gd name="T4" fmla="+- 0 9681 9677"/>
                  <a:gd name="T5" fmla="*/ T4 w 4"/>
                  <a:gd name="T6" fmla="+- 0 1210 1210"/>
                  <a:gd name="T7" fmla="*/ 1210 h 7"/>
                </a:gdLst>
                <a:ahLst/>
                <a:cxnLst>
                  <a:cxn ang="0">
                    <a:pos x="T1" y="T3"/>
                  </a:cxn>
                  <a:cxn ang="0">
                    <a:pos x="T5" y="T7"/>
                  </a:cxn>
                </a:cxnLst>
                <a:rect l="0" t="0" r="r" b="b"/>
                <a:pathLst>
                  <a:path w="4" h="7">
                    <a:moveTo>
                      <a:pt x="0" y="7"/>
                    </a:moveTo>
                    <a:lnTo>
                      <a:pt x="4" y="0"/>
                    </a:lnTo>
                  </a:path>
                </a:pathLst>
              </a:custGeom>
              <a:noFill/>
              <a:ln w="5271">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spTree>
    <p:extLst>
      <p:ext uri="{BB962C8B-B14F-4D97-AF65-F5344CB8AC3E}">
        <p14:creationId xmlns:p14="http://schemas.microsoft.com/office/powerpoint/2010/main" val="367903839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fad-an\Desktop\scan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47665" y="2420888"/>
            <a:ext cx="4654969" cy="1368152"/>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3" name="Rectangle 2"/>
          <p:cNvSpPr/>
          <p:nvPr/>
        </p:nvSpPr>
        <p:spPr>
          <a:xfrm>
            <a:off x="971600" y="1556792"/>
            <a:ext cx="6048672" cy="707886"/>
          </a:xfrm>
          <a:prstGeom prst="rect">
            <a:avLst/>
          </a:prstGeom>
        </p:spPr>
        <p:txBody>
          <a:bodyPr wrap="square">
            <a:spAutoFit/>
          </a:bodyPr>
          <a:lstStyle/>
          <a:p>
            <a:pPr algn="just"/>
            <a:r>
              <a:rPr lang="en-GB" b="1" dirty="0" smtClean="0">
                <a:solidFill>
                  <a:srgbClr val="0070C0"/>
                </a:solidFill>
              </a:rPr>
              <a:t>4. </a:t>
            </a:r>
            <a:r>
              <a:rPr lang="en-GB" sz="2000" b="1" dirty="0" smtClean="0">
                <a:solidFill>
                  <a:srgbClr val="0070C0"/>
                </a:solidFill>
              </a:rPr>
              <a:t>Succession</a:t>
            </a:r>
            <a:r>
              <a:rPr lang="en-GB" sz="2000" dirty="0" smtClean="0"/>
              <a:t> </a:t>
            </a:r>
            <a:r>
              <a:rPr lang="en-GB" sz="2000" dirty="0"/>
              <a:t>– is recognised by </a:t>
            </a:r>
            <a:r>
              <a:rPr lang="en-GB" sz="2000" dirty="0" smtClean="0"/>
              <a:t> younger rocks</a:t>
            </a:r>
          </a:p>
          <a:p>
            <a:pPr algn="just"/>
            <a:r>
              <a:rPr lang="en-GB" sz="2000" dirty="0"/>
              <a:t> </a:t>
            </a:r>
            <a:r>
              <a:rPr lang="en-GB" sz="2000" dirty="0" smtClean="0"/>
              <a:t>   outcropping </a:t>
            </a:r>
            <a:r>
              <a:rPr lang="en-GB" sz="2000" dirty="0"/>
              <a:t>in direction of dip. </a:t>
            </a:r>
          </a:p>
        </p:txBody>
      </p:sp>
      <p:sp>
        <p:nvSpPr>
          <p:cNvPr id="4" name="Rectangle 3"/>
          <p:cNvSpPr/>
          <p:nvPr/>
        </p:nvSpPr>
        <p:spPr>
          <a:xfrm>
            <a:off x="971600" y="3902364"/>
            <a:ext cx="5976664" cy="646331"/>
          </a:xfrm>
          <a:prstGeom prst="rect">
            <a:avLst/>
          </a:prstGeom>
        </p:spPr>
        <p:txBody>
          <a:bodyPr wrap="square">
            <a:spAutoFit/>
          </a:bodyPr>
          <a:lstStyle/>
          <a:p>
            <a:pPr marL="342900" indent="-342900">
              <a:buAutoNum type="arabicPeriod" startAt="5"/>
            </a:pPr>
            <a:r>
              <a:rPr lang="en-GB" b="1" dirty="0">
                <a:solidFill>
                  <a:srgbClr val="0070C0"/>
                </a:solidFill>
              </a:rPr>
              <a:t>Width of outcrop </a:t>
            </a:r>
            <a:r>
              <a:rPr lang="en-GB" dirty="0"/>
              <a:t>– is greater on thicker beds </a:t>
            </a:r>
          </a:p>
          <a:p>
            <a:r>
              <a:rPr lang="en-GB" dirty="0"/>
              <a:t>       </a:t>
            </a:r>
            <a:r>
              <a:rPr lang="en-GB" dirty="0" smtClean="0"/>
              <a:t>and </a:t>
            </a:r>
            <a:r>
              <a:rPr lang="en-GB" dirty="0"/>
              <a:t>on beds with </a:t>
            </a:r>
            <a:r>
              <a:rPr lang="en-GB" dirty="0" smtClean="0"/>
              <a:t>lower angle of  dip</a:t>
            </a:r>
            <a:endParaRPr lang="en-GB" dirty="0"/>
          </a:p>
        </p:txBody>
      </p:sp>
      <p:pic>
        <p:nvPicPr>
          <p:cNvPr id="5" name="Picture 3" descr="C:\Users\fad-an\Desktop\scan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19671" y="4993560"/>
            <a:ext cx="4582963" cy="1538086"/>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7" name="Rectangle 6"/>
          <p:cNvSpPr/>
          <p:nvPr/>
        </p:nvSpPr>
        <p:spPr>
          <a:xfrm>
            <a:off x="545557" y="681576"/>
            <a:ext cx="5191999" cy="461665"/>
          </a:xfrm>
          <a:prstGeom prst="rect">
            <a:avLst/>
          </a:prstGeom>
          <a:solidFill>
            <a:schemeClr val="bg1">
              <a:lumMod val="95000"/>
            </a:schemeClr>
          </a:solidFill>
        </p:spPr>
        <p:txBody>
          <a:bodyPr wrap="none">
            <a:spAutoFit/>
          </a:bodyPr>
          <a:lstStyle/>
          <a:p>
            <a:r>
              <a:rPr lang="en-GB" sz="2400" b="1" dirty="0">
                <a:solidFill>
                  <a:srgbClr val="0070C0"/>
                </a:solidFill>
              </a:rPr>
              <a:t>Recognition of Structures on Maps</a:t>
            </a:r>
          </a:p>
        </p:txBody>
      </p:sp>
    </p:spTree>
    <p:extLst>
      <p:ext uri="{BB962C8B-B14F-4D97-AF65-F5344CB8AC3E}">
        <p14:creationId xmlns:p14="http://schemas.microsoft.com/office/powerpoint/2010/main" val="253914578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548680"/>
            <a:ext cx="5275483" cy="461665"/>
          </a:xfrm>
          <a:prstGeom prst="rect">
            <a:avLst/>
          </a:prstGeom>
          <a:solidFill>
            <a:schemeClr val="bg1">
              <a:lumMod val="95000"/>
            </a:schemeClr>
          </a:solidFill>
        </p:spPr>
        <p:txBody>
          <a:bodyPr wrap="none">
            <a:spAutoFit/>
          </a:bodyPr>
          <a:lstStyle/>
          <a:p>
            <a:r>
              <a:rPr lang="en-GB" sz="2400" b="1" dirty="0" smtClean="0">
                <a:solidFill>
                  <a:srgbClr val="0070C0"/>
                </a:solidFill>
              </a:rPr>
              <a:t>Recognition of Structures on Maps</a:t>
            </a:r>
            <a:endParaRPr lang="en-GB" sz="2400" b="1" dirty="0">
              <a:solidFill>
                <a:srgbClr val="0070C0"/>
              </a:solidFill>
            </a:endParaRPr>
          </a:p>
        </p:txBody>
      </p:sp>
      <p:sp>
        <p:nvSpPr>
          <p:cNvPr id="3" name="TextBox 2"/>
          <p:cNvSpPr txBox="1"/>
          <p:nvPr/>
        </p:nvSpPr>
        <p:spPr>
          <a:xfrm>
            <a:off x="539552" y="1124744"/>
            <a:ext cx="7992888" cy="2031325"/>
          </a:xfrm>
          <a:prstGeom prst="rect">
            <a:avLst/>
          </a:prstGeom>
          <a:noFill/>
        </p:spPr>
        <p:txBody>
          <a:bodyPr wrap="square" rtlCol="0">
            <a:spAutoFit/>
          </a:bodyPr>
          <a:lstStyle/>
          <a:p>
            <a:pPr algn="just"/>
            <a:r>
              <a:rPr lang="en-GB" b="1" dirty="0" smtClean="0">
                <a:solidFill>
                  <a:srgbClr val="0070C0"/>
                </a:solidFill>
              </a:rPr>
              <a:t>6. Unconformity</a:t>
            </a:r>
            <a:r>
              <a:rPr lang="en-GB" dirty="0" smtClean="0"/>
              <a:t> – Is recognised where one outcrop of a younger bed cuts</a:t>
            </a:r>
          </a:p>
          <a:p>
            <a:pPr algn="just"/>
            <a:r>
              <a:rPr lang="en-GB" dirty="0"/>
              <a:t> </a:t>
            </a:r>
            <a:r>
              <a:rPr lang="en-GB" dirty="0" smtClean="0"/>
              <a:t>                                  across the outcrops of older beds.</a:t>
            </a:r>
          </a:p>
          <a:p>
            <a:pPr algn="just"/>
            <a:endParaRPr lang="en-GB" dirty="0"/>
          </a:p>
          <a:p>
            <a:pPr algn="just"/>
            <a:r>
              <a:rPr lang="en-GB" b="1" dirty="0" smtClean="0">
                <a:solidFill>
                  <a:srgbClr val="0070C0"/>
                </a:solidFill>
              </a:rPr>
              <a:t>7. Faults</a:t>
            </a:r>
            <a:r>
              <a:rPr lang="en-GB" dirty="0" smtClean="0"/>
              <a:t> – Are usually clearly marked and keyed on maps. They may cut out,</a:t>
            </a:r>
          </a:p>
          <a:p>
            <a:r>
              <a:rPr lang="en-GB" dirty="0"/>
              <a:t> </a:t>
            </a:r>
            <a:r>
              <a:rPr lang="en-GB" dirty="0" smtClean="0"/>
              <a:t>                  offset or repeat outcrops of beds. </a:t>
            </a:r>
            <a:r>
              <a:rPr lang="en-GB" b="1" dirty="0" smtClean="0">
                <a:solidFill>
                  <a:srgbClr val="0070C0"/>
                </a:solidFill>
              </a:rPr>
              <a:t>The downthrow side of the fault </a:t>
            </a:r>
          </a:p>
          <a:p>
            <a:r>
              <a:rPr lang="en-GB" b="1" dirty="0">
                <a:solidFill>
                  <a:srgbClr val="0070C0"/>
                </a:solidFill>
              </a:rPr>
              <a:t> </a:t>
            </a:r>
            <a:r>
              <a:rPr lang="en-GB" b="1" dirty="0" smtClean="0">
                <a:solidFill>
                  <a:srgbClr val="0070C0"/>
                </a:solidFill>
              </a:rPr>
              <a:t>                   is the side  with younger outcrop because the older rocks have</a:t>
            </a:r>
          </a:p>
          <a:p>
            <a:r>
              <a:rPr lang="en-GB" b="1" dirty="0">
                <a:solidFill>
                  <a:srgbClr val="0070C0"/>
                </a:solidFill>
              </a:rPr>
              <a:t> </a:t>
            </a:r>
            <a:r>
              <a:rPr lang="en-GB" b="1" dirty="0" smtClean="0">
                <a:solidFill>
                  <a:srgbClr val="0070C0"/>
                </a:solidFill>
              </a:rPr>
              <a:t>                   been downthrown below surface level.</a:t>
            </a:r>
            <a:endParaRPr lang="en-GB" b="1" dirty="0">
              <a:solidFill>
                <a:srgbClr val="0070C0"/>
              </a:solidFill>
            </a:endParaRPr>
          </a:p>
        </p:txBody>
      </p:sp>
      <p:pic>
        <p:nvPicPr>
          <p:cNvPr id="2050" name="Picture 2" descr="C:\Users\fad-an\Desktop\fault7.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79712" y="3236978"/>
            <a:ext cx="4632747" cy="1544250"/>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35398" y="5085184"/>
            <a:ext cx="7897042" cy="1477328"/>
          </a:xfrm>
          <a:prstGeom prst="rect">
            <a:avLst/>
          </a:prstGeom>
          <a:noFill/>
        </p:spPr>
        <p:txBody>
          <a:bodyPr wrap="square" rtlCol="0">
            <a:spAutoFit/>
          </a:bodyPr>
          <a:lstStyle/>
          <a:p>
            <a:pPr algn="just"/>
            <a:r>
              <a:rPr lang="en-GB" b="1" dirty="0" smtClean="0">
                <a:solidFill>
                  <a:srgbClr val="0070C0"/>
                </a:solidFill>
              </a:rPr>
              <a:t>8. Folds </a:t>
            </a:r>
            <a:r>
              <a:rPr lang="en-GB" dirty="0" smtClean="0"/>
              <a:t>– </a:t>
            </a:r>
            <a:r>
              <a:rPr lang="en-GB" b="1" dirty="0" smtClean="0">
                <a:solidFill>
                  <a:srgbClr val="0070C0"/>
                </a:solidFill>
              </a:rPr>
              <a:t>Are recognized by changes in dip direction</a:t>
            </a:r>
            <a:r>
              <a:rPr lang="en-GB" dirty="0" smtClean="0"/>
              <a:t>. </a:t>
            </a:r>
          </a:p>
          <a:p>
            <a:pPr algn="just"/>
            <a:r>
              <a:rPr lang="en-GB" dirty="0" smtClean="0"/>
              <a:t>                  Most importantly, </a:t>
            </a:r>
            <a:r>
              <a:rPr lang="en-GB" b="1" dirty="0" smtClean="0">
                <a:solidFill>
                  <a:srgbClr val="0070C0"/>
                </a:solidFill>
              </a:rPr>
              <a:t>folds are recognised by bends in outcrop.</a:t>
            </a:r>
          </a:p>
          <a:p>
            <a:pPr algn="just"/>
            <a:r>
              <a:rPr lang="en-GB" dirty="0"/>
              <a:t> </a:t>
            </a:r>
            <a:r>
              <a:rPr lang="en-GB" dirty="0" smtClean="0"/>
              <a:t>                 </a:t>
            </a:r>
            <a:r>
              <a:rPr lang="en-GB" b="1" dirty="0" smtClean="0">
                <a:solidFill>
                  <a:srgbClr val="0070C0"/>
                </a:solidFill>
              </a:rPr>
              <a:t>Any outcrop bend must be due to either a fold or a</a:t>
            </a:r>
          </a:p>
          <a:p>
            <a:pPr algn="just"/>
            <a:r>
              <a:rPr lang="en-GB" b="1" dirty="0">
                <a:solidFill>
                  <a:srgbClr val="0070C0"/>
                </a:solidFill>
              </a:rPr>
              <a:t> </a:t>
            </a:r>
            <a:r>
              <a:rPr lang="en-GB" b="1" dirty="0" smtClean="0">
                <a:solidFill>
                  <a:srgbClr val="0070C0"/>
                </a:solidFill>
              </a:rPr>
              <a:t>                  topographic ridge or valley.</a:t>
            </a:r>
          </a:p>
          <a:p>
            <a:pPr algn="just"/>
            <a:endParaRPr lang="en-GB" dirty="0"/>
          </a:p>
        </p:txBody>
      </p:sp>
    </p:spTree>
    <p:extLst>
      <p:ext uri="{BB962C8B-B14F-4D97-AF65-F5344CB8AC3E}">
        <p14:creationId xmlns:p14="http://schemas.microsoft.com/office/powerpoint/2010/main" val="313677452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107504" y="1437185"/>
            <a:ext cx="4320480" cy="4524315"/>
          </a:xfrm>
          <a:prstGeom prst="rect">
            <a:avLst/>
          </a:prstGeom>
        </p:spPr>
        <p:txBody>
          <a:bodyPr wrap="square">
            <a:spAutoFit/>
          </a:bodyPr>
          <a:lstStyle/>
          <a:p>
            <a:pPr marL="285750" indent="-285750" algn="just">
              <a:buFont typeface="Arial" panose="020B0604020202020204" pitchFamily="34" charset="0"/>
              <a:buChar char="•"/>
            </a:pPr>
            <a:r>
              <a:rPr lang="en-US" dirty="0" smtClean="0"/>
              <a:t>The Diagram </a:t>
            </a:r>
            <a:r>
              <a:rPr lang="en-US" dirty="0"/>
              <a:t>shows the different outcrop patterns for folds.  </a:t>
            </a:r>
            <a:r>
              <a:rPr lang="en-US" b="1" dirty="0">
                <a:solidFill>
                  <a:srgbClr val="0070C0"/>
                </a:solidFill>
              </a:rPr>
              <a:t>The limbs of the folds form a repeating pattern on either side of the axial plane</a:t>
            </a:r>
            <a:r>
              <a:rPr lang="en-US" dirty="0"/>
              <a:t>.  </a:t>
            </a:r>
            <a:endParaRPr lang="en-US" dirty="0" smtClean="0"/>
          </a:p>
          <a:p>
            <a:pPr marL="285750" indent="-285750" algn="just">
              <a:buFont typeface="Arial" panose="020B0604020202020204" pitchFamily="34" charset="0"/>
              <a:buChar char="•"/>
            </a:pPr>
            <a:endParaRPr lang="en-US" b="1" dirty="0">
              <a:solidFill>
                <a:srgbClr val="0070C0"/>
              </a:solidFill>
            </a:endParaRPr>
          </a:p>
          <a:p>
            <a:pPr marL="285750" indent="-285750" algn="just">
              <a:buFont typeface="Arial" panose="020B0604020202020204" pitchFamily="34" charset="0"/>
              <a:buChar char="•"/>
            </a:pPr>
            <a:r>
              <a:rPr lang="en-US" b="1" dirty="0" smtClean="0">
                <a:solidFill>
                  <a:srgbClr val="0070C0"/>
                </a:solidFill>
              </a:rPr>
              <a:t>For Anticlines</a:t>
            </a:r>
            <a:r>
              <a:rPr lang="en-US" b="1" dirty="0">
                <a:solidFill>
                  <a:srgbClr val="0070C0"/>
                </a:solidFill>
              </a:rPr>
              <a:t>, the oldest rocks are in core of the fold </a:t>
            </a:r>
            <a:r>
              <a:rPr lang="en-US" dirty="0"/>
              <a:t>and the rocks get younger away from the axial </a:t>
            </a:r>
            <a:r>
              <a:rPr lang="en-US" dirty="0" smtClean="0"/>
              <a:t>plane </a:t>
            </a:r>
            <a:r>
              <a:rPr lang="en-US" dirty="0"/>
              <a:t>(figure </a:t>
            </a:r>
            <a:r>
              <a:rPr lang="en-US" dirty="0" smtClean="0"/>
              <a:t>a).</a:t>
            </a:r>
          </a:p>
          <a:p>
            <a:pPr algn="just"/>
            <a:endParaRPr lang="en-US" dirty="0" smtClean="0"/>
          </a:p>
          <a:p>
            <a:pPr algn="just"/>
            <a:endParaRPr lang="en-US" dirty="0"/>
          </a:p>
          <a:p>
            <a:pPr marL="285750" indent="-285750" algn="just">
              <a:buFont typeface="Arial" panose="020B0604020202020204" pitchFamily="34" charset="0"/>
              <a:buChar char="•"/>
            </a:pPr>
            <a:r>
              <a:rPr lang="en-US" b="1" dirty="0" smtClean="0">
                <a:solidFill>
                  <a:srgbClr val="0070C0"/>
                </a:solidFill>
              </a:rPr>
              <a:t>For </a:t>
            </a:r>
            <a:r>
              <a:rPr lang="en-US" b="1" dirty="0">
                <a:solidFill>
                  <a:srgbClr val="0070C0"/>
                </a:solidFill>
              </a:rPr>
              <a:t>S</a:t>
            </a:r>
            <a:r>
              <a:rPr lang="en-US" b="1" dirty="0" smtClean="0">
                <a:solidFill>
                  <a:srgbClr val="0070C0"/>
                </a:solidFill>
              </a:rPr>
              <a:t>ynclines</a:t>
            </a:r>
            <a:r>
              <a:rPr lang="en-US" b="1" dirty="0">
                <a:solidFill>
                  <a:srgbClr val="0070C0"/>
                </a:solidFill>
              </a:rPr>
              <a:t>, the youngest rocks are in the core</a:t>
            </a:r>
            <a:r>
              <a:rPr lang="en-US" dirty="0"/>
              <a:t> and the rocks get older away from the axial </a:t>
            </a:r>
            <a:r>
              <a:rPr lang="en-US" dirty="0" smtClean="0"/>
              <a:t>plane </a:t>
            </a:r>
            <a:r>
              <a:rPr lang="en-US" dirty="0"/>
              <a:t>(figure </a:t>
            </a:r>
            <a:r>
              <a:rPr lang="en-US" dirty="0" smtClean="0"/>
              <a:t>b</a:t>
            </a:r>
            <a:r>
              <a:rPr lang="en-US" dirty="0"/>
              <a:t>).</a:t>
            </a:r>
            <a:endParaRPr lang="en-GB" dirty="0"/>
          </a:p>
          <a:p>
            <a:pPr algn="just"/>
            <a:r>
              <a:rPr lang="en-US" dirty="0"/>
              <a:t> </a:t>
            </a:r>
            <a:endParaRPr lang="en-GB" dirty="0"/>
          </a:p>
        </p:txBody>
      </p:sp>
      <p:sp>
        <p:nvSpPr>
          <p:cNvPr id="3" name="Rectangle 2"/>
          <p:cNvSpPr/>
          <p:nvPr/>
        </p:nvSpPr>
        <p:spPr>
          <a:xfrm>
            <a:off x="313478" y="503030"/>
            <a:ext cx="2946832" cy="584775"/>
          </a:xfrm>
          <a:prstGeom prst="rect">
            <a:avLst/>
          </a:prstGeom>
          <a:solidFill>
            <a:schemeClr val="bg1">
              <a:lumMod val="95000"/>
            </a:schemeClr>
          </a:solidFill>
        </p:spPr>
        <p:txBody>
          <a:bodyPr wrap="none">
            <a:spAutoFit/>
          </a:bodyPr>
          <a:lstStyle/>
          <a:p>
            <a:r>
              <a:rPr lang="en-US" sz="3200" b="1" dirty="0" smtClean="0">
                <a:solidFill>
                  <a:srgbClr val="0070C0"/>
                </a:solidFill>
              </a:rPr>
              <a:t>Folds </a:t>
            </a:r>
            <a:r>
              <a:rPr lang="en-US" sz="3200" b="1" dirty="0">
                <a:solidFill>
                  <a:srgbClr val="0070C0"/>
                </a:solidFill>
              </a:rPr>
              <a:t>on maps</a:t>
            </a:r>
            <a:endParaRPr lang="en-GB" sz="3200" b="1" dirty="0">
              <a:solidFill>
                <a:srgbClr val="0070C0"/>
              </a:solidFill>
            </a:endParaRPr>
          </a:p>
        </p:txBody>
      </p:sp>
      <p:grpSp>
        <p:nvGrpSpPr>
          <p:cNvPr id="4" name="Group 2"/>
          <p:cNvGrpSpPr>
            <a:grpSpLocks/>
          </p:cNvGrpSpPr>
          <p:nvPr/>
        </p:nvGrpSpPr>
        <p:grpSpPr bwMode="auto">
          <a:xfrm>
            <a:off x="4717333" y="610087"/>
            <a:ext cx="4154133" cy="4068572"/>
            <a:chOff x="5844" y="3425"/>
            <a:chExt cx="10624" cy="7343"/>
          </a:xfrm>
        </p:grpSpPr>
        <p:grpSp>
          <p:nvGrpSpPr>
            <p:cNvPr id="5" name="Group 3"/>
            <p:cNvGrpSpPr>
              <a:grpSpLocks/>
            </p:cNvGrpSpPr>
            <p:nvPr/>
          </p:nvGrpSpPr>
          <p:grpSpPr bwMode="auto">
            <a:xfrm>
              <a:off x="5844" y="9527"/>
              <a:ext cx="10540" cy="1241"/>
              <a:chOff x="5844" y="9527"/>
              <a:chExt cx="10540" cy="1241"/>
            </a:xfrm>
          </p:grpSpPr>
          <p:sp>
            <p:nvSpPr>
              <p:cNvPr id="3178" name="Freeform 4"/>
              <p:cNvSpPr>
                <a:spLocks/>
              </p:cNvSpPr>
              <p:nvPr/>
            </p:nvSpPr>
            <p:spPr bwMode="auto">
              <a:xfrm>
                <a:off x="5844" y="9527"/>
                <a:ext cx="10540" cy="1241"/>
              </a:xfrm>
              <a:custGeom>
                <a:avLst/>
                <a:gdLst>
                  <a:gd name="T0" fmla="+- 0 5844 5844"/>
                  <a:gd name="T1" fmla="*/ T0 w 10540"/>
                  <a:gd name="T2" fmla="+- 0 10769 9527"/>
                  <a:gd name="T3" fmla="*/ 10769 h 1241"/>
                  <a:gd name="T4" fmla="+- 0 16384 5844"/>
                  <a:gd name="T5" fmla="*/ T4 w 10540"/>
                  <a:gd name="T6" fmla="+- 0 10769 9527"/>
                  <a:gd name="T7" fmla="*/ 10769 h 1241"/>
                  <a:gd name="T8" fmla="+- 0 16384 5844"/>
                  <a:gd name="T9" fmla="*/ T8 w 10540"/>
                  <a:gd name="T10" fmla="+- 0 9527 9527"/>
                  <a:gd name="T11" fmla="*/ 9527 h 1241"/>
                  <a:gd name="T12" fmla="+- 0 5844 5844"/>
                  <a:gd name="T13" fmla="*/ T12 w 10540"/>
                  <a:gd name="T14" fmla="+- 0 9527 9527"/>
                  <a:gd name="T15" fmla="*/ 9527 h 1241"/>
                  <a:gd name="T16" fmla="+- 0 5844 5844"/>
                  <a:gd name="T17" fmla="*/ T16 w 10540"/>
                  <a:gd name="T18" fmla="+- 0 10769 9527"/>
                  <a:gd name="T19" fmla="*/ 10769 h 1241"/>
                </a:gdLst>
                <a:ahLst/>
                <a:cxnLst>
                  <a:cxn ang="0">
                    <a:pos x="T1" y="T3"/>
                  </a:cxn>
                  <a:cxn ang="0">
                    <a:pos x="T5" y="T7"/>
                  </a:cxn>
                  <a:cxn ang="0">
                    <a:pos x="T9" y="T11"/>
                  </a:cxn>
                  <a:cxn ang="0">
                    <a:pos x="T13" y="T15"/>
                  </a:cxn>
                  <a:cxn ang="0">
                    <a:pos x="T17" y="T19"/>
                  </a:cxn>
                </a:cxnLst>
                <a:rect l="0" t="0" r="r" b="b"/>
                <a:pathLst>
                  <a:path w="10540" h="1241">
                    <a:moveTo>
                      <a:pt x="0" y="1242"/>
                    </a:moveTo>
                    <a:lnTo>
                      <a:pt x="10540" y="1242"/>
                    </a:lnTo>
                    <a:lnTo>
                      <a:pt x="10540" y="0"/>
                    </a:lnTo>
                    <a:lnTo>
                      <a:pt x="0" y="0"/>
                    </a:lnTo>
                    <a:lnTo>
                      <a:pt x="0" y="1242"/>
                    </a:lnTo>
                  </a:path>
                </a:pathLst>
              </a:custGeom>
              <a:solidFill>
                <a:srgbClr val="4D4D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6" name="Group 5"/>
            <p:cNvGrpSpPr>
              <a:grpSpLocks/>
            </p:cNvGrpSpPr>
            <p:nvPr/>
          </p:nvGrpSpPr>
          <p:grpSpPr bwMode="auto">
            <a:xfrm>
              <a:off x="6128" y="9312"/>
              <a:ext cx="10002" cy="1111"/>
              <a:chOff x="6128" y="9312"/>
              <a:chExt cx="10002" cy="1111"/>
            </a:xfrm>
          </p:grpSpPr>
          <p:sp>
            <p:nvSpPr>
              <p:cNvPr id="3177" name="Freeform 6"/>
              <p:cNvSpPr>
                <a:spLocks/>
              </p:cNvSpPr>
              <p:nvPr/>
            </p:nvSpPr>
            <p:spPr bwMode="auto">
              <a:xfrm>
                <a:off x="6128" y="9312"/>
                <a:ext cx="10002" cy="1111"/>
              </a:xfrm>
              <a:custGeom>
                <a:avLst/>
                <a:gdLst>
                  <a:gd name="T0" fmla="+- 0 6128 6128"/>
                  <a:gd name="T1" fmla="*/ T0 w 10002"/>
                  <a:gd name="T2" fmla="+- 0 10423 9312"/>
                  <a:gd name="T3" fmla="*/ 10423 h 1111"/>
                  <a:gd name="T4" fmla="+- 0 16129 6128"/>
                  <a:gd name="T5" fmla="*/ T4 w 10002"/>
                  <a:gd name="T6" fmla="+- 0 10423 9312"/>
                  <a:gd name="T7" fmla="*/ 10423 h 1111"/>
                  <a:gd name="T8" fmla="+- 0 16129 6128"/>
                  <a:gd name="T9" fmla="*/ T8 w 10002"/>
                  <a:gd name="T10" fmla="+- 0 9312 9312"/>
                  <a:gd name="T11" fmla="*/ 9312 h 1111"/>
                  <a:gd name="T12" fmla="+- 0 6128 6128"/>
                  <a:gd name="T13" fmla="*/ T12 w 10002"/>
                  <a:gd name="T14" fmla="+- 0 9312 9312"/>
                  <a:gd name="T15" fmla="*/ 9312 h 1111"/>
                  <a:gd name="T16" fmla="+- 0 6128 6128"/>
                  <a:gd name="T17" fmla="*/ T16 w 10002"/>
                  <a:gd name="T18" fmla="+- 0 10423 9312"/>
                  <a:gd name="T19" fmla="*/ 10423 h 1111"/>
                </a:gdLst>
                <a:ahLst/>
                <a:cxnLst>
                  <a:cxn ang="0">
                    <a:pos x="T1" y="T3"/>
                  </a:cxn>
                  <a:cxn ang="0">
                    <a:pos x="T5" y="T7"/>
                  </a:cxn>
                  <a:cxn ang="0">
                    <a:pos x="T9" y="T11"/>
                  </a:cxn>
                  <a:cxn ang="0">
                    <a:pos x="T13" y="T15"/>
                  </a:cxn>
                  <a:cxn ang="0">
                    <a:pos x="T17" y="T19"/>
                  </a:cxn>
                </a:cxnLst>
                <a:rect l="0" t="0" r="r" b="b"/>
                <a:pathLst>
                  <a:path w="10002" h="1111">
                    <a:moveTo>
                      <a:pt x="0" y="1111"/>
                    </a:moveTo>
                    <a:lnTo>
                      <a:pt x="10001" y="1111"/>
                    </a:lnTo>
                    <a:lnTo>
                      <a:pt x="10001" y="0"/>
                    </a:lnTo>
                    <a:lnTo>
                      <a:pt x="0" y="0"/>
                    </a:lnTo>
                    <a:lnTo>
                      <a:pt x="0" y="1111"/>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7" name="Group 7"/>
            <p:cNvGrpSpPr>
              <a:grpSpLocks/>
            </p:cNvGrpSpPr>
            <p:nvPr/>
          </p:nvGrpSpPr>
          <p:grpSpPr bwMode="auto">
            <a:xfrm>
              <a:off x="8711" y="8605"/>
              <a:ext cx="254" cy="306"/>
              <a:chOff x="8711" y="8605"/>
              <a:chExt cx="254" cy="306"/>
            </a:xfrm>
          </p:grpSpPr>
          <p:sp>
            <p:nvSpPr>
              <p:cNvPr id="3176" name="Freeform 8"/>
              <p:cNvSpPr>
                <a:spLocks/>
              </p:cNvSpPr>
              <p:nvPr/>
            </p:nvSpPr>
            <p:spPr bwMode="auto">
              <a:xfrm>
                <a:off x="8711" y="8605"/>
                <a:ext cx="254" cy="306"/>
              </a:xfrm>
              <a:custGeom>
                <a:avLst/>
                <a:gdLst>
                  <a:gd name="T0" fmla="+- 0 8711 8711"/>
                  <a:gd name="T1" fmla="*/ T0 w 254"/>
                  <a:gd name="T2" fmla="+- 0 8605 8605"/>
                  <a:gd name="T3" fmla="*/ 8605 h 306"/>
                  <a:gd name="T4" fmla="+- 0 8964 8711"/>
                  <a:gd name="T5" fmla="*/ T4 w 254"/>
                  <a:gd name="T6" fmla="+- 0 8911 8605"/>
                  <a:gd name="T7" fmla="*/ 8911 h 306"/>
                  <a:gd name="T8" fmla="+- 0 8966 8711"/>
                  <a:gd name="T9" fmla="*/ T8 w 254"/>
                  <a:gd name="T10" fmla="+- 0 8659 8605"/>
                  <a:gd name="T11" fmla="*/ 8659 h 306"/>
                  <a:gd name="T12" fmla="+- 0 8711 8711"/>
                  <a:gd name="T13" fmla="*/ T12 w 254"/>
                  <a:gd name="T14" fmla="+- 0 8605 8605"/>
                  <a:gd name="T15" fmla="*/ 8605 h 306"/>
                </a:gdLst>
                <a:ahLst/>
                <a:cxnLst>
                  <a:cxn ang="0">
                    <a:pos x="T1" y="T3"/>
                  </a:cxn>
                  <a:cxn ang="0">
                    <a:pos x="T5" y="T7"/>
                  </a:cxn>
                  <a:cxn ang="0">
                    <a:pos x="T9" y="T11"/>
                  </a:cxn>
                  <a:cxn ang="0">
                    <a:pos x="T13" y="T15"/>
                  </a:cxn>
                </a:cxnLst>
                <a:rect l="0" t="0" r="r" b="b"/>
                <a:pathLst>
                  <a:path w="254" h="306">
                    <a:moveTo>
                      <a:pt x="0" y="0"/>
                    </a:moveTo>
                    <a:lnTo>
                      <a:pt x="253" y="306"/>
                    </a:lnTo>
                    <a:lnTo>
                      <a:pt x="255" y="54"/>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8" name="Group 9"/>
            <p:cNvGrpSpPr>
              <a:grpSpLocks/>
            </p:cNvGrpSpPr>
            <p:nvPr/>
          </p:nvGrpSpPr>
          <p:grpSpPr bwMode="auto">
            <a:xfrm>
              <a:off x="8711" y="8458"/>
              <a:ext cx="538" cy="198"/>
              <a:chOff x="8711" y="8458"/>
              <a:chExt cx="538" cy="198"/>
            </a:xfrm>
          </p:grpSpPr>
          <p:sp>
            <p:nvSpPr>
              <p:cNvPr id="3175" name="Freeform 10"/>
              <p:cNvSpPr>
                <a:spLocks/>
              </p:cNvSpPr>
              <p:nvPr/>
            </p:nvSpPr>
            <p:spPr bwMode="auto">
              <a:xfrm>
                <a:off x="8711" y="8458"/>
                <a:ext cx="538" cy="198"/>
              </a:xfrm>
              <a:custGeom>
                <a:avLst/>
                <a:gdLst>
                  <a:gd name="T0" fmla="+- 0 9249 8711"/>
                  <a:gd name="T1" fmla="*/ T0 w 538"/>
                  <a:gd name="T2" fmla="+- 0 8458 8458"/>
                  <a:gd name="T3" fmla="*/ 8458 h 198"/>
                  <a:gd name="T4" fmla="+- 0 8711 8711"/>
                  <a:gd name="T5" fmla="*/ T4 w 538"/>
                  <a:gd name="T6" fmla="+- 0 8595 8458"/>
                  <a:gd name="T7" fmla="*/ 8595 h 198"/>
                  <a:gd name="T8" fmla="+- 0 8977 8711"/>
                  <a:gd name="T9" fmla="*/ T8 w 538"/>
                  <a:gd name="T10" fmla="+- 0 8655 8458"/>
                  <a:gd name="T11" fmla="*/ 8655 h 198"/>
                  <a:gd name="T12" fmla="+- 0 9249 8711"/>
                  <a:gd name="T13" fmla="*/ T12 w 538"/>
                  <a:gd name="T14" fmla="+- 0 8458 8458"/>
                  <a:gd name="T15" fmla="*/ 8458 h 198"/>
                </a:gdLst>
                <a:ahLst/>
                <a:cxnLst>
                  <a:cxn ang="0">
                    <a:pos x="T1" y="T3"/>
                  </a:cxn>
                  <a:cxn ang="0">
                    <a:pos x="T5" y="T7"/>
                  </a:cxn>
                  <a:cxn ang="0">
                    <a:pos x="T9" y="T11"/>
                  </a:cxn>
                  <a:cxn ang="0">
                    <a:pos x="T13" y="T15"/>
                  </a:cxn>
                </a:cxnLst>
                <a:rect l="0" t="0" r="r" b="b"/>
                <a:pathLst>
                  <a:path w="538" h="198">
                    <a:moveTo>
                      <a:pt x="538" y="0"/>
                    </a:moveTo>
                    <a:lnTo>
                      <a:pt x="0" y="137"/>
                    </a:lnTo>
                    <a:lnTo>
                      <a:pt x="266" y="197"/>
                    </a:lnTo>
                    <a:lnTo>
                      <a:pt x="538"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9" name="Group 11"/>
            <p:cNvGrpSpPr>
              <a:grpSpLocks/>
            </p:cNvGrpSpPr>
            <p:nvPr/>
          </p:nvGrpSpPr>
          <p:grpSpPr bwMode="auto">
            <a:xfrm>
              <a:off x="8974" y="8447"/>
              <a:ext cx="286" cy="480"/>
              <a:chOff x="8974" y="8447"/>
              <a:chExt cx="286" cy="480"/>
            </a:xfrm>
          </p:grpSpPr>
          <p:sp>
            <p:nvSpPr>
              <p:cNvPr id="3174" name="Freeform 12"/>
              <p:cNvSpPr>
                <a:spLocks/>
              </p:cNvSpPr>
              <p:nvPr/>
            </p:nvSpPr>
            <p:spPr bwMode="auto">
              <a:xfrm>
                <a:off x="8974" y="8447"/>
                <a:ext cx="286" cy="480"/>
              </a:xfrm>
              <a:custGeom>
                <a:avLst/>
                <a:gdLst>
                  <a:gd name="T0" fmla="+- 0 9259 8974"/>
                  <a:gd name="T1" fmla="*/ T0 w 286"/>
                  <a:gd name="T2" fmla="+- 0 8447 8447"/>
                  <a:gd name="T3" fmla="*/ 8447 h 480"/>
                  <a:gd name="T4" fmla="+- 0 8974 8974"/>
                  <a:gd name="T5" fmla="*/ T4 w 286"/>
                  <a:gd name="T6" fmla="+- 0 8658 8447"/>
                  <a:gd name="T7" fmla="*/ 8658 h 480"/>
                  <a:gd name="T8" fmla="+- 0 8974 8974"/>
                  <a:gd name="T9" fmla="*/ T8 w 286"/>
                  <a:gd name="T10" fmla="+- 0 8927 8447"/>
                  <a:gd name="T11" fmla="*/ 8927 h 480"/>
                  <a:gd name="T12" fmla="+- 0 9259 8974"/>
                  <a:gd name="T13" fmla="*/ T12 w 286"/>
                  <a:gd name="T14" fmla="+- 0 8447 8447"/>
                  <a:gd name="T15" fmla="*/ 8447 h 480"/>
                </a:gdLst>
                <a:ahLst/>
                <a:cxnLst>
                  <a:cxn ang="0">
                    <a:pos x="T1" y="T3"/>
                  </a:cxn>
                  <a:cxn ang="0">
                    <a:pos x="T5" y="T7"/>
                  </a:cxn>
                  <a:cxn ang="0">
                    <a:pos x="T9" y="T11"/>
                  </a:cxn>
                  <a:cxn ang="0">
                    <a:pos x="T13" y="T15"/>
                  </a:cxn>
                </a:cxnLst>
                <a:rect l="0" t="0" r="r" b="b"/>
                <a:pathLst>
                  <a:path w="286" h="480">
                    <a:moveTo>
                      <a:pt x="285" y="0"/>
                    </a:moveTo>
                    <a:lnTo>
                      <a:pt x="0" y="211"/>
                    </a:lnTo>
                    <a:lnTo>
                      <a:pt x="0" y="480"/>
                    </a:lnTo>
                    <a:lnTo>
                      <a:pt x="285"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0" name="Group 13"/>
            <p:cNvGrpSpPr>
              <a:grpSpLocks/>
            </p:cNvGrpSpPr>
            <p:nvPr/>
          </p:nvGrpSpPr>
          <p:grpSpPr bwMode="auto">
            <a:xfrm>
              <a:off x="7910" y="7717"/>
              <a:ext cx="2288" cy="812"/>
              <a:chOff x="7910" y="7717"/>
              <a:chExt cx="2288" cy="812"/>
            </a:xfrm>
          </p:grpSpPr>
          <p:sp>
            <p:nvSpPr>
              <p:cNvPr id="3173" name="Freeform 14"/>
              <p:cNvSpPr>
                <a:spLocks/>
              </p:cNvSpPr>
              <p:nvPr/>
            </p:nvSpPr>
            <p:spPr bwMode="auto">
              <a:xfrm>
                <a:off x="7910" y="7717"/>
                <a:ext cx="2288" cy="812"/>
              </a:xfrm>
              <a:custGeom>
                <a:avLst/>
                <a:gdLst>
                  <a:gd name="T0" fmla="+- 0 10198 7910"/>
                  <a:gd name="T1" fmla="*/ T0 w 2288"/>
                  <a:gd name="T2" fmla="+- 0 7717 7717"/>
                  <a:gd name="T3" fmla="*/ 7717 h 812"/>
                  <a:gd name="T4" fmla="+- 0 7910 7910"/>
                  <a:gd name="T5" fmla="*/ T4 w 2288"/>
                  <a:gd name="T6" fmla="+- 0 8415 7717"/>
                  <a:gd name="T7" fmla="*/ 8415 h 812"/>
                  <a:gd name="T8" fmla="+- 0 8421 7910"/>
                  <a:gd name="T9" fmla="*/ T8 w 2288"/>
                  <a:gd name="T10" fmla="+- 0 8529 7717"/>
                  <a:gd name="T11" fmla="*/ 8529 h 812"/>
                  <a:gd name="T12" fmla="+- 0 9613 7910"/>
                  <a:gd name="T13" fmla="*/ T12 w 2288"/>
                  <a:gd name="T14" fmla="+- 0 8165 7717"/>
                  <a:gd name="T15" fmla="*/ 8165 h 812"/>
                  <a:gd name="T16" fmla="+- 0 10198 7910"/>
                  <a:gd name="T17" fmla="*/ T16 w 2288"/>
                  <a:gd name="T18" fmla="+- 0 7717 7717"/>
                  <a:gd name="T19" fmla="*/ 7717 h 812"/>
                </a:gdLst>
                <a:ahLst/>
                <a:cxnLst>
                  <a:cxn ang="0">
                    <a:pos x="T1" y="T3"/>
                  </a:cxn>
                  <a:cxn ang="0">
                    <a:pos x="T5" y="T7"/>
                  </a:cxn>
                  <a:cxn ang="0">
                    <a:pos x="T9" y="T11"/>
                  </a:cxn>
                  <a:cxn ang="0">
                    <a:pos x="T13" y="T15"/>
                  </a:cxn>
                  <a:cxn ang="0">
                    <a:pos x="T17" y="T19"/>
                  </a:cxn>
                </a:cxnLst>
                <a:rect l="0" t="0" r="r" b="b"/>
                <a:pathLst>
                  <a:path w="2288" h="812">
                    <a:moveTo>
                      <a:pt x="2288" y="0"/>
                    </a:moveTo>
                    <a:lnTo>
                      <a:pt x="0" y="698"/>
                    </a:lnTo>
                    <a:lnTo>
                      <a:pt x="511" y="812"/>
                    </a:lnTo>
                    <a:lnTo>
                      <a:pt x="1703" y="448"/>
                    </a:lnTo>
                    <a:lnTo>
                      <a:pt x="2288"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 name="Group 15"/>
            <p:cNvGrpSpPr>
              <a:grpSpLocks/>
            </p:cNvGrpSpPr>
            <p:nvPr/>
          </p:nvGrpSpPr>
          <p:grpSpPr bwMode="auto">
            <a:xfrm>
              <a:off x="7894" y="8426"/>
              <a:ext cx="1075" cy="1381"/>
              <a:chOff x="7894" y="8426"/>
              <a:chExt cx="1075" cy="1381"/>
            </a:xfrm>
          </p:grpSpPr>
          <p:sp>
            <p:nvSpPr>
              <p:cNvPr id="3172" name="Freeform 16"/>
              <p:cNvSpPr>
                <a:spLocks/>
              </p:cNvSpPr>
              <p:nvPr/>
            </p:nvSpPr>
            <p:spPr bwMode="auto">
              <a:xfrm>
                <a:off x="7894" y="8426"/>
                <a:ext cx="1075" cy="1381"/>
              </a:xfrm>
              <a:custGeom>
                <a:avLst/>
                <a:gdLst>
                  <a:gd name="T0" fmla="+- 0 7894 7894"/>
                  <a:gd name="T1" fmla="*/ T0 w 1075"/>
                  <a:gd name="T2" fmla="+- 0 8426 8426"/>
                  <a:gd name="T3" fmla="*/ 8426 h 1381"/>
                  <a:gd name="T4" fmla="+- 0 8970 7894"/>
                  <a:gd name="T5" fmla="*/ T4 w 1075"/>
                  <a:gd name="T6" fmla="+- 0 9807 8426"/>
                  <a:gd name="T7" fmla="*/ 9807 h 1381"/>
                  <a:gd name="T8" fmla="+- 0 8970 7894"/>
                  <a:gd name="T9" fmla="*/ T8 w 1075"/>
                  <a:gd name="T10" fmla="+- 0 9269 8426"/>
                  <a:gd name="T11" fmla="*/ 9269 h 1381"/>
                  <a:gd name="T12" fmla="+- 0 8424 7894"/>
                  <a:gd name="T13" fmla="*/ T12 w 1075"/>
                  <a:gd name="T14" fmla="+- 0 8537 8426"/>
                  <a:gd name="T15" fmla="*/ 8537 h 1381"/>
                  <a:gd name="T16" fmla="+- 0 7894 7894"/>
                  <a:gd name="T17" fmla="*/ T16 w 1075"/>
                  <a:gd name="T18" fmla="+- 0 8426 8426"/>
                  <a:gd name="T19" fmla="*/ 8426 h 1381"/>
                </a:gdLst>
                <a:ahLst/>
                <a:cxnLst>
                  <a:cxn ang="0">
                    <a:pos x="T1" y="T3"/>
                  </a:cxn>
                  <a:cxn ang="0">
                    <a:pos x="T5" y="T7"/>
                  </a:cxn>
                  <a:cxn ang="0">
                    <a:pos x="T9" y="T11"/>
                  </a:cxn>
                  <a:cxn ang="0">
                    <a:pos x="T13" y="T15"/>
                  </a:cxn>
                  <a:cxn ang="0">
                    <a:pos x="T17" y="T19"/>
                  </a:cxn>
                </a:cxnLst>
                <a:rect l="0" t="0" r="r" b="b"/>
                <a:pathLst>
                  <a:path w="1075" h="1381">
                    <a:moveTo>
                      <a:pt x="0" y="0"/>
                    </a:moveTo>
                    <a:lnTo>
                      <a:pt x="1076" y="1381"/>
                    </a:lnTo>
                    <a:lnTo>
                      <a:pt x="1076" y="843"/>
                    </a:lnTo>
                    <a:lnTo>
                      <a:pt x="530" y="111"/>
                    </a:lnTo>
                    <a:lnTo>
                      <a:pt x="0"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 name="Group 17"/>
            <p:cNvGrpSpPr>
              <a:grpSpLocks/>
            </p:cNvGrpSpPr>
            <p:nvPr/>
          </p:nvGrpSpPr>
          <p:grpSpPr bwMode="auto">
            <a:xfrm>
              <a:off x="8972" y="7714"/>
              <a:ext cx="1236" cy="2114"/>
              <a:chOff x="8972" y="7714"/>
              <a:chExt cx="1236" cy="2114"/>
            </a:xfrm>
          </p:grpSpPr>
          <p:sp>
            <p:nvSpPr>
              <p:cNvPr id="3171" name="Freeform 18"/>
              <p:cNvSpPr>
                <a:spLocks/>
              </p:cNvSpPr>
              <p:nvPr/>
            </p:nvSpPr>
            <p:spPr bwMode="auto">
              <a:xfrm>
                <a:off x="8972" y="7714"/>
                <a:ext cx="1236" cy="2114"/>
              </a:xfrm>
              <a:custGeom>
                <a:avLst/>
                <a:gdLst>
                  <a:gd name="T0" fmla="+- 0 10208 8972"/>
                  <a:gd name="T1" fmla="*/ T0 w 1236"/>
                  <a:gd name="T2" fmla="+- 0 7714 7714"/>
                  <a:gd name="T3" fmla="*/ 7714 h 2114"/>
                  <a:gd name="T4" fmla="+- 0 9634 8972"/>
                  <a:gd name="T5" fmla="*/ T4 w 1236"/>
                  <a:gd name="T6" fmla="+- 0 8152 7714"/>
                  <a:gd name="T7" fmla="*/ 8152 h 2114"/>
                  <a:gd name="T8" fmla="+- 0 8972 8972"/>
                  <a:gd name="T9" fmla="*/ T8 w 1236"/>
                  <a:gd name="T10" fmla="+- 0 9267 7714"/>
                  <a:gd name="T11" fmla="*/ 9267 h 2114"/>
                  <a:gd name="T12" fmla="+- 0 8975 8972"/>
                  <a:gd name="T13" fmla="*/ T12 w 1236"/>
                  <a:gd name="T14" fmla="+- 0 9828 7714"/>
                  <a:gd name="T15" fmla="*/ 9828 h 2114"/>
                  <a:gd name="T16" fmla="+- 0 10208 8972"/>
                  <a:gd name="T17" fmla="*/ T16 w 1236"/>
                  <a:gd name="T18" fmla="+- 0 7714 7714"/>
                  <a:gd name="T19" fmla="*/ 7714 h 2114"/>
                </a:gdLst>
                <a:ahLst/>
                <a:cxnLst>
                  <a:cxn ang="0">
                    <a:pos x="T1" y="T3"/>
                  </a:cxn>
                  <a:cxn ang="0">
                    <a:pos x="T5" y="T7"/>
                  </a:cxn>
                  <a:cxn ang="0">
                    <a:pos x="T9" y="T11"/>
                  </a:cxn>
                  <a:cxn ang="0">
                    <a:pos x="T13" y="T15"/>
                  </a:cxn>
                  <a:cxn ang="0">
                    <a:pos x="T17" y="T19"/>
                  </a:cxn>
                </a:cxnLst>
                <a:rect l="0" t="0" r="r" b="b"/>
                <a:pathLst>
                  <a:path w="1236" h="2114">
                    <a:moveTo>
                      <a:pt x="1236" y="0"/>
                    </a:moveTo>
                    <a:lnTo>
                      <a:pt x="662" y="438"/>
                    </a:lnTo>
                    <a:lnTo>
                      <a:pt x="0" y="1553"/>
                    </a:lnTo>
                    <a:lnTo>
                      <a:pt x="3" y="2114"/>
                    </a:lnTo>
                    <a:lnTo>
                      <a:pt x="1236"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3" name="Group 19"/>
            <p:cNvGrpSpPr>
              <a:grpSpLocks/>
            </p:cNvGrpSpPr>
            <p:nvPr/>
          </p:nvGrpSpPr>
          <p:grpSpPr bwMode="auto">
            <a:xfrm>
              <a:off x="12761" y="8039"/>
              <a:ext cx="706" cy="376"/>
              <a:chOff x="12761" y="8039"/>
              <a:chExt cx="706" cy="376"/>
            </a:xfrm>
          </p:grpSpPr>
          <p:sp>
            <p:nvSpPr>
              <p:cNvPr id="3166" name="Freeform 20"/>
              <p:cNvSpPr>
                <a:spLocks/>
              </p:cNvSpPr>
              <p:nvPr/>
            </p:nvSpPr>
            <p:spPr bwMode="auto">
              <a:xfrm>
                <a:off x="12761" y="8039"/>
                <a:ext cx="706" cy="376"/>
              </a:xfrm>
              <a:custGeom>
                <a:avLst/>
                <a:gdLst>
                  <a:gd name="T0" fmla="+- 0 13331 12761"/>
                  <a:gd name="T1" fmla="*/ T0 w 706"/>
                  <a:gd name="T2" fmla="+- 0 8049 8039"/>
                  <a:gd name="T3" fmla="*/ 8049 h 376"/>
                  <a:gd name="T4" fmla="+- 0 13273 12761"/>
                  <a:gd name="T5" fmla="*/ T4 w 706"/>
                  <a:gd name="T6" fmla="+- 0 8067 8039"/>
                  <a:gd name="T7" fmla="*/ 8067 h 376"/>
                  <a:gd name="T8" fmla="+- 0 13162 12761"/>
                  <a:gd name="T9" fmla="*/ T8 w 706"/>
                  <a:gd name="T10" fmla="+- 0 8108 8039"/>
                  <a:gd name="T11" fmla="*/ 8108 h 376"/>
                  <a:gd name="T12" fmla="+- 0 12761 12761"/>
                  <a:gd name="T13" fmla="*/ T12 w 706"/>
                  <a:gd name="T14" fmla="+- 0 8267 8039"/>
                  <a:gd name="T15" fmla="*/ 8267 h 376"/>
                  <a:gd name="T16" fmla="+- 0 13462 12761"/>
                  <a:gd name="T17" fmla="*/ T16 w 706"/>
                  <a:gd name="T18" fmla="+- 0 8425 8039"/>
                  <a:gd name="T19" fmla="*/ 8425 h 376"/>
                  <a:gd name="T20" fmla="+- 0 13465 12761"/>
                  <a:gd name="T21" fmla="*/ T20 w 706"/>
                  <a:gd name="T22" fmla="+- 0 8362 8039"/>
                  <a:gd name="T23" fmla="*/ 8362 h 376"/>
                  <a:gd name="T24" fmla="+- 0 13467 12761"/>
                  <a:gd name="T25" fmla="*/ T24 w 706"/>
                  <a:gd name="T26" fmla="+- 0 8260 8039"/>
                  <a:gd name="T27" fmla="*/ 8260 h 376"/>
                  <a:gd name="T28" fmla="+- 0 13466 12761"/>
                  <a:gd name="T29" fmla="*/ T28 w 706"/>
                  <a:gd name="T30" fmla="+- 0 8232 8039"/>
                  <a:gd name="T31" fmla="*/ 8232 h 376"/>
                  <a:gd name="T32" fmla="+- 0 13461 12761"/>
                  <a:gd name="T33" fmla="*/ T32 w 706"/>
                  <a:gd name="T34" fmla="+- 0 8151 8039"/>
                  <a:gd name="T35" fmla="*/ 8151 h 376"/>
                  <a:gd name="T36" fmla="+- 0 13448 12761"/>
                  <a:gd name="T37" fmla="*/ T36 w 706"/>
                  <a:gd name="T38" fmla="+- 0 8085 8039"/>
                  <a:gd name="T39" fmla="*/ 8085 h 376"/>
                  <a:gd name="T40" fmla="+- 0 13421 12761"/>
                  <a:gd name="T41" fmla="*/ T40 w 706"/>
                  <a:gd name="T42" fmla="+- 0 8049 8039"/>
                  <a:gd name="T43" fmla="*/ 8049 h 376"/>
                  <a:gd name="T44" fmla="+- 0 13331 12761"/>
                  <a:gd name="T45" fmla="*/ T44 w 706"/>
                  <a:gd name="T46" fmla="+- 0 8049 8039"/>
                  <a:gd name="T47" fmla="*/ 8049 h 37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706" h="376">
                    <a:moveTo>
                      <a:pt x="570" y="10"/>
                    </a:moveTo>
                    <a:lnTo>
                      <a:pt x="512" y="28"/>
                    </a:lnTo>
                    <a:lnTo>
                      <a:pt x="401" y="69"/>
                    </a:lnTo>
                    <a:lnTo>
                      <a:pt x="0" y="228"/>
                    </a:lnTo>
                    <a:lnTo>
                      <a:pt x="701" y="386"/>
                    </a:lnTo>
                    <a:lnTo>
                      <a:pt x="704" y="323"/>
                    </a:lnTo>
                    <a:lnTo>
                      <a:pt x="706" y="221"/>
                    </a:lnTo>
                    <a:lnTo>
                      <a:pt x="705" y="193"/>
                    </a:lnTo>
                    <a:lnTo>
                      <a:pt x="700" y="112"/>
                    </a:lnTo>
                    <a:lnTo>
                      <a:pt x="687" y="46"/>
                    </a:lnTo>
                    <a:lnTo>
                      <a:pt x="660" y="10"/>
                    </a:lnTo>
                    <a:lnTo>
                      <a:pt x="570" y="1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4" name="Group 21"/>
            <p:cNvGrpSpPr>
              <a:grpSpLocks/>
            </p:cNvGrpSpPr>
            <p:nvPr/>
          </p:nvGrpSpPr>
          <p:grpSpPr bwMode="auto">
            <a:xfrm>
              <a:off x="12244" y="8141"/>
              <a:ext cx="1682" cy="1100"/>
              <a:chOff x="12244" y="8141"/>
              <a:chExt cx="1682" cy="1100"/>
            </a:xfrm>
          </p:grpSpPr>
          <p:sp>
            <p:nvSpPr>
              <p:cNvPr id="3165" name="Freeform 22"/>
              <p:cNvSpPr>
                <a:spLocks/>
              </p:cNvSpPr>
              <p:nvPr/>
            </p:nvSpPr>
            <p:spPr bwMode="auto">
              <a:xfrm>
                <a:off x="12244" y="8141"/>
                <a:ext cx="1682" cy="1100"/>
              </a:xfrm>
              <a:custGeom>
                <a:avLst/>
                <a:gdLst>
                  <a:gd name="T0" fmla="+- 0 12244 12244"/>
                  <a:gd name="T1" fmla="*/ T0 w 1682"/>
                  <a:gd name="T2" fmla="+- 0 8141 8141"/>
                  <a:gd name="T3" fmla="*/ 8141 h 1100"/>
                  <a:gd name="T4" fmla="+- 0 12462 12244"/>
                  <a:gd name="T5" fmla="*/ T4 w 1682"/>
                  <a:gd name="T6" fmla="+- 0 8521 8141"/>
                  <a:gd name="T7" fmla="*/ 8521 h 1100"/>
                  <a:gd name="T8" fmla="+- 0 12508 12244"/>
                  <a:gd name="T9" fmla="*/ T8 w 1682"/>
                  <a:gd name="T10" fmla="+- 0 8601 8141"/>
                  <a:gd name="T11" fmla="*/ 8601 h 1100"/>
                  <a:gd name="T12" fmla="+- 0 12660 12244"/>
                  <a:gd name="T13" fmla="*/ T12 w 1682"/>
                  <a:gd name="T14" fmla="+- 0 8864 8141"/>
                  <a:gd name="T15" fmla="*/ 8864 h 1100"/>
                  <a:gd name="T16" fmla="+- 0 12731 12244"/>
                  <a:gd name="T17" fmla="*/ T16 w 1682"/>
                  <a:gd name="T18" fmla="+- 0 8985 8141"/>
                  <a:gd name="T19" fmla="*/ 8985 h 1100"/>
                  <a:gd name="T20" fmla="+- 0 12764 12244"/>
                  <a:gd name="T21" fmla="*/ T20 w 1682"/>
                  <a:gd name="T22" fmla="+- 0 9039 8141"/>
                  <a:gd name="T23" fmla="*/ 9039 h 1100"/>
                  <a:gd name="T24" fmla="+- 0 12820 12244"/>
                  <a:gd name="T25" fmla="*/ T24 w 1682"/>
                  <a:gd name="T26" fmla="+- 0 9132 8141"/>
                  <a:gd name="T27" fmla="*/ 9132 h 1100"/>
                  <a:gd name="T28" fmla="+- 0 12867 12244"/>
                  <a:gd name="T29" fmla="*/ T28 w 1682"/>
                  <a:gd name="T30" fmla="+- 0 9186 8141"/>
                  <a:gd name="T31" fmla="*/ 9186 h 1100"/>
                  <a:gd name="T32" fmla="+- 0 12920 12244"/>
                  <a:gd name="T33" fmla="*/ T32 w 1682"/>
                  <a:gd name="T34" fmla="+- 0 9218 8141"/>
                  <a:gd name="T35" fmla="*/ 9218 h 1100"/>
                  <a:gd name="T36" fmla="+- 0 12988 12244"/>
                  <a:gd name="T37" fmla="*/ T36 w 1682"/>
                  <a:gd name="T38" fmla="+- 0 9239 8141"/>
                  <a:gd name="T39" fmla="*/ 9239 h 1100"/>
                  <a:gd name="T40" fmla="+- 0 13017 12244"/>
                  <a:gd name="T41" fmla="*/ T40 w 1682"/>
                  <a:gd name="T42" fmla="+- 0 9242 8141"/>
                  <a:gd name="T43" fmla="*/ 9242 h 1100"/>
                  <a:gd name="T44" fmla="+- 0 13034 12244"/>
                  <a:gd name="T45" fmla="*/ T44 w 1682"/>
                  <a:gd name="T46" fmla="+- 0 9241 8141"/>
                  <a:gd name="T47" fmla="*/ 9241 h 1100"/>
                  <a:gd name="T48" fmla="+- 0 13094 12244"/>
                  <a:gd name="T49" fmla="*/ T48 w 1682"/>
                  <a:gd name="T50" fmla="+- 0 9229 8141"/>
                  <a:gd name="T51" fmla="*/ 9229 h 1100"/>
                  <a:gd name="T52" fmla="+- 0 13162 12244"/>
                  <a:gd name="T53" fmla="*/ T52 w 1682"/>
                  <a:gd name="T54" fmla="+- 0 9193 8141"/>
                  <a:gd name="T55" fmla="*/ 9193 h 1100"/>
                  <a:gd name="T56" fmla="+- 0 13210 12244"/>
                  <a:gd name="T57" fmla="*/ T56 w 1682"/>
                  <a:gd name="T58" fmla="+- 0 9158 8141"/>
                  <a:gd name="T59" fmla="*/ 9158 h 1100"/>
                  <a:gd name="T60" fmla="+- 0 13273 12244"/>
                  <a:gd name="T61" fmla="*/ T60 w 1682"/>
                  <a:gd name="T62" fmla="+- 0 9110 8141"/>
                  <a:gd name="T63" fmla="*/ 9110 h 1100"/>
                  <a:gd name="T64" fmla="+- 0 13338 12244"/>
                  <a:gd name="T65" fmla="*/ T64 w 1682"/>
                  <a:gd name="T66" fmla="+- 0 9057 8141"/>
                  <a:gd name="T67" fmla="*/ 9057 h 1100"/>
                  <a:gd name="T68" fmla="+- 0 13390 12244"/>
                  <a:gd name="T69" fmla="*/ T68 w 1682"/>
                  <a:gd name="T70" fmla="+- 0 9012 8141"/>
                  <a:gd name="T71" fmla="*/ 9012 h 1100"/>
                  <a:gd name="T72" fmla="+- 0 13492 12244"/>
                  <a:gd name="T73" fmla="*/ T72 w 1682"/>
                  <a:gd name="T74" fmla="+- 0 8920 8141"/>
                  <a:gd name="T75" fmla="*/ 8920 h 1100"/>
                  <a:gd name="T76" fmla="+- 0 13777 12244"/>
                  <a:gd name="T77" fmla="*/ T76 w 1682"/>
                  <a:gd name="T78" fmla="+- 0 8659 8141"/>
                  <a:gd name="T79" fmla="*/ 8659 h 1100"/>
                  <a:gd name="T80" fmla="+- 0 13054 12244"/>
                  <a:gd name="T81" fmla="*/ T80 w 1682"/>
                  <a:gd name="T82" fmla="+- 0 8659 8141"/>
                  <a:gd name="T83" fmla="*/ 8659 h 1100"/>
                  <a:gd name="T84" fmla="+- 0 13040 12244"/>
                  <a:gd name="T85" fmla="*/ T84 w 1682"/>
                  <a:gd name="T86" fmla="+- 0 8655 8141"/>
                  <a:gd name="T87" fmla="*/ 8655 h 1100"/>
                  <a:gd name="T88" fmla="+- 0 12983 12244"/>
                  <a:gd name="T89" fmla="*/ T88 w 1682"/>
                  <a:gd name="T90" fmla="+- 0 8621 8141"/>
                  <a:gd name="T91" fmla="*/ 8621 h 1100"/>
                  <a:gd name="T92" fmla="+- 0 12933 12244"/>
                  <a:gd name="T93" fmla="*/ T92 w 1682"/>
                  <a:gd name="T94" fmla="+- 0 8562 8141"/>
                  <a:gd name="T95" fmla="*/ 8562 h 1100"/>
                  <a:gd name="T96" fmla="+- 0 12891 12244"/>
                  <a:gd name="T97" fmla="*/ T96 w 1682"/>
                  <a:gd name="T98" fmla="+- 0 8496 8141"/>
                  <a:gd name="T99" fmla="*/ 8496 h 1100"/>
                  <a:gd name="T100" fmla="+- 0 12854 12244"/>
                  <a:gd name="T101" fmla="*/ T100 w 1682"/>
                  <a:gd name="T102" fmla="+- 0 8434 8141"/>
                  <a:gd name="T103" fmla="*/ 8434 h 1100"/>
                  <a:gd name="T104" fmla="+- 0 12750 12244"/>
                  <a:gd name="T105" fmla="*/ T104 w 1682"/>
                  <a:gd name="T106" fmla="+- 0 8257 8141"/>
                  <a:gd name="T107" fmla="*/ 8257 h 1100"/>
                  <a:gd name="T108" fmla="+- 0 12244 12244"/>
                  <a:gd name="T109" fmla="*/ T108 w 1682"/>
                  <a:gd name="T110" fmla="+- 0 8141 8141"/>
                  <a:gd name="T111" fmla="*/ 8141 h 110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Lst>
                <a:rect l="0" t="0" r="r" b="b"/>
                <a:pathLst>
                  <a:path w="1682" h="1100">
                    <a:moveTo>
                      <a:pt x="0" y="0"/>
                    </a:moveTo>
                    <a:lnTo>
                      <a:pt x="218" y="380"/>
                    </a:lnTo>
                    <a:lnTo>
                      <a:pt x="264" y="460"/>
                    </a:lnTo>
                    <a:lnTo>
                      <a:pt x="416" y="723"/>
                    </a:lnTo>
                    <a:lnTo>
                      <a:pt x="487" y="844"/>
                    </a:lnTo>
                    <a:lnTo>
                      <a:pt x="520" y="898"/>
                    </a:lnTo>
                    <a:lnTo>
                      <a:pt x="576" y="991"/>
                    </a:lnTo>
                    <a:lnTo>
                      <a:pt x="623" y="1045"/>
                    </a:lnTo>
                    <a:lnTo>
                      <a:pt x="676" y="1077"/>
                    </a:lnTo>
                    <a:lnTo>
                      <a:pt x="744" y="1098"/>
                    </a:lnTo>
                    <a:lnTo>
                      <a:pt x="773" y="1101"/>
                    </a:lnTo>
                    <a:lnTo>
                      <a:pt x="790" y="1100"/>
                    </a:lnTo>
                    <a:lnTo>
                      <a:pt x="850" y="1088"/>
                    </a:lnTo>
                    <a:lnTo>
                      <a:pt x="918" y="1052"/>
                    </a:lnTo>
                    <a:lnTo>
                      <a:pt x="966" y="1017"/>
                    </a:lnTo>
                    <a:lnTo>
                      <a:pt x="1029" y="969"/>
                    </a:lnTo>
                    <a:lnTo>
                      <a:pt x="1094" y="916"/>
                    </a:lnTo>
                    <a:lnTo>
                      <a:pt x="1146" y="871"/>
                    </a:lnTo>
                    <a:lnTo>
                      <a:pt x="1248" y="779"/>
                    </a:lnTo>
                    <a:lnTo>
                      <a:pt x="1533" y="518"/>
                    </a:lnTo>
                    <a:lnTo>
                      <a:pt x="810" y="518"/>
                    </a:lnTo>
                    <a:lnTo>
                      <a:pt x="796" y="514"/>
                    </a:lnTo>
                    <a:lnTo>
                      <a:pt x="739" y="480"/>
                    </a:lnTo>
                    <a:lnTo>
                      <a:pt x="689" y="421"/>
                    </a:lnTo>
                    <a:lnTo>
                      <a:pt x="647" y="355"/>
                    </a:lnTo>
                    <a:lnTo>
                      <a:pt x="610" y="293"/>
                    </a:lnTo>
                    <a:lnTo>
                      <a:pt x="506" y="116"/>
                    </a:lnTo>
                    <a:lnTo>
                      <a:pt x="0"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5" name="Group 23"/>
            <p:cNvGrpSpPr>
              <a:grpSpLocks/>
            </p:cNvGrpSpPr>
            <p:nvPr/>
          </p:nvGrpSpPr>
          <p:grpSpPr bwMode="auto">
            <a:xfrm>
              <a:off x="12272" y="7689"/>
              <a:ext cx="1676" cy="841"/>
              <a:chOff x="12272" y="7689"/>
              <a:chExt cx="1676" cy="841"/>
            </a:xfrm>
          </p:grpSpPr>
          <p:sp>
            <p:nvSpPr>
              <p:cNvPr id="3163" name="Freeform 24"/>
              <p:cNvSpPr>
                <a:spLocks/>
              </p:cNvSpPr>
              <p:nvPr/>
            </p:nvSpPr>
            <p:spPr bwMode="auto">
              <a:xfrm>
                <a:off x="12272" y="7689"/>
                <a:ext cx="1676" cy="841"/>
              </a:xfrm>
              <a:custGeom>
                <a:avLst/>
                <a:gdLst>
                  <a:gd name="T0" fmla="+- 0 13948 12272"/>
                  <a:gd name="T1" fmla="*/ T0 w 1676"/>
                  <a:gd name="T2" fmla="+- 0 8022 7689"/>
                  <a:gd name="T3" fmla="*/ 8022 h 841"/>
                  <a:gd name="T4" fmla="+- 0 13372 12272"/>
                  <a:gd name="T5" fmla="*/ T4 w 1676"/>
                  <a:gd name="T6" fmla="+- 0 8022 7689"/>
                  <a:gd name="T7" fmla="*/ 8022 h 841"/>
                  <a:gd name="T8" fmla="+- 0 13381 12272"/>
                  <a:gd name="T9" fmla="*/ T8 w 1676"/>
                  <a:gd name="T10" fmla="+- 0 8022 7689"/>
                  <a:gd name="T11" fmla="*/ 8022 h 841"/>
                  <a:gd name="T12" fmla="+- 0 13390 12272"/>
                  <a:gd name="T13" fmla="*/ T12 w 1676"/>
                  <a:gd name="T14" fmla="+- 0 8024 7689"/>
                  <a:gd name="T15" fmla="*/ 8024 h 841"/>
                  <a:gd name="T16" fmla="+- 0 13436 12272"/>
                  <a:gd name="T17" fmla="*/ T16 w 1676"/>
                  <a:gd name="T18" fmla="+- 0 8068 7689"/>
                  <a:gd name="T19" fmla="*/ 8068 h 841"/>
                  <a:gd name="T20" fmla="+- 0 13449 12272"/>
                  <a:gd name="T21" fmla="*/ T20 w 1676"/>
                  <a:gd name="T22" fmla="+- 0 8133 7689"/>
                  <a:gd name="T23" fmla="*/ 8133 h 841"/>
                  <a:gd name="T24" fmla="+- 0 13454 12272"/>
                  <a:gd name="T25" fmla="*/ T24 w 1676"/>
                  <a:gd name="T26" fmla="+- 0 8215 7689"/>
                  <a:gd name="T27" fmla="*/ 8215 h 841"/>
                  <a:gd name="T28" fmla="+- 0 13455 12272"/>
                  <a:gd name="T29" fmla="*/ T28 w 1676"/>
                  <a:gd name="T30" fmla="+- 0 8270 7689"/>
                  <a:gd name="T31" fmla="*/ 8270 h 841"/>
                  <a:gd name="T32" fmla="+- 0 13455 12272"/>
                  <a:gd name="T33" fmla="*/ T32 w 1676"/>
                  <a:gd name="T34" fmla="+- 0 8297 7689"/>
                  <a:gd name="T35" fmla="*/ 8297 h 841"/>
                  <a:gd name="T36" fmla="+- 0 13452 12272"/>
                  <a:gd name="T37" fmla="*/ T36 w 1676"/>
                  <a:gd name="T38" fmla="+- 0 8365 7689"/>
                  <a:gd name="T39" fmla="*/ 8365 h 841"/>
                  <a:gd name="T40" fmla="+- 0 13450 12272"/>
                  <a:gd name="T41" fmla="*/ T40 w 1676"/>
                  <a:gd name="T42" fmla="+- 0 8407 7689"/>
                  <a:gd name="T43" fmla="*/ 8407 h 841"/>
                  <a:gd name="T44" fmla="+- 0 13922 12272"/>
                  <a:gd name="T45" fmla="*/ T44 w 1676"/>
                  <a:gd name="T46" fmla="+- 0 8531 7689"/>
                  <a:gd name="T47" fmla="*/ 8531 h 841"/>
                  <a:gd name="T48" fmla="+- 0 13930 12272"/>
                  <a:gd name="T49" fmla="*/ T48 w 1676"/>
                  <a:gd name="T50" fmla="+- 0 8401 7689"/>
                  <a:gd name="T51" fmla="*/ 8401 h 841"/>
                  <a:gd name="T52" fmla="+- 0 13936 12272"/>
                  <a:gd name="T53" fmla="*/ T52 w 1676"/>
                  <a:gd name="T54" fmla="+- 0 8295 7689"/>
                  <a:gd name="T55" fmla="*/ 8295 h 841"/>
                  <a:gd name="T56" fmla="+- 0 13940 12272"/>
                  <a:gd name="T57" fmla="*/ T56 w 1676"/>
                  <a:gd name="T58" fmla="+- 0 8209 7689"/>
                  <a:gd name="T59" fmla="*/ 8209 h 841"/>
                  <a:gd name="T60" fmla="+- 0 13944 12272"/>
                  <a:gd name="T61" fmla="*/ T60 w 1676"/>
                  <a:gd name="T62" fmla="+- 0 8140 7689"/>
                  <a:gd name="T63" fmla="*/ 8140 h 841"/>
                  <a:gd name="T64" fmla="+- 0 13947 12272"/>
                  <a:gd name="T65" fmla="*/ T64 w 1676"/>
                  <a:gd name="T66" fmla="+- 0 8055 7689"/>
                  <a:gd name="T67" fmla="*/ 8055 h 841"/>
                  <a:gd name="T68" fmla="+- 0 13948 12272"/>
                  <a:gd name="T69" fmla="*/ T68 w 1676"/>
                  <a:gd name="T70" fmla="+- 0 8033 7689"/>
                  <a:gd name="T71" fmla="*/ 8033 h 841"/>
                  <a:gd name="T72" fmla="+- 0 13948 12272"/>
                  <a:gd name="T73" fmla="*/ T72 w 1676"/>
                  <a:gd name="T74" fmla="+- 0 8022 7689"/>
                  <a:gd name="T75" fmla="*/ 8022 h 841"/>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1676" h="841">
                    <a:moveTo>
                      <a:pt x="1676" y="333"/>
                    </a:moveTo>
                    <a:lnTo>
                      <a:pt x="1100" y="333"/>
                    </a:lnTo>
                    <a:lnTo>
                      <a:pt x="1109" y="333"/>
                    </a:lnTo>
                    <a:lnTo>
                      <a:pt x="1118" y="335"/>
                    </a:lnTo>
                    <a:lnTo>
                      <a:pt x="1164" y="379"/>
                    </a:lnTo>
                    <a:lnTo>
                      <a:pt x="1177" y="444"/>
                    </a:lnTo>
                    <a:lnTo>
                      <a:pt x="1182" y="526"/>
                    </a:lnTo>
                    <a:lnTo>
                      <a:pt x="1183" y="581"/>
                    </a:lnTo>
                    <a:lnTo>
                      <a:pt x="1183" y="608"/>
                    </a:lnTo>
                    <a:lnTo>
                      <a:pt x="1180" y="676"/>
                    </a:lnTo>
                    <a:lnTo>
                      <a:pt x="1178" y="718"/>
                    </a:lnTo>
                    <a:lnTo>
                      <a:pt x="1650" y="842"/>
                    </a:lnTo>
                    <a:lnTo>
                      <a:pt x="1658" y="712"/>
                    </a:lnTo>
                    <a:lnTo>
                      <a:pt x="1664" y="606"/>
                    </a:lnTo>
                    <a:lnTo>
                      <a:pt x="1668" y="520"/>
                    </a:lnTo>
                    <a:lnTo>
                      <a:pt x="1672" y="451"/>
                    </a:lnTo>
                    <a:lnTo>
                      <a:pt x="1675" y="366"/>
                    </a:lnTo>
                    <a:lnTo>
                      <a:pt x="1676" y="344"/>
                    </a:lnTo>
                    <a:lnTo>
                      <a:pt x="1676" y="333"/>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64" name="Freeform 25"/>
              <p:cNvSpPr>
                <a:spLocks/>
              </p:cNvSpPr>
              <p:nvPr/>
            </p:nvSpPr>
            <p:spPr bwMode="auto">
              <a:xfrm>
                <a:off x="12272" y="7689"/>
                <a:ext cx="1676" cy="841"/>
              </a:xfrm>
              <a:custGeom>
                <a:avLst/>
                <a:gdLst>
                  <a:gd name="T0" fmla="+- 0 13846 12272"/>
                  <a:gd name="T1" fmla="*/ T0 w 1676"/>
                  <a:gd name="T2" fmla="+- 0 7689 7689"/>
                  <a:gd name="T3" fmla="*/ 7689 h 841"/>
                  <a:gd name="T4" fmla="+- 0 13782 12272"/>
                  <a:gd name="T5" fmla="*/ T4 w 1676"/>
                  <a:gd name="T6" fmla="+- 0 7697 7689"/>
                  <a:gd name="T7" fmla="*/ 7697 h 841"/>
                  <a:gd name="T8" fmla="+- 0 13679 12272"/>
                  <a:gd name="T9" fmla="*/ T8 w 1676"/>
                  <a:gd name="T10" fmla="+- 0 7723 7689"/>
                  <a:gd name="T11" fmla="*/ 7723 h 841"/>
                  <a:gd name="T12" fmla="+- 0 12607 12272"/>
                  <a:gd name="T13" fmla="*/ T12 w 1676"/>
                  <a:gd name="T14" fmla="+- 0 8040 7689"/>
                  <a:gd name="T15" fmla="*/ 8040 h 841"/>
                  <a:gd name="T16" fmla="+- 0 12272 12272"/>
                  <a:gd name="T17" fmla="*/ T16 w 1676"/>
                  <a:gd name="T18" fmla="+- 0 8141 7689"/>
                  <a:gd name="T19" fmla="*/ 8141 h 841"/>
                  <a:gd name="T20" fmla="+- 0 12749 12272"/>
                  <a:gd name="T21" fmla="*/ T20 w 1676"/>
                  <a:gd name="T22" fmla="+- 0 8249 7689"/>
                  <a:gd name="T23" fmla="*/ 8249 h 841"/>
                  <a:gd name="T24" fmla="+- 0 13102 12272"/>
                  <a:gd name="T25" fmla="*/ T24 w 1676"/>
                  <a:gd name="T26" fmla="+- 0 8109 7689"/>
                  <a:gd name="T27" fmla="*/ 8109 h 841"/>
                  <a:gd name="T28" fmla="+- 0 13193 12272"/>
                  <a:gd name="T29" fmla="*/ T28 w 1676"/>
                  <a:gd name="T30" fmla="+- 0 8074 7689"/>
                  <a:gd name="T31" fmla="*/ 8074 h 841"/>
                  <a:gd name="T32" fmla="+- 0 13262 12272"/>
                  <a:gd name="T33" fmla="*/ T32 w 1676"/>
                  <a:gd name="T34" fmla="+- 0 8049 7689"/>
                  <a:gd name="T35" fmla="*/ 8049 h 841"/>
                  <a:gd name="T36" fmla="+- 0 13331 12272"/>
                  <a:gd name="T37" fmla="*/ T36 w 1676"/>
                  <a:gd name="T38" fmla="+- 0 8028 7689"/>
                  <a:gd name="T39" fmla="*/ 8028 h 841"/>
                  <a:gd name="T40" fmla="+- 0 13372 12272"/>
                  <a:gd name="T41" fmla="*/ T40 w 1676"/>
                  <a:gd name="T42" fmla="+- 0 8022 7689"/>
                  <a:gd name="T43" fmla="*/ 8022 h 841"/>
                  <a:gd name="T44" fmla="+- 0 13948 12272"/>
                  <a:gd name="T45" fmla="*/ T44 w 1676"/>
                  <a:gd name="T46" fmla="+- 0 8022 7689"/>
                  <a:gd name="T47" fmla="*/ 8022 h 841"/>
                  <a:gd name="T48" fmla="+- 0 13948 12272"/>
                  <a:gd name="T49" fmla="*/ T48 w 1676"/>
                  <a:gd name="T50" fmla="+- 0 8007 7689"/>
                  <a:gd name="T51" fmla="*/ 8007 h 841"/>
                  <a:gd name="T52" fmla="+- 0 13949 12272"/>
                  <a:gd name="T53" fmla="*/ T52 w 1676"/>
                  <a:gd name="T54" fmla="+- 0 7983 7689"/>
                  <a:gd name="T55" fmla="*/ 7983 h 841"/>
                  <a:gd name="T56" fmla="+- 0 13949 12272"/>
                  <a:gd name="T57" fmla="*/ T56 w 1676"/>
                  <a:gd name="T58" fmla="+- 0 7958 7689"/>
                  <a:gd name="T59" fmla="*/ 7958 h 841"/>
                  <a:gd name="T60" fmla="+- 0 13948 12272"/>
                  <a:gd name="T61" fmla="*/ T60 w 1676"/>
                  <a:gd name="T62" fmla="+- 0 7813 7689"/>
                  <a:gd name="T63" fmla="*/ 7813 h 841"/>
                  <a:gd name="T64" fmla="+- 0 13949 12272"/>
                  <a:gd name="T65" fmla="*/ T64 w 1676"/>
                  <a:gd name="T66" fmla="+- 0 7784 7689"/>
                  <a:gd name="T67" fmla="*/ 7784 h 841"/>
                  <a:gd name="T68" fmla="+- 0 13950 12272"/>
                  <a:gd name="T69" fmla="*/ T68 w 1676"/>
                  <a:gd name="T70" fmla="+- 0 7763 7689"/>
                  <a:gd name="T71" fmla="*/ 7763 h 841"/>
                  <a:gd name="T72" fmla="+- 0 13950 12272"/>
                  <a:gd name="T73" fmla="*/ T72 w 1676"/>
                  <a:gd name="T74" fmla="+- 0 7742 7689"/>
                  <a:gd name="T75" fmla="*/ 7742 h 841"/>
                  <a:gd name="T76" fmla="+- 0 13947 12272"/>
                  <a:gd name="T77" fmla="*/ T76 w 1676"/>
                  <a:gd name="T78" fmla="+- 0 7728 7689"/>
                  <a:gd name="T79" fmla="*/ 7728 h 841"/>
                  <a:gd name="T80" fmla="+- 0 13882 12272"/>
                  <a:gd name="T81" fmla="*/ T80 w 1676"/>
                  <a:gd name="T82" fmla="+- 0 7691 7689"/>
                  <a:gd name="T83" fmla="*/ 7691 h 841"/>
                  <a:gd name="T84" fmla="+- 0 13865 12272"/>
                  <a:gd name="T85" fmla="*/ T84 w 1676"/>
                  <a:gd name="T86" fmla="+- 0 7690 7689"/>
                  <a:gd name="T87" fmla="*/ 7690 h 841"/>
                  <a:gd name="T88" fmla="+- 0 13846 12272"/>
                  <a:gd name="T89" fmla="*/ T88 w 1676"/>
                  <a:gd name="T90" fmla="+- 0 7689 7689"/>
                  <a:gd name="T91" fmla="*/ 7689 h 841"/>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Lst>
                <a:rect l="0" t="0" r="r" b="b"/>
                <a:pathLst>
                  <a:path w="1676" h="841">
                    <a:moveTo>
                      <a:pt x="1574" y="0"/>
                    </a:moveTo>
                    <a:lnTo>
                      <a:pt x="1510" y="8"/>
                    </a:lnTo>
                    <a:lnTo>
                      <a:pt x="1407" y="34"/>
                    </a:lnTo>
                    <a:lnTo>
                      <a:pt x="335" y="351"/>
                    </a:lnTo>
                    <a:lnTo>
                      <a:pt x="0" y="452"/>
                    </a:lnTo>
                    <a:lnTo>
                      <a:pt x="477" y="560"/>
                    </a:lnTo>
                    <a:lnTo>
                      <a:pt x="830" y="420"/>
                    </a:lnTo>
                    <a:lnTo>
                      <a:pt x="921" y="385"/>
                    </a:lnTo>
                    <a:lnTo>
                      <a:pt x="990" y="360"/>
                    </a:lnTo>
                    <a:lnTo>
                      <a:pt x="1059" y="339"/>
                    </a:lnTo>
                    <a:lnTo>
                      <a:pt x="1100" y="333"/>
                    </a:lnTo>
                    <a:lnTo>
                      <a:pt x="1676" y="333"/>
                    </a:lnTo>
                    <a:lnTo>
                      <a:pt x="1676" y="318"/>
                    </a:lnTo>
                    <a:lnTo>
                      <a:pt x="1677" y="294"/>
                    </a:lnTo>
                    <a:lnTo>
                      <a:pt x="1677" y="269"/>
                    </a:lnTo>
                    <a:lnTo>
                      <a:pt x="1676" y="124"/>
                    </a:lnTo>
                    <a:lnTo>
                      <a:pt x="1677" y="95"/>
                    </a:lnTo>
                    <a:lnTo>
                      <a:pt x="1678" y="74"/>
                    </a:lnTo>
                    <a:lnTo>
                      <a:pt x="1678" y="53"/>
                    </a:lnTo>
                    <a:lnTo>
                      <a:pt x="1675" y="39"/>
                    </a:lnTo>
                    <a:lnTo>
                      <a:pt x="1610" y="2"/>
                    </a:lnTo>
                    <a:lnTo>
                      <a:pt x="1593" y="1"/>
                    </a:lnTo>
                    <a:lnTo>
                      <a:pt x="1574"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6" name="Group 26"/>
            <p:cNvGrpSpPr>
              <a:grpSpLocks/>
            </p:cNvGrpSpPr>
            <p:nvPr/>
          </p:nvGrpSpPr>
          <p:grpSpPr bwMode="auto">
            <a:xfrm>
              <a:off x="11691" y="8015"/>
              <a:ext cx="2815" cy="1732"/>
              <a:chOff x="11691" y="8015"/>
              <a:chExt cx="2815" cy="1732"/>
            </a:xfrm>
          </p:grpSpPr>
          <p:sp>
            <p:nvSpPr>
              <p:cNvPr id="3161" name="Freeform 27"/>
              <p:cNvSpPr>
                <a:spLocks/>
              </p:cNvSpPr>
              <p:nvPr/>
            </p:nvSpPr>
            <p:spPr bwMode="auto">
              <a:xfrm>
                <a:off x="11691" y="8015"/>
                <a:ext cx="2815" cy="1732"/>
              </a:xfrm>
              <a:custGeom>
                <a:avLst/>
                <a:gdLst>
                  <a:gd name="T0" fmla="+- 0 11691 11691"/>
                  <a:gd name="T1" fmla="*/ T0 w 2815"/>
                  <a:gd name="T2" fmla="+- 0 8015 8015"/>
                  <a:gd name="T3" fmla="*/ 8015 h 1732"/>
                  <a:gd name="T4" fmla="+- 0 11691 11691"/>
                  <a:gd name="T5" fmla="*/ T4 w 2815"/>
                  <a:gd name="T6" fmla="+- 0 8213 8015"/>
                  <a:gd name="T7" fmla="*/ 8213 h 1732"/>
                  <a:gd name="T8" fmla="+- 0 12497 11691"/>
                  <a:gd name="T9" fmla="*/ T8 w 2815"/>
                  <a:gd name="T10" fmla="+- 0 9525 8015"/>
                  <a:gd name="T11" fmla="*/ 9525 h 1732"/>
                  <a:gd name="T12" fmla="+- 0 13375 11691"/>
                  <a:gd name="T13" fmla="*/ T12 w 2815"/>
                  <a:gd name="T14" fmla="+- 0 9747 8015"/>
                  <a:gd name="T15" fmla="*/ 9747 h 1732"/>
                  <a:gd name="T16" fmla="+- 0 13957 11691"/>
                  <a:gd name="T17" fmla="*/ T16 w 2815"/>
                  <a:gd name="T18" fmla="+- 0 9231 8015"/>
                  <a:gd name="T19" fmla="*/ 9231 h 1732"/>
                  <a:gd name="T20" fmla="+- 0 13066 11691"/>
                  <a:gd name="T21" fmla="*/ T20 w 2815"/>
                  <a:gd name="T22" fmla="+- 0 9231 8015"/>
                  <a:gd name="T23" fmla="*/ 9231 h 1732"/>
                  <a:gd name="T24" fmla="+- 0 13049 11691"/>
                  <a:gd name="T25" fmla="*/ T24 w 2815"/>
                  <a:gd name="T26" fmla="+- 0 9229 8015"/>
                  <a:gd name="T27" fmla="*/ 9229 h 1732"/>
                  <a:gd name="T28" fmla="+- 0 12981 11691"/>
                  <a:gd name="T29" fmla="*/ T28 w 2815"/>
                  <a:gd name="T30" fmla="+- 0 9201 8015"/>
                  <a:gd name="T31" fmla="*/ 9201 h 1732"/>
                  <a:gd name="T32" fmla="+- 0 12933 11691"/>
                  <a:gd name="T33" fmla="*/ T32 w 2815"/>
                  <a:gd name="T34" fmla="+- 0 9158 8015"/>
                  <a:gd name="T35" fmla="*/ 9158 h 1732"/>
                  <a:gd name="T36" fmla="+- 0 12799 11691"/>
                  <a:gd name="T37" fmla="*/ T36 w 2815"/>
                  <a:gd name="T38" fmla="+- 0 8969 8015"/>
                  <a:gd name="T39" fmla="*/ 8969 h 1732"/>
                  <a:gd name="T40" fmla="+- 0 12760 11691"/>
                  <a:gd name="T41" fmla="*/ T40 w 2815"/>
                  <a:gd name="T42" fmla="+- 0 8913 8015"/>
                  <a:gd name="T43" fmla="*/ 8913 h 1732"/>
                  <a:gd name="T44" fmla="+- 0 12669 11691"/>
                  <a:gd name="T45" fmla="*/ T44 w 2815"/>
                  <a:gd name="T46" fmla="+- 0 8777 8015"/>
                  <a:gd name="T47" fmla="*/ 8777 h 1732"/>
                  <a:gd name="T48" fmla="+- 0 12571 11691"/>
                  <a:gd name="T49" fmla="*/ T48 w 2815"/>
                  <a:gd name="T50" fmla="+- 0 8631 8015"/>
                  <a:gd name="T51" fmla="*/ 8631 h 1732"/>
                  <a:gd name="T52" fmla="+- 0 12244 11691"/>
                  <a:gd name="T53" fmla="*/ T52 w 2815"/>
                  <a:gd name="T54" fmla="+- 0 8141 8015"/>
                  <a:gd name="T55" fmla="*/ 8141 h 1732"/>
                  <a:gd name="T56" fmla="+- 0 11691 11691"/>
                  <a:gd name="T57" fmla="*/ T56 w 2815"/>
                  <a:gd name="T58" fmla="+- 0 8015 8015"/>
                  <a:gd name="T59" fmla="*/ 8015 h 173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2815" h="1732">
                    <a:moveTo>
                      <a:pt x="0" y="0"/>
                    </a:moveTo>
                    <a:lnTo>
                      <a:pt x="0" y="198"/>
                    </a:lnTo>
                    <a:lnTo>
                      <a:pt x="806" y="1510"/>
                    </a:lnTo>
                    <a:lnTo>
                      <a:pt x="1684" y="1732"/>
                    </a:lnTo>
                    <a:lnTo>
                      <a:pt x="2266" y="1216"/>
                    </a:lnTo>
                    <a:lnTo>
                      <a:pt x="1375" y="1216"/>
                    </a:lnTo>
                    <a:lnTo>
                      <a:pt x="1358" y="1214"/>
                    </a:lnTo>
                    <a:lnTo>
                      <a:pt x="1290" y="1186"/>
                    </a:lnTo>
                    <a:lnTo>
                      <a:pt x="1242" y="1143"/>
                    </a:lnTo>
                    <a:lnTo>
                      <a:pt x="1108" y="954"/>
                    </a:lnTo>
                    <a:lnTo>
                      <a:pt x="1069" y="898"/>
                    </a:lnTo>
                    <a:lnTo>
                      <a:pt x="978" y="762"/>
                    </a:lnTo>
                    <a:lnTo>
                      <a:pt x="880" y="616"/>
                    </a:lnTo>
                    <a:lnTo>
                      <a:pt x="553" y="126"/>
                    </a:lnTo>
                    <a:lnTo>
                      <a:pt x="0"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62" name="Freeform 28"/>
              <p:cNvSpPr>
                <a:spLocks/>
              </p:cNvSpPr>
              <p:nvPr/>
            </p:nvSpPr>
            <p:spPr bwMode="auto">
              <a:xfrm>
                <a:off x="11691" y="8015"/>
                <a:ext cx="2815" cy="1732"/>
              </a:xfrm>
              <a:custGeom>
                <a:avLst/>
                <a:gdLst>
                  <a:gd name="T0" fmla="+- 0 13942 11691"/>
                  <a:gd name="T1" fmla="*/ T0 w 2815"/>
                  <a:gd name="T2" fmla="+- 0 8521 8015"/>
                  <a:gd name="T3" fmla="*/ 8521 h 1732"/>
                  <a:gd name="T4" fmla="+- 0 13694 11691"/>
                  <a:gd name="T5" fmla="*/ T4 w 2815"/>
                  <a:gd name="T6" fmla="+- 0 8743 8015"/>
                  <a:gd name="T7" fmla="*/ 8743 h 1732"/>
                  <a:gd name="T8" fmla="+- 0 13502 11691"/>
                  <a:gd name="T9" fmla="*/ T8 w 2815"/>
                  <a:gd name="T10" fmla="+- 0 8913 8015"/>
                  <a:gd name="T11" fmla="*/ 8913 h 1732"/>
                  <a:gd name="T12" fmla="+- 0 13407 11691"/>
                  <a:gd name="T13" fmla="*/ T12 w 2815"/>
                  <a:gd name="T14" fmla="+- 0 8994 8015"/>
                  <a:gd name="T15" fmla="*/ 8994 h 1732"/>
                  <a:gd name="T16" fmla="+- 0 13321 11691"/>
                  <a:gd name="T17" fmla="*/ T16 w 2815"/>
                  <a:gd name="T18" fmla="+- 0 9067 8015"/>
                  <a:gd name="T19" fmla="*/ 9067 h 1732"/>
                  <a:gd name="T20" fmla="+- 0 13248 11691"/>
                  <a:gd name="T21" fmla="*/ T20 w 2815"/>
                  <a:gd name="T22" fmla="+- 0 9125 8015"/>
                  <a:gd name="T23" fmla="*/ 9125 h 1732"/>
                  <a:gd name="T24" fmla="+- 0 13173 11691"/>
                  <a:gd name="T25" fmla="*/ T24 w 2815"/>
                  <a:gd name="T26" fmla="+- 0 9181 8015"/>
                  <a:gd name="T27" fmla="*/ 9181 h 1732"/>
                  <a:gd name="T28" fmla="+- 0 13112 11691"/>
                  <a:gd name="T29" fmla="*/ T28 w 2815"/>
                  <a:gd name="T30" fmla="+- 0 9220 8015"/>
                  <a:gd name="T31" fmla="*/ 9220 h 1732"/>
                  <a:gd name="T32" fmla="+- 0 13066 11691"/>
                  <a:gd name="T33" fmla="*/ T32 w 2815"/>
                  <a:gd name="T34" fmla="+- 0 9231 8015"/>
                  <a:gd name="T35" fmla="*/ 9231 h 1732"/>
                  <a:gd name="T36" fmla="+- 0 13957 11691"/>
                  <a:gd name="T37" fmla="*/ T36 w 2815"/>
                  <a:gd name="T38" fmla="+- 0 9231 8015"/>
                  <a:gd name="T39" fmla="*/ 9231 h 1732"/>
                  <a:gd name="T40" fmla="+- 0 14506 11691"/>
                  <a:gd name="T41" fmla="*/ T40 w 2815"/>
                  <a:gd name="T42" fmla="+- 0 8744 8015"/>
                  <a:gd name="T43" fmla="*/ 8744 h 1732"/>
                  <a:gd name="T44" fmla="+- 0 14501 11691"/>
                  <a:gd name="T45" fmla="*/ T44 w 2815"/>
                  <a:gd name="T46" fmla="+- 0 8647 8015"/>
                  <a:gd name="T47" fmla="*/ 8647 h 1732"/>
                  <a:gd name="T48" fmla="+- 0 13942 11691"/>
                  <a:gd name="T49" fmla="*/ T48 w 2815"/>
                  <a:gd name="T50" fmla="+- 0 8521 8015"/>
                  <a:gd name="T51" fmla="*/ 8521 h 173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2815" h="1732">
                    <a:moveTo>
                      <a:pt x="2251" y="506"/>
                    </a:moveTo>
                    <a:lnTo>
                      <a:pt x="2003" y="728"/>
                    </a:lnTo>
                    <a:lnTo>
                      <a:pt x="1811" y="898"/>
                    </a:lnTo>
                    <a:lnTo>
                      <a:pt x="1716" y="979"/>
                    </a:lnTo>
                    <a:lnTo>
                      <a:pt x="1630" y="1052"/>
                    </a:lnTo>
                    <a:lnTo>
                      <a:pt x="1557" y="1110"/>
                    </a:lnTo>
                    <a:lnTo>
                      <a:pt x="1482" y="1166"/>
                    </a:lnTo>
                    <a:lnTo>
                      <a:pt x="1421" y="1205"/>
                    </a:lnTo>
                    <a:lnTo>
                      <a:pt x="1375" y="1216"/>
                    </a:lnTo>
                    <a:lnTo>
                      <a:pt x="2266" y="1216"/>
                    </a:lnTo>
                    <a:lnTo>
                      <a:pt x="2815" y="729"/>
                    </a:lnTo>
                    <a:lnTo>
                      <a:pt x="2810" y="632"/>
                    </a:lnTo>
                    <a:lnTo>
                      <a:pt x="2251" y="506"/>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7" name="Group 29"/>
            <p:cNvGrpSpPr>
              <a:grpSpLocks/>
            </p:cNvGrpSpPr>
            <p:nvPr/>
          </p:nvGrpSpPr>
          <p:grpSpPr bwMode="auto">
            <a:xfrm>
              <a:off x="11691" y="7256"/>
              <a:ext cx="2905" cy="1392"/>
              <a:chOff x="11691" y="7256"/>
              <a:chExt cx="2905" cy="1392"/>
            </a:xfrm>
          </p:grpSpPr>
          <p:sp>
            <p:nvSpPr>
              <p:cNvPr id="3159" name="Freeform 30"/>
              <p:cNvSpPr>
                <a:spLocks/>
              </p:cNvSpPr>
              <p:nvPr/>
            </p:nvSpPr>
            <p:spPr bwMode="auto">
              <a:xfrm>
                <a:off x="11691" y="7256"/>
                <a:ext cx="2905" cy="1392"/>
              </a:xfrm>
              <a:custGeom>
                <a:avLst/>
                <a:gdLst>
                  <a:gd name="T0" fmla="+- 0 14596 11691"/>
                  <a:gd name="T1" fmla="*/ T0 w 2905"/>
                  <a:gd name="T2" fmla="+- 0 7670 7256"/>
                  <a:gd name="T3" fmla="*/ 7670 h 1392"/>
                  <a:gd name="T4" fmla="+- 0 13894 11691"/>
                  <a:gd name="T5" fmla="*/ T4 w 2905"/>
                  <a:gd name="T6" fmla="+- 0 7670 7256"/>
                  <a:gd name="T7" fmla="*/ 7670 h 1392"/>
                  <a:gd name="T8" fmla="+- 0 13911 11691"/>
                  <a:gd name="T9" fmla="*/ T8 w 2905"/>
                  <a:gd name="T10" fmla="+- 0 7671 7256"/>
                  <a:gd name="T11" fmla="*/ 7671 h 1392"/>
                  <a:gd name="T12" fmla="+- 0 13925 11691"/>
                  <a:gd name="T13" fmla="*/ T12 w 2905"/>
                  <a:gd name="T14" fmla="+- 0 7674 7256"/>
                  <a:gd name="T15" fmla="*/ 7674 h 1392"/>
                  <a:gd name="T16" fmla="+- 0 13975 11691"/>
                  <a:gd name="T17" fmla="*/ T16 w 2905"/>
                  <a:gd name="T18" fmla="+- 0 7713 7256"/>
                  <a:gd name="T19" fmla="*/ 7713 h 1392"/>
                  <a:gd name="T20" fmla="+- 0 13978 11691"/>
                  <a:gd name="T21" fmla="*/ T20 w 2905"/>
                  <a:gd name="T22" fmla="+- 0 7748 7256"/>
                  <a:gd name="T23" fmla="*/ 7748 h 1392"/>
                  <a:gd name="T24" fmla="+- 0 13977 11691"/>
                  <a:gd name="T25" fmla="*/ T24 w 2905"/>
                  <a:gd name="T26" fmla="+- 0 7770 7256"/>
                  <a:gd name="T27" fmla="*/ 7770 h 1392"/>
                  <a:gd name="T28" fmla="+- 0 13976 11691"/>
                  <a:gd name="T29" fmla="*/ T28 w 2905"/>
                  <a:gd name="T30" fmla="+- 0 7814 7256"/>
                  <a:gd name="T31" fmla="*/ 7814 h 1392"/>
                  <a:gd name="T32" fmla="+- 0 13975 11691"/>
                  <a:gd name="T33" fmla="*/ T32 w 2905"/>
                  <a:gd name="T34" fmla="+- 0 7902 7256"/>
                  <a:gd name="T35" fmla="*/ 7902 h 1392"/>
                  <a:gd name="T36" fmla="+- 0 13971 11691"/>
                  <a:gd name="T37" fmla="*/ T36 w 2905"/>
                  <a:gd name="T38" fmla="+- 0 8001 7256"/>
                  <a:gd name="T39" fmla="*/ 8001 h 1392"/>
                  <a:gd name="T40" fmla="+- 0 13967 11691"/>
                  <a:gd name="T41" fmla="*/ T40 w 2905"/>
                  <a:gd name="T42" fmla="+- 0 8100 7256"/>
                  <a:gd name="T43" fmla="*/ 8100 h 1392"/>
                  <a:gd name="T44" fmla="+- 0 13962 11691"/>
                  <a:gd name="T45" fmla="*/ T44 w 2905"/>
                  <a:gd name="T46" fmla="+- 0 8199 7256"/>
                  <a:gd name="T47" fmla="*/ 8199 h 1392"/>
                  <a:gd name="T48" fmla="+- 0 13956 11691"/>
                  <a:gd name="T49" fmla="*/ T48 w 2905"/>
                  <a:gd name="T50" fmla="+- 0 8292 7256"/>
                  <a:gd name="T51" fmla="*/ 8292 h 1392"/>
                  <a:gd name="T52" fmla="+- 0 13951 11691"/>
                  <a:gd name="T53" fmla="*/ T52 w 2905"/>
                  <a:gd name="T54" fmla="+- 0 8375 7256"/>
                  <a:gd name="T55" fmla="*/ 8375 h 1392"/>
                  <a:gd name="T56" fmla="+- 0 13946 11691"/>
                  <a:gd name="T57" fmla="*/ T56 w 2905"/>
                  <a:gd name="T58" fmla="+- 0 8444 7256"/>
                  <a:gd name="T59" fmla="*/ 8444 h 1392"/>
                  <a:gd name="T60" fmla="+- 0 13941 11691"/>
                  <a:gd name="T61" fmla="*/ T60 w 2905"/>
                  <a:gd name="T62" fmla="+- 0 8525 7256"/>
                  <a:gd name="T63" fmla="*/ 8525 h 1392"/>
                  <a:gd name="T64" fmla="+- 0 14501 11691"/>
                  <a:gd name="T65" fmla="*/ T64 w 2905"/>
                  <a:gd name="T66" fmla="+- 0 8647 7256"/>
                  <a:gd name="T67" fmla="*/ 8647 h 1392"/>
                  <a:gd name="T68" fmla="+- 0 14583 11691"/>
                  <a:gd name="T69" fmla="*/ T68 w 2905"/>
                  <a:gd name="T70" fmla="+- 0 8590 7256"/>
                  <a:gd name="T71" fmla="*/ 8590 h 1392"/>
                  <a:gd name="T72" fmla="+- 0 14596 11691"/>
                  <a:gd name="T73" fmla="*/ T72 w 2905"/>
                  <a:gd name="T74" fmla="+- 0 7670 7256"/>
                  <a:gd name="T75" fmla="*/ 7670 h 139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2905" h="1392">
                    <a:moveTo>
                      <a:pt x="2905" y="414"/>
                    </a:moveTo>
                    <a:lnTo>
                      <a:pt x="2203" y="414"/>
                    </a:lnTo>
                    <a:lnTo>
                      <a:pt x="2220" y="415"/>
                    </a:lnTo>
                    <a:lnTo>
                      <a:pt x="2234" y="418"/>
                    </a:lnTo>
                    <a:lnTo>
                      <a:pt x="2284" y="457"/>
                    </a:lnTo>
                    <a:lnTo>
                      <a:pt x="2287" y="492"/>
                    </a:lnTo>
                    <a:lnTo>
                      <a:pt x="2286" y="514"/>
                    </a:lnTo>
                    <a:lnTo>
                      <a:pt x="2285" y="558"/>
                    </a:lnTo>
                    <a:lnTo>
                      <a:pt x="2284" y="646"/>
                    </a:lnTo>
                    <a:lnTo>
                      <a:pt x="2280" y="745"/>
                    </a:lnTo>
                    <a:lnTo>
                      <a:pt x="2276" y="844"/>
                    </a:lnTo>
                    <a:lnTo>
                      <a:pt x="2271" y="943"/>
                    </a:lnTo>
                    <a:lnTo>
                      <a:pt x="2265" y="1036"/>
                    </a:lnTo>
                    <a:lnTo>
                      <a:pt x="2260" y="1119"/>
                    </a:lnTo>
                    <a:lnTo>
                      <a:pt x="2255" y="1188"/>
                    </a:lnTo>
                    <a:lnTo>
                      <a:pt x="2250" y="1269"/>
                    </a:lnTo>
                    <a:lnTo>
                      <a:pt x="2810" y="1391"/>
                    </a:lnTo>
                    <a:lnTo>
                      <a:pt x="2892" y="1334"/>
                    </a:lnTo>
                    <a:lnTo>
                      <a:pt x="2905" y="414"/>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160" name="Freeform 31"/>
              <p:cNvSpPr>
                <a:spLocks/>
              </p:cNvSpPr>
              <p:nvPr/>
            </p:nvSpPr>
            <p:spPr bwMode="auto">
              <a:xfrm>
                <a:off x="11691" y="7256"/>
                <a:ext cx="2905" cy="1392"/>
              </a:xfrm>
              <a:custGeom>
                <a:avLst/>
                <a:gdLst>
                  <a:gd name="T0" fmla="+- 0 14174 11691"/>
                  <a:gd name="T1" fmla="*/ T0 w 2905"/>
                  <a:gd name="T2" fmla="+- 0 7256 7256"/>
                  <a:gd name="T3" fmla="*/ 7256 h 1392"/>
                  <a:gd name="T4" fmla="+- 0 12015 11691"/>
                  <a:gd name="T5" fmla="*/ T4 w 2905"/>
                  <a:gd name="T6" fmla="+- 0 7833 7256"/>
                  <a:gd name="T7" fmla="*/ 7833 h 1392"/>
                  <a:gd name="T8" fmla="+- 0 11691 11691"/>
                  <a:gd name="T9" fmla="*/ T8 w 2905"/>
                  <a:gd name="T10" fmla="+- 0 8015 7256"/>
                  <a:gd name="T11" fmla="*/ 8015 h 1392"/>
                  <a:gd name="T12" fmla="+- 0 12252 11691"/>
                  <a:gd name="T13" fmla="*/ T12 w 2905"/>
                  <a:gd name="T14" fmla="+- 0 8141 7256"/>
                  <a:gd name="T15" fmla="*/ 8141 h 1392"/>
                  <a:gd name="T16" fmla="+- 0 13476 11691"/>
                  <a:gd name="T17" fmla="*/ T16 w 2905"/>
                  <a:gd name="T18" fmla="+- 0 7771 7256"/>
                  <a:gd name="T19" fmla="*/ 7771 h 1392"/>
                  <a:gd name="T20" fmla="+- 0 13757 11691"/>
                  <a:gd name="T21" fmla="*/ T20 w 2905"/>
                  <a:gd name="T22" fmla="+- 0 7691 7256"/>
                  <a:gd name="T23" fmla="*/ 7691 h 1392"/>
                  <a:gd name="T24" fmla="+- 0 13833 11691"/>
                  <a:gd name="T25" fmla="*/ T24 w 2905"/>
                  <a:gd name="T26" fmla="+- 0 7675 7256"/>
                  <a:gd name="T27" fmla="*/ 7675 h 1392"/>
                  <a:gd name="T28" fmla="+- 0 14596 11691"/>
                  <a:gd name="T29" fmla="*/ T28 w 2905"/>
                  <a:gd name="T30" fmla="+- 0 7670 7256"/>
                  <a:gd name="T31" fmla="*/ 7670 h 1392"/>
                  <a:gd name="T32" fmla="+- 0 14601 11691"/>
                  <a:gd name="T33" fmla="*/ T32 w 2905"/>
                  <a:gd name="T34" fmla="+- 0 7331 7256"/>
                  <a:gd name="T35" fmla="*/ 7331 h 1392"/>
                  <a:gd name="T36" fmla="+- 0 14174 11691"/>
                  <a:gd name="T37" fmla="*/ T36 w 2905"/>
                  <a:gd name="T38" fmla="+- 0 7256 7256"/>
                  <a:gd name="T39" fmla="*/ 7256 h 139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2905" h="1392">
                    <a:moveTo>
                      <a:pt x="2483" y="0"/>
                    </a:moveTo>
                    <a:lnTo>
                      <a:pt x="324" y="577"/>
                    </a:lnTo>
                    <a:lnTo>
                      <a:pt x="0" y="759"/>
                    </a:lnTo>
                    <a:lnTo>
                      <a:pt x="561" y="885"/>
                    </a:lnTo>
                    <a:lnTo>
                      <a:pt x="1785" y="515"/>
                    </a:lnTo>
                    <a:lnTo>
                      <a:pt x="2066" y="435"/>
                    </a:lnTo>
                    <a:lnTo>
                      <a:pt x="2142" y="419"/>
                    </a:lnTo>
                    <a:lnTo>
                      <a:pt x="2905" y="414"/>
                    </a:lnTo>
                    <a:lnTo>
                      <a:pt x="2910" y="75"/>
                    </a:lnTo>
                    <a:lnTo>
                      <a:pt x="2483"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8" name="Group 32"/>
            <p:cNvGrpSpPr>
              <a:grpSpLocks/>
            </p:cNvGrpSpPr>
            <p:nvPr/>
          </p:nvGrpSpPr>
          <p:grpSpPr bwMode="auto">
            <a:xfrm>
              <a:off x="14510" y="8584"/>
              <a:ext cx="75" cy="154"/>
              <a:chOff x="14510" y="8584"/>
              <a:chExt cx="75" cy="154"/>
            </a:xfrm>
          </p:grpSpPr>
          <p:sp>
            <p:nvSpPr>
              <p:cNvPr id="3158" name="Freeform 33"/>
              <p:cNvSpPr>
                <a:spLocks/>
              </p:cNvSpPr>
              <p:nvPr/>
            </p:nvSpPr>
            <p:spPr bwMode="auto">
              <a:xfrm>
                <a:off x="14510" y="8584"/>
                <a:ext cx="75" cy="154"/>
              </a:xfrm>
              <a:custGeom>
                <a:avLst/>
                <a:gdLst>
                  <a:gd name="T0" fmla="+- 0 14585 14510"/>
                  <a:gd name="T1" fmla="*/ T0 w 75"/>
                  <a:gd name="T2" fmla="+- 0 8584 8584"/>
                  <a:gd name="T3" fmla="*/ 8584 h 154"/>
                  <a:gd name="T4" fmla="+- 0 14510 14510"/>
                  <a:gd name="T5" fmla="*/ T4 w 75"/>
                  <a:gd name="T6" fmla="+- 0 8640 8584"/>
                  <a:gd name="T7" fmla="*/ 8640 h 154"/>
                  <a:gd name="T8" fmla="+- 0 14510 14510"/>
                  <a:gd name="T9" fmla="*/ T8 w 75"/>
                  <a:gd name="T10" fmla="+- 0 8738 8584"/>
                  <a:gd name="T11" fmla="*/ 8738 h 154"/>
                  <a:gd name="T12" fmla="+- 0 14585 14510"/>
                  <a:gd name="T13" fmla="*/ T12 w 75"/>
                  <a:gd name="T14" fmla="+- 0 8584 8584"/>
                  <a:gd name="T15" fmla="*/ 8584 h 154"/>
                </a:gdLst>
                <a:ahLst/>
                <a:cxnLst>
                  <a:cxn ang="0">
                    <a:pos x="T1" y="T3"/>
                  </a:cxn>
                  <a:cxn ang="0">
                    <a:pos x="T5" y="T7"/>
                  </a:cxn>
                  <a:cxn ang="0">
                    <a:pos x="T9" y="T11"/>
                  </a:cxn>
                  <a:cxn ang="0">
                    <a:pos x="T13" y="T15"/>
                  </a:cxn>
                </a:cxnLst>
                <a:rect l="0" t="0" r="r" b="b"/>
                <a:pathLst>
                  <a:path w="75" h="154">
                    <a:moveTo>
                      <a:pt x="75" y="0"/>
                    </a:moveTo>
                    <a:lnTo>
                      <a:pt x="0" y="56"/>
                    </a:lnTo>
                    <a:lnTo>
                      <a:pt x="0" y="154"/>
                    </a:lnTo>
                    <a:lnTo>
                      <a:pt x="75"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9" name="Group 34"/>
            <p:cNvGrpSpPr>
              <a:grpSpLocks/>
            </p:cNvGrpSpPr>
            <p:nvPr/>
          </p:nvGrpSpPr>
          <p:grpSpPr bwMode="auto">
            <a:xfrm>
              <a:off x="6147" y="8020"/>
              <a:ext cx="351" cy="343"/>
              <a:chOff x="6147" y="8020"/>
              <a:chExt cx="351" cy="343"/>
            </a:xfrm>
          </p:grpSpPr>
          <p:sp>
            <p:nvSpPr>
              <p:cNvPr id="3157" name="Freeform 35"/>
              <p:cNvSpPr>
                <a:spLocks/>
              </p:cNvSpPr>
              <p:nvPr/>
            </p:nvSpPr>
            <p:spPr bwMode="auto">
              <a:xfrm>
                <a:off x="6147" y="8020"/>
                <a:ext cx="351" cy="343"/>
              </a:xfrm>
              <a:custGeom>
                <a:avLst/>
                <a:gdLst>
                  <a:gd name="T0" fmla="+- 0 6147 6147"/>
                  <a:gd name="T1" fmla="*/ T0 w 351"/>
                  <a:gd name="T2" fmla="+- 0 8020 8020"/>
                  <a:gd name="T3" fmla="*/ 8020 h 343"/>
                  <a:gd name="T4" fmla="+- 0 6157 6147"/>
                  <a:gd name="T5" fmla="*/ T4 w 351"/>
                  <a:gd name="T6" fmla="+- 0 8363 8020"/>
                  <a:gd name="T7" fmla="*/ 8363 h 343"/>
                  <a:gd name="T8" fmla="+- 0 6497 6147"/>
                  <a:gd name="T9" fmla="*/ T8 w 351"/>
                  <a:gd name="T10" fmla="+- 0 8104 8020"/>
                  <a:gd name="T11" fmla="*/ 8104 h 343"/>
                  <a:gd name="T12" fmla="+- 0 6147 6147"/>
                  <a:gd name="T13" fmla="*/ T12 w 351"/>
                  <a:gd name="T14" fmla="+- 0 8020 8020"/>
                  <a:gd name="T15" fmla="*/ 8020 h 343"/>
                </a:gdLst>
                <a:ahLst/>
                <a:cxnLst>
                  <a:cxn ang="0">
                    <a:pos x="T1" y="T3"/>
                  </a:cxn>
                  <a:cxn ang="0">
                    <a:pos x="T5" y="T7"/>
                  </a:cxn>
                  <a:cxn ang="0">
                    <a:pos x="T9" y="T11"/>
                  </a:cxn>
                  <a:cxn ang="0">
                    <a:pos x="T13" y="T15"/>
                  </a:cxn>
                </a:cxnLst>
                <a:rect l="0" t="0" r="r" b="b"/>
                <a:pathLst>
                  <a:path w="351" h="343">
                    <a:moveTo>
                      <a:pt x="0" y="0"/>
                    </a:moveTo>
                    <a:lnTo>
                      <a:pt x="10" y="343"/>
                    </a:lnTo>
                    <a:lnTo>
                      <a:pt x="350" y="84"/>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0" name="Group 36"/>
            <p:cNvGrpSpPr>
              <a:grpSpLocks/>
            </p:cNvGrpSpPr>
            <p:nvPr/>
          </p:nvGrpSpPr>
          <p:grpSpPr bwMode="auto">
            <a:xfrm>
              <a:off x="6154" y="7788"/>
              <a:ext cx="427" cy="316"/>
              <a:chOff x="6154" y="7788"/>
              <a:chExt cx="427" cy="316"/>
            </a:xfrm>
          </p:grpSpPr>
          <p:sp>
            <p:nvSpPr>
              <p:cNvPr id="3156" name="Freeform 37"/>
              <p:cNvSpPr>
                <a:spLocks/>
              </p:cNvSpPr>
              <p:nvPr/>
            </p:nvSpPr>
            <p:spPr bwMode="auto">
              <a:xfrm>
                <a:off x="6154" y="7788"/>
                <a:ext cx="427" cy="316"/>
              </a:xfrm>
              <a:custGeom>
                <a:avLst/>
                <a:gdLst>
                  <a:gd name="T0" fmla="+- 0 6581 6154"/>
                  <a:gd name="T1" fmla="*/ T0 w 427"/>
                  <a:gd name="T2" fmla="+- 0 7788 7788"/>
                  <a:gd name="T3" fmla="*/ 7788 h 316"/>
                  <a:gd name="T4" fmla="+- 0 6154 6154"/>
                  <a:gd name="T5" fmla="*/ T4 w 427"/>
                  <a:gd name="T6" fmla="+- 0 8020 7788"/>
                  <a:gd name="T7" fmla="*/ 8020 h 316"/>
                  <a:gd name="T8" fmla="+- 0 6502 6154"/>
                  <a:gd name="T9" fmla="*/ T8 w 427"/>
                  <a:gd name="T10" fmla="+- 0 8104 7788"/>
                  <a:gd name="T11" fmla="*/ 8104 h 316"/>
                  <a:gd name="T12" fmla="+- 0 6581 6154"/>
                  <a:gd name="T13" fmla="*/ T12 w 427"/>
                  <a:gd name="T14" fmla="+- 0 7788 7788"/>
                  <a:gd name="T15" fmla="*/ 7788 h 316"/>
                </a:gdLst>
                <a:ahLst/>
                <a:cxnLst>
                  <a:cxn ang="0">
                    <a:pos x="T1" y="T3"/>
                  </a:cxn>
                  <a:cxn ang="0">
                    <a:pos x="T5" y="T7"/>
                  </a:cxn>
                  <a:cxn ang="0">
                    <a:pos x="T9" y="T11"/>
                  </a:cxn>
                  <a:cxn ang="0">
                    <a:pos x="T13" y="T15"/>
                  </a:cxn>
                </a:cxnLst>
                <a:rect l="0" t="0" r="r" b="b"/>
                <a:pathLst>
                  <a:path w="427" h="316">
                    <a:moveTo>
                      <a:pt x="427" y="0"/>
                    </a:moveTo>
                    <a:lnTo>
                      <a:pt x="0" y="232"/>
                    </a:lnTo>
                    <a:lnTo>
                      <a:pt x="348" y="316"/>
                    </a:lnTo>
                    <a:lnTo>
                      <a:pt x="427"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 name="Group 38"/>
            <p:cNvGrpSpPr>
              <a:grpSpLocks/>
            </p:cNvGrpSpPr>
            <p:nvPr/>
          </p:nvGrpSpPr>
          <p:grpSpPr bwMode="auto">
            <a:xfrm>
              <a:off x="6160" y="8178"/>
              <a:ext cx="1128" cy="912"/>
              <a:chOff x="6160" y="8178"/>
              <a:chExt cx="1128" cy="912"/>
            </a:xfrm>
          </p:grpSpPr>
          <p:sp>
            <p:nvSpPr>
              <p:cNvPr id="3155" name="Freeform 39"/>
              <p:cNvSpPr>
                <a:spLocks/>
              </p:cNvSpPr>
              <p:nvPr/>
            </p:nvSpPr>
            <p:spPr bwMode="auto">
              <a:xfrm>
                <a:off x="6160" y="8178"/>
                <a:ext cx="1128" cy="912"/>
              </a:xfrm>
              <a:custGeom>
                <a:avLst/>
                <a:gdLst>
                  <a:gd name="T0" fmla="+- 0 6837 6160"/>
                  <a:gd name="T1" fmla="*/ T0 w 1128"/>
                  <a:gd name="T2" fmla="+- 0 8178 8178"/>
                  <a:gd name="T3" fmla="*/ 8178 h 912"/>
                  <a:gd name="T4" fmla="+- 0 6160 6160"/>
                  <a:gd name="T5" fmla="*/ T4 w 1128"/>
                  <a:gd name="T6" fmla="+- 0 8658 8178"/>
                  <a:gd name="T7" fmla="*/ 8658 h 912"/>
                  <a:gd name="T8" fmla="+- 0 6160 6160"/>
                  <a:gd name="T9" fmla="*/ T8 w 1128"/>
                  <a:gd name="T10" fmla="+- 0 9090 8178"/>
                  <a:gd name="T11" fmla="*/ 9090 h 912"/>
                  <a:gd name="T12" fmla="+- 0 7288 6160"/>
                  <a:gd name="T13" fmla="*/ T12 w 1128"/>
                  <a:gd name="T14" fmla="+- 0 8278 8178"/>
                  <a:gd name="T15" fmla="*/ 8278 h 912"/>
                  <a:gd name="T16" fmla="+- 0 6837 6160"/>
                  <a:gd name="T17" fmla="*/ T16 w 1128"/>
                  <a:gd name="T18" fmla="+- 0 8178 8178"/>
                  <a:gd name="T19" fmla="*/ 8178 h 912"/>
                </a:gdLst>
                <a:ahLst/>
                <a:cxnLst>
                  <a:cxn ang="0">
                    <a:pos x="T1" y="T3"/>
                  </a:cxn>
                  <a:cxn ang="0">
                    <a:pos x="T5" y="T7"/>
                  </a:cxn>
                  <a:cxn ang="0">
                    <a:pos x="T9" y="T11"/>
                  </a:cxn>
                  <a:cxn ang="0">
                    <a:pos x="T13" y="T15"/>
                  </a:cxn>
                  <a:cxn ang="0">
                    <a:pos x="T17" y="T19"/>
                  </a:cxn>
                </a:cxnLst>
                <a:rect l="0" t="0" r="r" b="b"/>
                <a:pathLst>
                  <a:path w="1128" h="912">
                    <a:moveTo>
                      <a:pt x="677" y="0"/>
                    </a:moveTo>
                    <a:lnTo>
                      <a:pt x="0" y="480"/>
                    </a:lnTo>
                    <a:lnTo>
                      <a:pt x="0" y="912"/>
                    </a:lnTo>
                    <a:lnTo>
                      <a:pt x="1128" y="100"/>
                    </a:lnTo>
                    <a:lnTo>
                      <a:pt x="677"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 name="Group 40"/>
            <p:cNvGrpSpPr>
              <a:grpSpLocks/>
            </p:cNvGrpSpPr>
            <p:nvPr/>
          </p:nvGrpSpPr>
          <p:grpSpPr bwMode="auto">
            <a:xfrm>
              <a:off x="6835" y="7274"/>
              <a:ext cx="662" cy="1007"/>
              <a:chOff x="6835" y="7274"/>
              <a:chExt cx="662" cy="1007"/>
            </a:xfrm>
          </p:grpSpPr>
          <p:sp>
            <p:nvSpPr>
              <p:cNvPr id="3154" name="Freeform 41"/>
              <p:cNvSpPr>
                <a:spLocks/>
              </p:cNvSpPr>
              <p:nvPr/>
            </p:nvSpPr>
            <p:spPr bwMode="auto">
              <a:xfrm>
                <a:off x="6835" y="7274"/>
                <a:ext cx="662" cy="1007"/>
              </a:xfrm>
              <a:custGeom>
                <a:avLst/>
                <a:gdLst>
                  <a:gd name="T0" fmla="+- 0 7496 6835"/>
                  <a:gd name="T1" fmla="*/ T0 w 662"/>
                  <a:gd name="T2" fmla="+- 0 7274 7274"/>
                  <a:gd name="T3" fmla="*/ 7274 h 1007"/>
                  <a:gd name="T4" fmla="+- 0 6961 6835"/>
                  <a:gd name="T5" fmla="*/ T4 w 662"/>
                  <a:gd name="T6" fmla="+- 0 7577 7274"/>
                  <a:gd name="T7" fmla="*/ 7577 h 1007"/>
                  <a:gd name="T8" fmla="+- 0 6835 6835"/>
                  <a:gd name="T9" fmla="*/ T8 w 662"/>
                  <a:gd name="T10" fmla="+- 0 8173 7274"/>
                  <a:gd name="T11" fmla="*/ 8173 h 1007"/>
                  <a:gd name="T12" fmla="+- 0 7275 6835"/>
                  <a:gd name="T13" fmla="*/ T12 w 662"/>
                  <a:gd name="T14" fmla="+- 0 8281 7274"/>
                  <a:gd name="T15" fmla="*/ 8281 h 1007"/>
                  <a:gd name="T16" fmla="+- 0 7496 6835"/>
                  <a:gd name="T17" fmla="*/ T16 w 662"/>
                  <a:gd name="T18" fmla="+- 0 7274 7274"/>
                  <a:gd name="T19" fmla="*/ 7274 h 1007"/>
                </a:gdLst>
                <a:ahLst/>
                <a:cxnLst>
                  <a:cxn ang="0">
                    <a:pos x="T1" y="T3"/>
                  </a:cxn>
                  <a:cxn ang="0">
                    <a:pos x="T5" y="T7"/>
                  </a:cxn>
                  <a:cxn ang="0">
                    <a:pos x="T9" y="T11"/>
                  </a:cxn>
                  <a:cxn ang="0">
                    <a:pos x="T13" y="T15"/>
                  </a:cxn>
                  <a:cxn ang="0">
                    <a:pos x="T17" y="T19"/>
                  </a:cxn>
                </a:cxnLst>
                <a:rect l="0" t="0" r="r" b="b"/>
                <a:pathLst>
                  <a:path w="662" h="1007">
                    <a:moveTo>
                      <a:pt x="661" y="0"/>
                    </a:moveTo>
                    <a:lnTo>
                      <a:pt x="126" y="303"/>
                    </a:lnTo>
                    <a:lnTo>
                      <a:pt x="0" y="899"/>
                    </a:lnTo>
                    <a:lnTo>
                      <a:pt x="440" y="1007"/>
                    </a:lnTo>
                    <a:lnTo>
                      <a:pt x="661"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3" name="Group 42"/>
            <p:cNvGrpSpPr>
              <a:grpSpLocks/>
            </p:cNvGrpSpPr>
            <p:nvPr/>
          </p:nvGrpSpPr>
          <p:grpSpPr bwMode="auto">
            <a:xfrm>
              <a:off x="6154" y="8278"/>
              <a:ext cx="2815" cy="1755"/>
              <a:chOff x="6154" y="8278"/>
              <a:chExt cx="2815" cy="1755"/>
            </a:xfrm>
          </p:grpSpPr>
          <p:sp>
            <p:nvSpPr>
              <p:cNvPr id="3153" name="Freeform 43"/>
              <p:cNvSpPr>
                <a:spLocks/>
              </p:cNvSpPr>
              <p:nvPr/>
            </p:nvSpPr>
            <p:spPr bwMode="auto">
              <a:xfrm>
                <a:off x="6154" y="8278"/>
                <a:ext cx="2815" cy="1755"/>
              </a:xfrm>
              <a:custGeom>
                <a:avLst/>
                <a:gdLst>
                  <a:gd name="T0" fmla="+- 0 7291 6154"/>
                  <a:gd name="T1" fmla="*/ T0 w 2815"/>
                  <a:gd name="T2" fmla="+- 0 8278 8278"/>
                  <a:gd name="T3" fmla="*/ 8278 h 1755"/>
                  <a:gd name="T4" fmla="+- 0 6157 6154"/>
                  <a:gd name="T5" fmla="*/ T4 w 2815"/>
                  <a:gd name="T6" fmla="+- 0 9088 8278"/>
                  <a:gd name="T7" fmla="*/ 9088 h 1755"/>
                  <a:gd name="T8" fmla="+- 0 6154 6154"/>
                  <a:gd name="T9" fmla="*/ T8 w 2815"/>
                  <a:gd name="T10" fmla="+- 0 9327 8278"/>
                  <a:gd name="T11" fmla="*/ 9327 h 1755"/>
                  <a:gd name="T12" fmla="+- 0 6692 6154"/>
                  <a:gd name="T13" fmla="*/ T12 w 2815"/>
                  <a:gd name="T14" fmla="+- 0 9459 8278"/>
                  <a:gd name="T15" fmla="*/ 9459 h 1755"/>
                  <a:gd name="T16" fmla="+- 0 7215 6154"/>
                  <a:gd name="T17" fmla="*/ T16 w 2815"/>
                  <a:gd name="T18" fmla="+- 0 9079 8278"/>
                  <a:gd name="T19" fmla="*/ 9079 h 1755"/>
                  <a:gd name="T20" fmla="+- 0 7221 6154"/>
                  <a:gd name="T21" fmla="*/ T20 w 2815"/>
                  <a:gd name="T22" fmla="+- 0 9076 8278"/>
                  <a:gd name="T23" fmla="*/ 9076 h 1755"/>
                  <a:gd name="T24" fmla="+- 0 7279 6154"/>
                  <a:gd name="T25" fmla="*/ T24 w 2815"/>
                  <a:gd name="T26" fmla="+- 0 9047 8278"/>
                  <a:gd name="T27" fmla="*/ 9047 h 1755"/>
                  <a:gd name="T28" fmla="+- 0 7347 6154"/>
                  <a:gd name="T29" fmla="*/ T28 w 2815"/>
                  <a:gd name="T30" fmla="+- 0 9020 8278"/>
                  <a:gd name="T31" fmla="*/ 9020 h 1755"/>
                  <a:gd name="T32" fmla="+- 0 7421 6154"/>
                  <a:gd name="T33" fmla="*/ T32 w 2815"/>
                  <a:gd name="T34" fmla="+- 0 9002 8278"/>
                  <a:gd name="T35" fmla="*/ 9002 h 1755"/>
                  <a:gd name="T36" fmla="+- 0 8343 6154"/>
                  <a:gd name="T37" fmla="*/ T36 w 2815"/>
                  <a:gd name="T38" fmla="+- 0 9000 8278"/>
                  <a:gd name="T39" fmla="*/ 9000 h 1755"/>
                  <a:gd name="T40" fmla="+- 0 7886 6154"/>
                  <a:gd name="T41" fmla="*/ T40 w 2815"/>
                  <a:gd name="T42" fmla="+- 0 8413 8278"/>
                  <a:gd name="T43" fmla="*/ 8413 h 1755"/>
                  <a:gd name="T44" fmla="+- 0 7291 6154"/>
                  <a:gd name="T45" fmla="*/ T44 w 2815"/>
                  <a:gd name="T46" fmla="+- 0 8278 8278"/>
                  <a:gd name="T47" fmla="*/ 8278 h 175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2815" h="1755">
                    <a:moveTo>
                      <a:pt x="1137" y="0"/>
                    </a:moveTo>
                    <a:lnTo>
                      <a:pt x="3" y="810"/>
                    </a:lnTo>
                    <a:lnTo>
                      <a:pt x="0" y="1049"/>
                    </a:lnTo>
                    <a:lnTo>
                      <a:pt x="538" y="1181"/>
                    </a:lnTo>
                    <a:lnTo>
                      <a:pt x="1061" y="801"/>
                    </a:lnTo>
                    <a:lnTo>
                      <a:pt x="1067" y="798"/>
                    </a:lnTo>
                    <a:lnTo>
                      <a:pt x="1125" y="769"/>
                    </a:lnTo>
                    <a:lnTo>
                      <a:pt x="1193" y="742"/>
                    </a:lnTo>
                    <a:lnTo>
                      <a:pt x="1267" y="724"/>
                    </a:lnTo>
                    <a:lnTo>
                      <a:pt x="2189" y="722"/>
                    </a:lnTo>
                    <a:lnTo>
                      <a:pt x="1732" y="135"/>
                    </a:lnTo>
                    <a:lnTo>
                      <a:pt x="1137"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4" name="Group 44"/>
            <p:cNvGrpSpPr>
              <a:grpSpLocks/>
            </p:cNvGrpSpPr>
            <p:nvPr/>
          </p:nvGrpSpPr>
          <p:grpSpPr bwMode="auto">
            <a:xfrm>
              <a:off x="8964" y="7590"/>
              <a:ext cx="1381" cy="2443"/>
              <a:chOff x="8964" y="7590"/>
              <a:chExt cx="1381" cy="2443"/>
            </a:xfrm>
          </p:grpSpPr>
          <p:sp>
            <p:nvSpPr>
              <p:cNvPr id="3152" name="Freeform 45"/>
              <p:cNvSpPr>
                <a:spLocks/>
              </p:cNvSpPr>
              <p:nvPr/>
            </p:nvSpPr>
            <p:spPr bwMode="auto">
              <a:xfrm>
                <a:off x="8964" y="7590"/>
                <a:ext cx="1381" cy="2443"/>
              </a:xfrm>
              <a:custGeom>
                <a:avLst/>
                <a:gdLst>
                  <a:gd name="T0" fmla="+- 0 10340 8964"/>
                  <a:gd name="T1" fmla="*/ T0 w 1381"/>
                  <a:gd name="T2" fmla="+- 0 7590 7590"/>
                  <a:gd name="T3" fmla="*/ 7590 h 2443"/>
                  <a:gd name="T4" fmla="+- 0 10219 8964"/>
                  <a:gd name="T5" fmla="*/ T4 w 1381"/>
                  <a:gd name="T6" fmla="+- 0 7699 7590"/>
                  <a:gd name="T7" fmla="*/ 7699 h 2443"/>
                  <a:gd name="T8" fmla="+- 0 8970 8964"/>
                  <a:gd name="T9" fmla="*/ T8 w 1381"/>
                  <a:gd name="T10" fmla="+- 0 9807 7590"/>
                  <a:gd name="T11" fmla="*/ 9807 h 2443"/>
                  <a:gd name="T12" fmla="+- 0 8964 8964"/>
                  <a:gd name="T13" fmla="*/ T12 w 1381"/>
                  <a:gd name="T14" fmla="+- 0 10034 7590"/>
                  <a:gd name="T15" fmla="*/ 10034 h 2443"/>
                  <a:gd name="T16" fmla="+- 0 10034 8964"/>
                  <a:gd name="T17" fmla="*/ T16 w 1381"/>
                  <a:gd name="T18" fmla="+- 0 9032 7590"/>
                  <a:gd name="T19" fmla="*/ 9032 h 2443"/>
                  <a:gd name="T20" fmla="+- 0 10345 8964"/>
                  <a:gd name="T21" fmla="*/ T20 w 1381"/>
                  <a:gd name="T22" fmla="+- 0 8510 7590"/>
                  <a:gd name="T23" fmla="*/ 8510 h 2443"/>
                  <a:gd name="T24" fmla="+- 0 10340 8964"/>
                  <a:gd name="T25" fmla="*/ T24 w 1381"/>
                  <a:gd name="T26" fmla="+- 0 7590 7590"/>
                  <a:gd name="T27" fmla="*/ 7590 h 2443"/>
                </a:gdLst>
                <a:ahLst/>
                <a:cxnLst>
                  <a:cxn ang="0">
                    <a:pos x="T1" y="T3"/>
                  </a:cxn>
                  <a:cxn ang="0">
                    <a:pos x="T5" y="T7"/>
                  </a:cxn>
                  <a:cxn ang="0">
                    <a:pos x="T9" y="T11"/>
                  </a:cxn>
                  <a:cxn ang="0">
                    <a:pos x="T13" y="T15"/>
                  </a:cxn>
                  <a:cxn ang="0">
                    <a:pos x="T17" y="T19"/>
                  </a:cxn>
                  <a:cxn ang="0">
                    <a:pos x="T21" y="T23"/>
                  </a:cxn>
                  <a:cxn ang="0">
                    <a:pos x="T25" y="T27"/>
                  </a:cxn>
                </a:cxnLst>
                <a:rect l="0" t="0" r="r" b="b"/>
                <a:pathLst>
                  <a:path w="1381" h="2443">
                    <a:moveTo>
                      <a:pt x="1376" y="0"/>
                    </a:moveTo>
                    <a:lnTo>
                      <a:pt x="1255" y="109"/>
                    </a:lnTo>
                    <a:lnTo>
                      <a:pt x="6" y="2217"/>
                    </a:lnTo>
                    <a:lnTo>
                      <a:pt x="0" y="2444"/>
                    </a:lnTo>
                    <a:lnTo>
                      <a:pt x="1070" y="1442"/>
                    </a:lnTo>
                    <a:lnTo>
                      <a:pt x="1381" y="920"/>
                    </a:lnTo>
                    <a:lnTo>
                      <a:pt x="1376"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5" name="Group 46"/>
            <p:cNvGrpSpPr>
              <a:grpSpLocks/>
            </p:cNvGrpSpPr>
            <p:nvPr/>
          </p:nvGrpSpPr>
          <p:grpSpPr bwMode="auto">
            <a:xfrm>
              <a:off x="14585" y="7319"/>
              <a:ext cx="1079" cy="1265"/>
              <a:chOff x="14585" y="7319"/>
              <a:chExt cx="1079" cy="1265"/>
            </a:xfrm>
          </p:grpSpPr>
          <p:sp>
            <p:nvSpPr>
              <p:cNvPr id="3151" name="Freeform 47"/>
              <p:cNvSpPr>
                <a:spLocks/>
              </p:cNvSpPr>
              <p:nvPr/>
            </p:nvSpPr>
            <p:spPr bwMode="auto">
              <a:xfrm>
                <a:off x="14585" y="7319"/>
                <a:ext cx="1079" cy="1265"/>
              </a:xfrm>
              <a:custGeom>
                <a:avLst/>
                <a:gdLst>
                  <a:gd name="T0" fmla="+- 0 14601 14585"/>
                  <a:gd name="T1" fmla="*/ T0 w 1079"/>
                  <a:gd name="T2" fmla="+- 0 7319 7319"/>
                  <a:gd name="T3" fmla="*/ 7319 h 1265"/>
                  <a:gd name="T4" fmla="+- 0 14585 14585"/>
                  <a:gd name="T5" fmla="*/ T4 w 1079"/>
                  <a:gd name="T6" fmla="+- 0 8584 7319"/>
                  <a:gd name="T7" fmla="*/ 8584 h 1265"/>
                  <a:gd name="T8" fmla="+- 0 15664 14585"/>
                  <a:gd name="T9" fmla="*/ T8 w 1079"/>
                  <a:gd name="T10" fmla="+- 0 7751 7319"/>
                  <a:gd name="T11" fmla="*/ 7751 h 1265"/>
                  <a:gd name="T12" fmla="+- 0 15646 14585"/>
                  <a:gd name="T13" fmla="*/ T12 w 1079"/>
                  <a:gd name="T14" fmla="+- 0 7543 7319"/>
                  <a:gd name="T15" fmla="*/ 7543 h 1265"/>
                  <a:gd name="T16" fmla="+- 0 14601 14585"/>
                  <a:gd name="T17" fmla="*/ T16 w 1079"/>
                  <a:gd name="T18" fmla="+- 0 7319 7319"/>
                  <a:gd name="T19" fmla="*/ 7319 h 1265"/>
                </a:gdLst>
                <a:ahLst/>
                <a:cxnLst>
                  <a:cxn ang="0">
                    <a:pos x="T1" y="T3"/>
                  </a:cxn>
                  <a:cxn ang="0">
                    <a:pos x="T5" y="T7"/>
                  </a:cxn>
                  <a:cxn ang="0">
                    <a:pos x="T9" y="T11"/>
                  </a:cxn>
                  <a:cxn ang="0">
                    <a:pos x="T13" y="T15"/>
                  </a:cxn>
                  <a:cxn ang="0">
                    <a:pos x="T17" y="T19"/>
                  </a:cxn>
                </a:cxnLst>
                <a:rect l="0" t="0" r="r" b="b"/>
                <a:pathLst>
                  <a:path w="1079" h="1265">
                    <a:moveTo>
                      <a:pt x="16" y="0"/>
                    </a:moveTo>
                    <a:lnTo>
                      <a:pt x="0" y="1265"/>
                    </a:lnTo>
                    <a:lnTo>
                      <a:pt x="1079" y="432"/>
                    </a:lnTo>
                    <a:lnTo>
                      <a:pt x="1061" y="224"/>
                    </a:lnTo>
                    <a:lnTo>
                      <a:pt x="16"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6" name="Group 48"/>
            <p:cNvGrpSpPr>
              <a:grpSpLocks/>
            </p:cNvGrpSpPr>
            <p:nvPr/>
          </p:nvGrpSpPr>
          <p:grpSpPr bwMode="auto">
            <a:xfrm>
              <a:off x="12031" y="7086"/>
              <a:ext cx="2167" cy="743"/>
              <a:chOff x="12031" y="7086"/>
              <a:chExt cx="2167" cy="743"/>
            </a:xfrm>
          </p:grpSpPr>
          <p:sp>
            <p:nvSpPr>
              <p:cNvPr id="3150" name="Freeform 49"/>
              <p:cNvSpPr>
                <a:spLocks/>
              </p:cNvSpPr>
              <p:nvPr/>
            </p:nvSpPr>
            <p:spPr bwMode="auto">
              <a:xfrm>
                <a:off x="12031" y="7086"/>
                <a:ext cx="2167" cy="743"/>
              </a:xfrm>
              <a:custGeom>
                <a:avLst/>
                <a:gdLst>
                  <a:gd name="T0" fmla="+- 0 13351 12031"/>
                  <a:gd name="T1" fmla="*/ T0 w 2167"/>
                  <a:gd name="T2" fmla="+- 0 7086 7086"/>
                  <a:gd name="T3" fmla="*/ 7086 h 743"/>
                  <a:gd name="T4" fmla="+- 0 12031 12031"/>
                  <a:gd name="T5" fmla="*/ T4 w 2167"/>
                  <a:gd name="T6" fmla="+- 0 7829 7086"/>
                  <a:gd name="T7" fmla="*/ 7829 h 743"/>
                  <a:gd name="T8" fmla="+- 0 14197 12031"/>
                  <a:gd name="T9" fmla="*/ T8 w 2167"/>
                  <a:gd name="T10" fmla="+- 0 7248 7086"/>
                  <a:gd name="T11" fmla="*/ 7248 h 743"/>
                  <a:gd name="T12" fmla="+- 0 13351 12031"/>
                  <a:gd name="T13" fmla="*/ T12 w 2167"/>
                  <a:gd name="T14" fmla="+- 0 7086 7086"/>
                  <a:gd name="T15" fmla="*/ 7086 h 743"/>
                </a:gdLst>
                <a:ahLst/>
                <a:cxnLst>
                  <a:cxn ang="0">
                    <a:pos x="T1" y="T3"/>
                  </a:cxn>
                  <a:cxn ang="0">
                    <a:pos x="T5" y="T7"/>
                  </a:cxn>
                  <a:cxn ang="0">
                    <a:pos x="T9" y="T11"/>
                  </a:cxn>
                  <a:cxn ang="0">
                    <a:pos x="T13" y="T15"/>
                  </a:cxn>
                </a:cxnLst>
                <a:rect l="0" t="0" r="r" b="b"/>
                <a:pathLst>
                  <a:path w="2167" h="743">
                    <a:moveTo>
                      <a:pt x="1320" y="0"/>
                    </a:moveTo>
                    <a:lnTo>
                      <a:pt x="0" y="743"/>
                    </a:lnTo>
                    <a:lnTo>
                      <a:pt x="2166" y="162"/>
                    </a:lnTo>
                    <a:lnTo>
                      <a:pt x="1320"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7" name="Group 50"/>
            <p:cNvGrpSpPr>
              <a:grpSpLocks/>
            </p:cNvGrpSpPr>
            <p:nvPr/>
          </p:nvGrpSpPr>
          <p:grpSpPr bwMode="auto">
            <a:xfrm>
              <a:off x="13379" y="8742"/>
              <a:ext cx="1131" cy="1205"/>
              <a:chOff x="13379" y="8742"/>
              <a:chExt cx="1131" cy="1205"/>
            </a:xfrm>
          </p:grpSpPr>
          <p:sp>
            <p:nvSpPr>
              <p:cNvPr id="3149" name="Freeform 51"/>
              <p:cNvSpPr>
                <a:spLocks/>
              </p:cNvSpPr>
              <p:nvPr/>
            </p:nvSpPr>
            <p:spPr bwMode="auto">
              <a:xfrm>
                <a:off x="13379" y="8742"/>
                <a:ext cx="1131" cy="1205"/>
              </a:xfrm>
              <a:custGeom>
                <a:avLst/>
                <a:gdLst>
                  <a:gd name="T0" fmla="+- 0 14510 13379"/>
                  <a:gd name="T1" fmla="*/ T0 w 1131"/>
                  <a:gd name="T2" fmla="+- 0 8742 8742"/>
                  <a:gd name="T3" fmla="*/ 8742 h 1205"/>
                  <a:gd name="T4" fmla="+- 0 13379 13379"/>
                  <a:gd name="T5" fmla="*/ T4 w 1131"/>
                  <a:gd name="T6" fmla="+- 0 9747 8742"/>
                  <a:gd name="T7" fmla="*/ 9747 h 1205"/>
                  <a:gd name="T8" fmla="+- 0 14202 13379"/>
                  <a:gd name="T9" fmla="*/ T8 w 1131"/>
                  <a:gd name="T10" fmla="+- 0 9947 8742"/>
                  <a:gd name="T11" fmla="*/ 9947 h 1205"/>
                  <a:gd name="T12" fmla="+- 0 14506 13379"/>
                  <a:gd name="T13" fmla="*/ T12 w 1131"/>
                  <a:gd name="T14" fmla="+- 0 9691 8742"/>
                  <a:gd name="T15" fmla="*/ 9691 h 1205"/>
                  <a:gd name="T16" fmla="+- 0 14510 13379"/>
                  <a:gd name="T17" fmla="*/ T16 w 1131"/>
                  <a:gd name="T18" fmla="+- 0 8742 8742"/>
                  <a:gd name="T19" fmla="*/ 8742 h 1205"/>
                </a:gdLst>
                <a:ahLst/>
                <a:cxnLst>
                  <a:cxn ang="0">
                    <a:pos x="T1" y="T3"/>
                  </a:cxn>
                  <a:cxn ang="0">
                    <a:pos x="T5" y="T7"/>
                  </a:cxn>
                  <a:cxn ang="0">
                    <a:pos x="T9" y="T11"/>
                  </a:cxn>
                  <a:cxn ang="0">
                    <a:pos x="T13" y="T15"/>
                  </a:cxn>
                  <a:cxn ang="0">
                    <a:pos x="T17" y="T19"/>
                  </a:cxn>
                </a:cxnLst>
                <a:rect l="0" t="0" r="r" b="b"/>
                <a:pathLst>
                  <a:path w="1131" h="1205">
                    <a:moveTo>
                      <a:pt x="1131" y="0"/>
                    </a:moveTo>
                    <a:lnTo>
                      <a:pt x="0" y="1005"/>
                    </a:lnTo>
                    <a:lnTo>
                      <a:pt x="823" y="1205"/>
                    </a:lnTo>
                    <a:lnTo>
                      <a:pt x="1127" y="949"/>
                    </a:lnTo>
                    <a:lnTo>
                      <a:pt x="1131"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8" name="Group 52"/>
            <p:cNvGrpSpPr>
              <a:grpSpLocks/>
            </p:cNvGrpSpPr>
            <p:nvPr/>
          </p:nvGrpSpPr>
          <p:grpSpPr bwMode="auto">
            <a:xfrm>
              <a:off x="11691" y="8216"/>
              <a:ext cx="811" cy="1313"/>
              <a:chOff x="11691" y="8216"/>
              <a:chExt cx="811" cy="1313"/>
            </a:xfrm>
          </p:grpSpPr>
          <p:sp>
            <p:nvSpPr>
              <p:cNvPr id="3148" name="Freeform 53"/>
              <p:cNvSpPr>
                <a:spLocks/>
              </p:cNvSpPr>
              <p:nvPr/>
            </p:nvSpPr>
            <p:spPr bwMode="auto">
              <a:xfrm>
                <a:off x="11691" y="8216"/>
                <a:ext cx="811" cy="1313"/>
              </a:xfrm>
              <a:custGeom>
                <a:avLst/>
                <a:gdLst>
                  <a:gd name="T0" fmla="+- 0 11691 11691"/>
                  <a:gd name="T1" fmla="*/ T0 w 811"/>
                  <a:gd name="T2" fmla="+- 0 8216 8216"/>
                  <a:gd name="T3" fmla="*/ 8216 h 1313"/>
                  <a:gd name="T4" fmla="+- 0 11696 11691"/>
                  <a:gd name="T5" fmla="*/ T4 w 811"/>
                  <a:gd name="T6" fmla="+- 0 9322 8216"/>
                  <a:gd name="T7" fmla="*/ 9322 h 1313"/>
                  <a:gd name="T8" fmla="+- 0 12501 11691"/>
                  <a:gd name="T9" fmla="*/ T8 w 811"/>
                  <a:gd name="T10" fmla="+- 0 9529 8216"/>
                  <a:gd name="T11" fmla="*/ 9529 h 1313"/>
                  <a:gd name="T12" fmla="+- 0 11691 11691"/>
                  <a:gd name="T13" fmla="*/ T12 w 811"/>
                  <a:gd name="T14" fmla="+- 0 8216 8216"/>
                  <a:gd name="T15" fmla="*/ 8216 h 1313"/>
                </a:gdLst>
                <a:ahLst/>
                <a:cxnLst>
                  <a:cxn ang="0">
                    <a:pos x="T1" y="T3"/>
                  </a:cxn>
                  <a:cxn ang="0">
                    <a:pos x="T5" y="T7"/>
                  </a:cxn>
                  <a:cxn ang="0">
                    <a:pos x="T9" y="T11"/>
                  </a:cxn>
                  <a:cxn ang="0">
                    <a:pos x="T13" y="T15"/>
                  </a:cxn>
                </a:cxnLst>
                <a:rect l="0" t="0" r="r" b="b"/>
                <a:pathLst>
                  <a:path w="811" h="1313">
                    <a:moveTo>
                      <a:pt x="0" y="0"/>
                    </a:moveTo>
                    <a:lnTo>
                      <a:pt x="5" y="1106"/>
                    </a:lnTo>
                    <a:lnTo>
                      <a:pt x="810" y="1313"/>
                    </a:lnTo>
                    <a:lnTo>
                      <a:pt x="0"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9" name="Group 54"/>
            <p:cNvGrpSpPr>
              <a:grpSpLocks/>
            </p:cNvGrpSpPr>
            <p:nvPr/>
          </p:nvGrpSpPr>
          <p:grpSpPr bwMode="auto">
            <a:xfrm>
              <a:off x="14508" y="7746"/>
              <a:ext cx="1171" cy="1956"/>
              <a:chOff x="14508" y="7746"/>
              <a:chExt cx="1171" cy="1956"/>
            </a:xfrm>
          </p:grpSpPr>
          <p:sp>
            <p:nvSpPr>
              <p:cNvPr id="3147" name="Freeform 55"/>
              <p:cNvSpPr>
                <a:spLocks/>
              </p:cNvSpPr>
              <p:nvPr/>
            </p:nvSpPr>
            <p:spPr bwMode="auto">
              <a:xfrm>
                <a:off x="14508" y="7746"/>
                <a:ext cx="1171" cy="1956"/>
              </a:xfrm>
              <a:custGeom>
                <a:avLst/>
                <a:gdLst>
                  <a:gd name="T0" fmla="+- 0 15679 14508"/>
                  <a:gd name="T1" fmla="*/ T0 w 1171"/>
                  <a:gd name="T2" fmla="+- 0 7746 7746"/>
                  <a:gd name="T3" fmla="*/ 7746 h 1956"/>
                  <a:gd name="T4" fmla="+- 0 14579 14508"/>
                  <a:gd name="T5" fmla="*/ T4 w 1171"/>
                  <a:gd name="T6" fmla="+- 0 8598 7746"/>
                  <a:gd name="T7" fmla="*/ 8598 h 1956"/>
                  <a:gd name="T8" fmla="+- 0 14508 14508"/>
                  <a:gd name="T9" fmla="*/ T8 w 1171"/>
                  <a:gd name="T10" fmla="+- 0 8746 7746"/>
                  <a:gd name="T11" fmla="*/ 8746 h 1956"/>
                  <a:gd name="T12" fmla="+- 0 14511 14508"/>
                  <a:gd name="T13" fmla="*/ T12 w 1171"/>
                  <a:gd name="T14" fmla="+- 0 9702 7746"/>
                  <a:gd name="T15" fmla="*/ 9702 h 1956"/>
                  <a:gd name="T16" fmla="+- 0 15679 14508"/>
                  <a:gd name="T17" fmla="*/ T16 w 1171"/>
                  <a:gd name="T18" fmla="+- 0 7746 7746"/>
                  <a:gd name="T19" fmla="*/ 7746 h 1956"/>
                </a:gdLst>
                <a:ahLst/>
                <a:cxnLst>
                  <a:cxn ang="0">
                    <a:pos x="T1" y="T3"/>
                  </a:cxn>
                  <a:cxn ang="0">
                    <a:pos x="T5" y="T7"/>
                  </a:cxn>
                  <a:cxn ang="0">
                    <a:pos x="T9" y="T11"/>
                  </a:cxn>
                  <a:cxn ang="0">
                    <a:pos x="T13" y="T15"/>
                  </a:cxn>
                  <a:cxn ang="0">
                    <a:pos x="T17" y="T19"/>
                  </a:cxn>
                </a:cxnLst>
                <a:rect l="0" t="0" r="r" b="b"/>
                <a:pathLst>
                  <a:path w="1171" h="1956">
                    <a:moveTo>
                      <a:pt x="1171" y="0"/>
                    </a:moveTo>
                    <a:lnTo>
                      <a:pt x="71" y="852"/>
                    </a:lnTo>
                    <a:lnTo>
                      <a:pt x="0" y="1000"/>
                    </a:lnTo>
                    <a:lnTo>
                      <a:pt x="3" y="1956"/>
                    </a:lnTo>
                    <a:lnTo>
                      <a:pt x="1171"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0" name="Group 56"/>
            <p:cNvGrpSpPr>
              <a:grpSpLocks/>
            </p:cNvGrpSpPr>
            <p:nvPr/>
          </p:nvGrpSpPr>
          <p:grpSpPr bwMode="auto">
            <a:xfrm>
              <a:off x="10040" y="8500"/>
              <a:ext cx="311" cy="527"/>
              <a:chOff x="10040" y="8500"/>
              <a:chExt cx="311" cy="527"/>
            </a:xfrm>
          </p:grpSpPr>
          <p:sp>
            <p:nvSpPr>
              <p:cNvPr id="3146" name="Freeform 57"/>
              <p:cNvSpPr>
                <a:spLocks/>
              </p:cNvSpPr>
              <p:nvPr/>
            </p:nvSpPr>
            <p:spPr bwMode="auto">
              <a:xfrm>
                <a:off x="10040" y="8500"/>
                <a:ext cx="311" cy="527"/>
              </a:xfrm>
              <a:custGeom>
                <a:avLst/>
                <a:gdLst>
                  <a:gd name="T0" fmla="+- 0 10351 10040"/>
                  <a:gd name="T1" fmla="*/ T0 w 311"/>
                  <a:gd name="T2" fmla="+- 0 8500 8500"/>
                  <a:gd name="T3" fmla="*/ 8500 h 527"/>
                  <a:gd name="T4" fmla="+- 0 10040 10040"/>
                  <a:gd name="T5" fmla="*/ T4 w 311"/>
                  <a:gd name="T6" fmla="+- 0 9027 8500"/>
                  <a:gd name="T7" fmla="*/ 9027 h 527"/>
                  <a:gd name="T8" fmla="+- 0 10351 10040"/>
                  <a:gd name="T9" fmla="*/ T8 w 311"/>
                  <a:gd name="T10" fmla="+- 0 8748 8500"/>
                  <a:gd name="T11" fmla="*/ 8748 h 527"/>
                  <a:gd name="T12" fmla="+- 0 10351 10040"/>
                  <a:gd name="T13" fmla="*/ T12 w 311"/>
                  <a:gd name="T14" fmla="+- 0 8500 8500"/>
                  <a:gd name="T15" fmla="*/ 8500 h 527"/>
                </a:gdLst>
                <a:ahLst/>
                <a:cxnLst>
                  <a:cxn ang="0">
                    <a:pos x="T1" y="T3"/>
                  </a:cxn>
                  <a:cxn ang="0">
                    <a:pos x="T5" y="T7"/>
                  </a:cxn>
                  <a:cxn ang="0">
                    <a:pos x="T9" y="T11"/>
                  </a:cxn>
                  <a:cxn ang="0">
                    <a:pos x="T13" y="T15"/>
                  </a:cxn>
                </a:cxnLst>
                <a:rect l="0" t="0" r="r" b="b"/>
                <a:pathLst>
                  <a:path w="311" h="527">
                    <a:moveTo>
                      <a:pt x="311" y="0"/>
                    </a:moveTo>
                    <a:lnTo>
                      <a:pt x="0" y="527"/>
                    </a:lnTo>
                    <a:lnTo>
                      <a:pt x="311" y="248"/>
                    </a:lnTo>
                    <a:lnTo>
                      <a:pt x="311"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1" name="Group 58"/>
            <p:cNvGrpSpPr>
              <a:grpSpLocks/>
            </p:cNvGrpSpPr>
            <p:nvPr/>
          </p:nvGrpSpPr>
          <p:grpSpPr bwMode="auto">
            <a:xfrm>
              <a:off x="14190" y="9697"/>
              <a:ext cx="316" cy="337"/>
              <a:chOff x="14190" y="9697"/>
              <a:chExt cx="316" cy="337"/>
            </a:xfrm>
          </p:grpSpPr>
          <p:sp>
            <p:nvSpPr>
              <p:cNvPr id="3145" name="Freeform 59"/>
              <p:cNvSpPr>
                <a:spLocks/>
              </p:cNvSpPr>
              <p:nvPr/>
            </p:nvSpPr>
            <p:spPr bwMode="auto">
              <a:xfrm>
                <a:off x="14190" y="9697"/>
                <a:ext cx="316" cy="337"/>
              </a:xfrm>
              <a:custGeom>
                <a:avLst/>
                <a:gdLst>
                  <a:gd name="T0" fmla="+- 0 14495 14190"/>
                  <a:gd name="T1" fmla="*/ T0 w 316"/>
                  <a:gd name="T2" fmla="+- 0 9697 9697"/>
                  <a:gd name="T3" fmla="*/ 9697 h 337"/>
                  <a:gd name="T4" fmla="+- 0 14190 14190"/>
                  <a:gd name="T5" fmla="*/ T4 w 316"/>
                  <a:gd name="T6" fmla="+- 0 9955 9697"/>
                  <a:gd name="T7" fmla="*/ 9955 h 337"/>
                  <a:gd name="T8" fmla="+- 0 14506 14190"/>
                  <a:gd name="T9" fmla="*/ T8 w 316"/>
                  <a:gd name="T10" fmla="+- 0 10034 9697"/>
                  <a:gd name="T11" fmla="*/ 10034 h 337"/>
                  <a:gd name="T12" fmla="+- 0 14495 14190"/>
                  <a:gd name="T13" fmla="*/ T12 w 316"/>
                  <a:gd name="T14" fmla="+- 0 9697 9697"/>
                  <a:gd name="T15" fmla="*/ 9697 h 337"/>
                </a:gdLst>
                <a:ahLst/>
                <a:cxnLst>
                  <a:cxn ang="0">
                    <a:pos x="T1" y="T3"/>
                  </a:cxn>
                  <a:cxn ang="0">
                    <a:pos x="T5" y="T7"/>
                  </a:cxn>
                  <a:cxn ang="0">
                    <a:pos x="T9" y="T11"/>
                  </a:cxn>
                  <a:cxn ang="0">
                    <a:pos x="T13" y="T15"/>
                  </a:cxn>
                </a:cxnLst>
                <a:rect l="0" t="0" r="r" b="b"/>
                <a:pathLst>
                  <a:path w="316" h="337">
                    <a:moveTo>
                      <a:pt x="305" y="0"/>
                    </a:moveTo>
                    <a:lnTo>
                      <a:pt x="0" y="258"/>
                    </a:lnTo>
                    <a:lnTo>
                      <a:pt x="316" y="337"/>
                    </a:lnTo>
                    <a:lnTo>
                      <a:pt x="305"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2" name="Group 60"/>
            <p:cNvGrpSpPr>
              <a:grpSpLocks/>
            </p:cNvGrpSpPr>
            <p:nvPr/>
          </p:nvGrpSpPr>
          <p:grpSpPr bwMode="auto">
            <a:xfrm>
              <a:off x="14514" y="7577"/>
              <a:ext cx="1384" cy="2436"/>
              <a:chOff x="14514" y="7577"/>
              <a:chExt cx="1384" cy="2436"/>
            </a:xfrm>
          </p:grpSpPr>
          <p:sp>
            <p:nvSpPr>
              <p:cNvPr id="3144" name="Freeform 61"/>
              <p:cNvSpPr>
                <a:spLocks/>
              </p:cNvSpPr>
              <p:nvPr/>
            </p:nvSpPr>
            <p:spPr bwMode="auto">
              <a:xfrm>
                <a:off x="14514" y="7577"/>
                <a:ext cx="1384" cy="2436"/>
              </a:xfrm>
              <a:custGeom>
                <a:avLst/>
                <a:gdLst>
                  <a:gd name="T0" fmla="+- 0 15892 14514"/>
                  <a:gd name="T1" fmla="*/ T0 w 1384"/>
                  <a:gd name="T2" fmla="+- 0 7577 7577"/>
                  <a:gd name="T3" fmla="*/ 7577 h 2436"/>
                  <a:gd name="T4" fmla="+- 0 15687 14514"/>
                  <a:gd name="T5" fmla="*/ T4 w 1384"/>
                  <a:gd name="T6" fmla="+- 0 7735 7577"/>
                  <a:gd name="T7" fmla="*/ 7735 h 2436"/>
                  <a:gd name="T8" fmla="+- 0 14514 14514"/>
                  <a:gd name="T9" fmla="*/ T8 w 1384"/>
                  <a:gd name="T10" fmla="+- 0 9699 7577"/>
                  <a:gd name="T11" fmla="*/ 9699 h 2436"/>
                  <a:gd name="T12" fmla="+- 0 14516 14514"/>
                  <a:gd name="T13" fmla="*/ T12 w 1384"/>
                  <a:gd name="T14" fmla="+- 0 10013 7577"/>
                  <a:gd name="T15" fmla="*/ 10013 h 2436"/>
                  <a:gd name="T16" fmla="+- 0 15898 14514"/>
                  <a:gd name="T17" fmla="*/ T16 w 1384"/>
                  <a:gd name="T18" fmla="+- 0 8727 7577"/>
                  <a:gd name="T19" fmla="*/ 8727 h 2436"/>
                  <a:gd name="T20" fmla="+- 0 15892 14514"/>
                  <a:gd name="T21" fmla="*/ T20 w 1384"/>
                  <a:gd name="T22" fmla="+- 0 7577 7577"/>
                  <a:gd name="T23" fmla="*/ 7577 h 2436"/>
                </a:gdLst>
                <a:ahLst/>
                <a:cxnLst>
                  <a:cxn ang="0">
                    <a:pos x="T1" y="T3"/>
                  </a:cxn>
                  <a:cxn ang="0">
                    <a:pos x="T5" y="T7"/>
                  </a:cxn>
                  <a:cxn ang="0">
                    <a:pos x="T9" y="T11"/>
                  </a:cxn>
                  <a:cxn ang="0">
                    <a:pos x="T13" y="T15"/>
                  </a:cxn>
                  <a:cxn ang="0">
                    <a:pos x="T17" y="T19"/>
                  </a:cxn>
                  <a:cxn ang="0">
                    <a:pos x="T21" y="T23"/>
                  </a:cxn>
                </a:cxnLst>
                <a:rect l="0" t="0" r="r" b="b"/>
                <a:pathLst>
                  <a:path w="1384" h="2436">
                    <a:moveTo>
                      <a:pt x="1378" y="0"/>
                    </a:moveTo>
                    <a:lnTo>
                      <a:pt x="1173" y="158"/>
                    </a:lnTo>
                    <a:lnTo>
                      <a:pt x="0" y="2122"/>
                    </a:lnTo>
                    <a:lnTo>
                      <a:pt x="2" y="2436"/>
                    </a:lnTo>
                    <a:lnTo>
                      <a:pt x="1384" y="1150"/>
                    </a:lnTo>
                    <a:lnTo>
                      <a:pt x="1378"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3" name="Group 62"/>
            <p:cNvGrpSpPr>
              <a:grpSpLocks/>
            </p:cNvGrpSpPr>
            <p:nvPr/>
          </p:nvGrpSpPr>
          <p:grpSpPr bwMode="auto">
            <a:xfrm>
              <a:off x="15647" y="7538"/>
              <a:ext cx="232" cy="211"/>
              <a:chOff x="15647" y="7538"/>
              <a:chExt cx="232" cy="211"/>
            </a:xfrm>
          </p:grpSpPr>
          <p:sp>
            <p:nvSpPr>
              <p:cNvPr id="3141" name="Freeform 63"/>
              <p:cNvSpPr>
                <a:spLocks/>
              </p:cNvSpPr>
              <p:nvPr/>
            </p:nvSpPr>
            <p:spPr bwMode="auto">
              <a:xfrm>
                <a:off x="15647" y="7538"/>
                <a:ext cx="232" cy="211"/>
              </a:xfrm>
              <a:custGeom>
                <a:avLst/>
                <a:gdLst>
                  <a:gd name="T0" fmla="+- 0 15647 15647"/>
                  <a:gd name="T1" fmla="*/ T0 w 232"/>
                  <a:gd name="T2" fmla="+- 0 7538 7538"/>
                  <a:gd name="T3" fmla="*/ 7538 h 211"/>
                  <a:gd name="T4" fmla="+- 0 15676 15647"/>
                  <a:gd name="T5" fmla="*/ T4 w 232"/>
                  <a:gd name="T6" fmla="+- 0 7749 7538"/>
                  <a:gd name="T7" fmla="*/ 7749 h 211"/>
                  <a:gd name="T8" fmla="+- 0 15879 15647"/>
                  <a:gd name="T9" fmla="*/ T8 w 232"/>
                  <a:gd name="T10" fmla="+- 0 7585 7538"/>
                  <a:gd name="T11" fmla="*/ 7585 h 211"/>
                  <a:gd name="T12" fmla="+- 0 15647 15647"/>
                  <a:gd name="T13" fmla="*/ T12 w 232"/>
                  <a:gd name="T14" fmla="+- 0 7538 7538"/>
                  <a:gd name="T15" fmla="*/ 7538 h 211"/>
                </a:gdLst>
                <a:ahLst/>
                <a:cxnLst>
                  <a:cxn ang="0">
                    <a:pos x="T1" y="T3"/>
                  </a:cxn>
                  <a:cxn ang="0">
                    <a:pos x="T5" y="T7"/>
                  </a:cxn>
                  <a:cxn ang="0">
                    <a:pos x="T9" y="T11"/>
                  </a:cxn>
                  <a:cxn ang="0">
                    <a:pos x="T13" y="T15"/>
                  </a:cxn>
                </a:cxnLst>
                <a:rect l="0" t="0" r="r" b="b"/>
                <a:pathLst>
                  <a:path w="232" h="211">
                    <a:moveTo>
                      <a:pt x="0" y="0"/>
                    </a:moveTo>
                    <a:lnTo>
                      <a:pt x="29" y="211"/>
                    </a:lnTo>
                    <a:lnTo>
                      <a:pt x="232" y="47"/>
                    </a:lnTo>
                    <a:lnTo>
                      <a:pt x="0"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3142" name="Picture 6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23" y="8430"/>
                <a:ext cx="2684" cy="1989"/>
              </a:xfrm>
              <a:prstGeom prst="rect">
                <a:avLst/>
              </a:prstGeom>
              <a:noFill/>
              <a:extLst>
                <a:ext uri="{909E8E84-426E-40DD-AFC4-6F175D3DCCD1}">
                  <a14:hiddenFill xmlns:a14="http://schemas.microsoft.com/office/drawing/2010/main">
                    <a:solidFill>
                      <a:srgbClr val="FFFFFF"/>
                    </a:solidFill>
                  </a14:hiddenFill>
                </a:ext>
              </a:extLst>
            </p:spPr>
          </p:pic>
          <p:pic>
            <p:nvPicPr>
              <p:cNvPr id="3143" name="Picture 6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470" y="7930"/>
                <a:ext cx="1450" cy="166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4" name="Group 66"/>
            <p:cNvGrpSpPr>
              <a:grpSpLocks/>
            </p:cNvGrpSpPr>
            <p:nvPr/>
          </p:nvGrpSpPr>
          <p:grpSpPr bwMode="auto">
            <a:xfrm>
              <a:off x="6162" y="3428"/>
              <a:ext cx="2016" cy="1033"/>
              <a:chOff x="6162" y="3428"/>
              <a:chExt cx="2016" cy="1033"/>
            </a:xfrm>
          </p:grpSpPr>
          <p:sp>
            <p:nvSpPr>
              <p:cNvPr id="3140" name="Freeform 67"/>
              <p:cNvSpPr>
                <a:spLocks/>
              </p:cNvSpPr>
              <p:nvPr/>
            </p:nvSpPr>
            <p:spPr bwMode="auto">
              <a:xfrm>
                <a:off x="6162" y="3428"/>
                <a:ext cx="2016" cy="1033"/>
              </a:xfrm>
              <a:custGeom>
                <a:avLst/>
                <a:gdLst>
                  <a:gd name="T0" fmla="+- 0 7815 6162"/>
                  <a:gd name="T1" fmla="*/ T0 w 2016"/>
                  <a:gd name="T2" fmla="+- 0 3428 3428"/>
                  <a:gd name="T3" fmla="*/ 3428 h 1033"/>
                  <a:gd name="T4" fmla="+- 0 6162 6162"/>
                  <a:gd name="T5" fmla="*/ T4 w 2016"/>
                  <a:gd name="T6" fmla="+- 0 4362 3428"/>
                  <a:gd name="T7" fmla="*/ 4362 h 1033"/>
                  <a:gd name="T8" fmla="+- 0 6621 6162"/>
                  <a:gd name="T9" fmla="*/ T8 w 2016"/>
                  <a:gd name="T10" fmla="+- 0 4462 3428"/>
                  <a:gd name="T11" fmla="*/ 4462 h 1033"/>
                  <a:gd name="T12" fmla="+- 0 8179 6162"/>
                  <a:gd name="T13" fmla="*/ T12 w 2016"/>
                  <a:gd name="T14" fmla="+- 0 3497 3428"/>
                  <a:gd name="T15" fmla="*/ 3497 h 1033"/>
                  <a:gd name="T16" fmla="+- 0 7815 6162"/>
                  <a:gd name="T17" fmla="*/ T16 w 2016"/>
                  <a:gd name="T18" fmla="+- 0 3428 3428"/>
                  <a:gd name="T19" fmla="*/ 3428 h 1033"/>
                </a:gdLst>
                <a:ahLst/>
                <a:cxnLst>
                  <a:cxn ang="0">
                    <a:pos x="T1" y="T3"/>
                  </a:cxn>
                  <a:cxn ang="0">
                    <a:pos x="T5" y="T7"/>
                  </a:cxn>
                  <a:cxn ang="0">
                    <a:pos x="T9" y="T11"/>
                  </a:cxn>
                  <a:cxn ang="0">
                    <a:pos x="T13" y="T15"/>
                  </a:cxn>
                  <a:cxn ang="0">
                    <a:pos x="T17" y="T19"/>
                  </a:cxn>
                </a:cxnLst>
                <a:rect l="0" t="0" r="r" b="b"/>
                <a:pathLst>
                  <a:path w="2016" h="1033">
                    <a:moveTo>
                      <a:pt x="1653" y="0"/>
                    </a:moveTo>
                    <a:lnTo>
                      <a:pt x="0" y="934"/>
                    </a:lnTo>
                    <a:lnTo>
                      <a:pt x="459" y="1034"/>
                    </a:lnTo>
                    <a:lnTo>
                      <a:pt x="2017" y="69"/>
                    </a:lnTo>
                    <a:lnTo>
                      <a:pt x="1653"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5" name="Group 68"/>
            <p:cNvGrpSpPr>
              <a:grpSpLocks/>
            </p:cNvGrpSpPr>
            <p:nvPr/>
          </p:nvGrpSpPr>
          <p:grpSpPr bwMode="auto">
            <a:xfrm>
              <a:off x="6157" y="4362"/>
              <a:ext cx="461" cy="390"/>
              <a:chOff x="6157" y="4362"/>
              <a:chExt cx="461" cy="390"/>
            </a:xfrm>
          </p:grpSpPr>
          <p:sp>
            <p:nvSpPr>
              <p:cNvPr id="3139" name="Freeform 69"/>
              <p:cNvSpPr>
                <a:spLocks/>
              </p:cNvSpPr>
              <p:nvPr/>
            </p:nvSpPr>
            <p:spPr bwMode="auto">
              <a:xfrm>
                <a:off x="6157" y="4362"/>
                <a:ext cx="461" cy="390"/>
              </a:xfrm>
              <a:custGeom>
                <a:avLst/>
                <a:gdLst>
                  <a:gd name="T0" fmla="+- 0 6157 6157"/>
                  <a:gd name="T1" fmla="*/ T0 w 461"/>
                  <a:gd name="T2" fmla="+- 0 4362 4362"/>
                  <a:gd name="T3" fmla="*/ 4362 h 390"/>
                  <a:gd name="T4" fmla="+- 0 6157 6157"/>
                  <a:gd name="T5" fmla="*/ T4 w 461"/>
                  <a:gd name="T6" fmla="+- 0 4752 4362"/>
                  <a:gd name="T7" fmla="*/ 4752 h 390"/>
                  <a:gd name="T8" fmla="+- 0 6618 6157"/>
                  <a:gd name="T9" fmla="*/ T8 w 461"/>
                  <a:gd name="T10" fmla="+- 0 4456 4362"/>
                  <a:gd name="T11" fmla="*/ 4456 h 390"/>
                  <a:gd name="T12" fmla="+- 0 6157 6157"/>
                  <a:gd name="T13" fmla="*/ T12 w 461"/>
                  <a:gd name="T14" fmla="+- 0 4362 4362"/>
                  <a:gd name="T15" fmla="*/ 4362 h 390"/>
                </a:gdLst>
                <a:ahLst/>
                <a:cxnLst>
                  <a:cxn ang="0">
                    <a:pos x="T1" y="T3"/>
                  </a:cxn>
                  <a:cxn ang="0">
                    <a:pos x="T5" y="T7"/>
                  </a:cxn>
                  <a:cxn ang="0">
                    <a:pos x="T9" y="T11"/>
                  </a:cxn>
                  <a:cxn ang="0">
                    <a:pos x="T13" y="T15"/>
                  </a:cxn>
                </a:cxnLst>
                <a:rect l="0" t="0" r="r" b="b"/>
                <a:pathLst>
                  <a:path w="461" h="390">
                    <a:moveTo>
                      <a:pt x="0" y="0"/>
                    </a:moveTo>
                    <a:lnTo>
                      <a:pt x="0" y="390"/>
                    </a:lnTo>
                    <a:lnTo>
                      <a:pt x="461" y="94"/>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6" name="Group 70"/>
            <p:cNvGrpSpPr>
              <a:grpSpLocks/>
            </p:cNvGrpSpPr>
            <p:nvPr/>
          </p:nvGrpSpPr>
          <p:grpSpPr bwMode="auto">
            <a:xfrm>
              <a:off x="8664" y="3866"/>
              <a:ext cx="1679" cy="1125"/>
              <a:chOff x="8664" y="3866"/>
              <a:chExt cx="1679" cy="1125"/>
            </a:xfrm>
          </p:grpSpPr>
          <p:sp>
            <p:nvSpPr>
              <p:cNvPr id="3138" name="Freeform 71"/>
              <p:cNvSpPr>
                <a:spLocks/>
              </p:cNvSpPr>
              <p:nvPr/>
            </p:nvSpPr>
            <p:spPr bwMode="auto">
              <a:xfrm>
                <a:off x="8664" y="3866"/>
                <a:ext cx="1679" cy="1125"/>
              </a:xfrm>
              <a:custGeom>
                <a:avLst/>
                <a:gdLst>
                  <a:gd name="T0" fmla="+- 0 10063 8664"/>
                  <a:gd name="T1" fmla="*/ T0 w 1679"/>
                  <a:gd name="T2" fmla="+- 0 3866 3866"/>
                  <a:gd name="T3" fmla="*/ 3866 h 1125"/>
                  <a:gd name="T4" fmla="+- 0 8664 8664"/>
                  <a:gd name="T5" fmla="*/ T4 w 1679"/>
                  <a:gd name="T6" fmla="+- 0 4920 3866"/>
                  <a:gd name="T7" fmla="*/ 4920 h 1125"/>
                  <a:gd name="T8" fmla="+- 0 8972 8664"/>
                  <a:gd name="T9" fmla="*/ T8 w 1679"/>
                  <a:gd name="T10" fmla="+- 0 4991 3866"/>
                  <a:gd name="T11" fmla="*/ 4991 h 1125"/>
                  <a:gd name="T12" fmla="+- 0 10343 8664"/>
                  <a:gd name="T13" fmla="*/ T12 w 1679"/>
                  <a:gd name="T14" fmla="+- 0 3921 3866"/>
                  <a:gd name="T15" fmla="*/ 3921 h 1125"/>
                  <a:gd name="T16" fmla="+- 0 10063 8664"/>
                  <a:gd name="T17" fmla="*/ T16 w 1679"/>
                  <a:gd name="T18" fmla="+- 0 3866 3866"/>
                  <a:gd name="T19" fmla="*/ 3866 h 1125"/>
                </a:gdLst>
                <a:ahLst/>
                <a:cxnLst>
                  <a:cxn ang="0">
                    <a:pos x="T1" y="T3"/>
                  </a:cxn>
                  <a:cxn ang="0">
                    <a:pos x="T5" y="T7"/>
                  </a:cxn>
                  <a:cxn ang="0">
                    <a:pos x="T9" y="T11"/>
                  </a:cxn>
                  <a:cxn ang="0">
                    <a:pos x="T13" y="T15"/>
                  </a:cxn>
                  <a:cxn ang="0">
                    <a:pos x="T17" y="T19"/>
                  </a:cxn>
                </a:cxnLst>
                <a:rect l="0" t="0" r="r" b="b"/>
                <a:pathLst>
                  <a:path w="1679" h="1125">
                    <a:moveTo>
                      <a:pt x="1399" y="0"/>
                    </a:moveTo>
                    <a:lnTo>
                      <a:pt x="0" y="1054"/>
                    </a:lnTo>
                    <a:lnTo>
                      <a:pt x="308" y="1125"/>
                    </a:lnTo>
                    <a:lnTo>
                      <a:pt x="1679" y="55"/>
                    </a:lnTo>
                    <a:lnTo>
                      <a:pt x="1399"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7" name="Group 72"/>
            <p:cNvGrpSpPr>
              <a:grpSpLocks/>
            </p:cNvGrpSpPr>
            <p:nvPr/>
          </p:nvGrpSpPr>
          <p:grpSpPr bwMode="auto">
            <a:xfrm>
              <a:off x="8677" y="4920"/>
              <a:ext cx="295" cy="378"/>
              <a:chOff x="8677" y="4920"/>
              <a:chExt cx="295" cy="378"/>
            </a:xfrm>
          </p:grpSpPr>
          <p:sp>
            <p:nvSpPr>
              <p:cNvPr id="3137" name="Freeform 73"/>
              <p:cNvSpPr>
                <a:spLocks/>
              </p:cNvSpPr>
              <p:nvPr/>
            </p:nvSpPr>
            <p:spPr bwMode="auto">
              <a:xfrm>
                <a:off x="8677" y="4920"/>
                <a:ext cx="295" cy="378"/>
              </a:xfrm>
              <a:custGeom>
                <a:avLst/>
                <a:gdLst>
                  <a:gd name="T0" fmla="+- 0 8677 8677"/>
                  <a:gd name="T1" fmla="*/ T0 w 295"/>
                  <a:gd name="T2" fmla="+- 0 4920 4920"/>
                  <a:gd name="T3" fmla="*/ 4920 h 378"/>
                  <a:gd name="T4" fmla="+- 0 8972 8677"/>
                  <a:gd name="T5" fmla="*/ T4 w 295"/>
                  <a:gd name="T6" fmla="+- 0 5299 4920"/>
                  <a:gd name="T7" fmla="*/ 5299 h 378"/>
                  <a:gd name="T8" fmla="+- 0 8962 8677"/>
                  <a:gd name="T9" fmla="*/ T8 w 295"/>
                  <a:gd name="T10" fmla="+- 0 4981 4920"/>
                  <a:gd name="T11" fmla="*/ 4981 h 378"/>
                  <a:gd name="T12" fmla="+- 0 8677 8677"/>
                  <a:gd name="T13" fmla="*/ T12 w 295"/>
                  <a:gd name="T14" fmla="+- 0 4920 4920"/>
                  <a:gd name="T15" fmla="*/ 4920 h 378"/>
                </a:gdLst>
                <a:ahLst/>
                <a:cxnLst>
                  <a:cxn ang="0">
                    <a:pos x="T1" y="T3"/>
                  </a:cxn>
                  <a:cxn ang="0">
                    <a:pos x="T5" y="T7"/>
                  </a:cxn>
                  <a:cxn ang="0">
                    <a:pos x="T9" y="T11"/>
                  </a:cxn>
                  <a:cxn ang="0">
                    <a:pos x="T13" y="T15"/>
                  </a:cxn>
                </a:cxnLst>
                <a:rect l="0" t="0" r="r" b="b"/>
                <a:pathLst>
                  <a:path w="295" h="378">
                    <a:moveTo>
                      <a:pt x="0" y="0"/>
                    </a:moveTo>
                    <a:lnTo>
                      <a:pt x="295" y="379"/>
                    </a:lnTo>
                    <a:lnTo>
                      <a:pt x="285" y="61"/>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8" name="Group 74"/>
            <p:cNvGrpSpPr>
              <a:grpSpLocks/>
            </p:cNvGrpSpPr>
            <p:nvPr/>
          </p:nvGrpSpPr>
          <p:grpSpPr bwMode="auto">
            <a:xfrm>
              <a:off x="8968" y="3921"/>
              <a:ext cx="1381" cy="1389"/>
              <a:chOff x="8968" y="3921"/>
              <a:chExt cx="1381" cy="1389"/>
            </a:xfrm>
          </p:grpSpPr>
          <p:sp>
            <p:nvSpPr>
              <p:cNvPr id="3136" name="Freeform 75"/>
              <p:cNvSpPr>
                <a:spLocks/>
              </p:cNvSpPr>
              <p:nvPr/>
            </p:nvSpPr>
            <p:spPr bwMode="auto">
              <a:xfrm>
                <a:off x="8968" y="3921"/>
                <a:ext cx="1381" cy="1389"/>
              </a:xfrm>
              <a:custGeom>
                <a:avLst/>
                <a:gdLst>
                  <a:gd name="T0" fmla="+- 0 10349 8968"/>
                  <a:gd name="T1" fmla="*/ T0 w 1381"/>
                  <a:gd name="T2" fmla="+- 0 3921 3921"/>
                  <a:gd name="T3" fmla="*/ 3921 h 1389"/>
                  <a:gd name="T4" fmla="+- 0 8968 8968"/>
                  <a:gd name="T5" fmla="*/ T4 w 1381"/>
                  <a:gd name="T6" fmla="+- 0 4978 3921"/>
                  <a:gd name="T7" fmla="*/ 4978 h 1389"/>
                  <a:gd name="T8" fmla="+- 0 8968 8968"/>
                  <a:gd name="T9" fmla="*/ T8 w 1381"/>
                  <a:gd name="T10" fmla="+- 0 5310 3921"/>
                  <a:gd name="T11" fmla="*/ 5310 h 1389"/>
                  <a:gd name="T12" fmla="+- 0 10349 8968"/>
                  <a:gd name="T13" fmla="*/ T12 w 1381"/>
                  <a:gd name="T14" fmla="+- 0 4218 3921"/>
                  <a:gd name="T15" fmla="*/ 4218 h 1389"/>
                  <a:gd name="T16" fmla="+- 0 10349 8968"/>
                  <a:gd name="T17" fmla="*/ T16 w 1381"/>
                  <a:gd name="T18" fmla="+- 0 3921 3921"/>
                  <a:gd name="T19" fmla="*/ 3921 h 1389"/>
                </a:gdLst>
                <a:ahLst/>
                <a:cxnLst>
                  <a:cxn ang="0">
                    <a:pos x="T1" y="T3"/>
                  </a:cxn>
                  <a:cxn ang="0">
                    <a:pos x="T5" y="T7"/>
                  </a:cxn>
                  <a:cxn ang="0">
                    <a:pos x="T9" y="T11"/>
                  </a:cxn>
                  <a:cxn ang="0">
                    <a:pos x="T13" y="T15"/>
                  </a:cxn>
                  <a:cxn ang="0">
                    <a:pos x="T17" y="T19"/>
                  </a:cxn>
                </a:cxnLst>
                <a:rect l="0" t="0" r="r" b="b"/>
                <a:pathLst>
                  <a:path w="1381" h="1389">
                    <a:moveTo>
                      <a:pt x="1381" y="0"/>
                    </a:moveTo>
                    <a:lnTo>
                      <a:pt x="0" y="1057"/>
                    </a:lnTo>
                    <a:lnTo>
                      <a:pt x="0" y="1389"/>
                    </a:lnTo>
                    <a:lnTo>
                      <a:pt x="1381" y="297"/>
                    </a:lnTo>
                    <a:lnTo>
                      <a:pt x="1381"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9" name="Group 76"/>
            <p:cNvGrpSpPr>
              <a:grpSpLocks/>
            </p:cNvGrpSpPr>
            <p:nvPr/>
          </p:nvGrpSpPr>
          <p:grpSpPr bwMode="auto">
            <a:xfrm>
              <a:off x="8163" y="3776"/>
              <a:ext cx="1898" cy="1144"/>
              <a:chOff x="8163" y="3776"/>
              <a:chExt cx="1898" cy="1144"/>
            </a:xfrm>
          </p:grpSpPr>
          <p:sp>
            <p:nvSpPr>
              <p:cNvPr id="127" name="Freeform 77"/>
              <p:cNvSpPr>
                <a:spLocks/>
              </p:cNvSpPr>
              <p:nvPr/>
            </p:nvSpPr>
            <p:spPr bwMode="auto">
              <a:xfrm>
                <a:off x="8163" y="3776"/>
                <a:ext cx="1898" cy="1144"/>
              </a:xfrm>
              <a:custGeom>
                <a:avLst/>
                <a:gdLst>
                  <a:gd name="T0" fmla="+- 0 9602 8163"/>
                  <a:gd name="T1" fmla="*/ T0 w 1898"/>
                  <a:gd name="T2" fmla="+- 0 3776 3776"/>
                  <a:gd name="T3" fmla="*/ 3776 h 1144"/>
                  <a:gd name="T4" fmla="+- 0 8163 8163"/>
                  <a:gd name="T5" fmla="*/ T4 w 1898"/>
                  <a:gd name="T6" fmla="+- 0 4810 3776"/>
                  <a:gd name="T7" fmla="*/ 4810 h 1144"/>
                  <a:gd name="T8" fmla="+- 0 8664 8163"/>
                  <a:gd name="T9" fmla="*/ T8 w 1898"/>
                  <a:gd name="T10" fmla="+- 0 4920 3776"/>
                  <a:gd name="T11" fmla="*/ 4920 h 1144"/>
                  <a:gd name="T12" fmla="+- 0 10061 8163"/>
                  <a:gd name="T13" fmla="*/ T12 w 1898"/>
                  <a:gd name="T14" fmla="+- 0 3866 3776"/>
                  <a:gd name="T15" fmla="*/ 3866 h 1144"/>
                  <a:gd name="T16" fmla="+- 0 9602 8163"/>
                  <a:gd name="T17" fmla="*/ T16 w 1898"/>
                  <a:gd name="T18" fmla="+- 0 3776 3776"/>
                  <a:gd name="T19" fmla="*/ 3776 h 1144"/>
                </a:gdLst>
                <a:ahLst/>
                <a:cxnLst>
                  <a:cxn ang="0">
                    <a:pos x="T1" y="T3"/>
                  </a:cxn>
                  <a:cxn ang="0">
                    <a:pos x="T5" y="T7"/>
                  </a:cxn>
                  <a:cxn ang="0">
                    <a:pos x="T9" y="T11"/>
                  </a:cxn>
                  <a:cxn ang="0">
                    <a:pos x="T13" y="T15"/>
                  </a:cxn>
                  <a:cxn ang="0">
                    <a:pos x="T17" y="T19"/>
                  </a:cxn>
                </a:cxnLst>
                <a:rect l="0" t="0" r="r" b="b"/>
                <a:pathLst>
                  <a:path w="1898" h="1144">
                    <a:moveTo>
                      <a:pt x="1439" y="0"/>
                    </a:moveTo>
                    <a:lnTo>
                      <a:pt x="0" y="1034"/>
                    </a:lnTo>
                    <a:lnTo>
                      <a:pt x="501" y="1144"/>
                    </a:lnTo>
                    <a:lnTo>
                      <a:pt x="1898" y="90"/>
                    </a:lnTo>
                    <a:lnTo>
                      <a:pt x="1439"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0" name="Group 78"/>
            <p:cNvGrpSpPr>
              <a:grpSpLocks/>
            </p:cNvGrpSpPr>
            <p:nvPr/>
          </p:nvGrpSpPr>
          <p:grpSpPr bwMode="auto">
            <a:xfrm>
              <a:off x="6624" y="3497"/>
              <a:ext cx="2051" cy="1070"/>
              <a:chOff x="6624" y="3497"/>
              <a:chExt cx="2051" cy="1070"/>
            </a:xfrm>
          </p:grpSpPr>
          <p:sp>
            <p:nvSpPr>
              <p:cNvPr id="126" name="Freeform 79"/>
              <p:cNvSpPr>
                <a:spLocks/>
              </p:cNvSpPr>
              <p:nvPr/>
            </p:nvSpPr>
            <p:spPr bwMode="auto">
              <a:xfrm>
                <a:off x="6624" y="3497"/>
                <a:ext cx="2051" cy="1070"/>
              </a:xfrm>
              <a:custGeom>
                <a:avLst/>
                <a:gdLst>
                  <a:gd name="T0" fmla="+- 0 8184 6624"/>
                  <a:gd name="T1" fmla="*/ T0 w 2051"/>
                  <a:gd name="T2" fmla="+- 0 3497 3497"/>
                  <a:gd name="T3" fmla="*/ 3497 h 1070"/>
                  <a:gd name="T4" fmla="+- 0 6624 6624"/>
                  <a:gd name="T5" fmla="*/ T4 w 2051"/>
                  <a:gd name="T6" fmla="+- 0 4462 3497"/>
                  <a:gd name="T7" fmla="*/ 4462 h 1070"/>
                  <a:gd name="T8" fmla="+- 0 7082 6624"/>
                  <a:gd name="T9" fmla="*/ T8 w 2051"/>
                  <a:gd name="T10" fmla="+- 0 4567 3497"/>
                  <a:gd name="T11" fmla="*/ 4567 h 1070"/>
                  <a:gd name="T12" fmla="+- 0 8674 6624"/>
                  <a:gd name="T13" fmla="*/ T12 w 2051"/>
                  <a:gd name="T14" fmla="+- 0 3595 3497"/>
                  <a:gd name="T15" fmla="*/ 3595 h 1070"/>
                  <a:gd name="T16" fmla="+- 0 8184 6624"/>
                  <a:gd name="T17" fmla="*/ T16 w 2051"/>
                  <a:gd name="T18" fmla="+- 0 3497 3497"/>
                  <a:gd name="T19" fmla="*/ 3497 h 1070"/>
                </a:gdLst>
                <a:ahLst/>
                <a:cxnLst>
                  <a:cxn ang="0">
                    <a:pos x="T1" y="T3"/>
                  </a:cxn>
                  <a:cxn ang="0">
                    <a:pos x="T5" y="T7"/>
                  </a:cxn>
                  <a:cxn ang="0">
                    <a:pos x="T9" y="T11"/>
                  </a:cxn>
                  <a:cxn ang="0">
                    <a:pos x="T13" y="T15"/>
                  </a:cxn>
                  <a:cxn ang="0">
                    <a:pos x="T17" y="T19"/>
                  </a:cxn>
                </a:cxnLst>
                <a:rect l="0" t="0" r="r" b="b"/>
                <a:pathLst>
                  <a:path w="2051" h="1070">
                    <a:moveTo>
                      <a:pt x="1560" y="0"/>
                    </a:moveTo>
                    <a:lnTo>
                      <a:pt x="0" y="965"/>
                    </a:lnTo>
                    <a:lnTo>
                      <a:pt x="458" y="1070"/>
                    </a:lnTo>
                    <a:lnTo>
                      <a:pt x="2050" y="98"/>
                    </a:lnTo>
                    <a:lnTo>
                      <a:pt x="1560"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1" name="Group 80"/>
            <p:cNvGrpSpPr>
              <a:grpSpLocks/>
            </p:cNvGrpSpPr>
            <p:nvPr/>
          </p:nvGrpSpPr>
          <p:grpSpPr bwMode="auto">
            <a:xfrm>
              <a:off x="6160" y="4463"/>
              <a:ext cx="934" cy="731"/>
              <a:chOff x="6160" y="4463"/>
              <a:chExt cx="934" cy="731"/>
            </a:xfrm>
          </p:grpSpPr>
          <p:sp>
            <p:nvSpPr>
              <p:cNvPr id="125" name="Freeform 81"/>
              <p:cNvSpPr>
                <a:spLocks/>
              </p:cNvSpPr>
              <p:nvPr/>
            </p:nvSpPr>
            <p:spPr bwMode="auto">
              <a:xfrm>
                <a:off x="6160" y="4463"/>
                <a:ext cx="934" cy="731"/>
              </a:xfrm>
              <a:custGeom>
                <a:avLst/>
                <a:gdLst>
                  <a:gd name="T0" fmla="+- 0 6607 6160"/>
                  <a:gd name="T1" fmla="*/ T0 w 934"/>
                  <a:gd name="T2" fmla="+- 0 4463 4463"/>
                  <a:gd name="T3" fmla="*/ 4463 h 731"/>
                  <a:gd name="T4" fmla="+- 0 6160 6160"/>
                  <a:gd name="T5" fmla="*/ T4 w 934"/>
                  <a:gd name="T6" fmla="+- 0 4749 4463"/>
                  <a:gd name="T7" fmla="*/ 4749 h 731"/>
                  <a:gd name="T8" fmla="+- 0 6160 6160"/>
                  <a:gd name="T9" fmla="*/ T8 w 934"/>
                  <a:gd name="T10" fmla="+- 0 5194 4463"/>
                  <a:gd name="T11" fmla="*/ 5194 h 731"/>
                  <a:gd name="T12" fmla="+- 0 7094 6160"/>
                  <a:gd name="T13" fmla="*/ T12 w 934"/>
                  <a:gd name="T14" fmla="+- 0 4563 4463"/>
                  <a:gd name="T15" fmla="*/ 4563 h 731"/>
                  <a:gd name="T16" fmla="+- 0 6607 6160"/>
                  <a:gd name="T17" fmla="*/ T16 w 934"/>
                  <a:gd name="T18" fmla="+- 0 4463 4463"/>
                  <a:gd name="T19" fmla="*/ 4463 h 731"/>
                </a:gdLst>
                <a:ahLst/>
                <a:cxnLst>
                  <a:cxn ang="0">
                    <a:pos x="T1" y="T3"/>
                  </a:cxn>
                  <a:cxn ang="0">
                    <a:pos x="T5" y="T7"/>
                  </a:cxn>
                  <a:cxn ang="0">
                    <a:pos x="T9" y="T11"/>
                  </a:cxn>
                  <a:cxn ang="0">
                    <a:pos x="T13" y="T15"/>
                  </a:cxn>
                  <a:cxn ang="0">
                    <a:pos x="T17" y="T19"/>
                  </a:cxn>
                </a:cxnLst>
                <a:rect l="0" t="0" r="r" b="b"/>
                <a:pathLst>
                  <a:path w="934" h="731">
                    <a:moveTo>
                      <a:pt x="447" y="0"/>
                    </a:moveTo>
                    <a:lnTo>
                      <a:pt x="0" y="286"/>
                    </a:lnTo>
                    <a:lnTo>
                      <a:pt x="0" y="731"/>
                    </a:lnTo>
                    <a:lnTo>
                      <a:pt x="934" y="100"/>
                    </a:lnTo>
                    <a:lnTo>
                      <a:pt x="447"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2" name="Group 82"/>
            <p:cNvGrpSpPr>
              <a:grpSpLocks/>
            </p:cNvGrpSpPr>
            <p:nvPr/>
          </p:nvGrpSpPr>
          <p:grpSpPr bwMode="auto">
            <a:xfrm>
              <a:off x="8152" y="4810"/>
              <a:ext cx="817" cy="1044"/>
              <a:chOff x="8152" y="4810"/>
              <a:chExt cx="817" cy="1044"/>
            </a:xfrm>
          </p:grpSpPr>
          <p:sp>
            <p:nvSpPr>
              <p:cNvPr id="124" name="Freeform 83"/>
              <p:cNvSpPr>
                <a:spLocks/>
              </p:cNvSpPr>
              <p:nvPr/>
            </p:nvSpPr>
            <p:spPr bwMode="auto">
              <a:xfrm>
                <a:off x="8152" y="4810"/>
                <a:ext cx="817" cy="1044"/>
              </a:xfrm>
              <a:custGeom>
                <a:avLst/>
                <a:gdLst>
                  <a:gd name="T0" fmla="+- 0 8152 8152"/>
                  <a:gd name="T1" fmla="*/ T0 w 817"/>
                  <a:gd name="T2" fmla="+- 0 4810 4810"/>
                  <a:gd name="T3" fmla="*/ 4810 h 1044"/>
                  <a:gd name="T4" fmla="+- 0 8970 8152"/>
                  <a:gd name="T5" fmla="*/ T4 w 817"/>
                  <a:gd name="T6" fmla="+- 0 5853 4810"/>
                  <a:gd name="T7" fmla="*/ 5853 h 1044"/>
                  <a:gd name="T8" fmla="+- 0 8970 8152"/>
                  <a:gd name="T9" fmla="*/ T8 w 817"/>
                  <a:gd name="T10" fmla="+- 0 5291 4810"/>
                  <a:gd name="T11" fmla="*/ 5291 h 1044"/>
                  <a:gd name="T12" fmla="+- 0 8674 8152"/>
                  <a:gd name="T13" fmla="*/ T12 w 817"/>
                  <a:gd name="T14" fmla="+- 0 4915 4810"/>
                  <a:gd name="T15" fmla="*/ 4915 h 1044"/>
                  <a:gd name="T16" fmla="+- 0 8152 8152"/>
                  <a:gd name="T17" fmla="*/ T16 w 817"/>
                  <a:gd name="T18" fmla="+- 0 4810 4810"/>
                  <a:gd name="T19" fmla="*/ 4810 h 1044"/>
                </a:gdLst>
                <a:ahLst/>
                <a:cxnLst>
                  <a:cxn ang="0">
                    <a:pos x="T1" y="T3"/>
                  </a:cxn>
                  <a:cxn ang="0">
                    <a:pos x="T5" y="T7"/>
                  </a:cxn>
                  <a:cxn ang="0">
                    <a:pos x="T9" y="T11"/>
                  </a:cxn>
                  <a:cxn ang="0">
                    <a:pos x="T13" y="T15"/>
                  </a:cxn>
                  <a:cxn ang="0">
                    <a:pos x="T17" y="T19"/>
                  </a:cxn>
                </a:cxnLst>
                <a:rect l="0" t="0" r="r" b="b"/>
                <a:pathLst>
                  <a:path w="817" h="1044">
                    <a:moveTo>
                      <a:pt x="0" y="0"/>
                    </a:moveTo>
                    <a:lnTo>
                      <a:pt x="818" y="1043"/>
                    </a:lnTo>
                    <a:lnTo>
                      <a:pt x="818" y="481"/>
                    </a:lnTo>
                    <a:lnTo>
                      <a:pt x="522" y="105"/>
                    </a:lnTo>
                    <a:lnTo>
                      <a:pt x="0"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3" name="Group 84"/>
            <p:cNvGrpSpPr>
              <a:grpSpLocks/>
            </p:cNvGrpSpPr>
            <p:nvPr/>
          </p:nvGrpSpPr>
          <p:grpSpPr bwMode="auto">
            <a:xfrm>
              <a:off x="8972" y="4219"/>
              <a:ext cx="1376" cy="1646"/>
              <a:chOff x="8972" y="4219"/>
              <a:chExt cx="1376" cy="1646"/>
            </a:xfrm>
          </p:grpSpPr>
          <p:sp>
            <p:nvSpPr>
              <p:cNvPr id="123" name="Freeform 85"/>
              <p:cNvSpPr>
                <a:spLocks/>
              </p:cNvSpPr>
              <p:nvPr/>
            </p:nvSpPr>
            <p:spPr bwMode="auto">
              <a:xfrm>
                <a:off x="8972" y="4219"/>
                <a:ext cx="1376" cy="1646"/>
              </a:xfrm>
              <a:custGeom>
                <a:avLst/>
                <a:gdLst>
                  <a:gd name="T0" fmla="+- 0 10348 8972"/>
                  <a:gd name="T1" fmla="*/ T0 w 1376"/>
                  <a:gd name="T2" fmla="+- 0 4219 4219"/>
                  <a:gd name="T3" fmla="*/ 4219 h 1646"/>
                  <a:gd name="T4" fmla="+- 0 8972 8972"/>
                  <a:gd name="T5" fmla="*/ T4 w 1376"/>
                  <a:gd name="T6" fmla="+- 0 5300 4219"/>
                  <a:gd name="T7" fmla="*/ 5300 h 1646"/>
                  <a:gd name="T8" fmla="+- 0 8972 8972"/>
                  <a:gd name="T9" fmla="*/ T8 w 1376"/>
                  <a:gd name="T10" fmla="+- 0 5865 4219"/>
                  <a:gd name="T11" fmla="*/ 5865 h 1646"/>
                  <a:gd name="T12" fmla="+- 0 10348 8972"/>
                  <a:gd name="T13" fmla="*/ T12 w 1376"/>
                  <a:gd name="T14" fmla="+- 0 4646 4219"/>
                  <a:gd name="T15" fmla="*/ 4646 h 1646"/>
                  <a:gd name="T16" fmla="+- 0 10348 8972"/>
                  <a:gd name="T17" fmla="*/ T16 w 1376"/>
                  <a:gd name="T18" fmla="+- 0 4219 4219"/>
                  <a:gd name="T19" fmla="*/ 4219 h 1646"/>
                </a:gdLst>
                <a:ahLst/>
                <a:cxnLst>
                  <a:cxn ang="0">
                    <a:pos x="T1" y="T3"/>
                  </a:cxn>
                  <a:cxn ang="0">
                    <a:pos x="T5" y="T7"/>
                  </a:cxn>
                  <a:cxn ang="0">
                    <a:pos x="T9" y="T11"/>
                  </a:cxn>
                  <a:cxn ang="0">
                    <a:pos x="T13" y="T15"/>
                  </a:cxn>
                  <a:cxn ang="0">
                    <a:pos x="T17" y="T19"/>
                  </a:cxn>
                </a:cxnLst>
                <a:rect l="0" t="0" r="r" b="b"/>
                <a:pathLst>
                  <a:path w="1376" h="1646">
                    <a:moveTo>
                      <a:pt x="1376" y="0"/>
                    </a:moveTo>
                    <a:lnTo>
                      <a:pt x="0" y="1081"/>
                    </a:lnTo>
                    <a:lnTo>
                      <a:pt x="0" y="1646"/>
                    </a:lnTo>
                    <a:lnTo>
                      <a:pt x="1376" y="427"/>
                    </a:lnTo>
                    <a:lnTo>
                      <a:pt x="1376"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4" name="Group 86"/>
            <p:cNvGrpSpPr>
              <a:grpSpLocks/>
            </p:cNvGrpSpPr>
            <p:nvPr/>
          </p:nvGrpSpPr>
          <p:grpSpPr bwMode="auto">
            <a:xfrm>
              <a:off x="7086" y="3592"/>
              <a:ext cx="2519" cy="1218"/>
              <a:chOff x="7086" y="3592"/>
              <a:chExt cx="2519" cy="1218"/>
            </a:xfrm>
          </p:grpSpPr>
          <p:sp>
            <p:nvSpPr>
              <p:cNvPr id="122" name="Freeform 87"/>
              <p:cNvSpPr>
                <a:spLocks/>
              </p:cNvSpPr>
              <p:nvPr/>
            </p:nvSpPr>
            <p:spPr bwMode="auto">
              <a:xfrm>
                <a:off x="7086" y="3592"/>
                <a:ext cx="2519" cy="1218"/>
              </a:xfrm>
              <a:custGeom>
                <a:avLst/>
                <a:gdLst>
                  <a:gd name="T0" fmla="+- 0 8674 7086"/>
                  <a:gd name="T1" fmla="*/ T0 w 2519"/>
                  <a:gd name="T2" fmla="+- 0 3592 3592"/>
                  <a:gd name="T3" fmla="*/ 3592 h 1218"/>
                  <a:gd name="T4" fmla="+- 0 7086 7086"/>
                  <a:gd name="T5" fmla="*/ T4 w 2519"/>
                  <a:gd name="T6" fmla="+- 0 4571 3592"/>
                  <a:gd name="T7" fmla="*/ 4571 h 1218"/>
                  <a:gd name="T8" fmla="+- 0 8168 7086"/>
                  <a:gd name="T9" fmla="*/ T8 w 2519"/>
                  <a:gd name="T10" fmla="+- 0 4810 3592"/>
                  <a:gd name="T11" fmla="*/ 4810 h 1218"/>
                  <a:gd name="T12" fmla="+- 0 9605 7086"/>
                  <a:gd name="T13" fmla="*/ T12 w 2519"/>
                  <a:gd name="T14" fmla="+- 0 3776 3592"/>
                  <a:gd name="T15" fmla="*/ 3776 h 1218"/>
                  <a:gd name="T16" fmla="+- 0 8674 7086"/>
                  <a:gd name="T17" fmla="*/ T16 w 2519"/>
                  <a:gd name="T18" fmla="+- 0 3592 3592"/>
                  <a:gd name="T19" fmla="*/ 3592 h 1218"/>
                </a:gdLst>
                <a:ahLst/>
                <a:cxnLst>
                  <a:cxn ang="0">
                    <a:pos x="T1" y="T3"/>
                  </a:cxn>
                  <a:cxn ang="0">
                    <a:pos x="T5" y="T7"/>
                  </a:cxn>
                  <a:cxn ang="0">
                    <a:pos x="T9" y="T11"/>
                  </a:cxn>
                  <a:cxn ang="0">
                    <a:pos x="T13" y="T15"/>
                  </a:cxn>
                  <a:cxn ang="0">
                    <a:pos x="T17" y="T19"/>
                  </a:cxn>
                </a:cxnLst>
                <a:rect l="0" t="0" r="r" b="b"/>
                <a:pathLst>
                  <a:path w="2519" h="1218">
                    <a:moveTo>
                      <a:pt x="1588" y="0"/>
                    </a:moveTo>
                    <a:lnTo>
                      <a:pt x="0" y="979"/>
                    </a:lnTo>
                    <a:lnTo>
                      <a:pt x="1082" y="1218"/>
                    </a:lnTo>
                    <a:lnTo>
                      <a:pt x="2519" y="184"/>
                    </a:lnTo>
                    <a:lnTo>
                      <a:pt x="1588"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5" name="Group 88"/>
            <p:cNvGrpSpPr>
              <a:grpSpLocks/>
            </p:cNvGrpSpPr>
            <p:nvPr/>
          </p:nvGrpSpPr>
          <p:grpSpPr bwMode="auto">
            <a:xfrm>
              <a:off x="6154" y="4570"/>
              <a:ext cx="2820" cy="1792"/>
              <a:chOff x="6154" y="4570"/>
              <a:chExt cx="2820" cy="1792"/>
            </a:xfrm>
          </p:grpSpPr>
          <p:sp>
            <p:nvSpPr>
              <p:cNvPr id="120" name="Freeform 89"/>
              <p:cNvSpPr>
                <a:spLocks/>
              </p:cNvSpPr>
              <p:nvPr/>
            </p:nvSpPr>
            <p:spPr bwMode="auto">
              <a:xfrm>
                <a:off x="6154" y="4570"/>
                <a:ext cx="2820" cy="1792"/>
              </a:xfrm>
              <a:custGeom>
                <a:avLst/>
                <a:gdLst>
                  <a:gd name="T0" fmla="+- 0 8154 6154"/>
                  <a:gd name="T1" fmla="*/ T0 w 2820"/>
                  <a:gd name="T2" fmla="+- 0 4815 4570"/>
                  <a:gd name="T3" fmla="*/ 4815 h 1792"/>
                  <a:gd name="T4" fmla="+- 0 7546 6154"/>
                  <a:gd name="T5" fmla="*/ T4 w 2820"/>
                  <a:gd name="T6" fmla="+- 0 4815 4570"/>
                  <a:gd name="T7" fmla="*/ 4815 h 1792"/>
                  <a:gd name="T8" fmla="+- 0 7567 6154"/>
                  <a:gd name="T9" fmla="*/ T8 w 2820"/>
                  <a:gd name="T10" fmla="+- 0 4818 4570"/>
                  <a:gd name="T11" fmla="*/ 4818 h 1792"/>
                  <a:gd name="T12" fmla="+- 0 7588 6154"/>
                  <a:gd name="T13" fmla="*/ T12 w 2820"/>
                  <a:gd name="T14" fmla="+- 0 4822 4570"/>
                  <a:gd name="T15" fmla="*/ 4822 h 1792"/>
                  <a:gd name="T16" fmla="+- 0 7644 6154"/>
                  <a:gd name="T17" fmla="*/ T16 w 2820"/>
                  <a:gd name="T18" fmla="+- 0 4844 4570"/>
                  <a:gd name="T19" fmla="*/ 4844 h 1792"/>
                  <a:gd name="T20" fmla="+- 0 7696 6154"/>
                  <a:gd name="T21" fmla="*/ T20 w 2820"/>
                  <a:gd name="T22" fmla="+- 0 4877 4570"/>
                  <a:gd name="T23" fmla="*/ 4877 h 1792"/>
                  <a:gd name="T24" fmla="+- 0 7743 6154"/>
                  <a:gd name="T25" fmla="*/ T24 w 2820"/>
                  <a:gd name="T26" fmla="+- 0 4916 4570"/>
                  <a:gd name="T27" fmla="*/ 4916 h 1792"/>
                  <a:gd name="T28" fmla="+- 0 7788 6154"/>
                  <a:gd name="T29" fmla="*/ T28 w 2820"/>
                  <a:gd name="T30" fmla="+- 0 4959 4570"/>
                  <a:gd name="T31" fmla="*/ 4959 h 1792"/>
                  <a:gd name="T32" fmla="+- 0 7836 6154"/>
                  <a:gd name="T33" fmla="*/ T32 w 2820"/>
                  <a:gd name="T34" fmla="+- 0 5014 4570"/>
                  <a:gd name="T35" fmla="*/ 5014 h 1792"/>
                  <a:gd name="T36" fmla="+- 0 7881 6154"/>
                  <a:gd name="T37" fmla="*/ T36 w 2820"/>
                  <a:gd name="T38" fmla="+- 0 5070 4570"/>
                  <a:gd name="T39" fmla="*/ 5070 h 1792"/>
                  <a:gd name="T40" fmla="+- 0 7996 6154"/>
                  <a:gd name="T41" fmla="*/ T40 w 2820"/>
                  <a:gd name="T42" fmla="+- 0 5214 4570"/>
                  <a:gd name="T43" fmla="*/ 5214 h 1792"/>
                  <a:gd name="T44" fmla="+- 0 8877 6154"/>
                  <a:gd name="T45" fmla="*/ T44 w 2820"/>
                  <a:gd name="T46" fmla="+- 0 6341 4570"/>
                  <a:gd name="T47" fmla="*/ 6341 h 1792"/>
                  <a:gd name="T48" fmla="+- 0 8975 6154"/>
                  <a:gd name="T49" fmla="*/ T48 w 2820"/>
                  <a:gd name="T50" fmla="+- 0 6362 4570"/>
                  <a:gd name="T51" fmla="*/ 6362 h 1792"/>
                  <a:gd name="T52" fmla="+- 0 8970 6154"/>
                  <a:gd name="T53" fmla="*/ T52 w 2820"/>
                  <a:gd name="T54" fmla="+- 0 5856 4570"/>
                  <a:gd name="T55" fmla="*/ 5856 h 1792"/>
                  <a:gd name="T56" fmla="+- 0 8154 6154"/>
                  <a:gd name="T57" fmla="*/ T56 w 2820"/>
                  <a:gd name="T58" fmla="+- 0 4815 4570"/>
                  <a:gd name="T59" fmla="*/ 4815 h 179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2820" h="1792">
                    <a:moveTo>
                      <a:pt x="2000" y="245"/>
                    </a:moveTo>
                    <a:lnTo>
                      <a:pt x="1392" y="245"/>
                    </a:lnTo>
                    <a:lnTo>
                      <a:pt x="1413" y="248"/>
                    </a:lnTo>
                    <a:lnTo>
                      <a:pt x="1434" y="252"/>
                    </a:lnTo>
                    <a:lnTo>
                      <a:pt x="1490" y="274"/>
                    </a:lnTo>
                    <a:lnTo>
                      <a:pt x="1542" y="307"/>
                    </a:lnTo>
                    <a:lnTo>
                      <a:pt x="1589" y="346"/>
                    </a:lnTo>
                    <a:lnTo>
                      <a:pt x="1634" y="389"/>
                    </a:lnTo>
                    <a:lnTo>
                      <a:pt x="1682" y="444"/>
                    </a:lnTo>
                    <a:lnTo>
                      <a:pt x="1727" y="500"/>
                    </a:lnTo>
                    <a:lnTo>
                      <a:pt x="1842" y="644"/>
                    </a:lnTo>
                    <a:lnTo>
                      <a:pt x="2723" y="1771"/>
                    </a:lnTo>
                    <a:lnTo>
                      <a:pt x="2821" y="1792"/>
                    </a:lnTo>
                    <a:lnTo>
                      <a:pt x="2816" y="1286"/>
                    </a:lnTo>
                    <a:lnTo>
                      <a:pt x="2000" y="245"/>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1" name="Freeform 90"/>
              <p:cNvSpPr>
                <a:spLocks/>
              </p:cNvSpPr>
              <p:nvPr/>
            </p:nvSpPr>
            <p:spPr bwMode="auto">
              <a:xfrm>
                <a:off x="6154" y="4570"/>
                <a:ext cx="2820" cy="1792"/>
              </a:xfrm>
              <a:custGeom>
                <a:avLst/>
                <a:gdLst>
                  <a:gd name="T0" fmla="+- 0 7080 6154"/>
                  <a:gd name="T1" fmla="*/ T0 w 2820"/>
                  <a:gd name="T2" fmla="+- 0 4570 4570"/>
                  <a:gd name="T3" fmla="*/ 4570 h 1792"/>
                  <a:gd name="T4" fmla="+- 0 6157 6154"/>
                  <a:gd name="T5" fmla="*/ T4 w 2820"/>
                  <a:gd name="T6" fmla="+- 0 5197 4570"/>
                  <a:gd name="T7" fmla="*/ 5197 h 1792"/>
                  <a:gd name="T8" fmla="+- 0 6154 6154"/>
                  <a:gd name="T9" fmla="*/ T8 w 2820"/>
                  <a:gd name="T10" fmla="+- 0 5648 4570"/>
                  <a:gd name="T11" fmla="*/ 5648 h 1792"/>
                  <a:gd name="T12" fmla="+- 0 6183 6154"/>
                  <a:gd name="T13" fmla="*/ T12 w 2820"/>
                  <a:gd name="T14" fmla="+- 0 5656 4570"/>
                  <a:gd name="T15" fmla="*/ 5656 h 1792"/>
                  <a:gd name="T16" fmla="+- 0 7354 6154"/>
                  <a:gd name="T17" fmla="*/ T16 w 2820"/>
                  <a:gd name="T18" fmla="+- 0 4873 4570"/>
                  <a:gd name="T19" fmla="*/ 4873 h 1792"/>
                  <a:gd name="T20" fmla="+- 0 7357 6154"/>
                  <a:gd name="T21" fmla="*/ T20 w 2820"/>
                  <a:gd name="T22" fmla="+- 0 4871 4570"/>
                  <a:gd name="T23" fmla="*/ 4871 h 1792"/>
                  <a:gd name="T24" fmla="+- 0 7365 6154"/>
                  <a:gd name="T25" fmla="*/ T24 w 2820"/>
                  <a:gd name="T26" fmla="+- 0 4866 4570"/>
                  <a:gd name="T27" fmla="*/ 4866 h 1792"/>
                  <a:gd name="T28" fmla="+- 0 7433 6154"/>
                  <a:gd name="T29" fmla="*/ T28 w 2820"/>
                  <a:gd name="T30" fmla="+- 0 4834 4570"/>
                  <a:gd name="T31" fmla="*/ 4834 h 1792"/>
                  <a:gd name="T32" fmla="+- 0 7515 6154"/>
                  <a:gd name="T33" fmla="*/ T32 w 2820"/>
                  <a:gd name="T34" fmla="+- 0 4816 4570"/>
                  <a:gd name="T35" fmla="*/ 4816 h 1792"/>
                  <a:gd name="T36" fmla="+- 0 7546 6154"/>
                  <a:gd name="T37" fmla="*/ T36 w 2820"/>
                  <a:gd name="T38" fmla="+- 0 4815 4570"/>
                  <a:gd name="T39" fmla="*/ 4815 h 1792"/>
                  <a:gd name="T40" fmla="+- 0 8154 6154"/>
                  <a:gd name="T41" fmla="*/ T40 w 2820"/>
                  <a:gd name="T42" fmla="+- 0 4815 4570"/>
                  <a:gd name="T43" fmla="*/ 4815 h 1792"/>
                  <a:gd name="T44" fmla="+- 0 8150 6154"/>
                  <a:gd name="T45" fmla="*/ T44 w 2820"/>
                  <a:gd name="T46" fmla="+- 0 4810 4570"/>
                  <a:gd name="T47" fmla="*/ 4810 h 1792"/>
                  <a:gd name="T48" fmla="+- 0 7080 6154"/>
                  <a:gd name="T49" fmla="*/ T48 w 2820"/>
                  <a:gd name="T50" fmla="+- 0 4570 4570"/>
                  <a:gd name="T51" fmla="*/ 4570 h 179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2820" h="1792">
                    <a:moveTo>
                      <a:pt x="926" y="0"/>
                    </a:moveTo>
                    <a:lnTo>
                      <a:pt x="3" y="627"/>
                    </a:lnTo>
                    <a:lnTo>
                      <a:pt x="0" y="1078"/>
                    </a:lnTo>
                    <a:lnTo>
                      <a:pt x="29" y="1086"/>
                    </a:lnTo>
                    <a:lnTo>
                      <a:pt x="1200" y="303"/>
                    </a:lnTo>
                    <a:lnTo>
                      <a:pt x="1203" y="301"/>
                    </a:lnTo>
                    <a:lnTo>
                      <a:pt x="1211" y="296"/>
                    </a:lnTo>
                    <a:lnTo>
                      <a:pt x="1279" y="264"/>
                    </a:lnTo>
                    <a:lnTo>
                      <a:pt x="1361" y="246"/>
                    </a:lnTo>
                    <a:lnTo>
                      <a:pt x="1392" y="245"/>
                    </a:lnTo>
                    <a:lnTo>
                      <a:pt x="2000" y="245"/>
                    </a:lnTo>
                    <a:lnTo>
                      <a:pt x="1996" y="240"/>
                    </a:lnTo>
                    <a:lnTo>
                      <a:pt x="926"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6" name="Group 91"/>
            <p:cNvGrpSpPr>
              <a:grpSpLocks/>
            </p:cNvGrpSpPr>
            <p:nvPr/>
          </p:nvGrpSpPr>
          <p:grpSpPr bwMode="auto">
            <a:xfrm>
              <a:off x="8972" y="4641"/>
              <a:ext cx="1379" cy="1712"/>
              <a:chOff x="8972" y="4641"/>
              <a:chExt cx="1379" cy="1712"/>
            </a:xfrm>
          </p:grpSpPr>
          <p:sp>
            <p:nvSpPr>
              <p:cNvPr id="119" name="Freeform 92"/>
              <p:cNvSpPr>
                <a:spLocks/>
              </p:cNvSpPr>
              <p:nvPr/>
            </p:nvSpPr>
            <p:spPr bwMode="auto">
              <a:xfrm>
                <a:off x="8972" y="4641"/>
                <a:ext cx="1379" cy="1712"/>
              </a:xfrm>
              <a:custGeom>
                <a:avLst/>
                <a:gdLst>
                  <a:gd name="T0" fmla="+- 0 10351 8972"/>
                  <a:gd name="T1" fmla="*/ T0 w 1379"/>
                  <a:gd name="T2" fmla="+- 0 4641 4641"/>
                  <a:gd name="T3" fmla="*/ 4641 h 1712"/>
                  <a:gd name="T4" fmla="+- 0 8972 8972"/>
                  <a:gd name="T5" fmla="*/ T4 w 1379"/>
                  <a:gd name="T6" fmla="+- 0 5864 4641"/>
                  <a:gd name="T7" fmla="*/ 5864 h 1712"/>
                  <a:gd name="T8" fmla="+- 0 8977 8972"/>
                  <a:gd name="T9" fmla="*/ T8 w 1379"/>
                  <a:gd name="T10" fmla="+- 0 6353 4641"/>
                  <a:gd name="T11" fmla="*/ 6353 h 1712"/>
                  <a:gd name="T12" fmla="+- 0 10351 8972"/>
                  <a:gd name="T13" fmla="*/ T12 w 1379"/>
                  <a:gd name="T14" fmla="+- 0 5073 4641"/>
                  <a:gd name="T15" fmla="*/ 5073 h 1712"/>
                  <a:gd name="T16" fmla="+- 0 10351 8972"/>
                  <a:gd name="T17" fmla="*/ T16 w 1379"/>
                  <a:gd name="T18" fmla="+- 0 4641 4641"/>
                  <a:gd name="T19" fmla="*/ 4641 h 1712"/>
                </a:gdLst>
                <a:ahLst/>
                <a:cxnLst>
                  <a:cxn ang="0">
                    <a:pos x="T1" y="T3"/>
                  </a:cxn>
                  <a:cxn ang="0">
                    <a:pos x="T5" y="T7"/>
                  </a:cxn>
                  <a:cxn ang="0">
                    <a:pos x="T9" y="T11"/>
                  </a:cxn>
                  <a:cxn ang="0">
                    <a:pos x="T13" y="T15"/>
                  </a:cxn>
                  <a:cxn ang="0">
                    <a:pos x="T17" y="T19"/>
                  </a:cxn>
                </a:cxnLst>
                <a:rect l="0" t="0" r="r" b="b"/>
                <a:pathLst>
                  <a:path w="1379" h="1712">
                    <a:moveTo>
                      <a:pt x="1379" y="0"/>
                    </a:moveTo>
                    <a:lnTo>
                      <a:pt x="0" y="1223"/>
                    </a:lnTo>
                    <a:lnTo>
                      <a:pt x="5" y="1712"/>
                    </a:lnTo>
                    <a:lnTo>
                      <a:pt x="1379" y="432"/>
                    </a:lnTo>
                    <a:lnTo>
                      <a:pt x="1379"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7" name="Group 93"/>
            <p:cNvGrpSpPr>
              <a:grpSpLocks/>
            </p:cNvGrpSpPr>
            <p:nvPr/>
          </p:nvGrpSpPr>
          <p:grpSpPr bwMode="auto">
            <a:xfrm>
              <a:off x="6183" y="4815"/>
              <a:ext cx="10285" cy="5788"/>
              <a:chOff x="6183" y="4815"/>
              <a:chExt cx="10285" cy="5788"/>
            </a:xfrm>
          </p:grpSpPr>
          <p:sp>
            <p:nvSpPr>
              <p:cNvPr id="118" name="Freeform 94"/>
              <p:cNvSpPr>
                <a:spLocks/>
              </p:cNvSpPr>
              <p:nvPr/>
            </p:nvSpPr>
            <p:spPr bwMode="auto">
              <a:xfrm>
                <a:off x="6183" y="4815"/>
                <a:ext cx="2694" cy="1526"/>
              </a:xfrm>
              <a:custGeom>
                <a:avLst/>
                <a:gdLst>
                  <a:gd name="T0" fmla="+- 0 8323 6183"/>
                  <a:gd name="T1" fmla="*/ T0 w 2694"/>
                  <a:gd name="T2" fmla="+- 0 5631 4815"/>
                  <a:gd name="T3" fmla="*/ 5631 h 1526"/>
                  <a:gd name="T4" fmla="+- 0 7486 6183"/>
                  <a:gd name="T5" fmla="*/ T4 w 2694"/>
                  <a:gd name="T6" fmla="+- 0 5631 4815"/>
                  <a:gd name="T7" fmla="*/ 5631 h 1526"/>
                  <a:gd name="T8" fmla="+- 0 7500 6183"/>
                  <a:gd name="T9" fmla="*/ T8 w 2694"/>
                  <a:gd name="T10" fmla="+- 0 5632 4815"/>
                  <a:gd name="T11" fmla="*/ 5632 h 1526"/>
                  <a:gd name="T12" fmla="+- 0 7514 6183"/>
                  <a:gd name="T13" fmla="*/ T12 w 2694"/>
                  <a:gd name="T14" fmla="+- 0 5633 4815"/>
                  <a:gd name="T15" fmla="*/ 5633 h 1526"/>
                  <a:gd name="T16" fmla="+- 0 7587 6183"/>
                  <a:gd name="T17" fmla="*/ T16 w 2694"/>
                  <a:gd name="T18" fmla="+- 0 5655 4815"/>
                  <a:gd name="T19" fmla="*/ 5655 h 1526"/>
                  <a:gd name="T20" fmla="+- 0 7637 6183"/>
                  <a:gd name="T21" fmla="*/ T20 w 2694"/>
                  <a:gd name="T22" fmla="+- 0 5693 4815"/>
                  <a:gd name="T23" fmla="*/ 5693 h 1526"/>
                  <a:gd name="T24" fmla="+- 0 7694 6183"/>
                  <a:gd name="T25" fmla="*/ T24 w 2694"/>
                  <a:gd name="T26" fmla="+- 0 5748 4815"/>
                  <a:gd name="T27" fmla="*/ 5748 h 1526"/>
                  <a:gd name="T28" fmla="+- 0 7754 6183"/>
                  <a:gd name="T29" fmla="*/ T28 w 2694"/>
                  <a:gd name="T30" fmla="+- 0 5813 4815"/>
                  <a:gd name="T31" fmla="*/ 5813 h 1526"/>
                  <a:gd name="T32" fmla="+- 0 7814 6183"/>
                  <a:gd name="T33" fmla="*/ T32 w 2694"/>
                  <a:gd name="T34" fmla="+- 0 5883 4815"/>
                  <a:gd name="T35" fmla="*/ 5883 h 1526"/>
                  <a:gd name="T36" fmla="+- 0 7870 6183"/>
                  <a:gd name="T37" fmla="*/ T36 w 2694"/>
                  <a:gd name="T38" fmla="+- 0 5953 4815"/>
                  <a:gd name="T39" fmla="*/ 5953 h 1526"/>
                  <a:gd name="T40" fmla="+- 0 7919 6183"/>
                  <a:gd name="T41" fmla="*/ T40 w 2694"/>
                  <a:gd name="T42" fmla="+- 0 6016 4815"/>
                  <a:gd name="T43" fmla="*/ 6016 h 1526"/>
                  <a:gd name="T44" fmla="+- 0 7959 6183"/>
                  <a:gd name="T45" fmla="*/ T44 w 2694"/>
                  <a:gd name="T46" fmla="+- 0 6069 4815"/>
                  <a:gd name="T47" fmla="*/ 6069 h 1526"/>
                  <a:gd name="T48" fmla="+- 0 7994 6183"/>
                  <a:gd name="T49" fmla="*/ T48 w 2694"/>
                  <a:gd name="T50" fmla="+- 0 6117 4815"/>
                  <a:gd name="T51" fmla="*/ 6117 h 1526"/>
                  <a:gd name="T52" fmla="+- 0 8877 6183"/>
                  <a:gd name="T53" fmla="*/ T52 w 2694"/>
                  <a:gd name="T54" fmla="+- 0 6341 4815"/>
                  <a:gd name="T55" fmla="*/ 6341 h 1526"/>
                  <a:gd name="T56" fmla="+- 0 8323 6183"/>
                  <a:gd name="T57" fmla="*/ T56 w 2694"/>
                  <a:gd name="T58" fmla="+- 0 5631 4815"/>
                  <a:gd name="T59" fmla="*/ 5631 h 152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2694" h="1526">
                    <a:moveTo>
                      <a:pt x="2140" y="816"/>
                    </a:moveTo>
                    <a:lnTo>
                      <a:pt x="1303" y="816"/>
                    </a:lnTo>
                    <a:lnTo>
                      <a:pt x="1317" y="817"/>
                    </a:lnTo>
                    <a:lnTo>
                      <a:pt x="1331" y="818"/>
                    </a:lnTo>
                    <a:lnTo>
                      <a:pt x="1404" y="840"/>
                    </a:lnTo>
                    <a:lnTo>
                      <a:pt x="1454" y="878"/>
                    </a:lnTo>
                    <a:lnTo>
                      <a:pt x="1511" y="933"/>
                    </a:lnTo>
                    <a:lnTo>
                      <a:pt x="1571" y="998"/>
                    </a:lnTo>
                    <a:lnTo>
                      <a:pt x="1631" y="1068"/>
                    </a:lnTo>
                    <a:lnTo>
                      <a:pt x="1687" y="1138"/>
                    </a:lnTo>
                    <a:lnTo>
                      <a:pt x="1736" y="1201"/>
                    </a:lnTo>
                    <a:lnTo>
                      <a:pt x="1776" y="1254"/>
                    </a:lnTo>
                    <a:lnTo>
                      <a:pt x="1811" y="1302"/>
                    </a:lnTo>
                    <a:lnTo>
                      <a:pt x="2694" y="1526"/>
                    </a:lnTo>
                    <a:lnTo>
                      <a:pt x="2140" y="816"/>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3167" name="Picture 9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411" y="5062"/>
                <a:ext cx="2156" cy="1628"/>
              </a:xfrm>
              <a:prstGeom prst="rect">
                <a:avLst/>
              </a:prstGeom>
              <a:noFill/>
              <a:extLst>
                <a:ext uri="{909E8E84-426E-40DD-AFC4-6F175D3DCCD1}">
                  <a14:hiddenFill xmlns:a14="http://schemas.microsoft.com/office/drawing/2010/main">
                    <a:solidFill>
                      <a:srgbClr val="FFFFFF"/>
                    </a:solidFill>
                  </a14:hiddenFill>
                </a:ext>
              </a:extLst>
            </p:spPr>
          </p:pic>
          <p:pic>
            <p:nvPicPr>
              <p:cNvPr id="3168" name="Picture 9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455" y="6597"/>
                <a:ext cx="2862" cy="1932"/>
              </a:xfrm>
              <a:prstGeom prst="rect">
                <a:avLst/>
              </a:prstGeom>
              <a:noFill/>
              <a:extLst>
                <a:ext uri="{909E8E84-426E-40DD-AFC4-6F175D3DCCD1}">
                  <a14:hiddenFill xmlns:a14="http://schemas.microsoft.com/office/drawing/2010/main">
                    <a:solidFill>
                      <a:srgbClr val="FFFFFF"/>
                    </a:solidFill>
                  </a14:hiddenFill>
                </a:ext>
              </a:extLst>
            </p:spPr>
          </p:pic>
          <p:pic>
            <p:nvPicPr>
              <p:cNvPr id="3169" name="Picture 97"/>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3620" y="9127"/>
                <a:ext cx="1458" cy="1476"/>
              </a:xfrm>
              <a:prstGeom prst="rect">
                <a:avLst/>
              </a:prstGeom>
              <a:noFill/>
              <a:extLst>
                <a:ext uri="{909E8E84-426E-40DD-AFC4-6F175D3DCCD1}">
                  <a14:hiddenFill xmlns:a14="http://schemas.microsoft.com/office/drawing/2010/main">
                    <a:solidFill>
                      <a:srgbClr val="FFFFFF"/>
                    </a:solidFill>
                  </a14:hiddenFill>
                </a:ext>
              </a:extLst>
            </p:spPr>
          </p:pic>
          <p:pic>
            <p:nvPicPr>
              <p:cNvPr id="3170" name="Picture 98"/>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3944" y="7008"/>
                <a:ext cx="2524" cy="357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48" name="Group 99"/>
            <p:cNvGrpSpPr>
              <a:grpSpLocks/>
            </p:cNvGrpSpPr>
            <p:nvPr/>
          </p:nvGrpSpPr>
          <p:grpSpPr bwMode="auto">
            <a:xfrm>
              <a:off x="12625" y="3607"/>
              <a:ext cx="2573" cy="1223"/>
              <a:chOff x="12625" y="3607"/>
              <a:chExt cx="2573" cy="1223"/>
            </a:xfrm>
          </p:grpSpPr>
          <p:sp>
            <p:nvSpPr>
              <p:cNvPr id="117" name="Freeform 100"/>
              <p:cNvSpPr>
                <a:spLocks/>
              </p:cNvSpPr>
              <p:nvPr/>
            </p:nvSpPr>
            <p:spPr bwMode="auto">
              <a:xfrm>
                <a:off x="12625" y="3607"/>
                <a:ext cx="2573" cy="1223"/>
              </a:xfrm>
              <a:custGeom>
                <a:avLst/>
                <a:gdLst>
                  <a:gd name="T0" fmla="+- 0 14249 12625"/>
                  <a:gd name="T1" fmla="*/ T0 w 2573"/>
                  <a:gd name="T2" fmla="+- 0 3607 3607"/>
                  <a:gd name="T3" fmla="*/ 3607 h 1223"/>
                  <a:gd name="T4" fmla="+- 0 12625 12625"/>
                  <a:gd name="T5" fmla="*/ T4 w 2573"/>
                  <a:gd name="T6" fmla="+- 0 4582 3607"/>
                  <a:gd name="T7" fmla="*/ 4582 h 1223"/>
                  <a:gd name="T8" fmla="+- 0 13727 12625"/>
                  <a:gd name="T9" fmla="*/ T8 w 2573"/>
                  <a:gd name="T10" fmla="+- 0 4830 3607"/>
                  <a:gd name="T11" fmla="*/ 4830 h 1223"/>
                  <a:gd name="T12" fmla="+- 0 15198 12625"/>
                  <a:gd name="T13" fmla="*/ T12 w 2573"/>
                  <a:gd name="T14" fmla="+- 0 3786 3607"/>
                  <a:gd name="T15" fmla="*/ 3786 h 1223"/>
                  <a:gd name="T16" fmla="+- 0 14249 12625"/>
                  <a:gd name="T17" fmla="*/ T16 w 2573"/>
                  <a:gd name="T18" fmla="+- 0 3607 3607"/>
                  <a:gd name="T19" fmla="*/ 3607 h 1223"/>
                </a:gdLst>
                <a:ahLst/>
                <a:cxnLst>
                  <a:cxn ang="0">
                    <a:pos x="T1" y="T3"/>
                  </a:cxn>
                  <a:cxn ang="0">
                    <a:pos x="T5" y="T7"/>
                  </a:cxn>
                  <a:cxn ang="0">
                    <a:pos x="T9" y="T11"/>
                  </a:cxn>
                  <a:cxn ang="0">
                    <a:pos x="T13" y="T15"/>
                  </a:cxn>
                  <a:cxn ang="0">
                    <a:pos x="T17" y="T19"/>
                  </a:cxn>
                </a:cxnLst>
                <a:rect l="0" t="0" r="r" b="b"/>
                <a:pathLst>
                  <a:path w="2573" h="1223">
                    <a:moveTo>
                      <a:pt x="1624" y="0"/>
                    </a:moveTo>
                    <a:lnTo>
                      <a:pt x="0" y="975"/>
                    </a:lnTo>
                    <a:lnTo>
                      <a:pt x="1102" y="1223"/>
                    </a:lnTo>
                    <a:lnTo>
                      <a:pt x="2573" y="179"/>
                    </a:lnTo>
                    <a:lnTo>
                      <a:pt x="1624"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9" name="Group 101"/>
            <p:cNvGrpSpPr>
              <a:grpSpLocks/>
            </p:cNvGrpSpPr>
            <p:nvPr/>
          </p:nvGrpSpPr>
          <p:grpSpPr bwMode="auto">
            <a:xfrm>
              <a:off x="12388" y="3559"/>
              <a:ext cx="1850" cy="1012"/>
              <a:chOff x="12388" y="3559"/>
              <a:chExt cx="1850" cy="1012"/>
            </a:xfrm>
          </p:grpSpPr>
          <p:sp>
            <p:nvSpPr>
              <p:cNvPr id="116" name="Freeform 102"/>
              <p:cNvSpPr>
                <a:spLocks/>
              </p:cNvSpPr>
              <p:nvPr/>
            </p:nvSpPr>
            <p:spPr bwMode="auto">
              <a:xfrm>
                <a:off x="12388" y="3559"/>
                <a:ext cx="1850" cy="1012"/>
              </a:xfrm>
              <a:custGeom>
                <a:avLst/>
                <a:gdLst>
                  <a:gd name="T0" fmla="+- 0 14011 12388"/>
                  <a:gd name="T1" fmla="*/ T0 w 1850"/>
                  <a:gd name="T2" fmla="+- 0 3559 3559"/>
                  <a:gd name="T3" fmla="*/ 3559 h 1012"/>
                  <a:gd name="T4" fmla="+- 0 12388 12388"/>
                  <a:gd name="T5" fmla="*/ T4 w 1850"/>
                  <a:gd name="T6" fmla="+- 0 4513 3559"/>
                  <a:gd name="T7" fmla="*/ 4513 h 1012"/>
                  <a:gd name="T8" fmla="+- 0 12646 12388"/>
                  <a:gd name="T9" fmla="*/ T8 w 1850"/>
                  <a:gd name="T10" fmla="+- 0 4571 3559"/>
                  <a:gd name="T11" fmla="*/ 4571 h 1012"/>
                  <a:gd name="T12" fmla="+- 0 14238 12388"/>
                  <a:gd name="T13" fmla="*/ T12 w 1850"/>
                  <a:gd name="T14" fmla="+- 0 3601 3559"/>
                  <a:gd name="T15" fmla="*/ 3601 h 1012"/>
                  <a:gd name="T16" fmla="+- 0 14011 12388"/>
                  <a:gd name="T17" fmla="*/ T16 w 1850"/>
                  <a:gd name="T18" fmla="+- 0 3559 3559"/>
                  <a:gd name="T19" fmla="*/ 3559 h 1012"/>
                </a:gdLst>
                <a:ahLst/>
                <a:cxnLst>
                  <a:cxn ang="0">
                    <a:pos x="T1" y="T3"/>
                  </a:cxn>
                  <a:cxn ang="0">
                    <a:pos x="T5" y="T7"/>
                  </a:cxn>
                  <a:cxn ang="0">
                    <a:pos x="T9" y="T11"/>
                  </a:cxn>
                  <a:cxn ang="0">
                    <a:pos x="T13" y="T15"/>
                  </a:cxn>
                  <a:cxn ang="0">
                    <a:pos x="T17" y="T19"/>
                  </a:cxn>
                </a:cxnLst>
                <a:rect l="0" t="0" r="r" b="b"/>
                <a:pathLst>
                  <a:path w="1850" h="1012">
                    <a:moveTo>
                      <a:pt x="1623" y="0"/>
                    </a:moveTo>
                    <a:lnTo>
                      <a:pt x="0" y="954"/>
                    </a:lnTo>
                    <a:lnTo>
                      <a:pt x="258" y="1012"/>
                    </a:lnTo>
                    <a:lnTo>
                      <a:pt x="1850" y="42"/>
                    </a:lnTo>
                    <a:lnTo>
                      <a:pt x="1623"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0" name="Group 103"/>
            <p:cNvGrpSpPr>
              <a:grpSpLocks/>
            </p:cNvGrpSpPr>
            <p:nvPr/>
          </p:nvGrpSpPr>
          <p:grpSpPr bwMode="auto">
            <a:xfrm>
              <a:off x="13732" y="3791"/>
              <a:ext cx="1898" cy="1144"/>
              <a:chOff x="13732" y="3791"/>
              <a:chExt cx="1898" cy="1144"/>
            </a:xfrm>
          </p:grpSpPr>
          <p:sp>
            <p:nvSpPr>
              <p:cNvPr id="115" name="Freeform 104"/>
              <p:cNvSpPr>
                <a:spLocks/>
              </p:cNvSpPr>
              <p:nvPr/>
            </p:nvSpPr>
            <p:spPr bwMode="auto">
              <a:xfrm>
                <a:off x="13732" y="3791"/>
                <a:ext cx="1898" cy="1144"/>
              </a:xfrm>
              <a:custGeom>
                <a:avLst/>
                <a:gdLst>
                  <a:gd name="T0" fmla="+- 0 15208 13732"/>
                  <a:gd name="T1" fmla="*/ T0 w 1898"/>
                  <a:gd name="T2" fmla="+- 0 3791 3791"/>
                  <a:gd name="T3" fmla="*/ 3791 h 1144"/>
                  <a:gd name="T4" fmla="+- 0 13732 13732"/>
                  <a:gd name="T5" fmla="*/ T4 w 1898"/>
                  <a:gd name="T6" fmla="+- 0 4819 3791"/>
                  <a:gd name="T7" fmla="*/ 4819 h 1144"/>
                  <a:gd name="T8" fmla="+- 0 14254 13732"/>
                  <a:gd name="T9" fmla="*/ T8 w 1898"/>
                  <a:gd name="T10" fmla="+- 0 4935 3791"/>
                  <a:gd name="T11" fmla="*/ 4935 h 1144"/>
                  <a:gd name="T12" fmla="+- 0 15630 13732"/>
                  <a:gd name="T13" fmla="*/ T12 w 1898"/>
                  <a:gd name="T14" fmla="+- 0 3875 3791"/>
                  <a:gd name="T15" fmla="*/ 3875 h 1144"/>
                  <a:gd name="T16" fmla="+- 0 15208 13732"/>
                  <a:gd name="T17" fmla="*/ T16 w 1898"/>
                  <a:gd name="T18" fmla="+- 0 3791 3791"/>
                  <a:gd name="T19" fmla="*/ 3791 h 1144"/>
                </a:gdLst>
                <a:ahLst/>
                <a:cxnLst>
                  <a:cxn ang="0">
                    <a:pos x="T1" y="T3"/>
                  </a:cxn>
                  <a:cxn ang="0">
                    <a:pos x="T5" y="T7"/>
                  </a:cxn>
                  <a:cxn ang="0">
                    <a:pos x="T9" y="T11"/>
                  </a:cxn>
                  <a:cxn ang="0">
                    <a:pos x="T13" y="T15"/>
                  </a:cxn>
                  <a:cxn ang="0">
                    <a:pos x="T17" y="T19"/>
                  </a:cxn>
                </a:cxnLst>
                <a:rect l="0" t="0" r="r" b="b"/>
                <a:pathLst>
                  <a:path w="1898" h="1144">
                    <a:moveTo>
                      <a:pt x="1476" y="0"/>
                    </a:moveTo>
                    <a:lnTo>
                      <a:pt x="0" y="1028"/>
                    </a:lnTo>
                    <a:lnTo>
                      <a:pt x="522" y="1144"/>
                    </a:lnTo>
                    <a:lnTo>
                      <a:pt x="1898" y="84"/>
                    </a:lnTo>
                    <a:lnTo>
                      <a:pt x="1476"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1" name="Group 105"/>
            <p:cNvGrpSpPr>
              <a:grpSpLocks/>
            </p:cNvGrpSpPr>
            <p:nvPr/>
          </p:nvGrpSpPr>
          <p:grpSpPr bwMode="auto">
            <a:xfrm>
              <a:off x="12369" y="4509"/>
              <a:ext cx="1904" cy="626"/>
              <a:chOff x="12369" y="4509"/>
              <a:chExt cx="1904" cy="626"/>
            </a:xfrm>
          </p:grpSpPr>
          <p:sp>
            <p:nvSpPr>
              <p:cNvPr id="113" name="Freeform 106"/>
              <p:cNvSpPr>
                <a:spLocks/>
              </p:cNvSpPr>
              <p:nvPr/>
            </p:nvSpPr>
            <p:spPr bwMode="auto">
              <a:xfrm>
                <a:off x="12369" y="4509"/>
                <a:ext cx="1904" cy="626"/>
              </a:xfrm>
              <a:custGeom>
                <a:avLst/>
                <a:gdLst>
                  <a:gd name="T0" fmla="+- 0 12381 12369"/>
                  <a:gd name="T1" fmla="*/ T0 w 1904"/>
                  <a:gd name="T2" fmla="+- 0 4509 4509"/>
                  <a:gd name="T3" fmla="*/ 4509 h 626"/>
                  <a:gd name="T4" fmla="+- 0 12377 12369"/>
                  <a:gd name="T5" fmla="*/ T4 w 1904"/>
                  <a:gd name="T6" fmla="+- 0 4575 4509"/>
                  <a:gd name="T7" fmla="*/ 4575 h 626"/>
                  <a:gd name="T8" fmla="+- 0 12371 12369"/>
                  <a:gd name="T9" fmla="*/ T8 w 1904"/>
                  <a:gd name="T10" fmla="+- 0 4688 4509"/>
                  <a:gd name="T11" fmla="*/ 4688 h 626"/>
                  <a:gd name="T12" fmla="+- 0 12369 12369"/>
                  <a:gd name="T13" fmla="*/ T12 w 1904"/>
                  <a:gd name="T14" fmla="+- 0 4779 4509"/>
                  <a:gd name="T15" fmla="*/ 4779 h 626"/>
                  <a:gd name="T16" fmla="+- 0 12370 12369"/>
                  <a:gd name="T17" fmla="*/ T16 w 1904"/>
                  <a:gd name="T18" fmla="+- 0 4817 4509"/>
                  <a:gd name="T19" fmla="*/ 4817 h 626"/>
                  <a:gd name="T20" fmla="+- 0 12376 12369"/>
                  <a:gd name="T21" fmla="*/ T20 w 1904"/>
                  <a:gd name="T22" fmla="+- 0 4880 4509"/>
                  <a:gd name="T23" fmla="*/ 4880 h 626"/>
                  <a:gd name="T24" fmla="+- 0 12398 12369"/>
                  <a:gd name="T25" fmla="*/ T24 w 1904"/>
                  <a:gd name="T26" fmla="+- 0 4952 4509"/>
                  <a:gd name="T27" fmla="*/ 4952 h 626"/>
                  <a:gd name="T28" fmla="+- 0 12441 12369"/>
                  <a:gd name="T29" fmla="*/ T28 w 1904"/>
                  <a:gd name="T30" fmla="+- 0 5004 4509"/>
                  <a:gd name="T31" fmla="*/ 5004 h 626"/>
                  <a:gd name="T32" fmla="+- 0 12509 12369"/>
                  <a:gd name="T33" fmla="*/ T32 w 1904"/>
                  <a:gd name="T34" fmla="+- 0 5051 4509"/>
                  <a:gd name="T35" fmla="*/ 5051 h 626"/>
                  <a:gd name="T36" fmla="+- 0 12570 12369"/>
                  <a:gd name="T37" fmla="*/ T36 w 1904"/>
                  <a:gd name="T38" fmla="+- 0 5084 4509"/>
                  <a:gd name="T39" fmla="*/ 5084 h 626"/>
                  <a:gd name="T40" fmla="+- 0 12653 12369"/>
                  <a:gd name="T41" fmla="*/ T40 w 1904"/>
                  <a:gd name="T42" fmla="+- 0 5119 4509"/>
                  <a:gd name="T43" fmla="*/ 5119 h 626"/>
                  <a:gd name="T44" fmla="+- 0 12715 12369"/>
                  <a:gd name="T45" fmla="*/ T44 w 1904"/>
                  <a:gd name="T46" fmla="+- 0 5130 4509"/>
                  <a:gd name="T47" fmla="*/ 5130 h 626"/>
                  <a:gd name="T48" fmla="+- 0 12790 12369"/>
                  <a:gd name="T49" fmla="*/ T48 w 1904"/>
                  <a:gd name="T50" fmla="+- 0 5135 4509"/>
                  <a:gd name="T51" fmla="*/ 5135 h 626"/>
                  <a:gd name="T52" fmla="+- 0 12877 12369"/>
                  <a:gd name="T53" fmla="*/ T52 w 1904"/>
                  <a:gd name="T54" fmla="+- 0 5135 4509"/>
                  <a:gd name="T55" fmla="*/ 5135 h 626"/>
                  <a:gd name="T56" fmla="+- 0 12974 12369"/>
                  <a:gd name="T57" fmla="*/ T56 w 1904"/>
                  <a:gd name="T58" fmla="+- 0 5132 4509"/>
                  <a:gd name="T59" fmla="*/ 5132 h 626"/>
                  <a:gd name="T60" fmla="+- 0 13078 12369"/>
                  <a:gd name="T61" fmla="*/ T60 w 1904"/>
                  <a:gd name="T62" fmla="+- 0 5124 4509"/>
                  <a:gd name="T63" fmla="*/ 5124 h 626"/>
                  <a:gd name="T64" fmla="+- 0 13188 12369"/>
                  <a:gd name="T65" fmla="*/ T64 w 1904"/>
                  <a:gd name="T66" fmla="+- 0 5114 4509"/>
                  <a:gd name="T67" fmla="*/ 5114 h 626"/>
                  <a:gd name="T68" fmla="+- 0 13302 12369"/>
                  <a:gd name="T69" fmla="*/ T68 w 1904"/>
                  <a:gd name="T70" fmla="+- 0 5100 4509"/>
                  <a:gd name="T71" fmla="*/ 5100 h 626"/>
                  <a:gd name="T72" fmla="+- 0 13419 12369"/>
                  <a:gd name="T73" fmla="*/ T72 w 1904"/>
                  <a:gd name="T74" fmla="+- 0 5085 4509"/>
                  <a:gd name="T75" fmla="*/ 5085 h 626"/>
                  <a:gd name="T76" fmla="+- 0 13535 12369"/>
                  <a:gd name="T77" fmla="*/ T76 w 1904"/>
                  <a:gd name="T78" fmla="+- 0 5068 4509"/>
                  <a:gd name="T79" fmla="*/ 5068 h 626"/>
                  <a:gd name="T80" fmla="+- 0 13759 12369"/>
                  <a:gd name="T81" fmla="*/ T80 w 1904"/>
                  <a:gd name="T82" fmla="+- 0 5032 4509"/>
                  <a:gd name="T83" fmla="*/ 5032 h 626"/>
                  <a:gd name="T84" fmla="+- 0 14048 12369"/>
                  <a:gd name="T85" fmla="*/ T84 w 1904"/>
                  <a:gd name="T86" fmla="+- 0 4981 4509"/>
                  <a:gd name="T87" fmla="*/ 4981 h 626"/>
                  <a:gd name="T88" fmla="+- 0 14228 12369"/>
                  <a:gd name="T89" fmla="*/ T88 w 1904"/>
                  <a:gd name="T90" fmla="+- 0 4946 4509"/>
                  <a:gd name="T91" fmla="*/ 4946 h 626"/>
                  <a:gd name="T92" fmla="+- 0 12797 12369"/>
                  <a:gd name="T93" fmla="*/ T92 w 1904"/>
                  <a:gd name="T94" fmla="+- 0 4946 4509"/>
                  <a:gd name="T95" fmla="*/ 4946 h 626"/>
                  <a:gd name="T96" fmla="+- 0 12780 12369"/>
                  <a:gd name="T97" fmla="*/ T96 w 1904"/>
                  <a:gd name="T98" fmla="+- 0 4945 4509"/>
                  <a:gd name="T99" fmla="*/ 4945 h 626"/>
                  <a:gd name="T100" fmla="+- 0 12719 12369"/>
                  <a:gd name="T101" fmla="*/ T100 w 1904"/>
                  <a:gd name="T102" fmla="+- 0 4929 4509"/>
                  <a:gd name="T103" fmla="*/ 4929 h 626"/>
                  <a:gd name="T104" fmla="+- 0 12678 12369"/>
                  <a:gd name="T105" fmla="*/ T104 w 1904"/>
                  <a:gd name="T106" fmla="+- 0 4872 4509"/>
                  <a:gd name="T107" fmla="*/ 4872 h 626"/>
                  <a:gd name="T108" fmla="+- 0 12659 12369"/>
                  <a:gd name="T109" fmla="*/ T108 w 1904"/>
                  <a:gd name="T110" fmla="+- 0 4798 4509"/>
                  <a:gd name="T111" fmla="*/ 4798 h 626"/>
                  <a:gd name="T112" fmla="+- 0 12649 12369"/>
                  <a:gd name="T113" fmla="*/ T112 w 1904"/>
                  <a:gd name="T114" fmla="+- 0 4714 4509"/>
                  <a:gd name="T115" fmla="*/ 4714 h 626"/>
                  <a:gd name="T116" fmla="+- 0 12644 12369"/>
                  <a:gd name="T117" fmla="*/ T116 w 1904"/>
                  <a:gd name="T118" fmla="+- 0 4638 4509"/>
                  <a:gd name="T119" fmla="*/ 4638 h 626"/>
                  <a:gd name="T120" fmla="+- 0 12642 12369"/>
                  <a:gd name="T121" fmla="*/ T120 w 1904"/>
                  <a:gd name="T122" fmla="+- 0 4573 4509"/>
                  <a:gd name="T123" fmla="*/ 4573 h 626"/>
                  <a:gd name="T124" fmla="+- 0 12381 12369"/>
                  <a:gd name="T125" fmla="*/ T124 w 1904"/>
                  <a:gd name="T126" fmla="+- 0 4509 4509"/>
                  <a:gd name="T127" fmla="*/ 4509 h 62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Lst>
                <a:rect l="0" t="0" r="r" b="b"/>
                <a:pathLst>
                  <a:path w="1904" h="626">
                    <a:moveTo>
                      <a:pt x="12" y="0"/>
                    </a:moveTo>
                    <a:lnTo>
                      <a:pt x="8" y="66"/>
                    </a:lnTo>
                    <a:lnTo>
                      <a:pt x="2" y="179"/>
                    </a:lnTo>
                    <a:lnTo>
                      <a:pt x="0" y="270"/>
                    </a:lnTo>
                    <a:lnTo>
                      <a:pt x="1" y="308"/>
                    </a:lnTo>
                    <a:lnTo>
                      <a:pt x="7" y="371"/>
                    </a:lnTo>
                    <a:lnTo>
                      <a:pt x="29" y="443"/>
                    </a:lnTo>
                    <a:lnTo>
                      <a:pt x="72" y="495"/>
                    </a:lnTo>
                    <a:lnTo>
                      <a:pt x="140" y="542"/>
                    </a:lnTo>
                    <a:lnTo>
                      <a:pt x="201" y="575"/>
                    </a:lnTo>
                    <a:lnTo>
                      <a:pt x="284" y="610"/>
                    </a:lnTo>
                    <a:lnTo>
                      <a:pt x="346" y="621"/>
                    </a:lnTo>
                    <a:lnTo>
                      <a:pt x="421" y="626"/>
                    </a:lnTo>
                    <a:lnTo>
                      <a:pt x="508" y="626"/>
                    </a:lnTo>
                    <a:lnTo>
                      <a:pt x="605" y="623"/>
                    </a:lnTo>
                    <a:lnTo>
                      <a:pt x="709" y="615"/>
                    </a:lnTo>
                    <a:lnTo>
                      <a:pt x="819" y="605"/>
                    </a:lnTo>
                    <a:lnTo>
                      <a:pt x="933" y="591"/>
                    </a:lnTo>
                    <a:lnTo>
                      <a:pt x="1050" y="576"/>
                    </a:lnTo>
                    <a:lnTo>
                      <a:pt x="1166" y="559"/>
                    </a:lnTo>
                    <a:lnTo>
                      <a:pt x="1390" y="523"/>
                    </a:lnTo>
                    <a:lnTo>
                      <a:pt x="1679" y="472"/>
                    </a:lnTo>
                    <a:lnTo>
                      <a:pt x="1859" y="437"/>
                    </a:lnTo>
                    <a:lnTo>
                      <a:pt x="428" y="437"/>
                    </a:lnTo>
                    <a:lnTo>
                      <a:pt x="411" y="436"/>
                    </a:lnTo>
                    <a:lnTo>
                      <a:pt x="350" y="420"/>
                    </a:lnTo>
                    <a:lnTo>
                      <a:pt x="309" y="363"/>
                    </a:lnTo>
                    <a:lnTo>
                      <a:pt x="290" y="289"/>
                    </a:lnTo>
                    <a:lnTo>
                      <a:pt x="280" y="205"/>
                    </a:lnTo>
                    <a:lnTo>
                      <a:pt x="275" y="129"/>
                    </a:lnTo>
                    <a:lnTo>
                      <a:pt x="273" y="64"/>
                    </a:lnTo>
                    <a:lnTo>
                      <a:pt x="12"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4" name="Freeform 107"/>
              <p:cNvSpPr>
                <a:spLocks/>
              </p:cNvSpPr>
              <p:nvPr/>
            </p:nvSpPr>
            <p:spPr bwMode="auto">
              <a:xfrm>
                <a:off x="12369" y="4509"/>
                <a:ext cx="1904" cy="626"/>
              </a:xfrm>
              <a:custGeom>
                <a:avLst/>
                <a:gdLst>
                  <a:gd name="T0" fmla="+- 0 13745 12369"/>
                  <a:gd name="T1" fmla="*/ T0 w 1904"/>
                  <a:gd name="T2" fmla="+- 0 4822 4509"/>
                  <a:gd name="T3" fmla="*/ 4822 h 626"/>
                  <a:gd name="T4" fmla="+- 0 13055 12369"/>
                  <a:gd name="T5" fmla="*/ T4 w 1904"/>
                  <a:gd name="T6" fmla="+- 0 4921 4509"/>
                  <a:gd name="T7" fmla="*/ 4921 h 626"/>
                  <a:gd name="T8" fmla="+- 0 12949 12369"/>
                  <a:gd name="T9" fmla="*/ T8 w 1904"/>
                  <a:gd name="T10" fmla="+- 0 4934 4509"/>
                  <a:gd name="T11" fmla="*/ 4934 h 626"/>
                  <a:gd name="T12" fmla="+- 0 12871 12369"/>
                  <a:gd name="T13" fmla="*/ T12 w 1904"/>
                  <a:gd name="T14" fmla="+- 0 4942 4509"/>
                  <a:gd name="T15" fmla="*/ 4942 h 626"/>
                  <a:gd name="T16" fmla="+- 0 12797 12369"/>
                  <a:gd name="T17" fmla="*/ T16 w 1904"/>
                  <a:gd name="T18" fmla="+- 0 4946 4509"/>
                  <a:gd name="T19" fmla="*/ 4946 h 626"/>
                  <a:gd name="T20" fmla="+- 0 14228 12369"/>
                  <a:gd name="T21" fmla="*/ T20 w 1904"/>
                  <a:gd name="T22" fmla="+- 0 4946 4509"/>
                  <a:gd name="T23" fmla="*/ 4946 h 626"/>
                  <a:gd name="T24" fmla="+- 0 14273 12369"/>
                  <a:gd name="T25" fmla="*/ T24 w 1904"/>
                  <a:gd name="T26" fmla="+- 0 4936 4509"/>
                  <a:gd name="T27" fmla="*/ 4936 h 626"/>
                  <a:gd name="T28" fmla="+- 0 13745 12369"/>
                  <a:gd name="T29" fmla="*/ T28 w 1904"/>
                  <a:gd name="T30" fmla="+- 0 4822 4509"/>
                  <a:gd name="T31" fmla="*/ 4822 h 626"/>
                </a:gdLst>
                <a:ah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1904" h="626">
                    <a:moveTo>
                      <a:pt x="1376" y="313"/>
                    </a:moveTo>
                    <a:lnTo>
                      <a:pt x="686" y="412"/>
                    </a:lnTo>
                    <a:lnTo>
                      <a:pt x="580" y="425"/>
                    </a:lnTo>
                    <a:lnTo>
                      <a:pt x="502" y="433"/>
                    </a:lnTo>
                    <a:lnTo>
                      <a:pt x="428" y="437"/>
                    </a:lnTo>
                    <a:lnTo>
                      <a:pt x="1859" y="437"/>
                    </a:lnTo>
                    <a:lnTo>
                      <a:pt x="1904" y="427"/>
                    </a:lnTo>
                    <a:lnTo>
                      <a:pt x="1376" y="313"/>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2" name="Group 108"/>
            <p:cNvGrpSpPr>
              <a:grpSpLocks/>
            </p:cNvGrpSpPr>
            <p:nvPr/>
          </p:nvGrpSpPr>
          <p:grpSpPr bwMode="auto">
            <a:xfrm>
              <a:off x="11994" y="3490"/>
              <a:ext cx="2019" cy="1024"/>
              <a:chOff x="11994" y="3490"/>
              <a:chExt cx="2019" cy="1024"/>
            </a:xfrm>
          </p:grpSpPr>
          <p:sp>
            <p:nvSpPr>
              <p:cNvPr id="112" name="Freeform 109"/>
              <p:cNvSpPr>
                <a:spLocks/>
              </p:cNvSpPr>
              <p:nvPr/>
            </p:nvSpPr>
            <p:spPr bwMode="auto">
              <a:xfrm>
                <a:off x="11994" y="3490"/>
                <a:ext cx="2019" cy="1024"/>
              </a:xfrm>
              <a:custGeom>
                <a:avLst/>
                <a:gdLst>
                  <a:gd name="T0" fmla="+- 0 13687 11994"/>
                  <a:gd name="T1" fmla="*/ T0 w 2019"/>
                  <a:gd name="T2" fmla="+- 0 3490 3490"/>
                  <a:gd name="T3" fmla="*/ 3490 h 1024"/>
                  <a:gd name="T4" fmla="+- 0 11994 11994"/>
                  <a:gd name="T5" fmla="*/ T4 w 2019"/>
                  <a:gd name="T6" fmla="+- 0 4416 3490"/>
                  <a:gd name="T7" fmla="*/ 4416 h 1024"/>
                  <a:gd name="T8" fmla="+- 0 12389 11994"/>
                  <a:gd name="T9" fmla="*/ T8 w 2019"/>
                  <a:gd name="T10" fmla="+- 0 4513 3490"/>
                  <a:gd name="T11" fmla="*/ 4513 h 1024"/>
                  <a:gd name="T12" fmla="+- 0 14013 11994"/>
                  <a:gd name="T13" fmla="*/ T12 w 2019"/>
                  <a:gd name="T14" fmla="+- 0 3565 3490"/>
                  <a:gd name="T15" fmla="*/ 3565 h 1024"/>
                  <a:gd name="T16" fmla="+- 0 13687 11994"/>
                  <a:gd name="T17" fmla="*/ T16 w 2019"/>
                  <a:gd name="T18" fmla="+- 0 3490 3490"/>
                  <a:gd name="T19" fmla="*/ 3490 h 1024"/>
                </a:gdLst>
                <a:ahLst/>
                <a:cxnLst>
                  <a:cxn ang="0">
                    <a:pos x="T1" y="T3"/>
                  </a:cxn>
                  <a:cxn ang="0">
                    <a:pos x="T5" y="T7"/>
                  </a:cxn>
                  <a:cxn ang="0">
                    <a:pos x="T9" y="T11"/>
                  </a:cxn>
                  <a:cxn ang="0">
                    <a:pos x="T13" y="T15"/>
                  </a:cxn>
                  <a:cxn ang="0">
                    <a:pos x="T17" y="T19"/>
                  </a:cxn>
                </a:cxnLst>
                <a:rect l="0" t="0" r="r" b="b"/>
                <a:pathLst>
                  <a:path w="2019" h="1024">
                    <a:moveTo>
                      <a:pt x="1693" y="0"/>
                    </a:moveTo>
                    <a:lnTo>
                      <a:pt x="0" y="926"/>
                    </a:lnTo>
                    <a:lnTo>
                      <a:pt x="395" y="1023"/>
                    </a:lnTo>
                    <a:lnTo>
                      <a:pt x="2019" y="75"/>
                    </a:lnTo>
                    <a:lnTo>
                      <a:pt x="1693"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3" name="Group 110"/>
            <p:cNvGrpSpPr>
              <a:grpSpLocks/>
            </p:cNvGrpSpPr>
            <p:nvPr/>
          </p:nvGrpSpPr>
          <p:grpSpPr bwMode="auto">
            <a:xfrm>
              <a:off x="14277" y="3873"/>
              <a:ext cx="1606" cy="1131"/>
              <a:chOff x="14277" y="3873"/>
              <a:chExt cx="1606" cy="1131"/>
            </a:xfrm>
          </p:grpSpPr>
          <p:sp>
            <p:nvSpPr>
              <p:cNvPr id="111" name="Freeform 111"/>
              <p:cNvSpPr>
                <a:spLocks/>
              </p:cNvSpPr>
              <p:nvPr/>
            </p:nvSpPr>
            <p:spPr bwMode="auto">
              <a:xfrm>
                <a:off x="14277" y="3873"/>
                <a:ext cx="1606" cy="1131"/>
              </a:xfrm>
              <a:custGeom>
                <a:avLst/>
                <a:gdLst>
                  <a:gd name="T0" fmla="+- 0 15648 14277"/>
                  <a:gd name="T1" fmla="*/ T0 w 1606"/>
                  <a:gd name="T2" fmla="+- 0 3873 3873"/>
                  <a:gd name="T3" fmla="*/ 3873 h 1131"/>
                  <a:gd name="T4" fmla="+- 0 14277 14277"/>
                  <a:gd name="T5" fmla="*/ T4 w 1606"/>
                  <a:gd name="T6" fmla="+- 0 4932 3873"/>
                  <a:gd name="T7" fmla="*/ 4932 h 1131"/>
                  <a:gd name="T8" fmla="+- 0 14496 14277"/>
                  <a:gd name="T9" fmla="*/ T8 w 1606"/>
                  <a:gd name="T10" fmla="+- 0 5004 3873"/>
                  <a:gd name="T11" fmla="*/ 5004 h 1131"/>
                  <a:gd name="T12" fmla="+- 0 15882 14277"/>
                  <a:gd name="T13" fmla="*/ T12 w 1606"/>
                  <a:gd name="T14" fmla="+- 0 3924 3873"/>
                  <a:gd name="T15" fmla="*/ 3924 h 1131"/>
                  <a:gd name="T16" fmla="+- 0 15648 14277"/>
                  <a:gd name="T17" fmla="*/ T16 w 1606"/>
                  <a:gd name="T18" fmla="+- 0 3873 3873"/>
                  <a:gd name="T19" fmla="*/ 3873 h 1131"/>
                </a:gdLst>
                <a:ahLst/>
                <a:cxnLst>
                  <a:cxn ang="0">
                    <a:pos x="T1" y="T3"/>
                  </a:cxn>
                  <a:cxn ang="0">
                    <a:pos x="T5" y="T7"/>
                  </a:cxn>
                  <a:cxn ang="0">
                    <a:pos x="T9" y="T11"/>
                  </a:cxn>
                  <a:cxn ang="0">
                    <a:pos x="T13" y="T15"/>
                  </a:cxn>
                  <a:cxn ang="0">
                    <a:pos x="T17" y="T19"/>
                  </a:cxn>
                </a:cxnLst>
                <a:rect l="0" t="0" r="r" b="b"/>
                <a:pathLst>
                  <a:path w="1606" h="1131">
                    <a:moveTo>
                      <a:pt x="1371" y="0"/>
                    </a:moveTo>
                    <a:lnTo>
                      <a:pt x="0" y="1059"/>
                    </a:lnTo>
                    <a:lnTo>
                      <a:pt x="219" y="1131"/>
                    </a:lnTo>
                    <a:lnTo>
                      <a:pt x="1605" y="51"/>
                    </a:lnTo>
                    <a:lnTo>
                      <a:pt x="1371"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4" name="Group 112"/>
            <p:cNvGrpSpPr>
              <a:grpSpLocks/>
            </p:cNvGrpSpPr>
            <p:nvPr/>
          </p:nvGrpSpPr>
          <p:grpSpPr bwMode="auto">
            <a:xfrm>
              <a:off x="11975" y="4417"/>
              <a:ext cx="2536" cy="1070"/>
              <a:chOff x="11975" y="4417"/>
              <a:chExt cx="2536" cy="1070"/>
            </a:xfrm>
          </p:grpSpPr>
          <p:sp>
            <p:nvSpPr>
              <p:cNvPr id="108" name="Freeform 113"/>
              <p:cNvSpPr>
                <a:spLocks/>
              </p:cNvSpPr>
              <p:nvPr/>
            </p:nvSpPr>
            <p:spPr bwMode="auto">
              <a:xfrm>
                <a:off x="11975" y="4417"/>
                <a:ext cx="2536" cy="1070"/>
              </a:xfrm>
              <a:custGeom>
                <a:avLst/>
                <a:gdLst>
                  <a:gd name="T0" fmla="+- 0 11975 11975"/>
                  <a:gd name="T1" fmla="*/ T0 w 2536"/>
                  <a:gd name="T2" fmla="+- 0 4417 4417"/>
                  <a:gd name="T3" fmla="*/ 4417 h 1070"/>
                  <a:gd name="T4" fmla="+- 0 11995 11975"/>
                  <a:gd name="T5" fmla="*/ T4 w 2536"/>
                  <a:gd name="T6" fmla="+- 0 4515 4417"/>
                  <a:gd name="T7" fmla="*/ 4515 h 1070"/>
                  <a:gd name="T8" fmla="+- 0 12012 11975"/>
                  <a:gd name="T9" fmla="*/ T8 w 2536"/>
                  <a:gd name="T10" fmla="+- 0 4602 4417"/>
                  <a:gd name="T11" fmla="*/ 4602 h 1070"/>
                  <a:gd name="T12" fmla="+- 0 12028 11975"/>
                  <a:gd name="T13" fmla="*/ T12 w 2536"/>
                  <a:gd name="T14" fmla="+- 0 4681 4417"/>
                  <a:gd name="T15" fmla="*/ 4681 h 1070"/>
                  <a:gd name="T16" fmla="+- 0 12043 11975"/>
                  <a:gd name="T17" fmla="*/ T16 w 2536"/>
                  <a:gd name="T18" fmla="+- 0 4752 4417"/>
                  <a:gd name="T19" fmla="*/ 4752 h 1070"/>
                  <a:gd name="T20" fmla="+- 0 12056 11975"/>
                  <a:gd name="T21" fmla="*/ T20 w 2536"/>
                  <a:gd name="T22" fmla="+- 0 4816 4417"/>
                  <a:gd name="T23" fmla="*/ 4816 h 1070"/>
                  <a:gd name="T24" fmla="+- 0 12079 11975"/>
                  <a:gd name="T25" fmla="*/ T24 w 2536"/>
                  <a:gd name="T26" fmla="+- 0 4923 4417"/>
                  <a:gd name="T27" fmla="*/ 4923 h 1070"/>
                  <a:gd name="T28" fmla="+- 0 12100 11975"/>
                  <a:gd name="T29" fmla="*/ T28 w 2536"/>
                  <a:gd name="T30" fmla="+- 0 5010 4417"/>
                  <a:gd name="T31" fmla="*/ 5010 h 1070"/>
                  <a:gd name="T32" fmla="+- 0 12119 11975"/>
                  <a:gd name="T33" fmla="*/ T32 w 2536"/>
                  <a:gd name="T34" fmla="+- 0 5080 4417"/>
                  <a:gd name="T35" fmla="*/ 5080 h 1070"/>
                  <a:gd name="T36" fmla="+- 0 12139 11975"/>
                  <a:gd name="T37" fmla="*/ T36 w 2536"/>
                  <a:gd name="T38" fmla="+- 0 5140 4417"/>
                  <a:gd name="T39" fmla="*/ 5140 h 1070"/>
                  <a:gd name="T40" fmla="+- 0 12173 11975"/>
                  <a:gd name="T41" fmla="*/ T40 w 2536"/>
                  <a:gd name="T42" fmla="+- 0 5224 4417"/>
                  <a:gd name="T43" fmla="*/ 5224 h 1070"/>
                  <a:gd name="T44" fmla="+- 0 12200 11975"/>
                  <a:gd name="T45" fmla="*/ T44 w 2536"/>
                  <a:gd name="T46" fmla="+- 0 5284 4417"/>
                  <a:gd name="T47" fmla="*/ 5284 h 1070"/>
                  <a:gd name="T48" fmla="+- 0 12234 11975"/>
                  <a:gd name="T49" fmla="*/ T48 w 2536"/>
                  <a:gd name="T50" fmla="+- 0 5353 4417"/>
                  <a:gd name="T51" fmla="*/ 5353 h 1070"/>
                  <a:gd name="T52" fmla="+- 0 12277 11975"/>
                  <a:gd name="T53" fmla="*/ T52 w 2536"/>
                  <a:gd name="T54" fmla="+- 0 5420 4417"/>
                  <a:gd name="T55" fmla="*/ 5420 h 1070"/>
                  <a:gd name="T56" fmla="+- 0 12334 11975"/>
                  <a:gd name="T57" fmla="*/ T56 w 2536"/>
                  <a:gd name="T58" fmla="+- 0 5465 4417"/>
                  <a:gd name="T59" fmla="*/ 5465 h 1070"/>
                  <a:gd name="T60" fmla="+- 0 12397 11975"/>
                  <a:gd name="T61" fmla="*/ T60 w 2536"/>
                  <a:gd name="T62" fmla="+- 0 5483 4417"/>
                  <a:gd name="T63" fmla="*/ 5483 h 1070"/>
                  <a:gd name="T64" fmla="+- 0 12462 11975"/>
                  <a:gd name="T65" fmla="*/ T64 w 2536"/>
                  <a:gd name="T66" fmla="+- 0 5487 4417"/>
                  <a:gd name="T67" fmla="*/ 5487 h 1070"/>
                  <a:gd name="T68" fmla="+- 0 12481 11975"/>
                  <a:gd name="T69" fmla="*/ T68 w 2536"/>
                  <a:gd name="T70" fmla="+- 0 5487 4417"/>
                  <a:gd name="T71" fmla="*/ 5487 h 1070"/>
                  <a:gd name="T72" fmla="+- 0 12549 11975"/>
                  <a:gd name="T73" fmla="*/ T72 w 2536"/>
                  <a:gd name="T74" fmla="+- 0 5484 4417"/>
                  <a:gd name="T75" fmla="*/ 5484 h 1070"/>
                  <a:gd name="T76" fmla="+- 0 13041 11975"/>
                  <a:gd name="T77" fmla="*/ T76 w 2536"/>
                  <a:gd name="T78" fmla="+- 0 5440 4417"/>
                  <a:gd name="T79" fmla="*/ 5440 h 1070"/>
                  <a:gd name="T80" fmla="+- 0 13174 11975"/>
                  <a:gd name="T81" fmla="*/ T80 w 2536"/>
                  <a:gd name="T82" fmla="+- 0 5425 4417"/>
                  <a:gd name="T83" fmla="*/ 5425 h 1070"/>
                  <a:gd name="T84" fmla="+- 0 13307 11975"/>
                  <a:gd name="T85" fmla="*/ T84 w 2536"/>
                  <a:gd name="T86" fmla="+- 0 5409 4417"/>
                  <a:gd name="T87" fmla="*/ 5409 h 1070"/>
                  <a:gd name="T88" fmla="+- 0 13528 11975"/>
                  <a:gd name="T89" fmla="*/ T88 w 2536"/>
                  <a:gd name="T90" fmla="+- 0 5378 4417"/>
                  <a:gd name="T91" fmla="*/ 5378 h 1070"/>
                  <a:gd name="T92" fmla="+- 0 14512 11975"/>
                  <a:gd name="T93" fmla="*/ T92 w 2536"/>
                  <a:gd name="T94" fmla="+- 0 5219 4417"/>
                  <a:gd name="T95" fmla="*/ 5219 h 1070"/>
                  <a:gd name="T96" fmla="+- 0 14511 11975"/>
                  <a:gd name="T97" fmla="*/ T96 w 2536"/>
                  <a:gd name="T98" fmla="+- 0 5186 4417"/>
                  <a:gd name="T99" fmla="*/ 5186 h 1070"/>
                  <a:gd name="T100" fmla="+- 0 12903 11975"/>
                  <a:gd name="T101" fmla="*/ T100 w 2536"/>
                  <a:gd name="T102" fmla="+- 0 5186 4417"/>
                  <a:gd name="T103" fmla="*/ 5186 h 1070"/>
                  <a:gd name="T104" fmla="+- 0 12858 11975"/>
                  <a:gd name="T105" fmla="*/ T104 w 2536"/>
                  <a:gd name="T106" fmla="+- 0 5185 4417"/>
                  <a:gd name="T107" fmla="*/ 5185 h 1070"/>
                  <a:gd name="T108" fmla="+- 0 12783 11975"/>
                  <a:gd name="T109" fmla="*/ T108 w 2536"/>
                  <a:gd name="T110" fmla="+- 0 5173 4417"/>
                  <a:gd name="T111" fmla="*/ 5173 h 1070"/>
                  <a:gd name="T112" fmla="+- 0 12717 11975"/>
                  <a:gd name="T113" fmla="*/ T112 w 2536"/>
                  <a:gd name="T114" fmla="+- 0 5152 4417"/>
                  <a:gd name="T115" fmla="*/ 5152 h 1070"/>
                  <a:gd name="T116" fmla="+- 0 12651 11975"/>
                  <a:gd name="T117" fmla="*/ T116 w 2536"/>
                  <a:gd name="T118" fmla="+- 0 5121 4417"/>
                  <a:gd name="T119" fmla="*/ 5121 h 1070"/>
                  <a:gd name="T120" fmla="+- 0 12582 11975"/>
                  <a:gd name="T121" fmla="*/ T120 w 2536"/>
                  <a:gd name="T122" fmla="+- 0 5082 4417"/>
                  <a:gd name="T123" fmla="*/ 5082 h 1070"/>
                  <a:gd name="T124" fmla="+- 0 12526 11975"/>
                  <a:gd name="T125" fmla="*/ T124 w 2536"/>
                  <a:gd name="T126" fmla="+- 0 5025 4417"/>
                  <a:gd name="T127" fmla="*/ 5025 h 1070"/>
                  <a:gd name="T128" fmla="+- 0 12481 11975"/>
                  <a:gd name="T129" fmla="*/ T128 w 2536"/>
                  <a:gd name="T130" fmla="+- 0 4953 4417"/>
                  <a:gd name="T131" fmla="*/ 4953 h 1070"/>
                  <a:gd name="T132" fmla="+- 0 12447 11975"/>
                  <a:gd name="T133" fmla="*/ T132 w 2536"/>
                  <a:gd name="T134" fmla="+- 0 4871 4417"/>
                  <a:gd name="T135" fmla="*/ 4871 h 1070"/>
                  <a:gd name="T136" fmla="+- 0 12422 11975"/>
                  <a:gd name="T137" fmla="*/ T136 w 2536"/>
                  <a:gd name="T138" fmla="+- 0 4786 4417"/>
                  <a:gd name="T139" fmla="*/ 4786 h 1070"/>
                  <a:gd name="T140" fmla="+- 0 12405 11975"/>
                  <a:gd name="T141" fmla="*/ T140 w 2536"/>
                  <a:gd name="T142" fmla="+- 0 4703 4417"/>
                  <a:gd name="T143" fmla="*/ 4703 h 1070"/>
                  <a:gd name="T144" fmla="+- 0 12394 11975"/>
                  <a:gd name="T145" fmla="*/ T144 w 2536"/>
                  <a:gd name="T146" fmla="+- 0 4628 4417"/>
                  <a:gd name="T147" fmla="*/ 4628 h 1070"/>
                  <a:gd name="T148" fmla="+- 0 12387 11975"/>
                  <a:gd name="T149" fmla="*/ T148 w 2536"/>
                  <a:gd name="T150" fmla="+- 0 4567 4417"/>
                  <a:gd name="T151" fmla="*/ 4567 h 1070"/>
                  <a:gd name="T152" fmla="+- 0 12384 11975"/>
                  <a:gd name="T153" fmla="*/ T152 w 2536"/>
                  <a:gd name="T154" fmla="+- 0 4526 4417"/>
                  <a:gd name="T155" fmla="*/ 4526 h 1070"/>
                  <a:gd name="T156" fmla="+- 0 12383 11975"/>
                  <a:gd name="T157" fmla="*/ T156 w 2536"/>
                  <a:gd name="T158" fmla="+- 0 4515 4417"/>
                  <a:gd name="T159" fmla="*/ 4515 h 1070"/>
                  <a:gd name="T160" fmla="+- 0 12382 11975"/>
                  <a:gd name="T161" fmla="*/ T160 w 2536"/>
                  <a:gd name="T162" fmla="+- 0 4514 4417"/>
                  <a:gd name="T163" fmla="*/ 4514 h 1070"/>
                  <a:gd name="T164" fmla="+- 0 12381 11975"/>
                  <a:gd name="T165" fmla="*/ T164 w 2536"/>
                  <a:gd name="T166" fmla="+- 0 4514 4417"/>
                  <a:gd name="T167" fmla="*/ 4514 h 1070"/>
                  <a:gd name="T168" fmla="+- 0 11975 11975"/>
                  <a:gd name="T169" fmla="*/ T168 w 2536"/>
                  <a:gd name="T170" fmla="+- 0 4417 4417"/>
                  <a:gd name="T171" fmla="*/ 4417 h 107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 ang="0">
                    <a:pos x="T153" y="T155"/>
                  </a:cxn>
                  <a:cxn ang="0">
                    <a:pos x="T157" y="T159"/>
                  </a:cxn>
                  <a:cxn ang="0">
                    <a:pos x="T161" y="T163"/>
                  </a:cxn>
                  <a:cxn ang="0">
                    <a:pos x="T165" y="T167"/>
                  </a:cxn>
                  <a:cxn ang="0">
                    <a:pos x="T169" y="T171"/>
                  </a:cxn>
                </a:cxnLst>
                <a:rect l="0" t="0" r="r" b="b"/>
                <a:pathLst>
                  <a:path w="2536" h="1070">
                    <a:moveTo>
                      <a:pt x="0" y="0"/>
                    </a:moveTo>
                    <a:lnTo>
                      <a:pt x="20" y="98"/>
                    </a:lnTo>
                    <a:lnTo>
                      <a:pt x="37" y="185"/>
                    </a:lnTo>
                    <a:lnTo>
                      <a:pt x="53" y="264"/>
                    </a:lnTo>
                    <a:lnTo>
                      <a:pt x="68" y="335"/>
                    </a:lnTo>
                    <a:lnTo>
                      <a:pt x="81" y="399"/>
                    </a:lnTo>
                    <a:lnTo>
                      <a:pt x="104" y="506"/>
                    </a:lnTo>
                    <a:lnTo>
                      <a:pt x="125" y="593"/>
                    </a:lnTo>
                    <a:lnTo>
                      <a:pt x="144" y="663"/>
                    </a:lnTo>
                    <a:lnTo>
                      <a:pt x="164" y="723"/>
                    </a:lnTo>
                    <a:lnTo>
                      <a:pt x="198" y="807"/>
                    </a:lnTo>
                    <a:lnTo>
                      <a:pt x="225" y="867"/>
                    </a:lnTo>
                    <a:lnTo>
                      <a:pt x="259" y="936"/>
                    </a:lnTo>
                    <a:lnTo>
                      <a:pt x="302" y="1003"/>
                    </a:lnTo>
                    <a:lnTo>
                      <a:pt x="359" y="1048"/>
                    </a:lnTo>
                    <a:lnTo>
                      <a:pt x="422" y="1066"/>
                    </a:lnTo>
                    <a:lnTo>
                      <a:pt x="487" y="1070"/>
                    </a:lnTo>
                    <a:lnTo>
                      <a:pt x="506" y="1070"/>
                    </a:lnTo>
                    <a:lnTo>
                      <a:pt x="574" y="1067"/>
                    </a:lnTo>
                    <a:lnTo>
                      <a:pt x="1066" y="1023"/>
                    </a:lnTo>
                    <a:lnTo>
                      <a:pt x="1199" y="1008"/>
                    </a:lnTo>
                    <a:lnTo>
                      <a:pt x="1332" y="992"/>
                    </a:lnTo>
                    <a:lnTo>
                      <a:pt x="1553" y="961"/>
                    </a:lnTo>
                    <a:lnTo>
                      <a:pt x="2537" y="802"/>
                    </a:lnTo>
                    <a:lnTo>
                      <a:pt x="2536" y="769"/>
                    </a:lnTo>
                    <a:lnTo>
                      <a:pt x="928" y="769"/>
                    </a:lnTo>
                    <a:lnTo>
                      <a:pt x="883" y="768"/>
                    </a:lnTo>
                    <a:lnTo>
                      <a:pt x="808" y="756"/>
                    </a:lnTo>
                    <a:lnTo>
                      <a:pt x="742" y="735"/>
                    </a:lnTo>
                    <a:lnTo>
                      <a:pt x="676" y="704"/>
                    </a:lnTo>
                    <a:lnTo>
                      <a:pt x="607" y="665"/>
                    </a:lnTo>
                    <a:lnTo>
                      <a:pt x="551" y="608"/>
                    </a:lnTo>
                    <a:lnTo>
                      <a:pt x="506" y="536"/>
                    </a:lnTo>
                    <a:lnTo>
                      <a:pt x="472" y="454"/>
                    </a:lnTo>
                    <a:lnTo>
                      <a:pt x="447" y="369"/>
                    </a:lnTo>
                    <a:lnTo>
                      <a:pt x="430" y="286"/>
                    </a:lnTo>
                    <a:lnTo>
                      <a:pt x="419" y="211"/>
                    </a:lnTo>
                    <a:lnTo>
                      <a:pt x="412" y="150"/>
                    </a:lnTo>
                    <a:lnTo>
                      <a:pt x="409" y="109"/>
                    </a:lnTo>
                    <a:lnTo>
                      <a:pt x="408" y="98"/>
                    </a:lnTo>
                    <a:lnTo>
                      <a:pt x="407" y="97"/>
                    </a:lnTo>
                    <a:lnTo>
                      <a:pt x="406" y="97"/>
                    </a:lnTo>
                    <a:lnTo>
                      <a:pt x="0"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9" name="Freeform 114"/>
              <p:cNvSpPr>
                <a:spLocks/>
              </p:cNvSpPr>
              <p:nvPr/>
            </p:nvSpPr>
            <p:spPr bwMode="auto">
              <a:xfrm>
                <a:off x="11975" y="4417"/>
                <a:ext cx="2536" cy="1070"/>
              </a:xfrm>
              <a:custGeom>
                <a:avLst/>
                <a:gdLst>
                  <a:gd name="T0" fmla="+- 0 14272 11975"/>
                  <a:gd name="T1" fmla="*/ T0 w 2536"/>
                  <a:gd name="T2" fmla="+- 0 4943 4417"/>
                  <a:gd name="T3" fmla="*/ 4943 h 1070"/>
                  <a:gd name="T4" fmla="+- 0 13342 11975"/>
                  <a:gd name="T5" fmla="*/ T4 w 2536"/>
                  <a:gd name="T6" fmla="+- 0 5130 4417"/>
                  <a:gd name="T7" fmla="*/ 5130 h 1070"/>
                  <a:gd name="T8" fmla="+- 0 13242 11975"/>
                  <a:gd name="T9" fmla="*/ T8 w 2536"/>
                  <a:gd name="T10" fmla="+- 0 5148 4417"/>
                  <a:gd name="T11" fmla="*/ 5148 h 1070"/>
                  <a:gd name="T12" fmla="+- 0 13155 11975"/>
                  <a:gd name="T13" fmla="*/ T12 w 2536"/>
                  <a:gd name="T14" fmla="+- 0 5162 4417"/>
                  <a:gd name="T15" fmla="*/ 5162 h 1070"/>
                  <a:gd name="T16" fmla="+- 0 13078 11975"/>
                  <a:gd name="T17" fmla="*/ T16 w 2536"/>
                  <a:gd name="T18" fmla="+- 0 5173 4417"/>
                  <a:gd name="T19" fmla="*/ 5173 h 1070"/>
                  <a:gd name="T20" fmla="+- 0 13011 11975"/>
                  <a:gd name="T21" fmla="*/ T20 w 2536"/>
                  <a:gd name="T22" fmla="+- 0 5180 4417"/>
                  <a:gd name="T23" fmla="*/ 5180 h 1070"/>
                  <a:gd name="T24" fmla="+- 0 12903 11975"/>
                  <a:gd name="T25" fmla="*/ T24 w 2536"/>
                  <a:gd name="T26" fmla="+- 0 5186 4417"/>
                  <a:gd name="T27" fmla="*/ 5186 h 1070"/>
                  <a:gd name="T28" fmla="+- 0 14511 11975"/>
                  <a:gd name="T29" fmla="*/ T28 w 2536"/>
                  <a:gd name="T30" fmla="+- 0 5186 4417"/>
                  <a:gd name="T31" fmla="*/ 5186 h 1070"/>
                  <a:gd name="T32" fmla="+- 0 14504 11975"/>
                  <a:gd name="T33" fmla="*/ T32 w 2536"/>
                  <a:gd name="T34" fmla="+- 0 4996 4417"/>
                  <a:gd name="T35" fmla="*/ 4996 h 1070"/>
                  <a:gd name="T36" fmla="+- 0 14272 11975"/>
                  <a:gd name="T37" fmla="*/ T36 w 2536"/>
                  <a:gd name="T38" fmla="+- 0 4943 4417"/>
                  <a:gd name="T39" fmla="*/ 4943 h 107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2536" h="1070">
                    <a:moveTo>
                      <a:pt x="2297" y="526"/>
                    </a:moveTo>
                    <a:lnTo>
                      <a:pt x="1367" y="713"/>
                    </a:lnTo>
                    <a:lnTo>
                      <a:pt x="1267" y="731"/>
                    </a:lnTo>
                    <a:lnTo>
                      <a:pt x="1180" y="745"/>
                    </a:lnTo>
                    <a:lnTo>
                      <a:pt x="1103" y="756"/>
                    </a:lnTo>
                    <a:lnTo>
                      <a:pt x="1036" y="763"/>
                    </a:lnTo>
                    <a:lnTo>
                      <a:pt x="928" y="769"/>
                    </a:lnTo>
                    <a:lnTo>
                      <a:pt x="2536" y="769"/>
                    </a:lnTo>
                    <a:lnTo>
                      <a:pt x="2529" y="579"/>
                    </a:lnTo>
                    <a:lnTo>
                      <a:pt x="2297" y="526"/>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0" name="Freeform 115"/>
              <p:cNvSpPr>
                <a:spLocks/>
              </p:cNvSpPr>
              <p:nvPr/>
            </p:nvSpPr>
            <p:spPr bwMode="auto">
              <a:xfrm>
                <a:off x="11975" y="4417"/>
                <a:ext cx="2536" cy="1070"/>
              </a:xfrm>
              <a:custGeom>
                <a:avLst/>
                <a:gdLst>
                  <a:gd name="T0" fmla="+- 0 12382 11975"/>
                  <a:gd name="T1" fmla="*/ T0 w 2536"/>
                  <a:gd name="T2" fmla="+- 0 4510 4417"/>
                  <a:gd name="T3" fmla="*/ 4510 h 1070"/>
                  <a:gd name="T4" fmla="+- 0 12381 11975"/>
                  <a:gd name="T5" fmla="*/ T4 w 2536"/>
                  <a:gd name="T6" fmla="+- 0 4514 4417"/>
                  <a:gd name="T7" fmla="*/ 4514 h 1070"/>
                  <a:gd name="T8" fmla="+- 0 12382 11975"/>
                  <a:gd name="T9" fmla="*/ T8 w 2536"/>
                  <a:gd name="T10" fmla="+- 0 4514 4417"/>
                  <a:gd name="T11" fmla="*/ 4514 h 1070"/>
                  <a:gd name="T12" fmla="+- 0 12382 11975"/>
                  <a:gd name="T13" fmla="*/ T12 w 2536"/>
                  <a:gd name="T14" fmla="+- 0 4510 4417"/>
                  <a:gd name="T15" fmla="*/ 4510 h 1070"/>
                </a:gdLst>
                <a:ahLst/>
                <a:cxnLst>
                  <a:cxn ang="0">
                    <a:pos x="T1" y="T3"/>
                  </a:cxn>
                  <a:cxn ang="0">
                    <a:pos x="T5" y="T7"/>
                  </a:cxn>
                  <a:cxn ang="0">
                    <a:pos x="T9" y="T11"/>
                  </a:cxn>
                  <a:cxn ang="0">
                    <a:pos x="T13" y="T15"/>
                  </a:cxn>
                </a:cxnLst>
                <a:rect l="0" t="0" r="r" b="b"/>
                <a:pathLst>
                  <a:path w="2536" h="1070">
                    <a:moveTo>
                      <a:pt x="407" y="93"/>
                    </a:moveTo>
                    <a:lnTo>
                      <a:pt x="406" y="97"/>
                    </a:lnTo>
                    <a:lnTo>
                      <a:pt x="407" y="97"/>
                    </a:lnTo>
                    <a:lnTo>
                      <a:pt x="407" y="93"/>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5" name="Group 116"/>
            <p:cNvGrpSpPr>
              <a:grpSpLocks/>
            </p:cNvGrpSpPr>
            <p:nvPr/>
          </p:nvGrpSpPr>
          <p:grpSpPr bwMode="auto">
            <a:xfrm>
              <a:off x="14512" y="3930"/>
              <a:ext cx="1382" cy="1287"/>
              <a:chOff x="14512" y="3930"/>
              <a:chExt cx="1382" cy="1287"/>
            </a:xfrm>
          </p:grpSpPr>
          <p:sp>
            <p:nvSpPr>
              <p:cNvPr id="107" name="Freeform 117"/>
              <p:cNvSpPr>
                <a:spLocks/>
              </p:cNvSpPr>
              <p:nvPr/>
            </p:nvSpPr>
            <p:spPr bwMode="auto">
              <a:xfrm>
                <a:off x="14512" y="3930"/>
                <a:ext cx="1382" cy="1287"/>
              </a:xfrm>
              <a:custGeom>
                <a:avLst/>
                <a:gdLst>
                  <a:gd name="T0" fmla="+- 0 15888 14512"/>
                  <a:gd name="T1" fmla="*/ T0 w 1382"/>
                  <a:gd name="T2" fmla="+- 0 3930 3930"/>
                  <a:gd name="T3" fmla="*/ 3930 h 1287"/>
                  <a:gd name="T4" fmla="+- 0 14515 14512"/>
                  <a:gd name="T5" fmla="*/ T4 w 1382"/>
                  <a:gd name="T6" fmla="+- 0 4981 3930"/>
                  <a:gd name="T7" fmla="*/ 4981 h 1287"/>
                  <a:gd name="T8" fmla="+- 0 14512 14512"/>
                  <a:gd name="T9" fmla="*/ T8 w 1382"/>
                  <a:gd name="T10" fmla="+- 0 5217 3930"/>
                  <a:gd name="T11" fmla="*/ 5217 h 1287"/>
                  <a:gd name="T12" fmla="+- 0 15894 14512"/>
                  <a:gd name="T13" fmla="*/ T12 w 1382"/>
                  <a:gd name="T14" fmla="+- 0 4088 3930"/>
                  <a:gd name="T15" fmla="*/ 4088 h 1287"/>
                  <a:gd name="T16" fmla="+- 0 15888 14512"/>
                  <a:gd name="T17" fmla="*/ T16 w 1382"/>
                  <a:gd name="T18" fmla="+- 0 3930 3930"/>
                  <a:gd name="T19" fmla="*/ 3930 h 1287"/>
                </a:gdLst>
                <a:ahLst/>
                <a:cxnLst>
                  <a:cxn ang="0">
                    <a:pos x="T1" y="T3"/>
                  </a:cxn>
                  <a:cxn ang="0">
                    <a:pos x="T5" y="T7"/>
                  </a:cxn>
                  <a:cxn ang="0">
                    <a:pos x="T9" y="T11"/>
                  </a:cxn>
                  <a:cxn ang="0">
                    <a:pos x="T13" y="T15"/>
                  </a:cxn>
                  <a:cxn ang="0">
                    <a:pos x="T17" y="T19"/>
                  </a:cxn>
                </a:cxnLst>
                <a:rect l="0" t="0" r="r" b="b"/>
                <a:pathLst>
                  <a:path w="1382" h="1287">
                    <a:moveTo>
                      <a:pt x="1376" y="0"/>
                    </a:moveTo>
                    <a:lnTo>
                      <a:pt x="3" y="1051"/>
                    </a:lnTo>
                    <a:lnTo>
                      <a:pt x="0" y="1287"/>
                    </a:lnTo>
                    <a:lnTo>
                      <a:pt x="1382" y="158"/>
                    </a:lnTo>
                    <a:lnTo>
                      <a:pt x="1376"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6" name="Group 118"/>
            <p:cNvGrpSpPr>
              <a:grpSpLocks/>
            </p:cNvGrpSpPr>
            <p:nvPr/>
          </p:nvGrpSpPr>
          <p:grpSpPr bwMode="auto">
            <a:xfrm>
              <a:off x="11689" y="3430"/>
              <a:ext cx="1988" cy="986"/>
              <a:chOff x="11689" y="3430"/>
              <a:chExt cx="1988" cy="986"/>
            </a:xfrm>
          </p:grpSpPr>
          <p:sp>
            <p:nvSpPr>
              <p:cNvPr id="106" name="Freeform 119"/>
              <p:cNvSpPr>
                <a:spLocks/>
              </p:cNvSpPr>
              <p:nvPr/>
            </p:nvSpPr>
            <p:spPr bwMode="auto">
              <a:xfrm>
                <a:off x="11689" y="3430"/>
                <a:ext cx="1988" cy="986"/>
              </a:xfrm>
              <a:custGeom>
                <a:avLst/>
                <a:gdLst>
                  <a:gd name="T0" fmla="+- 0 13350 11689"/>
                  <a:gd name="T1" fmla="*/ T0 w 1988"/>
                  <a:gd name="T2" fmla="+- 0 3430 3430"/>
                  <a:gd name="T3" fmla="*/ 3430 h 986"/>
                  <a:gd name="T4" fmla="+- 0 11689 11689"/>
                  <a:gd name="T5" fmla="*/ T4 w 1988"/>
                  <a:gd name="T6" fmla="+- 0 4355 3430"/>
                  <a:gd name="T7" fmla="*/ 4355 h 986"/>
                  <a:gd name="T8" fmla="+- 0 11992 11689"/>
                  <a:gd name="T9" fmla="*/ T8 w 1988"/>
                  <a:gd name="T10" fmla="+- 0 4416 3430"/>
                  <a:gd name="T11" fmla="*/ 4416 h 986"/>
                  <a:gd name="T12" fmla="+- 0 13677 11689"/>
                  <a:gd name="T13" fmla="*/ T12 w 1988"/>
                  <a:gd name="T14" fmla="+- 0 3495 3430"/>
                  <a:gd name="T15" fmla="*/ 3495 h 986"/>
                  <a:gd name="T16" fmla="+- 0 13350 11689"/>
                  <a:gd name="T17" fmla="*/ T16 w 1988"/>
                  <a:gd name="T18" fmla="+- 0 3430 3430"/>
                  <a:gd name="T19" fmla="*/ 3430 h 986"/>
                </a:gdLst>
                <a:ahLst/>
                <a:cxnLst>
                  <a:cxn ang="0">
                    <a:pos x="T1" y="T3"/>
                  </a:cxn>
                  <a:cxn ang="0">
                    <a:pos x="T5" y="T7"/>
                  </a:cxn>
                  <a:cxn ang="0">
                    <a:pos x="T9" y="T11"/>
                  </a:cxn>
                  <a:cxn ang="0">
                    <a:pos x="T13" y="T15"/>
                  </a:cxn>
                  <a:cxn ang="0">
                    <a:pos x="T17" y="T19"/>
                  </a:cxn>
                </a:cxnLst>
                <a:rect l="0" t="0" r="r" b="b"/>
                <a:pathLst>
                  <a:path w="1988" h="986">
                    <a:moveTo>
                      <a:pt x="1661" y="0"/>
                    </a:moveTo>
                    <a:lnTo>
                      <a:pt x="0" y="925"/>
                    </a:lnTo>
                    <a:lnTo>
                      <a:pt x="303" y="986"/>
                    </a:lnTo>
                    <a:lnTo>
                      <a:pt x="1988" y="65"/>
                    </a:lnTo>
                    <a:lnTo>
                      <a:pt x="1661"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7" name="Group 120"/>
            <p:cNvGrpSpPr>
              <a:grpSpLocks/>
            </p:cNvGrpSpPr>
            <p:nvPr/>
          </p:nvGrpSpPr>
          <p:grpSpPr bwMode="auto">
            <a:xfrm>
              <a:off x="14508" y="4095"/>
              <a:ext cx="1376" cy="1757"/>
              <a:chOff x="14508" y="4095"/>
              <a:chExt cx="1376" cy="1757"/>
            </a:xfrm>
          </p:grpSpPr>
          <p:sp>
            <p:nvSpPr>
              <p:cNvPr id="105" name="Freeform 121"/>
              <p:cNvSpPr>
                <a:spLocks/>
              </p:cNvSpPr>
              <p:nvPr/>
            </p:nvSpPr>
            <p:spPr bwMode="auto">
              <a:xfrm>
                <a:off x="14508" y="4095"/>
                <a:ext cx="1376" cy="1757"/>
              </a:xfrm>
              <a:custGeom>
                <a:avLst/>
                <a:gdLst>
                  <a:gd name="T0" fmla="+- 0 15882 14508"/>
                  <a:gd name="T1" fmla="*/ T0 w 1376"/>
                  <a:gd name="T2" fmla="+- 0 4095 4095"/>
                  <a:gd name="T3" fmla="*/ 4095 h 1757"/>
                  <a:gd name="T4" fmla="+- 0 14508 14508"/>
                  <a:gd name="T5" fmla="*/ T4 w 1376"/>
                  <a:gd name="T6" fmla="+- 0 5221 4095"/>
                  <a:gd name="T7" fmla="*/ 5221 h 1757"/>
                  <a:gd name="T8" fmla="+- 0 14514 14508"/>
                  <a:gd name="T9" fmla="*/ T8 w 1376"/>
                  <a:gd name="T10" fmla="+- 0 5852 4095"/>
                  <a:gd name="T11" fmla="*/ 5852 h 1757"/>
                  <a:gd name="T12" fmla="+- 0 15884 14508"/>
                  <a:gd name="T13" fmla="*/ T12 w 1376"/>
                  <a:gd name="T14" fmla="+- 0 4668 4095"/>
                  <a:gd name="T15" fmla="*/ 4668 h 1757"/>
                  <a:gd name="T16" fmla="+- 0 15882 14508"/>
                  <a:gd name="T17" fmla="*/ T16 w 1376"/>
                  <a:gd name="T18" fmla="+- 0 4095 4095"/>
                  <a:gd name="T19" fmla="*/ 4095 h 1757"/>
                </a:gdLst>
                <a:ahLst/>
                <a:cxnLst>
                  <a:cxn ang="0">
                    <a:pos x="T1" y="T3"/>
                  </a:cxn>
                  <a:cxn ang="0">
                    <a:pos x="T5" y="T7"/>
                  </a:cxn>
                  <a:cxn ang="0">
                    <a:pos x="T9" y="T11"/>
                  </a:cxn>
                  <a:cxn ang="0">
                    <a:pos x="T13" y="T15"/>
                  </a:cxn>
                  <a:cxn ang="0">
                    <a:pos x="T17" y="T19"/>
                  </a:cxn>
                </a:cxnLst>
                <a:rect l="0" t="0" r="r" b="b"/>
                <a:pathLst>
                  <a:path w="1376" h="1757">
                    <a:moveTo>
                      <a:pt x="1374" y="0"/>
                    </a:moveTo>
                    <a:lnTo>
                      <a:pt x="0" y="1126"/>
                    </a:lnTo>
                    <a:lnTo>
                      <a:pt x="6" y="1757"/>
                    </a:lnTo>
                    <a:lnTo>
                      <a:pt x="1376" y="573"/>
                    </a:lnTo>
                    <a:lnTo>
                      <a:pt x="1374"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8" name="Group 122"/>
            <p:cNvGrpSpPr>
              <a:grpSpLocks/>
            </p:cNvGrpSpPr>
            <p:nvPr/>
          </p:nvGrpSpPr>
          <p:grpSpPr bwMode="auto">
            <a:xfrm>
              <a:off x="11689" y="4355"/>
              <a:ext cx="2817" cy="1676"/>
              <a:chOff x="11689" y="4355"/>
              <a:chExt cx="2817" cy="1676"/>
            </a:xfrm>
          </p:grpSpPr>
          <p:sp>
            <p:nvSpPr>
              <p:cNvPr id="103" name="Freeform 123"/>
              <p:cNvSpPr>
                <a:spLocks/>
              </p:cNvSpPr>
              <p:nvPr/>
            </p:nvSpPr>
            <p:spPr bwMode="auto">
              <a:xfrm>
                <a:off x="11689" y="4355"/>
                <a:ext cx="2817" cy="1676"/>
              </a:xfrm>
              <a:custGeom>
                <a:avLst/>
                <a:gdLst>
                  <a:gd name="T0" fmla="+- 0 11689 11689"/>
                  <a:gd name="T1" fmla="*/ T0 w 2817"/>
                  <a:gd name="T2" fmla="+- 0 5652 4355"/>
                  <a:gd name="T3" fmla="*/ 5652 h 1676"/>
                  <a:gd name="T4" fmla="+- 0 13210 11689"/>
                  <a:gd name="T5" fmla="*/ T4 w 2817"/>
                  <a:gd name="T6" fmla="+- 0 6032 4355"/>
                  <a:gd name="T7" fmla="*/ 6032 h 1676"/>
                  <a:gd name="T8" fmla="+- 0 14506 11689"/>
                  <a:gd name="T9" fmla="*/ T8 w 2817"/>
                  <a:gd name="T10" fmla="+- 0 5846 4355"/>
                  <a:gd name="T11" fmla="*/ 5846 h 1676"/>
                  <a:gd name="T12" fmla="+- 0 14506 11689"/>
                  <a:gd name="T13" fmla="*/ T12 w 2817"/>
                  <a:gd name="T14" fmla="+- 0 5488 4355"/>
                  <a:gd name="T15" fmla="*/ 5488 h 1676"/>
                  <a:gd name="T16" fmla="+- 0 12468 11689"/>
                  <a:gd name="T17" fmla="*/ T16 w 2817"/>
                  <a:gd name="T18" fmla="+- 0 5488 4355"/>
                  <a:gd name="T19" fmla="*/ 5488 h 1676"/>
                  <a:gd name="T20" fmla="+- 0 12449 11689"/>
                  <a:gd name="T21" fmla="*/ T20 w 2817"/>
                  <a:gd name="T22" fmla="+- 0 5487 4355"/>
                  <a:gd name="T23" fmla="*/ 5487 h 1676"/>
                  <a:gd name="T24" fmla="+- 0 12378 11689"/>
                  <a:gd name="T25" fmla="*/ T24 w 2817"/>
                  <a:gd name="T26" fmla="+- 0 5480 4355"/>
                  <a:gd name="T27" fmla="*/ 5480 h 1676"/>
                  <a:gd name="T28" fmla="+- 0 12314 11689"/>
                  <a:gd name="T29" fmla="*/ T28 w 2817"/>
                  <a:gd name="T30" fmla="+- 0 5452 4355"/>
                  <a:gd name="T31" fmla="*/ 5452 h 1676"/>
                  <a:gd name="T32" fmla="+- 0 12270 11689"/>
                  <a:gd name="T33" fmla="*/ T32 w 2817"/>
                  <a:gd name="T34" fmla="+- 0 5411 4355"/>
                  <a:gd name="T35" fmla="*/ 5411 h 1676"/>
                  <a:gd name="T36" fmla="+- 0 12229 11689"/>
                  <a:gd name="T37" fmla="*/ T36 w 2817"/>
                  <a:gd name="T38" fmla="+- 0 5346 4355"/>
                  <a:gd name="T39" fmla="*/ 5346 h 1676"/>
                  <a:gd name="T40" fmla="+- 0 12192 11689"/>
                  <a:gd name="T41" fmla="*/ T40 w 2817"/>
                  <a:gd name="T42" fmla="+- 0 5253 4355"/>
                  <a:gd name="T43" fmla="*/ 5253 h 1676"/>
                  <a:gd name="T44" fmla="+- 0 12154 11689"/>
                  <a:gd name="T45" fmla="*/ T44 w 2817"/>
                  <a:gd name="T46" fmla="+- 0 5143 4355"/>
                  <a:gd name="T47" fmla="*/ 5143 h 1676"/>
                  <a:gd name="T48" fmla="+- 0 12136 11689"/>
                  <a:gd name="T49" fmla="*/ T48 w 2817"/>
                  <a:gd name="T50" fmla="+- 0 5084 4355"/>
                  <a:gd name="T51" fmla="*/ 5084 h 1676"/>
                  <a:gd name="T52" fmla="+- 0 12119 11689"/>
                  <a:gd name="T53" fmla="*/ T52 w 2817"/>
                  <a:gd name="T54" fmla="+- 0 5023 4355"/>
                  <a:gd name="T55" fmla="*/ 5023 h 1676"/>
                  <a:gd name="T56" fmla="+- 0 12101 11689"/>
                  <a:gd name="T57" fmla="*/ T56 w 2817"/>
                  <a:gd name="T58" fmla="+- 0 4961 4355"/>
                  <a:gd name="T59" fmla="*/ 4961 h 1676"/>
                  <a:gd name="T60" fmla="+- 0 12085 11689"/>
                  <a:gd name="T61" fmla="*/ T60 w 2817"/>
                  <a:gd name="T62" fmla="+- 0 4898 4355"/>
                  <a:gd name="T63" fmla="*/ 4898 h 1676"/>
                  <a:gd name="T64" fmla="+- 0 12069 11689"/>
                  <a:gd name="T65" fmla="*/ T64 w 2817"/>
                  <a:gd name="T66" fmla="+- 0 4836 4355"/>
                  <a:gd name="T67" fmla="*/ 4836 h 1676"/>
                  <a:gd name="T68" fmla="+- 0 12054 11689"/>
                  <a:gd name="T69" fmla="*/ T68 w 2817"/>
                  <a:gd name="T70" fmla="+- 0 4776 4355"/>
                  <a:gd name="T71" fmla="*/ 4776 h 1676"/>
                  <a:gd name="T72" fmla="+- 0 12040 11689"/>
                  <a:gd name="T73" fmla="*/ T72 w 2817"/>
                  <a:gd name="T74" fmla="+- 0 4718 4355"/>
                  <a:gd name="T75" fmla="*/ 4718 h 1676"/>
                  <a:gd name="T76" fmla="+- 0 12016 11689"/>
                  <a:gd name="T77" fmla="*/ T76 w 2817"/>
                  <a:gd name="T78" fmla="+- 0 4610 4355"/>
                  <a:gd name="T79" fmla="*/ 4610 h 1676"/>
                  <a:gd name="T80" fmla="+- 0 11996 11689"/>
                  <a:gd name="T81" fmla="*/ T80 w 2817"/>
                  <a:gd name="T82" fmla="+- 0 4520 4355"/>
                  <a:gd name="T83" fmla="*/ 4520 h 1676"/>
                  <a:gd name="T84" fmla="+- 0 11982 11689"/>
                  <a:gd name="T85" fmla="*/ T84 w 2817"/>
                  <a:gd name="T86" fmla="+- 0 4454 4355"/>
                  <a:gd name="T87" fmla="*/ 4454 h 1676"/>
                  <a:gd name="T88" fmla="+- 0 11974 11689"/>
                  <a:gd name="T89" fmla="*/ T88 w 2817"/>
                  <a:gd name="T90" fmla="+- 0 4413 4355"/>
                  <a:gd name="T91" fmla="*/ 4413 h 1676"/>
                  <a:gd name="T92" fmla="+- 0 11689 11689"/>
                  <a:gd name="T93" fmla="*/ T92 w 2817"/>
                  <a:gd name="T94" fmla="+- 0 4355 4355"/>
                  <a:gd name="T95" fmla="*/ 4355 h 1676"/>
                  <a:gd name="T96" fmla="+- 0 11689 11689"/>
                  <a:gd name="T97" fmla="*/ T96 w 2817"/>
                  <a:gd name="T98" fmla="+- 0 5652 4355"/>
                  <a:gd name="T99" fmla="*/ 5652 h 167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Lst>
                <a:rect l="0" t="0" r="r" b="b"/>
                <a:pathLst>
                  <a:path w="2817" h="1676">
                    <a:moveTo>
                      <a:pt x="0" y="1297"/>
                    </a:moveTo>
                    <a:lnTo>
                      <a:pt x="1521" y="1677"/>
                    </a:lnTo>
                    <a:lnTo>
                      <a:pt x="2817" y="1491"/>
                    </a:lnTo>
                    <a:lnTo>
                      <a:pt x="2817" y="1133"/>
                    </a:lnTo>
                    <a:lnTo>
                      <a:pt x="779" y="1133"/>
                    </a:lnTo>
                    <a:lnTo>
                      <a:pt x="760" y="1132"/>
                    </a:lnTo>
                    <a:lnTo>
                      <a:pt x="689" y="1125"/>
                    </a:lnTo>
                    <a:lnTo>
                      <a:pt x="625" y="1097"/>
                    </a:lnTo>
                    <a:lnTo>
                      <a:pt x="581" y="1056"/>
                    </a:lnTo>
                    <a:lnTo>
                      <a:pt x="540" y="991"/>
                    </a:lnTo>
                    <a:lnTo>
                      <a:pt x="503" y="898"/>
                    </a:lnTo>
                    <a:lnTo>
                      <a:pt x="465" y="788"/>
                    </a:lnTo>
                    <a:lnTo>
                      <a:pt x="447" y="729"/>
                    </a:lnTo>
                    <a:lnTo>
                      <a:pt x="430" y="668"/>
                    </a:lnTo>
                    <a:lnTo>
                      <a:pt x="412" y="606"/>
                    </a:lnTo>
                    <a:lnTo>
                      <a:pt x="396" y="543"/>
                    </a:lnTo>
                    <a:lnTo>
                      <a:pt x="380" y="481"/>
                    </a:lnTo>
                    <a:lnTo>
                      <a:pt x="365" y="421"/>
                    </a:lnTo>
                    <a:lnTo>
                      <a:pt x="351" y="363"/>
                    </a:lnTo>
                    <a:lnTo>
                      <a:pt x="327" y="255"/>
                    </a:lnTo>
                    <a:lnTo>
                      <a:pt x="307" y="165"/>
                    </a:lnTo>
                    <a:lnTo>
                      <a:pt x="293" y="99"/>
                    </a:lnTo>
                    <a:lnTo>
                      <a:pt x="285" y="58"/>
                    </a:lnTo>
                    <a:lnTo>
                      <a:pt x="0" y="0"/>
                    </a:lnTo>
                    <a:lnTo>
                      <a:pt x="0" y="1297"/>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4" name="Freeform 124"/>
              <p:cNvSpPr>
                <a:spLocks/>
              </p:cNvSpPr>
              <p:nvPr/>
            </p:nvSpPr>
            <p:spPr bwMode="auto">
              <a:xfrm>
                <a:off x="11689" y="4355"/>
                <a:ext cx="2817" cy="1676"/>
              </a:xfrm>
              <a:custGeom>
                <a:avLst/>
                <a:gdLst>
                  <a:gd name="T0" fmla="+- 0 14506 11689"/>
                  <a:gd name="T1" fmla="*/ T0 w 2817"/>
                  <a:gd name="T2" fmla="+- 0 5220 4355"/>
                  <a:gd name="T3" fmla="*/ 5220 h 1676"/>
                  <a:gd name="T4" fmla="+- 0 13613 11689"/>
                  <a:gd name="T5" fmla="*/ T4 w 2817"/>
                  <a:gd name="T6" fmla="+- 0 5365 4355"/>
                  <a:gd name="T7" fmla="*/ 5365 h 1676"/>
                  <a:gd name="T8" fmla="+- 0 13381 11689"/>
                  <a:gd name="T9" fmla="*/ T8 w 2817"/>
                  <a:gd name="T10" fmla="+- 0 5398 4355"/>
                  <a:gd name="T11" fmla="*/ 5398 h 1676"/>
                  <a:gd name="T12" fmla="+- 0 13249 11689"/>
                  <a:gd name="T13" fmla="*/ T12 w 2817"/>
                  <a:gd name="T14" fmla="+- 0 5415 4355"/>
                  <a:gd name="T15" fmla="*/ 5415 h 1676"/>
                  <a:gd name="T16" fmla="+- 0 13121 11689"/>
                  <a:gd name="T17" fmla="*/ T16 w 2817"/>
                  <a:gd name="T18" fmla="+- 0 5430 4355"/>
                  <a:gd name="T19" fmla="*/ 5430 h 1676"/>
                  <a:gd name="T20" fmla="+- 0 12620 11689"/>
                  <a:gd name="T21" fmla="*/ T20 w 2817"/>
                  <a:gd name="T22" fmla="+- 0 5479 4355"/>
                  <a:gd name="T23" fmla="*/ 5479 h 1676"/>
                  <a:gd name="T24" fmla="+- 0 12560 11689"/>
                  <a:gd name="T25" fmla="*/ T24 w 2817"/>
                  <a:gd name="T26" fmla="+- 0 5484 4355"/>
                  <a:gd name="T27" fmla="*/ 5484 h 1676"/>
                  <a:gd name="T28" fmla="+- 0 12488 11689"/>
                  <a:gd name="T29" fmla="*/ T28 w 2817"/>
                  <a:gd name="T30" fmla="+- 0 5487 4355"/>
                  <a:gd name="T31" fmla="*/ 5487 h 1676"/>
                  <a:gd name="T32" fmla="+- 0 12468 11689"/>
                  <a:gd name="T33" fmla="*/ T32 w 2817"/>
                  <a:gd name="T34" fmla="+- 0 5488 4355"/>
                  <a:gd name="T35" fmla="*/ 5488 h 1676"/>
                  <a:gd name="T36" fmla="+- 0 14506 11689"/>
                  <a:gd name="T37" fmla="*/ T36 w 2817"/>
                  <a:gd name="T38" fmla="+- 0 5488 4355"/>
                  <a:gd name="T39" fmla="*/ 5488 h 1676"/>
                  <a:gd name="T40" fmla="+- 0 14506 11689"/>
                  <a:gd name="T41" fmla="*/ T40 w 2817"/>
                  <a:gd name="T42" fmla="+- 0 5220 4355"/>
                  <a:gd name="T43" fmla="*/ 5220 h 167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2817" h="1676">
                    <a:moveTo>
                      <a:pt x="2817" y="865"/>
                    </a:moveTo>
                    <a:lnTo>
                      <a:pt x="1924" y="1010"/>
                    </a:lnTo>
                    <a:lnTo>
                      <a:pt x="1692" y="1043"/>
                    </a:lnTo>
                    <a:lnTo>
                      <a:pt x="1560" y="1060"/>
                    </a:lnTo>
                    <a:lnTo>
                      <a:pt x="1432" y="1075"/>
                    </a:lnTo>
                    <a:lnTo>
                      <a:pt x="931" y="1124"/>
                    </a:lnTo>
                    <a:lnTo>
                      <a:pt x="871" y="1129"/>
                    </a:lnTo>
                    <a:lnTo>
                      <a:pt x="799" y="1132"/>
                    </a:lnTo>
                    <a:lnTo>
                      <a:pt x="779" y="1133"/>
                    </a:lnTo>
                    <a:lnTo>
                      <a:pt x="2817" y="1133"/>
                    </a:lnTo>
                    <a:lnTo>
                      <a:pt x="2817" y="865"/>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9" name="Group 125"/>
            <p:cNvGrpSpPr>
              <a:grpSpLocks/>
            </p:cNvGrpSpPr>
            <p:nvPr/>
          </p:nvGrpSpPr>
          <p:grpSpPr bwMode="auto">
            <a:xfrm>
              <a:off x="14502" y="4661"/>
              <a:ext cx="1386" cy="1703"/>
              <a:chOff x="14502" y="4661"/>
              <a:chExt cx="1386" cy="1703"/>
            </a:xfrm>
          </p:grpSpPr>
          <p:sp>
            <p:nvSpPr>
              <p:cNvPr id="102" name="Freeform 126"/>
              <p:cNvSpPr>
                <a:spLocks/>
              </p:cNvSpPr>
              <p:nvPr/>
            </p:nvSpPr>
            <p:spPr bwMode="auto">
              <a:xfrm>
                <a:off x="14502" y="4661"/>
                <a:ext cx="1386" cy="1703"/>
              </a:xfrm>
              <a:custGeom>
                <a:avLst/>
                <a:gdLst>
                  <a:gd name="T0" fmla="+- 0 15888 14502"/>
                  <a:gd name="T1" fmla="*/ T0 w 1386"/>
                  <a:gd name="T2" fmla="+- 0 4661 4661"/>
                  <a:gd name="T3" fmla="*/ 4661 h 1703"/>
                  <a:gd name="T4" fmla="+- 0 14507 14502"/>
                  <a:gd name="T5" fmla="*/ T4 w 1386"/>
                  <a:gd name="T6" fmla="+- 0 5852 4661"/>
                  <a:gd name="T7" fmla="*/ 5852 h 1703"/>
                  <a:gd name="T8" fmla="+- 0 14502 14502"/>
                  <a:gd name="T9" fmla="*/ T8 w 1386"/>
                  <a:gd name="T10" fmla="+- 0 6364 4661"/>
                  <a:gd name="T11" fmla="*/ 6364 h 1703"/>
                  <a:gd name="T12" fmla="+- 0 15888 14502"/>
                  <a:gd name="T13" fmla="*/ T12 w 1386"/>
                  <a:gd name="T14" fmla="+- 0 5083 4661"/>
                  <a:gd name="T15" fmla="*/ 5083 h 1703"/>
                  <a:gd name="T16" fmla="+- 0 15888 14502"/>
                  <a:gd name="T17" fmla="*/ T16 w 1386"/>
                  <a:gd name="T18" fmla="+- 0 4661 4661"/>
                  <a:gd name="T19" fmla="*/ 4661 h 1703"/>
                </a:gdLst>
                <a:ahLst/>
                <a:cxnLst>
                  <a:cxn ang="0">
                    <a:pos x="T1" y="T3"/>
                  </a:cxn>
                  <a:cxn ang="0">
                    <a:pos x="T5" y="T7"/>
                  </a:cxn>
                  <a:cxn ang="0">
                    <a:pos x="T9" y="T11"/>
                  </a:cxn>
                  <a:cxn ang="0">
                    <a:pos x="T13" y="T15"/>
                  </a:cxn>
                  <a:cxn ang="0">
                    <a:pos x="T17" y="T19"/>
                  </a:cxn>
                </a:cxnLst>
                <a:rect l="0" t="0" r="r" b="b"/>
                <a:pathLst>
                  <a:path w="1386" h="1703">
                    <a:moveTo>
                      <a:pt x="1386" y="0"/>
                    </a:moveTo>
                    <a:lnTo>
                      <a:pt x="5" y="1191"/>
                    </a:lnTo>
                    <a:lnTo>
                      <a:pt x="0" y="1703"/>
                    </a:lnTo>
                    <a:lnTo>
                      <a:pt x="1386" y="422"/>
                    </a:lnTo>
                    <a:lnTo>
                      <a:pt x="1386"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60" name="Group 127"/>
            <p:cNvGrpSpPr>
              <a:grpSpLocks/>
            </p:cNvGrpSpPr>
            <p:nvPr/>
          </p:nvGrpSpPr>
          <p:grpSpPr bwMode="auto">
            <a:xfrm>
              <a:off x="13184" y="5847"/>
              <a:ext cx="1323" cy="517"/>
              <a:chOff x="13184" y="5847"/>
              <a:chExt cx="1323" cy="517"/>
            </a:xfrm>
          </p:grpSpPr>
          <p:sp>
            <p:nvSpPr>
              <p:cNvPr id="101" name="Freeform 128"/>
              <p:cNvSpPr>
                <a:spLocks/>
              </p:cNvSpPr>
              <p:nvPr/>
            </p:nvSpPr>
            <p:spPr bwMode="auto">
              <a:xfrm>
                <a:off x="13184" y="5847"/>
                <a:ext cx="1323" cy="517"/>
              </a:xfrm>
              <a:custGeom>
                <a:avLst/>
                <a:gdLst>
                  <a:gd name="T0" fmla="+- 0 14507 13184"/>
                  <a:gd name="T1" fmla="*/ T0 w 1323"/>
                  <a:gd name="T2" fmla="+- 0 5847 5847"/>
                  <a:gd name="T3" fmla="*/ 5847 h 517"/>
                  <a:gd name="T4" fmla="+- 0 13184 13184"/>
                  <a:gd name="T5" fmla="*/ T4 w 1323"/>
                  <a:gd name="T6" fmla="+- 0 6032 5847"/>
                  <a:gd name="T7" fmla="*/ 6032 h 517"/>
                  <a:gd name="T8" fmla="+- 0 14507 13184"/>
                  <a:gd name="T9" fmla="*/ T8 w 1323"/>
                  <a:gd name="T10" fmla="+- 0 6364 5847"/>
                  <a:gd name="T11" fmla="*/ 6364 h 517"/>
                  <a:gd name="T12" fmla="+- 0 14507 13184"/>
                  <a:gd name="T13" fmla="*/ T12 w 1323"/>
                  <a:gd name="T14" fmla="+- 0 5847 5847"/>
                  <a:gd name="T15" fmla="*/ 5847 h 517"/>
                </a:gdLst>
                <a:ahLst/>
                <a:cxnLst>
                  <a:cxn ang="0">
                    <a:pos x="T1" y="T3"/>
                  </a:cxn>
                  <a:cxn ang="0">
                    <a:pos x="T5" y="T7"/>
                  </a:cxn>
                  <a:cxn ang="0">
                    <a:pos x="T9" y="T11"/>
                  </a:cxn>
                  <a:cxn ang="0">
                    <a:pos x="T13" y="T15"/>
                  </a:cxn>
                </a:cxnLst>
                <a:rect l="0" t="0" r="r" b="b"/>
                <a:pathLst>
                  <a:path w="1323" h="517">
                    <a:moveTo>
                      <a:pt x="1323" y="0"/>
                    </a:moveTo>
                    <a:lnTo>
                      <a:pt x="0" y="185"/>
                    </a:lnTo>
                    <a:lnTo>
                      <a:pt x="1323" y="517"/>
                    </a:lnTo>
                    <a:lnTo>
                      <a:pt x="1323"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3201" name="Picture 129"/>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3932" y="4092"/>
                <a:ext cx="2528" cy="2843"/>
              </a:xfrm>
              <a:prstGeom prst="rect">
                <a:avLst/>
              </a:prstGeom>
              <a:noFill/>
              <a:extLst>
                <a:ext uri="{909E8E84-426E-40DD-AFC4-6F175D3DCCD1}">
                  <a14:hiddenFill xmlns:a14="http://schemas.microsoft.com/office/drawing/2010/main">
                    <a:solidFill>
                      <a:srgbClr val="FFFFFF"/>
                    </a:solidFill>
                  </a14:hiddenFill>
                </a:ext>
              </a:extLst>
            </p:spPr>
          </p:pic>
          <p:pic>
            <p:nvPicPr>
              <p:cNvPr id="3202" name="Picture 130"/>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2614" y="5278"/>
                <a:ext cx="2463" cy="1659"/>
              </a:xfrm>
              <a:prstGeom prst="rect">
                <a:avLst/>
              </a:prstGeom>
              <a:noFill/>
              <a:extLst>
                <a:ext uri="{909E8E84-426E-40DD-AFC4-6F175D3DCCD1}">
                  <a14:hiddenFill xmlns:a14="http://schemas.microsoft.com/office/drawing/2010/main">
                    <a:solidFill>
                      <a:srgbClr val="FFFFFF"/>
                    </a:solidFill>
                  </a14:hiddenFill>
                </a:ext>
              </a:extLst>
            </p:spPr>
          </p:pic>
          <p:pic>
            <p:nvPicPr>
              <p:cNvPr id="3203" name="Picture 131"/>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5078" y="6968"/>
                <a:ext cx="1374" cy="13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61" name="Group 132"/>
            <p:cNvGrpSpPr>
              <a:grpSpLocks/>
            </p:cNvGrpSpPr>
            <p:nvPr/>
          </p:nvGrpSpPr>
          <p:grpSpPr bwMode="auto">
            <a:xfrm>
              <a:off x="6165" y="3425"/>
              <a:ext cx="4185" cy="1564"/>
              <a:chOff x="6165" y="3425"/>
              <a:chExt cx="4185" cy="1564"/>
            </a:xfrm>
          </p:grpSpPr>
          <p:sp>
            <p:nvSpPr>
              <p:cNvPr id="100" name="Freeform 133"/>
              <p:cNvSpPr>
                <a:spLocks/>
              </p:cNvSpPr>
              <p:nvPr/>
            </p:nvSpPr>
            <p:spPr bwMode="auto">
              <a:xfrm>
                <a:off x="6165" y="3425"/>
                <a:ext cx="4185" cy="1564"/>
              </a:xfrm>
              <a:custGeom>
                <a:avLst/>
                <a:gdLst>
                  <a:gd name="T0" fmla="+- 0 10350 6165"/>
                  <a:gd name="T1" fmla="*/ T0 w 4185"/>
                  <a:gd name="T2" fmla="+- 0 3921 3425"/>
                  <a:gd name="T3" fmla="*/ 3921 h 1564"/>
                  <a:gd name="T4" fmla="+- 0 7813 6165"/>
                  <a:gd name="T5" fmla="*/ T4 w 4185"/>
                  <a:gd name="T6" fmla="+- 0 3425 3425"/>
                  <a:gd name="T7" fmla="*/ 3425 h 1564"/>
                  <a:gd name="T8" fmla="+- 0 6165 6165"/>
                  <a:gd name="T9" fmla="*/ T8 w 4185"/>
                  <a:gd name="T10" fmla="+- 0 4346 3425"/>
                  <a:gd name="T11" fmla="*/ 4346 h 1564"/>
                  <a:gd name="T12" fmla="+- 0 8968 6165"/>
                  <a:gd name="T13" fmla="*/ T12 w 4185"/>
                  <a:gd name="T14" fmla="+- 0 4989 3425"/>
                  <a:gd name="T15" fmla="*/ 4989 h 1564"/>
                  <a:gd name="T16" fmla="+- 0 10350 6165"/>
                  <a:gd name="T17" fmla="*/ T16 w 4185"/>
                  <a:gd name="T18" fmla="+- 0 3921 3425"/>
                  <a:gd name="T19" fmla="*/ 3921 h 1564"/>
                </a:gdLst>
                <a:ahLst/>
                <a:cxnLst>
                  <a:cxn ang="0">
                    <a:pos x="T1" y="T3"/>
                  </a:cxn>
                  <a:cxn ang="0">
                    <a:pos x="T5" y="T7"/>
                  </a:cxn>
                  <a:cxn ang="0">
                    <a:pos x="T9" y="T11"/>
                  </a:cxn>
                  <a:cxn ang="0">
                    <a:pos x="T13" y="T15"/>
                  </a:cxn>
                  <a:cxn ang="0">
                    <a:pos x="T17" y="T19"/>
                  </a:cxn>
                </a:cxnLst>
                <a:rect l="0" t="0" r="r" b="b"/>
                <a:pathLst>
                  <a:path w="4185" h="1564">
                    <a:moveTo>
                      <a:pt x="4185" y="496"/>
                    </a:moveTo>
                    <a:lnTo>
                      <a:pt x="1648" y="0"/>
                    </a:lnTo>
                    <a:lnTo>
                      <a:pt x="0" y="921"/>
                    </a:lnTo>
                    <a:lnTo>
                      <a:pt x="2803" y="1564"/>
                    </a:lnTo>
                    <a:lnTo>
                      <a:pt x="4185" y="496"/>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2" name="Group 134"/>
            <p:cNvGrpSpPr>
              <a:grpSpLocks/>
            </p:cNvGrpSpPr>
            <p:nvPr/>
          </p:nvGrpSpPr>
          <p:grpSpPr bwMode="auto">
            <a:xfrm>
              <a:off x="8971" y="3922"/>
              <a:ext cx="1379" cy="2433"/>
              <a:chOff x="8971" y="3922"/>
              <a:chExt cx="1379" cy="2433"/>
            </a:xfrm>
          </p:grpSpPr>
          <p:sp>
            <p:nvSpPr>
              <p:cNvPr id="99" name="Freeform 135"/>
              <p:cNvSpPr>
                <a:spLocks/>
              </p:cNvSpPr>
              <p:nvPr/>
            </p:nvSpPr>
            <p:spPr bwMode="auto">
              <a:xfrm>
                <a:off x="8971" y="3922"/>
                <a:ext cx="1379" cy="2433"/>
              </a:xfrm>
              <a:custGeom>
                <a:avLst/>
                <a:gdLst>
                  <a:gd name="T0" fmla="+- 0 10350 8971"/>
                  <a:gd name="T1" fmla="*/ T0 w 1379"/>
                  <a:gd name="T2" fmla="+- 0 3922 3922"/>
                  <a:gd name="T3" fmla="*/ 3922 h 2433"/>
                  <a:gd name="T4" fmla="+- 0 8971 8971"/>
                  <a:gd name="T5" fmla="*/ T4 w 1379"/>
                  <a:gd name="T6" fmla="+- 0 4987 3922"/>
                  <a:gd name="T7" fmla="*/ 4987 h 2433"/>
                  <a:gd name="T8" fmla="+- 0 8971 8971"/>
                  <a:gd name="T9" fmla="*/ T8 w 1379"/>
                  <a:gd name="T10" fmla="+- 0 6355 3922"/>
                  <a:gd name="T11" fmla="*/ 6355 h 2433"/>
                  <a:gd name="T12" fmla="+- 0 10350 8971"/>
                  <a:gd name="T13" fmla="*/ T12 w 1379"/>
                  <a:gd name="T14" fmla="+- 0 5073 3922"/>
                  <a:gd name="T15" fmla="*/ 5073 h 2433"/>
                  <a:gd name="T16" fmla="+- 0 10350 8971"/>
                  <a:gd name="T17" fmla="*/ T16 w 1379"/>
                  <a:gd name="T18" fmla="+- 0 3922 3922"/>
                  <a:gd name="T19" fmla="*/ 3922 h 2433"/>
                </a:gdLst>
                <a:ahLst/>
                <a:cxnLst>
                  <a:cxn ang="0">
                    <a:pos x="T1" y="T3"/>
                  </a:cxn>
                  <a:cxn ang="0">
                    <a:pos x="T5" y="T7"/>
                  </a:cxn>
                  <a:cxn ang="0">
                    <a:pos x="T9" y="T11"/>
                  </a:cxn>
                  <a:cxn ang="0">
                    <a:pos x="T13" y="T15"/>
                  </a:cxn>
                  <a:cxn ang="0">
                    <a:pos x="T17" y="T19"/>
                  </a:cxn>
                </a:cxnLst>
                <a:rect l="0" t="0" r="r" b="b"/>
                <a:pathLst>
                  <a:path w="1379" h="2433">
                    <a:moveTo>
                      <a:pt x="1379" y="0"/>
                    </a:moveTo>
                    <a:lnTo>
                      <a:pt x="0" y="1065"/>
                    </a:lnTo>
                    <a:lnTo>
                      <a:pt x="0" y="2433"/>
                    </a:lnTo>
                    <a:lnTo>
                      <a:pt x="1379" y="1151"/>
                    </a:lnTo>
                    <a:lnTo>
                      <a:pt x="1379" y="0"/>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3" name="Group 136"/>
            <p:cNvGrpSpPr>
              <a:grpSpLocks/>
            </p:cNvGrpSpPr>
            <p:nvPr/>
          </p:nvGrpSpPr>
          <p:grpSpPr bwMode="auto">
            <a:xfrm>
              <a:off x="6156" y="4349"/>
              <a:ext cx="2815" cy="2015"/>
              <a:chOff x="6156" y="4349"/>
              <a:chExt cx="2815" cy="2015"/>
            </a:xfrm>
          </p:grpSpPr>
          <p:sp>
            <p:nvSpPr>
              <p:cNvPr id="98" name="Freeform 137"/>
              <p:cNvSpPr>
                <a:spLocks/>
              </p:cNvSpPr>
              <p:nvPr/>
            </p:nvSpPr>
            <p:spPr bwMode="auto">
              <a:xfrm>
                <a:off x="6156" y="4349"/>
                <a:ext cx="2815" cy="2015"/>
              </a:xfrm>
              <a:custGeom>
                <a:avLst/>
                <a:gdLst>
                  <a:gd name="T0" fmla="+- 0 8971 6156"/>
                  <a:gd name="T1" fmla="*/ T0 w 2815"/>
                  <a:gd name="T2" fmla="+- 0 6364 4349"/>
                  <a:gd name="T3" fmla="*/ 6364 h 2015"/>
                  <a:gd name="T4" fmla="+- 0 6156 6156"/>
                  <a:gd name="T5" fmla="*/ T4 w 2815"/>
                  <a:gd name="T6" fmla="+- 0 5652 4349"/>
                  <a:gd name="T7" fmla="*/ 5652 h 2015"/>
                  <a:gd name="T8" fmla="+- 0 6156 6156"/>
                  <a:gd name="T9" fmla="*/ T8 w 2815"/>
                  <a:gd name="T10" fmla="+- 0 4349 4349"/>
                  <a:gd name="T11" fmla="*/ 4349 h 2015"/>
                  <a:gd name="T12" fmla="+- 0 8971 6156"/>
                  <a:gd name="T13" fmla="*/ T12 w 2815"/>
                  <a:gd name="T14" fmla="+- 0 4988 4349"/>
                  <a:gd name="T15" fmla="*/ 4988 h 2015"/>
                  <a:gd name="T16" fmla="+- 0 8971 6156"/>
                  <a:gd name="T17" fmla="*/ T16 w 2815"/>
                  <a:gd name="T18" fmla="+- 0 6364 4349"/>
                  <a:gd name="T19" fmla="*/ 6364 h 2015"/>
                </a:gdLst>
                <a:ahLst/>
                <a:cxnLst>
                  <a:cxn ang="0">
                    <a:pos x="T1" y="T3"/>
                  </a:cxn>
                  <a:cxn ang="0">
                    <a:pos x="T5" y="T7"/>
                  </a:cxn>
                  <a:cxn ang="0">
                    <a:pos x="T9" y="T11"/>
                  </a:cxn>
                  <a:cxn ang="0">
                    <a:pos x="T13" y="T15"/>
                  </a:cxn>
                  <a:cxn ang="0">
                    <a:pos x="T17" y="T19"/>
                  </a:cxn>
                </a:cxnLst>
                <a:rect l="0" t="0" r="r" b="b"/>
                <a:pathLst>
                  <a:path w="2815" h="2015">
                    <a:moveTo>
                      <a:pt x="2815" y="2015"/>
                    </a:moveTo>
                    <a:lnTo>
                      <a:pt x="0" y="1303"/>
                    </a:lnTo>
                    <a:lnTo>
                      <a:pt x="0" y="0"/>
                    </a:lnTo>
                    <a:lnTo>
                      <a:pt x="2815" y="639"/>
                    </a:lnTo>
                    <a:lnTo>
                      <a:pt x="2815" y="2015"/>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4" name="Group 138"/>
            <p:cNvGrpSpPr>
              <a:grpSpLocks/>
            </p:cNvGrpSpPr>
            <p:nvPr/>
          </p:nvGrpSpPr>
          <p:grpSpPr bwMode="auto">
            <a:xfrm>
              <a:off x="11701" y="3428"/>
              <a:ext cx="4187" cy="1564"/>
              <a:chOff x="11701" y="3428"/>
              <a:chExt cx="4187" cy="1564"/>
            </a:xfrm>
          </p:grpSpPr>
          <p:sp>
            <p:nvSpPr>
              <p:cNvPr id="97" name="Freeform 139"/>
              <p:cNvSpPr>
                <a:spLocks/>
              </p:cNvSpPr>
              <p:nvPr/>
            </p:nvSpPr>
            <p:spPr bwMode="auto">
              <a:xfrm>
                <a:off x="11701" y="3428"/>
                <a:ext cx="4187" cy="1564"/>
              </a:xfrm>
              <a:custGeom>
                <a:avLst/>
                <a:gdLst>
                  <a:gd name="T0" fmla="+- 0 15888 11701"/>
                  <a:gd name="T1" fmla="*/ T0 w 4187"/>
                  <a:gd name="T2" fmla="+- 0 3924 3428"/>
                  <a:gd name="T3" fmla="*/ 3924 h 1564"/>
                  <a:gd name="T4" fmla="+- 0 13351 11701"/>
                  <a:gd name="T5" fmla="*/ T4 w 4187"/>
                  <a:gd name="T6" fmla="+- 0 3428 3428"/>
                  <a:gd name="T7" fmla="*/ 3428 h 1564"/>
                  <a:gd name="T8" fmla="+- 0 11701 11701"/>
                  <a:gd name="T9" fmla="*/ T8 w 4187"/>
                  <a:gd name="T10" fmla="+- 0 4351 3428"/>
                  <a:gd name="T11" fmla="*/ 4351 h 1564"/>
                  <a:gd name="T12" fmla="+- 0 14507 11701"/>
                  <a:gd name="T13" fmla="*/ T12 w 4187"/>
                  <a:gd name="T14" fmla="+- 0 4992 3428"/>
                  <a:gd name="T15" fmla="*/ 4992 h 1564"/>
                  <a:gd name="T16" fmla="+- 0 15888 11701"/>
                  <a:gd name="T17" fmla="*/ T16 w 4187"/>
                  <a:gd name="T18" fmla="+- 0 3924 3428"/>
                  <a:gd name="T19" fmla="*/ 3924 h 1564"/>
                </a:gdLst>
                <a:ahLst/>
                <a:cxnLst>
                  <a:cxn ang="0">
                    <a:pos x="T1" y="T3"/>
                  </a:cxn>
                  <a:cxn ang="0">
                    <a:pos x="T5" y="T7"/>
                  </a:cxn>
                  <a:cxn ang="0">
                    <a:pos x="T9" y="T11"/>
                  </a:cxn>
                  <a:cxn ang="0">
                    <a:pos x="T13" y="T15"/>
                  </a:cxn>
                  <a:cxn ang="0">
                    <a:pos x="T17" y="T19"/>
                  </a:cxn>
                </a:cxnLst>
                <a:rect l="0" t="0" r="r" b="b"/>
                <a:pathLst>
                  <a:path w="4187" h="1564">
                    <a:moveTo>
                      <a:pt x="4187" y="496"/>
                    </a:moveTo>
                    <a:lnTo>
                      <a:pt x="1650" y="0"/>
                    </a:lnTo>
                    <a:lnTo>
                      <a:pt x="0" y="923"/>
                    </a:lnTo>
                    <a:lnTo>
                      <a:pt x="2806" y="1564"/>
                    </a:lnTo>
                    <a:lnTo>
                      <a:pt x="4187" y="496"/>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5" name="Group 140"/>
            <p:cNvGrpSpPr>
              <a:grpSpLocks/>
            </p:cNvGrpSpPr>
            <p:nvPr/>
          </p:nvGrpSpPr>
          <p:grpSpPr bwMode="auto">
            <a:xfrm>
              <a:off x="14509" y="3925"/>
              <a:ext cx="1379" cy="2433"/>
              <a:chOff x="14509" y="3925"/>
              <a:chExt cx="1379" cy="2433"/>
            </a:xfrm>
          </p:grpSpPr>
          <p:sp>
            <p:nvSpPr>
              <p:cNvPr id="96" name="Freeform 141"/>
              <p:cNvSpPr>
                <a:spLocks/>
              </p:cNvSpPr>
              <p:nvPr/>
            </p:nvSpPr>
            <p:spPr bwMode="auto">
              <a:xfrm>
                <a:off x="14509" y="3925"/>
                <a:ext cx="1379" cy="2433"/>
              </a:xfrm>
              <a:custGeom>
                <a:avLst/>
                <a:gdLst>
                  <a:gd name="T0" fmla="+- 0 15888 14509"/>
                  <a:gd name="T1" fmla="*/ T0 w 1379"/>
                  <a:gd name="T2" fmla="+- 0 3925 3925"/>
                  <a:gd name="T3" fmla="*/ 3925 h 2433"/>
                  <a:gd name="T4" fmla="+- 0 14509 14509"/>
                  <a:gd name="T5" fmla="*/ T4 w 1379"/>
                  <a:gd name="T6" fmla="+- 0 4990 3925"/>
                  <a:gd name="T7" fmla="*/ 4990 h 2433"/>
                  <a:gd name="T8" fmla="+- 0 14509 14509"/>
                  <a:gd name="T9" fmla="*/ T8 w 1379"/>
                  <a:gd name="T10" fmla="+- 0 6358 3925"/>
                  <a:gd name="T11" fmla="*/ 6358 h 2433"/>
                  <a:gd name="T12" fmla="+- 0 15888 14509"/>
                  <a:gd name="T13" fmla="*/ T12 w 1379"/>
                  <a:gd name="T14" fmla="+- 0 5076 3925"/>
                  <a:gd name="T15" fmla="*/ 5076 h 2433"/>
                  <a:gd name="T16" fmla="+- 0 15888 14509"/>
                  <a:gd name="T17" fmla="*/ T16 w 1379"/>
                  <a:gd name="T18" fmla="+- 0 3925 3925"/>
                  <a:gd name="T19" fmla="*/ 3925 h 2433"/>
                </a:gdLst>
                <a:ahLst/>
                <a:cxnLst>
                  <a:cxn ang="0">
                    <a:pos x="T1" y="T3"/>
                  </a:cxn>
                  <a:cxn ang="0">
                    <a:pos x="T5" y="T7"/>
                  </a:cxn>
                  <a:cxn ang="0">
                    <a:pos x="T9" y="T11"/>
                  </a:cxn>
                  <a:cxn ang="0">
                    <a:pos x="T13" y="T15"/>
                  </a:cxn>
                  <a:cxn ang="0">
                    <a:pos x="T17" y="T19"/>
                  </a:cxn>
                </a:cxnLst>
                <a:rect l="0" t="0" r="r" b="b"/>
                <a:pathLst>
                  <a:path w="1379" h="2433">
                    <a:moveTo>
                      <a:pt x="1379" y="0"/>
                    </a:moveTo>
                    <a:lnTo>
                      <a:pt x="0" y="1065"/>
                    </a:lnTo>
                    <a:lnTo>
                      <a:pt x="0" y="2433"/>
                    </a:lnTo>
                    <a:lnTo>
                      <a:pt x="1379" y="1151"/>
                    </a:lnTo>
                    <a:lnTo>
                      <a:pt x="1379" y="0"/>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6" name="Group 142"/>
            <p:cNvGrpSpPr>
              <a:grpSpLocks/>
            </p:cNvGrpSpPr>
            <p:nvPr/>
          </p:nvGrpSpPr>
          <p:grpSpPr bwMode="auto">
            <a:xfrm>
              <a:off x="11694" y="4352"/>
              <a:ext cx="2815" cy="2015"/>
              <a:chOff x="11694" y="4352"/>
              <a:chExt cx="2815" cy="2015"/>
            </a:xfrm>
          </p:grpSpPr>
          <p:sp>
            <p:nvSpPr>
              <p:cNvPr id="95" name="Freeform 143"/>
              <p:cNvSpPr>
                <a:spLocks/>
              </p:cNvSpPr>
              <p:nvPr/>
            </p:nvSpPr>
            <p:spPr bwMode="auto">
              <a:xfrm>
                <a:off x="11694" y="4352"/>
                <a:ext cx="2815" cy="2015"/>
              </a:xfrm>
              <a:custGeom>
                <a:avLst/>
                <a:gdLst>
                  <a:gd name="T0" fmla="+- 0 14509 11694"/>
                  <a:gd name="T1" fmla="*/ T0 w 2815"/>
                  <a:gd name="T2" fmla="+- 0 6367 4352"/>
                  <a:gd name="T3" fmla="*/ 6367 h 2015"/>
                  <a:gd name="T4" fmla="+- 0 11694 11694"/>
                  <a:gd name="T5" fmla="*/ T4 w 2815"/>
                  <a:gd name="T6" fmla="+- 0 5655 4352"/>
                  <a:gd name="T7" fmla="*/ 5655 h 2015"/>
                  <a:gd name="T8" fmla="+- 0 11694 11694"/>
                  <a:gd name="T9" fmla="*/ T8 w 2815"/>
                  <a:gd name="T10" fmla="+- 0 4352 4352"/>
                  <a:gd name="T11" fmla="*/ 4352 h 2015"/>
                  <a:gd name="T12" fmla="+- 0 14509 11694"/>
                  <a:gd name="T13" fmla="*/ T12 w 2815"/>
                  <a:gd name="T14" fmla="+- 0 4991 4352"/>
                  <a:gd name="T15" fmla="*/ 4991 h 2015"/>
                  <a:gd name="T16" fmla="+- 0 14509 11694"/>
                  <a:gd name="T17" fmla="*/ T16 w 2815"/>
                  <a:gd name="T18" fmla="+- 0 6367 4352"/>
                  <a:gd name="T19" fmla="*/ 6367 h 2015"/>
                </a:gdLst>
                <a:ahLst/>
                <a:cxnLst>
                  <a:cxn ang="0">
                    <a:pos x="T1" y="T3"/>
                  </a:cxn>
                  <a:cxn ang="0">
                    <a:pos x="T5" y="T7"/>
                  </a:cxn>
                  <a:cxn ang="0">
                    <a:pos x="T9" y="T11"/>
                  </a:cxn>
                  <a:cxn ang="0">
                    <a:pos x="T13" y="T15"/>
                  </a:cxn>
                  <a:cxn ang="0">
                    <a:pos x="T17" y="T19"/>
                  </a:cxn>
                </a:cxnLst>
                <a:rect l="0" t="0" r="r" b="b"/>
                <a:pathLst>
                  <a:path w="2815" h="2015">
                    <a:moveTo>
                      <a:pt x="2815" y="2015"/>
                    </a:moveTo>
                    <a:lnTo>
                      <a:pt x="0" y="1303"/>
                    </a:lnTo>
                    <a:lnTo>
                      <a:pt x="0" y="0"/>
                    </a:lnTo>
                    <a:lnTo>
                      <a:pt x="2815" y="639"/>
                    </a:lnTo>
                    <a:lnTo>
                      <a:pt x="2815" y="2015"/>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7" name="Group 144"/>
            <p:cNvGrpSpPr>
              <a:grpSpLocks/>
            </p:cNvGrpSpPr>
            <p:nvPr/>
          </p:nvGrpSpPr>
          <p:grpSpPr bwMode="auto">
            <a:xfrm>
              <a:off x="6157" y="7098"/>
              <a:ext cx="4193" cy="1564"/>
              <a:chOff x="6157" y="7098"/>
              <a:chExt cx="4193" cy="1564"/>
            </a:xfrm>
          </p:grpSpPr>
          <p:sp>
            <p:nvSpPr>
              <p:cNvPr id="94" name="Freeform 145"/>
              <p:cNvSpPr>
                <a:spLocks/>
              </p:cNvSpPr>
              <p:nvPr/>
            </p:nvSpPr>
            <p:spPr bwMode="auto">
              <a:xfrm>
                <a:off x="6157" y="7098"/>
                <a:ext cx="4193" cy="1564"/>
              </a:xfrm>
              <a:custGeom>
                <a:avLst/>
                <a:gdLst>
                  <a:gd name="T0" fmla="+- 0 10350 6157"/>
                  <a:gd name="T1" fmla="*/ T0 w 4193"/>
                  <a:gd name="T2" fmla="+- 0 7593 7098"/>
                  <a:gd name="T3" fmla="*/ 7593 h 1564"/>
                  <a:gd name="T4" fmla="+- 0 7813 6157"/>
                  <a:gd name="T5" fmla="*/ T4 w 4193"/>
                  <a:gd name="T6" fmla="+- 0 7098 7098"/>
                  <a:gd name="T7" fmla="*/ 7098 h 1564"/>
                  <a:gd name="T8" fmla="+- 0 6157 6157"/>
                  <a:gd name="T9" fmla="*/ T8 w 4193"/>
                  <a:gd name="T10" fmla="+- 0 8019 7098"/>
                  <a:gd name="T11" fmla="*/ 8019 h 1564"/>
                  <a:gd name="T12" fmla="+- 0 8968 6157"/>
                  <a:gd name="T13" fmla="*/ T12 w 4193"/>
                  <a:gd name="T14" fmla="+- 0 8661 7098"/>
                  <a:gd name="T15" fmla="*/ 8661 h 1564"/>
                  <a:gd name="T16" fmla="+- 0 10350 6157"/>
                  <a:gd name="T17" fmla="*/ T16 w 4193"/>
                  <a:gd name="T18" fmla="+- 0 7593 7098"/>
                  <a:gd name="T19" fmla="*/ 7593 h 1564"/>
                </a:gdLst>
                <a:ahLst/>
                <a:cxnLst>
                  <a:cxn ang="0">
                    <a:pos x="T1" y="T3"/>
                  </a:cxn>
                  <a:cxn ang="0">
                    <a:pos x="T5" y="T7"/>
                  </a:cxn>
                  <a:cxn ang="0">
                    <a:pos x="T9" y="T11"/>
                  </a:cxn>
                  <a:cxn ang="0">
                    <a:pos x="T13" y="T15"/>
                  </a:cxn>
                  <a:cxn ang="0">
                    <a:pos x="T17" y="T19"/>
                  </a:cxn>
                </a:cxnLst>
                <a:rect l="0" t="0" r="r" b="b"/>
                <a:pathLst>
                  <a:path w="4193" h="1564">
                    <a:moveTo>
                      <a:pt x="4193" y="495"/>
                    </a:moveTo>
                    <a:lnTo>
                      <a:pt x="1656" y="0"/>
                    </a:lnTo>
                    <a:lnTo>
                      <a:pt x="0" y="921"/>
                    </a:lnTo>
                    <a:lnTo>
                      <a:pt x="2811" y="1563"/>
                    </a:lnTo>
                    <a:lnTo>
                      <a:pt x="4193" y="495"/>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8" name="Group 146"/>
            <p:cNvGrpSpPr>
              <a:grpSpLocks/>
            </p:cNvGrpSpPr>
            <p:nvPr/>
          </p:nvGrpSpPr>
          <p:grpSpPr bwMode="auto">
            <a:xfrm>
              <a:off x="8971" y="7594"/>
              <a:ext cx="1379" cy="2433"/>
              <a:chOff x="8971" y="7594"/>
              <a:chExt cx="1379" cy="2433"/>
            </a:xfrm>
          </p:grpSpPr>
          <p:sp>
            <p:nvSpPr>
              <p:cNvPr id="93" name="Freeform 147"/>
              <p:cNvSpPr>
                <a:spLocks/>
              </p:cNvSpPr>
              <p:nvPr/>
            </p:nvSpPr>
            <p:spPr bwMode="auto">
              <a:xfrm>
                <a:off x="8971" y="7594"/>
                <a:ext cx="1379" cy="2433"/>
              </a:xfrm>
              <a:custGeom>
                <a:avLst/>
                <a:gdLst>
                  <a:gd name="T0" fmla="+- 0 10350 8971"/>
                  <a:gd name="T1" fmla="*/ T0 w 1379"/>
                  <a:gd name="T2" fmla="+- 0 7594 7594"/>
                  <a:gd name="T3" fmla="*/ 7594 h 2433"/>
                  <a:gd name="T4" fmla="+- 0 8971 8971"/>
                  <a:gd name="T5" fmla="*/ T4 w 1379"/>
                  <a:gd name="T6" fmla="+- 0 8659 7594"/>
                  <a:gd name="T7" fmla="*/ 8659 h 2433"/>
                  <a:gd name="T8" fmla="+- 0 8971 8971"/>
                  <a:gd name="T9" fmla="*/ T8 w 1379"/>
                  <a:gd name="T10" fmla="+- 0 10027 7594"/>
                  <a:gd name="T11" fmla="*/ 10027 h 2433"/>
                  <a:gd name="T12" fmla="+- 0 10350 8971"/>
                  <a:gd name="T13" fmla="*/ T12 w 1379"/>
                  <a:gd name="T14" fmla="+- 0 8746 7594"/>
                  <a:gd name="T15" fmla="*/ 8746 h 2433"/>
                  <a:gd name="T16" fmla="+- 0 10350 8971"/>
                  <a:gd name="T17" fmla="*/ T16 w 1379"/>
                  <a:gd name="T18" fmla="+- 0 7594 7594"/>
                  <a:gd name="T19" fmla="*/ 7594 h 2433"/>
                </a:gdLst>
                <a:ahLst/>
                <a:cxnLst>
                  <a:cxn ang="0">
                    <a:pos x="T1" y="T3"/>
                  </a:cxn>
                  <a:cxn ang="0">
                    <a:pos x="T5" y="T7"/>
                  </a:cxn>
                  <a:cxn ang="0">
                    <a:pos x="T9" y="T11"/>
                  </a:cxn>
                  <a:cxn ang="0">
                    <a:pos x="T13" y="T15"/>
                  </a:cxn>
                  <a:cxn ang="0">
                    <a:pos x="T17" y="T19"/>
                  </a:cxn>
                </a:cxnLst>
                <a:rect l="0" t="0" r="r" b="b"/>
                <a:pathLst>
                  <a:path w="1379" h="2433">
                    <a:moveTo>
                      <a:pt x="1379" y="0"/>
                    </a:moveTo>
                    <a:lnTo>
                      <a:pt x="0" y="1065"/>
                    </a:lnTo>
                    <a:lnTo>
                      <a:pt x="0" y="2433"/>
                    </a:lnTo>
                    <a:lnTo>
                      <a:pt x="1379" y="1152"/>
                    </a:lnTo>
                    <a:lnTo>
                      <a:pt x="1379" y="0"/>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9" name="Group 148"/>
            <p:cNvGrpSpPr>
              <a:grpSpLocks/>
            </p:cNvGrpSpPr>
            <p:nvPr/>
          </p:nvGrpSpPr>
          <p:grpSpPr bwMode="auto">
            <a:xfrm>
              <a:off x="6156" y="8021"/>
              <a:ext cx="2815" cy="2015"/>
              <a:chOff x="6156" y="8021"/>
              <a:chExt cx="2815" cy="2015"/>
            </a:xfrm>
          </p:grpSpPr>
          <p:sp>
            <p:nvSpPr>
              <p:cNvPr id="92" name="Freeform 149"/>
              <p:cNvSpPr>
                <a:spLocks/>
              </p:cNvSpPr>
              <p:nvPr/>
            </p:nvSpPr>
            <p:spPr bwMode="auto">
              <a:xfrm>
                <a:off x="6156" y="8021"/>
                <a:ext cx="2815" cy="2015"/>
              </a:xfrm>
              <a:custGeom>
                <a:avLst/>
                <a:gdLst>
                  <a:gd name="T0" fmla="+- 0 8971 6156"/>
                  <a:gd name="T1" fmla="*/ T0 w 2815"/>
                  <a:gd name="T2" fmla="+- 0 10036 8021"/>
                  <a:gd name="T3" fmla="*/ 10036 h 2015"/>
                  <a:gd name="T4" fmla="+- 0 6156 6156"/>
                  <a:gd name="T5" fmla="*/ T4 w 2815"/>
                  <a:gd name="T6" fmla="+- 0 9324 8021"/>
                  <a:gd name="T7" fmla="*/ 9324 h 2015"/>
                  <a:gd name="T8" fmla="+- 0 6156 6156"/>
                  <a:gd name="T9" fmla="*/ T8 w 2815"/>
                  <a:gd name="T10" fmla="+- 0 8021 8021"/>
                  <a:gd name="T11" fmla="*/ 8021 h 2015"/>
                  <a:gd name="T12" fmla="+- 0 8971 6156"/>
                  <a:gd name="T13" fmla="*/ T12 w 2815"/>
                  <a:gd name="T14" fmla="+- 0 8660 8021"/>
                  <a:gd name="T15" fmla="*/ 8660 h 2015"/>
                  <a:gd name="T16" fmla="+- 0 8971 6156"/>
                  <a:gd name="T17" fmla="*/ T16 w 2815"/>
                  <a:gd name="T18" fmla="+- 0 10036 8021"/>
                  <a:gd name="T19" fmla="*/ 10036 h 2015"/>
                </a:gdLst>
                <a:ahLst/>
                <a:cxnLst>
                  <a:cxn ang="0">
                    <a:pos x="T1" y="T3"/>
                  </a:cxn>
                  <a:cxn ang="0">
                    <a:pos x="T5" y="T7"/>
                  </a:cxn>
                  <a:cxn ang="0">
                    <a:pos x="T9" y="T11"/>
                  </a:cxn>
                  <a:cxn ang="0">
                    <a:pos x="T13" y="T15"/>
                  </a:cxn>
                  <a:cxn ang="0">
                    <a:pos x="T17" y="T19"/>
                  </a:cxn>
                </a:cxnLst>
                <a:rect l="0" t="0" r="r" b="b"/>
                <a:pathLst>
                  <a:path w="2815" h="2015">
                    <a:moveTo>
                      <a:pt x="2815" y="2015"/>
                    </a:moveTo>
                    <a:lnTo>
                      <a:pt x="0" y="1303"/>
                    </a:lnTo>
                    <a:lnTo>
                      <a:pt x="0" y="0"/>
                    </a:lnTo>
                    <a:lnTo>
                      <a:pt x="2815" y="639"/>
                    </a:lnTo>
                    <a:lnTo>
                      <a:pt x="2815" y="2015"/>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0" name="Group 150"/>
            <p:cNvGrpSpPr>
              <a:grpSpLocks/>
            </p:cNvGrpSpPr>
            <p:nvPr/>
          </p:nvGrpSpPr>
          <p:grpSpPr bwMode="auto">
            <a:xfrm>
              <a:off x="11691" y="7085"/>
              <a:ext cx="4197" cy="1564"/>
              <a:chOff x="11691" y="7085"/>
              <a:chExt cx="4197" cy="1564"/>
            </a:xfrm>
          </p:grpSpPr>
          <p:sp>
            <p:nvSpPr>
              <p:cNvPr id="91" name="Freeform 151"/>
              <p:cNvSpPr>
                <a:spLocks/>
              </p:cNvSpPr>
              <p:nvPr/>
            </p:nvSpPr>
            <p:spPr bwMode="auto">
              <a:xfrm>
                <a:off x="11691" y="7085"/>
                <a:ext cx="4197" cy="1564"/>
              </a:xfrm>
              <a:custGeom>
                <a:avLst/>
                <a:gdLst>
                  <a:gd name="T0" fmla="+- 0 15888 11691"/>
                  <a:gd name="T1" fmla="*/ T0 w 4197"/>
                  <a:gd name="T2" fmla="+- 0 7581 7085"/>
                  <a:gd name="T3" fmla="*/ 7581 h 1564"/>
                  <a:gd name="T4" fmla="+- 0 13351 11691"/>
                  <a:gd name="T5" fmla="*/ T4 w 4197"/>
                  <a:gd name="T6" fmla="+- 0 7085 7085"/>
                  <a:gd name="T7" fmla="*/ 7085 h 1564"/>
                  <a:gd name="T8" fmla="+- 0 11691 11691"/>
                  <a:gd name="T9" fmla="*/ T8 w 4197"/>
                  <a:gd name="T10" fmla="+- 0 8015 7085"/>
                  <a:gd name="T11" fmla="*/ 8015 h 1564"/>
                  <a:gd name="T12" fmla="+- 0 14507 11691"/>
                  <a:gd name="T13" fmla="*/ T12 w 4197"/>
                  <a:gd name="T14" fmla="+- 0 8649 7085"/>
                  <a:gd name="T15" fmla="*/ 8649 h 1564"/>
                  <a:gd name="T16" fmla="+- 0 15888 11691"/>
                  <a:gd name="T17" fmla="*/ T16 w 4197"/>
                  <a:gd name="T18" fmla="+- 0 7581 7085"/>
                  <a:gd name="T19" fmla="*/ 7581 h 1564"/>
                </a:gdLst>
                <a:ahLst/>
                <a:cxnLst>
                  <a:cxn ang="0">
                    <a:pos x="T1" y="T3"/>
                  </a:cxn>
                  <a:cxn ang="0">
                    <a:pos x="T5" y="T7"/>
                  </a:cxn>
                  <a:cxn ang="0">
                    <a:pos x="T9" y="T11"/>
                  </a:cxn>
                  <a:cxn ang="0">
                    <a:pos x="T13" y="T15"/>
                  </a:cxn>
                  <a:cxn ang="0">
                    <a:pos x="T17" y="T19"/>
                  </a:cxn>
                </a:cxnLst>
                <a:rect l="0" t="0" r="r" b="b"/>
                <a:pathLst>
                  <a:path w="4197" h="1564">
                    <a:moveTo>
                      <a:pt x="4197" y="496"/>
                    </a:moveTo>
                    <a:lnTo>
                      <a:pt x="1660" y="0"/>
                    </a:lnTo>
                    <a:lnTo>
                      <a:pt x="0" y="930"/>
                    </a:lnTo>
                    <a:lnTo>
                      <a:pt x="2816" y="1564"/>
                    </a:lnTo>
                    <a:lnTo>
                      <a:pt x="4197" y="496"/>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1" name="Group 152"/>
            <p:cNvGrpSpPr>
              <a:grpSpLocks/>
            </p:cNvGrpSpPr>
            <p:nvPr/>
          </p:nvGrpSpPr>
          <p:grpSpPr bwMode="auto">
            <a:xfrm>
              <a:off x="14509" y="7582"/>
              <a:ext cx="1379" cy="2433"/>
              <a:chOff x="14509" y="7582"/>
              <a:chExt cx="1379" cy="2433"/>
            </a:xfrm>
          </p:grpSpPr>
          <p:sp>
            <p:nvSpPr>
              <p:cNvPr id="90" name="Freeform 153"/>
              <p:cNvSpPr>
                <a:spLocks/>
              </p:cNvSpPr>
              <p:nvPr/>
            </p:nvSpPr>
            <p:spPr bwMode="auto">
              <a:xfrm>
                <a:off x="14509" y="7582"/>
                <a:ext cx="1379" cy="2433"/>
              </a:xfrm>
              <a:custGeom>
                <a:avLst/>
                <a:gdLst>
                  <a:gd name="T0" fmla="+- 0 15888 14509"/>
                  <a:gd name="T1" fmla="*/ T0 w 1379"/>
                  <a:gd name="T2" fmla="+- 0 7582 7582"/>
                  <a:gd name="T3" fmla="*/ 7582 h 2433"/>
                  <a:gd name="T4" fmla="+- 0 14509 14509"/>
                  <a:gd name="T5" fmla="*/ T4 w 1379"/>
                  <a:gd name="T6" fmla="+- 0 8647 7582"/>
                  <a:gd name="T7" fmla="*/ 8647 h 2433"/>
                  <a:gd name="T8" fmla="+- 0 14509 14509"/>
                  <a:gd name="T9" fmla="*/ T8 w 1379"/>
                  <a:gd name="T10" fmla="+- 0 10014 7582"/>
                  <a:gd name="T11" fmla="*/ 10014 h 2433"/>
                  <a:gd name="T12" fmla="+- 0 15888 14509"/>
                  <a:gd name="T13" fmla="*/ T12 w 1379"/>
                  <a:gd name="T14" fmla="+- 0 8733 7582"/>
                  <a:gd name="T15" fmla="*/ 8733 h 2433"/>
                  <a:gd name="T16" fmla="+- 0 15888 14509"/>
                  <a:gd name="T17" fmla="*/ T16 w 1379"/>
                  <a:gd name="T18" fmla="+- 0 7582 7582"/>
                  <a:gd name="T19" fmla="*/ 7582 h 2433"/>
                </a:gdLst>
                <a:ahLst/>
                <a:cxnLst>
                  <a:cxn ang="0">
                    <a:pos x="T1" y="T3"/>
                  </a:cxn>
                  <a:cxn ang="0">
                    <a:pos x="T5" y="T7"/>
                  </a:cxn>
                  <a:cxn ang="0">
                    <a:pos x="T9" y="T11"/>
                  </a:cxn>
                  <a:cxn ang="0">
                    <a:pos x="T13" y="T15"/>
                  </a:cxn>
                  <a:cxn ang="0">
                    <a:pos x="T17" y="T19"/>
                  </a:cxn>
                </a:cxnLst>
                <a:rect l="0" t="0" r="r" b="b"/>
                <a:pathLst>
                  <a:path w="1379" h="2433">
                    <a:moveTo>
                      <a:pt x="1379" y="0"/>
                    </a:moveTo>
                    <a:lnTo>
                      <a:pt x="0" y="1065"/>
                    </a:lnTo>
                    <a:lnTo>
                      <a:pt x="0" y="2432"/>
                    </a:lnTo>
                    <a:lnTo>
                      <a:pt x="1379" y="1151"/>
                    </a:lnTo>
                    <a:lnTo>
                      <a:pt x="1379" y="0"/>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2" name="Group 154"/>
            <p:cNvGrpSpPr>
              <a:grpSpLocks/>
            </p:cNvGrpSpPr>
            <p:nvPr/>
          </p:nvGrpSpPr>
          <p:grpSpPr bwMode="auto">
            <a:xfrm>
              <a:off x="7544" y="4667"/>
              <a:ext cx="2" cy="1334"/>
              <a:chOff x="7544" y="4667"/>
              <a:chExt cx="2" cy="1334"/>
            </a:xfrm>
          </p:grpSpPr>
          <p:sp>
            <p:nvSpPr>
              <p:cNvPr id="89" name="Freeform 155"/>
              <p:cNvSpPr>
                <a:spLocks/>
              </p:cNvSpPr>
              <p:nvPr/>
            </p:nvSpPr>
            <p:spPr bwMode="auto">
              <a:xfrm>
                <a:off x="7544" y="4667"/>
                <a:ext cx="2" cy="1334"/>
              </a:xfrm>
              <a:custGeom>
                <a:avLst/>
                <a:gdLst>
                  <a:gd name="T0" fmla="+- 0 4667 4667"/>
                  <a:gd name="T1" fmla="*/ 4667 h 1334"/>
                  <a:gd name="T2" fmla="+- 0 6001 4667"/>
                  <a:gd name="T3" fmla="*/ 6001 h 1334"/>
                </a:gdLst>
                <a:ahLst/>
                <a:cxnLst>
                  <a:cxn ang="0">
                    <a:pos x="0" y="T1"/>
                  </a:cxn>
                  <a:cxn ang="0">
                    <a:pos x="0" y="T3"/>
                  </a:cxn>
                </a:cxnLst>
                <a:rect l="0" t="0" r="r" b="b"/>
                <a:pathLst>
                  <a:path h="1334">
                    <a:moveTo>
                      <a:pt x="0" y="0"/>
                    </a:moveTo>
                    <a:lnTo>
                      <a:pt x="0" y="1334"/>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3" name="Group 156"/>
            <p:cNvGrpSpPr>
              <a:grpSpLocks/>
            </p:cNvGrpSpPr>
            <p:nvPr/>
          </p:nvGrpSpPr>
          <p:grpSpPr bwMode="auto">
            <a:xfrm>
              <a:off x="7549" y="3670"/>
              <a:ext cx="1542" cy="988"/>
              <a:chOff x="7549" y="3670"/>
              <a:chExt cx="1542" cy="988"/>
            </a:xfrm>
          </p:grpSpPr>
          <p:sp>
            <p:nvSpPr>
              <p:cNvPr id="88" name="Freeform 157"/>
              <p:cNvSpPr>
                <a:spLocks/>
              </p:cNvSpPr>
              <p:nvPr/>
            </p:nvSpPr>
            <p:spPr bwMode="auto">
              <a:xfrm>
                <a:off x="7549" y="3670"/>
                <a:ext cx="1542" cy="988"/>
              </a:xfrm>
              <a:custGeom>
                <a:avLst/>
                <a:gdLst>
                  <a:gd name="T0" fmla="+- 0 7549 7549"/>
                  <a:gd name="T1" fmla="*/ T0 w 1542"/>
                  <a:gd name="T2" fmla="+- 0 4658 3670"/>
                  <a:gd name="T3" fmla="*/ 4658 h 988"/>
                  <a:gd name="T4" fmla="+- 0 9091 7549"/>
                  <a:gd name="T5" fmla="*/ T4 w 1542"/>
                  <a:gd name="T6" fmla="+- 0 3670 3670"/>
                  <a:gd name="T7" fmla="*/ 3670 h 988"/>
                </a:gdLst>
                <a:ahLst/>
                <a:cxnLst>
                  <a:cxn ang="0">
                    <a:pos x="T1" y="T3"/>
                  </a:cxn>
                  <a:cxn ang="0">
                    <a:pos x="T5" y="T7"/>
                  </a:cxn>
                </a:cxnLst>
                <a:rect l="0" t="0" r="r" b="b"/>
                <a:pathLst>
                  <a:path w="1542" h="988">
                    <a:moveTo>
                      <a:pt x="0" y="988"/>
                    </a:moveTo>
                    <a:lnTo>
                      <a:pt x="1542" y="0"/>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4" name="Group 158"/>
            <p:cNvGrpSpPr>
              <a:grpSpLocks/>
            </p:cNvGrpSpPr>
            <p:nvPr/>
          </p:nvGrpSpPr>
          <p:grpSpPr bwMode="auto">
            <a:xfrm>
              <a:off x="12069" y="4648"/>
              <a:ext cx="886" cy="1099"/>
              <a:chOff x="12069" y="4648"/>
              <a:chExt cx="886" cy="1099"/>
            </a:xfrm>
          </p:grpSpPr>
          <p:sp>
            <p:nvSpPr>
              <p:cNvPr id="87" name="Freeform 159"/>
              <p:cNvSpPr>
                <a:spLocks/>
              </p:cNvSpPr>
              <p:nvPr/>
            </p:nvSpPr>
            <p:spPr bwMode="auto">
              <a:xfrm>
                <a:off x="12069" y="4648"/>
                <a:ext cx="886" cy="1099"/>
              </a:xfrm>
              <a:custGeom>
                <a:avLst/>
                <a:gdLst>
                  <a:gd name="T0" fmla="+- 0 12954 12069"/>
                  <a:gd name="T1" fmla="*/ T0 w 886"/>
                  <a:gd name="T2" fmla="+- 0 4648 4648"/>
                  <a:gd name="T3" fmla="*/ 4648 h 1099"/>
                  <a:gd name="T4" fmla="+- 0 12069 12069"/>
                  <a:gd name="T5" fmla="*/ T4 w 886"/>
                  <a:gd name="T6" fmla="+- 0 5747 4648"/>
                  <a:gd name="T7" fmla="*/ 5747 h 1099"/>
                </a:gdLst>
                <a:ahLst/>
                <a:cxnLst>
                  <a:cxn ang="0">
                    <a:pos x="T1" y="T3"/>
                  </a:cxn>
                  <a:cxn ang="0">
                    <a:pos x="T5" y="T7"/>
                  </a:cxn>
                </a:cxnLst>
                <a:rect l="0" t="0" r="r" b="b"/>
                <a:pathLst>
                  <a:path w="886" h="1099">
                    <a:moveTo>
                      <a:pt x="885" y="0"/>
                    </a:moveTo>
                    <a:lnTo>
                      <a:pt x="0" y="1099"/>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5" name="Group 160"/>
            <p:cNvGrpSpPr>
              <a:grpSpLocks/>
            </p:cNvGrpSpPr>
            <p:nvPr/>
          </p:nvGrpSpPr>
          <p:grpSpPr bwMode="auto">
            <a:xfrm>
              <a:off x="12962" y="3667"/>
              <a:ext cx="1558" cy="981"/>
              <a:chOff x="12962" y="3667"/>
              <a:chExt cx="1558" cy="981"/>
            </a:xfrm>
          </p:grpSpPr>
          <p:sp>
            <p:nvSpPr>
              <p:cNvPr id="86" name="Freeform 161"/>
              <p:cNvSpPr>
                <a:spLocks/>
              </p:cNvSpPr>
              <p:nvPr/>
            </p:nvSpPr>
            <p:spPr bwMode="auto">
              <a:xfrm>
                <a:off x="12962" y="3667"/>
                <a:ext cx="1558" cy="981"/>
              </a:xfrm>
              <a:custGeom>
                <a:avLst/>
                <a:gdLst>
                  <a:gd name="T0" fmla="+- 0 12962 12962"/>
                  <a:gd name="T1" fmla="*/ T0 w 1558"/>
                  <a:gd name="T2" fmla="+- 0 4648 3667"/>
                  <a:gd name="T3" fmla="*/ 4648 h 981"/>
                  <a:gd name="T4" fmla="+- 0 14520 12962"/>
                  <a:gd name="T5" fmla="*/ T4 w 1558"/>
                  <a:gd name="T6" fmla="+- 0 3667 3667"/>
                  <a:gd name="T7" fmla="*/ 3667 h 981"/>
                </a:gdLst>
                <a:ahLst/>
                <a:cxnLst>
                  <a:cxn ang="0">
                    <a:pos x="T1" y="T3"/>
                  </a:cxn>
                  <a:cxn ang="0">
                    <a:pos x="T5" y="T7"/>
                  </a:cxn>
                </a:cxnLst>
                <a:rect l="0" t="0" r="r" b="b"/>
                <a:pathLst>
                  <a:path w="1558" h="981">
                    <a:moveTo>
                      <a:pt x="0" y="981"/>
                    </a:moveTo>
                    <a:lnTo>
                      <a:pt x="1558" y="0"/>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6" name="Group 162"/>
            <p:cNvGrpSpPr>
              <a:grpSpLocks/>
            </p:cNvGrpSpPr>
            <p:nvPr/>
          </p:nvGrpSpPr>
          <p:grpSpPr bwMode="auto">
            <a:xfrm>
              <a:off x="11691" y="8018"/>
              <a:ext cx="2815" cy="2015"/>
              <a:chOff x="11691" y="8018"/>
              <a:chExt cx="2815" cy="2015"/>
            </a:xfrm>
          </p:grpSpPr>
          <p:sp>
            <p:nvSpPr>
              <p:cNvPr id="85" name="Freeform 163"/>
              <p:cNvSpPr>
                <a:spLocks/>
              </p:cNvSpPr>
              <p:nvPr/>
            </p:nvSpPr>
            <p:spPr bwMode="auto">
              <a:xfrm>
                <a:off x="11691" y="8018"/>
                <a:ext cx="2815" cy="2015"/>
              </a:xfrm>
              <a:custGeom>
                <a:avLst/>
                <a:gdLst>
                  <a:gd name="T0" fmla="+- 0 14506 11691"/>
                  <a:gd name="T1" fmla="*/ T0 w 2815"/>
                  <a:gd name="T2" fmla="+- 0 10033 8018"/>
                  <a:gd name="T3" fmla="*/ 10033 h 2015"/>
                  <a:gd name="T4" fmla="+- 0 11691 11691"/>
                  <a:gd name="T5" fmla="*/ T4 w 2815"/>
                  <a:gd name="T6" fmla="+- 0 9321 8018"/>
                  <a:gd name="T7" fmla="*/ 9321 h 2015"/>
                  <a:gd name="T8" fmla="+- 0 11691 11691"/>
                  <a:gd name="T9" fmla="*/ T8 w 2815"/>
                  <a:gd name="T10" fmla="+- 0 8018 8018"/>
                  <a:gd name="T11" fmla="*/ 8018 h 2015"/>
                  <a:gd name="T12" fmla="+- 0 14506 11691"/>
                  <a:gd name="T13" fmla="*/ T12 w 2815"/>
                  <a:gd name="T14" fmla="+- 0 8657 8018"/>
                  <a:gd name="T15" fmla="*/ 8657 h 2015"/>
                  <a:gd name="T16" fmla="+- 0 14506 11691"/>
                  <a:gd name="T17" fmla="*/ T16 w 2815"/>
                  <a:gd name="T18" fmla="+- 0 10033 8018"/>
                  <a:gd name="T19" fmla="*/ 10033 h 2015"/>
                </a:gdLst>
                <a:ahLst/>
                <a:cxnLst>
                  <a:cxn ang="0">
                    <a:pos x="T1" y="T3"/>
                  </a:cxn>
                  <a:cxn ang="0">
                    <a:pos x="T5" y="T7"/>
                  </a:cxn>
                  <a:cxn ang="0">
                    <a:pos x="T9" y="T11"/>
                  </a:cxn>
                  <a:cxn ang="0">
                    <a:pos x="T13" y="T15"/>
                  </a:cxn>
                  <a:cxn ang="0">
                    <a:pos x="T17" y="T19"/>
                  </a:cxn>
                </a:cxnLst>
                <a:rect l="0" t="0" r="r" b="b"/>
                <a:pathLst>
                  <a:path w="2815" h="2015">
                    <a:moveTo>
                      <a:pt x="2815" y="2015"/>
                    </a:moveTo>
                    <a:lnTo>
                      <a:pt x="0" y="1303"/>
                    </a:lnTo>
                    <a:lnTo>
                      <a:pt x="0" y="0"/>
                    </a:lnTo>
                    <a:lnTo>
                      <a:pt x="2815" y="639"/>
                    </a:lnTo>
                    <a:lnTo>
                      <a:pt x="2815" y="2015"/>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7" name="Group 164"/>
            <p:cNvGrpSpPr>
              <a:grpSpLocks/>
            </p:cNvGrpSpPr>
            <p:nvPr/>
          </p:nvGrpSpPr>
          <p:grpSpPr bwMode="auto">
            <a:xfrm>
              <a:off x="13041" y="8336"/>
              <a:ext cx="2" cy="1334"/>
              <a:chOff x="13041" y="8336"/>
              <a:chExt cx="2" cy="1334"/>
            </a:xfrm>
          </p:grpSpPr>
          <p:sp>
            <p:nvSpPr>
              <p:cNvPr id="84" name="Freeform 165"/>
              <p:cNvSpPr>
                <a:spLocks/>
              </p:cNvSpPr>
              <p:nvPr/>
            </p:nvSpPr>
            <p:spPr bwMode="auto">
              <a:xfrm>
                <a:off x="13041" y="8336"/>
                <a:ext cx="2" cy="1334"/>
              </a:xfrm>
              <a:custGeom>
                <a:avLst/>
                <a:gdLst>
                  <a:gd name="T0" fmla="+- 0 8336 8336"/>
                  <a:gd name="T1" fmla="*/ 8336 h 1334"/>
                  <a:gd name="T2" fmla="+- 0 9670 8336"/>
                  <a:gd name="T3" fmla="*/ 9670 h 1334"/>
                </a:gdLst>
                <a:ahLst/>
                <a:cxnLst>
                  <a:cxn ang="0">
                    <a:pos x="0" y="T1"/>
                  </a:cxn>
                  <a:cxn ang="0">
                    <a:pos x="0" y="T3"/>
                  </a:cxn>
                </a:cxnLst>
                <a:rect l="0" t="0" r="r" b="b"/>
                <a:pathLst>
                  <a:path h="1334">
                    <a:moveTo>
                      <a:pt x="0" y="0"/>
                    </a:moveTo>
                    <a:lnTo>
                      <a:pt x="0" y="1334"/>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8" name="Group 166"/>
            <p:cNvGrpSpPr>
              <a:grpSpLocks/>
            </p:cNvGrpSpPr>
            <p:nvPr/>
          </p:nvGrpSpPr>
          <p:grpSpPr bwMode="auto">
            <a:xfrm>
              <a:off x="13038" y="7303"/>
              <a:ext cx="1404" cy="1037"/>
              <a:chOff x="13038" y="7303"/>
              <a:chExt cx="1404" cy="1037"/>
            </a:xfrm>
          </p:grpSpPr>
          <p:sp>
            <p:nvSpPr>
              <p:cNvPr id="83" name="Freeform 167"/>
              <p:cNvSpPr>
                <a:spLocks/>
              </p:cNvSpPr>
              <p:nvPr/>
            </p:nvSpPr>
            <p:spPr bwMode="auto">
              <a:xfrm>
                <a:off x="13038" y="7303"/>
                <a:ext cx="1404" cy="1037"/>
              </a:xfrm>
              <a:custGeom>
                <a:avLst/>
                <a:gdLst>
                  <a:gd name="T0" fmla="+- 0 13038 13038"/>
                  <a:gd name="T1" fmla="*/ T0 w 1404"/>
                  <a:gd name="T2" fmla="+- 0 8341 7303"/>
                  <a:gd name="T3" fmla="*/ 8341 h 1037"/>
                  <a:gd name="T4" fmla="+- 0 14443 13038"/>
                  <a:gd name="T5" fmla="*/ T4 w 1404"/>
                  <a:gd name="T6" fmla="+- 0 7303 7303"/>
                  <a:gd name="T7" fmla="*/ 7303 h 1037"/>
                </a:gdLst>
                <a:ahLst/>
                <a:cxnLst>
                  <a:cxn ang="0">
                    <a:pos x="T1" y="T3"/>
                  </a:cxn>
                  <a:cxn ang="0">
                    <a:pos x="T5" y="T7"/>
                  </a:cxn>
                </a:cxnLst>
                <a:rect l="0" t="0" r="r" b="b"/>
                <a:pathLst>
                  <a:path w="1404" h="1037">
                    <a:moveTo>
                      <a:pt x="0" y="1038"/>
                    </a:moveTo>
                    <a:lnTo>
                      <a:pt x="1405" y="0"/>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9" name="Group 168"/>
            <p:cNvGrpSpPr>
              <a:grpSpLocks/>
            </p:cNvGrpSpPr>
            <p:nvPr/>
          </p:nvGrpSpPr>
          <p:grpSpPr bwMode="auto">
            <a:xfrm>
              <a:off x="7464" y="8336"/>
              <a:ext cx="2" cy="1325"/>
              <a:chOff x="7464" y="8336"/>
              <a:chExt cx="2" cy="1325"/>
            </a:xfrm>
          </p:grpSpPr>
          <p:sp>
            <p:nvSpPr>
              <p:cNvPr id="82" name="Freeform 169"/>
              <p:cNvSpPr>
                <a:spLocks/>
              </p:cNvSpPr>
              <p:nvPr/>
            </p:nvSpPr>
            <p:spPr bwMode="auto">
              <a:xfrm>
                <a:off x="7464" y="8336"/>
                <a:ext cx="2" cy="1325"/>
              </a:xfrm>
              <a:custGeom>
                <a:avLst/>
                <a:gdLst>
                  <a:gd name="T0" fmla="+- 0 8336 8336"/>
                  <a:gd name="T1" fmla="*/ 8336 h 1325"/>
                  <a:gd name="T2" fmla="+- 0 9661 8336"/>
                  <a:gd name="T3" fmla="*/ 9661 h 1325"/>
                </a:gdLst>
                <a:ahLst/>
                <a:cxnLst>
                  <a:cxn ang="0">
                    <a:pos x="0" y="T1"/>
                  </a:cxn>
                  <a:cxn ang="0">
                    <a:pos x="0" y="T3"/>
                  </a:cxn>
                </a:cxnLst>
                <a:rect l="0" t="0" r="r" b="b"/>
                <a:pathLst>
                  <a:path h="1325">
                    <a:moveTo>
                      <a:pt x="0" y="0"/>
                    </a:moveTo>
                    <a:lnTo>
                      <a:pt x="0" y="1325"/>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80" name="Group 170"/>
            <p:cNvGrpSpPr>
              <a:grpSpLocks/>
            </p:cNvGrpSpPr>
            <p:nvPr/>
          </p:nvGrpSpPr>
          <p:grpSpPr bwMode="auto">
            <a:xfrm>
              <a:off x="7470" y="7339"/>
              <a:ext cx="1542" cy="988"/>
              <a:chOff x="7470" y="7339"/>
              <a:chExt cx="1542" cy="988"/>
            </a:xfrm>
          </p:grpSpPr>
          <p:sp>
            <p:nvSpPr>
              <p:cNvPr id="81" name="Freeform 171"/>
              <p:cNvSpPr>
                <a:spLocks/>
              </p:cNvSpPr>
              <p:nvPr/>
            </p:nvSpPr>
            <p:spPr bwMode="auto">
              <a:xfrm>
                <a:off x="7470" y="7339"/>
                <a:ext cx="1542" cy="988"/>
              </a:xfrm>
              <a:custGeom>
                <a:avLst/>
                <a:gdLst>
                  <a:gd name="T0" fmla="+- 0 7470 7470"/>
                  <a:gd name="T1" fmla="*/ T0 w 1542"/>
                  <a:gd name="T2" fmla="+- 0 8327 7339"/>
                  <a:gd name="T3" fmla="*/ 8327 h 988"/>
                  <a:gd name="T4" fmla="+- 0 9012 7470"/>
                  <a:gd name="T5" fmla="*/ T4 w 1542"/>
                  <a:gd name="T6" fmla="+- 0 7339 7339"/>
                  <a:gd name="T7" fmla="*/ 7339 h 988"/>
                </a:gdLst>
                <a:ahLst/>
                <a:cxnLst>
                  <a:cxn ang="0">
                    <a:pos x="T1" y="T3"/>
                  </a:cxn>
                  <a:cxn ang="0">
                    <a:pos x="T5" y="T7"/>
                  </a:cxn>
                </a:cxnLst>
                <a:rect l="0" t="0" r="r" b="b"/>
                <a:pathLst>
                  <a:path w="1542" h="988">
                    <a:moveTo>
                      <a:pt x="0" y="988"/>
                    </a:moveTo>
                    <a:lnTo>
                      <a:pt x="1542" y="0"/>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sp>
        <p:nvSpPr>
          <p:cNvPr id="3180" name="Rectangle 3179"/>
          <p:cNvSpPr/>
          <p:nvPr/>
        </p:nvSpPr>
        <p:spPr>
          <a:xfrm>
            <a:off x="4874687" y="2096392"/>
            <a:ext cx="295274" cy="369332"/>
          </a:xfrm>
          <a:prstGeom prst="rect">
            <a:avLst/>
          </a:prstGeom>
        </p:spPr>
        <p:txBody>
          <a:bodyPr wrap="none">
            <a:spAutoFit/>
          </a:bodyPr>
          <a:lstStyle/>
          <a:p>
            <a:r>
              <a:rPr lang="en-US" dirty="0"/>
              <a:t>a</a:t>
            </a:r>
            <a:endParaRPr lang="en-GB" dirty="0"/>
          </a:p>
        </p:txBody>
      </p:sp>
      <p:sp>
        <p:nvSpPr>
          <p:cNvPr id="3181" name="Rectangle 3180"/>
          <p:cNvSpPr/>
          <p:nvPr/>
        </p:nvSpPr>
        <p:spPr>
          <a:xfrm>
            <a:off x="6928534" y="2075678"/>
            <a:ext cx="312906" cy="369332"/>
          </a:xfrm>
          <a:prstGeom prst="rect">
            <a:avLst/>
          </a:prstGeom>
        </p:spPr>
        <p:txBody>
          <a:bodyPr wrap="none">
            <a:spAutoFit/>
          </a:bodyPr>
          <a:lstStyle/>
          <a:p>
            <a:r>
              <a:rPr lang="en-US" dirty="0"/>
              <a:t>b</a:t>
            </a:r>
            <a:endParaRPr lang="en-GB" dirty="0"/>
          </a:p>
        </p:txBody>
      </p:sp>
      <p:sp>
        <p:nvSpPr>
          <p:cNvPr id="3182" name="Rectangle 3181"/>
          <p:cNvSpPr/>
          <p:nvPr/>
        </p:nvSpPr>
        <p:spPr>
          <a:xfrm>
            <a:off x="4835350" y="4132182"/>
            <a:ext cx="290464" cy="369332"/>
          </a:xfrm>
          <a:prstGeom prst="rect">
            <a:avLst/>
          </a:prstGeom>
        </p:spPr>
        <p:txBody>
          <a:bodyPr wrap="none">
            <a:spAutoFit/>
          </a:bodyPr>
          <a:lstStyle/>
          <a:p>
            <a:r>
              <a:rPr lang="en-US" dirty="0"/>
              <a:t>c</a:t>
            </a:r>
            <a:endParaRPr lang="en-GB" dirty="0"/>
          </a:p>
        </p:txBody>
      </p:sp>
      <p:sp>
        <p:nvSpPr>
          <p:cNvPr id="3183" name="Rectangle 3182"/>
          <p:cNvSpPr/>
          <p:nvPr/>
        </p:nvSpPr>
        <p:spPr>
          <a:xfrm>
            <a:off x="6770478" y="4130915"/>
            <a:ext cx="316112" cy="369332"/>
          </a:xfrm>
          <a:prstGeom prst="rect">
            <a:avLst/>
          </a:prstGeom>
        </p:spPr>
        <p:txBody>
          <a:bodyPr wrap="none">
            <a:spAutoFit/>
          </a:bodyPr>
          <a:lstStyle/>
          <a:p>
            <a:r>
              <a:rPr lang="en-US" dirty="0"/>
              <a:t>d</a:t>
            </a:r>
            <a:endParaRPr lang="en-GB" dirty="0"/>
          </a:p>
        </p:txBody>
      </p:sp>
      <p:pic>
        <p:nvPicPr>
          <p:cNvPr id="1026" name="Picture 2" descr="http://bc.outcrop.org/images/structural/press4e/figure-11-17.jpg">
            <a:hlinkClick r:id="rId11"/>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4572000" y="4852126"/>
            <a:ext cx="4529138" cy="2005873"/>
          </a:xfrm>
          <a:prstGeom prst="rect">
            <a:avLst/>
          </a:prstGeom>
          <a:noFill/>
          <a:extLst>
            <a:ext uri="{909E8E84-426E-40DD-AFC4-6F175D3DCCD1}">
              <a14:hiddenFill xmlns:a14="http://schemas.microsoft.com/office/drawing/2010/main">
                <a:solidFill>
                  <a:srgbClr val="FFFFFF"/>
                </a:solidFill>
              </a14:hiddenFill>
            </a:ext>
          </a:extLst>
        </p:spPr>
      </p:pic>
      <p:cxnSp>
        <p:nvCxnSpPr>
          <p:cNvPr id="3184" name="Straight Arrow Connector 3183"/>
          <p:cNvCxnSpPr/>
          <p:nvPr/>
        </p:nvCxnSpPr>
        <p:spPr>
          <a:xfrm flipH="1" flipV="1">
            <a:off x="6466091" y="3567740"/>
            <a:ext cx="1706633" cy="1445436"/>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3179" name="TextBox 3178"/>
          <p:cNvSpPr txBox="1"/>
          <p:nvPr/>
        </p:nvSpPr>
        <p:spPr>
          <a:xfrm>
            <a:off x="6278050" y="315169"/>
            <a:ext cx="1232051" cy="307777"/>
          </a:xfrm>
          <a:prstGeom prst="rect">
            <a:avLst/>
          </a:prstGeom>
          <a:noFill/>
        </p:spPr>
        <p:txBody>
          <a:bodyPr wrap="square" rtlCol="0">
            <a:spAutoFit/>
          </a:bodyPr>
          <a:lstStyle/>
          <a:p>
            <a:r>
              <a:rPr lang="en-GB" sz="1400" dirty="0" smtClean="0"/>
              <a:t>Axial Plane</a:t>
            </a:r>
            <a:endParaRPr lang="en-GB" sz="1400" dirty="0"/>
          </a:p>
        </p:txBody>
      </p:sp>
      <p:cxnSp>
        <p:nvCxnSpPr>
          <p:cNvPr id="3189" name="Straight Arrow Connector 3188"/>
          <p:cNvCxnSpPr>
            <a:stCxn id="3179" idx="1"/>
          </p:cNvCxnSpPr>
          <p:nvPr/>
        </p:nvCxnSpPr>
        <p:spPr>
          <a:xfrm flipH="1">
            <a:off x="5986956" y="469058"/>
            <a:ext cx="291094" cy="276777"/>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93" name="Straight Arrow Connector 292"/>
          <p:cNvCxnSpPr/>
          <p:nvPr/>
        </p:nvCxnSpPr>
        <p:spPr>
          <a:xfrm>
            <a:off x="7276129" y="486545"/>
            <a:ext cx="704607" cy="367889"/>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84" name="Curved Connector 183"/>
          <p:cNvCxnSpPr/>
          <p:nvPr/>
        </p:nvCxnSpPr>
        <p:spPr>
          <a:xfrm rot="5400000" flipH="1" flipV="1">
            <a:off x="6325460" y="4095353"/>
            <a:ext cx="1306104" cy="780572"/>
          </a:xfrm>
          <a:prstGeom prst="curvedConnector3">
            <a:avLst/>
          </a:prstGeom>
          <a:ln w="381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9811495"/>
      </p:ext>
    </p:extLst>
  </p:cSld>
  <p:clrMapOvr>
    <a:masterClrMapping/>
  </p:clrMapOvr>
  <p:transition spd="slow"/>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23528" y="1052736"/>
            <a:ext cx="4572000" cy="2031325"/>
          </a:xfrm>
          <a:prstGeom prst="rect">
            <a:avLst/>
          </a:prstGeom>
        </p:spPr>
        <p:txBody>
          <a:bodyPr>
            <a:spAutoFit/>
          </a:bodyPr>
          <a:lstStyle/>
          <a:p>
            <a:pPr algn="just"/>
            <a:r>
              <a:rPr lang="en-US" b="1" dirty="0">
                <a:solidFill>
                  <a:srgbClr val="0070C0"/>
                </a:solidFill>
              </a:rPr>
              <a:t>Plunging folds </a:t>
            </a:r>
            <a:r>
              <a:rPr lang="en-US" dirty="0"/>
              <a:t>form the same repeating pattern as non-plunging folds, except their limbs converge around the axial traces.  </a:t>
            </a:r>
            <a:r>
              <a:rPr lang="en-US" b="1" dirty="0">
                <a:solidFill>
                  <a:srgbClr val="0070C0"/>
                </a:solidFill>
              </a:rPr>
              <a:t>The limbs of Synclines open in the direction they plunge (figure c); whilst the limbs of Anticlines close in the direction they plunge (figure d).</a:t>
            </a:r>
            <a:endParaRPr lang="en-GB" b="1" dirty="0">
              <a:solidFill>
                <a:srgbClr val="0070C0"/>
              </a:solidFill>
            </a:endParaRPr>
          </a:p>
        </p:txBody>
      </p:sp>
      <p:grpSp>
        <p:nvGrpSpPr>
          <p:cNvPr id="3" name="Group 2"/>
          <p:cNvGrpSpPr>
            <a:grpSpLocks/>
          </p:cNvGrpSpPr>
          <p:nvPr/>
        </p:nvGrpSpPr>
        <p:grpSpPr bwMode="auto">
          <a:xfrm>
            <a:off x="5346704" y="840902"/>
            <a:ext cx="3448157" cy="3932824"/>
            <a:chOff x="5844" y="3425"/>
            <a:chExt cx="10624" cy="7343"/>
          </a:xfrm>
        </p:grpSpPr>
        <p:grpSp>
          <p:nvGrpSpPr>
            <p:cNvPr id="4" name="Group 3"/>
            <p:cNvGrpSpPr>
              <a:grpSpLocks/>
            </p:cNvGrpSpPr>
            <p:nvPr/>
          </p:nvGrpSpPr>
          <p:grpSpPr bwMode="auto">
            <a:xfrm>
              <a:off x="5844" y="9527"/>
              <a:ext cx="10540" cy="1241"/>
              <a:chOff x="5844" y="9527"/>
              <a:chExt cx="10540" cy="1241"/>
            </a:xfrm>
          </p:grpSpPr>
          <p:sp>
            <p:nvSpPr>
              <p:cNvPr id="172" name="Freeform 4"/>
              <p:cNvSpPr>
                <a:spLocks/>
              </p:cNvSpPr>
              <p:nvPr/>
            </p:nvSpPr>
            <p:spPr bwMode="auto">
              <a:xfrm>
                <a:off x="5844" y="9527"/>
                <a:ext cx="10540" cy="1241"/>
              </a:xfrm>
              <a:custGeom>
                <a:avLst/>
                <a:gdLst>
                  <a:gd name="T0" fmla="+- 0 5844 5844"/>
                  <a:gd name="T1" fmla="*/ T0 w 10540"/>
                  <a:gd name="T2" fmla="+- 0 10769 9527"/>
                  <a:gd name="T3" fmla="*/ 10769 h 1241"/>
                  <a:gd name="T4" fmla="+- 0 16384 5844"/>
                  <a:gd name="T5" fmla="*/ T4 w 10540"/>
                  <a:gd name="T6" fmla="+- 0 10769 9527"/>
                  <a:gd name="T7" fmla="*/ 10769 h 1241"/>
                  <a:gd name="T8" fmla="+- 0 16384 5844"/>
                  <a:gd name="T9" fmla="*/ T8 w 10540"/>
                  <a:gd name="T10" fmla="+- 0 9527 9527"/>
                  <a:gd name="T11" fmla="*/ 9527 h 1241"/>
                  <a:gd name="T12" fmla="+- 0 5844 5844"/>
                  <a:gd name="T13" fmla="*/ T12 w 10540"/>
                  <a:gd name="T14" fmla="+- 0 9527 9527"/>
                  <a:gd name="T15" fmla="*/ 9527 h 1241"/>
                  <a:gd name="T16" fmla="+- 0 5844 5844"/>
                  <a:gd name="T17" fmla="*/ T16 w 10540"/>
                  <a:gd name="T18" fmla="+- 0 10769 9527"/>
                  <a:gd name="T19" fmla="*/ 10769 h 1241"/>
                </a:gdLst>
                <a:ahLst/>
                <a:cxnLst>
                  <a:cxn ang="0">
                    <a:pos x="T1" y="T3"/>
                  </a:cxn>
                  <a:cxn ang="0">
                    <a:pos x="T5" y="T7"/>
                  </a:cxn>
                  <a:cxn ang="0">
                    <a:pos x="T9" y="T11"/>
                  </a:cxn>
                  <a:cxn ang="0">
                    <a:pos x="T13" y="T15"/>
                  </a:cxn>
                  <a:cxn ang="0">
                    <a:pos x="T17" y="T19"/>
                  </a:cxn>
                </a:cxnLst>
                <a:rect l="0" t="0" r="r" b="b"/>
                <a:pathLst>
                  <a:path w="10540" h="1241">
                    <a:moveTo>
                      <a:pt x="0" y="1242"/>
                    </a:moveTo>
                    <a:lnTo>
                      <a:pt x="10540" y="1242"/>
                    </a:lnTo>
                    <a:lnTo>
                      <a:pt x="10540" y="0"/>
                    </a:lnTo>
                    <a:lnTo>
                      <a:pt x="0" y="0"/>
                    </a:lnTo>
                    <a:lnTo>
                      <a:pt x="0" y="1242"/>
                    </a:lnTo>
                  </a:path>
                </a:pathLst>
              </a:custGeom>
              <a:solidFill>
                <a:srgbClr val="4D4D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 name="Group 4"/>
            <p:cNvGrpSpPr>
              <a:grpSpLocks/>
            </p:cNvGrpSpPr>
            <p:nvPr/>
          </p:nvGrpSpPr>
          <p:grpSpPr bwMode="auto">
            <a:xfrm>
              <a:off x="6128" y="9312"/>
              <a:ext cx="10002" cy="1111"/>
              <a:chOff x="6128" y="9312"/>
              <a:chExt cx="10002" cy="1111"/>
            </a:xfrm>
          </p:grpSpPr>
          <p:sp>
            <p:nvSpPr>
              <p:cNvPr id="171" name="Freeform 6"/>
              <p:cNvSpPr>
                <a:spLocks/>
              </p:cNvSpPr>
              <p:nvPr/>
            </p:nvSpPr>
            <p:spPr bwMode="auto">
              <a:xfrm>
                <a:off x="6128" y="9312"/>
                <a:ext cx="10002" cy="1111"/>
              </a:xfrm>
              <a:custGeom>
                <a:avLst/>
                <a:gdLst>
                  <a:gd name="T0" fmla="+- 0 6128 6128"/>
                  <a:gd name="T1" fmla="*/ T0 w 10002"/>
                  <a:gd name="T2" fmla="+- 0 10423 9312"/>
                  <a:gd name="T3" fmla="*/ 10423 h 1111"/>
                  <a:gd name="T4" fmla="+- 0 16129 6128"/>
                  <a:gd name="T5" fmla="*/ T4 w 10002"/>
                  <a:gd name="T6" fmla="+- 0 10423 9312"/>
                  <a:gd name="T7" fmla="*/ 10423 h 1111"/>
                  <a:gd name="T8" fmla="+- 0 16129 6128"/>
                  <a:gd name="T9" fmla="*/ T8 w 10002"/>
                  <a:gd name="T10" fmla="+- 0 9312 9312"/>
                  <a:gd name="T11" fmla="*/ 9312 h 1111"/>
                  <a:gd name="T12" fmla="+- 0 6128 6128"/>
                  <a:gd name="T13" fmla="*/ T12 w 10002"/>
                  <a:gd name="T14" fmla="+- 0 9312 9312"/>
                  <a:gd name="T15" fmla="*/ 9312 h 1111"/>
                  <a:gd name="T16" fmla="+- 0 6128 6128"/>
                  <a:gd name="T17" fmla="*/ T16 w 10002"/>
                  <a:gd name="T18" fmla="+- 0 10423 9312"/>
                  <a:gd name="T19" fmla="*/ 10423 h 1111"/>
                </a:gdLst>
                <a:ahLst/>
                <a:cxnLst>
                  <a:cxn ang="0">
                    <a:pos x="T1" y="T3"/>
                  </a:cxn>
                  <a:cxn ang="0">
                    <a:pos x="T5" y="T7"/>
                  </a:cxn>
                  <a:cxn ang="0">
                    <a:pos x="T9" y="T11"/>
                  </a:cxn>
                  <a:cxn ang="0">
                    <a:pos x="T13" y="T15"/>
                  </a:cxn>
                  <a:cxn ang="0">
                    <a:pos x="T17" y="T19"/>
                  </a:cxn>
                </a:cxnLst>
                <a:rect l="0" t="0" r="r" b="b"/>
                <a:pathLst>
                  <a:path w="10002" h="1111">
                    <a:moveTo>
                      <a:pt x="0" y="1111"/>
                    </a:moveTo>
                    <a:lnTo>
                      <a:pt x="10001" y="1111"/>
                    </a:lnTo>
                    <a:lnTo>
                      <a:pt x="10001" y="0"/>
                    </a:lnTo>
                    <a:lnTo>
                      <a:pt x="0" y="0"/>
                    </a:lnTo>
                    <a:lnTo>
                      <a:pt x="0" y="1111"/>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6" name="Group 7"/>
            <p:cNvGrpSpPr>
              <a:grpSpLocks/>
            </p:cNvGrpSpPr>
            <p:nvPr/>
          </p:nvGrpSpPr>
          <p:grpSpPr bwMode="auto">
            <a:xfrm>
              <a:off x="8711" y="8605"/>
              <a:ext cx="254" cy="306"/>
              <a:chOff x="8711" y="8605"/>
              <a:chExt cx="254" cy="306"/>
            </a:xfrm>
          </p:grpSpPr>
          <p:sp>
            <p:nvSpPr>
              <p:cNvPr id="170" name="Freeform 8"/>
              <p:cNvSpPr>
                <a:spLocks/>
              </p:cNvSpPr>
              <p:nvPr/>
            </p:nvSpPr>
            <p:spPr bwMode="auto">
              <a:xfrm>
                <a:off x="8711" y="8605"/>
                <a:ext cx="254" cy="306"/>
              </a:xfrm>
              <a:custGeom>
                <a:avLst/>
                <a:gdLst>
                  <a:gd name="T0" fmla="+- 0 8711 8711"/>
                  <a:gd name="T1" fmla="*/ T0 w 254"/>
                  <a:gd name="T2" fmla="+- 0 8605 8605"/>
                  <a:gd name="T3" fmla="*/ 8605 h 306"/>
                  <a:gd name="T4" fmla="+- 0 8964 8711"/>
                  <a:gd name="T5" fmla="*/ T4 w 254"/>
                  <a:gd name="T6" fmla="+- 0 8911 8605"/>
                  <a:gd name="T7" fmla="*/ 8911 h 306"/>
                  <a:gd name="T8" fmla="+- 0 8966 8711"/>
                  <a:gd name="T9" fmla="*/ T8 w 254"/>
                  <a:gd name="T10" fmla="+- 0 8659 8605"/>
                  <a:gd name="T11" fmla="*/ 8659 h 306"/>
                  <a:gd name="T12" fmla="+- 0 8711 8711"/>
                  <a:gd name="T13" fmla="*/ T12 w 254"/>
                  <a:gd name="T14" fmla="+- 0 8605 8605"/>
                  <a:gd name="T15" fmla="*/ 8605 h 306"/>
                </a:gdLst>
                <a:ahLst/>
                <a:cxnLst>
                  <a:cxn ang="0">
                    <a:pos x="T1" y="T3"/>
                  </a:cxn>
                  <a:cxn ang="0">
                    <a:pos x="T5" y="T7"/>
                  </a:cxn>
                  <a:cxn ang="0">
                    <a:pos x="T9" y="T11"/>
                  </a:cxn>
                  <a:cxn ang="0">
                    <a:pos x="T13" y="T15"/>
                  </a:cxn>
                </a:cxnLst>
                <a:rect l="0" t="0" r="r" b="b"/>
                <a:pathLst>
                  <a:path w="254" h="306">
                    <a:moveTo>
                      <a:pt x="0" y="0"/>
                    </a:moveTo>
                    <a:lnTo>
                      <a:pt x="253" y="306"/>
                    </a:lnTo>
                    <a:lnTo>
                      <a:pt x="255" y="54"/>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7" name="Group 9"/>
            <p:cNvGrpSpPr>
              <a:grpSpLocks/>
            </p:cNvGrpSpPr>
            <p:nvPr/>
          </p:nvGrpSpPr>
          <p:grpSpPr bwMode="auto">
            <a:xfrm>
              <a:off x="8711" y="8458"/>
              <a:ext cx="538" cy="198"/>
              <a:chOff x="8711" y="8458"/>
              <a:chExt cx="538" cy="198"/>
            </a:xfrm>
          </p:grpSpPr>
          <p:sp>
            <p:nvSpPr>
              <p:cNvPr id="169" name="Freeform 10"/>
              <p:cNvSpPr>
                <a:spLocks/>
              </p:cNvSpPr>
              <p:nvPr/>
            </p:nvSpPr>
            <p:spPr bwMode="auto">
              <a:xfrm>
                <a:off x="8711" y="8458"/>
                <a:ext cx="538" cy="198"/>
              </a:xfrm>
              <a:custGeom>
                <a:avLst/>
                <a:gdLst>
                  <a:gd name="T0" fmla="+- 0 9249 8711"/>
                  <a:gd name="T1" fmla="*/ T0 w 538"/>
                  <a:gd name="T2" fmla="+- 0 8458 8458"/>
                  <a:gd name="T3" fmla="*/ 8458 h 198"/>
                  <a:gd name="T4" fmla="+- 0 8711 8711"/>
                  <a:gd name="T5" fmla="*/ T4 w 538"/>
                  <a:gd name="T6" fmla="+- 0 8595 8458"/>
                  <a:gd name="T7" fmla="*/ 8595 h 198"/>
                  <a:gd name="T8" fmla="+- 0 8977 8711"/>
                  <a:gd name="T9" fmla="*/ T8 w 538"/>
                  <a:gd name="T10" fmla="+- 0 8655 8458"/>
                  <a:gd name="T11" fmla="*/ 8655 h 198"/>
                  <a:gd name="T12" fmla="+- 0 9249 8711"/>
                  <a:gd name="T13" fmla="*/ T12 w 538"/>
                  <a:gd name="T14" fmla="+- 0 8458 8458"/>
                  <a:gd name="T15" fmla="*/ 8458 h 198"/>
                </a:gdLst>
                <a:ahLst/>
                <a:cxnLst>
                  <a:cxn ang="0">
                    <a:pos x="T1" y="T3"/>
                  </a:cxn>
                  <a:cxn ang="0">
                    <a:pos x="T5" y="T7"/>
                  </a:cxn>
                  <a:cxn ang="0">
                    <a:pos x="T9" y="T11"/>
                  </a:cxn>
                  <a:cxn ang="0">
                    <a:pos x="T13" y="T15"/>
                  </a:cxn>
                </a:cxnLst>
                <a:rect l="0" t="0" r="r" b="b"/>
                <a:pathLst>
                  <a:path w="538" h="198">
                    <a:moveTo>
                      <a:pt x="538" y="0"/>
                    </a:moveTo>
                    <a:lnTo>
                      <a:pt x="0" y="137"/>
                    </a:lnTo>
                    <a:lnTo>
                      <a:pt x="266" y="197"/>
                    </a:lnTo>
                    <a:lnTo>
                      <a:pt x="538"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8" name="Group 11"/>
            <p:cNvGrpSpPr>
              <a:grpSpLocks/>
            </p:cNvGrpSpPr>
            <p:nvPr/>
          </p:nvGrpSpPr>
          <p:grpSpPr bwMode="auto">
            <a:xfrm>
              <a:off x="8974" y="8447"/>
              <a:ext cx="286" cy="480"/>
              <a:chOff x="8974" y="8447"/>
              <a:chExt cx="286" cy="480"/>
            </a:xfrm>
          </p:grpSpPr>
          <p:sp>
            <p:nvSpPr>
              <p:cNvPr id="168" name="Freeform 12"/>
              <p:cNvSpPr>
                <a:spLocks/>
              </p:cNvSpPr>
              <p:nvPr/>
            </p:nvSpPr>
            <p:spPr bwMode="auto">
              <a:xfrm>
                <a:off x="8974" y="8447"/>
                <a:ext cx="286" cy="480"/>
              </a:xfrm>
              <a:custGeom>
                <a:avLst/>
                <a:gdLst>
                  <a:gd name="T0" fmla="+- 0 9259 8974"/>
                  <a:gd name="T1" fmla="*/ T0 w 286"/>
                  <a:gd name="T2" fmla="+- 0 8447 8447"/>
                  <a:gd name="T3" fmla="*/ 8447 h 480"/>
                  <a:gd name="T4" fmla="+- 0 8974 8974"/>
                  <a:gd name="T5" fmla="*/ T4 w 286"/>
                  <a:gd name="T6" fmla="+- 0 8658 8447"/>
                  <a:gd name="T7" fmla="*/ 8658 h 480"/>
                  <a:gd name="T8" fmla="+- 0 8974 8974"/>
                  <a:gd name="T9" fmla="*/ T8 w 286"/>
                  <a:gd name="T10" fmla="+- 0 8927 8447"/>
                  <a:gd name="T11" fmla="*/ 8927 h 480"/>
                  <a:gd name="T12" fmla="+- 0 9259 8974"/>
                  <a:gd name="T13" fmla="*/ T12 w 286"/>
                  <a:gd name="T14" fmla="+- 0 8447 8447"/>
                  <a:gd name="T15" fmla="*/ 8447 h 480"/>
                </a:gdLst>
                <a:ahLst/>
                <a:cxnLst>
                  <a:cxn ang="0">
                    <a:pos x="T1" y="T3"/>
                  </a:cxn>
                  <a:cxn ang="0">
                    <a:pos x="T5" y="T7"/>
                  </a:cxn>
                  <a:cxn ang="0">
                    <a:pos x="T9" y="T11"/>
                  </a:cxn>
                  <a:cxn ang="0">
                    <a:pos x="T13" y="T15"/>
                  </a:cxn>
                </a:cxnLst>
                <a:rect l="0" t="0" r="r" b="b"/>
                <a:pathLst>
                  <a:path w="286" h="480">
                    <a:moveTo>
                      <a:pt x="285" y="0"/>
                    </a:moveTo>
                    <a:lnTo>
                      <a:pt x="0" y="211"/>
                    </a:lnTo>
                    <a:lnTo>
                      <a:pt x="0" y="480"/>
                    </a:lnTo>
                    <a:lnTo>
                      <a:pt x="285"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9" name="Group 13"/>
            <p:cNvGrpSpPr>
              <a:grpSpLocks/>
            </p:cNvGrpSpPr>
            <p:nvPr/>
          </p:nvGrpSpPr>
          <p:grpSpPr bwMode="auto">
            <a:xfrm>
              <a:off x="7910" y="7717"/>
              <a:ext cx="2288" cy="812"/>
              <a:chOff x="7910" y="7717"/>
              <a:chExt cx="2288" cy="812"/>
            </a:xfrm>
          </p:grpSpPr>
          <p:sp>
            <p:nvSpPr>
              <p:cNvPr id="167" name="Freeform 14"/>
              <p:cNvSpPr>
                <a:spLocks/>
              </p:cNvSpPr>
              <p:nvPr/>
            </p:nvSpPr>
            <p:spPr bwMode="auto">
              <a:xfrm>
                <a:off x="7910" y="7717"/>
                <a:ext cx="2288" cy="812"/>
              </a:xfrm>
              <a:custGeom>
                <a:avLst/>
                <a:gdLst>
                  <a:gd name="T0" fmla="+- 0 10198 7910"/>
                  <a:gd name="T1" fmla="*/ T0 w 2288"/>
                  <a:gd name="T2" fmla="+- 0 7717 7717"/>
                  <a:gd name="T3" fmla="*/ 7717 h 812"/>
                  <a:gd name="T4" fmla="+- 0 7910 7910"/>
                  <a:gd name="T5" fmla="*/ T4 w 2288"/>
                  <a:gd name="T6" fmla="+- 0 8415 7717"/>
                  <a:gd name="T7" fmla="*/ 8415 h 812"/>
                  <a:gd name="T8" fmla="+- 0 8421 7910"/>
                  <a:gd name="T9" fmla="*/ T8 w 2288"/>
                  <a:gd name="T10" fmla="+- 0 8529 7717"/>
                  <a:gd name="T11" fmla="*/ 8529 h 812"/>
                  <a:gd name="T12" fmla="+- 0 9613 7910"/>
                  <a:gd name="T13" fmla="*/ T12 w 2288"/>
                  <a:gd name="T14" fmla="+- 0 8165 7717"/>
                  <a:gd name="T15" fmla="*/ 8165 h 812"/>
                  <a:gd name="T16" fmla="+- 0 10198 7910"/>
                  <a:gd name="T17" fmla="*/ T16 w 2288"/>
                  <a:gd name="T18" fmla="+- 0 7717 7717"/>
                  <a:gd name="T19" fmla="*/ 7717 h 812"/>
                </a:gdLst>
                <a:ahLst/>
                <a:cxnLst>
                  <a:cxn ang="0">
                    <a:pos x="T1" y="T3"/>
                  </a:cxn>
                  <a:cxn ang="0">
                    <a:pos x="T5" y="T7"/>
                  </a:cxn>
                  <a:cxn ang="0">
                    <a:pos x="T9" y="T11"/>
                  </a:cxn>
                  <a:cxn ang="0">
                    <a:pos x="T13" y="T15"/>
                  </a:cxn>
                  <a:cxn ang="0">
                    <a:pos x="T17" y="T19"/>
                  </a:cxn>
                </a:cxnLst>
                <a:rect l="0" t="0" r="r" b="b"/>
                <a:pathLst>
                  <a:path w="2288" h="812">
                    <a:moveTo>
                      <a:pt x="2288" y="0"/>
                    </a:moveTo>
                    <a:lnTo>
                      <a:pt x="0" y="698"/>
                    </a:lnTo>
                    <a:lnTo>
                      <a:pt x="511" y="812"/>
                    </a:lnTo>
                    <a:lnTo>
                      <a:pt x="1703" y="448"/>
                    </a:lnTo>
                    <a:lnTo>
                      <a:pt x="2288"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0" name="Group 15"/>
            <p:cNvGrpSpPr>
              <a:grpSpLocks/>
            </p:cNvGrpSpPr>
            <p:nvPr/>
          </p:nvGrpSpPr>
          <p:grpSpPr bwMode="auto">
            <a:xfrm>
              <a:off x="7894" y="8426"/>
              <a:ext cx="1075" cy="1381"/>
              <a:chOff x="7894" y="8426"/>
              <a:chExt cx="1075" cy="1381"/>
            </a:xfrm>
          </p:grpSpPr>
          <p:sp>
            <p:nvSpPr>
              <p:cNvPr id="166" name="Freeform 16"/>
              <p:cNvSpPr>
                <a:spLocks/>
              </p:cNvSpPr>
              <p:nvPr/>
            </p:nvSpPr>
            <p:spPr bwMode="auto">
              <a:xfrm>
                <a:off x="7894" y="8426"/>
                <a:ext cx="1075" cy="1381"/>
              </a:xfrm>
              <a:custGeom>
                <a:avLst/>
                <a:gdLst>
                  <a:gd name="T0" fmla="+- 0 7894 7894"/>
                  <a:gd name="T1" fmla="*/ T0 w 1075"/>
                  <a:gd name="T2" fmla="+- 0 8426 8426"/>
                  <a:gd name="T3" fmla="*/ 8426 h 1381"/>
                  <a:gd name="T4" fmla="+- 0 8970 7894"/>
                  <a:gd name="T5" fmla="*/ T4 w 1075"/>
                  <a:gd name="T6" fmla="+- 0 9807 8426"/>
                  <a:gd name="T7" fmla="*/ 9807 h 1381"/>
                  <a:gd name="T8" fmla="+- 0 8970 7894"/>
                  <a:gd name="T9" fmla="*/ T8 w 1075"/>
                  <a:gd name="T10" fmla="+- 0 9269 8426"/>
                  <a:gd name="T11" fmla="*/ 9269 h 1381"/>
                  <a:gd name="T12" fmla="+- 0 8424 7894"/>
                  <a:gd name="T13" fmla="*/ T12 w 1075"/>
                  <a:gd name="T14" fmla="+- 0 8537 8426"/>
                  <a:gd name="T15" fmla="*/ 8537 h 1381"/>
                  <a:gd name="T16" fmla="+- 0 7894 7894"/>
                  <a:gd name="T17" fmla="*/ T16 w 1075"/>
                  <a:gd name="T18" fmla="+- 0 8426 8426"/>
                  <a:gd name="T19" fmla="*/ 8426 h 1381"/>
                </a:gdLst>
                <a:ahLst/>
                <a:cxnLst>
                  <a:cxn ang="0">
                    <a:pos x="T1" y="T3"/>
                  </a:cxn>
                  <a:cxn ang="0">
                    <a:pos x="T5" y="T7"/>
                  </a:cxn>
                  <a:cxn ang="0">
                    <a:pos x="T9" y="T11"/>
                  </a:cxn>
                  <a:cxn ang="0">
                    <a:pos x="T13" y="T15"/>
                  </a:cxn>
                  <a:cxn ang="0">
                    <a:pos x="T17" y="T19"/>
                  </a:cxn>
                </a:cxnLst>
                <a:rect l="0" t="0" r="r" b="b"/>
                <a:pathLst>
                  <a:path w="1075" h="1381">
                    <a:moveTo>
                      <a:pt x="0" y="0"/>
                    </a:moveTo>
                    <a:lnTo>
                      <a:pt x="1076" y="1381"/>
                    </a:lnTo>
                    <a:lnTo>
                      <a:pt x="1076" y="843"/>
                    </a:lnTo>
                    <a:lnTo>
                      <a:pt x="530" y="111"/>
                    </a:lnTo>
                    <a:lnTo>
                      <a:pt x="0"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 name="Group 17"/>
            <p:cNvGrpSpPr>
              <a:grpSpLocks/>
            </p:cNvGrpSpPr>
            <p:nvPr/>
          </p:nvGrpSpPr>
          <p:grpSpPr bwMode="auto">
            <a:xfrm>
              <a:off x="8972" y="7714"/>
              <a:ext cx="1236" cy="2114"/>
              <a:chOff x="8972" y="7714"/>
              <a:chExt cx="1236" cy="2114"/>
            </a:xfrm>
          </p:grpSpPr>
          <p:sp>
            <p:nvSpPr>
              <p:cNvPr id="165" name="Freeform 18"/>
              <p:cNvSpPr>
                <a:spLocks/>
              </p:cNvSpPr>
              <p:nvPr/>
            </p:nvSpPr>
            <p:spPr bwMode="auto">
              <a:xfrm>
                <a:off x="8972" y="7714"/>
                <a:ext cx="1236" cy="2114"/>
              </a:xfrm>
              <a:custGeom>
                <a:avLst/>
                <a:gdLst>
                  <a:gd name="T0" fmla="+- 0 10208 8972"/>
                  <a:gd name="T1" fmla="*/ T0 w 1236"/>
                  <a:gd name="T2" fmla="+- 0 7714 7714"/>
                  <a:gd name="T3" fmla="*/ 7714 h 2114"/>
                  <a:gd name="T4" fmla="+- 0 9634 8972"/>
                  <a:gd name="T5" fmla="*/ T4 w 1236"/>
                  <a:gd name="T6" fmla="+- 0 8152 7714"/>
                  <a:gd name="T7" fmla="*/ 8152 h 2114"/>
                  <a:gd name="T8" fmla="+- 0 8972 8972"/>
                  <a:gd name="T9" fmla="*/ T8 w 1236"/>
                  <a:gd name="T10" fmla="+- 0 9267 7714"/>
                  <a:gd name="T11" fmla="*/ 9267 h 2114"/>
                  <a:gd name="T12" fmla="+- 0 8975 8972"/>
                  <a:gd name="T13" fmla="*/ T12 w 1236"/>
                  <a:gd name="T14" fmla="+- 0 9828 7714"/>
                  <a:gd name="T15" fmla="*/ 9828 h 2114"/>
                  <a:gd name="T16" fmla="+- 0 10208 8972"/>
                  <a:gd name="T17" fmla="*/ T16 w 1236"/>
                  <a:gd name="T18" fmla="+- 0 7714 7714"/>
                  <a:gd name="T19" fmla="*/ 7714 h 2114"/>
                </a:gdLst>
                <a:ahLst/>
                <a:cxnLst>
                  <a:cxn ang="0">
                    <a:pos x="T1" y="T3"/>
                  </a:cxn>
                  <a:cxn ang="0">
                    <a:pos x="T5" y="T7"/>
                  </a:cxn>
                  <a:cxn ang="0">
                    <a:pos x="T9" y="T11"/>
                  </a:cxn>
                  <a:cxn ang="0">
                    <a:pos x="T13" y="T15"/>
                  </a:cxn>
                  <a:cxn ang="0">
                    <a:pos x="T17" y="T19"/>
                  </a:cxn>
                </a:cxnLst>
                <a:rect l="0" t="0" r="r" b="b"/>
                <a:pathLst>
                  <a:path w="1236" h="2114">
                    <a:moveTo>
                      <a:pt x="1236" y="0"/>
                    </a:moveTo>
                    <a:lnTo>
                      <a:pt x="662" y="438"/>
                    </a:lnTo>
                    <a:lnTo>
                      <a:pt x="0" y="1553"/>
                    </a:lnTo>
                    <a:lnTo>
                      <a:pt x="3" y="2114"/>
                    </a:lnTo>
                    <a:lnTo>
                      <a:pt x="1236"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 name="Group 19"/>
            <p:cNvGrpSpPr>
              <a:grpSpLocks/>
            </p:cNvGrpSpPr>
            <p:nvPr/>
          </p:nvGrpSpPr>
          <p:grpSpPr bwMode="auto">
            <a:xfrm>
              <a:off x="12761" y="8039"/>
              <a:ext cx="706" cy="376"/>
              <a:chOff x="12761" y="8039"/>
              <a:chExt cx="706" cy="376"/>
            </a:xfrm>
          </p:grpSpPr>
          <p:sp>
            <p:nvSpPr>
              <p:cNvPr id="164" name="Freeform 20"/>
              <p:cNvSpPr>
                <a:spLocks/>
              </p:cNvSpPr>
              <p:nvPr/>
            </p:nvSpPr>
            <p:spPr bwMode="auto">
              <a:xfrm>
                <a:off x="12761" y="8039"/>
                <a:ext cx="706" cy="376"/>
              </a:xfrm>
              <a:custGeom>
                <a:avLst/>
                <a:gdLst>
                  <a:gd name="T0" fmla="+- 0 13331 12761"/>
                  <a:gd name="T1" fmla="*/ T0 w 706"/>
                  <a:gd name="T2" fmla="+- 0 8049 8039"/>
                  <a:gd name="T3" fmla="*/ 8049 h 376"/>
                  <a:gd name="T4" fmla="+- 0 13273 12761"/>
                  <a:gd name="T5" fmla="*/ T4 w 706"/>
                  <a:gd name="T6" fmla="+- 0 8067 8039"/>
                  <a:gd name="T7" fmla="*/ 8067 h 376"/>
                  <a:gd name="T8" fmla="+- 0 13162 12761"/>
                  <a:gd name="T9" fmla="*/ T8 w 706"/>
                  <a:gd name="T10" fmla="+- 0 8108 8039"/>
                  <a:gd name="T11" fmla="*/ 8108 h 376"/>
                  <a:gd name="T12" fmla="+- 0 12761 12761"/>
                  <a:gd name="T13" fmla="*/ T12 w 706"/>
                  <a:gd name="T14" fmla="+- 0 8267 8039"/>
                  <a:gd name="T15" fmla="*/ 8267 h 376"/>
                  <a:gd name="T16" fmla="+- 0 13462 12761"/>
                  <a:gd name="T17" fmla="*/ T16 w 706"/>
                  <a:gd name="T18" fmla="+- 0 8425 8039"/>
                  <a:gd name="T19" fmla="*/ 8425 h 376"/>
                  <a:gd name="T20" fmla="+- 0 13465 12761"/>
                  <a:gd name="T21" fmla="*/ T20 w 706"/>
                  <a:gd name="T22" fmla="+- 0 8362 8039"/>
                  <a:gd name="T23" fmla="*/ 8362 h 376"/>
                  <a:gd name="T24" fmla="+- 0 13467 12761"/>
                  <a:gd name="T25" fmla="*/ T24 w 706"/>
                  <a:gd name="T26" fmla="+- 0 8260 8039"/>
                  <a:gd name="T27" fmla="*/ 8260 h 376"/>
                  <a:gd name="T28" fmla="+- 0 13466 12761"/>
                  <a:gd name="T29" fmla="*/ T28 w 706"/>
                  <a:gd name="T30" fmla="+- 0 8232 8039"/>
                  <a:gd name="T31" fmla="*/ 8232 h 376"/>
                  <a:gd name="T32" fmla="+- 0 13461 12761"/>
                  <a:gd name="T33" fmla="*/ T32 w 706"/>
                  <a:gd name="T34" fmla="+- 0 8151 8039"/>
                  <a:gd name="T35" fmla="*/ 8151 h 376"/>
                  <a:gd name="T36" fmla="+- 0 13448 12761"/>
                  <a:gd name="T37" fmla="*/ T36 w 706"/>
                  <a:gd name="T38" fmla="+- 0 8085 8039"/>
                  <a:gd name="T39" fmla="*/ 8085 h 376"/>
                  <a:gd name="T40" fmla="+- 0 13421 12761"/>
                  <a:gd name="T41" fmla="*/ T40 w 706"/>
                  <a:gd name="T42" fmla="+- 0 8049 8039"/>
                  <a:gd name="T43" fmla="*/ 8049 h 376"/>
                  <a:gd name="T44" fmla="+- 0 13331 12761"/>
                  <a:gd name="T45" fmla="*/ T44 w 706"/>
                  <a:gd name="T46" fmla="+- 0 8049 8039"/>
                  <a:gd name="T47" fmla="*/ 8049 h 37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706" h="376">
                    <a:moveTo>
                      <a:pt x="570" y="10"/>
                    </a:moveTo>
                    <a:lnTo>
                      <a:pt x="512" y="28"/>
                    </a:lnTo>
                    <a:lnTo>
                      <a:pt x="401" y="69"/>
                    </a:lnTo>
                    <a:lnTo>
                      <a:pt x="0" y="228"/>
                    </a:lnTo>
                    <a:lnTo>
                      <a:pt x="701" y="386"/>
                    </a:lnTo>
                    <a:lnTo>
                      <a:pt x="704" y="323"/>
                    </a:lnTo>
                    <a:lnTo>
                      <a:pt x="706" y="221"/>
                    </a:lnTo>
                    <a:lnTo>
                      <a:pt x="705" y="193"/>
                    </a:lnTo>
                    <a:lnTo>
                      <a:pt x="700" y="112"/>
                    </a:lnTo>
                    <a:lnTo>
                      <a:pt x="687" y="46"/>
                    </a:lnTo>
                    <a:lnTo>
                      <a:pt x="660" y="10"/>
                    </a:lnTo>
                    <a:lnTo>
                      <a:pt x="570" y="1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3" name="Group 21"/>
            <p:cNvGrpSpPr>
              <a:grpSpLocks/>
            </p:cNvGrpSpPr>
            <p:nvPr/>
          </p:nvGrpSpPr>
          <p:grpSpPr bwMode="auto">
            <a:xfrm>
              <a:off x="12244" y="8141"/>
              <a:ext cx="1682" cy="1100"/>
              <a:chOff x="12244" y="8141"/>
              <a:chExt cx="1682" cy="1100"/>
            </a:xfrm>
          </p:grpSpPr>
          <p:sp>
            <p:nvSpPr>
              <p:cNvPr id="163" name="Freeform 22"/>
              <p:cNvSpPr>
                <a:spLocks/>
              </p:cNvSpPr>
              <p:nvPr/>
            </p:nvSpPr>
            <p:spPr bwMode="auto">
              <a:xfrm>
                <a:off x="12244" y="8141"/>
                <a:ext cx="1682" cy="1100"/>
              </a:xfrm>
              <a:custGeom>
                <a:avLst/>
                <a:gdLst>
                  <a:gd name="T0" fmla="+- 0 12244 12244"/>
                  <a:gd name="T1" fmla="*/ T0 w 1682"/>
                  <a:gd name="T2" fmla="+- 0 8141 8141"/>
                  <a:gd name="T3" fmla="*/ 8141 h 1100"/>
                  <a:gd name="T4" fmla="+- 0 12462 12244"/>
                  <a:gd name="T5" fmla="*/ T4 w 1682"/>
                  <a:gd name="T6" fmla="+- 0 8521 8141"/>
                  <a:gd name="T7" fmla="*/ 8521 h 1100"/>
                  <a:gd name="T8" fmla="+- 0 12508 12244"/>
                  <a:gd name="T9" fmla="*/ T8 w 1682"/>
                  <a:gd name="T10" fmla="+- 0 8601 8141"/>
                  <a:gd name="T11" fmla="*/ 8601 h 1100"/>
                  <a:gd name="T12" fmla="+- 0 12660 12244"/>
                  <a:gd name="T13" fmla="*/ T12 w 1682"/>
                  <a:gd name="T14" fmla="+- 0 8864 8141"/>
                  <a:gd name="T15" fmla="*/ 8864 h 1100"/>
                  <a:gd name="T16" fmla="+- 0 12731 12244"/>
                  <a:gd name="T17" fmla="*/ T16 w 1682"/>
                  <a:gd name="T18" fmla="+- 0 8985 8141"/>
                  <a:gd name="T19" fmla="*/ 8985 h 1100"/>
                  <a:gd name="T20" fmla="+- 0 12764 12244"/>
                  <a:gd name="T21" fmla="*/ T20 w 1682"/>
                  <a:gd name="T22" fmla="+- 0 9039 8141"/>
                  <a:gd name="T23" fmla="*/ 9039 h 1100"/>
                  <a:gd name="T24" fmla="+- 0 12820 12244"/>
                  <a:gd name="T25" fmla="*/ T24 w 1682"/>
                  <a:gd name="T26" fmla="+- 0 9132 8141"/>
                  <a:gd name="T27" fmla="*/ 9132 h 1100"/>
                  <a:gd name="T28" fmla="+- 0 12867 12244"/>
                  <a:gd name="T29" fmla="*/ T28 w 1682"/>
                  <a:gd name="T30" fmla="+- 0 9186 8141"/>
                  <a:gd name="T31" fmla="*/ 9186 h 1100"/>
                  <a:gd name="T32" fmla="+- 0 12920 12244"/>
                  <a:gd name="T33" fmla="*/ T32 w 1682"/>
                  <a:gd name="T34" fmla="+- 0 9218 8141"/>
                  <a:gd name="T35" fmla="*/ 9218 h 1100"/>
                  <a:gd name="T36" fmla="+- 0 12988 12244"/>
                  <a:gd name="T37" fmla="*/ T36 w 1682"/>
                  <a:gd name="T38" fmla="+- 0 9239 8141"/>
                  <a:gd name="T39" fmla="*/ 9239 h 1100"/>
                  <a:gd name="T40" fmla="+- 0 13017 12244"/>
                  <a:gd name="T41" fmla="*/ T40 w 1682"/>
                  <a:gd name="T42" fmla="+- 0 9242 8141"/>
                  <a:gd name="T43" fmla="*/ 9242 h 1100"/>
                  <a:gd name="T44" fmla="+- 0 13034 12244"/>
                  <a:gd name="T45" fmla="*/ T44 w 1682"/>
                  <a:gd name="T46" fmla="+- 0 9241 8141"/>
                  <a:gd name="T47" fmla="*/ 9241 h 1100"/>
                  <a:gd name="T48" fmla="+- 0 13094 12244"/>
                  <a:gd name="T49" fmla="*/ T48 w 1682"/>
                  <a:gd name="T50" fmla="+- 0 9229 8141"/>
                  <a:gd name="T51" fmla="*/ 9229 h 1100"/>
                  <a:gd name="T52" fmla="+- 0 13162 12244"/>
                  <a:gd name="T53" fmla="*/ T52 w 1682"/>
                  <a:gd name="T54" fmla="+- 0 9193 8141"/>
                  <a:gd name="T55" fmla="*/ 9193 h 1100"/>
                  <a:gd name="T56" fmla="+- 0 13210 12244"/>
                  <a:gd name="T57" fmla="*/ T56 w 1682"/>
                  <a:gd name="T58" fmla="+- 0 9158 8141"/>
                  <a:gd name="T59" fmla="*/ 9158 h 1100"/>
                  <a:gd name="T60" fmla="+- 0 13273 12244"/>
                  <a:gd name="T61" fmla="*/ T60 w 1682"/>
                  <a:gd name="T62" fmla="+- 0 9110 8141"/>
                  <a:gd name="T63" fmla="*/ 9110 h 1100"/>
                  <a:gd name="T64" fmla="+- 0 13338 12244"/>
                  <a:gd name="T65" fmla="*/ T64 w 1682"/>
                  <a:gd name="T66" fmla="+- 0 9057 8141"/>
                  <a:gd name="T67" fmla="*/ 9057 h 1100"/>
                  <a:gd name="T68" fmla="+- 0 13390 12244"/>
                  <a:gd name="T69" fmla="*/ T68 w 1682"/>
                  <a:gd name="T70" fmla="+- 0 9012 8141"/>
                  <a:gd name="T71" fmla="*/ 9012 h 1100"/>
                  <a:gd name="T72" fmla="+- 0 13492 12244"/>
                  <a:gd name="T73" fmla="*/ T72 w 1682"/>
                  <a:gd name="T74" fmla="+- 0 8920 8141"/>
                  <a:gd name="T75" fmla="*/ 8920 h 1100"/>
                  <a:gd name="T76" fmla="+- 0 13777 12244"/>
                  <a:gd name="T77" fmla="*/ T76 w 1682"/>
                  <a:gd name="T78" fmla="+- 0 8659 8141"/>
                  <a:gd name="T79" fmla="*/ 8659 h 1100"/>
                  <a:gd name="T80" fmla="+- 0 13054 12244"/>
                  <a:gd name="T81" fmla="*/ T80 w 1682"/>
                  <a:gd name="T82" fmla="+- 0 8659 8141"/>
                  <a:gd name="T83" fmla="*/ 8659 h 1100"/>
                  <a:gd name="T84" fmla="+- 0 13040 12244"/>
                  <a:gd name="T85" fmla="*/ T84 w 1682"/>
                  <a:gd name="T86" fmla="+- 0 8655 8141"/>
                  <a:gd name="T87" fmla="*/ 8655 h 1100"/>
                  <a:gd name="T88" fmla="+- 0 12983 12244"/>
                  <a:gd name="T89" fmla="*/ T88 w 1682"/>
                  <a:gd name="T90" fmla="+- 0 8621 8141"/>
                  <a:gd name="T91" fmla="*/ 8621 h 1100"/>
                  <a:gd name="T92" fmla="+- 0 12933 12244"/>
                  <a:gd name="T93" fmla="*/ T92 w 1682"/>
                  <a:gd name="T94" fmla="+- 0 8562 8141"/>
                  <a:gd name="T95" fmla="*/ 8562 h 1100"/>
                  <a:gd name="T96" fmla="+- 0 12891 12244"/>
                  <a:gd name="T97" fmla="*/ T96 w 1682"/>
                  <a:gd name="T98" fmla="+- 0 8496 8141"/>
                  <a:gd name="T99" fmla="*/ 8496 h 1100"/>
                  <a:gd name="T100" fmla="+- 0 12854 12244"/>
                  <a:gd name="T101" fmla="*/ T100 w 1682"/>
                  <a:gd name="T102" fmla="+- 0 8434 8141"/>
                  <a:gd name="T103" fmla="*/ 8434 h 1100"/>
                  <a:gd name="T104" fmla="+- 0 12750 12244"/>
                  <a:gd name="T105" fmla="*/ T104 w 1682"/>
                  <a:gd name="T106" fmla="+- 0 8257 8141"/>
                  <a:gd name="T107" fmla="*/ 8257 h 1100"/>
                  <a:gd name="T108" fmla="+- 0 12244 12244"/>
                  <a:gd name="T109" fmla="*/ T108 w 1682"/>
                  <a:gd name="T110" fmla="+- 0 8141 8141"/>
                  <a:gd name="T111" fmla="*/ 8141 h 110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Lst>
                <a:rect l="0" t="0" r="r" b="b"/>
                <a:pathLst>
                  <a:path w="1682" h="1100">
                    <a:moveTo>
                      <a:pt x="0" y="0"/>
                    </a:moveTo>
                    <a:lnTo>
                      <a:pt x="218" y="380"/>
                    </a:lnTo>
                    <a:lnTo>
                      <a:pt x="264" y="460"/>
                    </a:lnTo>
                    <a:lnTo>
                      <a:pt x="416" y="723"/>
                    </a:lnTo>
                    <a:lnTo>
                      <a:pt x="487" y="844"/>
                    </a:lnTo>
                    <a:lnTo>
                      <a:pt x="520" y="898"/>
                    </a:lnTo>
                    <a:lnTo>
                      <a:pt x="576" y="991"/>
                    </a:lnTo>
                    <a:lnTo>
                      <a:pt x="623" y="1045"/>
                    </a:lnTo>
                    <a:lnTo>
                      <a:pt x="676" y="1077"/>
                    </a:lnTo>
                    <a:lnTo>
                      <a:pt x="744" y="1098"/>
                    </a:lnTo>
                    <a:lnTo>
                      <a:pt x="773" y="1101"/>
                    </a:lnTo>
                    <a:lnTo>
                      <a:pt x="790" y="1100"/>
                    </a:lnTo>
                    <a:lnTo>
                      <a:pt x="850" y="1088"/>
                    </a:lnTo>
                    <a:lnTo>
                      <a:pt x="918" y="1052"/>
                    </a:lnTo>
                    <a:lnTo>
                      <a:pt x="966" y="1017"/>
                    </a:lnTo>
                    <a:lnTo>
                      <a:pt x="1029" y="969"/>
                    </a:lnTo>
                    <a:lnTo>
                      <a:pt x="1094" y="916"/>
                    </a:lnTo>
                    <a:lnTo>
                      <a:pt x="1146" y="871"/>
                    </a:lnTo>
                    <a:lnTo>
                      <a:pt x="1248" y="779"/>
                    </a:lnTo>
                    <a:lnTo>
                      <a:pt x="1533" y="518"/>
                    </a:lnTo>
                    <a:lnTo>
                      <a:pt x="810" y="518"/>
                    </a:lnTo>
                    <a:lnTo>
                      <a:pt x="796" y="514"/>
                    </a:lnTo>
                    <a:lnTo>
                      <a:pt x="739" y="480"/>
                    </a:lnTo>
                    <a:lnTo>
                      <a:pt x="689" y="421"/>
                    </a:lnTo>
                    <a:lnTo>
                      <a:pt x="647" y="355"/>
                    </a:lnTo>
                    <a:lnTo>
                      <a:pt x="610" y="293"/>
                    </a:lnTo>
                    <a:lnTo>
                      <a:pt x="506" y="116"/>
                    </a:lnTo>
                    <a:lnTo>
                      <a:pt x="0"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4" name="Group 23"/>
            <p:cNvGrpSpPr>
              <a:grpSpLocks/>
            </p:cNvGrpSpPr>
            <p:nvPr/>
          </p:nvGrpSpPr>
          <p:grpSpPr bwMode="auto">
            <a:xfrm>
              <a:off x="12272" y="7689"/>
              <a:ext cx="1676" cy="841"/>
              <a:chOff x="12272" y="7689"/>
              <a:chExt cx="1676" cy="841"/>
            </a:xfrm>
          </p:grpSpPr>
          <p:sp>
            <p:nvSpPr>
              <p:cNvPr id="161" name="Freeform 24"/>
              <p:cNvSpPr>
                <a:spLocks/>
              </p:cNvSpPr>
              <p:nvPr/>
            </p:nvSpPr>
            <p:spPr bwMode="auto">
              <a:xfrm>
                <a:off x="12272" y="7689"/>
                <a:ext cx="1676" cy="841"/>
              </a:xfrm>
              <a:custGeom>
                <a:avLst/>
                <a:gdLst>
                  <a:gd name="T0" fmla="+- 0 13948 12272"/>
                  <a:gd name="T1" fmla="*/ T0 w 1676"/>
                  <a:gd name="T2" fmla="+- 0 8022 7689"/>
                  <a:gd name="T3" fmla="*/ 8022 h 841"/>
                  <a:gd name="T4" fmla="+- 0 13372 12272"/>
                  <a:gd name="T5" fmla="*/ T4 w 1676"/>
                  <a:gd name="T6" fmla="+- 0 8022 7689"/>
                  <a:gd name="T7" fmla="*/ 8022 h 841"/>
                  <a:gd name="T8" fmla="+- 0 13381 12272"/>
                  <a:gd name="T9" fmla="*/ T8 w 1676"/>
                  <a:gd name="T10" fmla="+- 0 8022 7689"/>
                  <a:gd name="T11" fmla="*/ 8022 h 841"/>
                  <a:gd name="T12" fmla="+- 0 13390 12272"/>
                  <a:gd name="T13" fmla="*/ T12 w 1676"/>
                  <a:gd name="T14" fmla="+- 0 8024 7689"/>
                  <a:gd name="T15" fmla="*/ 8024 h 841"/>
                  <a:gd name="T16" fmla="+- 0 13436 12272"/>
                  <a:gd name="T17" fmla="*/ T16 w 1676"/>
                  <a:gd name="T18" fmla="+- 0 8068 7689"/>
                  <a:gd name="T19" fmla="*/ 8068 h 841"/>
                  <a:gd name="T20" fmla="+- 0 13449 12272"/>
                  <a:gd name="T21" fmla="*/ T20 w 1676"/>
                  <a:gd name="T22" fmla="+- 0 8133 7689"/>
                  <a:gd name="T23" fmla="*/ 8133 h 841"/>
                  <a:gd name="T24" fmla="+- 0 13454 12272"/>
                  <a:gd name="T25" fmla="*/ T24 w 1676"/>
                  <a:gd name="T26" fmla="+- 0 8215 7689"/>
                  <a:gd name="T27" fmla="*/ 8215 h 841"/>
                  <a:gd name="T28" fmla="+- 0 13455 12272"/>
                  <a:gd name="T29" fmla="*/ T28 w 1676"/>
                  <a:gd name="T30" fmla="+- 0 8270 7689"/>
                  <a:gd name="T31" fmla="*/ 8270 h 841"/>
                  <a:gd name="T32" fmla="+- 0 13455 12272"/>
                  <a:gd name="T33" fmla="*/ T32 w 1676"/>
                  <a:gd name="T34" fmla="+- 0 8297 7689"/>
                  <a:gd name="T35" fmla="*/ 8297 h 841"/>
                  <a:gd name="T36" fmla="+- 0 13452 12272"/>
                  <a:gd name="T37" fmla="*/ T36 w 1676"/>
                  <a:gd name="T38" fmla="+- 0 8365 7689"/>
                  <a:gd name="T39" fmla="*/ 8365 h 841"/>
                  <a:gd name="T40" fmla="+- 0 13450 12272"/>
                  <a:gd name="T41" fmla="*/ T40 w 1676"/>
                  <a:gd name="T42" fmla="+- 0 8407 7689"/>
                  <a:gd name="T43" fmla="*/ 8407 h 841"/>
                  <a:gd name="T44" fmla="+- 0 13922 12272"/>
                  <a:gd name="T45" fmla="*/ T44 w 1676"/>
                  <a:gd name="T46" fmla="+- 0 8531 7689"/>
                  <a:gd name="T47" fmla="*/ 8531 h 841"/>
                  <a:gd name="T48" fmla="+- 0 13930 12272"/>
                  <a:gd name="T49" fmla="*/ T48 w 1676"/>
                  <a:gd name="T50" fmla="+- 0 8401 7689"/>
                  <a:gd name="T51" fmla="*/ 8401 h 841"/>
                  <a:gd name="T52" fmla="+- 0 13936 12272"/>
                  <a:gd name="T53" fmla="*/ T52 w 1676"/>
                  <a:gd name="T54" fmla="+- 0 8295 7689"/>
                  <a:gd name="T55" fmla="*/ 8295 h 841"/>
                  <a:gd name="T56" fmla="+- 0 13940 12272"/>
                  <a:gd name="T57" fmla="*/ T56 w 1676"/>
                  <a:gd name="T58" fmla="+- 0 8209 7689"/>
                  <a:gd name="T59" fmla="*/ 8209 h 841"/>
                  <a:gd name="T60" fmla="+- 0 13944 12272"/>
                  <a:gd name="T61" fmla="*/ T60 w 1676"/>
                  <a:gd name="T62" fmla="+- 0 8140 7689"/>
                  <a:gd name="T63" fmla="*/ 8140 h 841"/>
                  <a:gd name="T64" fmla="+- 0 13947 12272"/>
                  <a:gd name="T65" fmla="*/ T64 w 1676"/>
                  <a:gd name="T66" fmla="+- 0 8055 7689"/>
                  <a:gd name="T67" fmla="*/ 8055 h 841"/>
                  <a:gd name="T68" fmla="+- 0 13948 12272"/>
                  <a:gd name="T69" fmla="*/ T68 w 1676"/>
                  <a:gd name="T70" fmla="+- 0 8033 7689"/>
                  <a:gd name="T71" fmla="*/ 8033 h 841"/>
                  <a:gd name="T72" fmla="+- 0 13948 12272"/>
                  <a:gd name="T73" fmla="*/ T72 w 1676"/>
                  <a:gd name="T74" fmla="+- 0 8022 7689"/>
                  <a:gd name="T75" fmla="*/ 8022 h 841"/>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1676" h="841">
                    <a:moveTo>
                      <a:pt x="1676" y="333"/>
                    </a:moveTo>
                    <a:lnTo>
                      <a:pt x="1100" y="333"/>
                    </a:lnTo>
                    <a:lnTo>
                      <a:pt x="1109" y="333"/>
                    </a:lnTo>
                    <a:lnTo>
                      <a:pt x="1118" y="335"/>
                    </a:lnTo>
                    <a:lnTo>
                      <a:pt x="1164" y="379"/>
                    </a:lnTo>
                    <a:lnTo>
                      <a:pt x="1177" y="444"/>
                    </a:lnTo>
                    <a:lnTo>
                      <a:pt x="1182" y="526"/>
                    </a:lnTo>
                    <a:lnTo>
                      <a:pt x="1183" y="581"/>
                    </a:lnTo>
                    <a:lnTo>
                      <a:pt x="1183" y="608"/>
                    </a:lnTo>
                    <a:lnTo>
                      <a:pt x="1180" y="676"/>
                    </a:lnTo>
                    <a:lnTo>
                      <a:pt x="1178" y="718"/>
                    </a:lnTo>
                    <a:lnTo>
                      <a:pt x="1650" y="842"/>
                    </a:lnTo>
                    <a:lnTo>
                      <a:pt x="1658" y="712"/>
                    </a:lnTo>
                    <a:lnTo>
                      <a:pt x="1664" y="606"/>
                    </a:lnTo>
                    <a:lnTo>
                      <a:pt x="1668" y="520"/>
                    </a:lnTo>
                    <a:lnTo>
                      <a:pt x="1672" y="451"/>
                    </a:lnTo>
                    <a:lnTo>
                      <a:pt x="1675" y="366"/>
                    </a:lnTo>
                    <a:lnTo>
                      <a:pt x="1676" y="344"/>
                    </a:lnTo>
                    <a:lnTo>
                      <a:pt x="1676" y="333"/>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2" name="Freeform 25"/>
              <p:cNvSpPr>
                <a:spLocks/>
              </p:cNvSpPr>
              <p:nvPr/>
            </p:nvSpPr>
            <p:spPr bwMode="auto">
              <a:xfrm>
                <a:off x="12272" y="7689"/>
                <a:ext cx="1676" cy="841"/>
              </a:xfrm>
              <a:custGeom>
                <a:avLst/>
                <a:gdLst>
                  <a:gd name="T0" fmla="+- 0 13846 12272"/>
                  <a:gd name="T1" fmla="*/ T0 w 1676"/>
                  <a:gd name="T2" fmla="+- 0 7689 7689"/>
                  <a:gd name="T3" fmla="*/ 7689 h 841"/>
                  <a:gd name="T4" fmla="+- 0 13782 12272"/>
                  <a:gd name="T5" fmla="*/ T4 w 1676"/>
                  <a:gd name="T6" fmla="+- 0 7697 7689"/>
                  <a:gd name="T7" fmla="*/ 7697 h 841"/>
                  <a:gd name="T8" fmla="+- 0 13679 12272"/>
                  <a:gd name="T9" fmla="*/ T8 w 1676"/>
                  <a:gd name="T10" fmla="+- 0 7723 7689"/>
                  <a:gd name="T11" fmla="*/ 7723 h 841"/>
                  <a:gd name="T12" fmla="+- 0 12607 12272"/>
                  <a:gd name="T13" fmla="*/ T12 w 1676"/>
                  <a:gd name="T14" fmla="+- 0 8040 7689"/>
                  <a:gd name="T15" fmla="*/ 8040 h 841"/>
                  <a:gd name="T16" fmla="+- 0 12272 12272"/>
                  <a:gd name="T17" fmla="*/ T16 w 1676"/>
                  <a:gd name="T18" fmla="+- 0 8141 7689"/>
                  <a:gd name="T19" fmla="*/ 8141 h 841"/>
                  <a:gd name="T20" fmla="+- 0 12749 12272"/>
                  <a:gd name="T21" fmla="*/ T20 w 1676"/>
                  <a:gd name="T22" fmla="+- 0 8249 7689"/>
                  <a:gd name="T23" fmla="*/ 8249 h 841"/>
                  <a:gd name="T24" fmla="+- 0 13102 12272"/>
                  <a:gd name="T25" fmla="*/ T24 w 1676"/>
                  <a:gd name="T26" fmla="+- 0 8109 7689"/>
                  <a:gd name="T27" fmla="*/ 8109 h 841"/>
                  <a:gd name="T28" fmla="+- 0 13193 12272"/>
                  <a:gd name="T29" fmla="*/ T28 w 1676"/>
                  <a:gd name="T30" fmla="+- 0 8074 7689"/>
                  <a:gd name="T31" fmla="*/ 8074 h 841"/>
                  <a:gd name="T32" fmla="+- 0 13262 12272"/>
                  <a:gd name="T33" fmla="*/ T32 w 1676"/>
                  <a:gd name="T34" fmla="+- 0 8049 7689"/>
                  <a:gd name="T35" fmla="*/ 8049 h 841"/>
                  <a:gd name="T36" fmla="+- 0 13331 12272"/>
                  <a:gd name="T37" fmla="*/ T36 w 1676"/>
                  <a:gd name="T38" fmla="+- 0 8028 7689"/>
                  <a:gd name="T39" fmla="*/ 8028 h 841"/>
                  <a:gd name="T40" fmla="+- 0 13372 12272"/>
                  <a:gd name="T41" fmla="*/ T40 w 1676"/>
                  <a:gd name="T42" fmla="+- 0 8022 7689"/>
                  <a:gd name="T43" fmla="*/ 8022 h 841"/>
                  <a:gd name="T44" fmla="+- 0 13948 12272"/>
                  <a:gd name="T45" fmla="*/ T44 w 1676"/>
                  <a:gd name="T46" fmla="+- 0 8022 7689"/>
                  <a:gd name="T47" fmla="*/ 8022 h 841"/>
                  <a:gd name="T48" fmla="+- 0 13948 12272"/>
                  <a:gd name="T49" fmla="*/ T48 w 1676"/>
                  <a:gd name="T50" fmla="+- 0 8007 7689"/>
                  <a:gd name="T51" fmla="*/ 8007 h 841"/>
                  <a:gd name="T52" fmla="+- 0 13949 12272"/>
                  <a:gd name="T53" fmla="*/ T52 w 1676"/>
                  <a:gd name="T54" fmla="+- 0 7983 7689"/>
                  <a:gd name="T55" fmla="*/ 7983 h 841"/>
                  <a:gd name="T56" fmla="+- 0 13949 12272"/>
                  <a:gd name="T57" fmla="*/ T56 w 1676"/>
                  <a:gd name="T58" fmla="+- 0 7958 7689"/>
                  <a:gd name="T59" fmla="*/ 7958 h 841"/>
                  <a:gd name="T60" fmla="+- 0 13948 12272"/>
                  <a:gd name="T61" fmla="*/ T60 w 1676"/>
                  <a:gd name="T62" fmla="+- 0 7813 7689"/>
                  <a:gd name="T63" fmla="*/ 7813 h 841"/>
                  <a:gd name="T64" fmla="+- 0 13949 12272"/>
                  <a:gd name="T65" fmla="*/ T64 w 1676"/>
                  <a:gd name="T66" fmla="+- 0 7784 7689"/>
                  <a:gd name="T67" fmla="*/ 7784 h 841"/>
                  <a:gd name="T68" fmla="+- 0 13950 12272"/>
                  <a:gd name="T69" fmla="*/ T68 w 1676"/>
                  <a:gd name="T70" fmla="+- 0 7763 7689"/>
                  <a:gd name="T71" fmla="*/ 7763 h 841"/>
                  <a:gd name="T72" fmla="+- 0 13950 12272"/>
                  <a:gd name="T73" fmla="*/ T72 w 1676"/>
                  <a:gd name="T74" fmla="+- 0 7742 7689"/>
                  <a:gd name="T75" fmla="*/ 7742 h 841"/>
                  <a:gd name="T76" fmla="+- 0 13947 12272"/>
                  <a:gd name="T77" fmla="*/ T76 w 1676"/>
                  <a:gd name="T78" fmla="+- 0 7728 7689"/>
                  <a:gd name="T79" fmla="*/ 7728 h 841"/>
                  <a:gd name="T80" fmla="+- 0 13882 12272"/>
                  <a:gd name="T81" fmla="*/ T80 w 1676"/>
                  <a:gd name="T82" fmla="+- 0 7691 7689"/>
                  <a:gd name="T83" fmla="*/ 7691 h 841"/>
                  <a:gd name="T84" fmla="+- 0 13865 12272"/>
                  <a:gd name="T85" fmla="*/ T84 w 1676"/>
                  <a:gd name="T86" fmla="+- 0 7690 7689"/>
                  <a:gd name="T87" fmla="*/ 7690 h 841"/>
                  <a:gd name="T88" fmla="+- 0 13846 12272"/>
                  <a:gd name="T89" fmla="*/ T88 w 1676"/>
                  <a:gd name="T90" fmla="+- 0 7689 7689"/>
                  <a:gd name="T91" fmla="*/ 7689 h 841"/>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Lst>
                <a:rect l="0" t="0" r="r" b="b"/>
                <a:pathLst>
                  <a:path w="1676" h="841">
                    <a:moveTo>
                      <a:pt x="1574" y="0"/>
                    </a:moveTo>
                    <a:lnTo>
                      <a:pt x="1510" y="8"/>
                    </a:lnTo>
                    <a:lnTo>
                      <a:pt x="1407" y="34"/>
                    </a:lnTo>
                    <a:lnTo>
                      <a:pt x="335" y="351"/>
                    </a:lnTo>
                    <a:lnTo>
                      <a:pt x="0" y="452"/>
                    </a:lnTo>
                    <a:lnTo>
                      <a:pt x="477" y="560"/>
                    </a:lnTo>
                    <a:lnTo>
                      <a:pt x="830" y="420"/>
                    </a:lnTo>
                    <a:lnTo>
                      <a:pt x="921" y="385"/>
                    </a:lnTo>
                    <a:lnTo>
                      <a:pt x="990" y="360"/>
                    </a:lnTo>
                    <a:lnTo>
                      <a:pt x="1059" y="339"/>
                    </a:lnTo>
                    <a:lnTo>
                      <a:pt x="1100" y="333"/>
                    </a:lnTo>
                    <a:lnTo>
                      <a:pt x="1676" y="333"/>
                    </a:lnTo>
                    <a:lnTo>
                      <a:pt x="1676" y="318"/>
                    </a:lnTo>
                    <a:lnTo>
                      <a:pt x="1677" y="294"/>
                    </a:lnTo>
                    <a:lnTo>
                      <a:pt x="1677" y="269"/>
                    </a:lnTo>
                    <a:lnTo>
                      <a:pt x="1676" y="124"/>
                    </a:lnTo>
                    <a:lnTo>
                      <a:pt x="1677" y="95"/>
                    </a:lnTo>
                    <a:lnTo>
                      <a:pt x="1678" y="74"/>
                    </a:lnTo>
                    <a:lnTo>
                      <a:pt x="1678" y="53"/>
                    </a:lnTo>
                    <a:lnTo>
                      <a:pt x="1675" y="39"/>
                    </a:lnTo>
                    <a:lnTo>
                      <a:pt x="1610" y="2"/>
                    </a:lnTo>
                    <a:lnTo>
                      <a:pt x="1593" y="1"/>
                    </a:lnTo>
                    <a:lnTo>
                      <a:pt x="1574"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5" name="Group 26"/>
            <p:cNvGrpSpPr>
              <a:grpSpLocks/>
            </p:cNvGrpSpPr>
            <p:nvPr/>
          </p:nvGrpSpPr>
          <p:grpSpPr bwMode="auto">
            <a:xfrm>
              <a:off x="11691" y="8015"/>
              <a:ext cx="2815" cy="1732"/>
              <a:chOff x="11691" y="8015"/>
              <a:chExt cx="2815" cy="1732"/>
            </a:xfrm>
          </p:grpSpPr>
          <p:sp>
            <p:nvSpPr>
              <p:cNvPr id="159" name="Freeform 27"/>
              <p:cNvSpPr>
                <a:spLocks/>
              </p:cNvSpPr>
              <p:nvPr/>
            </p:nvSpPr>
            <p:spPr bwMode="auto">
              <a:xfrm>
                <a:off x="11691" y="8015"/>
                <a:ext cx="2815" cy="1732"/>
              </a:xfrm>
              <a:custGeom>
                <a:avLst/>
                <a:gdLst>
                  <a:gd name="T0" fmla="+- 0 11691 11691"/>
                  <a:gd name="T1" fmla="*/ T0 w 2815"/>
                  <a:gd name="T2" fmla="+- 0 8015 8015"/>
                  <a:gd name="T3" fmla="*/ 8015 h 1732"/>
                  <a:gd name="T4" fmla="+- 0 11691 11691"/>
                  <a:gd name="T5" fmla="*/ T4 w 2815"/>
                  <a:gd name="T6" fmla="+- 0 8213 8015"/>
                  <a:gd name="T7" fmla="*/ 8213 h 1732"/>
                  <a:gd name="T8" fmla="+- 0 12497 11691"/>
                  <a:gd name="T9" fmla="*/ T8 w 2815"/>
                  <a:gd name="T10" fmla="+- 0 9525 8015"/>
                  <a:gd name="T11" fmla="*/ 9525 h 1732"/>
                  <a:gd name="T12" fmla="+- 0 13375 11691"/>
                  <a:gd name="T13" fmla="*/ T12 w 2815"/>
                  <a:gd name="T14" fmla="+- 0 9747 8015"/>
                  <a:gd name="T15" fmla="*/ 9747 h 1732"/>
                  <a:gd name="T16" fmla="+- 0 13957 11691"/>
                  <a:gd name="T17" fmla="*/ T16 w 2815"/>
                  <a:gd name="T18" fmla="+- 0 9231 8015"/>
                  <a:gd name="T19" fmla="*/ 9231 h 1732"/>
                  <a:gd name="T20" fmla="+- 0 13066 11691"/>
                  <a:gd name="T21" fmla="*/ T20 w 2815"/>
                  <a:gd name="T22" fmla="+- 0 9231 8015"/>
                  <a:gd name="T23" fmla="*/ 9231 h 1732"/>
                  <a:gd name="T24" fmla="+- 0 13049 11691"/>
                  <a:gd name="T25" fmla="*/ T24 w 2815"/>
                  <a:gd name="T26" fmla="+- 0 9229 8015"/>
                  <a:gd name="T27" fmla="*/ 9229 h 1732"/>
                  <a:gd name="T28" fmla="+- 0 12981 11691"/>
                  <a:gd name="T29" fmla="*/ T28 w 2815"/>
                  <a:gd name="T30" fmla="+- 0 9201 8015"/>
                  <a:gd name="T31" fmla="*/ 9201 h 1732"/>
                  <a:gd name="T32" fmla="+- 0 12933 11691"/>
                  <a:gd name="T33" fmla="*/ T32 w 2815"/>
                  <a:gd name="T34" fmla="+- 0 9158 8015"/>
                  <a:gd name="T35" fmla="*/ 9158 h 1732"/>
                  <a:gd name="T36" fmla="+- 0 12799 11691"/>
                  <a:gd name="T37" fmla="*/ T36 w 2815"/>
                  <a:gd name="T38" fmla="+- 0 8969 8015"/>
                  <a:gd name="T39" fmla="*/ 8969 h 1732"/>
                  <a:gd name="T40" fmla="+- 0 12760 11691"/>
                  <a:gd name="T41" fmla="*/ T40 w 2815"/>
                  <a:gd name="T42" fmla="+- 0 8913 8015"/>
                  <a:gd name="T43" fmla="*/ 8913 h 1732"/>
                  <a:gd name="T44" fmla="+- 0 12669 11691"/>
                  <a:gd name="T45" fmla="*/ T44 w 2815"/>
                  <a:gd name="T46" fmla="+- 0 8777 8015"/>
                  <a:gd name="T47" fmla="*/ 8777 h 1732"/>
                  <a:gd name="T48" fmla="+- 0 12571 11691"/>
                  <a:gd name="T49" fmla="*/ T48 w 2815"/>
                  <a:gd name="T50" fmla="+- 0 8631 8015"/>
                  <a:gd name="T51" fmla="*/ 8631 h 1732"/>
                  <a:gd name="T52" fmla="+- 0 12244 11691"/>
                  <a:gd name="T53" fmla="*/ T52 w 2815"/>
                  <a:gd name="T54" fmla="+- 0 8141 8015"/>
                  <a:gd name="T55" fmla="*/ 8141 h 1732"/>
                  <a:gd name="T56" fmla="+- 0 11691 11691"/>
                  <a:gd name="T57" fmla="*/ T56 w 2815"/>
                  <a:gd name="T58" fmla="+- 0 8015 8015"/>
                  <a:gd name="T59" fmla="*/ 8015 h 173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2815" h="1732">
                    <a:moveTo>
                      <a:pt x="0" y="0"/>
                    </a:moveTo>
                    <a:lnTo>
                      <a:pt x="0" y="198"/>
                    </a:lnTo>
                    <a:lnTo>
                      <a:pt x="806" y="1510"/>
                    </a:lnTo>
                    <a:lnTo>
                      <a:pt x="1684" y="1732"/>
                    </a:lnTo>
                    <a:lnTo>
                      <a:pt x="2266" y="1216"/>
                    </a:lnTo>
                    <a:lnTo>
                      <a:pt x="1375" y="1216"/>
                    </a:lnTo>
                    <a:lnTo>
                      <a:pt x="1358" y="1214"/>
                    </a:lnTo>
                    <a:lnTo>
                      <a:pt x="1290" y="1186"/>
                    </a:lnTo>
                    <a:lnTo>
                      <a:pt x="1242" y="1143"/>
                    </a:lnTo>
                    <a:lnTo>
                      <a:pt x="1108" y="954"/>
                    </a:lnTo>
                    <a:lnTo>
                      <a:pt x="1069" y="898"/>
                    </a:lnTo>
                    <a:lnTo>
                      <a:pt x="978" y="762"/>
                    </a:lnTo>
                    <a:lnTo>
                      <a:pt x="880" y="616"/>
                    </a:lnTo>
                    <a:lnTo>
                      <a:pt x="553" y="126"/>
                    </a:lnTo>
                    <a:lnTo>
                      <a:pt x="0"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60" name="Freeform 28"/>
              <p:cNvSpPr>
                <a:spLocks/>
              </p:cNvSpPr>
              <p:nvPr/>
            </p:nvSpPr>
            <p:spPr bwMode="auto">
              <a:xfrm>
                <a:off x="11691" y="8015"/>
                <a:ext cx="2815" cy="1732"/>
              </a:xfrm>
              <a:custGeom>
                <a:avLst/>
                <a:gdLst>
                  <a:gd name="T0" fmla="+- 0 13942 11691"/>
                  <a:gd name="T1" fmla="*/ T0 w 2815"/>
                  <a:gd name="T2" fmla="+- 0 8521 8015"/>
                  <a:gd name="T3" fmla="*/ 8521 h 1732"/>
                  <a:gd name="T4" fmla="+- 0 13694 11691"/>
                  <a:gd name="T5" fmla="*/ T4 w 2815"/>
                  <a:gd name="T6" fmla="+- 0 8743 8015"/>
                  <a:gd name="T7" fmla="*/ 8743 h 1732"/>
                  <a:gd name="T8" fmla="+- 0 13502 11691"/>
                  <a:gd name="T9" fmla="*/ T8 w 2815"/>
                  <a:gd name="T10" fmla="+- 0 8913 8015"/>
                  <a:gd name="T11" fmla="*/ 8913 h 1732"/>
                  <a:gd name="T12" fmla="+- 0 13407 11691"/>
                  <a:gd name="T13" fmla="*/ T12 w 2815"/>
                  <a:gd name="T14" fmla="+- 0 8994 8015"/>
                  <a:gd name="T15" fmla="*/ 8994 h 1732"/>
                  <a:gd name="T16" fmla="+- 0 13321 11691"/>
                  <a:gd name="T17" fmla="*/ T16 w 2815"/>
                  <a:gd name="T18" fmla="+- 0 9067 8015"/>
                  <a:gd name="T19" fmla="*/ 9067 h 1732"/>
                  <a:gd name="T20" fmla="+- 0 13248 11691"/>
                  <a:gd name="T21" fmla="*/ T20 w 2815"/>
                  <a:gd name="T22" fmla="+- 0 9125 8015"/>
                  <a:gd name="T23" fmla="*/ 9125 h 1732"/>
                  <a:gd name="T24" fmla="+- 0 13173 11691"/>
                  <a:gd name="T25" fmla="*/ T24 w 2815"/>
                  <a:gd name="T26" fmla="+- 0 9181 8015"/>
                  <a:gd name="T27" fmla="*/ 9181 h 1732"/>
                  <a:gd name="T28" fmla="+- 0 13112 11691"/>
                  <a:gd name="T29" fmla="*/ T28 w 2815"/>
                  <a:gd name="T30" fmla="+- 0 9220 8015"/>
                  <a:gd name="T31" fmla="*/ 9220 h 1732"/>
                  <a:gd name="T32" fmla="+- 0 13066 11691"/>
                  <a:gd name="T33" fmla="*/ T32 w 2815"/>
                  <a:gd name="T34" fmla="+- 0 9231 8015"/>
                  <a:gd name="T35" fmla="*/ 9231 h 1732"/>
                  <a:gd name="T36" fmla="+- 0 13957 11691"/>
                  <a:gd name="T37" fmla="*/ T36 w 2815"/>
                  <a:gd name="T38" fmla="+- 0 9231 8015"/>
                  <a:gd name="T39" fmla="*/ 9231 h 1732"/>
                  <a:gd name="T40" fmla="+- 0 14506 11691"/>
                  <a:gd name="T41" fmla="*/ T40 w 2815"/>
                  <a:gd name="T42" fmla="+- 0 8744 8015"/>
                  <a:gd name="T43" fmla="*/ 8744 h 1732"/>
                  <a:gd name="T44" fmla="+- 0 14501 11691"/>
                  <a:gd name="T45" fmla="*/ T44 w 2815"/>
                  <a:gd name="T46" fmla="+- 0 8647 8015"/>
                  <a:gd name="T47" fmla="*/ 8647 h 1732"/>
                  <a:gd name="T48" fmla="+- 0 13942 11691"/>
                  <a:gd name="T49" fmla="*/ T48 w 2815"/>
                  <a:gd name="T50" fmla="+- 0 8521 8015"/>
                  <a:gd name="T51" fmla="*/ 8521 h 173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2815" h="1732">
                    <a:moveTo>
                      <a:pt x="2251" y="506"/>
                    </a:moveTo>
                    <a:lnTo>
                      <a:pt x="2003" y="728"/>
                    </a:lnTo>
                    <a:lnTo>
                      <a:pt x="1811" y="898"/>
                    </a:lnTo>
                    <a:lnTo>
                      <a:pt x="1716" y="979"/>
                    </a:lnTo>
                    <a:lnTo>
                      <a:pt x="1630" y="1052"/>
                    </a:lnTo>
                    <a:lnTo>
                      <a:pt x="1557" y="1110"/>
                    </a:lnTo>
                    <a:lnTo>
                      <a:pt x="1482" y="1166"/>
                    </a:lnTo>
                    <a:lnTo>
                      <a:pt x="1421" y="1205"/>
                    </a:lnTo>
                    <a:lnTo>
                      <a:pt x="1375" y="1216"/>
                    </a:lnTo>
                    <a:lnTo>
                      <a:pt x="2266" y="1216"/>
                    </a:lnTo>
                    <a:lnTo>
                      <a:pt x="2815" y="729"/>
                    </a:lnTo>
                    <a:lnTo>
                      <a:pt x="2810" y="632"/>
                    </a:lnTo>
                    <a:lnTo>
                      <a:pt x="2251" y="506"/>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6" name="Group 29"/>
            <p:cNvGrpSpPr>
              <a:grpSpLocks/>
            </p:cNvGrpSpPr>
            <p:nvPr/>
          </p:nvGrpSpPr>
          <p:grpSpPr bwMode="auto">
            <a:xfrm>
              <a:off x="11691" y="7256"/>
              <a:ext cx="2905" cy="1392"/>
              <a:chOff x="11691" y="7256"/>
              <a:chExt cx="2905" cy="1392"/>
            </a:xfrm>
          </p:grpSpPr>
          <p:sp>
            <p:nvSpPr>
              <p:cNvPr id="157" name="Freeform 30"/>
              <p:cNvSpPr>
                <a:spLocks/>
              </p:cNvSpPr>
              <p:nvPr/>
            </p:nvSpPr>
            <p:spPr bwMode="auto">
              <a:xfrm>
                <a:off x="11691" y="7256"/>
                <a:ext cx="2905" cy="1392"/>
              </a:xfrm>
              <a:custGeom>
                <a:avLst/>
                <a:gdLst>
                  <a:gd name="T0" fmla="+- 0 14596 11691"/>
                  <a:gd name="T1" fmla="*/ T0 w 2905"/>
                  <a:gd name="T2" fmla="+- 0 7670 7256"/>
                  <a:gd name="T3" fmla="*/ 7670 h 1392"/>
                  <a:gd name="T4" fmla="+- 0 13894 11691"/>
                  <a:gd name="T5" fmla="*/ T4 w 2905"/>
                  <a:gd name="T6" fmla="+- 0 7670 7256"/>
                  <a:gd name="T7" fmla="*/ 7670 h 1392"/>
                  <a:gd name="T8" fmla="+- 0 13911 11691"/>
                  <a:gd name="T9" fmla="*/ T8 w 2905"/>
                  <a:gd name="T10" fmla="+- 0 7671 7256"/>
                  <a:gd name="T11" fmla="*/ 7671 h 1392"/>
                  <a:gd name="T12" fmla="+- 0 13925 11691"/>
                  <a:gd name="T13" fmla="*/ T12 w 2905"/>
                  <a:gd name="T14" fmla="+- 0 7674 7256"/>
                  <a:gd name="T15" fmla="*/ 7674 h 1392"/>
                  <a:gd name="T16" fmla="+- 0 13975 11691"/>
                  <a:gd name="T17" fmla="*/ T16 w 2905"/>
                  <a:gd name="T18" fmla="+- 0 7713 7256"/>
                  <a:gd name="T19" fmla="*/ 7713 h 1392"/>
                  <a:gd name="T20" fmla="+- 0 13978 11691"/>
                  <a:gd name="T21" fmla="*/ T20 w 2905"/>
                  <a:gd name="T22" fmla="+- 0 7748 7256"/>
                  <a:gd name="T23" fmla="*/ 7748 h 1392"/>
                  <a:gd name="T24" fmla="+- 0 13977 11691"/>
                  <a:gd name="T25" fmla="*/ T24 w 2905"/>
                  <a:gd name="T26" fmla="+- 0 7770 7256"/>
                  <a:gd name="T27" fmla="*/ 7770 h 1392"/>
                  <a:gd name="T28" fmla="+- 0 13976 11691"/>
                  <a:gd name="T29" fmla="*/ T28 w 2905"/>
                  <a:gd name="T30" fmla="+- 0 7814 7256"/>
                  <a:gd name="T31" fmla="*/ 7814 h 1392"/>
                  <a:gd name="T32" fmla="+- 0 13975 11691"/>
                  <a:gd name="T33" fmla="*/ T32 w 2905"/>
                  <a:gd name="T34" fmla="+- 0 7902 7256"/>
                  <a:gd name="T35" fmla="*/ 7902 h 1392"/>
                  <a:gd name="T36" fmla="+- 0 13971 11691"/>
                  <a:gd name="T37" fmla="*/ T36 w 2905"/>
                  <a:gd name="T38" fmla="+- 0 8001 7256"/>
                  <a:gd name="T39" fmla="*/ 8001 h 1392"/>
                  <a:gd name="T40" fmla="+- 0 13967 11691"/>
                  <a:gd name="T41" fmla="*/ T40 w 2905"/>
                  <a:gd name="T42" fmla="+- 0 8100 7256"/>
                  <a:gd name="T43" fmla="*/ 8100 h 1392"/>
                  <a:gd name="T44" fmla="+- 0 13962 11691"/>
                  <a:gd name="T45" fmla="*/ T44 w 2905"/>
                  <a:gd name="T46" fmla="+- 0 8199 7256"/>
                  <a:gd name="T47" fmla="*/ 8199 h 1392"/>
                  <a:gd name="T48" fmla="+- 0 13956 11691"/>
                  <a:gd name="T49" fmla="*/ T48 w 2905"/>
                  <a:gd name="T50" fmla="+- 0 8292 7256"/>
                  <a:gd name="T51" fmla="*/ 8292 h 1392"/>
                  <a:gd name="T52" fmla="+- 0 13951 11691"/>
                  <a:gd name="T53" fmla="*/ T52 w 2905"/>
                  <a:gd name="T54" fmla="+- 0 8375 7256"/>
                  <a:gd name="T55" fmla="*/ 8375 h 1392"/>
                  <a:gd name="T56" fmla="+- 0 13946 11691"/>
                  <a:gd name="T57" fmla="*/ T56 w 2905"/>
                  <a:gd name="T58" fmla="+- 0 8444 7256"/>
                  <a:gd name="T59" fmla="*/ 8444 h 1392"/>
                  <a:gd name="T60" fmla="+- 0 13941 11691"/>
                  <a:gd name="T61" fmla="*/ T60 w 2905"/>
                  <a:gd name="T62" fmla="+- 0 8525 7256"/>
                  <a:gd name="T63" fmla="*/ 8525 h 1392"/>
                  <a:gd name="T64" fmla="+- 0 14501 11691"/>
                  <a:gd name="T65" fmla="*/ T64 w 2905"/>
                  <a:gd name="T66" fmla="+- 0 8647 7256"/>
                  <a:gd name="T67" fmla="*/ 8647 h 1392"/>
                  <a:gd name="T68" fmla="+- 0 14583 11691"/>
                  <a:gd name="T69" fmla="*/ T68 w 2905"/>
                  <a:gd name="T70" fmla="+- 0 8590 7256"/>
                  <a:gd name="T71" fmla="*/ 8590 h 1392"/>
                  <a:gd name="T72" fmla="+- 0 14596 11691"/>
                  <a:gd name="T73" fmla="*/ T72 w 2905"/>
                  <a:gd name="T74" fmla="+- 0 7670 7256"/>
                  <a:gd name="T75" fmla="*/ 7670 h 139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2905" h="1392">
                    <a:moveTo>
                      <a:pt x="2905" y="414"/>
                    </a:moveTo>
                    <a:lnTo>
                      <a:pt x="2203" y="414"/>
                    </a:lnTo>
                    <a:lnTo>
                      <a:pt x="2220" y="415"/>
                    </a:lnTo>
                    <a:lnTo>
                      <a:pt x="2234" y="418"/>
                    </a:lnTo>
                    <a:lnTo>
                      <a:pt x="2284" y="457"/>
                    </a:lnTo>
                    <a:lnTo>
                      <a:pt x="2287" y="492"/>
                    </a:lnTo>
                    <a:lnTo>
                      <a:pt x="2286" y="514"/>
                    </a:lnTo>
                    <a:lnTo>
                      <a:pt x="2285" y="558"/>
                    </a:lnTo>
                    <a:lnTo>
                      <a:pt x="2284" y="646"/>
                    </a:lnTo>
                    <a:lnTo>
                      <a:pt x="2280" y="745"/>
                    </a:lnTo>
                    <a:lnTo>
                      <a:pt x="2276" y="844"/>
                    </a:lnTo>
                    <a:lnTo>
                      <a:pt x="2271" y="943"/>
                    </a:lnTo>
                    <a:lnTo>
                      <a:pt x="2265" y="1036"/>
                    </a:lnTo>
                    <a:lnTo>
                      <a:pt x="2260" y="1119"/>
                    </a:lnTo>
                    <a:lnTo>
                      <a:pt x="2255" y="1188"/>
                    </a:lnTo>
                    <a:lnTo>
                      <a:pt x="2250" y="1269"/>
                    </a:lnTo>
                    <a:lnTo>
                      <a:pt x="2810" y="1391"/>
                    </a:lnTo>
                    <a:lnTo>
                      <a:pt x="2892" y="1334"/>
                    </a:lnTo>
                    <a:lnTo>
                      <a:pt x="2905" y="414"/>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58" name="Freeform 31"/>
              <p:cNvSpPr>
                <a:spLocks/>
              </p:cNvSpPr>
              <p:nvPr/>
            </p:nvSpPr>
            <p:spPr bwMode="auto">
              <a:xfrm>
                <a:off x="11691" y="7256"/>
                <a:ext cx="2905" cy="1392"/>
              </a:xfrm>
              <a:custGeom>
                <a:avLst/>
                <a:gdLst>
                  <a:gd name="T0" fmla="+- 0 14174 11691"/>
                  <a:gd name="T1" fmla="*/ T0 w 2905"/>
                  <a:gd name="T2" fmla="+- 0 7256 7256"/>
                  <a:gd name="T3" fmla="*/ 7256 h 1392"/>
                  <a:gd name="T4" fmla="+- 0 12015 11691"/>
                  <a:gd name="T5" fmla="*/ T4 w 2905"/>
                  <a:gd name="T6" fmla="+- 0 7833 7256"/>
                  <a:gd name="T7" fmla="*/ 7833 h 1392"/>
                  <a:gd name="T8" fmla="+- 0 11691 11691"/>
                  <a:gd name="T9" fmla="*/ T8 w 2905"/>
                  <a:gd name="T10" fmla="+- 0 8015 7256"/>
                  <a:gd name="T11" fmla="*/ 8015 h 1392"/>
                  <a:gd name="T12" fmla="+- 0 12252 11691"/>
                  <a:gd name="T13" fmla="*/ T12 w 2905"/>
                  <a:gd name="T14" fmla="+- 0 8141 7256"/>
                  <a:gd name="T15" fmla="*/ 8141 h 1392"/>
                  <a:gd name="T16" fmla="+- 0 13476 11691"/>
                  <a:gd name="T17" fmla="*/ T16 w 2905"/>
                  <a:gd name="T18" fmla="+- 0 7771 7256"/>
                  <a:gd name="T19" fmla="*/ 7771 h 1392"/>
                  <a:gd name="T20" fmla="+- 0 13757 11691"/>
                  <a:gd name="T21" fmla="*/ T20 w 2905"/>
                  <a:gd name="T22" fmla="+- 0 7691 7256"/>
                  <a:gd name="T23" fmla="*/ 7691 h 1392"/>
                  <a:gd name="T24" fmla="+- 0 13833 11691"/>
                  <a:gd name="T25" fmla="*/ T24 w 2905"/>
                  <a:gd name="T26" fmla="+- 0 7675 7256"/>
                  <a:gd name="T27" fmla="*/ 7675 h 1392"/>
                  <a:gd name="T28" fmla="+- 0 14596 11691"/>
                  <a:gd name="T29" fmla="*/ T28 w 2905"/>
                  <a:gd name="T30" fmla="+- 0 7670 7256"/>
                  <a:gd name="T31" fmla="*/ 7670 h 1392"/>
                  <a:gd name="T32" fmla="+- 0 14601 11691"/>
                  <a:gd name="T33" fmla="*/ T32 w 2905"/>
                  <a:gd name="T34" fmla="+- 0 7331 7256"/>
                  <a:gd name="T35" fmla="*/ 7331 h 1392"/>
                  <a:gd name="T36" fmla="+- 0 14174 11691"/>
                  <a:gd name="T37" fmla="*/ T36 w 2905"/>
                  <a:gd name="T38" fmla="+- 0 7256 7256"/>
                  <a:gd name="T39" fmla="*/ 7256 h 139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2905" h="1392">
                    <a:moveTo>
                      <a:pt x="2483" y="0"/>
                    </a:moveTo>
                    <a:lnTo>
                      <a:pt x="324" y="577"/>
                    </a:lnTo>
                    <a:lnTo>
                      <a:pt x="0" y="759"/>
                    </a:lnTo>
                    <a:lnTo>
                      <a:pt x="561" y="885"/>
                    </a:lnTo>
                    <a:lnTo>
                      <a:pt x="1785" y="515"/>
                    </a:lnTo>
                    <a:lnTo>
                      <a:pt x="2066" y="435"/>
                    </a:lnTo>
                    <a:lnTo>
                      <a:pt x="2142" y="419"/>
                    </a:lnTo>
                    <a:lnTo>
                      <a:pt x="2905" y="414"/>
                    </a:lnTo>
                    <a:lnTo>
                      <a:pt x="2910" y="75"/>
                    </a:lnTo>
                    <a:lnTo>
                      <a:pt x="2483"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7" name="Group 32"/>
            <p:cNvGrpSpPr>
              <a:grpSpLocks/>
            </p:cNvGrpSpPr>
            <p:nvPr/>
          </p:nvGrpSpPr>
          <p:grpSpPr bwMode="auto">
            <a:xfrm>
              <a:off x="14510" y="8584"/>
              <a:ext cx="75" cy="154"/>
              <a:chOff x="14510" y="8584"/>
              <a:chExt cx="75" cy="154"/>
            </a:xfrm>
          </p:grpSpPr>
          <p:sp>
            <p:nvSpPr>
              <p:cNvPr id="156" name="Freeform 33"/>
              <p:cNvSpPr>
                <a:spLocks/>
              </p:cNvSpPr>
              <p:nvPr/>
            </p:nvSpPr>
            <p:spPr bwMode="auto">
              <a:xfrm>
                <a:off x="14510" y="8584"/>
                <a:ext cx="75" cy="154"/>
              </a:xfrm>
              <a:custGeom>
                <a:avLst/>
                <a:gdLst>
                  <a:gd name="T0" fmla="+- 0 14585 14510"/>
                  <a:gd name="T1" fmla="*/ T0 w 75"/>
                  <a:gd name="T2" fmla="+- 0 8584 8584"/>
                  <a:gd name="T3" fmla="*/ 8584 h 154"/>
                  <a:gd name="T4" fmla="+- 0 14510 14510"/>
                  <a:gd name="T5" fmla="*/ T4 w 75"/>
                  <a:gd name="T6" fmla="+- 0 8640 8584"/>
                  <a:gd name="T7" fmla="*/ 8640 h 154"/>
                  <a:gd name="T8" fmla="+- 0 14510 14510"/>
                  <a:gd name="T9" fmla="*/ T8 w 75"/>
                  <a:gd name="T10" fmla="+- 0 8738 8584"/>
                  <a:gd name="T11" fmla="*/ 8738 h 154"/>
                  <a:gd name="T12" fmla="+- 0 14585 14510"/>
                  <a:gd name="T13" fmla="*/ T12 w 75"/>
                  <a:gd name="T14" fmla="+- 0 8584 8584"/>
                  <a:gd name="T15" fmla="*/ 8584 h 154"/>
                </a:gdLst>
                <a:ahLst/>
                <a:cxnLst>
                  <a:cxn ang="0">
                    <a:pos x="T1" y="T3"/>
                  </a:cxn>
                  <a:cxn ang="0">
                    <a:pos x="T5" y="T7"/>
                  </a:cxn>
                  <a:cxn ang="0">
                    <a:pos x="T9" y="T11"/>
                  </a:cxn>
                  <a:cxn ang="0">
                    <a:pos x="T13" y="T15"/>
                  </a:cxn>
                </a:cxnLst>
                <a:rect l="0" t="0" r="r" b="b"/>
                <a:pathLst>
                  <a:path w="75" h="154">
                    <a:moveTo>
                      <a:pt x="75" y="0"/>
                    </a:moveTo>
                    <a:lnTo>
                      <a:pt x="0" y="56"/>
                    </a:lnTo>
                    <a:lnTo>
                      <a:pt x="0" y="154"/>
                    </a:lnTo>
                    <a:lnTo>
                      <a:pt x="75"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8" name="Group 34"/>
            <p:cNvGrpSpPr>
              <a:grpSpLocks/>
            </p:cNvGrpSpPr>
            <p:nvPr/>
          </p:nvGrpSpPr>
          <p:grpSpPr bwMode="auto">
            <a:xfrm>
              <a:off x="6147" y="8020"/>
              <a:ext cx="351" cy="343"/>
              <a:chOff x="6147" y="8020"/>
              <a:chExt cx="351" cy="343"/>
            </a:xfrm>
          </p:grpSpPr>
          <p:sp>
            <p:nvSpPr>
              <p:cNvPr id="155" name="Freeform 35"/>
              <p:cNvSpPr>
                <a:spLocks/>
              </p:cNvSpPr>
              <p:nvPr/>
            </p:nvSpPr>
            <p:spPr bwMode="auto">
              <a:xfrm>
                <a:off x="6147" y="8020"/>
                <a:ext cx="351" cy="343"/>
              </a:xfrm>
              <a:custGeom>
                <a:avLst/>
                <a:gdLst>
                  <a:gd name="T0" fmla="+- 0 6147 6147"/>
                  <a:gd name="T1" fmla="*/ T0 w 351"/>
                  <a:gd name="T2" fmla="+- 0 8020 8020"/>
                  <a:gd name="T3" fmla="*/ 8020 h 343"/>
                  <a:gd name="T4" fmla="+- 0 6157 6147"/>
                  <a:gd name="T5" fmla="*/ T4 w 351"/>
                  <a:gd name="T6" fmla="+- 0 8363 8020"/>
                  <a:gd name="T7" fmla="*/ 8363 h 343"/>
                  <a:gd name="T8" fmla="+- 0 6497 6147"/>
                  <a:gd name="T9" fmla="*/ T8 w 351"/>
                  <a:gd name="T10" fmla="+- 0 8104 8020"/>
                  <a:gd name="T11" fmla="*/ 8104 h 343"/>
                  <a:gd name="T12" fmla="+- 0 6147 6147"/>
                  <a:gd name="T13" fmla="*/ T12 w 351"/>
                  <a:gd name="T14" fmla="+- 0 8020 8020"/>
                  <a:gd name="T15" fmla="*/ 8020 h 343"/>
                </a:gdLst>
                <a:ahLst/>
                <a:cxnLst>
                  <a:cxn ang="0">
                    <a:pos x="T1" y="T3"/>
                  </a:cxn>
                  <a:cxn ang="0">
                    <a:pos x="T5" y="T7"/>
                  </a:cxn>
                  <a:cxn ang="0">
                    <a:pos x="T9" y="T11"/>
                  </a:cxn>
                  <a:cxn ang="0">
                    <a:pos x="T13" y="T15"/>
                  </a:cxn>
                </a:cxnLst>
                <a:rect l="0" t="0" r="r" b="b"/>
                <a:pathLst>
                  <a:path w="351" h="343">
                    <a:moveTo>
                      <a:pt x="0" y="0"/>
                    </a:moveTo>
                    <a:lnTo>
                      <a:pt x="10" y="343"/>
                    </a:lnTo>
                    <a:lnTo>
                      <a:pt x="350" y="84"/>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9" name="Group 36"/>
            <p:cNvGrpSpPr>
              <a:grpSpLocks/>
            </p:cNvGrpSpPr>
            <p:nvPr/>
          </p:nvGrpSpPr>
          <p:grpSpPr bwMode="auto">
            <a:xfrm>
              <a:off x="6154" y="7788"/>
              <a:ext cx="427" cy="316"/>
              <a:chOff x="6154" y="7788"/>
              <a:chExt cx="427" cy="316"/>
            </a:xfrm>
          </p:grpSpPr>
          <p:sp>
            <p:nvSpPr>
              <p:cNvPr id="154" name="Freeform 37"/>
              <p:cNvSpPr>
                <a:spLocks/>
              </p:cNvSpPr>
              <p:nvPr/>
            </p:nvSpPr>
            <p:spPr bwMode="auto">
              <a:xfrm>
                <a:off x="6154" y="7788"/>
                <a:ext cx="427" cy="316"/>
              </a:xfrm>
              <a:custGeom>
                <a:avLst/>
                <a:gdLst>
                  <a:gd name="T0" fmla="+- 0 6581 6154"/>
                  <a:gd name="T1" fmla="*/ T0 w 427"/>
                  <a:gd name="T2" fmla="+- 0 7788 7788"/>
                  <a:gd name="T3" fmla="*/ 7788 h 316"/>
                  <a:gd name="T4" fmla="+- 0 6154 6154"/>
                  <a:gd name="T5" fmla="*/ T4 w 427"/>
                  <a:gd name="T6" fmla="+- 0 8020 7788"/>
                  <a:gd name="T7" fmla="*/ 8020 h 316"/>
                  <a:gd name="T8" fmla="+- 0 6502 6154"/>
                  <a:gd name="T9" fmla="*/ T8 w 427"/>
                  <a:gd name="T10" fmla="+- 0 8104 7788"/>
                  <a:gd name="T11" fmla="*/ 8104 h 316"/>
                  <a:gd name="T12" fmla="+- 0 6581 6154"/>
                  <a:gd name="T13" fmla="*/ T12 w 427"/>
                  <a:gd name="T14" fmla="+- 0 7788 7788"/>
                  <a:gd name="T15" fmla="*/ 7788 h 316"/>
                </a:gdLst>
                <a:ahLst/>
                <a:cxnLst>
                  <a:cxn ang="0">
                    <a:pos x="T1" y="T3"/>
                  </a:cxn>
                  <a:cxn ang="0">
                    <a:pos x="T5" y="T7"/>
                  </a:cxn>
                  <a:cxn ang="0">
                    <a:pos x="T9" y="T11"/>
                  </a:cxn>
                  <a:cxn ang="0">
                    <a:pos x="T13" y="T15"/>
                  </a:cxn>
                </a:cxnLst>
                <a:rect l="0" t="0" r="r" b="b"/>
                <a:pathLst>
                  <a:path w="427" h="316">
                    <a:moveTo>
                      <a:pt x="427" y="0"/>
                    </a:moveTo>
                    <a:lnTo>
                      <a:pt x="0" y="232"/>
                    </a:lnTo>
                    <a:lnTo>
                      <a:pt x="348" y="316"/>
                    </a:lnTo>
                    <a:lnTo>
                      <a:pt x="427"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0" name="Group 38"/>
            <p:cNvGrpSpPr>
              <a:grpSpLocks/>
            </p:cNvGrpSpPr>
            <p:nvPr/>
          </p:nvGrpSpPr>
          <p:grpSpPr bwMode="auto">
            <a:xfrm>
              <a:off x="6160" y="8178"/>
              <a:ext cx="1128" cy="912"/>
              <a:chOff x="6160" y="8178"/>
              <a:chExt cx="1128" cy="912"/>
            </a:xfrm>
          </p:grpSpPr>
          <p:sp>
            <p:nvSpPr>
              <p:cNvPr id="153" name="Freeform 39"/>
              <p:cNvSpPr>
                <a:spLocks/>
              </p:cNvSpPr>
              <p:nvPr/>
            </p:nvSpPr>
            <p:spPr bwMode="auto">
              <a:xfrm>
                <a:off x="6160" y="8178"/>
                <a:ext cx="1128" cy="912"/>
              </a:xfrm>
              <a:custGeom>
                <a:avLst/>
                <a:gdLst>
                  <a:gd name="T0" fmla="+- 0 6837 6160"/>
                  <a:gd name="T1" fmla="*/ T0 w 1128"/>
                  <a:gd name="T2" fmla="+- 0 8178 8178"/>
                  <a:gd name="T3" fmla="*/ 8178 h 912"/>
                  <a:gd name="T4" fmla="+- 0 6160 6160"/>
                  <a:gd name="T5" fmla="*/ T4 w 1128"/>
                  <a:gd name="T6" fmla="+- 0 8658 8178"/>
                  <a:gd name="T7" fmla="*/ 8658 h 912"/>
                  <a:gd name="T8" fmla="+- 0 6160 6160"/>
                  <a:gd name="T9" fmla="*/ T8 w 1128"/>
                  <a:gd name="T10" fmla="+- 0 9090 8178"/>
                  <a:gd name="T11" fmla="*/ 9090 h 912"/>
                  <a:gd name="T12" fmla="+- 0 7288 6160"/>
                  <a:gd name="T13" fmla="*/ T12 w 1128"/>
                  <a:gd name="T14" fmla="+- 0 8278 8178"/>
                  <a:gd name="T15" fmla="*/ 8278 h 912"/>
                  <a:gd name="T16" fmla="+- 0 6837 6160"/>
                  <a:gd name="T17" fmla="*/ T16 w 1128"/>
                  <a:gd name="T18" fmla="+- 0 8178 8178"/>
                  <a:gd name="T19" fmla="*/ 8178 h 912"/>
                </a:gdLst>
                <a:ahLst/>
                <a:cxnLst>
                  <a:cxn ang="0">
                    <a:pos x="T1" y="T3"/>
                  </a:cxn>
                  <a:cxn ang="0">
                    <a:pos x="T5" y="T7"/>
                  </a:cxn>
                  <a:cxn ang="0">
                    <a:pos x="T9" y="T11"/>
                  </a:cxn>
                  <a:cxn ang="0">
                    <a:pos x="T13" y="T15"/>
                  </a:cxn>
                  <a:cxn ang="0">
                    <a:pos x="T17" y="T19"/>
                  </a:cxn>
                </a:cxnLst>
                <a:rect l="0" t="0" r="r" b="b"/>
                <a:pathLst>
                  <a:path w="1128" h="912">
                    <a:moveTo>
                      <a:pt x="677" y="0"/>
                    </a:moveTo>
                    <a:lnTo>
                      <a:pt x="0" y="480"/>
                    </a:lnTo>
                    <a:lnTo>
                      <a:pt x="0" y="912"/>
                    </a:lnTo>
                    <a:lnTo>
                      <a:pt x="1128" y="100"/>
                    </a:lnTo>
                    <a:lnTo>
                      <a:pt x="677"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 name="Group 40"/>
            <p:cNvGrpSpPr>
              <a:grpSpLocks/>
            </p:cNvGrpSpPr>
            <p:nvPr/>
          </p:nvGrpSpPr>
          <p:grpSpPr bwMode="auto">
            <a:xfrm>
              <a:off x="6835" y="7274"/>
              <a:ext cx="662" cy="1007"/>
              <a:chOff x="6835" y="7274"/>
              <a:chExt cx="662" cy="1007"/>
            </a:xfrm>
          </p:grpSpPr>
          <p:sp>
            <p:nvSpPr>
              <p:cNvPr id="152" name="Freeform 41"/>
              <p:cNvSpPr>
                <a:spLocks/>
              </p:cNvSpPr>
              <p:nvPr/>
            </p:nvSpPr>
            <p:spPr bwMode="auto">
              <a:xfrm>
                <a:off x="6835" y="7274"/>
                <a:ext cx="662" cy="1007"/>
              </a:xfrm>
              <a:custGeom>
                <a:avLst/>
                <a:gdLst>
                  <a:gd name="T0" fmla="+- 0 7496 6835"/>
                  <a:gd name="T1" fmla="*/ T0 w 662"/>
                  <a:gd name="T2" fmla="+- 0 7274 7274"/>
                  <a:gd name="T3" fmla="*/ 7274 h 1007"/>
                  <a:gd name="T4" fmla="+- 0 6961 6835"/>
                  <a:gd name="T5" fmla="*/ T4 w 662"/>
                  <a:gd name="T6" fmla="+- 0 7577 7274"/>
                  <a:gd name="T7" fmla="*/ 7577 h 1007"/>
                  <a:gd name="T8" fmla="+- 0 6835 6835"/>
                  <a:gd name="T9" fmla="*/ T8 w 662"/>
                  <a:gd name="T10" fmla="+- 0 8173 7274"/>
                  <a:gd name="T11" fmla="*/ 8173 h 1007"/>
                  <a:gd name="T12" fmla="+- 0 7275 6835"/>
                  <a:gd name="T13" fmla="*/ T12 w 662"/>
                  <a:gd name="T14" fmla="+- 0 8281 7274"/>
                  <a:gd name="T15" fmla="*/ 8281 h 1007"/>
                  <a:gd name="T16" fmla="+- 0 7496 6835"/>
                  <a:gd name="T17" fmla="*/ T16 w 662"/>
                  <a:gd name="T18" fmla="+- 0 7274 7274"/>
                  <a:gd name="T19" fmla="*/ 7274 h 1007"/>
                </a:gdLst>
                <a:ahLst/>
                <a:cxnLst>
                  <a:cxn ang="0">
                    <a:pos x="T1" y="T3"/>
                  </a:cxn>
                  <a:cxn ang="0">
                    <a:pos x="T5" y="T7"/>
                  </a:cxn>
                  <a:cxn ang="0">
                    <a:pos x="T9" y="T11"/>
                  </a:cxn>
                  <a:cxn ang="0">
                    <a:pos x="T13" y="T15"/>
                  </a:cxn>
                  <a:cxn ang="0">
                    <a:pos x="T17" y="T19"/>
                  </a:cxn>
                </a:cxnLst>
                <a:rect l="0" t="0" r="r" b="b"/>
                <a:pathLst>
                  <a:path w="662" h="1007">
                    <a:moveTo>
                      <a:pt x="661" y="0"/>
                    </a:moveTo>
                    <a:lnTo>
                      <a:pt x="126" y="303"/>
                    </a:lnTo>
                    <a:lnTo>
                      <a:pt x="0" y="899"/>
                    </a:lnTo>
                    <a:lnTo>
                      <a:pt x="440" y="1007"/>
                    </a:lnTo>
                    <a:lnTo>
                      <a:pt x="661"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 name="Group 42"/>
            <p:cNvGrpSpPr>
              <a:grpSpLocks/>
            </p:cNvGrpSpPr>
            <p:nvPr/>
          </p:nvGrpSpPr>
          <p:grpSpPr bwMode="auto">
            <a:xfrm>
              <a:off x="6154" y="8278"/>
              <a:ext cx="2815" cy="1755"/>
              <a:chOff x="6154" y="8278"/>
              <a:chExt cx="2815" cy="1755"/>
            </a:xfrm>
          </p:grpSpPr>
          <p:sp>
            <p:nvSpPr>
              <p:cNvPr id="151" name="Freeform 43"/>
              <p:cNvSpPr>
                <a:spLocks/>
              </p:cNvSpPr>
              <p:nvPr/>
            </p:nvSpPr>
            <p:spPr bwMode="auto">
              <a:xfrm>
                <a:off x="6154" y="8278"/>
                <a:ext cx="2815" cy="1755"/>
              </a:xfrm>
              <a:custGeom>
                <a:avLst/>
                <a:gdLst>
                  <a:gd name="T0" fmla="+- 0 7291 6154"/>
                  <a:gd name="T1" fmla="*/ T0 w 2815"/>
                  <a:gd name="T2" fmla="+- 0 8278 8278"/>
                  <a:gd name="T3" fmla="*/ 8278 h 1755"/>
                  <a:gd name="T4" fmla="+- 0 6157 6154"/>
                  <a:gd name="T5" fmla="*/ T4 w 2815"/>
                  <a:gd name="T6" fmla="+- 0 9088 8278"/>
                  <a:gd name="T7" fmla="*/ 9088 h 1755"/>
                  <a:gd name="T8" fmla="+- 0 6154 6154"/>
                  <a:gd name="T9" fmla="*/ T8 w 2815"/>
                  <a:gd name="T10" fmla="+- 0 9327 8278"/>
                  <a:gd name="T11" fmla="*/ 9327 h 1755"/>
                  <a:gd name="T12" fmla="+- 0 6692 6154"/>
                  <a:gd name="T13" fmla="*/ T12 w 2815"/>
                  <a:gd name="T14" fmla="+- 0 9459 8278"/>
                  <a:gd name="T15" fmla="*/ 9459 h 1755"/>
                  <a:gd name="T16" fmla="+- 0 7215 6154"/>
                  <a:gd name="T17" fmla="*/ T16 w 2815"/>
                  <a:gd name="T18" fmla="+- 0 9079 8278"/>
                  <a:gd name="T19" fmla="*/ 9079 h 1755"/>
                  <a:gd name="T20" fmla="+- 0 7221 6154"/>
                  <a:gd name="T21" fmla="*/ T20 w 2815"/>
                  <a:gd name="T22" fmla="+- 0 9076 8278"/>
                  <a:gd name="T23" fmla="*/ 9076 h 1755"/>
                  <a:gd name="T24" fmla="+- 0 7279 6154"/>
                  <a:gd name="T25" fmla="*/ T24 w 2815"/>
                  <a:gd name="T26" fmla="+- 0 9047 8278"/>
                  <a:gd name="T27" fmla="*/ 9047 h 1755"/>
                  <a:gd name="T28" fmla="+- 0 7347 6154"/>
                  <a:gd name="T29" fmla="*/ T28 w 2815"/>
                  <a:gd name="T30" fmla="+- 0 9020 8278"/>
                  <a:gd name="T31" fmla="*/ 9020 h 1755"/>
                  <a:gd name="T32" fmla="+- 0 7421 6154"/>
                  <a:gd name="T33" fmla="*/ T32 w 2815"/>
                  <a:gd name="T34" fmla="+- 0 9002 8278"/>
                  <a:gd name="T35" fmla="*/ 9002 h 1755"/>
                  <a:gd name="T36" fmla="+- 0 8343 6154"/>
                  <a:gd name="T37" fmla="*/ T36 w 2815"/>
                  <a:gd name="T38" fmla="+- 0 9000 8278"/>
                  <a:gd name="T39" fmla="*/ 9000 h 1755"/>
                  <a:gd name="T40" fmla="+- 0 7886 6154"/>
                  <a:gd name="T41" fmla="*/ T40 w 2815"/>
                  <a:gd name="T42" fmla="+- 0 8413 8278"/>
                  <a:gd name="T43" fmla="*/ 8413 h 1755"/>
                  <a:gd name="T44" fmla="+- 0 7291 6154"/>
                  <a:gd name="T45" fmla="*/ T44 w 2815"/>
                  <a:gd name="T46" fmla="+- 0 8278 8278"/>
                  <a:gd name="T47" fmla="*/ 8278 h 175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2815" h="1755">
                    <a:moveTo>
                      <a:pt x="1137" y="0"/>
                    </a:moveTo>
                    <a:lnTo>
                      <a:pt x="3" y="810"/>
                    </a:lnTo>
                    <a:lnTo>
                      <a:pt x="0" y="1049"/>
                    </a:lnTo>
                    <a:lnTo>
                      <a:pt x="538" y="1181"/>
                    </a:lnTo>
                    <a:lnTo>
                      <a:pt x="1061" y="801"/>
                    </a:lnTo>
                    <a:lnTo>
                      <a:pt x="1067" y="798"/>
                    </a:lnTo>
                    <a:lnTo>
                      <a:pt x="1125" y="769"/>
                    </a:lnTo>
                    <a:lnTo>
                      <a:pt x="1193" y="742"/>
                    </a:lnTo>
                    <a:lnTo>
                      <a:pt x="1267" y="724"/>
                    </a:lnTo>
                    <a:lnTo>
                      <a:pt x="2189" y="722"/>
                    </a:lnTo>
                    <a:lnTo>
                      <a:pt x="1732" y="135"/>
                    </a:lnTo>
                    <a:lnTo>
                      <a:pt x="1137"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3" name="Group 44"/>
            <p:cNvGrpSpPr>
              <a:grpSpLocks/>
            </p:cNvGrpSpPr>
            <p:nvPr/>
          </p:nvGrpSpPr>
          <p:grpSpPr bwMode="auto">
            <a:xfrm>
              <a:off x="8964" y="7590"/>
              <a:ext cx="1381" cy="2443"/>
              <a:chOff x="8964" y="7590"/>
              <a:chExt cx="1381" cy="2443"/>
            </a:xfrm>
          </p:grpSpPr>
          <p:sp>
            <p:nvSpPr>
              <p:cNvPr id="150" name="Freeform 45"/>
              <p:cNvSpPr>
                <a:spLocks/>
              </p:cNvSpPr>
              <p:nvPr/>
            </p:nvSpPr>
            <p:spPr bwMode="auto">
              <a:xfrm>
                <a:off x="8964" y="7590"/>
                <a:ext cx="1381" cy="2443"/>
              </a:xfrm>
              <a:custGeom>
                <a:avLst/>
                <a:gdLst>
                  <a:gd name="T0" fmla="+- 0 10340 8964"/>
                  <a:gd name="T1" fmla="*/ T0 w 1381"/>
                  <a:gd name="T2" fmla="+- 0 7590 7590"/>
                  <a:gd name="T3" fmla="*/ 7590 h 2443"/>
                  <a:gd name="T4" fmla="+- 0 10219 8964"/>
                  <a:gd name="T5" fmla="*/ T4 w 1381"/>
                  <a:gd name="T6" fmla="+- 0 7699 7590"/>
                  <a:gd name="T7" fmla="*/ 7699 h 2443"/>
                  <a:gd name="T8" fmla="+- 0 8970 8964"/>
                  <a:gd name="T9" fmla="*/ T8 w 1381"/>
                  <a:gd name="T10" fmla="+- 0 9807 7590"/>
                  <a:gd name="T11" fmla="*/ 9807 h 2443"/>
                  <a:gd name="T12" fmla="+- 0 8964 8964"/>
                  <a:gd name="T13" fmla="*/ T12 w 1381"/>
                  <a:gd name="T14" fmla="+- 0 10034 7590"/>
                  <a:gd name="T15" fmla="*/ 10034 h 2443"/>
                  <a:gd name="T16" fmla="+- 0 10034 8964"/>
                  <a:gd name="T17" fmla="*/ T16 w 1381"/>
                  <a:gd name="T18" fmla="+- 0 9032 7590"/>
                  <a:gd name="T19" fmla="*/ 9032 h 2443"/>
                  <a:gd name="T20" fmla="+- 0 10345 8964"/>
                  <a:gd name="T21" fmla="*/ T20 w 1381"/>
                  <a:gd name="T22" fmla="+- 0 8510 7590"/>
                  <a:gd name="T23" fmla="*/ 8510 h 2443"/>
                  <a:gd name="T24" fmla="+- 0 10340 8964"/>
                  <a:gd name="T25" fmla="*/ T24 w 1381"/>
                  <a:gd name="T26" fmla="+- 0 7590 7590"/>
                  <a:gd name="T27" fmla="*/ 7590 h 2443"/>
                </a:gdLst>
                <a:ahLst/>
                <a:cxnLst>
                  <a:cxn ang="0">
                    <a:pos x="T1" y="T3"/>
                  </a:cxn>
                  <a:cxn ang="0">
                    <a:pos x="T5" y="T7"/>
                  </a:cxn>
                  <a:cxn ang="0">
                    <a:pos x="T9" y="T11"/>
                  </a:cxn>
                  <a:cxn ang="0">
                    <a:pos x="T13" y="T15"/>
                  </a:cxn>
                  <a:cxn ang="0">
                    <a:pos x="T17" y="T19"/>
                  </a:cxn>
                  <a:cxn ang="0">
                    <a:pos x="T21" y="T23"/>
                  </a:cxn>
                  <a:cxn ang="0">
                    <a:pos x="T25" y="T27"/>
                  </a:cxn>
                </a:cxnLst>
                <a:rect l="0" t="0" r="r" b="b"/>
                <a:pathLst>
                  <a:path w="1381" h="2443">
                    <a:moveTo>
                      <a:pt x="1376" y="0"/>
                    </a:moveTo>
                    <a:lnTo>
                      <a:pt x="1255" y="109"/>
                    </a:lnTo>
                    <a:lnTo>
                      <a:pt x="6" y="2217"/>
                    </a:lnTo>
                    <a:lnTo>
                      <a:pt x="0" y="2444"/>
                    </a:lnTo>
                    <a:lnTo>
                      <a:pt x="1070" y="1442"/>
                    </a:lnTo>
                    <a:lnTo>
                      <a:pt x="1381" y="920"/>
                    </a:lnTo>
                    <a:lnTo>
                      <a:pt x="1376"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4" name="Group 46"/>
            <p:cNvGrpSpPr>
              <a:grpSpLocks/>
            </p:cNvGrpSpPr>
            <p:nvPr/>
          </p:nvGrpSpPr>
          <p:grpSpPr bwMode="auto">
            <a:xfrm>
              <a:off x="14585" y="7319"/>
              <a:ext cx="1079" cy="1265"/>
              <a:chOff x="14585" y="7319"/>
              <a:chExt cx="1079" cy="1265"/>
            </a:xfrm>
          </p:grpSpPr>
          <p:sp>
            <p:nvSpPr>
              <p:cNvPr id="149" name="Freeform 47"/>
              <p:cNvSpPr>
                <a:spLocks/>
              </p:cNvSpPr>
              <p:nvPr/>
            </p:nvSpPr>
            <p:spPr bwMode="auto">
              <a:xfrm>
                <a:off x="14585" y="7319"/>
                <a:ext cx="1079" cy="1265"/>
              </a:xfrm>
              <a:custGeom>
                <a:avLst/>
                <a:gdLst>
                  <a:gd name="T0" fmla="+- 0 14601 14585"/>
                  <a:gd name="T1" fmla="*/ T0 w 1079"/>
                  <a:gd name="T2" fmla="+- 0 7319 7319"/>
                  <a:gd name="T3" fmla="*/ 7319 h 1265"/>
                  <a:gd name="T4" fmla="+- 0 14585 14585"/>
                  <a:gd name="T5" fmla="*/ T4 w 1079"/>
                  <a:gd name="T6" fmla="+- 0 8584 7319"/>
                  <a:gd name="T7" fmla="*/ 8584 h 1265"/>
                  <a:gd name="T8" fmla="+- 0 15664 14585"/>
                  <a:gd name="T9" fmla="*/ T8 w 1079"/>
                  <a:gd name="T10" fmla="+- 0 7751 7319"/>
                  <a:gd name="T11" fmla="*/ 7751 h 1265"/>
                  <a:gd name="T12" fmla="+- 0 15646 14585"/>
                  <a:gd name="T13" fmla="*/ T12 w 1079"/>
                  <a:gd name="T14" fmla="+- 0 7543 7319"/>
                  <a:gd name="T15" fmla="*/ 7543 h 1265"/>
                  <a:gd name="T16" fmla="+- 0 14601 14585"/>
                  <a:gd name="T17" fmla="*/ T16 w 1079"/>
                  <a:gd name="T18" fmla="+- 0 7319 7319"/>
                  <a:gd name="T19" fmla="*/ 7319 h 1265"/>
                </a:gdLst>
                <a:ahLst/>
                <a:cxnLst>
                  <a:cxn ang="0">
                    <a:pos x="T1" y="T3"/>
                  </a:cxn>
                  <a:cxn ang="0">
                    <a:pos x="T5" y="T7"/>
                  </a:cxn>
                  <a:cxn ang="0">
                    <a:pos x="T9" y="T11"/>
                  </a:cxn>
                  <a:cxn ang="0">
                    <a:pos x="T13" y="T15"/>
                  </a:cxn>
                  <a:cxn ang="0">
                    <a:pos x="T17" y="T19"/>
                  </a:cxn>
                </a:cxnLst>
                <a:rect l="0" t="0" r="r" b="b"/>
                <a:pathLst>
                  <a:path w="1079" h="1265">
                    <a:moveTo>
                      <a:pt x="16" y="0"/>
                    </a:moveTo>
                    <a:lnTo>
                      <a:pt x="0" y="1265"/>
                    </a:lnTo>
                    <a:lnTo>
                      <a:pt x="1079" y="432"/>
                    </a:lnTo>
                    <a:lnTo>
                      <a:pt x="1061" y="224"/>
                    </a:lnTo>
                    <a:lnTo>
                      <a:pt x="16"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5" name="Group 48"/>
            <p:cNvGrpSpPr>
              <a:grpSpLocks/>
            </p:cNvGrpSpPr>
            <p:nvPr/>
          </p:nvGrpSpPr>
          <p:grpSpPr bwMode="auto">
            <a:xfrm>
              <a:off x="12031" y="7086"/>
              <a:ext cx="2167" cy="743"/>
              <a:chOff x="12031" y="7086"/>
              <a:chExt cx="2167" cy="743"/>
            </a:xfrm>
          </p:grpSpPr>
          <p:sp>
            <p:nvSpPr>
              <p:cNvPr id="148" name="Freeform 49"/>
              <p:cNvSpPr>
                <a:spLocks/>
              </p:cNvSpPr>
              <p:nvPr/>
            </p:nvSpPr>
            <p:spPr bwMode="auto">
              <a:xfrm>
                <a:off x="12031" y="7086"/>
                <a:ext cx="2167" cy="743"/>
              </a:xfrm>
              <a:custGeom>
                <a:avLst/>
                <a:gdLst>
                  <a:gd name="T0" fmla="+- 0 13351 12031"/>
                  <a:gd name="T1" fmla="*/ T0 w 2167"/>
                  <a:gd name="T2" fmla="+- 0 7086 7086"/>
                  <a:gd name="T3" fmla="*/ 7086 h 743"/>
                  <a:gd name="T4" fmla="+- 0 12031 12031"/>
                  <a:gd name="T5" fmla="*/ T4 w 2167"/>
                  <a:gd name="T6" fmla="+- 0 7829 7086"/>
                  <a:gd name="T7" fmla="*/ 7829 h 743"/>
                  <a:gd name="T8" fmla="+- 0 14197 12031"/>
                  <a:gd name="T9" fmla="*/ T8 w 2167"/>
                  <a:gd name="T10" fmla="+- 0 7248 7086"/>
                  <a:gd name="T11" fmla="*/ 7248 h 743"/>
                  <a:gd name="T12" fmla="+- 0 13351 12031"/>
                  <a:gd name="T13" fmla="*/ T12 w 2167"/>
                  <a:gd name="T14" fmla="+- 0 7086 7086"/>
                  <a:gd name="T15" fmla="*/ 7086 h 743"/>
                </a:gdLst>
                <a:ahLst/>
                <a:cxnLst>
                  <a:cxn ang="0">
                    <a:pos x="T1" y="T3"/>
                  </a:cxn>
                  <a:cxn ang="0">
                    <a:pos x="T5" y="T7"/>
                  </a:cxn>
                  <a:cxn ang="0">
                    <a:pos x="T9" y="T11"/>
                  </a:cxn>
                  <a:cxn ang="0">
                    <a:pos x="T13" y="T15"/>
                  </a:cxn>
                </a:cxnLst>
                <a:rect l="0" t="0" r="r" b="b"/>
                <a:pathLst>
                  <a:path w="2167" h="743">
                    <a:moveTo>
                      <a:pt x="1320" y="0"/>
                    </a:moveTo>
                    <a:lnTo>
                      <a:pt x="0" y="743"/>
                    </a:lnTo>
                    <a:lnTo>
                      <a:pt x="2166" y="162"/>
                    </a:lnTo>
                    <a:lnTo>
                      <a:pt x="1320"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6" name="Group 50"/>
            <p:cNvGrpSpPr>
              <a:grpSpLocks/>
            </p:cNvGrpSpPr>
            <p:nvPr/>
          </p:nvGrpSpPr>
          <p:grpSpPr bwMode="auto">
            <a:xfrm>
              <a:off x="13379" y="8742"/>
              <a:ext cx="1131" cy="1205"/>
              <a:chOff x="13379" y="8742"/>
              <a:chExt cx="1131" cy="1205"/>
            </a:xfrm>
          </p:grpSpPr>
          <p:sp>
            <p:nvSpPr>
              <p:cNvPr id="147" name="Freeform 51"/>
              <p:cNvSpPr>
                <a:spLocks/>
              </p:cNvSpPr>
              <p:nvPr/>
            </p:nvSpPr>
            <p:spPr bwMode="auto">
              <a:xfrm>
                <a:off x="13379" y="8742"/>
                <a:ext cx="1131" cy="1205"/>
              </a:xfrm>
              <a:custGeom>
                <a:avLst/>
                <a:gdLst>
                  <a:gd name="T0" fmla="+- 0 14510 13379"/>
                  <a:gd name="T1" fmla="*/ T0 w 1131"/>
                  <a:gd name="T2" fmla="+- 0 8742 8742"/>
                  <a:gd name="T3" fmla="*/ 8742 h 1205"/>
                  <a:gd name="T4" fmla="+- 0 13379 13379"/>
                  <a:gd name="T5" fmla="*/ T4 w 1131"/>
                  <a:gd name="T6" fmla="+- 0 9747 8742"/>
                  <a:gd name="T7" fmla="*/ 9747 h 1205"/>
                  <a:gd name="T8" fmla="+- 0 14202 13379"/>
                  <a:gd name="T9" fmla="*/ T8 w 1131"/>
                  <a:gd name="T10" fmla="+- 0 9947 8742"/>
                  <a:gd name="T11" fmla="*/ 9947 h 1205"/>
                  <a:gd name="T12" fmla="+- 0 14506 13379"/>
                  <a:gd name="T13" fmla="*/ T12 w 1131"/>
                  <a:gd name="T14" fmla="+- 0 9691 8742"/>
                  <a:gd name="T15" fmla="*/ 9691 h 1205"/>
                  <a:gd name="T16" fmla="+- 0 14510 13379"/>
                  <a:gd name="T17" fmla="*/ T16 w 1131"/>
                  <a:gd name="T18" fmla="+- 0 8742 8742"/>
                  <a:gd name="T19" fmla="*/ 8742 h 1205"/>
                </a:gdLst>
                <a:ahLst/>
                <a:cxnLst>
                  <a:cxn ang="0">
                    <a:pos x="T1" y="T3"/>
                  </a:cxn>
                  <a:cxn ang="0">
                    <a:pos x="T5" y="T7"/>
                  </a:cxn>
                  <a:cxn ang="0">
                    <a:pos x="T9" y="T11"/>
                  </a:cxn>
                  <a:cxn ang="0">
                    <a:pos x="T13" y="T15"/>
                  </a:cxn>
                  <a:cxn ang="0">
                    <a:pos x="T17" y="T19"/>
                  </a:cxn>
                </a:cxnLst>
                <a:rect l="0" t="0" r="r" b="b"/>
                <a:pathLst>
                  <a:path w="1131" h="1205">
                    <a:moveTo>
                      <a:pt x="1131" y="0"/>
                    </a:moveTo>
                    <a:lnTo>
                      <a:pt x="0" y="1005"/>
                    </a:lnTo>
                    <a:lnTo>
                      <a:pt x="823" y="1205"/>
                    </a:lnTo>
                    <a:lnTo>
                      <a:pt x="1127" y="949"/>
                    </a:lnTo>
                    <a:lnTo>
                      <a:pt x="1131"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7" name="Group 52"/>
            <p:cNvGrpSpPr>
              <a:grpSpLocks/>
            </p:cNvGrpSpPr>
            <p:nvPr/>
          </p:nvGrpSpPr>
          <p:grpSpPr bwMode="auto">
            <a:xfrm>
              <a:off x="11691" y="8216"/>
              <a:ext cx="811" cy="1313"/>
              <a:chOff x="11691" y="8216"/>
              <a:chExt cx="811" cy="1313"/>
            </a:xfrm>
          </p:grpSpPr>
          <p:sp>
            <p:nvSpPr>
              <p:cNvPr id="146" name="Freeform 53"/>
              <p:cNvSpPr>
                <a:spLocks/>
              </p:cNvSpPr>
              <p:nvPr/>
            </p:nvSpPr>
            <p:spPr bwMode="auto">
              <a:xfrm>
                <a:off x="11691" y="8216"/>
                <a:ext cx="811" cy="1313"/>
              </a:xfrm>
              <a:custGeom>
                <a:avLst/>
                <a:gdLst>
                  <a:gd name="T0" fmla="+- 0 11691 11691"/>
                  <a:gd name="T1" fmla="*/ T0 w 811"/>
                  <a:gd name="T2" fmla="+- 0 8216 8216"/>
                  <a:gd name="T3" fmla="*/ 8216 h 1313"/>
                  <a:gd name="T4" fmla="+- 0 11696 11691"/>
                  <a:gd name="T5" fmla="*/ T4 w 811"/>
                  <a:gd name="T6" fmla="+- 0 9322 8216"/>
                  <a:gd name="T7" fmla="*/ 9322 h 1313"/>
                  <a:gd name="T8" fmla="+- 0 12501 11691"/>
                  <a:gd name="T9" fmla="*/ T8 w 811"/>
                  <a:gd name="T10" fmla="+- 0 9529 8216"/>
                  <a:gd name="T11" fmla="*/ 9529 h 1313"/>
                  <a:gd name="T12" fmla="+- 0 11691 11691"/>
                  <a:gd name="T13" fmla="*/ T12 w 811"/>
                  <a:gd name="T14" fmla="+- 0 8216 8216"/>
                  <a:gd name="T15" fmla="*/ 8216 h 1313"/>
                </a:gdLst>
                <a:ahLst/>
                <a:cxnLst>
                  <a:cxn ang="0">
                    <a:pos x="T1" y="T3"/>
                  </a:cxn>
                  <a:cxn ang="0">
                    <a:pos x="T5" y="T7"/>
                  </a:cxn>
                  <a:cxn ang="0">
                    <a:pos x="T9" y="T11"/>
                  </a:cxn>
                  <a:cxn ang="0">
                    <a:pos x="T13" y="T15"/>
                  </a:cxn>
                </a:cxnLst>
                <a:rect l="0" t="0" r="r" b="b"/>
                <a:pathLst>
                  <a:path w="811" h="1313">
                    <a:moveTo>
                      <a:pt x="0" y="0"/>
                    </a:moveTo>
                    <a:lnTo>
                      <a:pt x="5" y="1106"/>
                    </a:lnTo>
                    <a:lnTo>
                      <a:pt x="810" y="1313"/>
                    </a:lnTo>
                    <a:lnTo>
                      <a:pt x="0"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8" name="Group 54"/>
            <p:cNvGrpSpPr>
              <a:grpSpLocks/>
            </p:cNvGrpSpPr>
            <p:nvPr/>
          </p:nvGrpSpPr>
          <p:grpSpPr bwMode="auto">
            <a:xfrm>
              <a:off x="14508" y="7746"/>
              <a:ext cx="1171" cy="1956"/>
              <a:chOff x="14508" y="7746"/>
              <a:chExt cx="1171" cy="1956"/>
            </a:xfrm>
          </p:grpSpPr>
          <p:sp>
            <p:nvSpPr>
              <p:cNvPr id="145" name="Freeform 55"/>
              <p:cNvSpPr>
                <a:spLocks/>
              </p:cNvSpPr>
              <p:nvPr/>
            </p:nvSpPr>
            <p:spPr bwMode="auto">
              <a:xfrm>
                <a:off x="14508" y="7746"/>
                <a:ext cx="1171" cy="1956"/>
              </a:xfrm>
              <a:custGeom>
                <a:avLst/>
                <a:gdLst>
                  <a:gd name="T0" fmla="+- 0 15679 14508"/>
                  <a:gd name="T1" fmla="*/ T0 w 1171"/>
                  <a:gd name="T2" fmla="+- 0 7746 7746"/>
                  <a:gd name="T3" fmla="*/ 7746 h 1956"/>
                  <a:gd name="T4" fmla="+- 0 14579 14508"/>
                  <a:gd name="T5" fmla="*/ T4 w 1171"/>
                  <a:gd name="T6" fmla="+- 0 8598 7746"/>
                  <a:gd name="T7" fmla="*/ 8598 h 1956"/>
                  <a:gd name="T8" fmla="+- 0 14508 14508"/>
                  <a:gd name="T9" fmla="*/ T8 w 1171"/>
                  <a:gd name="T10" fmla="+- 0 8746 7746"/>
                  <a:gd name="T11" fmla="*/ 8746 h 1956"/>
                  <a:gd name="T12" fmla="+- 0 14511 14508"/>
                  <a:gd name="T13" fmla="*/ T12 w 1171"/>
                  <a:gd name="T14" fmla="+- 0 9702 7746"/>
                  <a:gd name="T15" fmla="*/ 9702 h 1956"/>
                  <a:gd name="T16" fmla="+- 0 15679 14508"/>
                  <a:gd name="T17" fmla="*/ T16 w 1171"/>
                  <a:gd name="T18" fmla="+- 0 7746 7746"/>
                  <a:gd name="T19" fmla="*/ 7746 h 1956"/>
                </a:gdLst>
                <a:ahLst/>
                <a:cxnLst>
                  <a:cxn ang="0">
                    <a:pos x="T1" y="T3"/>
                  </a:cxn>
                  <a:cxn ang="0">
                    <a:pos x="T5" y="T7"/>
                  </a:cxn>
                  <a:cxn ang="0">
                    <a:pos x="T9" y="T11"/>
                  </a:cxn>
                  <a:cxn ang="0">
                    <a:pos x="T13" y="T15"/>
                  </a:cxn>
                  <a:cxn ang="0">
                    <a:pos x="T17" y="T19"/>
                  </a:cxn>
                </a:cxnLst>
                <a:rect l="0" t="0" r="r" b="b"/>
                <a:pathLst>
                  <a:path w="1171" h="1956">
                    <a:moveTo>
                      <a:pt x="1171" y="0"/>
                    </a:moveTo>
                    <a:lnTo>
                      <a:pt x="71" y="852"/>
                    </a:lnTo>
                    <a:lnTo>
                      <a:pt x="0" y="1000"/>
                    </a:lnTo>
                    <a:lnTo>
                      <a:pt x="3" y="1956"/>
                    </a:lnTo>
                    <a:lnTo>
                      <a:pt x="1171"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9" name="Group 56"/>
            <p:cNvGrpSpPr>
              <a:grpSpLocks/>
            </p:cNvGrpSpPr>
            <p:nvPr/>
          </p:nvGrpSpPr>
          <p:grpSpPr bwMode="auto">
            <a:xfrm>
              <a:off x="10040" y="8500"/>
              <a:ext cx="311" cy="527"/>
              <a:chOff x="10040" y="8500"/>
              <a:chExt cx="311" cy="527"/>
            </a:xfrm>
          </p:grpSpPr>
          <p:sp>
            <p:nvSpPr>
              <p:cNvPr id="144" name="Freeform 57"/>
              <p:cNvSpPr>
                <a:spLocks/>
              </p:cNvSpPr>
              <p:nvPr/>
            </p:nvSpPr>
            <p:spPr bwMode="auto">
              <a:xfrm>
                <a:off x="10040" y="8500"/>
                <a:ext cx="311" cy="527"/>
              </a:xfrm>
              <a:custGeom>
                <a:avLst/>
                <a:gdLst>
                  <a:gd name="T0" fmla="+- 0 10351 10040"/>
                  <a:gd name="T1" fmla="*/ T0 w 311"/>
                  <a:gd name="T2" fmla="+- 0 8500 8500"/>
                  <a:gd name="T3" fmla="*/ 8500 h 527"/>
                  <a:gd name="T4" fmla="+- 0 10040 10040"/>
                  <a:gd name="T5" fmla="*/ T4 w 311"/>
                  <a:gd name="T6" fmla="+- 0 9027 8500"/>
                  <a:gd name="T7" fmla="*/ 9027 h 527"/>
                  <a:gd name="T8" fmla="+- 0 10351 10040"/>
                  <a:gd name="T9" fmla="*/ T8 w 311"/>
                  <a:gd name="T10" fmla="+- 0 8748 8500"/>
                  <a:gd name="T11" fmla="*/ 8748 h 527"/>
                  <a:gd name="T12" fmla="+- 0 10351 10040"/>
                  <a:gd name="T13" fmla="*/ T12 w 311"/>
                  <a:gd name="T14" fmla="+- 0 8500 8500"/>
                  <a:gd name="T15" fmla="*/ 8500 h 527"/>
                </a:gdLst>
                <a:ahLst/>
                <a:cxnLst>
                  <a:cxn ang="0">
                    <a:pos x="T1" y="T3"/>
                  </a:cxn>
                  <a:cxn ang="0">
                    <a:pos x="T5" y="T7"/>
                  </a:cxn>
                  <a:cxn ang="0">
                    <a:pos x="T9" y="T11"/>
                  </a:cxn>
                  <a:cxn ang="0">
                    <a:pos x="T13" y="T15"/>
                  </a:cxn>
                </a:cxnLst>
                <a:rect l="0" t="0" r="r" b="b"/>
                <a:pathLst>
                  <a:path w="311" h="527">
                    <a:moveTo>
                      <a:pt x="311" y="0"/>
                    </a:moveTo>
                    <a:lnTo>
                      <a:pt x="0" y="527"/>
                    </a:lnTo>
                    <a:lnTo>
                      <a:pt x="311" y="248"/>
                    </a:lnTo>
                    <a:lnTo>
                      <a:pt x="311"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0" name="Group 58"/>
            <p:cNvGrpSpPr>
              <a:grpSpLocks/>
            </p:cNvGrpSpPr>
            <p:nvPr/>
          </p:nvGrpSpPr>
          <p:grpSpPr bwMode="auto">
            <a:xfrm>
              <a:off x="14190" y="9697"/>
              <a:ext cx="316" cy="337"/>
              <a:chOff x="14190" y="9697"/>
              <a:chExt cx="316" cy="337"/>
            </a:xfrm>
          </p:grpSpPr>
          <p:sp>
            <p:nvSpPr>
              <p:cNvPr id="143" name="Freeform 59"/>
              <p:cNvSpPr>
                <a:spLocks/>
              </p:cNvSpPr>
              <p:nvPr/>
            </p:nvSpPr>
            <p:spPr bwMode="auto">
              <a:xfrm>
                <a:off x="14190" y="9697"/>
                <a:ext cx="316" cy="337"/>
              </a:xfrm>
              <a:custGeom>
                <a:avLst/>
                <a:gdLst>
                  <a:gd name="T0" fmla="+- 0 14495 14190"/>
                  <a:gd name="T1" fmla="*/ T0 w 316"/>
                  <a:gd name="T2" fmla="+- 0 9697 9697"/>
                  <a:gd name="T3" fmla="*/ 9697 h 337"/>
                  <a:gd name="T4" fmla="+- 0 14190 14190"/>
                  <a:gd name="T5" fmla="*/ T4 w 316"/>
                  <a:gd name="T6" fmla="+- 0 9955 9697"/>
                  <a:gd name="T7" fmla="*/ 9955 h 337"/>
                  <a:gd name="T8" fmla="+- 0 14506 14190"/>
                  <a:gd name="T9" fmla="*/ T8 w 316"/>
                  <a:gd name="T10" fmla="+- 0 10034 9697"/>
                  <a:gd name="T11" fmla="*/ 10034 h 337"/>
                  <a:gd name="T12" fmla="+- 0 14495 14190"/>
                  <a:gd name="T13" fmla="*/ T12 w 316"/>
                  <a:gd name="T14" fmla="+- 0 9697 9697"/>
                  <a:gd name="T15" fmla="*/ 9697 h 337"/>
                </a:gdLst>
                <a:ahLst/>
                <a:cxnLst>
                  <a:cxn ang="0">
                    <a:pos x="T1" y="T3"/>
                  </a:cxn>
                  <a:cxn ang="0">
                    <a:pos x="T5" y="T7"/>
                  </a:cxn>
                  <a:cxn ang="0">
                    <a:pos x="T9" y="T11"/>
                  </a:cxn>
                  <a:cxn ang="0">
                    <a:pos x="T13" y="T15"/>
                  </a:cxn>
                </a:cxnLst>
                <a:rect l="0" t="0" r="r" b="b"/>
                <a:pathLst>
                  <a:path w="316" h="337">
                    <a:moveTo>
                      <a:pt x="305" y="0"/>
                    </a:moveTo>
                    <a:lnTo>
                      <a:pt x="0" y="258"/>
                    </a:lnTo>
                    <a:lnTo>
                      <a:pt x="316" y="337"/>
                    </a:lnTo>
                    <a:lnTo>
                      <a:pt x="305"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1" name="Group 60"/>
            <p:cNvGrpSpPr>
              <a:grpSpLocks/>
            </p:cNvGrpSpPr>
            <p:nvPr/>
          </p:nvGrpSpPr>
          <p:grpSpPr bwMode="auto">
            <a:xfrm>
              <a:off x="14514" y="7577"/>
              <a:ext cx="1384" cy="2436"/>
              <a:chOff x="14514" y="7577"/>
              <a:chExt cx="1384" cy="2436"/>
            </a:xfrm>
          </p:grpSpPr>
          <p:sp>
            <p:nvSpPr>
              <p:cNvPr id="142" name="Freeform 61"/>
              <p:cNvSpPr>
                <a:spLocks/>
              </p:cNvSpPr>
              <p:nvPr/>
            </p:nvSpPr>
            <p:spPr bwMode="auto">
              <a:xfrm>
                <a:off x="14514" y="7577"/>
                <a:ext cx="1384" cy="2436"/>
              </a:xfrm>
              <a:custGeom>
                <a:avLst/>
                <a:gdLst>
                  <a:gd name="T0" fmla="+- 0 15892 14514"/>
                  <a:gd name="T1" fmla="*/ T0 w 1384"/>
                  <a:gd name="T2" fmla="+- 0 7577 7577"/>
                  <a:gd name="T3" fmla="*/ 7577 h 2436"/>
                  <a:gd name="T4" fmla="+- 0 15687 14514"/>
                  <a:gd name="T5" fmla="*/ T4 w 1384"/>
                  <a:gd name="T6" fmla="+- 0 7735 7577"/>
                  <a:gd name="T7" fmla="*/ 7735 h 2436"/>
                  <a:gd name="T8" fmla="+- 0 14514 14514"/>
                  <a:gd name="T9" fmla="*/ T8 w 1384"/>
                  <a:gd name="T10" fmla="+- 0 9699 7577"/>
                  <a:gd name="T11" fmla="*/ 9699 h 2436"/>
                  <a:gd name="T12" fmla="+- 0 14516 14514"/>
                  <a:gd name="T13" fmla="*/ T12 w 1384"/>
                  <a:gd name="T14" fmla="+- 0 10013 7577"/>
                  <a:gd name="T15" fmla="*/ 10013 h 2436"/>
                  <a:gd name="T16" fmla="+- 0 15898 14514"/>
                  <a:gd name="T17" fmla="*/ T16 w 1384"/>
                  <a:gd name="T18" fmla="+- 0 8727 7577"/>
                  <a:gd name="T19" fmla="*/ 8727 h 2436"/>
                  <a:gd name="T20" fmla="+- 0 15892 14514"/>
                  <a:gd name="T21" fmla="*/ T20 w 1384"/>
                  <a:gd name="T22" fmla="+- 0 7577 7577"/>
                  <a:gd name="T23" fmla="*/ 7577 h 2436"/>
                </a:gdLst>
                <a:ahLst/>
                <a:cxnLst>
                  <a:cxn ang="0">
                    <a:pos x="T1" y="T3"/>
                  </a:cxn>
                  <a:cxn ang="0">
                    <a:pos x="T5" y="T7"/>
                  </a:cxn>
                  <a:cxn ang="0">
                    <a:pos x="T9" y="T11"/>
                  </a:cxn>
                  <a:cxn ang="0">
                    <a:pos x="T13" y="T15"/>
                  </a:cxn>
                  <a:cxn ang="0">
                    <a:pos x="T17" y="T19"/>
                  </a:cxn>
                  <a:cxn ang="0">
                    <a:pos x="T21" y="T23"/>
                  </a:cxn>
                </a:cxnLst>
                <a:rect l="0" t="0" r="r" b="b"/>
                <a:pathLst>
                  <a:path w="1384" h="2436">
                    <a:moveTo>
                      <a:pt x="1378" y="0"/>
                    </a:moveTo>
                    <a:lnTo>
                      <a:pt x="1173" y="158"/>
                    </a:lnTo>
                    <a:lnTo>
                      <a:pt x="0" y="2122"/>
                    </a:lnTo>
                    <a:lnTo>
                      <a:pt x="2" y="2436"/>
                    </a:lnTo>
                    <a:lnTo>
                      <a:pt x="1384" y="1150"/>
                    </a:lnTo>
                    <a:lnTo>
                      <a:pt x="1378"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2" name="Group 62"/>
            <p:cNvGrpSpPr>
              <a:grpSpLocks/>
            </p:cNvGrpSpPr>
            <p:nvPr/>
          </p:nvGrpSpPr>
          <p:grpSpPr bwMode="auto">
            <a:xfrm>
              <a:off x="15647" y="7538"/>
              <a:ext cx="232" cy="211"/>
              <a:chOff x="15647" y="7538"/>
              <a:chExt cx="232" cy="211"/>
            </a:xfrm>
          </p:grpSpPr>
          <p:sp>
            <p:nvSpPr>
              <p:cNvPr id="139" name="Freeform 63"/>
              <p:cNvSpPr>
                <a:spLocks/>
              </p:cNvSpPr>
              <p:nvPr/>
            </p:nvSpPr>
            <p:spPr bwMode="auto">
              <a:xfrm>
                <a:off x="15647" y="7538"/>
                <a:ext cx="232" cy="211"/>
              </a:xfrm>
              <a:custGeom>
                <a:avLst/>
                <a:gdLst>
                  <a:gd name="T0" fmla="+- 0 15647 15647"/>
                  <a:gd name="T1" fmla="*/ T0 w 232"/>
                  <a:gd name="T2" fmla="+- 0 7538 7538"/>
                  <a:gd name="T3" fmla="*/ 7538 h 211"/>
                  <a:gd name="T4" fmla="+- 0 15676 15647"/>
                  <a:gd name="T5" fmla="*/ T4 w 232"/>
                  <a:gd name="T6" fmla="+- 0 7749 7538"/>
                  <a:gd name="T7" fmla="*/ 7749 h 211"/>
                  <a:gd name="T8" fmla="+- 0 15879 15647"/>
                  <a:gd name="T9" fmla="*/ T8 w 232"/>
                  <a:gd name="T10" fmla="+- 0 7585 7538"/>
                  <a:gd name="T11" fmla="*/ 7585 h 211"/>
                  <a:gd name="T12" fmla="+- 0 15647 15647"/>
                  <a:gd name="T13" fmla="*/ T12 w 232"/>
                  <a:gd name="T14" fmla="+- 0 7538 7538"/>
                  <a:gd name="T15" fmla="*/ 7538 h 211"/>
                </a:gdLst>
                <a:ahLst/>
                <a:cxnLst>
                  <a:cxn ang="0">
                    <a:pos x="T1" y="T3"/>
                  </a:cxn>
                  <a:cxn ang="0">
                    <a:pos x="T5" y="T7"/>
                  </a:cxn>
                  <a:cxn ang="0">
                    <a:pos x="T9" y="T11"/>
                  </a:cxn>
                  <a:cxn ang="0">
                    <a:pos x="T13" y="T15"/>
                  </a:cxn>
                </a:cxnLst>
                <a:rect l="0" t="0" r="r" b="b"/>
                <a:pathLst>
                  <a:path w="232" h="211">
                    <a:moveTo>
                      <a:pt x="0" y="0"/>
                    </a:moveTo>
                    <a:lnTo>
                      <a:pt x="29" y="211"/>
                    </a:lnTo>
                    <a:lnTo>
                      <a:pt x="232" y="47"/>
                    </a:lnTo>
                    <a:lnTo>
                      <a:pt x="0"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140" name="Picture 6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23" y="8430"/>
                <a:ext cx="2684" cy="1989"/>
              </a:xfrm>
              <a:prstGeom prst="rect">
                <a:avLst/>
              </a:prstGeom>
              <a:noFill/>
              <a:extLst>
                <a:ext uri="{909E8E84-426E-40DD-AFC4-6F175D3DCCD1}">
                  <a14:hiddenFill xmlns:a14="http://schemas.microsoft.com/office/drawing/2010/main">
                    <a:solidFill>
                      <a:srgbClr val="FFFFFF"/>
                    </a:solidFill>
                  </a14:hiddenFill>
                </a:ext>
              </a:extLst>
            </p:spPr>
          </p:pic>
          <p:pic>
            <p:nvPicPr>
              <p:cNvPr id="141" name="Picture 6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470" y="7930"/>
                <a:ext cx="1450" cy="166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3" name="Group 66"/>
            <p:cNvGrpSpPr>
              <a:grpSpLocks/>
            </p:cNvGrpSpPr>
            <p:nvPr/>
          </p:nvGrpSpPr>
          <p:grpSpPr bwMode="auto">
            <a:xfrm>
              <a:off x="6162" y="3428"/>
              <a:ext cx="2016" cy="1033"/>
              <a:chOff x="6162" y="3428"/>
              <a:chExt cx="2016" cy="1033"/>
            </a:xfrm>
          </p:grpSpPr>
          <p:sp>
            <p:nvSpPr>
              <p:cNvPr id="138" name="Freeform 67"/>
              <p:cNvSpPr>
                <a:spLocks/>
              </p:cNvSpPr>
              <p:nvPr/>
            </p:nvSpPr>
            <p:spPr bwMode="auto">
              <a:xfrm>
                <a:off x="6162" y="3428"/>
                <a:ext cx="2016" cy="1033"/>
              </a:xfrm>
              <a:custGeom>
                <a:avLst/>
                <a:gdLst>
                  <a:gd name="T0" fmla="+- 0 7815 6162"/>
                  <a:gd name="T1" fmla="*/ T0 w 2016"/>
                  <a:gd name="T2" fmla="+- 0 3428 3428"/>
                  <a:gd name="T3" fmla="*/ 3428 h 1033"/>
                  <a:gd name="T4" fmla="+- 0 6162 6162"/>
                  <a:gd name="T5" fmla="*/ T4 w 2016"/>
                  <a:gd name="T6" fmla="+- 0 4362 3428"/>
                  <a:gd name="T7" fmla="*/ 4362 h 1033"/>
                  <a:gd name="T8" fmla="+- 0 6621 6162"/>
                  <a:gd name="T9" fmla="*/ T8 w 2016"/>
                  <a:gd name="T10" fmla="+- 0 4462 3428"/>
                  <a:gd name="T11" fmla="*/ 4462 h 1033"/>
                  <a:gd name="T12" fmla="+- 0 8179 6162"/>
                  <a:gd name="T13" fmla="*/ T12 w 2016"/>
                  <a:gd name="T14" fmla="+- 0 3497 3428"/>
                  <a:gd name="T15" fmla="*/ 3497 h 1033"/>
                  <a:gd name="T16" fmla="+- 0 7815 6162"/>
                  <a:gd name="T17" fmla="*/ T16 w 2016"/>
                  <a:gd name="T18" fmla="+- 0 3428 3428"/>
                  <a:gd name="T19" fmla="*/ 3428 h 1033"/>
                </a:gdLst>
                <a:ahLst/>
                <a:cxnLst>
                  <a:cxn ang="0">
                    <a:pos x="T1" y="T3"/>
                  </a:cxn>
                  <a:cxn ang="0">
                    <a:pos x="T5" y="T7"/>
                  </a:cxn>
                  <a:cxn ang="0">
                    <a:pos x="T9" y="T11"/>
                  </a:cxn>
                  <a:cxn ang="0">
                    <a:pos x="T13" y="T15"/>
                  </a:cxn>
                  <a:cxn ang="0">
                    <a:pos x="T17" y="T19"/>
                  </a:cxn>
                </a:cxnLst>
                <a:rect l="0" t="0" r="r" b="b"/>
                <a:pathLst>
                  <a:path w="2016" h="1033">
                    <a:moveTo>
                      <a:pt x="1653" y="0"/>
                    </a:moveTo>
                    <a:lnTo>
                      <a:pt x="0" y="934"/>
                    </a:lnTo>
                    <a:lnTo>
                      <a:pt x="459" y="1034"/>
                    </a:lnTo>
                    <a:lnTo>
                      <a:pt x="2017" y="69"/>
                    </a:lnTo>
                    <a:lnTo>
                      <a:pt x="1653"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4" name="Group 68"/>
            <p:cNvGrpSpPr>
              <a:grpSpLocks/>
            </p:cNvGrpSpPr>
            <p:nvPr/>
          </p:nvGrpSpPr>
          <p:grpSpPr bwMode="auto">
            <a:xfrm>
              <a:off x="6157" y="4362"/>
              <a:ext cx="461" cy="390"/>
              <a:chOff x="6157" y="4362"/>
              <a:chExt cx="461" cy="390"/>
            </a:xfrm>
          </p:grpSpPr>
          <p:sp>
            <p:nvSpPr>
              <p:cNvPr id="137" name="Freeform 69"/>
              <p:cNvSpPr>
                <a:spLocks/>
              </p:cNvSpPr>
              <p:nvPr/>
            </p:nvSpPr>
            <p:spPr bwMode="auto">
              <a:xfrm>
                <a:off x="6157" y="4362"/>
                <a:ext cx="461" cy="390"/>
              </a:xfrm>
              <a:custGeom>
                <a:avLst/>
                <a:gdLst>
                  <a:gd name="T0" fmla="+- 0 6157 6157"/>
                  <a:gd name="T1" fmla="*/ T0 w 461"/>
                  <a:gd name="T2" fmla="+- 0 4362 4362"/>
                  <a:gd name="T3" fmla="*/ 4362 h 390"/>
                  <a:gd name="T4" fmla="+- 0 6157 6157"/>
                  <a:gd name="T5" fmla="*/ T4 w 461"/>
                  <a:gd name="T6" fmla="+- 0 4752 4362"/>
                  <a:gd name="T7" fmla="*/ 4752 h 390"/>
                  <a:gd name="T8" fmla="+- 0 6618 6157"/>
                  <a:gd name="T9" fmla="*/ T8 w 461"/>
                  <a:gd name="T10" fmla="+- 0 4456 4362"/>
                  <a:gd name="T11" fmla="*/ 4456 h 390"/>
                  <a:gd name="T12" fmla="+- 0 6157 6157"/>
                  <a:gd name="T13" fmla="*/ T12 w 461"/>
                  <a:gd name="T14" fmla="+- 0 4362 4362"/>
                  <a:gd name="T15" fmla="*/ 4362 h 390"/>
                </a:gdLst>
                <a:ahLst/>
                <a:cxnLst>
                  <a:cxn ang="0">
                    <a:pos x="T1" y="T3"/>
                  </a:cxn>
                  <a:cxn ang="0">
                    <a:pos x="T5" y="T7"/>
                  </a:cxn>
                  <a:cxn ang="0">
                    <a:pos x="T9" y="T11"/>
                  </a:cxn>
                  <a:cxn ang="0">
                    <a:pos x="T13" y="T15"/>
                  </a:cxn>
                </a:cxnLst>
                <a:rect l="0" t="0" r="r" b="b"/>
                <a:pathLst>
                  <a:path w="461" h="390">
                    <a:moveTo>
                      <a:pt x="0" y="0"/>
                    </a:moveTo>
                    <a:lnTo>
                      <a:pt x="0" y="390"/>
                    </a:lnTo>
                    <a:lnTo>
                      <a:pt x="461" y="94"/>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5" name="Group 70"/>
            <p:cNvGrpSpPr>
              <a:grpSpLocks/>
            </p:cNvGrpSpPr>
            <p:nvPr/>
          </p:nvGrpSpPr>
          <p:grpSpPr bwMode="auto">
            <a:xfrm>
              <a:off x="8664" y="3866"/>
              <a:ext cx="1679" cy="1125"/>
              <a:chOff x="8664" y="3866"/>
              <a:chExt cx="1679" cy="1125"/>
            </a:xfrm>
          </p:grpSpPr>
          <p:sp>
            <p:nvSpPr>
              <p:cNvPr id="136" name="Freeform 71"/>
              <p:cNvSpPr>
                <a:spLocks/>
              </p:cNvSpPr>
              <p:nvPr/>
            </p:nvSpPr>
            <p:spPr bwMode="auto">
              <a:xfrm>
                <a:off x="8664" y="3866"/>
                <a:ext cx="1679" cy="1125"/>
              </a:xfrm>
              <a:custGeom>
                <a:avLst/>
                <a:gdLst>
                  <a:gd name="T0" fmla="+- 0 10063 8664"/>
                  <a:gd name="T1" fmla="*/ T0 w 1679"/>
                  <a:gd name="T2" fmla="+- 0 3866 3866"/>
                  <a:gd name="T3" fmla="*/ 3866 h 1125"/>
                  <a:gd name="T4" fmla="+- 0 8664 8664"/>
                  <a:gd name="T5" fmla="*/ T4 w 1679"/>
                  <a:gd name="T6" fmla="+- 0 4920 3866"/>
                  <a:gd name="T7" fmla="*/ 4920 h 1125"/>
                  <a:gd name="T8" fmla="+- 0 8972 8664"/>
                  <a:gd name="T9" fmla="*/ T8 w 1679"/>
                  <a:gd name="T10" fmla="+- 0 4991 3866"/>
                  <a:gd name="T11" fmla="*/ 4991 h 1125"/>
                  <a:gd name="T12" fmla="+- 0 10343 8664"/>
                  <a:gd name="T13" fmla="*/ T12 w 1679"/>
                  <a:gd name="T14" fmla="+- 0 3921 3866"/>
                  <a:gd name="T15" fmla="*/ 3921 h 1125"/>
                  <a:gd name="T16" fmla="+- 0 10063 8664"/>
                  <a:gd name="T17" fmla="*/ T16 w 1679"/>
                  <a:gd name="T18" fmla="+- 0 3866 3866"/>
                  <a:gd name="T19" fmla="*/ 3866 h 1125"/>
                </a:gdLst>
                <a:ahLst/>
                <a:cxnLst>
                  <a:cxn ang="0">
                    <a:pos x="T1" y="T3"/>
                  </a:cxn>
                  <a:cxn ang="0">
                    <a:pos x="T5" y="T7"/>
                  </a:cxn>
                  <a:cxn ang="0">
                    <a:pos x="T9" y="T11"/>
                  </a:cxn>
                  <a:cxn ang="0">
                    <a:pos x="T13" y="T15"/>
                  </a:cxn>
                  <a:cxn ang="0">
                    <a:pos x="T17" y="T19"/>
                  </a:cxn>
                </a:cxnLst>
                <a:rect l="0" t="0" r="r" b="b"/>
                <a:pathLst>
                  <a:path w="1679" h="1125">
                    <a:moveTo>
                      <a:pt x="1399" y="0"/>
                    </a:moveTo>
                    <a:lnTo>
                      <a:pt x="0" y="1054"/>
                    </a:lnTo>
                    <a:lnTo>
                      <a:pt x="308" y="1125"/>
                    </a:lnTo>
                    <a:lnTo>
                      <a:pt x="1679" y="55"/>
                    </a:lnTo>
                    <a:lnTo>
                      <a:pt x="1399"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6" name="Group 72"/>
            <p:cNvGrpSpPr>
              <a:grpSpLocks/>
            </p:cNvGrpSpPr>
            <p:nvPr/>
          </p:nvGrpSpPr>
          <p:grpSpPr bwMode="auto">
            <a:xfrm>
              <a:off x="8677" y="4920"/>
              <a:ext cx="295" cy="378"/>
              <a:chOff x="8677" y="4920"/>
              <a:chExt cx="295" cy="378"/>
            </a:xfrm>
          </p:grpSpPr>
          <p:sp>
            <p:nvSpPr>
              <p:cNvPr id="135" name="Freeform 73"/>
              <p:cNvSpPr>
                <a:spLocks/>
              </p:cNvSpPr>
              <p:nvPr/>
            </p:nvSpPr>
            <p:spPr bwMode="auto">
              <a:xfrm>
                <a:off x="8677" y="4920"/>
                <a:ext cx="295" cy="378"/>
              </a:xfrm>
              <a:custGeom>
                <a:avLst/>
                <a:gdLst>
                  <a:gd name="T0" fmla="+- 0 8677 8677"/>
                  <a:gd name="T1" fmla="*/ T0 w 295"/>
                  <a:gd name="T2" fmla="+- 0 4920 4920"/>
                  <a:gd name="T3" fmla="*/ 4920 h 378"/>
                  <a:gd name="T4" fmla="+- 0 8972 8677"/>
                  <a:gd name="T5" fmla="*/ T4 w 295"/>
                  <a:gd name="T6" fmla="+- 0 5299 4920"/>
                  <a:gd name="T7" fmla="*/ 5299 h 378"/>
                  <a:gd name="T8" fmla="+- 0 8962 8677"/>
                  <a:gd name="T9" fmla="*/ T8 w 295"/>
                  <a:gd name="T10" fmla="+- 0 4981 4920"/>
                  <a:gd name="T11" fmla="*/ 4981 h 378"/>
                  <a:gd name="T12" fmla="+- 0 8677 8677"/>
                  <a:gd name="T13" fmla="*/ T12 w 295"/>
                  <a:gd name="T14" fmla="+- 0 4920 4920"/>
                  <a:gd name="T15" fmla="*/ 4920 h 378"/>
                </a:gdLst>
                <a:ahLst/>
                <a:cxnLst>
                  <a:cxn ang="0">
                    <a:pos x="T1" y="T3"/>
                  </a:cxn>
                  <a:cxn ang="0">
                    <a:pos x="T5" y="T7"/>
                  </a:cxn>
                  <a:cxn ang="0">
                    <a:pos x="T9" y="T11"/>
                  </a:cxn>
                  <a:cxn ang="0">
                    <a:pos x="T13" y="T15"/>
                  </a:cxn>
                </a:cxnLst>
                <a:rect l="0" t="0" r="r" b="b"/>
                <a:pathLst>
                  <a:path w="295" h="378">
                    <a:moveTo>
                      <a:pt x="0" y="0"/>
                    </a:moveTo>
                    <a:lnTo>
                      <a:pt x="295" y="379"/>
                    </a:lnTo>
                    <a:lnTo>
                      <a:pt x="285" y="61"/>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7" name="Group 74"/>
            <p:cNvGrpSpPr>
              <a:grpSpLocks/>
            </p:cNvGrpSpPr>
            <p:nvPr/>
          </p:nvGrpSpPr>
          <p:grpSpPr bwMode="auto">
            <a:xfrm>
              <a:off x="8968" y="3921"/>
              <a:ext cx="1381" cy="1389"/>
              <a:chOff x="8968" y="3921"/>
              <a:chExt cx="1381" cy="1389"/>
            </a:xfrm>
          </p:grpSpPr>
          <p:sp>
            <p:nvSpPr>
              <p:cNvPr id="134" name="Freeform 75"/>
              <p:cNvSpPr>
                <a:spLocks/>
              </p:cNvSpPr>
              <p:nvPr/>
            </p:nvSpPr>
            <p:spPr bwMode="auto">
              <a:xfrm>
                <a:off x="8968" y="3921"/>
                <a:ext cx="1381" cy="1389"/>
              </a:xfrm>
              <a:custGeom>
                <a:avLst/>
                <a:gdLst>
                  <a:gd name="T0" fmla="+- 0 10349 8968"/>
                  <a:gd name="T1" fmla="*/ T0 w 1381"/>
                  <a:gd name="T2" fmla="+- 0 3921 3921"/>
                  <a:gd name="T3" fmla="*/ 3921 h 1389"/>
                  <a:gd name="T4" fmla="+- 0 8968 8968"/>
                  <a:gd name="T5" fmla="*/ T4 w 1381"/>
                  <a:gd name="T6" fmla="+- 0 4978 3921"/>
                  <a:gd name="T7" fmla="*/ 4978 h 1389"/>
                  <a:gd name="T8" fmla="+- 0 8968 8968"/>
                  <a:gd name="T9" fmla="*/ T8 w 1381"/>
                  <a:gd name="T10" fmla="+- 0 5310 3921"/>
                  <a:gd name="T11" fmla="*/ 5310 h 1389"/>
                  <a:gd name="T12" fmla="+- 0 10349 8968"/>
                  <a:gd name="T13" fmla="*/ T12 w 1381"/>
                  <a:gd name="T14" fmla="+- 0 4218 3921"/>
                  <a:gd name="T15" fmla="*/ 4218 h 1389"/>
                  <a:gd name="T16" fmla="+- 0 10349 8968"/>
                  <a:gd name="T17" fmla="*/ T16 w 1381"/>
                  <a:gd name="T18" fmla="+- 0 3921 3921"/>
                  <a:gd name="T19" fmla="*/ 3921 h 1389"/>
                </a:gdLst>
                <a:ahLst/>
                <a:cxnLst>
                  <a:cxn ang="0">
                    <a:pos x="T1" y="T3"/>
                  </a:cxn>
                  <a:cxn ang="0">
                    <a:pos x="T5" y="T7"/>
                  </a:cxn>
                  <a:cxn ang="0">
                    <a:pos x="T9" y="T11"/>
                  </a:cxn>
                  <a:cxn ang="0">
                    <a:pos x="T13" y="T15"/>
                  </a:cxn>
                  <a:cxn ang="0">
                    <a:pos x="T17" y="T19"/>
                  </a:cxn>
                </a:cxnLst>
                <a:rect l="0" t="0" r="r" b="b"/>
                <a:pathLst>
                  <a:path w="1381" h="1389">
                    <a:moveTo>
                      <a:pt x="1381" y="0"/>
                    </a:moveTo>
                    <a:lnTo>
                      <a:pt x="0" y="1057"/>
                    </a:lnTo>
                    <a:lnTo>
                      <a:pt x="0" y="1389"/>
                    </a:lnTo>
                    <a:lnTo>
                      <a:pt x="1381" y="297"/>
                    </a:lnTo>
                    <a:lnTo>
                      <a:pt x="1381"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8" name="Group 76"/>
            <p:cNvGrpSpPr>
              <a:grpSpLocks/>
            </p:cNvGrpSpPr>
            <p:nvPr/>
          </p:nvGrpSpPr>
          <p:grpSpPr bwMode="auto">
            <a:xfrm>
              <a:off x="8163" y="3776"/>
              <a:ext cx="1898" cy="1144"/>
              <a:chOff x="8163" y="3776"/>
              <a:chExt cx="1898" cy="1144"/>
            </a:xfrm>
          </p:grpSpPr>
          <p:sp>
            <p:nvSpPr>
              <p:cNvPr id="133" name="Freeform 77"/>
              <p:cNvSpPr>
                <a:spLocks/>
              </p:cNvSpPr>
              <p:nvPr/>
            </p:nvSpPr>
            <p:spPr bwMode="auto">
              <a:xfrm>
                <a:off x="8163" y="3776"/>
                <a:ext cx="1898" cy="1144"/>
              </a:xfrm>
              <a:custGeom>
                <a:avLst/>
                <a:gdLst>
                  <a:gd name="T0" fmla="+- 0 9602 8163"/>
                  <a:gd name="T1" fmla="*/ T0 w 1898"/>
                  <a:gd name="T2" fmla="+- 0 3776 3776"/>
                  <a:gd name="T3" fmla="*/ 3776 h 1144"/>
                  <a:gd name="T4" fmla="+- 0 8163 8163"/>
                  <a:gd name="T5" fmla="*/ T4 w 1898"/>
                  <a:gd name="T6" fmla="+- 0 4810 3776"/>
                  <a:gd name="T7" fmla="*/ 4810 h 1144"/>
                  <a:gd name="T8" fmla="+- 0 8664 8163"/>
                  <a:gd name="T9" fmla="*/ T8 w 1898"/>
                  <a:gd name="T10" fmla="+- 0 4920 3776"/>
                  <a:gd name="T11" fmla="*/ 4920 h 1144"/>
                  <a:gd name="T12" fmla="+- 0 10061 8163"/>
                  <a:gd name="T13" fmla="*/ T12 w 1898"/>
                  <a:gd name="T14" fmla="+- 0 3866 3776"/>
                  <a:gd name="T15" fmla="*/ 3866 h 1144"/>
                  <a:gd name="T16" fmla="+- 0 9602 8163"/>
                  <a:gd name="T17" fmla="*/ T16 w 1898"/>
                  <a:gd name="T18" fmla="+- 0 3776 3776"/>
                  <a:gd name="T19" fmla="*/ 3776 h 1144"/>
                </a:gdLst>
                <a:ahLst/>
                <a:cxnLst>
                  <a:cxn ang="0">
                    <a:pos x="T1" y="T3"/>
                  </a:cxn>
                  <a:cxn ang="0">
                    <a:pos x="T5" y="T7"/>
                  </a:cxn>
                  <a:cxn ang="0">
                    <a:pos x="T9" y="T11"/>
                  </a:cxn>
                  <a:cxn ang="0">
                    <a:pos x="T13" y="T15"/>
                  </a:cxn>
                  <a:cxn ang="0">
                    <a:pos x="T17" y="T19"/>
                  </a:cxn>
                </a:cxnLst>
                <a:rect l="0" t="0" r="r" b="b"/>
                <a:pathLst>
                  <a:path w="1898" h="1144">
                    <a:moveTo>
                      <a:pt x="1439" y="0"/>
                    </a:moveTo>
                    <a:lnTo>
                      <a:pt x="0" y="1034"/>
                    </a:lnTo>
                    <a:lnTo>
                      <a:pt x="501" y="1144"/>
                    </a:lnTo>
                    <a:lnTo>
                      <a:pt x="1898" y="90"/>
                    </a:lnTo>
                    <a:lnTo>
                      <a:pt x="1439"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9" name="Group 78"/>
            <p:cNvGrpSpPr>
              <a:grpSpLocks/>
            </p:cNvGrpSpPr>
            <p:nvPr/>
          </p:nvGrpSpPr>
          <p:grpSpPr bwMode="auto">
            <a:xfrm>
              <a:off x="6624" y="3497"/>
              <a:ext cx="2051" cy="1070"/>
              <a:chOff x="6624" y="3497"/>
              <a:chExt cx="2051" cy="1070"/>
            </a:xfrm>
          </p:grpSpPr>
          <p:sp>
            <p:nvSpPr>
              <p:cNvPr id="132" name="Freeform 79"/>
              <p:cNvSpPr>
                <a:spLocks/>
              </p:cNvSpPr>
              <p:nvPr/>
            </p:nvSpPr>
            <p:spPr bwMode="auto">
              <a:xfrm>
                <a:off x="6624" y="3497"/>
                <a:ext cx="2051" cy="1070"/>
              </a:xfrm>
              <a:custGeom>
                <a:avLst/>
                <a:gdLst>
                  <a:gd name="T0" fmla="+- 0 8184 6624"/>
                  <a:gd name="T1" fmla="*/ T0 w 2051"/>
                  <a:gd name="T2" fmla="+- 0 3497 3497"/>
                  <a:gd name="T3" fmla="*/ 3497 h 1070"/>
                  <a:gd name="T4" fmla="+- 0 6624 6624"/>
                  <a:gd name="T5" fmla="*/ T4 w 2051"/>
                  <a:gd name="T6" fmla="+- 0 4462 3497"/>
                  <a:gd name="T7" fmla="*/ 4462 h 1070"/>
                  <a:gd name="T8" fmla="+- 0 7082 6624"/>
                  <a:gd name="T9" fmla="*/ T8 w 2051"/>
                  <a:gd name="T10" fmla="+- 0 4567 3497"/>
                  <a:gd name="T11" fmla="*/ 4567 h 1070"/>
                  <a:gd name="T12" fmla="+- 0 8674 6624"/>
                  <a:gd name="T13" fmla="*/ T12 w 2051"/>
                  <a:gd name="T14" fmla="+- 0 3595 3497"/>
                  <a:gd name="T15" fmla="*/ 3595 h 1070"/>
                  <a:gd name="T16" fmla="+- 0 8184 6624"/>
                  <a:gd name="T17" fmla="*/ T16 w 2051"/>
                  <a:gd name="T18" fmla="+- 0 3497 3497"/>
                  <a:gd name="T19" fmla="*/ 3497 h 1070"/>
                </a:gdLst>
                <a:ahLst/>
                <a:cxnLst>
                  <a:cxn ang="0">
                    <a:pos x="T1" y="T3"/>
                  </a:cxn>
                  <a:cxn ang="0">
                    <a:pos x="T5" y="T7"/>
                  </a:cxn>
                  <a:cxn ang="0">
                    <a:pos x="T9" y="T11"/>
                  </a:cxn>
                  <a:cxn ang="0">
                    <a:pos x="T13" y="T15"/>
                  </a:cxn>
                  <a:cxn ang="0">
                    <a:pos x="T17" y="T19"/>
                  </a:cxn>
                </a:cxnLst>
                <a:rect l="0" t="0" r="r" b="b"/>
                <a:pathLst>
                  <a:path w="2051" h="1070">
                    <a:moveTo>
                      <a:pt x="1560" y="0"/>
                    </a:moveTo>
                    <a:lnTo>
                      <a:pt x="0" y="965"/>
                    </a:lnTo>
                    <a:lnTo>
                      <a:pt x="458" y="1070"/>
                    </a:lnTo>
                    <a:lnTo>
                      <a:pt x="2050" y="98"/>
                    </a:lnTo>
                    <a:lnTo>
                      <a:pt x="1560"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0" name="Group 80"/>
            <p:cNvGrpSpPr>
              <a:grpSpLocks/>
            </p:cNvGrpSpPr>
            <p:nvPr/>
          </p:nvGrpSpPr>
          <p:grpSpPr bwMode="auto">
            <a:xfrm>
              <a:off x="6160" y="4463"/>
              <a:ext cx="934" cy="731"/>
              <a:chOff x="6160" y="4463"/>
              <a:chExt cx="934" cy="731"/>
            </a:xfrm>
          </p:grpSpPr>
          <p:sp>
            <p:nvSpPr>
              <p:cNvPr id="131" name="Freeform 81"/>
              <p:cNvSpPr>
                <a:spLocks/>
              </p:cNvSpPr>
              <p:nvPr/>
            </p:nvSpPr>
            <p:spPr bwMode="auto">
              <a:xfrm>
                <a:off x="6160" y="4463"/>
                <a:ext cx="934" cy="731"/>
              </a:xfrm>
              <a:custGeom>
                <a:avLst/>
                <a:gdLst>
                  <a:gd name="T0" fmla="+- 0 6607 6160"/>
                  <a:gd name="T1" fmla="*/ T0 w 934"/>
                  <a:gd name="T2" fmla="+- 0 4463 4463"/>
                  <a:gd name="T3" fmla="*/ 4463 h 731"/>
                  <a:gd name="T4" fmla="+- 0 6160 6160"/>
                  <a:gd name="T5" fmla="*/ T4 w 934"/>
                  <a:gd name="T6" fmla="+- 0 4749 4463"/>
                  <a:gd name="T7" fmla="*/ 4749 h 731"/>
                  <a:gd name="T8" fmla="+- 0 6160 6160"/>
                  <a:gd name="T9" fmla="*/ T8 w 934"/>
                  <a:gd name="T10" fmla="+- 0 5194 4463"/>
                  <a:gd name="T11" fmla="*/ 5194 h 731"/>
                  <a:gd name="T12" fmla="+- 0 7094 6160"/>
                  <a:gd name="T13" fmla="*/ T12 w 934"/>
                  <a:gd name="T14" fmla="+- 0 4563 4463"/>
                  <a:gd name="T15" fmla="*/ 4563 h 731"/>
                  <a:gd name="T16" fmla="+- 0 6607 6160"/>
                  <a:gd name="T17" fmla="*/ T16 w 934"/>
                  <a:gd name="T18" fmla="+- 0 4463 4463"/>
                  <a:gd name="T19" fmla="*/ 4463 h 731"/>
                </a:gdLst>
                <a:ahLst/>
                <a:cxnLst>
                  <a:cxn ang="0">
                    <a:pos x="T1" y="T3"/>
                  </a:cxn>
                  <a:cxn ang="0">
                    <a:pos x="T5" y="T7"/>
                  </a:cxn>
                  <a:cxn ang="0">
                    <a:pos x="T9" y="T11"/>
                  </a:cxn>
                  <a:cxn ang="0">
                    <a:pos x="T13" y="T15"/>
                  </a:cxn>
                  <a:cxn ang="0">
                    <a:pos x="T17" y="T19"/>
                  </a:cxn>
                </a:cxnLst>
                <a:rect l="0" t="0" r="r" b="b"/>
                <a:pathLst>
                  <a:path w="934" h="731">
                    <a:moveTo>
                      <a:pt x="447" y="0"/>
                    </a:moveTo>
                    <a:lnTo>
                      <a:pt x="0" y="286"/>
                    </a:lnTo>
                    <a:lnTo>
                      <a:pt x="0" y="731"/>
                    </a:lnTo>
                    <a:lnTo>
                      <a:pt x="934" y="100"/>
                    </a:lnTo>
                    <a:lnTo>
                      <a:pt x="447"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1" name="Group 82"/>
            <p:cNvGrpSpPr>
              <a:grpSpLocks/>
            </p:cNvGrpSpPr>
            <p:nvPr/>
          </p:nvGrpSpPr>
          <p:grpSpPr bwMode="auto">
            <a:xfrm>
              <a:off x="8152" y="4810"/>
              <a:ext cx="817" cy="1044"/>
              <a:chOff x="8152" y="4810"/>
              <a:chExt cx="817" cy="1044"/>
            </a:xfrm>
          </p:grpSpPr>
          <p:sp>
            <p:nvSpPr>
              <p:cNvPr id="130" name="Freeform 83"/>
              <p:cNvSpPr>
                <a:spLocks/>
              </p:cNvSpPr>
              <p:nvPr/>
            </p:nvSpPr>
            <p:spPr bwMode="auto">
              <a:xfrm>
                <a:off x="8152" y="4810"/>
                <a:ext cx="817" cy="1044"/>
              </a:xfrm>
              <a:custGeom>
                <a:avLst/>
                <a:gdLst>
                  <a:gd name="T0" fmla="+- 0 8152 8152"/>
                  <a:gd name="T1" fmla="*/ T0 w 817"/>
                  <a:gd name="T2" fmla="+- 0 4810 4810"/>
                  <a:gd name="T3" fmla="*/ 4810 h 1044"/>
                  <a:gd name="T4" fmla="+- 0 8970 8152"/>
                  <a:gd name="T5" fmla="*/ T4 w 817"/>
                  <a:gd name="T6" fmla="+- 0 5853 4810"/>
                  <a:gd name="T7" fmla="*/ 5853 h 1044"/>
                  <a:gd name="T8" fmla="+- 0 8970 8152"/>
                  <a:gd name="T9" fmla="*/ T8 w 817"/>
                  <a:gd name="T10" fmla="+- 0 5291 4810"/>
                  <a:gd name="T11" fmla="*/ 5291 h 1044"/>
                  <a:gd name="T12" fmla="+- 0 8674 8152"/>
                  <a:gd name="T13" fmla="*/ T12 w 817"/>
                  <a:gd name="T14" fmla="+- 0 4915 4810"/>
                  <a:gd name="T15" fmla="*/ 4915 h 1044"/>
                  <a:gd name="T16" fmla="+- 0 8152 8152"/>
                  <a:gd name="T17" fmla="*/ T16 w 817"/>
                  <a:gd name="T18" fmla="+- 0 4810 4810"/>
                  <a:gd name="T19" fmla="*/ 4810 h 1044"/>
                </a:gdLst>
                <a:ahLst/>
                <a:cxnLst>
                  <a:cxn ang="0">
                    <a:pos x="T1" y="T3"/>
                  </a:cxn>
                  <a:cxn ang="0">
                    <a:pos x="T5" y="T7"/>
                  </a:cxn>
                  <a:cxn ang="0">
                    <a:pos x="T9" y="T11"/>
                  </a:cxn>
                  <a:cxn ang="0">
                    <a:pos x="T13" y="T15"/>
                  </a:cxn>
                  <a:cxn ang="0">
                    <a:pos x="T17" y="T19"/>
                  </a:cxn>
                </a:cxnLst>
                <a:rect l="0" t="0" r="r" b="b"/>
                <a:pathLst>
                  <a:path w="817" h="1044">
                    <a:moveTo>
                      <a:pt x="0" y="0"/>
                    </a:moveTo>
                    <a:lnTo>
                      <a:pt x="818" y="1043"/>
                    </a:lnTo>
                    <a:lnTo>
                      <a:pt x="818" y="481"/>
                    </a:lnTo>
                    <a:lnTo>
                      <a:pt x="522" y="105"/>
                    </a:lnTo>
                    <a:lnTo>
                      <a:pt x="0"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2" name="Group 84"/>
            <p:cNvGrpSpPr>
              <a:grpSpLocks/>
            </p:cNvGrpSpPr>
            <p:nvPr/>
          </p:nvGrpSpPr>
          <p:grpSpPr bwMode="auto">
            <a:xfrm>
              <a:off x="8972" y="4219"/>
              <a:ext cx="1376" cy="1646"/>
              <a:chOff x="8972" y="4219"/>
              <a:chExt cx="1376" cy="1646"/>
            </a:xfrm>
          </p:grpSpPr>
          <p:sp>
            <p:nvSpPr>
              <p:cNvPr id="129" name="Freeform 85"/>
              <p:cNvSpPr>
                <a:spLocks/>
              </p:cNvSpPr>
              <p:nvPr/>
            </p:nvSpPr>
            <p:spPr bwMode="auto">
              <a:xfrm>
                <a:off x="8972" y="4219"/>
                <a:ext cx="1376" cy="1646"/>
              </a:xfrm>
              <a:custGeom>
                <a:avLst/>
                <a:gdLst>
                  <a:gd name="T0" fmla="+- 0 10348 8972"/>
                  <a:gd name="T1" fmla="*/ T0 w 1376"/>
                  <a:gd name="T2" fmla="+- 0 4219 4219"/>
                  <a:gd name="T3" fmla="*/ 4219 h 1646"/>
                  <a:gd name="T4" fmla="+- 0 8972 8972"/>
                  <a:gd name="T5" fmla="*/ T4 w 1376"/>
                  <a:gd name="T6" fmla="+- 0 5300 4219"/>
                  <a:gd name="T7" fmla="*/ 5300 h 1646"/>
                  <a:gd name="T8" fmla="+- 0 8972 8972"/>
                  <a:gd name="T9" fmla="*/ T8 w 1376"/>
                  <a:gd name="T10" fmla="+- 0 5865 4219"/>
                  <a:gd name="T11" fmla="*/ 5865 h 1646"/>
                  <a:gd name="T12" fmla="+- 0 10348 8972"/>
                  <a:gd name="T13" fmla="*/ T12 w 1376"/>
                  <a:gd name="T14" fmla="+- 0 4646 4219"/>
                  <a:gd name="T15" fmla="*/ 4646 h 1646"/>
                  <a:gd name="T16" fmla="+- 0 10348 8972"/>
                  <a:gd name="T17" fmla="*/ T16 w 1376"/>
                  <a:gd name="T18" fmla="+- 0 4219 4219"/>
                  <a:gd name="T19" fmla="*/ 4219 h 1646"/>
                </a:gdLst>
                <a:ahLst/>
                <a:cxnLst>
                  <a:cxn ang="0">
                    <a:pos x="T1" y="T3"/>
                  </a:cxn>
                  <a:cxn ang="0">
                    <a:pos x="T5" y="T7"/>
                  </a:cxn>
                  <a:cxn ang="0">
                    <a:pos x="T9" y="T11"/>
                  </a:cxn>
                  <a:cxn ang="0">
                    <a:pos x="T13" y="T15"/>
                  </a:cxn>
                  <a:cxn ang="0">
                    <a:pos x="T17" y="T19"/>
                  </a:cxn>
                </a:cxnLst>
                <a:rect l="0" t="0" r="r" b="b"/>
                <a:pathLst>
                  <a:path w="1376" h="1646">
                    <a:moveTo>
                      <a:pt x="1376" y="0"/>
                    </a:moveTo>
                    <a:lnTo>
                      <a:pt x="0" y="1081"/>
                    </a:lnTo>
                    <a:lnTo>
                      <a:pt x="0" y="1646"/>
                    </a:lnTo>
                    <a:lnTo>
                      <a:pt x="1376" y="427"/>
                    </a:lnTo>
                    <a:lnTo>
                      <a:pt x="1376"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3" name="Group 86"/>
            <p:cNvGrpSpPr>
              <a:grpSpLocks/>
            </p:cNvGrpSpPr>
            <p:nvPr/>
          </p:nvGrpSpPr>
          <p:grpSpPr bwMode="auto">
            <a:xfrm>
              <a:off x="7086" y="3592"/>
              <a:ext cx="2519" cy="1218"/>
              <a:chOff x="7086" y="3592"/>
              <a:chExt cx="2519" cy="1218"/>
            </a:xfrm>
          </p:grpSpPr>
          <p:sp>
            <p:nvSpPr>
              <p:cNvPr id="128" name="Freeform 87"/>
              <p:cNvSpPr>
                <a:spLocks/>
              </p:cNvSpPr>
              <p:nvPr/>
            </p:nvSpPr>
            <p:spPr bwMode="auto">
              <a:xfrm>
                <a:off x="7086" y="3592"/>
                <a:ext cx="2519" cy="1218"/>
              </a:xfrm>
              <a:custGeom>
                <a:avLst/>
                <a:gdLst>
                  <a:gd name="T0" fmla="+- 0 8674 7086"/>
                  <a:gd name="T1" fmla="*/ T0 w 2519"/>
                  <a:gd name="T2" fmla="+- 0 3592 3592"/>
                  <a:gd name="T3" fmla="*/ 3592 h 1218"/>
                  <a:gd name="T4" fmla="+- 0 7086 7086"/>
                  <a:gd name="T5" fmla="*/ T4 w 2519"/>
                  <a:gd name="T6" fmla="+- 0 4571 3592"/>
                  <a:gd name="T7" fmla="*/ 4571 h 1218"/>
                  <a:gd name="T8" fmla="+- 0 8168 7086"/>
                  <a:gd name="T9" fmla="*/ T8 w 2519"/>
                  <a:gd name="T10" fmla="+- 0 4810 3592"/>
                  <a:gd name="T11" fmla="*/ 4810 h 1218"/>
                  <a:gd name="T12" fmla="+- 0 9605 7086"/>
                  <a:gd name="T13" fmla="*/ T12 w 2519"/>
                  <a:gd name="T14" fmla="+- 0 3776 3592"/>
                  <a:gd name="T15" fmla="*/ 3776 h 1218"/>
                  <a:gd name="T16" fmla="+- 0 8674 7086"/>
                  <a:gd name="T17" fmla="*/ T16 w 2519"/>
                  <a:gd name="T18" fmla="+- 0 3592 3592"/>
                  <a:gd name="T19" fmla="*/ 3592 h 1218"/>
                </a:gdLst>
                <a:ahLst/>
                <a:cxnLst>
                  <a:cxn ang="0">
                    <a:pos x="T1" y="T3"/>
                  </a:cxn>
                  <a:cxn ang="0">
                    <a:pos x="T5" y="T7"/>
                  </a:cxn>
                  <a:cxn ang="0">
                    <a:pos x="T9" y="T11"/>
                  </a:cxn>
                  <a:cxn ang="0">
                    <a:pos x="T13" y="T15"/>
                  </a:cxn>
                  <a:cxn ang="0">
                    <a:pos x="T17" y="T19"/>
                  </a:cxn>
                </a:cxnLst>
                <a:rect l="0" t="0" r="r" b="b"/>
                <a:pathLst>
                  <a:path w="2519" h="1218">
                    <a:moveTo>
                      <a:pt x="1588" y="0"/>
                    </a:moveTo>
                    <a:lnTo>
                      <a:pt x="0" y="979"/>
                    </a:lnTo>
                    <a:lnTo>
                      <a:pt x="1082" y="1218"/>
                    </a:lnTo>
                    <a:lnTo>
                      <a:pt x="2519" y="184"/>
                    </a:lnTo>
                    <a:lnTo>
                      <a:pt x="1588"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4" name="Group 88"/>
            <p:cNvGrpSpPr>
              <a:grpSpLocks/>
            </p:cNvGrpSpPr>
            <p:nvPr/>
          </p:nvGrpSpPr>
          <p:grpSpPr bwMode="auto">
            <a:xfrm>
              <a:off x="6154" y="4570"/>
              <a:ext cx="2820" cy="1792"/>
              <a:chOff x="6154" y="4570"/>
              <a:chExt cx="2820" cy="1792"/>
            </a:xfrm>
          </p:grpSpPr>
          <p:sp>
            <p:nvSpPr>
              <p:cNvPr id="126" name="Freeform 89"/>
              <p:cNvSpPr>
                <a:spLocks/>
              </p:cNvSpPr>
              <p:nvPr/>
            </p:nvSpPr>
            <p:spPr bwMode="auto">
              <a:xfrm>
                <a:off x="6154" y="4570"/>
                <a:ext cx="2820" cy="1792"/>
              </a:xfrm>
              <a:custGeom>
                <a:avLst/>
                <a:gdLst>
                  <a:gd name="T0" fmla="+- 0 8154 6154"/>
                  <a:gd name="T1" fmla="*/ T0 w 2820"/>
                  <a:gd name="T2" fmla="+- 0 4815 4570"/>
                  <a:gd name="T3" fmla="*/ 4815 h 1792"/>
                  <a:gd name="T4" fmla="+- 0 7546 6154"/>
                  <a:gd name="T5" fmla="*/ T4 w 2820"/>
                  <a:gd name="T6" fmla="+- 0 4815 4570"/>
                  <a:gd name="T7" fmla="*/ 4815 h 1792"/>
                  <a:gd name="T8" fmla="+- 0 7567 6154"/>
                  <a:gd name="T9" fmla="*/ T8 w 2820"/>
                  <a:gd name="T10" fmla="+- 0 4818 4570"/>
                  <a:gd name="T11" fmla="*/ 4818 h 1792"/>
                  <a:gd name="T12" fmla="+- 0 7588 6154"/>
                  <a:gd name="T13" fmla="*/ T12 w 2820"/>
                  <a:gd name="T14" fmla="+- 0 4822 4570"/>
                  <a:gd name="T15" fmla="*/ 4822 h 1792"/>
                  <a:gd name="T16" fmla="+- 0 7644 6154"/>
                  <a:gd name="T17" fmla="*/ T16 w 2820"/>
                  <a:gd name="T18" fmla="+- 0 4844 4570"/>
                  <a:gd name="T19" fmla="*/ 4844 h 1792"/>
                  <a:gd name="T20" fmla="+- 0 7696 6154"/>
                  <a:gd name="T21" fmla="*/ T20 w 2820"/>
                  <a:gd name="T22" fmla="+- 0 4877 4570"/>
                  <a:gd name="T23" fmla="*/ 4877 h 1792"/>
                  <a:gd name="T24" fmla="+- 0 7743 6154"/>
                  <a:gd name="T25" fmla="*/ T24 w 2820"/>
                  <a:gd name="T26" fmla="+- 0 4916 4570"/>
                  <a:gd name="T27" fmla="*/ 4916 h 1792"/>
                  <a:gd name="T28" fmla="+- 0 7788 6154"/>
                  <a:gd name="T29" fmla="*/ T28 w 2820"/>
                  <a:gd name="T30" fmla="+- 0 4959 4570"/>
                  <a:gd name="T31" fmla="*/ 4959 h 1792"/>
                  <a:gd name="T32" fmla="+- 0 7836 6154"/>
                  <a:gd name="T33" fmla="*/ T32 w 2820"/>
                  <a:gd name="T34" fmla="+- 0 5014 4570"/>
                  <a:gd name="T35" fmla="*/ 5014 h 1792"/>
                  <a:gd name="T36" fmla="+- 0 7881 6154"/>
                  <a:gd name="T37" fmla="*/ T36 w 2820"/>
                  <a:gd name="T38" fmla="+- 0 5070 4570"/>
                  <a:gd name="T39" fmla="*/ 5070 h 1792"/>
                  <a:gd name="T40" fmla="+- 0 7996 6154"/>
                  <a:gd name="T41" fmla="*/ T40 w 2820"/>
                  <a:gd name="T42" fmla="+- 0 5214 4570"/>
                  <a:gd name="T43" fmla="*/ 5214 h 1792"/>
                  <a:gd name="T44" fmla="+- 0 8877 6154"/>
                  <a:gd name="T45" fmla="*/ T44 w 2820"/>
                  <a:gd name="T46" fmla="+- 0 6341 4570"/>
                  <a:gd name="T47" fmla="*/ 6341 h 1792"/>
                  <a:gd name="T48" fmla="+- 0 8975 6154"/>
                  <a:gd name="T49" fmla="*/ T48 w 2820"/>
                  <a:gd name="T50" fmla="+- 0 6362 4570"/>
                  <a:gd name="T51" fmla="*/ 6362 h 1792"/>
                  <a:gd name="T52" fmla="+- 0 8970 6154"/>
                  <a:gd name="T53" fmla="*/ T52 w 2820"/>
                  <a:gd name="T54" fmla="+- 0 5856 4570"/>
                  <a:gd name="T55" fmla="*/ 5856 h 1792"/>
                  <a:gd name="T56" fmla="+- 0 8154 6154"/>
                  <a:gd name="T57" fmla="*/ T56 w 2820"/>
                  <a:gd name="T58" fmla="+- 0 4815 4570"/>
                  <a:gd name="T59" fmla="*/ 4815 h 179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2820" h="1792">
                    <a:moveTo>
                      <a:pt x="2000" y="245"/>
                    </a:moveTo>
                    <a:lnTo>
                      <a:pt x="1392" y="245"/>
                    </a:lnTo>
                    <a:lnTo>
                      <a:pt x="1413" y="248"/>
                    </a:lnTo>
                    <a:lnTo>
                      <a:pt x="1434" y="252"/>
                    </a:lnTo>
                    <a:lnTo>
                      <a:pt x="1490" y="274"/>
                    </a:lnTo>
                    <a:lnTo>
                      <a:pt x="1542" y="307"/>
                    </a:lnTo>
                    <a:lnTo>
                      <a:pt x="1589" y="346"/>
                    </a:lnTo>
                    <a:lnTo>
                      <a:pt x="1634" y="389"/>
                    </a:lnTo>
                    <a:lnTo>
                      <a:pt x="1682" y="444"/>
                    </a:lnTo>
                    <a:lnTo>
                      <a:pt x="1727" y="500"/>
                    </a:lnTo>
                    <a:lnTo>
                      <a:pt x="1842" y="644"/>
                    </a:lnTo>
                    <a:lnTo>
                      <a:pt x="2723" y="1771"/>
                    </a:lnTo>
                    <a:lnTo>
                      <a:pt x="2821" y="1792"/>
                    </a:lnTo>
                    <a:lnTo>
                      <a:pt x="2816" y="1286"/>
                    </a:lnTo>
                    <a:lnTo>
                      <a:pt x="2000" y="245"/>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27" name="Freeform 90"/>
              <p:cNvSpPr>
                <a:spLocks/>
              </p:cNvSpPr>
              <p:nvPr/>
            </p:nvSpPr>
            <p:spPr bwMode="auto">
              <a:xfrm>
                <a:off x="6154" y="4570"/>
                <a:ext cx="2820" cy="1792"/>
              </a:xfrm>
              <a:custGeom>
                <a:avLst/>
                <a:gdLst>
                  <a:gd name="T0" fmla="+- 0 7080 6154"/>
                  <a:gd name="T1" fmla="*/ T0 w 2820"/>
                  <a:gd name="T2" fmla="+- 0 4570 4570"/>
                  <a:gd name="T3" fmla="*/ 4570 h 1792"/>
                  <a:gd name="T4" fmla="+- 0 6157 6154"/>
                  <a:gd name="T5" fmla="*/ T4 w 2820"/>
                  <a:gd name="T6" fmla="+- 0 5197 4570"/>
                  <a:gd name="T7" fmla="*/ 5197 h 1792"/>
                  <a:gd name="T8" fmla="+- 0 6154 6154"/>
                  <a:gd name="T9" fmla="*/ T8 w 2820"/>
                  <a:gd name="T10" fmla="+- 0 5648 4570"/>
                  <a:gd name="T11" fmla="*/ 5648 h 1792"/>
                  <a:gd name="T12" fmla="+- 0 6183 6154"/>
                  <a:gd name="T13" fmla="*/ T12 w 2820"/>
                  <a:gd name="T14" fmla="+- 0 5656 4570"/>
                  <a:gd name="T15" fmla="*/ 5656 h 1792"/>
                  <a:gd name="T16" fmla="+- 0 7354 6154"/>
                  <a:gd name="T17" fmla="*/ T16 w 2820"/>
                  <a:gd name="T18" fmla="+- 0 4873 4570"/>
                  <a:gd name="T19" fmla="*/ 4873 h 1792"/>
                  <a:gd name="T20" fmla="+- 0 7357 6154"/>
                  <a:gd name="T21" fmla="*/ T20 w 2820"/>
                  <a:gd name="T22" fmla="+- 0 4871 4570"/>
                  <a:gd name="T23" fmla="*/ 4871 h 1792"/>
                  <a:gd name="T24" fmla="+- 0 7365 6154"/>
                  <a:gd name="T25" fmla="*/ T24 w 2820"/>
                  <a:gd name="T26" fmla="+- 0 4866 4570"/>
                  <a:gd name="T27" fmla="*/ 4866 h 1792"/>
                  <a:gd name="T28" fmla="+- 0 7433 6154"/>
                  <a:gd name="T29" fmla="*/ T28 w 2820"/>
                  <a:gd name="T30" fmla="+- 0 4834 4570"/>
                  <a:gd name="T31" fmla="*/ 4834 h 1792"/>
                  <a:gd name="T32" fmla="+- 0 7515 6154"/>
                  <a:gd name="T33" fmla="*/ T32 w 2820"/>
                  <a:gd name="T34" fmla="+- 0 4816 4570"/>
                  <a:gd name="T35" fmla="*/ 4816 h 1792"/>
                  <a:gd name="T36" fmla="+- 0 7546 6154"/>
                  <a:gd name="T37" fmla="*/ T36 w 2820"/>
                  <a:gd name="T38" fmla="+- 0 4815 4570"/>
                  <a:gd name="T39" fmla="*/ 4815 h 1792"/>
                  <a:gd name="T40" fmla="+- 0 8154 6154"/>
                  <a:gd name="T41" fmla="*/ T40 w 2820"/>
                  <a:gd name="T42" fmla="+- 0 4815 4570"/>
                  <a:gd name="T43" fmla="*/ 4815 h 1792"/>
                  <a:gd name="T44" fmla="+- 0 8150 6154"/>
                  <a:gd name="T45" fmla="*/ T44 w 2820"/>
                  <a:gd name="T46" fmla="+- 0 4810 4570"/>
                  <a:gd name="T47" fmla="*/ 4810 h 1792"/>
                  <a:gd name="T48" fmla="+- 0 7080 6154"/>
                  <a:gd name="T49" fmla="*/ T48 w 2820"/>
                  <a:gd name="T50" fmla="+- 0 4570 4570"/>
                  <a:gd name="T51" fmla="*/ 4570 h 179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2820" h="1792">
                    <a:moveTo>
                      <a:pt x="926" y="0"/>
                    </a:moveTo>
                    <a:lnTo>
                      <a:pt x="3" y="627"/>
                    </a:lnTo>
                    <a:lnTo>
                      <a:pt x="0" y="1078"/>
                    </a:lnTo>
                    <a:lnTo>
                      <a:pt x="29" y="1086"/>
                    </a:lnTo>
                    <a:lnTo>
                      <a:pt x="1200" y="303"/>
                    </a:lnTo>
                    <a:lnTo>
                      <a:pt x="1203" y="301"/>
                    </a:lnTo>
                    <a:lnTo>
                      <a:pt x="1211" y="296"/>
                    </a:lnTo>
                    <a:lnTo>
                      <a:pt x="1279" y="264"/>
                    </a:lnTo>
                    <a:lnTo>
                      <a:pt x="1361" y="246"/>
                    </a:lnTo>
                    <a:lnTo>
                      <a:pt x="1392" y="245"/>
                    </a:lnTo>
                    <a:lnTo>
                      <a:pt x="2000" y="245"/>
                    </a:lnTo>
                    <a:lnTo>
                      <a:pt x="1996" y="240"/>
                    </a:lnTo>
                    <a:lnTo>
                      <a:pt x="926"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5" name="Group 91"/>
            <p:cNvGrpSpPr>
              <a:grpSpLocks/>
            </p:cNvGrpSpPr>
            <p:nvPr/>
          </p:nvGrpSpPr>
          <p:grpSpPr bwMode="auto">
            <a:xfrm>
              <a:off x="8972" y="4641"/>
              <a:ext cx="1379" cy="1712"/>
              <a:chOff x="8972" y="4641"/>
              <a:chExt cx="1379" cy="1712"/>
            </a:xfrm>
          </p:grpSpPr>
          <p:sp>
            <p:nvSpPr>
              <p:cNvPr id="125" name="Freeform 92"/>
              <p:cNvSpPr>
                <a:spLocks/>
              </p:cNvSpPr>
              <p:nvPr/>
            </p:nvSpPr>
            <p:spPr bwMode="auto">
              <a:xfrm>
                <a:off x="8972" y="4641"/>
                <a:ext cx="1379" cy="1712"/>
              </a:xfrm>
              <a:custGeom>
                <a:avLst/>
                <a:gdLst>
                  <a:gd name="T0" fmla="+- 0 10351 8972"/>
                  <a:gd name="T1" fmla="*/ T0 w 1379"/>
                  <a:gd name="T2" fmla="+- 0 4641 4641"/>
                  <a:gd name="T3" fmla="*/ 4641 h 1712"/>
                  <a:gd name="T4" fmla="+- 0 8972 8972"/>
                  <a:gd name="T5" fmla="*/ T4 w 1379"/>
                  <a:gd name="T6" fmla="+- 0 5864 4641"/>
                  <a:gd name="T7" fmla="*/ 5864 h 1712"/>
                  <a:gd name="T8" fmla="+- 0 8977 8972"/>
                  <a:gd name="T9" fmla="*/ T8 w 1379"/>
                  <a:gd name="T10" fmla="+- 0 6353 4641"/>
                  <a:gd name="T11" fmla="*/ 6353 h 1712"/>
                  <a:gd name="T12" fmla="+- 0 10351 8972"/>
                  <a:gd name="T13" fmla="*/ T12 w 1379"/>
                  <a:gd name="T14" fmla="+- 0 5073 4641"/>
                  <a:gd name="T15" fmla="*/ 5073 h 1712"/>
                  <a:gd name="T16" fmla="+- 0 10351 8972"/>
                  <a:gd name="T17" fmla="*/ T16 w 1379"/>
                  <a:gd name="T18" fmla="+- 0 4641 4641"/>
                  <a:gd name="T19" fmla="*/ 4641 h 1712"/>
                </a:gdLst>
                <a:ahLst/>
                <a:cxnLst>
                  <a:cxn ang="0">
                    <a:pos x="T1" y="T3"/>
                  </a:cxn>
                  <a:cxn ang="0">
                    <a:pos x="T5" y="T7"/>
                  </a:cxn>
                  <a:cxn ang="0">
                    <a:pos x="T9" y="T11"/>
                  </a:cxn>
                  <a:cxn ang="0">
                    <a:pos x="T13" y="T15"/>
                  </a:cxn>
                  <a:cxn ang="0">
                    <a:pos x="T17" y="T19"/>
                  </a:cxn>
                </a:cxnLst>
                <a:rect l="0" t="0" r="r" b="b"/>
                <a:pathLst>
                  <a:path w="1379" h="1712">
                    <a:moveTo>
                      <a:pt x="1379" y="0"/>
                    </a:moveTo>
                    <a:lnTo>
                      <a:pt x="0" y="1223"/>
                    </a:lnTo>
                    <a:lnTo>
                      <a:pt x="5" y="1712"/>
                    </a:lnTo>
                    <a:lnTo>
                      <a:pt x="1379" y="432"/>
                    </a:lnTo>
                    <a:lnTo>
                      <a:pt x="1379"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6" name="Group 93"/>
            <p:cNvGrpSpPr>
              <a:grpSpLocks/>
            </p:cNvGrpSpPr>
            <p:nvPr/>
          </p:nvGrpSpPr>
          <p:grpSpPr bwMode="auto">
            <a:xfrm>
              <a:off x="6183" y="4815"/>
              <a:ext cx="10285" cy="5788"/>
              <a:chOff x="6183" y="4815"/>
              <a:chExt cx="10285" cy="5788"/>
            </a:xfrm>
          </p:grpSpPr>
          <p:sp>
            <p:nvSpPr>
              <p:cNvPr id="120" name="Freeform 94"/>
              <p:cNvSpPr>
                <a:spLocks/>
              </p:cNvSpPr>
              <p:nvPr/>
            </p:nvSpPr>
            <p:spPr bwMode="auto">
              <a:xfrm>
                <a:off x="6183" y="4815"/>
                <a:ext cx="2694" cy="1526"/>
              </a:xfrm>
              <a:custGeom>
                <a:avLst/>
                <a:gdLst>
                  <a:gd name="T0" fmla="+- 0 8323 6183"/>
                  <a:gd name="T1" fmla="*/ T0 w 2694"/>
                  <a:gd name="T2" fmla="+- 0 5631 4815"/>
                  <a:gd name="T3" fmla="*/ 5631 h 1526"/>
                  <a:gd name="T4" fmla="+- 0 7486 6183"/>
                  <a:gd name="T5" fmla="*/ T4 w 2694"/>
                  <a:gd name="T6" fmla="+- 0 5631 4815"/>
                  <a:gd name="T7" fmla="*/ 5631 h 1526"/>
                  <a:gd name="T8" fmla="+- 0 7500 6183"/>
                  <a:gd name="T9" fmla="*/ T8 w 2694"/>
                  <a:gd name="T10" fmla="+- 0 5632 4815"/>
                  <a:gd name="T11" fmla="*/ 5632 h 1526"/>
                  <a:gd name="T12" fmla="+- 0 7514 6183"/>
                  <a:gd name="T13" fmla="*/ T12 w 2694"/>
                  <a:gd name="T14" fmla="+- 0 5633 4815"/>
                  <a:gd name="T15" fmla="*/ 5633 h 1526"/>
                  <a:gd name="T16" fmla="+- 0 7587 6183"/>
                  <a:gd name="T17" fmla="*/ T16 w 2694"/>
                  <a:gd name="T18" fmla="+- 0 5655 4815"/>
                  <a:gd name="T19" fmla="*/ 5655 h 1526"/>
                  <a:gd name="T20" fmla="+- 0 7637 6183"/>
                  <a:gd name="T21" fmla="*/ T20 w 2694"/>
                  <a:gd name="T22" fmla="+- 0 5693 4815"/>
                  <a:gd name="T23" fmla="*/ 5693 h 1526"/>
                  <a:gd name="T24" fmla="+- 0 7694 6183"/>
                  <a:gd name="T25" fmla="*/ T24 w 2694"/>
                  <a:gd name="T26" fmla="+- 0 5748 4815"/>
                  <a:gd name="T27" fmla="*/ 5748 h 1526"/>
                  <a:gd name="T28" fmla="+- 0 7754 6183"/>
                  <a:gd name="T29" fmla="*/ T28 w 2694"/>
                  <a:gd name="T30" fmla="+- 0 5813 4815"/>
                  <a:gd name="T31" fmla="*/ 5813 h 1526"/>
                  <a:gd name="T32" fmla="+- 0 7814 6183"/>
                  <a:gd name="T33" fmla="*/ T32 w 2694"/>
                  <a:gd name="T34" fmla="+- 0 5883 4815"/>
                  <a:gd name="T35" fmla="*/ 5883 h 1526"/>
                  <a:gd name="T36" fmla="+- 0 7870 6183"/>
                  <a:gd name="T37" fmla="*/ T36 w 2694"/>
                  <a:gd name="T38" fmla="+- 0 5953 4815"/>
                  <a:gd name="T39" fmla="*/ 5953 h 1526"/>
                  <a:gd name="T40" fmla="+- 0 7919 6183"/>
                  <a:gd name="T41" fmla="*/ T40 w 2694"/>
                  <a:gd name="T42" fmla="+- 0 6016 4815"/>
                  <a:gd name="T43" fmla="*/ 6016 h 1526"/>
                  <a:gd name="T44" fmla="+- 0 7959 6183"/>
                  <a:gd name="T45" fmla="*/ T44 w 2694"/>
                  <a:gd name="T46" fmla="+- 0 6069 4815"/>
                  <a:gd name="T47" fmla="*/ 6069 h 1526"/>
                  <a:gd name="T48" fmla="+- 0 7994 6183"/>
                  <a:gd name="T49" fmla="*/ T48 w 2694"/>
                  <a:gd name="T50" fmla="+- 0 6117 4815"/>
                  <a:gd name="T51" fmla="*/ 6117 h 1526"/>
                  <a:gd name="T52" fmla="+- 0 8877 6183"/>
                  <a:gd name="T53" fmla="*/ T52 w 2694"/>
                  <a:gd name="T54" fmla="+- 0 6341 4815"/>
                  <a:gd name="T55" fmla="*/ 6341 h 1526"/>
                  <a:gd name="T56" fmla="+- 0 8323 6183"/>
                  <a:gd name="T57" fmla="*/ T56 w 2694"/>
                  <a:gd name="T58" fmla="+- 0 5631 4815"/>
                  <a:gd name="T59" fmla="*/ 5631 h 152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2694" h="1526">
                    <a:moveTo>
                      <a:pt x="2140" y="816"/>
                    </a:moveTo>
                    <a:lnTo>
                      <a:pt x="1303" y="816"/>
                    </a:lnTo>
                    <a:lnTo>
                      <a:pt x="1317" y="817"/>
                    </a:lnTo>
                    <a:lnTo>
                      <a:pt x="1331" y="818"/>
                    </a:lnTo>
                    <a:lnTo>
                      <a:pt x="1404" y="840"/>
                    </a:lnTo>
                    <a:lnTo>
                      <a:pt x="1454" y="878"/>
                    </a:lnTo>
                    <a:lnTo>
                      <a:pt x="1511" y="933"/>
                    </a:lnTo>
                    <a:lnTo>
                      <a:pt x="1571" y="998"/>
                    </a:lnTo>
                    <a:lnTo>
                      <a:pt x="1631" y="1068"/>
                    </a:lnTo>
                    <a:lnTo>
                      <a:pt x="1687" y="1138"/>
                    </a:lnTo>
                    <a:lnTo>
                      <a:pt x="1736" y="1201"/>
                    </a:lnTo>
                    <a:lnTo>
                      <a:pt x="1776" y="1254"/>
                    </a:lnTo>
                    <a:lnTo>
                      <a:pt x="1811" y="1302"/>
                    </a:lnTo>
                    <a:lnTo>
                      <a:pt x="2694" y="1526"/>
                    </a:lnTo>
                    <a:lnTo>
                      <a:pt x="2140" y="816"/>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121" name="Picture 9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411" y="5062"/>
                <a:ext cx="2156" cy="1628"/>
              </a:xfrm>
              <a:prstGeom prst="rect">
                <a:avLst/>
              </a:prstGeom>
              <a:noFill/>
              <a:extLst>
                <a:ext uri="{909E8E84-426E-40DD-AFC4-6F175D3DCCD1}">
                  <a14:hiddenFill xmlns:a14="http://schemas.microsoft.com/office/drawing/2010/main">
                    <a:solidFill>
                      <a:srgbClr val="FFFFFF"/>
                    </a:solidFill>
                  </a14:hiddenFill>
                </a:ext>
              </a:extLst>
            </p:spPr>
          </p:pic>
          <p:pic>
            <p:nvPicPr>
              <p:cNvPr id="122" name="Picture 9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455" y="6597"/>
                <a:ext cx="2862" cy="1932"/>
              </a:xfrm>
              <a:prstGeom prst="rect">
                <a:avLst/>
              </a:prstGeom>
              <a:noFill/>
              <a:extLst>
                <a:ext uri="{909E8E84-426E-40DD-AFC4-6F175D3DCCD1}">
                  <a14:hiddenFill xmlns:a14="http://schemas.microsoft.com/office/drawing/2010/main">
                    <a:solidFill>
                      <a:srgbClr val="FFFFFF"/>
                    </a:solidFill>
                  </a14:hiddenFill>
                </a:ext>
              </a:extLst>
            </p:spPr>
          </p:pic>
          <p:pic>
            <p:nvPicPr>
              <p:cNvPr id="123" name="Picture 97"/>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3620" y="9127"/>
                <a:ext cx="1458" cy="1476"/>
              </a:xfrm>
              <a:prstGeom prst="rect">
                <a:avLst/>
              </a:prstGeom>
              <a:noFill/>
              <a:extLst>
                <a:ext uri="{909E8E84-426E-40DD-AFC4-6F175D3DCCD1}">
                  <a14:hiddenFill xmlns:a14="http://schemas.microsoft.com/office/drawing/2010/main">
                    <a:solidFill>
                      <a:srgbClr val="FFFFFF"/>
                    </a:solidFill>
                  </a14:hiddenFill>
                </a:ext>
              </a:extLst>
            </p:spPr>
          </p:pic>
          <p:pic>
            <p:nvPicPr>
              <p:cNvPr id="124" name="Picture 98"/>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3944" y="7008"/>
                <a:ext cx="2524" cy="357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47" name="Group 99"/>
            <p:cNvGrpSpPr>
              <a:grpSpLocks/>
            </p:cNvGrpSpPr>
            <p:nvPr/>
          </p:nvGrpSpPr>
          <p:grpSpPr bwMode="auto">
            <a:xfrm>
              <a:off x="12625" y="3607"/>
              <a:ext cx="2573" cy="1223"/>
              <a:chOff x="12625" y="3607"/>
              <a:chExt cx="2573" cy="1223"/>
            </a:xfrm>
          </p:grpSpPr>
          <p:sp>
            <p:nvSpPr>
              <p:cNvPr id="119" name="Freeform 100"/>
              <p:cNvSpPr>
                <a:spLocks/>
              </p:cNvSpPr>
              <p:nvPr/>
            </p:nvSpPr>
            <p:spPr bwMode="auto">
              <a:xfrm>
                <a:off x="12625" y="3607"/>
                <a:ext cx="2573" cy="1223"/>
              </a:xfrm>
              <a:custGeom>
                <a:avLst/>
                <a:gdLst>
                  <a:gd name="T0" fmla="+- 0 14249 12625"/>
                  <a:gd name="T1" fmla="*/ T0 w 2573"/>
                  <a:gd name="T2" fmla="+- 0 3607 3607"/>
                  <a:gd name="T3" fmla="*/ 3607 h 1223"/>
                  <a:gd name="T4" fmla="+- 0 12625 12625"/>
                  <a:gd name="T5" fmla="*/ T4 w 2573"/>
                  <a:gd name="T6" fmla="+- 0 4582 3607"/>
                  <a:gd name="T7" fmla="*/ 4582 h 1223"/>
                  <a:gd name="T8" fmla="+- 0 13727 12625"/>
                  <a:gd name="T9" fmla="*/ T8 w 2573"/>
                  <a:gd name="T10" fmla="+- 0 4830 3607"/>
                  <a:gd name="T11" fmla="*/ 4830 h 1223"/>
                  <a:gd name="T12" fmla="+- 0 15198 12625"/>
                  <a:gd name="T13" fmla="*/ T12 w 2573"/>
                  <a:gd name="T14" fmla="+- 0 3786 3607"/>
                  <a:gd name="T15" fmla="*/ 3786 h 1223"/>
                  <a:gd name="T16" fmla="+- 0 14249 12625"/>
                  <a:gd name="T17" fmla="*/ T16 w 2573"/>
                  <a:gd name="T18" fmla="+- 0 3607 3607"/>
                  <a:gd name="T19" fmla="*/ 3607 h 1223"/>
                </a:gdLst>
                <a:ahLst/>
                <a:cxnLst>
                  <a:cxn ang="0">
                    <a:pos x="T1" y="T3"/>
                  </a:cxn>
                  <a:cxn ang="0">
                    <a:pos x="T5" y="T7"/>
                  </a:cxn>
                  <a:cxn ang="0">
                    <a:pos x="T9" y="T11"/>
                  </a:cxn>
                  <a:cxn ang="0">
                    <a:pos x="T13" y="T15"/>
                  </a:cxn>
                  <a:cxn ang="0">
                    <a:pos x="T17" y="T19"/>
                  </a:cxn>
                </a:cxnLst>
                <a:rect l="0" t="0" r="r" b="b"/>
                <a:pathLst>
                  <a:path w="2573" h="1223">
                    <a:moveTo>
                      <a:pt x="1624" y="0"/>
                    </a:moveTo>
                    <a:lnTo>
                      <a:pt x="0" y="975"/>
                    </a:lnTo>
                    <a:lnTo>
                      <a:pt x="1102" y="1223"/>
                    </a:lnTo>
                    <a:lnTo>
                      <a:pt x="2573" y="179"/>
                    </a:lnTo>
                    <a:lnTo>
                      <a:pt x="1624"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8" name="Group 101"/>
            <p:cNvGrpSpPr>
              <a:grpSpLocks/>
            </p:cNvGrpSpPr>
            <p:nvPr/>
          </p:nvGrpSpPr>
          <p:grpSpPr bwMode="auto">
            <a:xfrm>
              <a:off x="12388" y="3559"/>
              <a:ext cx="1850" cy="1012"/>
              <a:chOff x="12388" y="3559"/>
              <a:chExt cx="1850" cy="1012"/>
            </a:xfrm>
          </p:grpSpPr>
          <p:sp>
            <p:nvSpPr>
              <p:cNvPr id="118" name="Freeform 102"/>
              <p:cNvSpPr>
                <a:spLocks/>
              </p:cNvSpPr>
              <p:nvPr/>
            </p:nvSpPr>
            <p:spPr bwMode="auto">
              <a:xfrm>
                <a:off x="12388" y="3559"/>
                <a:ext cx="1850" cy="1012"/>
              </a:xfrm>
              <a:custGeom>
                <a:avLst/>
                <a:gdLst>
                  <a:gd name="T0" fmla="+- 0 14011 12388"/>
                  <a:gd name="T1" fmla="*/ T0 w 1850"/>
                  <a:gd name="T2" fmla="+- 0 3559 3559"/>
                  <a:gd name="T3" fmla="*/ 3559 h 1012"/>
                  <a:gd name="T4" fmla="+- 0 12388 12388"/>
                  <a:gd name="T5" fmla="*/ T4 w 1850"/>
                  <a:gd name="T6" fmla="+- 0 4513 3559"/>
                  <a:gd name="T7" fmla="*/ 4513 h 1012"/>
                  <a:gd name="T8" fmla="+- 0 12646 12388"/>
                  <a:gd name="T9" fmla="*/ T8 w 1850"/>
                  <a:gd name="T10" fmla="+- 0 4571 3559"/>
                  <a:gd name="T11" fmla="*/ 4571 h 1012"/>
                  <a:gd name="T12" fmla="+- 0 14238 12388"/>
                  <a:gd name="T13" fmla="*/ T12 w 1850"/>
                  <a:gd name="T14" fmla="+- 0 3601 3559"/>
                  <a:gd name="T15" fmla="*/ 3601 h 1012"/>
                  <a:gd name="T16" fmla="+- 0 14011 12388"/>
                  <a:gd name="T17" fmla="*/ T16 w 1850"/>
                  <a:gd name="T18" fmla="+- 0 3559 3559"/>
                  <a:gd name="T19" fmla="*/ 3559 h 1012"/>
                </a:gdLst>
                <a:ahLst/>
                <a:cxnLst>
                  <a:cxn ang="0">
                    <a:pos x="T1" y="T3"/>
                  </a:cxn>
                  <a:cxn ang="0">
                    <a:pos x="T5" y="T7"/>
                  </a:cxn>
                  <a:cxn ang="0">
                    <a:pos x="T9" y="T11"/>
                  </a:cxn>
                  <a:cxn ang="0">
                    <a:pos x="T13" y="T15"/>
                  </a:cxn>
                  <a:cxn ang="0">
                    <a:pos x="T17" y="T19"/>
                  </a:cxn>
                </a:cxnLst>
                <a:rect l="0" t="0" r="r" b="b"/>
                <a:pathLst>
                  <a:path w="1850" h="1012">
                    <a:moveTo>
                      <a:pt x="1623" y="0"/>
                    </a:moveTo>
                    <a:lnTo>
                      <a:pt x="0" y="954"/>
                    </a:lnTo>
                    <a:lnTo>
                      <a:pt x="258" y="1012"/>
                    </a:lnTo>
                    <a:lnTo>
                      <a:pt x="1850" y="42"/>
                    </a:lnTo>
                    <a:lnTo>
                      <a:pt x="1623"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9" name="Group 103"/>
            <p:cNvGrpSpPr>
              <a:grpSpLocks/>
            </p:cNvGrpSpPr>
            <p:nvPr/>
          </p:nvGrpSpPr>
          <p:grpSpPr bwMode="auto">
            <a:xfrm>
              <a:off x="13732" y="3791"/>
              <a:ext cx="1898" cy="1144"/>
              <a:chOff x="13732" y="3791"/>
              <a:chExt cx="1898" cy="1144"/>
            </a:xfrm>
          </p:grpSpPr>
          <p:sp>
            <p:nvSpPr>
              <p:cNvPr id="117" name="Freeform 104"/>
              <p:cNvSpPr>
                <a:spLocks/>
              </p:cNvSpPr>
              <p:nvPr/>
            </p:nvSpPr>
            <p:spPr bwMode="auto">
              <a:xfrm>
                <a:off x="13732" y="3791"/>
                <a:ext cx="1898" cy="1144"/>
              </a:xfrm>
              <a:custGeom>
                <a:avLst/>
                <a:gdLst>
                  <a:gd name="T0" fmla="+- 0 15208 13732"/>
                  <a:gd name="T1" fmla="*/ T0 w 1898"/>
                  <a:gd name="T2" fmla="+- 0 3791 3791"/>
                  <a:gd name="T3" fmla="*/ 3791 h 1144"/>
                  <a:gd name="T4" fmla="+- 0 13732 13732"/>
                  <a:gd name="T5" fmla="*/ T4 w 1898"/>
                  <a:gd name="T6" fmla="+- 0 4819 3791"/>
                  <a:gd name="T7" fmla="*/ 4819 h 1144"/>
                  <a:gd name="T8" fmla="+- 0 14254 13732"/>
                  <a:gd name="T9" fmla="*/ T8 w 1898"/>
                  <a:gd name="T10" fmla="+- 0 4935 3791"/>
                  <a:gd name="T11" fmla="*/ 4935 h 1144"/>
                  <a:gd name="T12" fmla="+- 0 15630 13732"/>
                  <a:gd name="T13" fmla="*/ T12 w 1898"/>
                  <a:gd name="T14" fmla="+- 0 3875 3791"/>
                  <a:gd name="T15" fmla="*/ 3875 h 1144"/>
                  <a:gd name="T16" fmla="+- 0 15208 13732"/>
                  <a:gd name="T17" fmla="*/ T16 w 1898"/>
                  <a:gd name="T18" fmla="+- 0 3791 3791"/>
                  <a:gd name="T19" fmla="*/ 3791 h 1144"/>
                </a:gdLst>
                <a:ahLst/>
                <a:cxnLst>
                  <a:cxn ang="0">
                    <a:pos x="T1" y="T3"/>
                  </a:cxn>
                  <a:cxn ang="0">
                    <a:pos x="T5" y="T7"/>
                  </a:cxn>
                  <a:cxn ang="0">
                    <a:pos x="T9" y="T11"/>
                  </a:cxn>
                  <a:cxn ang="0">
                    <a:pos x="T13" y="T15"/>
                  </a:cxn>
                  <a:cxn ang="0">
                    <a:pos x="T17" y="T19"/>
                  </a:cxn>
                </a:cxnLst>
                <a:rect l="0" t="0" r="r" b="b"/>
                <a:pathLst>
                  <a:path w="1898" h="1144">
                    <a:moveTo>
                      <a:pt x="1476" y="0"/>
                    </a:moveTo>
                    <a:lnTo>
                      <a:pt x="0" y="1028"/>
                    </a:lnTo>
                    <a:lnTo>
                      <a:pt x="522" y="1144"/>
                    </a:lnTo>
                    <a:lnTo>
                      <a:pt x="1898" y="84"/>
                    </a:lnTo>
                    <a:lnTo>
                      <a:pt x="1476"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0" name="Group 105"/>
            <p:cNvGrpSpPr>
              <a:grpSpLocks/>
            </p:cNvGrpSpPr>
            <p:nvPr/>
          </p:nvGrpSpPr>
          <p:grpSpPr bwMode="auto">
            <a:xfrm>
              <a:off x="12369" y="4509"/>
              <a:ext cx="1904" cy="626"/>
              <a:chOff x="12369" y="4509"/>
              <a:chExt cx="1904" cy="626"/>
            </a:xfrm>
          </p:grpSpPr>
          <p:sp>
            <p:nvSpPr>
              <p:cNvPr id="115" name="Freeform 106"/>
              <p:cNvSpPr>
                <a:spLocks/>
              </p:cNvSpPr>
              <p:nvPr/>
            </p:nvSpPr>
            <p:spPr bwMode="auto">
              <a:xfrm>
                <a:off x="12369" y="4509"/>
                <a:ext cx="1904" cy="626"/>
              </a:xfrm>
              <a:custGeom>
                <a:avLst/>
                <a:gdLst>
                  <a:gd name="T0" fmla="+- 0 12381 12369"/>
                  <a:gd name="T1" fmla="*/ T0 w 1904"/>
                  <a:gd name="T2" fmla="+- 0 4509 4509"/>
                  <a:gd name="T3" fmla="*/ 4509 h 626"/>
                  <a:gd name="T4" fmla="+- 0 12377 12369"/>
                  <a:gd name="T5" fmla="*/ T4 w 1904"/>
                  <a:gd name="T6" fmla="+- 0 4575 4509"/>
                  <a:gd name="T7" fmla="*/ 4575 h 626"/>
                  <a:gd name="T8" fmla="+- 0 12371 12369"/>
                  <a:gd name="T9" fmla="*/ T8 w 1904"/>
                  <a:gd name="T10" fmla="+- 0 4688 4509"/>
                  <a:gd name="T11" fmla="*/ 4688 h 626"/>
                  <a:gd name="T12" fmla="+- 0 12369 12369"/>
                  <a:gd name="T13" fmla="*/ T12 w 1904"/>
                  <a:gd name="T14" fmla="+- 0 4779 4509"/>
                  <a:gd name="T15" fmla="*/ 4779 h 626"/>
                  <a:gd name="T16" fmla="+- 0 12370 12369"/>
                  <a:gd name="T17" fmla="*/ T16 w 1904"/>
                  <a:gd name="T18" fmla="+- 0 4817 4509"/>
                  <a:gd name="T19" fmla="*/ 4817 h 626"/>
                  <a:gd name="T20" fmla="+- 0 12376 12369"/>
                  <a:gd name="T21" fmla="*/ T20 w 1904"/>
                  <a:gd name="T22" fmla="+- 0 4880 4509"/>
                  <a:gd name="T23" fmla="*/ 4880 h 626"/>
                  <a:gd name="T24" fmla="+- 0 12398 12369"/>
                  <a:gd name="T25" fmla="*/ T24 w 1904"/>
                  <a:gd name="T26" fmla="+- 0 4952 4509"/>
                  <a:gd name="T27" fmla="*/ 4952 h 626"/>
                  <a:gd name="T28" fmla="+- 0 12441 12369"/>
                  <a:gd name="T29" fmla="*/ T28 w 1904"/>
                  <a:gd name="T30" fmla="+- 0 5004 4509"/>
                  <a:gd name="T31" fmla="*/ 5004 h 626"/>
                  <a:gd name="T32" fmla="+- 0 12509 12369"/>
                  <a:gd name="T33" fmla="*/ T32 w 1904"/>
                  <a:gd name="T34" fmla="+- 0 5051 4509"/>
                  <a:gd name="T35" fmla="*/ 5051 h 626"/>
                  <a:gd name="T36" fmla="+- 0 12570 12369"/>
                  <a:gd name="T37" fmla="*/ T36 w 1904"/>
                  <a:gd name="T38" fmla="+- 0 5084 4509"/>
                  <a:gd name="T39" fmla="*/ 5084 h 626"/>
                  <a:gd name="T40" fmla="+- 0 12653 12369"/>
                  <a:gd name="T41" fmla="*/ T40 w 1904"/>
                  <a:gd name="T42" fmla="+- 0 5119 4509"/>
                  <a:gd name="T43" fmla="*/ 5119 h 626"/>
                  <a:gd name="T44" fmla="+- 0 12715 12369"/>
                  <a:gd name="T45" fmla="*/ T44 w 1904"/>
                  <a:gd name="T46" fmla="+- 0 5130 4509"/>
                  <a:gd name="T47" fmla="*/ 5130 h 626"/>
                  <a:gd name="T48" fmla="+- 0 12790 12369"/>
                  <a:gd name="T49" fmla="*/ T48 w 1904"/>
                  <a:gd name="T50" fmla="+- 0 5135 4509"/>
                  <a:gd name="T51" fmla="*/ 5135 h 626"/>
                  <a:gd name="T52" fmla="+- 0 12877 12369"/>
                  <a:gd name="T53" fmla="*/ T52 w 1904"/>
                  <a:gd name="T54" fmla="+- 0 5135 4509"/>
                  <a:gd name="T55" fmla="*/ 5135 h 626"/>
                  <a:gd name="T56" fmla="+- 0 12974 12369"/>
                  <a:gd name="T57" fmla="*/ T56 w 1904"/>
                  <a:gd name="T58" fmla="+- 0 5132 4509"/>
                  <a:gd name="T59" fmla="*/ 5132 h 626"/>
                  <a:gd name="T60" fmla="+- 0 13078 12369"/>
                  <a:gd name="T61" fmla="*/ T60 w 1904"/>
                  <a:gd name="T62" fmla="+- 0 5124 4509"/>
                  <a:gd name="T63" fmla="*/ 5124 h 626"/>
                  <a:gd name="T64" fmla="+- 0 13188 12369"/>
                  <a:gd name="T65" fmla="*/ T64 w 1904"/>
                  <a:gd name="T66" fmla="+- 0 5114 4509"/>
                  <a:gd name="T67" fmla="*/ 5114 h 626"/>
                  <a:gd name="T68" fmla="+- 0 13302 12369"/>
                  <a:gd name="T69" fmla="*/ T68 w 1904"/>
                  <a:gd name="T70" fmla="+- 0 5100 4509"/>
                  <a:gd name="T71" fmla="*/ 5100 h 626"/>
                  <a:gd name="T72" fmla="+- 0 13419 12369"/>
                  <a:gd name="T73" fmla="*/ T72 w 1904"/>
                  <a:gd name="T74" fmla="+- 0 5085 4509"/>
                  <a:gd name="T75" fmla="*/ 5085 h 626"/>
                  <a:gd name="T76" fmla="+- 0 13535 12369"/>
                  <a:gd name="T77" fmla="*/ T76 w 1904"/>
                  <a:gd name="T78" fmla="+- 0 5068 4509"/>
                  <a:gd name="T79" fmla="*/ 5068 h 626"/>
                  <a:gd name="T80" fmla="+- 0 13759 12369"/>
                  <a:gd name="T81" fmla="*/ T80 w 1904"/>
                  <a:gd name="T82" fmla="+- 0 5032 4509"/>
                  <a:gd name="T83" fmla="*/ 5032 h 626"/>
                  <a:gd name="T84" fmla="+- 0 14048 12369"/>
                  <a:gd name="T85" fmla="*/ T84 w 1904"/>
                  <a:gd name="T86" fmla="+- 0 4981 4509"/>
                  <a:gd name="T87" fmla="*/ 4981 h 626"/>
                  <a:gd name="T88" fmla="+- 0 14228 12369"/>
                  <a:gd name="T89" fmla="*/ T88 w 1904"/>
                  <a:gd name="T90" fmla="+- 0 4946 4509"/>
                  <a:gd name="T91" fmla="*/ 4946 h 626"/>
                  <a:gd name="T92" fmla="+- 0 12797 12369"/>
                  <a:gd name="T93" fmla="*/ T92 w 1904"/>
                  <a:gd name="T94" fmla="+- 0 4946 4509"/>
                  <a:gd name="T95" fmla="*/ 4946 h 626"/>
                  <a:gd name="T96" fmla="+- 0 12780 12369"/>
                  <a:gd name="T97" fmla="*/ T96 w 1904"/>
                  <a:gd name="T98" fmla="+- 0 4945 4509"/>
                  <a:gd name="T99" fmla="*/ 4945 h 626"/>
                  <a:gd name="T100" fmla="+- 0 12719 12369"/>
                  <a:gd name="T101" fmla="*/ T100 w 1904"/>
                  <a:gd name="T102" fmla="+- 0 4929 4509"/>
                  <a:gd name="T103" fmla="*/ 4929 h 626"/>
                  <a:gd name="T104" fmla="+- 0 12678 12369"/>
                  <a:gd name="T105" fmla="*/ T104 w 1904"/>
                  <a:gd name="T106" fmla="+- 0 4872 4509"/>
                  <a:gd name="T107" fmla="*/ 4872 h 626"/>
                  <a:gd name="T108" fmla="+- 0 12659 12369"/>
                  <a:gd name="T109" fmla="*/ T108 w 1904"/>
                  <a:gd name="T110" fmla="+- 0 4798 4509"/>
                  <a:gd name="T111" fmla="*/ 4798 h 626"/>
                  <a:gd name="T112" fmla="+- 0 12649 12369"/>
                  <a:gd name="T113" fmla="*/ T112 w 1904"/>
                  <a:gd name="T114" fmla="+- 0 4714 4509"/>
                  <a:gd name="T115" fmla="*/ 4714 h 626"/>
                  <a:gd name="T116" fmla="+- 0 12644 12369"/>
                  <a:gd name="T117" fmla="*/ T116 w 1904"/>
                  <a:gd name="T118" fmla="+- 0 4638 4509"/>
                  <a:gd name="T119" fmla="*/ 4638 h 626"/>
                  <a:gd name="T120" fmla="+- 0 12642 12369"/>
                  <a:gd name="T121" fmla="*/ T120 w 1904"/>
                  <a:gd name="T122" fmla="+- 0 4573 4509"/>
                  <a:gd name="T123" fmla="*/ 4573 h 626"/>
                  <a:gd name="T124" fmla="+- 0 12381 12369"/>
                  <a:gd name="T125" fmla="*/ T124 w 1904"/>
                  <a:gd name="T126" fmla="+- 0 4509 4509"/>
                  <a:gd name="T127" fmla="*/ 4509 h 62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Lst>
                <a:rect l="0" t="0" r="r" b="b"/>
                <a:pathLst>
                  <a:path w="1904" h="626">
                    <a:moveTo>
                      <a:pt x="12" y="0"/>
                    </a:moveTo>
                    <a:lnTo>
                      <a:pt x="8" y="66"/>
                    </a:lnTo>
                    <a:lnTo>
                      <a:pt x="2" y="179"/>
                    </a:lnTo>
                    <a:lnTo>
                      <a:pt x="0" y="270"/>
                    </a:lnTo>
                    <a:lnTo>
                      <a:pt x="1" y="308"/>
                    </a:lnTo>
                    <a:lnTo>
                      <a:pt x="7" y="371"/>
                    </a:lnTo>
                    <a:lnTo>
                      <a:pt x="29" y="443"/>
                    </a:lnTo>
                    <a:lnTo>
                      <a:pt x="72" y="495"/>
                    </a:lnTo>
                    <a:lnTo>
                      <a:pt x="140" y="542"/>
                    </a:lnTo>
                    <a:lnTo>
                      <a:pt x="201" y="575"/>
                    </a:lnTo>
                    <a:lnTo>
                      <a:pt x="284" y="610"/>
                    </a:lnTo>
                    <a:lnTo>
                      <a:pt x="346" y="621"/>
                    </a:lnTo>
                    <a:lnTo>
                      <a:pt x="421" y="626"/>
                    </a:lnTo>
                    <a:lnTo>
                      <a:pt x="508" y="626"/>
                    </a:lnTo>
                    <a:lnTo>
                      <a:pt x="605" y="623"/>
                    </a:lnTo>
                    <a:lnTo>
                      <a:pt x="709" y="615"/>
                    </a:lnTo>
                    <a:lnTo>
                      <a:pt x="819" y="605"/>
                    </a:lnTo>
                    <a:lnTo>
                      <a:pt x="933" y="591"/>
                    </a:lnTo>
                    <a:lnTo>
                      <a:pt x="1050" y="576"/>
                    </a:lnTo>
                    <a:lnTo>
                      <a:pt x="1166" y="559"/>
                    </a:lnTo>
                    <a:lnTo>
                      <a:pt x="1390" y="523"/>
                    </a:lnTo>
                    <a:lnTo>
                      <a:pt x="1679" y="472"/>
                    </a:lnTo>
                    <a:lnTo>
                      <a:pt x="1859" y="437"/>
                    </a:lnTo>
                    <a:lnTo>
                      <a:pt x="428" y="437"/>
                    </a:lnTo>
                    <a:lnTo>
                      <a:pt x="411" y="436"/>
                    </a:lnTo>
                    <a:lnTo>
                      <a:pt x="350" y="420"/>
                    </a:lnTo>
                    <a:lnTo>
                      <a:pt x="309" y="363"/>
                    </a:lnTo>
                    <a:lnTo>
                      <a:pt x="290" y="289"/>
                    </a:lnTo>
                    <a:lnTo>
                      <a:pt x="280" y="205"/>
                    </a:lnTo>
                    <a:lnTo>
                      <a:pt x="275" y="129"/>
                    </a:lnTo>
                    <a:lnTo>
                      <a:pt x="273" y="64"/>
                    </a:lnTo>
                    <a:lnTo>
                      <a:pt x="12" y="0"/>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6" name="Freeform 107"/>
              <p:cNvSpPr>
                <a:spLocks/>
              </p:cNvSpPr>
              <p:nvPr/>
            </p:nvSpPr>
            <p:spPr bwMode="auto">
              <a:xfrm>
                <a:off x="12369" y="4509"/>
                <a:ext cx="1904" cy="626"/>
              </a:xfrm>
              <a:custGeom>
                <a:avLst/>
                <a:gdLst>
                  <a:gd name="T0" fmla="+- 0 13745 12369"/>
                  <a:gd name="T1" fmla="*/ T0 w 1904"/>
                  <a:gd name="T2" fmla="+- 0 4822 4509"/>
                  <a:gd name="T3" fmla="*/ 4822 h 626"/>
                  <a:gd name="T4" fmla="+- 0 13055 12369"/>
                  <a:gd name="T5" fmla="*/ T4 w 1904"/>
                  <a:gd name="T6" fmla="+- 0 4921 4509"/>
                  <a:gd name="T7" fmla="*/ 4921 h 626"/>
                  <a:gd name="T8" fmla="+- 0 12949 12369"/>
                  <a:gd name="T9" fmla="*/ T8 w 1904"/>
                  <a:gd name="T10" fmla="+- 0 4934 4509"/>
                  <a:gd name="T11" fmla="*/ 4934 h 626"/>
                  <a:gd name="T12" fmla="+- 0 12871 12369"/>
                  <a:gd name="T13" fmla="*/ T12 w 1904"/>
                  <a:gd name="T14" fmla="+- 0 4942 4509"/>
                  <a:gd name="T15" fmla="*/ 4942 h 626"/>
                  <a:gd name="T16" fmla="+- 0 12797 12369"/>
                  <a:gd name="T17" fmla="*/ T16 w 1904"/>
                  <a:gd name="T18" fmla="+- 0 4946 4509"/>
                  <a:gd name="T19" fmla="*/ 4946 h 626"/>
                  <a:gd name="T20" fmla="+- 0 14228 12369"/>
                  <a:gd name="T21" fmla="*/ T20 w 1904"/>
                  <a:gd name="T22" fmla="+- 0 4946 4509"/>
                  <a:gd name="T23" fmla="*/ 4946 h 626"/>
                  <a:gd name="T24" fmla="+- 0 14273 12369"/>
                  <a:gd name="T25" fmla="*/ T24 w 1904"/>
                  <a:gd name="T26" fmla="+- 0 4936 4509"/>
                  <a:gd name="T27" fmla="*/ 4936 h 626"/>
                  <a:gd name="T28" fmla="+- 0 13745 12369"/>
                  <a:gd name="T29" fmla="*/ T28 w 1904"/>
                  <a:gd name="T30" fmla="+- 0 4822 4509"/>
                  <a:gd name="T31" fmla="*/ 4822 h 626"/>
                </a:gdLst>
                <a:ah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1904" h="626">
                    <a:moveTo>
                      <a:pt x="1376" y="313"/>
                    </a:moveTo>
                    <a:lnTo>
                      <a:pt x="686" y="412"/>
                    </a:lnTo>
                    <a:lnTo>
                      <a:pt x="580" y="425"/>
                    </a:lnTo>
                    <a:lnTo>
                      <a:pt x="502" y="433"/>
                    </a:lnTo>
                    <a:lnTo>
                      <a:pt x="428" y="437"/>
                    </a:lnTo>
                    <a:lnTo>
                      <a:pt x="1859" y="437"/>
                    </a:lnTo>
                    <a:lnTo>
                      <a:pt x="1904" y="427"/>
                    </a:lnTo>
                    <a:lnTo>
                      <a:pt x="1376" y="313"/>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1" name="Group 108"/>
            <p:cNvGrpSpPr>
              <a:grpSpLocks/>
            </p:cNvGrpSpPr>
            <p:nvPr/>
          </p:nvGrpSpPr>
          <p:grpSpPr bwMode="auto">
            <a:xfrm>
              <a:off x="11994" y="3490"/>
              <a:ext cx="2019" cy="1024"/>
              <a:chOff x="11994" y="3490"/>
              <a:chExt cx="2019" cy="1024"/>
            </a:xfrm>
          </p:grpSpPr>
          <p:sp>
            <p:nvSpPr>
              <p:cNvPr id="114" name="Freeform 109"/>
              <p:cNvSpPr>
                <a:spLocks/>
              </p:cNvSpPr>
              <p:nvPr/>
            </p:nvSpPr>
            <p:spPr bwMode="auto">
              <a:xfrm>
                <a:off x="11994" y="3490"/>
                <a:ext cx="2019" cy="1024"/>
              </a:xfrm>
              <a:custGeom>
                <a:avLst/>
                <a:gdLst>
                  <a:gd name="T0" fmla="+- 0 13687 11994"/>
                  <a:gd name="T1" fmla="*/ T0 w 2019"/>
                  <a:gd name="T2" fmla="+- 0 3490 3490"/>
                  <a:gd name="T3" fmla="*/ 3490 h 1024"/>
                  <a:gd name="T4" fmla="+- 0 11994 11994"/>
                  <a:gd name="T5" fmla="*/ T4 w 2019"/>
                  <a:gd name="T6" fmla="+- 0 4416 3490"/>
                  <a:gd name="T7" fmla="*/ 4416 h 1024"/>
                  <a:gd name="T8" fmla="+- 0 12389 11994"/>
                  <a:gd name="T9" fmla="*/ T8 w 2019"/>
                  <a:gd name="T10" fmla="+- 0 4513 3490"/>
                  <a:gd name="T11" fmla="*/ 4513 h 1024"/>
                  <a:gd name="T12" fmla="+- 0 14013 11994"/>
                  <a:gd name="T13" fmla="*/ T12 w 2019"/>
                  <a:gd name="T14" fmla="+- 0 3565 3490"/>
                  <a:gd name="T15" fmla="*/ 3565 h 1024"/>
                  <a:gd name="T16" fmla="+- 0 13687 11994"/>
                  <a:gd name="T17" fmla="*/ T16 w 2019"/>
                  <a:gd name="T18" fmla="+- 0 3490 3490"/>
                  <a:gd name="T19" fmla="*/ 3490 h 1024"/>
                </a:gdLst>
                <a:ahLst/>
                <a:cxnLst>
                  <a:cxn ang="0">
                    <a:pos x="T1" y="T3"/>
                  </a:cxn>
                  <a:cxn ang="0">
                    <a:pos x="T5" y="T7"/>
                  </a:cxn>
                  <a:cxn ang="0">
                    <a:pos x="T9" y="T11"/>
                  </a:cxn>
                  <a:cxn ang="0">
                    <a:pos x="T13" y="T15"/>
                  </a:cxn>
                  <a:cxn ang="0">
                    <a:pos x="T17" y="T19"/>
                  </a:cxn>
                </a:cxnLst>
                <a:rect l="0" t="0" r="r" b="b"/>
                <a:pathLst>
                  <a:path w="2019" h="1024">
                    <a:moveTo>
                      <a:pt x="1693" y="0"/>
                    </a:moveTo>
                    <a:lnTo>
                      <a:pt x="0" y="926"/>
                    </a:lnTo>
                    <a:lnTo>
                      <a:pt x="395" y="1023"/>
                    </a:lnTo>
                    <a:lnTo>
                      <a:pt x="2019" y="75"/>
                    </a:lnTo>
                    <a:lnTo>
                      <a:pt x="1693"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2" name="Group 110"/>
            <p:cNvGrpSpPr>
              <a:grpSpLocks/>
            </p:cNvGrpSpPr>
            <p:nvPr/>
          </p:nvGrpSpPr>
          <p:grpSpPr bwMode="auto">
            <a:xfrm>
              <a:off x="14277" y="3873"/>
              <a:ext cx="1606" cy="1131"/>
              <a:chOff x="14277" y="3873"/>
              <a:chExt cx="1606" cy="1131"/>
            </a:xfrm>
          </p:grpSpPr>
          <p:sp>
            <p:nvSpPr>
              <p:cNvPr id="113" name="Freeform 111"/>
              <p:cNvSpPr>
                <a:spLocks/>
              </p:cNvSpPr>
              <p:nvPr/>
            </p:nvSpPr>
            <p:spPr bwMode="auto">
              <a:xfrm>
                <a:off x="14277" y="3873"/>
                <a:ext cx="1606" cy="1131"/>
              </a:xfrm>
              <a:custGeom>
                <a:avLst/>
                <a:gdLst>
                  <a:gd name="T0" fmla="+- 0 15648 14277"/>
                  <a:gd name="T1" fmla="*/ T0 w 1606"/>
                  <a:gd name="T2" fmla="+- 0 3873 3873"/>
                  <a:gd name="T3" fmla="*/ 3873 h 1131"/>
                  <a:gd name="T4" fmla="+- 0 14277 14277"/>
                  <a:gd name="T5" fmla="*/ T4 w 1606"/>
                  <a:gd name="T6" fmla="+- 0 4932 3873"/>
                  <a:gd name="T7" fmla="*/ 4932 h 1131"/>
                  <a:gd name="T8" fmla="+- 0 14496 14277"/>
                  <a:gd name="T9" fmla="*/ T8 w 1606"/>
                  <a:gd name="T10" fmla="+- 0 5004 3873"/>
                  <a:gd name="T11" fmla="*/ 5004 h 1131"/>
                  <a:gd name="T12" fmla="+- 0 15882 14277"/>
                  <a:gd name="T13" fmla="*/ T12 w 1606"/>
                  <a:gd name="T14" fmla="+- 0 3924 3873"/>
                  <a:gd name="T15" fmla="*/ 3924 h 1131"/>
                  <a:gd name="T16" fmla="+- 0 15648 14277"/>
                  <a:gd name="T17" fmla="*/ T16 w 1606"/>
                  <a:gd name="T18" fmla="+- 0 3873 3873"/>
                  <a:gd name="T19" fmla="*/ 3873 h 1131"/>
                </a:gdLst>
                <a:ahLst/>
                <a:cxnLst>
                  <a:cxn ang="0">
                    <a:pos x="T1" y="T3"/>
                  </a:cxn>
                  <a:cxn ang="0">
                    <a:pos x="T5" y="T7"/>
                  </a:cxn>
                  <a:cxn ang="0">
                    <a:pos x="T9" y="T11"/>
                  </a:cxn>
                  <a:cxn ang="0">
                    <a:pos x="T13" y="T15"/>
                  </a:cxn>
                  <a:cxn ang="0">
                    <a:pos x="T17" y="T19"/>
                  </a:cxn>
                </a:cxnLst>
                <a:rect l="0" t="0" r="r" b="b"/>
                <a:pathLst>
                  <a:path w="1606" h="1131">
                    <a:moveTo>
                      <a:pt x="1371" y="0"/>
                    </a:moveTo>
                    <a:lnTo>
                      <a:pt x="0" y="1059"/>
                    </a:lnTo>
                    <a:lnTo>
                      <a:pt x="219" y="1131"/>
                    </a:lnTo>
                    <a:lnTo>
                      <a:pt x="1605" y="51"/>
                    </a:lnTo>
                    <a:lnTo>
                      <a:pt x="1371"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3" name="Group 112"/>
            <p:cNvGrpSpPr>
              <a:grpSpLocks/>
            </p:cNvGrpSpPr>
            <p:nvPr/>
          </p:nvGrpSpPr>
          <p:grpSpPr bwMode="auto">
            <a:xfrm>
              <a:off x="11975" y="4417"/>
              <a:ext cx="2536" cy="1070"/>
              <a:chOff x="11975" y="4417"/>
              <a:chExt cx="2536" cy="1070"/>
            </a:xfrm>
          </p:grpSpPr>
          <p:sp>
            <p:nvSpPr>
              <p:cNvPr id="110" name="Freeform 113"/>
              <p:cNvSpPr>
                <a:spLocks/>
              </p:cNvSpPr>
              <p:nvPr/>
            </p:nvSpPr>
            <p:spPr bwMode="auto">
              <a:xfrm>
                <a:off x="11975" y="4417"/>
                <a:ext cx="2536" cy="1070"/>
              </a:xfrm>
              <a:custGeom>
                <a:avLst/>
                <a:gdLst>
                  <a:gd name="T0" fmla="+- 0 11975 11975"/>
                  <a:gd name="T1" fmla="*/ T0 w 2536"/>
                  <a:gd name="T2" fmla="+- 0 4417 4417"/>
                  <a:gd name="T3" fmla="*/ 4417 h 1070"/>
                  <a:gd name="T4" fmla="+- 0 11995 11975"/>
                  <a:gd name="T5" fmla="*/ T4 w 2536"/>
                  <a:gd name="T6" fmla="+- 0 4515 4417"/>
                  <a:gd name="T7" fmla="*/ 4515 h 1070"/>
                  <a:gd name="T8" fmla="+- 0 12012 11975"/>
                  <a:gd name="T9" fmla="*/ T8 w 2536"/>
                  <a:gd name="T10" fmla="+- 0 4602 4417"/>
                  <a:gd name="T11" fmla="*/ 4602 h 1070"/>
                  <a:gd name="T12" fmla="+- 0 12028 11975"/>
                  <a:gd name="T13" fmla="*/ T12 w 2536"/>
                  <a:gd name="T14" fmla="+- 0 4681 4417"/>
                  <a:gd name="T15" fmla="*/ 4681 h 1070"/>
                  <a:gd name="T16" fmla="+- 0 12043 11975"/>
                  <a:gd name="T17" fmla="*/ T16 w 2536"/>
                  <a:gd name="T18" fmla="+- 0 4752 4417"/>
                  <a:gd name="T19" fmla="*/ 4752 h 1070"/>
                  <a:gd name="T20" fmla="+- 0 12056 11975"/>
                  <a:gd name="T21" fmla="*/ T20 w 2536"/>
                  <a:gd name="T22" fmla="+- 0 4816 4417"/>
                  <a:gd name="T23" fmla="*/ 4816 h 1070"/>
                  <a:gd name="T24" fmla="+- 0 12079 11975"/>
                  <a:gd name="T25" fmla="*/ T24 w 2536"/>
                  <a:gd name="T26" fmla="+- 0 4923 4417"/>
                  <a:gd name="T27" fmla="*/ 4923 h 1070"/>
                  <a:gd name="T28" fmla="+- 0 12100 11975"/>
                  <a:gd name="T29" fmla="*/ T28 w 2536"/>
                  <a:gd name="T30" fmla="+- 0 5010 4417"/>
                  <a:gd name="T31" fmla="*/ 5010 h 1070"/>
                  <a:gd name="T32" fmla="+- 0 12119 11975"/>
                  <a:gd name="T33" fmla="*/ T32 w 2536"/>
                  <a:gd name="T34" fmla="+- 0 5080 4417"/>
                  <a:gd name="T35" fmla="*/ 5080 h 1070"/>
                  <a:gd name="T36" fmla="+- 0 12139 11975"/>
                  <a:gd name="T37" fmla="*/ T36 w 2536"/>
                  <a:gd name="T38" fmla="+- 0 5140 4417"/>
                  <a:gd name="T39" fmla="*/ 5140 h 1070"/>
                  <a:gd name="T40" fmla="+- 0 12173 11975"/>
                  <a:gd name="T41" fmla="*/ T40 w 2536"/>
                  <a:gd name="T42" fmla="+- 0 5224 4417"/>
                  <a:gd name="T43" fmla="*/ 5224 h 1070"/>
                  <a:gd name="T44" fmla="+- 0 12200 11975"/>
                  <a:gd name="T45" fmla="*/ T44 w 2536"/>
                  <a:gd name="T46" fmla="+- 0 5284 4417"/>
                  <a:gd name="T47" fmla="*/ 5284 h 1070"/>
                  <a:gd name="T48" fmla="+- 0 12234 11975"/>
                  <a:gd name="T49" fmla="*/ T48 w 2536"/>
                  <a:gd name="T50" fmla="+- 0 5353 4417"/>
                  <a:gd name="T51" fmla="*/ 5353 h 1070"/>
                  <a:gd name="T52" fmla="+- 0 12277 11975"/>
                  <a:gd name="T53" fmla="*/ T52 w 2536"/>
                  <a:gd name="T54" fmla="+- 0 5420 4417"/>
                  <a:gd name="T55" fmla="*/ 5420 h 1070"/>
                  <a:gd name="T56" fmla="+- 0 12334 11975"/>
                  <a:gd name="T57" fmla="*/ T56 w 2536"/>
                  <a:gd name="T58" fmla="+- 0 5465 4417"/>
                  <a:gd name="T59" fmla="*/ 5465 h 1070"/>
                  <a:gd name="T60" fmla="+- 0 12397 11975"/>
                  <a:gd name="T61" fmla="*/ T60 w 2536"/>
                  <a:gd name="T62" fmla="+- 0 5483 4417"/>
                  <a:gd name="T63" fmla="*/ 5483 h 1070"/>
                  <a:gd name="T64" fmla="+- 0 12462 11975"/>
                  <a:gd name="T65" fmla="*/ T64 w 2536"/>
                  <a:gd name="T66" fmla="+- 0 5487 4417"/>
                  <a:gd name="T67" fmla="*/ 5487 h 1070"/>
                  <a:gd name="T68" fmla="+- 0 12481 11975"/>
                  <a:gd name="T69" fmla="*/ T68 w 2536"/>
                  <a:gd name="T70" fmla="+- 0 5487 4417"/>
                  <a:gd name="T71" fmla="*/ 5487 h 1070"/>
                  <a:gd name="T72" fmla="+- 0 12549 11975"/>
                  <a:gd name="T73" fmla="*/ T72 w 2536"/>
                  <a:gd name="T74" fmla="+- 0 5484 4417"/>
                  <a:gd name="T75" fmla="*/ 5484 h 1070"/>
                  <a:gd name="T76" fmla="+- 0 13041 11975"/>
                  <a:gd name="T77" fmla="*/ T76 w 2536"/>
                  <a:gd name="T78" fmla="+- 0 5440 4417"/>
                  <a:gd name="T79" fmla="*/ 5440 h 1070"/>
                  <a:gd name="T80" fmla="+- 0 13174 11975"/>
                  <a:gd name="T81" fmla="*/ T80 w 2536"/>
                  <a:gd name="T82" fmla="+- 0 5425 4417"/>
                  <a:gd name="T83" fmla="*/ 5425 h 1070"/>
                  <a:gd name="T84" fmla="+- 0 13307 11975"/>
                  <a:gd name="T85" fmla="*/ T84 w 2536"/>
                  <a:gd name="T86" fmla="+- 0 5409 4417"/>
                  <a:gd name="T87" fmla="*/ 5409 h 1070"/>
                  <a:gd name="T88" fmla="+- 0 13528 11975"/>
                  <a:gd name="T89" fmla="*/ T88 w 2536"/>
                  <a:gd name="T90" fmla="+- 0 5378 4417"/>
                  <a:gd name="T91" fmla="*/ 5378 h 1070"/>
                  <a:gd name="T92" fmla="+- 0 14512 11975"/>
                  <a:gd name="T93" fmla="*/ T92 w 2536"/>
                  <a:gd name="T94" fmla="+- 0 5219 4417"/>
                  <a:gd name="T95" fmla="*/ 5219 h 1070"/>
                  <a:gd name="T96" fmla="+- 0 14511 11975"/>
                  <a:gd name="T97" fmla="*/ T96 w 2536"/>
                  <a:gd name="T98" fmla="+- 0 5186 4417"/>
                  <a:gd name="T99" fmla="*/ 5186 h 1070"/>
                  <a:gd name="T100" fmla="+- 0 12903 11975"/>
                  <a:gd name="T101" fmla="*/ T100 w 2536"/>
                  <a:gd name="T102" fmla="+- 0 5186 4417"/>
                  <a:gd name="T103" fmla="*/ 5186 h 1070"/>
                  <a:gd name="T104" fmla="+- 0 12858 11975"/>
                  <a:gd name="T105" fmla="*/ T104 w 2536"/>
                  <a:gd name="T106" fmla="+- 0 5185 4417"/>
                  <a:gd name="T107" fmla="*/ 5185 h 1070"/>
                  <a:gd name="T108" fmla="+- 0 12783 11975"/>
                  <a:gd name="T109" fmla="*/ T108 w 2536"/>
                  <a:gd name="T110" fmla="+- 0 5173 4417"/>
                  <a:gd name="T111" fmla="*/ 5173 h 1070"/>
                  <a:gd name="T112" fmla="+- 0 12717 11975"/>
                  <a:gd name="T113" fmla="*/ T112 w 2536"/>
                  <a:gd name="T114" fmla="+- 0 5152 4417"/>
                  <a:gd name="T115" fmla="*/ 5152 h 1070"/>
                  <a:gd name="T116" fmla="+- 0 12651 11975"/>
                  <a:gd name="T117" fmla="*/ T116 w 2536"/>
                  <a:gd name="T118" fmla="+- 0 5121 4417"/>
                  <a:gd name="T119" fmla="*/ 5121 h 1070"/>
                  <a:gd name="T120" fmla="+- 0 12582 11975"/>
                  <a:gd name="T121" fmla="*/ T120 w 2536"/>
                  <a:gd name="T122" fmla="+- 0 5082 4417"/>
                  <a:gd name="T123" fmla="*/ 5082 h 1070"/>
                  <a:gd name="T124" fmla="+- 0 12526 11975"/>
                  <a:gd name="T125" fmla="*/ T124 w 2536"/>
                  <a:gd name="T126" fmla="+- 0 5025 4417"/>
                  <a:gd name="T127" fmla="*/ 5025 h 1070"/>
                  <a:gd name="T128" fmla="+- 0 12481 11975"/>
                  <a:gd name="T129" fmla="*/ T128 w 2536"/>
                  <a:gd name="T130" fmla="+- 0 4953 4417"/>
                  <a:gd name="T131" fmla="*/ 4953 h 1070"/>
                  <a:gd name="T132" fmla="+- 0 12447 11975"/>
                  <a:gd name="T133" fmla="*/ T132 w 2536"/>
                  <a:gd name="T134" fmla="+- 0 4871 4417"/>
                  <a:gd name="T135" fmla="*/ 4871 h 1070"/>
                  <a:gd name="T136" fmla="+- 0 12422 11975"/>
                  <a:gd name="T137" fmla="*/ T136 w 2536"/>
                  <a:gd name="T138" fmla="+- 0 4786 4417"/>
                  <a:gd name="T139" fmla="*/ 4786 h 1070"/>
                  <a:gd name="T140" fmla="+- 0 12405 11975"/>
                  <a:gd name="T141" fmla="*/ T140 w 2536"/>
                  <a:gd name="T142" fmla="+- 0 4703 4417"/>
                  <a:gd name="T143" fmla="*/ 4703 h 1070"/>
                  <a:gd name="T144" fmla="+- 0 12394 11975"/>
                  <a:gd name="T145" fmla="*/ T144 w 2536"/>
                  <a:gd name="T146" fmla="+- 0 4628 4417"/>
                  <a:gd name="T147" fmla="*/ 4628 h 1070"/>
                  <a:gd name="T148" fmla="+- 0 12387 11975"/>
                  <a:gd name="T149" fmla="*/ T148 w 2536"/>
                  <a:gd name="T150" fmla="+- 0 4567 4417"/>
                  <a:gd name="T151" fmla="*/ 4567 h 1070"/>
                  <a:gd name="T152" fmla="+- 0 12384 11975"/>
                  <a:gd name="T153" fmla="*/ T152 w 2536"/>
                  <a:gd name="T154" fmla="+- 0 4526 4417"/>
                  <a:gd name="T155" fmla="*/ 4526 h 1070"/>
                  <a:gd name="T156" fmla="+- 0 12383 11975"/>
                  <a:gd name="T157" fmla="*/ T156 w 2536"/>
                  <a:gd name="T158" fmla="+- 0 4515 4417"/>
                  <a:gd name="T159" fmla="*/ 4515 h 1070"/>
                  <a:gd name="T160" fmla="+- 0 12382 11975"/>
                  <a:gd name="T161" fmla="*/ T160 w 2536"/>
                  <a:gd name="T162" fmla="+- 0 4514 4417"/>
                  <a:gd name="T163" fmla="*/ 4514 h 1070"/>
                  <a:gd name="T164" fmla="+- 0 12381 11975"/>
                  <a:gd name="T165" fmla="*/ T164 w 2536"/>
                  <a:gd name="T166" fmla="+- 0 4514 4417"/>
                  <a:gd name="T167" fmla="*/ 4514 h 1070"/>
                  <a:gd name="T168" fmla="+- 0 11975 11975"/>
                  <a:gd name="T169" fmla="*/ T168 w 2536"/>
                  <a:gd name="T170" fmla="+- 0 4417 4417"/>
                  <a:gd name="T171" fmla="*/ 4417 h 107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 ang="0">
                    <a:pos x="T153" y="T155"/>
                  </a:cxn>
                  <a:cxn ang="0">
                    <a:pos x="T157" y="T159"/>
                  </a:cxn>
                  <a:cxn ang="0">
                    <a:pos x="T161" y="T163"/>
                  </a:cxn>
                  <a:cxn ang="0">
                    <a:pos x="T165" y="T167"/>
                  </a:cxn>
                  <a:cxn ang="0">
                    <a:pos x="T169" y="T171"/>
                  </a:cxn>
                </a:cxnLst>
                <a:rect l="0" t="0" r="r" b="b"/>
                <a:pathLst>
                  <a:path w="2536" h="1070">
                    <a:moveTo>
                      <a:pt x="0" y="0"/>
                    </a:moveTo>
                    <a:lnTo>
                      <a:pt x="20" y="98"/>
                    </a:lnTo>
                    <a:lnTo>
                      <a:pt x="37" y="185"/>
                    </a:lnTo>
                    <a:lnTo>
                      <a:pt x="53" y="264"/>
                    </a:lnTo>
                    <a:lnTo>
                      <a:pt x="68" y="335"/>
                    </a:lnTo>
                    <a:lnTo>
                      <a:pt x="81" y="399"/>
                    </a:lnTo>
                    <a:lnTo>
                      <a:pt x="104" y="506"/>
                    </a:lnTo>
                    <a:lnTo>
                      <a:pt x="125" y="593"/>
                    </a:lnTo>
                    <a:lnTo>
                      <a:pt x="144" y="663"/>
                    </a:lnTo>
                    <a:lnTo>
                      <a:pt x="164" y="723"/>
                    </a:lnTo>
                    <a:lnTo>
                      <a:pt x="198" y="807"/>
                    </a:lnTo>
                    <a:lnTo>
                      <a:pt x="225" y="867"/>
                    </a:lnTo>
                    <a:lnTo>
                      <a:pt x="259" y="936"/>
                    </a:lnTo>
                    <a:lnTo>
                      <a:pt x="302" y="1003"/>
                    </a:lnTo>
                    <a:lnTo>
                      <a:pt x="359" y="1048"/>
                    </a:lnTo>
                    <a:lnTo>
                      <a:pt x="422" y="1066"/>
                    </a:lnTo>
                    <a:lnTo>
                      <a:pt x="487" y="1070"/>
                    </a:lnTo>
                    <a:lnTo>
                      <a:pt x="506" y="1070"/>
                    </a:lnTo>
                    <a:lnTo>
                      <a:pt x="574" y="1067"/>
                    </a:lnTo>
                    <a:lnTo>
                      <a:pt x="1066" y="1023"/>
                    </a:lnTo>
                    <a:lnTo>
                      <a:pt x="1199" y="1008"/>
                    </a:lnTo>
                    <a:lnTo>
                      <a:pt x="1332" y="992"/>
                    </a:lnTo>
                    <a:lnTo>
                      <a:pt x="1553" y="961"/>
                    </a:lnTo>
                    <a:lnTo>
                      <a:pt x="2537" y="802"/>
                    </a:lnTo>
                    <a:lnTo>
                      <a:pt x="2536" y="769"/>
                    </a:lnTo>
                    <a:lnTo>
                      <a:pt x="928" y="769"/>
                    </a:lnTo>
                    <a:lnTo>
                      <a:pt x="883" y="768"/>
                    </a:lnTo>
                    <a:lnTo>
                      <a:pt x="808" y="756"/>
                    </a:lnTo>
                    <a:lnTo>
                      <a:pt x="742" y="735"/>
                    </a:lnTo>
                    <a:lnTo>
                      <a:pt x="676" y="704"/>
                    </a:lnTo>
                    <a:lnTo>
                      <a:pt x="607" y="665"/>
                    </a:lnTo>
                    <a:lnTo>
                      <a:pt x="551" y="608"/>
                    </a:lnTo>
                    <a:lnTo>
                      <a:pt x="506" y="536"/>
                    </a:lnTo>
                    <a:lnTo>
                      <a:pt x="472" y="454"/>
                    </a:lnTo>
                    <a:lnTo>
                      <a:pt x="447" y="369"/>
                    </a:lnTo>
                    <a:lnTo>
                      <a:pt x="430" y="286"/>
                    </a:lnTo>
                    <a:lnTo>
                      <a:pt x="419" y="211"/>
                    </a:lnTo>
                    <a:lnTo>
                      <a:pt x="412" y="150"/>
                    </a:lnTo>
                    <a:lnTo>
                      <a:pt x="409" y="109"/>
                    </a:lnTo>
                    <a:lnTo>
                      <a:pt x="408" y="98"/>
                    </a:lnTo>
                    <a:lnTo>
                      <a:pt x="407" y="97"/>
                    </a:lnTo>
                    <a:lnTo>
                      <a:pt x="406" y="97"/>
                    </a:lnTo>
                    <a:lnTo>
                      <a:pt x="0"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1" name="Freeform 114"/>
              <p:cNvSpPr>
                <a:spLocks/>
              </p:cNvSpPr>
              <p:nvPr/>
            </p:nvSpPr>
            <p:spPr bwMode="auto">
              <a:xfrm>
                <a:off x="11975" y="4417"/>
                <a:ext cx="2536" cy="1070"/>
              </a:xfrm>
              <a:custGeom>
                <a:avLst/>
                <a:gdLst>
                  <a:gd name="T0" fmla="+- 0 14272 11975"/>
                  <a:gd name="T1" fmla="*/ T0 w 2536"/>
                  <a:gd name="T2" fmla="+- 0 4943 4417"/>
                  <a:gd name="T3" fmla="*/ 4943 h 1070"/>
                  <a:gd name="T4" fmla="+- 0 13342 11975"/>
                  <a:gd name="T5" fmla="*/ T4 w 2536"/>
                  <a:gd name="T6" fmla="+- 0 5130 4417"/>
                  <a:gd name="T7" fmla="*/ 5130 h 1070"/>
                  <a:gd name="T8" fmla="+- 0 13242 11975"/>
                  <a:gd name="T9" fmla="*/ T8 w 2536"/>
                  <a:gd name="T10" fmla="+- 0 5148 4417"/>
                  <a:gd name="T11" fmla="*/ 5148 h 1070"/>
                  <a:gd name="T12" fmla="+- 0 13155 11975"/>
                  <a:gd name="T13" fmla="*/ T12 w 2536"/>
                  <a:gd name="T14" fmla="+- 0 5162 4417"/>
                  <a:gd name="T15" fmla="*/ 5162 h 1070"/>
                  <a:gd name="T16" fmla="+- 0 13078 11975"/>
                  <a:gd name="T17" fmla="*/ T16 w 2536"/>
                  <a:gd name="T18" fmla="+- 0 5173 4417"/>
                  <a:gd name="T19" fmla="*/ 5173 h 1070"/>
                  <a:gd name="T20" fmla="+- 0 13011 11975"/>
                  <a:gd name="T21" fmla="*/ T20 w 2536"/>
                  <a:gd name="T22" fmla="+- 0 5180 4417"/>
                  <a:gd name="T23" fmla="*/ 5180 h 1070"/>
                  <a:gd name="T24" fmla="+- 0 12903 11975"/>
                  <a:gd name="T25" fmla="*/ T24 w 2536"/>
                  <a:gd name="T26" fmla="+- 0 5186 4417"/>
                  <a:gd name="T27" fmla="*/ 5186 h 1070"/>
                  <a:gd name="T28" fmla="+- 0 14511 11975"/>
                  <a:gd name="T29" fmla="*/ T28 w 2536"/>
                  <a:gd name="T30" fmla="+- 0 5186 4417"/>
                  <a:gd name="T31" fmla="*/ 5186 h 1070"/>
                  <a:gd name="T32" fmla="+- 0 14504 11975"/>
                  <a:gd name="T33" fmla="*/ T32 w 2536"/>
                  <a:gd name="T34" fmla="+- 0 4996 4417"/>
                  <a:gd name="T35" fmla="*/ 4996 h 1070"/>
                  <a:gd name="T36" fmla="+- 0 14272 11975"/>
                  <a:gd name="T37" fmla="*/ T36 w 2536"/>
                  <a:gd name="T38" fmla="+- 0 4943 4417"/>
                  <a:gd name="T39" fmla="*/ 4943 h 107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2536" h="1070">
                    <a:moveTo>
                      <a:pt x="2297" y="526"/>
                    </a:moveTo>
                    <a:lnTo>
                      <a:pt x="1367" y="713"/>
                    </a:lnTo>
                    <a:lnTo>
                      <a:pt x="1267" y="731"/>
                    </a:lnTo>
                    <a:lnTo>
                      <a:pt x="1180" y="745"/>
                    </a:lnTo>
                    <a:lnTo>
                      <a:pt x="1103" y="756"/>
                    </a:lnTo>
                    <a:lnTo>
                      <a:pt x="1036" y="763"/>
                    </a:lnTo>
                    <a:lnTo>
                      <a:pt x="928" y="769"/>
                    </a:lnTo>
                    <a:lnTo>
                      <a:pt x="2536" y="769"/>
                    </a:lnTo>
                    <a:lnTo>
                      <a:pt x="2529" y="579"/>
                    </a:lnTo>
                    <a:lnTo>
                      <a:pt x="2297" y="526"/>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12" name="Freeform 115"/>
              <p:cNvSpPr>
                <a:spLocks/>
              </p:cNvSpPr>
              <p:nvPr/>
            </p:nvSpPr>
            <p:spPr bwMode="auto">
              <a:xfrm>
                <a:off x="11975" y="4417"/>
                <a:ext cx="2536" cy="1070"/>
              </a:xfrm>
              <a:custGeom>
                <a:avLst/>
                <a:gdLst>
                  <a:gd name="T0" fmla="+- 0 12382 11975"/>
                  <a:gd name="T1" fmla="*/ T0 w 2536"/>
                  <a:gd name="T2" fmla="+- 0 4510 4417"/>
                  <a:gd name="T3" fmla="*/ 4510 h 1070"/>
                  <a:gd name="T4" fmla="+- 0 12381 11975"/>
                  <a:gd name="T5" fmla="*/ T4 w 2536"/>
                  <a:gd name="T6" fmla="+- 0 4514 4417"/>
                  <a:gd name="T7" fmla="*/ 4514 h 1070"/>
                  <a:gd name="T8" fmla="+- 0 12382 11975"/>
                  <a:gd name="T9" fmla="*/ T8 w 2536"/>
                  <a:gd name="T10" fmla="+- 0 4514 4417"/>
                  <a:gd name="T11" fmla="*/ 4514 h 1070"/>
                  <a:gd name="T12" fmla="+- 0 12382 11975"/>
                  <a:gd name="T13" fmla="*/ T12 w 2536"/>
                  <a:gd name="T14" fmla="+- 0 4510 4417"/>
                  <a:gd name="T15" fmla="*/ 4510 h 1070"/>
                </a:gdLst>
                <a:ahLst/>
                <a:cxnLst>
                  <a:cxn ang="0">
                    <a:pos x="T1" y="T3"/>
                  </a:cxn>
                  <a:cxn ang="0">
                    <a:pos x="T5" y="T7"/>
                  </a:cxn>
                  <a:cxn ang="0">
                    <a:pos x="T9" y="T11"/>
                  </a:cxn>
                  <a:cxn ang="0">
                    <a:pos x="T13" y="T15"/>
                  </a:cxn>
                </a:cxnLst>
                <a:rect l="0" t="0" r="r" b="b"/>
                <a:pathLst>
                  <a:path w="2536" h="1070">
                    <a:moveTo>
                      <a:pt x="407" y="93"/>
                    </a:moveTo>
                    <a:lnTo>
                      <a:pt x="406" y="97"/>
                    </a:lnTo>
                    <a:lnTo>
                      <a:pt x="407" y="97"/>
                    </a:lnTo>
                    <a:lnTo>
                      <a:pt x="407" y="93"/>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4" name="Group 116"/>
            <p:cNvGrpSpPr>
              <a:grpSpLocks/>
            </p:cNvGrpSpPr>
            <p:nvPr/>
          </p:nvGrpSpPr>
          <p:grpSpPr bwMode="auto">
            <a:xfrm>
              <a:off x="14512" y="3930"/>
              <a:ext cx="1382" cy="1287"/>
              <a:chOff x="14512" y="3930"/>
              <a:chExt cx="1382" cy="1287"/>
            </a:xfrm>
          </p:grpSpPr>
          <p:sp>
            <p:nvSpPr>
              <p:cNvPr id="109" name="Freeform 117"/>
              <p:cNvSpPr>
                <a:spLocks/>
              </p:cNvSpPr>
              <p:nvPr/>
            </p:nvSpPr>
            <p:spPr bwMode="auto">
              <a:xfrm>
                <a:off x="14512" y="3930"/>
                <a:ext cx="1382" cy="1287"/>
              </a:xfrm>
              <a:custGeom>
                <a:avLst/>
                <a:gdLst>
                  <a:gd name="T0" fmla="+- 0 15888 14512"/>
                  <a:gd name="T1" fmla="*/ T0 w 1382"/>
                  <a:gd name="T2" fmla="+- 0 3930 3930"/>
                  <a:gd name="T3" fmla="*/ 3930 h 1287"/>
                  <a:gd name="T4" fmla="+- 0 14515 14512"/>
                  <a:gd name="T5" fmla="*/ T4 w 1382"/>
                  <a:gd name="T6" fmla="+- 0 4981 3930"/>
                  <a:gd name="T7" fmla="*/ 4981 h 1287"/>
                  <a:gd name="T8" fmla="+- 0 14512 14512"/>
                  <a:gd name="T9" fmla="*/ T8 w 1382"/>
                  <a:gd name="T10" fmla="+- 0 5217 3930"/>
                  <a:gd name="T11" fmla="*/ 5217 h 1287"/>
                  <a:gd name="T12" fmla="+- 0 15894 14512"/>
                  <a:gd name="T13" fmla="*/ T12 w 1382"/>
                  <a:gd name="T14" fmla="+- 0 4088 3930"/>
                  <a:gd name="T15" fmla="*/ 4088 h 1287"/>
                  <a:gd name="T16" fmla="+- 0 15888 14512"/>
                  <a:gd name="T17" fmla="*/ T16 w 1382"/>
                  <a:gd name="T18" fmla="+- 0 3930 3930"/>
                  <a:gd name="T19" fmla="*/ 3930 h 1287"/>
                </a:gdLst>
                <a:ahLst/>
                <a:cxnLst>
                  <a:cxn ang="0">
                    <a:pos x="T1" y="T3"/>
                  </a:cxn>
                  <a:cxn ang="0">
                    <a:pos x="T5" y="T7"/>
                  </a:cxn>
                  <a:cxn ang="0">
                    <a:pos x="T9" y="T11"/>
                  </a:cxn>
                  <a:cxn ang="0">
                    <a:pos x="T13" y="T15"/>
                  </a:cxn>
                  <a:cxn ang="0">
                    <a:pos x="T17" y="T19"/>
                  </a:cxn>
                </a:cxnLst>
                <a:rect l="0" t="0" r="r" b="b"/>
                <a:pathLst>
                  <a:path w="1382" h="1287">
                    <a:moveTo>
                      <a:pt x="1376" y="0"/>
                    </a:moveTo>
                    <a:lnTo>
                      <a:pt x="3" y="1051"/>
                    </a:lnTo>
                    <a:lnTo>
                      <a:pt x="0" y="1287"/>
                    </a:lnTo>
                    <a:lnTo>
                      <a:pt x="1382" y="158"/>
                    </a:lnTo>
                    <a:lnTo>
                      <a:pt x="1376"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5" name="Group 118"/>
            <p:cNvGrpSpPr>
              <a:grpSpLocks/>
            </p:cNvGrpSpPr>
            <p:nvPr/>
          </p:nvGrpSpPr>
          <p:grpSpPr bwMode="auto">
            <a:xfrm>
              <a:off x="11689" y="3430"/>
              <a:ext cx="1988" cy="986"/>
              <a:chOff x="11689" y="3430"/>
              <a:chExt cx="1988" cy="986"/>
            </a:xfrm>
          </p:grpSpPr>
          <p:sp>
            <p:nvSpPr>
              <p:cNvPr id="108" name="Freeform 119"/>
              <p:cNvSpPr>
                <a:spLocks/>
              </p:cNvSpPr>
              <p:nvPr/>
            </p:nvSpPr>
            <p:spPr bwMode="auto">
              <a:xfrm>
                <a:off x="11689" y="3430"/>
                <a:ext cx="1988" cy="986"/>
              </a:xfrm>
              <a:custGeom>
                <a:avLst/>
                <a:gdLst>
                  <a:gd name="T0" fmla="+- 0 13350 11689"/>
                  <a:gd name="T1" fmla="*/ T0 w 1988"/>
                  <a:gd name="T2" fmla="+- 0 3430 3430"/>
                  <a:gd name="T3" fmla="*/ 3430 h 986"/>
                  <a:gd name="T4" fmla="+- 0 11689 11689"/>
                  <a:gd name="T5" fmla="*/ T4 w 1988"/>
                  <a:gd name="T6" fmla="+- 0 4355 3430"/>
                  <a:gd name="T7" fmla="*/ 4355 h 986"/>
                  <a:gd name="T8" fmla="+- 0 11992 11689"/>
                  <a:gd name="T9" fmla="*/ T8 w 1988"/>
                  <a:gd name="T10" fmla="+- 0 4416 3430"/>
                  <a:gd name="T11" fmla="*/ 4416 h 986"/>
                  <a:gd name="T12" fmla="+- 0 13677 11689"/>
                  <a:gd name="T13" fmla="*/ T12 w 1988"/>
                  <a:gd name="T14" fmla="+- 0 3495 3430"/>
                  <a:gd name="T15" fmla="*/ 3495 h 986"/>
                  <a:gd name="T16" fmla="+- 0 13350 11689"/>
                  <a:gd name="T17" fmla="*/ T16 w 1988"/>
                  <a:gd name="T18" fmla="+- 0 3430 3430"/>
                  <a:gd name="T19" fmla="*/ 3430 h 986"/>
                </a:gdLst>
                <a:ahLst/>
                <a:cxnLst>
                  <a:cxn ang="0">
                    <a:pos x="T1" y="T3"/>
                  </a:cxn>
                  <a:cxn ang="0">
                    <a:pos x="T5" y="T7"/>
                  </a:cxn>
                  <a:cxn ang="0">
                    <a:pos x="T9" y="T11"/>
                  </a:cxn>
                  <a:cxn ang="0">
                    <a:pos x="T13" y="T15"/>
                  </a:cxn>
                  <a:cxn ang="0">
                    <a:pos x="T17" y="T19"/>
                  </a:cxn>
                </a:cxnLst>
                <a:rect l="0" t="0" r="r" b="b"/>
                <a:pathLst>
                  <a:path w="1988" h="986">
                    <a:moveTo>
                      <a:pt x="1661" y="0"/>
                    </a:moveTo>
                    <a:lnTo>
                      <a:pt x="0" y="925"/>
                    </a:lnTo>
                    <a:lnTo>
                      <a:pt x="303" y="986"/>
                    </a:lnTo>
                    <a:lnTo>
                      <a:pt x="1988" y="65"/>
                    </a:lnTo>
                    <a:lnTo>
                      <a:pt x="1661"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6" name="Group 120"/>
            <p:cNvGrpSpPr>
              <a:grpSpLocks/>
            </p:cNvGrpSpPr>
            <p:nvPr/>
          </p:nvGrpSpPr>
          <p:grpSpPr bwMode="auto">
            <a:xfrm>
              <a:off x="14508" y="4095"/>
              <a:ext cx="1376" cy="1757"/>
              <a:chOff x="14508" y="4095"/>
              <a:chExt cx="1376" cy="1757"/>
            </a:xfrm>
          </p:grpSpPr>
          <p:sp>
            <p:nvSpPr>
              <p:cNvPr id="107" name="Freeform 121"/>
              <p:cNvSpPr>
                <a:spLocks/>
              </p:cNvSpPr>
              <p:nvPr/>
            </p:nvSpPr>
            <p:spPr bwMode="auto">
              <a:xfrm>
                <a:off x="14508" y="4095"/>
                <a:ext cx="1376" cy="1757"/>
              </a:xfrm>
              <a:custGeom>
                <a:avLst/>
                <a:gdLst>
                  <a:gd name="T0" fmla="+- 0 15882 14508"/>
                  <a:gd name="T1" fmla="*/ T0 w 1376"/>
                  <a:gd name="T2" fmla="+- 0 4095 4095"/>
                  <a:gd name="T3" fmla="*/ 4095 h 1757"/>
                  <a:gd name="T4" fmla="+- 0 14508 14508"/>
                  <a:gd name="T5" fmla="*/ T4 w 1376"/>
                  <a:gd name="T6" fmla="+- 0 5221 4095"/>
                  <a:gd name="T7" fmla="*/ 5221 h 1757"/>
                  <a:gd name="T8" fmla="+- 0 14514 14508"/>
                  <a:gd name="T9" fmla="*/ T8 w 1376"/>
                  <a:gd name="T10" fmla="+- 0 5852 4095"/>
                  <a:gd name="T11" fmla="*/ 5852 h 1757"/>
                  <a:gd name="T12" fmla="+- 0 15884 14508"/>
                  <a:gd name="T13" fmla="*/ T12 w 1376"/>
                  <a:gd name="T14" fmla="+- 0 4668 4095"/>
                  <a:gd name="T15" fmla="*/ 4668 h 1757"/>
                  <a:gd name="T16" fmla="+- 0 15882 14508"/>
                  <a:gd name="T17" fmla="*/ T16 w 1376"/>
                  <a:gd name="T18" fmla="+- 0 4095 4095"/>
                  <a:gd name="T19" fmla="*/ 4095 h 1757"/>
                </a:gdLst>
                <a:ahLst/>
                <a:cxnLst>
                  <a:cxn ang="0">
                    <a:pos x="T1" y="T3"/>
                  </a:cxn>
                  <a:cxn ang="0">
                    <a:pos x="T5" y="T7"/>
                  </a:cxn>
                  <a:cxn ang="0">
                    <a:pos x="T9" y="T11"/>
                  </a:cxn>
                  <a:cxn ang="0">
                    <a:pos x="T13" y="T15"/>
                  </a:cxn>
                  <a:cxn ang="0">
                    <a:pos x="T17" y="T19"/>
                  </a:cxn>
                </a:cxnLst>
                <a:rect l="0" t="0" r="r" b="b"/>
                <a:pathLst>
                  <a:path w="1376" h="1757">
                    <a:moveTo>
                      <a:pt x="1374" y="0"/>
                    </a:moveTo>
                    <a:lnTo>
                      <a:pt x="0" y="1126"/>
                    </a:lnTo>
                    <a:lnTo>
                      <a:pt x="6" y="1757"/>
                    </a:lnTo>
                    <a:lnTo>
                      <a:pt x="1376" y="573"/>
                    </a:lnTo>
                    <a:lnTo>
                      <a:pt x="1374"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7" name="Group 122"/>
            <p:cNvGrpSpPr>
              <a:grpSpLocks/>
            </p:cNvGrpSpPr>
            <p:nvPr/>
          </p:nvGrpSpPr>
          <p:grpSpPr bwMode="auto">
            <a:xfrm>
              <a:off x="11689" y="4355"/>
              <a:ext cx="2817" cy="1676"/>
              <a:chOff x="11689" y="4355"/>
              <a:chExt cx="2817" cy="1676"/>
            </a:xfrm>
          </p:grpSpPr>
          <p:sp>
            <p:nvSpPr>
              <p:cNvPr id="105" name="Freeform 123"/>
              <p:cNvSpPr>
                <a:spLocks/>
              </p:cNvSpPr>
              <p:nvPr/>
            </p:nvSpPr>
            <p:spPr bwMode="auto">
              <a:xfrm>
                <a:off x="11689" y="4355"/>
                <a:ext cx="2817" cy="1676"/>
              </a:xfrm>
              <a:custGeom>
                <a:avLst/>
                <a:gdLst>
                  <a:gd name="T0" fmla="+- 0 11689 11689"/>
                  <a:gd name="T1" fmla="*/ T0 w 2817"/>
                  <a:gd name="T2" fmla="+- 0 5652 4355"/>
                  <a:gd name="T3" fmla="*/ 5652 h 1676"/>
                  <a:gd name="T4" fmla="+- 0 13210 11689"/>
                  <a:gd name="T5" fmla="*/ T4 w 2817"/>
                  <a:gd name="T6" fmla="+- 0 6032 4355"/>
                  <a:gd name="T7" fmla="*/ 6032 h 1676"/>
                  <a:gd name="T8" fmla="+- 0 14506 11689"/>
                  <a:gd name="T9" fmla="*/ T8 w 2817"/>
                  <a:gd name="T10" fmla="+- 0 5846 4355"/>
                  <a:gd name="T11" fmla="*/ 5846 h 1676"/>
                  <a:gd name="T12" fmla="+- 0 14506 11689"/>
                  <a:gd name="T13" fmla="*/ T12 w 2817"/>
                  <a:gd name="T14" fmla="+- 0 5488 4355"/>
                  <a:gd name="T15" fmla="*/ 5488 h 1676"/>
                  <a:gd name="T16" fmla="+- 0 12468 11689"/>
                  <a:gd name="T17" fmla="*/ T16 w 2817"/>
                  <a:gd name="T18" fmla="+- 0 5488 4355"/>
                  <a:gd name="T19" fmla="*/ 5488 h 1676"/>
                  <a:gd name="T20" fmla="+- 0 12449 11689"/>
                  <a:gd name="T21" fmla="*/ T20 w 2817"/>
                  <a:gd name="T22" fmla="+- 0 5487 4355"/>
                  <a:gd name="T23" fmla="*/ 5487 h 1676"/>
                  <a:gd name="T24" fmla="+- 0 12378 11689"/>
                  <a:gd name="T25" fmla="*/ T24 w 2817"/>
                  <a:gd name="T26" fmla="+- 0 5480 4355"/>
                  <a:gd name="T27" fmla="*/ 5480 h 1676"/>
                  <a:gd name="T28" fmla="+- 0 12314 11689"/>
                  <a:gd name="T29" fmla="*/ T28 w 2817"/>
                  <a:gd name="T30" fmla="+- 0 5452 4355"/>
                  <a:gd name="T31" fmla="*/ 5452 h 1676"/>
                  <a:gd name="T32" fmla="+- 0 12270 11689"/>
                  <a:gd name="T33" fmla="*/ T32 w 2817"/>
                  <a:gd name="T34" fmla="+- 0 5411 4355"/>
                  <a:gd name="T35" fmla="*/ 5411 h 1676"/>
                  <a:gd name="T36" fmla="+- 0 12229 11689"/>
                  <a:gd name="T37" fmla="*/ T36 w 2817"/>
                  <a:gd name="T38" fmla="+- 0 5346 4355"/>
                  <a:gd name="T39" fmla="*/ 5346 h 1676"/>
                  <a:gd name="T40" fmla="+- 0 12192 11689"/>
                  <a:gd name="T41" fmla="*/ T40 w 2817"/>
                  <a:gd name="T42" fmla="+- 0 5253 4355"/>
                  <a:gd name="T43" fmla="*/ 5253 h 1676"/>
                  <a:gd name="T44" fmla="+- 0 12154 11689"/>
                  <a:gd name="T45" fmla="*/ T44 w 2817"/>
                  <a:gd name="T46" fmla="+- 0 5143 4355"/>
                  <a:gd name="T47" fmla="*/ 5143 h 1676"/>
                  <a:gd name="T48" fmla="+- 0 12136 11689"/>
                  <a:gd name="T49" fmla="*/ T48 w 2817"/>
                  <a:gd name="T50" fmla="+- 0 5084 4355"/>
                  <a:gd name="T51" fmla="*/ 5084 h 1676"/>
                  <a:gd name="T52" fmla="+- 0 12119 11689"/>
                  <a:gd name="T53" fmla="*/ T52 w 2817"/>
                  <a:gd name="T54" fmla="+- 0 5023 4355"/>
                  <a:gd name="T55" fmla="*/ 5023 h 1676"/>
                  <a:gd name="T56" fmla="+- 0 12101 11689"/>
                  <a:gd name="T57" fmla="*/ T56 w 2817"/>
                  <a:gd name="T58" fmla="+- 0 4961 4355"/>
                  <a:gd name="T59" fmla="*/ 4961 h 1676"/>
                  <a:gd name="T60" fmla="+- 0 12085 11689"/>
                  <a:gd name="T61" fmla="*/ T60 w 2817"/>
                  <a:gd name="T62" fmla="+- 0 4898 4355"/>
                  <a:gd name="T63" fmla="*/ 4898 h 1676"/>
                  <a:gd name="T64" fmla="+- 0 12069 11689"/>
                  <a:gd name="T65" fmla="*/ T64 w 2817"/>
                  <a:gd name="T66" fmla="+- 0 4836 4355"/>
                  <a:gd name="T67" fmla="*/ 4836 h 1676"/>
                  <a:gd name="T68" fmla="+- 0 12054 11689"/>
                  <a:gd name="T69" fmla="*/ T68 w 2817"/>
                  <a:gd name="T70" fmla="+- 0 4776 4355"/>
                  <a:gd name="T71" fmla="*/ 4776 h 1676"/>
                  <a:gd name="T72" fmla="+- 0 12040 11689"/>
                  <a:gd name="T73" fmla="*/ T72 w 2817"/>
                  <a:gd name="T74" fmla="+- 0 4718 4355"/>
                  <a:gd name="T75" fmla="*/ 4718 h 1676"/>
                  <a:gd name="T76" fmla="+- 0 12016 11689"/>
                  <a:gd name="T77" fmla="*/ T76 w 2817"/>
                  <a:gd name="T78" fmla="+- 0 4610 4355"/>
                  <a:gd name="T79" fmla="*/ 4610 h 1676"/>
                  <a:gd name="T80" fmla="+- 0 11996 11689"/>
                  <a:gd name="T81" fmla="*/ T80 w 2817"/>
                  <a:gd name="T82" fmla="+- 0 4520 4355"/>
                  <a:gd name="T83" fmla="*/ 4520 h 1676"/>
                  <a:gd name="T84" fmla="+- 0 11982 11689"/>
                  <a:gd name="T85" fmla="*/ T84 w 2817"/>
                  <a:gd name="T86" fmla="+- 0 4454 4355"/>
                  <a:gd name="T87" fmla="*/ 4454 h 1676"/>
                  <a:gd name="T88" fmla="+- 0 11974 11689"/>
                  <a:gd name="T89" fmla="*/ T88 w 2817"/>
                  <a:gd name="T90" fmla="+- 0 4413 4355"/>
                  <a:gd name="T91" fmla="*/ 4413 h 1676"/>
                  <a:gd name="T92" fmla="+- 0 11689 11689"/>
                  <a:gd name="T93" fmla="*/ T92 w 2817"/>
                  <a:gd name="T94" fmla="+- 0 4355 4355"/>
                  <a:gd name="T95" fmla="*/ 4355 h 1676"/>
                  <a:gd name="T96" fmla="+- 0 11689 11689"/>
                  <a:gd name="T97" fmla="*/ T96 w 2817"/>
                  <a:gd name="T98" fmla="+- 0 5652 4355"/>
                  <a:gd name="T99" fmla="*/ 5652 h 167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Lst>
                <a:rect l="0" t="0" r="r" b="b"/>
                <a:pathLst>
                  <a:path w="2817" h="1676">
                    <a:moveTo>
                      <a:pt x="0" y="1297"/>
                    </a:moveTo>
                    <a:lnTo>
                      <a:pt x="1521" y="1677"/>
                    </a:lnTo>
                    <a:lnTo>
                      <a:pt x="2817" y="1491"/>
                    </a:lnTo>
                    <a:lnTo>
                      <a:pt x="2817" y="1133"/>
                    </a:lnTo>
                    <a:lnTo>
                      <a:pt x="779" y="1133"/>
                    </a:lnTo>
                    <a:lnTo>
                      <a:pt x="760" y="1132"/>
                    </a:lnTo>
                    <a:lnTo>
                      <a:pt x="689" y="1125"/>
                    </a:lnTo>
                    <a:lnTo>
                      <a:pt x="625" y="1097"/>
                    </a:lnTo>
                    <a:lnTo>
                      <a:pt x="581" y="1056"/>
                    </a:lnTo>
                    <a:lnTo>
                      <a:pt x="540" y="991"/>
                    </a:lnTo>
                    <a:lnTo>
                      <a:pt x="503" y="898"/>
                    </a:lnTo>
                    <a:lnTo>
                      <a:pt x="465" y="788"/>
                    </a:lnTo>
                    <a:lnTo>
                      <a:pt x="447" y="729"/>
                    </a:lnTo>
                    <a:lnTo>
                      <a:pt x="430" y="668"/>
                    </a:lnTo>
                    <a:lnTo>
                      <a:pt x="412" y="606"/>
                    </a:lnTo>
                    <a:lnTo>
                      <a:pt x="396" y="543"/>
                    </a:lnTo>
                    <a:lnTo>
                      <a:pt x="380" y="481"/>
                    </a:lnTo>
                    <a:lnTo>
                      <a:pt x="365" y="421"/>
                    </a:lnTo>
                    <a:lnTo>
                      <a:pt x="351" y="363"/>
                    </a:lnTo>
                    <a:lnTo>
                      <a:pt x="327" y="255"/>
                    </a:lnTo>
                    <a:lnTo>
                      <a:pt x="307" y="165"/>
                    </a:lnTo>
                    <a:lnTo>
                      <a:pt x="293" y="99"/>
                    </a:lnTo>
                    <a:lnTo>
                      <a:pt x="285" y="58"/>
                    </a:lnTo>
                    <a:lnTo>
                      <a:pt x="0" y="0"/>
                    </a:lnTo>
                    <a:lnTo>
                      <a:pt x="0" y="1297"/>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06" name="Freeform 124"/>
              <p:cNvSpPr>
                <a:spLocks/>
              </p:cNvSpPr>
              <p:nvPr/>
            </p:nvSpPr>
            <p:spPr bwMode="auto">
              <a:xfrm>
                <a:off x="11689" y="4355"/>
                <a:ext cx="2817" cy="1676"/>
              </a:xfrm>
              <a:custGeom>
                <a:avLst/>
                <a:gdLst>
                  <a:gd name="T0" fmla="+- 0 14506 11689"/>
                  <a:gd name="T1" fmla="*/ T0 w 2817"/>
                  <a:gd name="T2" fmla="+- 0 5220 4355"/>
                  <a:gd name="T3" fmla="*/ 5220 h 1676"/>
                  <a:gd name="T4" fmla="+- 0 13613 11689"/>
                  <a:gd name="T5" fmla="*/ T4 w 2817"/>
                  <a:gd name="T6" fmla="+- 0 5365 4355"/>
                  <a:gd name="T7" fmla="*/ 5365 h 1676"/>
                  <a:gd name="T8" fmla="+- 0 13381 11689"/>
                  <a:gd name="T9" fmla="*/ T8 w 2817"/>
                  <a:gd name="T10" fmla="+- 0 5398 4355"/>
                  <a:gd name="T11" fmla="*/ 5398 h 1676"/>
                  <a:gd name="T12" fmla="+- 0 13249 11689"/>
                  <a:gd name="T13" fmla="*/ T12 w 2817"/>
                  <a:gd name="T14" fmla="+- 0 5415 4355"/>
                  <a:gd name="T15" fmla="*/ 5415 h 1676"/>
                  <a:gd name="T16" fmla="+- 0 13121 11689"/>
                  <a:gd name="T17" fmla="*/ T16 w 2817"/>
                  <a:gd name="T18" fmla="+- 0 5430 4355"/>
                  <a:gd name="T19" fmla="*/ 5430 h 1676"/>
                  <a:gd name="T20" fmla="+- 0 12620 11689"/>
                  <a:gd name="T21" fmla="*/ T20 w 2817"/>
                  <a:gd name="T22" fmla="+- 0 5479 4355"/>
                  <a:gd name="T23" fmla="*/ 5479 h 1676"/>
                  <a:gd name="T24" fmla="+- 0 12560 11689"/>
                  <a:gd name="T25" fmla="*/ T24 w 2817"/>
                  <a:gd name="T26" fmla="+- 0 5484 4355"/>
                  <a:gd name="T27" fmla="*/ 5484 h 1676"/>
                  <a:gd name="T28" fmla="+- 0 12488 11689"/>
                  <a:gd name="T29" fmla="*/ T28 w 2817"/>
                  <a:gd name="T30" fmla="+- 0 5487 4355"/>
                  <a:gd name="T31" fmla="*/ 5487 h 1676"/>
                  <a:gd name="T32" fmla="+- 0 12468 11689"/>
                  <a:gd name="T33" fmla="*/ T32 w 2817"/>
                  <a:gd name="T34" fmla="+- 0 5488 4355"/>
                  <a:gd name="T35" fmla="*/ 5488 h 1676"/>
                  <a:gd name="T36" fmla="+- 0 14506 11689"/>
                  <a:gd name="T37" fmla="*/ T36 w 2817"/>
                  <a:gd name="T38" fmla="+- 0 5488 4355"/>
                  <a:gd name="T39" fmla="*/ 5488 h 1676"/>
                  <a:gd name="T40" fmla="+- 0 14506 11689"/>
                  <a:gd name="T41" fmla="*/ T40 w 2817"/>
                  <a:gd name="T42" fmla="+- 0 5220 4355"/>
                  <a:gd name="T43" fmla="*/ 5220 h 167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2817" h="1676">
                    <a:moveTo>
                      <a:pt x="2817" y="865"/>
                    </a:moveTo>
                    <a:lnTo>
                      <a:pt x="1924" y="1010"/>
                    </a:lnTo>
                    <a:lnTo>
                      <a:pt x="1692" y="1043"/>
                    </a:lnTo>
                    <a:lnTo>
                      <a:pt x="1560" y="1060"/>
                    </a:lnTo>
                    <a:lnTo>
                      <a:pt x="1432" y="1075"/>
                    </a:lnTo>
                    <a:lnTo>
                      <a:pt x="931" y="1124"/>
                    </a:lnTo>
                    <a:lnTo>
                      <a:pt x="871" y="1129"/>
                    </a:lnTo>
                    <a:lnTo>
                      <a:pt x="799" y="1132"/>
                    </a:lnTo>
                    <a:lnTo>
                      <a:pt x="779" y="1133"/>
                    </a:lnTo>
                    <a:lnTo>
                      <a:pt x="2817" y="1133"/>
                    </a:lnTo>
                    <a:lnTo>
                      <a:pt x="2817" y="865"/>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8" name="Group 125"/>
            <p:cNvGrpSpPr>
              <a:grpSpLocks/>
            </p:cNvGrpSpPr>
            <p:nvPr/>
          </p:nvGrpSpPr>
          <p:grpSpPr bwMode="auto">
            <a:xfrm>
              <a:off x="14502" y="4661"/>
              <a:ext cx="1386" cy="1703"/>
              <a:chOff x="14502" y="4661"/>
              <a:chExt cx="1386" cy="1703"/>
            </a:xfrm>
          </p:grpSpPr>
          <p:sp>
            <p:nvSpPr>
              <p:cNvPr id="104" name="Freeform 126"/>
              <p:cNvSpPr>
                <a:spLocks/>
              </p:cNvSpPr>
              <p:nvPr/>
            </p:nvSpPr>
            <p:spPr bwMode="auto">
              <a:xfrm>
                <a:off x="14502" y="4661"/>
                <a:ext cx="1386" cy="1703"/>
              </a:xfrm>
              <a:custGeom>
                <a:avLst/>
                <a:gdLst>
                  <a:gd name="T0" fmla="+- 0 15888 14502"/>
                  <a:gd name="T1" fmla="*/ T0 w 1386"/>
                  <a:gd name="T2" fmla="+- 0 4661 4661"/>
                  <a:gd name="T3" fmla="*/ 4661 h 1703"/>
                  <a:gd name="T4" fmla="+- 0 14507 14502"/>
                  <a:gd name="T5" fmla="*/ T4 w 1386"/>
                  <a:gd name="T6" fmla="+- 0 5852 4661"/>
                  <a:gd name="T7" fmla="*/ 5852 h 1703"/>
                  <a:gd name="T8" fmla="+- 0 14502 14502"/>
                  <a:gd name="T9" fmla="*/ T8 w 1386"/>
                  <a:gd name="T10" fmla="+- 0 6364 4661"/>
                  <a:gd name="T11" fmla="*/ 6364 h 1703"/>
                  <a:gd name="T12" fmla="+- 0 15888 14502"/>
                  <a:gd name="T13" fmla="*/ T12 w 1386"/>
                  <a:gd name="T14" fmla="+- 0 5083 4661"/>
                  <a:gd name="T15" fmla="*/ 5083 h 1703"/>
                  <a:gd name="T16" fmla="+- 0 15888 14502"/>
                  <a:gd name="T17" fmla="*/ T16 w 1386"/>
                  <a:gd name="T18" fmla="+- 0 4661 4661"/>
                  <a:gd name="T19" fmla="*/ 4661 h 1703"/>
                </a:gdLst>
                <a:ahLst/>
                <a:cxnLst>
                  <a:cxn ang="0">
                    <a:pos x="T1" y="T3"/>
                  </a:cxn>
                  <a:cxn ang="0">
                    <a:pos x="T5" y="T7"/>
                  </a:cxn>
                  <a:cxn ang="0">
                    <a:pos x="T9" y="T11"/>
                  </a:cxn>
                  <a:cxn ang="0">
                    <a:pos x="T13" y="T15"/>
                  </a:cxn>
                  <a:cxn ang="0">
                    <a:pos x="T17" y="T19"/>
                  </a:cxn>
                </a:cxnLst>
                <a:rect l="0" t="0" r="r" b="b"/>
                <a:pathLst>
                  <a:path w="1386" h="1703">
                    <a:moveTo>
                      <a:pt x="1386" y="0"/>
                    </a:moveTo>
                    <a:lnTo>
                      <a:pt x="5" y="1191"/>
                    </a:lnTo>
                    <a:lnTo>
                      <a:pt x="0" y="1703"/>
                    </a:lnTo>
                    <a:lnTo>
                      <a:pt x="1386" y="422"/>
                    </a:lnTo>
                    <a:lnTo>
                      <a:pt x="1386"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9" name="Group 127"/>
            <p:cNvGrpSpPr>
              <a:grpSpLocks/>
            </p:cNvGrpSpPr>
            <p:nvPr/>
          </p:nvGrpSpPr>
          <p:grpSpPr bwMode="auto">
            <a:xfrm>
              <a:off x="13184" y="5847"/>
              <a:ext cx="1323" cy="517"/>
              <a:chOff x="13184" y="5847"/>
              <a:chExt cx="1323" cy="517"/>
            </a:xfrm>
          </p:grpSpPr>
          <p:sp>
            <p:nvSpPr>
              <p:cNvPr id="100" name="Freeform 128"/>
              <p:cNvSpPr>
                <a:spLocks/>
              </p:cNvSpPr>
              <p:nvPr/>
            </p:nvSpPr>
            <p:spPr bwMode="auto">
              <a:xfrm>
                <a:off x="13184" y="5847"/>
                <a:ext cx="1323" cy="517"/>
              </a:xfrm>
              <a:custGeom>
                <a:avLst/>
                <a:gdLst>
                  <a:gd name="T0" fmla="+- 0 14507 13184"/>
                  <a:gd name="T1" fmla="*/ T0 w 1323"/>
                  <a:gd name="T2" fmla="+- 0 5847 5847"/>
                  <a:gd name="T3" fmla="*/ 5847 h 517"/>
                  <a:gd name="T4" fmla="+- 0 13184 13184"/>
                  <a:gd name="T5" fmla="*/ T4 w 1323"/>
                  <a:gd name="T6" fmla="+- 0 6032 5847"/>
                  <a:gd name="T7" fmla="*/ 6032 h 517"/>
                  <a:gd name="T8" fmla="+- 0 14507 13184"/>
                  <a:gd name="T9" fmla="*/ T8 w 1323"/>
                  <a:gd name="T10" fmla="+- 0 6364 5847"/>
                  <a:gd name="T11" fmla="*/ 6364 h 517"/>
                  <a:gd name="T12" fmla="+- 0 14507 13184"/>
                  <a:gd name="T13" fmla="*/ T12 w 1323"/>
                  <a:gd name="T14" fmla="+- 0 5847 5847"/>
                  <a:gd name="T15" fmla="*/ 5847 h 517"/>
                </a:gdLst>
                <a:ahLst/>
                <a:cxnLst>
                  <a:cxn ang="0">
                    <a:pos x="T1" y="T3"/>
                  </a:cxn>
                  <a:cxn ang="0">
                    <a:pos x="T5" y="T7"/>
                  </a:cxn>
                  <a:cxn ang="0">
                    <a:pos x="T9" y="T11"/>
                  </a:cxn>
                  <a:cxn ang="0">
                    <a:pos x="T13" y="T15"/>
                  </a:cxn>
                </a:cxnLst>
                <a:rect l="0" t="0" r="r" b="b"/>
                <a:pathLst>
                  <a:path w="1323" h="517">
                    <a:moveTo>
                      <a:pt x="1323" y="0"/>
                    </a:moveTo>
                    <a:lnTo>
                      <a:pt x="0" y="185"/>
                    </a:lnTo>
                    <a:lnTo>
                      <a:pt x="1323" y="517"/>
                    </a:lnTo>
                    <a:lnTo>
                      <a:pt x="1323"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101" name="Picture 129"/>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3932" y="4092"/>
                <a:ext cx="2528" cy="2843"/>
              </a:xfrm>
              <a:prstGeom prst="rect">
                <a:avLst/>
              </a:prstGeom>
              <a:noFill/>
              <a:extLst>
                <a:ext uri="{909E8E84-426E-40DD-AFC4-6F175D3DCCD1}">
                  <a14:hiddenFill xmlns:a14="http://schemas.microsoft.com/office/drawing/2010/main">
                    <a:solidFill>
                      <a:srgbClr val="FFFFFF"/>
                    </a:solidFill>
                  </a14:hiddenFill>
                </a:ext>
              </a:extLst>
            </p:spPr>
          </p:pic>
          <p:pic>
            <p:nvPicPr>
              <p:cNvPr id="102" name="Picture 130"/>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2614" y="5278"/>
                <a:ext cx="2463" cy="1659"/>
              </a:xfrm>
              <a:prstGeom prst="rect">
                <a:avLst/>
              </a:prstGeom>
              <a:noFill/>
              <a:extLst>
                <a:ext uri="{909E8E84-426E-40DD-AFC4-6F175D3DCCD1}">
                  <a14:hiddenFill xmlns:a14="http://schemas.microsoft.com/office/drawing/2010/main">
                    <a:solidFill>
                      <a:srgbClr val="FFFFFF"/>
                    </a:solidFill>
                  </a14:hiddenFill>
                </a:ext>
              </a:extLst>
            </p:spPr>
          </p:pic>
          <p:pic>
            <p:nvPicPr>
              <p:cNvPr id="103" name="Picture 131"/>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5078" y="6968"/>
                <a:ext cx="1374" cy="13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60" name="Group 132"/>
            <p:cNvGrpSpPr>
              <a:grpSpLocks/>
            </p:cNvGrpSpPr>
            <p:nvPr/>
          </p:nvGrpSpPr>
          <p:grpSpPr bwMode="auto">
            <a:xfrm>
              <a:off x="6165" y="3425"/>
              <a:ext cx="4185" cy="1564"/>
              <a:chOff x="6165" y="3425"/>
              <a:chExt cx="4185" cy="1564"/>
            </a:xfrm>
          </p:grpSpPr>
          <p:sp>
            <p:nvSpPr>
              <p:cNvPr id="99" name="Freeform 133"/>
              <p:cNvSpPr>
                <a:spLocks/>
              </p:cNvSpPr>
              <p:nvPr/>
            </p:nvSpPr>
            <p:spPr bwMode="auto">
              <a:xfrm>
                <a:off x="6165" y="3425"/>
                <a:ext cx="4185" cy="1564"/>
              </a:xfrm>
              <a:custGeom>
                <a:avLst/>
                <a:gdLst>
                  <a:gd name="T0" fmla="+- 0 10350 6165"/>
                  <a:gd name="T1" fmla="*/ T0 w 4185"/>
                  <a:gd name="T2" fmla="+- 0 3921 3425"/>
                  <a:gd name="T3" fmla="*/ 3921 h 1564"/>
                  <a:gd name="T4" fmla="+- 0 7813 6165"/>
                  <a:gd name="T5" fmla="*/ T4 w 4185"/>
                  <a:gd name="T6" fmla="+- 0 3425 3425"/>
                  <a:gd name="T7" fmla="*/ 3425 h 1564"/>
                  <a:gd name="T8" fmla="+- 0 6165 6165"/>
                  <a:gd name="T9" fmla="*/ T8 w 4185"/>
                  <a:gd name="T10" fmla="+- 0 4346 3425"/>
                  <a:gd name="T11" fmla="*/ 4346 h 1564"/>
                  <a:gd name="T12" fmla="+- 0 8968 6165"/>
                  <a:gd name="T13" fmla="*/ T12 w 4185"/>
                  <a:gd name="T14" fmla="+- 0 4989 3425"/>
                  <a:gd name="T15" fmla="*/ 4989 h 1564"/>
                  <a:gd name="T16" fmla="+- 0 10350 6165"/>
                  <a:gd name="T17" fmla="*/ T16 w 4185"/>
                  <a:gd name="T18" fmla="+- 0 3921 3425"/>
                  <a:gd name="T19" fmla="*/ 3921 h 1564"/>
                </a:gdLst>
                <a:ahLst/>
                <a:cxnLst>
                  <a:cxn ang="0">
                    <a:pos x="T1" y="T3"/>
                  </a:cxn>
                  <a:cxn ang="0">
                    <a:pos x="T5" y="T7"/>
                  </a:cxn>
                  <a:cxn ang="0">
                    <a:pos x="T9" y="T11"/>
                  </a:cxn>
                  <a:cxn ang="0">
                    <a:pos x="T13" y="T15"/>
                  </a:cxn>
                  <a:cxn ang="0">
                    <a:pos x="T17" y="T19"/>
                  </a:cxn>
                </a:cxnLst>
                <a:rect l="0" t="0" r="r" b="b"/>
                <a:pathLst>
                  <a:path w="4185" h="1564">
                    <a:moveTo>
                      <a:pt x="4185" y="496"/>
                    </a:moveTo>
                    <a:lnTo>
                      <a:pt x="1648" y="0"/>
                    </a:lnTo>
                    <a:lnTo>
                      <a:pt x="0" y="921"/>
                    </a:lnTo>
                    <a:lnTo>
                      <a:pt x="2803" y="1564"/>
                    </a:lnTo>
                    <a:lnTo>
                      <a:pt x="4185" y="496"/>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1" name="Group 134"/>
            <p:cNvGrpSpPr>
              <a:grpSpLocks/>
            </p:cNvGrpSpPr>
            <p:nvPr/>
          </p:nvGrpSpPr>
          <p:grpSpPr bwMode="auto">
            <a:xfrm>
              <a:off x="8971" y="3922"/>
              <a:ext cx="1379" cy="2433"/>
              <a:chOff x="8971" y="3922"/>
              <a:chExt cx="1379" cy="2433"/>
            </a:xfrm>
          </p:grpSpPr>
          <p:sp>
            <p:nvSpPr>
              <p:cNvPr id="98" name="Freeform 135"/>
              <p:cNvSpPr>
                <a:spLocks/>
              </p:cNvSpPr>
              <p:nvPr/>
            </p:nvSpPr>
            <p:spPr bwMode="auto">
              <a:xfrm>
                <a:off x="8971" y="3922"/>
                <a:ext cx="1379" cy="2433"/>
              </a:xfrm>
              <a:custGeom>
                <a:avLst/>
                <a:gdLst>
                  <a:gd name="T0" fmla="+- 0 10350 8971"/>
                  <a:gd name="T1" fmla="*/ T0 w 1379"/>
                  <a:gd name="T2" fmla="+- 0 3922 3922"/>
                  <a:gd name="T3" fmla="*/ 3922 h 2433"/>
                  <a:gd name="T4" fmla="+- 0 8971 8971"/>
                  <a:gd name="T5" fmla="*/ T4 w 1379"/>
                  <a:gd name="T6" fmla="+- 0 4987 3922"/>
                  <a:gd name="T7" fmla="*/ 4987 h 2433"/>
                  <a:gd name="T8" fmla="+- 0 8971 8971"/>
                  <a:gd name="T9" fmla="*/ T8 w 1379"/>
                  <a:gd name="T10" fmla="+- 0 6355 3922"/>
                  <a:gd name="T11" fmla="*/ 6355 h 2433"/>
                  <a:gd name="T12" fmla="+- 0 10350 8971"/>
                  <a:gd name="T13" fmla="*/ T12 w 1379"/>
                  <a:gd name="T14" fmla="+- 0 5073 3922"/>
                  <a:gd name="T15" fmla="*/ 5073 h 2433"/>
                  <a:gd name="T16" fmla="+- 0 10350 8971"/>
                  <a:gd name="T17" fmla="*/ T16 w 1379"/>
                  <a:gd name="T18" fmla="+- 0 3922 3922"/>
                  <a:gd name="T19" fmla="*/ 3922 h 2433"/>
                </a:gdLst>
                <a:ahLst/>
                <a:cxnLst>
                  <a:cxn ang="0">
                    <a:pos x="T1" y="T3"/>
                  </a:cxn>
                  <a:cxn ang="0">
                    <a:pos x="T5" y="T7"/>
                  </a:cxn>
                  <a:cxn ang="0">
                    <a:pos x="T9" y="T11"/>
                  </a:cxn>
                  <a:cxn ang="0">
                    <a:pos x="T13" y="T15"/>
                  </a:cxn>
                  <a:cxn ang="0">
                    <a:pos x="T17" y="T19"/>
                  </a:cxn>
                </a:cxnLst>
                <a:rect l="0" t="0" r="r" b="b"/>
                <a:pathLst>
                  <a:path w="1379" h="2433">
                    <a:moveTo>
                      <a:pt x="1379" y="0"/>
                    </a:moveTo>
                    <a:lnTo>
                      <a:pt x="0" y="1065"/>
                    </a:lnTo>
                    <a:lnTo>
                      <a:pt x="0" y="2433"/>
                    </a:lnTo>
                    <a:lnTo>
                      <a:pt x="1379" y="1151"/>
                    </a:lnTo>
                    <a:lnTo>
                      <a:pt x="1379" y="0"/>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2" name="Group 136"/>
            <p:cNvGrpSpPr>
              <a:grpSpLocks/>
            </p:cNvGrpSpPr>
            <p:nvPr/>
          </p:nvGrpSpPr>
          <p:grpSpPr bwMode="auto">
            <a:xfrm>
              <a:off x="6156" y="4349"/>
              <a:ext cx="2815" cy="2015"/>
              <a:chOff x="6156" y="4349"/>
              <a:chExt cx="2815" cy="2015"/>
            </a:xfrm>
          </p:grpSpPr>
          <p:sp>
            <p:nvSpPr>
              <p:cNvPr id="97" name="Freeform 137"/>
              <p:cNvSpPr>
                <a:spLocks/>
              </p:cNvSpPr>
              <p:nvPr/>
            </p:nvSpPr>
            <p:spPr bwMode="auto">
              <a:xfrm>
                <a:off x="6156" y="4349"/>
                <a:ext cx="2815" cy="2015"/>
              </a:xfrm>
              <a:custGeom>
                <a:avLst/>
                <a:gdLst>
                  <a:gd name="T0" fmla="+- 0 8971 6156"/>
                  <a:gd name="T1" fmla="*/ T0 w 2815"/>
                  <a:gd name="T2" fmla="+- 0 6364 4349"/>
                  <a:gd name="T3" fmla="*/ 6364 h 2015"/>
                  <a:gd name="T4" fmla="+- 0 6156 6156"/>
                  <a:gd name="T5" fmla="*/ T4 w 2815"/>
                  <a:gd name="T6" fmla="+- 0 5652 4349"/>
                  <a:gd name="T7" fmla="*/ 5652 h 2015"/>
                  <a:gd name="T8" fmla="+- 0 6156 6156"/>
                  <a:gd name="T9" fmla="*/ T8 w 2815"/>
                  <a:gd name="T10" fmla="+- 0 4349 4349"/>
                  <a:gd name="T11" fmla="*/ 4349 h 2015"/>
                  <a:gd name="T12" fmla="+- 0 8971 6156"/>
                  <a:gd name="T13" fmla="*/ T12 w 2815"/>
                  <a:gd name="T14" fmla="+- 0 4988 4349"/>
                  <a:gd name="T15" fmla="*/ 4988 h 2015"/>
                  <a:gd name="T16" fmla="+- 0 8971 6156"/>
                  <a:gd name="T17" fmla="*/ T16 w 2815"/>
                  <a:gd name="T18" fmla="+- 0 6364 4349"/>
                  <a:gd name="T19" fmla="*/ 6364 h 2015"/>
                </a:gdLst>
                <a:ahLst/>
                <a:cxnLst>
                  <a:cxn ang="0">
                    <a:pos x="T1" y="T3"/>
                  </a:cxn>
                  <a:cxn ang="0">
                    <a:pos x="T5" y="T7"/>
                  </a:cxn>
                  <a:cxn ang="0">
                    <a:pos x="T9" y="T11"/>
                  </a:cxn>
                  <a:cxn ang="0">
                    <a:pos x="T13" y="T15"/>
                  </a:cxn>
                  <a:cxn ang="0">
                    <a:pos x="T17" y="T19"/>
                  </a:cxn>
                </a:cxnLst>
                <a:rect l="0" t="0" r="r" b="b"/>
                <a:pathLst>
                  <a:path w="2815" h="2015">
                    <a:moveTo>
                      <a:pt x="2815" y="2015"/>
                    </a:moveTo>
                    <a:lnTo>
                      <a:pt x="0" y="1303"/>
                    </a:lnTo>
                    <a:lnTo>
                      <a:pt x="0" y="0"/>
                    </a:lnTo>
                    <a:lnTo>
                      <a:pt x="2815" y="639"/>
                    </a:lnTo>
                    <a:lnTo>
                      <a:pt x="2815" y="2015"/>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3" name="Group 138"/>
            <p:cNvGrpSpPr>
              <a:grpSpLocks/>
            </p:cNvGrpSpPr>
            <p:nvPr/>
          </p:nvGrpSpPr>
          <p:grpSpPr bwMode="auto">
            <a:xfrm>
              <a:off x="11701" y="3428"/>
              <a:ext cx="4187" cy="1564"/>
              <a:chOff x="11701" y="3428"/>
              <a:chExt cx="4187" cy="1564"/>
            </a:xfrm>
          </p:grpSpPr>
          <p:sp>
            <p:nvSpPr>
              <p:cNvPr id="96" name="Freeform 139"/>
              <p:cNvSpPr>
                <a:spLocks/>
              </p:cNvSpPr>
              <p:nvPr/>
            </p:nvSpPr>
            <p:spPr bwMode="auto">
              <a:xfrm>
                <a:off x="11701" y="3428"/>
                <a:ext cx="4187" cy="1564"/>
              </a:xfrm>
              <a:custGeom>
                <a:avLst/>
                <a:gdLst>
                  <a:gd name="T0" fmla="+- 0 15888 11701"/>
                  <a:gd name="T1" fmla="*/ T0 w 4187"/>
                  <a:gd name="T2" fmla="+- 0 3924 3428"/>
                  <a:gd name="T3" fmla="*/ 3924 h 1564"/>
                  <a:gd name="T4" fmla="+- 0 13351 11701"/>
                  <a:gd name="T5" fmla="*/ T4 w 4187"/>
                  <a:gd name="T6" fmla="+- 0 3428 3428"/>
                  <a:gd name="T7" fmla="*/ 3428 h 1564"/>
                  <a:gd name="T8" fmla="+- 0 11701 11701"/>
                  <a:gd name="T9" fmla="*/ T8 w 4187"/>
                  <a:gd name="T10" fmla="+- 0 4351 3428"/>
                  <a:gd name="T11" fmla="*/ 4351 h 1564"/>
                  <a:gd name="T12" fmla="+- 0 14507 11701"/>
                  <a:gd name="T13" fmla="*/ T12 w 4187"/>
                  <a:gd name="T14" fmla="+- 0 4992 3428"/>
                  <a:gd name="T15" fmla="*/ 4992 h 1564"/>
                  <a:gd name="T16" fmla="+- 0 15888 11701"/>
                  <a:gd name="T17" fmla="*/ T16 w 4187"/>
                  <a:gd name="T18" fmla="+- 0 3924 3428"/>
                  <a:gd name="T19" fmla="*/ 3924 h 1564"/>
                </a:gdLst>
                <a:ahLst/>
                <a:cxnLst>
                  <a:cxn ang="0">
                    <a:pos x="T1" y="T3"/>
                  </a:cxn>
                  <a:cxn ang="0">
                    <a:pos x="T5" y="T7"/>
                  </a:cxn>
                  <a:cxn ang="0">
                    <a:pos x="T9" y="T11"/>
                  </a:cxn>
                  <a:cxn ang="0">
                    <a:pos x="T13" y="T15"/>
                  </a:cxn>
                  <a:cxn ang="0">
                    <a:pos x="T17" y="T19"/>
                  </a:cxn>
                </a:cxnLst>
                <a:rect l="0" t="0" r="r" b="b"/>
                <a:pathLst>
                  <a:path w="4187" h="1564">
                    <a:moveTo>
                      <a:pt x="4187" y="496"/>
                    </a:moveTo>
                    <a:lnTo>
                      <a:pt x="1650" y="0"/>
                    </a:lnTo>
                    <a:lnTo>
                      <a:pt x="0" y="923"/>
                    </a:lnTo>
                    <a:lnTo>
                      <a:pt x="2806" y="1564"/>
                    </a:lnTo>
                    <a:lnTo>
                      <a:pt x="4187" y="496"/>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4" name="Group 140"/>
            <p:cNvGrpSpPr>
              <a:grpSpLocks/>
            </p:cNvGrpSpPr>
            <p:nvPr/>
          </p:nvGrpSpPr>
          <p:grpSpPr bwMode="auto">
            <a:xfrm>
              <a:off x="14509" y="3925"/>
              <a:ext cx="1379" cy="2433"/>
              <a:chOff x="14509" y="3925"/>
              <a:chExt cx="1379" cy="2433"/>
            </a:xfrm>
          </p:grpSpPr>
          <p:sp>
            <p:nvSpPr>
              <p:cNvPr id="95" name="Freeform 141"/>
              <p:cNvSpPr>
                <a:spLocks/>
              </p:cNvSpPr>
              <p:nvPr/>
            </p:nvSpPr>
            <p:spPr bwMode="auto">
              <a:xfrm>
                <a:off x="14509" y="3925"/>
                <a:ext cx="1379" cy="2433"/>
              </a:xfrm>
              <a:custGeom>
                <a:avLst/>
                <a:gdLst>
                  <a:gd name="T0" fmla="+- 0 15888 14509"/>
                  <a:gd name="T1" fmla="*/ T0 w 1379"/>
                  <a:gd name="T2" fmla="+- 0 3925 3925"/>
                  <a:gd name="T3" fmla="*/ 3925 h 2433"/>
                  <a:gd name="T4" fmla="+- 0 14509 14509"/>
                  <a:gd name="T5" fmla="*/ T4 w 1379"/>
                  <a:gd name="T6" fmla="+- 0 4990 3925"/>
                  <a:gd name="T7" fmla="*/ 4990 h 2433"/>
                  <a:gd name="T8" fmla="+- 0 14509 14509"/>
                  <a:gd name="T9" fmla="*/ T8 w 1379"/>
                  <a:gd name="T10" fmla="+- 0 6358 3925"/>
                  <a:gd name="T11" fmla="*/ 6358 h 2433"/>
                  <a:gd name="T12" fmla="+- 0 15888 14509"/>
                  <a:gd name="T13" fmla="*/ T12 w 1379"/>
                  <a:gd name="T14" fmla="+- 0 5076 3925"/>
                  <a:gd name="T15" fmla="*/ 5076 h 2433"/>
                  <a:gd name="T16" fmla="+- 0 15888 14509"/>
                  <a:gd name="T17" fmla="*/ T16 w 1379"/>
                  <a:gd name="T18" fmla="+- 0 3925 3925"/>
                  <a:gd name="T19" fmla="*/ 3925 h 2433"/>
                </a:gdLst>
                <a:ahLst/>
                <a:cxnLst>
                  <a:cxn ang="0">
                    <a:pos x="T1" y="T3"/>
                  </a:cxn>
                  <a:cxn ang="0">
                    <a:pos x="T5" y="T7"/>
                  </a:cxn>
                  <a:cxn ang="0">
                    <a:pos x="T9" y="T11"/>
                  </a:cxn>
                  <a:cxn ang="0">
                    <a:pos x="T13" y="T15"/>
                  </a:cxn>
                  <a:cxn ang="0">
                    <a:pos x="T17" y="T19"/>
                  </a:cxn>
                </a:cxnLst>
                <a:rect l="0" t="0" r="r" b="b"/>
                <a:pathLst>
                  <a:path w="1379" h="2433">
                    <a:moveTo>
                      <a:pt x="1379" y="0"/>
                    </a:moveTo>
                    <a:lnTo>
                      <a:pt x="0" y="1065"/>
                    </a:lnTo>
                    <a:lnTo>
                      <a:pt x="0" y="2433"/>
                    </a:lnTo>
                    <a:lnTo>
                      <a:pt x="1379" y="1151"/>
                    </a:lnTo>
                    <a:lnTo>
                      <a:pt x="1379" y="0"/>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5" name="Group 142"/>
            <p:cNvGrpSpPr>
              <a:grpSpLocks/>
            </p:cNvGrpSpPr>
            <p:nvPr/>
          </p:nvGrpSpPr>
          <p:grpSpPr bwMode="auto">
            <a:xfrm>
              <a:off x="11694" y="4352"/>
              <a:ext cx="2815" cy="2015"/>
              <a:chOff x="11694" y="4352"/>
              <a:chExt cx="2815" cy="2015"/>
            </a:xfrm>
          </p:grpSpPr>
          <p:sp>
            <p:nvSpPr>
              <p:cNvPr id="94" name="Freeform 143"/>
              <p:cNvSpPr>
                <a:spLocks/>
              </p:cNvSpPr>
              <p:nvPr/>
            </p:nvSpPr>
            <p:spPr bwMode="auto">
              <a:xfrm>
                <a:off x="11694" y="4352"/>
                <a:ext cx="2815" cy="2015"/>
              </a:xfrm>
              <a:custGeom>
                <a:avLst/>
                <a:gdLst>
                  <a:gd name="T0" fmla="+- 0 14509 11694"/>
                  <a:gd name="T1" fmla="*/ T0 w 2815"/>
                  <a:gd name="T2" fmla="+- 0 6367 4352"/>
                  <a:gd name="T3" fmla="*/ 6367 h 2015"/>
                  <a:gd name="T4" fmla="+- 0 11694 11694"/>
                  <a:gd name="T5" fmla="*/ T4 w 2815"/>
                  <a:gd name="T6" fmla="+- 0 5655 4352"/>
                  <a:gd name="T7" fmla="*/ 5655 h 2015"/>
                  <a:gd name="T8" fmla="+- 0 11694 11694"/>
                  <a:gd name="T9" fmla="*/ T8 w 2815"/>
                  <a:gd name="T10" fmla="+- 0 4352 4352"/>
                  <a:gd name="T11" fmla="*/ 4352 h 2015"/>
                  <a:gd name="T12" fmla="+- 0 14509 11694"/>
                  <a:gd name="T13" fmla="*/ T12 w 2815"/>
                  <a:gd name="T14" fmla="+- 0 4991 4352"/>
                  <a:gd name="T15" fmla="*/ 4991 h 2015"/>
                  <a:gd name="T16" fmla="+- 0 14509 11694"/>
                  <a:gd name="T17" fmla="*/ T16 w 2815"/>
                  <a:gd name="T18" fmla="+- 0 6367 4352"/>
                  <a:gd name="T19" fmla="*/ 6367 h 2015"/>
                </a:gdLst>
                <a:ahLst/>
                <a:cxnLst>
                  <a:cxn ang="0">
                    <a:pos x="T1" y="T3"/>
                  </a:cxn>
                  <a:cxn ang="0">
                    <a:pos x="T5" y="T7"/>
                  </a:cxn>
                  <a:cxn ang="0">
                    <a:pos x="T9" y="T11"/>
                  </a:cxn>
                  <a:cxn ang="0">
                    <a:pos x="T13" y="T15"/>
                  </a:cxn>
                  <a:cxn ang="0">
                    <a:pos x="T17" y="T19"/>
                  </a:cxn>
                </a:cxnLst>
                <a:rect l="0" t="0" r="r" b="b"/>
                <a:pathLst>
                  <a:path w="2815" h="2015">
                    <a:moveTo>
                      <a:pt x="2815" y="2015"/>
                    </a:moveTo>
                    <a:lnTo>
                      <a:pt x="0" y="1303"/>
                    </a:lnTo>
                    <a:lnTo>
                      <a:pt x="0" y="0"/>
                    </a:lnTo>
                    <a:lnTo>
                      <a:pt x="2815" y="639"/>
                    </a:lnTo>
                    <a:lnTo>
                      <a:pt x="2815" y="2015"/>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6" name="Group 144"/>
            <p:cNvGrpSpPr>
              <a:grpSpLocks/>
            </p:cNvGrpSpPr>
            <p:nvPr/>
          </p:nvGrpSpPr>
          <p:grpSpPr bwMode="auto">
            <a:xfrm>
              <a:off x="6157" y="7098"/>
              <a:ext cx="4193" cy="1564"/>
              <a:chOff x="6157" y="7098"/>
              <a:chExt cx="4193" cy="1564"/>
            </a:xfrm>
          </p:grpSpPr>
          <p:sp>
            <p:nvSpPr>
              <p:cNvPr id="93" name="Freeform 145"/>
              <p:cNvSpPr>
                <a:spLocks/>
              </p:cNvSpPr>
              <p:nvPr/>
            </p:nvSpPr>
            <p:spPr bwMode="auto">
              <a:xfrm>
                <a:off x="6157" y="7098"/>
                <a:ext cx="4193" cy="1564"/>
              </a:xfrm>
              <a:custGeom>
                <a:avLst/>
                <a:gdLst>
                  <a:gd name="T0" fmla="+- 0 10350 6157"/>
                  <a:gd name="T1" fmla="*/ T0 w 4193"/>
                  <a:gd name="T2" fmla="+- 0 7593 7098"/>
                  <a:gd name="T3" fmla="*/ 7593 h 1564"/>
                  <a:gd name="T4" fmla="+- 0 7813 6157"/>
                  <a:gd name="T5" fmla="*/ T4 w 4193"/>
                  <a:gd name="T6" fmla="+- 0 7098 7098"/>
                  <a:gd name="T7" fmla="*/ 7098 h 1564"/>
                  <a:gd name="T8" fmla="+- 0 6157 6157"/>
                  <a:gd name="T9" fmla="*/ T8 w 4193"/>
                  <a:gd name="T10" fmla="+- 0 8019 7098"/>
                  <a:gd name="T11" fmla="*/ 8019 h 1564"/>
                  <a:gd name="T12" fmla="+- 0 8968 6157"/>
                  <a:gd name="T13" fmla="*/ T12 w 4193"/>
                  <a:gd name="T14" fmla="+- 0 8661 7098"/>
                  <a:gd name="T15" fmla="*/ 8661 h 1564"/>
                  <a:gd name="T16" fmla="+- 0 10350 6157"/>
                  <a:gd name="T17" fmla="*/ T16 w 4193"/>
                  <a:gd name="T18" fmla="+- 0 7593 7098"/>
                  <a:gd name="T19" fmla="*/ 7593 h 1564"/>
                </a:gdLst>
                <a:ahLst/>
                <a:cxnLst>
                  <a:cxn ang="0">
                    <a:pos x="T1" y="T3"/>
                  </a:cxn>
                  <a:cxn ang="0">
                    <a:pos x="T5" y="T7"/>
                  </a:cxn>
                  <a:cxn ang="0">
                    <a:pos x="T9" y="T11"/>
                  </a:cxn>
                  <a:cxn ang="0">
                    <a:pos x="T13" y="T15"/>
                  </a:cxn>
                  <a:cxn ang="0">
                    <a:pos x="T17" y="T19"/>
                  </a:cxn>
                </a:cxnLst>
                <a:rect l="0" t="0" r="r" b="b"/>
                <a:pathLst>
                  <a:path w="4193" h="1564">
                    <a:moveTo>
                      <a:pt x="4193" y="495"/>
                    </a:moveTo>
                    <a:lnTo>
                      <a:pt x="1656" y="0"/>
                    </a:lnTo>
                    <a:lnTo>
                      <a:pt x="0" y="921"/>
                    </a:lnTo>
                    <a:lnTo>
                      <a:pt x="2811" y="1563"/>
                    </a:lnTo>
                    <a:lnTo>
                      <a:pt x="4193" y="495"/>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7" name="Group 146"/>
            <p:cNvGrpSpPr>
              <a:grpSpLocks/>
            </p:cNvGrpSpPr>
            <p:nvPr/>
          </p:nvGrpSpPr>
          <p:grpSpPr bwMode="auto">
            <a:xfrm>
              <a:off x="8971" y="7594"/>
              <a:ext cx="1379" cy="2433"/>
              <a:chOff x="8971" y="7594"/>
              <a:chExt cx="1379" cy="2433"/>
            </a:xfrm>
          </p:grpSpPr>
          <p:sp>
            <p:nvSpPr>
              <p:cNvPr id="92" name="Freeform 147"/>
              <p:cNvSpPr>
                <a:spLocks/>
              </p:cNvSpPr>
              <p:nvPr/>
            </p:nvSpPr>
            <p:spPr bwMode="auto">
              <a:xfrm>
                <a:off x="8971" y="7594"/>
                <a:ext cx="1379" cy="2433"/>
              </a:xfrm>
              <a:custGeom>
                <a:avLst/>
                <a:gdLst>
                  <a:gd name="T0" fmla="+- 0 10350 8971"/>
                  <a:gd name="T1" fmla="*/ T0 w 1379"/>
                  <a:gd name="T2" fmla="+- 0 7594 7594"/>
                  <a:gd name="T3" fmla="*/ 7594 h 2433"/>
                  <a:gd name="T4" fmla="+- 0 8971 8971"/>
                  <a:gd name="T5" fmla="*/ T4 w 1379"/>
                  <a:gd name="T6" fmla="+- 0 8659 7594"/>
                  <a:gd name="T7" fmla="*/ 8659 h 2433"/>
                  <a:gd name="T8" fmla="+- 0 8971 8971"/>
                  <a:gd name="T9" fmla="*/ T8 w 1379"/>
                  <a:gd name="T10" fmla="+- 0 10027 7594"/>
                  <a:gd name="T11" fmla="*/ 10027 h 2433"/>
                  <a:gd name="T12" fmla="+- 0 10350 8971"/>
                  <a:gd name="T13" fmla="*/ T12 w 1379"/>
                  <a:gd name="T14" fmla="+- 0 8746 7594"/>
                  <a:gd name="T15" fmla="*/ 8746 h 2433"/>
                  <a:gd name="T16" fmla="+- 0 10350 8971"/>
                  <a:gd name="T17" fmla="*/ T16 w 1379"/>
                  <a:gd name="T18" fmla="+- 0 7594 7594"/>
                  <a:gd name="T19" fmla="*/ 7594 h 2433"/>
                </a:gdLst>
                <a:ahLst/>
                <a:cxnLst>
                  <a:cxn ang="0">
                    <a:pos x="T1" y="T3"/>
                  </a:cxn>
                  <a:cxn ang="0">
                    <a:pos x="T5" y="T7"/>
                  </a:cxn>
                  <a:cxn ang="0">
                    <a:pos x="T9" y="T11"/>
                  </a:cxn>
                  <a:cxn ang="0">
                    <a:pos x="T13" y="T15"/>
                  </a:cxn>
                  <a:cxn ang="0">
                    <a:pos x="T17" y="T19"/>
                  </a:cxn>
                </a:cxnLst>
                <a:rect l="0" t="0" r="r" b="b"/>
                <a:pathLst>
                  <a:path w="1379" h="2433">
                    <a:moveTo>
                      <a:pt x="1379" y="0"/>
                    </a:moveTo>
                    <a:lnTo>
                      <a:pt x="0" y="1065"/>
                    </a:lnTo>
                    <a:lnTo>
                      <a:pt x="0" y="2433"/>
                    </a:lnTo>
                    <a:lnTo>
                      <a:pt x="1379" y="1152"/>
                    </a:lnTo>
                    <a:lnTo>
                      <a:pt x="1379" y="0"/>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8" name="Group 148"/>
            <p:cNvGrpSpPr>
              <a:grpSpLocks/>
            </p:cNvGrpSpPr>
            <p:nvPr/>
          </p:nvGrpSpPr>
          <p:grpSpPr bwMode="auto">
            <a:xfrm>
              <a:off x="6156" y="8021"/>
              <a:ext cx="2815" cy="2015"/>
              <a:chOff x="6156" y="8021"/>
              <a:chExt cx="2815" cy="2015"/>
            </a:xfrm>
          </p:grpSpPr>
          <p:sp>
            <p:nvSpPr>
              <p:cNvPr id="91" name="Freeform 149"/>
              <p:cNvSpPr>
                <a:spLocks/>
              </p:cNvSpPr>
              <p:nvPr/>
            </p:nvSpPr>
            <p:spPr bwMode="auto">
              <a:xfrm>
                <a:off x="6156" y="8021"/>
                <a:ext cx="2815" cy="2015"/>
              </a:xfrm>
              <a:custGeom>
                <a:avLst/>
                <a:gdLst>
                  <a:gd name="T0" fmla="+- 0 8971 6156"/>
                  <a:gd name="T1" fmla="*/ T0 w 2815"/>
                  <a:gd name="T2" fmla="+- 0 10036 8021"/>
                  <a:gd name="T3" fmla="*/ 10036 h 2015"/>
                  <a:gd name="T4" fmla="+- 0 6156 6156"/>
                  <a:gd name="T5" fmla="*/ T4 w 2815"/>
                  <a:gd name="T6" fmla="+- 0 9324 8021"/>
                  <a:gd name="T7" fmla="*/ 9324 h 2015"/>
                  <a:gd name="T8" fmla="+- 0 6156 6156"/>
                  <a:gd name="T9" fmla="*/ T8 w 2815"/>
                  <a:gd name="T10" fmla="+- 0 8021 8021"/>
                  <a:gd name="T11" fmla="*/ 8021 h 2015"/>
                  <a:gd name="T12" fmla="+- 0 8971 6156"/>
                  <a:gd name="T13" fmla="*/ T12 w 2815"/>
                  <a:gd name="T14" fmla="+- 0 8660 8021"/>
                  <a:gd name="T15" fmla="*/ 8660 h 2015"/>
                  <a:gd name="T16" fmla="+- 0 8971 6156"/>
                  <a:gd name="T17" fmla="*/ T16 w 2815"/>
                  <a:gd name="T18" fmla="+- 0 10036 8021"/>
                  <a:gd name="T19" fmla="*/ 10036 h 2015"/>
                </a:gdLst>
                <a:ahLst/>
                <a:cxnLst>
                  <a:cxn ang="0">
                    <a:pos x="T1" y="T3"/>
                  </a:cxn>
                  <a:cxn ang="0">
                    <a:pos x="T5" y="T7"/>
                  </a:cxn>
                  <a:cxn ang="0">
                    <a:pos x="T9" y="T11"/>
                  </a:cxn>
                  <a:cxn ang="0">
                    <a:pos x="T13" y="T15"/>
                  </a:cxn>
                  <a:cxn ang="0">
                    <a:pos x="T17" y="T19"/>
                  </a:cxn>
                </a:cxnLst>
                <a:rect l="0" t="0" r="r" b="b"/>
                <a:pathLst>
                  <a:path w="2815" h="2015">
                    <a:moveTo>
                      <a:pt x="2815" y="2015"/>
                    </a:moveTo>
                    <a:lnTo>
                      <a:pt x="0" y="1303"/>
                    </a:lnTo>
                    <a:lnTo>
                      <a:pt x="0" y="0"/>
                    </a:lnTo>
                    <a:lnTo>
                      <a:pt x="2815" y="639"/>
                    </a:lnTo>
                    <a:lnTo>
                      <a:pt x="2815" y="2015"/>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9" name="Group 150"/>
            <p:cNvGrpSpPr>
              <a:grpSpLocks/>
            </p:cNvGrpSpPr>
            <p:nvPr/>
          </p:nvGrpSpPr>
          <p:grpSpPr bwMode="auto">
            <a:xfrm>
              <a:off x="11691" y="7085"/>
              <a:ext cx="4197" cy="1564"/>
              <a:chOff x="11691" y="7085"/>
              <a:chExt cx="4197" cy="1564"/>
            </a:xfrm>
          </p:grpSpPr>
          <p:sp>
            <p:nvSpPr>
              <p:cNvPr id="90" name="Freeform 151"/>
              <p:cNvSpPr>
                <a:spLocks/>
              </p:cNvSpPr>
              <p:nvPr/>
            </p:nvSpPr>
            <p:spPr bwMode="auto">
              <a:xfrm>
                <a:off x="11691" y="7085"/>
                <a:ext cx="4197" cy="1564"/>
              </a:xfrm>
              <a:custGeom>
                <a:avLst/>
                <a:gdLst>
                  <a:gd name="T0" fmla="+- 0 15888 11691"/>
                  <a:gd name="T1" fmla="*/ T0 w 4197"/>
                  <a:gd name="T2" fmla="+- 0 7581 7085"/>
                  <a:gd name="T3" fmla="*/ 7581 h 1564"/>
                  <a:gd name="T4" fmla="+- 0 13351 11691"/>
                  <a:gd name="T5" fmla="*/ T4 w 4197"/>
                  <a:gd name="T6" fmla="+- 0 7085 7085"/>
                  <a:gd name="T7" fmla="*/ 7085 h 1564"/>
                  <a:gd name="T8" fmla="+- 0 11691 11691"/>
                  <a:gd name="T9" fmla="*/ T8 w 4197"/>
                  <a:gd name="T10" fmla="+- 0 8015 7085"/>
                  <a:gd name="T11" fmla="*/ 8015 h 1564"/>
                  <a:gd name="T12" fmla="+- 0 14507 11691"/>
                  <a:gd name="T13" fmla="*/ T12 w 4197"/>
                  <a:gd name="T14" fmla="+- 0 8649 7085"/>
                  <a:gd name="T15" fmla="*/ 8649 h 1564"/>
                  <a:gd name="T16" fmla="+- 0 15888 11691"/>
                  <a:gd name="T17" fmla="*/ T16 w 4197"/>
                  <a:gd name="T18" fmla="+- 0 7581 7085"/>
                  <a:gd name="T19" fmla="*/ 7581 h 1564"/>
                </a:gdLst>
                <a:ahLst/>
                <a:cxnLst>
                  <a:cxn ang="0">
                    <a:pos x="T1" y="T3"/>
                  </a:cxn>
                  <a:cxn ang="0">
                    <a:pos x="T5" y="T7"/>
                  </a:cxn>
                  <a:cxn ang="0">
                    <a:pos x="T9" y="T11"/>
                  </a:cxn>
                  <a:cxn ang="0">
                    <a:pos x="T13" y="T15"/>
                  </a:cxn>
                  <a:cxn ang="0">
                    <a:pos x="T17" y="T19"/>
                  </a:cxn>
                </a:cxnLst>
                <a:rect l="0" t="0" r="r" b="b"/>
                <a:pathLst>
                  <a:path w="4197" h="1564">
                    <a:moveTo>
                      <a:pt x="4197" y="496"/>
                    </a:moveTo>
                    <a:lnTo>
                      <a:pt x="1660" y="0"/>
                    </a:lnTo>
                    <a:lnTo>
                      <a:pt x="0" y="930"/>
                    </a:lnTo>
                    <a:lnTo>
                      <a:pt x="2816" y="1564"/>
                    </a:lnTo>
                    <a:lnTo>
                      <a:pt x="4197" y="496"/>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0" name="Group 152"/>
            <p:cNvGrpSpPr>
              <a:grpSpLocks/>
            </p:cNvGrpSpPr>
            <p:nvPr/>
          </p:nvGrpSpPr>
          <p:grpSpPr bwMode="auto">
            <a:xfrm>
              <a:off x="14509" y="7582"/>
              <a:ext cx="1379" cy="2433"/>
              <a:chOff x="14509" y="7582"/>
              <a:chExt cx="1379" cy="2433"/>
            </a:xfrm>
          </p:grpSpPr>
          <p:sp>
            <p:nvSpPr>
              <p:cNvPr id="89" name="Freeform 153"/>
              <p:cNvSpPr>
                <a:spLocks/>
              </p:cNvSpPr>
              <p:nvPr/>
            </p:nvSpPr>
            <p:spPr bwMode="auto">
              <a:xfrm>
                <a:off x="14509" y="7582"/>
                <a:ext cx="1379" cy="2433"/>
              </a:xfrm>
              <a:custGeom>
                <a:avLst/>
                <a:gdLst>
                  <a:gd name="T0" fmla="+- 0 15888 14509"/>
                  <a:gd name="T1" fmla="*/ T0 w 1379"/>
                  <a:gd name="T2" fmla="+- 0 7582 7582"/>
                  <a:gd name="T3" fmla="*/ 7582 h 2433"/>
                  <a:gd name="T4" fmla="+- 0 14509 14509"/>
                  <a:gd name="T5" fmla="*/ T4 w 1379"/>
                  <a:gd name="T6" fmla="+- 0 8647 7582"/>
                  <a:gd name="T7" fmla="*/ 8647 h 2433"/>
                  <a:gd name="T8" fmla="+- 0 14509 14509"/>
                  <a:gd name="T9" fmla="*/ T8 w 1379"/>
                  <a:gd name="T10" fmla="+- 0 10014 7582"/>
                  <a:gd name="T11" fmla="*/ 10014 h 2433"/>
                  <a:gd name="T12" fmla="+- 0 15888 14509"/>
                  <a:gd name="T13" fmla="*/ T12 w 1379"/>
                  <a:gd name="T14" fmla="+- 0 8733 7582"/>
                  <a:gd name="T15" fmla="*/ 8733 h 2433"/>
                  <a:gd name="T16" fmla="+- 0 15888 14509"/>
                  <a:gd name="T17" fmla="*/ T16 w 1379"/>
                  <a:gd name="T18" fmla="+- 0 7582 7582"/>
                  <a:gd name="T19" fmla="*/ 7582 h 2433"/>
                </a:gdLst>
                <a:ahLst/>
                <a:cxnLst>
                  <a:cxn ang="0">
                    <a:pos x="T1" y="T3"/>
                  </a:cxn>
                  <a:cxn ang="0">
                    <a:pos x="T5" y="T7"/>
                  </a:cxn>
                  <a:cxn ang="0">
                    <a:pos x="T9" y="T11"/>
                  </a:cxn>
                  <a:cxn ang="0">
                    <a:pos x="T13" y="T15"/>
                  </a:cxn>
                  <a:cxn ang="0">
                    <a:pos x="T17" y="T19"/>
                  </a:cxn>
                </a:cxnLst>
                <a:rect l="0" t="0" r="r" b="b"/>
                <a:pathLst>
                  <a:path w="1379" h="2433">
                    <a:moveTo>
                      <a:pt x="1379" y="0"/>
                    </a:moveTo>
                    <a:lnTo>
                      <a:pt x="0" y="1065"/>
                    </a:lnTo>
                    <a:lnTo>
                      <a:pt x="0" y="2432"/>
                    </a:lnTo>
                    <a:lnTo>
                      <a:pt x="1379" y="1151"/>
                    </a:lnTo>
                    <a:lnTo>
                      <a:pt x="1379" y="0"/>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1" name="Group 154"/>
            <p:cNvGrpSpPr>
              <a:grpSpLocks/>
            </p:cNvGrpSpPr>
            <p:nvPr/>
          </p:nvGrpSpPr>
          <p:grpSpPr bwMode="auto">
            <a:xfrm>
              <a:off x="7544" y="4667"/>
              <a:ext cx="2" cy="1334"/>
              <a:chOff x="7544" y="4667"/>
              <a:chExt cx="2" cy="1334"/>
            </a:xfrm>
          </p:grpSpPr>
          <p:sp>
            <p:nvSpPr>
              <p:cNvPr id="88" name="Freeform 155"/>
              <p:cNvSpPr>
                <a:spLocks/>
              </p:cNvSpPr>
              <p:nvPr/>
            </p:nvSpPr>
            <p:spPr bwMode="auto">
              <a:xfrm>
                <a:off x="7544" y="4667"/>
                <a:ext cx="2" cy="1334"/>
              </a:xfrm>
              <a:custGeom>
                <a:avLst/>
                <a:gdLst>
                  <a:gd name="T0" fmla="+- 0 4667 4667"/>
                  <a:gd name="T1" fmla="*/ 4667 h 1334"/>
                  <a:gd name="T2" fmla="+- 0 6001 4667"/>
                  <a:gd name="T3" fmla="*/ 6001 h 1334"/>
                </a:gdLst>
                <a:ahLst/>
                <a:cxnLst>
                  <a:cxn ang="0">
                    <a:pos x="0" y="T1"/>
                  </a:cxn>
                  <a:cxn ang="0">
                    <a:pos x="0" y="T3"/>
                  </a:cxn>
                </a:cxnLst>
                <a:rect l="0" t="0" r="r" b="b"/>
                <a:pathLst>
                  <a:path h="1334">
                    <a:moveTo>
                      <a:pt x="0" y="0"/>
                    </a:moveTo>
                    <a:lnTo>
                      <a:pt x="0" y="1334"/>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2" name="Group 156"/>
            <p:cNvGrpSpPr>
              <a:grpSpLocks/>
            </p:cNvGrpSpPr>
            <p:nvPr/>
          </p:nvGrpSpPr>
          <p:grpSpPr bwMode="auto">
            <a:xfrm>
              <a:off x="7549" y="3670"/>
              <a:ext cx="1542" cy="988"/>
              <a:chOff x="7549" y="3670"/>
              <a:chExt cx="1542" cy="988"/>
            </a:xfrm>
          </p:grpSpPr>
          <p:sp>
            <p:nvSpPr>
              <p:cNvPr id="87" name="Freeform 157"/>
              <p:cNvSpPr>
                <a:spLocks/>
              </p:cNvSpPr>
              <p:nvPr/>
            </p:nvSpPr>
            <p:spPr bwMode="auto">
              <a:xfrm>
                <a:off x="7549" y="3670"/>
                <a:ext cx="1542" cy="988"/>
              </a:xfrm>
              <a:custGeom>
                <a:avLst/>
                <a:gdLst>
                  <a:gd name="T0" fmla="+- 0 7549 7549"/>
                  <a:gd name="T1" fmla="*/ T0 w 1542"/>
                  <a:gd name="T2" fmla="+- 0 4658 3670"/>
                  <a:gd name="T3" fmla="*/ 4658 h 988"/>
                  <a:gd name="T4" fmla="+- 0 9091 7549"/>
                  <a:gd name="T5" fmla="*/ T4 w 1542"/>
                  <a:gd name="T6" fmla="+- 0 3670 3670"/>
                  <a:gd name="T7" fmla="*/ 3670 h 988"/>
                </a:gdLst>
                <a:ahLst/>
                <a:cxnLst>
                  <a:cxn ang="0">
                    <a:pos x="T1" y="T3"/>
                  </a:cxn>
                  <a:cxn ang="0">
                    <a:pos x="T5" y="T7"/>
                  </a:cxn>
                </a:cxnLst>
                <a:rect l="0" t="0" r="r" b="b"/>
                <a:pathLst>
                  <a:path w="1542" h="988">
                    <a:moveTo>
                      <a:pt x="0" y="988"/>
                    </a:moveTo>
                    <a:lnTo>
                      <a:pt x="1542" y="0"/>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3" name="Group 158"/>
            <p:cNvGrpSpPr>
              <a:grpSpLocks/>
            </p:cNvGrpSpPr>
            <p:nvPr/>
          </p:nvGrpSpPr>
          <p:grpSpPr bwMode="auto">
            <a:xfrm>
              <a:off x="12069" y="4648"/>
              <a:ext cx="886" cy="1099"/>
              <a:chOff x="12069" y="4648"/>
              <a:chExt cx="886" cy="1099"/>
            </a:xfrm>
          </p:grpSpPr>
          <p:sp>
            <p:nvSpPr>
              <p:cNvPr id="86" name="Freeform 159"/>
              <p:cNvSpPr>
                <a:spLocks/>
              </p:cNvSpPr>
              <p:nvPr/>
            </p:nvSpPr>
            <p:spPr bwMode="auto">
              <a:xfrm>
                <a:off x="12069" y="4648"/>
                <a:ext cx="886" cy="1099"/>
              </a:xfrm>
              <a:custGeom>
                <a:avLst/>
                <a:gdLst>
                  <a:gd name="T0" fmla="+- 0 12954 12069"/>
                  <a:gd name="T1" fmla="*/ T0 w 886"/>
                  <a:gd name="T2" fmla="+- 0 4648 4648"/>
                  <a:gd name="T3" fmla="*/ 4648 h 1099"/>
                  <a:gd name="T4" fmla="+- 0 12069 12069"/>
                  <a:gd name="T5" fmla="*/ T4 w 886"/>
                  <a:gd name="T6" fmla="+- 0 5747 4648"/>
                  <a:gd name="T7" fmla="*/ 5747 h 1099"/>
                </a:gdLst>
                <a:ahLst/>
                <a:cxnLst>
                  <a:cxn ang="0">
                    <a:pos x="T1" y="T3"/>
                  </a:cxn>
                  <a:cxn ang="0">
                    <a:pos x="T5" y="T7"/>
                  </a:cxn>
                </a:cxnLst>
                <a:rect l="0" t="0" r="r" b="b"/>
                <a:pathLst>
                  <a:path w="886" h="1099">
                    <a:moveTo>
                      <a:pt x="885" y="0"/>
                    </a:moveTo>
                    <a:lnTo>
                      <a:pt x="0" y="1099"/>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4" name="Group 160"/>
            <p:cNvGrpSpPr>
              <a:grpSpLocks/>
            </p:cNvGrpSpPr>
            <p:nvPr/>
          </p:nvGrpSpPr>
          <p:grpSpPr bwMode="auto">
            <a:xfrm>
              <a:off x="12962" y="3667"/>
              <a:ext cx="1558" cy="981"/>
              <a:chOff x="12962" y="3667"/>
              <a:chExt cx="1558" cy="981"/>
            </a:xfrm>
          </p:grpSpPr>
          <p:sp>
            <p:nvSpPr>
              <p:cNvPr id="85" name="Freeform 161"/>
              <p:cNvSpPr>
                <a:spLocks/>
              </p:cNvSpPr>
              <p:nvPr/>
            </p:nvSpPr>
            <p:spPr bwMode="auto">
              <a:xfrm>
                <a:off x="12962" y="3667"/>
                <a:ext cx="1558" cy="981"/>
              </a:xfrm>
              <a:custGeom>
                <a:avLst/>
                <a:gdLst>
                  <a:gd name="T0" fmla="+- 0 12962 12962"/>
                  <a:gd name="T1" fmla="*/ T0 w 1558"/>
                  <a:gd name="T2" fmla="+- 0 4648 3667"/>
                  <a:gd name="T3" fmla="*/ 4648 h 981"/>
                  <a:gd name="T4" fmla="+- 0 14520 12962"/>
                  <a:gd name="T5" fmla="*/ T4 w 1558"/>
                  <a:gd name="T6" fmla="+- 0 3667 3667"/>
                  <a:gd name="T7" fmla="*/ 3667 h 981"/>
                </a:gdLst>
                <a:ahLst/>
                <a:cxnLst>
                  <a:cxn ang="0">
                    <a:pos x="T1" y="T3"/>
                  </a:cxn>
                  <a:cxn ang="0">
                    <a:pos x="T5" y="T7"/>
                  </a:cxn>
                </a:cxnLst>
                <a:rect l="0" t="0" r="r" b="b"/>
                <a:pathLst>
                  <a:path w="1558" h="981">
                    <a:moveTo>
                      <a:pt x="0" y="981"/>
                    </a:moveTo>
                    <a:lnTo>
                      <a:pt x="1558" y="0"/>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5" name="Group 162"/>
            <p:cNvGrpSpPr>
              <a:grpSpLocks/>
            </p:cNvGrpSpPr>
            <p:nvPr/>
          </p:nvGrpSpPr>
          <p:grpSpPr bwMode="auto">
            <a:xfrm>
              <a:off x="11691" y="8018"/>
              <a:ext cx="2815" cy="2015"/>
              <a:chOff x="11691" y="8018"/>
              <a:chExt cx="2815" cy="2015"/>
            </a:xfrm>
          </p:grpSpPr>
          <p:sp>
            <p:nvSpPr>
              <p:cNvPr id="84" name="Freeform 163"/>
              <p:cNvSpPr>
                <a:spLocks/>
              </p:cNvSpPr>
              <p:nvPr/>
            </p:nvSpPr>
            <p:spPr bwMode="auto">
              <a:xfrm>
                <a:off x="11691" y="8018"/>
                <a:ext cx="2815" cy="2015"/>
              </a:xfrm>
              <a:custGeom>
                <a:avLst/>
                <a:gdLst>
                  <a:gd name="T0" fmla="+- 0 14506 11691"/>
                  <a:gd name="T1" fmla="*/ T0 w 2815"/>
                  <a:gd name="T2" fmla="+- 0 10033 8018"/>
                  <a:gd name="T3" fmla="*/ 10033 h 2015"/>
                  <a:gd name="T4" fmla="+- 0 11691 11691"/>
                  <a:gd name="T5" fmla="*/ T4 w 2815"/>
                  <a:gd name="T6" fmla="+- 0 9321 8018"/>
                  <a:gd name="T7" fmla="*/ 9321 h 2015"/>
                  <a:gd name="T8" fmla="+- 0 11691 11691"/>
                  <a:gd name="T9" fmla="*/ T8 w 2815"/>
                  <a:gd name="T10" fmla="+- 0 8018 8018"/>
                  <a:gd name="T11" fmla="*/ 8018 h 2015"/>
                  <a:gd name="T12" fmla="+- 0 14506 11691"/>
                  <a:gd name="T13" fmla="*/ T12 w 2815"/>
                  <a:gd name="T14" fmla="+- 0 8657 8018"/>
                  <a:gd name="T15" fmla="*/ 8657 h 2015"/>
                  <a:gd name="T16" fmla="+- 0 14506 11691"/>
                  <a:gd name="T17" fmla="*/ T16 w 2815"/>
                  <a:gd name="T18" fmla="+- 0 10033 8018"/>
                  <a:gd name="T19" fmla="*/ 10033 h 2015"/>
                </a:gdLst>
                <a:ahLst/>
                <a:cxnLst>
                  <a:cxn ang="0">
                    <a:pos x="T1" y="T3"/>
                  </a:cxn>
                  <a:cxn ang="0">
                    <a:pos x="T5" y="T7"/>
                  </a:cxn>
                  <a:cxn ang="0">
                    <a:pos x="T9" y="T11"/>
                  </a:cxn>
                  <a:cxn ang="0">
                    <a:pos x="T13" y="T15"/>
                  </a:cxn>
                  <a:cxn ang="0">
                    <a:pos x="T17" y="T19"/>
                  </a:cxn>
                </a:cxnLst>
                <a:rect l="0" t="0" r="r" b="b"/>
                <a:pathLst>
                  <a:path w="2815" h="2015">
                    <a:moveTo>
                      <a:pt x="2815" y="2015"/>
                    </a:moveTo>
                    <a:lnTo>
                      <a:pt x="0" y="1303"/>
                    </a:lnTo>
                    <a:lnTo>
                      <a:pt x="0" y="0"/>
                    </a:lnTo>
                    <a:lnTo>
                      <a:pt x="2815" y="639"/>
                    </a:lnTo>
                    <a:lnTo>
                      <a:pt x="2815" y="2015"/>
                    </a:lnTo>
                    <a:close/>
                  </a:path>
                </a:pathLst>
              </a:custGeom>
              <a:noFill/>
              <a:ln w="10046">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6" name="Group 164"/>
            <p:cNvGrpSpPr>
              <a:grpSpLocks/>
            </p:cNvGrpSpPr>
            <p:nvPr/>
          </p:nvGrpSpPr>
          <p:grpSpPr bwMode="auto">
            <a:xfrm>
              <a:off x="13041" y="8336"/>
              <a:ext cx="2" cy="1334"/>
              <a:chOff x="13041" y="8336"/>
              <a:chExt cx="2" cy="1334"/>
            </a:xfrm>
          </p:grpSpPr>
          <p:sp>
            <p:nvSpPr>
              <p:cNvPr id="83" name="Freeform 165"/>
              <p:cNvSpPr>
                <a:spLocks/>
              </p:cNvSpPr>
              <p:nvPr/>
            </p:nvSpPr>
            <p:spPr bwMode="auto">
              <a:xfrm>
                <a:off x="13041" y="8336"/>
                <a:ext cx="2" cy="1334"/>
              </a:xfrm>
              <a:custGeom>
                <a:avLst/>
                <a:gdLst>
                  <a:gd name="T0" fmla="+- 0 8336 8336"/>
                  <a:gd name="T1" fmla="*/ 8336 h 1334"/>
                  <a:gd name="T2" fmla="+- 0 9670 8336"/>
                  <a:gd name="T3" fmla="*/ 9670 h 1334"/>
                </a:gdLst>
                <a:ahLst/>
                <a:cxnLst>
                  <a:cxn ang="0">
                    <a:pos x="0" y="T1"/>
                  </a:cxn>
                  <a:cxn ang="0">
                    <a:pos x="0" y="T3"/>
                  </a:cxn>
                </a:cxnLst>
                <a:rect l="0" t="0" r="r" b="b"/>
                <a:pathLst>
                  <a:path h="1334">
                    <a:moveTo>
                      <a:pt x="0" y="0"/>
                    </a:moveTo>
                    <a:lnTo>
                      <a:pt x="0" y="1334"/>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7" name="Group 166"/>
            <p:cNvGrpSpPr>
              <a:grpSpLocks/>
            </p:cNvGrpSpPr>
            <p:nvPr/>
          </p:nvGrpSpPr>
          <p:grpSpPr bwMode="auto">
            <a:xfrm>
              <a:off x="13038" y="7303"/>
              <a:ext cx="1404" cy="1037"/>
              <a:chOff x="13038" y="7303"/>
              <a:chExt cx="1404" cy="1037"/>
            </a:xfrm>
          </p:grpSpPr>
          <p:sp>
            <p:nvSpPr>
              <p:cNvPr id="82" name="Freeform 167"/>
              <p:cNvSpPr>
                <a:spLocks/>
              </p:cNvSpPr>
              <p:nvPr/>
            </p:nvSpPr>
            <p:spPr bwMode="auto">
              <a:xfrm>
                <a:off x="13038" y="7303"/>
                <a:ext cx="1404" cy="1037"/>
              </a:xfrm>
              <a:custGeom>
                <a:avLst/>
                <a:gdLst>
                  <a:gd name="T0" fmla="+- 0 13038 13038"/>
                  <a:gd name="T1" fmla="*/ T0 w 1404"/>
                  <a:gd name="T2" fmla="+- 0 8341 7303"/>
                  <a:gd name="T3" fmla="*/ 8341 h 1037"/>
                  <a:gd name="T4" fmla="+- 0 14443 13038"/>
                  <a:gd name="T5" fmla="*/ T4 w 1404"/>
                  <a:gd name="T6" fmla="+- 0 7303 7303"/>
                  <a:gd name="T7" fmla="*/ 7303 h 1037"/>
                </a:gdLst>
                <a:ahLst/>
                <a:cxnLst>
                  <a:cxn ang="0">
                    <a:pos x="T1" y="T3"/>
                  </a:cxn>
                  <a:cxn ang="0">
                    <a:pos x="T5" y="T7"/>
                  </a:cxn>
                </a:cxnLst>
                <a:rect l="0" t="0" r="r" b="b"/>
                <a:pathLst>
                  <a:path w="1404" h="1037">
                    <a:moveTo>
                      <a:pt x="0" y="1038"/>
                    </a:moveTo>
                    <a:lnTo>
                      <a:pt x="1405" y="0"/>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8" name="Group 168"/>
            <p:cNvGrpSpPr>
              <a:grpSpLocks/>
            </p:cNvGrpSpPr>
            <p:nvPr/>
          </p:nvGrpSpPr>
          <p:grpSpPr bwMode="auto">
            <a:xfrm>
              <a:off x="7464" y="8336"/>
              <a:ext cx="2" cy="1325"/>
              <a:chOff x="7464" y="8336"/>
              <a:chExt cx="2" cy="1325"/>
            </a:xfrm>
          </p:grpSpPr>
          <p:sp>
            <p:nvSpPr>
              <p:cNvPr id="81" name="Freeform 169"/>
              <p:cNvSpPr>
                <a:spLocks/>
              </p:cNvSpPr>
              <p:nvPr/>
            </p:nvSpPr>
            <p:spPr bwMode="auto">
              <a:xfrm>
                <a:off x="7464" y="8336"/>
                <a:ext cx="2" cy="1325"/>
              </a:xfrm>
              <a:custGeom>
                <a:avLst/>
                <a:gdLst>
                  <a:gd name="T0" fmla="+- 0 8336 8336"/>
                  <a:gd name="T1" fmla="*/ 8336 h 1325"/>
                  <a:gd name="T2" fmla="+- 0 9661 8336"/>
                  <a:gd name="T3" fmla="*/ 9661 h 1325"/>
                </a:gdLst>
                <a:ahLst/>
                <a:cxnLst>
                  <a:cxn ang="0">
                    <a:pos x="0" y="T1"/>
                  </a:cxn>
                  <a:cxn ang="0">
                    <a:pos x="0" y="T3"/>
                  </a:cxn>
                </a:cxnLst>
                <a:rect l="0" t="0" r="r" b="b"/>
                <a:pathLst>
                  <a:path h="1325">
                    <a:moveTo>
                      <a:pt x="0" y="0"/>
                    </a:moveTo>
                    <a:lnTo>
                      <a:pt x="0" y="1325"/>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79" name="Group 170"/>
            <p:cNvGrpSpPr>
              <a:grpSpLocks/>
            </p:cNvGrpSpPr>
            <p:nvPr/>
          </p:nvGrpSpPr>
          <p:grpSpPr bwMode="auto">
            <a:xfrm>
              <a:off x="7470" y="7339"/>
              <a:ext cx="1542" cy="988"/>
              <a:chOff x="7470" y="7339"/>
              <a:chExt cx="1542" cy="988"/>
            </a:xfrm>
          </p:grpSpPr>
          <p:sp>
            <p:nvSpPr>
              <p:cNvPr id="80" name="Freeform 171"/>
              <p:cNvSpPr>
                <a:spLocks/>
              </p:cNvSpPr>
              <p:nvPr/>
            </p:nvSpPr>
            <p:spPr bwMode="auto">
              <a:xfrm>
                <a:off x="7470" y="7339"/>
                <a:ext cx="1542" cy="988"/>
              </a:xfrm>
              <a:custGeom>
                <a:avLst/>
                <a:gdLst>
                  <a:gd name="T0" fmla="+- 0 7470 7470"/>
                  <a:gd name="T1" fmla="*/ T0 w 1542"/>
                  <a:gd name="T2" fmla="+- 0 8327 7339"/>
                  <a:gd name="T3" fmla="*/ 8327 h 988"/>
                  <a:gd name="T4" fmla="+- 0 9012 7470"/>
                  <a:gd name="T5" fmla="*/ T4 w 1542"/>
                  <a:gd name="T6" fmla="+- 0 7339 7339"/>
                  <a:gd name="T7" fmla="*/ 7339 h 988"/>
                </a:gdLst>
                <a:ahLst/>
                <a:cxnLst>
                  <a:cxn ang="0">
                    <a:pos x="T1" y="T3"/>
                  </a:cxn>
                  <a:cxn ang="0">
                    <a:pos x="T5" y="T7"/>
                  </a:cxn>
                </a:cxnLst>
                <a:rect l="0" t="0" r="r" b="b"/>
                <a:pathLst>
                  <a:path w="1542" h="988">
                    <a:moveTo>
                      <a:pt x="0" y="988"/>
                    </a:moveTo>
                    <a:lnTo>
                      <a:pt x="1542" y="0"/>
                    </a:lnTo>
                  </a:path>
                </a:pathLst>
              </a:custGeom>
              <a:noFill/>
              <a:ln w="20091">
                <a:solidFill>
                  <a:srgbClr val="000000"/>
                </a:solidFill>
                <a:prstDash val="dash"/>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sp>
        <p:nvSpPr>
          <p:cNvPr id="173" name="Rectangle 172"/>
          <p:cNvSpPr/>
          <p:nvPr/>
        </p:nvSpPr>
        <p:spPr>
          <a:xfrm>
            <a:off x="5612650" y="4097122"/>
            <a:ext cx="290464" cy="369332"/>
          </a:xfrm>
          <a:prstGeom prst="rect">
            <a:avLst/>
          </a:prstGeom>
        </p:spPr>
        <p:txBody>
          <a:bodyPr wrap="none">
            <a:spAutoFit/>
          </a:bodyPr>
          <a:lstStyle/>
          <a:p>
            <a:r>
              <a:rPr lang="en-US" dirty="0"/>
              <a:t>c</a:t>
            </a:r>
            <a:endParaRPr lang="en-GB" dirty="0"/>
          </a:p>
        </p:txBody>
      </p:sp>
      <p:sp>
        <p:nvSpPr>
          <p:cNvPr id="174" name="Rectangle 173"/>
          <p:cNvSpPr/>
          <p:nvPr/>
        </p:nvSpPr>
        <p:spPr>
          <a:xfrm>
            <a:off x="7255149" y="4127198"/>
            <a:ext cx="316112" cy="369332"/>
          </a:xfrm>
          <a:prstGeom prst="rect">
            <a:avLst/>
          </a:prstGeom>
        </p:spPr>
        <p:txBody>
          <a:bodyPr wrap="none">
            <a:spAutoFit/>
          </a:bodyPr>
          <a:lstStyle/>
          <a:p>
            <a:r>
              <a:rPr lang="en-US" dirty="0"/>
              <a:t>d</a:t>
            </a:r>
            <a:endParaRPr lang="en-GB" dirty="0"/>
          </a:p>
        </p:txBody>
      </p:sp>
      <p:pic>
        <p:nvPicPr>
          <p:cNvPr id="175" name="Picture 2" descr="http://bc.outcrop.org/images/structural/press4e/figure-11-17.jpg">
            <a:hlinkClick r:id="rId11"/>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366390" y="3236004"/>
            <a:ext cx="4529138" cy="2005873"/>
          </a:xfrm>
          <a:prstGeom prst="rect">
            <a:avLst/>
          </a:prstGeom>
          <a:noFill/>
          <a:extLst>
            <a:ext uri="{909E8E84-426E-40DD-AFC4-6F175D3DCCD1}">
              <a14:hiddenFill xmlns:a14="http://schemas.microsoft.com/office/drawing/2010/main">
                <a:solidFill>
                  <a:srgbClr val="FFFFFF"/>
                </a:solidFill>
              </a14:hiddenFill>
            </a:ext>
          </a:extLst>
        </p:spPr>
      </p:pic>
      <p:cxnSp>
        <p:nvCxnSpPr>
          <p:cNvPr id="178" name="Straight Arrow Connector 177"/>
          <p:cNvCxnSpPr/>
          <p:nvPr/>
        </p:nvCxnSpPr>
        <p:spPr>
          <a:xfrm flipV="1">
            <a:off x="4799312" y="3378251"/>
            <a:ext cx="779301" cy="172728"/>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a:xfrm>
            <a:off x="1447951" y="5373216"/>
            <a:ext cx="6598476"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88" name="Straight Arrow Connector 187"/>
          <p:cNvCxnSpPr/>
          <p:nvPr/>
        </p:nvCxnSpPr>
        <p:spPr>
          <a:xfrm flipH="1" flipV="1">
            <a:off x="8046427" y="4381675"/>
            <a:ext cx="1948" cy="991542"/>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196" name="Straight Connector 195"/>
          <p:cNvCxnSpPr/>
          <p:nvPr/>
        </p:nvCxnSpPr>
        <p:spPr>
          <a:xfrm flipV="1">
            <a:off x="1447951" y="5157192"/>
            <a:ext cx="0" cy="216024"/>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99" name="Rectangle 198"/>
          <p:cNvSpPr/>
          <p:nvPr/>
        </p:nvSpPr>
        <p:spPr>
          <a:xfrm>
            <a:off x="395536" y="188640"/>
            <a:ext cx="3101939" cy="584775"/>
          </a:xfrm>
          <a:prstGeom prst="rect">
            <a:avLst/>
          </a:prstGeom>
          <a:solidFill>
            <a:schemeClr val="bg1">
              <a:lumMod val="95000"/>
            </a:schemeClr>
          </a:solidFill>
        </p:spPr>
        <p:txBody>
          <a:bodyPr wrap="none">
            <a:spAutoFit/>
          </a:bodyPr>
          <a:lstStyle/>
          <a:p>
            <a:r>
              <a:rPr lang="en-US" sz="3200" b="1" dirty="0">
                <a:solidFill>
                  <a:srgbClr val="0070C0"/>
                </a:solidFill>
              </a:rPr>
              <a:t>Plunging folds </a:t>
            </a:r>
            <a:endParaRPr lang="en-GB" sz="3200" dirty="0"/>
          </a:p>
        </p:txBody>
      </p:sp>
    </p:spTree>
    <p:extLst>
      <p:ext uri="{BB962C8B-B14F-4D97-AF65-F5344CB8AC3E}">
        <p14:creationId xmlns:p14="http://schemas.microsoft.com/office/powerpoint/2010/main" val="2286787812"/>
      </p:ext>
    </p:extLst>
  </p:cSld>
  <p:clrMapOvr>
    <a:masterClrMapping/>
  </p:clrMapOvr>
  <p:transition spd="slow"/>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260008" y="404664"/>
            <a:ext cx="8156503" cy="2954655"/>
          </a:xfrm>
          <a:prstGeom prst="rect">
            <a:avLst/>
          </a:prstGeom>
          <a:solidFill>
            <a:schemeClr val="bg1"/>
          </a:solidFill>
        </p:spPr>
        <p:txBody>
          <a:bodyPr wrap="square">
            <a:spAutoFit/>
          </a:bodyPr>
          <a:lstStyle/>
          <a:p>
            <a:r>
              <a:rPr lang="en-US" sz="2400" b="1" dirty="0">
                <a:solidFill>
                  <a:srgbClr val="0070C0"/>
                </a:solidFill>
              </a:rPr>
              <a:t>Faults on maps</a:t>
            </a:r>
            <a:endParaRPr lang="en-GB" sz="2400" b="1" dirty="0">
              <a:solidFill>
                <a:srgbClr val="0070C0"/>
              </a:solidFill>
            </a:endParaRPr>
          </a:p>
          <a:p>
            <a:r>
              <a:rPr lang="en-US" dirty="0"/>
              <a:t> </a:t>
            </a:r>
            <a:endParaRPr lang="en-GB" dirty="0"/>
          </a:p>
          <a:p>
            <a:pPr algn="just"/>
            <a:r>
              <a:rPr lang="en-US" b="1" dirty="0">
                <a:solidFill>
                  <a:srgbClr val="0070C0"/>
                </a:solidFill>
              </a:rPr>
              <a:t>Faults can occur at any angle with respect to bedding and so the outcrop patterns produced are not unique to any one fault type.</a:t>
            </a:r>
            <a:r>
              <a:rPr lang="en-US" dirty="0"/>
              <a:t>  Figure 5a and 5b show two potential outcrop patterns for a normal fault.</a:t>
            </a:r>
            <a:endParaRPr lang="en-GB" dirty="0"/>
          </a:p>
          <a:p>
            <a:pPr algn="just"/>
            <a:r>
              <a:rPr lang="en-US" dirty="0"/>
              <a:t/>
            </a:r>
            <a:br>
              <a:rPr lang="en-US" dirty="0"/>
            </a:br>
            <a:r>
              <a:rPr lang="en-US" b="1" dirty="0">
                <a:solidFill>
                  <a:srgbClr val="0070C0"/>
                </a:solidFill>
              </a:rPr>
              <a:t>In a) the fault is parallel to the strike of the beds and in b) the fault is perpendicular to the strike of the beds. </a:t>
            </a:r>
            <a:r>
              <a:rPr lang="en-US" dirty="0"/>
              <a:t> Figure 5b and 5c show how the same outcrop pattern can result from different fault movement. Most geological maps include a symbol on the fault indicating the style of faulting.</a:t>
            </a:r>
            <a:endParaRPr lang="en-GB" dirty="0"/>
          </a:p>
        </p:txBody>
      </p:sp>
      <p:grpSp>
        <p:nvGrpSpPr>
          <p:cNvPr id="3" name="Group 2"/>
          <p:cNvGrpSpPr>
            <a:grpSpLocks/>
          </p:cNvGrpSpPr>
          <p:nvPr/>
        </p:nvGrpSpPr>
        <p:grpSpPr bwMode="auto">
          <a:xfrm>
            <a:off x="-27528" y="3902071"/>
            <a:ext cx="9207461" cy="2982913"/>
            <a:chOff x="444" y="6146"/>
            <a:chExt cx="15947" cy="4697"/>
          </a:xfrm>
        </p:grpSpPr>
        <p:grpSp>
          <p:nvGrpSpPr>
            <p:cNvPr id="4" name="Group 3"/>
            <p:cNvGrpSpPr>
              <a:grpSpLocks/>
            </p:cNvGrpSpPr>
            <p:nvPr/>
          </p:nvGrpSpPr>
          <p:grpSpPr bwMode="auto">
            <a:xfrm>
              <a:off x="454" y="9592"/>
              <a:ext cx="15927" cy="1241"/>
              <a:chOff x="454" y="9592"/>
              <a:chExt cx="15927" cy="1241"/>
            </a:xfrm>
          </p:grpSpPr>
          <p:sp>
            <p:nvSpPr>
              <p:cNvPr id="4167" name="Freeform 4"/>
              <p:cNvSpPr>
                <a:spLocks/>
              </p:cNvSpPr>
              <p:nvPr/>
            </p:nvSpPr>
            <p:spPr bwMode="auto">
              <a:xfrm>
                <a:off x="454" y="9592"/>
                <a:ext cx="15927" cy="1241"/>
              </a:xfrm>
              <a:custGeom>
                <a:avLst/>
                <a:gdLst>
                  <a:gd name="T0" fmla="+- 0 454 454"/>
                  <a:gd name="T1" fmla="*/ T0 w 15927"/>
                  <a:gd name="T2" fmla="+- 0 10833 9592"/>
                  <a:gd name="T3" fmla="*/ 10833 h 1241"/>
                  <a:gd name="T4" fmla="+- 0 16381 454"/>
                  <a:gd name="T5" fmla="*/ T4 w 15927"/>
                  <a:gd name="T6" fmla="+- 0 10833 9592"/>
                  <a:gd name="T7" fmla="*/ 10833 h 1241"/>
                  <a:gd name="T8" fmla="+- 0 16381 454"/>
                  <a:gd name="T9" fmla="*/ T8 w 15927"/>
                  <a:gd name="T10" fmla="+- 0 9592 9592"/>
                  <a:gd name="T11" fmla="*/ 9592 h 1241"/>
                  <a:gd name="T12" fmla="+- 0 454 454"/>
                  <a:gd name="T13" fmla="*/ T12 w 15927"/>
                  <a:gd name="T14" fmla="+- 0 9592 9592"/>
                  <a:gd name="T15" fmla="*/ 9592 h 1241"/>
                  <a:gd name="T16" fmla="+- 0 454 454"/>
                  <a:gd name="T17" fmla="*/ T16 w 15927"/>
                  <a:gd name="T18" fmla="+- 0 10833 9592"/>
                  <a:gd name="T19" fmla="*/ 10833 h 1241"/>
                </a:gdLst>
                <a:ahLst/>
                <a:cxnLst>
                  <a:cxn ang="0">
                    <a:pos x="T1" y="T3"/>
                  </a:cxn>
                  <a:cxn ang="0">
                    <a:pos x="T5" y="T7"/>
                  </a:cxn>
                  <a:cxn ang="0">
                    <a:pos x="T9" y="T11"/>
                  </a:cxn>
                  <a:cxn ang="0">
                    <a:pos x="T13" y="T15"/>
                  </a:cxn>
                  <a:cxn ang="0">
                    <a:pos x="T17" y="T19"/>
                  </a:cxn>
                </a:cxnLst>
                <a:rect l="0" t="0" r="r" b="b"/>
                <a:pathLst>
                  <a:path w="15927" h="1241">
                    <a:moveTo>
                      <a:pt x="0" y="1241"/>
                    </a:moveTo>
                    <a:lnTo>
                      <a:pt x="15927" y="1241"/>
                    </a:lnTo>
                    <a:lnTo>
                      <a:pt x="15927" y="0"/>
                    </a:lnTo>
                    <a:lnTo>
                      <a:pt x="0" y="0"/>
                    </a:lnTo>
                    <a:lnTo>
                      <a:pt x="0" y="1241"/>
                    </a:lnTo>
                  </a:path>
                </a:pathLst>
              </a:custGeom>
              <a:solidFill>
                <a:srgbClr val="4D4D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 name="Group 5"/>
            <p:cNvGrpSpPr>
              <a:grpSpLocks/>
            </p:cNvGrpSpPr>
            <p:nvPr/>
          </p:nvGrpSpPr>
          <p:grpSpPr bwMode="auto">
            <a:xfrm>
              <a:off x="746" y="9376"/>
              <a:ext cx="15347" cy="1111"/>
              <a:chOff x="746" y="9376"/>
              <a:chExt cx="15347" cy="1111"/>
            </a:xfrm>
          </p:grpSpPr>
          <p:sp>
            <p:nvSpPr>
              <p:cNvPr id="4166" name="Freeform 6"/>
              <p:cNvSpPr>
                <a:spLocks/>
              </p:cNvSpPr>
              <p:nvPr/>
            </p:nvSpPr>
            <p:spPr bwMode="auto">
              <a:xfrm>
                <a:off x="746" y="9376"/>
                <a:ext cx="15347" cy="1111"/>
              </a:xfrm>
              <a:custGeom>
                <a:avLst/>
                <a:gdLst>
                  <a:gd name="T0" fmla="+- 0 746 746"/>
                  <a:gd name="T1" fmla="*/ T0 w 15347"/>
                  <a:gd name="T2" fmla="+- 0 10487 9376"/>
                  <a:gd name="T3" fmla="*/ 10487 h 1111"/>
                  <a:gd name="T4" fmla="+- 0 16092 746"/>
                  <a:gd name="T5" fmla="*/ T4 w 15347"/>
                  <a:gd name="T6" fmla="+- 0 10487 9376"/>
                  <a:gd name="T7" fmla="*/ 10487 h 1111"/>
                  <a:gd name="T8" fmla="+- 0 16092 746"/>
                  <a:gd name="T9" fmla="*/ T8 w 15347"/>
                  <a:gd name="T10" fmla="+- 0 9376 9376"/>
                  <a:gd name="T11" fmla="*/ 9376 h 1111"/>
                  <a:gd name="T12" fmla="+- 0 746 746"/>
                  <a:gd name="T13" fmla="*/ T12 w 15347"/>
                  <a:gd name="T14" fmla="+- 0 9376 9376"/>
                  <a:gd name="T15" fmla="*/ 9376 h 1111"/>
                  <a:gd name="T16" fmla="+- 0 746 746"/>
                  <a:gd name="T17" fmla="*/ T16 w 15347"/>
                  <a:gd name="T18" fmla="+- 0 10487 9376"/>
                  <a:gd name="T19" fmla="*/ 10487 h 1111"/>
                </a:gdLst>
                <a:ahLst/>
                <a:cxnLst>
                  <a:cxn ang="0">
                    <a:pos x="T1" y="T3"/>
                  </a:cxn>
                  <a:cxn ang="0">
                    <a:pos x="T5" y="T7"/>
                  </a:cxn>
                  <a:cxn ang="0">
                    <a:pos x="T9" y="T11"/>
                  </a:cxn>
                  <a:cxn ang="0">
                    <a:pos x="T13" y="T15"/>
                  </a:cxn>
                  <a:cxn ang="0">
                    <a:pos x="T17" y="T19"/>
                  </a:cxn>
                </a:cxnLst>
                <a:rect l="0" t="0" r="r" b="b"/>
                <a:pathLst>
                  <a:path w="15347" h="1111">
                    <a:moveTo>
                      <a:pt x="0" y="1111"/>
                    </a:moveTo>
                    <a:lnTo>
                      <a:pt x="15346" y="1111"/>
                    </a:lnTo>
                    <a:lnTo>
                      <a:pt x="15346" y="0"/>
                    </a:lnTo>
                    <a:lnTo>
                      <a:pt x="0" y="0"/>
                    </a:lnTo>
                    <a:lnTo>
                      <a:pt x="0" y="1111"/>
                    </a:ln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6" name="Group 7"/>
            <p:cNvGrpSpPr>
              <a:grpSpLocks/>
            </p:cNvGrpSpPr>
            <p:nvPr/>
          </p:nvGrpSpPr>
          <p:grpSpPr bwMode="auto">
            <a:xfrm>
              <a:off x="4009" y="7927"/>
              <a:ext cx="1420" cy="1825"/>
              <a:chOff x="4009" y="7927"/>
              <a:chExt cx="1420" cy="1825"/>
            </a:xfrm>
          </p:grpSpPr>
          <p:sp>
            <p:nvSpPr>
              <p:cNvPr id="4165" name="Freeform 8"/>
              <p:cNvSpPr>
                <a:spLocks/>
              </p:cNvSpPr>
              <p:nvPr/>
            </p:nvSpPr>
            <p:spPr bwMode="auto">
              <a:xfrm>
                <a:off x="4009" y="7927"/>
                <a:ext cx="1420" cy="1825"/>
              </a:xfrm>
              <a:custGeom>
                <a:avLst/>
                <a:gdLst>
                  <a:gd name="T0" fmla="+- 0 5429 4009"/>
                  <a:gd name="T1" fmla="*/ T0 w 1420"/>
                  <a:gd name="T2" fmla="+- 0 7927 7927"/>
                  <a:gd name="T3" fmla="*/ 7927 h 1825"/>
                  <a:gd name="T4" fmla="+- 0 4015 4009"/>
                  <a:gd name="T5" fmla="*/ T4 w 1420"/>
                  <a:gd name="T6" fmla="+- 0 9182 7927"/>
                  <a:gd name="T7" fmla="*/ 9182 h 1825"/>
                  <a:gd name="T8" fmla="+- 0 4009 4009"/>
                  <a:gd name="T9" fmla="*/ T8 w 1420"/>
                  <a:gd name="T10" fmla="+- 0 9752 7927"/>
                  <a:gd name="T11" fmla="*/ 9752 h 1825"/>
                  <a:gd name="T12" fmla="+- 0 5421 4009"/>
                  <a:gd name="T13" fmla="*/ T12 w 1420"/>
                  <a:gd name="T14" fmla="+- 0 8436 7927"/>
                  <a:gd name="T15" fmla="*/ 8436 h 1825"/>
                  <a:gd name="T16" fmla="+- 0 5429 4009"/>
                  <a:gd name="T17" fmla="*/ T16 w 1420"/>
                  <a:gd name="T18" fmla="+- 0 7927 7927"/>
                  <a:gd name="T19" fmla="*/ 7927 h 1825"/>
                </a:gdLst>
                <a:ahLst/>
                <a:cxnLst>
                  <a:cxn ang="0">
                    <a:pos x="T1" y="T3"/>
                  </a:cxn>
                  <a:cxn ang="0">
                    <a:pos x="T5" y="T7"/>
                  </a:cxn>
                  <a:cxn ang="0">
                    <a:pos x="T9" y="T11"/>
                  </a:cxn>
                  <a:cxn ang="0">
                    <a:pos x="T13" y="T15"/>
                  </a:cxn>
                  <a:cxn ang="0">
                    <a:pos x="T17" y="T19"/>
                  </a:cxn>
                </a:cxnLst>
                <a:rect l="0" t="0" r="r" b="b"/>
                <a:pathLst>
                  <a:path w="1420" h="1825">
                    <a:moveTo>
                      <a:pt x="1420" y="0"/>
                    </a:moveTo>
                    <a:lnTo>
                      <a:pt x="6" y="1255"/>
                    </a:lnTo>
                    <a:lnTo>
                      <a:pt x="0" y="1825"/>
                    </a:lnTo>
                    <a:lnTo>
                      <a:pt x="1412" y="509"/>
                    </a:lnTo>
                    <a:lnTo>
                      <a:pt x="1420"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7" name="Group 9"/>
            <p:cNvGrpSpPr>
              <a:grpSpLocks/>
            </p:cNvGrpSpPr>
            <p:nvPr/>
          </p:nvGrpSpPr>
          <p:grpSpPr bwMode="auto">
            <a:xfrm>
              <a:off x="3327" y="9182"/>
              <a:ext cx="682" cy="554"/>
              <a:chOff x="3327" y="9182"/>
              <a:chExt cx="682" cy="554"/>
            </a:xfrm>
          </p:grpSpPr>
          <p:sp>
            <p:nvSpPr>
              <p:cNvPr id="4164" name="Freeform 10"/>
              <p:cNvSpPr>
                <a:spLocks/>
              </p:cNvSpPr>
              <p:nvPr/>
            </p:nvSpPr>
            <p:spPr bwMode="auto">
              <a:xfrm>
                <a:off x="3327" y="9182"/>
                <a:ext cx="682" cy="554"/>
              </a:xfrm>
              <a:custGeom>
                <a:avLst/>
                <a:gdLst>
                  <a:gd name="T0" fmla="+- 0 4009 3327"/>
                  <a:gd name="T1" fmla="*/ T0 w 682"/>
                  <a:gd name="T2" fmla="+- 0 9182 9182"/>
                  <a:gd name="T3" fmla="*/ 9182 h 554"/>
                  <a:gd name="T4" fmla="+- 0 3327 3327"/>
                  <a:gd name="T5" fmla="*/ T4 w 682"/>
                  <a:gd name="T6" fmla="+- 0 9568 9182"/>
                  <a:gd name="T7" fmla="*/ 9568 h 554"/>
                  <a:gd name="T8" fmla="+- 0 4009 3327"/>
                  <a:gd name="T9" fmla="*/ T8 w 682"/>
                  <a:gd name="T10" fmla="+- 0 9736 9182"/>
                  <a:gd name="T11" fmla="*/ 9736 h 554"/>
                  <a:gd name="T12" fmla="+- 0 4009 3327"/>
                  <a:gd name="T13" fmla="*/ T12 w 682"/>
                  <a:gd name="T14" fmla="+- 0 9182 9182"/>
                  <a:gd name="T15" fmla="*/ 9182 h 554"/>
                </a:gdLst>
                <a:ahLst/>
                <a:cxnLst>
                  <a:cxn ang="0">
                    <a:pos x="T1" y="T3"/>
                  </a:cxn>
                  <a:cxn ang="0">
                    <a:pos x="T5" y="T7"/>
                  </a:cxn>
                  <a:cxn ang="0">
                    <a:pos x="T9" y="T11"/>
                  </a:cxn>
                  <a:cxn ang="0">
                    <a:pos x="T13" y="T15"/>
                  </a:cxn>
                </a:cxnLst>
                <a:rect l="0" t="0" r="r" b="b"/>
                <a:pathLst>
                  <a:path w="682" h="554">
                    <a:moveTo>
                      <a:pt x="682" y="0"/>
                    </a:moveTo>
                    <a:lnTo>
                      <a:pt x="0" y="386"/>
                    </a:lnTo>
                    <a:lnTo>
                      <a:pt x="682" y="554"/>
                    </a:lnTo>
                    <a:lnTo>
                      <a:pt x="682"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8" name="Group 11"/>
            <p:cNvGrpSpPr>
              <a:grpSpLocks/>
            </p:cNvGrpSpPr>
            <p:nvPr/>
          </p:nvGrpSpPr>
          <p:grpSpPr bwMode="auto">
            <a:xfrm>
              <a:off x="1907" y="8744"/>
              <a:ext cx="970" cy="710"/>
              <a:chOff x="1907" y="8744"/>
              <a:chExt cx="970" cy="710"/>
            </a:xfrm>
          </p:grpSpPr>
          <p:sp>
            <p:nvSpPr>
              <p:cNvPr id="4163" name="Freeform 12"/>
              <p:cNvSpPr>
                <a:spLocks/>
              </p:cNvSpPr>
              <p:nvPr/>
            </p:nvSpPr>
            <p:spPr bwMode="auto">
              <a:xfrm>
                <a:off x="1907" y="8744"/>
                <a:ext cx="970" cy="710"/>
              </a:xfrm>
              <a:custGeom>
                <a:avLst/>
                <a:gdLst>
                  <a:gd name="T0" fmla="+- 0 2722 1907"/>
                  <a:gd name="T1" fmla="*/ T0 w 970"/>
                  <a:gd name="T2" fmla="+- 0 8744 8744"/>
                  <a:gd name="T3" fmla="*/ 8744 h 710"/>
                  <a:gd name="T4" fmla="+- 0 1907 1907"/>
                  <a:gd name="T5" fmla="*/ T4 w 970"/>
                  <a:gd name="T6" fmla="+- 0 9207 8744"/>
                  <a:gd name="T7" fmla="*/ 9207 h 710"/>
                  <a:gd name="T8" fmla="+- 0 2877 1907"/>
                  <a:gd name="T9" fmla="*/ T8 w 970"/>
                  <a:gd name="T10" fmla="+- 0 9454 8744"/>
                  <a:gd name="T11" fmla="*/ 9454 h 710"/>
                  <a:gd name="T12" fmla="+- 0 2722 1907"/>
                  <a:gd name="T13" fmla="*/ T12 w 970"/>
                  <a:gd name="T14" fmla="+- 0 8744 8744"/>
                  <a:gd name="T15" fmla="*/ 8744 h 710"/>
                </a:gdLst>
                <a:ahLst/>
                <a:cxnLst>
                  <a:cxn ang="0">
                    <a:pos x="T1" y="T3"/>
                  </a:cxn>
                  <a:cxn ang="0">
                    <a:pos x="T5" y="T7"/>
                  </a:cxn>
                  <a:cxn ang="0">
                    <a:pos x="T9" y="T11"/>
                  </a:cxn>
                  <a:cxn ang="0">
                    <a:pos x="T13" y="T15"/>
                  </a:cxn>
                </a:cxnLst>
                <a:rect l="0" t="0" r="r" b="b"/>
                <a:pathLst>
                  <a:path w="970" h="710">
                    <a:moveTo>
                      <a:pt x="815" y="0"/>
                    </a:moveTo>
                    <a:lnTo>
                      <a:pt x="0" y="463"/>
                    </a:lnTo>
                    <a:lnTo>
                      <a:pt x="970" y="710"/>
                    </a:lnTo>
                    <a:lnTo>
                      <a:pt x="815"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9" name="Group 13"/>
            <p:cNvGrpSpPr>
              <a:grpSpLocks/>
            </p:cNvGrpSpPr>
            <p:nvPr/>
          </p:nvGrpSpPr>
          <p:grpSpPr bwMode="auto">
            <a:xfrm>
              <a:off x="6170" y="8878"/>
              <a:ext cx="1756" cy="589"/>
              <a:chOff x="6170" y="8878"/>
              <a:chExt cx="1756" cy="589"/>
            </a:xfrm>
          </p:grpSpPr>
          <p:sp>
            <p:nvSpPr>
              <p:cNvPr id="4162" name="Freeform 14"/>
              <p:cNvSpPr>
                <a:spLocks/>
              </p:cNvSpPr>
              <p:nvPr/>
            </p:nvSpPr>
            <p:spPr bwMode="auto">
              <a:xfrm>
                <a:off x="6170" y="8878"/>
                <a:ext cx="1756" cy="589"/>
              </a:xfrm>
              <a:custGeom>
                <a:avLst/>
                <a:gdLst>
                  <a:gd name="T0" fmla="+- 0 6170 6170"/>
                  <a:gd name="T1" fmla="*/ T0 w 1756"/>
                  <a:gd name="T2" fmla="+- 0 8878 8878"/>
                  <a:gd name="T3" fmla="*/ 8878 h 589"/>
                  <a:gd name="T4" fmla="+- 0 6170 6170"/>
                  <a:gd name="T5" fmla="*/ T4 w 1756"/>
                  <a:gd name="T6" fmla="+- 0 9028 8878"/>
                  <a:gd name="T7" fmla="*/ 9028 h 589"/>
                  <a:gd name="T8" fmla="+- 0 7926 6170"/>
                  <a:gd name="T9" fmla="*/ T8 w 1756"/>
                  <a:gd name="T10" fmla="+- 0 9467 8878"/>
                  <a:gd name="T11" fmla="*/ 9467 h 589"/>
                  <a:gd name="T12" fmla="+- 0 7893 6170"/>
                  <a:gd name="T13" fmla="*/ T12 w 1756"/>
                  <a:gd name="T14" fmla="+- 0 9317 8878"/>
                  <a:gd name="T15" fmla="*/ 9317 h 589"/>
                  <a:gd name="T16" fmla="+- 0 6170 6170"/>
                  <a:gd name="T17" fmla="*/ T16 w 1756"/>
                  <a:gd name="T18" fmla="+- 0 8878 8878"/>
                  <a:gd name="T19" fmla="*/ 8878 h 589"/>
                </a:gdLst>
                <a:ahLst/>
                <a:cxnLst>
                  <a:cxn ang="0">
                    <a:pos x="T1" y="T3"/>
                  </a:cxn>
                  <a:cxn ang="0">
                    <a:pos x="T5" y="T7"/>
                  </a:cxn>
                  <a:cxn ang="0">
                    <a:pos x="T9" y="T11"/>
                  </a:cxn>
                  <a:cxn ang="0">
                    <a:pos x="T13" y="T15"/>
                  </a:cxn>
                  <a:cxn ang="0">
                    <a:pos x="T17" y="T19"/>
                  </a:cxn>
                </a:cxnLst>
                <a:rect l="0" t="0" r="r" b="b"/>
                <a:pathLst>
                  <a:path w="1756" h="589">
                    <a:moveTo>
                      <a:pt x="0" y="0"/>
                    </a:moveTo>
                    <a:lnTo>
                      <a:pt x="0" y="150"/>
                    </a:lnTo>
                    <a:lnTo>
                      <a:pt x="1756" y="589"/>
                    </a:lnTo>
                    <a:lnTo>
                      <a:pt x="1723" y="439"/>
                    </a:lnTo>
                    <a:lnTo>
                      <a:pt x="0"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0" name="Group 15"/>
            <p:cNvGrpSpPr>
              <a:grpSpLocks/>
            </p:cNvGrpSpPr>
            <p:nvPr/>
          </p:nvGrpSpPr>
          <p:grpSpPr bwMode="auto">
            <a:xfrm>
              <a:off x="11193" y="8894"/>
              <a:ext cx="1756" cy="589"/>
              <a:chOff x="11193" y="8894"/>
              <a:chExt cx="1756" cy="589"/>
            </a:xfrm>
          </p:grpSpPr>
          <p:sp>
            <p:nvSpPr>
              <p:cNvPr id="4161" name="Freeform 16"/>
              <p:cNvSpPr>
                <a:spLocks/>
              </p:cNvSpPr>
              <p:nvPr/>
            </p:nvSpPr>
            <p:spPr bwMode="auto">
              <a:xfrm>
                <a:off x="11193" y="8894"/>
                <a:ext cx="1756" cy="589"/>
              </a:xfrm>
              <a:custGeom>
                <a:avLst/>
                <a:gdLst>
                  <a:gd name="T0" fmla="+- 0 11193 11193"/>
                  <a:gd name="T1" fmla="*/ T0 w 1756"/>
                  <a:gd name="T2" fmla="+- 0 8894 8894"/>
                  <a:gd name="T3" fmla="*/ 8894 h 589"/>
                  <a:gd name="T4" fmla="+- 0 11193 11193"/>
                  <a:gd name="T5" fmla="*/ T4 w 1756"/>
                  <a:gd name="T6" fmla="+- 0 9044 8894"/>
                  <a:gd name="T7" fmla="*/ 9044 h 589"/>
                  <a:gd name="T8" fmla="+- 0 12949 11193"/>
                  <a:gd name="T9" fmla="*/ T8 w 1756"/>
                  <a:gd name="T10" fmla="+- 0 9483 8894"/>
                  <a:gd name="T11" fmla="*/ 9483 h 589"/>
                  <a:gd name="T12" fmla="+- 0 12917 11193"/>
                  <a:gd name="T13" fmla="*/ T12 w 1756"/>
                  <a:gd name="T14" fmla="+- 0 9333 8894"/>
                  <a:gd name="T15" fmla="*/ 9333 h 589"/>
                  <a:gd name="T16" fmla="+- 0 11193 11193"/>
                  <a:gd name="T17" fmla="*/ T16 w 1756"/>
                  <a:gd name="T18" fmla="+- 0 8894 8894"/>
                  <a:gd name="T19" fmla="*/ 8894 h 589"/>
                </a:gdLst>
                <a:ahLst/>
                <a:cxnLst>
                  <a:cxn ang="0">
                    <a:pos x="T1" y="T3"/>
                  </a:cxn>
                  <a:cxn ang="0">
                    <a:pos x="T5" y="T7"/>
                  </a:cxn>
                  <a:cxn ang="0">
                    <a:pos x="T9" y="T11"/>
                  </a:cxn>
                  <a:cxn ang="0">
                    <a:pos x="T13" y="T15"/>
                  </a:cxn>
                  <a:cxn ang="0">
                    <a:pos x="T17" y="T19"/>
                  </a:cxn>
                </a:cxnLst>
                <a:rect l="0" t="0" r="r" b="b"/>
                <a:pathLst>
                  <a:path w="1756" h="589">
                    <a:moveTo>
                      <a:pt x="0" y="0"/>
                    </a:moveTo>
                    <a:lnTo>
                      <a:pt x="0" y="150"/>
                    </a:lnTo>
                    <a:lnTo>
                      <a:pt x="1756" y="589"/>
                    </a:lnTo>
                    <a:lnTo>
                      <a:pt x="1724" y="439"/>
                    </a:lnTo>
                    <a:lnTo>
                      <a:pt x="0"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1" name="Group 17"/>
            <p:cNvGrpSpPr>
              <a:grpSpLocks/>
            </p:cNvGrpSpPr>
            <p:nvPr/>
          </p:nvGrpSpPr>
          <p:grpSpPr bwMode="auto">
            <a:xfrm>
              <a:off x="4016" y="7357"/>
              <a:ext cx="1414" cy="1821"/>
              <a:chOff x="4016" y="7357"/>
              <a:chExt cx="1414" cy="1821"/>
            </a:xfrm>
          </p:grpSpPr>
          <p:sp>
            <p:nvSpPr>
              <p:cNvPr id="4160" name="Freeform 18"/>
              <p:cNvSpPr>
                <a:spLocks/>
              </p:cNvSpPr>
              <p:nvPr/>
            </p:nvSpPr>
            <p:spPr bwMode="auto">
              <a:xfrm>
                <a:off x="4016" y="7357"/>
                <a:ext cx="1414" cy="1821"/>
              </a:xfrm>
              <a:custGeom>
                <a:avLst/>
                <a:gdLst>
                  <a:gd name="T0" fmla="+- 0 5429 4016"/>
                  <a:gd name="T1" fmla="*/ T0 w 1414"/>
                  <a:gd name="T2" fmla="+- 0 7357 7357"/>
                  <a:gd name="T3" fmla="*/ 7357 h 1821"/>
                  <a:gd name="T4" fmla="+- 0 4016 4016"/>
                  <a:gd name="T5" fmla="*/ T4 w 1414"/>
                  <a:gd name="T6" fmla="+- 0 8446 7357"/>
                  <a:gd name="T7" fmla="*/ 8446 h 1821"/>
                  <a:gd name="T8" fmla="+- 0 4016 4016"/>
                  <a:gd name="T9" fmla="*/ T8 w 1414"/>
                  <a:gd name="T10" fmla="+- 0 9177 7357"/>
                  <a:gd name="T11" fmla="*/ 9177 h 1821"/>
                  <a:gd name="T12" fmla="+- 0 5430 4016"/>
                  <a:gd name="T13" fmla="*/ T12 w 1414"/>
                  <a:gd name="T14" fmla="+- 0 7931 7357"/>
                  <a:gd name="T15" fmla="*/ 7931 h 1821"/>
                  <a:gd name="T16" fmla="+- 0 5429 4016"/>
                  <a:gd name="T17" fmla="*/ T16 w 1414"/>
                  <a:gd name="T18" fmla="+- 0 7357 7357"/>
                  <a:gd name="T19" fmla="*/ 7357 h 1821"/>
                </a:gdLst>
                <a:ahLst/>
                <a:cxnLst>
                  <a:cxn ang="0">
                    <a:pos x="T1" y="T3"/>
                  </a:cxn>
                  <a:cxn ang="0">
                    <a:pos x="T5" y="T7"/>
                  </a:cxn>
                  <a:cxn ang="0">
                    <a:pos x="T9" y="T11"/>
                  </a:cxn>
                  <a:cxn ang="0">
                    <a:pos x="T13" y="T15"/>
                  </a:cxn>
                  <a:cxn ang="0">
                    <a:pos x="T17" y="T19"/>
                  </a:cxn>
                </a:cxnLst>
                <a:rect l="0" t="0" r="r" b="b"/>
                <a:pathLst>
                  <a:path w="1414" h="1821">
                    <a:moveTo>
                      <a:pt x="1413" y="0"/>
                    </a:moveTo>
                    <a:lnTo>
                      <a:pt x="0" y="1089"/>
                    </a:lnTo>
                    <a:lnTo>
                      <a:pt x="0" y="1820"/>
                    </a:lnTo>
                    <a:lnTo>
                      <a:pt x="1414" y="574"/>
                    </a:lnTo>
                    <a:lnTo>
                      <a:pt x="1413"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2" name="Group 19"/>
            <p:cNvGrpSpPr>
              <a:grpSpLocks/>
            </p:cNvGrpSpPr>
            <p:nvPr/>
          </p:nvGrpSpPr>
          <p:grpSpPr bwMode="auto">
            <a:xfrm>
              <a:off x="2808" y="8450"/>
              <a:ext cx="1196" cy="1118"/>
              <a:chOff x="2808" y="8450"/>
              <a:chExt cx="1196" cy="1118"/>
            </a:xfrm>
          </p:grpSpPr>
          <p:sp>
            <p:nvSpPr>
              <p:cNvPr id="127" name="Freeform 20"/>
              <p:cNvSpPr>
                <a:spLocks/>
              </p:cNvSpPr>
              <p:nvPr/>
            </p:nvSpPr>
            <p:spPr bwMode="auto">
              <a:xfrm>
                <a:off x="2808" y="8450"/>
                <a:ext cx="1196" cy="1118"/>
              </a:xfrm>
              <a:custGeom>
                <a:avLst/>
                <a:gdLst>
                  <a:gd name="T0" fmla="+- 0 4004 2808"/>
                  <a:gd name="T1" fmla="*/ T0 w 1196"/>
                  <a:gd name="T2" fmla="+- 0 8450 8450"/>
                  <a:gd name="T3" fmla="*/ 8450 h 1118"/>
                  <a:gd name="T4" fmla="+- 0 2808 2808"/>
                  <a:gd name="T5" fmla="*/ T4 w 1196"/>
                  <a:gd name="T6" fmla="+- 0 9117 8450"/>
                  <a:gd name="T7" fmla="*/ 9117 h 1118"/>
                  <a:gd name="T8" fmla="+- 0 2877 2808"/>
                  <a:gd name="T9" fmla="*/ T8 w 1196"/>
                  <a:gd name="T10" fmla="+- 0 9446 8450"/>
                  <a:gd name="T11" fmla="*/ 9446 h 1118"/>
                  <a:gd name="T12" fmla="+- 0 3328 2808"/>
                  <a:gd name="T13" fmla="*/ T12 w 1196"/>
                  <a:gd name="T14" fmla="+- 0 9568 8450"/>
                  <a:gd name="T15" fmla="*/ 9568 h 1118"/>
                  <a:gd name="T16" fmla="+- 0 4004 2808"/>
                  <a:gd name="T17" fmla="*/ T16 w 1196"/>
                  <a:gd name="T18" fmla="+- 0 9182 8450"/>
                  <a:gd name="T19" fmla="*/ 9182 h 1118"/>
                  <a:gd name="T20" fmla="+- 0 4004 2808"/>
                  <a:gd name="T21" fmla="*/ T20 w 1196"/>
                  <a:gd name="T22" fmla="+- 0 8450 8450"/>
                  <a:gd name="T23" fmla="*/ 8450 h 1118"/>
                </a:gdLst>
                <a:ahLst/>
                <a:cxnLst>
                  <a:cxn ang="0">
                    <a:pos x="T1" y="T3"/>
                  </a:cxn>
                  <a:cxn ang="0">
                    <a:pos x="T5" y="T7"/>
                  </a:cxn>
                  <a:cxn ang="0">
                    <a:pos x="T9" y="T11"/>
                  </a:cxn>
                  <a:cxn ang="0">
                    <a:pos x="T13" y="T15"/>
                  </a:cxn>
                  <a:cxn ang="0">
                    <a:pos x="T17" y="T19"/>
                  </a:cxn>
                  <a:cxn ang="0">
                    <a:pos x="T21" y="T23"/>
                  </a:cxn>
                </a:cxnLst>
                <a:rect l="0" t="0" r="r" b="b"/>
                <a:pathLst>
                  <a:path w="1196" h="1118">
                    <a:moveTo>
                      <a:pt x="1196" y="0"/>
                    </a:moveTo>
                    <a:lnTo>
                      <a:pt x="0" y="667"/>
                    </a:lnTo>
                    <a:lnTo>
                      <a:pt x="69" y="996"/>
                    </a:lnTo>
                    <a:lnTo>
                      <a:pt x="520" y="1118"/>
                    </a:lnTo>
                    <a:lnTo>
                      <a:pt x="1196" y="732"/>
                    </a:lnTo>
                    <a:lnTo>
                      <a:pt x="1196"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3" name="Group 21"/>
            <p:cNvGrpSpPr>
              <a:grpSpLocks/>
            </p:cNvGrpSpPr>
            <p:nvPr/>
          </p:nvGrpSpPr>
          <p:grpSpPr bwMode="auto">
            <a:xfrm>
              <a:off x="1119" y="8076"/>
              <a:ext cx="1607" cy="1134"/>
              <a:chOff x="1119" y="8076"/>
              <a:chExt cx="1607" cy="1134"/>
            </a:xfrm>
          </p:grpSpPr>
          <p:sp>
            <p:nvSpPr>
              <p:cNvPr id="126" name="Freeform 22"/>
              <p:cNvSpPr>
                <a:spLocks/>
              </p:cNvSpPr>
              <p:nvPr/>
            </p:nvSpPr>
            <p:spPr bwMode="auto">
              <a:xfrm>
                <a:off x="1119" y="8076"/>
                <a:ext cx="1607" cy="1134"/>
              </a:xfrm>
              <a:custGeom>
                <a:avLst/>
                <a:gdLst>
                  <a:gd name="T0" fmla="+- 0 2579 1119"/>
                  <a:gd name="T1" fmla="*/ T0 w 1607"/>
                  <a:gd name="T2" fmla="+- 0 8076 8076"/>
                  <a:gd name="T3" fmla="*/ 8076 h 1134"/>
                  <a:gd name="T4" fmla="+- 0 1119 1119"/>
                  <a:gd name="T5" fmla="*/ T4 w 1607"/>
                  <a:gd name="T6" fmla="+- 0 8898 8076"/>
                  <a:gd name="T7" fmla="*/ 8898 h 1134"/>
                  <a:gd name="T8" fmla="+- 0 1122 1119"/>
                  <a:gd name="T9" fmla="*/ T8 w 1607"/>
                  <a:gd name="T10" fmla="+- 0 9009 8076"/>
                  <a:gd name="T11" fmla="*/ 9009 h 1134"/>
                  <a:gd name="T12" fmla="+- 0 1910 1119"/>
                  <a:gd name="T13" fmla="*/ T12 w 1607"/>
                  <a:gd name="T14" fmla="+- 0 9210 8076"/>
                  <a:gd name="T15" fmla="*/ 9210 h 1134"/>
                  <a:gd name="T16" fmla="+- 0 2725 1119"/>
                  <a:gd name="T17" fmla="*/ T16 w 1607"/>
                  <a:gd name="T18" fmla="+- 0 8741 8076"/>
                  <a:gd name="T19" fmla="*/ 8741 h 1134"/>
                  <a:gd name="T20" fmla="+- 0 2579 1119"/>
                  <a:gd name="T21" fmla="*/ T20 w 1607"/>
                  <a:gd name="T22" fmla="+- 0 8076 8076"/>
                  <a:gd name="T23" fmla="*/ 8076 h 1134"/>
                </a:gdLst>
                <a:ahLst/>
                <a:cxnLst>
                  <a:cxn ang="0">
                    <a:pos x="T1" y="T3"/>
                  </a:cxn>
                  <a:cxn ang="0">
                    <a:pos x="T5" y="T7"/>
                  </a:cxn>
                  <a:cxn ang="0">
                    <a:pos x="T9" y="T11"/>
                  </a:cxn>
                  <a:cxn ang="0">
                    <a:pos x="T13" y="T15"/>
                  </a:cxn>
                  <a:cxn ang="0">
                    <a:pos x="T17" y="T19"/>
                  </a:cxn>
                  <a:cxn ang="0">
                    <a:pos x="T21" y="T23"/>
                  </a:cxn>
                </a:cxnLst>
                <a:rect l="0" t="0" r="r" b="b"/>
                <a:pathLst>
                  <a:path w="1607" h="1134">
                    <a:moveTo>
                      <a:pt x="1460" y="0"/>
                    </a:moveTo>
                    <a:lnTo>
                      <a:pt x="0" y="822"/>
                    </a:lnTo>
                    <a:lnTo>
                      <a:pt x="3" y="933"/>
                    </a:lnTo>
                    <a:lnTo>
                      <a:pt x="791" y="1134"/>
                    </a:lnTo>
                    <a:lnTo>
                      <a:pt x="1606" y="665"/>
                    </a:lnTo>
                    <a:lnTo>
                      <a:pt x="1460"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4" name="Group 23"/>
            <p:cNvGrpSpPr>
              <a:grpSpLocks/>
            </p:cNvGrpSpPr>
            <p:nvPr/>
          </p:nvGrpSpPr>
          <p:grpSpPr bwMode="auto">
            <a:xfrm>
              <a:off x="6163" y="8340"/>
              <a:ext cx="1734" cy="981"/>
              <a:chOff x="6163" y="8340"/>
              <a:chExt cx="1734" cy="981"/>
            </a:xfrm>
          </p:grpSpPr>
          <p:sp>
            <p:nvSpPr>
              <p:cNvPr id="125" name="Freeform 24"/>
              <p:cNvSpPr>
                <a:spLocks/>
              </p:cNvSpPr>
              <p:nvPr/>
            </p:nvSpPr>
            <p:spPr bwMode="auto">
              <a:xfrm>
                <a:off x="6163" y="8340"/>
                <a:ext cx="1734" cy="981"/>
              </a:xfrm>
              <a:custGeom>
                <a:avLst/>
                <a:gdLst>
                  <a:gd name="T0" fmla="+- 0 6163 6163"/>
                  <a:gd name="T1" fmla="*/ T0 w 1734"/>
                  <a:gd name="T2" fmla="+- 0 8340 8340"/>
                  <a:gd name="T3" fmla="*/ 8340 h 981"/>
                  <a:gd name="T4" fmla="+- 0 6163 6163"/>
                  <a:gd name="T5" fmla="*/ T4 w 1734"/>
                  <a:gd name="T6" fmla="+- 0 8876 8340"/>
                  <a:gd name="T7" fmla="*/ 8876 h 981"/>
                  <a:gd name="T8" fmla="+- 0 7897 6163"/>
                  <a:gd name="T9" fmla="*/ T8 w 1734"/>
                  <a:gd name="T10" fmla="+- 0 9321 8340"/>
                  <a:gd name="T11" fmla="*/ 9321 h 981"/>
                  <a:gd name="T12" fmla="+- 0 7778 6163"/>
                  <a:gd name="T13" fmla="*/ T12 w 1734"/>
                  <a:gd name="T14" fmla="+- 0 8746 8340"/>
                  <a:gd name="T15" fmla="*/ 8746 h 981"/>
                  <a:gd name="T16" fmla="+- 0 6163 6163"/>
                  <a:gd name="T17" fmla="*/ T16 w 1734"/>
                  <a:gd name="T18" fmla="+- 0 8340 8340"/>
                  <a:gd name="T19" fmla="*/ 8340 h 981"/>
                </a:gdLst>
                <a:ahLst/>
                <a:cxnLst>
                  <a:cxn ang="0">
                    <a:pos x="T1" y="T3"/>
                  </a:cxn>
                  <a:cxn ang="0">
                    <a:pos x="T5" y="T7"/>
                  </a:cxn>
                  <a:cxn ang="0">
                    <a:pos x="T9" y="T11"/>
                  </a:cxn>
                  <a:cxn ang="0">
                    <a:pos x="T13" y="T15"/>
                  </a:cxn>
                  <a:cxn ang="0">
                    <a:pos x="T17" y="T19"/>
                  </a:cxn>
                </a:cxnLst>
                <a:rect l="0" t="0" r="r" b="b"/>
                <a:pathLst>
                  <a:path w="1734" h="981">
                    <a:moveTo>
                      <a:pt x="0" y="0"/>
                    </a:moveTo>
                    <a:lnTo>
                      <a:pt x="0" y="536"/>
                    </a:lnTo>
                    <a:lnTo>
                      <a:pt x="1734" y="981"/>
                    </a:lnTo>
                    <a:lnTo>
                      <a:pt x="1615" y="406"/>
                    </a:lnTo>
                    <a:lnTo>
                      <a:pt x="0"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5" name="Group 25"/>
            <p:cNvGrpSpPr>
              <a:grpSpLocks/>
            </p:cNvGrpSpPr>
            <p:nvPr/>
          </p:nvGrpSpPr>
          <p:grpSpPr bwMode="auto">
            <a:xfrm>
              <a:off x="9633" y="7611"/>
              <a:ext cx="849" cy="1616"/>
              <a:chOff x="9633" y="7611"/>
              <a:chExt cx="849" cy="1616"/>
            </a:xfrm>
          </p:grpSpPr>
          <p:sp>
            <p:nvSpPr>
              <p:cNvPr id="124" name="Freeform 26"/>
              <p:cNvSpPr>
                <a:spLocks/>
              </p:cNvSpPr>
              <p:nvPr/>
            </p:nvSpPr>
            <p:spPr bwMode="auto">
              <a:xfrm>
                <a:off x="9633" y="7611"/>
                <a:ext cx="849" cy="1616"/>
              </a:xfrm>
              <a:custGeom>
                <a:avLst/>
                <a:gdLst>
                  <a:gd name="T0" fmla="+- 0 10482 9633"/>
                  <a:gd name="T1" fmla="*/ T0 w 849"/>
                  <a:gd name="T2" fmla="+- 0 7611 7611"/>
                  <a:gd name="T3" fmla="*/ 7611 h 1616"/>
                  <a:gd name="T4" fmla="+- 0 9633 9633"/>
                  <a:gd name="T5" fmla="*/ T4 w 849"/>
                  <a:gd name="T6" fmla="+- 0 9226 7611"/>
                  <a:gd name="T7" fmla="*/ 9226 h 1616"/>
                  <a:gd name="T8" fmla="+- 0 10482 9633"/>
                  <a:gd name="T9" fmla="*/ T8 w 849"/>
                  <a:gd name="T10" fmla="+- 0 8435 7611"/>
                  <a:gd name="T11" fmla="*/ 8435 h 1616"/>
                  <a:gd name="T12" fmla="+- 0 10482 9633"/>
                  <a:gd name="T13" fmla="*/ T12 w 849"/>
                  <a:gd name="T14" fmla="+- 0 7611 7611"/>
                  <a:gd name="T15" fmla="*/ 7611 h 1616"/>
                </a:gdLst>
                <a:ahLst/>
                <a:cxnLst>
                  <a:cxn ang="0">
                    <a:pos x="T1" y="T3"/>
                  </a:cxn>
                  <a:cxn ang="0">
                    <a:pos x="T5" y="T7"/>
                  </a:cxn>
                  <a:cxn ang="0">
                    <a:pos x="T9" y="T11"/>
                  </a:cxn>
                  <a:cxn ang="0">
                    <a:pos x="T13" y="T15"/>
                  </a:cxn>
                </a:cxnLst>
                <a:rect l="0" t="0" r="r" b="b"/>
                <a:pathLst>
                  <a:path w="849" h="1616">
                    <a:moveTo>
                      <a:pt x="849" y="0"/>
                    </a:moveTo>
                    <a:lnTo>
                      <a:pt x="0" y="1615"/>
                    </a:lnTo>
                    <a:lnTo>
                      <a:pt x="849" y="824"/>
                    </a:lnTo>
                    <a:lnTo>
                      <a:pt x="849"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6" name="Group 27"/>
            <p:cNvGrpSpPr>
              <a:grpSpLocks/>
            </p:cNvGrpSpPr>
            <p:nvPr/>
          </p:nvGrpSpPr>
          <p:grpSpPr bwMode="auto">
            <a:xfrm>
              <a:off x="9069" y="7248"/>
              <a:ext cx="1413" cy="2507"/>
              <a:chOff x="9069" y="7248"/>
              <a:chExt cx="1413" cy="2507"/>
            </a:xfrm>
          </p:grpSpPr>
          <p:sp>
            <p:nvSpPr>
              <p:cNvPr id="123" name="Freeform 28"/>
              <p:cNvSpPr>
                <a:spLocks/>
              </p:cNvSpPr>
              <p:nvPr/>
            </p:nvSpPr>
            <p:spPr bwMode="auto">
              <a:xfrm>
                <a:off x="9069" y="7248"/>
                <a:ext cx="1413" cy="2507"/>
              </a:xfrm>
              <a:custGeom>
                <a:avLst/>
                <a:gdLst>
                  <a:gd name="T0" fmla="+- 0 10482 9069"/>
                  <a:gd name="T1" fmla="*/ T0 w 1413"/>
                  <a:gd name="T2" fmla="+- 0 7248 7248"/>
                  <a:gd name="T3" fmla="*/ 7248 h 2507"/>
                  <a:gd name="T4" fmla="+- 0 10316 9069"/>
                  <a:gd name="T5" fmla="*/ T4 w 1413"/>
                  <a:gd name="T6" fmla="+- 0 7374 7248"/>
                  <a:gd name="T7" fmla="*/ 7374 h 2507"/>
                  <a:gd name="T8" fmla="+- 0 9069 9069"/>
                  <a:gd name="T9" fmla="*/ T8 w 1413"/>
                  <a:gd name="T10" fmla="+- 0 9755 7248"/>
                  <a:gd name="T11" fmla="*/ 9755 h 2507"/>
                  <a:gd name="T12" fmla="+- 0 9641 9069"/>
                  <a:gd name="T13" fmla="*/ T12 w 1413"/>
                  <a:gd name="T14" fmla="+- 0 9211 7248"/>
                  <a:gd name="T15" fmla="*/ 9211 h 2507"/>
                  <a:gd name="T16" fmla="+- 0 10482 9069"/>
                  <a:gd name="T17" fmla="*/ T16 w 1413"/>
                  <a:gd name="T18" fmla="+- 0 7610 7248"/>
                  <a:gd name="T19" fmla="*/ 7610 h 2507"/>
                  <a:gd name="T20" fmla="+- 0 10482 9069"/>
                  <a:gd name="T21" fmla="*/ T20 w 1413"/>
                  <a:gd name="T22" fmla="+- 0 7248 7248"/>
                  <a:gd name="T23" fmla="*/ 7248 h 2507"/>
                </a:gdLst>
                <a:ahLst/>
                <a:cxnLst>
                  <a:cxn ang="0">
                    <a:pos x="T1" y="T3"/>
                  </a:cxn>
                  <a:cxn ang="0">
                    <a:pos x="T5" y="T7"/>
                  </a:cxn>
                  <a:cxn ang="0">
                    <a:pos x="T9" y="T11"/>
                  </a:cxn>
                  <a:cxn ang="0">
                    <a:pos x="T13" y="T15"/>
                  </a:cxn>
                  <a:cxn ang="0">
                    <a:pos x="T17" y="T19"/>
                  </a:cxn>
                  <a:cxn ang="0">
                    <a:pos x="T21" y="T23"/>
                  </a:cxn>
                </a:cxnLst>
                <a:rect l="0" t="0" r="r" b="b"/>
                <a:pathLst>
                  <a:path w="1413" h="2507">
                    <a:moveTo>
                      <a:pt x="1413" y="0"/>
                    </a:moveTo>
                    <a:lnTo>
                      <a:pt x="1247" y="126"/>
                    </a:lnTo>
                    <a:lnTo>
                      <a:pt x="0" y="2507"/>
                    </a:lnTo>
                    <a:lnTo>
                      <a:pt x="572" y="1963"/>
                    </a:lnTo>
                    <a:lnTo>
                      <a:pt x="1413" y="362"/>
                    </a:lnTo>
                    <a:lnTo>
                      <a:pt x="1413"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7" name="Group 29"/>
            <p:cNvGrpSpPr>
              <a:grpSpLocks/>
            </p:cNvGrpSpPr>
            <p:nvPr/>
          </p:nvGrpSpPr>
          <p:grpSpPr bwMode="auto">
            <a:xfrm>
              <a:off x="7689" y="6732"/>
              <a:ext cx="1476" cy="375"/>
              <a:chOff x="7689" y="6732"/>
              <a:chExt cx="1476" cy="375"/>
            </a:xfrm>
          </p:grpSpPr>
          <p:sp>
            <p:nvSpPr>
              <p:cNvPr id="122" name="Freeform 30"/>
              <p:cNvSpPr>
                <a:spLocks/>
              </p:cNvSpPr>
              <p:nvPr/>
            </p:nvSpPr>
            <p:spPr bwMode="auto">
              <a:xfrm>
                <a:off x="7689" y="6732"/>
                <a:ext cx="1476" cy="375"/>
              </a:xfrm>
              <a:custGeom>
                <a:avLst/>
                <a:gdLst>
                  <a:gd name="T0" fmla="+- 0 7877 7689"/>
                  <a:gd name="T1" fmla="*/ T0 w 1476"/>
                  <a:gd name="T2" fmla="+- 0 6732 6732"/>
                  <a:gd name="T3" fmla="*/ 6732 h 375"/>
                  <a:gd name="T4" fmla="+- 0 7689 7689"/>
                  <a:gd name="T5" fmla="*/ T4 w 1476"/>
                  <a:gd name="T6" fmla="+- 0 6843 6732"/>
                  <a:gd name="T7" fmla="*/ 6843 h 375"/>
                  <a:gd name="T8" fmla="+- 0 8977 7689"/>
                  <a:gd name="T9" fmla="*/ T8 w 1476"/>
                  <a:gd name="T10" fmla="+- 0 7106 6732"/>
                  <a:gd name="T11" fmla="*/ 7106 h 375"/>
                  <a:gd name="T12" fmla="+- 0 9165 7689"/>
                  <a:gd name="T13" fmla="*/ T12 w 1476"/>
                  <a:gd name="T14" fmla="+- 0 6988 6732"/>
                  <a:gd name="T15" fmla="*/ 6988 h 375"/>
                  <a:gd name="T16" fmla="+- 0 7877 7689"/>
                  <a:gd name="T17" fmla="*/ T16 w 1476"/>
                  <a:gd name="T18" fmla="+- 0 6732 6732"/>
                  <a:gd name="T19" fmla="*/ 6732 h 375"/>
                </a:gdLst>
                <a:ahLst/>
                <a:cxnLst>
                  <a:cxn ang="0">
                    <a:pos x="T1" y="T3"/>
                  </a:cxn>
                  <a:cxn ang="0">
                    <a:pos x="T5" y="T7"/>
                  </a:cxn>
                  <a:cxn ang="0">
                    <a:pos x="T9" y="T11"/>
                  </a:cxn>
                  <a:cxn ang="0">
                    <a:pos x="T13" y="T15"/>
                  </a:cxn>
                  <a:cxn ang="0">
                    <a:pos x="T17" y="T19"/>
                  </a:cxn>
                </a:cxnLst>
                <a:rect l="0" t="0" r="r" b="b"/>
                <a:pathLst>
                  <a:path w="1476" h="375">
                    <a:moveTo>
                      <a:pt x="188" y="0"/>
                    </a:moveTo>
                    <a:lnTo>
                      <a:pt x="0" y="111"/>
                    </a:lnTo>
                    <a:lnTo>
                      <a:pt x="1288" y="374"/>
                    </a:lnTo>
                    <a:lnTo>
                      <a:pt x="1476" y="256"/>
                    </a:lnTo>
                    <a:lnTo>
                      <a:pt x="188"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8" name="Group 31"/>
            <p:cNvGrpSpPr>
              <a:grpSpLocks/>
            </p:cNvGrpSpPr>
            <p:nvPr/>
          </p:nvGrpSpPr>
          <p:grpSpPr bwMode="auto">
            <a:xfrm>
              <a:off x="8981" y="6990"/>
              <a:ext cx="1496" cy="390"/>
              <a:chOff x="8981" y="6990"/>
              <a:chExt cx="1496" cy="390"/>
            </a:xfrm>
          </p:grpSpPr>
          <p:sp>
            <p:nvSpPr>
              <p:cNvPr id="121" name="Freeform 32"/>
              <p:cNvSpPr>
                <a:spLocks/>
              </p:cNvSpPr>
              <p:nvPr/>
            </p:nvSpPr>
            <p:spPr bwMode="auto">
              <a:xfrm>
                <a:off x="8981" y="6990"/>
                <a:ext cx="1496" cy="390"/>
              </a:xfrm>
              <a:custGeom>
                <a:avLst/>
                <a:gdLst>
                  <a:gd name="T0" fmla="+- 0 9156 8981"/>
                  <a:gd name="T1" fmla="*/ T0 w 1496"/>
                  <a:gd name="T2" fmla="+- 0 6990 6990"/>
                  <a:gd name="T3" fmla="*/ 6990 h 390"/>
                  <a:gd name="T4" fmla="+- 0 8981 8981"/>
                  <a:gd name="T5" fmla="*/ T4 w 1496"/>
                  <a:gd name="T6" fmla="+- 0 7116 6990"/>
                  <a:gd name="T7" fmla="*/ 7116 h 390"/>
                  <a:gd name="T8" fmla="+- 0 10304 8981"/>
                  <a:gd name="T9" fmla="*/ T8 w 1496"/>
                  <a:gd name="T10" fmla="+- 0 7380 6990"/>
                  <a:gd name="T11" fmla="*/ 7380 h 390"/>
                  <a:gd name="T12" fmla="+- 0 10477 8981"/>
                  <a:gd name="T13" fmla="*/ T12 w 1496"/>
                  <a:gd name="T14" fmla="+- 0 7250 6990"/>
                  <a:gd name="T15" fmla="*/ 7250 h 390"/>
                  <a:gd name="T16" fmla="+- 0 9156 8981"/>
                  <a:gd name="T17" fmla="*/ T16 w 1496"/>
                  <a:gd name="T18" fmla="+- 0 6990 6990"/>
                  <a:gd name="T19" fmla="*/ 6990 h 390"/>
                </a:gdLst>
                <a:ahLst/>
                <a:cxnLst>
                  <a:cxn ang="0">
                    <a:pos x="T1" y="T3"/>
                  </a:cxn>
                  <a:cxn ang="0">
                    <a:pos x="T5" y="T7"/>
                  </a:cxn>
                  <a:cxn ang="0">
                    <a:pos x="T9" y="T11"/>
                  </a:cxn>
                  <a:cxn ang="0">
                    <a:pos x="T13" y="T15"/>
                  </a:cxn>
                  <a:cxn ang="0">
                    <a:pos x="T17" y="T19"/>
                  </a:cxn>
                </a:cxnLst>
                <a:rect l="0" t="0" r="r" b="b"/>
                <a:pathLst>
                  <a:path w="1496" h="390">
                    <a:moveTo>
                      <a:pt x="175" y="0"/>
                    </a:moveTo>
                    <a:lnTo>
                      <a:pt x="0" y="126"/>
                    </a:lnTo>
                    <a:lnTo>
                      <a:pt x="1323" y="390"/>
                    </a:lnTo>
                    <a:lnTo>
                      <a:pt x="1496" y="260"/>
                    </a:lnTo>
                    <a:lnTo>
                      <a:pt x="175"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19" name="Group 33"/>
            <p:cNvGrpSpPr>
              <a:grpSpLocks/>
            </p:cNvGrpSpPr>
            <p:nvPr/>
          </p:nvGrpSpPr>
          <p:grpSpPr bwMode="auto">
            <a:xfrm>
              <a:off x="7057" y="6844"/>
              <a:ext cx="1940" cy="666"/>
              <a:chOff x="7057" y="6844"/>
              <a:chExt cx="1940" cy="666"/>
            </a:xfrm>
          </p:grpSpPr>
          <p:sp>
            <p:nvSpPr>
              <p:cNvPr id="120" name="Freeform 34"/>
              <p:cNvSpPr>
                <a:spLocks/>
              </p:cNvSpPr>
              <p:nvPr/>
            </p:nvSpPr>
            <p:spPr bwMode="auto">
              <a:xfrm>
                <a:off x="7057" y="6844"/>
                <a:ext cx="1940" cy="666"/>
              </a:xfrm>
              <a:custGeom>
                <a:avLst/>
                <a:gdLst>
                  <a:gd name="T0" fmla="+- 0 7697 7057"/>
                  <a:gd name="T1" fmla="*/ T0 w 1940"/>
                  <a:gd name="T2" fmla="+- 0 6844 6844"/>
                  <a:gd name="T3" fmla="*/ 6844 h 666"/>
                  <a:gd name="T4" fmla="+- 0 7057 7057"/>
                  <a:gd name="T5" fmla="*/ T4 w 1940"/>
                  <a:gd name="T6" fmla="+- 0 7207 6844"/>
                  <a:gd name="T7" fmla="*/ 7207 h 666"/>
                  <a:gd name="T8" fmla="+- 0 8389 7057"/>
                  <a:gd name="T9" fmla="*/ T8 w 1940"/>
                  <a:gd name="T10" fmla="+- 0 7510 6844"/>
                  <a:gd name="T11" fmla="*/ 7510 h 666"/>
                  <a:gd name="T12" fmla="+- 0 8997 7057"/>
                  <a:gd name="T13" fmla="*/ T12 w 1940"/>
                  <a:gd name="T14" fmla="+- 0 7110 6844"/>
                  <a:gd name="T15" fmla="*/ 7110 h 666"/>
                  <a:gd name="T16" fmla="+- 0 7697 7057"/>
                  <a:gd name="T17" fmla="*/ T16 w 1940"/>
                  <a:gd name="T18" fmla="+- 0 6844 6844"/>
                  <a:gd name="T19" fmla="*/ 6844 h 666"/>
                </a:gdLst>
                <a:ahLst/>
                <a:cxnLst>
                  <a:cxn ang="0">
                    <a:pos x="T1" y="T3"/>
                  </a:cxn>
                  <a:cxn ang="0">
                    <a:pos x="T5" y="T7"/>
                  </a:cxn>
                  <a:cxn ang="0">
                    <a:pos x="T9" y="T11"/>
                  </a:cxn>
                  <a:cxn ang="0">
                    <a:pos x="T13" y="T15"/>
                  </a:cxn>
                  <a:cxn ang="0">
                    <a:pos x="T17" y="T19"/>
                  </a:cxn>
                </a:cxnLst>
                <a:rect l="0" t="0" r="r" b="b"/>
                <a:pathLst>
                  <a:path w="1940" h="666">
                    <a:moveTo>
                      <a:pt x="640" y="0"/>
                    </a:moveTo>
                    <a:lnTo>
                      <a:pt x="0" y="363"/>
                    </a:lnTo>
                    <a:lnTo>
                      <a:pt x="1332" y="666"/>
                    </a:lnTo>
                    <a:lnTo>
                      <a:pt x="1940" y="266"/>
                    </a:lnTo>
                    <a:lnTo>
                      <a:pt x="640"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0" name="Group 35"/>
            <p:cNvGrpSpPr>
              <a:grpSpLocks/>
            </p:cNvGrpSpPr>
            <p:nvPr/>
          </p:nvGrpSpPr>
          <p:grpSpPr bwMode="auto">
            <a:xfrm>
              <a:off x="11187" y="8356"/>
              <a:ext cx="1456" cy="910"/>
              <a:chOff x="11187" y="8356"/>
              <a:chExt cx="1456" cy="910"/>
            </a:xfrm>
          </p:grpSpPr>
          <p:sp>
            <p:nvSpPr>
              <p:cNvPr id="119" name="Freeform 36"/>
              <p:cNvSpPr>
                <a:spLocks/>
              </p:cNvSpPr>
              <p:nvPr/>
            </p:nvSpPr>
            <p:spPr bwMode="auto">
              <a:xfrm>
                <a:off x="11187" y="8356"/>
                <a:ext cx="1456" cy="910"/>
              </a:xfrm>
              <a:custGeom>
                <a:avLst/>
                <a:gdLst>
                  <a:gd name="T0" fmla="+- 0 11187 11187"/>
                  <a:gd name="T1" fmla="*/ T0 w 1456"/>
                  <a:gd name="T2" fmla="+- 0 8356 8356"/>
                  <a:gd name="T3" fmla="*/ 8356 h 910"/>
                  <a:gd name="T4" fmla="+- 0 11187 11187"/>
                  <a:gd name="T5" fmla="*/ T4 w 1456"/>
                  <a:gd name="T6" fmla="+- 0 8893 8356"/>
                  <a:gd name="T7" fmla="*/ 8893 h 910"/>
                  <a:gd name="T8" fmla="+- 0 12642 11187"/>
                  <a:gd name="T9" fmla="*/ T8 w 1456"/>
                  <a:gd name="T10" fmla="+- 0 9266 8356"/>
                  <a:gd name="T11" fmla="*/ 9266 h 910"/>
                  <a:gd name="T12" fmla="+- 0 12641 11187"/>
                  <a:gd name="T13" fmla="*/ T12 w 1456"/>
                  <a:gd name="T14" fmla="+- 0 8724 8356"/>
                  <a:gd name="T15" fmla="*/ 8724 h 910"/>
                  <a:gd name="T16" fmla="+- 0 11187 11187"/>
                  <a:gd name="T17" fmla="*/ T16 w 1456"/>
                  <a:gd name="T18" fmla="+- 0 8356 8356"/>
                  <a:gd name="T19" fmla="*/ 8356 h 910"/>
                </a:gdLst>
                <a:ahLst/>
                <a:cxnLst>
                  <a:cxn ang="0">
                    <a:pos x="T1" y="T3"/>
                  </a:cxn>
                  <a:cxn ang="0">
                    <a:pos x="T5" y="T7"/>
                  </a:cxn>
                  <a:cxn ang="0">
                    <a:pos x="T9" y="T11"/>
                  </a:cxn>
                  <a:cxn ang="0">
                    <a:pos x="T13" y="T15"/>
                  </a:cxn>
                  <a:cxn ang="0">
                    <a:pos x="T17" y="T19"/>
                  </a:cxn>
                </a:cxnLst>
                <a:rect l="0" t="0" r="r" b="b"/>
                <a:pathLst>
                  <a:path w="1456" h="910">
                    <a:moveTo>
                      <a:pt x="0" y="0"/>
                    </a:moveTo>
                    <a:lnTo>
                      <a:pt x="0" y="537"/>
                    </a:lnTo>
                    <a:lnTo>
                      <a:pt x="1455" y="910"/>
                    </a:lnTo>
                    <a:lnTo>
                      <a:pt x="1454" y="368"/>
                    </a:lnTo>
                    <a:lnTo>
                      <a:pt x="0"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1" name="Group 37"/>
            <p:cNvGrpSpPr>
              <a:grpSpLocks/>
            </p:cNvGrpSpPr>
            <p:nvPr/>
          </p:nvGrpSpPr>
          <p:grpSpPr bwMode="auto">
            <a:xfrm>
              <a:off x="14656" y="7627"/>
              <a:ext cx="849" cy="1616"/>
              <a:chOff x="14656" y="7627"/>
              <a:chExt cx="849" cy="1616"/>
            </a:xfrm>
          </p:grpSpPr>
          <p:sp>
            <p:nvSpPr>
              <p:cNvPr id="118" name="Freeform 38"/>
              <p:cNvSpPr>
                <a:spLocks/>
              </p:cNvSpPr>
              <p:nvPr/>
            </p:nvSpPr>
            <p:spPr bwMode="auto">
              <a:xfrm>
                <a:off x="14656" y="7627"/>
                <a:ext cx="849" cy="1616"/>
              </a:xfrm>
              <a:custGeom>
                <a:avLst/>
                <a:gdLst>
                  <a:gd name="T0" fmla="+- 0 15506 14656"/>
                  <a:gd name="T1" fmla="*/ T0 w 849"/>
                  <a:gd name="T2" fmla="+- 0 7627 7627"/>
                  <a:gd name="T3" fmla="*/ 7627 h 1616"/>
                  <a:gd name="T4" fmla="+- 0 14656 14656"/>
                  <a:gd name="T5" fmla="*/ T4 w 849"/>
                  <a:gd name="T6" fmla="+- 0 9243 7627"/>
                  <a:gd name="T7" fmla="*/ 9243 h 1616"/>
                  <a:gd name="T8" fmla="+- 0 15506 14656"/>
                  <a:gd name="T9" fmla="*/ T8 w 849"/>
                  <a:gd name="T10" fmla="+- 0 8451 7627"/>
                  <a:gd name="T11" fmla="*/ 8451 h 1616"/>
                  <a:gd name="T12" fmla="+- 0 15506 14656"/>
                  <a:gd name="T13" fmla="*/ T12 w 849"/>
                  <a:gd name="T14" fmla="+- 0 7627 7627"/>
                  <a:gd name="T15" fmla="*/ 7627 h 1616"/>
                </a:gdLst>
                <a:ahLst/>
                <a:cxnLst>
                  <a:cxn ang="0">
                    <a:pos x="T1" y="T3"/>
                  </a:cxn>
                  <a:cxn ang="0">
                    <a:pos x="T5" y="T7"/>
                  </a:cxn>
                  <a:cxn ang="0">
                    <a:pos x="T9" y="T11"/>
                  </a:cxn>
                  <a:cxn ang="0">
                    <a:pos x="T13" y="T15"/>
                  </a:cxn>
                </a:cxnLst>
                <a:rect l="0" t="0" r="r" b="b"/>
                <a:pathLst>
                  <a:path w="849" h="1616">
                    <a:moveTo>
                      <a:pt x="850" y="0"/>
                    </a:moveTo>
                    <a:lnTo>
                      <a:pt x="0" y="1616"/>
                    </a:lnTo>
                    <a:lnTo>
                      <a:pt x="850" y="824"/>
                    </a:lnTo>
                    <a:lnTo>
                      <a:pt x="850"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2" name="Group 39"/>
            <p:cNvGrpSpPr>
              <a:grpSpLocks/>
            </p:cNvGrpSpPr>
            <p:nvPr/>
          </p:nvGrpSpPr>
          <p:grpSpPr bwMode="auto">
            <a:xfrm>
              <a:off x="14092" y="7264"/>
              <a:ext cx="1413" cy="2507"/>
              <a:chOff x="14092" y="7264"/>
              <a:chExt cx="1413" cy="2507"/>
            </a:xfrm>
          </p:grpSpPr>
          <p:sp>
            <p:nvSpPr>
              <p:cNvPr id="117" name="Freeform 40"/>
              <p:cNvSpPr>
                <a:spLocks/>
              </p:cNvSpPr>
              <p:nvPr/>
            </p:nvSpPr>
            <p:spPr bwMode="auto">
              <a:xfrm>
                <a:off x="14092" y="7264"/>
                <a:ext cx="1413" cy="2507"/>
              </a:xfrm>
              <a:custGeom>
                <a:avLst/>
                <a:gdLst>
                  <a:gd name="T0" fmla="+- 0 15506 14092"/>
                  <a:gd name="T1" fmla="*/ T0 w 1413"/>
                  <a:gd name="T2" fmla="+- 0 7264 7264"/>
                  <a:gd name="T3" fmla="*/ 7264 h 2507"/>
                  <a:gd name="T4" fmla="+- 0 15339 14092"/>
                  <a:gd name="T5" fmla="*/ T4 w 1413"/>
                  <a:gd name="T6" fmla="+- 0 7390 7264"/>
                  <a:gd name="T7" fmla="*/ 7390 h 2507"/>
                  <a:gd name="T8" fmla="+- 0 14092 14092"/>
                  <a:gd name="T9" fmla="*/ T8 w 1413"/>
                  <a:gd name="T10" fmla="+- 0 9771 7264"/>
                  <a:gd name="T11" fmla="*/ 9771 h 2507"/>
                  <a:gd name="T12" fmla="+- 0 14664 14092"/>
                  <a:gd name="T13" fmla="*/ T12 w 1413"/>
                  <a:gd name="T14" fmla="+- 0 9227 7264"/>
                  <a:gd name="T15" fmla="*/ 9227 h 2507"/>
                  <a:gd name="T16" fmla="+- 0 15506 14092"/>
                  <a:gd name="T17" fmla="*/ T16 w 1413"/>
                  <a:gd name="T18" fmla="+- 0 7626 7264"/>
                  <a:gd name="T19" fmla="*/ 7626 h 2507"/>
                  <a:gd name="T20" fmla="+- 0 15506 14092"/>
                  <a:gd name="T21" fmla="*/ T20 w 1413"/>
                  <a:gd name="T22" fmla="+- 0 7264 7264"/>
                  <a:gd name="T23" fmla="*/ 7264 h 2507"/>
                </a:gdLst>
                <a:ahLst/>
                <a:cxnLst>
                  <a:cxn ang="0">
                    <a:pos x="T1" y="T3"/>
                  </a:cxn>
                  <a:cxn ang="0">
                    <a:pos x="T5" y="T7"/>
                  </a:cxn>
                  <a:cxn ang="0">
                    <a:pos x="T9" y="T11"/>
                  </a:cxn>
                  <a:cxn ang="0">
                    <a:pos x="T13" y="T15"/>
                  </a:cxn>
                  <a:cxn ang="0">
                    <a:pos x="T17" y="T19"/>
                  </a:cxn>
                  <a:cxn ang="0">
                    <a:pos x="T21" y="T23"/>
                  </a:cxn>
                </a:cxnLst>
                <a:rect l="0" t="0" r="r" b="b"/>
                <a:pathLst>
                  <a:path w="1413" h="2507">
                    <a:moveTo>
                      <a:pt x="1414" y="0"/>
                    </a:moveTo>
                    <a:lnTo>
                      <a:pt x="1247" y="126"/>
                    </a:lnTo>
                    <a:lnTo>
                      <a:pt x="0" y="2507"/>
                    </a:lnTo>
                    <a:lnTo>
                      <a:pt x="572" y="1963"/>
                    </a:lnTo>
                    <a:lnTo>
                      <a:pt x="1414" y="362"/>
                    </a:lnTo>
                    <a:lnTo>
                      <a:pt x="1414"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3" name="Group 41"/>
            <p:cNvGrpSpPr>
              <a:grpSpLocks/>
            </p:cNvGrpSpPr>
            <p:nvPr/>
          </p:nvGrpSpPr>
          <p:grpSpPr bwMode="auto">
            <a:xfrm>
              <a:off x="12713" y="6748"/>
              <a:ext cx="1476" cy="375"/>
              <a:chOff x="12713" y="6748"/>
              <a:chExt cx="1476" cy="375"/>
            </a:xfrm>
          </p:grpSpPr>
          <p:sp>
            <p:nvSpPr>
              <p:cNvPr id="116" name="Freeform 42"/>
              <p:cNvSpPr>
                <a:spLocks/>
              </p:cNvSpPr>
              <p:nvPr/>
            </p:nvSpPr>
            <p:spPr bwMode="auto">
              <a:xfrm>
                <a:off x="12713" y="6748"/>
                <a:ext cx="1476" cy="375"/>
              </a:xfrm>
              <a:custGeom>
                <a:avLst/>
                <a:gdLst>
                  <a:gd name="T0" fmla="+- 0 12901 12713"/>
                  <a:gd name="T1" fmla="*/ T0 w 1476"/>
                  <a:gd name="T2" fmla="+- 0 6748 6748"/>
                  <a:gd name="T3" fmla="*/ 6748 h 375"/>
                  <a:gd name="T4" fmla="+- 0 12713 12713"/>
                  <a:gd name="T5" fmla="*/ T4 w 1476"/>
                  <a:gd name="T6" fmla="+- 0 6859 6748"/>
                  <a:gd name="T7" fmla="*/ 6859 h 375"/>
                  <a:gd name="T8" fmla="+- 0 14000 12713"/>
                  <a:gd name="T9" fmla="*/ T8 w 1476"/>
                  <a:gd name="T10" fmla="+- 0 7123 6748"/>
                  <a:gd name="T11" fmla="*/ 7123 h 375"/>
                  <a:gd name="T12" fmla="+- 0 14189 12713"/>
                  <a:gd name="T13" fmla="*/ T12 w 1476"/>
                  <a:gd name="T14" fmla="+- 0 7004 6748"/>
                  <a:gd name="T15" fmla="*/ 7004 h 375"/>
                  <a:gd name="T16" fmla="+- 0 12901 12713"/>
                  <a:gd name="T17" fmla="*/ T16 w 1476"/>
                  <a:gd name="T18" fmla="+- 0 6748 6748"/>
                  <a:gd name="T19" fmla="*/ 6748 h 375"/>
                </a:gdLst>
                <a:ahLst/>
                <a:cxnLst>
                  <a:cxn ang="0">
                    <a:pos x="T1" y="T3"/>
                  </a:cxn>
                  <a:cxn ang="0">
                    <a:pos x="T5" y="T7"/>
                  </a:cxn>
                  <a:cxn ang="0">
                    <a:pos x="T9" y="T11"/>
                  </a:cxn>
                  <a:cxn ang="0">
                    <a:pos x="T13" y="T15"/>
                  </a:cxn>
                  <a:cxn ang="0">
                    <a:pos x="T17" y="T19"/>
                  </a:cxn>
                </a:cxnLst>
                <a:rect l="0" t="0" r="r" b="b"/>
                <a:pathLst>
                  <a:path w="1476" h="375">
                    <a:moveTo>
                      <a:pt x="188" y="0"/>
                    </a:moveTo>
                    <a:lnTo>
                      <a:pt x="0" y="111"/>
                    </a:lnTo>
                    <a:lnTo>
                      <a:pt x="1287" y="375"/>
                    </a:lnTo>
                    <a:lnTo>
                      <a:pt x="1476" y="256"/>
                    </a:lnTo>
                    <a:lnTo>
                      <a:pt x="188" y="0"/>
                    </a:lnTo>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4" name="Group 43"/>
            <p:cNvGrpSpPr>
              <a:grpSpLocks/>
            </p:cNvGrpSpPr>
            <p:nvPr/>
          </p:nvGrpSpPr>
          <p:grpSpPr bwMode="auto">
            <a:xfrm>
              <a:off x="14005" y="7006"/>
              <a:ext cx="1496" cy="390"/>
              <a:chOff x="14005" y="7006"/>
              <a:chExt cx="1496" cy="390"/>
            </a:xfrm>
          </p:grpSpPr>
          <p:sp>
            <p:nvSpPr>
              <p:cNvPr id="115" name="Freeform 44"/>
              <p:cNvSpPr>
                <a:spLocks/>
              </p:cNvSpPr>
              <p:nvPr/>
            </p:nvSpPr>
            <p:spPr bwMode="auto">
              <a:xfrm>
                <a:off x="14005" y="7006"/>
                <a:ext cx="1496" cy="390"/>
              </a:xfrm>
              <a:custGeom>
                <a:avLst/>
                <a:gdLst>
                  <a:gd name="T0" fmla="+- 0 14180 14005"/>
                  <a:gd name="T1" fmla="*/ T0 w 1496"/>
                  <a:gd name="T2" fmla="+- 0 7006 7006"/>
                  <a:gd name="T3" fmla="*/ 7006 h 390"/>
                  <a:gd name="T4" fmla="+- 0 14005 14005"/>
                  <a:gd name="T5" fmla="*/ T4 w 1496"/>
                  <a:gd name="T6" fmla="+- 0 7132 7006"/>
                  <a:gd name="T7" fmla="*/ 7132 h 390"/>
                  <a:gd name="T8" fmla="+- 0 15328 14005"/>
                  <a:gd name="T9" fmla="*/ T8 w 1496"/>
                  <a:gd name="T10" fmla="+- 0 7396 7006"/>
                  <a:gd name="T11" fmla="*/ 7396 h 390"/>
                  <a:gd name="T12" fmla="+- 0 15501 14005"/>
                  <a:gd name="T13" fmla="*/ T12 w 1496"/>
                  <a:gd name="T14" fmla="+- 0 7266 7006"/>
                  <a:gd name="T15" fmla="*/ 7266 h 390"/>
                  <a:gd name="T16" fmla="+- 0 14180 14005"/>
                  <a:gd name="T17" fmla="*/ T16 w 1496"/>
                  <a:gd name="T18" fmla="+- 0 7006 7006"/>
                  <a:gd name="T19" fmla="*/ 7006 h 390"/>
                </a:gdLst>
                <a:ahLst/>
                <a:cxnLst>
                  <a:cxn ang="0">
                    <a:pos x="T1" y="T3"/>
                  </a:cxn>
                  <a:cxn ang="0">
                    <a:pos x="T5" y="T7"/>
                  </a:cxn>
                  <a:cxn ang="0">
                    <a:pos x="T9" y="T11"/>
                  </a:cxn>
                  <a:cxn ang="0">
                    <a:pos x="T13" y="T15"/>
                  </a:cxn>
                  <a:cxn ang="0">
                    <a:pos x="T17" y="T19"/>
                  </a:cxn>
                </a:cxnLst>
                <a:rect l="0" t="0" r="r" b="b"/>
                <a:pathLst>
                  <a:path w="1496" h="390">
                    <a:moveTo>
                      <a:pt x="175" y="0"/>
                    </a:moveTo>
                    <a:lnTo>
                      <a:pt x="0" y="126"/>
                    </a:lnTo>
                    <a:lnTo>
                      <a:pt x="1323" y="390"/>
                    </a:lnTo>
                    <a:lnTo>
                      <a:pt x="1496" y="260"/>
                    </a:lnTo>
                    <a:lnTo>
                      <a:pt x="175"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5" name="Group 45"/>
            <p:cNvGrpSpPr>
              <a:grpSpLocks/>
            </p:cNvGrpSpPr>
            <p:nvPr/>
          </p:nvGrpSpPr>
          <p:grpSpPr bwMode="auto">
            <a:xfrm>
              <a:off x="12081" y="6860"/>
              <a:ext cx="1940" cy="666"/>
              <a:chOff x="12081" y="6860"/>
              <a:chExt cx="1940" cy="666"/>
            </a:xfrm>
          </p:grpSpPr>
          <p:sp>
            <p:nvSpPr>
              <p:cNvPr id="114" name="Freeform 46"/>
              <p:cNvSpPr>
                <a:spLocks/>
              </p:cNvSpPr>
              <p:nvPr/>
            </p:nvSpPr>
            <p:spPr bwMode="auto">
              <a:xfrm>
                <a:off x="12081" y="6860"/>
                <a:ext cx="1940" cy="666"/>
              </a:xfrm>
              <a:custGeom>
                <a:avLst/>
                <a:gdLst>
                  <a:gd name="T0" fmla="+- 0 12720 12081"/>
                  <a:gd name="T1" fmla="*/ T0 w 1940"/>
                  <a:gd name="T2" fmla="+- 0 6860 6860"/>
                  <a:gd name="T3" fmla="*/ 6860 h 666"/>
                  <a:gd name="T4" fmla="+- 0 12081 12081"/>
                  <a:gd name="T5" fmla="*/ T4 w 1940"/>
                  <a:gd name="T6" fmla="+- 0 7224 6860"/>
                  <a:gd name="T7" fmla="*/ 7224 h 666"/>
                  <a:gd name="T8" fmla="+- 0 13413 12081"/>
                  <a:gd name="T9" fmla="*/ T8 w 1940"/>
                  <a:gd name="T10" fmla="+- 0 7526 6860"/>
                  <a:gd name="T11" fmla="*/ 7526 h 666"/>
                  <a:gd name="T12" fmla="+- 0 14021 12081"/>
                  <a:gd name="T13" fmla="*/ T12 w 1940"/>
                  <a:gd name="T14" fmla="+- 0 7126 6860"/>
                  <a:gd name="T15" fmla="*/ 7126 h 666"/>
                  <a:gd name="T16" fmla="+- 0 12720 12081"/>
                  <a:gd name="T17" fmla="*/ T16 w 1940"/>
                  <a:gd name="T18" fmla="+- 0 6860 6860"/>
                  <a:gd name="T19" fmla="*/ 6860 h 666"/>
                </a:gdLst>
                <a:ahLst/>
                <a:cxnLst>
                  <a:cxn ang="0">
                    <a:pos x="T1" y="T3"/>
                  </a:cxn>
                  <a:cxn ang="0">
                    <a:pos x="T5" y="T7"/>
                  </a:cxn>
                  <a:cxn ang="0">
                    <a:pos x="T9" y="T11"/>
                  </a:cxn>
                  <a:cxn ang="0">
                    <a:pos x="T13" y="T15"/>
                  </a:cxn>
                  <a:cxn ang="0">
                    <a:pos x="T17" y="T19"/>
                  </a:cxn>
                </a:cxnLst>
                <a:rect l="0" t="0" r="r" b="b"/>
                <a:pathLst>
                  <a:path w="1940" h="666">
                    <a:moveTo>
                      <a:pt x="639" y="0"/>
                    </a:moveTo>
                    <a:lnTo>
                      <a:pt x="0" y="364"/>
                    </a:lnTo>
                    <a:lnTo>
                      <a:pt x="1332" y="666"/>
                    </a:lnTo>
                    <a:lnTo>
                      <a:pt x="1940" y="266"/>
                    </a:lnTo>
                    <a:lnTo>
                      <a:pt x="639" y="0"/>
                    </a:lnTo>
                  </a:path>
                </a:pathLst>
              </a:custGeom>
              <a:solidFill>
                <a:srgbClr val="6D6E7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6" name="Group 47"/>
            <p:cNvGrpSpPr>
              <a:grpSpLocks/>
            </p:cNvGrpSpPr>
            <p:nvPr/>
          </p:nvGrpSpPr>
          <p:grpSpPr bwMode="auto">
            <a:xfrm>
              <a:off x="3557" y="7137"/>
              <a:ext cx="1893" cy="1202"/>
              <a:chOff x="3557" y="7137"/>
              <a:chExt cx="1893" cy="1202"/>
            </a:xfrm>
          </p:grpSpPr>
          <p:sp>
            <p:nvSpPr>
              <p:cNvPr id="113" name="Freeform 48"/>
              <p:cNvSpPr>
                <a:spLocks/>
              </p:cNvSpPr>
              <p:nvPr/>
            </p:nvSpPr>
            <p:spPr bwMode="auto">
              <a:xfrm>
                <a:off x="3557" y="7137"/>
                <a:ext cx="1893" cy="1202"/>
              </a:xfrm>
              <a:custGeom>
                <a:avLst/>
                <a:gdLst>
                  <a:gd name="T0" fmla="+- 0 4995 3557"/>
                  <a:gd name="T1" fmla="*/ T0 w 1893"/>
                  <a:gd name="T2" fmla="+- 0 7137 7137"/>
                  <a:gd name="T3" fmla="*/ 7137 h 1202"/>
                  <a:gd name="T4" fmla="+- 0 3557 3557"/>
                  <a:gd name="T5" fmla="*/ T4 w 1893"/>
                  <a:gd name="T6" fmla="+- 0 8221 7137"/>
                  <a:gd name="T7" fmla="*/ 8221 h 1202"/>
                  <a:gd name="T8" fmla="+- 0 4040 3557"/>
                  <a:gd name="T9" fmla="*/ T8 w 1893"/>
                  <a:gd name="T10" fmla="+- 0 8339 7137"/>
                  <a:gd name="T11" fmla="*/ 8339 h 1202"/>
                  <a:gd name="T12" fmla="+- 0 5449 3557"/>
                  <a:gd name="T13" fmla="*/ T12 w 1893"/>
                  <a:gd name="T14" fmla="+- 0 7238 7137"/>
                  <a:gd name="T15" fmla="*/ 7238 h 1202"/>
                  <a:gd name="T16" fmla="+- 0 4995 3557"/>
                  <a:gd name="T17" fmla="*/ T16 w 1893"/>
                  <a:gd name="T18" fmla="+- 0 7137 7137"/>
                  <a:gd name="T19" fmla="*/ 7137 h 1202"/>
                </a:gdLst>
                <a:ahLst/>
                <a:cxnLst>
                  <a:cxn ang="0">
                    <a:pos x="T1" y="T3"/>
                  </a:cxn>
                  <a:cxn ang="0">
                    <a:pos x="T5" y="T7"/>
                  </a:cxn>
                  <a:cxn ang="0">
                    <a:pos x="T9" y="T11"/>
                  </a:cxn>
                  <a:cxn ang="0">
                    <a:pos x="T13" y="T15"/>
                  </a:cxn>
                  <a:cxn ang="0">
                    <a:pos x="T17" y="T19"/>
                  </a:cxn>
                </a:cxnLst>
                <a:rect l="0" t="0" r="r" b="b"/>
                <a:pathLst>
                  <a:path w="1893" h="1202">
                    <a:moveTo>
                      <a:pt x="1438" y="0"/>
                    </a:moveTo>
                    <a:lnTo>
                      <a:pt x="0" y="1084"/>
                    </a:lnTo>
                    <a:lnTo>
                      <a:pt x="483" y="1202"/>
                    </a:lnTo>
                    <a:lnTo>
                      <a:pt x="1892" y="101"/>
                    </a:lnTo>
                    <a:lnTo>
                      <a:pt x="1438"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7" name="Group 49"/>
            <p:cNvGrpSpPr>
              <a:grpSpLocks/>
            </p:cNvGrpSpPr>
            <p:nvPr/>
          </p:nvGrpSpPr>
          <p:grpSpPr bwMode="auto">
            <a:xfrm>
              <a:off x="4004" y="7240"/>
              <a:ext cx="1426" cy="1213"/>
              <a:chOff x="4004" y="7240"/>
              <a:chExt cx="1426" cy="1213"/>
            </a:xfrm>
          </p:grpSpPr>
          <p:sp>
            <p:nvSpPr>
              <p:cNvPr id="112" name="Freeform 50"/>
              <p:cNvSpPr>
                <a:spLocks/>
              </p:cNvSpPr>
              <p:nvPr/>
            </p:nvSpPr>
            <p:spPr bwMode="auto">
              <a:xfrm>
                <a:off x="4004" y="7240"/>
                <a:ext cx="1426" cy="1213"/>
              </a:xfrm>
              <a:custGeom>
                <a:avLst/>
                <a:gdLst>
                  <a:gd name="T0" fmla="+- 0 5423 4004"/>
                  <a:gd name="T1" fmla="*/ T0 w 1426"/>
                  <a:gd name="T2" fmla="+- 0 7240 7240"/>
                  <a:gd name="T3" fmla="*/ 7240 h 1213"/>
                  <a:gd name="T4" fmla="+- 0 4004 4004"/>
                  <a:gd name="T5" fmla="*/ T4 w 1426"/>
                  <a:gd name="T6" fmla="+- 0 8327 7240"/>
                  <a:gd name="T7" fmla="*/ 8327 h 1213"/>
                  <a:gd name="T8" fmla="+- 0 4012 4004"/>
                  <a:gd name="T9" fmla="*/ T8 w 1426"/>
                  <a:gd name="T10" fmla="+- 0 8453 7240"/>
                  <a:gd name="T11" fmla="*/ 8453 h 1213"/>
                  <a:gd name="T12" fmla="+- 0 5429 4004"/>
                  <a:gd name="T13" fmla="*/ T12 w 1426"/>
                  <a:gd name="T14" fmla="+- 0 7357 7240"/>
                  <a:gd name="T15" fmla="*/ 7357 h 1213"/>
                  <a:gd name="T16" fmla="+- 0 5423 4004"/>
                  <a:gd name="T17" fmla="*/ T16 w 1426"/>
                  <a:gd name="T18" fmla="+- 0 7240 7240"/>
                  <a:gd name="T19" fmla="*/ 7240 h 1213"/>
                </a:gdLst>
                <a:ahLst/>
                <a:cxnLst>
                  <a:cxn ang="0">
                    <a:pos x="T1" y="T3"/>
                  </a:cxn>
                  <a:cxn ang="0">
                    <a:pos x="T5" y="T7"/>
                  </a:cxn>
                  <a:cxn ang="0">
                    <a:pos x="T9" y="T11"/>
                  </a:cxn>
                  <a:cxn ang="0">
                    <a:pos x="T13" y="T15"/>
                  </a:cxn>
                  <a:cxn ang="0">
                    <a:pos x="T17" y="T19"/>
                  </a:cxn>
                </a:cxnLst>
                <a:rect l="0" t="0" r="r" b="b"/>
                <a:pathLst>
                  <a:path w="1426" h="1213">
                    <a:moveTo>
                      <a:pt x="1419" y="0"/>
                    </a:moveTo>
                    <a:lnTo>
                      <a:pt x="0" y="1087"/>
                    </a:lnTo>
                    <a:lnTo>
                      <a:pt x="8" y="1213"/>
                    </a:lnTo>
                    <a:lnTo>
                      <a:pt x="1425" y="117"/>
                    </a:lnTo>
                    <a:lnTo>
                      <a:pt x="1419"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8" name="Group 51"/>
            <p:cNvGrpSpPr>
              <a:grpSpLocks/>
            </p:cNvGrpSpPr>
            <p:nvPr/>
          </p:nvGrpSpPr>
          <p:grpSpPr bwMode="auto">
            <a:xfrm>
              <a:off x="2051" y="6877"/>
              <a:ext cx="2070" cy="1118"/>
              <a:chOff x="2051" y="6877"/>
              <a:chExt cx="2070" cy="1118"/>
            </a:xfrm>
          </p:grpSpPr>
          <p:sp>
            <p:nvSpPr>
              <p:cNvPr id="111" name="Freeform 52"/>
              <p:cNvSpPr>
                <a:spLocks/>
              </p:cNvSpPr>
              <p:nvPr/>
            </p:nvSpPr>
            <p:spPr bwMode="auto">
              <a:xfrm>
                <a:off x="2051" y="6877"/>
                <a:ext cx="2070" cy="1118"/>
              </a:xfrm>
              <a:custGeom>
                <a:avLst/>
                <a:gdLst>
                  <a:gd name="T0" fmla="+- 0 3669 2051"/>
                  <a:gd name="T1" fmla="*/ T0 w 2070"/>
                  <a:gd name="T2" fmla="+- 0 6877 6877"/>
                  <a:gd name="T3" fmla="*/ 6877 h 1118"/>
                  <a:gd name="T4" fmla="+- 0 2051 2051"/>
                  <a:gd name="T5" fmla="*/ T4 w 2070"/>
                  <a:gd name="T6" fmla="+- 0 7875 6877"/>
                  <a:gd name="T7" fmla="*/ 7875 h 1118"/>
                  <a:gd name="T8" fmla="+- 0 2580 2051"/>
                  <a:gd name="T9" fmla="*/ T8 w 2070"/>
                  <a:gd name="T10" fmla="+- 0 7995 6877"/>
                  <a:gd name="T11" fmla="*/ 7995 h 1118"/>
                  <a:gd name="T12" fmla="+- 0 4121 2051"/>
                  <a:gd name="T13" fmla="*/ T12 w 2070"/>
                  <a:gd name="T14" fmla="+- 0 6966 6877"/>
                  <a:gd name="T15" fmla="*/ 6966 h 1118"/>
                  <a:gd name="T16" fmla="+- 0 3669 2051"/>
                  <a:gd name="T17" fmla="*/ T16 w 2070"/>
                  <a:gd name="T18" fmla="+- 0 6877 6877"/>
                  <a:gd name="T19" fmla="*/ 6877 h 1118"/>
                </a:gdLst>
                <a:ahLst/>
                <a:cxnLst>
                  <a:cxn ang="0">
                    <a:pos x="T1" y="T3"/>
                  </a:cxn>
                  <a:cxn ang="0">
                    <a:pos x="T5" y="T7"/>
                  </a:cxn>
                  <a:cxn ang="0">
                    <a:pos x="T9" y="T11"/>
                  </a:cxn>
                  <a:cxn ang="0">
                    <a:pos x="T13" y="T15"/>
                  </a:cxn>
                  <a:cxn ang="0">
                    <a:pos x="T17" y="T19"/>
                  </a:cxn>
                </a:cxnLst>
                <a:rect l="0" t="0" r="r" b="b"/>
                <a:pathLst>
                  <a:path w="2070" h="1118">
                    <a:moveTo>
                      <a:pt x="1618" y="0"/>
                    </a:moveTo>
                    <a:lnTo>
                      <a:pt x="0" y="998"/>
                    </a:lnTo>
                    <a:lnTo>
                      <a:pt x="529" y="1118"/>
                    </a:lnTo>
                    <a:lnTo>
                      <a:pt x="2070" y="89"/>
                    </a:lnTo>
                    <a:lnTo>
                      <a:pt x="1618"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29" name="Group 53"/>
            <p:cNvGrpSpPr>
              <a:grpSpLocks/>
            </p:cNvGrpSpPr>
            <p:nvPr/>
          </p:nvGrpSpPr>
          <p:grpSpPr bwMode="auto">
            <a:xfrm>
              <a:off x="2717" y="8218"/>
              <a:ext cx="1290" cy="905"/>
              <a:chOff x="2717" y="8218"/>
              <a:chExt cx="1290" cy="905"/>
            </a:xfrm>
          </p:grpSpPr>
          <p:sp>
            <p:nvSpPr>
              <p:cNvPr id="110" name="Freeform 54"/>
              <p:cNvSpPr>
                <a:spLocks/>
              </p:cNvSpPr>
              <p:nvPr/>
            </p:nvSpPr>
            <p:spPr bwMode="auto">
              <a:xfrm>
                <a:off x="2717" y="8218"/>
                <a:ext cx="1290" cy="905"/>
              </a:xfrm>
              <a:custGeom>
                <a:avLst/>
                <a:gdLst>
                  <a:gd name="T0" fmla="+- 0 3552 2717"/>
                  <a:gd name="T1" fmla="*/ T0 w 1290"/>
                  <a:gd name="T2" fmla="+- 0 8218 8218"/>
                  <a:gd name="T3" fmla="*/ 8218 h 905"/>
                  <a:gd name="T4" fmla="+- 0 2717 2717"/>
                  <a:gd name="T5" fmla="*/ T4 w 1290"/>
                  <a:gd name="T6" fmla="+- 0 8693 8218"/>
                  <a:gd name="T7" fmla="*/ 8693 h 905"/>
                  <a:gd name="T8" fmla="+- 0 2804 2717"/>
                  <a:gd name="T9" fmla="*/ T8 w 1290"/>
                  <a:gd name="T10" fmla="+- 0 9123 8218"/>
                  <a:gd name="T11" fmla="*/ 9123 h 905"/>
                  <a:gd name="T12" fmla="+- 0 4007 2717"/>
                  <a:gd name="T13" fmla="*/ T12 w 1290"/>
                  <a:gd name="T14" fmla="+- 0 8449 8218"/>
                  <a:gd name="T15" fmla="*/ 8449 h 905"/>
                  <a:gd name="T16" fmla="+- 0 4007 2717"/>
                  <a:gd name="T17" fmla="*/ T16 w 1290"/>
                  <a:gd name="T18" fmla="+- 0 8324 8218"/>
                  <a:gd name="T19" fmla="*/ 8324 h 905"/>
                  <a:gd name="T20" fmla="+- 0 3552 2717"/>
                  <a:gd name="T21" fmla="*/ T20 w 1290"/>
                  <a:gd name="T22" fmla="+- 0 8218 8218"/>
                  <a:gd name="T23" fmla="*/ 8218 h 905"/>
                </a:gdLst>
                <a:ahLst/>
                <a:cxnLst>
                  <a:cxn ang="0">
                    <a:pos x="T1" y="T3"/>
                  </a:cxn>
                  <a:cxn ang="0">
                    <a:pos x="T5" y="T7"/>
                  </a:cxn>
                  <a:cxn ang="0">
                    <a:pos x="T9" y="T11"/>
                  </a:cxn>
                  <a:cxn ang="0">
                    <a:pos x="T13" y="T15"/>
                  </a:cxn>
                  <a:cxn ang="0">
                    <a:pos x="T17" y="T19"/>
                  </a:cxn>
                  <a:cxn ang="0">
                    <a:pos x="T21" y="T23"/>
                  </a:cxn>
                </a:cxnLst>
                <a:rect l="0" t="0" r="r" b="b"/>
                <a:pathLst>
                  <a:path w="1290" h="905">
                    <a:moveTo>
                      <a:pt x="835" y="0"/>
                    </a:moveTo>
                    <a:lnTo>
                      <a:pt x="0" y="475"/>
                    </a:lnTo>
                    <a:lnTo>
                      <a:pt x="87" y="905"/>
                    </a:lnTo>
                    <a:lnTo>
                      <a:pt x="1290" y="231"/>
                    </a:lnTo>
                    <a:lnTo>
                      <a:pt x="1290" y="106"/>
                    </a:lnTo>
                    <a:lnTo>
                      <a:pt x="835"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0" name="Group 55"/>
            <p:cNvGrpSpPr>
              <a:grpSpLocks/>
            </p:cNvGrpSpPr>
            <p:nvPr/>
          </p:nvGrpSpPr>
          <p:grpSpPr bwMode="auto">
            <a:xfrm>
              <a:off x="1124" y="7882"/>
              <a:ext cx="1460" cy="1005"/>
              <a:chOff x="1124" y="7882"/>
              <a:chExt cx="1460" cy="1005"/>
            </a:xfrm>
          </p:grpSpPr>
          <p:sp>
            <p:nvSpPr>
              <p:cNvPr id="109" name="Freeform 56"/>
              <p:cNvSpPr>
                <a:spLocks/>
              </p:cNvSpPr>
              <p:nvPr/>
            </p:nvSpPr>
            <p:spPr bwMode="auto">
              <a:xfrm>
                <a:off x="1124" y="7882"/>
                <a:ext cx="1460" cy="1005"/>
              </a:xfrm>
              <a:custGeom>
                <a:avLst/>
                <a:gdLst>
                  <a:gd name="T0" fmla="+- 0 2042 1124"/>
                  <a:gd name="T1" fmla="*/ T0 w 1460"/>
                  <a:gd name="T2" fmla="+- 0 7882 7882"/>
                  <a:gd name="T3" fmla="*/ 7882 h 1005"/>
                  <a:gd name="T4" fmla="+- 0 1124 1124"/>
                  <a:gd name="T5" fmla="*/ T4 w 1460"/>
                  <a:gd name="T6" fmla="+- 0 8392 7882"/>
                  <a:gd name="T7" fmla="*/ 8392 h 1005"/>
                  <a:gd name="T8" fmla="+- 0 1124 1124"/>
                  <a:gd name="T9" fmla="*/ T8 w 1460"/>
                  <a:gd name="T10" fmla="+- 0 8888 7882"/>
                  <a:gd name="T11" fmla="*/ 8888 h 1005"/>
                  <a:gd name="T12" fmla="+- 0 1135 1124"/>
                  <a:gd name="T13" fmla="*/ T12 w 1460"/>
                  <a:gd name="T14" fmla="+- 0 8888 7882"/>
                  <a:gd name="T15" fmla="*/ 8888 h 1005"/>
                  <a:gd name="T16" fmla="+- 0 2584 1124"/>
                  <a:gd name="T17" fmla="*/ T16 w 1460"/>
                  <a:gd name="T18" fmla="+- 0 8072 7882"/>
                  <a:gd name="T19" fmla="*/ 8072 h 1005"/>
                  <a:gd name="T20" fmla="+- 0 2568 1124"/>
                  <a:gd name="T21" fmla="*/ T20 w 1460"/>
                  <a:gd name="T22" fmla="+- 0 8002 7882"/>
                  <a:gd name="T23" fmla="*/ 8002 h 1005"/>
                  <a:gd name="T24" fmla="+- 0 2042 1124"/>
                  <a:gd name="T25" fmla="*/ T24 w 1460"/>
                  <a:gd name="T26" fmla="+- 0 7882 7882"/>
                  <a:gd name="T27" fmla="*/ 7882 h 1005"/>
                </a:gdLst>
                <a:ahLst/>
                <a:cxnLst>
                  <a:cxn ang="0">
                    <a:pos x="T1" y="T3"/>
                  </a:cxn>
                  <a:cxn ang="0">
                    <a:pos x="T5" y="T7"/>
                  </a:cxn>
                  <a:cxn ang="0">
                    <a:pos x="T9" y="T11"/>
                  </a:cxn>
                  <a:cxn ang="0">
                    <a:pos x="T13" y="T15"/>
                  </a:cxn>
                  <a:cxn ang="0">
                    <a:pos x="T17" y="T19"/>
                  </a:cxn>
                  <a:cxn ang="0">
                    <a:pos x="T21" y="T23"/>
                  </a:cxn>
                  <a:cxn ang="0">
                    <a:pos x="T25" y="T27"/>
                  </a:cxn>
                </a:cxnLst>
                <a:rect l="0" t="0" r="r" b="b"/>
                <a:pathLst>
                  <a:path w="1460" h="1005">
                    <a:moveTo>
                      <a:pt x="918" y="0"/>
                    </a:moveTo>
                    <a:lnTo>
                      <a:pt x="0" y="510"/>
                    </a:lnTo>
                    <a:lnTo>
                      <a:pt x="0" y="1006"/>
                    </a:lnTo>
                    <a:lnTo>
                      <a:pt x="11" y="1006"/>
                    </a:lnTo>
                    <a:lnTo>
                      <a:pt x="1460" y="190"/>
                    </a:lnTo>
                    <a:lnTo>
                      <a:pt x="1444" y="120"/>
                    </a:lnTo>
                    <a:lnTo>
                      <a:pt x="918"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1" name="Group 57"/>
            <p:cNvGrpSpPr>
              <a:grpSpLocks/>
            </p:cNvGrpSpPr>
            <p:nvPr/>
          </p:nvGrpSpPr>
          <p:grpSpPr bwMode="auto">
            <a:xfrm>
              <a:off x="8640" y="7114"/>
              <a:ext cx="1668" cy="538"/>
              <a:chOff x="8640" y="7114"/>
              <a:chExt cx="1668" cy="538"/>
            </a:xfrm>
          </p:grpSpPr>
          <p:sp>
            <p:nvSpPr>
              <p:cNvPr id="108" name="Freeform 58"/>
              <p:cNvSpPr>
                <a:spLocks/>
              </p:cNvSpPr>
              <p:nvPr/>
            </p:nvSpPr>
            <p:spPr bwMode="auto">
              <a:xfrm>
                <a:off x="8640" y="7114"/>
                <a:ext cx="1668" cy="538"/>
              </a:xfrm>
              <a:custGeom>
                <a:avLst/>
                <a:gdLst>
                  <a:gd name="T0" fmla="+- 0 8980 8640"/>
                  <a:gd name="T1" fmla="*/ T0 w 1668"/>
                  <a:gd name="T2" fmla="+- 0 7114 7114"/>
                  <a:gd name="T3" fmla="*/ 7114 h 538"/>
                  <a:gd name="T4" fmla="+- 0 8640 8640"/>
                  <a:gd name="T5" fmla="*/ T4 w 1668"/>
                  <a:gd name="T6" fmla="+- 0 7337 7114"/>
                  <a:gd name="T7" fmla="*/ 7337 h 538"/>
                  <a:gd name="T8" fmla="+- 0 9962 8640"/>
                  <a:gd name="T9" fmla="*/ T8 w 1668"/>
                  <a:gd name="T10" fmla="+- 0 7652 7114"/>
                  <a:gd name="T11" fmla="*/ 7652 h 538"/>
                  <a:gd name="T12" fmla="+- 0 10307 8640"/>
                  <a:gd name="T13" fmla="*/ T12 w 1668"/>
                  <a:gd name="T14" fmla="+- 0 7379 7114"/>
                  <a:gd name="T15" fmla="*/ 7379 h 538"/>
                  <a:gd name="T16" fmla="+- 0 8980 8640"/>
                  <a:gd name="T17" fmla="*/ T16 w 1668"/>
                  <a:gd name="T18" fmla="+- 0 7114 7114"/>
                  <a:gd name="T19" fmla="*/ 7114 h 538"/>
                </a:gdLst>
                <a:ahLst/>
                <a:cxnLst>
                  <a:cxn ang="0">
                    <a:pos x="T1" y="T3"/>
                  </a:cxn>
                  <a:cxn ang="0">
                    <a:pos x="T5" y="T7"/>
                  </a:cxn>
                  <a:cxn ang="0">
                    <a:pos x="T9" y="T11"/>
                  </a:cxn>
                  <a:cxn ang="0">
                    <a:pos x="T13" y="T15"/>
                  </a:cxn>
                  <a:cxn ang="0">
                    <a:pos x="T17" y="T19"/>
                  </a:cxn>
                </a:cxnLst>
                <a:rect l="0" t="0" r="r" b="b"/>
                <a:pathLst>
                  <a:path w="1668" h="538">
                    <a:moveTo>
                      <a:pt x="340" y="0"/>
                    </a:moveTo>
                    <a:lnTo>
                      <a:pt x="0" y="223"/>
                    </a:lnTo>
                    <a:lnTo>
                      <a:pt x="1322" y="538"/>
                    </a:lnTo>
                    <a:lnTo>
                      <a:pt x="1667" y="265"/>
                    </a:lnTo>
                    <a:lnTo>
                      <a:pt x="340"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2" name="Group 59"/>
            <p:cNvGrpSpPr>
              <a:grpSpLocks/>
            </p:cNvGrpSpPr>
            <p:nvPr/>
          </p:nvGrpSpPr>
          <p:grpSpPr bwMode="auto">
            <a:xfrm>
              <a:off x="9068" y="7364"/>
              <a:ext cx="1257" cy="2390"/>
              <a:chOff x="9068" y="7364"/>
              <a:chExt cx="1257" cy="2390"/>
            </a:xfrm>
          </p:grpSpPr>
          <p:sp>
            <p:nvSpPr>
              <p:cNvPr id="107" name="Freeform 60"/>
              <p:cNvSpPr>
                <a:spLocks/>
              </p:cNvSpPr>
              <p:nvPr/>
            </p:nvSpPr>
            <p:spPr bwMode="auto">
              <a:xfrm>
                <a:off x="9068" y="7364"/>
                <a:ext cx="1257" cy="2390"/>
              </a:xfrm>
              <a:custGeom>
                <a:avLst/>
                <a:gdLst>
                  <a:gd name="T0" fmla="+- 0 10325 9068"/>
                  <a:gd name="T1" fmla="*/ T0 w 1257"/>
                  <a:gd name="T2" fmla="+- 0 7364 7364"/>
                  <a:gd name="T3" fmla="*/ 7364 h 2390"/>
                  <a:gd name="T4" fmla="+- 0 9962 9068"/>
                  <a:gd name="T5" fmla="*/ T4 w 1257"/>
                  <a:gd name="T6" fmla="+- 0 7652 7364"/>
                  <a:gd name="T7" fmla="*/ 7652 h 2390"/>
                  <a:gd name="T8" fmla="+- 0 9068 9068"/>
                  <a:gd name="T9" fmla="*/ T8 w 1257"/>
                  <a:gd name="T10" fmla="+- 0 9337 7364"/>
                  <a:gd name="T11" fmla="*/ 9337 h 2390"/>
                  <a:gd name="T12" fmla="+- 0 9068 9068"/>
                  <a:gd name="T13" fmla="*/ T12 w 1257"/>
                  <a:gd name="T14" fmla="+- 0 9754 7364"/>
                  <a:gd name="T15" fmla="*/ 9754 h 2390"/>
                  <a:gd name="T16" fmla="+- 0 10325 9068"/>
                  <a:gd name="T17" fmla="*/ T16 w 1257"/>
                  <a:gd name="T18" fmla="+- 0 7364 7364"/>
                  <a:gd name="T19" fmla="*/ 7364 h 2390"/>
                </a:gdLst>
                <a:ahLst/>
                <a:cxnLst>
                  <a:cxn ang="0">
                    <a:pos x="T1" y="T3"/>
                  </a:cxn>
                  <a:cxn ang="0">
                    <a:pos x="T5" y="T7"/>
                  </a:cxn>
                  <a:cxn ang="0">
                    <a:pos x="T9" y="T11"/>
                  </a:cxn>
                  <a:cxn ang="0">
                    <a:pos x="T13" y="T15"/>
                  </a:cxn>
                  <a:cxn ang="0">
                    <a:pos x="T17" y="T19"/>
                  </a:cxn>
                </a:cxnLst>
                <a:rect l="0" t="0" r="r" b="b"/>
                <a:pathLst>
                  <a:path w="1257" h="2390">
                    <a:moveTo>
                      <a:pt x="1257" y="0"/>
                    </a:moveTo>
                    <a:lnTo>
                      <a:pt x="894" y="288"/>
                    </a:lnTo>
                    <a:lnTo>
                      <a:pt x="0" y="1973"/>
                    </a:lnTo>
                    <a:lnTo>
                      <a:pt x="0" y="2390"/>
                    </a:lnTo>
                    <a:lnTo>
                      <a:pt x="1257"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3" name="Group 61"/>
            <p:cNvGrpSpPr>
              <a:grpSpLocks/>
            </p:cNvGrpSpPr>
            <p:nvPr/>
          </p:nvGrpSpPr>
          <p:grpSpPr bwMode="auto">
            <a:xfrm>
              <a:off x="7835" y="9025"/>
              <a:ext cx="1233" cy="729"/>
              <a:chOff x="7835" y="9025"/>
              <a:chExt cx="1233" cy="729"/>
            </a:xfrm>
          </p:grpSpPr>
          <p:sp>
            <p:nvSpPr>
              <p:cNvPr id="106" name="Freeform 62"/>
              <p:cNvSpPr>
                <a:spLocks/>
              </p:cNvSpPr>
              <p:nvPr/>
            </p:nvSpPr>
            <p:spPr bwMode="auto">
              <a:xfrm>
                <a:off x="7835" y="9025"/>
                <a:ext cx="1233" cy="729"/>
              </a:xfrm>
              <a:custGeom>
                <a:avLst/>
                <a:gdLst>
                  <a:gd name="T0" fmla="+- 0 7835 7835"/>
                  <a:gd name="T1" fmla="*/ T0 w 1233"/>
                  <a:gd name="T2" fmla="+- 0 9025 9025"/>
                  <a:gd name="T3" fmla="*/ 9025 h 729"/>
                  <a:gd name="T4" fmla="+- 0 7930 7835"/>
                  <a:gd name="T5" fmla="*/ T4 w 1233"/>
                  <a:gd name="T6" fmla="+- 0 9467 9025"/>
                  <a:gd name="T7" fmla="*/ 9467 h 729"/>
                  <a:gd name="T8" fmla="+- 0 9068 7835"/>
                  <a:gd name="T9" fmla="*/ T8 w 1233"/>
                  <a:gd name="T10" fmla="+- 0 9754 9025"/>
                  <a:gd name="T11" fmla="*/ 9754 h 729"/>
                  <a:gd name="T12" fmla="+- 0 9068 7835"/>
                  <a:gd name="T13" fmla="*/ T12 w 1233"/>
                  <a:gd name="T14" fmla="+- 0 9337 9025"/>
                  <a:gd name="T15" fmla="*/ 9337 h 729"/>
                  <a:gd name="T16" fmla="+- 0 7835 7835"/>
                  <a:gd name="T17" fmla="*/ T16 w 1233"/>
                  <a:gd name="T18" fmla="+- 0 9025 9025"/>
                  <a:gd name="T19" fmla="*/ 9025 h 729"/>
                </a:gdLst>
                <a:ahLst/>
                <a:cxnLst>
                  <a:cxn ang="0">
                    <a:pos x="T1" y="T3"/>
                  </a:cxn>
                  <a:cxn ang="0">
                    <a:pos x="T5" y="T7"/>
                  </a:cxn>
                  <a:cxn ang="0">
                    <a:pos x="T9" y="T11"/>
                  </a:cxn>
                  <a:cxn ang="0">
                    <a:pos x="T13" y="T15"/>
                  </a:cxn>
                  <a:cxn ang="0">
                    <a:pos x="T17" y="T19"/>
                  </a:cxn>
                </a:cxnLst>
                <a:rect l="0" t="0" r="r" b="b"/>
                <a:pathLst>
                  <a:path w="1233" h="729">
                    <a:moveTo>
                      <a:pt x="0" y="0"/>
                    </a:moveTo>
                    <a:lnTo>
                      <a:pt x="95" y="442"/>
                    </a:lnTo>
                    <a:lnTo>
                      <a:pt x="1233" y="729"/>
                    </a:lnTo>
                    <a:lnTo>
                      <a:pt x="1233" y="312"/>
                    </a:lnTo>
                    <a:lnTo>
                      <a:pt x="0"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4" name="Group 63"/>
            <p:cNvGrpSpPr>
              <a:grpSpLocks/>
            </p:cNvGrpSpPr>
            <p:nvPr/>
          </p:nvGrpSpPr>
          <p:grpSpPr bwMode="auto">
            <a:xfrm>
              <a:off x="6169" y="7933"/>
              <a:ext cx="1603" cy="812"/>
              <a:chOff x="6169" y="7933"/>
              <a:chExt cx="1603" cy="812"/>
            </a:xfrm>
          </p:grpSpPr>
          <p:sp>
            <p:nvSpPr>
              <p:cNvPr id="105" name="Freeform 64"/>
              <p:cNvSpPr>
                <a:spLocks/>
              </p:cNvSpPr>
              <p:nvPr/>
            </p:nvSpPr>
            <p:spPr bwMode="auto">
              <a:xfrm>
                <a:off x="6169" y="7933"/>
                <a:ext cx="1603" cy="812"/>
              </a:xfrm>
              <a:custGeom>
                <a:avLst/>
                <a:gdLst>
                  <a:gd name="T0" fmla="+- 0 6169 6169"/>
                  <a:gd name="T1" fmla="*/ T0 w 1603"/>
                  <a:gd name="T2" fmla="+- 0 7933 7933"/>
                  <a:gd name="T3" fmla="*/ 7933 h 812"/>
                  <a:gd name="T4" fmla="+- 0 6169 6169"/>
                  <a:gd name="T5" fmla="*/ T4 w 1603"/>
                  <a:gd name="T6" fmla="+- 0 8345 7933"/>
                  <a:gd name="T7" fmla="*/ 8345 h 812"/>
                  <a:gd name="T8" fmla="+- 0 7771 6169"/>
                  <a:gd name="T9" fmla="*/ T8 w 1603"/>
                  <a:gd name="T10" fmla="+- 0 8745 7933"/>
                  <a:gd name="T11" fmla="*/ 8745 h 812"/>
                  <a:gd name="T12" fmla="+- 0 7674 6169"/>
                  <a:gd name="T13" fmla="*/ T12 w 1603"/>
                  <a:gd name="T14" fmla="+- 0 8311 7933"/>
                  <a:gd name="T15" fmla="*/ 8311 h 812"/>
                  <a:gd name="T16" fmla="+- 0 6169 6169"/>
                  <a:gd name="T17" fmla="*/ T16 w 1603"/>
                  <a:gd name="T18" fmla="+- 0 7933 7933"/>
                  <a:gd name="T19" fmla="*/ 7933 h 812"/>
                </a:gdLst>
                <a:ahLst/>
                <a:cxnLst>
                  <a:cxn ang="0">
                    <a:pos x="T1" y="T3"/>
                  </a:cxn>
                  <a:cxn ang="0">
                    <a:pos x="T5" y="T7"/>
                  </a:cxn>
                  <a:cxn ang="0">
                    <a:pos x="T9" y="T11"/>
                  </a:cxn>
                  <a:cxn ang="0">
                    <a:pos x="T13" y="T15"/>
                  </a:cxn>
                  <a:cxn ang="0">
                    <a:pos x="T17" y="T19"/>
                  </a:cxn>
                </a:cxnLst>
                <a:rect l="0" t="0" r="r" b="b"/>
                <a:pathLst>
                  <a:path w="1603" h="812">
                    <a:moveTo>
                      <a:pt x="0" y="0"/>
                    </a:moveTo>
                    <a:lnTo>
                      <a:pt x="0" y="412"/>
                    </a:lnTo>
                    <a:lnTo>
                      <a:pt x="1602" y="812"/>
                    </a:lnTo>
                    <a:lnTo>
                      <a:pt x="1505" y="378"/>
                    </a:lnTo>
                    <a:lnTo>
                      <a:pt x="0"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5" name="Group 65"/>
            <p:cNvGrpSpPr>
              <a:grpSpLocks/>
            </p:cNvGrpSpPr>
            <p:nvPr/>
          </p:nvGrpSpPr>
          <p:grpSpPr bwMode="auto">
            <a:xfrm>
              <a:off x="6589" y="7205"/>
              <a:ext cx="1791" cy="572"/>
              <a:chOff x="6589" y="7205"/>
              <a:chExt cx="1791" cy="572"/>
            </a:xfrm>
          </p:grpSpPr>
          <p:sp>
            <p:nvSpPr>
              <p:cNvPr id="104" name="Freeform 66"/>
              <p:cNvSpPr>
                <a:spLocks/>
              </p:cNvSpPr>
              <p:nvPr/>
            </p:nvSpPr>
            <p:spPr bwMode="auto">
              <a:xfrm>
                <a:off x="6589" y="7205"/>
                <a:ext cx="1791" cy="572"/>
              </a:xfrm>
              <a:custGeom>
                <a:avLst/>
                <a:gdLst>
                  <a:gd name="T0" fmla="+- 0 7036 6589"/>
                  <a:gd name="T1" fmla="*/ T0 w 1791"/>
                  <a:gd name="T2" fmla="+- 0 7205 7205"/>
                  <a:gd name="T3" fmla="*/ 7205 h 572"/>
                  <a:gd name="T4" fmla="+- 0 6589 6589"/>
                  <a:gd name="T5" fmla="*/ T4 w 1791"/>
                  <a:gd name="T6" fmla="+- 0 7454 7205"/>
                  <a:gd name="T7" fmla="*/ 7454 h 572"/>
                  <a:gd name="T8" fmla="+- 0 7995 6589"/>
                  <a:gd name="T9" fmla="*/ T8 w 1791"/>
                  <a:gd name="T10" fmla="+- 0 7776 7205"/>
                  <a:gd name="T11" fmla="*/ 7776 h 572"/>
                  <a:gd name="T12" fmla="+- 0 8380 6589"/>
                  <a:gd name="T13" fmla="*/ T12 w 1791"/>
                  <a:gd name="T14" fmla="+- 0 7508 7205"/>
                  <a:gd name="T15" fmla="*/ 7508 h 572"/>
                  <a:gd name="T16" fmla="+- 0 7036 6589"/>
                  <a:gd name="T17" fmla="*/ T16 w 1791"/>
                  <a:gd name="T18" fmla="+- 0 7205 7205"/>
                  <a:gd name="T19" fmla="*/ 7205 h 572"/>
                </a:gdLst>
                <a:ahLst/>
                <a:cxnLst>
                  <a:cxn ang="0">
                    <a:pos x="T1" y="T3"/>
                  </a:cxn>
                  <a:cxn ang="0">
                    <a:pos x="T5" y="T7"/>
                  </a:cxn>
                  <a:cxn ang="0">
                    <a:pos x="T9" y="T11"/>
                  </a:cxn>
                  <a:cxn ang="0">
                    <a:pos x="T13" y="T15"/>
                  </a:cxn>
                  <a:cxn ang="0">
                    <a:pos x="T17" y="T19"/>
                  </a:cxn>
                </a:cxnLst>
                <a:rect l="0" t="0" r="r" b="b"/>
                <a:pathLst>
                  <a:path w="1791" h="572">
                    <a:moveTo>
                      <a:pt x="447" y="0"/>
                    </a:moveTo>
                    <a:lnTo>
                      <a:pt x="0" y="249"/>
                    </a:lnTo>
                    <a:lnTo>
                      <a:pt x="1406" y="571"/>
                    </a:lnTo>
                    <a:lnTo>
                      <a:pt x="1791" y="303"/>
                    </a:lnTo>
                    <a:lnTo>
                      <a:pt x="447"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6" name="Group 67"/>
            <p:cNvGrpSpPr>
              <a:grpSpLocks/>
            </p:cNvGrpSpPr>
            <p:nvPr/>
          </p:nvGrpSpPr>
          <p:grpSpPr bwMode="auto">
            <a:xfrm>
              <a:off x="13663" y="7130"/>
              <a:ext cx="1668" cy="538"/>
              <a:chOff x="13663" y="7130"/>
              <a:chExt cx="1668" cy="538"/>
            </a:xfrm>
          </p:grpSpPr>
          <p:sp>
            <p:nvSpPr>
              <p:cNvPr id="103" name="Freeform 68"/>
              <p:cNvSpPr>
                <a:spLocks/>
              </p:cNvSpPr>
              <p:nvPr/>
            </p:nvSpPr>
            <p:spPr bwMode="auto">
              <a:xfrm>
                <a:off x="13663" y="7130"/>
                <a:ext cx="1668" cy="538"/>
              </a:xfrm>
              <a:custGeom>
                <a:avLst/>
                <a:gdLst>
                  <a:gd name="T0" fmla="+- 0 14003 13663"/>
                  <a:gd name="T1" fmla="*/ T0 w 1668"/>
                  <a:gd name="T2" fmla="+- 0 7130 7130"/>
                  <a:gd name="T3" fmla="*/ 7130 h 538"/>
                  <a:gd name="T4" fmla="+- 0 13663 13663"/>
                  <a:gd name="T5" fmla="*/ T4 w 1668"/>
                  <a:gd name="T6" fmla="+- 0 7354 7130"/>
                  <a:gd name="T7" fmla="*/ 7354 h 538"/>
                  <a:gd name="T8" fmla="+- 0 14986 13663"/>
                  <a:gd name="T9" fmla="*/ T8 w 1668"/>
                  <a:gd name="T10" fmla="+- 0 7668 7130"/>
                  <a:gd name="T11" fmla="*/ 7668 h 538"/>
                  <a:gd name="T12" fmla="+- 0 15331 13663"/>
                  <a:gd name="T13" fmla="*/ T12 w 1668"/>
                  <a:gd name="T14" fmla="+- 0 7396 7130"/>
                  <a:gd name="T15" fmla="*/ 7396 h 538"/>
                  <a:gd name="T16" fmla="+- 0 14003 13663"/>
                  <a:gd name="T17" fmla="*/ T16 w 1668"/>
                  <a:gd name="T18" fmla="+- 0 7130 7130"/>
                  <a:gd name="T19" fmla="*/ 7130 h 538"/>
                </a:gdLst>
                <a:ahLst/>
                <a:cxnLst>
                  <a:cxn ang="0">
                    <a:pos x="T1" y="T3"/>
                  </a:cxn>
                  <a:cxn ang="0">
                    <a:pos x="T5" y="T7"/>
                  </a:cxn>
                  <a:cxn ang="0">
                    <a:pos x="T9" y="T11"/>
                  </a:cxn>
                  <a:cxn ang="0">
                    <a:pos x="T13" y="T15"/>
                  </a:cxn>
                  <a:cxn ang="0">
                    <a:pos x="T17" y="T19"/>
                  </a:cxn>
                </a:cxnLst>
                <a:rect l="0" t="0" r="r" b="b"/>
                <a:pathLst>
                  <a:path w="1668" h="538">
                    <a:moveTo>
                      <a:pt x="340" y="0"/>
                    </a:moveTo>
                    <a:lnTo>
                      <a:pt x="0" y="224"/>
                    </a:lnTo>
                    <a:lnTo>
                      <a:pt x="1323" y="538"/>
                    </a:lnTo>
                    <a:lnTo>
                      <a:pt x="1668" y="266"/>
                    </a:lnTo>
                    <a:lnTo>
                      <a:pt x="340"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7" name="Group 69"/>
            <p:cNvGrpSpPr>
              <a:grpSpLocks/>
            </p:cNvGrpSpPr>
            <p:nvPr/>
          </p:nvGrpSpPr>
          <p:grpSpPr bwMode="auto">
            <a:xfrm>
              <a:off x="14091" y="7381"/>
              <a:ext cx="1257" cy="2390"/>
              <a:chOff x="14091" y="7381"/>
              <a:chExt cx="1257" cy="2390"/>
            </a:xfrm>
          </p:grpSpPr>
          <p:sp>
            <p:nvSpPr>
              <p:cNvPr id="102" name="Freeform 70"/>
              <p:cNvSpPr>
                <a:spLocks/>
              </p:cNvSpPr>
              <p:nvPr/>
            </p:nvSpPr>
            <p:spPr bwMode="auto">
              <a:xfrm>
                <a:off x="14091" y="7381"/>
                <a:ext cx="1257" cy="2390"/>
              </a:xfrm>
              <a:custGeom>
                <a:avLst/>
                <a:gdLst>
                  <a:gd name="T0" fmla="+- 0 15349 14091"/>
                  <a:gd name="T1" fmla="*/ T0 w 1257"/>
                  <a:gd name="T2" fmla="+- 0 7381 7381"/>
                  <a:gd name="T3" fmla="*/ 7381 h 2390"/>
                  <a:gd name="T4" fmla="+- 0 14986 14091"/>
                  <a:gd name="T5" fmla="*/ T4 w 1257"/>
                  <a:gd name="T6" fmla="+- 0 7668 7381"/>
                  <a:gd name="T7" fmla="*/ 7668 h 2390"/>
                  <a:gd name="T8" fmla="+- 0 14091 14091"/>
                  <a:gd name="T9" fmla="*/ T8 w 1257"/>
                  <a:gd name="T10" fmla="+- 0 9353 7381"/>
                  <a:gd name="T11" fmla="*/ 9353 h 2390"/>
                  <a:gd name="T12" fmla="+- 0 14091 14091"/>
                  <a:gd name="T13" fmla="*/ T12 w 1257"/>
                  <a:gd name="T14" fmla="+- 0 9771 7381"/>
                  <a:gd name="T15" fmla="*/ 9771 h 2390"/>
                  <a:gd name="T16" fmla="+- 0 15349 14091"/>
                  <a:gd name="T17" fmla="*/ T16 w 1257"/>
                  <a:gd name="T18" fmla="+- 0 7381 7381"/>
                  <a:gd name="T19" fmla="*/ 7381 h 2390"/>
                </a:gdLst>
                <a:ahLst/>
                <a:cxnLst>
                  <a:cxn ang="0">
                    <a:pos x="T1" y="T3"/>
                  </a:cxn>
                  <a:cxn ang="0">
                    <a:pos x="T5" y="T7"/>
                  </a:cxn>
                  <a:cxn ang="0">
                    <a:pos x="T9" y="T11"/>
                  </a:cxn>
                  <a:cxn ang="0">
                    <a:pos x="T13" y="T15"/>
                  </a:cxn>
                  <a:cxn ang="0">
                    <a:pos x="T17" y="T19"/>
                  </a:cxn>
                </a:cxnLst>
                <a:rect l="0" t="0" r="r" b="b"/>
                <a:pathLst>
                  <a:path w="1257" h="2390">
                    <a:moveTo>
                      <a:pt x="1258" y="0"/>
                    </a:moveTo>
                    <a:lnTo>
                      <a:pt x="895" y="287"/>
                    </a:lnTo>
                    <a:lnTo>
                      <a:pt x="0" y="1972"/>
                    </a:lnTo>
                    <a:lnTo>
                      <a:pt x="0" y="2390"/>
                    </a:lnTo>
                    <a:lnTo>
                      <a:pt x="1258" y="0"/>
                    </a:lnTo>
                  </a:path>
                </a:pathLst>
              </a:custGeom>
              <a:solidFill>
                <a:srgbClr val="EEDC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8" name="Group 71"/>
            <p:cNvGrpSpPr>
              <a:grpSpLocks/>
            </p:cNvGrpSpPr>
            <p:nvPr/>
          </p:nvGrpSpPr>
          <p:grpSpPr bwMode="auto">
            <a:xfrm>
              <a:off x="12637" y="8989"/>
              <a:ext cx="1454" cy="782"/>
              <a:chOff x="12637" y="8989"/>
              <a:chExt cx="1454" cy="782"/>
            </a:xfrm>
          </p:grpSpPr>
          <p:sp>
            <p:nvSpPr>
              <p:cNvPr id="101" name="Freeform 72"/>
              <p:cNvSpPr>
                <a:spLocks/>
              </p:cNvSpPr>
              <p:nvPr/>
            </p:nvSpPr>
            <p:spPr bwMode="auto">
              <a:xfrm>
                <a:off x="12637" y="8989"/>
                <a:ext cx="1454" cy="782"/>
              </a:xfrm>
              <a:custGeom>
                <a:avLst/>
                <a:gdLst>
                  <a:gd name="T0" fmla="+- 0 12637 12637"/>
                  <a:gd name="T1" fmla="*/ T0 w 1454"/>
                  <a:gd name="T2" fmla="+- 0 8989 8989"/>
                  <a:gd name="T3" fmla="*/ 8989 h 782"/>
                  <a:gd name="T4" fmla="+- 0 12642 12637"/>
                  <a:gd name="T5" fmla="*/ T4 w 1454"/>
                  <a:gd name="T6" fmla="+- 0 9408 8989"/>
                  <a:gd name="T7" fmla="*/ 9408 h 782"/>
                  <a:gd name="T8" fmla="+- 0 14091 12637"/>
                  <a:gd name="T9" fmla="*/ T8 w 1454"/>
                  <a:gd name="T10" fmla="+- 0 9771 8989"/>
                  <a:gd name="T11" fmla="*/ 9771 h 782"/>
                  <a:gd name="T12" fmla="+- 0 14091 12637"/>
                  <a:gd name="T13" fmla="*/ T12 w 1454"/>
                  <a:gd name="T14" fmla="+- 0 9353 8989"/>
                  <a:gd name="T15" fmla="*/ 9353 h 782"/>
                  <a:gd name="T16" fmla="+- 0 12637 12637"/>
                  <a:gd name="T17" fmla="*/ T16 w 1454"/>
                  <a:gd name="T18" fmla="+- 0 8989 8989"/>
                  <a:gd name="T19" fmla="*/ 8989 h 782"/>
                </a:gdLst>
                <a:ahLst/>
                <a:cxnLst>
                  <a:cxn ang="0">
                    <a:pos x="T1" y="T3"/>
                  </a:cxn>
                  <a:cxn ang="0">
                    <a:pos x="T5" y="T7"/>
                  </a:cxn>
                  <a:cxn ang="0">
                    <a:pos x="T9" y="T11"/>
                  </a:cxn>
                  <a:cxn ang="0">
                    <a:pos x="T13" y="T15"/>
                  </a:cxn>
                  <a:cxn ang="0">
                    <a:pos x="T17" y="T19"/>
                  </a:cxn>
                </a:cxnLst>
                <a:rect l="0" t="0" r="r" b="b"/>
                <a:pathLst>
                  <a:path w="1454" h="782">
                    <a:moveTo>
                      <a:pt x="0" y="0"/>
                    </a:moveTo>
                    <a:lnTo>
                      <a:pt x="5" y="419"/>
                    </a:lnTo>
                    <a:lnTo>
                      <a:pt x="1454" y="782"/>
                    </a:lnTo>
                    <a:lnTo>
                      <a:pt x="1454" y="364"/>
                    </a:lnTo>
                    <a:lnTo>
                      <a:pt x="0"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39" name="Group 73"/>
            <p:cNvGrpSpPr>
              <a:grpSpLocks/>
            </p:cNvGrpSpPr>
            <p:nvPr/>
          </p:nvGrpSpPr>
          <p:grpSpPr bwMode="auto">
            <a:xfrm>
              <a:off x="11192" y="7950"/>
              <a:ext cx="1450" cy="774"/>
              <a:chOff x="11192" y="7950"/>
              <a:chExt cx="1450" cy="774"/>
            </a:xfrm>
          </p:grpSpPr>
          <p:sp>
            <p:nvSpPr>
              <p:cNvPr id="100" name="Freeform 74"/>
              <p:cNvSpPr>
                <a:spLocks/>
              </p:cNvSpPr>
              <p:nvPr/>
            </p:nvSpPr>
            <p:spPr bwMode="auto">
              <a:xfrm>
                <a:off x="11192" y="7950"/>
                <a:ext cx="1450" cy="774"/>
              </a:xfrm>
              <a:custGeom>
                <a:avLst/>
                <a:gdLst>
                  <a:gd name="T0" fmla="+- 0 11192 11192"/>
                  <a:gd name="T1" fmla="*/ T0 w 1450"/>
                  <a:gd name="T2" fmla="+- 0 7950 7950"/>
                  <a:gd name="T3" fmla="*/ 7950 h 774"/>
                  <a:gd name="T4" fmla="+- 0 11192 11192"/>
                  <a:gd name="T5" fmla="*/ T4 w 1450"/>
                  <a:gd name="T6" fmla="+- 0 8362 7950"/>
                  <a:gd name="T7" fmla="*/ 8362 h 774"/>
                  <a:gd name="T8" fmla="+- 0 12642 11192"/>
                  <a:gd name="T9" fmla="*/ T8 w 1450"/>
                  <a:gd name="T10" fmla="+- 0 8723 7950"/>
                  <a:gd name="T11" fmla="*/ 8723 h 774"/>
                  <a:gd name="T12" fmla="+- 0 12642 11192"/>
                  <a:gd name="T13" fmla="*/ T12 w 1450"/>
                  <a:gd name="T14" fmla="+- 0 8315 7950"/>
                  <a:gd name="T15" fmla="*/ 8315 h 774"/>
                  <a:gd name="T16" fmla="+- 0 11192 11192"/>
                  <a:gd name="T17" fmla="*/ T16 w 1450"/>
                  <a:gd name="T18" fmla="+- 0 7950 7950"/>
                  <a:gd name="T19" fmla="*/ 7950 h 774"/>
                </a:gdLst>
                <a:ahLst/>
                <a:cxnLst>
                  <a:cxn ang="0">
                    <a:pos x="T1" y="T3"/>
                  </a:cxn>
                  <a:cxn ang="0">
                    <a:pos x="T5" y="T7"/>
                  </a:cxn>
                  <a:cxn ang="0">
                    <a:pos x="T9" y="T11"/>
                  </a:cxn>
                  <a:cxn ang="0">
                    <a:pos x="T13" y="T15"/>
                  </a:cxn>
                  <a:cxn ang="0">
                    <a:pos x="T17" y="T19"/>
                  </a:cxn>
                </a:cxnLst>
                <a:rect l="0" t="0" r="r" b="b"/>
                <a:pathLst>
                  <a:path w="1450" h="774">
                    <a:moveTo>
                      <a:pt x="0" y="0"/>
                    </a:moveTo>
                    <a:lnTo>
                      <a:pt x="0" y="412"/>
                    </a:lnTo>
                    <a:lnTo>
                      <a:pt x="1450" y="773"/>
                    </a:lnTo>
                    <a:lnTo>
                      <a:pt x="1450" y="365"/>
                    </a:lnTo>
                    <a:lnTo>
                      <a:pt x="0" y="0"/>
                    </a:lnTo>
                  </a:path>
                </a:pathLst>
              </a:custGeom>
              <a:solidFill>
                <a:srgbClr val="F9E5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0" name="Group 75"/>
            <p:cNvGrpSpPr>
              <a:grpSpLocks/>
            </p:cNvGrpSpPr>
            <p:nvPr/>
          </p:nvGrpSpPr>
          <p:grpSpPr bwMode="auto">
            <a:xfrm>
              <a:off x="11612" y="7221"/>
              <a:ext cx="1791" cy="572"/>
              <a:chOff x="11612" y="7221"/>
              <a:chExt cx="1791" cy="572"/>
            </a:xfrm>
          </p:grpSpPr>
          <p:sp>
            <p:nvSpPr>
              <p:cNvPr id="99" name="Freeform 76"/>
              <p:cNvSpPr>
                <a:spLocks/>
              </p:cNvSpPr>
              <p:nvPr/>
            </p:nvSpPr>
            <p:spPr bwMode="auto">
              <a:xfrm>
                <a:off x="11612" y="7221"/>
                <a:ext cx="1791" cy="572"/>
              </a:xfrm>
              <a:custGeom>
                <a:avLst/>
                <a:gdLst>
                  <a:gd name="T0" fmla="+- 0 12059 11612"/>
                  <a:gd name="T1" fmla="*/ T0 w 1791"/>
                  <a:gd name="T2" fmla="+- 0 7221 7221"/>
                  <a:gd name="T3" fmla="*/ 7221 h 572"/>
                  <a:gd name="T4" fmla="+- 0 11612 11612"/>
                  <a:gd name="T5" fmla="*/ T4 w 1791"/>
                  <a:gd name="T6" fmla="+- 0 7470 7221"/>
                  <a:gd name="T7" fmla="*/ 7470 h 572"/>
                  <a:gd name="T8" fmla="+- 0 13018 11612"/>
                  <a:gd name="T9" fmla="*/ T8 w 1791"/>
                  <a:gd name="T10" fmla="+- 0 7793 7221"/>
                  <a:gd name="T11" fmla="*/ 7793 h 572"/>
                  <a:gd name="T12" fmla="+- 0 13403 11612"/>
                  <a:gd name="T13" fmla="*/ T12 w 1791"/>
                  <a:gd name="T14" fmla="+- 0 7524 7221"/>
                  <a:gd name="T15" fmla="*/ 7524 h 572"/>
                  <a:gd name="T16" fmla="+- 0 12059 11612"/>
                  <a:gd name="T17" fmla="*/ T16 w 1791"/>
                  <a:gd name="T18" fmla="+- 0 7221 7221"/>
                  <a:gd name="T19" fmla="*/ 7221 h 572"/>
                </a:gdLst>
                <a:ahLst/>
                <a:cxnLst>
                  <a:cxn ang="0">
                    <a:pos x="T1" y="T3"/>
                  </a:cxn>
                  <a:cxn ang="0">
                    <a:pos x="T5" y="T7"/>
                  </a:cxn>
                  <a:cxn ang="0">
                    <a:pos x="T9" y="T11"/>
                  </a:cxn>
                  <a:cxn ang="0">
                    <a:pos x="T13" y="T15"/>
                  </a:cxn>
                  <a:cxn ang="0">
                    <a:pos x="T17" y="T19"/>
                  </a:cxn>
                </a:cxnLst>
                <a:rect l="0" t="0" r="r" b="b"/>
                <a:pathLst>
                  <a:path w="1791" h="572">
                    <a:moveTo>
                      <a:pt x="447" y="0"/>
                    </a:moveTo>
                    <a:lnTo>
                      <a:pt x="0" y="249"/>
                    </a:lnTo>
                    <a:lnTo>
                      <a:pt x="1406" y="572"/>
                    </a:lnTo>
                    <a:lnTo>
                      <a:pt x="1791" y="303"/>
                    </a:lnTo>
                    <a:lnTo>
                      <a:pt x="447" y="0"/>
                    </a:lnTo>
                  </a:path>
                </a:pathLst>
              </a:custGeom>
              <a:solidFill>
                <a:srgbClr val="FFF2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1" name="Group 77"/>
            <p:cNvGrpSpPr>
              <a:grpSpLocks/>
            </p:cNvGrpSpPr>
            <p:nvPr/>
          </p:nvGrpSpPr>
          <p:grpSpPr bwMode="auto">
            <a:xfrm>
              <a:off x="2577" y="6969"/>
              <a:ext cx="1966" cy="1131"/>
              <a:chOff x="2577" y="6969"/>
              <a:chExt cx="1966" cy="1131"/>
            </a:xfrm>
          </p:grpSpPr>
          <p:sp>
            <p:nvSpPr>
              <p:cNvPr id="98" name="Freeform 78"/>
              <p:cNvSpPr>
                <a:spLocks/>
              </p:cNvSpPr>
              <p:nvPr/>
            </p:nvSpPr>
            <p:spPr bwMode="auto">
              <a:xfrm>
                <a:off x="2577" y="6969"/>
                <a:ext cx="1966" cy="1131"/>
              </a:xfrm>
              <a:custGeom>
                <a:avLst/>
                <a:gdLst>
                  <a:gd name="T0" fmla="+- 0 4124 2577"/>
                  <a:gd name="T1" fmla="*/ T0 w 1966"/>
                  <a:gd name="T2" fmla="+- 0 6969 6969"/>
                  <a:gd name="T3" fmla="*/ 6969 h 1131"/>
                  <a:gd name="T4" fmla="+- 0 2577 2577"/>
                  <a:gd name="T5" fmla="*/ T4 w 1966"/>
                  <a:gd name="T6" fmla="+- 0 7998 6969"/>
                  <a:gd name="T7" fmla="*/ 7998 h 1131"/>
                  <a:gd name="T8" fmla="+- 0 3036 2577"/>
                  <a:gd name="T9" fmla="*/ T8 w 1966"/>
                  <a:gd name="T10" fmla="+- 0 8100 6969"/>
                  <a:gd name="T11" fmla="*/ 8100 h 1131"/>
                  <a:gd name="T12" fmla="+- 0 4543 2577"/>
                  <a:gd name="T13" fmla="*/ T12 w 1966"/>
                  <a:gd name="T14" fmla="+- 0 7064 6969"/>
                  <a:gd name="T15" fmla="*/ 7064 h 1131"/>
                  <a:gd name="T16" fmla="+- 0 4124 2577"/>
                  <a:gd name="T17" fmla="*/ T16 w 1966"/>
                  <a:gd name="T18" fmla="+- 0 6969 6969"/>
                  <a:gd name="T19" fmla="*/ 6969 h 1131"/>
                </a:gdLst>
                <a:ahLst/>
                <a:cxnLst>
                  <a:cxn ang="0">
                    <a:pos x="T1" y="T3"/>
                  </a:cxn>
                  <a:cxn ang="0">
                    <a:pos x="T5" y="T7"/>
                  </a:cxn>
                  <a:cxn ang="0">
                    <a:pos x="T9" y="T11"/>
                  </a:cxn>
                  <a:cxn ang="0">
                    <a:pos x="T13" y="T15"/>
                  </a:cxn>
                  <a:cxn ang="0">
                    <a:pos x="T17" y="T19"/>
                  </a:cxn>
                </a:cxnLst>
                <a:rect l="0" t="0" r="r" b="b"/>
                <a:pathLst>
                  <a:path w="1966" h="1131">
                    <a:moveTo>
                      <a:pt x="1547" y="0"/>
                    </a:moveTo>
                    <a:lnTo>
                      <a:pt x="0" y="1029"/>
                    </a:lnTo>
                    <a:lnTo>
                      <a:pt x="459" y="1131"/>
                    </a:lnTo>
                    <a:lnTo>
                      <a:pt x="1966" y="95"/>
                    </a:lnTo>
                    <a:lnTo>
                      <a:pt x="1547"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2" name="Group 79"/>
            <p:cNvGrpSpPr>
              <a:grpSpLocks/>
            </p:cNvGrpSpPr>
            <p:nvPr/>
          </p:nvGrpSpPr>
          <p:grpSpPr bwMode="auto">
            <a:xfrm>
              <a:off x="1115" y="6720"/>
              <a:ext cx="2103" cy="1047"/>
              <a:chOff x="1115" y="6720"/>
              <a:chExt cx="2103" cy="1047"/>
            </a:xfrm>
          </p:grpSpPr>
          <p:sp>
            <p:nvSpPr>
              <p:cNvPr id="97" name="Freeform 80"/>
              <p:cNvSpPr>
                <a:spLocks/>
              </p:cNvSpPr>
              <p:nvPr/>
            </p:nvSpPr>
            <p:spPr bwMode="auto">
              <a:xfrm>
                <a:off x="1115" y="6720"/>
                <a:ext cx="2103" cy="1047"/>
              </a:xfrm>
              <a:custGeom>
                <a:avLst/>
                <a:gdLst>
                  <a:gd name="T0" fmla="+- 0 2814 1115"/>
                  <a:gd name="T1" fmla="*/ T0 w 2103"/>
                  <a:gd name="T2" fmla="+- 0 6720 6720"/>
                  <a:gd name="T3" fmla="*/ 6720 h 1047"/>
                  <a:gd name="T4" fmla="+- 0 1115 1115"/>
                  <a:gd name="T5" fmla="*/ T4 w 2103"/>
                  <a:gd name="T6" fmla="+- 0 7679 6720"/>
                  <a:gd name="T7" fmla="*/ 7679 h 1047"/>
                  <a:gd name="T8" fmla="+- 0 1547 1115"/>
                  <a:gd name="T9" fmla="*/ T8 w 2103"/>
                  <a:gd name="T10" fmla="+- 0 7767 6720"/>
                  <a:gd name="T11" fmla="*/ 7767 h 1047"/>
                  <a:gd name="T12" fmla="+- 0 3218 1115"/>
                  <a:gd name="T13" fmla="*/ T12 w 2103"/>
                  <a:gd name="T14" fmla="+- 0 6804 6720"/>
                  <a:gd name="T15" fmla="*/ 6804 h 1047"/>
                  <a:gd name="T16" fmla="+- 0 2814 1115"/>
                  <a:gd name="T17" fmla="*/ T16 w 2103"/>
                  <a:gd name="T18" fmla="+- 0 6720 6720"/>
                  <a:gd name="T19" fmla="*/ 6720 h 1047"/>
                </a:gdLst>
                <a:ahLst/>
                <a:cxnLst>
                  <a:cxn ang="0">
                    <a:pos x="T1" y="T3"/>
                  </a:cxn>
                  <a:cxn ang="0">
                    <a:pos x="T5" y="T7"/>
                  </a:cxn>
                  <a:cxn ang="0">
                    <a:pos x="T9" y="T11"/>
                  </a:cxn>
                  <a:cxn ang="0">
                    <a:pos x="T13" y="T15"/>
                  </a:cxn>
                  <a:cxn ang="0">
                    <a:pos x="T17" y="T19"/>
                  </a:cxn>
                </a:cxnLst>
                <a:rect l="0" t="0" r="r" b="b"/>
                <a:pathLst>
                  <a:path w="2103" h="1047">
                    <a:moveTo>
                      <a:pt x="1699" y="0"/>
                    </a:moveTo>
                    <a:lnTo>
                      <a:pt x="0" y="959"/>
                    </a:lnTo>
                    <a:lnTo>
                      <a:pt x="432" y="1047"/>
                    </a:lnTo>
                    <a:lnTo>
                      <a:pt x="2103" y="84"/>
                    </a:lnTo>
                    <a:lnTo>
                      <a:pt x="1699"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3" name="Group 81"/>
            <p:cNvGrpSpPr>
              <a:grpSpLocks/>
            </p:cNvGrpSpPr>
            <p:nvPr/>
          </p:nvGrpSpPr>
          <p:grpSpPr bwMode="auto">
            <a:xfrm>
              <a:off x="2576" y="8007"/>
              <a:ext cx="463" cy="325"/>
              <a:chOff x="2576" y="8007"/>
              <a:chExt cx="463" cy="325"/>
            </a:xfrm>
          </p:grpSpPr>
          <p:sp>
            <p:nvSpPr>
              <p:cNvPr id="96" name="Freeform 82"/>
              <p:cNvSpPr>
                <a:spLocks/>
              </p:cNvSpPr>
              <p:nvPr/>
            </p:nvSpPr>
            <p:spPr bwMode="auto">
              <a:xfrm>
                <a:off x="2576" y="8007"/>
                <a:ext cx="463" cy="325"/>
              </a:xfrm>
              <a:custGeom>
                <a:avLst/>
                <a:gdLst>
                  <a:gd name="T0" fmla="+- 0 2576 2576"/>
                  <a:gd name="T1" fmla="*/ T0 w 463"/>
                  <a:gd name="T2" fmla="+- 0 8007 8007"/>
                  <a:gd name="T3" fmla="*/ 8007 h 325"/>
                  <a:gd name="T4" fmla="+- 0 2641 2576"/>
                  <a:gd name="T5" fmla="*/ T4 w 463"/>
                  <a:gd name="T6" fmla="+- 0 8332 8007"/>
                  <a:gd name="T7" fmla="*/ 8332 h 325"/>
                  <a:gd name="T8" fmla="+- 0 3040 2576"/>
                  <a:gd name="T9" fmla="*/ T8 w 463"/>
                  <a:gd name="T10" fmla="+- 0 8097 8007"/>
                  <a:gd name="T11" fmla="*/ 8097 h 325"/>
                  <a:gd name="T12" fmla="+- 0 2576 2576"/>
                  <a:gd name="T13" fmla="*/ T12 w 463"/>
                  <a:gd name="T14" fmla="+- 0 8007 8007"/>
                  <a:gd name="T15" fmla="*/ 8007 h 325"/>
                </a:gdLst>
                <a:ahLst/>
                <a:cxnLst>
                  <a:cxn ang="0">
                    <a:pos x="T1" y="T3"/>
                  </a:cxn>
                  <a:cxn ang="0">
                    <a:pos x="T5" y="T7"/>
                  </a:cxn>
                  <a:cxn ang="0">
                    <a:pos x="T9" y="T11"/>
                  </a:cxn>
                  <a:cxn ang="0">
                    <a:pos x="T13" y="T15"/>
                  </a:cxn>
                </a:cxnLst>
                <a:rect l="0" t="0" r="r" b="b"/>
                <a:pathLst>
                  <a:path w="463" h="325">
                    <a:moveTo>
                      <a:pt x="0" y="0"/>
                    </a:moveTo>
                    <a:lnTo>
                      <a:pt x="65" y="325"/>
                    </a:lnTo>
                    <a:lnTo>
                      <a:pt x="464" y="90"/>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4" name="Group 83"/>
            <p:cNvGrpSpPr>
              <a:grpSpLocks/>
            </p:cNvGrpSpPr>
            <p:nvPr/>
          </p:nvGrpSpPr>
          <p:grpSpPr bwMode="auto">
            <a:xfrm>
              <a:off x="1127" y="7674"/>
              <a:ext cx="425" cy="325"/>
              <a:chOff x="1127" y="7674"/>
              <a:chExt cx="425" cy="325"/>
            </a:xfrm>
          </p:grpSpPr>
          <p:sp>
            <p:nvSpPr>
              <p:cNvPr id="95" name="Freeform 84"/>
              <p:cNvSpPr>
                <a:spLocks/>
              </p:cNvSpPr>
              <p:nvPr/>
            </p:nvSpPr>
            <p:spPr bwMode="auto">
              <a:xfrm>
                <a:off x="1127" y="7674"/>
                <a:ext cx="425" cy="325"/>
              </a:xfrm>
              <a:custGeom>
                <a:avLst/>
                <a:gdLst>
                  <a:gd name="T0" fmla="+- 0 1129 1127"/>
                  <a:gd name="T1" fmla="*/ T0 w 425"/>
                  <a:gd name="T2" fmla="+- 0 7674 7674"/>
                  <a:gd name="T3" fmla="*/ 7674 h 325"/>
                  <a:gd name="T4" fmla="+- 0 1127 1127"/>
                  <a:gd name="T5" fmla="*/ T4 w 425"/>
                  <a:gd name="T6" fmla="+- 0 7999 7674"/>
                  <a:gd name="T7" fmla="*/ 7999 h 325"/>
                  <a:gd name="T8" fmla="+- 0 1552 1127"/>
                  <a:gd name="T9" fmla="*/ T8 w 425"/>
                  <a:gd name="T10" fmla="+- 0 7763 7674"/>
                  <a:gd name="T11" fmla="*/ 7763 h 325"/>
                  <a:gd name="T12" fmla="+- 0 1129 1127"/>
                  <a:gd name="T13" fmla="*/ T12 w 425"/>
                  <a:gd name="T14" fmla="+- 0 7674 7674"/>
                  <a:gd name="T15" fmla="*/ 7674 h 325"/>
                </a:gdLst>
                <a:ahLst/>
                <a:cxnLst>
                  <a:cxn ang="0">
                    <a:pos x="T1" y="T3"/>
                  </a:cxn>
                  <a:cxn ang="0">
                    <a:pos x="T5" y="T7"/>
                  </a:cxn>
                  <a:cxn ang="0">
                    <a:pos x="T9" y="T11"/>
                  </a:cxn>
                  <a:cxn ang="0">
                    <a:pos x="T13" y="T15"/>
                  </a:cxn>
                </a:cxnLst>
                <a:rect l="0" t="0" r="r" b="b"/>
                <a:pathLst>
                  <a:path w="425" h="325">
                    <a:moveTo>
                      <a:pt x="2" y="0"/>
                    </a:moveTo>
                    <a:lnTo>
                      <a:pt x="0" y="325"/>
                    </a:lnTo>
                    <a:lnTo>
                      <a:pt x="425" y="89"/>
                    </a:lnTo>
                    <a:lnTo>
                      <a:pt x="2"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5" name="Group 85"/>
            <p:cNvGrpSpPr>
              <a:grpSpLocks/>
            </p:cNvGrpSpPr>
            <p:nvPr/>
          </p:nvGrpSpPr>
          <p:grpSpPr bwMode="auto">
            <a:xfrm>
              <a:off x="7613" y="8016"/>
              <a:ext cx="1451" cy="683"/>
              <a:chOff x="7613" y="8016"/>
              <a:chExt cx="1451" cy="683"/>
            </a:xfrm>
          </p:grpSpPr>
          <p:sp>
            <p:nvSpPr>
              <p:cNvPr id="94" name="Freeform 86"/>
              <p:cNvSpPr>
                <a:spLocks/>
              </p:cNvSpPr>
              <p:nvPr/>
            </p:nvSpPr>
            <p:spPr bwMode="auto">
              <a:xfrm>
                <a:off x="7613" y="8016"/>
                <a:ext cx="1451" cy="683"/>
              </a:xfrm>
              <a:custGeom>
                <a:avLst/>
                <a:gdLst>
                  <a:gd name="T0" fmla="+- 0 7613 7613"/>
                  <a:gd name="T1" fmla="*/ T0 w 1451"/>
                  <a:gd name="T2" fmla="+- 0 8016 8016"/>
                  <a:gd name="T3" fmla="*/ 8016 h 683"/>
                  <a:gd name="T4" fmla="+- 0 7692 7613"/>
                  <a:gd name="T5" fmla="*/ T4 w 1451"/>
                  <a:gd name="T6" fmla="+- 0 8378 8016"/>
                  <a:gd name="T7" fmla="*/ 8378 h 683"/>
                  <a:gd name="T8" fmla="+- 0 9064 7613"/>
                  <a:gd name="T9" fmla="*/ T8 w 1451"/>
                  <a:gd name="T10" fmla="+- 0 8699 8016"/>
                  <a:gd name="T11" fmla="*/ 8699 h 683"/>
                  <a:gd name="T12" fmla="+- 0 9064 7613"/>
                  <a:gd name="T13" fmla="*/ T12 w 1451"/>
                  <a:gd name="T14" fmla="+- 0 8345 8016"/>
                  <a:gd name="T15" fmla="*/ 8345 h 683"/>
                  <a:gd name="T16" fmla="+- 0 7613 7613"/>
                  <a:gd name="T17" fmla="*/ T16 w 1451"/>
                  <a:gd name="T18" fmla="+- 0 8016 8016"/>
                  <a:gd name="T19" fmla="*/ 8016 h 683"/>
                </a:gdLst>
                <a:ahLst/>
                <a:cxnLst>
                  <a:cxn ang="0">
                    <a:pos x="T1" y="T3"/>
                  </a:cxn>
                  <a:cxn ang="0">
                    <a:pos x="T5" y="T7"/>
                  </a:cxn>
                  <a:cxn ang="0">
                    <a:pos x="T9" y="T11"/>
                  </a:cxn>
                  <a:cxn ang="0">
                    <a:pos x="T13" y="T15"/>
                  </a:cxn>
                  <a:cxn ang="0">
                    <a:pos x="T17" y="T19"/>
                  </a:cxn>
                </a:cxnLst>
                <a:rect l="0" t="0" r="r" b="b"/>
                <a:pathLst>
                  <a:path w="1451" h="683">
                    <a:moveTo>
                      <a:pt x="0" y="0"/>
                    </a:moveTo>
                    <a:lnTo>
                      <a:pt x="79" y="362"/>
                    </a:lnTo>
                    <a:lnTo>
                      <a:pt x="1451" y="683"/>
                    </a:lnTo>
                    <a:lnTo>
                      <a:pt x="1451" y="329"/>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6" name="Group 87"/>
            <p:cNvGrpSpPr>
              <a:grpSpLocks/>
            </p:cNvGrpSpPr>
            <p:nvPr/>
          </p:nvGrpSpPr>
          <p:grpSpPr bwMode="auto">
            <a:xfrm>
              <a:off x="7613" y="7768"/>
              <a:ext cx="1780" cy="577"/>
              <a:chOff x="7613" y="7768"/>
              <a:chExt cx="1780" cy="577"/>
            </a:xfrm>
          </p:grpSpPr>
          <p:sp>
            <p:nvSpPr>
              <p:cNvPr id="93" name="Freeform 88"/>
              <p:cNvSpPr>
                <a:spLocks/>
              </p:cNvSpPr>
              <p:nvPr/>
            </p:nvSpPr>
            <p:spPr bwMode="auto">
              <a:xfrm>
                <a:off x="7613" y="7768"/>
                <a:ext cx="1780" cy="577"/>
              </a:xfrm>
              <a:custGeom>
                <a:avLst/>
                <a:gdLst>
                  <a:gd name="T0" fmla="+- 0 7999 7613"/>
                  <a:gd name="T1" fmla="*/ T0 w 1780"/>
                  <a:gd name="T2" fmla="+- 0 7768 7768"/>
                  <a:gd name="T3" fmla="*/ 7768 h 577"/>
                  <a:gd name="T4" fmla="+- 0 7613 7613"/>
                  <a:gd name="T5" fmla="*/ T4 w 1780"/>
                  <a:gd name="T6" fmla="+- 0 8016 7768"/>
                  <a:gd name="T7" fmla="*/ 8016 h 577"/>
                  <a:gd name="T8" fmla="+- 0 9064 7613"/>
                  <a:gd name="T9" fmla="*/ T8 w 1780"/>
                  <a:gd name="T10" fmla="+- 0 8345 7768"/>
                  <a:gd name="T11" fmla="*/ 8345 h 577"/>
                  <a:gd name="T12" fmla="+- 0 9393 7613"/>
                  <a:gd name="T13" fmla="*/ T12 w 1780"/>
                  <a:gd name="T14" fmla="+- 0 8085 7768"/>
                  <a:gd name="T15" fmla="*/ 8085 h 577"/>
                  <a:gd name="T16" fmla="+- 0 7999 7613"/>
                  <a:gd name="T17" fmla="*/ T16 w 1780"/>
                  <a:gd name="T18" fmla="+- 0 7768 7768"/>
                  <a:gd name="T19" fmla="*/ 7768 h 577"/>
                </a:gdLst>
                <a:ahLst/>
                <a:cxnLst>
                  <a:cxn ang="0">
                    <a:pos x="T1" y="T3"/>
                  </a:cxn>
                  <a:cxn ang="0">
                    <a:pos x="T5" y="T7"/>
                  </a:cxn>
                  <a:cxn ang="0">
                    <a:pos x="T9" y="T11"/>
                  </a:cxn>
                  <a:cxn ang="0">
                    <a:pos x="T13" y="T15"/>
                  </a:cxn>
                  <a:cxn ang="0">
                    <a:pos x="T17" y="T19"/>
                  </a:cxn>
                </a:cxnLst>
                <a:rect l="0" t="0" r="r" b="b"/>
                <a:pathLst>
                  <a:path w="1780" h="577">
                    <a:moveTo>
                      <a:pt x="386" y="0"/>
                    </a:moveTo>
                    <a:lnTo>
                      <a:pt x="0" y="248"/>
                    </a:lnTo>
                    <a:lnTo>
                      <a:pt x="1451" y="577"/>
                    </a:lnTo>
                    <a:lnTo>
                      <a:pt x="1780" y="317"/>
                    </a:lnTo>
                    <a:lnTo>
                      <a:pt x="386"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7" name="Group 89"/>
            <p:cNvGrpSpPr>
              <a:grpSpLocks/>
            </p:cNvGrpSpPr>
            <p:nvPr/>
          </p:nvGrpSpPr>
          <p:grpSpPr bwMode="auto">
            <a:xfrm>
              <a:off x="9064" y="8085"/>
              <a:ext cx="329" cy="614"/>
              <a:chOff x="9064" y="8085"/>
              <a:chExt cx="329" cy="614"/>
            </a:xfrm>
          </p:grpSpPr>
          <p:sp>
            <p:nvSpPr>
              <p:cNvPr id="92" name="Freeform 90"/>
              <p:cNvSpPr>
                <a:spLocks/>
              </p:cNvSpPr>
              <p:nvPr/>
            </p:nvSpPr>
            <p:spPr bwMode="auto">
              <a:xfrm>
                <a:off x="9064" y="8085"/>
                <a:ext cx="329" cy="614"/>
              </a:xfrm>
              <a:custGeom>
                <a:avLst/>
                <a:gdLst>
                  <a:gd name="T0" fmla="+- 0 9393 9064"/>
                  <a:gd name="T1" fmla="*/ T0 w 329"/>
                  <a:gd name="T2" fmla="+- 0 8085 8085"/>
                  <a:gd name="T3" fmla="*/ 8085 h 614"/>
                  <a:gd name="T4" fmla="+- 0 9064 9064"/>
                  <a:gd name="T5" fmla="*/ T4 w 329"/>
                  <a:gd name="T6" fmla="+- 0 8345 8085"/>
                  <a:gd name="T7" fmla="*/ 8345 h 614"/>
                  <a:gd name="T8" fmla="+- 0 9064 9064"/>
                  <a:gd name="T9" fmla="*/ T8 w 329"/>
                  <a:gd name="T10" fmla="+- 0 8699 8085"/>
                  <a:gd name="T11" fmla="*/ 8699 h 614"/>
                  <a:gd name="T12" fmla="+- 0 9393 9064"/>
                  <a:gd name="T13" fmla="*/ T12 w 329"/>
                  <a:gd name="T14" fmla="+- 0 8085 8085"/>
                  <a:gd name="T15" fmla="*/ 8085 h 614"/>
                </a:gdLst>
                <a:ahLst/>
                <a:cxnLst>
                  <a:cxn ang="0">
                    <a:pos x="T1" y="T3"/>
                  </a:cxn>
                  <a:cxn ang="0">
                    <a:pos x="T5" y="T7"/>
                  </a:cxn>
                  <a:cxn ang="0">
                    <a:pos x="T9" y="T11"/>
                  </a:cxn>
                  <a:cxn ang="0">
                    <a:pos x="T13" y="T15"/>
                  </a:cxn>
                </a:cxnLst>
                <a:rect l="0" t="0" r="r" b="b"/>
                <a:pathLst>
                  <a:path w="329" h="614">
                    <a:moveTo>
                      <a:pt x="329" y="0"/>
                    </a:moveTo>
                    <a:lnTo>
                      <a:pt x="0" y="260"/>
                    </a:lnTo>
                    <a:lnTo>
                      <a:pt x="0" y="614"/>
                    </a:lnTo>
                    <a:lnTo>
                      <a:pt x="329"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8" name="Group 91"/>
            <p:cNvGrpSpPr>
              <a:grpSpLocks/>
            </p:cNvGrpSpPr>
            <p:nvPr/>
          </p:nvGrpSpPr>
          <p:grpSpPr bwMode="auto">
            <a:xfrm>
              <a:off x="12636" y="8032"/>
              <a:ext cx="1451" cy="683"/>
              <a:chOff x="12636" y="8032"/>
              <a:chExt cx="1451" cy="683"/>
            </a:xfrm>
          </p:grpSpPr>
          <p:sp>
            <p:nvSpPr>
              <p:cNvPr id="91" name="Freeform 92"/>
              <p:cNvSpPr>
                <a:spLocks/>
              </p:cNvSpPr>
              <p:nvPr/>
            </p:nvSpPr>
            <p:spPr bwMode="auto">
              <a:xfrm>
                <a:off x="12636" y="8032"/>
                <a:ext cx="1451" cy="683"/>
              </a:xfrm>
              <a:custGeom>
                <a:avLst/>
                <a:gdLst>
                  <a:gd name="T0" fmla="+- 0 12636 12636"/>
                  <a:gd name="T1" fmla="*/ T0 w 1451"/>
                  <a:gd name="T2" fmla="+- 0 8032 8032"/>
                  <a:gd name="T3" fmla="*/ 8032 h 683"/>
                  <a:gd name="T4" fmla="+- 0 12640 12636"/>
                  <a:gd name="T5" fmla="*/ T4 w 1451"/>
                  <a:gd name="T6" fmla="+- 0 8378 8032"/>
                  <a:gd name="T7" fmla="*/ 8378 h 683"/>
                  <a:gd name="T8" fmla="+- 0 14087 12636"/>
                  <a:gd name="T9" fmla="*/ T8 w 1451"/>
                  <a:gd name="T10" fmla="+- 0 8715 8032"/>
                  <a:gd name="T11" fmla="*/ 8715 h 683"/>
                  <a:gd name="T12" fmla="+- 0 14087 12636"/>
                  <a:gd name="T13" fmla="*/ T12 w 1451"/>
                  <a:gd name="T14" fmla="+- 0 8362 8032"/>
                  <a:gd name="T15" fmla="*/ 8362 h 683"/>
                  <a:gd name="T16" fmla="+- 0 12636 12636"/>
                  <a:gd name="T17" fmla="*/ T16 w 1451"/>
                  <a:gd name="T18" fmla="+- 0 8032 8032"/>
                  <a:gd name="T19" fmla="*/ 8032 h 683"/>
                </a:gdLst>
                <a:ahLst/>
                <a:cxnLst>
                  <a:cxn ang="0">
                    <a:pos x="T1" y="T3"/>
                  </a:cxn>
                  <a:cxn ang="0">
                    <a:pos x="T5" y="T7"/>
                  </a:cxn>
                  <a:cxn ang="0">
                    <a:pos x="T9" y="T11"/>
                  </a:cxn>
                  <a:cxn ang="0">
                    <a:pos x="T13" y="T15"/>
                  </a:cxn>
                  <a:cxn ang="0">
                    <a:pos x="T17" y="T19"/>
                  </a:cxn>
                </a:cxnLst>
                <a:rect l="0" t="0" r="r" b="b"/>
                <a:pathLst>
                  <a:path w="1451" h="683">
                    <a:moveTo>
                      <a:pt x="0" y="0"/>
                    </a:moveTo>
                    <a:lnTo>
                      <a:pt x="4" y="346"/>
                    </a:lnTo>
                    <a:lnTo>
                      <a:pt x="1451" y="683"/>
                    </a:lnTo>
                    <a:lnTo>
                      <a:pt x="1451" y="330"/>
                    </a:lnTo>
                    <a:lnTo>
                      <a:pt x="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49" name="Group 93"/>
            <p:cNvGrpSpPr>
              <a:grpSpLocks/>
            </p:cNvGrpSpPr>
            <p:nvPr/>
          </p:nvGrpSpPr>
          <p:grpSpPr bwMode="auto">
            <a:xfrm>
              <a:off x="12636" y="7784"/>
              <a:ext cx="1780" cy="577"/>
              <a:chOff x="12636" y="7784"/>
              <a:chExt cx="1780" cy="577"/>
            </a:xfrm>
          </p:grpSpPr>
          <p:sp>
            <p:nvSpPr>
              <p:cNvPr id="90" name="Freeform 94"/>
              <p:cNvSpPr>
                <a:spLocks/>
              </p:cNvSpPr>
              <p:nvPr/>
            </p:nvSpPr>
            <p:spPr bwMode="auto">
              <a:xfrm>
                <a:off x="12636" y="7784"/>
                <a:ext cx="1780" cy="577"/>
              </a:xfrm>
              <a:custGeom>
                <a:avLst/>
                <a:gdLst>
                  <a:gd name="T0" fmla="+- 0 13022 12636"/>
                  <a:gd name="T1" fmla="*/ T0 w 1780"/>
                  <a:gd name="T2" fmla="+- 0 7784 7784"/>
                  <a:gd name="T3" fmla="*/ 7784 h 577"/>
                  <a:gd name="T4" fmla="+- 0 12636 12636"/>
                  <a:gd name="T5" fmla="*/ T4 w 1780"/>
                  <a:gd name="T6" fmla="+- 0 8032 7784"/>
                  <a:gd name="T7" fmla="*/ 8032 h 577"/>
                  <a:gd name="T8" fmla="+- 0 14087 12636"/>
                  <a:gd name="T9" fmla="*/ T8 w 1780"/>
                  <a:gd name="T10" fmla="+- 0 8362 7784"/>
                  <a:gd name="T11" fmla="*/ 8362 h 577"/>
                  <a:gd name="T12" fmla="+- 0 14417 12636"/>
                  <a:gd name="T13" fmla="*/ T12 w 1780"/>
                  <a:gd name="T14" fmla="+- 0 8101 7784"/>
                  <a:gd name="T15" fmla="*/ 8101 h 577"/>
                  <a:gd name="T16" fmla="+- 0 13022 12636"/>
                  <a:gd name="T17" fmla="*/ T16 w 1780"/>
                  <a:gd name="T18" fmla="+- 0 7784 7784"/>
                  <a:gd name="T19" fmla="*/ 7784 h 577"/>
                </a:gdLst>
                <a:ahLst/>
                <a:cxnLst>
                  <a:cxn ang="0">
                    <a:pos x="T1" y="T3"/>
                  </a:cxn>
                  <a:cxn ang="0">
                    <a:pos x="T5" y="T7"/>
                  </a:cxn>
                  <a:cxn ang="0">
                    <a:pos x="T9" y="T11"/>
                  </a:cxn>
                  <a:cxn ang="0">
                    <a:pos x="T13" y="T15"/>
                  </a:cxn>
                  <a:cxn ang="0">
                    <a:pos x="T17" y="T19"/>
                  </a:cxn>
                </a:cxnLst>
                <a:rect l="0" t="0" r="r" b="b"/>
                <a:pathLst>
                  <a:path w="1780" h="577">
                    <a:moveTo>
                      <a:pt x="386" y="0"/>
                    </a:moveTo>
                    <a:lnTo>
                      <a:pt x="0" y="248"/>
                    </a:lnTo>
                    <a:lnTo>
                      <a:pt x="1451" y="578"/>
                    </a:lnTo>
                    <a:lnTo>
                      <a:pt x="1781" y="317"/>
                    </a:lnTo>
                    <a:lnTo>
                      <a:pt x="386"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grpSp>
          <p:nvGrpSpPr>
            <p:cNvPr id="50" name="Group 95"/>
            <p:cNvGrpSpPr>
              <a:grpSpLocks/>
            </p:cNvGrpSpPr>
            <p:nvPr/>
          </p:nvGrpSpPr>
          <p:grpSpPr bwMode="auto">
            <a:xfrm>
              <a:off x="14087" y="8101"/>
              <a:ext cx="329" cy="614"/>
              <a:chOff x="14087" y="8101"/>
              <a:chExt cx="329" cy="614"/>
            </a:xfrm>
          </p:grpSpPr>
          <p:sp>
            <p:nvSpPr>
              <p:cNvPr id="89" name="Freeform 96"/>
              <p:cNvSpPr>
                <a:spLocks/>
              </p:cNvSpPr>
              <p:nvPr/>
            </p:nvSpPr>
            <p:spPr bwMode="auto">
              <a:xfrm>
                <a:off x="14087" y="8101"/>
                <a:ext cx="329" cy="614"/>
              </a:xfrm>
              <a:custGeom>
                <a:avLst/>
                <a:gdLst>
                  <a:gd name="T0" fmla="+- 0 14417 14087"/>
                  <a:gd name="T1" fmla="*/ T0 w 329"/>
                  <a:gd name="T2" fmla="+- 0 8101 8101"/>
                  <a:gd name="T3" fmla="*/ 8101 h 614"/>
                  <a:gd name="T4" fmla="+- 0 14087 14087"/>
                  <a:gd name="T5" fmla="*/ T4 w 329"/>
                  <a:gd name="T6" fmla="+- 0 8362 8101"/>
                  <a:gd name="T7" fmla="*/ 8362 h 614"/>
                  <a:gd name="T8" fmla="+- 0 14087 14087"/>
                  <a:gd name="T9" fmla="*/ T8 w 329"/>
                  <a:gd name="T10" fmla="+- 0 8715 8101"/>
                  <a:gd name="T11" fmla="*/ 8715 h 614"/>
                  <a:gd name="T12" fmla="+- 0 14417 14087"/>
                  <a:gd name="T13" fmla="*/ T12 w 329"/>
                  <a:gd name="T14" fmla="+- 0 8101 8101"/>
                  <a:gd name="T15" fmla="*/ 8101 h 614"/>
                </a:gdLst>
                <a:ahLst/>
                <a:cxnLst>
                  <a:cxn ang="0">
                    <a:pos x="T1" y="T3"/>
                  </a:cxn>
                  <a:cxn ang="0">
                    <a:pos x="T5" y="T7"/>
                  </a:cxn>
                  <a:cxn ang="0">
                    <a:pos x="T9" y="T11"/>
                  </a:cxn>
                  <a:cxn ang="0">
                    <a:pos x="T13" y="T15"/>
                  </a:cxn>
                </a:cxnLst>
                <a:rect l="0" t="0" r="r" b="b"/>
                <a:pathLst>
                  <a:path w="329" h="614">
                    <a:moveTo>
                      <a:pt x="330" y="0"/>
                    </a:moveTo>
                    <a:lnTo>
                      <a:pt x="0" y="261"/>
                    </a:lnTo>
                    <a:lnTo>
                      <a:pt x="0" y="614"/>
                    </a:lnTo>
                    <a:lnTo>
                      <a:pt x="330" y="0"/>
                    </a:lnTo>
                  </a:path>
                </a:pathLst>
              </a:custGeom>
              <a:solidFill>
                <a:srgbClr val="A7A9A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pic>
            <p:nvPicPr>
              <p:cNvPr id="4193" name="Picture 97"/>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24" y="7342"/>
                <a:ext cx="2591" cy="2997"/>
              </a:xfrm>
              <a:prstGeom prst="rect">
                <a:avLst/>
              </a:prstGeom>
              <a:noFill/>
              <a:extLst>
                <a:ext uri="{909E8E84-426E-40DD-AFC4-6F175D3DCCD1}">
                  <a14:hiddenFill xmlns:a14="http://schemas.microsoft.com/office/drawing/2010/main">
                    <a:solidFill>
                      <a:srgbClr val="FFFFFF"/>
                    </a:solidFill>
                  </a14:hiddenFill>
                </a:ext>
              </a:extLst>
            </p:spPr>
          </p:pic>
          <p:pic>
            <p:nvPicPr>
              <p:cNvPr id="4194" name="Picture 9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41" y="8596"/>
                <a:ext cx="1853" cy="1728"/>
              </a:xfrm>
              <a:prstGeom prst="rect">
                <a:avLst/>
              </a:prstGeom>
              <a:noFill/>
              <a:extLst>
                <a:ext uri="{909E8E84-426E-40DD-AFC4-6F175D3DCCD1}">
                  <a14:hiddenFill xmlns:a14="http://schemas.microsoft.com/office/drawing/2010/main">
                    <a:solidFill>
                      <a:srgbClr val="FFFFFF"/>
                    </a:solidFill>
                  </a14:hiddenFill>
                </a:ext>
              </a:extLst>
            </p:spPr>
          </p:pic>
          <p:pic>
            <p:nvPicPr>
              <p:cNvPr id="4195" name="Picture 99"/>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322" y="8159"/>
                <a:ext cx="2142" cy="1881"/>
              </a:xfrm>
              <a:prstGeom prst="rect">
                <a:avLst/>
              </a:prstGeom>
              <a:noFill/>
              <a:extLst>
                <a:ext uri="{909E8E84-426E-40DD-AFC4-6F175D3DCCD1}">
                  <a14:hiddenFill xmlns:a14="http://schemas.microsoft.com/office/drawing/2010/main">
                    <a:solidFill>
                      <a:srgbClr val="FFFFFF"/>
                    </a:solidFill>
                  </a14:hiddenFill>
                </a:ext>
              </a:extLst>
            </p:spPr>
          </p:pic>
          <p:pic>
            <p:nvPicPr>
              <p:cNvPr id="4196" name="Picture 100"/>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104" y="6146"/>
                <a:ext cx="2649" cy="1549"/>
              </a:xfrm>
              <a:prstGeom prst="rect">
                <a:avLst/>
              </a:prstGeom>
              <a:noFill/>
              <a:extLst>
                <a:ext uri="{909E8E84-426E-40DD-AFC4-6F175D3DCCD1}">
                  <a14:hiddenFill xmlns:a14="http://schemas.microsoft.com/office/drawing/2010/main">
                    <a:solidFill>
                      <a:srgbClr val="FFFFFF"/>
                    </a:solidFill>
                  </a14:hiddenFill>
                </a:ext>
              </a:extLst>
            </p:spPr>
          </p:pic>
          <p:pic>
            <p:nvPicPr>
              <p:cNvPr id="4197" name="Picture 10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047" y="7025"/>
                <a:ext cx="2021" cy="2790"/>
              </a:xfrm>
              <a:prstGeom prst="rect">
                <a:avLst/>
              </a:prstGeom>
              <a:noFill/>
              <a:extLst>
                <a:ext uri="{909E8E84-426E-40DD-AFC4-6F175D3DCCD1}">
                  <a14:hiddenFill xmlns:a14="http://schemas.microsoft.com/office/drawing/2010/main">
                    <a:solidFill>
                      <a:srgbClr val="FFFFFF"/>
                    </a:solidFill>
                  </a14:hiddenFill>
                </a:ext>
              </a:extLst>
            </p:spPr>
          </p:pic>
          <p:pic>
            <p:nvPicPr>
              <p:cNvPr id="4198" name="Picture 102"/>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585" y="8292"/>
                <a:ext cx="2926" cy="1764"/>
              </a:xfrm>
              <a:prstGeom prst="rect">
                <a:avLst/>
              </a:prstGeom>
              <a:noFill/>
              <a:extLst>
                <a:ext uri="{909E8E84-426E-40DD-AFC4-6F175D3DCCD1}">
                  <a14:hiddenFill xmlns:a14="http://schemas.microsoft.com/office/drawing/2010/main">
                    <a:solidFill>
                      <a:srgbClr val="FFFFFF"/>
                    </a:solidFill>
                  </a14:hiddenFill>
                </a:ext>
              </a:extLst>
            </p:spPr>
          </p:pic>
          <p:pic>
            <p:nvPicPr>
              <p:cNvPr id="4199" name="Picture 103"/>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2128" y="6163"/>
                <a:ext cx="2649" cy="1549"/>
              </a:xfrm>
              <a:prstGeom prst="rect">
                <a:avLst/>
              </a:prstGeom>
              <a:noFill/>
              <a:extLst>
                <a:ext uri="{909E8E84-426E-40DD-AFC4-6F175D3DCCD1}">
                  <a14:hiddenFill xmlns:a14="http://schemas.microsoft.com/office/drawing/2010/main">
                    <a:solidFill>
                      <a:srgbClr val="FFFFFF"/>
                    </a:solidFill>
                  </a14:hiddenFill>
                </a:ext>
              </a:extLst>
            </p:spPr>
          </p:pic>
          <p:pic>
            <p:nvPicPr>
              <p:cNvPr id="4200" name="Picture 10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4071" y="7042"/>
                <a:ext cx="2021" cy="2790"/>
              </a:xfrm>
              <a:prstGeom prst="rect">
                <a:avLst/>
              </a:prstGeom>
              <a:noFill/>
              <a:extLst>
                <a:ext uri="{909E8E84-426E-40DD-AFC4-6F175D3DCCD1}">
                  <a14:hiddenFill xmlns:a14="http://schemas.microsoft.com/office/drawing/2010/main">
                    <a:solidFill>
                      <a:srgbClr val="FFFFFF"/>
                    </a:solidFill>
                  </a14:hiddenFill>
                </a:ext>
              </a:extLst>
            </p:spPr>
          </p:pic>
          <p:pic>
            <p:nvPicPr>
              <p:cNvPr id="4201" name="Picture 105"/>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0608" y="8309"/>
                <a:ext cx="2622" cy="168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51" name="Group 106"/>
            <p:cNvGrpSpPr>
              <a:grpSpLocks/>
            </p:cNvGrpSpPr>
            <p:nvPr/>
          </p:nvGrpSpPr>
          <p:grpSpPr bwMode="auto">
            <a:xfrm>
              <a:off x="2565" y="7999"/>
              <a:ext cx="312" cy="1459"/>
              <a:chOff x="2565" y="7999"/>
              <a:chExt cx="312" cy="1459"/>
            </a:xfrm>
          </p:grpSpPr>
          <p:sp>
            <p:nvSpPr>
              <p:cNvPr id="88" name="Freeform 107"/>
              <p:cNvSpPr>
                <a:spLocks/>
              </p:cNvSpPr>
              <p:nvPr/>
            </p:nvSpPr>
            <p:spPr bwMode="auto">
              <a:xfrm>
                <a:off x="2565" y="7999"/>
                <a:ext cx="312" cy="1459"/>
              </a:xfrm>
              <a:custGeom>
                <a:avLst/>
                <a:gdLst>
                  <a:gd name="T0" fmla="+- 0 2565 2565"/>
                  <a:gd name="T1" fmla="*/ T0 w 312"/>
                  <a:gd name="T2" fmla="+- 0 7999 7999"/>
                  <a:gd name="T3" fmla="*/ 7999 h 1459"/>
                  <a:gd name="T4" fmla="+- 0 2877 2565"/>
                  <a:gd name="T5" fmla="*/ T4 w 312"/>
                  <a:gd name="T6" fmla="+- 0 9458 7999"/>
                  <a:gd name="T7" fmla="*/ 9458 h 1459"/>
                </a:gdLst>
                <a:ahLst/>
                <a:cxnLst>
                  <a:cxn ang="0">
                    <a:pos x="T1" y="T3"/>
                  </a:cxn>
                  <a:cxn ang="0">
                    <a:pos x="T5" y="T7"/>
                  </a:cxn>
                </a:cxnLst>
                <a:rect l="0" t="0" r="r" b="b"/>
                <a:pathLst>
                  <a:path w="312" h="1459">
                    <a:moveTo>
                      <a:pt x="0" y="0"/>
                    </a:moveTo>
                    <a:lnTo>
                      <a:pt x="312" y="1459"/>
                    </a:lnTo>
                  </a:path>
                </a:pathLst>
              </a:custGeom>
              <a:noFill/>
              <a:ln w="20650">
                <a:solidFill>
                  <a:srgbClr val="ED1D24"/>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2" name="Group 108"/>
            <p:cNvGrpSpPr>
              <a:grpSpLocks/>
            </p:cNvGrpSpPr>
            <p:nvPr/>
          </p:nvGrpSpPr>
          <p:grpSpPr bwMode="auto">
            <a:xfrm>
              <a:off x="2568" y="6975"/>
              <a:ext cx="1540" cy="1028"/>
              <a:chOff x="2568" y="6975"/>
              <a:chExt cx="1540" cy="1028"/>
            </a:xfrm>
          </p:grpSpPr>
          <p:sp>
            <p:nvSpPr>
              <p:cNvPr id="87" name="Freeform 109"/>
              <p:cNvSpPr>
                <a:spLocks/>
              </p:cNvSpPr>
              <p:nvPr/>
            </p:nvSpPr>
            <p:spPr bwMode="auto">
              <a:xfrm>
                <a:off x="2568" y="6975"/>
                <a:ext cx="1540" cy="1028"/>
              </a:xfrm>
              <a:custGeom>
                <a:avLst/>
                <a:gdLst>
                  <a:gd name="T0" fmla="+- 0 2568 2568"/>
                  <a:gd name="T1" fmla="*/ T0 w 1540"/>
                  <a:gd name="T2" fmla="+- 0 8003 6975"/>
                  <a:gd name="T3" fmla="*/ 8003 h 1028"/>
                  <a:gd name="T4" fmla="+- 0 4108 2568"/>
                  <a:gd name="T5" fmla="*/ T4 w 1540"/>
                  <a:gd name="T6" fmla="+- 0 6975 6975"/>
                  <a:gd name="T7" fmla="*/ 6975 h 1028"/>
                </a:gdLst>
                <a:ahLst/>
                <a:cxnLst>
                  <a:cxn ang="0">
                    <a:pos x="T1" y="T3"/>
                  </a:cxn>
                  <a:cxn ang="0">
                    <a:pos x="T5" y="T7"/>
                  </a:cxn>
                </a:cxnLst>
                <a:rect l="0" t="0" r="r" b="b"/>
                <a:pathLst>
                  <a:path w="1540" h="1028">
                    <a:moveTo>
                      <a:pt x="0" y="1028"/>
                    </a:moveTo>
                    <a:lnTo>
                      <a:pt x="1540" y="0"/>
                    </a:lnTo>
                  </a:path>
                </a:pathLst>
              </a:custGeom>
              <a:noFill/>
              <a:ln w="20650">
                <a:solidFill>
                  <a:srgbClr val="ED1D24"/>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3" name="Group 110"/>
            <p:cNvGrpSpPr>
              <a:grpSpLocks/>
            </p:cNvGrpSpPr>
            <p:nvPr/>
          </p:nvGrpSpPr>
          <p:grpSpPr bwMode="auto">
            <a:xfrm>
              <a:off x="7618" y="8017"/>
              <a:ext cx="312" cy="1459"/>
              <a:chOff x="7618" y="8017"/>
              <a:chExt cx="312" cy="1459"/>
            </a:xfrm>
          </p:grpSpPr>
          <p:sp>
            <p:nvSpPr>
              <p:cNvPr id="86" name="Freeform 111"/>
              <p:cNvSpPr>
                <a:spLocks/>
              </p:cNvSpPr>
              <p:nvPr/>
            </p:nvSpPr>
            <p:spPr bwMode="auto">
              <a:xfrm>
                <a:off x="7618" y="8017"/>
                <a:ext cx="312" cy="1459"/>
              </a:xfrm>
              <a:custGeom>
                <a:avLst/>
                <a:gdLst>
                  <a:gd name="T0" fmla="+- 0 7618 7618"/>
                  <a:gd name="T1" fmla="*/ T0 w 312"/>
                  <a:gd name="T2" fmla="+- 0 8017 8017"/>
                  <a:gd name="T3" fmla="*/ 8017 h 1459"/>
                  <a:gd name="T4" fmla="+- 0 7930 7618"/>
                  <a:gd name="T5" fmla="*/ T4 w 312"/>
                  <a:gd name="T6" fmla="+- 0 9476 8017"/>
                  <a:gd name="T7" fmla="*/ 9476 h 1459"/>
                </a:gdLst>
                <a:ahLst/>
                <a:cxnLst>
                  <a:cxn ang="0">
                    <a:pos x="T1" y="T3"/>
                  </a:cxn>
                  <a:cxn ang="0">
                    <a:pos x="T5" y="T7"/>
                  </a:cxn>
                </a:cxnLst>
                <a:rect l="0" t="0" r="r" b="b"/>
                <a:pathLst>
                  <a:path w="312" h="1459">
                    <a:moveTo>
                      <a:pt x="0" y="0"/>
                    </a:moveTo>
                    <a:lnTo>
                      <a:pt x="312" y="1459"/>
                    </a:lnTo>
                  </a:path>
                </a:pathLst>
              </a:custGeom>
              <a:noFill/>
              <a:ln w="20650">
                <a:solidFill>
                  <a:srgbClr val="ED1D24"/>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4" name="Group 112"/>
            <p:cNvGrpSpPr>
              <a:grpSpLocks/>
            </p:cNvGrpSpPr>
            <p:nvPr/>
          </p:nvGrpSpPr>
          <p:grpSpPr bwMode="auto">
            <a:xfrm>
              <a:off x="7621" y="6993"/>
              <a:ext cx="1540" cy="1028"/>
              <a:chOff x="7621" y="6993"/>
              <a:chExt cx="1540" cy="1028"/>
            </a:xfrm>
          </p:grpSpPr>
          <p:sp>
            <p:nvSpPr>
              <p:cNvPr id="85" name="Freeform 113"/>
              <p:cNvSpPr>
                <a:spLocks/>
              </p:cNvSpPr>
              <p:nvPr/>
            </p:nvSpPr>
            <p:spPr bwMode="auto">
              <a:xfrm>
                <a:off x="7621" y="6993"/>
                <a:ext cx="1540" cy="1028"/>
              </a:xfrm>
              <a:custGeom>
                <a:avLst/>
                <a:gdLst>
                  <a:gd name="T0" fmla="+- 0 7621 7621"/>
                  <a:gd name="T1" fmla="*/ T0 w 1540"/>
                  <a:gd name="T2" fmla="+- 0 8021 6993"/>
                  <a:gd name="T3" fmla="*/ 8021 h 1028"/>
                  <a:gd name="T4" fmla="+- 0 9161 7621"/>
                  <a:gd name="T5" fmla="*/ T4 w 1540"/>
                  <a:gd name="T6" fmla="+- 0 6993 6993"/>
                  <a:gd name="T7" fmla="*/ 6993 h 1028"/>
                </a:gdLst>
                <a:ahLst/>
                <a:cxnLst>
                  <a:cxn ang="0">
                    <a:pos x="T1" y="T3"/>
                  </a:cxn>
                  <a:cxn ang="0">
                    <a:pos x="T5" y="T7"/>
                  </a:cxn>
                </a:cxnLst>
                <a:rect l="0" t="0" r="r" b="b"/>
                <a:pathLst>
                  <a:path w="1540" h="1028">
                    <a:moveTo>
                      <a:pt x="0" y="1028"/>
                    </a:moveTo>
                    <a:lnTo>
                      <a:pt x="1540" y="0"/>
                    </a:lnTo>
                  </a:path>
                </a:pathLst>
              </a:custGeom>
              <a:noFill/>
              <a:ln w="20650">
                <a:solidFill>
                  <a:srgbClr val="ED1D24"/>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5" name="Group 114"/>
            <p:cNvGrpSpPr>
              <a:grpSpLocks/>
            </p:cNvGrpSpPr>
            <p:nvPr/>
          </p:nvGrpSpPr>
          <p:grpSpPr bwMode="auto">
            <a:xfrm>
              <a:off x="12640" y="8033"/>
              <a:ext cx="2" cy="1379"/>
              <a:chOff x="12640" y="8033"/>
              <a:chExt cx="2" cy="1379"/>
            </a:xfrm>
          </p:grpSpPr>
          <p:sp>
            <p:nvSpPr>
              <p:cNvPr id="84" name="Freeform 115"/>
              <p:cNvSpPr>
                <a:spLocks/>
              </p:cNvSpPr>
              <p:nvPr/>
            </p:nvSpPr>
            <p:spPr bwMode="auto">
              <a:xfrm>
                <a:off x="12640" y="8033"/>
                <a:ext cx="2" cy="1379"/>
              </a:xfrm>
              <a:custGeom>
                <a:avLst/>
                <a:gdLst>
                  <a:gd name="T0" fmla="+- 0 12642 12640"/>
                  <a:gd name="T1" fmla="*/ T0 w 1"/>
                  <a:gd name="T2" fmla="+- 0 8033 8033"/>
                  <a:gd name="T3" fmla="*/ 8033 h 1379"/>
                  <a:gd name="T4" fmla="+- 0 12640 12640"/>
                  <a:gd name="T5" fmla="*/ T4 w 1"/>
                  <a:gd name="T6" fmla="+- 0 9412 8033"/>
                  <a:gd name="T7" fmla="*/ 9412 h 1379"/>
                </a:gdLst>
                <a:ahLst/>
                <a:cxnLst>
                  <a:cxn ang="0">
                    <a:pos x="T1" y="T3"/>
                  </a:cxn>
                  <a:cxn ang="0">
                    <a:pos x="T5" y="T7"/>
                  </a:cxn>
                </a:cxnLst>
                <a:rect l="0" t="0" r="r" b="b"/>
                <a:pathLst>
                  <a:path w="1" h="1379">
                    <a:moveTo>
                      <a:pt x="2" y="0"/>
                    </a:moveTo>
                    <a:lnTo>
                      <a:pt x="0" y="1379"/>
                    </a:lnTo>
                  </a:path>
                </a:pathLst>
              </a:custGeom>
              <a:noFill/>
              <a:ln w="20650">
                <a:solidFill>
                  <a:srgbClr val="ED1D24"/>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6" name="Group 116"/>
            <p:cNvGrpSpPr>
              <a:grpSpLocks/>
            </p:cNvGrpSpPr>
            <p:nvPr/>
          </p:nvGrpSpPr>
          <p:grpSpPr bwMode="auto">
            <a:xfrm>
              <a:off x="12644" y="7009"/>
              <a:ext cx="1540" cy="1028"/>
              <a:chOff x="12644" y="7009"/>
              <a:chExt cx="1540" cy="1028"/>
            </a:xfrm>
          </p:grpSpPr>
          <p:sp>
            <p:nvSpPr>
              <p:cNvPr id="83" name="Freeform 117"/>
              <p:cNvSpPr>
                <a:spLocks/>
              </p:cNvSpPr>
              <p:nvPr/>
            </p:nvSpPr>
            <p:spPr bwMode="auto">
              <a:xfrm>
                <a:off x="12644" y="7009"/>
                <a:ext cx="1540" cy="1028"/>
              </a:xfrm>
              <a:custGeom>
                <a:avLst/>
                <a:gdLst>
                  <a:gd name="T0" fmla="+- 0 12644 12644"/>
                  <a:gd name="T1" fmla="*/ T0 w 1540"/>
                  <a:gd name="T2" fmla="+- 0 8037 7009"/>
                  <a:gd name="T3" fmla="*/ 8037 h 1028"/>
                  <a:gd name="T4" fmla="+- 0 14185 12644"/>
                  <a:gd name="T5" fmla="*/ T4 w 1540"/>
                  <a:gd name="T6" fmla="+- 0 7009 7009"/>
                  <a:gd name="T7" fmla="*/ 7009 h 1028"/>
                </a:gdLst>
                <a:ahLst/>
                <a:cxnLst>
                  <a:cxn ang="0">
                    <a:pos x="T1" y="T3"/>
                  </a:cxn>
                  <a:cxn ang="0">
                    <a:pos x="T5" y="T7"/>
                  </a:cxn>
                </a:cxnLst>
                <a:rect l="0" t="0" r="r" b="b"/>
                <a:pathLst>
                  <a:path w="1540" h="1028">
                    <a:moveTo>
                      <a:pt x="0" y="1028"/>
                    </a:moveTo>
                    <a:lnTo>
                      <a:pt x="1541" y="0"/>
                    </a:lnTo>
                  </a:path>
                </a:pathLst>
              </a:custGeom>
              <a:noFill/>
              <a:ln w="20650">
                <a:solidFill>
                  <a:srgbClr val="ED1D24"/>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7" name="Group 118"/>
            <p:cNvGrpSpPr>
              <a:grpSpLocks/>
            </p:cNvGrpSpPr>
            <p:nvPr/>
          </p:nvGrpSpPr>
          <p:grpSpPr bwMode="auto">
            <a:xfrm>
              <a:off x="2711" y="8345"/>
              <a:ext cx="203" cy="683"/>
              <a:chOff x="2711" y="8345"/>
              <a:chExt cx="203" cy="683"/>
            </a:xfrm>
          </p:grpSpPr>
          <p:sp>
            <p:nvSpPr>
              <p:cNvPr id="82" name="Freeform 119"/>
              <p:cNvSpPr>
                <a:spLocks/>
              </p:cNvSpPr>
              <p:nvPr/>
            </p:nvSpPr>
            <p:spPr bwMode="auto">
              <a:xfrm>
                <a:off x="2711" y="8345"/>
                <a:ext cx="203" cy="683"/>
              </a:xfrm>
              <a:custGeom>
                <a:avLst/>
                <a:gdLst>
                  <a:gd name="T0" fmla="+- 0 2711 2711"/>
                  <a:gd name="T1" fmla="*/ T0 w 203"/>
                  <a:gd name="T2" fmla="+- 0 8345 8345"/>
                  <a:gd name="T3" fmla="*/ 8345 h 683"/>
                  <a:gd name="T4" fmla="+- 0 2849 2711"/>
                  <a:gd name="T5" fmla="*/ T4 w 203"/>
                  <a:gd name="T6" fmla="+- 0 9028 8345"/>
                  <a:gd name="T7" fmla="*/ 9028 h 683"/>
                  <a:gd name="T8" fmla="+- 0 2914 2711"/>
                  <a:gd name="T9" fmla="*/ T8 w 203"/>
                  <a:gd name="T10" fmla="+- 0 8841 8345"/>
                  <a:gd name="T11" fmla="*/ 8841 h 683"/>
                </a:gdLst>
                <a:ahLst/>
                <a:cxnLst>
                  <a:cxn ang="0">
                    <a:pos x="T1" y="T3"/>
                  </a:cxn>
                  <a:cxn ang="0">
                    <a:pos x="T5" y="T7"/>
                  </a:cxn>
                  <a:cxn ang="0">
                    <a:pos x="T9" y="T11"/>
                  </a:cxn>
                </a:cxnLst>
                <a:rect l="0" t="0" r="r" b="b"/>
                <a:pathLst>
                  <a:path w="203" h="683">
                    <a:moveTo>
                      <a:pt x="0" y="0"/>
                    </a:moveTo>
                    <a:lnTo>
                      <a:pt x="138" y="683"/>
                    </a:lnTo>
                    <a:lnTo>
                      <a:pt x="203" y="496"/>
                    </a:lnTo>
                  </a:path>
                </a:pathLst>
              </a:custGeom>
              <a:noFill/>
              <a:ln w="20650">
                <a:solidFill>
                  <a:srgbClr val="ED1D24"/>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8" name="Group 120"/>
            <p:cNvGrpSpPr>
              <a:grpSpLocks/>
            </p:cNvGrpSpPr>
            <p:nvPr/>
          </p:nvGrpSpPr>
          <p:grpSpPr bwMode="auto">
            <a:xfrm>
              <a:off x="7783" y="8451"/>
              <a:ext cx="203" cy="683"/>
              <a:chOff x="7783" y="8451"/>
              <a:chExt cx="203" cy="683"/>
            </a:xfrm>
          </p:grpSpPr>
          <p:sp>
            <p:nvSpPr>
              <p:cNvPr id="81" name="Freeform 121"/>
              <p:cNvSpPr>
                <a:spLocks/>
              </p:cNvSpPr>
              <p:nvPr/>
            </p:nvSpPr>
            <p:spPr bwMode="auto">
              <a:xfrm>
                <a:off x="7783" y="8451"/>
                <a:ext cx="203" cy="683"/>
              </a:xfrm>
              <a:custGeom>
                <a:avLst/>
                <a:gdLst>
                  <a:gd name="T0" fmla="+- 0 7783 7783"/>
                  <a:gd name="T1" fmla="*/ T0 w 203"/>
                  <a:gd name="T2" fmla="+- 0 8451 8451"/>
                  <a:gd name="T3" fmla="*/ 8451 h 683"/>
                  <a:gd name="T4" fmla="+- 0 7922 7783"/>
                  <a:gd name="T5" fmla="*/ T4 w 203"/>
                  <a:gd name="T6" fmla="+- 0 9134 8451"/>
                  <a:gd name="T7" fmla="*/ 9134 h 683"/>
                  <a:gd name="T8" fmla="+- 0 7987 7783"/>
                  <a:gd name="T9" fmla="*/ T8 w 203"/>
                  <a:gd name="T10" fmla="+- 0 8947 8451"/>
                  <a:gd name="T11" fmla="*/ 8947 h 683"/>
                </a:gdLst>
                <a:ahLst/>
                <a:cxnLst>
                  <a:cxn ang="0">
                    <a:pos x="T1" y="T3"/>
                  </a:cxn>
                  <a:cxn ang="0">
                    <a:pos x="T5" y="T7"/>
                  </a:cxn>
                  <a:cxn ang="0">
                    <a:pos x="T9" y="T11"/>
                  </a:cxn>
                </a:cxnLst>
                <a:rect l="0" t="0" r="r" b="b"/>
                <a:pathLst>
                  <a:path w="203" h="683">
                    <a:moveTo>
                      <a:pt x="0" y="0"/>
                    </a:moveTo>
                    <a:lnTo>
                      <a:pt x="139" y="683"/>
                    </a:lnTo>
                    <a:lnTo>
                      <a:pt x="204" y="496"/>
                    </a:lnTo>
                  </a:path>
                </a:pathLst>
              </a:custGeom>
              <a:noFill/>
              <a:ln w="20650">
                <a:solidFill>
                  <a:srgbClr val="ED1D24"/>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59" name="Group 122"/>
            <p:cNvGrpSpPr>
              <a:grpSpLocks/>
            </p:cNvGrpSpPr>
            <p:nvPr/>
          </p:nvGrpSpPr>
          <p:grpSpPr bwMode="auto">
            <a:xfrm>
              <a:off x="12953" y="7337"/>
              <a:ext cx="585" cy="374"/>
              <a:chOff x="12953" y="7337"/>
              <a:chExt cx="585" cy="374"/>
            </a:xfrm>
          </p:grpSpPr>
          <p:sp>
            <p:nvSpPr>
              <p:cNvPr id="80" name="Freeform 123"/>
              <p:cNvSpPr>
                <a:spLocks/>
              </p:cNvSpPr>
              <p:nvPr/>
            </p:nvSpPr>
            <p:spPr bwMode="auto">
              <a:xfrm>
                <a:off x="12953" y="7337"/>
                <a:ext cx="585" cy="374"/>
              </a:xfrm>
              <a:custGeom>
                <a:avLst/>
                <a:gdLst>
                  <a:gd name="T0" fmla="+- 0 13539 12953"/>
                  <a:gd name="T1" fmla="*/ T0 w 585"/>
                  <a:gd name="T2" fmla="+- 0 7337 7337"/>
                  <a:gd name="T3" fmla="*/ 7337 h 374"/>
                  <a:gd name="T4" fmla="+- 0 12953 12953"/>
                  <a:gd name="T5" fmla="*/ T4 w 585"/>
                  <a:gd name="T6" fmla="+- 0 7711 7337"/>
                  <a:gd name="T7" fmla="*/ 7711 h 374"/>
                  <a:gd name="T8" fmla="+- 0 12986 12953"/>
                  <a:gd name="T9" fmla="*/ T8 w 585"/>
                  <a:gd name="T10" fmla="+- 0 7541 7337"/>
                  <a:gd name="T11" fmla="*/ 7541 h 374"/>
                </a:gdLst>
                <a:ahLst/>
                <a:cxnLst>
                  <a:cxn ang="0">
                    <a:pos x="T1" y="T3"/>
                  </a:cxn>
                  <a:cxn ang="0">
                    <a:pos x="T5" y="T7"/>
                  </a:cxn>
                  <a:cxn ang="0">
                    <a:pos x="T9" y="T11"/>
                  </a:cxn>
                </a:cxnLst>
                <a:rect l="0" t="0" r="r" b="b"/>
                <a:pathLst>
                  <a:path w="585" h="374">
                    <a:moveTo>
                      <a:pt x="586" y="0"/>
                    </a:moveTo>
                    <a:lnTo>
                      <a:pt x="0" y="374"/>
                    </a:lnTo>
                    <a:lnTo>
                      <a:pt x="33" y="204"/>
                    </a:lnTo>
                  </a:path>
                </a:pathLst>
              </a:custGeom>
              <a:noFill/>
              <a:ln w="20650">
                <a:solidFill>
                  <a:srgbClr val="ED1D24"/>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0" name="Group 124"/>
            <p:cNvGrpSpPr>
              <a:grpSpLocks/>
            </p:cNvGrpSpPr>
            <p:nvPr/>
          </p:nvGrpSpPr>
          <p:grpSpPr bwMode="auto">
            <a:xfrm>
              <a:off x="13167" y="7407"/>
              <a:ext cx="580" cy="382"/>
              <a:chOff x="13167" y="7407"/>
              <a:chExt cx="580" cy="382"/>
            </a:xfrm>
          </p:grpSpPr>
          <p:sp>
            <p:nvSpPr>
              <p:cNvPr id="79" name="Freeform 125"/>
              <p:cNvSpPr>
                <a:spLocks/>
              </p:cNvSpPr>
              <p:nvPr/>
            </p:nvSpPr>
            <p:spPr bwMode="auto">
              <a:xfrm>
                <a:off x="13167" y="7407"/>
                <a:ext cx="580" cy="382"/>
              </a:xfrm>
              <a:custGeom>
                <a:avLst/>
                <a:gdLst>
                  <a:gd name="T0" fmla="+- 0 13167 13167"/>
                  <a:gd name="T1" fmla="*/ T0 w 580"/>
                  <a:gd name="T2" fmla="+- 0 7788 7407"/>
                  <a:gd name="T3" fmla="*/ 7788 h 382"/>
                  <a:gd name="T4" fmla="+- 0 13747 13167"/>
                  <a:gd name="T5" fmla="*/ T4 w 580"/>
                  <a:gd name="T6" fmla="+- 0 7407 7407"/>
                  <a:gd name="T7" fmla="*/ 7407 h 382"/>
                  <a:gd name="T8" fmla="+- 0 13717 13167"/>
                  <a:gd name="T9" fmla="*/ T8 w 580"/>
                  <a:gd name="T10" fmla="+- 0 7578 7407"/>
                  <a:gd name="T11" fmla="*/ 7578 h 382"/>
                </a:gdLst>
                <a:ahLst/>
                <a:cxnLst>
                  <a:cxn ang="0">
                    <a:pos x="T1" y="T3"/>
                  </a:cxn>
                  <a:cxn ang="0">
                    <a:pos x="T5" y="T7"/>
                  </a:cxn>
                  <a:cxn ang="0">
                    <a:pos x="T9" y="T11"/>
                  </a:cxn>
                </a:cxnLst>
                <a:rect l="0" t="0" r="r" b="b"/>
                <a:pathLst>
                  <a:path w="580" h="382">
                    <a:moveTo>
                      <a:pt x="0" y="381"/>
                    </a:moveTo>
                    <a:lnTo>
                      <a:pt x="580" y="0"/>
                    </a:lnTo>
                    <a:lnTo>
                      <a:pt x="550" y="171"/>
                    </a:lnTo>
                  </a:path>
                </a:pathLst>
              </a:custGeom>
              <a:noFill/>
              <a:ln w="20650">
                <a:solidFill>
                  <a:srgbClr val="ED1D24"/>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1" name="Group 126"/>
            <p:cNvGrpSpPr>
              <a:grpSpLocks/>
            </p:cNvGrpSpPr>
            <p:nvPr/>
          </p:nvGrpSpPr>
          <p:grpSpPr bwMode="auto">
            <a:xfrm>
              <a:off x="1128" y="6720"/>
              <a:ext cx="4302" cy="1607"/>
              <a:chOff x="1128" y="6720"/>
              <a:chExt cx="4302" cy="1607"/>
            </a:xfrm>
          </p:grpSpPr>
          <p:sp>
            <p:nvSpPr>
              <p:cNvPr id="78" name="Freeform 127"/>
              <p:cNvSpPr>
                <a:spLocks/>
              </p:cNvSpPr>
              <p:nvPr/>
            </p:nvSpPr>
            <p:spPr bwMode="auto">
              <a:xfrm>
                <a:off x="1128" y="6720"/>
                <a:ext cx="4302" cy="1607"/>
              </a:xfrm>
              <a:custGeom>
                <a:avLst/>
                <a:gdLst>
                  <a:gd name="T0" fmla="+- 0 5429 1128"/>
                  <a:gd name="T1" fmla="*/ T0 w 4302"/>
                  <a:gd name="T2" fmla="+- 0 7229 6720"/>
                  <a:gd name="T3" fmla="*/ 7229 h 1607"/>
                  <a:gd name="T4" fmla="+- 0 2822 1128"/>
                  <a:gd name="T5" fmla="*/ T4 w 4302"/>
                  <a:gd name="T6" fmla="+- 0 6720 6720"/>
                  <a:gd name="T7" fmla="*/ 6720 h 1607"/>
                  <a:gd name="T8" fmla="+- 0 1128 1128"/>
                  <a:gd name="T9" fmla="*/ T8 w 4302"/>
                  <a:gd name="T10" fmla="+- 0 7666 6720"/>
                  <a:gd name="T11" fmla="*/ 7666 h 1607"/>
                  <a:gd name="T12" fmla="+- 0 4009 1128"/>
                  <a:gd name="T13" fmla="*/ T12 w 4302"/>
                  <a:gd name="T14" fmla="+- 0 8327 6720"/>
                  <a:gd name="T15" fmla="*/ 8327 h 1607"/>
                  <a:gd name="T16" fmla="+- 0 5429 1128"/>
                  <a:gd name="T17" fmla="*/ T16 w 4302"/>
                  <a:gd name="T18" fmla="+- 0 7229 6720"/>
                  <a:gd name="T19" fmla="*/ 7229 h 1607"/>
                </a:gdLst>
                <a:ahLst/>
                <a:cxnLst>
                  <a:cxn ang="0">
                    <a:pos x="T1" y="T3"/>
                  </a:cxn>
                  <a:cxn ang="0">
                    <a:pos x="T5" y="T7"/>
                  </a:cxn>
                  <a:cxn ang="0">
                    <a:pos x="T9" y="T11"/>
                  </a:cxn>
                  <a:cxn ang="0">
                    <a:pos x="T13" y="T15"/>
                  </a:cxn>
                  <a:cxn ang="0">
                    <a:pos x="T17" y="T19"/>
                  </a:cxn>
                </a:cxnLst>
                <a:rect l="0" t="0" r="r" b="b"/>
                <a:pathLst>
                  <a:path w="4302" h="1607">
                    <a:moveTo>
                      <a:pt x="4301" y="509"/>
                    </a:moveTo>
                    <a:lnTo>
                      <a:pt x="1694" y="0"/>
                    </a:lnTo>
                    <a:lnTo>
                      <a:pt x="0" y="946"/>
                    </a:lnTo>
                    <a:lnTo>
                      <a:pt x="2881" y="1607"/>
                    </a:lnTo>
                    <a:lnTo>
                      <a:pt x="4301" y="509"/>
                    </a:lnTo>
                    <a:close/>
                  </a:path>
                </a:pathLst>
              </a:custGeom>
              <a:noFill/>
              <a:ln w="10325">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2" name="Group 128"/>
            <p:cNvGrpSpPr>
              <a:grpSpLocks/>
            </p:cNvGrpSpPr>
            <p:nvPr/>
          </p:nvGrpSpPr>
          <p:grpSpPr bwMode="auto">
            <a:xfrm>
              <a:off x="4012" y="7230"/>
              <a:ext cx="1418" cy="2501"/>
              <a:chOff x="4012" y="7230"/>
              <a:chExt cx="1418" cy="2501"/>
            </a:xfrm>
          </p:grpSpPr>
          <p:sp>
            <p:nvSpPr>
              <p:cNvPr id="77" name="Freeform 129"/>
              <p:cNvSpPr>
                <a:spLocks/>
              </p:cNvSpPr>
              <p:nvPr/>
            </p:nvSpPr>
            <p:spPr bwMode="auto">
              <a:xfrm>
                <a:off x="4012" y="7230"/>
                <a:ext cx="1418" cy="2501"/>
              </a:xfrm>
              <a:custGeom>
                <a:avLst/>
                <a:gdLst>
                  <a:gd name="T0" fmla="+- 0 5429 4012"/>
                  <a:gd name="T1" fmla="*/ T0 w 1418"/>
                  <a:gd name="T2" fmla="+- 0 7230 7230"/>
                  <a:gd name="T3" fmla="*/ 7230 h 2501"/>
                  <a:gd name="T4" fmla="+- 0 4012 4012"/>
                  <a:gd name="T5" fmla="*/ T4 w 1418"/>
                  <a:gd name="T6" fmla="+- 0 8325 7230"/>
                  <a:gd name="T7" fmla="*/ 8325 h 2501"/>
                  <a:gd name="T8" fmla="+- 0 4012 4012"/>
                  <a:gd name="T9" fmla="*/ T8 w 1418"/>
                  <a:gd name="T10" fmla="+- 0 9731 7230"/>
                  <a:gd name="T11" fmla="*/ 9731 h 2501"/>
                  <a:gd name="T12" fmla="+- 0 5429 4012"/>
                  <a:gd name="T13" fmla="*/ T12 w 1418"/>
                  <a:gd name="T14" fmla="+- 0 8414 7230"/>
                  <a:gd name="T15" fmla="*/ 8414 h 2501"/>
                  <a:gd name="T16" fmla="+- 0 5429 4012"/>
                  <a:gd name="T17" fmla="*/ T16 w 1418"/>
                  <a:gd name="T18" fmla="+- 0 7230 7230"/>
                  <a:gd name="T19" fmla="*/ 7230 h 2501"/>
                </a:gdLst>
                <a:ahLst/>
                <a:cxnLst>
                  <a:cxn ang="0">
                    <a:pos x="T1" y="T3"/>
                  </a:cxn>
                  <a:cxn ang="0">
                    <a:pos x="T5" y="T7"/>
                  </a:cxn>
                  <a:cxn ang="0">
                    <a:pos x="T9" y="T11"/>
                  </a:cxn>
                  <a:cxn ang="0">
                    <a:pos x="T13" y="T15"/>
                  </a:cxn>
                  <a:cxn ang="0">
                    <a:pos x="T17" y="T19"/>
                  </a:cxn>
                </a:cxnLst>
                <a:rect l="0" t="0" r="r" b="b"/>
                <a:pathLst>
                  <a:path w="1418" h="2501">
                    <a:moveTo>
                      <a:pt x="1417" y="0"/>
                    </a:moveTo>
                    <a:lnTo>
                      <a:pt x="0" y="1095"/>
                    </a:lnTo>
                    <a:lnTo>
                      <a:pt x="0" y="2501"/>
                    </a:lnTo>
                    <a:lnTo>
                      <a:pt x="1417" y="1184"/>
                    </a:lnTo>
                    <a:lnTo>
                      <a:pt x="1417" y="0"/>
                    </a:lnTo>
                    <a:close/>
                  </a:path>
                </a:pathLst>
              </a:custGeom>
              <a:noFill/>
              <a:ln w="10325">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3" name="Group 130"/>
            <p:cNvGrpSpPr>
              <a:grpSpLocks/>
            </p:cNvGrpSpPr>
            <p:nvPr/>
          </p:nvGrpSpPr>
          <p:grpSpPr bwMode="auto">
            <a:xfrm>
              <a:off x="1118" y="7669"/>
              <a:ext cx="2894" cy="2071"/>
              <a:chOff x="1118" y="7669"/>
              <a:chExt cx="2894" cy="2071"/>
            </a:xfrm>
          </p:grpSpPr>
          <p:sp>
            <p:nvSpPr>
              <p:cNvPr id="76" name="Freeform 131"/>
              <p:cNvSpPr>
                <a:spLocks/>
              </p:cNvSpPr>
              <p:nvPr/>
            </p:nvSpPr>
            <p:spPr bwMode="auto">
              <a:xfrm>
                <a:off x="1118" y="7669"/>
                <a:ext cx="2894" cy="2071"/>
              </a:xfrm>
              <a:custGeom>
                <a:avLst/>
                <a:gdLst>
                  <a:gd name="T0" fmla="+- 0 4012 1118"/>
                  <a:gd name="T1" fmla="*/ T0 w 2894"/>
                  <a:gd name="T2" fmla="+- 0 9740 7669"/>
                  <a:gd name="T3" fmla="*/ 9740 h 2071"/>
                  <a:gd name="T4" fmla="+- 0 1118 1118"/>
                  <a:gd name="T5" fmla="*/ T4 w 2894"/>
                  <a:gd name="T6" fmla="+- 0 9009 7669"/>
                  <a:gd name="T7" fmla="*/ 9009 h 2071"/>
                  <a:gd name="T8" fmla="+- 0 1118 1118"/>
                  <a:gd name="T9" fmla="*/ T8 w 2894"/>
                  <a:gd name="T10" fmla="+- 0 7669 7669"/>
                  <a:gd name="T11" fmla="*/ 7669 h 2071"/>
                  <a:gd name="T12" fmla="+- 0 4012 1118"/>
                  <a:gd name="T13" fmla="*/ T12 w 2894"/>
                  <a:gd name="T14" fmla="+- 0 8326 7669"/>
                  <a:gd name="T15" fmla="*/ 8326 h 2071"/>
                  <a:gd name="T16" fmla="+- 0 4012 1118"/>
                  <a:gd name="T17" fmla="*/ T16 w 2894"/>
                  <a:gd name="T18" fmla="+- 0 9740 7669"/>
                  <a:gd name="T19" fmla="*/ 9740 h 2071"/>
                </a:gdLst>
                <a:ahLst/>
                <a:cxnLst>
                  <a:cxn ang="0">
                    <a:pos x="T1" y="T3"/>
                  </a:cxn>
                  <a:cxn ang="0">
                    <a:pos x="T5" y="T7"/>
                  </a:cxn>
                  <a:cxn ang="0">
                    <a:pos x="T9" y="T11"/>
                  </a:cxn>
                  <a:cxn ang="0">
                    <a:pos x="T13" y="T15"/>
                  </a:cxn>
                  <a:cxn ang="0">
                    <a:pos x="T17" y="T19"/>
                  </a:cxn>
                </a:cxnLst>
                <a:rect l="0" t="0" r="r" b="b"/>
                <a:pathLst>
                  <a:path w="2894" h="2071">
                    <a:moveTo>
                      <a:pt x="2894" y="2071"/>
                    </a:moveTo>
                    <a:lnTo>
                      <a:pt x="0" y="1340"/>
                    </a:lnTo>
                    <a:lnTo>
                      <a:pt x="0" y="0"/>
                    </a:lnTo>
                    <a:lnTo>
                      <a:pt x="2894" y="657"/>
                    </a:lnTo>
                    <a:lnTo>
                      <a:pt x="2894" y="2071"/>
                    </a:lnTo>
                    <a:close/>
                  </a:path>
                </a:pathLst>
              </a:custGeom>
              <a:noFill/>
              <a:ln w="10325">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4" name="Group 132"/>
            <p:cNvGrpSpPr>
              <a:grpSpLocks/>
            </p:cNvGrpSpPr>
            <p:nvPr/>
          </p:nvGrpSpPr>
          <p:grpSpPr bwMode="auto">
            <a:xfrm>
              <a:off x="6180" y="6737"/>
              <a:ext cx="4302" cy="1607"/>
              <a:chOff x="6180" y="6737"/>
              <a:chExt cx="4302" cy="1607"/>
            </a:xfrm>
          </p:grpSpPr>
          <p:sp>
            <p:nvSpPr>
              <p:cNvPr id="75" name="Freeform 133"/>
              <p:cNvSpPr>
                <a:spLocks/>
              </p:cNvSpPr>
              <p:nvPr/>
            </p:nvSpPr>
            <p:spPr bwMode="auto">
              <a:xfrm>
                <a:off x="6180" y="6737"/>
                <a:ext cx="4302" cy="1607"/>
              </a:xfrm>
              <a:custGeom>
                <a:avLst/>
                <a:gdLst>
                  <a:gd name="T0" fmla="+- 0 10482 6180"/>
                  <a:gd name="T1" fmla="*/ T0 w 4302"/>
                  <a:gd name="T2" fmla="+- 0 7247 6737"/>
                  <a:gd name="T3" fmla="*/ 7247 h 1607"/>
                  <a:gd name="T4" fmla="+- 0 7875 6180"/>
                  <a:gd name="T5" fmla="*/ T4 w 4302"/>
                  <a:gd name="T6" fmla="+- 0 6737 6737"/>
                  <a:gd name="T7" fmla="*/ 6737 h 1607"/>
                  <a:gd name="T8" fmla="+- 0 6180 6180"/>
                  <a:gd name="T9" fmla="*/ T8 w 4302"/>
                  <a:gd name="T10" fmla="+- 0 7684 6737"/>
                  <a:gd name="T11" fmla="*/ 7684 h 1607"/>
                  <a:gd name="T12" fmla="+- 0 9062 6180"/>
                  <a:gd name="T13" fmla="*/ T12 w 4302"/>
                  <a:gd name="T14" fmla="+- 0 8345 6737"/>
                  <a:gd name="T15" fmla="*/ 8345 h 1607"/>
                  <a:gd name="T16" fmla="+- 0 10482 6180"/>
                  <a:gd name="T17" fmla="*/ T16 w 4302"/>
                  <a:gd name="T18" fmla="+- 0 7247 6737"/>
                  <a:gd name="T19" fmla="*/ 7247 h 1607"/>
                </a:gdLst>
                <a:ahLst/>
                <a:cxnLst>
                  <a:cxn ang="0">
                    <a:pos x="T1" y="T3"/>
                  </a:cxn>
                  <a:cxn ang="0">
                    <a:pos x="T5" y="T7"/>
                  </a:cxn>
                  <a:cxn ang="0">
                    <a:pos x="T9" y="T11"/>
                  </a:cxn>
                  <a:cxn ang="0">
                    <a:pos x="T13" y="T15"/>
                  </a:cxn>
                  <a:cxn ang="0">
                    <a:pos x="T17" y="T19"/>
                  </a:cxn>
                </a:cxnLst>
                <a:rect l="0" t="0" r="r" b="b"/>
                <a:pathLst>
                  <a:path w="4302" h="1607">
                    <a:moveTo>
                      <a:pt x="4302" y="510"/>
                    </a:moveTo>
                    <a:lnTo>
                      <a:pt x="1695" y="0"/>
                    </a:lnTo>
                    <a:lnTo>
                      <a:pt x="0" y="947"/>
                    </a:lnTo>
                    <a:lnTo>
                      <a:pt x="2882" y="1608"/>
                    </a:lnTo>
                    <a:lnTo>
                      <a:pt x="4302" y="510"/>
                    </a:lnTo>
                    <a:close/>
                  </a:path>
                </a:pathLst>
              </a:custGeom>
              <a:noFill/>
              <a:ln w="10325">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5" name="Group 134"/>
            <p:cNvGrpSpPr>
              <a:grpSpLocks/>
            </p:cNvGrpSpPr>
            <p:nvPr/>
          </p:nvGrpSpPr>
          <p:grpSpPr bwMode="auto">
            <a:xfrm>
              <a:off x="9065" y="7248"/>
              <a:ext cx="1418" cy="2501"/>
              <a:chOff x="9065" y="7248"/>
              <a:chExt cx="1418" cy="2501"/>
            </a:xfrm>
          </p:grpSpPr>
          <p:sp>
            <p:nvSpPr>
              <p:cNvPr id="74" name="Freeform 135"/>
              <p:cNvSpPr>
                <a:spLocks/>
              </p:cNvSpPr>
              <p:nvPr/>
            </p:nvSpPr>
            <p:spPr bwMode="auto">
              <a:xfrm>
                <a:off x="9065" y="7248"/>
                <a:ext cx="1418" cy="2501"/>
              </a:xfrm>
              <a:custGeom>
                <a:avLst/>
                <a:gdLst>
                  <a:gd name="T0" fmla="+- 0 10482 9065"/>
                  <a:gd name="T1" fmla="*/ T0 w 1418"/>
                  <a:gd name="T2" fmla="+- 0 7248 7248"/>
                  <a:gd name="T3" fmla="*/ 7248 h 2501"/>
                  <a:gd name="T4" fmla="+- 0 9065 9065"/>
                  <a:gd name="T5" fmla="*/ T4 w 1418"/>
                  <a:gd name="T6" fmla="+- 0 8343 7248"/>
                  <a:gd name="T7" fmla="*/ 8343 h 2501"/>
                  <a:gd name="T8" fmla="+- 0 9065 9065"/>
                  <a:gd name="T9" fmla="*/ T8 w 1418"/>
                  <a:gd name="T10" fmla="+- 0 9749 7248"/>
                  <a:gd name="T11" fmla="*/ 9749 h 2501"/>
                  <a:gd name="T12" fmla="+- 0 10482 9065"/>
                  <a:gd name="T13" fmla="*/ T12 w 1418"/>
                  <a:gd name="T14" fmla="+- 0 8431 7248"/>
                  <a:gd name="T15" fmla="*/ 8431 h 2501"/>
                  <a:gd name="T16" fmla="+- 0 10482 9065"/>
                  <a:gd name="T17" fmla="*/ T16 w 1418"/>
                  <a:gd name="T18" fmla="+- 0 7248 7248"/>
                  <a:gd name="T19" fmla="*/ 7248 h 2501"/>
                </a:gdLst>
                <a:ahLst/>
                <a:cxnLst>
                  <a:cxn ang="0">
                    <a:pos x="T1" y="T3"/>
                  </a:cxn>
                  <a:cxn ang="0">
                    <a:pos x="T5" y="T7"/>
                  </a:cxn>
                  <a:cxn ang="0">
                    <a:pos x="T9" y="T11"/>
                  </a:cxn>
                  <a:cxn ang="0">
                    <a:pos x="T13" y="T15"/>
                  </a:cxn>
                  <a:cxn ang="0">
                    <a:pos x="T17" y="T19"/>
                  </a:cxn>
                </a:cxnLst>
                <a:rect l="0" t="0" r="r" b="b"/>
                <a:pathLst>
                  <a:path w="1418" h="2501">
                    <a:moveTo>
                      <a:pt x="1417" y="0"/>
                    </a:moveTo>
                    <a:lnTo>
                      <a:pt x="0" y="1095"/>
                    </a:lnTo>
                    <a:lnTo>
                      <a:pt x="0" y="2501"/>
                    </a:lnTo>
                    <a:lnTo>
                      <a:pt x="1417" y="1183"/>
                    </a:lnTo>
                    <a:lnTo>
                      <a:pt x="1417" y="0"/>
                    </a:lnTo>
                    <a:close/>
                  </a:path>
                </a:pathLst>
              </a:custGeom>
              <a:noFill/>
              <a:ln w="10325">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6" name="Group 136"/>
            <p:cNvGrpSpPr>
              <a:grpSpLocks/>
            </p:cNvGrpSpPr>
            <p:nvPr/>
          </p:nvGrpSpPr>
          <p:grpSpPr bwMode="auto">
            <a:xfrm>
              <a:off x="6171" y="7687"/>
              <a:ext cx="2894" cy="2071"/>
              <a:chOff x="6171" y="7687"/>
              <a:chExt cx="2894" cy="2071"/>
            </a:xfrm>
          </p:grpSpPr>
          <p:sp>
            <p:nvSpPr>
              <p:cNvPr id="73" name="Freeform 137"/>
              <p:cNvSpPr>
                <a:spLocks/>
              </p:cNvSpPr>
              <p:nvPr/>
            </p:nvSpPr>
            <p:spPr bwMode="auto">
              <a:xfrm>
                <a:off x="6171" y="7687"/>
                <a:ext cx="2894" cy="2071"/>
              </a:xfrm>
              <a:custGeom>
                <a:avLst/>
                <a:gdLst>
                  <a:gd name="T0" fmla="+- 0 9065 6171"/>
                  <a:gd name="T1" fmla="*/ T0 w 2894"/>
                  <a:gd name="T2" fmla="+- 0 9758 7687"/>
                  <a:gd name="T3" fmla="*/ 9758 h 2071"/>
                  <a:gd name="T4" fmla="+- 0 6171 6171"/>
                  <a:gd name="T5" fmla="*/ T4 w 2894"/>
                  <a:gd name="T6" fmla="+- 0 9026 7687"/>
                  <a:gd name="T7" fmla="*/ 9026 h 2071"/>
                  <a:gd name="T8" fmla="+- 0 6171 6171"/>
                  <a:gd name="T9" fmla="*/ T8 w 2894"/>
                  <a:gd name="T10" fmla="+- 0 7687 7687"/>
                  <a:gd name="T11" fmla="*/ 7687 h 2071"/>
                  <a:gd name="T12" fmla="+- 0 9065 6171"/>
                  <a:gd name="T13" fmla="*/ T12 w 2894"/>
                  <a:gd name="T14" fmla="+- 0 8344 7687"/>
                  <a:gd name="T15" fmla="*/ 8344 h 2071"/>
                  <a:gd name="T16" fmla="+- 0 9065 6171"/>
                  <a:gd name="T17" fmla="*/ T16 w 2894"/>
                  <a:gd name="T18" fmla="+- 0 9758 7687"/>
                  <a:gd name="T19" fmla="*/ 9758 h 2071"/>
                </a:gdLst>
                <a:ahLst/>
                <a:cxnLst>
                  <a:cxn ang="0">
                    <a:pos x="T1" y="T3"/>
                  </a:cxn>
                  <a:cxn ang="0">
                    <a:pos x="T5" y="T7"/>
                  </a:cxn>
                  <a:cxn ang="0">
                    <a:pos x="T9" y="T11"/>
                  </a:cxn>
                  <a:cxn ang="0">
                    <a:pos x="T13" y="T15"/>
                  </a:cxn>
                  <a:cxn ang="0">
                    <a:pos x="T17" y="T19"/>
                  </a:cxn>
                </a:cxnLst>
                <a:rect l="0" t="0" r="r" b="b"/>
                <a:pathLst>
                  <a:path w="2894" h="2071">
                    <a:moveTo>
                      <a:pt x="2894" y="2071"/>
                    </a:moveTo>
                    <a:lnTo>
                      <a:pt x="0" y="1339"/>
                    </a:lnTo>
                    <a:lnTo>
                      <a:pt x="0" y="0"/>
                    </a:lnTo>
                    <a:lnTo>
                      <a:pt x="2894" y="657"/>
                    </a:lnTo>
                    <a:lnTo>
                      <a:pt x="2894" y="2071"/>
                    </a:lnTo>
                    <a:close/>
                  </a:path>
                </a:pathLst>
              </a:custGeom>
              <a:noFill/>
              <a:ln w="10325">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7" name="Group 138"/>
            <p:cNvGrpSpPr>
              <a:grpSpLocks/>
            </p:cNvGrpSpPr>
            <p:nvPr/>
          </p:nvGrpSpPr>
          <p:grpSpPr bwMode="auto">
            <a:xfrm>
              <a:off x="11204" y="6754"/>
              <a:ext cx="4302" cy="1607"/>
              <a:chOff x="11204" y="6754"/>
              <a:chExt cx="4302" cy="1607"/>
            </a:xfrm>
          </p:grpSpPr>
          <p:sp>
            <p:nvSpPr>
              <p:cNvPr id="72" name="Freeform 139"/>
              <p:cNvSpPr>
                <a:spLocks/>
              </p:cNvSpPr>
              <p:nvPr/>
            </p:nvSpPr>
            <p:spPr bwMode="auto">
              <a:xfrm>
                <a:off x="11204" y="6754"/>
                <a:ext cx="4302" cy="1607"/>
              </a:xfrm>
              <a:custGeom>
                <a:avLst/>
                <a:gdLst>
                  <a:gd name="T0" fmla="+- 0 15506 11204"/>
                  <a:gd name="T1" fmla="*/ T0 w 4302"/>
                  <a:gd name="T2" fmla="+- 0 7263 6754"/>
                  <a:gd name="T3" fmla="*/ 7263 h 1607"/>
                  <a:gd name="T4" fmla="+- 0 12898 11204"/>
                  <a:gd name="T5" fmla="*/ T4 w 4302"/>
                  <a:gd name="T6" fmla="+- 0 6754 6754"/>
                  <a:gd name="T7" fmla="*/ 6754 h 1607"/>
                  <a:gd name="T8" fmla="+- 0 11204 11204"/>
                  <a:gd name="T9" fmla="*/ T8 w 4302"/>
                  <a:gd name="T10" fmla="+- 0 7700 6754"/>
                  <a:gd name="T11" fmla="*/ 7700 h 1607"/>
                  <a:gd name="T12" fmla="+- 0 14086 11204"/>
                  <a:gd name="T13" fmla="*/ T12 w 4302"/>
                  <a:gd name="T14" fmla="+- 0 8361 6754"/>
                  <a:gd name="T15" fmla="*/ 8361 h 1607"/>
                  <a:gd name="T16" fmla="+- 0 15506 11204"/>
                  <a:gd name="T17" fmla="*/ T16 w 4302"/>
                  <a:gd name="T18" fmla="+- 0 7263 6754"/>
                  <a:gd name="T19" fmla="*/ 7263 h 1607"/>
                </a:gdLst>
                <a:ahLst/>
                <a:cxnLst>
                  <a:cxn ang="0">
                    <a:pos x="T1" y="T3"/>
                  </a:cxn>
                  <a:cxn ang="0">
                    <a:pos x="T5" y="T7"/>
                  </a:cxn>
                  <a:cxn ang="0">
                    <a:pos x="T9" y="T11"/>
                  </a:cxn>
                  <a:cxn ang="0">
                    <a:pos x="T13" y="T15"/>
                  </a:cxn>
                  <a:cxn ang="0">
                    <a:pos x="T17" y="T19"/>
                  </a:cxn>
                </a:cxnLst>
                <a:rect l="0" t="0" r="r" b="b"/>
                <a:pathLst>
                  <a:path w="4302" h="1607">
                    <a:moveTo>
                      <a:pt x="4302" y="509"/>
                    </a:moveTo>
                    <a:lnTo>
                      <a:pt x="1694" y="0"/>
                    </a:lnTo>
                    <a:lnTo>
                      <a:pt x="0" y="946"/>
                    </a:lnTo>
                    <a:lnTo>
                      <a:pt x="2882" y="1607"/>
                    </a:lnTo>
                    <a:lnTo>
                      <a:pt x="4302" y="509"/>
                    </a:lnTo>
                    <a:close/>
                  </a:path>
                </a:pathLst>
              </a:custGeom>
              <a:noFill/>
              <a:ln w="10325">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8" name="Group 140"/>
            <p:cNvGrpSpPr>
              <a:grpSpLocks/>
            </p:cNvGrpSpPr>
            <p:nvPr/>
          </p:nvGrpSpPr>
          <p:grpSpPr bwMode="auto">
            <a:xfrm>
              <a:off x="14088" y="7264"/>
              <a:ext cx="1418" cy="2501"/>
              <a:chOff x="14088" y="7264"/>
              <a:chExt cx="1418" cy="2501"/>
            </a:xfrm>
          </p:grpSpPr>
          <p:sp>
            <p:nvSpPr>
              <p:cNvPr id="71" name="Freeform 141"/>
              <p:cNvSpPr>
                <a:spLocks/>
              </p:cNvSpPr>
              <p:nvPr/>
            </p:nvSpPr>
            <p:spPr bwMode="auto">
              <a:xfrm>
                <a:off x="14088" y="7264"/>
                <a:ext cx="1418" cy="2501"/>
              </a:xfrm>
              <a:custGeom>
                <a:avLst/>
                <a:gdLst>
                  <a:gd name="T0" fmla="+- 0 15506 14088"/>
                  <a:gd name="T1" fmla="*/ T0 w 1418"/>
                  <a:gd name="T2" fmla="+- 0 7264 7264"/>
                  <a:gd name="T3" fmla="*/ 7264 h 2501"/>
                  <a:gd name="T4" fmla="+- 0 14088 14088"/>
                  <a:gd name="T5" fmla="*/ T4 w 1418"/>
                  <a:gd name="T6" fmla="+- 0 8359 7264"/>
                  <a:gd name="T7" fmla="*/ 8359 h 2501"/>
                  <a:gd name="T8" fmla="+- 0 14088 14088"/>
                  <a:gd name="T9" fmla="*/ T8 w 1418"/>
                  <a:gd name="T10" fmla="+- 0 9765 7264"/>
                  <a:gd name="T11" fmla="*/ 9765 h 2501"/>
                  <a:gd name="T12" fmla="+- 0 15506 14088"/>
                  <a:gd name="T13" fmla="*/ T12 w 1418"/>
                  <a:gd name="T14" fmla="+- 0 8448 7264"/>
                  <a:gd name="T15" fmla="*/ 8448 h 2501"/>
                  <a:gd name="T16" fmla="+- 0 15506 14088"/>
                  <a:gd name="T17" fmla="*/ T16 w 1418"/>
                  <a:gd name="T18" fmla="+- 0 7264 7264"/>
                  <a:gd name="T19" fmla="*/ 7264 h 2501"/>
                </a:gdLst>
                <a:ahLst/>
                <a:cxnLst>
                  <a:cxn ang="0">
                    <a:pos x="T1" y="T3"/>
                  </a:cxn>
                  <a:cxn ang="0">
                    <a:pos x="T5" y="T7"/>
                  </a:cxn>
                  <a:cxn ang="0">
                    <a:pos x="T9" y="T11"/>
                  </a:cxn>
                  <a:cxn ang="0">
                    <a:pos x="T13" y="T15"/>
                  </a:cxn>
                  <a:cxn ang="0">
                    <a:pos x="T17" y="T19"/>
                  </a:cxn>
                </a:cxnLst>
                <a:rect l="0" t="0" r="r" b="b"/>
                <a:pathLst>
                  <a:path w="1418" h="2501">
                    <a:moveTo>
                      <a:pt x="1418" y="0"/>
                    </a:moveTo>
                    <a:lnTo>
                      <a:pt x="0" y="1095"/>
                    </a:lnTo>
                    <a:lnTo>
                      <a:pt x="0" y="2501"/>
                    </a:lnTo>
                    <a:lnTo>
                      <a:pt x="1418" y="1184"/>
                    </a:lnTo>
                    <a:lnTo>
                      <a:pt x="1418" y="0"/>
                    </a:lnTo>
                    <a:close/>
                  </a:path>
                </a:pathLst>
              </a:custGeom>
              <a:noFill/>
              <a:ln w="10325">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69" name="Group 142"/>
            <p:cNvGrpSpPr>
              <a:grpSpLocks/>
            </p:cNvGrpSpPr>
            <p:nvPr/>
          </p:nvGrpSpPr>
          <p:grpSpPr bwMode="auto">
            <a:xfrm>
              <a:off x="11194" y="7703"/>
              <a:ext cx="2894" cy="2071"/>
              <a:chOff x="11194" y="7703"/>
              <a:chExt cx="2894" cy="2071"/>
            </a:xfrm>
          </p:grpSpPr>
          <p:sp>
            <p:nvSpPr>
              <p:cNvPr id="70" name="Freeform 143"/>
              <p:cNvSpPr>
                <a:spLocks/>
              </p:cNvSpPr>
              <p:nvPr/>
            </p:nvSpPr>
            <p:spPr bwMode="auto">
              <a:xfrm>
                <a:off x="11194" y="7703"/>
                <a:ext cx="2894" cy="2071"/>
              </a:xfrm>
              <a:custGeom>
                <a:avLst/>
                <a:gdLst>
                  <a:gd name="T0" fmla="+- 0 14088 11194"/>
                  <a:gd name="T1" fmla="*/ T0 w 2894"/>
                  <a:gd name="T2" fmla="+- 0 9774 7703"/>
                  <a:gd name="T3" fmla="*/ 9774 h 2071"/>
                  <a:gd name="T4" fmla="+- 0 11194 11194"/>
                  <a:gd name="T5" fmla="*/ T4 w 2894"/>
                  <a:gd name="T6" fmla="+- 0 9043 7703"/>
                  <a:gd name="T7" fmla="*/ 9043 h 2071"/>
                  <a:gd name="T8" fmla="+- 0 11194 11194"/>
                  <a:gd name="T9" fmla="*/ T8 w 2894"/>
                  <a:gd name="T10" fmla="+- 0 7703 7703"/>
                  <a:gd name="T11" fmla="*/ 7703 h 2071"/>
                  <a:gd name="T12" fmla="+- 0 14088 11194"/>
                  <a:gd name="T13" fmla="*/ T12 w 2894"/>
                  <a:gd name="T14" fmla="+- 0 8360 7703"/>
                  <a:gd name="T15" fmla="*/ 8360 h 2071"/>
                  <a:gd name="T16" fmla="+- 0 14088 11194"/>
                  <a:gd name="T17" fmla="*/ T16 w 2894"/>
                  <a:gd name="T18" fmla="+- 0 9774 7703"/>
                  <a:gd name="T19" fmla="*/ 9774 h 2071"/>
                </a:gdLst>
                <a:ahLst/>
                <a:cxnLst>
                  <a:cxn ang="0">
                    <a:pos x="T1" y="T3"/>
                  </a:cxn>
                  <a:cxn ang="0">
                    <a:pos x="T5" y="T7"/>
                  </a:cxn>
                  <a:cxn ang="0">
                    <a:pos x="T9" y="T11"/>
                  </a:cxn>
                  <a:cxn ang="0">
                    <a:pos x="T13" y="T15"/>
                  </a:cxn>
                  <a:cxn ang="0">
                    <a:pos x="T17" y="T19"/>
                  </a:cxn>
                </a:cxnLst>
                <a:rect l="0" t="0" r="r" b="b"/>
                <a:pathLst>
                  <a:path w="2894" h="2071">
                    <a:moveTo>
                      <a:pt x="2894" y="2071"/>
                    </a:moveTo>
                    <a:lnTo>
                      <a:pt x="0" y="1340"/>
                    </a:lnTo>
                    <a:lnTo>
                      <a:pt x="0" y="0"/>
                    </a:lnTo>
                    <a:lnTo>
                      <a:pt x="2894" y="657"/>
                    </a:lnTo>
                    <a:lnTo>
                      <a:pt x="2894" y="2071"/>
                    </a:lnTo>
                    <a:close/>
                  </a:path>
                </a:pathLst>
              </a:custGeom>
              <a:noFill/>
              <a:ln w="10325">
                <a:solidFill>
                  <a:srgbClr val="00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sp>
        <p:nvSpPr>
          <p:cNvPr id="4168" name="TextBox 4167"/>
          <p:cNvSpPr txBox="1"/>
          <p:nvPr/>
        </p:nvSpPr>
        <p:spPr>
          <a:xfrm>
            <a:off x="642520" y="3789040"/>
            <a:ext cx="454686" cy="369332"/>
          </a:xfrm>
          <a:prstGeom prst="rect">
            <a:avLst/>
          </a:prstGeom>
          <a:noFill/>
        </p:spPr>
        <p:txBody>
          <a:bodyPr wrap="square" rtlCol="0">
            <a:spAutoFit/>
          </a:bodyPr>
          <a:lstStyle/>
          <a:p>
            <a:r>
              <a:rPr lang="en-GB" dirty="0" smtClean="0"/>
              <a:t>5a</a:t>
            </a:r>
            <a:endParaRPr lang="en-GB" dirty="0"/>
          </a:p>
        </p:txBody>
      </p:sp>
      <p:sp>
        <p:nvSpPr>
          <p:cNvPr id="4169" name="Rectangle 4168"/>
          <p:cNvSpPr/>
          <p:nvPr/>
        </p:nvSpPr>
        <p:spPr>
          <a:xfrm>
            <a:off x="4139739" y="3789040"/>
            <a:ext cx="421910" cy="369332"/>
          </a:xfrm>
          <a:prstGeom prst="rect">
            <a:avLst/>
          </a:prstGeom>
        </p:spPr>
        <p:txBody>
          <a:bodyPr wrap="none">
            <a:spAutoFit/>
          </a:bodyPr>
          <a:lstStyle/>
          <a:p>
            <a:r>
              <a:rPr lang="en-GB" dirty="0" smtClean="0"/>
              <a:t>5b</a:t>
            </a:r>
            <a:endParaRPr lang="en-GB" dirty="0"/>
          </a:p>
        </p:txBody>
      </p:sp>
      <p:sp>
        <p:nvSpPr>
          <p:cNvPr id="4170" name="Rectangle 4169"/>
          <p:cNvSpPr/>
          <p:nvPr/>
        </p:nvSpPr>
        <p:spPr>
          <a:xfrm>
            <a:off x="7070028" y="3789040"/>
            <a:ext cx="399468" cy="369332"/>
          </a:xfrm>
          <a:prstGeom prst="rect">
            <a:avLst/>
          </a:prstGeom>
        </p:spPr>
        <p:txBody>
          <a:bodyPr wrap="none">
            <a:spAutoFit/>
          </a:bodyPr>
          <a:lstStyle/>
          <a:p>
            <a:r>
              <a:rPr lang="en-GB" dirty="0" smtClean="0"/>
              <a:t>5c</a:t>
            </a:r>
            <a:endParaRPr lang="en-GB" dirty="0"/>
          </a:p>
        </p:txBody>
      </p:sp>
      <p:cxnSp>
        <p:nvCxnSpPr>
          <p:cNvPr id="4172" name="Straight Arrow Connector 4171"/>
          <p:cNvCxnSpPr/>
          <p:nvPr/>
        </p:nvCxnSpPr>
        <p:spPr>
          <a:xfrm>
            <a:off x="1478341" y="6054856"/>
            <a:ext cx="95780" cy="429717"/>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151" name="Straight Arrow Connector 150"/>
          <p:cNvCxnSpPr/>
          <p:nvPr/>
        </p:nvCxnSpPr>
        <p:spPr>
          <a:xfrm>
            <a:off x="4452645" y="6075273"/>
            <a:ext cx="101906" cy="489638"/>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
        <p:nvSpPr>
          <p:cNvPr id="4183" name="Rectangle 4182"/>
          <p:cNvSpPr/>
          <p:nvPr/>
        </p:nvSpPr>
        <p:spPr>
          <a:xfrm>
            <a:off x="1787556" y="3891833"/>
            <a:ext cx="2049215" cy="369332"/>
          </a:xfrm>
          <a:prstGeom prst="rect">
            <a:avLst/>
          </a:prstGeom>
        </p:spPr>
        <p:txBody>
          <a:bodyPr wrap="none">
            <a:spAutoFit/>
          </a:bodyPr>
          <a:lstStyle/>
          <a:p>
            <a:pPr algn="just"/>
            <a:r>
              <a:rPr lang="en-US" dirty="0" smtClean="0"/>
              <a:t>Both normal faults</a:t>
            </a:r>
            <a:endParaRPr lang="en-GB" dirty="0"/>
          </a:p>
        </p:txBody>
      </p:sp>
    </p:spTree>
    <p:extLst>
      <p:ext uri="{BB962C8B-B14F-4D97-AF65-F5344CB8AC3E}">
        <p14:creationId xmlns:p14="http://schemas.microsoft.com/office/powerpoint/2010/main" val="3553899087"/>
      </p:ext>
    </p:extLst>
  </p:cSld>
  <p:clrMapOvr>
    <a:masterClrMapping/>
  </p:clrMapOvr>
  <p:transition spd="slow"/>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23728" y="2276872"/>
            <a:ext cx="4608512" cy="2554545"/>
          </a:xfrm>
          <a:prstGeom prst="rect">
            <a:avLst/>
          </a:prstGeom>
          <a:noFill/>
        </p:spPr>
        <p:txBody>
          <a:bodyPr wrap="square" rtlCol="0">
            <a:spAutoFit/>
          </a:bodyPr>
          <a:lstStyle/>
          <a:p>
            <a:pPr algn="ctr"/>
            <a:r>
              <a:rPr lang="en-GB" sz="4000" b="1" dirty="0" smtClean="0">
                <a:solidFill>
                  <a:schemeClr val="bg1"/>
                </a:solidFill>
              </a:rPr>
              <a:t>Exercise 1 and 2 </a:t>
            </a:r>
          </a:p>
          <a:p>
            <a:pPr algn="ctr"/>
            <a:endParaRPr lang="en-GB" sz="4000" b="1" dirty="0" smtClean="0">
              <a:solidFill>
                <a:schemeClr val="bg1"/>
              </a:solidFill>
            </a:endParaRPr>
          </a:p>
          <a:p>
            <a:pPr algn="ctr"/>
            <a:r>
              <a:rPr lang="en-GB" sz="4000" b="1" dirty="0" smtClean="0">
                <a:solidFill>
                  <a:schemeClr val="bg1"/>
                </a:solidFill>
              </a:rPr>
              <a:t>Basic geological cross sections</a:t>
            </a:r>
            <a:endParaRPr lang="en-GB" sz="4000" b="1" dirty="0">
              <a:solidFill>
                <a:schemeClr val="bg1"/>
              </a:solidFill>
            </a:endParaRPr>
          </a:p>
        </p:txBody>
      </p:sp>
    </p:spTree>
    <p:extLst>
      <p:ext uri="{BB962C8B-B14F-4D97-AF65-F5344CB8AC3E}">
        <p14:creationId xmlns:p14="http://schemas.microsoft.com/office/powerpoint/2010/main" val="144276344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2123728" y="260648"/>
            <a:ext cx="4502451" cy="461665"/>
          </a:xfrm>
          <a:prstGeom prst="rect">
            <a:avLst/>
          </a:prstGeom>
          <a:solidFill>
            <a:schemeClr val="bg1">
              <a:lumMod val="95000"/>
            </a:schemeClr>
          </a:solidFill>
        </p:spPr>
        <p:txBody>
          <a:bodyPr wrap="none">
            <a:spAutoFit/>
          </a:bodyPr>
          <a:lstStyle/>
          <a:p>
            <a:pPr lvl="0" algn="ctr"/>
            <a:r>
              <a:rPr lang="en-GB" sz="2400" b="1" dirty="0" smtClean="0">
                <a:solidFill>
                  <a:srgbClr val="0070C0"/>
                </a:solidFill>
              </a:rPr>
              <a:t>Introduction to cross sections</a:t>
            </a:r>
          </a:p>
        </p:txBody>
      </p:sp>
      <p:sp>
        <p:nvSpPr>
          <p:cNvPr id="9" name="TextBox 8"/>
          <p:cNvSpPr txBox="1"/>
          <p:nvPr/>
        </p:nvSpPr>
        <p:spPr>
          <a:xfrm>
            <a:off x="755576" y="836712"/>
            <a:ext cx="7992888" cy="5355312"/>
          </a:xfrm>
          <a:prstGeom prst="rect">
            <a:avLst/>
          </a:prstGeom>
          <a:noFill/>
        </p:spPr>
        <p:txBody>
          <a:bodyPr wrap="square" rtlCol="0">
            <a:spAutoFit/>
          </a:bodyPr>
          <a:lstStyle/>
          <a:p>
            <a:pPr algn="just">
              <a:buFont typeface="Arial" pitchFamily="34" charset="0"/>
              <a:buChar char="•"/>
            </a:pPr>
            <a:r>
              <a:rPr lang="en-GB" dirty="0" smtClean="0"/>
              <a:t>  A </a:t>
            </a:r>
            <a:r>
              <a:rPr lang="en-GB" b="1" dirty="0" smtClean="0">
                <a:solidFill>
                  <a:srgbClr val="0070C0"/>
                </a:solidFill>
              </a:rPr>
              <a:t>key goal </a:t>
            </a:r>
            <a:r>
              <a:rPr lang="en-GB" dirty="0" smtClean="0"/>
              <a:t>of the structural geologist is to </a:t>
            </a:r>
            <a:r>
              <a:rPr lang="en-GB" b="1" dirty="0" smtClean="0">
                <a:solidFill>
                  <a:srgbClr val="0070C0"/>
                </a:solidFill>
              </a:rPr>
              <a:t>understand the three</a:t>
            </a:r>
          </a:p>
          <a:p>
            <a:pPr algn="just"/>
            <a:r>
              <a:rPr lang="en-GB" b="1" dirty="0">
                <a:solidFill>
                  <a:srgbClr val="0070C0"/>
                </a:solidFill>
              </a:rPr>
              <a:t> </a:t>
            </a:r>
            <a:r>
              <a:rPr lang="en-GB" b="1" dirty="0" smtClean="0">
                <a:solidFill>
                  <a:srgbClr val="0070C0"/>
                </a:solidFill>
              </a:rPr>
              <a:t>  dimensional geometry of the rock strata.</a:t>
            </a:r>
          </a:p>
          <a:p>
            <a:pPr algn="just">
              <a:buFont typeface="Arial" pitchFamily="34" charset="0"/>
              <a:buChar char="•"/>
            </a:pPr>
            <a:endParaRPr lang="en-GB" dirty="0" smtClean="0"/>
          </a:p>
          <a:p>
            <a:pPr algn="just">
              <a:buFont typeface="Arial" pitchFamily="34" charset="0"/>
              <a:buChar char="•"/>
            </a:pPr>
            <a:r>
              <a:rPr lang="en-GB" dirty="0" smtClean="0"/>
              <a:t> Unfortunately, all that can be directly observed are rocks at the Earth’s</a:t>
            </a:r>
          </a:p>
          <a:p>
            <a:pPr algn="just"/>
            <a:r>
              <a:rPr lang="en-GB" dirty="0"/>
              <a:t> </a:t>
            </a:r>
            <a:r>
              <a:rPr lang="en-GB" dirty="0" smtClean="0"/>
              <a:t>  surface or, in special cases, one dimensional information obtained from</a:t>
            </a:r>
          </a:p>
          <a:p>
            <a:pPr algn="just"/>
            <a:r>
              <a:rPr lang="en-GB" dirty="0"/>
              <a:t> </a:t>
            </a:r>
            <a:r>
              <a:rPr lang="en-GB" dirty="0" smtClean="0"/>
              <a:t>  bore hole.</a:t>
            </a:r>
          </a:p>
          <a:p>
            <a:pPr algn="just">
              <a:buFont typeface="Arial" pitchFamily="34" charset="0"/>
              <a:buChar char="•"/>
            </a:pPr>
            <a:endParaRPr lang="en-GB" dirty="0" smtClean="0"/>
          </a:p>
          <a:p>
            <a:pPr algn="just">
              <a:buFont typeface="Arial" pitchFamily="34" charset="0"/>
              <a:buChar char="•"/>
            </a:pPr>
            <a:r>
              <a:rPr lang="en-GB" dirty="0" smtClean="0"/>
              <a:t> </a:t>
            </a:r>
            <a:r>
              <a:rPr lang="en-GB" b="1" dirty="0" smtClean="0">
                <a:solidFill>
                  <a:srgbClr val="0070C0"/>
                </a:solidFill>
              </a:rPr>
              <a:t>The shape of the structures below the surface and the projection of</a:t>
            </a:r>
          </a:p>
          <a:p>
            <a:pPr algn="just"/>
            <a:r>
              <a:rPr lang="en-GB" b="1" dirty="0">
                <a:solidFill>
                  <a:srgbClr val="0070C0"/>
                </a:solidFill>
              </a:rPr>
              <a:t> </a:t>
            </a:r>
            <a:r>
              <a:rPr lang="en-GB" b="1" dirty="0" smtClean="0">
                <a:solidFill>
                  <a:srgbClr val="0070C0"/>
                </a:solidFill>
              </a:rPr>
              <a:t>  those features into the air (before they were eroded) must be</a:t>
            </a:r>
          </a:p>
          <a:p>
            <a:pPr algn="just"/>
            <a:r>
              <a:rPr lang="en-GB" b="1" dirty="0">
                <a:solidFill>
                  <a:srgbClr val="0070C0"/>
                </a:solidFill>
              </a:rPr>
              <a:t> </a:t>
            </a:r>
            <a:r>
              <a:rPr lang="en-GB" b="1" dirty="0" smtClean="0">
                <a:solidFill>
                  <a:srgbClr val="0070C0"/>
                </a:solidFill>
              </a:rPr>
              <a:t>  inferred.</a:t>
            </a:r>
          </a:p>
          <a:p>
            <a:pPr algn="just">
              <a:buFont typeface="Arial" pitchFamily="34" charset="0"/>
              <a:buChar char="•"/>
            </a:pPr>
            <a:endParaRPr lang="en-GB" dirty="0" smtClean="0"/>
          </a:p>
          <a:p>
            <a:pPr algn="just">
              <a:buFont typeface="Arial" pitchFamily="34" charset="0"/>
              <a:buChar char="•"/>
            </a:pPr>
            <a:r>
              <a:rPr lang="en-GB" dirty="0" smtClean="0"/>
              <a:t> </a:t>
            </a:r>
            <a:r>
              <a:rPr lang="en-GB" b="1" dirty="0" smtClean="0">
                <a:solidFill>
                  <a:srgbClr val="0070C0"/>
                </a:solidFill>
              </a:rPr>
              <a:t>Cross sections are 2-D educated guesses </a:t>
            </a:r>
            <a:r>
              <a:rPr lang="en-GB" dirty="0" smtClean="0"/>
              <a:t>at the geology along a plane</a:t>
            </a:r>
          </a:p>
          <a:p>
            <a:pPr algn="just"/>
            <a:r>
              <a:rPr lang="en-GB" dirty="0" smtClean="0"/>
              <a:t>   different from the land surface.</a:t>
            </a:r>
          </a:p>
          <a:p>
            <a:pPr algn="just">
              <a:buFont typeface="Arial" pitchFamily="34" charset="0"/>
              <a:buChar char="•"/>
            </a:pPr>
            <a:endParaRPr lang="en-GB" dirty="0" smtClean="0"/>
          </a:p>
          <a:p>
            <a:pPr algn="just">
              <a:buFont typeface="Arial" pitchFamily="34" charset="0"/>
              <a:buChar char="•"/>
            </a:pPr>
            <a:r>
              <a:rPr lang="en-GB" dirty="0" smtClean="0"/>
              <a:t> As is true of many problems in geology, </a:t>
            </a:r>
            <a:r>
              <a:rPr lang="en-GB" b="1" dirty="0" smtClean="0">
                <a:solidFill>
                  <a:srgbClr val="0070C0"/>
                </a:solidFill>
              </a:rPr>
              <a:t>there are often numerous</a:t>
            </a:r>
          </a:p>
          <a:p>
            <a:pPr algn="just"/>
            <a:r>
              <a:rPr lang="en-GB" b="1" dirty="0">
                <a:solidFill>
                  <a:srgbClr val="0070C0"/>
                </a:solidFill>
              </a:rPr>
              <a:t> </a:t>
            </a:r>
            <a:r>
              <a:rPr lang="en-GB" b="1" dirty="0" smtClean="0">
                <a:solidFill>
                  <a:srgbClr val="0070C0"/>
                </a:solidFill>
              </a:rPr>
              <a:t> possible interpretations of the same data.</a:t>
            </a:r>
          </a:p>
          <a:p>
            <a:pPr algn="just">
              <a:buFont typeface="Arial" pitchFamily="34" charset="0"/>
              <a:buChar char="•"/>
            </a:pPr>
            <a:endParaRPr lang="en-GB" dirty="0" smtClean="0"/>
          </a:p>
          <a:p>
            <a:pPr algn="just">
              <a:buFont typeface="Arial" pitchFamily="34" charset="0"/>
              <a:buChar char="•"/>
            </a:pPr>
            <a:r>
              <a:rPr lang="en-GB" dirty="0" smtClean="0"/>
              <a:t> </a:t>
            </a:r>
            <a:r>
              <a:rPr lang="en-GB" b="1" dirty="0" smtClean="0">
                <a:solidFill>
                  <a:srgbClr val="0070C0"/>
                </a:solidFill>
              </a:rPr>
              <a:t>The best we can do in drawing a cross section is to come up with an</a:t>
            </a:r>
          </a:p>
          <a:p>
            <a:pPr algn="just"/>
            <a:r>
              <a:rPr lang="en-GB" b="1" dirty="0">
                <a:solidFill>
                  <a:srgbClr val="0070C0"/>
                </a:solidFill>
              </a:rPr>
              <a:t> </a:t>
            </a:r>
            <a:r>
              <a:rPr lang="en-GB" b="1" dirty="0" smtClean="0">
                <a:solidFill>
                  <a:srgbClr val="0070C0"/>
                </a:solidFill>
              </a:rPr>
              <a:t> interpretation that is consistent with all the available data.</a:t>
            </a:r>
            <a:endParaRPr lang="en-GB" b="1" dirty="0">
              <a:solidFill>
                <a:srgbClr val="0070C0"/>
              </a:solidFill>
            </a:endParaRPr>
          </a:p>
        </p:txBody>
      </p:sp>
    </p:spTree>
    <p:extLst>
      <p:ext uri="{BB962C8B-B14F-4D97-AF65-F5344CB8AC3E}">
        <p14:creationId xmlns:p14="http://schemas.microsoft.com/office/powerpoint/2010/main" val="256324695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23" y="1196752"/>
            <a:ext cx="8208912" cy="5262979"/>
          </a:xfrm>
          <a:prstGeom prst="rect">
            <a:avLst/>
          </a:prstGeom>
        </p:spPr>
        <p:txBody>
          <a:bodyPr wrap="square">
            <a:spAutoFit/>
          </a:bodyPr>
          <a:lstStyle/>
          <a:p>
            <a:r>
              <a:rPr lang="en-GB" dirty="0"/>
              <a:t>A common use of contours to depict geological structure is a </a:t>
            </a:r>
            <a:r>
              <a:rPr lang="en-GB" b="1" dirty="0">
                <a:solidFill>
                  <a:srgbClr val="0070C0"/>
                </a:solidFill>
              </a:rPr>
              <a:t>‘Contour Map</a:t>
            </a:r>
            <a:r>
              <a:rPr lang="en-GB" b="1" dirty="0" smtClean="0">
                <a:solidFill>
                  <a:srgbClr val="0070C0"/>
                </a:solidFill>
              </a:rPr>
              <a:t>’</a:t>
            </a:r>
            <a:r>
              <a:rPr lang="en-GB" dirty="0" smtClean="0"/>
              <a:t>, </a:t>
            </a:r>
            <a:r>
              <a:rPr lang="en-GB" dirty="0"/>
              <a:t>which shows the reduced level at the rock surface</a:t>
            </a:r>
            <a:r>
              <a:rPr lang="en-GB" dirty="0" smtClean="0"/>
              <a:t>.</a:t>
            </a:r>
          </a:p>
          <a:p>
            <a:endParaRPr lang="en-GB" dirty="0"/>
          </a:p>
          <a:p>
            <a:r>
              <a:rPr lang="en-GB" dirty="0"/>
              <a:t>To distinguish them </a:t>
            </a:r>
            <a:r>
              <a:rPr lang="en-GB" dirty="0" smtClean="0"/>
              <a:t> from </a:t>
            </a:r>
            <a:r>
              <a:rPr lang="en-GB" dirty="0"/>
              <a:t>T</a:t>
            </a:r>
            <a:r>
              <a:rPr lang="en-GB" dirty="0" smtClean="0"/>
              <a:t>opographic </a:t>
            </a:r>
            <a:r>
              <a:rPr lang="en-GB" dirty="0"/>
              <a:t>C</a:t>
            </a:r>
            <a:r>
              <a:rPr lang="en-GB" dirty="0" smtClean="0"/>
              <a:t>ontours, </a:t>
            </a:r>
            <a:r>
              <a:rPr lang="en-GB" dirty="0"/>
              <a:t>they are referred to as… </a:t>
            </a:r>
            <a:endParaRPr lang="en-GB" dirty="0" smtClean="0"/>
          </a:p>
          <a:p>
            <a:pPr algn="just"/>
            <a:endParaRPr lang="en-GB" dirty="0"/>
          </a:p>
          <a:p>
            <a:pPr algn="just"/>
            <a:r>
              <a:rPr lang="en-GB" sz="2400" b="1" dirty="0" smtClean="0">
                <a:solidFill>
                  <a:srgbClr val="0070C0"/>
                </a:solidFill>
              </a:rPr>
              <a:t>                   ‘Stratum (or Structure) Contours’</a:t>
            </a:r>
          </a:p>
          <a:p>
            <a:pPr algn="just"/>
            <a:endParaRPr lang="en-GB" sz="2400" b="1" dirty="0" smtClean="0">
              <a:solidFill>
                <a:srgbClr val="0070C0"/>
              </a:solidFill>
            </a:endParaRPr>
          </a:p>
          <a:p>
            <a:pPr marL="285750" indent="-285750" algn="just">
              <a:buFont typeface="Arial" panose="020B0604020202020204" pitchFamily="34" charset="0"/>
              <a:buChar char="•"/>
            </a:pPr>
            <a:r>
              <a:rPr lang="en-GB" dirty="0" smtClean="0"/>
              <a:t>Stratum Contours are lines drawn on a map </a:t>
            </a:r>
            <a:r>
              <a:rPr lang="en-GB" b="1" dirty="0" smtClean="0">
                <a:solidFill>
                  <a:srgbClr val="0070C0"/>
                </a:solidFill>
              </a:rPr>
              <a:t>joining points of equal height on a bed (or stratum).</a:t>
            </a:r>
            <a:r>
              <a:rPr lang="en-GB" dirty="0" smtClean="0"/>
              <a:t> </a:t>
            </a:r>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r>
              <a:rPr lang="en-GB" dirty="0" smtClean="0"/>
              <a:t>They are like topographic contours, except that </a:t>
            </a:r>
            <a:r>
              <a:rPr lang="en-GB" b="1" dirty="0" smtClean="0">
                <a:solidFill>
                  <a:srgbClr val="0070C0"/>
                </a:solidFill>
              </a:rPr>
              <a:t>they show us the shape of buried geological structures. </a:t>
            </a:r>
          </a:p>
          <a:p>
            <a:pPr algn="just"/>
            <a:endParaRPr lang="en-GB" dirty="0" smtClean="0"/>
          </a:p>
          <a:p>
            <a:pPr marL="285750" indent="-285750" algn="just">
              <a:buFont typeface="Arial" panose="020B0604020202020204" pitchFamily="34" charset="0"/>
              <a:buChar char="•"/>
            </a:pPr>
            <a:r>
              <a:rPr lang="en-GB" b="1" dirty="0" smtClean="0">
                <a:solidFill>
                  <a:srgbClr val="0070C0"/>
                </a:solidFill>
              </a:rPr>
              <a:t>Each contour is labelled with its altitude and the bed boundary </a:t>
            </a:r>
            <a:r>
              <a:rPr lang="en-GB" dirty="0" smtClean="0"/>
              <a:t>to which it refers.</a:t>
            </a:r>
          </a:p>
          <a:p>
            <a:pPr algn="just"/>
            <a:endParaRPr lang="en-GB" dirty="0" smtClean="0"/>
          </a:p>
          <a:p>
            <a:pPr marL="285750" indent="-285750" algn="just">
              <a:buFont typeface="Arial" panose="020B0604020202020204" pitchFamily="34" charset="0"/>
              <a:buChar char="•"/>
            </a:pPr>
            <a:r>
              <a:rPr lang="en-GB" dirty="0" smtClean="0"/>
              <a:t>As we have seen, with uniform dip, stratum contours are straight, parallel and equidistant.</a:t>
            </a:r>
            <a:endParaRPr lang="en-GB" dirty="0"/>
          </a:p>
        </p:txBody>
      </p:sp>
      <p:sp>
        <p:nvSpPr>
          <p:cNvPr id="3" name="Rectangle 2"/>
          <p:cNvSpPr/>
          <p:nvPr/>
        </p:nvSpPr>
        <p:spPr>
          <a:xfrm>
            <a:off x="2051720" y="491869"/>
            <a:ext cx="5256605" cy="461665"/>
          </a:xfrm>
          <a:prstGeom prst="rect">
            <a:avLst/>
          </a:prstGeom>
          <a:solidFill>
            <a:schemeClr val="bg1"/>
          </a:solidFill>
        </p:spPr>
        <p:txBody>
          <a:bodyPr wrap="square">
            <a:spAutoFit/>
          </a:bodyPr>
          <a:lstStyle/>
          <a:p>
            <a:r>
              <a:rPr lang="en-GB" sz="2400" b="1" dirty="0" smtClean="0">
                <a:solidFill>
                  <a:srgbClr val="0070C0"/>
                </a:solidFill>
              </a:rPr>
              <a:t>Topographic and Stratum Contour</a:t>
            </a:r>
            <a:endParaRPr lang="en-GB" sz="2400" b="1" dirty="0">
              <a:solidFill>
                <a:srgbClr val="0070C0"/>
              </a:solidFill>
            </a:endParaRPr>
          </a:p>
        </p:txBody>
      </p:sp>
    </p:spTree>
    <p:extLst>
      <p:ext uri="{BB962C8B-B14F-4D97-AF65-F5344CB8AC3E}">
        <p14:creationId xmlns:p14="http://schemas.microsoft.com/office/powerpoint/2010/main" val="87373734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4880" y="188640"/>
            <a:ext cx="4177120" cy="461665"/>
          </a:xfrm>
          <a:prstGeom prst="rect">
            <a:avLst/>
          </a:prstGeom>
          <a:solidFill>
            <a:schemeClr val="bg1">
              <a:lumMod val="95000"/>
            </a:schemeClr>
          </a:solidFill>
        </p:spPr>
        <p:txBody>
          <a:bodyPr wrap="square" rtlCol="0">
            <a:spAutoFit/>
          </a:bodyPr>
          <a:lstStyle/>
          <a:p>
            <a:r>
              <a:rPr lang="en-GB" sz="2400" b="1" dirty="0" smtClean="0">
                <a:solidFill>
                  <a:srgbClr val="0070C0"/>
                </a:solidFill>
              </a:rPr>
              <a:t>Drawing the  Cross-Section</a:t>
            </a:r>
            <a:endParaRPr lang="en-GB" sz="2400" b="1" dirty="0">
              <a:solidFill>
                <a:srgbClr val="0070C0"/>
              </a:solidFill>
            </a:endParaRPr>
          </a:p>
        </p:txBody>
      </p:sp>
      <p:sp>
        <p:nvSpPr>
          <p:cNvPr id="3" name="TextBox 2"/>
          <p:cNvSpPr txBox="1"/>
          <p:nvPr/>
        </p:nvSpPr>
        <p:spPr>
          <a:xfrm>
            <a:off x="369511" y="670568"/>
            <a:ext cx="5472608" cy="2585323"/>
          </a:xfrm>
          <a:prstGeom prst="rect">
            <a:avLst/>
          </a:prstGeom>
          <a:noFill/>
        </p:spPr>
        <p:txBody>
          <a:bodyPr wrap="square" rtlCol="0">
            <a:spAutoFit/>
          </a:bodyPr>
          <a:lstStyle/>
          <a:p>
            <a:pPr algn="just"/>
            <a:r>
              <a:rPr lang="en-GB" dirty="0" smtClean="0"/>
              <a:t>A cross section is drawn by </a:t>
            </a:r>
            <a:r>
              <a:rPr lang="en-GB" b="1" dirty="0" smtClean="0">
                <a:solidFill>
                  <a:srgbClr val="0070C0"/>
                </a:solidFill>
              </a:rPr>
              <a:t>projecting the data from a single line on the map onto a profile of the same scale</a:t>
            </a:r>
            <a:r>
              <a:rPr lang="en-GB" dirty="0" smtClean="0"/>
              <a:t>(or with vertical exaggeration if required for clarity) such as A-B below</a:t>
            </a:r>
          </a:p>
          <a:p>
            <a:pPr algn="just"/>
            <a:endParaRPr lang="en-GB" dirty="0" smtClean="0"/>
          </a:p>
          <a:p>
            <a:pPr algn="just"/>
            <a:r>
              <a:rPr lang="en-GB" dirty="0" smtClean="0"/>
              <a:t>The topography and each geological boundary are then constructed individually from the relevant contours, whose intersections on the section line are projected to the correct height on the profile</a:t>
            </a:r>
            <a:endParaRPr lang="en-GB" dirty="0"/>
          </a:p>
        </p:txBody>
      </p:sp>
      <p:pic>
        <p:nvPicPr>
          <p:cNvPr id="2050" name="Picture 2" descr="C:\Users\fad-an\Desktop\cross sec.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3130" y="3429000"/>
            <a:ext cx="4248472" cy="3172440"/>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pic>
        <p:nvPicPr>
          <p:cNvPr id="2051" name="Picture 3" descr="C:\Users\fad-an\Desktop\section.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82151" y="0"/>
            <a:ext cx="3006747" cy="6858000"/>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136119" y="2636912"/>
            <a:ext cx="92065" cy="230832"/>
          </a:xfrm>
          <a:prstGeom prst="rect">
            <a:avLst/>
          </a:prstGeom>
          <a:noFill/>
        </p:spPr>
        <p:txBody>
          <a:bodyPr wrap="square" rtlCol="0">
            <a:spAutoFit/>
          </a:bodyPr>
          <a:lstStyle/>
          <a:p>
            <a:r>
              <a:rPr lang="en-GB" sz="900" dirty="0" smtClean="0"/>
              <a:t>A</a:t>
            </a:r>
            <a:endParaRPr lang="en-GB" sz="900" dirty="0"/>
          </a:p>
        </p:txBody>
      </p:sp>
      <p:cxnSp>
        <p:nvCxnSpPr>
          <p:cNvPr id="6" name="Straight Arrow Connector 5"/>
          <p:cNvCxnSpPr/>
          <p:nvPr/>
        </p:nvCxnSpPr>
        <p:spPr>
          <a:xfrm>
            <a:off x="5652120" y="1700808"/>
            <a:ext cx="483999" cy="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a:endCxn id="2051" idx="1"/>
          </p:cNvCxnSpPr>
          <p:nvPr/>
        </p:nvCxnSpPr>
        <p:spPr>
          <a:xfrm flipV="1">
            <a:off x="4847634" y="3429000"/>
            <a:ext cx="1334517" cy="936104"/>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10" name="TextBox 9"/>
          <p:cNvSpPr txBox="1"/>
          <p:nvPr/>
        </p:nvSpPr>
        <p:spPr>
          <a:xfrm>
            <a:off x="4160319" y="6430608"/>
            <a:ext cx="1282566" cy="307777"/>
          </a:xfrm>
          <a:prstGeom prst="rect">
            <a:avLst/>
          </a:prstGeom>
          <a:solidFill>
            <a:srgbClr val="FFFF00"/>
          </a:solidFill>
          <a:ln w="12700">
            <a:solidFill>
              <a:schemeClr val="tx1"/>
            </a:solidFill>
          </a:ln>
        </p:spPr>
        <p:txBody>
          <a:bodyPr wrap="square" rtlCol="0">
            <a:spAutoFit/>
          </a:bodyPr>
          <a:lstStyle/>
          <a:p>
            <a:r>
              <a:rPr lang="en-GB" sz="1400" dirty="0" smtClean="0"/>
              <a:t>Contour Map</a:t>
            </a:r>
            <a:endParaRPr lang="en-GB" sz="1400" dirty="0"/>
          </a:p>
        </p:txBody>
      </p:sp>
      <p:sp>
        <p:nvSpPr>
          <p:cNvPr id="12" name="TextBox 11"/>
          <p:cNvSpPr txBox="1"/>
          <p:nvPr/>
        </p:nvSpPr>
        <p:spPr>
          <a:xfrm>
            <a:off x="9059626" y="2596639"/>
            <a:ext cx="67616" cy="230832"/>
          </a:xfrm>
          <a:prstGeom prst="rect">
            <a:avLst/>
          </a:prstGeom>
          <a:noFill/>
        </p:spPr>
        <p:txBody>
          <a:bodyPr wrap="square" rtlCol="0">
            <a:spAutoFit/>
          </a:bodyPr>
          <a:lstStyle/>
          <a:p>
            <a:r>
              <a:rPr lang="en-GB" sz="900" dirty="0" smtClean="0"/>
              <a:t>B</a:t>
            </a:r>
            <a:endParaRPr lang="en-GB" sz="900" dirty="0"/>
          </a:p>
        </p:txBody>
      </p:sp>
    </p:spTree>
    <p:extLst>
      <p:ext uri="{BB962C8B-B14F-4D97-AF65-F5344CB8AC3E}">
        <p14:creationId xmlns:p14="http://schemas.microsoft.com/office/powerpoint/2010/main" val="249060206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658341" y="579014"/>
            <a:ext cx="5214121" cy="523220"/>
          </a:xfrm>
          <a:prstGeom prst="rect">
            <a:avLst/>
          </a:prstGeom>
        </p:spPr>
        <p:txBody>
          <a:bodyPr wrap="none">
            <a:spAutoFit/>
          </a:bodyPr>
          <a:lstStyle/>
          <a:p>
            <a:pPr lvl="0" algn="ctr"/>
            <a:r>
              <a:rPr lang="en-GB" sz="2800" b="1" dirty="0" smtClean="0"/>
              <a:t>Introduction to cross sections</a:t>
            </a:r>
          </a:p>
        </p:txBody>
      </p:sp>
      <p:sp>
        <p:nvSpPr>
          <p:cNvPr id="9" name="TextBox 8"/>
          <p:cNvSpPr txBox="1"/>
          <p:nvPr/>
        </p:nvSpPr>
        <p:spPr>
          <a:xfrm>
            <a:off x="467544" y="1340768"/>
            <a:ext cx="8019513" cy="4001095"/>
          </a:xfrm>
          <a:prstGeom prst="rect">
            <a:avLst/>
          </a:prstGeom>
          <a:noFill/>
        </p:spPr>
        <p:txBody>
          <a:bodyPr wrap="square" rtlCol="0">
            <a:spAutoFit/>
          </a:bodyPr>
          <a:lstStyle/>
          <a:p>
            <a:pPr>
              <a:buFont typeface="Arial" pitchFamily="34" charset="0"/>
              <a:buChar char="•"/>
            </a:pPr>
            <a:r>
              <a:rPr lang="en-GB" dirty="0" smtClean="0"/>
              <a:t> This presentation is to be completed in conjunction with: </a:t>
            </a:r>
          </a:p>
          <a:p>
            <a:r>
              <a:rPr lang="en-GB" dirty="0" smtClean="0"/>
              <a:t> </a:t>
            </a:r>
          </a:p>
          <a:p>
            <a:r>
              <a:rPr lang="en-GB" sz="2400" b="1" dirty="0">
                <a:solidFill>
                  <a:srgbClr val="0070C0"/>
                </a:solidFill>
              </a:rPr>
              <a:t> </a:t>
            </a:r>
            <a:r>
              <a:rPr lang="en-GB" sz="2400" b="1" dirty="0" smtClean="0">
                <a:solidFill>
                  <a:srgbClr val="0070C0"/>
                </a:solidFill>
              </a:rPr>
              <a:t>                  </a:t>
            </a:r>
            <a:r>
              <a:rPr lang="en-GB" sz="2400" b="1" dirty="0" smtClean="0"/>
              <a:t>Exercise  </a:t>
            </a:r>
            <a:r>
              <a:rPr lang="en-GB" sz="2400" b="1" dirty="0"/>
              <a:t>W</a:t>
            </a:r>
            <a:r>
              <a:rPr lang="en-GB" sz="2400" b="1" dirty="0" smtClean="0"/>
              <a:t>orksheet 1 – Horizontal Beds</a:t>
            </a:r>
          </a:p>
          <a:p>
            <a:pPr>
              <a:buFont typeface="Arial" pitchFamily="34" charset="0"/>
              <a:buChar char="•"/>
            </a:pPr>
            <a:endParaRPr lang="en-GB" dirty="0"/>
          </a:p>
          <a:p>
            <a:r>
              <a:rPr lang="en-GB" dirty="0" smtClean="0"/>
              <a:t>Objectives:</a:t>
            </a:r>
          </a:p>
          <a:p>
            <a:endParaRPr lang="en-GB" dirty="0" smtClean="0"/>
          </a:p>
          <a:p>
            <a:pPr lvl="2">
              <a:buFont typeface="Arial" pitchFamily="34" charset="0"/>
              <a:buChar char="•"/>
            </a:pPr>
            <a:r>
              <a:rPr lang="en-GB" dirty="0"/>
              <a:t> </a:t>
            </a:r>
            <a:r>
              <a:rPr lang="en-GB" sz="2000" dirty="0" smtClean="0"/>
              <a:t>By the end of this exercise you should:</a:t>
            </a:r>
          </a:p>
          <a:p>
            <a:pPr lvl="2">
              <a:buFont typeface="Arial" pitchFamily="34" charset="0"/>
              <a:buChar char="•"/>
            </a:pPr>
            <a:endParaRPr lang="en-GB" sz="2000" dirty="0" smtClean="0"/>
          </a:p>
          <a:p>
            <a:pPr lvl="4">
              <a:buFont typeface="Arial" pitchFamily="34" charset="0"/>
              <a:buChar char="•"/>
            </a:pPr>
            <a:r>
              <a:rPr lang="en-GB" sz="2000" dirty="0"/>
              <a:t> </a:t>
            </a:r>
            <a:r>
              <a:rPr lang="en-GB" sz="2000" dirty="0" smtClean="0"/>
              <a:t>Understand the importance of cross sections.</a:t>
            </a:r>
          </a:p>
          <a:p>
            <a:pPr lvl="4">
              <a:buFont typeface="Arial" pitchFamily="34" charset="0"/>
              <a:buChar char="•"/>
            </a:pPr>
            <a:endParaRPr lang="en-GB" sz="2000" dirty="0" smtClean="0"/>
          </a:p>
          <a:p>
            <a:pPr lvl="4">
              <a:buFont typeface="Arial" pitchFamily="34" charset="0"/>
              <a:buChar char="•"/>
            </a:pPr>
            <a:r>
              <a:rPr lang="en-GB" sz="2000" dirty="0"/>
              <a:t> </a:t>
            </a:r>
            <a:r>
              <a:rPr lang="en-GB" sz="2000" dirty="0" smtClean="0"/>
              <a:t>Be able to construct a cross section from a </a:t>
            </a:r>
          </a:p>
          <a:p>
            <a:pPr lvl="4"/>
            <a:r>
              <a:rPr lang="en-GB" sz="2000" dirty="0"/>
              <a:t> </a:t>
            </a:r>
            <a:r>
              <a:rPr lang="en-GB" sz="2000" dirty="0" smtClean="0"/>
              <a:t>                basic geological map.</a:t>
            </a:r>
          </a:p>
          <a:p>
            <a:pPr lvl="4"/>
            <a:endParaRPr lang="en-GB" sz="2000" dirty="0" smtClean="0"/>
          </a:p>
        </p:txBody>
      </p:sp>
    </p:spTree>
    <p:extLst>
      <p:ext uri="{BB962C8B-B14F-4D97-AF65-F5344CB8AC3E}">
        <p14:creationId xmlns:p14="http://schemas.microsoft.com/office/powerpoint/2010/main" val="175756733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5420" y="404664"/>
            <a:ext cx="2246380" cy="362304"/>
          </a:xfrm>
          <a:solidFill>
            <a:schemeClr val="bg1">
              <a:lumMod val="95000"/>
            </a:schemeClr>
          </a:solidFill>
        </p:spPr>
        <p:txBody>
          <a:bodyPr>
            <a:normAutofit fontScale="90000"/>
          </a:bodyPr>
          <a:lstStyle/>
          <a:p>
            <a:r>
              <a:rPr lang="en-GB" sz="2400" b="1" dirty="0" smtClean="0">
                <a:solidFill>
                  <a:schemeClr val="tx1"/>
                </a:solidFill>
              </a:rPr>
              <a:t>READING THE MAP</a:t>
            </a:r>
            <a:endParaRPr lang="en-GB" sz="2400" b="1" dirty="0">
              <a:solidFill>
                <a:schemeClr val="tx1"/>
              </a:solidFill>
            </a:endParaRPr>
          </a:p>
        </p:txBody>
      </p:sp>
      <p:sp>
        <p:nvSpPr>
          <p:cNvPr id="3" name="Content Placeholder 2"/>
          <p:cNvSpPr>
            <a:spLocks noGrp="1"/>
          </p:cNvSpPr>
          <p:nvPr>
            <p:ph idx="1"/>
          </p:nvPr>
        </p:nvSpPr>
        <p:spPr>
          <a:xfrm>
            <a:off x="467544" y="960246"/>
            <a:ext cx="8229600" cy="4389120"/>
          </a:xfrm>
        </p:spPr>
        <p:txBody>
          <a:bodyPr>
            <a:normAutofit/>
          </a:bodyPr>
          <a:lstStyle/>
          <a:p>
            <a:pPr marL="0" indent="0">
              <a:buNone/>
            </a:pPr>
            <a:r>
              <a:rPr lang="en-GB" sz="1800" dirty="0" smtClean="0"/>
              <a:t>Here is your map: </a:t>
            </a:r>
            <a:r>
              <a:rPr lang="en-GB" sz="2000" dirty="0" smtClean="0"/>
              <a:t>HANDOUT </a:t>
            </a:r>
          </a:p>
          <a:p>
            <a:pPr marL="0" indent="0">
              <a:buNone/>
            </a:pPr>
            <a:r>
              <a:rPr lang="en-GB" sz="1800" dirty="0" smtClean="0"/>
              <a:t>Before you start….take time (5 minutes or so) to just examine it.</a:t>
            </a:r>
          </a:p>
          <a:p>
            <a:pPr marL="0" indent="0">
              <a:buNone/>
            </a:pPr>
            <a:endParaRPr lang="en-GB" sz="1800" dirty="0" smtClean="0"/>
          </a:p>
          <a:p>
            <a:pPr>
              <a:buFont typeface="Arial" pitchFamily="34" charset="0"/>
              <a:buChar char="•"/>
            </a:pPr>
            <a:r>
              <a:rPr lang="en-GB" sz="1800" b="1" dirty="0" smtClean="0">
                <a:solidFill>
                  <a:srgbClr val="0070C0"/>
                </a:solidFill>
              </a:rPr>
              <a:t>What is the scale of the map?</a:t>
            </a:r>
          </a:p>
          <a:p>
            <a:pPr>
              <a:buFont typeface="Arial" pitchFamily="34" charset="0"/>
              <a:buChar char="•"/>
            </a:pPr>
            <a:r>
              <a:rPr lang="en-GB" sz="1800" b="1" dirty="0" smtClean="0">
                <a:solidFill>
                  <a:srgbClr val="0070C0"/>
                </a:solidFill>
              </a:rPr>
              <a:t>What kind of landscape are you looking at? – </a:t>
            </a:r>
          </a:p>
          <a:p>
            <a:pPr marL="0" indent="0">
              <a:buNone/>
            </a:pPr>
            <a:r>
              <a:rPr lang="en-GB" sz="1800" b="1" dirty="0">
                <a:solidFill>
                  <a:srgbClr val="0070C0"/>
                </a:solidFill>
              </a:rPr>
              <a:t> </a:t>
            </a:r>
            <a:r>
              <a:rPr lang="en-GB" sz="1800" b="1" dirty="0" smtClean="0">
                <a:solidFill>
                  <a:srgbClr val="0070C0"/>
                </a:solidFill>
              </a:rPr>
              <a:t>     Flat…Rolling Hill…Mountain.</a:t>
            </a:r>
          </a:p>
          <a:p>
            <a:pPr>
              <a:buFont typeface="Arial" pitchFamily="34" charset="0"/>
              <a:buChar char="•"/>
            </a:pPr>
            <a:r>
              <a:rPr lang="en-GB" sz="1800" b="1" dirty="0" smtClean="0">
                <a:solidFill>
                  <a:srgbClr val="0070C0"/>
                </a:solidFill>
              </a:rPr>
              <a:t>What is the topographic contour interval?</a:t>
            </a:r>
          </a:p>
          <a:p>
            <a:pPr>
              <a:buFont typeface="Arial" pitchFamily="34" charset="0"/>
              <a:buChar char="•"/>
            </a:pPr>
            <a:r>
              <a:rPr lang="en-GB" sz="1800" b="1" dirty="0" smtClean="0">
                <a:solidFill>
                  <a:srgbClr val="0070C0"/>
                </a:solidFill>
              </a:rPr>
              <a:t>What are the units used? </a:t>
            </a:r>
          </a:p>
          <a:p>
            <a:pPr>
              <a:buFont typeface="Arial" pitchFamily="34" charset="0"/>
              <a:buChar char="•"/>
            </a:pPr>
            <a:r>
              <a:rPr lang="en-GB" sz="1800" b="1" dirty="0" smtClean="0">
                <a:solidFill>
                  <a:srgbClr val="0070C0"/>
                </a:solidFill>
              </a:rPr>
              <a:t>What do the different lines and symbols represent?</a:t>
            </a:r>
          </a:p>
          <a:p>
            <a:pPr>
              <a:buFont typeface="Arial" pitchFamily="34" charset="0"/>
              <a:buChar char="•"/>
            </a:pPr>
            <a:r>
              <a:rPr lang="en-GB" sz="1800" b="1" dirty="0" smtClean="0">
                <a:solidFill>
                  <a:srgbClr val="0070C0"/>
                </a:solidFill>
              </a:rPr>
              <a:t>What do the colours / shades represent?</a:t>
            </a:r>
          </a:p>
          <a:p>
            <a:pPr>
              <a:buFont typeface="Arial" pitchFamily="34" charset="0"/>
              <a:buChar char="•"/>
            </a:pPr>
            <a:r>
              <a:rPr lang="en-GB" sz="1800" b="1" dirty="0" smtClean="0">
                <a:solidFill>
                  <a:srgbClr val="0070C0"/>
                </a:solidFill>
              </a:rPr>
              <a:t>What type of rocks are we looking at ? Geological era?</a:t>
            </a:r>
          </a:p>
          <a:p>
            <a:pPr>
              <a:buFont typeface="Arial" pitchFamily="34" charset="0"/>
              <a:buChar char="•"/>
            </a:pPr>
            <a:endParaRPr lang="en-GB" sz="1800" b="1" dirty="0">
              <a:solidFill>
                <a:srgbClr val="0070C0"/>
              </a:solidFill>
            </a:endParaRPr>
          </a:p>
        </p:txBody>
      </p:sp>
      <p:sp>
        <p:nvSpPr>
          <p:cNvPr id="4" name="TextBox 3"/>
          <p:cNvSpPr txBox="1"/>
          <p:nvPr/>
        </p:nvSpPr>
        <p:spPr>
          <a:xfrm>
            <a:off x="674569" y="4778161"/>
            <a:ext cx="6696744" cy="1569660"/>
          </a:xfrm>
          <a:prstGeom prst="rect">
            <a:avLst/>
          </a:prstGeom>
          <a:noFill/>
        </p:spPr>
        <p:txBody>
          <a:bodyPr wrap="square" rtlCol="0">
            <a:spAutoFit/>
          </a:bodyPr>
          <a:lstStyle/>
          <a:p>
            <a:r>
              <a:rPr lang="en-GB" sz="1200" dirty="0" smtClean="0"/>
              <a:t>Dip direction and extent will sometimes be indicated as follows:</a:t>
            </a:r>
          </a:p>
          <a:p>
            <a:r>
              <a:rPr lang="en-GB" sz="1200" dirty="0" smtClean="0"/>
              <a:t>Indicates a dip towards the SE of 24 degrees.</a:t>
            </a:r>
          </a:p>
          <a:p>
            <a:endParaRPr lang="en-GB" sz="1200" dirty="0" smtClean="0"/>
          </a:p>
          <a:p>
            <a:endParaRPr lang="en-GB" sz="1200" dirty="0"/>
          </a:p>
          <a:p>
            <a:r>
              <a:rPr lang="en-GB" sz="1200" dirty="0" smtClean="0"/>
              <a:t>A Syncline Axis will look as follows : </a:t>
            </a:r>
          </a:p>
          <a:p>
            <a:endParaRPr lang="en-GB" sz="1200" dirty="0"/>
          </a:p>
          <a:p>
            <a:endParaRPr lang="en-GB" sz="1200" dirty="0"/>
          </a:p>
          <a:p>
            <a:r>
              <a:rPr lang="en-GB" sz="1200" dirty="0" smtClean="0"/>
              <a:t>A Anticline Axis will look as follows: </a:t>
            </a:r>
            <a:endParaRPr lang="en-GB" sz="1200" dirty="0"/>
          </a:p>
        </p:txBody>
      </p:sp>
      <p:cxnSp>
        <p:nvCxnSpPr>
          <p:cNvPr id="6" name="Straight Arrow Connector 5"/>
          <p:cNvCxnSpPr/>
          <p:nvPr/>
        </p:nvCxnSpPr>
        <p:spPr>
          <a:xfrm>
            <a:off x="5436096" y="4934386"/>
            <a:ext cx="288032" cy="216024"/>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8" name="TextBox 7"/>
          <p:cNvSpPr txBox="1"/>
          <p:nvPr/>
        </p:nvSpPr>
        <p:spPr>
          <a:xfrm>
            <a:off x="5652120" y="4811276"/>
            <a:ext cx="576064" cy="307777"/>
          </a:xfrm>
          <a:prstGeom prst="rect">
            <a:avLst/>
          </a:prstGeom>
          <a:noFill/>
        </p:spPr>
        <p:txBody>
          <a:bodyPr wrap="square" rtlCol="0">
            <a:spAutoFit/>
          </a:bodyPr>
          <a:lstStyle/>
          <a:p>
            <a:r>
              <a:rPr lang="en-GB" sz="1400" dirty="0" smtClean="0"/>
              <a:t>24</a:t>
            </a:r>
            <a:endParaRPr lang="en-GB" sz="1400" dirty="0"/>
          </a:p>
        </p:txBody>
      </p:sp>
      <p:cxnSp>
        <p:nvCxnSpPr>
          <p:cNvPr id="10" name="Straight Connector 9"/>
          <p:cNvCxnSpPr/>
          <p:nvPr/>
        </p:nvCxnSpPr>
        <p:spPr>
          <a:xfrm>
            <a:off x="3632108" y="5650489"/>
            <a:ext cx="1371940" cy="0"/>
          </a:xfrm>
          <a:prstGeom prst="line">
            <a:avLst/>
          </a:prstGeom>
        </p:spPr>
        <p:style>
          <a:lnRef idx="2">
            <a:schemeClr val="dk1"/>
          </a:lnRef>
          <a:fillRef idx="0">
            <a:schemeClr val="dk1"/>
          </a:fillRef>
          <a:effectRef idx="1">
            <a:schemeClr val="dk1"/>
          </a:effectRef>
          <a:fontRef idx="minor">
            <a:schemeClr val="tx1"/>
          </a:fontRef>
        </p:style>
      </p:cxnSp>
      <p:cxnSp>
        <p:nvCxnSpPr>
          <p:cNvPr id="11" name="Straight Connector 10"/>
          <p:cNvCxnSpPr/>
          <p:nvPr/>
        </p:nvCxnSpPr>
        <p:spPr>
          <a:xfrm>
            <a:off x="3635896" y="6237312"/>
            <a:ext cx="1512168" cy="2433"/>
          </a:xfrm>
          <a:prstGeom prst="line">
            <a:avLst/>
          </a:prstGeom>
        </p:spPr>
        <p:style>
          <a:lnRef idx="2">
            <a:schemeClr val="dk1"/>
          </a:lnRef>
          <a:fillRef idx="0">
            <a:schemeClr val="dk1"/>
          </a:fillRef>
          <a:effectRef idx="1">
            <a:schemeClr val="dk1"/>
          </a:effectRef>
          <a:fontRef idx="minor">
            <a:schemeClr val="tx1"/>
          </a:fontRef>
        </p:style>
      </p:cxnSp>
      <p:sp>
        <p:nvSpPr>
          <p:cNvPr id="13" name="Chevron 12"/>
          <p:cNvSpPr/>
          <p:nvPr/>
        </p:nvSpPr>
        <p:spPr>
          <a:xfrm rot="5400000">
            <a:off x="4302815" y="5388672"/>
            <a:ext cx="213624" cy="135013"/>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Chevron 13"/>
          <p:cNvSpPr/>
          <p:nvPr/>
        </p:nvSpPr>
        <p:spPr>
          <a:xfrm rot="16200000">
            <a:off x="4301615" y="5808035"/>
            <a:ext cx="216024" cy="162017"/>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cxnSp>
        <p:nvCxnSpPr>
          <p:cNvPr id="18" name="Straight Connector 17"/>
          <p:cNvCxnSpPr>
            <a:stCxn id="13" idx="3"/>
            <a:endCxn id="14" idx="3"/>
          </p:cNvCxnSpPr>
          <p:nvPr/>
        </p:nvCxnSpPr>
        <p:spPr>
          <a:xfrm>
            <a:off x="4409627" y="5562991"/>
            <a:ext cx="1" cy="218041"/>
          </a:xfrm>
          <a:prstGeom prst="line">
            <a:avLst/>
          </a:prstGeom>
        </p:spPr>
        <p:style>
          <a:lnRef idx="2">
            <a:schemeClr val="dk1"/>
          </a:lnRef>
          <a:fillRef idx="0">
            <a:schemeClr val="dk1"/>
          </a:fillRef>
          <a:effectRef idx="1">
            <a:schemeClr val="dk1"/>
          </a:effectRef>
          <a:fontRef idx="minor">
            <a:schemeClr val="tx1"/>
          </a:fontRef>
        </p:style>
      </p:cxnSp>
      <p:cxnSp>
        <p:nvCxnSpPr>
          <p:cNvPr id="22" name="Straight Arrow Connector 21"/>
          <p:cNvCxnSpPr/>
          <p:nvPr/>
        </p:nvCxnSpPr>
        <p:spPr>
          <a:xfrm>
            <a:off x="4932040" y="5997056"/>
            <a:ext cx="0" cy="456280"/>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cxnSp>
        <p:nvCxnSpPr>
          <p:cNvPr id="25" name="Straight Arrow Connector 24"/>
          <p:cNvCxnSpPr/>
          <p:nvPr/>
        </p:nvCxnSpPr>
        <p:spPr>
          <a:xfrm>
            <a:off x="4022941" y="6011605"/>
            <a:ext cx="0" cy="456280"/>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sp>
        <p:nvSpPr>
          <p:cNvPr id="28" name="TextBox 27"/>
          <p:cNvSpPr txBox="1"/>
          <p:nvPr/>
        </p:nvSpPr>
        <p:spPr>
          <a:xfrm>
            <a:off x="6012160" y="5456178"/>
            <a:ext cx="2952328" cy="738664"/>
          </a:xfrm>
          <a:prstGeom prst="rect">
            <a:avLst/>
          </a:prstGeom>
          <a:noFill/>
        </p:spPr>
        <p:txBody>
          <a:bodyPr wrap="square" rtlCol="0">
            <a:spAutoFit/>
          </a:bodyPr>
          <a:lstStyle/>
          <a:p>
            <a:r>
              <a:rPr lang="en-GB" sz="1400" dirty="0" smtClean="0"/>
              <a:t>Main Fault : </a:t>
            </a:r>
          </a:p>
          <a:p>
            <a:endParaRPr lang="en-GB" sz="1400" dirty="0"/>
          </a:p>
          <a:p>
            <a:r>
              <a:rPr lang="en-GB" sz="1400" dirty="0" smtClean="0"/>
              <a:t>Unconformity : </a:t>
            </a:r>
            <a:endParaRPr lang="en-GB" sz="1400" dirty="0"/>
          </a:p>
        </p:txBody>
      </p:sp>
      <p:cxnSp>
        <p:nvCxnSpPr>
          <p:cNvPr id="31" name="Straight Connector 30"/>
          <p:cNvCxnSpPr/>
          <p:nvPr/>
        </p:nvCxnSpPr>
        <p:spPr>
          <a:xfrm>
            <a:off x="7371313" y="5650489"/>
            <a:ext cx="1449159" cy="0"/>
          </a:xfrm>
          <a:prstGeom prst="line">
            <a:avLst/>
          </a:prstGeom>
        </p:spPr>
        <p:style>
          <a:lnRef idx="2">
            <a:schemeClr val="dk1"/>
          </a:lnRef>
          <a:fillRef idx="0">
            <a:schemeClr val="dk1"/>
          </a:fillRef>
          <a:effectRef idx="1">
            <a:schemeClr val="dk1"/>
          </a:effectRef>
          <a:fontRef idx="minor">
            <a:schemeClr val="tx1"/>
          </a:fontRef>
        </p:style>
      </p:cxnSp>
      <p:cxnSp>
        <p:nvCxnSpPr>
          <p:cNvPr id="33" name="Curved Connector 32"/>
          <p:cNvCxnSpPr/>
          <p:nvPr/>
        </p:nvCxnSpPr>
        <p:spPr>
          <a:xfrm rot="16200000" flipH="1">
            <a:off x="7765237" y="5779104"/>
            <a:ext cx="152979" cy="607568"/>
          </a:xfrm>
          <a:prstGeom prst="curvedConnector2">
            <a:avLst/>
          </a:prstGeom>
        </p:spPr>
        <p:style>
          <a:lnRef idx="2">
            <a:schemeClr val="dk1"/>
          </a:lnRef>
          <a:fillRef idx="0">
            <a:schemeClr val="dk1"/>
          </a:fillRef>
          <a:effectRef idx="1">
            <a:schemeClr val="dk1"/>
          </a:effectRef>
          <a:fontRef idx="minor">
            <a:schemeClr val="tx1"/>
          </a:fontRef>
        </p:style>
      </p:cxnSp>
      <p:cxnSp>
        <p:nvCxnSpPr>
          <p:cNvPr id="35" name="Curved Connector 34"/>
          <p:cNvCxnSpPr/>
          <p:nvPr/>
        </p:nvCxnSpPr>
        <p:spPr>
          <a:xfrm>
            <a:off x="8145514" y="6158799"/>
            <a:ext cx="674958" cy="294539"/>
          </a:xfrm>
          <a:prstGeom prst="curvedConnector3">
            <a:avLst>
              <a:gd name="adj1" fmla="val 50000"/>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0133617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572665" y="116632"/>
            <a:ext cx="5840574" cy="461665"/>
          </a:xfrm>
          <a:prstGeom prst="rect">
            <a:avLst/>
          </a:prstGeom>
          <a:solidFill>
            <a:schemeClr val="bg1">
              <a:lumMod val="95000"/>
            </a:schemeClr>
          </a:solidFill>
        </p:spPr>
        <p:txBody>
          <a:bodyPr wrap="none">
            <a:spAutoFit/>
          </a:bodyPr>
          <a:lstStyle/>
          <a:p>
            <a:pPr lvl="0" algn="ctr"/>
            <a:r>
              <a:rPr lang="en-GB" sz="2400" b="1" dirty="0" smtClean="0">
                <a:solidFill>
                  <a:srgbClr val="0070C0"/>
                </a:solidFill>
              </a:rPr>
              <a:t>Constructing a cross section: Example 1</a:t>
            </a:r>
          </a:p>
        </p:txBody>
      </p:sp>
      <p:sp>
        <p:nvSpPr>
          <p:cNvPr id="7" name="TextBox 6"/>
          <p:cNvSpPr txBox="1"/>
          <p:nvPr/>
        </p:nvSpPr>
        <p:spPr>
          <a:xfrm>
            <a:off x="251519" y="1700808"/>
            <a:ext cx="3960439" cy="4678204"/>
          </a:xfrm>
          <a:prstGeom prst="rect">
            <a:avLst/>
          </a:prstGeom>
          <a:noFill/>
        </p:spPr>
        <p:txBody>
          <a:bodyPr wrap="square" rtlCol="0">
            <a:spAutoFit/>
          </a:bodyPr>
          <a:lstStyle/>
          <a:p>
            <a:r>
              <a:rPr lang="en-GB" sz="2800" b="1" dirty="0" smtClean="0"/>
              <a:t>Step 1 : </a:t>
            </a:r>
          </a:p>
          <a:p>
            <a:endParaRPr lang="en-GB" b="1" dirty="0" smtClean="0"/>
          </a:p>
          <a:p>
            <a:r>
              <a:rPr lang="en-GB" dirty="0" smtClean="0"/>
              <a:t>First determine the line along which you are going to draw the section, it should:</a:t>
            </a:r>
          </a:p>
          <a:p>
            <a:endParaRPr lang="en-GB" dirty="0" smtClean="0"/>
          </a:p>
          <a:p>
            <a:pPr marL="285750" indent="-285750">
              <a:buFont typeface="Arial" panose="020B0604020202020204" pitchFamily="34" charset="0"/>
              <a:buChar char="•"/>
            </a:pPr>
            <a:r>
              <a:rPr lang="en-GB" dirty="0" smtClean="0"/>
              <a:t>Be representative of</a:t>
            </a:r>
          </a:p>
          <a:p>
            <a:r>
              <a:rPr lang="en-GB" dirty="0"/>
              <a:t> </a:t>
            </a:r>
            <a:r>
              <a:rPr lang="en-GB" dirty="0" smtClean="0"/>
              <a:t>    the study area.</a:t>
            </a:r>
          </a:p>
          <a:p>
            <a:endParaRPr lang="en-GB" dirty="0" smtClean="0"/>
          </a:p>
          <a:p>
            <a:pPr marL="285750" indent="-285750">
              <a:buFont typeface="Arial" panose="020B0604020202020204" pitchFamily="34" charset="0"/>
              <a:buChar char="•"/>
            </a:pPr>
            <a:r>
              <a:rPr lang="en-GB" dirty="0" smtClean="0"/>
              <a:t>Cross all major structural features (e.g. faults and folds)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a:t>
            </a:r>
            <a:r>
              <a:rPr lang="en-GB" dirty="0" smtClean="0"/>
              <a:t>ave appropriate data on the map </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Often be drawn perpendicular to major structural features.	</a:t>
            </a:r>
          </a:p>
        </p:txBody>
      </p:sp>
      <p:pic>
        <p:nvPicPr>
          <p:cNvPr id="1026" name="Picture 2"/>
          <p:cNvPicPr>
            <a:picLocks noChangeAspect="1" noChangeArrowheads="1"/>
          </p:cNvPicPr>
          <p:nvPr/>
        </p:nvPicPr>
        <p:blipFill>
          <a:blip r:embed="rId2" cstate="print"/>
          <a:srcRect/>
          <a:stretch>
            <a:fillRect/>
          </a:stretch>
        </p:blipFill>
        <p:spPr bwMode="auto">
          <a:xfrm>
            <a:off x="4283968" y="620688"/>
            <a:ext cx="4608511" cy="5343821"/>
          </a:xfrm>
          <a:prstGeom prst="rect">
            <a:avLst/>
          </a:prstGeom>
          <a:noFill/>
          <a:ln w="9525">
            <a:noFill/>
            <a:miter lim="800000"/>
            <a:headEnd/>
            <a:tailEnd/>
          </a:ln>
        </p:spPr>
      </p:pic>
      <p:pic>
        <p:nvPicPr>
          <p:cNvPr id="1027" name="Picture 3"/>
          <p:cNvPicPr>
            <a:picLocks noChangeAspect="1" noChangeArrowheads="1"/>
          </p:cNvPicPr>
          <p:nvPr/>
        </p:nvPicPr>
        <p:blipFill>
          <a:blip r:embed="rId3" cstate="print"/>
          <a:srcRect/>
          <a:stretch>
            <a:fillRect/>
          </a:stretch>
        </p:blipFill>
        <p:spPr bwMode="auto">
          <a:xfrm>
            <a:off x="4283968" y="620688"/>
            <a:ext cx="4608512" cy="5393858"/>
          </a:xfrm>
          <a:prstGeom prst="rect">
            <a:avLst/>
          </a:prstGeom>
          <a:noFill/>
          <a:ln w="9525">
            <a:noFill/>
            <a:miter lim="800000"/>
            <a:headEnd/>
            <a:tailEnd/>
          </a:ln>
        </p:spPr>
      </p:pic>
      <p:sp>
        <p:nvSpPr>
          <p:cNvPr id="11" name="Rectangle 10"/>
          <p:cNvSpPr/>
          <p:nvPr/>
        </p:nvSpPr>
        <p:spPr>
          <a:xfrm>
            <a:off x="251520" y="777478"/>
            <a:ext cx="4032448" cy="923330"/>
          </a:xfrm>
          <a:prstGeom prst="rect">
            <a:avLst/>
          </a:prstGeom>
        </p:spPr>
        <p:txBody>
          <a:bodyPr wrap="square">
            <a:spAutoFit/>
          </a:bodyPr>
          <a:lstStyle/>
          <a:p>
            <a:r>
              <a:rPr lang="en-GB" dirty="0" smtClean="0"/>
              <a:t>Here is our original map.  Fill in the example on  your exercise sheet as we run through it.</a:t>
            </a:r>
            <a:endParaRPr lang="en-GB" dirty="0"/>
          </a:p>
        </p:txBody>
      </p:sp>
    </p:spTree>
    <p:extLst>
      <p:ext uri="{BB962C8B-B14F-4D97-AF65-F5344CB8AC3E}">
        <p14:creationId xmlns:p14="http://schemas.microsoft.com/office/powerpoint/2010/main" val="2388842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027"/>
                                        </p:tgtEl>
                                        <p:attrNameLst>
                                          <p:attrName>style.visibility</p:attrName>
                                        </p:attrNameLst>
                                      </p:cBhvr>
                                      <p:to>
                                        <p:strVal val="visible"/>
                                      </p:to>
                                    </p:set>
                                    <p:animEffect transition="in" filter="wipe(down)">
                                      <p:cBhvr>
                                        <p:cTn id="7" dur="500"/>
                                        <p:tgtEl>
                                          <p:spTgt spid="10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750068" y="116632"/>
            <a:ext cx="7485768" cy="584775"/>
          </a:xfrm>
          <a:prstGeom prst="rect">
            <a:avLst/>
          </a:prstGeom>
        </p:spPr>
        <p:txBody>
          <a:bodyPr wrap="none">
            <a:spAutoFit/>
          </a:bodyPr>
          <a:lstStyle/>
          <a:p>
            <a:pPr lvl="0" algn="ctr"/>
            <a:r>
              <a:rPr lang="en-GB" sz="3200" b="1" dirty="0" smtClean="0">
                <a:solidFill>
                  <a:srgbClr val="0070C0"/>
                </a:solidFill>
              </a:rPr>
              <a:t>Constructing a cross section: Example</a:t>
            </a:r>
          </a:p>
        </p:txBody>
      </p:sp>
      <p:sp>
        <p:nvSpPr>
          <p:cNvPr id="7" name="TextBox 6"/>
          <p:cNvSpPr txBox="1"/>
          <p:nvPr/>
        </p:nvSpPr>
        <p:spPr>
          <a:xfrm>
            <a:off x="179512" y="764704"/>
            <a:ext cx="8820472" cy="2462213"/>
          </a:xfrm>
          <a:prstGeom prst="rect">
            <a:avLst/>
          </a:prstGeom>
          <a:noFill/>
        </p:spPr>
        <p:txBody>
          <a:bodyPr wrap="square" rtlCol="0">
            <a:spAutoFit/>
          </a:bodyPr>
          <a:lstStyle/>
          <a:p>
            <a:r>
              <a:rPr lang="en-GB" sz="2800" b="1" dirty="0" smtClean="0"/>
              <a:t>Step 2: </a:t>
            </a:r>
          </a:p>
          <a:p>
            <a:endParaRPr lang="en-GB" b="1" dirty="0" smtClean="0"/>
          </a:p>
          <a:p>
            <a:pPr>
              <a:buFont typeface="Arial" pitchFamily="34" charset="0"/>
              <a:buChar char="•"/>
            </a:pPr>
            <a:r>
              <a:rPr lang="en-GB" dirty="0" smtClean="0"/>
              <a:t>Now on some graph paper draw an x axis with the same scale and length as the line of</a:t>
            </a:r>
          </a:p>
          <a:p>
            <a:r>
              <a:rPr lang="en-GB" dirty="0"/>
              <a:t> </a:t>
            </a:r>
            <a:r>
              <a:rPr lang="en-GB" dirty="0" smtClean="0"/>
              <a:t> the cross section. </a:t>
            </a:r>
          </a:p>
          <a:p>
            <a:endParaRPr lang="en-GB" dirty="0" smtClean="0"/>
          </a:p>
          <a:p>
            <a:pPr>
              <a:buFont typeface="Arial" pitchFamily="34" charset="0"/>
              <a:buChar char="•"/>
            </a:pPr>
            <a:r>
              <a:rPr lang="en-GB" dirty="0"/>
              <a:t> </a:t>
            </a:r>
            <a:r>
              <a:rPr lang="en-GB" dirty="0" smtClean="0"/>
              <a:t>Then add y axes to both ends, that have a relevant scale to  the topographic contours.</a:t>
            </a:r>
          </a:p>
          <a:p>
            <a:pPr>
              <a:buFont typeface="Arial" pitchFamily="34" charset="0"/>
              <a:buChar char="•"/>
            </a:pPr>
            <a:endParaRPr lang="en-GB" dirty="0" smtClean="0"/>
          </a:p>
          <a:p>
            <a:pPr>
              <a:buFont typeface="Arial" pitchFamily="34" charset="0"/>
              <a:buChar char="•"/>
            </a:pPr>
            <a:r>
              <a:rPr lang="en-GB" dirty="0" smtClean="0"/>
              <a:t> So that it looks something like this:</a:t>
            </a:r>
          </a:p>
        </p:txBody>
      </p:sp>
      <p:pic>
        <p:nvPicPr>
          <p:cNvPr id="2050" name="Picture 2"/>
          <p:cNvPicPr>
            <a:picLocks noChangeAspect="1" noChangeArrowheads="1"/>
          </p:cNvPicPr>
          <p:nvPr/>
        </p:nvPicPr>
        <p:blipFill>
          <a:blip r:embed="rId2" cstate="print"/>
          <a:srcRect/>
          <a:stretch>
            <a:fillRect/>
          </a:stretch>
        </p:blipFill>
        <p:spPr bwMode="auto">
          <a:xfrm>
            <a:off x="2267744" y="3501008"/>
            <a:ext cx="4838700" cy="1905000"/>
          </a:xfrm>
          <a:prstGeom prst="rect">
            <a:avLst/>
          </a:prstGeom>
          <a:noFill/>
          <a:ln w="9525">
            <a:noFill/>
            <a:miter lim="800000"/>
            <a:headEnd/>
            <a:tailEnd/>
          </a:ln>
        </p:spPr>
      </p:pic>
      <p:sp>
        <p:nvSpPr>
          <p:cNvPr id="2" name="TextBox 1"/>
          <p:cNvSpPr txBox="1"/>
          <p:nvPr/>
        </p:nvSpPr>
        <p:spPr>
          <a:xfrm>
            <a:off x="2563643" y="5301208"/>
            <a:ext cx="216024" cy="369332"/>
          </a:xfrm>
          <a:prstGeom prst="rect">
            <a:avLst/>
          </a:prstGeom>
          <a:noFill/>
        </p:spPr>
        <p:txBody>
          <a:bodyPr wrap="square" rtlCol="0">
            <a:spAutoFit/>
          </a:bodyPr>
          <a:lstStyle/>
          <a:p>
            <a:r>
              <a:rPr lang="en-GB" dirty="0" smtClean="0"/>
              <a:t>A</a:t>
            </a:r>
            <a:endParaRPr lang="en-GB" dirty="0"/>
          </a:p>
        </p:txBody>
      </p:sp>
      <p:sp>
        <p:nvSpPr>
          <p:cNvPr id="8" name="TextBox 7"/>
          <p:cNvSpPr txBox="1"/>
          <p:nvPr/>
        </p:nvSpPr>
        <p:spPr>
          <a:xfrm>
            <a:off x="6438162" y="5285841"/>
            <a:ext cx="216024" cy="369332"/>
          </a:xfrm>
          <a:prstGeom prst="rect">
            <a:avLst/>
          </a:prstGeom>
          <a:noFill/>
        </p:spPr>
        <p:txBody>
          <a:bodyPr wrap="square" rtlCol="0">
            <a:spAutoFit/>
          </a:bodyPr>
          <a:lstStyle/>
          <a:p>
            <a:r>
              <a:rPr lang="en-GB" dirty="0"/>
              <a:t>B</a:t>
            </a:r>
          </a:p>
        </p:txBody>
      </p:sp>
    </p:spTree>
    <p:extLst>
      <p:ext uri="{BB962C8B-B14F-4D97-AF65-F5344CB8AC3E}">
        <p14:creationId xmlns:p14="http://schemas.microsoft.com/office/powerpoint/2010/main" val="319007018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750068" y="116632"/>
            <a:ext cx="7485767" cy="584775"/>
          </a:xfrm>
          <a:prstGeom prst="rect">
            <a:avLst/>
          </a:prstGeom>
        </p:spPr>
        <p:txBody>
          <a:bodyPr wrap="none">
            <a:spAutoFit/>
          </a:bodyPr>
          <a:lstStyle/>
          <a:p>
            <a:pPr lvl="0" algn="ctr"/>
            <a:r>
              <a:rPr lang="en-GB" sz="3200" b="1" dirty="0" smtClean="0">
                <a:solidFill>
                  <a:srgbClr val="0070C0"/>
                </a:solidFill>
              </a:rPr>
              <a:t>Constructing a cross section: Example</a:t>
            </a:r>
          </a:p>
        </p:txBody>
      </p:sp>
      <p:pic>
        <p:nvPicPr>
          <p:cNvPr id="3074" name="Picture 2"/>
          <p:cNvPicPr>
            <a:picLocks noChangeAspect="1" noChangeArrowheads="1"/>
          </p:cNvPicPr>
          <p:nvPr/>
        </p:nvPicPr>
        <p:blipFill>
          <a:blip r:embed="rId2" cstate="print"/>
          <a:srcRect/>
          <a:stretch>
            <a:fillRect/>
          </a:stretch>
        </p:blipFill>
        <p:spPr bwMode="auto">
          <a:xfrm>
            <a:off x="4067944" y="618173"/>
            <a:ext cx="4824536" cy="5341001"/>
          </a:xfrm>
          <a:prstGeom prst="rect">
            <a:avLst/>
          </a:prstGeom>
          <a:noFill/>
          <a:ln w="9525">
            <a:noFill/>
            <a:miter lim="800000"/>
            <a:headEnd/>
            <a:tailEnd/>
          </a:ln>
        </p:spPr>
      </p:pic>
      <p:sp>
        <p:nvSpPr>
          <p:cNvPr id="8" name="TextBox 7"/>
          <p:cNvSpPr txBox="1"/>
          <p:nvPr/>
        </p:nvSpPr>
        <p:spPr>
          <a:xfrm>
            <a:off x="251520" y="1628800"/>
            <a:ext cx="3960439" cy="1631216"/>
          </a:xfrm>
          <a:prstGeom prst="rect">
            <a:avLst/>
          </a:prstGeom>
          <a:noFill/>
        </p:spPr>
        <p:txBody>
          <a:bodyPr wrap="square" rtlCol="0">
            <a:spAutoFit/>
          </a:bodyPr>
          <a:lstStyle/>
          <a:p>
            <a:r>
              <a:rPr lang="en-GB" sz="2800" b="1" dirty="0" smtClean="0"/>
              <a:t>Step 3 : </a:t>
            </a:r>
          </a:p>
          <a:p>
            <a:endParaRPr lang="en-GB" b="1" dirty="0" smtClean="0"/>
          </a:p>
          <a:p>
            <a:pPr algn="just"/>
            <a:r>
              <a:rPr lang="en-GB" dirty="0" smtClean="0"/>
              <a:t>Using a scrap piece of paper, mark on where </a:t>
            </a:r>
            <a:r>
              <a:rPr lang="en-GB" b="1" dirty="0" smtClean="0">
                <a:solidFill>
                  <a:srgbClr val="0070C0"/>
                </a:solidFill>
              </a:rPr>
              <a:t>topographic contours </a:t>
            </a:r>
            <a:r>
              <a:rPr lang="en-GB" dirty="0" smtClean="0"/>
              <a:t>intercept your cross sectional line.	</a:t>
            </a:r>
          </a:p>
        </p:txBody>
      </p:sp>
    </p:spTree>
    <p:extLst>
      <p:ext uri="{BB962C8B-B14F-4D97-AF65-F5344CB8AC3E}">
        <p14:creationId xmlns:p14="http://schemas.microsoft.com/office/powerpoint/2010/main" val="22907015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srcRect/>
          <a:stretch>
            <a:fillRect/>
          </a:stretch>
        </p:blipFill>
        <p:spPr bwMode="auto">
          <a:xfrm>
            <a:off x="3851920" y="1787893"/>
            <a:ext cx="5248250" cy="4233395"/>
          </a:xfrm>
          <a:prstGeom prst="rect">
            <a:avLst/>
          </a:prstGeom>
          <a:noFill/>
          <a:ln w="9525">
            <a:noFill/>
            <a:miter lim="800000"/>
            <a:headEnd/>
            <a:tailEnd/>
          </a:ln>
        </p:spPr>
      </p:pic>
      <p:sp>
        <p:nvSpPr>
          <p:cNvPr id="7" name="Rectangle 6"/>
          <p:cNvSpPr/>
          <p:nvPr/>
        </p:nvSpPr>
        <p:spPr>
          <a:xfrm>
            <a:off x="750068" y="116632"/>
            <a:ext cx="7485768" cy="584775"/>
          </a:xfrm>
          <a:prstGeom prst="rect">
            <a:avLst/>
          </a:prstGeom>
        </p:spPr>
        <p:txBody>
          <a:bodyPr wrap="none">
            <a:spAutoFit/>
          </a:bodyPr>
          <a:lstStyle/>
          <a:p>
            <a:pPr lvl="0" algn="ctr"/>
            <a:r>
              <a:rPr lang="en-GB" sz="3200" b="1" dirty="0" smtClean="0">
                <a:solidFill>
                  <a:srgbClr val="0070C0"/>
                </a:solidFill>
              </a:rPr>
              <a:t>Constructing a cross section: Example</a:t>
            </a:r>
          </a:p>
        </p:txBody>
      </p:sp>
      <p:sp>
        <p:nvSpPr>
          <p:cNvPr id="8" name="TextBox 7"/>
          <p:cNvSpPr txBox="1"/>
          <p:nvPr/>
        </p:nvSpPr>
        <p:spPr>
          <a:xfrm>
            <a:off x="195320" y="1787893"/>
            <a:ext cx="3744416" cy="1908215"/>
          </a:xfrm>
          <a:prstGeom prst="rect">
            <a:avLst/>
          </a:prstGeom>
          <a:noFill/>
        </p:spPr>
        <p:txBody>
          <a:bodyPr wrap="square" rtlCol="0">
            <a:spAutoFit/>
          </a:bodyPr>
          <a:lstStyle/>
          <a:p>
            <a:r>
              <a:rPr lang="en-GB" sz="2800" b="1" dirty="0" smtClean="0"/>
              <a:t>Step 4 : </a:t>
            </a:r>
          </a:p>
          <a:p>
            <a:endParaRPr lang="en-GB" b="1" dirty="0" smtClean="0"/>
          </a:p>
          <a:p>
            <a:pPr algn="just"/>
            <a:r>
              <a:rPr lang="en-GB" dirty="0" smtClean="0"/>
              <a:t>Now, overlay your scrap piece of paper with your cross section and mark on the different topographical contour points.</a:t>
            </a:r>
          </a:p>
        </p:txBody>
      </p:sp>
      <p:pic>
        <p:nvPicPr>
          <p:cNvPr id="4099" name="Picture 3"/>
          <p:cNvPicPr>
            <a:picLocks noChangeAspect="1" noChangeArrowheads="1"/>
          </p:cNvPicPr>
          <p:nvPr/>
        </p:nvPicPr>
        <p:blipFill>
          <a:blip r:embed="rId3" cstate="print"/>
          <a:srcRect/>
          <a:stretch>
            <a:fillRect/>
          </a:stretch>
        </p:blipFill>
        <p:spPr bwMode="auto">
          <a:xfrm>
            <a:off x="3923928" y="764704"/>
            <a:ext cx="4960319" cy="5040560"/>
          </a:xfrm>
          <a:prstGeom prst="rect">
            <a:avLst/>
          </a:prstGeom>
          <a:noFill/>
          <a:ln w="9525">
            <a:noFill/>
            <a:miter lim="800000"/>
            <a:headEnd/>
            <a:tailEnd/>
          </a:ln>
        </p:spPr>
      </p:pic>
    </p:spTree>
    <p:extLst>
      <p:ext uri="{BB962C8B-B14F-4D97-AF65-F5344CB8AC3E}">
        <p14:creationId xmlns:p14="http://schemas.microsoft.com/office/powerpoint/2010/main" val="3372822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099"/>
                                        </p:tgtEl>
                                        <p:attrNameLst>
                                          <p:attrName>style.visibility</p:attrName>
                                        </p:attrNameLst>
                                      </p:cBhvr>
                                      <p:to>
                                        <p:strVal val="visible"/>
                                      </p:to>
                                    </p:set>
                                    <p:animEffect transition="in" filter="wipe(down)">
                                      <p:cBhvr>
                                        <p:cTn id="7" dur="500"/>
                                        <p:tgtEl>
                                          <p:spTgt spid="40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750068" y="116632"/>
            <a:ext cx="7485768" cy="584775"/>
          </a:xfrm>
          <a:prstGeom prst="rect">
            <a:avLst/>
          </a:prstGeom>
        </p:spPr>
        <p:txBody>
          <a:bodyPr wrap="none">
            <a:spAutoFit/>
          </a:bodyPr>
          <a:lstStyle/>
          <a:p>
            <a:pPr lvl="0" algn="ctr"/>
            <a:r>
              <a:rPr lang="en-GB" sz="3200" b="1" dirty="0" smtClean="0">
                <a:solidFill>
                  <a:srgbClr val="0070C0"/>
                </a:solidFill>
              </a:rPr>
              <a:t>Constructing a cross section: Example</a:t>
            </a:r>
          </a:p>
        </p:txBody>
      </p:sp>
      <p:sp>
        <p:nvSpPr>
          <p:cNvPr id="7" name="TextBox 6"/>
          <p:cNvSpPr txBox="1"/>
          <p:nvPr/>
        </p:nvSpPr>
        <p:spPr>
          <a:xfrm>
            <a:off x="251520" y="980728"/>
            <a:ext cx="7704856" cy="1354217"/>
          </a:xfrm>
          <a:prstGeom prst="rect">
            <a:avLst/>
          </a:prstGeom>
          <a:noFill/>
        </p:spPr>
        <p:txBody>
          <a:bodyPr wrap="square" rtlCol="0">
            <a:spAutoFit/>
          </a:bodyPr>
          <a:lstStyle/>
          <a:p>
            <a:r>
              <a:rPr lang="en-GB" sz="2800" b="1" dirty="0" smtClean="0"/>
              <a:t>Step 5 : </a:t>
            </a:r>
          </a:p>
          <a:p>
            <a:endParaRPr lang="en-GB" b="1" dirty="0" smtClean="0"/>
          </a:p>
          <a:p>
            <a:r>
              <a:rPr lang="en-GB" dirty="0" smtClean="0"/>
              <a:t>If you join these dots up, you should end up with an accurate scaled  topographic cross section that looks something like the one below.</a:t>
            </a:r>
          </a:p>
        </p:txBody>
      </p:sp>
      <p:pic>
        <p:nvPicPr>
          <p:cNvPr id="5122" name="Picture 2"/>
          <p:cNvPicPr>
            <a:picLocks noChangeAspect="1" noChangeArrowheads="1"/>
          </p:cNvPicPr>
          <p:nvPr/>
        </p:nvPicPr>
        <p:blipFill>
          <a:blip r:embed="rId2" cstate="print"/>
          <a:srcRect/>
          <a:stretch>
            <a:fillRect/>
          </a:stretch>
        </p:blipFill>
        <p:spPr bwMode="auto">
          <a:xfrm>
            <a:off x="1466850" y="2780928"/>
            <a:ext cx="6210300" cy="2314575"/>
          </a:xfrm>
          <a:prstGeom prst="rect">
            <a:avLst/>
          </a:prstGeom>
          <a:noFill/>
          <a:ln w="9525">
            <a:noFill/>
            <a:miter lim="800000"/>
            <a:headEnd/>
            <a:tailEnd/>
          </a:ln>
        </p:spPr>
      </p:pic>
      <p:sp>
        <p:nvSpPr>
          <p:cNvPr id="5" name="TextBox 4"/>
          <p:cNvSpPr txBox="1"/>
          <p:nvPr/>
        </p:nvSpPr>
        <p:spPr>
          <a:xfrm>
            <a:off x="1877333" y="4949258"/>
            <a:ext cx="216024" cy="369332"/>
          </a:xfrm>
          <a:prstGeom prst="rect">
            <a:avLst/>
          </a:prstGeom>
          <a:noFill/>
        </p:spPr>
        <p:txBody>
          <a:bodyPr wrap="square" rtlCol="0">
            <a:spAutoFit/>
          </a:bodyPr>
          <a:lstStyle/>
          <a:p>
            <a:r>
              <a:rPr lang="en-GB" dirty="0" smtClean="0"/>
              <a:t>A</a:t>
            </a:r>
            <a:endParaRPr lang="en-GB" dirty="0"/>
          </a:p>
        </p:txBody>
      </p:sp>
      <p:sp>
        <p:nvSpPr>
          <p:cNvPr id="8" name="TextBox 7"/>
          <p:cNvSpPr txBox="1"/>
          <p:nvPr/>
        </p:nvSpPr>
        <p:spPr>
          <a:xfrm>
            <a:off x="6901189" y="4949258"/>
            <a:ext cx="216024" cy="369332"/>
          </a:xfrm>
          <a:prstGeom prst="rect">
            <a:avLst/>
          </a:prstGeom>
          <a:noFill/>
        </p:spPr>
        <p:txBody>
          <a:bodyPr wrap="square" rtlCol="0">
            <a:spAutoFit/>
          </a:bodyPr>
          <a:lstStyle/>
          <a:p>
            <a:r>
              <a:rPr lang="en-GB" dirty="0"/>
              <a:t>B</a:t>
            </a:r>
          </a:p>
        </p:txBody>
      </p:sp>
      <p:sp>
        <p:nvSpPr>
          <p:cNvPr id="2" name="TextBox 1"/>
          <p:cNvSpPr txBox="1"/>
          <p:nvPr/>
        </p:nvSpPr>
        <p:spPr>
          <a:xfrm>
            <a:off x="1442151" y="5733256"/>
            <a:ext cx="6793685" cy="646331"/>
          </a:xfrm>
          <a:prstGeom prst="rect">
            <a:avLst/>
          </a:prstGeom>
          <a:noFill/>
        </p:spPr>
        <p:txBody>
          <a:bodyPr wrap="square" rtlCol="0">
            <a:spAutoFit/>
          </a:bodyPr>
          <a:lstStyle/>
          <a:p>
            <a:pPr algn="ctr"/>
            <a:r>
              <a:rPr lang="en-GB" dirty="0" smtClean="0"/>
              <a:t>Convention: We know that the highest outcrop lies </a:t>
            </a:r>
            <a:r>
              <a:rPr lang="en-GB" b="1" dirty="0" smtClean="0">
                <a:solidFill>
                  <a:srgbClr val="0070C0"/>
                </a:solidFill>
              </a:rPr>
              <a:t>somewhere between </a:t>
            </a:r>
            <a:r>
              <a:rPr lang="en-GB" dirty="0" smtClean="0"/>
              <a:t>400m and 500m….so we take our curve to 450m</a:t>
            </a:r>
            <a:endParaRPr lang="en-GB" dirty="0"/>
          </a:p>
        </p:txBody>
      </p:sp>
      <p:cxnSp>
        <p:nvCxnSpPr>
          <p:cNvPr id="4" name="Straight Arrow Connector 3"/>
          <p:cNvCxnSpPr/>
          <p:nvPr/>
        </p:nvCxnSpPr>
        <p:spPr>
          <a:xfrm flipV="1">
            <a:off x="4664508" y="3284984"/>
            <a:ext cx="2236681" cy="2475462"/>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8525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3"/>
          <p:cNvPicPr>
            <a:picLocks noChangeAspect="1" noChangeArrowheads="1"/>
          </p:cNvPicPr>
          <p:nvPr/>
        </p:nvPicPr>
        <p:blipFill>
          <a:blip r:embed="rId2" cstate="print"/>
          <a:srcRect/>
          <a:stretch>
            <a:fillRect/>
          </a:stretch>
        </p:blipFill>
        <p:spPr bwMode="auto">
          <a:xfrm>
            <a:off x="4067945" y="1988840"/>
            <a:ext cx="3456384" cy="4009921"/>
          </a:xfrm>
          <a:prstGeom prst="rect">
            <a:avLst/>
          </a:prstGeom>
          <a:noFill/>
          <a:ln w="9525">
            <a:noFill/>
            <a:miter lim="800000"/>
            <a:headEnd/>
            <a:tailEnd/>
          </a:ln>
        </p:spPr>
      </p:pic>
      <p:pic>
        <p:nvPicPr>
          <p:cNvPr id="6146" name="Picture 2"/>
          <p:cNvPicPr>
            <a:picLocks noChangeAspect="1" noChangeArrowheads="1"/>
          </p:cNvPicPr>
          <p:nvPr/>
        </p:nvPicPr>
        <p:blipFill>
          <a:blip r:embed="rId3" cstate="print"/>
          <a:srcRect/>
          <a:stretch>
            <a:fillRect/>
          </a:stretch>
        </p:blipFill>
        <p:spPr bwMode="auto">
          <a:xfrm>
            <a:off x="4067945" y="908720"/>
            <a:ext cx="4798168" cy="5472609"/>
          </a:xfrm>
          <a:prstGeom prst="rect">
            <a:avLst/>
          </a:prstGeom>
          <a:noFill/>
          <a:ln w="9525">
            <a:noFill/>
            <a:miter lim="800000"/>
            <a:headEnd/>
            <a:tailEnd/>
          </a:ln>
        </p:spPr>
      </p:pic>
      <p:sp>
        <p:nvSpPr>
          <p:cNvPr id="7" name="Rectangle 6"/>
          <p:cNvSpPr/>
          <p:nvPr/>
        </p:nvSpPr>
        <p:spPr>
          <a:xfrm>
            <a:off x="750068" y="116632"/>
            <a:ext cx="7485768" cy="584775"/>
          </a:xfrm>
          <a:prstGeom prst="rect">
            <a:avLst/>
          </a:prstGeom>
        </p:spPr>
        <p:txBody>
          <a:bodyPr wrap="none">
            <a:spAutoFit/>
          </a:bodyPr>
          <a:lstStyle/>
          <a:p>
            <a:pPr lvl="0" algn="ctr"/>
            <a:r>
              <a:rPr lang="en-GB" sz="3200" b="1" dirty="0" smtClean="0">
                <a:solidFill>
                  <a:srgbClr val="0070C0"/>
                </a:solidFill>
              </a:rPr>
              <a:t>Constructing a cross section: Example</a:t>
            </a:r>
          </a:p>
        </p:txBody>
      </p:sp>
      <p:sp>
        <p:nvSpPr>
          <p:cNvPr id="8" name="TextBox 7"/>
          <p:cNvSpPr txBox="1"/>
          <p:nvPr/>
        </p:nvSpPr>
        <p:spPr>
          <a:xfrm>
            <a:off x="251520" y="1829532"/>
            <a:ext cx="3744416" cy="2739211"/>
          </a:xfrm>
          <a:prstGeom prst="rect">
            <a:avLst/>
          </a:prstGeom>
          <a:noFill/>
        </p:spPr>
        <p:txBody>
          <a:bodyPr wrap="square" rtlCol="0">
            <a:spAutoFit/>
          </a:bodyPr>
          <a:lstStyle/>
          <a:p>
            <a:r>
              <a:rPr lang="en-GB" sz="2800" b="1" dirty="0" smtClean="0"/>
              <a:t>Step 6 : </a:t>
            </a:r>
          </a:p>
          <a:p>
            <a:endParaRPr lang="en-GB" b="1" dirty="0" smtClean="0"/>
          </a:p>
          <a:p>
            <a:pPr algn="just"/>
            <a:r>
              <a:rPr lang="en-GB" dirty="0" smtClean="0"/>
              <a:t>Now, with your scrap piece of paper add in where the </a:t>
            </a:r>
            <a:r>
              <a:rPr lang="en-GB" b="1" dirty="0" smtClean="0">
                <a:solidFill>
                  <a:srgbClr val="0070C0"/>
                </a:solidFill>
              </a:rPr>
              <a:t>lithological boundaries (structure contours)</a:t>
            </a:r>
            <a:r>
              <a:rPr lang="en-GB" dirty="0" smtClean="0"/>
              <a:t> intercept your cross sectional line.</a:t>
            </a:r>
          </a:p>
          <a:p>
            <a:pPr algn="just"/>
            <a:endParaRPr lang="en-GB" dirty="0" smtClean="0"/>
          </a:p>
          <a:p>
            <a:pPr algn="just"/>
            <a:r>
              <a:rPr lang="en-GB" b="1" dirty="0" smtClean="0">
                <a:solidFill>
                  <a:srgbClr val="0070C0"/>
                </a:solidFill>
              </a:rPr>
              <a:t>This is the point where one rock type changes to the next.</a:t>
            </a:r>
          </a:p>
        </p:txBody>
      </p:sp>
      <p:sp>
        <p:nvSpPr>
          <p:cNvPr id="6" name="TextBox 5"/>
          <p:cNvSpPr txBox="1"/>
          <p:nvPr/>
        </p:nvSpPr>
        <p:spPr>
          <a:xfrm>
            <a:off x="2386998" y="4797152"/>
            <a:ext cx="1584176" cy="1477328"/>
          </a:xfrm>
          <a:prstGeom prst="rect">
            <a:avLst/>
          </a:prstGeom>
          <a:noFill/>
        </p:spPr>
        <p:txBody>
          <a:bodyPr wrap="square" rtlCol="0">
            <a:spAutoFit/>
          </a:bodyPr>
          <a:lstStyle/>
          <a:p>
            <a:r>
              <a:rPr lang="en-GB" dirty="0" smtClean="0"/>
              <a:t>Sandstone</a:t>
            </a:r>
          </a:p>
          <a:p>
            <a:endParaRPr lang="en-GB" dirty="0" smtClean="0"/>
          </a:p>
          <a:p>
            <a:r>
              <a:rPr lang="en-GB" dirty="0" smtClean="0"/>
              <a:t>Limestone</a:t>
            </a:r>
          </a:p>
          <a:p>
            <a:endParaRPr lang="en-GB" dirty="0" smtClean="0"/>
          </a:p>
          <a:p>
            <a:r>
              <a:rPr lang="en-GB" dirty="0" smtClean="0"/>
              <a:t>Chalk</a:t>
            </a:r>
            <a:endParaRPr lang="en-GB" dirty="0"/>
          </a:p>
        </p:txBody>
      </p:sp>
      <p:sp>
        <p:nvSpPr>
          <p:cNvPr id="2" name="TextBox 1"/>
          <p:cNvSpPr txBox="1"/>
          <p:nvPr/>
        </p:nvSpPr>
        <p:spPr>
          <a:xfrm>
            <a:off x="1943708" y="4807397"/>
            <a:ext cx="360040" cy="369332"/>
          </a:xfrm>
          <a:prstGeom prst="rect">
            <a:avLst/>
          </a:prstGeom>
          <a:solidFill>
            <a:schemeClr val="tx1">
              <a:lumMod val="65000"/>
              <a:lumOff val="35000"/>
            </a:schemeClr>
          </a:solidFill>
          <a:ln>
            <a:solidFill>
              <a:schemeClr val="tx1"/>
            </a:solidFill>
          </a:ln>
        </p:spPr>
        <p:txBody>
          <a:bodyPr wrap="square" rtlCol="0">
            <a:spAutoFit/>
          </a:bodyPr>
          <a:lstStyle/>
          <a:p>
            <a:endParaRPr lang="en-GB" dirty="0"/>
          </a:p>
        </p:txBody>
      </p:sp>
      <p:sp>
        <p:nvSpPr>
          <p:cNvPr id="9" name="TextBox 8"/>
          <p:cNvSpPr txBox="1"/>
          <p:nvPr/>
        </p:nvSpPr>
        <p:spPr>
          <a:xfrm>
            <a:off x="1943708" y="5351150"/>
            <a:ext cx="360040" cy="369332"/>
          </a:xfrm>
          <a:prstGeom prst="rect">
            <a:avLst/>
          </a:prstGeom>
          <a:solidFill>
            <a:schemeClr val="bg1">
              <a:lumMod val="85000"/>
            </a:schemeClr>
          </a:solidFill>
          <a:ln w="9525">
            <a:solidFill>
              <a:schemeClr val="tx1"/>
            </a:solidFill>
          </a:ln>
        </p:spPr>
        <p:txBody>
          <a:bodyPr wrap="square" rtlCol="0">
            <a:spAutoFit/>
          </a:bodyPr>
          <a:lstStyle/>
          <a:p>
            <a:endParaRPr lang="en-GB" dirty="0"/>
          </a:p>
        </p:txBody>
      </p:sp>
      <p:sp>
        <p:nvSpPr>
          <p:cNvPr id="10" name="TextBox 9"/>
          <p:cNvSpPr txBox="1"/>
          <p:nvPr/>
        </p:nvSpPr>
        <p:spPr>
          <a:xfrm>
            <a:off x="1943708" y="5939988"/>
            <a:ext cx="360040" cy="369332"/>
          </a:xfrm>
          <a:prstGeom prst="rect">
            <a:avLst/>
          </a:prstGeom>
          <a:solidFill>
            <a:schemeClr val="bg1"/>
          </a:solidFill>
          <a:ln w="9525">
            <a:solidFill>
              <a:schemeClr val="tx1"/>
            </a:solidFill>
          </a:ln>
        </p:spPr>
        <p:txBody>
          <a:bodyPr wrap="square" rtlCol="0">
            <a:spAutoFit/>
          </a:bodyPr>
          <a:lstStyle/>
          <a:p>
            <a:endParaRPr lang="en-GB" dirty="0"/>
          </a:p>
        </p:txBody>
      </p:sp>
    </p:spTree>
    <p:extLst>
      <p:ext uri="{BB962C8B-B14F-4D97-AF65-F5344CB8AC3E}">
        <p14:creationId xmlns:p14="http://schemas.microsoft.com/office/powerpoint/2010/main" val="4076980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wipe(down)">
                                      <p:cBhvr>
                                        <p:cTn id="7" dur="500"/>
                                        <p:tgtEl>
                                          <p:spTgt spid="6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07504" y="1340768"/>
            <a:ext cx="3528392" cy="2185214"/>
          </a:xfrm>
          <a:prstGeom prst="rect">
            <a:avLst/>
          </a:prstGeom>
          <a:noFill/>
        </p:spPr>
        <p:txBody>
          <a:bodyPr wrap="square" rtlCol="0">
            <a:spAutoFit/>
          </a:bodyPr>
          <a:lstStyle/>
          <a:p>
            <a:r>
              <a:rPr lang="en-GB" sz="2800" b="1" dirty="0" smtClean="0"/>
              <a:t>Step 7 : </a:t>
            </a:r>
          </a:p>
          <a:p>
            <a:endParaRPr lang="en-GB" b="1" dirty="0" smtClean="0"/>
          </a:p>
          <a:p>
            <a:r>
              <a:rPr lang="en-GB" dirty="0" smtClean="0"/>
              <a:t>Now, overlay your scrap piece of paper with your cross section and mark on the different </a:t>
            </a:r>
            <a:r>
              <a:rPr lang="en-GB" b="1" dirty="0" smtClean="0">
                <a:solidFill>
                  <a:srgbClr val="0070C0"/>
                </a:solidFill>
              </a:rPr>
              <a:t>lithological boundaries (structure contours).</a:t>
            </a:r>
          </a:p>
        </p:txBody>
      </p:sp>
      <p:sp>
        <p:nvSpPr>
          <p:cNvPr id="7" name="Rectangle 6"/>
          <p:cNvSpPr/>
          <p:nvPr/>
        </p:nvSpPr>
        <p:spPr>
          <a:xfrm>
            <a:off x="750068" y="116632"/>
            <a:ext cx="7485768" cy="584775"/>
          </a:xfrm>
          <a:prstGeom prst="rect">
            <a:avLst/>
          </a:prstGeom>
        </p:spPr>
        <p:txBody>
          <a:bodyPr wrap="none">
            <a:spAutoFit/>
          </a:bodyPr>
          <a:lstStyle/>
          <a:p>
            <a:pPr lvl="0" algn="ctr"/>
            <a:r>
              <a:rPr lang="en-GB" sz="3200" b="1" dirty="0" smtClean="0">
                <a:solidFill>
                  <a:srgbClr val="0070C0"/>
                </a:solidFill>
              </a:rPr>
              <a:t>Constructing a cross section: Example</a:t>
            </a:r>
          </a:p>
        </p:txBody>
      </p:sp>
      <p:pic>
        <p:nvPicPr>
          <p:cNvPr id="7170" name="Picture 2"/>
          <p:cNvPicPr>
            <a:picLocks noChangeAspect="1" noChangeArrowheads="1"/>
          </p:cNvPicPr>
          <p:nvPr/>
        </p:nvPicPr>
        <p:blipFill>
          <a:blip r:embed="rId2" cstate="print"/>
          <a:srcRect/>
          <a:stretch>
            <a:fillRect/>
          </a:stretch>
        </p:blipFill>
        <p:spPr bwMode="auto">
          <a:xfrm>
            <a:off x="3635896" y="1655241"/>
            <a:ext cx="5478660" cy="4366047"/>
          </a:xfrm>
          <a:prstGeom prst="rect">
            <a:avLst/>
          </a:prstGeom>
          <a:noFill/>
          <a:ln w="9525">
            <a:noFill/>
            <a:miter lim="800000"/>
            <a:headEnd/>
            <a:tailEnd/>
          </a:ln>
        </p:spPr>
      </p:pic>
      <p:pic>
        <p:nvPicPr>
          <p:cNvPr id="7171" name="Picture 3"/>
          <p:cNvPicPr>
            <a:picLocks noChangeAspect="1" noChangeArrowheads="1"/>
          </p:cNvPicPr>
          <p:nvPr/>
        </p:nvPicPr>
        <p:blipFill>
          <a:blip r:embed="rId3" cstate="print"/>
          <a:srcRect/>
          <a:stretch>
            <a:fillRect/>
          </a:stretch>
        </p:blipFill>
        <p:spPr bwMode="auto">
          <a:xfrm>
            <a:off x="3669348" y="1523671"/>
            <a:ext cx="5295139" cy="4794248"/>
          </a:xfrm>
          <a:prstGeom prst="rect">
            <a:avLst/>
          </a:prstGeom>
          <a:noFill/>
          <a:ln w="9525">
            <a:noFill/>
            <a:miter lim="800000"/>
            <a:headEnd/>
            <a:tailEnd/>
          </a:ln>
        </p:spPr>
      </p:pic>
    </p:spTree>
    <p:extLst>
      <p:ext uri="{BB962C8B-B14F-4D97-AF65-F5344CB8AC3E}">
        <p14:creationId xmlns:p14="http://schemas.microsoft.com/office/powerpoint/2010/main" val="2829542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7171"/>
                                        </p:tgtEl>
                                        <p:attrNameLst>
                                          <p:attrName>style.visibility</p:attrName>
                                        </p:attrNameLst>
                                      </p:cBhvr>
                                      <p:to>
                                        <p:strVal val="visible"/>
                                      </p:to>
                                    </p:set>
                                    <p:animEffect transition="in" filter="wipe(down)">
                                      <p:cBhvr>
                                        <p:cTn id="7" dur="500"/>
                                        <p:tgtEl>
                                          <p:spTgt spid="7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cstate="print"/>
          <a:srcRect/>
          <a:stretch>
            <a:fillRect/>
          </a:stretch>
        </p:blipFill>
        <p:spPr bwMode="auto">
          <a:xfrm>
            <a:off x="1483039" y="3933056"/>
            <a:ext cx="6134100" cy="2305050"/>
          </a:xfrm>
          <a:prstGeom prst="rect">
            <a:avLst/>
          </a:prstGeom>
          <a:noFill/>
          <a:ln w="9525">
            <a:noFill/>
            <a:miter lim="800000"/>
            <a:headEnd/>
            <a:tailEnd/>
          </a:ln>
        </p:spPr>
      </p:pic>
      <p:sp>
        <p:nvSpPr>
          <p:cNvPr id="7" name="Rectangle 6"/>
          <p:cNvSpPr/>
          <p:nvPr/>
        </p:nvSpPr>
        <p:spPr>
          <a:xfrm>
            <a:off x="630742" y="116632"/>
            <a:ext cx="7724422" cy="584775"/>
          </a:xfrm>
          <a:prstGeom prst="rect">
            <a:avLst/>
          </a:prstGeom>
        </p:spPr>
        <p:txBody>
          <a:bodyPr wrap="none">
            <a:spAutoFit/>
          </a:bodyPr>
          <a:lstStyle/>
          <a:p>
            <a:pPr lvl="0" algn="ctr"/>
            <a:r>
              <a:rPr lang="en-GB" sz="3200" b="1" dirty="0" smtClean="0">
                <a:solidFill>
                  <a:srgbClr val="0070C0"/>
                </a:solidFill>
              </a:rPr>
              <a:t>Constructing a cross section: Example 1</a:t>
            </a:r>
          </a:p>
        </p:txBody>
      </p:sp>
      <p:sp>
        <p:nvSpPr>
          <p:cNvPr id="8" name="TextBox 7"/>
          <p:cNvSpPr txBox="1"/>
          <p:nvPr/>
        </p:nvSpPr>
        <p:spPr>
          <a:xfrm>
            <a:off x="251520" y="764704"/>
            <a:ext cx="8208912" cy="2185214"/>
          </a:xfrm>
          <a:prstGeom prst="rect">
            <a:avLst/>
          </a:prstGeom>
          <a:noFill/>
        </p:spPr>
        <p:txBody>
          <a:bodyPr wrap="square" rtlCol="0">
            <a:spAutoFit/>
          </a:bodyPr>
          <a:lstStyle/>
          <a:p>
            <a:r>
              <a:rPr lang="en-GB" sz="2800" b="1" dirty="0" smtClean="0"/>
              <a:t>Step 8 : </a:t>
            </a:r>
          </a:p>
          <a:p>
            <a:endParaRPr lang="en-GB" b="1" dirty="0" smtClean="0"/>
          </a:p>
          <a:p>
            <a:pPr>
              <a:buFont typeface="Arial" pitchFamily="34" charset="0"/>
              <a:buChar char="•"/>
            </a:pPr>
            <a:r>
              <a:rPr lang="en-GB" dirty="0" smtClean="0"/>
              <a:t> Now, extrapolate from these points the bed boundaries</a:t>
            </a:r>
          </a:p>
          <a:p>
            <a:pPr>
              <a:buFont typeface="Arial" pitchFamily="34" charset="0"/>
              <a:buChar char="•"/>
            </a:pPr>
            <a:r>
              <a:rPr lang="en-GB" dirty="0" smtClean="0"/>
              <a:t> However for this example, as the unit boundaries followed the contours, they are </a:t>
            </a:r>
          </a:p>
          <a:p>
            <a:r>
              <a:rPr lang="en-GB" dirty="0"/>
              <a:t> </a:t>
            </a:r>
            <a:r>
              <a:rPr lang="en-GB" dirty="0" smtClean="0"/>
              <a:t>  evidently horizontal. </a:t>
            </a:r>
          </a:p>
          <a:p>
            <a:pPr>
              <a:buFont typeface="Arial" pitchFamily="34" charset="0"/>
              <a:buChar char="•"/>
            </a:pPr>
            <a:endParaRPr lang="en-GB" dirty="0" smtClean="0"/>
          </a:p>
          <a:p>
            <a:pPr>
              <a:buFont typeface="Arial" pitchFamily="34" charset="0"/>
              <a:buChar char="•"/>
            </a:pPr>
            <a:r>
              <a:rPr lang="en-GB" dirty="0" smtClean="0"/>
              <a:t> </a:t>
            </a:r>
            <a:r>
              <a:rPr lang="en-GB" b="1" dirty="0" smtClean="0">
                <a:solidFill>
                  <a:srgbClr val="0070C0"/>
                </a:solidFill>
              </a:rPr>
              <a:t>Now you have drawn an accurate, to scale, cross section</a:t>
            </a:r>
            <a:r>
              <a:rPr lang="en-GB" dirty="0" smtClean="0"/>
              <a:t>.</a:t>
            </a:r>
          </a:p>
        </p:txBody>
      </p:sp>
      <p:sp>
        <p:nvSpPr>
          <p:cNvPr id="5" name="TextBox 4"/>
          <p:cNvSpPr txBox="1"/>
          <p:nvPr/>
        </p:nvSpPr>
        <p:spPr>
          <a:xfrm>
            <a:off x="6830419" y="6053440"/>
            <a:ext cx="216024" cy="369332"/>
          </a:xfrm>
          <a:prstGeom prst="rect">
            <a:avLst/>
          </a:prstGeom>
          <a:noFill/>
        </p:spPr>
        <p:txBody>
          <a:bodyPr wrap="square" rtlCol="0">
            <a:spAutoFit/>
          </a:bodyPr>
          <a:lstStyle/>
          <a:p>
            <a:r>
              <a:rPr lang="en-GB" dirty="0"/>
              <a:t>B</a:t>
            </a:r>
          </a:p>
        </p:txBody>
      </p:sp>
      <p:sp>
        <p:nvSpPr>
          <p:cNvPr id="6" name="TextBox 5"/>
          <p:cNvSpPr txBox="1"/>
          <p:nvPr/>
        </p:nvSpPr>
        <p:spPr>
          <a:xfrm>
            <a:off x="1835696" y="6084004"/>
            <a:ext cx="216024" cy="369332"/>
          </a:xfrm>
          <a:prstGeom prst="rect">
            <a:avLst/>
          </a:prstGeom>
          <a:noFill/>
        </p:spPr>
        <p:txBody>
          <a:bodyPr wrap="square" rtlCol="0">
            <a:spAutoFit/>
          </a:bodyPr>
          <a:lstStyle/>
          <a:p>
            <a:r>
              <a:rPr lang="en-GB" dirty="0" smtClean="0"/>
              <a:t>A</a:t>
            </a:r>
            <a:endParaRPr lang="en-GB" dirty="0"/>
          </a:p>
        </p:txBody>
      </p:sp>
    </p:spTree>
    <p:extLst>
      <p:ext uri="{BB962C8B-B14F-4D97-AF65-F5344CB8AC3E}">
        <p14:creationId xmlns:p14="http://schemas.microsoft.com/office/powerpoint/2010/main" val="279137833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3361" y="1268760"/>
            <a:ext cx="8640961" cy="3693319"/>
          </a:xfrm>
          <a:prstGeom prst="rect">
            <a:avLst/>
          </a:prstGeom>
          <a:noFill/>
        </p:spPr>
        <p:txBody>
          <a:bodyPr wrap="square" rtlCol="0">
            <a:spAutoFit/>
          </a:bodyPr>
          <a:lstStyle/>
          <a:p>
            <a:r>
              <a:rPr lang="en-GB" dirty="0" smtClean="0"/>
              <a:t> </a:t>
            </a:r>
          </a:p>
          <a:p>
            <a:r>
              <a:rPr lang="en-GB" sz="2400" dirty="0"/>
              <a:t> </a:t>
            </a:r>
            <a:r>
              <a:rPr lang="en-GB" sz="2400" dirty="0" smtClean="0"/>
              <a:t>          </a:t>
            </a:r>
            <a:r>
              <a:rPr lang="en-GB" sz="2400" b="1" dirty="0" smtClean="0"/>
              <a:t>Exercise Worksheet 2 – Horizontal Beds</a:t>
            </a:r>
          </a:p>
          <a:p>
            <a:endParaRPr lang="en-GB" sz="2400" b="1" dirty="0"/>
          </a:p>
          <a:p>
            <a:endParaRPr lang="en-GB" sz="2400" b="1" dirty="0" smtClean="0"/>
          </a:p>
          <a:p>
            <a:r>
              <a:rPr lang="en-GB" b="1" dirty="0" smtClean="0">
                <a:solidFill>
                  <a:srgbClr val="0070C0"/>
                </a:solidFill>
              </a:rPr>
              <a:t>Questions:</a:t>
            </a:r>
          </a:p>
          <a:p>
            <a:endParaRPr lang="en-GB" b="1" u="sng" dirty="0" smtClean="0"/>
          </a:p>
          <a:p>
            <a:r>
              <a:rPr lang="en-GB" dirty="0" smtClean="0"/>
              <a:t>                       Geological outcrops are shown on the map Exercise 2.</a:t>
            </a:r>
          </a:p>
          <a:p>
            <a:endParaRPr lang="en-GB" dirty="0" smtClean="0"/>
          </a:p>
          <a:p>
            <a:pPr marL="342900" indent="-342900">
              <a:buFont typeface="+mj-lt"/>
              <a:buAutoNum type="arabicPeriod"/>
            </a:pPr>
            <a:r>
              <a:rPr lang="en-GB" dirty="0" smtClean="0"/>
              <a:t>Draw a vertical column showing each of the beds in stratigraphic order and to </a:t>
            </a:r>
          </a:p>
          <a:p>
            <a:r>
              <a:rPr lang="en-GB" dirty="0"/>
              <a:t> </a:t>
            </a:r>
            <a:r>
              <a:rPr lang="en-GB" dirty="0" smtClean="0"/>
              <a:t>      scale (use a scale of 1cm = 100m). Indicate the actual thickness of each bed.</a:t>
            </a:r>
          </a:p>
          <a:p>
            <a:pPr marL="342900" indent="-342900">
              <a:buFont typeface="+mj-lt"/>
              <a:buAutoNum type="arabicPeriod"/>
            </a:pPr>
            <a:endParaRPr lang="en-GB" dirty="0" smtClean="0"/>
          </a:p>
          <a:p>
            <a:r>
              <a:rPr lang="en-GB" dirty="0" smtClean="0"/>
              <a:t>3.    Draw a section along the line A-B. </a:t>
            </a:r>
            <a:endParaRPr lang="en-GB" dirty="0"/>
          </a:p>
        </p:txBody>
      </p:sp>
      <p:sp>
        <p:nvSpPr>
          <p:cNvPr id="3" name="Rectangle 2"/>
          <p:cNvSpPr/>
          <p:nvPr/>
        </p:nvSpPr>
        <p:spPr>
          <a:xfrm>
            <a:off x="1422108" y="674982"/>
            <a:ext cx="6012223" cy="461665"/>
          </a:xfrm>
          <a:prstGeom prst="rect">
            <a:avLst/>
          </a:prstGeom>
        </p:spPr>
        <p:txBody>
          <a:bodyPr wrap="none">
            <a:spAutoFit/>
          </a:bodyPr>
          <a:lstStyle/>
          <a:p>
            <a:pPr lvl="0" algn="ctr"/>
            <a:r>
              <a:rPr lang="en-GB" sz="2400" b="1" dirty="0" smtClean="0">
                <a:solidFill>
                  <a:srgbClr val="0070C0"/>
                </a:solidFill>
              </a:rPr>
              <a:t>Constructing a cross section – Example 2</a:t>
            </a:r>
          </a:p>
        </p:txBody>
      </p:sp>
      <p:sp>
        <p:nvSpPr>
          <p:cNvPr id="4" name="TextBox 3"/>
          <p:cNvSpPr txBox="1"/>
          <p:nvPr/>
        </p:nvSpPr>
        <p:spPr>
          <a:xfrm>
            <a:off x="1043608" y="1988840"/>
            <a:ext cx="6624736" cy="646331"/>
          </a:xfrm>
          <a:prstGeom prst="rect">
            <a:avLst/>
          </a:prstGeom>
          <a:noFill/>
        </p:spPr>
        <p:txBody>
          <a:bodyPr wrap="square" rtlCol="0">
            <a:spAutoFit/>
          </a:bodyPr>
          <a:lstStyle/>
          <a:p>
            <a:pPr algn="ctr"/>
            <a:r>
              <a:rPr lang="en-GB" b="1" dirty="0" smtClean="0">
                <a:solidFill>
                  <a:srgbClr val="0070C0"/>
                </a:solidFill>
              </a:rPr>
              <a:t>Once again….take 5 minutes to examine the map before continuing</a:t>
            </a:r>
            <a:endParaRPr lang="en-GB" b="1" dirty="0">
              <a:solidFill>
                <a:srgbClr val="0070C0"/>
              </a:solidFill>
            </a:endParaRPr>
          </a:p>
        </p:txBody>
      </p:sp>
    </p:spTree>
    <p:extLst>
      <p:ext uri="{BB962C8B-B14F-4D97-AF65-F5344CB8AC3E}">
        <p14:creationId xmlns:p14="http://schemas.microsoft.com/office/powerpoint/2010/main" val="47135901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cstate="print"/>
          <a:srcRect/>
          <a:stretch>
            <a:fillRect/>
          </a:stretch>
        </p:blipFill>
        <p:spPr bwMode="auto">
          <a:xfrm>
            <a:off x="1043608" y="857494"/>
            <a:ext cx="7365666" cy="5469749"/>
          </a:xfrm>
          <a:prstGeom prst="rect">
            <a:avLst/>
          </a:prstGeom>
          <a:noFill/>
          <a:ln w="9525">
            <a:noFill/>
            <a:miter lim="800000"/>
            <a:headEnd/>
            <a:tailEnd/>
          </a:ln>
        </p:spPr>
      </p:pic>
      <p:sp>
        <p:nvSpPr>
          <p:cNvPr id="6" name="Rectangle 5"/>
          <p:cNvSpPr/>
          <p:nvPr/>
        </p:nvSpPr>
        <p:spPr>
          <a:xfrm>
            <a:off x="1587831" y="116632"/>
            <a:ext cx="5810244" cy="584775"/>
          </a:xfrm>
          <a:prstGeom prst="rect">
            <a:avLst/>
          </a:prstGeom>
        </p:spPr>
        <p:txBody>
          <a:bodyPr wrap="none">
            <a:spAutoFit/>
          </a:bodyPr>
          <a:lstStyle/>
          <a:p>
            <a:pPr lvl="0" algn="ctr"/>
            <a:r>
              <a:rPr lang="en-GB" sz="3200" b="1" dirty="0" smtClean="0"/>
              <a:t>Constructing a cross section</a:t>
            </a:r>
          </a:p>
        </p:txBody>
      </p:sp>
      <p:sp>
        <p:nvSpPr>
          <p:cNvPr id="2" name="Rectangle 1"/>
          <p:cNvSpPr/>
          <p:nvPr/>
        </p:nvSpPr>
        <p:spPr>
          <a:xfrm>
            <a:off x="395536" y="3105834"/>
            <a:ext cx="3456384" cy="646331"/>
          </a:xfrm>
          <a:prstGeom prst="rect">
            <a:avLst/>
          </a:prstGeom>
        </p:spPr>
        <p:txBody>
          <a:bodyPr wrap="square">
            <a:spAutoFit/>
          </a:bodyPr>
          <a:lstStyle/>
          <a:p>
            <a:pPr marL="342900" indent="-342900">
              <a:buFont typeface="+mj-lt"/>
              <a:buAutoNum type="arabicPeriod"/>
            </a:pPr>
            <a:r>
              <a:rPr lang="en-GB" dirty="0"/>
              <a:t>Complete the geological outcrops over the whole map.</a:t>
            </a:r>
          </a:p>
        </p:txBody>
      </p:sp>
    </p:spTree>
    <p:extLst>
      <p:ext uri="{BB962C8B-B14F-4D97-AF65-F5344CB8AC3E}">
        <p14:creationId xmlns:p14="http://schemas.microsoft.com/office/powerpoint/2010/main" val="132377136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68969" y="395834"/>
            <a:ext cx="3233449" cy="461665"/>
          </a:xfrm>
          <a:prstGeom prst="rect">
            <a:avLst/>
          </a:prstGeom>
        </p:spPr>
        <p:txBody>
          <a:bodyPr wrap="none">
            <a:spAutoFit/>
          </a:bodyPr>
          <a:lstStyle/>
          <a:p>
            <a:r>
              <a:rPr lang="en-GB" sz="2400" b="1" dirty="0"/>
              <a:t>Answer to question 1</a:t>
            </a:r>
            <a:r>
              <a:rPr lang="en-GB" sz="2400" b="1" dirty="0" smtClean="0"/>
              <a:t>:</a:t>
            </a:r>
            <a:endParaRPr lang="en-GB" sz="2400" b="1" dirty="0"/>
          </a:p>
        </p:txBody>
      </p:sp>
      <p:pic>
        <p:nvPicPr>
          <p:cNvPr id="4" name="Picture 2"/>
          <p:cNvPicPr>
            <a:picLocks noChangeAspect="1" noChangeArrowheads="1"/>
          </p:cNvPicPr>
          <p:nvPr/>
        </p:nvPicPr>
        <p:blipFill>
          <a:blip r:embed="rId2" cstate="print"/>
          <a:srcRect/>
          <a:stretch>
            <a:fillRect/>
          </a:stretch>
        </p:blipFill>
        <p:spPr bwMode="auto">
          <a:xfrm>
            <a:off x="899592" y="846004"/>
            <a:ext cx="7365666" cy="5469749"/>
          </a:xfrm>
          <a:prstGeom prst="rect">
            <a:avLst/>
          </a:prstGeom>
          <a:noFill/>
          <a:ln w="9525">
            <a:noFill/>
            <a:miter lim="800000"/>
            <a:headEnd/>
            <a:tailEnd/>
          </a:ln>
        </p:spPr>
      </p:pic>
      <p:pic>
        <p:nvPicPr>
          <p:cNvPr id="2" name="Picture 3"/>
          <p:cNvPicPr>
            <a:picLocks noChangeAspect="1" noChangeArrowheads="1"/>
          </p:cNvPicPr>
          <p:nvPr/>
        </p:nvPicPr>
        <p:blipFill>
          <a:blip r:embed="rId3" cstate="print"/>
          <a:srcRect/>
          <a:stretch>
            <a:fillRect/>
          </a:stretch>
        </p:blipFill>
        <p:spPr bwMode="auto">
          <a:xfrm>
            <a:off x="4056348" y="824219"/>
            <a:ext cx="4264561" cy="5491534"/>
          </a:xfrm>
          <a:prstGeom prst="rect">
            <a:avLst/>
          </a:prstGeom>
          <a:noFill/>
          <a:ln w="9525">
            <a:noFill/>
            <a:miter lim="800000"/>
            <a:headEnd/>
            <a:tailEnd/>
          </a:ln>
        </p:spPr>
      </p:pic>
    </p:spTree>
    <p:extLst>
      <p:ext uri="{BB962C8B-B14F-4D97-AF65-F5344CB8AC3E}">
        <p14:creationId xmlns:p14="http://schemas.microsoft.com/office/powerpoint/2010/main" val="1159987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a:blip r:embed="rId2" cstate="print"/>
          <a:srcRect/>
          <a:stretch>
            <a:fillRect/>
          </a:stretch>
        </p:blipFill>
        <p:spPr bwMode="auto">
          <a:xfrm>
            <a:off x="2915816" y="908720"/>
            <a:ext cx="3744416" cy="5300140"/>
          </a:xfrm>
          <a:prstGeom prst="rect">
            <a:avLst/>
          </a:prstGeom>
          <a:noFill/>
          <a:ln w="9525">
            <a:noFill/>
            <a:miter lim="800000"/>
            <a:headEnd/>
            <a:tailEnd/>
          </a:ln>
        </p:spPr>
      </p:pic>
      <p:sp>
        <p:nvSpPr>
          <p:cNvPr id="6" name="Rectangle 5"/>
          <p:cNvSpPr/>
          <p:nvPr/>
        </p:nvSpPr>
        <p:spPr>
          <a:xfrm>
            <a:off x="1587831" y="116632"/>
            <a:ext cx="5810244" cy="584775"/>
          </a:xfrm>
          <a:prstGeom prst="rect">
            <a:avLst/>
          </a:prstGeom>
        </p:spPr>
        <p:txBody>
          <a:bodyPr wrap="none">
            <a:spAutoFit/>
          </a:bodyPr>
          <a:lstStyle/>
          <a:p>
            <a:pPr lvl="0" algn="ctr"/>
            <a:r>
              <a:rPr lang="en-GB" sz="3200" b="1" dirty="0" smtClean="0"/>
              <a:t>Constructing a cross section</a:t>
            </a:r>
          </a:p>
        </p:txBody>
      </p:sp>
      <p:sp>
        <p:nvSpPr>
          <p:cNvPr id="10" name="TextBox 9"/>
          <p:cNvSpPr txBox="1"/>
          <p:nvPr/>
        </p:nvSpPr>
        <p:spPr>
          <a:xfrm>
            <a:off x="539552" y="2204864"/>
            <a:ext cx="4608512" cy="369332"/>
          </a:xfrm>
          <a:prstGeom prst="rect">
            <a:avLst/>
          </a:prstGeom>
          <a:noFill/>
        </p:spPr>
        <p:txBody>
          <a:bodyPr wrap="square" rtlCol="0">
            <a:spAutoFit/>
          </a:bodyPr>
          <a:lstStyle/>
          <a:p>
            <a:pPr algn="just"/>
            <a:r>
              <a:rPr lang="en-GB" dirty="0" smtClean="0"/>
              <a:t> </a:t>
            </a:r>
          </a:p>
        </p:txBody>
      </p:sp>
      <p:sp>
        <p:nvSpPr>
          <p:cNvPr id="2" name="Rectangle 1"/>
          <p:cNvSpPr/>
          <p:nvPr/>
        </p:nvSpPr>
        <p:spPr>
          <a:xfrm>
            <a:off x="179512" y="1484784"/>
            <a:ext cx="2376264" cy="3077766"/>
          </a:xfrm>
          <a:prstGeom prst="rect">
            <a:avLst/>
          </a:prstGeom>
        </p:spPr>
        <p:txBody>
          <a:bodyPr wrap="square">
            <a:spAutoFit/>
          </a:bodyPr>
          <a:lstStyle/>
          <a:p>
            <a:r>
              <a:rPr lang="en-GB" dirty="0" smtClean="0"/>
              <a:t>2. Draw </a:t>
            </a:r>
            <a:r>
              <a:rPr lang="en-GB" dirty="0"/>
              <a:t>a vertical </a:t>
            </a:r>
            <a:r>
              <a:rPr lang="en-GB" dirty="0" smtClean="0"/>
              <a:t> column </a:t>
            </a:r>
            <a:r>
              <a:rPr lang="en-GB" dirty="0"/>
              <a:t>showing each of the beds </a:t>
            </a:r>
            <a:r>
              <a:rPr lang="en-GB" b="1" dirty="0">
                <a:solidFill>
                  <a:srgbClr val="0070C0"/>
                </a:solidFill>
              </a:rPr>
              <a:t>in stratigraphic order </a:t>
            </a:r>
            <a:r>
              <a:rPr lang="en-GB" dirty="0"/>
              <a:t>and to </a:t>
            </a:r>
            <a:r>
              <a:rPr lang="en-GB" dirty="0" smtClean="0"/>
              <a:t>scale </a:t>
            </a:r>
          </a:p>
          <a:p>
            <a:endParaRPr lang="en-GB" dirty="0" smtClean="0"/>
          </a:p>
          <a:p>
            <a:r>
              <a:rPr lang="en-GB" sz="1400" dirty="0" smtClean="0"/>
              <a:t>(</a:t>
            </a:r>
            <a:r>
              <a:rPr lang="en-GB" sz="1400" dirty="0"/>
              <a:t>use a scale of 1cm = 100m). </a:t>
            </a:r>
            <a:endParaRPr lang="en-GB" sz="1400" dirty="0" smtClean="0"/>
          </a:p>
          <a:p>
            <a:endParaRPr lang="en-GB" dirty="0" smtClean="0"/>
          </a:p>
          <a:p>
            <a:r>
              <a:rPr lang="en-GB" dirty="0" smtClean="0"/>
              <a:t>Indicate </a:t>
            </a:r>
            <a:r>
              <a:rPr lang="en-GB" dirty="0"/>
              <a:t>the actual thickness of each bed.</a:t>
            </a:r>
          </a:p>
          <a:p>
            <a:pPr marL="342900" indent="-342900">
              <a:buFont typeface="+mj-lt"/>
              <a:buAutoNum type="arabicPeriod"/>
            </a:pPr>
            <a:endParaRPr lang="en-GB" dirty="0"/>
          </a:p>
        </p:txBody>
      </p:sp>
    </p:spTree>
    <p:extLst>
      <p:ext uri="{BB962C8B-B14F-4D97-AF65-F5344CB8AC3E}">
        <p14:creationId xmlns:p14="http://schemas.microsoft.com/office/powerpoint/2010/main" val="82181130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p:cNvPicPr>
            <a:picLocks noChangeAspect="1" noChangeArrowheads="1"/>
          </p:cNvPicPr>
          <p:nvPr/>
        </p:nvPicPr>
        <p:blipFill>
          <a:blip r:embed="rId2" cstate="print"/>
          <a:srcRect/>
          <a:stretch>
            <a:fillRect/>
          </a:stretch>
        </p:blipFill>
        <p:spPr bwMode="auto">
          <a:xfrm>
            <a:off x="4644008" y="620687"/>
            <a:ext cx="3816424" cy="5441087"/>
          </a:xfrm>
          <a:prstGeom prst="rect">
            <a:avLst/>
          </a:prstGeom>
          <a:noFill/>
          <a:ln w="9525">
            <a:noFill/>
            <a:miter lim="800000"/>
            <a:headEnd/>
            <a:tailEnd/>
          </a:ln>
        </p:spPr>
      </p:pic>
      <p:sp>
        <p:nvSpPr>
          <p:cNvPr id="3" name="Rectangle 2"/>
          <p:cNvSpPr/>
          <p:nvPr/>
        </p:nvSpPr>
        <p:spPr>
          <a:xfrm>
            <a:off x="251520" y="2325567"/>
            <a:ext cx="4572000" cy="2031325"/>
          </a:xfrm>
          <a:prstGeom prst="rect">
            <a:avLst/>
          </a:prstGeom>
        </p:spPr>
        <p:txBody>
          <a:bodyPr>
            <a:spAutoFit/>
          </a:bodyPr>
          <a:lstStyle/>
          <a:p>
            <a:pPr algn="just">
              <a:buFont typeface="Arial" pitchFamily="34" charset="0"/>
              <a:buChar char="•"/>
            </a:pPr>
            <a:r>
              <a:rPr lang="en-GB" dirty="0"/>
              <a:t>Often a jagged line is drawn at the bottom</a:t>
            </a:r>
          </a:p>
          <a:p>
            <a:pPr algn="just"/>
            <a:r>
              <a:rPr lang="en-GB" dirty="0"/>
              <a:t>   of a strati-graphic column where the</a:t>
            </a:r>
          </a:p>
          <a:p>
            <a:pPr algn="just"/>
            <a:r>
              <a:rPr lang="en-GB" dirty="0"/>
              <a:t>   thickness of a unit is unknown.</a:t>
            </a:r>
          </a:p>
          <a:p>
            <a:pPr algn="just"/>
            <a:endParaRPr lang="en-GB" dirty="0"/>
          </a:p>
          <a:p>
            <a:pPr algn="just">
              <a:buFont typeface="Arial" pitchFamily="34" charset="0"/>
              <a:buChar char="•"/>
            </a:pPr>
            <a:r>
              <a:rPr lang="en-GB" dirty="0"/>
              <a:t> As these beds are horizontal the </a:t>
            </a:r>
            <a:r>
              <a:rPr lang="en-GB" b="1" dirty="0"/>
              <a:t>actual</a:t>
            </a:r>
          </a:p>
          <a:p>
            <a:pPr algn="just"/>
            <a:r>
              <a:rPr lang="en-GB" b="1" dirty="0"/>
              <a:t>  thickness</a:t>
            </a:r>
            <a:r>
              <a:rPr lang="en-GB" dirty="0"/>
              <a:t> is the same as the </a:t>
            </a:r>
            <a:r>
              <a:rPr lang="en-GB" b="1" dirty="0"/>
              <a:t>outcrop</a:t>
            </a:r>
          </a:p>
          <a:p>
            <a:pPr algn="just"/>
            <a:r>
              <a:rPr lang="en-GB" b="1" dirty="0"/>
              <a:t>  width</a:t>
            </a:r>
            <a:r>
              <a:rPr lang="en-GB" dirty="0"/>
              <a:t>.</a:t>
            </a:r>
          </a:p>
        </p:txBody>
      </p:sp>
      <p:sp>
        <p:nvSpPr>
          <p:cNvPr id="4" name="Rectangle 3"/>
          <p:cNvSpPr/>
          <p:nvPr/>
        </p:nvSpPr>
        <p:spPr>
          <a:xfrm>
            <a:off x="273123" y="1070999"/>
            <a:ext cx="3270319" cy="461665"/>
          </a:xfrm>
          <a:prstGeom prst="rect">
            <a:avLst/>
          </a:prstGeom>
        </p:spPr>
        <p:txBody>
          <a:bodyPr wrap="none">
            <a:spAutoFit/>
          </a:bodyPr>
          <a:lstStyle/>
          <a:p>
            <a:r>
              <a:rPr lang="en-GB" sz="2400" b="1" dirty="0"/>
              <a:t>Answer to question 2:</a:t>
            </a:r>
          </a:p>
        </p:txBody>
      </p:sp>
      <p:sp>
        <p:nvSpPr>
          <p:cNvPr id="5" name="TextBox 4"/>
          <p:cNvSpPr txBox="1"/>
          <p:nvPr/>
        </p:nvSpPr>
        <p:spPr>
          <a:xfrm>
            <a:off x="395536" y="5239855"/>
            <a:ext cx="3672408" cy="461665"/>
          </a:xfrm>
          <a:prstGeom prst="rect">
            <a:avLst/>
          </a:prstGeom>
          <a:noFill/>
        </p:spPr>
        <p:txBody>
          <a:bodyPr wrap="square" rtlCol="0">
            <a:spAutoFit/>
          </a:bodyPr>
          <a:lstStyle/>
          <a:p>
            <a:pPr algn="ctr"/>
            <a:r>
              <a:rPr lang="en-GB" sz="2400" b="1" dirty="0" smtClean="0">
                <a:solidFill>
                  <a:srgbClr val="0070C0"/>
                </a:solidFill>
              </a:rPr>
              <a:t>Label the Rock Strata</a:t>
            </a:r>
            <a:endParaRPr lang="en-GB" sz="2400" b="1" dirty="0">
              <a:solidFill>
                <a:srgbClr val="0070C0"/>
              </a:solidFill>
            </a:endParaRPr>
          </a:p>
        </p:txBody>
      </p:sp>
      <p:sp>
        <p:nvSpPr>
          <p:cNvPr id="6" name="TextBox 5"/>
          <p:cNvSpPr txBox="1"/>
          <p:nvPr/>
        </p:nvSpPr>
        <p:spPr>
          <a:xfrm>
            <a:off x="7740352" y="1258887"/>
            <a:ext cx="1152128" cy="307777"/>
          </a:xfrm>
          <a:prstGeom prst="rect">
            <a:avLst/>
          </a:prstGeom>
          <a:noFill/>
        </p:spPr>
        <p:txBody>
          <a:bodyPr wrap="square" rtlCol="0">
            <a:spAutoFit/>
          </a:bodyPr>
          <a:lstStyle/>
          <a:p>
            <a:r>
              <a:rPr lang="en-GB" sz="1400" dirty="0" smtClean="0"/>
              <a:t>Limestone</a:t>
            </a:r>
            <a:endParaRPr lang="en-GB" sz="1400" dirty="0"/>
          </a:p>
        </p:txBody>
      </p:sp>
      <p:sp>
        <p:nvSpPr>
          <p:cNvPr id="7" name="TextBox 6"/>
          <p:cNvSpPr txBox="1"/>
          <p:nvPr/>
        </p:nvSpPr>
        <p:spPr>
          <a:xfrm>
            <a:off x="7740352" y="1916832"/>
            <a:ext cx="1152128" cy="307777"/>
          </a:xfrm>
          <a:prstGeom prst="rect">
            <a:avLst/>
          </a:prstGeom>
          <a:noFill/>
        </p:spPr>
        <p:txBody>
          <a:bodyPr wrap="square" rtlCol="0">
            <a:spAutoFit/>
          </a:bodyPr>
          <a:lstStyle/>
          <a:p>
            <a:r>
              <a:rPr lang="en-GB" sz="1400" dirty="0" smtClean="0"/>
              <a:t>Sandstone</a:t>
            </a:r>
            <a:endParaRPr lang="en-GB" sz="1400" dirty="0"/>
          </a:p>
        </p:txBody>
      </p:sp>
      <p:sp>
        <p:nvSpPr>
          <p:cNvPr id="8" name="TextBox 7"/>
          <p:cNvSpPr txBox="1"/>
          <p:nvPr/>
        </p:nvSpPr>
        <p:spPr>
          <a:xfrm>
            <a:off x="7740352" y="2636912"/>
            <a:ext cx="1152128" cy="307777"/>
          </a:xfrm>
          <a:prstGeom prst="rect">
            <a:avLst/>
          </a:prstGeom>
          <a:noFill/>
        </p:spPr>
        <p:txBody>
          <a:bodyPr wrap="square" rtlCol="0">
            <a:spAutoFit/>
          </a:bodyPr>
          <a:lstStyle/>
          <a:p>
            <a:r>
              <a:rPr lang="en-GB" sz="1400" dirty="0" smtClean="0"/>
              <a:t>Siltstone</a:t>
            </a:r>
            <a:endParaRPr lang="en-GB" sz="1400" dirty="0"/>
          </a:p>
        </p:txBody>
      </p:sp>
      <p:sp>
        <p:nvSpPr>
          <p:cNvPr id="9" name="TextBox 8"/>
          <p:cNvSpPr txBox="1"/>
          <p:nvPr/>
        </p:nvSpPr>
        <p:spPr>
          <a:xfrm>
            <a:off x="7740352" y="3051904"/>
            <a:ext cx="1152128" cy="307777"/>
          </a:xfrm>
          <a:prstGeom prst="rect">
            <a:avLst/>
          </a:prstGeom>
          <a:noFill/>
        </p:spPr>
        <p:txBody>
          <a:bodyPr wrap="square" rtlCol="0">
            <a:spAutoFit/>
          </a:bodyPr>
          <a:lstStyle/>
          <a:p>
            <a:r>
              <a:rPr lang="en-GB" sz="1400" dirty="0" smtClean="0"/>
              <a:t>Shale </a:t>
            </a:r>
            <a:endParaRPr lang="en-GB" sz="1400" dirty="0"/>
          </a:p>
        </p:txBody>
      </p:sp>
      <p:sp>
        <p:nvSpPr>
          <p:cNvPr id="10" name="TextBox 9"/>
          <p:cNvSpPr txBox="1"/>
          <p:nvPr/>
        </p:nvSpPr>
        <p:spPr>
          <a:xfrm>
            <a:off x="7740352" y="3573016"/>
            <a:ext cx="1152128" cy="307777"/>
          </a:xfrm>
          <a:prstGeom prst="rect">
            <a:avLst/>
          </a:prstGeom>
          <a:noFill/>
        </p:spPr>
        <p:txBody>
          <a:bodyPr wrap="square" rtlCol="0">
            <a:spAutoFit/>
          </a:bodyPr>
          <a:lstStyle/>
          <a:p>
            <a:r>
              <a:rPr lang="en-GB" sz="1400" dirty="0" smtClean="0"/>
              <a:t>Grit</a:t>
            </a:r>
            <a:endParaRPr lang="en-GB" sz="1400" dirty="0"/>
          </a:p>
        </p:txBody>
      </p:sp>
      <p:sp>
        <p:nvSpPr>
          <p:cNvPr id="11" name="TextBox 10"/>
          <p:cNvSpPr txBox="1"/>
          <p:nvPr/>
        </p:nvSpPr>
        <p:spPr>
          <a:xfrm>
            <a:off x="7668344" y="4203003"/>
            <a:ext cx="1368152" cy="307777"/>
          </a:xfrm>
          <a:prstGeom prst="rect">
            <a:avLst/>
          </a:prstGeom>
          <a:noFill/>
        </p:spPr>
        <p:txBody>
          <a:bodyPr wrap="square" rtlCol="0">
            <a:spAutoFit/>
          </a:bodyPr>
          <a:lstStyle/>
          <a:p>
            <a:r>
              <a:rPr lang="en-GB" sz="1400" dirty="0" smtClean="0"/>
              <a:t>Conglomerate</a:t>
            </a:r>
            <a:endParaRPr lang="en-GB" sz="1400" dirty="0"/>
          </a:p>
        </p:txBody>
      </p:sp>
    </p:spTree>
    <p:extLst>
      <p:ext uri="{BB962C8B-B14F-4D97-AF65-F5344CB8AC3E}">
        <p14:creationId xmlns:p14="http://schemas.microsoft.com/office/powerpoint/2010/main" val="3831715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anim calcmode="lin" valueType="num">
                                      <p:cBhvr additive="base">
                                        <p:cTn id="19"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xEl>
                                              <p:pRg st="0" end="0"/>
                                            </p:txEl>
                                          </p:spTgt>
                                        </p:tgtEl>
                                        <p:attrNameLst>
                                          <p:attrName>style.visibility</p:attrName>
                                        </p:attrNameLst>
                                      </p:cBhvr>
                                      <p:to>
                                        <p:strVal val="visible"/>
                                      </p:to>
                                    </p:set>
                                    <p:anim calcmode="lin" valueType="num">
                                      <p:cBhvr additive="base">
                                        <p:cTn id="25"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
                                            <p:txEl>
                                              <p:pRg st="0" end="0"/>
                                            </p:txEl>
                                          </p:spTgt>
                                        </p:tgtEl>
                                        <p:attrNameLst>
                                          <p:attrName>style.visibility</p:attrName>
                                        </p:attrNameLst>
                                      </p:cBhvr>
                                      <p:to>
                                        <p:strVal val="visible"/>
                                      </p:to>
                                    </p:set>
                                    <p:anim calcmode="lin" valueType="num">
                                      <p:cBhvr additive="base">
                                        <p:cTn id="31"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
                                            <p:txEl>
                                              <p:pRg st="0" end="0"/>
                                            </p:txEl>
                                          </p:spTgt>
                                        </p:tgtEl>
                                        <p:attrNameLst>
                                          <p:attrName>style.visibility</p:attrName>
                                        </p:attrNameLst>
                                      </p:cBhvr>
                                      <p:to>
                                        <p:strVal val="visible"/>
                                      </p:to>
                                    </p:set>
                                    <p:anim calcmode="lin" valueType="num">
                                      <p:cBhvr additive="base">
                                        <p:cTn id="37"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587832" y="116632"/>
            <a:ext cx="5810244" cy="584775"/>
          </a:xfrm>
          <a:prstGeom prst="rect">
            <a:avLst/>
          </a:prstGeom>
        </p:spPr>
        <p:txBody>
          <a:bodyPr wrap="none">
            <a:spAutoFit/>
          </a:bodyPr>
          <a:lstStyle/>
          <a:p>
            <a:pPr lvl="0" algn="ctr"/>
            <a:r>
              <a:rPr lang="en-GB" sz="3200" b="1" dirty="0" smtClean="0"/>
              <a:t>Constructing a cross section</a:t>
            </a:r>
          </a:p>
        </p:txBody>
      </p:sp>
      <p:pic>
        <p:nvPicPr>
          <p:cNvPr id="2051" name="Picture 3"/>
          <p:cNvPicPr>
            <a:picLocks noChangeAspect="1" noChangeArrowheads="1"/>
          </p:cNvPicPr>
          <p:nvPr/>
        </p:nvPicPr>
        <p:blipFill>
          <a:blip r:embed="rId2" cstate="print"/>
          <a:srcRect/>
          <a:stretch>
            <a:fillRect/>
          </a:stretch>
        </p:blipFill>
        <p:spPr bwMode="auto">
          <a:xfrm>
            <a:off x="107504" y="1484784"/>
            <a:ext cx="8777039" cy="4370348"/>
          </a:xfrm>
          <a:prstGeom prst="rect">
            <a:avLst/>
          </a:prstGeom>
          <a:noFill/>
          <a:ln w="9525">
            <a:noFill/>
            <a:miter lim="800000"/>
            <a:headEnd/>
            <a:tailEnd/>
          </a:ln>
        </p:spPr>
      </p:pic>
      <p:sp>
        <p:nvSpPr>
          <p:cNvPr id="9" name="Rectangle 8"/>
          <p:cNvSpPr/>
          <p:nvPr/>
        </p:nvSpPr>
        <p:spPr>
          <a:xfrm>
            <a:off x="179512" y="888317"/>
            <a:ext cx="3262303" cy="461665"/>
          </a:xfrm>
          <a:prstGeom prst="rect">
            <a:avLst/>
          </a:prstGeom>
        </p:spPr>
        <p:txBody>
          <a:bodyPr wrap="none">
            <a:spAutoFit/>
          </a:bodyPr>
          <a:lstStyle/>
          <a:p>
            <a:r>
              <a:rPr lang="en-GB" sz="2400" b="1" dirty="0" smtClean="0"/>
              <a:t>Answer to question 3:</a:t>
            </a:r>
          </a:p>
        </p:txBody>
      </p:sp>
      <p:pic>
        <p:nvPicPr>
          <p:cNvPr id="2052" name="Picture 4"/>
          <p:cNvPicPr>
            <a:picLocks noChangeAspect="1" noChangeArrowheads="1"/>
          </p:cNvPicPr>
          <p:nvPr/>
        </p:nvPicPr>
        <p:blipFill>
          <a:blip r:embed="rId3" cstate="print"/>
          <a:srcRect/>
          <a:stretch>
            <a:fillRect/>
          </a:stretch>
        </p:blipFill>
        <p:spPr bwMode="auto">
          <a:xfrm>
            <a:off x="0" y="1556792"/>
            <a:ext cx="8892480" cy="4259653"/>
          </a:xfrm>
          <a:prstGeom prst="rect">
            <a:avLst/>
          </a:prstGeom>
          <a:noFill/>
          <a:ln w="9525">
            <a:noFill/>
            <a:miter lim="800000"/>
            <a:headEnd/>
            <a:tailEnd/>
          </a:ln>
        </p:spPr>
      </p:pic>
      <p:pic>
        <p:nvPicPr>
          <p:cNvPr id="2053" name="Picture 5"/>
          <p:cNvPicPr>
            <a:picLocks noChangeAspect="1" noChangeArrowheads="1"/>
          </p:cNvPicPr>
          <p:nvPr/>
        </p:nvPicPr>
        <p:blipFill>
          <a:blip r:embed="rId4" cstate="print"/>
          <a:srcRect/>
          <a:stretch>
            <a:fillRect/>
          </a:stretch>
        </p:blipFill>
        <p:spPr bwMode="auto">
          <a:xfrm>
            <a:off x="143086" y="1556791"/>
            <a:ext cx="8712968" cy="4197819"/>
          </a:xfrm>
          <a:prstGeom prst="rect">
            <a:avLst/>
          </a:prstGeom>
          <a:noFill/>
          <a:ln w="9525">
            <a:noFill/>
            <a:miter lim="800000"/>
            <a:headEnd/>
            <a:tailEnd/>
          </a:ln>
        </p:spPr>
      </p:pic>
      <p:sp>
        <p:nvSpPr>
          <p:cNvPr id="2" name="Rectangle 1"/>
          <p:cNvSpPr/>
          <p:nvPr/>
        </p:nvSpPr>
        <p:spPr>
          <a:xfrm>
            <a:off x="3602360" y="973040"/>
            <a:ext cx="3525902" cy="369332"/>
          </a:xfrm>
          <a:prstGeom prst="rect">
            <a:avLst/>
          </a:prstGeom>
        </p:spPr>
        <p:txBody>
          <a:bodyPr wrap="none">
            <a:spAutoFit/>
          </a:bodyPr>
          <a:lstStyle/>
          <a:p>
            <a:r>
              <a:rPr lang="en-GB" dirty="0"/>
              <a:t>Draw a section along the line A-B.</a:t>
            </a:r>
          </a:p>
        </p:txBody>
      </p:sp>
      <p:sp>
        <p:nvSpPr>
          <p:cNvPr id="3" name="TextBox 2"/>
          <p:cNvSpPr txBox="1"/>
          <p:nvPr/>
        </p:nvSpPr>
        <p:spPr>
          <a:xfrm>
            <a:off x="251520" y="548680"/>
            <a:ext cx="2664296" cy="461665"/>
          </a:xfrm>
          <a:prstGeom prst="rect">
            <a:avLst/>
          </a:prstGeom>
          <a:noFill/>
        </p:spPr>
        <p:txBody>
          <a:bodyPr wrap="square" rtlCol="0">
            <a:spAutoFit/>
          </a:bodyPr>
          <a:lstStyle/>
          <a:p>
            <a:r>
              <a:rPr lang="en-GB" sz="2400" b="1" dirty="0" smtClean="0"/>
              <a:t>Example 2:</a:t>
            </a:r>
            <a:endParaRPr lang="en-GB" sz="2400" b="1" dirty="0"/>
          </a:p>
        </p:txBody>
      </p:sp>
      <p:sp>
        <p:nvSpPr>
          <p:cNvPr id="4" name="TextBox 3"/>
          <p:cNvSpPr txBox="1"/>
          <p:nvPr/>
        </p:nvSpPr>
        <p:spPr>
          <a:xfrm>
            <a:off x="1259632" y="5949280"/>
            <a:ext cx="6840760" cy="369332"/>
          </a:xfrm>
          <a:prstGeom prst="rect">
            <a:avLst/>
          </a:prstGeom>
          <a:noFill/>
        </p:spPr>
        <p:txBody>
          <a:bodyPr wrap="square" rtlCol="0">
            <a:spAutoFit/>
          </a:bodyPr>
          <a:lstStyle/>
          <a:p>
            <a:r>
              <a:rPr lang="en-GB" dirty="0" smtClean="0"/>
              <a:t>Convention: Beds eroded by time are added in as </a:t>
            </a:r>
            <a:r>
              <a:rPr lang="en-GB" b="1" dirty="0" smtClean="0">
                <a:solidFill>
                  <a:srgbClr val="0070C0"/>
                </a:solidFill>
              </a:rPr>
              <a:t>dotted lines</a:t>
            </a:r>
            <a:r>
              <a:rPr lang="en-GB" b="1" dirty="0" smtClean="0"/>
              <a:t>.</a:t>
            </a:r>
            <a:endParaRPr lang="en-GB" b="1" dirty="0">
              <a:solidFill>
                <a:srgbClr val="0070C0"/>
              </a:solidFill>
            </a:endParaRPr>
          </a:p>
        </p:txBody>
      </p:sp>
    </p:spTree>
    <p:extLst>
      <p:ext uri="{BB962C8B-B14F-4D97-AF65-F5344CB8AC3E}">
        <p14:creationId xmlns:p14="http://schemas.microsoft.com/office/powerpoint/2010/main" val="2894002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Effect transition="in" filter="fade">
                                      <p:cBhvr>
                                        <p:cTn id="7" dur="2000"/>
                                        <p:tgtEl>
                                          <p:spTgt spid="205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53"/>
                                        </p:tgtEl>
                                        <p:attrNameLst>
                                          <p:attrName>style.visibility</p:attrName>
                                        </p:attrNameLst>
                                      </p:cBhvr>
                                      <p:to>
                                        <p:strVal val="visible"/>
                                      </p:to>
                                    </p:set>
                                    <p:animEffect transition="in" filter="fade">
                                      <p:cBhvr>
                                        <p:cTn id="12" dur="2000"/>
                                        <p:tgtEl>
                                          <p:spTgt spid="20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23728" y="1234495"/>
            <a:ext cx="4608512" cy="3170099"/>
          </a:xfrm>
          <a:prstGeom prst="rect">
            <a:avLst/>
          </a:prstGeom>
          <a:noFill/>
        </p:spPr>
        <p:txBody>
          <a:bodyPr wrap="square" rtlCol="0">
            <a:spAutoFit/>
          </a:bodyPr>
          <a:lstStyle/>
          <a:p>
            <a:pPr algn="ctr"/>
            <a:r>
              <a:rPr lang="en-GB" sz="4000" b="1" dirty="0" smtClean="0">
                <a:solidFill>
                  <a:schemeClr val="bg1"/>
                </a:solidFill>
              </a:rPr>
              <a:t>Exercise 3 and 4</a:t>
            </a:r>
          </a:p>
          <a:p>
            <a:pPr algn="ctr"/>
            <a:endParaRPr lang="en-GB" sz="4000" b="1" dirty="0">
              <a:solidFill>
                <a:schemeClr val="bg1"/>
              </a:solidFill>
            </a:endParaRPr>
          </a:p>
          <a:p>
            <a:pPr algn="ctr"/>
            <a:r>
              <a:rPr lang="en-GB" sz="4000" b="1" dirty="0" smtClean="0">
                <a:solidFill>
                  <a:schemeClr val="bg1"/>
                </a:solidFill>
              </a:rPr>
              <a:t>Cross sections of Dipping and Folded beds</a:t>
            </a:r>
            <a:endParaRPr lang="en-GB" sz="4000" b="1" dirty="0">
              <a:solidFill>
                <a:schemeClr val="bg1"/>
              </a:solidFill>
            </a:endParaRPr>
          </a:p>
        </p:txBody>
      </p:sp>
    </p:spTree>
    <p:extLst>
      <p:ext uri="{BB962C8B-B14F-4D97-AF65-F5344CB8AC3E}">
        <p14:creationId xmlns:p14="http://schemas.microsoft.com/office/powerpoint/2010/main" val="355474127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755576" y="1340768"/>
            <a:ext cx="7179979" cy="2308324"/>
          </a:xfrm>
          <a:prstGeom prst="rect">
            <a:avLst/>
          </a:prstGeom>
          <a:noFill/>
        </p:spPr>
        <p:txBody>
          <a:bodyPr wrap="none" rtlCol="0">
            <a:spAutoFit/>
          </a:bodyPr>
          <a:lstStyle/>
          <a:p>
            <a:pPr>
              <a:buFont typeface="Arial" pitchFamily="34" charset="0"/>
              <a:buChar char="•"/>
            </a:pPr>
            <a:r>
              <a:rPr lang="en-GB" dirty="0" smtClean="0"/>
              <a:t> This presentation is to be completed in conjunction with the </a:t>
            </a:r>
          </a:p>
          <a:p>
            <a:r>
              <a:rPr lang="en-GB" dirty="0"/>
              <a:t> </a:t>
            </a:r>
            <a:r>
              <a:rPr lang="en-GB" dirty="0" smtClean="0"/>
              <a:t>			Exercise  worksheet 3</a:t>
            </a:r>
          </a:p>
          <a:p>
            <a:pPr>
              <a:buFont typeface="Arial" pitchFamily="34" charset="0"/>
              <a:buChar char="•"/>
            </a:pPr>
            <a:endParaRPr lang="en-GB" dirty="0"/>
          </a:p>
          <a:p>
            <a:pPr>
              <a:buFont typeface="Arial" pitchFamily="34" charset="0"/>
              <a:buChar char="•"/>
            </a:pPr>
            <a:endParaRPr lang="en-GB" dirty="0" smtClean="0"/>
          </a:p>
          <a:p>
            <a:r>
              <a:rPr lang="en-GB" dirty="0" smtClean="0"/>
              <a:t>Objectives:</a:t>
            </a:r>
          </a:p>
          <a:p>
            <a:pPr lvl="2">
              <a:buFont typeface="Arial" pitchFamily="34" charset="0"/>
              <a:buChar char="•"/>
            </a:pPr>
            <a:r>
              <a:rPr lang="en-GB" dirty="0"/>
              <a:t> </a:t>
            </a:r>
            <a:r>
              <a:rPr lang="en-GB" dirty="0" smtClean="0"/>
              <a:t>By the end of these two exercises you should:</a:t>
            </a:r>
          </a:p>
          <a:p>
            <a:pPr lvl="4">
              <a:buFont typeface="Arial" pitchFamily="34" charset="0"/>
              <a:buChar char="•"/>
            </a:pPr>
            <a:r>
              <a:rPr lang="en-GB" dirty="0"/>
              <a:t> </a:t>
            </a:r>
            <a:r>
              <a:rPr lang="en-GB" dirty="0" smtClean="0"/>
              <a:t>Be able to construct cross sections of dipping beds.</a:t>
            </a:r>
          </a:p>
          <a:p>
            <a:pPr lvl="4">
              <a:buFont typeface="Arial" pitchFamily="34" charset="0"/>
              <a:buChar char="•"/>
            </a:pPr>
            <a:r>
              <a:rPr lang="en-GB" dirty="0" smtClean="0"/>
              <a:t> Be able to construct cross sections of folded beds.</a:t>
            </a:r>
            <a:endParaRPr lang="en-GB" dirty="0"/>
          </a:p>
        </p:txBody>
      </p:sp>
      <p:sp>
        <p:nvSpPr>
          <p:cNvPr id="9" name="Rectangle 8"/>
          <p:cNvSpPr/>
          <p:nvPr/>
        </p:nvSpPr>
        <p:spPr>
          <a:xfrm>
            <a:off x="1999592" y="553035"/>
            <a:ext cx="4531625" cy="584775"/>
          </a:xfrm>
          <a:prstGeom prst="rect">
            <a:avLst/>
          </a:prstGeom>
          <a:solidFill>
            <a:schemeClr val="bg1">
              <a:lumMod val="85000"/>
            </a:schemeClr>
          </a:solidFill>
          <a:ln>
            <a:solidFill>
              <a:schemeClr val="tx1"/>
            </a:solidFill>
          </a:ln>
        </p:spPr>
        <p:txBody>
          <a:bodyPr wrap="none">
            <a:spAutoFit/>
          </a:bodyPr>
          <a:lstStyle/>
          <a:p>
            <a:pPr lvl="0" algn="ctr"/>
            <a:r>
              <a:rPr lang="en-GB" sz="3200" b="1" dirty="0" smtClean="0">
                <a:solidFill>
                  <a:srgbClr val="0070C0"/>
                </a:solidFill>
              </a:rPr>
              <a:t>Dipping cross sections</a:t>
            </a:r>
          </a:p>
        </p:txBody>
      </p:sp>
      <p:sp>
        <p:nvSpPr>
          <p:cNvPr id="11" name="TextBox 10"/>
          <p:cNvSpPr txBox="1"/>
          <p:nvPr/>
        </p:nvSpPr>
        <p:spPr>
          <a:xfrm>
            <a:off x="755576" y="3789040"/>
            <a:ext cx="8169031" cy="2031325"/>
          </a:xfrm>
          <a:prstGeom prst="rect">
            <a:avLst/>
          </a:prstGeom>
          <a:noFill/>
        </p:spPr>
        <p:txBody>
          <a:bodyPr wrap="none" rtlCol="0">
            <a:spAutoFit/>
          </a:bodyPr>
          <a:lstStyle/>
          <a:p>
            <a:pPr>
              <a:buFont typeface="Arial" pitchFamily="34" charset="0"/>
              <a:buChar char="•"/>
            </a:pPr>
            <a:r>
              <a:rPr lang="en-GB" dirty="0" smtClean="0"/>
              <a:t> This exercise will build on many of the concepts you have learnt so far, utilising:</a:t>
            </a:r>
          </a:p>
          <a:p>
            <a:pPr>
              <a:buFont typeface="Arial" pitchFamily="34" charset="0"/>
              <a:buChar char="•"/>
            </a:pPr>
            <a:endParaRPr lang="en-GB" dirty="0" smtClean="0"/>
          </a:p>
          <a:p>
            <a:pPr lvl="4">
              <a:buFont typeface="Arial" pitchFamily="34" charset="0"/>
              <a:buChar char="•"/>
            </a:pPr>
            <a:r>
              <a:rPr lang="en-GB" dirty="0" smtClean="0">
                <a:solidFill>
                  <a:srgbClr val="0070C0"/>
                </a:solidFill>
              </a:rPr>
              <a:t> </a:t>
            </a:r>
            <a:r>
              <a:rPr lang="en-GB" b="1" dirty="0" smtClean="0">
                <a:solidFill>
                  <a:srgbClr val="0070C0"/>
                </a:solidFill>
              </a:rPr>
              <a:t>Dipping and Folded structures</a:t>
            </a:r>
          </a:p>
          <a:p>
            <a:pPr lvl="4">
              <a:buFont typeface="Arial" pitchFamily="34" charset="0"/>
              <a:buChar char="•"/>
            </a:pPr>
            <a:r>
              <a:rPr lang="en-GB" b="1" dirty="0" smtClean="0">
                <a:solidFill>
                  <a:srgbClr val="0070C0"/>
                </a:solidFill>
              </a:rPr>
              <a:t> Using the Law of “V’s”</a:t>
            </a:r>
          </a:p>
          <a:p>
            <a:pPr lvl="4">
              <a:buFont typeface="Arial" pitchFamily="34" charset="0"/>
              <a:buChar char="•"/>
            </a:pPr>
            <a:r>
              <a:rPr lang="en-GB" b="1" dirty="0" smtClean="0">
                <a:solidFill>
                  <a:srgbClr val="0070C0"/>
                </a:solidFill>
              </a:rPr>
              <a:t> Calculating ‘true thickness’</a:t>
            </a:r>
          </a:p>
          <a:p>
            <a:pPr lvl="4">
              <a:buFont typeface="Arial" pitchFamily="34" charset="0"/>
              <a:buChar char="•"/>
            </a:pPr>
            <a:r>
              <a:rPr lang="en-GB" b="1" dirty="0" smtClean="0">
                <a:solidFill>
                  <a:srgbClr val="0070C0"/>
                </a:solidFill>
              </a:rPr>
              <a:t> Drawing the Cross Section</a:t>
            </a:r>
          </a:p>
          <a:p>
            <a:pPr lvl="4">
              <a:buFont typeface="Arial" pitchFamily="34" charset="0"/>
              <a:buChar char="•"/>
            </a:pPr>
            <a:endParaRPr lang="en-GB" dirty="0" smtClean="0"/>
          </a:p>
        </p:txBody>
      </p:sp>
    </p:spTree>
    <p:extLst>
      <p:ext uri="{BB962C8B-B14F-4D97-AF65-F5344CB8AC3E}">
        <p14:creationId xmlns:p14="http://schemas.microsoft.com/office/powerpoint/2010/main" val="43546310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2257877" y="332656"/>
            <a:ext cx="4531625" cy="584775"/>
          </a:xfrm>
          <a:prstGeom prst="rect">
            <a:avLst/>
          </a:prstGeom>
          <a:solidFill>
            <a:schemeClr val="bg1">
              <a:lumMod val="85000"/>
            </a:schemeClr>
          </a:solidFill>
          <a:ln>
            <a:solidFill>
              <a:schemeClr val="tx1"/>
            </a:solidFill>
          </a:ln>
        </p:spPr>
        <p:txBody>
          <a:bodyPr wrap="none">
            <a:spAutoFit/>
          </a:bodyPr>
          <a:lstStyle/>
          <a:p>
            <a:pPr lvl="0" algn="ctr"/>
            <a:r>
              <a:rPr lang="en-GB" sz="3200" b="1" dirty="0" smtClean="0">
                <a:solidFill>
                  <a:srgbClr val="0070C0"/>
                </a:solidFill>
              </a:rPr>
              <a:t>Dipping cross sections</a:t>
            </a:r>
          </a:p>
        </p:txBody>
      </p:sp>
      <p:sp>
        <p:nvSpPr>
          <p:cNvPr id="9" name="TextBox 8"/>
          <p:cNvSpPr txBox="1"/>
          <p:nvPr/>
        </p:nvSpPr>
        <p:spPr>
          <a:xfrm>
            <a:off x="491242" y="1340768"/>
            <a:ext cx="8064896" cy="5355312"/>
          </a:xfrm>
          <a:prstGeom prst="rect">
            <a:avLst/>
          </a:prstGeom>
          <a:noFill/>
        </p:spPr>
        <p:txBody>
          <a:bodyPr wrap="square" rtlCol="0">
            <a:spAutoFit/>
          </a:bodyPr>
          <a:lstStyle/>
          <a:p>
            <a:pPr>
              <a:buFont typeface="Arial" pitchFamily="34" charset="0"/>
              <a:buChar char="•"/>
            </a:pPr>
            <a:endParaRPr lang="en-GB" dirty="0" smtClean="0"/>
          </a:p>
          <a:p>
            <a:pPr>
              <a:buFont typeface="Arial" pitchFamily="34" charset="0"/>
              <a:buChar char="•"/>
            </a:pPr>
            <a:r>
              <a:rPr lang="en-GB" dirty="0" smtClean="0"/>
              <a:t> Using </a:t>
            </a:r>
            <a:r>
              <a:rPr lang="en-GB" b="1" dirty="0"/>
              <a:t>E</a:t>
            </a:r>
            <a:r>
              <a:rPr lang="en-GB" b="1" dirty="0" smtClean="0"/>
              <a:t>xercise </a:t>
            </a:r>
            <a:r>
              <a:rPr lang="en-GB" b="1" dirty="0"/>
              <a:t>W</a:t>
            </a:r>
            <a:r>
              <a:rPr lang="en-GB" b="1" dirty="0" smtClean="0"/>
              <a:t>orksheet </a:t>
            </a:r>
            <a:r>
              <a:rPr lang="en-GB" b="1" dirty="0"/>
              <a:t>3</a:t>
            </a:r>
            <a:r>
              <a:rPr lang="en-GB" dirty="0" smtClean="0"/>
              <a:t> attempt problem (a) before continuing onto the</a:t>
            </a:r>
          </a:p>
          <a:p>
            <a:r>
              <a:rPr lang="en-GB" dirty="0" smtClean="0"/>
              <a:t>                                                next slide.</a:t>
            </a:r>
          </a:p>
          <a:p>
            <a:endParaRPr lang="en-GB" dirty="0"/>
          </a:p>
          <a:p>
            <a:endParaRPr lang="en-GB" dirty="0" smtClean="0"/>
          </a:p>
          <a:p>
            <a:pPr>
              <a:buFont typeface="Arial" pitchFamily="34" charset="0"/>
              <a:buChar char="•"/>
            </a:pPr>
            <a:r>
              <a:rPr lang="en-GB" dirty="0"/>
              <a:t> </a:t>
            </a:r>
            <a:r>
              <a:rPr lang="en-GB" dirty="0" smtClean="0"/>
              <a:t>Questions :</a:t>
            </a:r>
          </a:p>
          <a:p>
            <a:pPr>
              <a:buFont typeface="Arial" pitchFamily="34" charset="0"/>
              <a:buChar char="•"/>
            </a:pPr>
            <a:endParaRPr lang="en-GB" dirty="0" smtClean="0"/>
          </a:p>
          <a:p>
            <a:pPr marL="1257300" lvl="2" indent="-342900">
              <a:buFont typeface="+mj-lt"/>
              <a:buAutoNum type="alphaLcParenR"/>
            </a:pPr>
            <a:r>
              <a:rPr lang="en-GB" dirty="0"/>
              <a:t> </a:t>
            </a:r>
            <a:r>
              <a:rPr lang="en-GB" dirty="0" smtClean="0"/>
              <a:t>Look at the outcrop pattern and deduce the direction of dip. </a:t>
            </a:r>
          </a:p>
          <a:p>
            <a:pPr lvl="2"/>
            <a:r>
              <a:rPr lang="en-GB" dirty="0"/>
              <a:t> </a:t>
            </a:r>
            <a:r>
              <a:rPr lang="en-GB" dirty="0" smtClean="0"/>
              <a:t>      Which is the oldest bed and which is the youngest?</a:t>
            </a:r>
          </a:p>
          <a:p>
            <a:pPr lvl="2"/>
            <a:endParaRPr lang="en-GB" dirty="0" smtClean="0"/>
          </a:p>
          <a:p>
            <a:pPr marL="1257300" lvl="2" indent="-342900">
              <a:buAutoNum type="alphaLcParenR" startAt="2"/>
            </a:pPr>
            <a:r>
              <a:rPr lang="en-GB" dirty="0" smtClean="0"/>
              <a:t>Calculate the strike and amount of dip from a representative area of the map</a:t>
            </a:r>
            <a:r>
              <a:rPr lang="en-GB" dirty="0"/>
              <a:t>. </a:t>
            </a:r>
            <a:endParaRPr lang="en-GB" dirty="0" smtClean="0"/>
          </a:p>
          <a:p>
            <a:pPr marL="1257300" lvl="2" indent="-342900">
              <a:buAutoNum type="alphaLcParenR" startAt="2"/>
            </a:pPr>
            <a:endParaRPr lang="en-GB" dirty="0" smtClean="0"/>
          </a:p>
          <a:p>
            <a:pPr marL="1257300" lvl="2" indent="-342900">
              <a:buAutoNum type="alphaLcParenR" startAt="3"/>
            </a:pPr>
            <a:r>
              <a:rPr lang="en-GB" dirty="0" smtClean="0"/>
              <a:t>Draw a cross section from A to B -  </a:t>
            </a:r>
            <a:r>
              <a:rPr lang="en-GB" b="1" dirty="0" smtClean="0">
                <a:solidFill>
                  <a:srgbClr val="0070C0"/>
                </a:solidFill>
              </a:rPr>
              <a:t>assuming constant dip</a:t>
            </a:r>
            <a:r>
              <a:rPr lang="en-GB" dirty="0" smtClean="0"/>
              <a:t>.</a:t>
            </a:r>
          </a:p>
          <a:p>
            <a:pPr marL="1257300" lvl="2" indent="-342900">
              <a:buAutoNum type="alphaLcParenR" startAt="3"/>
            </a:pPr>
            <a:endParaRPr lang="en-GB" dirty="0"/>
          </a:p>
          <a:p>
            <a:pPr marL="1257300" lvl="2" indent="-342900">
              <a:buFontTx/>
              <a:buAutoNum type="alphaLcParenR" startAt="3"/>
            </a:pPr>
            <a:r>
              <a:rPr lang="en-GB" dirty="0"/>
              <a:t>Draw structure contours for each geological interface</a:t>
            </a:r>
            <a:r>
              <a:rPr lang="en-GB" dirty="0" smtClean="0"/>
              <a:t>.</a:t>
            </a:r>
          </a:p>
          <a:p>
            <a:pPr marL="1257300" lvl="2" indent="-342900">
              <a:buFontTx/>
              <a:buAutoNum type="alphaLcParenR" startAt="3"/>
            </a:pPr>
            <a:endParaRPr lang="en-GB" dirty="0"/>
          </a:p>
          <a:p>
            <a:pPr marL="1257300" lvl="2" indent="-342900">
              <a:buFontTx/>
              <a:buAutoNum type="alphaLcParenR" startAt="3"/>
            </a:pPr>
            <a:r>
              <a:rPr lang="en-GB" dirty="0" smtClean="0"/>
              <a:t>Draw the strata beds onto the cross section, illustrating Dip angle.</a:t>
            </a:r>
            <a:endParaRPr lang="en-GB" dirty="0"/>
          </a:p>
          <a:p>
            <a:pPr marL="1257300" lvl="2" indent="-342900">
              <a:buAutoNum type="alphaLcParenR" startAt="3"/>
            </a:pPr>
            <a:endParaRPr lang="en-GB" dirty="0"/>
          </a:p>
        </p:txBody>
      </p:sp>
    </p:spTree>
    <p:extLst>
      <p:ext uri="{BB962C8B-B14F-4D97-AF65-F5344CB8AC3E}">
        <p14:creationId xmlns:p14="http://schemas.microsoft.com/office/powerpoint/2010/main" val="118831020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1901293" y="67162"/>
            <a:ext cx="4531625" cy="584775"/>
          </a:xfrm>
          <a:prstGeom prst="rect">
            <a:avLst/>
          </a:prstGeom>
          <a:solidFill>
            <a:schemeClr val="bg1">
              <a:lumMod val="85000"/>
            </a:schemeClr>
          </a:solidFill>
          <a:ln>
            <a:solidFill>
              <a:schemeClr val="tx1"/>
            </a:solidFill>
          </a:ln>
        </p:spPr>
        <p:txBody>
          <a:bodyPr wrap="none">
            <a:spAutoFit/>
          </a:bodyPr>
          <a:lstStyle/>
          <a:p>
            <a:pPr lvl="0" algn="ctr"/>
            <a:r>
              <a:rPr lang="en-GB" sz="3200" b="1" dirty="0" smtClean="0">
                <a:solidFill>
                  <a:srgbClr val="0070C0"/>
                </a:solidFill>
              </a:rPr>
              <a:t>Dipping cross sections</a:t>
            </a:r>
          </a:p>
        </p:txBody>
      </p:sp>
      <p:sp>
        <p:nvSpPr>
          <p:cNvPr id="9" name="TextBox 8"/>
          <p:cNvSpPr txBox="1"/>
          <p:nvPr/>
        </p:nvSpPr>
        <p:spPr>
          <a:xfrm>
            <a:off x="179513" y="764704"/>
            <a:ext cx="5544615" cy="1846659"/>
          </a:xfrm>
          <a:prstGeom prst="rect">
            <a:avLst/>
          </a:prstGeom>
          <a:noFill/>
        </p:spPr>
        <p:txBody>
          <a:bodyPr wrap="square" rtlCol="0">
            <a:spAutoFit/>
          </a:bodyPr>
          <a:lstStyle/>
          <a:p>
            <a:r>
              <a:rPr lang="en-GB" b="1" dirty="0" smtClean="0"/>
              <a:t>Answers for exercise 3:</a:t>
            </a:r>
          </a:p>
          <a:p>
            <a:endParaRPr lang="en-GB" b="1" dirty="0" smtClean="0"/>
          </a:p>
          <a:p>
            <a:pPr marL="342900" indent="-342900">
              <a:buFont typeface="+mj-lt"/>
              <a:buAutoNum type="alphaLcParenR"/>
            </a:pPr>
            <a:r>
              <a:rPr lang="en-GB" dirty="0" smtClean="0"/>
              <a:t>Following the law of “Vee’s” that: </a:t>
            </a:r>
          </a:p>
          <a:p>
            <a:r>
              <a:rPr lang="en-GB" b="1" dirty="0"/>
              <a:t> </a:t>
            </a:r>
            <a:r>
              <a:rPr lang="en-GB" b="1" dirty="0" smtClean="0"/>
              <a:t>     </a:t>
            </a:r>
            <a:r>
              <a:rPr lang="en-GB" b="1" dirty="0" smtClean="0">
                <a:solidFill>
                  <a:srgbClr val="0070C0"/>
                </a:solidFill>
              </a:rPr>
              <a:t>Beds dipping downstream… V-downstream</a:t>
            </a:r>
            <a:r>
              <a:rPr lang="en-GB" dirty="0" smtClean="0"/>
              <a:t>; </a:t>
            </a:r>
          </a:p>
          <a:p>
            <a:r>
              <a:rPr lang="en-GB" dirty="0"/>
              <a:t> </a:t>
            </a:r>
            <a:r>
              <a:rPr lang="en-GB" dirty="0" smtClean="0"/>
              <a:t>     the beds must dip </a:t>
            </a:r>
            <a:r>
              <a:rPr lang="en-GB" sz="2400" dirty="0" smtClean="0"/>
              <a:t>to the </a:t>
            </a:r>
            <a:r>
              <a:rPr lang="en-GB" sz="2400" b="1" dirty="0" smtClean="0"/>
              <a:t>South</a:t>
            </a:r>
            <a:r>
              <a:rPr lang="en-GB" sz="2400" dirty="0" smtClean="0"/>
              <a:t>. </a:t>
            </a:r>
          </a:p>
          <a:p>
            <a:pPr marL="342900" indent="-342900">
              <a:buFont typeface="+mj-lt"/>
              <a:buAutoNum type="alphaLcParenR"/>
            </a:pPr>
            <a:endParaRPr lang="en-GB" dirty="0"/>
          </a:p>
        </p:txBody>
      </p:sp>
      <p:pic>
        <p:nvPicPr>
          <p:cNvPr id="1027" name="Picture 3"/>
          <p:cNvPicPr>
            <a:picLocks noChangeAspect="1" noChangeArrowheads="1"/>
          </p:cNvPicPr>
          <p:nvPr/>
        </p:nvPicPr>
        <p:blipFill>
          <a:blip r:embed="rId2" cstate="print"/>
          <a:srcRect/>
          <a:stretch>
            <a:fillRect/>
          </a:stretch>
        </p:blipFill>
        <p:spPr bwMode="auto">
          <a:xfrm>
            <a:off x="5430229" y="736339"/>
            <a:ext cx="3448878" cy="3565380"/>
          </a:xfrm>
          <a:prstGeom prst="rect">
            <a:avLst/>
          </a:prstGeom>
          <a:noFill/>
          <a:ln w="9525">
            <a:noFill/>
            <a:miter lim="800000"/>
            <a:headEnd/>
            <a:tailEnd/>
          </a:ln>
        </p:spPr>
      </p:pic>
      <p:pic>
        <p:nvPicPr>
          <p:cNvPr id="1028" name="Picture 4"/>
          <p:cNvPicPr>
            <a:picLocks noChangeAspect="1" noChangeArrowheads="1"/>
          </p:cNvPicPr>
          <p:nvPr/>
        </p:nvPicPr>
        <p:blipFill>
          <a:blip r:embed="rId3" cstate="print"/>
          <a:srcRect/>
          <a:stretch>
            <a:fillRect/>
          </a:stretch>
        </p:blipFill>
        <p:spPr bwMode="auto">
          <a:xfrm>
            <a:off x="6084168" y="4221088"/>
            <a:ext cx="2688818" cy="2548310"/>
          </a:xfrm>
          <a:prstGeom prst="rect">
            <a:avLst/>
          </a:prstGeom>
          <a:noFill/>
          <a:ln w="9525">
            <a:noFill/>
            <a:miter lim="800000"/>
            <a:headEnd/>
            <a:tailEnd/>
          </a:ln>
        </p:spPr>
      </p:pic>
      <p:sp>
        <p:nvSpPr>
          <p:cNvPr id="2" name="Rectangle 1"/>
          <p:cNvSpPr/>
          <p:nvPr/>
        </p:nvSpPr>
        <p:spPr>
          <a:xfrm>
            <a:off x="-1404664" y="2348880"/>
            <a:ext cx="7272808" cy="2585323"/>
          </a:xfrm>
          <a:prstGeom prst="rect">
            <a:avLst/>
          </a:prstGeom>
        </p:spPr>
        <p:txBody>
          <a:bodyPr wrap="square">
            <a:spAutoFit/>
          </a:bodyPr>
          <a:lstStyle/>
          <a:p>
            <a:pPr marL="1714500" lvl="3" indent="-342900" algn="just"/>
            <a:r>
              <a:rPr lang="en-GB" dirty="0" smtClean="0"/>
              <a:t>        The </a:t>
            </a:r>
            <a:r>
              <a:rPr lang="en-GB" b="1" dirty="0" smtClean="0">
                <a:solidFill>
                  <a:srgbClr val="0070C0"/>
                </a:solidFill>
              </a:rPr>
              <a:t>‘Law </a:t>
            </a:r>
            <a:r>
              <a:rPr lang="en-GB" b="1" dirty="0">
                <a:solidFill>
                  <a:srgbClr val="0070C0"/>
                </a:solidFill>
              </a:rPr>
              <a:t>of S</a:t>
            </a:r>
            <a:r>
              <a:rPr lang="en-GB" b="1" dirty="0" smtClean="0">
                <a:solidFill>
                  <a:srgbClr val="0070C0"/>
                </a:solidFill>
              </a:rPr>
              <a:t>uperposition’  </a:t>
            </a:r>
          </a:p>
          <a:p>
            <a:pPr marL="1714500" lvl="3" indent="-342900" algn="just"/>
            <a:r>
              <a:rPr lang="en-GB" b="1" dirty="0">
                <a:solidFill>
                  <a:srgbClr val="0070C0"/>
                </a:solidFill>
              </a:rPr>
              <a:t> </a:t>
            </a:r>
            <a:r>
              <a:rPr lang="en-GB" b="1" dirty="0" smtClean="0">
                <a:solidFill>
                  <a:srgbClr val="0070C0"/>
                </a:solidFill>
              </a:rPr>
              <a:t>       </a:t>
            </a:r>
            <a:r>
              <a:rPr lang="en-GB" dirty="0" smtClean="0"/>
              <a:t>states that for horizontal beds:</a:t>
            </a:r>
            <a:endParaRPr lang="en-GB" dirty="0"/>
          </a:p>
          <a:p>
            <a:pPr marL="1714500" lvl="3" indent="-342900" algn="just"/>
            <a:r>
              <a:rPr lang="en-GB" dirty="0"/>
              <a:t>	</a:t>
            </a:r>
            <a:endParaRPr lang="en-GB" b="1" dirty="0" smtClean="0"/>
          </a:p>
          <a:p>
            <a:pPr marL="1714500" lvl="3" indent="-342900" algn="just"/>
            <a:r>
              <a:rPr lang="en-GB" b="1" dirty="0" smtClean="0"/>
              <a:t>       “The youngest layer is on top and the</a:t>
            </a:r>
          </a:p>
          <a:p>
            <a:pPr marL="1714500" lvl="3" indent="-342900" algn="just"/>
            <a:r>
              <a:rPr lang="en-GB" b="1" dirty="0" smtClean="0"/>
              <a:t>         oldest </a:t>
            </a:r>
            <a:r>
              <a:rPr lang="en-GB" b="1" dirty="0"/>
              <a:t>on the bottom; each </a:t>
            </a:r>
            <a:r>
              <a:rPr lang="en-GB" b="1" dirty="0" smtClean="0"/>
              <a:t>layer</a:t>
            </a:r>
          </a:p>
          <a:p>
            <a:pPr marL="1714500" lvl="3" indent="-342900" algn="just"/>
            <a:r>
              <a:rPr lang="en-GB" b="1" dirty="0"/>
              <a:t> </a:t>
            </a:r>
            <a:r>
              <a:rPr lang="en-GB" b="1" dirty="0" smtClean="0"/>
              <a:t>        being </a:t>
            </a:r>
            <a:r>
              <a:rPr lang="en-GB" b="1" dirty="0" smtClean="0">
                <a:solidFill>
                  <a:srgbClr val="0070C0"/>
                </a:solidFill>
              </a:rPr>
              <a:t>younger</a:t>
            </a:r>
            <a:r>
              <a:rPr lang="en-GB" b="1" dirty="0" smtClean="0"/>
              <a:t> </a:t>
            </a:r>
            <a:r>
              <a:rPr lang="en-GB" b="1" dirty="0">
                <a:solidFill>
                  <a:srgbClr val="0070C0"/>
                </a:solidFill>
              </a:rPr>
              <a:t>than the one </a:t>
            </a:r>
            <a:r>
              <a:rPr lang="en-GB" b="1" dirty="0" smtClean="0">
                <a:solidFill>
                  <a:srgbClr val="0070C0"/>
                </a:solidFill>
              </a:rPr>
              <a:t>beneath</a:t>
            </a:r>
          </a:p>
          <a:p>
            <a:pPr marL="1714500" lvl="3" indent="-342900" algn="just"/>
            <a:r>
              <a:rPr lang="en-GB" b="1" dirty="0">
                <a:solidFill>
                  <a:srgbClr val="0070C0"/>
                </a:solidFill>
              </a:rPr>
              <a:t> </a:t>
            </a:r>
            <a:r>
              <a:rPr lang="en-GB" b="1" dirty="0" smtClean="0">
                <a:solidFill>
                  <a:srgbClr val="0070C0"/>
                </a:solidFill>
              </a:rPr>
              <a:t>        it </a:t>
            </a:r>
            <a:r>
              <a:rPr lang="en-GB" b="1" dirty="0"/>
              <a:t>and </a:t>
            </a:r>
            <a:r>
              <a:rPr lang="en-GB" b="1" dirty="0">
                <a:solidFill>
                  <a:srgbClr val="0070C0"/>
                </a:solidFill>
              </a:rPr>
              <a:t>older</a:t>
            </a:r>
            <a:r>
              <a:rPr lang="en-GB" b="1" dirty="0"/>
              <a:t> </a:t>
            </a:r>
            <a:r>
              <a:rPr lang="en-GB" b="1" dirty="0" smtClean="0"/>
              <a:t>than the </a:t>
            </a:r>
            <a:r>
              <a:rPr lang="en-GB" b="1" dirty="0"/>
              <a:t>one above</a:t>
            </a:r>
            <a:r>
              <a:rPr lang="en-GB" b="1" dirty="0" smtClean="0"/>
              <a:t>”</a:t>
            </a:r>
          </a:p>
          <a:p>
            <a:pPr marL="1714500" lvl="3" indent="-342900" algn="just"/>
            <a:endParaRPr lang="en-GB" b="1" dirty="0"/>
          </a:p>
          <a:p>
            <a:pPr algn="just"/>
            <a:r>
              <a:rPr lang="en-GB" dirty="0"/>
              <a:t>	</a:t>
            </a:r>
          </a:p>
        </p:txBody>
      </p:sp>
      <p:sp>
        <p:nvSpPr>
          <p:cNvPr id="3" name="TextBox 2"/>
          <p:cNvSpPr txBox="1"/>
          <p:nvPr/>
        </p:nvSpPr>
        <p:spPr>
          <a:xfrm>
            <a:off x="6012160" y="4365104"/>
            <a:ext cx="841516" cy="276999"/>
          </a:xfrm>
          <a:prstGeom prst="rect">
            <a:avLst/>
          </a:prstGeom>
          <a:solidFill>
            <a:schemeClr val="bg1">
              <a:lumMod val="85000"/>
            </a:schemeClr>
          </a:solidFill>
        </p:spPr>
        <p:txBody>
          <a:bodyPr wrap="square" rtlCol="0">
            <a:spAutoFit/>
          </a:bodyPr>
          <a:lstStyle/>
          <a:p>
            <a:r>
              <a:rPr lang="en-GB" sz="1200" dirty="0" smtClean="0"/>
              <a:t>OLDEST</a:t>
            </a:r>
            <a:endParaRPr lang="en-GB" sz="1200" dirty="0"/>
          </a:p>
        </p:txBody>
      </p:sp>
      <p:sp>
        <p:nvSpPr>
          <p:cNvPr id="10" name="TextBox 9"/>
          <p:cNvSpPr txBox="1"/>
          <p:nvPr/>
        </p:nvSpPr>
        <p:spPr>
          <a:xfrm>
            <a:off x="5868144" y="6202488"/>
            <a:ext cx="985532" cy="276999"/>
          </a:xfrm>
          <a:prstGeom prst="rect">
            <a:avLst/>
          </a:prstGeom>
          <a:solidFill>
            <a:schemeClr val="bg1">
              <a:lumMod val="85000"/>
            </a:schemeClr>
          </a:solidFill>
        </p:spPr>
        <p:txBody>
          <a:bodyPr wrap="square" rtlCol="0">
            <a:spAutoFit/>
          </a:bodyPr>
          <a:lstStyle/>
          <a:p>
            <a:r>
              <a:rPr lang="en-GB" sz="1200" dirty="0" smtClean="0"/>
              <a:t>YOUNGEST</a:t>
            </a:r>
            <a:endParaRPr lang="en-GB" sz="1200" dirty="0"/>
          </a:p>
        </p:txBody>
      </p:sp>
      <p:sp>
        <p:nvSpPr>
          <p:cNvPr id="4" name="Rectangle 3"/>
          <p:cNvSpPr/>
          <p:nvPr/>
        </p:nvSpPr>
        <p:spPr>
          <a:xfrm>
            <a:off x="323528" y="4373619"/>
            <a:ext cx="4863769" cy="1323439"/>
          </a:xfrm>
          <a:prstGeom prst="rect">
            <a:avLst/>
          </a:prstGeom>
        </p:spPr>
        <p:txBody>
          <a:bodyPr wrap="square">
            <a:spAutoFit/>
          </a:bodyPr>
          <a:lstStyle/>
          <a:p>
            <a:pPr algn="just"/>
            <a:r>
              <a:rPr lang="en-GB" dirty="0"/>
              <a:t>We said that </a:t>
            </a:r>
            <a:r>
              <a:rPr lang="en-GB" dirty="0" smtClean="0"/>
              <a:t>‘</a:t>
            </a:r>
            <a:r>
              <a:rPr lang="en-GB" sz="2000" b="1" dirty="0" smtClean="0">
                <a:solidFill>
                  <a:srgbClr val="0070C0"/>
                </a:solidFill>
              </a:rPr>
              <a:t>Succession’ </a:t>
            </a:r>
            <a:r>
              <a:rPr lang="en-GB" sz="2000" b="1" dirty="0">
                <a:solidFill>
                  <a:srgbClr val="0070C0"/>
                </a:solidFill>
              </a:rPr>
              <a:t>in dipping </a:t>
            </a:r>
            <a:r>
              <a:rPr lang="en-GB" sz="2000" b="1" dirty="0" smtClean="0">
                <a:solidFill>
                  <a:srgbClr val="0070C0"/>
                </a:solidFill>
              </a:rPr>
              <a:t>strata (following </a:t>
            </a:r>
            <a:r>
              <a:rPr lang="en-GB" sz="2000" b="1" dirty="0">
                <a:solidFill>
                  <a:srgbClr val="0070C0"/>
                </a:solidFill>
              </a:rPr>
              <a:t>erosion)</a:t>
            </a:r>
            <a:r>
              <a:rPr lang="en-GB" sz="2000" dirty="0"/>
              <a:t> – is </a:t>
            </a:r>
            <a:r>
              <a:rPr lang="en-GB" sz="2000" dirty="0" smtClean="0"/>
              <a:t>recognised by </a:t>
            </a:r>
            <a:r>
              <a:rPr lang="en-GB" sz="2000" b="1" dirty="0" smtClean="0">
                <a:solidFill>
                  <a:srgbClr val="0070C0"/>
                </a:solidFill>
              </a:rPr>
              <a:t>younger </a:t>
            </a:r>
            <a:r>
              <a:rPr lang="en-GB" sz="2000" b="1" dirty="0">
                <a:solidFill>
                  <a:srgbClr val="0070C0"/>
                </a:solidFill>
              </a:rPr>
              <a:t>rocks </a:t>
            </a:r>
            <a:r>
              <a:rPr lang="en-GB" sz="2000" b="1" dirty="0" smtClean="0">
                <a:solidFill>
                  <a:srgbClr val="0070C0"/>
                </a:solidFill>
              </a:rPr>
              <a:t>outcropping in </a:t>
            </a:r>
            <a:r>
              <a:rPr lang="en-GB" sz="2000" b="1" dirty="0">
                <a:solidFill>
                  <a:srgbClr val="0070C0"/>
                </a:solidFill>
              </a:rPr>
              <a:t>the </a:t>
            </a:r>
            <a:r>
              <a:rPr lang="en-GB" sz="2000" b="1" dirty="0" smtClean="0">
                <a:solidFill>
                  <a:srgbClr val="0070C0"/>
                </a:solidFill>
              </a:rPr>
              <a:t>direction of dip’</a:t>
            </a:r>
            <a:r>
              <a:rPr lang="en-GB" sz="2000" dirty="0" smtClean="0"/>
              <a:t>. </a:t>
            </a:r>
            <a:endParaRPr lang="en-GB" dirty="0"/>
          </a:p>
        </p:txBody>
      </p:sp>
      <p:pic>
        <p:nvPicPr>
          <p:cNvPr id="11" name="Picture 2" descr="C:\Users\fad-an\Desktop\scan2.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60916" y="5688657"/>
            <a:ext cx="3581807" cy="1052736"/>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430229" y="1268760"/>
            <a:ext cx="365907" cy="2585323"/>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a:p>
        </p:txBody>
      </p:sp>
      <p:sp>
        <p:nvSpPr>
          <p:cNvPr id="6" name="TextBox 5"/>
          <p:cNvSpPr txBox="1"/>
          <p:nvPr/>
        </p:nvSpPr>
        <p:spPr>
          <a:xfrm>
            <a:off x="7356569" y="5795972"/>
            <a:ext cx="1247879" cy="338554"/>
          </a:xfrm>
          <a:prstGeom prst="rect">
            <a:avLst/>
          </a:prstGeom>
          <a:solidFill>
            <a:schemeClr val="bg1"/>
          </a:solidFill>
        </p:spPr>
        <p:txBody>
          <a:bodyPr wrap="square" rtlCol="0">
            <a:spAutoFit/>
          </a:bodyPr>
          <a:lstStyle/>
          <a:p>
            <a:r>
              <a:rPr lang="en-GB" sz="1600" dirty="0" smtClean="0">
                <a:solidFill>
                  <a:schemeClr val="tx1">
                    <a:lumMod val="75000"/>
                    <a:lumOff val="25000"/>
                  </a:schemeClr>
                </a:solidFill>
              </a:rPr>
              <a:t>Siltstone</a:t>
            </a:r>
            <a:endParaRPr lang="en-GB" sz="1600" dirty="0">
              <a:solidFill>
                <a:schemeClr val="tx1">
                  <a:lumMod val="75000"/>
                  <a:lumOff val="25000"/>
                </a:schemeClr>
              </a:solidFill>
            </a:endParaRPr>
          </a:p>
        </p:txBody>
      </p:sp>
      <p:sp>
        <p:nvSpPr>
          <p:cNvPr id="7" name="TextBox 6"/>
          <p:cNvSpPr txBox="1"/>
          <p:nvPr/>
        </p:nvSpPr>
        <p:spPr>
          <a:xfrm>
            <a:off x="6228184" y="6556726"/>
            <a:ext cx="1703670" cy="276999"/>
          </a:xfrm>
          <a:prstGeom prst="rect">
            <a:avLst/>
          </a:prstGeom>
          <a:noFill/>
          <a:ln w="19050">
            <a:solidFill>
              <a:schemeClr val="tx1"/>
            </a:solidFill>
          </a:ln>
        </p:spPr>
        <p:txBody>
          <a:bodyPr wrap="square" rtlCol="0">
            <a:spAutoFit/>
          </a:bodyPr>
          <a:lstStyle/>
          <a:p>
            <a:r>
              <a:rPr lang="en-GB" sz="1200" dirty="0" smtClean="0"/>
              <a:t>Stratigraphic Column</a:t>
            </a:r>
            <a:endParaRPr lang="en-GB" sz="1200" dirty="0"/>
          </a:p>
        </p:txBody>
      </p:sp>
    </p:spTree>
    <p:extLst>
      <p:ext uri="{BB962C8B-B14F-4D97-AF65-F5344CB8AC3E}">
        <p14:creationId xmlns:p14="http://schemas.microsoft.com/office/powerpoint/2010/main" val="581322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anim calcmode="lin" valueType="num">
                                      <p:cBhvr additive="base">
                                        <p:cTn id="7"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3" end="3"/>
                                            </p:txEl>
                                          </p:spTgt>
                                        </p:tgtEl>
                                        <p:attrNameLst>
                                          <p:attrName>style.visibility</p:attrName>
                                        </p:attrNameLst>
                                      </p:cBhvr>
                                      <p:to>
                                        <p:strVal val="visible"/>
                                      </p:to>
                                    </p:set>
                                    <p:anim calcmode="lin" valueType="num">
                                      <p:cBhvr additive="base">
                                        <p:cTn id="13"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4" end="4"/>
                                            </p:txEl>
                                          </p:spTgt>
                                        </p:tgtEl>
                                        <p:attrNameLst>
                                          <p:attrName>style.visibility</p:attrName>
                                        </p:attrNameLst>
                                      </p:cBhvr>
                                      <p:to>
                                        <p:strVal val="visible"/>
                                      </p:to>
                                    </p:set>
                                    <p:anim calcmode="lin" valueType="num">
                                      <p:cBhvr additive="base">
                                        <p:cTn id="19"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0" end="0"/>
                                            </p:txEl>
                                          </p:spTgt>
                                        </p:tgtEl>
                                        <p:attrNameLst>
                                          <p:attrName>style.visibility</p:attrName>
                                        </p:attrNameLst>
                                      </p:cBhvr>
                                      <p:to>
                                        <p:strVal val="visible"/>
                                      </p:to>
                                    </p:set>
                                    <p:anim calcmode="lin" valueType="num">
                                      <p:cBhvr additive="base">
                                        <p:cTn id="25"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1" end="1"/>
                                            </p:txEl>
                                          </p:spTgt>
                                        </p:tgtEl>
                                        <p:attrNameLst>
                                          <p:attrName>style.visibility</p:attrName>
                                        </p:attrNameLst>
                                      </p:cBhvr>
                                      <p:to>
                                        <p:strVal val="visible"/>
                                      </p:to>
                                    </p:set>
                                    <p:anim calcmode="lin" valueType="num">
                                      <p:cBhvr additive="base">
                                        <p:cTn id="3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1" end="1"/>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2" end="2"/>
                                            </p:txEl>
                                          </p:spTgt>
                                        </p:tgtEl>
                                        <p:attrNameLst>
                                          <p:attrName>style.visibility</p:attrName>
                                        </p:attrNameLst>
                                      </p:cBhvr>
                                      <p:to>
                                        <p:strVal val="visible"/>
                                      </p:to>
                                    </p:set>
                                    <p:anim calcmode="lin" valueType="num">
                                      <p:cBhvr additive="base">
                                        <p:cTn id="3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2" end="2"/>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2">
                                            <p:txEl>
                                              <p:pRg st="3" end="3"/>
                                            </p:txEl>
                                          </p:spTgt>
                                        </p:tgtEl>
                                        <p:attrNameLst>
                                          <p:attrName>style.visibility</p:attrName>
                                        </p:attrNameLst>
                                      </p:cBhvr>
                                      <p:to>
                                        <p:strVal val="visible"/>
                                      </p:to>
                                    </p:set>
                                    <p:anim calcmode="lin" valueType="num">
                                      <p:cBhvr additive="base">
                                        <p:cTn id="3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
                                            <p:txEl>
                                              <p:pRg st="3" end="3"/>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2">
                                            <p:txEl>
                                              <p:pRg st="4" end="4"/>
                                            </p:txEl>
                                          </p:spTgt>
                                        </p:tgtEl>
                                        <p:attrNameLst>
                                          <p:attrName>style.visibility</p:attrName>
                                        </p:attrNameLst>
                                      </p:cBhvr>
                                      <p:to>
                                        <p:strVal val="visible"/>
                                      </p:to>
                                    </p:set>
                                    <p:anim calcmode="lin" valueType="num">
                                      <p:cBhvr additive="base">
                                        <p:cTn id="4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4" end="4"/>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2">
                                            <p:txEl>
                                              <p:pRg st="5" end="5"/>
                                            </p:txEl>
                                          </p:spTgt>
                                        </p:tgtEl>
                                        <p:attrNameLst>
                                          <p:attrName>style.visibility</p:attrName>
                                        </p:attrNameLst>
                                      </p:cBhvr>
                                      <p:to>
                                        <p:strVal val="visible"/>
                                      </p:to>
                                    </p:set>
                                    <p:anim calcmode="lin" valueType="num">
                                      <p:cBhvr additive="base">
                                        <p:cTn id="4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2">
                                            <p:txEl>
                                              <p:pRg st="5" end="5"/>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2">
                                            <p:txEl>
                                              <p:pRg st="6" end="6"/>
                                            </p:txEl>
                                          </p:spTgt>
                                        </p:tgtEl>
                                        <p:attrNameLst>
                                          <p:attrName>style.visibility</p:attrName>
                                        </p:attrNameLst>
                                      </p:cBhvr>
                                      <p:to>
                                        <p:strVal val="visible"/>
                                      </p:to>
                                    </p:set>
                                    <p:anim calcmode="lin" valueType="num">
                                      <p:cBhvr additive="base">
                                        <p:cTn id="51"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2">
                                            <p:txEl>
                                              <p:pRg st="6" end="6"/>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2">
                                            <p:txEl>
                                              <p:pRg st="8" end="8"/>
                                            </p:txEl>
                                          </p:spTgt>
                                        </p:tgtEl>
                                        <p:attrNameLst>
                                          <p:attrName>style.visibility</p:attrName>
                                        </p:attrNameLst>
                                      </p:cBhvr>
                                      <p:to>
                                        <p:strVal val="visible"/>
                                      </p:to>
                                    </p:set>
                                    <p:anim calcmode="lin" valueType="num">
                                      <p:cBhvr additive="base">
                                        <p:cTn id="5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4">
                                            <p:txEl>
                                              <p:pRg st="0" end="0"/>
                                            </p:txEl>
                                          </p:spTgt>
                                        </p:tgtEl>
                                        <p:attrNameLst>
                                          <p:attrName>style.visibility</p:attrName>
                                        </p:attrNameLst>
                                      </p:cBhvr>
                                      <p:to>
                                        <p:strVal val="visible"/>
                                      </p:to>
                                    </p:set>
                                    <p:anim calcmode="lin" valueType="num">
                                      <p:cBhvr additive="base">
                                        <p:cTn id="6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11"/>
                                        </p:tgtEl>
                                        <p:attrNameLst>
                                          <p:attrName>style.visibility</p:attrName>
                                        </p:attrNameLst>
                                      </p:cBhvr>
                                      <p:to>
                                        <p:strVal val="visible"/>
                                      </p:to>
                                    </p:set>
                                    <p:anim calcmode="lin" valueType="num">
                                      <p:cBhvr additive="base">
                                        <p:cTn id="67" dur="500" fill="hold"/>
                                        <p:tgtEl>
                                          <p:spTgt spid="11"/>
                                        </p:tgtEl>
                                        <p:attrNameLst>
                                          <p:attrName>ppt_x</p:attrName>
                                        </p:attrNameLst>
                                      </p:cBhvr>
                                      <p:tavLst>
                                        <p:tav tm="0">
                                          <p:val>
                                            <p:strVal val="#ppt_x"/>
                                          </p:val>
                                        </p:tav>
                                        <p:tav tm="100000">
                                          <p:val>
                                            <p:strVal val="#ppt_x"/>
                                          </p:val>
                                        </p:tav>
                                      </p:tavLst>
                                    </p:anim>
                                    <p:anim calcmode="lin" valueType="num">
                                      <p:cBhvr additive="base">
                                        <p:cTn id="6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2" fill="hold" nodeType="clickEffect">
                                  <p:stCondLst>
                                    <p:cond delay="0"/>
                                  </p:stCondLst>
                                  <p:childTnLst>
                                    <p:set>
                                      <p:cBhvr>
                                        <p:cTn id="72" dur="1" fill="hold">
                                          <p:stCondLst>
                                            <p:cond delay="0"/>
                                          </p:stCondLst>
                                        </p:cTn>
                                        <p:tgtEl>
                                          <p:spTgt spid="1028"/>
                                        </p:tgtEl>
                                        <p:attrNameLst>
                                          <p:attrName>style.visibility</p:attrName>
                                        </p:attrNameLst>
                                      </p:cBhvr>
                                      <p:to>
                                        <p:strVal val="visible"/>
                                      </p:to>
                                    </p:set>
                                    <p:anim calcmode="lin" valueType="num">
                                      <p:cBhvr additive="base">
                                        <p:cTn id="73" dur="500" fill="hold"/>
                                        <p:tgtEl>
                                          <p:spTgt spid="1028"/>
                                        </p:tgtEl>
                                        <p:attrNameLst>
                                          <p:attrName>ppt_x</p:attrName>
                                        </p:attrNameLst>
                                      </p:cBhvr>
                                      <p:tavLst>
                                        <p:tav tm="0">
                                          <p:val>
                                            <p:strVal val="1+#ppt_w/2"/>
                                          </p:val>
                                        </p:tav>
                                        <p:tav tm="100000">
                                          <p:val>
                                            <p:strVal val="#ppt_x"/>
                                          </p:val>
                                        </p:tav>
                                      </p:tavLst>
                                    </p:anim>
                                    <p:anim calcmode="lin" valueType="num">
                                      <p:cBhvr additive="base">
                                        <p:cTn id="74" dur="500" fill="hold"/>
                                        <p:tgtEl>
                                          <p:spTgt spid="1028"/>
                                        </p:tgtEl>
                                        <p:attrNameLst>
                                          <p:attrName>ppt_y</p:attrName>
                                        </p:attrNameLst>
                                      </p:cBhvr>
                                      <p:tavLst>
                                        <p:tav tm="0">
                                          <p:val>
                                            <p:strVal val="#ppt_y"/>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6"/>
                                        </p:tgtEl>
                                        <p:attrNameLst>
                                          <p:attrName>style.visibility</p:attrName>
                                        </p:attrNameLst>
                                      </p:cBhvr>
                                      <p:to>
                                        <p:strVal val="visible"/>
                                      </p:to>
                                    </p:set>
                                    <p:anim calcmode="lin" valueType="num">
                                      <p:cBhvr additive="base">
                                        <p:cTn id="79" dur="500" fill="hold"/>
                                        <p:tgtEl>
                                          <p:spTgt spid="6"/>
                                        </p:tgtEl>
                                        <p:attrNameLst>
                                          <p:attrName>ppt_x</p:attrName>
                                        </p:attrNameLst>
                                      </p:cBhvr>
                                      <p:tavLst>
                                        <p:tav tm="0">
                                          <p:val>
                                            <p:strVal val="#ppt_x"/>
                                          </p:val>
                                        </p:tav>
                                        <p:tav tm="100000">
                                          <p:val>
                                            <p:strVal val="#ppt_x"/>
                                          </p:val>
                                        </p:tav>
                                      </p:tavLst>
                                    </p:anim>
                                    <p:anim calcmode="lin" valueType="num">
                                      <p:cBhvr additive="base">
                                        <p:cTn id="8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395536" y="755412"/>
            <a:ext cx="4752528" cy="7191712"/>
          </a:xfrm>
          <a:prstGeom prst="rect">
            <a:avLst/>
          </a:prstGeom>
        </p:spPr>
        <p:txBody>
          <a:bodyPr wrap="square">
            <a:spAutoFit/>
          </a:bodyPr>
          <a:lstStyle/>
          <a:p>
            <a:r>
              <a:rPr lang="en-GB" b="1" dirty="0" smtClean="0"/>
              <a:t>Answers for exercise 3:</a:t>
            </a:r>
          </a:p>
          <a:p>
            <a:endParaRPr lang="en-GB" b="1" dirty="0" smtClean="0"/>
          </a:p>
          <a:p>
            <a:pPr marL="342900" indent="-342900">
              <a:buFont typeface="+mj-lt"/>
              <a:buAutoNum type="alphaLcParenR" startAt="2"/>
            </a:pPr>
            <a:r>
              <a:rPr lang="en-GB" dirty="0" smtClean="0"/>
              <a:t> Remember: to draw structure contours, the </a:t>
            </a:r>
            <a:r>
              <a:rPr lang="en-GB" b="1" dirty="0" smtClean="0">
                <a:solidFill>
                  <a:srgbClr val="0070C0"/>
                </a:solidFill>
              </a:rPr>
              <a:t>geological boundary is known where it crosses a topographic contour line. </a:t>
            </a:r>
          </a:p>
          <a:p>
            <a:endParaRPr lang="en-GB" dirty="0"/>
          </a:p>
          <a:p>
            <a:r>
              <a:rPr lang="en-GB" dirty="0" smtClean="0"/>
              <a:t>A line can be therefore be drawn through the  geological boundaries where they cross the same contour (e.g</a:t>
            </a:r>
            <a:r>
              <a:rPr lang="en-GB" dirty="0"/>
              <a:t>.</a:t>
            </a:r>
            <a:r>
              <a:rPr lang="en-GB" dirty="0" smtClean="0"/>
              <a:t> 600m). </a:t>
            </a:r>
          </a:p>
          <a:p>
            <a:r>
              <a:rPr lang="en-GB" b="1" dirty="0" smtClean="0">
                <a:solidFill>
                  <a:srgbClr val="0070C0"/>
                </a:solidFill>
              </a:rPr>
              <a:t>The angle that this straight line gives us with the geological boundary is the</a:t>
            </a:r>
          </a:p>
          <a:p>
            <a:r>
              <a:rPr lang="en-GB" b="1" dirty="0" smtClean="0">
                <a:solidFill>
                  <a:srgbClr val="0070C0"/>
                </a:solidFill>
              </a:rPr>
              <a:t>‘</a:t>
            </a:r>
            <a:r>
              <a:rPr lang="en-GB" b="1" dirty="0">
                <a:solidFill>
                  <a:srgbClr val="0070C0"/>
                </a:solidFill>
              </a:rPr>
              <a:t>A</a:t>
            </a:r>
            <a:r>
              <a:rPr lang="en-GB" b="1" dirty="0" smtClean="0">
                <a:solidFill>
                  <a:srgbClr val="0070C0"/>
                </a:solidFill>
              </a:rPr>
              <a:t>ngle of Strike’.</a:t>
            </a:r>
          </a:p>
          <a:p>
            <a:pPr marL="342900" indent="-342900"/>
            <a:r>
              <a:rPr lang="en-GB" dirty="0" smtClean="0"/>
              <a:t>	</a:t>
            </a:r>
          </a:p>
          <a:p>
            <a:pPr marL="342900" indent="-342900"/>
            <a:endParaRPr lang="en-GB" dirty="0"/>
          </a:p>
          <a:p>
            <a:pPr marL="342900" indent="-342900"/>
            <a:endParaRPr lang="en-GB" dirty="0" smtClean="0"/>
          </a:p>
          <a:p>
            <a:pPr marL="342900" indent="-342900"/>
            <a:endParaRPr lang="en-GB" dirty="0" smtClean="0"/>
          </a:p>
          <a:p>
            <a:pPr marL="342900" indent="-342900"/>
            <a:endParaRPr lang="en-GB" dirty="0" smtClean="0"/>
          </a:p>
          <a:p>
            <a:pPr marL="342900" indent="-342900"/>
            <a:r>
              <a:rPr lang="en-GB" dirty="0"/>
              <a:t>U</a:t>
            </a:r>
            <a:r>
              <a:rPr lang="en-GB" dirty="0" smtClean="0"/>
              <a:t>se your protractor to measure the strike;</a:t>
            </a:r>
          </a:p>
          <a:p>
            <a:pPr marL="342900" indent="-342900"/>
            <a:endParaRPr lang="en-GB" dirty="0"/>
          </a:p>
          <a:p>
            <a:pPr marL="342900" indent="-342900"/>
            <a:r>
              <a:rPr lang="en-GB" dirty="0" smtClean="0"/>
              <a:t>	</a:t>
            </a:r>
            <a:r>
              <a:rPr lang="en-GB" sz="2800" b="1" dirty="0" smtClean="0"/>
              <a:t>Strike = 85</a:t>
            </a:r>
            <a:r>
              <a:rPr lang="en-GB" sz="2800" b="1" baseline="30000" dirty="0" smtClean="0"/>
              <a:t>o</a:t>
            </a:r>
          </a:p>
          <a:p>
            <a:pPr marL="342900" indent="-342900"/>
            <a:endParaRPr lang="en-GB" sz="2800" b="1" baseline="30000" dirty="0"/>
          </a:p>
          <a:p>
            <a:pPr marL="342900" indent="-342900"/>
            <a:endParaRPr lang="en-GB" sz="2800" b="1" baseline="30000" dirty="0" smtClean="0"/>
          </a:p>
          <a:p>
            <a:pPr marL="342900" indent="-342900"/>
            <a:endParaRPr lang="en-GB" dirty="0" smtClean="0"/>
          </a:p>
          <a:p>
            <a:pPr marL="342900" indent="-342900"/>
            <a:r>
              <a:rPr lang="en-GB" dirty="0" smtClean="0"/>
              <a:t>	</a:t>
            </a:r>
          </a:p>
        </p:txBody>
      </p:sp>
      <p:sp>
        <p:nvSpPr>
          <p:cNvPr id="8" name="Rectangle 7"/>
          <p:cNvSpPr/>
          <p:nvPr/>
        </p:nvSpPr>
        <p:spPr>
          <a:xfrm>
            <a:off x="2207529" y="116632"/>
            <a:ext cx="4531625" cy="584775"/>
          </a:xfrm>
          <a:prstGeom prst="rect">
            <a:avLst/>
          </a:prstGeom>
          <a:solidFill>
            <a:schemeClr val="bg1">
              <a:lumMod val="85000"/>
            </a:schemeClr>
          </a:solidFill>
          <a:ln>
            <a:solidFill>
              <a:schemeClr val="tx1"/>
            </a:solidFill>
          </a:ln>
        </p:spPr>
        <p:txBody>
          <a:bodyPr wrap="none">
            <a:spAutoFit/>
          </a:bodyPr>
          <a:lstStyle/>
          <a:p>
            <a:pPr lvl="0" algn="ctr"/>
            <a:r>
              <a:rPr lang="en-GB" sz="3200" b="1" dirty="0" smtClean="0">
                <a:solidFill>
                  <a:srgbClr val="0070C0"/>
                </a:solidFill>
              </a:rPr>
              <a:t>Dipping cross sections</a:t>
            </a:r>
          </a:p>
        </p:txBody>
      </p:sp>
      <p:pic>
        <p:nvPicPr>
          <p:cNvPr id="2050" name="Picture 2"/>
          <p:cNvPicPr>
            <a:picLocks noChangeAspect="1" noChangeArrowheads="1"/>
          </p:cNvPicPr>
          <p:nvPr/>
        </p:nvPicPr>
        <p:blipFill>
          <a:blip r:embed="rId2" cstate="print"/>
          <a:srcRect/>
          <a:stretch>
            <a:fillRect/>
          </a:stretch>
        </p:blipFill>
        <p:spPr bwMode="auto">
          <a:xfrm>
            <a:off x="5334379" y="908720"/>
            <a:ext cx="3342077" cy="5328592"/>
          </a:xfrm>
          <a:prstGeom prst="rect">
            <a:avLst/>
          </a:prstGeom>
          <a:noFill/>
          <a:ln w="9525">
            <a:noFill/>
            <a:miter lim="800000"/>
            <a:headEnd/>
            <a:tailEnd/>
          </a:ln>
        </p:spPr>
      </p:pic>
      <p:pic>
        <p:nvPicPr>
          <p:cNvPr id="2052" name="Picture 4"/>
          <p:cNvPicPr>
            <a:picLocks noChangeAspect="1" noChangeArrowheads="1"/>
          </p:cNvPicPr>
          <p:nvPr/>
        </p:nvPicPr>
        <p:blipFill>
          <a:blip r:embed="rId3" cstate="print"/>
          <a:srcRect/>
          <a:stretch>
            <a:fillRect/>
          </a:stretch>
        </p:blipFill>
        <p:spPr bwMode="auto">
          <a:xfrm>
            <a:off x="5313229" y="922202"/>
            <a:ext cx="3384376" cy="5315110"/>
          </a:xfrm>
          <a:prstGeom prst="rect">
            <a:avLst/>
          </a:prstGeom>
          <a:noFill/>
          <a:ln w="9525">
            <a:noFill/>
            <a:miter lim="800000"/>
            <a:headEnd/>
            <a:tailEnd/>
          </a:ln>
        </p:spPr>
      </p:pic>
      <p:sp>
        <p:nvSpPr>
          <p:cNvPr id="2" name="Rectangle 1"/>
          <p:cNvSpPr/>
          <p:nvPr/>
        </p:nvSpPr>
        <p:spPr>
          <a:xfrm>
            <a:off x="411058" y="4581128"/>
            <a:ext cx="4572000" cy="738664"/>
          </a:xfrm>
          <a:prstGeom prst="rect">
            <a:avLst/>
          </a:prstGeom>
        </p:spPr>
        <p:txBody>
          <a:bodyPr>
            <a:spAutoFit/>
          </a:bodyPr>
          <a:lstStyle/>
          <a:p>
            <a:r>
              <a:rPr lang="en-GB" dirty="0" smtClean="0"/>
              <a:t>Remember</a:t>
            </a:r>
            <a:r>
              <a:rPr lang="en-GB" sz="1600" dirty="0" smtClean="0">
                <a:solidFill>
                  <a:srgbClr val="0070C0"/>
                </a:solidFill>
              </a:rPr>
              <a:t> </a:t>
            </a:r>
            <a:r>
              <a:rPr lang="en-GB" sz="2400" b="1" dirty="0" smtClean="0">
                <a:solidFill>
                  <a:srgbClr val="0070C0"/>
                </a:solidFill>
              </a:rPr>
              <a:t>Strike</a:t>
            </a:r>
            <a:r>
              <a:rPr lang="en-GB" dirty="0" smtClean="0"/>
              <a:t> </a:t>
            </a:r>
            <a:r>
              <a:rPr lang="en-GB" dirty="0"/>
              <a:t>is the direction of the horizontal on the dipping surface.</a:t>
            </a:r>
          </a:p>
        </p:txBody>
      </p:sp>
      <p:cxnSp>
        <p:nvCxnSpPr>
          <p:cNvPr id="5" name="Straight Connector 4"/>
          <p:cNvCxnSpPr/>
          <p:nvPr/>
        </p:nvCxnSpPr>
        <p:spPr>
          <a:xfrm>
            <a:off x="6516216" y="1196752"/>
            <a:ext cx="0" cy="2455013"/>
          </a:xfrm>
          <a:prstGeom prst="line">
            <a:avLst/>
          </a:prstGeom>
          <a:ln w="190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8336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Effect transition="in" filter="fade">
                                      <p:cBhvr>
                                        <p:cTn id="7" dur="2000"/>
                                        <p:tgtEl>
                                          <p:spTgt spid="205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7">
                                            <p:txEl>
                                              <p:pRg st="5" end="5"/>
                                            </p:txEl>
                                          </p:spTgt>
                                        </p:tgtEl>
                                        <p:attrNameLst>
                                          <p:attrName>style.visibility</p:attrName>
                                        </p:attrNameLst>
                                      </p:cBhvr>
                                      <p:to>
                                        <p:strVal val="visible"/>
                                      </p:to>
                                    </p:set>
                                    <p:anim calcmode="lin" valueType="num">
                                      <p:cBhvr additive="base">
                                        <p:cTn id="12"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7">
                                            <p:txEl>
                                              <p:pRg st="5" end="5"/>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7">
                                            <p:txEl>
                                              <p:pRg st="6" end="6"/>
                                            </p:txEl>
                                          </p:spTgt>
                                        </p:tgtEl>
                                        <p:attrNameLst>
                                          <p:attrName>style.visibility</p:attrName>
                                        </p:attrNameLst>
                                      </p:cBhvr>
                                      <p:to>
                                        <p:strVal val="visible"/>
                                      </p:to>
                                    </p:set>
                                    <p:anim calcmode="lin" valueType="num">
                                      <p:cBhvr additive="base">
                                        <p:cTn id="16"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7">
                                            <p:txEl>
                                              <p:pRg st="6" end="6"/>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7">
                                            <p:txEl>
                                              <p:pRg st="7" end="7"/>
                                            </p:txEl>
                                          </p:spTgt>
                                        </p:tgtEl>
                                        <p:attrNameLst>
                                          <p:attrName>style.visibility</p:attrName>
                                        </p:attrNameLst>
                                      </p:cBhvr>
                                      <p:to>
                                        <p:strVal val="visible"/>
                                      </p:to>
                                    </p:set>
                                    <p:anim calcmode="lin" valueType="num">
                                      <p:cBhvr additive="base">
                                        <p:cTn id="20" dur="500" fill="hold"/>
                                        <p:tgtEl>
                                          <p:spTgt spid="7">
                                            <p:txEl>
                                              <p:pRg st="7" end="7"/>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7">
                                            <p:txEl>
                                              <p:pRg st="7" end="7"/>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7">
                                            <p:txEl>
                                              <p:pRg st="12" end="12"/>
                                            </p:txEl>
                                          </p:spTgt>
                                        </p:tgtEl>
                                        <p:attrNameLst>
                                          <p:attrName>style.visibility</p:attrName>
                                        </p:attrNameLst>
                                      </p:cBhvr>
                                      <p:to>
                                        <p:strVal val="visible"/>
                                      </p:to>
                                    </p:set>
                                    <p:anim calcmode="lin" valueType="num">
                                      <p:cBhvr additive="base">
                                        <p:cTn id="24" dur="500" fill="hold"/>
                                        <p:tgtEl>
                                          <p:spTgt spid="7">
                                            <p:txEl>
                                              <p:pRg st="12" end="1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7">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5"/>
                                        </p:tgtEl>
                                        <p:attrNameLst>
                                          <p:attrName>style.visibility</p:attrName>
                                        </p:attrNameLst>
                                      </p:cBhvr>
                                      <p:to>
                                        <p:strVal val="visible"/>
                                      </p:to>
                                    </p:set>
                                    <p:anim calcmode="lin" valueType="num">
                                      <p:cBhvr additive="base">
                                        <p:cTn id="30" dur="500" fill="hold"/>
                                        <p:tgtEl>
                                          <p:spTgt spid="5"/>
                                        </p:tgtEl>
                                        <p:attrNameLst>
                                          <p:attrName>ppt_x</p:attrName>
                                        </p:attrNameLst>
                                      </p:cBhvr>
                                      <p:tavLst>
                                        <p:tav tm="0">
                                          <p:val>
                                            <p:strVal val="#ppt_x"/>
                                          </p:val>
                                        </p:tav>
                                        <p:tav tm="100000">
                                          <p:val>
                                            <p:strVal val="#ppt_x"/>
                                          </p:val>
                                        </p:tav>
                                      </p:tavLst>
                                    </p:anim>
                                    <p:anim calcmode="lin" valueType="num">
                                      <p:cBhvr additive="base">
                                        <p:cTn id="31"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7">
                                            <p:txEl>
                                              <p:pRg st="14" end="14"/>
                                            </p:txEl>
                                          </p:spTgt>
                                        </p:tgtEl>
                                        <p:attrNameLst>
                                          <p:attrName>style.visibility</p:attrName>
                                        </p:attrNameLst>
                                      </p:cBhvr>
                                      <p:to>
                                        <p:strVal val="visible"/>
                                      </p:to>
                                    </p:set>
                                    <p:anim calcmode="lin" valueType="num">
                                      <p:cBhvr additive="base">
                                        <p:cTn id="36" dur="500" fill="hold"/>
                                        <p:tgtEl>
                                          <p:spTgt spid="7">
                                            <p:txEl>
                                              <p:pRg st="14" end="1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7">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40055" y="4520649"/>
            <a:ext cx="5112568" cy="1631216"/>
          </a:xfrm>
          <a:prstGeom prst="rect">
            <a:avLst/>
          </a:prstGeom>
        </p:spPr>
        <p:txBody>
          <a:bodyPr wrap="square">
            <a:spAutoFit/>
          </a:bodyPr>
          <a:lstStyle/>
          <a:p>
            <a:r>
              <a:rPr lang="es-ES" dirty="0" smtClean="0"/>
              <a:t>Then using simple trigonometry:</a:t>
            </a:r>
          </a:p>
          <a:p>
            <a:r>
              <a:rPr lang="es-ES" dirty="0" smtClean="0"/>
              <a:t>	tan(θ) = (opposite / adjacent)</a:t>
            </a:r>
            <a:br>
              <a:rPr lang="es-ES" dirty="0" smtClean="0"/>
            </a:br>
            <a:r>
              <a:rPr lang="es-ES" dirty="0" smtClean="0"/>
              <a:t>	tan(θ) = (100m/250m)</a:t>
            </a:r>
            <a:br>
              <a:rPr lang="es-ES" dirty="0" smtClean="0"/>
            </a:br>
            <a:r>
              <a:rPr lang="es-ES" dirty="0" smtClean="0"/>
              <a:t>	tan</a:t>
            </a:r>
            <a:r>
              <a:rPr lang="es-ES" baseline="30000" dirty="0" smtClean="0"/>
              <a:t>-1</a:t>
            </a:r>
            <a:r>
              <a:rPr lang="es-ES" dirty="0" smtClean="0"/>
              <a:t>(100m/250m) = θ = 22° </a:t>
            </a:r>
          </a:p>
          <a:p>
            <a:r>
              <a:rPr lang="es-ES" b="1" dirty="0" smtClean="0"/>
              <a:t>	</a:t>
            </a:r>
            <a:r>
              <a:rPr lang="es-ES" sz="2800" b="1" dirty="0" smtClean="0"/>
              <a:t>True dip = 22° </a:t>
            </a:r>
            <a:endParaRPr lang="es-ES" sz="2800" b="1" dirty="0"/>
          </a:p>
        </p:txBody>
      </p:sp>
      <p:sp>
        <p:nvSpPr>
          <p:cNvPr id="4" name="Rectangle 3"/>
          <p:cNvSpPr/>
          <p:nvPr/>
        </p:nvSpPr>
        <p:spPr>
          <a:xfrm>
            <a:off x="2207529" y="116632"/>
            <a:ext cx="4531625" cy="584775"/>
          </a:xfrm>
          <a:prstGeom prst="rect">
            <a:avLst/>
          </a:prstGeom>
          <a:solidFill>
            <a:schemeClr val="bg1">
              <a:lumMod val="85000"/>
            </a:schemeClr>
          </a:solidFill>
          <a:ln>
            <a:solidFill>
              <a:schemeClr val="tx1"/>
            </a:solidFill>
          </a:ln>
        </p:spPr>
        <p:txBody>
          <a:bodyPr wrap="none">
            <a:spAutoFit/>
          </a:bodyPr>
          <a:lstStyle/>
          <a:p>
            <a:pPr lvl="0" algn="ctr"/>
            <a:r>
              <a:rPr lang="en-GB" sz="3200" b="1" dirty="0" smtClean="0">
                <a:solidFill>
                  <a:srgbClr val="0070C0"/>
                </a:solidFill>
              </a:rPr>
              <a:t>Dipping cross sections</a:t>
            </a:r>
          </a:p>
        </p:txBody>
      </p:sp>
      <p:sp>
        <p:nvSpPr>
          <p:cNvPr id="5" name="Rectangle 4"/>
          <p:cNvSpPr/>
          <p:nvPr/>
        </p:nvSpPr>
        <p:spPr>
          <a:xfrm>
            <a:off x="395537" y="1196752"/>
            <a:ext cx="8496943" cy="3416320"/>
          </a:xfrm>
          <a:prstGeom prst="rect">
            <a:avLst/>
          </a:prstGeom>
        </p:spPr>
        <p:txBody>
          <a:bodyPr wrap="square">
            <a:spAutoFit/>
          </a:bodyPr>
          <a:lstStyle/>
          <a:p>
            <a:r>
              <a:rPr lang="en-GB" b="1" dirty="0" smtClean="0"/>
              <a:t>Answers for exercise 3:</a:t>
            </a:r>
          </a:p>
          <a:p>
            <a:endParaRPr lang="en-GB" b="1" dirty="0" smtClean="0"/>
          </a:p>
          <a:p>
            <a:pPr marL="342900" indent="-342900">
              <a:buFont typeface="+mj-lt"/>
              <a:buAutoNum type="alphaLcParenR" startAt="2"/>
            </a:pPr>
            <a:r>
              <a:rPr lang="en-GB" b="1" dirty="0" smtClean="0"/>
              <a:t> </a:t>
            </a:r>
            <a:r>
              <a:rPr lang="en-GB" b="1" dirty="0" smtClean="0">
                <a:solidFill>
                  <a:srgbClr val="0070C0"/>
                </a:solidFill>
              </a:rPr>
              <a:t>Then to calculate dip</a:t>
            </a:r>
            <a:r>
              <a:rPr lang="en-GB" dirty="0" smtClean="0"/>
              <a:t>, </a:t>
            </a:r>
            <a:r>
              <a:rPr lang="en-GB" dirty="0" smtClean="0">
                <a:solidFill>
                  <a:srgbClr val="0070C0"/>
                </a:solidFill>
              </a:rPr>
              <a:t>choose two structure contours </a:t>
            </a:r>
            <a:r>
              <a:rPr lang="en-GB" b="1" dirty="0" smtClean="0">
                <a:solidFill>
                  <a:srgbClr val="0070C0"/>
                </a:solidFill>
              </a:rPr>
              <a:t>that are representative</a:t>
            </a:r>
          </a:p>
          <a:p>
            <a:r>
              <a:rPr lang="en-GB" b="1" dirty="0">
                <a:solidFill>
                  <a:srgbClr val="0070C0"/>
                </a:solidFill>
              </a:rPr>
              <a:t> </a:t>
            </a:r>
            <a:r>
              <a:rPr lang="en-GB" b="1" dirty="0" smtClean="0">
                <a:solidFill>
                  <a:srgbClr val="0070C0"/>
                </a:solidFill>
              </a:rPr>
              <a:t>      </a:t>
            </a:r>
            <a:r>
              <a:rPr lang="en-GB" dirty="0" smtClean="0">
                <a:solidFill>
                  <a:srgbClr val="0070C0"/>
                </a:solidFill>
              </a:rPr>
              <a:t>of our cross section, e.g. 400m and 500m </a:t>
            </a:r>
          </a:p>
          <a:p>
            <a:pPr marL="342900" indent="-342900">
              <a:buFont typeface="+mj-lt"/>
              <a:buAutoNum type="alphaLcParenR" startAt="2"/>
            </a:pPr>
            <a:endParaRPr lang="en-GB" dirty="0" smtClean="0"/>
          </a:p>
          <a:p>
            <a:pPr marL="285750" indent="-285750">
              <a:buFont typeface="Arial" panose="020B0604020202020204" pitchFamily="34" charset="0"/>
              <a:buChar char="•"/>
            </a:pPr>
            <a:r>
              <a:rPr lang="en-GB" dirty="0"/>
              <a:t> </a:t>
            </a:r>
            <a:r>
              <a:rPr lang="en-GB" dirty="0" smtClean="0"/>
              <a:t>     Using your ruler measure the distance between these on the map, comparing</a:t>
            </a:r>
          </a:p>
          <a:p>
            <a:r>
              <a:rPr lang="en-GB" dirty="0"/>
              <a:t> </a:t>
            </a:r>
            <a:r>
              <a:rPr lang="en-GB" dirty="0" smtClean="0"/>
              <a:t>          this measurement to the map scale. (value approx. 250m)</a:t>
            </a:r>
          </a:p>
          <a:p>
            <a:r>
              <a:rPr lang="en-GB" dirty="0"/>
              <a:t> </a:t>
            </a:r>
            <a:r>
              <a:rPr lang="en-GB" dirty="0" smtClean="0"/>
              <a:t>     ……this gives you the adjacent length of the triangle (see below). </a:t>
            </a:r>
          </a:p>
          <a:p>
            <a:endParaRPr lang="en-GB" dirty="0" smtClean="0"/>
          </a:p>
          <a:p>
            <a:pPr marL="285750" indent="-285750">
              <a:buFont typeface="Arial" panose="020B0604020202020204" pitchFamily="34" charset="0"/>
              <a:buChar char="•"/>
            </a:pPr>
            <a:r>
              <a:rPr lang="en-GB" dirty="0"/>
              <a:t> </a:t>
            </a:r>
            <a:r>
              <a:rPr lang="en-GB" dirty="0" smtClean="0"/>
              <a:t>     Then calculate the difference in vertical height from the topographic contours </a:t>
            </a:r>
          </a:p>
          <a:p>
            <a:r>
              <a:rPr lang="en-GB" dirty="0"/>
              <a:t> </a:t>
            </a:r>
            <a:r>
              <a:rPr lang="en-GB" dirty="0" smtClean="0"/>
              <a:t>          (100m) , this gives you the opposite side of the triangle.</a:t>
            </a:r>
          </a:p>
          <a:p>
            <a:pPr marL="342900" indent="-342900">
              <a:buFont typeface="+mj-lt"/>
              <a:buAutoNum type="alphaLcParenR" startAt="2"/>
            </a:pPr>
            <a:endParaRPr lang="en-GB" b="1" dirty="0" smtClean="0"/>
          </a:p>
        </p:txBody>
      </p:sp>
      <p:pic>
        <p:nvPicPr>
          <p:cNvPr id="3074" name="Picture 2"/>
          <p:cNvPicPr>
            <a:picLocks noChangeAspect="1" noChangeArrowheads="1"/>
          </p:cNvPicPr>
          <p:nvPr/>
        </p:nvPicPr>
        <p:blipFill>
          <a:blip r:embed="rId2" cstate="print"/>
          <a:srcRect/>
          <a:stretch>
            <a:fillRect/>
          </a:stretch>
        </p:blipFill>
        <p:spPr bwMode="auto">
          <a:xfrm>
            <a:off x="4800775" y="4298032"/>
            <a:ext cx="3705225" cy="2076450"/>
          </a:xfrm>
          <a:prstGeom prst="rect">
            <a:avLst/>
          </a:prstGeom>
          <a:noFill/>
          <a:ln w="9525">
            <a:noFill/>
            <a:miter lim="800000"/>
            <a:headEnd/>
            <a:tailEnd/>
          </a:ln>
        </p:spPr>
      </p:pic>
    </p:spTree>
    <p:extLst>
      <p:ext uri="{BB962C8B-B14F-4D97-AF65-F5344CB8AC3E}">
        <p14:creationId xmlns:p14="http://schemas.microsoft.com/office/powerpoint/2010/main" val="3925823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5" end="5"/>
                                            </p:txEl>
                                          </p:spTgt>
                                        </p:tgtEl>
                                        <p:attrNameLst>
                                          <p:attrName>style.visibility</p:attrName>
                                        </p:attrNameLst>
                                      </p:cBhvr>
                                      <p:to>
                                        <p:strVal val="visible"/>
                                      </p:to>
                                    </p:set>
                                    <p:anim calcmode="lin" valueType="num">
                                      <p:cBhvr additive="base">
                                        <p:cTn id="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6" end="6"/>
                                            </p:txEl>
                                          </p:spTgt>
                                        </p:tgtEl>
                                        <p:attrNameLst>
                                          <p:attrName>style.visibility</p:attrName>
                                        </p:attrNameLst>
                                      </p:cBhvr>
                                      <p:to>
                                        <p:strVal val="visible"/>
                                      </p:to>
                                    </p:set>
                                    <p:anim calcmode="lin" valueType="num">
                                      <p:cBhvr additive="base">
                                        <p:cTn id="11"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6" end="6"/>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7" end="7"/>
                                            </p:txEl>
                                          </p:spTgt>
                                        </p:tgtEl>
                                        <p:attrNameLst>
                                          <p:attrName>style.visibility</p:attrName>
                                        </p:attrNameLst>
                                      </p:cBhvr>
                                      <p:to>
                                        <p:strVal val="visible"/>
                                      </p:to>
                                    </p:set>
                                    <p:anim calcmode="lin" valueType="num">
                                      <p:cBhvr additive="base">
                                        <p:cTn id="15"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5">
                                            <p:txEl>
                                              <p:pRg st="9" end="9"/>
                                            </p:txEl>
                                          </p:spTgt>
                                        </p:tgtEl>
                                        <p:attrNameLst>
                                          <p:attrName>style.visibility</p:attrName>
                                        </p:attrNameLst>
                                      </p:cBhvr>
                                      <p:to>
                                        <p:strVal val="visible"/>
                                      </p:to>
                                    </p:set>
                                    <p:anim calcmode="lin" valueType="num">
                                      <p:cBhvr additive="base">
                                        <p:cTn id="21"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txEl>
                                              <p:pRg st="9" end="9"/>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5">
                                            <p:txEl>
                                              <p:pRg st="10" end="10"/>
                                            </p:txEl>
                                          </p:spTgt>
                                        </p:tgtEl>
                                        <p:attrNameLst>
                                          <p:attrName>style.visibility</p:attrName>
                                        </p:attrNameLst>
                                      </p:cBhvr>
                                      <p:to>
                                        <p:strVal val="visible"/>
                                      </p:to>
                                    </p:set>
                                    <p:anim calcmode="lin" valueType="num">
                                      <p:cBhvr additive="base">
                                        <p:cTn id="25" dur="500" fill="hold"/>
                                        <p:tgtEl>
                                          <p:spTgt spid="5">
                                            <p:txEl>
                                              <p:pRg st="10" end="1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0" end="0"/>
                                            </p:txEl>
                                          </p:spTgt>
                                        </p:tgtEl>
                                        <p:attrNameLst>
                                          <p:attrName>style.visibility</p:attrName>
                                        </p:attrNameLst>
                                      </p:cBhvr>
                                      <p:to>
                                        <p:strVal val="visible"/>
                                      </p:to>
                                    </p:set>
                                    <p:anim calcmode="lin" valueType="num">
                                      <p:cBhvr additive="base">
                                        <p:cTn id="31"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0" end="0"/>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1" end="1"/>
                                            </p:txEl>
                                          </p:spTgt>
                                        </p:tgtEl>
                                        <p:attrNameLst>
                                          <p:attrName>style.visibility</p:attrName>
                                        </p:attrNameLst>
                                      </p:cBhvr>
                                      <p:to>
                                        <p:strVal val="visible"/>
                                      </p:to>
                                    </p:set>
                                    <p:anim calcmode="lin" valueType="num">
                                      <p:cBhvr additive="base">
                                        <p:cTn id="35"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2">
                                            <p:txEl>
                                              <p:pRg st="2" end="2"/>
                                            </p:txEl>
                                          </p:spTgt>
                                        </p:tgtEl>
                                        <p:attrNameLst>
                                          <p:attrName>style.visibility</p:attrName>
                                        </p:attrNameLst>
                                      </p:cBhvr>
                                      <p:to>
                                        <p:strVal val="visible"/>
                                      </p:to>
                                    </p:set>
                                    <p:anim calcmode="lin" valueType="num">
                                      <p:cBhvr additive="base">
                                        <p:cTn id="4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p:cNvPicPr>
            <a:picLocks noChangeAspect="1" noChangeArrowheads="1"/>
          </p:cNvPicPr>
          <p:nvPr/>
        </p:nvPicPr>
        <p:blipFill>
          <a:blip r:embed="rId2" cstate="print"/>
          <a:srcRect/>
          <a:stretch>
            <a:fillRect/>
          </a:stretch>
        </p:blipFill>
        <p:spPr bwMode="auto">
          <a:xfrm>
            <a:off x="323528" y="2348880"/>
            <a:ext cx="8208912" cy="2786269"/>
          </a:xfrm>
          <a:prstGeom prst="rect">
            <a:avLst/>
          </a:prstGeom>
          <a:noFill/>
          <a:ln w="9525">
            <a:noFill/>
            <a:miter lim="800000"/>
            <a:headEnd/>
            <a:tailEnd/>
          </a:ln>
        </p:spPr>
      </p:pic>
      <p:sp>
        <p:nvSpPr>
          <p:cNvPr id="7" name="Rectangle 6"/>
          <p:cNvSpPr/>
          <p:nvPr/>
        </p:nvSpPr>
        <p:spPr>
          <a:xfrm>
            <a:off x="2207529" y="116632"/>
            <a:ext cx="4531625" cy="584775"/>
          </a:xfrm>
          <a:prstGeom prst="rect">
            <a:avLst/>
          </a:prstGeom>
          <a:solidFill>
            <a:schemeClr val="bg1">
              <a:lumMod val="85000"/>
            </a:schemeClr>
          </a:solidFill>
          <a:ln>
            <a:solidFill>
              <a:schemeClr val="tx1"/>
            </a:solidFill>
          </a:ln>
        </p:spPr>
        <p:txBody>
          <a:bodyPr wrap="none">
            <a:spAutoFit/>
          </a:bodyPr>
          <a:lstStyle/>
          <a:p>
            <a:pPr lvl="0" algn="ctr"/>
            <a:r>
              <a:rPr lang="en-GB" sz="3200" b="1" dirty="0" smtClean="0">
                <a:solidFill>
                  <a:srgbClr val="0070C0"/>
                </a:solidFill>
              </a:rPr>
              <a:t>Dipping cross sections</a:t>
            </a:r>
          </a:p>
        </p:txBody>
      </p:sp>
      <p:sp>
        <p:nvSpPr>
          <p:cNvPr id="8" name="TextBox 7"/>
          <p:cNvSpPr txBox="1"/>
          <p:nvPr/>
        </p:nvSpPr>
        <p:spPr>
          <a:xfrm>
            <a:off x="683568" y="836712"/>
            <a:ext cx="5116465" cy="923330"/>
          </a:xfrm>
          <a:prstGeom prst="rect">
            <a:avLst/>
          </a:prstGeom>
          <a:noFill/>
        </p:spPr>
        <p:txBody>
          <a:bodyPr wrap="none" rtlCol="0">
            <a:spAutoFit/>
          </a:bodyPr>
          <a:lstStyle/>
          <a:p>
            <a:pPr marL="342900" indent="-342900"/>
            <a:r>
              <a:rPr lang="en-GB" b="1" dirty="0" smtClean="0"/>
              <a:t>Answers for exercise 3:</a:t>
            </a:r>
          </a:p>
          <a:p>
            <a:pPr marL="342900" indent="-342900"/>
            <a:endParaRPr lang="en-GB" b="1" dirty="0" smtClean="0"/>
          </a:p>
          <a:p>
            <a:pPr marL="342900" indent="-342900">
              <a:buFont typeface="+mj-lt"/>
              <a:buAutoNum type="alphaLcParenR" startAt="3"/>
            </a:pPr>
            <a:r>
              <a:rPr lang="en-GB" dirty="0" smtClean="0"/>
              <a:t> First mark on the topographic contour points.</a:t>
            </a:r>
            <a:endParaRPr lang="en-GB" dirty="0"/>
          </a:p>
        </p:txBody>
      </p:sp>
      <p:pic>
        <p:nvPicPr>
          <p:cNvPr id="4099" name="Picture 3"/>
          <p:cNvPicPr>
            <a:picLocks noChangeAspect="1" noChangeArrowheads="1"/>
          </p:cNvPicPr>
          <p:nvPr/>
        </p:nvPicPr>
        <p:blipFill>
          <a:blip r:embed="rId3" cstate="print"/>
          <a:srcRect/>
          <a:stretch>
            <a:fillRect/>
          </a:stretch>
        </p:blipFill>
        <p:spPr bwMode="auto">
          <a:xfrm>
            <a:off x="332884" y="2371888"/>
            <a:ext cx="8280920" cy="2852317"/>
          </a:xfrm>
          <a:prstGeom prst="rect">
            <a:avLst/>
          </a:prstGeom>
          <a:noFill/>
          <a:ln w="9525">
            <a:noFill/>
            <a:miter lim="800000"/>
            <a:headEnd/>
            <a:tailEnd/>
          </a:ln>
        </p:spPr>
      </p:pic>
      <p:sp>
        <p:nvSpPr>
          <p:cNvPr id="2" name="TextBox 1"/>
          <p:cNvSpPr txBox="1"/>
          <p:nvPr/>
        </p:nvSpPr>
        <p:spPr>
          <a:xfrm>
            <a:off x="911385" y="5673964"/>
            <a:ext cx="1296144" cy="369332"/>
          </a:xfrm>
          <a:prstGeom prst="rect">
            <a:avLst/>
          </a:prstGeom>
          <a:solidFill>
            <a:schemeClr val="bg1">
              <a:lumMod val="85000"/>
            </a:schemeClr>
          </a:solidFill>
          <a:ln>
            <a:solidFill>
              <a:schemeClr val="tx1"/>
            </a:solidFill>
          </a:ln>
        </p:spPr>
        <p:txBody>
          <a:bodyPr wrap="square" rtlCol="0">
            <a:spAutoFit/>
          </a:bodyPr>
          <a:lstStyle/>
          <a:p>
            <a:r>
              <a:rPr lang="en-GB" dirty="0" smtClean="0"/>
              <a:t>NORTH</a:t>
            </a:r>
            <a:endParaRPr lang="en-GB" dirty="0"/>
          </a:p>
        </p:txBody>
      </p:sp>
      <p:sp>
        <p:nvSpPr>
          <p:cNvPr id="9" name="TextBox 8"/>
          <p:cNvSpPr txBox="1"/>
          <p:nvPr/>
        </p:nvSpPr>
        <p:spPr>
          <a:xfrm>
            <a:off x="7005093" y="5660605"/>
            <a:ext cx="1018231" cy="369332"/>
          </a:xfrm>
          <a:prstGeom prst="rect">
            <a:avLst/>
          </a:prstGeom>
          <a:solidFill>
            <a:schemeClr val="bg1">
              <a:lumMod val="85000"/>
            </a:schemeClr>
          </a:solidFill>
          <a:ln>
            <a:solidFill>
              <a:schemeClr val="tx1"/>
            </a:solidFill>
          </a:ln>
        </p:spPr>
        <p:txBody>
          <a:bodyPr wrap="square" rtlCol="0">
            <a:spAutoFit/>
          </a:bodyPr>
          <a:lstStyle/>
          <a:p>
            <a:r>
              <a:rPr lang="en-GB" dirty="0" smtClean="0"/>
              <a:t>SOUTH</a:t>
            </a:r>
            <a:endParaRPr lang="en-GB" dirty="0"/>
          </a:p>
        </p:txBody>
      </p:sp>
      <p:sp>
        <p:nvSpPr>
          <p:cNvPr id="3" name="TextBox 2"/>
          <p:cNvSpPr txBox="1"/>
          <p:nvPr/>
        </p:nvSpPr>
        <p:spPr>
          <a:xfrm>
            <a:off x="1187624" y="1760042"/>
            <a:ext cx="5817469" cy="369332"/>
          </a:xfrm>
          <a:prstGeom prst="rect">
            <a:avLst/>
          </a:prstGeom>
          <a:noFill/>
        </p:spPr>
        <p:txBody>
          <a:bodyPr wrap="square" rtlCol="0">
            <a:spAutoFit/>
          </a:bodyPr>
          <a:lstStyle/>
          <a:p>
            <a:r>
              <a:rPr lang="en-GB" b="1" dirty="0" smtClean="0"/>
              <a:t>IMPORTANT : Use a scale of 1 cm to 100m for Y axis.</a:t>
            </a:r>
            <a:endParaRPr lang="en-GB" b="1" dirty="0"/>
          </a:p>
        </p:txBody>
      </p:sp>
      <p:sp>
        <p:nvSpPr>
          <p:cNvPr id="10" name="TextBox 9"/>
          <p:cNvSpPr txBox="1"/>
          <p:nvPr/>
        </p:nvSpPr>
        <p:spPr>
          <a:xfrm>
            <a:off x="827584" y="5229200"/>
            <a:ext cx="432048" cy="369332"/>
          </a:xfrm>
          <a:prstGeom prst="rect">
            <a:avLst/>
          </a:prstGeom>
          <a:noFill/>
        </p:spPr>
        <p:txBody>
          <a:bodyPr wrap="square" rtlCol="0">
            <a:spAutoFit/>
          </a:bodyPr>
          <a:lstStyle/>
          <a:p>
            <a:r>
              <a:rPr lang="en-US" dirty="0" smtClean="0"/>
              <a:t>A</a:t>
            </a:r>
            <a:endParaRPr lang="en-GB" dirty="0"/>
          </a:p>
        </p:txBody>
      </p:sp>
      <p:sp>
        <p:nvSpPr>
          <p:cNvPr id="11" name="TextBox 10"/>
          <p:cNvSpPr txBox="1"/>
          <p:nvPr/>
        </p:nvSpPr>
        <p:spPr>
          <a:xfrm>
            <a:off x="7740352" y="5229200"/>
            <a:ext cx="432048" cy="369332"/>
          </a:xfrm>
          <a:prstGeom prst="rect">
            <a:avLst/>
          </a:prstGeom>
          <a:noFill/>
        </p:spPr>
        <p:txBody>
          <a:bodyPr wrap="square" rtlCol="0">
            <a:spAutoFit/>
          </a:bodyPr>
          <a:lstStyle/>
          <a:p>
            <a:r>
              <a:rPr lang="en-US" dirty="0" smtClean="0"/>
              <a:t>B</a:t>
            </a:r>
            <a:endParaRPr lang="en-GB" dirty="0"/>
          </a:p>
        </p:txBody>
      </p:sp>
    </p:spTree>
    <p:extLst>
      <p:ext uri="{BB962C8B-B14F-4D97-AF65-F5344CB8AC3E}">
        <p14:creationId xmlns:p14="http://schemas.microsoft.com/office/powerpoint/2010/main" val="2061486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099"/>
                                        </p:tgtEl>
                                        <p:attrNameLst>
                                          <p:attrName>style.visibility</p:attrName>
                                        </p:attrNameLst>
                                      </p:cBhvr>
                                      <p:to>
                                        <p:strVal val="visible"/>
                                      </p:to>
                                    </p:set>
                                    <p:animEffect transition="in" filter="fade">
                                      <p:cBhvr>
                                        <p:cTn id="7" dur="2000"/>
                                        <p:tgtEl>
                                          <p:spTgt spid="40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207530" y="116632"/>
            <a:ext cx="4531625" cy="584775"/>
          </a:xfrm>
          <a:prstGeom prst="rect">
            <a:avLst/>
          </a:prstGeom>
          <a:solidFill>
            <a:schemeClr val="bg1">
              <a:lumMod val="85000"/>
            </a:schemeClr>
          </a:solidFill>
          <a:ln>
            <a:solidFill>
              <a:schemeClr val="tx1"/>
            </a:solidFill>
          </a:ln>
        </p:spPr>
        <p:txBody>
          <a:bodyPr wrap="none">
            <a:spAutoFit/>
          </a:bodyPr>
          <a:lstStyle/>
          <a:p>
            <a:pPr lvl="0" algn="ctr"/>
            <a:r>
              <a:rPr lang="en-GB" sz="3200" b="1" dirty="0" smtClean="0">
                <a:solidFill>
                  <a:srgbClr val="0070C0"/>
                </a:solidFill>
              </a:rPr>
              <a:t>Dipping cross sections</a:t>
            </a:r>
            <a:endParaRPr lang="en-GB" sz="3200" b="1" dirty="0" smtClean="0"/>
          </a:p>
        </p:txBody>
      </p:sp>
      <p:sp>
        <p:nvSpPr>
          <p:cNvPr id="7" name="TextBox 6"/>
          <p:cNvSpPr txBox="1"/>
          <p:nvPr/>
        </p:nvSpPr>
        <p:spPr>
          <a:xfrm>
            <a:off x="683567" y="836712"/>
            <a:ext cx="7882673" cy="923330"/>
          </a:xfrm>
          <a:prstGeom prst="rect">
            <a:avLst/>
          </a:prstGeom>
          <a:noFill/>
        </p:spPr>
        <p:txBody>
          <a:bodyPr wrap="square" rtlCol="0">
            <a:spAutoFit/>
          </a:bodyPr>
          <a:lstStyle/>
          <a:p>
            <a:pPr marL="342900" indent="-342900"/>
            <a:r>
              <a:rPr lang="en-GB" b="1" dirty="0" smtClean="0"/>
              <a:t>Answers for exercise 3:</a:t>
            </a:r>
          </a:p>
          <a:p>
            <a:pPr marL="342900" indent="-342900"/>
            <a:endParaRPr lang="en-GB" b="1" dirty="0" smtClean="0"/>
          </a:p>
          <a:p>
            <a:pPr marL="342900" indent="-342900">
              <a:buFont typeface="+mj-lt"/>
              <a:buAutoNum type="alphaLcParenR" startAt="3"/>
            </a:pPr>
            <a:r>
              <a:rPr lang="en-GB" dirty="0" smtClean="0"/>
              <a:t> Then mark on the lithological interface points from Structure Contours.</a:t>
            </a:r>
            <a:endParaRPr lang="en-GB" dirty="0"/>
          </a:p>
        </p:txBody>
      </p:sp>
      <p:pic>
        <p:nvPicPr>
          <p:cNvPr id="8" name="Picture 3"/>
          <p:cNvPicPr>
            <a:picLocks noChangeAspect="1" noChangeArrowheads="1"/>
          </p:cNvPicPr>
          <p:nvPr/>
        </p:nvPicPr>
        <p:blipFill>
          <a:blip r:embed="rId3" cstate="print"/>
          <a:srcRect/>
          <a:stretch>
            <a:fillRect/>
          </a:stretch>
        </p:blipFill>
        <p:spPr bwMode="auto">
          <a:xfrm>
            <a:off x="323528" y="2376883"/>
            <a:ext cx="8280920" cy="2852317"/>
          </a:xfrm>
          <a:prstGeom prst="rect">
            <a:avLst/>
          </a:prstGeom>
          <a:noFill/>
          <a:ln w="9525">
            <a:noFill/>
            <a:miter lim="800000"/>
            <a:headEnd/>
            <a:tailEnd/>
          </a:ln>
        </p:spPr>
      </p:pic>
      <p:pic>
        <p:nvPicPr>
          <p:cNvPr id="5122" name="Picture 2"/>
          <p:cNvPicPr>
            <a:picLocks noChangeAspect="1" noChangeArrowheads="1"/>
          </p:cNvPicPr>
          <p:nvPr/>
        </p:nvPicPr>
        <p:blipFill>
          <a:blip r:embed="rId4" cstate="print"/>
          <a:srcRect/>
          <a:stretch>
            <a:fillRect/>
          </a:stretch>
        </p:blipFill>
        <p:spPr bwMode="auto">
          <a:xfrm>
            <a:off x="327741" y="2423009"/>
            <a:ext cx="8238500" cy="2760064"/>
          </a:xfrm>
          <a:prstGeom prst="rect">
            <a:avLst/>
          </a:prstGeom>
          <a:noFill/>
          <a:ln w="9525">
            <a:noFill/>
            <a:miter lim="800000"/>
            <a:headEnd/>
            <a:tailEnd/>
          </a:ln>
        </p:spPr>
      </p:pic>
      <p:sp>
        <p:nvSpPr>
          <p:cNvPr id="2" name="Rectangle 1"/>
          <p:cNvSpPr/>
          <p:nvPr/>
        </p:nvSpPr>
        <p:spPr>
          <a:xfrm>
            <a:off x="971600" y="5660605"/>
            <a:ext cx="1006686" cy="369332"/>
          </a:xfrm>
          <a:prstGeom prst="rect">
            <a:avLst/>
          </a:prstGeom>
          <a:solidFill>
            <a:schemeClr val="bg1">
              <a:lumMod val="85000"/>
            </a:schemeClr>
          </a:solidFill>
          <a:ln>
            <a:solidFill>
              <a:schemeClr val="tx1"/>
            </a:solidFill>
          </a:ln>
        </p:spPr>
        <p:txBody>
          <a:bodyPr wrap="none">
            <a:spAutoFit/>
          </a:bodyPr>
          <a:lstStyle/>
          <a:p>
            <a:r>
              <a:rPr lang="en-GB" dirty="0"/>
              <a:t>NORTH</a:t>
            </a:r>
          </a:p>
        </p:txBody>
      </p:sp>
      <p:sp>
        <p:nvSpPr>
          <p:cNvPr id="9" name="TextBox 8"/>
          <p:cNvSpPr txBox="1"/>
          <p:nvPr/>
        </p:nvSpPr>
        <p:spPr>
          <a:xfrm>
            <a:off x="6763734" y="5660605"/>
            <a:ext cx="1018231" cy="369332"/>
          </a:xfrm>
          <a:prstGeom prst="rect">
            <a:avLst/>
          </a:prstGeom>
          <a:solidFill>
            <a:schemeClr val="bg1">
              <a:lumMod val="85000"/>
            </a:schemeClr>
          </a:solidFill>
          <a:ln>
            <a:solidFill>
              <a:schemeClr val="tx1"/>
            </a:solidFill>
          </a:ln>
        </p:spPr>
        <p:txBody>
          <a:bodyPr wrap="square" rtlCol="0">
            <a:spAutoFit/>
          </a:bodyPr>
          <a:lstStyle/>
          <a:p>
            <a:r>
              <a:rPr lang="en-GB" dirty="0" smtClean="0"/>
              <a:t>SOUTH</a:t>
            </a:r>
            <a:endParaRPr lang="en-GB" dirty="0"/>
          </a:p>
        </p:txBody>
      </p:sp>
      <p:sp>
        <p:nvSpPr>
          <p:cNvPr id="10" name="TextBox 9"/>
          <p:cNvSpPr txBox="1"/>
          <p:nvPr/>
        </p:nvSpPr>
        <p:spPr>
          <a:xfrm>
            <a:off x="827584" y="5229200"/>
            <a:ext cx="432048" cy="369332"/>
          </a:xfrm>
          <a:prstGeom prst="rect">
            <a:avLst/>
          </a:prstGeom>
          <a:noFill/>
        </p:spPr>
        <p:txBody>
          <a:bodyPr wrap="square" rtlCol="0">
            <a:spAutoFit/>
          </a:bodyPr>
          <a:lstStyle/>
          <a:p>
            <a:r>
              <a:rPr lang="en-US" dirty="0" smtClean="0"/>
              <a:t> A</a:t>
            </a:r>
            <a:endParaRPr lang="en-GB" dirty="0"/>
          </a:p>
        </p:txBody>
      </p:sp>
      <p:sp>
        <p:nvSpPr>
          <p:cNvPr id="11" name="TextBox 10"/>
          <p:cNvSpPr txBox="1"/>
          <p:nvPr/>
        </p:nvSpPr>
        <p:spPr>
          <a:xfrm>
            <a:off x="7524328" y="5229200"/>
            <a:ext cx="432048" cy="369332"/>
          </a:xfrm>
          <a:prstGeom prst="rect">
            <a:avLst/>
          </a:prstGeom>
          <a:noFill/>
        </p:spPr>
        <p:txBody>
          <a:bodyPr wrap="square" rtlCol="0">
            <a:spAutoFit/>
          </a:bodyPr>
          <a:lstStyle/>
          <a:p>
            <a:r>
              <a:rPr lang="en-US" dirty="0" smtClean="0"/>
              <a:t>B</a:t>
            </a:r>
            <a:endParaRPr lang="en-GB" dirty="0"/>
          </a:p>
        </p:txBody>
      </p:sp>
    </p:spTree>
    <p:extLst>
      <p:ext uri="{BB962C8B-B14F-4D97-AF65-F5344CB8AC3E}">
        <p14:creationId xmlns:p14="http://schemas.microsoft.com/office/powerpoint/2010/main" val="3873808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fade">
                                      <p:cBhvr>
                                        <p:cTn id="7" dur="20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cstate="print"/>
          <a:srcRect/>
          <a:stretch>
            <a:fillRect/>
          </a:stretch>
        </p:blipFill>
        <p:spPr bwMode="auto">
          <a:xfrm>
            <a:off x="323528" y="2420888"/>
            <a:ext cx="8238500" cy="2760064"/>
          </a:xfrm>
          <a:prstGeom prst="rect">
            <a:avLst/>
          </a:prstGeom>
          <a:noFill/>
          <a:ln w="9525">
            <a:noFill/>
            <a:miter lim="800000"/>
            <a:headEnd/>
            <a:tailEnd/>
          </a:ln>
        </p:spPr>
      </p:pic>
      <p:sp>
        <p:nvSpPr>
          <p:cNvPr id="3" name="TextBox 2"/>
          <p:cNvSpPr txBox="1"/>
          <p:nvPr/>
        </p:nvSpPr>
        <p:spPr>
          <a:xfrm>
            <a:off x="683568" y="836712"/>
            <a:ext cx="8057270" cy="2031325"/>
          </a:xfrm>
          <a:prstGeom prst="rect">
            <a:avLst/>
          </a:prstGeom>
          <a:noFill/>
        </p:spPr>
        <p:txBody>
          <a:bodyPr wrap="none" rtlCol="0">
            <a:spAutoFit/>
          </a:bodyPr>
          <a:lstStyle/>
          <a:p>
            <a:pPr marL="342900" indent="-342900"/>
            <a:r>
              <a:rPr lang="en-GB" b="1" dirty="0" smtClean="0"/>
              <a:t>Answers for exercise 3:</a:t>
            </a:r>
          </a:p>
          <a:p>
            <a:pPr marL="342900" indent="-342900"/>
            <a:endParaRPr lang="en-GB" b="1" dirty="0" smtClean="0"/>
          </a:p>
          <a:p>
            <a:pPr marL="342900" indent="-342900">
              <a:buFont typeface="+mj-lt"/>
              <a:buAutoNum type="alphaLcParenR" startAt="3"/>
            </a:pPr>
            <a:r>
              <a:rPr lang="en-GB" dirty="0" smtClean="0"/>
              <a:t> Then using a protractor, measure a dip of 22</a:t>
            </a:r>
            <a:r>
              <a:rPr lang="en-GB" baseline="30000" dirty="0" smtClean="0"/>
              <a:t>o</a:t>
            </a:r>
            <a:r>
              <a:rPr lang="en-GB" dirty="0" smtClean="0"/>
              <a:t> and draw on the dipping beds,</a:t>
            </a:r>
          </a:p>
          <a:p>
            <a:r>
              <a:rPr lang="en-GB" dirty="0"/>
              <a:t> </a:t>
            </a:r>
            <a:r>
              <a:rPr lang="en-GB" dirty="0" smtClean="0"/>
              <a:t>       </a:t>
            </a:r>
            <a:r>
              <a:rPr lang="en-GB" b="1" dirty="0" smtClean="0">
                <a:solidFill>
                  <a:srgbClr val="0070C0"/>
                </a:solidFill>
              </a:rPr>
              <a:t>assuming constant dip.</a:t>
            </a:r>
          </a:p>
          <a:p>
            <a:pPr marL="342900" indent="-342900">
              <a:buFont typeface="+mj-lt"/>
              <a:buAutoNum type="alphaLcParenR" startAt="3"/>
            </a:pPr>
            <a:endParaRPr lang="en-GB" dirty="0"/>
          </a:p>
          <a:p>
            <a:pPr marL="342900" indent="-342900">
              <a:buFont typeface="+mj-lt"/>
              <a:buAutoNum type="alphaLcParenR" startAt="3"/>
            </a:pPr>
            <a:endParaRPr lang="en-GB" dirty="0" smtClean="0"/>
          </a:p>
          <a:p>
            <a:endParaRPr lang="en-GB" dirty="0"/>
          </a:p>
        </p:txBody>
      </p:sp>
      <p:sp>
        <p:nvSpPr>
          <p:cNvPr id="8" name="Rectangle 7"/>
          <p:cNvSpPr/>
          <p:nvPr/>
        </p:nvSpPr>
        <p:spPr>
          <a:xfrm>
            <a:off x="2207529" y="116632"/>
            <a:ext cx="4531625" cy="584775"/>
          </a:xfrm>
          <a:prstGeom prst="rect">
            <a:avLst/>
          </a:prstGeom>
          <a:solidFill>
            <a:schemeClr val="bg1">
              <a:lumMod val="85000"/>
            </a:schemeClr>
          </a:solidFill>
          <a:ln>
            <a:solidFill>
              <a:schemeClr val="tx1"/>
            </a:solidFill>
          </a:ln>
        </p:spPr>
        <p:txBody>
          <a:bodyPr wrap="none">
            <a:spAutoFit/>
          </a:bodyPr>
          <a:lstStyle/>
          <a:p>
            <a:pPr lvl="0" algn="ctr"/>
            <a:r>
              <a:rPr lang="en-GB" sz="3200" b="1" dirty="0" smtClean="0">
                <a:solidFill>
                  <a:srgbClr val="0070C0"/>
                </a:solidFill>
              </a:rPr>
              <a:t>Dipping cross sections</a:t>
            </a:r>
          </a:p>
        </p:txBody>
      </p:sp>
      <p:pic>
        <p:nvPicPr>
          <p:cNvPr id="6146" name="Picture 2"/>
          <p:cNvPicPr>
            <a:picLocks noChangeAspect="1" noChangeArrowheads="1"/>
          </p:cNvPicPr>
          <p:nvPr/>
        </p:nvPicPr>
        <p:blipFill>
          <a:blip r:embed="rId3" cstate="print"/>
          <a:srcRect/>
          <a:stretch>
            <a:fillRect/>
          </a:stretch>
        </p:blipFill>
        <p:spPr bwMode="auto">
          <a:xfrm>
            <a:off x="323528" y="2420888"/>
            <a:ext cx="8208912" cy="2758528"/>
          </a:xfrm>
          <a:prstGeom prst="rect">
            <a:avLst/>
          </a:prstGeom>
          <a:noFill/>
          <a:ln w="9525">
            <a:noFill/>
            <a:miter lim="800000"/>
            <a:headEnd/>
            <a:tailEnd/>
          </a:ln>
        </p:spPr>
      </p:pic>
      <p:sp>
        <p:nvSpPr>
          <p:cNvPr id="6" name="TextBox 5"/>
          <p:cNvSpPr txBox="1"/>
          <p:nvPr/>
        </p:nvSpPr>
        <p:spPr>
          <a:xfrm>
            <a:off x="7005093" y="5660605"/>
            <a:ext cx="1018231" cy="369332"/>
          </a:xfrm>
          <a:prstGeom prst="rect">
            <a:avLst/>
          </a:prstGeom>
          <a:solidFill>
            <a:schemeClr val="bg1">
              <a:lumMod val="85000"/>
            </a:schemeClr>
          </a:solidFill>
          <a:ln>
            <a:solidFill>
              <a:schemeClr val="tx1"/>
            </a:solidFill>
          </a:ln>
        </p:spPr>
        <p:txBody>
          <a:bodyPr wrap="square" rtlCol="0">
            <a:spAutoFit/>
          </a:bodyPr>
          <a:lstStyle/>
          <a:p>
            <a:r>
              <a:rPr lang="en-GB" dirty="0" smtClean="0"/>
              <a:t>SOUTH</a:t>
            </a:r>
            <a:endParaRPr lang="en-GB" dirty="0"/>
          </a:p>
        </p:txBody>
      </p:sp>
      <p:sp>
        <p:nvSpPr>
          <p:cNvPr id="4" name="Rectangle 3"/>
          <p:cNvSpPr/>
          <p:nvPr/>
        </p:nvSpPr>
        <p:spPr>
          <a:xfrm>
            <a:off x="929136" y="5672212"/>
            <a:ext cx="1006686" cy="369332"/>
          </a:xfrm>
          <a:prstGeom prst="rect">
            <a:avLst/>
          </a:prstGeom>
          <a:solidFill>
            <a:schemeClr val="bg1">
              <a:lumMod val="85000"/>
            </a:schemeClr>
          </a:solidFill>
          <a:ln>
            <a:solidFill>
              <a:schemeClr val="tx1"/>
            </a:solidFill>
          </a:ln>
        </p:spPr>
        <p:txBody>
          <a:bodyPr wrap="none">
            <a:spAutoFit/>
          </a:bodyPr>
          <a:lstStyle/>
          <a:p>
            <a:r>
              <a:rPr lang="en-GB" dirty="0"/>
              <a:t>NORTH</a:t>
            </a:r>
          </a:p>
        </p:txBody>
      </p:sp>
      <p:sp>
        <p:nvSpPr>
          <p:cNvPr id="9" name="TextBox 8"/>
          <p:cNvSpPr txBox="1"/>
          <p:nvPr/>
        </p:nvSpPr>
        <p:spPr>
          <a:xfrm>
            <a:off x="827584" y="5229200"/>
            <a:ext cx="432048" cy="369332"/>
          </a:xfrm>
          <a:prstGeom prst="rect">
            <a:avLst/>
          </a:prstGeom>
          <a:noFill/>
        </p:spPr>
        <p:txBody>
          <a:bodyPr wrap="square" rtlCol="0">
            <a:spAutoFit/>
          </a:bodyPr>
          <a:lstStyle/>
          <a:p>
            <a:r>
              <a:rPr lang="en-US" dirty="0" smtClean="0"/>
              <a:t>A</a:t>
            </a:r>
            <a:endParaRPr lang="en-GB" dirty="0"/>
          </a:p>
        </p:txBody>
      </p:sp>
      <p:sp>
        <p:nvSpPr>
          <p:cNvPr id="11" name="TextBox 10"/>
          <p:cNvSpPr txBox="1"/>
          <p:nvPr/>
        </p:nvSpPr>
        <p:spPr>
          <a:xfrm>
            <a:off x="7668344" y="5229200"/>
            <a:ext cx="432048" cy="369332"/>
          </a:xfrm>
          <a:prstGeom prst="rect">
            <a:avLst/>
          </a:prstGeom>
          <a:noFill/>
        </p:spPr>
        <p:txBody>
          <a:bodyPr wrap="square" rtlCol="0">
            <a:spAutoFit/>
          </a:bodyPr>
          <a:lstStyle/>
          <a:p>
            <a:r>
              <a:rPr lang="en-US" dirty="0" smtClean="0"/>
              <a:t>B</a:t>
            </a:r>
            <a:endParaRPr lang="en-GB" dirty="0"/>
          </a:p>
        </p:txBody>
      </p:sp>
    </p:spTree>
    <p:extLst>
      <p:ext uri="{BB962C8B-B14F-4D97-AF65-F5344CB8AC3E}">
        <p14:creationId xmlns:p14="http://schemas.microsoft.com/office/powerpoint/2010/main" val="1987043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2000"/>
                                        <p:tgtEl>
                                          <p:spTgt spid="6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cstate="print"/>
          <a:srcRect/>
          <a:stretch>
            <a:fillRect/>
          </a:stretch>
        </p:blipFill>
        <p:spPr bwMode="auto">
          <a:xfrm>
            <a:off x="323528" y="2420888"/>
            <a:ext cx="8208912" cy="2758528"/>
          </a:xfrm>
          <a:prstGeom prst="rect">
            <a:avLst/>
          </a:prstGeom>
          <a:noFill/>
          <a:ln w="9525">
            <a:noFill/>
            <a:miter lim="800000"/>
            <a:headEnd/>
            <a:tailEnd/>
          </a:ln>
        </p:spPr>
      </p:pic>
      <p:sp>
        <p:nvSpPr>
          <p:cNvPr id="7" name="Rectangle 6"/>
          <p:cNvSpPr/>
          <p:nvPr/>
        </p:nvSpPr>
        <p:spPr>
          <a:xfrm>
            <a:off x="2207529" y="116632"/>
            <a:ext cx="4531625" cy="584775"/>
          </a:xfrm>
          <a:prstGeom prst="rect">
            <a:avLst/>
          </a:prstGeom>
          <a:solidFill>
            <a:schemeClr val="bg1">
              <a:lumMod val="85000"/>
            </a:schemeClr>
          </a:solidFill>
          <a:ln>
            <a:solidFill>
              <a:schemeClr val="tx1"/>
            </a:solidFill>
          </a:ln>
        </p:spPr>
        <p:txBody>
          <a:bodyPr wrap="none">
            <a:spAutoFit/>
          </a:bodyPr>
          <a:lstStyle/>
          <a:p>
            <a:pPr lvl="0" algn="ctr"/>
            <a:r>
              <a:rPr lang="en-GB" sz="3200" b="1" dirty="0" smtClean="0">
                <a:solidFill>
                  <a:srgbClr val="0070C0"/>
                </a:solidFill>
              </a:rPr>
              <a:t>Dipping cross sections</a:t>
            </a:r>
          </a:p>
        </p:txBody>
      </p:sp>
      <p:sp>
        <p:nvSpPr>
          <p:cNvPr id="8" name="TextBox 7"/>
          <p:cNvSpPr txBox="1"/>
          <p:nvPr/>
        </p:nvSpPr>
        <p:spPr>
          <a:xfrm>
            <a:off x="683568" y="836712"/>
            <a:ext cx="4631011" cy="923330"/>
          </a:xfrm>
          <a:prstGeom prst="rect">
            <a:avLst/>
          </a:prstGeom>
          <a:noFill/>
        </p:spPr>
        <p:txBody>
          <a:bodyPr wrap="none" rtlCol="0">
            <a:spAutoFit/>
          </a:bodyPr>
          <a:lstStyle/>
          <a:p>
            <a:pPr marL="342900" indent="-342900"/>
            <a:r>
              <a:rPr lang="en-GB" b="1" dirty="0" smtClean="0"/>
              <a:t>Answers for exercise 3:</a:t>
            </a:r>
          </a:p>
          <a:p>
            <a:pPr marL="342900" indent="-342900"/>
            <a:endParaRPr lang="en-GB" b="1" dirty="0" smtClean="0"/>
          </a:p>
          <a:p>
            <a:pPr marL="342900" indent="-342900">
              <a:buFont typeface="+mj-lt"/>
              <a:buAutoNum type="alphaLcParenR" startAt="3"/>
            </a:pPr>
            <a:r>
              <a:rPr lang="en-GB" dirty="0" smtClean="0"/>
              <a:t> Now fill in the beds lithological patterns.</a:t>
            </a:r>
            <a:endParaRPr lang="en-GB" dirty="0"/>
          </a:p>
        </p:txBody>
      </p:sp>
      <p:pic>
        <p:nvPicPr>
          <p:cNvPr id="7170" name="Picture 2"/>
          <p:cNvPicPr>
            <a:picLocks noChangeAspect="1" noChangeArrowheads="1"/>
          </p:cNvPicPr>
          <p:nvPr/>
        </p:nvPicPr>
        <p:blipFill>
          <a:blip r:embed="rId3" cstate="print"/>
          <a:srcRect/>
          <a:stretch>
            <a:fillRect/>
          </a:stretch>
        </p:blipFill>
        <p:spPr bwMode="auto">
          <a:xfrm>
            <a:off x="323528" y="2420888"/>
            <a:ext cx="8280920" cy="2774276"/>
          </a:xfrm>
          <a:prstGeom prst="rect">
            <a:avLst/>
          </a:prstGeom>
          <a:noFill/>
          <a:ln w="9525">
            <a:noFill/>
            <a:miter lim="800000"/>
            <a:headEnd/>
            <a:tailEnd/>
          </a:ln>
        </p:spPr>
      </p:pic>
      <p:sp>
        <p:nvSpPr>
          <p:cNvPr id="6" name="TextBox 5"/>
          <p:cNvSpPr txBox="1"/>
          <p:nvPr/>
        </p:nvSpPr>
        <p:spPr>
          <a:xfrm>
            <a:off x="7005093" y="5660605"/>
            <a:ext cx="1018231" cy="369332"/>
          </a:xfrm>
          <a:prstGeom prst="rect">
            <a:avLst/>
          </a:prstGeom>
          <a:solidFill>
            <a:schemeClr val="bg1">
              <a:lumMod val="85000"/>
            </a:schemeClr>
          </a:solidFill>
          <a:ln>
            <a:solidFill>
              <a:schemeClr val="tx1"/>
            </a:solidFill>
          </a:ln>
        </p:spPr>
        <p:txBody>
          <a:bodyPr wrap="square" rtlCol="0">
            <a:spAutoFit/>
          </a:bodyPr>
          <a:lstStyle/>
          <a:p>
            <a:r>
              <a:rPr lang="en-GB" dirty="0" smtClean="0"/>
              <a:t>SOUTH</a:t>
            </a:r>
            <a:endParaRPr lang="en-GB" dirty="0"/>
          </a:p>
        </p:txBody>
      </p:sp>
      <p:sp>
        <p:nvSpPr>
          <p:cNvPr id="3" name="Rectangle 2"/>
          <p:cNvSpPr/>
          <p:nvPr/>
        </p:nvSpPr>
        <p:spPr>
          <a:xfrm>
            <a:off x="929136" y="5681448"/>
            <a:ext cx="1006686" cy="369332"/>
          </a:xfrm>
          <a:prstGeom prst="rect">
            <a:avLst/>
          </a:prstGeom>
          <a:solidFill>
            <a:schemeClr val="bg1">
              <a:lumMod val="85000"/>
            </a:schemeClr>
          </a:solidFill>
          <a:ln>
            <a:solidFill>
              <a:schemeClr val="tx1"/>
            </a:solidFill>
          </a:ln>
        </p:spPr>
        <p:txBody>
          <a:bodyPr wrap="none">
            <a:spAutoFit/>
          </a:bodyPr>
          <a:lstStyle/>
          <a:p>
            <a:r>
              <a:rPr lang="en-GB" dirty="0"/>
              <a:t>NORTH</a:t>
            </a:r>
          </a:p>
        </p:txBody>
      </p:sp>
    </p:spTree>
    <p:extLst>
      <p:ext uri="{BB962C8B-B14F-4D97-AF65-F5344CB8AC3E}">
        <p14:creationId xmlns:p14="http://schemas.microsoft.com/office/powerpoint/2010/main" val="3200814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fade">
                                      <p:cBhvr>
                                        <p:cTn id="7" dur="2000"/>
                                        <p:tgtEl>
                                          <p:spTgt spid="71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07529" y="116632"/>
            <a:ext cx="4531625" cy="584775"/>
          </a:xfrm>
          <a:prstGeom prst="rect">
            <a:avLst/>
          </a:prstGeom>
          <a:solidFill>
            <a:schemeClr val="bg1">
              <a:lumMod val="85000"/>
            </a:schemeClr>
          </a:solidFill>
          <a:ln>
            <a:solidFill>
              <a:schemeClr val="tx1"/>
            </a:solidFill>
          </a:ln>
        </p:spPr>
        <p:txBody>
          <a:bodyPr wrap="none">
            <a:spAutoFit/>
          </a:bodyPr>
          <a:lstStyle/>
          <a:p>
            <a:pPr lvl="0" algn="ctr"/>
            <a:r>
              <a:rPr lang="en-GB" sz="3200" b="1" dirty="0" smtClean="0">
                <a:solidFill>
                  <a:srgbClr val="0070C0"/>
                </a:solidFill>
              </a:rPr>
              <a:t>Dipping cross sections</a:t>
            </a:r>
          </a:p>
        </p:txBody>
      </p:sp>
      <p:sp>
        <p:nvSpPr>
          <p:cNvPr id="3" name="TextBox 2"/>
          <p:cNvSpPr txBox="1"/>
          <p:nvPr/>
        </p:nvSpPr>
        <p:spPr>
          <a:xfrm>
            <a:off x="683568" y="836712"/>
            <a:ext cx="8280920" cy="923330"/>
          </a:xfrm>
          <a:prstGeom prst="rect">
            <a:avLst/>
          </a:prstGeom>
          <a:noFill/>
        </p:spPr>
        <p:txBody>
          <a:bodyPr wrap="square" rtlCol="0">
            <a:spAutoFit/>
          </a:bodyPr>
          <a:lstStyle/>
          <a:p>
            <a:pPr marL="342900" indent="-342900"/>
            <a:r>
              <a:rPr lang="en-GB" b="1" dirty="0" smtClean="0"/>
              <a:t>Answers for exercise 3:</a:t>
            </a:r>
          </a:p>
          <a:p>
            <a:pPr marL="342900" indent="-342900">
              <a:buFont typeface="+mj-lt"/>
              <a:buAutoNum type="alphaLcParenR" startAt="3"/>
            </a:pPr>
            <a:r>
              <a:rPr lang="en-GB" dirty="0" smtClean="0"/>
              <a:t> Finally extend the structure contours, to show where the beds would </a:t>
            </a:r>
          </a:p>
          <a:p>
            <a:r>
              <a:rPr lang="en-GB" dirty="0"/>
              <a:t> </a:t>
            </a:r>
            <a:r>
              <a:rPr lang="en-GB" dirty="0" smtClean="0"/>
              <a:t>      extend to if they hadn’t been eroded.</a:t>
            </a:r>
            <a:endParaRPr lang="en-GB" dirty="0"/>
          </a:p>
        </p:txBody>
      </p:sp>
      <p:pic>
        <p:nvPicPr>
          <p:cNvPr id="4" name="Picture 2"/>
          <p:cNvPicPr>
            <a:picLocks noChangeAspect="1" noChangeArrowheads="1"/>
          </p:cNvPicPr>
          <p:nvPr/>
        </p:nvPicPr>
        <p:blipFill>
          <a:blip r:embed="rId2" cstate="print"/>
          <a:srcRect/>
          <a:stretch>
            <a:fillRect/>
          </a:stretch>
        </p:blipFill>
        <p:spPr bwMode="auto">
          <a:xfrm>
            <a:off x="323528" y="2420888"/>
            <a:ext cx="8280920" cy="2774276"/>
          </a:xfrm>
          <a:prstGeom prst="rect">
            <a:avLst/>
          </a:prstGeom>
          <a:noFill/>
          <a:ln w="9525">
            <a:noFill/>
            <a:miter lim="800000"/>
            <a:headEnd/>
            <a:tailEnd/>
          </a:ln>
        </p:spPr>
      </p:pic>
      <p:pic>
        <p:nvPicPr>
          <p:cNvPr id="8194" name="Picture 2"/>
          <p:cNvPicPr>
            <a:picLocks noChangeAspect="1" noChangeArrowheads="1"/>
          </p:cNvPicPr>
          <p:nvPr/>
        </p:nvPicPr>
        <p:blipFill>
          <a:blip r:embed="rId3" cstate="print"/>
          <a:srcRect/>
          <a:stretch>
            <a:fillRect/>
          </a:stretch>
        </p:blipFill>
        <p:spPr bwMode="auto">
          <a:xfrm>
            <a:off x="323528" y="2420888"/>
            <a:ext cx="8328584" cy="2952328"/>
          </a:xfrm>
          <a:prstGeom prst="rect">
            <a:avLst/>
          </a:prstGeom>
          <a:noFill/>
          <a:ln w="9525">
            <a:noFill/>
            <a:miter lim="800000"/>
            <a:headEnd/>
            <a:tailEnd/>
          </a:ln>
        </p:spPr>
      </p:pic>
      <p:sp>
        <p:nvSpPr>
          <p:cNvPr id="5" name="Rectangle 4"/>
          <p:cNvSpPr/>
          <p:nvPr/>
        </p:nvSpPr>
        <p:spPr>
          <a:xfrm>
            <a:off x="929136" y="5517232"/>
            <a:ext cx="1006686" cy="369332"/>
          </a:xfrm>
          <a:prstGeom prst="rect">
            <a:avLst/>
          </a:prstGeom>
          <a:solidFill>
            <a:schemeClr val="bg1">
              <a:lumMod val="85000"/>
            </a:schemeClr>
          </a:solidFill>
          <a:ln>
            <a:solidFill>
              <a:schemeClr val="tx1"/>
            </a:solidFill>
          </a:ln>
        </p:spPr>
        <p:txBody>
          <a:bodyPr wrap="none">
            <a:spAutoFit/>
          </a:bodyPr>
          <a:lstStyle/>
          <a:p>
            <a:r>
              <a:rPr lang="en-GB" dirty="0"/>
              <a:t>NORTH</a:t>
            </a:r>
          </a:p>
        </p:txBody>
      </p:sp>
      <p:sp>
        <p:nvSpPr>
          <p:cNvPr id="6" name="Rectangle 5"/>
          <p:cNvSpPr/>
          <p:nvPr/>
        </p:nvSpPr>
        <p:spPr>
          <a:xfrm>
            <a:off x="6804248" y="5517232"/>
            <a:ext cx="982961" cy="369332"/>
          </a:xfrm>
          <a:prstGeom prst="rect">
            <a:avLst/>
          </a:prstGeom>
          <a:solidFill>
            <a:schemeClr val="bg1">
              <a:lumMod val="85000"/>
            </a:schemeClr>
          </a:solidFill>
          <a:ln>
            <a:solidFill>
              <a:schemeClr val="tx1"/>
            </a:solidFill>
          </a:ln>
        </p:spPr>
        <p:txBody>
          <a:bodyPr wrap="none">
            <a:spAutoFit/>
          </a:bodyPr>
          <a:lstStyle/>
          <a:p>
            <a:r>
              <a:rPr lang="en-GB" dirty="0"/>
              <a:t>SOUTH</a:t>
            </a:r>
          </a:p>
        </p:txBody>
      </p:sp>
    </p:spTree>
    <p:extLst>
      <p:ext uri="{BB962C8B-B14F-4D97-AF65-F5344CB8AC3E}">
        <p14:creationId xmlns:p14="http://schemas.microsoft.com/office/powerpoint/2010/main" val="3163538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2000"/>
                                        <p:tgtEl>
                                          <p:spTgt spid="8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67544" y="908720"/>
            <a:ext cx="8352928" cy="4247317"/>
          </a:xfrm>
          <a:prstGeom prst="rect">
            <a:avLst/>
          </a:prstGeom>
          <a:noFill/>
        </p:spPr>
        <p:txBody>
          <a:bodyPr wrap="square" rtlCol="0">
            <a:spAutoFit/>
          </a:bodyPr>
          <a:lstStyle/>
          <a:p>
            <a:pPr>
              <a:buFont typeface="Arial" pitchFamily="34" charset="0"/>
              <a:buChar char="•"/>
            </a:pPr>
            <a:r>
              <a:rPr lang="en-GB" dirty="0" smtClean="0"/>
              <a:t> This presentation is to be completed in conjunction with </a:t>
            </a:r>
            <a:r>
              <a:rPr lang="en-GB" b="1" dirty="0"/>
              <a:t>E</a:t>
            </a:r>
            <a:r>
              <a:rPr lang="en-GB" b="1" dirty="0" smtClean="0"/>
              <a:t>xercise </a:t>
            </a:r>
            <a:r>
              <a:rPr lang="en-GB" b="1" dirty="0"/>
              <a:t>W</a:t>
            </a:r>
            <a:r>
              <a:rPr lang="en-GB" b="1" dirty="0" smtClean="0"/>
              <a:t>orksheet 4</a:t>
            </a:r>
            <a:r>
              <a:rPr lang="en-GB" dirty="0"/>
              <a:t>.</a:t>
            </a:r>
          </a:p>
          <a:p>
            <a:endParaRPr lang="en-GB" dirty="0" smtClean="0"/>
          </a:p>
          <a:p>
            <a:pPr>
              <a:buFont typeface="Arial" pitchFamily="34" charset="0"/>
              <a:buChar char="•"/>
            </a:pPr>
            <a:r>
              <a:rPr lang="en-GB" dirty="0"/>
              <a:t> </a:t>
            </a:r>
            <a:r>
              <a:rPr lang="en-GB" b="1" dirty="0" smtClean="0"/>
              <a:t>Questions:</a:t>
            </a:r>
          </a:p>
          <a:p>
            <a:r>
              <a:rPr lang="en-GB" dirty="0" smtClean="0"/>
              <a:t>                      On the map draw structure contours for each boundary </a:t>
            </a:r>
          </a:p>
          <a:p>
            <a:r>
              <a:rPr lang="en-GB" dirty="0" smtClean="0"/>
              <a:t>                 (i.e. Siltstone-Shale boundary and the Shale-Grit boundary)</a:t>
            </a:r>
          </a:p>
          <a:p>
            <a:endParaRPr lang="en-GB" dirty="0" smtClean="0"/>
          </a:p>
          <a:p>
            <a:pPr marL="1257300" lvl="2" indent="-342900">
              <a:buFont typeface="+mj-lt"/>
              <a:buAutoNum type="alphaLcParenR"/>
            </a:pPr>
            <a:r>
              <a:rPr lang="en-GB" dirty="0" smtClean="0"/>
              <a:t> Calculate the true thickness of the shale bed.</a:t>
            </a:r>
          </a:p>
          <a:p>
            <a:pPr marL="1257300" lvl="2" indent="-342900">
              <a:buFont typeface="+mj-lt"/>
              <a:buAutoNum type="alphaLcParenR"/>
            </a:pPr>
            <a:endParaRPr lang="en-GB" dirty="0" smtClean="0"/>
          </a:p>
          <a:p>
            <a:pPr marL="1257300" lvl="2" indent="-342900">
              <a:buFont typeface="+mj-lt"/>
              <a:buAutoNum type="alphaLcParenR"/>
            </a:pPr>
            <a:r>
              <a:rPr lang="en-GB" dirty="0" smtClean="0"/>
              <a:t> Using the topographic and structure contours, construct  a cross  section through A to B.</a:t>
            </a:r>
          </a:p>
          <a:p>
            <a:pPr marL="1257300" lvl="2" indent="-342900">
              <a:buFont typeface="+mj-lt"/>
              <a:buAutoNum type="alphaLcParenR"/>
            </a:pPr>
            <a:endParaRPr lang="en-GB" dirty="0" smtClean="0"/>
          </a:p>
          <a:p>
            <a:pPr marL="1257300" lvl="2" indent="-342900">
              <a:buFont typeface="+mj-lt"/>
              <a:buAutoNum type="alphaLcParenR"/>
            </a:pPr>
            <a:r>
              <a:rPr lang="en-GB" dirty="0" smtClean="0"/>
              <a:t> Indicate on the map the position of an anticlinal axis with the symbol:</a:t>
            </a:r>
          </a:p>
          <a:p>
            <a:pPr marL="1257300" lvl="2" indent="-342900"/>
            <a:endParaRPr lang="en-GB" dirty="0" smtClean="0"/>
          </a:p>
          <a:p>
            <a:pPr marL="1257300" lvl="2" indent="-342900"/>
            <a:endParaRPr lang="en-GB" dirty="0" smtClean="0"/>
          </a:p>
          <a:p>
            <a:pPr marL="1257300" lvl="2" indent="-342900"/>
            <a:r>
              <a:rPr lang="en-GB" dirty="0" smtClean="0"/>
              <a:t>	and a synclinal axis with the symbol:</a:t>
            </a:r>
          </a:p>
        </p:txBody>
      </p:sp>
      <p:pic>
        <p:nvPicPr>
          <p:cNvPr id="9218" name="Picture 2"/>
          <p:cNvPicPr>
            <a:picLocks noChangeAspect="1" noChangeArrowheads="1"/>
          </p:cNvPicPr>
          <p:nvPr/>
        </p:nvPicPr>
        <p:blipFill>
          <a:blip r:embed="rId2" cstate="print"/>
          <a:srcRect/>
          <a:stretch>
            <a:fillRect/>
          </a:stretch>
        </p:blipFill>
        <p:spPr bwMode="auto">
          <a:xfrm>
            <a:off x="3244246" y="5156037"/>
            <a:ext cx="2505075" cy="457200"/>
          </a:xfrm>
          <a:prstGeom prst="rect">
            <a:avLst/>
          </a:prstGeom>
          <a:noFill/>
          <a:ln w="9525">
            <a:noFill/>
            <a:miter lim="800000"/>
            <a:headEnd/>
            <a:tailEnd/>
          </a:ln>
        </p:spPr>
      </p:pic>
      <p:sp>
        <p:nvSpPr>
          <p:cNvPr id="9" name="Rectangle 8"/>
          <p:cNvSpPr/>
          <p:nvPr/>
        </p:nvSpPr>
        <p:spPr>
          <a:xfrm>
            <a:off x="2337182" y="116632"/>
            <a:ext cx="4272323" cy="584775"/>
          </a:xfrm>
          <a:prstGeom prst="rect">
            <a:avLst/>
          </a:prstGeom>
        </p:spPr>
        <p:txBody>
          <a:bodyPr wrap="none">
            <a:spAutoFit/>
          </a:bodyPr>
          <a:lstStyle/>
          <a:p>
            <a:pPr lvl="0" algn="ctr"/>
            <a:r>
              <a:rPr lang="en-GB" sz="3200" b="1" dirty="0" smtClean="0">
                <a:solidFill>
                  <a:srgbClr val="0070C0"/>
                </a:solidFill>
              </a:rPr>
              <a:t>Folded cross sections</a:t>
            </a:r>
          </a:p>
        </p:txBody>
      </p:sp>
      <p:cxnSp>
        <p:nvCxnSpPr>
          <p:cNvPr id="7" name="Straight Connector 6"/>
          <p:cNvCxnSpPr/>
          <p:nvPr/>
        </p:nvCxnSpPr>
        <p:spPr>
          <a:xfrm>
            <a:off x="3666635" y="4581128"/>
            <a:ext cx="1512168" cy="2433"/>
          </a:xfrm>
          <a:prstGeom prst="line">
            <a:avLst/>
          </a:prstGeom>
        </p:spPr>
        <p:style>
          <a:lnRef idx="2">
            <a:schemeClr val="dk1"/>
          </a:lnRef>
          <a:fillRef idx="0">
            <a:schemeClr val="dk1"/>
          </a:fillRef>
          <a:effectRef idx="1">
            <a:schemeClr val="dk1"/>
          </a:effectRef>
          <a:fontRef idx="minor">
            <a:schemeClr val="tx1"/>
          </a:fontRef>
        </p:style>
      </p:cxnSp>
      <p:cxnSp>
        <p:nvCxnSpPr>
          <p:cNvPr id="8" name="Straight Arrow Connector 7"/>
          <p:cNvCxnSpPr/>
          <p:nvPr/>
        </p:nvCxnSpPr>
        <p:spPr>
          <a:xfrm>
            <a:off x="3923928" y="4355421"/>
            <a:ext cx="0" cy="456280"/>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cxnSp>
        <p:nvCxnSpPr>
          <p:cNvPr id="10" name="Straight Arrow Connector 9"/>
          <p:cNvCxnSpPr/>
          <p:nvPr/>
        </p:nvCxnSpPr>
        <p:spPr>
          <a:xfrm>
            <a:off x="4932040" y="4358268"/>
            <a:ext cx="0" cy="456280"/>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sp>
        <p:nvSpPr>
          <p:cNvPr id="2" name="TextBox 1"/>
          <p:cNvSpPr txBox="1"/>
          <p:nvPr/>
        </p:nvSpPr>
        <p:spPr>
          <a:xfrm>
            <a:off x="6609505" y="6281839"/>
            <a:ext cx="1922935" cy="461665"/>
          </a:xfrm>
          <a:prstGeom prst="rect">
            <a:avLst/>
          </a:prstGeom>
          <a:noFill/>
        </p:spPr>
        <p:txBody>
          <a:bodyPr wrap="square" rtlCol="0">
            <a:spAutoFit/>
          </a:bodyPr>
          <a:lstStyle/>
          <a:p>
            <a:r>
              <a:rPr lang="en-GB" sz="2400" b="1" dirty="0" smtClean="0">
                <a:solidFill>
                  <a:srgbClr val="0070C0"/>
                </a:solidFill>
              </a:rPr>
              <a:t>HANDOUT</a:t>
            </a:r>
            <a:endParaRPr lang="en-GB" sz="2400" b="1" dirty="0">
              <a:solidFill>
                <a:srgbClr val="0070C0"/>
              </a:solidFill>
            </a:endParaRPr>
          </a:p>
        </p:txBody>
      </p:sp>
    </p:spTree>
    <p:extLst>
      <p:ext uri="{BB962C8B-B14F-4D97-AF65-F5344CB8AC3E}">
        <p14:creationId xmlns:p14="http://schemas.microsoft.com/office/powerpoint/2010/main" val="4739868"/>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337182" y="-27384"/>
            <a:ext cx="4272323" cy="584775"/>
          </a:xfrm>
          <a:prstGeom prst="rect">
            <a:avLst/>
          </a:prstGeom>
        </p:spPr>
        <p:txBody>
          <a:bodyPr wrap="none">
            <a:spAutoFit/>
          </a:bodyPr>
          <a:lstStyle/>
          <a:p>
            <a:pPr lvl="0" algn="ctr"/>
            <a:r>
              <a:rPr lang="en-GB" sz="3200" b="1" dirty="0" smtClean="0">
                <a:solidFill>
                  <a:srgbClr val="0070C0"/>
                </a:solidFill>
              </a:rPr>
              <a:t>Folded cross sections</a:t>
            </a:r>
          </a:p>
        </p:txBody>
      </p:sp>
      <p:sp>
        <p:nvSpPr>
          <p:cNvPr id="7" name="TextBox 6"/>
          <p:cNvSpPr txBox="1"/>
          <p:nvPr/>
        </p:nvSpPr>
        <p:spPr>
          <a:xfrm>
            <a:off x="251520" y="836713"/>
            <a:ext cx="2793706" cy="4524315"/>
          </a:xfrm>
          <a:prstGeom prst="rect">
            <a:avLst/>
          </a:prstGeom>
          <a:noFill/>
        </p:spPr>
        <p:txBody>
          <a:bodyPr wrap="square" rtlCol="0">
            <a:spAutoFit/>
          </a:bodyPr>
          <a:lstStyle/>
          <a:p>
            <a:pPr marL="342900" indent="-342900"/>
            <a:r>
              <a:rPr lang="en-GB" b="1" dirty="0" smtClean="0"/>
              <a:t>Answers for exercise 4:</a:t>
            </a:r>
          </a:p>
          <a:p>
            <a:pPr marL="342900" indent="-342900"/>
            <a:endParaRPr lang="en-GB" b="1" dirty="0"/>
          </a:p>
          <a:p>
            <a:pPr marL="342900" indent="-342900"/>
            <a:r>
              <a:rPr lang="en-GB" b="1" dirty="0"/>
              <a:t>b</a:t>
            </a:r>
            <a:r>
              <a:rPr lang="en-GB" b="1" dirty="0" smtClean="0"/>
              <a:t>)  Draw a straight line…. linking the structure contours where they intersect the geological boundaries</a:t>
            </a:r>
          </a:p>
          <a:p>
            <a:pPr marL="342900" indent="-342900"/>
            <a:endParaRPr lang="en-GB" dirty="0" smtClean="0"/>
          </a:p>
          <a:p>
            <a:r>
              <a:rPr lang="en-GB" dirty="0" smtClean="0"/>
              <a:t>Remember: </a:t>
            </a:r>
            <a:r>
              <a:rPr lang="en-GB" b="1" dirty="0" smtClean="0">
                <a:solidFill>
                  <a:srgbClr val="0070C0"/>
                </a:solidFill>
              </a:rPr>
              <a:t>the geological boundary is known where it crosses a topographic contour line.</a:t>
            </a:r>
          </a:p>
          <a:p>
            <a:pPr marL="342900" indent="-342900"/>
            <a:r>
              <a:rPr lang="en-GB" b="1" dirty="0" smtClean="0">
                <a:solidFill>
                  <a:srgbClr val="0070C0"/>
                </a:solidFill>
              </a:rPr>
              <a:t>	</a:t>
            </a:r>
          </a:p>
          <a:p>
            <a:pPr marL="342900" indent="-342900"/>
            <a:r>
              <a:rPr lang="en-GB" dirty="0" smtClean="0"/>
              <a:t>	 </a:t>
            </a:r>
            <a:endParaRPr lang="en-GB" b="1" dirty="0" smtClean="0"/>
          </a:p>
        </p:txBody>
      </p:sp>
      <p:pic>
        <p:nvPicPr>
          <p:cNvPr id="10244" name="Picture 4"/>
          <p:cNvPicPr>
            <a:picLocks noChangeAspect="1" noChangeArrowheads="1"/>
          </p:cNvPicPr>
          <p:nvPr/>
        </p:nvPicPr>
        <p:blipFill>
          <a:blip r:embed="rId2" cstate="print"/>
          <a:srcRect/>
          <a:stretch>
            <a:fillRect/>
          </a:stretch>
        </p:blipFill>
        <p:spPr bwMode="auto">
          <a:xfrm>
            <a:off x="3131840" y="980728"/>
            <a:ext cx="5984288" cy="4032448"/>
          </a:xfrm>
          <a:prstGeom prst="rect">
            <a:avLst/>
          </a:prstGeom>
          <a:noFill/>
          <a:ln w="9525">
            <a:noFill/>
            <a:miter lim="800000"/>
            <a:headEnd/>
            <a:tailEnd/>
          </a:ln>
        </p:spPr>
      </p:pic>
      <p:pic>
        <p:nvPicPr>
          <p:cNvPr id="10245" name="Picture 5"/>
          <p:cNvPicPr>
            <a:picLocks noChangeAspect="1" noChangeArrowheads="1"/>
          </p:cNvPicPr>
          <p:nvPr/>
        </p:nvPicPr>
        <p:blipFill>
          <a:blip r:embed="rId3" cstate="print"/>
          <a:srcRect/>
          <a:stretch>
            <a:fillRect/>
          </a:stretch>
        </p:blipFill>
        <p:spPr bwMode="auto">
          <a:xfrm>
            <a:off x="323528" y="5242400"/>
            <a:ext cx="2736304" cy="1162711"/>
          </a:xfrm>
          <a:prstGeom prst="rect">
            <a:avLst/>
          </a:prstGeom>
          <a:noFill/>
          <a:ln w="9525">
            <a:noFill/>
            <a:miter lim="800000"/>
            <a:headEnd/>
            <a:tailEnd/>
          </a:ln>
        </p:spPr>
      </p:pic>
      <p:pic>
        <p:nvPicPr>
          <p:cNvPr id="10246" name="Picture 6"/>
          <p:cNvPicPr>
            <a:picLocks noChangeAspect="1" noChangeArrowheads="1"/>
          </p:cNvPicPr>
          <p:nvPr/>
        </p:nvPicPr>
        <p:blipFill>
          <a:blip r:embed="rId4" cstate="print"/>
          <a:srcRect/>
          <a:stretch>
            <a:fillRect/>
          </a:stretch>
        </p:blipFill>
        <p:spPr bwMode="auto">
          <a:xfrm>
            <a:off x="3045226" y="554243"/>
            <a:ext cx="5945053" cy="4806785"/>
          </a:xfrm>
          <a:prstGeom prst="rect">
            <a:avLst/>
          </a:prstGeom>
          <a:noFill/>
          <a:ln w="9525">
            <a:noFill/>
            <a:miter lim="800000"/>
            <a:headEnd/>
            <a:tailEnd/>
          </a:ln>
        </p:spPr>
      </p:pic>
      <p:sp>
        <p:nvSpPr>
          <p:cNvPr id="13" name="TextBox 12"/>
          <p:cNvSpPr txBox="1"/>
          <p:nvPr/>
        </p:nvSpPr>
        <p:spPr>
          <a:xfrm>
            <a:off x="4067944" y="5697282"/>
            <a:ext cx="4576766" cy="707886"/>
          </a:xfrm>
          <a:prstGeom prst="rect">
            <a:avLst/>
          </a:prstGeom>
          <a:noFill/>
        </p:spPr>
        <p:txBody>
          <a:bodyPr wrap="none" rtlCol="0">
            <a:spAutoFit/>
          </a:bodyPr>
          <a:lstStyle/>
          <a:p>
            <a:r>
              <a:rPr lang="en-GB" sz="2000" b="1" dirty="0" smtClean="0">
                <a:solidFill>
                  <a:srgbClr val="0070C0"/>
                </a:solidFill>
              </a:rPr>
              <a:t>Blue Line </a:t>
            </a:r>
            <a:r>
              <a:rPr lang="en-GB" sz="2000" dirty="0" smtClean="0"/>
              <a:t>= Siltstone-shale boundaries </a:t>
            </a:r>
          </a:p>
          <a:p>
            <a:r>
              <a:rPr lang="en-GB" sz="2000" b="1" dirty="0" smtClean="0">
                <a:solidFill>
                  <a:srgbClr val="00B050"/>
                </a:solidFill>
              </a:rPr>
              <a:t>Green Line </a:t>
            </a:r>
            <a:r>
              <a:rPr lang="en-GB" sz="2000" dirty="0" smtClean="0"/>
              <a:t>= Grit-shale boundaries</a:t>
            </a:r>
            <a:endParaRPr lang="en-GB" sz="2000" dirty="0"/>
          </a:p>
        </p:txBody>
      </p:sp>
      <p:sp>
        <p:nvSpPr>
          <p:cNvPr id="2" name="TextBox 1"/>
          <p:cNvSpPr txBox="1"/>
          <p:nvPr/>
        </p:nvSpPr>
        <p:spPr>
          <a:xfrm>
            <a:off x="251520" y="1124744"/>
            <a:ext cx="1944216" cy="307777"/>
          </a:xfrm>
          <a:prstGeom prst="rect">
            <a:avLst/>
          </a:prstGeom>
          <a:noFill/>
        </p:spPr>
        <p:txBody>
          <a:bodyPr wrap="square" rtlCol="0">
            <a:spAutoFit/>
          </a:bodyPr>
          <a:lstStyle/>
          <a:p>
            <a:r>
              <a:rPr lang="en-GB" sz="1400" b="1" u="sng" dirty="0" smtClean="0">
                <a:solidFill>
                  <a:srgbClr val="0070C0"/>
                </a:solidFill>
              </a:rPr>
              <a:t>STEP  ONE</a:t>
            </a:r>
            <a:endParaRPr lang="en-GB" sz="1400" b="1" u="sng" dirty="0">
              <a:solidFill>
                <a:srgbClr val="0070C0"/>
              </a:solidFill>
            </a:endParaRPr>
          </a:p>
        </p:txBody>
      </p:sp>
    </p:spTree>
    <p:extLst>
      <p:ext uri="{BB962C8B-B14F-4D97-AF65-F5344CB8AC3E}">
        <p14:creationId xmlns:p14="http://schemas.microsoft.com/office/powerpoint/2010/main" val="2911226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46"/>
                                        </p:tgtEl>
                                        <p:attrNameLst>
                                          <p:attrName>style.visibility</p:attrName>
                                        </p:attrNameLst>
                                      </p:cBhvr>
                                      <p:to>
                                        <p:strVal val="visible"/>
                                      </p:to>
                                    </p:set>
                                    <p:animEffect transition="in" filter="fade">
                                      <p:cBhvr>
                                        <p:cTn id="7" dur="2000"/>
                                        <p:tgtEl>
                                          <p:spTgt spid="102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63334" y="132602"/>
            <a:ext cx="4272323" cy="584775"/>
          </a:xfrm>
          <a:prstGeom prst="rect">
            <a:avLst/>
          </a:prstGeom>
        </p:spPr>
        <p:txBody>
          <a:bodyPr wrap="none">
            <a:spAutoFit/>
          </a:bodyPr>
          <a:lstStyle/>
          <a:p>
            <a:pPr lvl="0" algn="ctr"/>
            <a:r>
              <a:rPr lang="en-GB" sz="3200" b="1" dirty="0" smtClean="0">
                <a:solidFill>
                  <a:srgbClr val="0070C0"/>
                </a:solidFill>
              </a:rPr>
              <a:t>Folded cross sections</a:t>
            </a:r>
          </a:p>
        </p:txBody>
      </p:sp>
      <p:sp>
        <p:nvSpPr>
          <p:cNvPr id="7" name="TextBox 6"/>
          <p:cNvSpPr txBox="1"/>
          <p:nvPr/>
        </p:nvSpPr>
        <p:spPr>
          <a:xfrm>
            <a:off x="255069" y="836712"/>
            <a:ext cx="8424936" cy="5355312"/>
          </a:xfrm>
          <a:prstGeom prst="rect">
            <a:avLst/>
          </a:prstGeom>
          <a:noFill/>
        </p:spPr>
        <p:txBody>
          <a:bodyPr wrap="square" rtlCol="0">
            <a:spAutoFit/>
          </a:bodyPr>
          <a:lstStyle/>
          <a:p>
            <a:pPr marL="342900" indent="-342900"/>
            <a:r>
              <a:rPr lang="en-GB" b="1" dirty="0" smtClean="0"/>
              <a:t>Answers for exercise 4:</a:t>
            </a:r>
          </a:p>
          <a:p>
            <a:pPr marL="342900" indent="-342900"/>
            <a:endParaRPr lang="en-GB" b="1" dirty="0" smtClean="0"/>
          </a:p>
          <a:p>
            <a:pPr marL="342900" indent="-342900">
              <a:buAutoNum type="alphaLcParenR"/>
            </a:pPr>
            <a:r>
              <a:rPr lang="en-GB" b="1" dirty="0">
                <a:solidFill>
                  <a:srgbClr val="0070C0"/>
                </a:solidFill>
              </a:rPr>
              <a:t>C</a:t>
            </a:r>
            <a:r>
              <a:rPr lang="en-GB" b="1" dirty="0" smtClean="0">
                <a:solidFill>
                  <a:srgbClr val="0070C0"/>
                </a:solidFill>
              </a:rPr>
              <a:t>alculate true thickness of the shale bed: </a:t>
            </a:r>
          </a:p>
          <a:p>
            <a:pPr marL="342900" indent="-342900">
              <a:buAutoNum type="alphaLcParenR"/>
            </a:pPr>
            <a:endParaRPr lang="en-GB" b="1" dirty="0" smtClean="0">
              <a:solidFill>
                <a:srgbClr val="0070C0"/>
              </a:solidFill>
            </a:endParaRPr>
          </a:p>
          <a:p>
            <a:pPr marL="342900" indent="-342900"/>
            <a:r>
              <a:rPr lang="en-GB" dirty="0"/>
              <a:t> </a:t>
            </a:r>
            <a:r>
              <a:rPr lang="en-GB" dirty="0" smtClean="0"/>
              <a:t>    </a:t>
            </a:r>
            <a:r>
              <a:rPr lang="en-GB" b="1" dirty="0" smtClean="0"/>
              <a:t>True thickness (t) = width of outcrop (w) x </a:t>
            </a:r>
            <a:r>
              <a:rPr lang="es-ES" b="1" dirty="0" smtClean="0"/>
              <a:t>sin(θ) (angle of dip)</a:t>
            </a:r>
          </a:p>
          <a:p>
            <a:pPr marL="342900" indent="-342900"/>
            <a:r>
              <a:rPr lang="es-ES" dirty="0" smtClean="0"/>
              <a:t>	</a:t>
            </a:r>
          </a:p>
          <a:p>
            <a:pPr marL="342900" indent="-342900"/>
            <a:r>
              <a:rPr lang="es-ES" dirty="0" smtClean="0"/>
              <a:t>	So first we must </a:t>
            </a:r>
            <a:r>
              <a:rPr lang="es-ES" b="1" dirty="0" smtClean="0">
                <a:solidFill>
                  <a:srgbClr val="0070C0"/>
                </a:solidFill>
              </a:rPr>
              <a:t>calculate the angle of dip </a:t>
            </a:r>
            <a:r>
              <a:rPr lang="es-ES" dirty="0" smtClean="0"/>
              <a:t>using structure  contours</a:t>
            </a:r>
            <a:r>
              <a:rPr lang="es-ES" dirty="0"/>
              <a:t>.</a:t>
            </a:r>
            <a:endParaRPr lang="es-ES" dirty="0" smtClean="0"/>
          </a:p>
          <a:p>
            <a:pPr marL="342900" indent="-342900"/>
            <a:r>
              <a:rPr lang="es-ES" dirty="0"/>
              <a:t> </a:t>
            </a:r>
            <a:r>
              <a:rPr lang="es-ES" dirty="0" smtClean="0"/>
              <a:t>    (e.g. </a:t>
            </a:r>
            <a:r>
              <a:rPr lang="es-ES" dirty="0"/>
              <a:t>T</a:t>
            </a:r>
            <a:r>
              <a:rPr lang="es-ES" dirty="0" smtClean="0"/>
              <a:t>he most Westerly shale structure contours: 700m and 600m.)</a:t>
            </a:r>
          </a:p>
          <a:p>
            <a:pPr marL="342900" indent="-342900"/>
            <a:endParaRPr lang="es-ES" dirty="0" smtClean="0"/>
          </a:p>
          <a:p>
            <a:pPr marL="342900" indent="-342900"/>
            <a:r>
              <a:rPr lang="es-ES" dirty="0" smtClean="0"/>
              <a:t>	The distance between these is: 8mm (</a:t>
            </a:r>
            <a:r>
              <a:rPr lang="es-ES" dirty="0" err="1" smtClean="0"/>
              <a:t>approx</a:t>
            </a:r>
            <a:r>
              <a:rPr lang="es-ES" dirty="0" smtClean="0"/>
              <a:t>) = 165m (</a:t>
            </a:r>
            <a:r>
              <a:rPr lang="es-ES" b="1" dirty="0" smtClean="0">
                <a:solidFill>
                  <a:srgbClr val="0070C0"/>
                </a:solidFill>
              </a:rPr>
              <a:t>given the map scale</a:t>
            </a:r>
            <a:r>
              <a:rPr lang="es-ES" dirty="0" smtClean="0"/>
              <a:t>)</a:t>
            </a:r>
          </a:p>
          <a:p>
            <a:pPr marL="342900" indent="-342900"/>
            <a:r>
              <a:rPr lang="es-ES" dirty="0" smtClean="0"/>
              <a:t>	The difference in height is: 700m-600m = 100m</a:t>
            </a:r>
          </a:p>
          <a:p>
            <a:pPr marL="342900" indent="-342900"/>
            <a:endParaRPr lang="es-ES" dirty="0" smtClean="0"/>
          </a:p>
          <a:p>
            <a:pPr marL="342900" indent="-342900"/>
            <a:r>
              <a:rPr lang="es-ES" dirty="0" smtClean="0"/>
              <a:t>	Therefore: </a:t>
            </a:r>
          </a:p>
          <a:p>
            <a:r>
              <a:rPr lang="es-ES" dirty="0" smtClean="0"/>
              <a:t>	tan(θ) = (opposite/adjacent)</a:t>
            </a:r>
            <a:br>
              <a:rPr lang="es-ES" dirty="0" smtClean="0"/>
            </a:br>
            <a:r>
              <a:rPr lang="es-ES" dirty="0" smtClean="0"/>
              <a:t>	tan(θ) = (100m/165m)</a:t>
            </a:r>
            <a:br>
              <a:rPr lang="es-ES" dirty="0" smtClean="0"/>
            </a:br>
            <a:r>
              <a:rPr lang="es-ES" dirty="0" smtClean="0"/>
              <a:t>	tan</a:t>
            </a:r>
            <a:r>
              <a:rPr lang="es-ES" baseline="30000" dirty="0" smtClean="0"/>
              <a:t>-1</a:t>
            </a:r>
            <a:r>
              <a:rPr lang="es-ES" dirty="0" smtClean="0"/>
              <a:t>(100m/165m) = θ = 31° </a:t>
            </a:r>
          </a:p>
          <a:p>
            <a:r>
              <a:rPr lang="es-ES" b="1" dirty="0" smtClean="0"/>
              <a:t>	True dip = 31°</a:t>
            </a:r>
          </a:p>
          <a:p>
            <a:endParaRPr lang="es-ES" b="1" dirty="0" smtClean="0"/>
          </a:p>
          <a:p>
            <a:r>
              <a:rPr lang="es-ES" b="1" dirty="0" smtClean="0"/>
              <a:t> </a:t>
            </a:r>
          </a:p>
        </p:txBody>
      </p:sp>
      <p:pic>
        <p:nvPicPr>
          <p:cNvPr id="11267" name="Picture 3"/>
          <p:cNvPicPr>
            <a:picLocks noChangeAspect="1" noChangeArrowheads="1"/>
          </p:cNvPicPr>
          <p:nvPr/>
        </p:nvPicPr>
        <p:blipFill>
          <a:blip r:embed="rId2" cstate="print"/>
          <a:srcRect/>
          <a:stretch>
            <a:fillRect/>
          </a:stretch>
        </p:blipFill>
        <p:spPr bwMode="auto">
          <a:xfrm>
            <a:off x="5580112" y="3662791"/>
            <a:ext cx="3368677" cy="1846659"/>
          </a:xfrm>
          <a:prstGeom prst="rect">
            <a:avLst/>
          </a:prstGeom>
          <a:noFill/>
          <a:ln w="9525">
            <a:noFill/>
            <a:miter lim="800000"/>
            <a:headEnd/>
            <a:tailEnd/>
          </a:ln>
        </p:spPr>
      </p:pic>
      <p:sp>
        <p:nvSpPr>
          <p:cNvPr id="11" name="TextBox 10"/>
          <p:cNvSpPr txBox="1"/>
          <p:nvPr/>
        </p:nvSpPr>
        <p:spPr>
          <a:xfrm>
            <a:off x="107504" y="5661248"/>
            <a:ext cx="9145016" cy="384721"/>
          </a:xfrm>
          <a:prstGeom prst="rect">
            <a:avLst/>
          </a:prstGeom>
          <a:noFill/>
        </p:spPr>
        <p:txBody>
          <a:bodyPr wrap="square" rtlCol="0">
            <a:spAutoFit/>
          </a:bodyPr>
          <a:lstStyle/>
          <a:p>
            <a:r>
              <a:rPr lang="en-GB" sz="1900" b="1" dirty="0" smtClean="0">
                <a:solidFill>
                  <a:srgbClr val="0070C0"/>
                </a:solidFill>
              </a:rPr>
              <a:t>So:       True thickness (t) = 415m (width of outcrop from map scale)  x  sin(</a:t>
            </a:r>
            <a:r>
              <a:rPr lang="es-ES" sz="1900" b="1" dirty="0" smtClean="0">
                <a:solidFill>
                  <a:srgbClr val="0070C0"/>
                </a:solidFill>
              </a:rPr>
              <a:t>31°) </a:t>
            </a:r>
            <a:endParaRPr lang="en-GB" sz="1900" b="1" dirty="0">
              <a:solidFill>
                <a:srgbClr val="0070C0"/>
              </a:solidFill>
            </a:endParaRPr>
          </a:p>
        </p:txBody>
      </p:sp>
      <p:sp>
        <p:nvSpPr>
          <p:cNvPr id="12" name="TextBox 11"/>
          <p:cNvSpPr txBox="1"/>
          <p:nvPr/>
        </p:nvSpPr>
        <p:spPr>
          <a:xfrm>
            <a:off x="1164572" y="6165304"/>
            <a:ext cx="6302495" cy="461665"/>
          </a:xfrm>
          <a:prstGeom prst="rect">
            <a:avLst/>
          </a:prstGeom>
          <a:noFill/>
        </p:spPr>
        <p:txBody>
          <a:bodyPr wrap="none" rtlCol="0">
            <a:spAutoFit/>
          </a:bodyPr>
          <a:lstStyle/>
          <a:p>
            <a:r>
              <a:rPr lang="en-GB" sz="2400" b="1" dirty="0" smtClean="0">
                <a:solidFill>
                  <a:srgbClr val="0070C0"/>
                </a:solidFill>
              </a:rPr>
              <a:t>True thickness of the shale bed (t) = 214 m </a:t>
            </a:r>
            <a:endParaRPr lang="en-GB" sz="2400" b="1" dirty="0">
              <a:solidFill>
                <a:srgbClr val="0070C0"/>
              </a:solidFill>
            </a:endParaRPr>
          </a:p>
        </p:txBody>
      </p:sp>
      <p:sp>
        <p:nvSpPr>
          <p:cNvPr id="2" name="TextBox 1"/>
          <p:cNvSpPr txBox="1"/>
          <p:nvPr/>
        </p:nvSpPr>
        <p:spPr>
          <a:xfrm>
            <a:off x="6948264" y="3645024"/>
            <a:ext cx="720080" cy="307777"/>
          </a:xfrm>
          <a:prstGeom prst="rect">
            <a:avLst/>
          </a:prstGeom>
          <a:solidFill>
            <a:schemeClr val="bg1"/>
          </a:solidFill>
        </p:spPr>
        <p:txBody>
          <a:bodyPr wrap="square" rtlCol="0">
            <a:spAutoFit/>
          </a:bodyPr>
          <a:lstStyle/>
          <a:p>
            <a:r>
              <a:rPr lang="en-GB" sz="1400" b="1" dirty="0" smtClean="0"/>
              <a:t>165m</a:t>
            </a:r>
            <a:endParaRPr lang="en-GB" sz="1400" b="1" dirty="0"/>
          </a:p>
        </p:txBody>
      </p:sp>
      <p:pic>
        <p:nvPicPr>
          <p:cNvPr id="8" name="Picture 6"/>
          <p:cNvPicPr>
            <a:picLocks noChangeAspect="1" noChangeArrowheads="1"/>
          </p:cNvPicPr>
          <p:nvPr/>
        </p:nvPicPr>
        <p:blipFill>
          <a:blip r:embed="rId3" cstate="print"/>
          <a:srcRect/>
          <a:stretch>
            <a:fillRect/>
          </a:stretch>
        </p:blipFill>
        <p:spPr bwMode="auto">
          <a:xfrm>
            <a:off x="6516216" y="0"/>
            <a:ext cx="2627784" cy="1916832"/>
          </a:xfrm>
          <a:prstGeom prst="rect">
            <a:avLst/>
          </a:prstGeom>
          <a:noFill/>
          <a:ln w="9525">
            <a:noFill/>
            <a:miter lim="800000"/>
            <a:headEnd/>
            <a:tailEnd/>
          </a:ln>
        </p:spPr>
      </p:pic>
      <p:cxnSp>
        <p:nvCxnSpPr>
          <p:cNvPr id="4" name="Straight Connector 3"/>
          <p:cNvCxnSpPr/>
          <p:nvPr/>
        </p:nvCxnSpPr>
        <p:spPr>
          <a:xfrm flipV="1">
            <a:off x="6733243" y="947735"/>
            <a:ext cx="215021" cy="137765"/>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5372153" y="727583"/>
            <a:ext cx="1224136" cy="461665"/>
          </a:xfrm>
          <a:prstGeom prst="rect">
            <a:avLst/>
          </a:prstGeom>
          <a:noFill/>
        </p:spPr>
        <p:txBody>
          <a:bodyPr wrap="square" rtlCol="0">
            <a:spAutoFit/>
          </a:bodyPr>
          <a:lstStyle/>
          <a:p>
            <a:r>
              <a:rPr lang="en-GB" sz="1200" dirty="0" smtClean="0"/>
              <a:t>Width of outcrop</a:t>
            </a:r>
            <a:endParaRPr lang="en-GB" sz="1200" dirty="0"/>
          </a:p>
        </p:txBody>
      </p:sp>
      <p:cxnSp>
        <p:nvCxnSpPr>
          <p:cNvPr id="13" name="Straight Arrow Connector 12"/>
          <p:cNvCxnSpPr/>
          <p:nvPr/>
        </p:nvCxnSpPr>
        <p:spPr>
          <a:xfrm>
            <a:off x="6156176" y="975211"/>
            <a:ext cx="577067" cy="12097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380244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6" end="6"/>
                                            </p:txEl>
                                          </p:spTgt>
                                        </p:tgtEl>
                                        <p:attrNameLst>
                                          <p:attrName>style.visibility</p:attrName>
                                        </p:attrNameLst>
                                      </p:cBhvr>
                                      <p:to>
                                        <p:strVal val="visible"/>
                                      </p:to>
                                    </p:set>
                                    <p:anim calcmode="lin" valueType="num">
                                      <p:cBhvr additive="base">
                                        <p:cTn id="7"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6" end="6"/>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xEl>
                                              <p:pRg st="7" end="7"/>
                                            </p:txEl>
                                          </p:spTgt>
                                        </p:tgtEl>
                                        <p:attrNameLst>
                                          <p:attrName>style.visibility</p:attrName>
                                        </p:attrNameLst>
                                      </p:cBhvr>
                                      <p:to>
                                        <p:strVal val="visible"/>
                                      </p:to>
                                    </p:set>
                                    <p:anim calcmode="lin" valueType="num">
                                      <p:cBhvr additive="base">
                                        <p:cTn id="11" dur="500" fill="hold"/>
                                        <p:tgtEl>
                                          <p:spTgt spid="7">
                                            <p:txEl>
                                              <p:pRg st="7" end="7"/>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
                                            <p:txEl>
                                              <p:pRg st="7" end="7"/>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7">
                                            <p:txEl>
                                              <p:pRg st="9" end="9"/>
                                            </p:txEl>
                                          </p:spTgt>
                                        </p:tgtEl>
                                        <p:attrNameLst>
                                          <p:attrName>style.visibility</p:attrName>
                                        </p:attrNameLst>
                                      </p:cBhvr>
                                      <p:to>
                                        <p:strVal val="visible"/>
                                      </p:to>
                                    </p:set>
                                    <p:anim calcmode="lin" valueType="num">
                                      <p:cBhvr additive="base">
                                        <p:cTn id="15" dur="500" fill="hold"/>
                                        <p:tgtEl>
                                          <p:spTgt spid="7">
                                            <p:txEl>
                                              <p:pRg st="9" end="9"/>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
                                            <p:txEl>
                                              <p:pRg st="9" end="9"/>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7">
                                            <p:txEl>
                                              <p:pRg st="10" end="10"/>
                                            </p:txEl>
                                          </p:spTgt>
                                        </p:tgtEl>
                                        <p:attrNameLst>
                                          <p:attrName>style.visibility</p:attrName>
                                        </p:attrNameLst>
                                      </p:cBhvr>
                                      <p:to>
                                        <p:strVal val="visible"/>
                                      </p:to>
                                    </p:set>
                                    <p:anim calcmode="lin" valueType="num">
                                      <p:cBhvr additive="base">
                                        <p:cTn id="19" dur="500" fill="hold"/>
                                        <p:tgtEl>
                                          <p:spTgt spid="7">
                                            <p:txEl>
                                              <p:pRg st="10" end="1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267"/>
                                        </p:tgtEl>
                                        <p:attrNameLst>
                                          <p:attrName>style.visibility</p:attrName>
                                        </p:attrNameLst>
                                      </p:cBhvr>
                                      <p:to>
                                        <p:strVal val="visible"/>
                                      </p:to>
                                    </p:set>
                                    <p:anim calcmode="lin" valueType="num">
                                      <p:cBhvr additive="base">
                                        <p:cTn id="25" dur="500" fill="hold"/>
                                        <p:tgtEl>
                                          <p:spTgt spid="11267"/>
                                        </p:tgtEl>
                                        <p:attrNameLst>
                                          <p:attrName>ppt_x</p:attrName>
                                        </p:attrNameLst>
                                      </p:cBhvr>
                                      <p:tavLst>
                                        <p:tav tm="0">
                                          <p:val>
                                            <p:strVal val="#ppt_x"/>
                                          </p:val>
                                        </p:tav>
                                        <p:tav tm="100000">
                                          <p:val>
                                            <p:strVal val="#ppt_x"/>
                                          </p:val>
                                        </p:tav>
                                      </p:tavLst>
                                    </p:anim>
                                    <p:anim calcmode="lin" valueType="num">
                                      <p:cBhvr additive="base">
                                        <p:cTn id="26" dur="500" fill="hold"/>
                                        <p:tgtEl>
                                          <p:spTgt spid="11267"/>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xEl>
                                              <p:pRg st="0" end="0"/>
                                            </p:txEl>
                                          </p:spTgt>
                                        </p:tgtEl>
                                        <p:attrNameLst>
                                          <p:attrName>style.visibility</p:attrName>
                                        </p:attrNameLst>
                                      </p:cBhvr>
                                      <p:to>
                                        <p:strVal val="visible"/>
                                      </p:to>
                                    </p:set>
                                    <p:anim calcmode="lin" valueType="num">
                                      <p:cBhvr additive="base">
                                        <p:cTn id="29"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7">
                                            <p:txEl>
                                              <p:pRg st="12" end="12"/>
                                            </p:txEl>
                                          </p:spTgt>
                                        </p:tgtEl>
                                        <p:attrNameLst>
                                          <p:attrName>style.visibility</p:attrName>
                                        </p:attrNameLst>
                                      </p:cBhvr>
                                      <p:to>
                                        <p:strVal val="visible"/>
                                      </p:to>
                                    </p:set>
                                    <p:anim calcmode="lin" valueType="num">
                                      <p:cBhvr additive="base">
                                        <p:cTn id="35" dur="500" fill="hold"/>
                                        <p:tgtEl>
                                          <p:spTgt spid="7">
                                            <p:txEl>
                                              <p:pRg st="12" end="12"/>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7">
                                            <p:txEl>
                                              <p:pRg st="12" end="12"/>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7">
                                            <p:txEl>
                                              <p:pRg st="13" end="13"/>
                                            </p:txEl>
                                          </p:spTgt>
                                        </p:tgtEl>
                                        <p:attrNameLst>
                                          <p:attrName>style.visibility</p:attrName>
                                        </p:attrNameLst>
                                      </p:cBhvr>
                                      <p:to>
                                        <p:strVal val="visible"/>
                                      </p:to>
                                    </p:set>
                                    <p:anim calcmode="lin" valueType="num">
                                      <p:cBhvr additive="base">
                                        <p:cTn id="39" dur="500" fill="hold"/>
                                        <p:tgtEl>
                                          <p:spTgt spid="7">
                                            <p:txEl>
                                              <p:pRg st="13" end="13"/>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7">
                                            <p:txEl>
                                              <p:pRg st="13" end="13"/>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7">
                                            <p:txEl>
                                              <p:pRg st="14" end="14"/>
                                            </p:txEl>
                                          </p:spTgt>
                                        </p:tgtEl>
                                        <p:attrNameLst>
                                          <p:attrName>style.visibility</p:attrName>
                                        </p:attrNameLst>
                                      </p:cBhvr>
                                      <p:to>
                                        <p:strVal val="visible"/>
                                      </p:to>
                                    </p:set>
                                    <p:anim calcmode="lin" valueType="num">
                                      <p:cBhvr additive="base">
                                        <p:cTn id="43" dur="500" fill="hold"/>
                                        <p:tgtEl>
                                          <p:spTgt spid="7">
                                            <p:txEl>
                                              <p:pRg st="14" end="1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1">
                                            <p:txEl>
                                              <p:pRg st="0" end="0"/>
                                            </p:txEl>
                                          </p:spTgt>
                                        </p:tgtEl>
                                        <p:attrNameLst>
                                          <p:attrName>style.visibility</p:attrName>
                                        </p:attrNameLst>
                                      </p:cBhvr>
                                      <p:to>
                                        <p:strVal val="visible"/>
                                      </p:to>
                                    </p:set>
                                    <p:anim calcmode="lin" valueType="num">
                                      <p:cBhvr additive="base">
                                        <p:cTn id="49"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2">
                                            <p:txEl>
                                              <p:pRg st="0" end="0"/>
                                            </p:txEl>
                                          </p:spTgt>
                                        </p:tgtEl>
                                        <p:attrNameLst>
                                          <p:attrName>style.visibility</p:attrName>
                                        </p:attrNameLst>
                                      </p:cBhvr>
                                      <p:to>
                                        <p:strVal val="visible"/>
                                      </p:to>
                                    </p:set>
                                    <p:anim calcmode="lin" valueType="num">
                                      <p:cBhvr additive="base">
                                        <p:cTn id="55"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nodeType="clickEffect">
                                  <p:stCondLst>
                                    <p:cond delay="0"/>
                                  </p:stCondLst>
                                  <p:childTnLst>
                                    <p:set>
                                      <p:cBhvr>
                                        <p:cTn id="60" dur="1" fill="hold">
                                          <p:stCondLst>
                                            <p:cond delay="0"/>
                                          </p:stCondLst>
                                        </p:cTn>
                                        <p:tgtEl>
                                          <p:spTgt spid="4"/>
                                        </p:tgtEl>
                                        <p:attrNameLst>
                                          <p:attrName>style.visibility</p:attrName>
                                        </p:attrNameLst>
                                      </p:cBhvr>
                                      <p:to>
                                        <p:strVal val="visible"/>
                                      </p:to>
                                    </p:set>
                                    <p:animEffect transition="in" filter="fade">
                                      <p:cBhvr>
                                        <p:cTn id="61" dur="1000"/>
                                        <p:tgtEl>
                                          <p:spTgt spid="4"/>
                                        </p:tgtEl>
                                      </p:cBhvr>
                                    </p:animEffect>
                                    <p:anim calcmode="lin" valueType="num">
                                      <p:cBhvr>
                                        <p:cTn id="62" dur="1000" fill="hold"/>
                                        <p:tgtEl>
                                          <p:spTgt spid="4"/>
                                        </p:tgtEl>
                                        <p:attrNameLst>
                                          <p:attrName>ppt_x</p:attrName>
                                        </p:attrNameLst>
                                      </p:cBhvr>
                                      <p:tavLst>
                                        <p:tav tm="0">
                                          <p:val>
                                            <p:strVal val="#ppt_x"/>
                                          </p:val>
                                        </p:tav>
                                        <p:tav tm="100000">
                                          <p:val>
                                            <p:strVal val="#ppt_x"/>
                                          </p:val>
                                        </p:tav>
                                      </p:tavLst>
                                    </p:anim>
                                    <p:anim calcmode="lin" valueType="num">
                                      <p:cBhvr>
                                        <p:cTn id="6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2" presetClass="entr" presetSubtype="4" fill="hold" grpId="0" nodeType="clickEffect">
                                  <p:stCondLst>
                                    <p:cond delay="0"/>
                                  </p:stCondLst>
                                  <p:childTnLst>
                                    <p:set>
                                      <p:cBhvr>
                                        <p:cTn id="67" dur="1" fill="hold">
                                          <p:stCondLst>
                                            <p:cond delay="0"/>
                                          </p:stCondLst>
                                        </p:cTn>
                                        <p:tgtEl>
                                          <p:spTgt spid="9"/>
                                        </p:tgtEl>
                                        <p:attrNameLst>
                                          <p:attrName>style.visibility</p:attrName>
                                        </p:attrNameLst>
                                      </p:cBhvr>
                                      <p:to>
                                        <p:strVal val="visible"/>
                                      </p:to>
                                    </p:set>
                                    <p:anim calcmode="lin" valueType="num">
                                      <p:cBhvr additive="base">
                                        <p:cTn id="68" dur="500" fill="hold"/>
                                        <p:tgtEl>
                                          <p:spTgt spid="9"/>
                                        </p:tgtEl>
                                        <p:attrNameLst>
                                          <p:attrName>ppt_x</p:attrName>
                                        </p:attrNameLst>
                                      </p:cBhvr>
                                      <p:tavLst>
                                        <p:tav tm="0">
                                          <p:val>
                                            <p:strVal val="#ppt_x"/>
                                          </p:val>
                                        </p:tav>
                                        <p:tav tm="100000">
                                          <p:val>
                                            <p:strVal val="#ppt_x"/>
                                          </p:val>
                                        </p:tav>
                                      </p:tavLst>
                                    </p:anim>
                                    <p:anim calcmode="lin" valueType="num">
                                      <p:cBhvr additive="base">
                                        <p:cTn id="69"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2" presetClass="entr" presetSubtype="4" fill="hold" nodeType="clickEffect">
                                  <p:stCondLst>
                                    <p:cond delay="0"/>
                                  </p:stCondLst>
                                  <p:childTnLst>
                                    <p:set>
                                      <p:cBhvr>
                                        <p:cTn id="73" dur="1" fill="hold">
                                          <p:stCondLst>
                                            <p:cond delay="0"/>
                                          </p:stCondLst>
                                        </p:cTn>
                                        <p:tgtEl>
                                          <p:spTgt spid="13"/>
                                        </p:tgtEl>
                                        <p:attrNameLst>
                                          <p:attrName>style.visibility</p:attrName>
                                        </p:attrNameLst>
                                      </p:cBhvr>
                                      <p:to>
                                        <p:strVal val="visible"/>
                                      </p:to>
                                    </p:set>
                                    <p:anim calcmode="lin" valueType="num">
                                      <p:cBhvr additive="base">
                                        <p:cTn id="74" dur="500" fill="hold"/>
                                        <p:tgtEl>
                                          <p:spTgt spid="13"/>
                                        </p:tgtEl>
                                        <p:attrNameLst>
                                          <p:attrName>ppt_x</p:attrName>
                                        </p:attrNameLst>
                                      </p:cBhvr>
                                      <p:tavLst>
                                        <p:tav tm="0">
                                          <p:val>
                                            <p:strVal val="#ppt_x"/>
                                          </p:val>
                                        </p:tav>
                                        <p:tav tm="100000">
                                          <p:val>
                                            <p:strVal val="#ppt_x"/>
                                          </p:val>
                                        </p:tav>
                                      </p:tavLst>
                                    </p:anim>
                                    <p:anim calcmode="lin" valueType="num">
                                      <p:cBhvr additive="base">
                                        <p:cTn id="75"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a:blip r:embed="rId2" cstate="print"/>
          <a:srcRect/>
          <a:stretch>
            <a:fillRect/>
          </a:stretch>
        </p:blipFill>
        <p:spPr bwMode="auto">
          <a:xfrm>
            <a:off x="0" y="3494208"/>
            <a:ext cx="9036496" cy="1526246"/>
          </a:xfrm>
          <a:prstGeom prst="rect">
            <a:avLst/>
          </a:prstGeom>
          <a:noFill/>
          <a:ln w="9525">
            <a:noFill/>
            <a:miter lim="800000"/>
            <a:headEnd/>
            <a:tailEnd/>
          </a:ln>
        </p:spPr>
      </p:pic>
      <p:sp>
        <p:nvSpPr>
          <p:cNvPr id="6" name="Rectangle 5"/>
          <p:cNvSpPr/>
          <p:nvPr/>
        </p:nvSpPr>
        <p:spPr>
          <a:xfrm>
            <a:off x="2337182" y="116632"/>
            <a:ext cx="4272323" cy="584775"/>
          </a:xfrm>
          <a:prstGeom prst="rect">
            <a:avLst/>
          </a:prstGeom>
        </p:spPr>
        <p:txBody>
          <a:bodyPr wrap="none">
            <a:spAutoFit/>
          </a:bodyPr>
          <a:lstStyle/>
          <a:p>
            <a:pPr lvl="0" algn="ctr"/>
            <a:r>
              <a:rPr lang="en-GB" sz="3200" b="1" dirty="0" smtClean="0">
                <a:solidFill>
                  <a:srgbClr val="0070C0"/>
                </a:solidFill>
              </a:rPr>
              <a:t>Folded cross sections</a:t>
            </a:r>
          </a:p>
        </p:txBody>
      </p:sp>
      <p:pic>
        <p:nvPicPr>
          <p:cNvPr id="1026" name="Picture 2"/>
          <p:cNvPicPr>
            <a:picLocks noChangeAspect="1" noChangeArrowheads="1"/>
          </p:cNvPicPr>
          <p:nvPr/>
        </p:nvPicPr>
        <p:blipFill>
          <a:blip r:embed="rId3" cstate="print"/>
          <a:srcRect/>
          <a:stretch>
            <a:fillRect/>
          </a:stretch>
        </p:blipFill>
        <p:spPr bwMode="auto">
          <a:xfrm>
            <a:off x="0" y="3140968"/>
            <a:ext cx="9036496" cy="2091090"/>
          </a:xfrm>
          <a:prstGeom prst="rect">
            <a:avLst/>
          </a:prstGeom>
          <a:noFill/>
          <a:ln w="9525">
            <a:noFill/>
            <a:miter lim="800000"/>
            <a:headEnd/>
            <a:tailEnd/>
          </a:ln>
        </p:spPr>
      </p:pic>
      <p:sp>
        <p:nvSpPr>
          <p:cNvPr id="8" name="TextBox 7"/>
          <p:cNvSpPr txBox="1"/>
          <p:nvPr/>
        </p:nvSpPr>
        <p:spPr>
          <a:xfrm>
            <a:off x="251520" y="848648"/>
            <a:ext cx="8424936" cy="923330"/>
          </a:xfrm>
          <a:prstGeom prst="rect">
            <a:avLst/>
          </a:prstGeom>
          <a:noFill/>
        </p:spPr>
        <p:txBody>
          <a:bodyPr wrap="square" rtlCol="0">
            <a:spAutoFit/>
          </a:bodyPr>
          <a:lstStyle/>
          <a:p>
            <a:pPr marL="342900" indent="-342900"/>
            <a:r>
              <a:rPr lang="en-GB" b="1" dirty="0" smtClean="0"/>
              <a:t>Answers for exercise 4:</a:t>
            </a:r>
          </a:p>
          <a:p>
            <a:pPr marL="342900" indent="-342900"/>
            <a:endParaRPr lang="en-GB" b="1" dirty="0" smtClean="0"/>
          </a:p>
          <a:p>
            <a:r>
              <a:rPr lang="en-GB" dirty="0" smtClean="0"/>
              <a:t>b) First mark on the topographic contour points.</a:t>
            </a:r>
            <a:r>
              <a:rPr lang="es-ES" b="1" dirty="0" smtClean="0"/>
              <a:t> </a:t>
            </a:r>
          </a:p>
        </p:txBody>
      </p:sp>
      <p:sp>
        <p:nvSpPr>
          <p:cNvPr id="2" name="TextBox 1"/>
          <p:cNvSpPr txBox="1"/>
          <p:nvPr/>
        </p:nvSpPr>
        <p:spPr>
          <a:xfrm>
            <a:off x="417503" y="5260558"/>
            <a:ext cx="432048" cy="369332"/>
          </a:xfrm>
          <a:prstGeom prst="rect">
            <a:avLst/>
          </a:prstGeom>
          <a:noFill/>
        </p:spPr>
        <p:txBody>
          <a:bodyPr wrap="square" rtlCol="0">
            <a:spAutoFit/>
          </a:bodyPr>
          <a:lstStyle/>
          <a:p>
            <a:r>
              <a:rPr lang="en-GB" dirty="0" smtClean="0"/>
              <a:t>A</a:t>
            </a:r>
            <a:endParaRPr lang="en-GB" dirty="0"/>
          </a:p>
        </p:txBody>
      </p:sp>
      <p:sp>
        <p:nvSpPr>
          <p:cNvPr id="3" name="Rectangle 2"/>
          <p:cNvSpPr/>
          <p:nvPr/>
        </p:nvSpPr>
        <p:spPr>
          <a:xfrm>
            <a:off x="8261654" y="5260558"/>
            <a:ext cx="322524" cy="369332"/>
          </a:xfrm>
          <a:prstGeom prst="rect">
            <a:avLst/>
          </a:prstGeom>
        </p:spPr>
        <p:txBody>
          <a:bodyPr wrap="none">
            <a:spAutoFit/>
          </a:bodyPr>
          <a:lstStyle/>
          <a:p>
            <a:r>
              <a:rPr lang="en-GB" dirty="0" smtClean="0"/>
              <a:t>B</a:t>
            </a:r>
            <a:endParaRPr lang="en-GB" dirty="0"/>
          </a:p>
        </p:txBody>
      </p:sp>
      <p:sp>
        <p:nvSpPr>
          <p:cNvPr id="9" name="TextBox 8"/>
          <p:cNvSpPr txBox="1"/>
          <p:nvPr/>
        </p:nvSpPr>
        <p:spPr>
          <a:xfrm>
            <a:off x="539552" y="1944708"/>
            <a:ext cx="7344816" cy="369332"/>
          </a:xfrm>
          <a:prstGeom prst="rect">
            <a:avLst/>
          </a:prstGeom>
          <a:noFill/>
        </p:spPr>
        <p:txBody>
          <a:bodyPr wrap="square" rtlCol="0">
            <a:spAutoFit/>
          </a:bodyPr>
          <a:lstStyle/>
          <a:p>
            <a:r>
              <a:rPr lang="en-GB" b="1" dirty="0" smtClean="0"/>
              <a:t>IMPORTANT : Use a scale of </a:t>
            </a:r>
            <a:r>
              <a:rPr lang="en-GB" b="1" dirty="0"/>
              <a:t>1</a:t>
            </a:r>
            <a:r>
              <a:rPr lang="en-GB" b="1" dirty="0" smtClean="0"/>
              <a:t> cm to 100m for Y axis.</a:t>
            </a:r>
            <a:endParaRPr lang="en-GB" b="1" dirty="0"/>
          </a:p>
        </p:txBody>
      </p:sp>
    </p:spTree>
    <p:extLst>
      <p:ext uri="{BB962C8B-B14F-4D97-AF65-F5344CB8AC3E}">
        <p14:creationId xmlns:p14="http://schemas.microsoft.com/office/powerpoint/2010/main" val="4256822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337182" y="116632"/>
            <a:ext cx="4272323" cy="584775"/>
          </a:xfrm>
          <a:prstGeom prst="rect">
            <a:avLst/>
          </a:prstGeom>
        </p:spPr>
        <p:txBody>
          <a:bodyPr wrap="none">
            <a:spAutoFit/>
          </a:bodyPr>
          <a:lstStyle/>
          <a:p>
            <a:pPr lvl="0" algn="ctr"/>
            <a:r>
              <a:rPr lang="en-GB" sz="3200" b="1" dirty="0" smtClean="0">
                <a:solidFill>
                  <a:srgbClr val="0070C0"/>
                </a:solidFill>
              </a:rPr>
              <a:t>Folded cross sections</a:t>
            </a:r>
          </a:p>
        </p:txBody>
      </p:sp>
      <p:sp>
        <p:nvSpPr>
          <p:cNvPr id="7" name="TextBox 6"/>
          <p:cNvSpPr txBox="1"/>
          <p:nvPr/>
        </p:nvSpPr>
        <p:spPr>
          <a:xfrm>
            <a:off x="251520" y="836712"/>
            <a:ext cx="8784976" cy="923330"/>
          </a:xfrm>
          <a:prstGeom prst="rect">
            <a:avLst/>
          </a:prstGeom>
          <a:noFill/>
        </p:spPr>
        <p:txBody>
          <a:bodyPr wrap="square" rtlCol="0">
            <a:spAutoFit/>
          </a:bodyPr>
          <a:lstStyle/>
          <a:p>
            <a:pPr marL="342900" indent="-342900"/>
            <a:r>
              <a:rPr lang="en-GB" b="1" dirty="0" smtClean="0"/>
              <a:t>Answers for exercise 4:</a:t>
            </a:r>
          </a:p>
          <a:p>
            <a:pPr marL="342900" indent="-342900"/>
            <a:endParaRPr lang="en-GB" b="1" dirty="0" smtClean="0"/>
          </a:p>
          <a:p>
            <a:r>
              <a:rPr lang="en-GB" dirty="0" smtClean="0"/>
              <a:t>b) Then mark on the lithological interfaces (Structure Contours) from the A-B line.</a:t>
            </a:r>
            <a:r>
              <a:rPr lang="es-ES" b="1" dirty="0" smtClean="0"/>
              <a:t> </a:t>
            </a:r>
          </a:p>
        </p:txBody>
      </p:sp>
      <p:pic>
        <p:nvPicPr>
          <p:cNvPr id="8" name="Picture 2"/>
          <p:cNvPicPr>
            <a:picLocks noChangeAspect="1" noChangeArrowheads="1"/>
          </p:cNvPicPr>
          <p:nvPr/>
        </p:nvPicPr>
        <p:blipFill>
          <a:blip r:embed="rId2" cstate="print"/>
          <a:srcRect/>
          <a:stretch>
            <a:fillRect/>
          </a:stretch>
        </p:blipFill>
        <p:spPr bwMode="auto">
          <a:xfrm>
            <a:off x="0" y="3140968"/>
            <a:ext cx="9036496" cy="2091090"/>
          </a:xfrm>
          <a:prstGeom prst="rect">
            <a:avLst/>
          </a:prstGeom>
          <a:noFill/>
          <a:ln w="9525">
            <a:noFill/>
            <a:miter lim="800000"/>
            <a:headEnd/>
            <a:tailEnd/>
          </a:ln>
        </p:spPr>
      </p:pic>
      <p:pic>
        <p:nvPicPr>
          <p:cNvPr id="2050" name="Picture 2"/>
          <p:cNvPicPr>
            <a:picLocks noChangeAspect="1" noChangeArrowheads="1"/>
          </p:cNvPicPr>
          <p:nvPr/>
        </p:nvPicPr>
        <p:blipFill>
          <a:blip r:embed="rId3" cstate="print"/>
          <a:srcRect/>
          <a:stretch>
            <a:fillRect/>
          </a:stretch>
        </p:blipFill>
        <p:spPr bwMode="auto">
          <a:xfrm>
            <a:off x="0" y="3262314"/>
            <a:ext cx="9073008" cy="1894877"/>
          </a:xfrm>
          <a:prstGeom prst="rect">
            <a:avLst/>
          </a:prstGeom>
          <a:noFill/>
          <a:ln w="9525">
            <a:noFill/>
            <a:miter lim="800000"/>
            <a:headEnd/>
            <a:tailEnd/>
          </a:ln>
        </p:spPr>
      </p:pic>
      <p:sp>
        <p:nvSpPr>
          <p:cNvPr id="2" name="TextBox 1"/>
          <p:cNvSpPr txBox="1"/>
          <p:nvPr/>
        </p:nvSpPr>
        <p:spPr>
          <a:xfrm>
            <a:off x="539552" y="1760042"/>
            <a:ext cx="3168352" cy="369332"/>
          </a:xfrm>
          <a:prstGeom prst="rect">
            <a:avLst/>
          </a:prstGeom>
          <a:noFill/>
        </p:spPr>
        <p:txBody>
          <a:bodyPr wrap="square" rtlCol="0">
            <a:spAutoFit/>
          </a:bodyPr>
          <a:lstStyle/>
          <a:p>
            <a:r>
              <a:rPr lang="en-GB" b="1" dirty="0" smtClean="0"/>
              <a:t>Keep your Colour Coding !</a:t>
            </a:r>
            <a:endParaRPr lang="en-GB" b="1" dirty="0"/>
          </a:p>
        </p:txBody>
      </p:sp>
      <p:sp>
        <p:nvSpPr>
          <p:cNvPr id="9" name="TextBox 8"/>
          <p:cNvSpPr txBox="1"/>
          <p:nvPr/>
        </p:nvSpPr>
        <p:spPr>
          <a:xfrm>
            <a:off x="2352259" y="2220852"/>
            <a:ext cx="4587987" cy="707886"/>
          </a:xfrm>
          <a:prstGeom prst="rect">
            <a:avLst/>
          </a:prstGeom>
          <a:noFill/>
        </p:spPr>
        <p:txBody>
          <a:bodyPr wrap="none" rtlCol="0">
            <a:spAutoFit/>
          </a:bodyPr>
          <a:lstStyle/>
          <a:p>
            <a:r>
              <a:rPr lang="en-GB" sz="2000" b="1" dirty="0" smtClean="0">
                <a:solidFill>
                  <a:srgbClr val="0070C0"/>
                </a:solidFill>
              </a:rPr>
              <a:t>Blue Spot </a:t>
            </a:r>
            <a:r>
              <a:rPr lang="en-GB" sz="2000" dirty="0" smtClean="0"/>
              <a:t>= Siltstone-shale boundaries </a:t>
            </a:r>
          </a:p>
          <a:p>
            <a:r>
              <a:rPr lang="en-GB" sz="2000" b="1" dirty="0" smtClean="0">
                <a:solidFill>
                  <a:srgbClr val="00B050"/>
                </a:solidFill>
              </a:rPr>
              <a:t>Green Spot </a:t>
            </a:r>
            <a:r>
              <a:rPr lang="en-GB" sz="2000" dirty="0" smtClean="0"/>
              <a:t>= Grit-shale boundaries</a:t>
            </a:r>
            <a:endParaRPr lang="en-GB" sz="2000" dirty="0"/>
          </a:p>
        </p:txBody>
      </p:sp>
    </p:spTree>
    <p:extLst>
      <p:ext uri="{BB962C8B-B14F-4D97-AF65-F5344CB8AC3E}">
        <p14:creationId xmlns:p14="http://schemas.microsoft.com/office/powerpoint/2010/main" val="3627631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20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p:cNvPicPr>
            <a:picLocks noChangeAspect="1" noChangeArrowheads="1"/>
          </p:cNvPicPr>
          <p:nvPr/>
        </p:nvPicPr>
        <p:blipFill>
          <a:blip r:embed="rId2" cstate="print"/>
          <a:srcRect/>
          <a:stretch>
            <a:fillRect/>
          </a:stretch>
        </p:blipFill>
        <p:spPr bwMode="auto">
          <a:xfrm>
            <a:off x="57644" y="3262315"/>
            <a:ext cx="9073008" cy="1894877"/>
          </a:xfrm>
          <a:prstGeom prst="rect">
            <a:avLst/>
          </a:prstGeom>
          <a:noFill/>
          <a:ln w="9525">
            <a:noFill/>
            <a:miter lim="800000"/>
            <a:headEnd/>
            <a:tailEnd/>
          </a:ln>
        </p:spPr>
      </p:pic>
      <p:sp>
        <p:nvSpPr>
          <p:cNvPr id="6" name="TextBox 5"/>
          <p:cNvSpPr txBox="1"/>
          <p:nvPr/>
        </p:nvSpPr>
        <p:spPr>
          <a:xfrm>
            <a:off x="93140" y="836712"/>
            <a:ext cx="8943356" cy="2031325"/>
          </a:xfrm>
          <a:prstGeom prst="rect">
            <a:avLst/>
          </a:prstGeom>
          <a:noFill/>
        </p:spPr>
        <p:txBody>
          <a:bodyPr wrap="square" rtlCol="0">
            <a:spAutoFit/>
          </a:bodyPr>
          <a:lstStyle/>
          <a:p>
            <a:pPr marL="342900" indent="-342900"/>
            <a:r>
              <a:rPr lang="en-GB" b="1" dirty="0" smtClean="0"/>
              <a:t>Answers for exercise 4:</a:t>
            </a:r>
          </a:p>
          <a:p>
            <a:pPr marL="342900" indent="-342900"/>
            <a:endParaRPr lang="en-GB" b="1" dirty="0" smtClean="0"/>
          </a:p>
          <a:p>
            <a:r>
              <a:rPr lang="en-GB" dirty="0" smtClean="0"/>
              <a:t>b) Then assuming constant dip, the structure contour points from other areas of the</a:t>
            </a:r>
          </a:p>
          <a:p>
            <a:r>
              <a:rPr lang="en-GB" dirty="0"/>
              <a:t> </a:t>
            </a:r>
            <a:r>
              <a:rPr lang="en-GB" dirty="0" smtClean="0"/>
              <a:t>    map can be added to this cross section.</a:t>
            </a:r>
          </a:p>
          <a:p>
            <a:r>
              <a:rPr lang="en-GB" b="1" dirty="0" smtClean="0"/>
              <a:t>     KEEPING YOUR COLOUR CODING AND METERAGE, </a:t>
            </a:r>
            <a:r>
              <a:rPr lang="en-GB" dirty="0" smtClean="0"/>
              <a:t>transfer the additional</a:t>
            </a:r>
          </a:p>
          <a:p>
            <a:r>
              <a:rPr lang="en-GB" dirty="0"/>
              <a:t> </a:t>
            </a:r>
            <a:r>
              <a:rPr lang="en-GB" dirty="0" smtClean="0"/>
              <a:t>    structure contour points onto you’re A-B line on your blank sheet, and then transfer</a:t>
            </a:r>
          </a:p>
          <a:p>
            <a:r>
              <a:rPr lang="en-GB" dirty="0"/>
              <a:t> </a:t>
            </a:r>
            <a:r>
              <a:rPr lang="en-GB" dirty="0" smtClean="0"/>
              <a:t>    these points onto your cross section graph paper drawing. </a:t>
            </a:r>
            <a:endParaRPr lang="es-ES" dirty="0" smtClean="0"/>
          </a:p>
        </p:txBody>
      </p:sp>
      <p:sp>
        <p:nvSpPr>
          <p:cNvPr id="7" name="Rectangle 6"/>
          <p:cNvSpPr/>
          <p:nvPr/>
        </p:nvSpPr>
        <p:spPr>
          <a:xfrm>
            <a:off x="2337182" y="116632"/>
            <a:ext cx="4272323" cy="584775"/>
          </a:xfrm>
          <a:prstGeom prst="rect">
            <a:avLst/>
          </a:prstGeom>
        </p:spPr>
        <p:txBody>
          <a:bodyPr wrap="none">
            <a:spAutoFit/>
          </a:bodyPr>
          <a:lstStyle/>
          <a:p>
            <a:pPr lvl="0" algn="ctr"/>
            <a:r>
              <a:rPr lang="en-GB" sz="3200" b="1" dirty="0" smtClean="0">
                <a:solidFill>
                  <a:srgbClr val="0070C0"/>
                </a:solidFill>
              </a:rPr>
              <a:t>Folded cross sections</a:t>
            </a:r>
          </a:p>
        </p:txBody>
      </p:sp>
      <p:pic>
        <p:nvPicPr>
          <p:cNvPr id="3074" name="Picture 2"/>
          <p:cNvPicPr>
            <a:picLocks noChangeAspect="1" noChangeArrowheads="1"/>
          </p:cNvPicPr>
          <p:nvPr/>
        </p:nvPicPr>
        <p:blipFill>
          <a:blip r:embed="rId3" cstate="print"/>
          <a:srcRect/>
          <a:stretch>
            <a:fillRect/>
          </a:stretch>
        </p:blipFill>
        <p:spPr bwMode="auto">
          <a:xfrm>
            <a:off x="93140" y="3204236"/>
            <a:ext cx="9037512" cy="1978046"/>
          </a:xfrm>
          <a:prstGeom prst="rect">
            <a:avLst/>
          </a:prstGeom>
          <a:noFill/>
          <a:ln w="9525">
            <a:noFill/>
            <a:miter lim="800000"/>
            <a:headEnd/>
            <a:tailEnd/>
          </a:ln>
        </p:spPr>
      </p:pic>
      <p:sp>
        <p:nvSpPr>
          <p:cNvPr id="2" name="Rectangle 1"/>
          <p:cNvSpPr/>
          <p:nvPr/>
        </p:nvSpPr>
        <p:spPr>
          <a:xfrm>
            <a:off x="2369782" y="5661248"/>
            <a:ext cx="4572000" cy="646331"/>
          </a:xfrm>
          <a:prstGeom prst="rect">
            <a:avLst/>
          </a:prstGeom>
        </p:spPr>
        <p:txBody>
          <a:bodyPr>
            <a:spAutoFit/>
          </a:bodyPr>
          <a:lstStyle/>
          <a:p>
            <a:r>
              <a:rPr lang="en-GB" b="1" dirty="0">
                <a:solidFill>
                  <a:srgbClr val="0070C0"/>
                </a:solidFill>
              </a:rPr>
              <a:t>Blue Spot </a:t>
            </a:r>
            <a:r>
              <a:rPr lang="en-GB" dirty="0"/>
              <a:t>= Siltstone-shale boundaries; </a:t>
            </a:r>
          </a:p>
          <a:p>
            <a:r>
              <a:rPr lang="en-GB" b="1" dirty="0">
                <a:solidFill>
                  <a:srgbClr val="00B050"/>
                </a:solidFill>
              </a:rPr>
              <a:t>Green Spot </a:t>
            </a:r>
            <a:r>
              <a:rPr lang="en-GB" dirty="0"/>
              <a:t>= Grit-shale boundaries</a:t>
            </a:r>
          </a:p>
        </p:txBody>
      </p:sp>
    </p:spTree>
    <p:extLst>
      <p:ext uri="{BB962C8B-B14F-4D97-AF65-F5344CB8AC3E}">
        <p14:creationId xmlns:p14="http://schemas.microsoft.com/office/powerpoint/2010/main" val="3567018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20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p:cNvPicPr>
            <a:picLocks noChangeAspect="1" noChangeArrowheads="1"/>
          </p:cNvPicPr>
          <p:nvPr/>
        </p:nvPicPr>
        <p:blipFill>
          <a:blip r:embed="rId2" cstate="print"/>
          <a:srcRect/>
          <a:stretch>
            <a:fillRect/>
          </a:stretch>
        </p:blipFill>
        <p:spPr bwMode="auto">
          <a:xfrm>
            <a:off x="6167" y="3501008"/>
            <a:ext cx="9073008" cy="1978046"/>
          </a:xfrm>
          <a:prstGeom prst="rect">
            <a:avLst/>
          </a:prstGeom>
          <a:noFill/>
          <a:ln w="9525">
            <a:noFill/>
            <a:miter lim="800000"/>
            <a:headEnd/>
            <a:tailEnd/>
          </a:ln>
        </p:spPr>
      </p:pic>
      <p:sp>
        <p:nvSpPr>
          <p:cNvPr id="7" name="Rectangle 6"/>
          <p:cNvSpPr/>
          <p:nvPr/>
        </p:nvSpPr>
        <p:spPr>
          <a:xfrm>
            <a:off x="2337182" y="116632"/>
            <a:ext cx="4272323" cy="584775"/>
          </a:xfrm>
          <a:prstGeom prst="rect">
            <a:avLst/>
          </a:prstGeom>
        </p:spPr>
        <p:txBody>
          <a:bodyPr wrap="none">
            <a:spAutoFit/>
          </a:bodyPr>
          <a:lstStyle/>
          <a:p>
            <a:pPr lvl="0" algn="ctr"/>
            <a:r>
              <a:rPr lang="en-GB" sz="3200" b="1" dirty="0" smtClean="0">
                <a:solidFill>
                  <a:srgbClr val="0070C0"/>
                </a:solidFill>
              </a:rPr>
              <a:t>Folded cross sections</a:t>
            </a:r>
          </a:p>
        </p:txBody>
      </p:sp>
      <p:sp>
        <p:nvSpPr>
          <p:cNvPr id="8" name="TextBox 7"/>
          <p:cNvSpPr txBox="1"/>
          <p:nvPr/>
        </p:nvSpPr>
        <p:spPr>
          <a:xfrm>
            <a:off x="251520" y="764704"/>
            <a:ext cx="8424936" cy="2031325"/>
          </a:xfrm>
          <a:prstGeom prst="rect">
            <a:avLst/>
          </a:prstGeom>
          <a:noFill/>
        </p:spPr>
        <p:txBody>
          <a:bodyPr wrap="square" rtlCol="0">
            <a:spAutoFit/>
          </a:bodyPr>
          <a:lstStyle/>
          <a:p>
            <a:pPr marL="342900" indent="-342900"/>
            <a:r>
              <a:rPr lang="en-GB" b="1" dirty="0" smtClean="0"/>
              <a:t>Answers for exercise 4:</a:t>
            </a:r>
          </a:p>
          <a:p>
            <a:pPr marL="342900" indent="-342900"/>
            <a:endParaRPr lang="en-GB" b="1" dirty="0" smtClean="0"/>
          </a:p>
          <a:p>
            <a:pPr marL="342900" indent="-342900">
              <a:buFont typeface="+mj-lt"/>
              <a:buAutoNum type="alphaLcParenR" startAt="3"/>
            </a:pPr>
            <a:r>
              <a:rPr lang="en-GB" dirty="0" smtClean="0"/>
              <a:t>Now the beds can be drawn on. </a:t>
            </a:r>
            <a:r>
              <a:rPr lang="en-GB" b="1" dirty="0" smtClean="0">
                <a:solidFill>
                  <a:srgbClr val="0070C0"/>
                </a:solidFill>
              </a:rPr>
              <a:t>Remember to use solid lines where the actual boundaries are and dotted lines for where the boundaries are unknown as well as where they would of extended to above ground level prior to erosion.</a:t>
            </a:r>
          </a:p>
          <a:p>
            <a:pPr marL="342900" indent="-342900"/>
            <a:r>
              <a:rPr lang="en-GB" b="1" dirty="0" smtClean="0"/>
              <a:t>	</a:t>
            </a:r>
            <a:endParaRPr lang="es-ES" b="1" dirty="0" smtClean="0"/>
          </a:p>
        </p:txBody>
      </p:sp>
      <p:pic>
        <p:nvPicPr>
          <p:cNvPr id="4098" name="Picture 2"/>
          <p:cNvPicPr>
            <a:picLocks noChangeAspect="1" noChangeArrowheads="1"/>
          </p:cNvPicPr>
          <p:nvPr/>
        </p:nvPicPr>
        <p:blipFill>
          <a:blip r:embed="rId3" cstate="print"/>
          <a:srcRect/>
          <a:stretch>
            <a:fillRect/>
          </a:stretch>
        </p:blipFill>
        <p:spPr bwMode="auto">
          <a:xfrm>
            <a:off x="6167" y="3284984"/>
            <a:ext cx="9144000" cy="2300025"/>
          </a:xfrm>
          <a:prstGeom prst="rect">
            <a:avLst/>
          </a:prstGeom>
          <a:noFill/>
          <a:ln w="9525">
            <a:noFill/>
            <a:miter lim="800000"/>
            <a:headEnd/>
            <a:tailEnd/>
          </a:ln>
        </p:spPr>
      </p:pic>
      <p:pic>
        <p:nvPicPr>
          <p:cNvPr id="9" name="Picture 5"/>
          <p:cNvPicPr>
            <a:picLocks noChangeAspect="1" noChangeArrowheads="1"/>
          </p:cNvPicPr>
          <p:nvPr/>
        </p:nvPicPr>
        <p:blipFill>
          <a:blip r:embed="rId4" cstate="print"/>
          <a:srcRect/>
          <a:stretch>
            <a:fillRect/>
          </a:stretch>
        </p:blipFill>
        <p:spPr bwMode="auto">
          <a:xfrm>
            <a:off x="539552" y="5585009"/>
            <a:ext cx="2736304" cy="1162711"/>
          </a:xfrm>
          <a:prstGeom prst="rect">
            <a:avLst/>
          </a:prstGeom>
          <a:noFill/>
          <a:ln w="9525">
            <a:noFill/>
            <a:miter lim="800000"/>
            <a:headEnd/>
            <a:tailEnd/>
          </a:ln>
        </p:spPr>
      </p:pic>
      <p:sp>
        <p:nvSpPr>
          <p:cNvPr id="10" name="TextBox 9"/>
          <p:cNvSpPr txBox="1"/>
          <p:nvPr/>
        </p:nvSpPr>
        <p:spPr>
          <a:xfrm>
            <a:off x="3847698" y="5870802"/>
            <a:ext cx="4900765" cy="646331"/>
          </a:xfrm>
          <a:prstGeom prst="rect">
            <a:avLst/>
          </a:prstGeom>
          <a:noFill/>
        </p:spPr>
        <p:txBody>
          <a:bodyPr wrap="square" rtlCol="0">
            <a:spAutoFit/>
          </a:bodyPr>
          <a:lstStyle/>
          <a:p>
            <a:r>
              <a:rPr lang="en-GB" b="1" dirty="0" smtClean="0">
                <a:solidFill>
                  <a:srgbClr val="0070C0"/>
                </a:solidFill>
              </a:rPr>
              <a:t>Blue Spot </a:t>
            </a:r>
            <a:r>
              <a:rPr lang="en-GB" dirty="0" smtClean="0"/>
              <a:t>= Siltstone-shale boundaries; </a:t>
            </a:r>
          </a:p>
          <a:p>
            <a:r>
              <a:rPr lang="en-GB" b="1" dirty="0" smtClean="0">
                <a:solidFill>
                  <a:srgbClr val="00B050"/>
                </a:solidFill>
              </a:rPr>
              <a:t>Green Spot </a:t>
            </a:r>
            <a:r>
              <a:rPr lang="en-GB" dirty="0" smtClean="0"/>
              <a:t>= Grit-shale boundaries</a:t>
            </a:r>
            <a:endParaRPr lang="en-GB" dirty="0"/>
          </a:p>
        </p:txBody>
      </p:sp>
      <p:sp>
        <p:nvSpPr>
          <p:cNvPr id="2" name="Rectangle 1"/>
          <p:cNvSpPr/>
          <p:nvPr/>
        </p:nvSpPr>
        <p:spPr>
          <a:xfrm>
            <a:off x="1698355" y="2796029"/>
            <a:ext cx="5688632" cy="369332"/>
          </a:xfrm>
          <a:prstGeom prst="rect">
            <a:avLst/>
          </a:prstGeom>
        </p:spPr>
        <p:txBody>
          <a:bodyPr wrap="square">
            <a:spAutoFit/>
          </a:bodyPr>
          <a:lstStyle/>
          <a:p>
            <a:r>
              <a:rPr lang="en-GB" b="1" dirty="0"/>
              <a:t>True thickness of the shale bed (t) = </a:t>
            </a:r>
            <a:r>
              <a:rPr lang="en-GB" b="1" dirty="0" smtClean="0"/>
              <a:t>214 </a:t>
            </a:r>
            <a:r>
              <a:rPr lang="en-GB" b="1" dirty="0"/>
              <a:t>m </a:t>
            </a:r>
          </a:p>
        </p:txBody>
      </p:sp>
    </p:spTree>
    <p:extLst>
      <p:ext uri="{BB962C8B-B14F-4D97-AF65-F5344CB8AC3E}">
        <p14:creationId xmlns:p14="http://schemas.microsoft.com/office/powerpoint/2010/main" val="1607147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fade">
                                      <p:cBhvr>
                                        <p:cTn id="7" dur="2000"/>
                                        <p:tgtEl>
                                          <p:spTgt spid="409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899592" y="1412777"/>
            <a:ext cx="6552728" cy="4213752"/>
          </a:xfrm>
          <a:prstGeom prst="rect">
            <a:avLst/>
          </a:prstGeom>
          <a:noFill/>
          <a:ln w="9525">
            <a:noFill/>
            <a:miter lim="800000"/>
            <a:headEnd/>
            <a:tailEnd/>
          </a:ln>
        </p:spPr>
      </p:pic>
      <p:sp>
        <p:nvSpPr>
          <p:cNvPr id="7" name="Rectangle 6"/>
          <p:cNvSpPr/>
          <p:nvPr/>
        </p:nvSpPr>
        <p:spPr>
          <a:xfrm>
            <a:off x="2337181" y="113191"/>
            <a:ext cx="4272323" cy="584775"/>
          </a:xfrm>
          <a:prstGeom prst="rect">
            <a:avLst/>
          </a:prstGeom>
        </p:spPr>
        <p:txBody>
          <a:bodyPr wrap="none">
            <a:spAutoFit/>
          </a:bodyPr>
          <a:lstStyle/>
          <a:p>
            <a:pPr lvl="0" algn="ctr"/>
            <a:r>
              <a:rPr lang="en-GB" sz="3200" b="1" dirty="0" smtClean="0">
                <a:solidFill>
                  <a:srgbClr val="0070C0"/>
                </a:solidFill>
              </a:rPr>
              <a:t>Folded cross sections</a:t>
            </a:r>
          </a:p>
        </p:txBody>
      </p:sp>
      <p:sp>
        <p:nvSpPr>
          <p:cNvPr id="8" name="TextBox 7"/>
          <p:cNvSpPr txBox="1"/>
          <p:nvPr/>
        </p:nvSpPr>
        <p:spPr>
          <a:xfrm>
            <a:off x="260874" y="561454"/>
            <a:ext cx="8424936" cy="923330"/>
          </a:xfrm>
          <a:prstGeom prst="rect">
            <a:avLst/>
          </a:prstGeom>
          <a:noFill/>
        </p:spPr>
        <p:txBody>
          <a:bodyPr wrap="square" rtlCol="0">
            <a:spAutoFit/>
          </a:bodyPr>
          <a:lstStyle/>
          <a:p>
            <a:pPr marL="342900" indent="-342900"/>
            <a:r>
              <a:rPr lang="en-GB" b="1" dirty="0" smtClean="0"/>
              <a:t>Answers for exercise 4:</a:t>
            </a:r>
          </a:p>
          <a:p>
            <a:pPr marL="342900" indent="-342900"/>
            <a:endParaRPr lang="en-GB" b="1" dirty="0" smtClean="0"/>
          </a:p>
          <a:p>
            <a:pPr marL="342900" indent="-342900">
              <a:buFont typeface="+mj-lt"/>
              <a:buAutoNum type="alphaLcParenR" startAt="4"/>
            </a:pPr>
            <a:r>
              <a:rPr lang="en-GB" dirty="0" smtClean="0"/>
              <a:t> Now you have drawn the cross section you can place the axis on the folds.</a:t>
            </a:r>
          </a:p>
        </p:txBody>
      </p:sp>
      <p:pic>
        <p:nvPicPr>
          <p:cNvPr id="5" name="Picture 2"/>
          <p:cNvPicPr>
            <a:picLocks noChangeAspect="1" noChangeArrowheads="1"/>
          </p:cNvPicPr>
          <p:nvPr/>
        </p:nvPicPr>
        <p:blipFill>
          <a:blip r:embed="rId3" cstate="print"/>
          <a:srcRect/>
          <a:stretch>
            <a:fillRect/>
          </a:stretch>
        </p:blipFill>
        <p:spPr bwMode="auto">
          <a:xfrm>
            <a:off x="683568" y="5633864"/>
            <a:ext cx="7128792" cy="1224136"/>
          </a:xfrm>
          <a:prstGeom prst="rect">
            <a:avLst/>
          </a:prstGeom>
          <a:noFill/>
          <a:ln w="9525">
            <a:noFill/>
            <a:miter lim="800000"/>
            <a:headEnd/>
            <a:tailEnd/>
          </a:ln>
        </p:spPr>
      </p:pic>
      <p:pic>
        <p:nvPicPr>
          <p:cNvPr id="6" name="Picture 5"/>
          <p:cNvPicPr>
            <a:picLocks noChangeAspect="1" noChangeArrowheads="1"/>
          </p:cNvPicPr>
          <p:nvPr/>
        </p:nvPicPr>
        <p:blipFill>
          <a:blip r:embed="rId4" cstate="print"/>
          <a:srcRect/>
          <a:stretch>
            <a:fillRect/>
          </a:stretch>
        </p:blipFill>
        <p:spPr bwMode="auto">
          <a:xfrm>
            <a:off x="7380313" y="1484784"/>
            <a:ext cx="1584176" cy="798440"/>
          </a:xfrm>
          <a:prstGeom prst="rect">
            <a:avLst/>
          </a:prstGeom>
          <a:noFill/>
          <a:ln w="9525">
            <a:noFill/>
            <a:miter lim="800000"/>
            <a:headEnd/>
            <a:tailEnd/>
          </a:ln>
        </p:spPr>
      </p:pic>
      <p:sp>
        <p:nvSpPr>
          <p:cNvPr id="2" name="TextBox 1"/>
          <p:cNvSpPr txBox="1"/>
          <p:nvPr/>
        </p:nvSpPr>
        <p:spPr>
          <a:xfrm>
            <a:off x="2555776" y="5496947"/>
            <a:ext cx="1224136" cy="276999"/>
          </a:xfrm>
          <a:prstGeom prst="rect">
            <a:avLst/>
          </a:prstGeom>
          <a:noFill/>
        </p:spPr>
        <p:txBody>
          <a:bodyPr wrap="square" rtlCol="0">
            <a:spAutoFit/>
          </a:bodyPr>
          <a:lstStyle/>
          <a:p>
            <a:pPr algn="ctr"/>
            <a:r>
              <a:rPr lang="en-GB" sz="1200" b="1" dirty="0" smtClean="0">
                <a:solidFill>
                  <a:srgbClr val="0070C0"/>
                </a:solidFill>
              </a:rPr>
              <a:t>Syncline</a:t>
            </a:r>
            <a:endParaRPr lang="en-GB" sz="1200" b="1" dirty="0">
              <a:solidFill>
                <a:srgbClr val="0070C0"/>
              </a:solidFill>
            </a:endParaRPr>
          </a:p>
        </p:txBody>
      </p:sp>
      <p:sp>
        <p:nvSpPr>
          <p:cNvPr id="3" name="Rectangle 2"/>
          <p:cNvSpPr/>
          <p:nvPr/>
        </p:nvSpPr>
        <p:spPr>
          <a:xfrm>
            <a:off x="4975194" y="5495364"/>
            <a:ext cx="854721" cy="276999"/>
          </a:xfrm>
          <a:prstGeom prst="rect">
            <a:avLst/>
          </a:prstGeom>
        </p:spPr>
        <p:txBody>
          <a:bodyPr wrap="none">
            <a:spAutoFit/>
          </a:bodyPr>
          <a:lstStyle/>
          <a:p>
            <a:pPr algn="ctr"/>
            <a:r>
              <a:rPr lang="en-GB" sz="1200" b="1" dirty="0" smtClean="0">
                <a:solidFill>
                  <a:srgbClr val="0070C0"/>
                </a:solidFill>
              </a:rPr>
              <a:t>Anticline</a:t>
            </a:r>
            <a:endParaRPr lang="en-GB" sz="1200" b="1" dirty="0">
              <a:solidFill>
                <a:srgbClr val="0070C0"/>
              </a:solidFill>
            </a:endParaRPr>
          </a:p>
        </p:txBody>
      </p:sp>
      <p:cxnSp>
        <p:nvCxnSpPr>
          <p:cNvPr id="9" name="Straight Arrow Connector 8"/>
          <p:cNvCxnSpPr/>
          <p:nvPr/>
        </p:nvCxnSpPr>
        <p:spPr>
          <a:xfrm>
            <a:off x="5109711" y="1959099"/>
            <a:ext cx="585685" cy="0"/>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cxnSp>
        <p:nvCxnSpPr>
          <p:cNvPr id="12" name="Straight Arrow Connector 11"/>
          <p:cNvCxnSpPr/>
          <p:nvPr/>
        </p:nvCxnSpPr>
        <p:spPr>
          <a:xfrm>
            <a:off x="5109710" y="2636912"/>
            <a:ext cx="585685" cy="0"/>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cxnSp>
        <p:nvCxnSpPr>
          <p:cNvPr id="13" name="Straight Arrow Connector 12"/>
          <p:cNvCxnSpPr/>
          <p:nvPr/>
        </p:nvCxnSpPr>
        <p:spPr>
          <a:xfrm>
            <a:off x="5091999" y="3284984"/>
            <a:ext cx="585685" cy="0"/>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cxnSp>
        <p:nvCxnSpPr>
          <p:cNvPr id="14" name="Straight Arrow Connector 13"/>
          <p:cNvCxnSpPr/>
          <p:nvPr/>
        </p:nvCxnSpPr>
        <p:spPr>
          <a:xfrm>
            <a:off x="5091998" y="3933056"/>
            <a:ext cx="585685" cy="0"/>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cxnSp>
        <p:nvCxnSpPr>
          <p:cNvPr id="15" name="Straight Arrow Connector 14"/>
          <p:cNvCxnSpPr/>
          <p:nvPr/>
        </p:nvCxnSpPr>
        <p:spPr>
          <a:xfrm>
            <a:off x="5109711" y="4581128"/>
            <a:ext cx="585685" cy="0"/>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cxnSp>
        <p:nvCxnSpPr>
          <p:cNvPr id="16" name="Straight Arrow Connector 15"/>
          <p:cNvCxnSpPr/>
          <p:nvPr/>
        </p:nvCxnSpPr>
        <p:spPr>
          <a:xfrm>
            <a:off x="5091997" y="5229200"/>
            <a:ext cx="585685" cy="0"/>
          </a:xfrm>
          <a:prstGeom prst="straightConnector1">
            <a:avLst/>
          </a:prstGeom>
          <a:ln>
            <a:headEnd type="arrow"/>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075384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395536" y="1484784"/>
            <a:ext cx="6624736" cy="1754326"/>
          </a:xfrm>
          <a:prstGeom prst="rect">
            <a:avLst/>
          </a:prstGeom>
        </p:spPr>
        <p:txBody>
          <a:bodyPr wrap="square">
            <a:spAutoFit/>
          </a:bodyPr>
          <a:lstStyle/>
          <a:p>
            <a:r>
              <a:rPr lang="en-GB" dirty="0" smtClean="0"/>
              <a:t>In the exercises 3 and 4, we have worked through how to:</a:t>
            </a:r>
          </a:p>
          <a:p>
            <a:endParaRPr lang="en-GB" dirty="0"/>
          </a:p>
          <a:p>
            <a:endParaRPr lang="en-GB" dirty="0" smtClean="0"/>
          </a:p>
          <a:p>
            <a:pPr lvl="4">
              <a:buFont typeface="Arial" pitchFamily="34" charset="0"/>
              <a:buChar char="•"/>
            </a:pPr>
            <a:r>
              <a:rPr lang="en-GB" dirty="0" smtClean="0"/>
              <a:t> Construct cross sections of dipping beds.</a:t>
            </a:r>
          </a:p>
          <a:p>
            <a:pPr lvl="4">
              <a:buFont typeface="Arial" pitchFamily="34" charset="0"/>
              <a:buChar char="•"/>
            </a:pPr>
            <a:r>
              <a:rPr lang="en-GB" dirty="0" smtClean="0"/>
              <a:t> Construct cross sections of folded beds using</a:t>
            </a:r>
          </a:p>
          <a:p>
            <a:pPr lvl="4"/>
            <a:r>
              <a:rPr lang="en-GB" dirty="0"/>
              <a:t> </a:t>
            </a:r>
            <a:r>
              <a:rPr lang="en-GB" dirty="0" smtClean="0"/>
              <a:t>  structural contour points.</a:t>
            </a:r>
            <a:endParaRPr lang="en-GB" dirty="0"/>
          </a:p>
        </p:txBody>
      </p:sp>
      <p:sp>
        <p:nvSpPr>
          <p:cNvPr id="8" name="TextBox 7"/>
          <p:cNvSpPr txBox="1"/>
          <p:nvPr/>
        </p:nvSpPr>
        <p:spPr>
          <a:xfrm>
            <a:off x="404493" y="769059"/>
            <a:ext cx="1808700" cy="584775"/>
          </a:xfrm>
          <a:prstGeom prst="rect">
            <a:avLst/>
          </a:prstGeom>
          <a:noFill/>
        </p:spPr>
        <p:txBody>
          <a:bodyPr wrap="none" rtlCol="0">
            <a:spAutoFit/>
          </a:bodyPr>
          <a:lstStyle/>
          <a:p>
            <a:r>
              <a:rPr lang="en-GB" sz="3200" b="1" dirty="0" smtClean="0"/>
              <a:t>Summary</a:t>
            </a:r>
            <a:endParaRPr lang="en-GB" sz="3200" b="1" dirty="0"/>
          </a:p>
        </p:txBody>
      </p:sp>
    </p:spTree>
    <p:extLst>
      <p:ext uri="{BB962C8B-B14F-4D97-AF65-F5344CB8AC3E}">
        <p14:creationId xmlns:p14="http://schemas.microsoft.com/office/powerpoint/2010/main" val="216523800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4387</TotalTime>
  <Words>3678</Words>
  <Application>Microsoft Office PowerPoint</Application>
  <PresentationFormat>On-screen Show (4:3)</PresentationFormat>
  <Paragraphs>609</Paragraphs>
  <Slides>55</Slides>
  <Notes>2</Notes>
  <HiddenSlides>3</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55</vt:i4>
      </vt:variant>
    </vt:vector>
  </HeadingPairs>
  <TitlesOfParts>
    <vt:vector size="62" baseType="lpstr">
      <vt:lpstr>Arial</vt:lpstr>
      <vt:lpstr>Calibri</vt:lpstr>
      <vt:lpstr>Constantia</vt:lpstr>
      <vt:lpstr>Lucida Sans Unicode</vt:lpstr>
      <vt:lpstr>Times New Roman</vt:lpstr>
      <vt:lpstr>Wingdings 2</vt:lpstr>
      <vt:lpstr>Flow</vt:lpstr>
      <vt:lpstr>GEOLOGICAL MAPPING</vt:lpstr>
      <vt:lpstr> Why make a Map – Horizontal / Vertical?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READING THE MAP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GEOLOGICAL MAPPING</dc:title>
  <dc:creator>Nantel, Allan</dc:creator>
  <cp:lastModifiedBy>Alan Nantel</cp:lastModifiedBy>
  <cp:revision>240</cp:revision>
  <cp:lastPrinted>2015-11-12T09:34:29Z</cp:lastPrinted>
  <dcterms:created xsi:type="dcterms:W3CDTF">2013-08-23T09:32:23Z</dcterms:created>
  <dcterms:modified xsi:type="dcterms:W3CDTF">2019-11-16T22:07:11Z</dcterms:modified>
</cp:coreProperties>
</file>