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1"/>
  </p:sldMasterIdLst>
  <p:notesMasterIdLst>
    <p:notesMasterId r:id="rId18"/>
  </p:notesMasterIdLst>
  <p:sldIdLst>
    <p:sldId id="256" r:id="rId2"/>
    <p:sldId id="257" r:id="rId3"/>
    <p:sldId id="259" r:id="rId4"/>
    <p:sldId id="260" r:id="rId5"/>
    <p:sldId id="267" r:id="rId6"/>
    <p:sldId id="261" r:id="rId7"/>
    <p:sldId id="269" r:id="rId8"/>
    <p:sldId id="271" r:id="rId9"/>
    <p:sldId id="262" r:id="rId10"/>
    <p:sldId id="263" r:id="rId11"/>
    <p:sldId id="266" r:id="rId12"/>
    <p:sldId id="265" r:id="rId13"/>
    <p:sldId id="268" r:id="rId14"/>
    <p:sldId id="270" r:id="rId15"/>
    <p:sldId id="258"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30" d="100"/>
          <a:sy n="130" d="100"/>
        </p:scale>
        <p:origin x="96" y="-5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BE345-4300-4381-B6CC-1B1A618670C8}" type="datetimeFigureOut">
              <a:rPr lang="en-GB" smtClean="0"/>
              <a:t>06/12/2023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2C049-A1CB-4E3C-ABA1-4E231C9B9109}" type="slidenum">
              <a:rPr lang="en-GB" smtClean="0"/>
              <a:t>‹#›</a:t>
            </a:fld>
            <a:endParaRPr lang="en-GB"/>
          </a:p>
        </p:txBody>
      </p:sp>
    </p:spTree>
    <p:extLst>
      <p:ext uri="{BB962C8B-B14F-4D97-AF65-F5344CB8AC3E}">
        <p14:creationId xmlns:p14="http://schemas.microsoft.com/office/powerpoint/2010/main" val="4275983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E2C049-A1CB-4E3C-ABA1-4E231C9B9109}" type="slidenum">
              <a:rPr lang="en-GB" smtClean="0"/>
              <a:t>13</a:t>
            </a:fld>
            <a:endParaRPr lang="en-GB"/>
          </a:p>
        </p:txBody>
      </p:sp>
    </p:spTree>
    <p:extLst>
      <p:ext uri="{BB962C8B-B14F-4D97-AF65-F5344CB8AC3E}">
        <p14:creationId xmlns:p14="http://schemas.microsoft.com/office/powerpoint/2010/main" val="2025851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E2C049-A1CB-4E3C-ABA1-4E231C9B9109}" type="slidenum">
              <a:rPr lang="en-GB" smtClean="0"/>
              <a:t>16</a:t>
            </a:fld>
            <a:endParaRPr lang="en-GB"/>
          </a:p>
        </p:txBody>
      </p:sp>
    </p:spTree>
    <p:extLst>
      <p:ext uri="{BB962C8B-B14F-4D97-AF65-F5344CB8AC3E}">
        <p14:creationId xmlns:p14="http://schemas.microsoft.com/office/powerpoint/2010/main" val="6582629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935042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4464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8520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6527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0099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2219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1372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164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6947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9934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8449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23236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9631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6683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14396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092576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3005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12/6/2023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003792"/>
      </p:ext>
    </p:extLst>
  </p:cSld>
  <p:clrMap bg1="dk1" tx1="lt1" bg2="dk2" tx2="lt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 id="21474837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12.gif"/><Relationship Id="rId1" Type="http://schemas.openxmlformats.org/officeDocument/2006/relationships/slideLayout" Target="../slideLayouts/slideLayout1.xml"/><Relationship Id="rId4" Type="http://schemas.openxmlformats.org/officeDocument/2006/relationships/image" Target="../media/image14.gif"/></Relationships>
</file>

<file path=ppt/slides/_rels/slide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gif"/><Relationship Id="rId1" Type="http://schemas.openxmlformats.org/officeDocument/2006/relationships/slideLayout" Target="../slideLayouts/slideLayout2.xml"/><Relationship Id="rId4" Type="http://schemas.openxmlformats.org/officeDocument/2006/relationships/image" Target="../media/image17.gif"/></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png"/><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s>
</file>

<file path=ppt/slides/_rels/slide11.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46.png"/></Relationships>
</file>

<file path=ppt/slides/_rels/slide12.xml.rels><?xml version="1.0" encoding="UTF-8" standalone="yes"?>
<Relationships xmlns="http://schemas.openxmlformats.org/package/2006/relationships"><Relationship Id="rId8" Type="http://schemas.microsoft.com/office/2007/relationships/media" Target="../media/media4.mp4"/><Relationship Id="rId13" Type="http://schemas.openxmlformats.org/officeDocument/2006/relationships/image" Target="../media/image49.png"/><Relationship Id="rId3" Type="http://schemas.openxmlformats.org/officeDocument/2006/relationships/video" Target="../media/media1.mp4"/><Relationship Id="rId7" Type="http://schemas.openxmlformats.org/officeDocument/2006/relationships/video" Target="../media/media3.mp4"/><Relationship Id="rId12" Type="http://schemas.openxmlformats.org/officeDocument/2006/relationships/image" Target="../media/image48.png"/><Relationship Id="rId2" Type="http://schemas.microsoft.com/office/2007/relationships/media" Target="../media/media1.mp4"/><Relationship Id="rId1" Type="http://schemas.openxmlformats.org/officeDocument/2006/relationships/tags" Target="../tags/tag1.xml"/><Relationship Id="rId6" Type="http://schemas.microsoft.com/office/2007/relationships/media" Target="../media/media3.mp4"/><Relationship Id="rId11" Type="http://schemas.openxmlformats.org/officeDocument/2006/relationships/image" Target="../media/image47.png"/><Relationship Id="rId5" Type="http://schemas.openxmlformats.org/officeDocument/2006/relationships/video" Target="../media/media2.mp4"/><Relationship Id="rId10" Type="http://schemas.openxmlformats.org/officeDocument/2006/relationships/slideLayout" Target="../slideLayouts/slideLayout2.xml"/><Relationship Id="rId4" Type="http://schemas.microsoft.com/office/2007/relationships/media" Target="../media/media2.mp4"/><Relationship Id="rId9" Type="http://schemas.openxmlformats.org/officeDocument/2006/relationships/video" Target="../media/media4.mp4"/><Relationship Id="rId14" Type="http://schemas.openxmlformats.org/officeDocument/2006/relationships/image" Target="../media/image50.png"/></Relationships>
</file>

<file path=ppt/slides/_rels/slide13.xml.rels><?xml version="1.0" encoding="UTF-8" standalone="yes"?>
<Relationships xmlns="http://schemas.openxmlformats.org/package/2006/relationships"><Relationship Id="rId8" Type="http://schemas.microsoft.com/office/2007/relationships/media" Target="../media/media8.mp4"/><Relationship Id="rId13" Type="http://schemas.openxmlformats.org/officeDocument/2006/relationships/image" Target="../media/image52.png"/><Relationship Id="rId3" Type="http://schemas.openxmlformats.org/officeDocument/2006/relationships/video" Target="../media/media5.mp4"/><Relationship Id="rId7" Type="http://schemas.openxmlformats.org/officeDocument/2006/relationships/video" Target="../media/media7.mp4"/><Relationship Id="rId12" Type="http://schemas.openxmlformats.org/officeDocument/2006/relationships/image" Target="../media/image51.png"/><Relationship Id="rId2" Type="http://schemas.microsoft.com/office/2007/relationships/media" Target="../media/media5.mp4"/><Relationship Id="rId1" Type="http://schemas.openxmlformats.org/officeDocument/2006/relationships/tags" Target="../tags/tag2.xml"/><Relationship Id="rId6" Type="http://schemas.microsoft.com/office/2007/relationships/media" Target="../media/media7.mp4"/><Relationship Id="rId11" Type="http://schemas.openxmlformats.org/officeDocument/2006/relationships/notesSlide" Target="../notesSlides/notesSlide1.xml"/><Relationship Id="rId5" Type="http://schemas.openxmlformats.org/officeDocument/2006/relationships/video" Target="../media/media6.mp4"/><Relationship Id="rId10" Type="http://schemas.openxmlformats.org/officeDocument/2006/relationships/slideLayout" Target="../slideLayouts/slideLayout2.xml"/><Relationship Id="rId4" Type="http://schemas.microsoft.com/office/2007/relationships/media" Target="../media/media6.mp4"/><Relationship Id="rId9" Type="http://schemas.openxmlformats.org/officeDocument/2006/relationships/video" Target="../media/media8.mp4"/><Relationship Id="rId14"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openxmlformats.org/officeDocument/2006/relationships/hyperlink" Target="https://www.deviantart.com/d-o-9-bessa/art/Eevee-Walk-Animated-806837776%5bAccessed" TargetMode="External"/><Relationship Id="rId3" Type="http://schemas.openxmlformats.org/officeDocument/2006/relationships/hyperlink" Target="https://rc259573-sp.blogspot.com/2015/11/12-principles-of-animation.html" TargetMode="External"/><Relationship Id="rId7" Type="http://schemas.openxmlformats.org/officeDocument/2006/relationships/hyperlink" Target="https://animost.com/tutorials/straight-ahead-action-and-pose-to-pose/%5bAccessed" TargetMode="External"/><Relationship Id="rId2" Type="http://schemas.openxmlformats.org/officeDocument/2006/relationships/hyperlink" Target="https://creativestoolbox.com/video-posts/12-principles-of-animation/" TargetMode="External"/><Relationship Id="rId1" Type="http://schemas.openxmlformats.org/officeDocument/2006/relationships/slideLayout" Target="../slideLayouts/slideLayout1.xml"/><Relationship Id="rId6" Type="http://schemas.openxmlformats.org/officeDocument/2006/relationships/hyperlink" Target="https://creativityschool.com/principles-of-animation-anticipation-and-pose-to-pose/%5bAccessed" TargetMode="External"/><Relationship Id="rId5" Type="http://schemas.openxmlformats.org/officeDocument/2006/relationships/hyperlink" Target="https://www.youtube.com/watch?v=v8quCbt4C-c%5bAccessed" TargetMode="External"/><Relationship Id="rId4" Type="http://schemas.openxmlformats.org/officeDocument/2006/relationships/hyperlink" Target="http://[7]https:/www.deedeestudio.net/en/post/principles-animation-squash-stretch" TargetMode="External"/><Relationship Id="rId9" Type="http://schemas.openxmlformats.org/officeDocument/2006/relationships/hyperlink" Target="https://bulbagarden.tumblr.com/post/721569082374307840%5bAccess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64" name="Picture 63">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0555"/>
          <a:stretch/>
        </p:blipFill>
        <p:spPr>
          <a:xfrm>
            <a:off x="0" y="0"/>
            <a:ext cx="6026763" cy="6856214"/>
          </a:xfrm>
          <a:prstGeom prst="rect">
            <a:avLst/>
          </a:prstGeom>
        </p:spPr>
      </p:pic>
      <p:sp>
        <p:nvSpPr>
          <p:cNvPr id="2" name="Title 1"/>
          <p:cNvSpPr>
            <a:spLocks noGrp="1"/>
          </p:cNvSpPr>
          <p:nvPr>
            <p:ph type="ctrTitle"/>
          </p:nvPr>
        </p:nvSpPr>
        <p:spPr>
          <a:xfrm>
            <a:off x="486876" y="2032000"/>
            <a:ext cx="4513792" cy="2819398"/>
          </a:xfrm>
        </p:spPr>
        <p:txBody>
          <a:bodyPr>
            <a:normAutofit/>
          </a:bodyPr>
          <a:lstStyle/>
          <a:p>
            <a:pPr>
              <a:lnSpc>
                <a:spcPct val="90000"/>
              </a:lnSpc>
            </a:pPr>
            <a:r>
              <a:rPr lang="en-US" sz="3700" u="sng">
                <a:solidFill>
                  <a:srgbClr val="FFFFFF"/>
                </a:solidFill>
                <a:latin typeface="Calibri"/>
                <a:ea typeface="Calibri"/>
                <a:cs typeface="Calibri"/>
              </a:rPr>
              <a:t>Advanced Character Animation Assignment (2204818)</a:t>
            </a:r>
            <a:endParaRPr lang="en-US" sz="3700">
              <a:solidFill>
                <a:srgbClr val="FFFFFF"/>
              </a:solidFill>
              <a:latin typeface="Calibri"/>
              <a:ea typeface="Calibri"/>
              <a:cs typeface="Calibri"/>
            </a:endParaRPr>
          </a:p>
        </p:txBody>
      </p:sp>
      <p:sp>
        <p:nvSpPr>
          <p:cNvPr id="3" name="Subtitle 2"/>
          <p:cNvSpPr>
            <a:spLocks noGrp="1"/>
          </p:cNvSpPr>
          <p:nvPr>
            <p:ph type="subTitle" idx="1"/>
          </p:nvPr>
        </p:nvSpPr>
        <p:spPr>
          <a:xfrm>
            <a:off x="486876" y="4851399"/>
            <a:ext cx="4513792" cy="914401"/>
          </a:xfrm>
        </p:spPr>
        <p:txBody>
          <a:bodyPr vert="horz" lIns="91440" tIns="45720" rIns="91440" bIns="45720" rtlCol="0">
            <a:normAutofit/>
          </a:bodyPr>
          <a:lstStyle/>
          <a:p>
            <a:r>
              <a:rPr lang="en-US" u="sng">
                <a:solidFill>
                  <a:srgbClr val="FFFFFF"/>
                </a:solidFill>
                <a:ea typeface="Calibri"/>
                <a:cs typeface="Calibri"/>
              </a:rPr>
              <a:t>Animation Principles</a:t>
            </a:r>
            <a:endParaRPr lang="en-US">
              <a:solidFill>
                <a:srgbClr val="FFFFFF"/>
              </a:solidFill>
              <a:ea typeface="Calibri"/>
              <a:cs typeface="Calibri"/>
            </a:endParaRPr>
          </a:p>
        </p:txBody>
      </p:sp>
      <p:sp useBgFill="1">
        <p:nvSpPr>
          <p:cNvPr id="65"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67"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75" name="Straight Connector 74">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61" name="Picture 60">
            <a:extLst>
              <a:ext uri="{FF2B5EF4-FFF2-40B4-BE49-F238E27FC236}">
                <a16:creationId xmlns:a16="http://schemas.microsoft.com/office/drawing/2014/main" id="{0001BA62-5FAE-35DA-9C11-5D7369BCCDA9}"/>
              </a:ext>
            </a:extLst>
          </p:cNvPr>
          <p:cNvPicPr>
            <a:picLocks noChangeAspect="1"/>
          </p:cNvPicPr>
          <p:nvPr/>
        </p:nvPicPr>
        <p:blipFill rotWithShape="1">
          <a:blip r:embed="rId3"/>
          <a:srcRect l="54360"/>
          <a:stretch/>
        </p:blipFill>
        <p:spPr>
          <a:xfrm>
            <a:off x="7796811" y="1731777"/>
            <a:ext cx="2803290" cy="4606634"/>
          </a:xfrm>
          <a:prstGeom prst="rect">
            <a:avLst/>
          </a:prstGeom>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DD1C5-0CC3-C01F-3AE1-262062AE1EE3}"/>
              </a:ext>
            </a:extLst>
          </p:cNvPr>
          <p:cNvSpPr>
            <a:spLocks noGrp="1"/>
          </p:cNvSpPr>
          <p:nvPr>
            <p:ph type="ctrTitle"/>
          </p:nvPr>
        </p:nvSpPr>
        <p:spPr>
          <a:xfrm>
            <a:off x="237313" y="130381"/>
            <a:ext cx="11197442" cy="465219"/>
          </a:xfrm>
        </p:spPr>
        <p:txBody>
          <a:bodyPr>
            <a:noAutofit/>
          </a:bodyPr>
          <a:lstStyle/>
          <a:p>
            <a:r>
              <a:rPr lang="en-US" sz="2800" dirty="0"/>
              <a:t> {Part1:} </a:t>
            </a:r>
            <a:r>
              <a:rPr lang="en-US" sz="2800" u="sng" dirty="0"/>
              <a:t> Animation Principles</a:t>
            </a:r>
          </a:p>
        </p:txBody>
      </p:sp>
      <p:sp>
        <p:nvSpPr>
          <p:cNvPr id="6" name="TextBox 5">
            <a:extLst>
              <a:ext uri="{FF2B5EF4-FFF2-40B4-BE49-F238E27FC236}">
                <a16:creationId xmlns:a16="http://schemas.microsoft.com/office/drawing/2014/main" id="{13663410-D6BB-4AA3-0D5E-B14FD60A22C7}"/>
              </a:ext>
            </a:extLst>
          </p:cNvPr>
          <p:cNvSpPr txBox="1"/>
          <p:nvPr/>
        </p:nvSpPr>
        <p:spPr>
          <a:xfrm>
            <a:off x="4056" y="716389"/>
            <a:ext cx="6639665"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When starting my animation, I wanted to look at some basic ideas when it comes to doing so. When Researching for what style of animation I wanted to base my work on, I wanted to focus more on animating characters, as well as learning and improving on my skills on the basic principles of animation. I felt that this was a good idea, because I would be able to understand the basic animation abilities, and I can use these principles when creating other types of animation, which could then help me in year 3, as well as other projects and work experience. </a:t>
            </a:r>
          </a:p>
        </p:txBody>
      </p:sp>
      <p:pic>
        <p:nvPicPr>
          <p:cNvPr id="7" name="Picture 6" descr="12 Principles of Animation - Creative's Toolbox">
            <a:extLst>
              <a:ext uri="{FF2B5EF4-FFF2-40B4-BE49-F238E27FC236}">
                <a16:creationId xmlns:a16="http://schemas.microsoft.com/office/drawing/2014/main" id="{A40A0052-7A55-94CA-0473-7A7A1A873BDA}"/>
              </a:ext>
            </a:extLst>
          </p:cNvPr>
          <p:cNvPicPr>
            <a:picLocks noChangeAspect="1"/>
          </p:cNvPicPr>
          <p:nvPr/>
        </p:nvPicPr>
        <p:blipFill>
          <a:blip r:embed="rId2"/>
          <a:stretch>
            <a:fillRect/>
          </a:stretch>
        </p:blipFill>
        <p:spPr>
          <a:xfrm>
            <a:off x="6765985" y="903438"/>
            <a:ext cx="5316747" cy="3009540"/>
          </a:xfrm>
          <a:prstGeom prst="rect">
            <a:avLst/>
          </a:prstGeom>
        </p:spPr>
      </p:pic>
      <p:sp>
        <p:nvSpPr>
          <p:cNvPr id="8" name="TextBox 7">
            <a:extLst>
              <a:ext uri="{FF2B5EF4-FFF2-40B4-BE49-F238E27FC236}">
                <a16:creationId xmlns:a16="http://schemas.microsoft.com/office/drawing/2014/main" id="{83FB223A-569F-0A24-DAE7-2D6198E21D58}"/>
              </a:ext>
            </a:extLst>
          </p:cNvPr>
          <p:cNvSpPr txBox="1"/>
          <p:nvPr/>
        </p:nvSpPr>
        <p:spPr>
          <a:xfrm>
            <a:off x="8296492" y="536123"/>
            <a:ext cx="36109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12 Principles  of animation[1]</a:t>
            </a:r>
          </a:p>
        </p:txBody>
      </p:sp>
      <p:pic>
        <p:nvPicPr>
          <p:cNvPr id="9" name="Picture 8" descr="rc259573 - Studio Practice: 12 Principles of Animation">
            <a:extLst>
              <a:ext uri="{FF2B5EF4-FFF2-40B4-BE49-F238E27FC236}">
                <a16:creationId xmlns:a16="http://schemas.microsoft.com/office/drawing/2014/main" id="{274D51BE-1D2E-BF09-9212-050D476E32E6}"/>
              </a:ext>
            </a:extLst>
          </p:cNvPr>
          <p:cNvPicPr>
            <a:picLocks noChangeAspect="1"/>
          </p:cNvPicPr>
          <p:nvPr/>
        </p:nvPicPr>
        <p:blipFill>
          <a:blip r:embed="rId3"/>
          <a:stretch>
            <a:fillRect/>
          </a:stretch>
        </p:blipFill>
        <p:spPr>
          <a:xfrm>
            <a:off x="7082287" y="4041735"/>
            <a:ext cx="4669766" cy="2340116"/>
          </a:xfrm>
          <a:prstGeom prst="rect">
            <a:avLst/>
          </a:prstGeom>
        </p:spPr>
      </p:pic>
      <p:sp>
        <p:nvSpPr>
          <p:cNvPr id="10" name="TextBox 9">
            <a:extLst>
              <a:ext uri="{FF2B5EF4-FFF2-40B4-BE49-F238E27FC236}">
                <a16:creationId xmlns:a16="http://schemas.microsoft.com/office/drawing/2014/main" id="{ADE4428B-DED8-76A0-412D-1AF511884689}"/>
              </a:ext>
            </a:extLst>
          </p:cNvPr>
          <p:cNvSpPr txBox="1"/>
          <p:nvPr/>
        </p:nvSpPr>
        <p:spPr>
          <a:xfrm>
            <a:off x="7603353" y="6376737"/>
            <a:ext cx="35092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Animation Process[2]</a:t>
            </a:r>
          </a:p>
        </p:txBody>
      </p:sp>
      <p:sp>
        <p:nvSpPr>
          <p:cNvPr id="3" name="TextBox 2">
            <a:extLst>
              <a:ext uri="{FF2B5EF4-FFF2-40B4-BE49-F238E27FC236}">
                <a16:creationId xmlns:a16="http://schemas.microsoft.com/office/drawing/2014/main" id="{E04A90AD-1134-86A3-8637-F7EC4C70EBEB}"/>
              </a:ext>
            </a:extLst>
          </p:cNvPr>
          <p:cNvSpPr txBox="1"/>
          <p:nvPr/>
        </p:nvSpPr>
        <p:spPr>
          <a:xfrm>
            <a:off x="0" y="2348753"/>
            <a:ext cx="561190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 decided to try and use two of the animation principles that were available. I didn't want to use all of them because I felt like it would be a bit too difficult at the stage that I am at, and I felt like the animation would be too long, and highly too ambitious for such a small project. I felt like two was enough because I believe starting small is a lot easier for some me at my current level of skill, and it would cause less stress on me if I did something too difficult.</a:t>
            </a:r>
          </a:p>
        </p:txBody>
      </p:sp>
      <p:sp>
        <p:nvSpPr>
          <p:cNvPr id="4" name="TextBox 3">
            <a:extLst>
              <a:ext uri="{FF2B5EF4-FFF2-40B4-BE49-F238E27FC236}">
                <a16:creationId xmlns:a16="http://schemas.microsoft.com/office/drawing/2014/main" id="{CFAFE861-539F-4E6F-31FC-7CAEC8001792}"/>
              </a:ext>
            </a:extLst>
          </p:cNvPr>
          <p:cNvSpPr txBox="1"/>
          <p:nvPr/>
        </p:nvSpPr>
        <p:spPr>
          <a:xfrm>
            <a:off x="53787" y="4078940"/>
            <a:ext cx="652630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Another reason why I chose animation principles as my main focus is because, I can then use my knowledge to create other projects, due to them being the basic steps when creating an animation. I felt that if you didn't practice the animation principles first, creating the animation would be less likely to look realistic, and it could become unbelievable to the viewer's eye.</a:t>
            </a:r>
            <a:endParaRPr lang="en-GB" sz="1400" dirty="0"/>
          </a:p>
        </p:txBody>
      </p:sp>
    </p:spTree>
    <p:extLst>
      <p:ext uri="{BB962C8B-B14F-4D97-AF65-F5344CB8AC3E}">
        <p14:creationId xmlns:p14="http://schemas.microsoft.com/office/powerpoint/2010/main" val="3301704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D21C-AF6C-A9A0-D773-5275B3B87543}"/>
              </a:ext>
            </a:extLst>
          </p:cNvPr>
          <p:cNvSpPr>
            <a:spLocks noGrp="1"/>
          </p:cNvSpPr>
          <p:nvPr>
            <p:ph type="ctrTitle"/>
          </p:nvPr>
        </p:nvSpPr>
        <p:spPr>
          <a:xfrm>
            <a:off x="8136" y="138618"/>
            <a:ext cx="4229660" cy="636162"/>
          </a:xfrm>
        </p:spPr>
        <p:txBody>
          <a:bodyPr>
            <a:normAutofit fontScale="90000"/>
          </a:bodyPr>
          <a:lstStyle/>
          <a:p>
            <a:r>
              <a:rPr lang="en-GB" sz="2800" u="sng" dirty="0"/>
              <a:t>Squash and stretch(Idea)</a:t>
            </a:r>
          </a:p>
        </p:txBody>
      </p:sp>
      <p:sp>
        <p:nvSpPr>
          <p:cNvPr id="4" name="TextBox 3">
            <a:extLst>
              <a:ext uri="{FF2B5EF4-FFF2-40B4-BE49-F238E27FC236}">
                <a16:creationId xmlns:a16="http://schemas.microsoft.com/office/drawing/2014/main" id="{96610FB0-A94D-F6D9-CAE9-078EDAF79308}"/>
              </a:ext>
            </a:extLst>
          </p:cNvPr>
          <p:cNvSpPr txBox="1"/>
          <p:nvPr/>
        </p:nvSpPr>
        <p:spPr>
          <a:xfrm>
            <a:off x="75980" y="771730"/>
            <a:ext cx="635488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 first animation principle I was looking at is squash and stretch. When thinking of the animation I was doing, I believe that this animation principle would be good when it comes to creating characters because it could give a certain flow to some aspects, this would include the ears, tail or the body. I thought that looking at squash and stretch was a good idea because it would allow me to improve on that skill for other projects, and I felt like it should be learnt because it is one of the most basic principle of animation. </a:t>
            </a:r>
          </a:p>
        </p:txBody>
      </p:sp>
      <p:sp>
        <p:nvSpPr>
          <p:cNvPr id="5" name="TextBox 4">
            <a:extLst>
              <a:ext uri="{FF2B5EF4-FFF2-40B4-BE49-F238E27FC236}">
                <a16:creationId xmlns:a16="http://schemas.microsoft.com/office/drawing/2014/main" id="{9533BB26-BF91-8D81-B1EA-82782D3F66A2}"/>
              </a:ext>
            </a:extLst>
          </p:cNvPr>
          <p:cNvSpPr txBox="1"/>
          <p:nvPr/>
        </p:nvSpPr>
        <p:spPr>
          <a:xfrm>
            <a:off x="73350" y="2656274"/>
            <a:ext cx="111512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cs typeface="Calibri"/>
            </a:endParaRPr>
          </a:p>
        </p:txBody>
      </p:sp>
      <p:pic>
        <p:nvPicPr>
          <p:cNvPr id="6" name="Picture 5" descr="12 Principles of Animation - Squash and Stretch">
            <a:extLst>
              <a:ext uri="{FF2B5EF4-FFF2-40B4-BE49-F238E27FC236}">
                <a16:creationId xmlns:a16="http://schemas.microsoft.com/office/drawing/2014/main" id="{DBFC27A7-BA32-E3A0-F50B-0999ADE63942}"/>
              </a:ext>
            </a:extLst>
          </p:cNvPr>
          <p:cNvPicPr>
            <a:picLocks noChangeAspect="1"/>
          </p:cNvPicPr>
          <p:nvPr/>
        </p:nvPicPr>
        <p:blipFill>
          <a:blip r:embed="rId2"/>
          <a:stretch>
            <a:fillRect/>
          </a:stretch>
        </p:blipFill>
        <p:spPr>
          <a:xfrm>
            <a:off x="8626" y="4504728"/>
            <a:ext cx="4037161" cy="2262393"/>
          </a:xfrm>
          <a:prstGeom prst="rect">
            <a:avLst/>
          </a:prstGeom>
        </p:spPr>
      </p:pic>
      <p:sp>
        <p:nvSpPr>
          <p:cNvPr id="7" name="TextBox 6">
            <a:extLst>
              <a:ext uri="{FF2B5EF4-FFF2-40B4-BE49-F238E27FC236}">
                <a16:creationId xmlns:a16="http://schemas.microsoft.com/office/drawing/2014/main" id="{AA82D44D-51AB-A08D-9542-B2193B72DA3D}"/>
              </a:ext>
            </a:extLst>
          </p:cNvPr>
          <p:cNvSpPr txBox="1"/>
          <p:nvPr/>
        </p:nvSpPr>
        <p:spPr>
          <a:xfrm>
            <a:off x="4080190" y="6089161"/>
            <a:ext cx="19774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Squash and stretch animations[3]</a:t>
            </a:r>
          </a:p>
        </p:txBody>
      </p:sp>
      <p:pic>
        <p:nvPicPr>
          <p:cNvPr id="8" name="Picture 7" descr="12 Principles of Animation - Squash and Stretch">
            <a:extLst>
              <a:ext uri="{FF2B5EF4-FFF2-40B4-BE49-F238E27FC236}">
                <a16:creationId xmlns:a16="http://schemas.microsoft.com/office/drawing/2014/main" id="{7F99604F-08BD-6CB3-8256-D8F4B0836713}"/>
              </a:ext>
            </a:extLst>
          </p:cNvPr>
          <p:cNvPicPr>
            <a:picLocks noChangeAspect="1"/>
          </p:cNvPicPr>
          <p:nvPr/>
        </p:nvPicPr>
        <p:blipFill>
          <a:blip r:embed="rId3"/>
          <a:stretch>
            <a:fillRect/>
          </a:stretch>
        </p:blipFill>
        <p:spPr>
          <a:xfrm>
            <a:off x="6333262" y="5065654"/>
            <a:ext cx="5474898" cy="1752803"/>
          </a:xfrm>
          <a:prstGeom prst="rect">
            <a:avLst/>
          </a:prstGeom>
        </p:spPr>
      </p:pic>
      <p:sp>
        <p:nvSpPr>
          <p:cNvPr id="3" name="TextBox 2">
            <a:extLst>
              <a:ext uri="{FF2B5EF4-FFF2-40B4-BE49-F238E27FC236}">
                <a16:creationId xmlns:a16="http://schemas.microsoft.com/office/drawing/2014/main" id="{C0C591E5-59BE-44B3-E1E1-0E0890EBBA8B}"/>
              </a:ext>
            </a:extLst>
          </p:cNvPr>
          <p:cNvSpPr txBox="1"/>
          <p:nvPr/>
        </p:nvSpPr>
        <p:spPr>
          <a:xfrm>
            <a:off x="71717" y="2545976"/>
            <a:ext cx="932329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 have been looking at some images online, and I have found some animations from Disney and a basic ball animation regarding the squash and stretch. I thought that looking at different examples because it could help guide me through learning the principle, and is also a way to memorise how squash and stretch should be done. When creating my character animation. I was thinking of making something such as either the tail or the ears, in order to get a bouncy realistic look.</a:t>
            </a:r>
            <a:endParaRPr lang="en-GB" dirty="0">
              <a:cs typeface="Calibri" panose="020F0502020204030204"/>
            </a:endParaRPr>
          </a:p>
        </p:txBody>
      </p:sp>
    </p:spTree>
    <p:extLst>
      <p:ext uri="{BB962C8B-B14F-4D97-AF65-F5344CB8AC3E}">
        <p14:creationId xmlns:p14="http://schemas.microsoft.com/office/powerpoint/2010/main" val="3600104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AE99F-B314-2CA4-FFDE-8EB83C83C8EB}"/>
              </a:ext>
            </a:extLst>
          </p:cNvPr>
          <p:cNvSpPr>
            <a:spLocks noGrp="1"/>
          </p:cNvSpPr>
          <p:nvPr>
            <p:ph type="ctrTitle"/>
          </p:nvPr>
        </p:nvSpPr>
        <p:spPr>
          <a:xfrm>
            <a:off x="171174" y="648406"/>
            <a:ext cx="7722130" cy="192217"/>
          </a:xfrm>
        </p:spPr>
        <p:txBody>
          <a:bodyPr>
            <a:normAutofit fontScale="90000"/>
          </a:bodyPr>
          <a:lstStyle/>
          <a:p>
            <a:r>
              <a:rPr lang="en-GB" sz="2800" u="sng"/>
              <a:t>Pose to Pose Animation Principle(Main Focus)</a:t>
            </a:r>
          </a:p>
        </p:txBody>
      </p:sp>
      <p:sp>
        <p:nvSpPr>
          <p:cNvPr id="4" name="TextBox 3">
            <a:extLst>
              <a:ext uri="{FF2B5EF4-FFF2-40B4-BE49-F238E27FC236}">
                <a16:creationId xmlns:a16="http://schemas.microsoft.com/office/drawing/2014/main" id="{E81BBE11-9653-AB18-647B-E6F1D1B238A7}"/>
              </a:ext>
            </a:extLst>
          </p:cNvPr>
          <p:cNvSpPr txBox="1"/>
          <p:nvPr/>
        </p:nvSpPr>
        <p:spPr>
          <a:xfrm>
            <a:off x="-3062" y="842682"/>
            <a:ext cx="441719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The other animation principle I was looking at while focusing on my animation was pose to pose. This was the main animation principle I wanted to try and work on and learn. I looked at this animation principle because I thought it would have been a little easier to animate, due to the fact that you can plan out your animation using keyframes, and doing in-betweens afterwards to make the animation flow better, and help as a guide. </a:t>
            </a:r>
            <a:endParaRPr lang="en-GB" sz="1400" dirty="0">
              <a:cs typeface="Calibri"/>
            </a:endParaRPr>
          </a:p>
        </p:txBody>
      </p:sp>
      <p:pic>
        <p:nvPicPr>
          <p:cNvPr id="3" name="Picture 2" descr="4. Straight Ahead &amp; Pose to Pose - 12 Principles of Animation - YouTube">
            <a:extLst>
              <a:ext uri="{FF2B5EF4-FFF2-40B4-BE49-F238E27FC236}">
                <a16:creationId xmlns:a16="http://schemas.microsoft.com/office/drawing/2014/main" id="{34C19CC2-DEFF-E91E-5BB6-B478CF0448A0}"/>
              </a:ext>
            </a:extLst>
          </p:cNvPr>
          <p:cNvPicPr>
            <a:picLocks noChangeAspect="1"/>
          </p:cNvPicPr>
          <p:nvPr/>
        </p:nvPicPr>
        <p:blipFill>
          <a:blip r:embed="rId2"/>
          <a:stretch>
            <a:fillRect/>
          </a:stretch>
        </p:blipFill>
        <p:spPr>
          <a:xfrm>
            <a:off x="75149" y="2784280"/>
            <a:ext cx="3917905" cy="2212248"/>
          </a:xfrm>
          <a:prstGeom prst="rect">
            <a:avLst/>
          </a:prstGeom>
        </p:spPr>
      </p:pic>
      <p:sp>
        <p:nvSpPr>
          <p:cNvPr id="5" name="TextBox 4">
            <a:extLst>
              <a:ext uri="{FF2B5EF4-FFF2-40B4-BE49-F238E27FC236}">
                <a16:creationId xmlns:a16="http://schemas.microsoft.com/office/drawing/2014/main" id="{CE9F0C27-4B41-1348-F043-03D8800F2C69}"/>
              </a:ext>
            </a:extLst>
          </p:cNvPr>
          <p:cNvSpPr txBox="1"/>
          <p:nvPr/>
        </p:nvSpPr>
        <p:spPr>
          <a:xfrm>
            <a:off x="71718" y="5065059"/>
            <a:ext cx="51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4]</a:t>
            </a:r>
          </a:p>
        </p:txBody>
      </p:sp>
      <p:pic>
        <p:nvPicPr>
          <p:cNvPr id="6" name="Picture 5" descr="Principles of Animation: Anticipation and Pose-to-Pose">
            <a:extLst>
              <a:ext uri="{FF2B5EF4-FFF2-40B4-BE49-F238E27FC236}">
                <a16:creationId xmlns:a16="http://schemas.microsoft.com/office/drawing/2014/main" id="{BBD6C469-08CF-2242-6044-30E9B78A0DDF}"/>
              </a:ext>
            </a:extLst>
          </p:cNvPr>
          <p:cNvPicPr>
            <a:picLocks noChangeAspect="1"/>
          </p:cNvPicPr>
          <p:nvPr/>
        </p:nvPicPr>
        <p:blipFill>
          <a:blip r:embed="rId3"/>
          <a:stretch>
            <a:fillRect/>
          </a:stretch>
        </p:blipFill>
        <p:spPr>
          <a:xfrm>
            <a:off x="4141694" y="4934510"/>
            <a:ext cx="3388657" cy="1919567"/>
          </a:xfrm>
          <a:prstGeom prst="rect">
            <a:avLst/>
          </a:prstGeom>
        </p:spPr>
      </p:pic>
      <p:sp>
        <p:nvSpPr>
          <p:cNvPr id="7" name="TextBox 6">
            <a:extLst>
              <a:ext uri="{FF2B5EF4-FFF2-40B4-BE49-F238E27FC236}">
                <a16:creationId xmlns:a16="http://schemas.microsoft.com/office/drawing/2014/main" id="{AEE6D445-1A07-0DDD-34F8-592DB7E86595}"/>
              </a:ext>
            </a:extLst>
          </p:cNvPr>
          <p:cNvSpPr txBox="1"/>
          <p:nvPr/>
        </p:nvSpPr>
        <p:spPr>
          <a:xfrm>
            <a:off x="5423647" y="4625788"/>
            <a:ext cx="6185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[5]</a:t>
            </a:r>
          </a:p>
        </p:txBody>
      </p:sp>
      <p:pic>
        <p:nvPicPr>
          <p:cNvPr id="8" name="Picture 7" descr="12 Principles of Animation: Straight Ahead Action and Pose to Pose">
            <a:extLst>
              <a:ext uri="{FF2B5EF4-FFF2-40B4-BE49-F238E27FC236}">
                <a16:creationId xmlns:a16="http://schemas.microsoft.com/office/drawing/2014/main" id="{1FE74693-EB7F-5419-17E1-5EC0E7C21ADA}"/>
              </a:ext>
            </a:extLst>
          </p:cNvPr>
          <p:cNvPicPr>
            <a:picLocks noChangeAspect="1"/>
          </p:cNvPicPr>
          <p:nvPr/>
        </p:nvPicPr>
        <p:blipFill rotWithShape="1">
          <a:blip r:embed="rId4"/>
          <a:srcRect l="38743" r="524" b="-980"/>
          <a:stretch/>
        </p:blipFill>
        <p:spPr>
          <a:xfrm>
            <a:off x="8328211" y="2898776"/>
            <a:ext cx="2950015" cy="2460238"/>
          </a:xfrm>
          <a:prstGeom prst="rect">
            <a:avLst/>
          </a:prstGeom>
        </p:spPr>
      </p:pic>
      <p:sp>
        <p:nvSpPr>
          <p:cNvPr id="9" name="TextBox 8">
            <a:extLst>
              <a:ext uri="{FF2B5EF4-FFF2-40B4-BE49-F238E27FC236}">
                <a16:creationId xmlns:a16="http://schemas.microsoft.com/office/drawing/2014/main" id="{DB8C88C1-C5F8-E95C-1C45-FCFF9748F2FF}"/>
              </a:ext>
            </a:extLst>
          </p:cNvPr>
          <p:cNvSpPr txBox="1"/>
          <p:nvPr/>
        </p:nvSpPr>
        <p:spPr>
          <a:xfrm>
            <a:off x="9529482" y="5360893"/>
            <a:ext cx="6813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[6]</a:t>
            </a:r>
          </a:p>
        </p:txBody>
      </p:sp>
      <p:sp>
        <p:nvSpPr>
          <p:cNvPr id="10" name="TextBox 9">
            <a:extLst>
              <a:ext uri="{FF2B5EF4-FFF2-40B4-BE49-F238E27FC236}">
                <a16:creationId xmlns:a16="http://schemas.microsoft.com/office/drawing/2014/main" id="{0B9A9920-208A-7438-3D4B-6DB727886117}"/>
              </a:ext>
            </a:extLst>
          </p:cNvPr>
          <p:cNvSpPr txBox="1"/>
          <p:nvPr/>
        </p:nvSpPr>
        <p:spPr>
          <a:xfrm>
            <a:off x="4213412" y="2438399"/>
            <a:ext cx="3316941"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Here are some example images of some pose to pose animation. I looked at  these images because I could get some idea on how pose to pose works, similar to squash and stretch. I also wanted to use pose to pose animation because it's my favourite type of animation principle, and I felt like this animation principle would help me be able to judge on where to put the different keyframes at. </a:t>
            </a:r>
            <a:endParaRPr lang="en-GB" dirty="0">
              <a:cs typeface="Calibri" panose="020F0502020204030204"/>
            </a:endParaRPr>
          </a:p>
        </p:txBody>
      </p:sp>
      <p:sp>
        <p:nvSpPr>
          <p:cNvPr id="11" name="TextBox 10">
            <a:extLst>
              <a:ext uri="{FF2B5EF4-FFF2-40B4-BE49-F238E27FC236}">
                <a16:creationId xmlns:a16="http://schemas.microsoft.com/office/drawing/2014/main" id="{DD82E0E1-7684-F0C8-A06A-90F18C242A7D}"/>
              </a:ext>
            </a:extLst>
          </p:cNvPr>
          <p:cNvSpPr txBox="1"/>
          <p:nvPr/>
        </p:nvSpPr>
        <p:spPr>
          <a:xfrm>
            <a:off x="8113058" y="1712259"/>
            <a:ext cx="352312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 thought that pose to pose would be a great start when learning in the animation career, thus I thought it would be a good start when creating my animation.</a:t>
            </a:r>
            <a:endParaRPr lang="en-GB" sz="1400" dirty="0"/>
          </a:p>
        </p:txBody>
      </p:sp>
    </p:spTree>
    <p:extLst>
      <p:ext uri="{BB962C8B-B14F-4D97-AF65-F5344CB8AC3E}">
        <p14:creationId xmlns:p14="http://schemas.microsoft.com/office/powerpoint/2010/main" val="505747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7B8EF-3D34-D021-4B55-0F559F269164}"/>
              </a:ext>
            </a:extLst>
          </p:cNvPr>
          <p:cNvSpPr>
            <a:spLocks noGrp="1"/>
          </p:cNvSpPr>
          <p:nvPr>
            <p:ph type="title"/>
          </p:nvPr>
        </p:nvSpPr>
        <p:spPr>
          <a:xfrm>
            <a:off x="109655" y="563136"/>
            <a:ext cx="10131425" cy="1093853"/>
          </a:xfrm>
        </p:spPr>
        <p:txBody>
          <a:bodyPr/>
          <a:lstStyle/>
          <a:p>
            <a:r>
              <a:rPr lang="en-GB" u="sng" dirty="0">
                <a:ea typeface="Calibri Light"/>
                <a:cs typeface="Calibri Light"/>
              </a:rPr>
              <a:t>Why did I choose this animation subject.</a:t>
            </a:r>
          </a:p>
        </p:txBody>
      </p:sp>
      <p:sp>
        <p:nvSpPr>
          <p:cNvPr id="4" name="TextBox 3">
            <a:extLst>
              <a:ext uri="{FF2B5EF4-FFF2-40B4-BE49-F238E27FC236}">
                <a16:creationId xmlns:a16="http://schemas.microsoft.com/office/drawing/2014/main" id="{423CFEAA-009E-5CDB-BB0C-406EA4C3D0F9}"/>
              </a:ext>
            </a:extLst>
          </p:cNvPr>
          <p:cNvSpPr txBox="1"/>
          <p:nvPr/>
        </p:nvSpPr>
        <p:spPr>
          <a:xfrm>
            <a:off x="111511" y="1616926"/>
            <a:ext cx="669073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The reason I have chosen this subject for my assignment is because, I wanted to mostly focus on creating characters because that's what I like to do the most. I wanted to try and expand on my knowledge when it comes to characters and animate how a character works and behaves in a particular environment. I wanted to go out of my comfort zone and try and animate something more complex. I think that this is a good idea because I wanted to try and learn new skills, as well as improve my </a:t>
            </a:r>
            <a:r>
              <a:rPr lang="en-GB" sz="1400">
                <a:ea typeface="Calibri"/>
                <a:cs typeface="Calibri"/>
              </a:rPr>
              <a:t>knowledge</a:t>
            </a:r>
            <a:r>
              <a:rPr lang="en-GB" sz="1400" dirty="0">
                <a:ea typeface="Calibri"/>
                <a:cs typeface="Calibri"/>
              </a:rPr>
              <a:t> as an animator, especially for next year and late life, such as careers.</a:t>
            </a:r>
            <a:endParaRPr lang="en-GB" sz="1400" dirty="0"/>
          </a:p>
        </p:txBody>
      </p:sp>
      <p:sp>
        <p:nvSpPr>
          <p:cNvPr id="5" name="TextBox 4">
            <a:extLst>
              <a:ext uri="{FF2B5EF4-FFF2-40B4-BE49-F238E27FC236}">
                <a16:creationId xmlns:a16="http://schemas.microsoft.com/office/drawing/2014/main" id="{61A83B0B-9E27-91D4-534E-A0DAEEE8C63E}"/>
              </a:ext>
            </a:extLst>
          </p:cNvPr>
          <p:cNvSpPr txBox="1"/>
          <p:nvPr/>
        </p:nvSpPr>
        <p:spPr>
          <a:xfrm>
            <a:off x="111513" y="3351486"/>
            <a:ext cx="534329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I am using this to focus more on a subject that I think needs a little bit of work done. While my idea isn't from  a specific scene of some sort, I wanted to just focus on the way the character moves, I planned on making a quadruped move, which is something I haven't done before, so It would have been a bit more of a challenge for me. I love to try and create my own characters, but I decided to use a pre-existing one for now because I can improve my skills for when I want to animate some of my own. I decided to use a pre-rigged model for a start to help me improve for now until I’m able to make my own.</a:t>
            </a:r>
          </a:p>
        </p:txBody>
      </p:sp>
    </p:spTree>
    <p:extLst>
      <p:ext uri="{BB962C8B-B14F-4D97-AF65-F5344CB8AC3E}">
        <p14:creationId xmlns:p14="http://schemas.microsoft.com/office/powerpoint/2010/main" val="177367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F440D-7AE0-14AC-9B31-5866E92FF30B}"/>
              </a:ext>
            </a:extLst>
          </p:cNvPr>
          <p:cNvSpPr>
            <a:spLocks noGrp="1"/>
          </p:cNvSpPr>
          <p:nvPr>
            <p:ph type="ctrTitle"/>
          </p:nvPr>
        </p:nvSpPr>
        <p:spPr>
          <a:xfrm>
            <a:off x="-188282" y="91543"/>
            <a:ext cx="4689483" cy="616264"/>
          </a:xfrm>
        </p:spPr>
        <p:txBody>
          <a:bodyPr>
            <a:normAutofit/>
          </a:bodyPr>
          <a:lstStyle/>
          <a:p>
            <a:r>
              <a:rPr lang="en-GB" sz="2800" u="sng" dirty="0"/>
              <a:t>Inspirations and Examples</a:t>
            </a:r>
            <a:endParaRPr lang="en-GB" u="sng" dirty="0"/>
          </a:p>
        </p:txBody>
      </p:sp>
      <p:sp>
        <p:nvSpPr>
          <p:cNvPr id="4" name="TextBox 3">
            <a:extLst>
              <a:ext uri="{FF2B5EF4-FFF2-40B4-BE49-F238E27FC236}">
                <a16:creationId xmlns:a16="http://schemas.microsoft.com/office/drawing/2014/main" id="{CC430AA3-743D-641D-8E9C-64DC690FA493}"/>
              </a:ext>
            </a:extLst>
          </p:cNvPr>
          <p:cNvSpPr txBox="1"/>
          <p:nvPr/>
        </p:nvSpPr>
        <p:spPr>
          <a:xfrm>
            <a:off x="30939" y="707807"/>
            <a:ext cx="746455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Here are some examples of animation that I have looked at. I have decided to make an Eevee animation. The reason I chose Eevee as my animation focus is because I want to mostly focus on different art styles, weather it's a walk cycle, or just overall movement. I also wanted to try and practice animating characters that are known as quadrupeds. This is because I have never done something like this before, and I would like to improve and understand how types of characters like this move, due to multiple different limbs moving at different times.  </a:t>
            </a:r>
            <a:endParaRPr lang="en-GB" sz="1400" dirty="0">
              <a:cs typeface="Calibri"/>
            </a:endParaRPr>
          </a:p>
        </p:txBody>
      </p:sp>
      <p:pic>
        <p:nvPicPr>
          <p:cNvPr id="3" name="Picture 2" descr="Eevee Walk - Animated by D-O-9-Bessa on DeviantArt">
            <a:extLst>
              <a:ext uri="{FF2B5EF4-FFF2-40B4-BE49-F238E27FC236}">
                <a16:creationId xmlns:a16="http://schemas.microsoft.com/office/drawing/2014/main" id="{9EE16236-1967-0023-8233-BD753C32B55F}"/>
              </a:ext>
            </a:extLst>
          </p:cNvPr>
          <p:cNvPicPr>
            <a:picLocks noChangeAspect="1"/>
          </p:cNvPicPr>
          <p:nvPr/>
        </p:nvPicPr>
        <p:blipFill>
          <a:blip r:embed="rId2"/>
          <a:stretch>
            <a:fillRect/>
          </a:stretch>
        </p:blipFill>
        <p:spPr>
          <a:xfrm>
            <a:off x="253041" y="3545202"/>
            <a:ext cx="3246407" cy="1924199"/>
          </a:xfrm>
          <a:prstGeom prst="rect">
            <a:avLst/>
          </a:prstGeom>
        </p:spPr>
      </p:pic>
      <p:sp>
        <p:nvSpPr>
          <p:cNvPr id="5" name="TextBox 4">
            <a:extLst>
              <a:ext uri="{FF2B5EF4-FFF2-40B4-BE49-F238E27FC236}">
                <a16:creationId xmlns:a16="http://schemas.microsoft.com/office/drawing/2014/main" id="{E133946B-017E-D236-3C96-F657EC3F5651}"/>
              </a:ext>
            </a:extLst>
          </p:cNvPr>
          <p:cNvSpPr txBox="1"/>
          <p:nvPr/>
        </p:nvSpPr>
        <p:spPr>
          <a:xfrm>
            <a:off x="173930" y="5569648"/>
            <a:ext cx="35519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First Inspiration and Example(Eevee)[7]</a:t>
            </a:r>
            <a:endParaRPr lang="en-GB" dirty="0"/>
          </a:p>
        </p:txBody>
      </p:sp>
      <p:pic>
        <p:nvPicPr>
          <p:cNvPr id="6" name="Picture 5" descr="The Original Pokémon Community! (happy pride!) — eevee shaking in ambigous  white glowing...">
            <a:extLst>
              <a:ext uri="{FF2B5EF4-FFF2-40B4-BE49-F238E27FC236}">
                <a16:creationId xmlns:a16="http://schemas.microsoft.com/office/drawing/2014/main" id="{61F8DC1F-58C9-3F54-DFF7-6950F53A72A3}"/>
              </a:ext>
            </a:extLst>
          </p:cNvPr>
          <p:cNvPicPr>
            <a:picLocks noChangeAspect="1"/>
          </p:cNvPicPr>
          <p:nvPr/>
        </p:nvPicPr>
        <p:blipFill>
          <a:blip r:embed="rId3"/>
          <a:stretch>
            <a:fillRect/>
          </a:stretch>
        </p:blipFill>
        <p:spPr>
          <a:xfrm>
            <a:off x="4853796" y="3462457"/>
            <a:ext cx="2973237" cy="2118443"/>
          </a:xfrm>
          <a:prstGeom prst="rect">
            <a:avLst/>
          </a:prstGeom>
        </p:spPr>
      </p:pic>
      <p:sp>
        <p:nvSpPr>
          <p:cNvPr id="7" name="TextBox 6">
            <a:extLst>
              <a:ext uri="{FF2B5EF4-FFF2-40B4-BE49-F238E27FC236}">
                <a16:creationId xmlns:a16="http://schemas.microsoft.com/office/drawing/2014/main" id="{01CE69ED-F982-0F17-733A-9C3F2DB0C933}"/>
              </a:ext>
            </a:extLst>
          </p:cNvPr>
          <p:cNvSpPr txBox="1"/>
          <p:nvPr/>
        </p:nvSpPr>
        <p:spPr>
          <a:xfrm>
            <a:off x="4985787" y="5716577"/>
            <a:ext cx="27085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Second Eevee Inspiration and Example[8]</a:t>
            </a:r>
            <a:endParaRPr lang="en-GB" dirty="0"/>
          </a:p>
        </p:txBody>
      </p:sp>
      <p:pic>
        <p:nvPicPr>
          <p:cNvPr id="8" name="Picture 7" descr="Cute Eevee shakes his tail by TwilightTheEevee on DeviantArt">
            <a:extLst>
              <a:ext uri="{FF2B5EF4-FFF2-40B4-BE49-F238E27FC236}">
                <a16:creationId xmlns:a16="http://schemas.microsoft.com/office/drawing/2014/main" id="{F5664B3D-01D6-1319-ED82-72EF3C24123A}"/>
              </a:ext>
            </a:extLst>
          </p:cNvPr>
          <p:cNvPicPr>
            <a:picLocks noChangeAspect="1"/>
          </p:cNvPicPr>
          <p:nvPr/>
        </p:nvPicPr>
        <p:blipFill>
          <a:blip r:embed="rId4"/>
          <a:stretch>
            <a:fillRect/>
          </a:stretch>
        </p:blipFill>
        <p:spPr>
          <a:xfrm>
            <a:off x="9339532" y="3044738"/>
            <a:ext cx="2613804" cy="2680711"/>
          </a:xfrm>
          <a:prstGeom prst="rect">
            <a:avLst/>
          </a:prstGeom>
        </p:spPr>
      </p:pic>
      <p:sp>
        <p:nvSpPr>
          <p:cNvPr id="9" name="TextBox 8">
            <a:extLst>
              <a:ext uri="{FF2B5EF4-FFF2-40B4-BE49-F238E27FC236}">
                <a16:creationId xmlns:a16="http://schemas.microsoft.com/office/drawing/2014/main" id="{A24D7DEB-6B4A-6234-6D39-E4BE9B7D4D84}"/>
              </a:ext>
            </a:extLst>
          </p:cNvPr>
          <p:cNvSpPr txBox="1"/>
          <p:nvPr/>
        </p:nvSpPr>
        <p:spPr>
          <a:xfrm>
            <a:off x="9264980" y="5889808"/>
            <a:ext cx="29291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Third Eevee inspiration and example[9]</a:t>
            </a:r>
            <a:endParaRPr lang="en-GB" dirty="0"/>
          </a:p>
        </p:txBody>
      </p:sp>
      <p:sp>
        <p:nvSpPr>
          <p:cNvPr id="10" name="TextBox 9">
            <a:extLst>
              <a:ext uri="{FF2B5EF4-FFF2-40B4-BE49-F238E27FC236}">
                <a16:creationId xmlns:a16="http://schemas.microsoft.com/office/drawing/2014/main" id="{CFACF1F9-15A1-DD14-5304-47B438C2D207}"/>
              </a:ext>
            </a:extLst>
          </p:cNvPr>
          <p:cNvSpPr txBox="1"/>
          <p:nvPr/>
        </p:nvSpPr>
        <p:spPr>
          <a:xfrm>
            <a:off x="71717" y="2187388"/>
            <a:ext cx="8579223"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Here, I have looked at different Eevee animations that other have done to give me an example of what type of movement I wanted to try and learn and improve whist doing my animation project. My idea was to make Eevee do a small walk cycle, while doing other different poses afterwards. Some examples include, moving the ears, as well as the tail. I thought that looking at ideas was good because it allowed me to get a good understanding on what I wanted to animate. I also want to pan the camera all around Eevee, so it shows the full movement of the rig. </a:t>
            </a:r>
            <a:endParaRPr lang="en-GB" sz="1600" dirty="0"/>
          </a:p>
        </p:txBody>
      </p:sp>
    </p:spTree>
    <p:extLst>
      <p:ext uri="{BB962C8B-B14F-4D97-AF65-F5344CB8AC3E}">
        <p14:creationId xmlns:p14="http://schemas.microsoft.com/office/powerpoint/2010/main" val="3001089209"/>
      </p:ext>
    </p:extLst>
  </p:cSld>
  <p:clrMapOvr>
    <a:masterClrMapping/>
  </p:clrMapOvr>
  <mc:AlternateContent xmlns:mc="http://schemas.openxmlformats.org/markup-compatibility/2006" xmlns:p14="http://schemas.microsoft.com/office/powerpoint/2010/main">
    <mc:Choice Requires="p14">
      <p:transition spd="slow" p14:dur="2000" advTm="7925"/>
    </mc:Choice>
    <mc:Fallback xmlns="">
      <p:transition spd="slow" advTm="792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Eevee Pokemon Excited Cute Hello Anime GIF | GIFDB.com">
            <a:extLst>
              <a:ext uri="{FF2B5EF4-FFF2-40B4-BE49-F238E27FC236}">
                <a16:creationId xmlns:a16="http://schemas.microsoft.com/office/drawing/2014/main" id="{C3909539-6ACE-83F2-7044-5DC71BAADEF5}"/>
              </a:ext>
            </a:extLst>
          </p:cNvPr>
          <p:cNvPicPr>
            <a:picLocks noChangeAspect="1"/>
          </p:cNvPicPr>
          <p:nvPr/>
        </p:nvPicPr>
        <p:blipFill>
          <a:blip r:embed="rId2"/>
          <a:stretch>
            <a:fillRect/>
          </a:stretch>
        </p:blipFill>
        <p:spPr>
          <a:xfrm>
            <a:off x="82010" y="3077584"/>
            <a:ext cx="3956755" cy="2229597"/>
          </a:xfrm>
          <a:prstGeom prst="rect">
            <a:avLst/>
          </a:prstGeom>
        </p:spPr>
      </p:pic>
      <p:sp>
        <p:nvSpPr>
          <p:cNvPr id="3" name="TextBox 2">
            <a:extLst>
              <a:ext uri="{FF2B5EF4-FFF2-40B4-BE49-F238E27FC236}">
                <a16:creationId xmlns:a16="http://schemas.microsoft.com/office/drawing/2014/main" id="{72616793-6CF7-0AED-777D-ABF902D12DD5}"/>
              </a:ext>
            </a:extLst>
          </p:cNvPr>
          <p:cNvSpPr txBox="1"/>
          <p:nvPr/>
        </p:nvSpPr>
        <p:spPr>
          <a:xfrm>
            <a:off x="161364" y="5307106"/>
            <a:ext cx="6275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[10]</a:t>
            </a:r>
            <a:endParaRPr lang="en-GB" dirty="0"/>
          </a:p>
        </p:txBody>
      </p:sp>
      <p:pic>
        <p:nvPicPr>
          <p:cNvPr id="4" name="Picture 3" descr="Pokemon Eevee GIF - Pokemon Eevee Cute - Discover &amp; Share GIFs | Eevee  cute, Pokemon eeveelutions, Pokemon eevee">
            <a:extLst>
              <a:ext uri="{FF2B5EF4-FFF2-40B4-BE49-F238E27FC236}">
                <a16:creationId xmlns:a16="http://schemas.microsoft.com/office/drawing/2014/main" id="{7E4741A8-8C00-3220-325E-DD34B920E6D7}"/>
              </a:ext>
            </a:extLst>
          </p:cNvPr>
          <p:cNvPicPr>
            <a:picLocks noChangeAspect="1"/>
          </p:cNvPicPr>
          <p:nvPr/>
        </p:nvPicPr>
        <p:blipFill>
          <a:blip r:embed="rId3"/>
          <a:stretch>
            <a:fillRect/>
          </a:stretch>
        </p:blipFill>
        <p:spPr>
          <a:xfrm>
            <a:off x="4192437" y="3080271"/>
            <a:ext cx="4022782" cy="2221458"/>
          </a:xfrm>
          <a:prstGeom prst="rect">
            <a:avLst/>
          </a:prstGeom>
        </p:spPr>
      </p:pic>
      <p:sp>
        <p:nvSpPr>
          <p:cNvPr id="5" name="TextBox 4">
            <a:extLst>
              <a:ext uri="{FF2B5EF4-FFF2-40B4-BE49-F238E27FC236}">
                <a16:creationId xmlns:a16="http://schemas.microsoft.com/office/drawing/2014/main" id="{7AC401D7-90D9-D894-92DC-DC17442560D8}"/>
              </a:ext>
            </a:extLst>
          </p:cNvPr>
          <p:cNvSpPr txBox="1"/>
          <p:nvPr/>
        </p:nvSpPr>
        <p:spPr>
          <a:xfrm>
            <a:off x="4193629" y="5328038"/>
            <a:ext cx="7248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[11]</a:t>
            </a:r>
            <a:endParaRPr lang="en-GB" dirty="0"/>
          </a:p>
        </p:txBody>
      </p:sp>
      <p:pic>
        <p:nvPicPr>
          <p:cNvPr id="6" name="Picture 5" descr="Eevee Evolution Gif">
            <a:extLst>
              <a:ext uri="{FF2B5EF4-FFF2-40B4-BE49-F238E27FC236}">
                <a16:creationId xmlns:a16="http://schemas.microsoft.com/office/drawing/2014/main" id="{59889DD2-7EEB-00E1-3D73-BC826C78BFA7}"/>
              </a:ext>
            </a:extLst>
          </p:cNvPr>
          <p:cNvPicPr>
            <a:picLocks noChangeAspect="1"/>
          </p:cNvPicPr>
          <p:nvPr/>
        </p:nvPicPr>
        <p:blipFill>
          <a:blip r:embed="rId4"/>
          <a:stretch>
            <a:fillRect/>
          </a:stretch>
        </p:blipFill>
        <p:spPr>
          <a:xfrm>
            <a:off x="8793193" y="2805587"/>
            <a:ext cx="2570672" cy="2698940"/>
          </a:xfrm>
          <a:prstGeom prst="rect">
            <a:avLst/>
          </a:prstGeom>
        </p:spPr>
      </p:pic>
      <p:sp>
        <p:nvSpPr>
          <p:cNvPr id="7" name="TextBox 6">
            <a:extLst>
              <a:ext uri="{FF2B5EF4-FFF2-40B4-BE49-F238E27FC236}">
                <a16:creationId xmlns:a16="http://schemas.microsoft.com/office/drawing/2014/main" id="{35A9C8EC-BEA0-7C30-31F3-43A93002356E}"/>
              </a:ext>
            </a:extLst>
          </p:cNvPr>
          <p:cNvSpPr txBox="1"/>
          <p:nvPr/>
        </p:nvSpPr>
        <p:spPr>
          <a:xfrm>
            <a:off x="8738278" y="5503722"/>
            <a:ext cx="1076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[12]</a:t>
            </a:r>
            <a:endParaRPr lang="en-GB" dirty="0"/>
          </a:p>
        </p:txBody>
      </p:sp>
      <p:sp>
        <p:nvSpPr>
          <p:cNvPr id="8" name="TextBox 7">
            <a:extLst>
              <a:ext uri="{FF2B5EF4-FFF2-40B4-BE49-F238E27FC236}">
                <a16:creationId xmlns:a16="http://schemas.microsoft.com/office/drawing/2014/main" id="{3898E137-974C-5139-957E-6BFF8F4D85D4}"/>
              </a:ext>
            </a:extLst>
          </p:cNvPr>
          <p:cNvSpPr txBox="1"/>
          <p:nvPr/>
        </p:nvSpPr>
        <p:spPr>
          <a:xfrm>
            <a:off x="26894" y="295834"/>
            <a:ext cx="1116105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Here are some more images that I have put in my research when doing my animation. The reason I was looking at these images is because the poses that are involved, I wanted to try and attempt when creating my animation. I also wanted to attempt to do some of the animation principles such as squash and stretch on some parts of the body, in order to make movement have a certain flow to it. I think this is a good idea because it allows me to get a clear view on what I want to try and animate, and How I want the animation to go. Making an animation without proper research isn't a good way to understand how animation works, and what idea to have.</a:t>
            </a:r>
            <a:endParaRPr lang="en-US" sz="1400" dirty="0"/>
          </a:p>
        </p:txBody>
      </p:sp>
      <p:sp>
        <p:nvSpPr>
          <p:cNvPr id="9" name="TextBox 8">
            <a:extLst>
              <a:ext uri="{FF2B5EF4-FFF2-40B4-BE49-F238E27FC236}">
                <a16:creationId xmlns:a16="http://schemas.microsoft.com/office/drawing/2014/main" id="{9B01E2D9-8417-12BA-AE8D-6538C88A34BB}"/>
              </a:ext>
            </a:extLst>
          </p:cNvPr>
          <p:cNvSpPr txBox="1"/>
          <p:nvPr/>
        </p:nvSpPr>
        <p:spPr>
          <a:xfrm>
            <a:off x="44823" y="2026023"/>
            <a:ext cx="1132242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 wanted to animate the tail, legs, and head the most. The reason why I looked at these examples is because I can understand how the body parts move. I think this is a good idea because it will allow me to understand which part moves where, and make it seem more realistic like how it is in the Pokémon anime.</a:t>
            </a:r>
            <a:endParaRPr lang="en-GB" sz="1400" dirty="0"/>
          </a:p>
        </p:txBody>
      </p:sp>
    </p:spTree>
    <p:extLst>
      <p:ext uri="{BB962C8B-B14F-4D97-AF65-F5344CB8AC3E}">
        <p14:creationId xmlns:p14="http://schemas.microsoft.com/office/powerpoint/2010/main" val="3150901732"/>
      </p:ext>
    </p:extLst>
  </p:cSld>
  <p:clrMapOvr>
    <a:masterClrMapping/>
  </p:clrMapOvr>
  <mc:AlternateContent xmlns:mc="http://schemas.openxmlformats.org/markup-compatibility/2006" xmlns:p14="http://schemas.microsoft.com/office/powerpoint/2010/main">
    <mc:Choice Requires="p14">
      <p:transition spd="slow" p14:dur="2000" advTm="11892"/>
    </mc:Choice>
    <mc:Fallback xmlns="">
      <p:transition spd="slow" advTm="1189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AECC2-D08B-AE78-0F35-7BCCAF80268A}"/>
              </a:ext>
            </a:extLst>
          </p:cNvPr>
          <p:cNvSpPr>
            <a:spLocks noGrp="1"/>
          </p:cNvSpPr>
          <p:nvPr>
            <p:ph type="title"/>
          </p:nvPr>
        </p:nvSpPr>
        <p:spPr>
          <a:xfrm>
            <a:off x="79899" y="94695"/>
            <a:ext cx="4376691" cy="1456267"/>
          </a:xfrm>
        </p:spPr>
        <p:txBody>
          <a:bodyPr>
            <a:normAutofit/>
          </a:bodyPr>
          <a:lstStyle/>
          <a:p>
            <a:r>
              <a:rPr lang="en-GB" sz="3200" u="sng" dirty="0"/>
              <a:t>Videos I have found</a:t>
            </a:r>
          </a:p>
        </p:txBody>
      </p:sp>
      <p:sp>
        <p:nvSpPr>
          <p:cNvPr id="3" name="TextBox 2">
            <a:extLst>
              <a:ext uri="{FF2B5EF4-FFF2-40B4-BE49-F238E27FC236}">
                <a16:creationId xmlns:a16="http://schemas.microsoft.com/office/drawing/2014/main" id="{E27CCD6C-54A8-C62C-440A-38F1E2478116}"/>
              </a:ext>
            </a:extLst>
          </p:cNvPr>
          <p:cNvSpPr txBox="1"/>
          <p:nvPr/>
        </p:nvSpPr>
        <p:spPr>
          <a:xfrm>
            <a:off x="152400" y="1349405"/>
            <a:ext cx="11887200" cy="523220"/>
          </a:xfrm>
          <a:prstGeom prst="rect">
            <a:avLst/>
          </a:prstGeom>
          <a:noFill/>
        </p:spPr>
        <p:txBody>
          <a:bodyPr wrap="square" rtlCol="0">
            <a:spAutoFit/>
          </a:bodyPr>
          <a:lstStyle/>
          <a:p>
            <a:r>
              <a:rPr lang="en-GB" sz="1400" dirty="0"/>
              <a:t>Here are a couple of videos that I have looked at regarding my animation. Here are a few videos I have looked at regarding Eevee. Here was some simple walk cycles I have seen from other youtubers as inspiration. </a:t>
            </a:r>
          </a:p>
        </p:txBody>
      </p:sp>
      <p:pic>
        <p:nvPicPr>
          <p:cNvPr id="5" name="Picture 4">
            <a:extLst>
              <a:ext uri="{FF2B5EF4-FFF2-40B4-BE49-F238E27FC236}">
                <a16:creationId xmlns:a16="http://schemas.microsoft.com/office/drawing/2014/main" id="{3FB08BD9-9398-23FA-A934-09BBA38679E0}"/>
              </a:ext>
            </a:extLst>
          </p:cNvPr>
          <p:cNvPicPr>
            <a:picLocks noChangeAspect="1"/>
          </p:cNvPicPr>
          <p:nvPr/>
        </p:nvPicPr>
        <p:blipFill>
          <a:blip r:embed="rId2"/>
          <a:stretch>
            <a:fillRect/>
          </a:stretch>
        </p:blipFill>
        <p:spPr>
          <a:xfrm>
            <a:off x="152400" y="1818880"/>
            <a:ext cx="4093407" cy="2389136"/>
          </a:xfrm>
          <a:prstGeom prst="rect">
            <a:avLst/>
          </a:prstGeom>
        </p:spPr>
      </p:pic>
      <p:sp>
        <p:nvSpPr>
          <p:cNvPr id="6" name="TextBox 5">
            <a:extLst>
              <a:ext uri="{FF2B5EF4-FFF2-40B4-BE49-F238E27FC236}">
                <a16:creationId xmlns:a16="http://schemas.microsoft.com/office/drawing/2014/main" id="{FE25596D-AA37-9C0B-867A-2199895DB0F1}"/>
              </a:ext>
            </a:extLst>
          </p:cNvPr>
          <p:cNvSpPr txBox="1"/>
          <p:nvPr/>
        </p:nvSpPr>
        <p:spPr>
          <a:xfrm>
            <a:off x="152400" y="4185048"/>
            <a:ext cx="1100831" cy="369332"/>
          </a:xfrm>
          <a:prstGeom prst="rect">
            <a:avLst/>
          </a:prstGeom>
          <a:noFill/>
        </p:spPr>
        <p:txBody>
          <a:bodyPr wrap="square" rtlCol="0">
            <a:spAutoFit/>
          </a:bodyPr>
          <a:lstStyle/>
          <a:p>
            <a:r>
              <a:rPr lang="en-GB" dirty="0"/>
              <a:t>[13]</a:t>
            </a:r>
          </a:p>
        </p:txBody>
      </p:sp>
      <p:pic>
        <p:nvPicPr>
          <p:cNvPr id="8" name="Picture 7">
            <a:extLst>
              <a:ext uri="{FF2B5EF4-FFF2-40B4-BE49-F238E27FC236}">
                <a16:creationId xmlns:a16="http://schemas.microsoft.com/office/drawing/2014/main" id="{A8243AC8-14B6-92A7-1950-167717B27BAF}"/>
              </a:ext>
            </a:extLst>
          </p:cNvPr>
          <p:cNvPicPr>
            <a:picLocks noChangeAspect="1"/>
          </p:cNvPicPr>
          <p:nvPr/>
        </p:nvPicPr>
        <p:blipFill>
          <a:blip r:embed="rId3"/>
          <a:stretch>
            <a:fillRect/>
          </a:stretch>
        </p:blipFill>
        <p:spPr>
          <a:xfrm>
            <a:off x="4469104" y="1779960"/>
            <a:ext cx="4376738" cy="2466975"/>
          </a:xfrm>
          <a:prstGeom prst="rect">
            <a:avLst/>
          </a:prstGeom>
        </p:spPr>
      </p:pic>
      <p:sp>
        <p:nvSpPr>
          <p:cNvPr id="9" name="TextBox 8">
            <a:extLst>
              <a:ext uri="{FF2B5EF4-FFF2-40B4-BE49-F238E27FC236}">
                <a16:creationId xmlns:a16="http://schemas.microsoft.com/office/drawing/2014/main" id="{8709D3FC-0436-2FC9-4396-EB5E7075C1B8}"/>
              </a:ext>
            </a:extLst>
          </p:cNvPr>
          <p:cNvSpPr txBox="1"/>
          <p:nvPr/>
        </p:nvSpPr>
        <p:spPr>
          <a:xfrm>
            <a:off x="4469104" y="4246935"/>
            <a:ext cx="673769" cy="369332"/>
          </a:xfrm>
          <a:prstGeom prst="rect">
            <a:avLst/>
          </a:prstGeom>
          <a:noFill/>
        </p:spPr>
        <p:txBody>
          <a:bodyPr wrap="square" rtlCol="0">
            <a:spAutoFit/>
          </a:bodyPr>
          <a:lstStyle/>
          <a:p>
            <a:r>
              <a:rPr lang="en-GB" dirty="0"/>
              <a:t>[14]</a:t>
            </a:r>
          </a:p>
        </p:txBody>
      </p:sp>
      <p:pic>
        <p:nvPicPr>
          <p:cNvPr id="7" name="Picture 6">
            <a:extLst>
              <a:ext uri="{FF2B5EF4-FFF2-40B4-BE49-F238E27FC236}">
                <a16:creationId xmlns:a16="http://schemas.microsoft.com/office/drawing/2014/main" id="{6C68F93A-5E09-6D1D-E898-B45EFA74AD06}"/>
              </a:ext>
            </a:extLst>
          </p:cNvPr>
          <p:cNvPicPr>
            <a:picLocks noChangeAspect="1"/>
          </p:cNvPicPr>
          <p:nvPr/>
        </p:nvPicPr>
        <p:blipFill>
          <a:blip r:embed="rId4"/>
          <a:stretch>
            <a:fillRect/>
          </a:stretch>
        </p:blipFill>
        <p:spPr>
          <a:xfrm>
            <a:off x="8067624" y="4425487"/>
            <a:ext cx="3971976" cy="2333592"/>
          </a:xfrm>
          <a:prstGeom prst="rect">
            <a:avLst/>
          </a:prstGeom>
        </p:spPr>
      </p:pic>
      <p:sp>
        <p:nvSpPr>
          <p:cNvPr id="10" name="TextBox 9">
            <a:extLst>
              <a:ext uri="{FF2B5EF4-FFF2-40B4-BE49-F238E27FC236}">
                <a16:creationId xmlns:a16="http://schemas.microsoft.com/office/drawing/2014/main" id="{79A0E4A1-C377-9F6A-0F27-D88AFD712467}"/>
              </a:ext>
            </a:extLst>
          </p:cNvPr>
          <p:cNvSpPr txBox="1"/>
          <p:nvPr/>
        </p:nvSpPr>
        <p:spPr>
          <a:xfrm>
            <a:off x="9990165" y="4097332"/>
            <a:ext cx="636104" cy="369332"/>
          </a:xfrm>
          <a:prstGeom prst="rect">
            <a:avLst/>
          </a:prstGeom>
          <a:noFill/>
        </p:spPr>
        <p:txBody>
          <a:bodyPr wrap="square" rtlCol="0">
            <a:spAutoFit/>
          </a:bodyPr>
          <a:lstStyle/>
          <a:p>
            <a:r>
              <a:rPr lang="en-GB" dirty="0"/>
              <a:t>[15]</a:t>
            </a:r>
          </a:p>
        </p:txBody>
      </p:sp>
    </p:spTree>
    <p:extLst>
      <p:ext uri="{BB962C8B-B14F-4D97-AF65-F5344CB8AC3E}">
        <p14:creationId xmlns:p14="http://schemas.microsoft.com/office/powerpoint/2010/main" val="44118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85AD-F640-37D0-DDFA-AB5C6C682FBF}"/>
              </a:ext>
            </a:extLst>
          </p:cNvPr>
          <p:cNvSpPr>
            <a:spLocks noGrp="1"/>
          </p:cNvSpPr>
          <p:nvPr>
            <p:ph type="ctrTitle"/>
          </p:nvPr>
        </p:nvSpPr>
        <p:spPr>
          <a:xfrm>
            <a:off x="403785" y="535252"/>
            <a:ext cx="2735177" cy="607300"/>
          </a:xfrm>
        </p:spPr>
        <p:txBody>
          <a:bodyPr/>
          <a:lstStyle/>
          <a:p>
            <a:r>
              <a:rPr lang="en-GB" sz="2800" u="sng" dirty="0"/>
              <a:t>Storyboard</a:t>
            </a:r>
            <a:endParaRPr lang="en-GB" u="sng" dirty="0"/>
          </a:p>
        </p:txBody>
      </p:sp>
      <p:pic>
        <p:nvPicPr>
          <p:cNvPr id="3" name="Picture 2" descr="A drawing of a dog&#10;&#10;Description automatically generated">
            <a:extLst>
              <a:ext uri="{FF2B5EF4-FFF2-40B4-BE49-F238E27FC236}">
                <a16:creationId xmlns:a16="http://schemas.microsoft.com/office/drawing/2014/main" id="{B2B1C23A-CCB9-FCD1-6D77-9896CB0D26F8}"/>
              </a:ext>
            </a:extLst>
          </p:cNvPr>
          <p:cNvPicPr>
            <a:picLocks noChangeAspect="1"/>
          </p:cNvPicPr>
          <p:nvPr/>
        </p:nvPicPr>
        <p:blipFill>
          <a:blip r:embed="rId2"/>
          <a:stretch>
            <a:fillRect/>
          </a:stretch>
        </p:blipFill>
        <p:spPr>
          <a:xfrm>
            <a:off x="221808" y="1343262"/>
            <a:ext cx="1953322" cy="1414188"/>
          </a:xfrm>
          <a:prstGeom prst="rect">
            <a:avLst/>
          </a:prstGeom>
        </p:spPr>
      </p:pic>
      <p:pic>
        <p:nvPicPr>
          <p:cNvPr id="4" name="Picture 3" descr="A cartoon of a dog&#10;&#10;Description automatically generated">
            <a:extLst>
              <a:ext uri="{FF2B5EF4-FFF2-40B4-BE49-F238E27FC236}">
                <a16:creationId xmlns:a16="http://schemas.microsoft.com/office/drawing/2014/main" id="{6DCFB611-AA41-95CA-3092-9F270FDBBCBD}"/>
              </a:ext>
            </a:extLst>
          </p:cNvPr>
          <p:cNvPicPr>
            <a:picLocks noChangeAspect="1"/>
          </p:cNvPicPr>
          <p:nvPr/>
        </p:nvPicPr>
        <p:blipFill>
          <a:blip r:embed="rId3"/>
          <a:stretch>
            <a:fillRect/>
          </a:stretch>
        </p:blipFill>
        <p:spPr>
          <a:xfrm>
            <a:off x="2344326" y="1343076"/>
            <a:ext cx="2169348" cy="1462974"/>
          </a:xfrm>
          <a:prstGeom prst="rect">
            <a:avLst/>
          </a:prstGeom>
        </p:spPr>
      </p:pic>
      <p:pic>
        <p:nvPicPr>
          <p:cNvPr id="5" name="Picture 4" descr="A cartoon of a dog&#10;&#10;Description automatically generated">
            <a:extLst>
              <a:ext uri="{FF2B5EF4-FFF2-40B4-BE49-F238E27FC236}">
                <a16:creationId xmlns:a16="http://schemas.microsoft.com/office/drawing/2014/main" id="{4B2E2C8A-CBEC-15EB-787A-E1ADF87DE03D}"/>
              </a:ext>
            </a:extLst>
          </p:cNvPr>
          <p:cNvPicPr>
            <a:picLocks noChangeAspect="1"/>
          </p:cNvPicPr>
          <p:nvPr/>
        </p:nvPicPr>
        <p:blipFill>
          <a:blip r:embed="rId4"/>
          <a:stretch>
            <a:fillRect/>
          </a:stretch>
        </p:blipFill>
        <p:spPr>
          <a:xfrm>
            <a:off x="4705586" y="1342198"/>
            <a:ext cx="2573867" cy="1464270"/>
          </a:xfrm>
          <a:prstGeom prst="rect">
            <a:avLst/>
          </a:prstGeom>
        </p:spPr>
      </p:pic>
      <p:pic>
        <p:nvPicPr>
          <p:cNvPr id="6" name="Picture 5" descr="A drawing of a fox&#10;&#10;Description automatically generated">
            <a:extLst>
              <a:ext uri="{FF2B5EF4-FFF2-40B4-BE49-F238E27FC236}">
                <a16:creationId xmlns:a16="http://schemas.microsoft.com/office/drawing/2014/main" id="{0EF449B7-D72B-58A5-1465-FFE370D97475}"/>
              </a:ext>
            </a:extLst>
          </p:cNvPr>
          <p:cNvPicPr>
            <a:picLocks noChangeAspect="1"/>
          </p:cNvPicPr>
          <p:nvPr/>
        </p:nvPicPr>
        <p:blipFill>
          <a:blip r:embed="rId5"/>
          <a:stretch>
            <a:fillRect/>
          </a:stretch>
        </p:blipFill>
        <p:spPr>
          <a:xfrm>
            <a:off x="7479623" y="1338289"/>
            <a:ext cx="2009422" cy="1459929"/>
          </a:xfrm>
          <a:prstGeom prst="rect">
            <a:avLst/>
          </a:prstGeom>
        </p:spPr>
      </p:pic>
      <p:pic>
        <p:nvPicPr>
          <p:cNvPr id="9" name="Picture 8" descr="A cartoon of a dog&#10;&#10;Description automatically generated">
            <a:extLst>
              <a:ext uri="{FF2B5EF4-FFF2-40B4-BE49-F238E27FC236}">
                <a16:creationId xmlns:a16="http://schemas.microsoft.com/office/drawing/2014/main" id="{3F183A84-DCAE-4230-CB69-16ADD957EA3A}"/>
              </a:ext>
            </a:extLst>
          </p:cNvPr>
          <p:cNvPicPr>
            <a:picLocks noChangeAspect="1"/>
          </p:cNvPicPr>
          <p:nvPr/>
        </p:nvPicPr>
        <p:blipFill>
          <a:blip r:embed="rId6"/>
          <a:stretch>
            <a:fillRect/>
          </a:stretch>
        </p:blipFill>
        <p:spPr>
          <a:xfrm>
            <a:off x="9658815" y="1300524"/>
            <a:ext cx="2297151" cy="1497024"/>
          </a:xfrm>
          <a:prstGeom prst="rect">
            <a:avLst/>
          </a:prstGeom>
        </p:spPr>
      </p:pic>
      <p:pic>
        <p:nvPicPr>
          <p:cNvPr id="11" name="Picture 10" descr="A cartoon of a dog&#10;&#10;Description automatically generated">
            <a:extLst>
              <a:ext uri="{FF2B5EF4-FFF2-40B4-BE49-F238E27FC236}">
                <a16:creationId xmlns:a16="http://schemas.microsoft.com/office/drawing/2014/main" id="{3FA315DB-6F30-57AA-D185-86749A8F5547}"/>
              </a:ext>
            </a:extLst>
          </p:cNvPr>
          <p:cNvPicPr>
            <a:picLocks noChangeAspect="1"/>
          </p:cNvPicPr>
          <p:nvPr/>
        </p:nvPicPr>
        <p:blipFill>
          <a:blip r:embed="rId7"/>
          <a:stretch>
            <a:fillRect/>
          </a:stretch>
        </p:blipFill>
        <p:spPr>
          <a:xfrm>
            <a:off x="89188" y="3006065"/>
            <a:ext cx="1916152" cy="1197615"/>
          </a:xfrm>
          <a:prstGeom prst="rect">
            <a:avLst/>
          </a:prstGeom>
        </p:spPr>
      </p:pic>
      <p:pic>
        <p:nvPicPr>
          <p:cNvPr id="7" name="Picture 6" descr="A drawing of a cartoon animal&#10;&#10;Description automatically generated">
            <a:extLst>
              <a:ext uri="{FF2B5EF4-FFF2-40B4-BE49-F238E27FC236}">
                <a16:creationId xmlns:a16="http://schemas.microsoft.com/office/drawing/2014/main" id="{E22470EA-008B-3CC9-3621-A9D1EA4004AF}"/>
              </a:ext>
            </a:extLst>
          </p:cNvPr>
          <p:cNvPicPr>
            <a:picLocks noChangeAspect="1"/>
          </p:cNvPicPr>
          <p:nvPr/>
        </p:nvPicPr>
        <p:blipFill>
          <a:blip r:embed="rId8"/>
          <a:stretch>
            <a:fillRect/>
          </a:stretch>
        </p:blipFill>
        <p:spPr>
          <a:xfrm>
            <a:off x="2409604" y="2904336"/>
            <a:ext cx="1906859" cy="1513730"/>
          </a:xfrm>
          <a:prstGeom prst="rect">
            <a:avLst/>
          </a:prstGeom>
        </p:spPr>
      </p:pic>
      <p:pic>
        <p:nvPicPr>
          <p:cNvPr id="8" name="Picture 7" descr="A drawing of a dog&#10;&#10;Description automatically generated">
            <a:extLst>
              <a:ext uri="{FF2B5EF4-FFF2-40B4-BE49-F238E27FC236}">
                <a16:creationId xmlns:a16="http://schemas.microsoft.com/office/drawing/2014/main" id="{40559741-D489-FC3E-8E2B-90D11A890BC9}"/>
              </a:ext>
            </a:extLst>
          </p:cNvPr>
          <p:cNvPicPr>
            <a:picLocks noChangeAspect="1"/>
          </p:cNvPicPr>
          <p:nvPr/>
        </p:nvPicPr>
        <p:blipFill>
          <a:blip r:embed="rId9"/>
          <a:stretch>
            <a:fillRect/>
          </a:stretch>
        </p:blipFill>
        <p:spPr>
          <a:xfrm>
            <a:off x="4780156" y="2905646"/>
            <a:ext cx="1888274" cy="1511344"/>
          </a:xfrm>
          <a:prstGeom prst="rect">
            <a:avLst/>
          </a:prstGeom>
        </p:spPr>
      </p:pic>
      <p:pic>
        <p:nvPicPr>
          <p:cNvPr id="10" name="Picture 9" descr="A drawing of a dog&#10;&#10;Description automatically generated">
            <a:extLst>
              <a:ext uri="{FF2B5EF4-FFF2-40B4-BE49-F238E27FC236}">
                <a16:creationId xmlns:a16="http://schemas.microsoft.com/office/drawing/2014/main" id="{E949132C-B601-CDBD-7E42-8478DBFD0971}"/>
              </a:ext>
            </a:extLst>
          </p:cNvPr>
          <p:cNvPicPr>
            <a:picLocks noChangeAspect="1"/>
          </p:cNvPicPr>
          <p:nvPr/>
        </p:nvPicPr>
        <p:blipFill>
          <a:blip r:embed="rId10"/>
          <a:stretch>
            <a:fillRect/>
          </a:stretch>
        </p:blipFill>
        <p:spPr>
          <a:xfrm>
            <a:off x="7010400" y="2903950"/>
            <a:ext cx="2167055" cy="1496149"/>
          </a:xfrm>
          <a:prstGeom prst="rect">
            <a:avLst/>
          </a:prstGeom>
        </p:spPr>
      </p:pic>
      <p:sp>
        <p:nvSpPr>
          <p:cNvPr id="12" name="TextBox 11">
            <a:extLst>
              <a:ext uri="{FF2B5EF4-FFF2-40B4-BE49-F238E27FC236}">
                <a16:creationId xmlns:a16="http://schemas.microsoft.com/office/drawing/2014/main" id="{15A36882-065E-EAC6-44C6-13ADDB2E4FB6}"/>
              </a:ext>
            </a:extLst>
          </p:cNvPr>
          <p:cNvSpPr txBox="1"/>
          <p:nvPr/>
        </p:nvSpPr>
        <p:spPr>
          <a:xfrm>
            <a:off x="-460" y="4712537"/>
            <a:ext cx="1138353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This is the storyboard that I have produced for my assignment. I used </a:t>
            </a:r>
            <a:r>
              <a:rPr lang="en-GB" sz="1400" dirty="0" err="1">
                <a:ea typeface="Calibri"/>
                <a:cs typeface="Calibri"/>
              </a:rPr>
              <a:t>Firealpacca</a:t>
            </a:r>
            <a:r>
              <a:rPr lang="en-GB" sz="1400" dirty="0">
                <a:ea typeface="Calibri"/>
                <a:cs typeface="Calibri"/>
              </a:rPr>
              <a:t> and a drawing tablet the make it. There is a basic walk cycle, other parts like the ears and tail, gradually moving along with it to give life to the character. As of now, I have deviated a lot from the original storyboard. As of now, the animation idea has changed slightly in  development, with new ideas and motion being implemented to improve it slightly. As of now, I have made some adjustments by making one of the paws bend slightly while the head and ears tilt to the side. I have also made it so the tail wags after the legs have been animated, and not animated together. I thought of this as a better way because I could focus on doing one part without messing any of part up, and make it so the viewer can get a better look at each animated part individually. </a:t>
            </a:r>
            <a:endParaRPr lang="en-GB" sz="1400" dirty="0">
              <a:cs typeface="Calibri"/>
            </a:endParaRPr>
          </a:p>
        </p:txBody>
      </p:sp>
    </p:spTree>
    <p:extLst>
      <p:ext uri="{BB962C8B-B14F-4D97-AF65-F5344CB8AC3E}">
        <p14:creationId xmlns:p14="http://schemas.microsoft.com/office/powerpoint/2010/main" val="4056567535"/>
      </p:ext>
    </p:extLst>
  </p:cSld>
  <p:clrMapOvr>
    <a:masterClrMapping/>
  </p:clrMapOvr>
  <mc:AlternateContent xmlns:mc="http://schemas.openxmlformats.org/markup-compatibility/2006" xmlns:p14="http://schemas.microsoft.com/office/powerpoint/2010/main">
    <mc:Choice Requires="p14">
      <p:transition spd="slow" p14:dur="2000" advTm="11946"/>
    </mc:Choice>
    <mc:Fallback xmlns="">
      <p:transition spd="slow" advTm="1194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07E03490-FE9C-31F5-1479-31341A40CA21}"/>
              </a:ext>
            </a:extLst>
          </p:cNvPr>
          <p:cNvSpPr>
            <a:spLocks noGrp="1"/>
          </p:cNvSpPr>
          <p:nvPr>
            <p:ph type="ctrTitle"/>
          </p:nvPr>
        </p:nvSpPr>
        <p:spPr>
          <a:xfrm>
            <a:off x="1030288" y="4572000"/>
            <a:ext cx="10131425" cy="1219200"/>
          </a:xfrm>
        </p:spPr>
        <p:txBody>
          <a:bodyPr vert="horz" lIns="91440" tIns="45720" rIns="91440" bIns="45720" rtlCol="0" anchor="ctr">
            <a:normAutofit/>
          </a:bodyPr>
          <a:lstStyle/>
          <a:p>
            <a:pPr algn="ctr"/>
            <a:r>
              <a:rPr lang="en-US" sz="4400" u="sng"/>
              <a:t>Animation Poses</a:t>
            </a:r>
          </a:p>
        </p:txBody>
      </p:sp>
      <p:pic>
        <p:nvPicPr>
          <p:cNvPr id="3" name="Picture 2" descr="A cartoon animal with lines drawn on it&#10;&#10;Description automatically generated">
            <a:extLst>
              <a:ext uri="{FF2B5EF4-FFF2-40B4-BE49-F238E27FC236}">
                <a16:creationId xmlns:a16="http://schemas.microsoft.com/office/drawing/2014/main" id="{0D213666-D75F-E3A6-29DF-C9AF218E8850}"/>
              </a:ext>
            </a:extLst>
          </p:cNvPr>
          <p:cNvPicPr>
            <a:picLocks noChangeAspect="1"/>
          </p:cNvPicPr>
          <p:nvPr/>
        </p:nvPicPr>
        <p:blipFill>
          <a:blip r:embed="rId4"/>
          <a:stretch>
            <a:fillRect/>
          </a:stretch>
        </p:blipFill>
        <p:spPr>
          <a:xfrm>
            <a:off x="1441544" y="697519"/>
            <a:ext cx="1691022" cy="1425633"/>
          </a:xfrm>
          <a:prstGeom prst="rect">
            <a:avLst/>
          </a:prstGeom>
        </p:spPr>
      </p:pic>
      <p:pic>
        <p:nvPicPr>
          <p:cNvPr id="6" name="Picture 5" descr="A cartoon animal with wireframe mesh&#10;&#10;Description automatically generated">
            <a:extLst>
              <a:ext uri="{FF2B5EF4-FFF2-40B4-BE49-F238E27FC236}">
                <a16:creationId xmlns:a16="http://schemas.microsoft.com/office/drawing/2014/main" id="{5A26B802-47D3-3DB3-A72E-D2B667024A9E}"/>
              </a:ext>
            </a:extLst>
          </p:cNvPr>
          <p:cNvPicPr>
            <a:picLocks noChangeAspect="1"/>
          </p:cNvPicPr>
          <p:nvPr/>
        </p:nvPicPr>
        <p:blipFill>
          <a:blip r:embed="rId5"/>
          <a:stretch>
            <a:fillRect/>
          </a:stretch>
        </p:blipFill>
        <p:spPr>
          <a:xfrm>
            <a:off x="3383045" y="696261"/>
            <a:ext cx="1691022" cy="1427271"/>
          </a:xfrm>
          <a:prstGeom prst="rect">
            <a:avLst/>
          </a:prstGeom>
        </p:spPr>
      </p:pic>
      <p:sp>
        <p:nvSpPr>
          <p:cNvPr id="9" name="TextBox 8">
            <a:extLst>
              <a:ext uri="{FF2B5EF4-FFF2-40B4-BE49-F238E27FC236}">
                <a16:creationId xmlns:a16="http://schemas.microsoft.com/office/drawing/2014/main" id="{EBD3FC61-25C8-C7A1-ADA4-AC8AD90C7D64}"/>
              </a:ext>
            </a:extLst>
          </p:cNvPr>
          <p:cNvSpPr txBox="1"/>
          <p:nvPr/>
        </p:nvSpPr>
        <p:spPr>
          <a:xfrm>
            <a:off x="1470692" y="2217172"/>
            <a:ext cx="1417890"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First Pose</a:t>
            </a:r>
            <a:endParaRPr lang="en-GB"/>
          </a:p>
        </p:txBody>
      </p:sp>
      <p:sp>
        <p:nvSpPr>
          <p:cNvPr id="10" name="TextBox 9">
            <a:extLst>
              <a:ext uri="{FF2B5EF4-FFF2-40B4-BE49-F238E27FC236}">
                <a16:creationId xmlns:a16="http://schemas.microsoft.com/office/drawing/2014/main" id="{3665A310-724A-CCD2-894A-7810CC929A8A}"/>
              </a:ext>
            </a:extLst>
          </p:cNvPr>
          <p:cNvSpPr txBox="1"/>
          <p:nvPr/>
        </p:nvSpPr>
        <p:spPr>
          <a:xfrm>
            <a:off x="3539496" y="2215680"/>
            <a:ext cx="1258717"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Second Pose</a:t>
            </a:r>
            <a:endParaRPr lang="en-GB"/>
          </a:p>
        </p:txBody>
      </p:sp>
      <p:pic>
        <p:nvPicPr>
          <p:cNvPr id="11" name="Picture 10" descr="A cartoon animal with wireframe mesh&#10;&#10;Description automatically generated">
            <a:extLst>
              <a:ext uri="{FF2B5EF4-FFF2-40B4-BE49-F238E27FC236}">
                <a16:creationId xmlns:a16="http://schemas.microsoft.com/office/drawing/2014/main" id="{13E00AFA-6DB8-85CA-B671-C99B782863AA}"/>
              </a:ext>
            </a:extLst>
          </p:cNvPr>
          <p:cNvPicPr>
            <a:picLocks noChangeAspect="1"/>
          </p:cNvPicPr>
          <p:nvPr/>
        </p:nvPicPr>
        <p:blipFill>
          <a:blip r:embed="rId6"/>
          <a:stretch>
            <a:fillRect/>
          </a:stretch>
        </p:blipFill>
        <p:spPr>
          <a:xfrm>
            <a:off x="5317347" y="698331"/>
            <a:ext cx="1649846" cy="1434632"/>
          </a:xfrm>
          <a:prstGeom prst="rect">
            <a:avLst/>
          </a:prstGeom>
        </p:spPr>
      </p:pic>
      <p:sp>
        <p:nvSpPr>
          <p:cNvPr id="12" name="TextBox 11">
            <a:extLst>
              <a:ext uri="{FF2B5EF4-FFF2-40B4-BE49-F238E27FC236}">
                <a16:creationId xmlns:a16="http://schemas.microsoft.com/office/drawing/2014/main" id="{960B41C6-7BDC-42A2-3246-1041D9A46131}"/>
              </a:ext>
            </a:extLst>
          </p:cNvPr>
          <p:cNvSpPr txBox="1"/>
          <p:nvPr/>
        </p:nvSpPr>
        <p:spPr>
          <a:xfrm>
            <a:off x="5544911" y="2215680"/>
            <a:ext cx="1194715"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Third Pose</a:t>
            </a:r>
            <a:endParaRPr lang="en-GB"/>
          </a:p>
        </p:txBody>
      </p:sp>
      <p:pic>
        <p:nvPicPr>
          <p:cNvPr id="13" name="Picture 12" descr="A cartoon animal with lines drawn on it&#10;&#10;Description automatically generated">
            <a:extLst>
              <a:ext uri="{FF2B5EF4-FFF2-40B4-BE49-F238E27FC236}">
                <a16:creationId xmlns:a16="http://schemas.microsoft.com/office/drawing/2014/main" id="{012573D5-B5CA-12CD-B00A-2B398745F6AF}"/>
              </a:ext>
            </a:extLst>
          </p:cNvPr>
          <p:cNvPicPr>
            <a:picLocks noChangeAspect="1"/>
          </p:cNvPicPr>
          <p:nvPr/>
        </p:nvPicPr>
        <p:blipFill>
          <a:blip r:embed="rId7"/>
          <a:stretch>
            <a:fillRect/>
          </a:stretch>
        </p:blipFill>
        <p:spPr>
          <a:xfrm>
            <a:off x="7130754" y="699429"/>
            <a:ext cx="1649846" cy="1432436"/>
          </a:xfrm>
          <a:prstGeom prst="rect">
            <a:avLst/>
          </a:prstGeom>
        </p:spPr>
      </p:pic>
      <p:sp>
        <p:nvSpPr>
          <p:cNvPr id="14" name="TextBox 13">
            <a:extLst>
              <a:ext uri="{FF2B5EF4-FFF2-40B4-BE49-F238E27FC236}">
                <a16:creationId xmlns:a16="http://schemas.microsoft.com/office/drawing/2014/main" id="{42324737-5512-7CD0-2A5E-ADA248202EB5}"/>
              </a:ext>
            </a:extLst>
          </p:cNvPr>
          <p:cNvSpPr txBox="1"/>
          <p:nvPr/>
        </p:nvSpPr>
        <p:spPr>
          <a:xfrm>
            <a:off x="7216091" y="2208568"/>
            <a:ext cx="1038265"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Forth Pose</a:t>
            </a:r>
            <a:endParaRPr lang="en-GB"/>
          </a:p>
        </p:txBody>
      </p:sp>
      <p:sp>
        <p:nvSpPr>
          <p:cNvPr id="16" name="TextBox 15">
            <a:extLst>
              <a:ext uri="{FF2B5EF4-FFF2-40B4-BE49-F238E27FC236}">
                <a16:creationId xmlns:a16="http://schemas.microsoft.com/office/drawing/2014/main" id="{42A12F5E-CC7E-C381-4B96-25909C32D082}"/>
              </a:ext>
            </a:extLst>
          </p:cNvPr>
          <p:cNvSpPr txBox="1"/>
          <p:nvPr/>
        </p:nvSpPr>
        <p:spPr>
          <a:xfrm>
            <a:off x="9036609" y="2215680"/>
            <a:ext cx="1159159"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Fifth Pose</a:t>
            </a:r>
            <a:endParaRPr lang="en-GB"/>
          </a:p>
        </p:txBody>
      </p:sp>
      <p:sp>
        <p:nvSpPr>
          <p:cNvPr id="18" name="TextBox 17">
            <a:extLst>
              <a:ext uri="{FF2B5EF4-FFF2-40B4-BE49-F238E27FC236}">
                <a16:creationId xmlns:a16="http://schemas.microsoft.com/office/drawing/2014/main" id="{8D1377E9-F678-66FC-45EF-82FB6B75E8AE}"/>
              </a:ext>
            </a:extLst>
          </p:cNvPr>
          <p:cNvSpPr txBox="1"/>
          <p:nvPr/>
        </p:nvSpPr>
        <p:spPr>
          <a:xfrm>
            <a:off x="1498524" y="3851302"/>
            <a:ext cx="1016930"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Sixth Pose</a:t>
            </a:r>
            <a:endParaRPr lang="en-GB"/>
          </a:p>
        </p:txBody>
      </p:sp>
      <p:pic>
        <p:nvPicPr>
          <p:cNvPr id="19" name="Picture 18" descr="A cartoon animal with lines and dots&#10;&#10;Description automatically generated">
            <a:extLst>
              <a:ext uri="{FF2B5EF4-FFF2-40B4-BE49-F238E27FC236}">
                <a16:creationId xmlns:a16="http://schemas.microsoft.com/office/drawing/2014/main" id="{9708CD4A-1725-DFBE-36B8-8C95EBA2566D}"/>
              </a:ext>
            </a:extLst>
          </p:cNvPr>
          <p:cNvPicPr>
            <a:picLocks noChangeAspect="1"/>
          </p:cNvPicPr>
          <p:nvPr/>
        </p:nvPicPr>
        <p:blipFill>
          <a:blip r:embed="rId8"/>
          <a:stretch>
            <a:fillRect/>
          </a:stretch>
        </p:blipFill>
        <p:spPr>
          <a:xfrm>
            <a:off x="3361710" y="2477273"/>
            <a:ext cx="1621400" cy="1354224"/>
          </a:xfrm>
          <a:prstGeom prst="rect">
            <a:avLst/>
          </a:prstGeom>
        </p:spPr>
      </p:pic>
      <p:sp>
        <p:nvSpPr>
          <p:cNvPr id="21" name="TextBox 20">
            <a:extLst>
              <a:ext uri="{FF2B5EF4-FFF2-40B4-BE49-F238E27FC236}">
                <a16:creationId xmlns:a16="http://schemas.microsoft.com/office/drawing/2014/main" id="{04E5E25A-71F9-22B7-B474-9E6AFC2EA727}"/>
              </a:ext>
            </a:extLst>
          </p:cNvPr>
          <p:cNvSpPr txBox="1"/>
          <p:nvPr/>
        </p:nvSpPr>
        <p:spPr>
          <a:xfrm>
            <a:off x="3418602" y="3851302"/>
            <a:ext cx="1379611"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Seventh Pose</a:t>
            </a:r>
            <a:endParaRPr lang="en-GB"/>
          </a:p>
        </p:txBody>
      </p:sp>
      <p:pic>
        <p:nvPicPr>
          <p:cNvPr id="22" name="Picture 21" descr="A cartoon animal with lines and dots&#10;&#10;Description automatically generated">
            <a:extLst>
              <a:ext uri="{FF2B5EF4-FFF2-40B4-BE49-F238E27FC236}">
                <a16:creationId xmlns:a16="http://schemas.microsoft.com/office/drawing/2014/main" id="{1993E5CC-A222-8EDA-96EA-E477416A95BD}"/>
              </a:ext>
            </a:extLst>
          </p:cNvPr>
          <p:cNvPicPr>
            <a:picLocks noChangeAspect="1"/>
          </p:cNvPicPr>
          <p:nvPr/>
        </p:nvPicPr>
        <p:blipFill>
          <a:blip r:embed="rId9"/>
          <a:stretch>
            <a:fillRect/>
          </a:stretch>
        </p:blipFill>
        <p:spPr>
          <a:xfrm>
            <a:off x="8880159" y="693738"/>
            <a:ext cx="1870298" cy="1429594"/>
          </a:xfrm>
          <a:prstGeom prst="rect">
            <a:avLst/>
          </a:prstGeom>
        </p:spPr>
      </p:pic>
      <p:pic>
        <p:nvPicPr>
          <p:cNvPr id="23" name="Picture 22" descr="A cartoon animal with wireframe&#10;&#10;Description automatically generated">
            <a:extLst>
              <a:ext uri="{FF2B5EF4-FFF2-40B4-BE49-F238E27FC236}">
                <a16:creationId xmlns:a16="http://schemas.microsoft.com/office/drawing/2014/main" id="{3AC240E3-A828-73A9-6761-375D2E76E8B1}"/>
              </a:ext>
            </a:extLst>
          </p:cNvPr>
          <p:cNvPicPr>
            <a:picLocks noChangeAspect="1"/>
          </p:cNvPicPr>
          <p:nvPr/>
        </p:nvPicPr>
        <p:blipFill>
          <a:blip r:embed="rId10"/>
          <a:stretch>
            <a:fillRect/>
          </a:stretch>
        </p:blipFill>
        <p:spPr>
          <a:xfrm>
            <a:off x="1441633" y="2442438"/>
            <a:ext cx="1642735" cy="1423892"/>
          </a:xfrm>
          <a:prstGeom prst="rect">
            <a:avLst/>
          </a:prstGeom>
        </p:spPr>
      </p:pic>
      <p:pic>
        <p:nvPicPr>
          <p:cNvPr id="4" name="Picture 3" descr="A cartoon animal with wireframe mesh&#10;&#10;Description automatically generated">
            <a:extLst>
              <a:ext uri="{FF2B5EF4-FFF2-40B4-BE49-F238E27FC236}">
                <a16:creationId xmlns:a16="http://schemas.microsoft.com/office/drawing/2014/main" id="{4FD14AE0-79C5-0684-2E51-92E51B6D3348}"/>
              </a:ext>
            </a:extLst>
          </p:cNvPr>
          <p:cNvPicPr>
            <a:picLocks noChangeAspect="1"/>
          </p:cNvPicPr>
          <p:nvPr/>
        </p:nvPicPr>
        <p:blipFill>
          <a:blip r:embed="rId11"/>
          <a:stretch>
            <a:fillRect/>
          </a:stretch>
        </p:blipFill>
        <p:spPr>
          <a:xfrm>
            <a:off x="5232009" y="2442874"/>
            <a:ext cx="1507619" cy="1465691"/>
          </a:xfrm>
          <a:prstGeom prst="rect">
            <a:avLst/>
          </a:prstGeom>
        </p:spPr>
      </p:pic>
      <p:sp>
        <p:nvSpPr>
          <p:cNvPr id="5" name="TextBox 4">
            <a:extLst>
              <a:ext uri="{FF2B5EF4-FFF2-40B4-BE49-F238E27FC236}">
                <a16:creationId xmlns:a16="http://schemas.microsoft.com/office/drawing/2014/main" id="{BFA69714-B324-959D-A87D-423DFA7490CB}"/>
              </a:ext>
            </a:extLst>
          </p:cNvPr>
          <p:cNvSpPr txBox="1"/>
          <p:nvPr/>
        </p:nvSpPr>
        <p:spPr>
          <a:xfrm>
            <a:off x="5317347" y="3908192"/>
            <a:ext cx="1216049"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Eighth Pose</a:t>
            </a:r>
            <a:endParaRPr lang="en-GB"/>
          </a:p>
        </p:txBody>
      </p:sp>
      <p:pic>
        <p:nvPicPr>
          <p:cNvPr id="7" name="Picture 6" descr="A cartoon animal with wireframe mesh&#10;&#10;Description automatically generated">
            <a:extLst>
              <a:ext uri="{FF2B5EF4-FFF2-40B4-BE49-F238E27FC236}">
                <a16:creationId xmlns:a16="http://schemas.microsoft.com/office/drawing/2014/main" id="{601B1889-4EB8-32C1-1567-B22E0A868CCC}"/>
              </a:ext>
            </a:extLst>
          </p:cNvPr>
          <p:cNvPicPr>
            <a:picLocks noChangeAspect="1"/>
          </p:cNvPicPr>
          <p:nvPr/>
        </p:nvPicPr>
        <p:blipFill>
          <a:blip r:embed="rId11"/>
          <a:stretch>
            <a:fillRect/>
          </a:stretch>
        </p:blipFill>
        <p:spPr>
          <a:xfrm>
            <a:off x="6967191" y="2421540"/>
            <a:ext cx="1585843" cy="1501248"/>
          </a:xfrm>
          <a:prstGeom prst="rect">
            <a:avLst/>
          </a:prstGeom>
        </p:spPr>
      </p:pic>
      <p:sp>
        <p:nvSpPr>
          <p:cNvPr id="8" name="TextBox 7">
            <a:extLst>
              <a:ext uri="{FF2B5EF4-FFF2-40B4-BE49-F238E27FC236}">
                <a16:creationId xmlns:a16="http://schemas.microsoft.com/office/drawing/2014/main" id="{808F57BA-4E8D-6D88-FE53-F3EDA5F273B5}"/>
              </a:ext>
            </a:extLst>
          </p:cNvPr>
          <p:cNvSpPr txBox="1"/>
          <p:nvPr/>
        </p:nvSpPr>
        <p:spPr>
          <a:xfrm>
            <a:off x="7130754" y="3957972"/>
            <a:ext cx="1109379"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Ninth Pose</a:t>
            </a:r>
            <a:endParaRPr lang="en-GB"/>
          </a:p>
        </p:txBody>
      </p:sp>
      <p:pic>
        <p:nvPicPr>
          <p:cNvPr id="15" name="Picture 14" descr="A cartoon animal with wireframe mesh&#10;&#10;Description automatically generated">
            <a:extLst>
              <a:ext uri="{FF2B5EF4-FFF2-40B4-BE49-F238E27FC236}">
                <a16:creationId xmlns:a16="http://schemas.microsoft.com/office/drawing/2014/main" id="{A7F45195-E856-F196-D6C7-DFC1AC5DB1AB}"/>
              </a:ext>
            </a:extLst>
          </p:cNvPr>
          <p:cNvPicPr>
            <a:picLocks noChangeAspect="1"/>
          </p:cNvPicPr>
          <p:nvPr/>
        </p:nvPicPr>
        <p:blipFill>
          <a:blip r:embed="rId12"/>
          <a:stretch>
            <a:fillRect/>
          </a:stretch>
        </p:blipFill>
        <p:spPr>
          <a:xfrm>
            <a:off x="8823267" y="2440235"/>
            <a:ext cx="1521840" cy="1591860"/>
          </a:xfrm>
          <a:prstGeom prst="rect">
            <a:avLst/>
          </a:prstGeom>
        </p:spPr>
      </p:pic>
      <p:sp>
        <p:nvSpPr>
          <p:cNvPr id="17" name="TextBox 16">
            <a:extLst>
              <a:ext uri="{FF2B5EF4-FFF2-40B4-BE49-F238E27FC236}">
                <a16:creationId xmlns:a16="http://schemas.microsoft.com/office/drawing/2014/main" id="{E5D0A76B-65E4-E5EE-E749-7356044138AD}"/>
              </a:ext>
            </a:extLst>
          </p:cNvPr>
          <p:cNvSpPr txBox="1"/>
          <p:nvPr/>
        </p:nvSpPr>
        <p:spPr>
          <a:xfrm>
            <a:off x="8993941" y="4050421"/>
            <a:ext cx="1024041" cy="3111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22376">
              <a:spcAft>
                <a:spcPts val="600"/>
              </a:spcAft>
            </a:pPr>
            <a:r>
              <a:rPr lang="en-GB" sz="1422" kern="1200">
                <a:solidFill>
                  <a:schemeClr val="tx1"/>
                </a:solidFill>
                <a:latin typeface="+mn-lt"/>
                <a:ea typeface="+mn-ea"/>
                <a:cs typeface="Calibri"/>
              </a:rPr>
              <a:t>Tenth Pose</a:t>
            </a:r>
            <a:endParaRPr lang="en-GB"/>
          </a:p>
        </p:txBody>
      </p:sp>
    </p:spTree>
    <p:extLst>
      <p:ext uri="{BB962C8B-B14F-4D97-AF65-F5344CB8AC3E}">
        <p14:creationId xmlns:p14="http://schemas.microsoft.com/office/powerpoint/2010/main" val="1530780138"/>
      </p:ext>
    </p:extLst>
  </p:cSld>
  <p:clrMapOvr>
    <a:masterClrMapping/>
  </p:clrMapOvr>
  <mc:AlternateContent xmlns:mc="http://schemas.openxmlformats.org/markup-compatibility/2006" xmlns:p14="http://schemas.microsoft.com/office/powerpoint/2010/main">
    <mc:Choice Requires="p14">
      <p:transition spd="slow" p14:dur="2000" advTm="13313"/>
    </mc:Choice>
    <mc:Fallback xmlns="">
      <p:transition spd="slow" advTm="1331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rtoon animal with a wireframe&#10;&#10;Description automatically generated">
            <a:extLst>
              <a:ext uri="{FF2B5EF4-FFF2-40B4-BE49-F238E27FC236}">
                <a16:creationId xmlns:a16="http://schemas.microsoft.com/office/drawing/2014/main" id="{3B637E26-BFC3-3162-7610-6CC9E7416CC8}"/>
              </a:ext>
            </a:extLst>
          </p:cNvPr>
          <p:cNvPicPr>
            <a:picLocks noChangeAspect="1"/>
          </p:cNvPicPr>
          <p:nvPr/>
        </p:nvPicPr>
        <p:blipFill>
          <a:blip r:embed="rId2"/>
          <a:stretch>
            <a:fillRect/>
          </a:stretch>
        </p:blipFill>
        <p:spPr>
          <a:xfrm>
            <a:off x="247803" y="283950"/>
            <a:ext cx="1708386" cy="1570128"/>
          </a:xfrm>
          <a:prstGeom prst="rect">
            <a:avLst/>
          </a:prstGeom>
        </p:spPr>
      </p:pic>
      <p:sp>
        <p:nvSpPr>
          <p:cNvPr id="5" name="TextBox 4">
            <a:extLst>
              <a:ext uri="{FF2B5EF4-FFF2-40B4-BE49-F238E27FC236}">
                <a16:creationId xmlns:a16="http://schemas.microsoft.com/office/drawing/2014/main" id="{2D85B42A-BC50-B845-257D-68C9E32E86E7}"/>
              </a:ext>
            </a:extLst>
          </p:cNvPr>
          <p:cNvSpPr txBox="1"/>
          <p:nvPr/>
        </p:nvSpPr>
        <p:spPr>
          <a:xfrm>
            <a:off x="329259" y="1984963"/>
            <a:ext cx="15804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Eleventh Pose</a:t>
            </a:r>
            <a:endParaRPr lang="en-GB" dirty="0"/>
          </a:p>
        </p:txBody>
      </p:sp>
      <p:pic>
        <p:nvPicPr>
          <p:cNvPr id="6" name="Picture 5" descr="A cartoon animal with lines and dots&#10;&#10;Description automatically generated">
            <a:extLst>
              <a:ext uri="{FF2B5EF4-FFF2-40B4-BE49-F238E27FC236}">
                <a16:creationId xmlns:a16="http://schemas.microsoft.com/office/drawing/2014/main" id="{08BA4957-7EAD-8514-1914-07C65B8B85E7}"/>
              </a:ext>
            </a:extLst>
          </p:cNvPr>
          <p:cNvPicPr>
            <a:picLocks noChangeAspect="1"/>
          </p:cNvPicPr>
          <p:nvPr/>
        </p:nvPicPr>
        <p:blipFill>
          <a:blip r:embed="rId3"/>
          <a:stretch>
            <a:fillRect/>
          </a:stretch>
        </p:blipFill>
        <p:spPr>
          <a:xfrm>
            <a:off x="2062104" y="279827"/>
            <a:ext cx="1708387" cy="1575827"/>
          </a:xfrm>
          <a:prstGeom prst="rect">
            <a:avLst/>
          </a:prstGeom>
        </p:spPr>
      </p:pic>
      <p:sp>
        <p:nvSpPr>
          <p:cNvPr id="7" name="TextBox 6">
            <a:extLst>
              <a:ext uri="{FF2B5EF4-FFF2-40B4-BE49-F238E27FC236}">
                <a16:creationId xmlns:a16="http://schemas.microsoft.com/office/drawing/2014/main" id="{CBF2C6A2-555A-BBDE-7351-B4CC37B7DBD8}"/>
              </a:ext>
            </a:extLst>
          </p:cNvPr>
          <p:cNvSpPr txBox="1"/>
          <p:nvPr/>
        </p:nvSpPr>
        <p:spPr>
          <a:xfrm>
            <a:off x="2154296" y="1984962"/>
            <a:ext cx="14111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Twelfth Pose</a:t>
            </a:r>
            <a:endParaRPr lang="en-GB" dirty="0"/>
          </a:p>
        </p:txBody>
      </p:sp>
      <p:pic>
        <p:nvPicPr>
          <p:cNvPr id="8" name="Picture 7" descr="A cartoon animal with a feather&#10;&#10;Description automatically generated">
            <a:extLst>
              <a:ext uri="{FF2B5EF4-FFF2-40B4-BE49-F238E27FC236}">
                <a16:creationId xmlns:a16="http://schemas.microsoft.com/office/drawing/2014/main" id="{1A01C5BE-A745-C6A3-78BC-21464606FD42}"/>
              </a:ext>
            </a:extLst>
          </p:cNvPr>
          <p:cNvPicPr>
            <a:picLocks noChangeAspect="1"/>
          </p:cNvPicPr>
          <p:nvPr/>
        </p:nvPicPr>
        <p:blipFill>
          <a:blip r:embed="rId4"/>
          <a:stretch>
            <a:fillRect/>
          </a:stretch>
        </p:blipFill>
        <p:spPr>
          <a:xfrm>
            <a:off x="3971806" y="284430"/>
            <a:ext cx="1746016" cy="1566620"/>
          </a:xfrm>
          <a:prstGeom prst="rect">
            <a:avLst/>
          </a:prstGeom>
        </p:spPr>
      </p:pic>
      <p:sp>
        <p:nvSpPr>
          <p:cNvPr id="9" name="TextBox 8">
            <a:extLst>
              <a:ext uri="{FF2B5EF4-FFF2-40B4-BE49-F238E27FC236}">
                <a16:creationId xmlns:a16="http://schemas.microsoft.com/office/drawing/2014/main" id="{8A97DD1E-F750-1364-B66B-5CF85C3DDCC1}"/>
              </a:ext>
            </a:extLst>
          </p:cNvPr>
          <p:cNvSpPr txBox="1"/>
          <p:nvPr/>
        </p:nvSpPr>
        <p:spPr>
          <a:xfrm>
            <a:off x="3941703" y="1984962"/>
            <a:ext cx="1815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Thirteenth Pose</a:t>
            </a:r>
            <a:endParaRPr lang="en-GB" dirty="0"/>
          </a:p>
        </p:txBody>
      </p:sp>
      <p:pic>
        <p:nvPicPr>
          <p:cNvPr id="10" name="Picture 9" descr="A cartoon animal with a grid&#10;&#10;Description automatically generated">
            <a:extLst>
              <a:ext uri="{FF2B5EF4-FFF2-40B4-BE49-F238E27FC236}">
                <a16:creationId xmlns:a16="http://schemas.microsoft.com/office/drawing/2014/main" id="{124D1F0C-AA16-0280-F926-92EA5151E1C4}"/>
              </a:ext>
            </a:extLst>
          </p:cNvPr>
          <p:cNvPicPr>
            <a:picLocks noChangeAspect="1"/>
          </p:cNvPicPr>
          <p:nvPr/>
        </p:nvPicPr>
        <p:blipFill>
          <a:blip r:embed="rId5"/>
          <a:stretch>
            <a:fillRect/>
          </a:stretch>
        </p:blipFill>
        <p:spPr>
          <a:xfrm>
            <a:off x="5909733" y="284171"/>
            <a:ext cx="1952978" cy="1604771"/>
          </a:xfrm>
          <a:prstGeom prst="rect">
            <a:avLst/>
          </a:prstGeom>
        </p:spPr>
      </p:pic>
      <p:sp>
        <p:nvSpPr>
          <p:cNvPr id="11" name="TextBox 10">
            <a:extLst>
              <a:ext uri="{FF2B5EF4-FFF2-40B4-BE49-F238E27FC236}">
                <a16:creationId xmlns:a16="http://schemas.microsoft.com/office/drawing/2014/main" id="{A10AEDBF-A4B9-D11F-2FA5-3ECEAF0478EF}"/>
              </a:ext>
            </a:extLst>
          </p:cNvPr>
          <p:cNvSpPr txBox="1"/>
          <p:nvPr/>
        </p:nvSpPr>
        <p:spPr>
          <a:xfrm>
            <a:off x="5983110" y="1984964"/>
            <a:ext cx="18438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Fourteenth Pose</a:t>
            </a:r>
            <a:endParaRPr lang="en-GB" dirty="0"/>
          </a:p>
        </p:txBody>
      </p:sp>
      <p:pic>
        <p:nvPicPr>
          <p:cNvPr id="12" name="Picture 11" descr="A cartoon animal with a grid on it&#10;&#10;Description automatically generated">
            <a:extLst>
              <a:ext uri="{FF2B5EF4-FFF2-40B4-BE49-F238E27FC236}">
                <a16:creationId xmlns:a16="http://schemas.microsoft.com/office/drawing/2014/main" id="{A8A13868-3F26-DAFC-1358-B8F3CFCD9D2F}"/>
              </a:ext>
            </a:extLst>
          </p:cNvPr>
          <p:cNvPicPr>
            <a:picLocks noChangeAspect="1"/>
          </p:cNvPicPr>
          <p:nvPr/>
        </p:nvPicPr>
        <p:blipFill>
          <a:blip r:embed="rId6"/>
          <a:stretch>
            <a:fillRect/>
          </a:stretch>
        </p:blipFill>
        <p:spPr>
          <a:xfrm>
            <a:off x="8186326" y="281821"/>
            <a:ext cx="1642534" cy="1703544"/>
          </a:xfrm>
          <a:prstGeom prst="rect">
            <a:avLst/>
          </a:prstGeom>
        </p:spPr>
      </p:pic>
      <p:sp>
        <p:nvSpPr>
          <p:cNvPr id="13" name="TextBox 12">
            <a:extLst>
              <a:ext uri="{FF2B5EF4-FFF2-40B4-BE49-F238E27FC236}">
                <a16:creationId xmlns:a16="http://schemas.microsoft.com/office/drawing/2014/main" id="{AE95E52C-01BF-01E8-66B4-F584D7533D58}"/>
              </a:ext>
            </a:extLst>
          </p:cNvPr>
          <p:cNvSpPr txBox="1"/>
          <p:nvPr/>
        </p:nvSpPr>
        <p:spPr>
          <a:xfrm>
            <a:off x="8184444" y="2060222"/>
            <a:ext cx="1608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Fifteenth Pose</a:t>
            </a:r>
            <a:endParaRPr lang="en-GB" dirty="0"/>
          </a:p>
        </p:txBody>
      </p:sp>
      <p:pic>
        <p:nvPicPr>
          <p:cNvPr id="14" name="Picture 13" descr="A cartoon animal with a grid&#10;&#10;Description automatically generated">
            <a:extLst>
              <a:ext uri="{FF2B5EF4-FFF2-40B4-BE49-F238E27FC236}">
                <a16:creationId xmlns:a16="http://schemas.microsoft.com/office/drawing/2014/main" id="{32CC8A25-B53B-2FFE-F952-CCAD000B51C5}"/>
              </a:ext>
            </a:extLst>
          </p:cNvPr>
          <p:cNvPicPr>
            <a:picLocks noChangeAspect="1"/>
          </p:cNvPicPr>
          <p:nvPr/>
        </p:nvPicPr>
        <p:blipFill>
          <a:blip r:embed="rId7"/>
          <a:stretch>
            <a:fillRect/>
          </a:stretch>
        </p:blipFill>
        <p:spPr>
          <a:xfrm>
            <a:off x="10161882" y="281308"/>
            <a:ext cx="1604903" cy="1779830"/>
          </a:xfrm>
          <a:prstGeom prst="rect">
            <a:avLst/>
          </a:prstGeom>
        </p:spPr>
      </p:pic>
      <p:sp>
        <p:nvSpPr>
          <p:cNvPr id="15" name="TextBox 14">
            <a:extLst>
              <a:ext uri="{FF2B5EF4-FFF2-40B4-BE49-F238E27FC236}">
                <a16:creationId xmlns:a16="http://schemas.microsoft.com/office/drawing/2014/main" id="{DEE326A3-CC87-5DDE-3995-25F785EA7A0D}"/>
              </a:ext>
            </a:extLst>
          </p:cNvPr>
          <p:cNvSpPr txBox="1"/>
          <p:nvPr/>
        </p:nvSpPr>
        <p:spPr>
          <a:xfrm>
            <a:off x="10159999" y="2088444"/>
            <a:ext cx="1825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Sixteenth Pose</a:t>
            </a:r>
            <a:endParaRPr lang="en-GB" dirty="0"/>
          </a:p>
        </p:txBody>
      </p:sp>
      <p:pic>
        <p:nvPicPr>
          <p:cNvPr id="2" name="Picture 1" descr="A cartoon animal with lines drawn on it&#10;&#10;Description automatically generated">
            <a:extLst>
              <a:ext uri="{FF2B5EF4-FFF2-40B4-BE49-F238E27FC236}">
                <a16:creationId xmlns:a16="http://schemas.microsoft.com/office/drawing/2014/main" id="{C21A9E9C-D57F-1D8E-D5C7-769477FAC65F}"/>
              </a:ext>
            </a:extLst>
          </p:cNvPr>
          <p:cNvPicPr>
            <a:picLocks noChangeAspect="1"/>
          </p:cNvPicPr>
          <p:nvPr/>
        </p:nvPicPr>
        <p:blipFill>
          <a:blip r:embed="rId8"/>
          <a:stretch>
            <a:fillRect/>
          </a:stretch>
        </p:blipFill>
        <p:spPr>
          <a:xfrm>
            <a:off x="251012" y="2365742"/>
            <a:ext cx="1658472" cy="1678282"/>
          </a:xfrm>
          <a:prstGeom prst="rect">
            <a:avLst/>
          </a:prstGeom>
        </p:spPr>
      </p:pic>
      <p:sp>
        <p:nvSpPr>
          <p:cNvPr id="3" name="TextBox 2">
            <a:extLst>
              <a:ext uri="{FF2B5EF4-FFF2-40B4-BE49-F238E27FC236}">
                <a16:creationId xmlns:a16="http://schemas.microsoft.com/office/drawing/2014/main" id="{2C5B2FF2-1F61-FA95-A14C-040059F9B93C}"/>
              </a:ext>
            </a:extLst>
          </p:cNvPr>
          <p:cNvSpPr txBox="1"/>
          <p:nvPr/>
        </p:nvSpPr>
        <p:spPr>
          <a:xfrm>
            <a:off x="215153" y="4141694"/>
            <a:ext cx="17391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Seventeenth Pose</a:t>
            </a:r>
            <a:endParaRPr lang="en-GB" dirty="0"/>
          </a:p>
        </p:txBody>
      </p:sp>
      <p:pic>
        <p:nvPicPr>
          <p:cNvPr id="16" name="Picture 15">
            <a:extLst>
              <a:ext uri="{FF2B5EF4-FFF2-40B4-BE49-F238E27FC236}">
                <a16:creationId xmlns:a16="http://schemas.microsoft.com/office/drawing/2014/main" id="{AFFF7427-E5AF-13DD-6BB0-683FE7E7D90F}"/>
              </a:ext>
            </a:extLst>
          </p:cNvPr>
          <p:cNvPicPr>
            <a:picLocks noChangeAspect="1"/>
          </p:cNvPicPr>
          <p:nvPr/>
        </p:nvPicPr>
        <p:blipFill>
          <a:blip r:embed="rId9"/>
          <a:stretch>
            <a:fillRect/>
          </a:stretch>
        </p:blipFill>
        <p:spPr>
          <a:xfrm>
            <a:off x="1246094" y="4929158"/>
            <a:ext cx="8955741" cy="442132"/>
          </a:xfrm>
          <a:prstGeom prst="rect">
            <a:avLst/>
          </a:prstGeom>
        </p:spPr>
      </p:pic>
      <p:sp>
        <p:nvSpPr>
          <p:cNvPr id="17" name="TextBox 16">
            <a:extLst>
              <a:ext uri="{FF2B5EF4-FFF2-40B4-BE49-F238E27FC236}">
                <a16:creationId xmlns:a16="http://schemas.microsoft.com/office/drawing/2014/main" id="{AA05342F-11EA-C698-E75F-5F0BB71D2FCA}"/>
              </a:ext>
            </a:extLst>
          </p:cNvPr>
          <p:cNvSpPr txBox="1"/>
          <p:nvPr/>
        </p:nvSpPr>
        <p:spPr>
          <a:xfrm>
            <a:off x="887505" y="5468470"/>
            <a:ext cx="992392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These are the main key poses/keyframes for my animation. As time goes on, I will be putting extra keyframes in-between the already existing ones to have the pose to pose effect. This will give the idea of the pose to pose aspect that I was talking about earlier, by adding keyframes in-between different frames.</a:t>
            </a:r>
            <a:endParaRPr lang="en-GB" dirty="0">
              <a:cs typeface="Calibri" panose="020F0502020204030204"/>
            </a:endParaRPr>
          </a:p>
        </p:txBody>
      </p:sp>
    </p:spTree>
    <p:extLst>
      <p:ext uri="{BB962C8B-B14F-4D97-AF65-F5344CB8AC3E}">
        <p14:creationId xmlns:p14="http://schemas.microsoft.com/office/powerpoint/2010/main" val="673869123"/>
      </p:ext>
    </p:extLst>
  </p:cSld>
  <p:clrMapOvr>
    <a:masterClrMapping/>
  </p:clrMapOvr>
  <mc:AlternateContent xmlns:mc="http://schemas.openxmlformats.org/markup-compatibility/2006" xmlns:p14="http://schemas.microsoft.com/office/powerpoint/2010/main">
    <mc:Choice Requires="p14">
      <p:transition spd="slow" p14:dur="2000" advTm="10769"/>
    </mc:Choice>
    <mc:Fallback xmlns="">
      <p:transition spd="slow" advTm="1076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266F7-7EE6-7D0B-4E8B-E29A6EBFBC0D}"/>
              </a:ext>
            </a:extLst>
          </p:cNvPr>
          <p:cNvSpPr>
            <a:spLocks noGrp="1"/>
          </p:cNvSpPr>
          <p:nvPr>
            <p:ph type="title"/>
          </p:nvPr>
        </p:nvSpPr>
        <p:spPr>
          <a:xfrm>
            <a:off x="546411" y="191429"/>
            <a:ext cx="10131425" cy="1456267"/>
          </a:xfrm>
        </p:spPr>
        <p:txBody>
          <a:bodyPr/>
          <a:lstStyle/>
          <a:p>
            <a:r>
              <a:rPr lang="en-GB" u="sng" dirty="0">
                <a:cs typeface="Calibri Light"/>
              </a:rPr>
              <a:t>Failed ATTEMPTS/Parts</a:t>
            </a:r>
            <a:endParaRPr lang="en-GB" u="sng" dirty="0"/>
          </a:p>
        </p:txBody>
      </p:sp>
      <p:sp>
        <p:nvSpPr>
          <p:cNvPr id="3" name="TextBox 2">
            <a:extLst>
              <a:ext uri="{FF2B5EF4-FFF2-40B4-BE49-F238E27FC236}">
                <a16:creationId xmlns:a16="http://schemas.microsoft.com/office/drawing/2014/main" id="{2C429111-690C-7E6E-A75E-93397EF3533A}"/>
              </a:ext>
            </a:extLst>
          </p:cNvPr>
          <p:cNvSpPr txBox="1"/>
          <p:nvPr/>
        </p:nvSpPr>
        <p:spPr>
          <a:xfrm>
            <a:off x="3358188" y="1260067"/>
            <a:ext cx="312525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(1)When trying to animate the tail, I wanted to make it so it would move to side to side quickly, however, it wasn't turning out the way I planned, and It wasn't as smooth, and I wanted it to be. The camera also felt like it was either too far or too close.</a:t>
            </a:r>
            <a:endParaRPr lang="en-GB" sz="2000" dirty="0">
              <a:cs typeface="Calibri" panose="020F0502020204030204"/>
            </a:endParaRPr>
          </a:p>
        </p:txBody>
      </p:sp>
      <p:pic>
        <p:nvPicPr>
          <p:cNvPr id="4" name="Eevee Playblast1">
            <a:hlinkClick r:id="" action="ppaction://media"/>
            <a:extLst>
              <a:ext uri="{FF2B5EF4-FFF2-40B4-BE49-F238E27FC236}">
                <a16:creationId xmlns:a16="http://schemas.microsoft.com/office/drawing/2014/main" id="{5B487051-BE74-EBA1-5802-F59B1F5A68DC}"/>
              </a:ext>
            </a:extLst>
          </p:cNvPr>
          <p:cNvPicPr>
            <a:picLocks noChangeAspect="1"/>
          </p:cNvPicPr>
          <p:nvPr>
            <a:videoFile r:link="rId3"/>
            <p:extLst>
              <p:ext uri="{DAA4B4D4-6D71-4841-9C94-3DE7FCFB9230}">
                <p14:media xmlns:p14="http://schemas.microsoft.com/office/powerpoint/2010/main" r:embed="rId2"/>
              </p:ext>
            </p:extLst>
          </p:nvPr>
        </p:nvPicPr>
        <p:blipFill>
          <a:blip r:embed="rId11"/>
          <a:stretch>
            <a:fillRect/>
          </a:stretch>
        </p:blipFill>
        <p:spPr>
          <a:xfrm>
            <a:off x="85765" y="1226361"/>
            <a:ext cx="3279776" cy="2155093"/>
          </a:xfrm>
          <a:prstGeom prst="rect">
            <a:avLst/>
          </a:prstGeom>
        </p:spPr>
      </p:pic>
      <p:sp>
        <p:nvSpPr>
          <p:cNvPr id="5" name="TextBox 4">
            <a:extLst>
              <a:ext uri="{FF2B5EF4-FFF2-40B4-BE49-F238E27FC236}">
                <a16:creationId xmlns:a16="http://schemas.microsoft.com/office/drawing/2014/main" id="{F72A44B8-1A33-8E48-1FA8-C81BCC49D077}"/>
              </a:ext>
            </a:extLst>
          </p:cNvPr>
          <p:cNvSpPr txBox="1"/>
          <p:nvPr/>
        </p:nvSpPr>
        <p:spPr>
          <a:xfrm>
            <a:off x="85508" y="3432218"/>
            <a:ext cx="18463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First Issue</a:t>
            </a:r>
            <a:endParaRPr lang="en-GB" dirty="0"/>
          </a:p>
        </p:txBody>
      </p:sp>
      <p:sp>
        <p:nvSpPr>
          <p:cNvPr id="8" name="TextBox 7">
            <a:extLst>
              <a:ext uri="{FF2B5EF4-FFF2-40B4-BE49-F238E27FC236}">
                <a16:creationId xmlns:a16="http://schemas.microsoft.com/office/drawing/2014/main" id="{FD72FA69-773A-6F9E-3B85-85AA2D8166A8}"/>
              </a:ext>
            </a:extLst>
          </p:cNvPr>
          <p:cNvSpPr txBox="1"/>
          <p:nvPr/>
        </p:nvSpPr>
        <p:spPr>
          <a:xfrm>
            <a:off x="44823" y="6015318"/>
            <a:ext cx="17212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Second Issue</a:t>
            </a:r>
            <a:endParaRPr lang="en-GB" dirty="0"/>
          </a:p>
        </p:txBody>
      </p:sp>
      <p:sp>
        <p:nvSpPr>
          <p:cNvPr id="9" name="TextBox 8">
            <a:extLst>
              <a:ext uri="{FF2B5EF4-FFF2-40B4-BE49-F238E27FC236}">
                <a16:creationId xmlns:a16="http://schemas.microsoft.com/office/drawing/2014/main" id="{39161252-D39B-D18E-D0D3-D58FA13657C5}"/>
              </a:ext>
            </a:extLst>
          </p:cNvPr>
          <p:cNvSpPr txBox="1"/>
          <p:nvPr/>
        </p:nvSpPr>
        <p:spPr>
          <a:xfrm>
            <a:off x="3290046" y="3801035"/>
            <a:ext cx="271630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(2)The next issue was, the Pivot point and camera just went off the rails completely, It decided to move completely off of the rig without me realising, to the point where the camera completely disappeared and went below the rig itself.</a:t>
            </a:r>
            <a:endParaRPr lang="en-GB" sz="1400" dirty="0"/>
          </a:p>
        </p:txBody>
      </p:sp>
      <p:pic>
        <p:nvPicPr>
          <p:cNvPr id="10" name="Failed Camera View Eevee Rig">
            <a:hlinkClick r:id="" action="ppaction://media"/>
            <a:extLst>
              <a:ext uri="{FF2B5EF4-FFF2-40B4-BE49-F238E27FC236}">
                <a16:creationId xmlns:a16="http://schemas.microsoft.com/office/drawing/2014/main" id="{768F3300-4634-8AE8-3919-972D90125891}"/>
              </a:ext>
            </a:extLst>
          </p:cNvPr>
          <p:cNvPicPr>
            <a:picLocks noChangeAspect="1"/>
          </p:cNvPicPr>
          <p:nvPr>
            <a:videoFile r:link="rId5"/>
            <p:extLst>
              <p:ext uri="{DAA4B4D4-6D71-4841-9C94-3DE7FCFB9230}">
                <p14:media xmlns:p14="http://schemas.microsoft.com/office/powerpoint/2010/main" r:embed="rId4"/>
              </p:ext>
            </p:extLst>
          </p:nvPr>
        </p:nvPicPr>
        <p:blipFill>
          <a:blip r:embed="rId12"/>
          <a:stretch>
            <a:fillRect/>
          </a:stretch>
        </p:blipFill>
        <p:spPr>
          <a:xfrm>
            <a:off x="-20263" y="3760694"/>
            <a:ext cx="3312647" cy="2169460"/>
          </a:xfrm>
          <a:prstGeom prst="rect">
            <a:avLst/>
          </a:prstGeom>
        </p:spPr>
      </p:pic>
      <p:pic>
        <p:nvPicPr>
          <p:cNvPr id="11" name="Third Camera Attempt Eevee Rig">
            <a:hlinkClick r:id="" action="ppaction://media"/>
            <a:extLst>
              <a:ext uri="{FF2B5EF4-FFF2-40B4-BE49-F238E27FC236}">
                <a16:creationId xmlns:a16="http://schemas.microsoft.com/office/drawing/2014/main" id="{3C6FCFE2-06B3-7C30-45AE-264EA3A3AB5F}"/>
              </a:ext>
            </a:extLst>
          </p:cNvPr>
          <p:cNvPicPr>
            <a:picLocks noChangeAspect="1"/>
          </p:cNvPicPr>
          <p:nvPr>
            <a:videoFile r:link="rId7"/>
            <p:extLst>
              <p:ext uri="{DAA4B4D4-6D71-4841-9C94-3DE7FCFB9230}">
                <p14:media xmlns:p14="http://schemas.microsoft.com/office/powerpoint/2010/main" r:embed="rId6"/>
              </p:ext>
            </p:extLst>
          </p:nvPr>
        </p:nvPicPr>
        <p:blipFill>
          <a:blip r:embed="rId13"/>
          <a:stretch>
            <a:fillRect/>
          </a:stretch>
        </p:blipFill>
        <p:spPr>
          <a:xfrm>
            <a:off x="6344677" y="685799"/>
            <a:ext cx="3276787" cy="2160495"/>
          </a:xfrm>
          <a:prstGeom prst="rect">
            <a:avLst/>
          </a:prstGeom>
        </p:spPr>
      </p:pic>
      <p:sp>
        <p:nvSpPr>
          <p:cNvPr id="12" name="TextBox 11">
            <a:extLst>
              <a:ext uri="{FF2B5EF4-FFF2-40B4-BE49-F238E27FC236}">
                <a16:creationId xmlns:a16="http://schemas.microsoft.com/office/drawing/2014/main" id="{D1E2A2B6-53C9-E71C-ED9F-77EC67799F0B}"/>
              </a:ext>
            </a:extLst>
          </p:cNvPr>
          <p:cNvSpPr txBox="1"/>
          <p:nvPr/>
        </p:nvSpPr>
        <p:spPr>
          <a:xfrm>
            <a:off x="6347011" y="2859741"/>
            <a:ext cx="14971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Third Issue</a:t>
            </a:r>
            <a:endParaRPr lang="en-GB" dirty="0"/>
          </a:p>
        </p:txBody>
      </p:sp>
      <p:sp>
        <p:nvSpPr>
          <p:cNvPr id="13" name="TextBox 12">
            <a:extLst>
              <a:ext uri="{FF2B5EF4-FFF2-40B4-BE49-F238E27FC236}">
                <a16:creationId xmlns:a16="http://schemas.microsoft.com/office/drawing/2014/main" id="{D25CB734-6708-3049-E406-3E1E9F27D87F}"/>
              </a:ext>
            </a:extLst>
          </p:cNvPr>
          <p:cNvSpPr txBox="1"/>
          <p:nvPr/>
        </p:nvSpPr>
        <p:spPr>
          <a:xfrm>
            <a:off x="9663953" y="806823"/>
            <a:ext cx="232185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(3) I still wasn't particularly happy with the camera. I still thought that it was way too far away for my liking. </a:t>
            </a:r>
            <a:endParaRPr lang="en-GB" sz="1400" dirty="0"/>
          </a:p>
        </p:txBody>
      </p:sp>
      <p:pic>
        <p:nvPicPr>
          <p:cNvPr id="6" name="Sitting attempt(Eevee rig">
            <a:hlinkClick r:id="" action="ppaction://media"/>
            <a:extLst>
              <a:ext uri="{FF2B5EF4-FFF2-40B4-BE49-F238E27FC236}">
                <a16:creationId xmlns:a16="http://schemas.microsoft.com/office/drawing/2014/main" id="{10FF40AF-8A29-1169-37A1-4ED2BDB3B5EB}"/>
              </a:ext>
            </a:extLst>
          </p:cNvPr>
          <p:cNvPicPr>
            <a:picLocks noChangeAspect="1"/>
          </p:cNvPicPr>
          <p:nvPr>
            <a:videoFile r:link="rId9"/>
            <p:extLst>
              <p:ext uri="{DAA4B4D4-6D71-4841-9C94-3DE7FCFB9230}">
                <p14:media xmlns:p14="http://schemas.microsoft.com/office/powerpoint/2010/main" r:embed="rId8"/>
              </p:ext>
            </p:extLst>
          </p:nvPr>
        </p:nvPicPr>
        <p:blipFill>
          <a:blip r:embed="rId14"/>
          <a:stretch>
            <a:fillRect/>
          </a:stretch>
        </p:blipFill>
        <p:spPr>
          <a:xfrm>
            <a:off x="6246541" y="3452194"/>
            <a:ext cx="3415992" cy="1820128"/>
          </a:xfrm>
          <a:prstGeom prst="rect">
            <a:avLst/>
          </a:prstGeom>
        </p:spPr>
      </p:pic>
      <p:sp>
        <p:nvSpPr>
          <p:cNvPr id="7" name="TextBox 6">
            <a:extLst>
              <a:ext uri="{FF2B5EF4-FFF2-40B4-BE49-F238E27FC236}">
                <a16:creationId xmlns:a16="http://schemas.microsoft.com/office/drawing/2014/main" id="{634733FD-AB65-755A-1DFB-92259B391A86}"/>
              </a:ext>
            </a:extLst>
          </p:cNvPr>
          <p:cNvSpPr txBox="1"/>
          <p:nvPr/>
        </p:nvSpPr>
        <p:spPr>
          <a:xfrm>
            <a:off x="6244681" y="5213194"/>
            <a:ext cx="25740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Forth Issue</a:t>
            </a:r>
            <a:endParaRPr lang="en-GB" dirty="0"/>
          </a:p>
        </p:txBody>
      </p:sp>
      <p:sp>
        <p:nvSpPr>
          <p:cNvPr id="14" name="TextBox 13">
            <a:extLst>
              <a:ext uri="{FF2B5EF4-FFF2-40B4-BE49-F238E27FC236}">
                <a16:creationId xmlns:a16="http://schemas.microsoft.com/office/drawing/2014/main" id="{97EDBF64-64EF-AA9B-DCBC-EB955C2AEC95}"/>
              </a:ext>
            </a:extLst>
          </p:cNvPr>
          <p:cNvSpPr txBox="1"/>
          <p:nvPr/>
        </p:nvSpPr>
        <p:spPr>
          <a:xfrm>
            <a:off x="9664389" y="3466170"/>
            <a:ext cx="217448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(4) When trying to do get Eevee to sit down, the body wouldn't exactly go to the floor, and would instead go inside of the mesh. Also the texture seemed to have gone while working on my pc.</a:t>
            </a:r>
          </a:p>
        </p:txBody>
      </p:sp>
    </p:spTree>
    <p:custDataLst>
      <p:tags r:id="rId1"/>
    </p:custDataLst>
    <p:extLst>
      <p:ext uri="{BB962C8B-B14F-4D97-AF65-F5344CB8AC3E}">
        <p14:creationId xmlns:p14="http://schemas.microsoft.com/office/powerpoint/2010/main" val="3351626570"/>
      </p:ext>
    </p:extLst>
  </p:cSld>
  <p:clrMapOvr>
    <a:masterClrMapping/>
  </p:clrMapOvr>
  <mc:AlternateContent xmlns:mc="http://schemas.openxmlformats.org/markup-compatibility/2006" xmlns:p14="http://schemas.microsoft.com/office/powerpoint/2010/main">
    <mc:Choice Requires="p14">
      <p:transition spd="slow" p14:dur="2000" advTm="24528"/>
    </mc:Choice>
    <mc:Fallback xmlns="">
      <p:transition spd="slow" advTm="245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0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9205"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1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video>
              <p:cMediaNode>
                <p:cTn id="25" fill="hold" display="0">
                  <p:stCondLst>
                    <p:cond delay="indefinite"/>
                  </p:stCondLst>
                </p:cTn>
                <p:tgtEl>
                  <p:spTgt spid="10"/>
                </p:tgtEl>
              </p:cMediaNode>
            </p:video>
            <p:seq concurrent="1" nextAc="seek">
              <p:cTn id="26" restart="whenNotActive" fill="hold" evtFilter="cancelBubble" nodeType="interactiveSeq">
                <p:stCondLst>
                  <p:cond evt="onClick" delay="0">
                    <p:tgtEl>
                      <p:spTgt spid="10"/>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0"/>
                                        </p:tgtEl>
                                      </p:cBhvr>
                                    </p:cmd>
                                  </p:childTnLst>
                                </p:cTn>
                              </p:par>
                            </p:childTnLst>
                          </p:cTn>
                        </p:par>
                      </p:childTnLst>
                    </p:cTn>
                  </p:par>
                </p:childTnLst>
              </p:cTn>
              <p:nextCondLst>
                <p:cond evt="onClick" delay="0">
                  <p:tgtEl>
                    <p:spTgt spid="10"/>
                  </p:tgtEl>
                </p:cond>
              </p:nextCondLst>
            </p:seq>
            <p:video>
              <p:cMediaNode>
                <p:cTn id="31" fill="hold" display="0">
                  <p:stCondLst>
                    <p:cond delay="indefinite"/>
                  </p:stCondLst>
                </p:cTn>
                <p:tgtEl>
                  <p:spTgt spid="11"/>
                </p:tgtEl>
              </p:cMediaNode>
            </p:video>
            <p:seq concurrent="1" nextAc="seek">
              <p:cTn id="32" restart="whenNotActive" fill="hold" evtFilter="cancelBubble" nodeType="interactiveSeq">
                <p:stCondLst>
                  <p:cond evt="onClick" delay="0">
                    <p:tgtEl>
                      <p:spTgt spid="11"/>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11"/>
                                        </p:tgtEl>
                                      </p:cBhvr>
                                    </p:cmd>
                                  </p:childTnLst>
                                </p:cTn>
                              </p:par>
                            </p:childTnLst>
                          </p:cTn>
                        </p:par>
                      </p:childTnLst>
                    </p:cTn>
                  </p:par>
                </p:childTnLst>
              </p:cTn>
              <p:nextCondLst>
                <p:cond evt="onClick" delay="0">
                  <p:tgtEl>
                    <p:spTgt spid="11"/>
                  </p:tgtEl>
                </p:cond>
              </p:nextCondLst>
            </p:seq>
            <p:video>
              <p:cMediaNode>
                <p:cTn id="37" fill="hold" display="0">
                  <p:stCondLst>
                    <p:cond delay="indefinite"/>
                  </p:stCondLst>
                </p:cTn>
                <p:tgtEl>
                  <p:spTgt spid="6"/>
                </p:tgtEl>
              </p:cMediaNode>
            </p:video>
            <p:seq concurrent="1" nextAc="seek">
              <p:cTn id="38" restart="whenNotActive" fill="hold" evtFilter="cancelBubble" nodeType="interactiveSeq">
                <p:stCondLst>
                  <p:cond evt="onClick" delay="0">
                    <p:tgtEl>
                      <p:spTgt spid="6"/>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6"/>
                                        </p:tgtEl>
                                      </p:cBhvr>
                                    </p:cmd>
                                  </p:childTnLst>
                                </p:cTn>
                              </p:par>
                            </p:childTnLst>
                          </p:cTn>
                        </p:par>
                      </p:childTnLst>
                    </p:cTn>
                  </p:par>
                </p:childTnLst>
              </p:cTn>
              <p:nextCondLst>
                <p:cond evt="onClick" delay="0">
                  <p:tgtEl>
                    <p:spTgt spid="6"/>
                  </p:tgtEl>
                </p:cond>
              </p:nextCondLst>
            </p:seq>
          </p:childTnLst>
        </p:cTn>
      </p:par>
    </p:tnLst>
  </p:timing>
  <p:extLst>
    <p:ext uri="{E180D4A7-C9FB-4DFB-919C-405C955672EB}">
      <p14:showEvtLst xmlns:p14="http://schemas.microsoft.com/office/powerpoint/2010/main">
        <p14:playEvt time="871" objId="4"/>
        <p14:playEvt time="7950" objId="10"/>
        <p14:playEvt time="13113" objId="11"/>
        <p14:playEvt time="18064" objId="6"/>
        <p14:stopEvt time="24528" objId="4"/>
        <p14:stopEvt time="24528" objId="10"/>
        <p14:stopEvt time="24528" objId="11"/>
        <p14:stopEvt time="24528" objId="6"/>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55EF-4DB4-A0EA-166A-5A24E84FB446}"/>
              </a:ext>
            </a:extLst>
          </p:cNvPr>
          <p:cNvSpPr>
            <a:spLocks noGrp="1"/>
          </p:cNvSpPr>
          <p:nvPr>
            <p:ph type="title"/>
          </p:nvPr>
        </p:nvSpPr>
        <p:spPr>
          <a:xfrm>
            <a:off x="32872" y="2184"/>
            <a:ext cx="3372037" cy="850575"/>
          </a:xfrm>
        </p:spPr>
        <p:txBody>
          <a:bodyPr/>
          <a:lstStyle/>
          <a:p>
            <a:r>
              <a:rPr lang="en-GB" dirty="0">
                <a:ea typeface="Calibri Light"/>
                <a:cs typeface="Calibri Light"/>
              </a:rPr>
              <a:t>Improvements</a:t>
            </a:r>
            <a:endParaRPr lang="en-GB" dirty="0"/>
          </a:p>
        </p:txBody>
      </p:sp>
      <p:sp>
        <p:nvSpPr>
          <p:cNvPr id="3" name="Content Placeholder 2">
            <a:extLst>
              <a:ext uri="{FF2B5EF4-FFF2-40B4-BE49-F238E27FC236}">
                <a16:creationId xmlns:a16="http://schemas.microsoft.com/office/drawing/2014/main" id="{C5B346B2-DAAB-746B-D0E9-35C3478E7B68}"/>
              </a:ext>
            </a:extLst>
          </p:cNvPr>
          <p:cNvSpPr>
            <a:spLocks noGrp="1"/>
          </p:cNvSpPr>
          <p:nvPr>
            <p:ph idx="1"/>
          </p:nvPr>
        </p:nvSpPr>
        <p:spPr>
          <a:xfrm>
            <a:off x="-51834" y="575541"/>
            <a:ext cx="4114729" cy="1138441"/>
          </a:xfrm>
        </p:spPr>
        <p:txBody>
          <a:bodyPr/>
          <a:lstStyle/>
          <a:p>
            <a:r>
              <a:rPr lang="en-GB" dirty="0">
                <a:ea typeface="Calibri"/>
                <a:cs typeface="Calibri"/>
              </a:rPr>
              <a:t>Here are some improvements that I have done regarding my animation!</a:t>
            </a:r>
            <a:endParaRPr lang="en-GB" dirty="0"/>
          </a:p>
        </p:txBody>
      </p:sp>
      <p:pic>
        <p:nvPicPr>
          <p:cNvPr id="4" name="Tail Movement Improved">
            <a:hlinkClick r:id="" action="ppaction://media"/>
            <a:extLst>
              <a:ext uri="{FF2B5EF4-FFF2-40B4-BE49-F238E27FC236}">
                <a16:creationId xmlns:a16="http://schemas.microsoft.com/office/drawing/2014/main" id="{7D4F423E-8332-E1C4-6BD9-005BEACCF166}"/>
              </a:ext>
            </a:extLst>
          </p:cNvPr>
          <p:cNvPicPr>
            <a:picLocks noChangeAspect="1"/>
          </p:cNvPicPr>
          <p:nvPr>
            <a:videoFile r:link="rId3"/>
            <p:extLst>
              <p:ext uri="{DAA4B4D4-6D71-4841-9C94-3DE7FCFB9230}">
                <p14:media xmlns:p14="http://schemas.microsoft.com/office/powerpoint/2010/main" r:embed="rId2"/>
              </p:ext>
            </p:extLst>
          </p:nvPr>
        </p:nvPicPr>
        <p:blipFill>
          <a:blip r:embed="rId12"/>
          <a:stretch>
            <a:fillRect/>
          </a:stretch>
        </p:blipFill>
        <p:spPr>
          <a:xfrm>
            <a:off x="179294" y="1532966"/>
            <a:ext cx="3406589" cy="1837765"/>
          </a:xfrm>
          <a:prstGeom prst="rect">
            <a:avLst/>
          </a:prstGeom>
        </p:spPr>
      </p:pic>
      <p:sp>
        <p:nvSpPr>
          <p:cNvPr id="5" name="TextBox 4">
            <a:extLst>
              <a:ext uri="{FF2B5EF4-FFF2-40B4-BE49-F238E27FC236}">
                <a16:creationId xmlns:a16="http://schemas.microsoft.com/office/drawing/2014/main" id="{17784737-898C-0069-0A97-3203BF04F0C7}"/>
              </a:ext>
            </a:extLst>
          </p:cNvPr>
          <p:cNvSpPr txBox="1"/>
          <p:nvPr/>
        </p:nvSpPr>
        <p:spPr>
          <a:xfrm>
            <a:off x="3585882" y="1604682"/>
            <a:ext cx="321832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(1)I have improved the tail when animating. I feel like the movement is a lot more smooth, and less </a:t>
            </a:r>
            <a:r>
              <a:rPr lang="en-GB" sz="1400" dirty="0" err="1">
                <a:cs typeface="Calibri"/>
              </a:rPr>
              <a:t>janky</a:t>
            </a:r>
            <a:r>
              <a:rPr lang="en-GB" sz="1400" dirty="0">
                <a:cs typeface="Calibri"/>
              </a:rPr>
              <a:t>. It also goes upwards, like the way I wanted it.</a:t>
            </a:r>
            <a:endParaRPr lang="en-GB" sz="1400" dirty="0"/>
          </a:p>
        </p:txBody>
      </p:sp>
      <p:pic>
        <p:nvPicPr>
          <p:cNvPr id="6" name="Improved Camera Eevee">
            <a:hlinkClick r:id="" action="ppaction://media"/>
            <a:extLst>
              <a:ext uri="{FF2B5EF4-FFF2-40B4-BE49-F238E27FC236}">
                <a16:creationId xmlns:a16="http://schemas.microsoft.com/office/drawing/2014/main" id="{C9EE8E23-8A01-B288-CD96-6ED22BA9E483}"/>
              </a:ext>
            </a:extLst>
          </p:cNvPr>
          <p:cNvPicPr>
            <a:picLocks noChangeAspect="1"/>
          </p:cNvPicPr>
          <p:nvPr>
            <a:videoFile r:link="rId5"/>
            <p:extLst>
              <p:ext uri="{DAA4B4D4-6D71-4841-9C94-3DE7FCFB9230}">
                <p14:media xmlns:p14="http://schemas.microsoft.com/office/powerpoint/2010/main" r:embed="rId4"/>
              </p:ext>
            </p:extLst>
          </p:nvPr>
        </p:nvPicPr>
        <p:blipFill>
          <a:blip r:embed="rId13"/>
          <a:stretch>
            <a:fillRect/>
          </a:stretch>
        </p:blipFill>
        <p:spPr>
          <a:xfrm>
            <a:off x="123172" y="3841375"/>
            <a:ext cx="3465047" cy="2259107"/>
          </a:xfrm>
          <a:prstGeom prst="rect">
            <a:avLst/>
          </a:prstGeom>
        </p:spPr>
      </p:pic>
      <p:sp>
        <p:nvSpPr>
          <p:cNvPr id="7" name="TextBox 6">
            <a:extLst>
              <a:ext uri="{FF2B5EF4-FFF2-40B4-BE49-F238E27FC236}">
                <a16:creationId xmlns:a16="http://schemas.microsoft.com/office/drawing/2014/main" id="{FBEA3782-F6CB-D15E-2093-3BBA27FA0DD6}"/>
              </a:ext>
            </a:extLst>
          </p:cNvPr>
          <p:cNvSpPr txBox="1"/>
          <p:nvPr/>
        </p:nvSpPr>
        <p:spPr>
          <a:xfrm>
            <a:off x="3630705" y="3899646"/>
            <a:ext cx="267148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(2) I have improved the camera angle of the animation. I feel like the angle it was at was a bit too close or far away, but I made it a </a:t>
            </a:r>
            <a:r>
              <a:rPr lang="en-GB" sz="1400">
                <a:cs typeface="Calibri"/>
              </a:rPr>
              <a:t>bit different.</a:t>
            </a:r>
            <a:endParaRPr lang="en-GB" sz="1400"/>
          </a:p>
        </p:txBody>
      </p:sp>
      <p:pic>
        <p:nvPicPr>
          <p:cNvPr id="8" name="Increased FPS">
            <a:hlinkClick r:id="" action="ppaction://media"/>
            <a:extLst>
              <a:ext uri="{FF2B5EF4-FFF2-40B4-BE49-F238E27FC236}">
                <a16:creationId xmlns:a16="http://schemas.microsoft.com/office/drawing/2014/main" id="{2D3BA5AF-7CD6-144B-4415-5F85E674FCC5}"/>
              </a:ext>
            </a:extLst>
          </p:cNvPr>
          <p:cNvPicPr>
            <a:picLocks noChangeAspect="1"/>
          </p:cNvPicPr>
          <p:nvPr>
            <a:videoFile r:link="rId7"/>
            <p:extLst>
              <p:ext uri="{DAA4B4D4-6D71-4841-9C94-3DE7FCFB9230}">
                <p14:media xmlns:p14="http://schemas.microsoft.com/office/powerpoint/2010/main" r:embed="rId6"/>
              </p:ext>
            </p:extLst>
          </p:nvPr>
        </p:nvPicPr>
        <p:blipFill>
          <a:blip r:embed="rId13"/>
          <a:stretch>
            <a:fillRect/>
          </a:stretch>
        </p:blipFill>
        <p:spPr>
          <a:xfrm>
            <a:off x="6577759" y="856129"/>
            <a:ext cx="2783730" cy="1828801"/>
          </a:xfrm>
          <a:prstGeom prst="rect">
            <a:avLst/>
          </a:prstGeom>
        </p:spPr>
      </p:pic>
      <p:sp>
        <p:nvSpPr>
          <p:cNvPr id="9" name="TextBox 8">
            <a:extLst>
              <a:ext uri="{FF2B5EF4-FFF2-40B4-BE49-F238E27FC236}">
                <a16:creationId xmlns:a16="http://schemas.microsoft.com/office/drawing/2014/main" id="{D6C3764D-1360-D2AC-61E3-5BE314367AF4}"/>
              </a:ext>
            </a:extLst>
          </p:cNvPr>
          <p:cNvSpPr txBox="1"/>
          <p:nvPr/>
        </p:nvSpPr>
        <p:spPr>
          <a:xfrm>
            <a:off x="9314329" y="923365"/>
            <a:ext cx="246529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(3) I have changed the FPS to a higher framrate in order to make a smoother animation flow.</a:t>
            </a:r>
            <a:endParaRPr lang="en-GB" sz="1400" dirty="0"/>
          </a:p>
        </p:txBody>
      </p:sp>
      <p:pic>
        <p:nvPicPr>
          <p:cNvPr id="10" name="Bend head down">
            <a:hlinkClick r:id="" action="ppaction://media"/>
            <a:extLst>
              <a:ext uri="{FF2B5EF4-FFF2-40B4-BE49-F238E27FC236}">
                <a16:creationId xmlns:a16="http://schemas.microsoft.com/office/drawing/2014/main" id="{1DB1DD00-E73F-39C3-59B6-4CC757AC5EFE}"/>
              </a:ext>
            </a:extLst>
          </p:cNvPr>
          <p:cNvPicPr>
            <a:picLocks noChangeAspect="1"/>
          </p:cNvPicPr>
          <p:nvPr>
            <a:videoFile r:link="rId9"/>
            <p:extLst>
              <p:ext uri="{DAA4B4D4-6D71-4841-9C94-3DE7FCFB9230}">
                <p14:media xmlns:p14="http://schemas.microsoft.com/office/powerpoint/2010/main" r:embed="rId8"/>
              </p:ext>
            </p:extLst>
          </p:nvPr>
        </p:nvPicPr>
        <p:blipFill>
          <a:blip r:embed="rId14"/>
          <a:stretch>
            <a:fillRect/>
          </a:stretch>
        </p:blipFill>
        <p:spPr>
          <a:xfrm>
            <a:off x="6452253" y="3724835"/>
            <a:ext cx="2864412" cy="1873625"/>
          </a:xfrm>
          <a:prstGeom prst="rect">
            <a:avLst/>
          </a:prstGeom>
        </p:spPr>
      </p:pic>
      <p:sp>
        <p:nvSpPr>
          <p:cNvPr id="11" name="TextBox 10">
            <a:extLst>
              <a:ext uri="{FF2B5EF4-FFF2-40B4-BE49-F238E27FC236}">
                <a16:creationId xmlns:a16="http://schemas.microsoft.com/office/drawing/2014/main" id="{A1FE1C9E-F63F-6367-ED08-45E50EE38C50}"/>
              </a:ext>
            </a:extLst>
          </p:cNvPr>
          <p:cNvSpPr txBox="1"/>
          <p:nvPr/>
        </p:nvSpPr>
        <p:spPr>
          <a:xfrm>
            <a:off x="9359153" y="3765176"/>
            <a:ext cx="254597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(4) I have made Eevee tilt his head down while wagging his tail to make him have more personality. The Camera has also been tweaked to focus </a:t>
            </a:r>
            <a:r>
              <a:rPr lang="en-GB" sz="1400">
                <a:cs typeface="Calibri"/>
              </a:rPr>
              <a:t>more on that movement.</a:t>
            </a:r>
            <a:endParaRPr lang="en-GB" dirty="0">
              <a:cs typeface="Calibri"/>
            </a:endParaRPr>
          </a:p>
        </p:txBody>
      </p:sp>
    </p:spTree>
    <p:custDataLst>
      <p:tags r:id="rId1"/>
    </p:custDataLst>
    <p:extLst>
      <p:ext uri="{BB962C8B-B14F-4D97-AF65-F5344CB8AC3E}">
        <p14:creationId xmlns:p14="http://schemas.microsoft.com/office/powerpoint/2010/main" val="1908455409"/>
      </p:ext>
    </p:extLst>
  </p:cSld>
  <p:clrMapOvr>
    <a:masterClrMapping/>
  </p:clrMapOvr>
  <mc:AlternateContent xmlns:mc="http://schemas.openxmlformats.org/markup-compatibility/2006" xmlns:p14="http://schemas.microsoft.com/office/powerpoint/2010/main">
    <mc:Choice Requires="p14">
      <p:transition spd="slow" p14:dur="2000" advTm="37211"/>
    </mc:Choice>
    <mc:Fallback xmlns="">
      <p:transition spd="slow" advTm="3721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0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9205"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91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video>
              <p:cMediaNode>
                <p:cTn id="25" fill="hold" display="0">
                  <p:stCondLst>
                    <p:cond delay="indefinite"/>
                  </p:stCondLst>
                </p:cTn>
                <p:tgtEl>
                  <p:spTgt spid="6"/>
                </p:tgtEl>
              </p:cMediaNode>
            </p:video>
            <p:seq concurrent="1" nextAc="seek">
              <p:cTn id="26" restart="whenNotActive" fill="hold" evtFilter="cancelBubble" nodeType="interactiveSeq">
                <p:stCondLst>
                  <p:cond evt="onClick" delay="0">
                    <p:tgtEl>
                      <p:spTgt spid="6"/>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6"/>
                                        </p:tgtEl>
                                      </p:cBhvr>
                                    </p:cmd>
                                  </p:childTnLst>
                                </p:cTn>
                              </p:par>
                            </p:childTnLst>
                          </p:cTn>
                        </p:par>
                      </p:childTnLst>
                    </p:cTn>
                  </p:par>
                </p:childTnLst>
              </p:cTn>
              <p:nextCondLst>
                <p:cond evt="onClick" delay="0">
                  <p:tgtEl>
                    <p:spTgt spid="6"/>
                  </p:tgtEl>
                </p:cond>
              </p:nextCondLst>
            </p:seq>
            <p:video>
              <p:cMediaNode>
                <p:cTn id="31" fill="hold" display="0">
                  <p:stCondLst>
                    <p:cond delay="indefinite"/>
                  </p:stCondLst>
                </p:cTn>
                <p:tgtEl>
                  <p:spTgt spid="8"/>
                </p:tgtEl>
              </p:cMediaNode>
            </p:video>
            <p:seq concurrent="1" nextAc="seek">
              <p:cTn id="32" restart="whenNotActive" fill="hold" evtFilter="cancelBubble" nodeType="interactiveSeq">
                <p:stCondLst>
                  <p:cond evt="onClick" delay="0">
                    <p:tgtEl>
                      <p:spTgt spid="8"/>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8"/>
                                        </p:tgtEl>
                                      </p:cBhvr>
                                    </p:cmd>
                                  </p:childTnLst>
                                </p:cTn>
                              </p:par>
                            </p:childTnLst>
                          </p:cTn>
                        </p:par>
                      </p:childTnLst>
                    </p:cTn>
                  </p:par>
                </p:childTnLst>
              </p:cTn>
              <p:nextCondLst>
                <p:cond evt="onClick" delay="0">
                  <p:tgtEl>
                    <p:spTgt spid="8"/>
                  </p:tgtEl>
                </p:cond>
              </p:nextCondLst>
            </p:seq>
            <p:video>
              <p:cMediaNode>
                <p:cTn id="37" fill="hold" display="0">
                  <p:stCondLst>
                    <p:cond delay="indefinite"/>
                  </p:stCondLst>
                </p:cTn>
                <p:tgtEl>
                  <p:spTgt spid="10"/>
                </p:tgtEl>
              </p:cMediaNode>
            </p:video>
            <p:seq concurrent="1" nextAc="seek">
              <p:cTn id="38" restart="whenNotActive" fill="hold" evtFilter="cancelBubble" nodeType="interactiveSeq">
                <p:stCondLst>
                  <p:cond evt="onClick" delay="0">
                    <p:tgtEl>
                      <p:spTgt spid="10"/>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10"/>
                                        </p:tgtEl>
                                      </p:cBhvr>
                                    </p:cmd>
                                  </p:childTnLst>
                                </p:cTn>
                              </p:par>
                            </p:childTnLst>
                          </p:cTn>
                        </p:par>
                      </p:childTnLst>
                    </p:cTn>
                  </p:par>
                </p:childTnLst>
              </p:cTn>
              <p:nextCondLst>
                <p:cond evt="onClick" delay="0">
                  <p:tgtEl>
                    <p:spTgt spid="10"/>
                  </p:tgtEl>
                </p:cond>
              </p:nextCondLst>
            </p:seq>
          </p:childTnLst>
        </p:cTn>
      </p:par>
    </p:tnLst>
  </p:timing>
  <p:extLst>
    <p:ext uri="{E180D4A7-C9FB-4DFB-919C-405C955672EB}">
      <p14:showEvtLst xmlns:p14="http://schemas.microsoft.com/office/powerpoint/2010/main">
        <p14:playEvt time="912" objId="4"/>
        <p14:playEvt time="4150" objId="6"/>
        <p14:playEvt time="9319" objId="8"/>
        <p14:playEvt time="14131" objId="10"/>
        <p14:stopEvt time="30144" objId="4"/>
        <p14:pauseEvt time="31685" objId="8"/>
        <p14:triggerEvt type="onClick" time="31685" objId="8"/>
        <p14:stopEvt time="33395" objId="6"/>
        <p14:stopEvt time="37211" objId="8"/>
        <p14:stopEvt time="37211" objId="10"/>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17D-6537-BE22-5E1C-E8734C54FD42}"/>
              </a:ext>
            </a:extLst>
          </p:cNvPr>
          <p:cNvSpPr>
            <a:spLocks noGrp="1"/>
          </p:cNvSpPr>
          <p:nvPr>
            <p:ph type="title"/>
          </p:nvPr>
        </p:nvSpPr>
        <p:spPr>
          <a:xfrm>
            <a:off x="135385" y="130206"/>
            <a:ext cx="10131425" cy="1456267"/>
          </a:xfrm>
        </p:spPr>
        <p:txBody>
          <a:bodyPr/>
          <a:lstStyle/>
          <a:p>
            <a:r>
              <a:rPr lang="en-GB" dirty="0"/>
              <a:t>Final Animation</a:t>
            </a:r>
          </a:p>
        </p:txBody>
      </p:sp>
      <p:pic>
        <p:nvPicPr>
          <p:cNvPr id="3" name="Bend head down">
            <a:hlinkClick r:id="" action="ppaction://media"/>
            <a:extLst>
              <a:ext uri="{FF2B5EF4-FFF2-40B4-BE49-F238E27FC236}">
                <a16:creationId xmlns:a16="http://schemas.microsoft.com/office/drawing/2014/main" id="{80F9B750-B6A2-5D3E-0E6A-8F1EAEA9938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5385" y="1195855"/>
            <a:ext cx="5843321" cy="3822143"/>
          </a:xfrm>
          <a:prstGeom prst="rect">
            <a:avLst/>
          </a:prstGeom>
        </p:spPr>
      </p:pic>
      <p:sp>
        <p:nvSpPr>
          <p:cNvPr id="4" name="TextBox 3">
            <a:extLst>
              <a:ext uri="{FF2B5EF4-FFF2-40B4-BE49-F238E27FC236}">
                <a16:creationId xmlns:a16="http://schemas.microsoft.com/office/drawing/2014/main" id="{6A86D86C-775D-4B45-8819-63290E5DCFBB}"/>
              </a:ext>
            </a:extLst>
          </p:cNvPr>
          <p:cNvSpPr txBox="1"/>
          <p:nvPr/>
        </p:nvSpPr>
        <p:spPr>
          <a:xfrm>
            <a:off x="6096000" y="1367161"/>
            <a:ext cx="5480482" cy="3539430"/>
          </a:xfrm>
          <a:prstGeom prst="rect">
            <a:avLst/>
          </a:prstGeom>
          <a:noFill/>
        </p:spPr>
        <p:txBody>
          <a:bodyPr wrap="square" rtlCol="0">
            <a:spAutoFit/>
          </a:bodyPr>
          <a:lstStyle/>
          <a:p>
            <a:r>
              <a:rPr lang="en-GB" sz="1400" dirty="0"/>
              <a:t>This is my animation that I have created for my assignment. While I think I could have improved on my pose-to-pose aspect of things by putting more keyframes to make it more focused on that area of things, I feel like I have met the requirements for animating an Eevee from the hit video game Pokémon. I made Suttle movements that fits the character well, as well as made a few camera angles to show where the animation is being played next. While I am pleased that I have created this animation and gotten out of my comfort zone to create something different and experiment more with a different character, I feel like I could have improved my pose to pose a bit more by adding in extra keyframes for my animation to head more into that direction. I also feel like I could have added some extra movements such as the legs moving a bit better, possibly adding a hopping aspect to them to give more character to Eevee. I also am not a fan that the eyes didn’t move, but that was because the rig didn’t allow me to move the eyes in that way. Either way, I  could use this to improve in the future and make better animations.</a:t>
            </a:r>
          </a:p>
        </p:txBody>
      </p:sp>
    </p:spTree>
    <p:extLst>
      <p:ext uri="{BB962C8B-B14F-4D97-AF65-F5344CB8AC3E}">
        <p14:creationId xmlns:p14="http://schemas.microsoft.com/office/powerpoint/2010/main" val="3029649737"/>
      </p:ext>
    </p:extLst>
  </p:cSld>
  <p:clrMapOvr>
    <a:masterClrMapping/>
  </p:clrMapOvr>
  <mc:AlternateContent xmlns:mc="http://schemas.openxmlformats.org/markup-compatibility/2006" xmlns:p14="http://schemas.microsoft.com/office/powerpoint/2010/main">
    <mc:Choice Requires="p14">
      <p:transition spd="slow" p14:dur="2000" advTm="34730"/>
    </mc:Choice>
    <mc:Fallback xmlns="">
      <p:transition spd="slow" advTm="347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p:cTn id="12" fill="hold" display="0">
                  <p:stCondLst>
                    <p:cond delay="indefinite"/>
                  </p:stCondLst>
                </p:cTn>
                <p:tgtEl>
                  <p:spTgt spid="3"/>
                </p:tgtEl>
              </p:cMediaNode>
            </p:video>
          </p:childTnLst>
        </p:cTn>
      </p:par>
    </p:tnLst>
  </p:timing>
  <p:extLst>
    <p:ext uri="{E180D4A7-C9FB-4DFB-919C-405C955672EB}">
      <p14:showEvtLst xmlns:p14="http://schemas.microsoft.com/office/powerpoint/2010/main">
        <p14:playEvt time="821" objId="3"/>
        <p14:triggerEvt type="onClick" time="822" objId="3"/>
        <p14:stopEvt time="30030" objId="3"/>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5F657-31C9-3AF5-0A94-B5FC2C11685E}"/>
              </a:ext>
            </a:extLst>
          </p:cNvPr>
          <p:cNvSpPr>
            <a:spLocks noGrp="1"/>
          </p:cNvSpPr>
          <p:nvPr>
            <p:ph type="ctrTitle"/>
          </p:nvPr>
        </p:nvSpPr>
        <p:spPr>
          <a:xfrm>
            <a:off x="193010" y="156962"/>
            <a:ext cx="2461023" cy="615847"/>
          </a:xfrm>
        </p:spPr>
        <p:txBody>
          <a:bodyPr>
            <a:normAutofit/>
          </a:bodyPr>
          <a:lstStyle/>
          <a:p>
            <a:r>
              <a:rPr lang="en-US" sz="2800" u="sng"/>
              <a:t>References</a:t>
            </a:r>
          </a:p>
        </p:txBody>
      </p:sp>
      <p:sp>
        <p:nvSpPr>
          <p:cNvPr id="6" name="TextBox 5">
            <a:extLst>
              <a:ext uri="{FF2B5EF4-FFF2-40B4-BE49-F238E27FC236}">
                <a16:creationId xmlns:a16="http://schemas.microsoft.com/office/drawing/2014/main" id="{400C19A9-A257-109C-3625-A86362C3447F}"/>
              </a:ext>
            </a:extLst>
          </p:cNvPr>
          <p:cNvSpPr txBox="1"/>
          <p:nvPr/>
        </p:nvSpPr>
        <p:spPr>
          <a:xfrm>
            <a:off x="138023" y="834056"/>
            <a:ext cx="110820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2"/>
              </a:rPr>
              <a:t>[1]," 12 Principles of Animation", The  Creative's  Toolbox,  2023,[Online], Available:12 Principles ofAnimation -Creative'sToolbox(creativestoolbox.com)[Accessed 06/10/2023]</a:t>
            </a:r>
            <a:endParaRPr lang="en-US" sz="1400" dirty="0"/>
          </a:p>
        </p:txBody>
      </p:sp>
      <p:sp>
        <p:nvSpPr>
          <p:cNvPr id="7" name="TextBox 6">
            <a:extLst>
              <a:ext uri="{FF2B5EF4-FFF2-40B4-BE49-F238E27FC236}">
                <a16:creationId xmlns:a16="http://schemas.microsoft.com/office/drawing/2014/main" id="{B76E7385-0FEC-B9C7-C4D0-CBD8BFC9A055}"/>
              </a:ext>
            </a:extLst>
          </p:cNvPr>
          <p:cNvSpPr txBox="1"/>
          <p:nvPr/>
        </p:nvSpPr>
        <p:spPr>
          <a:xfrm>
            <a:off x="138022" y="1423698"/>
            <a:ext cx="10262557"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rPr>
              <a:t>[2],"12 Principles of Animation", rc25957- Studio Practice, Monday, 9 November 2015,[Online] Available:rc259573-StudioPractice:12PrinciplesofAnimation(rc259573-sp.blogspot.com)[Accessed 06/10/2023]</a:t>
            </a:r>
            <a:endParaRPr lang="en-US" sz="1400" dirty="0"/>
          </a:p>
          <a:p>
            <a:endParaRPr lang="en-US" sz="1400" dirty="0"/>
          </a:p>
          <a:p>
            <a:endParaRPr lang="en-US" sz="1400" dirty="0">
              <a:ea typeface="+mn-lt"/>
              <a:cs typeface="+mn-lt"/>
            </a:endParaRPr>
          </a:p>
          <a:p>
            <a:endParaRPr lang="en-US" dirty="0"/>
          </a:p>
        </p:txBody>
      </p:sp>
      <p:sp>
        <p:nvSpPr>
          <p:cNvPr id="8" name="TextBox 7">
            <a:extLst>
              <a:ext uri="{FF2B5EF4-FFF2-40B4-BE49-F238E27FC236}">
                <a16:creationId xmlns:a16="http://schemas.microsoft.com/office/drawing/2014/main" id="{D5F60B6C-A696-890F-1BF2-89B9B4DDE723}"/>
              </a:ext>
            </a:extLst>
          </p:cNvPr>
          <p:cNvSpPr txBox="1"/>
          <p:nvPr/>
        </p:nvSpPr>
        <p:spPr>
          <a:xfrm>
            <a:off x="134471" y="1972777"/>
            <a:ext cx="1076576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4"/>
              </a:rPr>
              <a:t>[3]"12 Principles of Animation- Squash and Stretch", deedeecourse, 2022,[Online], Available:https://www.deedeestudio.net/en/post/principles-animation-squash-stretch[Accessed 10/10/2023]</a:t>
            </a:r>
            <a:endParaRPr lang="en-US" dirty="0">
              <a:hlinkClick r:id="rId4"/>
            </a:endParaRPr>
          </a:p>
          <a:p>
            <a:endParaRPr lang="en-US" sz="1400" dirty="0"/>
          </a:p>
        </p:txBody>
      </p:sp>
      <p:sp>
        <p:nvSpPr>
          <p:cNvPr id="10" name="TextBox 9">
            <a:extLst>
              <a:ext uri="{FF2B5EF4-FFF2-40B4-BE49-F238E27FC236}">
                <a16:creationId xmlns:a16="http://schemas.microsoft.com/office/drawing/2014/main" id="{317CF7B6-A7ED-5091-448D-BA39B7E8D318}"/>
              </a:ext>
            </a:extLst>
          </p:cNvPr>
          <p:cNvSpPr txBox="1"/>
          <p:nvPr/>
        </p:nvSpPr>
        <p:spPr>
          <a:xfrm>
            <a:off x="72327" y="2401000"/>
            <a:ext cx="1177048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[4]"4. Straight Ahead &amp; Pose to Pose - 12 Principles of Animation",</a:t>
            </a:r>
          </a:p>
          <a:p>
            <a:r>
              <a:rPr lang="en-US" sz="1400" dirty="0" err="1"/>
              <a:t>AlanBeckerTutorials</a:t>
            </a:r>
            <a:endParaRPr lang="en-US" sz="1400" dirty="0"/>
          </a:p>
          <a:p>
            <a:r>
              <a:rPr lang="en-US" sz="1400" dirty="0"/>
              <a:t>, 6th Feb 2015[Online], Available:</a:t>
            </a:r>
            <a:endParaRPr lang="en-US" dirty="0"/>
          </a:p>
          <a:p>
            <a:r>
              <a:rPr lang="en-US" sz="1400" dirty="0">
                <a:hlinkClick r:id="rId5"/>
              </a:rPr>
              <a:t>https://www.youtube.com/watch?v=v8quCbt4C-c[Accessed</a:t>
            </a:r>
            <a:r>
              <a:rPr lang="en-US" sz="1400" dirty="0"/>
              <a:t> 13/10/2023]</a:t>
            </a:r>
            <a:endParaRPr lang="en-US" dirty="0"/>
          </a:p>
        </p:txBody>
      </p:sp>
      <p:sp>
        <p:nvSpPr>
          <p:cNvPr id="12" name="TextBox 11">
            <a:extLst>
              <a:ext uri="{FF2B5EF4-FFF2-40B4-BE49-F238E27FC236}">
                <a16:creationId xmlns:a16="http://schemas.microsoft.com/office/drawing/2014/main" id="{95F2CA27-C69C-4E4C-16C7-7B1DC48E49F9}"/>
              </a:ext>
            </a:extLst>
          </p:cNvPr>
          <p:cNvSpPr txBox="1"/>
          <p:nvPr/>
        </p:nvSpPr>
        <p:spPr>
          <a:xfrm>
            <a:off x="134471" y="3236259"/>
            <a:ext cx="110893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[5]"Principles of Animation: Anticipation and Pose-to-Pose, Creativityschool,[Online], Available: </a:t>
            </a:r>
            <a:r>
              <a:rPr lang="en-US" sz="1400" u="sng">
                <a:solidFill>
                  <a:srgbClr val="C573D2"/>
                </a:solidFill>
                <a:cs typeface="Segoe UI"/>
                <a:hlinkClick r:id="rId6"/>
              </a:rPr>
              <a:t>https://creativityschool.com/principles-of-animation-anticipation-and-pose-to-pose/[Accessed</a:t>
            </a:r>
            <a:r>
              <a:rPr lang="en-US" sz="1400"/>
              <a:t> 13/10/2023]</a:t>
            </a:r>
            <a:endParaRPr lang="en-GB"/>
          </a:p>
        </p:txBody>
      </p:sp>
      <p:sp>
        <p:nvSpPr>
          <p:cNvPr id="13" name="TextBox 12">
            <a:extLst>
              <a:ext uri="{FF2B5EF4-FFF2-40B4-BE49-F238E27FC236}">
                <a16:creationId xmlns:a16="http://schemas.microsoft.com/office/drawing/2014/main" id="{01ED1C02-361C-DCD9-DE61-308C9C403A47}"/>
              </a:ext>
            </a:extLst>
          </p:cNvPr>
          <p:cNvSpPr txBox="1"/>
          <p:nvPr/>
        </p:nvSpPr>
        <p:spPr>
          <a:xfrm>
            <a:off x="134471" y="3836894"/>
            <a:ext cx="1120588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[6]"Which is better?" Animost,2023,[Online], Available: </a:t>
            </a:r>
            <a:r>
              <a:rPr lang="en-US" sz="1400" u="sng">
                <a:solidFill>
                  <a:srgbClr val="C573D2"/>
                </a:solidFill>
                <a:cs typeface="Segoe UI"/>
                <a:hlinkClick r:id="rId7"/>
              </a:rPr>
              <a:t>https://animost.com/tutorials/straight-ahead-action-and-pose-to-pose/[Accessed</a:t>
            </a:r>
            <a:r>
              <a:rPr lang="en-US" sz="1400"/>
              <a:t> 13/10/2023]</a:t>
            </a:r>
            <a:endParaRPr lang="en-GB"/>
          </a:p>
        </p:txBody>
      </p:sp>
      <p:sp>
        <p:nvSpPr>
          <p:cNvPr id="14" name="TextBox 13">
            <a:extLst>
              <a:ext uri="{FF2B5EF4-FFF2-40B4-BE49-F238E27FC236}">
                <a16:creationId xmlns:a16="http://schemas.microsoft.com/office/drawing/2014/main" id="{19C02B45-3B84-6C71-3E56-8C87561A53D9}"/>
              </a:ext>
            </a:extLst>
          </p:cNvPr>
          <p:cNvSpPr txBox="1"/>
          <p:nvPr/>
        </p:nvSpPr>
        <p:spPr>
          <a:xfrm>
            <a:off x="143436" y="4258235"/>
            <a:ext cx="1108037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[7]"Eevee Walk- Animated", DeviantArt, 2023,[Online], Available:  </a:t>
            </a:r>
            <a:r>
              <a:rPr lang="en-US" sz="1400" u="sng">
                <a:solidFill>
                  <a:srgbClr val="C573D2"/>
                </a:solidFill>
                <a:cs typeface="Segoe UI"/>
                <a:hlinkClick r:id="rId8"/>
              </a:rPr>
              <a:t>https://www.deviantart.com/d-o-9-bessa/art/Eevee-Walk-Animated-806837776[Accessed</a:t>
            </a:r>
            <a:r>
              <a:rPr lang="en-US" sz="1400"/>
              <a:t> 13/10/2023]</a:t>
            </a:r>
            <a:endParaRPr lang="en-GB"/>
          </a:p>
        </p:txBody>
      </p:sp>
      <p:sp>
        <p:nvSpPr>
          <p:cNvPr id="15" name="TextBox 14">
            <a:extLst>
              <a:ext uri="{FF2B5EF4-FFF2-40B4-BE49-F238E27FC236}">
                <a16:creationId xmlns:a16="http://schemas.microsoft.com/office/drawing/2014/main" id="{2AB00EDD-5364-7378-B28C-B10E675BB33C}"/>
              </a:ext>
            </a:extLst>
          </p:cNvPr>
          <p:cNvSpPr txBox="1"/>
          <p:nvPr/>
        </p:nvSpPr>
        <p:spPr>
          <a:xfrm>
            <a:off x="134471" y="4778188"/>
            <a:ext cx="1102658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[8]" The original Pokemon Community! (happy pride!)", Tumblr, June 30th 2023,[Online], Available: </a:t>
            </a:r>
            <a:r>
              <a:rPr lang="en-US" sz="1400" u="sng">
                <a:solidFill>
                  <a:srgbClr val="C573D2"/>
                </a:solidFill>
                <a:cs typeface="Segoe UI"/>
                <a:hlinkClick r:id="rId9"/>
              </a:rPr>
              <a:t>https://bulbagarden.tumblr.com/post/721569082374307840[Accessed</a:t>
            </a:r>
            <a:r>
              <a:rPr lang="en-US" sz="1400"/>
              <a:t> 13/10/2023]</a:t>
            </a:r>
            <a:endParaRPr lang="en-GB"/>
          </a:p>
        </p:txBody>
      </p:sp>
      <p:sp>
        <p:nvSpPr>
          <p:cNvPr id="16" name="TextBox 15">
            <a:extLst>
              <a:ext uri="{FF2B5EF4-FFF2-40B4-BE49-F238E27FC236}">
                <a16:creationId xmlns:a16="http://schemas.microsoft.com/office/drawing/2014/main" id="{1CB91E99-A9A1-8F84-DB48-E1B4C20522C9}"/>
              </a:ext>
            </a:extLst>
          </p:cNvPr>
          <p:cNvSpPr txBox="1"/>
          <p:nvPr/>
        </p:nvSpPr>
        <p:spPr>
          <a:xfrm>
            <a:off x="134471" y="5414682"/>
            <a:ext cx="112775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[9]"Cute Eevee shakes his tail", Deviantart, 2023,[Online], Available:https://www.deviantart.com/twilighttheeevee/art/Cute-Eevee-shakes-his-tail-132504039[Accessed 13/10/2023]</a:t>
            </a:r>
            <a:endParaRPr lang="en-GB"/>
          </a:p>
        </p:txBody>
      </p:sp>
      <p:sp>
        <p:nvSpPr>
          <p:cNvPr id="3" name="TextBox 2">
            <a:extLst>
              <a:ext uri="{FF2B5EF4-FFF2-40B4-BE49-F238E27FC236}">
                <a16:creationId xmlns:a16="http://schemas.microsoft.com/office/drawing/2014/main" id="{FBC935D0-3749-4528-466D-387DD594CE4C}"/>
              </a:ext>
            </a:extLst>
          </p:cNvPr>
          <p:cNvSpPr txBox="1"/>
          <p:nvPr/>
        </p:nvSpPr>
        <p:spPr>
          <a:xfrm>
            <a:off x="197224" y="5992144"/>
            <a:ext cx="1102658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[10]"Eevee </a:t>
            </a:r>
            <a:r>
              <a:rPr lang="en-US" sz="1400" dirty="0" err="1"/>
              <a:t>Pokemon</a:t>
            </a:r>
            <a:r>
              <a:rPr lang="en-US" sz="1400" dirty="0"/>
              <a:t> Excited Cute Hello Anime GIF", GIFDB,[Online], </a:t>
            </a:r>
            <a:r>
              <a:rPr lang="en-US" sz="1400" dirty="0" err="1"/>
              <a:t>Available:https</a:t>
            </a:r>
            <a:r>
              <a:rPr lang="en-US" sz="1400" dirty="0"/>
              <a:t>://gifdb.com/gif/eevee-pokemon-excited-cute-hello-anime-w0ouot6qluz1wyqf.html[Accessed 17/11/2023]</a:t>
            </a:r>
          </a:p>
        </p:txBody>
      </p:sp>
    </p:spTree>
    <p:extLst>
      <p:ext uri="{BB962C8B-B14F-4D97-AF65-F5344CB8AC3E}">
        <p14:creationId xmlns:p14="http://schemas.microsoft.com/office/powerpoint/2010/main" val="622265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4682F5-C2CF-E2CA-0935-BA0F31686E19}"/>
              </a:ext>
            </a:extLst>
          </p:cNvPr>
          <p:cNvSpPr txBox="1"/>
          <p:nvPr/>
        </p:nvSpPr>
        <p:spPr>
          <a:xfrm>
            <a:off x="116541" y="152400"/>
            <a:ext cx="1183341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dirty="0">
              <a:cs typeface="Calibri"/>
            </a:endParaRPr>
          </a:p>
        </p:txBody>
      </p:sp>
      <p:sp>
        <p:nvSpPr>
          <p:cNvPr id="5" name="TextBox 4">
            <a:extLst>
              <a:ext uri="{FF2B5EF4-FFF2-40B4-BE49-F238E27FC236}">
                <a16:creationId xmlns:a16="http://schemas.microsoft.com/office/drawing/2014/main" id="{F61F6FE8-1E0B-67A0-2EB1-84435DA771F5}"/>
              </a:ext>
            </a:extLst>
          </p:cNvPr>
          <p:cNvSpPr txBox="1"/>
          <p:nvPr/>
        </p:nvSpPr>
        <p:spPr>
          <a:xfrm>
            <a:off x="123645" y="785004"/>
            <a:ext cx="113839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p>
        </p:txBody>
      </p:sp>
      <p:sp>
        <p:nvSpPr>
          <p:cNvPr id="2" name="TextBox 1">
            <a:extLst>
              <a:ext uri="{FF2B5EF4-FFF2-40B4-BE49-F238E27FC236}">
                <a16:creationId xmlns:a16="http://schemas.microsoft.com/office/drawing/2014/main" id="{744C5148-9241-2921-5DC4-6E147F680981}"/>
              </a:ext>
            </a:extLst>
          </p:cNvPr>
          <p:cNvSpPr txBox="1"/>
          <p:nvPr/>
        </p:nvSpPr>
        <p:spPr>
          <a:xfrm>
            <a:off x="109267" y="238664"/>
            <a:ext cx="1055010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[11]"</a:t>
            </a:r>
            <a:r>
              <a:rPr lang="en-US" sz="1400" dirty="0" err="1"/>
              <a:t>Pokemon</a:t>
            </a:r>
            <a:r>
              <a:rPr lang="en-US" sz="1400" dirty="0"/>
              <a:t> Eevee GIF- </a:t>
            </a:r>
            <a:r>
              <a:rPr lang="en-US" sz="1400" dirty="0" err="1"/>
              <a:t>Pokemon</a:t>
            </a:r>
            <a:r>
              <a:rPr lang="en-US" sz="1400" dirty="0"/>
              <a:t> Eevee Cute- Discover &amp; Share GIFs", Pinterest,[Online], </a:t>
            </a:r>
            <a:r>
              <a:rPr lang="en-US" sz="1400" dirty="0" err="1"/>
              <a:t>Available:https</a:t>
            </a:r>
            <a:r>
              <a:rPr lang="en-US" sz="1400" dirty="0"/>
              <a:t>://www.pinterest.co.uk/pin/pokemon-eevee-gif-pokemon-eevee-cute-discover-share-gifs--9218374227925023/[Accessed 17/11/2023]</a:t>
            </a:r>
          </a:p>
        </p:txBody>
      </p:sp>
      <p:sp>
        <p:nvSpPr>
          <p:cNvPr id="3" name="TextBox 2">
            <a:extLst>
              <a:ext uri="{FF2B5EF4-FFF2-40B4-BE49-F238E27FC236}">
                <a16:creationId xmlns:a16="http://schemas.microsoft.com/office/drawing/2014/main" id="{87E9696B-DDF8-7259-0778-2E36A100E074}"/>
              </a:ext>
            </a:extLst>
          </p:cNvPr>
          <p:cNvSpPr txBox="1"/>
          <p:nvPr/>
        </p:nvSpPr>
        <p:spPr>
          <a:xfrm>
            <a:off x="123645" y="1086928"/>
            <a:ext cx="109239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[12]"Eevee Evolution Gif", Be Orange, 2023,[Online], </a:t>
            </a:r>
            <a:r>
              <a:rPr lang="en-US" sz="1400" dirty="0" err="1"/>
              <a:t>Available:https</a:t>
            </a:r>
            <a:r>
              <a:rPr lang="en-US" sz="1400" dirty="0"/>
              <a:t>://be-</a:t>
            </a:r>
            <a:r>
              <a:rPr lang="en-US" sz="1400" dirty="0" err="1"/>
              <a:t>orange.click</a:t>
            </a:r>
            <a:r>
              <a:rPr lang="en-US" sz="1400" dirty="0"/>
              <a:t>/</a:t>
            </a:r>
            <a:r>
              <a:rPr lang="en-US" sz="1400" dirty="0" err="1"/>
              <a:t>eevee</a:t>
            </a:r>
            <a:r>
              <a:rPr lang="en-US" sz="1400" dirty="0"/>
              <a:t>-evolution-gif[Accessed 17/11/2023]</a:t>
            </a:r>
          </a:p>
        </p:txBody>
      </p:sp>
      <p:sp>
        <p:nvSpPr>
          <p:cNvPr id="7" name="TextBox 6">
            <a:extLst>
              <a:ext uri="{FF2B5EF4-FFF2-40B4-BE49-F238E27FC236}">
                <a16:creationId xmlns:a16="http://schemas.microsoft.com/office/drawing/2014/main" id="{BB944107-448B-BACB-E35A-8916151B2ABB}"/>
              </a:ext>
            </a:extLst>
          </p:cNvPr>
          <p:cNvSpPr txBox="1"/>
          <p:nvPr/>
        </p:nvSpPr>
        <p:spPr>
          <a:xfrm>
            <a:off x="123645" y="1511963"/>
            <a:ext cx="10005776" cy="523220"/>
          </a:xfrm>
          <a:prstGeom prst="rect">
            <a:avLst/>
          </a:prstGeom>
          <a:noFill/>
        </p:spPr>
        <p:txBody>
          <a:bodyPr wrap="square">
            <a:spAutoFit/>
          </a:bodyPr>
          <a:lstStyle/>
          <a:p>
            <a:r>
              <a:rPr lang="en-GB" sz="1400" dirty="0"/>
              <a:t>[13]” EEVEE - Elegant walk (</a:t>
            </a:r>
            <a:r>
              <a:rPr lang="en-GB" sz="1400" dirty="0" err="1"/>
              <a:t>Pokemon</a:t>
            </a:r>
            <a:r>
              <a:rPr lang="en-GB" sz="1400" dirty="0"/>
              <a:t> Animation)”, Tom301 </a:t>
            </a:r>
            <a:r>
              <a:rPr lang="en-GB" sz="1400" dirty="0" err="1"/>
              <a:t>AirXD</a:t>
            </a:r>
            <a:r>
              <a:rPr lang="en-GB" sz="1400" dirty="0"/>
              <a:t>, 2021,[Online], </a:t>
            </a:r>
            <a:r>
              <a:rPr lang="en-GB" sz="1400" dirty="0" err="1"/>
              <a:t>Available:https</a:t>
            </a:r>
            <a:r>
              <a:rPr lang="en-GB" sz="1400" dirty="0"/>
              <a:t>://www.youtube.com/watch?v=oqWpr5D8mNo[Accessed 06/12/2023]</a:t>
            </a:r>
          </a:p>
        </p:txBody>
      </p:sp>
      <p:sp>
        <p:nvSpPr>
          <p:cNvPr id="9" name="TextBox 8">
            <a:extLst>
              <a:ext uri="{FF2B5EF4-FFF2-40B4-BE49-F238E27FC236}">
                <a16:creationId xmlns:a16="http://schemas.microsoft.com/office/drawing/2014/main" id="{78955430-9458-82A7-D178-04008E64A73F}"/>
              </a:ext>
            </a:extLst>
          </p:cNvPr>
          <p:cNvSpPr txBox="1"/>
          <p:nvPr/>
        </p:nvSpPr>
        <p:spPr>
          <a:xfrm>
            <a:off x="109267" y="2152441"/>
            <a:ext cx="6891608" cy="738664"/>
          </a:xfrm>
          <a:prstGeom prst="rect">
            <a:avLst/>
          </a:prstGeom>
          <a:noFill/>
        </p:spPr>
        <p:txBody>
          <a:bodyPr wrap="square">
            <a:spAutoFit/>
          </a:bodyPr>
          <a:lstStyle/>
          <a:p>
            <a:r>
              <a:rPr lang="en-GB" sz="1400" dirty="0"/>
              <a:t>[14]” Eevee walk cycle animation </a:t>
            </a:r>
            <a:r>
              <a:rPr lang="en-GB" sz="1400" b="1" i="0" dirty="0">
                <a:solidFill>
                  <a:srgbClr val="0F0F0F"/>
                </a:solidFill>
                <a:effectLst/>
                <a:latin typeface="YouTube Sans"/>
              </a:rPr>
              <a:t> |</a:t>
            </a:r>
          </a:p>
          <a:p>
            <a:r>
              <a:rPr lang="en-GB" sz="1400" dirty="0" err="1"/>
              <a:t>Flipaclip</a:t>
            </a:r>
            <a:r>
              <a:rPr lang="en-GB" sz="1400" dirty="0"/>
              <a:t>”, Julia JCK, 2019,[Online], </a:t>
            </a:r>
            <a:r>
              <a:rPr lang="en-GB" sz="1400" dirty="0" err="1"/>
              <a:t>Available:https</a:t>
            </a:r>
            <a:r>
              <a:rPr lang="en-GB" sz="1400" dirty="0"/>
              <a:t>://www.youtube.com/watch?v=cQB1k6c5-iU[Accessed 06/12/2023]</a:t>
            </a:r>
          </a:p>
        </p:txBody>
      </p:sp>
      <p:sp>
        <p:nvSpPr>
          <p:cNvPr id="8" name="TextBox 7">
            <a:extLst>
              <a:ext uri="{FF2B5EF4-FFF2-40B4-BE49-F238E27FC236}">
                <a16:creationId xmlns:a16="http://schemas.microsoft.com/office/drawing/2014/main" id="{9112ABFF-2D2E-8164-9933-C0C944D0837A}"/>
              </a:ext>
            </a:extLst>
          </p:cNvPr>
          <p:cNvSpPr txBox="1"/>
          <p:nvPr/>
        </p:nvSpPr>
        <p:spPr>
          <a:xfrm>
            <a:off x="109267" y="3008363"/>
            <a:ext cx="6094770" cy="738664"/>
          </a:xfrm>
          <a:prstGeom prst="rect">
            <a:avLst/>
          </a:prstGeom>
          <a:noFill/>
        </p:spPr>
        <p:txBody>
          <a:bodyPr wrap="square">
            <a:spAutoFit/>
          </a:bodyPr>
          <a:lstStyle/>
          <a:p>
            <a:r>
              <a:rPr lang="en-GB" sz="1400" dirty="0"/>
              <a:t>[15]” Eevee Cute and Adorable Scenes”, </a:t>
            </a:r>
            <a:r>
              <a:rPr lang="en-GB" sz="1400" dirty="0" err="1"/>
              <a:t>ShyMarina</a:t>
            </a:r>
            <a:r>
              <a:rPr lang="en-GB" sz="1400" dirty="0"/>
              <a:t>, 2022,[Online],</a:t>
            </a:r>
            <a:r>
              <a:rPr lang="en-GB" sz="1400" dirty="0" err="1"/>
              <a:t>Available:https</a:t>
            </a:r>
            <a:r>
              <a:rPr lang="en-GB" sz="1400" dirty="0"/>
              <a:t>://www.youtube.com/watch?v=CFJ6rTvck_Y[Accessed 06/12/2023]</a:t>
            </a:r>
          </a:p>
        </p:txBody>
      </p:sp>
    </p:spTree>
    <p:extLst>
      <p:ext uri="{BB962C8B-B14F-4D97-AF65-F5344CB8AC3E}">
        <p14:creationId xmlns:p14="http://schemas.microsoft.com/office/powerpoint/2010/main" val="36707205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8|7|5.1|4.9"/>
</p:tagLst>
</file>

<file path=ppt/tags/tag2.xml><?xml version="1.0" encoding="utf-8"?>
<p:tagLst xmlns:a="http://schemas.openxmlformats.org/drawingml/2006/main" xmlns:r="http://schemas.openxmlformats.org/officeDocument/2006/relationships" xmlns:p="http://schemas.openxmlformats.org/presentationml/2006/main">
  <p:tag name="TIMING" val="|0.9|3.2|5.1|4.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110</TotalTime>
  <Words>2861</Words>
  <Application>Microsoft Office PowerPoint</Application>
  <PresentationFormat>Widescreen</PresentationFormat>
  <Paragraphs>99</Paragraphs>
  <Slides>16</Slides>
  <Notes>2</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YouTube Sans</vt:lpstr>
      <vt:lpstr>Celestial</vt:lpstr>
      <vt:lpstr>Advanced Character Animation Assignment (2204818)</vt:lpstr>
      <vt:lpstr> {Part1:}  Animation Principles</vt:lpstr>
      <vt:lpstr>Squash and stretch(Idea)</vt:lpstr>
      <vt:lpstr>Pose to Pose Animation Principle(Main Focus)</vt:lpstr>
      <vt:lpstr>Why did I choose this animation subject.</vt:lpstr>
      <vt:lpstr>Inspirations and Examples</vt:lpstr>
      <vt:lpstr>PowerPoint Presentation</vt:lpstr>
      <vt:lpstr>Videos I have found</vt:lpstr>
      <vt:lpstr>Storyboard</vt:lpstr>
      <vt:lpstr>Animation Poses</vt:lpstr>
      <vt:lpstr>PowerPoint Presentation</vt:lpstr>
      <vt:lpstr>Failed ATTEMPTS/Parts</vt:lpstr>
      <vt:lpstr>Improvements</vt:lpstr>
      <vt:lpstr>Final Animation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Kathrine</dc:creator>
  <cp:lastModifiedBy>Kathrine Williams-Kirby</cp:lastModifiedBy>
  <cp:revision>1123</cp:revision>
  <dcterms:created xsi:type="dcterms:W3CDTF">2023-10-06T13:23:58Z</dcterms:created>
  <dcterms:modified xsi:type="dcterms:W3CDTF">2023-12-06T15:39:50Z</dcterms:modified>
</cp:coreProperties>
</file>