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handoutMasterIdLst>
    <p:handoutMasterId r:id="rId30"/>
  </p:handoutMasterIdLst>
  <p:sldIdLst>
    <p:sldId id="280" r:id="rId2"/>
    <p:sldId id="320" r:id="rId3"/>
    <p:sldId id="281" r:id="rId4"/>
    <p:sldId id="328" r:id="rId5"/>
    <p:sldId id="285" r:id="rId6"/>
    <p:sldId id="286" r:id="rId7"/>
    <p:sldId id="294" r:id="rId8"/>
    <p:sldId id="310" r:id="rId9"/>
    <p:sldId id="311" r:id="rId10"/>
    <p:sldId id="312" r:id="rId11"/>
    <p:sldId id="316" r:id="rId12"/>
    <p:sldId id="314" r:id="rId13"/>
    <p:sldId id="315" r:id="rId14"/>
    <p:sldId id="319" r:id="rId15"/>
    <p:sldId id="318" r:id="rId16"/>
    <p:sldId id="317" r:id="rId17"/>
    <p:sldId id="299" r:id="rId18"/>
    <p:sldId id="295" r:id="rId19"/>
    <p:sldId id="300" r:id="rId20"/>
    <p:sldId id="302" r:id="rId21"/>
    <p:sldId id="301" r:id="rId22"/>
    <p:sldId id="257" r:id="rId23"/>
    <p:sldId id="323" r:id="rId24"/>
    <p:sldId id="324" r:id="rId25"/>
    <p:sldId id="325" r:id="rId26"/>
    <p:sldId id="326" r:id="rId27"/>
    <p:sldId id="327" r:id="rId2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10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08FAB3-BA5E-4E96-BB32-B322EDE19289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616A10-939A-4203-B077-0EB49BA1D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057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2064E-F571-47F7-866B-72CD96FFE2C9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D63179-8E54-408D-BF6F-0F2710E8E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5945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550863" y="846138"/>
            <a:ext cx="7529513" cy="423703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262209C-33C9-4B70-B2CD-F5D88FA77FF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35549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What this</a:t>
            </a:r>
            <a:r>
              <a:rPr lang="en-GB" baseline="0" dirty="0" smtClean="0"/>
              <a:t> all demonstrates in that the changes engendered by the Industrial Revolution did anything but produce a consensus politics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poverty</a:t>
            </a:r>
            <a:r>
              <a:rPr lang="en-GB" baseline="0" dirty="0" smtClean="0"/>
              <a:t> and inequality of industrial society was plain to native Britons and foreign visitors – but it perhaps took the latter to focus in depth on the particulars of day-to-day life in the industrial cities  – and to extrapolate from that a whole ideological critique. </a:t>
            </a:r>
            <a:r>
              <a:rPr lang="en-GB" i="1" baseline="0" dirty="0" smtClean="0"/>
              <a:t>Skip to next slide</a:t>
            </a:r>
            <a:r>
              <a:rPr lang="en-GB" i="0" baseline="0" dirty="0" smtClean="0"/>
              <a:t>.</a:t>
            </a:r>
            <a:endParaRPr lang="en-GB" dirty="0" smtClean="0"/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/>
              <a:t>Best known of the latter, Friedrich Engels’ </a:t>
            </a:r>
            <a:r>
              <a:rPr lang="en-GB" i="1" dirty="0" smtClean="0">
                <a:solidFill>
                  <a:srgbClr val="002060"/>
                </a:solidFill>
              </a:rPr>
              <a:t>The Condition of the Working Class in England </a:t>
            </a:r>
            <a:r>
              <a:rPr lang="en-GB" dirty="0" smtClean="0">
                <a:solidFill>
                  <a:srgbClr val="002060"/>
                </a:solidFill>
              </a:rPr>
              <a:t>(1845)</a:t>
            </a:r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smtClean="0">
                <a:solidFill>
                  <a:srgbClr val="002060"/>
                </a:solidFill>
              </a:rPr>
              <a:t>(Nascent)</a:t>
            </a:r>
            <a:r>
              <a:rPr lang="en-GB" baseline="0" dirty="0" smtClean="0">
                <a:solidFill>
                  <a:srgbClr val="002060"/>
                </a:solidFill>
              </a:rPr>
              <a:t> sociological investigation of mid-C19 </a:t>
            </a:r>
            <a:r>
              <a:rPr lang="en-GB" baseline="0" dirty="0" err="1" smtClean="0">
                <a:solidFill>
                  <a:srgbClr val="002060"/>
                </a:solidFill>
              </a:rPr>
              <a:t>Manc</a:t>
            </a:r>
            <a:r>
              <a:rPr lang="en-GB" baseline="0" dirty="0" smtClean="0">
                <a:solidFill>
                  <a:srgbClr val="002060"/>
                </a:solidFill>
              </a:rPr>
              <a:t> – really hones in on it and other cities</a:t>
            </a:r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>
                <a:solidFill>
                  <a:srgbClr val="002060"/>
                </a:solidFill>
              </a:rPr>
              <a:t>But our focus on his introduction which reflects on characteristics of IR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D28684-A595-4F64-9647-9409E7C0E239}" type="slidenum">
              <a:rPr lang="en-GB" smtClean="0">
                <a:solidFill>
                  <a:prstClr val="black"/>
                </a:solidFill>
              </a:rPr>
              <a:pPr/>
              <a:t>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9523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Dissent</a:t>
            </a:r>
            <a:r>
              <a:rPr lang="en-GB" baseline="0" dirty="0" smtClean="0"/>
              <a:t> was directed towards reform of society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Desire for changing status-quo not limited to critics of industrialisation, nor to the working-classes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Increased belief in economic liberalism called for changes to existing political and economic order: increased power wanted for industrial capitalists; increased desire for laissez-faire economics and end to protectionism; increased power for large towns and cities desired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Great Reform Act – officially “</a:t>
            </a:r>
            <a:r>
              <a:rPr lang="en-US" i="1" dirty="0" smtClean="0"/>
              <a:t>An Act to amend the representation of the people in England and Wales” </a:t>
            </a:r>
            <a:endParaRPr lang="en-US" i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smtClean="0"/>
              <a:t>Removed seats from the "rotten boroughs": those with very small electorates and usually dominated by a wealthy patrons: by </a:t>
            </a:r>
            <a:r>
              <a:rPr lang="en-US" dirty="0" err="1" smtClean="0"/>
              <a:t>By</a:t>
            </a:r>
            <a:r>
              <a:rPr lang="en-US" dirty="0" smtClean="0"/>
              <a:t> the time of the 1831 general election, out of 406 elected members, 152 were chosen by fewer than one hundred voters each, and 88 by fewer than fifty voter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smtClean="0"/>
              <a:t>Increased the electorate</a:t>
            </a:r>
            <a:r>
              <a:rPr lang="en-US" baseline="0" dirty="0" smtClean="0"/>
              <a:t> </a:t>
            </a:r>
            <a:r>
              <a:rPr lang="en-US" dirty="0" smtClean="0"/>
              <a:t>from about 500,000 to 813,000, with about one in five adult males allowed to vote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Widened</a:t>
            </a:r>
            <a:r>
              <a:rPr lang="en-GB" baseline="0" dirty="0" smtClean="0"/>
              <a:t> again in 1884; only really in 1918 that full male suffrage was achieved – and (limited) vote for women initially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Perhaps merits name ‘Great Reform’ less because of its impacts than for heralding a whole series of additional reforms: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Poor Law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Factory Amendment Act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Municipal</a:t>
            </a:r>
            <a:r>
              <a:rPr lang="en-GB" baseline="0" dirty="0" smtClean="0"/>
              <a:t> Corporations Act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Attempts at social reforms and leisure/cultural reform – museums, libraries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Repeal of the Corn Laws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smtClean="0"/>
              <a:t>The Corn Laws enforced between 1815 and 1846:</a:t>
            </a:r>
            <a:r>
              <a:rPr lang="en-US" baseline="0" dirty="0" smtClean="0"/>
              <a:t> </a:t>
            </a:r>
            <a:r>
              <a:rPr lang="en-US" dirty="0" smtClean="0"/>
              <a:t>imposed restrictions and tariffs on imported grain. They were designed to keep grain prices high to </a:t>
            </a:r>
            <a:r>
              <a:rPr lang="en-US" dirty="0" err="1" smtClean="0"/>
              <a:t>favour</a:t>
            </a:r>
            <a:r>
              <a:rPr lang="en-US" dirty="0" smtClean="0"/>
              <a:t> domestic producers. The laws did indeed raise food prices and became the focus of opposition from urban groups who had far less political power than rural Britain. </a:t>
            </a:r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b="1" dirty="0" smtClean="0"/>
              <a:t>Anti-Corn Law League</a:t>
            </a:r>
            <a:r>
              <a:rPr lang="en-US" b="0" dirty="0" smtClean="0"/>
              <a:t>: high </a:t>
            </a:r>
            <a:r>
              <a:rPr lang="en-US" dirty="0" smtClean="0"/>
              <a:t>price of bread meant factory-owners had to keep what</a:t>
            </a:r>
            <a:r>
              <a:rPr lang="en-US" baseline="0" dirty="0" smtClean="0"/>
              <a:t> they perceived as artificially high </a:t>
            </a:r>
            <a:r>
              <a:rPr lang="en-US" dirty="0" smtClean="0"/>
              <a:t>wages;</a:t>
            </a:r>
            <a:r>
              <a:rPr lang="en-US" baseline="0" dirty="0" smtClean="0"/>
              <a:t> problem for merchant capitalists too</a:t>
            </a:r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1" baseline="0" dirty="0" smtClean="0"/>
              <a:t>Great Famine </a:t>
            </a:r>
            <a:r>
              <a:rPr lang="en-GB" b="0" baseline="0" dirty="0" smtClean="0"/>
              <a:t>in Ireland precipitated need for extra sources of food in UK; and encouraged emigration from Ireland – new source of desperate, impoverished, cheap labour. Further boon to industrialists, and swells population of major cities even more.</a:t>
            </a:r>
            <a:endParaRPr lang="en-US" b="1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D4EF5C-ACCA-445C-B1AD-01AE3BE0CCE6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0070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Characteristic</a:t>
            </a:r>
            <a:r>
              <a:rPr lang="en-GB" baseline="0" dirty="0" smtClean="0"/>
              <a:t> of other changes on the Industrial Landscape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Manchester here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Think</a:t>
            </a:r>
            <a:r>
              <a:rPr lang="en-GB" baseline="0" dirty="0" smtClean="0"/>
              <a:t> about how industrial city does not fit existing aesthetic criteria or painterly genre – only later artists like Pierre </a:t>
            </a:r>
            <a:r>
              <a:rPr lang="en-GB" baseline="0" dirty="0" err="1" smtClean="0"/>
              <a:t>Adolphe</a:t>
            </a:r>
            <a:r>
              <a:rPr lang="en-GB" baseline="0" dirty="0" smtClean="0"/>
              <a:t> </a:t>
            </a:r>
            <a:r>
              <a:rPr lang="en-GB" baseline="0" dirty="0" err="1" smtClean="0"/>
              <a:t>Valette</a:t>
            </a:r>
            <a:r>
              <a:rPr lang="en-GB" baseline="0" dirty="0" smtClean="0"/>
              <a:t> and, particularly, LS Lowry put “the industrial scene on the map”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D28684-A595-4F64-9647-9409E7C0E23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77673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30BFE-812B-4F77-A199-34026914BC3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3410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30BFE-812B-4F77-A199-34026914BC3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587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30BFE-812B-4F77-A199-34026914BC3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1577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Historiographical</a:t>
            </a:r>
            <a:r>
              <a:rPr lang="en-GB" baseline="0" dirty="0" smtClean="0"/>
              <a:t> influence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Nomenclature – influence of historians on how we perceive the past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D28684-A595-4F64-9647-9409E7C0E23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23276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smtClean="0"/>
              <a:t>For</a:t>
            </a:r>
            <a:r>
              <a:rPr lang="en-GB" baseline="0" dirty="0" smtClean="0"/>
              <a:t> the next part of the lecture, I’d like to resume group work with detailed analyses of FE’s work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D28684-A595-4F64-9647-9409E7C0E239}" type="slidenum">
              <a:rPr lang="en-GB" smtClean="0">
                <a:solidFill>
                  <a:prstClr val="black"/>
                </a:solidFill>
              </a:rPr>
              <a:pPr/>
              <a:t>18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9290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smtClean="0"/>
              <a:t>For</a:t>
            </a:r>
            <a:r>
              <a:rPr lang="en-GB" baseline="0" dirty="0" smtClean="0"/>
              <a:t> the next part of the lecture, I’d like to resume group work with detailed analyses of FE’s work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D28684-A595-4F64-9647-9409E7C0E239}" type="slidenum">
              <a:rPr lang="en-GB" smtClean="0">
                <a:solidFill>
                  <a:prstClr val="black"/>
                </a:solidFill>
              </a:rPr>
              <a:pPr/>
              <a:t>19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3565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smtClean="0"/>
              <a:t>For</a:t>
            </a:r>
            <a:r>
              <a:rPr lang="en-GB" baseline="0" dirty="0" smtClean="0"/>
              <a:t> the next part of the lecture, I’d like to resume group work with detailed analyses of FE’s work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D28684-A595-4F64-9647-9409E7C0E239}" type="slidenum">
              <a:rPr lang="en-GB" smtClean="0">
                <a:solidFill>
                  <a:prstClr val="black"/>
                </a:solidFill>
              </a:rPr>
              <a:pPr/>
              <a:t>20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1961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Couple</a:t>
            </a:r>
            <a:r>
              <a:rPr lang="en-GB" baseline="0" dirty="0" smtClean="0"/>
              <a:t> of these pointed out on next few slides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D28684-A595-4F64-9647-9409E7C0E23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444652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62209C-33C9-4B70-B2CD-F5D88FA77FF5}" type="slidenum">
              <a:rPr lang="en-US" smtClean="0">
                <a:solidFill>
                  <a:prstClr val="black"/>
                </a:solidFill>
              </a:rPr>
              <a:pPr/>
              <a:t>23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4871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Note</a:t>
            </a:r>
            <a:r>
              <a:rPr lang="en-GB" baseline="0" dirty="0" smtClean="0"/>
              <a:t> consistencies between this 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D28684-A595-4F64-9647-9409E7C0E239}" type="slidenum">
              <a:rPr lang="en-GB" smtClean="0">
                <a:solidFill>
                  <a:prstClr val="black"/>
                </a:solidFill>
              </a:rPr>
              <a:pPr/>
              <a:t>25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17333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D28684-A595-4F64-9647-9409E7C0E23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5568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347200" y="152399"/>
            <a:ext cx="26416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3200" y="153923"/>
            <a:ext cx="89408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347200" y="2052960"/>
            <a:ext cx="26416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CFA551C-2BD4-4627-9BF3-50171C17916A}" type="datetimeFigureOut">
              <a:rPr lang="en-GB" smtClean="0">
                <a:solidFill>
                  <a:srgbClr val="CCD1B9"/>
                </a:solidFill>
              </a:rPr>
              <a:pPr/>
              <a:t>07/11/2019</a:t>
            </a:fld>
            <a:endParaRPr lang="en-GB">
              <a:solidFill>
                <a:srgbClr val="CCD1B9"/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08FEAED-1B6C-4881-9E49-D68F7C3115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>
              <a:solidFill>
                <a:srgbClr val="CCD1B9"/>
              </a:solidFill>
            </a:endParaRP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609600" y="2052960"/>
            <a:ext cx="84328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57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07/11/2019</a:t>
            </a:fld>
            <a:endParaRPr lang="en-GB">
              <a:solidFill>
                <a:srgbClr val="53494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>
              <a:solidFill>
                <a:srgbClr val="534949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8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347200" y="152399"/>
            <a:ext cx="26416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3200" y="153923"/>
            <a:ext cx="89408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550401" y="2892277"/>
            <a:ext cx="21336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FA551C-2BD4-4627-9BF3-50171C17916A}" type="datetimeFigureOut">
              <a:rPr lang="en-GB" smtClean="0"/>
              <a:pPr/>
              <a:t>07/11/2019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08FEAED-1B6C-4881-9E49-D68F7C3115A8}" type="slidenum">
              <a:rPr lang="en-GB" smtClean="0">
                <a:solidFill>
                  <a:srgbClr val="CCD1B9"/>
                </a:solidFill>
              </a:rPr>
              <a:pPr/>
              <a:t>‹#›</a:t>
            </a:fld>
            <a:endParaRPr lang="en-GB">
              <a:solidFill>
                <a:srgbClr val="CCD1B9"/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508000" y="2892277"/>
            <a:ext cx="84328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705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19072"/>
            <a:ext cx="53848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19072"/>
            <a:ext cx="53848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07/11/2019</a:t>
            </a:fld>
            <a:endParaRPr lang="en-GB">
              <a:solidFill>
                <a:srgbClr val="53494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3494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>
              <a:solidFill>
                <a:srgbClr val="534949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362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722438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38402"/>
            <a:ext cx="5386917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722438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438402"/>
            <a:ext cx="5389033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07/11/2019</a:t>
            </a:fld>
            <a:endParaRPr lang="en-GB">
              <a:solidFill>
                <a:srgbClr val="534949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34949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>
              <a:solidFill>
                <a:srgbClr val="534949"/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48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07/11/2019</a:t>
            </a:fld>
            <a:endParaRPr lang="en-GB">
              <a:solidFill>
                <a:srgbClr val="534949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3494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>
              <a:solidFill>
                <a:srgbClr val="534949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492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03200" y="150919"/>
            <a:ext cx="11775736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07/11/2019</a:t>
            </a:fld>
            <a:endParaRPr lang="en-GB">
              <a:solidFill>
                <a:srgbClr val="534949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34949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>
              <a:solidFill>
                <a:srgbClr val="5349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290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347200" y="150876"/>
            <a:ext cx="26416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9" name="Rectangle 8"/>
          <p:cNvSpPr/>
          <p:nvPr/>
        </p:nvSpPr>
        <p:spPr>
          <a:xfrm>
            <a:off x="203200" y="152400"/>
            <a:ext cx="89408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304803"/>
            <a:ext cx="7823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46336" y="2130552"/>
            <a:ext cx="2231136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07/11/2019</a:t>
            </a:fld>
            <a:endParaRPr lang="en-GB">
              <a:solidFill>
                <a:srgbClr val="53494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3494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08FEAED-1B6C-4881-9E49-D68F7C3115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9546336" y="457200"/>
            <a:ext cx="2234213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4562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9" name="Rectangle 8"/>
          <p:cNvSpPr/>
          <p:nvPr/>
        </p:nvSpPr>
        <p:spPr>
          <a:xfrm>
            <a:off x="9347200" y="150876"/>
            <a:ext cx="26416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3200" y="152400"/>
            <a:ext cx="89408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50400" y="2133600"/>
            <a:ext cx="22352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CCD1B9"/>
                </a:solidFill>
              </a:rPr>
              <a:pPr/>
              <a:t>07/11/2019</a:t>
            </a:fld>
            <a:endParaRPr lang="en-GB">
              <a:solidFill>
                <a:srgbClr val="CCD1B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CD1B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CCD1B9"/>
                </a:solidFill>
              </a:rPr>
              <a:pPr/>
              <a:t>‹#›</a:t>
            </a:fld>
            <a:endParaRPr lang="en-GB">
              <a:solidFill>
                <a:srgbClr val="CCD1B9"/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550400" y="460248"/>
            <a:ext cx="22352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2580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07/11/2019</a:t>
            </a:fld>
            <a:endParaRPr lang="en-GB">
              <a:solidFill>
                <a:srgbClr val="53494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>
              <a:solidFill>
                <a:srgbClr val="5349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549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03200" y="147319"/>
            <a:ext cx="89408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347200" y="147319"/>
            <a:ext cx="2608061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50400" y="274641"/>
            <a:ext cx="2235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07/11/2019</a:t>
            </a:fld>
            <a:endParaRPr lang="en-GB">
              <a:solidFill>
                <a:srgbClr val="53494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08FEAED-1B6C-4881-9E49-D68F7C3115A8}" type="slidenum">
              <a:rPr lang="en-GB" smtClean="0">
                <a:solidFill>
                  <a:srgbClr val="CCD1B9"/>
                </a:solidFill>
              </a:rPr>
              <a:pPr/>
              <a:t>‹#›</a:t>
            </a:fld>
            <a:endParaRPr lang="en-GB">
              <a:solidFill>
                <a:srgbClr val="CCD1B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3403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203200" y="1634971"/>
            <a:ext cx="11775736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3201" y="152403"/>
            <a:ext cx="11752063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000" y="355847"/>
            <a:ext cx="11175013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999" y="1719071"/>
            <a:ext cx="11210524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4517" y="6356350"/>
            <a:ext cx="2844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07/11/2019</a:t>
            </a:fld>
            <a:endParaRPr lang="en-GB">
              <a:solidFill>
                <a:srgbClr val="53494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64000" y="6356350"/>
            <a:ext cx="447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79573" y="6355080"/>
            <a:ext cx="777288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>
              <a:solidFill>
                <a:srgbClr val="5349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696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Alexander Scott, module convenor</a:t>
            </a:r>
          </a:p>
          <a:p>
            <a:r>
              <a:rPr lang="en-GB" sz="1600" dirty="0">
                <a:solidFill>
                  <a:srgbClr val="002060"/>
                </a:solidFill>
              </a:rPr>
              <a:t>alexander.scott@uwtsd.ac.uk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052960"/>
            <a:ext cx="8420100" cy="1828800"/>
          </a:xfrm>
        </p:spPr>
        <p:txBody>
          <a:bodyPr/>
          <a:lstStyle/>
          <a:p>
            <a:r>
              <a:rPr lang="en-GB" sz="32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HPHI4005</a:t>
            </a:r>
            <a:br>
              <a:rPr lang="en-GB" sz="32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Age of Revolution:</a:t>
            </a:r>
            <a:br>
              <a:rPr lang="en-GB" sz="32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US" sz="32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lecture </a:t>
            </a:r>
            <a:r>
              <a:rPr lang="en-US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11</a:t>
            </a:r>
            <a:r>
              <a:rPr lang="en-US" sz="32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en-US" sz="3200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sz="4400" dirty="0">
                <a:solidFill>
                  <a:srgbClr val="FFFF00"/>
                </a:solidFill>
              </a:rPr>
              <a:t>Industrial Revolution: </a:t>
            </a:r>
            <a:br>
              <a:rPr lang="en-GB" sz="4400" dirty="0">
                <a:solidFill>
                  <a:srgbClr val="FFFF00"/>
                </a:solidFill>
              </a:rPr>
            </a:br>
            <a:r>
              <a:rPr lang="en-GB" sz="5400" dirty="0" smtClean="0">
                <a:solidFill>
                  <a:srgbClr val="92D050"/>
                </a:solidFill>
              </a:rPr>
              <a:t>life in industrial England</a:t>
            </a: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702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60" y="2615455"/>
            <a:ext cx="2520280" cy="3927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394" y="2714400"/>
            <a:ext cx="4032448" cy="312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9188" y="2612917"/>
            <a:ext cx="3277096" cy="1966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24392" y="1899617"/>
            <a:ext cx="8381260" cy="105439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1" name="Content Placeholder 2"/>
          <p:cNvSpPr txBox="1">
            <a:spLocks noGrp="1"/>
          </p:cNvSpPr>
          <p:nvPr>
            <p:ph idx="1"/>
          </p:nvPr>
        </p:nvSpPr>
        <p:spPr>
          <a:xfrm>
            <a:off x="344910" y="1653471"/>
            <a:ext cx="11601374" cy="5472607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rgbClr val="002060"/>
                </a:solidFill>
              </a:rPr>
              <a:t>Make sure you read Friedrich Engels, </a:t>
            </a:r>
            <a:r>
              <a:rPr lang="en-GB" i="1" dirty="0">
                <a:solidFill>
                  <a:srgbClr val="002060"/>
                </a:solidFill>
              </a:rPr>
              <a:t>The Condition of the Working Class in England </a:t>
            </a:r>
            <a:r>
              <a:rPr lang="en-GB" dirty="0" smtClean="0">
                <a:solidFill>
                  <a:srgbClr val="002060"/>
                </a:solidFill>
              </a:rPr>
              <a:t>(1845), pp. 69–80 in your primary sourcebook.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endParaRPr lang="en-GB" dirty="0"/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1905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935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8105" y="1656576"/>
            <a:ext cx="11734801" cy="5201424"/>
          </a:xfrm>
          <a:prstGeom prst="rect">
            <a:avLst/>
          </a:prstGeom>
          <a:noFill/>
        </p:spPr>
        <p:txBody>
          <a:bodyPr wrap="square" lIns="182880" tIns="91440" rIns="182880" bIns="182880" rtlCol="0">
            <a:spAutoFit/>
          </a:bodyPr>
          <a:lstStyle/>
          <a:p>
            <a:pPr marL="342900" indent="-342900">
              <a:buAutoNum type="arabicPlain" startAt="1830"/>
            </a:pP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 	Opening of Liverpool–Manchester Railway 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(first intercity passenger line)</a:t>
            </a:r>
          </a:p>
          <a:p>
            <a:pPr marL="342900" indent="-342900">
              <a:buAutoNum type="arabicPlain" startAt="1832"/>
            </a:pP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 </a:t>
            </a:r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	</a:t>
            </a: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Great </a:t>
            </a:r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Reform </a:t>
            </a: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Act 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(widens male franchise [limited]; est. new 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parliamentary 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				constituencies &amp; removes 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‘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rotten boroughs’)</a:t>
            </a:r>
            <a:endParaRPr lang="en-GB" sz="2000" dirty="0">
              <a:solidFill>
                <a:schemeClr val="accent4">
                  <a:lumMod val="50000"/>
                </a:schemeClr>
              </a:solidFill>
              <a:latin typeface="+mj-lt"/>
            </a:endParaRPr>
          </a:p>
          <a:p>
            <a:pPr marL="342900" indent="-342900">
              <a:buAutoNum type="arabicPlain" startAt="1832"/>
            </a:pPr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 	</a:t>
            </a: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Factory </a:t>
            </a:r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Act 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(legislation to monitor industrial conditions)</a:t>
            </a:r>
            <a:endParaRPr lang="en-GB" sz="2000" b="1" dirty="0">
              <a:solidFill>
                <a:schemeClr val="accent4">
                  <a:lumMod val="50000"/>
                </a:schemeClr>
              </a:solidFill>
              <a:latin typeface="+mj-lt"/>
            </a:endParaRPr>
          </a:p>
          <a:p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1834	</a:t>
            </a: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Poor </a:t>
            </a:r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Law Amendment Act 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(attempted reform of poverty relief 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in England/Wales; 			workhouse instituted)</a:t>
            </a:r>
            <a:endParaRPr lang="en-GB" sz="2000" b="1" dirty="0">
              <a:solidFill>
                <a:schemeClr val="accent4">
                  <a:lumMod val="50000"/>
                </a:schemeClr>
              </a:solidFill>
              <a:latin typeface="+mj-lt"/>
            </a:endParaRPr>
          </a:p>
          <a:p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1835	Municipal </a:t>
            </a:r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Corporations Act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 (est. uniform system of local 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government 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in England 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&amp; 		Wales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; 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est. democratically-elected municipal councils; strengthened 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power 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of 		municipalities)</a:t>
            </a:r>
            <a:endParaRPr lang="en-GB" sz="2000" dirty="0">
              <a:solidFill>
                <a:schemeClr val="accent4">
                  <a:lumMod val="50000"/>
                </a:schemeClr>
              </a:solidFill>
              <a:latin typeface="+mj-lt"/>
            </a:endParaRPr>
          </a:p>
          <a:p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1838	Anti-Corn Law League est.  (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merchants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’ and industrialists’ calls for end of protection tariffs for 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		domestic agriculture; led by Manchester School); </a:t>
            </a: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Borough of Manchester est.</a:t>
            </a:r>
          </a:p>
          <a:p>
            <a:pPr marL="457200" indent="-457200">
              <a:buAutoNum type="arabicPlain" startAt="1845"/>
            </a:pP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 	Museums Act; publication of </a:t>
            </a:r>
            <a:r>
              <a:rPr lang="en-GB" sz="2000" b="1" i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The Condition of the Working Classes in England</a:t>
            </a:r>
          </a:p>
          <a:p>
            <a:pPr marL="457200" indent="-457200">
              <a:buAutoNum type="arabicPlain" startAt="1845"/>
            </a:pP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 	Repeal of Corn Laws</a:t>
            </a:r>
          </a:p>
          <a:p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1850</a:t>
            </a:r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	</a:t>
            </a: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Public </a:t>
            </a:r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Libraries Act</a:t>
            </a:r>
          </a:p>
          <a:p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1851	</a:t>
            </a: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UK </a:t>
            </a:r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Census for first time shows urban population surpassing that of </a:t>
            </a: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rural areas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; </a:t>
            </a:r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Great </a:t>
            </a: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		Exhibition, London</a:t>
            </a:r>
            <a:endParaRPr lang="en-GB" sz="2000" b="1" i="1" dirty="0">
              <a:solidFill>
                <a:schemeClr val="accent4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 and the strengthening of municipalities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12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37" y="101445"/>
            <a:ext cx="10055562" cy="6599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203645" y="232697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Manchester from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Kersal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 Moor, by William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Wyld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 in 1857</a:t>
            </a: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773" y="124976"/>
            <a:ext cx="4343409" cy="2996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10254699" y="3098397"/>
            <a:ext cx="15770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View from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Kersal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 Moor towards Manchester by Thomas Pether, circa 1820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215806" y="124976"/>
          <a:ext cx="7451967" cy="10009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467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26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26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14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rgbClr val="FFFF00"/>
                          </a:solidFill>
                          <a:effectLst/>
                        </a:rPr>
                        <a:t>Town/city</a:t>
                      </a:r>
                      <a:endParaRPr lang="en-GB" sz="24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rgbClr val="FFFF00"/>
                          </a:solidFill>
                          <a:effectLst/>
                        </a:rPr>
                        <a:t>1801</a:t>
                      </a:r>
                      <a:endParaRPr lang="en-GB" sz="24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rgbClr val="FFFF00"/>
                          </a:solidFill>
                          <a:effectLst/>
                        </a:rPr>
                        <a:t>1851</a:t>
                      </a:r>
                      <a:endParaRPr lang="en-GB" sz="24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0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Manchester (</a:t>
                      </a:r>
                      <a:r>
                        <a:rPr lang="en-GB" sz="2400" dirty="0" err="1">
                          <a:effectLst/>
                        </a:rPr>
                        <a:t>inc.</a:t>
                      </a:r>
                      <a:r>
                        <a:rPr lang="en-GB" sz="2400" dirty="0">
                          <a:effectLst/>
                        </a:rPr>
                        <a:t> Salford)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81,299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228,433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2388045" y="12572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Manchester from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Kersal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 Moor, by William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Wyld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 in 1857</a:t>
            </a:r>
          </a:p>
        </p:txBody>
      </p:sp>
    </p:spTree>
    <p:extLst>
      <p:ext uri="{BB962C8B-B14F-4D97-AF65-F5344CB8AC3E}">
        <p14:creationId xmlns:p14="http://schemas.microsoft.com/office/powerpoint/2010/main" val="2659326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r="426" b="9515"/>
          <a:stretch/>
        </p:blipFill>
        <p:spPr>
          <a:xfrm>
            <a:off x="0" y="2133600"/>
            <a:ext cx="6394169" cy="47244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8075" y="0"/>
            <a:ext cx="6003925" cy="409679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98169" y="395069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Free Trade </a:t>
            </a:r>
            <a:r>
              <a:rPr lang="en-GB" dirty="0" smtClean="0"/>
              <a:t>Hall, Manchester, built 1853–1856</a:t>
            </a:r>
          </a:p>
          <a:p>
            <a:endParaRPr lang="en-GB" dirty="0"/>
          </a:p>
          <a:p>
            <a:r>
              <a:rPr lang="en-GB" dirty="0"/>
              <a:t>Home of </a:t>
            </a:r>
            <a:r>
              <a:rPr lang="en-GB" dirty="0" err="1" smtClean="0"/>
              <a:t>Hallé</a:t>
            </a:r>
            <a:r>
              <a:rPr lang="en-GB" dirty="0" smtClean="0"/>
              <a:t> Orchestra, est. 1858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4649" y="4319587"/>
            <a:ext cx="3736011" cy="2195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10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0666" y="0"/>
            <a:ext cx="9269604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76250" y="1562785"/>
            <a:ext cx="29337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0" i="0" dirty="0" smtClean="0">
                <a:effectLst/>
                <a:latin typeface="+mj-lt"/>
              </a:rPr>
              <a:t>RG </a:t>
            </a:r>
            <a:r>
              <a:rPr lang="en-GB" b="0" i="0" dirty="0" err="1" smtClean="0">
                <a:effectLst/>
                <a:latin typeface="+mj-lt"/>
              </a:rPr>
              <a:t>Pattricoux</a:t>
            </a:r>
            <a:r>
              <a:rPr lang="en-GB" b="0" i="0" dirty="0" smtClean="0">
                <a:effectLst/>
                <a:latin typeface="+mj-lt"/>
              </a:rPr>
              <a:t>, </a:t>
            </a:r>
            <a:r>
              <a:rPr lang="en-GB" b="0" i="1" dirty="0" smtClean="0">
                <a:effectLst/>
                <a:latin typeface="+mj-lt"/>
              </a:rPr>
              <a:t>Manchester Town Hall, Albert Square, Manchester </a:t>
            </a:r>
            <a:r>
              <a:rPr lang="en-GB" b="0" i="0" dirty="0" smtClean="0">
                <a:effectLst/>
                <a:latin typeface="+mj-lt"/>
              </a:rPr>
              <a:t>(1892), completed 1877</a:t>
            </a:r>
            <a:endParaRPr lang="en-GB" b="0" i="0" dirty="0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97825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94780" y="1653471"/>
            <a:ext cx="5472712" cy="5047057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7999" y="421161"/>
            <a:ext cx="11175013" cy="1054394"/>
          </a:xfrm>
        </p:spPr>
        <p:txBody>
          <a:bodyPr/>
          <a:lstStyle/>
          <a:p>
            <a:r>
              <a:rPr lang="en-GB" dirty="0">
                <a:solidFill>
                  <a:prstClr val="white"/>
                </a:solidFill>
              </a:rPr>
              <a:t>Friedrich Engels (1820–1895)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44910" y="1653471"/>
            <a:ext cx="8900690" cy="54726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002060"/>
                </a:solidFill>
              </a:rPr>
              <a:t>b</a:t>
            </a:r>
            <a:r>
              <a:rPr lang="en-GB" dirty="0" smtClean="0">
                <a:solidFill>
                  <a:srgbClr val="002060"/>
                </a:solidFill>
              </a:rPr>
              <a:t>. </a:t>
            </a:r>
            <a:r>
              <a:rPr lang="en-GB" dirty="0">
                <a:solidFill>
                  <a:srgbClr val="002060"/>
                </a:solidFill>
              </a:rPr>
              <a:t>Barmen, Province of </a:t>
            </a:r>
            <a:r>
              <a:rPr lang="en-GB" dirty="0" err="1">
                <a:solidFill>
                  <a:srgbClr val="002060"/>
                </a:solidFill>
              </a:rPr>
              <a:t>Jülich</a:t>
            </a:r>
            <a:r>
              <a:rPr lang="en-GB" dirty="0">
                <a:solidFill>
                  <a:srgbClr val="002060"/>
                </a:solidFill>
              </a:rPr>
              <a:t>-Cleves-Berg, Prussia </a:t>
            </a:r>
            <a:r>
              <a:rPr lang="en-GB" dirty="0" smtClean="0">
                <a:solidFill>
                  <a:srgbClr val="002060"/>
                </a:solidFill>
              </a:rPr>
              <a:t>(now Wuppertal, Rhineland, Germany – shown on 2018 map)</a:t>
            </a:r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339" y="2376005"/>
            <a:ext cx="5585843" cy="432452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730121" y="4669203"/>
            <a:ext cx="152931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Map of Europe after the Congress of Vienna (</a:t>
            </a:r>
            <a:r>
              <a:rPr lang="en-GB" dirty="0" smtClean="0"/>
              <a:t>post-Napoleonic </a:t>
            </a:r>
            <a:r>
              <a:rPr lang="en-GB" dirty="0"/>
              <a:t>Wars), </a:t>
            </a:r>
            <a:r>
              <a:rPr lang="en-GB" dirty="0" smtClean="0"/>
              <a:t>1815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9710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7999" y="421161"/>
            <a:ext cx="11175013" cy="1054394"/>
          </a:xfrm>
        </p:spPr>
        <p:txBody>
          <a:bodyPr/>
          <a:lstStyle/>
          <a:p>
            <a:r>
              <a:rPr lang="en-GB" dirty="0">
                <a:solidFill>
                  <a:prstClr val="white"/>
                </a:solidFill>
              </a:rPr>
              <a:t>Friedrich Engels (1820–1895)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44910" y="1653471"/>
            <a:ext cx="6774347" cy="54726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rgbClr val="002060"/>
                </a:solidFill>
              </a:rPr>
              <a:t>Rhineland – had been part of Napoleonic First French Empire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Barmen an emerging industrial town  </a:t>
            </a:r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163" y="2918436"/>
            <a:ext cx="4934997" cy="37820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8160" y="3987800"/>
            <a:ext cx="3737666" cy="271272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9173827" y="5717913"/>
            <a:ext cx="1961097" cy="923330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r>
              <a:rPr lang="en-GB" dirty="0"/>
              <a:t>Barmen in 1870. Painting by August von </a:t>
            </a:r>
            <a:r>
              <a:rPr lang="en-GB" dirty="0" err="1"/>
              <a:t>Wille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1003" y="1541156"/>
            <a:ext cx="4875811" cy="2891356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9173827" y="4624816"/>
            <a:ext cx="17812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Map of the Ruhr</a:t>
            </a:r>
          </a:p>
        </p:txBody>
      </p:sp>
    </p:spTree>
    <p:extLst>
      <p:ext uri="{BB962C8B-B14F-4D97-AF65-F5344CB8AC3E}">
        <p14:creationId xmlns:p14="http://schemas.microsoft.com/office/powerpoint/2010/main" val="215026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7999" y="421161"/>
            <a:ext cx="11175013" cy="1054394"/>
          </a:xfrm>
        </p:spPr>
        <p:txBody>
          <a:bodyPr/>
          <a:lstStyle/>
          <a:p>
            <a:r>
              <a:rPr lang="en-GB" dirty="0">
                <a:solidFill>
                  <a:prstClr val="white"/>
                </a:solidFill>
              </a:rPr>
              <a:t>Friedrich Engels (1820–1895)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44910" y="1653471"/>
            <a:ext cx="8677170" cy="54726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In 1841, Engels </a:t>
            </a:r>
            <a:r>
              <a:rPr lang="en-GB" dirty="0"/>
              <a:t>performed his military service in the Prussian </a:t>
            </a:r>
            <a:r>
              <a:rPr lang="en-GB" dirty="0" smtClean="0"/>
              <a:t>Army</a:t>
            </a:r>
          </a:p>
          <a:p>
            <a:r>
              <a:rPr lang="en-GB" dirty="0" smtClean="0"/>
              <a:t>Assigned </a:t>
            </a:r>
            <a:r>
              <a:rPr lang="en-GB" dirty="0"/>
              <a:t>to Berlin, he attended </a:t>
            </a:r>
            <a:r>
              <a:rPr lang="en-GB" dirty="0" smtClean="0"/>
              <a:t>lectures </a:t>
            </a:r>
            <a:r>
              <a:rPr lang="en-GB" dirty="0"/>
              <a:t>at the University of Berlin and began to associate with groups of Young </a:t>
            </a:r>
            <a:r>
              <a:rPr lang="en-GB" dirty="0" smtClean="0"/>
              <a:t>Hegelians</a:t>
            </a:r>
          </a:p>
          <a:p>
            <a:r>
              <a:rPr lang="en-GB" dirty="0" smtClean="0"/>
              <a:t>Anonymously </a:t>
            </a:r>
            <a:r>
              <a:rPr lang="en-GB" dirty="0"/>
              <a:t>published articles in the </a:t>
            </a:r>
            <a:r>
              <a:rPr lang="en-GB" i="1" dirty="0" err="1"/>
              <a:t>Rheinische</a:t>
            </a:r>
            <a:r>
              <a:rPr lang="en-GB" i="1" dirty="0"/>
              <a:t> </a:t>
            </a:r>
            <a:r>
              <a:rPr lang="en-GB" i="1" dirty="0" err="1" smtClean="0"/>
              <a:t>Zeitung</a:t>
            </a:r>
            <a:r>
              <a:rPr lang="en-GB" dirty="0"/>
              <a:t> </a:t>
            </a:r>
            <a:r>
              <a:rPr lang="en-GB" dirty="0" smtClean="0"/>
              <a:t>on </a:t>
            </a:r>
            <a:r>
              <a:rPr lang="en-GB" dirty="0"/>
              <a:t>employment- and living-conditions endured by factory </a:t>
            </a:r>
            <a:r>
              <a:rPr lang="en-GB" dirty="0" smtClean="0"/>
              <a:t>workers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2080" y="1669418"/>
            <a:ext cx="2978150" cy="400423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9175750" y="5835622"/>
            <a:ext cx="28244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 smtClean="0"/>
              <a:t>Georg Wilhelm Friedrich Hegel (1770–1831)</a:t>
            </a:r>
          </a:p>
          <a:p>
            <a:endParaRPr lang="de-DE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3467" t="3375" r="4000" b="80457"/>
          <a:stretch/>
        </p:blipFill>
        <p:spPr>
          <a:xfrm>
            <a:off x="759460" y="4096848"/>
            <a:ext cx="7051040" cy="1738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068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7999" y="421161"/>
            <a:ext cx="11175013" cy="1054394"/>
          </a:xfrm>
        </p:spPr>
        <p:txBody>
          <a:bodyPr/>
          <a:lstStyle/>
          <a:p>
            <a:r>
              <a:rPr lang="en-GB" dirty="0">
                <a:solidFill>
                  <a:prstClr val="white"/>
                </a:solidFill>
              </a:rPr>
              <a:t>Friedrich Engels (1820–1895)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44910" y="1653471"/>
            <a:ext cx="11338102" cy="54726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In 1842, Engels was sent to Manchester by his father. </a:t>
            </a:r>
            <a:r>
              <a:rPr lang="en-GB" dirty="0" err="1" smtClean="0"/>
              <a:t>En</a:t>
            </a:r>
            <a:r>
              <a:rPr lang="en-GB" dirty="0" smtClean="0"/>
              <a:t>-route he went to London, Paris and met </a:t>
            </a:r>
            <a:r>
              <a:rPr lang="en-GB" dirty="0"/>
              <a:t>Karl Marx, editor of </a:t>
            </a:r>
            <a:r>
              <a:rPr lang="en-GB" i="1" dirty="0" err="1"/>
              <a:t>Rheinische</a:t>
            </a:r>
            <a:r>
              <a:rPr lang="en-GB" i="1" dirty="0"/>
              <a:t> </a:t>
            </a:r>
            <a:r>
              <a:rPr lang="en-GB" i="1" dirty="0" err="1"/>
              <a:t>Zeitung</a:t>
            </a:r>
            <a:r>
              <a:rPr lang="en-GB" dirty="0"/>
              <a:t>, in </a:t>
            </a:r>
            <a:r>
              <a:rPr lang="en-GB" dirty="0" smtClean="0"/>
              <a:t>Cologne.</a:t>
            </a:r>
          </a:p>
          <a:p>
            <a:r>
              <a:rPr lang="en-GB" dirty="0"/>
              <a:t>Engels </a:t>
            </a:r>
            <a:r>
              <a:rPr lang="en-GB" dirty="0" smtClean="0"/>
              <a:t>worked for his father’s firm, </a:t>
            </a:r>
            <a:r>
              <a:rPr lang="en-GB" dirty="0" err="1" smtClean="0"/>
              <a:t>Ermen</a:t>
            </a:r>
            <a:r>
              <a:rPr lang="en-GB" dirty="0" smtClean="0"/>
              <a:t> </a:t>
            </a:r>
            <a:r>
              <a:rPr lang="en-GB" dirty="0"/>
              <a:t>and </a:t>
            </a:r>
            <a:r>
              <a:rPr lang="en-GB" dirty="0" smtClean="0"/>
              <a:t>Engels, at Victoria </a:t>
            </a:r>
            <a:r>
              <a:rPr lang="en-GB" dirty="0"/>
              <a:t>Mill</a:t>
            </a:r>
            <a:r>
              <a:rPr lang="en-GB" dirty="0" smtClean="0"/>
              <a:t>, Manchester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2863558"/>
            <a:ext cx="5852160" cy="400844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161" y="2863558"/>
            <a:ext cx="2946399" cy="384476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98560" y="2863558"/>
            <a:ext cx="2556431" cy="4029841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0448609" y="2828159"/>
            <a:ext cx="15793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Engels statue, First St, Manchester,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16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79993" y="1524000"/>
            <a:ext cx="7063853" cy="493874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ctr"/>
            <a:endParaRPr lang="en-GB" sz="2400" b="1" dirty="0" smtClean="0">
              <a:solidFill>
                <a:srgbClr val="7030A0"/>
              </a:solidFill>
              <a:latin typeface="+mj-lt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2400" b="1" dirty="0" smtClean="0">
                <a:latin typeface="+mj-lt"/>
              </a:rPr>
              <a:t>Anti-Corn Law League est. 1838, aimed at abolishing Corn Laws, which protected landowners’ interests by levying taxes on imported wheat, thus raising the price of bread; </a:t>
            </a:r>
            <a:r>
              <a:rPr lang="en-GB" sz="2400" b="1" smtClean="0">
                <a:latin typeface="+mj-lt"/>
              </a:rPr>
              <a:t>repealed </a:t>
            </a:r>
            <a:r>
              <a:rPr lang="en-GB" sz="2400" b="1" smtClean="0">
                <a:latin typeface="+mj-lt"/>
              </a:rPr>
              <a:t>1846</a:t>
            </a:r>
            <a:endParaRPr lang="en-GB" sz="2400" b="1" dirty="0" smtClean="0">
              <a:latin typeface="+mj-lt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2400" b="1" dirty="0">
              <a:latin typeface="+mj-lt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2400" b="1" dirty="0">
                <a:latin typeface="+mj-lt"/>
              </a:rPr>
              <a:t>Liberal Party est. 1859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2800" b="1" dirty="0" smtClean="0">
              <a:latin typeface="+mj-lt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2400" b="1" dirty="0" smtClean="0">
                <a:latin typeface="+mj-lt"/>
              </a:rPr>
              <a:t>Free Trade; anti-tariff and anti-protection </a:t>
            </a:r>
          </a:p>
          <a:p>
            <a:pPr algn="ctr"/>
            <a:endParaRPr lang="fr-FR" sz="2800" b="1" i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00" y="-1"/>
            <a:ext cx="2562294" cy="374176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700" y="3456431"/>
            <a:ext cx="2562293" cy="340156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7700" y="5657671"/>
            <a:ext cx="256229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John Bright</a:t>
            </a:r>
          </a:p>
          <a:p>
            <a:pPr algn="ctr"/>
            <a:r>
              <a:rPr lang="en-GB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(1811–1889)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0" y="2300538"/>
            <a:ext cx="256229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Richard Cobden</a:t>
            </a:r>
          </a:p>
          <a:p>
            <a:pPr algn="ctr"/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(1804–1865)</a:t>
            </a: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48988" y="0"/>
            <a:ext cx="2443011" cy="3575957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9748988" y="2541433"/>
            <a:ext cx="244815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William </a:t>
            </a:r>
            <a:r>
              <a:rPr lang="en-GB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Ewart</a:t>
            </a:r>
            <a:r>
              <a:rPr lang="en-GB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Gladstone</a:t>
            </a:r>
          </a:p>
          <a:p>
            <a:r>
              <a:rPr lang="en-GB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(1809–1898)</a:t>
            </a:r>
          </a:p>
          <a:p>
            <a:pPr algn="ctr"/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48988" y="4191016"/>
            <a:ext cx="2451994" cy="2451994"/>
          </a:xfrm>
          <a:prstGeom prst="rect">
            <a:avLst/>
          </a:prstGeom>
        </p:spPr>
      </p:pic>
      <p:sp>
        <p:nvSpPr>
          <p:cNvPr id="12" name="Title 6"/>
          <p:cNvSpPr>
            <a:spLocks noGrp="1"/>
          </p:cNvSpPr>
          <p:nvPr>
            <p:ph type="title"/>
          </p:nvPr>
        </p:nvSpPr>
        <p:spPr>
          <a:xfrm>
            <a:off x="508000" y="355847"/>
            <a:ext cx="11175013" cy="1054394"/>
          </a:xfrm>
        </p:spPr>
        <p:txBody>
          <a:bodyPr/>
          <a:lstStyle/>
          <a:p>
            <a:r>
              <a:rPr lang="en-GB" dirty="0" smtClean="0"/>
              <a:t>Manchester school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002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12192000" cy="1342584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ctr"/>
            <a:endParaRPr lang="en-GB" sz="4000" b="1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r="866" b="36922"/>
          <a:stretch/>
        </p:blipFill>
        <p:spPr>
          <a:xfrm>
            <a:off x="6095506" y="1842145"/>
            <a:ext cx="4702629" cy="483922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364" y="1588591"/>
            <a:ext cx="3872594" cy="4977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46364" y="5203761"/>
            <a:ext cx="387259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Arial Black" panose="020B0A04020102020204" pitchFamily="34" charset="0"/>
              </a:rPr>
              <a:t>Adam </a:t>
            </a:r>
            <a:r>
              <a:rPr lang="en-GB" sz="20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Smith</a:t>
            </a:r>
          </a:p>
          <a:p>
            <a:pPr algn="ctr"/>
            <a:r>
              <a:rPr lang="en-GB" sz="20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(</a:t>
            </a:r>
            <a:r>
              <a:rPr lang="en-GB" sz="2000" dirty="0">
                <a:solidFill>
                  <a:schemeClr val="bg1"/>
                </a:solidFill>
                <a:latin typeface="Arial Black" panose="020B0A04020102020204" pitchFamily="34" charset="0"/>
              </a:rPr>
              <a:t>1723-1790)</a:t>
            </a:r>
          </a:p>
        </p:txBody>
      </p:sp>
      <p:sp>
        <p:nvSpPr>
          <p:cNvPr id="6" name="Rectangle 5"/>
          <p:cNvSpPr/>
          <p:nvPr/>
        </p:nvSpPr>
        <p:spPr>
          <a:xfrm>
            <a:off x="9324039" y="3880116"/>
            <a:ext cx="979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(1776)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liberalism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861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12192000" cy="6759452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just"/>
            <a:endParaRPr lang="fr-FR" sz="2800" b="1" i="1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  <a:p>
            <a:pPr algn="just"/>
            <a:endParaRPr lang="fr-FR" sz="2800" b="1" i="1" dirty="0">
              <a:solidFill>
                <a:srgbClr val="7030A0"/>
              </a:solidFill>
              <a:latin typeface="Arial Black" panose="020B0A04020102020204" pitchFamily="34" charset="0"/>
            </a:endParaRPr>
          </a:p>
          <a:p>
            <a:pPr algn="just"/>
            <a:endParaRPr lang="fr-FR" sz="2800" b="1" i="1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  <a:p>
            <a:pPr algn="just"/>
            <a:endParaRPr lang="fr-FR" sz="2800" b="1" i="1" dirty="0">
              <a:solidFill>
                <a:srgbClr val="7030A0"/>
              </a:solidFill>
              <a:latin typeface="+mj-lt"/>
            </a:endParaRPr>
          </a:p>
          <a:p>
            <a:pPr algn="just"/>
            <a:r>
              <a:rPr lang="fr-FR" sz="2800" b="1" i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Laissez </a:t>
            </a:r>
            <a:r>
              <a:rPr lang="fr-FR" sz="2800" b="1" i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faire et laissez passer, le monde va de lui même!</a:t>
            </a:r>
            <a:r>
              <a:rPr lang="fr-FR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 (Let do and let </a:t>
            </a:r>
            <a:r>
              <a:rPr lang="fr-FR" sz="28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pass</a:t>
            </a:r>
            <a:r>
              <a:rPr lang="fr-FR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, the world </a:t>
            </a:r>
            <a:r>
              <a:rPr lang="fr-FR" sz="28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goes</a:t>
            </a:r>
            <a:r>
              <a:rPr lang="fr-FR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 on by </a:t>
            </a:r>
            <a:r>
              <a:rPr lang="fr-FR" sz="28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itself</a:t>
            </a:r>
            <a:r>
              <a:rPr lang="fr-FR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!)</a:t>
            </a:r>
          </a:p>
          <a:p>
            <a:pPr algn="just"/>
            <a:endParaRPr lang="fr-FR" sz="2800" b="1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marL="457200" indent="-457200" algn="just">
              <a:buFontTx/>
              <a:buChar char="-"/>
            </a:pPr>
            <a:r>
              <a:rPr lang="en-GB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non-interference of the state in economic affairs</a:t>
            </a:r>
          </a:p>
          <a:p>
            <a:pPr marL="457200" indent="-457200" algn="just">
              <a:buFontTx/>
              <a:buChar char="-"/>
            </a:pPr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transactions between private parties </a:t>
            </a:r>
            <a:r>
              <a:rPr lang="en-GB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should be free </a:t>
            </a:r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from </a:t>
            </a:r>
            <a:r>
              <a:rPr lang="en-GB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government </a:t>
            </a:r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regulation, privileges, tariffs and </a:t>
            </a:r>
            <a:r>
              <a:rPr lang="en-GB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subsidies</a:t>
            </a:r>
          </a:p>
          <a:p>
            <a:pPr marL="457200" indent="-457200" algn="just">
              <a:buFontTx/>
              <a:buChar char="-"/>
            </a:pPr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market economies as largely self-regulating systems, governed by natural laws of production and </a:t>
            </a:r>
            <a:r>
              <a:rPr lang="en-GB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exchange (‘the invisible hand’)</a:t>
            </a:r>
          </a:p>
          <a:p>
            <a:pPr marL="457200" indent="-457200" algn="just">
              <a:buFontTx/>
              <a:buChar char="-"/>
            </a:pPr>
            <a:endParaRPr lang="en-GB" sz="2800" b="1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  <a:p>
            <a:pPr algn="just"/>
            <a:endParaRPr lang="en-GB" sz="28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4000" y="211230"/>
            <a:ext cx="11581413" cy="1054394"/>
          </a:xfrm>
        </p:spPr>
        <p:txBody>
          <a:bodyPr/>
          <a:lstStyle/>
          <a:p>
            <a:r>
              <a:rPr lang="en-GB" dirty="0"/>
              <a:t>Laissez faire </a:t>
            </a:r>
          </a:p>
        </p:txBody>
      </p:sp>
    </p:spTree>
    <p:extLst>
      <p:ext uri="{BB962C8B-B14F-4D97-AF65-F5344CB8AC3E}">
        <p14:creationId xmlns:p14="http://schemas.microsoft.com/office/powerpoint/2010/main" val="2366355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78206"/>
          <a:stretch/>
        </p:blipFill>
        <p:spPr>
          <a:xfrm>
            <a:off x="350403" y="2049084"/>
            <a:ext cx="5059797" cy="457884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b="86546"/>
          <a:stretch/>
        </p:blipFill>
        <p:spPr>
          <a:xfrm>
            <a:off x="1421933" y="87225"/>
            <a:ext cx="8953500" cy="159163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898683" y="2609334"/>
            <a:ext cx="42648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/>
              <a:t>26 June 1846: Abolition of the Corn Laws</a:t>
            </a:r>
          </a:p>
        </p:txBody>
      </p:sp>
    </p:spTree>
    <p:extLst>
      <p:ext uri="{BB962C8B-B14F-4D97-AF65-F5344CB8AC3E}">
        <p14:creationId xmlns:p14="http://schemas.microsoft.com/office/powerpoint/2010/main" val="1094024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41970" y="1712129"/>
            <a:ext cx="11570629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smtClean="0"/>
              <a:t>“We have heard from </a:t>
            </a:r>
            <a:r>
              <a:rPr lang="en-GB" sz="3200" i="1" dirty="0" smtClean="0"/>
              <a:t>The</a:t>
            </a:r>
            <a:r>
              <a:rPr lang="en-GB" sz="3200" dirty="0" smtClean="0"/>
              <a:t> </a:t>
            </a:r>
            <a:r>
              <a:rPr lang="en-GB" sz="3200" i="1" dirty="0" smtClean="0"/>
              <a:t>Manchester Guardian </a:t>
            </a:r>
            <a:r>
              <a:rPr lang="en-GB" sz="3200" dirty="0" smtClean="0"/>
              <a:t>[est. 1821]</a:t>
            </a:r>
            <a:r>
              <a:rPr lang="en-GB" sz="3200" i="1" dirty="0" smtClean="0"/>
              <a:t> </a:t>
            </a:r>
            <a:r>
              <a:rPr lang="en-GB" sz="3200" dirty="0" smtClean="0"/>
              <a:t>… let us hear from another organ of the middle class – I delight in the testimony of my opponents – let us hear from </a:t>
            </a:r>
            <a:r>
              <a:rPr lang="en-GB" sz="3200" i="1" dirty="0" smtClean="0"/>
              <a:t>The </a:t>
            </a:r>
            <a:r>
              <a:rPr lang="en-GB" sz="3200" i="1" dirty="0"/>
              <a:t>Liverpool </a:t>
            </a:r>
            <a:r>
              <a:rPr lang="en-GB" sz="3200" i="1" dirty="0" smtClean="0"/>
              <a:t>Mercury </a:t>
            </a:r>
            <a:r>
              <a:rPr lang="en-GB" sz="3200" dirty="0" smtClean="0"/>
              <a:t>[est. 1811] …”</a:t>
            </a:r>
          </a:p>
          <a:p>
            <a:pPr marL="457200" indent="-457200" algn="r">
              <a:buFontTx/>
              <a:buChar char="-"/>
            </a:pPr>
            <a:r>
              <a:rPr lang="en-GB" sz="3200" dirty="0" smtClean="0"/>
              <a:t>Engels, </a:t>
            </a:r>
            <a:r>
              <a:rPr lang="en-GB" sz="3200" i="1" dirty="0" smtClean="0"/>
              <a:t>Condition of the Working Class</a:t>
            </a:r>
            <a:r>
              <a:rPr lang="en-GB" sz="3200" dirty="0" smtClean="0"/>
              <a:t>, p. 105</a:t>
            </a:r>
          </a:p>
          <a:p>
            <a:endParaRPr lang="en-GB" sz="3200" dirty="0" smtClean="0"/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b="86546"/>
          <a:stretch/>
        </p:blipFill>
        <p:spPr>
          <a:xfrm>
            <a:off x="1650533" y="0"/>
            <a:ext cx="8953500" cy="159163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721" y="4635282"/>
            <a:ext cx="6715125" cy="206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109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5322" t="28521" r="33952" b="16404"/>
          <a:stretch/>
        </p:blipFill>
        <p:spPr>
          <a:xfrm>
            <a:off x="9645699" y="0"/>
            <a:ext cx="2546301" cy="350868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645699" y="3512413"/>
            <a:ext cx="260095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/>
              <a:t>Egerton Smith (1774–1841), founder of the </a:t>
            </a:r>
            <a:r>
              <a:rPr lang="en-GB" sz="2000" i="1" dirty="0" smtClean="0"/>
              <a:t>Liverpool Mercury </a:t>
            </a:r>
            <a:r>
              <a:rPr lang="en-GB" sz="2000" dirty="0" smtClean="0"/>
              <a:t>– businessman: navigational instruments manufacture</a:t>
            </a:r>
            <a:endParaRPr lang="en-GB" sz="2000" dirty="0"/>
          </a:p>
        </p:txBody>
      </p:sp>
      <p:sp>
        <p:nvSpPr>
          <p:cNvPr id="7" name="Rectangle 6"/>
          <p:cNvSpPr/>
          <p:nvPr/>
        </p:nvSpPr>
        <p:spPr>
          <a:xfrm>
            <a:off x="380071" y="277029"/>
            <a:ext cx="926562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 smtClean="0"/>
              <a:t>Paper was “established [in 1811] so that </a:t>
            </a:r>
            <a:r>
              <a:rPr lang="en-GB" sz="2200" u="sng" dirty="0" smtClean="0">
                <a:solidFill>
                  <a:srgbClr val="FFFF00"/>
                </a:solidFill>
              </a:rPr>
              <a:t>the Liberal Party</a:t>
            </a:r>
            <a:r>
              <a:rPr lang="en-GB" sz="2200" dirty="0" smtClean="0"/>
              <a:t>, then without an organ in this town, might have some means of communicating its principles and extending its views.”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u="sng" dirty="0" smtClean="0"/>
              <a:t>Emphasis on poor</a:t>
            </a:r>
            <a:r>
              <a:rPr lang="en-GB" sz="2200" dirty="0" smtClean="0"/>
              <a:t>: “on all those </a:t>
            </a:r>
            <a:r>
              <a:rPr lang="en-GB" sz="2200" dirty="0" smtClean="0">
                <a:solidFill>
                  <a:srgbClr val="FF0000"/>
                </a:solidFill>
              </a:rPr>
              <a:t>social questions </a:t>
            </a:r>
            <a:r>
              <a:rPr lang="en-GB" sz="2200" dirty="0" smtClean="0"/>
              <a:t>that relate to the poor, this journal will take an advanced position. It will call attention to their physical wants; advocate an </a:t>
            </a:r>
            <a:r>
              <a:rPr lang="en-GB" sz="2200" dirty="0" smtClean="0">
                <a:solidFill>
                  <a:srgbClr val="FF0000"/>
                </a:solidFill>
              </a:rPr>
              <a:t>improvement</a:t>
            </a:r>
            <a:r>
              <a:rPr lang="en-GB" sz="2200" dirty="0" smtClean="0"/>
              <a:t> of their habitations and Sanitary Regulations: for </a:t>
            </a:r>
            <a:r>
              <a:rPr lang="en-GB" sz="2200" dirty="0" smtClean="0">
                <a:solidFill>
                  <a:srgbClr val="FF0000"/>
                </a:solidFill>
              </a:rPr>
              <a:t>cleanliness </a:t>
            </a:r>
            <a:r>
              <a:rPr lang="en-GB" sz="2200" dirty="0" smtClean="0"/>
              <a:t>is first step to self-respect, that great </a:t>
            </a:r>
            <a:r>
              <a:rPr lang="en-GB" sz="2200" dirty="0" smtClean="0">
                <a:solidFill>
                  <a:srgbClr val="FF0000"/>
                </a:solidFill>
              </a:rPr>
              <a:t>safeguard of crime</a:t>
            </a:r>
            <a:r>
              <a:rPr lang="en-GB" sz="2200" dirty="0" smtClean="0"/>
              <a:t>.”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u="sng" dirty="0" smtClean="0"/>
              <a:t>Emphasis on education</a:t>
            </a:r>
            <a:r>
              <a:rPr lang="en-GB" sz="2200" dirty="0" smtClean="0"/>
              <a:t>: “we shall advocate a system of Education irrespective of religious differences”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u="sng" dirty="0" smtClean="0"/>
              <a:t>Emphasis on Free Trade</a:t>
            </a:r>
            <a:r>
              <a:rPr lang="en-GB" sz="2200" dirty="0" smtClean="0"/>
              <a:t>: “We shall assert </a:t>
            </a:r>
            <a:r>
              <a:rPr lang="en-GB" sz="2200" dirty="0" smtClean="0">
                <a:solidFill>
                  <a:srgbClr val="7030A0"/>
                </a:solidFill>
              </a:rPr>
              <a:t>the </a:t>
            </a:r>
            <a:r>
              <a:rPr lang="en-GB" sz="2200" dirty="0" err="1" smtClean="0">
                <a:solidFill>
                  <a:srgbClr val="7030A0"/>
                </a:solidFill>
              </a:rPr>
              <a:t>impolicy</a:t>
            </a:r>
            <a:r>
              <a:rPr lang="en-GB" sz="2200" dirty="0" smtClean="0">
                <a:solidFill>
                  <a:srgbClr val="7030A0"/>
                </a:solidFill>
              </a:rPr>
              <a:t> of interfering with the natural course of commerce</a:t>
            </a:r>
            <a:r>
              <a:rPr lang="en-GB" sz="2200" dirty="0" smtClean="0"/>
              <a:t>. We shall </a:t>
            </a:r>
            <a:r>
              <a:rPr lang="en-GB" sz="2200" dirty="0" smtClean="0">
                <a:solidFill>
                  <a:srgbClr val="7030A0"/>
                </a:solidFill>
              </a:rPr>
              <a:t>steadfastly uphold Free Trade</a:t>
            </a:r>
            <a:r>
              <a:rPr lang="en-GB" sz="2200" dirty="0" smtClean="0"/>
              <a:t>, not only entertaining, with Sir Robert Peel, ‘a firm persuasion that neither the present nor any future Parliament will consent or re-impose duties on the main articles of human food, either for the purpose of protection or revenue,’ but </a:t>
            </a:r>
            <a:r>
              <a:rPr lang="en-GB" sz="2200" dirty="0" smtClean="0">
                <a:solidFill>
                  <a:srgbClr val="7030A0"/>
                </a:solidFill>
              </a:rPr>
              <a:t>believing that unrestricted commerce, after Christianity is the best Apostle of Peace</a:t>
            </a:r>
            <a:r>
              <a:rPr lang="en-GB" sz="2200" dirty="0" smtClean="0"/>
              <a:t>.”</a:t>
            </a:r>
          </a:p>
          <a:p>
            <a:pPr algn="r"/>
            <a:r>
              <a:rPr lang="en-GB" sz="2200" dirty="0" smtClean="0"/>
              <a:t>- Editorial, </a:t>
            </a:r>
            <a:r>
              <a:rPr lang="en-GB" sz="2200" i="1" dirty="0" smtClean="0"/>
              <a:t>Liverpool Mercury</a:t>
            </a:r>
            <a:r>
              <a:rPr lang="en-GB" sz="2200" dirty="0" smtClean="0"/>
              <a:t>, January 1 1850, p. </a:t>
            </a:r>
            <a:r>
              <a:rPr lang="en-GB" sz="2000" dirty="0" smtClean="0"/>
              <a:t>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60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 noGrp="1"/>
          </p:cNvSpPr>
          <p:nvPr>
            <p:ph idx="1"/>
          </p:nvPr>
        </p:nvSpPr>
        <p:spPr>
          <a:xfrm>
            <a:off x="270863" y="1656475"/>
            <a:ext cx="9036423" cy="4416462"/>
          </a:xfrm>
          <a:prstGeom prst="rect">
            <a:avLst/>
          </a:prstGeom>
        </p:spPr>
        <p:txBody>
          <a:bodyPr>
            <a:no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 smtClean="0"/>
              <a:t>Engels early adopter of the phrase ‘the industrial </a:t>
            </a:r>
            <a:r>
              <a:rPr lang="en-GB" sz="2200" dirty="0"/>
              <a:t>revolution’ (</a:t>
            </a:r>
            <a:r>
              <a:rPr lang="en-GB" sz="2200" i="1" dirty="0"/>
              <a:t>Die </a:t>
            </a:r>
            <a:r>
              <a:rPr lang="en-GB" sz="2200" i="1" dirty="0" err="1"/>
              <a:t>industrielle</a:t>
            </a:r>
            <a:r>
              <a:rPr lang="en-GB" sz="2200" i="1" dirty="0"/>
              <a:t> </a:t>
            </a:r>
            <a:r>
              <a:rPr lang="en-GB" sz="2200" i="1" dirty="0" smtClean="0"/>
              <a:t>Revolution</a:t>
            </a:r>
            <a:r>
              <a:rPr lang="en-GB" sz="2200" dirty="0" smtClean="0"/>
              <a:t>) and prior its entry into English lexicon; however, the significance of this is only understood retrospectively as </a:t>
            </a:r>
            <a:r>
              <a:rPr lang="en-GB" sz="2200" i="1" dirty="0" smtClean="0"/>
              <a:t>The Condition </a:t>
            </a:r>
            <a:r>
              <a:rPr lang="en-GB" sz="2200" dirty="0" smtClean="0"/>
              <a:t>… was not translated into English until 1886 (US edition; first UK edition 1892)</a:t>
            </a:r>
          </a:p>
          <a:p>
            <a:endParaRPr lang="en-GB" sz="2200" i="1" dirty="0"/>
          </a:p>
          <a:p>
            <a:r>
              <a:rPr lang="en-GB" sz="2200" dirty="0" smtClean="0"/>
              <a:t>Phrase ‘industrial revolution’ developed ‘offshore’ in France (</a:t>
            </a:r>
            <a:r>
              <a:rPr lang="en-US" sz="2200" i="1" dirty="0" err="1"/>
              <a:t>révolution</a:t>
            </a:r>
            <a:r>
              <a:rPr lang="en-US" sz="2200" i="1" dirty="0"/>
              <a:t> </a:t>
            </a:r>
            <a:r>
              <a:rPr lang="en-US" sz="2200" i="1" dirty="0" err="1" smtClean="0"/>
              <a:t>industrielle</a:t>
            </a:r>
            <a:r>
              <a:rPr lang="en-US" sz="2200" dirty="0"/>
              <a:t>)</a:t>
            </a:r>
            <a:r>
              <a:rPr lang="en-GB" sz="2200" dirty="0" smtClean="0"/>
              <a:t> in 1820s and 1830s</a:t>
            </a:r>
          </a:p>
          <a:p>
            <a:endParaRPr lang="en-GB" sz="2200" dirty="0" smtClean="0"/>
          </a:p>
          <a:p>
            <a:r>
              <a:rPr lang="en-GB" sz="2200" dirty="0" smtClean="0"/>
              <a:t>Arnold Toynbee popularised the term in series of lectures on ‘</a:t>
            </a:r>
            <a:r>
              <a:rPr lang="en-US" sz="2200" dirty="0"/>
              <a:t>On </a:t>
            </a:r>
            <a:r>
              <a:rPr lang="en-US" sz="2200" dirty="0" smtClean="0"/>
              <a:t>the Economic </a:t>
            </a:r>
            <a:r>
              <a:rPr lang="en-US" sz="2200" dirty="0"/>
              <a:t>H</a:t>
            </a:r>
            <a:r>
              <a:rPr lang="en-US" sz="2200" dirty="0" smtClean="0"/>
              <a:t>istory </a:t>
            </a:r>
            <a:r>
              <a:rPr lang="en-US" sz="2200" dirty="0"/>
              <a:t>of England, 1760-1840</a:t>
            </a:r>
            <a:r>
              <a:rPr lang="en-US" sz="2200" dirty="0" smtClean="0"/>
              <a:t>’ </a:t>
            </a:r>
            <a:r>
              <a:rPr lang="en-US" sz="2200" dirty="0"/>
              <a:t>(renamed </a:t>
            </a:r>
            <a:r>
              <a:rPr lang="en-US" sz="2200" i="1" dirty="0"/>
              <a:t>Lectures on the </a:t>
            </a:r>
            <a:r>
              <a:rPr lang="en-US" sz="2200" i="1" dirty="0" smtClean="0"/>
              <a:t>Industrial Revolution) </a:t>
            </a:r>
            <a:r>
              <a:rPr lang="en-US" sz="2200" dirty="0" smtClean="0"/>
              <a:t>at Oxford University, 1881–1882</a:t>
            </a:r>
            <a:endParaRPr lang="en-GB" sz="2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7196" y="1656476"/>
            <a:ext cx="3110940" cy="384625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1075893" y="1888945"/>
            <a:ext cx="111610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Arnold 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Toynbee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(1852–1883)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Medium"/>
              <a:ea typeface="+mn-ea"/>
              <a:cs typeface="+mn-cs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905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dirty="0"/>
              <a:t>The Condition of the Working Class in England </a:t>
            </a:r>
            <a:r>
              <a:rPr lang="en-GB" dirty="0"/>
              <a:t>(1845)</a:t>
            </a:r>
          </a:p>
        </p:txBody>
      </p:sp>
    </p:spTree>
    <p:extLst>
      <p:ext uri="{BB962C8B-B14F-4D97-AF65-F5344CB8AC3E}">
        <p14:creationId xmlns:p14="http://schemas.microsoft.com/office/powerpoint/2010/main" val="134551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 noGrp="1"/>
          </p:cNvSpPr>
          <p:nvPr>
            <p:ph idx="1"/>
          </p:nvPr>
        </p:nvSpPr>
        <p:spPr>
          <a:xfrm>
            <a:off x="370754" y="1644728"/>
            <a:ext cx="11516446" cy="4870372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sz="3500" dirty="0"/>
              <a:t>INTRODUCTION, pp. 50–64</a:t>
            </a:r>
            <a:endParaRPr lang="en-GB" sz="3500" dirty="0" smtClean="0"/>
          </a:p>
          <a:p>
            <a:pPr marL="45720" indent="0">
              <a:buNone/>
            </a:pPr>
            <a:endParaRPr lang="en-GB" sz="3500" dirty="0" smtClean="0"/>
          </a:p>
          <a:p>
            <a:r>
              <a:rPr lang="en-GB" sz="3500" dirty="0" smtClean="0"/>
              <a:t>What does Engels say were the key features and impacts of ‘the industrial revolution’? </a:t>
            </a:r>
          </a:p>
          <a:p>
            <a:endParaRPr lang="en-GB" sz="3500" dirty="0" smtClean="0"/>
          </a:p>
          <a:p>
            <a:r>
              <a:rPr lang="en-GB" sz="3500" dirty="0" smtClean="0"/>
              <a:t>How does Engels characterise pre-industrial English society? What was daily life like, according to Engels? What does he say about the people of pre-Industrial England? And what was work like in this social environment?</a:t>
            </a:r>
          </a:p>
          <a:p>
            <a:endParaRPr lang="en-GB" sz="3500" dirty="0"/>
          </a:p>
          <a:p>
            <a:r>
              <a:rPr lang="en-GB" sz="3600" dirty="0"/>
              <a:t> What does Engels say were the social and economic impacts of the advent of the cotton mill in the textile industry? </a:t>
            </a:r>
            <a:endParaRPr lang="en-GB" sz="3500" dirty="0" smtClean="0"/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1905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dirty="0"/>
              <a:t>The Condition of the Working Class in England </a:t>
            </a:r>
            <a:r>
              <a:rPr lang="en-GB" dirty="0"/>
              <a:t>(1845)</a:t>
            </a:r>
          </a:p>
        </p:txBody>
      </p:sp>
    </p:spTree>
    <p:extLst>
      <p:ext uri="{BB962C8B-B14F-4D97-AF65-F5344CB8AC3E}">
        <p14:creationId xmlns:p14="http://schemas.microsoft.com/office/powerpoint/2010/main" val="3504369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 noGrp="1"/>
          </p:cNvSpPr>
          <p:nvPr>
            <p:ph idx="1"/>
          </p:nvPr>
        </p:nvSpPr>
        <p:spPr>
          <a:xfrm>
            <a:off x="370754" y="1644728"/>
            <a:ext cx="11516446" cy="487037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sz="3500" dirty="0" smtClean="0"/>
              <a:t>The Great Towns: LONDON, pp. 68–69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b="1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200" b="1" dirty="0" smtClean="0"/>
              <a:t>How </a:t>
            </a:r>
            <a:r>
              <a:rPr lang="en-GB" sz="3200" b="1" dirty="0"/>
              <a:t>does Engels characterise Victorian London?</a:t>
            </a:r>
            <a:endParaRPr lang="en-GB" sz="3200" dirty="0"/>
          </a:p>
          <a:p>
            <a:pPr marL="742950" lvl="1" indent="-285750">
              <a:buFontTx/>
              <a:buChar char="-"/>
            </a:pPr>
            <a:r>
              <a:rPr lang="en-GB" sz="2800" dirty="0"/>
              <a:t>What does he see as its main ills?</a:t>
            </a:r>
          </a:p>
          <a:p>
            <a:pPr marL="742950" lvl="1" indent="-285750">
              <a:buFontTx/>
              <a:buChar char="-"/>
            </a:pPr>
            <a:r>
              <a:rPr lang="en-GB" sz="2800" dirty="0"/>
              <a:t>Does he identify any positive or attractive features of the city? </a:t>
            </a:r>
          </a:p>
          <a:p>
            <a:pPr marL="742950" lvl="1" indent="-285750">
              <a:buFontTx/>
              <a:buChar char="-"/>
            </a:pPr>
            <a:r>
              <a:rPr lang="en-GB" sz="2800" dirty="0"/>
              <a:t>How does Engels’ characterisation</a:t>
            </a:r>
            <a:endParaRPr lang="en-GB" sz="4400" dirty="0" smtClean="0"/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1905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dirty="0"/>
              <a:t>The Condition of the Working Class in England </a:t>
            </a:r>
            <a:r>
              <a:rPr lang="en-GB" dirty="0"/>
              <a:t>(1845)</a:t>
            </a:r>
          </a:p>
        </p:txBody>
      </p:sp>
    </p:spTree>
    <p:extLst>
      <p:ext uri="{BB962C8B-B14F-4D97-AF65-F5344CB8AC3E}">
        <p14:creationId xmlns:p14="http://schemas.microsoft.com/office/powerpoint/2010/main" val="900960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 noGrp="1"/>
          </p:cNvSpPr>
          <p:nvPr>
            <p:ph idx="1"/>
          </p:nvPr>
        </p:nvSpPr>
        <p:spPr>
          <a:xfrm>
            <a:off x="370754" y="1644728"/>
            <a:ext cx="11516446" cy="487037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sz="3500" dirty="0" smtClean="0"/>
              <a:t>The Great Towns: MANCHESTER, pp. 82–108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b="1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200" b="1" dirty="0" smtClean="0"/>
              <a:t>How </a:t>
            </a:r>
            <a:r>
              <a:rPr lang="en-GB" sz="3200" b="1" dirty="0"/>
              <a:t>does Engels </a:t>
            </a:r>
            <a:r>
              <a:rPr lang="en-GB" sz="3200" b="1" dirty="0" smtClean="0"/>
              <a:t>introduce his impressions of Manchester? </a:t>
            </a:r>
            <a:r>
              <a:rPr lang="en-GB" sz="2800" dirty="0" smtClean="0"/>
              <a:t>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b="1" dirty="0" smtClean="0"/>
              <a:t>How does Engels describe the physical layout of Manchester? What does he say about its a) omnibus routes; b) railways; c) buildings and architecture?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800" b="1" dirty="0" smtClean="0"/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1905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dirty="0"/>
              <a:t>The Condition of the Working Class in England </a:t>
            </a:r>
            <a:r>
              <a:rPr lang="en-GB" dirty="0"/>
              <a:t>(1845)</a:t>
            </a:r>
          </a:p>
        </p:txBody>
      </p:sp>
    </p:spTree>
    <p:extLst>
      <p:ext uri="{BB962C8B-B14F-4D97-AF65-F5344CB8AC3E}">
        <p14:creationId xmlns:p14="http://schemas.microsoft.com/office/powerpoint/2010/main" val="3166145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9807" y="164392"/>
            <a:ext cx="6559633" cy="5240728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248834" y="164392"/>
            <a:ext cx="5220973" cy="6480248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Wingdings 2" pitchFamily="18" charset="2"/>
              <a:buNone/>
            </a:pPr>
            <a:endParaRPr lang="en-GB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 smtClean="0"/>
              <a:t>How does Engels characterise the design and living conditions in Manchester’s Old Town and New Town?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 smtClean="0"/>
              <a:t>Does Engels pay attention to any particular social demographic groups, and if so to what end?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 smtClean="0"/>
              <a:t>What does Engels have to say about the a) health; b) diet and c) clothing of Manchester’s working classes? </a:t>
            </a:r>
            <a:endParaRPr lang="en-GB" sz="2800" b="1" dirty="0" smtClean="0"/>
          </a:p>
        </p:txBody>
      </p:sp>
      <p:sp>
        <p:nvSpPr>
          <p:cNvPr id="8" name="Rectangle 7"/>
          <p:cNvSpPr/>
          <p:nvPr/>
        </p:nvSpPr>
        <p:spPr>
          <a:xfrm>
            <a:off x="6924710" y="5769542"/>
            <a:ext cx="510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" indent="0">
              <a:buFont typeface="Wingdings 2" pitchFamily="18" charset="2"/>
              <a:buNone/>
            </a:pPr>
            <a:r>
              <a:rPr lang="en-GB" sz="2800" dirty="0"/>
              <a:t>The Great Towns: MANCHESTER</a:t>
            </a:r>
          </a:p>
        </p:txBody>
      </p:sp>
    </p:spTree>
    <p:extLst>
      <p:ext uri="{BB962C8B-B14F-4D97-AF65-F5344CB8AC3E}">
        <p14:creationId xmlns:p14="http://schemas.microsoft.com/office/powerpoint/2010/main" val="3063335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9870" y="1644728"/>
            <a:ext cx="3277096" cy="1966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Content Placeholder 2"/>
          <p:cNvSpPr txBox="1">
            <a:spLocks noGrp="1"/>
          </p:cNvSpPr>
          <p:nvPr>
            <p:ph idx="1"/>
          </p:nvPr>
        </p:nvSpPr>
        <p:spPr>
          <a:xfrm>
            <a:off x="403412" y="1809526"/>
            <a:ext cx="7530353" cy="441646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sz="4000" dirty="0" smtClean="0"/>
              <a:t>Does Engels make reference or analogy to the French Revolution in any way? And, if so, why might these references/analogies be deemed significant?</a:t>
            </a:r>
            <a:endParaRPr lang="en-GB" sz="4000" dirty="0"/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242047" y="355847"/>
            <a:ext cx="11784919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none" strike="noStrike" kern="1200" cap="all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Medium"/>
                <a:ea typeface="+mj-ea"/>
                <a:cs typeface="+mj-cs"/>
              </a:rPr>
              <a:t>The Condition of the Working Class in </a:t>
            </a:r>
            <a:r>
              <a:rPr kumimoji="0" lang="en-GB" sz="3200" b="0" i="1" u="none" strike="noStrike" kern="1200" cap="all" spc="20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Medium"/>
                <a:ea typeface="+mj-ea"/>
                <a:cs typeface="+mj-cs"/>
              </a:rPr>
              <a:t>England</a:t>
            </a:r>
            <a:r>
              <a:rPr kumimoji="0" lang="en-GB" sz="3200" b="0" i="0" u="none" strike="noStrike" kern="1200" cap="all" spc="20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Medium"/>
                <a:ea typeface="+mj-ea"/>
                <a:cs typeface="+mj-cs"/>
              </a:rPr>
              <a:t>: French Revolution</a:t>
            </a:r>
            <a:endParaRPr kumimoji="0" lang="en-GB" sz="3200" b="0" i="0" u="none" strike="noStrike" kern="1200" cap="all" spc="20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Medium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524629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9410" y="1644598"/>
            <a:ext cx="2488129" cy="2978401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151931" y="5063395"/>
            <a:ext cx="11865257" cy="4417178"/>
          </a:xfrm>
          <a:prstGeom prst="rect">
            <a:avLst/>
          </a:prstGeom>
        </p:spPr>
        <p:txBody>
          <a:bodyPr lIns="274320" rIns="274320"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sz="2400" dirty="0" smtClean="0"/>
              <a:t>“</a:t>
            </a:r>
            <a:r>
              <a:rPr lang="en-GB" sz="2400" dirty="0"/>
              <a:t>In 1788, Thomas Paine, the famous democrat, built in Yorkshire the first iron bridge, which was followed by a great number of others, so that now nearly all bridges, especially for railroad traffic, are built of </a:t>
            </a:r>
            <a:r>
              <a:rPr lang="en-GB" sz="2400" dirty="0" smtClean="0"/>
              <a:t>cast-iron.”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47539" y="1644599"/>
            <a:ext cx="1647346" cy="297840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71368" y="1644599"/>
            <a:ext cx="1845820" cy="297840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915346" y="1649902"/>
            <a:ext cx="1244064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Cast-iron </a:t>
            </a:r>
            <a:r>
              <a:rPr lang="en-US" sz="1400" dirty="0"/>
              <a:t>bridge of </a:t>
            </a:r>
            <a:r>
              <a:rPr lang="en-US" sz="1400" dirty="0" smtClean="0"/>
              <a:t>1796, </a:t>
            </a:r>
            <a:r>
              <a:rPr lang="en-US" sz="1400" dirty="0" err="1" smtClean="0"/>
              <a:t>Wearkmouth</a:t>
            </a:r>
            <a:r>
              <a:rPr lang="en-US" sz="1400" dirty="0" smtClean="0"/>
              <a:t>, Sunderland – designed by Paine</a:t>
            </a:r>
            <a:endParaRPr lang="en-US" sz="14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94" y="1644598"/>
            <a:ext cx="4659852" cy="3256167"/>
          </a:xfrm>
          <a:prstGeom prst="rect">
            <a:avLst/>
          </a:prstGeom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242047" y="355847"/>
            <a:ext cx="11784919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dirty="0"/>
              <a:t>The Condition of the Working Class in </a:t>
            </a:r>
            <a:r>
              <a:rPr lang="en-GB" i="1" dirty="0" smtClean="0"/>
              <a:t>England</a:t>
            </a:r>
            <a:r>
              <a:rPr lang="en-GB" dirty="0" smtClean="0"/>
              <a:t>: French Revolution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0251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GB" dirty="0" smtClean="0"/>
              <a:t>“The </a:t>
            </a:r>
            <a:r>
              <a:rPr lang="en-GB" dirty="0"/>
              <a:t>background is furnished by old </a:t>
            </a:r>
            <a:r>
              <a:rPr lang="en-GB" dirty="0">
                <a:solidFill>
                  <a:srgbClr val="00B0F0"/>
                </a:solidFill>
              </a:rPr>
              <a:t>barrack-like</a:t>
            </a:r>
            <a:r>
              <a:rPr lang="en-GB" dirty="0"/>
              <a:t> factory </a:t>
            </a:r>
            <a:r>
              <a:rPr lang="en-GB" dirty="0" smtClean="0"/>
              <a:t>buildings … Here </a:t>
            </a:r>
            <a:r>
              <a:rPr lang="en-GB" dirty="0"/>
              <a:t>the background embraces the pauper burial-ground, the station of the Liverpool and Leeds railway, and, in the rear of this, the Workhouse, the </a:t>
            </a:r>
            <a:r>
              <a:rPr lang="en-GB" dirty="0">
                <a:solidFill>
                  <a:srgbClr val="00B0F0"/>
                </a:solidFill>
              </a:rPr>
              <a:t>“Poor-Law Bastille” </a:t>
            </a:r>
            <a:r>
              <a:rPr lang="en-GB" dirty="0"/>
              <a:t>of Manchester, which, like a citadel, looks threateningly down from behind its high walls and parapets on the hilltop, upon the working-people’s quarter below</a:t>
            </a:r>
            <a:r>
              <a:rPr lang="en-GB" dirty="0" smtClean="0"/>
              <a:t>.”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795" y="3625434"/>
            <a:ext cx="5572125" cy="28098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5971" y="3490864"/>
            <a:ext cx="4039281" cy="2944445"/>
          </a:xfrm>
          <a:prstGeom prst="rect">
            <a:avLst/>
          </a:prstGeom>
        </p:spPr>
      </p:pic>
      <p:sp>
        <p:nvSpPr>
          <p:cNvPr id="9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none" strike="noStrike" kern="1200" cap="all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Medium"/>
                <a:ea typeface="+mj-ea"/>
                <a:cs typeface="+mj-cs"/>
              </a:rPr>
              <a:t>The Condition of the Working Class in </a:t>
            </a:r>
            <a:r>
              <a:rPr kumimoji="0" lang="en-GB" sz="3200" b="0" i="1" u="none" strike="noStrike" kern="1200" cap="all" spc="20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Medium"/>
                <a:ea typeface="+mj-ea"/>
                <a:cs typeface="+mj-cs"/>
              </a:rPr>
              <a:t>England</a:t>
            </a:r>
            <a:r>
              <a:rPr kumimoji="0" lang="en-GB" sz="3200" b="0" i="0" u="none" strike="noStrike" kern="1200" cap="all" spc="20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Medium"/>
                <a:ea typeface="+mj-ea"/>
                <a:cs typeface="+mj-cs"/>
              </a:rPr>
              <a:t>: French Revolution</a:t>
            </a:r>
            <a:endParaRPr kumimoji="0" lang="en-GB" sz="3200" b="0" i="0" u="none" strike="noStrike" kern="1200" cap="all" spc="20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Medium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2959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 noGrp="1"/>
          </p:cNvSpPr>
          <p:nvPr>
            <p:ph idx="1"/>
          </p:nvPr>
        </p:nvSpPr>
        <p:spPr>
          <a:xfrm>
            <a:off x="403412" y="1809526"/>
            <a:ext cx="11369488" cy="4416462"/>
          </a:xfrm>
          <a:prstGeom prst="rect">
            <a:avLst/>
          </a:prstGeom>
        </p:spPr>
        <p:txBody>
          <a:bodyPr>
            <a:no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just">
              <a:buNone/>
            </a:pPr>
            <a:r>
              <a:rPr lang="en-GB" sz="2800" dirty="0" smtClean="0"/>
              <a:t>“</a:t>
            </a:r>
            <a:r>
              <a:rPr lang="en-GB" sz="2400" b="1" dirty="0">
                <a:solidFill>
                  <a:srgbClr val="FF0000"/>
                </a:solidFill>
              </a:rPr>
              <a:t>As in France politics, so in England manufacture </a:t>
            </a:r>
            <a:r>
              <a:rPr lang="en-GB" sz="2400" dirty="0"/>
              <a:t>and the movement of civil society in general drew into the whirl of history the last classes which had remained sunk in apathetic indifference to the universal interests of mankind</a:t>
            </a:r>
            <a:r>
              <a:rPr lang="en-GB" sz="2400" dirty="0" smtClean="0"/>
              <a:t>.”</a:t>
            </a:r>
          </a:p>
          <a:p>
            <a:pPr marL="45720" indent="0" algn="just">
              <a:buNone/>
            </a:pPr>
            <a:endParaRPr lang="en-GB" sz="2400" dirty="0"/>
          </a:p>
          <a:p>
            <a:pPr marL="45720" indent="0" algn="just">
              <a:buNone/>
            </a:pPr>
            <a:r>
              <a:rPr lang="en-GB" sz="2400" dirty="0" smtClean="0"/>
              <a:t>“</a:t>
            </a:r>
            <a:r>
              <a:rPr lang="en-GB" sz="2400" dirty="0"/>
              <a:t>The industrial revolution is of the </a:t>
            </a:r>
            <a:r>
              <a:rPr lang="en-GB" sz="2400" dirty="0">
                <a:solidFill>
                  <a:srgbClr val="FF0000"/>
                </a:solidFill>
              </a:rPr>
              <a:t>same importance for England as the political revolution for France</a:t>
            </a:r>
            <a:r>
              <a:rPr lang="en-GB" sz="2400" dirty="0"/>
              <a:t>, and the philosophical revolution for Germany; and </a:t>
            </a:r>
            <a:r>
              <a:rPr lang="en-GB" sz="2400" dirty="0">
                <a:solidFill>
                  <a:srgbClr val="FF0000"/>
                </a:solidFill>
              </a:rPr>
              <a:t>the difference between England in 1760 and in 1844 is at least as great as that between France under the </a:t>
            </a:r>
            <a:r>
              <a:rPr lang="en-GB" sz="2400" i="1" dirty="0" err="1">
                <a:solidFill>
                  <a:srgbClr val="FF0000"/>
                </a:solidFill>
              </a:rPr>
              <a:t>ancien</a:t>
            </a:r>
            <a:r>
              <a:rPr lang="en-GB" sz="2400" i="1" dirty="0">
                <a:solidFill>
                  <a:srgbClr val="FF0000"/>
                </a:solidFill>
              </a:rPr>
              <a:t> </a:t>
            </a:r>
            <a:r>
              <a:rPr lang="en-GB" sz="2400" i="1" dirty="0" err="1">
                <a:solidFill>
                  <a:srgbClr val="FF0000"/>
                </a:solidFill>
              </a:rPr>
              <a:t>régime</a:t>
            </a:r>
            <a:r>
              <a:rPr lang="en-GB" sz="2400" i="1" dirty="0">
                <a:solidFill>
                  <a:srgbClr val="FF0000"/>
                </a:solidFill>
              </a:rPr>
              <a:t> </a:t>
            </a:r>
            <a:r>
              <a:rPr lang="en-GB" sz="2400" dirty="0">
                <a:solidFill>
                  <a:srgbClr val="FF0000"/>
                </a:solidFill>
              </a:rPr>
              <a:t>and during the revolution of July</a:t>
            </a:r>
            <a:r>
              <a:rPr lang="en-GB" sz="2400" dirty="0"/>
              <a:t>. </a:t>
            </a:r>
            <a:r>
              <a:rPr lang="en-GB" sz="2400" dirty="0">
                <a:solidFill>
                  <a:schemeClr val="accent5"/>
                </a:solidFill>
              </a:rPr>
              <a:t>But the mightiest result of this industrial transformation is the English proletariat</a:t>
            </a:r>
            <a:r>
              <a:rPr lang="en-GB" sz="2400" dirty="0" smtClean="0"/>
              <a:t>.”</a:t>
            </a:r>
            <a:endParaRPr lang="en-GB" sz="2400" dirty="0"/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242047" y="355847"/>
            <a:ext cx="11784919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dirty="0"/>
              <a:t>The Condition of the Working Class in </a:t>
            </a:r>
            <a:r>
              <a:rPr lang="en-GB" i="1" dirty="0" smtClean="0"/>
              <a:t>England</a:t>
            </a:r>
            <a:r>
              <a:rPr lang="en-GB" dirty="0" smtClean="0"/>
              <a:t>: French Revolution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6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9870" y="1644728"/>
            <a:ext cx="3277096" cy="1966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Content Placeholder 2"/>
          <p:cNvSpPr txBox="1">
            <a:spLocks noGrp="1"/>
          </p:cNvSpPr>
          <p:nvPr>
            <p:ph idx="1"/>
          </p:nvPr>
        </p:nvSpPr>
        <p:spPr>
          <a:xfrm>
            <a:off x="403412" y="1809525"/>
            <a:ext cx="8169088" cy="4738231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just">
              <a:buNone/>
            </a:pPr>
            <a:r>
              <a:rPr lang="en-GB" sz="3000" dirty="0" smtClean="0"/>
              <a:t>“ … the </a:t>
            </a:r>
            <a:r>
              <a:rPr lang="en-GB" sz="3000" dirty="0"/>
              <a:t>deep wrath of the whole working-class, from Glasgow to London, against the rich, by whom they are systematically plundered and mercilessly left to their fate, a wrath which before too long a time goes by, a time almost within the power of man to predict, must break </a:t>
            </a:r>
            <a:r>
              <a:rPr lang="en-GB" sz="3000" dirty="0" smtClean="0"/>
              <a:t>out into </a:t>
            </a:r>
            <a:r>
              <a:rPr lang="en-GB" sz="3000" dirty="0" smtClean="0">
                <a:solidFill>
                  <a:srgbClr val="FF0000"/>
                </a:solidFill>
              </a:rPr>
              <a:t>a revolution in comparison with which the French Revolution, and the year 1794, will prove to have been child’s play</a:t>
            </a:r>
            <a:r>
              <a:rPr lang="en-GB" sz="3000" dirty="0" smtClean="0"/>
              <a:t>.”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242047" y="355847"/>
            <a:ext cx="11784919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none" strike="noStrike" kern="1200" cap="all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Medium"/>
                <a:ea typeface="+mj-ea"/>
                <a:cs typeface="+mj-cs"/>
              </a:rPr>
              <a:t>The Condition of the Working Class in </a:t>
            </a:r>
            <a:r>
              <a:rPr kumimoji="0" lang="en-GB" sz="3200" b="0" i="1" u="none" strike="noStrike" kern="1200" cap="all" spc="20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Medium"/>
                <a:ea typeface="+mj-ea"/>
                <a:cs typeface="+mj-cs"/>
              </a:rPr>
              <a:t>England</a:t>
            </a:r>
            <a:r>
              <a:rPr kumimoji="0" lang="en-GB" sz="3200" b="0" i="0" u="none" strike="noStrike" kern="1200" cap="all" spc="20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Medium"/>
                <a:ea typeface="+mj-ea"/>
                <a:cs typeface="+mj-cs"/>
              </a:rPr>
              <a:t>: French Revolution</a:t>
            </a:r>
            <a:endParaRPr kumimoji="0" lang="en-GB" sz="3200" b="0" i="0" u="none" strike="noStrike" kern="1200" cap="all" spc="20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Medium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53270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0" y="1719263"/>
            <a:ext cx="2806601" cy="4888164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Friday reading: communist manifesto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0490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rid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Grid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Grid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2155</Words>
  <Application>Microsoft Office PowerPoint</Application>
  <PresentationFormat>Widescreen</PresentationFormat>
  <Paragraphs>179</Paragraphs>
  <Slides>27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Arial</vt:lpstr>
      <vt:lpstr>Arial Black</vt:lpstr>
      <vt:lpstr>Calibri</vt:lpstr>
      <vt:lpstr>Franklin Gothic Medium</vt:lpstr>
      <vt:lpstr>Times New Roman</vt:lpstr>
      <vt:lpstr>Wingdings</vt:lpstr>
      <vt:lpstr>Wingdings 2</vt:lpstr>
      <vt:lpstr>Grid</vt:lpstr>
      <vt:lpstr>HPHI4005 Age of Revolution: lecture 11 Industrial Revolution:  life in industrial England</vt:lpstr>
      <vt:lpstr>PowerPoint Presentation</vt:lpstr>
      <vt:lpstr>REFORM and the strengthening of municipalities</vt:lpstr>
      <vt:lpstr>PowerPoint Presentation</vt:lpstr>
      <vt:lpstr>PowerPoint Presentation</vt:lpstr>
      <vt:lpstr>PowerPoint Presentation</vt:lpstr>
      <vt:lpstr>Friedrich Engels (1820–1895) </vt:lpstr>
      <vt:lpstr>Friedrich Engels (1820–1895) </vt:lpstr>
      <vt:lpstr>Friedrich Engels (1820–1895) </vt:lpstr>
      <vt:lpstr>Friedrich Engels (1820–1895) </vt:lpstr>
      <vt:lpstr>Manchester school</vt:lpstr>
      <vt:lpstr>Economic liberalism</vt:lpstr>
      <vt:lpstr>Laissez faire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Condition of the Working Class in England: French Revolution</vt:lpstr>
      <vt:lpstr>PowerPoint Presentation</vt:lpstr>
      <vt:lpstr>PowerPoint Presentation</vt:lpstr>
      <vt:lpstr>Friday reading: communist manifesto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30</cp:revision>
  <cp:lastPrinted>2019-11-07T10:20:12Z</cp:lastPrinted>
  <dcterms:created xsi:type="dcterms:W3CDTF">2018-11-07T12:55:33Z</dcterms:created>
  <dcterms:modified xsi:type="dcterms:W3CDTF">2019-11-07T10:47:21Z</dcterms:modified>
</cp:coreProperties>
</file>