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4"/>
  </p:notesMasterIdLst>
  <p:handoutMasterIdLst>
    <p:handoutMasterId r:id="rId35"/>
  </p:handoutMasterIdLst>
  <p:sldIdLst>
    <p:sldId id="392" r:id="rId2"/>
    <p:sldId id="259" r:id="rId3"/>
    <p:sldId id="266" r:id="rId4"/>
    <p:sldId id="393" r:id="rId5"/>
    <p:sldId id="313" r:id="rId6"/>
    <p:sldId id="298" r:id="rId7"/>
    <p:sldId id="270" r:id="rId8"/>
    <p:sldId id="271" r:id="rId9"/>
    <p:sldId id="272" r:id="rId10"/>
    <p:sldId id="273" r:id="rId11"/>
    <p:sldId id="275" r:id="rId12"/>
    <p:sldId id="274" r:id="rId13"/>
    <p:sldId id="321" r:id="rId14"/>
    <p:sldId id="322" r:id="rId15"/>
    <p:sldId id="323" r:id="rId16"/>
    <p:sldId id="297" r:id="rId17"/>
    <p:sldId id="279" r:id="rId18"/>
    <p:sldId id="280" r:id="rId19"/>
    <p:sldId id="314" r:id="rId20"/>
    <p:sldId id="299" r:id="rId21"/>
    <p:sldId id="300" r:id="rId22"/>
    <p:sldId id="325" r:id="rId23"/>
    <p:sldId id="326" r:id="rId24"/>
    <p:sldId id="301" r:id="rId25"/>
    <p:sldId id="327" r:id="rId26"/>
    <p:sldId id="304" r:id="rId27"/>
    <p:sldId id="394" r:id="rId28"/>
    <p:sldId id="305" r:id="rId29"/>
    <p:sldId id="307" r:id="rId30"/>
    <p:sldId id="312" r:id="rId31"/>
    <p:sldId id="369" r:id="rId32"/>
    <p:sldId id="391" r:id="rId33"/>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69775" autoAdjust="0"/>
  </p:normalViewPr>
  <p:slideViewPr>
    <p:cSldViewPr>
      <p:cViewPr varScale="1">
        <p:scale>
          <a:sx n="81" d="100"/>
          <a:sy n="81" d="100"/>
        </p:scale>
        <p:origin x="1572" y="7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600304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13</a:t>
            </a:fld>
            <a:endParaRPr lang="en-GB" altLang="en-US" dirty="0"/>
          </a:p>
        </p:txBody>
      </p:sp>
    </p:spTree>
    <p:extLst>
      <p:ext uri="{BB962C8B-B14F-4D97-AF65-F5344CB8AC3E}">
        <p14:creationId xmlns:p14="http://schemas.microsoft.com/office/powerpoint/2010/main" val="32869151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25</a:t>
            </a:fld>
            <a:endParaRPr lang="en-GB" altLang="en-US" dirty="0"/>
          </a:p>
        </p:txBody>
      </p:sp>
    </p:spTree>
    <p:extLst>
      <p:ext uri="{BB962C8B-B14F-4D97-AF65-F5344CB8AC3E}">
        <p14:creationId xmlns:p14="http://schemas.microsoft.com/office/powerpoint/2010/main" val="2684453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30</a:t>
            </a:fld>
            <a:endParaRPr lang="en-GB" altLang="en-US" dirty="0"/>
          </a:p>
        </p:txBody>
      </p:sp>
    </p:spTree>
    <p:extLst>
      <p:ext uri="{BB962C8B-B14F-4D97-AF65-F5344CB8AC3E}">
        <p14:creationId xmlns:p14="http://schemas.microsoft.com/office/powerpoint/2010/main" val="1734432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31</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32</a:t>
            </a:fld>
            <a:endParaRPr kumimoji="0" lang="en-GB" altLang="en-US" dirty="0"/>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30/09/2021</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30/09/2021</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30/09/2021</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30/09/2021</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30/09/2021</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30/09/2021</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30/09/2021</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30/09/2021</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30/09/2021</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30/09/2021</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30/09/2021</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30/09/2021</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hS4OtKM0PZU" TargetMode="External"/><Relationship Id="rId2" Type="http://schemas.openxmlformats.org/officeDocument/2006/relationships/slideLayout" Target="../slideLayouts/slideLayout2.xml"/><Relationship Id="rId1" Type="http://schemas.openxmlformats.org/officeDocument/2006/relationships/video" Target="https://www.youtube.com/embed/hS4OtKM0PZU?feature=oembed" TargetMode="Externa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X9SK052cF3c" TargetMode="External"/><Relationship Id="rId2" Type="http://schemas.openxmlformats.org/officeDocument/2006/relationships/slideLayout" Target="../slideLayouts/slideLayout2.xml"/><Relationship Id="rId1" Type="http://schemas.openxmlformats.org/officeDocument/2006/relationships/video" Target="https://www.youtube.com/embed/X9SK052cF3c?feature=oembed" TargetMode="Externa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LCMB7000</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83432" y="3933056"/>
            <a:ext cx="10657184" cy="199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chemeClr val="bg1"/>
                </a:solidFill>
              </a:rPr>
              <a:t>Week 5</a:t>
            </a:r>
          </a:p>
          <a:p>
            <a:pPr eaLnBrk="1" hangingPunct="1"/>
            <a:r>
              <a:rPr lang="en-GB" altLang="en-US" sz="4000" b="1" spc="50" dirty="0">
                <a:ln w="9525" cmpd="sng">
                  <a:solidFill>
                    <a:schemeClr val="accent1"/>
                  </a:solidFill>
                  <a:prstDash val="solid"/>
                </a:ln>
                <a:solidFill>
                  <a:srgbClr val="70AD47">
                    <a:tint val="1000"/>
                  </a:srgbClr>
                </a:solidFill>
                <a:effectLst>
                  <a:glow rad="38100">
                    <a:schemeClr val="accent1">
                      <a:alpha val="40000"/>
                    </a:schemeClr>
                  </a:glow>
                </a:effectLst>
              </a:rPr>
              <a:t>Selecting New Employees</a:t>
            </a: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335360" y="2293962"/>
            <a:ext cx="11521280"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6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Human Resource Management</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067330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4040"/>
            <a:ext cx="10972800" cy="1143000"/>
          </a:xfrm>
        </p:spPr>
        <p:txBody>
          <a:bodyPr/>
          <a:lstStyle/>
          <a:p>
            <a:r>
              <a:rPr lang="en-US" b="1" dirty="0">
                <a:solidFill>
                  <a:srgbClr val="003399"/>
                </a:solidFill>
              </a:rPr>
              <a:t>The Selection Process</a:t>
            </a:r>
          </a:p>
        </p:txBody>
      </p:sp>
      <p:sp>
        <p:nvSpPr>
          <p:cNvPr id="4" name="Content Placeholder 3"/>
          <p:cNvSpPr>
            <a:spLocks noGrp="1"/>
          </p:cNvSpPr>
          <p:nvPr>
            <p:ph idx="1"/>
          </p:nvPr>
        </p:nvSpPr>
        <p:spPr/>
        <p:txBody>
          <a:bodyPr>
            <a:normAutofit/>
          </a:bodyPr>
          <a:lstStyle/>
          <a:p>
            <a:r>
              <a:rPr lang="en-US" sz="3600" dirty="0"/>
              <a:t>Selection Process: Process of choosing the best qualified applicant for a job.</a:t>
            </a:r>
          </a:p>
          <a:p>
            <a:r>
              <a:rPr lang="en-US" sz="3600" dirty="0"/>
              <a:t>Focus on Fit</a:t>
            </a:r>
          </a:p>
          <a:p>
            <a:pPr lvl="1"/>
            <a:r>
              <a:rPr lang="en-US" sz="3200" dirty="0"/>
              <a:t>Firms should always seek to hire the most highly skilled employees to maximize their output.  </a:t>
            </a:r>
          </a:p>
          <a:p>
            <a:pPr lvl="1"/>
            <a:r>
              <a:rPr lang="en-US" sz="3200" dirty="0"/>
              <a:t>The selection process is very critical to the organization.</a:t>
            </a:r>
          </a:p>
        </p:txBody>
      </p:sp>
      <p:sp>
        <p:nvSpPr>
          <p:cNvPr id="5" name="Slide Number Placeholder 4"/>
          <p:cNvSpPr>
            <a:spLocks noGrp="1"/>
          </p:cNvSpPr>
          <p:nvPr>
            <p:ph type="sldNum" sz="quarter" idx="12"/>
          </p:nvPr>
        </p:nvSpPr>
        <p:spPr/>
        <p:txBody>
          <a:bodyPr/>
          <a:lstStyle/>
          <a:p>
            <a:fld id="{561B0F74-09A5-489A-9583-6307195A64A6}" type="slidenum">
              <a:rPr lang="en-US" smtClean="0"/>
              <a:pPr/>
              <a:t>2</a:t>
            </a:fld>
            <a:endParaRPr lang="en-US" dirty="0"/>
          </a:p>
        </p:txBody>
      </p:sp>
      <p:sp>
        <p:nvSpPr>
          <p:cNvPr id="3" name="Footer Placeholder 2">
            <a:extLst>
              <a:ext uri="{FF2B5EF4-FFF2-40B4-BE49-F238E27FC236}">
                <a16:creationId xmlns:a16="http://schemas.microsoft.com/office/drawing/2014/main" id="{F08A5D51-8117-41D3-B1B2-9A8704E3D771}"/>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708" y="136524"/>
            <a:ext cx="11352584" cy="1143000"/>
          </a:xfrm>
        </p:spPr>
        <p:txBody>
          <a:bodyPr>
            <a:normAutofit/>
          </a:bodyPr>
          <a:lstStyle/>
          <a:p>
            <a:r>
              <a:rPr lang="en-US" b="1" dirty="0">
                <a:solidFill>
                  <a:srgbClr val="003399"/>
                </a:solidFill>
              </a:rPr>
              <a:t>The Importance of the Selection Process</a:t>
            </a:r>
          </a:p>
        </p:txBody>
      </p:sp>
      <p:sp>
        <p:nvSpPr>
          <p:cNvPr id="6" name="Content Placeholder 5"/>
          <p:cNvSpPr>
            <a:spLocks noGrp="1"/>
          </p:cNvSpPr>
          <p:nvPr>
            <p:ph idx="1"/>
          </p:nvPr>
        </p:nvSpPr>
        <p:spPr/>
        <p:txBody>
          <a:bodyPr>
            <a:normAutofit/>
          </a:bodyPr>
          <a:lstStyle/>
          <a:p>
            <a:pPr marL="0" indent="0">
              <a:buNone/>
            </a:pPr>
            <a:r>
              <a:rPr lang="en-US" sz="3600" dirty="0"/>
              <a:t>Bad Hires. . . </a:t>
            </a:r>
          </a:p>
          <a:p>
            <a:pPr lvl="1"/>
            <a:r>
              <a:rPr lang="en-US" sz="3200" dirty="0"/>
              <a:t>Cost time and money</a:t>
            </a:r>
          </a:p>
          <a:p>
            <a:pPr lvl="1"/>
            <a:r>
              <a:rPr lang="en-US" sz="3200" dirty="0"/>
              <a:t>Result in lower productivity</a:t>
            </a:r>
          </a:p>
          <a:p>
            <a:pPr lvl="1"/>
            <a:r>
              <a:rPr lang="en-US" sz="3200" dirty="0"/>
              <a:t>Can be negligent hires</a:t>
            </a:r>
          </a:p>
          <a:p>
            <a:pPr marL="0" indent="0">
              <a:buNone/>
            </a:pPr>
            <a:endParaRPr lang="en-US" sz="3600"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3</a:t>
            </a:fld>
            <a:endParaRPr lang="en-US" dirty="0"/>
          </a:p>
        </p:txBody>
      </p:sp>
      <p:sp>
        <p:nvSpPr>
          <p:cNvPr id="3" name="Footer Placeholder 2">
            <a:extLst>
              <a:ext uri="{FF2B5EF4-FFF2-40B4-BE49-F238E27FC236}">
                <a16:creationId xmlns:a16="http://schemas.microsoft.com/office/drawing/2014/main" id="{A3990684-7043-4073-9FA3-472F7E53651B}"/>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34354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708" y="136524"/>
            <a:ext cx="11352584" cy="700188"/>
          </a:xfrm>
        </p:spPr>
        <p:txBody>
          <a:bodyPr>
            <a:normAutofit/>
          </a:bodyPr>
          <a:lstStyle/>
          <a:p>
            <a:r>
              <a:rPr lang="en-GB" sz="3800" b="1" dirty="0">
                <a:solidFill>
                  <a:srgbClr val="003399"/>
                </a:solidFill>
              </a:rPr>
              <a:t>Recruitment and Selection Strategies: 5 Hot Tips</a:t>
            </a:r>
            <a:endParaRPr lang="en-US" sz="3800" b="1" dirty="0">
              <a:solidFill>
                <a:srgbClr val="003399"/>
              </a:solidFill>
            </a:endParaRPr>
          </a:p>
        </p:txBody>
      </p:sp>
      <p:sp>
        <p:nvSpPr>
          <p:cNvPr id="5" name="Slide Number Placeholder 4"/>
          <p:cNvSpPr>
            <a:spLocks noGrp="1"/>
          </p:cNvSpPr>
          <p:nvPr>
            <p:ph type="sldNum" sz="quarter" idx="12"/>
          </p:nvPr>
        </p:nvSpPr>
        <p:spPr/>
        <p:txBody>
          <a:bodyPr/>
          <a:lstStyle/>
          <a:p>
            <a:fld id="{561B0F74-09A5-489A-9583-6307195A64A6}" type="slidenum">
              <a:rPr lang="en-US" smtClean="0"/>
              <a:pPr/>
              <a:t>4</a:t>
            </a:fld>
            <a:endParaRPr lang="en-US" dirty="0"/>
          </a:p>
        </p:txBody>
      </p:sp>
      <p:sp>
        <p:nvSpPr>
          <p:cNvPr id="3" name="Footer Placeholder 2">
            <a:extLst>
              <a:ext uri="{FF2B5EF4-FFF2-40B4-BE49-F238E27FC236}">
                <a16:creationId xmlns:a16="http://schemas.microsoft.com/office/drawing/2014/main" id="{A3990684-7043-4073-9FA3-472F7E53651B}"/>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
        <p:nvSpPr>
          <p:cNvPr id="8" name="TextBox 7">
            <a:extLst>
              <a:ext uri="{FF2B5EF4-FFF2-40B4-BE49-F238E27FC236}">
                <a16:creationId xmlns:a16="http://schemas.microsoft.com/office/drawing/2014/main" id="{E5E9C25A-54AA-48F4-8661-E33A3446C915}"/>
              </a:ext>
            </a:extLst>
          </p:cNvPr>
          <p:cNvSpPr txBox="1"/>
          <p:nvPr/>
        </p:nvSpPr>
        <p:spPr>
          <a:xfrm>
            <a:off x="2927648" y="5445224"/>
            <a:ext cx="6097978" cy="461665"/>
          </a:xfrm>
          <a:prstGeom prst="rect">
            <a:avLst/>
          </a:prstGeom>
          <a:noFill/>
        </p:spPr>
        <p:txBody>
          <a:bodyPr wrap="square">
            <a:spAutoFit/>
          </a:bodyPr>
          <a:lstStyle/>
          <a:p>
            <a:pPr algn="ctr"/>
            <a:r>
              <a:rPr lang="en-GB" sz="1200" dirty="0">
                <a:hlinkClick r:id="rId3"/>
              </a:rPr>
              <a:t>https://www.youtube.com/watch?v=hS4OtKM0PZU</a:t>
            </a:r>
            <a:endParaRPr lang="en-GB" sz="1200" dirty="0"/>
          </a:p>
          <a:p>
            <a:pPr algn="ctr"/>
            <a:endParaRPr lang="en-GB" sz="1200" dirty="0"/>
          </a:p>
        </p:txBody>
      </p:sp>
      <p:pic>
        <p:nvPicPr>
          <p:cNvPr id="9" name="Online Media 8" title="Recruitment and Selection Strategies: 5 Hot Tips">
            <a:hlinkClick r:id="" action="ppaction://media"/>
            <a:extLst>
              <a:ext uri="{FF2B5EF4-FFF2-40B4-BE49-F238E27FC236}">
                <a16:creationId xmlns:a16="http://schemas.microsoft.com/office/drawing/2014/main" id="{4B1D99AA-1B3B-4E90-B49F-22316C27D04C}"/>
              </a:ext>
            </a:extLst>
          </p:cNvPr>
          <p:cNvPicPr>
            <a:picLocks noRot="1" noChangeAspect="1"/>
          </p:cNvPicPr>
          <p:nvPr>
            <a:videoFile r:link="rId1"/>
          </p:nvPr>
        </p:nvPicPr>
        <p:blipFill>
          <a:blip r:embed="rId4"/>
          <a:stretch>
            <a:fillRect/>
          </a:stretch>
        </p:blipFill>
        <p:spPr>
          <a:xfrm>
            <a:off x="1428552" y="951111"/>
            <a:ext cx="9334896" cy="4494113"/>
          </a:xfrm>
          <a:prstGeom prst="rect">
            <a:avLst/>
          </a:prstGeom>
        </p:spPr>
      </p:pic>
    </p:spTree>
    <p:extLst>
      <p:ext uri="{BB962C8B-B14F-4D97-AF65-F5344CB8AC3E}">
        <p14:creationId xmlns:p14="http://schemas.microsoft.com/office/powerpoint/2010/main" val="56507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6524"/>
            <a:ext cx="10972800" cy="1143000"/>
          </a:xfrm>
        </p:spPr>
        <p:txBody>
          <a:bodyPr>
            <a:normAutofit/>
          </a:bodyPr>
          <a:lstStyle/>
          <a:p>
            <a:r>
              <a:rPr lang="en-US" b="1" dirty="0">
                <a:solidFill>
                  <a:srgbClr val="003399"/>
                </a:solidFill>
              </a:rPr>
              <a:t>Negligent Hire </a:t>
            </a:r>
          </a:p>
        </p:txBody>
      </p:sp>
      <p:sp>
        <p:nvSpPr>
          <p:cNvPr id="6" name="Content Placeholder 5"/>
          <p:cNvSpPr>
            <a:spLocks noGrp="1"/>
          </p:cNvSpPr>
          <p:nvPr>
            <p:ph idx="1"/>
          </p:nvPr>
        </p:nvSpPr>
        <p:spPr/>
        <p:txBody>
          <a:bodyPr>
            <a:normAutofit/>
          </a:bodyPr>
          <a:lstStyle/>
          <a:p>
            <a:pPr marL="0" indent="0" algn="just">
              <a:buNone/>
            </a:pPr>
            <a:r>
              <a:rPr lang="en-GB" dirty="0"/>
              <a:t>A legal concept that says if the organization hires someone who may pose a danger to coworkers, customers, suppliers, or other third parties, and if that person then harms someone else in the course of working for the company, then the company can be held liable for the individual’s actions.</a:t>
            </a:r>
            <a:endParaRPr lang="en-US" dirty="0"/>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5</a:t>
            </a:fld>
            <a:endParaRPr lang="en-US" dirty="0"/>
          </a:p>
        </p:txBody>
      </p:sp>
      <p:sp>
        <p:nvSpPr>
          <p:cNvPr id="3" name="Footer Placeholder 2">
            <a:extLst>
              <a:ext uri="{FF2B5EF4-FFF2-40B4-BE49-F238E27FC236}">
                <a16:creationId xmlns:a16="http://schemas.microsoft.com/office/drawing/2014/main" id="{4030B17E-B4A8-4AB1-AD8D-6B3E2D8CA769}"/>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704272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flow chart detailing steps in the selection process. &#10;&#10;The flow is defined as below in steps.&#10;• Application and slash or résumé review&#10;• Preliminary screening (may include quick-look background checks in sensitive jobs). This could be written and slash or physical tests or initial interview.&#10;• Second interviews as needed for promising candidates&#10;" title="EXHIBIT 6.1 Steps in the Selection Proc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608" y="875581"/>
            <a:ext cx="6308203" cy="4656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itle 1"/>
          <p:cNvSpPr>
            <a:spLocks noGrp="1"/>
          </p:cNvSpPr>
          <p:nvPr>
            <p:ph type="title"/>
          </p:nvPr>
        </p:nvSpPr>
        <p:spPr>
          <a:xfrm>
            <a:off x="0" y="0"/>
            <a:ext cx="7696200" cy="868362"/>
          </a:xfrm>
        </p:spPr>
        <p:txBody>
          <a:bodyPr>
            <a:normAutofit/>
          </a:bodyPr>
          <a:lstStyle/>
          <a:p>
            <a:r>
              <a:rPr lang="en-US" sz="3600" b="1" dirty="0">
                <a:solidFill>
                  <a:srgbClr val="003399"/>
                </a:solidFill>
              </a:rPr>
              <a:t>Steps in the Selection Process</a:t>
            </a:r>
            <a:endParaRPr lang="en-US" sz="2400" b="1" dirty="0">
              <a:solidFill>
                <a:srgbClr val="003399"/>
              </a:solidFill>
            </a:endParaRPr>
          </a:p>
        </p:txBody>
      </p:sp>
      <p:sp>
        <p:nvSpPr>
          <p:cNvPr id="4" name="Content Placeholder 3"/>
          <p:cNvSpPr>
            <a:spLocks noGrp="1"/>
          </p:cNvSpPr>
          <p:nvPr>
            <p:ph idx="1"/>
          </p:nvPr>
        </p:nvSpPr>
        <p:spPr>
          <a:xfrm>
            <a:off x="425616" y="1250830"/>
            <a:ext cx="3794933" cy="1920056"/>
          </a:xfrm>
        </p:spPr>
        <p:txBody>
          <a:bodyPr>
            <a:normAutofit/>
          </a:bodyPr>
          <a:lstStyle/>
          <a:p>
            <a:pPr marL="0" indent="0" algn="just">
              <a:buNone/>
            </a:pPr>
            <a:r>
              <a:rPr lang="en-US" sz="2200" dirty="0"/>
              <a:t>Depending on organizational circumstances, steps may not be followed sequentially, or some parts may not be included. </a:t>
            </a:r>
          </a:p>
        </p:txBody>
      </p:sp>
      <p:sp>
        <p:nvSpPr>
          <p:cNvPr id="5" name="Slide Number Placeholder 4"/>
          <p:cNvSpPr>
            <a:spLocks noGrp="1"/>
          </p:cNvSpPr>
          <p:nvPr>
            <p:ph type="sldNum" sz="quarter" idx="12"/>
          </p:nvPr>
        </p:nvSpPr>
        <p:spPr/>
        <p:txBody>
          <a:bodyPr/>
          <a:lstStyle/>
          <a:p>
            <a:fld id="{561B0F74-09A5-489A-9583-6307195A64A6}" type="slidenum">
              <a:rPr lang="en-US" smtClean="0"/>
              <a:pPr/>
              <a:t>6</a:t>
            </a:fld>
            <a:endParaRPr lang="en-US" dirty="0"/>
          </a:p>
        </p:txBody>
      </p:sp>
      <p:sp>
        <p:nvSpPr>
          <p:cNvPr id="2" name="Footer Placeholder 1">
            <a:extLst>
              <a:ext uri="{FF2B5EF4-FFF2-40B4-BE49-F238E27FC236}">
                <a16:creationId xmlns:a16="http://schemas.microsoft.com/office/drawing/2014/main" id="{FB69D0AF-17B6-44C8-9DA0-A887EF19AF7F}"/>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pic>
        <p:nvPicPr>
          <p:cNvPr id="7" name="Picture 2" descr="A flow chart detailing steps in the selection process. &#10;&#10;• Detailed background checks that include credit check, criminal history, references, and web searches.&#10;• Selection decision and conditional job offer&#10;• Drug screening or physical exam (as required)&#10;• Hired: End of process&#10;" title="EXHIBIT 6.1 Steps in the Selection Process">
            <a:extLst>
              <a:ext uri="{FF2B5EF4-FFF2-40B4-BE49-F238E27FC236}">
                <a16:creationId xmlns:a16="http://schemas.microsoft.com/office/drawing/2014/main" id="{63C0FC6D-A7F4-4422-915F-C33F6B37B6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0336" y="868362"/>
            <a:ext cx="2819400" cy="4798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4" name="Straight Arrow Connector 13">
            <a:extLst>
              <a:ext uri="{FF2B5EF4-FFF2-40B4-BE49-F238E27FC236}">
                <a16:creationId xmlns:a16="http://schemas.microsoft.com/office/drawing/2014/main" id="{240F0FFA-1A4B-4EB4-8480-44934ADAE945}"/>
              </a:ext>
            </a:extLst>
          </p:cNvPr>
          <p:cNvCxnSpPr/>
          <p:nvPr/>
        </p:nvCxnSpPr>
        <p:spPr>
          <a:xfrm>
            <a:off x="10416480" y="364306"/>
            <a:ext cx="0" cy="504056"/>
          </a:xfrm>
          <a:prstGeom prst="straightConnector1">
            <a:avLst/>
          </a:prstGeom>
          <a:ln w="38100">
            <a:solidFill>
              <a:schemeClr val="tx2">
                <a:lumMod val="75000"/>
              </a:schemeClr>
            </a:solidFill>
            <a:tailEnd type="triangle"/>
          </a:ln>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232E1C1A-3C91-4D46-BB75-0C5DD3648D50}"/>
              </a:ext>
            </a:extLst>
          </p:cNvPr>
          <p:cNvCxnSpPr>
            <a:cxnSpLocks/>
          </p:cNvCxnSpPr>
          <p:nvPr/>
        </p:nvCxnSpPr>
        <p:spPr>
          <a:xfrm>
            <a:off x="5721709" y="5478890"/>
            <a:ext cx="3150408" cy="0"/>
          </a:xfrm>
          <a:prstGeom prst="line">
            <a:avLst/>
          </a:prstGeom>
          <a:ln w="381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051543D-118C-44A5-91A7-60E7FD643974}"/>
              </a:ext>
            </a:extLst>
          </p:cNvPr>
          <p:cNvCxnSpPr/>
          <p:nvPr/>
        </p:nvCxnSpPr>
        <p:spPr>
          <a:xfrm flipV="1">
            <a:off x="8872117" y="364306"/>
            <a:ext cx="0" cy="5097760"/>
          </a:xfrm>
          <a:prstGeom prst="line">
            <a:avLst/>
          </a:prstGeom>
          <a:ln w="381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F0B0100-D319-47EE-A52E-83F27811AFD6}"/>
              </a:ext>
            </a:extLst>
          </p:cNvPr>
          <p:cNvCxnSpPr>
            <a:cxnSpLocks/>
          </p:cNvCxnSpPr>
          <p:nvPr/>
        </p:nvCxnSpPr>
        <p:spPr>
          <a:xfrm>
            <a:off x="8872117" y="364306"/>
            <a:ext cx="1544363" cy="1"/>
          </a:xfrm>
          <a:prstGeom prst="line">
            <a:avLst/>
          </a:prstGeom>
          <a:ln w="381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0300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5283"/>
            <a:ext cx="10972800" cy="1143000"/>
          </a:xfrm>
        </p:spPr>
        <p:txBody>
          <a:bodyPr/>
          <a:lstStyle/>
          <a:p>
            <a:r>
              <a:rPr lang="en-US" b="1" dirty="0">
                <a:solidFill>
                  <a:srgbClr val="003399"/>
                </a:solidFill>
              </a:rPr>
              <a:t>Looking for Fit</a:t>
            </a:r>
          </a:p>
        </p:txBody>
      </p:sp>
      <p:sp>
        <p:nvSpPr>
          <p:cNvPr id="4" name="Content Placeholder 3"/>
          <p:cNvSpPr>
            <a:spLocks noGrp="1"/>
          </p:cNvSpPr>
          <p:nvPr>
            <p:ph idx="1"/>
          </p:nvPr>
        </p:nvSpPr>
        <p:spPr/>
        <p:txBody>
          <a:bodyPr>
            <a:normAutofit/>
          </a:bodyPr>
          <a:lstStyle/>
          <a:p>
            <a:pPr algn="just"/>
            <a:r>
              <a:rPr lang="en-US" dirty="0"/>
              <a:t>Personality–Job Fit: Personality affects how people work</a:t>
            </a:r>
          </a:p>
          <a:p>
            <a:pPr algn="just"/>
            <a:r>
              <a:rPr lang="en-US" dirty="0"/>
              <a:t>Ability–Job Fit: Physical and intellectual skills affect how people work</a:t>
            </a:r>
          </a:p>
          <a:p>
            <a:pPr algn="just"/>
            <a:r>
              <a:rPr lang="en-US" dirty="0"/>
              <a:t>Person–Organization Fit: How individuals fit within the structure and how culture affects how they work </a:t>
            </a:r>
          </a:p>
        </p:txBody>
      </p:sp>
      <p:sp>
        <p:nvSpPr>
          <p:cNvPr id="5" name="Slide Number Placeholder 4"/>
          <p:cNvSpPr>
            <a:spLocks noGrp="1"/>
          </p:cNvSpPr>
          <p:nvPr>
            <p:ph type="sldNum" sz="quarter" idx="12"/>
          </p:nvPr>
        </p:nvSpPr>
        <p:spPr/>
        <p:txBody>
          <a:bodyPr/>
          <a:lstStyle/>
          <a:p>
            <a:fld id="{561B0F74-09A5-489A-9583-6307195A64A6}" type="slidenum">
              <a:rPr lang="en-US" smtClean="0"/>
              <a:pPr/>
              <a:t>7</a:t>
            </a:fld>
            <a:endParaRPr lang="en-US" dirty="0"/>
          </a:p>
        </p:txBody>
      </p:sp>
      <p:sp>
        <p:nvSpPr>
          <p:cNvPr id="6" name="Footer Placeholder 5">
            <a:extLst>
              <a:ext uri="{FF2B5EF4-FFF2-40B4-BE49-F238E27FC236}">
                <a16:creationId xmlns:a16="http://schemas.microsoft.com/office/drawing/2014/main" id="{B472E39C-86D3-4AF4-B30C-600083B9710D}"/>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66786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6300" y="260648"/>
            <a:ext cx="11039400" cy="1143000"/>
          </a:xfrm>
        </p:spPr>
        <p:txBody>
          <a:bodyPr>
            <a:normAutofit fontScale="90000"/>
          </a:bodyPr>
          <a:lstStyle/>
          <a:p>
            <a:r>
              <a:rPr lang="en-US" b="1" dirty="0">
                <a:solidFill>
                  <a:srgbClr val="003399"/>
                </a:solidFill>
              </a:rPr>
              <a:t>Uniform Guidelines on Employee Selection Procedure</a:t>
            </a:r>
          </a:p>
        </p:txBody>
      </p:sp>
      <p:sp>
        <p:nvSpPr>
          <p:cNvPr id="4" name="Content Placeholder 3"/>
          <p:cNvSpPr>
            <a:spLocks noGrp="1"/>
          </p:cNvSpPr>
          <p:nvPr>
            <p:ph idx="1"/>
          </p:nvPr>
        </p:nvSpPr>
        <p:spPr>
          <a:xfrm>
            <a:off x="576300" y="1556792"/>
            <a:ext cx="11039400" cy="4767809"/>
          </a:xfrm>
        </p:spPr>
        <p:txBody>
          <a:bodyPr>
            <a:normAutofit/>
          </a:bodyPr>
          <a:lstStyle/>
          <a:p>
            <a:pPr algn="just"/>
            <a:r>
              <a:rPr lang="en-US" dirty="0"/>
              <a:t>Uniform Guidelines on Employee Selection Procedures (UGESP or “Uniform Guidelines”) were developed by the government to guide employers.</a:t>
            </a:r>
          </a:p>
          <a:p>
            <a:pPr algn="just"/>
            <a:r>
              <a:rPr lang="en-US" dirty="0"/>
              <a:t>They comply with federal laws that concern employment decisions.</a:t>
            </a:r>
          </a:p>
          <a:p>
            <a:pPr algn="just"/>
            <a:r>
              <a:rPr lang="en-US" dirty="0"/>
              <a:t>They provide information that avoids discriminatory hiring practices and discrimination in other employment decisions. </a:t>
            </a:r>
          </a:p>
          <a:p>
            <a:endParaRPr lang="en-US" dirty="0"/>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8</a:t>
            </a:fld>
            <a:endParaRPr lang="en-US" dirty="0"/>
          </a:p>
        </p:txBody>
      </p:sp>
      <p:sp>
        <p:nvSpPr>
          <p:cNvPr id="6" name="Footer Placeholder 5">
            <a:extLst>
              <a:ext uri="{FF2B5EF4-FFF2-40B4-BE49-F238E27FC236}">
                <a16:creationId xmlns:a16="http://schemas.microsoft.com/office/drawing/2014/main" id="{CB89BB65-7F4B-421E-B0FA-14F055EB087A}"/>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4260717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760"/>
            <a:ext cx="11125200" cy="1143000"/>
          </a:xfrm>
        </p:spPr>
        <p:txBody>
          <a:bodyPr>
            <a:normAutofit/>
          </a:bodyPr>
          <a:lstStyle/>
          <a:p>
            <a:r>
              <a:rPr lang="en-US" b="1" dirty="0">
                <a:solidFill>
                  <a:srgbClr val="003399"/>
                </a:solidFill>
              </a:rPr>
              <a:t>What Qualifies as an “Employment Test?”</a:t>
            </a:r>
          </a:p>
        </p:txBody>
      </p:sp>
      <p:sp>
        <p:nvSpPr>
          <p:cNvPr id="4" name="Content Placeholder 3"/>
          <p:cNvSpPr>
            <a:spLocks noGrp="1"/>
          </p:cNvSpPr>
          <p:nvPr>
            <p:ph idx="1"/>
          </p:nvPr>
        </p:nvSpPr>
        <p:spPr>
          <a:xfrm>
            <a:off x="652500" y="1268760"/>
            <a:ext cx="10887000" cy="4921264"/>
          </a:xfrm>
        </p:spPr>
        <p:txBody>
          <a:bodyPr>
            <a:normAutofit/>
          </a:bodyPr>
          <a:lstStyle/>
          <a:p>
            <a:r>
              <a:rPr lang="en-US" dirty="0"/>
              <a:t>Employment Test: Any test or selection procedure that is used as a basis for employment decisions.</a:t>
            </a:r>
          </a:p>
          <a:p>
            <a:r>
              <a:rPr lang="en-US" dirty="0"/>
              <a:t>Employment Decisions </a:t>
            </a:r>
          </a:p>
          <a:p>
            <a:pPr lvl="2"/>
            <a:r>
              <a:rPr lang="en-US" sz="2600" dirty="0"/>
              <a:t>Hiring and training</a:t>
            </a:r>
          </a:p>
          <a:p>
            <a:pPr lvl="2"/>
            <a:r>
              <a:rPr lang="en-US" sz="2600" dirty="0"/>
              <a:t>Promotion and demotion</a:t>
            </a:r>
          </a:p>
          <a:p>
            <a:pPr lvl="2"/>
            <a:r>
              <a:rPr lang="en-US" sz="2600" dirty="0"/>
              <a:t>Membership </a:t>
            </a:r>
          </a:p>
          <a:p>
            <a:pPr lvl="2"/>
            <a:r>
              <a:rPr lang="en-US" sz="2600" dirty="0"/>
              <a:t>Referral and retention</a:t>
            </a:r>
          </a:p>
          <a:p>
            <a:pPr lvl="2"/>
            <a:r>
              <a:rPr lang="en-US" sz="2600" dirty="0"/>
              <a:t>Licensing and certification</a:t>
            </a:r>
          </a:p>
          <a:p>
            <a:pPr lvl="2"/>
            <a:r>
              <a:rPr lang="en-US" sz="2600" dirty="0"/>
              <a:t>Transfer</a:t>
            </a:r>
          </a:p>
        </p:txBody>
      </p:sp>
      <p:sp>
        <p:nvSpPr>
          <p:cNvPr id="5" name="Slide Number Placeholder 4"/>
          <p:cNvSpPr>
            <a:spLocks noGrp="1"/>
          </p:cNvSpPr>
          <p:nvPr>
            <p:ph type="sldNum" sz="quarter" idx="12"/>
          </p:nvPr>
        </p:nvSpPr>
        <p:spPr/>
        <p:txBody>
          <a:bodyPr/>
          <a:lstStyle/>
          <a:p>
            <a:fld id="{561B0F74-09A5-489A-9583-6307195A64A6}" type="slidenum">
              <a:rPr lang="en-US" smtClean="0"/>
              <a:pPr/>
              <a:t>9</a:t>
            </a:fld>
            <a:endParaRPr lang="en-US" dirty="0"/>
          </a:p>
        </p:txBody>
      </p:sp>
      <p:sp>
        <p:nvSpPr>
          <p:cNvPr id="6" name="Footer Placeholder 5">
            <a:extLst>
              <a:ext uri="{FF2B5EF4-FFF2-40B4-BE49-F238E27FC236}">
                <a16:creationId xmlns:a16="http://schemas.microsoft.com/office/drawing/2014/main" id="{8326E1C5-2975-40F5-BC4F-1ED2ED1ED4D2}"/>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330165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076" y="136524"/>
            <a:ext cx="10972800" cy="1143000"/>
          </a:xfrm>
        </p:spPr>
        <p:txBody>
          <a:bodyPr>
            <a:normAutofit fontScale="90000"/>
          </a:bodyPr>
          <a:lstStyle/>
          <a:p>
            <a:br>
              <a:rPr lang="en-US" b="1" dirty="0">
                <a:solidFill>
                  <a:srgbClr val="003399"/>
                </a:solidFill>
              </a:rPr>
            </a:br>
            <a:r>
              <a:rPr lang="en-US" b="1" dirty="0">
                <a:solidFill>
                  <a:srgbClr val="003399"/>
                </a:solidFill>
              </a:rPr>
              <a:t>Valid and Reliable Measures</a:t>
            </a:r>
            <a:br>
              <a:rPr lang="en-US" b="1" dirty="0">
                <a:solidFill>
                  <a:srgbClr val="003399"/>
                </a:solidFill>
              </a:rPr>
            </a:br>
            <a:endParaRPr lang="en-US" b="1" dirty="0">
              <a:solidFill>
                <a:srgbClr val="003399"/>
              </a:solidFill>
            </a:endParaRPr>
          </a:p>
        </p:txBody>
      </p:sp>
      <p:sp>
        <p:nvSpPr>
          <p:cNvPr id="4" name="Content Placeholder 3"/>
          <p:cNvSpPr>
            <a:spLocks noGrp="1"/>
          </p:cNvSpPr>
          <p:nvPr>
            <p:ph idx="1"/>
          </p:nvPr>
        </p:nvSpPr>
        <p:spPr>
          <a:xfrm>
            <a:off x="609600" y="1279524"/>
            <a:ext cx="10972800" cy="4237709"/>
          </a:xfrm>
        </p:spPr>
        <p:txBody>
          <a:bodyPr>
            <a:normAutofit lnSpcReduction="10000"/>
          </a:bodyPr>
          <a:lstStyle/>
          <a:p>
            <a:r>
              <a:rPr lang="en-US" dirty="0"/>
              <a:t>To be nondiscriminatory, employment tests must have validity and reliability. </a:t>
            </a:r>
          </a:p>
          <a:p>
            <a:r>
              <a:rPr lang="en-US" b="1" dirty="0"/>
              <a:t>Validity </a:t>
            </a:r>
            <a:r>
              <a:rPr lang="en-US" dirty="0"/>
              <a:t>is the extent to which a test measures what it claims to measure </a:t>
            </a:r>
          </a:p>
          <a:p>
            <a:pPr lvl="1"/>
            <a:r>
              <a:rPr lang="en-US" dirty="0"/>
              <a:t>Criterion-related validity</a:t>
            </a:r>
          </a:p>
          <a:p>
            <a:pPr lvl="1"/>
            <a:r>
              <a:rPr lang="en-US" dirty="0"/>
              <a:t>Content validity</a:t>
            </a:r>
          </a:p>
          <a:p>
            <a:pPr lvl="1"/>
            <a:r>
              <a:rPr lang="en-US" dirty="0"/>
              <a:t>Construct validity</a:t>
            </a:r>
          </a:p>
          <a:p>
            <a:r>
              <a:rPr lang="en-US" b="1" dirty="0"/>
              <a:t>Reliability </a:t>
            </a:r>
            <a:r>
              <a:rPr lang="en-US" dirty="0"/>
              <a:t>is the consistency of a test measure. </a:t>
            </a:r>
          </a:p>
          <a:p>
            <a:endParaRPr lang="en-US" dirty="0"/>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10</a:t>
            </a:fld>
            <a:endParaRPr lang="en-US" dirty="0"/>
          </a:p>
        </p:txBody>
      </p:sp>
      <p:sp>
        <p:nvSpPr>
          <p:cNvPr id="6" name="Footer Placeholder 5">
            <a:extLst>
              <a:ext uri="{FF2B5EF4-FFF2-40B4-BE49-F238E27FC236}">
                <a16:creationId xmlns:a16="http://schemas.microsoft.com/office/drawing/2014/main" id="{C948AB0F-81EA-4141-85DE-E9A12C9AA62F}"/>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138150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67202"/>
            <a:ext cx="11125200" cy="1143000"/>
          </a:xfrm>
        </p:spPr>
        <p:txBody>
          <a:bodyPr>
            <a:normAutofit fontScale="90000"/>
          </a:bodyPr>
          <a:lstStyle/>
          <a:p>
            <a:br>
              <a:rPr lang="en-US" b="1" dirty="0">
                <a:solidFill>
                  <a:srgbClr val="003399"/>
                </a:solidFill>
              </a:rPr>
            </a:br>
            <a:r>
              <a:rPr lang="en-US" b="1" dirty="0">
                <a:solidFill>
                  <a:srgbClr val="003399"/>
                </a:solidFill>
              </a:rPr>
              <a:t>Applications and Preliminary Screening </a:t>
            </a:r>
            <a:br>
              <a:rPr lang="en-US" b="1" dirty="0">
                <a:solidFill>
                  <a:srgbClr val="003399"/>
                </a:solidFill>
              </a:rPr>
            </a:br>
            <a:endParaRPr lang="en-US" b="1" dirty="0">
              <a:solidFill>
                <a:srgbClr val="003399"/>
              </a:solidFill>
            </a:endParaRPr>
          </a:p>
        </p:txBody>
      </p:sp>
      <p:sp>
        <p:nvSpPr>
          <p:cNvPr id="4" name="Content Placeholder 3"/>
          <p:cNvSpPr>
            <a:spLocks noGrp="1"/>
          </p:cNvSpPr>
          <p:nvPr>
            <p:ph idx="1"/>
          </p:nvPr>
        </p:nvSpPr>
        <p:spPr>
          <a:xfrm>
            <a:off x="796516" y="1412776"/>
            <a:ext cx="10598968" cy="4463008"/>
          </a:xfrm>
        </p:spPr>
        <p:txBody>
          <a:bodyPr>
            <a:normAutofit/>
          </a:bodyPr>
          <a:lstStyle/>
          <a:p>
            <a:pPr marL="0" indent="0">
              <a:buNone/>
            </a:pPr>
            <a:r>
              <a:rPr lang="en-US" sz="3600" dirty="0"/>
              <a:t>Applications and Résumés</a:t>
            </a:r>
          </a:p>
          <a:p>
            <a:pPr lvl="1" algn="just"/>
            <a:r>
              <a:rPr lang="en-US" sz="3200" dirty="0"/>
              <a:t>Applicants’ information is compared to job specifications. This weeds out unqualified applicants and finds the best applicants.</a:t>
            </a:r>
          </a:p>
          <a:p>
            <a:pPr lvl="1" algn="just"/>
            <a:r>
              <a:rPr lang="en-US" sz="3200" dirty="0"/>
              <a:t>Information is verified to detect fictitious or misleading information and to protect organizations against negligent hiring claims.</a:t>
            </a:r>
          </a:p>
        </p:txBody>
      </p:sp>
      <p:sp>
        <p:nvSpPr>
          <p:cNvPr id="5" name="Slide Number Placeholder 4"/>
          <p:cNvSpPr>
            <a:spLocks noGrp="1"/>
          </p:cNvSpPr>
          <p:nvPr>
            <p:ph type="sldNum" sz="quarter" idx="12"/>
          </p:nvPr>
        </p:nvSpPr>
        <p:spPr/>
        <p:txBody>
          <a:bodyPr/>
          <a:lstStyle/>
          <a:p>
            <a:fld id="{561B0F74-09A5-489A-9583-6307195A64A6}" type="slidenum">
              <a:rPr lang="en-US" smtClean="0"/>
              <a:pPr/>
              <a:t>11</a:t>
            </a:fld>
            <a:endParaRPr lang="en-US" dirty="0"/>
          </a:p>
        </p:txBody>
      </p:sp>
      <p:sp>
        <p:nvSpPr>
          <p:cNvPr id="6" name="Footer Placeholder 5">
            <a:extLst>
              <a:ext uri="{FF2B5EF4-FFF2-40B4-BE49-F238E27FC236}">
                <a16:creationId xmlns:a16="http://schemas.microsoft.com/office/drawing/2014/main" id="{5850B4F8-D7E9-48A3-B6AE-A927191A94D0}"/>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5597357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583" y="136524"/>
            <a:ext cx="10972800" cy="1143000"/>
          </a:xfrm>
        </p:spPr>
        <p:txBody>
          <a:bodyPr/>
          <a:lstStyle/>
          <a:p>
            <a:r>
              <a:rPr lang="en-US" b="1" dirty="0">
                <a:solidFill>
                  <a:srgbClr val="003399"/>
                </a:solidFill>
              </a:rPr>
              <a:t>Pre-Employment Inquiries</a:t>
            </a:r>
          </a:p>
        </p:txBody>
      </p:sp>
      <p:sp>
        <p:nvSpPr>
          <p:cNvPr id="4" name="Content Placeholder 3"/>
          <p:cNvSpPr>
            <a:spLocks noGrp="1"/>
          </p:cNvSpPr>
          <p:nvPr>
            <p:ph idx="1"/>
          </p:nvPr>
        </p:nvSpPr>
        <p:spPr/>
        <p:txBody>
          <a:bodyPr>
            <a:normAutofit fontScale="92500" lnSpcReduction="10000"/>
          </a:bodyPr>
          <a:lstStyle/>
          <a:p>
            <a:pPr algn="just"/>
            <a:r>
              <a:rPr lang="en-US" dirty="0"/>
              <a:t>Information requested on job applications and during interviews must be nondiscriminatory. </a:t>
            </a:r>
          </a:p>
          <a:p>
            <a:pPr algn="just"/>
            <a:r>
              <a:rPr lang="en-US" dirty="0"/>
              <a:t>Every question should be job related.</a:t>
            </a:r>
          </a:p>
          <a:p>
            <a:pPr algn="just"/>
            <a:r>
              <a:rPr lang="en-US" dirty="0"/>
              <a:t>Questions of a general nature should be asked of all applicants.</a:t>
            </a:r>
          </a:p>
          <a:p>
            <a:pPr algn="just"/>
            <a:r>
              <a:rPr lang="en-US" dirty="0"/>
              <a:t>Questions that may be construed as discriminatory can be asked if employers can demonstrate they are job related (BFOQs).</a:t>
            </a:r>
          </a:p>
          <a:p>
            <a:endParaRPr lang="en-US" dirty="0"/>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12</a:t>
            </a:fld>
            <a:endParaRPr lang="en-US" dirty="0"/>
          </a:p>
        </p:txBody>
      </p:sp>
      <p:sp>
        <p:nvSpPr>
          <p:cNvPr id="6" name="Footer Placeholder 5">
            <a:extLst>
              <a:ext uri="{FF2B5EF4-FFF2-40B4-BE49-F238E27FC236}">
                <a16:creationId xmlns:a16="http://schemas.microsoft.com/office/drawing/2014/main" id="{C6F192CC-5D18-4EC8-AFD0-FF6595B483C9}"/>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598657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5B9D194-51E1-4240-AEBF-D4AD7D249078}"/>
              </a:ext>
            </a:extLst>
          </p:cNvPr>
          <p:cNvSpPr>
            <a:spLocks noGrp="1"/>
          </p:cNvSpPr>
          <p:nvPr>
            <p:ph type="sldNum" sz="quarter" idx="12"/>
          </p:nvPr>
        </p:nvSpPr>
        <p:spPr/>
        <p:txBody>
          <a:bodyPr/>
          <a:lstStyle/>
          <a:p>
            <a:fld id="{561B0F74-09A5-489A-9583-6307195A64A6}" type="slidenum">
              <a:rPr lang="en-US" smtClean="0"/>
              <a:pPr/>
              <a:t>13</a:t>
            </a:fld>
            <a:endParaRPr lang="en-US" dirty="0"/>
          </a:p>
        </p:txBody>
      </p:sp>
      <p:sp>
        <p:nvSpPr>
          <p:cNvPr id="6" name="Title 1">
            <a:extLst>
              <a:ext uri="{FF2B5EF4-FFF2-40B4-BE49-F238E27FC236}">
                <a16:creationId xmlns:a16="http://schemas.microsoft.com/office/drawing/2014/main" id="{BCC558EA-6FF6-4E74-A6FB-E28FA2188FCC}"/>
              </a:ext>
            </a:extLst>
          </p:cNvPr>
          <p:cNvSpPr>
            <a:spLocks noGrp="1"/>
          </p:cNvSpPr>
          <p:nvPr>
            <p:ph type="title"/>
          </p:nvPr>
        </p:nvSpPr>
        <p:spPr>
          <a:xfrm>
            <a:off x="1107604" y="107849"/>
            <a:ext cx="9976792" cy="998240"/>
          </a:xfrm>
        </p:spPr>
        <p:txBody>
          <a:bodyPr>
            <a:noAutofit/>
          </a:bodyPr>
          <a:lstStyle/>
          <a:p>
            <a:pPr algn="ctr"/>
            <a:r>
              <a:rPr lang="en-US" sz="4000" b="1" dirty="0">
                <a:solidFill>
                  <a:srgbClr val="003399"/>
                </a:solidFill>
              </a:rPr>
              <a:t>Pre-Employment Inquiries</a:t>
            </a:r>
            <a:endParaRPr lang="en-US" sz="4000" dirty="0">
              <a:solidFill>
                <a:srgbClr val="003399"/>
              </a:solidFill>
            </a:endParaRPr>
          </a:p>
        </p:txBody>
      </p:sp>
      <p:sp>
        <p:nvSpPr>
          <p:cNvPr id="8" name="Footer Placeholder 7">
            <a:extLst>
              <a:ext uri="{FF2B5EF4-FFF2-40B4-BE49-F238E27FC236}">
                <a16:creationId xmlns:a16="http://schemas.microsoft.com/office/drawing/2014/main" id="{8AFCEEA6-B528-4D68-B300-E355CB3A30FA}"/>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331276314"/>
              </p:ext>
            </p:extLst>
          </p:nvPr>
        </p:nvGraphicFramePr>
        <p:xfrm>
          <a:off x="839416" y="908720"/>
          <a:ext cx="10513167" cy="4816784"/>
        </p:xfrm>
        <a:graphic>
          <a:graphicData uri="http://schemas.openxmlformats.org/drawingml/2006/table">
            <a:tbl>
              <a:tblPr>
                <a:tableStyleId>{BDBED569-4797-4DF1-A0F4-6AAB3CD982D8}</a:tableStyleId>
              </a:tblPr>
              <a:tblGrid>
                <a:gridCol w="1872208">
                  <a:extLst>
                    <a:ext uri="{9D8B030D-6E8A-4147-A177-3AD203B41FA5}">
                      <a16:colId xmlns:a16="http://schemas.microsoft.com/office/drawing/2014/main" val="79036853"/>
                    </a:ext>
                  </a:extLst>
                </a:gridCol>
                <a:gridCol w="4402050">
                  <a:extLst>
                    <a:ext uri="{9D8B030D-6E8A-4147-A177-3AD203B41FA5}">
                      <a16:colId xmlns:a16="http://schemas.microsoft.com/office/drawing/2014/main" val="1509719283"/>
                    </a:ext>
                  </a:extLst>
                </a:gridCol>
                <a:gridCol w="4238909">
                  <a:extLst>
                    <a:ext uri="{9D8B030D-6E8A-4147-A177-3AD203B41FA5}">
                      <a16:colId xmlns:a16="http://schemas.microsoft.com/office/drawing/2014/main" val="3426737542"/>
                    </a:ext>
                  </a:extLst>
                </a:gridCol>
              </a:tblGrid>
              <a:tr h="403553">
                <a:tc>
                  <a:txBody>
                    <a:bodyPr/>
                    <a:lstStyle/>
                    <a:p>
                      <a:pPr marL="0" marR="0" algn="ctr">
                        <a:lnSpc>
                          <a:spcPct val="100000"/>
                        </a:lnSpc>
                        <a:spcBef>
                          <a:spcPts val="0"/>
                        </a:spcBef>
                        <a:spcAft>
                          <a:spcPts val="0"/>
                        </a:spcAft>
                      </a:pPr>
                      <a:r>
                        <a:rPr lang="en-US" sz="1400" b="1" spc="-30" dirty="0">
                          <a:effectLst/>
                        </a:rPr>
                        <a:t>Topic</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rPr>
                        <a:t>Generally Acceptable</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rPr>
                        <a:t>Generally Unacceptable or Risky</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extLst>
                  <a:ext uri="{0D108BD9-81ED-4DB2-BD59-A6C34878D82A}">
                    <a16:rowId xmlns:a16="http://schemas.microsoft.com/office/drawing/2014/main" val="1641364946"/>
                  </a:ext>
                </a:extLst>
              </a:tr>
              <a:tr h="540287">
                <a:tc>
                  <a:txBody>
                    <a:bodyPr/>
                    <a:lstStyle/>
                    <a:p>
                      <a:pPr marL="0" marR="0">
                        <a:lnSpc>
                          <a:spcPct val="100000"/>
                        </a:lnSpc>
                        <a:spcBef>
                          <a:spcPts val="0"/>
                        </a:spcBef>
                        <a:spcAft>
                          <a:spcPts val="1200"/>
                        </a:spcAft>
                      </a:pPr>
                      <a:r>
                        <a:rPr lang="en-GB" sz="1400" dirty="0">
                          <a:effectLst/>
                        </a:rPr>
                        <a:t>Name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Current legal name and whether the candidate has ever worked under a different name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Maiden name or whether the person has ever changed their name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extLst>
                  <a:ext uri="{0D108BD9-81ED-4DB2-BD59-A6C34878D82A}">
                    <a16:rowId xmlns:a16="http://schemas.microsoft.com/office/drawing/2014/main" val="1795796680"/>
                  </a:ext>
                </a:extLst>
              </a:tr>
              <a:tr h="524682">
                <a:tc>
                  <a:txBody>
                    <a:bodyPr/>
                    <a:lstStyle/>
                    <a:p>
                      <a:pPr marL="0" marR="0">
                        <a:lnSpc>
                          <a:spcPct val="100000"/>
                        </a:lnSpc>
                        <a:spcBef>
                          <a:spcPts val="0"/>
                        </a:spcBef>
                        <a:spcAft>
                          <a:spcPts val="1200"/>
                        </a:spcAft>
                      </a:pPr>
                      <a:r>
                        <a:rPr lang="en-GB" sz="1400" dirty="0">
                          <a:effectLst/>
                        </a:rPr>
                        <a:t>Address</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Current residence </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Whether the candidate owns or rents their home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extLst>
                  <a:ext uri="{0D108BD9-81ED-4DB2-BD59-A6C34878D82A}">
                    <a16:rowId xmlns:a16="http://schemas.microsoft.com/office/drawing/2014/main" val="924808576"/>
                  </a:ext>
                </a:extLst>
              </a:tr>
              <a:tr h="1234937">
                <a:tc>
                  <a:txBody>
                    <a:bodyPr/>
                    <a:lstStyle/>
                    <a:p>
                      <a:pPr marL="0" marR="0">
                        <a:lnSpc>
                          <a:spcPct val="100000"/>
                        </a:lnSpc>
                        <a:spcBef>
                          <a:spcPts val="0"/>
                        </a:spcBef>
                        <a:spcAft>
                          <a:spcPts val="1200"/>
                        </a:spcAft>
                      </a:pPr>
                      <a:r>
                        <a:rPr lang="en-GB" sz="1400" dirty="0">
                          <a:effectLst/>
                        </a:rPr>
                        <a:t>Age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Only whether the candidate’s age is within a certain range (if required for a particular job); for example, an employee may need to be 21 to serve alcoholic beverages</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How old are you?</a:t>
                      </a:r>
                      <a:endParaRPr lang="en-IN" sz="1400" dirty="0">
                        <a:effectLst/>
                      </a:endParaRPr>
                    </a:p>
                    <a:p>
                      <a:pPr marL="0" marR="0">
                        <a:lnSpc>
                          <a:spcPct val="100000"/>
                        </a:lnSpc>
                        <a:spcBef>
                          <a:spcPts val="0"/>
                        </a:spcBef>
                        <a:spcAft>
                          <a:spcPts val="1200"/>
                        </a:spcAft>
                      </a:pPr>
                      <a:r>
                        <a:rPr lang="en-GB" sz="1400" dirty="0">
                          <a:effectLst/>
                        </a:rPr>
                        <a:t>What is your date of birth?</a:t>
                      </a:r>
                      <a:endParaRPr lang="en-IN" sz="1400" dirty="0">
                        <a:effectLst/>
                      </a:endParaRPr>
                    </a:p>
                    <a:p>
                      <a:pPr marL="0" marR="0">
                        <a:lnSpc>
                          <a:spcPct val="100000"/>
                        </a:lnSpc>
                        <a:spcBef>
                          <a:spcPts val="0"/>
                        </a:spcBef>
                        <a:spcAft>
                          <a:spcPts val="1200"/>
                        </a:spcAft>
                      </a:pPr>
                      <a:r>
                        <a:rPr lang="en-GB" sz="1400" dirty="0">
                          <a:effectLst/>
                        </a:rPr>
                        <a:t>Can you provide a birth certificate? How much longer do you plan to work before retiring?</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extLst>
                  <a:ext uri="{0D108BD9-81ED-4DB2-BD59-A6C34878D82A}">
                    <a16:rowId xmlns:a16="http://schemas.microsoft.com/office/drawing/2014/main" val="198539708"/>
                  </a:ext>
                </a:extLst>
              </a:tr>
              <a:tr h="540287">
                <a:tc>
                  <a:txBody>
                    <a:bodyPr/>
                    <a:lstStyle/>
                    <a:p>
                      <a:pPr marL="0" marR="0">
                        <a:lnSpc>
                          <a:spcPct val="100000"/>
                        </a:lnSpc>
                        <a:spcBef>
                          <a:spcPts val="0"/>
                        </a:spcBef>
                        <a:spcAft>
                          <a:spcPts val="1200"/>
                        </a:spcAft>
                      </a:pPr>
                      <a:r>
                        <a:rPr lang="en-GB" sz="1400" dirty="0">
                          <a:effectLst/>
                        </a:rPr>
                        <a:t>Sex</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Candidate to indicate sex on an application only if sex is a BFOQ</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Candidate’s sexual preference, orientation, or gender identity</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extLst>
                  <a:ext uri="{0D108BD9-81ED-4DB2-BD59-A6C34878D82A}">
                    <a16:rowId xmlns:a16="http://schemas.microsoft.com/office/drawing/2014/main" val="1400193419"/>
                  </a:ext>
                </a:extLst>
              </a:tr>
              <a:tr h="718389">
                <a:tc>
                  <a:txBody>
                    <a:bodyPr/>
                    <a:lstStyle/>
                    <a:p>
                      <a:pPr marL="0" marR="0">
                        <a:lnSpc>
                          <a:spcPct val="100000"/>
                        </a:lnSpc>
                        <a:spcBef>
                          <a:spcPts val="0"/>
                        </a:spcBef>
                        <a:spcAft>
                          <a:spcPts val="1200"/>
                        </a:spcAft>
                      </a:pPr>
                      <a:r>
                        <a:rPr lang="en-GB" sz="1400" dirty="0">
                          <a:effectLst/>
                        </a:rPr>
                        <a:t>Marital and Family Status</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None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tc>
                  <a:txBody>
                    <a:bodyPr/>
                    <a:lstStyle/>
                    <a:p>
                      <a:pPr marL="0" marR="0">
                        <a:lnSpc>
                          <a:spcPct val="100000"/>
                        </a:lnSpc>
                        <a:spcBef>
                          <a:spcPts val="0"/>
                        </a:spcBef>
                        <a:spcAft>
                          <a:spcPts val="1200"/>
                        </a:spcAft>
                      </a:pPr>
                      <a:r>
                        <a:rPr lang="en-GB" sz="1400" dirty="0">
                          <a:effectLst/>
                        </a:rPr>
                        <a:t>Specific questions about marital status or any question regarding children or other family issues</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solidFill>
                      <a:schemeClr val="accent5">
                        <a:lumMod val="20000"/>
                        <a:lumOff val="80000"/>
                      </a:schemeClr>
                    </a:solidFill>
                  </a:tcPr>
                </a:tc>
                <a:extLst>
                  <a:ext uri="{0D108BD9-81ED-4DB2-BD59-A6C34878D82A}">
                    <a16:rowId xmlns:a16="http://schemas.microsoft.com/office/drawing/2014/main" val="810524995"/>
                  </a:ext>
                </a:extLst>
              </a:tr>
              <a:tr h="718389">
                <a:tc>
                  <a:txBody>
                    <a:bodyPr/>
                    <a:lstStyle/>
                    <a:p>
                      <a:pPr marL="0" marR="0">
                        <a:lnSpc>
                          <a:spcPct val="100000"/>
                        </a:lnSpc>
                        <a:spcBef>
                          <a:spcPts val="0"/>
                        </a:spcBef>
                        <a:spcAft>
                          <a:spcPts val="1200"/>
                        </a:spcAft>
                      </a:pPr>
                      <a:r>
                        <a:rPr lang="en-GB" sz="1400" dirty="0">
                          <a:effectLst/>
                        </a:rPr>
                        <a:t>National Origin, Citizenship, or Race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Whether the candidate is legally eligible to work in the United States, and whether the candidate can provide proof of status if hired</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tc>
                  <a:txBody>
                    <a:bodyPr/>
                    <a:lstStyle/>
                    <a:p>
                      <a:pPr marL="0" marR="0">
                        <a:lnSpc>
                          <a:spcPct val="100000"/>
                        </a:lnSpc>
                        <a:spcBef>
                          <a:spcPts val="0"/>
                        </a:spcBef>
                        <a:spcAft>
                          <a:spcPts val="1200"/>
                        </a:spcAft>
                      </a:pPr>
                      <a:r>
                        <a:rPr lang="en-GB" sz="1400" dirty="0">
                          <a:effectLst/>
                        </a:rPr>
                        <a:t>Specific questions about national origin, citizenship, or race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64800" marB="64800"/>
                </a:tc>
                <a:extLst>
                  <a:ext uri="{0D108BD9-81ED-4DB2-BD59-A6C34878D82A}">
                    <a16:rowId xmlns:a16="http://schemas.microsoft.com/office/drawing/2014/main" val="1307090915"/>
                  </a:ext>
                </a:extLst>
              </a:tr>
            </a:tbl>
          </a:graphicData>
        </a:graphic>
      </p:graphicFrame>
    </p:spTree>
    <p:extLst>
      <p:ext uri="{BB962C8B-B14F-4D97-AF65-F5344CB8AC3E}">
        <p14:creationId xmlns:p14="http://schemas.microsoft.com/office/powerpoint/2010/main" val="3780966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CFCFDB7-5C7A-4458-B866-0BB7EE3DB62B}"/>
              </a:ext>
            </a:extLst>
          </p:cNvPr>
          <p:cNvSpPr>
            <a:spLocks noGrp="1"/>
          </p:cNvSpPr>
          <p:nvPr>
            <p:ph type="sldNum" sz="quarter" idx="12"/>
          </p:nvPr>
        </p:nvSpPr>
        <p:spPr/>
        <p:txBody>
          <a:bodyPr/>
          <a:lstStyle/>
          <a:p>
            <a:fld id="{561B0F74-09A5-489A-9583-6307195A64A6}" type="slidenum">
              <a:rPr lang="en-US" smtClean="0"/>
              <a:pPr/>
              <a:t>14</a:t>
            </a:fld>
            <a:endParaRPr lang="en-US" dirty="0"/>
          </a:p>
        </p:txBody>
      </p:sp>
      <p:sp>
        <p:nvSpPr>
          <p:cNvPr id="9" name="Footer Placeholder 8">
            <a:extLst>
              <a:ext uri="{FF2B5EF4-FFF2-40B4-BE49-F238E27FC236}">
                <a16:creationId xmlns:a16="http://schemas.microsoft.com/office/drawing/2014/main" id="{2B696468-1820-4C02-AEA2-FAF827B8CECB}"/>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1146231494"/>
              </p:ext>
            </p:extLst>
          </p:nvPr>
        </p:nvGraphicFramePr>
        <p:xfrm>
          <a:off x="695400" y="1106089"/>
          <a:ext cx="10801200" cy="4436352"/>
        </p:xfrm>
        <a:graphic>
          <a:graphicData uri="http://schemas.openxmlformats.org/drawingml/2006/table">
            <a:tbl>
              <a:tblPr>
                <a:tableStyleId>{BDBED569-4797-4DF1-A0F4-6AAB3CD982D8}</a:tableStyleId>
              </a:tblPr>
              <a:tblGrid>
                <a:gridCol w="2091114">
                  <a:extLst>
                    <a:ext uri="{9D8B030D-6E8A-4147-A177-3AD203B41FA5}">
                      <a16:colId xmlns:a16="http://schemas.microsoft.com/office/drawing/2014/main" val="79036853"/>
                    </a:ext>
                  </a:extLst>
                </a:gridCol>
                <a:gridCol w="4355043">
                  <a:extLst>
                    <a:ext uri="{9D8B030D-6E8A-4147-A177-3AD203B41FA5}">
                      <a16:colId xmlns:a16="http://schemas.microsoft.com/office/drawing/2014/main" val="1509719283"/>
                    </a:ext>
                  </a:extLst>
                </a:gridCol>
                <a:gridCol w="4355043">
                  <a:extLst>
                    <a:ext uri="{9D8B030D-6E8A-4147-A177-3AD203B41FA5}">
                      <a16:colId xmlns:a16="http://schemas.microsoft.com/office/drawing/2014/main" val="3426737542"/>
                    </a:ext>
                  </a:extLst>
                </a:gridCol>
              </a:tblGrid>
              <a:tr h="481246">
                <a:tc>
                  <a:txBody>
                    <a:bodyPr/>
                    <a:lstStyle/>
                    <a:p>
                      <a:pPr marL="0" marR="0" algn="ctr">
                        <a:lnSpc>
                          <a:spcPct val="100000"/>
                        </a:lnSpc>
                        <a:spcBef>
                          <a:spcPts val="0"/>
                        </a:spcBef>
                        <a:spcAft>
                          <a:spcPts val="0"/>
                        </a:spcAft>
                      </a:pPr>
                      <a:r>
                        <a:rPr lang="en-US" sz="1400" b="1" spc="-30" dirty="0">
                          <a:effectLst/>
                        </a:rPr>
                        <a:t>Topic</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rPr>
                        <a:t>Generally Acceptable</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rPr>
                        <a:t>Generally Unacceptable or Risky</a:t>
                      </a:r>
                      <a:endParaRPr lang="en-IN" sz="1400" b="1" spc="-3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5436" marR="65436" marT="0" marB="0" anchor="ctr"/>
                </a:tc>
                <a:extLst>
                  <a:ext uri="{0D108BD9-81ED-4DB2-BD59-A6C34878D82A}">
                    <a16:rowId xmlns:a16="http://schemas.microsoft.com/office/drawing/2014/main" val="1641364946"/>
                  </a:ext>
                </a:extLst>
              </a:tr>
              <a:tr h="996744">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Language</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languages the candidate speaks and/or writes; can ask candidate to identify specific language(s) if these are BFOQs</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What language the candidate speaks when not on the job or how the candidate learned the language</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795796680"/>
                  </a:ext>
                </a:extLst>
              </a:tr>
              <a:tr h="988936">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Criminal Record</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Whether the candidate has been convicted of a felony; if the answer is yes, can ask other information about the conviction if the conviction is job related</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Whether the candidate has ever been arrested (an arrest does not prove guilt) or charged with a crime</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24808576"/>
                  </a:ext>
                </a:extLst>
              </a:tr>
              <a:tr h="668934">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Height and Weight</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Generally none unless a BFOQ</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Candidate’s height or weight if these are not BFOQs</a:t>
                      </a:r>
                      <a:endParaRPr lang="en-IN" sz="14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98539708"/>
                  </a:ext>
                </a:extLst>
              </a:tr>
              <a:tr h="650246">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Religion</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None unless a BFOQ</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Candidate’s religious preference, affiliation, or denomination if not a BFOQ</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00193419"/>
                  </a:ext>
                </a:extLst>
              </a:tr>
              <a:tr h="650246">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Education and Work Experience</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Academic degrees or other professional credentials if information is job related</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For information that is not job related</a:t>
                      </a:r>
                      <a:endParaRPr lang="en-IN" sz="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000241765"/>
                  </a:ext>
                </a:extLst>
              </a:tr>
            </a:tbl>
          </a:graphicData>
        </a:graphic>
      </p:graphicFrame>
      <p:sp>
        <p:nvSpPr>
          <p:cNvPr id="6" name="Title 1">
            <a:extLst>
              <a:ext uri="{FF2B5EF4-FFF2-40B4-BE49-F238E27FC236}">
                <a16:creationId xmlns:a16="http://schemas.microsoft.com/office/drawing/2014/main" id="{15F2122A-2CF6-4F14-9851-26D9E0A5046C}"/>
              </a:ext>
            </a:extLst>
          </p:cNvPr>
          <p:cNvSpPr>
            <a:spLocks noGrp="1"/>
          </p:cNvSpPr>
          <p:nvPr>
            <p:ph type="title"/>
          </p:nvPr>
        </p:nvSpPr>
        <p:spPr>
          <a:xfrm>
            <a:off x="1107604" y="107849"/>
            <a:ext cx="9976792" cy="998240"/>
          </a:xfrm>
        </p:spPr>
        <p:txBody>
          <a:bodyPr>
            <a:noAutofit/>
          </a:bodyPr>
          <a:lstStyle/>
          <a:p>
            <a:pPr algn="ctr"/>
            <a:r>
              <a:rPr lang="en-US" sz="4000" b="1" dirty="0">
                <a:solidFill>
                  <a:srgbClr val="003399"/>
                </a:solidFill>
              </a:rPr>
              <a:t>Pre-Employment Inquiries (Continued)</a:t>
            </a:r>
            <a:endParaRPr lang="en-US" sz="4000" dirty="0">
              <a:solidFill>
                <a:srgbClr val="003399"/>
              </a:solidFill>
            </a:endParaRPr>
          </a:p>
        </p:txBody>
      </p:sp>
    </p:spTree>
    <p:extLst>
      <p:ext uri="{BB962C8B-B14F-4D97-AF65-F5344CB8AC3E}">
        <p14:creationId xmlns:p14="http://schemas.microsoft.com/office/powerpoint/2010/main" val="2875829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08109AE-D5EE-4A51-B914-AF496878AAB3}"/>
              </a:ext>
            </a:extLst>
          </p:cNvPr>
          <p:cNvSpPr>
            <a:spLocks noGrp="1"/>
          </p:cNvSpPr>
          <p:nvPr>
            <p:ph type="sldNum" sz="quarter" idx="12"/>
          </p:nvPr>
        </p:nvSpPr>
        <p:spPr/>
        <p:txBody>
          <a:bodyPr/>
          <a:lstStyle/>
          <a:p>
            <a:fld id="{561B0F74-09A5-489A-9583-6307195A64A6}" type="slidenum">
              <a:rPr lang="en-US" smtClean="0"/>
              <a:pPr/>
              <a:t>15</a:t>
            </a:fld>
            <a:endParaRPr lang="en-US" dirty="0"/>
          </a:p>
        </p:txBody>
      </p:sp>
      <p:sp>
        <p:nvSpPr>
          <p:cNvPr id="11" name="Footer Placeholder 10">
            <a:extLst>
              <a:ext uri="{FF2B5EF4-FFF2-40B4-BE49-F238E27FC236}">
                <a16:creationId xmlns:a16="http://schemas.microsoft.com/office/drawing/2014/main" id="{B577A93C-DC47-43FA-BA91-1B591557D4AF}"/>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3603270675"/>
              </p:ext>
            </p:extLst>
          </p:nvPr>
        </p:nvGraphicFramePr>
        <p:xfrm>
          <a:off x="695400" y="1106090"/>
          <a:ext cx="10887000" cy="4366270"/>
        </p:xfrm>
        <a:graphic>
          <a:graphicData uri="http://schemas.openxmlformats.org/drawingml/2006/table">
            <a:tbl>
              <a:tblPr>
                <a:tableStyleId>{BDBED569-4797-4DF1-A0F4-6AAB3CD982D8}</a:tableStyleId>
              </a:tblPr>
              <a:tblGrid>
                <a:gridCol w="2107724">
                  <a:extLst>
                    <a:ext uri="{9D8B030D-6E8A-4147-A177-3AD203B41FA5}">
                      <a16:colId xmlns:a16="http://schemas.microsoft.com/office/drawing/2014/main" val="79036853"/>
                    </a:ext>
                  </a:extLst>
                </a:gridCol>
                <a:gridCol w="4389638">
                  <a:extLst>
                    <a:ext uri="{9D8B030D-6E8A-4147-A177-3AD203B41FA5}">
                      <a16:colId xmlns:a16="http://schemas.microsoft.com/office/drawing/2014/main" val="1509719283"/>
                    </a:ext>
                  </a:extLst>
                </a:gridCol>
                <a:gridCol w="4389638">
                  <a:extLst>
                    <a:ext uri="{9D8B030D-6E8A-4147-A177-3AD203B41FA5}">
                      <a16:colId xmlns:a16="http://schemas.microsoft.com/office/drawing/2014/main" val="3426737542"/>
                    </a:ext>
                  </a:extLst>
                </a:gridCol>
              </a:tblGrid>
              <a:tr h="485968">
                <a:tc>
                  <a:txBody>
                    <a:bodyPr/>
                    <a:lstStyle/>
                    <a:p>
                      <a:pPr marL="0" marR="0" algn="ctr">
                        <a:lnSpc>
                          <a:spcPct val="100000"/>
                        </a:lnSpc>
                        <a:spcBef>
                          <a:spcPts val="0"/>
                        </a:spcBef>
                        <a:spcAft>
                          <a:spcPts val="0"/>
                        </a:spcAft>
                      </a:pPr>
                      <a:r>
                        <a:rPr lang="en-US" sz="1400" b="1" spc="-30" dirty="0">
                          <a:effectLst/>
                          <a:latin typeface="+mj-lt"/>
                        </a:rPr>
                        <a:t>Topic</a:t>
                      </a:r>
                      <a:endParaRPr lang="en-IN" sz="1400" b="1" spc="-30" dirty="0">
                        <a:solidFill>
                          <a:srgbClr val="000000"/>
                        </a:solidFill>
                        <a:effectLst/>
                        <a:latin typeface="+mj-lt"/>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latin typeface="+mj-lt"/>
                        </a:rPr>
                        <a:t>Generally Acceptable</a:t>
                      </a:r>
                      <a:endParaRPr lang="en-IN" sz="1400" b="1" spc="-30" dirty="0">
                        <a:solidFill>
                          <a:srgbClr val="000000"/>
                        </a:solidFill>
                        <a:effectLst/>
                        <a:latin typeface="+mj-lt"/>
                        <a:ea typeface="Times New Roman" panose="02020603050405020304" pitchFamily="18" charset="0"/>
                        <a:cs typeface="Times New Roman" panose="02020603050405020304" pitchFamily="18" charset="0"/>
                      </a:endParaRPr>
                    </a:p>
                  </a:txBody>
                  <a:tcPr marL="65436" marR="65436" marT="0" marB="0" anchor="ctr"/>
                </a:tc>
                <a:tc>
                  <a:txBody>
                    <a:bodyPr/>
                    <a:lstStyle/>
                    <a:p>
                      <a:pPr marL="0" marR="0" algn="ctr">
                        <a:lnSpc>
                          <a:spcPct val="100000"/>
                        </a:lnSpc>
                        <a:spcBef>
                          <a:spcPts val="0"/>
                        </a:spcBef>
                        <a:spcAft>
                          <a:spcPts val="0"/>
                        </a:spcAft>
                      </a:pPr>
                      <a:r>
                        <a:rPr lang="en-US" sz="1400" b="1" spc="-30" dirty="0">
                          <a:effectLst/>
                          <a:latin typeface="+mj-lt"/>
                        </a:rPr>
                        <a:t>Generally Unacceptable or Risky</a:t>
                      </a:r>
                      <a:endParaRPr lang="en-IN" sz="1400" b="1" spc="-30" dirty="0">
                        <a:solidFill>
                          <a:srgbClr val="000000"/>
                        </a:solidFill>
                        <a:effectLst/>
                        <a:latin typeface="+mj-lt"/>
                        <a:ea typeface="Times New Roman" panose="02020603050405020304" pitchFamily="18" charset="0"/>
                        <a:cs typeface="Times New Roman" panose="02020603050405020304" pitchFamily="18" charset="0"/>
                      </a:endParaRPr>
                    </a:p>
                  </a:txBody>
                  <a:tcPr marL="65436" marR="65436" marT="0" marB="0" anchor="ctr"/>
                </a:tc>
                <a:extLst>
                  <a:ext uri="{0D108BD9-81ED-4DB2-BD59-A6C34878D82A}">
                    <a16:rowId xmlns:a16="http://schemas.microsoft.com/office/drawing/2014/main" val="1641364946"/>
                  </a:ext>
                </a:extLst>
              </a:tr>
              <a:tr h="656302">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References</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Names of people who can verify applicant’s training and experience</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A reference from a religious leader</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795796680"/>
                  </a:ext>
                </a:extLst>
              </a:tr>
              <a:tr h="1006200">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Military Record</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Information about candidate’s military service </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Dates and conditions of discharge from the military; draft classification; National Guard or reserve unit of candidate</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24808576"/>
                  </a:ext>
                </a:extLst>
              </a:tr>
              <a:tr h="1006200">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Organizations</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About membership in job-related organizations, such as unions or professional or trade associations</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About membership in any non-job-related organization </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98539708"/>
                  </a:ext>
                </a:extLst>
              </a:tr>
              <a:tr h="752416">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Disabilities</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Are you capable of performing the essential tasks of the job with or without any accommodation?</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1200"/>
                        </a:spcAft>
                      </a:pPr>
                      <a:r>
                        <a:rPr lang="en-GB" sz="1400">
                          <a:solidFill>
                            <a:srgbClr val="000000"/>
                          </a:solidFill>
                          <a:effectLst/>
                          <a:latin typeface="+mj-lt"/>
                          <a:ea typeface="Times New Roman" panose="02020603050405020304" pitchFamily="18" charset="0"/>
                          <a:cs typeface="Times New Roman" panose="02020603050405020304" pitchFamily="18" charset="0"/>
                        </a:rPr>
                        <a:t>General questions about disabilities or medical condition</a:t>
                      </a:r>
                      <a:endParaRPr lang="en-IN" sz="140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00193419"/>
                  </a:ext>
                </a:extLst>
              </a:tr>
              <a:tr h="459184">
                <a:tc>
                  <a:txBody>
                    <a:bodyPr/>
                    <a:lstStyle/>
                    <a:p>
                      <a:pPr marL="0" marR="0">
                        <a:lnSpc>
                          <a:spcPct val="150000"/>
                        </a:lnSpc>
                        <a:spcBef>
                          <a:spcPts val="0"/>
                        </a:spcBef>
                        <a:spcAft>
                          <a:spcPts val="1200"/>
                        </a:spcAft>
                      </a:pPr>
                      <a:r>
                        <a:rPr lang="en-GB" sz="1400" dirty="0">
                          <a:solidFill>
                            <a:srgbClr val="000000"/>
                          </a:solidFill>
                          <a:effectLst/>
                          <a:latin typeface="+mj-lt"/>
                          <a:ea typeface="Times New Roman" panose="02020603050405020304" pitchFamily="18" charset="0"/>
                          <a:cs typeface="Times New Roman" panose="02020603050405020304" pitchFamily="18" charset="0"/>
                        </a:rPr>
                        <a:t>Past Salary/Pay</a:t>
                      </a:r>
                      <a:endParaRPr lang="en-IN" sz="1400" dirty="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nchor="ctr">
                    <a:solidFill>
                      <a:schemeClr val="accent5">
                        <a:lumMod val="20000"/>
                        <a:lumOff val="80000"/>
                      </a:schemeClr>
                    </a:solidFill>
                  </a:tcPr>
                </a:tc>
                <a:tc>
                  <a:txBody>
                    <a:bodyPr/>
                    <a:lstStyle/>
                    <a:p>
                      <a:pPr marL="0" marR="0">
                        <a:lnSpc>
                          <a:spcPct val="150000"/>
                        </a:lnSpc>
                        <a:spcBef>
                          <a:spcPts val="0"/>
                        </a:spcBef>
                        <a:spcAft>
                          <a:spcPts val="1200"/>
                        </a:spcAft>
                      </a:pPr>
                      <a:r>
                        <a:rPr lang="en-GB" sz="1400" dirty="0">
                          <a:solidFill>
                            <a:srgbClr val="000000"/>
                          </a:solidFill>
                          <a:effectLst/>
                          <a:latin typeface="+mj-lt"/>
                          <a:ea typeface="Times New Roman" panose="02020603050405020304" pitchFamily="18" charset="0"/>
                          <a:cs typeface="Times New Roman" panose="02020603050405020304" pitchFamily="18" charset="0"/>
                        </a:rPr>
                        <a:t>For determining prior employments</a:t>
                      </a:r>
                      <a:endParaRPr lang="en-IN" sz="1400" dirty="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nchor="ctr">
                    <a:solidFill>
                      <a:schemeClr val="accent5">
                        <a:lumMod val="20000"/>
                        <a:lumOff val="80000"/>
                      </a:schemeClr>
                    </a:solidFill>
                  </a:tcPr>
                </a:tc>
                <a:tc>
                  <a:txBody>
                    <a:bodyPr/>
                    <a:lstStyle/>
                    <a:p>
                      <a:pPr marL="0" marR="0">
                        <a:lnSpc>
                          <a:spcPct val="150000"/>
                        </a:lnSpc>
                        <a:spcBef>
                          <a:spcPts val="0"/>
                        </a:spcBef>
                        <a:spcAft>
                          <a:spcPts val="1200"/>
                        </a:spcAft>
                      </a:pPr>
                      <a:r>
                        <a:rPr lang="en-GB" sz="1400" dirty="0">
                          <a:solidFill>
                            <a:srgbClr val="000000"/>
                          </a:solidFill>
                          <a:effectLst/>
                          <a:latin typeface="+mj-lt"/>
                          <a:ea typeface="Times New Roman" panose="02020603050405020304" pitchFamily="18" charset="0"/>
                          <a:cs typeface="Times New Roman" panose="02020603050405020304" pitchFamily="18" charset="0"/>
                        </a:rPr>
                        <a:t>How much the candidate was paid on the job</a:t>
                      </a:r>
                      <a:endParaRPr lang="en-IN" sz="1400" dirty="0">
                        <a:solidFill>
                          <a:srgbClr val="000000"/>
                        </a:solidFill>
                        <a:effectLst/>
                        <a:latin typeface="+mj-lt"/>
                        <a:ea typeface="Times New Roman" panose="02020603050405020304" pitchFamily="18" charset="0"/>
                        <a:cs typeface="Times New Roman" panose="02020603050405020304" pitchFamily="18" charset="0"/>
                      </a:endParaRPr>
                    </a:p>
                  </a:txBody>
                  <a:tcPr marL="68580" marR="68580" marT="0" marB="0" anchor="ctr">
                    <a:solidFill>
                      <a:schemeClr val="accent5">
                        <a:lumMod val="20000"/>
                        <a:lumOff val="80000"/>
                      </a:schemeClr>
                    </a:solidFill>
                  </a:tcPr>
                </a:tc>
                <a:extLst>
                  <a:ext uri="{0D108BD9-81ED-4DB2-BD59-A6C34878D82A}">
                    <a16:rowId xmlns:a16="http://schemas.microsoft.com/office/drawing/2014/main" val="1000241765"/>
                  </a:ext>
                </a:extLst>
              </a:tr>
            </a:tbl>
          </a:graphicData>
        </a:graphic>
      </p:graphicFrame>
      <p:sp>
        <p:nvSpPr>
          <p:cNvPr id="6" name="Title 1">
            <a:extLst>
              <a:ext uri="{FF2B5EF4-FFF2-40B4-BE49-F238E27FC236}">
                <a16:creationId xmlns:a16="http://schemas.microsoft.com/office/drawing/2014/main" id="{0198D471-78FC-4B8F-86CC-15DE872F48C9}"/>
              </a:ext>
            </a:extLst>
          </p:cNvPr>
          <p:cNvSpPr>
            <a:spLocks noGrp="1"/>
          </p:cNvSpPr>
          <p:nvPr>
            <p:ph type="title"/>
          </p:nvPr>
        </p:nvSpPr>
        <p:spPr>
          <a:xfrm>
            <a:off x="1107604" y="107849"/>
            <a:ext cx="9976792" cy="998240"/>
          </a:xfrm>
        </p:spPr>
        <p:txBody>
          <a:bodyPr>
            <a:noAutofit/>
          </a:bodyPr>
          <a:lstStyle/>
          <a:p>
            <a:pPr algn="ctr"/>
            <a:r>
              <a:rPr lang="en-US" sz="4000" b="1" dirty="0">
                <a:solidFill>
                  <a:srgbClr val="003399"/>
                </a:solidFill>
              </a:rPr>
              <a:t>Pre-Employment Inquiries (Continued)</a:t>
            </a:r>
            <a:endParaRPr lang="en-US" sz="4000" dirty="0">
              <a:solidFill>
                <a:srgbClr val="003399"/>
              </a:solidFill>
            </a:endParaRPr>
          </a:p>
        </p:txBody>
      </p:sp>
    </p:spTree>
    <p:extLst>
      <p:ext uri="{BB962C8B-B14F-4D97-AF65-F5344CB8AC3E}">
        <p14:creationId xmlns:p14="http://schemas.microsoft.com/office/powerpoint/2010/main" val="970013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6524"/>
            <a:ext cx="10972800" cy="1143000"/>
          </a:xfrm>
        </p:spPr>
        <p:txBody>
          <a:bodyPr>
            <a:normAutofit/>
          </a:bodyPr>
          <a:lstStyle/>
          <a:p>
            <a:r>
              <a:rPr lang="en-US" b="1" dirty="0">
                <a:solidFill>
                  <a:srgbClr val="003399"/>
                </a:solidFill>
              </a:rPr>
              <a:t>Testing and Legal Issues </a:t>
            </a:r>
          </a:p>
        </p:txBody>
      </p:sp>
      <p:sp>
        <p:nvSpPr>
          <p:cNvPr id="4" name="Content Placeholder 3"/>
          <p:cNvSpPr>
            <a:spLocks noGrp="1"/>
          </p:cNvSpPr>
          <p:nvPr>
            <p:ph idx="1"/>
          </p:nvPr>
        </p:nvSpPr>
        <p:spPr/>
        <p:txBody>
          <a:bodyPr/>
          <a:lstStyle/>
          <a:p>
            <a:pPr marL="0" indent="0" algn="just">
              <a:buNone/>
            </a:pPr>
            <a:r>
              <a:rPr lang="en-US" dirty="0"/>
              <a:t>If the EEOC investigates a complaint about an employment test being discriminatory, the company must prove the selection procedure is valid for that particular job.</a:t>
            </a:r>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16</a:t>
            </a:fld>
            <a:endParaRPr lang="en-US" dirty="0"/>
          </a:p>
        </p:txBody>
      </p:sp>
      <p:sp>
        <p:nvSpPr>
          <p:cNvPr id="6" name="Footer Placeholder 5">
            <a:extLst>
              <a:ext uri="{FF2B5EF4-FFF2-40B4-BE49-F238E27FC236}">
                <a16:creationId xmlns:a16="http://schemas.microsoft.com/office/drawing/2014/main" id="{78CB3E9F-5BBF-4B0B-8B6D-B2540F4D4B66}"/>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2433993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4040"/>
            <a:ext cx="10972800" cy="1143000"/>
          </a:xfrm>
        </p:spPr>
        <p:txBody>
          <a:bodyPr/>
          <a:lstStyle/>
          <a:p>
            <a:r>
              <a:rPr lang="en-US" b="1" dirty="0">
                <a:solidFill>
                  <a:srgbClr val="003399"/>
                </a:solidFill>
              </a:rPr>
              <a:t>Written Testing</a:t>
            </a:r>
          </a:p>
        </p:txBody>
      </p:sp>
      <p:sp>
        <p:nvSpPr>
          <p:cNvPr id="4" name="Content Placeholder 3"/>
          <p:cNvSpPr>
            <a:spLocks noGrp="1"/>
          </p:cNvSpPr>
          <p:nvPr>
            <p:ph idx="1"/>
          </p:nvPr>
        </p:nvSpPr>
        <p:spPr/>
        <p:txBody>
          <a:bodyPr>
            <a:normAutofit fontScale="92500" lnSpcReduction="20000"/>
          </a:bodyPr>
          <a:lstStyle/>
          <a:p>
            <a:r>
              <a:rPr lang="en-US" b="1" dirty="0"/>
              <a:t>Skills Tests</a:t>
            </a:r>
            <a:r>
              <a:rPr lang="en-US" dirty="0"/>
              <a:t>: Measure ability to apply a particular knowledge set</a:t>
            </a:r>
          </a:p>
          <a:p>
            <a:r>
              <a:rPr lang="en-US" b="1" dirty="0"/>
              <a:t>Personality Tests</a:t>
            </a:r>
            <a:r>
              <a:rPr lang="en-US" dirty="0"/>
              <a:t>: Measure psychological traits or characteristics to determine suitability for a specific job </a:t>
            </a:r>
          </a:p>
          <a:p>
            <a:r>
              <a:rPr lang="en-US" b="1" dirty="0"/>
              <a:t>Interest Tests</a:t>
            </a:r>
            <a:r>
              <a:rPr lang="en-US" dirty="0"/>
              <a:t>: Measure intellectual curiosity and motivation in a particular field </a:t>
            </a:r>
          </a:p>
          <a:p>
            <a:r>
              <a:rPr lang="en-US" b="1" dirty="0"/>
              <a:t>Cognitive Ability Tests</a:t>
            </a:r>
            <a:r>
              <a:rPr lang="en-US" dirty="0"/>
              <a:t>: Assess intelligence or aptitude for a particular job </a:t>
            </a:r>
          </a:p>
          <a:p>
            <a:r>
              <a:rPr lang="en-US" b="1" dirty="0"/>
              <a:t>Honesty/Integrity Tests</a:t>
            </a:r>
            <a:r>
              <a:rPr lang="en-US" dirty="0"/>
              <a:t>: Can be written or use a polygraph</a:t>
            </a:r>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17</a:t>
            </a:fld>
            <a:endParaRPr lang="en-US" dirty="0"/>
          </a:p>
        </p:txBody>
      </p:sp>
      <p:sp>
        <p:nvSpPr>
          <p:cNvPr id="6" name="Footer Placeholder 5">
            <a:extLst>
              <a:ext uri="{FF2B5EF4-FFF2-40B4-BE49-F238E27FC236}">
                <a16:creationId xmlns:a16="http://schemas.microsoft.com/office/drawing/2014/main" id="{EF8F5AA0-EF0C-4221-8130-2DA9C0CE374E}"/>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34008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7790"/>
            <a:ext cx="10972800" cy="1143000"/>
          </a:xfrm>
        </p:spPr>
        <p:txBody>
          <a:bodyPr/>
          <a:lstStyle/>
          <a:p>
            <a:r>
              <a:rPr lang="en-US" b="1" dirty="0">
                <a:solidFill>
                  <a:srgbClr val="003399"/>
                </a:solidFill>
              </a:rPr>
              <a:t>Physical Testing </a:t>
            </a:r>
            <a:r>
              <a:rPr lang="en-US" sz="1800" b="1" dirty="0">
                <a:solidFill>
                  <a:srgbClr val="003399"/>
                </a:solidFill>
              </a:rPr>
              <a:t>(1 of 2)</a:t>
            </a:r>
          </a:p>
        </p:txBody>
      </p:sp>
      <p:sp>
        <p:nvSpPr>
          <p:cNvPr id="4" name="Content Placeholder 3"/>
          <p:cNvSpPr>
            <a:spLocks noGrp="1"/>
          </p:cNvSpPr>
          <p:nvPr>
            <p:ph idx="1"/>
          </p:nvPr>
        </p:nvSpPr>
        <p:spPr/>
        <p:txBody>
          <a:bodyPr>
            <a:normAutofit/>
          </a:bodyPr>
          <a:lstStyle/>
          <a:p>
            <a:r>
              <a:rPr lang="en-US" dirty="0"/>
              <a:t>Physical Testing: To ensure applicants are capable of performing jobs as defined by job specifications and descriptions. </a:t>
            </a:r>
          </a:p>
          <a:p>
            <a:r>
              <a:rPr lang="en-US" dirty="0"/>
              <a:t>Physical Skills Tests</a:t>
            </a:r>
          </a:p>
          <a:p>
            <a:pPr lvl="1"/>
            <a:r>
              <a:rPr lang="en-US" dirty="0"/>
              <a:t>Work samples</a:t>
            </a:r>
          </a:p>
          <a:p>
            <a:pPr lvl="1"/>
            <a:r>
              <a:rPr lang="en-US" dirty="0"/>
              <a:t>Assessment centers</a:t>
            </a:r>
          </a:p>
          <a:p>
            <a:pPr lvl="1"/>
            <a:r>
              <a:rPr lang="en-US" dirty="0"/>
              <a:t>Simulations</a:t>
            </a:r>
          </a:p>
        </p:txBody>
      </p:sp>
      <p:sp>
        <p:nvSpPr>
          <p:cNvPr id="5" name="Slide Number Placeholder 4"/>
          <p:cNvSpPr>
            <a:spLocks noGrp="1"/>
          </p:cNvSpPr>
          <p:nvPr>
            <p:ph type="sldNum" sz="quarter" idx="12"/>
          </p:nvPr>
        </p:nvSpPr>
        <p:spPr/>
        <p:txBody>
          <a:bodyPr/>
          <a:lstStyle/>
          <a:p>
            <a:fld id="{561B0F74-09A5-489A-9583-6307195A64A6}" type="slidenum">
              <a:rPr lang="en-US" smtClean="0"/>
              <a:pPr/>
              <a:t>18</a:t>
            </a:fld>
            <a:endParaRPr lang="en-US" dirty="0"/>
          </a:p>
        </p:txBody>
      </p:sp>
      <p:sp>
        <p:nvSpPr>
          <p:cNvPr id="6" name="Footer Placeholder 5">
            <a:extLst>
              <a:ext uri="{FF2B5EF4-FFF2-40B4-BE49-F238E27FC236}">
                <a16:creationId xmlns:a16="http://schemas.microsoft.com/office/drawing/2014/main" id="{B7272435-E27A-43D0-9F86-A00A43FA5CF5}"/>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540940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4040"/>
            <a:ext cx="10972800" cy="1143000"/>
          </a:xfrm>
        </p:spPr>
        <p:txBody>
          <a:bodyPr/>
          <a:lstStyle/>
          <a:p>
            <a:r>
              <a:rPr lang="en-US" b="1" dirty="0">
                <a:solidFill>
                  <a:srgbClr val="003399"/>
                </a:solidFill>
              </a:rPr>
              <a:t>Physical Testing </a:t>
            </a:r>
            <a:r>
              <a:rPr lang="en-US" sz="1800" b="1" dirty="0">
                <a:solidFill>
                  <a:srgbClr val="003399"/>
                </a:solidFill>
              </a:rPr>
              <a:t>(2 of 2)</a:t>
            </a:r>
          </a:p>
        </p:txBody>
      </p:sp>
      <p:sp>
        <p:nvSpPr>
          <p:cNvPr id="4" name="Content Placeholder 3"/>
          <p:cNvSpPr>
            <a:spLocks noGrp="1"/>
          </p:cNvSpPr>
          <p:nvPr>
            <p:ph idx="1"/>
          </p:nvPr>
        </p:nvSpPr>
        <p:spPr/>
        <p:txBody>
          <a:bodyPr>
            <a:normAutofit/>
          </a:bodyPr>
          <a:lstStyle/>
          <a:p>
            <a:r>
              <a:rPr lang="en-US" dirty="0"/>
              <a:t>Physical Exams: Should be directly related to job functions</a:t>
            </a:r>
          </a:p>
          <a:p>
            <a:r>
              <a:rPr lang="en-US" dirty="0"/>
              <a:t>Drug Testing: For workplace safety and productivity; must be either “random” or “universal”</a:t>
            </a:r>
          </a:p>
          <a:p>
            <a:r>
              <a:rPr lang="en-US" dirty="0"/>
              <a:t>Fitness-for-Duty Testing: Test whether an employee is physically capable at a particular point in time of performing a specific type of work</a:t>
            </a:r>
          </a:p>
        </p:txBody>
      </p:sp>
      <p:sp>
        <p:nvSpPr>
          <p:cNvPr id="5" name="Slide Number Placeholder 4"/>
          <p:cNvSpPr>
            <a:spLocks noGrp="1"/>
          </p:cNvSpPr>
          <p:nvPr>
            <p:ph type="sldNum" sz="quarter" idx="12"/>
          </p:nvPr>
        </p:nvSpPr>
        <p:spPr/>
        <p:txBody>
          <a:bodyPr/>
          <a:lstStyle/>
          <a:p>
            <a:fld id="{561B0F74-09A5-489A-9583-6307195A64A6}" type="slidenum">
              <a:rPr lang="en-US" smtClean="0"/>
              <a:pPr/>
              <a:t>19</a:t>
            </a:fld>
            <a:endParaRPr lang="en-US" dirty="0"/>
          </a:p>
        </p:txBody>
      </p:sp>
      <p:sp>
        <p:nvSpPr>
          <p:cNvPr id="6" name="Footer Placeholder 5">
            <a:extLst>
              <a:ext uri="{FF2B5EF4-FFF2-40B4-BE49-F238E27FC236}">
                <a16:creationId xmlns:a16="http://schemas.microsoft.com/office/drawing/2014/main" id="{9BFC4810-6662-4FF5-A025-D5CEC2D07844}"/>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324241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164"/>
            <a:ext cx="10972800" cy="1143000"/>
          </a:xfrm>
        </p:spPr>
        <p:txBody>
          <a:bodyPr/>
          <a:lstStyle/>
          <a:p>
            <a:r>
              <a:rPr lang="en-US" b="1" dirty="0">
                <a:solidFill>
                  <a:srgbClr val="003399"/>
                </a:solidFill>
              </a:rPr>
              <a:t>Selection Interviews</a:t>
            </a:r>
          </a:p>
        </p:txBody>
      </p:sp>
      <p:sp>
        <p:nvSpPr>
          <p:cNvPr id="4" name="Content Placeholder 3"/>
          <p:cNvSpPr>
            <a:spLocks noGrp="1"/>
          </p:cNvSpPr>
          <p:nvPr>
            <p:ph idx="1"/>
          </p:nvPr>
        </p:nvSpPr>
        <p:spPr/>
        <p:txBody>
          <a:bodyPr>
            <a:normAutofit/>
          </a:bodyPr>
          <a:lstStyle/>
          <a:p>
            <a:r>
              <a:rPr lang="en-US" dirty="0"/>
              <a:t>Interviews are generally the most heavily weighted and one of the last steps. </a:t>
            </a:r>
          </a:p>
          <a:p>
            <a:r>
              <a:rPr lang="en-US" dirty="0"/>
              <a:t>Allow candidates to learn about the job and organization </a:t>
            </a:r>
          </a:p>
          <a:p>
            <a:r>
              <a:rPr lang="en-US" dirty="0"/>
              <a:t>Allow managers to assess factors about a candidate that cannot be obtained from other tests and to check accuracy of the application/résumé</a:t>
            </a:r>
          </a:p>
        </p:txBody>
      </p:sp>
      <p:sp>
        <p:nvSpPr>
          <p:cNvPr id="5" name="Slide Number Placeholder 4"/>
          <p:cNvSpPr>
            <a:spLocks noGrp="1"/>
          </p:cNvSpPr>
          <p:nvPr>
            <p:ph type="sldNum" sz="quarter" idx="12"/>
          </p:nvPr>
        </p:nvSpPr>
        <p:spPr/>
        <p:txBody>
          <a:bodyPr/>
          <a:lstStyle/>
          <a:p>
            <a:fld id="{561B0F74-09A5-489A-9583-6307195A64A6}" type="slidenum">
              <a:rPr lang="en-US" smtClean="0"/>
              <a:pPr/>
              <a:t>20</a:t>
            </a:fld>
            <a:endParaRPr lang="en-US" dirty="0"/>
          </a:p>
        </p:txBody>
      </p:sp>
      <p:sp>
        <p:nvSpPr>
          <p:cNvPr id="6" name="Footer Placeholder 5">
            <a:extLst>
              <a:ext uri="{FF2B5EF4-FFF2-40B4-BE49-F238E27FC236}">
                <a16:creationId xmlns:a16="http://schemas.microsoft.com/office/drawing/2014/main" id="{B00C7D4E-6023-46C3-914C-6060584C68BA}"/>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926765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64183"/>
            <a:ext cx="10972800" cy="1143000"/>
          </a:xfrm>
        </p:spPr>
        <p:txBody>
          <a:bodyPr/>
          <a:lstStyle/>
          <a:p>
            <a:r>
              <a:rPr lang="en-US" b="1" dirty="0">
                <a:solidFill>
                  <a:srgbClr val="003399"/>
                </a:solidFill>
              </a:rPr>
              <a:t>Types of Interviews</a:t>
            </a:r>
          </a:p>
        </p:txBody>
      </p:sp>
      <p:sp>
        <p:nvSpPr>
          <p:cNvPr id="4" name="Content Placeholder 3"/>
          <p:cNvSpPr>
            <a:spLocks noGrp="1"/>
          </p:cNvSpPr>
          <p:nvPr>
            <p:ph idx="1"/>
          </p:nvPr>
        </p:nvSpPr>
        <p:spPr>
          <a:xfrm>
            <a:off x="609600" y="1307183"/>
            <a:ext cx="10972800" cy="4210050"/>
          </a:xfrm>
        </p:spPr>
        <p:txBody>
          <a:bodyPr>
            <a:normAutofit fontScale="92500" lnSpcReduction="10000"/>
          </a:bodyPr>
          <a:lstStyle/>
          <a:p>
            <a:pPr algn="just"/>
            <a:r>
              <a:rPr lang="en-US" dirty="0"/>
              <a:t>Structured Interview</a:t>
            </a:r>
          </a:p>
          <a:p>
            <a:pPr lvl="1" algn="just"/>
            <a:r>
              <a:rPr lang="en-US" dirty="0"/>
              <a:t>Candidates are asked the same questions.</a:t>
            </a:r>
          </a:p>
          <a:p>
            <a:pPr algn="just"/>
            <a:r>
              <a:rPr lang="en-US" dirty="0"/>
              <a:t>Semistructured Interview</a:t>
            </a:r>
          </a:p>
          <a:p>
            <a:pPr lvl="1" algn="just"/>
            <a:r>
              <a:rPr lang="en-US" dirty="0"/>
              <a:t>Interviewer follows list of questions, but also asks unplanned questions. </a:t>
            </a:r>
          </a:p>
          <a:p>
            <a:pPr algn="just"/>
            <a:r>
              <a:rPr lang="en-US" dirty="0"/>
              <a:t>Unstructured Interview</a:t>
            </a:r>
          </a:p>
          <a:p>
            <a:pPr lvl="1" algn="just"/>
            <a:r>
              <a:rPr lang="en-US" dirty="0"/>
              <a:t>Interviewer has no preplanned questions or sequence of topics. </a:t>
            </a:r>
          </a:p>
          <a:p>
            <a:pPr lvl="1" algn="just"/>
            <a:r>
              <a:rPr lang="en-US" dirty="0"/>
              <a:t>The most susceptible to discrimination claims because it introduces the most interviewer bias.</a:t>
            </a:r>
          </a:p>
        </p:txBody>
      </p:sp>
      <p:sp>
        <p:nvSpPr>
          <p:cNvPr id="5" name="Slide Number Placeholder 4"/>
          <p:cNvSpPr>
            <a:spLocks noGrp="1"/>
          </p:cNvSpPr>
          <p:nvPr>
            <p:ph type="sldNum" sz="quarter" idx="12"/>
          </p:nvPr>
        </p:nvSpPr>
        <p:spPr/>
        <p:txBody>
          <a:bodyPr/>
          <a:lstStyle/>
          <a:p>
            <a:fld id="{561B0F74-09A5-489A-9583-6307195A64A6}" type="slidenum">
              <a:rPr lang="en-US" smtClean="0"/>
              <a:pPr/>
              <a:t>21</a:t>
            </a:fld>
            <a:endParaRPr lang="en-US" dirty="0"/>
          </a:p>
        </p:txBody>
      </p:sp>
      <p:sp>
        <p:nvSpPr>
          <p:cNvPr id="6" name="Footer Placeholder 5">
            <a:extLst>
              <a:ext uri="{FF2B5EF4-FFF2-40B4-BE49-F238E27FC236}">
                <a16:creationId xmlns:a16="http://schemas.microsoft.com/office/drawing/2014/main" id="{50F644C2-97F5-41F4-ADD8-6CCE522A24AC}"/>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26960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4416680-A19E-49F1-8F38-11D8FEA7788B}"/>
              </a:ext>
            </a:extLst>
          </p:cNvPr>
          <p:cNvSpPr>
            <a:spLocks noGrp="1"/>
          </p:cNvSpPr>
          <p:nvPr>
            <p:ph type="sldNum" sz="quarter" idx="12"/>
          </p:nvPr>
        </p:nvSpPr>
        <p:spPr/>
        <p:txBody>
          <a:bodyPr/>
          <a:lstStyle/>
          <a:p>
            <a:fld id="{561B0F74-09A5-489A-9583-6307195A64A6}" type="slidenum">
              <a:rPr lang="en-US" smtClean="0"/>
              <a:pPr/>
              <a:t>22</a:t>
            </a:fld>
            <a:endParaRPr lang="en-US" dirty="0"/>
          </a:p>
        </p:txBody>
      </p:sp>
      <p:sp>
        <p:nvSpPr>
          <p:cNvPr id="6" name="Title 5">
            <a:extLst>
              <a:ext uri="{FF2B5EF4-FFF2-40B4-BE49-F238E27FC236}">
                <a16:creationId xmlns:a16="http://schemas.microsoft.com/office/drawing/2014/main" id="{C9A5BA51-68F6-40B5-957B-57548046934F}"/>
              </a:ext>
            </a:extLst>
          </p:cNvPr>
          <p:cNvSpPr>
            <a:spLocks noGrp="1"/>
          </p:cNvSpPr>
          <p:nvPr>
            <p:ph type="title"/>
          </p:nvPr>
        </p:nvSpPr>
        <p:spPr>
          <a:xfrm>
            <a:off x="468288" y="188640"/>
            <a:ext cx="11255424" cy="1143000"/>
          </a:xfrm>
        </p:spPr>
        <p:txBody>
          <a:bodyPr>
            <a:noAutofit/>
          </a:bodyPr>
          <a:lstStyle/>
          <a:p>
            <a:r>
              <a:rPr lang="en-US" b="1" dirty="0">
                <a:solidFill>
                  <a:srgbClr val="003399"/>
                </a:solidFill>
              </a:rPr>
              <a:t>Types of Interviews and Questions</a:t>
            </a:r>
          </a:p>
        </p:txBody>
      </p:sp>
      <p:pic>
        <p:nvPicPr>
          <p:cNvPr id="7" name="Picture 2" descr="A flowchart shows the first step as Select Interview Type, leading to Structured, Semistuctured, and Unstructured. This is followed by Select type of questions, which may be closed-ended, open-ended, situational, or probing.&#10;" title="EXHIBIT 6.4 Common Interview Questions">
            <a:extLst>
              <a:ext uri="{FF2B5EF4-FFF2-40B4-BE49-F238E27FC236}">
                <a16:creationId xmlns:a16="http://schemas.microsoft.com/office/drawing/2014/main" id="{0A7ED431-2B8C-4F9D-B981-E9E2ED5CE6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366" y="1388048"/>
            <a:ext cx="11255424" cy="4129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Footer Placeholder 7">
            <a:extLst>
              <a:ext uri="{FF2B5EF4-FFF2-40B4-BE49-F238E27FC236}">
                <a16:creationId xmlns:a16="http://schemas.microsoft.com/office/drawing/2014/main" id="{1AB71812-F5E5-4DFC-90F1-D64041D6DD0F}"/>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848632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ADF75ED-969F-4C8A-92DE-D961BB8DAC82}"/>
              </a:ext>
            </a:extLst>
          </p:cNvPr>
          <p:cNvSpPr>
            <a:spLocks noGrp="1"/>
          </p:cNvSpPr>
          <p:nvPr>
            <p:ph type="sldNum" sz="quarter" idx="12"/>
          </p:nvPr>
        </p:nvSpPr>
        <p:spPr/>
        <p:txBody>
          <a:bodyPr/>
          <a:lstStyle/>
          <a:p>
            <a:fld id="{561B0F74-09A5-489A-9583-6307195A64A6}" type="slidenum">
              <a:rPr lang="en-US" smtClean="0"/>
              <a:pPr/>
              <a:t>23</a:t>
            </a:fld>
            <a:endParaRPr lang="en-US" dirty="0"/>
          </a:p>
        </p:txBody>
      </p:sp>
      <p:sp>
        <p:nvSpPr>
          <p:cNvPr id="6" name="Title 5">
            <a:extLst>
              <a:ext uri="{FF2B5EF4-FFF2-40B4-BE49-F238E27FC236}">
                <a16:creationId xmlns:a16="http://schemas.microsoft.com/office/drawing/2014/main" id="{70D2EC86-EF8E-416B-8022-3C49594CDC9E}"/>
              </a:ext>
            </a:extLst>
          </p:cNvPr>
          <p:cNvSpPr>
            <a:spLocks noGrp="1"/>
          </p:cNvSpPr>
          <p:nvPr>
            <p:ph type="title"/>
          </p:nvPr>
        </p:nvSpPr>
        <p:spPr>
          <a:xfrm>
            <a:off x="481472" y="260648"/>
            <a:ext cx="11305256" cy="1066800"/>
          </a:xfrm>
        </p:spPr>
        <p:txBody>
          <a:bodyPr>
            <a:noAutofit/>
          </a:bodyPr>
          <a:lstStyle/>
          <a:p>
            <a:r>
              <a:rPr lang="en-US" sz="3000" b="1" dirty="0">
                <a:solidFill>
                  <a:srgbClr val="003399"/>
                </a:solidFill>
              </a:rPr>
              <a:t>Types of Interviews and Questions: Common Interview Questions (Selected)</a:t>
            </a:r>
          </a:p>
        </p:txBody>
      </p:sp>
      <p:sp>
        <p:nvSpPr>
          <p:cNvPr id="7" name="Rectangle 6">
            <a:extLst>
              <a:ext uri="{FF2B5EF4-FFF2-40B4-BE49-F238E27FC236}">
                <a16:creationId xmlns:a16="http://schemas.microsoft.com/office/drawing/2014/main" id="{6BC90738-C853-418D-BC53-B0C19C3DB378}"/>
              </a:ext>
            </a:extLst>
          </p:cNvPr>
          <p:cNvSpPr/>
          <p:nvPr/>
        </p:nvSpPr>
        <p:spPr>
          <a:xfrm>
            <a:off x="655908" y="1348610"/>
            <a:ext cx="11161240" cy="4401205"/>
          </a:xfrm>
          <a:prstGeom prst="rect">
            <a:avLst/>
          </a:prstGeom>
        </p:spPr>
        <p:txBody>
          <a:bodyPr wrap="square">
            <a:spAutoFit/>
          </a:bodyPr>
          <a:lstStyle/>
          <a:p>
            <a:pPr marL="285750" indent="-285750">
              <a:buFont typeface="Arial" panose="020B0604020202020204" pitchFamily="34" charset="0"/>
              <a:buChar char="•"/>
            </a:pPr>
            <a:r>
              <a:rPr lang="en-US" sz="2800" dirty="0"/>
              <a:t>How would you describe yourself?</a:t>
            </a:r>
          </a:p>
          <a:p>
            <a:pPr marL="285750" indent="-285750">
              <a:buFont typeface="Arial" panose="020B0604020202020204" pitchFamily="34" charset="0"/>
              <a:buChar char="•"/>
            </a:pPr>
            <a:r>
              <a:rPr lang="en-US" sz="2800" dirty="0"/>
              <a:t>What do you consider to be your greatest strengths and weaknesses?</a:t>
            </a:r>
          </a:p>
          <a:p>
            <a:pPr marL="285750" indent="-285750">
              <a:buFont typeface="Arial" panose="020B0604020202020204" pitchFamily="34" charset="0"/>
              <a:buChar char="•"/>
            </a:pPr>
            <a:r>
              <a:rPr lang="en-US" sz="2800" dirty="0"/>
              <a:t>What would your last boss say about your work performance?</a:t>
            </a:r>
          </a:p>
          <a:p>
            <a:pPr marL="285750" indent="-285750">
              <a:buFont typeface="Arial" panose="020B0604020202020204" pitchFamily="34" charset="0"/>
              <a:buChar char="•"/>
            </a:pPr>
            <a:r>
              <a:rPr lang="en-US" sz="2800" dirty="0"/>
              <a:t>What motivates you to go the extra mile on a project or job?</a:t>
            </a:r>
          </a:p>
          <a:p>
            <a:pPr marL="285750" indent="-285750">
              <a:buFont typeface="Arial" panose="020B0604020202020204" pitchFamily="34" charset="0"/>
              <a:buChar char="•"/>
            </a:pPr>
            <a:r>
              <a:rPr lang="en-US" sz="2800" dirty="0"/>
              <a:t>What skills do you have?</a:t>
            </a:r>
          </a:p>
          <a:p>
            <a:pPr marL="285750" indent="-285750">
              <a:buFont typeface="Arial" panose="020B0604020202020204" pitchFamily="34" charset="0"/>
              <a:buChar char="•"/>
            </a:pPr>
            <a:r>
              <a:rPr lang="en-US" sz="2800" dirty="0"/>
              <a:t>What makes you qualified for this position?</a:t>
            </a:r>
          </a:p>
          <a:p>
            <a:pPr marL="285750" indent="-285750">
              <a:buFont typeface="Arial" panose="020B0604020202020204" pitchFamily="34" charset="0"/>
              <a:buChar char="•"/>
            </a:pPr>
            <a:r>
              <a:rPr lang="en-US" sz="2800" dirty="0"/>
              <a:t>How do you work under pressure?</a:t>
            </a:r>
          </a:p>
          <a:p>
            <a:pPr marL="285750" indent="-285750">
              <a:buFont typeface="Arial" panose="020B0604020202020204" pitchFamily="34" charset="0"/>
              <a:buChar char="•"/>
            </a:pPr>
            <a:r>
              <a:rPr lang="en-US" sz="2800" dirty="0"/>
              <a:t>What can you tell us about our company?</a:t>
            </a:r>
          </a:p>
          <a:p>
            <a:pPr marL="285750" indent="-285750">
              <a:buFont typeface="Arial" panose="020B0604020202020204" pitchFamily="34" charset="0"/>
              <a:buChar char="•"/>
            </a:pPr>
            <a:r>
              <a:rPr lang="en-US" sz="2800" dirty="0"/>
              <a:t>What do you see yourself doing 5 years from now? </a:t>
            </a:r>
          </a:p>
        </p:txBody>
      </p:sp>
      <p:sp>
        <p:nvSpPr>
          <p:cNvPr id="8" name="Footer Placeholder 7">
            <a:extLst>
              <a:ext uri="{FF2B5EF4-FFF2-40B4-BE49-F238E27FC236}">
                <a16:creationId xmlns:a16="http://schemas.microsoft.com/office/drawing/2014/main" id="{6AD2CCE8-366F-45ED-B4DF-57B543BE025E}"/>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38623661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6524"/>
            <a:ext cx="10972800" cy="1143000"/>
          </a:xfrm>
        </p:spPr>
        <p:txBody>
          <a:bodyPr/>
          <a:lstStyle/>
          <a:p>
            <a:r>
              <a:rPr lang="en-US" b="1" dirty="0">
                <a:solidFill>
                  <a:srgbClr val="003399"/>
                </a:solidFill>
              </a:rPr>
              <a:t>Types of Questions</a:t>
            </a:r>
          </a:p>
        </p:txBody>
      </p:sp>
      <p:sp>
        <p:nvSpPr>
          <p:cNvPr id="4" name="Content Placeholder 3"/>
          <p:cNvSpPr>
            <a:spLocks noGrp="1"/>
          </p:cNvSpPr>
          <p:nvPr>
            <p:ph idx="1"/>
          </p:nvPr>
        </p:nvSpPr>
        <p:spPr/>
        <p:txBody>
          <a:bodyPr>
            <a:normAutofit fontScale="92500" lnSpcReduction="20000"/>
          </a:bodyPr>
          <a:lstStyle/>
          <a:p>
            <a:r>
              <a:rPr lang="en-US" b="1" dirty="0"/>
              <a:t>Closed-Ended:</a:t>
            </a:r>
            <a:r>
              <a:rPr lang="en-US" dirty="0"/>
              <a:t> Requires a limited response (e.g., yes/no); appropriate for fixed aspects of the job</a:t>
            </a:r>
          </a:p>
          <a:p>
            <a:r>
              <a:rPr lang="en-US" b="1" dirty="0"/>
              <a:t>Open-Ended: </a:t>
            </a:r>
            <a:r>
              <a:rPr lang="en-US" dirty="0"/>
              <a:t>Requires a detailed response; appropriate for determining abilities and motivation</a:t>
            </a:r>
          </a:p>
          <a:p>
            <a:r>
              <a:rPr lang="en-US" b="1" dirty="0"/>
              <a:t>Hypothetical: </a:t>
            </a:r>
            <a:r>
              <a:rPr lang="en-US" dirty="0"/>
              <a:t>Requires candidates to describe what they’d do and say in a given situation; appropriate in assessing capabilities</a:t>
            </a:r>
          </a:p>
          <a:p>
            <a:r>
              <a:rPr lang="en-US" b="1" dirty="0"/>
              <a:t>Probing: </a:t>
            </a:r>
            <a:r>
              <a:rPr lang="en-US" dirty="0"/>
              <a:t>Requests clarification; appropriate for improving interviewer’s understanding </a:t>
            </a:r>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24</a:t>
            </a:fld>
            <a:endParaRPr lang="en-US" dirty="0"/>
          </a:p>
        </p:txBody>
      </p:sp>
      <p:sp>
        <p:nvSpPr>
          <p:cNvPr id="6" name="Footer Placeholder 5">
            <a:extLst>
              <a:ext uri="{FF2B5EF4-FFF2-40B4-BE49-F238E27FC236}">
                <a16:creationId xmlns:a16="http://schemas.microsoft.com/office/drawing/2014/main" id="{FD42CCEA-D8A3-4E46-AA6B-393966714C5B}"/>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2069222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F3D5942-5F9F-490B-9570-DE53B7C44936}"/>
              </a:ext>
            </a:extLst>
          </p:cNvPr>
          <p:cNvSpPr>
            <a:spLocks noGrp="1"/>
          </p:cNvSpPr>
          <p:nvPr>
            <p:ph type="sldNum" sz="quarter" idx="12"/>
          </p:nvPr>
        </p:nvSpPr>
        <p:spPr/>
        <p:txBody>
          <a:bodyPr/>
          <a:lstStyle/>
          <a:p>
            <a:fld id="{561B0F74-09A5-489A-9583-6307195A64A6}" type="slidenum">
              <a:rPr lang="en-US" smtClean="0"/>
              <a:pPr/>
              <a:t>25</a:t>
            </a:fld>
            <a:endParaRPr lang="en-US" dirty="0"/>
          </a:p>
        </p:txBody>
      </p:sp>
      <p:sp>
        <p:nvSpPr>
          <p:cNvPr id="6" name="Title 7">
            <a:extLst>
              <a:ext uri="{FF2B5EF4-FFF2-40B4-BE49-F238E27FC236}">
                <a16:creationId xmlns:a16="http://schemas.microsoft.com/office/drawing/2014/main" id="{5CA346F1-CC3B-419D-A73F-125295B19795}"/>
              </a:ext>
            </a:extLst>
          </p:cNvPr>
          <p:cNvSpPr>
            <a:spLocks noGrp="1"/>
          </p:cNvSpPr>
          <p:nvPr>
            <p:ph type="title"/>
          </p:nvPr>
        </p:nvSpPr>
        <p:spPr>
          <a:xfrm>
            <a:off x="1600200" y="234678"/>
            <a:ext cx="9067800" cy="914400"/>
          </a:xfrm>
        </p:spPr>
        <p:txBody>
          <a:bodyPr>
            <a:noAutofit/>
          </a:bodyPr>
          <a:lstStyle/>
          <a:p>
            <a:r>
              <a:rPr lang="en-US" sz="3800" b="1" dirty="0">
                <a:solidFill>
                  <a:srgbClr val="003399"/>
                </a:solidFill>
              </a:rPr>
              <a:t>Interview Preparation Steps</a:t>
            </a:r>
          </a:p>
        </p:txBody>
      </p:sp>
      <p:sp>
        <p:nvSpPr>
          <p:cNvPr id="7" name="Title 7">
            <a:extLst>
              <a:ext uri="{FF2B5EF4-FFF2-40B4-BE49-F238E27FC236}">
                <a16:creationId xmlns:a16="http://schemas.microsoft.com/office/drawing/2014/main" id="{21813480-C19A-47A4-A1B2-E200365A37C7}"/>
              </a:ext>
            </a:extLst>
          </p:cNvPr>
          <p:cNvSpPr txBox="1">
            <a:spLocks/>
          </p:cNvSpPr>
          <p:nvPr/>
        </p:nvSpPr>
        <p:spPr>
          <a:xfrm>
            <a:off x="1562100" y="3009900"/>
            <a:ext cx="9067800" cy="8382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b="1" kern="1200">
                <a:solidFill>
                  <a:srgbClr val="254061"/>
                </a:solidFill>
                <a:latin typeface="+mj-lt"/>
                <a:ea typeface="+mj-ea"/>
                <a:cs typeface="+mj-cs"/>
              </a:defRPr>
            </a:lvl1pPr>
          </a:lstStyle>
          <a:p>
            <a:r>
              <a:rPr lang="en-US" sz="3800" dirty="0">
                <a:solidFill>
                  <a:srgbClr val="003399"/>
                </a:solidFill>
              </a:rPr>
              <a:t>Interviewing Steps</a:t>
            </a:r>
          </a:p>
        </p:txBody>
      </p:sp>
      <p:pic>
        <p:nvPicPr>
          <p:cNvPr id="8" name="Picture 3" descr="A flow chart shows six interview preparation steps. &#10;&#10;The steps are in below sequence.&#10;1. Review the job description and specifications&#10;2. Prepare a realistic job preview&#10;3. Plan the type of interview&#10;4. Develop questions for all candidates&#10;5. Develop a form&#10;6. Develop questions for each candidate.&#10;" title="MODEL 6.1 Interview Preparation Steps">
            <a:extLst>
              <a:ext uri="{FF2B5EF4-FFF2-40B4-BE49-F238E27FC236}">
                <a16:creationId xmlns:a16="http://schemas.microsoft.com/office/drawing/2014/main" id="{FFC7D49F-6E79-407A-A47A-51BCBD44CA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949" y="1516871"/>
            <a:ext cx="11954301" cy="1079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4" descr="A flow chart shows five interviewing steps. &#10;&#10;The steps are in below sequence:&#10;1. Open the interview&#10;2. Present the realistic job preview&#10;3. Ask your questions&#10;4. Introduce the top candidates to coworkers&#10;5. Close the interview&#10;&#10;" title="MODEL 6.2 Interviewing Steps">
            <a:extLst>
              <a:ext uri="{FF2B5EF4-FFF2-40B4-BE49-F238E27FC236}">
                <a16:creationId xmlns:a16="http://schemas.microsoft.com/office/drawing/2014/main" id="{18D8B66C-A5CE-41DD-84E0-41BF49FA8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945" y="4190520"/>
            <a:ext cx="11881889" cy="1150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Footer Placeholder 9">
            <a:extLst>
              <a:ext uri="{FF2B5EF4-FFF2-40B4-BE49-F238E27FC236}">
                <a16:creationId xmlns:a16="http://schemas.microsoft.com/office/drawing/2014/main" id="{62C3526E-36B2-4B2D-8C31-A4292B5BF1D3}"/>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3231218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003399"/>
                </a:solidFill>
              </a:rPr>
              <a:t>Background Checks</a:t>
            </a:r>
          </a:p>
        </p:txBody>
      </p:sp>
      <p:sp>
        <p:nvSpPr>
          <p:cNvPr id="4" name="Content Placeholder 3"/>
          <p:cNvSpPr>
            <a:spLocks noGrp="1"/>
          </p:cNvSpPr>
          <p:nvPr>
            <p:ph idx="1"/>
          </p:nvPr>
        </p:nvSpPr>
        <p:spPr>
          <a:xfrm>
            <a:off x="609600" y="1417638"/>
            <a:ext cx="10972800" cy="4099595"/>
          </a:xfrm>
        </p:spPr>
        <p:txBody>
          <a:bodyPr/>
          <a:lstStyle/>
          <a:p>
            <a:r>
              <a:rPr lang="en-US" sz="3600" dirty="0"/>
              <a:t>Background Checks</a:t>
            </a:r>
          </a:p>
          <a:p>
            <a:pPr lvl="1"/>
            <a:r>
              <a:rPr lang="en-US" sz="3200" dirty="0"/>
              <a:t>Prevent negligent hiring</a:t>
            </a:r>
          </a:p>
          <a:p>
            <a:r>
              <a:rPr lang="en-US" sz="3600" dirty="0"/>
              <a:t>Types</a:t>
            </a:r>
          </a:p>
          <a:p>
            <a:pPr lvl="1"/>
            <a:r>
              <a:rPr lang="en-US" sz="3200" dirty="0"/>
              <a:t>Credit checks</a:t>
            </a:r>
          </a:p>
          <a:p>
            <a:pPr lvl="1"/>
            <a:r>
              <a:rPr lang="en-US" sz="3200" dirty="0"/>
              <a:t>Criminal background checks</a:t>
            </a:r>
          </a:p>
          <a:p>
            <a:pPr lvl="1"/>
            <a:r>
              <a:rPr lang="en-US" sz="3200" dirty="0"/>
              <a:t>Reference checks</a:t>
            </a:r>
          </a:p>
          <a:p>
            <a:pPr lvl="1"/>
            <a:r>
              <a:rPr lang="en-US" sz="3200" dirty="0"/>
              <a:t>Social Media and Web searches</a:t>
            </a:r>
          </a:p>
          <a:p>
            <a:endParaRPr lang="en-US" sz="3600"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26</a:t>
            </a:fld>
            <a:endParaRPr lang="en-US" dirty="0"/>
          </a:p>
        </p:txBody>
      </p:sp>
      <p:sp>
        <p:nvSpPr>
          <p:cNvPr id="6" name="Footer Placeholder 5">
            <a:extLst>
              <a:ext uri="{FF2B5EF4-FFF2-40B4-BE49-F238E27FC236}">
                <a16:creationId xmlns:a16="http://schemas.microsoft.com/office/drawing/2014/main" id="{24994435-5C5E-4C64-8C5E-73C47E73433A}"/>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1381217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1143000"/>
          </a:xfrm>
        </p:spPr>
        <p:txBody>
          <a:bodyPr/>
          <a:lstStyle/>
          <a:p>
            <a:r>
              <a:rPr lang="en-US" b="1" dirty="0">
                <a:solidFill>
                  <a:srgbClr val="003399"/>
                </a:solidFill>
              </a:rPr>
              <a:t>Apple’s Employee Recruiting</a:t>
            </a:r>
          </a:p>
        </p:txBody>
      </p:sp>
      <p:sp>
        <p:nvSpPr>
          <p:cNvPr id="5" name="Slide Number Placeholder 4"/>
          <p:cNvSpPr>
            <a:spLocks noGrp="1"/>
          </p:cNvSpPr>
          <p:nvPr>
            <p:ph type="sldNum" sz="quarter" idx="12"/>
          </p:nvPr>
        </p:nvSpPr>
        <p:spPr/>
        <p:txBody>
          <a:bodyPr/>
          <a:lstStyle/>
          <a:p>
            <a:fld id="{561B0F74-09A5-489A-9583-6307195A64A6}" type="slidenum">
              <a:rPr lang="en-US" smtClean="0"/>
              <a:pPr/>
              <a:t>27</a:t>
            </a:fld>
            <a:endParaRPr lang="en-US" dirty="0"/>
          </a:p>
        </p:txBody>
      </p:sp>
      <p:sp>
        <p:nvSpPr>
          <p:cNvPr id="6" name="Footer Placeholder 5">
            <a:extLst>
              <a:ext uri="{FF2B5EF4-FFF2-40B4-BE49-F238E27FC236}">
                <a16:creationId xmlns:a16="http://schemas.microsoft.com/office/drawing/2014/main" id="{24994435-5C5E-4C64-8C5E-73C47E73433A}"/>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
        <p:nvSpPr>
          <p:cNvPr id="8" name="TextBox 7">
            <a:extLst>
              <a:ext uri="{FF2B5EF4-FFF2-40B4-BE49-F238E27FC236}">
                <a16:creationId xmlns:a16="http://schemas.microsoft.com/office/drawing/2014/main" id="{1E61CED5-615B-4898-8375-583ADD64173F}"/>
              </a:ext>
            </a:extLst>
          </p:cNvPr>
          <p:cNvSpPr txBox="1"/>
          <p:nvPr/>
        </p:nvSpPr>
        <p:spPr>
          <a:xfrm>
            <a:off x="3047011" y="5445224"/>
            <a:ext cx="6097978" cy="461665"/>
          </a:xfrm>
          <a:prstGeom prst="rect">
            <a:avLst/>
          </a:prstGeom>
          <a:noFill/>
        </p:spPr>
        <p:txBody>
          <a:bodyPr wrap="square">
            <a:spAutoFit/>
          </a:bodyPr>
          <a:lstStyle/>
          <a:p>
            <a:pPr algn="ctr"/>
            <a:r>
              <a:rPr lang="en-GB" sz="1200" dirty="0">
                <a:hlinkClick r:id="rId3"/>
              </a:rPr>
              <a:t>https://www.youtube.com/watch?v=X9SK052cF3c</a:t>
            </a:r>
            <a:endParaRPr lang="en-GB" sz="1200" dirty="0"/>
          </a:p>
          <a:p>
            <a:pPr algn="ctr"/>
            <a:endParaRPr lang="en-GB" sz="1200" dirty="0"/>
          </a:p>
        </p:txBody>
      </p:sp>
      <p:pic>
        <p:nvPicPr>
          <p:cNvPr id="9" name="Online Media 8" title="Apple's employee recruiting video">
            <a:hlinkClick r:id="" action="ppaction://media"/>
            <a:extLst>
              <a:ext uri="{FF2B5EF4-FFF2-40B4-BE49-F238E27FC236}">
                <a16:creationId xmlns:a16="http://schemas.microsoft.com/office/drawing/2014/main" id="{A999E3FF-402E-410C-9E10-6F19DCD2AA9A}"/>
              </a:ext>
            </a:extLst>
          </p:cNvPr>
          <p:cNvPicPr>
            <a:picLocks noRot="1" noChangeAspect="1"/>
          </p:cNvPicPr>
          <p:nvPr>
            <a:videoFile r:link="rId1"/>
          </p:nvPr>
        </p:nvPicPr>
        <p:blipFill>
          <a:blip r:embed="rId4"/>
          <a:stretch>
            <a:fillRect/>
          </a:stretch>
        </p:blipFill>
        <p:spPr>
          <a:xfrm>
            <a:off x="1302227" y="937188"/>
            <a:ext cx="9587546" cy="4531786"/>
          </a:xfrm>
          <a:prstGeom prst="rect">
            <a:avLst/>
          </a:prstGeom>
        </p:spPr>
      </p:pic>
    </p:spTree>
    <p:extLst>
      <p:ext uri="{BB962C8B-B14F-4D97-AF65-F5344CB8AC3E}">
        <p14:creationId xmlns:p14="http://schemas.microsoft.com/office/powerpoint/2010/main" val="194553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364" y="197767"/>
            <a:ext cx="11449272" cy="1143000"/>
          </a:xfrm>
        </p:spPr>
        <p:txBody>
          <a:bodyPr>
            <a:normAutofit fontScale="90000"/>
          </a:bodyPr>
          <a:lstStyle/>
          <a:p>
            <a:r>
              <a:rPr lang="en-US" b="1" dirty="0">
                <a:solidFill>
                  <a:srgbClr val="003399"/>
                </a:solidFill>
              </a:rPr>
              <a:t>Selecting the Candidate and Offering the Job</a:t>
            </a:r>
          </a:p>
        </p:txBody>
      </p:sp>
      <p:sp>
        <p:nvSpPr>
          <p:cNvPr id="4" name="Content Placeholder 3"/>
          <p:cNvSpPr>
            <a:spLocks noGrp="1"/>
          </p:cNvSpPr>
          <p:nvPr>
            <p:ph idx="1"/>
          </p:nvPr>
        </p:nvSpPr>
        <p:spPr>
          <a:xfrm>
            <a:off x="609600" y="1600200"/>
            <a:ext cx="11211036" cy="4133055"/>
          </a:xfrm>
        </p:spPr>
        <p:txBody>
          <a:bodyPr>
            <a:normAutofit/>
          </a:bodyPr>
          <a:lstStyle/>
          <a:p>
            <a:r>
              <a:rPr lang="en-US" dirty="0"/>
              <a:t>Multiple-Hurdle Selection Model</a:t>
            </a:r>
          </a:p>
          <a:p>
            <a:pPr lvl="1"/>
            <a:r>
              <a:rPr lang="en-US" dirty="0"/>
              <a:t>Requires applicants pass a selection test to go to the next test. </a:t>
            </a:r>
          </a:p>
          <a:p>
            <a:pPr lvl="1"/>
            <a:r>
              <a:rPr lang="en-US" dirty="0"/>
              <a:t>Cost-effective because unqualified applicants stop taking further tests.</a:t>
            </a:r>
          </a:p>
          <a:p>
            <a:r>
              <a:rPr lang="en-US" dirty="0"/>
              <a:t>Compensatory Selection Model</a:t>
            </a:r>
          </a:p>
          <a:p>
            <a:pPr lvl="1"/>
            <a:r>
              <a:rPr lang="en-US" dirty="0"/>
              <a:t>Allows applicants to perform poorly on one test, but make up for that poor score by doing well on other tests or interviews. </a:t>
            </a:r>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28</a:t>
            </a:fld>
            <a:endParaRPr lang="en-US" dirty="0"/>
          </a:p>
        </p:txBody>
      </p:sp>
      <p:sp>
        <p:nvSpPr>
          <p:cNvPr id="6" name="Footer Placeholder 5">
            <a:extLst>
              <a:ext uri="{FF2B5EF4-FFF2-40B4-BE49-F238E27FC236}">
                <a16:creationId xmlns:a16="http://schemas.microsoft.com/office/drawing/2014/main" id="{1E3698BB-E565-46B4-A82A-C63E8CB82BC4}"/>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852181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5283"/>
            <a:ext cx="10972800" cy="1143000"/>
          </a:xfrm>
        </p:spPr>
        <p:txBody>
          <a:bodyPr/>
          <a:lstStyle/>
          <a:p>
            <a:r>
              <a:rPr lang="en-US" b="1" dirty="0">
                <a:solidFill>
                  <a:srgbClr val="003399"/>
                </a:solidFill>
              </a:rPr>
              <a:t>Hiring</a:t>
            </a:r>
          </a:p>
        </p:txBody>
      </p:sp>
      <p:sp>
        <p:nvSpPr>
          <p:cNvPr id="4" name="Content Placeholder 3"/>
          <p:cNvSpPr>
            <a:spLocks noGrp="1"/>
          </p:cNvSpPr>
          <p:nvPr>
            <p:ph idx="1"/>
          </p:nvPr>
        </p:nvSpPr>
        <p:spPr/>
        <p:txBody>
          <a:bodyPr>
            <a:normAutofit/>
          </a:bodyPr>
          <a:lstStyle/>
          <a:p>
            <a:r>
              <a:rPr lang="en-US" dirty="0"/>
              <a:t>Compare candidates’ qualifications and consider diversity</a:t>
            </a:r>
          </a:p>
          <a:p>
            <a:r>
              <a:rPr lang="en-US" dirty="0"/>
              <a:t>Identify if candidates truly desire the job and are honest</a:t>
            </a:r>
          </a:p>
          <a:p>
            <a:r>
              <a:rPr lang="en-US" dirty="0"/>
              <a:t>Assess person–organization fit via coworkers’ impressions</a:t>
            </a:r>
          </a:p>
          <a:p>
            <a:r>
              <a:rPr lang="en-US" dirty="0"/>
              <a:t>Contact the best candidate and offer the job </a:t>
            </a:r>
          </a:p>
          <a:p>
            <a:r>
              <a:rPr lang="en-US" dirty="0"/>
              <a:t>If candidate refuses or accepts but soon leaves, offer job to next-best candidate</a:t>
            </a:r>
          </a:p>
          <a:p>
            <a:endParaRPr lang="en-US" dirty="0"/>
          </a:p>
        </p:txBody>
      </p:sp>
      <p:sp>
        <p:nvSpPr>
          <p:cNvPr id="5" name="Slide Number Placeholder 4"/>
          <p:cNvSpPr>
            <a:spLocks noGrp="1"/>
          </p:cNvSpPr>
          <p:nvPr>
            <p:ph type="sldNum" sz="quarter" idx="12"/>
          </p:nvPr>
        </p:nvSpPr>
        <p:spPr/>
        <p:txBody>
          <a:bodyPr/>
          <a:lstStyle/>
          <a:p>
            <a:fld id="{561B0F74-09A5-489A-9583-6307195A64A6}" type="slidenum">
              <a:rPr lang="en-US" smtClean="0"/>
              <a:pPr/>
              <a:t>29</a:t>
            </a:fld>
            <a:endParaRPr lang="en-US" dirty="0"/>
          </a:p>
        </p:txBody>
      </p:sp>
      <p:sp>
        <p:nvSpPr>
          <p:cNvPr id="6" name="Footer Placeholder 5">
            <a:extLst>
              <a:ext uri="{FF2B5EF4-FFF2-40B4-BE49-F238E27FC236}">
                <a16:creationId xmlns:a16="http://schemas.microsoft.com/office/drawing/2014/main" id="{8A429289-05A2-487B-A8F3-E3C58C5009AE}"/>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27790268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9585"/>
            <a:ext cx="10972800" cy="1143000"/>
          </a:xfrm>
        </p:spPr>
        <p:txBody>
          <a:bodyPr/>
          <a:lstStyle/>
          <a:p>
            <a:r>
              <a:rPr lang="en-US" b="1" dirty="0">
                <a:solidFill>
                  <a:srgbClr val="003399"/>
                </a:solidFill>
              </a:rPr>
              <a:t>Trends and Issues in HRM</a:t>
            </a:r>
          </a:p>
        </p:txBody>
      </p:sp>
      <p:sp>
        <p:nvSpPr>
          <p:cNvPr id="3" name="Content Placeholder 2"/>
          <p:cNvSpPr>
            <a:spLocks noGrp="1"/>
          </p:cNvSpPr>
          <p:nvPr>
            <p:ph idx="1"/>
          </p:nvPr>
        </p:nvSpPr>
        <p:spPr/>
        <p:txBody>
          <a:bodyPr/>
          <a:lstStyle/>
          <a:p>
            <a:r>
              <a:rPr lang="en-US" dirty="0"/>
              <a:t>National Regulation Limits Selection Testing</a:t>
            </a:r>
          </a:p>
          <a:p>
            <a:r>
              <a:rPr lang="en-US" dirty="0"/>
              <a:t>Global Workforce and Immigration </a:t>
            </a:r>
          </a:p>
        </p:txBody>
      </p:sp>
      <p:sp>
        <p:nvSpPr>
          <p:cNvPr id="4" name="Slide Number Placeholder 3"/>
          <p:cNvSpPr>
            <a:spLocks noGrp="1"/>
          </p:cNvSpPr>
          <p:nvPr>
            <p:ph type="sldNum" sz="quarter" idx="12"/>
          </p:nvPr>
        </p:nvSpPr>
        <p:spPr/>
        <p:txBody>
          <a:bodyPr/>
          <a:lstStyle/>
          <a:p>
            <a:fld id="{561B0F74-09A5-489A-9583-6307195A64A6}" type="slidenum">
              <a:rPr lang="en-US" smtClean="0"/>
              <a:pPr/>
              <a:t>30</a:t>
            </a:fld>
            <a:endParaRPr lang="en-US" dirty="0"/>
          </a:p>
        </p:txBody>
      </p:sp>
      <p:sp>
        <p:nvSpPr>
          <p:cNvPr id="6" name="Footer Placeholder 5">
            <a:extLst>
              <a:ext uri="{FF2B5EF4-FFF2-40B4-BE49-F238E27FC236}">
                <a16:creationId xmlns:a16="http://schemas.microsoft.com/office/drawing/2014/main" id="{8886046A-3658-45AD-8118-B2D112A9A50D}"/>
              </a:ext>
            </a:extLst>
          </p:cNvPr>
          <p:cNvSpPr>
            <a:spLocks noGrp="1"/>
          </p:cNvSpPr>
          <p:nvPr>
            <p:ph type="ftr" sz="quarter" idx="3"/>
          </p:nvPr>
        </p:nvSpPr>
        <p:spPr>
          <a:xfrm>
            <a:off x="457200" y="6356349"/>
            <a:ext cx="6858000" cy="365125"/>
          </a:xfrm>
          <a:prstGeom prst="rect">
            <a:avLst/>
          </a:prstGeom>
        </p:spPr>
        <p:txBody>
          <a:bodyPr vert="horz" lIns="91440" tIns="45720" rIns="91440" bIns="45720" rtlCol="0" anchor="ctr"/>
          <a:lstStyle>
            <a:defPPr>
              <a:defRPr lang="en-US"/>
            </a:defPPr>
            <a:lvl1pPr marL="0" algn="ctr" defTabSz="914400" rtl="0" eaLnBrk="1" latinLnBrk="0" hangingPunct="1">
              <a:defRPr lang="en-IN" sz="1100" kern="1200" smtClean="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t>Lussier, </a:t>
            </a:r>
            <a:r>
              <a:rPr lang="en-US" i="1"/>
              <a:t>Fundamentals of Human Resource Management, 2e</a:t>
            </a:r>
            <a:r>
              <a:rPr lang="en-US"/>
              <a:t>. © SAGE Publishing, 2020</a:t>
            </a:r>
            <a:endParaRPr lang="en-US" dirty="0"/>
          </a:p>
        </p:txBody>
      </p:sp>
    </p:spTree>
    <p:extLst>
      <p:ext uri="{BB962C8B-B14F-4D97-AF65-F5344CB8AC3E}">
        <p14:creationId xmlns:p14="http://schemas.microsoft.com/office/powerpoint/2010/main" val="3644714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4" y="1376772"/>
            <a:ext cx="10729191" cy="4104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lnSpc>
                <a:spcPct val="150000"/>
              </a:lnSpc>
              <a:spcAft>
                <a:spcPts val="600"/>
              </a:spcAft>
              <a:buFont typeface="Symbol" panose="05050102010706020507" pitchFamily="18" charset="2"/>
              <a:buChar char=""/>
            </a:pPr>
            <a:r>
              <a:rPr lang="en-GB" sz="1800" dirty="0">
                <a:latin typeface="Arial" panose="020B0604020202020204" pitchFamily="34" charset="0"/>
                <a:ea typeface="Times New Roman" panose="02020603050405020304" pitchFamily="18" charset="0"/>
                <a:cs typeface="Times New Roman" panose="02020603050405020304" pitchFamily="18" charset="0"/>
              </a:rPr>
              <a:t>Armstrong, M., 2014. </a:t>
            </a:r>
            <a:r>
              <a:rPr lang="en-GB" sz="1800" i="1" dirty="0">
                <a:latin typeface="Arial" panose="020B0604020202020204" pitchFamily="34" charset="0"/>
                <a:ea typeface="Times New Roman" panose="02020603050405020304" pitchFamily="18" charset="0"/>
                <a:cs typeface="Times New Roman" panose="02020603050405020304" pitchFamily="18" charset="0"/>
              </a:rPr>
              <a:t>Armstrong’s handbook of human resource management practice</a:t>
            </a:r>
            <a:r>
              <a:rPr lang="en-GB" sz="1800" dirty="0">
                <a:latin typeface="Arial" panose="020B0604020202020204" pitchFamily="34" charset="0"/>
                <a:ea typeface="Times New Roman" panose="02020603050405020304" pitchFamily="18" charset="0"/>
                <a:cs typeface="Times New Roman" panose="02020603050405020304" pitchFamily="18" charset="0"/>
              </a:rPr>
              <a:t>. 13</a:t>
            </a:r>
            <a:r>
              <a:rPr lang="en-GB" sz="1800" baseline="30000" dirty="0">
                <a:latin typeface="Arial" panose="020B0604020202020204" pitchFamily="34" charset="0"/>
                <a:ea typeface="Times New Roman" panose="02020603050405020304" pitchFamily="18" charset="0"/>
                <a:cs typeface="Times New Roman" panose="02020603050405020304" pitchFamily="18" charset="0"/>
              </a:rPr>
              <a:t> </a:t>
            </a:r>
            <a:r>
              <a:rPr lang="en-GB" sz="1800" dirty="0">
                <a:latin typeface="Arial" panose="020B0604020202020204" pitchFamily="34" charset="0"/>
                <a:ea typeface="Times New Roman" panose="02020603050405020304" pitchFamily="18" charset="0"/>
                <a:cs typeface="Times New Roman" panose="02020603050405020304" pitchFamily="18" charset="0"/>
              </a:rPr>
              <a:t>ed. London, Kogan Page.</a:t>
            </a:r>
          </a:p>
          <a:p>
            <a:pPr marL="342900" lvl="0" indent="-34290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Lussier, R. N. &amp; Hendon, J. R., 2019.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Fundamentals of Human Resource Management: Functions, Applications, and Skill Development. 2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ed. London: SAGE Publications, Inc.</a:t>
            </a:r>
          </a:p>
          <a:p>
            <a:pPr marL="342900" lvl="0" indent="-342900" algn="just">
              <a:lnSpc>
                <a:spcPct val="150000"/>
              </a:lnSpc>
              <a:spcAft>
                <a:spcPts val="6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Torrington, D., 2020</a:t>
            </a:r>
            <a:r>
              <a:rPr lang="en-GB" sz="1800" dirty="0">
                <a:latin typeface="Arial" panose="020B0604020202020204" pitchFamily="34" charset="0"/>
                <a:ea typeface="Times New Roman" panose="02020603050405020304" pitchFamily="18" charset="0"/>
                <a:cs typeface="Times New Roman" panose="02020603050405020304" pitchFamily="18" charset="0"/>
              </a:rPr>
              <a:t>.</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Human resource management</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11 ed. Harlow:  Pearson Education.</a:t>
            </a:r>
            <a:endParaRPr lang="en-GB" sz="1700" dirty="0"/>
          </a:p>
          <a:p>
            <a:endParaRPr lang="en-GB" sz="1700" dirty="0"/>
          </a:p>
          <a:p>
            <a:pPr algn="just"/>
            <a:endParaRPr lang="en-GB" dirty="0"/>
          </a:p>
          <a:p>
            <a:endParaRPr lang="en-US" sz="2800" dirty="0"/>
          </a:p>
          <a:p>
            <a:pPr marL="0" indent="0" eaLnBrk="1" hangingPunct="1">
              <a:buFont typeface="Arial" panose="020B0604020202020204" pitchFamily="34" charset="0"/>
              <a:buNone/>
              <a:defRPr/>
            </a:pPr>
            <a:endParaRPr lang="en-GB" altLang="en-US" sz="2400" dirty="0"/>
          </a:p>
        </p:txBody>
      </p:sp>
    </p:spTree>
    <p:extLst>
      <p:ext uri="{BB962C8B-B14F-4D97-AF65-F5344CB8AC3E}">
        <p14:creationId xmlns:p14="http://schemas.microsoft.com/office/powerpoint/2010/main" val="256911990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TotalTime>
  <Words>2120</Words>
  <Application>Microsoft Office PowerPoint</Application>
  <PresentationFormat>Widescreen</PresentationFormat>
  <Paragraphs>261</Paragraphs>
  <Slides>32</Slides>
  <Notes>6</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Aharoni</vt:lpstr>
      <vt:lpstr>Arial</vt:lpstr>
      <vt:lpstr>Candara</vt:lpstr>
      <vt:lpstr>Myriad Pro</vt:lpstr>
      <vt:lpstr>Symbol</vt:lpstr>
      <vt:lpstr>Verdana</vt:lpstr>
      <vt:lpstr>20140311PresentationUWTSDTemplate</vt:lpstr>
      <vt:lpstr>LCMB7000</vt:lpstr>
      <vt:lpstr>The Selection Process</vt:lpstr>
      <vt:lpstr>The Importance of the Selection Process</vt:lpstr>
      <vt:lpstr>Recruitment and Selection Strategies: 5 Hot Tips</vt:lpstr>
      <vt:lpstr>Negligent Hire </vt:lpstr>
      <vt:lpstr>Steps in the Selection Process</vt:lpstr>
      <vt:lpstr>Looking for Fit</vt:lpstr>
      <vt:lpstr>Uniform Guidelines on Employee Selection Procedure</vt:lpstr>
      <vt:lpstr>What Qualifies as an “Employment Test?”</vt:lpstr>
      <vt:lpstr> Valid and Reliable Measures </vt:lpstr>
      <vt:lpstr> Applications and Preliminary Screening  </vt:lpstr>
      <vt:lpstr>Pre-Employment Inquiries</vt:lpstr>
      <vt:lpstr>Pre-Employment Inquiries</vt:lpstr>
      <vt:lpstr>Pre-Employment Inquiries (Continued)</vt:lpstr>
      <vt:lpstr>Pre-Employment Inquiries (Continued)</vt:lpstr>
      <vt:lpstr>Testing and Legal Issues </vt:lpstr>
      <vt:lpstr>Written Testing</vt:lpstr>
      <vt:lpstr>Physical Testing (1 of 2)</vt:lpstr>
      <vt:lpstr>Physical Testing (2 of 2)</vt:lpstr>
      <vt:lpstr>Selection Interviews</vt:lpstr>
      <vt:lpstr>Types of Interviews</vt:lpstr>
      <vt:lpstr>Types of Interviews and Questions</vt:lpstr>
      <vt:lpstr>Types of Interviews and Questions: Common Interview Questions (Selected)</vt:lpstr>
      <vt:lpstr>Types of Questions</vt:lpstr>
      <vt:lpstr>Interview Preparation Steps</vt:lpstr>
      <vt:lpstr>Background Checks</vt:lpstr>
      <vt:lpstr>Apple’s Employee Recruiting</vt:lpstr>
      <vt:lpstr>Selecting the Candidate and Offering the Job</vt:lpstr>
      <vt:lpstr>Hiring</vt:lpstr>
      <vt:lpstr>Trends and Issues in HRM</vt:lpstr>
      <vt:lpstr>Any Questions?</vt:lpstr>
      <vt:lpstr>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LCMB7014</dc:title>
  <dc:creator>Hossein Shokri (Doctoral Researcher)</dc:creator>
  <cp:lastModifiedBy>Hossein Shokri</cp:lastModifiedBy>
  <cp:revision>69</cp:revision>
  <dcterms:created xsi:type="dcterms:W3CDTF">2020-09-30T03:06:41Z</dcterms:created>
  <dcterms:modified xsi:type="dcterms:W3CDTF">2021-09-30T21:06:02Z</dcterms:modified>
</cp:coreProperties>
</file>