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trictFirstAndLastChars="0" saveSubsetFonts="1">
  <p:sldMasterIdLst>
    <p:sldMasterId id="2147483670" r:id="rId1"/>
  </p:sldMasterIdLst>
  <p:notesMasterIdLst>
    <p:notesMasterId r:id="rId45"/>
  </p:notesMasterIdLst>
  <p:handoutMasterIdLst>
    <p:handoutMasterId r:id="rId46"/>
  </p:handoutMasterIdLst>
  <p:sldIdLst>
    <p:sldId id="256" r:id="rId2"/>
    <p:sldId id="334" r:id="rId3"/>
    <p:sldId id="418" r:id="rId4"/>
    <p:sldId id="419" r:id="rId5"/>
    <p:sldId id="423" r:id="rId6"/>
    <p:sldId id="424" r:id="rId7"/>
    <p:sldId id="426" r:id="rId8"/>
    <p:sldId id="427" r:id="rId9"/>
    <p:sldId id="428" r:id="rId10"/>
    <p:sldId id="429" r:id="rId11"/>
    <p:sldId id="430" r:id="rId12"/>
    <p:sldId id="431" r:id="rId13"/>
    <p:sldId id="432" r:id="rId14"/>
    <p:sldId id="445" r:id="rId15"/>
    <p:sldId id="433" r:id="rId16"/>
    <p:sldId id="444" r:id="rId17"/>
    <p:sldId id="441" r:id="rId18"/>
    <p:sldId id="415" r:id="rId19"/>
    <p:sldId id="446" r:id="rId20"/>
    <p:sldId id="447" r:id="rId21"/>
    <p:sldId id="448" r:id="rId22"/>
    <p:sldId id="449" r:id="rId23"/>
    <p:sldId id="385" r:id="rId24"/>
    <p:sldId id="450" r:id="rId25"/>
    <p:sldId id="451" r:id="rId26"/>
    <p:sldId id="452" r:id="rId27"/>
    <p:sldId id="453" r:id="rId28"/>
    <p:sldId id="454" r:id="rId29"/>
    <p:sldId id="455" r:id="rId30"/>
    <p:sldId id="456" r:id="rId31"/>
    <p:sldId id="457" r:id="rId32"/>
    <p:sldId id="458" r:id="rId33"/>
    <p:sldId id="459" r:id="rId34"/>
    <p:sldId id="460" r:id="rId35"/>
    <p:sldId id="461" r:id="rId36"/>
    <p:sldId id="462" r:id="rId37"/>
    <p:sldId id="463" r:id="rId38"/>
    <p:sldId id="464" r:id="rId39"/>
    <p:sldId id="465" r:id="rId40"/>
    <p:sldId id="442" r:id="rId41"/>
    <p:sldId id="434" r:id="rId42"/>
    <p:sldId id="282" r:id="rId43"/>
    <p:sldId id="310" r:id="rId44"/>
  </p:sldIdLst>
  <p:sldSz cx="9144000" cy="6858000" type="screen4x3"/>
  <p:notesSz cx="6794500" cy="9906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0">
          <p15:clr>
            <a:srgbClr val="A4A3A4"/>
          </p15:clr>
        </p15:guide>
        <p15:guide id="2" pos="214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9999"/>
    <a:srgbClr val="0000CC"/>
    <a:srgbClr val="3E67A4"/>
    <a:srgbClr val="C0C0C4"/>
    <a:srgbClr val="7E7E86"/>
    <a:srgbClr val="A50021"/>
    <a:srgbClr val="678DC5"/>
    <a:srgbClr val="3E8DC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919" autoAdjust="0"/>
    <p:restoredTop sz="95706" autoAdjust="0"/>
  </p:normalViewPr>
  <p:slideViewPr>
    <p:cSldViewPr>
      <p:cViewPr varScale="1">
        <p:scale>
          <a:sx n="91" d="100"/>
          <a:sy n="91" d="100"/>
        </p:scale>
        <p:origin x="1334"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85" d="100"/>
          <a:sy n="85" d="100"/>
        </p:scale>
        <p:origin x="-3936" y="-96"/>
      </p:cViewPr>
      <p:guideLst>
        <p:guide orient="horz" pos="3120"/>
        <p:guide pos="214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handoutMaster" Target="handoutMasters/handout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650" name="Rectangle 11">
            <a:extLst>
              <a:ext uri="{FF2B5EF4-FFF2-40B4-BE49-F238E27FC236}">
                <a16:creationId xmlns:a16="http://schemas.microsoft.com/office/drawing/2014/main" id="{0FFE6CB8-D921-4C9B-A1F6-369D84AD3B5F}"/>
              </a:ext>
            </a:extLst>
          </p:cNvPr>
          <p:cNvSpPr>
            <a:spLocks noChangeArrowheads="1"/>
          </p:cNvSpPr>
          <p:nvPr/>
        </p:nvSpPr>
        <p:spPr bwMode="auto">
          <a:xfrm>
            <a:off x="6057900" y="9174163"/>
            <a:ext cx="434975"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en-US" altLang="en-US"/>
          </a:p>
        </p:txBody>
      </p:sp>
      <p:sp>
        <p:nvSpPr>
          <p:cNvPr id="12291" name="Line 13">
            <a:extLst>
              <a:ext uri="{FF2B5EF4-FFF2-40B4-BE49-F238E27FC236}">
                <a16:creationId xmlns:a16="http://schemas.microsoft.com/office/drawing/2014/main" id="{848AB9EC-F4B7-4E5D-8A59-233158186CA3}"/>
              </a:ext>
            </a:extLst>
          </p:cNvPr>
          <p:cNvSpPr>
            <a:spLocks noChangeShapeType="1"/>
          </p:cNvSpPr>
          <p:nvPr/>
        </p:nvSpPr>
        <p:spPr bwMode="auto">
          <a:xfrm>
            <a:off x="147638" y="9375775"/>
            <a:ext cx="6448425"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a:p>
        </p:txBody>
      </p:sp>
      <p:sp>
        <p:nvSpPr>
          <p:cNvPr id="27652" name="Rectangle 14">
            <a:extLst>
              <a:ext uri="{FF2B5EF4-FFF2-40B4-BE49-F238E27FC236}">
                <a16:creationId xmlns:a16="http://schemas.microsoft.com/office/drawing/2014/main" id="{F2B319A0-9112-43A2-90C9-A5EE7F6FB348}"/>
              </a:ext>
            </a:extLst>
          </p:cNvPr>
          <p:cNvSpPr>
            <a:spLocks noChangeArrowheads="1"/>
          </p:cNvSpPr>
          <p:nvPr/>
        </p:nvSpPr>
        <p:spPr bwMode="auto">
          <a:xfrm>
            <a:off x="5746750" y="9250363"/>
            <a:ext cx="787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a:solidFill>
                  <a:schemeClr val="tx1"/>
                </a:solidFill>
                <a:latin typeface="Arial" panose="020B0604020202020204" pitchFamily="34" charset="0"/>
                <a:cs typeface="Arial" panose="020B0604020202020204" pitchFamily="34" charset="0"/>
              </a:defRPr>
            </a:lvl1pPr>
            <a:lvl2pPr marL="742950" indent="-285750" defTabSz="903288" eaLnBrk="0" hangingPunct="0">
              <a:defRPr>
                <a:solidFill>
                  <a:schemeClr val="tx1"/>
                </a:solidFill>
                <a:latin typeface="Arial" panose="020B0604020202020204" pitchFamily="34" charset="0"/>
                <a:cs typeface="Arial" panose="020B0604020202020204" pitchFamily="34" charset="0"/>
              </a:defRPr>
            </a:lvl2pPr>
            <a:lvl3pPr marL="1143000" indent="-228600" defTabSz="903288" eaLnBrk="0" hangingPunct="0">
              <a:defRPr>
                <a:solidFill>
                  <a:schemeClr val="tx1"/>
                </a:solidFill>
                <a:latin typeface="Arial" panose="020B0604020202020204" pitchFamily="34" charset="0"/>
                <a:cs typeface="Arial" panose="020B0604020202020204" pitchFamily="34" charset="0"/>
              </a:defRPr>
            </a:lvl3pPr>
            <a:lvl4pPr marL="1600200" indent="-228600" defTabSz="903288" eaLnBrk="0" hangingPunct="0">
              <a:defRPr>
                <a:solidFill>
                  <a:schemeClr val="tx1"/>
                </a:solidFill>
                <a:latin typeface="Arial" panose="020B0604020202020204" pitchFamily="34" charset="0"/>
                <a:cs typeface="Arial" panose="020B0604020202020204" pitchFamily="34" charset="0"/>
              </a:defRPr>
            </a:lvl4pPr>
            <a:lvl5pPr marL="2057400" indent="-228600" defTabSz="903288" eaLnBrk="0" hangingPunct="0">
              <a:defRPr>
                <a:solidFill>
                  <a:schemeClr val="tx1"/>
                </a:solidFill>
                <a:latin typeface="Arial" panose="020B0604020202020204" pitchFamily="34" charset="0"/>
                <a:cs typeface="Arial" panose="020B0604020202020204" pitchFamily="34" charset="0"/>
              </a:defRPr>
            </a:lvl5pPr>
            <a:lvl6pPr marL="25146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a:defRPr/>
            </a:pPr>
            <a:fld id="{F134B3F7-4E16-47E0-8FF8-800310D7D036}" type="slidenum">
              <a:rPr lang="en-US" altLang="en-US" sz="800" smtClean="0"/>
              <a:pPr algn="r">
                <a:defRPr/>
              </a:pPr>
              <a:t>‹#›</a:t>
            </a:fld>
            <a:endParaRPr lang="en-US" altLang="en-US" sz="800"/>
          </a:p>
        </p:txBody>
      </p:sp>
    </p:spTree>
    <p:extLst>
      <p:ext uri="{BB962C8B-B14F-4D97-AF65-F5344CB8AC3E}">
        <p14:creationId xmlns:p14="http://schemas.microsoft.com/office/powerpoint/2010/main" val="40932227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554" name="Rectangle 8">
            <a:extLst>
              <a:ext uri="{FF2B5EF4-FFF2-40B4-BE49-F238E27FC236}">
                <a16:creationId xmlns:a16="http://schemas.microsoft.com/office/drawing/2014/main" id="{D0C54A02-ECE9-4226-939C-AFA10CFFDC29}"/>
              </a:ext>
            </a:extLst>
          </p:cNvPr>
          <p:cNvSpPr>
            <a:spLocks noChangeArrowheads="1"/>
          </p:cNvSpPr>
          <p:nvPr/>
        </p:nvSpPr>
        <p:spPr bwMode="auto">
          <a:xfrm>
            <a:off x="6057900" y="9174163"/>
            <a:ext cx="434975"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en-US" altLang="en-US"/>
          </a:p>
        </p:txBody>
      </p:sp>
      <p:sp>
        <p:nvSpPr>
          <p:cNvPr id="11267" name="Line 10">
            <a:extLst>
              <a:ext uri="{FF2B5EF4-FFF2-40B4-BE49-F238E27FC236}">
                <a16:creationId xmlns:a16="http://schemas.microsoft.com/office/drawing/2014/main" id="{2632B048-CCC1-47B1-8FD4-05D21F564435}"/>
              </a:ext>
            </a:extLst>
          </p:cNvPr>
          <p:cNvSpPr>
            <a:spLocks noChangeShapeType="1"/>
          </p:cNvSpPr>
          <p:nvPr/>
        </p:nvSpPr>
        <p:spPr bwMode="auto">
          <a:xfrm>
            <a:off x="147638" y="9375775"/>
            <a:ext cx="6448425"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a:p>
        </p:txBody>
      </p:sp>
      <p:sp>
        <p:nvSpPr>
          <p:cNvPr id="8" name="Slide Image Placeholder 7">
            <a:extLst>
              <a:ext uri="{FF2B5EF4-FFF2-40B4-BE49-F238E27FC236}">
                <a16:creationId xmlns:a16="http://schemas.microsoft.com/office/drawing/2014/main" id="{63EA9F61-069A-4BBC-9794-EC7F74582E79}"/>
              </a:ext>
            </a:extLst>
          </p:cNvPr>
          <p:cNvSpPr>
            <a:spLocks noGrp="1" noRot="1" noChangeAspect="1"/>
          </p:cNvSpPr>
          <p:nvPr>
            <p:ph type="sldImg" idx="2"/>
          </p:nvPr>
        </p:nvSpPr>
        <p:spPr>
          <a:xfrm>
            <a:off x="920750" y="742950"/>
            <a:ext cx="4953000" cy="371475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9" name="Notes Placeholder 8">
            <a:extLst>
              <a:ext uri="{FF2B5EF4-FFF2-40B4-BE49-F238E27FC236}">
                <a16:creationId xmlns:a16="http://schemas.microsoft.com/office/drawing/2014/main" id="{98EE20DF-467F-4FEA-A95E-975E12064FA4}"/>
              </a:ext>
            </a:extLst>
          </p:cNvPr>
          <p:cNvSpPr>
            <a:spLocks noGrp="1"/>
          </p:cNvSpPr>
          <p:nvPr>
            <p:ph type="body" sz="quarter" idx="3"/>
          </p:nvPr>
        </p:nvSpPr>
        <p:spPr>
          <a:xfrm>
            <a:off x="679450" y="4705350"/>
            <a:ext cx="5435600" cy="44577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10" name="Slide Number Placeholder 9">
            <a:extLst>
              <a:ext uri="{FF2B5EF4-FFF2-40B4-BE49-F238E27FC236}">
                <a16:creationId xmlns:a16="http://schemas.microsoft.com/office/drawing/2014/main" id="{6EAA8066-65EE-495B-95F5-19798CF33F67}"/>
              </a:ext>
            </a:extLst>
          </p:cNvPr>
          <p:cNvSpPr>
            <a:spLocks noGrp="1"/>
          </p:cNvSpPr>
          <p:nvPr>
            <p:ph type="sldNum" sz="quarter" idx="5"/>
          </p:nvPr>
        </p:nvSpPr>
        <p:spPr>
          <a:xfrm>
            <a:off x="3848100" y="9409113"/>
            <a:ext cx="2944813" cy="4953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A1522287-D24A-4D7C-923C-F620684850EC}" type="slidenum">
              <a:rPr lang="en-GB" altLang="en-US"/>
              <a:pPr>
                <a:defRPr/>
              </a:pPr>
              <a:t>‹#›</a:t>
            </a:fld>
            <a:endParaRPr lang="en-GB" altLang="en-US"/>
          </a:p>
        </p:txBody>
      </p:sp>
    </p:spTree>
    <p:extLst>
      <p:ext uri="{BB962C8B-B14F-4D97-AF65-F5344CB8AC3E}">
        <p14:creationId xmlns:p14="http://schemas.microsoft.com/office/powerpoint/2010/main" val="661045482"/>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mn-ea"/>
        <a:cs typeface="+mn-cs"/>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11">
            <a:extLst>
              <a:ext uri="{FF2B5EF4-FFF2-40B4-BE49-F238E27FC236}">
                <a16:creationId xmlns:a16="http://schemas.microsoft.com/office/drawing/2014/main" id="{F9472EC0-35C7-4B5C-98A3-BD1BBC8D5408}"/>
              </a:ext>
            </a:extLst>
          </p:cNvPr>
          <p:cNvSpPr>
            <a:spLocks noGrp="1" noChangeArrowheads="1"/>
          </p:cNvSpPr>
          <p:nvPr>
            <p:ph type="sldNum" sz="quarter" idx="5"/>
          </p:nvPr>
        </p:nvSpPr>
        <p:spPr bwMode="auto">
          <a:xfrm>
            <a:off x="5746750" y="9250363"/>
            <a:ext cx="787400" cy="30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ct val="50000"/>
              </a:spcBef>
              <a:buSzPct val="100000"/>
              <a:buChar char="•"/>
              <a:defRPr sz="1200">
                <a:solidFill>
                  <a:schemeClr val="tx1"/>
                </a:solidFill>
                <a:latin typeface="Arial" panose="020B0604020202020204" pitchFamily="34" charset="0"/>
              </a:defRPr>
            </a:lvl1pPr>
            <a:lvl2pPr marL="742950" indent="-285750">
              <a:lnSpc>
                <a:spcPct val="90000"/>
              </a:lnSpc>
              <a:spcBef>
                <a:spcPct val="35000"/>
              </a:spcBef>
              <a:buSzPct val="100000"/>
              <a:buChar char="•"/>
              <a:defRPr sz="1200">
                <a:solidFill>
                  <a:schemeClr val="tx1"/>
                </a:solidFill>
                <a:latin typeface="Arial" panose="020B0604020202020204" pitchFamily="34" charset="0"/>
              </a:defRPr>
            </a:lvl2pPr>
            <a:lvl3pPr marL="1143000" indent="-228600">
              <a:lnSpc>
                <a:spcPct val="90000"/>
              </a:lnSpc>
              <a:spcBef>
                <a:spcPct val="35000"/>
              </a:spcBef>
              <a:buSzPct val="100000"/>
              <a:buChar char="•"/>
              <a:defRPr sz="1200">
                <a:solidFill>
                  <a:schemeClr val="tx1"/>
                </a:solidFill>
                <a:latin typeface="Arial" panose="020B0604020202020204" pitchFamily="34" charset="0"/>
              </a:defRPr>
            </a:lvl3pPr>
            <a:lvl4pPr marL="1600200" indent="-228600">
              <a:lnSpc>
                <a:spcPct val="90000"/>
              </a:lnSpc>
              <a:spcBef>
                <a:spcPct val="35000"/>
              </a:spcBef>
              <a:buSzPct val="100000"/>
              <a:buChar char="•"/>
              <a:defRPr sz="1200">
                <a:solidFill>
                  <a:schemeClr val="tx1"/>
                </a:solidFill>
                <a:latin typeface="Arial" panose="020B0604020202020204" pitchFamily="34" charset="0"/>
              </a:defRPr>
            </a:lvl4pPr>
            <a:lvl5pPr marL="2057400" indent="-228600">
              <a:lnSpc>
                <a:spcPct val="90000"/>
              </a:lnSpc>
              <a:spcBef>
                <a:spcPct val="35000"/>
              </a:spcBef>
              <a:buSzPct val="100000"/>
              <a:buChar char="•"/>
              <a:defRPr sz="1200">
                <a:solidFill>
                  <a:schemeClr val="tx1"/>
                </a:solidFill>
                <a:latin typeface="Arial" panose="020B0604020202020204" pitchFamily="34" charset="0"/>
              </a:defRPr>
            </a:lvl5pPr>
            <a:lvl6pPr marL="25146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6pPr>
            <a:lvl7pPr marL="29718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7pPr>
            <a:lvl8pPr marL="34290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8pPr>
            <a:lvl9pPr marL="38862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9pPr>
          </a:lstStyle>
          <a:p>
            <a:pPr>
              <a:lnSpc>
                <a:spcPct val="100000"/>
              </a:lnSpc>
              <a:spcBef>
                <a:spcPct val="0"/>
              </a:spcBef>
              <a:buSzTx/>
              <a:buFontTx/>
              <a:buNone/>
            </a:pPr>
            <a:fld id="{A4205251-91E6-44EC-841D-6C4F90540D6D}" type="slidenum">
              <a:rPr lang="en-US" altLang="en-US" smtClean="0"/>
              <a:pPr>
                <a:lnSpc>
                  <a:spcPct val="100000"/>
                </a:lnSpc>
                <a:spcBef>
                  <a:spcPct val="0"/>
                </a:spcBef>
                <a:buSzTx/>
                <a:buFontTx/>
                <a:buNone/>
              </a:pPr>
              <a:t>1</a:t>
            </a:fld>
            <a:endParaRPr lang="en-US" altLang="en-US"/>
          </a:p>
        </p:txBody>
      </p:sp>
      <p:sp>
        <p:nvSpPr>
          <p:cNvPr id="14339" name="Rectangle 2">
            <a:extLst>
              <a:ext uri="{FF2B5EF4-FFF2-40B4-BE49-F238E27FC236}">
                <a16:creationId xmlns:a16="http://schemas.microsoft.com/office/drawing/2014/main" id="{5DE33600-1FE2-4B97-AD0C-AE4C0A92D81E}"/>
              </a:ext>
            </a:extLst>
          </p:cNvPr>
          <p:cNvSpPr>
            <a:spLocks noGrp="1" noRot="1" noChangeAspect="1" noChangeArrowheads="1" noTextEdit="1"/>
          </p:cNvSpPr>
          <p:nvPr>
            <p:ph type="sldImg"/>
          </p:nvPr>
        </p:nvSpPr>
        <p:spPr bwMode="auto">
          <a:xfrm>
            <a:off x="590550" y="260350"/>
            <a:ext cx="5668963" cy="4252913"/>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40" name="Rectangle 3">
            <a:extLst>
              <a:ext uri="{FF2B5EF4-FFF2-40B4-BE49-F238E27FC236}">
                <a16:creationId xmlns:a16="http://schemas.microsoft.com/office/drawing/2014/main" id="{1814CB14-29A2-431B-BA0C-335F9A7DF842}"/>
              </a:ext>
            </a:extLst>
          </p:cNvPr>
          <p:cNvSpPr>
            <a:spLocks noGrp="1" noChangeArrowheads="1"/>
          </p:cNvSpPr>
          <p:nvPr>
            <p:ph type="body" idx="1"/>
          </p:nvPr>
        </p:nvSpPr>
        <p:spPr bwMode="auto">
          <a:xfrm>
            <a:off x="744538" y="4665663"/>
            <a:ext cx="5300662" cy="453231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Tree>
    <p:extLst>
      <p:ext uri="{BB962C8B-B14F-4D97-AF65-F5344CB8AC3E}">
        <p14:creationId xmlns:p14="http://schemas.microsoft.com/office/powerpoint/2010/main" val="180963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The session will cover key methods used in investigating malware incidents, drawing on industry standards and EC‑Council material</a:t>
            </a: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spcAft>
                <a:spcPts val="1000"/>
              </a:spcAft>
              <a:buSzPts val="1000"/>
              <a:buFont typeface="Symbol" panose="05050102010706020507" pitchFamily="18" charset="2"/>
              <a:buChar char=""/>
              <a:tabLst>
                <a:tab pos="457200" algn="l"/>
              </a:tabLs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Content:</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nSpc>
                <a:spcPct val="115000"/>
              </a:lnSpc>
              <a:spcAft>
                <a:spcPts val="1000"/>
              </a:spcAft>
              <a:buSzPts val="1000"/>
              <a:buFont typeface="Courier New" panose="02070309020205020404" pitchFamily="49" charset="0"/>
              <a:buChar char="o"/>
              <a:tabLst>
                <a:tab pos="914400" algn="l"/>
              </a:tabLst>
            </a:pPr>
            <a:r>
              <a:rPr lang="en-GB" sz="1100" dirty="0">
                <a:effectLst/>
                <a:latin typeface="Calibri" panose="020F0502020204030204" pitchFamily="34" charset="0"/>
                <a:ea typeface="Calibri" panose="020F0502020204030204" pitchFamily="34" charset="0"/>
                <a:cs typeface="Times New Roman" panose="02020603050405020304" pitchFamily="18" charset="0"/>
              </a:rPr>
              <a:t>Define malware forensics and explain its importance.</a:t>
            </a:r>
          </a:p>
          <a:p>
            <a:pPr marL="742950" lvl="1" indent="-285750">
              <a:lnSpc>
                <a:spcPct val="115000"/>
              </a:lnSpc>
              <a:spcAft>
                <a:spcPts val="1000"/>
              </a:spcAft>
              <a:buSzPts val="1000"/>
              <a:buFont typeface="Courier New" panose="02070309020205020404" pitchFamily="49" charset="0"/>
              <a:buChar char="o"/>
              <a:tabLst>
                <a:tab pos="914400" algn="l"/>
              </a:tabLst>
            </a:pPr>
            <a:r>
              <a:rPr lang="en-GB" sz="1100" dirty="0">
                <a:effectLst/>
                <a:latin typeface="Calibri" panose="020F0502020204030204" pitchFamily="34" charset="0"/>
                <a:ea typeface="Calibri" panose="020F0502020204030204" pitchFamily="34" charset="0"/>
                <a:cs typeface="Times New Roman" panose="02020603050405020304" pitchFamily="18" charset="0"/>
              </a:rPr>
              <a:t>Identify various types of malware and their </a:t>
            </a:r>
            <a:r>
              <a:rPr lang="en-GB" sz="1100" dirty="0" err="1">
                <a:effectLst/>
                <a:latin typeface="Calibri" panose="020F0502020204030204" pitchFamily="34" charset="0"/>
                <a:ea typeface="Calibri" panose="020F0502020204030204" pitchFamily="34" charset="0"/>
                <a:cs typeface="Times New Roman" panose="02020603050405020304" pitchFamily="18" charset="0"/>
              </a:rPr>
              <a:t>behaviors</a:t>
            </a:r>
            <a:r>
              <a:rPr lang="en-GB" sz="1100" dirty="0">
                <a:effectLst/>
                <a:latin typeface="Calibri" panose="020F0502020204030204" pitchFamily="34" charset="0"/>
                <a:ea typeface="Calibri" panose="020F0502020204030204" pitchFamily="34" charset="0"/>
                <a:cs typeface="Times New Roman" panose="02020603050405020304" pitchFamily="18" charset="0"/>
              </a:rPr>
              <a:t>.</a:t>
            </a:r>
          </a:p>
          <a:p>
            <a:pPr marL="742950" lvl="1" indent="-285750">
              <a:lnSpc>
                <a:spcPct val="115000"/>
              </a:lnSpc>
              <a:spcAft>
                <a:spcPts val="1000"/>
              </a:spcAft>
              <a:buSzPts val="1000"/>
              <a:buFont typeface="Courier New" panose="02070309020205020404" pitchFamily="49" charset="0"/>
              <a:buChar char="o"/>
              <a:tabLst>
                <a:tab pos="914400" algn="l"/>
              </a:tabLst>
            </a:pPr>
            <a:r>
              <a:rPr lang="en-GB" sz="1100" dirty="0">
                <a:effectLst/>
                <a:latin typeface="Calibri" panose="020F0502020204030204" pitchFamily="34" charset="0"/>
                <a:ea typeface="Calibri" panose="020F0502020204030204" pitchFamily="34" charset="0"/>
                <a:cs typeface="Times New Roman" panose="02020603050405020304" pitchFamily="18" charset="0"/>
              </a:rPr>
              <a:t>Understand the forensic investigation process specific to malware incidents.</a:t>
            </a:r>
          </a:p>
          <a:p>
            <a:pPr marL="742950" lvl="1" indent="-285750">
              <a:lnSpc>
                <a:spcPct val="115000"/>
              </a:lnSpc>
              <a:spcAft>
                <a:spcPts val="1000"/>
              </a:spcAft>
              <a:buSzPts val="1000"/>
              <a:buFont typeface="Courier New" panose="02070309020205020404" pitchFamily="49" charset="0"/>
              <a:buChar char="o"/>
              <a:tabLst>
                <a:tab pos="914400" algn="l"/>
              </a:tabLst>
            </a:pPr>
            <a:r>
              <a:rPr lang="en-GB" sz="1100" dirty="0">
                <a:effectLst/>
                <a:latin typeface="Calibri" panose="020F0502020204030204" pitchFamily="34" charset="0"/>
                <a:ea typeface="Calibri" panose="020F0502020204030204" pitchFamily="34" charset="0"/>
                <a:cs typeface="Times New Roman" panose="02020603050405020304" pitchFamily="18" charset="0"/>
              </a:rPr>
              <a:t>Learn key tools and techniques used in malware analysis.</a:t>
            </a:r>
          </a:p>
          <a:p>
            <a:pPr marL="742950" lvl="1" indent="-285750">
              <a:lnSpc>
                <a:spcPct val="115000"/>
              </a:lnSpc>
              <a:spcAft>
                <a:spcPts val="1000"/>
              </a:spcAft>
              <a:buSzPts val="1000"/>
              <a:buFont typeface="Courier New" panose="02070309020205020404" pitchFamily="49" charset="0"/>
              <a:buChar char="o"/>
              <a:tabLst>
                <a:tab pos="914400" algn="l"/>
              </a:tabLst>
            </a:pPr>
            <a:r>
              <a:rPr lang="en-GB" sz="1100" dirty="0">
                <a:effectLst/>
                <a:latin typeface="Calibri" panose="020F0502020204030204" pitchFamily="34" charset="0"/>
                <a:ea typeface="Calibri" panose="020F0502020204030204" pitchFamily="34" charset="0"/>
                <a:cs typeface="Times New Roman" panose="02020603050405020304" pitchFamily="18" charset="0"/>
              </a:rPr>
              <a:t>Discuss legal and ethical considerations.</a:t>
            </a:r>
          </a:p>
          <a:p>
            <a:pPr marL="742950" lvl="1" indent="-285750">
              <a:lnSpc>
                <a:spcPct val="115000"/>
              </a:lnSpc>
              <a:spcAft>
                <a:spcPts val="1000"/>
              </a:spcAft>
              <a:buSzPts val="1000"/>
              <a:buFont typeface="Courier New" panose="02070309020205020404" pitchFamily="49" charset="0"/>
              <a:buChar char="o"/>
              <a:tabLst>
                <a:tab pos="914400" algn="l"/>
              </a:tabLst>
            </a:pPr>
            <a:r>
              <a:rPr lang="en-GB" sz="1100" dirty="0">
                <a:effectLst/>
                <a:latin typeface="Calibri" panose="020F0502020204030204" pitchFamily="34" charset="0"/>
                <a:ea typeface="Calibri" panose="020F0502020204030204" pitchFamily="34" charset="0"/>
                <a:cs typeface="Times New Roman" panose="02020603050405020304" pitchFamily="18" charset="0"/>
              </a:rPr>
              <a:t>Explore emerging trends in malware research.</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2</a:t>
            </a:fld>
            <a:endParaRPr lang="en-GB" altLang="en-US"/>
          </a:p>
        </p:txBody>
      </p:sp>
    </p:spTree>
    <p:extLst>
      <p:ext uri="{BB962C8B-B14F-4D97-AF65-F5344CB8AC3E}">
        <p14:creationId xmlns:p14="http://schemas.microsoft.com/office/powerpoint/2010/main" val="39202244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Arial" charset="0"/>
                <a:ea typeface="+mn-ea"/>
                <a:cs typeface="+mn-cs"/>
              </a:rPr>
              <a:t>Investigative reports are the records of actions performed during the investigation process starting from obtaining the first incident report till the derived conclusions. The report should provide every minute detail of the performed actions, reasons behind the actions, and the results. As a result, the non-technical people involved in the case can easily understand the case details and prosecute the perpetrator. Investigators should be capable of writing these reports in a clear and easy to understand language</a:t>
            </a:r>
            <a:endParaRPr lang="en-GB" dirty="0"/>
          </a:p>
        </p:txBody>
      </p:sp>
      <p:sp>
        <p:nvSpPr>
          <p:cNvPr id="4" name="Slide Number Placeholder 3"/>
          <p:cNvSpPr>
            <a:spLocks noGrp="1"/>
          </p:cNvSpPr>
          <p:nvPr>
            <p:ph type="sldNum" sz="quarter" idx="10"/>
          </p:nvPr>
        </p:nvSpPr>
        <p:spPr/>
        <p:txBody>
          <a:bodyPr/>
          <a:lstStyle/>
          <a:p>
            <a:pPr>
              <a:defRPr/>
            </a:pPr>
            <a:fld id="{A1522287-D24A-4D7C-923C-F620684850EC}" type="slidenum">
              <a:rPr lang="en-GB" altLang="en-US" smtClean="0"/>
              <a:pPr>
                <a:defRPr/>
              </a:pPr>
              <a:t>3</a:t>
            </a:fld>
            <a:endParaRPr lang="en-GB" altLang="en-US"/>
          </a:p>
        </p:txBody>
      </p:sp>
    </p:spTree>
    <p:extLst>
      <p:ext uri="{BB962C8B-B14F-4D97-AF65-F5344CB8AC3E}">
        <p14:creationId xmlns:p14="http://schemas.microsoft.com/office/powerpoint/2010/main" val="28373899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Arial" charset="0"/>
                <a:ea typeface="+mn-ea"/>
                <a:cs typeface="+mn-cs"/>
              </a:rPr>
              <a:t>Before creating any investigative report, an investigator has to follow certain objectives. The reports should provide every detail about the incident without compromising on the conciseness, avoiding jargons, and should be factual.</a:t>
            </a:r>
          </a:p>
          <a:p>
            <a:endParaRPr lang="en-GB" dirty="0"/>
          </a:p>
        </p:txBody>
      </p:sp>
      <p:sp>
        <p:nvSpPr>
          <p:cNvPr id="4" name="Slide Number Placeholder 3"/>
          <p:cNvSpPr>
            <a:spLocks noGrp="1"/>
          </p:cNvSpPr>
          <p:nvPr>
            <p:ph type="sldNum" sz="quarter" idx="10"/>
          </p:nvPr>
        </p:nvSpPr>
        <p:spPr/>
        <p:txBody>
          <a:bodyPr/>
          <a:lstStyle/>
          <a:p>
            <a:pPr>
              <a:defRPr/>
            </a:pPr>
            <a:fld id="{A1522287-D24A-4D7C-923C-F620684850EC}" type="slidenum">
              <a:rPr lang="en-GB" altLang="en-US" smtClean="0"/>
              <a:pPr>
                <a:defRPr/>
              </a:pPr>
              <a:t>4</a:t>
            </a:fld>
            <a:endParaRPr lang="en-GB" altLang="en-US"/>
          </a:p>
        </p:txBody>
      </p:sp>
    </p:spTree>
    <p:extLst>
      <p:ext uri="{BB962C8B-B14F-4D97-AF65-F5344CB8AC3E}">
        <p14:creationId xmlns:p14="http://schemas.microsoft.com/office/powerpoint/2010/main" val="8963006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Arial" charset="0"/>
                <a:ea typeface="+mn-ea"/>
                <a:cs typeface="+mn-cs"/>
              </a:rPr>
              <a:t>In a report, an investigator should cover the incident in detail that should be legally admissible. The report should meet its purpose without any ambiguity and be properly formatted, thereby making it easy for the readers to understand.</a:t>
            </a:r>
          </a:p>
          <a:p>
            <a:endParaRPr lang="en-GB" dirty="0"/>
          </a:p>
        </p:txBody>
      </p:sp>
      <p:sp>
        <p:nvSpPr>
          <p:cNvPr id="4" name="Slide Number Placeholder 3"/>
          <p:cNvSpPr>
            <a:spLocks noGrp="1"/>
          </p:cNvSpPr>
          <p:nvPr>
            <p:ph type="sldNum" sz="quarter" idx="10"/>
          </p:nvPr>
        </p:nvSpPr>
        <p:spPr/>
        <p:txBody>
          <a:bodyPr/>
          <a:lstStyle/>
          <a:p>
            <a:pPr>
              <a:defRPr/>
            </a:pPr>
            <a:fld id="{A1522287-D24A-4D7C-923C-F620684850EC}" type="slidenum">
              <a:rPr lang="en-GB" altLang="en-US" smtClean="0"/>
              <a:pPr>
                <a:defRPr/>
              </a:pPr>
              <a:t>6</a:t>
            </a:fld>
            <a:endParaRPr lang="en-GB" altLang="en-US"/>
          </a:p>
        </p:txBody>
      </p:sp>
    </p:spTree>
    <p:extLst>
      <p:ext uri="{BB962C8B-B14F-4D97-AF65-F5344CB8AC3E}">
        <p14:creationId xmlns:p14="http://schemas.microsoft.com/office/powerpoint/2010/main" val="21924395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Arial" charset="0"/>
                <a:ea typeface="+mn-ea"/>
                <a:cs typeface="+mn-cs"/>
              </a:rPr>
              <a:t>The report should enclose all the supporting documents like tables and graphs and multiple references to support it while deriving conclusions. The results should be clear and trouble-free so that it can be reproducible by the third party as well.</a:t>
            </a:r>
            <a:endParaRPr lang="en-GB" dirty="0"/>
          </a:p>
        </p:txBody>
      </p:sp>
      <p:sp>
        <p:nvSpPr>
          <p:cNvPr id="4" name="Slide Number Placeholder 3"/>
          <p:cNvSpPr>
            <a:spLocks noGrp="1"/>
          </p:cNvSpPr>
          <p:nvPr>
            <p:ph type="sldNum" sz="quarter" idx="10"/>
          </p:nvPr>
        </p:nvSpPr>
        <p:spPr/>
        <p:txBody>
          <a:bodyPr/>
          <a:lstStyle/>
          <a:p>
            <a:pPr>
              <a:defRPr/>
            </a:pPr>
            <a:fld id="{A1522287-D24A-4D7C-923C-F620684850EC}" type="slidenum">
              <a:rPr lang="en-GB" altLang="en-US" smtClean="0"/>
              <a:pPr>
                <a:defRPr/>
              </a:pPr>
              <a:t>9</a:t>
            </a:fld>
            <a:endParaRPr lang="en-GB" altLang="en-US"/>
          </a:p>
        </p:txBody>
      </p:sp>
    </p:spTree>
    <p:extLst>
      <p:ext uri="{BB962C8B-B14F-4D97-AF65-F5344CB8AC3E}">
        <p14:creationId xmlns:p14="http://schemas.microsoft.com/office/powerpoint/2010/main" val="4684496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r>
              <a:rPr lang="en-GB" b="0" i="0" dirty="0">
                <a:solidFill>
                  <a:srgbClr val="3C3C3C"/>
                </a:solidFill>
                <a:effectLst/>
                <a:latin typeface="Roboto" panose="02000000000000000000" pitchFamily="2" charset="0"/>
              </a:rPr>
              <a:t>In general, a forensics investigation report template contains: </a:t>
            </a:r>
          </a:p>
          <a:p>
            <a:pPr marL="0" indent="0">
              <a:buNone/>
            </a:pPr>
            <a:r>
              <a:rPr lang="en-GB" b="0" i="0" dirty="0">
                <a:solidFill>
                  <a:srgbClr val="3C3C3C"/>
                </a:solidFill>
                <a:effectLst/>
                <a:latin typeface="Roboto" panose="02000000000000000000" pitchFamily="2" charset="0"/>
              </a:rPr>
              <a:t>1. Executive summary: </a:t>
            </a:r>
          </a:p>
          <a:p>
            <a:pPr marL="0" indent="0">
              <a:buNone/>
            </a:pPr>
            <a:r>
              <a:rPr lang="en-GB" b="0" i="0" dirty="0">
                <a:solidFill>
                  <a:srgbClr val="3C3C3C"/>
                </a:solidFill>
                <a:effectLst/>
                <a:latin typeface="Roboto" panose="02000000000000000000" pitchFamily="2" charset="0"/>
              </a:rPr>
              <a:t> Case number </a:t>
            </a:r>
          </a:p>
          <a:p>
            <a:pPr marL="0" indent="0">
              <a:buNone/>
            </a:pPr>
            <a:r>
              <a:rPr lang="en-GB" b="0" i="0" dirty="0">
                <a:solidFill>
                  <a:srgbClr val="3C3C3C"/>
                </a:solidFill>
                <a:effectLst/>
                <a:latin typeface="Roboto" panose="02000000000000000000" pitchFamily="2" charset="0"/>
              </a:rPr>
              <a:t> Names and Social Security Numbers of authors, investigators, and examiners </a:t>
            </a:r>
          </a:p>
          <a:p>
            <a:pPr marL="0" indent="0">
              <a:buNone/>
            </a:pPr>
            <a:r>
              <a:rPr lang="en-GB" b="0" i="0" dirty="0">
                <a:solidFill>
                  <a:srgbClr val="3C3C3C"/>
                </a:solidFill>
                <a:effectLst/>
                <a:latin typeface="Roboto" panose="02000000000000000000" pitchFamily="2" charset="0"/>
              </a:rPr>
              <a:t> Purpose of investigation </a:t>
            </a:r>
          </a:p>
          <a:p>
            <a:pPr marL="0" indent="0">
              <a:buNone/>
            </a:pPr>
            <a:r>
              <a:rPr lang="en-GB" b="0" i="0" dirty="0">
                <a:solidFill>
                  <a:srgbClr val="3C3C3C"/>
                </a:solidFill>
                <a:effectLst/>
                <a:latin typeface="Roboto" panose="02000000000000000000" pitchFamily="2" charset="0"/>
              </a:rPr>
              <a:t> Significant findings </a:t>
            </a:r>
          </a:p>
          <a:p>
            <a:pPr marL="0" indent="0">
              <a:buNone/>
            </a:pPr>
            <a:r>
              <a:rPr lang="en-GB" b="0" i="0" dirty="0">
                <a:solidFill>
                  <a:srgbClr val="3C3C3C"/>
                </a:solidFill>
                <a:effectLst/>
                <a:latin typeface="Roboto" panose="02000000000000000000" pitchFamily="2" charset="0"/>
              </a:rPr>
              <a:t> Signature analysis </a:t>
            </a:r>
          </a:p>
          <a:p>
            <a:pPr marL="0" indent="0">
              <a:buNone/>
            </a:pPr>
            <a:r>
              <a:rPr lang="en-GB" b="0" i="0" dirty="0">
                <a:solidFill>
                  <a:srgbClr val="3C3C3C"/>
                </a:solidFill>
                <a:effectLst/>
                <a:latin typeface="Roboto" panose="02000000000000000000" pitchFamily="2" charset="0"/>
              </a:rPr>
              <a:t>2. Investigation objectives </a:t>
            </a:r>
          </a:p>
          <a:p>
            <a:pPr marL="0" indent="0">
              <a:buNone/>
            </a:pPr>
            <a:r>
              <a:rPr lang="en-GB" b="0" i="0" dirty="0">
                <a:solidFill>
                  <a:srgbClr val="3C3C3C"/>
                </a:solidFill>
                <a:effectLst/>
                <a:latin typeface="Roboto" panose="02000000000000000000" pitchFamily="2" charset="0"/>
              </a:rPr>
              <a:t>3. Details of the incident </a:t>
            </a:r>
          </a:p>
          <a:p>
            <a:pPr marL="0" indent="0">
              <a:buNone/>
            </a:pPr>
            <a:r>
              <a:rPr lang="en-GB" b="0" i="0" dirty="0">
                <a:solidFill>
                  <a:srgbClr val="3C3C3C"/>
                </a:solidFill>
                <a:effectLst/>
                <a:latin typeface="Roboto" panose="02000000000000000000" pitchFamily="2" charset="0"/>
              </a:rPr>
              <a:t> Date and time the incident allegedly occurred </a:t>
            </a:r>
          </a:p>
          <a:p>
            <a:pPr marL="0" indent="0">
              <a:buNone/>
            </a:pPr>
            <a:r>
              <a:rPr lang="en-GB" b="0" i="0" dirty="0">
                <a:solidFill>
                  <a:srgbClr val="3C3C3C"/>
                </a:solidFill>
                <a:effectLst/>
                <a:latin typeface="Roboto" panose="02000000000000000000" pitchFamily="2" charset="0"/>
              </a:rPr>
              <a:t> Date and time the incident was reported to the agency’s personnel </a:t>
            </a:r>
          </a:p>
          <a:p>
            <a:pPr marL="0" indent="0">
              <a:buNone/>
            </a:pPr>
            <a:r>
              <a:rPr lang="en-GB" b="0" i="0" dirty="0">
                <a:solidFill>
                  <a:srgbClr val="3C3C3C"/>
                </a:solidFill>
                <a:effectLst/>
                <a:latin typeface="Roboto" panose="02000000000000000000" pitchFamily="2" charset="0"/>
              </a:rPr>
              <a:t> Details of the person or persons reporting the incident </a:t>
            </a:r>
          </a:p>
          <a:p>
            <a:pPr marL="0" indent="0">
              <a:buNone/>
            </a:pPr>
            <a:r>
              <a:rPr lang="en-GB" b="0" i="0" dirty="0">
                <a:solidFill>
                  <a:srgbClr val="3C3C3C"/>
                </a:solidFill>
                <a:effectLst/>
                <a:latin typeface="Roboto" panose="02000000000000000000" pitchFamily="2" charset="0"/>
              </a:rPr>
              <a:t>4. Investigation process </a:t>
            </a:r>
          </a:p>
          <a:p>
            <a:pPr marL="0" indent="0">
              <a:buNone/>
            </a:pPr>
            <a:r>
              <a:rPr lang="en-GB" b="0" i="0" dirty="0">
                <a:solidFill>
                  <a:srgbClr val="3C3C3C"/>
                </a:solidFill>
                <a:effectLst/>
                <a:latin typeface="Roboto" panose="02000000000000000000" pitchFamily="2" charset="0"/>
              </a:rPr>
              <a:t> Date and time the investigation was assigned </a:t>
            </a:r>
          </a:p>
          <a:p>
            <a:pPr marL="0" indent="0">
              <a:buNone/>
            </a:pPr>
            <a:r>
              <a:rPr lang="en-GB" b="0" i="0" dirty="0">
                <a:solidFill>
                  <a:srgbClr val="3C3C3C"/>
                </a:solidFill>
                <a:effectLst/>
                <a:latin typeface="Roboto" panose="02000000000000000000" pitchFamily="2" charset="0"/>
              </a:rPr>
              <a:t> Allotted investigators </a:t>
            </a:r>
          </a:p>
          <a:p>
            <a:pPr marL="0" indent="0">
              <a:buNone/>
            </a:pPr>
            <a:r>
              <a:rPr lang="en-GB" b="0" i="0" dirty="0">
                <a:solidFill>
                  <a:srgbClr val="3C3C3C"/>
                </a:solidFill>
                <a:effectLst/>
                <a:latin typeface="Roboto" panose="02000000000000000000" pitchFamily="2" charset="0"/>
              </a:rPr>
              <a:t> Nature of claim and information provided to the investigators </a:t>
            </a:r>
          </a:p>
          <a:p>
            <a:pPr marL="0" indent="0">
              <a:buNone/>
            </a:pPr>
            <a:r>
              <a:rPr lang="en-GB" b="0" i="0" dirty="0">
                <a:solidFill>
                  <a:srgbClr val="3C3C3C"/>
                </a:solidFill>
                <a:effectLst/>
                <a:latin typeface="Roboto" panose="02000000000000000000" pitchFamily="2" charset="0"/>
              </a:rPr>
              <a:t>5. Evidence information </a:t>
            </a:r>
          </a:p>
          <a:p>
            <a:pPr marL="0" indent="0">
              <a:buNone/>
            </a:pPr>
            <a:r>
              <a:rPr lang="en-GB" b="0" i="0" dirty="0">
                <a:solidFill>
                  <a:srgbClr val="3C3C3C"/>
                </a:solidFill>
                <a:effectLst/>
                <a:latin typeface="Roboto" panose="02000000000000000000" pitchFamily="2" charset="0"/>
              </a:rPr>
              <a:t> Location of the evidence </a:t>
            </a:r>
          </a:p>
          <a:p>
            <a:pPr marL="0" indent="0">
              <a:buNone/>
            </a:pPr>
            <a:r>
              <a:rPr lang="en-GB" b="0" i="0" dirty="0">
                <a:solidFill>
                  <a:srgbClr val="3C3C3C"/>
                </a:solidFill>
                <a:effectLst/>
                <a:latin typeface="Roboto" panose="02000000000000000000" pitchFamily="2" charset="0"/>
              </a:rPr>
              <a:t> List of the collected evidence </a:t>
            </a:r>
          </a:p>
          <a:p>
            <a:pPr marL="0" indent="0">
              <a:buNone/>
            </a:pPr>
            <a:r>
              <a:rPr lang="en-GB" b="0" i="0" dirty="0">
                <a:solidFill>
                  <a:srgbClr val="3C3C3C"/>
                </a:solidFill>
                <a:effectLst/>
                <a:latin typeface="Roboto" panose="02000000000000000000" pitchFamily="2" charset="0"/>
              </a:rPr>
              <a:t> Tools involved in collecting the evidence </a:t>
            </a:r>
          </a:p>
          <a:p>
            <a:pPr marL="0" indent="0">
              <a:buNone/>
            </a:pPr>
            <a:r>
              <a:rPr lang="en-GB" b="0" i="0" dirty="0">
                <a:solidFill>
                  <a:srgbClr val="3C3C3C"/>
                </a:solidFill>
                <a:effectLst/>
                <a:latin typeface="Roboto" panose="02000000000000000000" pitchFamily="2" charset="0"/>
              </a:rPr>
              <a:t> Preservation of the evidence </a:t>
            </a:r>
          </a:p>
          <a:p>
            <a:pPr marL="0" indent="0">
              <a:buNone/>
            </a:pPr>
            <a:r>
              <a:rPr lang="en-GB" b="0" i="0" dirty="0">
                <a:solidFill>
                  <a:srgbClr val="3C3C3C"/>
                </a:solidFill>
                <a:effectLst/>
                <a:latin typeface="Roboto" panose="02000000000000000000" pitchFamily="2" charset="0"/>
              </a:rPr>
              <a:t>6. Evaluation and analysis Process:</a:t>
            </a:r>
          </a:p>
          <a:p>
            <a:pPr marL="0" indent="0">
              <a:buNone/>
            </a:pPr>
            <a:r>
              <a:rPr lang="en-GB" b="0" i="0" dirty="0">
                <a:solidFill>
                  <a:srgbClr val="3C3C3C"/>
                </a:solidFill>
                <a:effectLst/>
                <a:latin typeface="Roboto" panose="02000000000000000000" pitchFamily="2" charset="0"/>
              </a:rPr>
              <a:t> Initial evaluation of the evidence  Investigative techniques </a:t>
            </a:r>
          </a:p>
          <a:p>
            <a:pPr marL="0" indent="0">
              <a:buNone/>
            </a:pPr>
            <a:r>
              <a:rPr lang="en-GB" b="0" i="0" dirty="0">
                <a:solidFill>
                  <a:srgbClr val="3C3C3C"/>
                </a:solidFill>
                <a:effectLst/>
                <a:latin typeface="Roboto" panose="02000000000000000000" pitchFamily="2" charset="0"/>
              </a:rPr>
              <a:t> Analysis of the computer evidence (Tools involved) </a:t>
            </a:r>
          </a:p>
          <a:p>
            <a:pPr marL="0" indent="0">
              <a:buNone/>
            </a:pPr>
            <a:r>
              <a:rPr lang="en-GB" b="0" i="0" dirty="0">
                <a:solidFill>
                  <a:srgbClr val="3C3C3C"/>
                </a:solidFill>
                <a:effectLst/>
                <a:latin typeface="Roboto" panose="02000000000000000000" pitchFamily="2" charset="0"/>
              </a:rPr>
              <a:t>7. Relevant findings </a:t>
            </a:r>
          </a:p>
          <a:p>
            <a:pPr marL="0" indent="0">
              <a:buNone/>
            </a:pPr>
            <a:r>
              <a:rPr lang="en-GB" b="0" i="0" dirty="0">
                <a:solidFill>
                  <a:srgbClr val="3C3C3C"/>
                </a:solidFill>
                <a:effectLst/>
                <a:latin typeface="Roboto" panose="02000000000000000000" pitchFamily="2" charset="0"/>
              </a:rPr>
              <a:t>8. Supporting Files </a:t>
            </a:r>
          </a:p>
          <a:p>
            <a:pPr marL="0" indent="0">
              <a:buNone/>
            </a:pPr>
            <a:r>
              <a:rPr lang="en-GB" b="0" i="0" dirty="0">
                <a:solidFill>
                  <a:srgbClr val="3C3C3C"/>
                </a:solidFill>
                <a:effectLst/>
                <a:latin typeface="Roboto" panose="02000000000000000000" pitchFamily="2" charset="0"/>
              </a:rPr>
              <a:t> Attachments and appendices </a:t>
            </a:r>
          </a:p>
          <a:p>
            <a:pPr marL="0" indent="0">
              <a:buNone/>
            </a:pPr>
            <a:r>
              <a:rPr lang="en-GB" b="0" i="0" dirty="0">
                <a:solidFill>
                  <a:srgbClr val="3C3C3C"/>
                </a:solidFill>
                <a:effectLst/>
                <a:latin typeface="Roboto" panose="02000000000000000000" pitchFamily="2" charset="0"/>
              </a:rPr>
              <a:t> Full path of the important files </a:t>
            </a:r>
          </a:p>
          <a:p>
            <a:pPr marL="0" indent="0">
              <a:buNone/>
            </a:pPr>
            <a:r>
              <a:rPr lang="en-GB" b="0" i="0" dirty="0">
                <a:solidFill>
                  <a:srgbClr val="3C3C3C"/>
                </a:solidFill>
                <a:effectLst/>
                <a:latin typeface="Roboto" panose="02000000000000000000" pitchFamily="2" charset="0"/>
              </a:rPr>
              <a:t> Expert reviews and opinion</a:t>
            </a:r>
            <a:endParaRPr lang="en-GB" dirty="0"/>
          </a:p>
        </p:txBody>
      </p:sp>
      <p:sp>
        <p:nvSpPr>
          <p:cNvPr id="4" name="Slide Number Placeholder 3"/>
          <p:cNvSpPr>
            <a:spLocks noGrp="1"/>
          </p:cNvSpPr>
          <p:nvPr>
            <p:ph type="sldNum" sz="quarter" idx="10"/>
          </p:nvPr>
        </p:nvSpPr>
        <p:spPr/>
        <p:txBody>
          <a:bodyPr/>
          <a:lstStyle/>
          <a:p>
            <a:pPr>
              <a:defRPr/>
            </a:pPr>
            <a:fld id="{A1522287-D24A-4D7C-923C-F620684850EC}" type="slidenum">
              <a:rPr lang="en-GB" altLang="en-US" smtClean="0"/>
              <a:pPr>
                <a:defRPr/>
              </a:pPr>
              <a:t>16</a:t>
            </a:fld>
            <a:endParaRPr lang="en-GB" altLang="en-US"/>
          </a:p>
        </p:txBody>
      </p:sp>
    </p:spTree>
    <p:extLst>
      <p:ext uri="{BB962C8B-B14F-4D97-AF65-F5344CB8AC3E}">
        <p14:creationId xmlns:p14="http://schemas.microsoft.com/office/powerpoint/2010/main" val="24648301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GB" dirty="0"/>
              <a:t>Expert witness refer to the persons</a:t>
            </a:r>
            <a:r>
              <a:rPr lang="en-GB" baseline="0" dirty="0"/>
              <a:t> recognised by the court of law as trustworthy for taking an opinion or verify a process by virtue of their education, skills, expertise, knowledge, and experience in a specific field.  In this case, expert witnesses are the technically sound persona, who understand the working, process of attacks, investigative methods and the results obtained.  These expert witnesses are basically </a:t>
            </a:r>
            <a:r>
              <a:rPr lang="en-GB" baseline="0" dirty="0" err="1"/>
              <a:t>onon</a:t>
            </a:r>
            <a:r>
              <a:rPr lang="en-GB" baseline="0" dirty="0"/>
              <a:t>-biased and verify the technical aspects of the case on the request of the attorney or a prosecutor and present their views accordingly.  Investigators must first submit their report to an expert for verification and make changes if any and also get their approval before submission in the court of law.</a:t>
            </a:r>
          </a:p>
          <a:p>
            <a:endParaRPr lang="en-GB" baseline="0" dirty="0"/>
          </a:p>
          <a:p>
            <a:pPr lvl="0"/>
            <a:r>
              <a:rPr lang="en-GB" sz="1200" b="0" i="0" kern="1200" dirty="0">
                <a:solidFill>
                  <a:schemeClr val="tx1"/>
                </a:solidFill>
                <a:effectLst/>
                <a:latin typeface="Arial" charset="0"/>
                <a:ea typeface="+mn-ea"/>
                <a:cs typeface="+mn-cs"/>
              </a:rPr>
              <a:t>Expert witnesses refer to the persons recognized by the court of law as trustworthy for taking an opinion or verify a process by virtue of their education, skills, expertise, knowledge, and experience in a specific field. In this case, expert witnesses are the technically sound persons, who understand the working, process of attacks, investigative methods and the results obtained. These expert witnesses are basically non-biased and verify the technical aspects of the case on the request of the attorney or a prosecutor and present their views accordingly. Investigators must first submit their report to an expert for verification and make changes if any and also get their approval before submission in the court of law.</a:t>
            </a:r>
          </a:p>
          <a:p>
            <a:pPr lvl="0"/>
            <a:endParaRPr lang="en-GB" sz="1200" b="0" i="0" kern="1200" dirty="0">
              <a:solidFill>
                <a:schemeClr val="tx1"/>
              </a:solidFill>
              <a:effectLst/>
              <a:latin typeface="Arial" charset="0"/>
              <a:ea typeface="+mn-ea"/>
              <a:cs typeface="+mn-cs"/>
            </a:endParaRPr>
          </a:p>
          <a:p>
            <a:pPr lvl="0"/>
            <a:r>
              <a:rPr lang="en-GB" sz="1200" b="0" i="0" kern="1200" dirty="0">
                <a:solidFill>
                  <a:schemeClr val="tx1"/>
                </a:solidFill>
                <a:effectLst/>
                <a:latin typeface="Arial" charset="0"/>
                <a:ea typeface="+mn-ea"/>
                <a:cs typeface="+mn-cs"/>
              </a:rPr>
              <a:t>The term “expert witness”, coined in the 1780s, refers to an individual who has gained vast knowledge about a subject, surpassing an average person by virtue of education, profession, or experience.  </a:t>
            </a:r>
          </a:p>
          <a:p>
            <a:pPr lvl="0"/>
            <a:endParaRPr lang="en-GB" sz="1200" b="0" i="0" kern="1200" dirty="0">
              <a:solidFill>
                <a:schemeClr val="tx1"/>
              </a:solidFill>
              <a:effectLst/>
              <a:latin typeface="Arial" charset="0"/>
              <a:ea typeface="+mn-ea"/>
              <a:cs typeface="+mn-cs"/>
            </a:endParaRPr>
          </a:p>
          <a:p>
            <a:pPr lvl="0"/>
            <a:r>
              <a:rPr lang="en-GB" sz="1200" b="0" i="0" kern="1200" dirty="0">
                <a:solidFill>
                  <a:schemeClr val="tx1"/>
                </a:solidFill>
                <a:effectLst/>
                <a:latin typeface="Arial" charset="0"/>
                <a:ea typeface="+mn-ea"/>
                <a:cs typeface="+mn-cs"/>
              </a:rPr>
              <a:t>The prosecutors or the client pay the expert witness to present their opinion based on the evidence collected in the investigation, and when required they should support their opinion at count during the hearings. At times, the Court can also appoint expert witnesses to authenticate the facts and witnesses during any complex case proceedings. Accident and death cases often need the help of an expert witness to verify the severity of injuries and mode of death. An expert witness is often consulted when the juries or attorneys fail to understand the facts, which eventually help the judiciary to come to a decision  </a:t>
            </a:r>
          </a:p>
          <a:p>
            <a:pPr lvl="0"/>
            <a:endParaRPr lang="en-GB" sz="1200" b="0" i="0" kern="1200" dirty="0">
              <a:solidFill>
                <a:schemeClr val="tx1"/>
              </a:solidFill>
              <a:effectLst/>
              <a:latin typeface="Arial" charset="0"/>
              <a:ea typeface="+mn-ea"/>
              <a:cs typeface="+mn-cs"/>
            </a:endParaRPr>
          </a:p>
          <a:p>
            <a:pPr lvl="0"/>
            <a:r>
              <a:rPr lang="en-GB" sz="1200" b="0" i="0" kern="1200" dirty="0">
                <a:solidFill>
                  <a:schemeClr val="tx1"/>
                </a:solidFill>
                <a:effectLst/>
                <a:latin typeface="Arial" charset="0"/>
                <a:ea typeface="+mn-ea"/>
                <a:cs typeface="+mn-cs"/>
              </a:rPr>
              <a:t>Expert witnesses, usually, cross-examine witnesses and evidence as numerous factors can influence the witnesses. The opinion of an expert witness, authorized by a court, has legal status and the court of law also accepts it as evidence. However, the expert witnesses should also comply with certain laws and can be liable for prosecution, if found giving false and misleading opinion</a:t>
            </a:r>
            <a:endParaRPr lang="en-GB" dirty="0"/>
          </a:p>
          <a:p>
            <a:endParaRPr lang="en-GB" dirty="0"/>
          </a:p>
        </p:txBody>
      </p:sp>
      <p:sp>
        <p:nvSpPr>
          <p:cNvPr id="4" name="Slide Number Placeholder 3"/>
          <p:cNvSpPr>
            <a:spLocks noGrp="1"/>
          </p:cNvSpPr>
          <p:nvPr>
            <p:ph type="sldNum" sz="quarter" idx="10"/>
          </p:nvPr>
        </p:nvSpPr>
        <p:spPr/>
        <p:txBody>
          <a:bodyPr/>
          <a:lstStyle/>
          <a:p>
            <a:pPr>
              <a:defRPr/>
            </a:pPr>
            <a:fld id="{A1522287-D24A-4D7C-923C-F620684850EC}" type="slidenum">
              <a:rPr lang="en-GB" altLang="en-US" smtClean="0"/>
              <a:pPr>
                <a:defRPr/>
              </a:pPr>
              <a:t>19</a:t>
            </a:fld>
            <a:endParaRPr lang="en-GB" altLang="en-US"/>
          </a:p>
        </p:txBody>
      </p:sp>
    </p:spTree>
    <p:extLst>
      <p:ext uri="{BB962C8B-B14F-4D97-AF65-F5344CB8AC3E}">
        <p14:creationId xmlns:p14="http://schemas.microsoft.com/office/powerpoint/2010/main" val="9107581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expert witness plays an important role in an under trial case with an objective of helping the court.</a:t>
            </a:r>
          </a:p>
          <a:p>
            <a:r>
              <a:rPr lang="en-GB" dirty="0"/>
              <a:t>An expert witness is a person who can:</a:t>
            </a:r>
          </a:p>
          <a:p>
            <a:pPr lvl="1"/>
            <a:r>
              <a:rPr lang="en-GB" dirty="0"/>
              <a:t>Investigate a particular case related to a particular field</a:t>
            </a:r>
          </a:p>
          <a:p>
            <a:pPr lvl="1"/>
            <a:r>
              <a:rPr lang="en-GB" dirty="0"/>
              <a:t>Evaluate the evidence and present it before the court of law</a:t>
            </a:r>
          </a:p>
          <a:p>
            <a:pPr lvl="1"/>
            <a:r>
              <a:rPr lang="en-GB" dirty="0"/>
              <a:t>Testify the matter related to the subject in court</a:t>
            </a:r>
          </a:p>
          <a:p>
            <a:pPr lvl="1"/>
            <a:r>
              <a:rPr lang="en-GB" dirty="0"/>
              <a:t>Assist the plaintiff’s or defendant’s lawyers to establish and measure the facts, understand the complicated issues</a:t>
            </a:r>
            <a:r>
              <a:rPr lang="en-GB" baseline="0" dirty="0"/>
              <a:t> regarding evidence, and help in the preparation of a case.</a:t>
            </a:r>
          </a:p>
          <a:p>
            <a:pPr lvl="1"/>
            <a:r>
              <a:rPr lang="en-GB" baseline="0" dirty="0"/>
              <a:t>Aid the attorney to find the truth</a:t>
            </a:r>
          </a:p>
          <a:p>
            <a:pPr lvl="1"/>
            <a:r>
              <a:rPr lang="en-GB" baseline="0" dirty="0"/>
              <a:t>Be honest and reliable in expressing his or her opinion effectively, without being influenced by any third party.</a:t>
            </a:r>
          </a:p>
          <a:p>
            <a:pPr lvl="1"/>
            <a:r>
              <a:rPr lang="en-GB" baseline="0" dirty="0"/>
              <a:t>Conduct investigations on behalf of the court and report the findings back to the court.</a:t>
            </a:r>
          </a:p>
          <a:p>
            <a:pPr lvl="1"/>
            <a:r>
              <a:rPr lang="en-GB" baseline="0" dirty="0"/>
              <a:t>Participate in court as an appointed expert witness to study any intriguing incident</a:t>
            </a:r>
          </a:p>
          <a:p>
            <a:pPr lvl="1"/>
            <a:r>
              <a:rPr lang="en-GB" baseline="0" dirty="0"/>
              <a:t>Educate the jury, court, and the individuals related to the case about the findings.</a:t>
            </a:r>
            <a:endParaRPr lang="en-GB" dirty="0"/>
          </a:p>
        </p:txBody>
      </p:sp>
      <p:sp>
        <p:nvSpPr>
          <p:cNvPr id="4" name="Slide Number Placeholder 3"/>
          <p:cNvSpPr>
            <a:spLocks noGrp="1"/>
          </p:cNvSpPr>
          <p:nvPr>
            <p:ph type="sldNum" sz="quarter" idx="10"/>
          </p:nvPr>
        </p:nvSpPr>
        <p:spPr/>
        <p:txBody>
          <a:bodyPr/>
          <a:lstStyle/>
          <a:p>
            <a:pPr>
              <a:defRPr/>
            </a:pPr>
            <a:fld id="{A1522287-D24A-4D7C-923C-F620684850EC}" type="slidenum">
              <a:rPr lang="en-GB" altLang="en-US" smtClean="0"/>
              <a:pPr>
                <a:defRPr/>
              </a:pPr>
              <a:t>20</a:t>
            </a:fld>
            <a:endParaRPr lang="en-GB" altLang="en-US"/>
          </a:p>
        </p:txBody>
      </p:sp>
    </p:spTree>
    <p:extLst>
      <p:ext uri="{BB962C8B-B14F-4D97-AF65-F5344CB8AC3E}">
        <p14:creationId xmlns:p14="http://schemas.microsoft.com/office/powerpoint/2010/main" val="30129569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dirty="0"/>
              <a:t>Depending on the need an expert witness plays either the role of a:</a:t>
            </a:r>
          </a:p>
          <a:p>
            <a:pPr lvl="1"/>
            <a:r>
              <a:rPr lang="en-GB" dirty="0"/>
              <a:t>Consulting expert – offer technical explanation of a complex situation during court trials</a:t>
            </a:r>
          </a:p>
          <a:p>
            <a:pPr lvl="1"/>
            <a:r>
              <a:rPr lang="en-GB" dirty="0"/>
              <a:t>Court’s expert – advise the court on technical issues that the court fails to comprehend</a:t>
            </a:r>
          </a:p>
          <a:p>
            <a:pPr lvl="1"/>
            <a:r>
              <a:rPr lang="en-GB" dirty="0"/>
              <a:t>Testifying expert – present testimony whenever required during trial.  </a:t>
            </a:r>
          </a:p>
          <a:p>
            <a:pPr lvl="1"/>
            <a:endParaRPr lang="en-GB" dirty="0"/>
          </a:p>
          <a:p>
            <a:pPr lvl="1"/>
            <a:endParaRPr lang="en-GB" dirty="0"/>
          </a:p>
          <a:p>
            <a:pPr lvl="0"/>
            <a:r>
              <a:rPr lang="en-GB" sz="1200" b="0" i="0" kern="1200" dirty="0">
                <a:solidFill>
                  <a:schemeClr val="tx1"/>
                </a:solidFill>
                <a:effectLst/>
                <a:latin typeface="Arial" charset="0"/>
                <a:ea typeface="+mn-ea"/>
                <a:cs typeface="+mn-cs"/>
              </a:rPr>
              <a:t>There are two important witness testimonies that can play a pivotal role when cases go to trial, i.e., from a technical witness or an expert witness. </a:t>
            </a:r>
          </a:p>
          <a:p>
            <a:pPr lvl="0"/>
            <a:endParaRPr lang="en-GB" sz="1200" b="0" i="0" kern="1200" dirty="0">
              <a:solidFill>
                <a:schemeClr val="tx1"/>
              </a:solidFill>
              <a:effectLst/>
              <a:latin typeface="Arial" charset="0"/>
              <a:ea typeface="+mn-ea"/>
              <a:cs typeface="+mn-cs"/>
            </a:endParaRPr>
          </a:p>
          <a:p>
            <a:pPr lvl="0"/>
            <a:r>
              <a:rPr lang="en-GB" sz="1200" b="0" i="0" kern="1200" dirty="0">
                <a:solidFill>
                  <a:schemeClr val="tx1"/>
                </a:solidFill>
                <a:effectLst/>
                <a:latin typeface="Arial" charset="0"/>
                <a:ea typeface="+mn-ea"/>
                <a:cs typeface="+mn-cs"/>
              </a:rPr>
              <a:t>Technical witnesses’ testimony may only provide facts found during the investigation to showcase an incident or a crime. He/she explains what exactly the evidence leads to in the process of acquisition; however, they cannot draw conclusions or offer opinion. They only conduct the fieldwork and submit the findings or facts of the investigation. </a:t>
            </a:r>
          </a:p>
          <a:p>
            <a:pPr lvl="0"/>
            <a:endParaRPr lang="en-GB" sz="1200" b="0" i="0" kern="1200" dirty="0">
              <a:solidFill>
                <a:schemeClr val="tx1"/>
              </a:solidFill>
              <a:effectLst/>
              <a:latin typeface="Arial" charset="0"/>
              <a:ea typeface="+mn-ea"/>
              <a:cs typeface="+mn-cs"/>
            </a:endParaRPr>
          </a:p>
          <a:p>
            <a:pPr lvl="0"/>
            <a:r>
              <a:rPr lang="en-GB" sz="1200" b="0" i="0" kern="1200" dirty="0">
                <a:solidFill>
                  <a:schemeClr val="tx1"/>
                </a:solidFill>
                <a:effectLst/>
                <a:latin typeface="Arial" charset="0"/>
                <a:ea typeface="+mn-ea"/>
                <a:cs typeface="+mn-cs"/>
              </a:rPr>
              <a:t>On the other hand, expert witnesses can give opinions based on their observation and experiences. They can also perform a deductive analysis with facts found during an investigation. Since computer forensics is a comparatively new field and does not follow any standards of practice, the expert witnesses must provide a clear opinion to the jury who may not be fully aware of the latest developments in the field of computer forensics. </a:t>
            </a:r>
          </a:p>
          <a:p>
            <a:pPr lvl="0"/>
            <a:endParaRPr lang="en-GB" sz="1200" b="0" i="0" kern="1200" dirty="0">
              <a:solidFill>
                <a:schemeClr val="tx1"/>
              </a:solidFill>
              <a:effectLst/>
              <a:latin typeface="Arial" charset="0"/>
              <a:ea typeface="+mn-ea"/>
              <a:cs typeface="+mn-cs"/>
            </a:endParaRPr>
          </a:p>
          <a:p>
            <a:pPr lvl="0"/>
            <a:r>
              <a:rPr lang="en-GB" sz="1200" b="0" i="0" kern="1200" dirty="0">
                <a:solidFill>
                  <a:schemeClr val="tx1"/>
                </a:solidFill>
                <a:effectLst/>
                <a:latin typeface="Arial" charset="0"/>
                <a:ea typeface="+mn-ea"/>
                <a:cs typeface="+mn-cs"/>
              </a:rPr>
              <a:t>A forensic investigator, who serves as an expert witness, can provide an opinion based on the evidences that can turn into a helping factor for litigation purposes.</a:t>
            </a:r>
            <a:endParaRPr lang="en-GB" dirty="0"/>
          </a:p>
          <a:p>
            <a:pPr lvl="1"/>
            <a:endParaRPr lang="en-GB" dirty="0"/>
          </a:p>
        </p:txBody>
      </p:sp>
      <p:sp>
        <p:nvSpPr>
          <p:cNvPr id="4" name="Slide Number Placeholder 3"/>
          <p:cNvSpPr>
            <a:spLocks noGrp="1"/>
          </p:cNvSpPr>
          <p:nvPr>
            <p:ph type="sldNum" sz="quarter" idx="10"/>
          </p:nvPr>
        </p:nvSpPr>
        <p:spPr/>
        <p:txBody>
          <a:bodyPr/>
          <a:lstStyle/>
          <a:p>
            <a:pPr>
              <a:defRPr/>
            </a:pPr>
            <a:fld id="{A1522287-D24A-4D7C-923C-F620684850EC}" type="slidenum">
              <a:rPr lang="en-GB" altLang="en-US" smtClean="0"/>
              <a:pPr>
                <a:defRPr/>
              </a:pPr>
              <a:t>21</a:t>
            </a:fld>
            <a:endParaRPr lang="en-GB" altLang="en-US"/>
          </a:p>
        </p:txBody>
      </p:sp>
    </p:spTree>
    <p:extLst>
      <p:ext uri="{BB962C8B-B14F-4D97-AF65-F5344CB8AC3E}">
        <p14:creationId xmlns:p14="http://schemas.microsoft.com/office/powerpoint/2010/main" val="27804410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Arial" charset="0"/>
                <a:ea typeface="+mn-ea"/>
                <a:cs typeface="+mn-cs"/>
              </a:rPr>
              <a:t>Good expert witnesses must always speak the truth and talk directly to-the-point. They should talk to the jury with full confidence and sincerity in their case, instead of representing like a lawyer only. Experts should change the complicated material into an understandable document to make the general audience understand it easily. A good expert witness should always be well-prepared to answer the opposition’s challenges before entering the court room. He/she should be a good observer during jury trials to identify the level of interest among the jury members. Mostly, computer forensic experts should have non-verbal characteristics, i.e.:</a:t>
            </a:r>
          </a:p>
          <a:p>
            <a:endParaRPr lang="en-GB" sz="1200" b="0" i="0" kern="1200" dirty="0">
              <a:solidFill>
                <a:schemeClr val="tx1"/>
              </a:solidFill>
              <a:effectLst/>
              <a:latin typeface="Arial" charset="0"/>
              <a:ea typeface="+mn-ea"/>
              <a:cs typeface="+mn-cs"/>
            </a:endParaRPr>
          </a:p>
          <a:p>
            <a:r>
              <a:rPr lang="en-GB" sz="1200" b="0" i="0" kern="1200" dirty="0">
                <a:solidFill>
                  <a:schemeClr val="tx1"/>
                </a:solidFill>
                <a:effectLst/>
                <a:latin typeface="Arial" charset="0"/>
                <a:ea typeface="+mn-ea"/>
                <a:cs typeface="+mn-cs"/>
              </a:rPr>
              <a:t> Self-confidence </a:t>
            </a:r>
          </a:p>
          <a:p>
            <a:r>
              <a:rPr lang="en-GB" sz="1200" b="0" i="0" kern="1200" dirty="0">
                <a:solidFill>
                  <a:schemeClr val="tx1"/>
                </a:solidFill>
                <a:effectLst/>
                <a:latin typeface="Arial" charset="0"/>
                <a:ea typeface="+mn-ea"/>
                <a:cs typeface="+mn-cs"/>
              </a:rPr>
              <a:t> Politeness </a:t>
            </a:r>
          </a:p>
          <a:p>
            <a:r>
              <a:rPr lang="en-GB" sz="1200" b="0" i="0" kern="1200" dirty="0">
                <a:solidFill>
                  <a:schemeClr val="tx1"/>
                </a:solidFill>
                <a:effectLst/>
                <a:latin typeface="Arial" charset="0"/>
                <a:ea typeface="+mn-ea"/>
                <a:cs typeface="+mn-cs"/>
              </a:rPr>
              <a:t> Sincerity </a:t>
            </a:r>
          </a:p>
          <a:p>
            <a:r>
              <a:rPr lang="en-GB" sz="1200" b="0" i="0" kern="1200" dirty="0">
                <a:solidFill>
                  <a:schemeClr val="tx1"/>
                </a:solidFill>
                <a:effectLst/>
                <a:latin typeface="Arial" charset="0"/>
                <a:ea typeface="+mn-ea"/>
                <a:cs typeface="+mn-cs"/>
              </a:rPr>
              <a:t> Preparedness </a:t>
            </a:r>
          </a:p>
          <a:p>
            <a:r>
              <a:rPr lang="en-GB" sz="1200" b="0" i="0" kern="1200" dirty="0">
                <a:solidFill>
                  <a:schemeClr val="tx1"/>
                </a:solidFill>
                <a:effectLst/>
                <a:latin typeface="Arial" charset="0"/>
                <a:ea typeface="+mn-ea"/>
                <a:cs typeface="+mn-cs"/>
              </a:rPr>
              <a:t> Awareness </a:t>
            </a:r>
          </a:p>
          <a:p>
            <a:r>
              <a:rPr lang="en-GB" sz="1200" b="0" i="0" kern="1200" dirty="0">
                <a:solidFill>
                  <a:schemeClr val="tx1"/>
                </a:solidFill>
                <a:effectLst/>
                <a:latin typeface="Arial" charset="0"/>
                <a:ea typeface="+mn-ea"/>
                <a:cs typeface="+mn-cs"/>
              </a:rPr>
              <a:t> Relaxed excellence</a:t>
            </a:r>
          </a:p>
          <a:p>
            <a:endParaRPr lang="en-GB" sz="1200" b="0" i="0" kern="1200" dirty="0">
              <a:solidFill>
                <a:schemeClr val="tx1"/>
              </a:solidFill>
              <a:effectLst/>
              <a:latin typeface="Arial" charset="0"/>
              <a:ea typeface="+mn-ea"/>
              <a:cs typeface="+mn-cs"/>
            </a:endParaRPr>
          </a:p>
          <a:p>
            <a:r>
              <a:rPr lang="en-GB" sz="1200" b="0" i="0" kern="1200" dirty="0">
                <a:solidFill>
                  <a:schemeClr val="tx1"/>
                </a:solidFill>
                <a:effectLst/>
                <a:latin typeface="Arial" charset="0"/>
                <a:ea typeface="+mn-ea"/>
                <a:cs typeface="+mn-cs"/>
              </a:rPr>
              <a:t>Forensic experts must never overextend or exaggerate their opinions, as it would mislead the jury members having less knowledge in computers. The experts should develop repetition in their details and descriptions for the jury.</a:t>
            </a:r>
          </a:p>
          <a:p>
            <a:endParaRPr lang="en-GB" dirty="0"/>
          </a:p>
        </p:txBody>
      </p:sp>
      <p:sp>
        <p:nvSpPr>
          <p:cNvPr id="4" name="Slide Number Placeholder 3"/>
          <p:cNvSpPr>
            <a:spLocks noGrp="1"/>
          </p:cNvSpPr>
          <p:nvPr>
            <p:ph type="sldNum" sz="quarter" idx="10"/>
          </p:nvPr>
        </p:nvSpPr>
        <p:spPr/>
        <p:txBody>
          <a:bodyPr/>
          <a:lstStyle/>
          <a:p>
            <a:pPr>
              <a:defRPr/>
            </a:pPr>
            <a:fld id="{A1522287-D24A-4D7C-923C-F620684850EC}" type="slidenum">
              <a:rPr lang="en-GB" altLang="en-US" smtClean="0"/>
              <a:pPr>
                <a:defRPr/>
              </a:pPr>
              <a:t>22</a:t>
            </a:fld>
            <a:endParaRPr lang="en-GB" altLang="en-US"/>
          </a:p>
        </p:txBody>
      </p:sp>
    </p:spTree>
    <p:extLst>
      <p:ext uri="{BB962C8B-B14F-4D97-AF65-F5344CB8AC3E}">
        <p14:creationId xmlns:p14="http://schemas.microsoft.com/office/powerpoint/2010/main" val="35134455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Explore Password Cracking/Bypassing Techniques</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23</a:t>
            </a:fld>
            <a:endParaRPr lang="en-GB" altLang="en-US"/>
          </a:p>
        </p:txBody>
      </p:sp>
    </p:spTree>
    <p:extLst>
      <p:ext uri="{BB962C8B-B14F-4D97-AF65-F5344CB8AC3E}">
        <p14:creationId xmlns:p14="http://schemas.microsoft.com/office/powerpoint/2010/main" val="336017088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curriculum vita (CV) of an expert witness is helpful in qualifying his/her testimony by acknowledge his/her</a:t>
            </a:r>
            <a:r>
              <a:rPr lang="en-GB" baseline="0" dirty="0"/>
              <a:t> previous professional experiences.  Keeping an updated CV helps to confirm his/her eligibility along with skills and credentials as an expert witness to assist his/her testimony in the court.  </a:t>
            </a:r>
          </a:p>
          <a:p>
            <a:endParaRPr lang="en-GB" baseline="0" dirty="0"/>
          </a:p>
          <a:p>
            <a:r>
              <a:rPr lang="en-GB" sz="1200" b="0" i="0" kern="1200" dirty="0">
                <a:solidFill>
                  <a:schemeClr val="tx1"/>
                </a:solidFill>
                <a:effectLst/>
                <a:latin typeface="Arial" charset="0"/>
                <a:ea typeface="+mn-ea"/>
                <a:cs typeface="+mn-cs"/>
              </a:rPr>
              <a:t>Guidelines for preparing an expert witness’s Curriculum Vitae:</a:t>
            </a:r>
          </a:p>
          <a:p>
            <a:pPr lvl="1"/>
            <a:r>
              <a:rPr lang="en-GB" sz="1200" b="0" i="0" kern="1200" dirty="0">
                <a:solidFill>
                  <a:schemeClr val="tx1"/>
                </a:solidFill>
                <a:effectLst/>
                <a:latin typeface="Arial" charset="0"/>
                <a:ea typeface="+mn-ea"/>
                <a:cs typeface="+mn-cs"/>
              </a:rPr>
              <a:t> Specify the certifications received, credentials acquired, and any other accomplishments. These will increase the credibility of the expert witness before the jury. </a:t>
            </a:r>
          </a:p>
          <a:p>
            <a:pPr lvl="1"/>
            <a:r>
              <a:rPr lang="en-GB" sz="1200" b="0" i="0" kern="1200" dirty="0">
                <a:solidFill>
                  <a:schemeClr val="tx1"/>
                </a:solidFill>
                <a:effectLst/>
                <a:latin typeface="Arial" charset="0"/>
                <a:ea typeface="+mn-ea"/>
                <a:cs typeface="+mn-cs"/>
              </a:rPr>
              <a:t> A testimony log of an expert witness contains all the previous testimonies and results of the case. Enlist all the recent works of the expert witness in the CV. </a:t>
            </a:r>
          </a:p>
          <a:p>
            <a:pPr lvl="1"/>
            <a:r>
              <a:rPr lang="en-GB" sz="1200" b="0" i="0" kern="1200" dirty="0">
                <a:solidFill>
                  <a:schemeClr val="tx1"/>
                </a:solidFill>
                <a:effectLst/>
                <a:latin typeface="Arial" charset="0"/>
                <a:ea typeface="+mn-ea"/>
                <a:cs typeface="+mn-cs"/>
              </a:rPr>
              <a:t> Mention the field of expertise and include the books written, if any. </a:t>
            </a:r>
          </a:p>
          <a:p>
            <a:pPr lvl="1"/>
            <a:r>
              <a:rPr lang="en-GB" sz="1200" b="0" i="0" kern="1200" dirty="0">
                <a:solidFill>
                  <a:schemeClr val="tx1"/>
                </a:solidFill>
                <a:effectLst/>
                <a:latin typeface="Arial" charset="0"/>
                <a:ea typeface="+mn-ea"/>
                <a:cs typeface="+mn-cs"/>
              </a:rPr>
              <a:t> Specify any professional training received in the resume. </a:t>
            </a:r>
          </a:p>
          <a:p>
            <a:pPr lvl="1"/>
            <a:r>
              <a:rPr lang="en-GB" sz="1200" b="0" i="0" kern="1200" dirty="0">
                <a:solidFill>
                  <a:schemeClr val="tx1"/>
                </a:solidFill>
                <a:effectLst/>
                <a:latin typeface="Arial" charset="0"/>
                <a:ea typeface="+mn-ea"/>
                <a:cs typeface="+mn-cs"/>
              </a:rPr>
              <a:t> Give the names of important and high ranking people as referrals in the CV to increase their credibility. </a:t>
            </a:r>
          </a:p>
          <a:p>
            <a:pPr lvl="1"/>
            <a:r>
              <a:rPr lang="en-GB" sz="1200" b="0" i="0" kern="1200" dirty="0">
                <a:solidFill>
                  <a:schemeClr val="tx1"/>
                </a:solidFill>
                <a:effectLst/>
                <a:latin typeface="Arial" charset="0"/>
                <a:ea typeface="+mn-ea"/>
                <a:cs typeface="+mn-cs"/>
              </a:rPr>
              <a:t> List the basic and advanced skills of the expert witness</a:t>
            </a:r>
          </a:p>
          <a:p>
            <a:endParaRPr lang="en-GB" sz="1200" b="0" i="0" kern="1200" baseline="0" dirty="0">
              <a:solidFill>
                <a:schemeClr val="tx1"/>
              </a:solidFill>
              <a:effectLst/>
              <a:latin typeface="Arial" charset="0"/>
              <a:ea typeface="+mn-ea"/>
              <a:cs typeface="+mn-cs"/>
            </a:endParaRPr>
          </a:p>
          <a:p>
            <a:endParaRPr lang="en-GB" baseline="0" dirty="0"/>
          </a:p>
          <a:p>
            <a:endParaRPr lang="en-GB" baseline="0" dirty="0"/>
          </a:p>
          <a:p>
            <a:endParaRPr lang="en-GB" dirty="0"/>
          </a:p>
        </p:txBody>
      </p:sp>
      <p:sp>
        <p:nvSpPr>
          <p:cNvPr id="4" name="Slide Number Placeholder 3"/>
          <p:cNvSpPr>
            <a:spLocks noGrp="1"/>
          </p:cNvSpPr>
          <p:nvPr>
            <p:ph type="sldNum" sz="quarter" idx="10"/>
          </p:nvPr>
        </p:nvSpPr>
        <p:spPr/>
        <p:txBody>
          <a:bodyPr/>
          <a:lstStyle/>
          <a:p>
            <a:pPr>
              <a:defRPr/>
            </a:pPr>
            <a:fld id="{A1522287-D24A-4D7C-923C-F620684850EC}" type="slidenum">
              <a:rPr lang="en-GB" altLang="en-US" smtClean="0"/>
              <a:pPr>
                <a:defRPr/>
              </a:pPr>
              <a:t>24</a:t>
            </a:fld>
            <a:endParaRPr lang="en-GB" altLang="en-US"/>
          </a:p>
        </p:txBody>
      </p:sp>
    </p:spTree>
    <p:extLst>
      <p:ext uri="{BB962C8B-B14F-4D97-AF65-F5344CB8AC3E}">
        <p14:creationId xmlns:p14="http://schemas.microsoft.com/office/powerpoint/2010/main" val="325827951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employed as a technical or expert witness in a computer forensic litigation, he/she must prepare the testimony methodically and careful.  The expert witness must establish the communication</a:t>
            </a:r>
            <a:r>
              <a:rPr lang="en-GB" baseline="0" dirty="0"/>
              <a:t> before the case goes to trial.  While drafting the testimony, the witness must acquire absolute knowledge on all the general concepts related to the case before beginning with evidence processing and examining.</a:t>
            </a:r>
          </a:p>
          <a:p>
            <a:endParaRPr lang="en-GB" baseline="0" dirty="0"/>
          </a:p>
          <a:p>
            <a:r>
              <a:rPr lang="en-GB" baseline="0" dirty="0"/>
              <a:t>It is important to bear in mind that while working on a case as an expert witness, the investigator is not working for the client but the attorney.  Therefore, if he identifies any negative findings, he should immediately communicate with the attorney about the finding and not to the client.  Therefore, the expert witness must substantiate his/her findings with proper documentation or cooperate with other computer </a:t>
            </a:r>
            <a:r>
              <a:rPr lang="en-GB" baseline="0" dirty="0" err="1"/>
              <a:t>fprensics</a:t>
            </a:r>
            <a:r>
              <a:rPr lang="en-GB" baseline="0" dirty="0"/>
              <a:t> professional associated with the attorney while preparing the testimony.</a:t>
            </a:r>
            <a:endParaRPr lang="en-GB" dirty="0"/>
          </a:p>
        </p:txBody>
      </p:sp>
      <p:sp>
        <p:nvSpPr>
          <p:cNvPr id="4" name="Slide Number Placeholder 3"/>
          <p:cNvSpPr>
            <a:spLocks noGrp="1"/>
          </p:cNvSpPr>
          <p:nvPr>
            <p:ph type="sldNum" sz="quarter" idx="10"/>
          </p:nvPr>
        </p:nvSpPr>
        <p:spPr/>
        <p:txBody>
          <a:bodyPr/>
          <a:lstStyle/>
          <a:p>
            <a:pPr>
              <a:defRPr/>
            </a:pPr>
            <a:fld id="{A1522287-D24A-4D7C-923C-F620684850EC}" type="slidenum">
              <a:rPr lang="en-GB" altLang="en-US" smtClean="0"/>
              <a:pPr>
                <a:defRPr/>
              </a:pPr>
              <a:t>26</a:t>
            </a:fld>
            <a:endParaRPr lang="en-GB" altLang="en-US"/>
          </a:p>
        </p:txBody>
      </p:sp>
    </p:spTree>
    <p:extLst>
      <p:ext uri="{BB962C8B-B14F-4D97-AF65-F5344CB8AC3E}">
        <p14:creationId xmlns:p14="http://schemas.microsoft.com/office/powerpoint/2010/main" val="231671896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Arial" charset="0"/>
                <a:ea typeface="+mn-ea"/>
                <a:cs typeface="+mn-cs"/>
              </a:rPr>
              <a:t>An expert witness must keep certain factors in mind while testifying in the court. He/she should gather sufficient information about the usual procedures during a trial, and must never query his attorney in this regard. Before the expert witness testifies in the court, the attorney will first introduce him/her to the court with high regards and narrate his credentials and accomplishments to establish his/her credibility with the jury. However, the opposing counsel at times would try to damage the reputation of the expert witness by revealing his/her earlier failures as an expert witness, if any. </a:t>
            </a:r>
          </a:p>
          <a:p>
            <a:endParaRPr lang="en-GB" sz="1200" b="0" i="0" kern="1200" dirty="0">
              <a:solidFill>
                <a:schemeClr val="tx1"/>
              </a:solidFill>
              <a:effectLst/>
              <a:latin typeface="Arial" charset="0"/>
              <a:ea typeface="+mn-ea"/>
              <a:cs typeface="+mn-cs"/>
            </a:endParaRPr>
          </a:p>
          <a:p>
            <a:r>
              <a:rPr lang="en-GB" sz="1200" b="0" i="0" kern="1200" dirty="0">
                <a:solidFill>
                  <a:schemeClr val="tx1"/>
                </a:solidFill>
                <a:effectLst/>
                <a:latin typeface="Arial" charset="0"/>
                <a:ea typeface="+mn-ea"/>
                <a:cs typeface="+mn-cs"/>
              </a:rPr>
              <a:t>The attorney then leads the expert witness through the evidence and will explain his role concerning the evidence in an understandable way to the jury, audience, and the opposing counsel followed by cross-examination with the opposing counsel. The opposing counsel will later question the expert witness regarding his description of the evidence and the methods he/she followed while collecting and </a:t>
            </a:r>
            <a:r>
              <a:rPr lang="en-GB" sz="1200" b="0" i="0" kern="1200" dirty="0" err="1">
                <a:solidFill>
                  <a:schemeClr val="tx1"/>
                </a:solidFill>
                <a:effectLst/>
                <a:latin typeface="Arial" charset="0"/>
                <a:ea typeface="+mn-ea"/>
                <a:cs typeface="+mn-cs"/>
              </a:rPr>
              <a:t>analyzing</a:t>
            </a:r>
            <a:r>
              <a:rPr lang="en-GB" sz="1200" b="0" i="0" kern="1200" dirty="0">
                <a:solidFill>
                  <a:schemeClr val="tx1"/>
                </a:solidFill>
                <a:effectLst/>
                <a:latin typeface="Arial" charset="0"/>
                <a:ea typeface="+mn-ea"/>
                <a:cs typeface="+mn-cs"/>
              </a:rPr>
              <a:t> the evidence.</a:t>
            </a:r>
            <a:endParaRPr lang="en-GB" dirty="0"/>
          </a:p>
        </p:txBody>
      </p:sp>
      <p:sp>
        <p:nvSpPr>
          <p:cNvPr id="4" name="Slide Number Placeholder 3"/>
          <p:cNvSpPr>
            <a:spLocks noGrp="1"/>
          </p:cNvSpPr>
          <p:nvPr>
            <p:ph type="sldNum" sz="quarter" idx="10"/>
          </p:nvPr>
        </p:nvSpPr>
        <p:spPr/>
        <p:txBody>
          <a:bodyPr/>
          <a:lstStyle/>
          <a:p>
            <a:pPr>
              <a:defRPr/>
            </a:pPr>
            <a:fld id="{A1522287-D24A-4D7C-923C-F620684850EC}" type="slidenum">
              <a:rPr lang="en-GB" altLang="en-US" smtClean="0"/>
              <a:pPr>
                <a:defRPr/>
              </a:pPr>
              <a:t>27</a:t>
            </a:fld>
            <a:endParaRPr lang="en-GB" altLang="en-US"/>
          </a:p>
        </p:txBody>
      </p:sp>
    </p:spTree>
    <p:extLst>
      <p:ext uri="{BB962C8B-B14F-4D97-AF65-F5344CB8AC3E}">
        <p14:creationId xmlns:p14="http://schemas.microsoft.com/office/powerpoint/2010/main" val="187000347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Arial" charset="0"/>
                <a:ea typeface="+mn-ea"/>
                <a:cs typeface="+mn-cs"/>
              </a:rPr>
              <a:t> Motion in </a:t>
            </a:r>
            <a:r>
              <a:rPr lang="en-GB" sz="1200" b="0" i="0" kern="1200" dirty="0" err="1">
                <a:solidFill>
                  <a:schemeClr val="tx1"/>
                </a:solidFill>
                <a:effectLst/>
                <a:latin typeface="Arial" charset="0"/>
                <a:ea typeface="+mn-ea"/>
                <a:cs typeface="+mn-cs"/>
              </a:rPr>
              <a:t>Limine</a:t>
            </a:r>
            <a:r>
              <a:rPr lang="en-GB" sz="1200" b="0" i="0" kern="1200" dirty="0">
                <a:solidFill>
                  <a:schemeClr val="tx1"/>
                </a:solidFill>
                <a:effectLst/>
                <a:latin typeface="Arial" charset="0"/>
                <a:ea typeface="+mn-ea"/>
                <a:cs typeface="+mn-cs"/>
              </a:rPr>
              <a:t> (Motion in Beginning): This is a handwritten list of objections to a certain testimony. It is a special hearing on the acceptability of evidence or restriction of evidence. It is usually done a day or two before the beginning of the trial proceedings. This allows the judge to determine if the evidence should be allowed without the jury’s presence. </a:t>
            </a:r>
          </a:p>
          <a:p>
            <a:r>
              <a:rPr lang="en-GB" sz="1200" b="0" i="0" kern="1200" dirty="0">
                <a:solidFill>
                  <a:schemeClr val="tx1"/>
                </a:solidFill>
                <a:effectLst/>
                <a:latin typeface="Arial" charset="0"/>
                <a:ea typeface="+mn-ea"/>
                <a:cs typeface="+mn-cs"/>
              </a:rPr>
              <a:t> Opening Statement: An opening statement is important because it offers an outline of the case. </a:t>
            </a:r>
          </a:p>
          <a:p>
            <a:r>
              <a:rPr lang="en-GB" sz="1200" b="0" i="0" kern="1200" dirty="0">
                <a:solidFill>
                  <a:schemeClr val="tx1"/>
                </a:solidFill>
                <a:effectLst/>
                <a:latin typeface="Arial" charset="0"/>
                <a:ea typeface="+mn-ea"/>
                <a:cs typeface="+mn-cs"/>
              </a:rPr>
              <a:t> Plaintiff and Defendant: A plaintiff is a person who initiates the lawsuit, claiming for damages; whereas the defendant is the person who is answerable to the plaintiff’s complaints or claims. The attorney and the opposing counsel presents the case, explains what, when, where, and how it happened.</a:t>
            </a:r>
          </a:p>
          <a:p>
            <a:r>
              <a:rPr lang="en-GB" sz="1200" b="0" i="0" kern="1200" dirty="0">
                <a:solidFill>
                  <a:schemeClr val="tx1"/>
                </a:solidFill>
                <a:effectLst/>
                <a:latin typeface="Arial" charset="0"/>
                <a:ea typeface="+mn-ea"/>
                <a:cs typeface="+mn-cs"/>
              </a:rPr>
              <a:t> Rebuttal Session: The rebuttal session is the cross-examination of the expert witness by both the plaintiff and the defendant. </a:t>
            </a:r>
          </a:p>
          <a:p>
            <a:r>
              <a:rPr lang="en-GB" sz="1200" b="0" i="0" kern="1200" dirty="0">
                <a:solidFill>
                  <a:schemeClr val="tx1"/>
                </a:solidFill>
                <a:effectLst/>
                <a:latin typeface="Arial" charset="0"/>
                <a:ea typeface="+mn-ea"/>
                <a:cs typeface="+mn-cs"/>
              </a:rPr>
              <a:t> Jury Orders: The judge educates the jury about the law points related to the case. They can be presented either before or after the closing statements. These are intended to assist the jury with the application of certain specific laws to the details involved in the case, which is then read and approved by the jury. </a:t>
            </a:r>
          </a:p>
          <a:p>
            <a:r>
              <a:rPr lang="en-GB" sz="1200" b="0" i="0" kern="1200" dirty="0">
                <a:solidFill>
                  <a:schemeClr val="tx1"/>
                </a:solidFill>
                <a:effectLst/>
                <a:latin typeface="Arial" charset="0"/>
                <a:ea typeface="+mn-ea"/>
                <a:cs typeface="+mn-cs"/>
              </a:rPr>
              <a:t> Closing Arguments: After the presentation of all the evidence, both the plaintiff and defendant have the chance to present the summarized closing statements of the case. The attorney and the opposing counsel can suggest solutions for the case but must leave the verdict to be decided by the jury.  </a:t>
            </a:r>
          </a:p>
          <a:p>
            <a:endParaRPr lang="en-GB" dirty="0"/>
          </a:p>
        </p:txBody>
      </p:sp>
      <p:sp>
        <p:nvSpPr>
          <p:cNvPr id="4" name="Slide Number Placeholder 3"/>
          <p:cNvSpPr>
            <a:spLocks noGrp="1"/>
          </p:cNvSpPr>
          <p:nvPr>
            <p:ph type="sldNum" sz="quarter" idx="10"/>
          </p:nvPr>
        </p:nvSpPr>
        <p:spPr/>
        <p:txBody>
          <a:bodyPr/>
          <a:lstStyle/>
          <a:p>
            <a:pPr>
              <a:defRPr/>
            </a:pPr>
            <a:fld id="{A1522287-D24A-4D7C-923C-F620684850EC}" type="slidenum">
              <a:rPr lang="en-GB" altLang="en-US" smtClean="0"/>
              <a:pPr>
                <a:defRPr/>
              </a:pPr>
              <a:t>28</a:t>
            </a:fld>
            <a:endParaRPr lang="en-GB" altLang="en-US"/>
          </a:p>
        </p:txBody>
      </p:sp>
    </p:spTree>
    <p:extLst>
      <p:ext uri="{BB962C8B-B14F-4D97-AF65-F5344CB8AC3E}">
        <p14:creationId xmlns:p14="http://schemas.microsoft.com/office/powerpoint/2010/main" val="297971947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A1522287-D24A-4D7C-923C-F620684850EC}" type="slidenum">
              <a:rPr lang="en-GB" altLang="en-US" smtClean="0"/>
              <a:pPr>
                <a:defRPr/>
              </a:pPr>
              <a:t>29</a:t>
            </a:fld>
            <a:endParaRPr lang="en-GB" altLang="en-US"/>
          </a:p>
        </p:txBody>
      </p:sp>
    </p:spTree>
    <p:extLst>
      <p:ext uri="{BB962C8B-B14F-4D97-AF65-F5344CB8AC3E}">
        <p14:creationId xmlns:p14="http://schemas.microsoft.com/office/powerpoint/2010/main" val="94787534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Arial" charset="0"/>
                <a:ea typeface="+mn-ea"/>
                <a:cs typeface="+mn-cs"/>
              </a:rPr>
              <a:t>The expert witness must make graphical demonstrations such as tables, charts, and pie diagrams that will illustrate and elucidate the findings. It will also make the presentation interesting. </a:t>
            </a:r>
          </a:p>
          <a:p>
            <a:r>
              <a:rPr lang="en-GB" sz="1200" b="0" i="0" kern="1200" dirty="0">
                <a:solidFill>
                  <a:schemeClr val="tx1"/>
                </a:solidFill>
                <a:effectLst/>
                <a:latin typeface="Arial" charset="0"/>
                <a:ea typeface="+mn-ea"/>
                <a:cs typeface="+mn-cs"/>
              </a:rPr>
              <a:t>An expert witness must make use of a pointer to stress the specific areas that will enhance the testimony. It is another good practice to make smaller photocopies of demonstrations for each juror, thus enabling them to see the demonstrations clearly. </a:t>
            </a:r>
          </a:p>
          <a:p>
            <a:r>
              <a:rPr lang="en-GB" sz="1200" b="0" i="0" kern="1200" dirty="0">
                <a:solidFill>
                  <a:schemeClr val="tx1"/>
                </a:solidFill>
                <a:effectLst/>
                <a:latin typeface="Arial" charset="0"/>
                <a:ea typeface="+mn-ea"/>
                <a:cs typeface="+mn-cs"/>
              </a:rPr>
              <a:t>The expert witness should also explain both the hardware and software mechanisms to the jury by using diagrammatic representations and relating evidence to the case. </a:t>
            </a:r>
            <a:endParaRPr lang="en-GB" dirty="0"/>
          </a:p>
        </p:txBody>
      </p:sp>
      <p:sp>
        <p:nvSpPr>
          <p:cNvPr id="4" name="Slide Number Placeholder 3"/>
          <p:cNvSpPr>
            <a:spLocks noGrp="1"/>
          </p:cNvSpPr>
          <p:nvPr>
            <p:ph type="sldNum" sz="quarter" idx="10"/>
          </p:nvPr>
        </p:nvSpPr>
        <p:spPr/>
        <p:txBody>
          <a:bodyPr/>
          <a:lstStyle/>
          <a:p>
            <a:pPr>
              <a:defRPr/>
            </a:pPr>
            <a:fld id="{A1522287-D24A-4D7C-923C-F620684850EC}" type="slidenum">
              <a:rPr lang="en-GB" altLang="en-US" smtClean="0"/>
              <a:pPr>
                <a:defRPr/>
              </a:pPr>
              <a:t>30</a:t>
            </a:fld>
            <a:endParaRPr lang="en-GB" altLang="en-US"/>
          </a:p>
        </p:txBody>
      </p:sp>
    </p:spTree>
    <p:extLst>
      <p:ext uri="{BB962C8B-B14F-4D97-AF65-F5344CB8AC3E}">
        <p14:creationId xmlns:p14="http://schemas.microsoft.com/office/powerpoint/2010/main" val="35421042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Arial" charset="0"/>
                <a:ea typeface="+mn-ea"/>
                <a:cs typeface="+mn-cs"/>
              </a:rPr>
              <a:t>Before presenting the testimony, the expert witness must have a clear picture about the jury. The expert witness should make it a habit of using examples that are relevant to the descriptions in the testimony. </a:t>
            </a:r>
          </a:p>
          <a:p>
            <a:r>
              <a:rPr lang="en-GB" sz="1200" b="0" i="0" kern="1200" dirty="0">
                <a:solidFill>
                  <a:schemeClr val="tx1"/>
                </a:solidFill>
                <a:effectLst/>
                <a:latin typeface="Arial" charset="0"/>
                <a:ea typeface="+mn-ea"/>
                <a:cs typeface="+mn-cs"/>
              </a:rPr>
              <a:t>It is the duty of the expert witness to make a list of crucial questions, which will help the attorney to understand the testimony during the trial. It will also help in reviewing or making any corrections to improve the presentation of the testimony and avoid possible problems during the trial proceedings. </a:t>
            </a:r>
          </a:p>
          <a:p>
            <a:r>
              <a:rPr lang="en-GB" sz="1200" b="0" i="0" kern="1200" dirty="0">
                <a:solidFill>
                  <a:schemeClr val="tx1"/>
                </a:solidFill>
                <a:effectLst/>
                <a:latin typeface="Arial" charset="0"/>
                <a:ea typeface="+mn-ea"/>
                <a:cs typeface="+mn-cs"/>
              </a:rPr>
              <a:t>In case of first-time appearance in a trial, an expert witness should prepare a draft testimony and work with the attorney to acquire the right language that will effectively communicate the message to the jury. After the testimony is over, the attorney will again call the expert witness to evaluate his work and update the testimony in his curriculum vitae or record him/her as a rebuttal witness.  </a:t>
            </a:r>
          </a:p>
          <a:p>
            <a:endParaRPr lang="en-GB" dirty="0"/>
          </a:p>
        </p:txBody>
      </p:sp>
      <p:sp>
        <p:nvSpPr>
          <p:cNvPr id="4" name="Slide Number Placeholder 3"/>
          <p:cNvSpPr>
            <a:spLocks noGrp="1"/>
          </p:cNvSpPr>
          <p:nvPr>
            <p:ph type="sldNum" sz="quarter" idx="10"/>
          </p:nvPr>
        </p:nvSpPr>
        <p:spPr/>
        <p:txBody>
          <a:bodyPr/>
          <a:lstStyle/>
          <a:p>
            <a:pPr>
              <a:defRPr/>
            </a:pPr>
            <a:fld id="{A1522287-D24A-4D7C-923C-F620684850EC}" type="slidenum">
              <a:rPr lang="en-GB" altLang="en-US" smtClean="0"/>
              <a:pPr>
                <a:defRPr/>
              </a:pPr>
              <a:t>31</a:t>
            </a:fld>
            <a:endParaRPr lang="en-GB" altLang="en-US"/>
          </a:p>
        </p:txBody>
      </p:sp>
    </p:spTree>
    <p:extLst>
      <p:ext uri="{BB962C8B-B14F-4D97-AF65-F5344CB8AC3E}">
        <p14:creationId xmlns:p14="http://schemas.microsoft.com/office/powerpoint/2010/main" val="320728189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Arial" charset="0"/>
                <a:ea typeface="+mn-ea"/>
                <a:cs typeface="+mn-cs"/>
              </a:rPr>
              <a:t>The expert witness employed by an attorney must be a neutral witness. He must clearly state his opinion and outline his boundaries of knowledge and ethics, if required. He must use graphics for the validation of any issues in business lawsuits to enhance the testimony.</a:t>
            </a:r>
          </a:p>
          <a:p>
            <a:endParaRPr lang="en-GB" sz="1200" b="0" i="0" kern="1200" dirty="0">
              <a:solidFill>
                <a:schemeClr val="tx1"/>
              </a:solidFill>
              <a:effectLst/>
              <a:latin typeface="Arial" charset="0"/>
              <a:ea typeface="+mn-ea"/>
              <a:cs typeface="+mn-cs"/>
            </a:endParaRPr>
          </a:p>
          <a:p>
            <a:r>
              <a:rPr lang="en-GB" sz="1200" b="0" i="0" kern="1200" dirty="0">
                <a:solidFill>
                  <a:schemeClr val="tx1"/>
                </a:solidFill>
                <a:effectLst/>
                <a:latin typeface="Arial" charset="0"/>
                <a:ea typeface="+mn-ea"/>
                <a:cs typeface="+mn-cs"/>
              </a:rPr>
              <a:t>While preparing a summarized case outline for the attorney, he should make sure that the document is understandable to the attorney. Therefore, the expert witness must acquire a clear picture of how to present the evidence in support of his attorney in the court. </a:t>
            </a:r>
          </a:p>
          <a:p>
            <a:endParaRPr lang="en-GB" sz="1200" b="0" i="0" kern="1200" dirty="0">
              <a:solidFill>
                <a:schemeClr val="tx1"/>
              </a:solidFill>
              <a:effectLst/>
              <a:latin typeface="Arial" charset="0"/>
              <a:ea typeface="+mn-ea"/>
              <a:cs typeface="+mn-cs"/>
            </a:endParaRPr>
          </a:p>
          <a:p>
            <a:r>
              <a:rPr lang="en-GB" sz="1200" b="0" i="0" kern="1200" dirty="0">
                <a:solidFill>
                  <a:schemeClr val="tx1"/>
                </a:solidFill>
                <a:effectLst/>
                <a:latin typeface="Arial" charset="0"/>
                <a:ea typeface="+mn-ea"/>
                <a:cs typeface="+mn-cs"/>
              </a:rPr>
              <a:t>He/she must recheck and synchronize his testimony with other experts. The attorney should also be spared some time to ensure that he is aware of all the facts in the expert’s testimony or opinion. </a:t>
            </a:r>
          </a:p>
          <a:p>
            <a:endParaRPr lang="en-GB" sz="1200" b="0" i="0" kern="1200" dirty="0">
              <a:solidFill>
                <a:schemeClr val="tx1"/>
              </a:solidFill>
              <a:effectLst/>
              <a:latin typeface="Arial" charset="0"/>
              <a:ea typeface="+mn-ea"/>
              <a:cs typeface="+mn-cs"/>
            </a:endParaRPr>
          </a:p>
          <a:p>
            <a:r>
              <a:rPr lang="en-GB" sz="1200" b="0" i="0" kern="1200" dirty="0">
                <a:solidFill>
                  <a:schemeClr val="tx1"/>
                </a:solidFill>
                <a:effectLst/>
                <a:latin typeface="Arial" charset="0"/>
                <a:ea typeface="+mn-ea"/>
                <a:cs typeface="+mn-cs"/>
              </a:rPr>
              <a:t>The expert witness must meet the paralegal to acquire a general idea about the court of law and co-work with his attorney to guide him/her about all the technical terms used in his testimony. </a:t>
            </a:r>
          </a:p>
          <a:p>
            <a:r>
              <a:rPr lang="en-GB" sz="1200" b="0" i="0" kern="1200" dirty="0">
                <a:solidFill>
                  <a:schemeClr val="tx1"/>
                </a:solidFill>
                <a:effectLst/>
                <a:latin typeface="Arial" charset="0"/>
                <a:ea typeface="+mn-ea"/>
                <a:cs typeface="+mn-cs"/>
              </a:rPr>
              <a:t>Note: A paralegal is a person with special training in either a specific or general area of law.</a:t>
            </a:r>
            <a:endParaRPr lang="en-GB" dirty="0"/>
          </a:p>
        </p:txBody>
      </p:sp>
      <p:sp>
        <p:nvSpPr>
          <p:cNvPr id="4" name="Slide Number Placeholder 3"/>
          <p:cNvSpPr>
            <a:spLocks noGrp="1"/>
          </p:cNvSpPr>
          <p:nvPr>
            <p:ph type="sldNum" sz="quarter" idx="10"/>
          </p:nvPr>
        </p:nvSpPr>
        <p:spPr/>
        <p:txBody>
          <a:bodyPr/>
          <a:lstStyle/>
          <a:p>
            <a:pPr>
              <a:defRPr/>
            </a:pPr>
            <a:fld id="{A1522287-D24A-4D7C-923C-F620684850EC}" type="slidenum">
              <a:rPr lang="en-GB" altLang="en-US" smtClean="0"/>
              <a:pPr>
                <a:defRPr/>
              </a:pPr>
              <a:t>32</a:t>
            </a:fld>
            <a:endParaRPr lang="en-GB" altLang="en-US"/>
          </a:p>
        </p:txBody>
      </p:sp>
    </p:spTree>
    <p:extLst>
      <p:ext uri="{BB962C8B-B14F-4D97-AF65-F5344CB8AC3E}">
        <p14:creationId xmlns:p14="http://schemas.microsoft.com/office/powerpoint/2010/main" val="75352257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GB" sz="1200" b="0" i="0" kern="1200" dirty="0">
                <a:solidFill>
                  <a:schemeClr val="tx1"/>
                </a:solidFill>
                <a:effectLst/>
                <a:latin typeface="Arial" charset="0"/>
                <a:ea typeface="+mn-ea"/>
                <a:cs typeface="+mn-cs"/>
              </a:rPr>
              <a:t>Direct examination constitutes an important part of the testimony at a trial, as it offers a clear overview of all the findings. Cross-examination may not be that crucial, even though the opposing counsel may attempt to discredit the expert witness. As a result of which, most of the cases never make it to the court. Under these circumstances, the expert witness must provide direct testimony when he/she testifies on behalf of the attorney who has employed him/her.</a:t>
            </a:r>
          </a:p>
          <a:p>
            <a:endParaRPr lang="en-GB" sz="1200" b="0" i="0" kern="1200" dirty="0">
              <a:solidFill>
                <a:schemeClr val="tx1"/>
              </a:solidFill>
              <a:effectLst/>
              <a:latin typeface="Arial" charset="0"/>
              <a:ea typeface="+mn-ea"/>
              <a:cs typeface="+mn-cs"/>
            </a:endParaRPr>
          </a:p>
          <a:p>
            <a:r>
              <a:rPr lang="en-GB" sz="1200" b="0" i="0" kern="1200" dirty="0">
                <a:solidFill>
                  <a:schemeClr val="tx1"/>
                </a:solidFill>
                <a:effectLst/>
                <a:latin typeface="Arial" charset="0"/>
                <a:ea typeface="+mn-ea"/>
                <a:cs typeface="+mn-cs"/>
              </a:rPr>
              <a:t>The expert witness must provide a lucid overview of all of the case findings. While giving testimony, he/she must affirm her background, qualifications, and credentials to state his/her importance in the present case. She must design a systematic and easy-to-follow plan for explaining her evidence collection methods. The expert witness must find the point of balance between technical language and amateur language for explaining the complex matters. The expert witness’s speech should match up to the educational level of the jury. </a:t>
            </a:r>
          </a:p>
          <a:p>
            <a:endParaRPr lang="en-GB" sz="1200" b="0" i="0" kern="1200" dirty="0">
              <a:solidFill>
                <a:schemeClr val="tx1"/>
              </a:solidFill>
              <a:effectLst/>
              <a:latin typeface="Arial" charset="0"/>
              <a:ea typeface="+mn-ea"/>
              <a:cs typeface="+mn-cs"/>
            </a:endParaRPr>
          </a:p>
          <a:p>
            <a:r>
              <a:rPr lang="en-GB" sz="1200" b="0" i="0" kern="1200" dirty="0">
                <a:solidFill>
                  <a:schemeClr val="tx1"/>
                </a:solidFill>
                <a:effectLst/>
                <a:latin typeface="Arial" charset="0"/>
                <a:ea typeface="+mn-ea"/>
                <a:cs typeface="+mn-cs"/>
              </a:rPr>
              <a:t>The expert witness must provide answers when questioned by the opposing counsel, and thus, the testimony should be prepared accordingly in association with his attorney. The attorney guides the expert regarding the precise wording and language that are used while presenting the testimony.</a:t>
            </a:r>
          </a:p>
          <a:p>
            <a:endParaRPr lang="en-GB" sz="1200" b="0" i="0" kern="1200" dirty="0">
              <a:solidFill>
                <a:schemeClr val="tx1"/>
              </a:solidFill>
              <a:effectLst/>
              <a:latin typeface="Arial" charset="0"/>
              <a:ea typeface="+mn-ea"/>
              <a:cs typeface="+mn-cs"/>
            </a:endParaRPr>
          </a:p>
          <a:p>
            <a:r>
              <a:rPr lang="en-GB" sz="1200" b="0" i="0" kern="1200" dirty="0">
                <a:solidFill>
                  <a:schemeClr val="tx1"/>
                </a:solidFill>
                <a:effectLst/>
                <a:latin typeface="Arial" charset="0"/>
                <a:ea typeface="+mn-ea"/>
                <a:cs typeface="+mn-cs"/>
              </a:rPr>
              <a:t>It is not wise to provide information to an opposing counsel voluntarily. If the opposing counsel asks something irrelevant to the case, an expert witness should not offer guesses. The expert witness must always use his/her words and phrases while answering the questions by the opposing counsel. The strategy for a successful direct examination is to continue presenting oneself to the jury, even if the opposing counsel attempts to discredit. Speak slowly, as it is the best tactic against problematic questions. Turn towards the jury slowly while giving your response; this allows you to maintain control over the opposing counsel.</a:t>
            </a:r>
            <a:endParaRPr lang="en-GB" dirty="0"/>
          </a:p>
        </p:txBody>
      </p:sp>
      <p:sp>
        <p:nvSpPr>
          <p:cNvPr id="4" name="Slide Number Placeholder 3"/>
          <p:cNvSpPr>
            <a:spLocks noGrp="1"/>
          </p:cNvSpPr>
          <p:nvPr>
            <p:ph type="sldNum" sz="quarter" idx="10"/>
          </p:nvPr>
        </p:nvSpPr>
        <p:spPr/>
        <p:txBody>
          <a:bodyPr/>
          <a:lstStyle/>
          <a:p>
            <a:pPr>
              <a:defRPr/>
            </a:pPr>
            <a:fld id="{A1522287-D24A-4D7C-923C-F620684850EC}" type="slidenum">
              <a:rPr lang="en-GB" altLang="en-US" smtClean="0"/>
              <a:pPr>
                <a:defRPr/>
              </a:pPr>
              <a:t>33</a:t>
            </a:fld>
            <a:endParaRPr lang="en-GB" altLang="en-US"/>
          </a:p>
        </p:txBody>
      </p:sp>
    </p:spTree>
    <p:extLst>
      <p:ext uri="{BB962C8B-B14F-4D97-AF65-F5344CB8AC3E}">
        <p14:creationId xmlns:p14="http://schemas.microsoft.com/office/powerpoint/2010/main" val="60713413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sz="1200" b="0" i="0" kern="1200" dirty="0">
                <a:solidFill>
                  <a:schemeClr val="tx1"/>
                </a:solidFill>
                <a:effectLst/>
                <a:latin typeface="Arial" charset="0"/>
                <a:ea typeface="+mn-ea"/>
                <a:cs typeface="+mn-cs"/>
              </a:rPr>
              <a:t>The expert witness must face the rebuttal session from the opposing counsel after presenting evidence and establishing credentials. The opposing counsel can ask questions about the presented evidence and testimony in a process known as cross-examination.</a:t>
            </a:r>
          </a:p>
          <a:p>
            <a:endParaRPr lang="en-GB" sz="1200" b="0" i="0" kern="1200" dirty="0">
              <a:solidFill>
                <a:schemeClr val="tx1"/>
              </a:solidFill>
              <a:effectLst/>
              <a:latin typeface="Arial" charset="0"/>
              <a:ea typeface="+mn-ea"/>
              <a:cs typeface="+mn-cs"/>
            </a:endParaRPr>
          </a:p>
          <a:p>
            <a:r>
              <a:rPr lang="en-GB" sz="1200" b="0" i="0" kern="1200" dirty="0">
                <a:solidFill>
                  <a:schemeClr val="tx1"/>
                </a:solidFill>
                <a:effectLst/>
                <a:latin typeface="Arial" charset="0"/>
                <a:ea typeface="+mn-ea"/>
                <a:cs typeface="+mn-cs"/>
              </a:rPr>
              <a:t>The expert witness must never offer any guesses but simply deny of knowing anything irrelevant to the case. Avoid using words having additional meanings as they can prove as an advantage to the opposing counsel.</a:t>
            </a:r>
          </a:p>
          <a:p>
            <a:endParaRPr lang="en-GB" sz="1200" b="0" i="0" kern="1200" dirty="0">
              <a:solidFill>
                <a:schemeClr val="tx1"/>
              </a:solidFill>
              <a:effectLst/>
              <a:latin typeface="Arial" charset="0"/>
              <a:ea typeface="+mn-ea"/>
              <a:cs typeface="+mn-cs"/>
            </a:endParaRPr>
          </a:p>
          <a:p>
            <a:r>
              <a:rPr lang="en-GB" sz="1200" b="0" i="0" kern="1200" dirty="0">
                <a:solidFill>
                  <a:schemeClr val="tx1"/>
                </a:solidFill>
                <a:effectLst/>
                <a:latin typeface="Arial" charset="0"/>
                <a:ea typeface="+mn-ea"/>
                <a:cs typeface="+mn-cs"/>
              </a:rPr>
              <a:t>Although the judge disapproves interruptions, the opposing counsel uses general strategies to stop an expert witness from answering questions during cross -examination for which he/she should be ready to face. Certain questions may have contradictory answers, so the expert witness must be aware of it</a:t>
            </a:r>
          </a:p>
          <a:p>
            <a:endParaRPr lang="en-GB" sz="1200" b="0" i="0" kern="1200" dirty="0">
              <a:solidFill>
                <a:schemeClr val="tx1"/>
              </a:solidFill>
              <a:effectLst/>
              <a:latin typeface="Arial" charset="0"/>
              <a:ea typeface="+mn-ea"/>
              <a:cs typeface="+mn-cs"/>
            </a:endParaRPr>
          </a:p>
          <a:p>
            <a:r>
              <a:rPr lang="en-GB" sz="1200" b="0" i="0" kern="1200" dirty="0">
                <a:solidFill>
                  <a:schemeClr val="tx1"/>
                </a:solidFill>
                <a:effectLst/>
                <a:latin typeface="Arial" charset="0"/>
                <a:ea typeface="+mn-ea"/>
                <a:cs typeface="+mn-cs"/>
              </a:rPr>
              <a:t>The best offense as well as </a:t>
            </a:r>
            <a:r>
              <a:rPr lang="en-GB" sz="1200" b="0" i="0" kern="1200" dirty="0" err="1">
                <a:solidFill>
                  <a:schemeClr val="tx1"/>
                </a:solidFill>
                <a:effectLst/>
                <a:latin typeface="Arial" charset="0"/>
                <a:ea typeface="+mn-ea"/>
                <a:cs typeface="+mn-cs"/>
              </a:rPr>
              <a:t>defense</a:t>
            </a:r>
            <a:r>
              <a:rPr lang="en-GB" sz="1200" b="0" i="0" kern="1200" dirty="0">
                <a:solidFill>
                  <a:schemeClr val="tx1"/>
                </a:solidFill>
                <a:effectLst/>
                <a:latin typeface="Arial" charset="0"/>
                <a:ea typeface="+mn-ea"/>
                <a:cs typeface="+mn-cs"/>
              </a:rPr>
              <a:t> against upsetting questions is to be calm and patient with answering them. The expert witness must turn towards the jury while giving answers. Even if the opposing counsel makes the expert witness turn away from the jury, he must take his time while answering the question by turning toward the jury. This will enable him to maintain control over the opposing attorney. </a:t>
            </a:r>
          </a:p>
          <a:p>
            <a:endParaRPr lang="en-GB" sz="1200" b="0" i="0" kern="1200" dirty="0">
              <a:solidFill>
                <a:schemeClr val="tx1"/>
              </a:solidFill>
              <a:effectLst/>
              <a:latin typeface="Arial" charset="0"/>
              <a:ea typeface="+mn-ea"/>
              <a:cs typeface="+mn-cs"/>
            </a:endParaRPr>
          </a:p>
          <a:p>
            <a:r>
              <a:rPr lang="en-GB" sz="1200" b="0" i="0" kern="1200" dirty="0">
                <a:solidFill>
                  <a:schemeClr val="tx1"/>
                </a:solidFill>
                <a:effectLst/>
                <a:latin typeface="Arial" charset="0"/>
                <a:ea typeface="+mn-ea"/>
                <a:cs typeface="+mn-cs"/>
              </a:rPr>
              <a:t>Apart from the, an expert witness should practice the following: </a:t>
            </a:r>
          </a:p>
          <a:p>
            <a:r>
              <a:rPr lang="en-GB" sz="1200" b="0" i="0" kern="1200" dirty="0">
                <a:solidFill>
                  <a:schemeClr val="tx1"/>
                </a:solidFill>
                <a:effectLst/>
                <a:latin typeface="Arial" charset="0"/>
                <a:ea typeface="+mn-ea"/>
                <a:cs typeface="+mn-cs"/>
              </a:rPr>
              <a:t> Keep vigorous conduct and use energetic speech. </a:t>
            </a:r>
          </a:p>
          <a:p>
            <a:r>
              <a:rPr lang="en-GB" sz="1200" b="0" i="0" kern="1200" dirty="0">
                <a:solidFill>
                  <a:schemeClr val="tx1"/>
                </a:solidFill>
                <a:effectLst/>
                <a:latin typeface="Arial" charset="0"/>
                <a:ea typeface="+mn-ea"/>
                <a:cs typeface="+mn-cs"/>
              </a:rPr>
              <a:t> Avoid feeling stressed and losing control. </a:t>
            </a:r>
          </a:p>
          <a:p>
            <a:r>
              <a:rPr lang="en-GB" sz="1200" b="0" i="0" kern="1200" dirty="0">
                <a:solidFill>
                  <a:schemeClr val="tx1"/>
                </a:solidFill>
                <a:effectLst/>
                <a:latin typeface="Arial" charset="0"/>
                <a:ea typeface="+mn-ea"/>
                <a:cs typeface="+mn-cs"/>
              </a:rPr>
              <a:t> State background and qualifications. </a:t>
            </a:r>
          </a:p>
          <a:p>
            <a:r>
              <a:rPr lang="en-GB" sz="1200" b="0" i="0" kern="1200" dirty="0">
                <a:solidFill>
                  <a:schemeClr val="tx1"/>
                </a:solidFill>
                <a:effectLst/>
                <a:latin typeface="Arial" charset="0"/>
                <a:ea typeface="+mn-ea"/>
                <a:cs typeface="+mn-cs"/>
              </a:rPr>
              <a:t> Balance the language. </a:t>
            </a:r>
          </a:p>
          <a:p>
            <a:r>
              <a:rPr lang="en-GB" sz="1200" b="0" i="0" kern="1200" dirty="0">
                <a:solidFill>
                  <a:schemeClr val="tx1"/>
                </a:solidFill>
                <a:effectLst/>
                <a:latin typeface="Arial" charset="0"/>
                <a:ea typeface="+mn-ea"/>
                <a:cs typeface="+mn-cs"/>
              </a:rPr>
              <a:t> Practice testifying.  Be fair. </a:t>
            </a:r>
          </a:p>
          <a:p>
            <a:r>
              <a:rPr lang="en-GB" sz="1200" b="0" i="0" kern="1200" dirty="0">
                <a:solidFill>
                  <a:schemeClr val="tx1"/>
                </a:solidFill>
                <a:effectLst/>
                <a:latin typeface="Arial" charset="0"/>
                <a:ea typeface="+mn-ea"/>
                <a:cs typeface="+mn-cs"/>
              </a:rPr>
              <a:t> Avoid ambiguity</a:t>
            </a:r>
          </a:p>
          <a:p>
            <a:endParaRPr lang="en-GB" sz="1200" b="0" i="0" kern="1200" dirty="0">
              <a:solidFill>
                <a:schemeClr val="tx1"/>
              </a:solidFill>
              <a:effectLst/>
              <a:latin typeface="Arial"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A1522287-D24A-4D7C-923C-F620684850EC}" type="slidenum">
              <a:rPr lang="en-GB" altLang="en-US" smtClean="0"/>
              <a:pPr>
                <a:defRPr/>
              </a:pPr>
              <a:t>34</a:t>
            </a:fld>
            <a:endParaRPr lang="en-GB" altLang="en-US"/>
          </a:p>
        </p:txBody>
      </p:sp>
    </p:spTree>
    <p:extLst>
      <p:ext uri="{BB962C8B-B14F-4D97-AF65-F5344CB8AC3E}">
        <p14:creationId xmlns:p14="http://schemas.microsoft.com/office/powerpoint/2010/main" val="285629077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Arial" charset="0"/>
                <a:ea typeface="+mn-ea"/>
                <a:cs typeface="+mn-cs"/>
              </a:rPr>
              <a:t>The lesser and slower a witness speaks, the more the opposing counsel control over a sneaky cross-examination. When a cross-examiner tries to confuse the witness, the opponent (cross-examiner) faces trouble while trying to avoid word to word answers by the witness, who adheres to the facts. </a:t>
            </a:r>
          </a:p>
          <a:p>
            <a:endParaRPr lang="en-GB" sz="1200" b="0" i="0" kern="1200" dirty="0">
              <a:solidFill>
                <a:schemeClr val="tx1"/>
              </a:solidFill>
              <a:effectLst/>
              <a:latin typeface="Arial" charset="0"/>
              <a:ea typeface="+mn-ea"/>
              <a:cs typeface="+mn-cs"/>
            </a:endParaRPr>
          </a:p>
          <a:p>
            <a:r>
              <a:rPr lang="en-GB" sz="1200" b="0" i="0" kern="1200" dirty="0">
                <a:solidFill>
                  <a:schemeClr val="tx1"/>
                </a:solidFill>
                <a:effectLst/>
                <a:latin typeface="Arial" charset="0"/>
                <a:ea typeface="+mn-ea"/>
                <a:cs typeface="+mn-cs"/>
              </a:rPr>
              <a:t>In case a cross-examiner asks for a YES/NO question during a trial, the best way to deal with it show your inability to answer in an incomplete manner, as a result of which he/she can be saved from a tuff situation. For instance, the witness can say that “I can understand that you are asking for a ‘yes or no’ answer in this situation, and I could answer you in that way, but by doing so the answer would be an incomplete answer, and I don’t want to mislead you or the court.” </a:t>
            </a:r>
          </a:p>
          <a:p>
            <a:endParaRPr lang="en-GB" sz="1200" b="0" i="0" kern="1200" dirty="0">
              <a:solidFill>
                <a:schemeClr val="tx1"/>
              </a:solidFill>
              <a:effectLst/>
              <a:latin typeface="Arial" charset="0"/>
              <a:ea typeface="+mn-ea"/>
              <a:cs typeface="+mn-cs"/>
            </a:endParaRPr>
          </a:p>
          <a:p>
            <a:r>
              <a:rPr lang="en-GB" sz="1200" b="0" i="0" kern="1200" dirty="0">
                <a:solidFill>
                  <a:schemeClr val="tx1"/>
                </a:solidFill>
                <a:effectLst/>
                <a:latin typeface="Arial" charset="0"/>
                <a:ea typeface="+mn-ea"/>
                <a:cs typeface="+mn-cs"/>
              </a:rPr>
              <a:t>It is better to answer the questions during a trial in own way or style.</a:t>
            </a:r>
            <a:endParaRPr lang="en-GB" dirty="0"/>
          </a:p>
        </p:txBody>
      </p:sp>
      <p:sp>
        <p:nvSpPr>
          <p:cNvPr id="4" name="Slide Number Placeholder 3"/>
          <p:cNvSpPr>
            <a:spLocks noGrp="1"/>
          </p:cNvSpPr>
          <p:nvPr>
            <p:ph type="sldNum" sz="quarter" idx="10"/>
          </p:nvPr>
        </p:nvSpPr>
        <p:spPr/>
        <p:txBody>
          <a:bodyPr/>
          <a:lstStyle/>
          <a:p>
            <a:pPr>
              <a:defRPr/>
            </a:pPr>
            <a:fld id="{A1522287-D24A-4D7C-923C-F620684850EC}" type="slidenum">
              <a:rPr lang="en-GB" altLang="en-US" smtClean="0"/>
              <a:pPr>
                <a:defRPr/>
              </a:pPr>
              <a:t>35</a:t>
            </a:fld>
            <a:endParaRPr lang="en-GB" altLang="en-US"/>
          </a:p>
        </p:txBody>
      </p:sp>
    </p:spTree>
    <p:extLst>
      <p:ext uri="{BB962C8B-B14F-4D97-AF65-F5344CB8AC3E}">
        <p14:creationId xmlns:p14="http://schemas.microsoft.com/office/powerpoint/2010/main" val="72361474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Arial" charset="0"/>
                <a:ea typeface="+mn-ea"/>
                <a:cs typeface="+mn-cs"/>
              </a:rPr>
              <a:t>A deposition is a question and answer session in which both the attorney and the opposing counsel are present and are involved in the cross-examination of a witness. Generally, the opposing counsel asks questions while deposing and a reporter records the testimony taken under oath, which is admissible at trial. </a:t>
            </a:r>
          </a:p>
          <a:p>
            <a:endParaRPr lang="en-GB" sz="1200" b="0" i="0" kern="1200" dirty="0">
              <a:solidFill>
                <a:schemeClr val="tx1"/>
              </a:solidFill>
              <a:effectLst/>
              <a:latin typeface="Arial" charset="0"/>
              <a:ea typeface="+mn-ea"/>
              <a:cs typeface="+mn-cs"/>
            </a:endParaRPr>
          </a:p>
          <a:p>
            <a:r>
              <a:rPr lang="en-GB" sz="1200" b="0" i="0" kern="1200" dirty="0">
                <a:solidFill>
                  <a:schemeClr val="tx1"/>
                </a:solidFill>
                <a:effectLst/>
                <a:latin typeface="Arial" charset="0"/>
                <a:ea typeface="+mn-ea"/>
                <a:cs typeface="+mn-cs"/>
              </a:rPr>
              <a:t>Even though under an informal atmosphere, an expert witness must maintain professionalism during a trial. Usually, the attorney informs the expert witness that the opposing counsel wishes to take a deposition, and the attorney’s office is the best location for conducting the deposition. </a:t>
            </a:r>
          </a:p>
          <a:p>
            <a:endParaRPr lang="en-GB" sz="1200" b="0" i="0" kern="1200" dirty="0">
              <a:solidFill>
                <a:schemeClr val="tx1"/>
              </a:solidFill>
              <a:effectLst/>
              <a:latin typeface="Arial" charset="0"/>
              <a:ea typeface="+mn-ea"/>
              <a:cs typeface="+mn-cs"/>
            </a:endParaRPr>
          </a:p>
          <a:p>
            <a:r>
              <a:rPr lang="en-GB" sz="1200" b="0" i="0" kern="1200" dirty="0">
                <a:solidFill>
                  <a:schemeClr val="tx1"/>
                </a:solidFill>
                <a:effectLst/>
                <a:latin typeface="Arial" charset="0"/>
                <a:ea typeface="+mn-ea"/>
                <a:cs typeface="+mn-cs"/>
              </a:rPr>
              <a:t>The purpose of a deposition is to identify the facts and acquire evidence of the investigation. It is a golden chance for the opposing counsel to ask questions to the expert witness to learn about the evidence and to cross-examine. It will help the expert witness to substantiate the testimony and focus on the facts and issues as well as help the attorney to evaluate the case for trial.</a:t>
            </a:r>
            <a:endParaRPr lang="en-GB" dirty="0"/>
          </a:p>
        </p:txBody>
      </p:sp>
      <p:sp>
        <p:nvSpPr>
          <p:cNvPr id="4" name="Slide Number Placeholder 3"/>
          <p:cNvSpPr>
            <a:spLocks noGrp="1"/>
          </p:cNvSpPr>
          <p:nvPr>
            <p:ph type="sldNum" sz="quarter" idx="10"/>
          </p:nvPr>
        </p:nvSpPr>
        <p:spPr/>
        <p:txBody>
          <a:bodyPr/>
          <a:lstStyle/>
          <a:p>
            <a:pPr>
              <a:defRPr/>
            </a:pPr>
            <a:fld id="{A1522287-D24A-4D7C-923C-F620684850EC}" type="slidenum">
              <a:rPr lang="en-GB" altLang="en-US" smtClean="0"/>
              <a:pPr>
                <a:defRPr/>
              </a:pPr>
              <a:t>36</a:t>
            </a:fld>
            <a:endParaRPr lang="en-GB" altLang="en-US"/>
          </a:p>
        </p:txBody>
      </p:sp>
    </p:spTree>
    <p:extLst>
      <p:ext uri="{BB962C8B-B14F-4D97-AF65-F5344CB8AC3E}">
        <p14:creationId xmlns:p14="http://schemas.microsoft.com/office/powerpoint/2010/main" val="157645377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Arial" charset="0"/>
                <a:ea typeface="+mn-ea"/>
                <a:cs typeface="+mn-cs"/>
              </a:rPr>
              <a:t>There are certain guidelines that should be followed to testify during the deposition. The expert witness should consider that his/her deposition is under oath, and the court can use the testimony to charge the accused during a trial, hence the testimony should be error-free. An expert witness must be aware of all the facts in the case and should convey a calm, relaxed, and professional appearance during the deposition. The expert witness must review her documentation and organize it in chronological order. </a:t>
            </a:r>
          </a:p>
          <a:p>
            <a:endParaRPr lang="en-GB" sz="1200" b="0" i="0" kern="1200" dirty="0">
              <a:solidFill>
                <a:schemeClr val="tx1"/>
              </a:solidFill>
              <a:effectLst/>
              <a:latin typeface="Arial" charset="0"/>
              <a:ea typeface="+mn-ea"/>
              <a:cs typeface="+mn-cs"/>
            </a:endParaRPr>
          </a:p>
          <a:p>
            <a:r>
              <a:rPr lang="en-GB" sz="1200" b="0" i="0" kern="1200" dirty="0">
                <a:solidFill>
                  <a:schemeClr val="tx1"/>
                </a:solidFill>
                <a:effectLst/>
                <a:latin typeface="Arial" charset="0"/>
                <a:ea typeface="+mn-ea"/>
                <a:cs typeface="+mn-cs"/>
              </a:rPr>
              <a:t>The expert witness must never forget to review her curriculum vitae before going for a deposition. If asked, he/she must explain to the opposing counsel about his/her educational background and other qualifications. </a:t>
            </a:r>
          </a:p>
          <a:p>
            <a:endParaRPr lang="en-GB" sz="1200" b="0" i="0" kern="1200" dirty="0">
              <a:solidFill>
                <a:schemeClr val="tx1"/>
              </a:solidFill>
              <a:effectLst/>
              <a:latin typeface="Arial" charset="0"/>
              <a:ea typeface="+mn-ea"/>
              <a:cs typeface="+mn-cs"/>
            </a:endParaRPr>
          </a:p>
          <a:p>
            <a:r>
              <a:rPr lang="en-GB" sz="1200" b="0" i="0" kern="1200" dirty="0">
                <a:solidFill>
                  <a:schemeClr val="tx1"/>
                </a:solidFill>
                <a:effectLst/>
                <a:latin typeface="Arial" charset="0"/>
                <a:ea typeface="+mn-ea"/>
                <a:cs typeface="+mn-cs"/>
              </a:rPr>
              <a:t>The expert witness should understand every point before giving replies to the questions. On being unable to understand, he/she should immediately ask the opposing counsel to repeat the question or describe it in another way to clearly understand it before answering. The expert should have knowledge on leading or repetitive question</a:t>
            </a:r>
            <a:endParaRPr lang="en-GB" dirty="0"/>
          </a:p>
        </p:txBody>
      </p:sp>
      <p:sp>
        <p:nvSpPr>
          <p:cNvPr id="4" name="Slide Number Placeholder 3"/>
          <p:cNvSpPr>
            <a:spLocks noGrp="1"/>
          </p:cNvSpPr>
          <p:nvPr>
            <p:ph type="sldNum" sz="quarter" idx="10"/>
          </p:nvPr>
        </p:nvSpPr>
        <p:spPr/>
        <p:txBody>
          <a:bodyPr/>
          <a:lstStyle/>
          <a:p>
            <a:pPr>
              <a:defRPr/>
            </a:pPr>
            <a:fld id="{A1522287-D24A-4D7C-923C-F620684850EC}" type="slidenum">
              <a:rPr lang="en-GB" altLang="en-US" smtClean="0"/>
              <a:pPr>
                <a:defRPr/>
              </a:pPr>
              <a:t>37</a:t>
            </a:fld>
            <a:endParaRPr lang="en-GB" altLang="en-US"/>
          </a:p>
        </p:txBody>
      </p:sp>
    </p:spTree>
    <p:extLst>
      <p:ext uri="{BB962C8B-B14F-4D97-AF65-F5344CB8AC3E}">
        <p14:creationId xmlns:p14="http://schemas.microsoft.com/office/powerpoint/2010/main" val="284147483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Arial" charset="0"/>
                <a:ea typeface="+mn-ea"/>
                <a:cs typeface="+mn-cs"/>
              </a:rPr>
              <a:t>Media reporters are the people who look for scandalous or controversial quotes. Therefore, the expert witness must avoid any communication with the media when a case is on trial. The expert witness must refer them to his/her attorney, if asked for information. </a:t>
            </a:r>
          </a:p>
          <a:p>
            <a:endParaRPr lang="en-GB" sz="1200" b="0" i="0" kern="1200" dirty="0">
              <a:solidFill>
                <a:schemeClr val="tx1"/>
              </a:solidFill>
              <a:effectLst/>
              <a:latin typeface="Arial" charset="0"/>
              <a:ea typeface="+mn-ea"/>
              <a:cs typeface="+mn-cs"/>
            </a:endParaRPr>
          </a:p>
          <a:p>
            <a:r>
              <a:rPr lang="en-GB" sz="1200" b="0" i="0" kern="1200" dirty="0">
                <a:solidFill>
                  <a:schemeClr val="tx1"/>
                </a:solidFill>
                <a:effectLst/>
                <a:latin typeface="Arial" charset="0"/>
                <a:ea typeface="+mn-ea"/>
                <a:cs typeface="+mn-cs"/>
              </a:rPr>
              <a:t>The expert witness may need to consult the attorney about what to tell the reporters, if required. The expert witness must always record interviews with the reporters, as it can be vital if the reporters misquote the expert witness in the news  </a:t>
            </a:r>
          </a:p>
          <a:p>
            <a:endParaRPr lang="en-GB" sz="1200" b="0" i="0" kern="1200" dirty="0">
              <a:solidFill>
                <a:schemeClr val="tx1"/>
              </a:solidFill>
              <a:effectLst/>
              <a:latin typeface="Arial" charset="0"/>
              <a:ea typeface="+mn-ea"/>
              <a:cs typeface="+mn-cs"/>
            </a:endParaRPr>
          </a:p>
          <a:p>
            <a:r>
              <a:rPr lang="en-GB" sz="1200" b="0" i="0" kern="1200" dirty="0">
                <a:solidFill>
                  <a:schemeClr val="tx1"/>
                </a:solidFill>
                <a:effectLst/>
                <a:latin typeface="Arial" charset="0"/>
                <a:ea typeface="+mn-ea"/>
                <a:cs typeface="+mn-cs"/>
              </a:rPr>
              <a:t>Using the phrase “no comment” could attract more attention than avoiding reporters. The expert witness must be careful about disclosing information to the reporters. The expert witness should refrain from answering anything to the reporters if he/she is not confident about. The simple reason behind this act is to avoid circulate any wrong information that can harm the case. The comments also create a record that can be used against the expert witness during future testimonies.</a:t>
            </a:r>
            <a:endParaRPr lang="en-GB" dirty="0"/>
          </a:p>
        </p:txBody>
      </p:sp>
      <p:sp>
        <p:nvSpPr>
          <p:cNvPr id="4" name="Slide Number Placeholder 3"/>
          <p:cNvSpPr>
            <a:spLocks noGrp="1"/>
          </p:cNvSpPr>
          <p:nvPr>
            <p:ph type="sldNum" sz="quarter" idx="10"/>
          </p:nvPr>
        </p:nvSpPr>
        <p:spPr/>
        <p:txBody>
          <a:bodyPr/>
          <a:lstStyle/>
          <a:p>
            <a:pPr>
              <a:defRPr/>
            </a:pPr>
            <a:fld id="{A1522287-D24A-4D7C-923C-F620684850EC}" type="slidenum">
              <a:rPr lang="en-GB" altLang="en-US" smtClean="0"/>
              <a:pPr>
                <a:defRPr/>
              </a:pPr>
              <a:t>38</a:t>
            </a:fld>
            <a:endParaRPr lang="en-GB" altLang="en-US"/>
          </a:p>
        </p:txBody>
      </p:sp>
    </p:spTree>
    <p:extLst>
      <p:ext uri="{BB962C8B-B14F-4D97-AF65-F5344CB8AC3E}">
        <p14:creationId xmlns:p14="http://schemas.microsoft.com/office/powerpoint/2010/main" val="221385547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effectLst/>
            </a:endParaRPr>
          </a:p>
          <a:p>
            <a:pPr marL="742950" lvl="1" indent="-285750">
              <a:lnSpc>
                <a:spcPct val="115000"/>
              </a:lnSpc>
              <a:spcAft>
                <a:spcPts val="1000"/>
              </a:spcAft>
              <a:buSzPts val="1000"/>
              <a:buFont typeface="Courier New" panose="02070309020205020404" pitchFamily="49" charset="0"/>
              <a:buChar char="o"/>
              <a:tabLst>
                <a:tab pos="914400" algn="l"/>
              </a:tabLst>
            </a:pPr>
            <a:r>
              <a:rPr lang="en-GB" sz="1100" dirty="0">
                <a:effectLst/>
                <a:latin typeface="Calibri" panose="020F0502020204030204" pitchFamily="34" charset="0"/>
                <a:ea typeface="Calibri" panose="020F0502020204030204" pitchFamily="34" charset="0"/>
                <a:cs typeface="Times New Roman" panose="02020603050405020304" pitchFamily="18" charset="0"/>
              </a:rPr>
              <a:t>pursue certifications and explain how these credentials can boost their careers.</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41</a:t>
            </a:fld>
            <a:endParaRPr lang="en-GB" altLang="en-US"/>
          </a:p>
        </p:txBody>
      </p:sp>
    </p:spTree>
    <p:extLst>
      <p:ext uri="{BB962C8B-B14F-4D97-AF65-F5344CB8AC3E}">
        <p14:creationId xmlns:p14="http://schemas.microsoft.com/office/powerpoint/2010/main" val="120977844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A1522287-D24A-4D7C-923C-F620684850EC}" type="slidenum">
              <a:rPr lang="en-GB" altLang="en-US" smtClean="0"/>
              <a:pPr>
                <a:defRPr/>
              </a:pPr>
              <a:t>43</a:t>
            </a:fld>
            <a:endParaRPr lang="en-GB" altLang="en-US"/>
          </a:p>
        </p:txBody>
      </p:sp>
    </p:spTree>
    <p:extLst>
      <p:ext uri="{BB962C8B-B14F-4D97-AF65-F5344CB8AC3E}">
        <p14:creationId xmlns:p14="http://schemas.microsoft.com/office/powerpoint/2010/main" val="39152833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dirty="0"/>
              <a:t>Click to edit Master subtitle style</a:t>
            </a:r>
          </a:p>
        </p:txBody>
      </p:sp>
    </p:spTree>
    <p:extLst>
      <p:ext uri="{BB962C8B-B14F-4D97-AF65-F5344CB8AC3E}">
        <p14:creationId xmlns:p14="http://schemas.microsoft.com/office/powerpoint/2010/main" val="3570584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211028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12796190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040080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486008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Tree>
    <p:extLst>
      <p:ext uri="{BB962C8B-B14F-4D97-AF65-F5344CB8AC3E}">
        <p14:creationId xmlns:p14="http://schemas.microsoft.com/office/powerpoint/2010/main" val="34933613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2539557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300799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dirty="0"/>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621644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2067185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49149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lum/>
          </a:blip>
          <a:srcRect/>
          <a:stretch>
            <a:fillRect/>
          </a:stretch>
        </a:blip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B782FEB3-D55A-4C0B-897B-8FC5957D8700}"/>
              </a:ext>
            </a:extLst>
          </p:cNvPr>
          <p:cNvSpPr>
            <a:spLocks noGrp="1" noChangeArrowheads="1"/>
          </p:cNvSpPr>
          <p:nvPr>
            <p:ph type="body" idx="1"/>
          </p:nvPr>
        </p:nvSpPr>
        <p:spPr bwMode="auto">
          <a:xfrm>
            <a:off x="228600" y="1828800"/>
            <a:ext cx="8534400" cy="429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Tree>
  </p:cSld>
  <p:clrMap bg1="lt1" tx1="dk1" bg2="lt2" tx2="dk2" accent1="accent1" accent2="accent2" accent3="accent3" accent4="accent4" accent5="accent5" accent6="accent6" hlink="hlink" folHlink="folHlink"/>
  <p:sldLayoutIdLst>
    <p:sldLayoutId id="2147484382" r:id="rId1"/>
    <p:sldLayoutId id="2147484380" r:id="rId2"/>
    <p:sldLayoutId id="2147484383" r:id="rId3"/>
    <p:sldLayoutId id="2147484381" r:id="rId4"/>
    <p:sldLayoutId id="2147484384" r:id="rId5"/>
    <p:sldLayoutId id="2147484385" r:id="rId6"/>
    <p:sldLayoutId id="2147484386" r:id="rId7"/>
    <p:sldLayoutId id="2147484387" r:id="rId8"/>
    <p:sldLayoutId id="2147484388" r:id="rId9"/>
    <p:sldLayoutId id="2147484389" r:id="rId10"/>
    <p:sldLayoutId id="2147484390" r:id="rId11"/>
  </p:sldLayoutIdLst>
  <p:hf hdr="0"/>
  <p:txStyles>
    <p:titleStyle>
      <a:lvl1pPr algn="ctr" rtl="0" eaLnBrk="0" fontAlgn="base" hangingPunct="0">
        <a:spcBef>
          <a:spcPct val="0"/>
        </a:spcBef>
        <a:spcAft>
          <a:spcPct val="0"/>
        </a:spcAft>
        <a:defRPr sz="3600">
          <a:solidFill>
            <a:schemeClr val="hlink"/>
          </a:solidFill>
          <a:latin typeface="+mj-lt"/>
          <a:ea typeface="+mj-ea"/>
          <a:cs typeface="+mj-cs"/>
        </a:defRPr>
      </a:lvl1pPr>
      <a:lvl2pPr algn="ctr" rtl="0" eaLnBrk="0" fontAlgn="base" hangingPunct="0">
        <a:spcBef>
          <a:spcPct val="0"/>
        </a:spcBef>
        <a:spcAft>
          <a:spcPct val="0"/>
        </a:spcAft>
        <a:defRPr sz="3600">
          <a:solidFill>
            <a:schemeClr val="hlink"/>
          </a:solidFill>
          <a:latin typeface="Comic Sans MS" pitchFamily="66" charset="0"/>
        </a:defRPr>
      </a:lvl2pPr>
      <a:lvl3pPr algn="ctr" rtl="0" eaLnBrk="0" fontAlgn="base" hangingPunct="0">
        <a:spcBef>
          <a:spcPct val="0"/>
        </a:spcBef>
        <a:spcAft>
          <a:spcPct val="0"/>
        </a:spcAft>
        <a:defRPr sz="3600">
          <a:solidFill>
            <a:schemeClr val="hlink"/>
          </a:solidFill>
          <a:latin typeface="Comic Sans MS" pitchFamily="66" charset="0"/>
        </a:defRPr>
      </a:lvl3pPr>
      <a:lvl4pPr algn="ctr" rtl="0" eaLnBrk="0" fontAlgn="base" hangingPunct="0">
        <a:spcBef>
          <a:spcPct val="0"/>
        </a:spcBef>
        <a:spcAft>
          <a:spcPct val="0"/>
        </a:spcAft>
        <a:defRPr sz="3600">
          <a:solidFill>
            <a:schemeClr val="hlink"/>
          </a:solidFill>
          <a:latin typeface="Comic Sans MS" pitchFamily="66" charset="0"/>
        </a:defRPr>
      </a:lvl4pPr>
      <a:lvl5pPr algn="ctr" rtl="0" eaLnBrk="0" fontAlgn="base" hangingPunct="0">
        <a:spcBef>
          <a:spcPct val="0"/>
        </a:spcBef>
        <a:spcAft>
          <a:spcPct val="0"/>
        </a:spcAft>
        <a:defRPr sz="3600">
          <a:solidFill>
            <a:schemeClr val="hlink"/>
          </a:solidFill>
          <a:latin typeface="Comic Sans MS" pitchFamily="66" charset="0"/>
        </a:defRPr>
      </a:lvl5pPr>
      <a:lvl6pPr marL="457200" algn="ctr" rtl="0" fontAlgn="base">
        <a:spcBef>
          <a:spcPct val="0"/>
        </a:spcBef>
        <a:spcAft>
          <a:spcPct val="0"/>
        </a:spcAft>
        <a:defRPr sz="3600">
          <a:solidFill>
            <a:schemeClr val="hlink"/>
          </a:solidFill>
          <a:latin typeface="Comic Sans MS" pitchFamily="66" charset="0"/>
        </a:defRPr>
      </a:lvl6pPr>
      <a:lvl7pPr marL="914400" algn="ctr" rtl="0" fontAlgn="base">
        <a:spcBef>
          <a:spcPct val="0"/>
        </a:spcBef>
        <a:spcAft>
          <a:spcPct val="0"/>
        </a:spcAft>
        <a:defRPr sz="3600">
          <a:solidFill>
            <a:schemeClr val="hlink"/>
          </a:solidFill>
          <a:latin typeface="Comic Sans MS" pitchFamily="66" charset="0"/>
        </a:defRPr>
      </a:lvl7pPr>
      <a:lvl8pPr marL="1371600" algn="ctr" rtl="0" fontAlgn="base">
        <a:spcBef>
          <a:spcPct val="0"/>
        </a:spcBef>
        <a:spcAft>
          <a:spcPct val="0"/>
        </a:spcAft>
        <a:defRPr sz="3600">
          <a:solidFill>
            <a:schemeClr val="hlink"/>
          </a:solidFill>
          <a:latin typeface="Comic Sans MS" pitchFamily="66" charset="0"/>
        </a:defRPr>
      </a:lvl8pPr>
      <a:lvl9pPr marL="1828800" algn="ctr" rtl="0" fontAlgn="base">
        <a:spcBef>
          <a:spcPct val="0"/>
        </a:spcBef>
        <a:spcAft>
          <a:spcPct val="0"/>
        </a:spcAft>
        <a:defRPr sz="3600">
          <a:solidFill>
            <a:schemeClr val="hlink"/>
          </a:solidFill>
          <a:latin typeface="Comic Sans MS" pitchFamily="66" charset="0"/>
        </a:defRPr>
      </a:lvl9pPr>
    </p:titleStyle>
    <p:body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carlene.campbell@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www.knowledgewithprofit.com/"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tmp"/><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4.tmp"/><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5.tmp"/><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6.tmp"/><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7.tmp"/><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8.tmp"/><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9.tmp"/><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10.tmp"/></Relationships>
</file>

<file path=ppt/slides/_rels/slide28.xml.rels><?xml version="1.0" encoding="UTF-8" standalone="yes"?>
<Relationships xmlns="http://schemas.openxmlformats.org/package/2006/relationships"><Relationship Id="rId3" Type="http://schemas.openxmlformats.org/officeDocument/2006/relationships/image" Target="../media/image11.tmp"/><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2.tmp"/><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3.tmp"/><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4.tmp"/><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5.tmp"/><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6.tmp"/><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7.tmp"/><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8.tmp"/><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9.tmp"/><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0.tmp"/><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1.tmp"/><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3314" name="AutoShape 10" descr="data:image/jpeg;base64,/9j/4AAQSkZJRgABAQAAAQABAAD/2wBDAAkGBwgHBgkIBwgKCgkLDRYPDQwMDRsUFRAWIB0iIiAdHx8kKDQsJCYxJx8fLT0tMTU3Ojo6Iys/RD84QzQ5Ojf/2wBDAQoKCg0MDRoPDxo3JR8lNzc3Nzc3Nzc3Nzc3Nzc3Nzc3Nzc3Nzc3Nzc3Nzc3Nzc3Nzc3Nzc3Nzc3Nzc3Nzc3Nzf/wAARCAB3ANsDASIAAhEBAxEB/8QAGwAAAQUBAQAAAAAAAAAAAAAAAAIDBAUGAQf/xABCEAACAQMDAQQGBgcGBwEAAAABAgMABBEFEiExBhNBURQiYXGRsTIzcoGh0RUjNFOSweEHQkNSk/BiY3OCssLxov/EABcBAQEBAQAAAAAAAAAAAAAAAAABAgP/xAAgEQEBAAICAgMBAQAAAAAAAAAAAQIREiExQQNCYVEi/9oADAMBAAIRAxEAPwD3GiiigKKKKAooooCqLtFq0+m7e5UHOMnYW5JwOM1e1SdoNJbUmT9YiBcdXZTkHI+ias8hrsvrM+qtcCZVAjClSEKnkkEYPuq/zWe7P6AunvcGSWOdXxgAk7Tlick/aqzvLaCO1ldI1VwjbTnxxWM7Z3FmjGvajJptmZ4wCFBY5UscAE8Dz4qu7Pa7dalqL20yoFVTnETIcjHn14NSr7SxqVkyRGNS7urtkgsMkYyvNNaH2ek0vUGuTMrKykFcsxycDqfdWsbLjv2VQdvO3N32a1X0SCGF07lZMsecksMe7ip/9mPay57XaVe3l3FHE0F2YFEZyCAit/7GpPaPsdFr92Li4vWQjACiCNsD3kZ+NK0Ds6vZqzlhjuFljkYvnuEjbdtI5KgZ6Dr5VMrqIs+0movpei3d9EFLwpuAboea810n+1S/v+0+maUbaBUu7hYmYPkgH7q9M1PTY9SsZLZZe6SThnVVfI8Rggisvaf2d29nfwXsOosZYHDp3lrEwyD9nj3jmrP0bkV2uKMDGa7QFFFFAUUUUBRRUe7mZIwsYzM/CDrg+Z9g60D+4edGRVfcrb26I93LI6lsesSQxx4gcY+6o5vdJKb0ZUx0MalT7uPlQXAIPSu1Et3aOZoWZ2UjdGzYyfMZ+HWpWaDtFFcoO0GiigjSX1tExWSeNWHUFqXbXMN0he3lSVQcEo2cGosmj2ryNJmZWY5JWZl59wNJ0TTrewgb0cP+sIZi7luce2gsqyfbUsDFsEhOVB2RGTAJOeB861lQr+wtbtla5hEhXgZYj5GrPIy3YaWffebIw/C5X6GMM4zg58qs+03pEtvEpt3HrcCP1yfZwOOM81F0DU4VurpW0xbIEDDpL3xkwT1AGR/X2Gri5voxCkwJIRiQCNpOAegOKz8ksu0tl6ROyEU0NjMs8ckf647VkQqcYHmBV/xVOuuwFsbJMnp9Hn8aeXU2Kq3o0+GxjCZxk4warMzizqi7VKzWUe1JG9bkRrk48vYaukYsuTTN79QftL/5Cs5XU23O2PaO+h7FapGkUyXGWKHBRui8jOPbzXnHZy77SXHbXSEcXjWgu1MuHDrs8SQCTjpXvN1aQXkXdXUMc0ec7ZFyKrn7LaC8iyNo9iXVgwYwLkEHII465rRFvXaSq7a6WAoO0VHe+tE+ndQL75FH86c76MxiTeuwjIbPGPfQOUVGN/aAgG6gB8u8X86kA5oO1AuIpZ5vUl2GIqy+rnnxz7D0qfTEf7RL/wBvyrOXpYaMsgwJ7RiB1ZDvwfd1x91c3whQq2rsT4CHHzAFTBXa0ivaGVnknJeHbHtQAgnzyeCB93/yXCxaJCeSVBrs/wBTJ9k0m3/Z4vsD5Vz+y+kTUGv1dfQk3Jj1sMAR8ah2k2ufpHFxAnoWw5ZpV3bvcB09tSr8al3yCzRe62+swcBs/eDUG2l1yK9la9SIWIiJy0qlgwHkFHFdEvhfo2UUjoQDXaYLgWhKNgiPjHuruwjrM+fePyomz9QreYxxhWilyPJDT2z/AJz/ABH5UbPKZ/iPyoVz0n/kzfwGkSXGRjuZv9M04I8/4z/EflUO/vYLEqJ5ZyWHRU3fyondOmfjiKb+A1lb/sxNd3KztqFypxh19DVu85HLE8+GOMDmtDYalZ3ved3PLGY8bhKoXr06j31McRqpPfE4Geo/Kl/TVYZux7tNdAX836xW2r6BHti3dNox/d2nBOc5OauuynZ+bRIWR9QkuFYn1XgWIknHOFAHh5U1L2j9GuZH9H7wsoUq8wwmMnnA4PrD8KvrDU7W6t45HeON3TcYy4yBnB+6p48nlNi+j99MXzqICCw+kvj7RXLm7txbS7Z4wdjYw4GOK8/v0/WStyArbQjM24g9DtJJPQ+NS6yml3x1t6BqGoRafbPcXG4RpjO0ZPJx/OmtN1e21KzS6tm/VOWA3cHgkH8QaiaXJbzaRbLO6MdgyJGGePOompQrGCdNgs2YLwCEGSTnr1/+1blhJ+nfpdSalbxSCOSVEbj6RwOaRcSx3EYPrlNxBAyDkA1nIZtXfeb1YhjHd91Ip+Y91R55e0DquQoOM/tOB0HmvTk/hUmeKSZr2bRbeaAwM93sI2kLOASMY61JXT0TTU09Fm7lAArtKC3Bz161G0u7ufRpm1CRFZfoEupJGPZWR0ntDfX95ePJfymFJXEQLhQFB9XIUc8VeUvhqS7bC57OW11EI5bm6Kgg4Dgc/cPaauUARVUeAxzWW7G6k0ltfNqF4S3pW1DK2OqLwM+0ml6z2oe01VbCzgS4fYrn1j624nABHTp1PFPPgaXvU/zr8abhYNPKQQR6vQ58KoF1dYNZj0yezjVGYRxOcktx9LOMeHTrV+EwziMhAMDCqKmst9r0fozVTc6VLcSGQ3XXwaENj8aTo2jy6bc3Esl81wsxysfdBFj56DH860kWs/1Mn2TSbf8AZ4vsD5Uqf6mT7JpNv+zxfYHyrH2PR49Kz+vatb29rdxSE8RsC5wFTIxkk1aXV/DbyLG+4uy5AGOn31VyX2l31y9q0MTTlc7ZERiR+NbZy8K4dsNNaykEboyoDE7CaPCttzg+t1wM+6qGx1W27P30rPdXAe5jX1HUygjPBGOB4/H47q20mx7hCLC0G4AkiBRk469KauNPtBdAeiW/0T/hL5e6rLZNM3wob/tXFaPCLqaeFmU4At9wbn2E46jrVrp+oG/JCXxXcm4K0IUgEcHr7Qanz6RbSMCtpBgeUaj+VEWndznuUEeeuwhfkKJxdiVkYGS93gHjgDPv8/wql7YILkxIirL9E8hiODn+6D/v4Vfeiy+Mkn8f9KV6NL+8k/j/AKUl7XHc9Ml2VtJIfS0khEYZlxhMA+ux4zjoCKv4luArQsHdQh2uRk8BeCS2SeetTvRpP3kn8Y/KnIISjAnpg9T7vyrGWMt3WpbtgLqKR2dViWRWIYMyZYY8M+Gc46HpWu7NqDpdsGB3BCDu6/SPWrkgVCuP1E3fp/l9df8APzj4+VMrqLjicu+7EDqwPrDaNvUk8cVlNX0uw06IXWrai0IkbadlvuG489ACei9fZWnsibhEupgN7D1UByEHl7/Ou31rDdELcJvVeQM+YwaYd3d8Lf4Z0f0ddKtfR276HuwUkZcFh548Kki5t2zhozg4OGHBrMal6ZYxl9P0jvmVgAmT0xknJOOvhVbdXWtekkJoaPhnIfCDJABXIPmSR7MZrWo53KxuTcW46tGB7xXPSIFIBaMEg4G4dBWQVr8wxubKEStgvGbdDs8+RwaRcz6ot1BDFpkc1sysZJO5QCM4446nOAOKahyybMSQTo4TY45VsH8KqLHsdodnGUitN0bHdslcuvwNPadeTSxH0mGOIjpztz93h4VYLdYUcJ/qCmo1MnXgihhRIo0RA64VVAA5FRLzQLC9v0v5YyLlFCiRDjIByAfOpTTiQAEoBuBPrjwNO9/F+9X400u+0M6HZNqCX0iNJPGcoWOQp86knvDK6RsqnGcsuf5inPSIv3q/GmDJmZzGQSdoB645FC1DutJuriVpDex849UwEge71qNF0m5064uZJ7/0hJSCsYj2iP3cmlXenXNzOZBdqqkYCGMn/wBqTpOlXFjdzzS3pnjkAAj2kKh9mSaKtJ/qZPsmk2/7PF9gfKlT/UyfZNJt/wBni+wPlWPseka9bT1cLeRxu2OA0W84+BqNaSaM1yy2kVvHcqpPEGxse8gVIvodOeTfeCPvNuMscHHl7qjadZaIl68+nx25uimGdDlivTn2dK2LO2/Zo/sD5UxcRsbgPtYjBGRUmD6pfdS8UZs3EDYf3b/D+ld2N+7f4f0qdRQ4oOw/u3/391IkZYxmQFR5scfyqxrKdtIy5jKxuzeqMpGHYDJz1HHFWdnFcLIjqTGdwBwSGHX4VLtyEVieMYJ+FYbsy7xekrhjIzKArLsLetJjpjHAzWoCvHFIxlyxX1jhsHA8Bu4rGWXG6Jj2J+0unReqzTHyxEefjUmykW9aO7BzGy5jHkM+I8/lWHvUYNKZEcyEgqVBC4x63Gc9NvStVoNy0WlWm6GVzt2kqBjJc88npSzZMqmRgwMJlJ7vulLp4ePrD28c1Hm7SaajYYTE84AiPNOTXBS1bMExDQ7eAOODyeaxuoRyCaXekhmMhYMoIXbkbuCSf8vTy9+U16LdPQITBe2ySx+vFIAQeRkU1PaW0cTyGBSVBPvqNoM7ro9oDBKT3Y5UDHzqa85I5t5vgPzpzkXjKzHZ3W4dUEpvdKSzKhSgEne7s5z9EcYx+NXki2q2/fRWZlB6BUOT8aXcs8tvJHGk8bOpUOAARn76opNH1B7oym8nMW7PcsgxjyyTn76ZfJN9RngtEmtWGRps/jkCHy++lPNAm4DTZiFPG2POaprnRrtwXExUA4xsDdMe/wD3mp+iW1zZAd/LLKhTG0RkDOc5x0+FJ8mKX47/AFaW0NvPHuNt3fsZcGnTZ2wGTCo+6kpPj/Cm/grzGPU0uO0eozzS/qIpiMOxKpjg9eByKvKNzD8enrbWjEhY0OPKui1SJ90SRj3jxrKdkTcLc6jeBHeCRY9kj5w4Bbp8RW1pMpV4yKq6Oqd4RDGNuOqOo5/7hTeknWPTJV1CILbbQY2MisxPjwAMePn91XGKMeNUIn+pk+yaTb/s8X2B8qVP9TJ9k0m3/Z4vsD5Vj7HoxdabBdSiWUyBwMZSQr8qjWmgWNrfPeosrTuu0mSVnGMAdCceAq2orY4oAAAAAHgKDwK7XG6UEGLVrCa8eziuo3uEJDRqeRjr8KlGVQBk4B86zuq2dpZyvdQ2am4bLGbLAjJJOdvJ5qhXXb8R7DaxMNwODb3JII6HkVbr0zd7b/0iL/OPj7M1HuorG6YelQwSso47xVJAz7fbWDbV7oxlBptthuTi0nHP8NcbWrpUCvpsBQZIzaTnkkny9poz/v8AG+hisrXc8EMMJYesUULke2pKlJEyuCp+/NZPR70TSw97psSs+P1iIy7c+Ybp1NauEALgdKjUt9ov6H0zOf0fbf6QpwQxQbI4Y1jjXGEUYA9byqVmmZfrB93/AJUapiNQyxqwBUooIPj1pI0fTOg0+2x/0hSkQOkaEnDIAce41FudPaGOOKC6ud8jbQXkyF4JJPHP0fxoz36WcKRwxrFEqoijCqowAKXkVl5bq1IEcl9MxBJBw+7w9vsq20gq0e5SW9UMsjMfWU5I48D1q9HayyKMiqW/Ve/lcySRqGCkDcSx2g9AemMfjUVHVpO7Wad2kDACQOqng8ZzxwDTRbf40Ew3RlV6npTWyUJtjLjHTlfypi1061KiZA5EihgrOSOeasQMVCS+0VmlTblnGT47cfKm4dJ06C5e5hsbdJnO5pFjAJPnUe40TvppJDcD123YaJWx7OfCnND0k6RBJF6VJcB33AuAMcdOKNTpKvQBaye7+dSaqLrVrOSd7BZCZiduQhKhvItjANSLDVrO/kZLaQlwCdrIVJHmMjke2syXdq+k+iuZ9lGfZWkIn+pk+yaTb/s8X2B8q7Of1MnH90/KuW/1Ef2B8qx9g9RRRWw1cGRYXMI3SY9Ue2qS6bX+6Jt4z3ngGaPHXx48q0FFBBto7l7NDdMiTMg7wKMhTjkZzSUurSNAHu4lIZuDIB41OZdwIPQjFVT6BbyQmFp7sIV2kCbwxjrj8aJpYRFZUDxyhlPIZTkEUi6tjPHsD4wfz/OjTbGPTrNLWFpDGmcGRtzdc8mpVCxXi1uVGBPx7/6Upbe6X/Gz/wBxqdRROEQ+5uf3v/6NAhnDZMinp1JPjUyihxiKkbIYgxHGF49xpN+wRrYtn6w9Bkn1GqRKD6pHg2T8KqtXvZISENm00ZGSdpOD7h9xqr4Zm91TV4ZJO50TUpI8jAEQ8h06/wC80XHbvTez/cQXttfvM8CkosIRkwWHIcqRz04560rVVvNSsJbUWNzbd5jE9uJUdcHPBA9nwzWUk7CNI7SynVpJGILNIjMxPtJTJrr8U+P711w4b3k2tn2kTV9KbVNKsbybfcMO5MY3rhAvOCQOmR14qPZ6ndy6nbrc6FdWUKklpvR2IJKsBnaOOvU8VndI7JzaVexXMP6VKpIHeEd4iS46BgqjI9n3dK2K3kwkUfoeRwTyTCy4+I61n5JjL/i9M58d/wCWksci0gBGCI1z8BUimLRmeJXZSpYAlT1XjpT9c2RXDXaKDK23Zme37QzaiXgmikkZ03L68e7qBwfnTuj9m3s9VlvJpEWNkKrDDlQCSCTxjyrS0UEf0WPzk/1G/Oj0WP8A4/8AUb86kUVnhj/F3Uc2kRGDvx/1G/OnlUKoAHAGBSqKTGTxEFFFFaBRRRQFFFFAUUUUBRRRQFFFFAVTa/oNtrYhS7BKxNuUBiOePIjyooqy6D1npstrFFELyZo41VQpC9AMdcZrjaWCfVublTwM96enlRRRi4R06VGZe83y7icn9YcHnPSpUdv3SBEACjwzRRQmMng9GMCl0UVGoKKKKKKKKKAooooCiiig/9k=">
            <a:extLst>
              <a:ext uri="{FF2B5EF4-FFF2-40B4-BE49-F238E27FC236}">
                <a16:creationId xmlns:a16="http://schemas.microsoft.com/office/drawing/2014/main" id="{193A20DD-EE00-4C79-BDB6-9971EEDC9073}"/>
              </a:ext>
            </a:extLst>
          </p:cNvPr>
          <p:cNvSpPr>
            <a:spLocks noChangeAspect="1" noChangeArrowheads="1"/>
          </p:cNvSpPr>
          <p:nvPr/>
        </p:nvSpPr>
        <p:spPr bwMode="auto">
          <a:xfrm>
            <a:off x="63500" y="-401638"/>
            <a:ext cx="1485900" cy="8096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eaLnBrk="1" hangingPunct="1">
              <a:spcBef>
                <a:spcPct val="0"/>
              </a:spcBef>
              <a:buFontTx/>
              <a:buNone/>
            </a:pPr>
            <a:endParaRPr lang="en-GB" altLang="en-US" sz="1800">
              <a:latin typeface="Arial" panose="020B0604020202020204" pitchFamily="34" charset="0"/>
            </a:endParaRPr>
          </a:p>
        </p:txBody>
      </p:sp>
      <p:sp>
        <p:nvSpPr>
          <p:cNvPr id="13315" name="TextBox 6">
            <a:extLst>
              <a:ext uri="{FF2B5EF4-FFF2-40B4-BE49-F238E27FC236}">
                <a16:creationId xmlns:a16="http://schemas.microsoft.com/office/drawing/2014/main" id="{1E5EF86B-00CE-44CD-B04F-3728A379A794}"/>
              </a:ext>
            </a:extLst>
          </p:cNvPr>
          <p:cNvSpPr txBox="1">
            <a:spLocks noChangeArrowheads="1"/>
          </p:cNvSpPr>
          <p:nvPr/>
        </p:nvSpPr>
        <p:spPr bwMode="auto">
          <a:xfrm>
            <a:off x="1012031" y="3886200"/>
            <a:ext cx="7612062" cy="12772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marL="0" indent="0">
              <a:lnSpc>
                <a:spcPct val="100000"/>
              </a:lnSpc>
              <a:spcBef>
                <a:spcPts val="600"/>
              </a:spcBef>
              <a:buNone/>
            </a:pPr>
            <a:r>
              <a:rPr lang="en-US" dirty="0"/>
              <a:t>Lecturer: Assoc. Professor  Carlene Campbell</a:t>
            </a:r>
          </a:p>
          <a:p>
            <a:pPr marL="0" indent="0">
              <a:lnSpc>
                <a:spcPct val="100000"/>
              </a:lnSpc>
              <a:spcBef>
                <a:spcPts val="600"/>
              </a:spcBef>
              <a:buNone/>
            </a:pPr>
            <a:r>
              <a:rPr lang="en-US" dirty="0"/>
              <a:t>Email: </a:t>
            </a:r>
            <a:r>
              <a:rPr lang="en-US" dirty="0">
                <a:hlinkClick r:id="rId3"/>
              </a:rPr>
              <a:t>carlene.campbell@uwtsd.ac.uk</a:t>
            </a:r>
            <a:endParaRPr lang="en-US" dirty="0"/>
          </a:p>
          <a:p>
            <a:pPr marL="0" indent="0">
              <a:buNone/>
            </a:pPr>
            <a:r>
              <a:rPr lang="en-US" sz="2000" dirty="0">
                <a:hlinkClick r:id="rId4"/>
              </a:rPr>
              <a:t>Website: www.knowledgewithprofit.com</a:t>
            </a:r>
            <a:r>
              <a:rPr lang="en-US" sz="2000" dirty="0"/>
              <a:t> </a:t>
            </a:r>
          </a:p>
        </p:txBody>
      </p:sp>
      <p:sp>
        <p:nvSpPr>
          <p:cNvPr id="7" name="Title 1">
            <a:extLst>
              <a:ext uri="{FF2B5EF4-FFF2-40B4-BE49-F238E27FC236}">
                <a16:creationId xmlns:a16="http://schemas.microsoft.com/office/drawing/2014/main" id="{07633018-A715-4DB9-9A62-0CEABCC54873}"/>
              </a:ext>
            </a:extLst>
          </p:cNvPr>
          <p:cNvSpPr txBox="1">
            <a:spLocks/>
          </p:cNvSpPr>
          <p:nvPr/>
        </p:nvSpPr>
        <p:spPr>
          <a:xfrm>
            <a:off x="1568450" y="571500"/>
            <a:ext cx="6499225" cy="711200"/>
          </a:xfrm>
          <a:prstGeom prst="rect">
            <a:avLst/>
          </a:prstGeom>
        </p:spPr>
        <p:txBody>
          <a:bodyPr/>
          <a:lstStyle>
            <a:lvl1pPr algn="ctr" rtl="0" eaLnBrk="0" fontAlgn="base" hangingPunct="0">
              <a:spcBef>
                <a:spcPct val="0"/>
              </a:spcBef>
              <a:spcAft>
                <a:spcPct val="0"/>
              </a:spcAft>
              <a:defRPr sz="3600">
                <a:solidFill>
                  <a:schemeClr val="hlink"/>
                </a:solidFill>
                <a:latin typeface="+mj-lt"/>
                <a:ea typeface="+mj-ea"/>
                <a:cs typeface="+mj-cs"/>
              </a:defRPr>
            </a:lvl1pPr>
            <a:lvl2pPr algn="ctr" rtl="0" eaLnBrk="0" fontAlgn="base" hangingPunct="0">
              <a:spcBef>
                <a:spcPct val="0"/>
              </a:spcBef>
              <a:spcAft>
                <a:spcPct val="0"/>
              </a:spcAft>
              <a:defRPr sz="3600">
                <a:solidFill>
                  <a:schemeClr val="hlink"/>
                </a:solidFill>
                <a:latin typeface="Comic Sans MS" pitchFamily="66" charset="0"/>
              </a:defRPr>
            </a:lvl2pPr>
            <a:lvl3pPr algn="ctr" rtl="0" eaLnBrk="0" fontAlgn="base" hangingPunct="0">
              <a:spcBef>
                <a:spcPct val="0"/>
              </a:spcBef>
              <a:spcAft>
                <a:spcPct val="0"/>
              </a:spcAft>
              <a:defRPr sz="3600">
                <a:solidFill>
                  <a:schemeClr val="hlink"/>
                </a:solidFill>
                <a:latin typeface="Comic Sans MS" pitchFamily="66" charset="0"/>
              </a:defRPr>
            </a:lvl3pPr>
            <a:lvl4pPr algn="ctr" rtl="0" eaLnBrk="0" fontAlgn="base" hangingPunct="0">
              <a:spcBef>
                <a:spcPct val="0"/>
              </a:spcBef>
              <a:spcAft>
                <a:spcPct val="0"/>
              </a:spcAft>
              <a:defRPr sz="3600">
                <a:solidFill>
                  <a:schemeClr val="hlink"/>
                </a:solidFill>
                <a:latin typeface="Comic Sans MS" pitchFamily="66" charset="0"/>
              </a:defRPr>
            </a:lvl4pPr>
            <a:lvl5pPr algn="ctr" rtl="0" eaLnBrk="0" fontAlgn="base" hangingPunct="0">
              <a:spcBef>
                <a:spcPct val="0"/>
              </a:spcBef>
              <a:spcAft>
                <a:spcPct val="0"/>
              </a:spcAft>
              <a:defRPr sz="3600">
                <a:solidFill>
                  <a:schemeClr val="hlink"/>
                </a:solidFill>
                <a:latin typeface="Comic Sans MS" pitchFamily="66" charset="0"/>
              </a:defRPr>
            </a:lvl5pPr>
            <a:lvl6pPr marL="457200" algn="ctr" rtl="0" fontAlgn="base">
              <a:spcBef>
                <a:spcPct val="0"/>
              </a:spcBef>
              <a:spcAft>
                <a:spcPct val="0"/>
              </a:spcAft>
              <a:defRPr sz="3600">
                <a:solidFill>
                  <a:schemeClr val="hlink"/>
                </a:solidFill>
                <a:latin typeface="Comic Sans MS" pitchFamily="66" charset="0"/>
              </a:defRPr>
            </a:lvl6pPr>
            <a:lvl7pPr marL="914400" algn="ctr" rtl="0" fontAlgn="base">
              <a:spcBef>
                <a:spcPct val="0"/>
              </a:spcBef>
              <a:spcAft>
                <a:spcPct val="0"/>
              </a:spcAft>
              <a:defRPr sz="3600">
                <a:solidFill>
                  <a:schemeClr val="hlink"/>
                </a:solidFill>
                <a:latin typeface="Comic Sans MS" pitchFamily="66" charset="0"/>
              </a:defRPr>
            </a:lvl7pPr>
            <a:lvl8pPr marL="1371600" algn="ctr" rtl="0" fontAlgn="base">
              <a:spcBef>
                <a:spcPct val="0"/>
              </a:spcBef>
              <a:spcAft>
                <a:spcPct val="0"/>
              </a:spcAft>
              <a:defRPr sz="3600">
                <a:solidFill>
                  <a:schemeClr val="hlink"/>
                </a:solidFill>
                <a:latin typeface="Comic Sans MS" pitchFamily="66" charset="0"/>
              </a:defRPr>
            </a:lvl8pPr>
            <a:lvl9pPr marL="1828800" algn="ctr" rtl="0" fontAlgn="base">
              <a:spcBef>
                <a:spcPct val="0"/>
              </a:spcBef>
              <a:spcAft>
                <a:spcPct val="0"/>
              </a:spcAft>
              <a:defRPr sz="3600">
                <a:solidFill>
                  <a:schemeClr val="hlink"/>
                </a:solidFill>
                <a:latin typeface="Comic Sans MS" pitchFamily="66" charset="0"/>
              </a:defRPr>
            </a:lvl9pPr>
          </a:lstStyle>
          <a:p>
            <a:pPr>
              <a:defRPr/>
            </a:pPr>
            <a:r>
              <a:rPr lang="en-US" kern="0" dirty="0">
                <a:solidFill>
                  <a:srgbClr val="0F3661"/>
                </a:solidFill>
                <a:latin typeface="Times New Roman"/>
                <a:cs typeface="Times New Roman"/>
              </a:rPr>
              <a:t>Computer Forensics</a:t>
            </a:r>
          </a:p>
        </p:txBody>
      </p:sp>
      <p:sp>
        <p:nvSpPr>
          <p:cNvPr id="8" name="Rectangle 2">
            <a:extLst>
              <a:ext uri="{FF2B5EF4-FFF2-40B4-BE49-F238E27FC236}">
                <a16:creationId xmlns:a16="http://schemas.microsoft.com/office/drawing/2014/main" id="{2ADB2990-02FC-4C59-BF2C-4E8A3356ED68}"/>
              </a:ext>
            </a:extLst>
          </p:cNvPr>
          <p:cNvSpPr txBox="1">
            <a:spLocks noChangeArrowheads="1"/>
          </p:cNvSpPr>
          <p:nvPr/>
        </p:nvSpPr>
        <p:spPr bwMode="white">
          <a:xfrm>
            <a:off x="1012031" y="1880635"/>
            <a:ext cx="7459662" cy="1152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a:extLst>
        </p:spPr>
        <p:txBody>
          <a:bodyPr lIns="82124" tIns="41061" rIns="82124" bIns="41061" anchor="ctr"/>
          <a:lstStyle>
            <a:lvl1pPr algn="l" defTabSz="814388" rtl="0" eaLnBrk="0" fontAlgn="base" hangingPunct="0">
              <a:lnSpc>
                <a:spcPct val="90000"/>
              </a:lnSpc>
              <a:spcBef>
                <a:spcPct val="0"/>
              </a:spcBef>
              <a:spcAft>
                <a:spcPct val="0"/>
              </a:spcAft>
              <a:defRPr sz="3000" b="0">
                <a:solidFill>
                  <a:srgbClr val="FFFFFF"/>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a:lstStyle>
          <a:p>
            <a:pPr algn="ctr" eaLnBrk="1" hangingPunct="1">
              <a:defRPr/>
            </a:pPr>
            <a:r>
              <a:rPr lang="en-US" sz="2800" b="1" dirty="0">
                <a:solidFill>
                  <a:schemeClr val="tx1"/>
                </a:solidFill>
                <a:latin typeface="Arial" charset="0"/>
              </a:rPr>
              <a:t>Lecture 12</a:t>
            </a:r>
            <a:endParaRPr lang="en-US" sz="2800" kern="0" dirty="0">
              <a:solidFill>
                <a:schemeClr val="tx1"/>
              </a:solidFill>
              <a:latin typeface="Arial"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E0821E-E434-84BD-611A-663ECD666133}"/>
              </a:ext>
            </a:extLst>
          </p:cNvPr>
          <p:cNvSpPr>
            <a:spLocks noGrp="1"/>
          </p:cNvSpPr>
          <p:nvPr>
            <p:ph type="title"/>
          </p:nvPr>
        </p:nvSpPr>
        <p:spPr>
          <a:xfrm>
            <a:off x="381000" y="1524000"/>
            <a:ext cx="8229600" cy="685800"/>
          </a:xfrm>
        </p:spPr>
        <p:txBody>
          <a:bodyPr/>
          <a:lstStyle/>
          <a:p>
            <a:r>
              <a:rPr lang="en-GB" sz="3600" dirty="0"/>
              <a:t>Reporting</a:t>
            </a:r>
            <a:endParaRPr lang="en-GB" dirty="0"/>
          </a:p>
        </p:txBody>
      </p:sp>
      <p:sp>
        <p:nvSpPr>
          <p:cNvPr id="3" name="Content Placeholder 2">
            <a:extLst>
              <a:ext uri="{FF2B5EF4-FFF2-40B4-BE49-F238E27FC236}">
                <a16:creationId xmlns:a16="http://schemas.microsoft.com/office/drawing/2014/main" id="{CA9A7595-8423-5EDB-5DF4-B86AF9E2D468}"/>
              </a:ext>
            </a:extLst>
          </p:cNvPr>
          <p:cNvSpPr>
            <a:spLocks noGrp="1"/>
          </p:cNvSpPr>
          <p:nvPr>
            <p:ph idx="1"/>
          </p:nvPr>
        </p:nvSpPr>
        <p:spPr>
          <a:xfrm>
            <a:off x="228600" y="3429000"/>
            <a:ext cx="8534400" cy="1782763"/>
          </a:xfrm>
        </p:spPr>
        <p:txBody>
          <a:bodyPr/>
          <a:lstStyle/>
          <a:p>
            <a:endParaRPr lang="en-GB" dirty="0"/>
          </a:p>
        </p:txBody>
      </p:sp>
    </p:spTree>
    <p:extLst>
      <p:ext uri="{BB962C8B-B14F-4D97-AF65-F5344CB8AC3E}">
        <p14:creationId xmlns:p14="http://schemas.microsoft.com/office/powerpoint/2010/main" val="33146798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74CFA9-B557-47E8-AB04-319059954A7D}"/>
              </a:ext>
            </a:extLst>
          </p:cNvPr>
          <p:cNvSpPr>
            <a:spLocks noGrp="1"/>
          </p:cNvSpPr>
          <p:nvPr>
            <p:ph type="title"/>
          </p:nvPr>
        </p:nvSpPr>
        <p:spPr>
          <a:xfrm>
            <a:off x="524164" y="160337"/>
            <a:ext cx="8229600" cy="571500"/>
          </a:xfrm>
        </p:spPr>
        <p:txBody>
          <a:bodyPr/>
          <a:lstStyle/>
          <a:p>
            <a:r>
              <a:rPr lang="en-GB" dirty="0"/>
              <a:t>Scenario</a:t>
            </a:r>
          </a:p>
        </p:txBody>
      </p:sp>
      <p:sp>
        <p:nvSpPr>
          <p:cNvPr id="3" name="Content Placeholder 2">
            <a:extLst>
              <a:ext uri="{FF2B5EF4-FFF2-40B4-BE49-F238E27FC236}">
                <a16:creationId xmlns:a16="http://schemas.microsoft.com/office/drawing/2014/main" id="{4CE96BCC-D5C8-443B-BC86-30E1934111FF}"/>
              </a:ext>
            </a:extLst>
          </p:cNvPr>
          <p:cNvSpPr>
            <a:spLocks noGrp="1"/>
          </p:cNvSpPr>
          <p:nvPr>
            <p:ph idx="1"/>
          </p:nvPr>
        </p:nvSpPr>
        <p:spPr>
          <a:xfrm>
            <a:off x="371764" y="838200"/>
            <a:ext cx="8534400" cy="4648200"/>
          </a:xfrm>
        </p:spPr>
        <p:txBody>
          <a:bodyPr/>
          <a:lstStyle/>
          <a:p>
            <a:pPr algn="just"/>
            <a:r>
              <a:rPr lang="en-GB" sz="2300" dirty="0"/>
              <a:t>Simon a computer forensic investigator with </a:t>
            </a:r>
            <a:r>
              <a:rPr lang="en-GB" sz="2300" dirty="0" err="1"/>
              <a:t>Xsecurity</a:t>
            </a:r>
            <a:r>
              <a:rPr lang="en-GB" sz="2300" dirty="0"/>
              <a:t> was put on the job to investigate a child molestation case. After series of investigation Simon was able to track down the criminal responsible for the crime. </a:t>
            </a:r>
          </a:p>
          <a:p>
            <a:pPr algn="just"/>
            <a:r>
              <a:rPr lang="en-GB" sz="2300" dirty="0"/>
              <a:t>Evidence related to the case were collected to present as a proof before the Judiciary. </a:t>
            </a:r>
          </a:p>
          <a:p>
            <a:pPr algn="just"/>
            <a:r>
              <a:rPr lang="en-GB" sz="2300" dirty="0"/>
              <a:t>On the judgment day the court acquitted the accused. Simon could not believe it and wondered what went wrong. </a:t>
            </a:r>
          </a:p>
          <a:p>
            <a:pPr algn="just"/>
            <a:r>
              <a:rPr lang="en-GB" sz="2300" dirty="0"/>
              <a:t>The reason for loosing the case was lack of proper documented evidence. The report that Simon had presented before the court lacked the basics of Investigative report writing.</a:t>
            </a:r>
          </a:p>
          <a:p>
            <a:endParaRPr lang="en-GB" dirty="0"/>
          </a:p>
        </p:txBody>
      </p:sp>
    </p:spTree>
    <p:extLst>
      <p:ext uri="{BB962C8B-B14F-4D97-AF65-F5344CB8AC3E}">
        <p14:creationId xmlns:p14="http://schemas.microsoft.com/office/powerpoint/2010/main" val="38512468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6288D8-A630-49B3-B806-12FB309BA912}"/>
              </a:ext>
            </a:extLst>
          </p:cNvPr>
          <p:cNvSpPr>
            <a:spLocks noGrp="1"/>
          </p:cNvSpPr>
          <p:nvPr>
            <p:ph type="title"/>
          </p:nvPr>
        </p:nvSpPr>
        <p:spPr>
          <a:xfrm>
            <a:off x="533400" y="152400"/>
            <a:ext cx="8229600" cy="639762"/>
          </a:xfrm>
        </p:spPr>
        <p:txBody>
          <a:bodyPr/>
          <a:lstStyle/>
          <a:p>
            <a:r>
              <a:rPr lang="en-GB" dirty="0"/>
              <a:t>Need of an investigative report</a:t>
            </a:r>
            <a:br>
              <a:rPr lang="en-GB" dirty="0"/>
            </a:br>
            <a:endParaRPr lang="en-GB" dirty="0"/>
          </a:p>
        </p:txBody>
      </p:sp>
      <p:sp>
        <p:nvSpPr>
          <p:cNvPr id="3" name="Content Placeholder 2">
            <a:extLst>
              <a:ext uri="{FF2B5EF4-FFF2-40B4-BE49-F238E27FC236}">
                <a16:creationId xmlns:a16="http://schemas.microsoft.com/office/drawing/2014/main" id="{73788C56-4A5D-4D24-895C-E432A90705FC}"/>
              </a:ext>
            </a:extLst>
          </p:cNvPr>
          <p:cNvSpPr>
            <a:spLocks noGrp="1"/>
          </p:cNvSpPr>
          <p:nvPr>
            <p:ph idx="1"/>
          </p:nvPr>
        </p:nvSpPr>
        <p:spPr>
          <a:xfrm>
            <a:off x="762000" y="1295400"/>
            <a:ext cx="8153400" cy="3992563"/>
          </a:xfrm>
        </p:spPr>
        <p:txBody>
          <a:bodyPr/>
          <a:lstStyle/>
          <a:p>
            <a:r>
              <a:rPr lang="en-GB" dirty="0"/>
              <a:t>Purpose of an investigative report:</a:t>
            </a:r>
          </a:p>
          <a:p>
            <a:pPr lvl="1"/>
            <a:r>
              <a:rPr lang="en-GB" dirty="0"/>
              <a:t>Communicate results of computer-forensic examination</a:t>
            </a:r>
          </a:p>
          <a:p>
            <a:pPr lvl="1"/>
            <a:r>
              <a:rPr lang="en-GB" dirty="0"/>
              <a:t>Organize the information so that anyone can read and understand the report without reference to enclosures or other material</a:t>
            </a:r>
          </a:p>
          <a:p>
            <a:pPr lvl="1"/>
            <a:r>
              <a:rPr lang="en-GB" dirty="0"/>
              <a:t>Present evidence as testimony</a:t>
            </a:r>
          </a:p>
          <a:p>
            <a:pPr lvl="1"/>
            <a:r>
              <a:rPr lang="en-GB" dirty="0"/>
              <a:t>Express expert opinion</a:t>
            </a:r>
          </a:p>
          <a:p>
            <a:pPr lvl="1"/>
            <a:r>
              <a:rPr lang="en-GB" dirty="0"/>
              <a:t>Specify fees paid for expert’s service</a:t>
            </a:r>
          </a:p>
          <a:p>
            <a:pPr lvl="1"/>
            <a:endParaRPr lang="en-GB" dirty="0"/>
          </a:p>
          <a:p>
            <a:endParaRPr lang="en-GB" dirty="0"/>
          </a:p>
        </p:txBody>
      </p:sp>
    </p:spTree>
    <p:extLst>
      <p:ext uri="{BB962C8B-B14F-4D97-AF65-F5344CB8AC3E}">
        <p14:creationId xmlns:p14="http://schemas.microsoft.com/office/powerpoint/2010/main" val="3756543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FD0216-666C-4E78-AC93-1781F735D397}"/>
              </a:ext>
            </a:extLst>
          </p:cNvPr>
          <p:cNvSpPr>
            <a:spLocks noGrp="1"/>
          </p:cNvSpPr>
          <p:nvPr>
            <p:ph type="title"/>
          </p:nvPr>
        </p:nvSpPr>
        <p:spPr>
          <a:xfrm>
            <a:off x="484909" y="119784"/>
            <a:ext cx="8229600" cy="612053"/>
          </a:xfrm>
        </p:spPr>
        <p:txBody>
          <a:bodyPr/>
          <a:lstStyle/>
          <a:p>
            <a:r>
              <a:rPr lang="en-GB" dirty="0"/>
              <a:t>Report specification</a:t>
            </a:r>
          </a:p>
        </p:txBody>
      </p:sp>
      <p:sp>
        <p:nvSpPr>
          <p:cNvPr id="3" name="Content Placeholder 2">
            <a:extLst>
              <a:ext uri="{FF2B5EF4-FFF2-40B4-BE49-F238E27FC236}">
                <a16:creationId xmlns:a16="http://schemas.microsoft.com/office/drawing/2014/main" id="{A52F866B-EF91-4DDC-AFCF-0364E9985CE9}"/>
              </a:ext>
            </a:extLst>
          </p:cNvPr>
          <p:cNvSpPr>
            <a:spLocks noGrp="1"/>
          </p:cNvSpPr>
          <p:nvPr>
            <p:ph idx="1"/>
          </p:nvPr>
        </p:nvSpPr>
        <p:spPr>
          <a:xfrm>
            <a:off x="789707" y="1066800"/>
            <a:ext cx="8229601" cy="4221163"/>
          </a:xfrm>
        </p:spPr>
        <p:txBody>
          <a:bodyPr/>
          <a:lstStyle/>
          <a:p>
            <a:r>
              <a:rPr lang="en-GB" dirty="0"/>
              <a:t>PDF is the format for digital reports</a:t>
            </a:r>
          </a:p>
          <a:p>
            <a:r>
              <a:rPr lang="en-GB" dirty="0"/>
              <a:t>Do not file a report directly with the court</a:t>
            </a:r>
          </a:p>
          <a:p>
            <a:r>
              <a:rPr lang="en-GB" dirty="0"/>
              <a:t>Definition of goal or mission is must</a:t>
            </a:r>
          </a:p>
          <a:p>
            <a:r>
              <a:rPr lang="en-GB" dirty="0"/>
              <a:t>Order of writing should match the development of the case</a:t>
            </a:r>
          </a:p>
          <a:p>
            <a:r>
              <a:rPr lang="en-GB" dirty="0"/>
              <a:t>Use of outline or arrangement is suggested</a:t>
            </a:r>
          </a:p>
          <a:p>
            <a:endParaRPr lang="en-GB" dirty="0"/>
          </a:p>
        </p:txBody>
      </p:sp>
    </p:spTree>
    <p:extLst>
      <p:ext uri="{BB962C8B-B14F-4D97-AF65-F5344CB8AC3E}">
        <p14:creationId xmlns:p14="http://schemas.microsoft.com/office/powerpoint/2010/main" val="1186677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9238EB-72E0-46D9-B752-FC71FC7E3CF8}"/>
              </a:ext>
            </a:extLst>
          </p:cNvPr>
          <p:cNvSpPr>
            <a:spLocks noGrp="1"/>
          </p:cNvSpPr>
          <p:nvPr>
            <p:ph type="title"/>
          </p:nvPr>
        </p:nvSpPr>
        <p:spPr>
          <a:xfrm>
            <a:off x="441036" y="119784"/>
            <a:ext cx="8229600" cy="639762"/>
          </a:xfrm>
        </p:spPr>
        <p:txBody>
          <a:bodyPr/>
          <a:lstStyle/>
          <a:p>
            <a:r>
              <a:rPr lang="en-GB" dirty="0"/>
              <a:t>Report Classification </a:t>
            </a:r>
          </a:p>
        </p:txBody>
      </p:sp>
      <p:sp>
        <p:nvSpPr>
          <p:cNvPr id="3" name="Content Placeholder 2">
            <a:extLst>
              <a:ext uri="{FF2B5EF4-FFF2-40B4-BE49-F238E27FC236}">
                <a16:creationId xmlns:a16="http://schemas.microsoft.com/office/drawing/2014/main" id="{1A7FCD4D-91AB-4842-A4EE-684FE408319E}"/>
              </a:ext>
            </a:extLst>
          </p:cNvPr>
          <p:cNvSpPr>
            <a:spLocks noGrp="1"/>
          </p:cNvSpPr>
          <p:nvPr>
            <p:ph idx="1"/>
          </p:nvPr>
        </p:nvSpPr>
        <p:spPr>
          <a:xfrm>
            <a:off x="0" y="1143000"/>
            <a:ext cx="4953000" cy="4297363"/>
          </a:xfrm>
        </p:spPr>
        <p:txBody>
          <a:bodyPr/>
          <a:lstStyle/>
          <a:p>
            <a:r>
              <a:rPr lang="en-GB" dirty="0">
                <a:latin typeface="Calibri" panose="020F0502020204030204" pitchFamily="34" charset="0"/>
                <a:ea typeface="Calibri" panose="020F0502020204030204" pitchFamily="34" charset="0"/>
                <a:cs typeface="Calibri" panose="020F0502020204030204" pitchFamily="34" charset="0"/>
              </a:rPr>
              <a:t>Reports can be categorized as: </a:t>
            </a:r>
          </a:p>
          <a:p>
            <a:pPr lvl="1"/>
            <a:r>
              <a:rPr lang="en-GB" dirty="0">
                <a:latin typeface="Calibri" panose="020F0502020204030204" pitchFamily="34" charset="0"/>
                <a:ea typeface="Calibri" panose="020F0502020204030204" pitchFamily="34" charset="0"/>
                <a:cs typeface="Calibri" panose="020F0502020204030204" pitchFamily="34" charset="0"/>
              </a:rPr>
              <a:t>Verbal and </a:t>
            </a:r>
          </a:p>
          <a:p>
            <a:pPr lvl="1"/>
            <a:r>
              <a:rPr lang="en-GB" dirty="0">
                <a:latin typeface="Calibri" panose="020F0502020204030204" pitchFamily="34" charset="0"/>
                <a:ea typeface="Calibri" panose="020F0502020204030204" pitchFamily="34" charset="0"/>
                <a:cs typeface="Calibri" panose="020F0502020204030204" pitchFamily="34" charset="0"/>
              </a:rPr>
              <a:t>Written </a:t>
            </a:r>
          </a:p>
          <a:p>
            <a:r>
              <a:rPr lang="en-GB" dirty="0">
                <a:latin typeface="Calibri" panose="020F0502020204030204" pitchFamily="34" charset="0"/>
                <a:ea typeface="Calibri" panose="020F0502020204030204" pitchFamily="34" charset="0"/>
                <a:cs typeface="Calibri" panose="020F0502020204030204" pitchFamily="34" charset="0"/>
              </a:rPr>
              <a:t>Reports can be further categorized as: </a:t>
            </a:r>
          </a:p>
          <a:p>
            <a:pPr lvl="1"/>
            <a:r>
              <a:rPr lang="en-GB" dirty="0">
                <a:latin typeface="Calibri" panose="020F0502020204030204" pitchFamily="34" charset="0"/>
                <a:ea typeface="Calibri" panose="020F0502020204030204" pitchFamily="34" charset="0"/>
                <a:cs typeface="Calibri" panose="020F0502020204030204" pitchFamily="34" charset="0"/>
              </a:rPr>
              <a:t>Formal and </a:t>
            </a:r>
          </a:p>
          <a:p>
            <a:pPr lvl="1"/>
            <a:r>
              <a:rPr lang="en-GB" dirty="0">
                <a:latin typeface="Calibri" panose="020F0502020204030204" pitchFamily="34" charset="0"/>
                <a:ea typeface="Calibri" panose="020F0502020204030204" pitchFamily="34" charset="0"/>
                <a:cs typeface="Calibri" panose="020F0502020204030204" pitchFamily="34" charset="0"/>
              </a:rPr>
              <a:t>Informal </a:t>
            </a:r>
          </a:p>
          <a:p>
            <a:r>
              <a:rPr lang="en-GB" dirty="0">
                <a:latin typeface="Calibri" panose="020F0502020204030204" pitchFamily="34" charset="0"/>
                <a:ea typeface="Calibri" panose="020F0502020204030204" pitchFamily="34" charset="0"/>
                <a:cs typeface="Calibri" panose="020F0502020204030204" pitchFamily="34" charset="0"/>
              </a:rPr>
              <a:t>Verbal formal report- </a:t>
            </a:r>
          </a:p>
          <a:p>
            <a:pPr lvl="1"/>
            <a:r>
              <a:rPr lang="en-GB" dirty="0">
                <a:latin typeface="Calibri" panose="020F0502020204030204" pitchFamily="34" charset="0"/>
                <a:ea typeface="Calibri" panose="020F0502020204030204" pitchFamily="34" charset="0"/>
                <a:cs typeface="Calibri" panose="020F0502020204030204" pitchFamily="34" charset="0"/>
              </a:rPr>
              <a:t>A structured report delivered to a board of directors/managers/jury </a:t>
            </a:r>
          </a:p>
        </p:txBody>
      </p:sp>
      <p:sp>
        <p:nvSpPr>
          <p:cNvPr id="6" name="Content Placeholder 2">
            <a:extLst>
              <a:ext uri="{FF2B5EF4-FFF2-40B4-BE49-F238E27FC236}">
                <a16:creationId xmlns:a16="http://schemas.microsoft.com/office/drawing/2014/main" id="{4817AA8C-CB3A-B938-F8A8-723AF559EE4B}"/>
              </a:ext>
            </a:extLst>
          </p:cNvPr>
          <p:cNvSpPr txBox="1">
            <a:spLocks/>
          </p:cNvSpPr>
          <p:nvPr/>
        </p:nvSpPr>
        <p:spPr bwMode="auto">
          <a:xfrm>
            <a:off x="4724400" y="1123948"/>
            <a:ext cx="4338506" cy="45148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a:lstStyle>
          <a:p>
            <a:pPr algn="just"/>
            <a:r>
              <a:rPr lang="en-GB" kern="0" dirty="0">
                <a:latin typeface="Calibri" panose="020F0502020204030204" pitchFamily="34" charset="0"/>
                <a:ea typeface="Calibri" panose="020F0502020204030204" pitchFamily="34" charset="0"/>
                <a:cs typeface="Calibri" panose="020F0502020204030204" pitchFamily="34" charset="0"/>
              </a:rPr>
              <a:t>Verbal informal report-</a:t>
            </a:r>
          </a:p>
          <a:p>
            <a:pPr lvl="1" algn="just"/>
            <a:r>
              <a:rPr lang="en-GB" kern="0" dirty="0">
                <a:latin typeface="Calibri" panose="020F0502020204030204" pitchFamily="34" charset="0"/>
                <a:ea typeface="Calibri" panose="020F0502020204030204" pitchFamily="34" charset="0"/>
                <a:cs typeface="Calibri" panose="020F0502020204030204" pitchFamily="34" charset="0"/>
              </a:rPr>
              <a:t>A report that is less structured than a formal report and is delivered in person, usually in an attorney’s office</a:t>
            </a:r>
          </a:p>
          <a:p>
            <a:pPr algn="just"/>
            <a:r>
              <a:rPr lang="en-GB" kern="0" dirty="0">
                <a:latin typeface="Calibri" panose="020F0502020204030204" pitchFamily="34" charset="0"/>
                <a:ea typeface="Calibri" panose="020F0502020204030204" pitchFamily="34" charset="0"/>
                <a:cs typeface="Calibri" panose="020F0502020204030204" pitchFamily="34" charset="0"/>
              </a:rPr>
              <a:t>Written formal report-</a:t>
            </a:r>
          </a:p>
          <a:p>
            <a:pPr lvl="1" algn="just"/>
            <a:r>
              <a:rPr lang="en-GB" kern="0" dirty="0">
                <a:latin typeface="Calibri" panose="020F0502020204030204" pitchFamily="34" charset="0"/>
                <a:ea typeface="Calibri" panose="020F0502020204030204" pitchFamily="34" charset="0"/>
                <a:cs typeface="Calibri" panose="020F0502020204030204" pitchFamily="34" charset="0"/>
              </a:rPr>
              <a:t>A written report sworn under oath, such as an affidavit or declaration</a:t>
            </a:r>
          </a:p>
          <a:p>
            <a:pPr algn="just"/>
            <a:r>
              <a:rPr lang="en-GB" kern="0" dirty="0">
                <a:latin typeface="Calibri" panose="020F0502020204030204" pitchFamily="34" charset="0"/>
                <a:ea typeface="Calibri" panose="020F0502020204030204" pitchFamily="34" charset="0"/>
                <a:cs typeface="Calibri" panose="020F0502020204030204" pitchFamily="34" charset="0"/>
              </a:rPr>
              <a:t>Written informal report-</a:t>
            </a:r>
          </a:p>
          <a:p>
            <a:pPr lvl="1" algn="just"/>
            <a:r>
              <a:rPr lang="en-GB" kern="0" dirty="0">
                <a:latin typeface="Calibri" panose="020F0502020204030204" pitchFamily="34" charset="0"/>
                <a:ea typeface="Calibri" panose="020F0502020204030204" pitchFamily="34" charset="0"/>
                <a:cs typeface="Calibri" panose="020F0502020204030204" pitchFamily="34" charset="0"/>
              </a:rPr>
              <a:t>An informal or preliminary report in written form</a:t>
            </a:r>
          </a:p>
          <a:p>
            <a:pPr algn="just"/>
            <a:endParaRPr lang="en-GB" kern="0" dirty="0"/>
          </a:p>
        </p:txBody>
      </p:sp>
    </p:spTree>
    <p:extLst>
      <p:ext uri="{BB962C8B-B14F-4D97-AF65-F5344CB8AC3E}">
        <p14:creationId xmlns:p14="http://schemas.microsoft.com/office/powerpoint/2010/main" val="748178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BEBA8B-77F6-4A0C-A028-84E0CF927B22}"/>
              </a:ext>
            </a:extLst>
          </p:cNvPr>
          <p:cNvSpPr>
            <a:spLocks noGrp="1"/>
          </p:cNvSpPr>
          <p:nvPr>
            <p:ph type="title"/>
          </p:nvPr>
        </p:nvSpPr>
        <p:spPr>
          <a:xfrm>
            <a:off x="533400" y="92075"/>
            <a:ext cx="8229600" cy="639762"/>
          </a:xfrm>
        </p:spPr>
        <p:txBody>
          <a:bodyPr/>
          <a:lstStyle/>
          <a:p>
            <a:r>
              <a:rPr lang="en-GB" dirty="0"/>
              <a:t>Report and Opinion </a:t>
            </a:r>
            <a:br>
              <a:rPr lang="en-GB" dirty="0"/>
            </a:br>
            <a:endParaRPr lang="en-GB" dirty="0"/>
          </a:p>
        </p:txBody>
      </p:sp>
      <p:sp>
        <p:nvSpPr>
          <p:cNvPr id="3" name="Content Placeholder 2">
            <a:extLst>
              <a:ext uri="{FF2B5EF4-FFF2-40B4-BE49-F238E27FC236}">
                <a16:creationId xmlns:a16="http://schemas.microsoft.com/office/drawing/2014/main" id="{059ABAC9-B819-4AE8-A347-54CB8C3249A6}"/>
              </a:ext>
            </a:extLst>
          </p:cNvPr>
          <p:cNvSpPr>
            <a:spLocks noGrp="1"/>
          </p:cNvSpPr>
          <p:nvPr>
            <p:ph idx="1"/>
          </p:nvPr>
        </p:nvSpPr>
        <p:spPr>
          <a:xfrm>
            <a:off x="838200" y="914400"/>
            <a:ext cx="8077200" cy="4297363"/>
          </a:xfrm>
        </p:spPr>
        <p:txBody>
          <a:bodyPr/>
          <a:lstStyle/>
          <a:p>
            <a:r>
              <a:rPr lang="en-GB" dirty="0"/>
              <a:t>To express an opinion following are the few guidelines: </a:t>
            </a:r>
          </a:p>
          <a:p>
            <a:pPr lvl="1"/>
            <a:r>
              <a:rPr lang="en-GB" dirty="0"/>
              <a:t>Report should be communicable </a:t>
            </a:r>
          </a:p>
          <a:p>
            <a:pPr lvl="1"/>
            <a:r>
              <a:rPr lang="en-GB" dirty="0"/>
              <a:t>No assumption while writing the report </a:t>
            </a:r>
          </a:p>
          <a:p>
            <a:pPr lvl="1"/>
            <a:r>
              <a:rPr lang="en-GB" dirty="0"/>
              <a:t>Refrain from specifying the leads </a:t>
            </a:r>
          </a:p>
          <a:p>
            <a:pPr lvl="1"/>
            <a:r>
              <a:rPr lang="en-GB" dirty="0"/>
              <a:t>Check for grammar and spellings </a:t>
            </a:r>
          </a:p>
          <a:p>
            <a:pPr lvl="1"/>
            <a:r>
              <a:rPr lang="en-GB" dirty="0"/>
              <a:t>Writing should be concise </a:t>
            </a:r>
          </a:p>
        </p:txBody>
      </p:sp>
    </p:spTree>
    <p:extLst>
      <p:ext uri="{BB962C8B-B14F-4D97-AF65-F5344CB8AC3E}">
        <p14:creationId xmlns:p14="http://schemas.microsoft.com/office/powerpoint/2010/main" val="1710545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BF1294-E648-4693-8B41-AC57EABE99BA}"/>
              </a:ext>
            </a:extLst>
          </p:cNvPr>
          <p:cNvSpPr>
            <a:spLocks noGrp="1"/>
          </p:cNvSpPr>
          <p:nvPr>
            <p:ph type="title"/>
          </p:nvPr>
        </p:nvSpPr>
        <p:spPr>
          <a:xfrm>
            <a:off x="461818" y="119784"/>
            <a:ext cx="8229600" cy="639762"/>
          </a:xfrm>
        </p:spPr>
        <p:txBody>
          <a:bodyPr/>
          <a:lstStyle/>
          <a:p>
            <a:r>
              <a:rPr lang="en-GB" dirty="0"/>
              <a:t>Layout of an Investigative Report</a:t>
            </a:r>
          </a:p>
        </p:txBody>
      </p:sp>
      <p:sp>
        <p:nvSpPr>
          <p:cNvPr id="3" name="Content Placeholder 2">
            <a:extLst>
              <a:ext uri="{FF2B5EF4-FFF2-40B4-BE49-F238E27FC236}">
                <a16:creationId xmlns:a16="http://schemas.microsoft.com/office/drawing/2014/main" id="{BB840E34-F419-43EC-9D41-D93387633100}"/>
              </a:ext>
            </a:extLst>
          </p:cNvPr>
          <p:cNvSpPr>
            <a:spLocks noGrp="1"/>
          </p:cNvSpPr>
          <p:nvPr>
            <p:ph idx="1"/>
          </p:nvPr>
        </p:nvSpPr>
        <p:spPr>
          <a:xfrm>
            <a:off x="762000" y="990600"/>
            <a:ext cx="8229600" cy="4297363"/>
          </a:xfrm>
        </p:spPr>
        <p:txBody>
          <a:bodyPr/>
          <a:lstStyle/>
          <a:p>
            <a:r>
              <a:rPr lang="en-GB" dirty="0"/>
              <a:t>Presentation of accurate text is must</a:t>
            </a:r>
          </a:p>
          <a:p>
            <a:r>
              <a:rPr lang="en-GB" dirty="0"/>
              <a:t>Numbering structure can be chosen from two layout systems:</a:t>
            </a:r>
          </a:p>
          <a:p>
            <a:pPr lvl="1"/>
            <a:r>
              <a:rPr lang="en-GB" dirty="0"/>
              <a:t>Decimal numbering</a:t>
            </a:r>
          </a:p>
          <a:p>
            <a:pPr lvl="1"/>
            <a:r>
              <a:rPr lang="en-GB" dirty="0"/>
              <a:t>Legal-sequential numbering system</a:t>
            </a:r>
          </a:p>
          <a:p>
            <a:r>
              <a:rPr lang="en-GB" dirty="0"/>
              <a:t>Include signposts to communicate information clearly</a:t>
            </a:r>
          </a:p>
          <a:p>
            <a:r>
              <a:rPr lang="en-GB" dirty="0"/>
              <a:t>Use of proper style is must</a:t>
            </a:r>
          </a:p>
          <a:p>
            <a:endParaRPr lang="en-GB" dirty="0"/>
          </a:p>
        </p:txBody>
      </p:sp>
    </p:spTree>
    <p:extLst>
      <p:ext uri="{BB962C8B-B14F-4D97-AF65-F5344CB8AC3E}">
        <p14:creationId xmlns:p14="http://schemas.microsoft.com/office/powerpoint/2010/main" val="13997409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DFCCD2-0C2C-4FCF-8C1D-0DAD4CEA50FF}"/>
              </a:ext>
            </a:extLst>
          </p:cNvPr>
          <p:cNvSpPr>
            <a:spLocks noGrp="1"/>
          </p:cNvSpPr>
          <p:nvPr>
            <p:ph type="title"/>
          </p:nvPr>
        </p:nvSpPr>
        <p:spPr>
          <a:xfrm>
            <a:off x="457200" y="274638"/>
            <a:ext cx="8229600" cy="639762"/>
          </a:xfrm>
        </p:spPr>
        <p:txBody>
          <a:bodyPr/>
          <a:lstStyle/>
          <a:p>
            <a:r>
              <a:rPr lang="en-GB" dirty="0"/>
              <a:t>Writing Report </a:t>
            </a:r>
            <a:br>
              <a:rPr lang="en-GB" dirty="0"/>
            </a:br>
            <a:endParaRPr lang="en-GB" dirty="0"/>
          </a:p>
        </p:txBody>
      </p:sp>
      <p:sp>
        <p:nvSpPr>
          <p:cNvPr id="3" name="Content Placeholder 2">
            <a:extLst>
              <a:ext uri="{FF2B5EF4-FFF2-40B4-BE49-F238E27FC236}">
                <a16:creationId xmlns:a16="http://schemas.microsoft.com/office/drawing/2014/main" id="{0FB8722D-4DA3-424D-9C9A-45751B7DC584}"/>
              </a:ext>
            </a:extLst>
          </p:cNvPr>
          <p:cNvSpPr>
            <a:spLocks noGrp="1"/>
          </p:cNvSpPr>
          <p:nvPr>
            <p:ph idx="1"/>
          </p:nvPr>
        </p:nvSpPr>
        <p:spPr>
          <a:xfrm>
            <a:off x="685800" y="931311"/>
            <a:ext cx="8229600" cy="4297363"/>
          </a:xfrm>
        </p:spPr>
        <p:txBody>
          <a:bodyPr/>
          <a:lstStyle/>
          <a:p>
            <a:r>
              <a:rPr lang="en-GB" dirty="0"/>
              <a:t>Logical order of ideas</a:t>
            </a:r>
          </a:p>
          <a:p>
            <a:r>
              <a:rPr lang="en-GB" dirty="0"/>
              <a:t>Flow in the report from beginning to end</a:t>
            </a:r>
          </a:p>
          <a:p>
            <a:r>
              <a:rPr lang="en-GB" dirty="0"/>
              <a:t>Avoid jargon, slang, or colloquial terms </a:t>
            </a:r>
          </a:p>
          <a:p>
            <a:r>
              <a:rPr lang="en-GB" dirty="0"/>
              <a:t>Define acronyms and abbreviations </a:t>
            </a:r>
          </a:p>
          <a:p>
            <a:r>
              <a:rPr lang="en-GB" dirty="0"/>
              <a:t>Employ active voice in writing</a:t>
            </a:r>
          </a:p>
        </p:txBody>
      </p:sp>
    </p:spTree>
    <p:extLst>
      <p:ext uri="{BB962C8B-B14F-4D97-AF65-F5344CB8AC3E}">
        <p14:creationId xmlns:p14="http://schemas.microsoft.com/office/powerpoint/2010/main" val="301520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27462-569B-49C3-9877-634732F89E74}"/>
              </a:ext>
            </a:extLst>
          </p:cNvPr>
          <p:cNvSpPr>
            <a:spLocks noGrp="1"/>
          </p:cNvSpPr>
          <p:nvPr>
            <p:ph type="title"/>
          </p:nvPr>
        </p:nvSpPr>
        <p:spPr>
          <a:xfrm>
            <a:off x="475673" y="103909"/>
            <a:ext cx="8229600" cy="563562"/>
          </a:xfrm>
        </p:spPr>
        <p:txBody>
          <a:bodyPr/>
          <a:lstStyle/>
          <a:p>
            <a:r>
              <a:rPr lang="en-GB" dirty="0"/>
              <a:t>Use of Supporting Material</a:t>
            </a:r>
          </a:p>
        </p:txBody>
      </p:sp>
      <p:sp>
        <p:nvSpPr>
          <p:cNvPr id="3" name="Content Placeholder 2">
            <a:extLst>
              <a:ext uri="{FF2B5EF4-FFF2-40B4-BE49-F238E27FC236}">
                <a16:creationId xmlns:a16="http://schemas.microsoft.com/office/drawing/2014/main" id="{03DB40EC-408B-4D5E-86E5-E17A9F682240}"/>
              </a:ext>
            </a:extLst>
          </p:cNvPr>
          <p:cNvSpPr>
            <a:spLocks noGrp="1"/>
          </p:cNvSpPr>
          <p:nvPr>
            <p:ph idx="1"/>
          </p:nvPr>
        </p:nvSpPr>
        <p:spPr>
          <a:xfrm>
            <a:off x="1066799" y="914400"/>
            <a:ext cx="7943273" cy="4297363"/>
          </a:xfrm>
        </p:spPr>
        <p:txBody>
          <a:bodyPr/>
          <a:lstStyle/>
          <a:p>
            <a:pPr algn="just"/>
            <a:r>
              <a:rPr lang="en-GB" dirty="0"/>
              <a:t>Use figures, tables, data, and equation as supporting material</a:t>
            </a:r>
          </a:p>
          <a:p>
            <a:pPr algn="just"/>
            <a:r>
              <a:rPr lang="en-GB" dirty="0"/>
              <a:t>Number figures and tables in the same order as they are introduced in the report</a:t>
            </a:r>
          </a:p>
          <a:p>
            <a:pPr algn="just"/>
            <a:r>
              <a:rPr lang="en-GB" dirty="0"/>
              <a:t>Provide captions with complete information</a:t>
            </a:r>
          </a:p>
          <a:p>
            <a:pPr algn="just"/>
            <a:r>
              <a:rPr lang="en-GB" dirty="0"/>
              <a:t>Insert figures and tables after the paragraph</a:t>
            </a:r>
          </a:p>
        </p:txBody>
      </p:sp>
    </p:spTree>
    <p:extLst>
      <p:ext uri="{BB962C8B-B14F-4D97-AF65-F5344CB8AC3E}">
        <p14:creationId xmlns:p14="http://schemas.microsoft.com/office/powerpoint/2010/main" val="2028415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412BF9-C984-443D-9F62-1D23815ABB74}"/>
              </a:ext>
            </a:extLst>
          </p:cNvPr>
          <p:cNvSpPr>
            <a:spLocks noGrp="1"/>
          </p:cNvSpPr>
          <p:nvPr>
            <p:ph type="title"/>
          </p:nvPr>
        </p:nvSpPr>
        <p:spPr>
          <a:xfrm>
            <a:off x="457200" y="152400"/>
            <a:ext cx="8229600" cy="639762"/>
          </a:xfrm>
        </p:spPr>
        <p:txBody>
          <a:bodyPr/>
          <a:lstStyle/>
          <a:p>
            <a:r>
              <a:rPr lang="en-GB" dirty="0"/>
              <a:t>Importance of Consistency</a:t>
            </a:r>
          </a:p>
        </p:txBody>
      </p:sp>
      <p:sp>
        <p:nvSpPr>
          <p:cNvPr id="3" name="Content Placeholder 2">
            <a:extLst>
              <a:ext uri="{FF2B5EF4-FFF2-40B4-BE49-F238E27FC236}">
                <a16:creationId xmlns:a16="http://schemas.microsoft.com/office/drawing/2014/main" id="{92CAC98D-F550-4AA0-8D3F-9A6632041CD2}"/>
              </a:ext>
            </a:extLst>
          </p:cNvPr>
          <p:cNvSpPr>
            <a:spLocks noGrp="1"/>
          </p:cNvSpPr>
          <p:nvPr>
            <p:ph idx="1"/>
          </p:nvPr>
        </p:nvSpPr>
        <p:spPr>
          <a:xfrm>
            <a:off x="838200" y="1143000"/>
            <a:ext cx="7848600" cy="4297363"/>
          </a:xfrm>
        </p:spPr>
        <p:txBody>
          <a:bodyPr/>
          <a:lstStyle/>
          <a:p>
            <a:pPr algn="just"/>
            <a:r>
              <a:rPr lang="en-GB" dirty="0"/>
              <a:t>The sections in the report format can be adjusted accordingly</a:t>
            </a:r>
          </a:p>
          <a:p>
            <a:pPr algn="just"/>
            <a:r>
              <a:rPr lang="en-GB" dirty="0"/>
              <a:t>Consistency is more important than exact format in report</a:t>
            </a:r>
          </a:p>
          <a:p>
            <a:pPr algn="just"/>
            <a:r>
              <a:rPr lang="en-GB" dirty="0"/>
              <a:t>Establish a template for writing report</a:t>
            </a:r>
          </a:p>
        </p:txBody>
      </p:sp>
    </p:spTree>
    <p:extLst>
      <p:ext uri="{BB962C8B-B14F-4D97-AF65-F5344CB8AC3E}">
        <p14:creationId xmlns:p14="http://schemas.microsoft.com/office/powerpoint/2010/main" val="36706403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CFA05-E6C8-4741-93C1-56941B31E42A}"/>
              </a:ext>
            </a:extLst>
          </p:cNvPr>
          <p:cNvSpPr>
            <a:spLocks noGrp="1"/>
          </p:cNvSpPr>
          <p:nvPr>
            <p:ph type="title"/>
          </p:nvPr>
        </p:nvSpPr>
        <p:spPr>
          <a:xfrm>
            <a:off x="512618" y="168275"/>
            <a:ext cx="8229600" cy="563562"/>
          </a:xfrm>
        </p:spPr>
        <p:txBody>
          <a:bodyPr/>
          <a:lstStyle/>
          <a:p>
            <a:r>
              <a:rPr lang="en-GB" dirty="0"/>
              <a:t>Salient Features of a Good Report</a:t>
            </a:r>
          </a:p>
        </p:txBody>
      </p:sp>
      <p:sp>
        <p:nvSpPr>
          <p:cNvPr id="3" name="Content Placeholder 2">
            <a:extLst>
              <a:ext uri="{FF2B5EF4-FFF2-40B4-BE49-F238E27FC236}">
                <a16:creationId xmlns:a16="http://schemas.microsoft.com/office/drawing/2014/main" id="{BF452FDA-AA6F-48C5-8841-22BA25971795}"/>
              </a:ext>
            </a:extLst>
          </p:cNvPr>
          <p:cNvSpPr>
            <a:spLocks noGrp="1"/>
          </p:cNvSpPr>
          <p:nvPr>
            <p:ph idx="1"/>
          </p:nvPr>
        </p:nvSpPr>
        <p:spPr>
          <a:xfrm>
            <a:off x="685800" y="838200"/>
            <a:ext cx="8229600" cy="4297363"/>
          </a:xfrm>
        </p:spPr>
        <p:txBody>
          <a:bodyPr/>
          <a:lstStyle/>
          <a:p>
            <a:r>
              <a:rPr lang="en-GB" dirty="0"/>
              <a:t>Explaining methods</a:t>
            </a:r>
          </a:p>
          <a:p>
            <a:r>
              <a:rPr lang="en-GB" dirty="0"/>
              <a:t>Data collection</a:t>
            </a:r>
          </a:p>
          <a:p>
            <a:r>
              <a:rPr lang="en-GB" dirty="0"/>
              <a:t>Including calculations</a:t>
            </a:r>
          </a:p>
          <a:p>
            <a:r>
              <a:rPr lang="en-GB" dirty="0"/>
              <a:t>Providing for uncertainty and error analysis</a:t>
            </a:r>
          </a:p>
          <a:p>
            <a:r>
              <a:rPr lang="en-GB" dirty="0"/>
              <a:t>Explaining results</a:t>
            </a:r>
          </a:p>
          <a:p>
            <a:r>
              <a:rPr lang="en-GB" dirty="0"/>
              <a:t>Discussing results and conclusions</a:t>
            </a:r>
          </a:p>
          <a:p>
            <a:r>
              <a:rPr lang="en-GB" dirty="0"/>
              <a:t>Providing references</a:t>
            </a:r>
          </a:p>
          <a:p>
            <a:r>
              <a:rPr lang="en-GB" dirty="0"/>
              <a:t>Including appendices</a:t>
            </a:r>
          </a:p>
          <a:p>
            <a:r>
              <a:rPr lang="en-GB" dirty="0"/>
              <a:t>Providing acknowledgements</a:t>
            </a:r>
          </a:p>
          <a:p>
            <a:r>
              <a:rPr lang="en-GB" dirty="0"/>
              <a:t>Litigation support reports versus technical reports</a:t>
            </a:r>
          </a:p>
        </p:txBody>
      </p:sp>
    </p:spTree>
    <p:extLst>
      <p:ext uri="{BB962C8B-B14F-4D97-AF65-F5344CB8AC3E}">
        <p14:creationId xmlns:p14="http://schemas.microsoft.com/office/powerpoint/2010/main" val="34647782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323AD-1D2F-48D0-AE62-F6C8241B7C99}"/>
              </a:ext>
            </a:extLst>
          </p:cNvPr>
          <p:cNvSpPr>
            <a:spLocks noGrp="1"/>
          </p:cNvSpPr>
          <p:nvPr>
            <p:ph type="title"/>
          </p:nvPr>
        </p:nvSpPr>
        <p:spPr>
          <a:xfrm>
            <a:off x="533400" y="152400"/>
            <a:ext cx="8229600" cy="639762"/>
          </a:xfrm>
        </p:spPr>
        <p:txBody>
          <a:bodyPr/>
          <a:lstStyle/>
          <a:p>
            <a:r>
              <a:rPr lang="en-GB" dirty="0"/>
              <a:t>Investigative Report Format</a:t>
            </a:r>
          </a:p>
        </p:txBody>
      </p:sp>
      <p:sp>
        <p:nvSpPr>
          <p:cNvPr id="3" name="Content Placeholder 2">
            <a:extLst>
              <a:ext uri="{FF2B5EF4-FFF2-40B4-BE49-F238E27FC236}">
                <a16:creationId xmlns:a16="http://schemas.microsoft.com/office/drawing/2014/main" id="{D840759C-A56C-4CC2-95A6-2E9839EB461A}"/>
              </a:ext>
            </a:extLst>
          </p:cNvPr>
          <p:cNvSpPr>
            <a:spLocks noGrp="1"/>
          </p:cNvSpPr>
          <p:nvPr>
            <p:ph idx="1"/>
          </p:nvPr>
        </p:nvSpPr>
        <p:spPr>
          <a:xfrm>
            <a:off x="685800" y="914400"/>
            <a:ext cx="8229600" cy="4297363"/>
          </a:xfrm>
        </p:spPr>
        <p:txBody>
          <a:bodyPr/>
          <a:lstStyle/>
          <a:p>
            <a:r>
              <a:rPr lang="en-GB" dirty="0"/>
              <a:t>Get samples of previously established report format</a:t>
            </a:r>
          </a:p>
          <a:p>
            <a:r>
              <a:rPr lang="en-GB" dirty="0"/>
              <a:t>Project objectivity</a:t>
            </a:r>
          </a:p>
          <a:p>
            <a:r>
              <a:rPr lang="en-GB" dirty="0"/>
              <a:t>Document the findings in an impartial and accurate manner</a:t>
            </a:r>
          </a:p>
          <a:p>
            <a:r>
              <a:rPr lang="en-GB" dirty="0"/>
              <a:t>Try to find flaws in one’s thinking or examination</a:t>
            </a:r>
          </a:p>
        </p:txBody>
      </p:sp>
    </p:spTree>
    <p:extLst>
      <p:ext uri="{BB962C8B-B14F-4D97-AF65-F5344CB8AC3E}">
        <p14:creationId xmlns:p14="http://schemas.microsoft.com/office/powerpoint/2010/main" val="5380672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F32538-BE32-48E1-8E50-A0CABE4CAD2D}"/>
              </a:ext>
            </a:extLst>
          </p:cNvPr>
          <p:cNvSpPr>
            <a:spLocks noGrp="1"/>
          </p:cNvSpPr>
          <p:nvPr>
            <p:ph type="title"/>
          </p:nvPr>
        </p:nvSpPr>
        <p:spPr>
          <a:xfrm>
            <a:off x="508000" y="36945"/>
            <a:ext cx="8229600" cy="1143000"/>
          </a:xfrm>
        </p:spPr>
        <p:txBody>
          <a:bodyPr/>
          <a:lstStyle/>
          <a:p>
            <a:pPr>
              <a:defRPr/>
            </a:pPr>
            <a:r>
              <a:rPr lang="en-US" dirty="0">
                <a:effectLst/>
              </a:rPr>
              <a:t>Report Preparation and Final Documentation</a:t>
            </a:r>
            <a:endParaRPr lang="en-US" dirty="0"/>
          </a:p>
        </p:txBody>
      </p:sp>
      <p:sp>
        <p:nvSpPr>
          <p:cNvPr id="32771" name="Content Placeholder 2">
            <a:extLst>
              <a:ext uri="{FF2B5EF4-FFF2-40B4-BE49-F238E27FC236}">
                <a16:creationId xmlns:a16="http://schemas.microsoft.com/office/drawing/2014/main" id="{1C54F8AC-AE3E-45FE-8C39-B72FEBE20948}"/>
              </a:ext>
            </a:extLst>
          </p:cNvPr>
          <p:cNvSpPr>
            <a:spLocks noGrp="1"/>
          </p:cNvSpPr>
          <p:nvPr>
            <p:ph idx="1"/>
          </p:nvPr>
        </p:nvSpPr>
        <p:spPr>
          <a:xfrm>
            <a:off x="355600" y="1179945"/>
            <a:ext cx="8534400" cy="4382655"/>
          </a:xfrm>
        </p:spPr>
        <p:txBody>
          <a:bodyPr/>
          <a:lstStyle/>
          <a:p>
            <a:pPr algn="just"/>
            <a:r>
              <a:rPr lang="en-US" altLang="en-US" sz="2300" dirty="0">
                <a:latin typeface="Verdana" panose="020B0604030504040204" pitchFamily="34" charset="0"/>
              </a:rPr>
              <a:t>As proper documentation is essential, reports on data analysis should include date, time, and identification of investigative personnel about:</a:t>
            </a:r>
          </a:p>
          <a:p>
            <a:pPr lvl="1" algn="just"/>
            <a:r>
              <a:rPr lang="en-US" altLang="en-US" sz="2300" dirty="0">
                <a:latin typeface="Verdana" panose="020B0604030504040204" pitchFamily="34" charset="0"/>
              </a:rPr>
              <a:t>Evidence seizure</a:t>
            </a:r>
          </a:p>
          <a:p>
            <a:pPr lvl="1" algn="just"/>
            <a:r>
              <a:rPr lang="en-US" altLang="en-US" sz="2300" dirty="0">
                <a:latin typeface="Verdana" panose="020B0604030504040204" pitchFamily="34" charset="0"/>
              </a:rPr>
              <a:t>Digital imaging and verification</a:t>
            </a:r>
          </a:p>
          <a:p>
            <a:pPr lvl="1" algn="just"/>
            <a:r>
              <a:rPr lang="en-US" altLang="en-US" sz="2300" dirty="0">
                <a:latin typeface="Verdana" panose="020B0604030504040204" pitchFamily="34" charset="0"/>
              </a:rPr>
              <a:t>Application of forensic software</a:t>
            </a:r>
          </a:p>
          <a:p>
            <a:pPr lvl="1" algn="just"/>
            <a:r>
              <a:rPr lang="en-US" altLang="en-US" sz="2300" dirty="0">
                <a:latin typeface="Verdana" panose="020B0604030504040204" pitchFamily="34" charset="0"/>
              </a:rPr>
              <a:t>Special techniques or unique problems encountered</a:t>
            </a:r>
          </a:p>
          <a:p>
            <a:pPr lvl="1" algn="just"/>
            <a:r>
              <a:rPr lang="en-US" altLang="en-US" sz="2300" dirty="0">
                <a:latin typeface="Verdana" panose="020B0604030504040204" pitchFamily="34" charset="0"/>
              </a:rPr>
              <a:t>Consultation with outside sources</a:t>
            </a:r>
          </a:p>
          <a:p>
            <a:pPr algn="just"/>
            <a:r>
              <a:rPr lang="en-US" altLang="en-US" sz="2300" dirty="0">
                <a:latin typeface="Verdana" panose="020B0604030504040204" pitchFamily="34" charset="0"/>
              </a:rPr>
              <a:t>FTK and </a:t>
            </a:r>
            <a:r>
              <a:rPr lang="en-US" altLang="en-US" sz="2300" dirty="0" err="1">
                <a:latin typeface="Verdana" panose="020B0604030504040204" pitchFamily="34" charset="0"/>
              </a:rPr>
              <a:t>EnCase</a:t>
            </a:r>
            <a:r>
              <a:rPr lang="en-US" altLang="en-US" sz="2300" dirty="0">
                <a:latin typeface="Verdana" panose="020B0604030504040204" pitchFamily="34" charset="0"/>
              </a:rPr>
              <a:t> include reporting capability in their platforms.</a:t>
            </a:r>
          </a:p>
          <a:p>
            <a:pPr algn="just"/>
            <a:endParaRPr lang="en-US" altLang="en-US" sz="2400" dirty="0">
              <a:latin typeface="Verdana" panose="020B0604030504040204" pitchFamily="34" charset="0"/>
            </a:endParaRPr>
          </a:p>
        </p:txBody>
      </p:sp>
    </p:spTree>
    <p:extLst>
      <p:ext uri="{BB962C8B-B14F-4D97-AF65-F5344CB8AC3E}">
        <p14:creationId xmlns:p14="http://schemas.microsoft.com/office/powerpoint/2010/main" val="2531608718"/>
      </p:ext>
    </p:extLst>
  </p:cSld>
  <p:clrMapOvr>
    <a:masterClrMapping/>
  </p:clrMapOvr>
  <p:transition spd="slow" advTm="0"/>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277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277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277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277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277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2771">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277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E6F34-89D4-42BC-BB03-C2511C4330D2}"/>
              </a:ext>
            </a:extLst>
          </p:cNvPr>
          <p:cNvSpPr>
            <a:spLocks noGrp="1"/>
          </p:cNvSpPr>
          <p:nvPr>
            <p:ph type="title"/>
          </p:nvPr>
        </p:nvSpPr>
        <p:spPr>
          <a:xfrm>
            <a:off x="533400" y="152400"/>
            <a:ext cx="8229600" cy="639762"/>
          </a:xfrm>
        </p:spPr>
        <p:txBody>
          <a:bodyPr/>
          <a:lstStyle/>
          <a:p>
            <a:r>
              <a:rPr lang="en-GB" dirty="0"/>
              <a:t>Before Writing the Report</a:t>
            </a:r>
          </a:p>
        </p:txBody>
      </p:sp>
      <p:sp>
        <p:nvSpPr>
          <p:cNvPr id="3" name="Content Placeholder 2">
            <a:extLst>
              <a:ext uri="{FF2B5EF4-FFF2-40B4-BE49-F238E27FC236}">
                <a16:creationId xmlns:a16="http://schemas.microsoft.com/office/drawing/2014/main" id="{3387D596-6E2B-4862-B869-34BBF02B87DE}"/>
              </a:ext>
            </a:extLst>
          </p:cNvPr>
          <p:cNvSpPr>
            <a:spLocks noGrp="1"/>
          </p:cNvSpPr>
          <p:nvPr>
            <p:ph idx="1"/>
          </p:nvPr>
        </p:nvSpPr>
        <p:spPr>
          <a:xfrm>
            <a:off x="762000" y="1143000"/>
            <a:ext cx="8153400" cy="4297363"/>
          </a:xfrm>
        </p:spPr>
        <p:txBody>
          <a:bodyPr/>
          <a:lstStyle/>
          <a:p>
            <a:pPr algn="just"/>
            <a:r>
              <a:rPr lang="en-GB" dirty="0"/>
              <a:t>Create an image of the suspect disk using Image:</a:t>
            </a:r>
          </a:p>
          <a:p>
            <a:pPr lvl="1" algn="just"/>
            <a:r>
              <a:rPr lang="en-GB" dirty="0"/>
              <a:t>Run command prompt.</a:t>
            </a:r>
          </a:p>
          <a:p>
            <a:pPr lvl="1" algn="just"/>
            <a:r>
              <a:rPr lang="en-GB" dirty="0"/>
              <a:t>In work folder change to the </a:t>
            </a:r>
            <a:r>
              <a:rPr lang="en-GB" b="1" dirty="0"/>
              <a:t>Tools </a:t>
            </a:r>
            <a:r>
              <a:rPr lang="en-GB" dirty="0"/>
              <a:t>folder and execute </a:t>
            </a:r>
            <a:r>
              <a:rPr lang="en-GB" b="1" dirty="0"/>
              <a:t>Toolpath.bat</a:t>
            </a:r>
            <a:r>
              <a:rPr lang="en-GB" dirty="0"/>
              <a:t>.</a:t>
            </a:r>
          </a:p>
          <a:p>
            <a:pPr lvl="1" algn="just"/>
            <a:r>
              <a:rPr lang="en-GB" dirty="0"/>
              <a:t>Create a folder and copy </a:t>
            </a:r>
            <a:r>
              <a:rPr lang="en-GB" b="1" dirty="0" err="1"/>
              <a:t>Filename.img</a:t>
            </a:r>
            <a:r>
              <a:rPr lang="en-GB" b="1" dirty="0"/>
              <a:t> </a:t>
            </a:r>
            <a:r>
              <a:rPr lang="en-GB" dirty="0"/>
              <a:t>from data files to this folder.</a:t>
            </a:r>
          </a:p>
          <a:p>
            <a:pPr lvl="1" algn="just"/>
            <a:r>
              <a:rPr lang="en-GB" dirty="0"/>
              <a:t>Put a label on a blank, formatted floppy disk and insert it in the floppy disk drive.</a:t>
            </a:r>
          </a:p>
          <a:p>
            <a:pPr lvl="1" algn="just"/>
            <a:r>
              <a:rPr lang="en-GB" dirty="0"/>
              <a:t>Type </a:t>
            </a:r>
            <a:r>
              <a:rPr lang="en-GB" b="1" dirty="0"/>
              <a:t>Image </a:t>
            </a:r>
            <a:r>
              <a:rPr lang="en-GB" b="1" dirty="0" err="1"/>
              <a:t>Filename.img</a:t>
            </a:r>
            <a:r>
              <a:rPr lang="en-GB" b="1" dirty="0"/>
              <a:t> a: </a:t>
            </a:r>
            <a:r>
              <a:rPr lang="en-GB" dirty="0"/>
              <a:t>at the command prompt and press </a:t>
            </a:r>
            <a:r>
              <a:rPr lang="en-GB" b="1" dirty="0"/>
              <a:t>Enter</a:t>
            </a:r>
            <a:r>
              <a:rPr lang="en-GB" dirty="0"/>
              <a:t>.</a:t>
            </a:r>
          </a:p>
        </p:txBody>
      </p:sp>
    </p:spTree>
    <p:extLst>
      <p:ext uri="{BB962C8B-B14F-4D97-AF65-F5344CB8AC3E}">
        <p14:creationId xmlns:p14="http://schemas.microsoft.com/office/powerpoint/2010/main" val="35856433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AD1F5027-A155-4C20-B118-C4B22D4A8268}"/>
              </a:ext>
            </a:extLst>
          </p:cNvPr>
          <p:cNvSpPr>
            <a:spLocks noGrp="1"/>
          </p:cNvSpPr>
          <p:nvPr>
            <p:ph type="title"/>
          </p:nvPr>
        </p:nvSpPr>
        <p:spPr>
          <a:xfrm>
            <a:off x="447964" y="59892"/>
            <a:ext cx="8229600" cy="563562"/>
          </a:xfrm>
        </p:spPr>
        <p:txBody>
          <a:bodyPr/>
          <a:lstStyle/>
          <a:p>
            <a:pPr eaLnBrk="1" hangingPunct="1"/>
            <a:r>
              <a:rPr lang="en-US" altLang="en-US" sz="3200" dirty="0"/>
              <a:t>Writing Reports</a:t>
            </a:r>
          </a:p>
        </p:txBody>
      </p:sp>
      <p:sp>
        <p:nvSpPr>
          <p:cNvPr id="14339" name="Content Placeholder 2">
            <a:extLst>
              <a:ext uri="{FF2B5EF4-FFF2-40B4-BE49-F238E27FC236}">
                <a16:creationId xmlns:a16="http://schemas.microsoft.com/office/drawing/2014/main" id="{7551FCD5-B861-421E-97C4-EF1F0ABEF00D}"/>
              </a:ext>
            </a:extLst>
          </p:cNvPr>
          <p:cNvSpPr>
            <a:spLocks noGrp="1"/>
          </p:cNvSpPr>
          <p:nvPr>
            <p:ph idx="1"/>
          </p:nvPr>
        </p:nvSpPr>
        <p:spPr>
          <a:xfrm>
            <a:off x="457200" y="1295400"/>
            <a:ext cx="8229600" cy="4830763"/>
          </a:xfrm>
        </p:spPr>
        <p:txBody>
          <a:bodyPr/>
          <a:lstStyle/>
          <a:p>
            <a:pPr eaLnBrk="1" hangingPunct="1">
              <a:buFont typeface="Wingdings" panose="05000000000000000000" pitchFamily="2" charset="2"/>
              <a:buNone/>
            </a:pPr>
            <a:endParaRPr lang="en-US" altLang="en-US">
              <a:latin typeface="Arial" panose="020B0604020202020204" pitchFamily="34" charset="0"/>
            </a:endParaRPr>
          </a:p>
          <a:p>
            <a:pPr eaLnBrk="1" hangingPunct="1">
              <a:buFont typeface="Wingdings" panose="05000000000000000000" pitchFamily="2" charset="2"/>
              <a:buNone/>
            </a:pPr>
            <a:endParaRPr lang="en-US" altLang="en-US">
              <a:latin typeface="Arial" panose="020B0604020202020204" pitchFamily="34" charset="0"/>
            </a:endParaRPr>
          </a:p>
          <a:p>
            <a:pPr eaLnBrk="1" hangingPunct="1">
              <a:buFont typeface="Wingdings" panose="05000000000000000000" pitchFamily="2" charset="2"/>
              <a:buNone/>
            </a:pPr>
            <a:endParaRPr lang="en-US" altLang="en-US">
              <a:latin typeface="Arial" panose="020B0604020202020204" pitchFamily="34" charset="0"/>
            </a:endParaRPr>
          </a:p>
          <a:p>
            <a:pPr eaLnBrk="1" hangingPunct="1"/>
            <a:endParaRPr lang="en-US" altLang="en-US">
              <a:latin typeface="Arial" panose="020B0604020202020204" pitchFamily="34" charset="0"/>
            </a:endParaRPr>
          </a:p>
          <a:p>
            <a:pPr lvl="1" eaLnBrk="1" hangingPunct="1"/>
            <a:endParaRPr lang="en-US" altLang="en-US">
              <a:latin typeface="Arial" panose="020B0604020202020204" pitchFamily="34" charset="0"/>
            </a:endParaRPr>
          </a:p>
        </p:txBody>
      </p:sp>
      <p:sp>
        <p:nvSpPr>
          <p:cNvPr id="5" name="Content Placeholder 2">
            <a:extLst>
              <a:ext uri="{FF2B5EF4-FFF2-40B4-BE49-F238E27FC236}">
                <a16:creationId xmlns:a16="http://schemas.microsoft.com/office/drawing/2014/main" id="{FF647C6F-06AA-4F27-8642-1B008CC4A88C}"/>
              </a:ext>
            </a:extLst>
          </p:cNvPr>
          <p:cNvSpPr txBox="1">
            <a:spLocks/>
          </p:cNvSpPr>
          <p:nvPr/>
        </p:nvSpPr>
        <p:spPr bwMode="auto">
          <a:xfrm>
            <a:off x="466436" y="591127"/>
            <a:ext cx="8372764" cy="5105400"/>
          </a:xfrm>
          <a:prstGeom prst="rect">
            <a:avLst/>
          </a:prstGeom>
          <a:noFill/>
          <a:ln w="9525">
            <a:noFill/>
            <a:miter lim="800000"/>
            <a:headEnd/>
            <a:tailEnd/>
          </a:ln>
        </p:spPr>
        <p:txBody>
          <a:bodyPr/>
          <a:lstStyle>
            <a:lvl1pPr marL="609600" indent="-609600" algn="l" rtl="0" eaLnBrk="1" fontAlgn="base" hangingPunct="1">
              <a:spcBef>
                <a:spcPct val="20000"/>
              </a:spcBef>
              <a:spcAft>
                <a:spcPct val="0"/>
              </a:spcAft>
              <a:buFont typeface="Wingdings" pitchFamily="84" charset="2"/>
              <a:buChar char="§"/>
              <a:defRPr sz="1800" b="1">
                <a:solidFill>
                  <a:schemeClr val="tx1"/>
                </a:solidFill>
                <a:latin typeface="Arial" charset="0"/>
                <a:ea typeface="+mn-ea"/>
                <a:cs typeface="+mn-cs"/>
              </a:defRPr>
            </a:lvl1pPr>
            <a:lvl2pPr marL="990600" indent="-533400" algn="l" rtl="0" eaLnBrk="1" fontAlgn="base" hangingPunct="1">
              <a:spcBef>
                <a:spcPct val="20000"/>
              </a:spcBef>
              <a:spcAft>
                <a:spcPct val="0"/>
              </a:spcAft>
              <a:buChar char="–"/>
              <a:defRPr sz="1800" b="1">
                <a:solidFill>
                  <a:schemeClr val="tx1"/>
                </a:solidFill>
                <a:latin typeface="Arial" charset="0"/>
              </a:defRPr>
            </a:lvl2pPr>
            <a:lvl3pPr marL="1371600" indent="-457200" algn="l" rtl="0" eaLnBrk="1" fontAlgn="base" hangingPunct="1">
              <a:spcBef>
                <a:spcPct val="20000"/>
              </a:spcBef>
              <a:spcAft>
                <a:spcPct val="0"/>
              </a:spcAft>
              <a:buChar char="•"/>
              <a:defRPr sz="1800" b="1">
                <a:solidFill>
                  <a:schemeClr val="tx1"/>
                </a:solidFill>
                <a:latin typeface="Arial" charset="0"/>
              </a:defRPr>
            </a:lvl3pPr>
            <a:lvl4pPr marL="1752600" indent="-381000" algn="l" rtl="0" eaLnBrk="1" fontAlgn="base" hangingPunct="1">
              <a:spcBef>
                <a:spcPct val="20000"/>
              </a:spcBef>
              <a:spcAft>
                <a:spcPct val="0"/>
              </a:spcAft>
              <a:buChar char="–"/>
              <a:defRPr sz="1800" b="1">
                <a:solidFill>
                  <a:schemeClr val="tx1"/>
                </a:solidFill>
                <a:latin typeface="Arial" charset="0"/>
              </a:defRPr>
            </a:lvl4pPr>
            <a:lvl5pPr marL="2209800" indent="-381000" algn="l" rtl="0" eaLnBrk="1" fontAlgn="base" hangingPunct="1">
              <a:spcBef>
                <a:spcPct val="20000"/>
              </a:spcBef>
              <a:spcAft>
                <a:spcPct val="0"/>
              </a:spcAft>
              <a:buChar char="»"/>
              <a:defRPr sz="1800" b="1">
                <a:solidFill>
                  <a:schemeClr val="tx1"/>
                </a:solidFill>
                <a:latin typeface="Arial" charset="0"/>
              </a:defRPr>
            </a:lvl5pPr>
            <a:lvl6pPr marL="2667000" indent="-381000" algn="l" rtl="0" eaLnBrk="1" fontAlgn="base" hangingPunct="1">
              <a:spcBef>
                <a:spcPct val="20000"/>
              </a:spcBef>
              <a:spcAft>
                <a:spcPct val="0"/>
              </a:spcAft>
              <a:buChar char="»"/>
              <a:defRPr sz="2000">
                <a:solidFill>
                  <a:schemeClr val="tx1"/>
                </a:solidFill>
                <a:latin typeface="+mn-lt"/>
              </a:defRPr>
            </a:lvl6pPr>
            <a:lvl7pPr marL="3124200" indent="-381000" algn="l" rtl="0" eaLnBrk="1" fontAlgn="base" hangingPunct="1">
              <a:spcBef>
                <a:spcPct val="20000"/>
              </a:spcBef>
              <a:spcAft>
                <a:spcPct val="0"/>
              </a:spcAft>
              <a:buChar char="»"/>
              <a:defRPr sz="2000">
                <a:solidFill>
                  <a:schemeClr val="tx1"/>
                </a:solidFill>
                <a:latin typeface="+mn-lt"/>
              </a:defRPr>
            </a:lvl7pPr>
            <a:lvl8pPr marL="3581400" indent="-381000" algn="l" rtl="0" eaLnBrk="1" fontAlgn="base" hangingPunct="1">
              <a:spcBef>
                <a:spcPct val="20000"/>
              </a:spcBef>
              <a:spcAft>
                <a:spcPct val="0"/>
              </a:spcAft>
              <a:buChar char="»"/>
              <a:defRPr sz="2000">
                <a:solidFill>
                  <a:schemeClr val="tx1"/>
                </a:solidFill>
                <a:latin typeface="+mn-lt"/>
              </a:defRPr>
            </a:lvl8pPr>
            <a:lvl9pPr marL="4038600" indent="-381000" algn="l" rtl="0" eaLnBrk="1" fontAlgn="base" hangingPunct="1">
              <a:spcBef>
                <a:spcPct val="20000"/>
              </a:spcBef>
              <a:spcAft>
                <a:spcPct val="0"/>
              </a:spcAft>
              <a:buChar char="»"/>
              <a:defRPr sz="2000">
                <a:solidFill>
                  <a:schemeClr val="tx1"/>
                </a:solidFill>
                <a:latin typeface="+mn-lt"/>
              </a:defRPr>
            </a:lvl9pPr>
          </a:lstStyle>
          <a:p>
            <a:pPr algn="just">
              <a:defRPr/>
            </a:pPr>
            <a:r>
              <a:rPr lang="en-US" b="0" dirty="0"/>
              <a:t>The purpose of a computer forensics investigator’s report is to detail findings, not to convey an opinion or convince a jury that a suspect is guilty. </a:t>
            </a:r>
          </a:p>
          <a:p>
            <a:pPr algn="just">
              <a:defRPr/>
            </a:pPr>
            <a:r>
              <a:rPr lang="en-US" b="0" dirty="0"/>
              <a:t>The report is a statement of facts, and the jury must decide on the issue of guilt. </a:t>
            </a:r>
          </a:p>
          <a:p>
            <a:pPr algn="just">
              <a:defRPr/>
            </a:pPr>
            <a:r>
              <a:rPr lang="en-US" b="0" dirty="0"/>
              <a:t>An investigator must not only state findings, but also provide full details about the process of the investigation, which must always include mistakes investigators made or failings of an inquiry.</a:t>
            </a:r>
          </a:p>
          <a:p>
            <a:pPr algn="just">
              <a:defRPr/>
            </a:pPr>
            <a:r>
              <a:rPr lang="en-US" b="0" dirty="0"/>
              <a:t>Every detail in the report must be technically precise, yet the report also needs to be comprehensive so that someone with limited technical knowledge can understand the investigator’s actions and the report findings. </a:t>
            </a:r>
          </a:p>
          <a:p>
            <a:pPr algn="just">
              <a:defRPr/>
            </a:pPr>
            <a:r>
              <a:rPr lang="en-US" b="0" dirty="0"/>
              <a:t>A graphical representation is often superior to the written word. The saying that a picture can tell more than 1,000 words is true. For example, a spreadsheet with a call log is far less effective than a graphic displaying a picture of the suspect with lines to contacts he communicated with the most, including any co-conspirators or a victim.</a:t>
            </a:r>
          </a:p>
          <a:p>
            <a:pPr marL="0" indent="0" algn="just">
              <a:buFont typeface="Wingdings" pitchFamily="84" charset="2"/>
              <a:buNone/>
              <a:defRPr/>
            </a:pPr>
            <a:endParaRPr lang="en-US" b="0" dirty="0"/>
          </a:p>
          <a:p>
            <a:pPr marL="0" indent="0" algn="just">
              <a:buFont typeface="Wingdings" pitchFamily="84" charset="2"/>
              <a:buNone/>
              <a:defRPr/>
            </a:pPr>
            <a:endParaRPr lang="en-US" b="0" dirty="0"/>
          </a:p>
        </p:txBody>
      </p:sp>
    </p:spTree>
    <p:extLst>
      <p:ext uri="{BB962C8B-B14F-4D97-AF65-F5344CB8AC3E}">
        <p14:creationId xmlns:p14="http://schemas.microsoft.com/office/powerpoint/2010/main" val="28808673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F3FBE-1EA4-4364-9467-2BFC51755026}"/>
              </a:ext>
            </a:extLst>
          </p:cNvPr>
          <p:cNvSpPr>
            <a:spLocks noGrp="1"/>
          </p:cNvSpPr>
          <p:nvPr>
            <p:ph type="title"/>
          </p:nvPr>
        </p:nvSpPr>
        <p:spPr>
          <a:xfrm>
            <a:off x="457200" y="92364"/>
            <a:ext cx="8229600" cy="639762"/>
          </a:xfrm>
        </p:spPr>
        <p:txBody>
          <a:bodyPr/>
          <a:lstStyle/>
          <a:p>
            <a:r>
              <a:rPr lang="en-GB" dirty="0"/>
              <a:t>Writing Report Using FTK</a:t>
            </a:r>
          </a:p>
        </p:txBody>
      </p:sp>
      <p:pic>
        <p:nvPicPr>
          <p:cNvPr id="6" name="Picture 5">
            <a:extLst>
              <a:ext uri="{FF2B5EF4-FFF2-40B4-BE49-F238E27FC236}">
                <a16:creationId xmlns:a16="http://schemas.microsoft.com/office/drawing/2014/main" id="{4346C812-453C-482F-86B0-135891030CD1}"/>
              </a:ext>
            </a:extLst>
          </p:cNvPr>
          <p:cNvPicPr>
            <a:picLocks noChangeAspect="1"/>
          </p:cNvPicPr>
          <p:nvPr/>
        </p:nvPicPr>
        <p:blipFill>
          <a:blip r:embed="rId2"/>
          <a:stretch>
            <a:fillRect/>
          </a:stretch>
        </p:blipFill>
        <p:spPr>
          <a:xfrm>
            <a:off x="923925" y="736653"/>
            <a:ext cx="7296150" cy="5429250"/>
          </a:xfrm>
          <a:prstGeom prst="rect">
            <a:avLst/>
          </a:prstGeom>
        </p:spPr>
      </p:pic>
    </p:spTree>
    <p:extLst>
      <p:ext uri="{BB962C8B-B14F-4D97-AF65-F5344CB8AC3E}">
        <p14:creationId xmlns:p14="http://schemas.microsoft.com/office/powerpoint/2010/main" val="29572565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2362200"/>
            <a:ext cx="8115300" cy="1143000"/>
          </a:xfrm>
        </p:spPr>
        <p:txBody>
          <a:bodyPr/>
          <a:lstStyle/>
          <a:p>
            <a:r>
              <a:rPr lang="en-GB" sz="4800" dirty="0"/>
              <a:t>Reporting: Expert Witness</a:t>
            </a:r>
          </a:p>
        </p:txBody>
      </p:sp>
    </p:spTree>
    <p:extLst>
      <p:ext uri="{BB962C8B-B14F-4D97-AF65-F5344CB8AC3E}">
        <p14:creationId xmlns:p14="http://schemas.microsoft.com/office/powerpoint/2010/main" val="32401080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Who is an Expert Witness?</a:t>
            </a:r>
          </a:p>
        </p:txBody>
      </p:sp>
      <p:sp>
        <p:nvSpPr>
          <p:cNvPr id="7" name="Content Placeholder 6"/>
          <p:cNvSpPr>
            <a:spLocks noGrp="1"/>
          </p:cNvSpPr>
          <p:nvPr>
            <p:ph idx="1"/>
          </p:nvPr>
        </p:nvSpPr>
        <p:spPr>
          <a:xfrm>
            <a:off x="533400" y="1219201"/>
            <a:ext cx="8534400" cy="4114800"/>
          </a:xfrm>
        </p:spPr>
        <p:txBody>
          <a:bodyPr/>
          <a:lstStyle/>
          <a:p>
            <a:r>
              <a:rPr lang="en-GB" dirty="0"/>
              <a:t>An expert witness is a witness, who by virtue of education, profession, or experience, is believed to have special knowledge of his/her subject beyond that of the average person, sufficient that others legally depend upon his/her opinion.</a:t>
            </a:r>
          </a:p>
          <a:p>
            <a:r>
              <a:rPr lang="en-GB" dirty="0"/>
              <a:t>The opinion of an expert witness, authorised by a court, has legal status and can be accepted as evidence in a court of law</a:t>
            </a:r>
          </a:p>
        </p:txBody>
      </p:sp>
    </p:spTree>
    <p:extLst>
      <p:ext uri="{BB962C8B-B14F-4D97-AF65-F5344CB8AC3E}">
        <p14:creationId xmlns:p14="http://schemas.microsoft.com/office/powerpoint/2010/main" val="24533869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Roles of an Expert Witness</a:t>
            </a:r>
          </a:p>
        </p:txBody>
      </p:sp>
      <p:pic>
        <p:nvPicPr>
          <p:cNvPr id="6" name="Content Placeholder 5" descr="Screen Clipping"/>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914400" y="1066800"/>
            <a:ext cx="7696200" cy="4375806"/>
          </a:xfrm>
        </p:spPr>
      </p:pic>
    </p:spTree>
    <p:extLst>
      <p:ext uri="{BB962C8B-B14F-4D97-AF65-F5344CB8AC3E}">
        <p14:creationId xmlns:p14="http://schemas.microsoft.com/office/powerpoint/2010/main" val="25090668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Technical Witness vs Expert Witness</a:t>
            </a:r>
          </a:p>
        </p:txBody>
      </p:sp>
      <p:pic>
        <p:nvPicPr>
          <p:cNvPr id="6" name="Content Placeholder 5" descr="Screen Clipping"/>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762000" y="1143000"/>
            <a:ext cx="8275942" cy="3733800"/>
          </a:xfrm>
        </p:spPr>
      </p:pic>
    </p:spTree>
    <p:extLst>
      <p:ext uri="{BB962C8B-B14F-4D97-AF65-F5344CB8AC3E}">
        <p14:creationId xmlns:p14="http://schemas.microsoft.com/office/powerpoint/2010/main" val="14994381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81776"/>
            <a:ext cx="8229600" cy="639762"/>
          </a:xfrm>
        </p:spPr>
        <p:txBody>
          <a:bodyPr/>
          <a:lstStyle/>
          <a:p>
            <a:r>
              <a:rPr lang="en-GB" dirty="0"/>
              <a:t>What makes a good Expert Witness?</a:t>
            </a:r>
          </a:p>
        </p:txBody>
      </p:sp>
      <p:pic>
        <p:nvPicPr>
          <p:cNvPr id="6" name="Content Placeholder 5" descr="Screen Clipping"/>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219200" y="914400"/>
            <a:ext cx="6781800" cy="4365664"/>
          </a:xfrm>
        </p:spPr>
      </p:pic>
    </p:spTree>
    <p:extLst>
      <p:ext uri="{BB962C8B-B14F-4D97-AF65-F5344CB8AC3E}">
        <p14:creationId xmlns:p14="http://schemas.microsoft.com/office/powerpoint/2010/main" val="41452842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BE228-E1D7-98E0-A8F3-3DA1E6CA385A}"/>
              </a:ext>
            </a:extLst>
          </p:cNvPr>
          <p:cNvSpPr>
            <a:spLocks noGrp="1"/>
          </p:cNvSpPr>
          <p:nvPr>
            <p:ph type="title"/>
          </p:nvPr>
        </p:nvSpPr>
        <p:spPr>
          <a:xfrm>
            <a:off x="152400" y="1600200"/>
            <a:ext cx="8610600" cy="1524000"/>
          </a:xfrm>
        </p:spPr>
        <p:txBody>
          <a:bodyPr/>
          <a:lstStyle/>
          <a:p>
            <a:r>
              <a:rPr lang="en-GB" sz="4400" dirty="0"/>
              <a:t>Take a break</a:t>
            </a:r>
            <a:br>
              <a:rPr lang="en-GB" sz="4400" dirty="0"/>
            </a:br>
            <a:r>
              <a:rPr lang="en-GB" sz="4400" dirty="0"/>
              <a:t>We’ll rejoin in 10 minutes</a:t>
            </a:r>
          </a:p>
        </p:txBody>
      </p:sp>
      <p:sp>
        <p:nvSpPr>
          <p:cNvPr id="3" name="Content Placeholder 2">
            <a:extLst>
              <a:ext uri="{FF2B5EF4-FFF2-40B4-BE49-F238E27FC236}">
                <a16:creationId xmlns:a16="http://schemas.microsoft.com/office/drawing/2014/main" id="{69983BEA-25CE-D91B-4808-CDA8AC176495}"/>
              </a:ext>
            </a:extLst>
          </p:cNvPr>
          <p:cNvSpPr>
            <a:spLocks noGrp="1"/>
          </p:cNvSpPr>
          <p:nvPr>
            <p:ph idx="1"/>
          </p:nvPr>
        </p:nvSpPr>
        <p:spPr>
          <a:xfrm>
            <a:off x="122208" y="3449128"/>
            <a:ext cx="8534400" cy="2163763"/>
          </a:xfrm>
        </p:spPr>
        <p:txBody>
          <a:bodyPr/>
          <a:lstStyle/>
          <a:p>
            <a:endParaRPr lang="en-GB" dirty="0"/>
          </a:p>
        </p:txBody>
      </p:sp>
    </p:spTree>
    <p:extLst>
      <p:ext uri="{BB962C8B-B14F-4D97-AF65-F5344CB8AC3E}">
        <p14:creationId xmlns:p14="http://schemas.microsoft.com/office/powerpoint/2010/main" val="300037107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Importance of Curriculum Vitae</a:t>
            </a:r>
          </a:p>
        </p:txBody>
      </p:sp>
      <p:sp>
        <p:nvSpPr>
          <p:cNvPr id="3" name="Content Placeholder 2"/>
          <p:cNvSpPr>
            <a:spLocks noGrp="1"/>
          </p:cNvSpPr>
          <p:nvPr>
            <p:ph idx="1"/>
          </p:nvPr>
        </p:nvSpPr>
        <p:spPr>
          <a:xfrm>
            <a:off x="762000" y="1066800"/>
            <a:ext cx="8153400" cy="4297363"/>
          </a:xfrm>
        </p:spPr>
        <p:txBody>
          <a:bodyPr/>
          <a:lstStyle/>
          <a:p>
            <a:r>
              <a:rPr lang="en-GB" dirty="0"/>
              <a:t>Curriculum Vitae (CV) shows the capability of an expert witness</a:t>
            </a:r>
          </a:p>
          <a:p>
            <a:r>
              <a:rPr lang="en-GB" dirty="0"/>
              <a:t>It is essential to update the CV regularly</a:t>
            </a:r>
          </a:p>
        </p:txBody>
      </p:sp>
      <p:pic>
        <p:nvPicPr>
          <p:cNvPr id="6" name="Picture 5" descr="Screen Clippi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19200" y="2514600"/>
            <a:ext cx="6497961" cy="2926563"/>
          </a:xfrm>
          <a:prstGeom prst="rect">
            <a:avLst/>
          </a:prstGeom>
        </p:spPr>
      </p:pic>
    </p:spTree>
    <p:extLst>
      <p:ext uri="{BB962C8B-B14F-4D97-AF65-F5344CB8AC3E}">
        <p14:creationId xmlns:p14="http://schemas.microsoft.com/office/powerpoint/2010/main" val="38147284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8480" y="24607"/>
            <a:ext cx="8229600" cy="1143000"/>
          </a:xfrm>
        </p:spPr>
        <p:txBody>
          <a:bodyPr/>
          <a:lstStyle/>
          <a:p>
            <a:r>
              <a:rPr lang="en-GB" dirty="0"/>
              <a:t>Professional code of Conduct for an Expert Witness</a:t>
            </a:r>
          </a:p>
        </p:txBody>
      </p:sp>
      <p:pic>
        <p:nvPicPr>
          <p:cNvPr id="8" name="Content Placeholder 7" descr="Screen Clippin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90600" y="1295400"/>
            <a:ext cx="6853279" cy="4001080"/>
          </a:xfrm>
        </p:spPr>
      </p:pic>
    </p:spTree>
    <p:extLst>
      <p:ext uri="{BB962C8B-B14F-4D97-AF65-F5344CB8AC3E}">
        <p14:creationId xmlns:p14="http://schemas.microsoft.com/office/powerpoint/2010/main" val="22025266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Preparing for a Testimony</a:t>
            </a:r>
          </a:p>
        </p:txBody>
      </p:sp>
      <p:pic>
        <p:nvPicPr>
          <p:cNvPr id="6" name="Content Placeholder 5" descr="Screen Clipping"/>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066800" y="1066800"/>
            <a:ext cx="7615014" cy="4343400"/>
          </a:xfrm>
        </p:spPr>
      </p:pic>
    </p:spTree>
    <p:extLst>
      <p:ext uri="{BB962C8B-B14F-4D97-AF65-F5344CB8AC3E}">
        <p14:creationId xmlns:p14="http://schemas.microsoft.com/office/powerpoint/2010/main" val="410246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360" y="76200"/>
            <a:ext cx="8229600" cy="556259"/>
          </a:xfrm>
        </p:spPr>
        <p:txBody>
          <a:bodyPr/>
          <a:lstStyle/>
          <a:p>
            <a:r>
              <a:rPr lang="en-GB" dirty="0"/>
              <a:t>Testifying in the Court</a:t>
            </a:r>
          </a:p>
        </p:txBody>
      </p:sp>
      <p:pic>
        <p:nvPicPr>
          <p:cNvPr id="6" name="Content Placeholder 5" descr="Screen Clipping"/>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447800" y="632459"/>
            <a:ext cx="5791200" cy="3962099"/>
          </a:xfrm>
        </p:spPr>
      </p:pic>
      <p:pic>
        <p:nvPicPr>
          <p:cNvPr id="7" name="Picture 6" descr="Screen Clippi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42240" y="4727273"/>
            <a:ext cx="8544560" cy="1816402"/>
          </a:xfrm>
          <a:prstGeom prst="rect">
            <a:avLst/>
          </a:prstGeom>
        </p:spPr>
      </p:pic>
    </p:spTree>
    <p:extLst>
      <p:ext uri="{BB962C8B-B14F-4D97-AF65-F5344CB8AC3E}">
        <p14:creationId xmlns:p14="http://schemas.microsoft.com/office/powerpoint/2010/main" val="7459302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General Order of Trial Proceedings</a:t>
            </a:r>
          </a:p>
        </p:txBody>
      </p:sp>
      <p:pic>
        <p:nvPicPr>
          <p:cNvPr id="6" name="Content Placeholder 5" descr="Screen Clipping"/>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033438" y="990600"/>
            <a:ext cx="7953639" cy="4191000"/>
          </a:xfrm>
        </p:spPr>
      </p:pic>
    </p:spTree>
    <p:extLst>
      <p:ext uri="{BB962C8B-B14F-4D97-AF65-F5344CB8AC3E}">
        <p14:creationId xmlns:p14="http://schemas.microsoft.com/office/powerpoint/2010/main" val="1391636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General Ethics While Testifying</a:t>
            </a:r>
          </a:p>
        </p:txBody>
      </p:sp>
      <p:pic>
        <p:nvPicPr>
          <p:cNvPr id="6" name="Content Placeholder 5" descr="Screen Clipping"/>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914400" y="990600"/>
            <a:ext cx="7391400" cy="4305784"/>
          </a:xfrm>
        </p:spPr>
      </p:pic>
    </p:spTree>
    <p:extLst>
      <p:ext uri="{BB962C8B-B14F-4D97-AF65-F5344CB8AC3E}">
        <p14:creationId xmlns:p14="http://schemas.microsoft.com/office/powerpoint/2010/main" val="22603958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
            <a:ext cx="8229600" cy="1142999"/>
          </a:xfrm>
        </p:spPr>
        <p:txBody>
          <a:bodyPr/>
          <a:lstStyle/>
          <a:p>
            <a:r>
              <a:rPr lang="en-GB" dirty="0"/>
              <a:t>Importance of Graphics in a Testimony</a:t>
            </a:r>
          </a:p>
        </p:txBody>
      </p:sp>
      <p:pic>
        <p:nvPicPr>
          <p:cNvPr id="6" name="Content Placeholder 5" descr="Screen Clipping"/>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143000" y="1158239"/>
            <a:ext cx="6172200" cy="4347637"/>
          </a:xfrm>
        </p:spPr>
      </p:pic>
    </p:spTree>
    <p:extLst>
      <p:ext uri="{BB962C8B-B14F-4D97-AF65-F5344CB8AC3E}">
        <p14:creationId xmlns:p14="http://schemas.microsoft.com/office/powerpoint/2010/main" val="32526637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Helping your Attorney</a:t>
            </a:r>
          </a:p>
        </p:txBody>
      </p:sp>
      <p:pic>
        <p:nvPicPr>
          <p:cNvPr id="6" name="Content Placeholder 5" descr="Screen Clipping"/>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990600" y="1066800"/>
            <a:ext cx="7496864" cy="3886200"/>
          </a:xfrm>
        </p:spPr>
      </p:pic>
    </p:spTree>
    <p:extLst>
      <p:ext uri="{BB962C8B-B14F-4D97-AF65-F5344CB8AC3E}">
        <p14:creationId xmlns:p14="http://schemas.microsoft.com/office/powerpoint/2010/main" val="10856212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Avoiding Testimony Issues</a:t>
            </a:r>
          </a:p>
        </p:txBody>
      </p:sp>
      <p:pic>
        <p:nvPicPr>
          <p:cNvPr id="6" name="Content Placeholder 5" descr="Screen Clipping"/>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905000" y="990600"/>
            <a:ext cx="5181600" cy="4277128"/>
          </a:xfrm>
        </p:spPr>
      </p:pic>
    </p:spTree>
    <p:extLst>
      <p:ext uri="{BB962C8B-B14F-4D97-AF65-F5344CB8AC3E}">
        <p14:creationId xmlns:p14="http://schemas.microsoft.com/office/powerpoint/2010/main" val="4031774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7680" y="90163"/>
            <a:ext cx="8229600" cy="639762"/>
          </a:xfrm>
        </p:spPr>
        <p:txBody>
          <a:bodyPr/>
          <a:lstStyle/>
          <a:p>
            <a:r>
              <a:rPr lang="en-GB" dirty="0"/>
              <a:t>Testifying during Direct Examination</a:t>
            </a:r>
          </a:p>
        </p:txBody>
      </p:sp>
      <p:sp>
        <p:nvSpPr>
          <p:cNvPr id="3" name="Content Placeholder 2"/>
          <p:cNvSpPr>
            <a:spLocks noGrp="1"/>
          </p:cNvSpPr>
          <p:nvPr>
            <p:ph idx="1"/>
          </p:nvPr>
        </p:nvSpPr>
        <p:spPr>
          <a:xfrm>
            <a:off x="457200" y="760405"/>
            <a:ext cx="8534400" cy="2135195"/>
          </a:xfrm>
        </p:spPr>
        <p:txBody>
          <a:bodyPr/>
          <a:lstStyle/>
          <a:p>
            <a:r>
              <a:rPr lang="en-GB" dirty="0"/>
              <a:t>Direct examination refers to the process of the witness being questioned by the attorney who called the latter to the stand.</a:t>
            </a:r>
          </a:p>
          <a:p>
            <a:r>
              <a:rPr lang="en-GB" dirty="0"/>
              <a:t>The attorney asks question for the purpose of eliciting facts about the case.</a:t>
            </a:r>
          </a:p>
        </p:txBody>
      </p:sp>
      <p:pic>
        <p:nvPicPr>
          <p:cNvPr id="6" name="Picture 5" descr="Screen Clippi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3400" y="2863056"/>
            <a:ext cx="7543800" cy="2553637"/>
          </a:xfrm>
          <a:prstGeom prst="rect">
            <a:avLst/>
          </a:prstGeom>
        </p:spPr>
      </p:pic>
    </p:spTree>
    <p:extLst>
      <p:ext uri="{BB962C8B-B14F-4D97-AF65-F5344CB8AC3E}">
        <p14:creationId xmlns:p14="http://schemas.microsoft.com/office/powerpoint/2010/main" val="15353997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838200"/>
          </a:xfrm>
        </p:spPr>
        <p:txBody>
          <a:bodyPr/>
          <a:lstStyle/>
          <a:p>
            <a:r>
              <a:rPr lang="en-GB" dirty="0"/>
              <a:t>Testifying during Cross-Examination</a:t>
            </a:r>
          </a:p>
        </p:txBody>
      </p:sp>
      <p:pic>
        <p:nvPicPr>
          <p:cNvPr id="6" name="Content Placeholder 5" descr="Screen Clipping"/>
          <p:cNvPicPr>
            <a:picLocks noGrp="1" noChangeAspect="1"/>
          </p:cNvPicPr>
          <p:nvPr>
            <p:ph idx="1"/>
          </p:nvPr>
        </p:nvPicPr>
        <p:blipFill rotWithShape="1">
          <a:blip r:embed="rId3">
            <a:extLst>
              <a:ext uri="{28A0092B-C50C-407E-A947-70E740481C1C}">
                <a14:useLocalDpi xmlns:a14="http://schemas.microsoft.com/office/drawing/2010/main" val="0"/>
              </a:ext>
            </a:extLst>
          </a:blip>
          <a:srcRect l="4159" r="3291"/>
          <a:stretch/>
        </p:blipFill>
        <p:spPr>
          <a:xfrm>
            <a:off x="1219200" y="914400"/>
            <a:ext cx="6934200" cy="4441004"/>
          </a:xfrm>
        </p:spPr>
      </p:pic>
    </p:spTree>
    <p:extLst>
      <p:ext uri="{BB962C8B-B14F-4D97-AF65-F5344CB8AC3E}">
        <p14:creationId xmlns:p14="http://schemas.microsoft.com/office/powerpoint/2010/main" val="31389580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Testifying during Cross-Examination: Best Practices</a:t>
            </a:r>
          </a:p>
        </p:txBody>
      </p:sp>
      <p:pic>
        <p:nvPicPr>
          <p:cNvPr id="6" name="Content Placeholder 5" descr="Screen Clipping"/>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066799" y="1524000"/>
            <a:ext cx="7313333" cy="3581400"/>
          </a:xfrm>
        </p:spPr>
      </p:pic>
    </p:spTree>
    <p:extLst>
      <p:ext uri="{BB962C8B-B14F-4D97-AF65-F5344CB8AC3E}">
        <p14:creationId xmlns:p14="http://schemas.microsoft.com/office/powerpoint/2010/main" val="40666642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Deposition</a:t>
            </a:r>
          </a:p>
        </p:txBody>
      </p:sp>
      <p:pic>
        <p:nvPicPr>
          <p:cNvPr id="6" name="Content Placeholder 5" descr="Screen Clipping"/>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142999" y="1032646"/>
            <a:ext cx="7743503" cy="4072754"/>
          </a:xfrm>
        </p:spPr>
      </p:pic>
    </p:spTree>
    <p:extLst>
      <p:ext uri="{BB962C8B-B14F-4D97-AF65-F5344CB8AC3E}">
        <p14:creationId xmlns:p14="http://schemas.microsoft.com/office/powerpoint/2010/main" val="924651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Guidelines to Testify at a Deposition</a:t>
            </a:r>
          </a:p>
        </p:txBody>
      </p:sp>
      <p:pic>
        <p:nvPicPr>
          <p:cNvPr id="6" name="Content Placeholder 5" descr="Screen Clipping"/>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990600" y="990600"/>
            <a:ext cx="7010400" cy="4330636"/>
          </a:xfrm>
        </p:spPr>
      </p:pic>
    </p:spTree>
    <p:extLst>
      <p:ext uri="{BB962C8B-B14F-4D97-AF65-F5344CB8AC3E}">
        <p14:creationId xmlns:p14="http://schemas.microsoft.com/office/powerpoint/2010/main" val="42555591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Dealing with Media</a:t>
            </a:r>
          </a:p>
        </p:txBody>
      </p:sp>
      <p:pic>
        <p:nvPicPr>
          <p:cNvPr id="6" name="Content Placeholder 5" descr="Screen Clipping"/>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514600" y="1066800"/>
            <a:ext cx="3810000" cy="4130753"/>
          </a:xfrm>
        </p:spPr>
      </p:pic>
    </p:spTree>
    <p:extLst>
      <p:ext uri="{BB962C8B-B14F-4D97-AF65-F5344CB8AC3E}">
        <p14:creationId xmlns:p14="http://schemas.microsoft.com/office/powerpoint/2010/main" val="32846381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290F55-33E1-4A03-A1B2-AC107572B3BE}"/>
              </a:ext>
            </a:extLst>
          </p:cNvPr>
          <p:cNvSpPr>
            <a:spLocks noGrp="1"/>
          </p:cNvSpPr>
          <p:nvPr>
            <p:ph type="title"/>
          </p:nvPr>
        </p:nvSpPr>
        <p:spPr>
          <a:xfrm>
            <a:off x="533400" y="119784"/>
            <a:ext cx="8229600" cy="639762"/>
          </a:xfrm>
        </p:spPr>
        <p:txBody>
          <a:bodyPr/>
          <a:lstStyle/>
          <a:p>
            <a:r>
              <a:rPr lang="en-GB" dirty="0"/>
              <a:t>Summary</a:t>
            </a:r>
          </a:p>
        </p:txBody>
      </p:sp>
      <p:sp>
        <p:nvSpPr>
          <p:cNvPr id="3" name="Content Placeholder 2">
            <a:extLst>
              <a:ext uri="{FF2B5EF4-FFF2-40B4-BE49-F238E27FC236}">
                <a16:creationId xmlns:a16="http://schemas.microsoft.com/office/drawing/2014/main" id="{B9878372-F7A8-460E-9FD3-E8879B0B128D}"/>
              </a:ext>
            </a:extLst>
          </p:cNvPr>
          <p:cNvSpPr>
            <a:spLocks noGrp="1"/>
          </p:cNvSpPr>
          <p:nvPr>
            <p:ph idx="1"/>
          </p:nvPr>
        </p:nvSpPr>
        <p:spPr>
          <a:xfrm>
            <a:off x="685800" y="990600"/>
            <a:ext cx="8229600" cy="4297363"/>
          </a:xfrm>
        </p:spPr>
        <p:txBody>
          <a:bodyPr/>
          <a:lstStyle/>
          <a:p>
            <a:pPr algn="just"/>
            <a:r>
              <a:rPr lang="en-GB" dirty="0"/>
              <a:t>Investigative Reports are critical to investigations because they communicate computer forensics findings and other information to the necessary authorities</a:t>
            </a:r>
          </a:p>
          <a:p>
            <a:pPr algn="just"/>
            <a:r>
              <a:rPr lang="en-GB" dirty="0"/>
              <a:t>Reports can be formal or informal, verbal or written</a:t>
            </a:r>
          </a:p>
          <a:p>
            <a:pPr algn="just"/>
            <a:r>
              <a:rPr lang="en-GB" dirty="0"/>
              <a:t>Reports need to be grammatically sound</a:t>
            </a:r>
          </a:p>
          <a:p>
            <a:pPr algn="just"/>
            <a:r>
              <a:rPr lang="en-GB" dirty="0"/>
              <a:t>Use correct spelling, and avoid any writing errors</a:t>
            </a:r>
          </a:p>
          <a:p>
            <a:pPr algn="just"/>
            <a:r>
              <a:rPr lang="en-GB" dirty="0"/>
              <a:t>Avoid jargon, slang, or colloquial terms</a:t>
            </a:r>
          </a:p>
        </p:txBody>
      </p:sp>
    </p:spTree>
    <p:extLst>
      <p:ext uri="{BB962C8B-B14F-4D97-AF65-F5344CB8AC3E}">
        <p14:creationId xmlns:p14="http://schemas.microsoft.com/office/powerpoint/2010/main" val="205529651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290F55-33E1-4A03-A1B2-AC107572B3BE}"/>
              </a:ext>
            </a:extLst>
          </p:cNvPr>
          <p:cNvSpPr>
            <a:spLocks noGrp="1"/>
          </p:cNvSpPr>
          <p:nvPr>
            <p:ph type="title"/>
          </p:nvPr>
        </p:nvSpPr>
        <p:spPr>
          <a:xfrm>
            <a:off x="533400" y="119784"/>
            <a:ext cx="8229600" cy="639762"/>
          </a:xfrm>
        </p:spPr>
        <p:txBody>
          <a:bodyPr/>
          <a:lstStyle/>
          <a:p>
            <a:r>
              <a:rPr lang="en-GB" dirty="0"/>
              <a:t>Summary</a:t>
            </a:r>
          </a:p>
        </p:txBody>
      </p:sp>
      <p:sp>
        <p:nvSpPr>
          <p:cNvPr id="3" name="Content Placeholder 2">
            <a:extLst>
              <a:ext uri="{FF2B5EF4-FFF2-40B4-BE49-F238E27FC236}">
                <a16:creationId xmlns:a16="http://schemas.microsoft.com/office/drawing/2014/main" id="{B9878372-F7A8-460E-9FD3-E8879B0B128D}"/>
              </a:ext>
            </a:extLst>
          </p:cNvPr>
          <p:cNvSpPr>
            <a:spLocks noGrp="1"/>
          </p:cNvSpPr>
          <p:nvPr>
            <p:ph idx="1"/>
          </p:nvPr>
        </p:nvSpPr>
        <p:spPr>
          <a:xfrm>
            <a:off x="685800" y="759546"/>
            <a:ext cx="8229600" cy="4726854"/>
          </a:xfrm>
        </p:spPr>
        <p:txBody>
          <a:bodyPr/>
          <a:lstStyle/>
          <a:p>
            <a:pPr algn="just"/>
            <a:r>
              <a:rPr lang="en-GB" sz="2200" dirty="0"/>
              <a:t>An expert witness is a witness, who by virtue of education, profession, or experience, is believed to have special knowledge of his/her subject beyond that of the average person, sufficient that others legally depend upon his/her opinion.</a:t>
            </a:r>
          </a:p>
          <a:p>
            <a:pPr algn="just"/>
            <a:r>
              <a:rPr lang="en-GB" sz="2200" dirty="0"/>
              <a:t>Direct examination refers to the process of a witness being questioned by the attorney who called her to the stand.</a:t>
            </a:r>
          </a:p>
          <a:p>
            <a:pPr algn="just"/>
            <a:r>
              <a:rPr lang="en-GB" sz="2200" dirty="0"/>
              <a:t>Cross-examination is the process of providing the opposing side in a trial the opportunity to question a witness</a:t>
            </a:r>
          </a:p>
          <a:p>
            <a:pPr algn="just"/>
            <a:r>
              <a:rPr lang="en-GB" sz="2200" dirty="0"/>
              <a:t>Deposition is the process of questioning witnesses prior to a trial, and it is used in the pre-trial stages of both civil and criminal cases.</a:t>
            </a:r>
          </a:p>
        </p:txBody>
      </p:sp>
    </p:spTree>
    <p:extLst>
      <p:ext uri="{BB962C8B-B14F-4D97-AF65-F5344CB8AC3E}">
        <p14:creationId xmlns:p14="http://schemas.microsoft.com/office/powerpoint/2010/main" val="70381504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1CC5B-1C60-283C-CDB5-4988BDF107DD}"/>
              </a:ext>
            </a:extLst>
          </p:cNvPr>
          <p:cNvSpPr>
            <a:spLocks noGrp="1"/>
          </p:cNvSpPr>
          <p:nvPr>
            <p:ph type="title"/>
          </p:nvPr>
        </p:nvSpPr>
        <p:spPr/>
        <p:txBody>
          <a:bodyPr/>
          <a:lstStyle/>
          <a:p>
            <a:r>
              <a:rPr lang="en-GB" dirty="0"/>
              <a:t>Certification and Professional Development</a:t>
            </a:r>
          </a:p>
        </p:txBody>
      </p:sp>
      <p:sp>
        <p:nvSpPr>
          <p:cNvPr id="3" name="Content Placeholder 2">
            <a:extLst>
              <a:ext uri="{FF2B5EF4-FFF2-40B4-BE49-F238E27FC236}">
                <a16:creationId xmlns:a16="http://schemas.microsoft.com/office/drawing/2014/main" id="{9579155A-518D-4AF3-6C3F-862E078366B6}"/>
              </a:ext>
            </a:extLst>
          </p:cNvPr>
          <p:cNvSpPr>
            <a:spLocks noGrp="1"/>
          </p:cNvSpPr>
          <p:nvPr>
            <p:ph idx="1"/>
          </p:nvPr>
        </p:nvSpPr>
        <p:spPr>
          <a:xfrm>
            <a:off x="152400" y="2133600"/>
            <a:ext cx="8534400" cy="2590800"/>
          </a:xfrm>
        </p:spPr>
        <p:txBody>
          <a:bodyPr/>
          <a:lstStyle/>
          <a:p>
            <a:pPr algn="just"/>
            <a:r>
              <a:rPr lang="en-US" dirty="0">
                <a:latin typeface="Calibri" panose="020F0502020204030204" pitchFamily="34" charset="0"/>
                <a:ea typeface="Calibri" panose="020F0502020204030204" pitchFamily="34" charset="0"/>
                <a:cs typeface="Calibri" panose="020F0502020204030204" pitchFamily="34" charset="0"/>
              </a:rPr>
              <a:t>Overview of relevant certifications (EC Council, SANS DFIR, GIAC, EnCase Certified Examiner).</a:t>
            </a:r>
          </a:p>
          <a:p>
            <a:pPr algn="just"/>
            <a:r>
              <a:rPr lang="en-US" dirty="0">
                <a:latin typeface="Calibri" panose="020F0502020204030204" pitchFamily="34" charset="0"/>
                <a:ea typeface="Calibri" panose="020F0502020204030204" pitchFamily="34" charset="0"/>
                <a:cs typeface="Calibri" panose="020F0502020204030204" pitchFamily="34" charset="0"/>
              </a:rPr>
              <a:t>Benefits of professional certifications in career advancement.</a:t>
            </a:r>
          </a:p>
          <a:p>
            <a:endParaRPr lang="en-GB" dirty="0"/>
          </a:p>
        </p:txBody>
      </p:sp>
    </p:spTree>
    <p:extLst>
      <p:ext uri="{BB962C8B-B14F-4D97-AF65-F5344CB8AC3E}">
        <p14:creationId xmlns:p14="http://schemas.microsoft.com/office/powerpoint/2010/main" val="51440741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1" name="Title 1">
            <a:extLst>
              <a:ext uri="{FF2B5EF4-FFF2-40B4-BE49-F238E27FC236}">
                <a16:creationId xmlns:a16="http://schemas.microsoft.com/office/drawing/2014/main" id="{69B3E3E2-E3AC-1F7E-DF50-CA6B1F9E3431}"/>
              </a:ext>
            </a:extLst>
          </p:cNvPr>
          <p:cNvSpPr>
            <a:spLocks noGrp="1"/>
          </p:cNvSpPr>
          <p:nvPr>
            <p:ph type="title"/>
          </p:nvPr>
        </p:nvSpPr>
        <p:spPr bwMode="auto">
          <a:xfrm>
            <a:off x="742950" y="2217738"/>
            <a:ext cx="8042275" cy="13366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a:t>Questions?</a:t>
            </a:r>
            <a:endParaRPr lang="en-US" altLang="en-US"/>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7C71D-F721-4AB4-8BAE-64F1FF0E9BA6}"/>
              </a:ext>
            </a:extLst>
          </p:cNvPr>
          <p:cNvSpPr>
            <a:spLocks noGrp="1"/>
          </p:cNvSpPr>
          <p:nvPr>
            <p:ph type="title"/>
          </p:nvPr>
        </p:nvSpPr>
        <p:spPr>
          <a:xfrm>
            <a:off x="437606" y="168275"/>
            <a:ext cx="8229600" cy="563562"/>
          </a:xfrm>
        </p:spPr>
        <p:txBody>
          <a:bodyPr/>
          <a:lstStyle/>
          <a:p>
            <a:r>
              <a:rPr lang="en-GB" dirty="0"/>
              <a:t>References</a:t>
            </a:r>
          </a:p>
        </p:txBody>
      </p:sp>
      <p:sp>
        <p:nvSpPr>
          <p:cNvPr id="3" name="Content Placeholder 2">
            <a:extLst>
              <a:ext uri="{FF2B5EF4-FFF2-40B4-BE49-F238E27FC236}">
                <a16:creationId xmlns:a16="http://schemas.microsoft.com/office/drawing/2014/main" id="{4A7D3B60-BFD1-4898-BE8D-E444DA89F47F}"/>
              </a:ext>
            </a:extLst>
          </p:cNvPr>
          <p:cNvSpPr>
            <a:spLocks noGrp="1"/>
          </p:cNvSpPr>
          <p:nvPr>
            <p:ph idx="1"/>
          </p:nvPr>
        </p:nvSpPr>
        <p:spPr>
          <a:xfrm>
            <a:off x="435429" y="838200"/>
            <a:ext cx="8534400" cy="4953000"/>
          </a:xfrm>
        </p:spPr>
        <p:txBody>
          <a:bodyPr/>
          <a:lstStyle/>
          <a:p>
            <a:r>
              <a:rPr lang="en-GB" dirty="0"/>
              <a:t>Computer Hacking Forensic Investigator (CHFI) – EC Council certified</a:t>
            </a:r>
          </a:p>
          <a:p>
            <a:r>
              <a:rPr lang="en-GB" i="1" dirty="0"/>
              <a:t>System Forensics, Investigation and Response, Third Edition </a:t>
            </a:r>
            <a:r>
              <a:rPr lang="en-GB" dirty="0"/>
              <a:t>by Chuck </a:t>
            </a:r>
            <a:r>
              <a:rPr lang="en-GB" dirty="0" err="1"/>
              <a:t>Easttom</a:t>
            </a:r>
            <a:r>
              <a:rPr lang="en-GB" dirty="0"/>
              <a:t>. ISBN: 978-1-284-12184-1 Paperback 400 pages ● © 2019</a:t>
            </a:r>
          </a:p>
          <a:p>
            <a:r>
              <a:rPr lang="en-GB" dirty="0"/>
              <a:t>Computer Forensics,  Cybercriminals, Laws, and Evidence, Second edition by Marie-Helen Maras. ISBN: 978-1-4496-9222-3 © 2015.</a:t>
            </a:r>
          </a:p>
          <a:p>
            <a:r>
              <a:rPr lang="en-US" dirty="0"/>
              <a:t>Books: Practical Malware Analysis by Sikorski &amp; Honig, The Art of Memory Forensics.</a:t>
            </a:r>
          </a:p>
          <a:p>
            <a:r>
              <a:rPr lang="en-US" dirty="0"/>
              <a:t>Websites: EC Council, SANS, Volatility Foundation.</a:t>
            </a:r>
          </a:p>
          <a:p>
            <a:r>
              <a:rPr lang="en-US" dirty="0"/>
              <a:t>Online courses and webinars.</a:t>
            </a:r>
          </a:p>
          <a:p>
            <a:endParaRPr lang="en-GB" dirty="0"/>
          </a:p>
        </p:txBody>
      </p:sp>
    </p:spTree>
    <p:extLst>
      <p:ext uri="{BB962C8B-B14F-4D97-AF65-F5344CB8AC3E}">
        <p14:creationId xmlns:p14="http://schemas.microsoft.com/office/powerpoint/2010/main" val="55585799"/>
      </p:ext>
    </p:extLst>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Comic Sans MS"/>
        <a:ea typeface=""/>
        <a:cs typeface=""/>
      </a:majorFont>
      <a:minorFont>
        <a:latin typeface="Comic Sans MS"/>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Pages>28</Pages>
  <Words>5504</Words>
  <Application>Microsoft Office PowerPoint</Application>
  <PresentationFormat>On-screen Show (4:3)</PresentationFormat>
  <Paragraphs>353</Paragraphs>
  <Slides>43</Slides>
  <Notes>28</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43</vt:i4>
      </vt:variant>
    </vt:vector>
  </HeadingPairs>
  <TitlesOfParts>
    <vt:vector size="53" baseType="lpstr">
      <vt:lpstr>Arial</vt:lpstr>
      <vt:lpstr>Calibri</vt:lpstr>
      <vt:lpstr>Comic Sans MS</vt:lpstr>
      <vt:lpstr>Courier New</vt:lpstr>
      <vt:lpstr>Roboto</vt:lpstr>
      <vt:lpstr>Symbol</vt:lpstr>
      <vt:lpstr>Times New Roman</vt:lpstr>
      <vt:lpstr>Verdana</vt:lpstr>
      <vt:lpstr>Wingdings</vt:lpstr>
      <vt:lpstr>Default Design</vt:lpstr>
      <vt:lpstr>PowerPoint Presentation</vt:lpstr>
      <vt:lpstr>Reporting</vt:lpstr>
      <vt:lpstr>Scenario</vt:lpstr>
      <vt:lpstr>Need of an investigative report </vt:lpstr>
      <vt:lpstr>Report specification</vt:lpstr>
      <vt:lpstr>Report Classification </vt:lpstr>
      <vt:lpstr>Report and Opinion  </vt:lpstr>
      <vt:lpstr>Layout of an Investigative Report</vt:lpstr>
      <vt:lpstr>Writing Report  </vt:lpstr>
      <vt:lpstr>Use of Supporting Material</vt:lpstr>
      <vt:lpstr>Importance of Consistency</vt:lpstr>
      <vt:lpstr>Salient Features of a Good Report</vt:lpstr>
      <vt:lpstr>Investigative Report Format</vt:lpstr>
      <vt:lpstr>Report Preparation and Final Documentation</vt:lpstr>
      <vt:lpstr>Before Writing the Report</vt:lpstr>
      <vt:lpstr>Writing Reports</vt:lpstr>
      <vt:lpstr>Writing Report Using FTK</vt:lpstr>
      <vt:lpstr>Reporting: Expert Witness</vt:lpstr>
      <vt:lpstr>Who is an Expert Witness?</vt:lpstr>
      <vt:lpstr>Roles of an Expert Witness</vt:lpstr>
      <vt:lpstr>Technical Witness vs Expert Witness</vt:lpstr>
      <vt:lpstr>What makes a good Expert Witness?</vt:lpstr>
      <vt:lpstr>Take a break We’ll rejoin in 10 minutes</vt:lpstr>
      <vt:lpstr>Importance of Curriculum Vitae</vt:lpstr>
      <vt:lpstr>Professional code of Conduct for an Expert Witness</vt:lpstr>
      <vt:lpstr>Preparing for a Testimony</vt:lpstr>
      <vt:lpstr>Testifying in the Court</vt:lpstr>
      <vt:lpstr>General Order of Trial Proceedings</vt:lpstr>
      <vt:lpstr>General Ethics While Testifying</vt:lpstr>
      <vt:lpstr>Importance of Graphics in a Testimony</vt:lpstr>
      <vt:lpstr>Helping your Attorney</vt:lpstr>
      <vt:lpstr>Avoiding Testimony Issues</vt:lpstr>
      <vt:lpstr>Testifying during Direct Examination</vt:lpstr>
      <vt:lpstr>Testifying during Cross-Examination</vt:lpstr>
      <vt:lpstr>Testifying during Cross-Examination: Best Practices</vt:lpstr>
      <vt:lpstr>Deposition</vt:lpstr>
      <vt:lpstr>Guidelines to Testify at a Deposition</vt:lpstr>
      <vt:lpstr>Dealing with Media</vt:lpstr>
      <vt:lpstr>Summary</vt:lpstr>
      <vt:lpstr>Summary</vt:lpstr>
      <vt:lpstr>Certification and Professional Development</vt:lpstr>
      <vt:lpstr>Questions?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2012-01-13T14:50:56Z</dcterms:created>
  <dcterms:modified xsi:type="dcterms:W3CDTF">2025-03-17T20:55:55Z</dcterms:modified>
</cp:coreProperties>
</file>