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0"/>
  </p:notesMasterIdLst>
  <p:sldIdLst>
    <p:sldId id="257" r:id="rId5"/>
    <p:sldId id="269" r:id="rId6"/>
    <p:sldId id="259" r:id="rId7"/>
    <p:sldId id="260" r:id="rId8"/>
    <p:sldId id="261" r:id="rId9"/>
    <p:sldId id="263" r:id="rId10"/>
    <p:sldId id="264" r:id="rId11"/>
    <p:sldId id="271" r:id="rId12"/>
    <p:sldId id="262" r:id="rId13"/>
    <p:sldId id="270" r:id="rId14"/>
    <p:sldId id="265" r:id="rId15"/>
    <p:sldId id="266" r:id="rId16"/>
    <p:sldId id="267" r:id="rId17"/>
    <p:sldId id="268" r:id="rId18"/>
    <p:sldId id="258"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3DB52A8-A15E-4C6B-A52D-FB36CCF98193}">
          <p14:sldIdLst>
            <p14:sldId id="257"/>
          </p14:sldIdLst>
        </p14:section>
        <p14:section name="Untitled Section" id="{48304B81-23DD-4C2D-9761-DA185D197824}">
          <p14:sldIdLst>
            <p14:sldId id="269"/>
            <p14:sldId id="259"/>
            <p14:sldId id="260"/>
            <p14:sldId id="261"/>
            <p14:sldId id="263"/>
            <p14:sldId id="264"/>
            <p14:sldId id="271"/>
            <p14:sldId id="262"/>
            <p14:sldId id="270"/>
            <p14:sldId id="265"/>
            <p14:sldId id="266"/>
            <p14:sldId id="267"/>
            <p14:sldId id="268"/>
            <p14:sldId id="25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530"/>
    <p:restoredTop sz="93447" autoAdjust="0"/>
  </p:normalViewPr>
  <p:slideViewPr>
    <p:cSldViewPr snapToGrid="0" showGuides="1">
      <p:cViewPr varScale="1">
        <p:scale>
          <a:sx n="58" d="100"/>
          <a:sy n="58" d="100"/>
        </p:scale>
        <p:origin x="816" y="56"/>
      </p:cViewPr>
      <p:guideLst>
        <p:guide orient="horz" pos="2160"/>
        <p:guide pos="3840"/>
      </p:guideLst>
    </p:cSldViewPr>
  </p:slideViewPr>
  <p:notesTextViewPr>
    <p:cViewPr>
      <p:scale>
        <a:sx n="1" d="1"/>
        <a:sy n="1" d="1"/>
      </p:scale>
      <p:origin x="0" y="0"/>
    </p:cViewPr>
  </p:notesTextViewPr>
  <p:sorterViewPr>
    <p:cViewPr>
      <p:scale>
        <a:sx n="100" d="100"/>
        <a:sy n="100" d="100"/>
      </p:scale>
      <p:origin x="0" y="-43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ltana Rumi (2434775)" userId="4f9745df-ba57-4fdc-8f76-9a51d3b243c8" providerId="ADAL" clId="{5C8D4A8A-B9F7-4BB5-90F5-0CC5A17AB961}"/>
    <pc:docChg chg="custSel modSld">
      <pc:chgData name="Sultana Rumi (2434775)" userId="4f9745df-ba57-4fdc-8f76-9a51d3b243c8" providerId="ADAL" clId="{5C8D4A8A-B9F7-4BB5-90F5-0CC5A17AB961}" dt="2026-03-16T14:38:47.245" v="859" actId="20577"/>
      <pc:docMkLst>
        <pc:docMk/>
      </pc:docMkLst>
      <pc:sldChg chg="modSp mod">
        <pc:chgData name="Sultana Rumi (2434775)" userId="4f9745df-ba57-4fdc-8f76-9a51d3b243c8" providerId="ADAL" clId="{5C8D4A8A-B9F7-4BB5-90F5-0CC5A17AB961}" dt="2026-03-16T14:38:47.245" v="859" actId="20577"/>
        <pc:sldMkLst>
          <pc:docMk/>
          <pc:sldMk cId="2946599634" sldId="269"/>
        </pc:sldMkLst>
        <pc:spChg chg="mod">
          <ac:chgData name="Sultana Rumi (2434775)" userId="4f9745df-ba57-4fdc-8f76-9a51d3b243c8" providerId="ADAL" clId="{5C8D4A8A-B9F7-4BB5-90F5-0CC5A17AB961}" dt="2026-03-16T14:38:47.245" v="859" actId="20577"/>
          <ac:spMkLst>
            <pc:docMk/>
            <pc:sldMk cId="2946599634" sldId="269"/>
            <ac:spMk id="46" creationId="{2D5C2262-F99A-0D8C-9535-895F53B83BA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4EB592-AF94-4B66-B811-073B891AF13F}" type="datetimeFigureOut">
              <a:rPr lang="en-GB" smtClean="0"/>
              <a:t>16/03/2026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1AF14A-B611-4523-85FE-3FFD418C4864}" type="slidenum">
              <a:rPr lang="en-GB" smtClean="0"/>
              <a:t>‹#›</a:t>
            </a:fld>
            <a:endParaRPr lang="en-GB" dirty="0"/>
          </a:p>
        </p:txBody>
      </p:sp>
    </p:spTree>
    <p:extLst>
      <p:ext uri="{BB962C8B-B14F-4D97-AF65-F5344CB8AC3E}">
        <p14:creationId xmlns:p14="http://schemas.microsoft.com/office/powerpoint/2010/main" val="803144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E1AF14A-B611-4523-85FE-3FFD418C4864}" type="slidenum">
              <a:rPr lang="en-GB" smtClean="0"/>
              <a:t>3</a:t>
            </a:fld>
            <a:endParaRPr lang="en-GB" dirty="0"/>
          </a:p>
        </p:txBody>
      </p:sp>
    </p:spTree>
    <p:extLst>
      <p:ext uri="{BB962C8B-B14F-4D97-AF65-F5344CB8AC3E}">
        <p14:creationId xmlns:p14="http://schemas.microsoft.com/office/powerpoint/2010/main" val="12108673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24012608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941251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892542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591402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84500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196425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9651858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805127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216487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234759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16310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36212812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707072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19795661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879439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16/03/2026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dirty="0"/>
          </a:p>
        </p:txBody>
      </p:sp>
    </p:spTree>
    <p:extLst>
      <p:ext uri="{BB962C8B-B14F-4D97-AF65-F5344CB8AC3E}">
        <p14:creationId xmlns:p14="http://schemas.microsoft.com/office/powerpoint/2010/main" val="4065641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16/03/2026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dirty="0"/>
          </a:p>
        </p:txBody>
      </p:sp>
    </p:spTree>
    <p:extLst>
      <p:ext uri="{BB962C8B-B14F-4D97-AF65-F5344CB8AC3E}">
        <p14:creationId xmlns:p14="http://schemas.microsoft.com/office/powerpoint/2010/main" val="36565300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52622/joal.v2i2.7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a:ea typeface="Aptos" panose="020B0004020202020204" pitchFamily="34" charset="0"/>
              </a:rPr>
            </a:br>
            <a:br>
              <a:rPr lang="en-GB" sz="1800"/>
            </a:br>
            <a:r>
              <a:rPr lang="en-GB" sz="2200">
                <a:latin typeface="Arial" panose="020B0604020202020204" pitchFamily="34" charset="0"/>
                <a:cs typeface="Arial" panose="020B0604020202020204" pitchFamily="34" charset="0"/>
              </a:rPr>
              <a:t>Student name : Sultana Rumi</a:t>
            </a:r>
            <a:br>
              <a:rPr lang="en-GB" sz="2200">
                <a:latin typeface="Arial" panose="020B0604020202020204" pitchFamily="34" charset="0"/>
                <a:cs typeface="Arial" panose="020B0604020202020204" pitchFamily="34" charset="0"/>
              </a:rPr>
            </a:br>
            <a:r>
              <a:rPr lang="en-GB" sz="2200">
                <a:latin typeface="Arial" panose="020B0604020202020204" pitchFamily="34" charset="0"/>
                <a:cs typeface="Arial" panose="020B0604020202020204" pitchFamily="34" charset="0"/>
              </a:rPr>
              <a:t>Student number: 2434775</a:t>
            </a:r>
            <a:br>
              <a:rPr lang="en-GB" sz="2200">
                <a:latin typeface="Arial" panose="020B0604020202020204" pitchFamily="34" charset="0"/>
                <a:cs typeface="Arial" panose="020B0604020202020204" pitchFamily="34" charset="0"/>
              </a:rPr>
            </a:br>
            <a:r>
              <a:rPr lang="en-GB" sz="2200">
                <a:latin typeface="Arial" panose="020B0604020202020204" pitchFamily="34" charset="0"/>
                <a:cs typeface="Arial" panose="020B0604020202020204" pitchFamily="34" charset="0"/>
              </a:rPr>
              <a:t>Lecturer’s name: Farah Wiita </a:t>
            </a:r>
            <a:br>
              <a:rPr lang="en-GB" sz="1125"/>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endParaRPr lang="en-GB"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Colored pencils inside a pencil holder which is on top of a wood table">
            <a:extLst>
              <a:ext uri="{FF2B5EF4-FFF2-40B4-BE49-F238E27FC236}">
                <a16:creationId xmlns:a16="http://schemas.microsoft.com/office/drawing/2014/main" id="{1137C447-A7D5-4D3A-3709-97EBE2679BA7}"/>
              </a:ext>
            </a:extLst>
          </p:cNvPr>
          <p:cNvPicPr>
            <a:picLocks noChangeAspect="1"/>
          </p:cNvPicPr>
          <p:nvPr/>
        </p:nvPicPr>
        <p:blipFill>
          <a:blip r:embed="rId2"/>
          <a:srcRect l="22893" r="-2" b="-2"/>
          <a:stretch>
            <a:fillRect/>
          </a:stretch>
        </p:blipFill>
        <p:spPr>
          <a:xfrm>
            <a:off x="4217727" y="1214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3A3EBA5-EA56-4A82-9D97-9A4C692A50A2}"/>
              </a:ext>
            </a:extLst>
          </p:cNvPr>
          <p:cNvSpPr>
            <a:spLocks noGrp="1"/>
          </p:cNvSpPr>
          <p:nvPr>
            <p:ph type="title"/>
          </p:nvPr>
        </p:nvSpPr>
        <p:spPr>
          <a:xfrm>
            <a:off x="548032" y="422314"/>
            <a:ext cx="3851123" cy="811576"/>
          </a:xfrm>
        </p:spPr>
        <p:txBody>
          <a:bodyPr vert="horz" lIns="91440" tIns="45720" rIns="91440" bIns="45720" rtlCol="0">
            <a:normAutofit/>
          </a:bodyPr>
          <a:lstStyle/>
          <a:p>
            <a:r>
              <a:rPr lang="en-US" dirty="0"/>
              <a:t> Introduction </a:t>
            </a:r>
          </a:p>
        </p:txBody>
      </p:sp>
      <p:sp>
        <p:nvSpPr>
          <p:cNvPr id="46" name="Content Placeholder 45">
            <a:extLst>
              <a:ext uri="{FF2B5EF4-FFF2-40B4-BE49-F238E27FC236}">
                <a16:creationId xmlns:a16="http://schemas.microsoft.com/office/drawing/2014/main" id="{2D5C2262-F99A-0D8C-9535-895F53B83BAC}"/>
              </a:ext>
            </a:extLst>
          </p:cNvPr>
          <p:cNvSpPr>
            <a:spLocks noGrp="1"/>
          </p:cNvSpPr>
          <p:nvPr>
            <p:ph idx="1"/>
          </p:nvPr>
        </p:nvSpPr>
        <p:spPr>
          <a:xfrm>
            <a:off x="341523" y="1344059"/>
            <a:ext cx="4935557" cy="4697304"/>
          </a:xfrm>
        </p:spPr>
        <p:txBody>
          <a:bodyPr>
            <a:normAutofit/>
          </a:bodyPr>
          <a:lstStyle/>
          <a:p>
            <a:r>
              <a:rPr lang="en-US" dirty="0"/>
              <a:t>This presentation is about a scenario of a young person (Jenny) will explore the development and her well-being.</a:t>
            </a:r>
          </a:p>
          <a:p>
            <a:r>
              <a:rPr lang="en-US" dirty="0"/>
              <a:t>Applying Piaget’s cognitive development theory to understand her cognitive development.</a:t>
            </a:r>
          </a:p>
          <a:p>
            <a:r>
              <a:rPr lang="en-US" dirty="0"/>
              <a:t>This presentation related to Jenny’s experiences, will explain how the key ideas of the theory work.</a:t>
            </a:r>
          </a:p>
          <a:p>
            <a:r>
              <a:rPr lang="en-US" dirty="0"/>
              <a:t>It will also analyze how different factors may affect her development </a:t>
            </a:r>
            <a:r>
              <a:rPr lang="en-US"/>
              <a:t>and well-being.</a:t>
            </a:r>
            <a:endParaRPr lang="en-US" dirty="0"/>
          </a:p>
        </p:txBody>
      </p:sp>
      <p:cxnSp>
        <p:nvCxnSpPr>
          <p:cNvPr id="57" name="Straight Connector 56">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6" name="Straight Connector 5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46599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D8AAAE4-DDB1-A330-12A1-B2886BCDBBCD}"/>
              </a:ext>
            </a:extLst>
          </p:cNvPr>
          <p:cNvSpPr>
            <a:spLocks noGrp="1"/>
          </p:cNvSpPr>
          <p:nvPr>
            <p:ph idx="1"/>
          </p:nvPr>
        </p:nvSpPr>
        <p:spPr>
          <a:xfrm>
            <a:off x="578182" y="2142472"/>
            <a:ext cx="8596668" cy="3880773"/>
          </a:xfrm>
        </p:spPr>
        <p:txBody>
          <a:bodyPr/>
          <a:lstStyle/>
          <a:p>
            <a:pPr marL="0" indent="0">
              <a:buNone/>
            </a:pPr>
            <a:r>
              <a:rPr lang="en-GB" b="1" dirty="0"/>
              <a:t>Piaget’s cognitive development theory and its key concepts:</a:t>
            </a:r>
          </a:p>
          <a:p>
            <a:pPr marL="0" indent="0">
              <a:buNone/>
            </a:pPr>
            <a:endParaRPr lang="en-GB" b="1" dirty="0"/>
          </a:p>
          <a:p>
            <a:r>
              <a:rPr lang="en-GB" b="1" dirty="0">
                <a:latin typeface="Aptos" panose="020B0004020202020204" pitchFamily="34" charset="0"/>
              </a:rPr>
              <a:t>Piaget’s Theory of Cognitive Development</a:t>
            </a:r>
            <a:r>
              <a:rPr lang="en-GB" dirty="0">
                <a:latin typeface="Aptos" panose="020B0004020202020204" pitchFamily="34" charset="0"/>
              </a:rPr>
              <a:t>, which is progressed by Jean Piaget, a </a:t>
            </a:r>
          </a:p>
          <a:p>
            <a:pPr marL="0" indent="0">
              <a:buNone/>
            </a:pPr>
            <a:r>
              <a:rPr lang="en-GB" dirty="0">
                <a:latin typeface="Aptos" panose="020B0004020202020204" pitchFamily="34" charset="0"/>
              </a:rPr>
              <a:t>Swiss psychologist who has researched how children can think and learn.</a:t>
            </a:r>
          </a:p>
          <a:p>
            <a:endParaRPr lang="en-GB" dirty="0">
              <a:latin typeface="Aptos" panose="020B0004020202020204" pitchFamily="34" charset="0"/>
            </a:endParaRPr>
          </a:p>
          <a:p>
            <a:pPr>
              <a:lnSpc>
                <a:spcPct val="150000"/>
              </a:lnSpc>
            </a:pPr>
            <a:r>
              <a:rPr lang="en-GB" dirty="0">
                <a:latin typeface="Aptos" panose="020B0004020202020204" pitchFamily="34" charset="0"/>
              </a:rPr>
              <a:t>Piaget proposed four cognitive developmental stages for children, including sensorimotor, preoperational, concrete operational, and the formal operational stage. (</a:t>
            </a:r>
            <a:r>
              <a:rPr lang="en-GB" dirty="0" err="1">
                <a:latin typeface="Aptos" panose="020B0004020202020204" pitchFamily="34" charset="0"/>
              </a:rPr>
              <a:t>Pakpahan</a:t>
            </a:r>
            <a:r>
              <a:rPr lang="en-GB" dirty="0">
                <a:latin typeface="Aptos" panose="020B0004020202020204" pitchFamily="34" charset="0"/>
              </a:rPr>
              <a:t> and </a:t>
            </a:r>
            <a:r>
              <a:rPr lang="en-GB" dirty="0" err="1">
                <a:latin typeface="Aptos" panose="020B0004020202020204" pitchFamily="34" charset="0"/>
              </a:rPr>
              <a:t>Saragih</a:t>
            </a:r>
            <a:r>
              <a:rPr lang="en-GB" dirty="0">
                <a:latin typeface="Aptos" panose="020B0004020202020204" pitchFamily="34" charset="0"/>
              </a:rPr>
              <a:t>, 2022)</a:t>
            </a:r>
          </a:p>
          <a:p>
            <a:pPr marL="0" indent="0">
              <a:buNone/>
            </a:pPr>
            <a:endParaRPr lang="en-GB" dirty="0"/>
          </a:p>
        </p:txBody>
      </p:sp>
      <p:sp>
        <p:nvSpPr>
          <p:cNvPr id="9" name="Title 8">
            <a:extLst>
              <a:ext uri="{FF2B5EF4-FFF2-40B4-BE49-F238E27FC236}">
                <a16:creationId xmlns:a16="http://schemas.microsoft.com/office/drawing/2014/main" id="{184F98B2-FE14-FA9A-DD5F-7B36421C814E}"/>
              </a:ext>
            </a:extLst>
          </p:cNvPr>
          <p:cNvSpPr>
            <a:spLocks noGrp="1"/>
          </p:cNvSpPr>
          <p:nvPr>
            <p:ph type="title"/>
          </p:nvPr>
        </p:nvSpPr>
        <p:spPr>
          <a:xfrm>
            <a:off x="677334" y="609600"/>
            <a:ext cx="8596668" cy="853440"/>
          </a:xfrm>
        </p:spPr>
        <p:txBody>
          <a:bodyPr/>
          <a:lstStyle/>
          <a:p>
            <a:r>
              <a:rPr lang="en-GB" dirty="0"/>
              <a:t>Lifespan development(Scenario)</a:t>
            </a:r>
          </a:p>
        </p:txBody>
      </p:sp>
    </p:spTree>
    <p:extLst>
      <p:ext uri="{BB962C8B-B14F-4D97-AF65-F5344CB8AC3E}">
        <p14:creationId xmlns:p14="http://schemas.microsoft.com/office/powerpoint/2010/main" val="239011735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ADFBA0-2335-8B35-9670-98FC7D80D718}"/>
              </a:ext>
            </a:extLst>
          </p:cNvPr>
          <p:cNvSpPr txBox="1"/>
          <p:nvPr/>
        </p:nvSpPr>
        <p:spPr>
          <a:xfrm>
            <a:off x="903383" y="1773716"/>
            <a:ext cx="9033832" cy="2949525"/>
          </a:xfrm>
          <a:prstGeom prst="rect">
            <a:avLst/>
          </a:prstGeom>
          <a:noFill/>
        </p:spPr>
        <p:txBody>
          <a:bodyPr wrap="square">
            <a:spAutoFit/>
          </a:bodyPr>
          <a:lstStyle/>
          <a:p>
            <a:pPr>
              <a:lnSpc>
                <a:spcPct val="120000"/>
              </a:lnSpc>
              <a:spcAft>
                <a:spcPts val="1000"/>
              </a:spcAft>
              <a:buNone/>
            </a:pPr>
            <a:r>
              <a:rPr lang="en-GB" b="1" dirty="0">
                <a:latin typeface="Aptos" panose="020B0004020202020204" pitchFamily="34" charset="0"/>
                <a:ea typeface="Times New Roman" panose="02020603050405020304" pitchFamily="18" charset="0"/>
                <a:cs typeface="Times New Roman" panose="02020603050405020304" pitchFamily="18" charset="0"/>
              </a:rPr>
              <a:t>Key Concepts</a:t>
            </a:r>
            <a:r>
              <a:rPr lang="en-GB" dirty="0">
                <a:latin typeface="Aptos" panose="020B0004020202020204" pitchFamily="34" charset="0"/>
                <a:ea typeface="Times New Roman" panose="02020603050405020304" pitchFamily="18" charset="0"/>
                <a:cs typeface="Times New Roman" panose="02020603050405020304" pitchFamily="18" charset="0"/>
              </a:rPr>
              <a:t>:</a:t>
            </a:r>
          </a:p>
          <a:p>
            <a:pPr marL="342900" lvl="0" indent="-342900">
              <a:lnSpc>
                <a:spcPct val="120000"/>
              </a:lnSpc>
              <a:spcAft>
                <a:spcPts val="1000"/>
              </a:spcAft>
              <a:buSzPts val="1000"/>
              <a:buFont typeface="Wingdings" panose="05000000000000000000" pitchFamily="2" charset="2"/>
              <a:buChar char="Ø"/>
              <a:tabLst>
                <a:tab pos="457200" algn="l"/>
              </a:tabLst>
            </a:pPr>
            <a:r>
              <a:rPr lang="en-GB" b="1" dirty="0">
                <a:latin typeface="Aptos" panose="020B0004020202020204" pitchFamily="34" charset="0"/>
                <a:ea typeface="Times New Roman" panose="02020603050405020304" pitchFamily="18" charset="0"/>
                <a:cs typeface="Times New Roman" panose="02020603050405020304" pitchFamily="18" charset="0"/>
              </a:rPr>
              <a:t>Schemas</a:t>
            </a:r>
            <a:r>
              <a:rPr lang="en-GB" dirty="0">
                <a:latin typeface="Aptos" panose="020B0004020202020204" pitchFamily="34" charset="0"/>
                <a:ea typeface="Times New Roman" panose="02020603050405020304" pitchFamily="18" charset="0"/>
                <a:cs typeface="Times New Roman" panose="02020603050405020304" pitchFamily="18" charset="0"/>
              </a:rPr>
              <a:t> – Mental frameworks for understanding.</a:t>
            </a:r>
          </a:p>
          <a:p>
            <a:pPr marL="342900" lvl="0" indent="-342900">
              <a:lnSpc>
                <a:spcPct val="120000"/>
              </a:lnSpc>
              <a:spcAft>
                <a:spcPts val="1000"/>
              </a:spcAft>
              <a:buSzPts val="1000"/>
              <a:buFont typeface="Wingdings" panose="05000000000000000000" pitchFamily="2" charset="2"/>
              <a:buChar char="Ø"/>
              <a:tabLst>
                <a:tab pos="457200" algn="l"/>
              </a:tabLst>
            </a:pPr>
            <a:r>
              <a:rPr lang="en-GB" b="1" dirty="0">
                <a:latin typeface="Aptos" panose="020B0004020202020204" pitchFamily="34" charset="0"/>
                <a:ea typeface="Times New Roman" panose="02020603050405020304" pitchFamily="18" charset="0"/>
                <a:cs typeface="Times New Roman" panose="02020603050405020304" pitchFamily="18" charset="0"/>
              </a:rPr>
              <a:t>Assimilation</a:t>
            </a:r>
            <a:r>
              <a:rPr lang="en-GB" dirty="0">
                <a:latin typeface="Aptos" panose="020B0004020202020204" pitchFamily="34" charset="0"/>
                <a:ea typeface="Times New Roman" panose="02020603050405020304" pitchFamily="18" charset="0"/>
                <a:cs typeface="Times New Roman" panose="02020603050405020304" pitchFamily="18" charset="0"/>
              </a:rPr>
              <a:t> – Fit new information into existing schemas.</a:t>
            </a:r>
          </a:p>
          <a:p>
            <a:pPr marL="342900" lvl="0" indent="-342900">
              <a:lnSpc>
                <a:spcPct val="120000"/>
              </a:lnSpc>
              <a:spcAft>
                <a:spcPts val="1000"/>
              </a:spcAft>
              <a:buSzPts val="1000"/>
              <a:buFont typeface="Wingdings" panose="05000000000000000000" pitchFamily="2" charset="2"/>
              <a:buChar char="Ø"/>
              <a:tabLst>
                <a:tab pos="457200" algn="l"/>
              </a:tabLst>
            </a:pPr>
            <a:r>
              <a:rPr lang="en-GB" b="1" dirty="0">
                <a:latin typeface="Aptos" panose="020B0004020202020204" pitchFamily="34" charset="0"/>
                <a:ea typeface="Times New Roman" panose="02020603050405020304" pitchFamily="18" charset="0"/>
                <a:cs typeface="Times New Roman" panose="02020603050405020304" pitchFamily="18" charset="0"/>
              </a:rPr>
              <a:t>Accommodation</a:t>
            </a:r>
            <a:r>
              <a:rPr lang="en-GB" dirty="0">
                <a:latin typeface="Aptos" panose="020B0004020202020204" pitchFamily="34" charset="0"/>
                <a:ea typeface="Times New Roman" panose="02020603050405020304" pitchFamily="18" charset="0"/>
                <a:cs typeface="Times New Roman" panose="02020603050405020304" pitchFamily="18" charset="0"/>
              </a:rPr>
              <a:t> – Change schemas to fit new info.</a:t>
            </a:r>
          </a:p>
          <a:p>
            <a:pPr marL="342900" lvl="0" indent="-342900">
              <a:lnSpc>
                <a:spcPct val="120000"/>
              </a:lnSpc>
              <a:spcAft>
                <a:spcPts val="1000"/>
              </a:spcAft>
              <a:buSzPts val="1000"/>
              <a:buFont typeface="Wingdings" panose="05000000000000000000" pitchFamily="2" charset="2"/>
              <a:buChar char="Ø"/>
              <a:tabLst>
                <a:tab pos="457200" algn="l"/>
              </a:tabLst>
            </a:pPr>
            <a:r>
              <a:rPr lang="en-GB" b="1" dirty="0">
                <a:latin typeface="Aptos" panose="020B0004020202020204" pitchFamily="34" charset="0"/>
                <a:ea typeface="Times New Roman" panose="02020603050405020304" pitchFamily="18" charset="0"/>
                <a:cs typeface="Times New Roman" panose="02020603050405020304" pitchFamily="18" charset="0"/>
              </a:rPr>
              <a:t>Equilibration</a:t>
            </a:r>
            <a:r>
              <a:rPr lang="en-GB" dirty="0">
                <a:latin typeface="Aptos" panose="020B0004020202020204" pitchFamily="34" charset="0"/>
                <a:ea typeface="Times New Roman" panose="02020603050405020304" pitchFamily="18" charset="0"/>
                <a:cs typeface="Times New Roman" panose="02020603050405020304" pitchFamily="18" charset="0"/>
              </a:rPr>
              <a:t> – Balance assimilation and accommodation to resolve conflicts.</a:t>
            </a:r>
          </a:p>
          <a:p>
            <a:pPr marL="285750" indent="-285750">
              <a:buFont typeface="Wingdings" panose="05000000000000000000" pitchFamily="2" charset="2"/>
              <a:buChar char="Ø"/>
            </a:pPr>
            <a:r>
              <a:rPr lang="en-GB" b="1" dirty="0">
                <a:latin typeface="Times New Roman" panose="02020603050405020304" pitchFamily="18" charset="0"/>
                <a:ea typeface="Times New Roman" panose="02020603050405020304" pitchFamily="18" charset="0"/>
              </a:rPr>
              <a:t>Active Learning</a:t>
            </a:r>
            <a:r>
              <a:rPr lang="en-GB" dirty="0">
                <a:latin typeface="Times New Roman" panose="02020603050405020304" pitchFamily="18" charset="0"/>
                <a:ea typeface="Times New Roman" panose="02020603050405020304" pitchFamily="18" charset="0"/>
              </a:rPr>
              <a:t> – Children explore </a:t>
            </a:r>
            <a:r>
              <a:rPr lang="en-GB" dirty="0">
                <a:latin typeface="Aptos" panose="020B0004020202020204" pitchFamily="34" charset="0"/>
                <a:ea typeface="Times New Roman" panose="02020603050405020304" pitchFamily="18" charset="0"/>
                <a:cs typeface="Times New Roman" panose="02020603050405020304" pitchFamily="18" charset="0"/>
              </a:rPr>
              <a:t>and</a:t>
            </a:r>
            <a:r>
              <a:rPr lang="en-GB" dirty="0">
                <a:latin typeface="Times New Roman" panose="02020603050405020304" pitchFamily="18" charset="0"/>
                <a:ea typeface="Times New Roman" panose="02020603050405020304" pitchFamily="18" charset="0"/>
              </a:rPr>
              <a:t> construct knowledge like “little scientists.”  (Gowrie NSW, 2024</a:t>
            </a:r>
            <a:endParaRPr lang="en-GB" dirty="0"/>
          </a:p>
        </p:txBody>
      </p:sp>
    </p:spTree>
    <p:extLst>
      <p:ext uri="{BB962C8B-B14F-4D97-AF65-F5344CB8AC3E}">
        <p14:creationId xmlns:p14="http://schemas.microsoft.com/office/powerpoint/2010/main" val="305418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0B97D4-A258-5F80-F577-205AE015C7E9}"/>
              </a:ext>
            </a:extLst>
          </p:cNvPr>
          <p:cNvSpPr txBox="1"/>
          <p:nvPr/>
        </p:nvSpPr>
        <p:spPr>
          <a:xfrm>
            <a:off x="782199" y="1244906"/>
            <a:ext cx="8505020" cy="3373937"/>
          </a:xfrm>
          <a:prstGeom prst="rect">
            <a:avLst/>
          </a:prstGeom>
          <a:noFill/>
        </p:spPr>
        <p:txBody>
          <a:bodyPr wrap="square">
            <a:spAutoFit/>
          </a:bodyPr>
          <a:lstStyle/>
          <a:p>
            <a:pPr marL="285750" indent="-285750">
              <a:buFont typeface="Wingdings" panose="05000000000000000000" pitchFamily="2" charset="2"/>
              <a:buChar char="Ø"/>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dirty="0">
              <a:latin typeface="Aptos" panose="020B0004020202020204" pitchFamily="34" charset="0"/>
              <a:ea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According to Piaget’s theory, Jenny who is currently at her age 16, in the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Formal</a:t>
            </a:r>
          </a:p>
          <a:p>
            <a:pPr algn="just">
              <a:lnSpc>
                <a:spcPct val="150000"/>
              </a:lnSpc>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Operational Stage,</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which starts between at age 12 and 16 where a teenager can</a:t>
            </a:r>
          </a:p>
          <a:p>
            <a:pPr algn="just">
              <a:lnSpc>
                <a:spcPct val="150000"/>
              </a:lnSpc>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think abstractly and imagine “what if” situations, solve multiplex problems like learning mathematics.  This cognitive development showed that most could do tasks like classification, geometry, intersection, ratio and proportion while others found difficult on factoring and connection. (EBSCO, 2019)</a:t>
            </a:r>
            <a:endParaRPr lang="en-GB" dirty="0"/>
          </a:p>
        </p:txBody>
      </p:sp>
    </p:spTree>
    <p:extLst>
      <p:ext uri="{BB962C8B-B14F-4D97-AF65-F5344CB8AC3E}">
        <p14:creationId xmlns:p14="http://schemas.microsoft.com/office/powerpoint/2010/main" val="2135545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85B83C-0D02-E56A-FA3A-59AB2537E769}"/>
              </a:ext>
            </a:extLst>
          </p:cNvPr>
          <p:cNvSpPr txBox="1"/>
          <p:nvPr/>
        </p:nvSpPr>
        <p:spPr>
          <a:xfrm>
            <a:off x="731520" y="1524000"/>
            <a:ext cx="8544560" cy="3806235"/>
          </a:xfrm>
          <a:prstGeom prst="rect">
            <a:avLst/>
          </a:prstGeom>
          <a:noFill/>
        </p:spPr>
        <p:txBody>
          <a:bodyPr wrap="square">
            <a:spAutoFit/>
          </a:bodyPr>
          <a:lstStyle/>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Why This Is Relevant to Jenny’s Experience</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50000"/>
              </a:lnSpc>
              <a:spcAft>
                <a:spcPts val="1000"/>
              </a:spcAft>
              <a:buClr>
                <a:schemeClr val="accent2">
                  <a:lumMod val="75000"/>
                </a:schemeClr>
              </a:buClr>
              <a:buSzPct val="76000"/>
              <a:buFont typeface="Wingdings" panose="05000000000000000000" pitchFamily="2" charset="2"/>
              <a:buChar char="q"/>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She can think independently and critically because she is now capable of challenging her parent’s decisions and opinions.</a:t>
            </a:r>
          </a:p>
          <a:p>
            <a:pPr marL="342900" lvl="0" indent="-342900">
              <a:lnSpc>
                <a:spcPct val="150000"/>
              </a:lnSpc>
              <a:spcAft>
                <a:spcPts val="1000"/>
              </a:spcAft>
              <a:buClr>
                <a:schemeClr val="accent2">
                  <a:lumMod val="75000"/>
                </a:schemeClr>
              </a:buClr>
              <a:buSzPct val="75000"/>
              <a:buFont typeface="Wingdings" panose="05000000000000000000" pitchFamily="2" charset="2"/>
              <a:buChar char="q"/>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She may be experiencing an emotional struggle because she can look over social situations more deeply and precisely.</a:t>
            </a:r>
          </a:p>
          <a:p>
            <a:pPr marL="342900" lvl="0" indent="-342900">
              <a:lnSpc>
                <a:spcPct val="150000"/>
              </a:lnSpc>
              <a:spcAft>
                <a:spcPts val="1000"/>
              </a:spcAft>
              <a:buClr>
                <a:schemeClr val="accent2">
                  <a:lumMod val="75000"/>
                </a:schemeClr>
              </a:buClr>
              <a:buSzPct val="75000"/>
              <a:buFont typeface="Wingdings" panose="05000000000000000000" pitchFamily="2" charset="2"/>
              <a:buChar char="q"/>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She can plan for her future such as choosing, careers, subjects or ambitions.</a:t>
            </a:r>
          </a:p>
          <a:p>
            <a:pPr marL="342900" lvl="0" indent="-342900">
              <a:lnSpc>
                <a:spcPct val="150000"/>
              </a:lnSpc>
              <a:spcAft>
                <a:spcPts val="1000"/>
              </a:spcAft>
              <a:buClr>
                <a:schemeClr val="accent2">
                  <a:lumMod val="75000"/>
                </a:schemeClr>
              </a:buClr>
              <a:buSzPct val="75000"/>
              <a:buFont typeface="Wingdings" panose="05000000000000000000" pitchFamily="2" charset="2"/>
              <a:buChar char="q"/>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Even if emotions sometimes influence her decisions, she still shows awareness to outcome.</a:t>
            </a:r>
          </a:p>
        </p:txBody>
      </p:sp>
    </p:spTree>
    <p:extLst>
      <p:ext uri="{BB962C8B-B14F-4D97-AF65-F5344CB8AC3E}">
        <p14:creationId xmlns:p14="http://schemas.microsoft.com/office/powerpoint/2010/main" val="447442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2797DEF-0CF1-A383-2160-706020927DBC}"/>
              </a:ext>
            </a:extLst>
          </p:cNvPr>
          <p:cNvSpPr txBox="1"/>
          <p:nvPr/>
        </p:nvSpPr>
        <p:spPr>
          <a:xfrm>
            <a:off x="958468" y="654875"/>
            <a:ext cx="7832994" cy="5959645"/>
          </a:xfrm>
          <a:prstGeom prst="rect">
            <a:avLst/>
          </a:prstGeom>
          <a:noFill/>
        </p:spPr>
        <p:txBody>
          <a:bodyPr wrap="square">
            <a:spAutoFit/>
          </a:bodyPr>
          <a:lstStyle/>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Potential impact of past five years: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The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Concrete Operational Stage (ages 7–11)</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a:t>
            </a:r>
          </a:p>
          <a:p>
            <a:pPr>
              <a:lnSpc>
                <a:spcPct val="15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The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Concrete Operational Stage</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happens in between ages 7 and 11 a child can think logically and understand about real things or the amount of something that does not change even if its shape does. They are capable to sort objects and solve out any simple problems. This stage of cognitive development identified by Jean Piaget. During the past five years of social experiences and education a child (Jenny) can understand peoples feeling and thoughts through their strong abilities. The concrete operational stage shows the differences between a child and an adult mind and mental processing. It provides an overview of the function of the brain including the development of the brain and considers the two main theories of cognitive development such as factor theories and cognitive theories. It also provides constructivist theory of teaching and learning. </a:t>
            </a:r>
            <a:r>
              <a:rPr lang="en-GB" sz="1400" dirty="0">
                <a:effectLst/>
                <a:latin typeface="Aptos" panose="020B0004020202020204" pitchFamily="34" charset="0"/>
                <a:ea typeface="Times New Roman" panose="02020603050405020304" pitchFamily="18" charset="0"/>
                <a:cs typeface="Times New Roman" panose="02020603050405020304" pitchFamily="18" charset="0"/>
              </a:rPr>
              <a:t>(Johnston and Oates, 2018).</a:t>
            </a:r>
          </a:p>
        </p:txBody>
      </p:sp>
    </p:spTree>
    <p:extLst>
      <p:ext uri="{BB962C8B-B14F-4D97-AF65-F5344CB8AC3E}">
        <p14:creationId xmlns:p14="http://schemas.microsoft.com/office/powerpoint/2010/main" val="306759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B0A273-2293-6DE3-38DF-371620332C89}"/>
              </a:ext>
            </a:extLst>
          </p:cNvPr>
          <p:cNvSpPr txBox="1"/>
          <p:nvPr/>
        </p:nvSpPr>
        <p:spPr>
          <a:xfrm>
            <a:off x="826265" y="1029417"/>
            <a:ext cx="8560106" cy="5496185"/>
          </a:xfrm>
          <a:prstGeom prst="rect">
            <a:avLst/>
          </a:prstGeom>
          <a:noFill/>
        </p:spPr>
        <p:txBody>
          <a:bodyPr wrap="square">
            <a:spAutoFit/>
          </a:bodyPr>
          <a:lstStyle/>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 Impact on a Child (Jenny) Development and Well-being:</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Applying Piaget’s theory to Jenny, recommend that this stage supports:</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Academic development: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logical thinking improves learning in mathematics and science, or school learning becomes easier because children can use logic and reasoning.</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Cognitive development: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children develop reasoning, organisational skills and problem solving.</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Segoe UI Emoji" panose="020B0502040204020203" pitchFamily="34" charset="0"/>
                <a:ea typeface="Times New Roman" panose="02020603050405020304" pitchFamily="18" charset="0"/>
                <a:cs typeface="Segoe UI Emoji" panose="020B0502040204020203" pitchFamily="34" charset="0"/>
              </a:rPr>
              <a: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Social development: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They become better at understanding the rules and justice which helps on social relationships. </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However, thinking is concrete but at this stage children still find it difficult to deal with abstract concepts which usually develop later during adolescence. </a:t>
            </a:r>
            <a:r>
              <a:rPr lang="en-GB" sz="1400" dirty="0">
                <a:effectLst/>
                <a:latin typeface="Aptos" panose="020B0004020202020204" pitchFamily="34" charset="0"/>
                <a:ea typeface="Times New Roman" panose="02020603050405020304" pitchFamily="18" charset="0"/>
                <a:cs typeface="Times New Roman" panose="02020603050405020304" pitchFamily="18" charset="0"/>
              </a:rPr>
              <a:t>(Thompson,2019) </a:t>
            </a:r>
            <a:r>
              <a:rPr lang="en-GB" dirty="0">
                <a:latin typeface="Aptos" panose="020B0004020202020204" pitchFamily="34" charset="0"/>
                <a:ea typeface="Times New Roman" panose="02020603050405020304" pitchFamily="18" charset="0"/>
                <a:cs typeface="Times New Roman" panose="02020603050405020304" pitchFamily="18" charset="0"/>
              </a:rPr>
              <a:t>Overall,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healthy environments with supportive adults, good nutrition, safe schools and positive friendships strongly support well-being and development.</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endParaRPr lang="en-GB" sz="14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0057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151C8BA-9FF0-CE22-9891-4BF27A0F1640}"/>
              </a:ext>
            </a:extLst>
          </p:cNvPr>
          <p:cNvSpPr txBox="1"/>
          <p:nvPr/>
        </p:nvSpPr>
        <p:spPr>
          <a:xfrm>
            <a:off x="965926" y="182309"/>
            <a:ext cx="7173686" cy="6825779"/>
          </a:xfrm>
          <a:prstGeom prst="rect">
            <a:avLst/>
          </a:prstGeom>
          <a:noFill/>
        </p:spPr>
        <p:txBody>
          <a:bodyPr wrap="square">
            <a:spAutoFit/>
          </a:bodyPr>
          <a:lstStyle/>
          <a:p>
            <a:pPr>
              <a:lnSpc>
                <a:spcPct val="120000"/>
              </a:lnSpc>
              <a:spcAft>
                <a:spcPts val="1000"/>
              </a:spcAft>
            </a:pPr>
            <a:r>
              <a:rPr lang="en-GB" b="1" dirty="0"/>
              <a:t>Strength of Jenny (16) based on Piaget’s theory:</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285750" indent="-285750">
              <a:lnSpc>
                <a:spcPct val="120000"/>
              </a:lnSpc>
              <a:spcAft>
                <a:spcPts val="1000"/>
              </a:spcAft>
              <a:buClr>
                <a:schemeClr val="accent3">
                  <a:lumMod val="75000"/>
                </a:schemeClr>
              </a:buClr>
              <a:buFont typeface="Wingdings" panose="05000000000000000000" pitchFamily="2" charset="2"/>
              <a:buChar char="q"/>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 Abstract Thinking</a:t>
            </a:r>
            <a:br>
              <a:rPr lang="en-GB" sz="18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dirty="0">
                <a:effectLst/>
                <a:latin typeface="Aptos" panose="020B0004020202020204" pitchFamily="34" charset="0"/>
                <a:ea typeface="Times New Roman" panose="02020603050405020304" pitchFamily="18" charset="0"/>
                <a:cs typeface="Times New Roman" panose="02020603050405020304" pitchFamily="18" charset="0"/>
              </a:rPr>
              <a:t>Jenny can think beyond hard facts or solid evidence. She can think about ideas like identity, justice, relationships and future goals.</a:t>
            </a:r>
          </a:p>
          <a:p>
            <a:pPr marL="285750" indent="-285750">
              <a:lnSpc>
                <a:spcPct val="120000"/>
              </a:lnSpc>
              <a:spcAft>
                <a:spcPts val="1000"/>
              </a:spcAft>
              <a:buFont typeface="Wingdings" panose="05000000000000000000" pitchFamily="2" charset="2"/>
              <a:buChar char="q"/>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 Hypothetical Reasoning</a:t>
            </a:r>
            <a:br>
              <a:rPr lang="en-GB" sz="18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dirty="0">
                <a:effectLst/>
                <a:latin typeface="Aptos" panose="020B0004020202020204" pitchFamily="34" charset="0"/>
                <a:ea typeface="Times New Roman" panose="02020603050405020304" pitchFamily="18" charset="0"/>
                <a:cs typeface="Times New Roman" panose="02020603050405020304" pitchFamily="18" charset="0"/>
              </a:rPr>
              <a:t> Jenny can ask like “What if?” questions. She can possibly come up with end results before making any decisions.</a:t>
            </a:r>
          </a:p>
          <a:p>
            <a:pPr marL="285750" indent="-285750">
              <a:lnSpc>
                <a:spcPct val="120000"/>
              </a:lnSpc>
              <a:spcAft>
                <a:spcPts val="1000"/>
              </a:spcAft>
              <a:buFont typeface="Wingdings" panose="05000000000000000000" pitchFamily="2" charset="2"/>
              <a:buChar char="q"/>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Problem-Solving Skills</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She can solve multiplex problems by using logical thinking. She can think about advantage and disadvantage of the possible outcomes and makes more mature decisions than younger children.</a:t>
            </a:r>
          </a:p>
          <a:p>
            <a:pPr marL="285750" indent="-285750">
              <a:lnSpc>
                <a:spcPct val="120000"/>
              </a:lnSpc>
              <a:spcAft>
                <a:spcPts val="1000"/>
              </a:spcAft>
              <a:buFont typeface="Wingdings" panose="05000000000000000000" pitchFamily="2" charset="2"/>
              <a:buChar char="q"/>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Identity Development</a:t>
            </a:r>
            <a:br>
              <a:rPr lang="en-GB" sz="18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dirty="0">
                <a:effectLst/>
                <a:latin typeface="Aptos" panose="020B0004020202020204" pitchFamily="34" charset="0"/>
                <a:ea typeface="Times New Roman" panose="02020603050405020304" pitchFamily="18" charset="0"/>
                <a:cs typeface="Times New Roman" panose="02020603050405020304" pitchFamily="18" charset="0"/>
              </a:rPr>
              <a:t> Identity development is more closely linked with Erikson, Piaget’s theory which explains that Jenny now has the cognitive ability to reflect on who she is and what she believes also what she wants in the future.</a:t>
            </a:r>
          </a:p>
          <a:p>
            <a:pPr algn="ctr">
              <a:lnSpc>
                <a:spcPct val="120000"/>
              </a:lnSpc>
              <a:spcAft>
                <a:spcPts val="1000"/>
              </a:spcAft>
              <a:buNone/>
            </a:pPr>
            <a:br>
              <a:rPr lang="en-GB" sz="1800" dirty="0">
                <a:effectLst/>
                <a:latin typeface="Aptos" panose="020B0004020202020204" pitchFamily="34" charset="0"/>
                <a:ea typeface="Times New Roman" panose="02020603050405020304" pitchFamily="18" charset="0"/>
                <a:cs typeface="Times New Roman" panose="02020603050405020304" pitchFamily="18" charset="0"/>
              </a:rPr>
            </a:b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9799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838E87-EC26-D566-946A-BC5BD54689AC}"/>
              </a:ext>
            </a:extLst>
          </p:cNvPr>
          <p:cNvSpPr txBox="1"/>
          <p:nvPr/>
        </p:nvSpPr>
        <p:spPr>
          <a:xfrm>
            <a:off x="1211855" y="867292"/>
            <a:ext cx="8295702" cy="4001416"/>
          </a:xfrm>
          <a:prstGeom prst="rect">
            <a:avLst/>
          </a:prstGeom>
          <a:noFill/>
        </p:spPr>
        <p:txBody>
          <a:bodyPr wrap="square">
            <a:spAutoFit/>
          </a:bodyPr>
          <a:lstStyle/>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Weaknesses of Jenny </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Aft>
                <a:spcPts val="1000"/>
              </a:spcAft>
              <a:buClr>
                <a:schemeClr val="accent1">
                  <a:lumMod val="75000"/>
                </a:schemeClr>
              </a:buClr>
              <a:buSzPct val="75000"/>
              <a:buFont typeface="Wingdings" panose="05000000000000000000" pitchFamily="2" charset="2"/>
              <a:buChar char="Ø"/>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Imaginary public</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Jenny might feel insecure by thinking of what other people’s thought and judge about her.</a:t>
            </a:r>
          </a:p>
          <a:p>
            <a:pPr marL="342900" lvl="0" indent="-342900">
              <a:lnSpc>
                <a:spcPct val="120000"/>
              </a:lnSpc>
              <a:spcAft>
                <a:spcPts val="1000"/>
              </a:spcAft>
              <a:buClr>
                <a:schemeClr val="accent1">
                  <a:lumMod val="75000"/>
                </a:schemeClr>
              </a:buClr>
              <a:buSzPct val="75000"/>
              <a:buFont typeface="Wingdings" panose="05000000000000000000" pitchFamily="2" charset="2"/>
              <a:buChar char="Ø"/>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Personal tale:</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Believing on unique experiences and feelings she thinks that bad things are unlikely happens to her.</a:t>
            </a:r>
          </a:p>
          <a:p>
            <a:pPr marL="285750" lvl="0" indent="-285750">
              <a:lnSpc>
                <a:spcPct val="120000"/>
              </a:lnSpc>
              <a:spcAft>
                <a:spcPts val="1000"/>
              </a:spcAft>
              <a:buClr>
                <a:schemeClr val="accent1">
                  <a:lumMod val="75000"/>
                </a:schemeClr>
              </a:buClr>
              <a:buSzPct val="75000"/>
              <a:buFont typeface="Wingdings" panose="05000000000000000000" pitchFamily="2" charset="2"/>
              <a:buChar char="Ø"/>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Visionary thinking</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Developing on strong ideas about the world how it should be also become important of adults or rules.</a:t>
            </a:r>
          </a:p>
          <a:p>
            <a:pPr marL="342900" lvl="0" indent="-342900">
              <a:lnSpc>
                <a:spcPct val="120000"/>
              </a:lnSpc>
              <a:spcAft>
                <a:spcPts val="1000"/>
              </a:spcAft>
              <a:buClr>
                <a:schemeClr val="accent1">
                  <a:lumMod val="75000"/>
                </a:schemeClr>
              </a:buClr>
              <a:buSzPct val="75000"/>
              <a:buFont typeface="Wingdings" panose="05000000000000000000" pitchFamily="2" charset="2"/>
              <a:buChar char="Ø"/>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Emotion-influenced decisions</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Although, she can think logically but her choices and decisions might affect with social pressure or emotions</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(Coleman, 2026)</a:t>
            </a:r>
          </a:p>
        </p:txBody>
      </p:sp>
    </p:spTree>
    <p:extLst>
      <p:ext uri="{BB962C8B-B14F-4D97-AF65-F5344CB8AC3E}">
        <p14:creationId xmlns:p14="http://schemas.microsoft.com/office/powerpoint/2010/main" val="821650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64701B8-EA3D-FB6A-6298-E6FCB235696B}"/>
              </a:ext>
            </a:extLst>
          </p:cNvPr>
          <p:cNvSpPr txBox="1"/>
          <p:nvPr/>
        </p:nvSpPr>
        <p:spPr>
          <a:xfrm>
            <a:off x="978787" y="1383664"/>
            <a:ext cx="8735060" cy="4090672"/>
          </a:xfrm>
          <a:prstGeom prst="rect">
            <a:avLst/>
          </a:prstGeom>
          <a:noFill/>
        </p:spPr>
        <p:txBody>
          <a:bodyPr wrap="square">
            <a:spAutoFit/>
          </a:bodyPr>
          <a:lstStyle/>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Based on Piaget’s theory to support Jenny in her current situation:</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Encourage thinking deeply and imagining “what if” situations</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Help her think on choices before making any decisions</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Ask her to reflect on her thoughts and feelings</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Give her responsibility and choices she can manage</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Help her see things from other people point of view</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Connect learning to real life situations</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Teach ways to handle the problems and emotions calmly</a:t>
            </a:r>
          </a:p>
          <a:p>
            <a:pPr marL="342900" lvl="0" indent="-342900">
              <a:lnSpc>
                <a:spcPct val="120000"/>
              </a:lnSpc>
              <a:spcAft>
                <a:spcPts val="1000"/>
              </a:spcAft>
              <a:buClr>
                <a:schemeClr val="accent2">
                  <a:lumMod val="60000"/>
                  <a:lumOff val="40000"/>
                </a:schemeClr>
              </a:buClr>
              <a:buSzPct val="75000"/>
              <a:buFont typeface="Wingdings" panose="05000000000000000000" pitchFamily="2" charset="2"/>
              <a:buChar char="v"/>
              <a:tabLst>
                <a:tab pos="457200" algn="l"/>
              </a:tabLst>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Remind or help her to think about the future before acting (</a:t>
            </a:r>
            <a:r>
              <a:rPr lang="en-GB" sz="1400" dirty="0">
                <a:effectLst/>
                <a:latin typeface="Aptos" panose="020B0004020202020204" pitchFamily="34" charset="0"/>
                <a:ea typeface="Times New Roman" panose="02020603050405020304" pitchFamily="18" charset="0"/>
                <a:cs typeface="Times New Roman" panose="02020603050405020304" pitchFamily="18" charset="0"/>
              </a:rPr>
              <a:t>Santrock, 2002</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6261571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9DE3BA-72BC-E984-81A5-5CFB2DCD973F}"/>
              </a:ext>
            </a:extLst>
          </p:cNvPr>
          <p:cNvSpPr txBox="1"/>
          <p:nvPr/>
        </p:nvSpPr>
        <p:spPr>
          <a:xfrm>
            <a:off x="1066800" y="1720186"/>
            <a:ext cx="8463280" cy="3816750"/>
          </a:xfrm>
          <a:prstGeom prst="rect">
            <a:avLst/>
          </a:prstGeom>
          <a:noFill/>
        </p:spPr>
        <p:txBody>
          <a:bodyPr wrap="square">
            <a:spAutoFit/>
          </a:bodyPr>
          <a:lstStyle/>
          <a:p>
            <a:pPr marL="228600">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Biological Influences on Psychological Development</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Genetics:</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Features like intelligence, personality, and temperament are partly shaped by the genes we receive.</a:t>
            </a: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Brain Development</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As the brain grow and change it affect how we act, think and feel.</a:t>
            </a: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Hormones:</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Hormonal changes, especially during puberty, influence mood and emotional responses.</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(Berk, 2018)</a:t>
            </a: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511206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C5569E-FD94-51CC-815A-B70E90228F05}"/>
              </a:ext>
            </a:extLst>
          </p:cNvPr>
          <p:cNvSpPr txBox="1"/>
          <p:nvPr/>
        </p:nvSpPr>
        <p:spPr>
          <a:xfrm>
            <a:off x="640080" y="818542"/>
            <a:ext cx="8511540" cy="4611519"/>
          </a:xfrm>
          <a:prstGeom prst="rect">
            <a:avLst/>
          </a:prstGeom>
          <a:noFill/>
        </p:spPr>
        <p:txBody>
          <a:bodyPr wrap="square">
            <a:spAutoFit/>
          </a:bodyPr>
          <a:lstStyle/>
          <a:p>
            <a:pPr>
              <a:lnSpc>
                <a:spcPct val="120000"/>
              </a:lnSpc>
              <a:spcAft>
                <a:spcPts val="1000"/>
              </a:spcAft>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 </a:t>
            </a:r>
          </a:p>
          <a:p>
            <a:pPr>
              <a:lnSpc>
                <a:spcPct val="120000"/>
              </a:lnSpc>
              <a:spcAft>
                <a:spcPts val="1000"/>
              </a:spcAft>
              <a:buNone/>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Environmental Influences on Psychological Development</a:t>
            </a: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Family and Parenting:</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It developed emotional and social skills with the help of supportive parenting.</a:t>
            </a: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Culture and Society:</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The rules and values of culture affect on people how they behave and what they believe.</a:t>
            </a:r>
          </a:p>
          <a:p>
            <a:pPr marL="342900" lvl="0" indent="-342900">
              <a:lnSpc>
                <a:spcPct val="120000"/>
              </a:lnSpc>
              <a:spcAft>
                <a:spcPts val="1000"/>
              </a:spcAft>
              <a:buSzPts val="1000"/>
              <a:buFont typeface="Symbol" panose="05050102010706020507" pitchFamily="18" charset="2"/>
              <a:buChar char=""/>
              <a:tabLst>
                <a:tab pos="457200" algn="l"/>
              </a:tabLst>
            </a:pPr>
            <a:r>
              <a:rPr lang="en-GB" sz="1800" b="1" dirty="0">
                <a:effectLst/>
                <a:latin typeface="Aptos" panose="020B0004020202020204" pitchFamily="34" charset="0"/>
                <a:ea typeface="Times New Roman" panose="02020603050405020304" pitchFamily="18" charset="0"/>
                <a:cs typeface="Times New Roman" panose="02020603050405020304" pitchFamily="18" charset="0"/>
              </a:rPr>
              <a:t>Education and Experiences:</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 School, peers and life experiences shape learning and personal development.</a:t>
            </a:r>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dirty="0">
                <a:effectLst/>
                <a:latin typeface="Aptos" panose="020B0004020202020204" pitchFamily="34" charset="0"/>
                <a:ea typeface="Times New Roman" panose="02020603050405020304" pitchFamily="18" charset="0"/>
                <a:cs typeface="Times New Roman" panose="02020603050405020304" pitchFamily="18" charset="0"/>
              </a:rPr>
              <a:t>(Berk, 2018)</a:t>
            </a:r>
          </a:p>
          <a:p>
            <a:pPr>
              <a:buNone/>
            </a:pPr>
            <a:r>
              <a:rPr lang="en-GB" sz="1800" dirty="0">
                <a:effectLst/>
                <a:latin typeface="Aptos" panose="020B0004020202020204" pitchFamily="34" charset="0"/>
                <a:ea typeface="Times New Roman" panose="02020603050405020304" pitchFamily="18" charset="0"/>
                <a:cs typeface="Times New Roman" panose="02020603050405020304" pitchFamily="18" charset="0"/>
              </a:rPr>
              <a:t>Furthermore, biological provide the foundation for psychological development by influencing the brain and body how it develops. While on the other hand, environmental provide for psychological development through relationships, experiences and social surroundings.</a:t>
            </a:r>
            <a:endParaRPr lang="en-GB" dirty="0"/>
          </a:p>
        </p:txBody>
      </p:sp>
    </p:spTree>
    <p:extLst>
      <p:ext uri="{BB962C8B-B14F-4D97-AF65-F5344CB8AC3E}">
        <p14:creationId xmlns:p14="http://schemas.microsoft.com/office/powerpoint/2010/main" val="3168383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800DB5-65BB-28EE-4139-EEFE35455673}"/>
              </a:ext>
            </a:extLst>
          </p:cNvPr>
          <p:cNvSpPr txBox="1"/>
          <p:nvPr/>
        </p:nvSpPr>
        <p:spPr>
          <a:xfrm>
            <a:off x="561860" y="1586428"/>
            <a:ext cx="8471970" cy="3416320"/>
          </a:xfrm>
          <a:prstGeom prst="rect">
            <a:avLst/>
          </a:prstGeom>
          <a:noFill/>
        </p:spPr>
        <p:txBody>
          <a:bodyPr wrap="square">
            <a:spAutoFit/>
          </a:bodyPr>
          <a:lstStyle/>
          <a:p>
            <a:pPr>
              <a:buNone/>
            </a:pPr>
            <a:r>
              <a:rPr lang="en-US" b="1" dirty="0"/>
              <a:t>Conclusion:</a:t>
            </a:r>
          </a:p>
          <a:p>
            <a:pPr>
              <a:buNone/>
            </a:pPr>
            <a:endParaRPr lang="en-US" b="1" dirty="0"/>
          </a:p>
          <a:p>
            <a:pPr marL="285750" indent="-285750">
              <a:buFont typeface="Wingdings" panose="05000000000000000000" pitchFamily="2" charset="2"/>
              <a:buChar char="v"/>
            </a:pPr>
            <a:r>
              <a:rPr lang="en-US" dirty="0">
                <a:latin typeface="Aptos" panose="020B0004020202020204" pitchFamily="34" charset="0"/>
              </a:rPr>
              <a:t>Overall, this presentation delivered the understand of Jenny’s development which applied Piaget’s cognitive development theory.</a:t>
            </a:r>
          </a:p>
          <a:p>
            <a:endParaRPr lang="en-US" dirty="0">
              <a:latin typeface="Aptos" panose="020B0004020202020204" pitchFamily="34" charset="0"/>
            </a:endParaRPr>
          </a:p>
          <a:p>
            <a:pPr marL="285750" indent="-285750">
              <a:buFont typeface="Wingdings" panose="05000000000000000000" pitchFamily="2" charset="2"/>
              <a:buChar char="v"/>
            </a:pPr>
            <a:r>
              <a:rPr lang="en-US" dirty="0">
                <a:latin typeface="Aptos" panose="020B0004020202020204" pitchFamily="34" charset="0"/>
              </a:rPr>
              <a:t>Jenny at her 16 is in the formal operational stage is able  to think logically and knows about abstract ideas.</a:t>
            </a:r>
          </a:p>
          <a:p>
            <a:endParaRPr lang="en-US" dirty="0">
              <a:latin typeface="Aptos" panose="020B0004020202020204" pitchFamily="34" charset="0"/>
            </a:endParaRPr>
          </a:p>
          <a:p>
            <a:pPr marL="285750" indent="-285750">
              <a:buFont typeface="Wingdings" panose="05000000000000000000" pitchFamily="2" charset="2"/>
              <a:buChar char="v"/>
            </a:pPr>
            <a:r>
              <a:rPr lang="en-US" dirty="0">
                <a:latin typeface="Aptos" panose="020B0004020202020204" pitchFamily="34" charset="0"/>
              </a:rPr>
              <a:t>May affect her development and well-being through her life experiences.</a:t>
            </a:r>
          </a:p>
          <a:p>
            <a:endParaRPr lang="en-US" dirty="0">
              <a:latin typeface="Aptos" panose="020B0004020202020204" pitchFamily="34" charset="0"/>
            </a:endParaRPr>
          </a:p>
          <a:p>
            <a:pPr marL="285750" indent="-285750">
              <a:buFont typeface="Wingdings" panose="05000000000000000000" pitchFamily="2" charset="2"/>
              <a:buChar char="v"/>
            </a:pPr>
            <a:r>
              <a:rPr lang="en-US" dirty="0">
                <a:latin typeface="Aptos" panose="020B0004020202020204" pitchFamily="34" charset="0"/>
              </a:rPr>
              <a:t>Jenny can carry on to develop positively with the help of good guidance and right support</a:t>
            </a:r>
            <a:r>
              <a:rPr lang="en-US" dirty="0"/>
              <a:t>.</a:t>
            </a:r>
          </a:p>
        </p:txBody>
      </p:sp>
    </p:spTree>
    <p:extLst>
      <p:ext uri="{BB962C8B-B14F-4D97-AF65-F5344CB8AC3E}">
        <p14:creationId xmlns:p14="http://schemas.microsoft.com/office/powerpoint/2010/main" val="35319183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677334" y="1381761"/>
            <a:ext cx="8596668" cy="4659602"/>
          </a:xfrm>
        </p:spPr>
        <p:txBody>
          <a:bodyPr>
            <a:normAutofit fontScale="85000" lnSpcReduction="20000"/>
          </a:bodyPr>
          <a:lstStyle/>
          <a:p>
            <a:pPr marL="0" indent="0">
              <a:buNone/>
            </a:pPr>
            <a:endParaRPr lang="en-GB" dirty="0"/>
          </a:p>
          <a:p>
            <a:r>
              <a:rPr lang="en-GB" dirty="0"/>
              <a:t>Berk, L.E. (2018). </a:t>
            </a:r>
            <a:r>
              <a:rPr lang="en-GB" i="1" dirty="0"/>
              <a:t>Development through the Lifespan</a:t>
            </a:r>
            <a:r>
              <a:rPr lang="en-GB" dirty="0"/>
              <a:t>. 7th ed. Boston: Pearson.</a:t>
            </a:r>
          </a:p>
          <a:p>
            <a:r>
              <a:rPr lang="en-GB" dirty="0"/>
              <a:t>Coleman, J. (2026). </a:t>
            </a:r>
            <a:r>
              <a:rPr lang="en-GB" i="1" dirty="0"/>
              <a:t>All about Adolescence</a:t>
            </a:r>
            <a:r>
              <a:rPr lang="en-GB" dirty="0"/>
              <a:t>. Routledge.</a:t>
            </a:r>
          </a:p>
          <a:p>
            <a:r>
              <a:rPr lang="en-GB" dirty="0"/>
              <a:t>EBSCO (2019). </a:t>
            </a:r>
            <a:r>
              <a:rPr lang="en-GB" i="1" dirty="0"/>
              <a:t>Home Page | EBSCO</a:t>
            </a:r>
            <a:r>
              <a:rPr lang="en-GB" dirty="0"/>
              <a:t>. [online] EBSCO Information Services, Inc. | www.ebsco.com. Available at: https://www.ebsco.com [Accessed 14 Mar. 2026]. </a:t>
            </a:r>
          </a:p>
          <a:p>
            <a:r>
              <a:rPr lang="en-GB" dirty="0"/>
              <a:t>Gowrie NSW (2024). </a:t>
            </a:r>
            <a:r>
              <a:rPr lang="en-GB" i="1" dirty="0"/>
              <a:t>Piaget’s Theory and the Stages of Cognitive Development</a:t>
            </a:r>
            <a:r>
              <a:rPr lang="en-GB" dirty="0"/>
              <a:t>. [online] www.gowriensw.com.au. Available at: https://www.gowriensw.com.au/thought-leadership/piaget-theory [Accessed 4 Mar. 2026].</a:t>
            </a:r>
          </a:p>
          <a:p>
            <a:r>
              <a:rPr lang="en-GB" dirty="0"/>
              <a:t>Johnston, J. and Oates, R. (2018). Cognitive Development. </a:t>
            </a:r>
            <a:r>
              <a:rPr lang="en-GB" i="1" dirty="0"/>
              <a:t>Routledge eBooks</a:t>
            </a:r>
            <a:r>
              <a:rPr lang="en-GB" dirty="0"/>
              <a:t>, 598, pp.128–165. </a:t>
            </a:r>
            <a:r>
              <a:rPr lang="en-GB" dirty="0" err="1"/>
              <a:t>doi:https</a:t>
            </a:r>
            <a:r>
              <a:rPr lang="en-GB" dirty="0"/>
              <a:t>://doi.org/10.4324/9781315561318-5.</a:t>
            </a:r>
          </a:p>
          <a:p>
            <a:r>
              <a:rPr lang="en-GB" dirty="0" err="1"/>
              <a:t>Pakpahan</a:t>
            </a:r>
            <a:r>
              <a:rPr lang="en-GB" dirty="0"/>
              <a:t>, F.H. and </a:t>
            </a:r>
            <a:r>
              <a:rPr lang="en-GB" dirty="0" err="1"/>
              <a:t>Saragih</a:t>
            </a:r>
            <a:r>
              <a:rPr lang="en-GB" dirty="0"/>
              <a:t>, M. (2022). Theory of Cognitive Development by Jean Piaget. </a:t>
            </a:r>
            <a:r>
              <a:rPr lang="en-GB" i="1" dirty="0"/>
              <a:t>Journal of Applied Linguistics</a:t>
            </a:r>
            <a:r>
              <a:rPr lang="en-GB" dirty="0"/>
              <a:t>, [online] 2(2), pp.55–60. </a:t>
            </a:r>
            <a:r>
              <a:rPr lang="en-GB" dirty="0" err="1"/>
              <a:t>doi</a:t>
            </a:r>
            <a:r>
              <a:rPr lang="en-GB" dirty="0"/>
              <a:t>: </a:t>
            </a:r>
            <a:r>
              <a:rPr lang="en-GB" u="sng" dirty="0">
                <a:hlinkClick r:id="rId2"/>
              </a:rPr>
              <a:t>https://doi.org/10.52622/joal.v2i2.79</a:t>
            </a:r>
            <a:r>
              <a:rPr lang="en-GB" dirty="0"/>
              <a:t>.</a:t>
            </a:r>
          </a:p>
          <a:p>
            <a:r>
              <a:rPr lang="en-GB" dirty="0"/>
              <a:t>Rogers, K. (2023). </a:t>
            </a:r>
            <a:r>
              <a:rPr lang="en-GB" i="1" dirty="0"/>
              <a:t>Formal Operational Stage</a:t>
            </a:r>
            <a:r>
              <a:rPr lang="en-GB" dirty="0"/>
              <a:t>. [online] Encyclopaedia Britannica. Available at: https://www.britannica.com/science/formal-operational-stage [Accessed 4 Mar. 2026].</a:t>
            </a:r>
          </a:p>
          <a:p>
            <a:r>
              <a:rPr lang="en-GB" dirty="0"/>
              <a:t>Thompson, P. (2019). </a:t>
            </a:r>
            <a:r>
              <a:rPr lang="en-GB" i="1" dirty="0"/>
              <a:t>Foundations of Educational Technology</a:t>
            </a:r>
            <a:r>
              <a:rPr lang="en-GB" dirty="0"/>
              <a:t>. [online] </a:t>
            </a:r>
            <a:r>
              <a:rPr lang="en-GB" i="1" dirty="0"/>
              <a:t>open.library.okstate.edu</a:t>
            </a:r>
            <a:r>
              <a:rPr lang="en-GB" dirty="0"/>
              <a:t>. Oklahoma State University Libraries. Available at: https://open.library.okstate.edu/foundationsofeducationaltechnology [Accessed 14 Mar. 2026].</a:t>
            </a:r>
          </a:p>
          <a:p>
            <a:endParaRPr lang="en-GB" dirty="0"/>
          </a:p>
          <a:p>
            <a:pPr marL="0" indent="0">
              <a:buNone/>
            </a:pPr>
            <a:endParaRPr lang="en-GB"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Facet">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A78970F13915438067367AC64D1BD3" ma:contentTypeVersion="5" ma:contentTypeDescription="Create a new document." ma:contentTypeScope="" ma:versionID="9b807cbaf031b73d991250bb0d2ccd28">
  <xsd:schema xmlns:xsd="http://www.w3.org/2001/XMLSchema" xmlns:xs="http://www.w3.org/2001/XMLSchema" xmlns:p="http://schemas.microsoft.com/office/2006/metadata/properties" xmlns:ns3="e45beacd-59cf-4391-9fac-287989cbaa94" targetNamespace="http://schemas.microsoft.com/office/2006/metadata/properties" ma:root="true" ma:fieldsID="0569ebcc3b90be4f0ea84f6bd47c1169" ns3:_="">
    <xsd:import namespace="e45beacd-59cf-4391-9fac-287989cbaa94"/>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5beacd-59cf-4391-9fac-287989cbaa94"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45beacd-59cf-4391-9fac-287989cbaa94" xsi:nil="true"/>
  </documentManagement>
</p:properties>
</file>

<file path=customXml/itemProps1.xml><?xml version="1.0" encoding="utf-8"?>
<ds:datastoreItem xmlns:ds="http://schemas.openxmlformats.org/officeDocument/2006/customXml" ds:itemID="{79DBDA3C-E3AE-493B-951C-AC701A5A92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5beacd-59cf-4391-9fac-287989cbaa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539C808-D3A4-433B-8D33-BC4D84E0723C}">
  <ds:schemaRefs>
    <ds:schemaRef ds:uri="http://schemas.microsoft.com/sharepoint/v3/contenttype/forms"/>
  </ds:schemaRefs>
</ds:datastoreItem>
</file>

<file path=customXml/itemProps3.xml><?xml version="1.0" encoding="utf-8"?>
<ds:datastoreItem xmlns:ds="http://schemas.openxmlformats.org/officeDocument/2006/customXml" ds:itemID="{4C094A43-FED3-4FAD-A100-479321C389B8}">
  <ds:schemaRef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www.w3.org/XML/1998/namespace"/>
    <ds:schemaRef ds:uri="e45beacd-59cf-4391-9fac-287989cbaa94"/>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Facet</Template>
  <TotalTime>518</TotalTime>
  <Words>1608</Words>
  <Application>Microsoft Office PowerPoint</Application>
  <PresentationFormat>Widescreen</PresentationFormat>
  <Paragraphs>98</Paragraphs>
  <Slides>15</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Aptos</vt:lpstr>
      <vt:lpstr>Arial</vt:lpstr>
      <vt:lpstr>Segoe UI Emoji</vt:lpstr>
      <vt:lpstr>Symbol</vt:lpstr>
      <vt:lpstr>Times New Roman</vt:lpstr>
      <vt:lpstr>Trebuchet MS</vt:lpstr>
      <vt:lpstr>Wingdings</vt:lpstr>
      <vt:lpstr>Wingdings 3</vt:lpstr>
      <vt:lpstr>Facet</vt:lpstr>
      <vt:lpstr>  Student name : Sultana Rumi Student number: 2434775 Lecturer’s name: Farah Wiita  </vt:lpstr>
      <vt:lpstr> Introduction </vt:lpstr>
      <vt:lpstr>Lifespan development(Scenario)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Sultana Rumi (2434775)</cp:lastModifiedBy>
  <cp:revision>6</cp:revision>
  <dcterms:created xsi:type="dcterms:W3CDTF">2025-10-14T20:52:47Z</dcterms:created>
  <dcterms:modified xsi:type="dcterms:W3CDTF">2026-03-16T14:38:55Z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0x01010003A78970F13915438067367AC64D1BD3</vt:lpwstr>
  </property>
</Properties>
</file>