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handoutMasterIdLst>
    <p:handoutMasterId r:id="rId16"/>
  </p:handoutMasterIdLst>
  <p:sldIdLst>
    <p:sldId id="256" r:id="rId2"/>
    <p:sldId id="257" r:id="rId3"/>
    <p:sldId id="259" r:id="rId4"/>
    <p:sldId id="267" r:id="rId5"/>
    <p:sldId id="258" r:id="rId6"/>
    <p:sldId id="260" r:id="rId7"/>
    <p:sldId id="261" r:id="rId8"/>
    <p:sldId id="262" r:id="rId9"/>
    <p:sldId id="268" r:id="rId10"/>
    <p:sldId id="263" r:id="rId11"/>
    <p:sldId id="264" r:id="rId12"/>
    <p:sldId id="266" r:id="rId13"/>
    <p:sldId id="26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2DFACE5-DBA0-42AD-8097-36ABE09ACC9C}" type="datetimeFigureOut">
              <a:rPr lang="en-GB" smtClean="0"/>
              <a:t>07/01/2018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6F41667-69C5-4170-AC57-1B199B905476}" type="slidenum">
              <a:rPr lang="en-GB" smtClean="0"/>
              <a:t>‹#›</a:t>
            </a:fld>
            <a:endParaRPr lang="en-GB"/>
          </a:p>
        </p:txBody>
      </p:sp>
    </p:spTree>
    <p:extLst>
      <p:ext uri="{BB962C8B-B14F-4D97-AF65-F5344CB8AC3E}">
        <p14:creationId xmlns:p14="http://schemas.microsoft.com/office/powerpoint/2010/main" val="20783621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AE7B19-568A-46CB-A641-D3882127FDFB}" type="datetimeFigureOut">
              <a:rPr lang="en-GB" smtClean="0"/>
              <a:t>07/01/2018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2F8C5E-97AD-40FC-9524-16177728E3EC}" type="slidenum">
              <a:rPr lang="en-GB" smtClean="0"/>
              <a:t>‹#›</a:t>
            </a:fld>
            <a:endParaRPr lang="en-GB"/>
          </a:p>
        </p:txBody>
      </p:sp>
    </p:spTree>
    <p:extLst>
      <p:ext uri="{BB962C8B-B14F-4D97-AF65-F5344CB8AC3E}">
        <p14:creationId xmlns:p14="http://schemas.microsoft.com/office/powerpoint/2010/main" val="4168810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D2F8C5E-97AD-40FC-9524-16177728E3EC}" type="slidenum">
              <a:rPr lang="en-GB" smtClean="0"/>
              <a:t>1</a:t>
            </a:fld>
            <a:endParaRPr lang="en-GB"/>
          </a:p>
        </p:txBody>
      </p:sp>
    </p:spTree>
    <p:extLst>
      <p:ext uri="{BB962C8B-B14F-4D97-AF65-F5344CB8AC3E}">
        <p14:creationId xmlns:p14="http://schemas.microsoft.com/office/powerpoint/2010/main" val="17692443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2F8C5E-97AD-40FC-9524-16177728E3EC}" type="slidenum">
              <a:rPr lang="en-GB" smtClean="0"/>
              <a:t>2</a:t>
            </a:fld>
            <a:endParaRPr lang="en-GB"/>
          </a:p>
        </p:txBody>
      </p:sp>
    </p:spTree>
    <p:extLst>
      <p:ext uri="{BB962C8B-B14F-4D97-AF65-F5344CB8AC3E}">
        <p14:creationId xmlns:p14="http://schemas.microsoft.com/office/powerpoint/2010/main" val="2187353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CA81911-61CB-47C0-B449-809EE2F10C0F}" type="datetime1">
              <a:rPr lang="en-GB" smtClean="0"/>
              <a:t>07/01/2018</a:t>
            </a:fld>
            <a:endParaRPr lang="en-GB"/>
          </a:p>
        </p:txBody>
      </p:sp>
      <p:sp>
        <p:nvSpPr>
          <p:cNvPr id="19" name="Footer Placeholder 18"/>
          <p:cNvSpPr>
            <a:spLocks noGrp="1"/>
          </p:cNvSpPr>
          <p:nvPr>
            <p:ph type="ftr" sz="quarter" idx="11"/>
          </p:nvPr>
        </p:nvSpPr>
        <p:spPr/>
        <p:txBody>
          <a:bodyPr/>
          <a:lstStyle/>
          <a:p>
            <a:r>
              <a:rPr lang="en-GB" smtClean="0"/>
              <a:t>ECAY4002</a:t>
            </a:r>
            <a:endParaRPr lang="en-GB"/>
          </a:p>
        </p:txBody>
      </p:sp>
      <p:sp>
        <p:nvSpPr>
          <p:cNvPr id="27" name="Slide Number Placeholder 26"/>
          <p:cNvSpPr>
            <a:spLocks noGrp="1"/>
          </p:cNvSpPr>
          <p:nvPr>
            <p:ph type="sldNum" sz="quarter" idx="12"/>
          </p:nvPr>
        </p:nvSpPr>
        <p:spPr/>
        <p:txBody>
          <a:bodyPr/>
          <a:lstStyle/>
          <a:p>
            <a:fld id="{5292931B-AD19-4597-B4F3-F4627A82F60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CF91FEA-639B-44EE-AA0A-0C2DB7E25E09}" type="datetime1">
              <a:rPr lang="en-GB" smtClean="0"/>
              <a:t>07/01/2018</a:t>
            </a:fld>
            <a:endParaRPr lang="en-GB"/>
          </a:p>
        </p:txBody>
      </p:sp>
      <p:sp>
        <p:nvSpPr>
          <p:cNvPr id="5" name="Footer Placeholder 4"/>
          <p:cNvSpPr>
            <a:spLocks noGrp="1"/>
          </p:cNvSpPr>
          <p:nvPr>
            <p:ph type="ftr" sz="quarter" idx="11"/>
          </p:nvPr>
        </p:nvSpPr>
        <p:spPr/>
        <p:txBody>
          <a:bodyPr/>
          <a:lstStyle/>
          <a:p>
            <a:r>
              <a:rPr lang="en-GB" smtClean="0"/>
              <a:t>ECAY4002</a:t>
            </a:r>
            <a:endParaRPr lang="en-GB"/>
          </a:p>
        </p:txBody>
      </p:sp>
      <p:sp>
        <p:nvSpPr>
          <p:cNvPr id="6" name="Slide Number Placeholder 5"/>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58CC2AE-B5BF-48A7-AE6D-0AB78D669149}" type="datetime1">
              <a:rPr lang="en-GB" smtClean="0"/>
              <a:t>07/01/2018</a:t>
            </a:fld>
            <a:endParaRPr lang="en-GB"/>
          </a:p>
        </p:txBody>
      </p:sp>
      <p:sp>
        <p:nvSpPr>
          <p:cNvPr id="5" name="Footer Placeholder 4"/>
          <p:cNvSpPr>
            <a:spLocks noGrp="1"/>
          </p:cNvSpPr>
          <p:nvPr>
            <p:ph type="ftr" sz="quarter" idx="11"/>
          </p:nvPr>
        </p:nvSpPr>
        <p:spPr/>
        <p:txBody>
          <a:bodyPr/>
          <a:lstStyle/>
          <a:p>
            <a:r>
              <a:rPr lang="en-GB" smtClean="0"/>
              <a:t>ECAY4002</a:t>
            </a:r>
            <a:endParaRPr lang="en-GB"/>
          </a:p>
        </p:txBody>
      </p:sp>
      <p:sp>
        <p:nvSpPr>
          <p:cNvPr id="6" name="Slide Number Placeholder 5"/>
          <p:cNvSpPr>
            <a:spLocks noGrp="1"/>
          </p:cNvSpPr>
          <p:nvPr>
            <p:ph type="sldNum" sz="quarter" idx="12"/>
          </p:nvPr>
        </p:nvSpPr>
        <p:spPr/>
        <p:txBody>
          <a:bodyPr/>
          <a:lstStyle/>
          <a:p>
            <a:fld id="{5292931B-AD19-4597-B4F3-F4627A82F60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706B86A-22EB-488A-AEFB-C7FFA8A385F8}" type="datetime1">
              <a:rPr lang="en-GB" smtClean="0"/>
              <a:t>07/01/2018</a:t>
            </a:fld>
            <a:endParaRPr lang="en-GB"/>
          </a:p>
        </p:txBody>
      </p:sp>
      <p:sp>
        <p:nvSpPr>
          <p:cNvPr id="6" name="Footer Placeholder 5"/>
          <p:cNvSpPr>
            <a:spLocks noGrp="1"/>
          </p:cNvSpPr>
          <p:nvPr>
            <p:ph type="ftr" sz="quarter" idx="11"/>
          </p:nvPr>
        </p:nvSpPr>
        <p:spPr/>
        <p:txBody>
          <a:bodyPr/>
          <a:lstStyle/>
          <a:p>
            <a:r>
              <a:rPr lang="en-GB" smtClean="0"/>
              <a:t>ECAY4002</a:t>
            </a:r>
            <a:endParaRPr lang="en-GB"/>
          </a:p>
        </p:txBody>
      </p:sp>
      <p:sp>
        <p:nvSpPr>
          <p:cNvPr id="7" name="Slide Number Placeholder 6"/>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93E8146-603D-4A13-A1F1-BDD5D90F620C}" type="datetime1">
              <a:rPr lang="en-GB" smtClean="0"/>
              <a:t>07/01/2018</a:t>
            </a:fld>
            <a:endParaRPr lang="en-GB"/>
          </a:p>
        </p:txBody>
      </p:sp>
      <p:sp>
        <p:nvSpPr>
          <p:cNvPr id="8" name="Footer Placeholder 7"/>
          <p:cNvSpPr>
            <a:spLocks noGrp="1"/>
          </p:cNvSpPr>
          <p:nvPr>
            <p:ph type="ftr" sz="quarter" idx="11"/>
          </p:nvPr>
        </p:nvSpPr>
        <p:spPr/>
        <p:txBody>
          <a:bodyPr/>
          <a:lstStyle/>
          <a:p>
            <a:r>
              <a:rPr lang="en-GB" smtClean="0"/>
              <a:t>ECAY4002</a:t>
            </a:r>
            <a:endParaRPr lang="en-GB"/>
          </a:p>
        </p:txBody>
      </p:sp>
      <p:sp>
        <p:nvSpPr>
          <p:cNvPr id="9" name="Slide Number Placeholder 8"/>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A3F2A60-E356-40CC-8A72-AB7FAEE0AAF4}" type="datetime1">
              <a:rPr lang="en-GB" smtClean="0"/>
              <a:t>07/01/2018</a:t>
            </a:fld>
            <a:endParaRPr lang="en-GB"/>
          </a:p>
        </p:txBody>
      </p:sp>
      <p:sp>
        <p:nvSpPr>
          <p:cNvPr id="4" name="Footer Placeholder 3"/>
          <p:cNvSpPr>
            <a:spLocks noGrp="1"/>
          </p:cNvSpPr>
          <p:nvPr>
            <p:ph type="ftr" sz="quarter" idx="11"/>
          </p:nvPr>
        </p:nvSpPr>
        <p:spPr/>
        <p:txBody>
          <a:bodyPr/>
          <a:lstStyle/>
          <a:p>
            <a:r>
              <a:rPr lang="en-GB" smtClean="0"/>
              <a:t>ECAY4002</a:t>
            </a:r>
            <a:endParaRPr lang="en-GB"/>
          </a:p>
        </p:txBody>
      </p:sp>
      <p:sp>
        <p:nvSpPr>
          <p:cNvPr id="5" name="Slide Number Placeholder 4"/>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BE88A9-E7ED-47FC-A774-40D3D4F8ACFA}" type="datetime1">
              <a:rPr lang="en-GB" smtClean="0"/>
              <a:t>07/01/2018</a:t>
            </a:fld>
            <a:endParaRPr lang="en-GB"/>
          </a:p>
        </p:txBody>
      </p:sp>
      <p:sp>
        <p:nvSpPr>
          <p:cNvPr id="3" name="Footer Placeholder 2"/>
          <p:cNvSpPr>
            <a:spLocks noGrp="1"/>
          </p:cNvSpPr>
          <p:nvPr>
            <p:ph type="ftr" sz="quarter" idx="11"/>
          </p:nvPr>
        </p:nvSpPr>
        <p:spPr/>
        <p:txBody>
          <a:bodyPr/>
          <a:lstStyle/>
          <a:p>
            <a:r>
              <a:rPr lang="en-GB" smtClean="0"/>
              <a:t>ECAY4002</a:t>
            </a:r>
            <a:endParaRPr lang="en-GB"/>
          </a:p>
        </p:txBody>
      </p:sp>
      <p:sp>
        <p:nvSpPr>
          <p:cNvPr id="4" name="Slide Number Placeholder 3"/>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9C409EC-E992-4187-8891-93B467057785}" type="datetime1">
              <a:rPr lang="en-GB" smtClean="0"/>
              <a:t>07/01/2018</a:t>
            </a:fld>
            <a:endParaRPr lang="en-GB"/>
          </a:p>
        </p:txBody>
      </p:sp>
      <p:sp>
        <p:nvSpPr>
          <p:cNvPr id="6" name="Footer Placeholder 5"/>
          <p:cNvSpPr>
            <a:spLocks noGrp="1"/>
          </p:cNvSpPr>
          <p:nvPr>
            <p:ph type="ftr" sz="quarter" idx="11"/>
          </p:nvPr>
        </p:nvSpPr>
        <p:spPr/>
        <p:txBody>
          <a:bodyPr/>
          <a:lstStyle/>
          <a:p>
            <a:r>
              <a:rPr lang="en-GB" smtClean="0"/>
              <a:t>ECAY4002</a:t>
            </a:r>
            <a:endParaRPr lang="en-GB"/>
          </a:p>
        </p:txBody>
      </p:sp>
      <p:sp>
        <p:nvSpPr>
          <p:cNvPr id="7" name="Slide Number Placeholder 6"/>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70AE9E2-7713-4A7C-BAF5-D777B954324F}" type="datetime1">
              <a:rPr lang="en-GB" smtClean="0"/>
              <a:t>07/01/2018</a:t>
            </a:fld>
            <a:endParaRPr lang="en-GB"/>
          </a:p>
        </p:txBody>
      </p:sp>
      <p:sp>
        <p:nvSpPr>
          <p:cNvPr id="6" name="Footer Placeholder 5"/>
          <p:cNvSpPr>
            <a:spLocks noGrp="1"/>
          </p:cNvSpPr>
          <p:nvPr>
            <p:ph type="ftr" sz="quarter" idx="11"/>
          </p:nvPr>
        </p:nvSpPr>
        <p:spPr/>
        <p:txBody>
          <a:bodyPr/>
          <a:lstStyle/>
          <a:p>
            <a:r>
              <a:rPr lang="en-GB" smtClean="0"/>
              <a:t>ECAY4002</a:t>
            </a:r>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5292931B-AD19-4597-B4F3-F4627A82F605}"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2AD106-D187-45EF-A49E-4C0DF2C2E03D}" type="datetime1">
              <a:rPr lang="en-GB" smtClean="0"/>
              <a:t>07/01/2018</a:t>
            </a:fld>
            <a:endParaRPr lang="en-GB"/>
          </a:p>
        </p:txBody>
      </p:sp>
      <p:sp>
        <p:nvSpPr>
          <p:cNvPr id="5" name="Footer Placeholder 4"/>
          <p:cNvSpPr>
            <a:spLocks noGrp="1"/>
          </p:cNvSpPr>
          <p:nvPr>
            <p:ph type="ftr" sz="quarter" idx="11"/>
          </p:nvPr>
        </p:nvSpPr>
        <p:spPr/>
        <p:txBody>
          <a:bodyPr/>
          <a:lstStyle/>
          <a:p>
            <a:r>
              <a:rPr lang="en-GB" smtClean="0"/>
              <a:t>ECAY4002</a:t>
            </a:r>
            <a:endParaRPr lang="en-GB"/>
          </a:p>
        </p:txBody>
      </p:sp>
      <p:sp>
        <p:nvSpPr>
          <p:cNvPr id="6" name="Slide Number Placeholder 5"/>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A5B3280-3EEC-425A-BA09-D05EECB74268}" type="datetime1">
              <a:rPr lang="en-GB" smtClean="0"/>
              <a:t>07/01/2018</a:t>
            </a:fld>
            <a:endParaRPr lang="en-GB"/>
          </a:p>
        </p:txBody>
      </p:sp>
      <p:sp>
        <p:nvSpPr>
          <p:cNvPr id="5" name="Footer Placeholder 4"/>
          <p:cNvSpPr>
            <a:spLocks noGrp="1"/>
          </p:cNvSpPr>
          <p:nvPr>
            <p:ph type="ftr" sz="quarter" idx="11"/>
          </p:nvPr>
        </p:nvSpPr>
        <p:spPr/>
        <p:txBody>
          <a:bodyPr/>
          <a:lstStyle/>
          <a:p>
            <a:r>
              <a:rPr lang="en-GB" smtClean="0"/>
              <a:t>ECAY4002</a:t>
            </a:r>
            <a:endParaRPr lang="en-GB"/>
          </a:p>
        </p:txBody>
      </p:sp>
      <p:sp>
        <p:nvSpPr>
          <p:cNvPr id="6" name="Slide Number Placeholder 5"/>
          <p:cNvSpPr>
            <a:spLocks noGrp="1"/>
          </p:cNvSpPr>
          <p:nvPr>
            <p:ph type="sldNum" sz="quarter" idx="12"/>
          </p:nvPr>
        </p:nvSpPr>
        <p:spPr/>
        <p:txBody>
          <a:bodyPr/>
          <a:lstStyle/>
          <a:p>
            <a:fld id="{5292931B-AD19-4597-B4F3-F4627A82F60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E84D8C4-C5A9-4DA5-86FF-09D4BECB564E}" type="datetime1">
              <a:rPr lang="en-GB" smtClean="0"/>
              <a:t>07/01/2018</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GB" smtClean="0"/>
              <a:t>ECAY4002</a:t>
            </a:r>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292931B-AD19-4597-B4F3-F4627A82F605}"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ocketbook.co.uk/blog/2015/04/07/bruce-tuckman-group-development/" TargetMode="External"/><Relationship Id="rId7" Type="http://schemas.openxmlformats.org/officeDocument/2006/relationships/hyperlink" Target="https://www.gov.uk/guidance/equality-act-2010-guidance" TargetMode="External"/><Relationship Id="rId2" Type="http://schemas.openxmlformats.org/officeDocument/2006/relationships/hyperlink" Target="https://www.sparqs.ac.uk/resource-item.php?item=168" TargetMode="External"/><Relationship Id="rId1" Type="http://schemas.openxmlformats.org/officeDocument/2006/relationships/slideLayout" Target="../slideLayouts/slideLayout2.xml"/><Relationship Id="rId6" Type="http://schemas.openxmlformats.org/officeDocument/2006/relationships/hyperlink" Target="https://moodle.uwtsd.ac.uk/course/view.php?id=3435" TargetMode="External"/><Relationship Id="rId5" Type="http://schemas.openxmlformats.org/officeDocument/2006/relationships/hyperlink" Target="http://faiezseyal.com/wp-content/uploads/Assertion-Theory.pdf" TargetMode="External"/><Relationship Id="rId4" Type="http://schemas.openxmlformats.org/officeDocument/2006/relationships/hyperlink" Target="https://www.legislation.gov.uk/ukpga/2001/10/content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qehs.carms.sch.uk/" TargetMode="External"/><Relationship Id="rId2" Type="http://schemas.openxmlformats.org/officeDocument/2006/relationships/hyperlink" Target="http://advonet.org.uk/" TargetMode="External"/><Relationship Id="rId1" Type="http://schemas.openxmlformats.org/officeDocument/2006/relationships/slideLayout" Target="../slideLayouts/slideLayout2.xml"/><Relationship Id="rId4" Type="http://schemas.openxmlformats.org/officeDocument/2006/relationships/hyperlink" Target="http://www.childrensrights.wales/index.php/right"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slideshare.net/aheitel/m-learning-welcome-to-the-mobile-web" TargetMode="External"/><Relationship Id="rId2" Type="http://schemas.openxmlformats.org/officeDocument/2006/relationships/hyperlink" Target="http://advonet.org.uk/how-we-can-help-you/what-is-advocacy/" TargetMode="External"/><Relationship Id="rId1" Type="http://schemas.openxmlformats.org/officeDocument/2006/relationships/slideLayout" Target="../slideLayouts/slideLayout2.xml"/><Relationship Id="rId4" Type="http://schemas.openxmlformats.org/officeDocument/2006/relationships/hyperlink" Target="http://www.azquotes.com/quote/81185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908720"/>
            <a:ext cx="8071048" cy="2808312"/>
          </a:xfrm>
        </p:spPr>
        <p:txBody>
          <a:bodyPr>
            <a:normAutofit fontScale="90000"/>
          </a:bodyPr>
          <a:lstStyle/>
          <a:p>
            <a:pPr algn="ctr"/>
            <a:r>
              <a:rPr lang="en-GB" dirty="0" smtClean="0"/>
              <a:t>Giving Individuals A Voice: </a:t>
            </a:r>
            <a:r>
              <a:rPr lang="en-GB" sz="5300" i="1" dirty="0" smtClean="0"/>
              <a:t>Empowerment, Agency and Anti-Oppressive Practice – ECAY4002</a:t>
            </a:r>
            <a:endParaRPr lang="en-GB" i="1" dirty="0"/>
          </a:p>
        </p:txBody>
      </p:sp>
      <p:sp>
        <p:nvSpPr>
          <p:cNvPr id="3" name="Subtitle 2"/>
          <p:cNvSpPr>
            <a:spLocks noGrp="1"/>
          </p:cNvSpPr>
          <p:nvPr>
            <p:ph type="subTitle" idx="1"/>
          </p:nvPr>
        </p:nvSpPr>
        <p:spPr>
          <a:xfrm>
            <a:off x="533400" y="4365104"/>
            <a:ext cx="7855024" cy="1008112"/>
          </a:xfrm>
        </p:spPr>
        <p:txBody>
          <a:bodyPr>
            <a:normAutofit fontScale="92500" lnSpcReduction="20000"/>
          </a:bodyPr>
          <a:lstStyle/>
          <a:p>
            <a:pPr algn="ctr"/>
            <a:r>
              <a:rPr lang="en-GB" sz="2400" b="1" dirty="0" smtClean="0">
                <a:solidFill>
                  <a:schemeClr val="accent1">
                    <a:lumMod val="75000"/>
                  </a:schemeClr>
                </a:solidFill>
              </a:rPr>
              <a:t>Question:</a:t>
            </a:r>
            <a:r>
              <a:rPr lang="en-GB" sz="2400" dirty="0" smtClean="0">
                <a:solidFill>
                  <a:schemeClr val="accent1">
                    <a:lumMod val="75000"/>
                  </a:schemeClr>
                </a:solidFill>
              </a:rPr>
              <a:t> </a:t>
            </a:r>
          </a:p>
          <a:p>
            <a:pPr algn="ctr"/>
            <a:r>
              <a:rPr lang="en-GB" sz="2400" dirty="0" smtClean="0"/>
              <a:t>Describe how you, as the advocate, would ensure that ‘your client’s voice’ is heard at a Multi-Disciplinary Team meeting.</a:t>
            </a:r>
          </a:p>
        </p:txBody>
      </p:sp>
      <p:sp>
        <p:nvSpPr>
          <p:cNvPr id="5" name="Slide Number Placeholder 4"/>
          <p:cNvSpPr>
            <a:spLocks noGrp="1"/>
          </p:cNvSpPr>
          <p:nvPr>
            <p:ph type="sldNum" sz="quarter" idx="12"/>
          </p:nvPr>
        </p:nvSpPr>
        <p:spPr/>
        <p:txBody>
          <a:bodyPr/>
          <a:lstStyle/>
          <a:p>
            <a:fld id="{5292931B-AD19-4597-B4F3-F4627A82F605}" type="slidenum">
              <a:rPr lang="en-GB" smtClean="0"/>
              <a:t>1</a:t>
            </a:fld>
            <a:endParaRPr lang="en-GB"/>
          </a:p>
        </p:txBody>
      </p:sp>
      <p:sp>
        <p:nvSpPr>
          <p:cNvPr id="6" name="TextBox 5"/>
          <p:cNvSpPr txBox="1"/>
          <p:nvPr/>
        </p:nvSpPr>
        <p:spPr>
          <a:xfrm>
            <a:off x="1619672" y="5517232"/>
            <a:ext cx="6336704" cy="369332"/>
          </a:xfrm>
          <a:prstGeom prst="rect">
            <a:avLst/>
          </a:prstGeom>
          <a:noFill/>
        </p:spPr>
        <p:txBody>
          <a:bodyPr wrap="square" rtlCol="0">
            <a:spAutoFit/>
          </a:bodyPr>
          <a:lstStyle/>
          <a:p>
            <a:pPr algn="r"/>
            <a:r>
              <a:rPr lang="en-GB" dirty="0" smtClean="0">
                <a:solidFill>
                  <a:schemeClr val="accent1">
                    <a:lumMod val="75000"/>
                  </a:schemeClr>
                </a:solidFill>
              </a:rPr>
              <a:t>Student Number:  1708331  Helen Yvonne Lewis</a:t>
            </a:r>
            <a:endParaRPr lang="en-GB" dirty="0">
              <a:solidFill>
                <a:schemeClr val="accent1">
                  <a:lumMod val="75000"/>
                </a:schemeClr>
              </a:solidFill>
            </a:endParaRPr>
          </a:p>
        </p:txBody>
      </p:sp>
    </p:spTree>
    <p:extLst>
      <p:ext uri="{BB962C8B-B14F-4D97-AF65-F5344CB8AC3E}">
        <p14:creationId xmlns:p14="http://schemas.microsoft.com/office/powerpoint/2010/main" val="1216398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052736"/>
            <a:ext cx="2592288" cy="1368152"/>
          </a:xfrm>
        </p:spPr>
        <p:txBody>
          <a:bodyPr>
            <a:normAutofit fontScale="90000"/>
          </a:bodyPr>
          <a:lstStyle/>
          <a:p>
            <a:r>
              <a:rPr lang="en-GB" sz="4000" dirty="0" smtClean="0"/>
              <a:t>Advocacy</a:t>
            </a:r>
            <a:r>
              <a:rPr lang="en-GB" dirty="0" smtClean="0"/>
              <a:t> </a:t>
            </a:r>
            <a:r>
              <a:rPr lang="en-GB" sz="4000" dirty="0" smtClean="0"/>
              <a:t>Charter</a:t>
            </a:r>
            <a:endParaRPr lang="en-GB" sz="4000" dirty="0"/>
          </a:p>
        </p:txBody>
      </p:sp>
      <p:sp>
        <p:nvSpPr>
          <p:cNvPr id="5" name="Slide Number Placeholder 4"/>
          <p:cNvSpPr>
            <a:spLocks noGrp="1"/>
          </p:cNvSpPr>
          <p:nvPr>
            <p:ph type="sldNum" sz="quarter" idx="12"/>
          </p:nvPr>
        </p:nvSpPr>
        <p:spPr/>
        <p:txBody>
          <a:bodyPr/>
          <a:lstStyle/>
          <a:p>
            <a:fld id="{5292931B-AD19-4597-B4F3-F4627A82F605}" type="slidenum">
              <a:rPr lang="en-GB" smtClean="0"/>
              <a:t>2</a:t>
            </a:fld>
            <a:endParaRPr lang="en-GB"/>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907704" y="764704"/>
            <a:ext cx="4161712" cy="5677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6156176" y="764704"/>
            <a:ext cx="2808312" cy="5247590"/>
          </a:xfrm>
          <a:prstGeom prst="rect">
            <a:avLst/>
          </a:prstGeom>
          <a:noFill/>
        </p:spPr>
        <p:txBody>
          <a:bodyPr wrap="square" rtlCol="0">
            <a:spAutoFit/>
          </a:bodyPr>
          <a:lstStyle/>
          <a:p>
            <a:r>
              <a:rPr lang="en-GB" b="1" dirty="0" smtClean="0"/>
              <a:t>Key Points:</a:t>
            </a:r>
          </a:p>
          <a:p>
            <a:r>
              <a:rPr lang="en-GB" sz="2000" dirty="0" smtClean="0">
                <a:solidFill>
                  <a:srgbClr val="0070C0"/>
                </a:solidFill>
              </a:rPr>
              <a:t>Clarity Of Purpose</a:t>
            </a:r>
          </a:p>
          <a:p>
            <a:pPr>
              <a:lnSpc>
                <a:spcPct val="150000"/>
              </a:lnSpc>
            </a:pPr>
            <a:r>
              <a:rPr lang="en-GB" sz="2000" dirty="0" smtClean="0">
                <a:solidFill>
                  <a:srgbClr val="0070C0"/>
                </a:solidFill>
              </a:rPr>
              <a:t>Independence</a:t>
            </a:r>
          </a:p>
          <a:p>
            <a:pPr>
              <a:lnSpc>
                <a:spcPct val="150000"/>
              </a:lnSpc>
            </a:pPr>
            <a:r>
              <a:rPr lang="en-GB" dirty="0" smtClean="0">
                <a:solidFill>
                  <a:srgbClr val="0070C0"/>
                </a:solidFill>
              </a:rPr>
              <a:t>Person Centred Approach</a:t>
            </a:r>
          </a:p>
          <a:p>
            <a:pPr>
              <a:lnSpc>
                <a:spcPct val="150000"/>
              </a:lnSpc>
            </a:pPr>
            <a:r>
              <a:rPr lang="en-GB" sz="2000" dirty="0" smtClean="0">
                <a:solidFill>
                  <a:srgbClr val="0070C0"/>
                </a:solidFill>
              </a:rPr>
              <a:t>Empowerment</a:t>
            </a:r>
          </a:p>
          <a:p>
            <a:pPr>
              <a:lnSpc>
                <a:spcPct val="150000"/>
              </a:lnSpc>
            </a:pPr>
            <a:r>
              <a:rPr lang="en-GB" sz="2000" dirty="0" smtClean="0">
                <a:solidFill>
                  <a:srgbClr val="0070C0"/>
                </a:solidFill>
              </a:rPr>
              <a:t>Equal Opportunity</a:t>
            </a:r>
          </a:p>
          <a:p>
            <a:pPr>
              <a:lnSpc>
                <a:spcPct val="150000"/>
              </a:lnSpc>
            </a:pPr>
            <a:r>
              <a:rPr lang="en-GB" sz="2000" dirty="0" smtClean="0">
                <a:solidFill>
                  <a:srgbClr val="0070C0"/>
                </a:solidFill>
              </a:rPr>
              <a:t>Accessibility</a:t>
            </a:r>
          </a:p>
          <a:p>
            <a:pPr>
              <a:lnSpc>
                <a:spcPct val="150000"/>
              </a:lnSpc>
            </a:pPr>
            <a:r>
              <a:rPr lang="en-GB" sz="2000" dirty="0" smtClean="0">
                <a:solidFill>
                  <a:srgbClr val="0070C0"/>
                </a:solidFill>
              </a:rPr>
              <a:t>Supporting Advocates</a:t>
            </a:r>
          </a:p>
          <a:p>
            <a:pPr>
              <a:lnSpc>
                <a:spcPct val="150000"/>
              </a:lnSpc>
            </a:pPr>
            <a:r>
              <a:rPr lang="en-GB" sz="2000" dirty="0" smtClean="0">
                <a:solidFill>
                  <a:srgbClr val="0070C0"/>
                </a:solidFill>
              </a:rPr>
              <a:t>Accountability</a:t>
            </a:r>
          </a:p>
          <a:p>
            <a:pPr>
              <a:lnSpc>
                <a:spcPct val="150000"/>
              </a:lnSpc>
            </a:pPr>
            <a:r>
              <a:rPr lang="en-GB" sz="2000" dirty="0" smtClean="0">
                <a:solidFill>
                  <a:srgbClr val="0070C0"/>
                </a:solidFill>
              </a:rPr>
              <a:t>Confidentiality</a:t>
            </a:r>
          </a:p>
          <a:p>
            <a:pPr>
              <a:lnSpc>
                <a:spcPct val="150000"/>
              </a:lnSpc>
            </a:pPr>
            <a:r>
              <a:rPr lang="en-GB" sz="2000" dirty="0" smtClean="0">
                <a:solidFill>
                  <a:srgbClr val="0070C0"/>
                </a:solidFill>
              </a:rPr>
              <a:t>Complaints</a:t>
            </a:r>
          </a:p>
          <a:p>
            <a:pPr>
              <a:lnSpc>
                <a:spcPct val="150000"/>
              </a:lnSpc>
            </a:pPr>
            <a:r>
              <a:rPr lang="en-GB" sz="2000" dirty="0" smtClean="0">
                <a:solidFill>
                  <a:srgbClr val="0070C0"/>
                </a:solidFill>
              </a:rPr>
              <a:t>Safeguarding</a:t>
            </a:r>
            <a:endParaRPr lang="en-GB" sz="2000" dirty="0">
              <a:solidFill>
                <a:srgbClr val="0070C0"/>
              </a:solidFill>
            </a:endParaRPr>
          </a:p>
        </p:txBody>
      </p:sp>
      <p:sp>
        <p:nvSpPr>
          <p:cNvPr id="9" name="TextBox 8"/>
          <p:cNvSpPr txBox="1"/>
          <p:nvPr/>
        </p:nvSpPr>
        <p:spPr>
          <a:xfrm>
            <a:off x="4644008" y="6381328"/>
            <a:ext cx="3888432" cy="276999"/>
          </a:xfrm>
          <a:prstGeom prst="rect">
            <a:avLst/>
          </a:prstGeom>
          <a:noFill/>
        </p:spPr>
        <p:txBody>
          <a:bodyPr wrap="square" rtlCol="0">
            <a:spAutoFit/>
          </a:bodyPr>
          <a:lstStyle/>
          <a:p>
            <a:pPr algn="ctr"/>
            <a:r>
              <a:rPr lang="en-GB" sz="1200" dirty="0" smtClean="0"/>
              <a:t>Picture 1:- The Advocacy Charter 2002</a:t>
            </a:r>
            <a:endParaRPr lang="en-GB" sz="1200" dirty="0"/>
          </a:p>
        </p:txBody>
      </p:sp>
    </p:spTree>
    <p:extLst>
      <p:ext uri="{BB962C8B-B14F-4D97-AF65-F5344CB8AC3E}">
        <p14:creationId xmlns:p14="http://schemas.microsoft.com/office/powerpoint/2010/main" val="18666206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Advocacy Notes</a:t>
            </a:r>
            <a:endParaRPr lang="en-GB" dirty="0"/>
          </a:p>
        </p:txBody>
      </p:sp>
      <p:sp>
        <p:nvSpPr>
          <p:cNvPr id="3" name="Content Placeholder 2"/>
          <p:cNvSpPr>
            <a:spLocks noGrp="1"/>
          </p:cNvSpPr>
          <p:nvPr>
            <p:ph idx="1"/>
          </p:nvPr>
        </p:nvSpPr>
        <p:spPr>
          <a:xfrm>
            <a:off x="457200" y="1412776"/>
            <a:ext cx="8229600" cy="4911824"/>
          </a:xfrm>
        </p:spPr>
        <p:txBody>
          <a:bodyPr>
            <a:noAutofit/>
          </a:bodyPr>
          <a:lstStyle/>
          <a:p>
            <a:pPr algn="just"/>
            <a:endParaRPr lang="en-GB" sz="2000" b="1" dirty="0" smtClean="0"/>
          </a:p>
          <a:p>
            <a:pPr algn="just"/>
            <a:r>
              <a:rPr lang="en-GB" sz="2000" b="1" dirty="0" smtClean="0"/>
              <a:t>Clarity of Purpose: </a:t>
            </a:r>
            <a:r>
              <a:rPr lang="en-GB" sz="2000" dirty="0" smtClean="0"/>
              <a:t>ensure client understands as advocate, one acts as his voice and will only advocate on his behalf.  </a:t>
            </a:r>
          </a:p>
          <a:p>
            <a:pPr algn="just"/>
            <a:r>
              <a:rPr lang="en-GB" sz="2000" b="1" dirty="0" smtClean="0"/>
              <a:t>Independence:  </a:t>
            </a:r>
            <a:r>
              <a:rPr lang="en-GB" sz="2000" dirty="0" smtClean="0"/>
              <a:t>This is a School Statement Review Multi-Disciplinary Team meeting, so in this instance his mother will act as his advocate and will use the Assertion Theory to prevent conflict of interests.  </a:t>
            </a:r>
            <a:r>
              <a:rPr lang="en-GB" sz="2000" dirty="0" smtClean="0"/>
              <a:t>The client </a:t>
            </a:r>
            <a:r>
              <a:rPr lang="en-GB" sz="2000" dirty="0" smtClean="0"/>
              <a:t>has agreed that if the issues </a:t>
            </a:r>
            <a:r>
              <a:rPr lang="en-GB" sz="2000" dirty="0" smtClean="0"/>
              <a:t>raised are </a:t>
            </a:r>
            <a:r>
              <a:rPr lang="en-GB" sz="2000" dirty="0" smtClean="0"/>
              <a:t>not resolved a professional advocate will be approached.</a:t>
            </a:r>
          </a:p>
          <a:p>
            <a:pPr algn="just"/>
            <a:r>
              <a:rPr lang="en-GB" sz="2000" b="1" dirty="0" smtClean="0"/>
              <a:t>Person Centred Approach:  </a:t>
            </a:r>
            <a:r>
              <a:rPr lang="en-GB" sz="2000" dirty="0" smtClean="0"/>
              <a:t>One will ensure that the points brought up in the crucial conversation will be the centre of discussion  and at no point will one be judgemental or disrespectful of the clients needs or views.</a:t>
            </a:r>
          </a:p>
          <a:p>
            <a:pPr algn="just"/>
            <a:r>
              <a:rPr lang="en-GB" sz="2000" b="1" dirty="0" smtClean="0"/>
              <a:t>Empowerment:</a:t>
            </a:r>
            <a:r>
              <a:rPr lang="en-GB" sz="2000" dirty="0" smtClean="0"/>
              <a:t>  Following the Crucial Conversation, the points he has raised will be heard in the multi-disciplinary team meeting.</a:t>
            </a:r>
          </a:p>
        </p:txBody>
      </p:sp>
      <p:sp>
        <p:nvSpPr>
          <p:cNvPr id="5" name="Slide Number Placeholder 4"/>
          <p:cNvSpPr>
            <a:spLocks noGrp="1"/>
          </p:cNvSpPr>
          <p:nvPr>
            <p:ph type="sldNum" sz="quarter" idx="12"/>
          </p:nvPr>
        </p:nvSpPr>
        <p:spPr/>
        <p:txBody>
          <a:bodyPr/>
          <a:lstStyle/>
          <a:p>
            <a:fld id="{5292931B-AD19-4597-B4F3-F4627A82F605}" type="slidenum">
              <a:rPr lang="en-GB" smtClean="0"/>
              <a:t>3</a:t>
            </a:fld>
            <a:endParaRPr lang="en-GB"/>
          </a:p>
        </p:txBody>
      </p:sp>
    </p:spTree>
    <p:extLst>
      <p:ext uri="{BB962C8B-B14F-4D97-AF65-F5344CB8AC3E}">
        <p14:creationId xmlns:p14="http://schemas.microsoft.com/office/powerpoint/2010/main" val="1186158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36680"/>
          </a:xfrm>
        </p:spPr>
        <p:txBody>
          <a:bodyPr>
            <a:normAutofit fontScale="90000"/>
          </a:bodyPr>
          <a:lstStyle/>
          <a:p>
            <a:r>
              <a:rPr lang="en-GB" sz="4500" dirty="0"/>
              <a:t>Advocacy </a:t>
            </a:r>
            <a:r>
              <a:rPr lang="en-GB" sz="4500" dirty="0" smtClean="0"/>
              <a:t>Notes</a:t>
            </a:r>
            <a:endParaRPr lang="en-GB" sz="4500" dirty="0"/>
          </a:p>
        </p:txBody>
      </p:sp>
      <p:sp>
        <p:nvSpPr>
          <p:cNvPr id="3" name="Content Placeholder 2"/>
          <p:cNvSpPr>
            <a:spLocks noGrp="1"/>
          </p:cNvSpPr>
          <p:nvPr>
            <p:ph idx="1"/>
          </p:nvPr>
        </p:nvSpPr>
        <p:spPr>
          <a:xfrm>
            <a:off x="457200" y="1412776"/>
            <a:ext cx="8229600" cy="4911824"/>
          </a:xfrm>
        </p:spPr>
        <p:txBody>
          <a:bodyPr>
            <a:normAutofit/>
          </a:bodyPr>
          <a:lstStyle/>
          <a:p>
            <a:pPr algn="just"/>
            <a:r>
              <a:rPr lang="en-GB" sz="2200" b="1" dirty="0" smtClean="0"/>
              <a:t>Equal </a:t>
            </a:r>
            <a:r>
              <a:rPr lang="en-GB" sz="2200" b="1" dirty="0"/>
              <a:t>Opportunity:   </a:t>
            </a:r>
            <a:r>
              <a:rPr lang="en-GB" sz="2200" dirty="0"/>
              <a:t>The client is aware that there are laws to protect the rights of children and disabled  children. These include ‘The United Nations Convention on the Rights of the Child’, ‘The Equal Opportunity Act 2010’ and ‘The Special Educational Needs and Disability Act of 2001.’ </a:t>
            </a:r>
          </a:p>
          <a:p>
            <a:pPr algn="just"/>
            <a:r>
              <a:rPr lang="en-GB" sz="2200" dirty="0"/>
              <a:t>Schools Policies, include the ‘Inclusion Policy Including ALN 2017-18,’ ‘Extenuating Circumstances Policy and Procedure’, ‘Health, Safety and Security Policy’ and the Equality &amp; Diversity Policy.’  He has expressed an interest in seeing all policies that relate to him.</a:t>
            </a:r>
          </a:p>
          <a:p>
            <a:pPr algn="just"/>
            <a:r>
              <a:rPr lang="en-GB" sz="2200" b="1" dirty="0"/>
              <a:t>Accessibility:  </a:t>
            </a:r>
            <a:r>
              <a:rPr lang="en-GB" sz="2200" dirty="0" smtClean="0"/>
              <a:t>One needs to be aware of the Medical Model but  by </a:t>
            </a:r>
            <a:r>
              <a:rPr lang="en-GB" sz="2200" dirty="0"/>
              <a:t>assessing the clients needs under the Affirmation Model and </a:t>
            </a:r>
            <a:r>
              <a:rPr lang="en-GB" sz="2200" dirty="0" smtClean="0"/>
              <a:t>the </a:t>
            </a:r>
            <a:r>
              <a:rPr lang="en-GB" sz="2200" dirty="0"/>
              <a:t>Social Model </a:t>
            </a:r>
            <a:r>
              <a:rPr lang="en-GB" sz="2200" dirty="0" smtClean="0"/>
              <a:t>would be in line with the clients views.</a:t>
            </a:r>
            <a:endParaRPr lang="en-GB" sz="2200" dirty="0"/>
          </a:p>
          <a:p>
            <a:endParaRPr lang="en-GB" dirty="0"/>
          </a:p>
        </p:txBody>
      </p:sp>
      <p:sp>
        <p:nvSpPr>
          <p:cNvPr id="4" name="Slide Number Placeholder 3"/>
          <p:cNvSpPr>
            <a:spLocks noGrp="1"/>
          </p:cNvSpPr>
          <p:nvPr>
            <p:ph type="sldNum" sz="quarter" idx="12"/>
          </p:nvPr>
        </p:nvSpPr>
        <p:spPr/>
        <p:txBody>
          <a:bodyPr/>
          <a:lstStyle/>
          <a:p>
            <a:fld id="{5292931B-AD19-4597-B4F3-F4627A82F605}" type="slidenum">
              <a:rPr lang="en-GB" smtClean="0"/>
              <a:t>4</a:t>
            </a:fld>
            <a:endParaRPr lang="en-GB"/>
          </a:p>
        </p:txBody>
      </p:sp>
    </p:spTree>
    <p:extLst>
      <p:ext uri="{BB962C8B-B14F-4D97-AF65-F5344CB8AC3E}">
        <p14:creationId xmlns:p14="http://schemas.microsoft.com/office/powerpoint/2010/main" val="1685856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Client: Crucial Conversation</a:t>
            </a:r>
            <a:endParaRPr lang="en-GB" dirty="0"/>
          </a:p>
        </p:txBody>
      </p:sp>
      <p:sp>
        <p:nvSpPr>
          <p:cNvPr id="3" name="Content Placeholder 2"/>
          <p:cNvSpPr>
            <a:spLocks noGrp="1"/>
          </p:cNvSpPr>
          <p:nvPr>
            <p:ph idx="1"/>
          </p:nvPr>
        </p:nvSpPr>
        <p:spPr>
          <a:xfrm>
            <a:off x="457200" y="1412776"/>
            <a:ext cx="8291264" cy="4911824"/>
          </a:xfrm>
        </p:spPr>
        <p:txBody>
          <a:bodyPr>
            <a:noAutofit/>
          </a:bodyPr>
          <a:lstStyle/>
          <a:p>
            <a:r>
              <a:rPr lang="en-GB" sz="2000" dirty="0" smtClean="0"/>
              <a:t>13 year old </a:t>
            </a:r>
            <a:r>
              <a:rPr lang="en-GB" sz="2000" dirty="0"/>
              <a:t>school boy, </a:t>
            </a:r>
            <a:r>
              <a:rPr lang="en-GB" sz="2000" dirty="0" smtClean="0"/>
              <a:t>attending </a:t>
            </a:r>
            <a:r>
              <a:rPr lang="en-GB" sz="2000" dirty="0"/>
              <a:t>mainstream local secondary school.</a:t>
            </a:r>
            <a:endParaRPr lang="en-GB" sz="2000" dirty="0" smtClean="0"/>
          </a:p>
          <a:p>
            <a:r>
              <a:rPr lang="en-GB" sz="2000" dirty="0" smtClean="0"/>
              <a:t>Uses an electric wheelchair due to Cerebral Palsy.</a:t>
            </a:r>
          </a:p>
          <a:p>
            <a:r>
              <a:rPr lang="en-GB" sz="2000" dirty="0" smtClean="0"/>
              <a:t>One of Triplets all in the same class.  His eldest sister is in lower sixth. </a:t>
            </a:r>
          </a:p>
          <a:p>
            <a:r>
              <a:rPr lang="en-GB" sz="2000" dirty="0" smtClean="0"/>
              <a:t>Wants to ensure smooth transition for Year Ten ready for his GCSE’S.</a:t>
            </a:r>
          </a:p>
          <a:p>
            <a:r>
              <a:rPr lang="en-GB" sz="2000" dirty="0" smtClean="0"/>
              <a:t>The adjustable desks in four lessons are inaccessible to him.</a:t>
            </a:r>
          </a:p>
          <a:p>
            <a:r>
              <a:rPr lang="en-GB" sz="2000" dirty="0" smtClean="0"/>
              <a:t>Unable to access lifts, after breaks, without his Support which makes him late.</a:t>
            </a:r>
          </a:p>
          <a:p>
            <a:r>
              <a:rPr lang="en-GB" sz="2000" dirty="0" smtClean="0"/>
              <a:t>Misses lessons due to hydrotherapy. Could the teacher provide a worksheet.</a:t>
            </a:r>
          </a:p>
          <a:p>
            <a:r>
              <a:rPr lang="en-GB" sz="2000" dirty="0" smtClean="0"/>
              <a:t>Can he have a record to show his computer is updated regularly.</a:t>
            </a:r>
          </a:p>
          <a:p>
            <a:r>
              <a:rPr lang="en-GB" sz="2000" dirty="0" smtClean="0"/>
              <a:t>He misses three PE lessons, although he has a hydrotherapy, a physiotherapy and a catch up hour. Should the third be physical exercise?</a:t>
            </a:r>
          </a:p>
          <a:p>
            <a:r>
              <a:rPr lang="en-GB" sz="2000" dirty="0" smtClean="0"/>
              <a:t>Misses lessons due to comfort breaks and hydrotherapy.  He is worried he will fall behind.</a:t>
            </a:r>
            <a:endParaRPr lang="en-GB" sz="2000" dirty="0"/>
          </a:p>
        </p:txBody>
      </p:sp>
      <p:sp>
        <p:nvSpPr>
          <p:cNvPr id="5" name="Slide Number Placeholder 4"/>
          <p:cNvSpPr>
            <a:spLocks noGrp="1"/>
          </p:cNvSpPr>
          <p:nvPr>
            <p:ph type="sldNum" sz="quarter" idx="12"/>
          </p:nvPr>
        </p:nvSpPr>
        <p:spPr/>
        <p:txBody>
          <a:bodyPr/>
          <a:lstStyle/>
          <a:p>
            <a:fld id="{5292931B-AD19-4597-B4F3-F4627A82F605}" type="slidenum">
              <a:rPr lang="en-GB" smtClean="0"/>
              <a:t>5</a:t>
            </a:fld>
            <a:endParaRPr lang="en-GB"/>
          </a:p>
        </p:txBody>
      </p:sp>
    </p:spTree>
    <p:extLst>
      <p:ext uri="{BB962C8B-B14F-4D97-AF65-F5344CB8AC3E}">
        <p14:creationId xmlns:p14="http://schemas.microsoft.com/office/powerpoint/2010/main" val="31829112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52704"/>
          </a:xfrm>
        </p:spPr>
        <p:txBody>
          <a:bodyPr/>
          <a:lstStyle/>
          <a:p>
            <a:r>
              <a:rPr lang="en-GB" dirty="0" smtClean="0"/>
              <a:t>Inspiration</a:t>
            </a:r>
            <a:endParaRPr lang="en-GB" dirty="0"/>
          </a:p>
        </p:txBody>
      </p:sp>
      <p:sp>
        <p:nvSpPr>
          <p:cNvPr id="5" name="Slide Number Placeholder 4"/>
          <p:cNvSpPr>
            <a:spLocks noGrp="1"/>
          </p:cNvSpPr>
          <p:nvPr>
            <p:ph type="sldNum" sz="quarter" idx="12"/>
          </p:nvPr>
        </p:nvSpPr>
        <p:spPr/>
        <p:txBody>
          <a:bodyPr/>
          <a:lstStyle/>
          <a:p>
            <a:fld id="{5292931B-AD19-4597-B4F3-F4627A82F605}" type="slidenum">
              <a:rPr lang="en-GB" smtClean="0"/>
              <a:t>6</a:t>
            </a:fld>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6244" y="1916832"/>
            <a:ext cx="7579147" cy="3888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868144" y="6021288"/>
            <a:ext cx="2304256" cy="307777"/>
          </a:xfrm>
          <a:prstGeom prst="rect">
            <a:avLst/>
          </a:prstGeom>
          <a:noFill/>
        </p:spPr>
        <p:txBody>
          <a:bodyPr wrap="square" rtlCol="0">
            <a:spAutoFit/>
          </a:bodyPr>
          <a:lstStyle/>
          <a:p>
            <a:r>
              <a:rPr lang="en-GB" sz="1400" dirty="0" smtClean="0"/>
              <a:t>Picture 2: – Freire. (2008)</a:t>
            </a:r>
          </a:p>
        </p:txBody>
      </p:sp>
    </p:spTree>
    <p:extLst>
      <p:ext uri="{BB962C8B-B14F-4D97-AF65-F5344CB8AC3E}">
        <p14:creationId xmlns:p14="http://schemas.microsoft.com/office/powerpoint/2010/main" val="3482937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Multi-Disciplinary Team Meeting</a:t>
            </a:r>
            <a:endParaRPr lang="en-GB" dirty="0"/>
          </a:p>
        </p:txBody>
      </p:sp>
      <p:sp>
        <p:nvSpPr>
          <p:cNvPr id="3" name="Content Placeholder 2"/>
          <p:cNvSpPr>
            <a:spLocks noGrp="1"/>
          </p:cNvSpPr>
          <p:nvPr>
            <p:ph idx="1"/>
          </p:nvPr>
        </p:nvSpPr>
        <p:spPr/>
        <p:txBody>
          <a:bodyPr>
            <a:normAutofit fontScale="85000" lnSpcReduction="20000"/>
          </a:bodyPr>
          <a:lstStyle/>
          <a:p>
            <a:r>
              <a:rPr lang="en-GB" b="1" dirty="0" smtClean="0"/>
              <a:t>Persons invited to attend:</a:t>
            </a:r>
          </a:p>
          <a:p>
            <a:endParaRPr lang="en-GB" b="1" dirty="0" smtClean="0"/>
          </a:p>
          <a:p>
            <a:r>
              <a:rPr lang="en-GB" dirty="0" smtClean="0"/>
              <a:t>ALN Manager</a:t>
            </a:r>
          </a:p>
          <a:p>
            <a:r>
              <a:rPr lang="en-GB" dirty="0" smtClean="0"/>
              <a:t>Parents</a:t>
            </a:r>
          </a:p>
          <a:p>
            <a:r>
              <a:rPr lang="en-GB" dirty="0" smtClean="0"/>
              <a:t>Physiotherapist</a:t>
            </a:r>
          </a:p>
          <a:p>
            <a:r>
              <a:rPr lang="en-GB" dirty="0" smtClean="0"/>
              <a:t>Occupational therapist</a:t>
            </a:r>
          </a:p>
          <a:p>
            <a:r>
              <a:rPr lang="en-GB" dirty="0" smtClean="0"/>
              <a:t>Specialist Careers Adviser</a:t>
            </a:r>
          </a:p>
          <a:p>
            <a:r>
              <a:rPr lang="en-GB" dirty="0" smtClean="0"/>
              <a:t>Nurture Group Coordinator</a:t>
            </a:r>
          </a:p>
          <a:p>
            <a:r>
              <a:rPr lang="en-GB" dirty="0" smtClean="0"/>
              <a:t>Teaching Assistant One</a:t>
            </a:r>
          </a:p>
          <a:p>
            <a:r>
              <a:rPr lang="en-GB" dirty="0" smtClean="0"/>
              <a:t>Teaching Assistant Two</a:t>
            </a:r>
          </a:p>
          <a:p>
            <a:endParaRPr lang="en-GB" dirty="0"/>
          </a:p>
          <a:p>
            <a:r>
              <a:rPr lang="en-GB" dirty="0" smtClean="0"/>
              <a:t>Invitation sent from the school ALN Manager</a:t>
            </a:r>
            <a:endParaRPr lang="en-GB" dirty="0"/>
          </a:p>
        </p:txBody>
      </p:sp>
      <p:sp>
        <p:nvSpPr>
          <p:cNvPr id="5" name="Slide Number Placeholder 4"/>
          <p:cNvSpPr>
            <a:spLocks noGrp="1"/>
          </p:cNvSpPr>
          <p:nvPr>
            <p:ph type="sldNum" sz="quarter" idx="12"/>
          </p:nvPr>
        </p:nvSpPr>
        <p:spPr/>
        <p:txBody>
          <a:bodyPr/>
          <a:lstStyle/>
          <a:p>
            <a:fld id="{5292931B-AD19-4597-B4F3-F4627A82F605}" type="slidenum">
              <a:rPr lang="en-GB" smtClean="0"/>
              <a:t>7</a:t>
            </a:fld>
            <a:endParaRPr lang="en-GB"/>
          </a:p>
        </p:txBody>
      </p:sp>
    </p:spTree>
    <p:extLst>
      <p:ext uri="{BB962C8B-B14F-4D97-AF65-F5344CB8AC3E}">
        <p14:creationId xmlns:p14="http://schemas.microsoft.com/office/powerpoint/2010/main" val="1959877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576064"/>
          </a:xfrm>
        </p:spPr>
        <p:txBody>
          <a:bodyPr>
            <a:normAutofit fontScale="90000"/>
          </a:bodyPr>
          <a:lstStyle/>
          <a:p>
            <a:r>
              <a:rPr lang="en-GB" dirty="0"/>
              <a:t/>
            </a:r>
            <a:br>
              <a:rPr lang="en-GB" dirty="0"/>
            </a:br>
            <a:r>
              <a:rPr lang="en-GB" dirty="0" smtClean="0"/>
              <a:t> Method</a:t>
            </a:r>
            <a:endParaRPr lang="en-GB" dirty="0"/>
          </a:p>
        </p:txBody>
      </p:sp>
      <p:sp>
        <p:nvSpPr>
          <p:cNvPr id="3" name="Content Placeholder 2"/>
          <p:cNvSpPr>
            <a:spLocks noGrp="1"/>
          </p:cNvSpPr>
          <p:nvPr>
            <p:ph idx="1"/>
          </p:nvPr>
        </p:nvSpPr>
        <p:spPr>
          <a:xfrm>
            <a:off x="457200" y="1340768"/>
            <a:ext cx="8229600" cy="5184576"/>
          </a:xfrm>
        </p:spPr>
        <p:txBody>
          <a:bodyPr>
            <a:noAutofit/>
          </a:bodyPr>
          <a:lstStyle/>
          <a:p>
            <a:r>
              <a:rPr lang="en-GB" sz="1800" dirty="0" smtClean="0"/>
              <a:t>Awareness of Tuckman’s Model with Group meetings</a:t>
            </a:r>
          </a:p>
          <a:p>
            <a:r>
              <a:rPr lang="en-GB" sz="1800" b="1" dirty="0" smtClean="0"/>
              <a:t>Policy:</a:t>
            </a:r>
            <a:r>
              <a:rPr lang="en-GB" sz="1800" dirty="0" smtClean="0"/>
              <a:t>- </a:t>
            </a:r>
          </a:p>
          <a:p>
            <a:r>
              <a:rPr lang="en-GB" sz="1800" dirty="0" smtClean="0"/>
              <a:t>Read school rules and policies and ensure they are still valid</a:t>
            </a:r>
            <a:r>
              <a:rPr lang="en-GB" sz="1800" dirty="0"/>
              <a:t>. Check laws, policies and rules to </a:t>
            </a:r>
            <a:r>
              <a:rPr lang="en-GB" sz="1800" dirty="0" smtClean="0"/>
              <a:t>use for this meeting.</a:t>
            </a:r>
          </a:p>
          <a:p>
            <a:r>
              <a:rPr lang="en-GB" sz="1800" b="1" dirty="0" smtClean="0"/>
              <a:t>Process:-  </a:t>
            </a:r>
          </a:p>
          <a:p>
            <a:r>
              <a:rPr lang="en-GB" sz="1800" dirty="0" smtClean="0"/>
              <a:t>My client is currently experiencing barriers which he feels would be resolved by working together within the multi-disciplinary team meeting.  This would allow him to feel less anxious, reducing his spasms and allowing him a smooth transition into  Year Ten. </a:t>
            </a:r>
          </a:p>
          <a:p>
            <a:r>
              <a:rPr lang="en-GB" sz="1800" b="1" dirty="0" smtClean="0"/>
              <a:t>Procedure: - </a:t>
            </a:r>
          </a:p>
          <a:p>
            <a:r>
              <a:rPr lang="en-GB" sz="1800" dirty="0" smtClean="0"/>
              <a:t>Introduce client and advocate to the meeting.</a:t>
            </a:r>
          </a:p>
          <a:p>
            <a:r>
              <a:rPr lang="en-GB" sz="1800" dirty="0" smtClean="0"/>
              <a:t>Explain Advocacy and the Charter.</a:t>
            </a:r>
          </a:p>
          <a:p>
            <a:r>
              <a:rPr lang="en-GB" sz="1800" dirty="0" smtClean="0"/>
              <a:t>Advise meeting on the points your client would like to be addressed. (Crucial Conversation).</a:t>
            </a:r>
          </a:p>
          <a:p>
            <a:r>
              <a:rPr lang="en-GB" sz="1800" dirty="0" smtClean="0"/>
              <a:t>Address each point to ALN Manager,  highlighting the relevant policies to be considered in each point</a:t>
            </a:r>
            <a:r>
              <a:rPr lang="en-GB" sz="1500" dirty="0" smtClean="0"/>
              <a:t>.</a:t>
            </a:r>
          </a:p>
        </p:txBody>
      </p:sp>
      <p:sp>
        <p:nvSpPr>
          <p:cNvPr id="5" name="Slide Number Placeholder 4"/>
          <p:cNvSpPr>
            <a:spLocks noGrp="1"/>
          </p:cNvSpPr>
          <p:nvPr>
            <p:ph type="sldNum" sz="quarter" idx="12"/>
          </p:nvPr>
        </p:nvSpPr>
        <p:spPr/>
        <p:txBody>
          <a:bodyPr/>
          <a:lstStyle/>
          <a:p>
            <a:fld id="{5292931B-AD19-4597-B4F3-F4627A82F605}" type="slidenum">
              <a:rPr lang="en-GB" smtClean="0"/>
              <a:t>8</a:t>
            </a:fld>
            <a:endParaRPr lang="en-GB"/>
          </a:p>
        </p:txBody>
      </p:sp>
    </p:spTree>
    <p:extLst>
      <p:ext uri="{BB962C8B-B14F-4D97-AF65-F5344CB8AC3E}">
        <p14:creationId xmlns:p14="http://schemas.microsoft.com/office/powerpoint/2010/main" val="21807900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Method Continued</a:t>
            </a:r>
            <a:endParaRPr lang="en-GB" dirty="0"/>
          </a:p>
        </p:txBody>
      </p:sp>
      <p:sp>
        <p:nvSpPr>
          <p:cNvPr id="3" name="Content Placeholder 2"/>
          <p:cNvSpPr>
            <a:spLocks noGrp="1"/>
          </p:cNvSpPr>
          <p:nvPr>
            <p:ph idx="1"/>
          </p:nvPr>
        </p:nvSpPr>
        <p:spPr>
          <a:xfrm>
            <a:off x="457200" y="1412776"/>
            <a:ext cx="8229600" cy="4911824"/>
          </a:xfrm>
        </p:spPr>
        <p:txBody>
          <a:bodyPr>
            <a:normAutofit fontScale="77500" lnSpcReduction="20000"/>
          </a:bodyPr>
          <a:lstStyle/>
          <a:p>
            <a:r>
              <a:rPr lang="en-GB" dirty="0"/>
              <a:t>Aid discussion with the relevant professionals maintaining clients confidences and highlighting policies and legal rights were needed.</a:t>
            </a:r>
          </a:p>
          <a:p>
            <a:r>
              <a:rPr lang="en-GB" dirty="0"/>
              <a:t>Ask the client if he has anything else to add.</a:t>
            </a:r>
          </a:p>
          <a:p>
            <a:r>
              <a:rPr lang="en-GB" dirty="0"/>
              <a:t>Ask for a time line when to expect a response on the issues raised and contact point details.</a:t>
            </a:r>
          </a:p>
          <a:p>
            <a:r>
              <a:rPr lang="en-GB" dirty="0"/>
              <a:t>Thank the meeting for their time.</a:t>
            </a:r>
          </a:p>
          <a:p>
            <a:endParaRPr lang="en-GB" b="1" dirty="0" smtClean="0"/>
          </a:p>
          <a:p>
            <a:r>
              <a:rPr lang="en-GB" b="1" dirty="0" smtClean="0"/>
              <a:t>Conclusion- </a:t>
            </a:r>
            <a:endParaRPr lang="en-GB" b="1" dirty="0"/>
          </a:p>
          <a:p>
            <a:r>
              <a:rPr lang="en-GB" dirty="0"/>
              <a:t>Aim to have addressed each of clients points.</a:t>
            </a:r>
          </a:p>
          <a:p>
            <a:r>
              <a:rPr lang="en-GB" dirty="0" smtClean="0"/>
              <a:t>Identify who </a:t>
            </a:r>
            <a:r>
              <a:rPr lang="en-GB" dirty="0"/>
              <a:t>will act on </a:t>
            </a:r>
            <a:r>
              <a:rPr lang="en-GB" dirty="0" smtClean="0"/>
              <a:t>each point to resolve or clarify each point with the aim of solving it.</a:t>
            </a:r>
            <a:endParaRPr lang="en-GB" dirty="0"/>
          </a:p>
          <a:p>
            <a:r>
              <a:rPr lang="en-GB" dirty="0"/>
              <a:t>Who will coordinate the responses back to you. Will it be ALN Manager and what is the expected time frame?</a:t>
            </a:r>
          </a:p>
          <a:p>
            <a:r>
              <a:rPr lang="en-GB" dirty="0"/>
              <a:t>Advise client on the conclusions of the meeting. </a:t>
            </a:r>
            <a:endParaRPr lang="en-GB" dirty="0" smtClean="0"/>
          </a:p>
          <a:p>
            <a:r>
              <a:rPr lang="en-GB" dirty="0" smtClean="0"/>
              <a:t>Address any queries raised by the client.</a:t>
            </a:r>
          </a:p>
          <a:p>
            <a:r>
              <a:rPr lang="en-GB" dirty="0" smtClean="0"/>
              <a:t>Arrange a appointment date once you have received the response from the ALN Manager at the school.</a:t>
            </a:r>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fld id="{5292931B-AD19-4597-B4F3-F4627A82F605}" type="slidenum">
              <a:rPr lang="en-GB" smtClean="0"/>
              <a:t>9</a:t>
            </a:fld>
            <a:endParaRPr lang="en-GB"/>
          </a:p>
        </p:txBody>
      </p:sp>
    </p:spTree>
    <p:extLst>
      <p:ext uri="{BB962C8B-B14F-4D97-AF65-F5344CB8AC3E}">
        <p14:creationId xmlns:p14="http://schemas.microsoft.com/office/powerpoint/2010/main" val="1694499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Conclusion</a:t>
            </a:r>
            <a:endParaRPr lang="en-GB" dirty="0"/>
          </a:p>
        </p:txBody>
      </p:sp>
      <p:sp>
        <p:nvSpPr>
          <p:cNvPr id="5" name="Slide Number Placeholder 4"/>
          <p:cNvSpPr>
            <a:spLocks noGrp="1"/>
          </p:cNvSpPr>
          <p:nvPr>
            <p:ph type="sldNum" sz="quarter" idx="12"/>
          </p:nvPr>
        </p:nvSpPr>
        <p:spPr/>
        <p:txBody>
          <a:bodyPr/>
          <a:lstStyle/>
          <a:p>
            <a:fld id="{5292931B-AD19-4597-B4F3-F4627A82F605}" type="slidenum">
              <a:rPr lang="en-GB" smtClean="0"/>
              <a:t>10</a:t>
            </a:fld>
            <a:endParaRPr lang="en-GB"/>
          </a:p>
        </p:txBody>
      </p:sp>
      <p:pic>
        <p:nvPicPr>
          <p:cNvPr id="30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988840"/>
            <a:ext cx="7488832" cy="3614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012160" y="5877272"/>
            <a:ext cx="2232248" cy="307777"/>
          </a:xfrm>
          <a:prstGeom prst="rect">
            <a:avLst/>
          </a:prstGeom>
          <a:noFill/>
        </p:spPr>
        <p:txBody>
          <a:bodyPr wrap="square" rtlCol="0">
            <a:spAutoFit/>
          </a:bodyPr>
          <a:lstStyle/>
          <a:p>
            <a:r>
              <a:rPr lang="en-GB" sz="1400" dirty="0" smtClean="0"/>
              <a:t>Picture 3:- Einstein (</a:t>
            </a:r>
            <a:r>
              <a:rPr lang="en-GB" sz="1400" dirty="0" err="1" smtClean="0"/>
              <a:t>n.d.</a:t>
            </a:r>
            <a:r>
              <a:rPr lang="en-GB" sz="1400" dirty="0" smtClean="0"/>
              <a:t>)</a:t>
            </a:r>
            <a:endParaRPr lang="en-GB" sz="1400" dirty="0"/>
          </a:p>
        </p:txBody>
      </p:sp>
    </p:spTree>
    <p:extLst>
      <p:ext uri="{BB962C8B-B14F-4D97-AF65-F5344CB8AC3E}">
        <p14:creationId xmlns:p14="http://schemas.microsoft.com/office/powerpoint/2010/main" val="814185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References</a:t>
            </a:r>
            <a:endParaRPr lang="en-GB" dirty="0"/>
          </a:p>
        </p:txBody>
      </p:sp>
      <p:sp>
        <p:nvSpPr>
          <p:cNvPr id="3" name="Content Placeholder 2"/>
          <p:cNvSpPr>
            <a:spLocks noGrp="1"/>
          </p:cNvSpPr>
          <p:nvPr>
            <p:ph idx="1"/>
          </p:nvPr>
        </p:nvSpPr>
        <p:spPr>
          <a:xfrm>
            <a:off x="457200" y="1340768"/>
            <a:ext cx="8229600" cy="4983832"/>
          </a:xfrm>
        </p:spPr>
        <p:txBody>
          <a:bodyPr>
            <a:normAutofit fontScale="55000" lnSpcReduction="20000"/>
          </a:bodyPr>
          <a:lstStyle/>
          <a:p>
            <a:r>
              <a:rPr lang="en-GB" sz="3100" dirty="0" err="1" smtClean="0"/>
              <a:t>Arnstein</a:t>
            </a:r>
            <a:r>
              <a:rPr lang="en-GB" sz="3100" dirty="0" smtClean="0"/>
              <a:t>, S. (1969) ‘A Ladder of Citizen Participation’, </a:t>
            </a:r>
            <a:r>
              <a:rPr lang="en-GB" sz="3100" i="1" dirty="0" smtClean="0"/>
              <a:t>JAIP Journal</a:t>
            </a:r>
            <a:r>
              <a:rPr lang="en-GB" sz="3100" dirty="0" smtClean="0"/>
              <a:t>, 35(4), July, pp. 216-24. Available at: </a:t>
            </a:r>
            <a:r>
              <a:rPr lang="en-GB" sz="3100" dirty="0" smtClean="0">
                <a:hlinkClick r:id="rId2"/>
              </a:rPr>
              <a:t>https://www.sparqs.ac.uk/resource-item.php?item=168</a:t>
            </a:r>
            <a:r>
              <a:rPr lang="en-GB" sz="3100" dirty="0" smtClean="0"/>
              <a:t> (Accessed: 13 December 2017).</a:t>
            </a:r>
          </a:p>
          <a:p>
            <a:r>
              <a:rPr lang="en-GB" sz="3100" dirty="0"/>
              <a:t>C</a:t>
            </a:r>
            <a:r>
              <a:rPr lang="en-GB" sz="3100" dirty="0" smtClean="0"/>
              <a:t>ameron</a:t>
            </a:r>
            <a:r>
              <a:rPr lang="en-GB" sz="3100" dirty="0" smtClean="0"/>
              <a:t>, C.(2014) </a:t>
            </a:r>
            <a:r>
              <a:rPr lang="en-GB" sz="3100" i="1" dirty="0" smtClean="0"/>
              <a:t>Disability Studies: A Student’s Guide</a:t>
            </a:r>
            <a:r>
              <a:rPr lang="en-GB" sz="3100" dirty="0" smtClean="0"/>
              <a:t>. London: Sage.</a:t>
            </a:r>
          </a:p>
          <a:p>
            <a:r>
              <a:rPr lang="en-GB" sz="3100" dirty="0" smtClean="0"/>
              <a:t>Clayton, M.(2015) Bruce Tuckman Group Development. Available at:  </a:t>
            </a:r>
            <a:r>
              <a:rPr lang="en-GB" sz="3100" dirty="0" smtClean="0">
                <a:hlinkClick r:id="rId3"/>
              </a:rPr>
              <a:t>https://www.pocketbook.co.uk/blog/2015/04/07/bruce-tuckman-group-development/</a:t>
            </a:r>
            <a:r>
              <a:rPr lang="en-GB" sz="3100" dirty="0" smtClean="0"/>
              <a:t> (Accessed: 16</a:t>
            </a:r>
            <a:r>
              <a:rPr lang="en-GB" sz="3100" baseline="30000" dirty="0" smtClean="0"/>
              <a:t>th</a:t>
            </a:r>
            <a:r>
              <a:rPr lang="en-GB" sz="3100" dirty="0" smtClean="0"/>
              <a:t> December 2017</a:t>
            </a:r>
            <a:r>
              <a:rPr lang="en-GB" sz="3100" dirty="0" smtClean="0"/>
              <a:t>).</a:t>
            </a:r>
          </a:p>
          <a:p>
            <a:r>
              <a:rPr lang="en-GB" sz="3100" dirty="0" smtClean="0"/>
              <a:t>Department </a:t>
            </a:r>
            <a:r>
              <a:rPr lang="en-GB" sz="3100" dirty="0"/>
              <a:t>of Education (2001). Special Educational Needs and Disability Act 2001. Available at: </a:t>
            </a:r>
            <a:r>
              <a:rPr lang="en-GB" sz="3100" dirty="0">
                <a:hlinkClick r:id="rId4"/>
              </a:rPr>
              <a:t>https://www.legislation.gov.uk/ukpga/2001/10/contents </a:t>
            </a:r>
            <a:r>
              <a:rPr lang="en-GB" sz="3100" dirty="0"/>
              <a:t>(Accessed at: 17th December 2017</a:t>
            </a:r>
            <a:r>
              <a:rPr lang="en-GB" sz="3100" dirty="0" smtClean="0"/>
              <a:t>)</a:t>
            </a:r>
          </a:p>
          <a:p>
            <a:r>
              <a:rPr lang="en-GB" sz="3100" dirty="0" err="1"/>
              <a:t>Faiez</a:t>
            </a:r>
            <a:r>
              <a:rPr lang="en-GB" sz="3100" dirty="0"/>
              <a:t>, S. (1996) The Assertion Theory. Available at: </a:t>
            </a:r>
            <a:r>
              <a:rPr lang="en-GB" sz="3100" dirty="0" smtClean="0">
                <a:hlinkClick r:id="rId5"/>
              </a:rPr>
              <a:t>http://faiezseyal.com/wp-content/uploads/Assertion-Theory.pdf</a:t>
            </a:r>
            <a:r>
              <a:rPr lang="en-GB" sz="3100" dirty="0"/>
              <a:t> (Accessed: 16th December 2017</a:t>
            </a:r>
            <a:r>
              <a:rPr lang="en-GB" sz="3100" dirty="0" smtClean="0"/>
              <a:t>).</a:t>
            </a:r>
          </a:p>
          <a:p>
            <a:r>
              <a:rPr lang="en-GB" sz="3100" dirty="0" smtClean="0"/>
              <a:t>Fox, N.(2017)’Working Professionally as an Independent Advocate’[</a:t>
            </a:r>
            <a:r>
              <a:rPr lang="en-GB" sz="3100" i="1" dirty="0" err="1" smtClean="0"/>
              <a:t>Powerpoint</a:t>
            </a:r>
            <a:r>
              <a:rPr lang="en-GB" sz="3100" i="1" dirty="0" smtClean="0"/>
              <a:t> Presentation].ECAY4002:Giving Individuals a Voice: Empowerment, Agency and Anti-Oppressive Practice.</a:t>
            </a:r>
            <a:r>
              <a:rPr lang="en-GB" sz="3100" dirty="0" smtClean="0"/>
              <a:t> Available at: </a:t>
            </a:r>
            <a:r>
              <a:rPr lang="en-GB" sz="3100" dirty="0" smtClean="0">
                <a:hlinkClick r:id="rId6"/>
              </a:rPr>
              <a:t>https://moodle.uwtsd.ac.uk/course/view.php?id=3435</a:t>
            </a:r>
            <a:r>
              <a:rPr lang="en-GB" sz="3100" i="1" dirty="0" smtClean="0"/>
              <a:t> (Accessed: 13 December 2017). </a:t>
            </a:r>
          </a:p>
          <a:p>
            <a:r>
              <a:rPr lang="en-GB" sz="3100" dirty="0" smtClean="0"/>
              <a:t>Government </a:t>
            </a:r>
            <a:r>
              <a:rPr lang="en-GB" sz="3100" dirty="0" smtClean="0"/>
              <a:t>Equalities Office </a:t>
            </a:r>
            <a:r>
              <a:rPr lang="en-GB" sz="3100" dirty="0"/>
              <a:t>and Equality </a:t>
            </a:r>
            <a:r>
              <a:rPr lang="en-GB" sz="3100" dirty="0" smtClean="0"/>
              <a:t>and Human Rights Commission (2013) </a:t>
            </a:r>
            <a:r>
              <a:rPr lang="en-GB" sz="3100" i="1" dirty="0" smtClean="0"/>
              <a:t>Equality Act 2010: Guidance. </a:t>
            </a:r>
            <a:r>
              <a:rPr lang="en-GB" sz="3100" dirty="0" smtClean="0"/>
              <a:t>London: Government.UK. Available at: </a:t>
            </a:r>
            <a:r>
              <a:rPr lang="en-GB" sz="3100" dirty="0" smtClean="0">
                <a:hlinkClick r:id="rId7"/>
              </a:rPr>
              <a:t>https://www.gov.uk/guidance/equality-act-2010-guidance</a:t>
            </a:r>
            <a:r>
              <a:rPr lang="en-GB" sz="3100" dirty="0" smtClean="0"/>
              <a:t> (Accessed: 18</a:t>
            </a:r>
            <a:r>
              <a:rPr lang="en-GB" sz="3100" baseline="30000" dirty="0" smtClean="0"/>
              <a:t>th</a:t>
            </a:r>
            <a:r>
              <a:rPr lang="en-GB" sz="3100" dirty="0" smtClean="0"/>
              <a:t> December 2017).</a:t>
            </a:r>
            <a:r>
              <a:rPr lang="en-GB" sz="3100" i="1" dirty="0" smtClean="0"/>
              <a:t> </a:t>
            </a:r>
          </a:p>
          <a:p>
            <a:endParaRPr lang="en-GB" sz="3100" dirty="0" smtClean="0"/>
          </a:p>
          <a:p>
            <a:endParaRPr lang="en-GB" dirty="0" smtClean="0"/>
          </a:p>
          <a:p>
            <a:endParaRPr lang="en-GB" dirty="0"/>
          </a:p>
        </p:txBody>
      </p:sp>
      <p:sp>
        <p:nvSpPr>
          <p:cNvPr id="5" name="Slide Number Placeholder 4"/>
          <p:cNvSpPr>
            <a:spLocks noGrp="1"/>
          </p:cNvSpPr>
          <p:nvPr>
            <p:ph type="sldNum" sz="quarter" idx="12"/>
          </p:nvPr>
        </p:nvSpPr>
        <p:spPr/>
        <p:txBody>
          <a:bodyPr/>
          <a:lstStyle/>
          <a:p>
            <a:fld id="{5292931B-AD19-4597-B4F3-F4627A82F605}" type="slidenum">
              <a:rPr lang="en-GB" smtClean="0"/>
              <a:t>11</a:t>
            </a:fld>
            <a:endParaRPr lang="en-GB"/>
          </a:p>
        </p:txBody>
      </p:sp>
    </p:spTree>
    <p:extLst>
      <p:ext uri="{BB962C8B-B14F-4D97-AF65-F5344CB8AC3E}">
        <p14:creationId xmlns:p14="http://schemas.microsoft.com/office/powerpoint/2010/main" val="1175322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dirty="0" smtClean="0"/>
              <a:t>References continued</a:t>
            </a:r>
            <a:endParaRPr lang="en-GB" dirty="0"/>
          </a:p>
        </p:txBody>
      </p:sp>
      <p:sp>
        <p:nvSpPr>
          <p:cNvPr id="3" name="Content Placeholder 2"/>
          <p:cNvSpPr>
            <a:spLocks noGrp="1"/>
          </p:cNvSpPr>
          <p:nvPr>
            <p:ph idx="1"/>
          </p:nvPr>
        </p:nvSpPr>
        <p:spPr/>
        <p:txBody>
          <a:bodyPr>
            <a:normAutofit fontScale="92500" lnSpcReduction="10000"/>
          </a:bodyPr>
          <a:lstStyle/>
          <a:p>
            <a:r>
              <a:rPr lang="en-GB" sz="2400" dirty="0" smtClean="0"/>
              <a:t>NDTI </a:t>
            </a:r>
            <a:r>
              <a:rPr lang="en-GB" sz="2400" dirty="0"/>
              <a:t>in partnership with Advocacy Providers (2002) </a:t>
            </a:r>
            <a:r>
              <a:rPr lang="en-GB" sz="2400" i="1" dirty="0"/>
              <a:t>The Advocacy Charter.</a:t>
            </a:r>
            <a:r>
              <a:rPr lang="en-GB" sz="2400" dirty="0"/>
              <a:t>  Available at: </a:t>
            </a:r>
            <a:r>
              <a:rPr lang="en-GB" sz="2400" dirty="0">
                <a:hlinkClick r:id="rId2"/>
              </a:rPr>
              <a:t>http://advonet.org.uk/</a:t>
            </a:r>
            <a:r>
              <a:rPr lang="en-GB" sz="2400" dirty="0"/>
              <a:t> (Accessed: 16th December 2017</a:t>
            </a:r>
            <a:r>
              <a:rPr lang="en-GB" sz="2400" dirty="0" smtClean="0"/>
              <a:t>).</a:t>
            </a:r>
          </a:p>
          <a:p>
            <a:endParaRPr lang="en-GB" sz="2400" dirty="0" smtClean="0"/>
          </a:p>
          <a:p>
            <a:r>
              <a:rPr lang="en-GB" sz="2400" dirty="0" smtClean="0"/>
              <a:t>Queen Elizabeth High School (2017) </a:t>
            </a:r>
            <a:r>
              <a:rPr lang="en-GB" sz="2400" i="1" dirty="0" smtClean="0"/>
              <a:t>Document’s. School Policies. </a:t>
            </a:r>
            <a:r>
              <a:rPr lang="en-GB" sz="2400" dirty="0" smtClean="0"/>
              <a:t>Available at: </a:t>
            </a:r>
            <a:r>
              <a:rPr lang="en-GB" sz="2400" dirty="0" smtClean="0">
                <a:hlinkClick r:id="rId3"/>
              </a:rPr>
              <a:t>http://www.qehs.carms.sch.uk/</a:t>
            </a:r>
            <a:r>
              <a:rPr lang="en-GB" sz="2400" dirty="0" smtClean="0"/>
              <a:t> (Accessed: 17</a:t>
            </a:r>
            <a:r>
              <a:rPr lang="en-GB" sz="2400" baseline="30000" dirty="0" smtClean="0"/>
              <a:t>th</a:t>
            </a:r>
            <a:r>
              <a:rPr lang="en-GB" sz="2400" dirty="0" smtClean="0"/>
              <a:t> December 2017</a:t>
            </a:r>
            <a:r>
              <a:rPr lang="en-GB" sz="2400" i="1" dirty="0" smtClean="0"/>
              <a:t>)</a:t>
            </a:r>
          </a:p>
          <a:p>
            <a:endParaRPr lang="en-GB" sz="2400" dirty="0"/>
          </a:p>
          <a:p>
            <a:r>
              <a:rPr lang="en-GB" sz="2400" dirty="0" smtClean="0"/>
              <a:t>Welsh </a:t>
            </a:r>
            <a:r>
              <a:rPr lang="en-GB" sz="2400" dirty="0"/>
              <a:t>Government (2015) </a:t>
            </a:r>
            <a:r>
              <a:rPr lang="en-GB" sz="2400" i="1" dirty="0"/>
              <a:t>A Summary of The United Nations Convention On The Rights Of The Child. </a:t>
            </a:r>
            <a:r>
              <a:rPr lang="en-GB" sz="2400" dirty="0"/>
              <a:t>Cardiff: Welsh Assembly Government. [Online]. Available at</a:t>
            </a:r>
            <a:r>
              <a:rPr lang="en-GB" sz="2400" dirty="0" smtClean="0"/>
              <a:t>: </a:t>
            </a:r>
            <a:r>
              <a:rPr lang="en-GB" sz="2400" dirty="0" smtClean="0">
                <a:hlinkClick r:id="rId4"/>
              </a:rPr>
              <a:t>http</a:t>
            </a:r>
            <a:r>
              <a:rPr lang="en-GB" sz="2400" dirty="0">
                <a:hlinkClick r:id="rId4"/>
              </a:rPr>
              <a:t>://www.childrensrights.wales/index.php/right </a:t>
            </a:r>
            <a:r>
              <a:rPr lang="en-GB" sz="2400" dirty="0"/>
              <a:t>(Accessed: 17th December 2017).</a:t>
            </a:r>
          </a:p>
          <a:p>
            <a:endParaRPr lang="en-GB" sz="2400" dirty="0"/>
          </a:p>
        </p:txBody>
      </p:sp>
      <p:sp>
        <p:nvSpPr>
          <p:cNvPr id="4" name="Slide Number Placeholder 3"/>
          <p:cNvSpPr>
            <a:spLocks noGrp="1"/>
          </p:cNvSpPr>
          <p:nvPr>
            <p:ph type="sldNum" sz="quarter" idx="12"/>
          </p:nvPr>
        </p:nvSpPr>
        <p:spPr/>
        <p:txBody>
          <a:bodyPr/>
          <a:lstStyle/>
          <a:p>
            <a:fld id="{5292931B-AD19-4597-B4F3-F4627A82F605}" type="slidenum">
              <a:rPr lang="en-GB" smtClean="0"/>
              <a:t>12</a:t>
            </a:fld>
            <a:endParaRPr lang="en-GB"/>
          </a:p>
        </p:txBody>
      </p:sp>
    </p:spTree>
    <p:extLst>
      <p:ext uri="{BB962C8B-B14F-4D97-AF65-F5344CB8AC3E}">
        <p14:creationId xmlns:p14="http://schemas.microsoft.com/office/powerpoint/2010/main" val="10679205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80696"/>
          </a:xfrm>
        </p:spPr>
        <p:txBody>
          <a:bodyPr>
            <a:normAutofit fontScale="90000"/>
          </a:bodyPr>
          <a:lstStyle/>
          <a:p>
            <a:r>
              <a:rPr lang="en-GB" dirty="0" smtClean="0"/>
              <a:t>Picture References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Picture 1:-National Development Team for Inclusion(2002) </a:t>
            </a:r>
            <a:r>
              <a:rPr lang="en-GB" i="1" dirty="0" smtClean="0"/>
              <a:t>The Advocacy Charter. </a:t>
            </a:r>
            <a:r>
              <a:rPr lang="en-GB" dirty="0" smtClean="0"/>
              <a:t>Available at: </a:t>
            </a:r>
            <a:r>
              <a:rPr lang="en-GB" dirty="0" smtClean="0">
                <a:hlinkClick r:id="rId2"/>
              </a:rPr>
              <a:t>http://advonet.org.uk/how-we-can-help-you/what-is-advocacy/</a:t>
            </a:r>
            <a:r>
              <a:rPr lang="en-GB" dirty="0" smtClean="0"/>
              <a:t> Accessed on: 16</a:t>
            </a:r>
            <a:r>
              <a:rPr lang="en-GB" baseline="30000" dirty="0" smtClean="0"/>
              <a:t>th</a:t>
            </a:r>
            <a:r>
              <a:rPr lang="en-GB" dirty="0" smtClean="0"/>
              <a:t> December 2017)</a:t>
            </a:r>
          </a:p>
          <a:p>
            <a:endParaRPr lang="en-GB" dirty="0" smtClean="0"/>
          </a:p>
          <a:p>
            <a:r>
              <a:rPr lang="en-GB" dirty="0" smtClean="0"/>
              <a:t>Picture 2:- Freire, P.(2008) </a:t>
            </a:r>
            <a:r>
              <a:rPr lang="en-GB" i="1" dirty="0" smtClean="0"/>
              <a:t>Pedagogy Of The Oppressed (30</a:t>
            </a:r>
            <a:r>
              <a:rPr lang="en-GB" i="1" baseline="30000" dirty="0" smtClean="0"/>
              <a:t>th</a:t>
            </a:r>
            <a:r>
              <a:rPr lang="en-GB" i="1" dirty="0" smtClean="0"/>
              <a:t> ed.).</a:t>
            </a:r>
            <a:r>
              <a:rPr lang="en-GB" dirty="0" smtClean="0"/>
              <a:t>Continuum International Publishing Group</a:t>
            </a:r>
            <a:r>
              <a:rPr lang="en-GB" i="1" dirty="0" smtClean="0"/>
              <a:t>. </a:t>
            </a:r>
            <a:r>
              <a:rPr lang="en-GB" dirty="0" smtClean="0"/>
              <a:t>Available at: </a:t>
            </a:r>
            <a:r>
              <a:rPr lang="en-GB" dirty="0" smtClean="0">
                <a:hlinkClick r:id="rId3"/>
              </a:rPr>
              <a:t>https://www.slideshare.net/aheitel/m-learning-welcome-to-the-mobile-web</a:t>
            </a:r>
            <a:r>
              <a:rPr lang="en-GB" dirty="0" smtClean="0"/>
              <a:t>  Accessed on: 16</a:t>
            </a:r>
            <a:r>
              <a:rPr lang="en-GB" baseline="30000" dirty="0" smtClean="0"/>
              <a:t>th</a:t>
            </a:r>
            <a:r>
              <a:rPr lang="en-GB" dirty="0" smtClean="0"/>
              <a:t> December 2017)</a:t>
            </a:r>
          </a:p>
          <a:p>
            <a:endParaRPr lang="en-GB" dirty="0" smtClean="0"/>
          </a:p>
          <a:p>
            <a:r>
              <a:rPr lang="en-GB" dirty="0" smtClean="0"/>
              <a:t>Picture 3:- Einstein, A.(</a:t>
            </a:r>
            <a:r>
              <a:rPr lang="en-GB" dirty="0" err="1" smtClean="0"/>
              <a:t>n.d.</a:t>
            </a:r>
            <a:r>
              <a:rPr lang="en-GB" dirty="0" smtClean="0"/>
              <a:t>)</a:t>
            </a:r>
            <a:r>
              <a:rPr lang="en-GB" i="1" dirty="0" smtClean="0"/>
              <a:t>AZQuotes.com. </a:t>
            </a:r>
            <a:r>
              <a:rPr lang="en-GB" dirty="0" smtClean="0"/>
              <a:t>Available at: </a:t>
            </a:r>
            <a:r>
              <a:rPr lang="en-GB" dirty="0" smtClean="0">
                <a:hlinkClick r:id="rId4"/>
              </a:rPr>
              <a:t>http://www.azquotes.com/quote/811850</a:t>
            </a:r>
            <a:r>
              <a:rPr lang="en-GB" dirty="0" smtClean="0"/>
              <a:t> Accessed on: 16</a:t>
            </a:r>
            <a:r>
              <a:rPr lang="en-GB" baseline="30000" dirty="0" smtClean="0"/>
              <a:t>th</a:t>
            </a:r>
            <a:r>
              <a:rPr lang="en-GB" dirty="0" smtClean="0"/>
              <a:t> December 2017)</a:t>
            </a:r>
          </a:p>
          <a:p>
            <a:pPr marL="0" indent="0">
              <a:buNone/>
            </a:pPr>
            <a:r>
              <a:rPr lang="en-GB" dirty="0" smtClean="0"/>
              <a:t> </a:t>
            </a:r>
            <a:endParaRPr lang="en-GB" dirty="0"/>
          </a:p>
        </p:txBody>
      </p:sp>
      <p:sp>
        <p:nvSpPr>
          <p:cNvPr id="4" name="Slide Number Placeholder 3"/>
          <p:cNvSpPr>
            <a:spLocks noGrp="1"/>
          </p:cNvSpPr>
          <p:nvPr>
            <p:ph type="sldNum" sz="quarter" idx="12"/>
          </p:nvPr>
        </p:nvSpPr>
        <p:spPr/>
        <p:txBody>
          <a:bodyPr/>
          <a:lstStyle/>
          <a:p>
            <a:fld id="{5292931B-AD19-4597-B4F3-F4627A82F605}" type="slidenum">
              <a:rPr lang="en-GB" smtClean="0"/>
              <a:t>13</a:t>
            </a:fld>
            <a:endParaRPr lang="en-GB"/>
          </a:p>
        </p:txBody>
      </p:sp>
    </p:spTree>
    <p:extLst>
      <p:ext uri="{BB962C8B-B14F-4D97-AF65-F5344CB8AC3E}">
        <p14:creationId xmlns:p14="http://schemas.microsoft.com/office/powerpoint/2010/main" val="2904758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788</TotalTime>
  <Words>1238</Words>
  <Application>Microsoft Office PowerPoint</Application>
  <PresentationFormat>On-screen Show (4:3)</PresentationFormat>
  <Paragraphs>117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Flow</vt:lpstr>
      <vt:lpstr>Giving Individuals A Voice: Empowerment, Agency and Anti-Oppressive Practice – ECAY4002</vt:lpstr>
      <vt:lpstr>Advocacy Charter</vt:lpstr>
      <vt:lpstr>Advocacy Notes</vt:lpstr>
      <vt:lpstr>Advocacy Notes</vt:lpstr>
      <vt:lpstr>Client: Crucial Conversation</vt:lpstr>
      <vt:lpstr>Inspiration</vt:lpstr>
      <vt:lpstr>Multi-Disciplinary Team Meeting</vt:lpstr>
      <vt:lpstr>  Method</vt:lpstr>
      <vt:lpstr>Method Continued</vt:lpstr>
      <vt:lpstr>Conclusion</vt:lpstr>
      <vt:lpstr>References</vt:lpstr>
      <vt:lpstr>References continued</vt:lpstr>
      <vt:lpstr>Picture 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dc:creator>
  <cp:lastModifiedBy>Helen</cp:lastModifiedBy>
  <cp:revision>68</cp:revision>
  <cp:lastPrinted>2018-01-03T18:55:40Z</cp:lastPrinted>
  <dcterms:created xsi:type="dcterms:W3CDTF">2018-01-02T12:29:59Z</dcterms:created>
  <dcterms:modified xsi:type="dcterms:W3CDTF">2018-01-07T11:53:02Z</dcterms:modified>
</cp:coreProperties>
</file>