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saveSubsetFonts="1">
  <p:sldMasterIdLst>
    <p:sldMasterId id="2147483648" r:id="rId4"/>
  </p:sldMasterIdLst>
  <p:notesMasterIdLst>
    <p:notesMasterId r:id="rId40"/>
  </p:notesMasterIdLst>
  <p:handoutMasterIdLst>
    <p:handoutMasterId r:id="rId41"/>
  </p:handoutMasterIdLst>
  <p:sldIdLst>
    <p:sldId id="256" r:id="rId5"/>
    <p:sldId id="395" r:id="rId6"/>
    <p:sldId id="283" r:id="rId7"/>
    <p:sldId id="437" r:id="rId8"/>
    <p:sldId id="396" r:id="rId9"/>
    <p:sldId id="398" r:id="rId10"/>
    <p:sldId id="418" r:id="rId11"/>
    <p:sldId id="419" r:id="rId12"/>
    <p:sldId id="420" r:id="rId13"/>
    <p:sldId id="421" r:id="rId14"/>
    <p:sldId id="422" r:id="rId15"/>
    <p:sldId id="423" r:id="rId16"/>
    <p:sldId id="424" r:id="rId17"/>
    <p:sldId id="425" r:id="rId18"/>
    <p:sldId id="426" r:id="rId19"/>
    <p:sldId id="427" r:id="rId20"/>
    <p:sldId id="428" r:id="rId21"/>
    <p:sldId id="429" r:id="rId22"/>
    <p:sldId id="430" r:id="rId23"/>
    <p:sldId id="431" r:id="rId24"/>
    <p:sldId id="432" r:id="rId25"/>
    <p:sldId id="433" r:id="rId26"/>
    <p:sldId id="434" r:id="rId27"/>
    <p:sldId id="445" r:id="rId28"/>
    <p:sldId id="446" r:id="rId29"/>
    <p:sldId id="447" r:id="rId30"/>
    <p:sldId id="435" r:id="rId31"/>
    <p:sldId id="444" r:id="rId32"/>
    <p:sldId id="439" r:id="rId33"/>
    <p:sldId id="440" r:id="rId34"/>
    <p:sldId id="441" r:id="rId35"/>
    <p:sldId id="442" r:id="rId36"/>
    <p:sldId id="443" r:id="rId37"/>
    <p:sldId id="438" r:id="rId38"/>
    <p:sldId id="274" r:id="rId39"/>
  </p:sldIdLst>
  <p:sldSz cx="9144000" cy="6858000" type="screen4x3"/>
  <p:notesSz cx="6858000" cy="9144000"/>
  <p:embeddedFontLst>
    <p:embeddedFont>
      <p:font typeface="ＭＳ Ｐゴシック" panose="020B0600070205080204" pitchFamily="34" charset="-128"/>
      <p:regular r:id="rId42"/>
    </p:embeddedFont>
    <p:embeddedFont>
      <p:font typeface="Calibri" panose="020F0502020204030204" pitchFamily="34" charset="0"/>
      <p:regular r:id="rId43"/>
      <p:bold r:id="rId44"/>
      <p:italic r:id="rId45"/>
      <p:boldItalic r:id="rId4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8" autoAdjust="0"/>
    <p:restoredTop sz="94660"/>
  </p:normalViewPr>
  <p:slideViewPr>
    <p:cSldViewPr>
      <p:cViewPr varScale="1">
        <p:scale>
          <a:sx n="100" d="100"/>
          <a:sy n="100" d="100"/>
        </p:scale>
        <p:origin x="597" y="51"/>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font" Target="fonts/font1.fntdata"/><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5.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font" Target="fonts/font2.fntdata"/><Relationship Id="rId48" Type="http://schemas.openxmlformats.org/officeDocument/2006/relationships/viewProps" Target="view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smtClean="0"/>
              <a:t>n.kaliyamurthy@uwtsd.ac.uk</a:t>
            </a:r>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B30FD7-B61A-47AD-9734-0729CE3D67F9}" type="datetimeFigureOut">
              <a:rPr lang="en-GB" smtClean="0"/>
              <a:t>02/02/2021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944230-701F-4349-8BF0-47885920E893}" type="slidenum">
              <a:rPr lang="en-GB" smtClean="0"/>
              <a:t>‹#›</a:t>
            </a:fld>
            <a:endParaRPr lang="en-GB"/>
          </a:p>
        </p:txBody>
      </p:sp>
    </p:spTree>
    <p:extLst>
      <p:ext uri="{BB962C8B-B14F-4D97-AF65-F5344CB8AC3E}">
        <p14:creationId xmlns:p14="http://schemas.microsoft.com/office/powerpoint/2010/main" val="425343093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57757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23854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51710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866330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520566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r>
              <a:rPr lang="en-US" smtClean="0"/>
              <a:t>n.kaliyamurthy@uwtsd.ac.uk</a:t>
            </a: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smtClean="0"/>
              <a:t>n.kaliyamurthy@uwtsd.ac.uk</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r>
              <a:rPr lang="en-US" smtClean="0"/>
              <a:t>n.kaliyamurthy@uwtsd.ac.uk</a:t>
            </a:r>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r>
              <a:rPr lang="en-US" smtClean="0"/>
              <a:t>n.kaliyamurthy@uwtsd.ac.uk</a:t>
            </a:r>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n.kaliyamurthy@uwtsd.ac.uk</a:t>
            </a:r>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smtClean="0"/>
              <a:t>n.kaliyamurthy@uwtsd.ac.uk</a:t>
            </a:r>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r>
              <a:rPr lang="en-US" smtClean="0"/>
              <a:t>n.kaliyamurthy@uwtsd.ac.uk</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r>
              <a:rPr lang="en-US" smtClean="0"/>
              <a:t>n.kaliyamurthy@uwtsd.ac.uk</a:t>
            </a:r>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596" y="1772816"/>
            <a:ext cx="8280920" cy="1470025"/>
          </a:xfrm>
        </p:spPr>
        <p:txBody>
          <a:bodyPr>
            <a:normAutofit/>
          </a:bodyPr>
          <a:lstStyle/>
          <a:p>
            <a:pPr algn="r"/>
            <a:r>
              <a:rPr lang="en-GB" sz="4000" b="1" dirty="0" smtClean="0">
                <a:solidFill>
                  <a:schemeClr val="accent2"/>
                </a:solidFill>
              </a:rPr>
              <a:t>Cybersecurity Essentials</a:t>
            </a:r>
            <a:r>
              <a:rPr lang="en-GB" sz="5300" dirty="0">
                <a:solidFill>
                  <a:schemeClr val="bg1"/>
                </a:solidFill>
              </a:rPr>
              <a:t/>
            </a:r>
            <a:br>
              <a:rPr lang="en-GB" sz="5300" dirty="0">
                <a:solidFill>
                  <a:schemeClr val="bg1"/>
                </a:solidFill>
              </a:rPr>
            </a:br>
            <a:r>
              <a:rPr lang="en-GB" sz="2200" i="1" dirty="0" smtClean="0">
                <a:solidFill>
                  <a:schemeClr val="bg1"/>
                </a:solidFill>
              </a:rPr>
              <a:t>(ACCA4029)</a:t>
            </a:r>
            <a:r>
              <a:rPr lang="en-GB" sz="2200" i="1" dirty="0">
                <a:solidFill>
                  <a:schemeClr val="bg1"/>
                </a:solidFill>
              </a:rPr>
              <a:t/>
            </a:r>
            <a:br>
              <a:rPr lang="en-GB" sz="2200" i="1" dirty="0">
                <a:solidFill>
                  <a:schemeClr val="bg1"/>
                </a:solidFill>
              </a:rPr>
            </a:br>
            <a:r>
              <a:rPr lang="en-GB" sz="2200" i="1" dirty="0" smtClean="0">
                <a:solidFill>
                  <a:schemeClr val="bg1"/>
                </a:solidFill>
              </a:rPr>
              <a:t>Cybersecurity Essentials: Cybersecurity Cube</a:t>
            </a:r>
            <a:endParaRPr lang="en-GB"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7308304"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01480"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139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868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i="1" dirty="0" smtClean="0">
                <a:solidFill>
                  <a:schemeClr val="accent1">
                    <a:lumMod val="50000"/>
                  </a:schemeClr>
                </a:solidFill>
              </a:rPr>
              <a:t>From our previous class… (recap)</a:t>
            </a:r>
            <a:endParaRPr lang="en-GB" sz="3600" i="1"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p:txBody>
          <a:bodyPr>
            <a:normAutofit/>
          </a:bodyPr>
          <a:lstStyle/>
          <a:p>
            <a:pPr marL="457200" lvl="1" indent="0">
              <a:buNone/>
            </a:pPr>
            <a:endParaRPr lang="en-GB" i="1" dirty="0" smtClean="0"/>
          </a:p>
          <a:p>
            <a:pPr lvl="1"/>
            <a:endParaRPr lang="en-GB" i="1" dirty="0"/>
          </a:p>
          <a:p>
            <a:pPr marL="0" indent="0">
              <a:buNone/>
            </a:pPr>
            <a:endParaRPr lang="en-GB" dirty="0"/>
          </a:p>
          <a:p>
            <a:endParaRPr lang="en-GB" dirty="0"/>
          </a:p>
        </p:txBody>
      </p:sp>
      <p:sp>
        <p:nvSpPr>
          <p:cNvPr id="6" name="TextBox 5"/>
          <p:cNvSpPr txBox="1"/>
          <p:nvPr/>
        </p:nvSpPr>
        <p:spPr>
          <a:xfrm>
            <a:off x="3373" y="5445224"/>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5" name="Content Placeholder 2">
            <a:extLst>
              <a:ext uri="{FF2B5EF4-FFF2-40B4-BE49-F238E27FC236}">
                <a16:creationId xmlns:a16="http://schemas.microsoft.com/office/drawing/2014/main" id="{54A1C25E-7EBF-4A13-B167-E80F199FF570}"/>
              </a:ext>
            </a:extLst>
          </p:cNvPr>
          <p:cNvSpPr txBox="1">
            <a:spLocks/>
          </p:cNvSpPr>
          <p:nvPr/>
        </p:nvSpPr>
        <p:spPr>
          <a:xfrm>
            <a:off x="440283" y="1436911"/>
            <a:ext cx="82296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Welcoming to the cyber world…</a:t>
            </a:r>
          </a:p>
          <a:p>
            <a:r>
              <a:rPr lang="cy-GB" dirty="0" err="1"/>
              <a:t>Good</a:t>
            </a:r>
            <a:r>
              <a:rPr lang="cy-GB" dirty="0"/>
              <a:t> </a:t>
            </a:r>
            <a:r>
              <a:rPr lang="cy-GB" dirty="0" err="1"/>
              <a:t>Guys</a:t>
            </a:r>
            <a:r>
              <a:rPr lang="cy-GB" dirty="0"/>
              <a:t> </a:t>
            </a:r>
            <a:r>
              <a:rPr lang="cy-GB" dirty="0" err="1"/>
              <a:t>Vs</a:t>
            </a:r>
            <a:r>
              <a:rPr lang="cy-GB" dirty="0"/>
              <a:t> Bad </a:t>
            </a:r>
            <a:r>
              <a:rPr lang="cy-GB" dirty="0" err="1"/>
              <a:t>Guys</a:t>
            </a:r>
            <a:r>
              <a:rPr lang="cy-GB" dirty="0"/>
              <a:t>...</a:t>
            </a:r>
          </a:p>
          <a:p>
            <a:r>
              <a:rPr lang="cy-GB" dirty="0" err="1"/>
              <a:t>Threats</a:t>
            </a:r>
            <a:r>
              <a:rPr lang="cy-GB" dirty="0"/>
              <a:t>...</a:t>
            </a:r>
          </a:p>
          <a:p>
            <a:r>
              <a:rPr lang="cy-GB" dirty="0" err="1"/>
              <a:t>Mitigating</a:t>
            </a:r>
            <a:r>
              <a:rPr lang="cy-GB" dirty="0"/>
              <a:t> </a:t>
            </a:r>
            <a:r>
              <a:rPr lang="cy-GB" dirty="0" err="1"/>
              <a:t>Threats</a:t>
            </a:r>
            <a:r>
              <a:rPr lang="cy-GB" dirty="0"/>
              <a:t>...</a:t>
            </a:r>
            <a:endParaRPr lang="en-GB" dirty="0"/>
          </a:p>
          <a:p>
            <a:endParaRPr lang="en-GB" dirty="0"/>
          </a:p>
        </p:txBody>
      </p:sp>
    </p:spTree>
    <p:extLst>
      <p:ext uri="{BB962C8B-B14F-4D97-AF65-F5344CB8AC3E}">
        <p14:creationId xmlns:p14="http://schemas.microsoft.com/office/powerpoint/2010/main" val="11174022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Chat…</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268760"/>
            <a:ext cx="8229600" cy="4248473"/>
          </a:xfrm>
        </p:spPr>
        <p:txBody>
          <a:bodyPr>
            <a:normAutofit/>
          </a:bodyPr>
          <a:lstStyle/>
          <a:p>
            <a:pPr marL="0" indent="0" algn="ctr">
              <a:spcBef>
                <a:spcPts val="600"/>
              </a:spcBef>
              <a:buNone/>
            </a:pPr>
            <a:r>
              <a:rPr lang="en-US" sz="2800" b="1" i="1" dirty="0" smtClean="0">
                <a:solidFill>
                  <a:schemeClr val="tx2"/>
                </a:solidFill>
              </a:rPr>
              <a:t>Write on the whiteboard/ </a:t>
            </a:r>
            <a:r>
              <a:rPr lang="en-US" sz="2800" b="1" i="1" dirty="0" err="1" smtClean="0">
                <a:solidFill>
                  <a:schemeClr val="tx2"/>
                </a:solidFill>
              </a:rPr>
              <a:t>Chatbox</a:t>
            </a:r>
            <a:r>
              <a:rPr lang="en-US" sz="2800" b="1" i="1" dirty="0" smtClean="0">
                <a:solidFill>
                  <a:schemeClr val="tx2"/>
                </a:solidFill>
              </a:rPr>
              <a:t>…</a:t>
            </a:r>
          </a:p>
          <a:p>
            <a:pPr marL="0" indent="0" algn="ctr">
              <a:spcBef>
                <a:spcPts val="600"/>
              </a:spcBef>
              <a:buNone/>
            </a:pPr>
            <a:r>
              <a:rPr lang="en-US" sz="2800" b="1" i="1" dirty="0" smtClean="0">
                <a:solidFill>
                  <a:schemeClr val="tx2"/>
                </a:solidFill>
              </a:rPr>
              <a:t>What do you think</a:t>
            </a:r>
          </a:p>
          <a:p>
            <a:pPr marL="0" indent="0" algn="ctr">
              <a:spcBef>
                <a:spcPts val="600"/>
              </a:spcBef>
              <a:buNone/>
            </a:pPr>
            <a:endParaRPr lang="en-US" sz="2800" b="1" i="1" dirty="0" smtClean="0">
              <a:solidFill>
                <a:schemeClr val="tx2"/>
              </a:solidFill>
            </a:endParaRPr>
          </a:p>
          <a:p>
            <a:pPr marL="0" indent="0" algn="ctr">
              <a:spcBef>
                <a:spcPts val="600"/>
              </a:spcBef>
              <a:buNone/>
            </a:pPr>
            <a:r>
              <a:rPr lang="en-US" sz="2800" b="1" i="1" dirty="0" smtClean="0">
                <a:solidFill>
                  <a:schemeClr val="tx2"/>
                </a:solidFill>
              </a:rPr>
              <a:t>Anything which is confidential to you?</a:t>
            </a:r>
          </a:p>
          <a:p>
            <a:pPr marL="0" indent="0" algn="ctr">
              <a:spcBef>
                <a:spcPts val="600"/>
              </a:spcBef>
              <a:buNone/>
            </a:pPr>
            <a:r>
              <a:rPr lang="en-US" sz="2800" b="1" i="1" dirty="0" smtClean="0">
                <a:solidFill>
                  <a:schemeClr val="tx2"/>
                </a:solidFill>
              </a:rPr>
              <a:t>----</a:t>
            </a:r>
          </a:p>
          <a:p>
            <a:pPr marL="0" indent="0" algn="ctr">
              <a:spcBef>
                <a:spcPts val="600"/>
              </a:spcBef>
              <a:buNone/>
            </a:pPr>
            <a:endParaRPr lang="en-US" sz="2800" b="1" i="1" dirty="0" smtClean="0">
              <a:solidFill>
                <a:schemeClr val="tx2"/>
              </a:solidFill>
            </a:endParaRPr>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9078123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Objectives and Discussions</a:t>
            </a:r>
            <a:endParaRPr lang="en-GB" sz="3600" dirty="0">
              <a:solidFill>
                <a:schemeClr val="accent1">
                  <a:lumMod val="50000"/>
                </a:schemeClr>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457200" y="1268760"/>
            <a:ext cx="8229600" cy="4248473"/>
          </a:xfrm>
        </p:spPr>
        <p:txBody>
          <a:bodyPr>
            <a:normAutofit fontScale="62500" lnSpcReduction="20000"/>
          </a:bodyPr>
          <a:lstStyle/>
          <a:p>
            <a:pPr marL="0" indent="0" algn="ctr">
              <a:spcBef>
                <a:spcPts val="600"/>
              </a:spcBef>
              <a:buNone/>
            </a:pPr>
            <a:r>
              <a:rPr lang="en-US" sz="2800" b="1" i="1" dirty="0">
                <a:solidFill>
                  <a:schemeClr val="tx2"/>
                </a:solidFill>
              </a:rPr>
              <a:t>The Cybersecurity </a:t>
            </a:r>
            <a:r>
              <a:rPr lang="en-US" sz="2800" b="1" i="1" dirty="0" smtClean="0">
                <a:solidFill>
                  <a:schemeClr val="tx2"/>
                </a:solidFill>
              </a:rPr>
              <a:t>Cube</a:t>
            </a:r>
            <a:r>
              <a:rPr lang="en-US" b="1" i="1" dirty="0" smtClean="0">
                <a:solidFill>
                  <a:schemeClr val="tx2"/>
                </a:solidFill>
              </a:rPr>
              <a:t> </a:t>
            </a:r>
          </a:p>
          <a:p>
            <a:pPr marL="0" indent="0" algn="ctr">
              <a:spcBef>
                <a:spcPts val="600"/>
              </a:spcBef>
              <a:buNone/>
            </a:pPr>
            <a:r>
              <a:rPr lang="en-US" sz="2100" i="1" dirty="0" smtClean="0"/>
              <a:t>the </a:t>
            </a:r>
            <a:r>
              <a:rPr lang="en-US" sz="2100" i="1" dirty="0"/>
              <a:t>three dimensions of the </a:t>
            </a:r>
            <a:r>
              <a:rPr lang="en-US" sz="2100" i="1" dirty="0" err="1"/>
              <a:t>McCumber</a:t>
            </a:r>
            <a:r>
              <a:rPr lang="en-US" sz="2100" i="1" dirty="0"/>
              <a:t> </a:t>
            </a:r>
            <a:r>
              <a:rPr lang="en-US" sz="2100" i="1" dirty="0" smtClean="0"/>
              <a:t>Cube.</a:t>
            </a:r>
            <a:endParaRPr lang="en-US" i="1" dirty="0"/>
          </a:p>
          <a:p>
            <a:pPr marL="0" indent="0" algn="ctr">
              <a:spcBef>
                <a:spcPts val="600"/>
              </a:spcBef>
              <a:buNone/>
            </a:pPr>
            <a:endParaRPr lang="en-US" sz="2800" b="1" i="1" dirty="0" smtClean="0"/>
          </a:p>
          <a:p>
            <a:pPr marL="0" indent="0" algn="ctr">
              <a:spcBef>
                <a:spcPts val="600"/>
              </a:spcBef>
              <a:buNone/>
            </a:pPr>
            <a:r>
              <a:rPr lang="en-US" sz="2900" b="1" i="1" dirty="0">
                <a:solidFill>
                  <a:schemeClr val="tx2"/>
                </a:solidFill>
              </a:rPr>
              <a:t>CIA TRIAD </a:t>
            </a:r>
          </a:p>
          <a:p>
            <a:pPr marL="0" indent="0" algn="ctr">
              <a:spcBef>
                <a:spcPts val="600"/>
              </a:spcBef>
              <a:buNone/>
            </a:pPr>
            <a:r>
              <a:rPr lang="en-US" sz="2300" i="1" dirty="0" smtClean="0"/>
              <a:t>confidentiality</a:t>
            </a:r>
            <a:r>
              <a:rPr lang="en-US" sz="2300" i="1" dirty="0"/>
              <a:t>, integrity, and availability.</a:t>
            </a:r>
            <a:endParaRPr lang="en-US" i="1" dirty="0"/>
          </a:p>
          <a:p>
            <a:pPr marL="0" indent="0" algn="ctr">
              <a:spcBef>
                <a:spcPts val="600"/>
              </a:spcBef>
              <a:buNone/>
            </a:pPr>
            <a:endParaRPr lang="en-US" sz="2800" b="1" i="1" dirty="0" smtClean="0"/>
          </a:p>
          <a:p>
            <a:pPr marL="0" indent="0" algn="ctr">
              <a:spcBef>
                <a:spcPts val="600"/>
              </a:spcBef>
              <a:buNone/>
            </a:pPr>
            <a:r>
              <a:rPr lang="en-US" sz="2900" b="1" i="1" dirty="0">
                <a:solidFill>
                  <a:schemeClr val="tx2"/>
                </a:solidFill>
              </a:rPr>
              <a:t>States of Data </a:t>
            </a:r>
          </a:p>
          <a:p>
            <a:pPr marL="0" indent="0" algn="ctr">
              <a:spcBef>
                <a:spcPts val="600"/>
              </a:spcBef>
              <a:buNone/>
            </a:pPr>
            <a:r>
              <a:rPr lang="en-US" sz="2300" i="1" dirty="0" smtClean="0"/>
              <a:t>the </a:t>
            </a:r>
            <a:r>
              <a:rPr lang="en-US" sz="2300" i="1" dirty="0"/>
              <a:t>three states of data.</a:t>
            </a:r>
            <a:endParaRPr lang="en-US" i="1" dirty="0"/>
          </a:p>
          <a:p>
            <a:pPr marL="0" indent="0" algn="ctr">
              <a:spcBef>
                <a:spcPts val="600"/>
              </a:spcBef>
              <a:buNone/>
            </a:pPr>
            <a:endParaRPr lang="en-US" sz="2800" b="1" i="1" dirty="0" smtClean="0"/>
          </a:p>
          <a:p>
            <a:pPr marL="0" indent="0" algn="ctr">
              <a:spcBef>
                <a:spcPts val="600"/>
              </a:spcBef>
              <a:buNone/>
            </a:pPr>
            <a:r>
              <a:rPr lang="en-US" sz="2900" b="1" i="1" dirty="0">
                <a:solidFill>
                  <a:schemeClr val="tx2"/>
                </a:solidFill>
              </a:rPr>
              <a:t>Cybersecurity Countermeasures </a:t>
            </a:r>
          </a:p>
          <a:p>
            <a:pPr marL="0" indent="0" algn="ctr">
              <a:spcBef>
                <a:spcPts val="600"/>
              </a:spcBef>
              <a:buNone/>
            </a:pPr>
            <a:r>
              <a:rPr lang="en-US" sz="2300" i="1" dirty="0" smtClean="0"/>
              <a:t>the </a:t>
            </a:r>
            <a:r>
              <a:rPr lang="en-US" sz="2300" i="1" dirty="0"/>
              <a:t>types of cybersecurity countermeasures.</a:t>
            </a:r>
            <a:endParaRPr lang="en-US" i="1" dirty="0"/>
          </a:p>
          <a:p>
            <a:pPr marL="0" indent="0" algn="ctr">
              <a:spcBef>
                <a:spcPts val="600"/>
              </a:spcBef>
              <a:buNone/>
            </a:pPr>
            <a:endParaRPr lang="en-US" sz="2800" b="1" i="1" dirty="0" smtClean="0"/>
          </a:p>
          <a:p>
            <a:pPr marL="0" indent="0" algn="ctr">
              <a:spcBef>
                <a:spcPts val="600"/>
              </a:spcBef>
              <a:buNone/>
            </a:pPr>
            <a:r>
              <a:rPr lang="en-US" sz="2900" b="1" i="1" dirty="0">
                <a:solidFill>
                  <a:schemeClr val="tx2"/>
                </a:solidFill>
              </a:rPr>
              <a:t>IT Security Management Framework </a:t>
            </a:r>
          </a:p>
          <a:p>
            <a:pPr marL="0" indent="0" algn="ctr">
              <a:spcBef>
                <a:spcPts val="600"/>
              </a:spcBef>
              <a:buNone/>
            </a:pPr>
            <a:r>
              <a:rPr lang="en-US" sz="2300" i="1" dirty="0" smtClean="0"/>
              <a:t>the </a:t>
            </a:r>
            <a:r>
              <a:rPr lang="en-US" sz="2300" i="1" dirty="0"/>
              <a:t>ISO Cybersecurity </a:t>
            </a:r>
            <a:r>
              <a:rPr lang="en-US" sz="2300" i="1" dirty="0" smtClean="0"/>
              <a:t>Model</a:t>
            </a:r>
            <a:endParaRPr lang="en-CA" sz="2000" i="1" dirty="0"/>
          </a:p>
        </p:txBody>
      </p:sp>
      <p:sp>
        <p:nvSpPr>
          <p:cNvPr id="5" name="TextBox 4"/>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7611250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GB" sz="3600" dirty="0" smtClean="0">
                <a:solidFill>
                  <a:schemeClr val="accent1">
                    <a:lumMod val="50000"/>
                  </a:schemeClr>
                </a:solidFill>
              </a:rPr>
              <a:t>Our Focus…</a:t>
            </a:r>
            <a:endParaRPr lang="en-GB" sz="3600" dirty="0">
              <a:solidFill>
                <a:schemeClr val="accent1">
                  <a:lumMod val="50000"/>
                </a:schemeClr>
              </a:solidFill>
            </a:endParaRPr>
          </a:p>
        </p:txBody>
      </p:sp>
      <p:grpSp>
        <p:nvGrpSpPr>
          <p:cNvPr id="3" name="Group 2"/>
          <p:cNvGrpSpPr/>
          <p:nvPr/>
        </p:nvGrpSpPr>
        <p:grpSpPr>
          <a:xfrm>
            <a:off x="27235" y="2736931"/>
            <a:ext cx="3320629" cy="2854094"/>
            <a:chOff x="827584" y="1286271"/>
            <a:chExt cx="5112568" cy="4394273"/>
          </a:xfrm>
        </p:grpSpPr>
        <p:pic>
          <p:nvPicPr>
            <p:cNvPr id="5" name="Picture 4"/>
            <p:cNvPicPr>
              <a:picLocks noChangeAspect="1"/>
            </p:cNvPicPr>
            <p:nvPr/>
          </p:nvPicPr>
          <p:blipFill>
            <a:blip r:embed="rId2"/>
            <a:stretch>
              <a:fillRect/>
            </a:stretch>
          </p:blipFill>
          <p:spPr>
            <a:xfrm>
              <a:off x="827584" y="1286271"/>
              <a:ext cx="5112568" cy="4394273"/>
            </a:xfrm>
            <a:prstGeom prst="rect">
              <a:avLst/>
            </a:prstGeom>
          </p:spPr>
        </p:pic>
        <p:pic>
          <p:nvPicPr>
            <p:cNvPr id="6" name="Picture 5"/>
            <p:cNvPicPr>
              <a:picLocks noChangeAspect="1"/>
            </p:cNvPicPr>
            <p:nvPr/>
          </p:nvPicPr>
          <p:blipFill>
            <a:blip r:embed="rId3"/>
            <a:stretch>
              <a:fillRect/>
            </a:stretch>
          </p:blipFill>
          <p:spPr>
            <a:xfrm>
              <a:off x="2627784" y="3501008"/>
              <a:ext cx="1434951" cy="1071135"/>
            </a:xfrm>
            <a:prstGeom prst="rect">
              <a:avLst/>
            </a:prstGeom>
          </p:spPr>
        </p:pic>
      </p:grpSp>
      <p:pic>
        <p:nvPicPr>
          <p:cNvPr id="9" name="Picture 8"/>
          <p:cNvPicPr>
            <a:picLocks noChangeAspect="1"/>
          </p:cNvPicPr>
          <p:nvPr/>
        </p:nvPicPr>
        <p:blipFill>
          <a:blip r:embed="rId3"/>
          <a:stretch>
            <a:fillRect/>
          </a:stretch>
        </p:blipFill>
        <p:spPr>
          <a:xfrm>
            <a:off x="5076056" y="1628800"/>
            <a:ext cx="3507840" cy="2618465"/>
          </a:xfrm>
          <a:prstGeom prst="rect">
            <a:avLst/>
          </a:prstGeom>
        </p:spPr>
      </p:pic>
      <p:cxnSp>
        <p:nvCxnSpPr>
          <p:cNvPr id="10" name="Straight Arrow Connector 9"/>
          <p:cNvCxnSpPr/>
          <p:nvPr/>
        </p:nvCxnSpPr>
        <p:spPr>
          <a:xfrm flipV="1">
            <a:off x="1978410" y="2674583"/>
            <a:ext cx="2638603" cy="16823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4762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the three dimensions of the </a:t>
            </a:r>
            <a:r>
              <a:rPr lang="en-US" sz="3600" i="1" dirty="0" err="1">
                <a:solidFill>
                  <a:schemeClr val="tx2"/>
                </a:solidFill>
              </a:rPr>
              <a:t>McCumber</a:t>
            </a:r>
            <a:r>
              <a:rPr lang="en-US" sz="3600" i="1" dirty="0">
                <a:solidFill>
                  <a:schemeClr val="tx2"/>
                </a:solidFill>
              </a:rPr>
              <a:t> Cube</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a:solidFill>
                  <a:schemeClr val="tx2"/>
                </a:solidFill>
              </a:rPr>
              <a:t>The Principles of Security</a:t>
            </a:r>
          </a:p>
          <a:p>
            <a:pPr algn="just"/>
            <a:endParaRPr lang="en-US" sz="1600" dirty="0" smtClean="0"/>
          </a:p>
          <a:p>
            <a:pPr algn="just">
              <a:buFont typeface="Courier New" panose="02070309020205020404" pitchFamily="49" charset="0"/>
              <a:buChar char="o"/>
            </a:pPr>
            <a:r>
              <a:rPr lang="en-US" sz="1600" dirty="0" smtClean="0"/>
              <a:t>The </a:t>
            </a:r>
            <a:r>
              <a:rPr lang="en-US" sz="1600" dirty="0"/>
              <a:t>first dimension of the cybersecurity cube identifies the goals to </a:t>
            </a:r>
            <a:r>
              <a:rPr lang="en-US" sz="1600" b="1" i="1" u="sng" dirty="0">
                <a:solidFill>
                  <a:srgbClr val="FF0000"/>
                </a:solidFill>
                <a:effectLst>
                  <a:outerShdw blurRad="38100" dist="38100" dir="2700000" algn="tl">
                    <a:srgbClr val="000000">
                      <a:alpha val="43137"/>
                    </a:srgbClr>
                  </a:outerShdw>
                </a:effectLst>
              </a:rPr>
              <a:t>protect</a:t>
            </a:r>
            <a:r>
              <a:rPr lang="en-US" sz="1600" dirty="0"/>
              <a:t> the cyber world. </a:t>
            </a:r>
            <a:r>
              <a:rPr lang="en-US" sz="1600" dirty="0" smtClean="0"/>
              <a:t>The </a:t>
            </a:r>
            <a:r>
              <a:rPr lang="en-US" sz="1600" dirty="0"/>
              <a:t>goals identified in the first dimension are the foundational principles of the cybersecurity world. </a:t>
            </a:r>
            <a:endParaRPr lang="en-US" sz="1600" dirty="0" smtClean="0"/>
          </a:p>
          <a:p>
            <a:pPr algn="just">
              <a:buFont typeface="Courier New" panose="02070309020205020404" pitchFamily="49" charset="0"/>
              <a:buChar char="o"/>
            </a:pPr>
            <a:endParaRPr lang="en-US" sz="1600" dirty="0"/>
          </a:p>
          <a:p>
            <a:pPr algn="just">
              <a:buFont typeface="Courier New" panose="02070309020205020404" pitchFamily="49" charset="0"/>
              <a:buChar char="o"/>
            </a:pPr>
            <a:r>
              <a:rPr lang="en-US" sz="1600" b="1" i="1" dirty="0">
                <a:effectLst>
                  <a:outerShdw blurRad="38100" dist="38100" dir="2700000" algn="tl">
                    <a:srgbClr val="000000">
                      <a:alpha val="43137"/>
                    </a:srgbClr>
                  </a:outerShdw>
                </a:effectLst>
              </a:rPr>
              <a:t>These three principles are confidentiality, integrity and availability. </a:t>
            </a:r>
          </a:p>
          <a:p>
            <a:pPr algn="just">
              <a:buFont typeface="Courier New" panose="02070309020205020404" pitchFamily="49" charset="0"/>
              <a:buChar char="o"/>
            </a:pPr>
            <a:endParaRPr lang="en-US" sz="1600" dirty="0" smtClean="0"/>
          </a:p>
          <a:p>
            <a:pPr algn="just">
              <a:buFont typeface="Courier New" panose="02070309020205020404" pitchFamily="49" charset="0"/>
              <a:buChar char="o"/>
            </a:pPr>
            <a:r>
              <a:rPr lang="en-US" sz="1600" dirty="0" smtClean="0"/>
              <a:t>The </a:t>
            </a:r>
            <a:r>
              <a:rPr lang="en-US" sz="1600" dirty="0"/>
              <a:t>principles provide focus and enable cybersecurity specialists to prioritize actions in protecting the cyber world.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6100489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the three dimensions of the </a:t>
            </a:r>
            <a:r>
              <a:rPr lang="en-US" sz="3600" i="1" dirty="0" err="1">
                <a:solidFill>
                  <a:schemeClr val="tx2"/>
                </a:solidFill>
              </a:rPr>
              <a:t>McCumber</a:t>
            </a:r>
            <a:r>
              <a:rPr lang="en-US" sz="3600" i="1" dirty="0">
                <a:solidFill>
                  <a:schemeClr val="tx2"/>
                </a:solidFill>
              </a:rPr>
              <a:t> Cube</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The </a:t>
            </a:r>
            <a:r>
              <a:rPr lang="en-US" sz="2000" b="1" dirty="0">
                <a:solidFill>
                  <a:schemeClr val="tx2"/>
                </a:solidFill>
              </a:rPr>
              <a:t>States of </a:t>
            </a:r>
            <a:r>
              <a:rPr lang="en-US" sz="2000" b="1" dirty="0" smtClean="0">
                <a:solidFill>
                  <a:schemeClr val="tx2"/>
                </a:solidFill>
              </a:rPr>
              <a:t>Data</a:t>
            </a:r>
          </a:p>
          <a:p>
            <a:pPr marL="0" indent="0" algn="just">
              <a:buNone/>
            </a:pPr>
            <a:endParaRPr lang="en-US" sz="2000" b="1" dirty="0">
              <a:solidFill>
                <a:schemeClr val="tx2"/>
              </a:solidFill>
            </a:endParaRPr>
          </a:p>
          <a:p>
            <a:pPr algn="just"/>
            <a:r>
              <a:rPr lang="en-US" sz="1600" dirty="0"/>
              <a:t>The cyber world is a world of </a:t>
            </a:r>
            <a:r>
              <a:rPr lang="en-US" sz="1600" dirty="0" smtClean="0"/>
              <a:t>data. So, the main  focus is on </a:t>
            </a:r>
            <a:r>
              <a:rPr lang="en-US" sz="1600" dirty="0"/>
              <a:t>protecting data. </a:t>
            </a:r>
            <a:endParaRPr lang="en-US" sz="1600" dirty="0" smtClean="0"/>
          </a:p>
          <a:p>
            <a:pPr algn="just"/>
            <a:endParaRPr lang="en-US" sz="1600" dirty="0"/>
          </a:p>
          <a:p>
            <a:pPr algn="just"/>
            <a:r>
              <a:rPr lang="en-US" sz="1600" dirty="0" smtClean="0"/>
              <a:t>The </a:t>
            </a:r>
            <a:r>
              <a:rPr lang="en-US" sz="1600" dirty="0"/>
              <a:t>second dimension of the cybersecurity cube focuses on the </a:t>
            </a:r>
            <a:r>
              <a:rPr lang="en-US" sz="1600" b="1" i="1" u="sng" dirty="0">
                <a:solidFill>
                  <a:srgbClr val="FF0000"/>
                </a:solidFill>
                <a:effectLst>
                  <a:outerShdw blurRad="38100" dist="38100" dir="2700000" algn="tl">
                    <a:srgbClr val="000000">
                      <a:alpha val="43137"/>
                    </a:srgbClr>
                  </a:outerShdw>
                </a:effectLst>
              </a:rPr>
              <a:t>problems of protecting all of the states of data</a:t>
            </a:r>
            <a:r>
              <a:rPr lang="en-US" sz="1600" dirty="0"/>
              <a:t> in the cyber world. </a:t>
            </a:r>
            <a:endParaRPr lang="en-US" sz="1600" dirty="0" smtClean="0"/>
          </a:p>
          <a:p>
            <a:pPr algn="just"/>
            <a:endParaRPr lang="en-US" sz="1600" dirty="0"/>
          </a:p>
          <a:p>
            <a:pPr algn="just"/>
            <a:r>
              <a:rPr lang="en-US" sz="1600" dirty="0" smtClean="0"/>
              <a:t>Data </a:t>
            </a:r>
            <a:r>
              <a:rPr lang="en-US" sz="1600" dirty="0"/>
              <a:t>has three possible </a:t>
            </a:r>
            <a:r>
              <a:rPr lang="en-US" sz="1600" dirty="0" smtClean="0"/>
              <a:t>states:</a:t>
            </a:r>
          </a:p>
          <a:p>
            <a:pPr lvl="1" algn="just">
              <a:buFont typeface="Wingdings" panose="05000000000000000000" pitchFamily="2" charset="2"/>
              <a:buChar char="q"/>
            </a:pPr>
            <a:r>
              <a:rPr lang="en-US" sz="1600" dirty="0" smtClean="0"/>
              <a:t>Data </a:t>
            </a:r>
            <a:r>
              <a:rPr lang="en-US" sz="1600" dirty="0"/>
              <a:t>at rest or in storage </a:t>
            </a:r>
            <a:endParaRPr lang="en-US" sz="1600" dirty="0" smtClean="0"/>
          </a:p>
          <a:p>
            <a:pPr lvl="1" algn="just">
              <a:buFont typeface="Wingdings" panose="05000000000000000000" pitchFamily="2" charset="2"/>
              <a:buChar char="q"/>
            </a:pPr>
            <a:r>
              <a:rPr lang="en-US" sz="1600" dirty="0" smtClean="0"/>
              <a:t>Data </a:t>
            </a:r>
            <a:r>
              <a:rPr lang="en-US" sz="1600" dirty="0"/>
              <a:t>in transit </a:t>
            </a:r>
            <a:endParaRPr lang="en-US" sz="1600" dirty="0" smtClean="0"/>
          </a:p>
          <a:p>
            <a:pPr lvl="1" algn="just">
              <a:buFont typeface="Wingdings" panose="05000000000000000000" pitchFamily="2" charset="2"/>
              <a:buChar char="q"/>
            </a:pPr>
            <a:r>
              <a:rPr lang="en-US" sz="1600" dirty="0" smtClean="0"/>
              <a:t>Data </a:t>
            </a:r>
            <a:r>
              <a:rPr lang="en-US" sz="1600" dirty="0"/>
              <a:t>in process</a:t>
            </a:r>
          </a:p>
          <a:p>
            <a:pPr algn="just"/>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8767458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the three dimensions of the </a:t>
            </a:r>
            <a:r>
              <a:rPr lang="en-US" sz="3600" i="1" dirty="0" err="1">
                <a:solidFill>
                  <a:schemeClr val="tx2"/>
                </a:solidFill>
              </a:rPr>
              <a:t>McCumber</a:t>
            </a:r>
            <a:r>
              <a:rPr lang="en-US" sz="3600" i="1" dirty="0">
                <a:solidFill>
                  <a:schemeClr val="tx2"/>
                </a:solidFill>
              </a:rPr>
              <a:t> Cube</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The Protection</a:t>
            </a:r>
            <a:endParaRPr lang="en-US" sz="2000" b="1" dirty="0">
              <a:solidFill>
                <a:schemeClr val="tx2"/>
              </a:solidFill>
            </a:endParaRPr>
          </a:p>
          <a:p>
            <a:pPr algn="just"/>
            <a:endParaRPr lang="en-US" sz="2000" dirty="0" smtClean="0"/>
          </a:p>
          <a:p>
            <a:pPr marL="0" indent="0" algn="ctr">
              <a:buNone/>
            </a:pPr>
            <a:r>
              <a:rPr lang="en-US" sz="2000" dirty="0" smtClean="0"/>
              <a:t>The </a:t>
            </a:r>
            <a:r>
              <a:rPr lang="en-US" sz="2000" dirty="0"/>
              <a:t>third dimension of the cybersecurity sorcery cube defines </a:t>
            </a:r>
            <a:endParaRPr lang="en-US" sz="2000" dirty="0" smtClean="0"/>
          </a:p>
          <a:p>
            <a:pPr marL="0" indent="0" algn="ctr">
              <a:buNone/>
            </a:pPr>
            <a:r>
              <a:rPr lang="en-US" sz="2000" b="1" i="1" u="sng" dirty="0" smtClean="0">
                <a:solidFill>
                  <a:srgbClr val="FF0000"/>
                </a:solidFill>
                <a:effectLst>
                  <a:outerShdw blurRad="38100" dist="38100" dir="2700000" algn="tl">
                    <a:srgbClr val="000000">
                      <a:alpha val="43137"/>
                    </a:srgbClr>
                  </a:outerShdw>
                </a:effectLst>
              </a:rPr>
              <a:t>the </a:t>
            </a:r>
            <a:r>
              <a:rPr lang="en-US" sz="2000" b="1" i="1" u="sng" dirty="0">
                <a:solidFill>
                  <a:srgbClr val="FF0000"/>
                </a:solidFill>
                <a:effectLst>
                  <a:outerShdw blurRad="38100" dist="38100" dir="2700000" algn="tl">
                    <a:srgbClr val="000000">
                      <a:alpha val="43137"/>
                    </a:srgbClr>
                  </a:outerShdw>
                </a:effectLst>
              </a:rPr>
              <a:t>types of powers used to protect </a:t>
            </a:r>
            <a:endParaRPr lang="en-US" sz="2000" b="1" i="1" u="sng" dirty="0" smtClean="0">
              <a:solidFill>
                <a:srgbClr val="FF0000"/>
              </a:solidFill>
              <a:effectLst>
                <a:outerShdw blurRad="38100" dist="38100" dir="2700000" algn="tl">
                  <a:srgbClr val="000000">
                    <a:alpha val="43137"/>
                  </a:srgbClr>
                </a:outerShdw>
              </a:effectLst>
            </a:endParaRPr>
          </a:p>
          <a:p>
            <a:pPr marL="0" indent="0" algn="ctr">
              <a:buNone/>
            </a:pPr>
            <a:r>
              <a:rPr lang="en-US" sz="2000" dirty="0" smtClean="0"/>
              <a:t>the </a:t>
            </a:r>
            <a:r>
              <a:rPr lang="en-US" sz="2000" dirty="0"/>
              <a:t>cyber world. </a:t>
            </a:r>
            <a:endParaRPr lang="en-US" sz="2000" dirty="0" smtClean="0"/>
          </a:p>
          <a:p>
            <a:pPr algn="just"/>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7744778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a:solidFill>
                  <a:schemeClr val="tx2"/>
                </a:solidFill>
              </a:rPr>
              <a:t>the three dimensions of the </a:t>
            </a:r>
            <a:r>
              <a:rPr lang="en-US" sz="3600" i="1" dirty="0" err="1">
                <a:solidFill>
                  <a:schemeClr val="tx2"/>
                </a:solidFill>
              </a:rPr>
              <a:t>McCumber</a:t>
            </a:r>
            <a:r>
              <a:rPr lang="en-US" sz="3600" i="1" dirty="0">
                <a:solidFill>
                  <a:schemeClr val="tx2"/>
                </a:solidFill>
              </a:rPr>
              <a:t> Cube</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dirty="0" smtClean="0"/>
              <a:t>The </a:t>
            </a:r>
            <a:r>
              <a:rPr lang="en-US" sz="2000" dirty="0"/>
              <a:t>sorcery cube identifies the three types of powers: </a:t>
            </a:r>
          </a:p>
          <a:p>
            <a:pPr marL="0" indent="0" algn="ctr">
              <a:buNone/>
            </a:pPr>
            <a:endParaRPr lang="en-US" sz="2000" b="1" i="1" dirty="0" smtClean="0"/>
          </a:p>
          <a:p>
            <a:pPr marL="0" indent="0" algn="ctr">
              <a:buNone/>
            </a:pPr>
            <a:r>
              <a:rPr lang="en-US" sz="2000" b="1" i="1" dirty="0" smtClean="0"/>
              <a:t>Technologies </a:t>
            </a:r>
          </a:p>
          <a:p>
            <a:pPr marL="0" indent="0" algn="ctr">
              <a:buNone/>
            </a:pPr>
            <a:r>
              <a:rPr lang="en-US" sz="1800" i="1" dirty="0" smtClean="0"/>
              <a:t>devices</a:t>
            </a:r>
            <a:r>
              <a:rPr lang="en-US" sz="1800" i="1" dirty="0"/>
              <a:t>, </a:t>
            </a:r>
            <a:r>
              <a:rPr lang="en-US" sz="1800" i="1" dirty="0" smtClean="0"/>
              <a:t>&amp; products </a:t>
            </a:r>
            <a:r>
              <a:rPr lang="en-US" sz="1800" i="1" dirty="0"/>
              <a:t>available to protect information systems and </a:t>
            </a:r>
            <a:r>
              <a:rPr lang="en-US" sz="1800" i="1" dirty="0" smtClean="0"/>
              <a:t>defend cyber </a:t>
            </a:r>
            <a:r>
              <a:rPr lang="en-US" sz="1800" i="1" dirty="0"/>
              <a:t>criminals. </a:t>
            </a:r>
            <a:endParaRPr lang="en-US" sz="1800" i="1" dirty="0" smtClean="0"/>
          </a:p>
          <a:p>
            <a:pPr marL="0" indent="0" algn="ctr">
              <a:buNone/>
            </a:pPr>
            <a:endParaRPr lang="en-US" sz="1800" i="1" dirty="0"/>
          </a:p>
          <a:p>
            <a:pPr marL="0" indent="0" algn="ctr">
              <a:buNone/>
            </a:pPr>
            <a:r>
              <a:rPr lang="en-US" sz="2000" b="1" i="1" dirty="0"/>
              <a:t>Policies and Practices </a:t>
            </a:r>
            <a:endParaRPr lang="en-US" sz="2000" b="1" i="1" dirty="0" smtClean="0"/>
          </a:p>
          <a:p>
            <a:pPr marL="0" indent="0" algn="ctr">
              <a:buNone/>
            </a:pPr>
            <a:r>
              <a:rPr lang="en-US" sz="1600" i="1" dirty="0" smtClean="0"/>
              <a:t>Procedures &amp; guidelines </a:t>
            </a:r>
            <a:r>
              <a:rPr lang="en-US" sz="1600" i="1" dirty="0"/>
              <a:t>that enable the citizens of the cyber world to stay safe </a:t>
            </a:r>
            <a:r>
              <a:rPr lang="en-US" sz="1600" i="1" dirty="0" smtClean="0"/>
              <a:t>&amp; follow </a:t>
            </a:r>
            <a:r>
              <a:rPr lang="en-US" sz="1600" i="1" dirty="0"/>
              <a:t>good practices.</a:t>
            </a:r>
            <a:r>
              <a:rPr lang="en-US" sz="1800" i="1" dirty="0"/>
              <a:t> </a:t>
            </a:r>
          </a:p>
          <a:p>
            <a:pPr marL="0" indent="0" algn="ctr">
              <a:buNone/>
            </a:pPr>
            <a:endParaRPr lang="en-US" sz="2000" b="1" i="1" dirty="0" smtClean="0"/>
          </a:p>
          <a:p>
            <a:pPr marL="0" indent="0" algn="ctr">
              <a:buNone/>
            </a:pPr>
            <a:r>
              <a:rPr lang="en-US" sz="2000" b="1" i="1" dirty="0" smtClean="0"/>
              <a:t>People </a:t>
            </a:r>
          </a:p>
          <a:p>
            <a:pPr marL="0" indent="0" algn="ctr">
              <a:buNone/>
            </a:pPr>
            <a:r>
              <a:rPr lang="en-US" sz="1800" i="1" dirty="0" smtClean="0"/>
              <a:t>Aware </a:t>
            </a:r>
            <a:r>
              <a:rPr lang="en-US" sz="1800" i="1" dirty="0"/>
              <a:t>and knowledgeable about their world and the dangers that threaten their world. </a:t>
            </a:r>
          </a:p>
          <a:p>
            <a:pPr algn="just"/>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5307873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Confidentiality</a:t>
            </a:r>
            <a:endParaRPr lang="en-US" sz="2000" b="1" dirty="0">
              <a:solidFill>
                <a:schemeClr val="tx2"/>
              </a:solidFill>
            </a:endParaRPr>
          </a:p>
          <a:p>
            <a:pPr algn="just"/>
            <a:r>
              <a:rPr lang="en-US" sz="2000" dirty="0" smtClean="0"/>
              <a:t>Confidentiality </a:t>
            </a:r>
            <a:r>
              <a:rPr lang="en-US" sz="2000" dirty="0"/>
              <a:t>prevents the disclosure of information to unauthorized people, resources and processes. </a:t>
            </a:r>
            <a:endParaRPr lang="en-US" sz="2000" dirty="0" smtClean="0"/>
          </a:p>
          <a:p>
            <a:pPr algn="just"/>
            <a:r>
              <a:rPr lang="en-US" sz="2000" dirty="0" smtClean="0"/>
              <a:t>Maybe in other words, </a:t>
            </a:r>
            <a:r>
              <a:rPr lang="en-US" sz="2000" b="1" i="1" u="sng" dirty="0" smtClean="0">
                <a:solidFill>
                  <a:srgbClr val="FF0000"/>
                </a:solidFill>
                <a:effectLst>
                  <a:outerShdw blurRad="38100" dist="38100" dir="2700000" algn="tl">
                    <a:srgbClr val="000000">
                      <a:alpha val="43137"/>
                    </a:srgbClr>
                  </a:outerShdw>
                </a:effectLst>
              </a:rPr>
              <a:t>confidentiality </a:t>
            </a:r>
            <a:r>
              <a:rPr lang="en-US" sz="2000" b="1" i="1" u="sng" dirty="0">
                <a:solidFill>
                  <a:srgbClr val="FF0000"/>
                </a:solidFill>
                <a:effectLst>
                  <a:outerShdw blurRad="38100" dist="38100" dir="2700000" algn="tl">
                    <a:srgbClr val="000000">
                      <a:alpha val="43137"/>
                    </a:srgbClr>
                  </a:outerShdw>
                </a:effectLst>
              </a:rPr>
              <a:t>is privacy</a:t>
            </a:r>
            <a:r>
              <a:rPr lang="en-US" sz="2000" dirty="0"/>
              <a:t>. </a:t>
            </a:r>
            <a:endParaRPr lang="en-US" sz="2000" dirty="0" smtClean="0"/>
          </a:p>
          <a:p>
            <a:pPr algn="just"/>
            <a:endParaRPr lang="en-US" sz="2000" dirty="0"/>
          </a:p>
          <a:p>
            <a:pPr algn="just"/>
            <a:r>
              <a:rPr lang="en-US" sz="2000" dirty="0"/>
              <a:t>Organizations need to train employees about best practices in safeguarding sensitive information to protect themselves and the organization from attacks. </a:t>
            </a:r>
          </a:p>
          <a:p>
            <a:pPr algn="just"/>
            <a:endParaRPr lang="en-US" sz="2000" dirty="0" smtClean="0"/>
          </a:p>
          <a:p>
            <a:pPr algn="just"/>
            <a:r>
              <a:rPr lang="en-US" sz="2000" dirty="0" smtClean="0"/>
              <a:t>Methods </a:t>
            </a:r>
            <a:r>
              <a:rPr lang="en-US" sz="2000" dirty="0"/>
              <a:t>used to ensure confidentiality include </a:t>
            </a:r>
            <a:r>
              <a:rPr lang="en-US" sz="2000" b="1" i="1" dirty="0">
                <a:solidFill>
                  <a:schemeClr val="tx2"/>
                </a:solidFill>
              </a:rPr>
              <a:t>data encryption, authentication, and access control</a:t>
            </a:r>
            <a:r>
              <a:rPr lang="en-US" sz="2000" dirty="0" smtClean="0"/>
              <a:t>.</a:t>
            </a:r>
            <a:endParaRPr lang="en-US" sz="2400" dirty="0"/>
          </a:p>
          <a:p>
            <a:pPr algn="just"/>
            <a:endParaRPr lang="en-US" sz="1800" dirty="0"/>
          </a:p>
          <a:p>
            <a:pPr algn="just"/>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02403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79512" y="1196752"/>
            <a:ext cx="4320480" cy="3917032"/>
          </a:xfrm>
        </p:spPr>
        <p:txBody>
          <a:bodyPr>
            <a:noAutofit/>
          </a:bodyPr>
          <a:lstStyle/>
          <a:p>
            <a:pPr marL="0" indent="0" algn="just">
              <a:buNone/>
            </a:pPr>
            <a:r>
              <a:rPr lang="en-US" sz="2000" b="1" dirty="0" smtClean="0">
                <a:solidFill>
                  <a:schemeClr val="tx2"/>
                </a:solidFill>
              </a:rPr>
              <a:t>Confidentiality </a:t>
            </a:r>
          </a:p>
          <a:p>
            <a:pPr marL="0" indent="0" algn="just">
              <a:buNone/>
            </a:pPr>
            <a:r>
              <a:rPr lang="en-US" sz="2000" b="1" i="1" dirty="0" smtClean="0"/>
              <a:t>Protecting </a:t>
            </a:r>
            <a:r>
              <a:rPr lang="en-US" sz="2000" b="1" i="1" dirty="0"/>
              <a:t>Data Privacy</a:t>
            </a:r>
          </a:p>
          <a:p>
            <a:pPr algn="just"/>
            <a:r>
              <a:rPr lang="en-US" sz="2000" dirty="0"/>
              <a:t>Organizations collect a large amount of data and much of this data is not sensitive because it is publicly available, like names and telephone numbers. </a:t>
            </a:r>
            <a:endParaRPr lang="en-US" sz="2000" dirty="0" smtClean="0"/>
          </a:p>
          <a:p>
            <a:pPr algn="just"/>
            <a:endParaRPr lang="en-US" sz="2000" dirty="0"/>
          </a:p>
          <a:p>
            <a:pPr algn="just"/>
            <a:r>
              <a:rPr lang="en-US" sz="2000" dirty="0" smtClean="0"/>
              <a:t>Other </a:t>
            </a:r>
            <a:r>
              <a:rPr lang="en-US" sz="2000" dirty="0"/>
              <a:t>data collected, though, is sensitive. Sensitive information is data protected from unauthorized access to safeguard an individual or an organization. </a:t>
            </a:r>
          </a:p>
          <a:p>
            <a:pPr algn="just"/>
            <a:endParaRPr lang="en-US" sz="1800" dirty="0"/>
          </a:p>
          <a:p>
            <a:pPr algn="just"/>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99992" y="1223503"/>
            <a:ext cx="4366593" cy="3863529"/>
          </a:xfrm>
          <a:prstGeom prst="rect">
            <a:avLst/>
          </a:prstGeom>
        </p:spPr>
      </p:pic>
    </p:spTree>
    <p:extLst>
      <p:ext uri="{BB962C8B-B14F-4D97-AF65-F5344CB8AC3E}">
        <p14:creationId xmlns:p14="http://schemas.microsoft.com/office/powerpoint/2010/main" val="15271492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3996444" cy="3917032"/>
          </a:xfrm>
        </p:spPr>
        <p:txBody>
          <a:bodyPr>
            <a:noAutofit/>
          </a:bodyPr>
          <a:lstStyle/>
          <a:p>
            <a:pPr marL="0" indent="0" algn="just">
              <a:buNone/>
            </a:pPr>
            <a:r>
              <a:rPr lang="en-US" sz="2000" b="1" dirty="0" smtClean="0">
                <a:solidFill>
                  <a:schemeClr val="tx2"/>
                </a:solidFill>
              </a:rPr>
              <a:t>Confidentiality </a:t>
            </a:r>
          </a:p>
          <a:p>
            <a:pPr marL="0" indent="0" algn="just">
              <a:buNone/>
            </a:pPr>
            <a:r>
              <a:rPr lang="en-US" sz="2000" b="1" i="1" dirty="0" smtClean="0"/>
              <a:t>Controlling </a:t>
            </a:r>
            <a:r>
              <a:rPr lang="en-US" sz="2000" b="1" i="1" dirty="0"/>
              <a:t>Access</a:t>
            </a:r>
          </a:p>
          <a:p>
            <a:pPr algn="just">
              <a:buFont typeface="Courier New" panose="02070309020205020404" pitchFamily="49" charset="0"/>
              <a:buChar char="o"/>
            </a:pPr>
            <a:endParaRPr lang="en-US" sz="2000" dirty="0" smtClean="0"/>
          </a:p>
          <a:p>
            <a:pPr algn="just">
              <a:buFont typeface="Courier New" panose="02070309020205020404" pitchFamily="49" charset="0"/>
              <a:buChar char="o"/>
            </a:pPr>
            <a:r>
              <a:rPr lang="en-US" sz="2000" dirty="0" smtClean="0"/>
              <a:t>Access </a:t>
            </a:r>
            <a:r>
              <a:rPr lang="en-US" sz="2000" dirty="0"/>
              <a:t>control defines a number of protection schemes that prevent unauthorized access to a computer, network, database, or other data resources. </a:t>
            </a:r>
            <a:endParaRPr lang="en-US" sz="2000" dirty="0" smtClean="0"/>
          </a:p>
          <a:p>
            <a:pPr algn="just">
              <a:buFont typeface="Courier New" panose="02070309020205020404" pitchFamily="49" charset="0"/>
              <a:buChar char="o"/>
            </a:pPr>
            <a:endParaRPr lang="en-US" sz="2000" dirty="0" smtClean="0"/>
          </a:p>
          <a:p>
            <a:pPr algn="just">
              <a:buFont typeface="Courier New" panose="02070309020205020404" pitchFamily="49" charset="0"/>
              <a:buChar char="o"/>
            </a:pPr>
            <a:r>
              <a:rPr lang="en-US" sz="2000" dirty="0" smtClean="0"/>
              <a:t>The </a:t>
            </a:r>
            <a:r>
              <a:rPr lang="en-US" sz="2000" dirty="0"/>
              <a:t>concepts of </a:t>
            </a:r>
            <a:r>
              <a:rPr lang="en-US" sz="2000" b="1" i="1" u="sng" dirty="0">
                <a:solidFill>
                  <a:srgbClr val="FF0000"/>
                </a:solidFill>
                <a:effectLst>
                  <a:outerShdw blurRad="38100" dist="38100" dir="2700000" algn="tl">
                    <a:srgbClr val="000000">
                      <a:alpha val="43137"/>
                    </a:srgbClr>
                  </a:outerShdw>
                </a:effectLst>
              </a:rPr>
              <a:t>AAA</a:t>
            </a:r>
            <a:r>
              <a:rPr lang="en-US" sz="2000" dirty="0"/>
              <a:t> involve three security </a:t>
            </a:r>
            <a:r>
              <a:rPr lang="en-US" sz="2000" dirty="0" smtClean="0"/>
              <a:t>services.</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2"/>
          <a:stretch>
            <a:fillRect/>
          </a:stretch>
        </p:blipFill>
        <p:spPr>
          <a:xfrm>
            <a:off x="4288325" y="1556793"/>
            <a:ext cx="4620513" cy="3701008"/>
          </a:xfrm>
          <a:prstGeom prst="rect">
            <a:avLst/>
          </a:prstGeom>
        </p:spPr>
      </p:pic>
    </p:spTree>
    <p:extLst>
      <p:ext uri="{BB962C8B-B14F-4D97-AF65-F5344CB8AC3E}">
        <p14:creationId xmlns:p14="http://schemas.microsoft.com/office/powerpoint/2010/main" val="29247613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Confidentiality - </a:t>
            </a:r>
            <a:r>
              <a:rPr lang="en-US" sz="2000" b="1" i="1" dirty="0" smtClean="0"/>
              <a:t>Controlling </a:t>
            </a:r>
            <a:r>
              <a:rPr lang="en-US" sz="2000" b="1" i="1" dirty="0"/>
              <a:t>Access</a:t>
            </a:r>
          </a:p>
          <a:p>
            <a:pPr algn="just">
              <a:buFont typeface="Courier New" panose="02070309020205020404" pitchFamily="49" charset="0"/>
              <a:buChar char="o"/>
            </a:pPr>
            <a:r>
              <a:rPr lang="en-US" sz="2000" b="1" i="1" u="sng" dirty="0" smtClean="0">
                <a:solidFill>
                  <a:srgbClr val="FF0000"/>
                </a:solidFill>
                <a:effectLst>
                  <a:outerShdw blurRad="38100" dist="38100" dir="2700000" algn="tl">
                    <a:srgbClr val="000000">
                      <a:alpha val="43137"/>
                    </a:srgbClr>
                  </a:outerShdw>
                </a:effectLst>
              </a:rPr>
              <a:t>Authentication</a:t>
            </a:r>
            <a:r>
              <a:rPr lang="en-US" sz="2000" dirty="0"/>
              <a:t> verifies the identity of a user to prevent unauthorized access. Users prove their identity with a username or I.D. </a:t>
            </a:r>
            <a:endParaRPr lang="en-US" sz="2000" dirty="0" smtClean="0"/>
          </a:p>
          <a:p>
            <a:pPr algn="just">
              <a:buFont typeface="Courier New" panose="02070309020205020404" pitchFamily="49" charset="0"/>
              <a:buChar char="o"/>
            </a:pPr>
            <a:endParaRPr lang="en-US" sz="2000" dirty="0"/>
          </a:p>
          <a:p>
            <a:pPr algn="just">
              <a:buFont typeface="Courier New" panose="02070309020205020404" pitchFamily="49" charset="0"/>
              <a:buChar char="o"/>
            </a:pPr>
            <a:r>
              <a:rPr lang="en-US" sz="2000" b="1" i="1" u="sng" dirty="0">
                <a:solidFill>
                  <a:srgbClr val="FF0000"/>
                </a:solidFill>
                <a:effectLst>
                  <a:outerShdw blurRad="38100" dist="38100" dir="2700000" algn="tl">
                    <a:srgbClr val="000000">
                      <a:alpha val="43137"/>
                    </a:srgbClr>
                  </a:outerShdw>
                </a:effectLst>
              </a:rPr>
              <a:t>Authorization</a:t>
            </a:r>
            <a:r>
              <a:rPr lang="en-US" sz="2000" b="1" dirty="0"/>
              <a:t> </a:t>
            </a:r>
            <a:r>
              <a:rPr lang="en-US" sz="2000" dirty="0"/>
              <a:t>services determine which resources users can access, along with the operations that users can perform. Authorization can also control when a user has access to a specific resource. </a:t>
            </a:r>
          </a:p>
          <a:p>
            <a:pPr algn="just">
              <a:buFont typeface="Courier New" panose="02070309020205020404" pitchFamily="49" charset="0"/>
              <a:buChar char="o"/>
            </a:pPr>
            <a:endParaRPr lang="en-US" sz="2000" b="1" i="1" u="sng" dirty="0" smtClean="0">
              <a:solidFill>
                <a:srgbClr val="FF0000"/>
              </a:solidFill>
              <a:effectLst>
                <a:outerShdw blurRad="38100" dist="38100" dir="2700000" algn="tl">
                  <a:srgbClr val="000000">
                    <a:alpha val="43137"/>
                  </a:srgbClr>
                </a:outerShdw>
              </a:effectLst>
            </a:endParaRPr>
          </a:p>
          <a:p>
            <a:pPr algn="just">
              <a:buFont typeface="Courier New" panose="02070309020205020404" pitchFamily="49" charset="0"/>
              <a:buChar char="o"/>
            </a:pPr>
            <a:r>
              <a:rPr lang="en-US" sz="2000" b="1" i="1" u="sng" dirty="0" smtClean="0">
                <a:solidFill>
                  <a:srgbClr val="FF0000"/>
                </a:solidFill>
                <a:effectLst>
                  <a:outerShdw blurRad="38100" dist="38100" dir="2700000" algn="tl">
                    <a:srgbClr val="000000">
                      <a:alpha val="43137"/>
                    </a:srgbClr>
                  </a:outerShdw>
                </a:effectLst>
              </a:rPr>
              <a:t>Accounting</a:t>
            </a:r>
            <a:r>
              <a:rPr lang="en-US" sz="2000" b="1" dirty="0"/>
              <a:t> </a:t>
            </a:r>
            <a:r>
              <a:rPr lang="en-US" sz="2000" dirty="0"/>
              <a:t>keeps track of what users do, including what they access, the amount of time they access resources, and any changes made. </a:t>
            </a:r>
          </a:p>
          <a:p>
            <a:pPr algn="just"/>
            <a:endParaRPr lang="en-US" sz="1800" dirty="0"/>
          </a:p>
          <a:p>
            <a:pPr algn="just"/>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4532999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Integrity</a:t>
            </a:r>
            <a:endParaRPr lang="en-US" sz="2000" b="1" i="1" dirty="0"/>
          </a:p>
          <a:p>
            <a:pPr algn="just">
              <a:buFont typeface="Courier New" panose="02070309020205020404" pitchFamily="49" charset="0"/>
              <a:buChar char="o"/>
            </a:pPr>
            <a:r>
              <a:rPr lang="en-US" sz="2000" dirty="0" smtClean="0"/>
              <a:t>Integrity </a:t>
            </a:r>
            <a:r>
              <a:rPr lang="en-US" sz="2000" dirty="0"/>
              <a:t>is the accuracy, consistency, and trustworthiness of data during its entire life cycle. </a:t>
            </a:r>
            <a:r>
              <a:rPr lang="en-US" sz="2000" dirty="0" smtClean="0"/>
              <a:t>In other words, </a:t>
            </a:r>
            <a:r>
              <a:rPr lang="en-US" sz="2000" b="1" i="1" dirty="0" smtClean="0"/>
              <a:t>quality</a:t>
            </a:r>
            <a:r>
              <a:rPr lang="en-US" sz="2000" dirty="0"/>
              <a:t>. </a:t>
            </a:r>
            <a:endParaRPr lang="en-US" sz="2000" dirty="0" smtClean="0"/>
          </a:p>
          <a:p>
            <a:pPr algn="just">
              <a:buFont typeface="Courier New" panose="02070309020205020404" pitchFamily="49" charset="0"/>
              <a:buChar char="o"/>
            </a:pPr>
            <a:endParaRPr lang="en-US" sz="2000" dirty="0"/>
          </a:p>
          <a:p>
            <a:pPr algn="just">
              <a:buFont typeface="Courier New" panose="02070309020205020404" pitchFamily="49" charset="0"/>
              <a:buChar char="o"/>
            </a:pPr>
            <a:r>
              <a:rPr lang="en-US" sz="2000" dirty="0"/>
              <a:t>Methods used to ensure data integrity include </a:t>
            </a:r>
            <a:r>
              <a:rPr lang="en-US" sz="2000" b="1" i="1" dirty="0"/>
              <a:t>hashing, data validation checks, data consistency checks, and access controls</a:t>
            </a:r>
            <a:r>
              <a:rPr lang="en-US" sz="2000" dirty="0"/>
              <a:t>. </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5501262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Integrity</a:t>
            </a:r>
            <a:endParaRPr lang="en-US" sz="2000" b="1" i="1" dirty="0"/>
          </a:p>
          <a:p>
            <a:pPr algn="just">
              <a:buFont typeface="Courier New" panose="02070309020205020404" pitchFamily="49" charset="0"/>
              <a:buChar char="o"/>
            </a:pPr>
            <a:r>
              <a:rPr lang="en-US" sz="2000" dirty="0" smtClean="0"/>
              <a:t>The </a:t>
            </a:r>
            <a:r>
              <a:rPr lang="en-US" sz="2000" dirty="0"/>
              <a:t>need for data integrity varies based on how an organization uses </a:t>
            </a:r>
            <a:r>
              <a:rPr lang="en-US" sz="2000" dirty="0" smtClean="0"/>
              <a:t>data.</a:t>
            </a:r>
          </a:p>
          <a:p>
            <a:pPr lvl="1" algn="just">
              <a:buFont typeface="Courier New" panose="02070309020205020404" pitchFamily="49" charset="0"/>
              <a:buChar char="o"/>
            </a:pPr>
            <a:r>
              <a:rPr lang="en-US" sz="1600" dirty="0" smtClean="0"/>
              <a:t>For </a:t>
            </a:r>
            <a:r>
              <a:rPr lang="en-US" sz="1600" dirty="0"/>
              <a:t>example, </a:t>
            </a:r>
            <a:r>
              <a:rPr lang="en-US" sz="1600" dirty="0" smtClean="0"/>
              <a:t>Facebook </a:t>
            </a:r>
            <a:r>
              <a:rPr lang="en-US" sz="1600" dirty="0"/>
              <a:t>does not verify the data that a user posts in a profile. </a:t>
            </a:r>
          </a:p>
          <a:p>
            <a:pPr lvl="1" algn="just">
              <a:buFont typeface="Courier New" panose="02070309020205020404" pitchFamily="49" charset="0"/>
              <a:buChar char="o"/>
            </a:pPr>
            <a:r>
              <a:rPr lang="en-US" sz="1600" dirty="0" smtClean="0"/>
              <a:t>A </a:t>
            </a:r>
            <a:r>
              <a:rPr lang="en-US" sz="1600" dirty="0"/>
              <a:t>bank or financial organization assigns a higher importance to data integrity than Facebook does. Transactions and customer accounts must be accurate. </a:t>
            </a:r>
          </a:p>
          <a:p>
            <a:pPr algn="just">
              <a:buFont typeface="Courier New" panose="02070309020205020404" pitchFamily="49" charset="0"/>
              <a:buChar char="o"/>
            </a:pPr>
            <a:endParaRPr lang="en-US" sz="2000" dirty="0" smtClean="0"/>
          </a:p>
          <a:p>
            <a:pPr algn="just">
              <a:buFont typeface="Courier New" panose="02070309020205020404" pitchFamily="49" charset="0"/>
              <a:buChar char="o"/>
            </a:pPr>
            <a:r>
              <a:rPr lang="en-US" sz="2000" dirty="0" smtClean="0"/>
              <a:t>Protecting </a:t>
            </a:r>
            <a:r>
              <a:rPr lang="en-US" sz="2000" dirty="0"/>
              <a:t>data integrity is a constant challenge for most organizations. Loss of data integrity can render entire data resources unreliable or unusable.</a:t>
            </a:r>
          </a:p>
          <a:p>
            <a:pPr algn="just">
              <a:buFont typeface="Courier New" panose="02070309020205020404" pitchFamily="49" charset="0"/>
              <a:buChar char="o"/>
            </a:pPr>
            <a:endParaRPr lang="en-US" sz="2000" dirty="0" smtClean="0"/>
          </a:p>
          <a:p>
            <a:pPr algn="just">
              <a:buFont typeface="Courier New" panose="02070309020205020404" pitchFamily="49" charset="0"/>
              <a:buChar char="o"/>
            </a:pPr>
            <a:r>
              <a:rPr lang="en-US" sz="2000" dirty="0" smtClean="0"/>
              <a:t>An </a:t>
            </a:r>
            <a:r>
              <a:rPr lang="en-US" sz="2000" dirty="0"/>
              <a:t>integrity check is a way to measure the consistency of a collection of data (a file, a picture, or a record). The integrity check performs a process called a </a:t>
            </a:r>
            <a:r>
              <a:rPr lang="en-US" sz="2000" b="1" i="1" dirty="0"/>
              <a:t>hash function</a:t>
            </a:r>
            <a:r>
              <a:rPr lang="en-US" sz="2000" dirty="0"/>
              <a:t> to take a snapshot of data at an instant in time.</a:t>
            </a:r>
          </a:p>
          <a:p>
            <a:pPr algn="just">
              <a:buFont typeface="Courier New" panose="02070309020205020404" pitchFamily="49" charset="0"/>
              <a:buChar char="o"/>
            </a:pPr>
            <a:endParaRPr lang="en-US" sz="20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8489899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Availability</a:t>
            </a:r>
            <a:endParaRPr lang="en-US" sz="2000" b="1" i="1" dirty="0"/>
          </a:p>
          <a:p>
            <a:pPr marL="0" indent="0" algn="just">
              <a:buNone/>
            </a:pPr>
            <a:endParaRPr lang="en-US" sz="1800" dirty="0" smtClean="0"/>
          </a:p>
          <a:p>
            <a:pPr marL="0" indent="0" algn="just">
              <a:buNone/>
            </a:pPr>
            <a:r>
              <a:rPr lang="en-US" sz="1800" dirty="0" smtClean="0"/>
              <a:t>Data </a:t>
            </a:r>
            <a:r>
              <a:rPr lang="en-US" sz="1800" dirty="0"/>
              <a:t>availability is the principle used to describe the need to maintain availability of information systems and services at all times. </a:t>
            </a:r>
            <a:endParaRPr lang="en-US" sz="1800" dirty="0" smtClean="0"/>
          </a:p>
          <a:p>
            <a:pPr marL="0" indent="0" algn="just">
              <a:buNone/>
            </a:pPr>
            <a:endParaRPr lang="en-US" sz="1800" dirty="0" smtClean="0"/>
          </a:p>
          <a:p>
            <a:pPr marL="0" indent="0" algn="just">
              <a:buNone/>
            </a:pPr>
            <a:r>
              <a:rPr lang="en-US" sz="1800" dirty="0" smtClean="0"/>
              <a:t>Cyberattacks </a:t>
            </a:r>
            <a:r>
              <a:rPr lang="en-US" sz="1800" dirty="0"/>
              <a:t>and system failures can prevent access to information systems and services</a:t>
            </a:r>
            <a:r>
              <a:rPr lang="en-US" sz="1800" dirty="0" smtClean="0"/>
              <a:t>.</a:t>
            </a:r>
            <a:endParaRPr lang="en-US" sz="2400" dirty="0"/>
          </a:p>
          <a:p>
            <a:pPr algn="just">
              <a:buFont typeface="Courier New" panose="02070309020205020404" pitchFamily="49" charset="0"/>
              <a:buChar char="o"/>
            </a:pPr>
            <a:endParaRPr lang="en-US" sz="20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42000962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Availability</a:t>
            </a:r>
            <a:endParaRPr lang="en-US" sz="2000" b="1" i="1" dirty="0"/>
          </a:p>
          <a:p>
            <a:pPr algn="just">
              <a:buFont typeface="Courier New" panose="02070309020205020404" pitchFamily="49" charset="0"/>
              <a:buChar char="o"/>
            </a:pPr>
            <a:r>
              <a:rPr lang="en-US" sz="1800" dirty="0" smtClean="0"/>
              <a:t>Methods </a:t>
            </a:r>
            <a:r>
              <a:rPr lang="en-US" sz="1800" dirty="0"/>
              <a:t>used to ensure availability include system redundancy, system backups, increased system resiliency, equipment maintenance, up-to-date operating systems and software, and plans in place to recover quickly from unforeseen disasters</a:t>
            </a:r>
            <a:r>
              <a:rPr lang="en-US" sz="1800" dirty="0" smtClean="0"/>
              <a:t>.</a:t>
            </a:r>
          </a:p>
          <a:p>
            <a:pPr algn="just">
              <a:buFont typeface="Courier New" panose="02070309020205020404" pitchFamily="49" charset="0"/>
              <a:buChar char="o"/>
            </a:pPr>
            <a:endParaRPr lang="en-US" sz="1800" dirty="0"/>
          </a:p>
          <a:p>
            <a:pPr algn="just">
              <a:buFont typeface="Courier New" panose="02070309020205020404" pitchFamily="49" charset="0"/>
              <a:buChar char="o"/>
            </a:pPr>
            <a:r>
              <a:rPr lang="en-US" sz="1800" dirty="0"/>
              <a:t>High availability systems typically include three design principles: </a:t>
            </a:r>
            <a:endParaRPr lang="en-US" sz="1800" dirty="0" smtClean="0"/>
          </a:p>
          <a:p>
            <a:pPr lvl="1" algn="just">
              <a:buFont typeface="Courier New" panose="02070309020205020404" pitchFamily="49" charset="0"/>
              <a:buChar char="o"/>
            </a:pPr>
            <a:r>
              <a:rPr lang="en-US" sz="1400" b="1" i="1" dirty="0" smtClean="0"/>
              <a:t>eliminate </a:t>
            </a:r>
            <a:r>
              <a:rPr lang="en-US" sz="1400" b="1" i="1" dirty="0"/>
              <a:t>single points of failure, </a:t>
            </a:r>
            <a:endParaRPr lang="en-US" sz="1400" b="1" i="1" dirty="0" smtClean="0"/>
          </a:p>
          <a:p>
            <a:pPr lvl="1" algn="just">
              <a:buFont typeface="Courier New" panose="02070309020205020404" pitchFamily="49" charset="0"/>
              <a:buChar char="o"/>
            </a:pPr>
            <a:r>
              <a:rPr lang="en-US" sz="1400" b="1" i="1" dirty="0" smtClean="0"/>
              <a:t>provide </a:t>
            </a:r>
            <a:r>
              <a:rPr lang="en-US" sz="1400" b="1" i="1" dirty="0"/>
              <a:t>for reliable crossover, and </a:t>
            </a:r>
            <a:endParaRPr lang="en-US" sz="1400" b="1" i="1" dirty="0" smtClean="0"/>
          </a:p>
          <a:p>
            <a:pPr lvl="1" algn="just">
              <a:buFont typeface="Courier New" panose="02070309020205020404" pitchFamily="49" charset="0"/>
              <a:buChar char="o"/>
            </a:pPr>
            <a:r>
              <a:rPr lang="en-US" sz="1400" b="1" i="1" dirty="0" smtClean="0"/>
              <a:t>detect </a:t>
            </a:r>
            <a:r>
              <a:rPr lang="en-US" sz="1400" b="1" i="1" dirty="0"/>
              <a:t>failures as they occur</a:t>
            </a:r>
            <a:r>
              <a:rPr lang="en-US" sz="1400" dirty="0" smtClean="0"/>
              <a:t>.</a:t>
            </a:r>
            <a:endParaRPr lang="en-US" sz="2400" dirty="0"/>
          </a:p>
          <a:p>
            <a:pPr algn="just">
              <a:buFont typeface="Courier New" panose="02070309020205020404" pitchFamily="49" charset="0"/>
              <a:buChar char="o"/>
            </a:pPr>
            <a:endParaRPr lang="en-US" sz="20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8833100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The Triad</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Availability</a:t>
            </a:r>
            <a:endParaRPr lang="en-US" sz="2000" b="1" i="1" dirty="0"/>
          </a:p>
          <a:p>
            <a:pPr marL="0" indent="0" algn="just">
              <a:buNone/>
            </a:pPr>
            <a:r>
              <a:rPr lang="en-US" sz="1800" dirty="0"/>
              <a:t>Organizations can ensure availability by implementing the following:</a:t>
            </a:r>
          </a:p>
          <a:p>
            <a:pPr marL="681037" lvl="1" indent="-342900" algn="just">
              <a:lnSpc>
                <a:spcPct val="100000"/>
              </a:lnSpc>
              <a:spcBef>
                <a:spcPts val="0"/>
              </a:spcBef>
              <a:buFont typeface="+mj-lt"/>
              <a:buAutoNum type="arabicPeriod"/>
            </a:pPr>
            <a:r>
              <a:rPr lang="en-US" sz="1600" dirty="0"/>
              <a:t>Equipment maintenance</a:t>
            </a:r>
          </a:p>
          <a:p>
            <a:pPr marL="681037" lvl="1" indent="-342900" algn="just">
              <a:lnSpc>
                <a:spcPct val="100000"/>
              </a:lnSpc>
              <a:spcBef>
                <a:spcPts val="0"/>
              </a:spcBef>
              <a:buFont typeface="+mj-lt"/>
              <a:buAutoNum type="arabicPeriod"/>
            </a:pPr>
            <a:r>
              <a:rPr lang="en-US" sz="1600" dirty="0"/>
              <a:t>OS and system updates</a:t>
            </a:r>
          </a:p>
          <a:p>
            <a:pPr marL="681037" lvl="1" indent="-342900" algn="just">
              <a:lnSpc>
                <a:spcPct val="100000"/>
              </a:lnSpc>
              <a:spcBef>
                <a:spcPts val="0"/>
              </a:spcBef>
              <a:buFont typeface="+mj-lt"/>
              <a:buAutoNum type="arabicPeriod"/>
            </a:pPr>
            <a:r>
              <a:rPr lang="en-US" sz="1600" dirty="0"/>
              <a:t>Test backups</a:t>
            </a:r>
          </a:p>
          <a:p>
            <a:pPr marL="681037" lvl="1" indent="-342900" algn="just">
              <a:lnSpc>
                <a:spcPct val="100000"/>
              </a:lnSpc>
              <a:spcBef>
                <a:spcPts val="0"/>
              </a:spcBef>
              <a:buFont typeface="+mj-lt"/>
              <a:buAutoNum type="arabicPeriod"/>
            </a:pPr>
            <a:r>
              <a:rPr lang="en-US" sz="1600" dirty="0"/>
              <a:t>Plan for disasters</a:t>
            </a:r>
          </a:p>
          <a:p>
            <a:pPr marL="681037" lvl="1" indent="-342900" algn="just">
              <a:lnSpc>
                <a:spcPct val="100000"/>
              </a:lnSpc>
              <a:spcBef>
                <a:spcPts val="0"/>
              </a:spcBef>
              <a:buFont typeface="+mj-lt"/>
              <a:buAutoNum type="arabicPeriod"/>
            </a:pPr>
            <a:r>
              <a:rPr lang="en-US" sz="1600" dirty="0"/>
              <a:t>Implement new technologies</a:t>
            </a:r>
          </a:p>
          <a:p>
            <a:pPr marL="681037" lvl="1" indent="-342900" algn="just">
              <a:lnSpc>
                <a:spcPct val="100000"/>
              </a:lnSpc>
              <a:spcBef>
                <a:spcPts val="0"/>
              </a:spcBef>
              <a:buFont typeface="+mj-lt"/>
              <a:buAutoNum type="arabicPeriod"/>
            </a:pPr>
            <a:r>
              <a:rPr lang="en-US" sz="1600" dirty="0"/>
              <a:t>Monitor unusual activity</a:t>
            </a:r>
          </a:p>
          <a:p>
            <a:pPr marL="681037" lvl="1" indent="-342900" algn="just">
              <a:lnSpc>
                <a:spcPct val="100000"/>
              </a:lnSpc>
              <a:spcBef>
                <a:spcPts val="0"/>
              </a:spcBef>
              <a:buFont typeface="+mj-lt"/>
              <a:buAutoNum type="arabicPeriod"/>
            </a:pPr>
            <a:r>
              <a:rPr lang="en-US" sz="1600" dirty="0"/>
              <a:t>Test to verify availability</a:t>
            </a:r>
          </a:p>
          <a:p>
            <a:pPr algn="just">
              <a:buFont typeface="Courier New" panose="02070309020205020404" pitchFamily="49" charset="0"/>
              <a:buChar char="o"/>
            </a:pPr>
            <a:endParaRPr lang="en-US" sz="20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2694236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States of Data!!!</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2043" y="1196752"/>
            <a:ext cx="6736221" cy="3917032"/>
          </a:xfrm>
        </p:spPr>
        <p:txBody>
          <a:bodyPr>
            <a:noAutofit/>
          </a:bodyPr>
          <a:lstStyle/>
          <a:p>
            <a:pPr marL="0" indent="0" algn="just">
              <a:buNone/>
            </a:pPr>
            <a:r>
              <a:rPr lang="en-US" sz="2000" b="1" dirty="0" smtClean="0">
                <a:solidFill>
                  <a:schemeClr val="tx2"/>
                </a:solidFill>
              </a:rPr>
              <a:t>Storage</a:t>
            </a:r>
            <a:endParaRPr lang="en-US" sz="2000" b="1" i="1" dirty="0"/>
          </a:p>
          <a:p>
            <a:pPr algn="just">
              <a:buFont typeface="Wingdings" panose="05000000000000000000" pitchFamily="2" charset="2"/>
              <a:buChar char="q"/>
            </a:pPr>
            <a:r>
              <a:rPr lang="en-US" sz="1800" dirty="0"/>
              <a:t>Stored data refers to data at rest. Data at rest means that a type of storage device retains the data when no user or process is using it. </a:t>
            </a:r>
            <a:endParaRPr lang="en-US" sz="1800" dirty="0" smtClean="0"/>
          </a:p>
          <a:p>
            <a:pPr algn="just">
              <a:buFont typeface="Wingdings" panose="05000000000000000000" pitchFamily="2" charset="2"/>
              <a:buChar char="q"/>
            </a:pPr>
            <a:endParaRPr lang="en-US" sz="1800" dirty="0"/>
          </a:p>
          <a:p>
            <a:pPr algn="just">
              <a:buFont typeface="Wingdings" panose="05000000000000000000" pitchFamily="2" charset="2"/>
              <a:buChar char="q"/>
            </a:pPr>
            <a:r>
              <a:rPr lang="en-US" sz="1800" dirty="0"/>
              <a:t>A storage device can be local (on a computing device) or centralized (on the network). A number of options exist for storing data</a:t>
            </a:r>
            <a:r>
              <a:rPr lang="en-US" sz="1800" dirty="0" smtClean="0"/>
              <a:t>. </a:t>
            </a:r>
            <a:endParaRPr lang="en-US" sz="1800" dirty="0" smtClean="0"/>
          </a:p>
          <a:p>
            <a:pPr algn="just">
              <a:buFont typeface="Wingdings" panose="05000000000000000000" pitchFamily="2" charset="2"/>
              <a:buChar char="q"/>
            </a:pPr>
            <a:endParaRPr lang="en-US" sz="1800" dirty="0" smtClean="0"/>
          </a:p>
          <a:p>
            <a:pPr algn="just">
              <a:buFont typeface="Wingdings" panose="05000000000000000000" pitchFamily="2" charset="2"/>
              <a:buChar char="q"/>
            </a:pPr>
            <a:r>
              <a:rPr lang="en-US" sz="1800" dirty="0" smtClean="0"/>
              <a:t>Direct-attached </a:t>
            </a:r>
            <a:r>
              <a:rPr lang="en-US" sz="1800" dirty="0"/>
              <a:t>storage (DAS) is storage connected to a computer. A hard drive or USB flash drive is an example of direct-attached storage. </a:t>
            </a:r>
          </a:p>
          <a:p>
            <a:pPr algn="just"/>
            <a:endParaRPr lang="en-US" sz="1800" dirty="0" smtClean="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2"/>
          <a:stretch>
            <a:fillRect/>
          </a:stretch>
        </p:blipFill>
        <p:spPr>
          <a:xfrm>
            <a:off x="7092280" y="1797955"/>
            <a:ext cx="1800225" cy="2714625"/>
          </a:xfrm>
          <a:prstGeom prst="rect">
            <a:avLst/>
          </a:prstGeom>
        </p:spPr>
      </p:pic>
    </p:spTree>
    <p:extLst>
      <p:ext uri="{BB962C8B-B14F-4D97-AF65-F5344CB8AC3E}">
        <p14:creationId xmlns:p14="http://schemas.microsoft.com/office/powerpoint/2010/main" val="20478676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States of Data!!!</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340768"/>
            <a:ext cx="8712968" cy="3917032"/>
          </a:xfrm>
        </p:spPr>
        <p:txBody>
          <a:bodyPr>
            <a:noAutofit/>
          </a:bodyPr>
          <a:lstStyle/>
          <a:p>
            <a:pPr marL="0" indent="0" algn="just">
              <a:buNone/>
            </a:pPr>
            <a:r>
              <a:rPr lang="en-US" sz="2000" b="1" dirty="0" smtClean="0">
                <a:solidFill>
                  <a:schemeClr val="tx2"/>
                </a:solidFill>
              </a:rPr>
              <a:t>Storage</a:t>
            </a:r>
            <a:endParaRPr lang="en-US" sz="2000" b="1" i="1" dirty="0"/>
          </a:p>
          <a:p>
            <a:pPr algn="just">
              <a:buFont typeface="Wingdings" panose="05000000000000000000" pitchFamily="2" charset="2"/>
              <a:buChar char="q"/>
            </a:pPr>
            <a:r>
              <a:rPr lang="en-US" sz="1600" b="1" i="1" u="sng" dirty="0" smtClean="0">
                <a:solidFill>
                  <a:srgbClr val="FF0000"/>
                </a:solidFill>
              </a:rPr>
              <a:t>Direct-attached </a:t>
            </a:r>
            <a:r>
              <a:rPr lang="en-US" sz="1600" b="1" i="1" u="sng" dirty="0">
                <a:solidFill>
                  <a:srgbClr val="FF0000"/>
                </a:solidFill>
              </a:rPr>
              <a:t>storage (DAS)</a:t>
            </a:r>
            <a:r>
              <a:rPr lang="en-US" sz="1600" dirty="0"/>
              <a:t> is storage connected to a computer. </a:t>
            </a:r>
            <a:r>
              <a:rPr lang="en-US" sz="1200" i="1" dirty="0" smtClean="0"/>
              <a:t>A </a:t>
            </a:r>
            <a:r>
              <a:rPr lang="en-US" sz="1200" i="1" dirty="0"/>
              <a:t>hard drive or USB flash drive is an example of direct-attached storage.</a:t>
            </a:r>
            <a:r>
              <a:rPr lang="en-US" sz="1200" dirty="0"/>
              <a:t> </a:t>
            </a:r>
            <a:endParaRPr lang="en-US" sz="1200" dirty="0" smtClean="0"/>
          </a:p>
          <a:p>
            <a:pPr algn="just">
              <a:buFont typeface="Wingdings" panose="05000000000000000000" pitchFamily="2" charset="2"/>
              <a:buChar char="q"/>
            </a:pPr>
            <a:endParaRPr lang="en-US" sz="1600" dirty="0" smtClean="0"/>
          </a:p>
          <a:p>
            <a:pPr algn="just">
              <a:buFont typeface="Wingdings" panose="05000000000000000000" pitchFamily="2" charset="2"/>
              <a:buChar char="q"/>
            </a:pPr>
            <a:r>
              <a:rPr lang="en-US" sz="1600" b="1" i="1" u="sng" dirty="0">
                <a:solidFill>
                  <a:srgbClr val="FF0000"/>
                </a:solidFill>
              </a:rPr>
              <a:t>Redundant array of independent disks (RAID) </a:t>
            </a:r>
            <a:r>
              <a:rPr lang="en-US" sz="1600" dirty="0"/>
              <a:t>uses multiple hard drives in an array, which is a method of combining multiple disks so that the operating system sees them as a single disk. RAID provides improved performance and fault </a:t>
            </a:r>
            <a:r>
              <a:rPr lang="en-US" sz="1600" dirty="0" smtClean="0"/>
              <a:t>tolerance.</a:t>
            </a:r>
          </a:p>
          <a:p>
            <a:pPr algn="just">
              <a:buFont typeface="Wingdings" panose="05000000000000000000" pitchFamily="2" charset="2"/>
              <a:buChar char="q"/>
            </a:pPr>
            <a:endParaRPr lang="en-US" sz="1600" dirty="0" smtClean="0"/>
          </a:p>
          <a:p>
            <a:pPr algn="just">
              <a:buFont typeface="Wingdings" panose="05000000000000000000" pitchFamily="2" charset="2"/>
              <a:buChar char="q"/>
            </a:pPr>
            <a:r>
              <a:rPr lang="en-US" sz="1600" dirty="0" smtClean="0"/>
              <a:t>A </a:t>
            </a:r>
            <a:r>
              <a:rPr lang="en-US" sz="1600" b="1" i="1" u="sng" dirty="0">
                <a:solidFill>
                  <a:srgbClr val="FF0000"/>
                </a:solidFill>
              </a:rPr>
              <a:t>network attached storage (NAS) </a:t>
            </a:r>
            <a:r>
              <a:rPr lang="en-US" sz="1600" dirty="0"/>
              <a:t>device is a storage device connected to a network that allows storage and retrieval of data from a centralized location by authorized network users. </a:t>
            </a:r>
            <a:r>
              <a:rPr lang="en-US" sz="1200" i="1" dirty="0" smtClean="0"/>
              <a:t>NAS </a:t>
            </a:r>
            <a:r>
              <a:rPr lang="en-US" sz="1200" i="1" dirty="0"/>
              <a:t>devices are flexible and scalable, meaning administrators can increase the capacity as needed</a:t>
            </a:r>
            <a:r>
              <a:rPr lang="en-US" sz="1200" i="1" dirty="0" smtClean="0"/>
              <a:t>.</a:t>
            </a:r>
          </a:p>
          <a:p>
            <a:pPr lvl="1" algn="just">
              <a:buFont typeface="Wingdings" panose="05000000000000000000" pitchFamily="2" charset="2"/>
              <a:buChar char="q"/>
            </a:pPr>
            <a:endParaRPr lang="en-US" sz="1200" dirty="0"/>
          </a:p>
          <a:p>
            <a:pPr algn="just">
              <a:buFont typeface="Wingdings" panose="05000000000000000000" pitchFamily="2" charset="2"/>
              <a:buChar char="q"/>
            </a:pPr>
            <a:r>
              <a:rPr lang="en-US" sz="1600" dirty="0"/>
              <a:t>A </a:t>
            </a:r>
            <a:r>
              <a:rPr lang="en-US" sz="1600" b="1" i="1" u="sng" dirty="0">
                <a:solidFill>
                  <a:srgbClr val="FF0000"/>
                </a:solidFill>
              </a:rPr>
              <a:t>storage area network (SAN) architecture </a:t>
            </a:r>
            <a:r>
              <a:rPr lang="en-US" sz="1600" dirty="0"/>
              <a:t>is a network-based storage system. </a:t>
            </a:r>
            <a:r>
              <a:rPr lang="en-US" sz="1200" i="1" dirty="0" smtClean="0"/>
              <a:t>SAN </a:t>
            </a:r>
            <a:r>
              <a:rPr lang="en-US" sz="1200" i="1" dirty="0"/>
              <a:t>systems connect to the network using high-speed interfaces allowing improved performance and the ability to connect multiple servers to a centralized disk storage repository</a:t>
            </a:r>
            <a:r>
              <a:rPr lang="en-US" sz="1200" i="1" dirty="0" smtClean="0"/>
              <a:t>.</a:t>
            </a:r>
            <a:endParaRPr lang="en-US" sz="1200" i="1"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2"/>
          <a:stretch>
            <a:fillRect/>
          </a:stretch>
        </p:blipFill>
        <p:spPr>
          <a:xfrm>
            <a:off x="6444208" y="145819"/>
            <a:ext cx="2605118" cy="1097062"/>
          </a:xfrm>
          <a:prstGeom prst="rect">
            <a:avLst/>
          </a:prstGeom>
        </p:spPr>
      </p:pic>
    </p:spTree>
    <p:extLst>
      <p:ext uri="{BB962C8B-B14F-4D97-AF65-F5344CB8AC3E}">
        <p14:creationId xmlns:p14="http://schemas.microsoft.com/office/powerpoint/2010/main" val="24679609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States of Data!!!</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2000" b="1" dirty="0" smtClean="0">
                <a:solidFill>
                  <a:schemeClr val="tx2"/>
                </a:solidFill>
              </a:rPr>
              <a:t>Transit</a:t>
            </a:r>
            <a:endParaRPr lang="en-US" sz="2000" b="1" i="1" dirty="0"/>
          </a:p>
          <a:p>
            <a:pPr marL="0" indent="0" algn="just">
              <a:buNone/>
            </a:pPr>
            <a:r>
              <a:rPr lang="en-US" sz="1600" dirty="0"/>
              <a:t>Data transmission involves sending information from one device to another. There are numerous methods to transmit information between devices including:</a:t>
            </a:r>
          </a:p>
          <a:p>
            <a:pPr algn="just"/>
            <a:endParaRPr lang="en-US" sz="1600" b="1" dirty="0" smtClean="0"/>
          </a:p>
          <a:p>
            <a:pPr algn="just"/>
            <a:r>
              <a:rPr lang="en-US" sz="1600" b="1" dirty="0" smtClean="0"/>
              <a:t>Sneaker </a:t>
            </a:r>
            <a:r>
              <a:rPr lang="en-US" sz="1600" b="1" dirty="0"/>
              <a:t>net</a:t>
            </a:r>
            <a:r>
              <a:rPr lang="en-US" sz="1600" dirty="0"/>
              <a:t> – uses removable media to physically move data from one computer to another</a:t>
            </a:r>
          </a:p>
          <a:p>
            <a:pPr algn="just"/>
            <a:r>
              <a:rPr lang="en-US" sz="1600" b="1" dirty="0"/>
              <a:t>Wired networks</a:t>
            </a:r>
            <a:r>
              <a:rPr lang="en-US" sz="1600" dirty="0"/>
              <a:t> – uses cables to transmit data</a:t>
            </a:r>
          </a:p>
          <a:p>
            <a:pPr algn="just"/>
            <a:r>
              <a:rPr lang="en-US" sz="1600" b="1" dirty="0"/>
              <a:t>Wireless networks</a:t>
            </a:r>
            <a:r>
              <a:rPr lang="en-US" sz="1600" dirty="0"/>
              <a:t> – uses the airwaves to transmit data</a:t>
            </a:r>
          </a:p>
          <a:p>
            <a:pPr marL="0" indent="0" algn="just">
              <a:buNone/>
            </a:pPr>
            <a:endParaRPr lang="en-US" sz="1600" dirty="0" smtClean="0"/>
          </a:p>
          <a:p>
            <a:pPr marL="0" indent="0" algn="just">
              <a:buNone/>
            </a:pPr>
            <a:r>
              <a:rPr lang="en-US" sz="1600" dirty="0" smtClean="0"/>
              <a:t>The </a:t>
            </a:r>
            <a:r>
              <a:rPr lang="en-US" sz="1600" dirty="0"/>
              <a:t>protection of transmitted data is one of the most challenging jobs of a cybersecurity professional. The greatest challenges are</a:t>
            </a:r>
            <a:r>
              <a:rPr lang="en-US" sz="1600" dirty="0" smtClean="0"/>
              <a:t>:</a:t>
            </a:r>
          </a:p>
          <a:p>
            <a:pPr marL="0" indent="0" algn="just">
              <a:buNone/>
            </a:pPr>
            <a:endParaRPr lang="en-US" sz="1600" dirty="0"/>
          </a:p>
          <a:p>
            <a:pPr algn="just"/>
            <a:r>
              <a:rPr lang="en-US" sz="1600" b="1" dirty="0"/>
              <a:t>Protecting data confidentiality</a:t>
            </a:r>
            <a:r>
              <a:rPr lang="en-US" sz="1600" dirty="0"/>
              <a:t> – cyber criminals can capture, save and steal data in-transit. </a:t>
            </a:r>
          </a:p>
          <a:p>
            <a:pPr algn="just"/>
            <a:r>
              <a:rPr lang="en-US" sz="1600" b="1" dirty="0"/>
              <a:t>Protecting data integrity</a:t>
            </a:r>
            <a:r>
              <a:rPr lang="en-US" sz="1600" dirty="0"/>
              <a:t> – cyber criminals can intercept and alter data in-transit. </a:t>
            </a:r>
          </a:p>
          <a:p>
            <a:pPr algn="just"/>
            <a:r>
              <a:rPr lang="en-US" sz="1600" b="1" dirty="0"/>
              <a:t>Protecting data availability</a:t>
            </a:r>
            <a:r>
              <a:rPr lang="en-US" sz="1600" dirty="0"/>
              <a:t> - cyber criminals can use rogue or unauthorized devices to interrupt data availability. </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4" name="Picture 3" descr="Kostenlose Vektorgrafik: Bus, Silhouette, Transport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740352" y="116632"/>
            <a:ext cx="997659" cy="1223184"/>
          </a:xfrm>
          <a:prstGeom prst="rect">
            <a:avLst/>
          </a:prstGeom>
        </p:spPr>
      </p:pic>
    </p:spTree>
    <p:extLst>
      <p:ext uri="{BB962C8B-B14F-4D97-AF65-F5344CB8AC3E}">
        <p14:creationId xmlns:p14="http://schemas.microsoft.com/office/powerpoint/2010/main" val="59534782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States of Data!!!</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2000" b="1" dirty="0" smtClean="0">
                <a:solidFill>
                  <a:schemeClr val="tx2"/>
                </a:solidFill>
              </a:rPr>
              <a:t>Process</a:t>
            </a:r>
            <a:endParaRPr lang="en-US" sz="2000" b="1" i="1" dirty="0"/>
          </a:p>
          <a:p>
            <a:pPr marL="0" indent="0" algn="just">
              <a:buNone/>
            </a:pPr>
            <a:r>
              <a:rPr lang="en-US" sz="1600" dirty="0"/>
              <a:t>The third state of data is data in process. This refers to data during initial input, modification, computation, or output.</a:t>
            </a:r>
          </a:p>
          <a:p>
            <a:pPr algn="just"/>
            <a:endParaRPr lang="en-US" sz="1600" dirty="0" smtClean="0"/>
          </a:p>
          <a:p>
            <a:pPr algn="just"/>
            <a:r>
              <a:rPr lang="en-US" sz="1600" dirty="0" smtClean="0"/>
              <a:t>Protection </a:t>
            </a:r>
            <a:r>
              <a:rPr lang="en-US" sz="1600" dirty="0"/>
              <a:t>of data integrity starts with the initial input of data. </a:t>
            </a:r>
          </a:p>
          <a:p>
            <a:pPr algn="just"/>
            <a:r>
              <a:rPr lang="en-US" sz="1600" dirty="0"/>
              <a:t>Organizations use several methods to collect data, such as manual data entry, scanning forms, file uploads, and data collected from sensors. </a:t>
            </a:r>
          </a:p>
          <a:p>
            <a:pPr algn="just"/>
            <a:r>
              <a:rPr lang="en-US" sz="1600" dirty="0"/>
              <a:t>Each of these methods pose potential threats to data integrity. </a:t>
            </a:r>
          </a:p>
          <a:p>
            <a:pPr algn="just"/>
            <a:endParaRPr lang="en-US" sz="1600" dirty="0" smtClean="0"/>
          </a:p>
          <a:p>
            <a:pPr algn="just"/>
            <a:r>
              <a:rPr lang="en-US" sz="1600" dirty="0" smtClean="0"/>
              <a:t>Data </a:t>
            </a:r>
            <a:r>
              <a:rPr lang="en-US" sz="1600" dirty="0"/>
              <a:t>modification refers to any changes to the original data such as users manually modifying data, programs processing and changing data, and equipment failing resulting in data modification. </a:t>
            </a:r>
          </a:p>
          <a:p>
            <a:pPr algn="just"/>
            <a:r>
              <a:rPr lang="en-US" sz="1600" dirty="0"/>
              <a:t>Processes like encoding/decoding, compression/decompression and encryption/decryption are all examples of data modification. Malicious code also results in data corruption.</a:t>
            </a: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8797547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b="1" i="1" dirty="0" smtClean="0">
                <a:solidFill>
                  <a:schemeClr val="tx2"/>
                </a:solidFill>
              </a:rPr>
              <a:t>Countermeasures</a:t>
            </a:r>
            <a:endParaRPr lang="en-GB" sz="3600" b="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buNone/>
            </a:pPr>
            <a:r>
              <a:rPr lang="en-US" sz="2000" b="1" dirty="0"/>
              <a:t>Software-based Technology </a:t>
            </a:r>
            <a:r>
              <a:rPr lang="en-US" sz="2000" b="1" dirty="0" smtClean="0"/>
              <a:t>Safeguards</a:t>
            </a:r>
          </a:p>
          <a:p>
            <a:pPr marL="0" indent="0">
              <a:buNone/>
            </a:pPr>
            <a:r>
              <a:rPr lang="en-US" sz="2000" b="1" dirty="0" smtClean="0"/>
              <a:t>Hardware-based </a:t>
            </a:r>
            <a:r>
              <a:rPr lang="en-US" sz="2000" b="1" dirty="0"/>
              <a:t>Technology </a:t>
            </a:r>
            <a:r>
              <a:rPr lang="en-US" sz="2000" b="1" dirty="0" smtClean="0"/>
              <a:t>Safeguards</a:t>
            </a:r>
          </a:p>
          <a:p>
            <a:pPr marL="733425" indent="-285750">
              <a:buFont typeface="Wingdings" panose="05000000000000000000" pitchFamily="2" charset="2"/>
              <a:buChar char="ü"/>
            </a:pPr>
            <a:r>
              <a:rPr lang="en-US" sz="1600" i="1" dirty="0" smtClean="0"/>
              <a:t>Firewall </a:t>
            </a:r>
            <a:r>
              <a:rPr lang="en-US" sz="1600" i="1" dirty="0"/>
              <a:t>appliances, Intrusion Detection Systems (IDS),Intrusion Prevention Systems (IPS) and Content filtering </a:t>
            </a:r>
            <a:r>
              <a:rPr lang="en-US" sz="1600" i="1" dirty="0" smtClean="0"/>
              <a:t>systems</a:t>
            </a:r>
            <a:r>
              <a:rPr lang="en-US" sz="1600" b="1" i="1" dirty="0"/>
              <a:t> </a:t>
            </a:r>
            <a:endParaRPr lang="en-US" sz="1600" b="1" i="1" dirty="0" smtClean="0"/>
          </a:p>
          <a:p>
            <a:pPr marL="0" indent="0">
              <a:buNone/>
            </a:pPr>
            <a:r>
              <a:rPr lang="en-US" sz="2000" b="1" dirty="0" smtClean="0"/>
              <a:t>Network-based </a:t>
            </a:r>
            <a:r>
              <a:rPr lang="en-US" sz="2000" b="1" dirty="0"/>
              <a:t>Technology Safeguards</a:t>
            </a:r>
          </a:p>
          <a:p>
            <a:pPr lvl="1">
              <a:buFont typeface="Wingdings" panose="05000000000000000000" pitchFamily="2" charset="2"/>
              <a:buChar char="ü"/>
            </a:pPr>
            <a:r>
              <a:rPr lang="en-US" sz="1600" dirty="0" smtClean="0"/>
              <a:t>Virtual </a:t>
            </a:r>
            <a:r>
              <a:rPr lang="en-US" sz="1600" dirty="0"/>
              <a:t>Private Network (VPN) </a:t>
            </a:r>
            <a:endParaRPr lang="en-US" sz="1600" dirty="0" smtClean="0"/>
          </a:p>
          <a:p>
            <a:pPr lvl="1">
              <a:buFont typeface="Wingdings" panose="05000000000000000000" pitchFamily="2" charset="2"/>
              <a:buChar char="ü"/>
            </a:pPr>
            <a:r>
              <a:rPr lang="en-US" sz="1600" dirty="0" smtClean="0"/>
              <a:t>Network </a:t>
            </a:r>
            <a:r>
              <a:rPr lang="en-US" sz="1600" dirty="0"/>
              <a:t>access control (NAC) </a:t>
            </a:r>
            <a:endParaRPr lang="en-US" sz="1600" dirty="0" smtClean="0"/>
          </a:p>
          <a:p>
            <a:pPr lvl="1">
              <a:buFont typeface="Wingdings" panose="05000000000000000000" pitchFamily="2" charset="2"/>
              <a:buChar char="ü"/>
            </a:pPr>
            <a:r>
              <a:rPr lang="en-US" sz="1600" dirty="0" smtClean="0"/>
              <a:t>Wireless </a:t>
            </a:r>
            <a:r>
              <a:rPr lang="en-US" sz="1600" dirty="0"/>
              <a:t>access point </a:t>
            </a:r>
            <a:r>
              <a:rPr lang="en-US" sz="1600" dirty="0" smtClean="0"/>
              <a:t>security</a:t>
            </a:r>
          </a:p>
          <a:p>
            <a:pPr marL="0" indent="0">
              <a:buNone/>
            </a:pPr>
            <a:r>
              <a:rPr lang="en-US" sz="2000" b="1" dirty="0"/>
              <a:t>Cloud-based Technology Safeguards</a:t>
            </a:r>
          </a:p>
          <a:p>
            <a:pPr lvl="1">
              <a:buFont typeface="Wingdings" panose="05000000000000000000" pitchFamily="2" charset="2"/>
              <a:buChar char="ü"/>
            </a:pPr>
            <a:r>
              <a:rPr lang="en-US" sz="1600" dirty="0"/>
              <a:t>Software as a Service (SaaS)</a:t>
            </a:r>
          </a:p>
          <a:p>
            <a:pPr lvl="1">
              <a:buFont typeface="Wingdings" panose="05000000000000000000" pitchFamily="2" charset="2"/>
              <a:buChar char="ü"/>
            </a:pPr>
            <a:r>
              <a:rPr lang="en-US" sz="1600" dirty="0"/>
              <a:t>Infrastructure as a Service (IaaS)</a:t>
            </a:r>
          </a:p>
          <a:p>
            <a:pPr lvl="1">
              <a:buFont typeface="Wingdings" panose="05000000000000000000" pitchFamily="2" charset="2"/>
              <a:buChar char="ü"/>
            </a:pPr>
            <a:r>
              <a:rPr lang="en-US" sz="1600" dirty="0"/>
              <a:t>Virtual security appliances</a:t>
            </a:r>
          </a:p>
          <a:p>
            <a:pPr marL="457200" lvl="1" indent="0">
              <a:buNone/>
            </a:pPr>
            <a:endParaRPr lang="en-US" sz="1600" dirty="0" smtClean="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8425965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b="1" i="1" dirty="0" smtClean="0">
                <a:solidFill>
                  <a:schemeClr val="tx2"/>
                </a:solidFill>
              </a:rPr>
              <a:t>Countermeasures</a:t>
            </a:r>
            <a:endParaRPr lang="en-GB" sz="3600" b="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2000" b="1" dirty="0"/>
              <a:t>Software-based Technology Safeguards</a:t>
            </a:r>
          </a:p>
          <a:p>
            <a:pPr algn="just">
              <a:buFont typeface="Wingdings" panose="05000000000000000000" pitchFamily="2" charset="2"/>
              <a:buChar char="q"/>
            </a:pPr>
            <a:r>
              <a:rPr lang="en-US" sz="2000" dirty="0"/>
              <a:t>Software safeguards include programs and services that protect operating systems, databases, and other services operating on workstations, portable devices, and servers. There are several software-based technologies used to safeguard an organization’s assets</a:t>
            </a:r>
            <a:r>
              <a:rPr lang="en-US" sz="2000" dirty="0" smtClean="0"/>
              <a:t>.</a:t>
            </a:r>
          </a:p>
          <a:p>
            <a:pPr algn="just">
              <a:buFont typeface="Wingdings" panose="05000000000000000000" pitchFamily="2" charset="2"/>
              <a:buChar char="q"/>
            </a:pPr>
            <a:endParaRPr lang="en-US" sz="2000" dirty="0"/>
          </a:p>
          <a:p>
            <a:pPr marL="0" indent="0" algn="just">
              <a:buNone/>
            </a:pPr>
            <a:r>
              <a:rPr lang="en-US" sz="2000" b="1" dirty="0"/>
              <a:t>Hardware-based Technology Safeguards</a:t>
            </a:r>
          </a:p>
          <a:p>
            <a:pPr algn="just">
              <a:buFont typeface="Wingdings" panose="05000000000000000000" pitchFamily="2" charset="2"/>
              <a:buChar char="q"/>
            </a:pPr>
            <a:r>
              <a:rPr lang="en-US" sz="2000" dirty="0"/>
              <a:t>Hardware based technologies are appliances that are installed within the network faculties. They can include: Firewall appliances, Intrusion Detection Systems (IDS),Intrusion Prevention Systems (IPS) and Content filtering systems</a:t>
            </a:r>
            <a:r>
              <a:rPr lang="en-US" sz="2000" dirty="0" smtClean="0"/>
              <a:t>.</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3974598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b="1" i="1" dirty="0" smtClean="0">
                <a:solidFill>
                  <a:schemeClr val="tx2"/>
                </a:solidFill>
              </a:rPr>
              <a:t>Countermeasures</a:t>
            </a:r>
            <a:endParaRPr lang="en-GB" sz="3600" b="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2000" b="1" dirty="0"/>
              <a:t>Network-based Technology Safeguards</a:t>
            </a:r>
          </a:p>
          <a:p>
            <a:pPr marL="0" indent="0" algn="just">
              <a:buNone/>
            </a:pPr>
            <a:r>
              <a:rPr lang="en-US" sz="2000" dirty="0"/>
              <a:t>Technological countermeasures can also include network-based technologies. </a:t>
            </a:r>
          </a:p>
          <a:p>
            <a:pPr algn="just">
              <a:buFont typeface="Wingdings" panose="05000000000000000000" pitchFamily="2" charset="2"/>
              <a:buChar char="q"/>
            </a:pPr>
            <a:r>
              <a:rPr lang="en-US" sz="2000" b="1" dirty="0"/>
              <a:t>Virtual Private Network (VPN)</a:t>
            </a:r>
            <a:r>
              <a:rPr lang="en-US" sz="2000" dirty="0"/>
              <a:t> is a secure virtual network that uses the public network (i.e., the Internet). The security of a VPN lies in the encryption of packet content between the endpoints that define the VPN</a:t>
            </a:r>
            <a:r>
              <a:rPr lang="en-US" sz="2000" dirty="0" smtClean="0"/>
              <a:t>.</a:t>
            </a:r>
          </a:p>
          <a:p>
            <a:pPr algn="just">
              <a:buFont typeface="Wingdings" panose="05000000000000000000" pitchFamily="2" charset="2"/>
              <a:buChar char="q"/>
            </a:pPr>
            <a:endParaRPr lang="en-US" sz="2000" dirty="0"/>
          </a:p>
          <a:p>
            <a:pPr algn="just">
              <a:buFont typeface="Wingdings" panose="05000000000000000000" pitchFamily="2" charset="2"/>
              <a:buChar char="q"/>
            </a:pPr>
            <a:r>
              <a:rPr lang="en-US" sz="2000" b="1" dirty="0"/>
              <a:t>Network access control (NAC)</a:t>
            </a:r>
            <a:r>
              <a:rPr lang="en-US" sz="2000" dirty="0"/>
              <a:t> requires a set of checks before allowing a device to connect to a network. Some common checks include up-to-data antivirus software or operating system updates installed.</a:t>
            </a:r>
          </a:p>
          <a:p>
            <a:pPr algn="just">
              <a:buFont typeface="Wingdings" panose="05000000000000000000" pitchFamily="2" charset="2"/>
              <a:buChar char="q"/>
            </a:pPr>
            <a:endParaRPr lang="en-US" sz="2000" b="1" dirty="0" smtClean="0"/>
          </a:p>
          <a:p>
            <a:pPr algn="just">
              <a:buFont typeface="Wingdings" panose="05000000000000000000" pitchFamily="2" charset="2"/>
              <a:buChar char="q"/>
            </a:pPr>
            <a:r>
              <a:rPr lang="en-US" sz="2000" b="1" dirty="0" smtClean="0"/>
              <a:t>Wireless </a:t>
            </a:r>
            <a:r>
              <a:rPr lang="en-US" sz="2000" b="1" dirty="0"/>
              <a:t>access point security</a:t>
            </a:r>
            <a:r>
              <a:rPr lang="en-US" sz="2000" dirty="0"/>
              <a:t> includes the implementation of authentication and encryption.</a:t>
            </a:r>
          </a:p>
          <a:p>
            <a:pPr algn="just"/>
            <a:endParaRPr lang="en-US" sz="24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29068102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b="1" i="1" dirty="0" smtClean="0">
                <a:solidFill>
                  <a:schemeClr val="tx2"/>
                </a:solidFill>
              </a:rPr>
              <a:t>Countermeasures</a:t>
            </a:r>
            <a:endParaRPr lang="en-GB" sz="3600" b="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8712968" cy="3917032"/>
          </a:xfrm>
        </p:spPr>
        <p:txBody>
          <a:bodyPr>
            <a:noAutofit/>
          </a:bodyPr>
          <a:lstStyle/>
          <a:p>
            <a:pPr marL="0" indent="0" algn="just">
              <a:buNone/>
            </a:pPr>
            <a:r>
              <a:rPr lang="en-US" sz="1800" b="1" dirty="0"/>
              <a:t>Cloud-based Technology Safeguards</a:t>
            </a:r>
          </a:p>
          <a:p>
            <a:pPr algn="just">
              <a:buFont typeface="Wingdings" panose="05000000000000000000" pitchFamily="2" charset="2"/>
              <a:buChar char="q"/>
            </a:pPr>
            <a:r>
              <a:rPr lang="en-US" sz="1800" dirty="0"/>
              <a:t>Technological countermeasures now also include cloud-based technologies. Cloud-based technologies shift the technology component from the organization to the cloud provider</a:t>
            </a:r>
            <a:r>
              <a:rPr lang="en-US" sz="1800" dirty="0" smtClean="0"/>
              <a:t>.</a:t>
            </a:r>
          </a:p>
          <a:p>
            <a:pPr algn="just">
              <a:buFont typeface="Wingdings" panose="05000000000000000000" pitchFamily="2" charset="2"/>
              <a:buChar char="q"/>
            </a:pPr>
            <a:endParaRPr lang="en-US" sz="1800" dirty="0"/>
          </a:p>
          <a:p>
            <a:pPr algn="just">
              <a:buFont typeface="Wingdings" panose="05000000000000000000" pitchFamily="2" charset="2"/>
              <a:buChar char="q"/>
            </a:pPr>
            <a:r>
              <a:rPr lang="en-US" sz="1800" b="1" dirty="0"/>
              <a:t>Software as a Service (SaaS)</a:t>
            </a:r>
            <a:r>
              <a:rPr lang="en-US" sz="1800" dirty="0"/>
              <a:t> allows users to gain access to application software and databases. Cloud providers manage the infrastructure. Users store data on the cloud provider’s servers.</a:t>
            </a:r>
          </a:p>
          <a:p>
            <a:pPr algn="just">
              <a:buFont typeface="Wingdings" panose="05000000000000000000" pitchFamily="2" charset="2"/>
              <a:buChar char="q"/>
            </a:pPr>
            <a:endParaRPr lang="en-US" sz="1800" b="1" dirty="0" smtClean="0"/>
          </a:p>
          <a:p>
            <a:pPr algn="just">
              <a:buFont typeface="Wingdings" panose="05000000000000000000" pitchFamily="2" charset="2"/>
              <a:buChar char="q"/>
            </a:pPr>
            <a:r>
              <a:rPr lang="en-US" sz="1800" b="1" dirty="0" smtClean="0"/>
              <a:t>Infrastructure </a:t>
            </a:r>
            <a:r>
              <a:rPr lang="en-US" sz="1800" b="1" dirty="0"/>
              <a:t>as a Service (IaaS)</a:t>
            </a:r>
            <a:r>
              <a:rPr lang="en-US" sz="1800" dirty="0"/>
              <a:t> provides virtualized computing resources over the Internet. The provider hosts the hardware, software, servers, and storage components.</a:t>
            </a:r>
          </a:p>
          <a:p>
            <a:pPr algn="just">
              <a:buFont typeface="Wingdings" panose="05000000000000000000" pitchFamily="2" charset="2"/>
              <a:buChar char="q"/>
            </a:pPr>
            <a:endParaRPr lang="en-US" sz="1800" b="1" dirty="0" smtClean="0"/>
          </a:p>
          <a:p>
            <a:pPr algn="just">
              <a:buFont typeface="Wingdings" panose="05000000000000000000" pitchFamily="2" charset="2"/>
              <a:buChar char="q"/>
            </a:pPr>
            <a:r>
              <a:rPr lang="en-US" sz="1800" b="1" dirty="0" smtClean="0"/>
              <a:t>Virtual </a:t>
            </a:r>
            <a:r>
              <a:rPr lang="en-US" sz="1800" b="1" dirty="0"/>
              <a:t>security appliances</a:t>
            </a:r>
            <a:r>
              <a:rPr lang="en-US" sz="1800" dirty="0"/>
              <a:t> run inside a virtual environment with a pre-packaged, hardened operating system running on virtualized hardware</a:t>
            </a:r>
            <a:r>
              <a:rPr lang="en-US" sz="1800" dirty="0" smtClean="0"/>
              <a:t>.</a:t>
            </a:r>
            <a:endParaRPr lang="en-US" sz="18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14296724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b="1" i="1" dirty="0" smtClean="0">
                <a:solidFill>
                  <a:schemeClr val="tx2"/>
                </a:solidFill>
              </a:rPr>
              <a:t>Countermeasures</a:t>
            </a:r>
            <a:endParaRPr lang="en-GB" sz="3600" b="1"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215516" y="1052736"/>
            <a:ext cx="2628292" cy="1728192"/>
          </a:xfrm>
        </p:spPr>
        <p:txBody>
          <a:bodyPr>
            <a:noAutofit/>
          </a:bodyPr>
          <a:lstStyle/>
          <a:p>
            <a:r>
              <a:rPr lang="en-US" sz="2000" dirty="0" smtClean="0"/>
              <a:t>Security </a:t>
            </a:r>
            <a:r>
              <a:rPr lang="en-US" sz="2000" b="1" dirty="0" smtClean="0"/>
              <a:t>policy</a:t>
            </a:r>
            <a:endParaRPr lang="en-US" sz="2000" dirty="0"/>
          </a:p>
          <a:p>
            <a:r>
              <a:rPr lang="en-US" sz="2000" b="1" dirty="0" smtClean="0"/>
              <a:t>Standards</a:t>
            </a:r>
            <a:endParaRPr lang="en-US" sz="2000" dirty="0"/>
          </a:p>
          <a:p>
            <a:r>
              <a:rPr lang="en-US" sz="2000" b="1" dirty="0" smtClean="0"/>
              <a:t>Guidelines</a:t>
            </a:r>
          </a:p>
          <a:p>
            <a:r>
              <a:rPr lang="en-US" sz="2000" b="1" dirty="0" smtClean="0"/>
              <a:t>Procedure</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pic>
        <p:nvPicPr>
          <p:cNvPr id="5" name="Picture 4"/>
          <p:cNvPicPr>
            <a:picLocks noChangeAspect="1"/>
          </p:cNvPicPr>
          <p:nvPr/>
        </p:nvPicPr>
        <p:blipFill>
          <a:blip r:embed="rId2"/>
          <a:stretch>
            <a:fillRect/>
          </a:stretch>
        </p:blipFill>
        <p:spPr>
          <a:xfrm>
            <a:off x="441811" y="2852936"/>
            <a:ext cx="2401997" cy="2269403"/>
          </a:xfrm>
          <a:prstGeom prst="rect">
            <a:avLst/>
          </a:prstGeom>
        </p:spPr>
      </p:pic>
      <p:sp>
        <p:nvSpPr>
          <p:cNvPr id="4" name="Rectangle 3"/>
          <p:cNvSpPr/>
          <p:nvPr/>
        </p:nvSpPr>
        <p:spPr>
          <a:xfrm>
            <a:off x="4330935" y="2072350"/>
            <a:ext cx="4572000" cy="3139321"/>
          </a:xfrm>
          <a:prstGeom prst="rect">
            <a:avLst/>
          </a:prstGeom>
        </p:spPr>
        <p:txBody>
          <a:bodyPr>
            <a:spAutoFit/>
          </a:bodyPr>
          <a:lstStyle/>
          <a:p>
            <a:pPr algn="ctr"/>
            <a:r>
              <a:rPr lang="en-US" dirty="0"/>
              <a:t>The </a:t>
            </a:r>
            <a:r>
              <a:rPr lang="en-US" b="1" dirty="0"/>
              <a:t>International Organization for Standardization (ISO)/International </a:t>
            </a:r>
            <a:r>
              <a:rPr lang="en-US" b="1" dirty="0" err="1"/>
              <a:t>Electrotechnical</a:t>
            </a:r>
            <a:r>
              <a:rPr lang="en-US" b="1" dirty="0"/>
              <a:t> Commission (IEC) </a:t>
            </a:r>
            <a:r>
              <a:rPr lang="en-US" dirty="0"/>
              <a:t>developed a comprehensive framework to guide information security management. </a:t>
            </a:r>
          </a:p>
          <a:p>
            <a:endParaRPr lang="en-US" dirty="0" smtClean="0"/>
          </a:p>
          <a:p>
            <a:pPr algn="ctr"/>
            <a:r>
              <a:rPr lang="en-US" dirty="0" smtClean="0"/>
              <a:t>The </a:t>
            </a:r>
            <a:r>
              <a:rPr lang="en-US" b="1" dirty="0"/>
              <a:t>ISO cybersecurity model </a:t>
            </a:r>
            <a:r>
              <a:rPr lang="en-US" dirty="0"/>
              <a:t>is to cybersecurity professionals what the </a:t>
            </a:r>
            <a:r>
              <a:rPr lang="en-US" b="1" dirty="0"/>
              <a:t>OSI networking model</a:t>
            </a:r>
            <a:r>
              <a:rPr lang="en-US" dirty="0"/>
              <a:t> is to network engineers. Both provide a framework for understanding and approaching complex tasks.</a:t>
            </a:r>
          </a:p>
        </p:txBody>
      </p:sp>
    </p:spTree>
    <p:extLst>
      <p:ext uri="{BB962C8B-B14F-4D97-AF65-F5344CB8AC3E}">
        <p14:creationId xmlns:p14="http://schemas.microsoft.com/office/powerpoint/2010/main" val="36716907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b="1" i="1" dirty="0" smtClean="0">
                <a:solidFill>
                  <a:schemeClr val="tx2"/>
                </a:solidFill>
              </a:rPr>
              <a:t>Countermeasures</a:t>
            </a:r>
            <a:endParaRPr lang="en-GB" sz="3600" dirty="0">
              <a:solidFill>
                <a:schemeClr val="tx2"/>
              </a:solidFill>
            </a:endParaRPr>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
        <p:nvSpPr>
          <p:cNvPr id="6" name="Content Placeholder 5"/>
          <p:cNvSpPr>
            <a:spLocks noGrp="1"/>
          </p:cNvSpPr>
          <p:nvPr>
            <p:ph idx="1"/>
          </p:nvPr>
        </p:nvSpPr>
        <p:spPr>
          <a:xfrm>
            <a:off x="323528" y="1196752"/>
            <a:ext cx="8496944" cy="3917032"/>
          </a:xfrm>
        </p:spPr>
        <p:txBody>
          <a:bodyPr>
            <a:noAutofit/>
          </a:bodyPr>
          <a:lstStyle/>
          <a:p>
            <a:pPr algn="just">
              <a:buFont typeface="Wingdings" panose="05000000000000000000" pitchFamily="2" charset="2"/>
              <a:buChar char="q"/>
            </a:pPr>
            <a:r>
              <a:rPr lang="en-US" sz="1600" dirty="0"/>
              <a:t>A security </a:t>
            </a:r>
            <a:r>
              <a:rPr lang="en-US" sz="1600" b="1" dirty="0"/>
              <a:t>policy</a:t>
            </a:r>
            <a:r>
              <a:rPr lang="en-US" sz="16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pPr algn="just">
              <a:buFont typeface="Wingdings" panose="05000000000000000000" pitchFamily="2" charset="2"/>
              <a:buChar char="q"/>
            </a:pPr>
            <a:endParaRPr lang="en-US" sz="1600" b="1" dirty="0" smtClean="0"/>
          </a:p>
          <a:p>
            <a:pPr algn="just">
              <a:buFont typeface="Wingdings" panose="05000000000000000000" pitchFamily="2" charset="2"/>
              <a:buChar char="q"/>
            </a:pPr>
            <a:r>
              <a:rPr lang="en-US" sz="1600" b="1" dirty="0" smtClean="0"/>
              <a:t>Standards</a:t>
            </a:r>
            <a:r>
              <a:rPr lang="en-US" sz="1600" dirty="0" smtClean="0"/>
              <a:t> </a:t>
            </a:r>
            <a:r>
              <a:rPr lang="en-US" sz="1600" dirty="0"/>
              <a:t>help an IT staff maintain consistency in operating the network. Standards provide the technologies that specific users or programs need in addition to any program requirements or criteria that an organization must follow. </a:t>
            </a:r>
          </a:p>
          <a:p>
            <a:pPr algn="just">
              <a:buFont typeface="Wingdings" panose="05000000000000000000" pitchFamily="2" charset="2"/>
              <a:buChar char="q"/>
            </a:pPr>
            <a:endParaRPr lang="en-US" sz="1600" b="1" dirty="0" smtClean="0"/>
          </a:p>
          <a:p>
            <a:pPr algn="just">
              <a:buFont typeface="Wingdings" panose="05000000000000000000" pitchFamily="2" charset="2"/>
              <a:buChar char="q"/>
            </a:pPr>
            <a:r>
              <a:rPr lang="en-US" sz="1600" b="1" dirty="0" smtClean="0"/>
              <a:t>Guidelines</a:t>
            </a:r>
            <a:r>
              <a:rPr lang="en-US" sz="1600" dirty="0" smtClean="0"/>
              <a:t> </a:t>
            </a:r>
            <a:r>
              <a:rPr lang="en-US" sz="1600" dirty="0"/>
              <a:t>are a list of suggestions on how to do things more efficiently and securely. They are similar to standards, but are more flexible and are not usually mandatory. Guidelines define how standards are developed and guarantee adherence to general security policies.</a:t>
            </a:r>
          </a:p>
          <a:p>
            <a:pPr algn="just">
              <a:buFont typeface="Wingdings" panose="05000000000000000000" pitchFamily="2" charset="2"/>
              <a:buChar char="q"/>
            </a:pPr>
            <a:endParaRPr lang="en-US" sz="1600" b="1" dirty="0" smtClean="0"/>
          </a:p>
          <a:p>
            <a:pPr algn="just">
              <a:buFont typeface="Wingdings" panose="05000000000000000000" pitchFamily="2" charset="2"/>
              <a:buChar char="q"/>
            </a:pPr>
            <a:r>
              <a:rPr lang="en-US" sz="1600" b="1" dirty="0" smtClean="0"/>
              <a:t>Procedure</a:t>
            </a:r>
            <a:r>
              <a:rPr lang="en-US" sz="1600" dirty="0" smtClean="0"/>
              <a:t> </a:t>
            </a:r>
            <a:r>
              <a:rPr lang="en-US" sz="1600" dirty="0"/>
              <a:t>documents are longer and more detailed than standards and guidelines. Procedure documents include implementation details that usually contain step-by-step instructions and graphics.</a:t>
            </a:r>
            <a:endParaRPr lang="en-US" sz="1600" dirty="0"/>
          </a:p>
        </p:txBody>
      </p:sp>
    </p:spTree>
    <p:extLst>
      <p:ext uri="{BB962C8B-B14F-4D97-AF65-F5344CB8AC3E}">
        <p14:creationId xmlns:p14="http://schemas.microsoft.com/office/powerpoint/2010/main" val="158078393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19"/>
          </a:xfrm>
        </p:spPr>
        <p:txBody>
          <a:bodyPr>
            <a:normAutofit/>
          </a:bodyPr>
          <a:lstStyle/>
          <a:p>
            <a:pPr>
              <a:lnSpc>
                <a:spcPct val="80000"/>
              </a:lnSpc>
            </a:pPr>
            <a:r>
              <a:rPr lang="en-US" sz="3200" b="1" i="1" dirty="0">
                <a:solidFill>
                  <a:schemeClr val="tx2"/>
                </a:solidFill>
              </a:rPr>
              <a:t>Frameworks</a:t>
            </a:r>
            <a:r>
              <a:rPr lang="en-US" sz="3200" b="1" i="1" dirty="0" smtClean="0">
                <a:solidFill>
                  <a:schemeClr val="tx2"/>
                </a:solidFill>
              </a:rPr>
              <a:t>: ISO </a:t>
            </a:r>
            <a:r>
              <a:rPr lang="en-US" sz="3200" b="1" i="1" dirty="0">
                <a:solidFill>
                  <a:schemeClr val="tx2"/>
                </a:solidFill>
              </a:rPr>
              <a:t>Model</a:t>
            </a:r>
          </a:p>
        </p:txBody>
      </p:sp>
      <p:sp>
        <p:nvSpPr>
          <p:cNvPr id="2" name="Content Placeholder 1"/>
          <p:cNvSpPr>
            <a:spLocks noGrp="1"/>
          </p:cNvSpPr>
          <p:nvPr>
            <p:ph idx="1"/>
          </p:nvPr>
        </p:nvSpPr>
        <p:spPr>
          <a:xfrm>
            <a:off x="286232" y="1170336"/>
            <a:ext cx="5005848" cy="2866243"/>
          </a:xfrm>
        </p:spPr>
        <p:txBody>
          <a:bodyPr>
            <a:noAutofit/>
          </a:bodyPr>
          <a:lstStyle/>
          <a:p>
            <a:pPr algn="just">
              <a:buFont typeface="Wingdings" panose="05000000000000000000" pitchFamily="2" charset="2"/>
              <a:buChar char="q"/>
            </a:pPr>
            <a:r>
              <a:rPr lang="en-US" sz="1600" dirty="0"/>
              <a:t>Security professionals need to secure information from end-to-end within the organization. This is a monumental task, and it is unreasonable to expect one individual to have all of the requisite knowledge. </a:t>
            </a:r>
            <a:endParaRPr lang="en-US" sz="1600" dirty="0" smtClean="0"/>
          </a:p>
          <a:p>
            <a:pPr algn="just">
              <a:buFont typeface="Wingdings" panose="05000000000000000000" pitchFamily="2" charset="2"/>
              <a:buChar char="q"/>
            </a:pPr>
            <a:endParaRPr lang="en-US" sz="1600" dirty="0"/>
          </a:p>
          <a:p>
            <a:pPr algn="just">
              <a:buFont typeface="Wingdings" panose="05000000000000000000" pitchFamily="2" charset="2"/>
              <a:buChar char="q"/>
            </a:pPr>
            <a:r>
              <a:rPr lang="en-US" sz="1600" dirty="0"/>
              <a:t>The </a:t>
            </a:r>
            <a:r>
              <a:rPr lang="en-US" sz="1600" b="1" dirty="0"/>
              <a:t>International Organization for Standardization (ISO)/International Electrotechnical Commission (IEC) </a:t>
            </a:r>
            <a:r>
              <a:rPr lang="en-US" sz="1600" dirty="0"/>
              <a:t>developed a comprehensive framework to guide information security management. </a:t>
            </a:r>
          </a:p>
          <a:p>
            <a:pPr algn="just">
              <a:buFont typeface="Wingdings" panose="05000000000000000000" pitchFamily="2" charset="2"/>
              <a:buChar char="q"/>
            </a:pPr>
            <a:endParaRPr lang="en-US" sz="1600" dirty="0" smtClean="0"/>
          </a:p>
          <a:p>
            <a:pPr algn="just">
              <a:buFont typeface="Wingdings" panose="05000000000000000000" pitchFamily="2" charset="2"/>
              <a:buChar char="q"/>
            </a:pPr>
            <a:r>
              <a:rPr lang="en-US" sz="1600" dirty="0" smtClean="0"/>
              <a:t>The </a:t>
            </a:r>
            <a:r>
              <a:rPr lang="en-US" sz="1600" dirty="0"/>
              <a:t>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5436096" y="2134316"/>
            <a:ext cx="3626285" cy="2275625"/>
          </a:xfrm>
          <a:prstGeom prst="rect">
            <a:avLst/>
          </a:prstGeom>
        </p:spPr>
      </p:pic>
    </p:spTree>
    <p:extLst>
      <p:ext uri="{BB962C8B-B14F-4D97-AF65-F5344CB8AC3E}">
        <p14:creationId xmlns:p14="http://schemas.microsoft.com/office/powerpoint/2010/main" val="98525320"/>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20"/>
          </a:xfrm>
        </p:spPr>
        <p:txBody>
          <a:bodyPr>
            <a:normAutofit/>
          </a:bodyPr>
          <a:lstStyle/>
          <a:p>
            <a:pPr>
              <a:lnSpc>
                <a:spcPct val="80000"/>
              </a:lnSpc>
            </a:pPr>
            <a:r>
              <a:rPr lang="en-US" sz="3200" b="1" i="1" dirty="0">
                <a:solidFill>
                  <a:schemeClr val="tx2"/>
                </a:solidFill>
              </a:rPr>
              <a:t>Frameworks: ISO Model</a:t>
            </a:r>
            <a:endParaRPr lang="en-US" dirty="0"/>
          </a:p>
        </p:txBody>
      </p:sp>
      <p:sp>
        <p:nvSpPr>
          <p:cNvPr id="2" name="Content Placeholder 1"/>
          <p:cNvSpPr>
            <a:spLocks noGrp="1"/>
          </p:cNvSpPr>
          <p:nvPr>
            <p:ph idx="1"/>
          </p:nvPr>
        </p:nvSpPr>
        <p:spPr>
          <a:xfrm>
            <a:off x="286232" y="1302326"/>
            <a:ext cx="3061632" cy="1366983"/>
          </a:xfrm>
        </p:spPr>
        <p:txBody>
          <a:bodyPr>
            <a:noAutofit/>
          </a:bodyPr>
          <a:lstStyle/>
          <a:p>
            <a:pPr algn="just">
              <a:buFont typeface="Wingdings" panose="05000000000000000000" pitchFamily="2" charset="2"/>
              <a:buChar char="q"/>
            </a:pPr>
            <a:r>
              <a:rPr lang="en-US" sz="2000" b="1" dirty="0"/>
              <a:t>ISO/IEC 27000 is an information security standard published in 2005 and revised in 2013. </a:t>
            </a:r>
            <a:endParaRPr lang="en-US" sz="2000" b="1" dirty="0" smtClean="0"/>
          </a:p>
          <a:p>
            <a:pPr algn="just">
              <a:buFont typeface="Wingdings" panose="05000000000000000000" pitchFamily="2" charset="2"/>
              <a:buChar char="q"/>
            </a:pPr>
            <a:r>
              <a:rPr lang="en-US" sz="2000" dirty="0" smtClean="0"/>
              <a:t>ISO </a:t>
            </a:r>
            <a:r>
              <a:rPr lang="en-US" sz="2000" dirty="0"/>
              <a:t>publishes the ISO 27000 standards. </a:t>
            </a:r>
            <a:endParaRPr lang="en-US" sz="2000" dirty="0" smtClean="0"/>
          </a:p>
          <a:p>
            <a:pPr algn="just">
              <a:buFont typeface="Wingdings" panose="05000000000000000000" pitchFamily="2" charset="2"/>
              <a:buChar char="q"/>
            </a:pPr>
            <a:r>
              <a:rPr lang="en-US" sz="2000" dirty="0" smtClean="0"/>
              <a:t>Even </a:t>
            </a:r>
            <a:r>
              <a:rPr lang="en-US" sz="2000" dirty="0"/>
              <a:t>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3393891" y="1302326"/>
            <a:ext cx="5588902" cy="3983182"/>
          </a:xfrm>
          <a:prstGeom prst="rect">
            <a:avLst/>
          </a:prstGeom>
        </p:spPr>
      </p:pic>
    </p:spTree>
    <p:extLst>
      <p:ext uri="{BB962C8B-B14F-4D97-AF65-F5344CB8AC3E}">
        <p14:creationId xmlns:p14="http://schemas.microsoft.com/office/powerpoint/2010/main" val="4215602727"/>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normAutofit fontScale="90000"/>
          </a:bodyPr>
          <a:lstStyle/>
          <a:p>
            <a:pPr>
              <a:lnSpc>
                <a:spcPct val="80000"/>
              </a:lnSpc>
            </a:pPr>
            <a:r>
              <a:rPr lang="en-US" sz="1800" dirty="0">
                <a:latin typeface="Arial" charset="0"/>
              </a:rPr>
              <a:t/>
            </a:r>
            <a:br>
              <a:rPr lang="en-US" sz="1800" dirty="0">
                <a:latin typeface="Arial" charset="0"/>
              </a:rPr>
            </a:br>
            <a:r>
              <a:rPr lang="en-US" sz="3600" b="1" i="1" dirty="0">
                <a:solidFill>
                  <a:schemeClr val="tx2"/>
                </a:solidFill>
              </a:rPr>
              <a:t>Frameworks: </a:t>
            </a:r>
            <a:r>
              <a:rPr lang="en-US" sz="3600" b="1" i="1" dirty="0" smtClean="0">
                <a:solidFill>
                  <a:schemeClr val="tx2"/>
                </a:solidFill>
              </a:rPr>
              <a:t>Using ISO Cybersecurity Model</a:t>
            </a:r>
            <a:endParaRPr lang="en-US" dirty="0"/>
          </a:p>
        </p:txBody>
      </p:sp>
      <p:sp>
        <p:nvSpPr>
          <p:cNvPr id="2" name="Content Placeholder 1"/>
          <p:cNvSpPr>
            <a:spLocks noGrp="1"/>
          </p:cNvSpPr>
          <p:nvPr>
            <p:ph idx="1"/>
          </p:nvPr>
        </p:nvSpPr>
        <p:spPr>
          <a:xfrm>
            <a:off x="193869" y="1200150"/>
            <a:ext cx="4738171" cy="1663123"/>
          </a:xfrm>
        </p:spPr>
        <p:txBody>
          <a:bodyPr>
            <a:noAutofit/>
          </a:bodyPr>
          <a:lstStyle/>
          <a:p>
            <a:pPr algn="just">
              <a:buFont typeface="Wingdings" panose="05000000000000000000" pitchFamily="2" charset="2"/>
              <a:buChar char="q"/>
            </a:pPr>
            <a:r>
              <a:rPr lang="en-US" sz="2000" dirty="0"/>
              <a:t>The ISO 27000 is a universal framework for every type of organization. In order to use the framework effectively, an organization must narrow down which domains, control objectives, and controls apply to its environment and operations</a:t>
            </a:r>
            <a:r>
              <a:rPr lang="en-US" sz="2000" dirty="0" smtClean="0"/>
              <a:t>.</a:t>
            </a:r>
          </a:p>
          <a:p>
            <a:pPr algn="just">
              <a:buFont typeface="Wingdings" panose="05000000000000000000" pitchFamily="2" charset="2"/>
              <a:buChar char="q"/>
            </a:pPr>
            <a:endParaRPr lang="en-US" sz="2000" dirty="0"/>
          </a:p>
          <a:p>
            <a:pPr algn="just">
              <a:buFont typeface="Wingdings" panose="05000000000000000000" pitchFamily="2" charset="2"/>
              <a:buChar char="q"/>
            </a:pPr>
            <a:r>
              <a:rPr lang="en-US" sz="2000" dirty="0"/>
              <a:t>The ISO 27001 control objectives serve as a checklist. The first step an organization takes is to determine if these control objectives are applicable to the organization. </a:t>
            </a:r>
          </a:p>
          <a:p>
            <a:pPr algn="just">
              <a:buFont typeface="Wingdings" panose="05000000000000000000" pitchFamily="2" charset="2"/>
              <a:buChar char="q"/>
            </a:pPr>
            <a:endParaRPr lang="en-US" sz="2000" dirty="0"/>
          </a:p>
          <a:p>
            <a:pPr algn="just">
              <a:buFont typeface="Wingdings" panose="05000000000000000000" pitchFamily="2" charset="2"/>
              <a:buChar char="q"/>
            </a:pPr>
            <a:endParaRPr lang="en-US" sz="2000" dirty="0"/>
          </a:p>
          <a:p>
            <a:pPr algn="just">
              <a:buFont typeface="Wingdings" panose="05000000000000000000" pitchFamily="2" charset="2"/>
              <a:buChar char="q"/>
            </a:pPr>
            <a:endParaRPr lang="en-US" sz="2400" dirty="0"/>
          </a:p>
        </p:txBody>
      </p:sp>
      <p:pic>
        <p:nvPicPr>
          <p:cNvPr id="4" name="Picture 3"/>
          <p:cNvPicPr>
            <a:picLocks noChangeAspect="1"/>
          </p:cNvPicPr>
          <p:nvPr/>
        </p:nvPicPr>
        <p:blipFill>
          <a:blip r:embed="rId3"/>
          <a:stretch>
            <a:fillRect/>
          </a:stretch>
        </p:blipFill>
        <p:spPr>
          <a:xfrm>
            <a:off x="5004048" y="1556792"/>
            <a:ext cx="3880282" cy="3485916"/>
          </a:xfrm>
          <a:prstGeom prst="rect">
            <a:avLst/>
          </a:prstGeom>
        </p:spPr>
      </p:pic>
    </p:spTree>
    <p:extLst>
      <p:ext uri="{BB962C8B-B14F-4D97-AF65-F5344CB8AC3E}">
        <p14:creationId xmlns:p14="http://schemas.microsoft.com/office/powerpoint/2010/main" val="3175151988"/>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normAutofit/>
          </a:bodyPr>
          <a:lstStyle/>
          <a:p>
            <a:pPr>
              <a:lnSpc>
                <a:spcPct val="80000"/>
              </a:lnSpc>
            </a:pPr>
            <a:r>
              <a:rPr lang="en-US" sz="1050" dirty="0">
                <a:latin typeface="Arial" charset="0"/>
              </a:rPr>
              <a:t/>
            </a:r>
            <a:br>
              <a:rPr lang="en-US" sz="1050" dirty="0">
                <a:latin typeface="Arial" charset="0"/>
              </a:rPr>
            </a:br>
            <a:r>
              <a:rPr lang="en-US" sz="3200" b="1" i="1" dirty="0">
                <a:solidFill>
                  <a:schemeClr val="tx2"/>
                </a:solidFill>
              </a:rPr>
              <a:t>Frameworks: Using ISO Cybersecurity Model</a:t>
            </a:r>
            <a:endParaRPr lang="en-US" dirty="0"/>
          </a:p>
        </p:txBody>
      </p:sp>
      <p:sp>
        <p:nvSpPr>
          <p:cNvPr id="2" name="Content Placeholder 1"/>
          <p:cNvSpPr>
            <a:spLocks noGrp="1"/>
          </p:cNvSpPr>
          <p:nvPr>
            <p:ph idx="1"/>
          </p:nvPr>
        </p:nvSpPr>
        <p:spPr>
          <a:xfrm>
            <a:off x="193869" y="1200150"/>
            <a:ext cx="5168706" cy="3028950"/>
          </a:xfrm>
        </p:spPr>
        <p:txBody>
          <a:bodyPr>
            <a:noAutofit/>
          </a:bodyPr>
          <a:lstStyle/>
          <a:p>
            <a:pPr marL="0" indent="0" algn="just">
              <a:buNone/>
            </a:pPr>
            <a:r>
              <a:rPr lang="en-US" sz="1600" b="1" dirty="0"/>
              <a:t>The ISO Cybersecurity Model and the States of </a:t>
            </a:r>
            <a:r>
              <a:rPr lang="en-US" sz="1600" b="1" dirty="0" smtClean="0"/>
              <a:t>Data</a:t>
            </a:r>
          </a:p>
          <a:p>
            <a:pPr marL="0" indent="0" algn="just">
              <a:buNone/>
            </a:pPr>
            <a:endParaRPr lang="en-US" sz="1600" b="1" dirty="0"/>
          </a:p>
          <a:p>
            <a:pPr algn="just">
              <a:buFont typeface="Wingdings" panose="05000000000000000000" pitchFamily="2" charset="2"/>
              <a:buChar char="q"/>
            </a:pPr>
            <a:r>
              <a:rPr lang="en-US" sz="1600" dirty="0"/>
              <a:t>Different groups within an organization may be responsible for data in each of the various states. </a:t>
            </a:r>
          </a:p>
          <a:p>
            <a:pPr algn="just">
              <a:buFont typeface="Wingdings" panose="05000000000000000000" pitchFamily="2" charset="2"/>
              <a:buChar char="q"/>
            </a:pPr>
            <a:endParaRPr lang="en-US" sz="1600" dirty="0" smtClean="0"/>
          </a:p>
          <a:p>
            <a:pPr algn="just">
              <a:buFont typeface="Wingdings" panose="05000000000000000000" pitchFamily="2" charset="2"/>
              <a:buChar char="q"/>
            </a:pPr>
            <a:r>
              <a:rPr lang="en-US" sz="1600" dirty="0" smtClean="0"/>
              <a:t>For </a:t>
            </a:r>
            <a:r>
              <a:rPr lang="en-US" sz="1600" dirty="0"/>
              <a:t>example, the network security group is responsible for data during transmission. </a:t>
            </a:r>
          </a:p>
          <a:p>
            <a:pPr algn="just">
              <a:buFont typeface="Wingdings" panose="05000000000000000000" pitchFamily="2" charset="2"/>
              <a:buChar char="q"/>
            </a:pPr>
            <a:endParaRPr lang="en-US" sz="1600" dirty="0" smtClean="0"/>
          </a:p>
          <a:p>
            <a:pPr algn="just">
              <a:buFont typeface="Wingdings" panose="05000000000000000000" pitchFamily="2" charset="2"/>
              <a:buChar char="q"/>
            </a:pPr>
            <a:r>
              <a:rPr lang="en-US" sz="1600" dirty="0" smtClean="0"/>
              <a:t>Programmers </a:t>
            </a:r>
            <a:r>
              <a:rPr lang="en-US" sz="1600" dirty="0"/>
              <a:t>and data entry people are responsible for data during processing. </a:t>
            </a:r>
          </a:p>
          <a:p>
            <a:pPr algn="just">
              <a:buFont typeface="Wingdings" panose="05000000000000000000" pitchFamily="2" charset="2"/>
              <a:buChar char="q"/>
            </a:pPr>
            <a:endParaRPr lang="en-US" sz="1600" dirty="0" smtClean="0"/>
          </a:p>
          <a:p>
            <a:pPr algn="just">
              <a:buFont typeface="Wingdings" panose="05000000000000000000" pitchFamily="2" charset="2"/>
              <a:buChar char="q"/>
            </a:pPr>
            <a:r>
              <a:rPr lang="en-US" sz="1600" dirty="0" smtClean="0"/>
              <a:t>The </a:t>
            </a:r>
            <a:r>
              <a:rPr lang="en-US" sz="1600" dirty="0"/>
              <a:t>hardware and server support specialists are responsible for stored data. The ISO Controls specifically address security objectives for data in each of the three states</a:t>
            </a:r>
            <a:r>
              <a:rPr lang="en-US" sz="1600" dirty="0" smtClean="0"/>
              <a:t>.</a:t>
            </a:r>
            <a:endParaRPr lang="en-US" sz="1600" dirty="0"/>
          </a:p>
        </p:txBody>
      </p:sp>
      <p:pic>
        <p:nvPicPr>
          <p:cNvPr id="3" name="Picture 2"/>
          <p:cNvPicPr>
            <a:picLocks noChangeAspect="1"/>
          </p:cNvPicPr>
          <p:nvPr/>
        </p:nvPicPr>
        <p:blipFill>
          <a:blip r:embed="rId3"/>
          <a:stretch>
            <a:fillRect/>
          </a:stretch>
        </p:blipFill>
        <p:spPr>
          <a:xfrm>
            <a:off x="5652120" y="1412776"/>
            <a:ext cx="3171825" cy="3924300"/>
          </a:xfrm>
          <a:prstGeom prst="rect">
            <a:avLst/>
          </a:prstGeom>
        </p:spPr>
      </p:pic>
    </p:spTree>
    <p:extLst>
      <p:ext uri="{BB962C8B-B14F-4D97-AF65-F5344CB8AC3E}">
        <p14:creationId xmlns:p14="http://schemas.microsoft.com/office/powerpoint/2010/main" val="3540989943"/>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normAutofit/>
          </a:bodyPr>
          <a:lstStyle/>
          <a:p>
            <a:pPr>
              <a:lnSpc>
                <a:spcPct val="80000"/>
              </a:lnSpc>
            </a:pPr>
            <a:r>
              <a:rPr lang="en-US" sz="3200" b="1" i="1" dirty="0" smtClean="0">
                <a:solidFill>
                  <a:schemeClr val="tx2"/>
                </a:solidFill>
              </a:rPr>
              <a:t>Frameworks</a:t>
            </a:r>
            <a:r>
              <a:rPr lang="en-US" sz="3200" b="1" i="1" dirty="0">
                <a:solidFill>
                  <a:schemeClr val="tx2"/>
                </a:solidFill>
              </a:rPr>
              <a:t>: Using ISO Cybersecurity Model</a:t>
            </a:r>
            <a:endParaRPr lang="en-US" sz="3200" dirty="0"/>
          </a:p>
        </p:txBody>
      </p:sp>
      <p:sp>
        <p:nvSpPr>
          <p:cNvPr id="2" name="Content Placeholder 1"/>
          <p:cNvSpPr>
            <a:spLocks noGrp="1"/>
          </p:cNvSpPr>
          <p:nvPr>
            <p:ph idx="1"/>
          </p:nvPr>
        </p:nvSpPr>
        <p:spPr>
          <a:xfrm>
            <a:off x="193868" y="1200150"/>
            <a:ext cx="8842627" cy="3028950"/>
          </a:xfrm>
        </p:spPr>
        <p:txBody>
          <a:bodyPr>
            <a:noAutofit/>
          </a:bodyPr>
          <a:lstStyle/>
          <a:p>
            <a:pPr marL="0" indent="0" algn="just">
              <a:buNone/>
            </a:pPr>
            <a:r>
              <a:rPr lang="en-US" sz="1800" b="1" dirty="0"/>
              <a:t>The ISO Cybersecurity Model and Safeguards</a:t>
            </a:r>
          </a:p>
          <a:p>
            <a:pPr algn="just">
              <a:buFont typeface="Wingdings" panose="05000000000000000000" pitchFamily="2" charset="2"/>
              <a:buChar char="q"/>
            </a:pPr>
            <a:r>
              <a:rPr lang="en-US" sz="1800" dirty="0"/>
              <a:t>The </a:t>
            </a:r>
            <a:r>
              <a:rPr lang="en-US" sz="1800" b="1" dirty="0"/>
              <a:t>ISO 27001 </a:t>
            </a:r>
            <a:r>
              <a:rPr lang="en-US" sz="1800" dirty="0"/>
              <a:t>control objectives </a:t>
            </a:r>
            <a:r>
              <a:rPr lang="en-US" sz="1800" b="1" dirty="0"/>
              <a:t>relate directly</a:t>
            </a:r>
            <a:r>
              <a:rPr lang="en-US" sz="1800" dirty="0"/>
              <a:t> to the </a:t>
            </a:r>
            <a:r>
              <a:rPr lang="en-US" sz="1800" b="1" dirty="0"/>
              <a:t>organization’s cybersecurity policies, procedures and guidelines </a:t>
            </a:r>
            <a:r>
              <a:rPr lang="en-US" sz="1800" dirty="0"/>
              <a:t>which upper management determines. </a:t>
            </a:r>
            <a:endParaRPr lang="en-US" sz="1800" dirty="0" smtClean="0"/>
          </a:p>
          <a:p>
            <a:pPr algn="just">
              <a:buFont typeface="Wingdings" panose="05000000000000000000" pitchFamily="2" charset="2"/>
              <a:buChar char="q"/>
            </a:pPr>
            <a:endParaRPr lang="en-US" sz="1800" dirty="0"/>
          </a:p>
          <a:p>
            <a:pPr algn="just">
              <a:buFont typeface="Wingdings" panose="05000000000000000000" pitchFamily="2" charset="2"/>
              <a:buChar char="q"/>
            </a:pPr>
            <a:r>
              <a:rPr lang="en-US" sz="1800" dirty="0"/>
              <a:t>The </a:t>
            </a:r>
            <a:r>
              <a:rPr lang="en-US" sz="1800" b="1" dirty="0"/>
              <a:t>ISO 27002 </a:t>
            </a:r>
            <a:r>
              <a:rPr lang="en-US" sz="1800" dirty="0"/>
              <a:t>controls provide </a:t>
            </a:r>
            <a:r>
              <a:rPr lang="en-US" sz="1800" b="1" dirty="0"/>
              <a:t>technical direction</a:t>
            </a:r>
            <a:r>
              <a:rPr lang="en-US" sz="1800" dirty="0"/>
              <a:t>. For example, upper management establishes a policy specifying the protection of all data coming in to or out of the organization. Implementing the technology to meet the policy objectives would not involve upper </a:t>
            </a:r>
            <a:r>
              <a:rPr lang="en-US" sz="1800" dirty="0" smtClean="0"/>
              <a:t>management. It </a:t>
            </a:r>
            <a:r>
              <a:rPr lang="en-US" sz="1800" dirty="0"/>
              <a:t>is the responsibility of IT professionals to properly implement and configure the equipment used to fulfill the policy directives set by upper management</a:t>
            </a:r>
            <a:r>
              <a:rPr lang="en-US" sz="1800" dirty="0" smtClean="0"/>
              <a:t>.</a:t>
            </a:r>
            <a:endParaRPr lang="en-US" sz="1800" dirty="0"/>
          </a:p>
        </p:txBody>
      </p:sp>
      <p:pic>
        <p:nvPicPr>
          <p:cNvPr id="4" name="Picture 3"/>
          <p:cNvPicPr>
            <a:picLocks noChangeAspect="1"/>
          </p:cNvPicPr>
          <p:nvPr/>
        </p:nvPicPr>
        <p:blipFill>
          <a:blip r:embed="rId3"/>
          <a:stretch>
            <a:fillRect/>
          </a:stretch>
        </p:blipFill>
        <p:spPr>
          <a:xfrm>
            <a:off x="1254222" y="4725144"/>
            <a:ext cx="6191250" cy="790575"/>
          </a:xfrm>
          <a:prstGeom prst="rect">
            <a:avLst/>
          </a:prstGeom>
        </p:spPr>
      </p:pic>
    </p:spTree>
    <p:extLst>
      <p:ext uri="{BB962C8B-B14F-4D97-AF65-F5344CB8AC3E}">
        <p14:creationId xmlns:p14="http://schemas.microsoft.com/office/powerpoint/2010/main" val="572389369"/>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1F187-2245-4473-832B-C31E662AB1DC}"/>
              </a:ext>
            </a:extLst>
          </p:cNvPr>
          <p:cNvSpPr>
            <a:spLocks noGrp="1"/>
          </p:cNvSpPr>
          <p:nvPr>
            <p:ph type="title"/>
          </p:nvPr>
        </p:nvSpPr>
        <p:spPr/>
        <p:txBody>
          <a:bodyPr>
            <a:noAutofit/>
          </a:bodyPr>
          <a:lstStyle/>
          <a:p>
            <a:r>
              <a:rPr lang="en-US" sz="3600" i="1" dirty="0" smtClean="0">
                <a:solidFill>
                  <a:schemeClr val="tx2"/>
                </a:solidFill>
              </a:rPr>
              <a:t>Summary</a:t>
            </a:r>
            <a:endParaRPr lang="en-GB" sz="3600" dirty="0">
              <a:solidFill>
                <a:schemeClr val="tx2"/>
              </a:solidFill>
            </a:endParaRPr>
          </a:p>
        </p:txBody>
      </p:sp>
      <p:sp>
        <p:nvSpPr>
          <p:cNvPr id="3" name="Content Placeholder 2">
            <a:extLst>
              <a:ext uri="{FF2B5EF4-FFF2-40B4-BE49-F238E27FC236}">
                <a16:creationId xmlns:a16="http://schemas.microsoft.com/office/drawing/2014/main" id="{54A1C25E-7EBF-4A13-B167-E80F199FF570}"/>
              </a:ext>
            </a:extLst>
          </p:cNvPr>
          <p:cNvSpPr>
            <a:spLocks noGrp="1"/>
          </p:cNvSpPr>
          <p:nvPr>
            <p:ph idx="1"/>
          </p:nvPr>
        </p:nvSpPr>
        <p:spPr>
          <a:xfrm>
            <a:off x="197514" y="1340768"/>
            <a:ext cx="8748972" cy="1728192"/>
          </a:xfrm>
        </p:spPr>
        <p:txBody>
          <a:bodyPr>
            <a:noAutofit/>
          </a:bodyPr>
          <a:lstStyle/>
          <a:p>
            <a:pPr algn="just"/>
            <a:r>
              <a:rPr lang="en-US" sz="2000" dirty="0" smtClean="0"/>
              <a:t>The </a:t>
            </a:r>
            <a:r>
              <a:rPr lang="en-US" sz="2000" dirty="0"/>
              <a:t>three dimensions of the cybersecurity sorcery cube. The central responsibility of a cybersecurity specialist is to protect an organization’s systems and data. </a:t>
            </a:r>
          </a:p>
          <a:p>
            <a:pPr algn="just"/>
            <a:r>
              <a:rPr lang="en-US" sz="2000" dirty="0" smtClean="0"/>
              <a:t>The </a:t>
            </a:r>
            <a:r>
              <a:rPr lang="en-US" sz="2000" dirty="0"/>
              <a:t>ISO cybersecurity model. The model represents an international framework to standardize the management of information systems. </a:t>
            </a:r>
          </a:p>
          <a:p>
            <a:pPr algn="just"/>
            <a:r>
              <a:rPr lang="en-US" sz="2000" dirty="0" smtClean="0"/>
              <a:t>The </a:t>
            </a:r>
            <a:r>
              <a:rPr lang="en-US" sz="2000" dirty="0"/>
              <a:t>twelve domains. The model provides control objectives that guide the high-level design and implementation of a comprehensive information security management system (ISMS). </a:t>
            </a:r>
          </a:p>
          <a:p>
            <a:pPr algn="just"/>
            <a:r>
              <a:rPr lang="en-US" sz="2000" dirty="0" smtClean="0"/>
              <a:t>Discussed </a:t>
            </a:r>
            <a:r>
              <a:rPr lang="en-US" sz="2000" dirty="0"/>
              <a:t>how security professionals use controls to identify the technologies, devices, and products to protect the organization</a:t>
            </a:r>
            <a:r>
              <a:rPr lang="en-US" sz="2000" dirty="0" smtClean="0"/>
              <a:t>.</a:t>
            </a:r>
            <a:endParaRPr lang="en-US" sz="2000" dirty="0"/>
          </a:p>
        </p:txBody>
      </p:sp>
      <p:sp>
        <p:nvSpPr>
          <p:cNvPr id="7" name="TextBox 6"/>
          <p:cNvSpPr txBox="1"/>
          <p:nvPr/>
        </p:nvSpPr>
        <p:spPr>
          <a:xfrm>
            <a:off x="0" y="5453575"/>
            <a:ext cx="9144000" cy="246221"/>
          </a:xfrm>
          <a:prstGeom prst="rect">
            <a:avLst/>
          </a:prstGeom>
          <a:noFill/>
        </p:spPr>
        <p:txBody>
          <a:bodyPr wrap="square" rtlCol="0">
            <a:spAutoFit/>
          </a:bodyPr>
          <a:lstStyle/>
          <a:p>
            <a:pPr algn="ctr"/>
            <a:r>
              <a:rPr lang="en-GB" sz="1000" b="1" i="1" dirty="0" smtClean="0"/>
              <a:t>Nitheesh Murugan Kaliyamurthy | n.Kaliyamurthy@uwtsd.ac.uk</a:t>
            </a:r>
            <a:endParaRPr lang="en-GB" sz="1000" b="1" i="1" dirty="0"/>
          </a:p>
        </p:txBody>
      </p:sp>
    </p:spTree>
    <p:extLst>
      <p:ext uri="{BB962C8B-B14F-4D97-AF65-F5344CB8AC3E}">
        <p14:creationId xmlns:p14="http://schemas.microsoft.com/office/powerpoint/2010/main" val="354501963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rotWithShape="1">
          <a:blip r:embed="rId2"/>
          <a:srcRect t="36457" b="32695"/>
          <a:stretch/>
        </p:blipFill>
        <p:spPr>
          <a:xfrm>
            <a:off x="35496" y="548680"/>
            <a:ext cx="9001000" cy="1584176"/>
          </a:xfrm>
          <a:prstGeom prst="rect">
            <a:avLst/>
          </a:prstGeom>
        </p:spPr>
      </p:pic>
      <p:sp>
        <p:nvSpPr>
          <p:cNvPr id="6" name="TextBox 5"/>
          <p:cNvSpPr txBox="1"/>
          <p:nvPr/>
        </p:nvSpPr>
        <p:spPr>
          <a:xfrm>
            <a:off x="1691680" y="2852936"/>
            <a:ext cx="6336704" cy="923330"/>
          </a:xfrm>
          <a:prstGeom prst="rect">
            <a:avLst/>
          </a:prstGeom>
          <a:noFill/>
        </p:spPr>
        <p:txBody>
          <a:bodyPr wrap="square" rtlCol="0">
            <a:spAutoFit/>
          </a:bodyPr>
          <a:lstStyle/>
          <a:p>
            <a:pPr algn="just"/>
            <a:r>
              <a:rPr lang="en-US" b="1" kern="0" baseline="-25000" dirty="0" smtClean="0"/>
              <a:t>Contents/ References/ Images used in this Presentation:</a:t>
            </a:r>
            <a:endParaRPr lang="en-US" b="1" kern="0" baseline="-25000" dirty="0"/>
          </a:p>
          <a:p>
            <a:pPr algn="just"/>
            <a:r>
              <a:rPr lang="en-US" kern="0" baseline="-25000" dirty="0" smtClean="0"/>
              <a:t>Contents &amp; Selective Images : </a:t>
            </a:r>
            <a:r>
              <a:rPr lang="en-US" b="1" kern="0" baseline="-25000" dirty="0" smtClean="0"/>
              <a:t>Cisco Networking Academy </a:t>
            </a:r>
            <a:r>
              <a:rPr lang="en-US" b="1" kern="0" baseline="-25000" dirty="0"/>
              <a:t>Course </a:t>
            </a:r>
            <a:r>
              <a:rPr lang="en-US" kern="0" baseline="-25000" dirty="0"/>
              <a:t>– Network </a:t>
            </a:r>
            <a:r>
              <a:rPr lang="en-US" kern="0" baseline="-25000" dirty="0" smtClean="0"/>
              <a:t>Essentials | Selective images from </a:t>
            </a:r>
            <a:r>
              <a:rPr lang="en-US" b="1" kern="0" baseline="-25000" dirty="0" smtClean="0"/>
              <a:t>Bing Internet Search </a:t>
            </a:r>
            <a:r>
              <a:rPr lang="en-US" kern="0" baseline="-25000" dirty="0" smtClean="0"/>
              <a:t>| Cybersecurity Anatomy</a:t>
            </a:r>
            <a:r>
              <a:rPr lang="en-US" kern="0" dirty="0" smtClean="0"/>
              <a:t>  </a:t>
            </a:r>
            <a:r>
              <a:rPr lang="en-US" kern="0" baseline="-25000" dirty="0" smtClean="0"/>
              <a:t>https</a:t>
            </a:r>
            <a:r>
              <a:rPr lang="en-US" kern="0" baseline="-25000" dirty="0"/>
              <a:t>://youtu.be/7egBsN_4B2A</a:t>
            </a:r>
            <a:endParaRPr lang="en-US" kern="0" baseline="-25000" dirty="0" smtClean="0"/>
          </a:p>
        </p:txBody>
      </p:sp>
      <p:pic>
        <p:nvPicPr>
          <p:cNvPr id="7" name="Picture 6" descr="CNA_largo-onwhite"/>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91680" y="4553049"/>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7983207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D096AEF0-AA4C-48CB-8EF3-EB81F34C81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9902240c-f584-4322-946e-7b0be23bca91"/>
    <ds:schemaRef ds:uri="http://www.w3.org/XML/1998/namespace"/>
    <ds:schemaRef ds:uri="http://schemas.microsoft.com/office/infopath/2007/PartnerControls"/>
    <ds:schemaRef ds:uri="http://purl.org/dc/terms/"/>
    <ds:schemaRef ds:uri="http://schemas.microsoft.com/office/2006/metadata/properties"/>
    <ds:schemaRef ds:uri="http://schemas.microsoft.com/office/2006/documentManagement/types"/>
    <ds:schemaRef ds:uri="http://schemas.openxmlformats.org/package/2006/metadata/core-properties"/>
    <ds:schemaRef ds:uri="d2ec016d-25cf-4c07-aa6b-c53e267faa6f"/>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1465</TotalTime>
  <Words>2682</Words>
  <Application>Microsoft Office PowerPoint</Application>
  <PresentationFormat>On-screen Show (4:3)</PresentationFormat>
  <Paragraphs>295</Paragraphs>
  <Slides>35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Courier New</vt:lpstr>
      <vt:lpstr>Myriad Pro</vt:lpstr>
      <vt:lpstr>Arial</vt:lpstr>
      <vt:lpstr>ＭＳ Ｐゴシック</vt:lpstr>
      <vt:lpstr>Calibri</vt:lpstr>
      <vt:lpstr>Wingdings</vt:lpstr>
      <vt:lpstr>20140311PresentationUWTSDTemplate</vt:lpstr>
      <vt:lpstr>Cybersecurity Essentials (ACCA4029) Cybersecurity Essentials: Cybersecurity Cube</vt:lpstr>
      <vt:lpstr>From our previous class… (recap)</vt:lpstr>
      <vt:lpstr>Chat…</vt:lpstr>
      <vt:lpstr>Objectives and Discussions</vt:lpstr>
      <vt:lpstr>Our Focus…</vt:lpstr>
      <vt:lpstr>the three dimensions of the McCumber Cube</vt:lpstr>
      <vt:lpstr>the three dimensions of the McCumber Cube</vt:lpstr>
      <vt:lpstr>the three dimensions of the McCumber Cube</vt:lpstr>
      <vt:lpstr>the three dimensions of the McCumber Cube</vt:lpstr>
      <vt:lpstr>The Triad</vt:lpstr>
      <vt:lpstr>The Triad</vt:lpstr>
      <vt:lpstr>The Triad</vt:lpstr>
      <vt:lpstr>The Triad</vt:lpstr>
      <vt:lpstr>The Triad</vt:lpstr>
      <vt:lpstr>The Triad</vt:lpstr>
      <vt:lpstr>The Triad</vt:lpstr>
      <vt:lpstr>The Triad</vt:lpstr>
      <vt:lpstr>The Triad</vt:lpstr>
      <vt:lpstr>States of Data!!!</vt:lpstr>
      <vt:lpstr>States of Data!!!</vt:lpstr>
      <vt:lpstr>States of Data!!!</vt:lpstr>
      <vt:lpstr>States of Data!!!</vt:lpstr>
      <vt:lpstr>Countermeasures</vt:lpstr>
      <vt:lpstr>Countermeasures</vt:lpstr>
      <vt:lpstr>Countermeasures</vt:lpstr>
      <vt:lpstr>Countermeasures</vt:lpstr>
      <vt:lpstr>Countermeasures</vt:lpstr>
      <vt:lpstr>Countermeasures</vt:lpstr>
      <vt:lpstr>Frameworks: ISO Model</vt:lpstr>
      <vt:lpstr>Frameworks: ISO Model</vt:lpstr>
      <vt:lpstr> Frameworks: Using ISO Cybersecurity Model</vt:lpstr>
      <vt:lpstr> Frameworks: Using ISO Cybersecurity Model</vt:lpstr>
      <vt:lpstr>Frameworks: Using ISO Cybersecurity Model</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Networks and Cybersecurity Applied Computing Wales Institute of Science and Art (WISA)</dc:title>
  <dc:creator>Kapilan Radhakrishnan</dc:creator>
  <cp:lastModifiedBy>Nitheesh Kaliyamurthy</cp:lastModifiedBy>
  <cp:revision>85</cp:revision>
  <dcterms:created xsi:type="dcterms:W3CDTF">2020-09-20T20:16:38Z</dcterms:created>
  <dcterms:modified xsi:type="dcterms:W3CDTF">2021-02-02T05:52:45Z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