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1"/>
  </p:notesMasterIdLst>
  <p:sldIdLst>
    <p:sldId id="256" r:id="rId2"/>
    <p:sldId id="266" r:id="rId3"/>
    <p:sldId id="267" r:id="rId4"/>
    <p:sldId id="272" r:id="rId5"/>
    <p:sldId id="268" r:id="rId6"/>
    <p:sldId id="269" r:id="rId7"/>
    <p:sldId id="271" r:id="rId8"/>
    <p:sldId id="270" r:id="rId9"/>
    <p:sldId id="265"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49" autoAdjust="0"/>
  </p:normalViewPr>
  <p:slideViewPr>
    <p:cSldViewPr snapToGrid="0">
      <p:cViewPr varScale="1">
        <p:scale>
          <a:sx n="77" d="100"/>
          <a:sy n="77" d="100"/>
        </p:scale>
        <p:origin x="91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C0E59E-0E5F-4C47-8227-5521810ADB55}" type="doc">
      <dgm:prSet loTypeId="urn:microsoft.com/office/officeart/2018/2/layout/IconLabelDescriptionList" loCatId="icon" qsTypeId="urn:microsoft.com/office/officeart/2005/8/quickstyle/simple1" qsCatId="simple" csTypeId="urn:microsoft.com/office/officeart/2005/8/colors/accent1_2" csCatId="accent1" phldr="1"/>
      <dgm:spPr/>
      <dgm:t>
        <a:bodyPr/>
        <a:lstStyle/>
        <a:p>
          <a:endParaRPr lang="en-US"/>
        </a:p>
      </dgm:t>
    </dgm:pt>
    <dgm:pt modelId="{6D2AFA09-2D1D-484A-A2C1-0BC2886274DF}">
      <dgm:prSet/>
      <dgm:spPr/>
      <dgm:t>
        <a:bodyPr/>
        <a:lstStyle/>
        <a:p>
          <a:pPr>
            <a:lnSpc>
              <a:spcPct val="100000"/>
            </a:lnSpc>
            <a:defRPr b="1"/>
          </a:pPr>
          <a:r>
            <a:rPr lang="en-US"/>
            <a:t>Engagement is essential to understanding and quantifying the relationship between an organisation and its personnel.</a:t>
          </a:r>
        </a:p>
      </dgm:t>
    </dgm:pt>
    <dgm:pt modelId="{860099C3-993C-4BFF-A60A-D21DD9ABEC7E}" type="parTrans" cxnId="{44FE3A25-7FD1-4CA1-8656-21FD7A94D8A7}">
      <dgm:prSet/>
      <dgm:spPr/>
      <dgm:t>
        <a:bodyPr/>
        <a:lstStyle/>
        <a:p>
          <a:endParaRPr lang="en-US"/>
        </a:p>
      </dgm:t>
    </dgm:pt>
    <dgm:pt modelId="{A9AC35EF-839B-4B03-9267-532EA4F9413C}" type="sibTrans" cxnId="{44FE3A25-7FD1-4CA1-8656-21FD7A94D8A7}">
      <dgm:prSet/>
      <dgm:spPr/>
      <dgm:t>
        <a:bodyPr/>
        <a:lstStyle/>
        <a:p>
          <a:endParaRPr lang="en-US"/>
        </a:p>
      </dgm:t>
    </dgm:pt>
    <dgm:pt modelId="{5A06C267-55D3-4916-B893-4AE8B023EC83}">
      <dgm:prSet/>
      <dgm:spPr/>
      <dgm:t>
        <a:bodyPr/>
        <a:lstStyle/>
        <a:p>
          <a:pPr>
            <a:lnSpc>
              <a:spcPct val="100000"/>
            </a:lnSpc>
            <a:defRPr b="1"/>
          </a:pPr>
          <a:r>
            <a:rPr lang="en-GB"/>
            <a:t>Maslow's theory of needs is one of the best theories that help in the employee engagement process. </a:t>
          </a:r>
          <a:endParaRPr lang="en-US"/>
        </a:p>
      </dgm:t>
    </dgm:pt>
    <dgm:pt modelId="{43082DC8-AF08-417F-96B1-3B27875B7758}" type="parTrans" cxnId="{EC7113D1-79D0-4A67-AC62-E95DE9D191FF}">
      <dgm:prSet/>
      <dgm:spPr/>
      <dgm:t>
        <a:bodyPr/>
        <a:lstStyle/>
        <a:p>
          <a:endParaRPr lang="en-US"/>
        </a:p>
      </dgm:t>
    </dgm:pt>
    <dgm:pt modelId="{DA4312BB-B5E0-4A9B-8746-66F695C9A1EF}" type="sibTrans" cxnId="{EC7113D1-79D0-4A67-AC62-E95DE9D191FF}">
      <dgm:prSet/>
      <dgm:spPr/>
      <dgm:t>
        <a:bodyPr/>
        <a:lstStyle/>
        <a:p>
          <a:endParaRPr lang="en-US"/>
        </a:p>
      </dgm:t>
    </dgm:pt>
    <dgm:pt modelId="{52FF79B7-11CE-44B4-A145-A0D216A52E8D}">
      <dgm:prSet/>
      <dgm:spPr/>
      <dgm:t>
        <a:bodyPr/>
        <a:lstStyle/>
        <a:p>
          <a:pPr>
            <a:lnSpc>
              <a:spcPct val="100000"/>
            </a:lnSpc>
            <a:defRPr b="1"/>
          </a:pPr>
          <a:r>
            <a:rPr lang="en-GB"/>
            <a:t>Travelodge hotel chain uses this theory in order to improve employee engagement. </a:t>
          </a:r>
          <a:endParaRPr lang="en-US"/>
        </a:p>
      </dgm:t>
    </dgm:pt>
    <dgm:pt modelId="{9F90814D-C523-41E1-87C5-1F7396D82ED9}" type="parTrans" cxnId="{7CE37C51-F3B3-4909-A69E-05453D8F8474}">
      <dgm:prSet/>
      <dgm:spPr/>
      <dgm:t>
        <a:bodyPr/>
        <a:lstStyle/>
        <a:p>
          <a:endParaRPr lang="en-US"/>
        </a:p>
      </dgm:t>
    </dgm:pt>
    <dgm:pt modelId="{A334EE89-0D33-4EC5-9583-6F63EE5D678E}" type="sibTrans" cxnId="{7CE37C51-F3B3-4909-A69E-05453D8F8474}">
      <dgm:prSet/>
      <dgm:spPr/>
      <dgm:t>
        <a:bodyPr/>
        <a:lstStyle/>
        <a:p>
          <a:endParaRPr lang="en-US"/>
        </a:p>
      </dgm:t>
    </dgm:pt>
    <dgm:pt modelId="{602A892B-60CA-4943-8E54-FB0F7C95FB41}">
      <dgm:prSet/>
      <dgm:spPr/>
      <dgm:t>
        <a:bodyPr/>
        <a:lstStyle/>
        <a:p>
          <a:pPr>
            <a:lnSpc>
              <a:spcPct val="100000"/>
            </a:lnSpc>
            <a:defRPr b="1"/>
          </a:pPr>
          <a:r>
            <a:rPr lang="en-GB"/>
            <a:t>This theory also concerns that hotel industries should address higher-level needs while they have fulfilled the basic needs of the employees (McCleskey and Ruddell, 2020).  </a:t>
          </a:r>
          <a:endParaRPr lang="en-US"/>
        </a:p>
      </dgm:t>
    </dgm:pt>
    <dgm:pt modelId="{C016F22E-B062-4C67-AF22-769ACEACF52D}" type="parTrans" cxnId="{22F75167-C1B0-417D-B8B1-415FB7DD5010}">
      <dgm:prSet/>
      <dgm:spPr/>
      <dgm:t>
        <a:bodyPr/>
        <a:lstStyle/>
        <a:p>
          <a:endParaRPr lang="en-US"/>
        </a:p>
      </dgm:t>
    </dgm:pt>
    <dgm:pt modelId="{B9F467E3-19D8-4FF9-95A8-AB6B4F173DF8}" type="sibTrans" cxnId="{22F75167-C1B0-417D-B8B1-415FB7DD5010}">
      <dgm:prSet/>
      <dgm:spPr/>
      <dgm:t>
        <a:bodyPr/>
        <a:lstStyle/>
        <a:p>
          <a:endParaRPr lang="en-US"/>
        </a:p>
      </dgm:t>
    </dgm:pt>
    <dgm:pt modelId="{7A7014F7-2180-409E-8140-3119D09ED722}">
      <dgm:prSet/>
      <dgm:spPr/>
      <dgm:t>
        <a:bodyPr/>
        <a:lstStyle/>
        <a:p>
          <a:pPr>
            <a:lnSpc>
              <a:spcPct val="100000"/>
            </a:lnSpc>
          </a:pPr>
          <a:r>
            <a:rPr lang="en-GB" b="1"/>
            <a:t>Physiological needs</a:t>
          </a:r>
          <a:endParaRPr lang="en-US"/>
        </a:p>
      </dgm:t>
    </dgm:pt>
    <dgm:pt modelId="{D37BC3FA-0FED-4BD5-8C5D-191DBF61DF3B}" type="parTrans" cxnId="{6573ACE6-2FCA-4A57-BD57-E8291D245602}">
      <dgm:prSet/>
      <dgm:spPr/>
      <dgm:t>
        <a:bodyPr/>
        <a:lstStyle/>
        <a:p>
          <a:endParaRPr lang="en-US"/>
        </a:p>
      </dgm:t>
    </dgm:pt>
    <dgm:pt modelId="{71B404E8-527F-496E-9A29-F7AD4A15F94C}" type="sibTrans" cxnId="{6573ACE6-2FCA-4A57-BD57-E8291D245602}">
      <dgm:prSet/>
      <dgm:spPr/>
      <dgm:t>
        <a:bodyPr/>
        <a:lstStyle/>
        <a:p>
          <a:endParaRPr lang="en-US"/>
        </a:p>
      </dgm:t>
    </dgm:pt>
    <dgm:pt modelId="{CC58D1D3-D4F3-44F5-808D-153E9C5BC7B2}">
      <dgm:prSet/>
      <dgm:spPr/>
      <dgm:t>
        <a:bodyPr/>
        <a:lstStyle/>
        <a:p>
          <a:pPr>
            <a:lnSpc>
              <a:spcPct val="100000"/>
            </a:lnSpc>
          </a:pPr>
          <a:r>
            <a:rPr lang="en-GB" b="1"/>
            <a:t>Safety needs</a:t>
          </a:r>
          <a:endParaRPr lang="en-US"/>
        </a:p>
      </dgm:t>
    </dgm:pt>
    <dgm:pt modelId="{76011CBD-600F-4311-833B-4E3250DA292A}" type="parTrans" cxnId="{894A347C-742F-477E-A85D-2C694A151FEF}">
      <dgm:prSet/>
      <dgm:spPr/>
      <dgm:t>
        <a:bodyPr/>
        <a:lstStyle/>
        <a:p>
          <a:endParaRPr lang="en-US"/>
        </a:p>
      </dgm:t>
    </dgm:pt>
    <dgm:pt modelId="{9B9AE4AA-8054-42F8-A540-8C4F455322FB}" type="sibTrans" cxnId="{894A347C-742F-477E-A85D-2C694A151FEF}">
      <dgm:prSet/>
      <dgm:spPr/>
      <dgm:t>
        <a:bodyPr/>
        <a:lstStyle/>
        <a:p>
          <a:endParaRPr lang="en-US"/>
        </a:p>
      </dgm:t>
    </dgm:pt>
    <dgm:pt modelId="{C6FBF6F1-EDC7-4B4D-B262-A5B751BFF2F7}">
      <dgm:prSet/>
      <dgm:spPr/>
      <dgm:t>
        <a:bodyPr/>
        <a:lstStyle/>
        <a:p>
          <a:pPr>
            <a:lnSpc>
              <a:spcPct val="100000"/>
            </a:lnSpc>
          </a:pPr>
          <a:r>
            <a:rPr lang="en-GB" b="1"/>
            <a:t>Love and belonging needs</a:t>
          </a:r>
          <a:endParaRPr lang="en-US"/>
        </a:p>
      </dgm:t>
    </dgm:pt>
    <dgm:pt modelId="{34EF5705-3C64-4534-9C49-69BE484E60EF}" type="parTrans" cxnId="{FC6B75A2-E4F6-484F-9571-A9FF8D07CEEA}">
      <dgm:prSet/>
      <dgm:spPr/>
      <dgm:t>
        <a:bodyPr/>
        <a:lstStyle/>
        <a:p>
          <a:endParaRPr lang="en-US"/>
        </a:p>
      </dgm:t>
    </dgm:pt>
    <dgm:pt modelId="{35348B25-7036-4996-90ED-2EFFEAB3E906}" type="sibTrans" cxnId="{FC6B75A2-E4F6-484F-9571-A9FF8D07CEEA}">
      <dgm:prSet/>
      <dgm:spPr/>
      <dgm:t>
        <a:bodyPr/>
        <a:lstStyle/>
        <a:p>
          <a:endParaRPr lang="en-US"/>
        </a:p>
      </dgm:t>
    </dgm:pt>
    <dgm:pt modelId="{5FA1A6E4-CEE1-4CAD-AD1D-DB7F378584CA}">
      <dgm:prSet/>
      <dgm:spPr/>
      <dgm:t>
        <a:bodyPr/>
        <a:lstStyle/>
        <a:p>
          <a:pPr>
            <a:lnSpc>
              <a:spcPct val="100000"/>
            </a:lnSpc>
          </a:pPr>
          <a:r>
            <a:rPr lang="en-GB" b="1"/>
            <a:t>Esteem needs</a:t>
          </a:r>
          <a:endParaRPr lang="en-US"/>
        </a:p>
      </dgm:t>
    </dgm:pt>
    <dgm:pt modelId="{D9613C90-48DE-45ED-80E1-60C492090569}" type="parTrans" cxnId="{88FB7D86-15B8-41F5-9CDC-38D685ADAF9E}">
      <dgm:prSet/>
      <dgm:spPr/>
      <dgm:t>
        <a:bodyPr/>
        <a:lstStyle/>
        <a:p>
          <a:endParaRPr lang="en-US"/>
        </a:p>
      </dgm:t>
    </dgm:pt>
    <dgm:pt modelId="{2F85B987-A4C7-4CD2-91A0-D2E1F87B00FE}" type="sibTrans" cxnId="{88FB7D86-15B8-41F5-9CDC-38D685ADAF9E}">
      <dgm:prSet/>
      <dgm:spPr/>
      <dgm:t>
        <a:bodyPr/>
        <a:lstStyle/>
        <a:p>
          <a:endParaRPr lang="en-US"/>
        </a:p>
      </dgm:t>
    </dgm:pt>
    <dgm:pt modelId="{D3A7DDF5-7B52-4F31-A6FC-8D646CB86A76}">
      <dgm:prSet/>
      <dgm:spPr/>
      <dgm:t>
        <a:bodyPr/>
        <a:lstStyle/>
        <a:p>
          <a:pPr>
            <a:lnSpc>
              <a:spcPct val="100000"/>
            </a:lnSpc>
          </a:pPr>
          <a:r>
            <a:rPr lang="en-GB" b="1"/>
            <a:t>Self-actualisation needs</a:t>
          </a:r>
          <a:endParaRPr lang="en-US"/>
        </a:p>
      </dgm:t>
    </dgm:pt>
    <dgm:pt modelId="{D641743E-EAD1-414F-9AFA-CC8C9EBA26C5}" type="parTrans" cxnId="{B3CC3340-BC2F-4E96-84C5-E90806FF6D90}">
      <dgm:prSet/>
      <dgm:spPr/>
      <dgm:t>
        <a:bodyPr/>
        <a:lstStyle/>
        <a:p>
          <a:endParaRPr lang="en-US"/>
        </a:p>
      </dgm:t>
    </dgm:pt>
    <dgm:pt modelId="{4CD3C140-46BA-467C-8AD9-0D14A1E85D79}" type="sibTrans" cxnId="{B3CC3340-BC2F-4E96-84C5-E90806FF6D90}">
      <dgm:prSet/>
      <dgm:spPr/>
      <dgm:t>
        <a:bodyPr/>
        <a:lstStyle/>
        <a:p>
          <a:endParaRPr lang="en-US"/>
        </a:p>
      </dgm:t>
    </dgm:pt>
    <dgm:pt modelId="{A807C51A-4322-4FC3-B74B-2A4076937314}" type="pres">
      <dgm:prSet presAssocID="{79C0E59E-0E5F-4C47-8227-5521810ADB55}" presName="root" presStyleCnt="0">
        <dgm:presLayoutVars>
          <dgm:dir/>
          <dgm:resizeHandles val="exact"/>
        </dgm:presLayoutVars>
      </dgm:prSet>
      <dgm:spPr/>
    </dgm:pt>
    <dgm:pt modelId="{4915A128-7E19-4E98-B5D8-2A3DBBF899B2}" type="pres">
      <dgm:prSet presAssocID="{6D2AFA09-2D1D-484A-A2C1-0BC2886274DF}" presName="compNode" presStyleCnt="0"/>
      <dgm:spPr/>
    </dgm:pt>
    <dgm:pt modelId="{60B007C2-D404-48D6-8837-463378163C89}" type="pres">
      <dgm:prSet presAssocID="{6D2AFA09-2D1D-484A-A2C1-0BC2886274D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siness Growth"/>
        </a:ext>
      </dgm:extLst>
    </dgm:pt>
    <dgm:pt modelId="{97AD0509-98A2-449C-9112-84AB7D78B394}" type="pres">
      <dgm:prSet presAssocID="{6D2AFA09-2D1D-484A-A2C1-0BC2886274DF}" presName="iconSpace" presStyleCnt="0"/>
      <dgm:spPr/>
    </dgm:pt>
    <dgm:pt modelId="{14DFBBF0-3A1E-4593-BE77-A86E2511D084}" type="pres">
      <dgm:prSet presAssocID="{6D2AFA09-2D1D-484A-A2C1-0BC2886274DF}" presName="parTx" presStyleLbl="revTx" presStyleIdx="0" presStyleCnt="8">
        <dgm:presLayoutVars>
          <dgm:chMax val="0"/>
          <dgm:chPref val="0"/>
        </dgm:presLayoutVars>
      </dgm:prSet>
      <dgm:spPr/>
    </dgm:pt>
    <dgm:pt modelId="{B7CB8672-BED8-4A3A-A077-8BD548B93FC4}" type="pres">
      <dgm:prSet presAssocID="{6D2AFA09-2D1D-484A-A2C1-0BC2886274DF}" presName="txSpace" presStyleCnt="0"/>
      <dgm:spPr/>
    </dgm:pt>
    <dgm:pt modelId="{67B3FAF8-1493-40C9-BF11-D2A06A32A5AB}" type="pres">
      <dgm:prSet presAssocID="{6D2AFA09-2D1D-484A-A2C1-0BC2886274DF}" presName="desTx" presStyleLbl="revTx" presStyleIdx="1" presStyleCnt="8">
        <dgm:presLayoutVars/>
      </dgm:prSet>
      <dgm:spPr/>
    </dgm:pt>
    <dgm:pt modelId="{7948ACDC-7D60-4A01-946C-A0892374D756}" type="pres">
      <dgm:prSet presAssocID="{A9AC35EF-839B-4B03-9267-532EA4F9413C}" presName="sibTrans" presStyleCnt="0"/>
      <dgm:spPr/>
    </dgm:pt>
    <dgm:pt modelId="{D756E200-749F-41A7-B56C-2FD906A5936B}" type="pres">
      <dgm:prSet presAssocID="{5A06C267-55D3-4916-B893-4AE8B023EC83}" presName="compNode" presStyleCnt="0"/>
      <dgm:spPr/>
    </dgm:pt>
    <dgm:pt modelId="{F7A83572-E775-4CAC-AB8B-91F6973E8545}" type="pres">
      <dgm:prSet presAssocID="{5A06C267-55D3-4916-B893-4AE8B023EC8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F7A0DCFA-5B5B-41B7-BE2C-519E0397D7D5}" type="pres">
      <dgm:prSet presAssocID="{5A06C267-55D3-4916-B893-4AE8B023EC83}" presName="iconSpace" presStyleCnt="0"/>
      <dgm:spPr/>
    </dgm:pt>
    <dgm:pt modelId="{893D5E2B-4A1E-48D6-8870-E1E709E51F46}" type="pres">
      <dgm:prSet presAssocID="{5A06C267-55D3-4916-B893-4AE8B023EC83}" presName="parTx" presStyleLbl="revTx" presStyleIdx="2" presStyleCnt="8">
        <dgm:presLayoutVars>
          <dgm:chMax val="0"/>
          <dgm:chPref val="0"/>
        </dgm:presLayoutVars>
      </dgm:prSet>
      <dgm:spPr/>
    </dgm:pt>
    <dgm:pt modelId="{FEE7448E-4980-4994-B520-AD974C10F327}" type="pres">
      <dgm:prSet presAssocID="{5A06C267-55D3-4916-B893-4AE8B023EC83}" presName="txSpace" presStyleCnt="0"/>
      <dgm:spPr/>
    </dgm:pt>
    <dgm:pt modelId="{CFABD01F-A92B-4E2C-B63A-12DEB35E66ED}" type="pres">
      <dgm:prSet presAssocID="{5A06C267-55D3-4916-B893-4AE8B023EC83}" presName="desTx" presStyleLbl="revTx" presStyleIdx="3" presStyleCnt="8">
        <dgm:presLayoutVars/>
      </dgm:prSet>
      <dgm:spPr/>
    </dgm:pt>
    <dgm:pt modelId="{E8644377-84A8-4E96-AC02-B6A4932908B5}" type="pres">
      <dgm:prSet presAssocID="{DA4312BB-B5E0-4A9B-8746-66F695C9A1EF}" presName="sibTrans" presStyleCnt="0"/>
      <dgm:spPr/>
    </dgm:pt>
    <dgm:pt modelId="{CC6BB6D7-C8B4-40A2-BB14-1127FBD2DE79}" type="pres">
      <dgm:prSet presAssocID="{52FF79B7-11CE-44B4-A145-A0D216A52E8D}" presName="compNode" presStyleCnt="0"/>
      <dgm:spPr/>
    </dgm:pt>
    <dgm:pt modelId="{F30C6C75-FE46-465D-805D-8F0DDFF32F93}" type="pres">
      <dgm:prSet presAssocID="{52FF79B7-11CE-44B4-A145-A0D216A52E8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ycle with People"/>
        </a:ext>
      </dgm:extLst>
    </dgm:pt>
    <dgm:pt modelId="{969F3C7A-8EDD-408C-A6C3-836999A07E29}" type="pres">
      <dgm:prSet presAssocID="{52FF79B7-11CE-44B4-A145-A0D216A52E8D}" presName="iconSpace" presStyleCnt="0"/>
      <dgm:spPr/>
    </dgm:pt>
    <dgm:pt modelId="{A4C42229-5A75-4875-AF1C-A631C74B1ABF}" type="pres">
      <dgm:prSet presAssocID="{52FF79B7-11CE-44B4-A145-A0D216A52E8D}" presName="parTx" presStyleLbl="revTx" presStyleIdx="4" presStyleCnt="8">
        <dgm:presLayoutVars>
          <dgm:chMax val="0"/>
          <dgm:chPref val="0"/>
        </dgm:presLayoutVars>
      </dgm:prSet>
      <dgm:spPr/>
    </dgm:pt>
    <dgm:pt modelId="{570A14AC-0037-4F5C-AA3C-AE905029610C}" type="pres">
      <dgm:prSet presAssocID="{52FF79B7-11CE-44B4-A145-A0D216A52E8D}" presName="txSpace" presStyleCnt="0"/>
      <dgm:spPr/>
    </dgm:pt>
    <dgm:pt modelId="{AD211377-9399-4EB6-BCB0-E38D26CBDB69}" type="pres">
      <dgm:prSet presAssocID="{52FF79B7-11CE-44B4-A145-A0D216A52E8D}" presName="desTx" presStyleLbl="revTx" presStyleIdx="5" presStyleCnt="8">
        <dgm:presLayoutVars/>
      </dgm:prSet>
      <dgm:spPr/>
    </dgm:pt>
    <dgm:pt modelId="{72962ABC-410A-4936-B437-1653B27E2FAB}" type="pres">
      <dgm:prSet presAssocID="{A334EE89-0D33-4EC5-9583-6F63EE5D678E}" presName="sibTrans" presStyleCnt="0"/>
      <dgm:spPr/>
    </dgm:pt>
    <dgm:pt modelId="{1CF65E7A-91C6-403E-B60A-D594AF41A4CE}" type="pres">
      <dgm:prSet presAssocID="{602A892B-60CA-4943-8E54-FB0F7C95FB41}" presName="compNode" presStyleCnt="0"/>
      <dgm:spPr/>
    </dgm:pt>
    <dgm:pt modelId="{7701DC3F-230F-4055-AC59-EDF88DE18A18}" type="pres">
      <dgm:prSet presAssocID="{602A892B-60CA-4943-8E54-FB0F7C95FB4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uilding"/>
        </a:ext>
      </dgm:extLst>
    </dgm:pt>
    <dgm:pt modelId="{64775057-C6E9-4BFF-A22B-F54DBBFBA9EB}" type="pres">
      <dgm:prSet presAssocID="{602A892B-60CA-4943-8E54-FB0F7C95FB41}" presName="iconSpace" presStyleCnt="0"/>
      <dgm:spPr/>
    </dgm:pt>
    <dgm:pt modelId="{2D86355C-AC4E-4BF4-9417-8BD3A8062E88}" type="pres">
      <dgm:prSet presAssocID="{602A892B-60CA-4943-8E54-FB0F7C95FB41}" presName="parTx" presStyleLbl="revTx" presStyleIdx="6" presStyleCnt="8">
        <dgm:presLayoutVars>
          <dgm:chMax val="0"/>
          <dgm:chPref val="0"/>
        </dgm:presLayoutVars>
      </dgm:prSet>
      <dgm:spPr/>
    </dgm:pt>
    <dgm:pt modelId="{C71F8DE2-6768-48A2-99A2-A7970BF8BAE2}" type="pres">
      <dgm:prSet presAssocID="{602A892B-60CA-4943-8E54-FB0F7C95FB41}" presName="txSpace" presStyleCnt="0"/>
      <dgm:spPr/>
    </dgm:pt>
    <dgm:pt modelId="{A4489FD1-E10B-4140-847E-F2558C5C3D63}" type="pres">
      <dgm:prSet presAssocID="{602A892B-60CA-4943-8E54-FB0F7C95FB41}" presName="desTx" presStyleLbl="revTx" presStyleIdx="7" presStyleCnt="8">
        <dgm:presLayoutVars/>
      </dgm:prSet>
      <dgm:spPr/>
    </dgm:pt>
  </dgm:ptLst>
  <dgm:cxnLst>
    <dgm:cxn modelId="{6DADE219-043A-47F4-A2C3-19C4CD883688}" type="presOf" srcId="{52FF79B7-11CE-44B4-A145-A0D216A52E8D}" destId="{A4C42229-5A75-4875-AF1C-A631C74B1ABF}" srcOrd="0" destOrd="0" presId="urn:microsoft.com/office/officeart/2018/2/layout/IconLabelDescriptionList"/>
    <dgm:cxn modelId="{01263B1A-F158-4A6E-83F0-EA47045593AA}" type="presOf" srcId="{602A892B-60CA-4943-8E54-FB0F7C95FB41}" destId="{2D86355C-AC4E-4BF4-9417-8BD3A8062E88}" srcOrd="0" destOrd="0" presId="urn:microsoft.com/office/officeart/2018/2/layout/IconLabelDescriptionList"/>
    <dgm:cxn modelId="{44FE3A25-7FD1-4CA1-8656-21FD7A94D8A7}" srcId="{79C0E59E-0E5F-4C47-8227-5521810ADB55}" destId="{6D2AFA09-2D1D-484A-A2C1-0BC2886274DF}" srcOrd="0" destOrd="0" parTransId="{860099C3-993C-4BFF-A60A-D21DD9ABEC7E}" sibTransId="{A9AC35EF-839B-4B03-9267-532EA4F9413C}"/>
    <dgm:cxn modelId="{534F522E-D8B7-4B61-AC35-352507C5BC21}" type="presOf" srcId="{5A06C267-55D3-4916-B893-4AE8B023EC83}" destId="{893D5E2B-4A1E-48D6-8870-E1E709E51F46}" srcOrd="0" destOrd="0" presId="urn:microsoft.com/office/officeart/2018/2/layout/IconLabelDescriptionList"/>
    <dgm:cxn modelId="{254D9237-7BC0-4943-A82F-E3C01CAEA36B}" type="presOf" srcId="{79C0E59E-0E5F-4C47-8227-5521810ADB55}" destId="{A807C51A-4322-4FC3-B74B-2A4076937314}" srcOrd="0" destOrd="0" presId="urn:microsoft.com/office/officeart/2018/2/layout/IconLabelDescriptionList"/>
    <dgm:cxn modelId="{B3CC3340-BC2F-4E96-84C5-E90806FF6D90}" srcId="{602A892B-60CA-4943-8E54-FB0F7C95FB41}" destId="{D3A7DDF5-7B52-4F31-A6FC-8D646CB86A76}" srcOrd="4" destOrd="0" parTransId="{D641743E-EAD1-414F-9AFA-CC8C9EBA26C5}" sibTransId="{4CD3C140-46BA-467C-8AD9-0D14A1E85D79}"/>
    <dgm:cxn modelId="{22F75167-C1B0-417D-B8B1-415FB7DD5010}" srcId="{79C0E59E-0E5F-4C47-8227-5521810ADB55}" destId="{602A892B-60CA-4943-8E54-FB0F7C95FB41}" srcOrd="3" destOrd="0" parTransId="{C016F22E-B062-4C67-AF22-769ACEACF52D}" sibTransId="{B9F467E3-19D8-4FF9-95A8-AB6B4F173DF8}"/>
    <dgm:cxn modelId="{7CE37C51-F3B3-4909-A69E-05453D8F8474}" srcId="{79C0E59E-0E5F-4C47-8227-5521810ADB55}" destId="{52FF79B7-11CE-44B4-A145-A0D216A52E8D}" srcOrd="2" destOrd="0" parTransId="{9F90814D-C523-41E1-87C5-1F7396D82ED9}" sibTransId="{A334EE89-0D33-4EC5-9583-6F63EE5D678E}"/>
    <dgm:cxn modelId="{9BFD1D77-F048-45EF-A0A3-C0B8B8FB2EE4}" type="presOf" srcId="{7A7014F7-2180-409E-8140-3119D09ED722}" destId="{A4489FD1-E10B-4140-847E-F2558C5C3D63}" srcOrd="0" destOrd="0" presId="urn:microsoft.com/office/officeart/2018/2/layout/IconLabelDescriptionList"/>
    <dgm:cxn modelId="{894A347C-742F-477E-A85D-2C694A151FEF}" srcId="{602A892B-60CA-4943-8E54-FB0F7C95FB41}" destId="{CC58D1D3-D4F3-44F5-808D-153E9C5BC7B2}" srcOrd="1" destOrd="0" parTransId="{76011CBD-600F-4311-833B-4E3250DA292A}" sibTransId="{9B9AE4AA-8054-42F8-A540-8C4F455322FB}"/>
    <dgm:cxn modelId="{88FB7D86-15B8-41F5-9CDC-38D685ADAF9E}" srcId="{602A892B-60CA-4943-8E54-FB0F7C95FB41}" destId="{5FA1A6E4-CEE1-4CAD-AD1D-DB7F378584CA}" srcOrd="3" destOrd="0" parTransId="{D9613C90-48DE-45ED-80E1-60C492090569}" sibTransId="{2F85B987-A4C7-4CD2-91A0-D2E1F87B00FE}"/>
    <dgm:cxn modelId="{63159693-E7D8-4BC4-9062-CF6099848C80}" type="presOf" srcId="{6D2AFA09-2D1D-484A-A2C1-0BC2886274DF}" destId="{14DFBBF0-3A1E-4593-BE77-A86E2511D084}" srcOrd="0" destOrd="0" presId="urn:microsoft.com/office/officeart/2018/2/layout/IconLabelDescriptionList"/>
    <dgm:cxn modelId="{FC6B75A2-E4F6-484F-9571-A9FF8D07CEEA}" srcId="{602A892B-60CA-4943-8E54-FB0F7C95FB41}" destId="{C6FBF6F1-EDC7-4B4D-B262-A5B751BFF2F7}" srcOrd="2" destOrd="0" parTransId="{34EF5705-3C64-4534-9C49-69BE484E60EF}" sibTransId="{35348B25-7036-4996-90ED-2EFFEAB3E906}"/>
    <dgm:cxn modelId="{73E257A2-ADDA-48C1-8B43-36ED158521D2}" type="presOf" srcId="{5FA1A6E4-CEE1-4CAD-AD1D-DB7F378584CA}" destId="{A4489FD1-E10B-4140-847E-F2558C5C3D63}" srcOrd="0" destOrd="3" presId="urn:microsoft.com/office/officeart/2018/2/layout/IconLabelDescriptionList"/>
    <dgm:cxn modelId="{ED4A89B7-DB02-4096-AB5F-7B0910662411}" type="presOf" srcId="{C6FBF6F1-EDC7-4B4D-B262-A5B751BFF2F7}" destId="{A4489FD1-E10B-4140-847E-F2558C5C3D63}" srcOrd="0" destOrd="2" presId="urn:microsoft.com/office/officeart/2018/2/layout/IconLabelDescriptionList"/>
    <dgm:cxn modelId="{554493C0-1B61-4B2A-AED4-EB8E578D4B8D}" type="presOf" srcId="{D3A7DDF5-7B52-4F31-A6FC-8D646CB86A76}" destId="{A4489FD1-E10B-4140-847E-F2558C5C3D63}" srcOrd="0" destOrd="4" presId="urn:microsoft.com/office/officeart/2018/2/layout/IconLabelDescriptionList"/>
    <dgm:cxn modelId="{358AD1CB-0CDA-4792-96EC-7E7AF512BFEE}" type="presOf" srcId="{CC58D1D3-D4F3-44F5-808D-153E9C5BC7B2}" destId="{A4489FD1-E10B-4140-847E-F2558C5C3D63}" srcOrd="0" destOrd="1" presId="urn:microsoft.com/office/officeart/2018/2/layout/IconLabelDescriptionList"/>
    <dgm:cxn modelId="{EC7113D1-79D0-4A67-AC62-E95DE9D191FF}" srcId="{79C0E59E-0E5F-4C47-8227-5521810ADB55}" destId="{5A06C267-55D3-4916-B893-4AE8B023EC83}" srcOrd="1" destOrd="0" parTransId="{43082DC8-AF08-417F-96B1-3B27875B7758}" sibTransId="{DA4312BB-B5E0-4A9B-8746-66F695C9A1EF}"/>
    <dgm:cxn modelId="{6573ACE6-2FCA-4A57-BD57-E8291D245602}" srcId="{602A892B-60CA-4943-8E54-FB0F7C95FB41}" destId="{7A7014F7-2180-409E-8140-3119D09ED722}" srcOrd="0" destOrd="0" parTransId="{D37BC3FA-0FED-4BD5-8C5D-191DBF61DF3B}" sibTransId="{71B404E8-527F-496E-9A29-F7AD4A15F94C}"/>
    <dgm:cxn modelId="{655D6E94-BE87-411B-AFE5-914E8B92F37C}" type="presParOf" srcId="{A807C51A-4322-4FC3-B74B-2A4076937314}" destId="{4915A128-7E19-4E98-B5D8-2A3DBBF899B2}" srcOrd="0" destOrd="0" presId="urn:microsoft.com/office/officeart/2018/2/layout/IconLabelDescriptionList"/>
    <dgm:cxn modelId="{728667F4-C81C-4402-91E5-18BF414593F9}" type="presParOf" srcId="{4915A128-7E19-4E98-B5D8-2A3DBBF899B2}" destId="{60B007C2-D404-48D6-8837-463378163C89}" srcOrd="0" destOrd="0" presId="urn:microsoft.com/office/officeart/2018/2/layout/IconLabelDescriptionList"/>
    <dgm:cxn modelId="{C8BC79C7-95F8-4ED0-BBA6-8834529A9E6F}" type="presParOf" srcId="{4915A128-7E19-4E98-B5D8-2A3DBBF899B2}" destId="{97AD0509-98A2-449C-9112-84AB7D78B394}" srcOrd="1" destOrd="0" presId="urn:microsoft.com/office/officeart/2018/2/layout/IconLabelDescriptionList"/>
    <dgm:cxn modelId="{DF9C52A0-8D64-428C-AB8C-94632F461774}" type="presParOf" srcId="{4915A128-7E19-4E98-B5D8-2A3DBBF899B2}" destId="{14DFBBF0-3A1E-4593-BE77-A86E2511D084}" srcOrd="2" destOrd="0" presId="urn:microsoft.com/office/officeart/2018/2/layout/IconLabelDescriptionList"/>
    <dgm:cxn modelId="{FA8D42E3-BC36-4451-B9EB-B2F70BE0DDE9}" type="presParOf" srcId="{4915A128-7E19-4E98-B5D8-2A3DBBF899B2}" destId="{B7CB8672-BED8-4A3A-A077-8BD548B93FC4}" srcOrd="3" destOrd="0" presId="urn:microsoft.com/office/officeart/2018/2/layout/IconLabelDescriptionList"/>
    <dgm:cxn modelId="{0C34164A-C188-4339-BA7C-54DC4704A04E}" type="presParOf" srcId="{4915A128-7E19-4E98-B5D8-2A3DBBF899B2}" destId="{67B3FAF8-1493-40C9-BF11-D2A06A32A5AB}" srcOrd="4" destOrd="0" presId="urn:microsoft.com/office/officeart/2018/2/layout/IconLabelDescriptionList"/>
    <dgm:cxn modelId="{854582D4-497C-4C97-84E6-8CFE4FDE77E7}" type="presParOf" srcId="{A807C51A-4322-4FC3-B74B-2A4076937314}" destId="{7948ACDC-7D60-4A01-946C-A0892374D756}" srcOrd="1" destOrd="0" presId="urn:microsoft.com/office/officeart/2018/2/layout/IconLabelDescriptionList"/>
    <dgm:cxn modelId="{7575A59F-831F-4BAB-B3E6-D47D310B8480}" type="presParOf" srcId="{A807C51A-4322-4FC3-B74B-2A4076937314}" destId="{D756E200-749F-41A7-B56C-2FD906A5936B}" srcOrd="2" destOrd="0" presId="urn:microsoft.com/office/officeart/2018/2/layout/IconLabelDescriptionList"/>
    <dgm:cxn modelId="{1E3BCF0C-9670-4415-BF5B-AC1618F52D1B}" type="presParOf" srcId="{D756E200-749F-41A7-B56C-2FD906A5936B}" destId="{F7A83572-E775-4CAC-AB8B-91F6973E8545}" srcOrd="0" destOrd="0" presId="urn:microsoft.com/office/officeart/2018/2/layout/IconLabelDescriptionList"/>
    <dgm:cxn modelId="{F991F34B-9EF3-420A-B9D0-6FA890A4EF7E}" type="presParOf" srcId="{D756E200-749F-41A7-B56C-2FD906A5936B}" destId="{F7A0DCFA-5B5B-41B7-BE2C-519E0397D7D5}" srcOrd="1" destOrd="0" presId="urn:microsoft.com/office/officeart/2018/2/layout/IconLabelDescriptionList"/>
    <dgm:cxn modelId="{99D6C7D3-CB84-42E9-BDAB-EDA54DFD9F33}" type="presParOf" srcId="{D756E200-749F-41A7-B56C-2FD906A5936B}" destId="{893D5E2B-4A1E-48D6-8870-E1E709E51F46}" srcOrd="2" destOrd="0" presId="urn:microsoft.com/office/officeart/2018/2/layout/IconLabelDescriptionList"/>
    <dgm:cxn modelId="{6509BCAC-E35A-4393-848E-238181347B8A}" type="presParOf" srcId="{D756E200-749F-41A7-B56C-2FD906A5936B}" destId="{FEE7448E-4980-4994-B520-AD974C10F327}" srcOrd="3" destOrd="0" presId="urn:microsoft.com/office/officeart/2018/2/layout/IconLabelDescriptionList"/>
    <dgm:cxn modelId="{546B82D1-3633-41A5-87AE-ABDF58F923FF}" type="presParOf" srcId="{D756E200-749F-41A7-B56C-2FD906A5936B}" destId="{CFABD01F-A92B-4E2C-B63A-12DEB35E66ED}" srcOrd="4" destOrd="0" presId="urn:microsoft.com/office/officeart/2018/2/layout/IconLabelDescriptionList"/>
    <dgm:cxn modelId="{E78919AC-2165-49C8-A1F4-52903A1B2CFE}" type="presParOf" srcId="{A807C51A-4322-4FC3-B74B-2A4076937314}" destId="{E8644377-84A8-4E96-AC02-B6A4932908B5}" srcOrd="3" destOrd="0" presId="urn:microsoft.com/office/officeart/2018/2/layout/IconLabelDescriptionList"/>
    <dgm:cxn modelId="{FC685A1E-2611-491E-A491-56969A22EB79}" type="presParOf" srcId="{A807C51A-4322-4FC3-B74B-2A4076937314}" destId="{CC6BB6D7-C8B4-40A2-BB14-1127FBD2DE79}" srcOrd="4" destOrd="0" presId="urn:microsoft.com/office/officeart/2018/2/layout/IconLabelDescriptionList"/>
    <dgm:cxn modelId="{CB9B5A4B-4234-41BB-8AF4-BA8AE1C8A62A}" type="presParOf" srcId="{CC6BB6D7-C8B4-40A2-BB14-1127FBD2DE79}" destId="{F30C6C75-FE46-465D-805D-8F0DDFF32F93}" srcOrd="0" destOrd="0" presId="urn:microsoft.com/office/officeart/2018/2/layout/IconLabelDescriptionList"/>
    <dgm:cxn modelId="{203B15F8-9C4D-4C41-A29B-8DCBBFBB0168}" type="presParOf" srcId="{CC6BB6D7-C8B4-40A2-BB14-1127FBD2DE79}" destId="{969F3C7A-8EDD-408C-A6C3-836999A07E29}" srcOrd="1" destOrd="0" presId="urn:microsoft.com/office/officeart/2018/2/layout/IconLabelDescriptionList"/>
    <dgm:cxn modelId="{15A0BE7F-F238-4BE1-B78A-97C389F39601}" type="presParOf" srcId="{CC6BB6D7-C8B4-40A2-BB14-1127FBD2DE79}" destId="{A4C42229-5A75-4875-AF1C-A631C74B1ABF}" srcOrd="2" destOrd="0" presId="urn:microsoft.com/office/officeart/2018/2/layout/IconLabelDescriptionList"/>
    <dgm:cxn modelId="{3F4CFC19-E692-48F9-A157-170EBAAF1869}" type="presParOf" srcId="{CC6BB6D7-C8B4-40A2-BB14-1127FBD2DE79}" destId="{570A14AC-0037-4F5C-AA3C-AE905029610C}" srcOrd="3" destOrd="0" presId="urn:microsoft.com/office/officeart/2018/2/layout/IconLabelDescriptionList"/>
    <dgm:cxn modelId="{26F6D5D5-1795-43A8-89BF-F546974EF07D}" type="presParOf" srcId="{CC6BB6D7-C8B4-40A2-BB14-1127FBD2DE79}" destId="{AD211377-9399-4EB6-BCB0-E38D26CBDB69}" srcOrd="4" destOrd="0" presId="urn:microsoft.com/office/officeart/2018/2/layout/IconLabelDescriptionList"/>
    <dgm:cxn modelId="{04D2C464-A5C7-480A-920D-407023785CE3}" type="presParOf" srcId="{A807C51A-4322-4FC3-B74B-2A4076937314}" destId="{72962ABC-410A-4936-B437-1653B27E2FAB}" srcOrd="5" destOrd="0" presId="urn:microsoft.com/office/officeart/2018/2/layout/IconLabelDescriptionList"/>
    <dgm:cxn modelId="{A147E4CB-2094-4E18-A56A-F1FEC6F5D106}" type="presParOf" srcId="{A807C51A-4322-4FC3-B74B-2A4076937314}" destId="{1CF65E7A-91C6-403E-B60A-D594AF41A4CE}" srcOrd="6" destOrd="0" presId="urn:microsoft.com/office/officeart/2018/2/layout/IconLabelDescriptionList"/>
    <dgm:cxn modelId="{D9C47778-9C5B-4D3F-951A-0B61C4F27375}" type="presParOf" srcId="{1CF65E7A-91C6-403E-B60A-D594AF41A4CE}" destId="{7701DC3F-230F-4055-AC59-EDF88DE18A18}" srcOrd="0" destOrd="0" presId="urn:microsoft.com/office/officeart/2018/2/layout/IconLabelDescriptionList"/>
    <dgm:cxn modelId="{484BEEA1-CA6E-4FF3-921E-994E550AEE66}" type="presParOf" srcId="{1CF65E7A-91C6-403E-B60A-D594AF41A4CE}" destId="{64775057-C6E9-4BFF-A22B-F54DBBFBA9EB}" srcOrd="1" destOrd="0" presId="urn:microsoft.com/office/officeart/2018/2/layout/IconLabelDescriptionList"/>
    <dgm:cxn modelId="{AC658B9C-AD0F-48F2-BD6F-20054C9363D4}" type="presParOf" srcId="{1CF65E7A-91C6-403E-B60A-D594AF41A4CE}" destId="{2D86355C-AC4E-4BF4-9417-8BD3A8062E88}" srcOrd="2" destOrd="0" presId="urn:microsoft.com/office/officeart/2018/2/layout/IconLabelDescriptionList"/>
    <dgm:cxn modelId="{24E8AB12-A8EF-42A0-9B3C-DA05FF010601}" type="presParOf" srcId="{1CF65E7A-91C6-403E-B60A-D594AF41A4CE}" destId="{C71F8DE2-6768-48A2-99A2-A7970BF8BAE2}" srcOrd="3" destOrd="0" presId="urn:microsoft.com/office/officeart/2018/2/layout/IconLabelDescriptionList"/>
    <dgm:cxn modelId="{2C7A29D0-49E3-413A-8EFC-2DD60EE7EE55}" type="presParOf" srcId="{1CF65E7A-91C6-403E-B60A-D594AF41A4CE}" destId="{A4489FD1-E10B-4140-847E-F2558C5C3D63}" srcOrd="4" destOrd="0" presId="urn:microsoft.com/office/officeart/2018/2/layout/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A26B922-2BCE-43F8-97A4-AF09895A078A}" type="doc">
      <dgm:prSet loTypeId="urn:microsoft.com/office/officeart/2016/7/layout/RepeatingBendingProcessNew" loCatId="process" qsTypeId="urn:microsoft.com/office/officeart/2005/8/quickstyle/simple1" qsCatId="simple" csTypeId="urn:microsoft.com/office/officeart/2005/8/colors/colorful1" csCatId="colorful"/>
      <dgm:spPr/>
      <dgm:t>
        <a:bodyPr/>
        <a:lstStyle/>
        <a:p>
          <a:endParaRPr lang="en-US"/>
        </a:p>
      </dgm:t>
    </dgm:pt>
    <dgm:pt modelId="{4C69489F-39D2-455A-91A4-EE87A35BF60B}">
      <dgm:prSet/>
      <dgm:spPr/>
      <dgm:t>
        <a:bodyPr/>
        <a:lstStyle/>
        <a:p>
          <a:r>
            <a:rPr lang="en-GB" b="1"/>
            <a:t>Travelodge</a:t>
          </a:r>
          <a:r>
            <a:rPr lang="en-GB"/>
            <a:t> </a:t>
          </a:r>
          <a:endParaRPr lang="en-US"/>
        </a:p>
      </dgm:t>
    </dgm:pt>
    <dgm:pt modelId="{164FB4BA-122C-4D44-BDF9-0976C0A18BAA}" type="parTrans" cxnId="{E0346C94-DF8D-49F0-A366-8CFFBD7DE513}">
      <dgm:prSet/>
      <dgm:spPr/>
      <dgm:t>
        <a:bodyPr/>
        <a:lstStyle/>
        <a:p>
          <a:endParaRPr lang="en-US"/>
        </a:p>
      </dgm:t>
    </dgm:pt>
    <dgm:pt modelId="{F7C5E40D-8392-4883-9570-68243E0B84EF}" type="sibTrans" cxnId="{E0346C94-DF8D-49F0-A366-8CFFBD7DE513}">
      <dgm:prSet/>
      <dgm:spPr/>
      <dgm:t>
        <a:bodyPr/>
        <a:lstStyle/>
        <a:p>
          <a:endParaRPr lang="en-US"/>
        </a:p>
      </dgm:t>
    </dgm:pt>
    <dgm:pt modelId="{533370F0-2480-492B-A1AD-7C1213BED3F5}">
      <dgm:prSet/>
      <dgm:spPr/>
      <dgm:t>
        <a:bodyPr/>
        <a:lstStyle/>
        <a:p>
          <a:r>
            <a:rPr lang="en-GB"/>
            <a:t>There are several types of strategies management of Travelodge use in its work environment in order to improve employee engagement. </a:t>
          </a:r>
          <a:endParaRPr lang="en-US"/>
        </a:p>
      </dgm:t>
    </dgm:pt>
    <dgm:pt modelId="{2A62072B-B8EF-4D29-8CF9-580F7B752549}" type="parTrans" cxnId="{7B63BC59-CC0E-44E4-AC0A-E7FB0DFA0F07}">
      <dgm:prSet/>
      <dgm:spPr/>
      <dgm:t>
        <a:bodyPr/>
        <a:lstStyle/>
        <a:p>
          <a:endParaRPr lang="en-US"/>
        </a:p>
      </dgm:t>
    </dgm:pt>
    <dgm:pt modelId="{C74BC7A6-DC7D-4510-8C6A-82DC82281211}" type="sibTrans" cxnId="{7B63BC59-CC0E-44E4-AC0A-E7FB0DFA0F07}">
      <dgm:prSet/>
      <dgm:spPr/>
      <dgm:t>
        <a:bodyPr/>
        <a:lstStyle/>
        <a:p>
          <a:endParaRPr lang="en-US"/>
        </a:p>
      </dgm:t>
    </dgm:pt>
    <dgm:pt modelId="{354FB2C3-9F63-4940-A3D8-B835AA806D3E}">
      <dgm:prSet/>
      <dgm:spPr/>
      <dgm:t>
        <a:bodyPr/>
        <a:lstStyle/>
        <a:p>
          <a:r>
            <a:rPr lang="en-GB"/>
            <a:t>The management of Travelodge implements Maslow's theory of motivation needs in its business module to improve employee engagement. </a:t>
          </a:r>
          <a:endParaRPr lang="en-US"/>
        </a:p>
      </dgm:t>
    </dgm:pt>
    <dgm:pt modelId="{FCBC6C57-44BF-4D8E-9620-5B2660D7662D}" type="parTrans" cxnId="{4C8C308D-D196-44A1-9B29-D5622F1BE8BE}">
      <dgm:prSet/>
      <dgm:spPr/>
      <dgm:t>
        <a:bodyPr/>
        <a:lstStyle/>
        <a:p>
          <a:endParaRPr lang="en-US"/>
        </a:p>
      </dgm:t>
    </dgm:pt>
    <dgm:pt modelId="{4F3808B1-D208-4298-AF9A-1B49D688DBEA}" type="sibTrans" cxnId="{4C8C308D-D196-44A1-9B29-D5622F1BE8BE}">
      <dgm:prSet/>
      <dgm:spPr/>
      <dgm:t>
        <a:bodyPr/>
        <a:lstStyle/>
        <a:p>
          <a:endParaRPr lang="en-US"/>
        </a:p>
      </dgm:t>
    </dgm:pt>
    <dgm:pt modelId="{F18B5C72-3EA8-4104-B109-F301A3B643E7}">
      <dgm:prSet/>
      <dgm:spPr/>
      <dgm:t>
        <a:bodyPr/>
        <a:lstStyle/>
        <a:p>
          <a:r>
            <a:rPr lang="en-GB"/>
            <a:t>Employees feel motivated and give their best in a work environment that improves the performance of the workplace (Ulfa et al., 2020). </a:t>
          </a:r>
          <a:endParaRPr lang="en-US"/>
        </a:p>
      </dgm:t>
    </dgm:pt>
    <dgm:pt modelId="{1827A8B1-8695-4376-8EAD-CAB533A4AFE1}" type="parTrans" cxnId="{A13A9898-0589-41B5-B005-220DBE58AF27}">
      <dgm:prSet/>
      <dgm:spPr/>
      <dgm:t>
        <a:bodyPr/>
        <a:lstStyle/>
        <a:p>
          <a:endParaRPr lang="en-US"/>
        </a:p>
      </dgm:t>
    </dgm:pt>
    <dgm:pt modelId="{2769025C-7255-410E-AD18-21A2A1F68EDC}" type="sibTrans" cxnId="{A13A9898-0589-41B5-B005-220DBE58AF27}">
      <dgm:prSet/>
      <dgm:spPr/>
      <dgm:t>
        <a:bodyPr/>
        <a:lstStyle/>
        <a:p>
          <a:endParaRPr lang="en-US"/>
        </a:p>
      </dgm:t>
    </dgm:pt>
    <dgm:pt modelId="{AF21F558-C243-40E2-8513-B81A6B516FD9}" type="pres">
      <dgm:prSet presAssocID="{1A26B922-2BCE-43F8-97A4-AF09895A078A}" presName="Name0" presStyleCnt="0">
        <dgm:presLayoutVars>
          <dgm:dir/>
          <dgm:resizeHandles val="exact"/>
        </dgm:presLayoutVars>
      </dgm:prSet>
      <dgm:spPr/>
    </dgm:pt>
    <dgm:pt modelId="{C86F1C72-CCFF-4969-8618-844B59B230E3}" type="pres">
      <dgm:prSet presAssocID="{4C69489F-39D2-455A-91A4-EE87A35BF60B}" presName="node" presStyleLbl="node1" presStyleIdx="0" presStyleCnt="4">
        <dgm:presLayoutVars>
          <dgm:bulletEnabled val="1"/>
        </dgm:presLayoutVars>
      </dgm:prSet>
      <dgm:spPr/>
    </dgm:pt>
    <dgm:pt modelId="{A8D03EFC-3AB4-4B84-BD6A-02B03D7389C2}" type="pres">
      <dgm:prSet presAssocID="{F7C5E40D-8392-4883-9570-68243E0B84EF}" presName="sibTrans" presStyleLbl="sibTrans1D1" presStyleIdx="0" presStyleCnt="3"/>
      <dgm:spPr/>
    </dgm:pt>
    <dgm:pt modelId="{4FF974C5-6FFA-4D7D-9D9D-572C86A72F47}" type="pres">
      <dgm:prSet presAssocID="{F7C5E40D-8392-4883-9570-68243E0B84EF}" presName="connectorText" presStyleLbl="sibTrans1D1" presStyleIdx="0" presStyleCnt="3"/>
      <dgm:spPr/>
    </dgm:pt>
    <dgm:pt modelId="{5BAEA5A9-A885-4AD0-851B-01D483D1CF7C}" type="pres">
      <dgm:prSet presAssocID="{533370F0-2480-492B-A1AD-7C1213BED3F5}" presName="node" presStyleLbl="node1" presStyleIdx="1" presStyleCnt="4">
        <dgm:presLayoutVars>
          <dgm:bulletEnabled val="1"/>
        </dgm:presLayoutVars>
      </dgm:prSet>
      <dgm:spPr/>
    </dgm:pt>
    <dgm:pt modelId="{2673332B-976A-4908-83C0-6E355A935079}" type="pres">
      <dgm:prSet presAssocID="{C74BC7A6-DC7D-4510-8C6A-82DC82281211}" presName="sibTrans" presStyleLbl="sibTrans1D1" presStyleIdx="1" presStyleCnt="3"/>
      <dgm:spPr/>
    </dgm:pt>
    <dgm:pt modelId="{F8F96709-F767-4BEE-B6BF-1DA28C959B98}" type="pres">
      <dgm:prSet presAssocID="{C74BC7A6-DC7D-4510-8C6A-82DC82281211}" presName="connectorText" presStyleLbl="sibTrans1D1" presStyleIdx="1" presStyleCnt="3"/>
      <dgm:spPr/>
    </dgm:pt>
    <dgm:pt modelId="{E781F3CB-E02D-40C8-BDE9-9F0001CBF79C}" type="pres">
      <dgm:prSet presAssocID="{354FB2C3-9F63-4940-A3D8-B835AA806D3E}" presName="node" presStyleLbl="node1" presStyleIdx="2" presStyleCnt="4">
        <dgm:presLayoutVars>
          <dgm:bulletEnabled val="1"/>
        </dgm:presLayoutVars>
      </dgm:prSet>
      <dgm:spPr/>
    </dgm:pt>
    <dgm:pt modelId="{955F5F97-5143-4518-9CA3-597C9B5F2094}" type="pres">
      <dgm:prSet presAssocID="{4F3808B1-D208-4298-AF9A-1B49D688DBEA}" presName="sibTrans" presStyleLbl="sibTrans1D1" presStyleIdx="2" presStyleCnt="3"/>
      <dgm:spPr/>
    </dgm:pt>
    <dgm:pt modelId="{83BA69B4-6CB6-4DB7-ADE9-1057D6CD2AEE}" type="pres">
      <dgm:prSet presAssocID="{4F3808B1-D208-4298-AF9A-1B49D688DBEA}" presName="connectorText" presStyleLbl="sibTrans1D1" presStyleIdx="2" presStyleCnt="3"/>
      <dgm:spPr/>
    </dgm:pt>
    <dgm:pt modelId="{19631467-3E1C-49BD-8996-2891BB9DA24D}" type="pres">
      <dgm:prSet presAssocID="{F18B5C72-3EA8-4104-B109-F301A3B643E7}" presName="node" presStyleLbl="node1" presStyleIdx="3" presStyleCnt="4">
        <dgm:presLayoutVars>
          <dgm:bulletEnabled val="1"/>
        </dgm:presLayoutVars>
      </dgm:prSet>
      <dgm:spPr/>
    </dgm:pt>
  </dgm:ptLst>
  <dgm:cxnLst>
    <dgm:cxn modelId="{465F5D28-A2F3-4360-A960-3A11746974FE}" type="presOf" srcId="{4F3808B1-D208-4298-AF9A-1B49D688DBEA}" destId="{83BA69B4-6CB6-4DB7-ADE9-1057D6CD2AEE}" srcOrd="1" destOrd="0" presId="urn:microsoft.com/office/officeart/2016/7/layout/RepeatingBendingProcessNew"/>
    <dgm:cxn modelId="{EA216B30-EED9-48EE-A1EF-7BF5C07244CF}" type="presOf" srcId="{1A26B922-2BCE-43F8-97A4-AF09895A078A}" destId="{AF21F558-C243-40E2-8513-B81A6B516FD9}" srcOrd="0" destOrd="0" presId="urn:microsoft.com/office/officeart/2016/7/layout/RepeatingBendingProcessNew"/>
    <dgm:cxn modelId="{8D24CC6E-F669-4154-8EAB-7D62533B179E}" type="presOf" srcId="{4F3808B1-D208-4298-AF9A-1B49D688DBEA}" destId="{955F5F97-5143-4518-9CA3-597C9B5F2094}" srcOrd="0" destOrd="0" presId="urn:microsoft.com/office/officeart/2016/7/layout/RepeatingBendingProcessNew"/>
    <dgm:cxn modelId="{7B63BC59-CC0E-44E4-AC0A-E7FB0DFA0F07}" srcId="{1A26B922-2BCE-43F8-97A4-AF09895A078A}" destId="{533370F0-2480-492B-A1AD-7C1213BED3F5}" srcOrd="1" destOrd="0" parTransId="{2A62072B-B8EF-4D29-8CF9-580F7B752549}" sibTransId="{C74BC7A6-DC7D-4510-8C6A-82DC82281211}"/>
    <dgm:cxn modelId="{E919A081-054E-4B5C-9FA8-6E683D1CA232}" type="presOf" srcId="{F18B5C72-3EA8-4104-B109-F301A3B643E7}" destId="{19631467-3E1C-49BD-8996-2891BB9DA24D}" srcOrd="0" destOrd="0" presId="urn:microsoft.com/office/officeart/2016/7/layout/RepeatingBendingProcessNew"/>
    <dgm:cxn modelId="{4C8C308D-D196-44A1-9B29-D5622F1BE8BE}" srcId="{1A26B922-2BCE-43F8-97A4-AF09895A078A}" destId="{354FB2C3-9F63-4940-A3D8-B835AA806D3E}" srcOrd="2" destOrd="0" parTransId="{FCBC6C57-44BF-4D8E-9620-5B2660D7662D}" sibTransId="{4F3808B1-D208-4298-AF9A-1B49D688DBEA}"/>
    <dgm:cxn modelId="{A6F78293-DEEB-4DA2-B42E-3BEFB641FDFA}" type="presOf" srcId="{533370F0-2480-492B-A1AD-7C1213BED3F5}" destId="{5BAEA5A9-A885-4AD0-851B-01D483D1CF7C}" srcOrd="0" destOrd="0" presId="urn:microsoft.com/office/officeart/2016/7/layout/RepeatingBendingProcessNew"/>
    <dgm:cxn modelId="{E0346C94-DF8D-49F0-A366-8CFFBD7DE513}" srcId="{1A26B922-2BCE-43F8-97A4-AF09895A078A}" destId="{4C69489F-39D2-455A-91A4-EE87A35BF60B}" srcOrd="0" destOrd="0" parTransId="{164FB4BA-122C-4D44-BDF9-0976C0A18BAA}" sibTransId="{F7C5E40D-8392-4883-9570-68243E0B84EF}"/>
    <dgm:cxn modelId="{A13A9898-0589-41B5-B005-220DBE58AF27}" srcId="{1A26B922-2BCE-43F8-97A4-AF09895A078A}" destId="{F18B5C72-3EA8-4104-B109-F301A3B643E7}" srcOrd="3" destOrd="0" parTransId="{1827A8B1-8695-4376-8EAD-CAB533A4AFE1}" sibTransId="{2769025C-7255-410E-AD18-21A2A1F68EDC}"/>
    <dgm:cxn modelId="{E3A6CEA0-EF81-4D94-B83B-2584F51EEE3A}" type="presOf" srcId="{4C69489F-39D2-455A-91A4-EE87A35BF60B}" destId="{C86F1C72-CCFF-4969-8618-844B59B230E3}" srcOrd="0" destOrd="0" presId="urn:microsoft.com/office/officeart/2016/7/layout/RepeatingBendingProcessNew"/>
    <dgm:cxn modelId="{E71B03BD-06AF-4210-A8F8-B1CAF7E24E1D}" type="presOf" srcId="{F7C5E40D-8392-4883-9570-68243E0B84EF}" destId="{A8D03EFC-3AB4-4B84-BD6A-02B03D7389C2}" srcOrd="0" destOrd="0" presId="urn:microsoft.com/office/officeart/2016/7/layout/RepeatingBendingProcessNew"/>
    <dgm:cxn modelId="{AA77BBCA-F134-41C3-86CA-54E78C7286CB}" type="presOf" srcId="{F7C5E40D-8392-4883-9570-68243E0B84EF}" destId="{4FF974C5-6FFA-4D7D-9D9D-572C86A72F47}" srcOrd="1" destOrd="0" presId="urn:microsoft.com/office/officeart/2016/7/layout/RepeatingBendingProcessNew"/>
    <dgm:cxn modelId="{B222D9DA-C8D5-4659-BA9C-79AD713D89F8}" type="presOf" srcId="{C74BC7A6-DC7D-4510-8C6A-82DC82281211}" destId="{2673332B-976A-4908-83C0-6E355A935079}" srcOrd="0" destOrd="0" presId="urn:microsoft.com/office/officeart/2016/7/layout/RepeatingBendingProcessNew"/>
    <dgm:cxn modelId="{0B9C69E7-EC0C-4C41-82AA-F2D555A0906F}" type="presOf" srcId="{C74BC7A6-DC7D-4510-8C6A-82DC82281211}" destId="{F8F96709-F767-4BEE-B6BF-1DA28C959B98}" srcOrd="1" destOrd="0" presId="urn:microsoft.com/office/officeart/2016/7/layout/RepeatingBendingProcessNew"/>
    <dgm:cxn modelId="{B185D2F3-A81A-4619-8FC9-6250F74E7972}" type="presOf" srcId="{354FB2C3-9F63-4940-A3D8-B835AA806D3E}" destId="{E781F3CB-E02D-40C8-BDE9-9F0001CBF79C}" srcOrd="0" destOrd="0" presId="urn:microsoft.com/office/officeart/2016/7/layout/RepeatingBendingProcessNew"/>
    <dgm:cxn modelId="{34591693-1A7F-4B8C-8557-FA88D4BB0E26}" type="presParOf" srcId="{AF21F558-C243-40E2-8513-B81A6B516FD9}" destId="{C86F1C72-CCFF-4969-8618-844B59B230E3}" srcOrd="0" destOrd="0" presId="urn:microsoft.com/office/officeart/2016/7/layout/RepeatingBendingProcessNew"/>
    <dgm:cxn modelId="{D098B457-01AE-45C1-BE5A-D9C0B35ECB04}" type="presParOf" srcId="{AF21F558-C243-40E2-8513-B81A6B516FD9}" destId="{A8D03EFC-3AB4-4B84-BD6A-02B03D7389C2}" srcOrd="1" destOrd="0" presId="urn:microsoft.com/office/officeart/2016/7/layout/RepeatingBendingProcessNew"/>
    <dgm:cxn modelId="{BDA2D188-5C6C-4F19-87B1-517C989D83BF}" type="presParOf" srcId="{A8D03EFC-3AB4-4B84-BD6A-02B03D7389C2}" destId="{4FF974C5-6FFA-4D7D-9D9D-572C86A72F47}" srcOrd="0" destOrd="0" presId="urn:microsoft.com/office/officeart/2016/7/layout/RepeatingBendingProcessNew"/>
    <dgm:cxn modelId="{1798F49E-04C2-48AA-A8A7-CA73E0C390D1}" type="presParOf" srcId="{AF21F558-C243-40E2-8513-B81A6B516FD9}" destId="{5BAEA5A9-A885-4AD0-851B-01D483D1CF7C}" srcOrd="2" destOrd="0" presId="urn:microsoft.com/office/officeart/2016/7/layout/RepeatingBendingProcessNew"/>
    <dgm:cxn modelId="{BB6CCF99-B845-4738-8BAF-D413E032063D}" type="presParOf" srcId="{AF21F558-C243-40E2-8513-B81A6B516FD9}" destId="{2673332B-976A-4908-83C0-6E355A935079}" srcOrd="3" destOrd="0" presId="urn:microsoft.com/office/officeart/2016/7/layout/RepeatingBendingProcessNew"/>
    <dgm:cxn modelId="{57B9681E-9942-4B8D-BE13-1ED0724071D8}" type="presParOf" srcId="{2673332B-976A-4908-83C0-6E355A935079}" destId="{F8F96709-F767-4BEE-B6BF-1DA28C959B98}" srcOrd="0" destOrd="0" presId="urn:microsoft.com/office/officeart/2016/7/layout/RepeatingBendingProcessNew"/>
    <dgm:cxn modelId="{DE1034AA-45D7-4B32-9611-9E700273F1ED}" type="presParOf" srcId="{AF21F558-C243-40E2-8513-B81A6B516FD9}" destId="{E781F3CB-E02D-40C8-BDE9-9F0001CBF79C}" srcOrd="4" destOrd="0" presId="urn:microsoft.com/office/officeart/2016/7/layout/RepeatingBendingProcessNew"/>
    <dgm:cxn modelId="{DC140214-D903-48A6-9CFC-565ADA89BE2A}" type="presParOf" srcId="{AF21F558-C243-40E2-8513-B81A6B516FD9}" destId="{955F5F97-5143-4518-9CA3-597C9B5F2094}" srcOrd="5" destOrd="0" presId="urn:microsoft.com/office/officeart/2016/7/layout/RepeatingBendingProcessNew"/>
    <dgm:cxn modelId="{387C0D29-785E-4E29-8FF9-D1B1E088EADD}" type="presParOf" srcId="{955F5F97-5143-4518-9CA3-597C9B5F2094}" destId="{83BA69B4-6CB6-4DB7-ADE9-1057D6CD2AEE}" srcOrd="0" destOrd="0" presId="urn:microsoft.com/office/officeart/2016/7/layout/RepeatingBendingProcessNew"/>
    <dgm:cxn modelId="{E1DF4BEA-50F9-44AB-A925-042E8E8FD905}" type="presParOf" srcId="{AF21F558-C243-40E2-8513-B81A6B516FD9}" destId="{19631467-3E1C-49BD-8996-2891BB9DA24D}" srcOrd="6"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E79BA50-742F-40A7-B3B1-B554704B4E2B}" type="doc">
      <dgm:prSet loTypeId="urn:microsoft.com/office/officeart/2005/8/layout/process5" loCatId="process" qsTypeId="urn:microsoft.com/office/officeart/2005/8/quickstyle/simple1" qsCatId="simple" csTypeId="urn:microsoft.com/office/officeart/2005/8/colors/accent1_2" csCatId="accent1"/>
      <dgm:spPr/>
      <dgm:t>
        <a:bodyPr/>
        <a:lstStyle/>
        <a:p>
          <a:endParaRPr lang="en-US"/>
        </a:p>
      </dgm:t>
    </dgm:pt>
    <dgm:pt modelId="{470C260A-E808-440E-9679-2A808C728058}">
      <dgm:prSet/>
      <dgm:spPr/>
      <dgm:t>
        <a:bodyPr/>
        <a:lstStyle/>
        <a:p>
          <a:r>
            <a:rPr lang="en-GB" b="1"/>
            <a:t>Premier Inn</a:t>
          </a:r>
          <a:endParaRPr lang="en-US"/>
        </a:p>
      </dgm:t>
    </dgm:pt>
    <dgm:pt modelId="{020113DB-3A86-4B3E-81AE-07468AEECEE3}" type="parTrans" cxnId="{3DAA0C67-C915-4780-8C60-6FACA29FCAF3}">
      <dgm:prSet/>
      <dgm:spPr/>
      <dgm:t>
        <a:bodyPr/>
        <a:lstStyle/>
        <a:p>
          <a:endParaRPr lang="en-US"/>
        </a:p>
      </dgm:t>
    </dgm:pt>
    <dgm:pt modelId="{08E5AD6A-AEC5-43D2-A06B-B64486067F54}" type="sibTrans" cxnId="{3DAA0C67-C915-4780-8C60-6FACA29FCAF3}">
      <dgm:prSet/>
      <dgm:spPr/>
      <dgm:t>
        <a:bodyPr/>
        <a:lstStyle/>
        <a:p>
          <a:endParaRPr lang="en-US"/>
        </a:p>
      </dgm:t>
    </dgm:pt>
    <dgm:pt modelId="{F303A004-5E99-42B7-ABA4-C857CA7402D5}">
      <dgm:prSet/>
      <dgm:spPr/>
      <dgm:t>
        <a:bodyPr/>
        <a:lstStyle/>
        <a:p>
          <a:r>
            <a:rPr lang="en-GB"/>
            <a:t>Premier Inn is also a hotel that concerns with improving employee engagement in the workplace. </a:t>
          </a:r>
          <a:endParaRPr lang="en-US"/>
        </a:p>
      </dgm:t>
    </dgm:pt>
    <dgm:pt modelId="{DD29D4DC-D4ED-4091-859C-F2613EA8F1AF}" type="parTrans" cxnId="{3EB78DD2-B954-48E1-A00B-3F016A30BA43}">
      <dgm:prSet/>
      <dgm:spPr/>
      <dgm:t>
        <a:bodyPr/>
        <a:lstStyle/>
        <a:p>
          <a:endParaRPr lang="en-US"/>
        </a:p>
      </dgm:t>
    </dgm:pt>
    <dgm:pt modelId="{5A07836D-19DB-407A-8289-EC90D9EC5FB2}" type="sibTrans" cxnId="{3EB78DD2-B954-48E1-A00B-3F016A30BA43}">
      <dgm:prSet/>
      <dgm:spPr/>
      <dgm:t>
        <a:bodyPr/>
        <a:lstStyle/>
        <a:p>
          <a:endParaRPr lang="en-US"/>
        </a:p>
      </dgm:t>
    </dgm:pt>
    <dgm:pt modelId="{50D982E5-1610-4B07-916B-E8E4B8E09B26}">
      <dgm:prSet/>
      <dgm:spPr/>
      <dgm:t>
        <a:bodyPr/>
        <a:lstStyle/>
        <a:p>
          <a:r>
            <a:rPr lang="en-GB"/>
            <a:t>The management of Premier Inn adopts different types of strategies in order to improve employee engagement (Annishia and Prastiyo, 2019). </a:t>
          </a:r>
          <a:endParaRPr lang="en-US"/>
        </a:p>
      </dgm:t>
    </dgm:pt>
    <dgm:pt modelId="{FE262232-DCE0-4C18-8F87-30C4D59C849D}" type="parTrans" cxnId="{4E4AEF2C-44F5-439A-B2AE-051A88FCFB51}">
      <dgm:prSet/>
      <dgm:spPr/>
      <dgm:t>
        <a:bodyPr/>
        <a:lstStyle/>
        <a:p>
          <a:endParaRPr lang="en-US"/>
        </a:p>
      </dgm:t>
    </dgm:pt>
    <dgm:pt modelId="{5B1347CD-713B-4CD6-BFFB-C5DB6B2A13E2}" type="sibTrans" cxnId="{4E4AEF2C-44F5-439A-B2AE-051A88FCFB51}">
      <dgm:prSet/>
      <dgm:spPr/>
      <dgm:t>
        <a:bodyPr/>
        <a:lstStyle/>
        <a:p>
          <a:endParaRPr lang="en-US"/>
        </a:p>
      </dgm:t>
    </dgm:pt>
    <dgm:pt modelId="{CD05890B-508C-42A9-BFA4-56992B43689D}">
      <dgm:prSet/>
      <dgm:spPr/>
      <dgm:t>
        <a:bodyPr/>
        <a:lstStyle/>
        <a:p>
          <a:r>
            <a:rPr lang="en-GB"/>
            <a:t>Management also gives many career development opportunities to the employees that also help to improve employee engagement. </a:t>
          </a:r>
          <a:endParaRPr lang="en-US"/>
        </a:p>
      </dgm:t>
    </dgm:pt>
    <dgm:pt modelId="{6800C72E-1B72-42CB-9516-E7B7F4335452}" type="parTrans" cxnId="{01739B06-F1C7-4FA2-89A2-09B367128FC4}">
      <dgm:prSet/>
      <dgm:spPr/>
      <dgm:t>
        <a:bodyPr/>
        <a:lstStyle/>
        <a:p>
          <a:endParaRPr lang="en-US"/>
        </a:p>
      </dgm:t>
    </dgm:pt>
    <dgm:pt modelId="{C17253BB-11B8-47E6-A24C-185F3A451B8E}" type="sibTrans" cxnId="{01739B06-F1C7-4FA2-89A2-09B367128FC4}">
      <dgm:prSet/>
      <dgm:spPr/>
      <dgm:t>
        <a:bodyPr/>
        <a:lstStyle/>
        <a:p>
          <a:endParaRPr lang="en-US"/>
        </a:p>
      </dgm:t>
    </dgm:pt>
    <dgm:pt modelId="{7F6F72AE-A52A-4E7A-998D-65F70577DD58}">
      <dgm:prSet/>
      <dgm:spPr/>
      <dgm:t>
        <a:bodyPr/>
        <a:lstStyle/>
        <a:p>
          <a:r>
            <a:rPr lang="en-GB"/>
            <a:t>The management of Premier Inn also promotes honesty and respect in the environment to improve employee engagement in the workplace (Weli et al., 2021).           </a:t>
          </a:r>
          <a:endParaRPr lang="en-US"/>
        </a:p>
      </dgm:t>
    </dgm:pt>
    <dgm:pt modelId="{B0EE6CF9-3ECE-4452-AACD-85C60E3D6029}" type="parTrans" cxnId="{30326045-7D00-41BD-939E-AF5EC1CF2202}">
      <dgm:prSet/>
      <dgm:spPr/>
      <dgm:t>
        <a:bodyPr/>
        <a:lstStyle/>
        <a:p>
          <a:endParaRPr lang="en-US"/>
        </a:p>
      </dgm:t>
    </dgm:pt>
    <dgm:pt modelId="{39B8A329-9CA8-4FBD-BA6C-D956963D1B27}" type="sibTrans" cxnId="{30326045-7D00-41BD-939E-AF5EC1CF2202}">
      <dgm:prSet/>
      <dgm:spPr/>
      <dgm:t>
        <a:bodyPr/>
        <a:lstStyle/>
        <a:p>
          <a:endParaRPr lang="en-US"/>
        </a:p>
      </dgm:t>
    </dgm:pt>
    <dgm:pt modelId="{CCD079AC-CBCF-41A1-8C4F-7007C6112C62}" type="pres">
      <dgm:prSet presAssocID="{AE79BA50-742F-40A7-B3B1-B554704B4E2B}" presName="diagram" presStyleCnt="0">
        <dgm:presLayoutVars>
          <dgm:dir/>
          <dgm:resizeHandles val="exact"/>
        </dgm:presLayoutVars>
      </dgm:prSet>
      <dgm:spPr/>
    </dgm:pt>
    <dgm:pt modelId="{A865CC35-027F-4CF3-9349-FA8B3263577B}" type="pres">
      <dgm:prSet presAssocID="{470C260A-E808-440E-9679-2A808C728058}" presName="node" presStyleLbl="node1" presStyleIdx="0" presStyleCnt="5">
        <dgm:presLayoutVars>
          <dgm:bulletEnabled val="1"/>
        </dgm:presLayoutVars>
      </dgm:prSet>
      <dgm:spPr/>
    </dgm:pt>
    <dgm:pt modelId="{70A7DF36-2A98-4560-BC3B-5DB4CD197023}" type="pres">
      <dgm:prSet presAssocID="{08E5AD6A-AEC5-43D2-A06B-B64486067F54}" presName="sibTrans" presStyleLbl="sibTrans2D1" presStyleIdx="0" presStyleCnt="4"/>
      <dgm:spPr/>
    </dgm:pt>
    <dgm:pt modelId="{C730487A-7679-402E-896F-BD8A0B97D9A8}" type="pres">
      <dgm:prSet presAssocID="{08E5AD6A-AEC5-43D2-A06B-B64486067F54}" presName="connectorText" presStyleLbl="sibTrans2D1" presStyleIdx="0" presStyleCnt="4"/>
      <dgm:spPr/>
    </dgm:pt>
    <dgm:pt modelId="{CA108F5F-0BD7-4F40-A539-10DF82778367}" type="pres">
      <dgm:prSet presAssocID="{F303A004-5E99-42B7-ABA4-C857CA7402D5}" presName="node" presStyleLbl="node1" presStyleIdx="1" presStyleCnt="5">
        <dgm:presLayoutVars>
          <dgm:bulletEnabled val="1"/>
        </dgm:presLayoutVars>
      </dgm:prSet>
      <dgm:spPr/>
    </dgm:pt>
    <dgm:pt modelId="{EF5FC100-1D5E-473C-8851-397DF9EA7353}" type="pres">
      <dgm:prSet presAssocID="{5A07836D-19DB-407A-8289-EC90D9EC5FB2}" presName="sibTrans" presStyleLbl="sibTrans2D1" presStyleIdx="1" presStyleCnt="4"/>
      <dgm:spPr/>
    </dgm:pt>
    <dgm:pt modelId="{461875E3-59DA-436A-B15F-E8929112B8DF}" type="pres">
      <dgm:prSet presAssocID="{5A07836D-19DB-407A-8289-EC90D9EC5FB2}" presName="connectorText" presStyleLbl="sibTrans2D1" presStyleIdx="1" presStyleCnt="4"/>
      <dgm:spPr/>
    </dgm:pt>
    <dgm:pt modelId="{D4D1FA22-4AD5-47ED-9360-5107DE2CB3B4}" type="pres">
      <dgm:prSet presAssocID="{50D982E5-1610-4B07-916B-E8E4B8E09B26}" presName="node" presStyleLbl="node1" presStyleIdx="2" presStyleCnt="5">
        <dgm:presLayoutVars>
          <dgm:bulletEnabled val="1"/>
        </dgm:presLayoutVars>
      </dgm:prSet>
      <dgm:spPr/>
    </dgm:pt>
    <dgm:pt modelId="{06F2B10D-83C7-44CD-834A-E7D20E630C88}" type="pres">
      <dgm:prSet presAssocID="{5B1347CD-713B-4CD6-BFFB-C5DB6B2A13E2}" presName="sibTrans" presStyleLbl="sibTrans2D1" presStyleIdx="2" presStyleCnt="4"/>
      <dgm:spPr/>
    </dgm:pt>
    <dgm:pt modelId="{0EB319A5-2126-4485-9735-76E9EB918ABF}" type="pres">
      <dgm:prSet presAssocID="{5B1347CD-713B-4CD6-BFFB-C5DB6B2A13E2}" presName="connectorText" presStyleLbl="sibTrans2D1" presStyleIdx="2" presStyleCnt="4"/>
      <dgm:spPr/>
    </dgm:pt>
    <dgm:pt modelId="{8DD796C5-0EDB-4E7E-AD8E-5DB6FEF6D171}" type="pres">
      <dgm:prSet presAssocID="{CD05890B-508C-42A9-BFA4-56992B43689D}" presName="node" presStyleLbl="node1" presStyleIdx="3" presStyleCnt="5">
        <dgm:presLayoutVars>
          <dgm:bulletEnabled val="1"/>
        </dgm:presLayoutVars>
      </dgm:prSet>
      <dgm:spPr/>
    </dgm:pt>
    <dgm:pt modelId="{D9F1C2C9-6A97-4FE8-8554-93A9B5DF3B06}" type="pres">
      <dgm:prSet presAssocID="{C17253BB-11B8-47E6-A24C-185F3A451B8E}" presName="sibTrans" presStyleLbl="sibTrans2D1" presStyleIdx="3" presStyleCnt="4"/>
      <dgm:spPr/>
    </dgm:pt>
    <dgm:pt modelId="{74424B24-E367-44FD-8F9D-7131471FD22A}" type="pres">
      <dgm:prSet presAssocID="{C17253BB-11B8-47E6-A24C-185F3A451B8E}" presName="connectorText" presStyleLbl="sibTrans2D1" presStyleIdx="3" presStyleCnt="4"/>
      <dgm:spPr/>
    </dgm:pt>
    <dgm:pt modelId="{94379BDB-73A7-4C32-9B2D-20B0614FC34D}" type="pres">
      <dgm:prSet presAssocID="{7F6F72AE-A52A-4E7A-998D-65F70577DD58}" presName="node" presStyleLbl="node1" presStyleIdx="4" presStyleCnt="5">
        <dgm:presLayoutVars>
          <dgm:bulletEnabled val="1"/>
        </dgm:presLayoutVars>
      </dgm:prSet>
      <dgm:spPr/>
    </dgm:pt>
  </dgm:ptLst>
  <dgm:cxnLst>
    <dgm:cxn modelId="{442F2104-FE46-4EB9-B67A-D7B49D4C8CEE}" type="presOf" srcId="{5A07836D-19DB-407A-8289-EC90D9EC5FB2}" destId="{461875E3-59DA-436A-B15F-E8929112B8DF}" srcOrd="1" destOrd="0" presId="urn:microsoft.com/office/officeart/2005/8/layout/process5"/>
    <dgm:cxn modelId="{01739B06-F1C7-4FA2-89A2-09B367128FC4}" srcId="{AE79BA50-742F-40A7-B3B1-B554704B4E2B}" destId="{CD05890B-508C-42A9-BFA4-56992B43689D}" srcOrd="3" destOrd="0" parTransId="{6800C72E-1B72-42CB-9516-E7B7F4335452}" sibTransId="{C17253BB-11B8-47E6-A24C-185F3A451B8E}"/>
    <dgm:cxn modelId="{E5E4491F-8F5A-471F-BAD3-9E22CC05FB09}" type="presOf" srcId="{08E5AD6A-AEC5-43D2-A06B-B64486067F54}" destId="{70A7DF36-2A98-4560-BC3B-5DB4CD197023}" srcOrd="0" destOrd="0" presId="urn:microsoft.com/office/officeart/2005/8/layout/process5"/>
    <dgm:cxn modelId="{4E4AEF2C-44F5-439A-B2AE-051A88FCFB51}" srcId="{AE79BA50-742F-40A7-B3B1-B554704B4E2B}" destId="{50D982E5-1610-4B07-916B-E8E4B8E09B26}" srcOrd="2" destOrd="0" parTransId="{FE262232-DCE0-4C18-8F87-30C4D59C849D}" sibTransId="{5B1347CD-713B-4CD6-BFFB-C5DB6B2A13E2}"/>
    <dgm:cxn modelId="{F2F0A62F-1BD1-4CB5-907D-A12BFE119043}" type="presOf" srcId="{5A07836D-19DB-407A-8289-EC90D9EC5FB2}" destId="{EF5FC100-1D5E-473C-8851-397DF9EA7353}" srcOrd="0" destOrd="0" presId="urn:microsoft.com/office/officeart/2005/8/layout/process5"/>
    <dgm:cxn modelId="{7762545B-A5B2-4258-B094-CB48A96C188C}" type="presOf" srcId="{08E5AD6A-AEC5-43D2-A06B-B64486067F54}" destId="{C730487A-7679-402E-896F-BD8A0B97D9A8}" srcOrd="1" destOrd="0" presId="urn:microsoft.com/office/officeart/2005/8/layout/process5"/>
    <dgm:cxn modelId="{0C7B0164-37DF-4848-9C14-A7C5894B3B23}" type="presOf" srcId="{5B1347CD-713B-4CD6-BFFB-C5DB6B2A13E2}" destId="{0EB319A5-2126-4485-9735-76E9EB918ABF}" srcOrd="1" destOrd="0" presId="urn:microsoft.com/office/officeart/2005/8/layout/process5"/>
    <dgm:cxn modelId="{30326045-7D00-41BD-939E-AF5EC1CF2202}" srcId="{AE79BA50-742F-40A7-B3B1-B554704B4E2B}" destId="{7F6F72AE-A52A-4E7A-998D-65F70577DD58}" srcOrd="4" destOrd="0" parTransId="{B0EE6CF9-3ECE-4452-AACD-85C60E3D6029}" sibTransId="{39B8A329-9CA8-4FBD-BA6C-D956963D1B27}"/>
    <dgm:cxn modelId="{3DAA0C67-C915-4780-8C60-6FACA29FCAF3}" srcId="{AE79BA50-742F-40A7-B3B1-B554704B4E2B}" destId="{470C260A-E808-440E-9679-2A808C728058}" srcOrd="0" destOrd="0" parTransId="{020113DB-3A86-4B3E-81AE-07468AEECEE3}" sibTransId="{08E5AD6A-AEC5-43D2-A06B-B64486067F54}"/>
    <dgm:cxn modelId="{124D4D4C-DCF8-46A4-8C1F-24CF36BA1CC6}" type="presOf" srcId="{C17253BB-11B8-47E6-A24C-185F3A451B8E}" destId="{D9F1C2C9-6A97-4FE8-8554-93A9B5DF3B06}" srcOrd="0" destOrd="0" presId="urn:microsoft.com/office/officeart/2005/8/layout/process5"/>
    <dgm:cxn modelId="{1864E77C-46E6-490E-BA41-E83CBBA8DDE9}" type="presOf" srcId="{7F6F72AE-A52A-4E7A-998D-65F70577DD58}" destId="{94379BDB-73A7-4C32-9B2D-20B0614FC34D}" srcOrd="0" destOrd="0" presId="urn:microsoft.com/office/officeart/2005/8/layout/process5"/>
    <dgm:cxn modelId="{83D09885-2C2F-41C2-AA25-4C6753D66976}" type="presOf" srcId="{F303A004-5E99-42B7-ABA4-C857CA7402D5}" destId="{CA108F5F-0BD7-4F40-A539-10DF82778367}" srcOrd="0" destOrd="0" presId="urn:microsoft.com/office/officeart/2005/8/layout/process5"/>
    <dgm:cxn modelId="{3B36DB8F-6415-41DE-B437-9126149B3413}" type="presOf" srcId="{470C260A-E808-440E-9679-2A808C728058}" destId="{A865CC35-027F-4CF3-9349-FA8B3263577B}" srcOrd="0" destOrd="0" presId="urn:microsoft.com/office/officeart/2005/8/layout/process5"/>
    <dgm:cxn modelId="{DE90809A-EC3E-4356-BD36-2B7554E97167}" type="presOf" srcId="{AE79BA50-742F-40A7-B3B1-B554704B4E2B}" destId="{CCD079AC-CBCF-41A1-8C4F-7007C6112C62}" srcOrd="0" destOrd="0" presId="urn:microsoft.com/office/officeart/2005/8/layout/process5"/>
    <dgm:cxn modelId="{E5353BBC-9A48-4FD9-A88C-DF3D46605DAE}" type="presOf" srcId="{CD05890B-508C-42A9-BFA4-56992B43689D}" destId="{8DD796C5-0EDB-4E7E-AD8E-5DB6FEF6D171}" srcOrd="0" destOrd="0" presId="urn:microsoft.com/office/officeart/2005/8/layout/process5"/>
    <dgm:cxn modelId="{A10388C4-AD33-43DB-99E2-7498A0E0EF2A}" type="presOf" srcId="{C17253BB-11B8-47E6-A24C-185F3A451B8E}" destId="{74424B24-E367-44FD-8F9D-7131471FD22A}" srcOrd="1" destOrd="0" presId="urn:microsoft.com/office/officeart/2005/8/layout/process5"/>
    <dgm:cxn modelId="{B025F4CD-22EC-4AD8-B0C4-A12937BDFE1E}" type="presOf" srcId="{5B1347CD-713B-4CD6-BFFB-C5DB6B2A13E2}" destId="{06F2B10D-83C7-44CD-834A-E7D20E630C88}" srcOrd="0" destOrd="0" presId="urn:microsoft.com/office/officeart/2005/8/layout/process5"/>
    <dgm:cxn modelId="{3EB78DD2-B954-48E1-A00B-3F016A30BA43}" srcId="{AE79BA50-742F-40A7-B3B1-B554704B4E2B}" destId="{F303A004-5E99-42B7-ABA4-C857CA7402D5}" srcOrd="1" destOrd="0" parTransId="{DD29D4DC-D4ED-4091-859C-F2613EA8F1AF}" sibTransId="{5A07836D-19DB-407A-8289-EC90D9EC5FB2}"/>
    <dgm:cxn modelId="{38CB39E8-38F7-48C7-A687-19E0E1372542}" type="presOf" srcId="{50D982E5-1610-4B07-916B-E8E4B8E09B26}" destId="{D4D1FA22-4AD5-47ED-9360-5107DE2CB3B4}" srcOrd="0" destOrd="0" presId="urn:microsoft.com/office/officeart/2005/8/layout/process5"/>
    <dgm:cxn modelId="{AAD69061-D6B9-4E8B-9C43-44F73ED02846}" type="presParOf" srcId="{CCD079AC-CBCF-41A1-8C4F-7007C6112C62}" destId="{A865CC35-027F-4CF3-9349-FA8B3263577B}" srcOrd="0" destOrd="0" presId="urn:microsoft.com/office/officeart/2005/8/layout/process5"/>
    <dgm:cxn modelId="{D61C850A-656E-4986-82E9-0E7F9AC70FB7}" type="presParOf" srcId="{CCD079AC-CBCF-41A1-8C4F-7007C6112C62}" destId="{70A7DF36-2A98-4560-BC3B-5DB4CD197023}" srcOrd="1" destOrd="0" presId="urn:microsoft.com/office/officeart/2005/8/layout/process5"/>
    <dgm:cxn modelId="{58AC856A-C231-4947-A8A2-56331E6D8976}" type="presParOf" srcId="{70A7DF36-2A98-4560-BC3B-5DB4CD197023}" destId="{C730487A-7679-402E-896F-BD8A0B97D9A8}" srcOrd="0" destOrd="0" presId="urn:microsoft.com/office/officeart/2005/8/layout/process5"/>
    <dgm:cxn modelId="{C7250E04-B065-46E8-B138-641261C2132A}" type="presParOf" srcId="{CCD079AC-CBCF-41A1-8C4F-7007C6112C62}" destId="{CA108F5F-0BD7-4F40-A539-10DF82778367}" srcOrd="2" destOrd="0" presId="urn:microsoft.com/office/officeart/2005/8/layout/process5"/>
    <dgm:cxn modelId="{4C20BED9-0CD8-4F84-908D-BC5AD87D89E9}" type="presParOf" srcId="{CCD079AC-CBCF-41A1-8C4F-7007C6112C62}" destId="{EF5FC100-1D5E-473C-8851-397DF9EA7353}" srcOrd="3" destOrd="0" presId="urn:microsoft.com/office/officeart/2005/8/layout/process5"/>
    <dgm:cxn modelId="{0F75045E-8251-434F-98E8-C0E97541F912}" type="presParOf" srcId="{EF5FC100-1D5E-473C-8851-397DF9EA7353}" destId="{461875E3-59DA-436A-B15F-E8929112B8DF}" srcOrd="0" destOrd="0" presId="urn:microsoft.com/office/officeart/2005/8/layout/process5"/>
    <dgm:cxn modelId="{FDE1C999-7DD2-4C42-8608-1AFCBEEDB26A}" type="presParOf" srcId="{CCD079AC-CBCF-41A1-8C4F-7007C6112C62}" destId="{D4D1FA22-4AD5-47ED-9360-5107DE2CB3B4}" srcOrd="4" destOrd="0" presId="urn:microsoft.com/office/officeart/2005/8/layout/process5"/>
    <dgm:cxn modelId="{C33F6D86-E318-4EEC-9DC2-1D49563F56CB}" type="presParOf" srcId="{CCD079AC-CBCF-41A1-8C4F-7007C6112C62}" destId="{06F2B10D-83C7-44CD-834A-E7D20E630C88}" srcOrd="5" destOrd="0" presId="urn:microsoft.com/office/officeart/2005/8/layout/process5"/>
    <dgm:cxn modelId="{2EFF023A-FF4A-4285-9D23-EBCFE6E656B5}" type="presParOf" srcId="{06F2B10D-83C7-44CD-834A-E7D20E630C88}" destId="{0EB319A5-2126-4485-9735-76E9EB918ABF}" srcOrd="0" destOrd="0" presId="urn:microsoft.com/office/officeart/2005/8/layout/process5"/>
    <dgm:cxn modelId="{44182F95-8457-4DEF-9E7B-F0CF8776E0C9}" type="presParOf" srcId="{CCD079AC-CBCF-41A1-8C4F-7007C6112C62}" destId="{8DD796C5-0EDB-4E7E-AD8E-5DB6FEF6D171}" srcOrd="6" destOrd="0" presId="urn:microsoft.com/office/officeart/2005/8/layout/process5"/>
    <dgm:cxn modelId="{DBC8066C-EAFC-4930-9EAC-94CF1A226E9E}" type="presParOf" srcId="{CCD079AC-CBCF-41A1-8C4F-7007C6112C62}" destId="{D9F1C2C9-6A97-4FE8-8554-93A9B5DF3B06}" srcOrd="7" destOrd="0" presId="urn:microsoft.com/office/officeart/2005/8/layout/process5"/>
    <dgm:cxn modelId="{AC7F4474-A747-47B2-91E3-2AFE5765B66C}" type="presParOf" srcId="{D9F1C2C9-6A97-4FE8-8554-93A9B5DF3B06}" destId="{74424B24-E367-44FD-8F9D-7131471FD22A}" srcOrd="0" destOrd="0" presId="urn:microsoft.com/office/officeart/2005/8/layout/process5"/>
    <dgm:cxn modelId="{45CDD94E-3821-4216-90E0-F0336085CFF7}" type="presParOf" srcId="{CCD079AC-CBCF-41A1-8C4F-7007C6112C62}" destId="{94379BDB-73A7-4C32-9B2D-20B0614FC34D}" srcOrd="8"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B007C2-D404-48D6-8837-463378163C89}">
      <dsp:nvSpPr>
        <dsp:cNvPr id="0" name=""/>
        <dsp:cNvSpPr/>
      </dsp:nvSpPr>
      <dsp:spPr>
        <a:xfrm>
          <a:off x="7817" y="121008"/>
          <a:ext cx="773718" cy="7737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DFBBF0-3A1E-4593-BE77-A86E2511D084}">
      <dsp:nvSpPr>
        <dsp:cNvPr id="0" name=""/>
        <dsp:cNvSpPr/>
      </dsp:nvSpPr>
      <dsp:spPr>
        <a:xfrm>
          <a:off x="7817" y="1050533"/>
          <a:ext cx="2210625" cy="15278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US" sz="1400" kern="1200"/>
            <a:t>Engagement is essential to understanding and quantifying the relationship between an organisation and its personnel.</a:t>
          </a:r>
        </a:p>
      </dsp:txBody>
      <dsp:txXfrm>
        <a:off x="7817" y="1050533"/>
        <a:ext cx="2210625" cy="1527884"/>
      </dsp:txXfrm>
    </dsp:sp>
    <dsp:sp modelId="{67B3FAF8-1493-40C9-BF11-D2A06A32A5AB}">
      <dsp:nvSpPr>
        <dsp:cNvPr id="0" name=""/>
        <dsp:cNvSpPr/>
      </dsp:nvSpPr>
      <dsp:spPr>
        <a:xfrm>
          <a:off x="7817" y="2650886"/>
          <a:ext cx="2210625" cy="1093523"/>
        </a:xfrm>
        <a:prstGeom prst="rect">
          <a:avLst/>
        </a:prstGeom>
        <a:noFill/>
        <a:ln>
          <a:noFill/>
        </a:ln>
        <a:effectLst/>
      </dsp:spPr>
      <dsp:style>
        <a:lnRef idx="0">
          <a:scrgbClr r="0" g="0" b="0"/>
        </a:lnRef>
        <a:fillRef idx="0">
          <a:scrgbClr r="0" g="0" b="0"/>
        </a:fillRef>
        <a:effectRef idx="0">
          <a:scrgbClr r="0" g="0" b="0"/>
        </a:effectRef>
        <a:fontRef idx="minor"/>
      </dsp:style>
    </dsp:sp>
    <dsp:sp modelId="{F7A83572-E775-4CAC-AB8B-91F6973E8545}">
      <dsp:nvSpPr>
        <dsp:cNvPr id="0" name=""/>
        <dsp:cNvSpPr/>
      </dsp:nvSpPr>
      <dsp:spPr>
        <a:xfrm>
          <a:off x="2605301" y="121008"/>
          <a:ext cx="773718" cy="7737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3D5E2B-4A1E-48D6-8870-E1E709E51F46}">
      <dsp:nvSpPr>
        <dsp:cNvPr id="0" name=""/>
        <dsp:cNvSpPr/>
      </dsp:nvSpPr>
      <dsp:spPr>
        <a:xfrm>
          <a:off x="2605301" y="1050533"/>
          <a:ext cx="2210625" cy="15278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GB" sz="1400" kern="1200"/>
            <a:t>Maslow's theory of needs is one of the best theories that help in the employee engagement process. </a:t>
          </a:r>
          <a:endParaRPr lang="en-US" sz="1400" kern="1200"/>
        </a:p>
      </dsp:txBody>
      <dsp:txXfrm>
        <a:off x="2605301" y="1050533"/>
        <a:ext cx="2210625" cy="1527884"/>
      </dsp:txXfrm>
    </dsp:sp>
    <dsp:sp modelId="{CFABD01F-A92B-4E2C-B63A-12DEB35E66ED}">
      <dsp:nvSpPr>
        <dsp:cNvPr id="0" name=""/>
        <dsp:cNvSpPr/>
      </dsp:nvSpPr>
      <dsp:spPr>
        <a:xfrm>
          <a:off x="2605301" y="2650886"/>
          <a:ext cx="2210625" cy="1093523"/>
        </a:xfrm>
        <a:prstGeom prst="rect">
          <a:avLst/>
        </a:prstGeom>
        <a:noFill/>
        <a:ln>
          <a:noFill/>
        </a:ln>
        <a:effectLst/>
      </dsp:spPr>
      <dsp:style>
        <a:lnRef idx="0">
          <a:scrgbClr r="0" g="0" b="0"/>
        </a:lnRef>
        <a:fillRef idx="0">
          <a:scrgbClr r="0" g="0" b="0"/>
        </a:fillRef>
        <a:effectRef idx="0">
          <a:scrgbClr r="0" g="0" b="0"/>
        </a:effectRef>
        <a:fontRef idx="minor"/>
      </dsp:style>
    </dsp:sp>
    <dsp:sp modelId="{F30C6C75-FE46-465D-805D-8F0DDFF32F93}">
      <dsp:nvSpPr>
        <dsp:cNvPr id="0" name=""/>
        <dsp:cNvSpPr/>
      </dsp:nvSpPr>
      <dsp:spPr>
        <a:xfrm>
          <a:off x="5202786" y="121008"/>
          <a:ext cx="773718" cy="77371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C42229-5A75-4875-AF1C-A631C74B1ABF}">
      <dsp:nvSpPr>
        <dsp:cNvPr id="0" name=""/>
        <dsp:cNvSpPr/>
      </dsp:nvSpPr>
      <dsp:spPr>
        <a:xfrm>
          <a:off x="5202786" y="1050533"/>
          <a:ext cx="2210625" cy="15278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GB" sz="1400" kern="1200"/>
            <a:t>Travelodge hotel chain uses this theory in order to improve employee engagement. </a:t>
          </a:r>
          <a:endParaRPr lang="en-US" sz="1400" kern="1200"/>
        </a:p>
      </dsp:txBody>
      <dsp:txXfrm>
        <a:off x="5202786" y="1050533"/>
        <a:ext cx="2210625" cy="1527884"/>
      </dsp:txXfrm>
    </dsp:sp>
    <dsp:sp modelId="{AD211377-9399-4EB6-BCB0-E38D26CBDB69}">
      <dsp:nvSpPr>
        <dsp:cNvPr id="0" name=""/>
        <dsp:cNvSpPr/>
      </dsp:nvSpPr>
      <dsp:spPr>
        <a:xfrm>
          <a:off x="5202786" y="2650886"/>
          <a:ext cx="2210625" cy="1093523"/>
        </a:xfrm>
        <a:prstGeom prst="rect">
          <a:avLst/>
        </a:prstGeom>
        <a:noFill/>
        <a:ln>
          <a:noFill/>
        </a:ln>
        <a:effectLst/>
      </dsp:spPr>
      <dsp:style>
        <a:lnRef idx="0">
          <a:scrgbClr r="0" g="0" b="0"/>
        </a:lnRef>
        <a:fillRef idx="0">
          <a:scrgbClr r="0" g="0" b="0"/>
        </a:fillRef>
        <a:effectRef idx="0">
          <a:scrgbClr r="0" g="0" b="0"/>
        </a:effectRef>
        <a:fontRef idx="minor"/>
      </dsp:style>
    </dsp:sp>
    <dsp:sp modelId="{7701DC3F-230F-4055-AC59-EDF88DE18A18}">
      <dsp:nvSpPr>
        <dsp:cNvPr id="0" name=""/>
        <dsp:cNvSpPr/>
      </dsp:nvSpPr>
      <dsp:spPr>
        <a:xfrm>
          <a:off x="7800270" y="121008"/>
          <a:ext cx="773718" cy="77371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D86355C-AC4E-4BF4-9417-8BD3A8062E88}">
      <dsp:nvSpPr>
        <dsp:cNvPr id="0" name=""/>
        <dsp:cNvSpPr/>
      </dsp:nvSpPr>
      <dsp:spPr>
        <a:xfrm>
          <a:off x="7800270" y="1050533"/>
          <a:ext cx="2210625" cy="15278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100000"/>
            </a:lnSpc>
            <a:spcBef>
              <a:spcPct val="0"/>
            </a:spcBef>
            <a:spcAft>
              <a:spcPct val="35000"/>
            </a:spcAft>
            <a:buNone/>
            <a:defRPr b="1"/>
          </a:pPr>
          <a:r>
            <a:rPr lang="en-GB" sz="1400" kern="1200"/>
            <a:t>This theory also concerns that hotel industries should address higher-level needs while they have fulfilled the basic needs of the employees (McCleskey and Ruddell, 2020).  </a:t>
          </a:r>
          <a:endParaRPr lang="en-US" sz="1400" kern="1200"/>
        </a:p>
      </dsp:txBody>
      <dsp:txXfrm>
        <a:off x="7800270" y="1050533"/>
        <a:ext cx="2210625" cy="1527884"/>
      </dsp:txXfrm>
    </dsp:sp>
    <dsp:sp modelId="{A4489FD1-E10B-4140-847E-F2558C5C3D63}">
      <dsp:nvSpPr>
        <dsp:cNvPr id="0" name=""/>
        <dsp:cNvSpPr/>
      </dsp:nvSpPr>
      <dsp:spPr>
        <a:xfrm>
          <a:off x="7800270" y="2650886"/>
          <a:ext cx="2210625" cy="10935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100000"/>
            </a:lnSpc>
            <a:spcBef>
              <a:spcPct val="0"/>
            </a:spcBef>
            <a:spcAft>
              <a:spcPct val="35000"/>
            </a:spcAft>
            <a:buNone/>
          </a:pPr>
          <a:r>
            <a:rPr lang="en-GB" sz="1100" b="1" kern="1200"/>
            <a:t>Physiological needs</a:t>
          </a:r>
          <a:endParaRPr lang="en-US" sz="1100" kern="1200"/>
        </a:p>
        <a:p>
          <a:pPr marL="0" lvl="0" indent="0" algn="l" defTabSz="488950">
            <a:lnSpc>
              <a:spcPct val="100000"/>
            </a:lnSpc>
            <a:spcBef>
              <a:spcPct val="0"/>
            </a:spcBef>
            <a:spcAft>
              <a:spcPct val="35000"/>
            </a:spcAft>
            <a:buNone/>
          </a:pPr>
          <a:r>
            <a:rPr lang="en-GB" sz="1100" b="1" kern="1200"/>
            <a:t>Safety needs</a:t>
          </a:r>
          <a:endParaRPr lang="en-US" sz="1100" kern="1200"/>
        </a:p>
        <a:p>
          <a:pPr marL="0" lvl="0" indent="0" algn="l" defTabSz="488950">
            <a:lnSpc>
              <a:spcPct val="100000"/>
            </a:lnSpc>
            <a:spcBef>
              <a:spcPct val="0"/>
            </a:spcBef>
            <a:spcAft>
              <a:spcPct val="35000"/>
            </a:spcAft>
            <a:buNone/>
          </a:pPr>
          <a:r>
            <a:rPr lang="en-GB" sz="1100" b="1" kern="1200"/>
            <a:t>Love and belonging needs</a:t>
          </a:r>
          <a:endParaRPr lang="en-US" sz="1100" kern="1200"/>
        </a:p>
        <a:p>
          <a:pPr marL="0" lvl="0" indent="0" algn="l" defTabSz="488950">
            <a:lnSpc>
              <a:spcPct val="100000"/>
            </a:lnSpc>
            <a:spcBef>
              <a:spcPct val="0"/>
            </a:spcBef>
            <a:spcAft>
              <a:spcPct val="35000"/>
            </a:spcAft>
            <a:buNone/>
          </a:pPr>
          <a:r>
            <a:rPr lang="en-GB" sz="1100" b="1" kern="1200"/>
            <a:t>Esteem needs</a:t>
          </a:r>
          <a:endParaRPr lang="en-US" sz="1100" kern="1200"/>
        </a:p>
        <a:p>
          <a:pPr marL="0" lvl="0" indent="0" algn="l" defTabSz="488950">
            <a:lnSpc>
              <a:spcPct val="100000"/>
            </a:lnSpc>
            <a:spcBef>
              <a:spcPct val="0"/>
            </a:spcBef>
            <a:spcAft>
              <a:spcPct val="35000"/>
            </a:spcAft>
            <a:buNone/>
          </a:pPr>
          <a:r>
            <a:rPr lang="en-GB" sz="1100" b="1" kern="1200"/>
            <a:t>Self-actualisation needs</a:t>
          </a:r>
          <a:endParaRPr lang="en-US" sz="1100" kern="1200"/>
        </a:p>
      </dsp:txBody>
      <dsp:txXfrm>
        <a:off x="7800270" y="2650886"/>
        <a:ext cx="2210625" cy="10935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D03EFC-3AB4-4B84-BD6A-02B03D7389C2}">
      <dsp:nvSpPr>
        <dsp:cNvPr id="0" name=""/>
        <dsp:cNvSpPr/>
      </dsp:nvSpPr>
      <dsp:spPr>
        <a:xfrm>
          <a:off x="2795357" y="1077148"/>
          <a:ext cx="612444" cy="91440"/>
        </a:xfrm>
        <a:custGeom>
          <a:avLst/>
          <a:gdLst/>
          <a:ahLst/>
          <a:cxnLst/>
          <a:rect l="0" t="0" r="0" b="0"/>
          <a:pathLst>
            <a:path>
              <a:moveTo>
                <a:pt x="0" y="45720"/>
              </a:moveTo>
              <a:lnTo>
                <a:pt x="612444" y="45720"/>
              </a:lnTo>
            </a:path>
          </a:pathLst>
        </a:custGeom>
        <a:noFill/>
        <a:ln w="9525" cap="rnd"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85503" y="1119653"/>
        <a:ext cx="32152" cy="6430"/>
      </dsp:txXfrm>
    </dsp:sp>
    <dsp:sp modelId="{C86F1C72-CCFF-4969-8618-844B59B230E3}">
      <dsp:nvSpPr>
        <dsp:cNvPr id="0" name=""/>
        <dsp:cNvSpPr/>
      </dsp:nvSpPr>
      <dsp:spPr>
        <a:xfrm>
          <a:off x="1309" y="284114"/>
          <a:ext cx="2795847" cy="1677508"/>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6999" tIns="143804" rIns="136999" bIns="143804" numCol="1" spcCol="1270" anchor="ctr" anchorCtr="0">
          <a:noAutofit/>
        </a:bodyPr>
        <a:lstStyle/>
        <a:p>
          <a:pPr marL="0" lvl="0" indent="0" algn="ctr" defTabSz="711200">
            <a:lnSpc>
              <a:spcPct val="90000"/>
            </a:lnSpc>
            <a:spcBef>
              <a:spcPct val="0"/>
            </a:spcBef>
            <a:spcAft>
              <a:spcPct val="35000"/>
            </a:spcAft>
            <a:buNone/>
          </a:pPr>
          <a:r>
            <a:rPr lang="en-GB" sz="1600" b="1" kern="1200"/>
            <a:t>Travelodge</a:t>
          </a:r>
          <a:r>
            <a:rPr lang="en-GB" sz="1600" kern="1200"/>
            <a:t> </a:t>
          </a:r>
          <a:endParaRPr lang="en-US" sz="1600" kern="1200"/>
        </a:p>
      </dsp:txBody>
      <dsp:txXfrm>
        <a:off x="1309" y="284114"/>
        <a:ext cx="2795847" cy="1677508"/>
      </dsp:txXfrm>
    </dsp:sp>
    <dsp:sp modelId="{2673332B-976A-4908-83C0-6E355A935079}">
      <dsp:nvSpPr>
        <dsp:cNvPr id="0" name=""/>
        <dsp:cNvSpPr/>
      </dsp:nvSpPr>
      <dsp:spPr>
        <a:xfrm>
          <a:off x="1399233" y="1959823"/>
          <a:ext cx="3438892" cy="612444"/>
        </a:xfrm>
        <a:custGeom>
          <a:avLst/>
          <a:gdLst/>
          <a:ahLst/>
          <a:cxnLst/>
          <a:rect l="0" t="0" r="0" b="0"/>
          <a:pathLst>
            <a:path>
              <a:moveTo>
                <a:pt x="3438892" y="0"/>
              </a:moveTo>
              <a:lnTo>
                <a:pt x="3438892" y="323322"/>
              </a:lnTo>
              <a:lnTo>
                <a:pt x="0" y="323322"/>
              </a:lnTo>
              <a:lnTo>
                <a:pt x="0" y="612444"/>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31217" y="2262830"/>
        <a:ext cx="174924" cy="6430"/>
      </dsp:txXfrm>
    </dsp:sp>
    <dsp:sp modelId="{5BAEA5A9-A885-4AD0-851B-01D483D1CF7C}">
      <dsp:nvSpPr>
        <dsp:cNvPr id="0" name=""/>
        <dsp:cNvSpPr/>
      </dsp:nvSpPr>
      <dsp:spPr>
        <a:xfrm>
          <a:off x="3440201" y="284114"/>
          <a:ext cx="2795847" cy="1677508"/>
        </a:xfrm>
        <a:prstGeom prst="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6999" tIns="143804" rIns="136999" bIns="143804" numCol="1" spcCol="1270" anchor="ctr" anchorCtr="0">
          <a:noAutofit/>
        </a:bodyPr>
        <a:lstStyle/>
        <a:p>
          <a:pPr marL="0" lvl="0" indent="0" algn="ctr" defTabSz="711200">
            <a:lnSpc>
              <a:spcPct val="90000"/>
            </a:lnSpc>
            <a:spcBef>
              <a:spcPct val="0"/>
            </a:spcBef>
            <a:spcAft>
              <a:spcPct val="35000"/>
            </a:spcAft>
            <a:buNone/>
          </a:pPr>
          <a:r>
            <a:rPr lang="en-GB" sz="1600" kern="1200"/>
            <a:t>There are several types of strategies management of Travelodge use in its work environment in order to improve employee engagement. </a:t>
          </a:r>
          <a:endParaRPr lang="en-US" sz="1600" kern="1200"/>
        </a:p>
      </dsp:txBody>
      <dsp:txXfrm>
        <a:off x="3440201" y="284114"/>
        <a:ext cx="2795847" cy="1677508"/>
      </dsp:txXfrm>
    </dsp:sp>
    <dsp:sp modelId="{955F5F97-5143-4518-9CA3-597C9B5F2094}">
      <dsp:nvSpPr>
        <dsp:cNvPr id="0" name=""/>
        <dsp:cNvSpPr/>
      </dsp:nvSpPr>
      <dsp:spPr>
        <a:xfrm>
          <a:off x="2795357" y="3397702"/>
          <a:ext cx="612444" cy="91440"/>
        </a:xfrm>
        <a:custGeom>
          <a:avLst/>
          <a:gdLst/>
          <a:ahLst/>
          <a:cxnLst/>
          <a:rect l="0" t="0" r="0" b="0"/>
          <a:pathLst>
            <a:path>
              <a:moveTo>
                <a:pt x="0" y="45720"/>
              </a:moveTo>
              <a:lnTo>
                <a:pt x="612444" y="45720"/>
              </a:lnTo>
            </a:path>
          </a:pathLst>
        </a:custGeom>
        <a:noFill/>
        <a:ln w="9525" cap="rnd"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85503" y="3440206"/>
        <a:ext cx="32152" cy="6430"/>
      </dsp:txXfrm>
    </dsp:sp>
    <dsp:sp modelId="{E781F3CB-E02D-40C8-BDE9-9F0001CBF79C}">
      <dsp:nvSpPr>
        <dsp:cNvPr id="0" name=""/>
        <dsp:cNvSpPr/>
      </dsp:nvSpPr>
      <dsp:spPr>
        <a:xfrm>
          <a:off x="1309" y="2604667"/>
          <a:ext cx="2795847" cy="1677508"/>
        </a:xfrm>
        <a:prstGeom prst="rect">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6999" tIns="143804" rIns="136999" bIns="143804" numCol="1" spcCol="1270" anchor="ctr" anchorCtr="0">
          <a:noAutofit/>
        </a:bodyPr>
        <a:lstStyle/>
        <a:p>
          <a:pPr marL="0" lvl="0" indent="0" algn="ctr" defTabSz="711200">
            <a:lnSpc>
              <a:spcPct val="90000"/>
            </a:lnSpc>
            <a:spcBef>
              <a:spcPct val="0"/>
            </a:spcBef>
            <a:spcAft>
              <a:spcPct val="35000"/>
            </a:spcAft>
            <a:buNone/>
          </a:pPr>
          <a:r>
            <a:rPr lang="en-GB" sz="1600" kern="1200"/>
            <a:t>The management of Travelodge implements Maslow's theory of motivation needs in its business module to improve employee engagement. </a:t>
          </a:r>
          <a:endParaRPr lang="en-US" sz="1600" kern="1200"/>
        </a:p>
      </dsp:txBody>
      <dsp:txXfrm>
        <a:off x="1309" y="2604667"/>
        <a:ext cx="2795847" cy="1677508"/>
      </dsp:txXfrm>
    </dsp:sp>
    <dsp:sp modelId="{19631467-3E1C-49BD-8996-2891BB9DA24D}">
      <dsp:nvSpPr>
        <dsp:cNvPr id="0" name=""/>
        <dsp:cNvSpPr/>
      </dsp:nvSpPr>
      <dsp:spPr>
        <a:xfrm>
          <a:off x="3440201" y="2604667"/>
          <a:ext cx="2795847" cy="1677508"/>
        </a:xfrm>
        <a:prstGeom prst="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6999" tIns="143804" rIns="136999" bIns="143804" numCol="1" spcCol="1270" anchor="ctr" anchorCtr="0">
          <a:noAutofit/>
        </a:bodyPr>
        <a:lstStyle/>
        <a:p>
          <a:pPr marL="0" lvl="0" indent="0" algn="ctr" defTabSz="711200">
            <a:lnSpc>
              <a:spcPct val="90000"/>
            </a:lnSpc>
            <a:spcBef>
              <a:spcPct val="0"/>
            </a:spcBef>
            <a:spcAft>
              <a:spcPct val="35000"/>
            </a:spcAft>
            <a:buNone/>
          </a:pPr>
          <a:r>
            <a:rPr lang="en-GB" sz="1600" kern="1200"/>
            <a:t>Employees feel motivated and give their best in a work environment that improves the performance of the workplace (Ulfa et al., 2020). </a:t>
          </a:r>
          <a:endParaRPr lang="en-US" sz="1600" kern="1200"/>
        </a:p>
      </dsp:txBody>
      <dsp:txXfrm>
        <a:off x="3440201" y="2604667"/>
        <a:ext cx="2795847" cy="16775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65CC35-027F-4CF3-9349-FA8B3263577B}">
      <dsp:nvSpPr>
        <dsp:cNvPr id="0" name=""/>
        <dsp:cNvSpPr/>
      </dsp:nvSpPr>
      <dsp:spPr>
        <a:xfrm>
          <a:off x="1025369" y="1043"/>
          <a:ext cx="2024099" cy="121445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a:t>Premier Inn</a:t>
          </a:r>
          <a:endParaRPr lang="en-US" sz="1200" kern="1200"/>
        </a:p>
      </dsp:txBody>
      <dsp:txXfrm>
        <a:off x="1060939" y="36613"/>
        <a:ext cx="1952959" cy="1143319"/>
      </dsp:txXfrm>
    </dsp:sp>
    <dsp:sp modelId="{70A7DF36-2A98-4560-BC3B-5DB4CD197023}">
      <dsp:nvSpPr>
        <dsp:cNvPr id="0" name=""/>
        <dsp:cNvSpPr/>
      </dsp:nvSpPr>
      <dsp:spPr>
        <a:xfrm>
          <a:off x="3227590" y="357285"/>
          <a:ext cx="429109" cy="50197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3227590" y="457680"/>
        <a:ext cx="300376" cy="301186"/>
      </dsp:txXfrm>
    </dsp:sp>
    <dsp:sp modelId="{CA108F5F-0BD7-4F40-A539-10DF82778367}">
      <dsp:nvSpPr>
        <dsp:cNvPr id="0" name=""/>
        <dsp:cNvSpPr/>
      </dsp:nvSpPr>
      <dsp:spPr>
        <a:xfrm>
          <a:off x="3859109" y="1043"/>
          <a:ext cx="2024099" cy="121445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Premier Inn is also a hotel that concerns with improving employee engagement in the workplace. </a:t>
          </a:r>
          <a:endParaRPr lang="en-US" sz="1200" kern="1200"/>
        </a:p>
      </dsp:txBody>
      <dsp:txXfrm>
        <a:off x="3894679" y="36613"/>
        <a:ext cx="1952959" cy="1143319"/>
      </dsp:txXfrm>
    </dsp:sp>
    <dsp:sp modelId="{EF5FC100-1D5E-473C-8851-397DF9EA7353}">
      <dsp:nvSpPr>
        <dsp:cNvPr id="0" name=""/>
        <dsp:cNvSpPr/>
      </dsp:nvSpPr>
      <dsp:spPr>
        <a:xfrm>
          <a:off x="6061330" y="357285"/>
          <a:ext cx="429109" cy="50197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6061330" y="457680"/>
        <a:ext cx="300376" cy="301186"/>
      </dsp:txXfrm>
    </dsp:sp>
    <dsp:sp modelId="{D4D1FA22-4AD5-47ED-9360-5107DE2CB3B4}">
      <dsp:nvSpPr>
        <dsp:cNvPr id="0" name=""/>
        <dsp:cNvSpPr/>
      </dsp:nvSpPr>
      <dsp:spPr>
        <a:xfrm>
          <a:off x="6692849" y="1043"/>
          <a:ext cx="2024099" cy="121445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The management of Premier Inn adopts different types of strategies in order to improve employee engagement (Annishia and Prastiyo, 2019). </a:t>
          </a:r>
          <a:endParaRPr lang="en-US" sz="1200" kern="1200"/>
        </a:p>
      </dsp:txBody>
      <dsp:txXfrm>
        <a:off x="6728419" y="36613"/>
        <a:ext cx="1952959" cy="1143319"/>
      </dsp:txXfrm>
    </dsp:sp>
    <dsp:sp modelId="{06F2B10D-83C7-44CD-834A-E7D20E630C88}">
      <dsp:nvSpPr>
        <dsp:cNvPr id="0" name=""/>
        <dsp:cNvSpPr/>
      </dsp:nvSpPr>
      <dsp:spPr>
        <a:xfrm rot="5400000">
          <a:off x="7490344" y="1357190"/>
          <a:ext cx="429109" cy="50197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5400000">
        <a:off x="7554306" y="1393624"/>
        <a:ext cx="301186" cy="300376"/>
      </dsp:txXfrm>
    </dsp:sp>
    <dsp:sp modelId="{8DD796C5-0EDB-4E7E-AD8E-5DB6FEF6D171}">
      <dsp:nvSpPr>
        <dsp:cNvPr id="0" name=""/>
        <dsp:cNvSpPr/>
      </dsp:nvSpPr>
      <dsp:spPr>
        <a:xfrm>
          <a:off x="6692849" y="2025143"/>
          <a:ext cx="2024099" cy="121445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Management also gives many career development opportunities to the employees that also help to improve employee engagement. </a:t>
          </a:r>
          <a:endParaRPr lang="en-US" sz="1200" kern="1200"/>
        </a:p>
      </dsp:txBody>
      <dsp:txXfrm>
        <a:off x="6728419" y="2060713"/>
        <a:ext cx="1952959" cy="1143319"/>
      </dsp:txXfrm>
    </dsp:sp>
    <dsp:sp modelId="{D9F1C2C9-6A97-4FE8-8554-93A9B5DF3B06}">
      <dsp:nvSpPr>
        <dsp:cNvPr id="0" name=""/>
        <dsp:cNvSpPr/>
      </dsp:nvSpPr>
      <dsp:spPr>
        <a:xfrm rot="10800000">
          <a:off x="6085619" y="2381385"/>
          <a:ext cx="429109" cy="50197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6214352" y="2481780"/>
        <a:ext cx="300376" cy="301186"/>
      </dsp:txXfrm>
    </dsp:sp>
    <dsp:sp modelId="{94379BDB-73A7-4C32-9B2D-20B0614FC34D}">
      <dsp:nvSpPr>
        <dsp:cNvPr id="0" name=""/>
        <dsp:cNvSpPr/>
      </dsp:nvSpPr>
      <dsp:spPr>
        <a:xfrm>
          <a:off x="3859109" y="2025143"/>
          <a:ext cx="2024099" cy="121445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The management of Premier Inn also promotes honesty and respect in the environment to improve employee engagement in the workplace (Weli et al., 2021).           </a:t>
          </a:r>
          <a:endParaRPr lang="en-US" sz="1200" kern="1200"/>
        </a:p>
      </dsp:txBody>
      <dsp:txXfrm>
        <a:off x="3894679" y="2060713"/>
        <a:ext cx="1952959" cy="1143319"/>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435A8E-9954-4C01-90D7-7D4D35377963}" type="datetimeFigureOut">
              <a:rPr lang="en-US" smtClean="0"/>
              <a:t>12/6/2022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AF93CC-A924-4660-B5D1-863E6BEF5EFE}" type="slidenum">
              <a:rPr lang="en-US" smtClean="0"/>
              <a:t>‹#›</a:t>
            </a:fld>
            <a:endParaRPr lang="en-US"/>
          </a:p>
        </p:txBody>
      </p:sp>
    </p:spTree>
    <p:extLst>
      <p:ext uri="{BB962C8B-B14F-4D97-AF65-F5344CB8AC3E}">
        <p14:creationId xmlns:p14="http://schemas.microsoft.com/office/powerpoint/2010/main" val="372354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Introduction</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aim of this presentation is to demonstrate the term employee engagement and why it’s important for the hotel industry. In addition, the study will also demonstrate a real-life example of employee engagement. The term employee engagement is the organisational goal that helps to keep talented and productive workers in the workplace. Moreover, this term also helps to reduce the turnover of the hotel industry by providing competitive pay, showing appreciation to the employee, and encouraging a healthy work-life balance (Antony, 2018). Employees prefer to make long-term relationships with the hotel industries that provide a positive working environment. The demand for employees is high, while the marketplace is facing a low unemployment rate. On the other hand, employer focus on retaining their employees in case of high competition for talent and a low unemployment rate. However, to retain talented employees, the hotel industry has to use human resource technology for engaging, </a:t>
            </a:r>
            <a:r>
              <a:rPr lang="en-GB" sz="1200" kern="1200" dirty="0" err="1">
                <a:solidFill>
                  <a:schemeClr val="tx1"/>
                </a:solidFill>
                <a:effectLst/>
                <a:latin typeface="+mn-lt"/>
                <a:ea typeface="+mn-ea"/>
                <a:cs typeface="+mn-cs"/>
              </a:rPr>
              <a:t>onboarding</a:t>
            </a:r>
            <a:r>
              <a:rPr lang="en-GB" sz="1200" kern="1200" dirty="0">
                <a:solidFill>
                  <a:schemeClr val="tx1"/>
                </a:solidFill>
                <a:effectLst/>
                <a:latin typeface="+mn-lt"/>
                <a:ea typeface="+mn-ea"/>
                <a:cs typeface="+mn-cs"/>
              </a:rPr>
              <a:t>, recruiting, recognising and engaging the worker. Furthermore, the hotel industry also has to provide modern benefits like financial and physical wellness programs and work flexibility as well (</a:t>
            </a:r>
            <a:r>
              <a:rPr lang="en-GB" sz="1200" kern="1200" dirty="0" err="1">
                <a:solidFill>
                  <a:schemeClr val="tx1"/>
                </a:solidFill>
                <a:effectLst/>
                <a:latin typeface="+mn-lt"/>
                <a:ea typeface="+mn-ea"/>
                <a:cs typeface="+mn-cs"/>
              </a:rPr>
              <a:t>Sifatu</a:t>
            </a:r>
            <a:r>
              <a:rPr lang="en-GB" sz="1200" kern="1200" dirty="0">
                <a:solidFill>
                  <a:schemeClr val="tx1"/>
                </a:solidFill>
                <a:effectLst/>
                <a:latin typeface="+mn-lt"/>
                <a:ea typeface="+mn-ea"/>
                <a:cs typeface="+mn-cs"/>
              </a:rPr>
              <a:t> et al., 2020).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AAF93CC-A924-4660-B5D1-863E6BEF5EFE}" type="slidenum">
              <a:rPr lang="en-US" smtClean="0"/>
              <a:t>2</a:t>
            </a:fld>
            <a:endParaRPr lang="en-US"/>
          </a:p>
        </p:txBody>
      </p:sp>
    </p:spTree>
    <p:extLst>
      <p:ext uri="{BB962C8B-B14F-4D97-AF65-F5344CB8AC3E}">
        <p14:creationId xmlns:p14="http://schemas.microsoft.com/office/powerpoint/2010/main" val="3126700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Benefits of employee engagement</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term employee engagement is crucial, and hotel industries complete it after the recruitment of top talent. According to the report, a 90% of engagement rate is a good goal for the hotel industry, but it varies among different organisations. Marriot hotel is also concerned with improving employee engagement in order to improve the business. However, there are several types of employee engagement benefits that are discussed below (</a:t>
            </a:r>
            <a:r>
              <a:rPr lang="en-GB" sz="1200" kern="1200" dirty="0" err="1">
                <a:solidFill>
                  <a:schemeClr val="tx1"/>
                </a:solidFill>
                <a:effectLst/>
                <a:latin typeface="+mn-lt"/>
                <a:ea typeface="+mn-ea"/>
                <a:cs typeface="+mn-cs"/>
              </a:rPr>
              <a:t>Tsourvakas</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Yfantidou</a:t>
            </a:r>
            <a:r>
              <a:rPr lang="en-GB" sz="1200" kern="1200" dirty="0">
                <a:solidFill>
                  <a:schemeClr val="tx1"/>
                </a:solidFill>
                <a:effectLst/>
                <a:latin typeface="+mn-lt"/>
                <a:ea typeface="+mn-ea"/>
                <a:cs typeface="+mn-cs"/>
              </a:rPr>
              <a:t>, 2018).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Increased employee loyalty</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Employee engagement process help to increase employee loyalty in the workplace of hotel industries. Suppose the employer provides support and gives value to the workers so they will feel more loyal in the workplace. Employees will also be concerned about making long-term relationships with the employees. They will give their best, which creates a positive impact on the performance of the business. Moreover, if the employee is loyal to the work, so he will promote ethical work and more productivity as well. Hilton hotel uses several types of strategies in order to increase employee loyalty.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Highly skilled workforce</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If an employee has been working in a specific hotel industry for a long, so he can build his relevant experience and skill set. In addition, employer can build their workforce by investing their resources in career development and continuing training among current staff (Saks, 2022).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Decreased hiring costs</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Suppose an employer wants to add new team members in the workplace, so it can be costly. Different processes, such as training staff, hiring recruiters, and giving sign-on bonuses, can be costly. Additionally, through employee engagement, hotel industries can limit this cost and can invest this cost in the current employees (</a:t>
            </a:r>
            <a:r>
              <a:rPr lang="en-GB" sz="1200" kern="1200" dirty="0" err="1">
                <a:solidFill>
                  <a:schemeClr val="tx1"/>
                </a:solidFill>
                <a:effectLst/>
                <a:latin typeface="+mn-lt"/>
                <a:ea typeface="+mn-ea"/>
                <a:cs typeface="+mn-cs"/>
              </a:rPr>
              <a:t>Chanana</a:t>
            </a:r>
            <a:r>
              <a:rPr lang="en-GB" sz="1200" kern="1200" dirty="0">
                <a:solidFill>
                  <a:schemeClr val="tx1"/>
                </a:solidFill>
                <a:effectLst/>
                <a:latin typeface="+mn-lt"/>
                <a:ea typeface="+mn-ea"/>
                <a:cs typeface="+mn-cs"/>
              </a:rPr>
              <a:t>, 2021).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Positive company culture</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Organisational culture plays a significant role in retaining and hiring valuable employees. Additionally, the hotel industry can create a more effective culture by implementing employee engagement strategies. High turnover can be challenging for employees to feel excited about their job roles. Sometimes employees decide to seek new employment opportunities in case of high turnover (Antony, 2018). Everyone in the hotel industry plays a vital role in the company culture and the success of the business. However, to make a strong relationship with talented employees, the hotel industry should improve its culture.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Better brand reputation</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Employee engagement can also help to improve the reputation of the company among the people. In addition, if the hotel industries succeed in making strong relationship with the employees so it can create a positive way to operate (Saks, 2022). Employees will share their experience with other, which improve the reputation of the business. as a result, this will create several positive impacts, including a competitive hiring edge, brand familiarity, positive press, and increased profits.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AAF93CC-A924-4660-B5D1-863E6BEF5EFE}" type="slidenum">
              <a:rPr lang="en-US" smtClean="0"/>
              <a:t>3</a:t>
            </a:fld>
            <a:endParaRPr lang="en-US"/>
          </a:p>
        </p:txBody>
      </p:sp>
    </p:spTree>
    <p:extLst>
      <p:ext uri="{BB962C8B-B14F-4D97-AF65-F5344CB8AC3E}">
        <p14:creationId xmlns:p14="http://schemas.microsoft.com/office/powerpoint/2010/main" val="24724544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Positive company culture</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Organisational culture plays a significant role in retaining and hiring valuable employees. Additionally, the hotel industry can create a more effective culture by implementing employee engagement strategies. High turnover can be challenging for employees to feel excited about their job roles. Sometimes employees decide to seek new employment opportunities in case of high turnover (Antony, 2018). Everyone in the hotel industry plays a vital role in the company culture and the success of the business. However, to make a strong relationship with talented employees, the hotel industry should improve its culture.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Better brand reputation</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Employee engagement can also help to improve the reputation of the company among the people. In addition, if the hotel industries succeed in making strong relationship with the employees so it can create a positive way to operate (Saks, 2022). Employees will share their experience with other, which improve the reputation of the business. as a result, this will create several positive impacts, including a competitive hiring edge, brand familiarity, positive press, and increased profits.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6AAF93CC-A924-4660-B5D1-863E6BEF5EFE}" type="slidenum">
              <a:rPr lang="en-US" smtClean="0"/>
              <a:t>4</a:t>
            </a:fld>
            <a:endParaRPr lang="en-US"/>
          </a:p>
        </p:txBody>
      </p:sp>
    </p:spTree>
    <p:extLst>
      <p:ext uri="{BB962C8B-B14F-4D97-AF65-F5344CB8AC3E}">
        <p14:creationId xmlns:p14="http://schemas.microsoft.com/office/powerpoint/2010/main" val="32981999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Engagement is essential to understanding and quantifying the relationship between an organisation and its personnel.</a:t>
            </a:r>
            <a:endParaRPr lang="en-GB" sz="1200" b="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Maslow's Hierarchy of Needs Theory</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Maslow's theory of needs is one of the best theories that help in the employee engagement process. This theory states that the hotel industry can improve employee engagement by motivating them. These sets are physiological needs, safety needs, love and belonging needs, esteem needs, and self-actualisation needs (</a:t>
            </a:r>
            <a:r>
              <a:rPr lang="en-GB" sz="1200" kern="1200" dirty="0" err="1">
                <a:solidFill>
                  <a:schemeClr val="tx1"/>
                </a:solidFill>
                <a:effectLst/>
                <a:latin typeface="+mn-lt"/>
                <a:ea typeface="+mn-ea"/>
                <a:cs typeface="+mn-cs"/>
              </a:rPr>
              <a:t>Dohlman</a:t>
            </a:r>
            <a:r>
              <a:rPr lang="en-GB" sz="1200" kern="1200" dirty="0">
                <a:solidFill>
                  <a:schemeClr val="tx1"/>
                </a:solidFill>
                <a:effectLst/>
                <a:latin typeface="+mn-lt"/>
                <a:ea typeface="+mn-ea"/>
                <a:cs typeface="+mn-cs"/>
              </a:rPr>
              <a:t> et al., 2019). Additionally, this theory was proposed in 1983 by Abraham Maslow in order to make a strong relationship with the employees. Travelodge hotel chain uses this theory in order to improve employee engagement. Moreover, this theory represents the hierarchy of needs in a pyramid shape. In which intangible needs are on top, and basic needs are at the bottom of the pyramid. This theory also concerns that hotel industries should address higher-level needs while they have fulfilled the basic needs of the employees (</a:t>
            </a:r>
            <a:r>
              <a:rPr lang="en-GB" sz="1200" kern="1200" dirty="0" err="1">
                <a:solidFill>
                  <a:schemeClr val="tx1"/>
                </a:solidFill>
                <a:effectLst/>
                <a:latin typeface="+mn-lt"/>
                <a:ea typeface="+mn-ea"/>
                <a:cs typeface="+mn-cs"/>
              </a:rPr>
              <a:t>McCleskey</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Ruddell</a:t>
            </a:r>
            <a:r>
              <a:rPr lang="en-GB" sz="1200" kern="1200" dirty="0">
                <a:solidFill>
                  <a:schemeClr val="tx1"/>
                </a:solidFill>
                <a:effectLst/>
                <a:latin typeface="+mn-lt"/>
                <a:ea typeface="+mn-ea"/>
                <a:cs typeface="+mn-cs"/>
              </a:rPr>
              <a:t>, 2020).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Physiological needs</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These are the lower needs of Maslow's hierarchical theory that concern clothing and shelter, sufficient rest, food and water, reproduction, and overall health. In addition, the hotel industry can move high level if they have fulfilled this level.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Safety needs</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second level of this theory is safety needs. These needs include financial security, health security, emotional stability and well-being, and protection from theft and violence.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Love and belonging needs</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Love and belonging needs are the third levels of Maslow's theory of hierarchy, which is the last level of lower needs. These needs include family and friendship bonds. Emotional and physical intimacy ranges from sexual relationships to intimate emotional bonds (</a:t>
            </a:r>
            <a:r>
              <a:rPr lang="en-GB" sz="1200" kern="1200" dirty="0" err="1">
                <a:solidFill>
                  <a:schemeClr val="tx1"/>
                </a:solidFill>
                <a:effectLst/>
                <a:latin typeface="+mn-lt"/>
                <a:ea typeface="+mn-ea"/>
                <a:cs typeface="+mn-cs"/>
              </a:rPr>
              <a:t>Goede</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Boshuizen</a:t>
            </a:r>
            <a:r>
              <a:rPr lang="en-GB" sz="1200" kern="1200" dirty="0">
                <a:solidFill>
                  <a:schemeClr val="tx1"/>
                </a:solidFill>
                <a:effectLst/>
                <a:latin typeface="+mn-lt"/>
                <a:ea typeface="+mn-ea"/>
                <a:cs typeface="+mn-cs"/>
              </a:rPr>
              <a:t>‐van </a:t>
            </a:r>
            <a:r>
              <a:rPr lang="en-GB" sz="1200" kern="1200" dirty="0" err="1">
                <a:solidFill>
                  <a:schemeClr val="tx1"/>
                </a:solidFill>
                <a:effectLst/>
                <a:latin typeface="+mn-lt"/>
                <a:ea typeface="+mn-ea"/>
                <a:cs typeface="+mn-cs"/>
              </a:rPr>
              <a:t>Burken</a:t>
            </a:r>
            <a:r>
              <a:rPr lang="en-GB" sz="1200" kern="1200" dirty="0">
                <a:solidFill>
                  <a:schemeClr val="tx1"/>
                </a:solidFill>
                <a:effectLst/>
                <a:latin typeface="+mn-lt"/>
                <a:ea typeface="+mn-ea"/>
                <a:cs typeface="+mn-cs"/>
              </a:rPr>
              <a:t>, 2019).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Esteem needs</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These needs refer to respect and self-esteem, which is more important than gaining admiration and respect from others. In the hotel industry, the manager is responsible for fulfilling the esteem needs of the employees. In addition, the manager can offer promotions and additional responsibilities to improve the value of the employees.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Self-actualisation needs</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This is the high level of need for Maslow's theory of motivation. These needs include design, gardening, cooking, athletics, music, and caring for others (</a:t>
            </a:r>
            <a:r>
              <a:rPr lang="en-GB" sz="1200" kern="1200" dirty="0" err="1">
                <a:solidFill>
                  <a:schemeClr val="tx1"/>
                </a:solidFill>
                <a:effectLst/>
                <a:latin typeface="+mn-lt"/>
                <a:ea typeface="+mn-ea"/>
                <a:cs typeface="+mn-cs"/>
              </a:rPr>
              <a:t>Papaleontiou</a:t>
            </a:r>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Louca</a:t>
            </a:r>
            <a:r>
              <a:rPr lang="en-GB" sz="1200" kern="1200" dirty="0">
                <a:solidFill>
                  <a:schemeClr val="tx1"/>
                </a:solidFill>
                <a:effectLst/>
                <a:latin typeface="+mn-lt"/>
                <a:ea typeface="+mn-ea"/>
                <a:cs typeface="+mn-cs"/>
              </a:rPr>
              <a:t> et al., 2022).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AAF93CC-A924-4660-B5D1-863E6BEF5EFE}" type="slidenum">
              <a:rPr lang="en-US" smtClean="0"/>
              <a:t>5</a:t>
            </a:fld>
            <a:endParaRPr lang="en-US"/>
          </a:p>
        </p:txBody>
      </p:sp>
    </p:spTree>
    <p:extLst>
      <p:ext uri="{BB962C8B-B14F-4D97-AF65-F5344CB8AC3E}">
        <p14:creationId xmlns:p14="http://schemas.microsoft.com/office/powerpoint/2010/main" val="2147527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Example </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Travelodge hotel network is the second largest hotel network in the United Kingdom that provides a range of services to its customers. It is a multinational hotel that runs its business in more than 12 countries. There are around 590 hotels in this group that has around 40000 guest rooms only in the UK, Spain, and Ireland. This hotel chain is continually growing around the globe and plays the most important role in the development of the UK economy. Management is concerned about opening hotel branches in seaside locations and nearby world heritage sites (</a:t>
            </a:r>
            <a:r>
              <a:rPr lang="en-GB" sz="1200" kern="1200" dirty="0" err="1">
                <a:solidFill>
                  <a:schemeClr val="tx1"/>
                </a:solidFill>
                <a:effectLst/>
                <a:latin typeface="+mn-lt"/>
                <a:ea typeface="+mn-ea"/>
                <a:cs typeface="+mn-cs"/>
              </a:rPr>
              <a:t>Gennie</a:t>
            </a:r>
            <a:r>
              <a:rPr lang="en-GB" sz="1200" kern="1200" dirty="0">
                <a:solidFill>
                  <a:schemeClr val="tx1"/>
                </a:solidFill>
                <a:effectLst/>
                <a:latin typeface="+mn-lt"/>
                <a:ea typeface="+mn-ea"/>
                <a:cs typeface="+mn-cs"/>
              </a:rPr>
              <a:t>, T.A. and </a:t>
            </a:r>
            <a:r>
              <a:rPr lang="en-GB" sz="1200" kern="1200" dirty="0" err="1">
                <a:solidFill>
                  <a:schemeClr val="tx1"/>
                </a:solidFill>
                <a:effectLst/>
                <a:latin typeface="+mn-lt"/>
                <a:ea typeface="+mn-ea"/>
                <a:cs typeface="+mn-cs"/>
              </a:rPr>
              <a:t>Sulistyani</a:t>
            </a:r>
            <a:r>
              <a:rPr lang="en-GB" sz="1200" kern="1200" dirty="0">
                <a:solidFill>
                  <a:schemeClr val="tx1"/>
                </a:solidFill>
                <a:effectLst/>
                <a:latin typeface="+mn-lt"/>
                <a:ea typeface="+mn-ea"/>
                <a:cs typeface="+mn-cs"/>
              </a:rPr>
              <a:t>, 2019). More than 10000 employees are working in the Travelodge group currently. Additionally, there are several types of strategies management of Travelodge use in its work environment in order to improve employee engagement. First of all, the management of Travelodge implements Maslow's theory of motivation needs in its business module to improve employee engagement. However, through this strategy, management makes a long-term relationship with the employees. Moreover, employees feel motivated and give their best in a work environment that improves the performance of the workplace (</a:t>
            </a:r>
            <a:r>
              <a:rPr lang="en-GB" sz="1200" kern="1200" dirty="0" err="1">
                <a:solidFill>
                  <a:schemeClr val="tx1"/>
                </a:solidFill>
                <a:effectLst/>
                <a:latin typeface="+mn-lt"/>
                <a:ea typeface="+mn-ea"/>
                <a:cs typeface="+mn-cs"/>
              </a:rPr>
              <a:t>Ulfa</a:t>
            </a:r>
            <a:r>
              <a:rPr lang="en-GB" sz="1200" kern="1200" dirty="0">
                <a:solidFill>
                  <a:schemeClr val="tx1"/>
                </a:solidFill>
                <a:effectLst/>
                <a:latin typeface="+mn-lt"/>
                <a:ea typeface="+mn-ea"/>
                <a:cs typeface="+mn-cs"/>
              </a:rPr>
              <a:t> et al., 2020).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AAF93CC-A924-4660-B5D1-863E6BEF5EFE}" type="slidenum">
              <a:rPr lang="en-US" smtClean="0"/>
              <a:t>6</a:t>
            </a:fld>
            <a:endParaRPr lang="en-US"/>
          </a:p>
        </p:txBody>
      </p:sp>
    </p:spTree>
    <p:extLst>
      <p:ext uri="{BB962C8B-B14F-4D97-AF65-F5344CB8AC3E}">
        <p14:creationId xmlns:p14="http://schemas.microsoft.com/office/powerpoint/2010/main" val="41606189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Premier Inn is also a hotel that concerns with improving employee engagement in the workplace. This is the largest hotel chain in the United Kingdom that creates handsome revenue from the United Kingdom through employee engagement. There are more than 800 hotels around the globe that provide high-quality services to customers. At the end of 2018, more than 34 thousand employees were working in premier Inn hotels. The management of Premier Inn adopts different types of strategies in order to improve employee engagement (</a:t>
            </a:r>
            <a:r>
              <a:rPr lang="en-GB" sz="1200" kern="1200" dirty="0" err="1">
                <a:solidFill>
                  <a:schemeClr val="tx1"/>
                </a:solidFill>
                <a:effectLst/>
                <a:latin typeface="+mn-lt"/>
                <a:ea typeface="+mn-ea"/>
                <a:cs typeface="+mn-cs"/>
              </a:rPr>
              <a:t>Annishia</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Prastiyo</a:t>
            </a:r>
            <a:r>
              <a:rPr lang="en-GB" sz="1200" kern="1200" dirty="0">
                <a:solidFill>
                  <a:schemeClr val="tx1"/>
                </a:solidFill>
                <a:effectLst/>
                <a:latin typeface="+mn-lt"/>
                <a:ea typeface="+mn-ea"/>
                <a:cs typeface="+mn-cs"/>
              </a:rPr>
              <a:t>, 2019). First of all, the manager of the Premier Inn hotel provides regular feedback and praise to their employees. In addition, if any employees are committing mistakes so it can improve in one day through feedback. All managerial levels of premier Inn are concerned with making an effective relationship with the employees. Moreover, management also gives many career development opportunities to the employees that also help to improve employee engagement. The management of Premier Inn also promotes honesty and respect in the environment to improve employee engagement in the workplace (</a:t>
            </a:r>
            <a:r>
              <a:rPr lang="en-GB" sz="1200" kern="1200" dirty="0" err="1">
                <a:solidFill>
                  <a:schemeClr val="tx1"/>
                </a:solidFill>
                <a:effectLst/>
                <a:latin typeface="+mn-lt"/>
                <a:ea typeface="+mn-ea"/>
                <a:cs typeface="+mn-cs"/>
              </a:rPr>
              <a:t>Weli</a:t>
            </a:r>
            <a:r>
              <a:rPr lang="en-GB" sz="1200" kern="1200" dirty="0">
                <a:solidFill>
                  <a:schemeClr val="tx1"/>
                </a:solidFill>
                <a:effectLst/>
                <a:latin typeface="+mn-lt"/>
                <a:ea typeface="+mn-ea"/>
                <a:cs typeface="+mn-cs"/>
              </a:rPr>
              <a:t> et al., 2021).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6AAF93CC-A924-4660-B5D1-863E6BEF5EFE}" type="slidenum">
              <a:rPr lang="en-US" smtClean="0"/>
              <a:t>7</a:t>
            </a:fld>
            <a:endParaRPr lang="en-US"/>
          </a:p>
        </p:txBody>
      </p:sp>
    </p:spTree>
    <p:extLst>
      <p:ext uri="{BB962C8B-B14F-4D97-AF65-F5344CB8AC3E}">
        <p14:creationId xmlns:p14="http://schemas.microsoft.com/office/powerpoint/2010/main" val="3995329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Conclusion </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study has concluded that employee engagement is the concept that describes the dedication the workers feel toward their jobs. Additionally, employee engagement is very important for the success of the business. First of all, employment engagement helps to improve the loyalty of the employees and to make high skilled workforce for the hotel industry. Moreover, employee engagement helps to create a strong relationship with the employees that decrease the hiring cost of new employees. It also improves company culture and makes the better brand reputation of the business. Maslow's theory of motivation needs is one of the best techniques to improve the employee’s engagement with a business that is based on five levels. Premier Inn and Travelodge are hotel chains that adopt several types of strategies in the business module in order to improve employee engagement.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AAF93CC-A924-4660-B5D1-863E6BEF5EFE}" type="slidenum">
              <a:rPr lang="en-US" smtClean="0"/>
              <a:t>8</a:t>
            </a:fld>
            <a:endParaRPr lang="en-US"/>
          </a:p>
        </p:txBody>
      </p:sp>
    </p:spTree>
    <p:extLst>
      <p:ext uri="{BB962C8B-B14F-4D97-AF65-F5344CB8AC3E}">
        <p14:creationId xmlns:p14="http://schemas.microsoft.com/office/powerpoint/2010/main" val="150904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References </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Antony, M.R., 2018. Paradigm shift in employee engagement–A critical analysis on the drivers of employee engagement. </a:t>
            </a:r>
            <a:r>
              <a:rPr lang="en-US" sz="1200" i="1" kern="1200" dirty="0">
                <a:solidFill>
                  <a:schemeClr val="tx1"/>
                </a:solidFill>
                <a:effectLst/>
                <a:latin typeface="+mn-lt"/>
                <a:ea typeface="+mn-ea"/>
                <a:cs typeface="+mn-cs"/>
              </a:rPr>
              <a:t>International Journal of Information, Business and Management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10</a:t>
            </a:r>
            <a:r>
              <a:rPr lang="en-US" sz="1200" kern="1200" dirty="0">
                <a:solidFill>
                  <a:schemeClr val="tx1"/>
                </a:solidFill>
                <a:effectLst/>
                <a:latin typeface="+mn-lt"/>
                <a:ea typeface="+mn-ea"/>
                <a:cs typeface="+mn-cs"/>
              </a:rPr>
              <a:t>(2), pp.32-46.</a:t>
            </a:r>
          </a:p>
          <a:p>
            <a:r>
              <a:rPr lang="en-GB" sz="1200" kern="1200" dirty="0" err="1">
                <a:solidFill>
                  <a:schemeClr val="tx1"/>
                </a:solidFill>
                <a:effectLst/>
                <a:latin typeface="+mn-lt"/>
                <a:ea typeface="+mn-ea"/>
                <a:cs typeface="+mn-cs"/>
              </a:rPr>
              <a:t>Chanana</a:t>
            </a:r>
            <a:r>
              <a:rPr lang="en-GB" sz="1200" kern="1200" dirty="0">
                <a:solidFill>
                  <a:schemeClr val="tx1"/>
                </a:solidFill>
                <a:effectLst/>
                <a:latin typeface="+mn-lt"/>
                <a:ea typeface="+mn-ea"/>
                <a:cs typeface="+mn-cs"/>
              </a:rPr>
              <a:t>, N., 2021. Employee engagement practices during COVID‐19 lockdown. </a:t>
            </a:r>
            <a:r>
              <a:rPr lang="en-US" sz="1200" i="1" kern="1200" dirty="0">
                <a:solidFill>
                  <a:schemeClr val="tx1"/>
                </a:solidFill>
                <a:effectLst/>
                <a:latin typeface="+mn-lt"/>
                <a:ea typeface="+mn-ea"/>
                <a:cs typeface="+mn-cs"/>
              </a:rPr>
              <a:t>Journal of public affairs</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21</a:t>
            </a:r>
            <a:r>
              <a:rPr lang="en-US" sz="1200" kern="1200" dirty="0">
                <a:solidFill>
                  <a:schemeClr val="tx1"/>
                </a:solidFill>
                <a:effectLst/>
                <a:latin typeface="+mn-lt"/>
                <a:ea typeface="+mn-ea"/>
                <a:cs typeface="+mn-cs"/>
              </a:rPr>
              <a:t>(4), p.e2508.</a:t>
            </a:r>
          </a:p>
          <a:p>
            <a:r>
              <a:rPr lang="en-GB" sz="1200" kern="1200" dirty="0" err="1">
                <a:solidFill>
                  <a:schemeClr val="tx1"/>
                </a:solidFill>
                <a:effectLst/>
                <a:latin typeface="+mn-lt"/>
                <a:ea typeface="+mn-ea"/>
                <a:cs typeface="+mn-cs"/>
              </a:rPr>
              <a:t>Dohlman</a:t>
            </a:r>
            <a:r>
              <a:rPr lang="en-GB" sz="1200" kern="1200" dirty="0">
                <a:solidFill>
                  <a:schemeClr val="tx1"/>
                </a:solidFill>
                <a:effectLst/>
                <a:latin typeface="+mn-lt"/>
                <a:ea typeface="+mn-ea"/>
                <a:cs typeface="+mn-cs"/>
              </a:rPr>
              <a:t>, L., </a:t>
            </a:r>
            <a:r>
              <a:rPr lang="en-GB" sz="1200" kern="1200" dirty="0" err="1">
                <a:solidFill>
                  <a:schemeClr val="tx1"/>
                </a:solidFill>
                <a:effectLst/>
                <a:latin typeface="+mn-lt"/>
                <a:ea typeface="+mn-ea"/>
                <a:cs typeface="+mn-cs"/>
              </a:rPr>
              <a:t>DiMeglio</a:t>
            </a:r>
            <a:r>
              <a:rPr lang="en-GB" sz="1200" kern="1200" dirty="0">
                <a:solidFill>
                  <a:schemeClr val="tx1"/>
                </a:solidFill>
                <a:effectLst/>
                <a:latin typeface="+mn-lt"/>
                <a:ea typeface="+mn-ea"/>
                <a:cs typeface="+mn-cs"/>
              </a:rPr>
              <a:t>, M., Hajj, J. and </a:t>
            </a:r>
            <a:r>
              <a:rPr lang="en-GB" sz="1200" kern="1200" dirty="0" err="1">
                <a:solidFill>
                  <a:schemeClr val="tx1"/>
                </a:solidFill>
                <a:effectLst/>
                <a:latin typeface="+mn-lt"/>
                <a:ea typeface="+mn-ea"/>
                <a:cs typeface="+mn-cs"/>
              </a:rPr>
              <a:t>Laudanski</a:t>
            </a:r>
            <a:r>
              <a:rPr lang="en-GB" sz="1200" kern="1200" dirty="0">
                <a:solidFill>
                  <a:schemeClr val="tx1"/>
                </a:solidFill>
                <a:effectLst/>
                <a:latin typeface="+mn-lt"/>
                <a:ea typeface="+mn-ea"/>
                <a:cs typeface="+mn-cs"/>
              </a:rPr>
              <a:t>, K., 2019. Global brain drain: how can the Maslow theory of motivation improve our understanding of physician migration?. </a:t>
            </a:r>
            <a:r>
              <a:rPr lang="en-US" sz="1200" i="1" kern="1200" dirty="0">
                <a:solidFill>
                  <a:schemeClr val="tx1"/>
                </a:solidFill>
                <a:effectLst/>
                <a:latin typeface="+mn-lt"/>
                <a:ea typeface="+mn-ea"/>
                <a:cs typeface="+mn-cs"/>
              </a:rPr>
              <a:t>International journal of environmental research and public health</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16</a:t>
            </a:r>
            <a:r>
              <a:rPr lang="en-US" sz="1200" kern="1200" dirty="0">
                <a:solidFill>
                  <a:schemeClr val="tx1"/>
                </a:solidFill>
                <a:effectLst/>
                <a:latin typeface="+mn-lt"/>
                <a:ea typeface="+mn-ea"/>
                <a:cs typeface="+mn-cs"/>
              </a:rPr>
              <a:t>(7), p.1182.</a:t>
            </a:r>
          </a:p>
          <a:p>
            <a:r>
              <a:rPr lang="en-GB" sz="1200" kern="1200" dirty="0" err="1">
                <a:solidFill>
                  <a:schemeClr val="tx1"/>
                </a:solidFill>
                <a:effectLst/>
                <a:latin typeface="+mn-lt"/>
                <a:ea typeface="+mn-ea"/>
                <a:cs typeface="+mn-cs"/>
              </a:rPr>
              <a:t>Gennie</a:t>
            </a:r>
            <a:r>
              <a:rPr lang="en-GB" sz="1200" kern="1200" dirty="0">
                <a:solidFill>
                  <a:schemeClr val="tx1"/>
                </a:solidFill>
                <a:effectLst/>
                <a:latin typeface="+mn-lt"/>
                <a:ea typeface="+mn-ea"/>
                <a:cs typeface="+mn-cs"/>
              </a:rPr>
              <a:t>, T.A. and </a:t>
            </a:r>
            <a:r>
              <a:rPr lang="en-GB" sz="1200" kern="1200" dirty="0" err="1">
                <a:solidFill>
                  <a:schemeClr val="tx1"/>
                </a:solidFill>
                <a:effectLst/>
                <a:latin typeface="+mn-lt"/>
                <a:ea typeface="+mn-ea"/>
                <a:cs typeface="+mn-cs"/>
              </a:rPr>
              <a:t>Sulistyani</a:t>
            </a:r>
            <a:r>
              <a:rPr lang="en-GB" sz="1200" kern="1200" dirty="0">
                <a:solidFill>
                  <a:schemeClr val="tx1"/>
                </a:solidFill>
                <a:effectLst/>
                <a:latin typeface="+mn-lt"/>
                <a:ea typeface="+mn-ea"/>
                <a:cs typeface="+mn-cs"/>
              </a:rPr>
              <a:t>, A., 2019. </a:t>
            </a:r>
            <a:r>
              <a:rPr lang="en-GB" sz="1200" kern="1200" dirty="0" err="1">
                <a:solidFill>
                  <a:schemeClr val="tx1"/>
                </a:solidFill>
                <a:effectLst/>
                <a:latin typeface="+mn-lt"/>
                <a:ea typeface="+mn-ea"/>
                <a:cs typeface="+mn-cs"/>
              </a:rPr>
              <a:t>Faktor-Faktor</a:t>
            </a:r>
            <a:r>
              <a:rPr lang="en-GB" sz="1200" kern="1200" dirty="0">
                <a:solidFill>
                  <a:schemeClr val="tx1"/>
                </a:solidFill>
                <a:effectLst/>
                <a:latin typeface="+mn-lt"/>
                <a:ea typeface="+mn-ea"/>
                <a:cs typeface="+mn-cs"/>
              </a:rPr>
              <a:t> Yang </a:t>
            </a:r>
            <a:r>
              <a:rPr lang="en-GB" sz="1200" kern="1200" dirty="0" err="1">
                <a:solidFill>
                  <a:schemeClr val="tx1"/>
                </a:solidFill>
                <a:effectLst/>
                <a:latin typeface="+mn-lt"/>
                <a:ea typeface="+mn-ea"/>
                <a:cs typeface="+mn-cs"/>
              </a:rPr>
              <a:t>Mempengaruhi</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Loyalitas</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Pelanggan</a:t>
            </a:r>
            <a:r>
              <a:rPr lang="en-GB" sz="1200" kern="1200" dirty="0">
                <a:solidFill>
                  <a:schemeClr val="tx1"/>
                </a:solidFill>
                <a:effectLst/>
                <a:latin typeface="+mn-lt"/>
                <a:ea typeface="+mn-ea"/>
                <a:cs typeface="+mn-cs"/>
              </a:rPr>
              <a:t> Di Hotel Travelodge </a:t>
            </a:r>
            <a:r>
              <a:rPr lang="en-GB" sz="1200" kern="1200" dirty="0" err="1">
                <a:solidFill>
                  <a:schemeClr val="tx1"/>
                </a:solidFill>
                <a:effectLst/>
                <a:latin typeface="+mn-lt"/>
                <a:ea typeface="+mn-ea"/>
                <a:cs typeface="+mn-cs"/>
              </a:rPr>
              <a:t>Batam</a:t>
            </a:r>
            <a:r>
              <a:rPr lang="en-GB" sz="1200"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Jom</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Fisip</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6</a:t>
            </a:r>
            <a:r>
              <a:rPr lang="en-US" sz="1200" kern="1200" dirty="0">
                <a:solidFill>
                  <a:schemeClr val="tx1"/>
                </a:solidFill>
                <a:effectLst/>
                <a:latin typeface="+mn-lt"/>
                <a:ea typeface="+mn-ea"/>
                <a:cs typeface="+mn-cs"/>
              </a:rPr>
              <a:t>(1), pp.1-13.</a:t>
            </a:r>
          </a:p>
          <a:p>
            <a:r>
              <a:rPr lang="en-GB" sz="1200" kern="1200" dirty="0" err="1">
                <a:solidFill>
                  <a:schemeClr val="tx1"/>
                </a:solidFill>
                <a:effectLst/>
                <a:latin typeface="+mn-lt"/>
                <a:ea typeface="+mn-ea"/>
                <a:cs typeface="+mn-cs"/>
              </a:rPr>
              <a:t>Goede</a:t>
            </a:r>
            <a:r>
              <a:rPr lang="en-GB" sz="1200" kern="1200" dirty="0">
                <a:solidFill>
                  <a:schemeClr val="tx1"/>
                </a:solidFill>
                <a:effectLst/>
                <a:latin typeface="+mn-lt"/>
                <a:ea typeface="+mn-ea"/>
                <a:cs typeface="+mn-cs"/>
              </a:rPr>
              <a:t>, R. and </a:t>
            </a:r>
            <a:r>
              <a:rPr lang="en-GB" sz="1200" kern="1200" dirty="0" err="1">
                <a:solidFill>
                  <a:schemeClr val="tx1"/>
                </a:solidFill>
                <a:effectLst/>
                <a:latin typeface="+mn-lt"/>
                <a:ea typeface="+mn-ea"/>
                <a:cs typeface="+mn-cs"/>
              </a:rPr>
              <a:t>Boshuizen</a:t>
            </a:r>
            <a:r>
              <a:rPr lang="en-GB" sz="1200" kern="1200" dirty="0">
                <a:solidFill>
                  <a:schemeClr val="tx1"/>
                </a:solidFill>
                <a:effectLst/>
                <a:latin typeface="+mn-lt"/>
                <a:ea typeface="+mn-ea"/>
                <a:cs typeface="+mn-cs"/>
              </a:rPr>
              <a:t>‐van </a:t>
            </a:r>
            <a:r>
              <a:rPr lang="en-GB" sz="1200" kern="1200" dirty="0" err="1">
                <a:solidFill>
                  <a:schemeClr val="tx1"/>
                </a:solidFill>
                <a:effectLst/>
                <a:latin typeface="+mn-lt"/>
                <a:ea typeface="+mn-ea"/>
                <a:cs typeface="+mn-cs"/>
              </a:rPr>
              <a:t>Burken</a:t>
            </a:r>
            <a:r>
              <a:rPr lang="en-GB" sz="1200" kern="1200" dirty="0">
                <a:solidFill>
                  <a:schemeClr val="tx1"/>
                </a:solidFill>
                <a:effectLst/>
                <a:latin typeface="+mn-lt"/>
                <a:ea typeface="+mn-ea"/>
                <a:cs typeface="+mn-cs"/>
              </a:rPr>
              <a:t>, C., 2019. A critical systems thinking approach to empower refugees based on Maslow's theory of human motivation. </a:t>
            </a:r>
            <a:r>
              <a:rPr lang="en-US" sz="1200" i="1" kern="1200" dirty="0">
                <a:solidFill>
                  <a:schemeClr val="tx1"/>
                </a:solidFill>
                <a:effectLst/>
                <a:latin typeface="+mn-lt"/>
                <a:ea typeface="+mn-ea"/>
                <a:cs typeface="+mn-cs"/>
              </a:rPr>
              <a:t>Systems Research and Behavioral Science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36</a:t>
            </a:r>
            <a:r>
              <a:rPr lang="en-US" sz="1200" kern="1200" dirty="0">
                <a:solidFill>
                  <a:schemeClr val="tx1"/>
                </a:solidFill>
                <a:effectLst/>
                <a:latin typeface="+mn-lt"/>
                <a:ea typeface="+mn-ea"/>
                <a:cs typeface="+mn-cs"/>
              </a:rPr>
              <a:t>(5), pp.715-726.</a:t>
            </a:r>
          </a:p>
          <a:p>
            <a:r>
              <a:rPr lang="en-GB" sz="1200" kern="1200" dirty="0" err="1">
                <a:solidFill>
                  <a:schemeClr val="tx1"/>
                </a:solidFill>
                <a:effectLst/>
                <a:latin typeface="+mn-lt"/>
                <a:ea typeface="+mn-ea"/>
                <a:cs typeface="+mn-cs"/>
              </a:rPr>
              <a:t>McCleskey</a:t>
            </a:r>
            <a:r>
              <a:rPr lang="en-GB" sz="1200" kern="1200" dirty="0">
                <a:solidFill>
                  <a:schemeClr val="tx1"/>
                </a:solidFill>
                <a:effectLst/>
                <a:latin typeface="+mn-lt"/>
                <a:ea typeface="+mn-ea"/>
                <a:cs typeface="+mn-cs"/>
              </a:rPr>
              <a:t>, J.A. and </a:t>
            </a:r>
            <a:r>
              <a:rPr lang="en-GB" sz="1200" kern="1200" dirty="0" err="1">
                <a:solidFill>
                  <a:schemeClr val="tx1"/>
                </a:solidFill>
                <a:effectLst/>
                <a:latin typeface="+mn-lt"/>
                <a:ea typeface="+mn-ea"/>
                <a:cs typeface="+mn-cs"/>
              </a:rPr>
              <a:t>Ruddell</a:t>
            </a:r>
            <a:r>
              <a:rPr lang="en-GB" sz="1200" kern="1200" dirty="0">
                <a:solidFill>
                  <a:schemeClr val="tx1"/>
                </a:solidFill>
                <a:effectLst/>
                <a:latin typeface="+mn-lt"/>
                <a:ea typeface="+mn-ea"/>
                <a:cs typeface="+mn-cs"/>
              </a:rPr>
              <a:t>, L., 2020. Taking a Step Back—Maslow’s Theory of Motivation: A Christian Critical Perspective. </a:t>
            </a:r>
            <a:r>
              <a:rPr lang="en-US" sz="1200" i="1" kern="1200" dirty="0">
                <a:solidFill>
                  <a:schemeClr val="tx1"/>
                </a:solidFill>
                <a:effectLst/>
                <a:latin typeface="+mn-lt"/>
                <a:ea typeface="+mn-ea"/>
                <a:cs typeface="+mn-cs"/>
              </a:rPr>
              <a:t>Journal of Biblical Integration in Business</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23</a:t>
            </a:r>
            <a:r>
              <a:rPr lang="en-US" sz="1200" kern="1200" dirty="0">
                <a:solidFill>
                  <a:schemeClr val="tx1"/>
                </a:solidFill>
                <a:effectLst/>
                <a:latin typeface="+mn-lt"/>
                <a:ea typeface="+mn-ea"/>
                <a:cs typeface="+mn-cs"/>
              </a:rPr>
              <a:t>(1).</a:t>
            </a:r>
          </a:p>
          <a:p>
            <a:r>
              <a:rPr lang="en-GB" sz="1200" kern="1200" dirty="0" err="1">
                <a:solidFill>
                  <a:schemeClr val="tx1"/>
                </a:solidFill>
                <a:effectLst/>
                <a:latin typeface="+mn-lt"/>
                <a:ea typeface="+mn-ea"/>
                <a:cs typeface="+mn-cs"/>
              </a:rPr>
              <a:t>Papaleontiou</a:t>
            </a:r>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Louca</a:t>
            </a:r>
            <a:r>
              <a:rPr lang="en-GB" sz="1200" kern="1200" dirty="0">
                <a:solidFill>
                  <a:schemeClr val="tx1"/>
                </a:solidFill>
                <a:effectLst/>
                <a:latin typeface="+mn-lt"/>
                <a:ea typeface="+mn-ea"/>
                <a:cs typeface="+mn-cs"/>
              </a:rPr>
              <a:t>, E., </a:t>
            </a:r>
            <a:r>
              <a:rPr lang="en-GB" sz="1200" kern="1200" dirty="0" err="1">
                <a:solidFill>
                  <a:schemeClr val="tx1"/>
                </a:solidFill>
                <a:effectLst/>
                <a:latin typeface="+mn-lt"/>
                <a:ea typeface="+mn-ea"/>
                <a:cs typeface="+mn-cs"/>
              </a:rPr>
              <a:t>Esmailnia</a:t>
            </a:r>
            <a:r>
              <a:rPr lang="en-GB" sz="1200" kern="1200" dirty="0">
                <a:solidFill>
                  <a:schemeClr val="tx1"/>
                </a:solidFill>
                <a:effectLst/>
                <a:latin typeface="+mn-lt"/>
                <a:ea typeface="+mn-ea"/>
                <a:cs typeface="+mn-cs"/>
              </a:rPr>
              <a:t>, S. and </a:t>
            </a:r>
            <a:r>
              <a:rPr lang="en-GB" sz="1200" kern="1200" dirty="0" err="1">
                <a:solidFill>
                  <a:schemeClr val="tx1"/>
                </a:solidFill>
                <a:effectLst/>
                <a:latin typeface="+mn-lt"/>
                <a:ea typeface="+mn-ea"/>
                <a:cs typeface="+mn-cs"/>
              </a:rPr>
              <a:t>Thoma</a:t>
            </a:r>
            <a:r>
              <a:rPr lang="en-GB" sz="1200" kern="1200" dirty="0">
                <a:solidFill>
                  <a:schemeClr val="tx1"/>
                </a:solidFill>
                <a:effectLst/>
                <a:latin typeface="+mn-lt"/>
                <a:ea typeface="+mn-ea"/>
                <a:cs typeface="+mn-cs"/>
              </a:rPr>
              <a:t>, N., 2022. A critical review of Maslow’s theory of spirituality. </a:t>
            </a:r>
            <a:r>
              <a:rPr lang="en-US" sz="1200" i="1" kern="1200" dirty="0">
                <a:solidFill>
                  <a:schemeClr val="tx1"/>
                </a:solidFill>
                <a:effectLst/>
                <a:latin typeface="+mn-lt"/>
                <a:ea typeface="+mn-ea"/>
                <a:cs typeface="+mn-cs"/>
              </a:rPr>
              <a:t>Journal of Spirituality in Mental Health</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24</a:t>
            </a:r>
            <a:r>
              <a:rPr lang="en-US" sz="1200" kern="1200" dirty="0">
                <a:solidFill>
                  <a:schemeClr val="tx1"/>
                </a:solidFill>
                <a:effectLst/>
                <a:latin typeface="+mn-lt"/>
                <a:ea typeface="+mn-ea"/>
                <a:cs typeface="+mn-cs"/>
              </a:rPr>
              <a:t>(4), pp.327-343.</a:t>
            </a:r>
          </a:p>
          <a:p>
            <a:r>
              <a:rPr lang="en-GB" sz="1200" kern="1200" dirty="0">
                <a:solidFill>
                  <a:schemeClr val="tx1"/>
                </a:solidFill>
                <a:effectLst/>
                <a:latin typeface="+mn-lt"/>
                <a:ea typeface="+mn-ea"/>
                <a:cs typeface="+mn-cs"/>
              </a:rPr>
              <a:t>Saks, A.M., 2022. Caring human resources management and employee engagement. </a:t>
            </a:r>
            <a:r>
              <a:rPr lang="en-US" sz="1200" i="1" kern="1200" dirty="0">
                <a:solidFill>
                  <a:schemeClr val="tx1"/>
                </a:solidFill>
                <a:effectLst/>
                <a:latin typeface="+mn-lt"/>
                <a:ea typeface="+mn-ea"/>
                <a:cs typeface="+mn-cs"/>
              </a:rPr>
              <a:t>Human Resource Management Review</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32</a:t>
            </a:r>
            <a:r>
              <a:rPr lang="en-US" sz="1200" kern="1200" dirty="0">
                <a:solidFill>
                  <a:schemeClr val="tx1"/>
                </a:solidFill>
                <a:effectLst/>
                <a:latin typeface="+mn-lt"/>
                <a:ea typeface="+mn-ea"/>
                <a:cs typeface="+mn-cs"/>
              </a:rPr>
              <a:t>(3), p.100835.</a:t>
            </a:r>
          </a:p>
          <a:p>
            <a:r>
              <a:rPr lang="en-GB" sz="1200" kern="1200" dirty="0" err="1">
                <a:solidFill>
                  <a:schemeClr val="tx1"/>
                </a:solidFill>
                <a:effectLst/>
                <a:latin typeface="+mn-lt"/>
                <a:ea typeface="+mn-ea"/>
                <a:cs typeface="+mn-cs"/>
              </a:rPr>
              <a:t>Sifatu</a:t>
            </a:r>
            <a:r>
              <a:rPr lang="en-GB" sz="1200" kern="1200" dirty="0">
                <a:solidFill>
                  <a:schemeClr val="tx1"/>
                </a:solidFill>
                <a:effectLst/>
                <a:latin typeface="+mn-lt"/>
                <a:ea typeface="+mn-ea"/>
                <a:cs typeface="+mn-cs"/>
              </a:rPr>
              <a:t>, W.O., </a:t>
            </a:r>
            <a:r>
              <a:rPr lang="en-GB" sz="1200" kern="1200" dirty="0" err="1">
                <a:solidFill>
                  <a:schemeClr val="tx1"/>
                </a:solidFill>
                <a:effectLst/>
                <a:latin typeface="+mn-lt"/>
                <a:ea typeface="+mn-ea"/>
                <a:cs typeface="+mn-cs"/>
              </a:rPr>
              <a:t>Sjahruddin</a:t>
            </a:r>
            <a:r>
              <a:rPr lang="en-GB" sz="1200" kern="1200" dirty="0">
                <a:solidFill>
                  <a:schemeClr val="tx1"/>
                </a:solidFill>
                <a:effectLst/>
                <a:latin typeface="+mn-lt"/>
                <a:ea typeface="+mn-ea"/>
                <a:cs typeface="+mn-cs"/>
              </a:rPr>
              <a:t>, H., </a:t>
            </a:r>
            <a:r>
              <a:rPr lang="en-GB" sz="1200" kern="1200" dirty="0" err="1">
                <a:solidFill>
                  <a:schemeClr val="tx1"/>
                </a:solidFill>
                <a:effectLst/>
                <a:latin typeface="+mn-lt"/>
                <a:ea typeface="+mn-ea"/>
                <a:cs typeface="+mn-cs"/>
              </a:rPr>
              <a:t>Fajriah</a:t>
            </a:r>
            <a:r>
              <a:rPr lang="en-GB" sz="1200" kern="1200" dirty="0">
                <a:solidFill>
                  <a:schemeClr val="tx1"/>
                </a:solidFill>
                <a:effectLst/>
                <a:latin typeface="+mn-lt"/>
                <a:ea typeface="+mn-ea"/>
                <a:cs typeface="+mn-cs"/>
              </a:rPr>
              <a:t>, Y., </a:t>
            </a:r>
            <a:r>
              <a:rPr lang="en-GB" sz="1200" kern="1200" dirty="0" err="1">
                <a:solidFill>
                  <a:schemeClr val="tx1"/>
                </a:solidFill>
                <a:effectLst/>
                <a:latin typeface="+mn-lt"/>
                <a:ea typeface="+mn-ea"/>
                <a:cs typeface="+mn-cs"/>
              </a:rPr>
              <a:t>Dwijendra</a:t>
            </a:r>
            <a:r>
              <a:rPr lang="en-GB" sz="1200" kern="1200" dirty="0">
                <a:solidFill>
                  <a:schemeClr val="tx1"/>
                </a:solidFill>
                <a:effectLst/>
                <a:latin typeface="+mn-lt"/>
                <a:ea typeface="+mn-ea"/>
                <a:cs typeface="+mn-cs"/>
              </a:rPr>
              <a:t>, N.K. and </a:t>
            </a:r>
            <a:r>
              <a:rPr lang="en-GB" sz="1200" kern="1200" dirty="0" err="1">
                <a:solidFill>
                  <a:schemeClr val="tx1"/>
                </a:solidFill>
                <a:effectLst/>
                <a:latin typeface="+mn-lt"/>
                <a:ea typeface="+mn-ea"/>
                <a:cs typeface="+mn-cs"/>
              </a:rPr>
              <a:t>Santoso</a:t>
            </a:r>
            <a:r>
              <a:rPr lang="en-GB" sz="1200" kern="1200" dirty="0">
                <a:solidFill>
                  <a:schemeClr val="tx1"/>
                </a:solidFill>
                <a:effectLst/>
                <a:latin typeface="+mn-lt"/>
                <a:ea typeface="+mn-ea"/>
                <a:cs typeface="+mn-cs"/>
              </a:rPr>
              <a:t>, A., 2020. Innovative work </a:t>
            </a:r>
            <a:r>
              <a:rPr lang="en-GB" sz="1200" kern="1200" dirty="0" err="1">
                <a:solidFill>
                  <a:schemeClr val="tx1"/>
                </a:solidFill>
                <a:effectLst/>
                <a:latin typeface="+mn-lt"/>
                <a:ea typeface="+mn-ea"/>
                <a:cs typeface="+mn-cs"/>
              </a:rPr>
              <a:t>behaviors</a:t>
            </a:r>
            <a:r>
              <a:rPr lang="en-GB" sz="1200" kern="1200" dirty="0">
                <a:solidFill>
                  <a:schemeClr val="tx1"/>
                </a:solidFill>
                <a:effectLst/>
                <a:latin typeface="+mn-lt"/>
                <a:ea typeface="+mn-ea"/>
                <a:cs typeface="+mn-cs"/>
              </a:rPr>
              <a:t> in pharmacies of Indonesia: role of employee voice, generational diversity management and employee engagement. </a:t>
            </a:r>
            <a:r>
              <a:rPr lang="en-US" sz="1200" i="1" kern="1200" dirty="0">
                <a:solidFill>
                  <a:schemeClr val="tx1"/>
                </a:solidFill>
                <a:effectLst/>
                <a:latin typeface="+mn-lt"/>
                <a:ea typeface="+mn-ea"/>
                <a:cs typeface="+mn-cs"/>
              </a:rPr>
              <a:t>Systematic Reviews in Pharmacy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11</a:t>
            </a:r>
            <a:r>
              <a:rPr lang="en-US" sz="1200" kern="1200" dirty="0">
                <a:solidFill>
                  <a:schemeClr val="tx1"/>
                </a:solidFill>
                <a:effectLst/>
                <a:latin typeface="+mn-lt"/>
                <a:ea typeface="+mn-ea"/>
                <a:cs typeface="+mn-cs"/>
              </a:rPr>
              <a:t>(2), pp.725-734.</a:t>
            </a:r>
          </a:p>
          <a:p>
            <a:r>
              <a:rPr lang="en-GB" sz="1200" kern="1200" dirty="0" err="1">
                <a:solidFill>
                  <a:schemeClr val="tx1"/>
                </a:solidFill>
                <a:effectLst/>
                <a:latin typeface="+mn-lt"/>
                <a:ea typeface="+mn-ea"/>
                <a:cs typeface="+mn-cs"/>
              </a:rPr>
              <a:t>Tsourvakas</a:t>
            </a:r>
            <a:r>
              <a:rPr lang="en-GB" sz="1200" kern="1200" dirty="0">
                <a:solidFill>
                  <a:schemeClr val="tx1"/>
                </a:solidFill>
                <a:effectLst/>
                <a:latin typeface="+mn-lt"/>
                <a:ea typeface="+mn-ea"/>
                <a:cs typeface="+mn-cs"/>
              </a:rPr>
              <a:t>, G. and </a:t>
            </a:r>
            <a:r>
              <a:rPr lang="en-GB" sz="1200" kern="1200" dirty="0" err="1">
                <a:solidFill>
                  <a:schemeClr val="tx1"/>
                </a:solidFill>
                <a:effectLst/>
                <a:latin typeface="+mn-lt"/>
                <a:ea typeface="+mn-ea"/>
                <a:cs typeface="+mn-cs"/>
              </a:rPr>
              <a:t>Yfantidou</a:t>
            </a:r>
            <a:r>
              <a:rPr lang="en-GB" sz="1200" kern="1200" dirty="0">
                <a:solidFill>
                  <a:schemeClr val="tx1"/>
                </a:solidFill>
                <a:effectLst/>
                <a:latin typeface="+mn-lt"/>
                <a:ea typeface="+mn-ea"/>
                <a:cs typeface="+mn-cs"/>
              </a:rPr>
              <a:t>, I., 2018. Corporate social responsibility influences employee engagement. </a:t>
            </a:r>
            <a:r>
              <a:rPr lang="en-US" sz="1200" i="1" kern="1200" dirty="0">
                <a:solidFill>
                  <a:schemeClr val="tx1"/>
                </a:solidFill>
                <a:effectLst/>
                <a:latin typeface="+mn-lt"/>
                <a:ea typeface="+mn-ea"/>
                <a:cs typeface="+mn-cs"/>
              </a:rPr>
              <a:t>Social Responsibility Journal</a:t>
            </a:r>
            <a:r>
              <a:rPr lang="en-US" sz="1200" kern="1200" dirty="0">
                <a:solidFill>
                  <a:schemeClr val="tx1"/>
                </a:solidFill>
                <a:effectLst/>
                <a:latin typeface="+mn-lt"/>
                <a:ea typeface="+mn-ea"/>
                <a:cs typeface="+mn-cs"/>
              </a:rPr>
              <a:t>.</a:t>
            </a:r>
          </a:p>
          <a:p>
            <a:r>
              <a:rPr lang="en-GB" sz="1200" kern="1200" dirty="0" err="1">
                <a:solidFill>
                  <a:schemeClr val="tx1"/>
                </a:solidFill>
                <a:effectLst/>
                <a:latin typeface="+mn-lt"/>
                <a:ea typeface="+mn-ea"/>
                <a:cs typeface="+mn-cs"/>
              </a:rPr>
              <a:t>Ulfa</a:t>
            </a:r>
            <a:r>
              <a:rPr lang="en-GB" sz="1200" kern="1200" dirty="0">
                <a:solidFill>
                  <a:schemeClr val="tx1"/>
                </a:solidFill>
                <a:effectLst/>
                <a:latin typeface="+mn-lt"/>
                <a:ea typeface="+mn-ea"/>
                <a:cs typeface="+mn-cs"/>
              </a:rPr>
              <a:t>, U., </a:t>
            </a:r>
            <a:r>
              <a:rPr lang="en-GB" sz="1200" kern="1200" dirty="0" err="1">
                <a:solidFill>
                  <a:schemeClr val="tx1"/>
                </a:solidFill>
                <a:effectLst/>
                <a:latin typeface="+mn-lt"/>
                <a:ea typeface="+mn-ea"/>
                <a:cs typeface="+mn-cs"/>
              </a:rPr>
              <a:t>Abrian</a:t>
            </a:r>
            <a:r>
              <a:rPr lang="en-GB" sz="1200" kern="1200" dirty="0">
                <a:solidFill>
                  <a:schemeClr val="tx1"/>
                </a:solidFill>
                <a:effectLst/>
                <a:latin typeface="+mn-lt"/>
                <a:ea typeface="+mn-ea"/>
                <a:cs typeface="+mn-cs"/>
              </a:rPr>
              <a:t>, Y. and Adrian, A., 2020. Analysis of The Factors that Affect Employee Turnover Intention at Travelodge Hotel </a:t>
            </a:r>
            <a:r>
              <a:rPr lang="en-GB" sz="1200" kern="1200" dirty="0" err="1">
                <a:solidFill>
                  <a:schemeClr val="tx1"/>
                </a:solidFill>
                <a:effectLst/>
                <a:latin typeface="+mn-lt"/>
                <a:ea typeface="+mn-ea"/>
                <a:cs typeface="+mn-cs"/>
              </a:rPr>
              <a:t>Batam</a:t>
            </a:r>
            <a:r>
              <a:rPr lang="en-GB"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JURNAL PENDIDIKAN TEKNOLOGI KEJURUAN</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3</a:t>
            </a:r>
            <a:r>
              <a:rPr lang="en-US" sz="1200" kern="1200" dirty="0">
                <a:solidFill>
                  <a:schemeClr val="tx1"/>
                </a:solidFill>
                <a:effectLst/>
                <a:latin typeface="+mn-lt"/>
                <a:ea typeface="+mn-ea"/>
                <a:cs typeface="+mn-cs"/>
              </a:rPr>
              <a:t>(4), pp.216-220.</a:t>
            </a:r>
          </a:p>
          <a:p>
            <a:r>
              <a:rPr lang="en-GB" sz="1200" kern="1200" dirty="0" err="1">
                <a:solidFill>
                  <a:schemeClr val="tx1"/>
                </a:solidFill>
                <a:effectLst/>
                <a:latin typeface="+mn-lt"/>
                <a:ea typeface="+mn-ea"/>
                <a:cs typeface="+mn-cs"/>
              </a:rPr>
              <a:t>Annishia</a:t>
            </a:r>
            <a:r>
              <a:rPr lang="en-GB" sz="1200" kern="1200" dirty="0">
                <a:solidFill>
                  <a:schemeClr val="tx1"/>
                </a:solidFill>
                <a:effectLst/>
                <a:latin typeface="+mn-lt"/>
                <a:ea typeface="+mn-ea"/>
                <a:cs typeface="+mn-cs"/>
              </a:rPr>
              <a:t>, F.B. and </a:t>
            </a:r>
            <a:r>
              <a:rPr lang="en-GB" sz="1200" kern="1200" dirty="0" err="1">
                <a:solidFill>
                  <a:schemeClr val="tx1"/>
                </a:solidFill>
                <a:effectLst/>
                <a:latin typeface="+mn-lt"/>
                <a:ea typeface="+mn-ea"/>
                <a:cs typeface="+mn-cs"/>
              </a:rPr>
              <a:t>Prastiyo</a:t>
            </a:r>
            <a:r>
              <a:rPr lang="en-GB" sz="1200" kern="1200" dirty="0">
                <a:solidFill>
                  <a:schemeClr val="tx1"/>
                </a:solidFill>
                <a:effectLst/>
                <a:latin typeface="+mn-lt"/>
                <a:ea typeface="+mn-ea"/>
                <a:cs typeface="+mn-cs"/>
              </a:rPr>
              <a:t>, E., 2019. </a:t>
            </a:r>
            <a:r>
              <a:rPr lang="en-GB" sz="1200" kern="1200" dirty="0" err="1">
                <a:solidFill>
                  <a:schemeClr val="tx1"/>
                </a:solidFill>
                <a:effectLst/>
                <a:latin typeface="+mn-lt"/>
                <a:ea typeface="+mn-ea"/>
                <a:cs typeface="+mn-cs"/>
              </a:rPr>
              <a:t>Pengaruh</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Harga</a:t>
            </a:r>
            <a:r>
              <a:rPr lang="en-GB" sz="1200" kern="1200" dirty="0">
                <a:solidFill>
                  <a:schemeClr val="tx1"/>
                </a:solidFill>
                <a:effectLst/>
                <a:latin typeface="+mn-lt"/>
                <a:ea typeface="+mn-ea"/>
                <a:cs typeface="+mn-cs"/>
              </a:rPr>
              <a:t> Dan </a:t>
            </a:r>
            <a:r>
              <a:rPr lang="en-GB" sz="1200" kern="1200" dirty="0" err="1">
                <a:solidFill>
                  <a:schemeClr val="tx1"/>
                </a:solidFill>
                <a:effectLst/>
                <a:latin typeface="+mn-lt"/>
                <a:ea typeface="+mn-ea"/>
                <a:cs typeface="+mn-cs"/>
              </a:rPr>
              <a:t>Fasilitas</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Terhadap</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Keputusan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Menginap</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Tamu</a:t>
            </a:r>
            <a:r>
              <a:rPr lang="en-GB" sz="1200" kern="1200" dirty="0">
                <a:solidFill>
                  <a:schemeClr val="tx1"/>
                </a:solidFill>
                <a:effectLst/>
                <a:latin typeface="+mn-lt"/>
                <a:ea typeface="+mn-ea"/>
                <a:cs typeface="+mn-cs"/>
              </a:rPr>
              <a:t> Di Hotel Best Western Premier The Hive Jakarta. </a:t>
            </a:r>
            <a:r>
              <a:rPr lang="en-US" sz="1200" i="1" kern="1200" dirty="0" err="1">
                <a:solidFill>
                  <a:schemeClr val="tx1"/>
                </a:solidFill>
                <a:effectLst/>
                <a:latin typeface="+mn-lt"/>
                <a:ea typeface="+mn-ea"/>
                <a:cs typeface="+mn-cs"/>
              </a:rPr>
              <a:t>Jurnal</a:t>
            </a:r>
            <a:r>
              <a:rPr lang="en-US" sz="1200" i="1" kern="1200" dirty="0">
                <a:solidFill>
                  <a:schemeClr val="tx1"/>
                </a:solidFill>
                <a:effectLst/>
                <a:latin typeface="+mn-lt"/>
                <a:ea typeface="+mn-ea"/>
                <a:cs typeface="+mn-cs"/>
              </a:rPr>
              <a:t> Hospitality Dan </a:t>
            </a:r>
            <a:r>
              <a:rPr lang="en-US" sz="1200" i="1" kern="1200" dirty="0" err="1">
                <a:solidFill>
                  <a:schemeClr val="tx1"/>
                </a:solidFill>
                <a:effectLst/>
                <a:latin typeface="+mn-lt"/>
                <a:ea typeface="+mn-ea"/>
                <a:cs typeface="+mn-cs"/>
              </a:rPr>
              <a:t>Pariwisata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4</a:t>
            </a:r>
            <a:r>
              <a:rPr lang="en-US" sz="1200" kern="1200" dirty="0">
                <a:solidFill>
                  <a:schemeClr val="tx1"/>
                </a:solidFill>
                <a:effectLst/>
                <a:latin typeface="+mn-lt"/>
                <a:ea typeface="+mn-ea"/>
                <a:cs typeface="+mn-cs"/>
              </a:rPr>
              <a:t>(1), pp.19-28.</a:t>
            </a:r>
          </a:p>
          <a:p>
            <a:r>
              <a:rPr lang="en-GB" sz="1200" kern="1200" dirty="0" err="1">
                <a:solidFill>
                  <a:schemeClr val="tx1"/>
                </a:solidFill>
                <a:effectLst/>
                <a:latin typeface="+mn-lt"/>
                <a:ea typeface="+mn-ea"/>
                <a:cs typeface="+mn-cs"/>
              </a:rPr>
              <a:t>Weli</a:t>
            </a:r>
            <a:r>
              <a:rPr lang="en-GB" sz="1200" kern="1200" dirty="0">
                <a:solidFill>
                  <a:schemeClr val="tx1"/>
                </a:solidFill>
                <a:effectLst/>
                <a:latin typeface="+mn-lt"/>
                <a:ea typeface="+mn-ea"/>
                <a:cs typeface="+mn-cs"/>
              </a:rPr>
              <a:t>, W., </a:t>
            </a:r>
            <a:r>
              <a:rPr lang="en-GB" sz="1200" kern="1200" dirty="0" err="1">
                <a:solidFill>
                  <a:schemeClr val="tx1"/>
                </a:solidFill>
                <a:effectLst/>
                <a:latin typeface="+mn-lt"/>
                <a:ea typeface="+mn-ea"/>
                <a:cs typeface="+mn-cs"/>
              </a:rPr>
              <a:t>Pambudi</a:t>
            </a:r>
            <a:r>
              <a:rPr lang="en-GB" sz="1200" kern="1200" dirty="0">
                <a:solidFill>
                  <a:schemeClr val="tx1"/>
                </a:solidFill>
                <a:effectLst/>
                <a:latin typeface="+mn-lt"/>
                <a:ea typeface="+mn-ea"/>
                <a:cs typeface="+mn-cs"/>
              </a:rPr>
              <a:t>, R., </a:t>
            </a:r>
            <a:r>
              <a:rPr lang="en-GB" sz="1200" kern="1200" dirty="0" err="1">
                <a:solidFill>
                  <a:schemeClr val="tx1"/>
                </a:solidFill>
                <a:effectLst/>
                <a:latin typeface="+mn-lt"/>
                <a:ea typeface="+mn-ea"/>
                <a:cs typeface="+mn-cs"/>
              </a:rPr>
              <a:t>Meilia</a:t>
            </a:r>
            <a:r>
              <a:rPr lang="en-GB" sz="1200" kern="1200" dirty="0">
                <a:solidFill>
                  <a:schemeClr val="tx1"/>
                </a:solidFill>
                <a:effectLst/>
                <a:latin typeface="+mn-lt"/>
                <a:ea typeface="+mn-ea"/>
                <a:cs typeface="+mn-cs"/>
              </a:rPr>
              <a:t>, E. and Joshua, D., 2021. Optimizing the Use of Microsoft Excel for Employees' Administrative Tasks at Le Premier Hotel Kota </a:t>
            </a:r>
            <a:r>
              <a:rPr lang="en-GB" sz="1200" kern="1200" dirty="0" err="1">
                <a:solidFill>
                  <a:schemeClr val="tx1"/>
                </a:solidFill>
                <a:effectLst/>
                <a:latin typeface="+mn-lt"/>
                <a:ea typeface="+mn-ea"/>
                <a:cs typeface="+mn-cs"/>
              </a:rPr>
              <a:t>Deltamas</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Cikarang</a:t>
            </a:r>
            <a:r>
              <a:rPr lang="en-GB"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MITRA: </a:t>
            </a:r>
            <a:r>
              <a:rPr lang="en-US" sz="1200" i="1" kern="1200" dirty="0" err="1">
                <a:solidFill>
                  <a:schemeClr val="tx1"/>
                </a:solidFill>
                <a:effectLst/>
                <a:latin typeface="+mn-lt"/>
                <a:ea typeface="+mn-ea"/>
                <a:cs typeface="+mn-cs"/>
              </a:rPr>
              <a:t>Jurnal</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Pemberdayaan</a:t>
            </a:r>
            <a:r>
              <a:rPr lang="en-US" sz="1200" i="1"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Masyarakat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5</a:t>
            </a:r>
            <a:r>
              <a:rPr lang="en-US" sz="1200" kern="1200" dirty="0">
                <a:solidFill>
                  <a:schemeClr val="tx1"/>
                </a:solidFill>
                <a:effectLst/>
                <a:latin typeface="+mn-lt"/>
                <a:ea typeface="+mn-ea"/>
                <a:cs typeface="+mn-cs"/>
              </a:rPr>
              <a:t>(1), pp.17-29.</a:t>
            </a:r>
          </a:p>
          <a:p>
            <a:endParaRPr lang="en-US" dirty="0"/>
          </a:p>
        </p:txBody>
      </p:sp>
      <p:sp>
        <p:nvSpPr>
          <p:cNvPr id="4" name="Slide Number Placeholder 3"/>
          <p:cNvSpPr>
            <a:spLocks noGrp="1"/>
          </p:cNvSpPr>
          <p:nvPr>
            <p:ph type="sldNum" sz="quarter" idx="10"/>
          </p:nvPr>
        </p:nvSpPr>
        <p:spPr/>
        <p:txBody>
          <a:bodyPr/>
          <a:lstStyle/>
          <a:p>
            <a:fld id="{6AAF93CC-A924-4660-B5D1-863E6BEF5EFE}" type="slidenum">
              <a:rPr lang="en-US" smtClean="0"/>
              <a:t>9</a:t>
            </a:fld>
            <a:endParaRPr lang="en-US"/>
          </a:p>
        </p:txBody>
      </p:sp>
    </p:spTree>
    <p:extLst>
      <p:ext uri="{BB962C8B-B14F-4D97-AF65-F5344CB8AC3E}">
        <p14:creationId xmlns:p14="http://schemas.microsoft.com/office/powerpoint/2010/main" val="916082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A45CE85-01D1-4E6F-BF12-F84B2C971CD8}" type="datetimeFigureOut">
              <a:rPr lang="en-US" smtClean="0"/>
              <a:t>12/6/2022</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411000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45CE85-01D1-4E6F-BF12-F84B2C971CD8}" type="datetimeFigureOut">
              <a:rPr lang="en-US" smtClean="0"/>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3300384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A45CE85-01D1-4E6F-BF12-F84B2C971CD8}" type="datetimeFigureOut">
              <a:rPr lang="en-US" smtClean="0"/>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3237505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A45CE85-01D1-4E6F-BF12-F84B2C971CD8}" type="datetimeFigureOut">
              <a:rPr lang="en-US" smtClean="0"/>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38092634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45CE85-01D1-4E6F-BF12-F84B2C971CD8}" type="datetimeFigureOut">
              <a:rPr lang="en-US" smtClean="0"/>
              <a:t>12/6/2022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4158609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A45CE85-01D1-4E6F-BF12-F84B2C971CD8}" type="datetimeFigureOut">
              <a:rPr lang="en-US" smtClean="0"/>
              <a:t>12/6/2022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1612682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45CE85-01D1-4E6F-BF12-F84B2C971CD8}" type="datetimeFigureOut">
              <a:rPr lang="en-US" smtClean="0"/>
              <a:t>12/6/2022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2884791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A45CE85-01D1-4E6F-BF12-F84B2C971CD8}" type="datetimeFigureOut">
              <a:rPr lang="en-US" smtClean="0"/>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1471999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A45CE85-01D1-4E6F-BF12-F84B2C971CD8}" type="datetimeFigureOut">
              <a:rPr lang="en-US" smtClean="0"/>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4203331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A45CE85-01D1-4E6F-BF12-F84B2C971CD8}" type="datetimeFigureOut">
              <a:rPr lang="en-US" smtClean="0"/>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2808701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A45CE85-01D1-4E6F-BF12-F84B2C971CD8}" type="datetimeFigureOut">
              <a:rPr lang="en-US" smtClean="0"/>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30330664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A45CE85-01D1-4E6F-BF12-F84B2C971CD8}" type="datetimeFigureOut">
              <a:rPr lang="en-US" smtClean="0"/>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11830554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A45CE85-01D1-4E6F-BF12-F84B2C971CD8}" type="datetimeFigureOut">
              <a:rPr lang="en-US" smtClean="0"/>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135735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A45CE85-01D1-4E6F-BF12-F84B2C971CD8}" type="datetimeFigureOut">
              <a:rPr lang="en-US" smtClean="0"/>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22427343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A45CE85-01D1-4E6F-BF12-F84B2C971CD8}" type="datetimeFigureOut">
              <a:rPr lang="en-US" smtClean="0"/>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10641033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45CE85-01D1-4E6F-BF12-F84B2C971CD8}" type="datetimeFigureOut">
              <a:rPr lang="en-US" smtClean="0"/>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39890420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45CE85-01D1-4E6F-BF12-F84B2C971CD8}" type="datetimeFigureOut">
              <a:rPr lang="en-US" smtClean="0"/>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FBB24A-AAFD-44A1-AA5B-B2B169B97A42}" type="slidenum">
              <a:rPr lang="en-US" smtClean="0"/>
              <a:t>‹#›</a:t>
            </a:fld>
            <a:endParaRPr lang="en-US"/>
          </a:p>
        </p:txBody>
      </p:sp>
    </p:spTree>
    <p:extLst>
      <p:ext uri="{BB962C8B-B14F-4D97-AF65-F5344CB8AC3E}">
        <p14:creationId xmlns:p14="http://schemas.microsoft.com/office/powerpoint/2010/main" val="2993379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A45CE85-01D1-4E6F-BF12-F84B2C971CD8}" type="datetimeFigureOut">
              <a:rPr lang="en-US" smtClean="0"/>
              <a:t>12/6/2022</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9FBB24A-AAFD-44A1-AA5B-B2B169B97A42}" type="slidenum">
              <a:rPr lang="en-US" smtClean="0"/>
              <a:t>‹#›</a:t>
            </a:fld>
            <a:endParaRPr lang="en-US"/>
          </a:p>
        </p:txBody>
      </p:sp>
    </p:spTree>
    <p:extLst>
      <p:ext uri="{BB962C8B-B14F-4D97-AF65-F5344CB8AC3E}">
        <p14:creationId xmlns:p14="http://schemas.microsoft.com/office/powerpoint/2010/main" val="304963281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jpeg"/><Relationship Id="rId7" Type="http://schemas.openxmlformats.org/officeDocument/2006/relationships/diagramColors" Target="../diagrams/colors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t>Employee Engagement</a:t>
            </a:r>
            <a:br>
              <a:rPr lang="en-US" dirty="0"/>
            </a:br>
            <a:endParaRPr lang="en-US" dirty="0"/>
          </a:p>
        </p:txBody>
      </p:sp>
      <p:sp>
        <p:nvSpPr>
          <p:cNvPr id="3" name="Subtitle 2"/>
          <p:cNvSpPr>
            <a:spLocks noGrp="1"/>
          </p:cNvSpPr>
          <p:nvPr>
            <p:ph type="subTitle" idx="1"/>
          </p:nvPr>
        </p:nvSpPr>
        <p:spPr>
          <a:xfrm>
            <a:off x="4515377" y="4094921"/>
            <a:ext cx="6987645" cy="1289879"/>
          </a:xfrm>
        </p:spPr>
        <p:txBody>
          <a:bodyPr>
            <a:normAutofit/>
          </a:bodyPr>
          <a:lstStyle/>
          <a:p>
            <a:r>
              <a:rPr lang="en-US" b="1" dirty="0"/>
              <a:t>Presented BY:</a:t>
            </a:r>
            <a:endParaRPr lang="en-US" dirty="0"/>
          </a:p>
          <a:p>
            <a:r>
              <a:rPr lang="en-US" dirty="0"/>
              <a:t>IONELA  BAICU</a:t>
            </a:r>
          </a:p>
        </p:txBody>
      </p:sp>
    </p:spTree>
    <p:extLst>
      <p:ext uri="{BB962C8B-B14F-4D97-AF65-F5344CB8AC3E}">
        <p14:creationId xmlns:p14="http://schemas.microsoft.com/office/powerpoint/2010/main" val="14304006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643778-7F6C-4E8D-84D1-D5CDB992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1D22F88D-6907-48AF-B024-346E855E0D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p:cNvSpPr>
            <a:spLocks noGrp="1"/>
          </p:cNvSpPr>
          <p:nvPr>
            <p:ph type="title"/>
          </p:nvPr>
        </p:nvSpPr>
        <p:spPr>
          <a:xfrm>
            <a:off x="496112" y="685801"/>
            <a:ext cx="2743200" cy="5105400"/>
          </a:xfrm>
        </p:spPr>
        <p:txBody>
          <a:bodyPr>
            <a:normAutofit/>
          </a:bodyPr>
          <a:lstStyle/>
          <a:p>
            <a:pPr algn="l"/>
            <a:r>
              <a:rPr lang="en-GB" sz="3200" b="1">
                <a:solidFill>
                  <a:srgbClr val="FFFFFF"/>
                </a:solidFill>
              </a:rPr>
              <a:t>Introduction</a:t>
            </a:r>
            <a:endParaRPr lang="en-US" sz="3200">
              <a:solidFill>
                <a:srgbClr val="FFFFFF"/>
              </a:solidFill>
            </a:endParaRPr>
          </a:p>
        </p:txBody>
      </p:sp>
      <p:grpSp>
        <p:nvGrpSpPr>
          <p:cNvPr id="12" name="Group 11">
            <a:extLst>
              <a:ext uri="{FF2B5EF4-FFF2-40B4-BE49-F238E27FC236}">
                <a16:creationId xmlns:a16="http://schemas.microsoft.com/office/drawing/2014/main" id="{F3842748-48B5-4DD0-A06A-A31C74024A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3" name="Freeform 6">
              <a:extLst>
                <a:ext uri="{FF2B5EF4-FFF2-40B4-BE49-F238E27FC236}">
                  <a16:creationId xmlns:a16="http://schemas.microsoft.com/office/drawing/2014/main" id="{548E99BE-1071-4690-9B9C-07926CEE5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9301F039-B467-413A-B25C-770E51069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5" name="Freeform 8">
              <a:extLst>
                <a:ext uri="{FF2B5EF4-FFF2-40B4-BE49-F238E27FC236}">
                  <a16:creationId xmlns:a16="http://schemas.microsoft.com/office/drawing/2014/main" id="{9F06AEC1-5558-49E8-8CAC-FEBD00DF0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6" name="Freeform 9">
              <a:extLst>
                <a:ext uri="{FF2B5EF4-FFF2-40B4-BE49-F238E27FC236}">
                  <a16:creationId xmlns:a16="http://schemas.microsoft.com/office/drawing/2014/main" id="{D10B76B9-BA68-471E-B58C-ED91198A9F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FEB3913B-54A3-490E-BA4B-5D0330990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F75DC961-08A4-46F8-8A80-2E1FB977E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3" name="Content Placeholder 2"/>
          <p:cNvSpPr>
            <a:spLocks noGrp="1"/>
          </p:cNvSpPr>
          <p:nvPr>
            <p:ph idx="1"/>
          </p:nvPr>
        </p:nvSpPr>
        <p:spPr>
          <a:xfrm>
            <a:off x="5117106" y="685801"/>
            <a:ext cx="6385918" cy="5105400"/>
          </a:xfrm>
        </p:spPr>
        <p:txBody>
          <a:bodyPr>
            <a:normAutofit/>
          </a:bodyPr>
          <a:lstStyle/>
          <a:p>
            <a:pPr>
              <a:lnSpc>
                <a:spcPct val="90000"/>
              </a:lnSpc>
            </a:pPr>
            <a:r>
              <a:rPr lang="en-GB" sz="1900" dirty="0"/>
              <a:t>The aim of this presentation is to demonstrate the term employee engagement and why it’s important for the hotel industry. </a:t>
            </a:r>
          </a:p>
          <a:p>
            <a:pPr>
              <a:lnSpc>
                <a:spcPct val="90000"/>
              </a:lnSpc>
            </a:pPr>
            <a:r>
              <a:rPr lang="en-GB" sz="1900" dirty="0"/>
              <a:t>In addition, the study will also demonstrate a real-life example of employee engagement. </a:t>
            </a:r>
          </a:p>
          <a:p>
            <a:pPr>
              <a:lnSpc>
                <a:spcPct val="90000"/>
              </a:lnSpc>
            </a:pPr>
            <a:r>
              <a:rPr lang="en-GB" sz="1900" dirty="0"/>
              <a:t>The term employee engagement is the organisational goal that helps to keep talented workers in the workplace(Antony, 2018). </a:t>
            </a:r>
          </a:p>
          <a:p>
            <a:pPr>
              <a:lnSpc>
                <a:spcPct val="90000"/>
              </a:lnSpc>
            </a:pPr>
            <a:r>
              <a:rPr lang="en-GB" sz="1900" dirty="0"/>
              <a:t>Employees prefer to make long-term relationships with the hotel industries that provide a positive working environment. </a:t>
            </a:r>
          </a:p>
          <a:p>
            <a:pPr marL="0" indent="0">
              <a:lnSpc>
                <a:spcPct val="90000"/>
              </a:lnSpc>
              <a:buNone/>
            </a:pPr>
            <a:endParaRPr lang="en-US" sz="1900" dirty="0"/>
          </a:p>
          <a:p>
            <a:pPr>
              <a:lnSpc>
                <a:spcPct val="90000"/>
              </a:lnSpc>
            </a:pPr>
            <a:endParaRPr lang="en-US" sz="1900" dirty="0"/>
          </a:p>
        </p:txBody>
      </p:sp>
    </p:spTree>
    <p:extLst>
      <p:ext uri="{BB962C8B-B14F-4D97-AF65-F5344CB8AC3E}">
        <p14:creationId xmlns:p14="http://schemas.microsoft.com/office/powerpoint/2010/main" val="1825426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E47280D-9DF4-4EC0-870E-F5799F7AD3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useBgFill="1">
        <p:nvSpPr>
          <p:cNvPr id="10" name="Freeform 37">
            <a:extLst>
              <a:ext uri="{FF2B5EF4-FFF2-40B4-BE49-F238E27FC236}">
                <a16:creationId xmlns:a16="http://schemas.microsoft.com/office/drawing/2014/main" id="{7ED3A13C-2CCC-4715-A54F-87795E0CE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2"/>
            <a:ext cx="8005382" cy="6857999"/>
          </a:xfrm>
          <a:custGeom>
            <a:avLst/>
            <a:gdLst>
              <a:gd name="connsiteX0" fmla="*/ 0 w 8005382"/>
              <a:gd name="connsiteY0" fmla="*/ 0 h 6857999"/>
              <a:gd name="connsiteX1" fmla="*/ 7723450 w 8005382"/>
              <a:gd name="connsiteY1" fmla="*/ 0 h 6857999"/>
              <a:gd name="connsiteX2" fmla="*/ 6859850 w 8005382"/>
              <a:gd name="connsiteY2" fmla="*/ 5223932 h 6857999"/>
              <a:gd name="connsiteX3" fmla="*/ 8005382 w 8005382"/>
              <a:gd name="connsiteY3" fmla="*/ 6857999 h 6857999"/>
              <a:gd name="connsiteX4" fmla="*/ 0 w 8005382"/>
              <a:gd name="connsiteY4" fmla="*/ 6857999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05382" h="6857999">
                <a:moveTo>
                  <a:pt x="0" y="0"/>
                </a:moveTo>
                <a:lnTo>
                  <a:pt x="7723450" y="0"/>
                </a:lnTo>
                <a:lnTo>
                  <a:pt x="6859850" y="5223932"/>
                </a:lnTo>
                <a:lnTo>
                  <a:pt x="8005382" y="6857999"/>
                </a:lnTo>
                <a:lnTo>
                  <a:pt x="0" y="6857999"/>
                </a:lnTo>
                <a:close/>
              </a:path>
            </a:pathLst>
          </a:custGeom>
          <a:ln>
            <a:noFill/>
          </a:ln>
          <a:effectLst/>
        </p:spPr>
        <p:style>
          <a:lnRef idx="1">
            <a:schemeClr val="accent1"/>
          </a:lnRef>
          <a:fillRef idx="1003">
            <a:schemeClr val="lt1"/>
          </a:fillRef>
          <a:effectRef idx="2">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FB6C0892-83F6-4C98-B806-06627C7325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42930" y="0"/>
            <a:ext cx="2436813" cy="6858001"/>
            <a:chOff x="1320800" y="0"/>
            <a:chExt cx="2436813" cy="6858001"/>
          </a:xfrm>
        </p:grpSpPr>
        <p:sp>
          <p:nvSpPr>
            <p:cNvPr id="13" name="Freeform 6">
              <a:extLst>
                <a:ext uri="{FF2B5EF4-FFF2-40B4-BE49-F238E27FC236}">
                  <a16:creationId xmlns:a16="http://schemas.microsoft.com/office/drawing/2014/main" id="{76E9889C-BAC7-429B-86C0-2D7736A398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B84616D5-1F3D-4B55-BA27-B53B56376B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5" name="Freeform 8">
              <a:extLst>
                <a:ext uri="{FF2B5EF4-FFF2-40B4-BE49-F238E27FC236}">
                  <a16:creationId xmlns:a16="http://schemas.microsoft.com/office/drawing/2014/main" id="{D6883E9B-59DA-4777-AC43-55F9164D3F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6" name="Freeform 9">
              <a:extLst>
                <a:ext uri="{FF2B5EF4-FFF2-40B4-BE49-F238E27FC236}">
                  <a16:creationId xmlns:a16="http://schemas.microsoft.com/office/drawing/2014/main" id="{F5442FF4-005F-4930-92FB-6594E29C4F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648BA981-E918-4543-BE19-51E03C5710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03A6AFED-BD81-4CCC-AADE-1E8923376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p:cNvSpPr>
            <a:spLocks noGrp="1"/>
          </p:cNvSpPr>
          <p:nvPr>
            <p:ph type="title"/>
          </p:nvPr>
        </p:nvSpPr>
        <p:spPr>
          <a:xfrm>
            <a:off x="8341910" y="1023257"/>
            <a:ext cx="3235083" cy="4767943"/>
          </a:xfrm>
          <a:effectLst/>
        </p:spPr>
        <p:txBody>
          <a:bodyPr anchor="ctr">
            <a:normAutofit/>
          </a:bodyPr>
          <a:lstStyle/>
          <a:p>
            <a:pPr algn="l"/>
            <a:r>
              <a:rPr lang="en-GB" b="1">
                <a:solidFill>
                  <a:srgbClr val="000000"/>
                </a:solidFill>
              </a:rPr>
              <a:t>Benefits of employee engagement</a:t>
            </a:r>
            <a:endParaRPr lang="en-US">
              <a:solidFill>
                <a:srgbClr val="000000"/>
              </a:solidFill>
            </a:endParaRPr>
          </a:p>
        </p:txBody>
      </p:sp>
      <p:sp>
        <p:nvSpPr>
          <p:cNvPr id="3" name="Content Placeholder 2"/>
          <p:cNvSpPr>
            <a:spLocks noGrp="1"/>
          </p:cNvSpPr>
          <p:nvPr>
            <p:ph idx="1"/>
          </p:nvPr>
        </p:nvSpPr>
        <p:spPr>
          <a:xfrm>
            <a:off x="693035" y="1023257"/>
            <a:ext cx="5968515" cy="4767944"/>
          </a:xfrm>
        </p:spPr>
        <p:txBody>
          <a:bodyPr anchor="ctr">
            <a:normAutofit/>
          </a:bodyPr>
          <a:lstStyle/>
          <a:p>
            <a:r>
              <a:rPr lang="en-GB" sz="2000"/>
              <a:t>The term engagement is crucial, and hotel industries complete it after the recruitment of top talent.  </a:t>
            </a:r>
            <a:endParaRPr lang="en-US" sz="2000"/>
          </a:p>
          <a:p>
            <a:pPr marL="914400" lvl="2" indent="0">
              <a:buNone/>
            </a:pPr>
            <a:r>
              <a:rPr lang="en-GB" sz="2000" b="1"/>
              <a:t>Increased employee loyalty</a:t>
            </a:r>
            <a:endParaRPr lang="en-US" sz="2000"/>
          </a:p>
          <a:p>
            <a:pPr marL="914400" lvl="2" indent="0">
              <a:buNone/>
            </a:pPr>
            <a:r>
              <a:rPr lang="en-GB" sz="2000" b="1"/>
              <a:t>Highly skilled workforce</a:t>
            </a:r>
            <a:endParaRPr lang="en-US" sz="2000" b="1"/>
          </a:p>
          <a:p>
            <a:pPr marL="914400" lvl="2" indent="0">
              <a:buNone/>
            </a:pPr>
            <a:r>
              <a:rPr lang="en-GB" sz="2000" b="1"/>
              <a:t>Decreased hiring costs</a:t>
            </a:r>
            <a:endParaRPr lang="en-US" sz="2000" b="1"/>
          </a:p>
        </p:txBody>
      </p:sp>
    </p:spTree>
    <p:extLst>
      <p:ext uri="{BB962C8B-B14F-4D97-AF65-F5344CB8AC3E}">
        <p14:creationId xmlns:p14="http://schemas.microsoft.com/office/powerpoint/2010/main" val="499111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E47280D-9DF4-4EC0-870E-F5799F7AD3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useBgFill="1">
        <p:nvSpPr>
          <p:cNvPr id="10" name="Freeform 37">
            <a:extLst>
              <a:ext uri="{FF2B5EF4-FFF2-40B4-BE49-F238E27FC236}">
                <a16:creationId xmlns:a16="http://schemas.microsoft.com/office/drawing/2014/main" id="{7ED3A13C-2CCC-4715-A54F-87795E0CE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2"/>
            <a:ext cx="8005382" cy="6857999"/>
          </a:xfrm>
          <a:custGeom>
            <a:avLst/>
            <a:gdLst>
              <a:gd name="connsiteX0" fmla="*/ 0 w 8005382"/>
              <a:gd name="connsiteY0" fmla="*/ 0 h 6857999"/>
              <a:gd name="connsiteX1" fmla="*/ 7723450 w 8005382"/>
              <a:gd name="connsiteY1" fmla="*/ 0 h 6857999"/>
              <a:gd name="connsiteX2" fmla="*/ 6859850 w 8005382"/>
              <a:gd name="connsiteY2" fmla="*/ 5223932 h 6857999"/>
              <a:gd name="connsiteX3" fmla="*/ 8005382 w 8005382"/>
              <a:gd name="connsiteY3" fmla="*/ 6857999 h 6857999"/>
              <a:gd name="connsiteX4" fmla="*/ 0 w 8005382"/>
              <a:gd name="connsiteY4" fmla="*/ 6857999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05382" h="6857999">
                <a:moveTo>
                  <a:pt x="0" y="0"/>
                </a:moveTo>
                <a:lnTo>
                  <a:pt x="7723450" y="0"/>
                </a:lnTo>
                <a:lnTo>
                  <a:pt x="6859850" y="5223932"/>
                </a:lnTo>
                <a:lnTo>
                  <a:pt x="8005382" y="6857999"/>
                </a:lnTo>
                <a:lnTo>
                  <a:pt x="0" y="6857999"/>
                </a:lnTo>
                <a:close/>
              </a:path>
            </a:pathLst>
          </a:custGeom>
          <a:ln>
            <a:noFill/>
          </a:ln>
          <a:effectLst/>
        </p:spPr>
        <p:style>
          <a:lnRef idx="1">
            <a:schemeClr val="accent1"/>
          </a:lnRef>
          <a:fillRef idx="1003">
            <a:schemeClr val="lt1"/>
          </a:fillRef>
          <a:effectRef idx="2">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FB6C0892-83F6-4C98-B806-06627C7325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42930" y="0"/>
            <a:ext cx="2436813" cy="6858001"/>
            <a:chOff x="1320800" y="0"/>
            <a:chExt cx="2436813" cy="6858001"/>
          </a:xfrm>
        </p:grpSpPr>
        <p:sp>
          <p:nvSpPr>
            <p:cNvPr id="13" name="Freeform 6">
              <a:extLst>
                <a:ext uri="{FF2B5EF4-FFF2-40B4-BE49-F238E27FC236}">
                  <a16:creationId xmlns:a16="http://schemas.microsoft.com/office/drawing/2014/main" id="{76E9889C-BAC7-429B-86C0-2D7736A398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B84616D5-1F3D-4B55-BA27-B53B56376B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5" name="Freeform 8">
              <a:extLst>
                <a:ext uri="{FF2B5EF4-FFF2-40B4-BE49-F238E27FC236}">
                  <a16:creationId xmlns:a16="http://schemas.microsoft.com/office/drawing/2014/main" id="{D6883E9B-59DA-4777-AC43-55F9164D3F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6" name="Freeform 9">
              <a:extLst>
                <a:ext uri="{FF2B5EF4-FFF2-40B4-BE49-F238E27FC236}">
                  <a16:creationId xmlns:a16="http://schemas.microsoft.com/office/drawing/2014/main" id="{F5442FF4-005F-4930-92FB-6594E29C4F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648BA981-E918-4543-BE19-51E03C5710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03A6AFED-BD81-4CCC-AADE-1E8923376C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BF7310FD-CED5-4964-7341-5BD89E74FE7B}"/>
              </a:ext>
            </a:extLst>
          </p:cNvPr>
          <p:cNvSpPr>
            <a:spLocks noGrp="1"/>
          </p:cNvSpPr>
          <p:nvPr>
            <p:ph type="title"/>
          </p:nvPr>
        </p:nvSpPr>
        <p:spPr>
          <a:xfrm>
            <a:off x="8341910" y="1023257"/>
            <a:ext cx="3235083" cy="4767943"/>
          </a:xfrm>
          <a:effectLst/>
        </p:spPr>
        <p:txBody>
          <a:bodyPr anchor="ctr">
            <a:normAutofit/>
          </a:bodyPr>
          <a:lstStyle/>
          <a:p>
            <a:pPr algn="l"/>
            <a:r>
              <a:rPr lang="en-GB" b="1">
                <a:solidFill>
                  <a:srgbClr val="000000"/>
                </a:solidFill>
              </a:rPr>
              <a:t>Benefits of employee engagement</a:t>
            </a:r>
            <a:endParaRPr lang="en-GB">
              <a:solidFill>
                <a:srgbClr val="000000"/>
              </a:solidFill>
            </a:endParaRPr>
          </a:p>
        </p:txBody>
      </p:sp>
      <p:sp>
        <p:nvSpPr>
          <p:cNvPr id="3" name="Content Placeholder 2">
            <a:extLst>
              <a:ext uri="{FF2B5EF4-FFF2-40B4-BE49-F238E27FC236}">
                <a16:creationId xmlns:a16="http://schemas.microsoft.com/office/drawing/2014/main" id="{CAE58116-C591-6275-9FD8-961B2339B182}"/>
              </a:ext>
            </a:extLst>
          </p:cNvPr>
          <p:cNvSpPr>
            <a:spLocks noGrp="1"/>
          </p:cNvSpPr>
          <p:nvPr>
            <p:ph idx="1"/>
          </p:nvPr>
        </p:nvSpPr>
        <p:spPr>
          <a:xfrm>
            <a:off x="693035" y="1023257"/>
            <a:ext cx="5968515" cy="4767944"/>
          </a:xfrm>
        </p:spPr>
        <p:txBody>
          <a:bodyPr anchor="ctr">
            <a:normAutofit/>
          </a:bodyPr>
          <a:lstStyle/>
          <a:p>
            <a:r>
              <a:rPr lang="en-GB" sz="2000" b="1" kern="1200">
                <a:effectLst/>
                <a:latin typeface="+mn-lt"/>
                <a:ea typeface="+mn-ea"/>
                <a:cs typeface="+mn-cs"/>
              </a:rPr>
              <a:t>Positive company culture</a:t>
            </a:r>
            <a:endParaRPr lang="en-US" sz="2000" b="1" kern="1200">
              <a:effectLst/>
              <a:latin typeface="+mn-lt"/>
              <a:ea typeface="+mn-ea"/>
              <a:cs typeface="+mn-cs"/>
            </a:endParaRPr>
          </a:p>
          <a:p>
            <a:r>
              <a:rPr lang="en-GB" sz="2000" kern="1200">
                <a:effectLst/>
                <a:latin typeface="+mn-lt"/>
                <a:ea typeface="+mn-ea"/>
                <a:cs typeface="+mn-cs"/>
              </a:rPr>
              <a:t>Organisational culture plays a significant role in retaining and hiring valuable employees. </a:t>
            </a:r>
          </a:p>
          <a:p>
            <a:r>
              <a:rPr lang="en-GB" sz="2000" b="1" kern="1200">
                <a:effectLst/>
                <a:latin typeface="+mn-lt"/>
                <a:ea typeface="+mn-ea"/>
                <a:cs typeface="+mn-cs"/>
              </a:rPr>
              <a:t> </a:t>
            </a:r>
          </a:p>
          <a:p>
            <a:r>
              <a:rPr lang="en-GB" sz="2000" b="1" kern="1200">
                <a:effectLst/>
                <a:latin typeface="+mn-lt"/>
                <a:ea typeface="+mn-ea"/>
                <a:cs typeface="+mn-cs"/>
              </a:rPr>
              <a:t>Better brand reputation</a:t>
            </a:r>
            <a:endParaRPr lang="en-US" sz="2000" b="1" kern="1200">
              <a:effectLst/>
              <a:latin typeface="+mn-lt"/>
              <a:ea typeface="+mn-ea"/>
              <a:cs typeface="+mn-cs"/>
            </a:endParaRPr>
          </a:p>
          <a:p>
            <a:r>
              <a:rPr lang="en-GB" sz="2000" kern="1200">
                <a:effectLst/>
                <a:latin typeface="+mn-lt"/>
                <a:ea typeface="+mn-ea"/>
                <a:cs typeface="+mn-cs"/>
              </a:rPr>
              <a:t>Employee engagement can also help to improve the reputation of the company among the people. </a:t>
            </a:r>
            <a:endParaRPr lang="en-GB" sz="2000"/>
          </a:p>
        </p:txBody>
      </p:sp>
    </p:spTree>
    <p:extLst>
      <p:ext uri="{BB962C8B-B14F-4D97-AF65-F5344CB8AC3E}">
        <p14:creationId xmlns:p14="http://schemas.microsoft.com/office/powerpoint/2010/main" val="1480077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Maslow's Hierarchy of Needs Theory</a:t>
            </a:r>
            <a:br>
              <a:rPr lang="en-US" b="1"/>
            </a:br>
            <a:endParaRPr lang="en-US" dirty="0"/>
          </a:p>
        </p:txBody>
      </p:sp>
      <p:graphicFrame>
        <p:nvGraphicFramePr>
          <p:cNvPr id="21" name="Content Placeholder 2">
            <a:extLst>
              <a:ext uri="{FF2B5EF4-FFF2-40B4-BE49-F238E27FC236}">
                <a16:creationId xmlns:a16="http://schemas.microsoft.com/office/drawing/2014/main" id="{52C52228-CA44-20D3-0CFC-424094ED16A4}"/>
              </a:ext>
            </a:extLst>
          </p:cNvPr>
          <p:cNvGraphicFramePr>
            <a:graphicFrameLocks noGrp="1"/>
          </p:cNvGraphicFramePr>
          <p:nvPr>
            <p:ph idx="1"/>
          </p:nvPr>
        </p:nvGraphicFramePr>
        <p:xfrm>
          <a:off x="1484310" y="1925783"/>
          <a:ext cx="10018713" cy="38654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9344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8">
            <a:extLst>
              <a:ext uri="{FF2B5EF4-FFF2-40B4-BE49-F238E27FC236}">
                <a16:creationId xmlns:a16="http://schemas.microsoft.com/office/drawing/2014/main" id="{BED1B64B-251E-446A-A285-6626C4E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grpSp>
        <p:nvGrpSpPr>
          <p:cNvPr id="22" name="Group 10">
            <a:extLst>
              <a:ext uri="{FF2B5EF4-FFF2-40B4-BE49-F238E27FC236}">
                <a16:creationId xmlns:a16="http://schemas.microsoft.com/office/drawing/2014/main" id="{CD02B5D1-60D4-4D5B-AFD9-C986E227431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12" name="Freeform 6">
              <a:extLst>
                <a:ext uri="{FF2B5EF4-FFF2-40B4-BE49-F238E27FC236}">
                  <a16:creationId xmlns:a16="http://schemas.microsoft.com/office/drawing/2014/main" id="{54E16489-5A93-4D86-AAAD-52DB55A814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3" name="Freeform 7">
              <a:extLst>
                <a:ext uri="{FF2B5EF4-FFF2-40B4-BE49-F238E27FC236}">
                  <a16:creationId xmlns:a16="http://schemas.microsoft.com/office/drawing/2014/main" id="{BC99456E-7EAD-49F1-B2FE-C2C561C0BE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4" name="Freeform 8">
              <a:extLst>
                <a:ext uri="{FF2B5EF4-FFF2-40B4-BE49-F238E27FC236}">
                  <a16:creationId xmlns:a16="http://schemas.microsoft.com/office/drawing/2014/main" id="{922702DF-10E7-4320-B99B-75D2EE97FC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5" name="Freeform 9">
              <a:extLst>
                <a:ext uri="{FF2B5EF4-FFF2-40B4-BE49-F238E27FC236}">
                  <a16:creationId xmlns:a16="http://schemas.microsoft.com/office/drawing/2014/main" id="{1EFA49A8-FE55-4D51-B1C9-11F13FFB71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4C63B37C-8CEE-4A72-AFD8-3C2DBD3725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31245F86-6106-4758-A825-71AC9D6F9E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p:cNvSpPr>
            <a:spLocks noGrp="1"/>
          </p:cNvSpPr>
          <p:nvPr>
            <p:ph type="title"/>
          </p:nvPr>
        </p:nvSpPr>
        <p:spPr>
          <a:xfrm>
            <a:off x="1484312" y="1284051"/>
            <a:ext cx="2812385" cy="3723836"/>
          </a:xfrm>
        </p:spPr>
        <p:txBody>
          <a:bodyPr>
            <a:normAutofit/>
          </a:bodyPr>
          <a:lstStyle/>
          <a:p>
            <a:r>
              <a:rPr lang="en-GB" sz="3600" b="1">
                <a:solidFill>
                  <a:srgbClr val="000000"/>
                </a:solidFill>
              </a:rPr>
              <a:t>Example </a:t>
            </a:r>
            <a:endParaRPr lang="en-US" sz="3600">
              <a:solidFill>
                <a:srgbClr val="000000"/>
              </a:solidFill>
            </a:endParaRPr>
          </a:p>
        </p:txBody>
      </p:sp>
      <p:sp useBgFill="1">
        <p:nvSpPr>
          <p:cNvPr id="19" name="Rounded Rectangle 16">
            <a:extLst>
              <a:ext uri="{FF2B5EF4-FFF2-40B4-BE49-F238E27FC236}">
                <a16:creationId xmlns:a16="http://schemas.microsoft.com/office/drawing/2014/main" id="{A27AE693-58E8-48BC-8ED0-568ABFEAB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1162" y="648931"/>
            <a:ext cx="6881862" cy="5231964"/>
          </a:xfrm>
          <a:prstGeom prst="roundRect">
            <a:avLst>
              <a:gd name="adj" fmla="val 4834"/>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4" name="Content Placeholder 2">
            <a:extLst>
              <a:ext uri="{FF2B5EF4-FFF2-40B4-BE49-F238E27FC236}">
                <a16:creationId xmlns:a16="http://schemas.microsoft.com/office/drawing/2014/main" id="{9C65ECA6-7FB4-89F4-CF6F-D886840FA0A3}"/>
              </a:ext>
            </a:extLst>
          </p:cNvPr>
          <p:cNvGraphicFramePr>
            <a:graphicFrameLocks noGrp="1"/>
          </p:cNvGraphicFramePr>
          <p:nvPr>
            <p:ph idx="1"/>
            <p:extLst>
              <p:ext uri="{D42A27DB-BD31-4B8C-83A1-F6EECF244321}">
                <p14:modId xmlns:p14="http://schemas.microsoft.com/office/powerpoint/2010/main" val="3461094162"/>
              </p:ext>
            </p:extLst>
          </p:nvPr>
        </p:nvGraphicFramePr>
        <p:xfrm>
          <a:off x="4941201" y="992181"/>
          <a:ext cx="6237359" cy="45662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7235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AC352-677C-B55B-9E6A-A3482DE54175}"/>
              </a:ext>
            </a:extLst>
          </p:cNvPr>
          <p:cNvSpPr>
            <a:spLocks noGrp="1"/>
          </p:cNvSpPr>
          <p:nvPr>
            <p:ph type="title"/>
          </p:nvPr>
        </p:nvSpPr>
        <p:spPr>
          <a:xfrm>
            <a:off x="1760706" y="4452257"/>
            <a:ext cx="9742318" cy="1384980"/>
          </a:xfrm>
        </p:spPr>
        <p:txBody>
          <a:bodyPr>
            <a:normAutofit/>
          </a:bodyPr>
          <a:lstStyle/>
          <a:p>
            <a:r>
              <a:rPr lang="en-GB" b="1" dirty="0"/>
              <a:t>Example</a:t>
            </a:r>
            <a:endParaRPr lang="en-GB" dirty="0"/>
          </a:p>
        </p:txBody>
      </p:sp>
      <p:graphicFrame>
        <p:nvGraphicFramePr>
          <p:cNvPr id="5" name="Content Placeholder 2">
            <a:extLst>
              <a:ext uri="{FF2B5EF4-FFF2-40B4-BE49-F238E27FC236}">
                <a16:creationId xmlns:a16="http://schemas.microsoft.com/office/drawing/2014/main" id="{343F0E7D-7DCC-2DA6-8A5A-E78094016BB1}"/>
              </a:ext>
            </a:extLst>
          </p:cNvPr>
          <p:cNvGraphicFramePr>
            <a:graphicFrameLocks noGrp="1"/>
          </p:cNvGraphicFramePr>
          <p:nvPr>
            <p:ph idx="1"/>
            <p:extLst>
              <p:ext uri="{D42A27DB-BD31-4B8C-83A1-F6EECF244321}">
                <p14:modId xmlns:p14="http://schemas.microsoft.com/office/powerpoint/2010/main" val="3395473752"/>
              </p:ext>
            </p:extLst>
          </p:nvPr>
        </p:nvGraphicFramePr>
        <p:xfrm>
          <a:off x="1760705" y="865761"/>
          <a:ext cx="9742319" cy="32406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86959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03BF673-8C68-4092-BF1B-53C57EFEC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dirty="0"/>
          </a:p>
        </p:txBody>
      </p:sp>
      <p:sp useBgFill="1">
        <p:nvSpPr>
          <p:cNvPr id="10" name="Freeform: Shape 9">
            <a:extLst>
              <a:ext uri="{FF2B5EF4-FFF2-40B4-BE49-F238E27FC236}">
                <a16:creationId xmlns:a16="http://schemas.microsoft.com/office/drawing/2014/main" id="{B1BDB70B-F0E6-4867-818F-C582494FB6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7083" y="0"/>
            <a:ext cx="11134917" cy="6858000"/>
          </a:xfrm>
          <a:custGeom>
            <a:avLst/>
            <a:gdLst>
              <a:gd name="connsiteX0" fmla="*/ 7627977 w 11134917"/>
              <a:gd name="connsiteY0" fmla="*/ 0 h 6858000"/>
              <a:gd name="connsiteX1" fmla="*/ 8129873 w 11134917"/>
              <a:gd name="connsiteY1" fmla="*/ 0 h 6858000"/>
              <a:gd name="connsiteX2" fmla="*/ 11134917 w 11134917"/>
              <a:gd name="connsiteY2" fmla="*/ 0 h 6858000"/>
              <a:gd name="connsiteX3" fmla="*/ 11134917 w 11134917"/>
              <a:gd name="connsiteY3" fmla="*/ 6858000 h 6858000"/>
              <a:gd name="connsiteX4" fmla="*/ 8129873 w 11134917"/>
              <a:gd name="connsiteY4" fmla="*/ 6858000 h 6858000"/>
              <a:gd name="connsiteX5" fmla="*/ 7627977 w 11134917"/>
              <a:gd name="connsiteY5" fmla="*/ 6858000 h 6858000"/>
              <a:gd name="connsiteX6" fmla="*/ 7627977 w 11134917"/>
              <a:gd name="connsiteY6" fmla="*/ 6857419 h 6858000"/>
              <a:gd name="connsiteX7" fmla="*/ 1921931 w 11134917"/>
              <a:gd name="connsiteY7" fmla="*/ 6850814 h 6858000"/>
              <a:gd name="connsiteX8" fmla="*/ 0 w 11134917"/>
              <a:gd name="connsiteY8" fmla="*/ 5325357 h 6858000"/>
              <a:gd name="connsiteX9" fmla="*/ 838199 w 11134917"/>
              <a:gd name="connsiteY9" fmla="*/ 7331 h 6858000"/>
              <a:gd name="connsiteX10" fmla="*/ 7627977 w 11134917"/>
              <a:gd name="connsiteY10" fmla="*/ 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134917" h="6858000">
                <a:moveTo>
                  <a:pt x="7627977" y="0"/>
                </a:moveTo>
                <a:lnTo>
                  <a:pt x="8129873" y="0"/>
                </a:lnTo>
                <a:lnTo>
                  <a:pt x="11134917" y="0"/>
                </a:lnTo>
                <a:lnTo>
                  <a:pt x="11134917" y="6858000"/>
                </a:lnTo>
                <a:lnTo>
                  <a:pt x="8129873" y="6858000"/>
                </a:lnTo>
                <a:lnTo>
                  <a:pt x="7627977" y="6858000"/>
                </a:lnTo>
                <a:lnTo>
                  <a:pt x="7627977" y="6857419"/>
                </a:lnTo>
                <a:lnTo>
                  <a:pt x="1921931" y="6850814"/>
                </a:lnTo>
                <a:lnTo>
                  <a:pt x="0" y="5325357"/>
                </a:lnTo>
                <a:lnTo>
                  <a:pt x="838199" y="7331"/>
                </a:lnTo>
                <a:lnTo>
                  <a:pt x="7627977" y="50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1E52C707-F508-47B5-8864-8CC3EE0F030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2025" y="0"/>
            <a:ext cx="2436813" cy="6858001"/>
            <a:chOff x="1320800" y="0"/>
            <a:chExt cx="2436813" cy="6858001"/>
          </a:xfrm>
        </p:grpSpPr>
        <p:sp>
          <p:nvSpPr>
            <p:cNvPr id="13" name="Freeform 6">
              <a:extLst>
                <a:ext uri="{FF2B5EF4-FFF2-40B4-BE49-F238E27FC236}">
                  <a16:creationId xmlns:a16="http://schemas.microsoft.com/office/drawing/2014/main" id="{066B5DD9-1C9B-4957-AF7C-8E11C7E88B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8DF9D480-2CEE-4037-8C1B-6380686300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5" name="Freeform 8">
              <a:extLst>
                <a:ext uri="{FF2B5EF4-FFF2-40B4-BE49-F238E27FC236}">
                  <a16:creationId xmlns:a16="http://schemas.microsoft.com/office/drawing/2014/main" id="{EBF6F7B8-E51D-495D-B944-B8E2E84C57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6" name="Freeform 9">
              <a:extLst>
                <a:ext uri="{FF2B5EF4-FFF2-40B4-BE49-F238E27FC236}">
                  <a16:creationId xmlns:a16="http://schemas.microsoft.com/office/drawing/2014/main" id="{F43BB0F7-F9F4-4CFA-9277-2B671DC70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D51F18A6-D926-4462-B110-63097184F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ED77B4F5-55D8-444A-9EFF-CAAA8CD69F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p:cNvSpPr>
            <a:spLocks noGrp="1"/>
          </p:cNvSpPr>
          <p:nvPr>
            <p:ph type="title"/>
          </p:nvPr>
        </p:nvSpPr>
        <p:spPr>
          <a:xfrm>
            <a:off x="1836013" y="1072609"/>
            <a:ext cx="3041557" cy="4522647"/>
          </a:xfrm>
          <a:effectLst/>
        </p:spPr>
        <p:txBody>
          <a:bodyPr anchor="ctr">
            <a:normAutofit/>
          </a:bodyPr>
          <a:lstStyle/>
          <a:p>
            <a:pPr algn="l"/>
            <a:r>
              <a:rPr lang="en-GB" sz="3200" b="1">
                <a:solidFill>
                  <a:schemeClr val="tx2"/>
                </a:solidFill>
              </a:rPr>
              <a:t>Conclusion </a:t>
            </a:r>
            <a:endParaRPr lang="en-US" sz="3200">
              <a:solidFill>
                <a:schemeClr val="tx2"/>
              </a:solidFill>
            </a:endParaRPr>
          </a:p>
        </p:txBody>
      </p:sp>
      <p:sp>
        <p:nvSpPr>
          <p:cNvPr id="3" name="Content Placeholder 2"/>
          <p:cNvSpPr>
            <a:spLocks noGrp="1"/>
          </p:cNvSpPr>
          <p:nvPr>
            <p:ph idx="1"/>
          </p:nvPr>
        </p:nvSpPr>
        <p:spPr>
          <a:xfrm>
            <a:off x="5149032" y="1072609"/>
            <a:ext cx="6383207" cy="4522647"/>
          </a:xfrm>
        </p:spPr>
        <p:txBody>
          <a:bodyPr anchor="ctr">
            <a:normAutofit/>
          </a:bodyPr>
          <a:lstStyle/>
          <a:p>
            <a:pPr>
              <a:lnSpc>
                <a:spcPct val="90000"/>
              </a:lnSpc>
            </a:pPr>
            <a:r>
              <a:rPr lang="en-GB" sz="1600"/>
              <a:t>The study has concluded that employee engagement is the concept that describes the dedication the workers feel toward their jobs. </a:t>
            </a:r>
          </a:p>
          <a:p>
            <a:pPr>
              <a:lnSpc>
                <a:spcPct val="90000"/>
              </a:lnSpc>
            </a:pPr>
            <a:r>
              <a:rPr lang="en-GB" sz="1600"/>
              <a:t>Employee engagement is very important for the success of the business. </a:t>
            </a:r>
          </a:p>
          <a:p>
            <a:pPr>
              <a:lnSpc>
                <a:spcPct val="90000"/>
              </a:lnSpc>
            </a:pPr>
            <a:r>
              <a:rPr lang="en-GB" sz="1600"/>
              <a:t>Employment engagement helps to improve the loyalty of the employees and to make high skilled workforce for the hotel industry. </a:t>
            </a:r>
          </a:p>
          <a:p>
            <a:pPr>
              <a:lnSpc>
                <a:spcPct val="90000"/>
              </a:lnSpc>
            </a:pPr>
            <a:r>
              <a:rPr lang="en-GB" sz="1600"/>
              <a:t>Employee engagement helps to create a strong relationship with the employees that decrease the hiring cost of new employees. </a:t>
            </a:r>
          </a:p>
          <a:p>
            <a:pPr>
              <a:lnSpc>
                <a:spcPct val="90000"/>
              </a:lnSpc>
            </a:pPr>
            <a:r>
              <a:rPr lang="en-GB" sz="1600"/>
              <a:t>It also improves company culture and makes the better brand reputation of the business. </a:t>
            </a:r>
          </a:p>
          <a:p>
            <a:pPr>
              <a:lnSpc>
                <a:spcPct val="90000"/>
              </a:lnSpc>
            </a:pPr>
            <a:r>
              <a:rPr lang="en-GB" sz="1600"/>
              <a:t>Maslow's theory of motivation needs is one of the best techniques to improve the employee’s engagement with a business. </a:t>
            </a:r>
          </a:p>
          <a:p>
            <a:pPr>
              <a:lnSpc>
                <a:spcPct val="90000"/>
              </a:lnSpc>
            </a:pPr>
            <a:r>
              <a:rPr lang="en-GB" sz="1600"/>
              <a:t>Premier Inn and Travelodge are hotel chains that adopt several types of strategies in the business module in order to improve employee engagement.    </a:t>
            </a:r>
            <a:endParaRPr lang="en-US" sz="1600"/>
          </a:p>
          <a:p>
            <a:pPr>
              <a:lnSpc>
                <a:spcPct val="90000"/>
              </a:lnSpc>
            </a:pPr>
            <a:endParaRPr lang="en-US" sz="1600"/>
          </a:p>
        </p:txBody>
      </p:sp>
    </p:spTree>
    <p:extLst>
      <p:ext uri="{BB962C8B-B14F-4D97-AF65-F5344CB8AC3E}">
        <p14:creationId xmlns:p14="http://schemas.microsoft.com/office/powerpoint/2010/main" val="2180545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References </a:t>
            </a:r>
            <a:endParaRPr lang="en-US" dirty="0"/>
          </a:p>
        </p:txBody>
      </p:sp>
      <p:sp>
        <p:nvSpPr>
          <p:cNvPr id="3" name="Content Placeholder 2"/>
          <p:cNvSpPr>
            <a:spLocks noGrp="1"/>
          </p:cNvSpPr>
          <p:nvPr>
            <p:ph idx="1"/>
          </p:nvPr>
        </p:nvSpPr>
        <p:spPr>
          <a:xfrm>
            <a:off x="1484310" y="2008909"/>
            <a:ext cx="10018713" cy="4849091"/>
          </a:xfrm>
        </p:spPr>
        <p:txBody>
          <a:bodyPr>
            <a:normAutofit fontScale="47500" lnSpcReduction="20000"/>
          </a:bodyPr>
          <a:lstStyle/>
          <a:p>
            <a:r>
              <a:rPr lang="en-GB" dirty="0"/>
              <a:t>Antony, M.R., 2018. Paradigm shift in employee engagement–A critical analysis on the drivers of employee engagement. </a:t>
            </a:r>
            <a:r>
              <a:rPr lang="en-US" i="1" dirty="0"/>
              <a:t>International Journal of Information, Business and Management</a:t>
            </a:r>
            <a:r>
              <a:rPr lang="en-US" dirty="0"/>
              <a:t>, </a:t>
            </a:r>
            <a:r>
              <a:rPr lang="en-US" i="1" dirty="0"/>
              <a:t>10</a:t>
            </a:r>
            <a:r>
              <a:rPr lang="en-US" dirty="0"/>
              <a:t>(2), pp.32-46.</a:t>
            </a:r>
          </a:p>
          <a:p>
            <a:r>
              <a:rPr lang="en-GB" dirty="0" err="1"/>
              <a:t>Chanana</a:t>
            </a:r>
            <a:r>
              <a:rPr lang="en-GB" dirty="0"/>
              <a:t>, N., 2021. Employee engagement practices during COVID‐19 lockdown. </a:t>
            </a:r>
            <a:r>
              <a:rPr lang="en-US" i="1" dirty="0"/>
              <a:t>Journal of public affairs</a:t>
            </a:r>
            <a:r>
              <a:rPr lang="en-US" dirty="0"/>
              <a:t>, </a:t>
            </a:r>
            <a:r>
              <a:rPr lang="en-US" i="1" dirty="0"/>
              <a:t>21</a:t>
            </a:r>
            <a:r>
              <a:rPr lang="en-US" dirty="0"/>
              <a:t>(4), p.e2508.</a:t>
            </a:r>
          </a:p>
          <a:p>
            <a:r>
              <a:rPr lang="en-GB" dirty="0" err="1"/>
              <a:t>Dohlman</a:t>
            </a:r>
            <a:r>
              <a:rPr lang="en-GB" dirty="0"/>
              <a:t>, L., </a:t>
            </a:r>
            <a:r>
              <a:rPr lang="en-GB" dirty="0" err="1"/>
              <a:t>DiMeglio</a:t>
            </a:r>
            <a:r>
              <a:rPr lang="en-GB" dirty="0"/>
              <a:t>, M., Hajj, J. and </a:t>
            </a:r>
            <a:r>
              <a:rPr lang="en-GB" dirty="0" err="1"/>
              <a:t>Laudanski</a:t>
            </a:r>
            <a:r>
              <a:rPr lang="en-GB" dirty="0"/>
              <a:t>, K., 2019. Global brain drain: how can the Maslow theory of motivation improve our understanding of physician migration?. </a:t>
            </a:r>
            <a:r>
              <a:rPr lang="en-US" i="1" dirty="0"/>
              <a:t>International journal of environmental research and public health</a:t>
            </a:r>
            <a:r>
              <a:rPr lang="en-US" dirty="0"/>
              <a:t>, </a:t>
            </a:r>
            <a:r>
              <a:rPr lang="en-US" i="1" dirty="0"/>
              <a:t>16</a:t>
            </a:r>
            <a:r>
              <a:rPr lang="en-US" dirty="0"/>
              <a:t>(7), p.1182.</a:t>
            </a:r>
          </a:p>
          <a:p>
            <a:r>
              <a:rPr lang="en-GB" dirty="0" err="1"/>
              <a:t>Gennie</a:t>
            </a:r>
            <a:r>
              <a:rPr lang="en-GB" dirty="0"/>
              <a:t>, T.A. and </a:t>
            </a:r>
            <a:r>
              <a:rPr lang="en-GB" dirty="0" err="1"/>
              <a:t>Sulistyani</a:t>
            </a:r>
            <a:r>
              <a:rPr lang="en-GB" dirty="0"/>
              <a:t>, A., 2019. </a:t>
            </a:r>
            <a:r>
              <a:rPr lang="en-GB" dirty="0" err="1"/>
              <a:t>Faktor-Faktor</a:t>
            </a:r>
            <a:r>
              <a:rPr lang="en-GB" dirty="0"/>
              <a:t> Yang </a:t>
            </a:r>
            <a:r>
              <a:rPr lang="en-GB" dirty="0" err="1"/>
              <a:t>Mempengaruhi</a:t>
            </a:r>
            <a:r>
              <a:rPr lang="en-GB" dirty="0"/>
              <a:t> </a:t>
            </a:r>
            <a:r>
              <a:rPr lang="en-GB" dirty="0" err="1"/>
              <a:t>Loyalitas</a:t>
            </a:r>
            <a:r>
              <a:rPr lang="en-GB" dirty="0"/>
              <a:t> </a:t>
            </a:r>
            <a:r>
              <a:rPr lang="en-GB" dirty="0" err="1"/>
              <a:t>Pelanggan</a:t>
            </a:r>
            <a:r>
              <a:rPr lang="en-GB" dirty="0"/>
              <a:t> Di Hotel Travelodge </a:t>
            </a:r>
            <a:r>
              <a:rPr lang="en-GB" dirty="0" err="1"/>
              <a:t>Batam</a:t>
            </a:r>
            <a:r>
              <a:rPr lang="en-GB" dirty="0"/>
              <a:t>. </a:t>
            </a:r>
            <a:r>
              <a:rPr lang="en-US" i="1" dirty="0" err="1"/>
              <a:t>Jom</a:t>
            </a:r>
            <a:r>
              <a:rPr lang="en-US" i="1" dirty="0"/>
              <a:t> </a:t>
            </a:r>
            <a:r>
              <a:rPr lang="en-US" i="1" dirty="0" err="1"/>
              <a:t>Fisip</a:t>
            </a:r>
            <a:r>
              <a:rPr lang="en-US" dirty="0"/>
              <a:t>, </a:t>
            </a:r>
            <a:r>
              <a:rPr lang="en-US" i="1" dirty="0"/>
              <a:t>6</a:t>
            </a:r>
            <a:r>
              <a:rPr lang="en-US" dirty="0"/>
              <a:t>(1), pp.1-13.</a:t>
            </a:r>
          </a:p>
          <a:p>
            <a:r>
              <a:rPr lang="en-GB" dirty="0" err="1"/>
              <a:t>Goede</a:t>
            </a:r>
            <a:r>
              <a:rPr lang="en-GB" dirty="0"/>
              <a:t>, R. and </a:t>
            </a:r>
            <a:r>
              <a:rPr lang="en-GB" dirty="0" err="1"/>
              <a:t>Boshuizen</a:t>
            </a:r>
            <a:r>
              <a:rPr lang="en-GB" dirty="0"/>
              <a:t>‐van </a:t>
            </a:r>
            <a:r>
              <a:rPr lang="en-GB" dirty="0" err="1"/>
              <a:t>Burken</a:t>
            </a:r>
            <a:r>
              <a:rPr lang="en-GB" dirty="0"/>
              <a:t>, C., 2019. A critical systems thinking approach to empower refugees based on Maslow's theory of human motivation. </a:t>
            </a:r>
            <a:r>
              <a:rPr lang="en-US" i="1" dirty="0"/>
              <a:t>Systems Research and Behavioral Science</a:t>
            </a:r>
            <a:r>
              <a:rPr lang="en-US" dirty="0"/>
              <a:t>, </a:t>
            </a:r>
            <a:r>
              <a:rPr lang="en-US" i="1" dirty="0"/>
              <a:t>36</a:t>
            </a:r>
            <a:r>
              <a:rPr lang="en-US" dirty="0"/>
              <a:t>(5), pp.715-726.</a:t>
            </a:r>
          </a:p>
          <a:p>
            <a:r>
              <a:rPr lang="en-GB" dirty="0" err="1"/>
              <a:t>McCleskey</a:t>
            </a:r>
            <a:r>
              <a:rPr lang="en-GB" dirty="0"/>
              <a:t>, J.A. and </a:t>
            </a:r>
            <a:r>
              <a:rPr lang="en-GB" dirty="0" err="1"/>
              <a:t>Ruddell</a:t>
            </a:r>
            <a:r>
              <a:rPr lang="en-GB" dirty="0"/>
              <a:t>, L., 2020. Taking a Step Back—Maslow’s Theory of Motivation: A Christian Critical Perspective. </a:t>
            </a:r>
            <a:r>
              <a:rPr lang="en-US" i="1" dirty="0"/>
              <a:t>Journal of Biblical Integration in Business</a:t>
            </a:r>
            <a:r>
              <a:rPr lang="en-US" dirty="0"/>
              <a:t>, </a:t>
            </a:r>
            <a:r>
              <a:rPr lang="en-US" i="1" dirty="0"/>
              <a:t>23</a:t>
            </a:r>
            <a:r>
              <a:rPr lang="en-US" dirty="0"/>
              <a:t>(1).</a:t>
            </a:r>
          </a:p>
          <a:p>
            <a:r>
              <a:rPr lang="en-GB" dirty="0" err="1"/>
              <a:t>Papaleontiou</a:t>
            </a:r>
            <a:r>
              <a:rPr lang="en-GB" dirty="0"/>
              <a:t>–</a:t>
            </a:r>
            <a:r>
              <a:rPr lang="en-GB" dirty="0" err="1"/>
              <a:t>Louca</a:t>
            </a:r>
            <a:r>
              <a:rPr lang="en-GB" dirty="0"/>
              <a:t>, E., </a:t>
            </a:r>
            <a:r>
              <a:rPr lang="en-GB" dirty="0" err="1"/>
              <a:t>Esmailnia</a:t>
            </a:r>
            <a:r>
              <a:rPr lang="en-GB" dirty="0"/>
              <a:t>, S. and </a:t>
            </a:r>
            <a:r>
              <a:rPr lang="en-GB" dirty="0" err="1"/>
              <a:t>Thoma</a:t>
            </a:r>
            <a:r>
              <a:rPr lang="en-GB" dirty="0"/>
              <a:t>, N., 2022. A critical review of Maslow’s theory of spirituality. </a:t>
            </a:r>
            <a:r>
              <a:rPr lang="en-US" i="1" dirty="0"/>
              <a:t>Journal of Spirituality in Mental Health</a:t>
            </a:r>
            <a:r>
              <a:rPr lang="en-US" dirty="0"/>
              <a:t>, </a:t>
            </a:r>
            <a:r>
              <a:rPr lang="en-US" i="1" dirty="0"/>
              <a:t>24</a:t>
            </a:r>
            <a:r>
              <a:rPr lang="en-US" dirty="0"/>
              <a:t>(4), pp.327-343.</a:t>
            </a:r>
          </a:p>
          <a:p>
            <a:r>
              <a:rPr lang="en-GB" dirty="0"/>
              <a:t>Saks, A.M., 2022. Caring human resources management and employee engagement. </a:t>
            </a:r>
            <a:r>
              <a:rPr lang="en-US" i="1" dirty="0"/>
              <a:t>Human Resource Management Review</a:t>
            </a:r>
            <a:r>
              <a:rPr lang="en-US" dirty="0"/>
              <a:t>, </a:t>
            </a:r>
            <a:r>
              <a:rPr lang="en-US" i="1" dirty="0"/>
              <a:t>32</a:t>
            </a:r>
            <a:r>
              <a:rPr lang="en-US" dirty="0"/>
              <a:t>(3), p.100835.</a:t>
            </a:r>
          </a:p>
          <a:p>
            <a:r>
              <a:rPr lang="en-GB" dirty="0" err="1"/>
              <a:t>Sifatu</a:t>
            </a:r>
            <a:r>
              <a:rPr lang="en-GB" dirty="0"/>
              <a:t>, W.O., </a:t>
            </a:r>
            <a:r>
              <a:rPr lang="en-GB" dirty="0" err="1"/>
              <a:t>Sjahruddin</a:t>
            </a:r>
            <a:r>
              <a:rPr lang="en-GB" dirty="0"/>
              <a:t>, H., </a:t>
            </a:r>
            <a:r>
              <a:rPr lang="en-GB" dirty="0" err="1"/>
              <a:t>Fajriah</a:t>
            </a:r>
            <a:r>
              <a:rPr lang="en-GB" dirty="0"/>
              <a:t>, Y., </a:t>
            </a:r>
            <a:r>
              <a:rPr lang="en-GB" dirty="0" err="1"/>
              <a:t>Dwijendra</a:t>
            </a:r>
            <a:r>
              <a:rPr lang="en-GB" dirty="0"/>
              <a:t>, N.K. and </a:t>
            </a:r>
            <a:r>
              <a:rPr lang="en-GB" dirty="0" err="1"/>
              <a:t>Santoso</a:t>
            </a:r>
            <a:r>
              <a:rPr lang="en-GB" dirty="0"/>
              <a:t>, A., 2020. Innovative work </a:t>
            </a:r>
            <a:r>
              <a:rPr lang="en-GB" dirty="0" err="1"/>
              <a:t>behaviors</a:t>
            </a:r>
            <a:r>
              <a:rPr lang="en-GB" dirty="0"/>
              <a:t> in pharmacies of Indonesia: role of employee voice, generational diversity management and employee engagement. </a:t>
            </a:r>
            <a:r>
              <a:rPr lang="en-US" i="1" dirty="0"/>
              <a:t>Systematic Reviews in Pharmacy</a:t>
            </a:r>
            <a:r>
              <a:rPr lang="en-US" dirty="0"/>
              <a:t>, </a:t>
            </a:r>
            <a:r>
              <a:rPr lang="en-US" i="1" dirty="0"/>
              <a:t>11</a:t>
            </a:r>
            <a:r>
              <a:rPr lang="en-US" dirty="0"/>
              <a:t>(2), pp.725-734.</a:t>
            </a:r>
          </a:p>
          <a:p>
            <a:r>
              <a:rPr lang="en-GB" dirty="0" err="1"/>
              <a:t>Tsourvakas</a:t>
            </a:r>
            <a:r>
              <a:rPr lang="en-GB" dirty="0"/>
              <a:t>, G. and </a:t>
            </a:r>
            <a:r>
              <a:rPr lang="en-GB" dirty="0" err="1"/>
              <a:t>Yfantidou</a:t>
            </a:r>
            <a:r>
              <a:rPr lang="en-GB" dirty="0"/>
              <a:t>, I., 2018. Corporate social responsibility influences employee engagement. </a:t>
            </a:r>
            <a:r>
              <a:rPr lang="en-US" i="1" dirty="0"/>
              <a:t>Social Responsibility Journal</a:t>
            </a:r>
            <a:r>
              <a:rPr lang="en-US" dirty="0"/>
              <a:t>.</a:t>
            </a:r>
          </a:p>
          <a:p>
            <a:r>
              <a:rPr lang="en-GB" dirty="0" err="1"/>
              <a:t>Ulfa</a:t>
            </a:r>
            <a:r>
              <a:rPr lang="en-GB" dirty="0"/>
              <a:t>, U., </a:t>
            </a:r>
            <a:r>
              <a:rPr lang="en-GB" dirty="0" err="1"/>
              <a:t>Abrian</a:t>
            </a:r>
            <a:r>
              <a:rPr lang="en-GB" dirty="0"/>
              <a:t>, Y. and Adrian, A., 2020. Analysis of The Factors that Affect Employee Turnover Intention at Travelodge Hotel </a:t>
            </a:r>
            <a:r>
              <a:rPr lang="en-GB" dirty="0" err="1"/>
              <a:t>Batam</a:t>
            </a:r>
            <a:r>
              <a:rPr lang="en-GB" dirty="0"/>
              <a:t>. </a:t>
            </a:r>
            <a:r>
              <a:rPr lang="en-US" i="1" dirty="0"/>
              <a:t>JURNAL PENDIDIKAN TEKNOLOGI KEJURUAN</a:t>
            </a:r>
            <a:r>
              <a:rPr lang="en-US" dirty="0"/>
              <a:t>, </a:t>
            </a:r>
            <a:r>
              <a:rPr lang="en-US" i="1" dirty="0"/>
              <a:t>3</a:t>
            </a:r>
            <a:r>
              <a:rPr lang="en-US" dirty="0"/>
              <a:t>(4), pp.216-220.</a:t>
            </a:r>
          </a:p>
          <a:p>
            <a:r>
              <a:rPr lang="en-GB" dirty="0" err="1"/>
              <a:t>Annishia</a:t>
            </a:r>
            <a:r>
              <a:rPr lang="en-GB" dirty="0"/>
              <a:t>, F.B. and </a:t>
            </a:r>
            <a:r>
              <a:rPr lang="en-GB" dirty="0" err="1"/>
              <a:t>Prastiyo</a:t>
            </a:r>
            <a:r>
              <a:rPr lang="en-GB" dirty="0"/>
              <a:t>, E., 2019. </a:t>
            </a:r>
            <a:r>
              <a:rPr lang="en-GB" dirty="0" err="1"/>
              <a:t>Pengaruh</a:t>
            </a:r>
            <a:r>
              <a:rPr lang="en-GB" dirty="0"/>
              <a:t> </a:t>
            </a:r>
            <a:r>
              <a:rPr lang="en-GB" dirty="0" err="1"/>
              <a:t>Harga</a:t>
            </a:r>
            <a:r>
              <a:rPr lang="en-GB" dirty="0"/>
              <a:t> Dan </a:t>
            </a:r>
            <a:r>
              <a:rPr lang="en-GB" dirty="0" err="1"/>
              <a:t>Fasilitas</a:t>
            </a:r>
            <a:r>
              <a:rPr lang="en-GB" dirty="0"/>
              <a:t> </a:t>
            </a:r>
            <a:r>
              <a:rPr lang="en-GB" dirty="0" err="1"/>
              <a:t>Terhadap</a:t>
            </a:r>
            <a:r>
              <a:rPr lang="en-GB" dirty="0"/>
              <a:t> </a:t>
            </a:r>
            <a:r>
              <a:rPr lang="en-GB" dirty="0" err="1"/>
              <a:t>Keputusan</a:t>
            </a:r>
            <a:r>
              <a:rPr lang="en-GB" dirty="0"/>
              <a:t> </a:t>
            </a:r>
            <a:r>
              <a:rPr lang="en-GB" dirty="0" err="1"/>
              <a:t>Menginap</a:t>
            </a:r>
            <a:r>
              <a:rPr lang="en-GB" dirty="0"/>
              <a:t> </a:t>
            </a:r>
            <a:r>
              <a:rPr lang="en-GB" dirty="0" err="1"/>
              <a:t>Tamu</a:t>
            </a:r>
            <a:r>
              <a:rPr lang="en-GB" dirty="0"/>
              <a:t> Di Hotel Best Western Premier The Hive Jakarta. </a:t>
            </a:r>
            <a:r>
              <a:rPr lang="en-US" i="1" dirty="0" err="1"/>
              <a:t>Jurnal</a:t>
            </a:r>
            <a:r>
              <a:rPr lang="en-US" i="1" dirty="0"/>
              <a:t> Hospitality Dan </a:t>
            </a:r>
            <a:r>
              <a:rPr lang="en-US" i="1" dirty="0" err="1"/>
              <a:t>Pariwisata</a:t>
            </a:r>
            <a:r>
              <a:rPr lang="en-US" dirty="0"/>
              <a:t>, </a:t>
            </a:r>
            <a:r>
              <a:rPr lang="en-US" i="1" dirty="0"/>
              <a:t>4</a:t>
            </a:r>
            <a:r>
              <a:rPr lang="en-US" dirty="0"/>
              <a:t>(1), pp.19-28.</a:t>
            </a:r>
          </a:p>
          <a:p>
            <a:r>
              <a:rPr lang="en-GB" dirty="0" err="1"/>
              <a:t>Weli</a:t>
            </a:r>
            <a:r>
              <a:rPr lang="en-GB" dirty="0"/>
              <a:t>, W., </a:t>
            </a:r>
            <a:r>
              <a:rPr lang="en-GB" dirty="0" err="1"/>
              <a:t>Pambudi</a:t>
            </a:r>
            <a:r>
              <a:rPr lang="en-GB" dirty="0"/>
              <a:t>, R., </a:t>
            </a:r>
            <a:r>
              <a:rPr lang="en-GB" dirty="0" err="1"/>
              <a:t>Meilia</a:t>
            </a:r>
            <a:r>
              <a:rPr lang="en-GB" dirty="0"/>
              <a:t>, E. and Joshua, D., 2021. Optimizing the Use of Microsoft Excel for Employees' Administrative Tasks at Le Premier Hotel Kota </a:t>
            </a:r>
            <a:r>
              <a:rPr lang="en-GB" dirty="0" err="1"/>
              <a:t>Deltamas</a:t>
            </a:r>
            <a:r>
              <a:rPr lang="en-GB" dirty="0"/>
              <a:t>, </a:t>
            </a:r>
            <a:r>
              <a:rPr lang="en-GB" dirty="0" err="1"/>
              <a:t>Cikarang</a:t>
            </a:r>
            <a:r>
              <a:rPr lang="en-GB" dirty="0"/>
              <a:t>. </a:t>
            </a:r>
            <a:r>
              <a:rPr lang="en-US" i="1" dirty="0"/>
              <a:t>MITRA: </a:t>
            </a:r>
            <a:r>
              <a:rPr lang="en-US" i="1" dirty="0" err="1"/>
              <a:t>Jurnal</a:t>
            </a:r>
            <a:r>
              <a:rPr lang="en-US" i="1" dirty="0"/>
              <a:t> </a:t>
            </a:r>
            <a:r>
              <a:rPr lang="en-US" i="1" dirty="0" err="1"/>
              <a:t>Pemberdayaan</a:t>
            </a:r>
            <a:r>
              <a:rPr lang="en-US" i="1" dirty="0"/>
              <a:t> </a:t>
            </a:r>
            <a:r>
              <a:rPr lang="en-US" i="1" dirty="0" err="1"/>
              <a:t>Masyarakat</a:t>
            </a:r>
            <a:r>
              <a:rPr lang="en-US" dirty="0"/>
              <a:t>, </a:t>
            </a:r>
            <a:r>
              <a:rPr lang="en-US" i="1" dirty="0"/>
              <a:t>5</a:t>
            </a:r>
            <a:r>
              <a:rPr lang="en-US" dirty="0"/>
              <a:t>(1), pp.17-29.</a:t>
            </a:r>
          </a:p>
          <a:p>
            <a:endParaRPr lang="en-US" dirty="0"/>
          </a:p>
        </p:txBody>
      </p:sp>
    </p:spTree>
    <p:extLst>
      <p:ext uri="{BB962C8B-B14F-4D97-AF65-F5344CB8AC3E}">
        <p14:creationId xmlns:p14="http://schemas.microsoft.com/office/powerpoint/2010/main" val="7908913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125</TotalTime>
  <Words>3452</Words>
  <Application>Microsoft Office PowerPoint</Application>
  <PresentationFormat>Widescreen</PresentationFormat>
  <Paragraphs>120</Paragraphs>
  <Slides>9</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Corbel</vt:lpstr>
      <vt:lpstr>Parallax</vt:lpstr>
      <vt:lpstr>Employee Engagement </vt:lpstr>
      <vt:lpstr>Introduction</vt:lpstr>
      <vt:lpstr>Benefits of employee engagement</vt:lpstr>
      <vt:lpstr>Benefits of employee engagement</vt:lpstr>
      <vt:lpstr>Maslow's Hierarchy of Needs Theory </vt:lpstr>
      <vt:lpstr>Example </vt:lpstr>
      <vt:lpstr>Example</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and Title:</dc:title>
  <dc:creator>ionela</dc:creator>
  <cp:lastModifiedBy>baicu.f@yahoo.com</cp:lastModifiedBy>
  <cp:revision>9</cp:revision>
  <dcterms:created xsi:type="dcterms:W3CDTF">2022-12-05T09:05:40Z</dcterms:created>
  <dcterms:modified xsi:type="dcterms:W3CDTF">2022-12-06T09:36:14Z</dcterms:modified>
</cp:coreProperties>
</file>