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50"/>
  </p:notesMasterIdLst>
  <p:handoutMasterIdLst>
    <p:handoutMasterId r:id="rId51"/>
  </p:handoutMasterIdLst>
  <p:sldIdLst>
    <p:sldId id="256" r:id="rId2"/>
    <p:sldId id="257" r:id="rId3"/>
    <p:sldId id="315" r:id="rId4"/>
    <p:sldId id="258" r:id="rId5"/>
    <p:sldId id="259" r:id="rId6"/>
    <p:sldId id="260" r:id="rId7"/>
    <p:sldId id="261" r:id="rId8"/>
    <p:sldId id="262" r:id="rId9"/>
    <p:sldId id="264" r:id="rId10"/>
    <p:sldId id="263" r:id="rId11"/>
    <p:sldId id="265" r:id="rId12"/>
    <p:sldId id="300" r:id="rId13"/>
    <p:sldId id="266" r:id="rId14"/>
    <p:sldId id="301" r:id="rId15"/>
    <p:sldId id="302" r:id="rId16"/>
    <p:sldId id="267" r:id="rId17"/>
    <p:sldId id="292" r:id="rId18"/>
    <p:sldId id="304" r:id="rId19"/>
    <p:sldId id="305" r:id="rId20"/>
    <p:sldId id="306" r:id="rId21"/>
    <p:sldId id="307" r:id="rId22"/>
    <p:sldId id="308" r:id="rId23"/>
    <p:sldId id="268" r:id="rId24"/>
    <p:sldId id="293" r:id="rId25"/>
    <p:sldId id="309" r:id="rId26"/>
    <p:sldId id="310" r:id="rId27"/>
    <p:sldId id="311" r:id="rId28"/>
    <p:sldId id="312" r:id="rId29"/>
    <p:sldId id="313" r:id="rId30"/>
    <p:sldId id="290" r:id="rId31"/>
    <p:sldId id="291" r:id="rId32"/>
    <p:sldId id="314" r:id="rId33"/>
    <p:sldId id="269" r:id="rId34"/>
    <p:sldId id="270" r:id="rId35"/>
    <p:sldId id="271" r:id="rId36"/>
    <p:sldId id="272" r:id="rId37"/>
    <p:sldId id="294" r:id="rId38"/>
    <p:sldId id="295" r:id="rId39"/>
    <p:sldId id="296" r:id="rId40"/>
    <p:sldId id="297" r:id="rId41"/>
    <p:sldId id="298" r:id="rId42"/>
    <p:sldId id="273" r:id="rId43"/>
    <p:sldId id="276" r:id="rId44"/>
    <p:sldId id="277" r:id="rId45"/>
    <p:sldId id="274" r:id="rId46"/>
    <p:sldId id="275" r:id="rId47"/>
    <p:sldId id="299" r:id="rId48"/>
    <p:sldId id="280" r:id="rId49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7" autoAdjust="0"/>
    <p:restoredTop sz="94679" autoAdjust="0"/>
  </p:normalViewPr>
  <p:slideViewPr>
    <p:cSldViewPr>
      <p:cViewPr varScale="1">
        <p:scale>
          <a:sx n="74" d="100"/>
          <a:sy n="74" d="100"/>
        </p:scale>
        <p:origin x="-104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80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handoutMaster" Target="handoutMasters/handoutMaster1.xml"/><Relationship Id="rId3" Type="http://schemas.openxmlformats.org/officeDocument/2006/relationships/slide" Target="slides/slide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4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891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324821C6-7C8F-48E7-87CF-23CFD19C3E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2228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4096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096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DBC0BEBD-2CAC-4667-81FB-CFF0C3A8C9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F5F46E5-45F9-4F9D-8AF4-5ACA62F5B0A3}" type="slidenum">
              <a:rPr lang="en-US"/>
              <a:pPr/>
              <a:t>12</a:t>
            </a:fld>
            <a:endParaRPr lang="en-US"/>
          </a:p>
        </p:txBody>
      </p:sp>
      <p:sp>
        <p:nvSpPr>
          <p:cNvPr id="53251" name="Rectangle 2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3252" name="Rectangle 3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/>
            <a:r>
              <a:rPr lang="en-US" sz="1000" i="1">
                <a:cs typeface="Arial" pitchFamily="34" charset="0"/>
              </a:rPr>
              <a:t>10</a:t>
            </a:r>
          </a:p>
        </p:txBody>
      </p:sp>
      <p:sp>
        <p:nvSpPr>
          <p:cNvPr id="53253" name="Rectangle 4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3254" name="Rectangle 5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3255" name="Rectangle 6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53256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2C6DAF-24DC-493B-9EF4-934C5CD1DCF4}" type="slidenum">
              <a:rPr lang="en-US"/>
              <a:pPr/>
              <a:t>14</a:t>
            </a:fld>
            <a:endParaRPr lang="en-US"/>
          </a:p>
        </p:txBody>
      </p:sp>
      <p:sp>
        <p:nvSpPr>
          <p:cNvPr id="54275" name="Rectangle 2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4276" name="Rectangle 3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/>
            <a:r>
              <a:rPr lang="en-US" sz="1000" i="1">
                <a:cs typeface="Arial" pitchFamily="34" charset="0"/>
              </a:rPr>
              <a:t>12</a:t>
            </a:r>
          </a:p>
        </p:txBody>
      </p:sp>
      <p:sp>
        <p:nvSpPr>
          <p:cNvPr id="54277" name="Rectangle 4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4278" name="Rectangle 5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4279" name="Rectangle 6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54280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DF9BB22-7A5A-4FA8-9B6A-A5B33F56AA96}" type="slidenum">
              <a:rPr lang="en-US"/>
              <a:pPr/>
              <a:t>15</a:t>
            </a:fld>
            <a:endParaRPr lang="en-US"/>
          </a:p>
        </p:txBody>
      </p:sp>
      <p:sp>
        <p:nvSpPr>
          <p:cNvPr id="55299" name="Rectangle 2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5300" name="Rectangle 3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/>
            <a:r>
              <a:rPr lang="en-US" sz="1000" i="1">
                <a:cs typeface="Arial" pitchFamily="34" charset="0"/>
              </a:rPr>
              <a:t>13</a:t>
            </a:r>
          </a:p>
        </p:txBody>
      </p:sp>
      <p:sp>
        <p:nvSpPr>
          <p:cNvPr id="55301" name="Rectangle 4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5302" name="Rectangle 5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5303" name="Rectangle 6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55304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66E6889-7518-444D-8081-FA5D76AA8F6B}" type="slidenum">
              <a:rPr lang="en-US"/>
              <a:pPr/>
              <a:t>18</a:t>
            </a:fld>
            <a:endParaRPr lang="en-US"/>
          </a:p>
        </p:txBody>
      </p:sp>
      <p:sp>
        <p:nvSpPr>
          <p:cNvPr id="56323" name="Rectangle 2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6324" name="Rectangle 3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/>
            <a:r>
              <a:rPr lang="en-US" sz="1000" i="1">
                <a:cs typeface="Arial" pitchFamily="34" charset="0"/>
              </a:rPr>
              <a:t>14</a:t>
            </a:r>
          </a:p>
        </p:txBody>
      </p:sp>
      <p:sp>
        <p:nvSpPr>
          <p:cNvPr id="56325" name="Rectangle 4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6326" name="Rectangle 5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6327" name="Rectangle 6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56328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CADD708-A258-495E-8911-7977D7A0ADF1}" type="slidenum">
              <a:rPr lang="en-US"/>
              <a:pPr/>
              <a:t>19</a:t>
            </a:fld>
            <a:endParaRPr lang="en-US"/>
          </a:p>
        </p:txBody>
      </p:sp>
      <p:sp>
        <p:nvSpPr>
          <p:cNvPr id="57347" name="Rectangle 2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7348" name="Rectangle 3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/>
            <a:r>
              <a:rPr lang="en-US" sz="1000" i="1">
                <a:cs typeface="Arial" pitchFamily="34" charset="0"/>
              </a:rPr>
              <a:t>15</a:t>
            </a:r>
          </a:p>
        </p:txBody>
      </p:sp>
      <p:sp>
        <p:nvSpPr>
          <p:cNvPr id="57349" name="Rectangle 4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7350" name="Rectangle 5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7351" name="Rectangle 6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57352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70E1F1C-8631-40CA-AFF8-56F80E903A56}" type="slidenum">
              <a:rPr lang="en-US"/>
              <a:pPr/>
              <a:t>20</a:t>
            </a:fld>
            <a:endParaRPr lang="en-US"/>
          </a:p>
        </p:txBody>
      </p:sp>
      <p:sp>
        <p:nvSpPr>
          <p:cNvPr id="58371" name="Rectangle 2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8372" name="Rectangle 3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/>
            <a:r>
              <a:rPr lang="en-US" sz="1000" i="1">
                <a:cs typeface="Arial" pitchFamily="34" charset="0"/>
              </a:rPr>
              <a:t>16</a:t>
            </a:r>
          </a:p>
        </p:txBody>
      </p:sp>
      <p:sp>
        <p:nvSpPr>
          <p:cNvPr id="58373" name="Rectangle 4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8374" name="Rectangle 5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8375" name="Rectangle 6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58376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D9C7166-FF3E-4D4D-9CD1-62164DC0BFB8}" type="slidenum">
              <a:rPr lang="en-US"/>
              <a:pPr/>
              <a:t>21</a:t>
            </a:fld>
            <a:endParaRPr lang="en-US"/>
          </a:p>
        </p:txBody>
      </p:sp>
      <p:sp>
        <p:nvSpPr>
          <p:cNvPr id="59395" name="Rectangle 2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9396" name="Rectangle 3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/>
            <a:r>
              <a:rPr lang="en-US" sz="1000" i="1">
                <a:cs typeface="Arial" pitchFamily="34" charset="0"/>
              </a:rPr>
              <a:t>17</a:t>
            </a:r>
          </a:p>
        </p:txBody>
      </p:sp>
      <p:sp>
        <p:nvSpPr>
          <p:cNvPr id="59397" name="Rectangle 4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9398" name="Rectangle 5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9399" name="Rectangle 6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59400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CC5436E-68BA-4B60-A283-470B4E4B3E72}" type="slidenum">
              <a:rPr lang="en-US"/>
              <a:pPr/>
              <a:t>22</a:t>
            </a:fld>
            <a:endParaRPr lang="en-US"/>
          </a:p>
        </p:txBody>
      </p:sp>
      <p:sp>
        <p:nvSpPr>
          <p:cNvPr id="60419" name="Rectangle 2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0420" name="Rectangle 3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/>
            <a:r>
              <a:rPr lang="en-US" sz="1000" i="1">
                <a:cs typeface="Arial" pitchFamily="34" charset="0"/>
              </a:rPr>
              <a:t>18</a:t>
            </a:r>
          </a:p>
        </p:txBody>
      </p:sp>
      <p:sp>
        <p:nvSpPr>
          <p:cNvPr id="60421" name="Rectangle 4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0422" name="Rectangle 5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0423" name="Rectangle 6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60424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151B524-6E1B-45D6-A5CD-434566CF1201}" type="slidenum">
              <a:rPr lang="en-US"/>
              <a:pPr/>
              <a:t>25</a:t>
            </a:fld>
            <a:endParaRPr lang="en-US"/>
          </a:p>
        </p:txBody>
      </p:sp>
      <p:sp>
        <p:nvSpPr>
          <p:cNvPr id="61443" name="Rectangle 2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1444" name="Rectangle 3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/>
            <a:r>
              <a:rPr lang="en-US" sz="1000" i="1">
                <a:cs typeface="Arial" pitchFamily="34" charset="0"/>
              </a:rPr>
              <a:t>19</a:t>
            </a:r>
          </a:p>
        </p:txBody>
      </p:sp>
      <p:sp>
        <p:nvSpPr>
          <p:cNvPr id="61445" name="Rectangle 4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1446" name="Rectangle 5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1447" name="Rectangle 6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61448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2585121-89AD-474E-BF0B-A6C0BA262BE9}" type="slidenum">
              <a:rPr lang="en-US"/>
              <a:pPr/>
              <a:t>26</a:t>
            </a:fld>
            <a:endParaRPr lang="en-US"/>
          </a:p>
        </p:txBody>
      </p:sp>
      <p:sp>
        <p:nvSpPr>
          <p:cNvPr id="62467" name="Rectangle 2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Rectangle 3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/>
            <a:r>
              <a:rPr lang="en-US" sz="1000" i="1">
                <a:cs typeface="Arial" pitchFamily="34" charset="0"/>
              </a:rPr>
              <a:t>20</a:t>
            </a:r>
          </a:p>
        </p:txBody>
      </p:sp>
      <p:sp>
        <p:nvSpPr>
          <p:cNvPr id="62469" name="Rectangle 4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Rectangle 5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Rectangle 6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62472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37A6DF5-59EE-4925-AA5B-BFDA5B18E147}" type="slidenum">
              <a:rPr lang="en-US"/>
              <a:pPr/>
              <a:t>27</a:t>
            </a:fld>
            <a:endParaRPr lang="en-US"/>
          </a:p>
        </p:txBody>
      </p:sp>
      <p:sp>
        <p:nvSpPr>
          <p:cNvPr id="63491" name="Rectangle 2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Rectangle 3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/>
            <a:r>
              <a:rPr lang="en-US" sz="1000" i="1">
                <a:cs typeface="Arial" pitchFamily="34" charset="0"/>
              </a:rPr>
              <a:t>21</a:t>
            </a:r>
          </a:p>
        </p:txBody>
      </p:sp>
      <p:sp>
        <p:nvSpPr>
          <p:cNvPr id="63493" name="Rectangle 4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Rectangle 5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Rectangle 6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63496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F7E4B22-BE91-4848-9BE2-BC42659547DE}" type="slidenum">
              <a:rPr lang="en-US"/>
              <a:pPr/>
              <a:t>28</a:t>
            </a:fld>
            <a:endParaRPr lang="en-US"/>
          </a:p>
        </p:txBody>
      </p:sp>
      <p:sp>
        <p:nvSpPr>
          <p:cNvPr id="64515" name="Rectangle 2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Rectangle 3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/>
            <a:r>
              <a:rPr lang="en-US" sz="1000" i="1">
                <a:cs typeface="Arial" pitchFamily="34" charset="0"/>
              </a:rPr>
              <a:t>22</a:t>
            </a:r>
          </a:p>
        </p:txBody>
      </p:sp>
      <p:sp>
        <p:nvSpPr>
          <p:cNvPr id="64517" name="Rectangle 4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Rectangle 5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Rectangle 6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64520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0292BD8-2705-40B7-A620-8DE8C6737EB7}" type="slidenum">
              <a:rPr lang="en-US"/>
              <a:pPr/>
              <a:t>29</a:t>
            </a:fld>
            <a:endParaRPr lang="en-US"/>
          </a:p>
        </p:txBody>
      </p:sp>
      <p:sp>
        <p:nvSpPr>
          <p:cNvPr id="65539" name="Rectangle 2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Rectangle 3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/>
            <a:r>
              <a:rPr lang="en-US" sz="1000" i="1">
                <a:cs typeface="Arial" pitchFamily="34" charset="0"/>
              </a:rPr>
              <a:t>23</a:t>
            </a:r>
          </a:p>
        </p:txBody>
      </p:sp>
      <p:sp>
        <p:nvSpPr>
          <p:cNvPr id="65541" name="Rectangle 4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Rectangle 5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Rectangle 6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65544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ECEEFA6-0441-49E7-9D55-20ED96F72F80}" type="slidenum">
              <a:rPr lang="en-US"/>
              <a:pPr/>
              <a:t>32</a:t>
            </a:fld>
            <a:endParaRPr lang="en-US"/>
          </a:p>
        </p:txBody>
      </p:sp>
      <p:sp>
        <p:nvSpPr>
          <p:cNvPr id="66563" name="Rectangle 2"/>
          <p:cNvSpPr>
            <a:spLocks noChangeArrowheads="1"/>
          </p:cNvSpPr>
          <p:nvPr/>
        </p:nvSpPr>
        <p:spPr bwMode="auto">
          <a:xfrm>
            <a:off x="3873500" y="0"/>
            <a:ext cx="2955925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Rectangle 3"/>
          <p:cNvSpPr>
            <a:spLocks noChangeArrowheads="1"/>
          </p:cNvSpPr>
          <p:nvPr/>
        </p:nvSpPr>
        <p:spPr bwMode="auto">
          <a:xfrm>
            <a:off x="3873500" y="8674100"/>
            <a:ext cx="2955925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19050" tIns="0" rIns="19050" bIns="0" anchor="b"/>
          <a:lstStyle/>
          <a:p>
            <a:pPr algn="r"/>
            <a:r>
              <a:rPr lang="en-US" sz="1000" i="1">
                <a:cs typeface="Arial" pitchFamily="34" charset="0"/>
              </a:rPr>
              <a:t>24</a:t>
            </a:r>
          </a:p>
        </p:txBody>
      </p:sp>
      <p:sp>
        <p:nvSpPr>
          <p:cNvPr id="66565" name="Rectangle 4"/>
          <p:cNvSpPr>
            <a:spLocks noChangeArrowheads="1"/>
          </p:cNvSpPr>
          <p:nvPr/>
        </p:nvSpPr>
        <p:spPr bwMode="auto">
          <a:xfrm>
            <a:off x="-26988" y="8674100"/>
            <a:ext cx="3009901" cy="469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Rectangle 5"/>
          <p:cNvSpPr>
            <a:spLocks noChangeArrowheads="1"/>
          </p:cNvSpPr>
          <p:nvPr/>
        </p:nvSpPr>
        <p:spPr bwMode="auto">
          <a:xfrm>
            <a:off x="-26988" y="0"/>
            <a:ext cx="3009901" cy="4683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Rectangle 6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66568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19163" y="4337050"/>
            <a:ext cx="5018087" cy="4102100"/>
          </a:xfrm>
          <a:noFill/>
          <a:ln/>
        </p:spPr>
        <p:txBody>
          <a:bodyPr lIns="90488" tIns="44450" rIns="90488" bIns="44450"/>
          <a:lstStyle/>
          <a:p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paint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828800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 smtClean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 smtClean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 smtClean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F2C3B590-831A-4A32-A40E-EF78E675C7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6A1E26-41D9-4EB3-A27B-546F264BE03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5BEA33-5337-4A64-884C-FC54E40ACC5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85950"/>
            <a:ext cx="4013200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2800" y="1885950"/>
            <a:ext cx="4013200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C52E6A-1482-49F3-AA02-B6025AF914A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448480-516F-4D80-954C-D068C218AC5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4DA8A6-EB99-48CE-AF2B-0F922CD6A2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F3AFA8-EEB3-4E18-9C7B-C7FD605F6B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049E3A-0E81-4644-AB23-34E59485566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CFB485-E5F8-49E8-AB62-823169C8AC8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D24448-A0F3-48C1-B5A9-E62BC4CC7D5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00" y="228600"/>
            <a:ext cx="6019800" cy="58293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EB9F77-B486-4780-909C-424EBF57DA0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6400" y="228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885950"/>
            <a:ext cx="4013200" cy="4171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22800" y="1885950"/>
            <a:ext cx="4013200" cy="4171950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D6FD1A-6C64-474E-887B-F856D4D3035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06400" y="228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885950"/>
            <a:ext cx="4013200" cy="20097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22800" y="1885950"/>
            <a:ext cx="4013200" cy="20097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4048125"/>
            <a:ext cx="4013200" cy="20097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2800" y="4048125"/>
            <a:ext cx="4013200" cy="20097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9BF7A7-754A-4A83-9D93-0407E44281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6400" y="228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885950"/>
            <a:ext cx="4013200" cy="4171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2800" y="1885950"/>
            <a:ext cx="4013200" cy="4171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B74F2F-1D42-43A3-9E8D-94E1440F0C4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50000"/>
              </a:spcBef>
              <a:defRPr sz="1400" smtClean="0">
                <a:solidFill>
                  <a:schemeClr val="bg2"/>
                </a:solidFill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spcBef>
                <a:spcPct val="50000"/>
              </a:spcBef>
              <a:defRPr sz="1400" smtClean="0">
                <a:solidFill>
                  <a:schemeClr val="bg2"/>
                </a:solidFill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chemeClr val="bg2"/>
                </a:solidFill>
                <a:latin typeface="Arial" pitchFamily="34" charset="0"/>
              </a:defRPr>
            </a:lvl1pPr>
          </a:lstStyle>
          <a:p>
            <a:pPr>
              <a:defRPr/>
            </a:pPr>
            <a:fld id="{87A594EB-CBAF-4E52-B193-63EDB2E5E01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8199" name="Picture 7" descr="paint"/>
          <p:cNvPicPr>
            <a:picLocks noChangeAspect="1" noChangeArrowheads="1"/>
          </p:cNvPicPr>
          <p:nvPr/>
        </p:nvPicPr>
        <p:blipFill>
          <a:blip r:embed="rId16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50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  <p:sldLayoutId id="2147483675" r:id="rId12"/>
    <p:sldLayoutId id="2147483676" r:id="rId13"/>
    <p:sldLayoutId id="2147483677" r:id="rId14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oleObject" Target="../embeddings/oleObject5.bin"/><Relationship Id="rId3" Type="http://schemas.openxmlformats.org/officeDocument/2006/relationships/oleObject" Target="../embeddings/oleObject2.bin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oleObject" Target="../embeddings/oleObject4.bin"/><Relationship Id="rId10" Type="http://schemas.openxmlformats.org/officeDocument/2006/relationships/image" Target="../media/image12.wmf"/><Relationship Id="rId4" Type="http://schemas.openxmlformats.org/officeDocument/2006/relationships/oleObject" Target="../embeddings/oleObject3.bin"/><Relationship Id="rId9" Type="http://schemas.openxmlformats.org/officeDocument/2006/relationships/image" Target="../media/image11.wmf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6.bin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4.vml"/><Relationship Id="rId5" Type="http://schemas.openxmlformats.org/officeDocument/2006/relationships/oleObject" Target="../embeddings/oleObject7.bin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oleObject8.bin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6.vml"/><Relationship Id="rId5" Type="http://schemas.openxmlformats.org/officeDocument/2006/relationships/oleObject" Target="../embeddings/oleObject9.bin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23.wmf"/><Relationship Id="rId5" Type="http://schemas.openxmlformats.org/officeDocument/2006/relationships/oleObject" Target="../embeddings/oleObject10.bin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6"/>
          <p:cNvSpPr>
            <a:spLocks noGrp="1" noChangeArrowheads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12681D9-F069-4C21-B56D-CA0973EC6FB1}" type="slidenum">
              <a:rPr lang="en-US"/>
              <a:pPr/>
              <a:t>1</a:t>
            </a:fld>
            <a:endParaRPr lang="en-US"/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smtClean="0"/>
              <a:t>MBA</a:t>
            </a:r>
            <a:br>
              <a:rPr lang="en-US" sz="2800" smtClean="0"/>
            </a:br>
            <a:r>
              <a:rPr lang="en-US" sz="2800" smtClean="0"/>
              <a:t>Session 2</a:t>
            </a:r>
            <a:br>
              <a:rPr lang="en-US" sz="2800" smtClean="0"/>
            </a:br>
            <a:r>
              <a:rPr lang="en-US" sz="2800" smtClean="0"/>
              <a:t>Introduction to Research Survey Techniques</a:t>
            </a:r>
            <a:endParaRPr lang="en-US" smtClean="0"/>
          </a:p>
        </p:txBody>
      </p:sp>
      <p:sp>
        <p:nvSpPr>
          <p:cNvPr id="10244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Dr Andrew Jones</a:t>
            </a:r>
          </a:p>
          <a:p>
            <a:endParaRPr lang="en-US" dirty="0" smtClean="0"/>
          </a:p>
          <a:p>
            <a:r>
              <a:rPr lang="en-US" smtClean="0"/>
              <a:t>2010</a:t>
            </a:r>
            <a:r>
              <a:rPr lang="en-US" b="1" i="1" smtClean="0"/>
              <a:t> </a:t>
            </a:r>
            <a:endParaRPr lang="en-US" b="1" i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31368EF-BE36-4035-966F-CE9701C5838F}" type="slidenum">
              <a:rPr lang="en-US"/>
              <a:pPr/>
              <a:t>2</a:t>
            </a:fld>
            <a:endParaRPr lang="en-US"/>
          </a:p>
        </p:txBody>
      </p:sp>
      <p:sp>
        <p:nvSpPr>
          <p:cNvPr id="102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Survey Techniques</a:t>
            </a:r>
          </a:p>
        </p:txBody>
      </p:sp>
      <p:sp>
        <p:nvSpPr>
          <p:cNvPr id="102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US" sz="2800" smtClean="0"/>
              <a:t>Survey types &amp; techniques</a:t>
            </a:r>
          </a:p>
          <a:p>
            <a:r>
              <a:rPr lang="en-US" sz="2800" smtClean="0"/>
              <a:t>sampling methods</a:t>
            </a:r>
          </a:p>
          <a:p>
            <a:r>
              <a:rPr lang="en-US" sz="2800" smtClean="0"/>
              <a:t>questionnaire design</a:t>
            </a:r>
          </a:p>
          <a:p>
            <a:r>
              <a:rPr lang="en-US" sz="2800" smtClean="0"/>
              <a:t>data collection and analysis</a:t>
            </a:r>
          </a:p>
        </p:txBody>
      </p:sp>
      <p:pic>
        <p:nvPicPr>
          <p:cNvPr id="1030" name="Picture 4"/>
          <p:cNvPicPr>
            <a:picLocks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32363" y="4437063"/>
            <a:ext cx="3522662" cy="1943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graphicFrame>
        <p:nvGraphicFramePr>
          <p:cNvPr id="1026" name="Object 5"/>
          <p:cNvGraphicFramePr>
            <a:graphicFrameLocks/>
          </p:cNvGraphicFramePr>
          <p:nvPr>
            <p:ph sz="half" idx="2"/>
          </p:nvPr>
        </p:nvGraphicFramePr>
        <p:xfrm>
          <a:off x="6372225" y="333375"/>
          <a:ext cx="2233613" cy="2947988"/>
        </p:xfrm>
        <a:graphic>
          <a:graphicData uri="http://schemas.openxmlformats.org/presentationml/2006/ole">
            <p:oleObj spid="_x0000_s1026" name="ClipArt" r:id="rId4" imgW="3844800" imgH="5475240" progId="MS_ClipArt_Gallery.2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4" name="Slide Number Placeholder 8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E3AD155E-8F36-4445-8882-7AB45D1F2D9F}" type="slidenum">
              <a:rPr lang="en-US"/>
              <a:pPr/>
              <a:t>3</a:t>
            </a:fld>
            <a:endParaRPr lang="en-US"/>
          </a:p>
        </p:txBody>
      </p:sp>
      <p:sp>
        <p:nvSpPr>
          <p:cNvPr id="88066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r>
              <a:rPr lang="en-US" smtClean="0"/>
              <a:t>SURVEY TYPES</a:t>
            </a:r>
          </a:p>
        </p:txBody>
      </p:sp>
      <p:graphicFrame>
        <p:nvGraphicFramePr>
          <p:cNvPr id="2050" name="Object 100"/>
          <p:cNvGraphicFramePr>
            <a:graphicFrameLocks/>
          </p:cNvGraphicFramePr>
          <p:nvPr>
            <p:ph sz="quarter" idx="1"/>
          </p:nvPr>
        </p:nvGraphicFramePr>
        <p:xfrm>
          <a:off x="1541463" y="1885950"/>
          <a:ext cx="1843087" cy="2009775"/>
        </p:xfrm>
        <a:graphic>
          <a:graphicData uri="http://schemas.openxmlformats.org/presentationml/2006/ole">
            <p:oleObj spid="_x0000_s2050" name="ClipArt" r:id="rId3" imgW="5154480" imgH="5621040" progId="MS_ClipArt_Gallery.2">
              <p:embed/>
            </p:oleObj>
          </a:graphicData>
        </a:graphic>
      </p:graphicFrame>
      <p:graphicFrame>
        <p:nvGraphicFramePr>
          <p:cNvPr id="2051" name="Object 102"/>
          <p:cNvGraphicFramePr>
            <a:graphicFrameLocks/>
          </p:cNvGraphicFramePr>
          <p:nvPr>
            <p:ph sz="quarter" idx="2"/>
          </p:nvPr>
        </p:nvGraphicFramePr>
        <p:xfrm>
          <a:off x="5902325" y="1885950"/>
          <a:ext cx="1454150" cy="2009775"/>
        </p:xfrm>
        <a:graphic>
          <a:graphicData uri="http://schemas.openxmlformats.org/presentationml/2006/ole">
            <p:oleObj spid="_x0000_s2051" name="ClipArt" r:id="rId4" imgW="2908080" imgH="4019400" progId="MS_ClipArt_Gallery.2">
              <p:embed/>
            </p:oleObj>
          </a:graphicData>
        </a:graphic>
      </p:graphicFrame>
      <p:graphicFrame>
        <p:nvGraphicFramePr>
          <p:cNvPr id="88174" name="Object 110"/>
          <p:cNvGraphicFramePr>
            <a:graphicFrameLocks noChangeAspect="1"/>
          </p:cNvGraphicFramePr>
          <p:nvPr>
            <p:ph sz="quarter" idx="3"/>
          </p:nvPr>
        </p:nvGraphicFramePr>
        <p:xfrm>
          <a:off x="2051050" y="4724400"/>
          <a:ext cx="1819275" cy="1301750"/>
        </p:xfrm>
        <a:graphic>
          <a:graphicData uri="http://schemas.openxmlformats.org/presentationml/2006/ole">
            <p:oleObj spid="_x0000_s2052" name="Clip" r:id="rId5" imgW="1818720" imgH="1301760" progId="MS_ClipArt_Gallery.5">
              <p:embed/>
            </p:oleObj>
          </a:graphicData>
        </a:graphic>
      </p:graphicFrame>
      <p:grpSp>
        <p:nvGrpSpPr>
          <p:cNvPr id="2056" name="Group 4"/>
          <p:cNvGrpSpPr>
            <a:grpSpLocks/>
          </p:cNvGrpSpPr>
          <p:nvPr/>
        </p:nvGrpSpPr>
        <p:grpSpPr bwMode="auto">
          <a:xfrm>
            <a:off x="684213" y="2133600"/>
            <a:ext cx="1719262" cy="1025525"/>
            <a:chOff x="1457" y="3531"/>
            <a:chExt cx="1083" cy="646"/>
          </a:xfrm>
        </p:grpSpPr>
        <p:grpSp>
          <p:nvGrpSpPr>
            <p:cNvPr id="2081" name="Group 5"/>
            <p:cNvGrpSpPr>
              <a:grpSpLocks/>
            </p:cNvGrpSpPr>
            <p:nvPr/>
          </p:nvGrpSpPr>
          <p:grpSpPr bwMode="auto">
            <a:xfrm>
              <a:off x="1881" y="3646"/>
              <a:ext cx="659" cy="189"/>
              <a:chOff x="1881" y="3646"/>
              <a:chExt cx="659" cy="189"/>
            </a:xfrm>
          </p:grpSpPr>
          <p:sp>
            <p:nvSpPr>
              <p:cNvPr id="2131" name="Freeform 6"/>
              <p:cNvSpPr>
                <a:spLocks/>
              </p:cNvSpPr>
              <p:nvPr/>
            </p:nvSpPr>
            <p:spPr bwMode="auto">
              <a:xfrm>
                <a:off x="1881" y="3708"/>
                <a:ext cx="161" cy="64"/>
              </a:xfrm>
              <a:custGeom>
                <a:avLst/>
                <a:gdLst>
                  <a:gd name="T0" fmla="*/ 0 w 161"/>
                  <a:gd name="T1" fmla="*/ 0 h 64"/>
                  <a:gd name="T2" fmla="*/ 0 w 161"/>
                  <a:gd name="T3" fmla="*/ 26 h 64"/>
                  <a:gd name="T4" fmla="*/ 41 w 161"/>
                  <a:gd name="T5" fmla="*/ 63 h 64"/>
                  <a:gd name="T6" fmla="*/ 49 w 161"/>
                  <a:gd name="T7" fmla="*/ 63 h 64"/>
                  <a:gd name="T8" fmla="*/ 57 w 161"/>
                  <a:gd name="T9" fmla="*/ 37 h 64"/>
                  <a:gd name="T10" fmla="*/ 79 w 161"/>
                  <a:gd name="T11" fmla="*/ 63 h 64"/>
                  <a:gd name="T12" fmla="*/ 92 w 161"/>
                  <a:gd name="T13" fmla="*/ 63 h 64"/>
                  <a:gd name="T14" fmla="*/ 107 w 161"/>
                  <a:gd name="T15" fmla="*/ 33 h 64"/>
                  <a:gd name="T16" fmla="*/ 118 w 161"/>
                  <a:gd name="T17" fmla="*/ 63 h 64"/>
                  <a:gd name="T18" fmla="*/ 133 w 161"/>
                  <a:gd name="T19" fmla="*/ 63 h 64"/>
                  <a:gd name="T20" fmla="*/ 141 w 161"/>
                  <a:gd name="T21" fmla="*/ 41 h 64"/>
                  <a:gd name="T22" fmla="*/ 147 w 161"/>
                  <a:gd name="T23" fmla="*/ 35 h 64"/>
                  <a:gd name="T24" fmla="*/ 160 w 161"/>
                  <a:gd name="T25" fmla="*/ 35 h 64"/>
                  <a:gd name="T26" fmla="*/ 160 w 161"/>
                  <a:gd name="T27" fmla="*/ 16 h 64"/>
                  <a:gd name="T28" fmla="*/ 149 w 161"/>
                  <a:gd name="T29" fmla="*/ 16 h 64"/>
                  <a:gd name="T30" fmla="*/ 134 w 161"/>
                  <a:gd name="T31" fmla="*/ 21 h 64"/>
                  <a:gd name="T32" fmla="*/ 126 w 161"/>
                  <a:gd name="T33" fmla="*/ 43 h 64"/>
                  <a:gd name="T34" fmla="*/ 107 w 161"/>
                  <a:gd name="T35" fmla="*/ 2 h 64"/>
                  <a:gd name="T36" fmla="*/ 101 w 161"/>
                  <a:gd name="T37" fmla="*/ 2 h 64"/>
                  <a:gd name="T38" fmla="*/ 97 w 161"/>
                  <a:gd name="T39" fmla="*/ 7 h 64"/>
                  <a:gd name="T40" fmla="*/ 84 w 161"/>
                  <a:gd name="T41" fmla="*/ 41 h 64"/>
                  <a:gd name="T42" fmla="*/ 60 w 161"/>
                  <a:gd name="T43" fmla="*/ 7 h 64"/>
                  <a:gd name="T44" fmla="*/ 55 w 161"/>
                  <a:gd name="T45" fmla="*/ 2 h 64"/>
                  <a:gd name="T46" fmla="*/ 50 w 161"/>
                  <a:gd name="T47" fmla="*/ 2 h 64"/>
                  <a:gd name="T48" fmla="*/ 47 w 161"/>
                  <a:gd name="T49" fmla="*/ 9 h 64"/>
                  <a:gd name="T50" fmla="*/ 39 w 161"/>
                  <a:gd name="T51" fmla="*/ 38 h 64"/>
                  <a:gd name="T52" fmla="*/ 0 w 161"/>
                  <a:gd name="T53" fmla="*/ 0 h 64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w 161"/>
                  <a:gd name="T82" fmla="*/ 0 h 64"/>
                  <a:gd name="T83" fmla="*/ 161 w 161"/>
                  <a:gd name="T84" fmla="*/ 64 h 64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T81" t="T82" r="T83" b="T84"/>
                <a:pathLst>
                  <a:path w="161" h="64">
                    <a:moveTo>
                      <a:pt x="0" y="0"/>
                    </a:moveTo>
                    <a:lnTo>
                      <a:pt x="0" y="26"/>
                    </a:lnTo>
                    <a:lnTo>
                      <a:pt x="41" y="63"/>
                    </a:lnTo>
                    <a:lnTo>
                      <a:pt x="49" y="63"/>
                    </a:lnTo>
                    <a:lnTo>
                      <a:pt x="57" y="37"/>
                    </a:lnTo>
                    <a:lnTo>
                      <a:pt x="79" y="63"/>
                    </a:lnTo>
                    <a:lnTo>
                      <a:pt x="92" y="63"/>
                    </a:lnTo>
                    <a:lnTo>
                      <a:pt x="107" y="33"/>
                    </a:lnTo>
                    <a:lnTo>
                      <a:pt x="118" y="63"/>
                    </a:lnTo>
                    <a:lnTo>
                      <a:pt x="133" y="63"/>
                    </a:lnTo>
                    <a:lnTo>
                      <a:pt x="141" y="41"/>
                    </a:lnTo>
                    <a:lnTo>
                      <a:pt x="147" y="35"/>
                    </a:lnTo>
                    <a:lnTo>
                      <a:pt x="160" y="35"/>
                    </a:lnTo>
                    <a:lnTo>
                      <a:pt x="160" y="16"/>
                    </a:lnTo>
                    <a:lnTo>
                      <a:pt x="149" y="16"/>
                    </a:lnTo>
                    <a:lnTo>
                      <a:pt x="134" y="21"/>
                    </a:lnTo>
                    <a:lnTo>
                      <a:pt x="126" y="43"/>
                    </a:lnTo>
                    <a:lnTo>
                      <a:pt x="107" y="2"/>
                    </a:lnTo>
                    <a:lnTo>
                      <a:pt x="101" y="2"/>
                    </a:lnTo>
                    <a:lnTo>
                      <a:pt x="97" y="7"/>
                    </a:lnTo>
                    <a:lnTo>
                      <a:pt x="84" y="41"/>
                    </a:lnTo>
                    <a:lnTo>
                      <a:pt x="60" y="7"/>
                    </a:lnTo>
                    <a:lnTo>
                      <a:pt x="55" y="2"/>
                    </a:lnTo>
                    <a:lnTo>
                      <a:pt x="50" y="2"/>
                    </a:lnTo>
                    <a:lnTo>
                      <a:pt x="47" y="9"/>
                    </a:lnTo>
                    <a:lnTo>
                      <a:pt x="39" y="38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008080"/>
              </a:solidFill>
              <a:ln w="12700" cap="rnd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32" name="Freeform 7"/>
              <p:cNvSpPr>
                <a:spLocks/>
              </p:cNvSpPr>
              <p:nvPr/>
            </p:nvSpPr>
            <p:spPr bwMode="auto">
              <a:xfrm>
                <a:off x="2023" y="3646"/>
                <a:ext cx="436" cy="189"/>
              </a:xfrm>
              <a:custGeom>
                <a:avLst/>
                <a:gdLst>
                  <a:gd name="T0" fmla="*/ 435 w 436"/>
                  <a:gd name="T1" fmla="*/ 0 h 189"/>
                  <a:gd name="T2" fmla="*/ 435 w 436"/>
                  <a:gd name="T3" fmla="*/ 188 h 189"/>
                  <a:gd name="T4" fmla="*/ 407 w 436"/>
                  <a:gd name="T5" fmla="*/ 178 h 189"/>
                  <a:gd name="T6" fmla="*/ 348 w 436"/>
                  <a:gd name="T7" fmla="*/ 146 h 189"/>
                  <a:gd name="T8" fmla="*/ 127 w 436"/>
                  <a:gd name="T9" fmla="*/ 146 h 189"/>
                  <a:gd name="T10" fmla="*/ 88 w 436"/>
                  <a:gd name="T11" fmla="*/ 182 h 189"/>
                  <a:gd name="T12" fmla="*/ 24 w 436"/>
                  <a:gd name="T13" fmla="*/ 137 h 189"/>
                  <a:gd name="T14" fmla="*/ 24 w 436"/>
                  <a:gd name="T15" fmla="*/ 113 h 189"/>
                  <a:gd name="T16" fmla="*/ 0 w 436"/>
                  <a:gd name="T17" fmla="*/ 113 h 189"/>
                  <a:gd name="T18" fmla="*/ 0 w 436"/>
                  <a:gd name="T19" fmla="*/ 77 h 189"/>
                  <a:gd name="T20" fmla="*/ 24 w 436"/>
                  <a:gd name="T21" fmla="*/ 76 h 189"/>
                  <a:gd name="T22" fmla="*/ 24 w 436"/>
                  <a:gd name="T23" fmla="*/ 48 h 189"/>
                  <a:gd name="T24" fmla="*/ 75 w 436"/>
                  <a:gd name="T25" fmla="*/ 20 h 189"/>
                  <a:gd name="T26" fmla="*/ 105 w 436"/>
                  <a:gd name="T27" fmla="*/ 46 h 189"/>
                  <a:gd name="T28" fmla="*/ 354 w 436"/>
                  <a:gd name="T29" fmla="*/ 46 h 189"/>
                  <a:gd name="T30" fmla="*/ 435 w 436"/>
                  <a:gd name="T31" fmla="*/ 0 h 189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436"/>
                  <a:gd name="T49" fmla="*/ 0 h 189"/>
                  <a:gd name="T50" fmla="*/ 436 w 436"/>
                  <a:gd name="T51" fmla="*/ 189 h 189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436" h="189">
                    <a:moveTo>
                      <a:pt x="435" y="0"/>
                    </a:moveTo>
                    <a:lnTo>
                      <a:pt x="435" y="188"/>
                    </a:lnTo>
                    <a:lnTo>
                      <a:pt x="407" y="178"/>
                    </a:lnTo>
                    <a:lnTo>
                      <a:pt x="348" y="146"/>
                    </a:lnTo>
                    <a:lnTo>
                      <a:pt x="127" y="146"/>
                    </a:lnTo>
                    <a:lnTo>
                      <a:pt x="88" y="182"/>
                    </a:lnTo>
                    <a:lnTo>
                      <a:pt x="24" y="137"/>
                    </a:lnTo>
                    <a:lnTo>
                      <a:pt x="24" y="113"/>
                    </a:lnTo>
                    <a:lnTo>
                      <a:pt x="0" y="113"/>
                    </a:lnTo>
                    <a:lnTo>
                      <a:pt x="0" y="77"/>
                    </a:lnTo>
                    <a:lnTo>
                      <a:pt x="24" y="76"/>
                    </a:lnTo>
                    <a:lnTo>
                      <a:pt x="24" y="48"/>
                    </a:lnTo>
                    <a:lnTo>
                      <a:pt x="75" y="20"/>
                    </a:lnTo>
                    <a:lnTo>
                      <a:pt x="105" y="46"/>
                    </a:lnTo>
                    <a:lnTo>
                      <a:pt x="354" y="46"/>
                    </a:lnTo>
                    <a:lnTo>
                      <a:pt x="435" y="0"/>
                    </a:lnTo>
                  </a:path>
                </a:pathLst>
              </a:custGeom>
              <a:solidFill>
                <a:srgbClr val="00C0C0"/>
              </a:solidFill>
              <a:ln w="12700" cap="rnd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2133" name="Group 8"/>
              <p:cNvGrpSpPr>
                <a:grpSpLocks/>
              </p:cNvGrpSpPr>
              <p:nvPr/>
            </p:nvGrpSpPr>
            <p:grpSpPr bwMode="auto">
              <a:xfrm>
                <a:off x="2080" y="3650"/>
                <a:ext cx="125" cy="183"/>
                <a:chOff x="2080" y="3650"/>
                <a:chExt cx="125" cy="183"/>
              </a:xfrm>
            </p:grpSpPr>
            <p:sp>
              <p:nvSpPr>
                <p:cNvPr id="2145" name="Oval 9"/>
                <p:cNvSpPr>
                  <a:spLocks noChangeArrowheads="1"/>
                </p:cNvSpPr>
                <p:nvPr/>
              </p:nvSpPr>
              <p:spPr bwMode="auto">
                <a:xfrm>
                  <a:off x="2080" y="3650"/>
                  <a:ext cx="125" cy="183"/>
                </a:xfrm>
                <a:prstGeom prst="ellipse">
                  <a:avLst/>
                </a:prstGeom>
                <a:solidFill>
                  <a:srgbClr val="00E0E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146" name="Oval 10"/>
                <p:cNvSpPr>
                  <a:spLocks noChangeArrowheads="1"/>
                </p:cNvSpPr>
                <p:nvPr/>
              </p:nvSpPr>
              <p:spPr bwMode="auto">
                <a:xfrm>
                  <a:off x="2105" y="3653"/>
                  <a:ext cx="84" cy="179"/>
                </a:xfrm>
                <a:prstGeom prst="ellipse">
                  <a:avLst/>
                </a:prstGeom>
                <a:solidFill>
                  <a:srgbClr val="00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147" name="Oval 11"/>
                <p:cNvSpPr>
                  <a:spLocks noChangeArrowheads="1"/>
                </p:cNvSpPr>
                <p:nvPr/>
              </p:nvSpPr>
              <p:spPr bwMode="auto">
                <a:xfrm>
                  <a:off x="2134" y="3664"/>
                  <a:ext cx="61" cy="147"/>
                </a:xfrm>
                <a:prstGeom prst="ellipse">
                  <a:avLst/>
                </a:prstGeom>
                <a:solidFill>
                  <a:srgbClr val="00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grpSp>
              <p:nvGrpSpPr>
                <p:cNvPr id="2148" name="Group 12"/>
                <p:cNvGrpSpPr>
                  <a:grpSpLocks/>
                </p:cNvGrpSpPr>
                <p:nvPr/>
              </p:nvGrpSpPr>
              <p:grpSpPr bwMode="auto">
                <a:xfrm>
                  <a:off x="2150" y="3709"/>
                  <a:ext cx="37" cy="64"/>
                  <a:chOff x="2150" y="3709"/>
                  <a:chExt cx="37" cy="64"/>
                </a:xfrm>
              </p:grpSpPr>
              <p:sp>
                <p:nvSpPr>
                  <p:cNvPr id="2149" name="Oval 13"/>
                  <p:cNvSpPr>
                    <a:spLocks noChangeArrowheads="1"/>
                  </p:cNvSpPr>
                  <p:nvPr/>
                </p:nvSpPr>
                <p:spPr bwMode="auto">
                  <a:xfrm>
                    <a:off x="2164" y="3764"/>
                    <a:ext cx="8" cy="8"/>
                  </a:xfrm>
                  <a:prstGeom prst="ellipse">
                    <a:avLst/>
                  </a:prstGeom>
                  <a:solidFill>
                    <a:srgbClr val="00E0E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150" name="Oval 14"/>
                  <p:cNvSpPr>
                    <a:spLocks noChangeArrowheads="1"/>
                  </p:cNvSpPr>
                  <p:nvPr/>
                </p:nvSpPr>
                <p:spPr bwMode="auto">
                  <a:xfrm>
                    <a:off x="2164" y="3709"/>
                    <a:ext cx="8" cy="8"/>
                  </a:xfrm>
                  <a:prstGeom prst="ellipse">
                    <a:avLst/>
                  </a:prstGeom>
                  <a:solidFill>
                    <a:srgbClr val="00E0E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151" name="Oval 15"/>
                  <p:cNvSpPr>
                    <a:spLocks noChangeArrowheads="1"/>
                  </p:cNvSpPr>
                  <p:nvPr/>
                </p:nvSpPr>
                <p:spPr bwMode="auto">
                  <a:xfrm>
                    <a:off x="2150" y="3765"/>
                    <a:ext cx="8" cy="8"/>
                  </a:xfrm>
                  <a:prstGeom prst="ellipse">
                    <a:avLst/>
                  </a:prstGeom>
                  <a:solidFill>
                    <a:srgbClr val="00E0E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152" name="Oval 16"/>
                  <p:cNvSpPr>
                    <a:spLocks noChangeArrowheads="1"/>
                  </p:cNvSpPr>
                  <p:nvPr/>
                </p:nvSpPr>
                <p:spPr bwMode="auto">
                  <a:xfrm>
                    <a:off x="2179" y="3765"/>
                    <a:ext cx="8" cy="8"/>
                  </a:xfrm>
                  <a:prstGeom prst="ellipse">
                    <a:avLst/>
                  </a:prstGeom>
                  <a:solidFill>
                    <a:srgbClr val="00E0E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153" name="Oval 17"/>
                  <p:cNvSpPr>
                    <a:spLocks noChangeArrowheads="1"/>
                  </p:cNvSpPr>
                  <p:nvPr/>
                </p:nvSpPr>
                <p:spPr bwMode="auto">
                  <a:xfrm>
                    <a:off x="2164" y="3747"/>
                    <a:ext cx="8" cy="8"/>
                  </a:xfrm>
                  <a:prstGeom prst="ellipse">
                    <a:avLst/>
                  </a:prstGeom>
                  <a:solidFill>
                    <a:srgbClr val="00E0E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154" name="Oval 18"/>
                  <p:cNvSpPr>
                    <a:spLocks noChangeArrowheads="1"/>
                  </p:cNvSpPr>
                  <p:nvPr/>
                </p:nvSpPr>
                <p:spPr bwMode="auto">
                  <a:xfrm>
                    <a:off x="2150" y="3748"/>
                    <a:ext cx="8" cy="8"/>
                  </a:xfrm>
                  <a:prstGeom prst="ellipse">
                    <a:avLst/>
                  </a:prstGeom>
                  <a:solidFill>
                    <a:srgbClr val="00E0E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155" name="Oval 19"/>
                  <p:cNvSpPr>
                    <a:spLocks noChangeArrowheads="1"/>
                  </p:cNvSpPr>
                  <p:nvPr/>
                </p:nvSpPr>
                <p:spPr bwMode="auto">
                  <a:xfrm>
                    <a:off x="2179" y="3748"/>
                    <a:ext cx="8" cy="8"/>
                  </a:xfrm>
                  <a:prstGeom prst="ellipse">
                    <a:avLst/>
                  </a:prstGeom>
                  <a:solidFill>
                    <a:srgbClr val="00E0E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156" name="Oval 20"/>
                  <p:cNvSpPr>
                    <a:spLocks noChangeArrowheads="1"/>
                  </p:cNvSpPr>
                  <p:nvPr/>
                </p:nvSpPr>
                <p:spPr bwMode="auto">
                  <a:xfrm>
                    <a:off x="2164" y="3729"/>
                    <a:ext cx="8" cy="8"/>
                  </a:xfrm>
                  <a:prstGeom prst="ellipse">
                    <a:avLst/>
                  </a:prstGeom>
                  <a:solidFill>
                    <a:srgbClr val="00E0E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157" name="Oval 21"/>
                  <p:cNvSpPr>
                    <a:spLocks noChangeArrowheads="1"/>
                  </p:cNvSpPr>
                  <p:nvPr/>
                </p:nvSpPr>
                <p:spPr bwMode="auto">
                  <a:xfrm>
                    <a:off x="2150" y="3729"/>
                    <a:ext cx="8" cy="8"/>
                  </a:xfrm>
                  <a:prstGeom prst="ellipse">
                    <a:avLst/>
                  </a:prstGeom>
                  <a:solidFill>
                    <a:srgbClr val="00E0E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158" name="Oval 22"/>
                  <p:cNvSpPr>
                    <a:spLocks noChangeArrowheads="1"/>
                  </p:cNvSpPr>
                  <p:nvPr/>
                </p:nvSpPr>
                <p:spPr bwMode="auto">
                  <a:xfrm>
                    <a:off x="2179" y="3729"/>
                    <a:ext cx="8" cy="8"/>
                  </a:xfrm>
                  <a:prstGeom prst="ellipse">
                    <a:avLst/>
                  </a:prstGeom>
                  <a:solidFill>
                    <a:srgbClr val="00E0E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2134" name="Group 23"/>
              <p:cNvGrpSpPr>
                <a:grpSpLocks/>
              </p:cNvGrpSpPr>
              <p:nvPr/>
            </p:nvGrpSpPr>
            <p:grpSpPr bwMode="auto">
              <a:xfrm>
                <a:off x="2392" y="3648"/>
                <a:ext cx="148" cy="182"/>
                <a:chOff x="2392" y="3648"/>
                <a:chExt cx="148" cy="182"/>
              </a:xfrm>
            </p:grpSpPr>
            <p:sp>
              <p:nvSpPr>
                <p:cNvPr id="2135" name="Oval 24"/>
                <p:cNvSpPr>
                  <a:spLocks noChangeArrowheads="1"/>
                </p:cNvSpPr>
                <p:nvPr/>
              </p:nvSpPr>
              <p:spPr bwMode="auto">
                <a:xfrm>
                  <a:off x="2392" y="3648"/>
                  <a:ext cx="136" cy="182"/>
                </a:xfrm>
                <a:prstGeom prst="ellipse">
                  <a:avLst/>
                </a:prstGeom>
                <a:solidFill>
                  <a:srgbClr val="00E0E0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136" name="Oval 25"/>
                <p:cNvSpPr>
                  <a:spLocks noChangeArrowheads="1"/>
                </p:cNvSpPr>
                <p:nvPr/>
              </p:nvSpPr>
              <p:spPr bwMode="auto">
                <a:xfrm>
                  <a:off x="2427" y="3655"/>
                  <a:ext cx="113" cy="172"/>
                </a:xfrm>
                <a:prstGeom prst="ellipse">
                  <a:avLst/>
                </a:prstGeom>
                <a:solidFill>
                  <a:srgbClr val="00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grpSp>
              <p:nvGrpSpPr>
                <p:cNvPr id="2137" name="Group 26"/>
                <p:cNvGrpSpPr>
                  <a:grpSpLocks/>
                </p:cNvGrpSpPr>
                <p:nvPr/>
              </p:nvGrpSpPr>
              <p:grpSpPr bwMode="auto">
                <a:xfrm>
                  <a:off x="2441" y="3670"/>
                  <a:ext cx="90" cy="135"/>
                  <a:chOff x="2441" y="3670"/>
                  <a:chExt cx="90" cy="135"/>
                </a:xfrm>
              </p:grpSpPr>
              <p:grpSp>
                <p:nvGrpSpPr>
                  <p:cNvPr id="2138" name="Group 27"/>
                  <p:cNvGrpSpPr>
                    <a:grpSpLocks/>
                  </p:cNvGrpSpPr>
                  <p:nvPr/>
                </p:nvGrpSpPr>
                <p:grpSpPr bwMode="auto">
                  <a:xfrm>
                    <a:off x="2462" y="3702"/>
                    <a:ext cx="54" cy="74"/>
                    <a:chOff x="2462" y="3702"/>
                    <a:chExt cx="54" cy="74"/>
                  </a:xfrm>
                </p:grpSpPr>
                <p:sp>
                  <p:nvSpPr>
                    <p:cNvPr id="2140" name="Oval 28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484" y="3702"/>
                      <a:ext cx="8" cy="9"/>
                    </a:xfrm>
                    <a:prstGeom prst="ellipse">
                      <a:avLst/>
                    </a:prstGeom>
                    <a:solidFill>
                      <a:srgbClr val="000000"/>
                    </a:solidFill>
                    <a:ln w="12700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2141" name="Oval 29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485" y="3767"/>
                      <a:ext cx="8" cy="9"/>
                    </a:xfrm>
                    <a:prstGeom prst="ellipse">
                      <a:avLst/>
                    </a:prstGeom>
                    <a:solidFill>
                      <a:srgbClr val="000000"/>
                    </a:solidFill>
                    <a:ln w="12700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2142" name="Oval 30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485" y="3735"/>
                      <a:ext cx="8" cy="9"/>
                    </a:xfrm>
                    <a:prstGeom prst="ellipse">
                      <a:avLst/>
                    </a:prstGeom>
                    <a:solidFill>
                      <a:srgbClr val="000000"/>
                    </a:solidFill>
                    <a:ln w="12700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2143" name="Oval 31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462" y="3735"/>
                      <a:ext cx="8" cy="9"/>
                    </a:xfrm>
                    <a:prstGeom prst="ellipse">
                      <a:avLst/>
                    </a:prstGeom>
                    <a:solidFill>
                      <a:srgbClr val="000000"/>
                    </a:solidFill>
                    <a:ln w="12700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2144" name="Oval 32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508" y="3736"/>
                      <a:ext cx="8" cy="10"/>
                    </a:xfrm>
                    <a:prstGeom prst="ellipse">
                      <a:avLst/>
                    </a:prstGeom>
                    <a:solidFill>
                      <a:srgbClr val="000000"/>
                    </a:solidFill>
                    <a:ln w="12700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en-GB"/>
                    </a:p>
                  </p:txBody>
                </p:sp>
              </p:grpSp>
              <p:sp>
                <p:nvSpPr>
                  <p:cNvPr id="2139" name="Oval 33"/>
                  <p:cNvSpPr>
                    <a:spLocks noChangeArrowheads="1"/>
                  </p:cNvSpPr>
                  <p:nvPr/>
                </p:nvSpPr>
                <p:spPr bwMode="auto">
                  <a:xfrm>
                    <a:off x="2441" y="3670"/>
                    <a:ext cx="90" cy="135"/>
                  </a:xfrm>
                  <a:prstGeom prst="ellipse">
                    <a:avLst/>
                  </a:prstGeom>
                  <a:noFill/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</p:grpSp>
        </p:grpSp>
        <p:grpSp>
          <p:nvGrpSpPr>
            <p:cNvPr id="2082" name="Group 34"/>
            <p:cNvGrpSpPr>
              <a:grpSpLocks/>
            </p:cNvGrpSpPr>
            <p:nvPr/>
          </p:nvGrpSpPr>
          <p:grpSpPr bwMode="auto">
            <a:xfrm>
              <a:off x="1457" y="3531"/>
              <a:ext cx="430" cy="646"/>
              <a:chOff x="1457" y="3531"/>
              <a:chExt cx="430" cy="646"/>
            </a:xfrm>
          </p:grpSpPr>
          <p:sp>
            <p:nvSpPr>
              <p:cNvPr id="2083" name="Freeform 35"/>
              <p:cNvSpPr>
                <a:spLocks/>
              </p:cNvSpPr>
              <p:nvPr/>
            </p:nvSpPr>
            <p:spPr bwMode="auto">
              <a:xfrm>
                <a:off x="1457" y="3548"/>
                <a:ext cx="430" cy="614"/>
              </a:xfrm>
              <a:custGeom>
                <a:avLst/>
                <a:gdLst>
                  <a:gd name="T0" fmla="*/ 52 w 430"/>
                  <a:gd name="T1" fmla="*/ 4 h 614"/>
                  <a:gd name="T2" fmla="*/ 46 w 430"/>
                  <a:gd name="T3" fmla="*/ 8 h 614"/>
                  <a:gd name="T4" fmla="*/ 35 w 430"/>
                  <a:gd name="T5" fmla="*/ 18 h 614"/>
                  <a:gd name="T6" fmla="*/ 28 w 430"/>
                  <a:gd name="T7" fmla="*/ 28 h 614"/>
                  <a:gd name="T8" fmla="*/ 24 w 430"/>
                  <a:gd name="T9" fmla="*/ 52 h 614"/>
                  <a:gd name="T10" fmla="*/ 6 w 430"/>
                  <a:gd name="T11" fmla="*/ 262 h 614"/>
                  <a:gd name="T12" fmla="*/ 1 w 430"/>
                  <a:gd name="T13" fmla="*/ 421 h 614"/>
                  <a:gd name="T14" fmla="*/ 0 w 430"/>
                  <a:gd name="T15" fmla="*/ 503 h 614"/>
                  <a:gd name="T16" fmla="*/ 0 w 430"/>
                  <a:gd name="T17" fmla="*/ 590 h 614"/>
                  <a:gd name="T18" fmla="*/ 1 w 430"/>
                  <a:gd name="T19" fmla="*/ 611 h 614"/>
                  <a:gd name="T20" fmla="*/ 426 w 430"/>
                  <a:gd name="T21" fmla="*/ 613 h 614"/>
                  <a:gd name="T22" fmla="*/ 428 w 430"/>
                  <a:gd name="T23" fmla="*/ 603 h 614"/>
                  <a:gd name="T24" fmla="*/ 429 w 430"/>
                  <a:gd name="T25" fmla="*/ 595 h 614"/>
                  <a:gd name="T26" fmla="*/ 429 w 430"/>
                  <a:gd name="T27" fmla="*/ 503 h 614"/>
                  <a:gd name="T28" fmla="*/ 428 w 430"/>
                  <a:gd name="T29" fmla="*/ 409 h 614"/>
                  <a:gd name="T30" fmla="*/ 425 w 430"/>
                  <a:gd name="T31" fmla="*/ 264 h 614"/>
                  <a:gd name="T32" fmla="*/ 413 w 430"/>
                  <a:gd name="T33" fmla="*/ 55 h 614"/>
                  <a:gd name="T34" fmla="*/ 409 w 430"/>
                  <a:gd name="T35" fmla="*/ 30 h 614"/>
                  <a:gd name="T36" fmla="*/ 403 w 430"/>
                  <a:gd name="T37" fmla="*/ 21 h 614"/>
                  <a:gd name="T38" fmla="*/ 395 w 430"/>
                  <a:gd name="T39" fmla="*/ 12 h 614"/>
                  <a:gd name="T40" fmla="*/ 379 w 430"/>
                  <a:gd name="T41" fmla="*/ 0 h 614"/>
                  <a:gd name="T42" fmla="*/ 52 w 430"/>
                  <a:gd name="T43" fmla="*/ 4 h 614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w 430"/>
                  <a:gd name="T67" fmla="*/ 0 h 614"/>
                  <a:gd name="T68" fmla="*/ 430 w 430"/>
                  <a:gd name="T69" fmla="*/ 614 h 614"/>
                </a:gdLst>
                <a:ahLst/>
                <a:cxnLst>
                  <a:cxn ang="T44">
                    <a:pos x="T0" y="T1"/>
                  </a:cxn>
                  <a:cxn ang="T45">
                    <a:pos x="T2" y="T3"/>
                  </a:cxn>
                  <a:cxn ang="T46">
                    <a:pos x="T4" y="T5"/>
                  </a:cxn>
                  <a:cxn ang="T47">
                    <a:pos x="T6" y="T7"/>
                  </a:cxn>
                  <a:cxn ang="T48">
                    <a:pos x="T8" y="T9"/>
                  </a:cxn>
                  <a:cxn ang="T49">
                    <a:pos x="T10" y="T11"/>
                  </a:cxn>
                  <a:cxn ang="T50">
                    <a:pos x="T12" y="T13"/>
                  </a:cxn>
                  <a:cxn ang="T51">
                    <a:pos x="T14" y="T15"/>
                  </a:cxn>
                  <a:cxn ang="T52">
                    <a:pos x="T16" y="T17"/>
                  </a:cxn>
                  <a:cxn ang="T53">
                    <a:pos x="T18" y="T19"/>
                  </a:cxn>
                  <a:cxn ang="T54">
                    <a:pos x="T20" y="T21"/>
                  </a:cxn>
                  <a:cxn ang="T55">
                    <a:pos x="T22" y="T23"/>
                  </a:cxn>
                  <a:cxn ang="T56">
                    <a:pos x="T24" y="T25"/>
                  </a:cxn>
                  <a:cxn ang="T57">
                    <a:pos x="T26" y="T27"/>
                  </a:cxn>
                  <a:cxn ang="T58">
                    <a:pos x="T28" y="T29"/>
                  </a:cxn>
                  <a:cxn ang="T59">
                    <a:pos x="T30" y="T31"/>
                  </a:cxn>
                  <a:cxn ang="T60">
                    <a:pos x="T32" y="T33"/>
                  </a:cxn>
                  <a:cxn ang="T61">
                    <a:pos x="T34" y="T35"/>
                  </a:cxn>
                  <a:cxn ang="T62">
                    <a:pos x="T36" y="T37"/>
                  </a:cxn>
                  <a:cxn ang="T63">
                    <a:pos x="T38" y="T39"/>
                  </a:cxn>
                  <a:cxn ang="T64">
                    <a:pos x="T40" y="T41"/>
                  </a:cxn>
                  <a:cxn ang="T65">
                    <a:pos x="T42" y="T43"/>
                  </a:cxn>
                </a:cxnLst>
                <a:rect l="T66" t="T67" r="T68" b="T69"/>
                <a:pathLst>
                  <a:path w="430" h="614">
                    <a:moveTo>
                      <a:pt x="52" y="4"/>
                    </a:moveTo>
                    <a:lnTo>
                      <a:pt x="46" y="8"/>
                    </a:lnTo>
                    <a:lnTo>
                      <a:pt x="35" y="18"/>
                    </a:lnTo>
                    <a:lnTo>
                      <a:pt x="28" y="28"/>
                    </a:lnTo>
                    <a:lnTo>
                      <a:pt x="24" y="52"/>
                    </a:lnTo>
                    <a:lnTo>
                      <a:pt x="6" y="262"/>
                    </a:lnTo>
                    <a:lnTo>
                      <a:pt x="1" y="421"/>
                    </a:lnTo>
                    <a:lnTo>
                      <a:pt x="0" y="503"/>
                    </a:lnTo>
                    <a:lnTo>
                      <a:pt x="0" y="590"/>
                    </a:lnTo>
                    <a:lnTo>
                      <a:pt x="1" y="611"/>
                    </a:lnTo>
                    <a:lnTo>
                      <a:pt x="426" y="613"/>
                    </a:lnTo>
                    <a:lnTo>
                      <a:pt x="428" y="603"/>
                    </a:lnTo>
                    <a:lnTo>
                      <a:pt x="429" y="595"/>
                    </a:lnTo>
                    <a:lnTo>
                      <a:pt x="429" y="503"/>
                    </a:lnTo>
                    <a:lnTo>
                      <a:pt x="428" y="409"/>
                    </a:lnTo>
                    <a:lnTo>
                      <a:pt x="425" y="264"/>
                    </a:lnTo>
                    <a:lnTo>
                      <a:pt x="413" y="55"/>
                    </a:lnTo>
                    <a:lnTo>
                      <a:pt x="409" y="30"/>
                    </a:lnTo>
                    <a:lnTo>
                      <a:pt x="403" y="21"/>
                    </a:lnTo>
                    <a:lnTo>
                      <a:pt x="395" y="12"/>
                    </a:lnTo>
                    <a:lnTo>
                      <a:pt x="379" y="0"/>
                    </a:lnTo>
                    <a:lnTo>
                      <a:pt x="52" y="4"/>
                    </a:lnTo>
                  </a:path>
                </a:pathLst>
              </a:custGeom>
              <a:solidFill>
                <a:srgbClr val="00C0C0"/>
              </a:solidFill>
              <a:ln w="12700" cap="rnd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84" name="Freeform 36"/>
              <p:cNvSpPr>
                <a:spLocks/>
              </p:cNvSpPr>
              <p:nvPr/>
            </p:nvSpPr>
            <p:spPr bwMode="auto">
              <a:xfrm>
                <a:off x="1460" y="4130"/>
                <a:ext cx="422" cy="47"/>
              </a:xfrm>
              <a:custGeom>
                <a:avLst/>
                <a:gdLst>
                  <a:gd name="T0" fmla="*/ 378 w 422"/>
                  <a:gd name="T1" fmla="*/ 0 h 47"/>
                  <a:gd name="T2" fmla="*/ 421 w 422"/>
                  <a:gd name="T3" fmla="*/ 31 h 47"/>
                  <a:gd name="T4" fmla="*/ 414 w 422"/>
                  <a:gd name="T5" fmla="*/ 37 h 47"/>
                  <a:gd name="T6" fmla="*/ 406 w 422"/>
                  <a:gd name="T7" fmla="*/ 42 h 47"/>
                  <a:gd name="T8" fmla="*/ 402 w 422"/>
                  <a:gd name="T9" fmla="*/ 45 h 47"/>
                  <a:gd name="T10" fmla="*/ 397 w 422"/>
                  <a:gd name="T11" fmla="*/ 46 h 47"/>
                  <a:gd name="T12" fmla="*/ 20 w 422"/>
                  <a:gd name="T13" fmla="*/ 46 h 47"/>
                  <a:gd name="T14" fmla="*/ 12 w 422"/>
                  <a:gd name="T15" fmla="*/ 45 h 47"/>
                  <a:gd name="T16" fmla="*/ 6 w 422"/>
                  <a:gd name="T17" fmla="*/ 42 h 47"/>
                  <a:gd name="T18" fmla="*/ 1 w 422"/>
                  <a:gd name="T19" fmla="*/ 36 h 47"/>
                  <a:gd name="T20" fmla="*/ 0 w 422"/>
                  <a:gd name="T21" fmla="*/ 30 h 47"/>
                  <a:gd name="T22" fmla="*/ 39 w 422"/>
                  <a:gd name="T23" fmla="*/ 0 h 47"/>
                  <a:gd name="T24" fmla="*/ 378 w 422"/>
                  <a:gd name="T25" fmla="*/ 0 h 47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422"/>
                  <a:gd name="T40" fmla="*/ 0 h 47"/>
                  <a:gd name="T41" fmla="*/ 422 w 422"/>
                  <a:gd name="T42" fmla="*/ 47 h 47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422" h="47">
                    <a:moveTo>
                      <a:pt x="378" y="0"/>
                    </a:moveTo>
                    <a:lnTo>
                      <a:pt x="421" y="31"/>
                    </a:lnTo>
                    <a:lnTo>
                      <a:pt x="414" y="37"/>
                    </a:lnTo>
                    <a:lnTo>
                      <a:pt x="406" y="42"/>
                    </a:lnTo>
                    <a:lnTo>
                      <a:pt x="402" y="45"/>
                    </a:lnTo>
                    <a:lnTo>
                      <a:pt x="397" y="46"/>
                    </a:lnTo>
                    <a:lnTo>
                      <a:pt x="20" y="46"/>
                    </a:lnTo>
                    <a:lnTo>
                      <a:pt x="12" y="45"/>
                    </a:lnTo>
                    <a:lnTo>
                      <a:pt x="6" y="42"/>
                    </a:lnTo>
                    <a:lnTo>
                      <a:pt x="1" y="36"/>
                    </a:lnTo>
                    <a:lnTo>
                      <a:pt x="0" y="30"/>
                    </a:lnTo>
                    <a:lnTo>
                      <a:pt x="39" y="0"/>
                    </a:lnTo>
                    <a:lnTo>
                      <a:pt x="378" y="0"/>
                    </a:lnTo>
                  </a:path>
                </a:pathLst>
              </a:custGeom>
              <a:solidFill>
                <a:srgbClr val="008080"/>
              </a:solidFill>
              <a:ln w="12700" cap="rnd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85" name="Freeform 37"/>
              <p:cNvSpPr>
                <a:spLocks/>
              </p:cNvSpPr>
              <p:nvPr/>
            </p:nvSpPr>
            <p:spPr bwMode="auto">
              <a:xfrm>
                <a:off x="1506" y="3531"/>
                <a:ext cx="332" cy="106"/>
              </a:xfrm>
              <a:custGeom>
                <a:avLst/>
                <a:gdLst>
                  <a:gd name="T0" fmla="*/ 243 w 332"/>
                  <a:gd name="T1" fmla="*/ 105 h 106"/>
                  <a:gd name="T2" fmla="*/ 331 w 332"/>
                  <a:gd name="T3" fmla="*/ 19 h 106"/>
                  <a:gd name="T4" fmla="*/ 320 w 332"/>
                  <a:gd name="T5" fmla="*/ 13 h 106"/>
                  <a:gd name="T6" fmla="*/ 307 w 332"/>
                  <a:gd name="T7" fmla="*/ 7 h 106"/>
                  <a:gd name="T8" fmla="*/ 294 w 332"/>
                  <a:gd name="T9" fmla="*/ 4 h 106"/>
                  <a:gd name="T10" fmla="*/ 272 w 332"/>
                  <a:gd name="T11" fmla="*/ 0 h 106"/>
                  <a:gd name="T12" fmla="*/ 253 w 332"/>
                  <a:gd name="T13" fmla="*/ 1 h 106"/>
                  <a:gd name="T14" fmla="*/ 78 w 332"/>
                  <a:gd name="T15" fmla="*/ 1 h 106"/>
                  <a:gd name="T16" fmla="*/ 59 w 332"/>
                  <a:gd name="T17" fmla="*/ 3 h 106"/>
                  <a:gd name="T18" fmla="*/ 44 w 332"/>
                  <a:gd name="T19" fmla="*/ 5 h 106"/>
                  <a:gd name="T20" fmla="*/ 32 w 332"/>
                  <a:gd name="T21" fmla="*/ 8 h 106"/>
                  <a:gd name="T22" fmla="*/ 21 w 332"/>
                  <a:gd name="T23" fmla="*/ 12 h 106"/>
                  <a:gd name="T24" fmla="*/ 10 w 332"/>
                  <a:gd name="T25" fmla="*/ 17 h 106"/>
                  <a:gd name="T26" fmla="*/ 0 w 332"/>
                  <a:gd name="T27" fmla="*/ 23 h 106"/>
                  <a:gd name="T28" fmla="*/ 87 w 332"/>
                  <a:gd name="T29" fmla="*/ 105 h 106"/>
                  <a:gd name="T30" fmla="*/ 243 w 332"/>
                  <a:gd name="T31" fmla="*/ 105 h 10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332"/>
                  <a:gd name="T49" fmla="*/ 0 h 106"/>
                  <a:gd name="T50" fmla="*/ 332 w 332"/>
                  <a:gd name="T51" fmla="*/ 106 h 10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332" h="106">
                    <a:moveTo>
                      <a:pt x="243" y="105"/>
                    </a:moveTo>
                    <a:lnTo>
                      <a:pt x="331" y="19"/>
                    </a:lnTo>
                    <a:lnTo>
                      <a:pt x="320" y="13"/>
                    </a:lnTo>
                    <a:lnTo>
                      <a:pt x="307" y="7"/>
                    </a:lnTo>
                    <a:lnTo>
                      <a:pt x="294" y="4"/>
                    </a:lnTo>
                    <a:lnTo>
                      <a:pt x="272" y="0"/>
                    </a:lnTo>
                    <a:lnTo>
                      <a:pt x="253" y="1"/>
                    </a:lnTo>
                    <a:lnTo>
                      <a:pt x="78" y="1"/>
                    </a:lnTo>
                    <a:lnTo>
                      <a:pt x="59" y="3"/>
                    </a:lnTo>
                    <a:lnTo>
                      <a:pt x="44" y="5"/>
                    </a:lnTo>
                    <a:lnTo>
                      <a:pt x="32" y="8"/>
                    </a:lnTo>
                    <a:lnTo>
                      <a:pt x="21" y="12"/>
                    </a:lnTo>
                    <a:lnTo>
                      <a:pt x="10" y="17"/>
                    </a:lnTo>
                    <a:lnTo>
                      <a:pt x="0" y="23"/>
                    </a:lnTo>
                    <a:lnTo>
                      <a:pt x="87" y="105"/>
                    </a:lnTo>
                    <a:lnTo>
                      <a:pt x="243" y="105"/>
                    </a:lnTo>
                  </a:path>
                </a:pathLst>
              </a:custGeom>
              <a:solidFill>
                <a:srgbClr val="008080"/>
              </a:solidFill>
              <a:ln w="12700" cap="rnd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2086" name="Group 38"/>
              <p:cNvGrpSpPr>
                <a:grpSpLocks/>
              </p:cNvGrpSpPr>
              <p:nvPr/>
            </p:nvGrpSpPr>
            <p:grpSpPr bwMode="auto">
              <a:xfrm>
                <a:off x="1493" y="3599"/>
                <a:ext cx="358" cy="540"/>
                <a:chOff x="1493" y="3599"/>
                <a:chExt cx="358" cy="540"/>
              </a:xfrm>
            </p:grpSpPr>
            <p:grpSp>
              <p:nvGrpSpPr>
                <p:cNvPr id="2087" name="Group 39"/>
                <p:cNvGrpSpPr>
                  <a:grpSpLocks/>
                </p:cNvGrpSpPr>
                <p:nvPr/>
              </p:nvGrpSpPr>
              <p:grpSpPr bwMode="auto">
                <a:xfrm>
                  <a:off x="1598" y="3599"/>
                  <a:ext cx="152" cy="132"/>
                  <a:chOff x="1598" y="3599"/>
                  <a:chExt cx="152" cy="132"/>
                </a:xfrm>
              </p:grpSpPr>
              <p:sp>
                <p:nvSpPr>
                  <p:cNvPr id="2127" name="Freeform 40"/>
                  <p:cNvSpPr>
                    <a:spLocks/>
                  </p:cNvSpPr>
                  <p:nvPr/>
                </p:nvSpPr>
                <p:spPr bwMode="auto">
                  <a:xfrm>
                    <a:off x="1598" y="3599"/>
                    <a:ext cx="17" cy="132"/>
                  </a:xfrm>
                  <a:custGeom>
                    <a:avLst/>
                    <a:gdLst>
                      <a:gd name="T0" fmla="*/ 16 w 17"/>
                      <a:gd name="T1" fmla="*/ 0 h 132"/>
                      <a:gd name="T2" fmla="*/ 0 w 17"/>
                      <a:gd name="T3" fmla="*/ 0 h 132"/>
                      <a:gd name="T4" fmla="*/ 0 w 17"/>
                      <a:gd name="T5" fmla="*/ 131 h 132"/>
                      <a:gd name="T6" fmla="*/ 16 w 17"/>
                      <a:gd name="T7" fmla="*/ 131 h 132"/>
                      <a:gd name="T8" fmla="*/ 16 w 17"/>
                      <a:gd name="T9" fmla="*/ 0 h 13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17"/>
                      <a:gd name="T16" fmla="*/ 0 h 132"/>
                      <a:gd name="T17" fmla="*/ 17 w 17"/>
                      <a:gd name="T18" fmla="*/ 132 h 132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17" h="132">
                        <a:moveTo>
                          <a:pt x="16" y="0"/>
                        </a:moveTo>
                        <a:lnTo>
                          <a:pt x="0" y="0"/>
                        </a:lnTo>
                        <a:lnTo>
                          <a:pt x="0" y="131"/>
                        </a:lnTo>
                        <a:lnTo>
                          <a:pt x="16" y="131"/>
                        </a:lnTo>
                        <a:lnTo>
                          <a:pt x="16" y="0"/>
                        </a:lnTo>
                      </a:path>
                    </a:pathLst>
                  </a:custGeom>
                  <a:solidFill>
                    <a:srgbClr val="008080"/>
                  </a:solidFill>
                  <a:ln w="12700" cap="rnd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128" name="Freeform 41"/>
                  <p:cNvSpPr>
                    <a:spLocks/>
                  </p:cNvSpPr>
                  <p:nvPr/>
                </p:nvSpPr>
                <p:spPr bwMode="auto">
                  <a:xfrm>
                    <a:off x="1733" y="3599"/>
                    <a:ext cx="17" cy="132"/>
                  </a:xfrm>
                  <a:custGeom>
                    <a:avLst/>
                    <a:gdLst>
                      <a:gd name="T0" fmla="*/ 16 w 17"/>
                      <a:gd name="T1" fmla="*/ 0 h 132"/>
                      <a:gd name="T2" fmla="*/ 0 w 17"/>
                      <a:gd name="T3" fmla="*/ 0 h 132"/>
                      <a:gd name="T4" fmla="*/ 0 w 17"/>
                      <a:gd name="T5" fmla="*/ 131 h 132"/>
                      <a:gd name="T6" fmla="*/ 16 w 17"/>
                      <a:gd name="T7" fmla="*/ 131 h 132"/>
                      <a:gd name="T8" fmla="*/ 16 w 17"/>
                      <a:gd name="T9" fmla="*/ 0 h 13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17"/>
                      <a:gd name="T16" fmla="*/ 0 h 132"/>
                      <a:gd name="T17" fmla="*/ 17 w 17"/>
                      <a:gd name="T18" fmla="*/ 132 h 132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17" h="132">
                        <a:moveTo>
                          <a:pt x="16" y="0"/>
                        </a:moveTo>
                        <a:lnTo>
                          <a:pt x="0" y="0"/>
                        </a:lnTo>
                        <a:lnTo>
                          <a:pt x="0" y="131"/>
                        </a:lnTo>
                        <a:lnTo>
                          <a:pt x="16" y="131"/>
                        </a:lnTo>
                        <a:lnTo>
                          <a:pt x="16" y="0"/>
                        </a:lnTo>
                      </a:path>
                    </a:pathLst>
                  </a:custGeom>
                  <a:solidFill>
                    <a:srgbClr val="008080"/>
                  </a:solidFill>
                  <a:ln w="12700" cap="rnd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129" name="Rectangle 42"/>
                  <p:cNvSpPr>
                    <a:spLocks noChangeArrowheads="1"/>
                  </p:cNvSpPr>
                  <p:nvPr/>
                </p:nvSpPr>
                <p:spPr bwMode="auto">
                  <a:xfrm>
                    <a:off x="1738" y="3648"/>
                    <a:ext cx="8" cy="28"/>
                  </a:xfrm>
                  <a:prstGeom prst="rect">
                    <a:avLst/>
                  </a:prstGeom>
                  <a:solidFill>
                    <a:srgbClr val="006060"/>
                  </a:solidFill>
                  <a:ln w="12700">
                    <a:solidFill>
                      <a:srgbClr val="000000"/>
                    </a:solidFill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130" name="Rectangle 43"/>
                  <p:cNvSpPr>
                    <a:spLocks noChangeArrowheads="1"/>
                  </p:cNvSpPr>
                  <p:nvPr/>
                </p:nvSpPr>
                <p:spPr bwMode="auto">
                  <a:xfrm>
                    <a:off x="1603" y="3650"/>
                    <a:ext cx="8" cy="26"/>
                  </a:xfrm>
                  <a:prstGeom prst="rect">
                    <a:avLst/>
                  </a:prstGeom>
                  <a:solidFill>
                    <a:srgbClr val="006060"/>
                  </a:solidFill>
                  <a:ln w="12700">
                    <a:solidFill>
                      <a:srgbClr val="000000"/>
                    </a:solidFill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2088" name="Group 44"/>
                <p:cNvGrpSpPr>
                  <a:grpSpLocks/>
                </p:cNvGrpSpPr>
                <p:nvPr/>
              </p:nvGrpSpPr>
              <p:grpSpPr bwMode="auto">
                <a:xfrm>
                  <a:off x="1493" y="3743"/>
                  <a:ext cx="358" cy="396"/>
                  <a:chOff x="1493" y="3743"/>
                  <a:chExt cx="358" cy="396"/>
                </a:xfrm>
              </p:grpSpPr>
              <p:sp>
                <p:nvSpPr>
                  <p:cNvPr id="2089" name="AutoShape 45"/>
                  <p:cNvSpPr>
                    <a:spLocks noChangeArrowheads="1"/>
                  </p:cNvSpPr>
                  <p:nvPr/>
                </p:nvSpPr>
                <p:spPr bwMode="auto">
                  <a:xfrm>
                    <a:off x="1493" y="3743"/>
                    <a:ext cx="358" cy="396"/>
                  </a:xfrm>
                  <a:prstGeom prst="roundRect">
                    <a:avLst>
                      <a:gd name="adj" fmla="val 12074"/>
                    </a:avLst>
                  </a:prstGeom>
                  <a:solidFill>
                    <a:srgbClr val="004040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grpSp>
                <p:nvGrpSpPr>
                  <p:cNvPr id="2090" name="Group 46"/>
                  <p:cNvGrpSpPr>
                    <a:grpSpLocks/>
                  </p:cNvGrpSpPr>
                  <p:nvPr/>
                </p:nvGrpSpPr>
                <p:grpSpPr bwMode="auto">
                  <a:xfrm>
                    <a:off x="1569" y="3804"/>
                    <a:ext cx="202" cy="275"/>
                    <a:chOff x="1569" y="3804"/>
                    <a:chExt cx="202" cy="275"/>
                  </a:xfrm>
                </p:grpSpPr>
                <p:grpSp>
                  <p:nvGrpSpPr>
                    <p:cNvPr id="2091" name="Group 47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6" y="3804"/>
                      <a:ext cx="47" cy="49"/>
                      <a:chOff x="1646" y="3804"/>
                      <a:chExt cx="47" cy="49"/>
                    </a:xfrm>
                  </p:grpSpPr>
                  <p:sp>
                    <p:nvSpPr>
                      <p:cNvPr id="2125" name="Rectangle 48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6" y="3804"/>
                        <a:ext cx="47" cy="40"/>
                      </a:xfrm>
                      <a:prstGeom prst="rect">
                        <a:avLst/>
                      </a:prstGeom>
                      <a:solidFill>
                        <a:srgbClr val="A6A6A6"/>
                      </a:solidFill>
                      <a:ln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wrap="none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2126" name="Rectangle 49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6" y="3813"/>
                        <a:ext cx="47" cy="40"/>
                      </a:xfrm>
                      <a:prstGeom prst="rect">
                        <a:avLst/>
                      </a:prstGeom>
                      <a:solidFill>
                        <a:srgbClr val="E0E0E0"/>
                      </a:solidFill>
                      <a:ln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wrap="none" anchor="ctr"/>
                      <a:lstStyle/>
                      <a:p>
                        <a:endParaRPr lang="en-GB"/>
                      </a:p>
                    </p:txBody>
                  </p:sp>
                </p:grpSp>
                <p:grpSp>
                  <p:nvGrpSpPr>
                    <p:cNvPr id="2092" name="Group 50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6" y="3880"/>
                      <a:ext cx="47" cy="50"/>
                      <a:chOff x="1646" y="3880"/>
                      <a:chExt cx="47" cy="50"/>
                    </a:xfrm>
                  </p:grpSpPr>
                  <p:sp>
                    <p:nvSpPr>
                      <p:cNvPr id="2123" name="Rectangle 51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6" y="3880"/>
                        <a:ext cx="47" cy="40"/>
                      </a:xfrm>
                      <a:prstGeom prst="rect">
                        <a:avLst/>
                      </a:prstGeom>
                      <a:solidFill>
                        <a:srgbClr val="A6A6A6"/>
                      </a:solidFill>
                      <a:ln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wrap="none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2124" name="Rectangle 52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6" y="3889"/>
                        <a:ext cx="47" cy="41"/>
                      </a:xfrm>
                      <a:prstGeom prst="rect">
                        <a:avLst/>
                      </a:prstGeom>
                      <a:solidFill>
                        <a:srgbClr val="E0E0E0"/>
                      </a:solidFill>
                      <a:ln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wrap="none" anchor="ctr"/>
                      <a:lstStyle/>
                      <a:p>
                        <a:endParaRPr lang="en-GB"/>
                      </a:p>
                    </p:txBody>
                  </p:sp>
                </p:grpSp>
                <p:grpSp>
                  <p:nvGrpSpPr>
                    <p:cNvPr id="2093" name="Group 53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6" y="3955"/>
                      <a:ext cx="47" cy="50"/>
                      <a:chOff x="1646" y="3955"/>
                      <a:chExt cx="47" cy="50"/>
                    </a:xfrm>
                  </p:grpSpPr>
                  <p:sp>
                    <p:nvSpPr>
                      <p:cNvPr id="2121" name="Rectangle 54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6" y="3955"/>
                        <a:ext cx="47" cy="39"/>
                      </a:xfrm>
                      <a:prstGeom prst="rect">
                        <a:avLst/>
                      </a:prstGeom>
                      <a:solidFill>
                        <a:srgbClr val="A6A6A6"/>
                      </a:solidFill>
                      <a:ln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wrap="none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2122" name="Rectangle 55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6" y="3964"/>
                        <a:ext cx="47" cy="41"/>
                      </a:xfrm>
                      <a:prstGeom prst="rect">
                        <a:avLst/>
                      </a:prstGeom>
                      <a:solidFill>
                        <a:srgbClr val="E0E0E0"/>
                      </a:solidFill>
                      <a:ln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wrap="none" anchor="ctr"/>
                      <a:lstStyle/>
                      <a:p>
                        <a:endParaRPr lang="en-GB"/>
                      </a:p>
                    </p:txBody>
                  </p:sp>
                </p:grpSp>
                <p:grpSp>
                  <p:nvGrpSpPr>
                    <p:cNvPr id="2094" name="Group 56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6" y="4030"/>
                      <a:ext cx="47" cy="49"/>
                      <a:chOff x="1646" y="4030"/>
                      <a:chExt cx="47" cy="49"/>
                    </a:xfrm>
                  </p:grpSpPr>
                  <p:sp>
                    <p:nvSpPr>
                      <p:cNvPr id="2119" name="Rectangle 57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6" y="4030"/>
                        <a:ext cx="47" cy="40"/>
                      </a:xfrm>
                      <a:prstGeom prst="rect">
                        <a:avLst/>
                      </a:prstGeom>
                      <a:solidFill>
                        <a:srgbClr val="A6A6A6"/>
                      </a:solidFill>
                      <a:ln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wrap="none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2120" name="Rectangle 58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6" y="4040"/>
                        <a:ext cx="47" cy="39"/>
                      </a:xfrm>
                      <a:prstGeom prst="rect">
                        <a:avLst/>
                      </a:prstGeom>
                      <a:solidFill>
                        <a:srgbClr val="E0E0E0"/>
                      </a:solidFill>
                      <a:ln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wrap="none" anchor="ctr"/>
                      <a:lstStyle/>
                      <a:p>
                        <a:endParaRPr lang="en-GB"/>
                      </a:p>
                    </p:txBody>
                  </p:sp>
                </p:grpSp>
                <p:grpSp>
                  <p:nvGrpSpPr>
                    <p:cNvPr id="2095" name="Group 59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723" y="3804"/>
                      <a:ext cx="48" cy="49"/>
                      <a:chOff x="1723" y="3804"/>
                      <a:chExt cx="48" cy="49"/>
                    </a:xfrm>
                  </p:grpSpPr>
                  <p:sp>
                    <p:nvSpPr>
                      <p:cNvPr id="2117" name="Rectangle 60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723" y="3804"/>
                        <a:ext cx="48" cy="40"/>
                      </a:xfrm>
                      <a:prstGeom prst="rect">
                        <a:avLst/>
                      </a:prstGeom>
                      <a:solidFill>
                        <a:srgbClr val="A6A6A6"/>
                      </a:solidFill>
                      <a:ln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wrap="none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2118" name="Rectangle 61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723" y="3813"/>
                        <a:ext cx="48" cy="40"/>
                      </a:xfrm>
                      <a:prstGeom prst="rect">
                        <a:avLst/>
                      </a:prstGeom>
                      <a:solidFill>
                        <a:srgbClr val="E0E0E0"/>
                      </a:solidFill>
                      <a:ln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wrap="none" anchor="ctr"/>
                      <a:lstStyle/>
                      <a:p>
                        <a:endParaRPr lang="en-GB"/>
                      </a:p>
                    </p:txBody>
                  </p:sp>
                </p:grpSp>
                <p:grpSp>
                  <p:nvGrpSpPr>
                    <p:cNvPr id="2096" name="Group 62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723" y="3880"/>
                      <a:ext cx="48" cy="50"/>
                      <a:chOff x="1723" y="3880"/>
                      <a:chExt cx="48" cy="50"/>
                    </a:xfrm>
                  </p:grpSpPr>
                  <p:sp>
                    <p:nvSpPr>
                      <p:cNvPr id="2115" name="Rectangle 63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723" y="3880"/>
                        <a:ext cx="48" cy="40"/>
                      </a:xfrm>
                      <a:prstGeom prst="rect">
                        <a:avLst/>
                      </a:prstGeom>
                      <a:solidFill>
                        <a:srgbClr val="A6A6A6"/>
                      </a:solidFill>
                      <a:ln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wrap="none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2116" name="Rectangle 64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723" y="3889"/>
                        <a:ext cx="48" cy="41"/>
                      </a:xfrm>
                      <a:prstGeom prst="rect">
                        <a:avLst/>
                      </a:prstGeom>
                      <a:solidFill>
                        <a:srgbClr val="E0E0E0"/>
                      </a:solidFill>
                      <a:ln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wrap="none" anchor="ctr"/>
                      <a:lstStyle/>
                      <a:p>
                        <a:endParaRPr lang="en-GB"/>
                      </a:p>
                    </p:txBody>
                  </p:sp>
                </p:grpSp>
                <p:grpSp>
                  <p:nvGrpSpPr>
                    <p:cNvPr id="2097" name="Group 65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723" y="3955"/>
                      <a:ext cx="48" cy="50"/>
                      <a:chOff x="1723" y="3955"/>
                      <a:chExt cx="48" cy="50"/>
                    </a:xfrm>
                  </p:grpSpPr>
                  <p:sp>
                    <p:nvSpPr>
                      <p:cNvPr id="2113" name="Rectangle 66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723" y="3955"/>
                        <a:ext cx="48" cy="39"/>
                      </a:xfrm>
                      <a:prstGeom prst="rect">
                        <a:avLst/>
                      </a:prstGeom>
                      <a:solidFill>
                        <a:srgbClr val="A6A6A6"/>
                      </a:solidFill>
                      <a:ln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wrap="none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2114" name="Rectangle 67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723" y="3964"/>
                        <a:ext cx="48" cy="41"/>
                      </a:xfrm>
                      <a:prstGeom prst="rect">
                        <a:avLst/>
                      </a:prstGeom>
                      <a:solidFill>
                        <a:srgbClr val="E0E0E0"/>
                      </a:solidFill>
                      <a:ln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wrap="none" anchor="ctr"/>
                      <a:lstStyle/>
                      <a:p>
                        <a:endParaRPr lang="en-GB"/>
                      </a:p>
                    </p:txBody>
                  </p:sp>
                </p:grpSp>
                <p:grpSp>
                  <p:nvGrpSpPr>
                    <p:cNvPr id="2098" name="Group 68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724" y="4030"/>
                      <a:ext cx="47" cy="49"/>
                      <a:chOff x="1724" y="4030"/>
                      <a:chExt cx="47" cy="49"/>
                    </a:xfrm>
                  </p:grpSpPr>
                  <p:sp>
                    <p:nvSpPr>
                      <p:cNvPr id="2111" name="Rectangle 69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724" y="4030"/>
                        <a:ext cx="47" cy="40"/>
                      </a:xfrm>
                      <a:prstGeom prst="rect">
                        <a:avLst/>
                      </a:prstGeom>
                      <a:solidFill>
                        <a:srgbClr val="A6A6A6"/>
                      </a:solidFill>
                      <a:ln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wrap="none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2112" name="Rectangle 70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724" y="4040"/>
                        <a:ext cx="47" cy="39"/>
                      </a:xfrm>
                      <a:prstGeom prst="rect">
                        <a:avLst/>
                      </a:prstGeom>
                      <a:solidFill>
                        <a:srgbClr val="E0E0E0"/>
                      </a:solidFill>
                      <a:ln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wrap="none" anchor="ctr"/>
                      <a:lstStyle/>
                      <a:p>
                        <a:endParaRPr lang="en-GB"/>
                      </a:p>
                    </p:txBody>
                  </p:sp>
                </p:grpSp>
                <p:grpSp>
                  <p:nvGrpSpPr>
                    <p:cNvPr id="2099" name="Group 71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569" y="3804"/>
                      <a:ext cx="48" cy="49"/>
                      <a:chOff x="1569" y="3804"/>
                      <a:chExt cx="48" cy="49"/>
                    </a:xfrm>
                  </p:grpSpPr>
                  <p:sp>
                    <p:nvSpPr>
                      <p:cNvPr id="2109" name="Rectangle 72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569" y="3804"/>
                        <a:ext cx="48" cy="40"/>
                      </a:xfrm>
                      <a:prstGeom prst="rect">
                        <a:avLst/>
                      </a:prstGeom>
                      <a:solidFill>
                        <a:srgbClr val="A6A6A6"/>
                      </a:solidFill>
                      <a:ln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wrap="none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2110" name="Rectangle 73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569" y="3813"/>
                        <a:ext cx="48" cy="40"/>
                      </a:xfrm>
                      <a:prstGeom prst="rect">
                        <a:avLst/>
                      </a:prstGeom>
                      <a:solidFill>
                        <a:srgbClr val="E0E0E0"/>
                      </a:solidFill>
                      <a:ln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wrap="none" anchor="ctr"/>
                      <a:lstStyle/>
                      <a:p>
                        <a:endParaRPr lang="en-GB"/>
                      </a:p>
                    </p:txBody>
                  </p:sp>
                </p:grpSp>
                <p:grpSp>
                  <p:nvGrpSpPr>
                    <p:cNvPr id="2100" name="Group 74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569" y="3880"/>
                      <a:ext cx="48" cy="50"/>
                      <a:chOff x="1569" y="3880"/>
                      <a:chExt cx="48" cy="50"/>
                    </a:xfrm>
                  </p:grpSpPr>
                  <p:sp>
                    <p:nvSpPr>
                      <p:cNvPr id="2107" name="Rectangle 75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569" y="3880"/>
                        <a:ext cx="48" cy="40"/>
                      </a:xfrm>
                      <a:prstGeom prst="rect">
                        <a:avLst/>
                      </a:prstGeom>
                      <a:solidFill>
                        <a:srgbClr val="A6A6A6"/>
                      </a:solidFill>
                      <a:ln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wrap="none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2108" name="Rectangle 76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569" y="3889"/>
                        <a:ext cx="48" cy="41"/>
                      </a:xfrm>
                      <a:prstGeom prst="rect">
                        <a:avLst/>
                      </a:prstGeom>
                      <a:solidFill>
                        <a:srgbClr val="E0E0E0"/>
                      </a:solidFill>
                      <a:ln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wrap="none" anchor="ctr"/>
                      <a:lstStyle/>
                      <a:p>
                        <a:endParaRPr lang="en-GB"/>
                      </a:p>
                    </p:txBody>
                  </p:sp>
                </p:grpSp>
                <p:grpSp>
                  <p:nvGrpSpPr>
                    <p:cNvPr id="2101" name="Group 77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569" y="3955"/>
                      <a:ext cx="48" cy="50"/>
                      <a:chOff x="1569" y="3955"/>
                      <a:chExt cx="48" cy="50"/>
                    </a:xfrm>
                  </p:grpSpPr>
                  <p:sp>
                    <p:nvSpPr>
                      <p:cNvPr id="2105" name="Rectangle 78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569" y="3955"/>
                        <a:ext cx="48" cy="39"/>
                      </a:xfrm>
                      <a:prstGeom prst="rect">
                        <a:avLst/>
                      </a:prstGeom>
                      <a:solidFill>
                        <a:srgbClr val="A6A6A6"/>
                      </a:solidFill>
                      <a:ln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wrap="none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2106" name="Rectangle 79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569" y="3964"/>
                        <a:ext cx="48" cy="41"/>
                      </a:xfrm>
                      <a:prstGeom prst="rect">
                        <a:avLst/>
                      </a:prstGeom>
                      <a:solidFill>
                        <a:srgbClr val="E0E0E0"/>
                      </a:solidFill>
                      <a:ln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wrap="none" anchor="ctr"/>
                      <a:lstStyle/>
                      <a:p>
                        <a:endParaRPr lang="en-GB"/>
                      </a:p>
                    </p:txBody>
                  </p:sp>
                </p:grpSp>
                <p:grpSp>
                  <p:nvGrpSpPr>
                    <p:cNvPr id="2102" name="Group 80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570" y="4030"/>
                      <a:ext cx="47" cy="49"/>
                      <a:chOff x="1570" y="4030"/>
                      <a:chExt cx="47" cy="49"/>
                    </a:xfrm>
                  </p:grpSpPr>
                  <p:sp>
                    <p:nvSpPr>
                      <p:cNvPr id="2103" name="Rectangle 81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570" y="4030"/>
                        <a:ext cx="47" cy="40"/>
                      </a:xfrm>
                      <a:prstGeom prst="rect">
                        <a:avLst/>
                      </a:prstGeom>
                      <a:solidFill>
                        <a:srgbClr val="A6A6A6"/>
                      </a:solidFill>
                      <a:ln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wrap="none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2104" name="Rectangle 82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570" y="4040"/>
                        <a:ext cx="47" cy="39"/>
                      </a:xfrm>
                      <a:prstGeom prst="rect">
                        <a:avLst/>
                      </a:prstGeom>
                      <a:solidFill>
                        <a:srgbClr val="E0E0E0"/>
                      </a:solidFill>
                      <a:ln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wrap="none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</p:grpSp>
          </p:grpSp>
        </p:grpSp>
      </p:grpSp>
      <p:grpSp>
        <p:nvGrpSpPr>
          <p:cNvPr id="2057" name="Group 83"/>
          <p:cNvGrpSpPr>
            <a:grpSpLocks/>
          </p:cNvGrpSpPr>
          <p:nvPr/>
        </p:nvGrpSpPr>
        <p:grpSpPr bwMode="auto">
          <a:xfrm rot="1543537">
            <a:off x="7235825" y="1844675"/>
            <a:ext cx="1749425" cy="1162050"/>
            <a:chOff x="3429" y="3349"/>
            <a:chExt cx="1102" cy="732"/>
          </a:xfrm>
        </p:grpSpPr>
        <p:grpSp>
          <p:nvGrpSpPr>
            <p:cNvPr id="2066" name="Group 84"/>
            <p:cNvGrpSpPr>
              <a:grpSpLocks/>
            </p:cNvGrpSpPr>
            <p:nvPr/>
          </p:nvGrpSpPr>
          <p:grpSpPr bwMode="auto">
            <a:xfrm>
              <a:off x="3429" y="3464"/>
              <a:ext cx="616" cy="617"/>
              <a:chOff x="3429" y="3464"/>
              <a:chExt cx="616" cy="617"/>
            </a:xfrm>
          </p:grpSpPr>
          <p:sp>
            <p:nvSpPr>
              <p:cNvPr id="2072" name="Freeform 85"/>
              <p:cNvSpPr>
                <a:spLocks/>
              </p:cNvSpPr>
              <p:nvPr/>
            </p:nvSpPr>
            <p:spPr bwMode="auto">
              <a:xfrm>
                <a:off x="3429" y="3464"/>
                <a:ext cx="86" cy="617"/>
              </a:xfrm>
              <a:custGeom>
                <a:avLst/>
                <a:gdLst>
                  <a:gd name="T0" fmla="*/ 43 w 86"/>
                  <a:gd name="T1" fmla="*/ 0 h 617"/>
                  <a:gd name="T2" fmla="*/ 39 w 86"/>
                  <a:gd name="T3" fmla="*/ 14 h 617"/>
                  <a:gd name="T4" fmla="*/ 32 w 86"/>
                  <a:gd name="T5" fmla="*/ 38 h 617"/>
                  <a:gd name="T6" fmla="*/ 26 w 86"/>
                  <a:gd name="T7" fmla="*/ 57 h 617"/>
                  <a:gd name="T8" fmla="*/ 21 w 86"/>
                  <a:gd name="T9" fmla="*/ 79 h 617"/>
                  <a:gd name="T10" fmla="*/ 17 w 86"/>
                  <a:gd name="T11" fmla="*/ 101 h 617"/>
                  <a:gd name="T12" fmla="*/ 13 w 86"/>
                  <a:gd name="T13" fmla="*/ 125 h 617"/>
                  <a:gd name="T14" fmla="*/ 9 w 86"/>
                  <a:gd name="T15" fmla="*/ 150 h 617"/>
                  <a:gd name="T16" fmla="*/ 6 w 86"/>
                  <a:gd name="T17" fmla="*/ 178 h 617"/>
                  <a:gd name="T18" fmla="*/ 3 w 86"/>
                  <a:gd name="T19" fmla="*/ 202 h 617"/>
                  <a:gd name="T20" fmla="*/ 2 w 86"/>
                  <a:gd name="T21" fmla="*/ 230 h 617"/>
                  <a:gd name="T22" fmla="*/ 1 w 86"/>
                  <a:gd name="T23" fmla="*/ 254 h 617"/>
                  <a:gd name="T24" fmla="*/ 0 w 86"/>
                  <a:gd name="T25" fmla="*/ 283 h 617"/>
                  <a:gd name="T26" fmla="*/ 0 w 86"/>
                  <a:gd name="T27" fmla="*/ 313 h 617"/>
                  <a:gd name="T28" fmla="*/ 1 w 86"/>
                  <a:gd name="T29" fmla="*/ 345 h 617"/>
                  <a:gd name="T30" fmla="*/ 2 w 86"/>
                  <a:gd name="T31" fmla="*/ 368 h 617"/>
                  <a:gd name="T32" fmla="*/ 4 w 86"/>
                  <a:gd name="T33" fmla="*/ 390 h 617"/>
                  <a:gd name="T34" fmla="*/ 7 w 86"/>
                  <a:gd name="T35" fmla="*/ 417 h 617"/>
                  <a:gd name="T36" fmla="*/ 9 w 86"/>
                  <a:gd name="T37" fmla="*/ 441 h 617"/>
                  <a:gd name="T38" fmla="*/ 14 w 86"/>
                  <a:gd name="T39" fmla="*/ 468 h 617"/>
                  <a:gd name="T40" fmla="*/ 19 w 86"/>
                  <a:gd name="T41" fmla="*/ 494 h 617"/>
                  <a:gd name="T42" fmla="*/ 24 w 86"/>
                  <a:gd name="T43" fmla="*/ 519 h 617"/>
                  <a:gd name="T44" fmla="*/ 29 w 86"/>
                  <a:gd name="T45" fmla="*/ 541 h 617"/>
                  <a:gd name="T46" fmla="*/ 36 w 86"/>
                  <a:gd name="T47" fmla="*/ 565 h 617"/>
                  <a:gd name="T48" fmla="*/ 44 w 86"/>
                  <a:gd name="T49" fmla="*/ 587 h 617"/>
                  <a:gd name="T50" fmla="*/ 53 w 86"/>
                  <a:gd name="T51" fmla="*/ 610 h 617"/>
                  <a:gd name="T52" fmla="*/ 55 w 86"/>
                  <a:gd name="T53" fmla="*/ 616 h 617"/>
                  <a:gd name="T54" fmla="*/ 85 w 86"/>
                  <a:gd name="T55" fmla="*/ 602 h 617"/>
                  <a:gd name="T56" fmla="*/ 77 w 86"/>
                  <a:gd name="T57" fmla="*/ 584 h 617"/>
                  <a:gd name="T58" fmla="*/ 68 w 86"/>
                  <a:gd name="T59" fmla="*/ 563 h 617"/>
                  <a:gd name="T60" fmla="*/ 61 w 86"/>
                  <a:gd name="T61" fmla="*/ 540 h 617"/>
                  <a:gd name="T62" fmla="*/ 55 w 86"/>
                  <a:gd name="T63" fmla="*/ 516 h 617"/>
                  <a:gd name="T64" fmla="*/ 49 w 86"/>
                  <a:gd name="T65" fmla="*/ 488 h 617"/>
                  <a:gd name="T66" fmla="*/ 44 w 86"/>
                  <a:gd name="T67" fmla="*/ 462 h 617"/>
                  <a:gd name="T68" fmla="*/ 40 w 86"/>
                  <a:gd name="T69" fmla="*/ 438 h 617"/>
                  <a:gd name="T70" fmla="*/ 36 w 86"/>
                  <a:gd name="T71" fmla="*/ 408 h 617"/>
                  <a:gd name="T72" fmla="*/ 34 w 86"/>
                  <a:gd name="T73" fmla="*/ 381 h 617"/>
                  <a:gd name="T74" fmla="*/ 32 w 86"/>
                  <a:gd name="T75" fmla="*/ 356 h 617"/>
                  <a:gd name="T76" fmla="*/ 31 w 86"/>
                  <a:gd name="T77" fmla="*/ 329 h 617"/>
                  <a:gd name="T78" fmla="*/ 30 w 86"/>
                  <a:gd name="T79" fmla="*/ 307 h 617"/>
                  <a:gd name="T80" fmla="*/ 31 w 86"/>
                  <a:gd name="T81" fmla="*/ 279 h 617"/>
                  <a:gd name="T82" fmla="*/ 32 w 86"/>
                  <a:gd name="T83" fmla="*/ 250 h 617"/>
                  <a:gd name="T84" fmla="*/ 33 w 86"/>
                  <a:gd name="T85" fmla="*/ 223 h 617"/>
                  <a:gd name="T86" fmla="*/ 35 w 86"/>
                  <a:gd name="T87" fmla="*/ 195 h 617"/>
                  <a:gd name="T88" fmla="*/ 38 w 86"/>
                  <a:gd name="T89" fmla="*/ 166 h 617"/>
                  <a:gd name="T90" fmla="*/ 42 w 86"/>
                  <a:gd name="T91" fmla="*/ 140 h 617"/>
                  <a:gd name="T92" fmla="*/ 47 w 86"/>
                  <a:gd name="T93" fmla="*/ 113 h 617"/>
                  <a:gd name="T94" fmla="*/ 52 w 86"/>
                  <a:gd name="T95" fmla="*/ 88 h 617"/>
                  <a:gd name="T96" fmla="*/ 59 w 86"/>
                  <a:gd name="T97" fmla="*/ 60 h 617"/>
                  <a:gd name="T98" fmla="*/ 65 w 86"/>
                  <a:gd name="T99" fmla="*/ 38 h 617"/>
                  <a:gd name="T100" fmla="*/ 74 w 86"/>
                  <a:gd name="T101" fmla="*/ 16 h 617"/>
                  <a:gd name="T102" fmla="*/ 43 w 86"/>
                  <a:gd name="T103" fmla="*/ 0 h 617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w 86"/>
                  <a:gd name="T157" fmla="*/ 0 h 617"/>
                  <a:gd name="T158" fmla="*/ 86 w 86"/>
                  <a:gd name="T159" fmla="*/ 617 h 617"/>
                </a:gdLst>
                <a:ahLst/>
                <a:cxnLst>
                  <a:cxn ang="T104">
                    <a:pos x="T0" y="T1"/>
                  </a:cxn>
                  <a:cxn ang="T105">
                    <a:pos x="T2" y="T3"/>
                  </a:cxn>
                  <a:cxn ang="T106">
                    <a:pos x="T4" y="T5"/>
                  </a:cxn>
                  <a:cxn ang="T107">
                    <a:pos x="T6" y="T7"/>
                  </a:cxn>
                  <a:cxn ang="T108">
                    <a:pos x="T8" y="T9"/>
                  </a:cxn>
                  <a:cxn ang="T109">
                    <a:pos x="T10" y="T11"/>
                  </a:cxn>
                  <a:cxn ang="T110">
                    <a:pos x="T12" y="T13"/>
                  </a:cxn>
                  <a:cxn ang="T111">
                    <a:pos x="T14" y="T15"/>
                  </a:cxn>
                  <a:cxn ang="T112">
                    <a:pos x="T16" y="T17"/>
                  </a:cxn>
                  <a:cxn ang="T113">
                    <a:pos x="T18" y="T19"/>
                  </a:cxn>
                  <a:cxn ang="T114">
                    <a:pos x="T20" y="T21"/>
                  </a:cxn>
                  <a:cxn ang="T115">
                    <a:pos x="T22" y="T23"/>
                  </a:cxn>
                  <a:cxn ang="T116">
                    <a:pos x="T24" y="T25"/>
                  </a:cxn>
                  <a:cxn ang="T117">
                    <a:pos x="T26" y="T27"/>
                  </a:cxn>
                  <a:cxn ang="T118">
                    <a:pos x="T28" y="T29"/>
                  </a:cxn>
                  <a:cxn ang="T119">
                    <a:pos x="T30" y="T31"/>
                  </a:cxn>
                  <a:cxn ang="T120">
                    <a:pos x="T32" y="T33"/>
                  </a:cxn>
                  <a:cxn ang="T121">
                    <a:pos x="T34" y="T35"/>
                  </a:cxn>
                  <a:cxn ang="T122">
                    <a:pos x="T36" y="T37"/>
                  </a:cxn>
                  <a:cxn ang="T123">
                    <a:pos x="T38" y="T39"/>
                  </a:cxn>
                  <a:cxn ang="T124">
                    <a:pos x="T40" y="T41"/>
                  </a:cxn>
                  <a:cxn ang="T125">
                    <a:pos x="T42" y="T43"/>
                  </a:cxn>
                  <a:cxn ang="T126">
                    <a:pos x="T44" y="T45"/>
                  </a:cxn>
                  <a:cxn ang="T127">
                    <a:pos x="T46" y="T47"/>
                  </a:cxn>
                  <a:cxn ang="T128">
                    <a:pos x="T48" y="T49"/>
                  </a:cxn>
                  <a:cxn ang="T129">
                    <a:pos x="T50" y="T51"/>
                  </a:cxn>
                  <a:cxn ang="T130">
                    <a:pos x="T52" y="T53"/>
                  </a:cxn>
                  <a:cxn ang="T131">
                    <a:pos x="T54" y="T55"/>
                  </a:cxn>
                  <a:cxn ang="T132">
                    <a:pos x="T56" y="T57"/>
                  </a:cxn>
                  <a:cxn ang="T133">
                    <a:pos x="T58" y="T59"/>
                  </a:cxn>
                  <a:cxn ang="T134">
                    <a:pos x="T60" y="T61"/>
                  </a:cxn>
                  <a:cxn ang="T135">
                    <a:pos x="T62" y="T63"/>
                  </a:cxn>
                  <a:cxn ang="T136">
                    <a:pos x="T64" y="T65"/>
                  </a:cxn>
                  <a:cxn ang="T137">
                    <a:pos x="T66" y="T67"/>
                  </a:cxn>
                  <a:cxn ang="T138">
                    <a:pos x="T68" y="T69"/>
                  </a:cxn>
                  <a:cxn ang="T139">
                    <a:pos x="T70" y="T71"/>
                  </a:cxn>
                  <a:cxn ang="T140">
                    <a:pos x="T72" y="T73"/>
                  </a:cxn>
                  <a:cxn ang="T141">
                    <a:pos x="T74" y="T75"/>
                  </a:cxn>
                  <a:cxn ang="T142">
                    <a:pos x="T76" y="T77"/>
                  </a:cxn>
                  <a:cxn ang="T143">
                    <a:pos x="T78" y="T79"/>
                  </a:cxn>
                  <a:cxn ang="T144">
                    <a:pos x="T80" y="T81"/>
                  </a:cxn>
                  <a:cxn ang="T145">
                    <a:pos x="T82" y="T83"/>
                  </a:cxn>
                  <a:cxn ang="T146">
                    <a:pos x="T84" y="T85"/>
                  </a:cxn>
                  <a:cxn ang="T147">
                    <a:pos x="T86" y="T87"/>
                  </a:cxn>
                  <a:cxn ang="T148">
                    <a:pos x="T88" y="T89"/>
                  </a:cxn>
                  <a:cxn ang="T149">
                    <a:pos x="T90" y="T91"/>
                  </a:cxn>
                  <a:cxn ang="T150">
                    <a:pos x="T92" y="T93"/>
                  </a:cxn>
                  <a:cxn ang="T151">
                    <a:pos x="T94" y="T95"/>
                  </a:cxn>
                  <a:cxn ang="T152">
                    <a:pos x="T96" y="T97"/>
                  </a:cxn>
                  <a:cxn ang="T153">
                    <a:pos x="T98" y="T99"/>
                  </a:cxn>
                  <a:cxn ang="T154">
                    <a:pos x="T100" y="T101"/>
                  </a:cxn>
                  <a:cxn ang="T155">
                    <a:pos x="T102" y="T103"/>
                  </a:cxn>
                </a:cxnLst>
                <a:rect l="T156" t="T157" r="T158" b="T159"/>
                <a:pathLst>
                  <a:path w="86" h="617">
                    <a:moveTo>
                      <a:pt x="43" y="0"/>
                    </a:moveTo>
                    <a:lnTo>
                      <a:pt x="39" y="14"/>
                    </a:lnTo>
                    <a:lnTo>
                      <a:pt x="32" y="38"/>
                    </a:lnTo>
                    <a:lnTo>
                      <a:pt x="26" y="57"/>
                    </a:lnTo>
                    <a:lnTo>
                      <a:pt x="21" y="79"/>
                    </a:lnTo>
                    <a:lnTo>
                      <a:pt x="17" y="101"/>
                    </a:lnTo>
                    <a:lnTo>
                      <a:pt x="13" y="125"/>
                    </a:lnTo>
                    <a:lnTo>
                      <a:pt x="9" y="150"/>
                    </a:lnTo>
                    <a:lnTo>
                      <a:pt x="6" y="178"/>
                    </a:lnTo>
                    <a:lnTo>
                      <a:pt x="3" y="202"/>
                    </a:lnTo>
                    <a:lnTo>
                      <a:pt x="2" y="230"/>
                    </a:lnTo>
                    <a:lnTo>
                      <a:pt x="1" y="254"/>
                    </a:lnTo>
                    <a:lnTo>
                      <a:pt x="0" y="283"/>
                    </a:lnTo>
                    <a:lnTo>
                      <a:pt x="0" y="313"/>
                    </a:lnTo>
                    <a:lnTo>
                      <a:pt x="1" y="345"/>
                    </a:lnTo>
                    <a:lnTo>
                      <a:pt x="2" y="368"/>
                    </a:lnTo>
                    <a:lnTo>
                      <a:pt x="4" y="390"/>
                    </a:lnTo>
                    <a:lnTo>
                      <a:pt x="7" y="417"/>
                    </a:lnTo>
                    <a:lnTo>
                      <a:pt x="9" y="441"/>
                    </a:lnTo>
                    <a:lnTo>
                      <a:pt x="14" y="468"/>
                    </a:lnTo>
                    <a:lnTo>
                      <a:pt x="19" y="494"/>
                    </a:lnTo>
                    <a:lnTo>
                      <a:pt x="24" y="519"/>
                    </a:lnTo>
                    <a:lnTo>
                      <a:pt x="29" y="541"/>
                    </a:lnTo>
                    <a:lnTo>
                      <a:pt x="36" y="565"/>
                    </a:lnTo>
                    <a:lnTo>
                      <a:pt x="44" y="587"/>
                    </a:lnTo>
                    <a:lnTo>
                      <a:pt x="53" y="610"/>
                    </a:lnTo>
                    <a:lnTo>
                      <a:pt x="55" y="616"/>
                    </a:lnTo>
                    <a:lnTo>
                      <a:pt x="85" y="602"/>
                    </a:lnTo>
                    <a:lnTo>
                      <a:pt x="77" y="584"/>
                    </a:lnTo>
                    <a:lnTo>
                      <a:pt x="68" y="563"/>
                    </a:lnTo>
                    <a:lnTo>
                      <a:pt x="61" y="540"/>
                    </a:lnTo>
                    <a:lnTo>
                      <a:pt x="55" y="516"/>
                    </a:lnTo>
                    <a:lnTo>
                      <a:pt x="49" y="488"/>
                    </a:lnTo>
                    <a:lnTo>
                      <a:pt x="44" y="462"/>
                    </a:lnTo>
                    <a:lnTo>
                      <a:pt x="40" y="438"/>
                    </a:lnTo>
                    <a:lnTo>
                      <a:pt x="36" y="408"/>
                    </a:lnTo>
                    <a:lnTo>
                      <a:pt x="34" y="381"/>
                    </a:lnTo>
                    <a:lnTo>
                      <a:pt x="32" y="356"/>
                    </a:lnTo>
                    <a:lnTo>
                      <a:pt x="31" y="329"/>
                    </a:lnTo>
                    <a:lnTo>
                      <a:pt x="30" y="307"/>
                    </a:lnTo>
                    <a:lnTo>
                      <a:pt x="31" y="279"/>
                    </a:lnTo>
                    <a:lnTo>
                      <a:pt x="32" y="250"/>
                    </a:lnTo>
                    <a:lnTo>
                      <a:pt x="33" y="223"/>
                    </a:lnTo>
                    <a:lnTo>
                      <a:pt x="35" y="195"/>
                    </a:lnTo>
                    <a:lnTo>
                      <a:pt x="38" y="166"/>
                    </a:lnTo>
                    <a:lnTo>
                      <a:pt x="42" y="140"/>
                    </a:lnTo>
                    <a:lnTo>
                      <a:pt x="47" y="113"/>
                    </a:lnTo>
                    <a:lnTo>
                      <a:pt x="52" y="88"/>
                    </a:lnTo>
                    <a:lnTo>
                      <a:pt x="59" y="60"/>
                    </a:lnTo>
                    <a:lnTo>
                      <a:pt x="65" y="38"/>
                    </a:lnTo>
                    <a:lnTo>
                      <a:pt x="74" y="16"/>
                    </a:lnTo>
                    <a:lnTo>
                      <a:pt x="43" y="0"/>
                    </a:lnTo>
                  </a:path>
                </a:pathLst>
              </a:custGeom>
              <a:solidFill>
                <a:srgbClr val="804000"/>
              </a:solidFill>
              <a:ln w="12700" cap="rnd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73" name="Freeform 86"/>
              <p:cNvSpPr>
                <a:spLocks/>
              </p:cNvSpPr>
              <p:nvPr/>
            </p:nvSpPr>
            <p:spPr bwMode="auto">
              <a:xfrm>
                <a:off x="3512" y="3499"/>
                <a:ext cx="71" cy="549"/>
              </a:xfrm>
              <a:custGeom>
                <a:avLst/>
                <a:gdLst>
                  <a:gd name="T0" fmla="*/ 32 w 71"/>
                  <a:gd name="T1" fmla="*/ 0 h 549"/>
                  <a:gd name="T2" fmla="*/ 26 w 71"/>
                  <a:gd name="T3" fmla="*/ 23 h 549"/>
                  <a:gd name="T4" fmla="*/ 21 w 71"/>
                  <a:gd name="T5" fmla="*/ 45 h 549"/>
                  <a:gd name="T6" fmla="*/ 16 w 71"/>
                  <a:gd name="T7" fmla="*/ 66 h 549"/>
                  <a:gd name="T8" fmla="*/ 12 w 71"/>
                  <a:gd name="T9" fmla="*/ 90 h 549"/>
                  <a:gd name="T10" fmla="*/ 8 w 71"/>
                  <a:gd name="T11" fmla="*/ 115 h 549"/>
                  <a:gd name="T12" fmla="*/ 6 w 71"/>
                  <a:gd name="T13" fmla="*/ 143 h 549"/>
                  <a:gd name="T14" fmla="*/ 3 w 71"/>
                  <a:gd name="T15" fmla="*/ 167 h 549"/>
                  <a:gd name="T16" fmla="*/ 2 w 71"/>
                  <a:gd name="T17" fmla="*/ 195 h 549"/>
                  <a:gd name="T18" fmla="*/ 0 w 71"/>
                  <a:gd name="T19" fmla="*/ 219 h 549"/>
                  <a:gd name="T20" fmla="*/ 0 w 71"/>
                  <a:gd name="T21" fmla="*/ 248 h 549"/>
                  <a:gd name="T22" fmla="*/ 0 w 71"/>
                  <a:gd name="T23" fmla="*/ 278 h 549"/>
                  <a:gd name="T24" fmla="*/ 1 w 71"/>
                  <a:gd name="T25" fmla="*/ 310 h 549"/>
                  <a:gd name="T26" fmla="*/ 2 w 71"/>
                  <a:gd name="T27" fmla="*/ 333 h 549"/>
                  <a:gd name="T28" fmla="*/ 4 w 71"/>
                  <a:gd name="T29" fmla="*/ 355 h 549"/>
                  <a:gd name="T30" fmla="*/ 6 w 71"/>
                  <a:gd name="T31" fmla="*/ 382 h 549"/>
                  <a:gd name="T32" fmla="*/ 9 w 71"/>
                  <a:gd name="T33" fmla="*/ 406 h 549"/>
                  <a:gd name="T34" fmla="*/ 13 w 71"/>
                  <a:gd name="T35" fmla="*/ 433 h 549"/>
                  <a:gd name="T36" fmla="*/ 18 w 71"/>
                  <a:gd name="T37" fmla="*/ 459 h 549"/>
                  <a:gd name="T38" fmla="*/ 23 w 71"/>
                  <a:gd name="T39" fmla="*/ 484 h 549"/>
                  <a:gd name="T40" fmla="*/ 29 w 71"/>
                  <a:gd name="T41" fmla="*/ 505 h 549"/>
                  <a:gd name="T42" fmla="*/ 36 w 71"/>
                  <a:gd name="T43" fmla="*/ 530 h 549"/>
                  <a:gd name="T44" fmla="*/ 41 w 71"/>
                  <a:gd name="T45" fmla="*/ 548 h 549"/>
                  <a:gd name="T46" fmla="*/ 70 w 71"/>
                  <a:gd name="T47" fmla="*/ 532 h 549"/>
                  <a:gd name="T48" fmla="*/ 66 w 71"/>
                  <a:gd name="T49" fmla="*/ 527 h 549"/>
                  <a:gd name="T50" fmla="*/ 60 w 71"/>
                  <a:gd name="T51" fmla="*/ 504 h 549"/>
                  <a:gd name="T52" fmla="*/ 53 w 71"/>
                  <a:gd name="T53" fmla="*/ 481 h 549"/>
                  <a:gd name="T54" fmla="*/ 47 w 71"/>
                  <a:gd name="T55" fmla="*/ 453 h 549"/>
                  <a:gd name="T56" fmla="*/ 42 w 71"/>
                  <a:gd name="T57" fmla="*/ 427 h 549"/>
                  <a:gd name="T58" fmla="*/ 39 w 71"/>
                  <a:gd name="T59" fmla="*/ 403 h 549"/>
                  <a:gd name="T60" fmla="*/ 36 w 71"/>
                  <a:gd name="T61" fmla="*/ 373 h 549"/>
                  <a:gd name="T62" fmla="*/ 33 w 71"/>
                  <a:gd name="T63" fmla="*/ 346 h 549"/>
                  <a:gd name="T64" fmla="*/ 31 w 71"/>
                  <a:gd name="T65" fmla="*/ 320 h 549"/>
                  <a:gd name="T66" fmla="*/ 30 w 71"/>
                  <a:gd name="T67" fmla="*/ 294 h 549"/>
                  <a:gd name="T68" fmla="*/ 29 w 71"/>
                  <a:gd name="T69" fmla="*/ 272 h 549"/>
                  <a:gd name="T70" fmla="*/ 30 w 71"/>
                  <a:gd name="T71" fmla="*/ 244 h 549"/>
                  <a:gd name="T72" fmla="*/ 30 w 71"/>
                  <a:gd name="T73" fmla="*/ 215 h 549"/>
                  <a:gd name="T74" fmla="*/ 32 w 71"/>
                  <a:gd name="T75" fmla="*/ 188 h 549"/>
                  <a:gd name="T76" fmla="*/ 34 w 71"/>
                  <a:gd name="T77" fmla="*/ 160 h 549"/>
                  <a:gd name="T78" fmla="*/ 38 w 71"/>
                  <a:gd name="T79" fmla="*/ 132 h 549"/>
                  <a:gd name="T80" fmla="*/ 41 w 71"/>
                  <a:gd name="T81" fmla="*/ 105 h 549"/>
                  <a:gd name="T82" fmla="*/ 45 w 71"/>
                  <a:gd name="T83" fmla="*/ 78 h 549"/>
                  <a:gd name="T84" fmla="*/ 51 w 71"/>
                  <a:gd name="T85" fmla="*/ 53 h 549"/>
                  <a:gd name="T86" fmla="*/ 57 w 71"/>
                  <a:gd name="T87" fmla="*/ 26 h 549"/>
                  <a:gd name="T88" fmla="*/ 63 w 71"/>
                  <a:gd name="T89" fmla="*/ 13 h 549"/>
                  <a:gd name="T90" fmla="*/ 32 w 71"/>
                  <a:gd name="T91" fmla="*/ 0 h 549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w 71"/>
                  <a:gd name="T139" fmla="*/ 0 h 549"/>
                  <a:gd name="T140" fmla="*/ 71 w 71"/>
                  <a:gd name="T141" fmla="*/ 549 h 549"/>
                </a:gdLst>
                <a:ahLst/>
                <a:cxnLst>
                  <a:cxn ang="T92">
                    <a:pos x="T0" y="T1"/>
                  </a:cxn>
                  <a:cxn ang="T93">
                    <a:pos x="T2" y="T3"/>
                  </a:cxn>
                  <a:cxn ang="T94">
                    <a:pos x="T4" y="T5"/>
                  </a:cxn>
                  <a:cxn ang="T95">
                    <a:pos x="T6" y="T7"/>
                  </a:cxn>
                  <a:cxn ang="T96">
                    <a:pos x="T8" y="T9"/>
                  </a:cxn>
                  <a:cxn ang="T97">
                    <a:pos x="T10" y="T11"/>
                  </a:cxn>
                  <a:cxn ang="T98">
                    <a:pos x="T12" y="T13"/>
                  </a:cxn>
                  <a:cxn ang="T99">
                    <a:pos x="T14" y="T15"/>
                  </a:cxn>
                  <a:cxn ang="T100">
                    <a:pos x="T16" y="T17"/>
                  </a:cxn>
                  <a:cxn ang="T101">
                    <a:pos x="T18" y="T19"/>
                  </a:cxn>
                  <a:cxn ang="T102">
                    <a:pos x="T20" y="T21"/>
                  </a:cxn>
                  <a:cxn ang="T103">
                    <a:pos x="T22" y="T23"/>
                  </a:cxn>
                  <a:cxn ang="T104">
                    <a:pos x="T24" y="T25"/>
                  </a:cxn>
                  <a:cxn ang="T105">
                    <a:pos x="T26" y="T27"/>
                  </a:cxn>
                  <a:cxn ang="T106">
                    <a:pos x="T28" y="T29"/>
                  </a:cxn>
                  <a:cxn ang="T107">
                    <a:pos x="T30" y="T31"/>
                  </a:cxn>
                  <a:cxn ang="T108">
                    <a:pos x="T32" y="T33"/>
                  </a:cxn>
                  <a:cxn ang="T109">
                    <a:pos x="T34" y="T35"/>
                  </a:cxn>
                  <a:cxn ang="T110">
                    <a:pos x="T36" y="T37"/>
                  </a:cxn>
                  <a:cxn ang="T111">
                    <a:pos x="T38" y="T39"/>
                  </a:cxn>
                  <a:cxn ang="T112">
                    <a:pos x="T40" y="T41"/>
                  </a:cxn>
                  <a:cxn ang="T113">
                    <a:pos x="T42" y="T43"/>
                  </a:cxn>
                  <a:cxn ang="T114">
                    <a:pos x="T44" y="T45"/>
                  </a:cxn>
                  <a:cxn ang="T115">
                    <a:pos x="T46" y="T47"/>
                  </a:cxn>
                  <a:cxn ang="T116">
                    <a:pos x="T48" y="T49"/>
                  </a:cxn>
                  <a:cxn ang="T117">
                    <a:pos x="T50" y="T51"/>
                  </a:cxn>
                  <a:cxn ang="T118">
                    <a:pos x="T52" y="T53"/>
                  </a:cxn>
                  <a:cxn ang="T119">
                    <a:pos x="T54" y="T55"/>
                  </a:cxn>
                  <a:cxn ang="T120">
                    <a:pos x="T56" y="T57"/>
                  </a:cxn>
                  <a:cxn ang="T121">
                    <a:pos x="T58" y="T59"/>
                  </a:cxn>
                  <a:cxn ang="T122">
                    <a:pos x="T60" y="T61"/>
                  </a:cxn>
                  <a:cxn ang="T123">
                    <a:pos x="T62" y="T63"/>
                  </a:cxn>
                  <a:cxn ang="T124">
                    <a:pos x="T64" y="T65"/>
                  </a:cxn>
                  <a:cxn ang="T125">
                    <a:pos x="T66" y="T67"/>
                  </a:cxn>
                  <a:cxn ang="T126">
                    <a:pos x="T68" y="T69"/>
                  </a:cxn>
                  <a:cxn ang="T127">
                    <a:pos x="T70" y="T71"/>
                  </a:cxn>
                  <a:cxn ang="T128">
                    <a:pos x="T72" y="T73"/>
                  </a:cxn>
                  <a:cxn ang="T129">
                    <a:pos x="T74" y="T75"/>
                  </a:cxn>
                  <a:cxn ang="T130">
                    <a:pos x="T76" y="T77"/>
                  </a:cxn>
                  <a:cxn ang="T131">
                    <a:pos x="T78" y="T79"/>
                  </a:cxn>
                  <a:cxn ang="T132">
                    <a:pos x="T80" y="T81"/>
                  </a:cxn>
                  <a:cxn ang="T133">
                    <a:pos x="T82" y="T83"/>
                  </a:cxn>
                  <a:cxn ang="T134">
                    <a:pos x="T84" y="T85"/>
                  </a:cxn>
                  <a:cxn ang="T135">
                    <a:pos x="T86" y="T87"/>
                  </a:cxn>
                  <a:cxn ang="T136">
                    <a:pos x="T88" y="T89"/>
                  </a:cxn>
                  <a:cxn ang="T137">
                    <a:pos x="T90" y="T91"/>
                  </a:cxn>
                </a:cxnLst>
                <a:rect l="T138" t="T139" r="T140" b="T141"/>
                <a:pathLst>
                  <a:path w="71" h="549">
                    <a:moveTo>
                      <a:pt x="32" y="0"/>
                    </a:moveTo>
                    <a:lnTo>
                      <a:pt x="26" y="23"/>
                    </a:lnTo>
                    <a:lnTo>
                      <a:pt x="21" y="45"/>
                    </a:lnTo>
                    <a:lnTo>
                      <a:pt x="16" y="66"/>
                    </a:lnTo>
                    <a:lnTo>
                      <a:pt x="12" y="90"/>
                    </a:lnTo>
                    <a:lnTo>
                      <a:pt x="8" y="115"/>
                    </a:lnTo>
                    <a:lnTo>
                      <a:pt x="6" y="143"/>
                    </a:lnTo>
                    <a:lnTo>
                      <a:pt x="3" y="167"/>
                    </a:lnTo>
                    <a:lnTo>
                      <a:pt x="2" y="195"/>
                    </a:lnTo>
                    <a:lnTo>
                      <a:pt x="0" y="219"/>
                    </a:lnTo>
                    <a:lnTo>
                      <a:pt x="0" y="248"/>
                    </a:lnTo>
                    <a:lnTo>
                      <a:pt x="0" y="278"/>
                    </a:lnTo>
                    <a:lnTo>
                      <a:pt x="1" y="310"/>
                    </a:lnTo>
                    <a:lnTo>
                      <a:pt x="2" y="333"/>
                    </a:lnTo>
                    <a:lnTo>
                      <a:pt x="4" y="355"/>
                    </a:lnTo>
                    <a:lnTo>
                      <a:pt x="6" y="382"/>
                    </a:lnTo>
                    <a:lnTo>
                      <a:pt x="9" y="406"/>
                    </a:lnTo>
                    <a:lnTo>
                      <a:pt x="13" y="433"/>
                    </a:lnTo>
                    <a:lnTo>
                      <a:pt x="18" y="459"/>
                    </a:lnTo>
                    <a:lnTo>
                      <a:pt x="23" y="484"/>
                    </a:lnTo>
                    <a:lnTo>
                      <a:pt x="29" y="505"/>
                    </a:lnTo>
                    <a:lnTo>
                      <a:pt x="36" y="530"/>
                    </a:lnTo>
                    <a:lnTo>
                      <a:pt x="41" y="548"/>
                    </a:lnTo>
                    <a:lnTo>
                      <a:pt x="70" y="532"/>
                    </a:lnTo>
                    <a:lnTo>
                      <a:pt x="66" y="527"/>
                    </a:lnTo>
                    <a:lnTo>
                      <a:pt x="60" y="504"/>
                    </a:lnTo>
                    <a:lnTo>
                      <a:pt x="53" y="481"/>
                    </a:lnTo>
                    <a:lnTo>
                      <a:pt x="47" y="453"/>
                    </a:lnTo>
                    <a:lnTo>
                      <a:pt x="42" y="427"/>
                    </a:lnTo>
                    <a:lnTo>
                      <a:pt x="39" y="403"/>
                    </a:lnTo>
                    <a:lnTo>
                      <a:pt x="36" y="373"/>
                    </a:lnTo>
                    <a:lnTo>
                      <a:pt x="33" y="346"/>
                    </a:lnTo>
                    <a:lnTo>
                      <a:pt x="31" y="320"/>
                    </a:lnTo>
                    <a:lnTo>
                      <a:pt x="30" y="294"/>
                    </a:lnTo>
                    <a:lnTo>
                      <a:pt x="29" y="272"/>
                    </a:lnTo>
                    <a:lnTo>
                      <a:pt x="30" y="244"/>
                    </a:lnTo>
                    <a:lnTo>
                      <a:pt x="30" y="215"/>
                    </a:lnTo>
                    <a:lnTo>
                      <a:pt x="32" y="188"/>
                    </a:lnTo>
                    <a:lnTo>
                      <a:pt x="34" y="160"/>
                    </a:lnTo>
                    <a:lnTo>
                      <a:pt x="38" y="132"/>
                    </a:lnTo>
                    <a:lnTo>
                      <a:pt x="41" y="105"/>
                    </a:lnTo>
                    <a:lnTo>
                      <a:pt x="45" y="78"/>
                    </a:lnTo>
                    <a:lnTo>
                      <a:pt x="51" y="53"/>
                    </a:lnTo>
                    <a:lnTo>
                      <a:pt x="57" y="26"/>
                    </a:lnTo>
                    <a:lnTo>
                      <a:pt x="63" y="13"/>
                    </a:lnTo>
                    <a:lnTo>
                      <a:pt x="32" y="0"/>
                    </a:lnTo>
                  </a:path>
                </a:pathLst>
              </a:custGeom>
              <a:solidFill>
                <a:srgbClr val="A05000"/>
              </a:solidFill>
              <a:ln w="12700" cap="rnd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74" name="Freeform 87"/>
              <p:cNvSpPr>
                <a:spLocks/>
              </p:cNvSpPr>
              <p:nvPr/>
            </p:nvSpPr>
            <p:spPr bwMode="auto">
              <a:xfrm>
                <a:off x="3594" y="3531"/>
                <a:ext cx="60" cy="482"/>
              </a:xfrm>
              <a:custGeom>
                <a:avLst/>
                <a:gdLst>
                  <a:gd name="T0" fmla="*/ 21 w 60"/>
                  <a:gd name="T1" fmla="*/ 13 h 482"/>
                  <a:gd name="T2" fmla="*/ 16 w 60"/>
                  <a:gd name="T3" fmla="*/ 35 h 482"/>
                  <a:gd name="T4" fmla="*/ 13 w 60"/>
                  <a:gd name="T5" fmla="*/ 58 h 482"/>
                  <a:gd name="T6" fmla="*/ 9 w 60"/>
                  <a:gd name="T7" fmla="*/ 83 h 482"/>
                  <a:gd name="T8" fmla="*/ 5 w 60"/>
                  <a:gd name="T9" fmla="*/ 112 h 482"/>
                  <a:gd name="T10" fmla="*/ 3 w 60"/>
                  <a:gd name="T11" fmla="*/ 135 h 482"/>
                  <a:gd name="T12" fmla="*/ 2 w 60"/>
                  <a:gd name="T13" fmla="*/ 163 h 482"/>
                  <a:gd name="T14" fmla="*/ 1 w 60"/>
                  <a:gd name="T15" fmla="*/ 187 h 482"/>
                  <a:gd name="T16" fmla="*/ 0 w 60"/>
                  <a:gd name="T17" fmla="*/ 216 h 482"/>
                  <a:gd name="T18" fmla="*/ 0 w 60"/>
                  <a:gd name="T19" fmla="*/ 250 h 482"/>
                  <a:gd name="T20" fmla="*/ 1 w 60"/>
                  <a:gd name="T21" fmla="*/ 278 h 482"/>
                  <a:gd name="T22" fmla="*/ 2 w 60"/>
                  <a:gd name="T23" fmla="*/ 301 h 482"/>
                  <a:gd name="T24" fmla="*/ 4 w 60"/>
                  <a:gd name="T25" fmla="*/ 323 h 482"/>
                  <a:gd name="T26" fmla="*/ 6 w 60"/>
                  <a:gd name="T27" fmla="*/ 350 h 482"/>
                  <a:gd name="T28" fmla="*/ 9 w 60"/>
                  <a:gd name="T29" fmla="*/ 373 h 482"/>
                  <a:gd name="T30" fmla="*/ 14 w 60"/>
                  <a:gd name="T31" fmla="*/ 401 h 482"/>
                  <a:gd name="T32" fmla="*/ 18 w 60"/>
                  <a:gd name="T33" fmla="*/ 427 h 482"/>
                  <a:gd name="T34" fmla="*/ 24 w 60"/>
                  <a:gd name="T35" fmla="*/ 451 h 482"/>
                  <a:gd name="T36" fmla="*/ 28 w 60"/>
                  <a:gd name="T37" fmla="*/ 473 h 482"/>
                  <a:gd name="T38" fmla="*/ 31 w 60"/>
                  <a:gd name="T39" fmla="*/ 481 h 482"/>
                  <a:gd name="T40" fmla="*/ 59 w 60"/>
                  <a:gd name="T41" fmla="*/ 466 h 482"/>
                  <a:gd name="T42" fmla="*/ 54 w 60"/>
                  <a:gd name="T43" fmla="*/ 448 h 482"/>
                  <a:gd name="T44" fmla="*/ 47 w 60"/>
                  <a:gd name="T45" fmla="*/ 421 h 482"/>
                  <a:gd name="T46" fmla="*/ 43 w 60"/>
                  <a:gd name="T47" fmla="*/ 395 h 482"/>
                  <a:gd name="T48" fmla="*/ 39 w 60"/>
                  <a:gd name="T49" fmla="*/ 370 h 482"/>
                  <a:gd name="T50" fmla="*/ 35 w 60"/>
                  <a:gd name="T51" fmla="*/ 341 h 482"/>
                  <a:gd name="T52" fmla="*/ 34 w 60"/>
                  <a:gd name="T53" fmla="*/ 314 h 482"/>
                  <a:gd name="T54" fmla="*/ 31 w 60"/>
                  <a:gd name="T55" fmla="*/ 288 h 482"/>
                  <a:gd name="T56" fmla="*/ 30 w 60"/>
                  <a:gd name="T57" fmla="*/ 262 h 482"/>
                  <a:gd name="T58" fmla="*/ 29 w 60"/>
                  <a:gd name="T59" fmla="*/ 240 h 482"/>
                  <a:gd name="T60" fmla="*/ 30 w 60"/>
                  <a:gd name="T61" fmla="*/ 212 h 482"/>
                  <a:gd name="T62" fmla="*/ 31 w 60"/>
                  <a:gd name="T63" fmla="*/ 183 h 482"/>
                  <a:gd name="T64" fmla="*/ 32 w 60"/>
                  <a:gd name="T65" fmla="*/ 156 h 482"/>
                  <a:gd name="T66" fmla="*/ 34 w 60"/>
                  <a:gd name="T67" fmla="*/ 128 h 482"/>
                  <a:gd name="T68" fmla="*/ 37 w 60"/>
                  <a:gd name="T69" fmla="*/ 100 h 482"/>
                  <a:gd name="T70" fmla="*/ 41 w 60"/>
                  <a:gd name="T71" fmla="*/ 73 h 482"/>
                  <a:gd name="T72" fmla="*/ 45 w 60"/>
                  <a:gd name="T73" fmla="*/ 46 h 482"/>
                  <a:gd name="T74" fmla="*/ 51 w 60"/>
                  <a:gd name="T75" fmla="*/ 22 h 482"/>
                  <a:gd name="T76" fmla="*/ 53 w 60"/>
                  <a:gd name="T77" fmla="*/ 15 h 482"/>
                  <a:gd name="T78" fmla="*/ 24 w 60"/>
                  <a:gd name="T79" fmla="*/ 0 h 482"/>
                  <a:gd name="T80" fmla="*/ 21 w 60"/>
                  <a:gd name="T81" fmla="*/ 13 h 482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60"/>
                  <a:gd name="T124" fmla="*/ 0 h 482"/>
                  <a:gd name="T125" fmla="*/ 60 w 60"/>
                  <a:gd name="T126" fmla="*/ 482 h 482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60" h="482">
                    <a:moveTo>
                      <a:pt x="21" y="13"/>
                    </a:moveTo>
                    <a:lnTo>
                      <a:pt x="16" y="35"/>
                    </a:lnTo>
                    <a:lnTo>
                      <a:pt x="13" y="58"/>
                    </a:lnTo>
                    <a:lnTo>
                      <a:pt x="9" y="83"/>
                    </a:lnTo>
                    <a:lnTo>
                      <a:pt x="5" y="112"/>
                    </a:lnTo>
                    <a:lnTo>
                      <a:pt x="3" y="135"/>
                    </a:lnTo>
                    <a:lnTo>
                      <a:pt x="2" y="163"/>
                    </a:lnTo>
                    <a:lnTo>
                      <a:pt x="1" y="187"/>
                    </a:lnTo>
                    <a:lnTo>
                      <a:pt x="0" y="216"/>
                    </a:lnTo>
                    <a:lnTo>
                      <a:pt x="0" y="250"/>
                    </a:lnTo>
                    <a:lnTo>
                      <a:pt x="1" y="278"/>
                    </a:lnTo>
                    <a:lnTo>
                      <a:pt x="2" y="301"/>
                    </a:lnTo>
                    <a:lnTo>
                      <a:pt x="4" y="323"/>
                    </a:lnTo>
                    <a:lnTo>
                      <a:pt x="6" y="350"/>
                    </a:lnTo>
                    <a:lnTo>
                      <a:pt x="9" y="373"/>
                    </a:lnTo>
                    <a:lnTo>
                      <a:pt x="14" y="401"/>
                    </a:lnTo>
                    <a:lnTo>
                      <a:pt x="18" y="427"/>
                    </a:lnTo>
                    <a:lnTo>
                      <a:pt x="24" y="451"/>
                    </a:lnTo>
                    <a:lnTo>
                      <a:pt x="28" y="473"/>
                    </a:lnTo>
                    <a:lnTo>
                      <a:pt x="31" y="481"/>
                    </a:lnTo>
                    <a:lnTo>
                      <a:pt x="59" y="466"/>
                    </a:lnTo>
                    <a:lnTo>
                      <a:pt x="54" y="448"/>
                    </a:lnTo>
                    <a:lnTo>
                      <a:pt x="47" y="421"/>
                    </a:lnTo>
                    <a:lnTo>
                      <a:pt x="43" y="395"/>
                    </a:lnTo>
                    <a:lnTo>
                      <a:pt x="39" y="370"/>
                    </a:lnTo>
                    <a:lnTo>
                      <a:pt x="35" y="341"/>
                    </a:lnTo>
                    <a:lnTo>
                      <a:pt x="34" y="314"/>
                    </a:lnTo>
                    <a:lnTo>
                      <a:pt x="31" y="288"/>
                    </a:lnTo>
                    <a:lnTo>
                      <a:pt x="30" y="262"/>
                    </a:lnTo>
                    <a:lnTo>
                      <a:pt x="29" y="240"/>
                    </a:lnTo>
                    <a:lnTo>
                      <a:pt x="30" y="212"/>
                    </a:lnTo>
                    <a:lnTo>
                      <a:pt x="31" y="183"/>
                    </a:lnTo>
                    <a:lnTo>
                      <a:pt x="32" y="156"/>
                    </a:lnTo>
                    <a:lnTo>
                      <a:pt x="34" y="128"/>
                    </a:lnTo>
                    <a:lnTo>
                      <a:pt x="37" y="100"/>
                    </a:lnTo>
                    <a:lnTo>
                      <a:pt x="41" y="73"/>
                    </a:lnTo>
                    <a:lnTo>
                      <a:pt x="45" y="46"/>
                    </a:lnTo>
                    <a:lnTo>
                      <a:pt x="51" y="22"/>
                    </a:lnTo>
                    <a:lnTo>
                      <a:pt x="53" y="15"/>
                    </a:lnTo>
                    <a:lnTo>
                      <a:pt x="24" y="0"/>
                    </a:lnTo>
                    <a:lnTo>
                      <a:pt x="21" y="13"/>
                    </a:lnTo>
                  </a:path>
                </a:pathLst>
              </a:custGeom>
              <a:solidFill>
                <a:srgbClr val="C06000"/>
              </a:solidFill>
              <a:ln w="12700" cap="rnd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75" name="Freeform 88"/>
              <p:cNvSpPr>
                <a:spLocks/>
              </p:cNvSpPr>
              <p:nvPr/>
            </p:nvSpPr>
            <p:spPr bwMode="auto">
              <a:xfrm>
                <a:off x="3668" y="3564"/>
                <a:ext cx="52" cy="417"/>
              </a:xfrm>
              <a:custGeom>
                <a:avLst/>
                <a:gdLst>
                  <a:gd name="T0" fmla="*/ 16 w 52"/>
                  <a:gd name="T1" fmla="*/ 0 h 417"/>
                  <a:gd name="T2" fmla="*/ 13 w 52"/>
                  <a:gd name="T3" fmla="*/ 24 h 417"/>
                  <a:gd name="T4" fmla="*/ 9 w 52"/>
                  <a:gd name="T5" fmla="*/ 48 h 417"/>
                  <a:gd name="T6" fmla="*/ 6 w 52"/>
                  <a:gd name="T7" fmla="*/ 77 h 417"/>
                  <a:gd name="T8" fmla="*/ 4 w 52"/>
                  <a:gd name="T9" fmla="*/ 101 h 417"/>
                  <a:gd name="T10" fmla="*/ 2 w 52"/>
                  <a:gd name="T11" fmla="*/ 128 h 417"/>
                  <a:gd name="T12" fmla="*/ 1 w 52"/>
                  <a:gd name="T13" fmla="*/ 152 h 417"/>
                  <a:gd name="T14" fmla="*/ 0 w 52"/>
                  <a:gd name="T15" fmla="*/ 181 h 417"/>
                  <a:gd name="T16" fmla="*/ 1 w 52"/>
                  <a:gd name="T17" fmla="*/ 211 h 417"/>
                  <a:gd name="T18" fmla="*/ 2 w 52"/>
                  <a:gd name="T19" fmla="*/ 242 h 417"/>
                  <a:gd name="T20" fmla="*/ 3 w 52"/>
                  <a:gd name="T21" fmla="*/ 266 h 417"/>
                  <a:gd name="T22" fmla="*/ 4 w 52"/>
                  <a:gd name="T23" fmla="*/ 288 h 417"/>
                  <a:gd name="T24" fmla="*/ 7 w 52"/>
                  <a:gd name="T25" fmla="*/ 314 h 417"/>
                  <a:gd name="T26" fmla="*/ 10 w 52"/>
                  <a:gd name="T27" fmla="*/ 338 h 417"/>
                  <a:gd name="T28" fmla="*/ 13 w 52"/>
                  <a:gd name="T29" fmla="*/ 366 h 417"/>
                  <a:gd name="T30" fmla="*/ 18 w 52"/>
                  <a:gd name="T31" fmla="*/ 391 h 417"/>
                  <a:gd name="T32" fmla="*/ 23 w 52"/>
                  <a:gd name="T33" fmla="*/ 416 h 417"/>
                  <a:gd name="T34" fmla="*/ 51 w 52"/>
                  <a:gd name="T35" fmla="*/ 401 h 417"/>
                  <a:gd name="T36" fmla="*/ 47 w 52"/>
                  <a:gd name="T37" fmla="*/ 385 h 417"/>
                  <a:gd name="T38" fmla="*/ 42 w 52"/>
                  <a:gd name="T39" fmla="*/ 360 h 417"/>
                  <a:gd name="T40" fmla="*/ 38 w 52"/>
                  <a:gd name="T41" fmla="*/ 335 h 417"/>
                  <a:gd name="T42" fmla="*/ 36 w 52"/>
                  <a:gd name="T43" fmla="*/ 306 h 417"/>
                  <a:gd name="T44" fmla="*/ 33 w 52"/>
                  <a:gd name="T45" fmla="*/ 279 h 417"/>
                  <a:gd name="T46" fmla="*/ 31 w 52"/>
                  <a:gd name="T47" fmla="*/ 253 h 417"/>
                  <a:gd name="T48" fmla="*/ 30 w 52"/>
                  <a:gd name="T49" fmla="*/ 227 h 417"/>
                  <a:gd name="T50" fmla="*/ 30 w 52"/>
                  <a:gd name="T51" fmla="*/ 205 h 417"/>
                  <a:gd name="T52" fmla="*/ 30 w 52"/>
                  <a:gd name="T53" fmla="*/ 177 h 417"/>
                  <a:gd name="T54" fmla="*/ 30 w 52"/>
                  <a:gd name="T55" fmla="*/ 148 h 417"/>
                  <a:gd name="T56" fmla="*/ 32 w 52"/>
                  <a:gd name="T57" fmla="*/ 121 h 417"/>
                  <a:gd name="T58" fmla="*/ 34 w 52"/>
                  <a:gd name="T59" fmla="*/ 94 h 417"/>
                  <a:gd name="T60" fmla="*/ 38 w 52"/>
                  <a:gd name="T61" fmla="*/ 65 h 417"/>
                  <a:gd name="T62" fmla="*/ 41 w 52"/>
                  <a:gd name="T63" fmla="*/ 38 h 417"/>
                  <a:gd name="T64" fmla="*/ 46 w 52"/>
                  <a:gd name="T65" fmla="*/ 14 h 417"/>
                  <a:gd name="T66" fmla="*/ 16 w 52"/>
                  <a:gd name="T67" fmla="*/ 0 h 417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w 52"/>
                  <a:gd name="T103" fmla="*/ 0 h 417"/>
                  <a:gd name="T104" fmla="*/ 52 w 52"/>
                  <a:gd name="T105" fmla="*/ 417 h 417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T102" t="T103" r="T104" b="T105"/>
                <a:pathLst>
                  <a:path w="52" h="417">
                    <a:moveTo>
                      <a:pt x="16" y="0"/>
                    </a:moveTo>
                    <a:lnTo>
                      <a:pt x="13" y="24"/>
                    </a:lnTo>
                    <a:lnTo>
                      <a:pt x="9" y="48"/>
                    </a:lnTo>
                    <a:lnTo>
                      <a:pt x="6" y="77"/>
                    </a:lnTo>
                    <a:lnTo>
                      <a:pt x="4" y="101"/>
                    </a:lnTo>
                    <a:lnTo>
                      <a:pt x="2" y="128"/>
                    </a:lnTo>
                    <a:lnTo>
                      <a:pt x="1" y="152"/>
                    </a:lnTo>
                    <a:lnTo>
                      <a:pt x="0" y="181"/>
                    </a:lnTo>
                    <a:lnTo>
                      <a:pt x="1" y="211"/>
                    </a:lnTo>
                    <a:lnTo>
                      <a:pt x="2" y="242"/>
                    </a:lnTo>
                    <a:lnTo>
                      <a:pt x="3" y="266"/>
                    </a:lnTo>
                    <a:lnTo>
                      <a:pt x="4" y="288"/>
                    </a:lnTo>
                    <a:lnTo>
                      <a:pt x="7" y="314"/>
                    </a:lnTo>
                    <a:lnTo>
                      <a:pt x="10" y="338"/>
                    </a:lnTo>
                    <a:lnTo>
                      <a:pt x="13" y="366"/>
                    </a:lnTo>
                    <a:lnTo>
                      <a:pt x="18" y="391"/>
                    </a:lnTo>
                    <a:lnTo>
                      <a:pt x="23" y="416"/>
                    </a:lnTo>
                    <a:lnTo>
                      <a:pt x="51" y="401"/>
                    </a:lnTo>
                    <a:lnTo>
                      <a:pt x="47" y="385"/>
                    </a:lnTo>
                    <a:lnTo>
                      <a:pt x="42" y="360"/>
                    </a:lnTo>
                    <a:lnTo>
                      <a:pt x="38" y="335"/>
                    </a:lnTo>
                    <a:lnTo>
                      <a:pt x="36" y="306"/>
                    </a:lnTo>
                    <a:lnTo>
                      <a:pt x="33" y="279"/>
                    </a:lnTo>
                    <a:lnTo>
                      <a:pt x="31" y="253"/>
                    </a:lnTo>
                    <a:lnTo>
                      <a:pt x="30" y="227"/>
                    </a:lnTo>
                    <a:lnTo>
                      <a:pt x="30" y="205"/>
                    </a:lnTo>
                    <a:lnTo>
                      <a:pt x="30" y="177"/>
                    </a:lnTo>
                    <a:lnTo>
                      <a:pt x="30" y="148"/>
                    </a:lnTo>
                    <a:lnTo>
                      <a:pt x="32" y="121"/>
                    </a:lnTo>
                    <a:lnTo>
                      <a:pt x="34" y="94"/>
                    </a:lnTo>
                    <a:lnTo>
                      <a:pt x="38" y="65"/>
                    </a:lnTo>
                    <a:lnTo>
                      <a:pt x="41" y="38"/>
                    </a:lnTo>
                    <a:lnTo>
                      <a:pt x="46" y="14"/>
                    </a:lnTo>
                    <a:lnTo>
                      <a:pt x="16" y="0"/>
                    </a:lnTo>
                  </a:path>
                </a:pathLst>
              </a:custGeom>
              <a:solidFill>
                <a:srgbClr val="C06000"/>
              </a:solidFill>
              <a:ln w="12700" cap="rnd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76" name="Freeform 89"/>
              <p:cNvSpPr>
                <a:spLocks/>
              </p:cNvSpPr>
              <p:nvPr/>
            </p:nvSpPr>
            <p:spPr bwMode="auto">
              <a:xfrm>
                <a:off x="3743" y="3596"/>
                <a:ext cx="43" cy="353"/>
              </a:xfrm>
              <a:custGeom>
                <a:avLst/>
                <a:gdLst>
                  <a:gd name="T0" fmla="*/ 12 w 43"/>
                  <a:gd name="T1" fmla="*/ 0 h 353"/>
                  <a:gd name="T2" fmla="*/ 8 w 43"/>
                  <a:gd name="T3" fmla="*/ 19 h 353"/>
                  <a:gd name="T4" fmla="*/ 5 w 43"/>
                  <a:gd name="T5" fmla="*/ 47 h 353"/>
                  <a:gd name="T6" fmla="*/ 3 w 43"/>
                  <a:gd name="T7" fmla="*/ 71 h 353"/>
                  <a:gd name="T8" fmla="*/ 2 w 43"/>
                  <a:gd name="T9" fmla="*/ 98 h 353"/>
                  <a:gd name="T10" fmla="*/ 0 w 43"/>
                  <a:gd name="T11" fmla="*/ 122 h 353"/>
                  <a:gd name="T12" fmla="*/ 0 w 43"/>
                  <a:gd name="T13" fmla="*/ 151 h 353"/>
                  <a:gd name="T14" fmla="*/ 0 w 43"/>
                  <a:gd name="T15" fmla="*/ 181 h 353"/>
                  <a:gd name="T16" fmla="*/ 1 w 43"/>
                  <a:gd name="T17" fmla="*/ 212 h 353"/>
                  <a:gd name="T18" fmla="*/ 2 w 43"/>
                  <a:gd name="T19" fmla="*/ 236 h 353"/>
                  <a:gd name="T20" fmla="*/ 4 w 43"/>
                  <a:gd name="T21" fmla="*/ 258 h 353"/>
                  <a:gd name="T22" fmla="*/ 6 w 43"/>
                  <a:gd name="T23" fmla="*/ 284 h 353"/>
                  <a:gd name="T24" fmla="*/ 9 w 43"/>
                  <a:gd name="T25" fmla="*/ 308 h 353"/>
                  <a:gd name="T26" fmla="*/ 12 w 43"/>
                  <a:gd name="T27" fmla="*/ 335 h 353"/>
                  <a:gd name="T28" fmla="*/ 14 w 43"/>
                  <a:gd name="T29" fmla="*/ 352 h 353"/>
                  <a:gd name="T30" fmla="*/ 42 w 43"/>
                  <a:gd name="T31" fmla="*/ 337 h 353"/>
                  <a:gd name="T32" fmla="*/ 40 w 43"/>
                  <a:gd name="T33" fmla="*/ 329 h 353"/>
                  <a:gd name="T34" fmla="*/ 37 w 43"/>
                  <a:gd name="T35" fmla="*/ 305 h 353"/>
                  <a:gd name="T36" fmla="*/ 34 w 43"/>
                  <a:gd name="T37" fmla="*/ 275 h 353"/>
                  <a:gd name="T38" fmla="*/ 32 w 43"/>
                  <a:gd name="T39" fmla="*/ 249 h 353"/>
                  <a:gd name="T40" fmla="*/ 30 w 43"/>
                  <a:gd name="T41" fmla="*/ 223 h 353"/>
                  <a:gd name="T42" fmla="*/ 29 w 43"/>
                  <a:gd name="T43" fmla="*/ 197 h 353"/>
                  <a:gd name="T44" fmla="*/ 28 w 43"/>
                  <a:gd name="T45" fmla="*/ 175 h 353"/>
                  <a:gd name="T46" fmla="*/ 29 w 43"/>
                  <a:gd name="T47" fmla="*/ 147 h 353"/>
                  <a:gd name="T48" fmla="*/ 29 w 43"/>
                  <a:gd name="T49" fmla="*/ 118 h 353"/>
                  <a:gd name="T50" fmla="*/ 31 w 43"/>
                  <a:gd name="T51" fmla="*/ 91 h 353"/>
                  <a:gd name="T52" fmla="*/ 32 w 43"/>
                  <a:gd name="T53" fmla="*/ 64 h 353"/>
                  <a:gd name="T54" fmla="*/ 36 w 43"/>
                  <a:gd name="T55" fmla="*/ 35 h 353"/>
                  <a:gd name="T56" fmla="*/ 41 w 43"/>
                  <a:gd name="T57" fmla="*/ 13 h 353"/>
                  <a:gd name="T58" fmla="*/ 12 w 43"/>
                  <a:gd name="T59" fmla="*/ 0 h 353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w 43"/>
                  <a:gd name="T91" fmla="*/ 0 h 353"/>
                  <a:gd name="T92" fmla="*/ 43 w 43"/>
                  <a:gd name="T93" fmla="*/ 353 h 353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T90" t="T91" r="T92" b="T93"/>
                <a:pathLst>
                  <a:path w="43" h="353">
                    <a:moveTo>
                      <a:pt x="12" y="0"/>
                    </a:moveTo>
                    <a:lnTo>
                      <a:pt x="8" y="19"/>
                    </a:lnTo>
                    <a:lnTo>
                      <a:pt x="5" y="47"/>
                    </a:lnTo>
                    <a:lnTo>
                      <a:pt x="3" y="71"/>
                    </a:lnTo>
                    <a:lnTo>
                      <a:pt x="2" y="98"/>
                    </a:lnTo>
                    <a:lnTo>
                      <a:pt x="0" y="122"/>
                    </a:lnTo>
                    <a:lnTo>
                      <a:pt x="0" y="151"/>
                    </a:lnTo>
                    <a:lnTo>
                      <a:pt x="0" y="181"/>
                    </a:lnTo>
                    <a:lnTo>
                      <a:pt x="1" y="212"/>
                    </a:lnTo>
                    <a:lnTo>
                      <a:pt x="2" y="236"/>
                    </a:lnTo>
                    <a:lnTo>
                      <a:pt x="4" y="258"/>
                    </a:lnTo>
                    <a:lnTo>
                      <a:pt x="6" y="284"/>
                    </a:lnTo>
                    <a:lnTo>
                      <a:pt x="9" y="308"/>
                    </a:lnTo>
                    <a:lnTo>
                      <a:pt x="12" y="335"/>
                    </a:lnTo>
                    <a:lnTo>
                      <a:pt x="14" y="352"/>
                    </a:lnTo>
                    <a:lnTo>
                      <a:pt x="42" y="337"/>
                    </a:lnTo>
                    <a:lnTo>
                      <a:pt x="40" y="329"/>
                    </a:lnTo>
                    <a:lnTo>
                      <a:pt x="37" y="305"/>
                    </a:lnTo>
                    <a:lnTo>
                      <a:pt x="34" y="275"/>
                    </a:lnTo>
                    <a:lnTo>
                      <a:pt x="32" y="249"/>
                    </a:lnTo>
                    <a:lnTo>
                      <a:pt x="30" y="223"/>
                    </a:lnTo>
                    <a:lnTo>
                      <a:pt x="29" y="197"/>
                    </a:lnTo>
                    <a:lnTo>
                      <a:pt x="28" y="175"/>
                    </a:lnTo>
                    <a:lnTo>
                      <a:pt x="29" y="147"/>
                    </a:lnTo>
                    <a:lnTo>
                      <a:pt x="29" y="118"/>
                    </a:lnTo>
                    <a:lnTo>
                      <a:pt x="31" y="91"/>
                    </a:lnTo>
                    <a:lnTo>
                      <a:pt x="32" y="64"/>
                    </a:lnTo>
                    <a:lnTo>
                      <a:pt x="36" y="35"/>
                    </a:lnTo>
                    <a:lnTo>
                      <a:pt x="41" y="13"/>
                    </a:lnTo>
                    <a:lnTo>
                      <a:pt x="12" y="0"/>
                    </a:lnTo>
                  </a:path>
                </a:pathLst>
              </a:custGeom>
              <a:solidFill>
                <a:srgbClr val="C06000"/>
              </a:solidFill>
              <a:ln w="12700" cap="rnd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77" name="Freeform 90"/>
              <p:cNvSpPr>
                <a:spLocks/>
              </p:cNvSpPr>
              <p:nvPr/>
            </p:nvSpPr>
            <p:spPr bwMode="auto">
              <a:xfrm>
                <a:off x="3809" y="3620"/>
                <a:ext cx="41" cy="300"/>
              </a:xfrm>
              <a:custGeom>
                <a:avLst/>
                <a:gdLst>
                  <a:gd name="T0" fmla="*/ 7 w 41"/>
                  <a:gd name="T1" fmla="*/ 0 h 300"/>
                  <a:gd name="T2" fmla="*/ 4 w 41"/>
                  <a:gd name="T3" fmla="*/ 17 h 300"/>
                  <a:gd name="T4" fmla="*/ 3 w 41"/>
                  <a:gd name="T5" fmla="*/ 37 h 300"/>
                  <a:gd name="T6" fmla="*/ 1 w 41"/>
                  <a:gd name="T7" fmla="*/ 66 h 300"/>
                  <a:gd name="T8" fmla="*/ 0 w 41"/>
                  <a:gd name="T9" fmla="*/ 87 h 300"/>
                  <a:gd name="T10" fmla="*/ 0 w 41"/>
                  <a:gd name="T11" fmla="*/ 118 h 300"/>
                  <a:gd name="T12" fmla="*/ 0 w 41"/>
                  <a:gd name="T13" fmla="*/ 147 h 300"/>
                  <a:gd name="T14" fmla="*/ 1 w 41"/>
                  <a:gd name="T15" fmla="*/ 177 h 300"/>
                  <a:gd name="T16" fmla="*/ 2 w 41"/>
                  <a:gd name="T17" fmla="*/ 202 h 300"/>
                  <a:gd name="T18" fmla="*/ 3 w 41"/>
                  <a:gd name="T19" fmla="*/ 223 h 300"/>
                  <a:gd name="T20" fmla="*/ 6 w 41"/>
                  <a:gd name="T21" fmla="*/ 249 h 300"/>
                  <a:gd name="T22" fmla="*/ 9 w 41"/>
                  <a:gd name="T23" fmla="*/ 274 h 300"/>
                  <a:gd name="T24" fmla="*/ 12 w 41"/>
                  <a:gd name="T25" fmla="*/ 299 h 300"/>
                  <a:gd name="T26" fmla="*/ 40 w 41"/>
                  <a:gd name="T27" fmla="*/ 283 h 300"/>
                  <a:gd name="T28" fmla="*/ 37 w 41"/>
                  <a:gd name="T29" fmla="*/ 271 h 300"/>
                  <a:gd name="T30" fmla="*/ 34 w 41"/>
                  <a:gd name="T31" fmla="*/ 241 h 300"/>
                  <a:gd name="T32" fmla="*/ 31 w 41"/>
                  <a:gd name="T33" fmla="*/ 215 h 300"/>
                  <a:gd name="T34" fmla="*/ 30 w 41"/>
                  <a:gd name="T35" fmla="*/ 189 h 300"/>
                  <a:gd name="T36" fmla="*/ 29 w 41"/>
                  <a:gd name="T37" fmla="*/ 162 h 300"/>
                  <a:gd name="T38" fmla="*/ 28 w 41"/>
                  <a:gd name="T39" fmla="*/ 141 h 300"/>
                  <a:gd name="T40" fmla="*/ 29 w 41"/>
                  <a:gd name="T41" fmla="*/ 114 h 300"/>
                  <a:gd name="T42" fmla="*/ 29 w 41"/>
                  <a:gd name="T43" fmla="*/ 84 h 300"/>
                  <a:gd name="T44" fmla="*/ 30 w 41"/>
                  <a:gd name="T45" fmla="*/ 57 h 300"/>
                  <a:gd name="T46" fmla="*/ 32 w 41"/>
                  <a:gd name="T47" fmla="*/ 29 h 300"/>
                  <a:gd name="T48" fmla="*/ 36 w 41"/>
                  <a:gd name="T49" fmla="*/ 15 h 300"/>
                  <a:gd name="T50" fmla="*/ 7 w 41"/>
                  <a:gd name="T51" fmla="*/ 0 h 30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w 41"/>
                  <a:gd name="T79" fmla="*/ 0 h 300"/>
                  <a:gd name="T80" fmla="*/ 41 w 41"/>
                  <a:gd name="T81" fmla="*/ 300 h 300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T78" t="T79" r="T80" b="T81"/>
                <a:pathLst>
                  <a:path w="41" h="300">
                    <a:moveTo>
                      <a:pt x="7" y="0"/>
                    </a:moveTo>
                    <a:lnTo>
                      <a:pt x="4" y="17"/>
                    </a:lnTo>
                    <a:lnTo>
                      <a:pt x="3" y="37"/>
                    </a:lnTo>
                    <a:lnTo>
                      <a:pt x="1" y="66"/>
                    </a:lnTo>
                    <a:lnTo>
                      <a:pt x="0" y="87"/>
                    </a:lnTo>
                    <a:lnTo>
                      <a:pt x="0" y="118"/>
                    </a:lnTo>
                    <a:lnTo>
                      <a:pt x="0" y="147"/>
                    </a:lnTo>
                    <a:lnTo>
                      <a:pt x="1" y="177"/>
                    </a:lnTo>
                    <a:lnTo>
                      <a:pt x="2" y="202"/>
                    </a:lnTo>
                    <a:lnTo>
                      <a:pt x="3" y="223"/>
                    </a:lnTo>
                    <a:lnTo>
                      <a:pt x="6" y="249"/>
                    </a:lnTo>
                    <a:lnTo>
                      <a:pt x="9" y="274"/>
                    </a:lnTo>
                    <a:lnTo>
                      <a:pt x="12" y="299"/>
                    </a:lnTo>
                    <a:lnTo>
                      <a:pt x="40" y="283"/>
                    </a:lnTo>
                    <a:lnTo>
                      <a:pt x="37" y="271"/>
                    </a:lnTo>
                    <a:lnTo>
                      <a:pt x="34" y="241"/>
                    </a:lnTo>
                    <a:lnTo>
                      <a:pt x="31" y="215"/>
                    </a:lnTo>
                    <a:lnTo>
                      <a:pt x="30" y="189"/>
                    </a:lnTo>
                    <a:lnTo>
                      <a:pt x="29" y="162"/>
                    </a:lnTo>
                    <a:lnTo>
                      <a:pt x="28" y="141"/>
                    </a:lnTo>
                    <a:lnTo>
                      <a:pt x="29" y="114"/>
                    </a:lnTo>
                    <a:lnTo>
                      <a:pt x="29" y="84"/>
                    </a:lnTo>
                    <a:lnTo>
                      <a:pt x="30" y="57"/>
                    </a:lnTo>
                    <a:lnTo>
                      <a:pt x="32" y="29"/>
                    </a:lnTo>
                    <a:lnTo>
                      <a:pt x="36" y="15"/>
                    </a:lnTo>
                    <a:lnTo>
                      <a:pt x="7" y="0"/>
                    </a:lnTo>
                  </a:path>
                </a:pathLst>
              </a:custGeom>
              <a:solidFill>
                <a:srgbClr val="E07000"/>
              </a:solidFill>
              <a:ln w="12700" cap="rnd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78" name="Freeform 91"/>
              <p:cNvSpPr>
                <a:spLocks/>
              </p:cNvSpPr>
              <p:nvPr/>
            </p:nvSpPr>
            <p:spPr bwMode="auto">
              <a:xfrm>
                <a:off x="3881" y="3655"/>
                <a:ext cx="34" cy="234"/>
              </a:xfrm>
              <a:custGeom>
                <a:avLst/>
                <a:gdLst>
                  <a:gd name="T0" fmla="*/ 5 w 34"/>
                  <a:gd name="T1" fmla="*/ 0 h 234"/>
                  <a:gd name="T2" fmla="*/ 3 w 34"/>
                  <a:gd name="T3" fmla="*/ 20 h 234"/>
                  <a:gd name="T4" fmla="*/ 2 w 34"/>
                  <a:gd name="T5" fmla="*/ 42 h 234"/>
                  <a:gd name="T6" fmla="*/ 1 w 34"/>
                  <a:gd name="T7" fmla="*/ 65 h 234"/>
                  <a:gd name="T8" fmla="*/ 0 w 34"/>
                  <a:gd name="T9" fmla="*/ 95 h 234"/>
                  <a:gd name="T10" fmla="*/ 0 w 34"/>
                  <a:gd name="T11" fmla="*/ 125 h 234"/>
                  <a:gd name="T12" fmla="*/ 1 w 34"/>
                  <a:gd name="T13" fmla="*/ 155 h 234"/>
                  <a:gd name="T14" fmla="*/ 2 w 34"/>
                  <a:gd name="T15" fmla="*/ 178 h 234"/>
                  <a:gd name="T16" fmla="*/ 3 w 34"/>
                  <a:gd name="T17" fmla="*/ 200 h 234"/>
                  <a:gd name="T18" fmla="*/ 3 w 34"/>
                  <a:gd name="T19" fmla="*/ 221 h 234"/>
                  <a:gd name="T20" fmla="*/ 4 w 34"/>
                  <a:gd name="T21" fmla="*/ 233 h 234"/>
                  <a:gd name="T22" fmla="*/ 33 w 34"/>
                  <a:gd name="T23" fmla="*/ 215 h 234"/>
                  <a:gd name="T24" fmla="*/ 30 w 34"/>
                  <a:gd name="T25" fmla="*/ 192 h 234"/>
                  <a:gd name="T26" fmla="*/ 29 w 34"/>
                  <a:gd name="T27" fmla="*/ 166 h 234"/>
                  <a:gd name="T28" fmla="*/ 28 w 34"/>
                  <a:gd name="T29" fmla="*/ 139 h 234"/>
                  <a:gd name="T30" fmla="*/ 27 w 34"/>
                  <a:gd name="T31" fmla="*/ 118 h 234"/>
                  <a:gd name="T32" fmla="*/ 27 w 34"/>
                  <a:gd name="T33" fmla="*/ 88 h 234"/>
                  <a:gd name="T34" fmla="*/ 28 w 34"/>
                  <a:gd name="T35" fmla="*/ 61 h 234"/>
                  <a:gd name="T36" fmla="*/ 30 w 34"/>
                  <a:gd name="T37" fmla="*/ 35 h 234"/>
                  <a:gd name="T38" fmla="*/ 32 w 34"/>
                  <a:gd name="T39" fmla="*/ 14 h 234"/>
                  <a:gd name="T40" fmla="*/ 5 w 34"/>
                  <a:gd name="T41" fmla="*/ 0 h 234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w 34"/>
                  <a:gd name="T64" fmla="*/ 0 h 234"/>
                  <a:gd name="T65" fmla="*/ 34 w 34"/>
                  <a:gd name="T66" fmla="*/ 234 h 234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T63" t="T64" r="T65" b="T66"/>
                <a:pathLst>
                  <a:path w="34" h="234">
                    <a:moveTo>
                      <a:pt x="5" y="0"/>
                    </a:moveTo>
                    <a:lnTo>
                      <a:pt x="3" y="20"/>
                    </a:lnTo>
                    <a:lnTo>
                      <a:pt x="2" y="42"/>
                    </a:lnTo>
                    <a:lnTo>
                      <a:pt x="1" y="65"/>
                    </a:lnTo>
                    <a:lnTo>
                      <a:pt x="0" y="95"/>
                    </a:lnTo>
                    <a:lnTo>
                      <a:pt x="0" y="125"/>
                    </a:lnTo>
                    <a:lnTo>
                      <a:pt x="1" y="155"/>
                    </a:lnTo>
                    <a:lnTo>
                      <a:pt x="2" y="178"/>
                    </a:lnTo>
                    <a:lnTo>
                      <a:pt x="3" y="200"/>
                    </a:lnTo>
                    <a:lnTo>
                      <a:pt x="3" y="221"/>
                    </a:lnTo>
                    <a:lnTo>
                      <a:pt x="4" y="233"/>
                    </a:lnTo>
                    <a:lnTo>
                      <a:pt x="33" y="215"/>
                    </a:lnTo>
                    <a:lnTo>
                      <a:pt x="30" y="192"/>
                    </a:lnTo>
                    <a:lnTo>
                      <a:pt x="29" y="166"/>
                    </a:lnTo>
                    <a:lnTo>
                      <a:pt x="28" y="139"/>
                    </a:lnTo>
                    <a:lnTo>
                      <a:pt x="27" y="118"/>
                    </a:lnTo>
                    <a:lnTo>
                      <a:pt x="27" y="88"/>
                    </a:lnTo>
                    <a:lnTo>
                      <a:pt x="28" y="61"/>
                    </a:lnTo>
                    <a:lnTo>
                      <a:pt x="30" y="35"/>
                    </a:lnTo>
                    <a:lnTo>
                      <a:pt x="32" y="14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8000"/>
              </a:solidFill>
              <a:ln w="12700" cap="rnd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79" name="Freeform 92"/>
              <p:cNvSpPr>
                <a:spLocks/>
              </p:cNvSpPr>
              <p:nvPr/>
            </p:nvSpPr>
            <p:spPr bwMode="auto">
              <a:xfrm>
                <a:off x="3950" y="3686"/>
                <a:ext cx="32" cy="168"/>
              </a:xfrm>
              <a:custGeom>
                <a:avLst/>
                <a:gdLst>
                  <a:gd name="T0" fmla="*/ 3 w 32"/>
                  <a:gd name="T1" fmla="*/ 0 h 168"/>
                  <a:gd name="T2" fmla="*/ 1 w 32"/>
                  <a:gd name="T3" fmla="*/ 31 h 168"/>
                  <a:gd name="T4" fmla="*/ 0 w 32"/>
                  <a:gd name="T5" fmla="*/ 60 h 168"/>
                  <a:gd name="T6" fmla="*/ 0 w 32"/>
                  <a:gd name="T7" fmla="*/ 89 h 168"/>
                  <a:gd name="T8" fmla="*/ 1 w 32"/>
                  <a:gd name="T9" fmla="*/ 119 h 168"/>
                  <a:gd name="T10" fmla="*/ 2 w 32"/>
                  <a:gd name="T11" fmla="*/ 143 h 168"/>
                  <a:gd name="T12" fmla="*/ 5 w 32"/>
                  <a:gd name="T13" fmla="*/ 167 h 168"/>
                  <a:gd name="T14" fmla="*/ 31 w 32"/>
                  <a:gd name="T15" fmla="*/ 153 h 168"/>
                  <a:gd name="T16" fmla="*/ 28 w 32"/>
                  <a:gd name="T17" fmla="*/ 130 h 168"/>
                  <a:gd name="T18" fmla="*/ 28 w 32"/>
                  <a:gd name="T19" fmla="*/ 104 h 168"/>
                  <a:gd name="T20" fmla="*/ 27 w 32"/>
                  <a:gd name="T21" fmla="*/ 83 h 168"/>
                  <a:gd name="T22" fmla="*/ 28 w 32"/>
                  <a:gd name="T23" fmla="*/ 53 h 168"/>
                  <a:gd name="T24" fmla="*/ 28 w 32"/>
                  <a:gd name="T25" fmla="*/ 27 h 168"/>
                  <a:gd name="T26" fmla="*/ 30 w 32"/>
                  <a:gd name="T27" fmla="*/ 14 h 168"/>
                  <a:gd name="T28" fmla="*/ 3 w 32"/>
                  <a:gd name="T29" fmla="*/ 0 h 168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32"/>
                  <a:gd name="T46" fmla="*/ 0 h 168"/>
                  <a:gd name="T47" fmla="*/ 32 w 32"/>
                  <a:gd name="T48" fmla="*/ 168 h 168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32" h="168">
                    <a:moveTo>
                      <a:pt x="3" y="0"/>
                    </a:moveTo>
                    <a:lnTo>
                      <a:pt x="1" y="31"/>
                    </a:lnTo>
                    <a:lnTo>
                      <a:pt x="0" y="60"/>
                    </a:lnTo>
                    <a:lnTo>
                      <a:pt x="0" y="89"/>
                    </a:lnTo>
                    <a:lnTo>
                      <a:pt x="1" y="119"/>
                    </a:lnTo>
                    <a:lnTo>
                      <a:pt x="2" y="143"/>
                    </a:lnTo>
                    <a:lnTo>
                      <a:pt x="5" y="167"/>
                    </a:lnTo>
                    <a:lnTo>
                      <a:pt x="31" y="153"/>
                    </a:lnTo>
                    <a:lnTo>
                      <a:pt x="28" y="130"/>
                    </a:lnTo>
                    <a:lnTo>
                      <a:pt x="28" y="104"/>
                    </a:lnTo>
                    <a:lnTo>
                      <a:pt x="27" y="83"/>
                    </a:lnTo>
                    <a:lnTo>
                      <a:pt x="28" y="53"/>
                    </a:lnTo>
                    <a:lnTo>
                      <a:pt x="28" y="27"/>
                    </a:lnTo>
                    <a:lnTo>
                      <a:pt x="30" y="14"/>
                    </a:lnTo>
                    <a:lnTo>
                      <a:pt x="3" y="0"/>
                    </a:lnTo>
                  </a:path>
                </a:pathLst>
              </a:custGeom>
              <a:solidFill>
                <a:srgbClr val="FFC080"/>
              </a:solidFill>
              <a:ln w="12700" cap="rnd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80" name="Freeform 93"/>
              <p:cNvSpPr>
                <a:spLocks/>
              </p:cNvSpPr>
              <p:nvPr/>
            </p:nvSpPr>
            <p:spPr bwMode="auto">
              <a:xfrm>
                <a:off x="4015" y="3713"/>
                <a:ext cx="30" cy="111"/>
              </a:xfrm>
              <a:custGeom>
                <a:avLst/>
                <a:gdLst>
                  <a:gd name="T0" fmla="*/ 1 w 30"/>
                  <a:gd name="T1" fmla="*/ 16 h 111"/>
                  <a:gd name="T2" fmla="*/ 0 w 30"/>
                  <a:gd name="T3" fmla="*/ 44 h 111"/>
                  <a:gd name="T4" fmla="*/ 0 w 30"/>
                  <a:gd name="T5" fmla="*/ 72 h 111"/>
                  <a:gd name="T6" fmla="*/ 2 w 30"/>
                  <a:gd name="T7" fmla="*/ 96 h 111"/>
                  <a:gd name="T8" fmla="*/ 3 w 30"/>
                  <a:gd name="T9" fmla="*/ 110 h 111"/>
                  <a:gd name="T10" fmla="*/ 29 w 30"/>
                  <a:gd name="T11" fmla="*/ 97 h 111"/>
                  <a:gd name="T12" fmla="*/ 27 w 30"/>
                  <a:gd name="T13" fmla="*/ 67 h 111"/>
                  <a:gd name="T14" fmla="*/ 27 w 30"/>
                  <a:gd name="T15" fmla="*/ 41 h 111"/>
                  <a:gd name="T16" fmla="*/ 27 w 30"/>
                  <a:gd name="T17" fmla="*/ 14 h 111"/>
                  <a:gd name="T18" fmla="*/ 2 w 30"/>
                  <a:gd name="T19" fmla="*/ 0 h 111"/>
                  <a:gd name="T20" fmla="*/ 1 w 30"/>
                  <a:gd name="T21" fmla="*/ 16 h 11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30"/>
                  <a:gd name="T34" fmla="*/ 0 h 111"/>
                  <a:gd name="T35" fmla="*/ 30 w 30"/>
                  <a:gd name="T36" fmla="*/ 111 h 111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30" h="111">
                    <a:moveTo>
                      <a:pt x="1" y="16"/>
                    </a:moveTo>
                    <a:lnTo>
                      <a:pt x="0" y="44"/>
                    </a:lnTo>
                    <a:lnTo>
                      <a:pt x="0" y="72"/>
                    </a:lnTo>
                    <a:lnTo>
                      <a:pt x="2" y="96"/>
                    </a:lnTo>
                    <a:lnTo>
                      <a:pt x="3" y="110"/>
                    </a:lnTo>
                    <a:lnTo>
                      <a:pt x="29" y="97"/>
                    </a:lnTo>
                    <a:lnTo>
                      <a:pt x="27" y="67"/>
                    </a:lnTo>
                    <a:lnTo>
                      <a:pt x="27" y="41"/>
                    </a:lnTo>
                    <a:lnTo>
                      <a:pt x="27" y="14"/>
                    </a:lnTo>
                    <a:lnTo>
                      <a:pt x="2" y="0"/>
                    </a:lnTo>
                    <a:lnTo>
                      <a:pt x="1" y="16"/>
                    </a:lnTo>
                  </a:path>
                </a:pathLst>
              </a:custGeom>
              <a:solidFill>
                <a:srgbClr val="FFE0C0"/>
              </a:solidFill>
              <a:ln w="12700" cap="rnd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067" name="Group 94"/>
            <p:cNvGrpSpPr>
              <a:grpSpLocks/>
            </p:cNvGrpSpPr>
            <p:nvPr/>
          </p:nvGrpSpPr>
          <p:grpSpPr bwMode="auto">
            <a:xfrm>
              <a:off x="4037" y="3349"/>
              <a:ext cx="494" cy="728"/>
              <a:chOff x="4037" y="3349"/>
              <a:chExt cx="494" cy="728"/>
            </a:xfrm>
          </p:grpSpPr>
          <p:sp>
            <p:nvSpPr>
              <p:cNvPr id="2068" name="Freeform 95"/>
              <p:cNvSpPr>
                <a:spLocks/>
              </p:cNvSpPr>
              <p:nvPr/>
            </p:nvSpPr>
            <p:spPr bwMode="auto">
              <a:xfrm>
                <a:off x="4037" y="3349"/>
                <a:ext cx="494" cy="728"/>
              </a:xfrm>
              <a:custGeom>
                <a:avLst/>
                <a:gdLst>
                  <a:gd name="T0" fmla="*/ 277 w 494"/>
                  <a:gd name="T1" fmla="*/ 630 h 728"/>
                  <a:gd name="T2" fmla="*/ 314 w 494"/>
                  <a:gd name="T3" fmla="*/ 587 h 728"/>
                  <a:gd name="T4" fmla="*/ 380 w 494"/>
                  <a:gd name="T5" fmla="*/ 548 h 728"/>
                  <a:gd name="T6" fmla="*/ 462 w 494"/>
                  <a:gd name="T7" fmla="*/ 523 h 728"/>
                  <a:gd name="T8" fmla="*/ 458 w 494"/>
                  <a:gd name="T9" fmla="*/ 483 h 728"/>
                  <a:gd name="T10" fmla="*/ 429 w 494"/>
                  <a:gd name="T11" fmla="*/ 419 h 728"/>
                  <a:gd name="T12" fmla="*/ 485 w 494"/>
                  <a:gd name="T13" fmla="*/ 323 h 728"/>
                  <a:gd name="T14" fmla="*/ 491 w 494"/>
                  <a:gd name="T15" fmla="*/ 258 h 728"/>
                  <a:gd name="T16" fmla="*/ 491 w 494"/>
                  <a:gd name="T17" fmla="*/ 182 h 728"/>
                  <a:gd name="T18" fmla="*/ 429 w 494"/>
                  <a:gd name="T19" fmla="*/ 63 h 728"/>
                  <a:gd name="T20" fmla="*/ 407 w 494"/>
                  <a:gd name="T21" fmla="*/ 44 h 728"/>
                  <a:gd name="T22" fmla="*/ 353 w 494"/>
                  <a:gd name="T23" fmla="*/ 18 h 728"/>
                  <a:gd name="T24" fmla="*/ 233 w 494"/>
                  <a:gd name="T25" fmla="*/ 0 h 728"/>
                  <a:gd name="T26" fmla="*/ 169 w 494"/>
                  <a:gd name="T27" fmla="*/ 7 h 728"/>
                  <a:gd name="T28" fmla="*/ 124 w 494"/>
                  <a:gd name="T29" fmla="*/ 29 h 728"/>
                  <a:gd name="T30" fmla="*/ 91 w 494"/>
                  <a:gd name="T31" fmla="*/ 39 h 728"/>
                  <a:gd name="T32" fmla="*/ 62 w 494"/>
                  <a:gd name="T33" fmla="*/ 93 h 728"/>
                  <a:gd name="T34" fmla="*/ 46 w 494"/>
                  <a:gd name="T35" fmla="*/ 148 h 728"/>
                  <a:gd name="T36" fmla="*/ 35 w 494"/>
                  <a:gd name="T37" fmla="*/ 169 h 728"/>
                  <a:gd name="T38" fmla="*/ 25 w 494"/>
                  <a:gd name="T39" fmla="*/ 186 h 728"/>
                  <a:gd name="T40" fmla="*/ 33 w 494"/>
                  <a:gd name="T41" fmla="*/ 218 h 728"/>
                  <a:gd name="T42" fmla="*/ 41 w 494"/>
                  <a:gd name="T43" fmla="*/ 239 h 728"/>
                  <a:gd name="T44" fmla="*/ 15 w 494"/>
                  <a:gd name="T45" fmla="*/ 288 h 728"/>
                  <a:gd name="T46" fmla="*/ 0 w 494"/>
                  <a:gd name="T47" fmla="*/ 329 h 728"/>
                  <a:gd name="T48" fmla="*/ 21 w 494"/>
                  <a:gd name="T49" fmla="*/ 343 h 728"/>
                  <a:gd name="T50" fmla="*/ 41 w 494"/>
                  <a:gd name="T51" fmla="*/ 355 h 728"/>
                  <a:gd name="T52" fmla="*/ 39 w 494"/>
                  <a:gd name="T53" fmla="*/ 376 h 728"/>
                  <a:gd name="T54" fmla="*/ 48 w 494"/>
                  <a:gd name="T55" fmla="*/ 394 h 728"/>
                  <a:gd name="T56" fmla="*/ 99 w 494"/>
                  <a:gd name="T57" fmla="*/ 411 h 728"/>
                  <a:gd name="T58" fmla="*/ 70 w 494"/>
                  <a:gd name="T59" fmla="*/ 438 h 728"/>
                  <a:gd name="T60" fmla="*/ 62 w 494"/>
                  <a:gd name="T61" fmla="*/ 450 h 728"/>
                  <a:gd name="T62" fmla="*/ 81 w 494"/>
                  <a:gd name="T63" fmla="*/ 460 h 728"/>
                  <a:gd name="T64" fmla="*/ 83 w 494"/>
                  <a:gd name="T65" fmla="*/ 481 h 728"/>
                  <a:gd name="T66" fmla="*/ 89 w 494"/>
                  <a:gd name="T67" fmla="*/ 512 h 728"/>
                  <a:gd name="T68" fmla="*/ 112 w 494"/>
                  <a:gd name="T69" fmla="*/ 537 h 728"/>
                  <a:gd name="T70" fmla="*/ 143 w 494"/>
                  <a:gd name="T71" fmla="*/ 539 h 728"/>
                  <a:gd name="T72" fmla="*/ 188 w 494"/>
                  <a:gd name="T73" fmla="*/ 514 h 728"/>
                  <a:gd name="T74" fmla="*/ 219 w 494"/>
                  <a:gd name="T75" fmla="*/ 512 h 728"/>
                  <a:gd name="T76" fmla="*/ 235 w 494"/>
                  <a:gd name="T77" fmla="*/ 556 h 728"/>
                  <a:gd name="T78" fmla="*/ 248 w 494"/>
                  <a:gd name="T79" fmla="*/ 593 h 728"/>
                  <a:gd name="T80" fmla="*/ 235 w 494"/>
                  <a:gd name="T81" fmla="*/ 655 h 728"/>
                  <a:gd name="T82" fmla="*/ 209 w 494"/>
                  <a:gd name="T83" fmla="*/ 723 h 728"/>
                  <a:gd name="T84" fmla="*/ 227 w 494"/>
                  <a:gd name="T85" fmla="*/ 723 h 728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w 494"/>
                  <a:gd name="T130" fmla="*/ 0 h 728"/>
                  <a:gd name="T131" fmla="*/ 494 w 494"/>
                  <a:gd name="T132" fmla="*/ 728 h 728"/>
                </a:gdLst>
                <a:ahLst/>
                <a:cxnLst>
                  <a:cxn ang="T86">
                    <a:pos x="T0" y="T1"/>
                  </a:cxn>
                  <a:cxn ang="T87">
                    <a:pos x="T2" y="T3"/>
                  </a:cxn>
                  <a:cxn ang="T88">
                    <a:pos x="T4" y="T5"/>
                  </a:cxn>
                  <a:cxn ang="T89">
                    <a:pos x="T6" y="T7"/>
                  </a:cxn>
                  <a:cxn ang="T90">
                    <a:pos x="T8" y="T9"/>
                  </a:cxn>
                  <a:cxn ang="T91">
                    <a:pos x="T10" y="T11"/>
                  </a:cxn>
                  <a:cxn ang="T92">
                    <a:pos x="T12" y="T13"/>
                  </a:cxn>
                  <a:cxn ang="T93">
                    <a:pos x="T14" y="T15"/>
                  </a:cxn>
                  <a:cxn ang="T94">
                    <a:pos x="T16" y="T17"/>
                  </a:cxn>
                  <a:cxn ang="T95">
                    <a:pos x="T18" y="T19"/>
                  </a:cxn>
                  <a:cxn ang="T96">
                    <a:pos x="T20" y="T21"/>
                  </a:cxn>
                  <a:cxn ang="T97">
                    <a:pos x="T22" y="T23"/>
                  </a:cxn>
                  <a:cxn ang="T98">
                    <a:pos x="T24" y="T25"/>
                  </a:cxn>
                  <a:cxn ang="T99">
                    <a:pos x="T26" y="T27"/>
                  </a:cxn>
                  <a:cxn ang="T100">
                    <a:pos x="T28" y="T29"/>
                  </a:cxn>
                  <a:cxn ang="T101">
                    <a:pos x="T30" y="T31"/>
                  </a:cxn>
                  <a:cxn ang="T102">
                    <a:pos x="T32" y="T33"/>
                  </a:cxn>
                  <a:cxn ang="T103">
                    <a:pos x="T34" y="T35"/>
                  </a:cxn>
                  <a:cxn ang="T104">
                    <a:pos x="T36" y="T37"/>
                  </a:cxn>
                  <a:cxn ang="T105">
                    <a:pos x="T38" y="T39"/>
                  </a:cxn>
                  <a:cxn ang="T106">
                    <a:pos x="T40" y="T41"/>
                  </a:cxn>
                  <a:cxn ang="T107">
                    <a:pos x="T42" y="T43"/>
                  </a:cxn>
                  <a:cxn ang="T108">
                    <a:pos x="T44" y="T45"/>
                  </a:cxn>
                  <a:cxn ang="T109">
                    <a:pos x="T46" y="T47"/>
                  </a:cxn>
                  <a:cxn ang="T110">
                    <a:pos x="T48" y="T49"/>
                  </a:cxn>
                  <a:cxn ang="T111">
                    <a:pos x="T50" y="T51"/>
                  </a:cxn>
                  <a:cxn ang="T112">
                    <a:pos x="T52" y="T53"/>
                  </a:cxn>
                  <a:cxn ang="T113">
                    <a:pos x="T54" y="T55"/>
                  </a:cxn>
                  <a:cxn ang="T114">
                    <a:pos x="T56" y="T57"/>
                  </a:cxn>
                  <a:cxn ang="T115">
                    <a:pos x="T58" y="T59"/>
                  </a:cxn>
                  <a:cxn ang="T116">
                    <a:pos x="T60" y="T61"/>
                  </a:cxn>
                  <a:cxn ang="T117">
                    <a:pos x="T62" y="T63"/>
                  </a:cxn>
                  <a:cxn ang="T118">
                    <a:pos x="T64" y="T65"/>
                  </a:cxn>
                  <a:cxn ang="T119">
                    <a:pos x="T66" y="T67"/>
                  </a:cxn>
                  <a:cxn ang="T120">
                    <a:pos x="T68" y="T69"/>
                  </a:cxn>
                  <a:cxn ang="T121">
                    <a:pos x="T70" y="T71"/>
                  </a:cxn>
                  <a:cxn ang="T122">
                    <a:pos x="T72" y="T73"/>
                  </a:cxn>
                  <a:cxn ang="T123">
                    <a:pos x="T74" y="T75"/>
                  </a:cxn>
                  <a:cxn ang="T124">
                    <a:pos x="T76" y="T77"/>
                  </a:cxn>
                  <a:cxn ang="T125">
                    <a:pos x="T78" y="T79"/>
                  </a:cxn>
                  <a:cxn ang="T126">
                    <a:pos x="T80" y="T81"/>
                  </a:cxn>
                  <a:cxn ang="T127">
                    <a:pos x="T82" y="T83"/>
                  </a:cxn>
                  <a:cxn ang="T128">
                    <a:pos x="T84" y="T85"/>
                  </a:cxn>
                </a:cxnLst>
                <a:rect l="T129" t="T130" r="T131" b="T132"/>
                <a:pathLst>
                  <a:path w="494" h="728">
                    <a:moveTo>
                      <a:pt x="227" y="723"/>
                    </a:moveTo>
                    <a:lnTo>
                      <a:pt x="277" y="630"/>
                    </a:lnTo>
                    <a:lnTo>
                      <a:pt x="289" y="608"/>
                    </a:lnTo>
                    <a:lnTo>
                      <a:pt x="314" y="587"/>
                    </a:lnTo>
                    <a:lnTo>
                      <a:pt x="339" y="574"/>
                    </a:lnTo>
                    <a:lnTo>
                      <a:pt x="380" y="548"/>
                    </a:lnTo>
                    <a:lnTo>
                      <a:pt x="433" y="527"/>
                    </a:lnTo>
                    <a:lnTo>
                      <a:pt x="462" y="523"/>
                    </a:lnTo>
                    <a:lnTo>
                      <a:pt x="489" y="533"/>
                    </a:lnTo>
                    <a:lnTo>
                      <a:pt x="458" y="483"/>
                    </a:lnTo>
                    <a:lnTo>
                      <a:pt x="448" y="446"/>
                    </a:lnTo>
                    <a:lnTo>
                      <a:pt x="429" y="419"/>
                    </a:lnTo>
                    <a:lnTo>
                      <a:pt x="477" y="345"/>
                    </a:lnTo>
                    <a:lnTo>
                      <a:pt x="485" y="323"/>
                    </a:lnTo>
                    <a:lnTo>
                      <a:pt x="487" y="294"/>
                    </a:lnTo>
                    <a:lnTo>
                      <a:pt x="491" y="258"/>
                    </a:lnTo>
                    <a:lnTo>
                      <a:pt x="493" y="231"/>
                    </a:lnTo>
                    <a:lnTo>
                      <a:pt x="491" y="182"/>
                    </a:lnTo>
                    <a:lnTo>
                      <a:pt x="471" y="124"/>
                    </a:lnTo>
                    <a:lnTo>
                      <a:pt x="429" y="63"/>
                    </a:lnTo>
                    <a:lnTo>
                      <a:pt x="418" y="49"/>
                    </a:lnTo>
                    <a:lnTo>
                      <a:pt x="407" y="44"/>
                    </a:lnTo>
                    <a:lnTo>
                      <a:pt x="394" y="39"/>
                    </a:lnTo>
                    <a:lnTo>
                      <a:pt x="353" y="18"/>
                    </a:lnTo>
                    <a:lnTo>
                      <a:pt x="330" y="12"/>
                    </a:lnTo>
                    <a:lnTo>
                      <a:pt x="233" y="0"/>
                    </a:lnTo>
                    <a:lnTo>
                      <a:pt x="184" y="7"/>
                    </a:lnTo>
                    <a:lnTo>
                      <a:pt x="169" y="7"/>
                    </a:lnTo>
                    <a:lnTo>
                      <a:pt x="145" y="18"/>
                    </a:lnTo>
                    <a:lnTo>
                      <a:pt x="124" y="29"/>
                    </a:lnTo>
                    <a:lnTo>
                      <a:pt x="105" y="28"/>
                    </a:lnTo>
                    <a:lnTo>
                      <a:pt x="91" y="39"/>
                    </a:lnTo>
                    <a:lnTo>
                      <a:pt x="79" y="65"/>
                    </a:lnTo>
                    <a:lnTo>
                      <a:pt x="62" y="93"/>
                    </a:lnTo>
                    <a:lnTo>
                      <a:pt x="52" y="129"/>
                    </a:lnTo>
                    <a:lnTo>
                      <a:pt x="46" y="148"/>
                    </a:lnTo>
                    <a:lnTo>
                      <a:pt x="41" y="156"/>
                    </a:lnTo>
                    <a:lnTo>
                      <a:pt x="35" y="169"/>
                    </a:lnTo>
                    <a:lnTo>
                      <a:pt x="29" y="177"/>
                    </a:lnTo>
                    <a:lnTo>
                      <a:pt x="25" y="186"/>
                    </a:lnTo>
                    <a:lnTo>
                      <a:pt x="23" y="200"/>
                    </a:lnTo>
                    <a:lnTo>
                      <a:pt x="33" y="218"/>
                    </a:lnTo>
                    <a:lnTo>
                      <a:pt x="37" y="231"/>
                    </a:lnTo>
                    <a:lnTo>
                      <a:pt x="41" y="239"/>
                    </a:lnTo>
                    <a:lnTo>
                      <a:pt x="29" y="259"/>
                    </a:lnTo>
                    <a:lnTo>
                      <a:pt x="15" y="288"/>
                    </a:lnTo>
                    <a:lnTo>
                      <a:pt x="2" y="311"/>
                    </a:lnTo>
                    <a:lnTo>
                      <a:pt x="0" y="329"/>
                    </a:lnTo>
                    <a:lnTo>
                      <a:pt x="7" y="339"/>
                    </a:lnTo>
                    <a:lnTo>
                      <a:pt x="21" y="343"/>
                    </a:lnTo>
                    <a:lnTo>
                      <a:pt x="35" y="345"/>
                    </a:lnTo>
                    <a:lnTo>
                      <a:pt x="41" y="355"/>
                    </a:lnTo>
                    <a:lnTo>
                      <a:pt x="43" y="374"/>
                    </a:lnTo>
                    <a:lnTo>
                      <a:pt x="39" y="376"/>
                    </a:lnTo>
                    <a:lnTo>
                      <a:pt x="35" y="386"/>
                    </a:lnTo>
                    <a:lnTo>
                      <a:pt x="48" y="394"/>
                    </a:lnTo>
                    <a:lnTo>
                      <a:pt x="89" y="411"/>
                    </a:lnTo>
                    <a:lnTo>
                      <a:pt x="99" y="411"/>
                    </a:lnTo>
                    <a:lnTo>
                      <a:pt x="91" y="423"/>
                    </a:lnTo>
                    <a:lnTo>
                      <a:pt x="70" y="438"/>
                    </a:lnTo>
                    <a:lnTo>
                      <a:pt x="64" y="443"/>
                    </a:lnTo>
                    <a:lnTo>
                      <a:pt x="62" y="450"/>
                    </a:lnTo>
                    <a:lnTo>
                      <a:pt x="68" y="457"/>
                    </a:lnTo>
                    <a:lnTo>
                      <a:pt x="81" y="460"/>
                    </a:lnTo>
                    <a:lnTo>
                      <a:pt x="83" y="465"/>
                    </a:lnTo>
                    <a:lnTo>
                      <a:pt x="83" y="481"/>
                    </a:lnTo>
                    <a:lnTo>
                      <a:pt x="84" y="497"/>
                    </a:lnTo>
                    <a:lnTo>
                      <a:pt x="89" y="512"/>
                    </a:lnTo>
                    <a:lnTo>
                      <a:pt x="99" y="531"/>
                    </a:lnTo>
                    <a:lnTo>
                      <a:pt x="112" y="537"/>
                    </a:lnTo>
                    <a:lnTo>
                      <a:pt x="128" y="541"/>
                    </a:lnTo>
                    <a:lnTo>
                      <a:pt x="143" y="539"/>
                    </a:lnTo>
                    <a:lnTo>
                      <a:pt x="167" y="529"/>
                    </a:lnTo>
                    <a:lnTo>
                      <a:pt x="188" y="514"/>
                    </a:lnTo>
                    <a:lnTo>
                      <a:pt x="209" y="512"/>
                    </a:lnTo>
                    <a:lnTo>
                      <a:pt x="219" y="512"/>
                    </a:lnTo>
                    <a:lnTo>
                      <a:pt x="217" y="533"/>
                    </a:lnTo>
                    <a:lnTo>
                      <a:pt x="235" y="556"/>
                    </a:lnTo>
                    <a:lnTo>
                      <a:pt x="239" y="576"/>
                    </a:lnTo>
                    <a:lnTo>
                      <a:pt x="248" y="593"/>
                    </a:lnTo>
                    <a:lnTo>
                      <a:pt x="244" y="620"/>
                    </a:lnTo>
                    <a:lnTo>
                      <a:pt x="235" y="655"/>
                    </a:lnTo>
                    <a:lnTo>
                      <a:pt x="229" y="680"/>
                    </a:lnTo>
                    <a:lnTo>
                      <a:pt x="209" y="723"/>
                    </a:lnTo>
                    <a:lnTo>
                      <a:pt x="225" y="727"/>
                    </a:lnTo>
                    <a:lnTo>
                      <a:pt x="227" y="723"/>
                    </a:lnTo>
                  </a:path>
                </a:pathLst>
              </a:custGeom>
              <a:solidFill>
                <a:srgbClr val="4040FF"/>
              </a:solidFill>
              <a:ln w="12700" cap="rnd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69" name="Freeform 96"/>
              <p:cNvSpPr>
                <a:spLocks/>
              </p:cNvSpPr>
              <p:nvPr/>
            </p:nvSpPr>
            <p:spPr bwMode="auto">
              <a:xfrm>
                <a:off x="4079" y="3576"/>
                <a:ext cx="62" cy="35"/>
              </a:xfrm>
              <a:custGeom>
                <a:avLst/>
                <a:gdLst>
                  <a:gd name="T0" fmla="*/ 61 w 62"/>
                  <a:gd name="T1" fmla="*/ 24 h 35"/>
                  <a:gd name="T2" fmla="*/ 48 w 62"/>
                  <a:gd name="T3" fmla="*/ 22 h 35"/>
                  <a:gd name="T4" fmla="*/ 34 w 62"/>
                  <a:gd name="T5" fmla="*/ 14 h 35"/>
                  <a:gd name="T6" fmla="*/ 25 w 62"/>
                  <a:gd name="T7" fmla="*/ 9 h 35"/>
                  <a:gd name="T8" fmla="*/ 14 w 62"/>
                  <a:gd name="T9" fmla="*/ 6 h 35"/>
                  <a:gd name="T10" fmla="*/ 0 w 62"/>
                  <a:gd name="T11" fmla="*/ 0 h 35"/>
                  <a:gd name="T12" fmla="*/ 13 w 62"/>
                  <a:gd name="T13" fmla="*/ 9 h 35"/>
                  <a:gd name="T14" fmla="*/ 26 w 62"/>
                  <a:gd name="T15" fmla="*/ 18 h 35"/>
                  <a:gd name="T16" fmla="*/ 28 w 62"/>
                  <a:gd name="T17" fmla="*/ 32 h 35"/>
                  <a:gd name="T18" fmla="*/ 38 w 62"/>
                  <a:gd name="T19" fmla="*/ 34 h 35"/>
                  <a:gd name="T20" fmla="*/ 36 w 62"/>
                  <a:gd name="T21" fmla="*/ 25 h 35"/>
                  <a:gd name="T22" fmla="*/ 38 w 62"/>
                  <a:gd name="T23" fmla="*/ 20 h 35"/>
                  <a:gd name="T24" fmla="*/ 61 w 62"/>
                  <a:gd name="T25" fmla="*/ 24 h 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62"/>
                  <a:gd name="T40" fmla="*/ 0 h 35"/>
                  <a:gd name="T41" fmla="*/ 62 w 62"/>
                  <a:gd name="T42" fmla="*/ 35 h 35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62" h="35">
                    <a:moveTo>
                      <a:pt x="61" y="24"/>
                    </a:moveTo>
                    <a:lnTo>
                      <a:pt x="48" y="22"/>
                    </a:lnTo>
                    <a:lnTo>
                      <a:pt x="34" y="14"/>
                    </a:lnTo>
                    <a:lnTo>
                      <a:pt x="25" y="9"/>
                    </a:lnTo>
                    <a:lnTo>
                      <a:pt x="14" y="6"/>
                    </a:lnTo>
                    <a:lnTo>
                      <a:pt x="0" y="0"/>
                    </a:lnTo>
                    <a:lnTo>
                      <a:pt x="13" y="9"/>
                    </a:lnTo>
                    <a:lnTo>
                      <a:pt x="26" y="18"/>
                    </a:lnTo>
                    <a:lnTo>
                      <a:pt x="28" y="32"/>
                    </a:lnTo>
                    <a:lnTo>
                      <a:pt x="38" y="34"/>
                    </a:lnTo>
                    <a:lnTo>
                      <a:pt x="36" y="25"/>
                    </a:lnTo>
                    <a:lnTo>
                      <a:pt x="38" y="20"/>
                    </a:lnTo>
                    <a:lnTo>
                      <a:pt x="61" y="24"/>
                    </a:lnTo>
                  </a:path>
                </a:pathLst>
              </a:custGeom>
              <a:solidFill>
                <a:srgbClr val="FFFFFF"/>
              </a:solidFill>
              <a:ln w="12700" cap="rnd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70" name="Freeform 97"/>
              <p:cNvSpPr>
                <a:spLocks/>
              </p:cNvSpPr>
              <p:nvPr/>
            </p:nvSpPr>
            <p:spPr bwMode="auto">
              <a:xfrm>
                <a:off x="4061" y="3689"/>
                <a:ext cx="44" cy="17"/>
              </a:xfrm>
              <a:custGeom>
                <a:avLst/>
                <a:gdLst>
                  <a:gd name="T0" fmla="*/ 43 w 44"/>
                  <a:gd name="T1" fmla="*/ 3 h 17"/>
                  <a:gd name="T2" fmla="*/ 37 w 44"/>
                  <a:gd name="T3" fmla="*/ 16 h 17"/>
                  <a:gd name="T4" fmla="*/ 31 w 44"/>
                  <a:gd name="T5" fmla="*/ 11 h 17"/>
                  <a:gd name="T6" fmla="*/ 15 w 44"/>
                  <a:gd name="T7" fmla="*/ 4 h 17"/>
                  <a:gd name="T8" fmla="*/ 0 w 44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44"/>
                  <a:gd name="T16" fmla="*/ 0 h 17"/>
                  <a:gd name="T17" fmla="*/ 44 w 44"/>
                  <a:gd name="T18" fmla="*/ 17 h 17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44" h="17">
                    <a:moveTo>
                      <a:pt x="43" y="3"/>
                    </a:moveTo>
                    <a:lnTo>
                      <a:pt x="37" y="16"/>
                    </a:lnTo>
                    <a:lnTo>
                      <a:pt x="31" y="11"/>
                    </a:lnTo>
                    <a:lnTo>
                      <a:pt x="15" y="4"/>
                    </a:lnTo>
                    <a:lnTo>
                      <a:pt x="0" y="0"/>
                    </a:lnTo>
                  </a:path>
                </a:pathLst>
              </a:custGeom>
              <a:noFill/>
              <a:ln w="12700" cap="rnd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71" name="Line 98"/>
              <p:cNvSpPr>
                <a:spLocks noChangeShapeType="1"/>
              </p:cNvSpPr>
              <p:nvPr/>
            </p:nvSpPr>
            <p:spPr bwMode="auto">
              <a:xfrm>
                <a:off x="4124" y="3748"/>
                <a:ext cx="18" cy="25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</p:grpSp>
      <p:pic>
        <p:nvPicPr>
          <p:cNvPr id="2058" name="Picture 99"/>
          <p:cNvPicPr>
            <a:picLocks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63938" y="3213100"/>
            <a:ext cx="1600200" cy="21637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pic>
        <p:nvPicPr>
          <p:cNvPr id="2059" name="Picture 104"/>
          <p:cNvPicPr>
            <a:picLocks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427538" y="5589588"/>
            <a:ext cx="1366837" cy="9080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pic>
        <p:nvPicPr>
          <p:cNvPr id="2060" name="Picture 105"/>
          <p:cNvPicPr>
            <a:picLocks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 rot="10157659" flipV="1">
            <a:off x="1662113" y="2692400"/>
            <a:ext cx="935037" cy="9366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pic>
        <p:nvPicPr>
          <p:cNvPr id="2061" name="Picture 106"/>
          <p:cNvPicPr>
            <a:picLocks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348038" y="1484313"/>
            <a:ext cx="1912937" cy="14811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pic>
        <p:nvPicPr>
          <p:cNvPr id="2062" name="Picture 108"/>
          <p:cNvPicPr>
            <a:picLocks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084888" y="404813"/>
            <a:ext cx="2563812" cy="13001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pic>
        <p:nvPicPr>
          <p:cNvPr id="2063" name="Picture 109"/>
          <p:cNvPicPr>
            <a:picLocks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 rot="-3653716">
            <a:off x="7497762" y="4765676"/>
            <a:ext cx="892175" cy="16827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pic>
        <p:nvPicPr>
          <p:cNvPr id="88176" name="Picture 112" descr="bs02004_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5580063" y="4221163"/>
            <a:ext cx="126365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8177" name="Object 113"/>
          <p:cNvGraphicFramePr>
            <a:graphicFrameLocks/>
          </p:cNvGraphicFramePr>
          <p:nvPr>
            <p:ph sz="quarter" idx="4"/>
          </p:nvPr>
        </p:nvGraphicFramePr>
        <p:xfrm>
          <a:off x="179388" y="4724400"/>
          <a:ext cx="1952625" cy="1620838"/>
        </p:xfrm>
        <a:graphic>
          <a:graphicData uri="http://schemas.openxmlformats.org/presentationml/2006/ole">
            <p:oleObj spid="_x0000_s2053" name="Clip" r:id="rId13" imgW="3902040" imgH="3468960" progId="MS_ClipArt_Gallery.5">
              <p:embed/>
            </p:oleObj>
          </a:graphicData>
        </a:graphic>
      </p:graphicFrame>
      <p:pic>
        <p:nvPicPr>
          <p:cNvPr id="2065" name="Picture 115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7164388" y="3500438"/>
            <a:ext cx="1685925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8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8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8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8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8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8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81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81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8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8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6" dur="500"/>
                                        <p:tgtEl>
                                          <p:spTgt spid="88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6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EAB34F5-9EFE-4538-901B-1102CABEE075}" type="slidenum">
              <a:rPr lang="en-US"/>
              <a:pPr/>
              <a:t>4</a:t>
            </a:fld>
            <a:endParaRPr lang="en-US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SURVEY TYPES</a:t>
            </a:r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Telephone survey</a:t>
            </a:r>
          </a:p>
          <a:p>
            <a:r>
              <a:rPr lang="en-US" smtClean="0"/>
              <a:t>Mail survey</a:t>
            </a:r>
          </a:p>
          <a:p>
            <a:r>
              <a:rPr lang="en-US" smtClean="0"/>
              <a:t>internet/e mail survey</a:t>
            </a:r>
          </a:p>
          <a:p>
            <a:r>
              <a:rPr lang="en-US" smtClean="0"/>
              <a:t>personal interview survey</a:t>
            </a:r>
          </a:p>
          <a:p>
            <a:r>
              <a:rPr lang="en-US" smtClean="0"/>
              <a:t>Focus Groups &amp; Delphi</a:t>
            </a:r>
          </a:p>
          <a:p>
            <a:r>
              <a:rPr lang="en-US" smtClean="0"/>
              <a:t>Monitoring and observation survey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autoUpdateAnimBg="0"/>
      <p:bldP spid="6149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1F188EE-9AA6-4B32-ADF3-A15D454EA38C}" type="slidenum">
              <a:rPr lang="en-US"/>
              <a:pPr/>
              <a:t>5</a:t>
            </a:fld>
            <a:endParaRPr lang="en-US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smtClean="0">
                <a:solidFill>
                  <a:srgbClr val="000000"/>
                </a:solidFill>
              </a:rPr>
              <a:t>Telephone Survey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28600" y="2686050"/>
            <a:ext cx="4013200" cy="4171950"/>
          </a:xfrm>
        </p:spPr>
        <p:txBody>
          <a:bodyPr/>
          <a:lstStyle/>
          <a:p>
            <a:r>
              <a:rPr lang="en-US" sz="2400" smtClean="0"/>
              <a:t>Immediate response</a:t>
            </a:r>
          </a:p>
          <a:p>
            <a:r>
              <a:rPr lang="en-US" sz="2400" smtClean="0"/>
              <a:t>more personal </a:t>
            </a:r>
          </a:p>
          <a:p>
            <a:r>
              <a:rPr lang="en-US" sz="2400" smtClean="0"/>
              <a:t>cover wider range of people</a:t>
            </a:r>
          </a:p>
          <a:p>
            <a:r>
              <a:rPr lang="en-US" sz="2400" smtClean="0"/>
              <a:t>wide geographical area</a:t>
            </a:r>
          </a:p>
          <a:p>
            <a:r>
              <a:rPr lang="en-US" sz="2400" smtClean="0"/>
              <a:t>cost effective</a:t>
            </a:r>
          </a:p>
          <a:p>
            <a:r>
              <a:rPr lang="en-US" sz="2400" smtClean="0"/>
              <a:t>fairly anonymous</a:t>
            </a:r>
          </a:p>
          <a:p>
            <a:endParaRPr lang="en-US" sz="2400" smtClean="0"/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0" y="2686050"/>
            <a:ext cx="4013200" cy="41719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smtClean="0"/>
              <a:t>Bias against access to telephone</a:t>
            </a:r>
          </a:p>
          <a:p>
            <a:pPr>
              <a:lnSpc>
                <a:spcPct val="80000"/>
              </a:lnSpc>
            </a:pPr>
            <a:r>
              <a:rPr lang="en-US" smtClean="0"/>
              <a:t>limited &amp; non response </a:t>
            </a:r>
          </a:p>
          <a:p>
            <a:pPr>
              <a:lnSpc>
                <a:spcPct val="80000"/>
              </a:lnSpc>
            </a:pPr>
            <a:r>
              <a:rPr lang="en-US" smtClean="0"/>
              <a:t>negative attitudes to cold calling</a:t>
            </a:r>
          </a:p>
          <a:p>
            <a:pPr>
              <a:lnSpc>
                <a:spcPct val="80000"/>
              </a:lnSpc>
            </a:pPr>
            <a:r>
              <a:rPr lang="en-US" smtClean="0"/>
              <a:t>costs (peak time/mobile)</a:t>
            </a:r>
          </a:p>
          <a:p>
            <a:pPr>
              <a:lnSpc>
                <a:spcPct val="80000"/>
              </a:lnSpc>
            </a:pPr>
            <a:r>
              <a:rPr lang="en-US" smtClean="0"/>
              <a:t>target sample? </a:t>
            </a:r>
          </a:p>
          <a:p>
            <a:pPr>
              <a:lnSpc>
                <a:spcPct val="80000"/>
              </a:lnSpc>
            </a:pPr>
            <a:r>
              <a:rPr lang="en-US" smtClean="0"/>
              <a:t>Limited time</a:t>
            </a:r>
          </a:p>
        </p:txBody>
      </p:sp>
      <p:pic>
        <p:nvPicPr>
          <p:cNvPr id="8201" name="Picture 9" descr="goo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76400" y="1828800"/>
            <a:ext cx="6858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2" name="Picture 10" descr="poor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48400" y="1828800"/>
            <a:ext cx="6858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074" name="Object 11"/>
          <p:cNvGraphicFramePr>
            <a:graphicFrameLocks/>
          </p:cNvGraphicFramePr>
          <p:nvPr/>
        </p:nvGraphicFramePr>
        <p:xfrm>
          <a:off x="7019925" y="476250"/>
          <a:ext cx="1585913" cy="1912938"/>
        </p:xfrm>
        <a:graphic>
          <a:graphicData uri="http://schemas.openxmlformats.org/presentationml/2006/ole">
            <p:oleObj spid="_x0000_s3074" name="ClipArt" r:id="rId5" imgW="2862000" imgH="3273120" progId="MS_ClipArt_Gallery.2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autoUpdateAnimBg="0"/>
      <p:bldP spid="8195" grpId="0" autoUpdateAnimBg="0"/>
      <p:bldP spid="8196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040E63FA-6676-4146-82AF-2ED82FEC477C}" type="slidenum">
              <a:rPr lang="en-US"/>
              <a:pPr/>
              <a:t>6</a:t>
            </a:fld>
            <a:endParaRPr lang="en-US"/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Mail Survey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2438400"/>
            <a:ext cx="4013200" cy="4171950"/>
          </a:xfrm>
        </p:spPr>
        <p:txBody>
          <a:bodyPr/>
          <a:lstStyle/>
          <a:p>
            <a:r>
              <a:rPr lang="en-US" sz="2400" smtClean="0"/>
              <a:t>Access to registers  &amp; data bases</a:t>
            </a:r>
          </a:p>
          <a:p>
            <a:r>
              <a:rPr lang="en-US" sz="2400" smtClean="0"/>
              <a:t>Easy sampling</a:t>
            </a:r>
          </a:p>
          <a:p>
            <a:r>
              <a:rPr lang="en-US" sz="2400" smtClean="0"/>
              <a:t>impersonal</a:t>
            </a:r>
          </a:p>
          <a:p>
            <a:r>
              <a:rPr lang="en-US" sz="2400" smtClean="0"/>
              <a:t>cost effective</a:t>
            </a:r>
          </a:p>
          <a:p>
            <a:r>
              <a:rPr lang="en-US" sz="2400" smtClean="0"/>
              <a:t>wide geographic area</a:t>
            </a:r>
          </a:p>
          <a:p>
            <a:r>
              <a:rPr lang="en-US" sz="2400" smtClean="0"/>
              <a:t>time efficient</a:t>
            </a:r>
          </a:p>
          <a:p>
            <a:endParaRPr lang="en-US" sz="2400" smtClean="0"/>
          </a:p>
          <a:p>
            <a:endParaRPr lang="en-US" sz="2400" smtClean="0"/>
          </a:p>
          <a:p>
            <a:endParaRPr lang="en-US" sz="2400" smtClean="0"/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0" y="2686050"/>
            <a:ext cx="4013200" cy="4171950"/>
          </a:xfrm>
        </p:spPr>
        <p:txBody>
          <a:bodyPr/>
          <a:lstStyle/>
          <a:p>
            <a:r>
              <a:rPr lang="en-US" sz="2400" smtClean="0"/>
              <a:t>Low response rates time </a:t>
            </a:r>
          </a:p>
          <a:p>
            <a:r>
              <a:rPr lang="en-US" sz="2400" smtClean="0"/>
              <a:t>Follow up costs and time</a:t>
            </a:r>
          </a:p>
          <a:p>
            <a:r>
              <a:rPr lang="en-US" sz="2400" smtClean="0"/>
              <a:t>in correct completion</a:t>
            </a:r>
          </a:p>
          <a:p>
            <a:r>
              <a:rPr lang="en-US" sz="2400" smtClean="0"/>
              <a:t>appropriate target sample</a:t>
            </a:r>
          </a:p>
          <a:p>
            <a:r>
              <a:rPr lang="en-US" sz="2400" smtClean="0"/>
              <a:t>mail costs</a:t>
            </a:r>
          </a:p>
          <a:p>
            <a:r>
              <a:rPr lang="en-US" sz="2400" smtClean="0"/>
              <a:t>Limited length</a:t>
            </a:r>
          </a:p>
        </p:txBody>
      </p:sp>
      <p:pic>
        <p:nvPicPr>
          <p:cNvPr id="9221" name="Picture 5" descr="good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47800" y="1600200"/>
            <a:ext cx="6858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Picture 6" descr="poo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24600" y="1752600"/>
            <a:ext cx="6858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6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00563" y="549275"/>
            <a:ext cx="1685925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autoUpdateAnimBg="0"/>
      <p:bldP spid="9219" grpId="0" autoUpdateAnimBg="0"/>
      <p:bldP spid="9220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E726FC0-820A-4EC8-804E-C90793C1DA80}" type="slidenum">
              <a:rPr lang="en-US"/>
              <a:pPr/>
              <a:t>7</a:t>
            </a:fld>
            <a:endParaRPr lang="en-US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Internet e mail Survey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2686050"/>
            <a:ext cx="4013200" cy="4171950"/>
          </a:xfrm>
        </p:spPr>
        <p:txBody>
          <a:bodyPr/>
          <a:lstStyle/>
          <a:p>
            <a:r>
              <a:rPr lang="en-US" sz="2400" smtClean="0"/>
              <a:t>Cheap to administer</a:t>
            </a:r>
          </a:p>
          <a:p>
            <a:r>
              <a:rPr lang="en-US" sz="2400" smtClean="0"/>
              <a:t>cost effective</a:t>
            </a:r>
          </a:p>
          <a:p>
            <a:r>
              <a:rPr lang="en-US" sz="2400" smtClean="0"/>
              <a:t>wide geographical area</a:t>
            </a:r>
          </a:p>
          <a:p>
            <a:r>
              <a:rPr lang="en-US" sz="2400" smtClean="0"/>
              <a:t>quick response</a:t>
            </a:r>
          </a:p>
          <a:p>
            <a:endParaRPr lang="en-US" sz="2400" smtClean="0"/>
          </a:p>
          <a:p>
            <a:endParaRPr lang="en-US" sz="2400" smtClean="0"/>
          </a:p>
          <a:p>
            <a:endParaRPr lang="en-US" sz="2400" smtClean="0"/>
          </a:p>
          <a:p>
            <a:endParaRPr lang="en-US" sz="2400" smtClean="0"/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0" y="2686050"/>
            <a:ext cx="4013200" cy="4171950"/>
          </a:xfrm>
        </p:spPr>
        <p:txBody>
          <a:bodyPr/>
          <a:lstStyle/>
          <a:p>
            <a:r>
              <a:rPr lang="en-US" sz="2400" smtClean="0"/>
              <a:t>Patchy reply</a:t>
            </a:r>
          </a:p>
          <a:p>
            <a:r>
              <a:rPr lang="en-US" sz="2400" smtClean="0"/>
              <a:t>Bias access to internet</a:t>
            </a:r>
          </a:p>
          <a:p>
            <a:r>
              <a:rPr lang="en-US" sz="2400" smtClean="0"/>
              <a:t>bias sample</a:t>
            </a:r>
          </a:p>
          <a:p>
            <a:r>
              <a:rPr lang="en-US" sz="2400" smtClean="0"/>
              <a:t>cost of equipment</a:t>
            </a:r>
          </a:p>
          <a:p>
            <a:r>
              <a:rPr lang="en-US" sz="2400" smtClean="0"/>
              <a:t>technical knowledge</a:t>
            </a:r>
          </a:p>
        </p:txBody>
      </p:sp>
      <p:pic>
        <p:nvPicPr>
          <p:cNvPr id="10245" name="Picture 5" descr="goo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47800" y="1600200"/>
            <a:ext cx="6858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6" descr="poor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24600" y="1752600"/>
            <a:ext cx="6858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4105" name="Group 7"/>
          <p:cNvGrpSpPr>
            <a:grpSpLocks/>
          </p:cNvGrpSpPr>
          <p:nvPr/>
        </p:nvGrpSpPr>
        <p:grpSpPr bwMode="auto">
          <a:xfrm>
            <a:off x="611188" y="4537075"/>
            <a:ext cx="3295650" cy="2320925"/>
            <a:chOff x="3585" y="2833"/>
            <a:chExt cx="2076" cy="1462"/>
          </a:xfrm>
        </p:grpSpPr>
        <p:sp>
          <p:nvSpPr>
            <p:cNvPr id="4106" name="Freeform 8"/>
            <p:cNvSpPr>
              <a:spLocks/>
            </p:cNvSpPr>
            <p:nvPr/>
          </p:nvSpPr>
          <p:spPr bwMode="auto">
            <a:xfrm>
              <a:off x="4285" y="3071"/>
              <a:ext cx="331" cy="119"/>
            </a:xfrm>
            <a:custGeom>
              <a:avLst/>
              <a:gdLst>
                <a:gd name="T0" fmla="*/ 313 w 331"/>
                <a:gd name="T1" fmla="*/ 22 h 119"/>
                <a:gd name="T2" fmla="*/ 291 w 331"/>
                <a:gd name="T3" fmla="*/ 21 h 119"/>
                <a:gd name="T4" fmla="*/ 261 w 331"/>
                <a:gd name="T5" fmla="*/ 20 h 119"/>
                <a:gd name="T6" fmla="*/ 228 w 331"/>
                <a:gd name="T7" fmla="*/ 18 h 119"/>
                <a:gd name="T8" fmla="*/ 194 w 331"/>
                <a:gd name="T9" fmla="*/ 15 h 119"/>
                <a:gd name="T10" fmla="*/ 178 w 331"/>
                <a:gd name="T11" fmla="*/ 15 h 119"/>
                <a:gd name="T12" fmla="*/ 161 w 331"/>
                <a:gd name="T13" fmla="*/ 11 h 119"/>
                <a:gd name="T14" fmla="*/ 140 w 331"/>
                <a:gd name="T15" fmla="*/ 7 h 119"/>
                <a:gd name="T16" fmla="*/ 120 w 331"/>
                <a:gd name="T17" fmla="*/ 6 h 119"/>
                <a:gd name="T18" fmla="*/ 99 w 331"/>
                <a:gd name="T19" fmla="*/ 5 h 119"/>
                <a:gd name="T20" fmla="*/ 75 w 331"/>
                <a:gd name="T21" fmla="*/ 4 h 119"/>
                <a:gd name="T22" fmla="*/ 50 w 331"/>
                <a:gd name="T23" fmla="*/ 2 h 119"/>
                <a:gd name="T24" fmla="*/ 25 w 331"/>
                <a:gd name="T25" fmla="*/ 0 h 119"/>
                <a:gd name="T26" fmla="*/ 11 w 331"/>
                <a:gd name="T27" fmla="*/ 3 h 119"/>
                <a:gd name="T28" fmla="*/ 16 w 331"/>
                <a:gd name="T29" fmla="*/ 11 h 119"/>
                <a:gd name="T30" fmla="*/ 26 w 331"/>
                <a:gd name="T31" fmla="*/ 15 h 119"/>
                <a:gd name="T32" fmla="*/ 49 w 331"/>
                <a:gd name="T33" fmla="*/ 19 h 119"/>
                <a:gd name="T34" fmla="*/ 74 w 331"/>
                <a:gd name="T35" fmla="*/ 22 h 119"/>
                <a:gd name="T36" fmla="*/ 75 w 331"/>
                <a:gd name="T37" fmla="*/ 24 h 119"/>
                <a:gd name="T38" fmla="*/ 53 w 331"/>
                <a:gd name="T39" fmla="*/ 28 h 119"/>
                <a:gd name="T40" fmla="*/ 33 w 331"/>
                <a:gd name="T41" fmla="*/ 31 h 119"/>
                <a:gd name="T42" fmla="*/ 16 w 331"/>
                <a:gd name="T43" fmla="*/ 36 h 119"/>
                <a:gd name="T44" fmla="*/ 5 w 331"/>
                <a:gd name="T45" fmla="*/ 39 h 119"/>
                <a:gd name="T46" fmla="*/ 0 w 331"/>
                <a:gd name="T47" fmla="*/ 51 h 119"/>
                <a:gd name="T48" fmla="*/ 9 w 331"/>
                <a:gd name="T49" fmla="*/ 55 h 119"/>
                <a:gd name="T50" fmla="*/ 21 w 331"/>
                <a:gd name="T51" fmla="*/ 54 h 119"/>
                <a:gd name="T52" fmla="*/ 36 w 331"/>
                <a:gd name="T53" fmla="*/ 52 h 119"/>
                <a:gd name="T54" fmla="*/ 59 w 331"/>
                <a:gd name="T55" fmla="*/ 49 h 119"/>
                <a:gd name="T56" fmla="*/ 87 w 331"/>
                <a:gd name="T57" fmla="*/ 46 h 119"/>
                <a:gd name="T58" fmla="*/ 70 w 331"/>
                <a:gd name="T59" fmla="*/ 49 h 119"/>
                <a:gd name="T60" fmla="*/ 51 w 331"/>
                <a:gd name="T61" fmla="*/ 54 h 119"/>
                <a:gd name="T62" fmla="*/ 30 w 331"/>
                <a:gd name="T63" fmla="*/ 61 h 119"/>
                <a:gd name="T64" fmla="*/ 15 w 331"/>
                <a:gd name="T65" fmla="*/ 68 h 119"/>
                <a:gd name="T66" fmla="*/ 21 w 331"/>
                <a:gd name="T67" fmla="*/ 80 h 119"/>
                <a:gd name="T68" fmla="*/ 37 w 331"/>
                <a:gd name="T69" fmla="*/ 79 h 119"/>
                <a:gd name="T70" fmla="*/ 50 w 331"/>
                <a:gd name="T71" fmla="*/ 75 h 119"/>
                <a:gd name="T72" fmla="*/ 68 w 331"/>
                <a:gd name="T73" fmla="*/ 71 h 119"/>
                <a:gd name="T74" fmla="*/ 83 w 331"/>
                <a:gd name="T75" fmla="*/ 68 h 119"/>
                <a:gd name="T76" fmla="*/ 94 w 331"/>
                <a:gd name="T77" fmla="*/ 68 h 119"/>
                <a:gd name="T78" fmla="*/ 101 w 331"/>
                <a:gd name="T79" fmla="*/ 72 h 119"/>
                <a:gd name="T80" fmla="*/ 93 w 331"/>
                <a:gd name="T81" fmla="*/ 80 h 119"/>
                <a:gd name="T82" fmla="*/ 84 w 331"/>
                <a:gd name="T83" fmla="*/ 91 h 119"/>
                <a:gd name="T84" fmla="*/ 74 w 331"/>
                <a:gd name="T85" fmla="*/ 103 h 119"/>
                <a:gd name="T86" fmla="*/ 72 w 331"/>
                <a:gd name="T87" fmla="*/ 114 h 119"/>
                <a:gd name="T88" fmla="*/ 79 w 331"/>
                <a:gd name="T89" fmla="*/ 118 h 119"/>
                <a:gd name="T90" fmla="*/ 88 w 331"/>
                <a:gd name="T91" fmla="*/ 113 h 119"/>
                <a:gd name="T92" fmla="*/ 99 w 331"/>
                <a:gd name="T93" fmla="*/ 104 h 119"/>
                <a:gd name="T94" fmla="*/ 113 w 331"/>
                <a:gd name="T95" fmla="*/ 92 h 119"/>
                <a:gd name="T96" fmla="*/ 128 w 331"/>
                <a:gd name="T97" fmla="*/ 83 h 119"/>
                <a:gd name="T98" fmla="*/ 143 w 331"/>
                <a:gd name="T99" fmla="*/ 84 h 119"/>
                <a:gd name="T100" fmla="*/ 159 w 331"/>
                <a:gd name="T101" fmla="*/ 84 h 119"/>
                <a:gd name="T102" fmla="*/ 175 w 331"/>
                <a:gd name="T103" fmla="*/ 80 h 119"/>
                <a:gd name="T104" fmla="*/ 192 w 331"/>
                <a:gd name="T105" fmla="*/ 74 h 119"/>
                <a:gd name="T106" fmla="*/ 206 w 331"/>
                <a:gd name="T107" fmla="*/ 74 h 119"/>
                <a:gd name="T108" fmla="*/ 230 w 331"/>
                <a:gd name="T109" fmla="*/ 76 h 119"/>
                <a:gd name="T110" fmla="*/ 269 w 331"/>
                <a:gd name="T111" fmla="*/ 77 h 119"/>
                <a:gd name="T112" fmla="*/ 300 w 331"/>
                <a:gd name="T113" fmla="*/ 81 h 119"/>
                <a:gd name="T114" fmla="*/ 325 w 331"/>
                <a:gd name="T115" fmla="*/ 70 h 119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w 331"/>
                <a:gd name="T175" fmla="*/ 0 h 119"/>
                <a:gd name="T176" fmla="*/ 331 w 331"/>
                <a:gd name="T177" fmla="*/ 119 h 119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T174" t="T175" r="T176" b="T177"/>
              <a:pathLst>
                <a:path w="331" h="119">
                  <a:moveTo>
                    <a:pt x="330" y="22"/>
                  </a:moveTo>
                  <a:lnTo>
                    <a:pt x="326" y="22"/>
                  </a:lnTo>
                  <a:lnTo>
                    <a:pt x="322" y="22"/>
                  </a:lnTo>
                  <a:lnTo>
                    <a:pt x="318" y="22"/>
                  </a:lnTo>
                  <a:lnTo>
                    <a:pt x="313" y="22"/>
                  </a:lnTo>
                  <a:lnTo>
                    <a:pt x="309" y="22"/>
                  </a:lnTo>
                  <a:lnTo>
                    <a:pt x="305" y="22"/>
                  </a:lnTo>
                  <a:lnTo>
                    <a:pt x="301" y="22"/>
                  </a:lnTo>
                  <a:lnTo>
                    <a:pt x="297" y="22"/>
                  </a:lnTo>
                  <a:lnTo>
                    <a:pt x="291" y="21"/>
                  </a:lnTo>
                  <a:lnTo>
                    <a:pt x="285" y="21"/>
                  </a:lnTo>
                  <a:lnTo>
                    <a:pt x="279" y="20"/>
                  </a:lnTo>
                  <a:lnTo>
                    <a:pt x="273" y="20"/>
                  </a:lnTo>
                  <a:lnTo>
                    <a:pt x="266" y="20"/>
                  </a:lnTo>
                  <a:lnTo>
                    <a:pt x="261" y="20"/>
                  </a:lnTo>
                  <a:lnTo>
                    <a:pt x="254" y="20"/>
                  </a:lnTo>
                  <a:lnTo>
                    <a:pt x="248" y="19"/>
                  </a:lnTo>
                  <a:lnTo>
                    <a:pt x="242" y="18"/>
                  </a:lnTo>
                  <a:lnTo>
                    <a:pt x="235" y="18"/>
                  </a:lnTo>
                  <a:lnTo>
                    <a:pt x="228" y="18"/>
                  </a:lnTo>
                  <a:lnTo>
                    <a:pt x="221" y="18"/>
                  </a:lnTo>
                  <a:lnTo>
                    <a:pt x="214" y="17"/>
                  </a:lnTo>
                  <a:lnTo>
                    <a:pt x="207" y="16"/>
                  </a:lnTo>
                  <a:lnTo>
                    <a:pt x="200" y="16"/>
                  </a:lnTo>
                  <a:lnTo>
                    <a:pt x="194" y="15"/>
                  </a:lnTo>
                  <a:lnTo>
                    <a:pt x="191" y="15"/>
                  </a:lnTo>
                  <a:lnTo>
                    <a:pt x="187" y="15"/>
                  </a:lnTo>
                  <a:lnTo>
                    <a:pt x="184" y="15"/>
                  </a:lnTo>
                  <a:lnTo>
                    <a:pt x="181" y="15"/>
                  </a:lnTo>
                  <a:lnTo>
                    <a:pt x="178" y="15"/>
                  </a:lnTo>
                  <a:lnTo>
                    <a:pt x="175" y="15"/>
                  </a:lnTo>
                  <a:lnTo>
                    <a:pt x="172" y="14"/>
                  </a:lnTo>
                  <a:lnTo>
                    <a:pt x="169" y="13"/>
                  </a:lnTo>
                  <a:lnTo>
                    <a:pt x="165" y="13"/>
                  </a:lnTo>
                  <a:lnTo>
                    <a:pt x="161" y="11"/>
                  </a:lnTo>
                  <a:lnTo>
                    <a:pt x="157" y="11"/>
                  </a:lnTo>
                  <a:lnTo>
                    <a:pt x="153" y="10"/>
                  </a:lnTo>
                  <a:lnTo>
                    <a:pt x="148" y="9"/>
                  </a:lnTo>
                  <a:lnTo>
                    <a:pt x="144" y="8"/>
                  </a:lnTo>
                  <a:lnTo>
                    <a:pt x="140" y="7"/>
                  </a:lnTo>
                  <a:lnTo>
                    <a:pt x="135" y="7"/>
                  </a:lnTo>
                  <a:lnTo>
                    <a:pt x="132" y="7"/>
                  </a:lnTo>
                  <a:lnTo>
                    <a:pt x="128" y="7"/>
                  </a:lnTo>
                  <a:lnTo>
                    <a:pt x="124" y="6"/>
                  </a:lnTo>
                  <a:lnTo>
                    <a:pt x="120" y="6"/>
                  </a:lnTo>
                  <a:lnTo>
                    <a:pt x="116" y="5"/>
                  </a:lnTo>
                  <a:lnTo>
                    <a:pt x="112" y="5"/>
                  </a:lnTo>
                  <a:lnTo>
                    <a:pt x="107" y="5"/>
                  </a:lnTo>
                  <a:lnTo>
                    <a:pt x="103" y="5"/>
                  </a:lnTo>
                  <a:lnTo>
                    <a:pt x="99" y="5"/>
                  </a:lnTo>
                  <a:lnTo>
                    <a:pt x="94" y="5"/>
                  </a:lnTo>
                  <a:lnTo>
                    <a:pt x="89" y="5"/>
                  </a:lnTo>
                  <a:lnTo>
                    <a:pt x="85" y="5"/>
                  </a:lnTo>
                  <a:lnTo>
                    <a:pt x="80" y="4"/>
                  </a:lnTo>
                  <a:lnTo>
                    <a:pt x="75" y="4"/>
                  </a:lnTo>
                  <a:lnTo>
                    <a:pt x="70" y="3"/>
                  </a:lnTo>
                  <a:lnTo>
                    <a:pt x="66" y="3"/>
                  </a:lnTo>
                  <a:lnTo>
                    <a:pt x="61" y="3"/>
                  </a:lnTo>
                  <a:lnTo>
                    <a:pt x="55" y="2"/>
                  </a:lnTo>
                  <a:lnTo>
                    <a:pt x="50" y="2"/>
                  </a:lnTo>
                  <a:lnTo>
                    <a:pt x="46" y="2"/>
                  </a:lnTo>
                  <a:lnTo>
                    <a:pt x="41" y="1"/>
                  </a:lnTo>
                  <a:lnTo>
                    <a:pt x="35" y="0"/>
                  </a:lnTo>
                  <a:lnTo>
                    <a:pt x="30" y="0"/>
                  </a:lnTo>
                  <a:lnTo>
                    <a:pt x="25" y="0"/>
                  </a:lnTo>
                  <a:lnTo>
                    <a:pt x="22" y="0"/>
                  </a:lnTo>
                  <a:lnTo>
                    <a:pt x="19" y="0"/>
                  </a:lnTo>
                  <a:lnTo>
                    <a:pt x="16" y="0"/>
                  </a:lnTo>
                  <a:lnTo>
                    <a:pt x="13" y="1"/>
                  </a:lnTo>
                  <a:lnTo>
                    <a:pt x="11" y="3"/>
                  </a:lnTo>
                  <a:lnTo>
                    <a:pt x="11" y="5"/>
                  </a:lnTo>
                  <a:lnTo>
                    <a:pt x="11" y="8"/>
                  </a:lnTo>
                  <a:lnTo>
                    <a:pt x="12" y="9"/>
                  </a:lnTo>
                  <a:lnTo>
                    <a:pt x="14" y="11"/>
                  </a:lnTo>
                  <a:lnTo>
                    <a:pt x="16" y="11"/>
                  </a:lnTo>
                  <a:lnTo>
                    <a:pt x="18" y="13"/>
                  </a:lnTo>
                  <a:lnTo>
                    <a:pt x="19" y="13"/>
                  </a:lnTo>
                  <a:lnTo>
                    <a:pt x="22" y="13"/>
                  </a:lnTo>
                  <a:lnTo>
                    <a:pt x="24" y="14"/>
                  </a:lnTo>
                  <a:lnTo>
                    <a:pt x="26" y="15"/>
                  </a:lnTo>
                  <a:lnTo>
                    <a:pt x="27" y="15"/>
                  </a:lnTo>
                  <a:lnTo>
                    <a:pt x="33" y="15"/>
                  </a:lnTo>
                  <a:lnTo>
                    <a:pt x="38" y="17"/>
                  </a:lnTo>
                  <a:lnTo>
                    <a:pt x="44" y="18"/>
                  </a:lnTo>
                  <a:lnTo>
                    <a:pt x="49" y="19"/>
                  </a:lnTo>
                  <a:lnTo>
                    <a:pt x="54" y="20"/>
                  </a:lnTo>
                  <a:lnTo>
                    <a:pt x="59" y="21"/>
                  </a:lnTo>
                  <a:lnTo>
                    <a:pt x="65" y="22"/>
                  </a:lnTo>
                  <a:lnTo>
                    <a:pt x="70" y="22"/>
                  </a:lnTo>
                  <a:lnTo>
                    <a:pt x="74" y="22"/>
                  </a:lnTo>
                  <a:lnTo>
                    <a:pt x="77" y="22"/>
                  </a:lnTo>
                  <a:lnTo>
                    <a:pt x="81" y="22"/>
                  </a:lnTo>
                  <a:lnTo>
                    <a:pt x="83" y="23"/>
                  </a:lnTo>
                  <a:lnTo>
                    <a:pt x="79" y="24"/>
                  </a:lnTo>
                  <a:lnTo>
                    <a:pt x="75" y="24"/>
                  </a:lnTo>
                  <a:lnTo>
                    <a:pt x="70" y="24"/>
                  </a:lnTo>
                  <a:lnTo>
                    <a:pt x="66" y="25"/>
                  </a:lnTo>
                  <a:lnTo>
                    <a:pt x="62" y="26"/>
                  </a:lnTo>
                  <a:lnTo>
                    <a:pt x="57" y="26"/>
                  </a:lnTo>
                  <a:lnTo>
                    <a:pt x="53" y="28"/>
                  </a:lnTo>
                  <a:lnTo>
                    <a:pt x="48" y="28"/>
                  </a:lnTo>
                  <a:lnTo>
                    <a:pt x="45" y="29"/>
                  </a:lnTo>
                  <a:lnTo>
                    <a:pt x="41" y="29"/>
                  </a:lnTo>
                  <a:lnTo>
                    <a:pt x="37" y="30"/>
                  </a:lnTo>
                  <a:lnTo>
                    <a:pt x="33" y="31"/>
                  </a:lnTo>
                  <a:lnTo>
                    <a:pt x="29" y="32"/>
                  </a:lnTo>
                  <a:lnTo>
                    <a:pt x="25" y="33"/>
                  </a:lnTo>
                  <a:lnTo>
                    <a:pt x="21" y="34"/>
                  </a:lnTo>
                  <a:lnTo>
                    <a:pt x="18" y="35"/>
                  </a:lnTo>
                  <a:lnTo>
                    <a:pt x="16" y="36"/>
                  </a:lnTo>
                  <a:lnTo>
                    <a:pt x="13" y="36"/>
                  </a:lnTo>
                  <a:lnTo>
                    <a:pt x="11" y="37"/>
                  </a:lnTo>
                  <a:lnTo>
                    <a:pt x="9" y="37"/>
                  </a:lnTo>
                  <a:lnTo>
                    <a:pt x="7" y="38"/>
                  </a:lnTo>
                  <a:lnTo>
                    <a:pt x="5" y="39"/>
                  </a:lnTo>
                  <a:lnTo>
                    <a:pt x="3" y="40"/>
                  </a:lnTo>
                  <a:lnTo>
                    <a:pt x="1" y="41"/>
                  </a:lnTo>
                  <a:lnTo>
                    <a:pt x="0" y="44"/>
                  </a:lnTo>
                  <a:lnTo>
                    <a:pt x="0" y="47"/>
                  </a:lnTo>
                  <a:lnTo>
                    <a:pt x="0" y="51"/>
                  </a:lnTo>
                  <a:lnTo>
                    <a:pt x="1" y="54"/>
                  </a:lnTo>
                  <a:lnTo>
                    <a:pt x="3" y="54"/>
                  </a:lnTo>
                  <a:lnTo>
                    <a:pt x="5" y="55"/>
                  </a:lnTo>
                  <a:lnTo>
                    <a:pt x="7" y="55"/>
                  </a:lnTo>
                  <a:lnTo>
                    <a:pt x="9" y="55"/>
                  </a:lnTo>
                  <a:lnTo>
                    <a:pt x="11" y="54"/>
                  </a:lnTo>
                  <a:lnTo>
                    <a:pt x="13" y="54"/>
                  </a:lnTo>
                  <a:lnTo>
                    <a:pt x="16" y="54"/>
                  </a:lnTo>
                  <a:lnTo>
                    <a:pt x="18" y="54"/>
                  </a:lnTo>
                  <a:lnTo>
                    <a:pt x="21" y="54"/>
                  </a:lnTo>
                  <a:lnTo>
                    <a:pt x="24" y="53"/>
                  </a:lnTo>
                  <a:lnTo>
                    <a:pt x="27" y="53"/>
                  </a:lnTo>
                  <a:lnTo>
                    <a:pt x="30" y="53"/>
                  </a:lnTo>
                  <a:lnTo>
                    <a:pt x="33" y="52"/>
                  </a:lnTo>
                  <a:lnTo>
                    <a:pt x="36" y="52"/>
                  </a:lnTo>
                  <a:lnTo>
                    <a:pt x="39" y="52"/>
                  </a:lnTo>
                  <a:lnTo>
                    <a:pt x="42" y="52"/>
                  </a:lnTo>
                  <a:lnTo>
                    <a:pt x="48" y="50"/>
                  </a:lnTo>
                  <a:lnTo>
                    <a:pt x="53" y="50"/>
                  </a:lnTo>
                  <a:lnTo>
                    <a:pt x="59" y="49"/>
                  </a:lnTo>
                  <a:lnTo>
                    <a:pt x="64" y="49"/>
                  </a:lnTo>
                  <a:lnTo>
                    <a:pt x="70" y="48"/>
                  </a:lnTo>
                  <a:lnTo>
                    <a:pt x="76" y="47"/>
                  </a:lnTo>
                  <a:lnTo>
                    <a:pt x="82" y="46"/>
                  </a:lnTo>
                  <a:lnTo>
                    <a:pt x="87" y="46"/>
                  </a:lnTo>
                  <a:lnTo>
                    <a:pt x="84" y="46"/>
                  </a:lnTo>
                  <a:lnTo>
                    <a:pt x="81" y="47"/>
                  </a:lnTo>
                  <a:lnTo>
                    <a:pt x="76" y="48"/>
                  </a:lnTo>
                  <a:lnTo>
                    <a:pt x="74" y="49"/>
                  </a:lnTo>
                  <a:lnTo>
                    <a:pt x="70" y="49"/>
                  </a:lnTo>
                  <a:lnTo>
                    <a:pt x="66" y="50"/>
                  </a:lnTo>
                  <a:lnTo>
                    <a:pt x="63" y="51"/>
                  </a:lnTo>
                  <a:lnTo>
                    <a:pt x="59" y="52"/>
                  </a:lnTo>
                  <a:lnTo>
                    <a:pt x="55" y="53"/>
                  </a:lnTo>
                  <a:lnTo>
                    <a:pt x="51" y="54"/>
                  </a:lnTo>
                  <a:lnTo>
                    <a:pt x="47" y="55"/>
                  </a:lnTo>
                  <a:lnTo>
                    <a:pt x="42" y="57"/>
                  </a:lnTo>
                  <a:lnTo>
                    <a:pt x="38" y="58"/>
                  </a:lnTo>
                  <a:lnTo>
                    <a:pt x="34" y="60"/>
                  </a:lnTo>
                  <a:lnTo>
                    <a:pt x="30" y="61"/>
                  </a:lnTo>
                  <a:lnTo>
                    <a:pt x="26" y="62"/>
                  </a:lnTo>
                  <a:lnTo>
                    <a:pt x="23" y="63"/>
                  </a:lnTo>
                  <a:lnTo>
                    <a:pt x="19" y="65"/>
                  </a:lnTo>
                  <a:lnTo>
                    <a:pt x="16" y="66"/>
                  </a:lnTo>
                  <a:lnTo>
                    <a:pt x="15" y="68"/>
                  </a:lnTo>
                  <a:lnTo>
                    <a:pt x="14" y="71"/>
                  </a:lnTo>
                  <a:lnTo>
                    <a:pt x="15" y="74"/>
                  </a:lnTo>
                  <a:lnTo>
                    <a:pt x="16" y="78"/>
                  </a:lnTo>
                  <a:lnTo>
                    <a:pt x="18" y="80"/>
                  </a:lnTo>
                  <a:lnTo>
                    <a:pt x="21" y="80"/>
                  </a:lnTo>
                  <a:lnTo>
                    <a:pt x="24" y="81"/>
                  </a:lnTo>
                  <a:lnTo>
                    <a:pt x="27" y="80"/>
                  </a:lnTo>
                  <a:lnTo>
                    <a:pt x="31" y="80"/>
                  </a:lnTo>
                  <a:lnTo>
                    <a:pt x="33" y="80"/>
                  </a:lnTo>
                  <a:lnTo>
                    <a:pt x="37" y="79"/>
                  </a:lnTo>
                  <a:lnTo>
                    <a:pt x="39" y="78"/>
                  </a:lnTo>
                  <a:lnTo>
                    <a:pt x="42" y="77"/>
                  </a:lnTo>
                  <a:lnTo>
                    <a:pt x="45" y="76"/>
                  </a:lnTo>
                  <a:lnTo>
                    <a:pt x="48" y="76"/>
                  </a:lnTo>
                  <a:lnTo>
                    <a:pt x="50" y="75"/>
                  </a:lnTo>
                  <a:lnTo>
                    <a:pt x="53" y="74"/>
                  </a:lnTo>
                  <a:lnTo>
                    <a:pt x="57" y="74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8" y="71"/>
                  </a:lnTo>
                  <a:lnTo>
                    <a:pt x="70" y="70"/>
                  </a:lnTo>
                  <a:lnTo>
                    <a:pt x="74" y="70"/>
                  </a:lnTo>
                  <a:lnTo>
                    <a:pt x="77" y="69"/>
                  </a:lnTo>
                  <a:lnTo>
                    <a:pt x="81" y="68"/>
                  </a:lnTo>
                  <a:lnTo>
                    <a:pt x="83" y="68"/>
                  </a:lnTo>
                  <a:lnTo>
                    <a:pt x="85" y="68"/>
                  </a:lnTo>
                  <a:lnTo>
                    <a:pt x="87" y="68"/>
                  </a:lnTo>
                  <a:lnTo>
                    <a:pt x="89" y="68"/>
                  </a:lnTo>
                  <a:lnTo>
                    <a:pt x="92" y="68"/>
                  </a:lnTo>
                  <a:lnTo>
                    <a:pt x="94" y="68"/>
                  </a:lnTo>
                  <a:lnTo>
                    <a:pt x="96" y="68"/>
                  </a:lnTo>
                  <a:lnTo>
                    <a:pt x="99" y="68"/>
                  </a:lnTo>
                  <a:lnTo>
                    <a:pt x="100" y="70"/>
                  </a:lnTo>
                  <a:lnTo>
                    <a:pt x="100" y="71"/>
                  </a:lnTo>
                  <a:lnTo>
                    <a:pt x="101" y="72"/>
                  </a:lnTo>
                  <a:lnTo>
                    <a:pt x="102" y="74"/>
                  </a:lnTo>
                  <a:lnTo>
                    <a:pt x="100" y="76"/>
                  </a:lnTo>
                  <a:lnTo>
                    <a:pt x="98" y="77"/>
                  </a:lnTo>
                  <a:lnTo>
                    <a:pt x="95" y="79"/>
                  </a:lnTo>
                  <a:lnTo>
                    <a:pt x="93" y="80"/>
                  </a:lnTo>
                  <a:lnTo>
                    <a:pt x="92" y="83"/>
                  </a:lnTo>
                  <a:lnTo>
                    <a:pt x="89" y="85"/>
                  </a:lnTo>
                  <a:lnTo>
                    <a:pt x="87" y="87"/>
                  </a:lnTo>
                  <a:lnTo>
                    <a:pt x="85" y="89"/>
                  </a:lnTo>
                  <a:lnTo>
                    <a:pt x="84" y="91"/>
                  </a:lnTo>
                  <a:lnTo>
                    <a:pt x="83" y="93"/>
                  </a:lnTo>
                  <a:lnTo>
                    <a:pt x="81" y="96"/>
                  </a:lnTo>
                  <a:lnTo>
                    <a:pt x="79" y="98"/>
                  </a:lnTo>
                  <a:lnTo>
                    <a:pt x="76" y="100"/>
                  </a:lnTo>
                  <a:lnTo>
                    <a:pt x="74" y="103"/>
                  </a:lnTo>
                  <a:lnTo>
                    <a:pt x="72" y="106"/>
                  </a:lnTo>
                  <a:lnTo>
                    <a:pt x="70" y="109"/>
                  </a:lnTo>
                  <a:lnTo>
                    <a:pt x="70" y="111"/>
                  </a:lnTo>
                  <a:lnTo>
                    <a:pt x="70" y="113"/>
                  </a:lnTo>
                  <a:lnTo>
                    <a:pt x="72" y="114"/>
                  </a:lnTo>
                  <a:lnTo>
                    <a:pt x="72" y="115"/>
                  </a:lnTo>
                  <a:lnTo>
                    <a:pt x="74" y="116"/>
                  </a:lnTo>
                  <a:lnTo>
                    <a:pt x="76" y="117"/>
                  </a:lnTo>
                  <a:lnTo>
                    <a:pt x="77" y="118"/>
                  </a:lnTo>
                  <a:lnTo>
                    <a:pt x="79" y="118"/>
                  </a:lnTo>
                  <a:lnTo>
                    <a:pt x="81" y="117"/>
                  </a:lnTo>
                  <a:lnTo>
                    <a:pt x="83" y="116"/>
                  </a:lnTo>
                  <a:lnTo>
                    <a:pt x="85" y="115"/>
                  </a:lnTo>
                  <a:lnTo>
                    <a:pt x="87" y="114"/>
                  </a:lnTo>
                  <a:lnTo>
                    <a:pt x="88" y="113"/>
                  </a:lnTo>
                  <a:lnTo>
                    <a:pt x="89" y="111"/>
                  </a:lnTo>
                  <a:lnTo>
                    <a:pt x="92" y="109"/>
                  </a:lnTo>
                  <a:lnTo>
                    <a:pt x="93" y="109"/>
                  </a:lnTo>
                  <a:lnTo>
                    <a:pt x="96" y="106"/>
                  </a:lnTo>
                  <a:lnTo>
                    <a:pt x="99" y="104"/>
                  </a:lnTo>
                  <a:lnTo>
                    <a:pt x="102" y="102"/>
                  </a:lnTo>
                  <a:lnTo>
                    <a:pt x="105" y="99"/>
                  </a:lnTo>
                  <a:lnTo>
                    <a:pt x="107" y="97"/>
                  </a:lnTo>
                  <a:lnTo>
                    <a:pt x="110" y="95"/>
                  </a:lnTo>
                  <a:lnTo>
                    <a:pt x="113" y="92"/>
                  </a:lnTo>
                  <a:lnTo>
                    <a:pt x="116" y="91"/>
                  </a:lnTo>
                  <a:lnTo>
                    <a:pt x="119" y="89"/>
                  </a:lnTo>
                  <a:lnTo>
                    <a:pt x="122" y="86"/>
                  </a:lnTo>
                  <a:lnTo>
                    <a:pt x="125" y="85"/>
                  </a:lnTo>
                  <a:lnTo>
                    <a:pt x="128" y="83"/>
                  </a:lnTo>
                  <a:lnTo>
                    <a:pt x="131" y="83"/>
                  </a:lnTo>
                  <a:lnTo>
                    <a:pt x="133" y="83"/>
                  </a:lnTo>
                  <a:lnTo>
                    <a:pt x="137" y="83"/>
                  </a:lnTo>
                  <a:lnTo>
                    <a:pt x="140" y="83"/>
                  </a:lnTo>
                  <a:lnTo>
                    <a:pt x="143" y="84"/>
                  </a:lnTo>
                  <a:lnTo>
                    <a:pt x="145" y="84"/>
                  </a:lnTo>
                  <a:lnTo>
                    <a:pt x="148" y="85"/>
                  </a:lnTo>
                  <a:lnTo>
                    <a:pt x="151" y="85"/>
                  </a:lnTo>
                  <a:lnTo>
                    <a:pt x="155" y="85"/>
                  </a:lnTo>
                  <a:lnTo>
                    <a:pt x="159" y="84"/>
                  </a:lnTo>
                  <a:lnTo>
                    <a:pt x="161" y="83"/>
                  </a:lnTo>
                  <a:lnTo>
                    <a:pt x="166" y="83"/>
                  </a:lnTo>
                  <a:lnTo>
                    <a:pt x="169" y="82"/>
                  </a:lnTo>
                  <a:lnTo>
                    <a:pt x="172" y="81"/>
                  </a:lnTo>
                  <a:lnTo>
                    <a:pt x="175" y="80"/>
                  </a:lnTo>
                  <a:lnTo>
                    <a:pt x="179" y="80"/>
                  </a:lnTo>
                  <a:lnTo>
                    <a:pt x="181" y="78"/>
                  </a:lnTo>
                  <a:lnTo>
                    <a:pt x="185" y="76"/>
                  </a:lnTo>
                  <a:lnTo>
                    <a:pt x="188" y="75"/>
                  </a:lnTo>
                  <a:lnTo>
                    <a:pt x="192" y="74"/>
                  </a:lnTo>
                  <a:lnTo>
                    <a:pt x="194" y="74"/>
                  </a:lnTo>
                  <a:lnTo>
                    <a:pt x="198" y="74"/>
                  </a:lnTo>
                  <a:lnTo>
                    <a:pt x="200" y="74"/>
                  </a:lnTo>
                  <a:lnTo>
                    <a:pt x="203" y="74"/>
                  </a:lnTo>
                  <a:lnTo>
                    <a:pt x="206" y="74"/>
                  </a:lnTo>
                  <a:lnTo>
                    <a:pt x="209" y="75"/>
                  </a:lnTo>
                  <a:lnTo>
                    <a:pt x="211" y="75"/>
                  </a:lnTo>
                  <a:lnTo>
                    <a:pt x="214" y="75"/>
                  </a:lnTo>
                  <a:lnTo>
                    <a:pt x="222" y="75"/>
                  </a:lnTo>
                  <a:lnTo>
                    <a:pt x="230" y="76"/>
                  </a:lnTo>
                  <a:lnTo>
                    <a:pt x="237" y="76"/>
                  </a:lnTo>
                  <a:lnTo>
                    <a:pt x="246" y="76"/>
                  </a:lnTo>
                  <a:lnTo>
                    <a:pt x="253" y="76"/>
                  </a:lnTo>
                  <a:lnTo>
                    <a:pt x="261" y="76"/>
                  </a:lnTo>
                  <a:lnTo>
                    <a:pt x="269" y="77"/>
                  </a:lnTo>
                  <a:lnTo>
                    <a:pt x="277" y="78"/>
                  </a:lnTo>
                  <a:lnTo>
                    <a:pt x="283" y="78"/>
                  </a:lnTo>
                  <a:lnTo>
                    <a:pt x="288" y="79"/>
                  </a:lnTo>
                  <a:lnTo>
                    <a:pt x="294" y="80"/>
                  </a:lnTo>
                  <a:lnTo>
                    <a:pt x="300" y="81"/>
                  </a:lnTo>
                  <a:lnTo>
                    <a:pt x="306" y="83"/>
                  </a:lnTo>
                  <a:lnTo>
                    <a:pt x="311" y="83"/>
                  </a:lnTo>
                  <a:lnTo>
                    <a:pt x="318" y="85"/>
                  </a:lnTo>
                  <a:lnTo>
                    <a:pt x="324" y="85"/>
                  </a:lnTo>
                  <a:lnTo>
                    <a:pt x="325" y="70"/>
                  </a:lnTo>
                  <a:lnTo>
                    <a:pt x="327" y="54"/>
                  </a:lnTo>
                  <a:lnTo>
                    <a:pt x="328" y="38"/>
                  </a:lnTo>
                  <a:lnTo>
                    <a:pt x="330" y="22"/>
                  </a:lnTo>
                </a:path>
              </a:pathLst>
            </a:custGeom>
            <a:solidFill>
              <a:srgbClr val="FFE9C5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07" name="Freeform 9"/>
            <p:cNvSpPr>
              <a:spLocks/>
            </p:cNvSpPr>
            <p:nvPr/>
          </p:nvSpPr>
          <p:spPr bwMode="auto">
            <a:xfrm>
              <a:off x="4285" y="3071"/>
              <a:ext cx="331" cy="119"/>
            </a:xfrm>
            <a:custGeom>
              <a:avLst/>
              <a:gdLst>
                <a:gd name="T0" fmla="*/ 313 w 331"/>
                <a:gd name="T1" fmla="*/ 22 h 119"/>
                <a:gd name="T2" fmla="*/ 291 w 331"/>
                <a:gd name="T3" fmla="*/ 21 h 119"/>
                <a:gd name="T4" fmla="*/ 261 w 331"/>
                <a:gd name="T5" fmla="*/ 20 h 119"/>
                <a:gd name="T6" fmla="*/ 228 w 331"/>
                <a:gd name="T7" fmla="*/ 18 h 119"/>
                <a:gd name="T8" fmla="*/ 194 w 331"/>
                <a:gd name="T9" fmla="*/ 15 h 119"/>
                <a:gd name="T10" fmla="*/ 178 w 331"/>
                <a:gd name="T11" fmla="*/ 15 h 119"/>
                <a:gd name="T12" fmla="*/ 161 w 331"/>
                <a:gd name="T13" fmla="*/ 11 h 119"/>
                <a:gd name="T14" fmla="*/ 140 w 331"/>
                <a:gd name="T15" fmla="*/ 7 h 119"/>
                <a:gd name="T16" fmla="*/ 120 w 331"/>
                <a:gd name="T17" fmla="*/ 6 h 119"/>
                <a:gd name="T18" fmla="*/ 99 w 331"/>
                <a:gd name="T19" fmla="*/ 5 h 119"/>
                <a:gd name="T20" fmla="*/ 75 w 331"/>
                <a:gd name="T21" fmla="*/ 4 h 119"/>
                <a:gd name="T22" fmla="*/ 50 w 331"/>
                <a:gd name="T23" fmla="*/ 2 h 119"/>
                <a:gd name="T24" fmla="*/ 25 w 331"/>
                <a:gd name="T25" fmla="*/ 0 h 119"/>
                <a:gd name="T26" fmla="*/ 11 w 331"/>
                <a:gd name="T27" fmla="*/ 3 h 119"/>
                <a:gd name="T28" fmla="*/ 16 w 331"/>
                <a:gd name="T29" fmla="*/ 11 h 119"/>
                <a:gd name="T30" fmla="*/ 26 w 331"/>
                <a:gd name="T31" fmla="*/ 15 h 119"/>
                <a:gd name="T32" fmla="*/ 49 w 331"/>
                <a:gd name="T33" fmla="*/ 19 h 119"/>
                <a:gd name="T34" fmla="*/ 74 w 331"/>
                <a:gd name="T35" fmla="*/ 22 h 119"/>
                <a:gd name="T36" fmla="*/ 75 w 331"/>
                <a:gd name="T37" fmla="*/ 24 h 119"/>
                <a:gd name="T38" fmla="*/ 53 w 331"/>
                <a:gd name="T39" fmla="*/ 28 h 119"/>
                <a:gd name="T40" fmla="*/ 33 w 331"/>
                <a:gd name="T41" fmla="*/ 31 h 119"/>
                <a:gd name="T42" fmla="*/ 16 w 331"/>
                <a:gd name="T43" fmla="*/ 36 h 119"/>
                <a:gd name="T44" fmla="*/ 5 w 331"/>
                <a:gd name="T45" fmla="*/ 39 h 119"/>
                <a:gd name="T46" fmla="*/ 0 w 331"/>
                <a:gd name="T47" fmla="*/ 51 h 119"/>
                <a:gd name="T48" fmla="*/ 9 w 331"/>
                <a:gd name="T49" fmla="*/ 55 h 119"/>
                <a:gd name="T50" fmla="*/ 21 w 331"/>
                <a:gd name="T51" fmla="*/ 54 h 119"/>
                <a:gd name="T52" fmla="*/ 36 w 331"/>
                <a:gd name="T53" fmla="*/ 52 h 119"/>
                <a:gd name="T54" fmla="*/ 59 w 331"/>
                <a:gd name="T55" fmla="*/ 49 h 119"/>
                <a:gd name="T56" fmla="*/ 87 w 331"/>
                <a:gd name="T57" fmla="*/ 46 h 119"/>
                <a:gd name="T58" fmla="*/ 70 w 331"/>
                <a:gd name="T59" fmla="*/ 49 h 119"/>
                <a:gd name="T60" fmla="*/ 51 w 331"/>
                <a:gd name="T61" fmla="*/ 54 h 119"/>
                <a:gd name="T62" fmla="*/ 30 w 331"/>
                <a:gd name="T63" fmla="*/ 61 h 119"/>
                <a:gd name="T64" fmla="*/ 15 w 331"/>
                <a:gd name="T65" fmla="*/ 68 h 119"/>
                <a:gd name="T66" fmla="*/ 21 w 331"/>
                <a:gd name="T67" fmla="*/ 80 h 119"/>
                <a:gd name="T68" fmla="*/ 37 w 331"/>
                <a:gd name="T69" fmla="*/ 79 h 119"/>
                <a:gd name="T70" fmla="*/ 50 w 331"/>
                <a:gd name="T71" fmla="*/ 75 h 119"/>
                <a:gd name="T72" fmla="*/ 68 w 331"/>
                <a:gd name="T73" fmla="*/ 71 h 119"/>
                <a:gd name="T74" fmla="*/ 83 w 331"/>
                <a:gd name="T75" fmla="*/ 68 h 119"/>
                <a:gd name="T76" fmla="*/ 94 w 331"/>
                <a:gd name="T77" fmla="*/ 68 h 119"/>
                <a:gd name="T78" fmla="*/ 101 w 331"/>
                <a:gd name="T79" fmla="*/ 72 h 119"/>
                <a:gd name="T80" fmla="*/ 93 w 331"/>
                <a:gd name="T81" fmla="*/ 80 h 119"/>
                <a:gd name="T82" fmla="*/ 84 w 331"/>
                <a:gd name="T83" fmla="*/ 91 h 119"/>
                <a:gd name="T84" fmla="*/ 74 w 331"/>
                <a:gd name="T85" fmla="*/ 103 h 119"/>
                <a:gd name="T86" fmla="*/ 72 w 331"/>
                <a:gd name="T87" fmla="*/ 114 h 119"/>
                <a:gd name="T88" fmla="*/ 79 w 331"/>
                <a:gd name="T89" fmla="*/ 118 h 119"/>
                <a:gd name="T90" fmla="*/ 88 w 331"/>
                <a:gd name="T91" fmla="*/ 113 h 119"/>
                <a:gd name="T92" fmla="*/ 99 w 331"/>
                <a:gd name="T93" fmla="*/ 104 h 119"/>
                <a:gd name="T94" fmla="*/ 113 w 331"/>
                <a:gd name="T95" fmla="*/ 92 h 119"/>
                <a:gd name="T96" fmla="*/ 128 w 331"/>
                <a:gd name="T97" fmla="*/ 83 h 119"/>
                <a:gd name="T98" fmla="*/ 143 w 331"/>
                <a:gd name="T99" fmla="*/ 84 h 119"/>
                <a:gd name="T100" fmla="*/ 159 w 331"/>
                <a:gd name="T101" fmla="*/ 84 h 119"/>
                <a:gd name="T102" fmla="*/ 175 w 331"/>
                <a:gd name="T103" fmla="*/ 80 h 119"/>
                <a:gd name="T104" fmla="*/ 192 w 331"/>
                <a:gd name="T105" fmla="*/ 74 h 119"/>
                <a:gd name="T106" fmla="*/ 206 w 331"/>
                <a:gd name="T107" fmla="*/ 74 h 119"/>
                <a:gd name="T108" fmla="*/ 230 w 331"/>
                <a:gd name="T109" fmla="*/ 76 h 119"/>
                <a:gd name="T110" fmla="*/ 269 w 331"/>
                <a:gd name="T111" fmla="*/ 77 h 119"/>
                <a:gd name="T112" fmla="*/ 300 w 331"/>
                <a:gd name="T113" fmla="*/ 81 h 119"/>
                <a:gd name="T114" fmla="*/ 325 w 331"/>
                <a:gd name="T115" fmla="*/ 70 h 119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w 331"/>
                <a:gd name="T175" fmla="*/ 0 h 119"/>
                <a:gd name="T176" fmla="*/ 331 w 331"/>
                <a:gd name="T177" fmla="*/ 119 h 119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T174" t="T175" r="T176" b="T177"/>
              <a:pathLst>
                <a:path w="331" h="119">
                  <a:moveTo>
                    <a:pt x="330" y="22"/>
                  </a:moveTo>
                  <a:lnTo>
                    <a:pt x="326" y="22"/>
                  </a:lnTo>
                  <a:lnTo>
                    <a:pt x="322" y="22"/>
                  </a:lnTo>
                  <a:lnTo>
                    <a:pt x="318" y="22"/>
                  </a:lnTo>
                  <a:lnTo>
                    <a:pt x="313" y="22"/>
                  </a:lnTo>
                  <a:lnTo>
                    <a:pt x="309" y="22"/>
                  </a:lnTo>
                  <a:lnTo>
                    <a:pt x="305" y="22"/>
                  </a:lnTo>
                  <a:lnTo>
                    <a:pt x="301" y="22"/>
                  </a:lnTo>
                  <a:lnTo>
                    <a:pt x="297" y="22"/>
                  </a:lnTo>
                  <a:lnTo>
                    <a:pt x="291" y="21"/>
                  </a:lnTo>
                  <a:lnTo>
                    <a:pt x="285" y="21"/>
                  </a:lnTo>
                  <a:lnTo>
                    <a:pt x="279" y="20"/>
                  </a:lnTo>
                  <a:lnTo>
                    <a:pt x="273" y="20"/>
                  </a:lnTo>
                  <a:lnTo>
                    <a:pt x="266" y="20"/>
                  </a:lnTo>
                  <a:lnTo>
                    <a:pt x="261" y="20"/>
                  </a:lnTo>
                  <a:lnTo>
                    <a:pt x="254" y="20"/>
                  </a:lnTo>
                  <a:lnTo>
                    <a:pt x="248" y="19"/>
                  </a:lnTo>
                  <a:lnTo>
                    <a:pt x="242" y="18"/>
                  </a:lnTo>
                  <a:lnTo>
                    <a:pt x="235" y="18"/>
                  </a:lnTo>
                  <a:lnTo>
                    <a:pt x="228" y="18"/>
                  </a:lnTo>
                  <a:lnTo>
                    <a:pt x="221" y="18"/>
                  </a:lnTo>
                  <a:lnTo>
                    <a:pt x="214" y="17"/>
                  </a:lnTo>
                  <a:lnTo>
                    <a:pt x="207" y="16"/>
                  </a:lnTo>
                  <a:lnTo>
                    <a:pt x="200" y="16"/>
                  </a:lnTo>
                  <a:lnTo>
                    <a:pt x="194" y="15"/>
                  </a:lnTo>
                  <a:lnTo>
                    <a:pt x="191" y="15"/>
                  </a:lnTo>
                  <a:lnTo>
                    <a:pt x="187" y="15"/>
                  </a:lnTo>
                  <a:lnTo>
                    <a:pt x="184" y="15"/>
                  </a:lnTo>
                  <a:lnTo>
                    <a:pt x="181" y="15"/>
                  </a:lnTo>
                  <a:lnTo>
                    <a:pt x="178" y="15"/>
                  </a:lnTo>
                  <a:lnTo>
                    <a:pt x="175" y="15"/>
                  </a:lnTo>
                  <a:lnTo>
                    <a:pt x="172" y="14"/>
                  </a:lnTo>
                  <a:lnTo>
                    <a:pt x="169" y="13"/>
                  </a:lnTo>
                  <a:lnTo>
                    <a:pt x="165" y="13"/>
                  </a:lnTo>
                  <a:lnTo>
                    <a:pt x="161" y="11"/>
                  </a:lnTo>
                  <a:lnTo>
                    <a:pt x="157" y="11"/>
                  </a:lnTo>
                  <a:lnTo>
                    <a:pt x="153" y="10"/>
                  </a:lnTo>
                  <a:lnTo>
                    <a:pt x="148" y="9"/>
                  </a:lnTo>
                  <a:lnTo>
                    <a:pt x="144" y="8"/>
                  </a:lnTo>
                  <a:lnTo>
                    <a:pt x="140" y="7"/>
                  </a:lnTo>
                  <a:lnTo>
                    <a:pt x="135" y="7"/>
                  </a:lnTo>
                  <a:lnTo>
                    <a:pt x="132" y="7"/>
                  </a:lnTo>
                  <a:lnTo>
                    <a:pt x="128" y="7"/>
                  </a:lnTo>
                  <a:lnTo>
                    <a:pt x="124" y="6"/>
                  </a:lnTo>
                  <a:lnTo>
                    <a:pt x="120" y="6"/>
                  </a:lnTo>
                  <a:lnTo>
                    <a:pt x="116" y="5"/>
                  </a:lnTo>
                  <a:lnTo>
                    <a:pt x="112" y="5"/>
                  </a:lnTo>
                  <a:lnTo>
                    <a:pt x="107" y="5"/>
                  </a:lnTo>
                  <a:lnTo>
                    <a:pt x="103" y="5"/>
                  </a:lnTo>
                  <a:lnTo>
                    <a:pt x="99" y="5"/>
                  </a:lnTo>
                  <a:lnTo>
                    <a:pt x="94" y="5"/>
                  </a:lnTo>
                  <a:lnTo>
                    <a:pt x="89" y="5"/>
                  </a:lnTo>
                  <a:lnTo>
                    <a:pt x="85" y="5"/>
                  </a:lnTo>
                  <a:lnTo>
                    <a:pt x="80" y="4"/>
                  </a:lnTo>
                  <a:lnTo>
                    <a:pt x="75" y="4"/>
                  </a:lnTo>
                  <a:lnTo>
                    <a:pt x="70" y="3"/>
                  </a:lnTo>
                  <a:lnTo>
                    <a:pt x="66" y="3"/>
                  </a:lnTo>
                  <a:lnTo>
                    <a:pt x="61" y="3"/>
                  </a:lnTo>
                  <a:lnTo>
                    <a:pt x="55" y="2"/>
                  </a:lnTo>
                  <a:lnTo>
                    <a:pt x="50" y="2"/>
                  </a:lnTo>
                  <a:lnTo>
                    <a:pt x="46" y="2"/>
                  </a:lnTo>
                  <a:lnTo>
                    <a:pt x="41" y="1"/>
                  </a:lnTo>
                  <a:lnTo>
                    <a:pt x="35" y="0"/>
                  </a:lnTo>
                  <a:lnTo>
                    <a:pt x="30" y="0"/>
                  </a:lnTo>
                  <a:lnTo>
                    <a:pt x="25" y="0"/>
                  </a:lnTo>
                  <a:lnTo>
                    <a:pt x="22" y="0"/>
                  </a:lnTo>
                  <a:lnTo>
                    <a:pt x="19" y="0"/>
                  </a:lnTo>
                  <a:lnTo>
                    <a:pt x="16" y="0"/>
                  </a:lnTo>
                  <a:lnTo>
                    <a:pt x="13" y="1"/>
                  </a:lnTo>
                  <a:lnTo>
                    <a:pt x="11" y="3"/>
                  </a:lnTo>
                  <a:lnTo>
                    <a:pt x="11" y="5"/>
                  </a:lnTo>
                  <a:lnTo>
                    <a:pt x="11" y="8"/>
                  </a:lnTo>
                  <a:lnTo>
                    <a:pt x="12" y="9"/>
                  </a:lnTo>
                  <a:lnTo>
                    <a:pt x="14" y="11"/>
                  </a:lnTo>
                  <a:lnTo>
                    <a:pt x="16" y="11"/>
                  </a:lnTo>
                  <a:lnTo>
                    <a:pt x="18" y="13"/>
                  </a:lnTo>
                  <a:lnTo>
                    <a:pt x="19" y="13"/>
                  </a:lnTo>
                  <a:lnTo>
                    <a:pt x="22" y="13"/>
                  </a:lnTo>
                  <a:lnTo>
                    <a:pt x="24" y="14"/>
                  </a:lnTo>
                  <a:lnTo>
                    <a:pt x="26" y="15"/>
                  </a:lnTo>
                  <a:lnTo>
                    <a:pt x="27" y="15"/>
                  </a:lnTo>
                  <a:lnTo>
                    <a:pt x="33" y="15"/>
                  </a:lnTo>
                  <a:lnTo>
                    <a:pt x="38" y="17"/>
                  </a:lnTo>
                  <a:lnTo>
                    <a:pt x="44" y="18"/>
                  </a:lnTo>
                  <a:lnTo>
                    <a:pt x="49" y="19"/>
                  </a:lnTo>
                  <a:lnTo>
                    <a:pt x="54" y="20"/>
                  </a:lnTo>
                  <a:lnTo>
                    <a:pt x="59" y="21"/>
                  </a:lnTo>
                  <a:lnTo>
                    <a:pt x="65" y="22"/>
                  </a:lnTo>
                  <a:lnTo>
                    <a:pt x="70" y="22"/>
                  </a:lnTo>
                  <a:lnTo>
                    <a:pt x="74" y="22"/>
                  </a:lnTo>
                  <a:lnTo>
                    <a:pt x="77" y="22"/>
                  </a:lnTo>
                  <a:lnTo>
                    <a:pt x="81" y="22"/>
                  </a:lnTo>
                  <a:lnTo>
                    <a:pt x="83" y="23"/>
                  </a:lnTo>
                  <a:lnTo>
                    <a:pt x="79" y="24"/>
                  </a:lnTo>
                  <a:lnTo>
                    <a:pt x="75" y="24"/>
                  </a:lnTo>
                  <a:lnTo>
                    <a:pt x="70" y="24"/>
                  </a:lnTo>
                  <a:lnTo>
                    <a:pt x="66" y="25"/>
                  </a:lnTo>
                  <a:lnTo>
                    <a:pt x="62" y="26"/>
                  </a:lnTo>
                  <a:lnTo>
                    <a:pt x="57" y="26"/>
                  </a:lnTo>
                  <a:lnTo>
                    <a:pt x="53" y="28"/>
                  </a:lnTo>
                  <a:lnTo>
                    <a:pt x="48" y="28"/>
                  </a:lnTo>
                  <a:lnTo>
                    <a:pt x="45" y="29"/>
                  </a:lnTo>
                  <a:lnTo>
                    <a:pt x="41" y="29"/>
                  </a:lnTo>
                  <a:lnTo>
                    <a:pt x="37" y="30"/>
                  </a:lnTo>
                  <a:lnTo>
                    <a:pt x="33" y="31"/>
                  </a:lnTo>
                  <a:lnTo>
                    <a:pt x="29" y="32"/>
                  </a:lnTo>
                  <a:lnTo>
                    <a:pt x="25" y="33"/>
                  </a:lnTo>
                  <a:lnTo>
                    <a:pt x="21" y="34"/>
                  </a:lnTo>
                  <a:lnTo>
                    <a:pt x="18" y="35"/>
                  </a:lnTo>
                  <a:lnTo>
                    <a:pt x="16" y="36"/>
                  </a:lnTo>
                  <a:lnTo>
                    <a:pt x="13" y="36"/>
                  </a:lnTo>
                  <a:lnTo>
                    <a:pt x="11" y="37"/>
                  </a:lnTo>
                  <a:lnTo>
                    <a:pt x="9" y="37"/>
                  </a:lnTo>
                  <a:lnTo>
                    <a:pt x="7" y="38"/>
                  </a:lnTo>
                  <a:lnTo>
                    <a:pt x="5" y="39"/>
                  </a:lnTo>
                  <a:lnTo>
                    <a:pt x="3" y="40"/>
                  </a:lnTo>
                  <a:lnTo>
                    <a:pt x="1" y="41"/>
                  </a:lnTo>
                  <a:lnTo>
                    <a:pt x="0" y="44"/>
                  </a:lnTo>
                  <a:lnTo>
                    <a:pt x="0" y="47"/>
                  </a:lnTo>
                  <a:lnTo>
                    <a:pt x="0" y="51"/>
                  </a:lnTo>
                  <a:lnTo>
                    <a:pt x="1" y="54"/>
                  </a:lnTo>
                  <a:lnTo>
                    <a:pt x="3" y="54"/>
                  </a:lnTo>
                  <a:lnTo>
                    <a:pt x="5" y="55"/>
                  </a:lnTo>
                  <a:lnTo>
                    <a:pt x="7" y="55"/>
                  </a:lnTo>
                  <a:lnTo>
                    <a:pt x="9" y="55"/>
                  </a:lnTo>
                  <a:lnTo>
                    <a:pt x="11" y="54"/>
                  </a:lnTo>
                  <a:lnTo>
                    <a:pt x="13" y="54"/>
                  </a:lnTo>
                  <a:lnTo>
                    <a:pt x="16" y="54"/>
                  </a:lnTo>
                  <a:lnTo>
                    <a:pt x="18" y="54"/>
                  </a:lnTo>
                  <a:lnTo>
                    <a:pt x="21" y="54"/>
                  </a:lnTo>
                  <a:lnTo>
                    <a:pt x="24" y="53"/>
                  </a:lnTo>
                  <a:lnTo>
                    <a:pt x="27" y="53"/>
                  </a:lnTo>
                  <a:lnTo>
                    <a:pt x="30" y="53"/>
                  </a:lnTo>
                  <a:lnTo>
                    <a:pt x="33" y="52"/>
                  </a:lnTo>
                  <a:lnTo>
                    <a:pt x="36" y="52"/>
                  </a:lnTo>
                  <a:lnTo>
                    <a:pt x="39" y="52"/>
                  </a:lnTo>
                  <a:lnTo>
                    <a:pt x="42" y="52"/>
                  </a:lnTo>
                  <a:lnTo>
                    <a:pt x="48" y="50"/>
                  </a:lnTo>
                  <a:lnTo>
                    <a:pt x="53" y="50"/>
                  </a:lnTo>
                  <a:lnTo>
                    <a:pt x="59" y="49"/>
                  </a:lnTo>
                  <a:lnTo>
                    <a:pt x="64" y="49"/>
                  </a:lnTo>
                  <a:lnTo>
                    <a:pt x="70" y="48"/>
                  </a:lnTo>
                  <a:lnTo>
                    <a:pt x="76" y="47"/>
                  </a:lnTo>
                  <a:lnTo>
                    <a:pt x="82" y="46"/>
                  </a:lnTo>
                  <a:lnTo>
                    <a:pt x="87" y="46"/>
                  </a:lnTo>
                  <a:lnTo>
                    <a:pt x="84" y="46"/>
                  </a:lnTo>
                  <a:lnTo>
                    <a:pt x="81" y="47"/>
                  </a:lnTo>
                  <a:lnTo>
                    <a:pt x="76" y="48"/>
                  </a:lnTo>
                  <a:lnTo>
                    <a:pt x="74" y="49"/>
                  </a:lnTo>
                  <a:lnTo>
                    <a:pt x="70" y="49"/>
                  </a:lnTo>
                  <a:lnTo>
                    <a:pt x="66" y="50"/>
                  </a:lnTo>
                  <a:lnTo>
                    <a:pt x="63" y="51"/>
                  </a:lnTo>
                  <a:lnTo>
                    <a:pt x="59" y="52"/>
                  </a:lnTo>
                  <a:lnTo>
                    <a:pt x="55" y="53"/>
                  </a:lnTo>
                  <a:lnTo>
                    <a:pt x="51" y="54"/>
                  </a:lnTo>
                  <a:lnTo>
                    <a:pt x="47" y="55"/>
                  </a:lnTo>
                  <a:lnTo>
                    <a:pt x="42" y="57"/>
                  </a:lnTo>
                  <a:lnTo>
                    <a:pt x="38" y="58"/>
                  </a:lnTo>
                  <a:lnTo>
                    <a:pt x="34" y="60"/>
                  </a:lnTo>
                  <a:lnTo>
                    <a:pt x="30" y="61"/>
                  </a:lnTo>
                  <a:lnTo>
                    <a:pt x="26" y="62"/>
                  </a:lnTo>
                  <a:lnTo>
                    <a:pt x="23" y="63"/>
                  </a:lnTo>
                  <a:lnTo>
                    <a:pt x="19" y="65"/>
                  </a:lnTo>
                  <a:lnTo>
                    <a:pt x="16" y="66"/>
                  </a:lnTo>
                  <a:lnTo>
                    <a:pt x="15" y="68"/>
                  </a:lnTo>
                  <a:lnTo>
                    <a:pt x="14" y="71"/>
                  </a:lnTo>
                  <a:lnTo>
                    <a:pt x="15" y="74"/>
                  </a:lnTo>
                  <a:lnTo>
                    <a:pt x="16" y="78"/>
                  </a:lnTo>
                  <a:lnTo>
                    <a:pt x="18" y="80"/>
                  </a:lnTo>
                  <a:lnTo>
                    <a:pt x="21" y="80"/>
                  </a:lnTo>
                  <a:lnTo>
                    <a:pt x="24" y="81"/>
                  </a:lnTo>
                  <a:lnTo>
                    <a:pt x="27" y="80"/>
                  </a:lnTo>
                  <a:lnTo>
                    <a:pt x="31" y="80"/>
                  </a:lnTo>
                  <a:lnTo>
                    <a:pt x="33" y="80"/>
                  </a:lnTo>
                  <a:lnTo>
                    <a:pt x="37" y="79"/>
                  </a:lnTo>
                  <a:lnTo>
                    <a:pt x="39" y="78"/>
                  </a:lnTo>
                  <a:lnTo>
                    <a:pt x="42" y="77"/>
                  </a:lnTo>
                  <a:lnTo>
                    <a:pt x="45" y="76"/>
                  </a:lnTo>
                  <a:lnTo>
                    <a:pt x="48" y="76"/>
                  </a:lnTo>
                  <a:lnTo>
                    <a:pt x="50" y="75"/>
                  </a:lnTo>
                  <a:lnTo>
                    <a:pt x="53" y="74"/>
                  </a:lnTo>
                  <a:lnTo>
                    <a:pt x="57" y="74"/>
                  </a:lnTo>
                  <a:lnTo>
                    <a:pt x="61" y="72"/>
                  </a:lnTo>
                  <a:lnTo>
                    <a:pt x="63" y="72"/>
                  </a:lnTo>
                  <a:lnTo>
                    <a:pt x="68" y="71"/>
                  </a:lnTo>
                  <a:lnTo>
                    <a:pt x="70" y="70"/>
                  </a:lnTo>
                  <a:lnTo>
                    <a:pt x="74" y="70"/>
                  </a:lnTo>
                  <a:lnTo>
                    <a:pt x="77" y="69"/>
                  </a:lnTo>
                  <a:lnTo>
                    <a:pt x="81" y="68"/>
                  </a:lnTo>
                  <a:lnTo>
                    <a:pt x="83" y="68"/>
                  </a:lnTo>
                  <a:lnTo>
                    <a:pt x="85" y="68"/>
                  </a:lnTo>
                  <a:lnTo>
                    <a:pt x="87" y="68"/>
                  </a:lnTo>
                  <a:lnTo>
                    <a:pt x="89" y="68"/>
                  </a:lnTo>
                  <a:lnTo>
                    <a:pt x="92" y="68"/>
                  </a:lnTo>
                  <a:lnTo>
                    <a:pt x="94" y="68"/>
                  </a:lnTo>
                  <a:lnTo>
                    <a:pt x="96" y="68"/>
                  </a:lnTo>
                  <a:lnTo>
                    <a:pt x="99" y="68"/>
                  </a:lnTo>
                  <a:lnTo>
                    <a:pt x="100" y="70"/>
                  </a:lnTo>
                  <a:lnTo>
                    <a:pt x="100" y="71"/>
                  </a:lnTo>
                  <a:lnTo>
                    <a:pt x="101" y="72"/>
                  </a:lnTo>
                  <a:lnTo>
                    <a:pt x="102" y="74"/>
                  </a:lnTo>
                  <a:lnTo>
                    <a:pt x="100" y="76"/>
                  </a:lnTo>
                  <a:lnTo>
                    <a:pt x="98" y="77"/>
                  </a:lnTo>
                  <a:lnTo>
                    <a:pt x="95" y="79"/>
                  </a:lnTo>
                  <a:lnTo>
                    <a:pt x="93" y="80"/>
                  </a:lnTo>
                  <a:lnTo>
                    <a:pt x="92" y="83"/>
                  </a:lnTo>
                  <a:lnTo>
                    <a:pt x="89" y="85"/>
                  </a:lnTo>
                  <a:lnTo>
                    <a:pt x="87" y="87"/>
                  </a:lnTo>
                  <a:lnTo>
                    <a:pt x="85" y="89"/>
                  </a:lnTo>
                  <a:lnTo>
                    <a:pt x="84" y="91"/>
                  </a:lnTo>
                  <a:lnTo>
                    <a:pt x="83" y="93"/>
                  </a:lnTo>
                  <a:lnTo>
                    <a:pt x="81" y="96"/>
                  </a:lnTo>
                  <a:lnTo>
                    <a:pt x="79" y="98"/>
                  </a:lnTo>
                  <a:lnTo>
                    <a:pt x="76" y="100"/>
                  </a:lnTo>
                  <a:lnTo>
                    <a:pt x="74" y="103"/>
                  </a:lnTo>
                  <a:lnTo>
                    <a:pt x="72" y="106"/>
                  </a:lnTo>
                  <a:lnTo>
                    <a:pt x="70" y="109"/>
                  </a:lnTo>
                  <a:lnTo>
                    <a:pt x="70" y="111"/>
                  </a:lnTo>
                  <a:lnTo>
                    <a:pt x="70" y="113"/>
                  </a:lnTo>
                  <a:lnTo>
                    <a:pt x="72" y="114"/>
                  </a:lnTo>
                  <a:lnTo>
                    <a:pt x="72" y="115"/>
                  </a:lnTo>
                  <a:lnTo>
                    <a:pt x="74" y="116"/>
                  </a:lnTo>
                  <a:lnTo>
                    <a:pt x="76" y="117"/>
                  </a:lnTo>
                  <a:lnTo>
                    <a:pt x="77" y="118"/>
                  </a:lnTo>
                  <a:lnTo>
                    <a:pt x="79" y="118"/>
                  </a:lnTo>
                  <a:lnTo>
                    <a:pt x="81" y="117"/>
                  </a:lnTo>
                  <a:lnTo>
                    <a:pt x="83" y="116"/>
                  </a:lnTo>
                  <a:lnTo>
                    <a:pt x="85" y="115"/>
                  </a:lnTo>
                  <a:lnTo>
                    <a:pt x="87" y="114"/>
                  </a:lnTo>
                  <a:lnTo>
                    <a:pt x="88" y="113"/>
                  </a:lnTo>
                  <a:lnTo>
                    <a:pt x="89" y="111"/>
                  </a:lnTo>
                  <a:lnTo>
                    <a:pt x="92" y="109"/>
                  </a:lnTo>
                  <a:lnTo>
                    <a:pt x="93" y="109"/>
                  </a:lnTo>
                  <a:lnTo>
                    <a:pt x="96" y="106"/>
                  </a:lnTo>
                  <a:lnTo>
                    <a:pt x="99" y="104"/>
                  </a:lnTo>
                  <a:lnTo>
                    <a:pt x="102" y="102"/>
                  </a:lnTo>
                  <a:lnTo>
                    <a:pt x="105" y="99"/>
                  </a:lnTo>
                  <a:lnTo>
                    <a:pt x="107" y="97"/>
                  </a:lnTo>
                  <a:lnTo>
                    <a:pt x="110" y="95"/>
                  </a:lnTo>
                  <a:lnTo>
                    <a:pt x="113" y="92"/>
                  </a:lnTo>
                  <a:lnTo>
                    <a:pt x="116" y="91"/>
                  </a:lnTo>
                  <a:lnTo>
                    <a:pt x="119" y="89"/>
                  </a:lnTo>
                  <a:lnTo>
                    <a:pt x="122" y="86"/>
                  </a:lnTo>
                  <a:lnTo>
                    <a:pt x="125" y="85"/>
                  </a:lnTo>
                  <a:lnTo>
                    <a:pt x="128" y="83"/>
                  </a:lnTo>
                  <a:lnTo>
                    <a:pt x="131" y="83"/>
                  </a:lnTo>
                  <a:lnTo>
                    <a:pt x="133" y="83"/>
                  </a:lnTo>
                  <a:lnTo>
                    <a:pt x="137" y="83"/>
                  </a:lnTo>
                  <a:lnTo>
                    <a:pt x="140" y="83"/>
                  </a:lnTo>
                  <a:lnTo>
                    <a:pt x="143" y="84"/>
                  </a:lnTo>
                  <a:lnTo>
                    <a:pt x="145" y="84"/>
                  </a:lnTo>
                  <a:lnTo>
                    <a:pt x="148" y="85"/>
                  </a:lnTo>
                  <a:lnTo>
                    <a:pt x="151" y="85"/>
                  </a:lnTo>
                  <a:lnTo>
                    <a:pt x="155" y="85"/>
                  </a:lnTo>
                  <a:lnTo>
                    <a:pt x="159" y="84"/>
                  </a:lnTo>
                  <a:lnTo>
                    <a:pt x="161" y="83"/>
                  </a:lnTo>
                  <a:lnTo>
                    <a:pt x="166" y="83"/>
                  </a:lnTo>
                  <a:lnTo>
                    <a:pt x="169" y="82"/>
                  </a:lnTo>
                  <a:lnTo>
                    <a:pt x="172" y="81"/>
                  </a:lnTo>
                  <a:lnTo>
                    <a:pt x="175" y="80"/>
                  </a:lnTo>
                  <a:lnTo>
                    <a:pt x="179" y="80"/>
                  </a:lnTo>
                  <a:lnTo>
                    <a:pt x="181" y="78"/>
                  </a:lnTo>
                  <a:lnTo>
                    <a:pt x="185" y="76"/>
                  </a:lnTo>
                  <a:lnTo>
                    <a:pt x="188" y="75"/>
                  </a:lnTo>
                  <a:lnTo>
                    <a:pt x="192" y="74"/>
                  </a:lnTo>
                  <a:lnTo>
                    <a:pt x="194" y="74"/>
                  </a:lnTo>
                  <a:lnTo>
                    <a:pt x="198" y="74"/>
                  </a:lnTo>
                  <a:lnTo>
                    <a:pt x="200" y="74"/>
                  </a:lnTo>
                  <a:lnTo>
                    <a:pt x="203" y="74"/>
                  </a:lnTo>
                  <a:lnTo>
                    <a:pt x="206" y="74"/>
                  </a:lnTo>
                  <a:lnTo>
                    <a:pt x="209" y="75"/>
                  </a:lnTo>
                  <a:lnTo>
                    <a:pt x="211" y="75"/>
                  </a:lnTo>
                  <a:lnTo>
                    <a:pt x="214" y="75"/>
                  </a:lnTo>
                  <a:lnTo>
                    <a:pt x="222" y="75"/>
                  </a:lnTo>
                  <a:lnTo>
                    <a:pt x="230" y="76"/>
                  </a:lnTo>
                  <a:lnTo>
                    <a:pt x="237" y="76"/>
                  </a:lnTo>
                  <a:lnTo>
                    <a:pt x="246" y="76"/>
                  </a:lnTo>
                  <a:lnTo>
                    <a:pt x="253" y="76"/>
                  </a:lnTo>
                  <a:lnTo>
                    <a:pt x="261" y="76"/>
                  </a:lnTo>
                  <a:lnTo>
                    <a:pt x="269" y="77"/>
                  </a:lnTo>
                  <a:lnTo>
                    <a:pt x="277" y="78"/>
                  </a:lnTo>
                  <a:lnTo>
                    <a:pt x="283" y="78"/>
                  </a:lnTo>
                  <a:lnTo>
                    <a:pt x="288" y="79"/>
                  </a:lnTo>
                  <a:lnTo>
                    <a:pt x="294" y="80"/>
                  </a:lnTo>
                  <a:lnTo>
                    <a:pt x="300" y="81"/>
                  </a:lnTo>
                  <a:lnTo>
                    <a:pt x="306" y="83"/>
                  </a:lnTo>
                  <a:lnTo>
                    <a:pt x="311" y="83"/>
                  </a:lnTo>
                  <a:lnTo>
                    <a:pt x="318" y="85"/>
                  </a:lnTo>
                  <a:lnTo>
                    <a:pt x="324" y="85"/>
                  </a:lnTo>
                  <a:lnTo>
                    <a:pt x="325" y="70"/>
                  </a:lnTo>
                  <a:lnTo>
                    <a:pt x="327" y="54"/>
                  </a:lnTo>
                  <a:lnTo>
                    <a:pt x="328" y="38"/>
                  </a:lnTo>
                  <a:lnTo>
                    <a:pt x="330" y="22"/>
                  </a:lnTo>
                </a:path>
              </a:pathLst>
            </a:custGeom>
            <a:noFill/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08" name="Freeform 10"/>
            <p:cNvSpPr>
              <a:spLocks/>
            </p:cNvSpPr>
            <p:nvPr/>
          </p:nvSpPr>
          <p:spPr bwMode="auto">
            <a:xfrm>
              <a:off x="4602" y="3088"/>
              <a:ext cx="74" cy="97"/>
            </a:xfrm>
            <a:custGeom>
              <a:avLst/>
              <a:gdLst>
                <a:gd name="T0" fmla="*/ 60 w 74"/>
                <a:gd name="T1" fmla="*/ 3 h 97"/>
                <a:gd name="T2" fmla="*/ 57 w 74"/>
                <a:gd name="T3" fmla="*/ 3 h 97"/>
                <a:gd name="T4" fmla="*/ 53 w 74"/>
                <a:gd name="T5" fmla="*/ 3 h 97"/>
                <a:gd name="T6" fmla="*/ 49 w 74"/>
                <a:gd name="T7" fmla="*/ 2 h 97"/>
                <a:gd name="T8" fmla="*/ 45 w 74"/>
                <a:gd name="T9" fmla="*/ 1 h 97"/>
                <a:gd name="T10" fmla="*/ 41 w 74"/>
                <a:gd name="T11" fmla="*/ 1 h 97"/>
                <a:gd name="T12" fmla="*/ 37 w 74"/>
                <a:gd name="T13" fmla="*/ 1 h 97"/>
                <a:gd name="T14" fmla="*/ 33 w 74"/>
                <a:gd name="T15" fmla="*/ 1 h 97"/>
                <a:gd name="T16" fmla="*/ 29 w 74"/>
                <a:gd name="T17" fmla="*/ 1 h 97"/>
                <a:gd name="T18" fmla="*/ 27 w 74"/>
                <a:gd name="T19" fmla="*/ 1 h 97"/>
                <a:gd name="T20" fmla="*/ 25 w 74"/>
                <a:gd name="T21" fmla="*/ 1 h 97"/>
                <a:gd name="T22" fmla="*/ 23 w 74"/>
                <a:gd name="T23" fmla="*/ 1 h 97"/>
                <a:gd name="T24" fmla="*/ 20 w 74"/>
                <a:gd name="T25" fmla="*/ 1 h 97"/>
                <a:gd name="T26" fmla="*/ 18 w 74"/>
                <a:gd name="T27" fmla="*/ 1 h 97"/>
                <a:gd name="T28" fmla="*/ 16 w 74"/>
                <a:gd name="T29" fmla="*/ 1 h 97"/>
                <a:gd name="T30" fmla="*/ 14 w 74"/>
                <a:gd name="T31" fmla="*/ 1 h 97"/>
                <a:gd name="T32" fmla="*/ 11 w 74"/>
                <a:gd name="T33" fmla="*/ 0 h 97"/>
                <a:gd name="T34" fmla="*/ 9 w 74"/>
                <a:gd name="T35" fmla="*/ 1 h 97"/>
                <a:gd name="T36" fmla="*/ 7 w 74"/>
                <a:gd name="T37" fmla="*/ 5 h 97"/>
                <a:gd name="T38" fmla="*/ 7 w 74"/>
                <a:gd name="T39" fmla="*/ 9 h 97"/>
                <a:gd name="T40" fmla="*/ 5 w 74"/>
                <a:gd name="T41" fmla="*/ 13 h 97"/>
                <a:gd name="T42" fmla="*/ 4 w 74"/>
                <a:gd name="T43" fmla="*/ 22 h 97"/>
                <a:gd name="T44" fmla="*/ 3 w 74"/>
                <a:gd name="T45" fmla="*/ 32 h 97"/>
                <a:gd name="T46" fmla="*/ 1 w 74"/>
                <a:gd name="T47" fmla="*/ 42 h 97"/>
                <a:gd name="T48" fmla="*/ 1 w 74"/>
                <a:gd name="T49" fmla="*/ 52 h 97"/>
                <a:gd name="T50" fmla="*/ 0 w 74"/>
                <a:gd name="T51" fmla="*/ 57 h 97"/>
                <a:gd name="T52" fmla="*/ 0 w 74"/>
                <a:gd name="T53" fmla="*/ 63 h 97"/>
                <a:gd name="T54" fmla="*/ 0 w 74"/>
                <a:gd name="T55" fmla="*/ 68 h 97"/>
                <a:gd name="T56" fmla="*/ 1 w 74"/>
                <a:gd name="T57" fmla="*/ 74 h 97"/>
                <a:gd name="T58" fmla="*/ 1 w 74"/>
                <a:gd name="T59" fmla="*/ 76 h 97"/>
                <a:gd name="T60" fmla="*/ 1 w 74"/>
                <a:gd name="T61" fmla="*/ 80 h 97"/>
                <a:gd name="T62" fmla="*/ 3 w 74"/>
                <a:gd name="T63" fmla="*/ 83 h 97"/>
                <a:gd name="T64" fmla="*/ 5 w 74"/>
                <a:gd name="T65" fmla="*/ 85 h 97"/>
                <a:gd name="T66" fmla="*/ 10 w 74"/>
                <a:gd name="T67" fmla="*/ 86 h 97"/>
                <a:gd name="T68" fmla="*/ 15 w 74"/>
                <a:gd name="T69" fmla="*/ 87 h 97"/>
                <a:gd name="T70" fmla="*/ 20 w 74"/>
                <a:gd name="T71" fmla="*/ 89 h 97"/>
                <a:gd name="T72" fmla="*/ 26 w 74"/>
                <a:gd name="T73" fmla="*/ 89 h 97"/>
                <a:gd name="T74" fmla="*/ 31 w 74"/>
                <a:gd name="T75" fmla="*/ 90 h 97"/>
                <a:gd name="T76" fmla="*/ 37 w 74"/>
                <a:gd name="T77" fmla="*/ 90 h 97"/>
                <a:gd name="T78" fmla="*/ 42 w 74"/>
                <a:gd name="T79" fmla="*/ 91 h 97"/>
                <a:gd name="T80" fmla="*/ 48 w 74"/>
                <a:gd name="T81" fmla="*/ 92 h 97"/>
                <a:gd name="T82" fmla="*/ 51 w 74"/>
                <a:gd name="T83" fmla="*/ 92 h 97"/>
                <a:gd name="T84" fmla="*/ 53 w 74"/>
                <a:gd name="T85" fmla="*/ 92 h 97"/>
                <a:gd name="T86" fmla="*/ 57 w 74"/>
                <a:gd name="T87" fmla="*/ 93 h 97"/>
                <a:gd name="T88" fmla="*/ 60 w 74"/>
                <a:gd name="T89" fmla="*/ 94 h 97"/>
                <a:gd name="T90" fmla="*/ 63 w 74"/>
                <a:gd name="T91" fmla="*/ 94 h 97"/>
                <a:gd name="T92" fmla="*/ 66 w 74"/>
                <a:gd name="T93" fmla="*/ 95 h 97"/>
                <a:gd name="T94" fmla="*/ 69 w 74"/>
                <a:gd name="T95" fmla="*/ 96 h 97"/>
                <a:gd name="T96" fmla="*/ 73 w 74"/>
                <a:gd name="T97" fmla="*/ 96 h 97"/>
                <a:gd name="T98" fmla="*/ 72 w 74"/>
                <a:gd name="T99" fmla="*/ 81 h 97"/>
                <a:gd name="T100" fmla="*/ 70 w 74"/>
                <a:gd name="T101" fmla="*/ 66 h 97"/>
                <a:gd name="T102" fmla="*/ 70 w 74"/>
                <a:gd name="T103" fmla="*/ 50 h 97"/>
                <a:gd name="T104" fmla="*/ 69 w 74"/>
                <a:gd name="T105" fmla="*/ 35 h 97"/>
                <a:gd name="T106" fmla="*/ 67 w 74"/>
                <a:gd name="T107" fmla="*/ 27 h 97"/>
                <a:gd name="T108" fmla="*/ 65 w 74"/>
                <a:gd name="T109" fmla="*/ 19 h 97"/>
                <a:gd name="T110" fmla="*/ 63 w 74"/>
                <a:gd name="T111" fmla="*/ 11 h 97"/>
                <a:gd name="T112" fmla="*/ 60 w 74"/>
                <a:gd name="T113" fmla="*/ 3 h 97"/>
                <a:gd name="T114" fmla="*/ 60 w 74"/>
                <a:gd name="T115" fmla="*/ 3 h 97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w 74"/>
                <a:gd name="T175" fmla="*/ 0 h 97"/>
                <a:gd name="T176" fmla="*/ 74 w 74"/>
                <a:gd name="T177" fmla="*/ 97 h 97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T174" t="T175" r="T176" b="T177"/>
              <a:pathLst>
                <a:path w="74" h="97">
                  <a:moveTo>
                    <a:pt x="60" y="3"/>
                  </a:moveTo>
                  <a:lnTo>
                    <a:pt x="57" y="3"/>
                  </a:lnTo>
                  <a:lnTo>
                    <a:pt x="53" y="3"/>
                  </a:lnTo>
                  <a:lnTo>
                    <a:pt x="49" y="2"/>
                  </a:lnTo>
                  <a:lnTo>
                    <a:pt x="45" y="1"/>
                  </a:lnTo>
                  <a:lnTo>
                    <a:pt x="41" y="1"/>
                  </a:lnTo>
                  <a:lnTo>
                    <a:pt x="37" y="1"/>
                  </a:lnTo>
                  <a:lnTo>
                    <a:pt x="33" y="1"/>
                  </a:lnTo>
                  <a:lnTo>
                    <a:pt x="29" y="1"/>
                  </a:lnTo>
                  <a:lnTo>
                    <a:pt x="27" y="1"/>
                  </a:lnTo>
                  <a:lnTo>
                    <a:pt x="25" y="1"/>
                  </a:lnTo>
                  <a:lnTo>
                    <a:pt x="23" y="1"/>
                  </a:lnTo>
                  <a:lnTo>
                    <a:pt x="20" y="1"/>
                  </a:lnTo>
                  <a:lnTo>
                    <a:pt x="18" y="1"/>
                  </a:lnTo>
                  <a:lnTo>
                    <a:pt x="16" y="1"/>
                  </a:lnTo>
                  <a:lnTo>
                    <a:pt x="14" y="1"/>
                  </a:lnTo>
                  <a:lnTo>
                    <a:pt x="11" y="0"/>
                  </a:lnTo>
                  <a:lnTo>
                    <a:pt x="9" y="1"/>
                  </a:lnTo>
                  <a:lnTo>
                    <a:pt x="7" y="5"/>
                  </a:lnTo>
                  <a:lnTo>
                    <a:pt x="7" y="9"/>
                  </a:lnTo>
                  <a:lnTo>
                    <a:pt x="5" y="13"/>
                  </a:lnTo>
                  <a:lnTo>
                    <a:pt x="4" y="22"/>
                  </a:lnTo>
                  <a:lnTo>
                    <a:pt x="3" y="32"/>
                  </a:lnTo>
                  <a:lnTo>
                    <a:pt x="1" y="42"/>
                  </a:lnTo>
                  <a:lnTo>
                    <a:pt x="1" y="52"/>
                  </a:lnTo>
                  <a:lnTo>
                    <a:pt x="0" y="57"/>
                  </a:lnTo>
                  <a:lnTo>
                    <a:pt x="0" y="63"/>
                  </a:lnTo>
                  <a:lnTo>
                    <a:pt x="0" y="68"/>
                  </a:lnTo>
                  <a:lnTo>
                    <a:pt x="1" y="74"/>
                  </a:lnTo>
                  <a:lnTo>
                    <a:pt x="1" y="76"/>
                  </a:lnTo>
                  <a:lnTo>
                    <a:pt x="1" y="80"/>
                  </a:lnTo>
                  <a:lnTo>
                    <a:pt x="3" y="83"/>
                  </a:lnTo>
                  <a:lnTo>
                    <a:pt x="5" y="85"/>
                  </a:lnTo>
                  <a:lnTo>
                    <a:pt x="10" y="86"/>
                  </a:lnTo>
                  <a:lnTo>
                    <a:pt x="15" y="87"/>
                  </a:lnTo>
                  <a:lnTo>
                    <a:pt x="20" y="89"/>
                  </a:lnTo>
                  <a:lnTo>
                    <a:pt x="26" y="89"/>
                  </a:lnTo>
                  <a:lnTo>
                    <a:pt x="31" y="90"/>
                  </a:lnTo>
                  <a:lnTo>
                    <a:pt x="37" y="90"/>
                  </a:lnTo>
                  <a:lnTo>
                    <a:pt x="42" y="91"/>
                  </a:lnTo>
                  <a:lnTo>
                    <a:pt x="48" y="92"/>
                  </a:lnTo>
                  <a:lnTo>
                    <a:pt x="51" y="92"/>
                  </a:lnTo>
                  <a:lnTo>
                    <a:pt x="53" y="92"/>
                  </a:lnTo>
                  <a:lnTo>
                    <a:pt x="57" y="93"/>
                  </a:lnTo>
                  <a:lnTo>
                    <a:pt x="60" y="94"/>
                  </a:lnTo>
                  <a:lnTo>
                    <a:pt x="63" y="94"/>
                  </a:lnTo>
                  <a:lnTo>
                    <a:pt x="66" y="95"/>
                  </a:lnTo>
                  <a:lnTo>
                    <a:pt x="69" y="96"/>
                  </a:lnTo>
                  <a:lnTo>
                    <a:pt x="73" y="96"/>
                  </a:lnTo>
                  <a:lnTo>
                    <a:pt x="72" y="81"/>
                  </a:lnTo>
                  <a:lnTo>
                    <a:pt x="70" y="66"/>
                  </a:lnTo>
                  <a:lnTo>
                    <a:pt x="70" y="50"/>
                  </a:lnTo>
                  <a:lnTo>
                    <a:pt x="69" y="35"/>
                  </a:lnTo>
                  <a:lnTo>
                    <a:pt x="67" y="27"/>
                  </a:lnTo>
                  <a:lnTo>
                    <a:pt x="65" y="19"/>
                  </a:lnTo>
                  <a:lnTo>
                    <a:pt x="63" y="11"/>
                  </a:lnTo>
                  <a:lnTo>
                    <a:pt x="60" y="3"/>
                  </a:lnTo>
                </a:path>
              </a:pathLst>
            </a:custGeom>
            <a:solidFill>
              <a:srgbClr val="CC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09" name="Freeform 11"/>
            <p:cNvSpPr>
              <a:spLocks/>
            </p:cNvSpPr>
            <p:nvPr/>
          </p:nvSpPr>
          <p:spPr bwMode="auto">
            <a:xfrm>
              <a:off x="4602" y="3088"/>
              <a:ext cx="74" cy="97"/>
            </a:xfrm>
            <a:custGeom>
              <a:avLst/>
              <a:gdLst>
                <a:gd name="T0" fmla="*/ 60 w 74"/>
                <a:gd name="T1" fmla="*/ 3 h 97"/>
                <a:gd name="T2" fmla="*/ 57 w 74"/>
                <a:gd name="T3" fmla="*/ 3 h 97"/>
                <a:gd name="T4" fmla="*/ 53 w 74"/>
                <a:gd name="T5" fmla="*/ 3 h 97"/>
                <a:gd name="T6" fmla="*/ 49 w 74"/>
                <a:gd name="T7" fmla="*/ 2 h 97"/>
                <a:gd name="T8" fmla="*/ 45 w 74"/>
                <a:gd name="T9" fmla="*/ 1 h 97"/>
                <a:gd name="T10" fmla="*/ 41 w 74"/>
                <a:gd name="T11" fmla="*/ 1 h 97"/>
                <a:gd name="T12" fmla="*/ 37 w 74"/>
                <a:gd name="T13" fmla="*/ 1 h 97"/>
                <a:gd name="T14" fmla="*/ 33 w 74"/>
                <a:gd name="T15" fmla="*/ 1 h 97"/>
                <a:gd name="T16" fmla="*/ 29 w 74"/>
                <a:gd name="T17" fmla="*/ 1 h 97"/>
                <a:gd name="T18" fmla="*/ 27 w 74"/>
                <a:gd name="T19" fmla="*/ 1 h 97"/>
                <a:gd name="T20" fmla="*/ 25 w 74"/>
                <a:gd name="T21" fmla="*/ 1 h 97"/>
                <a:gd name="T22" fmla="*/ 23 w 74"/>
                <a:gd name="T23" fmla="*/ 1 h 97"/>
                <a:gd name="T24" fmla="*/ 20 w 74"/>
                <a:gd name="T25" fmla="*/ 1 h 97"/>
                <a:gd name="T26" fmla="*/ 18 w 74"/>
                <a:gd name="T27" fmla="*/ 1 h 97"/>
                <a:gd name="T28" fmla="*/ 16 w 74"/>
                <a:gd name="T29" fmla="*/ 1 h 97"/>
                <a:gd name="T30" fmla="*/ 14 w 74"/>
                <a:gd name="T31" fmla="*/ 1 h 97"/>
                <a:gd name="T32" fmla="*/ 11 w 74"/>
                <a:gd name="T33" fmla="*/ 0 h 97"/>
                <a:gd name="T34" fmla="*/ 9 w 74"/>
                <a:gd name="T35" fmla="*/ 1 h 97"/>
                <a:gd name="T36" fmla="*/ 7 w 74"/>
                <a:gd name="T37" fmla="*/ 5 h 97"/>
                <a:gd name="T38" fmla="*/ 7 w 74"/>
                <a:gd name="T39" fmla="*/ 9 h 97"/>
                <a:gd name="T40" fmla="*/ 5 w 74"/>
                <a:gd name="T41" fmla="*/ 13 h 97"/>
                <a:gd name="T42" fmla="*/ 4 w 74"/>
                <a:gd name="T43" fmla="*/ 22 h 97"/>
                <a:gd name="T44" fmla="*/ 3 w 74"/>
                <a:gd name="T45" fmla="*/ 32 h 97"/>
                <a:gd name="T46" fmla="*/ 1 w 74"/>
                <a:gd name="T47" fmla="*/ 42 h 97"/>
                <a:gd name="T48" fmla="*/ 1 w 74"/>
                <a:gd name="T49" fmla="*/ 52 h 97"/>
                <a:gd name="T50" fmla="*/ 0 w 74"/>
                <a:gd name="T51" fmla="*/ 57 h 97"/>
                <a:gd name="T52" fmla="*/ 0 w 74"/>
                <a:gd name="T53" fmla="*/ 63 h 97"/>
                <a:gd name="T54" fmla="*/ 0 w 74"/>
                <a:gd name="T55" fmla="*/ 68 h 97"/>
                <a:gd name="T56" fmla="*/ 1 w 74"/>
                <a:gd name="T57" fmla="*/ 74 h 97"/>
                <a:gd name="T58" fmla="*/ 1 w 74"/>
                <a:gd name="T59" fmla="*/ 76 h 97"/>
                <a:gd name="T60" fmla="*/ 1 w 74"/>
                <a:gd name="T61" fmla="*/ 80 h 97"/>
                <a:gd name="T62" fmla="*/ 3 w 74"/>
                <a:gd name="T63" fmla="*/ 83 h 97"/>
                <a:gd name="T64" fmla="*/ 5 w 74"/>
                <a:gd name="T65" fmla="*/ 85 h 97"/>
                <a:gd name="T66" fmla="*/ 10 w 74"/>
                <a:gd name="T67" fmla="*/ 86 h 97"/>
                <a:gd name="T68" fmla="*/ 15 w 74"/>
                <a:gd name="T69" fmla="*/ 87 h 97"/>
                <a:gd name="T70" fmla="*/ 20 w 74"/>
                <a:gd name="T71" fmla="*/ 89 h 97"/>
                <a:gd name="T72" fmla="*/ 26 w 74"/>
                <a:gd name="T73" fmla="*/ 89 h 97"/>
                <a:gd name="T74" fmla="*/ 31 w 74"/>
                <a:gd name="T75" fmla="*/ 90 h 97"/>
                <a:gd name="T76" fmla="*/ 37 w 74"/>
                <a:gd name="T77" fmla="*/ 90 h 97"/>
                <a:gd name="T78" fmla="*/ 42 w 74"/>
                <a:gd name="T79" fmla="*/ 91 h 97"/>
                <a:gd name="T80" fmla="*/ 48 w 74"/>
                <a:gd name="T81" fmla="*/ 92 h 97"/>
                <a:gd name="T82" fmla="*/ 51 w 74"/>
                <a:gd name="T83" fmla="*/ 92 h 97"/>
                <a:gd name="T84" fmla="*/ 53 w 74"/>
                <a:gd name="T85" fmla="*/ 92 h 97"/>
                <a:gd name="T86" fmla="*/ 57 w 74"/>
                <a:gd name="T87" fmla="*/ 93 h 97"/>
                <a:gd name="T88" fmla="*/ 60 w 74"/>
                <a:gd name="T89" fmla="*/ 94 h 97"/>
                <a:gd name="T90" fmla="*/ 63 w 74"/>
                <a:gd name="T91" fmla="*/ 94 h 97"/>
                <a:gd name="T92" fmla="*/ 66 w 74"/>
                <a:gd name="T93" fmla="*/ 95 h 97"/>
                <a:gd name="T94" fmla="*/ 69 w 74"/>
                <a:gd name="T95" fmla="*/ 96 h 97"/>
                <a:gd name="T96" fmla="*/ 73 w 74"/>
                <a:gd name="T97" fmla="*/ 96 h 97"/>
                <a:gd name="T98" fmla="*/ 72 w 74"/>
                <a:gd name="T99" fmla="*/ 81 h 97"/>
                <a:gd name="T100" fmla="*/ 70 w 74"/>
                <a:gd name="T101" fmla="*/ 66 h 97"/>
                <a:gd name="T102" fmla="*/ 70 w 74"/>
                <a:gd name="T103" fmla="*/ 50 h 97"/>
                <a:gd name="T104" fmla="*/ 69 w 74"/>
                <a:gd name="T105" fmla="*/ 35 h 97"/>
                <a:gd name="T106" fmla="*/ 67 w 74"/>
                <a:gd name="T107" fmla="*/ 27 h 97"/>
                <a:gd name="T108" fmla="*/ 65 w 74"/>
                <a:gd name="T109" fmla="*/ 19 h 97"/>
                <a:gd name="T110" fmla="*/ 63 w 74"/>
                <a:gd name="T111" fmla="*/ 11 h 97"/>
                <a:gd name="T112" fmla="*/ 60 w 74"/>
                <a:gd name="T113" fmla="*/ 3 h 97"/>
                <a:gd name="T114" fmla="*/ 60 w 74"/>
                <a:gd name="T115" fmla="*/ 3 h 97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w 74"/>
                <a:gd name="T175" fmla="*/ 0 h 97"/>
                <a:gd name="T176" fmla="*/ 74 w 74"/>
                <a:gd name="T177" fmla="*/ 97 h 97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T174" t="T175" r="T176" b="T177"/>
              <a:pathLst>
                <a:path w="74" h="97">
                  <a:moveTo>
                    <a:pt x="60" y="3"/>
                  </a:moveTo>
                  <a:lnTo>
                    <a:pt x="57" y="3"/>
                  </a:lnTo>
                  <a:lnTo>
                    <a:pt x="53" y="3"/>
                  </a:lnTo>
                  <a:lnTo>
                    <a:pt x="49" y="2"/>
                  </a:lnTo>
                  <a:lnTo>
                    <a:pt x="45" y="1"/>
                  </a:lnTo>
                  <a:lnTo>
                    <a:pt x="41" y="1"/>
                  </a:lnTo>
                  <a:lnTo>
                    <a:pt x="37" y="1"/>
                  </a:lnTo>
                  <a:lnTo>
                    <a:pt x="33" y="1"/>
                  </a:lnTo>
                  <a:lnTo>
                    <a:pt x="29" y="1"/>
                  </a:lnTo>
                  <a:lnTo>
                    <a:pt x="27" y="1"/>
                  </a:lnTo>
                  <a:lnTo>
                    <a:pt x="25" y="1"/>
                  </a:lnTo>
                  <a:lnTo>
                    <a:pt x="23" y="1"/>
                  </a:lnTo>
                  <a:lnTo>
                    <a:pt x="20" y="1"/>
                  </a:lnTo>
                  <a:lnTo>
                    <a:pt x="18" y="1"/>
                  </a:lnTo>
                  <a:lnTo>
                    <a:pt x="16" y="1"/>
                  </a:lnTo>
                  <a:lnTo>
                    <a:pt x="14" y="1"/>
                  </a:lnTo>
                  <a:lnTo>
                    <a:pt x="11" y="0"/>
                  </a:lnTo>
                  <a:lnTo>
                    <a:pt x="9" y="1"/>
                  </a:lnTo>
                  <a:lnTo>
                    <a:pt x="7" y="5"/>
                  </a:lnTo>
                  <a:lnTo>
                    <a:pt x="7" y="9"/>
                  </a:lnTo>
                  <a:lnTo>
                    <a:pt x="5" y="13"/>
                  </a:lnTo>
                  <a:lnTo>
                    <a:pt x="4" y="22"/>
                  </a:lnTo>
                  <a:lnTo>
                    <a:pt x="3" y="32"/>
                  </a:lnTo>
                  <a:lnTo>
                    <a:pt x="1" y="42"/>
                  </a:lnTo>
                  <a:lnTo>
                    <a:pt x="1" y="52"/>
                  </a:lnTo>
                  <a:lnTo>
                    <a:pt x="0" y="57"/>
                  </a:lnTo>
                  <a:lnTo>
                    <a:pt x="0" y="63"/>
                  </a:lnTo>
                  <a:lnTo>
                    <a:pt x="0" y="68"/>
                  </a:lnTo>
                  <a:lnTo>
                    <a:pt x="1" y="74"/>
                  </a:lnTo>
                  <a:lnTo>
                    <a:pt x="1" y="76"/>
                  </a:lnTo>
                  <a:lnTo>
                    <a:pt x="1" y="80"/>
                  </a:lnTo>
                  <a:lnTo>
                    <a:pt x="3" y="83"/>
                  </a:lnTo>
                  <a:lnTo>
                    <a:pt x="5" y="85"/>
                  </a:lnTo>
                  <a:lnTo>
                    <a:pt x="10" y="86"/>
                  </a:lnTo>
                  <a:lnTo>
                    <a:pt x="15" y="87"/>
                  </a:lnTo>
                  <a:lnTo>
                    <a:pt x="20" y="89"/>
                  </a:lnTo>
                  <a:lnTo>
                    <a:pt x="26" y="89"/>
                  </a:lnTo>
                  <a:lnTo>
                    <a:pt x="31" y="90"/>
                  </a:lnTo>
                  <a:lnTo>
                    <a:pt x="37" y="90"/>
                  </a:lnTo>
                  <a:lnTo>
                    <a:pt x="42" y="91"/>
                  </a:lnTo>
                  <a:lnTo>
                    <a:pt x="48" y="92"/>
                  </a:lnTo>
                  <a:lnTo>
                    <a:pt x="51" y="92"/>
                  </a:lnTo>
                  <a:lnTo>
                    <a:pt x="53" y="92"/>
                  </a:lnTo>
                  <a:lnTo>
                    <a:pt x="57" y="93"/>
                  </a:lnTo>
                  <a:lnTo>
                    <a:pt x="60" y="94"/>
                  </a:lnTo>
                  <a:lnTo>
                    <a:pt x="63" y="94"/>
                  </a:lnTo>
                  <a:lnTo>
                    <a:pt x="66" y="95"/>
                  </a:lnTo>
                  <a:lnTo>
                    <a:pt x="69" y="96"/>
                  </a:lnTo>
                  <a:lnTo>
                    <a:pt x="73" y="96"/>
                  </a:lnTo>
                  <a:lnTo>
                    <a:pt x="72" y="81"/>
                  </a:lnTo>
                  <a:lnTo>
                    <a:pt x="70" y="66"/>
                  </a:lnTo>
                  <a:lnTo>
                    <a:pt x="70" y="50"/>
                  </a:lnTo>
                  <a:lnTo>
                    <a:pt x="69" y="35"/>
                  </a:lnTo>
                  <a:lnTo>
                    <a:pt x="67" y="27"/>
                  </a:lnTo>
                  <a:lnTo>
                    <a:pt x="65" y="19"/>
                  </a:lnTo>
                  <a:lnTo>
                    <a:pt x="63" y="11"/>
                  </a:lnTo>
                  <a:lnTo>
                    <a:pt x="60" y="3"/>
                  </a:lnTo>
                </a:path>
              </a:pathLst>
            </a:custGeom>
            <a:noFill/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0" name="Freeform 12"/>
            <p:cNvSpPr>
              <a:spLocks/>
            </p:cNvSpPr>
            <p:nvPr/>
          </p:nvSpPr>
          <p:spPr bwMode="auto">
            <a:xfrm>
              <a:off x="3587" y="3628"/>
              <a:ext cx="1652" cy="667"/>
            </a:xfrm>
            <a:custGeom>
              <a:avLst/>
              <a:gdLst>
                <a:gd name="T0" fmla="*/ 0 w 1652"/>
                <a:gd name="T1" fmla="*/ 597 h 667"/>
                <a:gd name="T2" fmla="*/ 1651 w 1652"/>
                <a:gd name="T3" fmla="*/ 0 h 667"/>
                <a:gd name="T4" fmla="*/ 1651 w 1652"/>
                <a:gd name="T5" fmla="*/ 41 h 667"/>
                <a:gd name="T6" fmla="*/ 0 w 1652"/>
                <a:gd name="T7" fmla="*/ 666 h 667"/>
                <a:gd name="T8" fmla="*/ 0 w 1652"/>
                <a:gd name="T9" fmla="*/ 597 h 667"/>
                <a:gd name="T10" fmla="*/ 0 w 1652"/>
                <a:gd name="T11" fmla="*/ 597 h 66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652"/>
                <a:gd name="T19" fmla="*/ 0 h 667"/>
                <a:gd name="T20" fmla="*/ 1652 w 1652"/>
                <a:gd name="T21" fmla="*/ 667 h 66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652" h="667">
                  <a:moveTo>
                    <a:pt x="0" y="597"/>
                  </a:moveTo>
                  <a:lnTo>
                    <a:pt x="1651" y="0"/>
                  </a:lnTo>
                  <a:lnTo>
                    <a:pt x="1651" y="41"/>
                  </a:lnTo>
                  <a:lnTo>
                    <a:pt x="0" y="666"/>
                  </a:lnTo>
                  <a:lnTo>
                    <a:pt x="0" y="597"/>
                  </a:lnTo>
                </a:path>
              </a:pathLst>
            </a:custGeom>
            <a:solidFill>
              <a:srgbClr val="805F55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1" name="Freeform 13"/>
            <p:cNvSpPr>
              <a:spLocks/>
            </p:cNvSpPr>
            <p:nvPr/>
          </p:nvSpPr>
          <p:spPr bwMode="auto">
            <a:xfrm>
              <a:off x="3587" y="3628"/>
              <a:ext cx="1652" cy="667"/>
            </a:xfrm>
            <a:custGeom>
              <a:avLst/>
              <a:gdLst>
                <a:gd name="T0" fmla="*/ 0 w 1652"/>
                <a:gd name="T1" fmla="*/ 597 h 667"/>
                <a:gd name="T2" fmla="*/ 1651 w 1652"/>
                <a:gd name="T3" fmla="*/ 0 h 667"/>
                <a:gd name="T4" fmla="*/ 1651 w 1652"/>
                <a:gd name="T5" fmla="*/ 41 h 667"/>
                <a:gd name="T6" fmla="*/ 0 w 1652"/>
                <a:gd name="T7" fmla="*/ 666 h 667"/>
                <a:gd name="T8" fmla="*/ 0 w 1652"/>
                <a:gd name="T9" fmla="*/ 597 h 667"/>
                <a:gd name="T10" fmla="*/ 0 w 1652"/>
                <a:gd name="T11" fmla="*/ 597 h 66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652"/>
                <a:gd name="T19" fmla="*/ 0 h 667"/>
                <a:gd name="T20" fmla="*/ 1652 w 1652"/>
                <a:gd name="T21" fmla="*/ 667 h 66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652" h="667">
                  <a:moveTo>
                    <a:pt x="0" y="597"/>
                  </a:moveTo>
                  <a:lnTo>
                    <a:pt x="1651" y="0"/>
                  </a:lnTo>
                  <a:lnTo>
                    <a:pt x="1651" y="41"/>
                  </a:lnTo>
                  <a:lnTo>
                    <a:pt x="0" y="666"/>
                  </a:lnTo>
                  <a:lnTo>
                    <a:pt x="0" y="597"/>
                  </a:lnTo>
                </a:path>
              </a:pathLst>
            </a:custGeom>
            <a:noFill/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2" name="Freeform 14"/>
            <p:cNvSpPr>
              <a:spLocks/>
            </p:cNvSpPr>
            <p:nvPr/>
          </p:nvSpPr>
          <p:spPr bwMode="auto">
            <a:xfrm>
              <a:off x="3587" y="3527"/>
              <a:ext cx="1652" cy="699"/>
            </a:xfrm>
            <a:custGeom>
              <a:avLst/>
              <a:gdLst>
                <a:gd name="T0" fmla="*/ 0 w 1652"/>
                <a:gd name="T1" fmla="*/ 698 h 699"/>
                <a:gd name="T2" fmla="*/ 1651 w 1652"/>
                <a:gd name="T3" fmla="*/ 101 h 699"/>
                <a:gd name="T4" fmla="*/ 1073 w 1652"/>
                <a:gd name="T5" fmla="*/ 0 h 699"/>
                <a:gd name="T6" fmla="*/ 0 w 1652"/>
                <a:gd name="T7" fmla="*/ 276 h 699"/>
                <a:gd name="T8" fmla="*/ 0 w 1652"/>
                <a:gd name="T9" fmla="*/ 698 h 699"/>
                <a:gd name="T10" fmla="*/ 0 w 1652"/>
                <a:gd name="T11" fmla="*/ 698 h 69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652"/>
                <a:gd name="T19" fmla="*/ 0 h 699"/>
                <a:gd name="T20" fmla="*/ 1652 w 1652"/>
                <a:gd name="T21" fmla="*/ 699 h 699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652" h="699">
                  <a:moveTo>
                    <a:pt x="0" y="698"/>
                  </a:moveTo>
                  <a:lnTo>
                    <a:pt x="1651" y="101"/>
                  </a:lnTo>
                  <a:lnTo>
                    <a:pt x="1073" y="0"/>
                  </a:lnTo>
                  <a:lnTo>
                    <a:pt x="0" y="276"/>
                  </a:lnTo>
                  <a:lnTo>
                    <a:pt x="0" y="698"/>
                  </a:lnTo>
                </a:path>
              </a:pathLst>
            </a:custGeom>
            <a:solidFill>
              <a:srgbClr val="CCABA1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3" name="Freeform 15"/>
            <p:cNvSpPr>
              <a:spLocks/>
            </p:cNvSpPr>
            <p:nvPr/>
          </p:nvSpPr>
          <p:spPr bwMode="auto">
            <a:xfrm>
              <a:off x="3587" y="3527"/>
              <a:ext cx="1652" cy="699"/>
            </a:xfrm>
            <a:custGeom>
              <a:avLst/>
              <a:gdLst>
                <a:gd name="T0" fmla="*/ 0 w 1652"/>
                <a:gd name="T1" fmla="*/ 698 h 699"/>
                <a:gd name="T2" fmla="*/ 1651 w 1652"/>
                <a:gd name="T3" fmla="*/ 101 h 699"/>
                <a:gd name="T4" fmla="*/ 1073 w 1652"/>
                <a:gd name="T5" fmla="*/ 0 h 699"/>
                <a:gd name="T6" fmla="*/ 0 w 1652"/>
                <a:gd name="T7" fmla="*/ 276 h 699"/>
                <a:gd name="T8" fmla="*/ 0 w 1652"/>
                <a:gd name="T9" fmla="*/ 698 h 699"/>
                <a:gd name="T10" fmla="*/ 0 w 1652"/>
                <a:gd name="T11" fmla="*/ 698 h 69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652"/>
                <a:gd name="T19" fmla="*/ 0 h 699"/>
                <a:gd name="T20" fmla="*/ 1652 w 1652"/>
                <a:gd name="T21" fmla="*/ 699 h 699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652" h="699">
                  <a:moveTo>
                    <a:pt x="0" y="698"/>
                  </a:moveTo>
                  <a:lnTo>
                    <a:pt x="1651" y="101"/>
                  </a:lnTo>
                  <a:lnTo>
                    <a:pt x="1073" y="0"/>
                  </a:lnTo>
                  <a:lnTo>
                    <a:pt x="0" y="276"/>
                  </a:lnTo>
                  <a:lnTo>
                    <a:pt x="0" y="698"/>
                  </a:lnTo>
                </a:path>
              </a:pathLst>
            </a:custGeom>
            <a:noFill/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4" name="Freeform 16"/>
            <p:cNvSpPr>
              <a:spLocks/>
            </p:cNvSpPr>
            <p:nvPr/>
          </p:nvSpPr>
          <p:spPr bwMode="auto">
            <a:xfrm>
              <a:off x="3587" y="3273"/>
              <a:ext cx="1652" cy="401"/>
            </a:xfrm>
            <a:custGeom>
              <a:avLst/>
              <a:gdLst>
                <a:gd name="T0" fmla="*/ 0 w 1652"/>
                <a:gd name="T1" fmla="*/ 355 h 401"/>
                <a:gd name="T2" fmla="*/ 1651 w 1652"/>
                <a:gd name="T3" fmla="*/ 0 h 401"/>
                <a:gd name="T4" fmla="*/ 1651 w 1652"/>
                <a:gd name="T5" fmla="*/ 28 h 401"/>
                <a:gd name="T6" fmla="*/ 0 w 1652"/>
                <a:gd name="T7" fmla="*/ 400 h 401"/>
                <a:gd name="T8" fmla="*/ 0 w 1652"/>
                <a:gd name="T9" fmla="*/ 355 h 401"/>
                <a:gd name="T10" fmla="*/ 0 w 1652"/>
                <a:gd name="T11" fmla="*/ 355 h 40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652"/>
                <a:gd name="T19" fmla="*/ 0 h 401"/>
                <a:gd name="T20" fmla="*/ 1652 w 1652"/>
                <a:gd name="T21" fmla="*/ 401 h 401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652" h="401">
                  <a:moveTo>
                    <a:pt x="0" y="355"/>
                  </a:moveTo>
                  <a:lnTo>
                    <a:pt x="1651" y="0"/>
                  </a:lnTo>
                  <a:lnTo>
                    <a:pt x="1651" y="28"/>
                  </a:lnTo>
                  <a:lnTo>
                    <a:pt x="0" y="400"/>
                  </a:lnTo>
                  <a:lnTo>
                    <a:pt x="0" y="355"/>
                  </a:lnTo>
                </a:path>
              </a:pathLst>
            </a:custGeom>
            <a:solidFill>
              <a:srgbClr val="805F55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5" name="Freeform 17"/>
            <p:cNvSpPr>
              <a:spLocks/>
            </p:cNvSpPr>
            <p:nvPr/>
          </p:nvSpPr>
          <p:spPr bwMode="auto">
            <a:xfrm>
              <a:off x="3587" y="3272"/>
              <a:ext cx="1654" cy="358"/>
            </a:xfrm>
            <a:custGeom>
              <a:avLst/>
              <a:gdLst>
                <a:gd name="T0" fmla="*/ 1653 w 1654"/>
                <a:gd name="T1" fmla="*/ 1 h 358"/>
                <a:gd name="T2" fmla="*/ 1650 w 1654"/>
                <a:gd name="T3" fmla="*/ 0 h 358"/>
                <a:gd name="T4" fmla="*/ 0 w 1654"/>
                <a:gd name="T5" fmla="*/ 354 h 358"/>
                <a:gd name="T6" fmla="*/ 0 w 1654"/>
                <a:gd name="T7" fmla="*/ 357 h 358"/>
                <a:gd name="T8" fmla="*/ 1651 w 1654"/>
                <a:gd name="T9" fmla="*/ 3 h 358"/>
                <a:gd name="T10" fmla="*/ 1649 w 1654"/>
                <a:gd name="T11" fmla="*/ 1 h 358"/>
                <a:gd name="T12" fmla="*/ 1651 w 1654"/>
                <a:gd name="T13" fmla="*/ 3 h 358"/>
                <a:gd name="T14" fmla="*/ 1653 w 1654"/>
                <a:gd name="T15" fmla="*/ 1 h 358"/>
                <a:gd name="T16" fmla="*/ 1651 w 1654"/>
                <a:gd name="T17" fmla="*/ 0 h 358"/>
                <a:gd name="T18" fmla="*/ 1649 w 1654"/>
                <a:gd name="T19" fmla="*/ 0 h 358"/>
                <a:gd name="T20" fmla="*/ 1653 w 1654"/>
                <a:gd name="T21" fmla="*/ 1 h 358"/>
                <a:gd name="T22" fmla="*/ 1653 w 1654"/>
                <a:gd name="T23" fmla="*/ 1 h 358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1654"/>
                <a:gd name="T37" fmla="*/ 0 h 358"/>
                <a:gd name="T38" fmla="*/ 1654 w 1654"/>
                <a:gd name="T39" fmla="*/ 358 h 358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1654" h="358">
                  <a:moveTo>
                    <a:pt x="1653" y="1"/>
                  </a:moveTo>
                  <a:lnTo>
                    <a:pt x="1650" y="0"/>
                  </a:lnTo>
                  <a:lnTo>
                    <a:pt x="0" y="354"/>
                  </a:lnTo>
                  <a:lnTo>
                    <a:pt x="0" y="357"/>
                  </a:lnTo>
                  <a:lnTo>
                    <a:pt x="1651" y="3"/>
                  </a:lnTo>
                  <a:lnTo>
                    <a:pt x="1649" y="1"/>
                  </a:lnTo>
                  <a:lnTo>
                    <a:pt x="1651" y="3"/>
                  </a:lnTo>
                  <a:lnTo>
                    <a:pt x="1653" y="1"/>
                  </a:lnTo>
                  <a:lnTo>
                    <a:pt x="1651" y="0"/>
                  </a:lnTo>
                  <a:lnTo>
                    <a:pt x="1649" y="0"/>
                  </a:lnTo>
                  <a:lnTo>
                    <a:pt x="1653" y="1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6" name="Freeform 18"/>
            <p:cNvSpPr>
              <a:spLocks/>
            </p:cNvSpPr>
            <p:nvPr/>
          </p:nvSpPr>
          <p:spPr bwMode="auto">
            <a:xfrm>
              <a:off x="5236" y="3273"/>
              <a:ext cx="17" cy="30"/>
            </a:xfrm>
            <a:custGeom>
              <a:avLst/>
              <a:gdLst>
                <a:gd name="T0" fmla="*/ 8 w 17"/>
                <a:gd name="T1" fmla="*/ 29 h 30"/>
                <a:gd name="T2" fmla="*/ 16 w 17"/>
                <a:gd name="T3" fmla="*/ 28 h 30"/>
                <a:gd name="T4" fmla="*/ 16 w 17"/>
                <a:gd name="T5" fmla="*/ 0 h 30"/>
                <a:gd name="T6" fmla="*/ 0 w 17"/>
                <a:gd name="T7" fmla="*/ 0 h 30"/>
                <a:gd name="T8" fmla="*/ 0 w 17"/>
                <a:gd name="T9" fmla="*/ 28 h 30"/>
                <a:gd name="T10" fmla="*/ 0 w 17"/>
                <a:gd name="T11" fmla="*/ 26 h 30"/>
                <a:gd name="T12" fmla="*/ 0 w 17"/>
                <a:gd name="T13" fmla="*/ 28 h 30"/>
                <a:gd name="T14" fmla="*/ 8 w 17"/>
                <a:gd name="T15" fmla="*/ 29 h 30"/>
                <a:gd name="T16" fmla="*/ 12 w 17"/>
                <a:gd name="T17" fmla="*/ 28 h 30"/>
                <a:gd name="T18" fmla="*/ 16 w 17"/>
                <a:gd name="T19" fmla="*/ 28 h 30"/>
                <a:gd name="T20" fmla="*/ 8 w 17"/>
                <a:gd name="T21" fmla="*/ 29 h 30"/>
                <a:gd name="T22" fmla="*/ 8 w 17"/>
                <a:gd name="T23" fmla="*/ 29 h 30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17"/>
                <a:gd name="T37" fmla="*/ 0 h 30"/>
                <a:gd name="T38" fmla="*/ 17 w 17"/>
                <a:gd name="T39" fmla="*/ 30 h 30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17" h="30">
                  <a:moveTo>
                    <a:pt x="8" y="29"/>
                  </a:moveTo>
                  <a:lnTo>
                    <a:pt x="16" y="28"/>
                  </a:lnTo>
                  <a:lnTo>
                    <a:pt x="16" y="0"/>
                  </a:lnTo>
                  <a:lnTo>
                    <a:pt x="0" y="0"/>
                  </a:lnTo>
                  <a:lnTo>
                    <a:pt x="0" y="28"/>
                  </a:lnTo>
                  <a:lnTo>
                    <a:pt x="0" y="26"/>
                  </a:lnTo>
                  <a:lnTo>
                    <a:pt x="0" y="28"/>
                  </a:lnTo>
                  <a:lnTo>
                    <a:pt x="8" y="29"/>
                  </a:lnTo>
                  <a:lnTo>
                    <a:pt x="12" y="28"/>
                  </a:lnTo>
                  <a:lnTo>
                    <a:pt x="16" y="28"/>
                  </a:lnTo>
                  <a:lnTo>
                    <a:pt x="8" y="29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7" name="Freeform 19"/>
            <p:cNvSpPr>
              <a:spLocks/>
            </p:cNvSpPr>
            <p:nvPr/>
          </p:nvSpPr>
          <p:spPr bwMode="auto">
            <a:xfrm>
              <a:off x="3585" y="3299"/>
              <a:ext cx="1654" cy="377"/>
            </a:xfrm>
            <a:custGeom>
              <a:avLst/>
              <a:gdLst>
                <a:gd name="T0" fmla="*/ 0 w 1654"/>
                <a:gd name="T1" fmla="*/ 374 h 377"/>
                <a:gd name="T2" fmla="*/ 3 w 1654"/>
                <a:gd name="T3" fmla="*/ 376 h 377"/>
                <a:gd name="T4" fmla="*/ 1653 w 1654"/>
                <a:gd name="T5" fmla="*/ 3 h 377"/>
                <a:gd name="T6" fmla="*/ 1651 w 1654"/>
                <a:gd name="T7" fmla="*/ 0 h 377"/>
                <a:gd name="T8" fmla="*/ 1 w 1654"/>
                <a:gd name="T9" fmla="*/ 374 h 377"/>
                <a:gd name="T10" fmla="*/ 4 w 1654"/>
                <a:gd name="T11" fmla="*/ 374 h 377"/>
                <a:gd name="T12" fmla="*/ 1 w 1654"/>
                <a:gd name="T13" fmla="*/ 374 h 377"/>
                <a:gd name="T14" fmla="*/ 0 w 1654"/>
                <a:gd name="T15" fmla="*/ 374 h 377"/>
                <a:gd name="T16" fmla="*/ 0 w 1654"/>
                <a:gd name="T17" fmla="*/ 375 h 377"/>
                <a:gd name="T18" fmla="*/ 1 w 1654"/>
                <a:gd name="T19" fmla="*/ 376 h 377"/>
                <a:gd name="T20" fmla="*/ 3 w 1654"/>
                <a:gd name="T21" fmla="*/ 376 h 377"/>
                <a:gd name="T22" fmla="*/ 0 w 1654"/>
                <a:gd name="T23" fmla="*/ 374 h 377"/>
                <a:gd name="T24" fmla="*/ 0 w 1654"/>
                <a:gd name="T25" fmla="*/ 374 h 377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654"/>
                <a:gd name="T40" fmla="*/ 0 h 377"/>
                <a:gd name="T41" fmla="*/ 1654 w 1654"/>
                <a:gd name="T42" fmla="*/ 377 h 377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654" h="377">
                  <a:moveTo>
                    <a:pt x="0" y="374"/>
                  </a:moveTo>
                  <a:lnTo>
                    <a:pt x="3" y="376"/>
                  </a:lnTo>
                  <a:lnTo>
                    <a:pt x="1653" y="3"/>
                  </a:lnTo>
                  <a:lnTo>
                    <a:pt x="1651" y="0"/>
                  </a:lnTo>
                  <a:lnTo>
                    <a:pt x="1" y="374"/>
                  </a:lnTo>
                  <a:lnTo>
                    <a:pt x="4" y="374"/>
                  </a:lnTo>
                  <a:lnTo>
                    <a:pt x="1" y="374"/>
                  </a:lnTo>
                  <a:lnTo>
                    <a:pt x="0" y="374"/>
                  </a:lnTo>
                  <a:lnTo>
                    <a:pt x="0" y="375"/>
                  </a:lnTo>
                  <a:lnTo>
                    <a:pt x="1" y="376"/>
                  </a:lnTo>
                  <a:lnTo>
                    <a:pt x="3" y="376"/>
                  </a:lnTo>
                  <a:lnTo>
                    <a:pt x="0" y="374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8" name="Freeform 20"/>
            <p:cNvSpPr>
              <a:spLocks/>
            </p:cNvSpPr>
            <p:nvPr/>
          </p:nvSpPr>
          <p:spPr bwMode="auto">
            <a:xfrm>
              <a:off x="3585" y="3626"/>
              <a:ext cx="17" cy="48"/>
            </a:xfrm>
            <a:custGeom>
              <a:avLst/>
              <a:gdLst>
                <a:gd name="T0" fmla="*/ 8 w 17"/>
                <a:gd name="T1" fmla="*/ 0 h 48"/>
                <a:gd name="T2" fmla="*/ 0 w 17"/>
                <a:gd name="T3" fmla="*/ 2 h 48"/>
                <a:gd name="T4" fmla="*/ 0 w 17"/>
                <a:gd name="T5" fmla="*/ 47 h 48"/>
                <a:gd name="T6" fmla="*/ 16 w 17"/>
                <a:gd name="T7" fmla="*/ 47 h 48"/>
                <a:gd name="T8" fmla="*/ 16 w 17"/>
                <a:gd name="T9" fmla="*/ 2 h 48"/>
                <a:gd name="T10" fmla="*/ 8 w 17"/>
                <a:gd name="T11" fmla="*/ 3 h 48"/>
                <a:gd name="T12" fmla="*/ 16 w 17"/>
                <a:gd name="T13" fmla="*/ 2 h 48"/>
                <a:gd name="T14" fmla="*/ 12 w 17"/>
                <a:gd name="T15" fmla="*/ 1 h 48"/>
                <a:gd name="T16" fmla="*/ 8 w 17"/>
                <a:gd name="T17" fmla="*/ 0 h 48"/>
                <a:gd name="T18" fmla="*/ 4 w 17"/>
                <a:gd name="T19" fmla="*/ 1 h 48"/>
                <a:gd name="T20" fmla="*/ 0 w 17"/>
                <a:gd name="T21" fmla="*/ 2 h 48"/>
                <a:gd name="T22" fmla="*/ 8 w 17"/>
                <a:gd name="T23" fmla="*/ 0 h 48"/>
                <a:gd name="T24" fmla="*/ 8 w 17"/>
                <a:gd name="T25" fmla="*/ 0 h 48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7"/>
                <a:gd name="T40" fmla="*/ 0 h 48"/>
                <a:gd name="T41" fmla="*/ 17 w 17"/>
                <a:gd name="T42" fmla="*/ 48 h 48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7" h="48">
                  <a:moveTo>
                    <a:pt x="8" y="0"/>
                  </a:moveTo>
                  <a:lnTo>
                    <a:pt x="0" y="2"/>
                  </a:lnTo>
                  <a:lnTo>
                    <a:pt x="0" y="47"/>
                  </a:lnTo>
                  <a:lnTo>
                    <a:pt x="16" y="47"/>
                  </a:lnTo>
                  <a:lnTo>
                    <a:pt x="16" y="2"/>
                  </a:lnTo>
                  <a:lnTo>
                    <a:pt x="8" y="3"/>
                  </a:lnTo>
                  <a:lnTo>
                    <a:pt x="16" y="2"/>
                  </a:lnTo>
                  <a:lnTo>
                    <a:pt x="12" y="1"/>
                  </a:lnTo>
                  <a:lnTo>
                    <a:pt x="8" y="0"/>
                  </a:lnTo>
                  <a:lnTo>
                    <a:pt x="4" y="1"/>
                  </a:lnTo>
                  <a:lnTo>
                    <a:pt x="0" y="2"/>
                  </a:lnTo>
                  <a:lnTo>
                    <a:pt x="8" y="0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9" name="Freeform 21"/>
            <p:cNvSpPr>
              <a:spLocks/>
            </p:cNvSpPr>
            <p:nvPr/>
          </p:nvSpPr>
          <p:spPr bwMode="auto">
            <a:xfrm>
              <a:off x="3587" y="3254"/>
              <a:ext cx="1652" cy="375"/>
            </a:xfrm>
            <a:custGeom>
              <a:avLst/>
              <a:gdLst>
                <a:gd name="T0" fmla="*/ 0 w 1652"/>
                <a:gd name="T1" fmla="*/ 374 h 375"/>
                <a:gd name="T2" fmla="*/ 1651 w 1652"/>
                <a:gd name="T3" fmla="*/ 18 h 375"/>
                <a:gd name="T4" fmla="*/ 1073 w 1652"/>
                <a:gd name="T5" fmla="*/ 0 h 375"/>
                <a:gd name="T6" fmla="*/ 0 w 1652"/>
                <a:gd name="T7" fmla="*/ 170 h 375"/>
                <a:gd name="T8" fmla="*/ 0 w 1652"/>
                <a:gd name="T9" fmla="*/ 374 h 375"/>
                <a:gd name="T10" fmla="*/ 0 w 1652"/>
                <a:gd name="T11" fmla="*/ 374 h 375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652"/>
                <a:gd name="T19" fmla="*/ 0 h 375"/>
                <a:gd name="T20" fmla="*/ 1652 w 1652"/>
                <a:gd name="T21" fmla="*/ 375 h 375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652" h="375">
                  <a:moveTo>
                    <a:pt x="0" y="374"/>
                  </a:moveTo>
                  <a:lnTo>
                    <a:pt x="1651" y="18"/>
                  </a:lnTo>
                  <a:lnTo>
                    <a:pt x="1073" y="0"/>
                  </a:lnTo>
                  <a:lnTo>
                    <a:pt x="0" y="170"/>
                  </a:lnTo>
                  <a:lnTo>
                    <a:pt x="0" y="374"/>
                  </a:lnTo>
                </a:path>
              </a:pathLst>
            </a:custGeom>
            <a:solidFill>
              <a:srgbClr val="CCABA1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0" name="Freeform 22"/>
            <p:cNvSpPr>
              <a:spLocks/>
            </p:cNvSpPr>
            <p:nvPr/>
          </p:nvSpPr>
          <p:spPr bwMode="auto">
            <a:xfrm>
              <a:off x="3587" y="3271"/>
              <a:ext cx="1654" cy="359"/>
            </a:xfrm>
            <a:custGeom>
              <a:avLst/>
              <a:gdLst>
                <a:gd name="T0" fmla="*/ 1651 w 1654"/>
                <a:gd name="T1" fmla="*/ 2 h 359"/>
                <a:gd name="T2" fmla="*/ 1650 w 1654"/>
                <a:gd name="T3" fmla="*/ 0 h 359"/>
                <a:gd name="T4" fmla="*/ 0 w 1654"/>
                <a:gd name="T5" fmla="*/ 355 h 359"/>
                <a:gd name="T6" fmla="*/ 0 w 1654"/>
                <a:gd name="T7" fmla="*/ 358 h 359"/>
                <a:gd name="T8" fmla="*/ 1651 w 1654"/>
                <a:gd name="T9" fmla="*/ 2 h 359"/>
                <a:gd name="T10" fmla="*/ 1651 w 1654"/>
                <a:gd name="T11" fmla="*/ 0 h 359"/>
                <a:gd name="T12" fmla="*/ 1651 w 1654"/>
                <a:gd name="T13" fmla="*/ 2 h 359"/>
                <a:gd name="T14" fmla="*/ 1653 w 1654"/>
                <a:gd name="T15" fmla="*/ 2 h 359"/>
                <a:gd name="T16" fmla="*/ 1653 w 1654"/>
                <a:gd name="T17" fmla="*/ 1 h 359"/>
                <a:gd name="T18" fmla="*/ 1651 w 1654"/>
                <a:gd name="T19" fmla="*/ 0 h 359"/>
                <a:gd name="T20" fmla="*/ 1649 w 1654"/>
                <a:gd name="T21" fmla="*/ 0 h 359"/>
                <a:gd name="T22" fmla="*/ 1651 w 1654"/>
                <a:gd name="T23" fmla="*/ 2 h 359"/>
                <a:gd name="T24" fmla="*/ 1651 w 1654"/>
                <a:gd name="T25" fmla="*/ 2 h 359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654"/>
                <a:gd name="T40" fmla="*/ 0 h 359"/>
                <a:gd name="T41" fmla="*/ 1654 w 1654"/>
                <a:gd name="T42" fmla="*/ 359 h 359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654" h="359">
                  <a:moveTo>
                    <a:pt x="1651" y="2"/>
                  </a:moveTo>
                  <a:lnTo>
                    <a:pt x="1650" y="0"/>
                  </a:lnTo>
                  <a:lnTo>
                    <a:pt x="0" y="355"/>
                  </a:lnTo>
                  <a:lnTo>
                    <a:pt x="0" y="358"/>
                  </a:lnTo>
                  <a:lnTo>
                    <a:pt x="1651" y="2"/>
                  </a:lnTo>
                  <a:lnTo>
                    <a:pt x="1651" y="0"/>
                  </a:lnTo>
                  <a:lnTo>
                    <a:pt x="1651" y="2"/>
                  </a:lnTo>
                  <a:lnTo>
                    <a:pt x="1653" y="2"/>
                  </a:lnTo>
                  <a:lnTo>
                    <a:pt x="1653" y="1"/>
                  </a:lnTo>
                  <a:lnTo>
                    <a:pt x="1651" y="0"/>
                  </a:lnTo>
                  <a:lnTo>
                    <a:pt x="1649" y="0"/>
                  </a:lnTo>
                  <a:lnTo>
                    <a:pt x="1651" y="2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1" name="Freeform 23"/>
            <p:cNvSpPr>
              <a:spLocks/>
            </p:cNvSpPr>
            <p:nvPr/>
          </p:nvSpPr>
          <p:spPr bwMode="auto">
            <a:xfrm>
              <a:off x="4658" y="3253"/>
              <a:ext cx="581" cy="21"/>
            </a:xfrm>
            <a:custGeom>
              <a:avLst/>
              <a:gdLst>
                <a:gd name="T0" fmla="*/ 2 w 581"/>
                <a:gd name="T1" fmla="*/ 2 h 21"/>
                <a:gd name="T2" fmla="*/ 580 w 581"/>
                <a:gd name="T3" fmla="*/ 20 h 21"/>
                <a:gd name="T4" fmla="*/ 580 w 581"/>
                <a:gd name="T5" fmla="*/ 18 h 21"/>
                <a:gd name="T6" fmla="*/ 2 w 581"/>
                <a:gd name="T7" fmla="*/ 0 h 21"/>
                <a:gd name="T8" fmla="*/ 1 w 581"/>
                <a:gd name="T9" fmla="*/ 0 h 21"/>
                <a:gd name="T10" fmla="*/ 2 w 581"/>
                <a:gd name="T11" fmla="*/ 0 h 21"/>
                <a:gd name="T12" fmla="*/ 1 w 581"/>
                <a:gd name="T13" fmla="*/ 0 h 21"/>
                <a:gd name="T14" fmla="*/ 0 w 581"/>
                <a:gd name="T15" fmla="*/ 1 h 21"/>
                <a:gd name="T16" fmla="*/ 1 w 581"/>
                <a:gd name="T17" fmla="*/ 2 h 21"/>
                <a:gd name="T18" fmla="*/ 2 w 581"/>
                <a:gd name="T19" fmla="*/ 2 h 21"/>
                <a:gd name="T20" fmla="*/ 2 w 581"/>
                <a:gd name="T21" fmla="*/ 2 h 21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581"/>
                <a:gd name="T34" fmla="*/ 0 h 21"/>
                <a:gd name="T35" fmla="*/ 581 w 581"/>
                <a:gd name="T36" fmla="*/ 21 h 21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581" h="21">
                  <a:moveTo>
                    <a:pt x="2" y="2"/>
                  </a:moveTo>
                  <a:lnTo>
                    <a:pt x="580" y="20"/>
                  </a:lnTo>
                  <a:lnTo>
                    <a:pt x="580" y="18"/>
                  </a:lnTo>
                  <a:lnTo>
                    <a:pt x="2" y="0"/>
                  </a:lnTo>
                  <a:lnTo>
                    <a:pt x="1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1" y="2"/>
                  </a:lnTo>
                  <a:lnTo>
                    <a:pt x="2" y="2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2" name="Freeform 24"/>
            <p:cNvSpPr>
              <a:spLocks/>
            </p:cNvSpPr>
            <p:nvPr/>
          </p:nvSpPr>
          <p:spPr bwMode="auto">
            <a:xfrm>
              <a:off x="3585" y="3253"/>
              <a:ext cx="1076" cy="174"/>
            </a:xfrm>
            <a:custGeom>
              <a:avLst/>
              <a:gdLst>
                <a:gd name="T0" fmla="*/ 4 w 1076"/>
                <a:gd name="T1" fmla="*/ 171 h 174"/>
                <a:gd name="T2" fmla="*/ 2 w 1076"/>
                <a:gd name="T3" fmla="*/ 173 h 174"/>
                <a:gd name="T4" fmla="*/ 1075 w 1076"/>
                <a:gd name="T5" fmla="*/ 2 h 174"/>
                <a:gd name="T6" fmla="*/ 1074 w 1076"/>
                <a:gd name="T7" fmla="*/ 0 h 174"/>
                <a:gd name="T8" fmla="*/ 2 w 1076"/>
                <a:gd name="T9" fmla="*/ 170 h 174"/>
                <a:gd name="T10" fmla="*/ 0 w 1076"/>
                <a:gd name="T11" fmla="*/ 171 h 174"/>
                <a:gd name="T12" fmla="*/ 2 w 1076"/>
                <a:gd name="T13" fmla="*/ 170 h 174"/>
                <a:gd name="T14" fmla="*/ 0 w 1076"/>
                <a:gd name="T15" fmla="*/ 171 h 174"/>
                <a:gd name="T16" fmla="*/ 0 w 1076"/>
                <a:gd name="T17" fmla="*/ 172 h 174"/>
                <a:gd name="T18" fmla="*/ 1 w 1076"/>
                <a:gd name="T19" fmla="*/ 173 h 174"/>
                <a:gd name="T20" fmla="*/ 2 w 1076"/>
                <a:gd name="T21" fmla="*/ 173 h 174"/>
                <a:gd name="T22" fmla="*/ 4 w 1076"/>
                <a:gd name="T23" fmla="*/ 171 h 174"/>
                <a:gd name="T24" fmla="*/ 4 w 1076"/>
                <a:gd name="T25" fmla="*/ 171 h 174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076"/>
                <a:gd name="T40" fmla="*/ 0 h 174"/>
                <a:gd name="T41" fmla="*/ 1076 w 1076"/>
                <a:gd name="T42" fmla="*/ 174 h 174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076" h="174">
                  <a:moveTo>
                    <a:pt x="4" y="171"/>
                  </a:moveTo>
                  <a:lnTo>
                    <a:pt x="2" y="173"/>
                  </a:lnTo>
                  <a:lnTo>
                    <a:pt x="1075" y="2"/>
                  </a:lnTo>
                  <a:lnTo>
                    <a:pt x="1074" y="0"/>
                  </a:lnTo>
                  <a:lnTo>
                    <a:pt x="2" y="170"/>
                  </a:lnTo>
                  <a:lnTo>
                    <a:pt x="0" y="171"/>
                  </a:lnTo>
                  <a:lnTo>
                    <a:pt x="2" y="170"/>
                  </a:lnTo>
                  <a:lnTo>
                    <a:pt x="0" y="171"/>
                  </a:lnTo>
                  <a:lnTo>
                    <a:pt x="0" y="172"/>
                  </a:lnTo>
                  <a:lnTo>
                    <a:pt x="1" y="173"/>
                  </a:lnTo>
                  <a:lnTo>
                    <a:pt x="2" y="173"/>
                  </a:lnTo>
                  <a:lnTo>
                    <a:pt x="4" y="171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3" name="Freeform 25"/>
            <p:cNvSpPr>
              <a:spLocks/>
            </p:cNvSpPr>
            <p:nvPr/>
          </p:nvSpPr>
          <p:spPr bwMode="auto">
            <a:xfrm>
              <a:off x="3585" y="3424"/>
              <a:ext cx="17" cy="206"/>
            </a:xfrm>
            <a:custGeom>
              <a:avLst/>
              <a:gdLst>
                <a:gd name="T0" fmla="*/ 8 w 17"/>
                <a:gd name="T1" fmla="*/ 202 h 206"/>
                <a:gd name="T2" fmla="*/ 16 w 17"/>
                <a:gd name="T3" fmla="*/ 204 h 206"/>
                <a:gd name="T4" fmla="*/ 16 w 17"/>
                <a:gd name="T5" fmla="*/ 0 h 206"/>
                <a:gd name="T6" fmla="*/ 0 w 17"/>
                <a:gd name="T7" fmla="*/ 0 h 206"/>
                <a:gd name="T8" fmla="*/ 0 w 17"/>
                <a:gd name="T9" fmla="*/ 204 h 206"/>
                <a:gd name="T10" fmla="*/ 8 w 17"/>
                <a:gd name="T11" fmla="*/ 205 h 206"/>
                <a:gd name="T12" fmla="*/ 0 w 17"/>
                <a:gd name="T13" fmla="*/ 204 h 206"/>
                <a:gd name="T14" fmla="*/ 4 w 17"/>
                <a:gd name="T15" fmla="*/ 205 h 206"/>
                <a:gd name="T16" fmla="*/ 8 w 17"/>
                <a:gd name="T17" fmla="*/ 205 h 206"/>
                <a:gd name="T18" fmla="*/ 12 w 17"/>
                <a:gd name="T19" fmla="*/ 205 h 206"/>
                <a:gd name="T20" fmla="*/ 16 w 17"/>
                <a:gd name="T21" fmla="*/ 204 h 206"/>
                <a:gd name="T22" fmla="*/ 8 w 17"/>
                <a:gd name="T23" fmla="*/ 202 h 206"/>
                <a:gd name="T24" fmla="*/ 8 w 17"/>
                <a:gd name="T25" fmla="*/ 202 h 20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7"/>
                <a:gd name="T40" fmla="*/ 0 h 206"/>
                <a:gd name="T41" fmla="*/ 17 w 17"/>
                <a:gd name="T42" fmla="*/ 206 h 20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7" h="206">
                  <a:moveTo>
                    <a:pt x="8" y="202"/>
                  </a:moveTo>
                  <a:lnTo>
                    <a:pt x="16" y="204"/>
                  </a:lnTo>
                  <a:lnTo>
                    <a:pt x="16" y="0"/>
                  </a:lnTo>
                  <a:lnTo>
                    <a:pt x="0" y="0"/>
                  </a:lnTo>
                  <a:lnTo>
                    <a:pt x="0" y="204"/>
                  </a:lnTo>
                  <a:lnTo>
                    <a:pt x="8" y="205"/>
                  </a:lnTo>
                  <a:lnTo>
                    <a:pt x="0" y="204"/>
                  </a:lnTo>
                  <a:lnTo>
                    <a:pt x="4" y="205"/>
                  </a:lnTo>
                  <a:lnTo>
                    <a:pt x="8" y="205"/>
                  </a:lnTo>
                  <a:lnTo>
                    <a:pt x="12" y="205"/>
                  </a:lnTo>
                  <a:lnTo>
                    <a:pt x="16" y="204"/>
                  </a:lnTo>
                  <a:lnTo>
                    <a:pt x="8" y="202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4" name="Freeform 26"/>
            <p:cNvSpPr>
              <a:spLocks/>
            </p:cNvSpPr>
            <p:nvPr/>
          </p:nvSpPr>
          <p:spPr bwMode="auto">
            <a:xfrm>
              <a:off x="4988" y="3242"/>
              <a:ext cx="292" cy="398"/>
            </a:xfrm>
            <a:custGeom>
              <a:avLst/>
              <a:gdLst>
                <a:gd name="T0" fmla="*/ 0 w 292"/>
                <a:gd name="T1" fmla="*/ 173 h 398"/>
                <a:gd name="T2" fmla="*/ 108 w 292"/>
                <a:gd name="T3" fmla="*/ 0 h 398"/>
                <a:gd name="T4" fmla="*/ 180 w 292"/>
                <a:gd name="T5" fmla="*/ 115 h 398"/>
                <a:gd name="T6" fmla="*/ 227 w 292"/>
                <a:gd name="T7" fmla="*/ 258 h 398"/>
                <a:gd name="T8" fmla="*/ 291 w 292"/>
                <a:gd name="T9" fmla="*/ 343 h 398"/>
                <a:gd name="T10" fmla="*/ 214 w 292"/>
                <a:gd name="T11" fmla="*/ 387 h 398"/>
                <a:gd name="T12" fmla="*/ 125 w 292"/>
                <a:gd name="T13" fmla="*/ 397 h 398"/>
                <a:gd name="T14" fmla="*/ 0 w 292"/>
                <a:gd name="T15" fmla="*/ 173 h 398"/>
                <a:gd name="T16" fmla="*/ 0 w 292"/>
                <a:gd name="T17" fmla="*/ 173 h 398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292"/>
                <a:gd name="T28" fmla="*/ 0 h 398"/>
                <a:gd name="T29" fmla="*/ 292 w 292"/>
                <a:gd name="T30" fmla="*/ 398 h 398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292" h="398">
                  <a:moveTo>
                    <a:pt x="0" y="173"/>
                  </a:moveTo>
                  <a:lnTo>
                    <a:pt x="108" y="0"/>
                  </a:lnTo>
                  <a:lnTo>
                    <a:pt x="180" y="115"/>
                  </a:lnTo>
                  <a:lnTo>
                    <a:pt x="227" y="258"/>
                  </a:lnTo>
                  <a:lnTo>
                    <a:pt x="291" y="343"/>
                  </a:lnTo>
                  <a:lnTo>
                    <a:pt x="214" y="387"/>
                  </a:lnTo>
                  <a:lnTo>
                    <a:pt x="125" y="397"/>
                  </a:lnTo>
                  <a:lnTo>
                    <a:pt x="0" y="173"/>
                  </a:lnTo>
                </a:path>
              </a:pathLst>
            </a:custGeom>
            <a:solidFill>
              <a:srgbClr val="868D8D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5" name="Freeform 27"/>
            <p:cNvSpPr>
              <a:spLocks/>
            </p:cNvSpPr>
            <p:nvPr/>
          </p:nvSpPr>
          <p:spPr bwMode="auto">
            <a:xfrm>
              <a:off x="5073" y="3575"/>
              <a:ext cx="483" cy="639"/>
            </a:xfrm>
            <a:custGeom>
              <a:avLst/>
              <a:gdLst>
                <a:gd name="T0" fmla="*/ 162 w 483"/>
                <a:gd name="T1" fmla="*/ 6 h 639"/>
                <a:gd name="T2" fmla="*/ 156 w 483"/>
                <a:gd name="T3" fmla="*/ 14 h 639"/>
                <a:gd name="T4" fmla="*/ 149 w 483"/>
                <a:gd name="T5" fmla="*/ 24 h 639"/>
                <a:gd name="T6" fmla="*/ 125 w 483"/>
                <a:gd name="T7" fmla="*/ 24 h 639"/>
                <a:gd name="T8" fmla="*/ 101 w 483"/>
                <a:gd name="T9" fmla="*/ 25 h 639"/>
                <a:gd name="T10" fmla="*/ 78 w 483"/>
                <a:gd name="T11" fmla="*/ 29 h 639"/>
                <a:gd name="T12" fmla="*/ 57 w 483"/>
                <a:gd name="T13" fmla="*/ 34 h 639"/>
                <a:gd name="T14" fmla="*/ 37 w 483"/>
                <a:gd name="T15" fmla="*/ 42 h 639"/>
                <a:gd name="T16" fmla="*/ 28 w 483"/>
                <a:gd name="T17" fmla="*/ 166 h 639"/>
                <a:gd name="T18" fmla="*/ 33 w 483"/>
                <a:gd name="T19" fmla="*/ 286 h 639"/>
                <a:gd name="T20" fmla="*/ 53 w 483"/>
                <a:gd name="T21" fmla="*/ 280 h 639"/>
                <a:gd name="T22" fmla="*/ 73 w 483"/>
                <a:gd name="T23" fmla="*/ 274 h 639"/>
                <a:gd name="T24" fmla="*/ 93 w 483"/>
                <a:gd name="T25" fmla="*/ 267 h 639"/>
                <a:gd name="T26" fmla="*/ 113 w 483"/>
                <a:gd name="T27" fmla="*/ 261 h 639"/>
                <a:gd name="T28" fmla="*/ 132 w 483"/>
                <a:gd name="T29" fmla="*/ 254 h 639"/>
                <a:gd name="T30" fmla="*/ 118 w 483"/>
                <a:gd name="T31" fmla="*/ 278 h 639"/>
                <a:gd name="T32" fmla="*/ 104 w 483"/>
                <a:gd name="T33" fmla="*/ 302 h 639"/>
                <a:gd name="T34" fmla="*/ 91 w 483"/>
                <a:gd name="T35" fmla="*/ 328 h 639"/>
                <a:gd name="T36" fmla="*/ 81 w 483"/>
                <a:gd name="T37" fmla="*/ 358 h 639"/>
                <a:gd name="T38" fmla="*/ 71 w 483"/>
                <a:gd name="T39" fmla="*/ 386 h 639"/>
                <a:gd name="T40" fmla="*/ 51 w 483"/>
                <a:gd name="T41" fmla="*/ 457 h 639"/>
                <a:gd name="T42" fmla="*/ 26 w 483"/>
                <a:gd name="T43" fmla="*/ 547 h 639"/>
                <a:gd name="T44" fmla="*/ 0 w 483"/>
                <a:gd name="T45" fmla="*/ 638 h 639"/>
                <a:gd name="T46" fmla="*/ 36 w 483"/>
                <a:gd name="T47" fmla="*/ 638 h 639"/>
                <a:gd name="T48" fmla="*/ 72 w 483"/>
                <a:gd name="T49" fmla="*/ 638 h 639"/>
                <a:gd name="T50" fmla="*/ 108 w 483"/>
                <a:gd name="T51" fmla="*/ 638 h 639"/>
                <a:gd name="T52" fmla="*/ 145 w 483"/>
                <a:gd name="T53" fmla="*/ 638 h 639"/>
                <a:gd name="T54" fmla="*/ 181 w 483"/>
                <a:gd name="T55" fmla="*/ 638 h 639"/>
                <a:gd name="T56" fmla="*/ 192 w 483"/>
                <a:gd name="T57" fmla="*/ 609 h 639"/>
                <a:gd name="T58" fmla="*/ 187 w 483"/>
                <a:gd name="T59" fmla="*/ 569 h 639"/>
                <a:gd name="T60" fmla="*/ 176 w 483"/>
                <a:gd name="T61" fmla="*/ 536 h 639"/>
                <a:gd name="T62" fmla="*/ 189 w 483"/>
                <a:gd name="T63" fmla="*/ 523 h 639"/>
                <a:gd name="T64" fmla="*/ 202 w 483"/>
                <a:gd name="T65" fmla="*/ 510 h 639"/>
                <a:gd name="T66" fmla="*/ 214 w 483"/>
                <a:gd name="T67" fmla="*/ 497 h 639"/>
                <a:gd name="T68" fmla="*/ 225 w 483"/>
                <a:gd name="T69" fmla="*/ 483 h 639"/>
                <a:gd name="T70" fmla="*/ 237 w 483"/>
                <a:gd name="T71" fmla="*/ 469 h 639"/>
                <a:gd name="T72" fmla="*/ 253 w 483"/>
                <a:gd name="T73" fmla="*/ 455 h 639"/>
                <a:gd name="T74" fmla="*/ 273 w 483"/>
                <a:gd name="T75" fmla="*/ 442 h 639"/>
                <a:gd name="T76" fmla="*/ 291 w 483"/>
                <a:gd name="T77" fmla="*/ 427 h 639"/>
                <a:gd name="T78" fmla="*/ 315 w 483"/>
                <a:gd name="T79" fmla="*/ 402 h 639"/>
                <a:gd name="T80" fmla="*/ 338 w 483"/>
                <a:gd name="T81" fmla="*/ 376 h 639"/>
                <a:gd name="T82" fmla="*/ 360 w 483"/>
                <a:gd name="T83" fmla="*/ 349 h 639"/>
                <a:gd name="T84" fmla="*/ 382 w 483"/>
                <a:gd name="T85" fmla="*/ 322 h 639"/>
                <a:gd name="T86" fmla="*/ 406 w 483"/>
                <a:gd name="T87" fmla="*/ 296 h 639"/>
                <a:gd name="T88" fmla="*/ 424 w 483"/>
                <a:gd name="T89" fmla="*/ 280 h 639"/>
                <a:gd name="T90" fmla="*/ 443 w 483"/>
                <a:gd name="T91" fmla="*/ 270 h 639"/>
                <a:gd name="T92" fmla="*/ 457 w 483"/>
                <a:gd name="T93" fmla="*/ 257 h 639"/>
                <a:gd name="T94" fmla="*/ 471 w 483"/>
                <a:gd name="T95" fmla="*/ 234 h 639"/>
                <a:gd name="T96" fmla="*/ 480 w 483"/>
                <a:gd name="T97" fmla="*/ 207 h 639"/>
                <a:gd name="T98" fmla="*/ 482 w 483"/>
                <a:gd name="T99" fmla="*/ 143 h 639"/>
                <a:gd name="T100" fmla="*/ 482 w 483"/>
                <a:gd name="T101" fmla="*/ 0 h 639"/>
                <a:gd name="T102" fmla="*/ 452 w 483"/>
                <a:gd name="T103" fmla="*/ 0 h 639"/>
                <a:gd name="T104" fmla="*/ 422 w 483"/>
                <a:gd name="T105" fmla="*/ 0 h 639"/>
                <a:gd name="T106" fmla="*/ 393 w 483"/>
                <a:gd name="T107" fmla="*/ 0 h 639"/>
                <a:gd name="T108" fmla="*/ 363 w 483"/>
                <a:gd name="T109" fmla="*/ 0 h 639"/>
                <a:gd name="T110" fmla="*/ 333 w 483"/>
                <a:gd name="T111" fmla="*/ 0 h 639"/>
                <a:gd name="T112" fmla="*/ 304 w 483"/>
                <a:gd name="T113" fmla="*/ 0 h 639"/>
                <a:gd name="T114" fmla="*/ 274 w 483"/>
                <a:gd name="T115" fmla="*/ 0 h 639"/>
                <a:gd name="T116" fmla="*/ 245 w 483"/>
                <a:gd name="T117" fmla="*/ 0 h 639"/>
                <a:gd name="T118" fmla="*/ 215 w 483"/>
                <a:gd name="T119" fmla="*/ 0 h 639"/>
                <a:gd name="T120" fmla="*/ 186 w 483"/>
                <a:gd name="T121" fmla="*/ 0 h 639"/>
                <a:gd name="T122" fmla="*/ 166 w 483"/>
                <a:gd name="T123" fmla="*/ 0 h 639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483"/>
                <a:gd name="T187" fmla="*/ 0 h 639"/>
                <a:gd name="T188" fmla="*/ 483 w 483"/>
                <a:gd name="T189" fmla="*/ 639 h 639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483" h="639">
                  <a:moveTo>
                    <a:pt x="166" y="0"/>
                  </a:moveTo>
                  <a:lnTo>
                    <a:pt x="163" y="3"/>
                  </a:lnTo>
                  <a:lnTo>
                    <a:pt x="162" y="6"/>
                  </a:lnTo>
                  <a:lnTo>
                    <a:pt x="160" y="8"/>
                  </a:lnTo>
                  <a:lnTo>
                    <a:pt x="158" y="12"/>
                  </a:lnTo>
                  <a:lnTo>
                    <a:pt x="156" y="14"/>
                  </a:lnTo>
                  <a:lnTo>
                    <a:pt x="154" y="18"/>
                  </a:lnTo>
                  <a:lnTo>
                    <a:pt x="151" y="20"/>
                  </a:lnTo>
                  <a:lnTo>
                    <a:pt x="149" y="24"/>
                  </a:lnTo>
                  <a:lnTo>
                    <a:pt x="141" y="24"/>
                  </a:lnTo>
                  <a:lnTo>
                    <a:pt x="133" y="24"/>
                  </a:lnTo>
                  <a:lnTo>
                    <a:pt x="125" y="24"/>
                  </a:lnTo>
                  <a:lnTo>
                    <a:pt x="117" y="25"/>
                  </a:lnTo>
                  <a:lnTo>
                    <a:pt x="108" y="25"/>
                  </a:lnTo>
                  <a:lnTo>
                    <a:pt x="101" y="25"/>
                  </a:lnTo>
                  <a:lnTo>
                    <a:pt x="93" y="26"/>
                  </a:lnTo>
                  <a:lnTo>
                    <a:pt x="85" y="27"/>
                  </a:lnTo>
                  <a:lnTo>
                    <a:pt x="78" y="29"/>
                  </a:lnTo>
                  <a:lnTo>
                    <a:pt x="71" y="30"/>
                  </a:lnTo>
                  <a:lnTo>
                    <a:pt x="65" y="32"/>
                  </a:lnTo>
                  <a:lnTo>
                    <a:pt x="57" y="34"/>
                  </a:lnTo>
                  <a:lnTo>
                    <a:pt x="51" y="37"/>
                  </a:lnTo>
                  <a:lnTo>
                    <a:pt x="44" y="39"/>
                  </a:lnTo>
                  <a:lnTo>
                    <a:pt x="37" y="42"/>
                  </a:lnTo>
                  <a:lnTo>
                    <a:pt x="30" y="44"/>
                  </a:lnTo>
                  <a:lnTo>
                    <a:pt x="30" y="105"/>
                  </a:lnTo>
                  <a:lnTo>
                    <a:pt x="28" y="166"/>
                  </a:lnTo>
                  <a:lnTo>
                    <a:pt x="28" y="227"/>
                  </a:lnTo>
                  <a:lnTo>
                    <a:pt x="26" y="288"/>
                  </a:lnTo>
                  <a:lnTo>
                    <a:pt x="33" y="286"/>
                  </a:lnTo>
                  <a:lnTo>
                    <a:pt x="40" y="284"/>
                  </a:lnTo>
                  <a:lnTo>
                    <a:pt x="47" y="282"/>
                  </a:lnTo>
                  <a:lnTo>
                    <a:pt x="53" y="280"/>
                  </a:lnTo>
                  <a:lnTo>
                    <a:pt x="60" y="278"/>
                  </a:lnTo>
                  <a:lnTo>
                    <a:pt x="67" y="275"/>
                  </a:lnTo>
                  <a:lnTo>
                    <a:pt x="73" y="274"/>
                  </a:lnTo>
                  <a:lnTo>
                    <a:pt x="80" y="271"/>
                  </a:lnTo>
                  <a:lnTo>
                    <a:pt x="86" y="269"/>
                  </a:lnTo>
                  <a:lnTo>
                    <a:pt x="93" y="267"/>
                  </a:lnTo>
                  <a:lnTo>
                    <a:pt x="100" y="265"/>
                  </a:lnTo>
                  <a:lnTo>
                    <a:pt x="106" y="263"/>
                  </a:lnTo>
                  <a:lnTo>
                    <a:pt x="113" y="261"/>
                  </a:lnTo>
                  <a:lnTo>
                    <a:pt x="119" y="259"/>
                  </a:lnTo>
                  <a:lnTo>
                    <a:pt x="126" y="256"/>
                  </a:lnTo>
                  <a:lnTo>
                    <a:pt x="132" y="254"/>
                  </a:lnTo>
                  <a:lnTo>
                    <a:pt x="128" y="263"/>
                  </a:lnTo>
                  <a:lnTo>
                    <a:pt x="123" y="270"/>
                  </a:lnTo>
                  <a:lnTo>
                    <a:pt x="118" y="278"/>
                  </a:lnTo>
                  <a:lnTo>
                    <a:pt x="113" y="287"/>
                  </a:lnTo>
                  <a:lnTo>
                    <a:pt x="109" y="295"/>
                  </a:lnTo>
                  <a:lnTo>
                    <a:pt x="104" y="302"/>
                  </a:lnTo>
                  <a:lnTo>
                    <a:pt x="100" y="311"/>
                  </a:lnTo>
                  <a:lnTo>
                    <a:pt x="95" y="319"/>
                  </a:lnTo>
                  <a:lnTo>
                    <a:pt x="91" y="328"/>
                  </a:lnTo>
                  <a:lnTo>
                    <a:pt x="88" y="339"/>
                  </a:lnTo>
                  <a:lnTo>
                    <a:pt x="84" y="348"/>
                  </a:lnTo>
                  <a:lnTo>
                    <a:pt x="81" y="358"/>
                  </a:lnTo>
                  <a:lnTo>
                    <a:pt x="78" y="367"/>
                  </a:lnTo>
                  <a:lnTo>
                    <a:pt x="75" y="377"/>
                  </a:lnTo>
                  <a:lnTo>
                    <a:pt x="71" y="386"/>
                  </a:lnTo>
                  <a:lnTo>
                    <a:pt x="67" y="397"/>
                  </a:lnTo>
                  <a:lnTo>
                    <a:pt x="59" y="427"/>
                  </a:lnTo>
                  <a:lnTo>
                    <a:pt x="51" y="457"/>
                  </a:lnTo>
                  <a:lnTo>
                    <a:pt x="42" y="486"/>
                  </a:lnTo>
                  <a:lnTo>
                    <a:pt x="34" y="517"/>
                  </a:lnTo>
                  <a:lnTo>
                    <a:pt x="26" y="547"/>
                  </a:lnTo>
                  <a:lnTo>
                    <a:pt x="17" y="577"/>
                  </a:lnTo>
                  <a:lnTo>
                    <a:pt x="8" y="607"/>
                  </a:lnTo>
                  <a:lnTo>
                    <a:pt x="0" y="638"/>
                  </a:lnTo>
                  <a:lnTo>
                    <a:pt x="12" y="638"/>
                  </a:lnTo>
                  <a:lnTo>
                    <a:pt x="24" y="638"/>
                  </a:lnTo>
                  <a:lnTo>
                    <a:pt x="36" y="638"/>
                  </a:lnTo>
                  <a:lnTo>
                    <a:pt x="47" y="638"/>
                  </a:lnTo>
                  <a:lnTo>
                    <a:pt x="60" y="638"/>
                  </a:lnTo>
                  <a:lnTo>
                    <a:pt x="72" y="638"/>
                  </a:lnTo>
                  <a:lnTo>
                    <a:pt x="84" y="638"/>
                  </a:lnTo>
                  <a:lnTo>
                    <a:pt x="96" y="638"/>
                  </a:lnTo>
                  <a:lnTo>
                    <a:pt x="108" y="638"/>
                  </a:lnTo>
                  <a:lnTo>
                    <a:pt x="121" y="638"/>
                  </a:lnTo>
                  <a:lnTo>
                    <a:pt x="133" y="638"/>
                  </a:lnTo>
                  <a:lnTo>
                    <a:pt x="145" y="638"/>
                  </a:lnTo>
                  <a:lnTo>
                    <a:pt x="156" y="638"/>
                  </a:lnTo>
                  <a:lnTo>
                    <a:pt x="169" y="638"/>
                  </a:lnTo>
                  <a:lnTo>
                    <a:pt x="181" y="638"/>
                  </a:lnTo>
                  <a:lnTo>
                    <a:pt x="193" y="638"/>
                  </a:lnTo>
                  <a:lnTo>
                    <a:pt x="192" y="623"/>
                  </a:lnTo>
                  <a:lnTo>
                    <a:pt x="192" y="609"/>
                  </a:lnTo>
                  <a:lnTo>
                    <a:pt x="191" y="594"/>
                  </a:lnTo>
                  <a:lnTo>
                    <a:pt x="189" y="580"/>
                  </a:lnTo>
                  <a:lnTo>
                    <a:pt x="187" y="569"/>
                  </a:lnTo>
                  <a:lnTo>
                    <a:pt x="184" y="558"/>
                  </a:lnTo>
                  <a:lnTo>
                    <a:pt x="180" y="547"/>
                  </a:lnTo>
                  <a:lnTo>
                    <a:pt x="176" y="536"/>
                  </a:lnTo>
                  <a:lnTo>
                    <a:pt x="180" y="532"/>
                  </a:lnTo>
                  <a:lnTo>
                    <a:pt x="184" y="528"/>
                  </a:lnTo>
                  <a:lnTo>
                    <a:pt x="189" y="523"/>
                  </a:lnTo>
                  <a:lnTo>
                    <a:pt x="193" y="519"/>
                  </a:lnTo>
                  <a:lnTo>
                    <a:pt x="197" y="515"/>
                  </a:lnTo>
                  <a:lnTo>
                    <a:pt x="202" y="510"/>
                  </a:lnTo>
                  <a:lnTo>
                    <a:pt x="206" y="507"/>
                  </a:lnTo>
                  <a:lnTo>
                    <a:pt x="210" y="502"/>
                  </a:lnTo>
                  <a:lnTo>
                    <a:pt x="214" y="497"/>
                  </a:lnTo>
                  <a:lnTo>
                    <a:pt x="218" y="493"/>
                  </a:lnTo>
                  <a:lnTo>
                    <a:pt x="221" y="488"/>
                  </a:lnTo>
                  <a:lnTo>
                    <a:pt x="225" y="483"/>
                  </a:lnTo>
                  <a:lnTo>
                    <a:pt x="229" y="478"/>
                  </a:lnTo>
                  <a:lnTo>
                    <a:pt x="233" y="473"/>
                  </a:lnTo>
                  <a:lnTo>
                    <a:pt x="237" y="469"/>
                  </a:lnTo>
                  <a:lnTo>
                    <a:pt x="241" y="465"/>
                  </a:lnTo>
                  <a:lnTo>
                    <a:pt x="247" y="460"/>
                  </a:lnTo>
                  <a:lnTo>
                    <a:pt x="253" y="455"/>
                  </a:lnTo>
                  <a:lnTo>
                    <a:pt x="260" y="451"/>
                  </a:lnTo>
                  <a:lnTo>
                    <a:pt x="266" y="446"/>
                  </a:lnTo>
                  <a:lnTo>
                    <a:pt x="273" y="442"/>
                  </a:lnTo>
                  <a:lnTo>
                    <a:pt x="280" y="437"/>
                  </a:lnTo>
                  <a:lnTo>
                    <a:pt x="286" y="432"/>
                  </a:lnTo>
                  <a:lnTo>
                    <a:pt x="291" y="427"/>
                  </a:lnTo>
                  <a:lnTo>
                    <a:pt x="300" y="419"/>
                  </a:lnTo>
                  <a:lnTo>
                    <a:pt x="307" y="410"/>
                  </a:lnTo>
                  <a:lnTo>
                    <a:pt x="315" y="402"/>
                  </a:lnTo>
                  <a:lnTo>
                    <a:pt x="322" y="393"/>
                  </a:lnTo>
                  <a:lnTo>
                    <a:pt x="330" y="384"/>
                  </a:lnTo>
                  <a:lnTo>
                    <a:pt x="338" y="376"/>
                  </a:lnTo>
                  <a:lnTo>
                    <a:pt x="345" y="367"/>
                  </a:lnTo>
                  <a:lnTo>
                    <a:pt x="353" y="358"/>
                  </a:lnTo>
                  <a:lnTo>
                    <a:pt x="360" y="349"/>
                  </a:lnTo>
                  <a:lnTo>
                    <a:pt x="367" y="340"/>
                  </a:lnTo>
                  <a:lnTo>
                    <a:pt x="376" y="331"/>
                  </a:lnTo>
                  <a:lnTo>
                    <a:pt x="382" y="322"/>
                  </a:lnTo>
                  <a:lnTo>
                    <a:pt x="390" y="313"/>
                  </a:lnTo>
                  <a:lnTo>
                    <a:pt x="398" y="305"/>
                  </a:lnTo>
                  <a:lnTo>
                    <a:pt x="406" y="296"/>
                  </a:lnTo>
                  <a:lnTo>
                    <a:pt x="413" y="288"/>
                  </a:lnTo>
                  <a:lnTo>
                    <a:pt x="418" y="284"/>
                  </a:lnTo>
                  <a:lnTo>
                    <a:pt x="424" y="280"/>
                  </a:lnTo>
                  <a:lnTo>
                    <a:pt x="430" y="277"/>
                  </a:lnTo>
                  <a:lnTo>
                    <a:pt x="437" y="274"/>
                  </a:lnTo>
                  <a:lnTo>
                    <a:pt x="443" y="270"/>
                  </a:lnTo>
                  <a:lnTo>
                    <a:pt x="448" y="266"/>
                  </a:lnTo>
                  <a:lnTo>
                    <a:pt x="453" y="263"/>
                  </a:lnTo>
                  <a:lnTo>
                    <a:pt x="457" y="257"/>
                  </a:lnTo>
                  <a:lnTo>
                    <a:pt x="463" y="250"/>
                  </a:lnTo>
                  <a:lnTo>
                    <a:pt x="467" y="242"/>
                  </a:lnTo>
                  <a:lnTo>
                    <a:pt x="471" y="234"/>
                  </a:lnTo>
                  <a:lnTo>
                    <a:pt x="474" y="226"/>
                  </a:lnTo>
                  <a:lnTo>
                    <a:pt x="477" y="217"/>
                  </a:lnTo>
                  <a:lnTo>
                    <a:pt x="480" y="207"/>
                  </a:lnTo>
                  <a:lnTo>
                    <a:pt x="481" y="199"/>
                  </a:lnTo>
                  <a:lnTo>
                    <a:pt x="482" y="189"/>
                  </a:lnTo>
                  <a:lnTo>
                    <a:pt x="482" y="143"/>
                  </a:lnTo>
                  <a:lnTo>
                    <a:pt x="482" y="95"/>
                  </a:lnTo>
                  <a:lnTo>
                    <a:pt x="482" y="47"/>
                  </a:lnTo>
                  <a:lnTo>
                    <a:pt x="482" y="0"/>
                  </a:lnTo>
                  <a:lnTo>
                    <a:pt x="471" y="0"/>
                  </a:lnTo>
                  <a:lnTo>
                    <a:pt x="461" y="0"/>
                  </a:lnTo>
                  <a:lnTo>
                    <a:pt x="452" y="0"/>
                  </a:lnTo>
                  <a:lnTo>
                    <a:pt x="442" y="0"/>
                  </a:lnTo>
                  <a:lnTo>
                    <a:pt x="432" y="0"/>
                  </a:lnTo>
                  <a:lnTo>
                    <a:pt x="422" y="0"/>
                  </a:lnTo>
                  <a:lnTo>
                    <a:pt x="413" y="0"/>
                  </a:lnTo>
                  <a:lnTo>
                    <a:pt x="402" y="0"/>
                  </a:lnTo>
                  <a:lnTo>
                    <a:pt x="393" y="0"/>
                  </a:lnTo>
                  <a:lnTo>
                    <a:pt x="382" y="0"/>
                  </a:lnTo>
                  <a:lnTo>
                    <a:pt x="373" y="0"/>
                  </a:lnTo>
                  <a:lnTo>
                    <a:pt x="363" y="0"/>
                  </a:lnTo>
                  <a:lnTo>
                    <a:pt x="353" y="0"/>
                  </a:lnTo>
                  <a:lnTo>
                    <a:pt x="343" y="0"/>
                  </a:lnTo>
                  <a:lnTo>
                    <a:pt x="333" y="0"/>
                  </a:lnTo>
                  <a:lnTo>
                    <a:pt x="324" y="0"/>
                  </a:lnTo>
                  <a:lnTo>
                    <a:pt x="314" y="0"/>
                  </a:lnTo>
                  <a:lnTo>
                    <a:pt x="304" y="0"/>
                  </a:lnTo>
                  <a:lnTo>
                    <a:pt x="293" y="0"/>
                  </a:lnTo>
                  <a:lnTo>
                    <a:pt x="284" y="0"/>
                  </a:lnTo>
                  <a:lnTo>
                    <a:pt x="274" y="0"/>
                  </a:lnTo>
                  <a:lnTo>
                    <a:pt x="265" y="0"/>
                  </a:lnTo>
                  <a:lnTo>
                    <a:pt x="254" y="0"/>
                  </a:lnTo>
                  <a:lnTo>
                    <a:pt x="245" y="0"/>
                  </a:lnTo>
                  <a:lnTo>
                    <a:pt x="234" y="0"/>
                  </a:lnTo>
                  <a:lnTo>
                    <a:pt x="225" y="0"/>
                  </a:lnTo>
                  <a:lnTo>
                    <a:pt x="215" y="0"/>
                  </a:lnTo>
                  <a:lnTo>
                    <a:pt x="205" y="0"/>
                  </a:lnTo>
                  <a:lnTo>
                    <a:pt x="195" y="0"/>
                  </a:lnTo>
                  <a:lnTo>
                    <a:pt x="186" y="0"/>
                  </a:lnTo>
                  <a:lnTo>
                    <a:pt x="176" y="0"/>
                  </a:lnTo>
                  <a:lnTo>
                    <a:pt x="166" y="0"/>
                  </a:lnTo>
                </a:path>
              </a:pathLst>
            </a:custGeom>
            <a:solidFill>
              <a:srgbClr val="C5CCCC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6" name="Freeform 28"/>
            <p:cNvSpPr>
              <a:spLocks/>
            </p:cNvSpPr>
            <p:nvPr/>
          </p:nvSpPr>
          <p:spPr bwMode="auto">
            <a:xfrm>
              <a:off x="5073" y="3575"/>
              <a:ext cx="483" cy="639"/>
            </a:xfrm>
            <a:custGeom>
              <a:avLst/>
              <a:gdLst>
                <a:gd name="T0" fmla="*/ 162 w 483"/>
                <a:gd name="T1" fmla="*/ 6 h 639"/>
                <a:gd name="T2" fmla="*/ 156 w 483"/>
                <a:gd name="T3" fmla="*/ 14 h 639"/>
                <a:gd name="T4" fmla="*/ 149 w 483"/>
                <a:gd name="T5" fmla="*/ 24 h 639"/>
                <a:gd name="T6" fmla="*/ 125 w 483"/>
                <a:gd name="T7" fmla="*/ 24 h 639"/>
                <a:gd name="T8" fmla="*/ 101 w 483"/>
                <a:gd name="T9" fmla="*/ 25 h 639"/>
                <a:gd name="T10" fmla="*/ 78 w 483"/>
                <a:gd name="T11" fmla="*/ 29 h 639"/>
                <a:gd name="T12" fmla="*/ 57 w 483"/>
                <a:gd name="T13" fmla="*/ 34 h 639"/>
                <a:gd name="T14" fmla="*/ 37 w 483"/>
                <a:gd name="T15" fmla="*/ 42 h 639"/>
                <a:gd name="T16" fmla="*/ 28 w 483"/>
                <a:gd name="T17" fmla="*/ 166 h 639"/>
                <a:gd name="T18" fmla="*/ 33 w 483"/>
                <a:gd name="T19" fmla="*/ 286 h 639"/>
                <a:gd name="T20" fmla="*/ 53 w 483"/>
                <a:gd name="T21" fmla="*/ 280 h 639"/>
                <a:gd name="T22" fmla="*/ 73 w 483"/>
                <a:gd name="T23" fmla="*/ 274 h 639"/>
                <a:gd name="T24" fmla="*/ 93 w 483"/>
                <a:gd name="T25" fmla="*/ 267 h 639"/>
                <a:gd name="T26" fmla="*/ 113 w 483"/>
                <a:gd name="T27" fmla="*/ 261 h 639"/>
                <a:gd name="T28" fmla="*/ 132 w 483"/>
                <a:gd name="T29" fmla="*/ 254 h 639"/>
                <a:gd name="T30" fmla="*/ 118 w 483"/>
                <a:gd name="T31" fmla="*/ 278 h 639"/>
                <a:gd name="T32" fmla="*/ 104 w 483"/>
                <a:gd name="T33" fmla="*/ 302 h 639"/>
                <a:gd name="T34" fmla="*/ 91 w 483"/>
                <a:gd name="T35" fmla="*/ 328 h 639"/>
                <a:gd name="T36" fmla="*/ 81 w 483"/>
                <a:gd name="T37" fmla="*/ 358 h 639"/>
                <a:gd name="T38" fmla="*/ 71 w 483"/>
                <a:gd name="T39" fmla="*/ 386 h 639"/>
                <a:gd name="T40" fmla="*/ 51 w 483"/>
                <a:gd name="T41" fmla="*/ 457 h 639"/>
                <a:gd name="T42" fmla="*/ 26 w 483"/>
                <a:gd name="T43" fmla="*/ 547 h 639"/>
                <a:gd name="T44" fmla="*/ 0 w 483"/>
                <a:gd name="T45" fmla="*/ 638 h 639"/>
                <a:gd name="T46" fmla="*/ 36 w 483"/>
                <a:gd name="T47" fmla="*/ 638 h 639"/>
                <a:gd name="T48" fmla="*/ 72 w 483"/>
                <a:gd name="T49" fmla="*/ 638 h 639"/>
                <a:gd name="T50" fmla="*/ 108 w 483"/>
                <a:gd name="T51" fmla="*/ 638 h 639"/>
                <a:gd name="T52" fmla="*/ 145 w 483"/>
                <a:gd name="T53" fmla="*/ 638 h 639"/>
                <a:gd name="T54" fmla="*/ 181 w 483"/>
                <a:gd name="T55" fmla="*/ 638 h 639"/>
                <a:gd name="T56" fmla="*/ 192 w 483"/>
                <a:gd name="T57" fmla="*/ 609 h 639"/>
                <a:gd name="T58" fmla="*/ 187 w 483"/>
                <a:gd name="T59" fmla="*/ 569 h 639"/>
                <a:gd name="T60" fmla="*/ 176 w 483"/>
                <a:gd name="T61" fmla="*/ 536 h 639"/>
                <a:gd name="T62" fmla="*/ 189 w 483"/>
                <a:gd name="T63" fmla="*/ 523 h 639"/>
                <a:gd name="T64" fmla="*/ 202 w 483"/>
                <a:gd name="T65" fmla="*/ 510 h 639"/>
                <a:gd name="T66" fmla="*/ 214 w 483"/>
                <a:gd name="T67" fmla="*/ 497 h 639"/>
                <a:gd name="T68" fmla="*/ 225 w 483"/>
                <a:gd name="T69" fmla="*/ 483 h 639"/>
                <a:gd name="T70" fmla="*/ 237 w 483"/>
                <a:gd name="T71" fmla="*/ 469 h 639"/>
                <a:gd name="T72" fmla="*/ 253 w 483"/>
                <a:gd name="T73" fmla="*/ 455 h 639"/>
                <a:gd name="T74" fmla="*/ 273 w 483"/>
                <a:gd name="T75" fmla="*/ 442 h 639"/>
                <a:gd name="T76" fmla="*/ 291 w 483"/>
                <a:gd name="T77" fmla="*/ 427 h 639"/>
                <a:gd name="T78" fmla="*/ 315 w 483"/>
                <a:gd name="T79" fmla="*/ 402 h 639"/>
                <a:gd name="T80" fmla="*/ 338 w 483"/>
                <a:gd name="T81" fmla="*/ 376 h 639"/>
                <a:gd name="T82" fmla="*/ 360 w 483"/>
                <a:gd name="T83" fmla="*/ 349 h 639"/>
                <a:gd name="T84" fmla="*/ 382 w 483"/>
                <a:gd name="T85" fmla="*/ 322 h 639"/>
                <a:gd name="T86" fmla="*/ 406 w 483"/>
                <a:gd name="T87" fmla="*/ 296 h 639"/>
                <a:gd name="T88" fmla="*/ 424 w 483"/>
                <a:gd name="T89" fmla="*/ 280 h 639"/>
                <a:gd name="T90" fmla="*/ 443 w 483"/>
                <a:gd name="T91" fmla="*/ 270 h 639"/>
                <a:gd name="T92" fmla="*/ 457 w 483"/>
                <a:gd name="T93" fmla="*/ 257 h 639"/>
                <a:gd name="T94" fmla="*/ 471 w 483"/>
                <a:gd name="T95" fmla="*/ 234 h 639"/>
                <a:gd name="T96" fmla="*/ 480 w 483"/>
                <a:gd name="T97" fmla="*/ 207 h 639"/>
                <a:gd name="T98" fmla="*/ 482 w 483"/>
                <a:gd name="T99" fmla="*/ 143 h 639"/>
                <a:gd name="T100" fmla="*/ 482 w 483"/>
                <a:gd name="T101" fmla="*/ 0 h 639"/>
                <a:gd name="T102" fmla="*/ 452 w 483"/>
                <a:gd name="T103" fmla="*/ 0 h 639"/>
                <a:gd name="T104" fmla="*/ 422 w 483"/>
                <a:gd name="T105" fmla="*/ 0 h 639"/>
                <a:gd name="T106" fmla="*/ 393 w 483"/>
                <a:gd name="T107" fmla="*/ 0 h 639"/>
                <a:gd name="T108" fmla="*/ 363 w 483"/>
                <a:gd name="T109" fmla="*/ 0 h 639"/>
                <a:gd name="T110" fmla="*/ 333 w 483"/>
                <a:gd name="T111" fmla="*/ 0 h 639"/>
                <a:gd name="T112" fmla="*/ 304 w 483"/>
                <a:gd name="T113" fmla="*/ 0 h 639"/>
                <a:gd name="T114" fmla="*/ 274 w 483"/>
                <a:gd name="T115" fmla="*/ 0 h 639"/>
                <a:gd name="T116" fmla="*/ 245 w 483"/>
                <a:gd name="T117" fmla="*/ 0 h 639"/>
                <a:gd name="T118" fmla="*/ 215 w 483"/>
                <a:gd name="T119" fmla="*/ 0 h 639"/>
                <a:gd name="T120" fmla="*/ 186 w 483"/>
                <a:gd name="T121" fmla="*/ 0 h 639"/>
                <a:gd name="T122" fmla="*/ 166 w 483"/>
                <a:gd name="T123" fmla="*/ 0 h 639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483"/>
                <a:gd name="T187" fmla="*/ 0 h 639"/>
                <a:gd name="T188" fmla="*/ 483 w 483"/>
                <a:gd name="T189" fmla="*/ 639 h 639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483" h="639">
                  <a:moveTo>
                    <a:pt x="166" y="0"/>
                  </a:moveTo>
                  <a:lnTo>
                    <a:pt x="163" y="3"/>
                  </a:lnTo>
                  <a:lnTo>
                    <a:pt x="162" y="6"/>
                  </a:lnTo>
                  <a:lnTo>
                    <a:pt x="160" y="8"/>
                  </a:lnTo>
                  <a:lnTo>
                    <a:pt x="158" y="12"/>
                  </a:lnTo>
                  <a:lnTo>
                    <a:pt x="156" y="14"/>
                  </a:lnTo>
                  <a:lnTo>
                    <a:pt x="154" y="18"/>
                  </a:lnTo>
                  <a:lnTo>
                    <a:pt x="151" y="20"/>
                  </a:lnTo>
                  <a:lnTo>
                    <a:pt x="149" y="24"/>
                  </a:lnTo>
                  <a:lnTo>
                    <a:pt x="141" y="24"/>
                  </a:lnTo>
                  <a:lnTo>
                    <a:pt x="133" y="24"/>
                  </a:lnTo>
                  <a:lnTo>
                    <a:pt x="125" y="24"/>
                  </a:lnTo>
                  <a:lnTo>
                    <a:pt x="117" y="25"/>
                  </a:lnTo>
                  <a:lnTo>
                    <a:pt x="108" y="25"/>
                  </a:lnTo>
                  <a:lnTo>
                    <a:pt x="101" y="25"/>
                  </a:lnTo>
                  <a:lnTo>
                    <a:pt x="93" y="26"/>
                  </a:lnTo>
                  <a:lnTo>
                    <a:pt x="85" y="27"/>
                  </a:lnTo>
                  <a:lnTo>
                    <a:pt x="78" y="29"/>
                  </a:lnTo>
                  <a:lnTo>
                    <a:pt x="71" y="30"/>
                  </a:lnTo>
                  <a:lnTo>
                    <a:pt x="65" y="32"/>
                  </a:lnTo>
                  <a:lnTo>
                    <a:pt x="57" y="34"/>
                  </a:lnTo>
                  <a:lnTo>
                    <a:pt x="51" y="37"/>
                  </a:lnTo>
                  <a:lnTo>
                    <a:pt x="44" y="39"/>
                  </a:lnTo>
                  <a:lnTo>
                    <a:pt x="37" y="42"/>
                  </a:lnTo>
                  <a:lnTo>
                    <a:pt x="30" y="44"/>
                  </a:lnTo>
                  <a:lnTo>
                    <a:pt x="30" y="105"/>
                  </a:lnTo>
                  <a:lnTo>
                    <a:pt x="28" y="166"/>
                  </a:lnTo>
                  <a:lnTo>
                    <a:pt x="28" y="227"/>
                  </a:lnTo>
                  <a:lnTo>
                    <a:pt x="26" y="288"/>
                  </a:lnTo>
                  <a:lnTo>
                    <a:pt x="33" y="286"/>
                  </a:lnTo>
                  <a:lnTo>
                    <a:pt x="40" y="284"/>
                  </a:lnTo>
                  <a:lnTo>
                    <a:pt x="47" y="282"/>
                  </a:lnTo>
                  <a:lnTo>
                    <a:pt x="53" y="280"/>
                  </a:lnTo>
                  <a:lnTo>
                    <a:pt x="60" y="278"/>
                  </a:lnTo>
                  <a:lnTo>
                    <a:pt x="67" y="275"/>
                  </a:lnTo>
                  <a:lnTo>
                    <a:pt x="73" y="274"/>
                  </a:lnTo>
                  <a:lnTo>
                    <a:pt x="80" y="271"/>
                  </a:lnTo>
                  <a:lnTo>
                    <a:pt x="86" y="269"/>
                  </a:lnTo>
                  <a:lnTo>
                    <a:pt x="93" y="267"/>
                  </a:lnTo>
                  <a:lnTo>
                    <a:pt x="100" y="265"/>
                  </a:lnTo>
                  <a:lnTo>
                    <a:pt x="106" y="263"/>
                  </a:lnTo>
                  <a:lnTo>
                    <a:pt x="113" y="261"/>
                  </a:lnTo>
                  <a:lnTo>
                    <a:pt x="119" y="259"/>
                  </a:lnTo>
                  <a:lnTo>
                    <a:pt x="126" y="256"/>
                  </a:lnTo>
                  <a:lnTo>
                    <a:pt x="132" y="254"/>
                  </a:lnTo>
                  <a:lnTo>
                    <a:pt x="128" y="263"/>
                  </a:lnTo>
                  <a:lnTo>
                    <a:pt x="123" y="270"/>
                  </a:lnTo>
                  <a:lnTo>
                    <a:pt x="118" y="278"/>
                  </a:lnTo>
                  <a:lnTo>
                    <a:pt x="113" y="287"/>
                  </a:lnTo>
                  <a:lnTo>
                    <a:pt x="109" y="295"/>
                  </a:lnTo>
                  <a:lnTo>
                    <a:pt x="104" y="302"/>
                  </a:lnTo>
                  <a:lnTo>
                    <a:pt x="100" y="311"/>
                  </a:lnTo>
                  <a:lnTo>
                    <a:pt x="95" y="319"/>
                  </a:lnTo>
                  <a:lnTo>
                    <a:pt x="91" y="328"/>
                  </a:lnTo>
                  <a:lnTo>
                    <a:pt x="88" y="339"/>
                  </a:lnTo>
                  <a:lnTo>
                    <a:pt x="84" y="348"/>
                  </a:lnTo>
                  <a:lnTo>
                    <a:pt x="81" y="358"/>
                  </a:lnTo>
                  <a:lnTo>
                    <a:pt x="78" y="367"/>
                  </a:lnTo>
                  <a:lnTo>
                    <a:pt x="75" y="377"/>
                  </a:lnTo>
                  <a:lnTo>
                    <a:pt x="71" y="386"/>
                  </a:lnTo>
                  <a:lnTo>
                    <a:pt x="67" y="397"/>
                  </a:lnTo>
                  <a:lnTo>
                    <a:pt x="59" y="427"/>
                  </a:lnTo>
                  <a:lnTo>
                    <a:pt x="51" y="457"/>
                  </a:lnTo>
                  <a:lnTo>
                    <a:pt x="42" y="486"/>
                  </a:lnTo>
                  <a:lnTo>
                    <a:pt x="34" y="517"/>
                  </a:lnTo>
                  <a:lnTo>
                    <a:pt x="26" y="547"/>
                  </a:lnTo>
                  <a:lnTo>
                    <a:pt x="17" y="577"/>
                  </a:lnTo>
                  <a:lnTo>
                    <a:pt x="8" y="607"/>
                  </a:lnTo>
                  <a:lnTo>
                    <a:pt x="0" y="638"/>
                  </a:lnTo>
                  <a:lnTo>
                    <a:pt x="12" y="638"/>
                  </a:lnTo>
                  <a:lnTo>
                    <a:pt x="24" y="638"/>
                  </a:lnTo>
                  <a:lnTo>
                    <a:pt x="36" y="638"/>
                  </a:lnTo>
                  <a:lnTo>
                    <a:pt x="47" y="638"/>
                  </a:lnTo>
                  <a:lnTo>
                    <a:pt x="60" y="638"/>
                  </a:lnTo>
                  <a:lnTo>
                    <a:pt x="72" y="638"/>
                  </a:lnTo>
                  <a:lnTo>
                    <a:pt x="84" y="638"/>
                  </a:lnTo>
                  <a:lnTo>
                    <a:pt x="96" y="638"/>
                  </a:lnTo>
                  <a:lnTo>
                    <a:pt x="108" y="638"/>
                  </a:lnTo>
                  <a:lnTo>
                    <a:pt x="121" y="638"/>
                  </a:lnTo>
                  <a:lnTo>
                    <a:pt x="133" y="638"/>
                  </a:lnTo>
                  <a:lnTo>
                    <a:pt x="145" y="638"/>
                  </a:lnTo>
                  <a:lnTo>
                    <a:pt x="156" y="638"/>
                  </a:lnTo>
                  <a:lnTo>
                    <a:pt x="169" y="638"/>
                  </a:lnTo>
                  <a:lnTo>
                    <a:pt x="181" y="638"/>
                  </a:lnTo>
                  <a:lnTo>
                    <a:pt x="193" y="638"/>
                  </a:lnTo>
                  <a:lnTo>
                    <a:pt x="192" y="623"/>
                  </a:lnTo>
                  <a:lnTo>
                    <a:pt x="192" y="609"/>
                  </a:lnTo>
                  <a:lnTo>
                    <a:pt x="191" y="594"/>
                  </a:lnTo>
                  <a:lnTo>
                    <a:pt x="189" y="580"/>
                  </a:lnTo>
                  <a:lnTo>
                    <a:pt x="187" y="569"/>
                  </a:lnTo>
                  <a:lnTo>
                    <a:pt x="184" y="558"/>
                  </a:lnTo>
                  <a:lnTo>
                    <a:pt x="180" y="547"/>
                  </a:lnTo>
                  <a:lnTo>
                    <a:pt x="176" y="536"/>
                  </a:lnTo>
                  <a:lnTo>
                    <a:pt x="180" y="532"/>
                  </a:lnTo>
                  <a:lnTo>
                    <a:pt x="184" y="528"/>
                  </a:lnTo>
                  <a:lnTo>
                    <a:pt x="189" y="523"/>
                  </a:lnTo>
                  <a:lnTo>
                    <a:pt x="193" y="519"/>
                  </a:lnTo>
                  <a:lnTo>
                    <a:pt x="197" y="515"/>
                  </a:lnTo>
                  <a:lnTo>
                    <a:pt x="202" y="510"/>
                  </a:lnTo>
                  <a:lnTo>
                    <a:pt x="206" y="507"/>
                  </a:lnTo>
                  <a:lnTo>
                    <a:pt x="210" y="502"/>
                  </a:lnTo>
                  <a:lnTo>
                    <a:pt x="214" y="497"/>
                  </a:lnTo>
                  <a:lnTo>
                    <a:pt x="218" y="493"/>
                  </a:lnTo>
                  <a:lnTo>
                    <a:pt x="221" y="488"/>
                  </a:lnTo>
                  <a:lnTo>
                    <a:pt x="225" y="483"/>
                  </a:lnTo>
                  <a:lnTo>
                    <a:pt x="229" y="478"/>
                  </a:lnTo>
                  <a:lnTo>
                    <a:pt x="233" y="473"/>
                  </a:lnTo>
                  <a:lnTo>
                    <a:pt x="237" y="469"/>
                  </a:lnTo>
                  <a:lnTo>
                    <a:pt x="241" y="465"/>
                  </a:lnTo>
                  <a:lnTo>
                    <a:pt x="247" y="460"/>
                  </a:lnTo>
                  <a:lnTo>
                    <a:pt x="253" y="455"/>
                  </a:lnTo>
                  <a:lnTo>
                    <a:pt x="260" y="451"/>
                  </a:lnTo>
                  <a:lnTo>
                    <a:pt x="266" y="446"/>
                  </a:lnTo>
                  <a:lnTo>
                    <a:pt x="273" y="442"/>
                  </a:lnTo>
                  <a:lnTo>
                    <a:pt x="280" y="437"/>
                  </a:lnTo>
                  <a:lnTo>
                    <a:pt x="286" y="432"/>
                  </a:lnTo>
                  <a:lnTo>
                    <a:pt x="291" y="427"/>
                  </a:lnTo>
                  <a:lnTo>
                    <a:pt x="300" y="419"/>
                  </a:lnTo>
                  <a:lnTo>
                    <a:pt x="307" y="410"/>
                  </a:lnTo>
                  <a:lnTo>
                    <a:pt x="315" y="402"/>
                  </a:lnTo>
                  <a:lnTo>
                    <a:pt x="322" y="393"/>
                  </a:lnTo>
                  <a:lnTo>
                    <a:pt x="330" y="384"/>
                  </a:lnTo>
                  <a:lnTo>
                    <a:pt x="338" y="376"/>
                  </a:lnTo>
                  <a:lnTo>
                    <a:pt x="345" y="367"/>
                  </a:lnTo>
                  <a:lnTo>
                    <a:pt x="353" y="358"/>
                  </a:lnTo>
                  <a:lnTo>
                    <a:pt x="360" y="349"/>
                  </a:lnTo>
                  <a:lnTo>
                    <a:pt x="367" y="340"/>
                  </a:lnTo>
                  <a:lnTo>
                    <a:pt x="376" y="331"/>
                  </a:lnTo>
                  <a:lnTo>
                    <a:pt x="382" y="322"/>
                  </a:lnTo>
                  <a:lnTo>
                    <a:pt x="390" y="313"/>
                  </a:lnTo>
                  <a:lnTo>
                    <a:pt x="398" y="305"/>
                  </a:lnTo>
                  <a:lnTo>
                    <a:pt x="406" y="296"/>
                  </a:lnTo>
                  <a:lnTo>
                    <a:pt x="413" y="288"/>
                  </a:lnTo>
                  <a:lnTo>
                    <a:pt x="418" y="284"/>
                  </a:lnTo>
                  <a:lnTo>
                    <a:pt x="424" y="280"/>
                  </a:lnTo>
                  <a:lnTo>
                    <a:pt x="430" y="277"/>
                  </a:lnTo>
                  <a:lnTo>
                    <a:pt x="437" y="274"/>
                  </a:lnTo>
                  <a:lnTo>
                    <a:pt x="443" y="270"/>
                  </a:lnTo>
                  <a:lnTo>
                    <a:pt x="448" y="266"/>
                  </a:lnTo>
                  <a:lnTo>
                    <a:pt x="453" y="263"/>
                  </a:lnTo>
                  <a:lnTo>
                    <a:pt x="457" y="257"/>
                  </a:lnTo>
                  <a:lnTo>
                    <a:pt x="463" y="250"/>
                  </a:lnTo>
                  <a:lnTo>
                    <a:pt x="467" y="242"/>
                  </a:lnTo>
                  <a:lnTo>
                    <a:pt x="471" y="234"/>
                  </a:lnTo>
                  <a:lnTo>
                    <a:pt x="474" y="226"/>
                  </a:lnTo>
                  <a:lnTo>
                    <a:pt x="477" y="217"/>
                  </a:lnTo>
                  <a:lnTo>
                    <a:pt x="480" y="207"/>
                  </a:lnTo>
                  <a:lnTo>
                    <a:pt x="481" y="199"/>
                  </a:lnTo>
                  <a:lnTo>
                    <a:pt x="482" y="189"/>
                  </a:lnTo>
                  <a:lnTo>
                    <a:pt x="482" y="143"/>
                  </a:lnTo>
                  <a:lnTo>
                    <a:pt x="482" y="95"/>
                  </a:lnTo>
                  <a:lnTo>
                    <a:pt x="482" y="47"/>
                  </a:lnTo>
                  <a:lnTo>
                    <a:pt x="482" y="0"/>
                  </a:lnTo>
                  <a:lnTo>
                    <a:pt x="471" y="0"/>
                  </a:lnTo>
                  <a:lnTo>
                    <a:pt x="461" y="0"/>
                  </a:lnTo>
                  <a:lnTo>
                    <a:pt x="452" y="0"/>
                  </a:lnTo>
                  <a:lnTo>
                    <a:pt x="442" y="0"/>
                  </a:lnTo>
                  <a:lnTo>
                    <a:pt x="432" y="0"/>
                  </a:lnTo>
                  <a:lnTo>
                    <a:pt x="422" y="0"/>
                  </a:lnTo>
                  <a:lnTo>
                    <a:pt x="413" y="0"/>
                  </a:lnTo>
                  <a:lnTo>
                    <a:pt x="402" y="0"/>
                  </a:lnTo>
                  <a:lnTo>
                    <a:pt x="393" y="0"/>
                  </a:lnTo>
                  <a:lnTo>
                    <a:pt x="382" y="0"/>
                  </a:lnTo>
                  <a:lnTo>
                    <a:pt x="373" y="0"/>
                  </a:lnTo>
                  <a:lnTo>
                    <a:pt x="363" y="0"/>
                  </a:lnTo>
                  <a:lnTo>
                    <a:pt x="353" y="0"/>
                  </a:lnTo>
                  <a:lnTo>
                    <a:pt x="343" y="0"/>
                  </a:lnTo>
                  <a:lnTo>
                    <a:pt x="333" y="0"/>
                  </a:lnTo>
                  <a:lnTo>
                    <a:pt x="324" y="0"/>
                  </a:lnTo>
                  <a:lnTo>
                    <a:pt x="314" y="0"/>
                  </a:lnTo>
                  <a:lnTo>
                    <a:pt x="304" y="0"/>
                  </a:lnTo>
                  <a:lnTo>
                    <a:pt x="293" y="0"/>
                  </a:lnTo>
                  <a:lnTo>
                    <a:pt x="284" y="0"/>
                  </a:lnTo>
                  <a:lnTo>
                    <a:pt x="274" y="0"/>
                  </a:lnTo>
                  <a:lnTo>
                    <a:pt x="265" y="0"/>
                  </a:lnTo>
                  <a:lnTo>
                    <a:pt x="254" y="0"/>
                  </a:lnTo>
                  <a:lnTo>
                    <a:pt x="245" y="0"/>
                  </a:lnTo>
                  <a:lnTo>
                    <a:pt x="234" y="0"/>
                  </a:lnTo>
                  <a:lnTo>
                    <a:pt x="225" y="0"/>
                  </a:lnTo>
                  <a:lnTo>
                    <a:pt x="215" y="0"/>
                  </a:lnTo>
                  <a:lnTo>
                    <a:pt x="205" y="0"/>
                  </a:lnTo>
                  <a:lnTo>
                    <a:pt x="195" y="0"/>
                  </a:lnTo>
                  <a:lnTo>
                    <a:pt x="186" y="0"/>
                  </a:lnTo>
                  <a:lnTo>
                    <a:pt x="176" y="0"/>
                  </a:lnTo>
                  <a:lnTo>
                    <a:pt x="166" y="0"/>
                  </a:lnTo>
                </a:path>
              </a:pathLst>
            </a:custGeom>
            <a:noFill/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7" name="Freeform 29"/>
            <p:cNvSpPr>
              <a:spLocks/>
            </p:cNvSpPr>
            <p:nvPr/>
          </p:nvSpPr>
          <p:spPr bwMode="auto">
            <a:xfrm>
              <a:off x="3748" y="3708"/>
              <a:ext cx="618" cy="150"/>
            </a:xfrm>
            <a:custGeom>
              <a:avLst/>
              <a:gdLst>
                <a:gd name="T0" fmla="*/ 0 w 618"/>
                <a:gd name="T1" fmla="*/ 87 h 150"/>
                <a:gd name="T2" fmla="*/ 323 w 618"/>
                <a:gd name="T3" fmla="*/ 149 h 150"/>
                <a:gd name="T4" fmla="*/ 617 w 618"/>
                <a:gd name="T5" fmla="*/ 52 h 150"/>
                <a:gd name="T6" fmla="*/ 312 w 618"/>
                <a:gd name="T7" fmla="*/ 0 h 150"/>
                <a:gd name="T8" fmla="*/ 0 w 618"/>
                <a:gd name="T9" fmla="*/ 87 h 150"/>
                <a:gd name="T10" fmla="*/ 0 w 618"/>
                <a:gd name="T11" fmla="*/ 87 h 15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618"/>
                <a:gd name="T19" fmla="*/ 0 h 150"/>
                <a:gd name="T20" fmla="*/ 618 w 618"/>
                <a:gd name="T21" fmla="*/ 150 h 15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618" h="150">
                  <a:moveTo>
                    <a:pt x="0" y="87"/>
                  </a:moveTo>
                  <a:lnTo>
                    <a:pt x="323" y="149"/>
                  </a:lnTo>
                  <a:lnTo>
                    <a:pt x="617" y="52"/>
                  </a:lnTo>
                  <a:lnTo>
                    <a:pt x="312" y="0"/>
                  </a:lnTo>
                  <a:lnTo>
                    <a:pt x="0" y="87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8" name="Freeform 30"/>
            <p:cNvSpPr>
              <a:spLocks/>
            </p:cNvSpPr>
            <p:nvPr/>
          </p:nvSpPr>
          <p:spPr bwMode="auto">
            <a:xfrm>
              <a:off x="3748" y="3586"/>
              <a:ext cx="618" cy="122"/>
            </a:xfrm>
            <a:custGeom>
              <a:avLst/>
              <a:gdLst>
                <a:gd name="T0" fmla="*/ 0 w 618"/>
                <a:gd name="T1" fmla="*/ 64 h 122"/>
                <a:gd name="T2" fmla="*/ 312 w 618"/>
                <a:gd name="T3" fmla="*/ 0 h 122"/>
                <a:gd name="T4" fmla="*/ 617 w 618"/>
                <a:gd name="T5" fmla="*/ 41 h 122"/>
                <a:gd name="T6" fmla="*/ 323 w 618"/>
                <a:gd name="T7" fmla="*/ 121 h 122"/>
                <a:gd name="T8" fmla="*/ 0 w 618"/>
                <a:gd name="T9" fmla="*/ 64 h 122"/>
                <a:gd name="T10" fmla="*/ 0 w 618"/>
                <a:gd name="T11" fmla="*/ 64 h 12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618"/>
                <a:gd name="T19" fmla="*/ 0 h 122"/>
                <a:gd name="T20" fmla="*/ 618 w 618"/>
                <a:gd name="T21" fmla="*/ 122 h 12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618" h="122">
                  <a:moveTo>
                    <a:pt x="0" y="64"/>
                  </a:moveTo>
                  <a:lnTo>
                    <a:pt x="312" y="0"/>
                  </a:lnTo>
                  <a:lnTo>
                    <a:pt x="617" y="41"/>
                  </a:lnTo>
                  <a:lnTo>
                    <a:pt x="323" y="121"/>
                  </a:lnTo>
                  <a:lnTo>
                    <a:pt x="0" y="64"/>
                  </a:lnTo>
                </a:path>
              </a:pathLst>
            </a:custGeom>
            <a:solidFill>
              <a:srgbClr val="FDF8D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9" name="Freeform 31"/>
            <p:cNvSpPr>
              <a:spLocks/>
            </p:cNvSpPr>
            <p:nvPr/>
          </p:nvSpPr>
          <p:spPr bwMode="auto">
            <a:xfrm>
              <a:off x="3748" y="3650"/>
              <a:ext cx="324" cy="204"/>
            </a:xfrm>
            <a:custGeom>
              <a:avLst/>
              <a:gdLst>
                <a:gd name="T0" fmla="*/ 0 w 324"/>
                <a:gd name="T1" fmla="*/ 0 h 204"/>
                <a:gd name="T2" fmla="*/ 323 w 324"/>
                <a:gd name="T3" fmla="*/ 57 h 204"/>
                <a:gd name="T4" fmla="*/ 323 w 324"/>
                <a:gd name="T5" fmla="*/ 203 h 204"/>
                <a:gd name="T6" fmla="*/ 0 w 324"/>
                <a:gd name="T7" fmla="*/ 140 h 204"/>
                <a:gd name="T8" fmla="*/ 0 w 324"/>
                <a:gd name="T9" fmla="*/ 0 h 204"/>
                <a:gd name="T10" fmla="*/ 0 w 324"/>
                <a:gd name="T11" fmla="*/ 0 h 20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24"/>
                <a:gd name="T19" fmla="*/ 0 h 204"/>
                <a:gd name="T20" fmla="*/ 324 w 324"/>
                <a:gd name="T21" fmla="*/ 204 h 204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24" h="204">
                  <a:moveTo>
                    <a:pt x="0" y="0"/>
                  </a:moveTo>
                  <a:lnTo>
                    <a:pt x="323" y="57"/>
                  </a:lnTo>
                  <a:lnTo>
                    <a:pt x="323" y="203"/>
                  </a:lnTo>
                  <a:lnTo>
                    <a:pt x="0" y="140"/>
                  </a:lnTo>
                  <a:lnTo>
                    <a:pt x="0" y="0"/>
                  </a:lnTo>
                </a:path>
              </a:pathLst>
            </a:custGeom>
            <a:solidFill>
              <a:srgbClr val="C0BEAA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30" name="Freeform 32"/>
            <p:cNvSpPr>
              <a:spLocks/>
            </p:cNvSpPr>
            <p:nvPr/>
          </p:nvSpPr>
          <p:spPr bwMode="auto">
            <a:xfrm>
              <a:off x="4071" y="3627"/>
              <a:ext cx="295" cy="227"/>
            </a:xfrm>
            <a:custGeom>
              <a:avLst/>
              <a:gdLst>
                <a:gd name="T0" fmla="*/ 294 w 295"/>
                <a:gd name="T1" fmla="*/ 0 h 227"/>
                <a:gd name="T2" fmla="*/ 0 w 295"/>
                <a:gd name="T3" fmla="*/ 80 h 227"/>
                <a:gd name="T4" fmla="*/ 0 w 295"/>
                <a:gd name="T5" fmla="*/ 226 h 227"/>
                <a:gd name="T6" fmla="*/ 294 w 295"/>
                <a:gd name="T7" fmla="*/ 129 h 227"/>
                <a:gd name="T8" fmla="*/ 294 w 295"/>
                <a:gd name="T9" fmla="*/ 0 h 227"/>
                <a:gd name="T10" fmla="*/ 294 w 295"/>
                <a:gd name="T11" fmla="*/ 0 h 22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95"/>
                <a:gd name="T19" fmla="*/ 0 h 227"/>
                <a:gd name="T20" fmla="*/ 295 w 295"/>
                <a:gd name="T21" fmla="*/ 227 h 22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95" h="227">
                  <a:moveTo>
                    <a:pt x="294" y="0"/>
                  </a:moveTo>
                  <a:lnTo>
                    <a:pt x="0" y="80"/>
                  </a:lnTo>
                  <a:lnTo>
                    <a:pt x="0" y="226"/>
                  </a:lnTo>
                  <a:lnTo>
                    <a:pt x="294" y="129"/>
                  </a:lnTo>
                  <a:lnTo>
                    <a:pt x="294" y="0"/>
                  </a:lnTo>
                </a:path>
              </a:pathLst>
            </a:custGeom>
            <a:solidFill>
              <a:srgbClr val="A4A28E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31" name="Freeform 33"/>
            <p:cNvSpPr>
              <a:spLocks/>
            </p:cNvSpPr>
            <p:nvPr/>
          </p:nvSpPr>
          <p:spPr bwMode="auto">
            <a:xfrm>
              <a:off x="3748" y="3586"/>
              <a:ext cx="618" cy="268"/>
            </a:xfrm>
            <a:custGeom>
              <a:avLst/>
              <a:gdLst>
                <a:gd name="T0" fmla="*/ 0 w 618"/>
                <a:gd name="T1" fmla="*/ 204 h 268"/>
                <a:gd name="T2" fmla="*/ 0 w 618"/>
                <a:gd name="T3" fmla="*/ 64 h 268"/>
                <a:gd name="T4" fmla="*/ 312 w 618"/>
                <a:gd name="T5" fmla="*/ 0 h 268"/>
                <a:gd name="T6" fmla="*/ 617 w 618"/>
                <a:gd name="T7" fmla="*/ 41 h 268"/>
                <a:gd name="T8" fmla="*/ 617 w 618"/>
                <a:gd name="T9" fmla="*/ 170 h 268"/>
                <a:gd name="T10" fmla="*/ 323 w 618"/>
                <a:gd name="T11" fmla="*/ 267 h 268"/>
                <a:gd name="T12" fmla="*/ 0 w 618"/>
                <a:gd name="T13" fmla="*/ 204 h 26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618"/>
                <a:gd name="T22" fmla="*/ 0 h 268"/>
                <a:gd name="T23" fmla="*/ 618 w 618"/>
                <a:gd name="T24" fmla="*/ 268 h 268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618" h="268">
                  <a:moveTo>
                    <a:pt x="0" y="204"/>
                  </a:moveTo>
                  <a:lnTo>
                    <a:pt x="0" y="64"/>
                  </a:lnTo>
                  <a:lnTo>
                    <a:pt x="312" y="0"/>
                  </a:lnTo>
                  <a:lnTo>
                    <a:pt x="617" y="41"/>
                  </a:lnTo>
                  <a:lnTo>
                    <a:pt x="617" y="170"/>
                  </a:lnTo>
                  <a:lnTo>
                    <a:pt x="323" y="267"/>
                  </a:lnTo>
                  <a:lnTo>
                    <a:pt x="0" y="204"/>
                  </a:lnTo>
                </a:path>
              </a:pathLst>
            </a:custGeom>
            <a:noFill/>
            <a:ln w="12700" cap="rnd">
              <a:solidFill>
                <a:srgbClr val="A4A28E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32" name="Freeform 34"/>
            <p:cNvSpPr>
              <a:spLocks/>
            </p:cNvSpPr>
            <p:nvPr/>
          </p:nvSpPr>
          <p:spPr bwMode="auto">
            <a:xfrm>
              <a:off x="4151" y="3701"/>
              <a:ext cx="514" cy="192"/>
            </a:xfrm>
            <a:custGeom>
              <a:avLst/>
              <a:gdLst>
                <a:gd name="T0" fmla="*/ 0 w 514"/>
                <a:gd name="T1" fmla="*/ 116 h 192"/>
                <a:gd name="T2" fmla="*/ 329 w 514"/>
                <a:gd name="T3" fmla="*/ 0 h 192"/>
                <a:gd name="T4" fmla="*/ 513 w 514"/>
                <a:gd name="T5" fmla="*/ 61 h 192"/>
                <a:gd name="T6" fmla="*/ 189 w 514"/>
                <a:gd name="T7" fmla="*/ 191 h 192"/>
                <a:gd name="T8" fmla="*/ 0 w 514"/>
                <a:gd name="T9" fmla="*/ 116 h 192"/>
                <a:gd name="T10" fmla="*/ 0 w 514"/>
                <a:gd name="T11" fmla="*/ 116 h 19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514"/>
                <a:gd name="T19" fmla="*/ 0 h 192"/>
                <a:gd name="T20" fmla="*/ 514 w 514"/>
                <a:gd name="T21" fmla="*/ 192 h 19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514" h="192">
                  <a:moveTo>
                    <a:pt x="0" y="116"/>
                  </a:moveTo>
                  <a:lnTo>
                    <a:pt x="329" y="0"/>
                  </a:lnTo>
                  <a:lnTo>
                    <a:pt x="513" y="61"/>
                  </a:lnTo>
                  <a:lnTo>
                    <a:pt x="189" y="191"/>
                  </a:lnTo>
                  <a:lnTo>
                    <a:pt x="0" y="116"/>
                  </a:lnTo>
                </a:path>
              </a:pathLst>
            </a:custGeom>
            <a:solidFill>
              <a:srgbClr val="FDF8D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33" name="Freeform 35"/>
            <p:cNvSpPr>
              <a:spLocks/>
            </p:cNvSpPr>
            <p:nvPr/>
          </p:nvSpPr>
          <p:spPr bwMode="auto">
            <a:xfrm>
              <a:off x="4151" y="3817"/>
              <a:ext cx="190" cy="94"/>
            </a:xfrm>
            <a:custGeom>
              <a:avLst/>
              <a:gdLst>
                <a:gd name="T0" fmla="*/ 0 w 190"/>
                <a:gd name="T1" fmla="*/ 0 h 94"/>
                <a:gd name="T2" fmla="*/ 189 w 190"/>
                <a:gd name="T3" fmla="*/ 75 h 94"/>
                <a:gd name="T4" fmla="*/ 189 w 190"/>
                <a:gd name="T5" fmla="*/ 93 h 94"/>
                <a:gd name="T6" fmla="*/ 0 w 190"/>
                <a:gd name="T7" fmla="*/ 29 h 94"/>
                <a:gd name="T8" fmla="*/ 0 w 190"/>
                <a:gd name="T9" fmla="*/ 0 h 94"/>
                <a:gd name="T10" fmla="*/ 0 w 190"/>
                <a:gd name="T11" fmla="*/ 0 h 9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90"/>
                <a:gd name="T19" fmla="*/ 0 h 94"/>
                <a:gd name="T20" fmla="*/ 190 w 190"/>
                <a:gd name="T21" fmla="*/ 94 h 94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90" h="94">
                  <a:moveTo>
                    <a:pt x="0" y="0"/>
                  </a:moveTo>
                  <a:lnTo>
                    <a:pt x="189" y="75"/>
                  </a:lnTo>
                  <a:lnTo>
                    <a:pt x="189" y="93"/>
                  </a:lnTo>
                  <a:lnTo>
                    <a:pt x="0" y="29"/>
                  </a:lnTo>
                  <a:lnTo>
                    <a:pt x="0" y="0"/>
                  </a:lnTo>
                </a:path>
              </a:pathLst>
            </a:custGeom>
            <a:solidFill>
              <a:srgbClr val="C0BEAA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34" name="Freeform 36"/>
            <p:cNvSpPr>
              <a:spLocks/>
            </p:cNvSpPr>
            <p:nvPr/>
          </p:nvSpPr>
          <p:spPr bwMode="auto">
            <a:xfrm>
              <a:off x="4340" y="3762"/>
              <a:ext cx="325" cy="149"/>
            </a:xfrm>
            <a:custGeom>
              <a:avLst/>
              <a:gdLst>
                <a:gd name="T0" fmla="*/ 0 w 325"/>
                <a:gd name="T1" fmla="*/ 148 h 149"/>
                <a:gd name="T2" fmla="*/ 0 w 325"/>
                <a:gd name="T3" fmla="*/ 130 h 149"/>
                <a:gd name="T4" fmla="*/ 324 w 325"/>
                <a:gd name="T5" fmla="*/ 0 h 149"/>
                <a:gd name="T6" fmla="*/ 324 w 325"/>
                <a:gd name="T7" fmla="*/ 14 h 149"/>
                <a:gd name="T8" fmla="*/ 0 w 325"/>
                <a:gd name="T9" fmla="*/ 148 h 149"/>
                <a:gd name="T10" fmla="*/ 0 w 325"/>
                <a:gd name="T11" fmla="*/ 148 h 14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25"/>
                <a:gd name="T19" fmla="*/ 0 h 149"/>
                <a:gd name="T20" fmla="*/ 325 w 325"/>
                <a:gd name="T21" fmla="*/ 149 h 149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25" h="149">
                  <a:moveTo>
                    <a:pt x="0" y="148"/>
                  </a:moveTo>
                  <a:lnTo>
                    <a:pt x="0" y="130"/>
                  </a:lnTo>
                  <a:lnTo>
                    <a:pt x="324" y="0"/>
                  </a:lnTo>
                  <a:lnTo>
                    <a:pt x="324" y="14"/>
                  </a:lnTo>
                  <a:lnTo>
                    <a:pt x="0" y="148"/>
                  </a:lnTo>
                </a:path>
              </a:pathLst>
            </a:custGeom>
            <a:solidFill>
              <a:srgbClr val="A4A28E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35" name="Freeform 37"/>
            <p:cNvSpPr>
              <a:spLocks/>
            </p:cNvSpPr>
            <p:nvPr/>
          </p:nvSpPr>
          <p:spPr bwMode="auto">
            <a:xfrm>
              <a:off x="4151" y="3701"/>
              <a:ext cx="514" cy="210"/>
            </a:xfrm>
            <a:custGeom>
              <a:avLst/>
              <a:gdLst>
                <a:gd name="T0" fmla="*/ 329 w 514"/>
                <a:gd name="T1" fmla="*/ 0 h 210"/>
                <a:gd name="T2" fmla="*/ 513 w 514"/>
                <a:gd name="T3" fmla="*/ 61 h 210"/>
                <a:gd name="T4" fmla="*/ 513 w 514"/>
                <a:gd name="T5" fmla="*/ 75 h 210"/>
                <a:gd name="T6" fmla="*/ 189 w 514"/>
                <a:gd name="T7" fmla="*/ 209 h 210"/>
                <a:gd name="T8" fmla="*/ 0 w 514"/>
                <a:gd name="T9" fmla="*/ 145 h 210"/>
                <a:gd name="T10" fmla="*/ 0 w 514"/>
                <a:gd name="T11" fmla="*/ 116 h 210"/>
                <a:gd name="T12" fmla="*/ 329 w 514"/>
                <a:gd name="T13" fmla="*/ 0 h 21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514"/>
                <a:gd name="T22" fmla="*/ 0 h 210"/>
                <a:gd name="T23" fmla="*/ 514 w 514"/>
                <a:gd name="T24" fmla="*/ 210 h 21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514" h="210">
                  <a:moveTo>
                    <a:pt x="329" y="0"/>
                  </a:moveTo>
                  <a:lnTo>
                    <a:pt x="513" y="61"/>
                  </a:lnTo>
                  <a:lnTo>
                    <a:pt x="513" y="75"/>
                  </a:lnTo>
                  <a:lnTo>
                    <a:pt x="189" y="209"/>
                  </a:lnTo>
                  <a:lnTo>
                    <a:pt x="0" y="145"/>
                  </a:lnTo>
                  <a:lnTo>
                    <a:pt x="0" y="116"/>
                  </a:lnTo>
                  <a:lnTo>
                    <a:pt x="329" y="0"/>
                  </a:lnTo>
                </a:path>
              </a:pathLst>
            </a:custGeom>
            <a:noFill/>
            <a:ln w="12700" cap="rnd">
              <a:solidFill>
                <a:srgbClr val="A4A28E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36" name="Freeform 38"/>
            <p:cNvSpPr>
              <a:spLocks/>
            </p:cNvSpPr>
            <p:nvPr/>
          </p:nvSpPr>
          <p:spPr bwMode="auto">
            <a:xfrm>
              <a:off x="3807" y="3422"/>
              <a:ext cx="314" cy="64"/>
            </a:xfrm>
            <a:custGeom>
              <a:avLst/>
              <a:gdLst>
                <a:gd name="T0" fmla="*/ 173 w 314"/>
                <a:gd name="T1" fmla="*/ 0 h 64"/>
                <a:gd name="T2" fmla="*/ 203 w 314"/>
                <a:gd name="T3" fmla="*/ 2 h 64"/>
                <a:gd name="T4" fmla="*/ 231 w 314"/>
                <a:gd name="T5" fmla="*/ 4 h 64"/>
                <a:gd name="T6" fmla="*/ 257 w 314"/>
                <a:gd name="T7" fmla="*/ 8 h 64"/>
                <a:gd name="T8" fmla="*/ 278 w 314"/>
                <a:gd name="T9" fmla="*/ 12 h 64"/>
                <a:gd name="T10" fmla="*/ 294 w 314"/>
                <a:gd name="T11" fmla="*/ 17 h 64"/>
                <a:gd name="T12" fmla="*/ 306 w 314"/>
                <a:gd name="T13" fmla="*/ 22 h 64"/>
                <a:gd name="T14" fmla="*/ 313 w 314"/>
                <a:gd name="T15" fmla="*/ 28 h 64"/>
                <a:gd name="T16" fmla="*/ 313 w 314"/>
                <a:gd name="T17" fmla="*/ 35 h 64"/>
                <a:gd name="T18" fmla="*/ 306 w 314"/>
                <a:gd name="T19" fmla="*/ 41 h 64"/>
                <a:gd name="T20" fmla="*/ 294 w 314"/>
                <a:gd name="T21" fmla="*/ 46 h 64"/>
                <a:gd name="T22" fmla="*/ 278 w 314"/>
                <a:gd name="T23" fmla="*/ 52 h 64"/>
                <a:gd name="T24" fmla="*/ 257 w 314"/>
                <a:gd name="T25" fmla="*/ 55 h 64"/>
                <a:gd name="T26" fmla="*/ 231 w 314"/>
                <a:gd name="T27" fmla="*/ 59 h 64"/>
                <a:gd name="T28" fmla="*/ 203 w 314"/>
                <a:gd name="T29" fmla="*/ 61 h 64"/>
                <a:gd name="T30" fmla="*/ 173 w 314"/>
                <a:gd name="T31" fmla="*/ 63 h 64"/>
                <a:gd name="T32" fmla="*/ 141 w 314"/>
                <a:gd name="T33" fmla="*/ 63 h 64"/>
                <a:gd name="T34" fmla="*/ 111 w 314"/>
                <a:gd name="T35" fmla="*/ 61 h 64"/>
                <a:gd name="T36" fmla="*/ 83 w 314"/>
                <a:gd name="T37" fmla="*/ 59 h 64"/>
                <a:gd name="T38" fmla="*/ 58 w 314"/>
                <a:gd name="T39" fmla="*/ 55 h 64"/>
                <a:gd name="T40" fmla="*/ 37 w 314"/>
                <a:gd name="T41" fmla="*/ 52 h 64"/>
                <a:gd name="T42" fmla="*/ 19 w 314"/>
                <a:gd name="T43" fmla="*/ 46 h 64"/>
                <a:gd name="T44" fmla="*/ 8 w 314"/>
                <a:gd name="T45" fmla="*/ 41 h 64"/>
                <a:gd name="T46" fmla="*/ 2 w 314"/>
                <a:gd name="T47" fmla="*/ 35 h 64"/>
                <a:gd name="T48" fmla="*/ 2 w 314"/>
                <a:gd name="T49" fmla="*/ 28 h 64"/>
                <a:gd name="T50" fmla="*/ 8 w 314"/>
                <a:gd name="T51" fmla="*/ 22 h 64"/>
                <a:gd name="T52" fmla="*/ 19 w 314"/>
                <a:gd name="T53" fmla="*/ 17 h 64"/>
                <a:gd name="T54" fmla="*/ 37 w 314"/>
                <a:gd name="T55" fmla="*/ 12 h 64"/>
                <a:gd name="T56" fmla="*/ 58 w 314"/>
                <a:gd name="T57" fmla="*/ 8 h 64"/>
                <a:gd name="T58" fmla="*/ 83 w 314"/>
                <a:gd name="T59" fmla="*/ 4 h 64"/>
                <a:gd name="T60" fmla="*/ 111 w 314"/>
                <a:gd name="T61" fmla="*/ 2 h 64"/>
                <a:gd name="T62" fmla="*/ 141 w 314"/>
                <a:gd name="T63" fmla="*/ 0 h 64"/>
                <a:gd name="T64" fmla="*/ 156 w 314"/>
                <a:gd name="T65" fmla="*/ 0 h 64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314"/>
                <a:gd name="T100" fmla="*/ 0 h 64"/>
                <a:gd name="T101" fmla="*/ 314 w 314"/>
                <a:gd name="T102" fmla="*/ 64 h 64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314" h="64">
                  <a:moveTo>
                    <a:pt x="156" y="0"/>
                  </a:moveTo>
                  <a:lnTo>
                    <a:pt x="173" y="0"/>
                  </a:lnTo>
                  <a:lnTo>
                    <a:pt x="188" y="1"/>
                  </a:lnTo>
                  <a:lnTo>
                    <a:pt x="203" y="2"/>
                  </a:lnTo>
                  <a:lnTo>
                    <a:pt x="217" y="2"/>
                  </a:lnTo>
                  <a:lnTo>
                    <a:pt x="231" y="4"/>
                  </a:lnTo>
                  <a:lnTo>
                    <a:pt x="244" y="6"/>
                  </a:lnTo>
                  <a:lnTo>
                    <a:pt x="257" y="8"/>
                  </a:lnTo>
                  <a:lnTo>
                    <a:pt x="267" y="9"/>
                  </a:lnTo>
                  <a:lnTo>
                    <a:pt x="278" y="12"/>
                  </a:lnTo>
                  <a:lnTo>
                    <a:pt x="287" y="14"/>
                  </a:lnTo>
                  <a:lnTo>
                    <a:pt x="294" y="17"/>
                  </a:lnTo>
                  <a:lnTo>
                    <a:pt x="301" y="20"/>
                  </a:lnTo>
                  <a:lnTo>
                    <a:pt x="306" y="22"/>
                  </a:lnTo>
                  <a:lnTo>
                    <a:pt x="310" y="25"/>
                  </a:lnTo>
                  <a:lnTo>
                    <a:pt x="313" y="28"/>
                  </a:lnTo>
                  <a:lnTo>
                    <a:pt x="313" y="31"/>
                  </a:lnTo>
                  <a:lnTo>
                    <a:pt x="313" y="35"/>
                  </a:lnTo>
                  <a:lnTo>
                    <a:pt x="310" y="38"/>
                  </a:lnTo>
                  <a:lnTo>
                    <a:pt x="306" y="41"/>
                  </a:lnTo>
                  <a:lnTo>
                    <a:pt x="301" y="43"/>
                  </a:lnTo>
                  <a:lnTo>
                    <a:pt x="294" y="46"/>
                  </a:lnTo>
                  <a:lnTo>
                    <a:pt x="287" y="49"/>
                  </a:lnTo>
                  <a:lnTo>
                    <a:pt x="278" y="52"/>
                  </a:lnTo>
                  <a:lnTo>
                    <a:pt x="267" y="54"/>
                  </a:lnTo>
                  <a:lnTo>
                    <a:pt x="257" y="55"/>
                  </a:lnTo>
                  <a:lnTo>
                    <a:pt x="244" y="57"/>
                  </a:lnTo>
                  <a:lnTo>
                    <a:pt x="231" y="59"/>
                  </a:lnTo>
                  <a:lnTo>
                    <a:pt x="217" y="61"/>
                  </a:lnTo>
                  <a:lnTo>
                    <a:pt x="203" y="61"/>
                  </a:lnTo>
                  <a:lnTo>
                    <a:pt x="188" y="62"/>
                  </a:lnTo>
                  <a:lnTo>
                    <a:pt x="173" y="63"/>
                  </a:lnTo>
                  <a:lnTo>
                    <a:pt x="157" y="63"/>
                  </a:lnTo>
                  <a:lnTo>
                    <a:pt x="141" y="63"/>
                  </a:lnTo>
                  <a:lnTo>
                    <a:pt x="126" y="62"/>
                  </a:lnTo>
                  <a:lnTo>
                    <a:pt x="111" y="61"/>
                  </a:lnTo>
                  <a:lnTo>
                    <a:pt x="96" y="61"/>
                  </a:lnTo>
                  <a:lnTo>
                    <a:pt x="83" y="59"/>
                  </a:lnTo>
                  <a:lnTo>
                    <a:pt x="70" y="57"/>
                  </a:lnTo>
                  <a:lnTo>
                    <a:pt x="58" y="55"/>
                  </a:lnTo>
                  <a:lnTo>
                    <a:pt x="47" y="54"/>
                  </a:lnTo>
                  <a:lnTo>
                    <a:pt x="37" y="52"/>
                  </a:lnTo>
                  <a:lnTo>
                    <a:pt x="27" y="49"/>
                  </a:lnTo>
                  <a:lnTo>
                    <a:pt x="19" y="46"/>
                  </a:lnTo>
                  <a:lnTo>
                    <a:pt x="13" y="43"/>
                  </a:lnTo>
                  <a:lnTo>
                    <a:pt x="8" y="41"/>
                  </a:lnTo>
                  <a:lnTo>
                    <a:pt x="4" y="38"/>
                  </a:lnTo>
                  <a:lnTo>
                    <a:pt x="2" y="35"/>
                  </a:lnTo>
                  <a:lnTo>
                    <a:pt x="0" y="31"/>
                  </a:lnTo>
                  <a:lnTo>
                    <a:pt x="2" y="28"/>
                  </a:lnTo>
                  <a:lnTo>
                    <a:pt x="4" y="25"/>
                  </a:lnTo>
                  <a:lnTo>
                    <a:pt x="8" y="22"/>
                  </a:lnTo>
                  <a:lnTo>
                    <a:pt x="13" y="20"/>
                  </a:lnTo>
                  <a:lnTo>
                    <a:pt x="19" y="17"/>
                  </a:lnTo>
                  <a:lnTo>
                    <a:pt x="27" y="14"/>
                  </a:lnTo>
                  <a:lnTo>
                    <a:pt x="37" y="12"/>
                  </a:lnTo>
                  <a:lnTo>
                    <a:pt x="47" y="9"/>
                  </a:lnTo>
                  <a:lnTo>
                    <a:pt x="58" y="8"/>
                  </a:lnTo>
                  <a:lnTo>
                    <a:pt x="70" y="6"/>
                  </a:lnTo>
                  <a:lnTo>
                    <a:pt x="83" y="4"/>
                  </a:lnTo>
                  <a:lnTo>
                    <a:pt x="96" y="2"/>
                  </a:lnTo>
                  <a:lnTo>
                    <a:pt x="111" y="2"/>
                  </a:lnTo>
                  <a:lnTo>
                    <a:pt x="126" y="1"/>
                  </a:lnTo>
                  <a:lnTo>
                    <a:pt x="141" y="0"/>
                  </a:lnTo>
                  <a:lnTo>
                    <a:pt x="157" y="0"/>
                  </a:lnTo>
                  <a:lnTo>
                    <a:pt x="156" y="0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37" name="Freeform 39"/>
            <p:cNvSpPr>
              <a:spLocks/>
            </p:cNvSpPr>
            <p:nvPr/>
          </p:nvSpPr>
          <p:spPr bwMode="auto">
            <a:xfrm>
              <a:off x="3807" y="3416"/>
              <a:ext cx="314" cy="63"/>
            </a:xfrm>
            <a:custGeom>
              <a:avLst/>
              <a:gdLst>
                <a:gd name="T0" fmla="*/ 173 w 314"/>
                <a:gd name="T1" fmla="*/ 0 h 63"/>
                <a:gd name="T2" fmla="*/ 203 w 314"/>
                <a:gd name="T3" fmla="*/ 1 h 63"/>
                <a:gd name="T4" fmla="*/ 231 w 314"/>
                <a:gd name="T5" fmla="*/ 4 h 63"/>
                <a:gd name="T6" fmla="*/ 257 w 314"/>
                <a:gd name="T7" fmla="*/ 7 h 63"/>
                <a:gd name="T8" fmla="*/ 278 w 314"/>
                <a:gd name="T9" fmla="*/ 11 h 63"/>
                <a:gd name="T10" fmla="*/ 294 w 314"/>
                <a:gd name="T11" fmla="*/ 16 h 63"/>
                <a:gd name="T12" fmla="*/ 306 w 314"/>
                <a:gd name="T13" fmla="*/ 22 h 63"/>
                <a:gd name="T14" fmla="*/ 313 w 314"/>
                <a:gd name="T15" fmla="*/ 28 h 63"/>
                <a:gd name="T16" fmla="*/ 313 w 314"/>
                <a:gd name="T17" fmla="*/ 34 h 63"/>
                <a:gd name="T18" fmla="*/ 306 w 314"/>
                <a:gd name="T19" fmla="*/ 40 h 63"/>
                <a:gd name="T20" fmla="*/ 294 w 314"/>
                <a:gd name="T21" fmla="*/ 45 h 63"/>
                <a:gd name="T22" fmla="*/ 278 w 314"/>
                <a:gd name="T23" fmla="*/ 51 h 63"/>
                <a:gd name="T24" fmla="*/ 257 w 314"/>
                <a:gd name="T25" fmla="*/ 55 h 63"/>
                <a:gd name="T26" fmla="*/ 231 w 314"/>
                <a:gd name="T27" fmla="*/ 58 h 63"/>
                <a:gd name="T28" fmla="*/ 203 w 314"/>
                <a:gd name="T29" fmla="*/ 60 h 63"/>
                <a:gd name="T30" fmla="*/ 173 w 314"/>
                <a:gd name="T31" fmla="*/ 62 h 63"/>
                <a:gd name="T32" fmla="*/ 141 w 314"/>
                <a:gd name="T33" fmla="*/ 62 h 63"/>
                <a:gd name="T34" fmla="*/ 111 w 314"/>
                <a:gd name="T35" fmla="*/ 60 h 63"/>
                <a:gd name="T36" fmla="*/ 83 w 314"/>
                <a:gd name="T37" fmla="*/ 58 h 63"/>
                <a:gd name="T38" fmla="*/ 58 w 314"/>
                <a:gd name="T39" fmla="*/ 55 h 63"/>
                <a:gd name="T40" fmla="*/ 37 w 314"/>
                <a:gd name="T41" fmla="*/ 51 h 63"/>
                <a:gd name="T42" fmla="*/ 19 w 314"/>
                <a:gd name="T43" fmla="*/ 45 h 63"/>
                <a:gd name="T44" fmla="*/ 8 w 314"/>
                <a:gd name="T45" fmla="*/ 40 h 63"/>
                <a:gd name="T46" fmla="*/ 2 w 314"/>
                <a:gd name="T47" fmla="*/ 34 h 63"/>
                <a:gd name="T48" fmla="*/ 2 w 314"/>
                <a:gd name="T49" fmla="*/ 28 h 63"/>
                <a:gd name="T50" fmla="*/ 8 w 314"/>
                <a:gd name="T51" fmla="*/ 22 h 63"/>
                <a:gd name="T52" fmla="*/ 19 w 314"/>
                <a:gd name="T53" fmla="*/ 16 h 63"/>
                <a:gd name="T54" fmla="*/ 37 w 314"/>
                <a:gd name="T55" fmla="*/ 11 h 63"/>
                <a:gd name="T56" fmla="*/ 58 w 314"/>
                <a:gd name="T57" fmla="*/ 7 h 63"/>
                <a:gd name="T58" fmla="*/ 83 w 314"/>
                <a:gd name="T59" fmla="*/ 4 h 63"/>
                <a:gd name="T60" fmla="*/ 111 w 314"/>
                <a:gd name="T61" fmla="*/ 1 h 63"/>
                <a:gd name="T62" fmla="*/ 141 w 314"/>
                <a:gd name="T63" fmla="*/ 0 h 63"/>
                <a:gd name="T64" fmla="*/ 156 w 314"/>
                <a:gd name="T65" fmla="*/ 0 h 63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314"/>
                <a:gd name="T100" fmla="*/ 0 h 63"/>
                <a:gd name="T101" fmla="*/ 314 w 314"/>
                <a:gd name="T102" fmla="*/ 63 h 63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314" h="63">
                  <a:moveTo>
                    <a:pt x="156" y="0"/>
                  </a:moveTo>
                  <a:lnTo>
                    <a:pt x="173" y="0"/>
                  </a:lnTo>
                  <a:lnTo>
                    <a:pt x="188" y="0"/>
                  </a:lnTo>
                  <a:lnTo>
                    <a:pt x="203" y="1"/>
                  </a:lnTo>
                  <a:lnTo>
                    <a:pt x="217" y="2"/>
                  </a:lnTo>
                  <a:lnTo>
                    <a:pt x="231" y="4"/>
                  </a:lnTo>
                  <a:lnTo>
                    <a:pt x="244" y="5"/>
                  </a:lnTo>
                  <a:lnTo>
                    <a:pt x="257" y="7"/>
                  </a:lnTo>
                  <a:lnTo>
                    <a:pt x="267" y="8"/>
                  </a:lnTo>
                  <a:lnTo>
                    <a:pt x="278" y="11"/>
                  </a:lnTo>
                  <a:lnTo>
                    <a:pt x="287" y="13"/>
                  </a:lnTo>
                  <a:lnTo>
                    <a:pt x="294" y="16"/>
                  </a:lnTo>
                  <a:lnTo>
                    <a:pt x="301" y="19"/>
                  </a:lnTo>
                  <a:lnTo>
                    <a:pt x="306" y="22"/>
                  </a:lnTo>
                  <a:lnTo>
                    <a:pt x="310" y="24"/>
                  </a:lnTo>
                  <a:lnTo>
                    <a:pt x="313" y="28"/>
                  </a:lnTo>
                  <a:lnTo>
                    <a:pt x="313" y="30"/>
                  </a:lnTo>
                  <a:lnTo>
                    <a:pt x="313" y="34"/>
                  </a:lnTo>
                  <a:lnTo>
                    <a:pt x="310" y="37"/>
                  </a:lnTo>
                  <a:lnTo>
                    <a:pt x="306" y="40"/>
                  </a:lnTo>
                  <a:lnTo>
                    <a:pt x="301" y="43"/>
                  </a:lnTo>
                  <a:lnTo>
                    <a:pt x="294" y="45"/>
                  </a:lnTo>
                  <a:lnTo>
                    <a:pt x="287" y="48"/>
                  </a:lnTo>
                  <a:lnTo>
                    <a:pt x="278" y="51"/>
                  </a:lnTo>
                  <a:lnTo>
                    <a:pt x="267" y="53"/>
                  </a:lnTo>
                  <a:lnTo>
                    <a:pt x="257" y="55"/>
                  </a:lnTo>
                  <a:lnTo>
                    <a:pt x="244" y="56"/>
                  </a:lnTo>
                  <a:lnTo>
                    <a:pt x="231" y="58"/>
                  </a:lnTo>
                  <a:lnTo>
                    <a:pt x="217" y="60"/>
                  </a:lnTo>
                  <a:lnTo>
                    <a:pt x="203" y="60"/>
                  </a:lnTo>
                  <a:lnTo>
                    <a:pt x="188" y="61"/>
                  </a:lnTo>
                  <a:lnTo>
                    <a:pt x="173" y="62"/>
                  </a:lnTo>
                  <a:lnTo>
                    <a:pt x="157" y="62"/>
                  </a:lnTo>
                  <a:lnTo>
                    <a:pt x="141" y="62"/>
                  </a:lnTo>
                  <a:lnTo>
                    <a:pt x="126" y="61"/>
                  </a:lnTo>
                  <a:lnTo>
                    <a:pt x="111" y="60"/>
                  </a:lnTo>
                  <a:lnTo>
                    <a:pt x="96" y="60"/>
                  </a:lnTo>
                  <a:lnTo>
                    <a:pt x="83" y="58"/>
                  </a:lnTo>
                  <a:lnTo>
                    <a:pt x="70" y="56"/>
                  </a:lnTo>
                  <a:lnTo>
                    <a:pt x="58" y="55"/>
                  </a:lnTo>
                  <a:lnTo>
                    <a:pt x="47" y="53"/>
                  </a:lnTo>
                  <a:lnTo>
                    <a:pt x="37" y="51"/>
                  </a:lnTo>
                  <a:lnTo>
                    <a:pt x="27" y="48"/>
                  </a:lnTo>
                  <a:lnTo>
                    <a:pt x="19" y="45"/>
                  </a:lnTo>
                  <a:lnTo>
                    <a:pt x="13" y="43"/>
                  </a:lnTo>
                  <a:lnTo>
                    <a:pt x="8" y="40"/>
                  </a:lnTo>
                  <a:lnTo>
                    <a:pt x="4" y="37"/>
                  </a:lnTo>
                  <a:lnTo>
                    <a:pt x="2" y="34"/>
                  </a:lnTo>
                  <a:lnTo>
                    <a:pt x="0" y="30"/>
                  </a:lnTo>
                  <a:lnTo>
                    <a:pt x="2" y="28"/>
                  </a:lnTo>
                  <a:lnTo>
                    <a:pt x="4" y="24"/>
                  </a:lnTo>
                  <a:lnTo>
                    <a:pt x="8" y="22"/>
                  </a:lnTo>
                  <a:lnTo>
                    <a:pt x="13" y="19"/>
                  </a:lnTo>
                  <a:lnTo>
                    <a:pt x="19" y="16"/>
                  </a:lnTo>
                  <a:lnTo>
                    <a:pt x="27" y="13"/>
                  </a:lnTo>
                  <a:lnTo>
                    <a:pt x="37" y="11"/>
                  </a:lnTo>
                  <a:lnTo>
                    <a:pt x="47" y="8"/>
                  </a:lnTo>
                  <a:lnTo>
                    <a:pt x="58" y="7"/>
                  </a:lnTo>
                  <a:lnTo>
                    <a:pt x="70" y="5"/>
                  </a:lnTo>
                  <a:lnTo>
                    <a:pt x="83" y="4"/>
                  </a:lnTo>
                  <a:lnTo>
                    <a:pt x="96" y="2"/>
                  </a:lnTo>
                  <a:lnTo>
                    <a:pt x="111" y="1"/>
                  </a:lnTo>
                  <a:lnTo>
                    <a:pt x="126" y="0"/>
                  </a:lnTo>
                  <a:lnTo>
                    <a:pt x="141" y="0"/>
                  </a:lnTo>
                  <a:lnTo>
                    <a:pt x="157" y="0"/>
                  </a:lnTo>
                  <a:lnTo>
                    <a:pt x="156" y="0"/>
                  </a:lnTo>
                </a:path>
              </a:pathLst>
            </a:custGeom>
            <a:solidFill>
              <a:srgbClr val="CCC7B3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38" name="Freeform 40"/>
            <p:cNvSpPr>
              <a:spLocks/>
            </p:cNvSpPr>
            <p:nvPr/>
          </p:nvSpPr>
          <p:spPr bwMode="auto">
            <a:xfrm>
              <a:off x="3909" y="3110"/>
              <a:ext cx="264" cy="361"/>
            </a:xfrm>
            <a:custGeom>
              <a:avLst/>
              <a:gdLst>
                <a:gd name="T0" fmla="*/ 0 w 264"/>
                <a:gd name="T1" fmla="*/ 360 h 361"/>
                <a:gd name="T2" fmla="*/ 0 w 264"/>
                <a:gd name="T3" fmla="*/ 21 h 361"/>
                <a:gd name="T4" fmla="*/ 263 w 264"/>
                <a:gd name="T5" fmla="*/ 0 h 361"/>
                <a:gd name="T6" fmla="*/ 263 w 264"/>
                <a:gd name="T7" fmla="*/ 309 h 361"/>
                <a:gd name="T8" fmla="*/ 0 w 264"/>
                <a:gd name="T9" fmla="*/ 360 h 361"/>
                <a:gd name="T10" fmla="*/ 0 w 264"/>
                <a:gd name="T11" fmla="*/ 360 h 36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64"/>
                <a:gd name="T19" fmla="*/ 0 h 361"/>
                <a:gd name="T20" fmla="*/ 264 w 264"/>
                <a:gd name="T21" fmla="*/ 361 h 361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64" h="361">
                  <a:moveTo>
                    <a:pt x="0" y="360"/>
                  </a:moveTo>
                  <a:lnTo>
                    <a:pt x="0" y="21"/>
                  </a:lnTo>
                  <a:lnTo>
                    <a:pt x="263" y="0"/>
                  </a:lnTo>
                  <a:lnTo>
                    <a:pt x="263" y="309"/>
                  </a:lnTo>
                  <a:lnTo>
                    <a:pt x="0" y="360"/>
                  </a:lnTo>
                </a:path>
              </a:pathLst>
            </a:custGeom>
            <a:solidFill>
              <a:srgbClr val="A4A28E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39" name="Freeform 41"/>
            <p:cNvSpPr>
              <a:spLocks/>
            </p:cNvSpPr>
            <p:nvPr/>
          </p:nvSpPr>
          <p:spPr bwMode="auto">
            <a:xfrm>
              <a:off x="3932" y="3139"/>
              <a:ext cx="221" cy="289"/>
            </a:xfrm>
            <a:custGeom>
              <a:avLst/>
              <a:gdLst>
                <a:gd name="T0" fmla="*/ 0 w 221"/>
                <a:gd name="T1" fmla="*/ 18 h 289"/>
                <a:gd name="T2" fmla="*/ 220 w 221"/>
                <a:gd name="T3" fmla="*/ 0 h 289"/>
                <a:gd name="T4" fmla="*/ 220 w 221"/>
                <a:gd name="T5" fmla="*/ 251 h 289"/>
                <a:gd name="T6" fmla="*/ 1 w 221"/>
                <a:gd name="T7" fmla="*/ 288 h 289"/>
                <a:gd name="T8" fmla="*/ 1 w 221"/>
                <a:gd name="T9" fmla="*/ 18 h 289"/>
                <a:gd name="T10" fmla="*/ 0 w 221"/>
                <a:gd name="T11" fmla="*/ 18 h 28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21"/>
                <a:gd name="T19" fmla="*/ 0 h 289"/>
                <a:gd name="T20" fmla="*/ 221 w 221"/>
                <a:gd name="T21" fmla="*/ 289 h 289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21" h="289">
                  <a:moveTo>
                    <a:pt x="0" y="18"/>
                  </a:moveTo>
                  <a:lnTo>
                    <a:pt x="220" y="0"/>
                  </a:lnTo>
                  <a:lnTo>
                    <a:pt x="220" y="251"/>
                  </a:lnTo>
                  <a:lnTo>
                    <a:pt x="1" y="288"/>
                  </a:lnTo>
                  <a:lnTo>
                    <a:pt x="1" y="18"/>
                  </a:lnTo>
                  <a:lnTo>
                    <a:pt x="0" y="18"/>
                  </a:lnTo>
                </a:path>
              </a:pathLst>
            </a:custGeom>
            <a:solidFill>
              <a:srgbClr val="2C3333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40" name="Freeform 42"/>
            <p:cNvSpPr>
              <a:spLocks/>
            </p:cNvSpPr>
            <p:nvPr/>
          </p:nvSpPr>
          <p:spPr bwMode="auto">
            <a:xfrm>
              <a:off x="4134" y="3139"/>
              <a:ext cx="19" cy="252"/>
            </a:xfrm>
            <a:custGeom>
              <a:avLst/>
              <a:gdLst>
                <a:gd name="T0" fmla="*/ 18 w 19"/>
                <a:gd name="T1" fmla="*/ 0 h 252"/>
                <a:gd name="T2" fmla="*/ 18 w 19"/>
                <a:gd name="T3" fmla="*/ 251 h 252"/>
                <a:gd name="T4" fmla="*/ 0 w 19"/>
                <a:gd name="T5" fmla="*/ 244 h 252"/>
                <a:gd name="T6" fmla="*/ 3 w 19"/>
                <a:gd name="T7" fmla="*/ 183 h 252"/>
                <a:gd name="T8" fmla="*/ 6 w 19"/>
                <a:gd name="T9" fmla="*/ 122 h 252"/>
                <a:gd name="T10" fmla="*/ 4 w 19"/>
                <a:gd name="T11" fmla="*/ 61 h 252"/>
                <a:gd name="T12" fmla="*/ 1 w 19"/>
                <a:gd name="T13" fmla="*/ 2 h 252"/>
                <a:gd name="T14" fmla="*/ 18 w 19"/>
                <a:gd name="T15" fmla="*/ 0 h 252"/>
                <a:gd name="T16" fmla="*/ 18 w 19"/>
                <a:gd name="T17" fmla="*/ 0 h 252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9"/>
                <a:gd name="T28" fmla="*/ 0 h 252"/>
                <a:gd name="T29" fmla="*/ 19 w 19"/>
                <a:gd name="T30" fmla="*/ 252 h 252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9" h="252">
                  <a:moveTo>
                    <a:pt x="18" y="0"/>
                  </a:moveTo>
                  <a:lnTo>
                    <a:pt x="18" y="251"/>
                  </a:lnTo>
                  <a:lnTo>
                    <a:pt x="0" y="244"/>
                  </a:lnTo>
                  <a:lnTo>
                    <a:pt x="3" y="183"/>
                  </a:lnTo>
                  <a:lnTo>
                    <a:pt x="6" y="122"/>
                  </a:lnTo>
                  <a:lnTo>
                    <a:pt x="4" y="61"/>
                  </a:lnTo>
                  <a:lnTo>
                    <a:pt x="1" y="2"/>
                  </a:lnTo>
                  <a:lnTo>
                    <a:pt x="18" y="0"/>
                  </a:lnTo>
                </a:path>
              </a:pathLst>
            </a:custGeom>
            <a:solidFill>
              <a:srgbClr val="C0BEAA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41" name="Freeform 43"/>
            <p:cNvSpPr>
              <a:spLocks/>
            </p:cNvSpPr>
            <p:nvPr/>
          </p:nvSpPr>
          <p:spPr bwMode="auto">
            <a:xfrm>
              <a:off x="3933" y="3383"/>
              <a:ext cx="220" cy="45"/>
            </a:xfrm>
            <a:custGeom>
              <a:avLst/>
              <a:gdLst>
                <a:gd name="T0" fmla="*/ 219 w 220"/>
                <a:gd name="T1" fmla="*/ 7 h 45"/>
                <a:gd name="T2" fmla="*/ 201 w 220"/>
                <a:gd name="T3" fmla="*/ 0 h 45"/>
                <a:gd name="T4" fmla="*/ 189 w 220"/>
                <a:gd name="T5" fmla="*/ 2 h 45"/>
                <a:gd name="T6" fmla="*/ 176 w 220"/>
                <a:gd name="T7" fmla="*/ 4 h 45"/>
                <a:gd name="T8" fmla="*/ 163 w 220"/>
                <a:gd name="T9" fmla="*/ 7 h 45"/>
                <a:gd name="T10" fmla="*/ 151 w 220"/>
                <a:gd name="T11" fmla="*/ 9 h 45"/>
                <a:gd name="T12" fmla="*/ 139 w 220"/>
                <a:gd name="T13" fmla="*/ 11 h 45"/>
                <a:gd name="T14" fmla="*/ 126 w 220"/>
                <a:gd name="T15" fmla="*/ 14 h 45"/>
                <a:gd name="T16" fmla="*/ 113 w 220"/>
                <a:gd name="T17" fmla="*/ 15 h 45"/>
                <a:gd name="T18" fmla="*/ 100 w 220"/>
                <a:gd name="T19" fmla="*/ 17 h 45"/>
                <a:gd name="T20" fmla="*/ 87 w 220"/>
                <a:gd name="T21" fmla="*/ 20 h 45"/>
                <a:gd name="T22" fmla="*/ 75 w 220"/>
                <a:gd name="T23" fmla="*/ 22 h 45"/>
                <a:gd name="T24" fmla="*/ 62 w 220"/>
                <a:gd name="T25" fmla="*/ 23 h 45"/>
                <a:gd name="T26" fmla="*/ 49 w 220"/>
                <a:gd name="T27" fmla="*/ 25 h 45"/>
                <a:gd name="T28" fmla="*/ 37 w 220"/>
                <a:gd name="T29" fmla="*/ 26 h 45"/>
                <a:gd name="T30" fmla="*/ 24 w 220"/>
                <a:gd name="T31" fmla="*/ 28 h 45"/>
                <a:gd name="T32" fmla="*/ 11 w 220"/>
                <a:gd name="T33" fmla="*/ 29 h 45"/>
                <a:gd name="T34" fmla="*/ 0 w 220"/>
                <a:gd name="T35" fmla="*/ 30 h 45"/>
                <a:gd name="T36" fmla="*/ 0 w 220"/>
                <a:gd name="T37" fmla="*/ 44 h 45"/>
                <a:gd name="T38" fmla="*/ 219 w 220"/>
                <a:gd name="T39" fmla="*/ 7 h 45"/>
                <a:gd name="T40" fmla="*/ 219 w 220"/>
                <a:gd name="T41" fmla="*/ 7 h 45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220"/>
                <a:gd name="T64" fmla="*/ 0 h 45"/>
                <a:gd name="T65" fmla="*/ 220 w 220"/>
                <a:gd name="T66" fmla="*/ 45 h 45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220" h="45">
                  <a:moveTo>
                    <a:pt x="219" y="7"/>
                  </a:moveTo>
                  <a:lnTo>
                    <a:pt x="201" y="0"/>
                  </a:lnTo>
                  <a:lnTo>
                    <a:pt x="189" y="2"/>
                  </a:lnTo>
                  <a:lnTo>
                    <a:pt x="176" y="4"/>
                  </a:lnTo>
                  <a:lnTo>
                    <a:pt x="163" y="7"/>
                  </a:lnTo>
                  <a:lnTo>
                    <a:pt x="151" y="9"/>
                  </a:lnTo>
                  <a:lnTo>
                    <a:pt x="139" y="11"/>
                  </a:lnTo>
                  <a:lnTo>
                    <a:pt x="126" y="14"/>
                  </a:lnTo>
                  <a:lnTo>
                    <a:pt x="113" y="15"/>
                  </a:lnTo>
                  <a:lnTo>
                    <a:pt x="100" y="17"/>
                  </a:lnTo>
                  <a:lnTo>
                    <a:pt x="87" y="20"/>
                  </a:lnTo>
                  <a:lnTo>
                    <a:pt x="75" y="22"/>
                  </a:lnTo>
                  <a:lnTo>
                    <a:pt x="62" y="23"/>
                  </a:lnTo>
                  <a:lnTo>
                    <a:pt x="49" y="25"/>
                  </a:lnTo>
                  <a:lnTo>
                    <a:pt x="37" y="26"/>
                  </a:lnTo>
                  <a:lnTo>
                    <a:pt x="24" y="28"/>
                  </a:lnTo>
                  <a:lnTo>
                    <a:pt x="11" y="29"/>
                  </a:lnTo>
                  <a:lnTo>
                    <a:pt x="0" y="30"/>
                  </a:lnTo>
                  <a:lnTo>
                    <a:pt x="0" y="44"/>
                  </a:lnTo>
                  <a:lnTo>
                    <a:pt x="219" y="7"/>
                  </a:lnTo>
                </a:path>
              </a:pathLst>
            </a:custGeom>
            <a:solidFill>
              <a:srgbClr val="FDF8D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42" name="Freeform 44"/>
            <p:cNvSpPr>
              <a:spLocks/>
            </p:cNvSpPr>
            <p:nvPr/>
          </p:nvSpPr>
          <p:spPr bwMode="auto">
            <a:xfrm>
              <a:off x="3866" y="3128"/>
              <a:ext cx="44" cy="343"/>
            </a:xfrm>
            <a:custGeom>
              <a:avLst/>
              <a:gdLst>
                <a:gd name="T0" fmla="*/ 43 w 44"/>
                <a:gd name="T1" fmla="*/ 3 h 343"/>
                <a:gd name="T2" fmla="*/ 43 w 44"/>
                <a:gd name="T3" fmla="*/ 342 h 343"/>
                <a:gd name="T4" fmla="*/ 0 w 44"/>
                <a:gd name="T5" fmla="*/ 338 h 343"/>
                <a:gd name="T6" fmla="*/ 0 w 44"/>
                <a:gd name="T7" fmla="*/ 0 h 343"/>
                <a:gd name="T8" fmla="*/ 43 w 44"/>
                <a:gd name="T9" fmla="*/ 3 h 343"/>
                <a:gd name="T10" fmla="*/ 43 w 44"/>
                <a:gd name="T11" fmla="*/ 3 h 34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44"/>
                <a:gd name="T19" fmla="*/ 0 h 343"/>
                <a:gd name="T20" fmla="*/ 44 w 44"/>
                <a:gd name="T21" fmla="*/ 343 h 343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44" h="343">
                  <a:moveTo>
                    <a:pt x="43" y="3"/>
                  </a:moveTo>
                  <a:lnTo>
                    <a:pt x="43" y="342"/>
                  </a:lnTo>
                  <a:lnTo>
                    <a:pt x="0" y="338"/>
                  </a:lnTo>
                  <a:lnTo>
                    <a:pt x="0" y="0"/>
                  </a:lnTo>
                  <a:lnTo>
                    <a:pt x="43" y="3"/>
                  </a:lnTo>
                </a:path>
              </a:pathLst>
            </a:custGeom>
            <a:solidFill>
              <a:srgbClr val="C0BEAA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43" name="Freeform 45"/>
            <p:cNvSpPr>
              <a:spLocks/>
            </p:cNvSpPr>
            <p:nvPr/>
          </p:nvSpPr>
          <p:spPr bwMode="auto">
            <a:xfrm>
              <a:off x="3866" y="3106"/>
              <a:ext cx="307" cy="26"/>
            </a:xfrm>
            <a:custGeom>
              <a:avLst/>
              <a:gdLst>
                <a:gd name="T0" fmla="*/ 0 w 307"/>
                <a:gd name="T1" fmla="*/ 22 h 26"/>
                <a:gd name="T2" fmla="*/ 43 w 307"/>
                <a:gd name="T3" fmla="*/ 25 h 26"/>
                <a:gd name="T4" fmla="*/ 306 w 307"/>
                <a:gd name="T5" fmla="*/ 4 h 26"/>
                <a:gd name="T6" fmla="*/ 259 w 307"/>
                <a:gd name="T7" fmla="*/ 0 h 26"/>
                <a:gd name="T8" fmla="*/ 0 w 307"/>
                <a:gd name="T9" fmla="*/ 22 h 26"/>
                <a:gd name="T10" fmla="*/ 0 w 307"/>
                <a:gd name="T11" fmla="*/ 22 h 2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07"/>
                <a:gd name="T19" fmla="*/ 0 h 26"/>
                <a:gd name="T20" fmla="*/ 307 w 307"/>
                <a:gd name="T21" fmla="*/ 26 h 2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07" h="26">
                  <a:moveTo>
                    <a:pt x="0" y="22"/>
                  </a:moveTo>
                  <a:lnTo>
                    <a:pt x="43" y="25"/>
                  </a:lnTo>
                  <a:lnTo>
                    <a:pt x="306" y="4"/>
                  </a:lnTo>
                  <a:lnTo>
                    <a:pt x="259" y="0"/>
                  </a:lnTo>
                  <a:lnTo>
                    <a:pt x="0" y="22"/>
                  </a:lnTo>
                </a:path>
              </a:pathLst>
            </a:custGeom>
            <a:solidFill>
              <a:srgbClr val="FDF8D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44" name="Freeform 46"/>
            <p:cNvSpPr>
              <a:spLocks/>
            </p:cNvSpPr>
            <p:nvPr/>
          </p:nvSpPr>
          <p:spPr bwMode="auto">
            <a:xfrm>
              <a:off x="3688" y="3128"/>
              <a:ext cx="179" cy="339"/>
            </a:xfrm>
            <a:custGeom>
              <a:avLst/>
              <a:gdLst>
                <a:gd name="T0" fmla="*/ 178 w 179"/>
                <a:gd name="T1" fmla="*/ 0 h 339"/>
                <a:gd name="T2" fmla="*/ 0 w 179"/>
                <a:gd name="T3" fmla="*/ 58 h 339"/>
                <a:gd name="T4" fmla="*/ 0 w 179"/>
                <a:gd name="T5" fmla="*/ 268 h 339"/>
                <a:gd name="T6" fmla="*/ 178 w 179"/>
                <a:gd name="T7" fmla="*/ 338 h 339"/>
                <a:gd name="T8" fmla="*/ 178 w 179"/>
                <a:gd name="T9" fmla="*/ 0 h 339"/>
                <a:gd name="T10" fmla="*/ 178 w 179"/>
                <a:gd name="T11" fmla="*/ 0 h 33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79"/>
                <a:gd name="T19" fmla="*/ 0 h 339"/>
                <a:gd name="T20" fmla="*/ 179 w 179"/>
                <a:gd name="T21" fmla="*/ 339 h 339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79" h="339">
                  <a:moveTo>
                    <a:pt x="178" y="0"/>
                  </a:moveTo>
                  <a:lnTo>
                    <a:pt x="0" y="58"/>
                  </a:lnTo>
                  <a:lnTo>
                    <a:pt x="0" y="268"/>
                  </a:lnTo>
                  <a:lnTo>
                    <a:pt x="178" y="338"/>
                  </a:lnTo>
                  <a:lnTo>
                    <a:pt x="178" y="0"/>
                  </a:lnTo>
                </a:path>
              </a:pathLst>
            </a:custGeom>
            <a:solidFill>
              <a:srgbClr val="A4A28E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45" name="Freeform 47"/>
            <p:cNvSpPr>
              <a:spLocks/>
            </p:cNvSpPr>
            <p:nvPr/>
          </p:nvSpPr>
          <p:spPr bwMode="auto">
            <a:xfrm>
              <a:off x="3688" y="3106"/>
              <a:ext cx="485" cy="365"/>
            </a:xfrm>
            <a:custGeom>
              <a:avLst/>
              <a:gdLst>
                <a:gd name="T0" fmla="*/ 0 w 485"/>
                <a:gd name="T1" fmla="*/ 290 h 365"/>
                <a:gd name="T2" fmla="*/ 178 w 485"/>
                <a:gd name="T3" fmla="*/ 360 h 365"/>
                <a:gd name="T4" fmla="*/ 221 w 485"/>
                <a:gd name="T5" fmla="*/ 364 h 365"/>
                <a:gd name="T6" fmla="*/ 484 w 485"/>
                <a:gd name="T7" fmla="*/ 313 h 365"/>
                <a:gd name="T8" fmla="*/ 484 w 485"/>
                <a:gd name="T9" fmla="*/ 4 h 365"/>
                <a:gd name="T10" fmla="*/ 437 w 485"/>
                <a:gd name="T11" fmla="*/ 0 h 365"/>
                <a:gd name="T12" fmla="*/ 178 w 485"/>
                <a:gd name="T13" fmla="*/ 22 h 365"/>
                <a:gd name="T14" fmla="*/ 0 w 485"/>
                <a:gd name="T15" fmla="*/ 80 h 365"/>
                <a:gd name="T16" fmla="*/ 0 w 485"/>
                <a:gd name="T17" fmla="*/ 290 h 365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485"/>
                <a:gd name="T28" fmla="*/ 0 h 365"/>
                <a:gd name="T29" fmla="*/ 485 w 485"/>
                <a:gd name="T30" fmla="*/ 365 h 365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485" h="365">
                  <a:moveTo>
                    <a:pt x="0" y="290"/>
                  </a:moveTo>
                  <a:lnTo>
                    <a:pt x="178" y="360"/>
                  </a:lnTo>
                  <a:lnTo>
                    <a:pt x="221" y="364"/>
                  </a:lnTo>
                  <a:lnTo>
                    <a:pt x="484" y="313"/>
                  </a:lnTo>
                  <a:lnTo>
                    <a:pt x="484" y="4"/>
                  </a:lnTo>
                  <a:lnTo>
                    <a:pt x="437" y="0"/>
                  </a:lnTo>
                  <a:lnTo>
                    <a:pt x="178" y="22"/>
                  </a:lnTo>
                  <a:lnTo>
                    <a:pt x="0" y="80"/>
                  </a:lnTo>
                  <a:lnTo>
                    <a:pt x="0" y="290"/>
                  </a:lnTo>
                </a:path>
              </a:pathLst>
            </a:custGeom>
            <a:noFill/>
            <a:ln w="12700" cap="rnd">
              <a:solidFill>
                <a:srgbClr val="A4A28E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46" name="Freeform 48"/>
            <p:cNvSpPr>
              <a:spLocks/>
            </p:cNvSpPr>
            <p:nvPr/>
          </p:nvSpPr>
          <p:spPr bwMode="auto">
            <a:xfrm>
              <a:off x="5205" y="3718"/>
              <a:ext cx="106" cy="112"/>
            </a:xfrm>
            <a:custGeom>
              <a:avLst/>
              <a:gdLst>
                <a:gd name="T0" fmla="*/ 0 w 106"/>
                <a:gd name="T1" fmla="*/ 111 h 112"/>
                <a:gd name="T2" fmla="*/ 4 w 106"/>
                <a:gd name="T3" fmla="*/ 106 h 112"/>
                <a:gd name="T4" fmla="*/ 9 w 106"/>
                <a:gd name="T5" fmla="*/ 100 h 112"/>
                <a:gd name="T6" fmla="*/ 13 w 106"/>
                <a:gd name="T7" fmla="*/ 94 h 112"/>
                <a:gd name="T8" fmla="*/ 17 w 106"/>
                <a:gd name="T9" fmla="*/ 88 h 112"/>
                <a:gd name="T10" fmla="*/ 22 w 106"/>
                <a:gd name="T11" fmla="*/ 82 h 112"/>
                <a:gd name="T12" fmla="*/ 26 w 106"/>
                <a:gd name="T13" fmla="*/ 77 h 112"/>
                <a:gd name="T14" fmla="*/ 30 w 106"/>
                <a:gd name="T15" fmla="*/ 70 h 112"/>
                <a:gd name="T16" fmla="*/ 34 w 106"/>
                <a:gd name="T17" fmla="*/ 64 h 112"/>
                <a:gd name="T18" fmla="*/ 37 w 106"/>
                <a:gd name="T19" fmla="*/ 61 h 112"/>
                <a:gd name="T20" fmla="*/ 41 w 106"/>
                <a:gd name="T21" fmla="*/ 57 h 112"/>
                <a:gd name="T22" fmla="*/ 46 w 106"/>
                <a:gd name="T23" fmla="*/ 53 h 112"/>
                <a:gd name="T24" fmla="*/ 50 w 106"/>
                <a:gd name="T25" fmla="*/ 50 h 112"/>
                <a:gd name="T26" fmla="*/ 55 w 106"/>
                <a:gd name="T27" fmla="*/ 46 h 112"/>
                <a:gd name="T28" fmla="*/ 60 w 106"/>
                <a:gd name="T29" fmla="*/ 44 h 112"/>
                <a:gd name="T30" fmla="*/ 64 w 106"/>
                <a:gd name="T31" fmla="*/ 40 h 112"/>
                <a:gd name="T32" fmla="*/ 68 w 106"/>
                <a:gd name="T33" fmla="*/ 37 h 112"/>
                <a:gd name="T34" fmla="*/ 73 w 106"/>
                <a:gd name="T35" fmla="*/ 32 h 112"/>
                <a:gd name="T36" fmla="*/ 77 w 106"/>
                <a:gd name="T37" fmla="*/ 27 h 112"/>
                <a:gd name="T38" fmla="*/ 81 w 106"/>
                <a:gd name="T39" fmla="*/ 23 h 112"/>
                <a:gd name="T40" fmla="*/ 85 w 106"/>
                <a:gd name="T41" fmla="*/ 17 h 112"/>
                <a:gd name="T42" fmla="*/ 89 w 106"/>
                <a:gd name="T43" fmla="*/ 13 h 112"/>
                <a:gd name="T44" fmla="*/ 94 w 106"/>
                <a:gd name="T45" fmla="*/ 8 h 112"/>
                <a:gd name="T46" fmla="*/ 99 w 106"/>
                <a:gd name="T47" fmla="*/ 3 h 112"/>
                <a:gd name="T48" fmla="*/ 105 w 106"/>
                <a:gd name="T49" fmla="*/ 0 h 112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06"/>
                <a:gd name="T76" fmla="*/ 0 h 112"/>
                <a:gd name="T77" fmla="*/ 106 w 106"/>
                <a:gd name="T78" fmla="*/ 112 h 112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06" h="112">
                  <a:moveTo>
                    <a:pt x="0" y="111"/>
                  </a:moveTo>
                  <a:lnTo>
                    <a:pt x="4" y="106"/>
                  </a:lnTo>
                  <a:lnTo>
                    <a:pt x="9" y="100"/>
                  </a:lnTo>
                  <a:lnTo>
                    <a:pt x="13" y="94"/>
                  </a:lnTo>
                  <a:lnTo>
                    <a:pt x="17" y="88"/>
                  </a:lnTo>
                  <a:lnTo>
                    <a:pt x="22" y="82"/>
                  </a:lnTo>
                  <a:lnTo>
                    <a:pt x="26" y="77"/>
                  </a:lnTo>
                  <a:lnTo>
                    <a:pt x="30" y="70"/>
                  </a:lnTo>
                  <a:lnTo>
                    <a:pt x="34" y="64"/>
                  </a:lnTo>
                  <a:lnTo>
                    <a:pt x="37" y="61"/>
                  </a:lnTo>
                  <a:lnTo>
                    <a:pt x="41" y="57"/>
                  </a:lnTo>
                  <a:lnTo>
                    <a:pt x="46" y="53"/>
                  </a:lnTo>
                  <a:lnTo>
                    <a:pt x="50" y="50"/>
                  </a:lnTo>
                  <a:lnTo>
                    <a:pt x="55" y="46"/>
                  </a:lnTo>
                  <a:lnTo>
                    <a:pt x="60" y="44"/>
                  </a:lnTo>
                  <a:lnTo>
                    <a:pt x="64" y="40"/>
                  </a:lnTo>
                  <a:lnTo>
                    <a:pt x="68" y="37"/>
                  </a:lnTo>
                  <a:lnTo>
                    <a:pt x="73" y="32"/>
                  </a:lnTo>
                  <a:lnTo>
                    <a:pt x="77" y="27"/>
                  </a:lnTo>
                  <a:lnTo>
                    <a:pt x="81" y="23"/>
                  </a:lnTo>
                  <a:lnTo>
                    <a:pt x="85" y="17"/>
                  </a:lnTo>
                  <a:lnTo>
                    <a:pt x="89" y="13"/>
                  </a:lnTo>
                  <a:lnTo>
                    <a:pt x="94" y="8"/>
                  </a:lnTo>
                  <a:lnTo>
                    <a:pt x="99" y="3"/>
                  </a:lnTo>
                  <a:lnTo>
                    <a:pt x="105" y="0"/>
                  </a:lnTo>
                </a:path>
              </a:pathLst>
            </a:custGeom>
            <a:noFill/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47" name="Freeform 49"/>
            <p:cNvSpPr>
              <a:spLocks/>
            </p:cNvSpPr>
            <p:nvPr/>
          </p:nvSpPr>
          <p:spPr bwMode="auto">
            <a:xfrm>
              <a:off x="5099" y="3069"/>
              <a:ext cx="419" cy="540"/>
            </a:xfrm>
            <a:custGeom>
              <a:avLst/>
              <a:gdLst>
                <a:gd name="T0" fmla="*/ 389 w 419"/>
                <a:gd name="T1" fmla="*/ 527 h 540"/>
                <a:gd name="T2" fmla="*/ 380 w 419"/>
                <a:gd name="T3" fmla="*/ 529 h 540"/>
                <a:gd name="T4" fmla="*/ 371 w 419"/>
                <a:gd name="T5" fmla="*/ 531 h 540"/>
                <a:gd name="T6" fmla="*/ 361 w 419"/>
                <a:gd name="T7" fmla="*/ 533 h 540"/>
                <a:gd name="T8" fmla="*/ 352 w 419"/>
                <a:gd name="T9" fmla="*/ 536 h 540"/>
                <a:gd name="T10" fmla="*/ 342 w 419"/>
                <a:gd name="T11" fmla="*/ 537 h 540"/>
                <a:gd name="T12" fmla="*/ 333 w 419"/>
                <a:gd name="T13" fmla="*/ 539 h 540"/>
                <a:gd name="T14" fmla="*/ 324 w 419"/>
                <a:gd name="T15" fmla="*/ 539 h 540"/>
                <a:gd name="T16" fmla="*/ 312 w 419"/>
                <a:gd name="T17" fmla="*/ 539 h 540"/>
                <a:gd name="T18" fmla="*/ 299 w 419"/>
                <a:gd name="T19" fmla="*/ 539 h 540"/>
                <a:gd name="T20" fmla="*/ 285 w 419"/>
                <a:gd name="T21" fmla="*/ 539 h 540"/>
                <a:gd name="T22" fmla="*/ 272 w 419"/>
                <a:gd name="T23" fmla="*/ 537 h 540"/>
                <a:gd name="T24" fmla="*/ 258 w 419"/>
                <a:gd name="T25" fmla="*/ 536 h 540"/>
                <a:gd name="T26" fmla="*/ 245 w 419"/>
                <a:gd name="T27" fmla="*/ 535 h 540"/>
                <a:gd name="T28" fmla="*/ 231 w 419"/>
                <a:gd name="T29" fmla="*/ 533 h 540"/>
                <a:gd name="T30" fmla="*/ 217 w 419"/>
                <a:gd name="T31" fmla="*/ 531 h 540"/>
                <a:gd name="T32" fmla="*/ 205 w 419"/>
                <a:gd name="T33" fmla="*/ 529 h 540"/>
                <a:gd name="T34" fmla="*/ 195 w 419"/>
                <a:gd name="T35" fmla="*/ 526 h 540"/>
                <a:gd name="T36" fmla="*/ 185 w 419"/>
                <a:gd name="T37" fmla="*/ 524 h 540"/>
                <a:gd name="T38" fmla="*/ 175 w 419"/>
                <a:gd name="T39" fmla="*/ 522 h 540"/>
                <a:gd name="T40" fmla="*/ 165 w 419"/>
                <a:gd name="T41" fmla="*/ 519 h 540"/>
                <a:gd name="T42" fmla="*/ 155 w 419"/>
                <a:gd name="T43" fmla="*/ 516 h 540"/>
                <a:gd name="T44" fmla="*/ 145 w 419"/>
                <a:gd name="T45" fmla="*/ 513 h 540"/>
                <a:gd name="T46" fmla="*/ 135 w 419"/>
                <a:gd name="T47" fmla="*/ 511 h 540"/>
                <a:gd name="T48" fmla="*/ 126 w 419"/>
                <a:gd name="T49" fmla="*/ 503 h 540"/>
                <a:gd name="T50" fmla="*/ 116 w 419"/>
                <a:gd name="T51" fmla="*/ 492 h 540"/>
                <a:gd name="T52" fmla="*/ 108 w 419"/>
                <a:gd name="T53" fmla="*/ 481 h 540"/>
                <a:gd name="T54" fmla="*/ 100 w 419"/>
                <a:gd name="T55" fmla="*/ 468 h 540"/>
                <a:gd name="T56" fmla="*/ 92 w 419"/>
                <a:gd name="T57" fmla="*/ 455 h 540"/>
                <a:gd name="T58" fmla="*/ 84 w 419"/>
                <a:gd name="T59" fmla="*/ 440 h 540"/>
                <a:gd name="T60" fmla="*/ 76 w 419"/>
                <a:gd name="T61" fmla="*/ 425 h 540"/>
                <a:gd name="T62" fmla="*/ 69 w 419"/>
                <a:gd name="T63" fmla="*/ 409 h 540"/>
                <a:gd name="T64" fmla="*/ 62 w 419"/>
                <a:gd name="T65" fmla="*/ 390 h 540"/>
                <a:gd name="T66" fmla="*/ 56 w 419"/>
                <a:gd name="T67" fmla="*/ 368 h 540"/>
                <a:gd name="T68" fmla="*/ 50 w 419"/>
                <a:gd name="T69" fmla="*/ 346 h 540"/>
                <a:gd name="T70" fmla="*/ 45 w 419"/>
                <a:gd name="T71" fmla="*/ 323 h 540"/>
                <a:gd name="T72" fmla="*/ 39 w 419"/>
                <a:gd name="T73" fmla="*/ 306 h 540"/>
                <a:gd name="T74" fmla="*/ 36 w 419"/>
                <a:gd name="T75" fmla="*/ 290 h 540"/>
                <a:gd name="T76" fmla="*/ 31 w 419"/>
                <a:gd name="T77" fmla="*/ 276 h 540"/>
                <a:gd name="T78" fmla="*/ 27 w 419"/>
                <a:gd name="T79" fmla="*/ 261 h 540"/>
                <a:gd name="T80" fmla="*/ 21 w 419"/>
                <a:gd name="T81" fmla="*/ 247 h 540"/>
                <a:gd name="T82" fmla="*/ 14 w 419"/>
                <a:gd name="T83" fmla="*/ 232 h 540"/>
                <a:gd name="T84" fmla="*/ 6 w 419"/>
                <a:gd name="T85" fmla="*/ 218 h 540"/>
                <a:gd name="T86" fmla="*/ 2 w 419"/>
                <a:gd name="T87" fmla="*/ 203 h 540"/>
                <a:gd name="T88" fmla="*/ 0 w 419"/>
                <a:gd name="T89" fmla="*/ 182 h 540"/>
                <a:gd name="T90" fmla="*/ 0 w 419"/>
                <a:gd name="T91" fmla="*/ 158 h 540"/>
                <a:gd name="T92" fmla="*/ 2 w 419"/>
                <a:gd name="T93" fmla="*/ 131 h 540"/>
                <a:gd name="T94" fmla="*/ 6 w 419"/>
                <a:gd name="T95" fmla="*/ 105 h 540"/>
                <a:gd name="T96" fmla="*/ 76 w 419"/>
                <a:gd name="T97" fmla="*/ 17 h 540"/>
                <a:gd name="T98" fmla="*/ 265 w 419"/>
                <a:gd name="T99" fmla="*/ 99 h 540"/>
                <a:gd name="T100" fmla="*/ 394 w 419"/>
                <a:gd name="T101" fmla="*/ 526 h 540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419"/>
                <a:gd name="T154" fmla="*/ 0 h 540"/>
                <a:gd name="T155" fmla="*/ 419 w 419"/>
                <a:gd name="T156" fmla="*/ 540 h 540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419" h="540">
                  <a:moveTo>
                    <a:pt x="394" y="526"/>
                  </a:moveTo>
                  <a:lnTo>
                    <a:pt x="389" y="527"/>
                  </a:lnTo>
                  <a:lnTo>
                    <a:pt x="385" y="528"/>
                  </a:lnTo>
                  <a:lnTo>
                    <a:pt x="380" y="529"/>
                  </a:lnTo>
                  <a:lnTo>
                    <a:pt x="376" y="530"/>
                  </a:lnTo>
                  <a:lnTo>
                    <a:pt x="371" y="531"/>
                  </a:lnTo>
                  <a:lnTo>
                    <a:pt x="367" y="533"/>
                  </a:lnTo>
                  <a:lnTo>
                    <a:pt x="361" y="533"/>
                  </a:lnTo>
                  <a:lnTo>
                    <a:pt x="356" y="535"/>
                  </a:lnTo>
                  <a:lnTo>
                    <a:pt x="352" y="536"/>
                  </a:lnTo>
                  <a:lnTo>
                    <a:pt x="347" y="537"/>
                  </a:lnTo>
                  <a:lnTo>
                    <a:pt x="342" y="537"/>
                  </a:lnTo>
                  <a:lnTo>
                    <a:pt x="337" y="538"/>
                  </a:lnTo>
                  <a:lnTo>
                    <a:pt x="333" y="539"/>
                  </a:lnTo>
                  <a:lnTo>
                    <a:pt x="328" y="539"/>
                  </a:lnTo>
                  <a:lnTo>
                    <a:pt x="324" y="539"/>
                  </a:lnTo>
                  <a:lnTo>
                    <a:pt x="319" y="539"/>
                  </a:lnTo>
                  <a:lnTo>
                    <a:pt x="312" y="539"/>
                  </a:lnTo>
                  <a:lnTo>
                    <a:pt x="305" y="539"/>
                  </a:lnTo>
                  <a:lnTo>
                    <a:pt x="299" y="539"/>
                  </a:lnTo>
                  <a:lnTo>
                    <a:pt x="291" y="539"/>
                  </a:lnTo>
                  <a:lnTo>
                    <a:pt x="285" y="539"/>
                  </a:lnTo>
                  <a:lnTo>
                    <a:pt x="278" y="538"/>
                  </a:lnTo>
                  <a:lnTo>
                    <a:pt x="272" y="537"/>
                  </a:lnTo>
                  <a:lnTo>
                    <a:pt x="265" y="537"/>
                  </a:lnTo>
                  <a:lnTo>
                    <a:pt x="258" y="536"/>
                  </a:lnTo>
                  <a:lnTo>
                    <a:pt x="252" y="535"/>
                  </a:lnTo>
                  <a:lnTo>
                    <a:pt x="245" y="535"/>
                  </a:lnTo>
                  <a:lnTo>
                    <a:pt x="238" y="534"/>
                  </a:lnTo>
                  <a:lnTo>
                    <a:pt x="231" y="533"/>
                  </a:lnTo>
                  <a:lnTo>
                    <a:pt x="224" y="532"/>
                  </a:lnTo>
                  <a:lnTo>
                    <a:pt x="217" y="531"/>
                  </a:lnTo>
                  <a:lnTo>
                    <a:pt x="211" y="530"/>
                  </a:lnTo>
                  <a:lnTo>
                    <a:pt x="205" y="529"/>
                  </a:lnTo>
                  <a:lnTo>
                    <a:pt x="200" y="528"/>
                  </a:lnTo>
                  <a:lnTo>
                    <a:pt x="195" y="526"/>
                  </a:lnTo>
                  <a:lnTo>
                    <a:pt x="190" y="526"/>
                  </a:lnTo>
                  <a:lnTo>
                    <a:pt x="185" y="524"/>
                  </a:lnTo>
                  <a:lnTo>
                    <a:pt x="180" y="523"/>
                  </a:lnTo>
                  <a:lnTo>
                    <a:pt x="175" y="522"/>
                  </a:lnTo>
                  <a:lnTo>
                    <a:pt x="170" y="520"/>
                  </a:lnTo>
                  <a:lnTo>
                    <a:pt x="165" y="519"/>
                  </a:lnTo>
                  <a:lnTo>
                    <a:pt x="161" y="518"/>
                  </a:lnTo>
                  <a:lnTo>
                    <a:pt x="155" y="516"/>
                  </a:lnTo>
                  <a:lnTo>
                    <a:pt x="150" y="515"/>
                  </a:lnTo>
                  <a:lnTo>
                    <a:pt x="145" y="513"/>
                  </a:lnTo>
                  <a:lnTo>
                    <a:pt x="140" y="512"/>
                  </a:lnTo>
                  <a:lnTo>
                    <a:pt x="135" y="511"/>
                  </a:lnTo>
                  <a:lnTo>
                    <a:pt x="130" y="509"/>
                  </a:lnTo>
                  <a:lnTo>
                    <a:pt x="126" y="503"/>
                  </a:lnTo>
                  <a:lnTo>
                    <a:pt x="121" y="497"/>
                  </a:lnTo>
                  <a:lnTo>
                    <a:pt x="116" y="492"/>
                  </a:lnTo>
                  <a:lnTo>
                    <a:pt x="113" y="486"/>
                  </a:lnTo>
                  <a:lnTo>
                    <a:pt x="108" y="481"/>
                  </a:lnTo>
                  <a:lnTo>
                    <a:pt x="104" y="474"/>
                  </a:lnTo>
                  <a:lnTo>
                    <a:pt x="100" y="468"/>
                  </a:lnTo>
                  <a:lnTo>
                    <a:pt x="96" y="461"/>
                  </a:lnTo>
                  <a:lnTo>
                    <a:pt x="92" y="455"/>
                  </a:lnTo>
                  <a:lnTo>
                    <a:pt x="87" y="447"/>
                  </a:lnTo>
                  <a:lnTo>
                    <a:pt x="84" y="440"/>
                  </a:lnTo>
                  <a:lnTo>
                    <a:pt x="80" y="432"/>
                  </a:lnTo>
                  <a:lnTo>
                    <a:pt x="76" y="425"/>
                  </a:lnTo>
                  <a:lnTo>
                    <a:pt x="72" y="416"/>
                  </a:lnTo>
                  <a:lnTo>
                    <a:pt x="69" y="409"/>
                  </a:lnTo>
                  <a:lnTo>
                    <a:pt x="65" y="401"/>
                  </a:lnTo>
                  <a:lnTo>
                    <a:pt x="62" y="390"/>
                  </a:lnTo>
                  <a:lnTo>
                    <a:pt x="58" y="379"/>
                  </a:lnTo>
                  <a:lnTo>
                    <a:pt x="56" y="368"/>
                  </a:lnTo>
                  <a:lnTo>
                    <a:pt x="52" y="357"/>
                  </a:lnTo>
                  <a:lnTo>
                    <a:pt x="50" y="346"/>
                  </a:lnTo>
                  <a:lnTo>
                    <a:pt x="48" y="334"/>
                  </a:lnTo>
                  <a:lnTo>
                    <a:pt x="45" y="323"/>
                  </a:lnTo>
                  <a:lnTo>
                    <a:pt x="41" y="312"/>
                  </a:lnTo>
                  <a:lnTo>
                    <a:pt x="39" y="306"/>
                  </a:lnTo>
                  <a:lnTo>
                    <a:pt x="38" y="298"/>
                  </a:lnTo>
                  <a:lnTo>
                    <a:pt x="36" y="290"/>
                  </a:lnTo>
                  <a:lnTo>
                    <a:pt x="34" y="283"/>
                  </a:lnTo>
                  <a:lnTo>
                    <a:pt x="31" y="276"/>
                  </a:lnTo>
                  <a:lnTo>
                    <a:pt x="30" y="269"/>
                  </a:lnTo>
                  <a:lnTo>
                    <a:pt x="27" y="261"/>
                  </a:lnTo>
                  <a:lnTo>
                    <a:pt x="25" y="255"/>
                  </a:lnTo>
                  <a:lnTo>
                    <a:pt x="21" y="247"/>
                  </a:lnTo>
                  <a:lnTo>
                    <a:pt x="19" y="240"/>
                  </a:lnTo>
                  <a:lnTo>
                    <a:pt x="14" y="232"/>
                  </a:lnTo>
                  <a:lnTo>
                    <a:pt x="11" y="225"/>
                  </a:lnTo>
                  <a:lnTo>
                    <a:pt x="6" y="218"/>
                  </a:lnTo>
                  <a:lnTo>
                    <a:pt x="4" y="210"/>
                  </a:lnTo>
                  <a:lnTo>
                    <a:pt x="2" y="203"/>
                  </a:lnTo>
                  <a:lnTo>
                    <a:pt x="0" y="194"/>
                  </a:lnTo>
                  <a:lnTo>
                    <a:pt x="0" y="182"/>
                  </a:lnTo>
                  <a:lnTo>
                    <a:pt x="0" y="170"/>
                  </a:lnTo>
                  <a:lnTo>
                    <a:pt x="0" y="158"/>
                  </a:lnTo>
                  <a:lnTo>
                    <a:pt x="0" y="145"/>
                  </a:lnTo>
                  <a:lnTo>
                    <a:pt x="2" y="131"/>
                  </a:lnTo>
                  <a:lnTo>
                    <a:pt x="4" y="118"/>
                  </a:lnTo>
                  <a:lnTo>
                    <a:pt x="6" y="105"/>
                  </a:lnTo>
                  <a:lnTo>
                    <a:pt x="11" y="92"/>
                  </a:lnTo>
                  <a:lnTo>
                    <a:pt x="76" y="17"/>
                  </a:lnTo>
                  <a:lnTo>
                    <a:pt x="191" y="0"/>
                  </a:lnTo>
                  <a:lnTo>
                    <a:pt x="265" y="99"/>
                  </a:lnTo>
                  <a:lnTo>
                    <a:pt x="418" y="346"/>
                  </a:lnTo>
                  <a:lnTo>
                    <a:pt x="394" y="526"/>
                  </a:lnTo>
                </a:path>
              </a:pathLst>
            </a:custGeom>
            <a:solidFill>
              <a:srgbClr val="CC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48" name="Freeform 50"/>
            <p:cNvSpPr>
              <a:spLocks/>
            </p:cNvSpPr>
            <p:nvPr/>
          </p:nvSpPr>
          <p:spPr bwMode="auto">
            <a:xfrm>
              <a:off x="5099" y="3069"/>
              <a:ext cx="419" cy="540"/>
            </a:xfrm>
            <a:custGeom>
              <a:avLst/>
              <a:gdLst>
                <a:gd name="T0" fmla="*/ 389 w 419"/>
                <a:gd name="T1" fmla="*/ 527 h 540"/>
                <a:gd name="T2" fmla="*/ 380 w 419"/>
                <a:gd name="T3" fmla="*/ 529 h 540"/>
                <a:gd name="T4" fmla="*/ 371 w 419"/>
                <a:gd name="T5" fmla="*/ 531 h 540"/>
                <a:gd name="T6" fmla="*/ 361 w 419"/>
                <a:gd name="T7" fmla="*/ 533 h 540"/>
                <a:gd name="T8" fmla="*/ 352 w 419"/>
                <a:gd name="T9" fmla="*/ 536 h 540"/>
                <a:gd name="T10" fmla="*/ 342 w 419"/>
                <a:gd name="T11" fmla="*/ 537 h 540"/>
                <a:gd name="T12" fmla="*/ 333 w 419"/>
                <a:gd name="T13" fmla="*/ 539 h 540"/>
                <a:gd name="T14" fmla="*/ 324 w 419"/>
                <a:gd name="T15" fmla="*/ 539 h 540"/>
                <a:gd name="T16" fmla="*/ 312 w 419"/>
                <a:gd name="T17" fmla="*/ 539 h 540"/>
                <a:gd name="T18" fmla="*/ 299 w 419"/>
                <a:gd name="T19" fmla="*/ 539 h 540"/>
                <a:gd name="T20" fmla="*/ 285 w 419"/>
                <a:gd name="T21" fmla="*/ 539 h 540"/>
                <a:gd name="T22" fmla="*/ 272 w 419"/>
                <a:gd name="T23" fmla="*/ 537 h 540"/>
                <a:gd name="T24" fmla="*/ 258 w 419"/>
                <a:gd name="T25" fmla="*/ 536 h 540"/>
                <a:gd name="T26" fmla="*/ 245 w 419"/>
                <a:gd name="T27" fmla="*/ 535 h 540"/>
                <a:gd name="T28" fmla="*/ 231 w 419"/>
                <a:gd name="T29" fmla="*/ 533 h 540"/>
                <a:gd name="T30" fmla="*/ 217 w 419"/>
                <a:gd name="T31" fmla="*/ 531 h 540"/>
                <a:gd name="T32" fmla="*/ 205 w 419"/>
                <a:gd name="T33" fmla="*/ 529 h 540"/>
                <a:gd name="T34" fmla="*/ 195 w 419"/>
                <a:gd name="T35" fmla="*/ 526 h 540"/>
                <a:gd name="T36" fmla="*/ 185 w 419"/>
                <a:gd name="T37" fmla="*/ 524 h 540"/>
                <a:gd name="T38" fmla="*/ 175 w 419"/>
                <a:gd name="T39" fmla="*/ 522 h 540"/>
                <a:gd name="T40" fmla="*/ 165 w 419"/>
                <a:gd name="T41" fmla="*/ 519 h 540"/>
                <a:gd name="T42" fmla="*/ 155 w 419"/>
                <a:gd name="T43" fmla="*/ 516 h 540"/>
                <a:gd name="T44" fmla="*/ 145 w 419"/>
                <a:gd name="T45" fmla="*/ 513 h 540"/>
                <a:gd name="T46" fmla="*/ 135 w 419"/>
                <a:gd name="T47" fmla="*/ 511 h 540"/>
                <a:gd name="T48" fmla="*/ 126 w 419"/>
                <a:gd name="T49" fmla="*/ 503 h 540"/>
                <a:gd name="T50" fmla="*/ 116 w 419"/>
                <a:gd name="T51" fmla="*/ 492 h 540"/>
                <a:gd name="T52" fmla="*/ 108 w 419"/>
                <a:gd name="T53" fmla="*/ 481 h 540"/>
                <a:gd name="T54" fmla="*/ 100 w 419"/>
                <a:gd name="T55" fmla="*/ 468 h 540"/>
                <a:gd name="T56" fmla="*/ 92 w 419"/>
                <a:gd name="T57" fmla="*/ 455 h 540"/>
                <a:gd name="T58" fmla="*/ 84 w 419"/>
                <a:gd name="T59" fmla="*/ 440 h 540"/>
                <a:gd name="T60" fmla="*/ 76 w 419"/>
                <a:gd name="T61" fmla="*/ 425 h 540"/>
                <a:gd name="T62" fmla="*/ 69 w 419"/>
                <a:gd name="T63" fmla="*/ 409 h 540"/>
                <a:gd name="T64" fmla="*/ 62 w 419"/>
                <a:gd name="T65" fmla="*/ 390 h 540"/>
                <a:gd name="T66" fmla="*/ 56 w 419"/>
                <a:gd name="T67" fmla="*/ 368 h 540"/>
                <a:gd name="T68" fmla="*/ 50 w 419"/>
                <a:gd name="T69" fmla="*/ 346 h 540"/>
                <a:gd name="T70" fmla="*/ 45 w 419"/>
                <a:gd name="T71" fmla="*/ 323 h 540"/>
                <a:gd name="T72" fmla="*/ 39 w 419"/>
                <a:gd name="T73" fmla="*/ 306 h 540"/>
                <a:gd name="T74" fmla="*/ 36 w 419"/>
                <a:gd name="T75" fmla="*/ 290 h 540"/>
                <a:gd name="T76" fmla="*/ 31 w 419"/>
                <a:gd name="T77" fmla="*/ 276 h 540"/>
                <a:gd name="T78" fmla="*/ 27 w 419"/>
                <a:gd name="T79" fmla="*/ 261 h 540"/>
                <a:gd name="T80" fmla="*/ 21 w 419"/>
                <a:gd name="T81" fmla="*/ 247 h 540"/>
                <a:gd name="T82" fmla="*/ 14 w 419"/>
                <a:gd name="T83" fmla="*/ 232 h 540"/>
                <a:gd name="T84" fmla="*/ 6 w 419"/>
                <a:gd name="T85" fmla="*/ 218 h 540"/>
                <a:gd name="T86" fmla="*/ 2 w 419"/>
                <a:gd name="T87" fmla="*/ 203 h 540"/>
                <a:gd name="T88" fmla="*/ 0 w 419"/>
                <a:gd name="T89" fmla="*/ 182 h 540"/>
                <a:gd name="T90" fmla="*/ 0 w 419"/>
                <a:gd name="T91" fmla="*/ 158 h 540"/>
                <a:gd name="T92" fmla="*/ 2 w 419"/>
                <a:gd name="T93" fmla="*/ 131 h 540"/>
                <a:gd name="T94" fmla="*/ 6 w 419"/>
                <a:gd name="T95" fmla="*/ 105 h 540"/>
                <a:gd name="T96" fmla="*/ 76 w 419"/>
                <a:gd name="T97" fmla="*/ 17 h 540"/>
                <a:gd name="T98" fmla="*/ 265 w 419"/>
                <a:gd name="T99" fmla="*/ 99 h 540"/>
                <a:gd name="T100" fmla="*/ 394 w 419"/>
                <a:gd name="T101" fmla="*/ 526 h 540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419"/>
                <a:gd name="T154" fmla="*/ 0 h 540"/>
                <a:gd name="T155" fmla="*/ 419 w 419"/>
                <a:gd name="T156" fmla="*/ 540 h 540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419" h="540">
                  <a:moveTo>
                    <a:pt x="394" y="526"/>
                  </a:moveTo>
                  <a:lnTo>
                    <a:pt x="389" y="527"/>
                  </a:lnTo>
                  <a:lnTo>
                    <a:pt x="385" y="528"/>
                  </a:lnTo>
                  <a:lnTo>
                    <a:pt x="380" y="529"/>
                  </a:lnTo>
                  <a:lnTo>
                    <a:pt x="376" y="530"/>
                  </a:lnTo>
                  <a:lnTo>
                    <a:pt x="371" y="531"/>
                  </a:lnTo>
                  <a:lnTo>
                    <a:pt x="367" y="533"/>
                  </a:lnTo>
                  <a:lnTo>
                    <a:pt x="361" y="533"/>
                  </a:lnTo>
                  <a:lnTo>
                    <a:pt x="356" y="535"/>
                  </a:lnTo>
                  <a:lnTo>
                    <a:pt x="352" y="536"/>
                  </a:lnTo>
                  <a:lnTo>
                    <a:pt x="347" y="537"/>
                  </a:lnTo>
                  <a:lnTo>
                    <a:pt x="342" y="537"/>
                  </a:lnTo>
                  <a:lnTo>
                    <a:pt x="337" y="538"/>
                  </a:lnTo>
                  <a:lnTo>
                    <a:pt x="333" y="539"/>
                  </a:lnTo>
                  <a:lnTo>
                    <a:pt x="328" y="539"/>
                  </a:lnTo>
                  <a:lnTo>
                    <a:pt x="324" y="539"/>
                  </a:lnTo>
                  <a:lnTo>
                    <a:pt x="319" y="539"/>
                  </a:lnTo>
                  <a:lnTo>
                    <a:pt x="312" y="539"/>
                  </a:lnTo>
                  <a:lnTo>
                    <a:pt x="305" y="539"/>
                  </a:lnTo>
                  <a:lnTo>
                    <a:pt x="299" y="539"/>
                  </a:lnTo>
                  <a:lnTo>
                    <a:pt x="291" y="539"/>
                  </a:lnTo>
                  <a:lnTo>
                    <a:pt x="285" y="539"/>
                  </a:lnTo>
                  <a:lnTo>
                    <a:pt x="278" y="538"/>
                  </a:lnTo>
                  <a:lnTo>
                    <a:pt x="272" y="537"/>
                  </a:lnTo>
                  <a:lnTo>
                    <a:pt x="265" y="537"/>
                  </a:lnTo>
                  <a:lnTo>
                    <a:pt x="258" y="536"/>
                  </a:lnTo>
                  <a:lnTo>
                    <a:pt x="252" y="535"/>
                  </a:lnTo>
                  <a:lnTo>
                    <a:pt x="245" y="535"/>
                  </a:lnTo>
                  <a:lnTo>
                    <a:pt x="238" y="534"/>
                  </a:lnTo>
                  <a:lnTo>
                    <a:pt x="231" y="533"/>
                  </a:lnTo>
                  <a:lnTo>
                    <a:pt x="224" y="532"/>
                  </a:lnTo>
                  <a:lnTo>
                    <a:pt x="217" y="531"/>
                  </a:lnTo>
                  <a:lnTo>
                    <a:pt x="211" y="530"/>
                  </a:lnTo>
                  <a:lnTo>
                    <a:pt x="205" y="529"/>
                  </a:lnTo>
                  <a:lnTo>
                    <a:pt x="200" y="528"/>
                  </a:lnTo>
                  <a:lnTo>
                    <a:pt x="195" y="526"/>
                  </a:lnTo>
                  <a:lnTo>
                    <a:pt x="190" y="526"/>
                  </a:lnTo>
                  <a:lnTo>
                    <a:pt x="185" y="524"/>
                  </a:lnTo>
                  <a:lnTo>
                    <a:pt x="180" y="523"/>
                  </a:lnTo>
                  <a:lnTo>
                    <a:pt x="175" y="522"/>
                  </a:lnTo>
                  <a:lnTo>
                    <a:pt x="170" y="520"/>
                  </a:lnTo>
                  <a:lnTo>
                    <a:pt x="165" y="519"/>
                  </a:lnTo>
                  <a:lnTo>
                    <a:pt x="161" y="518"/>
                  </a:lnTo>
                  <a:lnTo>
                    <a:pt x="155" y="516"/>
                  </a:lnTo>
                  <a:lnTo>
                    <a:pt x="150" y="515"/>
                  </a:lnTo>
                  <a:lnTo>
                    <a:pt x="145" y="513"/>
                  </a:lnTo>
                  <a:lnTo>
                    <a:pt x="140" y="512"/>
                  </a:lnTo>
                  <a:lnTo>
                    <a:pt x="135" y="511"/>
                  </a:lnTo>
                  <a:lnTo>
                    <a:pt x="130" y="509"/>
                  </a:lnTo>
                  <a:lnTo>
                    <a:pt x="126" y="503"/>
                  </a:lnTo>
                  <a:lnTo>
                    <a:pt x="121" y="497"/>
                  </a:lnTo>
                  <a:lnTo>
                    <a:pt x="116" y="492"/>
                  </a:lnTo>
                  <a:lnTo>
                    <a:pt x="113" y="486"/>
                  </a:lnTo>
                  <a:lnTo>
                    <a:pt x="108" y="481"/>
                  </a:lnTo>
                  <a:lnTo>
                    <a:pt x="104" y="474"/>
                  </a:lnTo>
                  <a:lnTo>
                    <a:pt x="100" y="468"/>
                  </a:lnTo>
                  <a:lnTo>
                    <a:pt x="96" y="461"/>
                  </a:lnTo>
                  <a:lnTo>
                    <a:pt x="92" y="455"/>
                  </a:lnTo>
                  <a:lnTo>
                    <a:pt x="87" y="447"/>
                  </a:lnTo>
                  <a:lnTo>
                    <a:pt x="84" y="440"/>
                  </a:lnTo>
                  <a:lnTo>
                    <a:pt x="80" y="432"/>
                  </a:lnTo>
                  <a:lnTo>
                    <a:pt x="76" y="425"/>
                  </a:lnTo>
                  <a:lnTo>
                    <a:pt x="72" y="416"/>
                  </a:lnTo>
                  <a:lnTo>
                    <a:pt x="69" y="409"/>
                  </a:lnTo>
                  <a:lnTo>
                    <a:pt x="65" y="401"/>
                  </a:lnTo>
                  <a:lnTo>
                    <a:pt x="62" y="390"/>
                  </a:lnTo>
                  <a:lnTo>
                    <a:pt x="58" y="379"/>
                  </a:lnTo>
                  <a:lnTo>
                    <a:pt x="56" y="368"/>
                  </a:lnTo>
                  <a:lnTo>
                    <a:pt x="52" y="357"/>
                  </a:lnTo>
                  <a:lnTo>
                    <a:pt x="50" y="346"/>
                  </a:lnTo>
                  <a:lnTo>
                    <a:pt x="48" y="334"/>
                  </a:lnTo>
                  <a:lnTo>
                    <a:pt x="45" y="323"/>
                  </a:lnTo>
                  <a:lnTo>
                    <a:pt x="41" y="312"/>
                  </a:lnTo>
                  <a:lnTo>
                    <a:pt x="39" y="306"/>
                  </a:lnTo>
                  <a:lnTo>
                    <a:pt x="38" y="298"/>
                  </a:lnTo>
                  <a:lnTo>
                    <a:pt x="36" y="290"/>
                  </a:lnTo>
                  <a:lnTo>
                    <a:pt x="34" y="283"/>
                  </a:lnTo>
                  <a:lnTo>
                    <a:pt x="31" y="276"/>
                  </a:lnTo>
                  <a:lnTo>
                    <a:pt x="30" y="269"/>
                  </a:lnTo>
                  <a:lnTo>
                    <a:pt x="27" y="261"/>
                  </a:lnTo>
                  <a:lnTo>
                    <a:pt x="25" y="255"/>
                  </a:lnTo>
                  <a:lnTo>
                    <a:pt x="21" y="247"/>
                  </a:lnTo>
                  <a:lnTo>
                    <a:pt x="19" y="240"/>
                  </a:lnTo>
                  <a:lnTo>
                    <a:pt x="14" y="232"/>
                  </a:lnTo>
                  <a:lnTo>
                    <a:pt x="11" y="225"/>
                  </a:lnTo>
                  <a:lnTo>
                    <a:pt x="6" y="218"/>
                  </a:lnTo>
                  <a:lnTo>
                    <a:pt x="4" y="210"/>
                  </a:lnTo>
                  <a:lnTo>
                    <a:pt x="2" y="203"/>
                  </a:lnTo>
                  <a:lnTo>
                    <a:pt x="0" y="194"/>
                  </a:lnTo>
                  <a:lnTo>
                    <a:pt x="0" y="182"/>
                  </a:lnTo>
                  <a:lnTo>
                    <a:pt x="0" y="170"/>
                  </a:lnTo>
                  <a:lnTo>
                    <a:pt x="0" y="158"/>
                  </a:lnTo>
                  <a:lnTo>
                    <a:pt x="0" y="145"/>
                  </a:lnTo>
                  <a:lnTo>
                    <a:pt x="2" y="131"/>
                  </a:lnTo>
                  <a:lnTo>
                    <a:pt x="4" y="118"/>
                  </a:lnTo>
                  <a:lnTo>
                    <a:pt x="6" y="105"/>
                  </a:lnTo>
                  <a:lnTo>
                    <a:pt x="11" y="92"/>
                  </a:lnTo>
                  <a:lnTo>
                    <a:pt x="76" y="17"/>
                  </a:lnTo>
                  <a:lnTo>
                    <a:pt x="191" y="0"/>
                  </a:lnTo>
                  <a:lnTo>
                    <a:pt x="265" y="99"/>
                  </a:lnTo>
                  <a:lnTo>
                    <a:pt x="418" y="346"/>
                  </a:lnTo>
                  <a:lnTo>
                    <a:pt x="394" y="526"/>
                  </a:lnTo>
                </a:path>
              </a:pathLst>
            </a:custGeom>
            <a:noFill/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49" name="Freeform 51"/>
            <p:cNvSpPr>
              <a:spLocks/>
            </p:cNvSpPr>
            <p:nvPr/>
          </p:nvSpPr>
          <p:spPr bwMode="auto">
            <a:xfrm>
              <a:off x="4659" y="3058"/>
              <a:ext cx="1002" cy="837"/>
            </a:xfrm>
            <a:custGeom>
              <a:avLst/>
              <a:gdLst>
                <a:gd name="T0" fmla="*/ 592 w 1002"/>
                <a:gd name="T1" fmla="*/ 219 h 837"/>
                <a:gd name="T2" fmla="*/ 583 w 1002"/>
                <a:gd name="T3" fmla="*/ 93 h 837"/>
                <a:gd name="T4" fmla="*/ 553 w 1002"/>
                <a:gd name="T5" fmla="*/ 33 h 837"/>
                <a:gd name="T6" fmla="*/ 498 w 1002"/>
                <a:gd name="T7" fmla="*/ 65 h 837"/>
                <a:gd name="T8" fmla="*/ 489 w 1002"/>
                <a:gd name="T9" fmla="*/ 139 h 837"/>
                <a:gd name="T10" fmla="*/ 457 w 1002"/>
                <a:gd name="T11" fmla="*/ 192 h 837"/>
                <a:gd name="T12" fmla="*/ 416 w 1002"/>
                <a:gd name="T13" fmla="*/ 260 h 837"/>
                <a:gd name="T14" fmla="*/ 383 w 1002"/>
                <a:gd name="T15" fmla="*/ 332 h 837"/>
                <a:gd name="T16" fmla="*/ 354 w 1002"/>
                <a:gd name="T17" fmla="*/ 332 h 837"/>
                <a:gd name="T18" fmla="*/ 330 w 1002"/>
                <a:gd name="T19" fmla="*/ 214 h 837"/>
                <a:gd name="T20" fmla="*/ 309 w 1002"/>
                <a:gd name="T21" fmla="*/ 182 h 837"/>
                <a:gd name="T22" fmla="*/ 257 w 1002"/>
                <a:gd name="T23" fmla="*/ 184 h 837"/>
                <a:gd name="T24" fmla="*/ 205 w 1002"/>
                <a:gd name="T25" fmla="*/ 184 h 837"/>
                <a:gd name="T26" fmla="*/ 150 w 1002"/>
                <a:gd name="T27" fmla="*/ 184 h 837"/>
                <a:gd name="T28" fmla="*/ 95 w 1002"/>
                <a:gd name="T29" fmla="*/ 181 h 837"/>
                <a:gd name="T30" fmla="*/ 61 w 1002"/>
                <a:gd name="T31" fmla="*/ 177 h 837"/>
                <a:gd name="T32" fmla="*/ 26 w 1002"/>
                <a:gd name="T33" fmla="*/ 168 h 837"/>
                <a:gd name="T34" fmla="*/ 9 w 1002"/>
                <a:gd name="T35" fmla="*/ 130 h 837"/>
                <a:gd name="T36" fmla="*/ 0 w 1002"/>
                <a:gd name="T37" fmla="*/ 27 h 837"/>
                <a:gd name="T38" fmla="*/ 25 w 1002"/>
                <a:gd name="T39" fmla="*/ 26 h 837"/>
                <a:gd name="T40" fmla="*/ 74 w 1002"/>
                <a:gd name="T41" fmla="*/ 28 h 837"/>
                <a:gd name="T42" fmla="*/ 121 w 1002"/>
                <a:gd name="T43" fmla="*/ 29 h 837"/>
                <a:gd name="T44" fmla="*/ 168 w 1002"/>
                <a:gd name="T45" fmla="*/ 31 h 837"/>
                <a:gd name="T46" fmla="*/ 217 w 1002"/>
                <a:gd name="T47" fmla="*/ 31 h 837"/>
                <a:gd name="T48" fmla="*/ 272 w 1002"/>
                <a:gd name="T49" fmla="*/ 32 h 837"/>
                <a:gd name="T50" fmla="*/ 329 w 1002"/>
                <a:gd name="T51" fmla="*/ 31 h 837"/>
                <a:gd name="T52" fmla="*/ 370 w 1002"/>
                <a:gd name="T53" fmla="*/ 22 h 837"/>
                <a:gd name="T54" fmla="*/ 481 w 1002"/>
                <a:gd name="T55" fmla="*/ 10 h 837"/>
                <a:gd name="T56" fmla="*/ 592 w 1002"/>
                <a:gd name="T57" fmla="*/ 2 h 837"/>
                <a:gd name="T58" fmla="*/ 645 w 1002"/>
                <a:gd name="T59" fmla="*/ 9 h 837"/>
                <a:gd name="T60" fmla="*/ 692 w 1002"/>
                <a:gd name="T61" fmla="*/ 28 h 837"/>
                <a:gd name="T62" fmla="*/ 740 w 1002"/>
                <a:gd name="T63" fmla="*/ 52 h 837"/>
                <a:gd name="T64" fmla="*/ 777 w 1002"/>
                <a:gd name="T65" fmla="*/ 76 h 837"/>
                <a:gd name="T66" fmla="*/ 819 w 1002"/>
                <a:gd name="T67" fmla="*/ 104 h 837"/>
                <a:gd name="T68" fmla="*/ 840 w 1002"/>
                <a:gd name="T69" fmla="*/ 130 h 837"/>
                <a:gd name="T70" fmla="*/ 879 w 1002"/>
                <a:gd name="T71" fmla="*/ 172 h 837"/>
                <a:gd name="T72" fmla="*/ 919 w 1002"/>
                <a:gd name="T73" fmla="*/ 202 h 837"/>
                <a:gd name="T74" fmla="*/ 968 w 1002"/>
                <a:gd name="T75" fmla="*/ 249 h 837"/>
                <a:gd name="T76" fmla="*/ 1001 w 1002"/>
                <a:gd name="T77" fmla="*/ 307 h 837"/>
                <a:gd name="T78" fmla="*/ 977 w 1002"/>
                <a:gd name="T79" fmla="*/ 392 h 837"/>
                <a:gd name="T80" fmla="*/ 961 w 1002"/>
                <a:gd name="T81" fmla="*/ 463 h 837"/>
                <a:gd name="T82" fmla="*/ 988 w 1002"/>
                <a:gd name="T83" fmla="*/ 532 h 837"/>
                <a:gd name="T84" fmla="*/ 994 w 1002"/>
                <a:gd name="T85" fmla="*/ 721 h 837"/>
                <a:gd name="T86" fmla="*/ 980 w 1002"/>
                <a:gd name="T87" fmla="*/ 810 h 837"/>
                <a:gd name="T88" fmla="*/ 950 w 1002"/>
                <a:gd name="T89" fmla="*/ 830 h 837"/>
                <a:gd name="T90" fmla="*/ 903 w 1002"/>
                <a:gd name="T91" fmla="*/ 836 h 837"/>
                <a:gd name="T92" fmla="*/ 868 w 1002"/>
                <a:gd name="T93" fmla="*/ 826 h 837"/>
                <a:gd name="T94" fmla="*/ 870 w 1002"/>
                <a:gd name="T95" fmla="*/ 685 h 837"/>
                <a:gd name="T96" fmla="*/ 885 w 1002"/>
                <a:gd name="T97" fmla="*/ 590 h 837"/>
                <a:gd name="T98" fmla="*/ 858 w 1002"/>
                <a:gd name="T99" fmla="*/ 563 h 837"/>
                <a:gd name="T100" fmla="*/ 824 w 1002"/>
                <a:gd name="T101" fmla="*/ 546 h 837"/>
                <a:gd name="T102" fmla="*/ 809 w 1002"/>
                <a:gd name="T103" fmla="*/ 515 h 837"/>
                <a:gd name="T104" fmla="*/ 814 w 1002"/>
                <a:gd name="T105" fmla="*/ 467 h 837"/>
                <a:gd name="T106" fmla="*/ 772 w 1002"/>
                <a:gd name="T107" fmla="*/ 442 h 837"/>
                <a:gd name="T108" fmla="*/ 716 w 1002"/>
                <a:gd name="T109" fmla="*/ 408 h 837"/>
                <a:gd name="T110" fmla="*/ 667 w 1002"/>
                <a:gd name="T111" fmla="*/ 380 h 837"/>
                <a:gd name="T112" fmla="*/ 638 w 1002"/>
                <a:gd name="T113" fmla="*/ 332 h 837"/>
                <a:gd name="T114" fmla="*/ 615 w 1002"/>
                <a:gd name="T115" fmla="*/ 285 h 837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w 1002"/>
                <a:gd name="T175" fmla="*/ 0 h 837"/>
                <a:gd name="T176" fmla="*/ 1002 w 1002"/>
                <a:gd name="T177" fmla="*/ 837 h 837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T174" t="T175" r="T176" b="T177"/>
              <a:pathLst>
                <a:path w="1002" h="837">
                  <a:moveTo>
                    <a:pt x="607" y="266"/>
                  </a:moveTo>
                  <a:lnTo>
                    <a:pt x="605" y="258"/>
                  </a:lnTo>
                  <a:lnTo>
                    <a:pt x="602" y="250"/>
                  </a:lnTo>
                  <a:lnTo>
                    <a:pt x="599" y="242"/>
                  </a:lnTo>
                  <a:lnTo>
                    <a:pt x="596" y="234"/>
                  </a:lnTo>
                  <a:lnTo>
                    <a:pt x="594" y="227"/>
                  </a:lnTo>
                  <a:lnTo>
                    <a:pt x="592" y="219"/>
                  </a:lnTo>
                  <a:lnTo>
                    <a:pt x="589" y="211"/>
                  </a:lnTo>
                  <a:lnTo>
                    <a:pt x="585" y="204"/>
                  </a:lnTo>
                  <a:lnTo>
                    <a:pt x="582" y="187"/>
                  </a:lnTo>
                  <a:lnTo>
                    <a:pt x="579" y="160"/>
                  </a:lnTo>
                  <a:lnTo>
                    <a:pt x="578" y="132"/>
                  </a:lnTo>
                  <a:lnTo>
                    <a:pt x="581" y="109"/>
                  </a:lnTo>
                  <a:lnTo>
                    <a:pt x="583" y="93"/>
                  </a:lnTo>
                  <a:lnTo>
                    <a:pt x="582" y="74"/>
                  </a:lnTo>
                  <a:lnTo>
                    <a:pt x="580" y="54"/>
                  </a:lnTo>
                  <a:lnTo>
                    <a:pt x="575" y="37"/>
                  </a:lnTo>
                  <a:lnTo>
                    <a:pt x="572" y="34"/>
                  </a:lnTo>
                  <a:lnTo>
                    <a:pt x="567" y="32"/>
                  </a:lnTo>
                  <a:lnTo>
                    <a:pt x="560" y="31"/>
                  </a:lnTo>
                  <a:lnTo>
                    <a:pt x="553" y="33"/>
                  </a:lnTo>
                  <a:lnTo>
                    <a:pt x="545" y="35"/>
                  </a:lnTo>
                  <a:lnTo>
                    <a:pt x="537" y="37"/>
                  </a:lnTo>
                  <a:lnTo>
                    <a:pt x="530" y="39"/>
                  </a:lnTo>
                  <a:lnTo>
                    <a:pt x="524" y="43"/>
                  </a:lnTo>
                  <a:lnTo>
                    <a:pt x="513" y="51"/>
                  </a:lnTo>
                  <a:lnTo>
                    <a:pt x="504" y="58"/>
                  </a:lnTo>
                  <a:lnTo>
                    <a:pt x="498" y="65"/>
                  </a:lnTo>
                  <a:lnTo>
                    <a:pt x="494" y="73"/>
                  </a:lnTo>
                  <a:lnTo>
                    <a:pt x="492" y="81"/>
                  </a:lnTo>
                  <a:lnTo>
                    <a:pt x="490" y="91"/>
                  </a:lnTo>
                  <a:lnTo>
                    <a:pt x="490" y="103"/>
                  </a:lnTo>
                  <a:lnTo>
                    <a:pt x="488" y="117"/>
                  </a:lnTo>
                  <a:lnTo>
                    <a:pt x="488" y="128"/>
                  </a:lnTo>
                  <a:lnTo>
                    <a:pt x="489" y="139"/>
                  </a:lnTo>
                  <a:lnTo>
                    <a:pt x="488" y="151"/>
                  </a:lnTo>
                  <a:lnTo>
                    <a:pt x="485" y="161"/>
                  </a:lnTo>
                  <a:lnTo>
                    <a:pt x="481" y="167"/>
                  </a:lnTo>
                  <a:lnTo>
                    <a:pt x="476" y="174"/>
                  </a:lnTo>
                  <a:lnTo>
                    <a:pt x="470" y="180"/>
                  </a:lnTo>
                  <a:lnTo>
                    <a:pt x="464" y="187"/>
                  </a:lnTo>
                  <a:lnTo>
                    <a:pt x="457" y="192"/>
                  </a:lnTo>
                  <a:lnTo>
                    <a:pt x="451" y="198"/>
                  </a:lnTo>
                  <a:lnTo>
                    <a:pt x="446" y="204"/>
                  </a:lnTo>
                  <a:lnTo>
                    <a:pt x="440" y="212"/>
                  </a:lnTo>
                  <a:lnTo>
                    <a:pt x="434" y="223"/>
                  </a:lnTo>
                  <a:lnTo>
                    <a:pt x="428" y="236"/>
                  </a:lnTo>
                  <a:lnTo>
                    <a:pt x="422" y="247"/>
                  </a:lnTo>
                  <a:lnTo>
                    <a:pt x="416" y="260"/>
                  </a:lnTo>
                  <a:lnTo>
                    <a:pt x="410" y="273"/>
                  </a:lnTo>
                  <a:lnTo>
                    <a:pt x="405" y="286"/>
                  </a:lnTo>
                  <a:lnTo>
                    <a:pt x="400" y="297"/>
                  </a:lnTo>
                  <a:lnTo>
                    <a:pt x="394" y="310"/>
                  </a:lnTo>
                  <a:lnTo>
                    <a:pt x="390" y="317"/>
                  </a:lnTo>
                  <a:lnTo>
                    <a:pt x="387" y="325"/>
                  </a:lnTo>
                  <a:lnTo>
                    <a:pt x="383" y="332"/>
                  </a:lnTo>
                  <a:lnTo>
                    <a:pt x="379" y="339"/>
                  </a:lnTo>
                  <a:lnTo>
                    <a:pt x="374" y="347"/>
                  </a:lnTo>
                  <a:lnTo>
                    <a:pt x="370" y="353"/>
                  </a:lnTo>
                  <a:lnTo>
                    <a:pt x="367" y="361"/>
                  </a:lnTo>
                  <a:lnTo>
                    <a:pt x="363" y="368"/>
                  </a:lnTo>
                  <a:lnTo>
                    <a:pt x="359" y="351"/>
                  </a:lnTo>
                  <a:lnTo>
                    <a:pt x="354" y="332"/>
                  </a:lnTo>
                  <a:lnTo>
                    <a:pt x="349" y="315"/>
                  </a:lnTo>
                  <a:lnTo>
                    <a:pt x="344" y="297"/>
                  </a:lnTo>
                  <a:lnTo>
                    <a:pt x="340" y="279"/>
                  </a:lnTo>
                  <a:lnTo>
                    <a:pt x="335" y="261"/>
                  </a:lnTo>
                  <a:lnTo>
                    <a:pt x="332" y="243"/>
                  </a:lnTo>
                  <a:lnTo>
                    <a:pt x="329" y="226"/>
                  </a:lnTo>
                  <a:lnTo>
                    <a:pt x="330" y="214"/>
                  </a:lnTo>
                  <a:lnTo>
                    <a:pt x="332" y="204"/>
                  </a:lnTo>
                  <a:lnTo>
                    <a:pt x="336" y="193"/>
                  </a:lnTo>
                  <a:lnTo>
                    <a:pt x="339" y="181"/>
                  </a:lnTo>
                  <a:lnTo>
                    <a:pt x="332" y="181"/>
                  </a:lnTo>
                  <a:lnTo>
                    <a:pt x="324" y="182"/>
                  </a:lnTo>
                  <a:lnTo>
                    <a:pt x="317" y="182"/>
                  </a:lnTo>
                  <a:lnTo>
                    <a:pt x="309" y="182"/>
                  </a:lnTo>
                  <a:lnTo>
                    <a:pt x="302" y="182"/>
                  </a:lnTo>
                  <a:lnTo>
                    <a:pt x="295" y="182"/>
                  </a:lnTo>
                  <a:lnTo>
                    <a:pt x="287" y="183"/>
                  </a:lnTo>
                  <a:lnTo>
                    <a:pt x="280" y="183"/>
                  </a:lnTo>
                  <a:lnTo>
                    <a:pt x="272" y="183"/>
                  </a:lnTo>
                  <a:lnTo>
                    <a:pt x="265" y="183"/>
                  </a:lnTo>
                  <a:lnTo>
                    <a:pt x="257" y="184"/>
                  </a:lnTo>
                  <a:lnTo>
                    <a:pt x="250" y="184"/>
                  </a:lnTo>
                  <a:lnTo>
                    <a:pt x="243" y="184"/>
                  </a:lnTo>
                  <a:lnTo>
                    <a:pt x="235" y="184"/>
                  </a:lnTo>
                  <a:lnTo>
                    <a:pt x="228" y="184"/>
                  </a:lnTo>
                  <a:lnTo>
                    <a:pt x="220" y="184"/>
                  </a:lnTo>
                  <a:lnTo>
                    <a:pt x="213" y="184"/>
                  </a:lnTo>
                  <a:lnTo>
                    <a:pt x="205" y="184"/>
                  </a:lnTo>
                  <a:lnTo>
                    <a:pt x="197" y="184"/>
                  </a:lnTo>
                  <a:lnTo>
                    <a:pt x="189" y="184"/>
                  </a:lnTo>
                  <a:lnTo>
                    <a:pt x="181" y="184"/>
                  </a:lnTo>
                  <a:lnTo>
                    <a:pt x="173" y="184"/>
                  </a:lnTo>
                  <a:lnTo>
                    <a:pt x="166" y="184"/>
                  </a:lnTo>
                  <a:lnTo>
                    <a:pt x="158" y="184"/>
                  </a:lnTo>
                  <a:lnTo>
                    <a:pt x="150" y="184"/>
                  </a:lnTo>
                  <a:lnTo>
                    <a:pt x="142" y="184"/>
                  </a:lnTo>
                  <a:lnTo>
                    <a:pt x="134" y="183"/>
                  </a:lnTo>
                  <a:lnTo>
                    <a:pt x="126" y="183"/>
                  </a:lnTo>
                  <a:lnTo>
                    <a:pt x="118" y="183"/>
                  </a:lnTo>
                  <a:lnTo>
                    <a:pt x="111" y="182"/>
                  </a:lnTo>
                  <a:lnTo>
                    <a:pt x="103" y="182"/>
                  </a:lnTo>
                  <a:lnTo>
                    <a:pt x="95" y="181"/>
                  </a:lnTo>
                  <a:lnTo>
                    <a:pt x="90" y="181"/>
                  </a:lnTo>
                  <a:lnTo>
                    <a:pt x="85" y="180"/>
                  </a:lnTo>
                  <a:lnTo>
                    <a:pt x="81" y="180"/>
                  </a:lnTo>
                  <a:lnTo>
                    <a:pt x="76" y="179"/>
                  </a:lnTo>
                  <a:lnTo>
                    <a:pt x="70" y="178"/>
                  </a:lnTo>
                  <a:lnTo>
                    <a:pt x="66" y="178"/>
                  </a:lnTo>
                  <a:lnTo>
                    <a:pt x="61" y="177"/>
                  </a:lnTo>
                  <a:lnTo>
                    <a:pt x="55" y="176"/>
                  </a:lnTo>
                  <a:lnTo>
                    <a:pt x="50" y="175"/>
                  </a:lnTo>
                  <a:lnTo>
                    <a:pt x="46" y="174"/>
                  </a:lnTo>
                  <a:lnTo>
                    <a:pt x="40" y="173"/>
                  </a:lnTo>
                  <a:lnTo>
                    <a:pt x="35" y="171"/>
                  </a:lnTo>
                  <a:lnTo>
                    <a:pt x="31" y="170"/>
                  </a:lnTo>
                  <a:lnTo>
                    <a:pt x="26" y="168"/>
                  </a:lnTo>
                  <a:lnTo>
                    <a:pt x="21" y="166"/>
                  </a:lnTo>
                  <a:lnTo>
                    <a:pt x="17" y="165"/>
                  </a:lnTo>
                  <a:lnTo>
                    <a:pt x="13" y="161"/>
                  </a:lnTo>
                  <a:lnTo>
                    <a:pt x="12" y="156"/>
                  </a:lnTo>
                  <a:lnTo>
                    <a:pt x="11" y="150"/>
                  </a:lnTo>
                  <a:lnTo>
                    <a:pt x="10" y="144"/>
                  </a:lnTo>
                  <a:lnTo>
                    <a:pt x="9" y="130"/>
                  </a:lnTo>
                  <a:lnTo>
                    <a:pt x="9" y="115"/>
                  </a:lnTo>
                  <a:lnTo>
                    <a:pt x="8" y="100"/>
                  </a:lnTo>
                  <a:lnTo>
                    <a:pt x="7" y="86"/>
                  </a:lnTo>
                  <a:lnTo>
                    <a:pt x="5" y="72"/>
                  </a:lnTo>
                  <a:lnTo>
                    <a:pt x="3" y="58"/>
                  </a:lnTo>
                  <a:lnTo>
                    <a:pt x="1" y="43"/>
                  </a:lnTo>
                  <a:lnTo>
                    <a:pt x="0" y="27"/>
                  </a:lnTo>
                  <a:lnTo>
                    <a:pt x="3" y="27"/>
                  </a:lnTo>
                  <a:lnTo>
                    <a:pt x="6" y="27"/>
                  </a:lnTo>
                  <a:lnTo>
                    <a:pt x="9" y="26"/>
                  </a:lnTo>
                  <a:lnTo>
                    <a:pt x="13" y="26"/>
                  </a:lnTo>
                  <a:lnTo>
                    <a:pt x="17" y="26"/>
                  </a:lnTo>
                  <a:lnTo>
                    <a:pt x="21" y="26"/>
                  </a:lnTo>
                  <a:lnTo>
                    <a:pt x="25" y="26"/>
                  </a:lnTo>
                  <a:lnTo>
                    <a:pt x="29" y="26"/>
                  </a:lnTo>
                  <a:lnTo>
                    <a:pt x="37" y="26"/>
                  </a:lnTo>
                  <a:lnTo>
                    <a:pt x="45" y="26"/>
                  </a:lnTo>
                  <a:lnTo>
                    <a:pt x="52" y="27"/>
                  </a:lnTo>
                  <a:lnTo>
                    <a:pt x="59" y="27"/>
                  </a:lnTo>
                  <a:lnTo>
                    <a:pt x="66" y="28"/>
                  </a:lnTo>
                  <a:lnTo>
                    <a:pt x="74" y="28"/>
                  </a:lnTo>
                  <a:lnTo>
                    <a:pt x="81" y="28"/>
                  </a:lnTo>
                  <a:lnTo>
                    <a:pt x="89" y="28"/>
                  </a:lnTo>
                  <a:lnTo>
                    <a:pt x="95" y="28"/>
                  </a:lnTo>
                  <a:lnTo>
                    <a:pt x="102" y="28"/>
                  </a:lnTo>
                  <a:lnTo>
                    <a:pt x="108" y="28"/>
                  </a:lnTo>
                  <a:lnTo>
                    <a:pt x="114" y="29"/>
                  </a:lnTo>
                  <a:lnTo>
                    <a:pt x="121" y="29"/>
                  </a:lnTo>
                  <a:lnTo>
                    <a:pt x="128" y="30"/>
                  </a:lnTo>
                  <a:lnTo>
                    <a:pt x="134" y="30"/>
                  </a:lnTo>
                  <a:lnTo>
                    <a:pt x="141" y="31"/>
                  </a:lnTo>
                  <a:lnTo>
                    <a:pt x="148" y="31"/>
                  </a:lnTo>
                  <a:lnTo>
                    <a:pt x="155" y="31"/>
                  </a:lnTo>
                  <a:lnTo>
                    <a:pt x="161" y="31"/>
                  </a:lnTo>
                  <a:lnTo>
                    <a:pt x="168" y="31"/>
                  </a:lnTo>
                  <a:lnTo>
                    <a:pt x="174" y="31"/>
                  </a:lnTo>
                  <a:lnTo>
                    <a:pt x="181" y="31"/>
                  </a:lnTo>
                  <a:lnTo>
                    <a:pt x="187" y="31"/>
                  </a:lnTo>
                  <a:lnTo>
                    <a:pt x="194" y="31"/>
                  </a:lnTo>
                  <a:lnTo>
                    <a:pt x="201" y="31"/>
                  </a:lnTo>
                  <a:lnTo>
                    <a:pt x="209" y="31"/>
                  </a:lnTo>
                  <a:lnTo>
                    <a:pt x="217" y="31"/>
                  </a:lnTo>
                  <a:lnTo>
                    <a:pt x="224" y="31"/>
                  </a:lnTo>
                  <a:lnTo>
                    <a:pt x="231" y="31"/>
                  </a:lnTo>
                  <a:lnTo>
                    <a:pt x="240" y="31"/>
                  </a:lnTo>
                  <a:lnTo>
                    <a:pt x="246" y="31"/>
                  </a:lnTo>
                  <a:lnTo>
                    <a:pt x="255" y="31"/>
                  </a:lnTo>
                  <a:lnTo>
                    <a:pt x="264" y="31"/>
                  </a:lnTo>
                  <a:lnTo>
                    <a:pt x="272" y="32"/>
                  </a:lnTo>
                  <a:lnTo>
                    <a:pt x="280" y="32"/>
                  </a:lnTo>
                  <a:lnTo>
                    <a:pt x="289" y="32"/>
                  </a:lnTo>
                  <a:lnTo>
                    <a:pt x="298" y="33"/>
                  </a:lnTo>
                  <a:lnTo>
                    <a:pt x="306" y="33"/>
                  </a:lnTo>
                  <a:lnTo>
                    <a:pt x="314" y="32"/>
                  </a:lnTo>
                  <a:lnTo>
                    <a:pt x="322" y="31"/>
                  </a:lnTo>
                  <a:lnTo>
                    <a:pt x="329" y="31"/>
                  </a:lnTo>
                  <a:lnTo>
                    <a:pt x="335" y="30"/>
                  </a:lnTo>
                  <a:lnTo>
                    <a:pt x="340" y="28"/>
                  </a:lnTo>
                  <a:lnTo>
                    <a:pt x="346" y="26"/>
                  </a:lnTo>
                  <a:lnTo>
                    <a:pt x="353" y="24"/>
                  </a:lnTo>
                  <a:lnTo>
                    <a:pt x="358" y="23"/>
                  </a:lnTo>
                  <a:lnTo>
                    <a:pt x="364" y="22"/>
                  </a:lnTo>
                  <a:lnTo>
                    <a:pt x="370" y="22"/>
                  </a:lnTo>
                  <a:lnTo>
                    <a:pt x="385" y="20"/>
                  </a:lnTo>
                  <a:lnTo>
                    <a:pt x="401" y="18"/>
                  </a:lnTo>
                  <a:lnTo>
                    <a:pt x="417" y="16"/>
                  </a:lnTo>
                  <a:lnTo>
                    <a:pt x="433" y="15"/>
                  </a:lnTo>
                  <a:lnTo>
                    <a:pt x="449" y="13"/>
                  </a:lnTo>
                  <a:lnTo>
                    <a:pt x="465" y="12"/>
                  </a:lnTo>
                  <a:lnTo>
                    <a:pt x="481" y="10"/>
                  </a:lnTo>
                  <a:lnTo>
                    <a:pt x="497" y="9"/>
                  </a:lnTo>
                  <a:lnTo>
                    <a:pt x="513" y="7"/>
                  </a:lnTo>
                  <a:lnTo>
                    <a:pt x="529" y="7"/>
                  </a:lnTo>
                  <a:lnTo>
                    <a:pt x="545" y="5"/>
                  </a:lnTo>
                  <a:lnTo>
                    <a:pt x="560" y="4"/>
                  </a:lnTo>
                  <a:lnTo>
                    <a:pt x="577" y="2"/>
                  </a:lnTo>
                  <a:lnTo>
                    <a:pt x="592" y="2"/>
                  </a:lnTo>
                  <a:lnTo>
                    <a:pt x="609" y="1"/>
                  </a:lnTo>
                  <a:lnTo>
                    <a:pt x="624" y="0"/>
                  </a:lnTo>
                  <a:lnTo>
                    <a:pt x="629" y="1"/>
                  </a:lnTo>
                  <a:lnTo>
                    <a:pt x="633" y="2"/>
                  </a:lnTo>
                  <a:lnTo>
                    <a:pt x="638" y="5"/>
                  </a:lnTo>
                  <a:lnTo>
                    <a:pt x="642" y="7"/>
                  </a:lnTo>
                  <a:lnTo>
                    <a:pt x="645" y="9"/>
                  </a:lnTo>
                  <a:lnTo>
                    <a:pt x="650" y="11"/>
                  </a:lnTo>
                  <a:lnTo>
                    <a:pt x="654" y="13"/>
                  </a:lnTo>
                  <a:lnTo>
                    <a:pt x="658" y="15"/>
                  </a:lnTo>
                  <a:lnTo>
                    <a:pt x="666" y="18"/>
                  </a:lnTo>
                  <a:lnTo>
                    <a:pt x="675" y="21"/>
                  </a:lnTo>
                  <a:lnTo>
                    <a:pt x="683" y="24"/>
                  </a:lnTo>
                  <a:lnTo>
                    <a:pt x="692" y="28"/>
                  </a:lnTo>
                  <a:lnTo>
                    <a:pt x="701" y="31"/>
                  </a:lnTo>
                  <a:lnTo>
                    <a:pt x="709" y="35"/>
                  </a:lnTo>
                  <a:lnTo>
                    <a:pt x="717" y="37"/>
                  </a:lnTo>
                  <a:lnTo>
                    <a:pt x="725" y="41"/>
                  </a:lnTo>
                  <a:lnTo>
                    <a:pt x="731" y="44"/>
                  </a:lnTo>
                  <a:lnTo>
                    <a:pt x="735" y="48"/>
                  </a:lnTo>
                  <a:lnTo>
                    <a:pt x="740" y="52"/>
                  </a:lnTo>
                  <a:lnTo>
                    <a:pt x="745" y="55"/>
                  </a:lnTo>
                  <a:lnTo>
                    <a:pt x="749" y="59"/>
                  </a:lnTo>
                  <a:lnTo>
                    <a:pt x="754" y="62"/>
                  </a:lnTo>
                  <a:lnTo>
                    <a:pt x="758" y="66"/>
                  </a:lnTo>
                  <a:lnTo>
                    <a:pt x="763" y="69"/>
                  </a:lnTo>
                  <a:lnTo>
                    <a:pt x="770" y="73"/>
                  </a:lnTo>
                  <a:lnTo>
                    <a:pt x="777" y="76"/>
                  </a:lnTo>
                  <a:lnTo>
                    <a:pt x="783" y="81"/>
                  </a:lnTo>
                  <a:lnTo>
                    <a:pt x="790" y="84"/>
                  </a:lnTo>
                  <a:lnTo>
                    <a:pt x="796" y="88"/>
                  </a:lnTo>
                  <a:lnTo>
                    <a:pt x="804" y="92"/>
                  </a:lnTo>
                  <a:lnTo>
                    <a:pt x="810" y="96"/>
                  </a:lnTo>
                  <a:lnTo>
                    <a:pt x="817" y="99"/>
                  </a:lnTo>
                  <a:lnTo>
                    <a:pt x="819" y="104"/>
                  </a:lnTo>
                  <a:lnTo>
                    <a:pt x="821" y="108"/>
                  </a:lnTo>
                  <a:lnTo>
                    <a:pt x="825" y="112"/>
                  </a:lnTo>
                  <a:lnTo>
                    <a:pt x="828" y="116"/>
                  </a:lnTo>
                  <a:lnTo>
                    <a:pt x="831" y="119"/>
                  </a:lnTo>
                  <a:lnTo>
                    <a:pt x="835" y="123"/>
                  </a:lnTo>
                  <a:lnTo>
                    <a:pt x="838" y="127"/>
                  </a:lnTo>
                  <a:lnTo>
                    <a:pt x="840" y="130"/>
                  </a:lnTo>
                  <a:lnTo>
                    <a:pt x="845" y="138"/>
                  </a:lnTo>
                  <a:lnTo>
                    <a:pt x="851" y="145"/>
                  </a:lnTo>
                  <a:lnTo>
                    <a:pt x="855" y="151"/>
                  </a:lnTo>
                  <a:lnTo>
                    <a:pt x="861" y="156"/>
                  </a:lnTo>
                  <a:lnTo>
                    <a:pt x="866" y="161"/>
                  </a:lnTo>
                  <a:lnTo>
                    <a:pt x="872" y="166"/>
                  </a:lnTo>
                  <a:lnTo>
                    <a:pt x="879" y="172"/>
                  </a:lnTo>
                  <a:lnTo>
                    <a:pt x="885" y="178"/>
                  </a:lnTo>
                  <a:lnTo>
                    <a:pt x="890" y="181"/>
                  </a:lnTo>
                  <a:lnTo>
                    <a:pt x="895" y="185"/>
                  </a:lnTo>
                  <a:lnTo>
                    <a:pt x="901" y="189"/>
                  </a:lnTo>
                  <a:lnTo>
                    <a:pt x="907" y="194"/>
                  </a:lnTo>
                  <a:lnTo>
                    <a:pt x="913" y="198"/>
                  </a:lnTo>
                  <a:lnTo>
                    <a:pt x="919" y="202"/>
                  </a:lnTo>
                  <a:lnTo>
                    <a:pt x="925" y="206"/>
                  </a:lnTo>
                  <a:lnTo>
                    <a:pt x="929" y="209"/>
                  </a:lnTo>
                  <a:lnTo>
                    <a:pt x="938" y="215"/>
                  </a:lnTo>
                  <a:lnTo>
                    <a:pt x="946" y="223"/>
                  </a:lnTo>
                  <a:lnTo>
                    <a:pt x="953" y="232"/>
                  </a:lnTo>
                  <a:lnTo>
                    <a:pt x="960" y="241"/>
                  </a:lnTo>
                  <a:lnTo>
                    <a:pt x="968" y="249"/>
                  </a:lnTo>
                  <a:lnTo>
                    <a:pt x="975" y="257"/>
                  </a:lnTo>
                  <a:lnTo>
                    <a:pt x="983" y="266"/>
                  </a:lnTo>
                  <a:lnTo>
                    <a:pt x="992" y="273"/>
                  </a:lnTo>
                  <a:lnTo>
                    <a:pt x="999" y="280"/>
                  </a:lnTo>
                  <a:lnTo>
                    <a:pt x="1001" y="287"/>
                  </a:lnTo>
                  <a:lnTo>
                    <a:pt x="1001" y="297"/>
                  </a:lnTo>
                  <a:lnTo>
                    <a:pt x="1001" y="307"/>
                  </a:lnTo>
                  <a:lnTo>
                    <a:pt x="1000" y="320"/>
                  </a:lnTo>
                  <a:lnTo>
                    <a:pt x="997" y="332"/>
                  </a:lnTo>
                  <a:lnTo>
                    <a:pt x="994" y="345"/>
                  </a:lnTo>
                  <a:lnTo>
                    <a:pt x="990" y="357"/>
                  </a:lnTo>
                  <a:lnTo>
                    <a:pt x="986" y="369"/>
                  </a:lnTo>
                  <a:lnTo>
                    <a:pt x="981" y="380"/>
                  </a:lnTo>
                  <a:lnTo>
                    <a:pt x="977" y="392"/>
                  </a:lnTo>
                  <a:lnTo>
                    <a:pt x="972" y="403"/>
                  </a:lnTo>
                  <a:lnTo>
                    <a:pt x="967" y="415"/>
                  </a:lnTo>
                  <a:lnTo>
                    <a:pt x="962" y="426"/>
                  </a:lnTo>
                  <a:lnTo>
                    <a:pt x="957" y="438"/>
                  </a:lnTo>
                  <a:lnTo>
                    <a:pt x="953" y="449"/>
                  </a:lnTo>
                  <a:lnTo>
                    <a:pt x="957" y="456"/>
                  </a:lnTo>
                  <a:lnTo>
                    <a:pt x="961" y="463"/>
                  </a:lnTo>
                  <a:lnTo>
                    <a:pt x="966" y="470"/>
                  </a:lnTo>
                  <a:lnTo>
                    <a:pt x="970" y="477"/>
                  </a:lnTo>
                  <a:lnTo>
                    <a:pt x="974" y="485"/>
                  </a:lnTo>
                  <a:lnTo>
                    <a:pt x="977" y="492"/>
                  </a:lnTo>
                  <a:lnTo>
                    <a:pt x="981" y="499"/>
                  </a:lnTo>
                  <a:lnTo>
                    <a:pt x="983" y="507"/>
                  </a:lnTo>
                  <a:lnTo>
                    <a:pt x="988" y="532"/>
                  </a:lnTo>
                  <a:lnTo>
                    <a:pt x="990" y="557"/>
                  </a:lnTo>
                  <a:lnTo>
                    <a:pt x="990" y="583"/>
                  </a:lnTo>
                  <a:lnTo>
                    <a:pt x="990" y="609"/>
                  </a:lnTo>
                  <a:lnTo>
                    <a:pt x="991" y="637"/>
                  </a:lnTo>
                  <a:lnTo>
                    <a:pt x="992" y="665"/>
                  </a:lnTo>
                  <a:lnTo>
                    <a:pt x="993" y="693"/>
                  </a:lnTo>
                  <a:lnTo>
                    <a:pt x="994" y="721"/>
                  </a:lnTo>
                  <a:lnTo>
                    <a:pt x="993" y="740"/>
                  </a:lnTo>
                  <a:lnTo>
                    <a:pt x="992" y="760"/>
                  </a:lnTo>
                  <a:lnTo>
                    <a:pt x="991" y="780"/>
                  </a:lnTo>
                  <a:lnTo>
                    <a:pt x="990" y="798"/>
                  </a:lnTo>
                  <a:lnTo>
                    <a:pt x="987" y="802"/>
                  </a:lnTo>
                  <a:lnTo>
                    <a:pt x="983" y="806"/>
                  </a:lnTo>
                  <a:lnTo>
                    <a:pt x="980" y="810"/>
                  </a:lnTo>
                  <a:lnTo>
                    <a:pt x="977" y="814"/>
                  </a:lnTo>
                  <a:lnTo>
                    <a:pt x="974" y="817"/>
                  </a:lnTo>
                  <a:lnTo>
                    <a:pt x="971" y="821"/>
                  </a:lnTo>
                  <a:lnTo>
                    <a:pt x="967" y="823"/>
                  </a:lnTo>
                  <a:lnTo>
                    <a:pt x="963" y="826"/>
                  </a:lnTo>
                  <a:lnTo>
                    <a:pt x="957" y="829"/>
                  </a:lnTo>
                  <a:lnTo>
                    <a:pt x="950" y="830"/>
                  </a:lnTo>
                  <a:lnTo>
                    <a:pt x="944" y="832"/>
                  </a:lnTo>
                  <a:lnTo>
                    <a:pt x="937" y="834"/>
                  </a:lnTo>
                  <a:lnTo>
                    <a:pt x="929" y="834"/>
                  </a:lnTo>
                  <a:lnTo>
                    <a:pt x="922" y="836"/>
                  </a:lnTo>
                  <a:lnTo>
                    <a:pt x="915" y="836"/>
                  </a:lnTo>
                  <a:lnTo>
                    <a:pt x="908" y="836"/>
                  </a:lnTo>
                  <a:lnTo>
                    <a:pt x="903" y="836"/>
                  </a:lnTo>
                  <a:lnTo>
                    <a:pt x="899" y="835"/>
                  </a:lnTo>
                  <a:lnTo>
                    <a:pt x="893" y="834"/>
                  </a:lnTo>
                  <a:lnTo>
                    <a:pt x="888" y="832"/>
                  </a:lnTo>
                  <a:lnTo>
                    <a:pt x="883" y="830"/>
                  </a:lnTo>
                  <a:lnTo>
                    <a:pt x="878" y="829"/>
                  </a:lnTo>
                  <a:lnTo>
                    <a:pt x="873" y="828"/>
                  </a:lnTo>
                  <a:lnTo>
                    <a:pt x="868" y="826"/>
                  </a:lnTo>
                  <a:lnTo>
                    <a:pt x="866" y="812"/>
                  </a:lnTo>
                  <a:lnTo>
                    <a:pt x="864" y="799"/>
                  </a:lnTo>
                  <a:lnTo>
                    <a:pt x="862" y="785"/>
                  </a:lnTo>
                  <a:lnTo>
                    <a:pt x="862" y="771"/>
                  </a:lnTo>
                  <a:lnTo>
                    <a:pt x="864" y="743"/>
                  </a:lnTo>
                  <a:lnTo>
                    <a:pt x="866" y="713"/>
                  </a:lnTo>
                  <a:lnTo>
                    <a:pt x="870" y="685"/>
                  </a:lnTo>
                  <a:lnTo>
                    <a:pt x="875" y="657"/>
                  </a:lnTo>
                  <a:lnTo>
                    <a:pt x="876" y="646"/>
                  </a:lnTo>
                  <a:lnTo>
                    <a:pt x="878" y="634"/>
                  </a:lnTo>
                  <a:lnTo>
                    <a:pt x="879" y="624"/>
                  </a:lnTo>
                  <a:lnTo>
                    <a:pt x="881" y="612"/>
                  </a:lnTo>
                  <a:lnTo>
                    <a:pt x="883" y="600"/>
                  </a:lnTo>
                  <a:lnTo>
                    <a:pt x="885" y="590"/>
                  </a:lnTo>
                  <a:lnTo>
                    <a:pt x="887" y="579"/>
                  </a:lnTo>
                  <a:lnTo>
                    <a:pt x="888" y="568"/>
                  </a:lnTo>
                  <a:lnTo>
                    <a:pt x="882" y="567"/>
                  </a:lnTo>
                  <a:lnTo>
                    <a:pt x="877" y="566"/>
                  </a:lnTo>
                  <a:lnTo>
                    <a:pt x="870" y="565"/>
                  </a:lnTo>
                  <a:lnTo>
                    <a:pt x="864" y="564"/>
                  </a:lnTo>
                  <a:lnTo>
                    <a:pt x="858" y="563"/>
                  </a:lnTo>
                  <a:lnTo>
                    <a:pt x="852" y="562"/>
                  </a:lnTo>
                  <a:lnTo>
                    <a:pt x="846" y="560"/>
                  </a:lnTo>
                  <a:lnTo>
                    <a:pt x="841" y="557"/>
                  </a:lnTo>
                  <a:lnTo>
                    <a:pt x="837" y="555"/>
                  </a:lnTo>
                  <a:lnTo>
                    <a:pt x="833" y="553"/>
                  </a:lnTo>
                  <a:lnTo>
                    <a:pt x="829" y="549"/>
                  </a:lnTo>
                  <a:lnTo>
                    <a:pt x="824" y="546"/>
                  </a:lnTo>
                  <a:lnTo>
                    <a:pt x="820" y="543"/>
                  </a:lnTo>
                  <a:lnTo>
                    <a:pt x="816" y="540"/>
                  </a:lnTo>
                  <a:lnTo>
                    <a:pt x="813" y="536"/>
                  </a:lnTo>
                  <a:lnTo>
                    <a:pt x="810" y="532"/>
                  </a:lnTo>
                  <a:lnTo>
                    <a:pt x="807" y="527"/>
                  </a:lnTo>
                  <a:lnTo>
                    <a:pt x="807" y="522"/>
                  </a:lnTo>
                  <a:lnTo>
                    <a:pt x="809" y="515"/>
                  </a:lnTo>
                  <a:lnTo>
                    <a:pt x="812" y="508"/>
                  </a:lnTo>
                  <a:lnTo>
                    <a:pt x="814" y="501"/>
                  </a:lnTo>
                  <a:lnTo>
                    <a:pt x="818" y="493"/>
                  </a:lnTo>
                  <a:lnTo>
                    <a:pt x="822" y="485"/>
                  </a:lnTo>
                  <a:lnTo>
                    <a:pt x="827" y="477"/>
                  </a:lnTo>
                  <a:lnTo>
                    <a:pt x="820" y="472"/>
                  </a:lnTo>
                  <a:lnTo>
                    <a:pt x="814" y="467"/>
                  </a:lnTo>
                  <a:lnTo>
                    <a:pt x="809" y="463"/>
                  </a:lnTo>
                  <a:lnTo>
                    <a:pt x="803" y="459"/>
                  </a:lnTo>
                  <a:lnTo>
                    <a:pt x="796" y="455"/>
                  </a:lnTo>
                  <a:lnTo>
                    <a:pt x="791" y="451"/>
                  </a:lnTo>
                  <a:lnTo>
                    <a:pt x="785" y="449"/>
                  </a:lnTo>
                  <a:lnTo>
                    <a:pt x="780" y="446"/>
                  </a:lnTo>
                  <a:lnTo>
                    <a:pt x="772" y="442"/>
                  </a:lnTo>
                  <a:lnTo>
                    <a:pt x="763" y="438"/>
                  </a:lnTo>
                  <a:lnTo>
                    <a:pt x="755" y="433"/>
                  </a:lnTo>
                  <a:lnTo>
                    <a:pt x="746" y="429"/>
                  </a:lnTo>
                  <a:lnTo>
                    <a:pt x="739" y="424"/>
                  </a:lnTo>
                  <a:lnTo>
                    <a:pt x="731" y="418"/>
                  </a:lnTo>
                  <a:lnTo>
                    <a:pt x="723" y="414"/>
                  </a:lnTo>
                  <a:lnTo>
                    <a:pt x="716" y="408"/>
                  </a:lnTo>
                  <a:lnTo>
                    <a:pt x="709" y="403"/>
                  </a:lnTo>
                  <a:lnTo>
                    <a:pt x="702" y="400"/>
                  </a:lnTo>
                  <a:lnTo>
                    <a:pt x="694" y="397"/>
                  </a:lnTo>
                  <a:lnTo>
                    <a:pt x="688" y="392"/>
                  </a:lnTo>
                  <a:lnTo>
                    <a:pt x="680" y="388"/>
                  </a:lnTo>
                  <a:lnTo>
                    <a:pt x="674" y="385"/>
                  </a:lnTo>
                  <a:lnTo>
                    <a:pt x="667" y="380"/>
                  </a:lnTo>
                  <a:lnTo>
                    <a:pt x="661" y="374"/>
                  </a:lnTo>
                  <a:lnTo>
                    <a:pt x="656" y="368"/>
                  </a:lnTo>
                  <a:lnTo>
                    <a:pt x="652" y="362"/>
                  </a:lnTo>
                  <a:lnTo>
                    <a:pt x="648" y="355"/>
                  </a:lnTo>
                  <a:lnTo>
                    <a:pt x="644" y="347"/>
                  </a:lnTo>
                  <a:lnTo>
                    <a:pt x="641" y="339"/>
                  </a:lnTo>
                  <a:lnTo>
                    <a:pt x="638" y="332"/>
                  </a:lnTo>
                  <a:lnTo>
                    <a:pt x="635" y="324"/>
                  </a:lnTo>
                  <a:lnTo>
                    <a:pt x="631" y="317"/>
                  </a:lnTo>
                  <a:lnTo>
                    <a:pt x="628" y="310"/>
                  </a:lnTo>
                  <a:lnTo>
                    <a:pt x="625" y="304"/>
                  </a:lnTo>
                  <a:lnTo>
                    <a:pt x="621" y="298"/>
                  </a:lnTo>
                  <a:lnTo>
                    <a:pt x="618" y="292"/>
                  </a:lnTo>
                  <a:lnTo>
                    <a:pt x="615" y="285"/>
                  </a:lnTo>
                  <a:lnTo>
                    <a:pt x="612" y="279"/>
                  </a:lnTo>
                  <a:lnTo>
                    <a:pt x="609" y="272"/>
                  </a:lnTo>
                  <a:lnTo>
                    <a:pt x="607" y="266"/>
                  </a:lnTo>
                </a:path>
              </a:pathLst>
            </a:custGeom>
            <a:solidFill>
              <a:srgbClr val="C5CCCC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50" name="Freeform 52"/>
            <p:cNvSpPr>
              <a:spLocks/>
            </p:cNvSpPr>
            <p:nvPr/>
          </p:nvSpPr>
          <p:spPr bwMode="auto">
            <a:xfrm>
              <a:off x="4659" y="3058"/>
              <a:ext cx="1002" cy="837"/>
            </a:xfrm>
            <a:custGeom>
              <a:avLst/>
              <a:gdLst>
                <a:gd name="T0" fmla="*/ 592 w 1002"/>
                <a:gd name="T1" fmla="*/ 219 h 837"/>
                <a:gd name="T2" fmla="*/ 583 w 1002"/>
                <a:gd name="T3" fmla="*/ 93 h 837"/>
                <a:gd name="T4" fmla="*/ 553 w 1002"/>
                <a:gd name="T5" fmla="*/ 33 h 837"/>
                <a:gd name="T6" fmla="*/ 498 w 1002"/>
                <a:gd name="T7" fmla="*/ 65 h 837"/>
                <a:gd name="T8" fmla="*/ 489 w 1002"/>
                <a:gd name="T9" fmla="*/ 139 h 837"/>
                <a:gd name="T10" fmla="*/ 457 w 1002"/>
                <a:gd name="T11" fmla="*/ 192 h 837"/>
                <a:gd name="T12" fmla="*/ 416 w 1002"/>
                <a:gd name="T13" fmla="*/ 260 h 837"/>
                <a:gd name="T14" fmla="*/ 383 w 1002"/>
                <a:gd name="T15" fmla="*/ 332 h 837"/>
                <a:gd name="T16" fmla="*/ 354 w 1002"/>
                <a:gd name="T17" fmla="*/ 332 h 837"/>
                <a:gd name="T18" fmla="*/ 330 w 1002"/>
                <a:gd name="T19" fmla="*/ 214 h 837"/>
                <a:gd name="T20" fmla="*/ 309 w 1002"/>
                <a:gd name="T21" fmla="*/ 182 h 837"/>
                <a:gd name="T22" fmla="*/ 257 w 1002"/>
                <a:gd name="T23" fmla="*/ 184 h 837"/>
                <a:gd name="T24" fmla="*/ 205 w 1002"/>
                <a:gd name="T25" fmla="*/ 184 h 837"/>
                <a:gd name="T26" fmla="*/ 150 w 1002"/>
                <a:gd name="T27" fmla="*/ 184 h 837"/>
                <a:gd name="T28" fmla="*/ 95 w 1002"/>
                <a:gd name="T29" fmla="*/ 181 h 837"/>
                <a:gd name="T30" fmla="*/ 61 w 1002"/>
                <a:gd name="T31" fmla="*/ 177 h 837"/>
                <a:gd name="T32" fmla="*/ 26 w 1002"/>
                <a:gd name="T33" fmla="*/ 168 h 837"/>
                <a:gd name="T34" fmla="*/ 9 w 1002"/>
                <a:gd name="T35" fmla="*/ 130 h 837"/>
                <a:gd name="T36" fmla="*/ 0 w 1002"/>
                <a:gd name="T37" fmla="*/ 27 h 837"/>
                <a:gd name="T38" fmla="*/ 25 w 1002"/>
                <a:gd name="T39" fmla="*/ 26 h 837"/>
                <a:gd name="T40" fmla="*/ 74 w 1002"/>
                <a:gd name="T41" fmla="*/ 28 h 837"/>
                <a:gd name="T42" fmla="*/ 121 w 1002"/>
                <a:gd name="T43" fmla="*/ 29 h 837"/>
                <a:gd name="T44" fmla="*/ 168 w 1002"/>
                <a:gd name="T45" fmla="*/ 31 h 837"/>
                <a:gd name="T46" fmla="*/ 217 w 1002"/>
                <a:gd name="T47" fmla="*/ 31 h 837"/>
                <a:gd name="T48" fmla="*/ 272 w 1002"/>
                <a:gd name="T49" fmla="*/ 32 h 837"/>
                <a:gd name="T50" fmla="*/ 329 w 1002"/>
                <a:gd name="T51" fmla="*/ 31 h 837"/>
                <a:gd name="T52" fmla="*/ 370 w 1002"/>
                <a:gd name="T53" fmla="*/ 22 h 837"/>
                <a:gd name="T54" fmla="*/ 481 w 1002"/>
                <a:gd name="T55" fmla="*/ 10 h 837"/>
                <a:gd name="T56" fmla="*/ 592 w 1002"/>
                <a:gd name="T57" fmla="*/ 2 h 837"/>
                <a:gd name="T58" fmla="*/ 645 w 1002"/>
                <a:gd name="T59" fmla="*/ 9 h 837"/>
                <a:gd name="T60" fmla="*/ 692 w 1002"/>
                <a:gd name="T61" fmla="*/ 28 h 837"/>
                <a:gd name="T62" fmla="*/ 740 w 1002"/>
                <a:gd name="T63" fmla="*/ 52 h 837"/>
                <a:gd name="T64" fmla="*/ 777 w 1002"/>
                <a:gd name="T65" fmla="*/ 76 h 837"/>
                <a:gd name="T66" fmla="*/ 819 w 1002"/>
                <a:gd name="T67" fmla="*/ 104 h 837"/>
                <a:gd name="T68" fmla="*/ 840 w 1002"/>
                <a:gd name="T69" fmla="*/ 130 h 837"/>
                <a:gd name="T70" fmla="*/ 879 w 1002"/>
                <a:gd name="T71" fmla="*/ 172 h 837"/>
                <a:gd name="T72" fmla="*/ 919 w 1002"/>
                <a:gd name="T73" fmla="*/ 202 h 837"/>
                <a:gd name="T74" fmla="*/ 968 w 1002"/>
                <a:gd name="T75" fmla="*/ 249 h 837"/>
                <a:gd name="T76" fmla="*/ 1001 w 1002"/>
                <a:gd name="T77" fmla="*/ 307 h 837"/>
                <a:gd name="T78" fmla="*/ 977 w 1002"/>
                <a:gd name="T79" fmla="*/ 392 h 837"/>
                <a:gd name="T80" fmla="*/ 961 w 1002"/>
                <a:gd name="T81" fmla="*/ 463 h 837"/>
                <a:gd name="T82" fmla="*/ 988 w 1002"/>
                <a:gd name="T83" fmla="*/ 532 h 837"/>
                <a:gd name="T84" fmla="*/ 994 w 1002"/>
                <a:gd name="T85" fmla="*/ 721 h 837"/>
                <a:gd name="T86" fmla="*/ 980 w 1002"/>
                <a:gd name="T87" fmla="*/ 810 h 837"/>
                <a:gd name="T88" fmla="*/ 950 w 1002"/>
                <a:gd name="T89" fmla="*/ 830 h 837"/>
                <a:gd name="T90" fmla="*/ 903 w 1002"/>
                <a:gd name="T91" fmla="*/ 836 h 837"/>
                <a:gd name="T92" fmla="*/ 868 w 1002"/>
                <a:gd name="T93" fmla="*/ 826 h 837"/>
                <a:gd name="T94" fmla="*/ 870 w 1002"/>
                <a:gd name="T95" fmla="*/ 685 h 837"/>
                <a:gd name="T96" fmla="*/ 885 w 1002"/>
                <a:gd name="T97" fmla="*/ 590 h 837"/>
                <a:gd name="T98" fmla="*/ 858 w 1002"/>
                <a:gd name="T99" fmla="*/ 563 h 837"/>
                <a:gd name="T100" fmla="*/ 824 w 1002"/>
                <a:gd name="T101" fmla="*/ 546 h 837"/>
                <a:gd name="T102" fmla="*/ 809 w 1002"/>
                <a:gd name="T103" fmla="*/ 515 h 837"/>
                <a:gd name="T104" fmla="*/ 814 w 1002"/>
                <a:gd name="T105" fmla="*/ 467 h 837"/>
                <a:gd name="T106" fmla="*/ 772 w 1002"/>
                <a:gd name="T107" fmla="*/ 442 h 837"/>
                <a:gd name="T108" fmla="*/ 716 w 1002"/>
                <a:gd name="T109" fmla="*/ 408 h 837"/>
                <a:gd name="T110" fmla="*/ 667 w 1002"/>
                <a:gd name="T111" fmla="*/ 380 h 837"/>
                <a:gd name="T112" fmla="*/ 638 w 1002"/>
                <a:gd name="T113" fmla="*/ 332 h 837"/>
                <a:gd name="T114" fmla="*/ 615 w 1002"/>
                <a:gd name="T115" fmla="*/ 285 h 837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w 1002"/>
                <a:gd name="T175" fmla="*/ 0 h 837"/>
                <a:gd name="T176" fmla="*/ 1002 w 1002"/>
                <a:gd name="T177" fmla="*/ 837 h 837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T174" t="T175" r="T176" b="T177"/>
              <a:pathLst>
                <a:path w="1002" h="837">
                  <a:moveTo>
                    <a:pt x="607" y="266"/>
                  </a:moveTo>
                  <a:lnTo>
                    <a:pt x="605" y="258"/>
                  </a:lnTo>
                  <a:lnTo>
                    <a:pt x="602" y="250"/>
                  </a:lnTo>
                  <a:lnTo>
                    <a:pt x="599" y="242"/>
                  </a:lnTo>
                  <a:lnTo>
                    <a:pt x="596" y="234"/>
                  </a:lnTo>
                  <a:lnTo>
                    <a:pt x="594" y="227"/>
                  </a:lnTo>
                  <a:lnTo>
                    <a:pt x="592" y="219"/>
                  </a:lnTo>
                  <a:lnTo>
                    <a:pt x="589" y="211"/>
                  </a:lnTo>
                  <a:lnTo>
                    <a:pt x="585" y="204"/>
                  </a:lnTo>
                  <a:lnTo>
                    <a:pt x="582" y="187"/>
                  </a:lnTo>
                  <a:lnTo>
                    <a:pt x="579" y="160"/>
                  </a:lnTo>
                  <a:lnTo>
                    <a:pt x="578" y="132"/>
                  </a:lnTo>
                  <a:lnTo>
                    <a:pt x="581" y="109"/>
                  </a:lnTo>
                  <a:lnTo>
                    <a:pt x="583" y="93"/>
                  </a:lnTo>
                  <a:lnTo>
                    <a:pt x="582" y="74"/>
                  </a:lnTo>
                  <a:lnTo>
                    <a:pt x="580" y="54"/>
                  </a:lnTo>
                  <a:lnTo>
                    <a:pt x="575" y="37"/>
                  </a:lnTo>
                  <a:lnTo>
                    <a:pt x="572" y="34"/>
                  </a:lnTo>
                  <a:lnTo>
                    <a:pt x="567" y="32"/>
                  </a:lnTo>
                  <a:lnTo>
                    <a:pt x="560" y="31"/>
                  </a:lnTo>
                  <a:lnTo>
                    <a:pt x="553" y="33"/>
                  </a:lnTo>
                  <a:lnTo>
                    <a:pt x="545" y="35"/>
                  </a:lnTo>
                  <a:lnTo>
                    <a:pt x="537" y="37"/>
                  </a:lnTo>
                  <a:lnTo>
                    <a:pt x="530" y="39"/>
                  </a:lnTo>
                  <a:lnTo>
                    <a:pt x="524" y="43"/>
                  </a:lnTo>
                  <a:lnTo>
                    <a:pt x="513" y="51"/>
                  </a:lnTo>
                  <a:lnTo>
                    <a:pt x="504" y="58"/>
                  </a:lnTo>
                  <a:lnTo>
                    <a:pt x="498" y="65"/>
                  </a:lnTo>
                  <a:lnTo>
                    <a:pt x="494" y="73"/>
                  </a:lnTo>
                  <a:lnTo>
                    <a:pt x="492" y="81"/>
                  </a:lnTo>
                  <a:lnTo>
                    <a:pt x="490" y="91"/>
                  </a:lnTo>
                  <a:lnTo>
                    <a:pt x="490" y="103"/>
                  </a:lnTo>
                  <a:lnTo>
                    <a:pt x="488" y="117"/>
                  </a:lnTo>
                  <a:lnTo>
                    <a:pt x="488" y="128"/>
                  </a:lnTo>
                  <a:lnTo>
                    <a:pt x="489" y="139"/>
                  </a:lnTo>
                  <a:lnTo>
                    <a:pt x="488" y="151"/>
                  </a:lnTo>
                  <a:lnTo>
                    <a:pt x="485" y="161"/>
                  </a:lnTo>
                  <a:lnTo>
                    <a:pt x="481" y="167"/>
                  </a:lnTo>
                  <a:lnTo>
                    <a:pt x="476" y="174"/>
                  </a:lnTo>
                  <a:lnTo>
                    <a:pt x="470" y="180"/>
                  </a:lnTo>
                  <a:lnTo>
                    <a:pt x="464" y="187"/>
                  </a:lnTo>
                  <a:lnTo>
                    <a:pt x="457" y="192"/>
                  </a:lnTo>
                  <a:lnTo>
                    <a:pt x="451" y="198"/>
                  </a:lnTo>
                  <a:lnTo>
                    <a:pt x="446" y="204"/>
                  </a:lnTo>
                  <a:lnTo>
                    <a:pt x="440" y="212"/>
                  </a:lnTo>
                  <a:lnTo>
                    <a:pt x="434" y="223"/>
                  </a:lnTo>
                  <a:lnTo>
                    <a:pt x="428" y="236"/>
                  </a:lnTo>
                  <a:lnTo>
                    <a:pt x="422" y="247"/>
                  </a:lnTo>
                  <a:lnTo>
                    <a:pt x="416" y="260"/>
                  </a:lnTo>
                  <a:lnTo>
                    <a:pt x="410" y="273"/>
                  </a:lnTo>
                  <a:lnTo>
                    <a:pt x="405" y="286"/>
                  </a:lnTo>
                  <a:lnTo>
                    <a:pt x="400" y="297"/>
                  </a:lnTo>
                  <a:lnTo>
                    <a:pt x="394" y="310"/>
                  </a:lnTo>
                  <a:lnTo>
                    <a:pt x="390" y="317"/>
                  </a:lnTo>
                  <a:lnTo>
                    <a:pt x="387" y="325"/>
                  </a:lnTo>
                  <a:lnTo>
                    <a:pt x="383" y="332"/>
                  </a:lnTo>
                  <a:lnTo>
                    <a:pt x="379" y="339"/>
                  </a:lnTo>
                  <a:lnTo>
                    <a:pt x="374" y="347"/>
                  </a:lnTo>
                  <a:lnTo>
                    <a:pt x="370" y="353"/>
                  </a:lnTo>
                  <a:lnTo>
                    <a:pt x="367" y="361"/>
                  </a:lnTo>
                  <a:lnTo>
                    <a:pt x="363" y="368"/>
                  </a:lnTo>
                  <a:lnTo>
                    <a:pt x="359" y="351"/>
                  </a:lnTo>
                  <a:lnTo>
                    <a:pt x="354" y="332"/>
                  </a:lnTo>
                  <a:lnTo>
                    <a:pt x="349" y="315"/>
                  </a:lnTo>
                  <a:lnTo>
                    <a:pt x="344" y="297"/>
                  </a:lnTo>
                  <a:lnTo>
                    <a:pt x="340" y="279"/>
                  </a:lnTo>
                  <a:lnTo>
                    <a:pt x="335" y="261"/>
                  </a:lnTo>
                  <a:lnTo>
                    <a:pt x="332" y="243"/>
                  </a:lnTo>
                  <a:lnTo>
                    <a:pt x="329" y="226"/>
                  </a:lnTo>
                  <a:lnTo>
                    <a:pt x="330" y="214"/>
                  </a:lnTo>
                  <a:lnTo>
                    <a:pt x="332" y="204"/>
                  </a:lnTo>
                  <a:lnTo>
                    <a:pt x="336" y="193"/>
                  </a:lnTo>
                  <a:lnTo>
                    <a:pt x="339" y="181"/>
                  </a:lnTo>
                  <a:lnTo>
                    <a:pt x="332" y="181"/>
                  </a:lnTo>
                  <a:lnTo>
                    <a:pt x="324" y="182"/>
                  </a:lnTo>
                  <a:lnTo>
                    <a:pt x="317" y="182"/>
                  </a:lnTo>
                  <a:lnTo>
                    <a:pt x="309" y="182"/>
                  </a:lnTo>
                  <a:lnTo>
                    <a:pt x="302" y="182"/>
                  </a:lnTo>
                  <a:lnTo>
                    <a:pt x="295" y="182"/>
                  </a:lnTo>
                  <a:lnTo>
                    <a:pt x="287" y="183"/>
                  </a:lnTo>
                  <a:lnTo>
                    <a:pt x="280" y="183"/>
                  </a:lnTo>
                  <a:lnTo>
                    <a:pt x="272" y="183"/>
                  </a:lnTo>
                  <a:lnTo>
                    <a:pt x="265" y="183"/>
                  </a:lnTo>
                  <a:lnTo>
                    <a:pt x="257" y="184"/>
                  </a:lnTo>
                  <a:lnTo>
                    <a:pt x="250" y="184"/>
                  </a:lnTo>
                  <a:lnTo>
                    <a:pt x="243" y="184"/>
                  </a:lnTo>
                  <a:lnTo>
                    <a:pt x="235" y="184"/>
                  </a:lnTo>
                  <a:lnTo>
                    <a:pt x="228" y="184"/>
                  </a:lnTo>
                  <a:lnTo>
                    <a:pt x="220" y="184"/>
                  </a:lnTo>
                  <a:lnTo>
                    <a:pt x="213" y="184"/>
                  </a:lnTo>
                  <a:lnTo>
                    <a:pt x="205" y="184"/>
                  </a:lnTo>
                  <a:lnTo>
                    <a:pt x="197" y="184"/>
                  </a:lnTo>
                  <a:lnTo>
                    <a:pt x="189" y="184"/>
                  </a:lnTo>
                  <a:lnTo>
                    <a:pt x="181" y="184"/>
                  </a:lnTo>
                  <a:lnTo>
                    <a:pt x="173" y="184"/>
                  </a:lnTo>
                  <a:lnTo>
                    <a:pt x="166" y="184"/>
                  </a:lnTo>
                  <a:lnTo>
                    <a:pt x="158" y="184"/>
                  </a:lnTo>
                  <a:lnTo>
                    <a:pt x="150" y="184"/>
                  </a:lnTo>
                  <a:lnTo>
                    <a:pt x="142" y="184"/>
                  </a:lnTo>
                  <a:lnTo>
                    <a:pt x="134" y="183"/>
                  </a:lnTo>
                  <a:lnTo>
                    <a:pt x="126" y="183"/>
                  </a:lnTo>
                  <a:lnTo>
                    <a:pt x="118" y="183"/>
                  </a:lnTo>
                  <a:lnTo>
                    <a:pt x="111" y="182"/>
                  </a:lnTo>
                  <a:lnTo>
                    <a:pt x="103" y="182"/>
                  </a:lnTo>
                  <a:lnTo>
                    <a:pt x="95" y="181"/>
                  </a:lnTo>
                  <a:lnTo>
                    <a:pt x="90" y="181"/>
                  </a:lnTo>
                  <a:lnTo>
                    <a:pt x="85" y="180"/>
                  </a:lnTo>
                  <a:lnTo>
                    <a:pt x="81" y="180"/>
                  </a:lnTo>
                  <a:lnTo>
                    <a:pt x="76" y="179"/>
                  </a:lnTo>
                  <a:lnTo>
                    <a:pt x="70" y="178"/>
                  </a:lnTo>
                  <a:lnTo>
                    <a:pt x="66" y="178"/>
                  </a:lnTo>
                  <a:lnTo>
                    <a:pt x="61" y="177"/>
                  </a:lnTo>
                  <a:lnTo>
                    <a:pt x="55" y="176"/>
                  </a:lnTo>
                  <a:lnTo>
                    <a:pt x="50" y="175"/>
                  </a:lnTo>
                  <a:lnTo>
                    <a:pt x="46" y="174"/>
                  </a:lnTo>
                  <a:lnTo>
                    <a:pt x="40" y="173"/>
                  </a:lnTo>
                  <a:lnTo>
                    <a:pt x="35" y="171"/>
                  </a:lnTo>
                  <a:lnTo>
                    <a:pt x="31" y="170"/>
                  </a:lnTo>
                  <a:lnTo>
                    <a:pt x="26" y="168"/>
                  </a:lnTo>
                  <a:lnTo>
                    <a:pt x="21" y="166"/>
                  </a:lnTo>
                  <a:lnTo>
                    <a:pt x="17" y="165"/>
                  </a:lnTo>
                  <a:lnTo>
                    <a:pt x="13" y="161"/>
                  </a:lnTo>
                  <a:lnTo>
                    <a:pt x="12" y="156"/>
                  </a:lnTo>
                  <a:lnTo>
                    <a:pt x="11" y="150"/>
                  </a:lnTo>
                  <a:lnTo>
                    <a:pt x="10" y="144"/>
                  </a:lnTo>
                  <a:lnTo>
                    <a:pt x="9" y="130"/>
                  </a:lnTo>
                  <a:lnTo>
                    <a:pt x="9" y="115"/>
                  </a:lnTo>
                  <a:lnTo>
                    <a:pt x="8" y="100"/>
                  </a:lnTo>
                  <a:lnTo>
                    <a:pt x="7" y="86"/>
                  </a:lnTo>
                  <a:lnTo>
                    <a:pt x="5" y="72"/>
                  </a:lnTo>
                  <a:lnTo>
                    <a:pt x="3" y="58"/>
                  </a:lnTo>
                  <a:lnTo>
                    <a:pt x="1" y="43"/>
                  </a:lnTo>
                  <a:lnTo>
                    <a:pt x="0" y="27"/>
                  </a:lnTo>
                  <a:lnTo>
                    <a:pt x="3" y="27"/>
                  </a:lnTo>
                  <a:lnTo>
                    <a:pt x="6" y="27"/>
                  </a:lnTo>
                  <a:lnTo>
                    <a:pt x="9" y="26"/>
                  </a:lnTo>
                  <a:lnTo>
                    <a:pt x="13" y="26"/>
                  </a:lnTo>
                  <a:lnTo>
                    <a:pt x="17" y="26"/>
                  </a:lnTo>
                  <a:lnTo>
                    <a:pt x="21" y="26"/>
                  </a:lnTo>
                  <a:lnTo>
                    <a:pt x="25" y="26"/>
                  </a:lnTo>
                  <a:lnTo>
                    <a:pt x="29" y="26"/>
                  </a:lnTo>
                  <a:lnTo>
                    <a:pt x="37" y="26"/>
                  </a:lnTo>
                  <a:lnTo>
                    <a:pt x="45" y="26"/>
                  </a:lnTo>
                  <a:lnTo>
                    <a:pt x="52" y="27"/>
                  </a:lnTo>
                  <a:lnTo>
                    <a:pt x="59" y="27"/>
                  </a:lnTo>
                  <a:lnTo>
                    <a:pt x="66" y="28"/>
                  </a:lnTo>
                  <a:lnTo>
                    <a:pt x="74" y="28"/>
                  </a:lnTo>
                  <a:lnTo>
                    <a:pt x="81" y="28"/>
                  </a:lnTo>
                  <a:lnTo>
                    <a:pt x="89" y="28"/>
                  </a:lnTo>
                  <a:lnTo>
                    <a:pt x="95" y="28"/>
                  </a:lnTo>
                  <a:lnTo>
                    <a:pt x="102" y="28"/>
                  </a:lnTo>
                  <a:lnTo>
                    <a:pt x="108" y="28"/>
                  </a:lnTo>
                  <a:lnTo>
                    <a:pt x="114" y="29"/>
                  </a:lnTo>
                  <a:lnTo>
                    <a:pt x="121" y="29"/>
                  </a:lnTo>
                  <a:lnTo>
                    <a:pt x="128" y="30"/>
                  </a:lnTo>
                  <a:lnTo>
                    <a:pt x="134" y="30"/>
                  </a:lnTo>
                  <a:lnTo>
                    <a:pt x="141" y="31"/>
                  </a:lnTo>
                  <a:lnTo>
                    <a:pt x="148" y="31"/>
                  </a:lnTo>
                  <a:lnTo>
                    <a:pt x="155" y="31"/>
                  </a:lnTo>
                  <a:lnTo>
                    <a:pt x="161" y="31"/>
                  </a:lnTo>
                  <a:lnTo>
                    <a:pt x="168" y="31"/>
                  </a:lnTo>
                  <a:lnTo>
                    <a:pt x="174" y="31"/>
                  </a:lnTo>
                  <a:lnTo>
                    <a:pt x="181" y="31"/>
                  </a:lnTo>
                  <a:lnTo>
                    <a:pt x="187" y="31"/>
                  </a:lnTo>
                  <a:lnTo>
                    <a:pt x="194" y="31"/>
                  </a:lnTo>
                  <a:lnTo>
                    <a:pt x="201" y="31"/>
                  </a:lnTo>
                  <a:lnTo>
                    <a:pt x="209" y="31"/>
                  </a:lnTo>
                  <a:lnTo>
                    <a:pt x="217" y="31"/>
                  </a:lnTo>
                  <a:lnTo>
                    <a:pt x="224" y="31"/>
                  </a:lnTo>
                  <a:lnTo>
                    <a:pt x="231" y="31"/>
                  </a:lnTo>
                  <a:lnTo>
                    <a:pt x="240" y="31"/>
                  </a:lnTo>
                  <a:lnTo>
                    <a:pt x="246" y="31"/>
                  </a:lnTo>
                  <a:lnTo>
                    <a:pt x="255" y="31"/>
                  </a:lnTo>
                  <a:lnTo>
                    <a:pt x="264" y="31"/>
                  </a:lnTo>
                  <a:lnTo>
                    <a:pt x="272" y="32"/>
                  </a:lnTo>
                  <a:lnTo>
                    <a:pt x="280" y="32"/>
                  </a:lnTo>
                  <a:lnTo>
                    <a:pt x="289" y="32"/>
                  </a:lnTo>
                  <a:lnTo>
                    <a:pt x="298" y="33"/>
                  </a:lnTo>
                  <a:lnTo>
                    <a:pt x="306" y="33"/>
                  </a:lnTo>
                  <a:lnTo>
                    <a:pt x="314" y="32"/>
                  </a:lnTo>
                  <a:lnTo>
                    <a:pt x="322" y="31"/>
                  </a:lnTo>
                  <a:lnTo>
                    <a:pt x="329" y="31"/>
                  </a:lnTo>
                  <a:lnTo>
                    <a:pt x="335" y="30"/>
                  </a:lnTo>
                  <a:lnTo>
                    <a:pt x="340" y="28"/>
                  </a:lnTo>
                  <a:lnTo>
                    <a:pt x="346" y="26"/>
                  </a:lnTo>
                  <a:lnTo>
                    <a:pt x="353" y="24"/>
                  </a:lnTo>
                  <a:lnTo>
                    <a:pt x="358" y="23"/>
                  </a:lnTo>
                  <a:lnTo>
                    <a:pt x="364" y="22"/>
                  </a:lnTo>
                  <a:lnTo>
                    <a:pt x="370" y="22"/>
                  </a:lnTo>
                  <a:lnTo>
                    <a:pt x="385" y="20"/>
                  </a:lnTo>
                  <a:lnTo>
                    <a:pt x="401" y="18"/>
                  </a:lnTo>
                  <a:lnTo>
                    <a:pt x="417" y="16"/>
                  </a:lnTo>
                  <a:lnTo>
                    <a:pt x="433" y="15"/>
                  </a:lnTo>
                  <a:lnTo>
                    <a:pt x="449" y="13"/>
                  </a:lnTo>
                  <a:lnTo>
                    <a:pt x="465" y="12"/>
                  </a:lnTo>
                  <a:lnTo>
                    <a:pt x="481" y="10"/>
                  </a:lnTo>
                  <a:lnTo>
                    <a:pt x="497" y="9"/>
                  </a:lnTo>
                  <a:lnTo>
                    <a:pt x="513" y="7"/>
                  </a:lnTo>
                  <a:lnTo>
                    <a:pt x="529" y="7"/>
                  </a:lnTo>
                  <a:lnTo>
                    <a:pt x="545" y="5"/>
                  </a:lnTo>
                  <a:lnTo>
                    <a:pt x="560" y="4"/>
                  </a:lnTo>
                  <a:lnTo>
                    <a:pt x="577" y="2"/>
                  </a:lnTo>
                  <a:lnTo>
                    <a:pt x="592" y="2"/>
                  </a:lnTo>
                  <a:lnTo>
                    <a:pt x="609" y="1"/>
                  </a:lnTo>
                  <a:lnTo>
                    <a:pt x="624" y="0"/>
                  </a:lnTo>
                  <a:lnTo>
                    <a:pt x="629" y="1"/>
                  </a:lnTo>
                  <a:lnTo>
                    <a:pt x="633" y="2"/>
                  </a:lnTo>
                  <a:lnTo>
                    <a:pt x="638" y="5"/>
                  </a:lnTo>
                  <a:lnTo>
                    <a:pt x="642" y="7"/>
                  </a:lnTo>
                  <a:lnTo>
                    <a:pt x="645" y="9"/>
                  </a:lnTo>
                  <a:lnTo>
                    <a:pt x="650" y="11"/>
                  </a:lnTo>
                  <a:lnTo>
                    <a:pt x="654" y="13"/>
                  </a:lnTo>
                  <a:lnTo>
                    <a:pt x="658" y="15"/>
                  </a:lnTo>
                  <a:lnTo>
                    <a:pt x="666" y="18"/>
                  </a:lnTo>
                  <a:lnTo>
                    <a:pt x="675" y="21"/>
                  </a:lnTo>
                  <a:lnTo>
                    <a:pt x="683" y="24"/>
                  </a:lnTo>
                  <a:lnTo>
                    <a:pt x="692" y="28"/>
                  </a:lnTo>
                  <a:lnTo>
                    <a:pt x="701" y="31"/>
                  </a:lnTo>
                  <a:lnTo>
                    <a:pt x="709" y="35"/>
                  </a:lnTo>
                  <a:lnTo>
                    <a:pt x="717" y="37"/>
                  </a:lnTo>
                  <a:lnTo>
                    <a:pt x="725" y="41"/>
                  </a:lnTo>
                  <a:lnTo>
                    <a:pt x="731" y="44"/>
                  </a:lnTo>
                  <a:lnTo>
                    <a:pt x="735" y="48"/>
                  </a:lnTo>
                  <a:lnTo>
                    <a:pt x="740" y="52"/>
                  </a:lnTo>
                  <a:lnTo>
                    <a:pt x="745" y="55"/>
                  </a:lnTo>
                  <a:lnTo>
                    <a:pt x="749" y="59"/>
                  </a:lnTo>
                  <a:lnTo>
                    <a:pt x="754" y="62"/>
                  </a:lnTo>
                  <a:lnTo>
                    <a:pt x="758" y="66"/>
                  </a:lnTo>
                  <a:lnTo>
                    <a:pt x="763" y="69"/>
                  </a:lnTo>
                  <a:lnTo>
                    <a:pt x="770" y="73"/>
                  </a:lnTo>
                  <a:lnTo>
                    <a:pt x="777" y="76"/>
                  </a:lnTo>
                  <a:lnTo>
                    <a:pt x="783" y="81"/>
                  </a:lnTo>
                  <a:lnTo>
                    <a:pt x="790" y="84"/>
                  </a:lnTo>
                  <a:lnTo>
                    <a:pt x="796" y="88"/>
                  </a:lnTo>
                  <a:lnTo>
                    <a:pt x="804" y="92"/>
                  </a:lnTo>
                  <a:lnTo>
                    <a:pt x="810" y="96"/>
                  </a:lnTo>
                  <a:lnTo>
                    <a:pt x="817" y="99"/>
                  </a:lnTo>
                  <a:lnTo>
                    <a:pt x="819" y="104"/>
                  </a:lnTo>
                  <a:lnTo>
                    <a:pt x="821" y="108"/>
                  </a:lnTo>
                  <a:lnTo>
                    <a:pt x="825" y="112"/>
                  </a:lnTo>
                  <a:lnTo>
                    <a:pt x="828" y="116"/>
                  </a:lnTo>
                  <a:lnTo>
                    <a:pt x="831" y="119"/>
                  </a:lnTo>
                  <a:lnTo>
                    <a:pt x="835" y="123"/>
                  </a:lnTo>
                  <a:lnTo>
                    <a:pt x="838" y="127"/>
                  </a:lnTo>
                  <a:lnTo>
                    <a:pt x="840" y="130"/>
                  </a:lnTo>
                  <a:lnTo>
                    <a:pt x="845" y="138"/>
                  </a:lnTo>
                  <a:lnTo>
                    <a:pt x="851" y="145"/>
                  </a:lnTo>
                  <a:lnTo>
                    <a:pt x="855" y="151"/>
                  </a:lnTo>
                  <a:lnTo>
                    <a:pt x="861" y="156"/>
                  </a:lnTo>
                  <a:lnTo>
                    <a:pt x="866" y="161"/>
                  </a:lnTo>
                  <a:lnTo>
                    <a:pt x="872" y="166"/>
                  </a:lnTo>
                  <a:lnTo>
                    <a:pt x="879" y="172"/>
                  </a:lnTo>
                  <a:lnTo>
                    <a:pt x="885" y="178"/>
                  </a:lnTo>
                  <a:lnTo>
                    <a:pt x="890" y="181"/>
                  </a:lnTo>
                  <a:lnTo>
                    <a:pt x="895" y="185"/>
                  </a:lnTo>
                  <a:lnTo>
                    <a:pt x="901" y="189"/>
                  </a:lnTo>
                  <a:lnTo>
                    <a:pt x="907" y="194"/>
                  </a:lnTo>
                  <a:lnTo>
                    <a:pt x="913" y="198"/>
                  </a:lnTo>
                  <a:lnTo>
                    <a:pt x="919" y="202"/>
                  </a:lnTo>
                  <a:lnTo>
                    <a:pt x="925" y="206"/>
                  </a:lnTo>
                  <a:lnTo>
                    <a:pt x="929" y="209"/>
                  </a:lnTo>
                  <a:lnTo>
                    <a:pt x="938" y="215"/>
                  </a:lnTo>
                  <a:lnTo>
                    <a:pt x="946" y="223"/>
                  </a:lnTo>
                  <a:lnTo>
                    <a:pt x="953" y="232"/>
                  </a:lnTo>
                  <a:lnTo>
                    <a:pt x="960" y="241"/>
                  </a:lnTo>
                  <a:lnTo>
                    <a:pt x="968" y="249"/>
                  </a:lnTo>
                  <a:lnTo>
                    <a:pt x="975" y="257"/>
                  </a:lnTo>
                  <a:lnTo>
                    <a:pt x="983" y="266"/>
                  </a:lnTo>
                  <a:lnTo>
                    <a:pt x="992" y="273"/>
                  </a:lnTo>
                  <a:lnTo>
                    <a:pt x="999" y="280"/>
                  </a:lnTo>
                  <a:lnTo>
                    <a:pt x="1001" y="287"/>
                  </a:lnTo>
                  <a:lnTo>
                    <a:pt x="1001" y="297"/>
                  </a:lnTo>
                  <a:lnTo>
                    <a:pt x="1001" y="307"/>
                  </a:lnTo>
                  <a:lnTo>
                    <a:pt x="1000" y="320"/>
                  </a:lnTo>
                  <a:lnTo>
                    <a:pt x="997" y="332"/>
                  </a:lnTo>
                  <a:lnTo>
                    <a:pt x="994" y="345"/>
                  </a:lnTo>
                  <a:lnTo>
                    <a:pt x="990" y="357"/>
                  </a:lnTo>
                  <a:lnTo>
                    <a:pt x="986" y="369"/>
                  </a:lnTo>
                  <a:lnTo>
                    <a:pt x="981" y="380"/>
                  </a:lnTo>
                  <a:lnTo>
                    <a:pt x="977" y="392"/>
                  </a:lnTo>
                  <a:lnTo>
                    <a:pt x="972" y="403"/>
                  </a:lnTo>
                  <a:lnTo>
                    <a:pt x="967" y="415"/>
                  </a:lnTo>
                  <a:lnTo>
                    <a:pt x="962" y="426"/>
                  </a:lnTo>
                  <a:lnTo>
                    <a:pt x="957" y="438"/>
                  </a:lnTo>
                  <a:lnTo>
                    <a:pt x="953" y="449"/>
                  </a:lnTo>
                  <a:lnTo>
                    <a:pt x="957" y="456"/>
                  </a:lnTo>
                  <a:lnTo>
                    <a:pt x="961" y="463"/>
                  </a:lnTo>
                  <a:lnTo>
                    <a:pt x="966" y="470"/>
                  </a:lnTo>
                  <a:lnTo>
                    <a:pt x="970" y="477"/>
                  </a:lnTo>
                  <a:lnTo>
                    <a:pt x="974" y="485"/>
                  </a:lnTo>
                  <a:lnTo>
                    <a:pt x="977" y="492"/>
                  </a:lnTo>
                  <a:lnTo>
                    <a:pt x="981" y="499"/>
                  </a:lnTo>
                  <a:lnTo>
                    <a:pt x="983" y="507"/>
                  </a:lnTo>
                  <a:lnTo>
                    <a:pt x="988" y="532"/>
                  </a:lnTo>
                  <a:lnTo>
                    <a:pt x="990" y="557"/>
                  </a:lnTo>
                  <a:lnTo>
                    <a:pt x="990" y="583"/>
                  </a:lnTo>
                  <a:lnTo>
                    <a:pt x="990" y="609"/>
                  </a:lnTo>
                  <a:lnTo>
                    <a:pt x="991" y="637"/>
                  </a:lnTo>
                  <a:lnTo>
                    <a:pt x="992" y="665"/>
                  </a:lnTo>
                  <a:lnTo>
                    <a:pt x="993" y="693"/>
                  </a:lnTo>
                  <a:lnTo>
                    <a:pt x="994" y="721"/>
                  </a:lnTo>
                  <a:lnTo>
                    <a:pt x="993" y="740"/>
                  </a:lnTo>
                  <a:lnTo>
                    <a:pt x="992" y="760"/>
                  </a:lnTo>
                  <a:lnTo>
                    <a:pt x="991" y="780"/>
                  </a:lnTo>
                  <a:lnTo>
                    <a:pt x="990" y="798"/>
                  </a:lnTo>
                  <a:lnTo>
                    <a:pt x="987" y="802"/>
                  </a:lnTo>
                  <a:lnTo>
                    <a:pt x="983" y="806"/>
                  </a:lnTo>
                  <a:lnTo>
                    <a:pt x="980" y="810"/>
                  </a:lnTo>
                  <a:lnTo>
                    <a:pt x="977" y="814"/>
                  </a:lnTo>
                  <a:lnTo>
                    <a:pt x="974" y="817"/>
                  </a:lnTo>
                  <a:lnTo>
                    <a:pt x="971" y="821"/>
                  </a:lnTo>
                  <a:lnTo>
                    <a:pt x="967" y="823"/>
                  </a:lnTo>
                  <a:lnTo>
                    <a:pt x="963" y="826"/>
                  </a:lnTo>
                  <a:lnTo>
                    <a:pt x="957" y="829"/>
                  </a:lnTo>
                  <a:lnTo>
                    <a:pt x="950" y="830"/>
                  </a:lnTo>
                  <a:lnTo>
                    <a:pt x="944" y="832"/>
                  </a:lnTo>
                  <a:lnTo>
                    <a:pt x="937" y="834"/>
                  </a:lnTo>
                  <a:lnTo>
                    <a:pt x="929" y="834"/>
                  </a:lnTo>
                  <a:lnTo>
                    <a:pt x="922" y="836"/>
                  </a:lnTo>
                  <a:lnTo>
                    <a:pt x="915" y="836"/>
                  </a:lnTo>
                  <a:lnTo>
                    <a:pt x="908" y="836"/>
                  </a:lnTo>
                  <a:lnTo>
                    <a:pt x="903" y="836"/>
                  </a:lnTo>
                  <a:lnTo>
                    <a:pt x="899" y="835"/>
                  </a:lnTo>
                  <a:lnTo>
                    <a:pt x="893" y="834"/>
                  </a:lnTo>
                  <a:lnTo>
                    <a:pt x="888" y="832"/>
                  </a:lnTo>
                  <a:lnTo>
                    <a:pt x="883" y="830"/>
                  </a:lnTo>
                  <a:lnTo>
                    <a:pt x="878" y="829"/>
                  </a:lnTo>
                  <a:lnTo>
                    <a:pt x="873" y="828"/>
                  </a:lnTo>
                  <a:lnTo>
                    <a:pt x="868" y="826"/>
                  </a:lnTo>
                  <a:lnTo>
                    <a:pt x="866" y="812"/>
                  </a:lnTo>
                  <a:lnTo>
                    <a:pt x="864" y="799"/>
                  </a:lnTo>
                  <a:lnTo>
                    <a:pt x="862" y="785"/>
                  </a:lnTo>
                  <a:lnTo>
                    <a:pt x="862" y="771"/>
                  </a:lnTo>
                  <a:lnTo>
                    <a:pt x="864" y="743"/>
                  </a:lnTo>
                  <a:lnTo>
                    <a:pt x="866" y="713"/>
                  </a:lnTo>
                  <a:lnTo>
                    <a:pt x="870" y="685"/>
                  </a:lnTo>
                  <a:lnTo>
                    <a:pt x="875" y="657"/>
                  </a:lnTo>
                  <a:lnTo>
                    <a:pt x="876" y="646"/>
                  </a:lnTo>
                  <a:lnTo>
                    <a:pt x="878" y="634"/>
                  </a:lnTo>
                  <a:lnTo>
                    <a:pt x="879" y="624"/>
                  </a:lnTo>
                  <a:lnTo>
                    <a:pt x="881" y="612"/>
                  </a:lnTo>
                  <a:lnTo>
                    <a:pt x="883" y="600"/>
                  </a:lnTo>
                  <a:lnTo>
                    <a:pt x="885" y="590"/>
                  </a:lnTo>
                  <a:lnTo>
                    <a:pt x="887" y="579"/>
                  </a:lnTo>
                  <a:lnTo>
                    <a:pt x="888" y="568"/>
                  </a:lnTo>
                  <a:lnTo>
                    <a:pt x="882" y="567"/>
                  </a:lnTo>
                  <a:lnTo>
                    <a:pt x="877" y="566"/>
                  </a:lnTo>
                  <a:lnTo>
                    <a:pt x="870" y="565"/>
                  </a:lnTo>
                  <a:lnTo>
                    <a:pt x="864" y="564"/>
                  </a:lnTo>
                  <a:lnTo>
                    <a:pt x="858" y="563"/>
                  </a:lnTo>
                  <a:lnTo>
                    <a:pt x="852" y="562"/>
                  </a:lnTo>
                  <a:lnTo>
                    <a:pt x="846" y="560"/>
                  </a:lnTo>
                  <a:lnTo>
                    <a:pt x="841" y="557"/>
                  </a:lnTo>
                  <a:lnTo>
                    <a:pt x="837" y="555"/>
                  </a:lnTo>
                  <a:lnTo>
                    <a:pt x="833" y="553"/>
                  </a:lnTo>
                  <a:lnTo>
                    <a:pt x="829" y="549"/>
                  </a:lnTo>
                  <a:lnTo>
                    <a:pt x="824" y="546"/>
                  </a:lnTo>
                  <a:lnTo>
                    <a:pt x="820" y="543"/>
                  </a:lnTo>
                  <a:lnTo>
                    <a:pt x="816" y="540"/>
                  </a:lnTo>
                  <a:lnTo>
                    <a:pt x="813" y="536"/>
                  </a:lnTo>
                  <a:lnTo>
                    <a:pt x="810" y="532"/>
                  </a:lnTo>
                  <a:lnTo>
                    <a:pt x="807" y="527"/>
                  </a:lnTo>
                  <a:lnTo>
                    <a:pt x="807" y="522"/>
                  </a:lnTo>
                  <a:lnTo>
                    <a:pt x="809" y="515"/>
                  </a:lnTo>
                  <a:lnTo>
                    <a:pt x="812" y="508"/>
                  </a:lnTo>
                  <a:lnTo>
                    <a:pt x="814" y="501"/>
                  </a:lnTo>
                  <a:lnTo>
                    <a:pt x="818" y="493"/>
                  </a:lnTo>
                  <a:lnTo>
                    <a:pt x="822" y="485"/>
                  </a:lnTo>
                  <a:lnTo>
                    <a:pt x="827" y="477"/>
                  </a:lnTo>
                  <a:lnTo>
                    <a:pt x="820" y="472"/>
                  </a:lnTo>
                  <a:lnTo>
                    <a:pt x="814" y="467"/>
                  </a:lnTo>
                  <a:lnTo>
                    <a:pt x="809" y="463"/>
                  </a:lnTo>
                  <a:lnTo>
                    <a:pt x="803" y="459"/>
                  </a:lnTo>
                  <a:lnTo>
                    <a:pt x="796" y="455"/>
                  </a:lnTo>
                  <a:lnTo>
                    <a:pt x="791" y="451"/>
                  </a:lnTo>
                  <a:lnTo>
                    <a:pt x="785" y="449"/>
                  </a:lnTo>
                  <a:lnTo>
                    <a:pt x="780" y="446"/>
                  </a:lnTo>
                  <a:lnTo>
                    <a:pt x="772" y="442"/>
                  </a:lnTo>
                  <a:lnTo>
                    <a:pt x="763" y="438"/>
                  </a:lnTo>
                  <a:lnTo>
                    <a:pt x="755" y="433"/>
                  </a:lnTo>
                  <a:lnTo>
                    <a:pt x="746" y="429"/>
                  </a:lnTo>
                  <a:lnTo>
                    <a:pt x="739" y="424"/>
                  </a:lnTo>
                  <a:lnTo>
                    <a:pt x="731" y="418"/>
                  </a:lnTo>
                  <a:lnTo>
                    <a:pt x="723" y="414"/>
                  </a:lnTo>
                  <a:lnTo>
                    <a:pt x="716" y="408"/>
                  </a:lnTo>
                  <a:lnTo>
                    <a:pt x="709" y="403"/>
                  </a:lnTo>
                  <a:lnTo>
                    <a:pt x="702" y="400"/>
                  </a:lnTo>
                  <a:lnTo>
                    <a:pt x="694" y="397"/>
                  </a:lnTo>
                  <a:lnTo>
                    <a:pt x="688" y="392"/>
                  </a:lnTo>
                  <a:lnTo>
                    <a:pt x="680" y="388"/>
                  </a:lnTo>
                  <a:lnTo>
                    <a:pt x="674" y="385"/>
                  </a:lnTo>
                  <a:lnTo>
                    <a:pt x="667" y="380"/>
                  </a:lnTo>
                  <a:lnTo>
                    <a:pt x="661" y="374"/>
                  </a:lnTo>
                  <a:lnTo>
                    <a:pt x="656" y="368"/>
                  </a:lnTo>
                  <a:lnTo>
                    <a:pt x="652" y="362"/>
                  </a:lnTo>
                  <a:lnTo>
                    <a:pt x="648" y="355"/>
                  </a:lnTo>
                  <a:lnTo>
                    <a:pt x="644" y="347"/>
                  </a:lnTo>
                  <a:lnTo>
                    <a:pt x="641" y="339"/>
                  </a:lnTo>
                  <a:lnTo>
                    <a:pt x="638" y="332"/>
                  </a:lnTo>
                  <a:lnTo>
                    <a:pt x="635" y="324"/>
                  </a:lnTo>
                  <a:lnTo>
                    <a:pt x="631" y="317"/>
                  </a:lnTo>
                  <a:lnTo>
                    <a:pt x="628" y="310"/>
                  </a:lnTo>
                  <a:lnTo>
                    <a:pt x="625" y="304"/>
                  </a:lnTo>
                  <a:lnTo>
                    <a:pt x="621" y="298"/>
                  </a:lnTo>
                  <a:lnTo>
                    <a:pt x="618" y="292"/>
                  </a:lnTo>
                  <a:lnTo>
                    <a:pt x="615" y="285"/>
                  </a:lnTo>
                  <a:lnTo>
                    <a:pt x="612" y="279"/>
                  </a:lnTo>
                  <a:lnTo>
                    <a:pt x="609" y="272"/>
                  </a:lnTo>
                  <a:lnTo>
                    <a:pt x="607" y="266"/>
                  </a:lnTo>
                </a:path>
              </a:pathLst>
            </a:custGeom>
            <a:noFill/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51" name="Freeform 53"/>
            <p:cNvSpPr>
              <a:spLocks/>
            </p:cNvSpPr>
            <p:nvPr/>
          </p:nvSpPr>
          <p:spPr bwMode="auto">
            <a:xfrm>
              <a:off x="5103" y="3195"/>
              <a:ext cx="77" cy="503"/>
            </a:xfrm>
            <a:custGeom>
              <a:avLst/>
              <a:gdLst>
                <a:gd name="T0" fmla="*/ 45 w 77"/>
                <a:gd name="T1" fmla="*/ 0 h 503"/>
                <a:gd name="T2" fmla="*/ 41 w 77"/>
                <a:gd name="T3" fmla="*/ 17 h 503"/>
                <a:gd name="T4" fmla="*/ 38 w 77"/>
                <a:gd name="T5" fmla="*/ 35 h 503"/>
                <a:gd name="T6" fmla="*/ 35 w 77"/>
                <a:gd name="T7" fmla="*/ 53 h 503"/>
                <a:gd name="T8" fmla="*/ 35 w 77"/>
                <a:gd name="T9" fmla="*/ 71 h 503"/>
                <a:gd name="T10" fmla="*/ 35 w 77"/>
                <a:gd name="T11" fmla="*/ 93 h 503"/>
                <a:gd name="T12" fmla="*/ 37 w 77"/>
                <a:gd name="T13" fmla="*/ 113 h 503"/>
                <a:gd name="T14" fmla="*/ 37 w 77"/>
                <a:gd name="T15" fmla="*/ 134 h 503"/>
                <a:gd name="T16" fmla="*/ 37 w 77"/>
                <a:gd name="T17" fmla="*/ 156 h 503"/>
                <a:gd name="T18" fmla="*/ 36 w 77"/>
                <a:gd name="T19" fmla="*/ 177 h 503"/>
                <a:gd name="T20" fmla="*/ 33 w 77"/>
                <a:gd name="T21" fmla="*/ 199 h 503"/>
                <a:gd name="T22" fmla="*/ 30 w 77"/>
                <a:gd name="T23" fmla="*/ 220 h 503"/>
                <a:gd name="T24" fmla="*/ 27 w 77"/>
                <a:gd name="T25" fmla="*/ 241 h 503"/>
                <a:gd name="T26" fmla="*/ 26 w 77"/>
                <a:gd name="T27" fmla="*/ 251 h 503"/>
                <a:gd name="T28" fmla="*/ 24 w 77"/>
                <a:gd name="T29" fmla="*/ 262 h 503"/>
                <a:gd name="T30" fmla="*/ 23 w 77"/>
                <a:gd name="T31" fmla="*/ 273 h 503"/>
                <a:gd name="T32" fmla="*/ 21 w 77"/>
                <a:gd name="T33" fmla="*/ 283 h 503"/>
                <a:gd name="T34" fmla="*/ 20 w 77"/>
                <a:gd name="T35" fmla="*/ 294 h 503"/>
                <a:gd name="T36" fmla="*/ 17 w 77"/>
                <a:gd name="T37" fmla="*/ 305 h 503"/>
                <a:gd name="T38" fmla="*/ 15 w 77"/>
                <a:gd name="T39" fmla="*/ 316 h 503"/>
                <a:gd name="T40" fmla="*/ 13 w 77"/>
                <a:gd name="T41" fmla="*/ 326 h 503"/>
                <a:gd name="T42" fmla="*/ 11 w 77"/>
                <a:gd name="T43" fmla="*/ 340 h 503"/>
                <a:gd name="T44" fmla="*/ 7 w 77"/>
                <a:gd name="T45" fmla="*/ 355 h 503"/>
                <a:gd name="T46" fmla="*/ 4 w 77"/>
                <a:gd name="T47" fmla="*/ 369 h 503"/>
                <a:gd name="T48" fmla="*/ 0 w 77"/>
                <a:gd name="T49" fmla="*/ 383 h 503"/>
                <a:gd name="T50" fmla="*/ 7 w 77"/>
                <a:gd name="T51" fmla="*/ 398 h 503"/>
                <a:gd name="T52" fmla="*/ 13 w 77"/>
                <a:gd name="T53" fmla="*/ 413 h 503"/>
                <a:gd name="T54" fmla="*/ 18 w 77"/>
                <a:gd name="T55" fmla="*/ 428 h 503"/>
                <a:gd name="T56" fmla="*/ 24 w 77"/>
                <a:gd name="T57" fmla="*/ 442 h 503"/>
                <a:gd name="T58" fmla="*/ 30 w 77"/>
                <a:gd name="T59" fmla="*/ 457 h 503"/>
                <a:gd name="T60" fmla="*/ 36 w 77"/>
                <a:gd name="T61" fmla="*/ 472 h 503"/>
                <a:gd name="T62" fmla="*/ 41 w 77"/>
                <a:gd name="T63" fmla="*/ 487 h 503"/>
                <a:gd name="T64" fmla="*/ 48 w 77"/>
                <a:gd name="T65" fmla="*/ 502 h 503"/>
                <a:gd name="T66" fmla="*/ 49 w 77"/>
                <a:gd name="T67" fmla="*/ 481 h 503"/>
                <a:gd name="T68" fmla="*/ 51 w 77"/>
                <a:gd name="T69" fmla="*/ 459 h 503"/>
                <a:gd name="T70" fmla="*/ 53 w 77"/>
                <a:gd name="T71" fmla="*/ 438 h 503"/>
                <a:gd name="T72" fmla="*/ 55 w 77"/>
                <a:gd name="T73" fmla="*/ 417 h 503"/>
                <a:gd name="T74" fmla="*/ 57 w 77"/>
                <a:gd name="T75" fmla="*/ 396 h 503"/>
                <a:gd name="T76" fmla="*/ 61 w 77"/>
                <a:gd name="T77" fmla="*/ 375 h 503"/>
                <a:gd name="T78" fmla="*/ 63 w 77"/>
                <a:gd name="T79" fmla="*/ 355 h 503"/>
                <a:gd name="T80" fmla="*/ 66 w 77"/>
                <a:gd name="T81" fmla="*/ 334 h 503"/>
                <a:gd name="T82" fmla="*/ 69 w 77"/>
                <a:gd name="T83" fmla="*/ 313 h 503"/>
                <a:gd name="T84" fmla="*/ 71 w 77"/>
                <a:gd name="T85" fmla="*/ 292 h 503"/>
                <a:gd name="T86" fmla="*/ 74 w 77"/>
                <a:gd name="T87" fmla="*/ 272 h 503"/>
                <a:gd name="T88" fmla="*/ 75 w 77"/>
                <a:gd name="T89" fmla="*/ 251 h 503"/>
                <a:gd name="T90" fmla="*/ 76 w 77"/>
                <a:gd name="T91" fmla="*/ 219 h 503"/>
                <a:gd name="T92" fmla="*/ 76 w 77"/>
                <a:gd name="T93" fmla="*/ 188 h 503"/>
                <a:gd name="T94" fmla="*/ 74 w 77"/>
                <a:gd name="T95" fmla="*/ 156 h 503"/>
                <a:gd name="T96" fmla="*/ 72 w 77"/>
                <a:gd name="T97" fmla="*/ 125 h 503"/>
                <a:gd name="T98" fmla="*/ 71 w 77"/>
                <a:gd name="T99" fmla="*/ 108 h 503"/>
                <a:gd name="T100" fmla="*/ 70 w 77"/>
                <a:gd name="T101" fmla="*/ 90 h 503"/>
                <a:gd name="T102" fmla="*/ 67 w 77"/>
                <a:gd name="T103" fmla="*/ 73 h 503"/>
                <a:gd name="T104" fmla="*/ 63 w 77"/>
                <a:gd name="T105" fmla="*/ 56 h 503"/>
                <a:gd name="T106" fmla="*/ 62 w 77"/>
                <a:gd name="T107" fmla="*/ 50 h 503"/>
                <a:gd name="T108" fmla="*/ 59 w 77"/>
                <a:gd name="T109" fmla="*/ 42 h 503"/>
                <a:gd name="T110" fmla="*/ 58 w 77"/>
                <a:gd name="T111" fmla="*/ 35 h 503"/>
                <a:gd name="T112" fmla="*/ 56 w 77"/>
                <a:gd name="T113" fmla="*/ 28 h 503"/>
                <a:gd name="T114" fmla="*/ 53 w 77"/>
                <a:gd name="T115" fmla="*/ 21 h 503"/>
                <a:gd name="T116" fmla="*/ 50 w 77"/>
                <a:gd name="T117" fmla="*/ 14 h 503"/>
                <a:gd name="T118" fmla="*/ 48 w 77"/>
                <a:gd name="T119" fmla="*/ 7 h 503"/>
                <a:gd name="T120" fmla="*/ 45 w 77"/>
                <a:gd name="T121" fmla="*/ 0 h 503"/>
                <a:gd name="T122" fmla="*/ 45 w 77"/>
                <a:gd name="T123" fmla="*/ 0 h 503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77"/>
                <a:gd name="T187" fmla="*/ 0 h 503"/>
                <a:gd name="T188" fmla="*/ 77 w 77"/>
                <a:gd name="T189" fmla="*/ 503 h 503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77" h="503">
                  <a:moveTo>
                    <a:pt x="45" y="0"/>
                  </a:moveTo>
                  <a:lnTo>
                    <a:pt x="41" y="17"/>
                  </a:lnTo>
                  <a:lnTo>
                    <a:pt x="38" y="35"/>
                  </a:lnTo>
                  <a:lnTo>
                    <a:pt x="35" y="53"/>
                  </a:lnTo>
                  <a:lnTo>
                    <a:pt x="35" y="71"/>
                  </a:lnTo>
                  <a:lnTo>
                    <a:pt x="35" y="93"/>
                  </a:lnTo>
                  <a:lnTo>
                    <a:pt x="37" y="113"/>
                  </a:lnTo>
                  <a:lnTo>
                    <a:pt x="37" y="134"/>
                  </a:lnTo>
                  <a:lnTo>
                    <a:pt x="37" y="156"/>
                  </a:lnTo>
                  <a:lnTo>
                    <a:pt x="36" y="177"/>
                  </a:lnTo>
                  <a:lnTo>
                    <a:pt x="33" y="199"/>
                  </a:lnTo>
                  <a:lnTo>
                    <a:pt x="30" y="220"/>
                  </a:lnTo>
                  <a:lnTo>
                    <a:pt x="27" y="241"/>
                  </a:lnTo>
                  <a:lnTo>
                    <a:pt x="26" y="251"/>
                  </a:lnTo>
                  <a:lnTo>
                    <a:pt x="24" y="262"/>
                  </a:lnTo>
                  <a:lnTo>
                    <a:pt x="23" y="273"/>
                  </a:lnTo>
                  <a:lnTo>
                    <a:pt x="21" y="283"/>
                  </a:lnTo>
                  <a:lnTo>
                    <a:pt x="20" y="294"/>
                  </a:lnTo>
                  <a:lnTo>
                    <a:pt x="17" y="305"/>
                  </a:lnTo>
                  <a:lnTo>
                    <a:pt x="15" y="316"/>
                  </a:lnTo>
                  <a:lnTo>
                    <a:pt x="13" y="326"/>
                  </a:lnTo>
                  <a:lnTo>
                    <a:pt x="11" y="340"/>
                  </a:lnTo>
                  <a:lnTo>
                    <a:pt x="7" y="355"/>
                  </a:lnTo>
                  <a:lnTo>
                    <a:pt x="4" y="369"/>
                  </a:lnTo>
                  <a:lnTo>
                    <a:pt x="0" y="383"/>
                  </a:lnTo>
                  <a:lnTo>
                    <a:pt x="7" y="398"/>
                  </a:lnTo>
                  <a:lnTo>
                    <a:pt x="13" y="413"/>
                  </a:lnTo>
                  <a:lnTo>
                    <a:pt x="18" y="428"/>
                  </a:lnTo>
                  <a:lnTo>
                    <a:pt x="24" y="442"/>
                  </a:lnTo>
                  <a:lnTo>
                    <a:pt x="30" y="457"/>
                  </a:lnTo>
                  <a:lnTo>
                    <a:pt x="36" y="472"/>
                  </a:lnTo>
                  <a:lnTo>
                    <a:pt x="41" y="487"/>
                  </a:lnTo>
                  <a:lnTo>
                    <a:pt x="48" y="502"/>
                  </a:lnTo>
                  <a:lnTo>
                    <a:pt x="49" y="481"/>
                  </a:lnTo>
                  <a:lnTo>
                    <a:pt x="51" y="459"/>
                  </a:lnTo>
                  <a:lnTo>
                    <a:pt x="53" y="438"/>
                  </a:lnTo>
                  <a:lnTo>
                    <a:pt x="55" y="417"/>
                  </a:lnTo>
                  <a:lnTo>
                    <a:pt x="57" y="396"/>
                  </a:lnTo>
                  <a:lnTo>
                    <a:pt x="61" y="375"/>
                  </a:lnTo>
                  <a:lnTo>
                    <a:pt x="63" y="355"/>
                  </a:lnTo>
                  <a:lnTo>
                    <a:pt x="66" y="334"/>
                  </a:lnTo>
                  <a:lnTo>
                    <a:pt x="69" y="313"/>
                  </a:lnTo>
                  <a:lnTo>
                    <a:pt x="71" y="292"/>
                  </a:lnTo>
                  <a:lnTo>
                    <a:pt x="74" y="272"/>
                  </a:lnTo>
                  <a:lnTo>
                    <a:pt x="75" y="251"/>
                  </a:lnTo>
                  <a:lnTo>
                    <a:pt x="76" y="219"/>
                  </a:lnTo>
                  <a:lnTo>
                    <a:pt x="76" y="188"/>
                  </a:lnTo>
                  <a:lnTo>
                    <a:pt x="74" y="156"/>
                  </a:lnTo>
                  <a:lnTo>
                    <a:pt x="72" y="125"/>
                  </a:lnTo>
                  <a:lnTo>
                    <a:pt x="71" y="108"/>
                  </a:lnTo>
                  <a:lnTo>
                    <a:pt x="70" y="90"/>
                  </a:lnTo>
                  <a:lnTo>
                    <a:pt x="67" y="73"/>
                  </a:lnTo>
                  <a:lnTo>
                    <a:pt x="63" y="56"/>
                  </a:lnTo>
                  <a:lnTo>
                    <a:pt x="62" y="50"/>
                  </a:lnTo>
                  <a:lnTo>
                    <a:pt x="59" y="42"/>
                  </a:lnTo>
                  <a:lnTo>
                    <a:pt x="58" y="35"/>
                  </a:lnTo>
                  <a:lnTo>
                    <a:pt x="56" y="28"/>
                  </a:lnTo>
                  <a:lnTo>
                    <a:pt x="53" y="21"/>
                  </a:lnTo>
                  <a:lnTo>
                    <a:pt x="50" y="14"/>
                  </a:lnTo>
                  <a:lnTo>
                    <a:pt x="48" y="7"/>
                  </a:lnTo>
                  <a:lnTo>
                    <a:pt x="45" y="0"/>
                  </a:lnTo>
                </a:path>
              </a:pathLst>
            </a:custGeom>
            <a:solidFill>
              <a:srgbClr val="B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52" name="Freeform 54"/>
            <p:cNvSpPr>
              <a:spLocks/>
            </p:cNvSpPr>
            <p:nvPr/>
          </p:nvSpPr>
          <p:spPr bwMode="auto">
            <a:xfrm>
              <a:off x="5103" y="3195"/>
              <a:ext cx="77" cy="503"/>
            </a:xfrm>
            <a:custGeom>
              <a:avLst/>
              <a:gdLst>
                <a:gd name="T0" fmla="*/ 45 w 77"/>
                <a:gd name="T1" fmla="*/ 0 h 503"/>
                <a:gd name="T2" fmla="*/ 41 w 77"/>
                <a:gd name="T3" fmla="*/ 17 h 503"/>
                <a:gd name="T4" fmla="*/ 38 w 77"/>
                <a:gd name="T5" fmla="*/ 35 h 503"/>
                <a:gd name="T6" fmla="*/ 35 w 77"/>
                <a:gd name="T7" fmla="*/ 53 h 503"/>
                <a:gd name="T8" fmla="*/ 35 w 77"/>
                <a:gd name="T9" fmla="*/ 71 h 503"/>
                <a:gd name="T10" fmla="*/ 35 w 77"/>
                <a:gd name="T11" fmla="*/ 93 h 503"/>
                <a:gd name="T12" fmla="*/ 37 w 77"/>
                <a:gd name="T13" fmla="*/ 113 h 503"/>
                <a:gd name="T14" fmla="*/ 37 w 77"/>
                <a:gd name="T15" fmla="*/ 134 h 503"/>
                <a:gd name="T16" fmla="*/ 37 w 77"/>
                <a:gd name="T17" fmla="*/ 156 h 503"/>
                <a:gd name="T18" fmla="*/ 36 w 77"/>
                <a:gd name="T19" fmla="*/ 177 h 503"/>
                <a:gd name="T20" fmla="*/ 33 w 77"/>
                <a:gd name="T21" fmla="*/ 199 h 503"/>
                <a:gd name="T22" fmla="*/ 30 w 77"/>
                <a:gd name="T23" fmla="*/ 220 h 503"/>
                <a:gd name="T24" fmla="*/ 27 w 77"/>
                <a:gd name="T25" fmla="*/ 241 h 503"/>
                <a:gd name="T26" fmla="*/ 26 w 77"/>
                <a:gd name="T27" fmla="*/ 251 h 503"/>
                <a:gd name="T28" fmla="*/ 24 w 77"/>
                <a:gd name="T29" fmla="*/ 262 h 503"/>
                <a:gd name="T30" fmla="*/ 23 w 77"/>
                <a:gd name="T31" fmla="*/ 273 h 503"/>
                <a:gd name="T32" fmla="*/ 21 w 77"/>
                <a:gd name="T33" fmla="*/ 283 h 503"/>
                <a:gd name="T34" fmla="*/ 20 w 77"/>
                <a:gd name="T35" fmla="*/ 294 h 503"/>
                <a:gd name="T36" fmla="*/ 17 w 77"/>
                <a:gd name="T37" fmla="*/ 305 h 503"/>
                <a:gd name="T38" fmla="*/ 15 w 77"/>
                <a:gd name="T39" fmla="*/ 316 h 503"/>
                <a:gd name="T40" fmla="*/ 13 w 77"/>
                <a:gd name="T41" fmla="*/ 326 h 503"/>
                <a:gd name="T42" fmla="*/ 11 w 77"/>
                <a:gd name="T43" fmla="*/ 340 h 503"/>
                <a:gd name="T44" fmla="*/ 7 w 77"/>
                <a:gd name="T45" fmla="*/ 355 h 503"/>
                <a:gd name="T46" fmla="*/ 4 w 77"/>
                <a:gd name="T47" fmla="*/ 369 h 503"/>
                <a:gd name="T48" fmla="*/ 0 w 77"/>
                <a:gd name="T49" fmla="*/ 383 h 503"/>
                <a:gd name="T50" fmla="*/ 7 w 77"/>
                <a:gd name="T51" fmla="*/ 398 h 503"/>
                <a:gd name="T52" fmla="*/ 13 w 77"/>
                <a:gd name="T53" fmla="*/ 413 h 503"/>
                <a:gd name="T54" fmla="*/ 18 w 77"/>
                <a:gd name="T55" fmla="*/ 428 h 503"/>
                <a:gd name="T56" fmla="*/ 24 w 77"/>
                <a:gd name="T57" fmla="*/ 442 h 503"/>
                <a:gd name="T58" fmla="*/ 30 w 77"/>
                <a:gd name="T59" fmla="*/ 457 h 503"/>
                <a:gd name="T60" fmla="*/ 36 w 77"/>
                <a:gd name="T61" fmla="*/ 472 h 503"/>
                <a:gd name="T62" fmla="*/ 41 w 77"/>
                <a:gd name="T63" fmla="*/ 487 h 503"/>
                <a:gd name="T64" fmla="*/ 48 w 77"/>
                <a:gd name="T65" fmla="*/ 502 h 503"/>
                <a:gd name="T66" fmla="*/ 49 w 77"/>
                <a:gd name="T67" fmla="*/ 481 h 503"/>
                <a:gd name="T68" fmla="*/ 51 w 77"/>
                <a:gd name="T69" fmla="*/ 459 h 503"/>
                <a:gd name="T70" fmla="*/ 53 w 77"/>
                <a:gd name="T71" fmla="*/ 438 h 503"/>
                <a:gd name="T72" fmla="*/ 55 w 77"/>
                <a:gd name="T73" fmla="*/ 417 h 503"/>
                <a:gd name="T74" fmla="*/ 57 w 77"/>
                <a:gd name="T75" fmla="*/ 396 h 503"/>
                <a:gd name="T76" fmla="*/ 61 w 77"/>
                <a:gd name="T77" fmla="*/ 375 h 503"/>
                <a:gd name="T78" fmla="*/ 63 w 77"/>
                <a:gd name="T79" fmla="*/ 355 h 503"/>
                <a:gd name="T80" fmla="*/ 66 w 77"/>
                <a:gd name="T81" fmla="*/ 334 h 503"/>
                <a:gd name="T82" fmla="*/ 69 w 77"/>
                <a:gd name="T83" fmla="*/ 313 h 503"/>
                <a:gd name="T84" fmla="*/ 71 w 77"/>
                <a:gd name="T85" fmla="*/ 292 h 503"/>
                <a:gd name="T86" fmla="*/ 74 w 77"/>
                <a:gd name="T87" fmla="*/ 272 h 503"/>
                <a:gd name="T88" fmla="*/ 75 w 77"/>
                <a:gd name="T89" fmla="*/ 251 h 503"/>
                <a:gd name="T90" fmla="*/ 76 w 77"/>
                <a:gd name="T91" fmla="*/ 219 h 503"/>
                <a:gd name="T92" fmla="*/ 76 w 77"/>
                <a:gd name="T93" fmla="*/ 188 h 503"/>
                <a:gd name="T94" fmla="*/ 74 w 77"/>
                <a:gd name="T95" fmla="*/ 156 h 503"/>
                <a:gd name="T96" fmla="*/ 72 w 77"/>
                <a:gd name="T97" fmla="*/ 125 h 503"/>
                <a:gd name="T98" fmla="*/ 71 w 77"/>
                <a:gd name="T99" fmla="*/ 108 h 503"/>
                <a:gd name="T100" fmla="*/ 70 w 77"/>
                <a:gd name="T101" fmla="*/ 90 h 503"/>
                <a:gd name="T102" fmla="*/ 67 w 77"/>
                <a:gd name="T103" fmla="*/ 73 h 503"/>
                <a:gd name="T104" fmla="*/ 63 w 77"/>
                <a:gd name="T105" fmla="*/ 56 h 503"/>
                <a:gd name="T106" fmla="*/ 62 w 77"/>
                <a:gd name="T107" fmla="*/ 50 h 503"/>
                <a:gd name="T108" fmla="*/ 59 w 77"/>
                <a:gd name="T109" fmla="*/ 42 h 503"/>
                <a:gd name="T110" fmla="*/ 58 w 77"/>
                <a:gd name="T111" fmla="*/ 35 h 503"/>
                <a:gd name="T112" fmla="*/ 56 w 77"/>
                <a:gd name="T113" fmla="*/ 28 h 503"/>
                <a:gd name="T114" fmla="*/ 53 w 77"/>
                <a:gd name="T115" fmla="*/ 21 h 503"/>
                <a:gd name="T116" fmla="*/ 50 w 77"/>
                <a:gd name="T117" fmla="*/ 14 h 503"/>
                <a:gd name="T118" fmla="*/ 48 w 77"/>
                <a:gd name="T119" fmla="*/ 7 h 503"/>
                <a:gd name="T120" fmla="*/ 45 w 77"/>
                <a:gd name="T121" fmla="*/ 0 h 503"/>
                <a:gd name="T122" fmla="*/ 45 w 77"/>
                <a:gd name="T123" fmla="*/ 0 h 503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77"/>
                <a:gd name="T187" fmla="*/ 0 h 503"/>
                <a:gd name="T188" fmla="*/ 77 w 77"/>
                <a:gd name="T189" fmla="*/ 503 h 503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77" h="503">
                  <a:moveTo>
                    <a:pt x="45" y="0"/>
                  </a:moveTo>
                  <a:lnTo>
                    <a:pt x="41" y="17"/>
                  </a:lnTo>
                  <a:lnTo>
                    <a:pt x="38" y="35"/>
                  </a:lnTo>
                  <a:lnTo>
                    <a:pt x="35" y="53"/>
                  </a:lnTo>
                  <a:lnTo>
                    <a:pt x="35" y="71"/>
                  </a:lnTo>
                  <a:lnTo>
                    <a:pt x="35" y="93"/>
                  </a:lnTo>
                  <a:lnTo>
                    <a:pt x="37" y="113"/>
                  </a:lnTo>
                  <a:lnTo>
                    <a:pt x="37" y="134"/>
                  </a:lnTo>
                  <a:lnTo>
                    <a:pt x="37" y="156"/>
                  </a:lnTo>
                  <a:lnTo>
                    <a:pt x="36" y="177"/>
                  </a:lnTo>
                  <a:lnTo>
                    <a:pt x="33" y="199"/>
                  </a:lnTo>
                  <a:lnTo>
                    <a:pt x="30" y="220"/>
                  </a:lnTo>
                  <a:lnTo>
                    <a:pt x="27" y="241"/>
                  </a:lnTo>
                  <a:lnTo>
                    <a:pt x="26" y="251"/>
                  </a:lnTo>
                  <a:lnTo>
                    <a:pt x="24" y="262"/>
                  </a:lnTo>
                  <a:lnTo>
                    <a:pt x="23" y="273"/>
                  </a:lnTo>
                  <a:lnTo>
                    <a:pt x="21" y="283"/>
                  </a:lnTo>
                  <a:lnTo>
                    <a:pt x="20" y="294"/>
                  </a:lnTo>
                  <a:lnTo>
                    <a:pt x="17" y="305"/>
                  </a:lnTo>
                  <a:lnTo>
                    <a:pt x="15" y="316"/>
                  </a:lnTo>
                  <a:lnTo>
                    <a:pt x="13" y="326"/>
                  </a:lnTo>
                  <a:lnTo>
                    <a:pt x="11" y="340"/>
                  </a:lnTo>
                  <a:lnTo>
                    <a:pt x="7" y="355"/>
                  </a:lnTo>
                  <a:lnTo>
                    <a:pt x="4" y="369"/>
                  </a:lnTo>
                  <a:lnTo>
                    <a:pt x="0" y="383"/>
                  </a:lnTo>
                  <a:lnTo>
                    <a:pt x="7" y="398"/>
                  </a:lnTo>
                  <a:lnTo>
                    <a:pt x="13" y="413"/>
                  </a:lnTo>
                  <a:lnTo>
                    <a:pt x="18" y="428"/>
                  </a:lnTo>
                  <a:lnTo>
                    <a:pt x="24" y="442"/>
                  </a:lnTo>
                  <a:lnTo>
                    <a:pt x="30" y="457"/>
                  </a:lnTo>
                  <a:lnTo>
                    <a:pt x="36" y="472"/>
                  </a:lnTo>
                  <a:lnTo>
                    <a:pt x="41" y="487"/>
                  </a:lnTo>
                  <a:lnTo>
                    <a:pt x="48" y="502"/>
                  </a:lnTo>
                  <a:lnTo>
                    <a:pt x="49" y="481"/>
                  </a:lnTo>
                  <a:lnTo>
                    <a:pt x="51" y="459"/>
                  </a:lnTo>
                  <a:lnTo>
                    <a:pt x="53" y="438"/>
                  </a:lnTo>
                  <a:lnTo>
                    <a:pt x="55" y="417"/>
                  </a:lnTo>
                  <a:lnTo>
                    <a:pt x="57" y="396"/>
                  </a:lnTo>
                  <a:lnTo>
                    <a:pt x="61" y="375"/>
                  </a:lnTo>
                  <a:lnTo>
                    <a:pt x="63" y="355"/>
                  </a:lnTo>
                  <a:lnTo>
                    <a:pt x="66" y="334"/>
                  </a:lnTo>
                  <a:lnTo>
                    <a:pt x="69" y="313"/>
                  </a:lnTo>
                  <a:lnTo>
                    <a:pt x="71" y="292"/>
                  </a:lnTo>
                  <a:lnTo>
                    <a:pt x="74" y="272"/>
                  </a:lnTo>
                  <a:lnTo>
                    <a:pt x="75" y="251"/>
                  </a:lnTo>
                  <a:lnTo>
                    <a:pt x="76" y="219"/>
                  </a:lnTo>
                  <a:lnTo>
                    <a:pt x="76" y="188"/>
                  </a:lnTo>
                  <a:lnTo>
                    <a:pt x="74" y="156"/>
                  </a:lnTo>
                  <a:lnTo>
                    <a:pt x="72" y="125"/>
                  </a:lnTo>
                  <a:lnTo>
                    <a:pt x="71" y="108"/>
                  </a:lnTo>
                  <a:lnTo>
                    <a:pt x="70" y="90"/>
                  </a:lnTo>
                  <a:lnTo>
                    <a:pt x="67" y="73"/>
                  </a:lnTo>
                  <a:lnTo>
                    <a:pt x="63" y="56"/>
                  </a:lnTo>
                  <a:lnTo>
                    <a:pt x="62" y="50"/>
                  </a:lnTo>
                  <a:lnTo>
                    <a:pt x="59" y="42"/>
                  </a:lnTo>
                  <a:lnTo>
                    <a:pt x="58" y="35"/>
                  </a:lnTo>
                  <a:lnTo>
                    <a:pt x="56" y="28"/>
                  </a:lnTo>
                  <a:lnTo>
                    <a:pt x="53" y="21"/>
                  </a:lnTo>
                  <a:lnTo>
                    <a:pt x="50" y="14"/>
                  </a:lnTo>
                  <a:lnTo>
                    <a:pt x="48" y="7"/>
                  </a:lnTo>
                  <a:lnTo>
                    <a:pt x="45" y="0"/>
                  </a:lnTo>
                </a:path>
              </a:pathLst>
            </a:custGeom>
            <a:noFill/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53" name="Freeform 55"/>
            <p:cNvSpPr>
              <a:spLocks/>
            </p:cNvSpPr>
            <p:nvPr/>
          </p:nvSpPr>
          <p:spPr bwMode="auto">
            <a:xfrm>
              <a:off x="4513" y="3712"/>
              <a:ext cx="198" cy="90"/>
            </a:xfrm>
            <a:custGeom>
              <a:avLst/>
              <a:gdLst>
                <a:gd name="T0" fmla="*/ 163 w 198"/>
                <a:gd name="T1" fmla="*/ 89 h 90"/>
                <a:gd name="T2" fmla="*/ 151 w 198"/>
                <a:gd name="T3" fmla="*/ 89 h 90"/>
                <a:gd name="T4" fmla="*/ 139 w 198"/>
                <a:gd name="T5" fmla="*/ 89 h 90"/>
                <a:gd name="T6" fmla="*/ 124 w 198"/>
                <a:gd name="T7" fmla="*/ 89 h 90"/>
                <a:gd name="T8" fmla="*/ 109 w 198"/>
                <a:gd name="T9" fmla="*/ 87 h 90"/>
                <a:gd name="T10" fmla="*/ 96 w 198"/>
                <a:gd name="T11" fmla="*/ 84 h 90"/>
                <a:gd name="T12" fmla="*/ 85 w 198"/>
                <a:gd name="T13" fmla="*/ 80 h 90"/>
                <a:gd name="T14" fmla="*/ 75 w 198"/>
                <a:gd name="T15" fmla="*/ 74 h 90"/>
                <a:gd name="T16" fmla="*/ 66 w 198"/>
                <a:gd name="T17" fmla="*/ 72 h 90"/>
                <a:gd name="T18" fmla="*/ 55 w 198"/>
                <a:gd name="T19" fmla="*/ 70 h 90"/>
                <a:gd name="T20" fmla="*/ 46 w 198"/>
                <a:gd name="T21" fmla="*/ 67 h 90"/>
                <a:gd name="T22" fmla="*/ 42 w 198"/>
                <a:gd name="T23" fmla="*/ 59 h 90"/>
                <a:gd name="T24" fmla="*/ 49 w 198"/>
                <a:gd name="T25" fmla="*/ 54 h 90"/>
                <a:gd name="T26" fmla="*/ 58 w 198"/>
                <a:gd name="T27" fmla="*/ 54 h 90"/>
                <a:gd name="T28" fmla="*/ 66 w 198"/>
                <a:gd name="T29" fmla="*/ 56 h 90"/>
                <a:gd name="T30" fmla="*/ 72 w 198"/>
                <a:gd name="T31" fmla="*/ 57 h 90"/>
                <a:gd name="T32" fmla="*/ 79 w 198"/>
                <a:gd name="T33" fmla="*/ 57 h 90"/>
                <a:gd name="T34" fmla="*/ 85 w 198"/>
                <a:gd name="T35" fmla="*/ 55 h 90"/>
                <a:gd name="T36" fmla="*/ 88 w 198"/>
                <a:gd name="T37" fmla="*/ 52 h 90"/>
                <a:gd name="T38" fmla="*/ 88 w 198"/>
                <a:gd name="T39" fmla="*/ 42 h 90"/>
                <a:gd name="T40" fmla="*/ 81 w 198"/>
                <a:gd name="T41" fmla="*/ 37 h 90"/>
                <a:gd name="T42" fmla="*/ 71 w 198"/>
                <a:gd name="T43" fmla="*/ 36 h 90"/>
                <a:gd name="T44" fmla="*/ 64 w 198"/>
                <a:gd name="T45" fmla="*/ 35 h 90"/>
                <a:gd name="T46" fmla="*/ 55 w 198"/>
                <a:gd name="T47" fmla="*/ 34 h 90"/>
                <a:gd name="T48" fmla="*/ 47 w 198"/>
                <a:gd name="T49" fmla="*/ 35 h 90"/>
                <a:gd name="T50" fmla="*/ 38 w 198"/>
                <a:gd name="T51" fmla="*/ 37 h 90"/>
                <a:gd name="T52" fmla="*/ 30 w 198"/>
                <a:gd name="T53" fmla="*/ 39 h 90"/>
                <a:gd name="T54" fmla="*/ 25 w 198"/>
                <a:gd name="T55" fmla="*/ 42 h 90"/>
                <a:gd name="T56" fmla="*/ 19 w 198"/>
                <a:gd name="T57" fmla="*/ 45 h 90"/>
                <a:gd name="T58" fmla="*/ 14 w 198"/>
                <a:gd name="T59" fmla="*/ 48 h 90"/>
                <a:gd name="T60" fmla="*/ 9 w 198"/>
                <a:gd name="T61" fmla="*/ 52 h 90"/>
                <a:gd name="T62" fmla="*/ 1 w 198"/>
                <a:gd name="T63" fmla="*/ 50 h 90"/>
                <a:gd name="T64" fmla="*/ 1 w 198"/>
                <a:gd name="T65" fmla="*/ 43 h 90"/>
                <a:gd name="T66" fmla="*/ 7 w 198"/>
                <a:gd name="T67" fmla="*/ 37 h 90"/>
                <a:gd name="T68" fmla="*/ 12 w 198"/>
                <a:gd name="T69" fmla="*/ 33 h 90"/>
                <a:gd name="T70" fmla="*/ 18 w 198"/>
                <a:gd name="T71" fmla="*/ 29 h 90"/>
                <a:gd name="T72" fmla="*/ 25 w 198"/>
                <a:gd name="T73" fmla="*/ 25 h 90"/>
                <a:gd name="T74" fmla="*/ 32 w 198"/>
                <a:gd name="T75" fmla="*/ 20 h 90"/>
                <a:gd name="T76" fmla="*/ 39 w 198"/>
                <a:gd name="T77" fmla="*/ 16 h 90"/>
                <a:gd name="T78" fmla="*/ 44 w 198"/>
                <a:gd name="T79" fmla="*/ 14 h 90"/>
                <a:gd name="T80" fmla="*/ 50 w 198"/>
                <a:gd name="T81" fmla="*/ 11 h 90"/>
                <a:gd name="T82" fmla="*/ 55 w 198"/>
                <a:gd name="T83" fmla="*/ 8 h 90"/>
                <a:gd name="T84" fmla="*/ 64 w 198"/>
                <a:gd name="T85" fmla="*/ 4 h 90"/>
                <a:gd name="T86" fmla="*/ 69 w 198"/>
                <a:gd name="T87" fmla="*/ 3 h 90"/>
                <a:gd name="T88" fmla="*/ 75 w 198"/>
                <a:gd name="T89" fmla="*/ 1 h 90"/>
                <a:gd name="T90" fmla="*/ 81 w 198"/>
                <a:gd name="T91" fmla="*/ 0 h 90"/>
                <a:gd name="T92" fmla="*/ 89 w 198"/>
                <a:gd name="T93" fmla="*/ 1 h 90"/>
                <a:gd name="T94" fmla="*/ 96 w 198"/>
                <a:gd name="T95" fmla="*/ 3 h 90"/>
                <a:gd name="T96" fmla="*/ 106 w 198"/>
                <a:gd name="T97" fmla="*/ 5 h 90"/>
                <a:gd name="T98" fmla="*/ 114 w 198"/>
                <a:gd name="T99" fmla="*/ 11 h 90"/>
                <a:gd name="T100" fmla="*/ 122 w 198"/>
                <a:gd name="T101" fmla="*/ 15 h 90"/>
                <a:gd name="T102" fmla="*/ 131 w 198"/>
                <a:gd name="T103" fmla="*/ 20 h 90"/>
                <a:gd name="T104" fmla="*/ 141 w 198"/>
                <a:gd name="T105" fmla="*/ 25 h 90"/>
                <a:gd name="T106" fmla="*/ 149 w 198"/>
                <a:gd name="T107" fmla="*/ 30 h 90"/>
                <a:gd name="T108" fmla="*/ 155 w 198"/>
                <a:gd name="T109" fmla="*/ 35 h 90"/>
                <a:gd name="T110" fmla="*/ 162 w 198"/>
                <a:gd name="T111" fmla="*/ 39 h 90"/>
                <a:gd name="T112" fmla="*/ 194 w 198"/>
                <a:gd name="T113" fmla="*/ 52 h 90"/>
                <a:gd name="T114" fmla="*/ 186 w 198"/>
                <a:gd name="T115" fmla="*/ 68 h 90"/>
                <a:gd name="T116" fmla="*/ 175 w 198"/>
                <a:gd name="T117" fmla="*/ 85 h 90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w 198"/>
                <a:gd name="T178" fmla="*/ 0 h 90"/>
                <a:gd name="T179" fmla="*/ 198 w 198"/>
                <a:gd name="T180" fmla="*/ 90 h 90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T177" t="T178" r="T179" b="T180"/>
              <a:pathLst>
                <a:path w="198" h="90">
                  <a:moveTo>
                    <a:pt x="171" y="89"/>
                  </a:moveTo>
                  <a:lnTo>
                    <a:pt x="167" y="89"/>
                  </a:lnTo>
                  <a:lnTo>
                    <a:pt x="163" y="89"/>
                  </a:lnTo>
                  <a:lnTo>
                    <a:pt x="159" y="89"/>
                  </a:lnTo>
                  <a:lnTo>
                    <a:pt x="155" y="89"/>
                  </a:lnTo>
                  <a:lnTo>
                    <a:pt x="151" y="89"/>
                  </a:lnTo>
                  <a:lnTo>
                    <a:pt x="147" y="89"/>
                  </a:lnTo>
                  <a:lnTo>
                    <a:pt x="143" y="89"/>
                  </a:lnTo>
                  <a:lnTo>
                    <a:pt x="139" y="89"/>
                  </a:lnTo>
                  <a:lnTo>
                    <a:pt x="134" y="89"/>
                  </a:lnTo>
                  <a:lnTo>
                    <a:pt x="129" y="89"/>
                  </a:lnTo>
                  <a:lnTo>
                    <a:pt x="124" y="89"/>
                  </a:lnTo>
                  <a:lnTo>
                    <a:pt x="118" y="88"/>
                  </a:lnTo>
                  <a:lnTo>
                    <a:pt x="114" y="88"/>
                  </a:lnTo>
                  <a:lnTo>
                    <a:pt x="109" y="87"/>
                  </a:lnTo>
                  <a:lnTo>
                    <a:pt x="103" y="86"/>
                  </a:lnTo>
                  <a:lnTo>
                    <a:pt x="99" y="85"/>
                  </a:lnTo>
                  <a:lnTo>
                    <a:pt x="96" y="84"/>
                  </a:lnTo>
                  <a:lnTo>
                    <a:pt x="92" y="83"/>
                  </a:lnTo>
                  <a:lnTo>
                    <a:pt x="88" y="81"/>
                  </a:lnTo>
                  <a:lnTo>
                    <a:pt x="85" y="80"/>
                  </a:lnTo>
                  <a:lnTo>
                    <a:pt x="82" y="78"/>
                  </a:lnTo>
                  <a:lnTo>
                    <a:pt x="79" y="76"/>
                  </a:lnTo>
                  <a:lnTo>
                    <a:pt x="75" y="74"/>
                  </a:lnTo>
                  <a:lnTo>
                    <a:pt x="72" y="73"/>
                  </a:lnTo>
                  <a:lnTo>
                    <a:pt x="69" y="72"/>
                  </a:lnTo>
                  <a:lnTo>
                    <a:pt x="66" y="72"/>
                  </a:lnTo>
                  <a:lnTo>
                    <a:pt x="62" y="71"/>
                  </a:lnTo>
                  <a:lnTo>
                    <a:pt x="59" y="70"/>
                  </a:lnTo>
                  <a:lnTo>
                    <a:pt x="55" y="70"/>
                  </a:lnTo>
                  <a:lnTo>
                    <a:pt x="52" y="70"/>
                  </a:lnTo>
                  <a:lnTo>
                    <a:pt x="49" y="69"/>
                  </a:lnTo>
                  <a:lnTo>
                    <a:pt x="46" y="67"/>
                  </a:lnTo>
                  <a:lnTo>
                    <a:pt x="44" y="65"/>
                  </a:lnTo>
                  <a:lnTo>
                    <a:pt x="42" y="62"/>
                  </a:lnTo>
                  <a:lnTo>
                    <a:pt x="42" y="59"/>
                  </a:lnTo>
                  <a:lnTo>
                    <a:pt x="44" y="56"/>
                  </a:lnTo>
                  <a:lnTo>
                    <a:pt x="46" y="54"/>
                  </a:lnTo>
                  <a:lnTo>
                    <a:pt x="49" y="54"/>
                  </a:lnTo>
                  <a:lnTo>
                    <a:pt x="52" y="54"/>
                  </a:lnTo>
                  <a:lnTo>
                    <a:pt x="55" y="54"/>
                  </a:lnTo>
                  <a:lnTo>
                    <a:pt x="58" y="54"/>
                  </a:lnTo>
                  <a:lnTo>
                    <a:pt x="61" y="54"/>
                  </a:lnTo>
                  <a:lnTo>
                    <a:pt x="64" y="55"/>
                  </a:lnTo>
                  <a:lnTo>
                    <a:pt x="66" y="56"/>
                  </a:lnTo>
                  <a:lnTo>
                    <a:pt x="68" y="57"/>
                  </a:lnTo>
                  <a:lnTo>
                    <a:pt x="70" y="57"/>
                  </a:lnTo>
                  <a:lnTo>
                    <a:pt x="72" y="57"/>
                  </a:lnTo>
                  <a:lnTo>
                    <a:pt x="75" y="57"/>
                  </a:lnTo>
                  <a:lnTo>
                    <a:pt x="77" y="57"/>
                  </a:lnTo>
                  <a:lnTo>
                    <a:pt x="79" y="57"/>
                  </a:lnTo>
                  <a:lnTo>
                    <a:pt x="81" y="57"/>
                  </a:lnTo>
                  <a:lnTo>
                    <a:pt x="83" y="56"/>
                  </a:lnTo>
                  <a:lnTo>
                    <a:pt x="85" y="55"/>
                  </a:lnTo>
                  <a:lnTo>
                    <a:pt x="86" y="54"/>
                  </a:lnTo>
                  <a:lnTo>
                    <a:pt x="88" y="53"/>
                  </a:lnTo>
                  <a:lnTo>
                    <a:pt x="88" y="52"/>
                  </a:lnTo>
                  <a:lnTo>
                    <a:pt x="89" y="49"/>
                  </a:lnTo>
                  <a:lnTo>
                    <a:pt x="88" y="46"/>
                  </a:lnTo>
                  <a:lnTo>
                    <a:pt x="88" y="42"/>
                  </a:lnTo>
                  <a:lnTo>
                    <a:pt x="85" y="39"/>
                  </a:lnTo>
                  <a:lnTo>
                    <a:pt x="83" y="38"/>
                  </a:lnTo>
                  <a:lnTo>
                    <a:pt x="81" y="37"/>
                  </a:lnTo>
                  <a:lnTo>
                    <a:pt x="77" y="37"/>
                  </a:lnTo>
                  <a:lnTo>
                    <a:pt x="74" y="36"/>
                  </a:lnTo>
                  <a:lnTo>
                    <a:pt x="71" y="36"/>
                  </a:lnTo>
                  <a:lnTo>
                    <a:pt x="69" y="35"/>
                  </a:lnTo>
                  <a:lnTo>
                    <a:pt x="66" y="35"/>
                  </a:lnTo>
                  <a:lnTo>
                    <a:pt x="64" y="35"/>
                  </a:lnTo>
                  <a:lnTo>
                    <a:pt x="61" y="35"/>
                  </a:lnTo>
                  <a:lnTo>
                    <a:pt x="58" y="35"/>
                  </a:lnTo>
                  <a:lnTo>
                    <a:pt x="55" y="34"/>
                  </a:lnTo>
                  <a:lnTo>
                    <a:pt x="53" y="34"/>
                  </a:lnTo>
                  <a:lnTo>
                    <a:pt x="49" y="35"/>
                  </a:lnTo>
                  <a:lnTo>
                    <a:pt x="47" y="35"/>
                  </a:lnTo>
                  <a:lnTo>
                    <a:pt x="44" y="35"/>
                  </a:lnTo>
                  <a:lnTo>
                    <a:pt x="41" y="36"/>
                  </a:lnTo>
                  <a:lnTo>
                    <a:pt x="38" y="37"/>
                  </a:lnTo>
                  <a:lnTo>
                    <a:pt x="35" y="38"/>
                  </a:lnTo>
                  <a:lnTo>
                    <a:pt x="33" y="39"/>
                  </a:lnTo>
                  <a:lnTo>
                    <a:pt x="30" y="39"/>
                  </a:lnTo>
                  <a:lnTo>
                    <a:pt x="28" y="39"/>
                  </a:lnTo>
                  <a:lnTo>
                    <a:pt x="26" y="41"/>
                  </a:lnTo>
                  <a:lnTo>
                    <a:pt x="25" y="42"/>
                  </a:lnTo>
                  <a:lnTo>
                    <a:pt x="22" y="43"/>
                  </a:lnTo>
                  <a:lnTo>
                    <a:pt x="21" y="44"/>
                  </a:lnTo>
                  <a:lnTo>
                    <a:pt x="19" y="45"/>
                  </a:lnTo>
                  <a:lnTo>
                    <a:pt x="17" y="46"/>
                  </a:lnTo>
                  <a:lnTo>
                    <a:pt x="16" y="48"/>
                  </a:lnTo>
                  <a:lnTo>
                    <a:pt x="14" y="48"/>
                  </a:lnTo>
                  <a:lnTo>
                    <a:pt x="12" y="50"/>
                  </a:lnTo>
                  <a:lnTo>
                    <a:pt x="11" y="52"/>
                  </a:lnTo>
                  <a:lnTo>
                    <a:pt x="9" y="52"/>
                  </a:lnTo>
                  <a:lnTo>
                    <a:pt x="7" y="52"/>
                  </a:lnTo>
                  <a:lnTo>
                    <a:pt x="4" y="51"/>
                  </a:lnTo>
                  <a:lnTo>
                    <a:pt x="1" y="50"/>
                  </a:lnTo>
                  <a:lnTo>
                    <a:pt x="0" y="48"/>
                  </a:lnTo>
                  <a:lnTo>
                    <a:pt x="0" y="45"/>
                  </a:lnTo>
                  <a:lnTo>
                    <a:pt x="1" y="43"/>
                  </a:lnTo>
                  <a:lnTo>
                    <a:pt x="3" y="40"/>
                  </a:lnTo>
                  <a:lnTo>
                    <a:pt x="5" y="38"/>
                  </a:lnTo>
                  <a:lnTo>
                    <a:pt x="7" y="37"/>
                  </a:lnTo>
                  <a:lnTo>
                    <a:pt x="8" y="35"/>
                  </a:lnTo>
                  <a:lnTo>
                    <a:pt x="10" y="34"/>
                  </a:lnTo>
                  <a:lnTo>
                    <a:pt x="12" y="33"/>
                  </a:lnTo>
                  <a:lnTo>
                    <a:pt x="14" y="31"/>
                  </a:lnTo>
                  <a:lnTo>
                    <a:pt x="16" y="31"/>
                  </a:lnTo>
                  <a:lnTo>
                    <a:pt x="18" y="29"/>
                  </a:lnTo>
                  <a:lnTo>
                    <a:pt x="20" y="29"/>
                  </a:lnTo>
                  <a:lnTo>
                    <a:pt x="22" y="27"/>
                  </a:lnTo>
                  <a:lnTo>
                    <a:pt x="25" y="25"/>
                  </a:lnTo>
                  <a:lnTo>
                    <a:pt x="27" y="23"/>
                  </a:lnTo>
                  <a:lnTo>
                    <a:pt x="29" y="22"/>
                  </a:lnTo>
                  <a:lnTo>
                    <a:pt x="32" y="20"/>
                  </a:lnTo>
                  <a:lnTo>
                    <a:pt x="34" y="19"/>
                  </a:lnTo>
                  <a:lnTo>
                    <a:pt x="36" y="18"/>
                  </a:lnTo>
                  <a:lnTo>
                    <a:pt x="39" y="16"/>
                  </a:lnTo>
                  <a:lnTo>
                    <a:pt x="41" y="16"/>
                  </a:lnTo>
                  <a:lnTo>
                    <a:pt x="42" y="14"/>
                  </a:lnTo>
                  <a:lnTo>
                    <a:pt x="44" y="14"/>
                  </a:lnTo>
                  <a:lnTo>
                    <a:pt x="46" y="13"/>
                  </a:lnTo>
                  <a:lnTo>
                    <a:pt x="48" y="12"/>
                  </a:lnTo>
                  <a:lnTo>
                    <a:pt x="50" y="11"/>
                  </a:lnTo>
                  <a:lnTo>
                    <a:pt x="51" y="11"/>
                  </a:lnTo>
                  <a:lnTo>
                    <a:pt x="53" y="9"/>
                  </a:lnTo>
                  <a:lnTo>
                    <a:pt x="55" y="8"/>
                  </a:lnTo>
                  <a:lnTo>
                    <a:pt x="58" y="6"/>
                  </a:lnTo>
                  <a:lnTo>
                    <a:pt x="62" y="5"/>
                  </a:lnTo>
                  <a:lnTo>
                    <a:pt x="64" y="4"/>
                  </a:lnTo>
                  <a:lnTo>
                    <a:pt x="65" y="4"/>
                  </a:lnTo>
                  <a:lnTo>
                    <a:pt x="67" y="3"/>
                  </a:lnTo>
                  <a:lnTo>
                    <a:pt x="69" y="3"/>
                  </a:lnTo>
                  <a:lnTo>
                    <a:pt x="71" y="2"/>
                  </a:lnTo>
                  <a:lnTo>
                    <a:pt x="73" y="1"/>
                  </a:lnTo>
                  <a:lnTo>
                    <a:pt x="75" y="1"/>
                  </a:lnTo>
                  <a:lnTo>
                    <a:pt x="77" y="0"/>
                  </a:lnTo>
                  <a:lnTo>
                    <a:pt x="79" y="0"/>
                  </a:lnTo>
                  <a:lnTo>
                    <a:pt x="81" y="0"/>
                  </a:lnTo>
                  <a:lnTo>
                    <a:pt x="84" y="0"/>
                  </a:lnTo>
                  <a:lnTo>
                    <a:pt x="86" y="1"/>
                  </a:lnTo>
                  <a:lnTo>
                    <a:pt x="89" y="1"/>
                  </a:lnTo>
                  <a:lnTo>
                    <a:pt x="92" y="1"/>
                  </a:lnTo>
                  <a:lnTo>
                    <a:pt x="94" y="2"/>
                  </a:lnTo>
                  <a:lnTo>
                    <a:pt x="96" y="3"/>
                  </a:lnTo>
                  <a:lnTo>
                    <a:pt x="100" y="3"/>
                  </a:lnTo>
                  <a:lnTo>
                    <a:pt x="103" y="4"/>
                  </a:lnTo>
                  <a:lnTo>
                    <a:pt x="106" y="5"/>
                  </a:lnTo>
                  <a:lnTo>
                    <a:pt x="109" y="7"/>
                  </a:lnTo>
                  <a:lnTo>
                    <a:pt x="111" y="9"/>
                  </a:lnTo>
                  <a:lnTo>
                    <a:pt x="114" y="11"/>
                  </a:lnTo>
                  <a:lnTo>
                    <a:pt x="117" y="12"/>
                  </a:lnTo>
                  <a:lnTo>
                    <a:pt x="119" y="13"/>
                  </a:lnTo>
                  <a:lnTo>
                    <a:pt x="122" y="15"/>
                  </a:lnTo>
                  <a:lnTo>
                    <a:pt x="125" y="17"/>
                  </a:lnTo>
                  <a:lnTo>
                    <a:pt x="128" y="18"/>
                  </a:lnTo>
                  <a:lnTo>
                    <a:pt x="131" y="20"/>
                  </a:lnTo>
                  <a:lnTo>
                    <a:pt x="134" y="22"/>
                  </a:lnTo>
                  <a:lnTo>
                    <a:pt x="138" y="23"/>
                  </a:lnTo>
                  <a:lnTo>
                    <a:pt x="141" y="25"/>
                  </a:lnTo>
                  <a:lnTo>
                    <a:pt x="144" y="26"/>
                  </a:lnTo>
                  <a:lnTo>
                    <a:pt x="146" y="29"/>
                  </a:lnTo>
                  <a:lnTo>
                    <a:pt x="149" y="30"/>
                  </a:lnTo>
                  <a:lnTo>
                    <a:pt x="151" y="31"/>
                  </a:lnTo>
                  <a:lnTo>
                    <a:pt x="153" y="33"/>
                  </a:lnTo>
                  <a:lnTo>
                    <a:pt x="155" y="35"/>
                  </a:lnTo>
                  <a:lnTo>
                    <a:pt x="157" y="37"/>
                  </a:lnTo>
                  <a:lnTo>
                    <a:pt x="159" y="39"/>
                  </a:lnTo>
                  <a:lnTo>
                    <a:pt x="162" y="39"/>
                  </a:lnTo>
                  <a:lnTo>
                    <a:pt x="164" y="41"/>
                  </a:lnTo>
                  <a:lnTo>
                    <a:pt x="197" y="48"/>
                  </a:lnTo>
                  <a:lnTo>
                    <a:pt x="194" y="52"/>
                  </a:lnTo>
                  <a:lnTo>
                    <a:pt x="192" y="58"/>
                  </a:lnTo>
                  <a:lnTo>
                    <a:pt x="190" y="63"/>
                  </a:lnTo>
                  <a:lnTo>
                    <a:pt x="186" y="68"/>
                  </a:lnTo>
                  <a:lnTo>
                    <a:pt x="182" y="74"/>
                  </a:lnTo>
                  <a:lnTo>
                    <a:pt x="179" y="79"/>
                  </a:lnTo>
                  <a:lnTo>
                    <a:pt x="175" y="85"/>
                  </a:lnTo>
                  <a:lnTo>
                    <a:pt x="171" y="89"/>
                  </a:lnTo>
                </a:path>
              </a:pathLst>
            </a:custGeom>
            <a:solidFill>
              <a:srgbClr val="FFE9C5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54" name="Freeform 56"/>
            <p:cNvSpPr>
              <a:spLocks/>
            </p:cNvSpPr>
            <p:nvPr/>
          </p:nvSpPr>
          <p:spPr bwMode="auto">
            <a:xfrm>
              <a:off x="4650" y="3799"/>
              <a:ext cx="35" cy="17"/>
            </a:xfrm>
            <a:custGeom>
              <a:avLst/>
              <a:gdLst>
                <a:gd name="T0" fmla="*/ 2 w 35"/>
                <a:gd name="T1" fmla="*/ 16 h 17"/>
                <a:gd name="T2" fmla="*/ 6 w 35"/>
                <a:gd name="T3" fmla="*/ 16 h 17"/>
                <a:gd name="T4" fmla="*/ 10 w 35"/>
                <a:gd name="T5" fmla="*/ 16 h 17"/>
                <a:gd name="T6" fmla="*/ 14 w 35"/>
                <a:gd name="T7" fmla="*/ 16 h 17"/>
                <a:gd name="T8" fmla="*/ 18 w 35"/>
                <a:gd name="T9" fmla="*/ 16 h 17"/>
                <a:gd name="T10" fmla="*/ 22 w 35"/>
                <a:gd name="T11" fmla="*/ 16 h 17"/>
                <a:gd name="T12" fmla="*/ 26 w 35"/>
                <a:gd name="T13" fmla="*/ 16 h 17"/>
                <a:gd name="T14" fmla="*/ 30 w 35"/>
                <a:gd name="T15" fmla="*/ 16 h 17"/>
                <a:gd name="T16" fmla="*/ 34 w 35"/>
                <a:gd name="T17" fmla="*/ 16 h 17"/>
                <a:gd name="T18" fmla="*/ 34 w 35"/>
                <a:gd name="T19" fmla="*/ 0 h 17"/>
                <a:gd name="T20" fmla="*/ 30 w 35"/>
                <a:gd name="T21" fmla="*/ 0 h 17"/>
                <a:gd name="T22" fmla="*/ 26 w 35"/>
                <a:gd name="T23" fmla="*/ 0 h 17"/>
                <a:gd name="T24" fmla="*/ 22 w 35"/>
                <a:gd name="T25" fmla="*/ 0 h 17"/>
                <a:gd name="T26" fmla="*/ 18 w 35"/>
                <a:gd name="T27" fmla="*/ 0 h 17"/>
                <a:gd name="T28" fmla="*/ 14 w 35"/>
                <a:gd name="T29" fmla="*/ 0 h 17"/>
                <a:gd name="T30" fmla="*/ 10 w 35"/>
                <a:gd name="T31" fmla="*/ 0 h 17"/>
                <a:gd name="T32" fmla="*/ 6 w 35"/>
                <a:gd name="T33" fmla="*/ 0 h 17"/>
                <a:gd name="T34" fmla="*/ 2 w 35"/>
                <a:gd name="T35" fmla="*/ 0 h 17"/>
                <a:gd name="T36" fmla="*/ 1 w 35"/>
                <a:gd name="T37" fmla="*/ 4 h 17"/>
                <a:gd name="T38" fmla="*/ 0 w 35"/>
                <a:gd name="T39" fmla="*/ 8 h 17"/>
                <a:gd name="T40" fmla="*/ 1 w 35"/>
                <a:gd name="T41" fmla="*/ 16 h 17"/>
                <a:gd name="T42" fmla="*/ 2 w 35"/>
                <a:gd name="T43" fmla="*/ 16 h 17"/>
                <a:gd name="T44" fmla="*/ 2 w 35"/>
                <a:gd name="T45" fmla="*/ 16 h 1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35"/>
                <a:gd name="T70" fmla="*/ 0 h 17"/>
                <a:gd name="T71" fmla="*/ 35 w 35"/>
                <a:gd name="T72" fmla="*/ 17 h 1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35" h="17">
                  <a:moveTo>
                    <a:pt x="2" y="16"/>
                  </a:moveTo>
                  <a:lnTo>
                    <a:pt x="6" y="16"/>
                  </a:lnTo>
                  <a:lnTo>
                    <a:pt x="10" y="16"/>
                  </a:lnTo>
                  <a:lnTo>
                    <a:pt x="14" y="16"/>
                  </a:lnTo>
                  <a:lnTo>
                    <a:pt x="18" y="16"/>
                  </a:lnTo>
                  <a:lnTo>
                    <a:pt x="22" y="16"/>
                  </a:lnTo>
                  <a:lnTo>
                    <a:pt x="26" y="16"/>
                  </a:lnTo>
                  <a:lnTo>
                    <a:pt x="30" y="16"/>
                  </a:lnTo>
                  <a:lnTo>
                    <a:pt x="34" y="16"/>
                  </a:lnTo>
                  <a:lnTo>
                    <a:pt x="34" y="0"/>
                  </a:lnTo>
                  <a:lnTo>
                    <a:pt x="30" y="0"/>
                  </a:lnTo>
                  <a:lnTo>
                    <a:pt x="26" y="0"/>
                  </a:lnTo>
                  <a:lnTo>
                    <a:pt x="22" y="0"/>
                  </a:lnTo>
                  <a:lnTo>
                    <a:pt x="18" y="0"/>
                  </a:lnTo>
                  <a:lnTo>
                    <a:pt x="14" y="0"/>
                  </a:lnTo>
                  <a:lnTo>
                    <a:pt x="10" y="0"/>
                  </a:lnTo>
                  <a:lnTo>
                    <a:pt x="6" y="0"/>
                  </a:lnTo>
                  <a:lnTo>
                    <a:pt x="2" y="0"/>
                  </a:lnTo>
                  <a:lnTo>
                    <a:pt x="1" y="4"/>
                  </a:lnTo>
                  <a:lnTo>
                    <a:pt x="0" y="8"/>
                  </a:lnTo>
                  <a:lnTo>
                    <a:pt x="1" y="16"/>
                  </a:lnTo>
                  <a:lnTo>
                    <a:pt x="2" y="16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55" name="Freeform 57"/>
            <p:cNvSpPr>
              <a:spLocks/>
            </p:cNvSpPr>
            <p:nvPr/>
          </p:nvSpPr>
          <p:spPr bwMode="auto">
            <a:xfrm>
              <a:off x="4609" y="3795"/>
              <a:ext cx="44" cy="17"/>
            </a:xfrm>
            <a:custGeom>
              <a:avLst/>
              <a:gdLst>
                <a:gd name="T0" fmla="*/ 3 w 44"/>
                <a:gd name="T1" fmla="*/ 8 h 17"/>
                <a:gd name="T2" fmla="*/ 7 w 44"/>
                <a:gd name="T3" fmla="*/ 10 h 17"/>
                <a:gd name="T4" fmla="*/ 12 w 44"/>
                <a:gd name="T5" fmla="*/ 12 h 17"/>
                <a:gd name="T6" fmla="*/ 17 w 44"/>
                <a:gd name="T7" fmla="*/ 14 h 17"/>
                <a:gd name="T8" fmla="*/ 22 w 44"/>
                <a:gd name="T9" fmla="*/ 16 h 17"/>
                <a:gd name="T10" fmla="*/ 27 w 44"/>
                <a:gd name="T11" fmla="*/ 16 h 17"/>
                <a:gd name="T12" fmla="*/ 32 w 44"/>
                <a:gd name="T13" fmla="*/ 16 h 17"/>
                <a:gd name="T14" fmla="*/ 38 w 44"/>
                <a:gd name="T15" fmla="*/ 16 h 17"/>
                <a:gd name="T16" fmla="*/ 43 w 44"/>
                <a:gd name="T17" fmla="*/ 16 h 17"/>
                <a:gd name="T18" fmla="*/ 43 w 44"/>
                <a:gd name="T19" fmla="*/ 8 h 17"/>
                <a:gd name="T20" fmla="*/ 38 w 44"/>
                <a:gd name="T21" fmla="*/ 8 h 17"/>
                <a:gd name="T22" fmla="*/ 33 w 44"/>
                <a:gd name="T23" fmla="*/ 8 h 17"/>
                <a:gd name="T24" fmla="*/ 28 w 44"/>
                <a:gd name="T25" fmla="*/ 6 h 17"/>
                <a:gd name="T26" fmla="*/ 23 w 44"/>
                <a:gd name="T27" fmla="*/ 6 h 17"/>
                <a:gd name="T28" fmla="*/ 18 w 44"/>
                <a:gd name="T29" fmla="*/ 4 h 17"/>
                <a:gd name="T30" fmla="*/ 13 w 44"/>
                <a:gd name="T31" fmla="*/ 4 h 17"/>
                <a:gd name="T32" fmla="*/ 8 w 44"/>
                <a:gd name="T33" fmla="*/ 0 h 17"/>
                <a:gd name="T34" fmla="*/ 3 w 44"/>
                <a:gd name="T35" fmla="*/ 0 h 17"/>
                <a:gd name="T36" fmla="*/ 1 w 44"/>
                <a:gd name="T37" fmla="*/ 0 h 17"/>
                <a:gd name="T38" fmla="*/ 0 w 44"/>
                <a:gd name="T39" fmla="*/ 4 h 17"/>
                <a:gd name="T40" fmla="*/ 0 w 44"/>
                <a:gd name="T41" fmla="*/ 6 h 17"/>
                <a:gd name="T42" fmla="*/ 3 w 44"/>
                <a:gd name="T43" fmla="*/ 8 h 17"/>
                <a:gd name="T44" fmla="*/ 3 w 44"/>
                <a:gd name="T45" fmla="*/ 8 h 1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17"/>
                <a:gd name="T71" fmla="*/ 44 w 44"/>
                <a:gd name="T72" fmla="*/ 17 h 1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17">
                  <a:moveTo>
                    <a:pt x="3" y="8"/>
                  </a:moveTo>
                  <a:lnTo>
                    <a:pt x="7" y="10"/>
                  </a:lnTo>
                  <a:lnTo>
                    <a:pt x="12" y="12"/>
                  </a:lnTo>
                  <a:lnTo>
                    <a:pt x="17" y="14"/>
                  </a:lnTo>
                  <a:lnTo>
                    <a:pt x="22" y="16"/>
                  </a:lnTo>
                  <a:lnTo>
                    <a:pt x="27" y="16"/>
                  </a:lnTo>
                  <a:lnTo>
                    <a:pt x="32" y="16"/>
                  </a:lnTo>
                  <a:lnTo>
                    <a:pt x="38" y="16"/>
                  </a:lnTo>
                  <a:lnTo>
                    <a:pt x="43" y="16"/>
                  </a:lnTo>
                  <a:lnTo>
                    <a:pt x="43" y="8"/>
                  </a:lnTo>
                  <a:lnTo>
                    <a:pt x="38" y="8"/>
                  </a:lnTo>
                  <a:lnTo>
                    <a:pt x="33" y="8"/>
                  </a:lnTo>
                  <a:lnTo>
                    <a:pt x="28" y="6"/>
                  </a:lnTo>
                  <a:lnTo>
                    <a:pt x="23" y="6"/>
                  </a:lnTo>
                  <a:lnTo>
                    <a:pt x="18" y="4"/>
                  </a:lnTo>
                  <a:lnTo>
                    <a:pt x="13" y="4"/>
                  </a:lnTo>
                  <a:lnTo>
                    <a:pt x="8" y="0"/>
                  </a:lnTo>
                  <a:lnTo>
                    <a:pt x="3" y="0"/>
                  </a:lnTo>
                  <a:lnTo>
                    <a:pt x="1" y="0"/>
                  </a:lnTo>
                  <a:lnTo>
                    <a:pt x="0" y="4"/>
                  </a:lnTo>
                  <a:lnTo>
                    <a:pt x="0" y="6"/>
                  </a:lnTo>
                  <a:lnTo>
                    <a:pt x="3" y="8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56" name="Freeform 58"/>
            <p:cNvSpPr>
              <a:spLocks/>
            </p:cNvSpPr>
            <p:nvPr/>
          </p:nvSpPr>
          <p:spPr bwMode="auto">
            <a:xfrm>
              <a:off x="4583" y="3782"/>
              <a:ext cx="30" cy="18"/>
            </a:xfrm>
            <a:custGeom>
              <a:avLst/>
              <a:gdLst>
                <a:gd name="T0" fmla="*/ 1 w 30"/>
                <a:gd name="T1" fmla="*/ 5 h 18"/>
                <a:gd name="T2" fmla="*/ 4 w 30"/>
                <a:gd name="T3" fmla="*/ 6 h 18"/>
                <a:gd name="T4" fmla="*/ 8 w 30"/>
                <a:gd name="T5" fmla="*/ 8 h 18"/>
                <a:gd name="T6" fmla="*/ 11 w 30"/>
                <a:gd name="T7" fmla="*/ 10 h 18"/>
                <a:gd name="T8" fmla="*/ 15 w 30"/>
                <a:gd name="T9" fmla="*/ 11 h 18"/>
                <a:gd name="T10" fmla="*/ 18 w 30"/>
                <a:gd name="T11" fmla="*/ 13 h 18"/>
                <a:gd name="T12" fmla="*/ 21 w 30"/>
                <a:gd name="T13" fmla="*/ 15 h 18"/>
                <a:gd name="T14" fmla="*/ 24 w 30"/>
                <a:gd name="T15" fmla="*/ 16 h 18"/>
                <a:gd name="T16" fmla="*/ 29 w 30"/>
                <a:gd name="T17" fmla="*/ 17 h 18"/>
                <a:gd name="T18" fmla="*/ 29 w 30"/>
                <a:gd name="T19" fmla="*/ 13 h 18"/>
                <a:gd name="T20" fmla="*/ 26 w 30"/>
                <a:gd name="T21" fmla="*/ 12 h 18"/>
                <a:gd name="T22" fmla="*/ 23 w 30"/>
                <a:gd name="T23" fmla="*/ 10 h 18"/>
                <a:gd name="T24" fmla="*/ 20 w 30"/>
                <a:gd name="T25" fmla="*/ 10 h 18"/>
                <a:gd name="T26" fmla="*/ 16 w 30"/>
                <a:gd name="T27" fmla="*/ 8 h 18"/>
                <a:gd name="T28" fmla="*/ 13 w 30"/>
                <a:gd name="T29" fmla="*/ 6 h 18"/>
                <a:gd name="T30" fmla="*/ 9 w 30"/>
                <a:gd name="T31" fmla="*/ 4 h 18"/>
                <a:gd name="T32" fmla="*/ 6 w 30"/>
                <a:gd name="T33" fmla="*/ 2 h 18"/>
                <a:gd name="T34" fmla="*/ 2 w 30"/>
                <a:gd name="T35" fmla="*/ 0 h 18"/>
                <a:gd name="T36" fmla="*/ 1 w 30"/>
                <a:gd name="T37" fmla="*/ 0 h 18"/>
                <a:gd name="T38" fmla="*/ 0 w 30"/>
                <a:gd name="T39" fmla="*/ 2 h 18"/>
                <a:gd name="T40" fmla="*/ 0 w 30"/>
                <a:gd name="T41" fmla="*/ 4 h 18"/>
                <a:gd name="T42" fmla="*/ 1 w 30"/>
                <a:gd name="T43" fmla="*/ 5 h 18"/>
                <a:gd name="T44" fmla="*/ 1 w 30"/>
                <a:gd name="T45" fmla="*/ 5 h 1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30"/>
                <a:gd name="T70" fmla="*/ 0 h 18"/>
                <a:gd name="T71" fmla="*/ 30 w 30"/>
                <a:gd name="T72" fmla="*/ 18 h 1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30" h="18">
                  <a:moveTo>
                    <a:pt x="1" y="5"/>
                  </a:moveTo>
                  <a:lnTo>
                    <a:pt x="4" y="6"/>
                  </a:lnTo>
                  <a:lnTo>
                    <a:pt x="8" y="8"/>
                  </a:lnTo>
                  <a:lnTo>
                    <a:pt x="11" y="10"/>
                  </a:lnTo>
                  <a:lnTo>
                    <a:pt x="15" y="11"/>
                  </a:lnTo>
                  <a:lnTo>
                    <a:pt x="18" y="13"/>
                  </a:lnTo>
                  <a:lnTo>
                    <a:pt x="21" y="15"/>
                  </a:lnTo>
                  <a:lnTo>
                    <a:pt x="24" y="16"/>
                  </a:lnTo>
                  <a:lnTo>
                    <a:pt x="29" y="17"/>
                  </a:lnTo>
                  <a:lnTo>
                    <a:pt x="29" y="13"/>
                  </a:lnTo>
                  <a:lnTo>
                    <a:pt x="26" y="12"/>
                  </a:lnTo>
                  <a:lnTo>
                    <a:pt x="23" y="10"/>
                  </a:lnTo>
                  <a:lnTo>
                    <a:pt x="20" y="10"/>
                  </a:lnTo>
                  <a:lnTo>
                    <a:pt x="16" y="8"/>
                  </a:lnTo>
                  <a:lnTo>
                    <a:pt x="13" y="6"/>
                  </a:lnTo>
                  <a:lnTo>
                    <a:pt x="9" y="4"/>
                  </a:lnTo>
                  <a:lnTo>
                    <a:pt x="6" y="2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1" y="5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57" name="Freeform 59"/>
            <p:cNvSpPr>
              <a:spLocks/>
            </p:cNvSpPr>
            <p:nvPr/>
          </p:nvSpPr>
          <p:spPr bwMode="auto">
            <a:xfrm>
              <a:off x="4557" y="3777"/>
              <a:ext cx="29" cy="17"/>
            </a:xfrm>
            <a:custGeom>
              <a:avLst/>
              <a:gdLst>
                <a:gd name="T0" fmla="*/ 0 w 29"/>
                <a:gd name="T1" fmla="*/ 6 h 17"/>
                <a:gd name="T2" fmla="*/ 1 w 29"/>
                <a:gd name="T3" fmla="*/ 6 h 17"/>
                <a:gd name="T4" fmla="*/ 4 w 29"/>
                <a:gd name="T5" fmla="*/ 9 h 17"/>
                <a:gd name="T6" fmla="*/ 7 w 29"/>
                <a:gd name="T7" fmla="*/ 11 h 17"/>
                <a:gd name="T8" fmla="*/ 11 w 29"/>
                <a:gd name="T9" fmla="*/ 12 h 17"/>
                <a:gd name="T10" fmla="*/ 15 w 29"/>
                <a:gd name="T11" fmla="*/ 12 h 17"/>
                <a:gd name="T12" fmla="*/ 18 w 29"/>
                <a:gd name="T13" fmla="*/ 14 h 17"/>
                <a:gd name="T14" fmla="*/ 21 w 29"/>
                <a:gd name="T15" fmla="*/ 14 h 17"/>
                <a:gd name="T16" fmla="*/ 24 w 29"/>
                <a:gd name="T17" fmla="*/ 14 h 17"/>
                <a:gd name="T18" fmla="*/ 27 w 29"/>
                <a:gd name="T19" fmla="*/ 16 h 17"/>
                <a:gd name="T20" fmla="*/ 28 w 29"/>
                <a:gd name="T21" fmla="*/ 8 h 17"/>
                <a:gd name="T22" fmla="*/ 25 w 29"/>
                <a:gd name="T23" fmla="*/ 8 h 17"/>
                <a:gd name="T24" fmla="*/ 22 w 29"/>
                <a:gd name="T25" fmla="*/ 6 h 17"/>
                <a:gd name="T26" fmla="*/ 19 w 29"/>
                <a:gd name="T27" fmla="*/ 6 h 17"/>
                <a:gd name="T28" fmla="*/ 15 w 29"/>
                <a:gd name="T29" fmla="*/ 4 h 17"/>
                <a:gd name="T30" fmla="*/ 11 w 29"/>
                <a:gd name="T31" fmla="*/ 4 h 17"/>
                <a:gd name="T32" fmla="*/ 9 w 29"/>
                <a:gd name="T33" fmla="*/ 3 h 17"/>
                <a:gd name="T34" fmla="*/ 6 w 29"/>
                <a:gd name="T35" fmla="*/ 3 h 17"/>
                <a:gd name="T36" fmla="*/ 3 w 29"/>
                <a:gd name="T37" fmla="*/ 0 h 17"/>
                <a:gd name="T38" fmla="*/ 1 w 29"/>
                <a:gd name="T39" fmla="*/ 0 h 17"/>
                <a:gd name="T40" fmla="*/ 0 w 29"/>
                <a:gd name="T41" fmla="*/ 3 h 17"/>
                <a:gd name="T42" fmla="*/ 0 w 29"/>
                <a:gd name="T43" fmla="*/ 4 h 17"/>
                <a:gd name="T44" fmla="*/ 1 w 29"/>
                <a:gd name="T45" fmla="*/ 6 h 17"/>
                <a:gd name="T46" fmla="*/ 0 w 29"/>
                <a:gd name="T47" fmla="*/ 6 h 17"/>
                <a:gd name="T48" fmla="*/ 0 w 29"/>
                <a:gd name="T49" fmla="*/ 6 h 1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29"/>
                <a:gd name="T76" fmla="*/ 0 h 17"/>
                <a:gd name="T77" fmla="*/ 29 w 29"/>
                <a:gd name="T78" fmla="*/ 17 h 17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29" h="17">
                  <a:moveTo>
                    <a:pt x="0" y="6"/>
                  </a:moveTo>
                  <a:lnTo>
                    <a:pt x="1" y="6"/>
                  </a:lnTo>
                  <a:lnTo>
                    <a:pt x="4" y="9"/>
                  </a:lnTo>
                  <a:lnTo>
                    <a:pt x="7" y="11"/>
                  </a:lnTo>
                  <a:lnTo>
                    <a:pt x="11" y="12"/>
                  </a:lnTo>
                  <a:lnTo>
                    <a:pt x="15" y="12"/>
                  </a:lnTo>
                  <a:lnTo>
                    <a:pt x="18" y="14"/>
                  </a:lnTo>
                  <a:lnTo>
                    <a:pt x="21" y="14"/>
                  </a:lnTo>
                  <a:lnTo>
                    <a:pt x="24" y="14"/>
                  </a:lnTo>
                  <a:lnTo>
                    <a:pt x="27" y="16"/>
                  </a:lnTo>
                  <a:lnTo>
                    <a:pt x="28" y="8"/>
                  </a:lnTo>
                  <a:lnTo>
                    <a:pt x="25" y="8"/>
                  </a:lnTo>
                  <a:lnTo>
                    <a:pt x="22" y="6"/>
                  </a:lnTo>
                  <a:lnTo>
                    <a:pt x="19" y="6"/>
                  </a:lnTo>
                  <a:lnTo>
                    <a:pt x="15" y="4"/>
                  </a:lnTo>
                  <a:lnTo>
                    <a:pt x="11" y="4"/>
                  </a:lnTo>
                  <a:lnTo>
                    <a:pt x="9" y="3"/>
                  </a:lnTo>
                  <a:lnTo>
                    <a:pt x="6" y="3"/>
                  </a:lnTo>
                  <a:lnTo>
                    <a:pt x="3" y="0"/>
                  </a:lnTo>
                  <a:lnTo>
                    <a:pt x="1" y="0"/>
                  </a:lnTo>
                  <a:lnTo>
                    <a:pt x="0" y="3"/>
                  </a:lnTo>
                  <a:lnTo>
                    <a:pt x="0" y="4"/>
                  </a:lnTo>
                  <a:lnTo>
                    <a:pt x="1" y="6"/>
                  </a:lnTo>
                  <a:lnTo>
                    <a:pt x="0" y="6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58" name="Freeform 60"/>
            <p:cNvSpPr>
              <a:spLocks/>
            </p:cNvSpPr>
            <p:nvPr/>
          </p:nvSpPr>
          <p:spPr bwMode="auto">
            <a:xfrm>
              <a:off x="4553" y="3766"/>
              <a:ext cx="17" cy="17"/>
            </a:xfrm>
            <a:custGeom>
              <a:avLst/>
              <a:gdLst>
                <a:gd name="T0" fmla="*/ 4 w 17"/>
                <a:gd name="T1" fmla="*/ 0 h 17"/>
                <a:gd name="T2" fmla="*/ 0 w 17"/>
                <a:gd name="T3" fmla="*/ 5 h 17"/>
                <a:gd name="T4" fmla="*/ 0 w 17"/>
                <a:gd name="T5" fmla="*/ 9 h 17"/>
                <a:gd name="T6" fmla="*/ 4 w 17"/>
                <a:gd name="T7" fmla="*/ 13 h 17"/>
                <a:gd name="T8" fmla="*/ 9 w 17"/>
                <a:gd name="T9" fmla="*/ 16 h 17"/>
                <a:gd name="T10" fmla="*/ 16 w 17"/>
                <a:gd name="T11" fmla="*/ 11 h 17"/>
                <a:gd name="T12" fmla="*/ 13 w 17"/>
                <a:gd name="T13" fmla="*/ 9 h 17"/>
                <a:gd name="T14" fmla="*/ 11 w 17"/>
                <a:gd name="T15" fmla="*/ 8 h 17"/>
                <a:gd name="T16" fmla="*/ 11 w 17"/>
                <a:gd name="T17" fmla="*/ 5 h 17"/>
                <a:gd name="T18" fmla="*/ 11 w 17"/>
                <a:gd name="T19" fmla="*/ 3 h 17"/>
                <a:gd name="T20" fmla="*/ 13 w 17"/>
                <a:gd name="T21" fmla="*/ 1 h 17"/>
                <a:gd name="T22" fmla="*/ 11 w 17"/>
                <a:gd name="T23" fmla="*/ 0 h 17"/>
                <a:gd name="T24" fmla="*/ 9 w 17"/>
                <a:gd name="T25" fmla="*/ 0 h 17"/>
                <a:gd name="T26" fmla="*/ 4 w 17"/>
                <a:gd name="T27" fmla="*/ 0 h 17"/>
                <a:gd name="T28" fmla="*/ 4 w 17"/>
                <a:gd name="T29" fmla="*/ 0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4" y="0"/>
                  </a:moveTo>
                  <a:lnTo>
                    <a:pt x="0" y="5"/>
                  </a:lnTo>
                  <a:lnTo>
                    <a:pt x="0" y="9"/>
                  </a:lnTo>
                  <a:lnTo>
                    <a:pt x="4" y="13"/>
                  </a:lnTo>
                  <a:lnTo>
                    <a:pt x="9" y="16"/>
                  </a:lnTo>
                  <a:lnTo>
                    <a:pt x="16" y="11"/>
                  </a:lnTo>
                  <a:lnTo>
                    <a:pt x="13" y="9"/>
                  </a:lnTo>
                  <a:lnTo>
                    <a:pt x="11" y="8"/>
                  </a:lnTo>
                  <a:lnTo>
                    <a:pt x="11" y="5"/>
                  </a:lnTo>
                  <a:lnTo>
                    <a:pt x="11" y="3"/>
                  </a:lnTo>
                  <a:lnTo>
                    <a:pt x="13" y="1"/>
                  </a:lnTo>
                  <a:lnTo>
                    <a:pt x="11" y="0"/>
                  </a:lnTo>
                  <a:lnTo>
                    <a:pt x="9" y="0"/>
                  </a:lnTo>
                  <a:lnTo>
                    <a:pt x="4" y="0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59" name="Freeform 61"/>
            <p:cNvSpPr>
              <a:spLocks/>
            </p:cNvSpPr>
            <p:nvPr/>
          </p:nvSpPr>
          <p:spPr bwMode="auto">
            <a:xfrm>
              <a:off x="4555" y="3764"/>
              <a:ext cx="17" cy="17"/>
            </a:xfrm>
            <a:custGeom>
              <a:avLst/>
              <a:gdLst>
                <a:gd name="T0" fmla="*/ 13 w 17"/>
                <a:gd name="T1" fmla="*/ 0 h 17"/>
                <a:gd name="T2" fmla="*/ 10 w 17"/>
                <a:gd name="T3" fmla="*/ 0 h 17"/>
                <a:gd name="T4" fmla="*/ 7 w 17"/>
                <a:gd name="T5" fmla="*/ 0 h 17"/>
                <a:gd name="T6" fmla="*/ 3 w 17"/>
                <a:gd name="T7" fmla="*/ 0 h 17"/>
                <a:gd name="T8" fmla="*/ 0 w 17"/>
                <a:gd name="T9" fmla="*/ 6 h 17"/>
                <a:gd name="T10" fmla="*/ 3 w 17"/>
                <a:gd name="T11" fmla="*/ 16 h 17"/>
                <a:gd name="T12" fmla="*/ 5 w 17"/>
                <a:gd name="T13" fmla="*/ 16 h 17"/>
                <a:gd name="T14" fmla="*/ 7 w 17"/>
                <a:gd name="T15" fmla="*/ 12 h 17"/>
                <a:gd name="T16" fmla="*/ 10 w 17"/>
                <a:gd name="T17" fmla="*/ 16 h 17"/>
                <a:gd name="T18" fmla="*/ 13 w 17"/>
                <a:gd name="T19" fmla="*/ 16 h 17"/>
                <a:gd name="T20" fmla="*/ 15 w 17"/>
                <a:gd name="T21" fmla="*/ 9 h 17"/>
                <a:gd name="T22" fmla="*/ 16 w 17"/>
                <a:gd name="T23" fmla="*/ 6 h 17"/>
                <a:gd name="T24" fmla="*/ 15 w 17"/>
                <a:gd name="T25" fmla="*/ 0 h 17"/>
                <a:gd name="T26" fmla="*/ 13 w 17"/>
                <a:gd name="T27" fmla="*/ 0 h 17"/>
                <a:gd name="T28" fmla="*/ 13 w 17"/>
                <a:gd name="T29" fmla="*/ 0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3" y="0"/>
                  </a:moveTo>
                  <a:lnTo>
                    <a:pt x="10" y="0"/>
                  </a:lnTo>
                  <a:lnTo>
                    <a:pt x="7" y="0"/>
                  </a:lnTo>
                  <a:lnTo>
                    <a:pt x="3" y="0"/>
                  </a:lnTo>
                  <a:lnTo>
                    <a:pt x="0" y="6"/>
                  </a:lnTo>
                  <a:lnTo>
                    <a:pt x="3" y="16"/>
                  </a:lnTo>
                  <a:lnTo>
                    <a:pt x="5" y="16"/>
                  </a:lnTo>
                  <a:lnTo>
                    <a:pt x="7" y="12"/>
                  </a:lnTo>
                  <a:lnTo>
                    <a:pt x="10" y="16"/>
                  </a:lnTo>
                  <a:lnTo>
                    <a:pt x="13" y="16"/>
                  </a:lnTo>
                  <a:lnTo>
                    <a:pt x="15" y="9"/>
                  </a:lnTo>
                  <a:lnTo>
                    <a:pt x="16" y="6"/>
                  </a:lnTo>
                  <a:lnTo>
                    <a:pt x="15" y="0"/>
                  </a:lnTo>
                  <a:lnTo>
                    <a:pt x="13" y="0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60" name="Freeform 62"/>
            <p:cNvSpPr>
              <a:spLocks/>
            </p:cNvSpPr>
            <p:nvPr/>
          </p:nvSpPr>
          <p:spPr bwMode="auto">
            <a:xfrm>
              <a:off x="4568" y="3764"/>
              <a:ext cx="23" cy="17"/>
            </a:xfrm>
            <a:custGeom>
              <a:avLst/>
              <a:gdLst>
                <a:gd name="T0" fmla="*/ 20 w 23"/>
                <a:gd name="T1" fmla="*/ 6 h 17"/>
                <a:gd name="T2" fmla="*/ 18 w 23"/>
                <a:gd name="T3" fmla="*/ 6 h 17"/>
                <a:gd name="T4" fmla="*/ 16 w 23"/>
                <a:gd name="T5" fmla="*/ 4 h 17"/>
                <a:gd name="T6" fmla="*/ 14 w 23"/>
                <a:gd name="T7" fmla="*/ 4 h 17"/>
                <a:gd name="T8" fmla="*/ 11 w 23"/>
                <a:gd name="T9" fmla="*/ 4 h 17"/>
                <a:gd name="T10" fmla="*/ 9 w 23"/>
                <a:gd name="T11" fmla="*/ 0 h 17"/>
                <a:gd name="T12" fmla="*/ 7 w 23"/>
                <a:gd name="T13" fmla="*/ 0 h 17"/>
                <a:gd name="T14" fmla="*/ 3 w 23"/>
                <a:gd name="T15" fmla="*/ 0 h 17"/>
                <a:gd name="T16" fmla="*/ 0 w 23"/>
                <a:gd name="T17" fmla="*/ 0 h 17"/>
                <a:gd name="T18" fmla="*/ 0 w 23"/>
                <a:gd name="T19" fmla="*/ 11 h 17"/>
                <a:gd name="T20" fmla="*/ 2 w 23"/>
                <a:gd name="T21" fmla="*/ 11 h 17"/>
                <a:gd name="T22" fmla="*/ 5 w 23"/>
                <a:gd name="T23" fmla="*/ 11 h 17"/>
                <a:gd name="T24" fmla="*/ 8 w 23"/>
                <a:gd name="T25" fmla="*/ 11 h 17"/>
                <a:gd name="T26" fmla="*/ 10 w 23"/>
                <a:gd name="T27" fmla="*/ 16 h 17"/>
                <a:gd name="T28" fmla="*/ 13 w 23"/>
                <a:gd name="T29" fmla="*/ 16 h 17"/>
                <a:gd name="T30" fmla="*/ 15 w 23"/>
                <a:gd name="T31" fmla="*/ 16 h 17"/>
                <a:gd name="T32" fmla="*/ 17 w 23"/>
                <a:gd name="T33" fmla="*/ 16 h 17"/>
                <a:gd name="T34" fmla="*/ 20 w 23"/>
                <a:gd name="T35" fmla="*/ 16 h 17"/>
                <a:gd name="T36" fmla="*/ 22 w 23"/>
                <a:gd name="T37" fmla="*/ 16 h 17"/>
                <a:gd name="T38" fmla="*/ 22 w 23"/>
                <a:gd name="T39" fmla="*/ 11 h 17"/>
                <a:gd name="T40" fmla="*/ 22 w 23"/>
                <a:gd name="T41" fmla="*/ 9 h 17"/>
                <a:gd name="T42" fmla="*/ 20 w 23"/>
                <a:gd name="T43" fmla="*/ 6 h 17"/>
                <a:gd name="T44" fmla="*/ 20 w 23"/>
                <a:gd name="T45" fmla="*/ 6 h 1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23"/>
                <a:gd name="T70" fmla="*/ 0 h 17"/>
                <a:gd name="T71" fmla="*/ 23 w 23"/>
                <a:gd name="T72" fmla="*/ 17 h 1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23" h="17">
                  <a:moveTo>
                    <a:pt x="20" y="6"/>
                  </a:moveTo>
                  <a:lnTo>
                    <a:pt x="18" y="6"/>
                  </a:lnTo>
                  <a:lnTo>
                    <a:pt x="16" y="4"/>
                  </a:lnTo>
                  <a:lnTo>
                    <a:pt x="14" y="4"/>
                  </a:lnTo>
                  <a:lnTo>
                    <a:pt x="11" y="4"/>
                  </a:lnTo>
                  <a:lnTo>
                    <a:pt x="9" y="0"/>
                  </a:lnTo>
                  <a:lnTo>
                    <a:pt x="7" y="0"/>
                  </a:lnTo>
                  <a:lnTo>
                    <a:pt x="3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5" y="11"/>
                  </a:lnTo>
                  <a:lnTo>
                    <a:pt x="8" y="11"/>
                  </a:lnTo>
                  <a:lnTo>
                    <a:pt x="10" y="16"/>
                  </a:lnTo>
                  <a:lnTo>
                    <a:pt x="13" y="16"/>
                  </a:lnTo>
                  <a:lnTo>
                    <a:pt x="15" y="16"/>
                  </a:lnTo>
                  <a:lnTo>
                    <a:pt x="17" y="16"/>
                  </a:lnTo>
                  <a:lnTo>
                    <a:pt x="20" y="16"/>
                  </a:lnTo>
                  <a:lnTo>
                    <a:pt x="22" y="16"/>
                  </a:lnTo>
                  <a:lnTo>
                    <a:pt x="22" y="11"/>
                  </a:lnTo>
                  <a:lnTo>
                    <a:pt x="22" y="9"/>
                  </a:lnTo>
                  <a:lnTo>
                    <a:pt x="20" y="6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61" name="Freeform 63"/>
            <p:cNvSpPr>
              <a:spLocks/>
            </p:cNvSpPr>
            <p:nvPr/>
          </p:nvSpPr>
          <p:spPr bwMode="auto">
            <a:xfrm>
              <a:off x="4588" y="3762"/>
              <a:ext cx="17" cy="17"/>
            </a:xfrm>
            <a:custGeom>
              <a:avLst/>
              <a:gdLst>
                <a:gd name="T0" fmla="*/ 11 w 17"/>
                <a:gd name="T1" fmla="*/ 1 h 17"/>
                <a:gd name="T2" fmla="*/ 12 w 17"/>
                <a:gd name="T3" fmla="*/ 0 h 17"/>
                <a:gd name="T4" fmla="*/ 11 w 17"/>
                <a:gd name="T5" fmla="*/ 3 h 17"/>
                <a:gd name="T6" fmla="*/ 10 w 17"/>
                <a:gd name="T7" fmla="*/ 3 h 17"/>
                <a:gd name="T8" fmla="*/ 8 w 17"/>
                <a:gd name="T9" fmla="*/ 5 h 17"/>
                <a:gd name="T10" fmla="*/ 7 w 17"/>
                <a:gd name="T11" fmla="*/ 7 h 17"/>
                <a:gd name="T12" fmla="*/ 6 w 17"/>
                <a:gd name="T13" fmla="*/ 7 h 17"/>
                <a:gd name="T14" fmla="*/ 4 w 17"/>
                <a:gd name="T15" fmla="*/ 7 h 17"/>
                <a:gd name="T16" fmla="*/ 2 w 17"/>
                <a:gd name="T17" fmla="*/ 8 h 17"/>
                <a:gd name="T18" fmla="*/ 0 w 17"/>
                <a:gd name="T19" fmla="*/ 8 h 17"/>
                <a:gd name="T20" fmla="*/ 0 w 17"/>
                <a:gd name="T21" fmla="*/ 16 h 17"/>
                <a:gd name="T22" fmla="*/ 2 w 17"/>
                <a:gd name="T23" fmla="*/ 16 h 17"/>
                <a:gd name="T24" fmla="*/ 4 w 17"/>
                <a:gd name="T25" fmla="*/ 16 h 17"/>
                <a:gd name="T26" fmla="*/ 6 w 17"/>
                <a:gd name="T27" fmla="*/ 16 h 17"/>
                <a:gd name="T28" fmla="*/ 8 w 17"/>
                <a:gd name="T29" fmla="*/ 16 h 17"/>
                <a:gd name="T30" fmla="*/ 10 w 17"/>
                <a:gd name="T31" fmla="*/ 12 h 17"/>
                <a:gd name="T32" fmla="*/ 13 w 17"/>
                <a:gd name="T33" fmla="*/ 10 h 17"/>
                <a:gd name="T34" fmla="*/ 14 w 17"/>
                <a:gd name="T35" fmla="*/ 7 h 17"/>
                <a:gd name="T36" fmla="*/ 15 w 17"/>
                <a:gd name="T37" fmla="*/ 5 h 17"/>
                <a:gd name="T38" fmla="*/ 16 w 17"/>
                <a:gd name="T39" fmla="*/ 3 h 17"/>
                <a:gd name="T40" fmla="*/ 15 w 17"/>
                <a:gd name="T41" fmla="*/ 5 h 17"/>
                <a:gd name="T42" fmla="*/ 16 w 17"/>
                <a:gd name="T43" fmla="*/ 3 h 17"/>
                <a:gd name="T44" fmla="*/ 15 w 17"/>
                <a:gd name="T45" fmla="*/ 0 h 17"/>
                <a:gd name="T46" fmla="*/ 13 w 17"/>
                <a:gd name="T47" fmla="*/ 0 h 17"/>
                <a:gd name="T48" fmla="*/ 12 w 17"/>
                <a:gd name="T49" fmla="*/ 0 h 17"/>
                <a:gd name="T50" fmla="*/ 11 w 17"/>
                <a:gd name="T51" fmla="*/ 1 h 17"/>
                <a:gd name="T52" fmla="*/ 11 w 17"/>
                <a:gd name="T53" fmla="*/ 1 h 17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7"/>
                <a:gd name="T82" fmla="*/ 0 h 17"/>
                <a:gd name="T83" fmla="*/ 17 w 17"/>
                <a:gd name="T84" fmla="*/ 17 h 17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7" h="17">
                  <a:moveTo>
                    <a:pt x="11" y="1"/>
                  </a:moveTo>
                  <a:lnTo>
                    <a:pt x="12" y="0"/>
                  </a:lnTo>
                  <a:lnTo>
                    <a:pt x="11" y="3"/>
                  </a:lnTo>
                  <a:lnTo>
                    <a:pt x="10" y="3"/>
                  </a:lnTo>
                  <a:lnTo>
                    <a:pt x="8" y="5"/>
                  </a:lnTo>
                  <a:lnTo>
                    <a:pt x="7" y="7"/>
                  </a:lnTo>
                  <a:lnTo>
                    <a:pt x="6" y="7"/>
                  </a:lnTo>
                  <a:lnTo>
                    <a:pt x="4" y="7"/>
                  </a:lnTo>
                  <a:lnTo>
                    <a:pt x="2" y="8"/>
                  </a:lnTo>
                  <a:lnTo>
                    <a:pt x="0" y="8"/>
                  </a:lnTo>
                  <a:lnTo>
                    <a:pt x="0" y="16"/>
                  </a:lnTo>
                  <a:lnTo>
                    <a:pt x="2" y="16"/>
                  </a:lnTo>
                  <a:lnTo>
                    <a:pt x="4" y="16"/>
                  </a:lnTo>
                  <a:lnTo>
                    <a:pt x="6" y="16"/>
                  </a:lnTo>
                  <a:lnTo>
                    <a:pt x="8" y="16"/>
                  </a:lnTo>
                  <a:lnTo>
                    <a:pt x="10" y="12"/>
                  </a:lnTo>
                  <a:lnTo>
                    <a:pt x="13" y="10"/>
                  </a:lnTo>
                  <a:lnTo>
                    <a:pt x="14" y="7"/>
                  </a:lnTo>
                  <a:lnTo>
                    <a:pt x="15" y="5"/>
                  </a:lnTo>
                  <a:lnTo>
                    <a:pt x="16" y="3"/>
                  </a:lnTo>
                  <a:lnTo>
                    <a:pt x="15" y="5"/>
                  </a:lnTo>
                  <a:lnTo>
                    <a:pt x="16" y="3"/>
                  </a:lnTo>
                  <a:lnTo>
                    <a:pt x="15" y="0"/>
                  </a:lnTo>
                  <a:lnTo>
                    <a:pt x="13" y="0"/>
                  </a:lnTo>
                  <a:lnTo>
                    <a:pt x="12" y="0"/>
                  </a:lnTo>
                  <a:lnTo>
                    <a:pt x="11" y="1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62" name="Freeform 64"/>
            <p:cNvSpPr>
              <a:spLocks/>
            </p:cNvSpPr>
            <p:nvPr/>
          </p:nvSpPr>
          <p:spPr bwMode="auto">
            <a:xfrm>
              <a:off x="4596" y="3749"/>
              <a:ext cx="17" cy="17"/>
            </a:xfrm>
            <a:custGeom>
              <a:avLst/>
              <a:gdLst>
                <a:gd name="T0" fmla="*/ 0 w 17"/>
                <a:gd name="T1" fmla="*/ 4 h 17"/>
                <a:gd name="T2" fmla="*/ 3 w 17"/>
                <a:gd name="T3" fmla="*/ 7 h 17"/>
                <a:gd name="T4" fmla="*/ 5 w 17"/>
                <a:gd name="T5" fmla="*/ 9 h 17"/>
                <a:gd name="T6" fmla="*/ 7 w 17"/>
                <a:gd name="T7" fmla="*/ 12 h 17"/>
                <a:gd name="T8" fmla="*/ 5 w 17"/>
                <a:gd name="T9" fmla="*/ 14 h 17"/>
                <a:gd name="T10" fmla="*/ 14 w 17"/>
                <a:gd name="T11" fmla="*/ 16 h 17"/>
                <a:gd name="T12" fmla="*/ 16 w 17"/>
                <a:gd name="T13" fmla="*/ 12 h 17"/>
                <a:gd name="T14" fmla="*/ 14 w 17"/>
                <a:gd name="T15" fmla="*/ 8 h 17"/>
                <a:gd name="T16" fmla="*/ 10 w 17"/>
                <a:gd name="T17" fmla="*/ 4 h 17"/>
                <a:gd name="T18" fmla="*/ 7 w 17"/>
                <a:gd name="T19" fmla="*/ 1 h 17"/>
                <a:gd name="T20" fmla="*/ 5 w 17"/>
                <a:gd name="T21" fmla="*/ 1 h 17"/>
                <a:gd name="T22" fmla="*/ 3 w 17"/>
                <a:gd name="T23" fmla="*/ 0 h 17"/>
                <a:gd name="T24" fmla="*/ 0 w 17"/>
                <a:gd name="T25" fmla="*/ 1 h 17"/>
                <a:gd name="T26" fmla="*/ 0 w 17"/>
                <a:gd name="T27" fmla="*/ 2 h 17"/>
                <a:gd name="T28" fmla="*/ 0 w 17"/>
                <a:gd name="T29" fmla="*/ 4 h 17"/>
                <a:gd name="T30" fmla="*/ 0 w 17"/>
                <a:gd name="T31" fmla="*/ 4 h 17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17"/>
                <a:gd name="T49" fmla="*/ 0 h 17"/>
                <a:gd name="T50" fmla="*/ 17 w 17"/>
                <a:gd name="T51" fmla="*/ 17 h 17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17" h="17">
                  <a:moveTo>
                    <a:pt x="0" y="4"/>
                  </a:moveTo>
                  <a:lnTo>
                    <a:pt x="3" y="7"/>
                  </a:lnTo>
                  <a:lnTo>
                    <a:pt x="5" y="9"/>
                  </a:lnTo>
                  <a:lnTo>
                    <a:pt x="7" y="12"/>
                  </a:lnTo>
                  <a:lnTo>
                    <a:pt x="5" y="14"/>
                  </a:lnTo>
                  <a:lnTo>
                    <a:pt x="14" y="16"/>
                  </a:lnTo>
                  <a:lnTo>
                    <a:pt x="16" y="12"/>
                  </a:lnTo>
                  <a:lnTo>
                    <a:pt x="14" y="8"/>
                  </a:lnTo>
                  <a:lnTo>
                    <a:pt x="10" y="4"/>
                  </a:lnTo>
                  <a:lnTo>
                    <a:pt x="7" y="1"/>
                  </a:lnTo>
                  <a:lnTo>
                    <a:pt x="5" y="1"/>
                  </a:lnTo>
                  <a:lnTo>
                    <a:pt x="3" y="0"/>
                  </a:lnTo>
                  <a:lnTo>
                    <a:pt x="0" y="1"/>
                  </a:lnTo>
                  <a:lnTo>
                    <a:pt x="0" y="2"/>
                  </a:lnTo>
                  <a:lnTo>
                    <a:pt x="0" y="4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63" name="Freeform 65"/>
            <p:cNvSpPr>
              <a:spLocks/>
            </p:cNvSpPr>
            <p:nvPr/>
          </p:nvSpPr>
          <p:spPr bwMode="auto">
            <a:xfrm>
              <a:off x="4585" y="3746"/>
              <a:ext cx="17" cy="17"/>
            </a:xfrm>
            <a:custGeom>
              <a:avLst/>
              <a:gdLst>
                <a:gd name="T0" fmla="*/ 2 w 17"/>
                <a:gd name="T1" fmla="*/ 9 h 17"/>
                <a:gd name="T2" fmla="*/ 5 w 17"/>
                <a:gd name="T3" fmla="*/ 11 h 17"/>
                <a:gd name="T4" fmla="*/ 8 w 17"/>
                <a:gd name="T5" fmla="*/ 11 h 17"/>
                <a:gd name="T6" fmla="*/ 10 w 17"/>
                <a:gd name="T7" fmla="*/ 11 h 17"/>
                <a:gd name="T8" fmla="*/ 11 w 17"/>
                <a:gd name="T9" fmla="*/ 16 h 17"/>
                <a:gd name="T10" fmla="*/ 16 w 17"/>
                <a:gd name="T11" fmla="*/ 9 h 17"/>
                <a:gd name="T12" fmla="*/ 12 w 17"/>
                <a:gd name="T13" fmla="*/ 4 h 17"/>
                <a:gd name="T14" fmla="*/ 9 w 17"/>
                <a:gd name="T15" fmla="*/ 2 h 17"/>
                <a:gd name="T16" fmla="*/ 6 w 17"/>
                <a:gd name="T17" fmla="*/ 2 h 17"/>
                <a:gd name="T18" fmla="*/ 2 w 17"/>
                <a:gd name="T19" fmla="*/ 0 h 17"/>
                <a:gd name="T20" fmla="*/ 0 w 17"/>
                <a:gd name="T21" fmla="*/ 2 h 17"/>
                <a:gd name="T22" fmla="*/ 0 w 17"/>
                <a:gd name="T23" fmla="*/ 4 h 17"/>
                <a:gd name="T24" fmla="*/ 0 w 17"/>
                <a:gd name="T25" fmla="*/ 6 h 17"/>
                <a:gd name="T26" fmla="*/ 2 w 17"/>
                <a:gd name="T27" fmla="*/ 9 h 17"/>
                <a:gd name="T28" fmla="*/ 2 w 17"/>
                <a:gd name="T29" fmla="*/ 9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2" y="9"/>
                  </a:moveTo>
                  <a:lnTo>
                    <a:pt x="5" y="11"/>
                  </a:lnTo>
                  <a:lnTo>
                    <a:pt x="8" y="11"/>
                  </a:lnTo>
                  <a:lnTo>
                    <a:pt x="10" y="11"/>
                  </a:lnTo>
                  <a:lnTo>
                    <a:pt x="11" y="16"/>
                  </a:lnTo>
                  <a:lnTo>
                    <a:pt x="16" y="9"/>
                  </a:lnTo>
                  <a:lnTo>
                    <a:pt x="12" y="4"/>
                  </a:lnTo>
                  <a:lnTo>
                    <a:pt x="9" y="2"/>
                  </a:lnTo>
                  <a:lnTo>
                    <a:pt x="6" y="2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6"/>
                  </a:lnTo>
                  <a:lnTo>
                    <a:pt x="2" y="9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64" name="Freeform 66"/>
            <p:cNvSpPr>
              <a:spLocks/>
            </p:cNvSpPr>
            <p:nvPr/>
          </p:nvSpPr>
          <p:spPr bwMode="auto">
            <a:xfrm>
              <a:off x="4564" y="3743"/>
              <a:ext cx="24" cy="17"/>
            </a:xfrm>
            <a:custGeom>
              <a:avLst/>
              <a:gdLst>
                <a:gd name="T0" fmla="*/ 2 w 24"/>
                <a:gd name="T1" fmla="*/ 11 h 17"/>
                <a:gd name="T2" fmla="*/ 4 w 24"/>
                <a:gd name="T3" fmla="*/ 11 h 17"/>
                <a:gd name="T4" fmla="*/ 6 w 24"/>
                <a:gd name="T5" fmla="*/ 13 h 17"/>
                <a:gd name="T6" fmla="*/ 10 w 24"/>
                <a:gd name="T7" fmla="*/ 13 h 17"/>
                <a:gd name="T8" fmla="*/ 13 w 24"/>
                <a:gd name="T9" fmla="*/ 13 h 17"/>
                <a:gd name="T10" fmla="*/ 15 w 24"/>
                <a:gd name="T11" fmla="*/ 13 h 17"/>
                <a:gd name="T12" fmla="*/ 17 w 24"/>
                <a:gd name="T13" fmla="*/ 16 h 17"/>
                <a:gd name="T14" fmla="*/ 20 w 24"/>
                <a:gd name="T15" fmla="*/ 16 h 17"/>
                <a:gd name="T16" fmla="*/ 23 w 24"/>
                <a:gd name="T17" fmla="*/ 16 h 17"/>
                <a:gd name="T18" fmla="*/ 23 w 24"/>
                <a:gd name="T19" fmla="*/ 6 h 17"/>
                <a:gd name="T20" fmla="*/ 20 w 24"/>
                <a:gd name="T21" fmla="*/ 6 h 17"/>
                <a:gd name="T22" fmla="*/ 18 w 24"/>
                <a:gd name="T23" fmla="*/ 4 h 17"/>
                <a:gd name="T24" fmla="*/ 15 w 24"/>
                <a:gd name="T25" fmla="*/ 4 h 17"/>
                <a:gd name="T26" fmla="*/ 13 w 24"/>
                <a:gd name="T27" fmla="*/ 4 h 17"/>
                <a:gd name="T28" fmla="*/ 10 w 24"/>
                <a:gd name="T29" fmla="*/ 4 h 17"/>
                <a:gd name="T30" fmla="*/ 7 w 24"/>
                <a:gd name="T31" fmla="*/ 2 h 17"/>
                <a:gd name="T32" fmla="*/ 4 w 24"/>
                <a:gd name="T33" fmla="*/ 0 h 17"/>
                <a:gd name="T34" fmla="*/ 2 w 24"/>
                <a:gd name="T35" fmla="*/ 0 h 17"/>
                <a:gd name="T36" fmla="*/ 0 w 24"/>
                <a:gd name="T37" fmla="*/ 4 h 17"/>
                <a:gd name="T38" fmla="*/ 0 w 24"/>
                <a:gd name="T39" fmla="*/ 6 h 17"/>
                <a:gd name="T40" fmla="*/ 0 w 24"/>
                <a:gd name="T41" fmla="*/ 9 h 17"/>
                <a:gd name="T42" fmla="*/ 2 w 24"/>
                <a:gd name="T43" fmla="*/ 11 h 17"/>
                <a:gd name="T44" fmla="*/ 2 w 24"/>
                <a:gd name="T45" fmla="*/ 11 h 1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24"/>
                <a:gd name="T70" fmla="*/ 0 h 17"/>
                <a:gd name="T71" fmla="*/ 24 w 24"/>
                <a:gd name="T72" fmla="*/ 17 h 1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24" h="17">
                  <a:moveTo>
                    <a:pt x="2" y="11"/>
                  </a:moveTo>
                  <a:lnTo>
                    <a:pt x="4" y="11"/>
                  </a:lnTo>
                  <a:lnTo>
                    <a:pt x="6" y="13"/>
                  </a:lnTo>
                  <a:lnTo>
                    <a:pt x="10" y="13"/>
                  </a:lnTo>
                  <a:lnTo>
                    <a:pt x="13" y="13"/>
                  </a:lnTo>
                  <a:lnTo>
                    <a:pt x="15" y="13"/>
                  </a:lnTo>
                  <a:lnTo>
                    <a:pt x="17" y="16"/>
                  </a:lnTo>
                  <a:lnTo>
                    <a:pt x="20" y="16"/>
                  </a:lnTo>
                  <a:lnTo>
                    <a:pt x="23" y="16"/>
                  </a:lnTo>
                  <a:lnTo>
                    <a:pt x="23" y="6"/>
                  </a:lnTo>
                  <a:lnTo>
                    <a:pt x="20" y="6"/>
                  </a:lnTo>
                  <a:lnTo>
                    <a:pt x="18" y="4"/>
                  </a:lnTo>
                  <a:lnTo>
                    <a:pt x="15" y="4"/>
                  </a:lnTo>
                  <a:lnTo>
                    <a:pt x="13" y="4"/>
                  </a:lnTo>
                  <a:lnTo>
                    <a:pt x="10" y="4"/>
                  </a:lnTo>
                  <a:lnTo>
                    <a:pt x="7" y="2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4"/>
                  </a:lnTo>
                  <a:lnTo>
                    <a:pt x="0" y="6"/>
                  </a:lnTo>
                  <a:lnTo>
                    <a:pt x="0" y="9"/>
                  </a:lnTo>
                  <a:lnTo>
                    <a:pt x="2" y="11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65" name="Freeform 67"/>
            <p:cNvSpPr>
              <a:spLocks/>
            </p:cNvSpPr>
            <p:nvPr/>
          </p:nvSpPr>
          <p:spPr bwMode="auto">
            <a:xfrm>
              <a:off x="4541" y="3743"/>
              <a:ext cx="26" cy="17"/>
            </a:xfrm>
            <a:custGeom>
              <a:avLst/>
              <a:gdLst>
                <a:gd name="T0" fmla="*/ 2 w 26"/>
                <a:gd name="T1" fmla="*/ 16 h 17"/>
                <a:gd name="T2" fmla="*/ 5 w 26"/>
                <a:gd name="T3" fmla="*/ 16 h 17"/>
                <a:gd name="T4" fmla="*/ 7 w 26"/>
                <a:gd name="T5" fmla="*/ 14 h 17"/>
                <a:gd name="T6" fmla="*/ 10 w 26"/>
                <a:gd name="T7" fmla="*/ 12 h 17"/>
                <a:gd name="T8" fmla="*/ 13 w 26"/>
                <a:gd name="T9" fmla="*/ 11 h 17"/>
                <a:gd name="T10" fmla="*/ 16 w 26"/>
                <a:gd name="T11" fmla="*/ 9 h 17"/>
                <a:gd name="T12" fmla="*/ 19 w 26"/>
                <a:gd name="T13" fmla="*/ 9 h 17"/>
                <a:gd name="T14" fmla="*/ 22 w 26"/>
                <a:gd name="T15" fmla="*/ 9 h 17"/>
                <a:gd name="T16" fmla="*/ 25 w 26"/>
                <a:gd name="T17" fmla="*/ 8 h 17"/>
                <a:gd name="T18" fmla="*/ 25 w 26"/>
                <a:gd name="T19" fmla="*/ 0 h 17"/>
                <a:gd name="T20" fmla="*/ 21 w 26"/>
                <a:gd name="T21" fmla="*/ 1 h 17"/>
                <a:gd name="T22" fmla="*/ 18 w 26"/>
                <a:gd name="T23" fmla="*/ 3 h 17"/>
                <a:gd name="T24" fmla="*/ 15 w 26"/>
                <a:gd name="T25" fmla="*/ 3 h 17"/>
                <a:gd name="T26" fmla="*/ 12 w 26"/>
                <a:gd name="T27" fmla="*/ 4 h 17"/>
                <a:gd name="T28" fmla="*/ 10 w 26"/>
                <a:gd name="T29" fmla="*/ 6 h 17"/>
                <a:gd name="T30" fmla="*/ 7 w 26"/>
                <a:gd name="T31" fmla="*/ 6 h 17"/>
                <a:gd name="T32" fmla="*/ 4 w 26"/>
                <a:gd name="T33" fmla="*/ 9 h 17"/>
                <a:gd name="T34" fmla="*/ 1 w 26"/>
                <a:gd name="T35" fmla="*/ 9 h 17"/>
                <a:gd name="T36" fmla="*/ 0 w 26"/>
                <a:gd name="T37" fmla="*/ 11 h 17"/>
                <a:gd name="T38" fmla="*/ 0 w 26"/>
                <a:gd name="T39" fmla="*/ 12 h 17"/>
                <a:gd name="T40" fmla="*/ 1 w 26"/>
                <a:gd name="T41" fmla="*/ 16 h 17"/>
                <a:gd name="T42" fmla="*/ 3 w 26"/>
                <a:gd name="T43" fmla="*/ 16 h 17"/>
                <a:gd name="T44" fmla="*/ 2 w 26"/>
                <a:gd name="T45" fmla="*/ 16 h 1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26"/>
                <a:gd name="T70" fmla="*/ 0 h 17"/>
                <a:gd name="T71" fmla="*/ 26 w 26"/>
                <a:gd name="T72" fmla="*/ 17 h 1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26" h="17">
                  <a:moveTo>
                    <a:pt x="2" y="16"/>
                  </a:moveTo>
                  <a:lnTo>
                    <a:pt x="5" y="16"/>
                  </a:lnTo>
                  <a:lnTo>
                    <a:pt x="7" y="14"/>
                  </a:lnTo>
                  <a:lnTo>
                    <a:pt x="10" y="12"/>
                  </a:lnTo>
                  <a:lnTo>
                    <a:pt x="13" y="11"/>
                  </a:lnTo>
                  <a:lnTo>
                    <a:pt x="16" y="9"/>
                  </a:lnTo>
                  <a:lnTo>
                    <a:pt x="19" y="9"/>
                  </a:lnTo>
                  <a:lnTo>
                    <a:pt x="22" y="9"/>
                  </a:lnTo>
                  <a:lnTo>
                    <a:pt x="25" y="8"/>
                  </a:lnTo>
                  <a:lnTo>
                    <a:pt x="25" y="0"/>
                  </a:lnTo>
                  <a:lnTo>
                    <a:pt x="21" y="1"/>
                  </a:lnTo>
                  <a:lnTo>
                    <a:pt x="18" y="3"/>
                  </a:lnTo>
                  <a:lnTo>
                    <a:pt x="15" y="3"/>
                  </a:lnTo>
                  <a:lnTo>
                    <a:pt x="12" y="4"/>
                  </a:lnTo>
                  <a:lnTo>
                    <a:pt x="10" y="6"/>
                  </a:lnTo>
                  <a:lnTo>
                    <a:pt x="7" y="6"/>
                  </a:lnTo>
                  <a:lnTo>
                    <a:pt x="4" y="9"/>
                  </a:lnTo>
                  <a:lnTo>
                    <a:pt x="1" y="9"/>
                  </a:lnTo>
                  <a:lnTo>
                    <a:pt x="0" y="11"/>
                  </a:lnTo>
                  <a:lnTo>
                    <a:pt x="0" y="12"/>
                  </a:lnTo>
                  <a:lnTo>
                    <a:pt x="1" y="16"/>
                  </a:lnTo>
                  <a:lnTo>
                    <a:pt x="3" y="16"/>
                  </a:lnTo>
                  <a:lnTo>
                    <a:pt x="2" y="16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66" name="Freeform 68"/>
            <p:cNvSpPr>
              <a:spLocks/>
            </p:cNvSpPr>
            <p:nvPr/>
          </p:nvSpPr>
          <p:spPr bwMode="auto">
            <a:xfrm>
              <a:off x="4527" y="3749"/>
              <a:ext cx="18" cy="17"/>
            </a:xfrm>
            <a:custGeom>
              <a:avLst/>
              <a:gdLst>
                <a:gd name="T0" fmla="*/ 2 w 18"/>
                <a:gd name="T1" fmla="*/ 16 h 17"/>
                <a:gd name="T2" fmla="*/ 2 w 18"/>
                <a:gd name="T3" fmla="*/ 14 h 17"/>
                <a:gd name="T4" fmla="*/ 4 w 18"/>
                <a:gd name="T5" fmla="*/ 13 h 17"/>
                <a:gd name="T6" fmla="*/ 6 w 18"/>
                <a:gd name="T7" fmla="*/ 12 h 17"/>
                <a:gd name="T8" fmla="*/ 8 w 18"/>
                <a:gd name="T9" fmla="*/ 11 h 17"/>
                <a:gd name="T10" fmla="*/ 10 w 18"/>
                <a:gd name="T11" fmla="*/ 9 h 17"/>
                <a:gd name="T12" fmla="*/ 12 w 18"/>
                <a:gd name="T13" fmla="*/ 8 h 17"/>
                <a:gd name="T14" fmla="*/ 14 w 18"/>
                <a:gd name="T15" fmla="*/ 6 h 17"/>
                <a:gd name="T16" fmla="*/ 15 w 18"/>
                <a:gd name="T17" fmla="*/ 6 h 17"/>
                <a:gd name="T18" fmla="*/ 17 w 18"/>
                <a:gd name="T19" fmla="*/ 4 h 17"/>
                <a:gd name="T20" fmla="*/ 15 w 18"/>
                <a:gd name="T21" fmla="*/ 0 h 17"/>
                <a:gd name="T22" fmla="*/ 13 w 18"/>
                <a:gd name="T23" fmla="*/ 0 h 17"/>
                <a:gd name="T24" fmla="*/ 11 w 18"/>
                <a:gd name="T25" fmla="*/ 2 h 17"/>
                <a:gd name="T26" fmla="*/ 9 w 18"/>
                <a:gd name="T27" fmla="*/ 3 h 17"/>
                <a:gd name="T28" fmla="*/ 7 w 18"/>
                <a:gd name="T29" fmla="*/ 4 h 17"/>
                <a:gd name="T30" fmla="*/ 5 w 18"/>
                <a:gd name="T31" fmla="*/ 6 h 17"/>
                <a:gd name="T32" fmla="*/ 4 w 18"/>
                <a:gd name="T33" fmla="*/ 8 h 17"/>
                <a:gd name="T34" fmla="*/ 2 w 18"/>
                <a:gd name="T35" fmla="*/ 9 h 17"/>
                <a:gd name="T36" fmla="*/ 1 w 18"/>
                <a:gd name="T37" fmla="*/ 11 h 17"/>
                <a:gd name="T38" fmla="*/ 1 w 18"/>
                <a:gd name="T39" fmla="*/ 9 h 17"/>
                <a:gd name="T40" fmla="*/ 1 w 18"/>
                <a:gd name="T41" fmla="*/ 11 h 17"/>
                <a:gd name="T42" fmla="*/ 0 w 18"/>
                <a:gd name="T43" fmla="*/ 11 h 17"/>
                <a:gd name="T44" fmla="*/ 0 w 18"/>
                <a:gd name="T45" fmla="*/ 13 h 17"/>
                <a:gd name="T46" fmla="*/ 1 w 18"/>
                <a:gd name="T47" fmla="*/ 14 h 17"/>
                <a:gd name="T48" fmla="*/ 2 w 18"/>
                <a:gd name="T49" fmla="*/ 14 h 17"/>
                <a:gd name="T50" fmla="*/ 2 w 18"/>
                <a:gd name="T51" fmla="*/ 16 h 17"/>
                <a:gd name="T52" fmla="*/ 2 w 18"/>
                <a:gd name="T53" fmla="*/ 16 h 17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8"/>
                <a:gd name="T82" fmla="*/ 0 h 17"/>
                <a:gd name="T83" fmla="*/ 18 w 18"/>
                <a:gd name="T84" fmla="*/ 17 h 17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8" h="17">
                  <a:moveTo>
                    <a:pt x="2" y="16"/>
                  </a:moveTo>
                  <a:lnTo>
                    <a:pt x="2" y="14"/>
                  </a:lnTo>
                  <a:lnTo>
                    <a:pt x="4" y="13"/>
                  </a:lnTo>
                  <a:lnTo>
                    <a:pt x="6" y="12"/>
                  </a:lnTo>
                  <a:lnTo>
                    <a:pt x="8" y="11"/>
                  </a:lnTo>
                  <a:lnTo>
                    <a:pt x="10" y="9"/>
                  </a:lnTo>
                  <a:lnTo>
                    <a:pt x="12" y="8"/>
                  </a:lnTo>
                  <a:lnTo>
                    <a:pt x="14" y="6"/>
                  </a:lnTo>
                  <a:lnTo>
                    <a:pt x="15" y="6"/>
                  </a:lnTo>
                  <a:lnTo>
                    <a:pt x="17" y="4"/>
                  </a:lnTo>
                  <a:lnTo>
                    <a:pt x="15" y="0"/>
                  </a:lnTo>
                  <a:lnTo>
                    <a:pt x="13" y="0"/>
                  </a:lnTo>
                  <a:lnTo>
                    <a:pt x="11" y="2"/>
                  </a:lnTo>
                  <a:lnTo>
                    <a:pt x="9" y="3"/>
                  </a:lnTo>
                  <a:lnTo>
                    <a:pt x="7" y="4"/>
                  </a:lnTo>
                  <a:lnTo>
                    <a:pt x="5" y="6"/>
                  </a:lnTo>
                  <a:lnTo>
                    <a:pt x="4" y="8"/>
                  </a:lnTo>
                  <a:lnTo>
                    <a:pt x="2" y="9"/>
                  </a:lnTo>
                  <a:lnTo>
                    <a:pt x="1" y="11"/>
                  </a:lnTo>
                  <a:lnTo>
                    <a:pt x="1" y="9"/>
                  </a:lnTo>
                  <a:lnTo>
                    <a:pt x="1" y="11"/>
                  </a:lnTo>
                  <a:lnTo>
                    <a:pt x="0" y="11"/>
                  </a:lnTo>
                  <a:lnTo>
                    <a:pt x="0" y="13"/>
                  </a:lnTo>
                  <a:lnTo>
                    <a:pt x="1" y="14"/>
                  </a:lnTo>
                  <a:lnTo>
                    <a:pt x="2" y="14"/>
                  </a:lnTo>
                  <a:lnTo>
                    <a:pt x="2" y="16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67" name="Freeform 69"/>
            <p:cNvSpPr>
              <a:spLocks/>
            </p:cNvSpPr>
            <p:nvPr/>
          </p:nvSpPr>
          <p:spPr bwMode="auto">
            <a:xfrm>
              <a:off x="4520" y="3757"/>
              <a:ext cx="17" cy="17"/>
            </a:xfrm>
            <a:custGeom>
              <a:avLst/>
              <a:gdLst>
                <a:gd name="T0" fmla="*/ 3 w 17"/>
                <a:gd name="T1" fmla="*/ 16 h 17"/>
                <a:gd name="T2" fmla="*/ 8 w 17"/>
                <a:gd name="T3" fmla="*/ 14 h 17"/>
                <a:gd name="T4" fmla="*/ 12 w 17"/>
                <a:gd name="T5" fmla="*/ 12 h 17"/>
                <a:gd name="T6" fmla="*/ 14 w 17"/>
                <a:gd name="T7" fmla="*/ 8 h 17"/>
                <a:gd name="T8" fmla="*/ 16 w 17"/>
                <a:gd name="T9" fmla="*/ 8 h 17"/>
                <a:gd name="T10" fmla="*/ 14 w 17"/>
                <a:gd name="T11" fmla="*/ 0 h 17"/>
                <a:gd name="T12" fmla="*/ 8 w 17"/>
                <a:gd name="T13" fmla="*/ 1 h 17"/>
                <a:gd name="T14" fmla="*/ 7 w 17"/>
                <a:gd name="T15" fmla="*/ 7 h 17"/>
                <a:gd name="T16" fmla="*/ 5 w 17"/>
                <a:gd name="T17" fmla="*/ 8 h 17"/>
                <a:gd name="T18" fmla="*/ 3 w 17"/>
                <a:gd name="T19" fmla="*/ 8 h 17"/>
                <a:gd name="T20" fmla="*/ 1 w 17"/>
                <a:gd name="T21" fmla="*/ 8 h 17"/>
                <a:gd name="T22" fmla="*/ 0 w 17"/>
                <a:gd name="T23" fmla="*/ 12 h 17"/>
                <a:gd name="T24" fmla="*/ 1 w 17"/>
                <a:gd name="T25" fmla="*/ 14 h 17"/>
                <a:gd name="T26" fmla="*/ 3 w 17"/>
                <a:gd name="T27" fmla="*/ 16 h 17"/>
                <a:gd name="T28" fmla="*/ 3 w 17"/>
                <a:gd name="T29" fmla="*/ 16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3" y="16"/>
                  </a:moveTo>
                  <a:lnTo>
                    <a:pt x="8" y="14"/>
                  </a:lnTo>
                  <a:lnTo>
                    <a:pt x="12" y="12"/>
                  </a:lnTo>
                  <a:lnTo>
                    <a:pt x="14" y="8"/>
                  </a:lnTo>
                  <a:lnTo>
                    <a:pt x="16" y="8"/>
                  </a:lnTo>
                  <a:lnTo>
                    <a:pt x="14" y="0"/>
                  </a:lnTo>
                  <a:lnTo>
                    <a:pt x="8" y="1"/>
                  </a:lnTo>
                  <a:lnTo>
                    <a:pt x="7" y="7"/>
                  </a:lnTo>
                  <a:lnTo>
                    <a:pt x="5" y="8"/>
                  </a:lnTo>
                  <a:lnTo>
                    <a:pt x="3" y="8"/>
                  </a:lnTo>
                  <a:lnTo>
                    <a:pt x="1" y="8"/>
                  </a:lnTo>
                  <a:lnTo>
                    <a:pt x="0" y="12"/>
                  </a:lnTo>
                  <a:lnTo>
                    <a:pt x="1" y="14"/>
                  </a:lnTo>
                  <a:lnTo>
                    <a:pt x="3" y="16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68" name="Freeform 70"/>
            <p:cNvSpPr>
              <a:spLocks/>
            </p:cNvSpPr>
            <p:nvPr/>
          </p:nvSpPr>
          <p:spPr bwMode="auto">
            <a:xfrm>
              <a:off x="4511" y="3757"/>
              <a:ext cx="17" cy="17"/>
            </a:xfrm>
            <a:custGeom>
              <a:avLst/>
              <a:gdLst>
                <a:gd name="T0" fmla="*/ 1 w 17"/>
                <a:gd name="T1" fmla="*/ 5 h 17"/>
                <a:gd name="T2" fmla="*/ 0 w 17"/>
                <a:gd name="T3" fmla="*/ 5 h 17"/>
                <a:gd name="T4" fmla="*/ 2 w 17"/>
                <a:gd name="T5" fmla="*/ 10 h 17"/>
                <a:gd name="T6" fmla="*/ 7 w 17"/>
                <a:gd name="T7" fmla="*/ 14 h 17"/>
                <a:gd name="T8" fmla="*/ 11 w 17"/>
                <a:gd name="T9" fmla="*/ 16 h 17"/>
                <a:gd name="T10" fmla="*/ 16 w 17"/>
                <a:gd name="T11" fmla="*/ 16 h 17"/>
                <a:gd name="T12" fmla="*/ 16 w 17"/>
                <a:gd name="T13" fmla="*/ 8 h 17"/>
                <a:gd name="T14" fmla="*/ 13 w 17"/>
                <a:gd name="T15" fmla="*/ 7 h 17"/>
                <a:gd name="T16" fmla="*/ 10 w 17"/>
                <a:gd name="T17" fmla="*/ 7 h 17"/>
                <a:gd name="T18" fmla="*/ 7 w 17"/>
                <a:gd name="T19" fmla="*/ 5 h 17"/>
                <a:gd name="T20" fmla="*/ 7 w 17"/>
                <a:gd name="T21" fmla="*/ 3 h 17"/>
                <a:gd name="T22" fmla="*/ 5 w 17"/>
                <a:gd name="T23" fmla="*/ 1 h 17"/>
                <a:gd name="T24" fmla="*/ 7 w 17"/>
                <a:gd name="T25" fmla="*/ 1 h 17"/>
                <a:gd name="T26" fmla="*/ 4 w 17"/>
                <a:gd name="T27" fmla="*/ 0 h 17"/>
                <a:gd name="T28" fmla="*/ 2 w 17"/>
                <a:gd name="T29" fmla="*/ 0 h 17"/>
                <a:gd name="T30" fmla="*/ 0 w 17"/>
                <a:gd name="T31" fmla="*/ 1 h 17"/>
                <a:gd name="T32" fmla="*/ 0 w 17"/>
                <a:gd name="T33" fmla="*/ 5 h 17"/>
                <a:gd name="T34" fmla="*/ 1 w 17"/>
                <a:gd name="T35" fmla="*/ 5 h 17"/>
                <a:gd name="T36" fmla="*/ 1 w 17"/>
                <a:gd name="T37" fmla="*/ 5 h 1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17"/>
                <a:gd name="T58" fmla="*/ 0 h 17"/>
                <a:gd name="T59" fmla="*/ 17 w 17"/>
                <a:gd name="T60" fmla="*/ 17 h 17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17" h="17">
                  <a:moveTo>
                    <a:pt x="1" y="5"/>
                  </a:moveTo>
                  <a:lnTo>
                    <a:pt x="0" y="5"/>
                  </a:lnTo>
                  <a:lnTo>
                    <a:pt x="2" y="10"/>
                  </a:lnTo>
                  <a:lnTo>
                    <a:pt x="7" y="14"/>
                  </a:lnTo>
                  <a:lnTo>
                    <a:pt x="11" y="16"/>
                  </a:lnTo>
                  <a:lnTo>
                    <a:pt x="16" y="16"/>
                  </a:lnTo>
                  <a:lnTo>
                    <a:pt x="16" y="8"/>
                  </a:lnTo>
                  <a:lnTo>
                    <a:pt x="13" y="7"/>
                  </a:lnTo>
                  <a:lnTo>
                    <a:pt x="10" y="7"/>
                  </a:lnTo>
                  <a:lnTo>
                    <a:pt x="7" y="5"/>
                  </a:lnTo>
                  <a:lnTo>
                    <a:pt x="7" y="3"/>
                  </a:lnTo>
                  <a:lnTo>
                    <a:pt x="5" y="1"/>
                  </a:lnTo>
                  <a:lnTo>
                    <a:pt x="7" y="1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5"/>
                  </a:lnTo>
                  <a:lnTo>
                    <a:pt x="1" y="5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69" name="Freeform 71"/>
            <p:cNvSpPr>
              <a:spLocks/>
            </p:cNvSpPr>
            <p:nvPr/>
          </p:nvSpPr>
          <p:spPr bwMode="auto">
            <a:xfrm>
              <a:off x="4511" y="3749"/>
              <a:ext cx="17" cy="17"/>
            </a:xfrm>
            <a:custGeom>
              <a:avLst/>
              <a:gdLst>
                <a:gd name="T0" fmla="*/ 8 w 17"/>
                <a:gd name="T1" fmla="*/ 0 h 17"/>
                <a:gd name="T2" fmla="*/ 5 w 17"/>
                <a:gd name="T3" fmla="*/ 2 h 17"/>
                <a:gd name="T4" fmla="*/ 1 w 17"/>
                <a:gd name="T5" fmla="*/ 7 h 17"/>
                <a:gd name="T6" fmla="*/ 0 w 17"/>
                <a:gd name="T7" fmla="*/ 11 h 17"/>
                <a:gd name="T8" fmla="*/ 1 w 17"/>
                <a:gd name="T9" fmla="*/ 16 h 17"/>
                <a:gd name="T10" fmla="*/ 7 w 17"/>
                <a:gd name="T11" fmla="*/ 13 h 17"/>
                <a:gd name="T12" fmla="*/ 8 w 17"/>
                <a:gd name="T13" fmla="*/ 13 h 17"/>
                <a:gd name="T14" fmla="*/ 8 w 17"/>
                <a:gd name="T15" fmla="*/ 10 h 17"/>
                <a:gd name="T16" fmla="*/ 12 w 17"/>
                <a:gd name="T17" fmla="*/ 5 h 17"/>
                <a:gd name="T18" fmla="*/ 14 w 17"/>
                <a:gd name="T19" fmla="*/ 2 h 17"/>
                <a:gd name="T20" fmla="*/ 16 w 17"/>
                <a:gd name="T21" fmla="*/ 1 h 17"/>
                <a:gd name="T22" fmla="*/ 14 w 17"/>
                <a:gd name="T23" fmla="*/ 0 h 17"/>
                <a:gd name="T24" fmla="*/ 12 w 17"/>
                <a:gd name="T25" fmla="*/ 0 h 17"/>
                <a:gd name="T26" fmla="*/ 8 w 17"/>
                <a:gd name="T27" fmla="*/ 0 h 17"/>
                <a:gd name="T28" fmla="*/ 8 w 17"/>
                <a:gd name="T29" fmla="*/ 0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8" y="0"/>
                  </a:moveTo>
                  <a:lnTo>
                    <a:pt x="5" y="2"/>
                  </a:lnTo>
                  <a:lnTo>
                    <a:pt x="1" y="7"/>
                  </a:lnTo>
                  <a:lnTo>
                    <a:pt x="0" y="11"/>
                  </a:lnTo>
                  <a:lnTo>
                    <a:pt x="1" y="16"/>
                  </a:lnTo>
                  <a:lnTo>
                    <a:pt x="7" y="13"/>
                  </a:lnTo>
                  <a:lnTo>
                    <a:pt x="8" y="13"/>
                  </a:lnTo>
                  <a:lnTo>
                    <a:pt x="8" y="10"/>
                  </a:lnTo>
                  <a:lnTo>
                    <a:pt x="12" y="5"/>
                  </a:lnTo>
                  <a:lnTo>
                    <a:pt x="14" y="2"/>
                  </a:lnTo>
                  <a:lnTo>
                    <a:pt x="16" y="1"/>
                  </a:lnTo>
                  <a:lnTo>
                    <a:pt x="14" y="0"/>
                  </a:lnTo>
                  <a:lnTo>
                    <a:pt x="12" y="0"/>
                  </a:lnTo>
                  <a:lnTo>
                    <a:pt x="8" y="0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70" name="Freeform 72"/>
            <p:cNvSpPr>
              <a:spLocks/>
            </p:cNvSpPr>
            <p:nvPr/>
          </p:nvSpPr>
          <p:spPr bwMode="auto">
            <a:xfrm>
              <a:off x="4516" y="3738"/>
              <a:ext cx="20" cy="17"/>
            </a:xfrm>
            <a:custGeom>
              <a:avLst/>
              <a:gdLst>
                <a:gd name="T0" fmla="*/ 15 w 20"/>
                <a:gd name="T1" fmla="*/ 0 h 17"/>
                <a:gd name="T2" fmla="*/ 16 w 20"/>
                <a:gd name="T3" fmla="*/ 0 h 17"/>
                <a:gd name="T4" fmla="*/ 14 w 20"/>
                <a:gd name="T5" fmla="*/ 2 h 17"/>
                <a:gd name="T6" fmla="*/ 12 w 20"/>
                <a:gd name="T7" fmla="*/ 3 h 17"/>
                <a:gd name="T8" fmla="*/ 10 w 20"/>
                <a:gd name="T9" fmla="*/ 4 h 17"/>
                <a:gd name="T10" fmla="*/ 9 w 20"/>
                <a:gd name="T11" fmla="*/ 6 h 17"/>
                <a:gd name="T12" fmla="*/ 6 w 20"/>
                <a:gd name="T13" fmla="*/ 7 h 17"/>
                <a:gd name="T14" fmla="*/ 4 w 20"/>
                <a:gd name="T15" fmla="*/ 8 h 17"/>
                <a:gd name="T16" fmla="*/ 2 w 20"/>
                <a:gd name="T17" fmla="*/ 11 h 17"/>
                <a:gd name="T18" fmla="*/ 0 w 20"/>
                <a:gd name="T19" fmla="*/ 13 h 17"/>
                <a:gd name="T20" fmla="*/ 3 w 20"/>
                <a:gd name="T21" fmla="*/ 16 h 17"/>
                <a:gd name="T22" fmla="*/ 5 w 20"/>
                <a:gd name="T23" fmla="*/ 14 h 17"/>
                <a:gd name="T24" fmla="*/ 6 w 20"/>
                <a:gd name="T25" fmla="*/ 13 h 17"/>
                <a:gd name="T26" fmla="*/ 9 w 20"/>
                <a:gd name="T27" fmla="*/ 11 h 17"/>
                <a:gd name="T28" fmla="*/ 10 w 20"/>
                <a:gd name="T29" fmla="*/ 11 h 17"/>
                <a:gd name="T30" fmla="*/ 12 w 20"/>
                <a:gd name="T31" fmla="*/ 8 h 17"/>
                <a:gd name="T32" fmla="*/ 14 w 20"/>
                <a:gd name="T33" fmla="*/ 8 h 17"/>
                <a:gd name="T34" fmla="*/ 16 w 20"/>
                <a:gd name="T35" fmla="*/ 6 h 17"/>
                <a:gd name="T36" fmla="*/ 18 w 20"/>
                <a:gd name="T37" fmla="*/ 6 h 17"/>
                <a:gd name="T38" fmla="*/ 19 w 20"/>
                <a:gd name="T39" fmla="*/ 3 h 17"/>
                <a:gd name="T40" fmla="*/ 19 w 20"/>
                <a:gd name="T41" fmla="*/ 2 h 17"/>
                <a:gd name="T42" fmla="*/ 17 w 20"/>
                <a:gd name="T43" fmla="*/ 0 h 17"/>
                <a:gd name="T44" fmla="*/ 16 w 20"/>
                <a:gd name="T45" fmla="*/ 0 h 17"/>
                <a:gd name="T46" fmla="*/ 15 w 20"/>
                <a:gd name="T47" fmla="*/ 0 h 17"/>
                <a:gd name="T48" fmla="*/ 15 w 20"/>
                <a:gd name="T49" fmla="*/ 0 h 1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20"/>
                <a:gd name="T76" fmla="*/ 0 h 17"/>
                <a:gd name="T77" fmla="*/ 20 w 20"/>
                <a:gd name="T78" fmla="*/ 17 h 17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20" h="17">
                  <a:moveTo>
                    <a:pt x="15" y="0"/>
                  </a:moveTo>
                  <a:lnTo>
                    <a:pt x="16" y="0"/>
                  </a:lnTo>
                  <a:lnTo>
                    <a:pt x="14" y="2"/>
                  </a:lnTo>
                  <a:lnTo>
                    <a:pt x="12" y="3"/>
                  </a:lnTo>
                  <a:lnTo>
                    <a:pt x="10" y="4"/>
                  </a:lnTo>
                  <a:lnTo>
                    <a:pt x="9" y="6"/>
                  </a:lnTo>
                  <a:lnTo>
                    <a:pt x="6" y="7"/>
                  </a:lnTo>
                  <a:lnTo>
                    <a:pt x="4" y="8"/>
                  </a:lnTo>
                  <a:lnTo>
                    <a:pt x="2" y="11"/>
                  </a:lnTo>
                  <a:lnTo>
                    <a:pt x="0" y="13"/>
                  </a:lnTo>
                  <a:lnTo>
                    <a:pt x="3" y="16"/>
                  </a:lnTo>
                  <a:lnTo>
                    <a:pt x="5" y="14"/>
                  </a:lnTo>
                  <a:lnTo>
                    <a:pt x="6" y="13"/>
                  </a:lnTo>
                  <a:lnTo>
                    <a:pt x="9" y="11"/>
                  </a:lnTo>
                  <a:lnTo>
                    <a:pt x="10" y="11"/>
                  </a:lnTo>
                  <a:lnTo>
                    <a:pt x="12" y="8"/>
                  </a:lnTo>
                  <a:lnTo>
                    <a:pt x="14" y="8"/>
                  </a:lnTo>
                  <a:lnTo>
                    <a:pt x="16" y="6"/>
                  </a:lnTo>
                  <a:lnTo>
                    <a:pt x="18" y="6"/>
                  </a:lnTo>
                  <a:lnTo>
                    <a:pt x="19" y="3"/>
                  </a:lnTo>
                  <a:lnTo>
                    <a:pt x="19" y="2"/>
                  </a:lnTo>
                  <a:lnTo>
                    <a:pt x="17" y="0"/>
                  </a:lnTo>
                  <a:lnTo>
                    <a:pt x="16" y="0"/>
                  </a:lnTo>
                  <a:lnTo>
                    <a:pt x="15" y="0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71" name="Freeform 73"/>
            <p:cNvSpPr>
              <a:spLocks/>
            </p:cNvSpPr>
            <p:nvPr/>
          </p:nvSpPr>
          <p:spPr bwMode="auto">
            <a:xfrm>
              <a:off x="4531" y="3726"/>
              <a:ext cx="24" cy="18"/>
            </a:xfrm>
            <a:custGeom>
              <a:avLst/>
              <a:gdLst>
                <a:gd name="T0" fmla="*/ 20 w 24"/>
                <a:gd name="T1" fmla="*/ 0 h 18"/>
                <a:gd name="T2" fmla="*/ 17 w 24"/>
                <a:gd name="T3" fmla="*/ 2 h 18"/>
                <a:gd name="T4" fmla="*/ 15 w 24"/>
                <a:gd name="T5" fmla="*/ 3 h 18"/>
                <a:gd name="T6" fmla="*/ 13 w 24"/>
                <a:gd name="T7" fmla="*/ 5 h 18"/>
                <a:gd name="T8" fmla="*/ 10 w 24"/>
                <a:gd name="T9" fmla="*/ 6 h 18"/>
                <a:gd name="T10" fmla="*/ 7 w 24"/>
                <a:gd name="T11" fmla="*/ 8 h 18"/>
                <a:gd name="T12" fmla="*/ 5 w 24"/>
                <a:gd name="T13" fmla="*/ 9 h 18"/>
                <a:gd name="T14" fmla="*/ 3 w 24"/>
                <a:gd name="T15" fmla="*/ 11 h 18"/>
                <a:gd name="T16" fmla="*/ 0 w 24"/>
                <a:gd name="T17" fmla="*/ 12 h 18"/>
                <a:gd name="T18" fmla="*/ 3 w 24"/>
                <a:gd name="T19" fmla="*/ 17 h 18"/>
                <a:gd name="T20" fmla="*/ 6 w 24"/>
                <a:gd name="T21" fmla="*/ 15 h 18"/>
                <a:gd name="T22" fmla="*/ 8 w 24"/>
                <a:gd name="T23" fmla="*/ 13 h 18"/>
                <a:gd name="T24" fmla="*/ 10 w 24"/>
                <a:gd name="T25" fmla="*/ 11 h 18"/>
                <a:gd name="T26" fmla="*/ 13 w 24"/>
                <a:gd name="T27" fmla="*/ 10 h 18"/>
                <a:gd name="T28" fmla="*/ 15 w 24"/>
                <a:gd name="T29" fmla="*/ 8 h 18"/>
                <a:gd name="T30" fmla="*/ 17 w 24"/>
                <a:gd name="T31" fmla="*/ 7 h 18"/>
                <a:gd name="T32" fmla="*/ 19 w 24"/>
                <a:gd name="T33" fmla="*/ 6 h 18"/>
                <a:gd name="T34" fmla="*/ 22 w 24"/>
                <a:gd name="T35" fmla="*/ 4 h 18"/>
                <a:gd name="T36" fmla="*/ 23 w 24"/>
                <a:gd name="T37" fmla="*/ 3 h 18"/>
                <a:gd name="T38" fmla="*/ 23 w 24"/>
                <a:gd name="T39" fmla="*/ 2 h 18"/>
                <a:gd name="T40" fmla="*/ 22 w 24"/>
                <a:gd name="T41" fmla="*/ 0 h 18"/>
                <a:gd name="T42" fmla="*/ 20 w 24"/>
                <a:gd name="T43" fmla="*/ 0 h 18"/>
                <a:gd name="T44" fmla="*/ 20 w 24"/>
                <a:gd name="T45" fmla="*/ 0 h 1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24"/>
                <a:gd name="T70" fmla="*/ 0 h 18"/>
                <a:gd name="T71" fmla="*/ 24 w 24"/>
                <a:gd name="T72" fmla="*/ 18 h 1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24" h="18">
                  <a:moveTo>
                    <a:pt x="20" y="0"/>
                  </a:moveTo>
                  <a:lnTo>
                    <a:pt x="17" y="2"/>
                  </a:lnTo>
                  <a:lnTo>
                    <a:pt x="15" y="3"/>
                  </a:lnTo>
                  <a:lnTo>
                    <a:pt x="13" y="5"/>
                  </a:lnTo>
                  <a:lnTo>
                    <a:pt x="10" y="6"/>
                  </a:lnTo>
                  <a:lnTo>
                    <a:pt x="7" y="8"/>
                  </a:lnTo>
                  <a:lnTo>
                    <a:pt x="5" y="9"/>
                  </a:lnTo>
                  <a:lnTo>
                    <a:pt x="3" y="11"/>
                  </a:lnTo>
                  <a:lnTo>
                    <a:pt x="0" y="12"/>
                  </a:lnTo>
                  <a:lnTo>
                    <a:pt x="3" y="17"/>
                  </a:lnTo>
                  <a:lnTo>
                    <a:pt x="6" y="15"/>
                  </a:lnTo>
                  <a:lnTo>
                    <a:pt x="8" y="13"/>
                  </a:lnTo>
                  <a:lnTo>
                    <a:pt x="10" y="11"/>
                  </a:lnTo>
                  <a:lnTo>
                    <a:pt x="13" y="10"/>
                  </a:lnTo>
                  <a:lnTo>
                    <a:pt x="15" y="8"/>
                  </a:lnTo>
                  <a:lnTo>
                    <a:pt x="17" y="7"/>
                  </a:lnTo>
                  <a:lnTo>
                    <a:pt x="19" y="6"/>
                  </a:lnTo>
                  <a:lnTo>
                    <a:pt x="22" y="4"/>
                  </a:lnTo>
                  <a:lnTo>
                    <a:pt x="23" y="3"/>
                  </a:lnTo>
                  <a:lnTo>
                    <a:pt x="23" y="2"/>
                  </a:lnTo>
                  <a:lnTo>
                    <a:pt x="22" y="0"/>
                  </a:lnTo>
                  <a:lnTo>
                    <a:pt x="20" y="0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72" name="Freeform 74"/>
            <p:cNvSpPr>
              <a:spLocks/>
            </p:cNvSpPr>
            <p:nvPr/>
          </p:nvSpPr>
          <p:spPr bwMode="auto">
            <a:xfrm>
              <a:off x="4551" y="3720"/>
              <a:ext cx="18" cy="17"/>
            </a:xfrm>
            <a:custGeom>
              <a:avLst/>
              <a:gdLst>
                <a:gd name="T0" fmla="*/ 14 w 18"/>
                <a:gd name="T1" fmla="*/ 0 h 17"/>
                <a:gd name="T2" fmla="*/ 15 w 18"/>
                <a:gd name="T3" fmla="*/ 0 h 17"/>
                <a:gd name="T4" fmla="*/ 13 w 18"/>
                <a:gd name="T5" fmla="*/ 1 h 17"/>
                <a:gd name="T6" fmla="*/ 11 w 18"/>
                <a:gd name="T7" fmla="*/ 1 h 17"/>
                <a:gd name="T8" fmla="*/ 9 w 18"/>
                <a:gd name="T9" fmla="*/ 4 h 17"/>
                <a:gd name="T10" fmla="*/ 7 w 18"/>
                <a:gd name="T11" fmla="*/ 4 h 17"/>
                <a:gd name="T12" fmla="*/ 6 w 18"/>
                <a:gd name="T13" fmla="*/ 6 h 17"/>
                <a:gd name="T14" fmla="*/ 4 w 18"/>
                <a:gd name="T15" fmla="*/ 6 h 17"/>
                <a:gd name="T16" fmla="*/ 2 w 18"/>
                <a:gd name="T17" fmla="*/ 8 h 17"/>
                <a:gd name="T18" fmla="*/ 0 w 18"/>
                <a:gd name="T19" fmla="*/ 9 h 17"/>
                <a:gd name="T20" fmla="*/ 2 w 18"/>
                <a:gd name="T21" fmla="*/ 16 h 17"/>
                <a:gd name="T22" fmla="*/ 4 w 18"/>
                <a:gd name="T23" fmla="*/ 14 h 17"/>
                <a:gd name="T24" fmla="*/ 6 w 18"/>
                <a:gd name="T25" fmla="*/ 14 h 17"/>
                <a:gd name="T26" fmla="*/ 7 w 18"/>
                <a:gd name="T27" fmla="*/ 12 h 17"/>
                <a:gd name="T28" fmla="*/ 9 w 18"/>
                <a:gd name="T29" fmla="*/ 11 h 17"/>
                <a:gd name="T30" fmla="*/ 11 w 18"/>
                <a:gd name="T31" fmla="*/ 9 h 17"/>
                <a:gd name="T32" fmla="*/ 13 w 18"/>
                <a:gd name="T33" fmla="*/ 8 h 17"/>
                <a:gd name="T34" fmla="*/ 15 w 18"/>
                <a:gd name="T35" fmla="*/ 6 h 17"/>
                <a:gd name="T36" fmla="*/ 17 w 18"/>
                <a:gd name="T37" fmla="*/ 4 h 17"/>
                <a:gd name="T38" fmla="*/ 17 w 18"/>
                <a:gd name="T39" fmla="*/ 1 h 17"/>
                <a:gd name="T40" fmla="*/ 16 w 18"/>
                <a:gd name="T41" fmla="*/ 0 h 17"/>
                <a:gd name="T42" fmla="*/ 15 w 18"/>
                <a:gd name="T43" fmla="*/ 0 h 17"/>
                <a:gd name="T44" fmla="*/ 14 w 18"/>
                <a:gd name="T45" fmla="*/ 0 h 17"/>
                <a:gd name="T46" fmla="*/ 14 w 18"/>
                <a:gd name="T47" fmla="*/ 0 h 1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8"/>
                <a:gd name="T73" fmla="*/ 0 h 17"/>
                <a:gd name="T74" fmla="*/ 18 w 18"/>
                <a:gd name="T75" fmla="*/ 17 h 17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8" h="17">
                  <a:moveTo>
                    <a:pt x="14" y="0"/>
                  </a:moveTo>
                  <a:lnTo>
                    <a:pt x="15" y="0"/>
                  </a:lnTo>
                  <a:lnTo>
                    <a:pt x="13" y="1"/>
                  </a:lnTo>
                  <a:lnTo>
                    <a:pt x="11" y="1"/>
                  </a:lnTo>
                  <a:lnTo>
                    <a:pt x="9" y="4"/>
                  </a:lnTo>
                  <a:lnTo>
                    <a:pt x="7" y="4"/>
                  </a:lnTo>
                  <a:lnTo>
                    <a:pt x="6" y="6"/>
                  </a:lnTo>
                  <a:lnTo>
                    <a:pt x="4" y="6"/>
                  </a:lnTo>
                  <a:lnTo>
                    <a:pt x="2" y="8"/>
                  </a:lnTo>
                  <a:lnTo>
                    <a:pt x="0" y="9"/>
                  </a:lnTo>
                  <a:lnTo>
                    <a:pt x="2" y="16"/>
                  </a:lnTo>
                  <a:lnTo>
                    <a:pt x="4" y="14"/>
                  </a:lnTo>
                  <a:lnTo>
                    <a:pt x="6" y="14"/>
                  </a:lnTo>
                  <a:lnTo>
                    <a:pt x="7" y="12"/>
                  </a:lnTo>
                  <a:lnTo>
                    <a:pt x="9" y="11"/>
                  </a:lnTo>
                  <a:lnTo>
                    <a:pt x="11" y="9"/>
                  </a:lnTo>
                  <a:lnTo>
                    <a:pt x="13" y="8"/>
                  </a:lnTo>
                  <a:lnTo>
                    <a:pt x="15" y="6"/>
                  </a:lnTo>
                  <a:lnTo>
                    <a:pt x="17" y="4"/>
                  </a:lnTo>
                  <a:lnTo>
                    <a:pt x="17" y="1"/>
                  </a:lnTo>
                  <a:lnTo>
                    <a:pt x="16" y="0"/>
                  </a:lnTo>
                  <a:lnTo>
                    <a:pt x="15" y="0"/>
                  </a:lnTo>
                  <a:lnTo>
                    <a:pt x="14" y="0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73" name="Freeform 75"/>
            <p:cNvSpPr>
              <a:spLocks/>
            </p:cNvSpPr>
            <p:nvPr/>
          </p:nvSpPr>
          <p:spPr bwMode="auto">
            <a:xfrm>
              <a:off x="4565" y="3714"/>
              <a:ext cx="17" cy="17"/>
            </a:xfrm>
            <a:custGeom>
              <a:avLst/>
              <a:gdLst>
                <a:gd name="T0" fmla="*/ 11 w 17"/>
                <a:gd name="T1" fmla="*/ 0 h 17"/>
                <a:gd name="T2" fmla="*/ 12 w 17"/>
                <a:gd name="T3" fmla="*/ 0 h 17"/>
                <a:gd name="T4" fmla="*/ 9 w 17"/>
                <a:gd name="T5" fmla="*/ 1 h 17"/>
                <a:gd name="T6" fmla="*/ 5 w 17"/>
                <a:gd name="T7" fmla="*/ 5 h 17"/>
                <a:gd name="T8" fmla="*/ 3 w 17"/>
                <a:gd name="T9" fmla="*/ 7 h 17"/>
                <a:gd name="T10" fmla="*/ 0 w 17"/>
                <a:gd name="T11" fmla="*/ 10 h 17"/>
                <a:gd name="T12" fmla="*/ 3 w 17"/>
                <a:gd name="T13" fmla="*/ 16 h 17"/>
                <a:gd name="T14" fmla="*/ 5 w 17"/>
                <a:gd name="T15" fmla="*/ 14 h 17"/>
                <a:gd name="T16" fmla="*/ 8 w 17"/>
                <a:gd name="T17" fmla="*/ 10 h 17"/>
                <a:gd name="T18" fmla="*/ 11 w 17"/>
                <a:gd name="T19" fmla="*/ 8 h 17"/>
                <a:gd name="T20" fmla="*/ 13 w 17"/>
                <a:gd name="T21" fmla="*/ 7 h 17"/>
                <a:gd name="T22" fmla="*/ 14 w 17"/>
                <a:gd name="T23" fmla="*/ 7 h 17"/>
                <a:gd name="T24" fmla="*/ 16 w 17"/>
                <a:gd name="T25" fmla="*/ 3 h 17"/>
                <a:gd name="T26" fmla="*/ 13 w 17"/>
                <a:gd name="T27" fmla="*/ 1 h 17"/>
                <a:gd name="T28" fmla="*/ 12 w 17"/>
                <a:gd name="T29" fmla="*/ 0 h 17"/>
                <a:gd name="T30" fmla="*/ 11 w 17"/>
                <a:gd name="T31" fmla="*/ 0 h 17"/>
                <a:gd name="T32" fmla="*/ 11 w 17"/>
                <a:gd name="T33" fmla="*/ 0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11" y="0"/>
                  </a:moveTo>
                  <a:lnTo>
                    <a:pt x="12" y="0"/>
                  </a:lnTo>
                  <a:lnTo>
                    <a:pt x="9" y="1"/>
                  </a:lnTo>
                  <a:lnTo>
                    <a:pt x="5" y="5"/>
                  </a:lnTo>
                  <a:lnTo>
                    <a:pt x="3" y="7"/>
                  </a:lnTo>
                  <a:lnTo>
                    <a:pt x="0" y="10"/>
                  </a:lnTo>
                  <a:lnTo>
                    <a:pt x="3" y="16"/>
                  </a:lnTo>
                  <a:lnTo>
                    <a:pt x="5" y="14"/>
                  </a:lnTo>
                  <a:lnTo>
                    <a:pt x="8" y="10"/>
                  </a:lnTo>
                  <a:lnTo>
                    <a:pt x="11" y="8"/>
                  </a:lnTo>
                  <a:lnTo>
                    <a:pt x="13" y="7"/>
                  </a:lnTo>
                  <a:lnTo>
                    <a:pt x="14" y="7"/>
                  </a:lnTo>
                  <a:lnTo>
                    <a:pt x="16" y="3"/>
                  </a:lnTo>
                  <a:lnTo>
                    <a:pt x="13" y="1"/>
                  </a:lnTo>
                  <a:lnTo>
                    <a:pt x="12" y="0"/>
                  </a:lnTo>
                  <a:lnTo>
                    <a:pt x="11" y="0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74" name="Freeform 76"/>
            <p:cNvSpPr>
              <a:spLocks/>
            </p:cNvSpPr>
            <p:nvPr/>
          </p:nvSpPr>
          <p:spPr bwMode="auto">
            <a:xfrm>
              <a:off x="4575" y="3710"/>
              <a:ext cx="20" cy="17"/>
            </a:xfrm>
            <a:custGeom>
              <a:avLst/>
              <a:gdLst>
                <a:gd name="T0" fmla="*/ 17 w 20"/>
                <a:gd name="T1" fmla="*/ 0 h 17"/>
                <a:gd name="T2" fmla="*/ 15 w 20"/>
                <a:gd name="T3" fmla="*/ 0 h 17"/>
                <a:gd name="T4" fmla="*/ 12 w 20"/>
                <a:gd name="T5" fmla="*/ 2 h 17"/>
                <a:gd name="T6" fmla="*/ 10 w 20"/>
                <a:gd name="T7" fmla="*/ 2 h 17"/>
                <a:gd name="T8" fmla="*/ 8 w 20"/>
                <a:gd name="T9" fmla="*/ 4 h 17"/>
                <a:gd name="T10" fmla="*/ 6 w 20"/>
                <a:gd name="T11" fmla="*/ 4 h 17"/>
                <a:gd name="T12" fmla="*/ 4 w 20"/>
                <a:gd name="T13" fmla="*/ 4 h 17"/>
                <a:gd name="T14" fmla="*/ 2 w 20"/>
                <a:gd name="T15" fmla="*/ 6 h 17"/>
                <a:gd name="T16" fmla="*/ 0 w 20"/>
                <a:gd name="T17" fmla="*/ 8 h 17"/>
                <a:gd name="T18" fmla="*/ 2 w 20"/>
                <a:gd name="T19" fmla="*/ 16 h 17"/>
                <a:gd name="T20" fmla="*/ 4 w 20"/>
                <a:gd name="T21" fmla="*/ 16 h 17"/>
                <a:gd name="T22" fmla="*/ 6 w 20"/>
                <a:gd name="T23" fmla="*/ 14 h 17"/>
                <a:gd name="T24" fmla="*/ 7 w 20"/>
                <a:gd name="T25" fmla="*/ 14 h 17"/>
                <a:gd name="T26" fmla="*/ 9 w 20"/>
                <a:gd name="T27" fmla="*/ 12 h 17"/>
                <a:gd name="T28" fmla="*/ 12 w 20"/>
                <a:gd name="T29" fmla="*/ 12 h 17"/>
                <a:gd name="T30" fmla="*/ 14 w 20"/>
                <a:gd name="T31" fmla="*/ 10 h 17"/>
                <a:gd name="T32" fmla="*/ 15 w 20"/>
                <a:gd name="T33" fmla="*/ 10 h 17"/>
                <a:gd name="T34" fmla="*/ 17 w 20"/>
                <a:gd name="T35" fmla="*/ 10 h 17"/>
                <a:gd name="T36" fmla="*/ 18 w 20"/>
                <a:gd name="T37" fmla="*/ 8 h 17"/>
                <a:gd name="T38" fmla="*/ 19 w 20"/>
                <a:gd name="T39" fmla="*/ 4 h 17"/>
                <a:gd name="T40" fmla="*/ 18 w 20"/>
                <a:gd name="T41" fmla="*/ 2 h 17"/>
                <a:gd name="T42" fmla="*/ 17 w 20"/>
                <a:gd name="T43" fmla="*/ 0 h 17"/>
                <a:gd name="T44" fmla="*/ 17 w 20"/>
                <a:gd name="T45" fmla="*/ 0 h 1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20"/>
                <a:gd name="T70" fmla="*/ 0 h 17"/>
                <a:gd name="T71" fmla="*/ 20 w 20"/>
                <a:gd name="T72" fmla="*/ 17 h 1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20" h="17">
                  <a:moveTo>
                    <a:pt x="17" y="0"/>
                  </a:moveTo>
                  <a:lnTo>
                    <a:pt x="15" y="0"/>
                  </a:lnTo>
                  <a:lnTo>
                    <a:pt x="12" y="2"/>
                  </a:lnTo>
                  <a:lnTo>
                    <a:pt x="10" y="2"/>
                  </a:lnTo>
                  <a:lnTo>
                    <a:pt x="8" y="4"/>
                  </a:lnTo>
                  <a:lnTo>
                    <a:pt x="6" y="4"/>
                  </a:lnTo>
                  <a:lnTo>
                    <a:pt x="4" y="4"/>
                  </a:lnTo>
                  <a:lnTo>
                    <a:pt x="2" y="6"/>
                  </a:lnTo>
                  <a:lnTo>
                    <a:pt x="0" y="8"/>
                  </a:lnTo>
                  <a:lnTo>
                    <a:pt x="2" y="16"/>
                  </a:lnTo>
                  <a:lnTo>
                    <a:pt x="4" y="16"/>
                  </a:lnTo>
                  <a:lnTo>
                    <a:pt x="6" y="14"/>
                  </a:lnTo>
                  <a:lnTo>
                    <a:pt x="7" y="14"/>
                  </a:lnTo>
                  <a:lnTo>
                    <a:pt x="9" y="12"/>
                  </a:lnTo>
                  <a:lnTo>
                    <a:pt x="12" y="12"/>
                  </a:lnTo>
                  <a:lnTo>
                    <a:pt x="14" y="10"/>
                  </a:lnTo>
                  <a:lnTo>
                    <a:pt x="15" y="10"/>
                  </a:lnTo>
                  <a:lnTo>
                    <a:pt x="17" y="10"/>
                  </a:lnTo>
                  <a:lnTo>
                    <a:pt x="18" y="8"/>
                  </a:lnTo>
                  <a:lnTo>
                    <a:pt x="19" y="4"/>
                  </a:lnTo>
                  <a:lnTo>
                    <a:pt x="18" y="2"/>
                  </a:lnTo>
                  <a:lnTo>
                    <a:pt x="17" y="0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75" name="Freeform 77"/>
            <p:cNvSpPr>
              <a:spLocks/>
            </p:cNvSpPr>
            <p:nvPr/>
          </p:nvSpPr>
          <p:spPr bwMode="auto">
            <a:xfrm>
              <a:off x="4592" y="3710"/>
              <a:ext cx="24" cy="17"/>
            </a:xfrm>
            <a:custGeom>
              <a:avLst/>
              <a:gdLst>
                <a:gd name="T0" fmla="*/ 21 w 24"/>
                <a:gd name="T1" fmla="*/ 4 h 17"/>
                <a:gd name="T2" fmla="*/ 18 w 24"/>
                <a:gd name="T3" fmla="*/ 4 h 17"/>
                <a:gd name="T4" fmla="*/ 15 w 24"/>
                <a:gd name="T5" fmla="*/ 4 h 17"/>
                <a:gd name="T6" fmla="*/ 13 w 24"/>
                <a:gd name="T7" fmla="*/ 2 h 17"/>
                <a:gd name="T8" fmla="*/ 10 w 24"/>
                <a:gd name="T9" fmla="*/ 2 h 17"/>
                <a:gd name="T10" fmla="*/ 8 w 24"/>
                <a:gd name="T11" fmla="*/ 2 h 17"/>
                <a:gd name="T12" fmla="*/ 6 w 24"/>
                <a:gd name="T13" fmla="*/ 0 h 17"/>
                <a:gd name="T14" fmla="*/ 2 w 24"/>
                <a:gd name="T15" fmla="*/ 0 h 17"/>
                <a:gd name="T16" fmla="*/ 0 w 24"/>
                <a:gd name="T17" fmla="*/ 0 h 17"/>
                <a:gd name="T18" fmla="*/ 0 w 24"/>
                <a:gd name="T19" fmla="*/ 11 h 17"/>
                <a:gd name="T20" fmla="*/ 2 w 24"/>
                <a:gd name="T21" fmla="*/ 11 h 17"/>
                <a:gd name="T22" fmla="*/ 4 w 24"/>
                <a:gd name="T23" fmla="*/ 11 h 17"/>
                <a:gd name="T24" fmla="*/ 6 w 24"/>
                <a:gd name="T25" fmla="*/ 11 h 17"/>
                <a:gd name="T26" fmla="*/ 10 w 24"/>
                <a:gd name="T27" fmla="*/ 11 h 17"/>
                <a:gd name="T28" fmla="*/ 13 w 24"/>
                <a:gd name="T29" fmla="*/ 13 h 17"/>
                <a:gd name="T30" fmla="*/ 15 w 24"/>
                <a:gd name="T31" fmla="*/ 13 h 17"/>
                <a:gd name="T32" fmla="*/ 17 w 24"/>
                <a:gd name="T33" fmla="*/ 16 h 17"/>
                <a:gd name="T34" fmla="*/ 20 w 24"/>
                <a:gd name="T35" fmla="*/ 16 h 17"/>
                <a:gd name="T36" fmla="*/ 22 w 24"/>
                <a:gd name="T37" fmla="*/ 16 h 17"/>
                <a:gd name="T38" fmla="*/ 23 w 24"/>
                <a:gd name="T39" fmla="*/ 11 h 17"/>
                <a:gd name="T40" fmla="*/ 22 w 24"/>
                <a:gd name="T41" fmla="*/ 6 h 17"/>
                <a:gd name="T42" fmla="*/ 21 w 24"/>
                <a:gd name="T43" fmla="*/ 4 h 17"/>
                <a:gd name="T44" fmla="*/ 21 w 24"/>
                <a:gd name="T45" fmla="*/ 4 h 1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24"/>
                <a:gd name="T70" fmla="*/ 0 h 17"/>
                <a:gd name="T71" fmla="*/ 24 w 24"/>
                <a:gd name="T72" fmla="*/ 17 h 1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24" h="17">
                  <a:moveTo>
                    <a:pt x="21" y="4"/>
                  </a:moveTo>
                  <a:lnTo>
                    <a:pt x="18" y="4"/>
                  </a:lnTo>
                  <a:lnTo>
                    <a:pt x="15" y="4"/>
                  </a:lnTo>
                  <a:lnTo>
                    <a:pt x="13" y="2"/>
                  </a:lnTo>
                  <a:lnTo>
                    <a:pt x="10" y="2"/>
                  </a:lnTo>
                  <a:lnTo>
                    <a:pt x="8" y="2"/>
                  </a:lnTo>
                  <a:lnTo>
                    <a:pt x="6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4" y="11"/>
                  </a:lnTo>
                  <a:lnTo>
                    <a:pt x="6" y="11"/>
                  </a:lnTo>
                  <a:lnTo>
                    <a:pt x="10" y="11"/>
                  </a:lnTo>
                  <a:lnTo>
                    <a:pt x="13" y="13"/>
                  </a:lnTo>
                  <a:lnTo>
                    <a:pt x="15" y="13"/>
                  </a:lnTo>
                  <a:lnTo>
                    <a:pt x="17" y="16"/>
                  </a:lnTo>
                  <a:lnTo>
                    <a:pt x="20" y="16"/>
                  </a:lnTo>
                  <a:lnTo>
                    <a:pt x="22" y="16"/>
                  </a:lnTo>
                  <a:lnTo>
                    <a:pt x="23" y="11"/>
                  </a:lnTo>
                  <a:lnTo>
                    <a:pt x="22" y="6"/>
                  </a:lnTo>
                  <a:lnTo>
                    <a:pt x="21" y="4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76" name="Freeform 78"/>
            <p:cNvSpPr>
              <a:spLocks/>
            </p:cNvSpPr>
            <p:nvPr/>
          </p:nvSpPr>
          <p:spPr bwMode="auto">
            <a:xfrm>
              <a:off x="4612" y="3712"/>
              <a:ext cx="26" cy="18"/>
            </a:xfrm>
            <a:custGeom>
              <a:avLst/>
              <a:gdLst>
                <a:gd name="T0" fmla="*/ 24 w 26"/>
                <a:gd name="T1" fmla="*/ 13 h 18"/>
                <a:gd name="T2" fmla="*/ 21 w 26"/>
                <a:gd name="T3" fmla="*/ 12 h 18"/>
                <a:gd name="T4" fmla="*/ 19 w 26"/>
                <a:gd name="T5" fmla="*/ 11 h 18"/>
                <a:gd name="T6" fmla="*/ 17 w 26"/>
                <a:gd name="T7" fmla="*/ 9 h 18"/>
                <a:gd name="T8" fmla="*/ 14 w 26"/>
                <a:gd name="T9" fmla="*/ 7 h 18"/>
                <a:gd name="T10" fmla="*/ 11 w 26"/>
                <a:gd name="T11" fmla="*/ 5 h 18"/>
                <a:gd name="T12" fmla="*/ 8 w 26"/>
                <a:gd name="T13" fmla="*/ 3 h 18"/>
                <a:gd name="T14" fmla="*/ 4 w 26"/>
                <a:gd name="T15" fmla="*/ 1 h 18"/>
                <a:gd name="T16" fmla="*/ 1 w 26"/>
                <a:gd name="T17" fmla="*/ 0 h 18"/>
                <a:gd name="T18" fmla="*/ 0 w 26"/>
                <a:gd name="T19" fmla="*/ 5 h 18"/>
                <a:gd name="T20" fmla="*/ 3 w 26"/>
                <a:gd name="T21" fmla="*/ 6 h 18"/>
                <a:gd name="T22" fmla="*/ 6 w 26"/>
                <a:gd name="T23" fmla="*/ 7 h 18"/>
                <a:gd name="T24" fmla="*/ 8 w 26"/>
                <a:gd name="T25" fmla="*/ 9 h 18"/>
                <a:gd name="T26" fmla="*/ 11 w 26"/>
                <a:gd name="T27" fmla="*/ 11 h 18"/>
                <a:gd name="T28" fmla="*/ 14 w 26"/>
                <a:gd name="T29" fmla="*/ 12 h 18"/>
                <a:gd name="T30" fmla="*/ 17 w 26"/>
                <a:gd name="T31" fmla="*/ 14 h 18"/>
                <a:gd name="T32" fmla="*/ 19 w 26"/>
                <a:gd name="T33" fmla="*/ 16 h 18"/>
                <a:gd name="T34" fmla="*/ 22 w 26"/>
                <a:gd name="T35" fmla="*/ 17 h 18"/>
                <a:gd name="T36" fmla="*/ 23 w 26"/>
                <a:gd name="T37" fmla="*/ 17 h 18"/>
                <a:gd name="T38" fmla="*/ 25 w 26"/>
                <a:gd name="T39" fmla="*/ 16 h 18"/>
                <a:gd name="T40" fmla="*/ 25 w 26"/>
                <a:gd name="T41" fmla="*/ 14 h 18"/>
                <a:gd name="T42" fmla="*/ 24 w 26"/>
                <a:gd name="T43" fmla="*/ 13 h 18"/>
                <a:gd name="T44" fmla="*/ 24 w 26"/>
                <a:gd name="T45" fmla="*/ 13 h 1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26"/>
                <a:gd name="T70" fmla="*/ 0 h 18"/>
                <a:gd name="T71" fmla="*/ 26 w 26"/>
                <a:gd name="T72" fmla="*/ 18 h 1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26" h="18">
                  <a:moveTo>
                    <a:pt x="24" y="13"/>
                  </a:moveTo>
                  <a:lnTo>
                    <a:pt x="21" y="12"/>
                  </a:lnTo>
                  <a:lnTo>
                    <a:pt x="19" y="11"/>
                  </a:lnTo>
                  <a:lnTo>
                    <a:pt x="17" y="9"/>
                  </a:lnTo>
                  <a:lnTo>
                    <a:pt x="14" y="7"/>
                  </a:lnTo>
                  <a:lnTo>
                    <a:pt x="11" y="5"/>
                  </a:lnTo>
                  <a:lnTo>
                    <a:pt x="8" y="3"/>
                  </a:lnTo>
                  <a:lnTo>
                    <a:pt x="4" y="1"/>
                  </a:lnTo>
                  <a:lnTo>
                    <a:pt x="1" y="0"/>
                  </a:lnTo>
                  <a:lnTo>
                    <a:pt x="0" y="5"/>
                  </a:lnTo>
                  <a:lnTo>
                    <a:pt x="3" y="6"/>
                  </a:lnTo>
                  <a:lnTo>
                    <a:pt x="6" y="7"/>
                  </a:lnTo>
                  <a:lnTo>
                    <a:pt x="8" y="9"/>
                  </a:lnTo>
                  <a:lnTo>
                    <a:pt x="11" y="11"/>
                  </a:lnTo>
                  <a:lnTo>
                    <a:pt x="14" y="12"/>
                  </a:lnTo>
                  <a:lnTo>
                    <a:pt x="17" y="14"/>
                  </a:lnTo>
                  <a:lnTo>
                    <a:pt x="19" y="16"/>
                  </a:lnTo>
                  <a:lnTo>
                    <a:pt x="22" y="17"/>
                  </a:lnTo>
                  <a:lnTo>
                    <a:pt x="23" y="17"/>
                  </a:lnTo>
                  <a:lnTo>
                    <a:pt x="25" y="16"/>
                  </a:lnTo>
                  <a:lnTo>
                    <a:pt x="25" y="14"/>
                  </a:lnTo>
                  <a:lnTo>
                    <a:pt x="24" y="13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77" name="Freeform 79"/>
            <p:cNvSpPr>
              <a:spLocks/>
            </p:cNvSpPr>
            <p:nvPr/>
          </p:nvSpPr>
          <p:spPr bwMode="auto">
            <a:xfrm>
              <a:off x="4634" y="3725"/>
              <a:ext cx="29" cy="19"/>
            </a:xfrm>
            <a:custGeom>
              <a:avLst/>
              <a:gdLst>
                <a:gd name="T0" fmla="*/ 27 w 29"/>
                <a:gd name="T1" fmla="*/ 13 h 19"/>
                <a:gd name="T2" fmla="*/ 24 w 29"/>
                <a:gd name="T3" fmla="*/ 12 h 19"/>
                <a:gd name="T4" fmla="*/ 21 w 29"/>
                <a:gd name="T5" fmla="*/ 10 h 19"/>
                <a:gd name="T6" fmla="*/ 17 w 29"/>
                <a:gd name="T7" fmla="*/ 9 h 19"/>
                <a:gd name="T8" fmla="*/ 14 w 29"/>
                <a:gd name="T9" fmla="*/ 7 h 19"/>
                <a:gd name="T10" fmla="*/ 11 w 29"/>
                <a:gd name="T11" fmla="*/ 5 h 19"/>
                <a:gd name="T12" fmla="*/ 8 w 29"/>
                <a:gd name="T13" fmla="*/ 3 h 19"/>
                <a:gd name="T14" fmla="*/ 5 w 29"/>
                <a:gd name="T15" fmla="*/ 2 h 19"/>
                <a:gd name="T16" fmla="*/ 2 w 29"/>
                <a:gd name="T17" fmla="*/ 0 h 19"/>
                <a:gd name="T18" fmla="*/ 0 w 29"/>
                <a:gd name="T19" fmla="*/ 4 h 19"/>
                <a:gd name="T20" fmla="*/ 4 w 29"/>
                <a:gd name="T21" fmla="*/ 6 h 19"/>
                <a:gd name="T22" fmla="*/ 6 w 29"/>
                <a:gd name="T23" fmla="*/ 7 h 19"/>
                <a:gd name="T24" fmla="*/ 9 w 29"/>
                <a:gd name="T25" fmla="*/ 9 h 19"/>
                <a:gd name="T26" fmla="*/ 12 w 29"/>
                <a:gd name="T27" fmla="*/ 10 h 19"/>
                <a:gd name="T28" fmla="*/ 16 w 29"/>
                <a:gd name="T29" fmla="*/ 12 h 19"/>
                <a:gd name="T30" fmla="*/ 19 w 29"/>
                <a:gd name="T31" fmla="*/ 13 h 19"/>
                <a:gd name="T32" fmla="*/ 22 w 29"/>
                <a:gd name="T33" fmla="*/ 16 h 19"/>
                <a:gd name="T34" fmla="*/ 24 w 29"/>
                <a:gd name="T35" fmla="*/ 18 h 19"/>
                <a:gd name="T36" fmla="*/ 26 w 29"/>
                <a:gd name="T37" fmla="*/ 18 h 19"/>
                <a:gd name="T38" fmla="*/ 28 w 29"/>
                <a:gd name="T39" fmla="*/ 17 h 19"/>
                <a:gd name="T40" fmla="*/ 28 w 29"/>
                <a:gd name="T41" fmla="*/ 15 h 19"/>
                <a:gd name="T42" fmla="*/ 27 w 29"/>
                <a:gd name="T43" fmla="*/ 13 h 19"/>
                <a:gd name="T44" fmla="*/ 27 w 29"/>
                <a:gd name="T45" fmla="*/ 13 h 1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29"/>
                <a:gd name="T70" fmla="*/ 0 h 19"/>
                <a:gd name="T71" fmla="*/ 29 w 29"/>
                <a:gd name="T72" fmla="*/ 19 h 1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29" h="19">
                  <a:moveTo>
                    <a:pt x="27" y="13"/>
                  </a:moveTo>
                  <a:lnTo>
                    <a:pt x="24" y="12"/>
                  </a:lnTo>
                  <a:lnTo>
                    <a:pt x="21" y="10"/>
                  </a:lnTo>
                  <a:lnTo>
                    <a:pt x="17" y="9"/>
                  </a:lnTo>
                  <a:lnTo>
                    <a:pt x="14" y="7"/>
                  </a:lnTo>
                  <a:lnTo>
                    <a:pt x="11" y="5"/>
                  </a:lnTo>
                  <a:lnTo>
                    <a:pt x="8" y="3"/>
                  </a:lnTo>
                  <a:lnTo>
                    <a:pt x="5" y="2"/>
                  </a:lnTo>
                  <a:lnTo>
                    <a:pt x="2" y="0"/>
                  </a:lnTo>
                  <a:lnTo>
                    <a:pt x="0" y="4"/>
                  </a:lnTo>
                  <a:lnTo>
                    <a:pt x="4" y="6"/>
                  </a:lnTo>
                  <a:lnTo>
                    <a:pt x="6" y="7"/>
                  </a:lnTo>
                  <a:lnTo>
                    <a:pt x="9" y="9"/>
                  </a:lnTo>
                  <a:lnTo>
                    <a:pt x="12" y="10"/>
                  </a:lnTo>
                  <a:lnTo>
                    <a:pt x="16" y="12"/>
                  </a:lnTo>
                  <a:lnTo>
                    <a:pt x="19" y="13"/>
                  </a:lnTo>
                  <a:lnTo>
                    <a:pt x="22" y="16"/>
                  </a:lnTo>
                  <a:lnTo>
                    <a:pt x="24" y="18"/>
                  </a:lnTo>
                  <a:lnTo>
                    <a:pt x="26" y="18"/>
                  </a:lnTo>
                  <a:lnTo>
                    <a:pt x="28" y="17"/>
                  </a:lnTo>
                  <a:lnTo>
                    <a:pt x="28" y="15"/>
                  </a:lnTo>
                  <a:lnTo>
                    <a:pt x="27" y="13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78" name="Freeform 80"/>
            <p:cNvSpPr>
              <a:spLocks/>
            </p:cNvSpPr>
            <p:nvPr/>
          </p:nvSpPr>
          <p:spPr bwMode="auto">
            <a:xfrm>
              <a:off x="4658" y="3738"/>
              <a:ext cx="22" cy="18"/>
            </a:xfrm>
            <a:custGeom>
              <a:avLst/>
              <a:gdLst>
                <a:gd name="T0" fmla="*/ 19 w 22"/>
                <a:gd name="T1" fmla="*/ 12 h 18"/>
                <a:gd name="T2" fmla="*/ 17 w 22"/>
                <a:gd name="T3" fmla="*/ 11 h 18"/>
                <a:gd name="T4" fmla="*/ 16 w 22"/>
                <a:gd name="T5" fmla="*/ 11 h 18"/>
                <a:gd name="T6" fmla="*/ 14 w 22"/>
                <a:gd name="T7" fmla="*/ 9 h 18"/>
                <a:gd name="T8" fmla="*/ 11 w 22"/>
                <a:gd name="T9" fmla="*/ 7 h 18"/>
                <a:gd name="T10" fmla="*/ 9 w 22"/>
                <a:gd name="T11" fmla="*/ 5 h 18"/>
                <a:gd name="T12" fmla="*/ 8 w 22"/>
                <a:gd name="T13" fmla="*/ 4 h 18"/>
                <a:gd name="T14" fmla="*/ 5 w 22"/>
                <a:gd name="T15" fmla="*/ 2 h 18"/>
                <a:gd name="T16" fmla="*/ 3 w 22"/>
                <a:gd name="T17" fmla="*/ 0 h 18"/>
                <a:gd name="T18" fmla="*/ 0 w 22"/>
                <a:gd name="T19" fmla="*/ 5 h 18"/>
                <a:gd name="T20" fmla="*/ 2 w 22"/>
                <a:gd name="T21" fmla="*/ 5 h 18"/>
                <a:gd name="T22" fmla="*/ 4 w 22"/>
                <a:gd name="T23" fmla="*/ 7 h 18"/>
                <a:gd name="T24" fmla="*/ 6 w 22"/>
                <a:gd name="T25" fmla="*/ 9 h 18"/>
                <a:gd name="T26" fmla="*/ 9 w 22"/>
                <a:gd name="T27" fmla="*/ 11 h 18"/>
                <a:gd name="T28" fmla="*/ 11 w 22"/>
                <a:gd name="T29" fmla="*/ 13 h 18"/>
                <a:gd name="T30" fmla="*/ 13 w 22"/>
                <a:gd name="T31" fmla="*/ 15 h 18"/>
                <a:gd name="T32" fmla="*/ 16 w 22"/>
                <a:gd name="T33" fmla="*/ 16 h 18"/>
                <a:gd name="T34" fmla="*/ 18 w 22"/>
                <a:gd name="T35" fmla="*/ 17 h 18"/>
                <a:gd name="T36" fmla="*/ 20 w 22"/>
                <a:gd name="T37" fmla="*/ 16 h 18"/>
                <a:gd name="T38" fmla="*/ 21 w 22"/>
                <a:gd name="T39" fmla="*/ 15 h 18"/>
                <a:gd name="T40" fmla="*/ 21 w 22"/>
                <a:gd name="T41" fmla="*/ 13 h 18"/>
                <a:gd name="T42" fmla="*/ 19 w 22"/>
                <a:gd name="T43" fmla="*/ 12 h 18"/>
                <a:gd name="T44" fmla="*/ 19 w 22"/>
                <a:gd name="T45" fmla="*/ 12 h 1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22"/>
                <a:gd name="T70" fmla="*/ 0 h 18"/>
                <a:gd name="T71" fmla="*/ 22 w 22"/>
                <a:gd name="T72" fmla="*/ 18 h 1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22" h="18">
                  <a:moveTo>
                    <a:pt x="19" y="12"/>
                  </a:moveTo>
                  <a:lnTo>
                    <a:pt x="17" y="11"/>
                  </a:lnTo>
                  <a:lnTo>
                    <a:pt x="16" y="11"/>
                  </a:lnTo>
                  <a:lnTo>
                    <a:pt x="14" y="9"/>
                  </a:lnTo>
                  <a:lnTo>
                    <a:pt x="11" y="7"/>
                  </a:lnTo>
                  <a:lnTo>
                    <a:pt x="9" y="5"/>
                  </a:lnTo>
                  <a:lnTo>
                    <a:pt x="8" y="4"/>
                  </a:lnTo>
                  <a:lnTo>
                    <a:pt x="5" y="2"/>
                  </a:lnTo>
                  <a:lnTo>
                    <a:pt x="3" y="0"/>
                  </a:lnTo>
                  <a:lnTo>
                    <a:pt x="0" y="5"/>
                  </a:lnTo>
                  <a:lnTo>
                    <a:pt x="2" y="5"/>
                  </a:lnTo>
                  <a:lnTo>
                    <a:pt x="4" y="7"/>
                  </a:lnTo>
                  <a:lnTo>
                    <a:pt x="6" y="9"/>
                  </a:lnTo>
                  <a:lnTo>
                    <a:pt x="9" y="11"/>
                  </a:lnTo>
                  <a:lnTo>
                    <a:pt x="11" y="13"/>
                  </a:lnTo>
                  <a:lnTo>
                    <a:pt x="13" y="15"/>
                  </a:lnTo>
                  <a:lnTo>
                    <a:pt x="16" y="16"/>
                  </a:lnTo>
                  <a:lnTo>
                    <a:pt x="18" y="17"/>
                  </a:lnTo>
                  <a:lnTo>
                    <a:pt x="20" y="16"/>
                  </a:lnTo>
                  <a:lnTo>
                    <a:pt x="21" y="15"/>
                  </a:lnTo>
                  <a:lnTo>
                    <a:pt x="21" y="13"/>
                  </a:lnTo>
                  <a:lnTo>
                    <a:pt x="19" y="12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79" name="Freeform 81"/>
            <p:cNvSpPr>
              <a:spLocks/>
            </p:cNvSpPr>
            <p:nvPr/>
          </p:nvSpPr>
          <p:spPr bwMode="auto">
            <a:xfrm>
              <a:off x="4676" y="3750"/>
              <a:ext cx="37" cy="17"/>
            </a:xfrm>
            <a:custGeom>
              <a:avLst/>
              <a:gdLst>
                <a:gd name="T0" fmla="*/ 36 w 37"/>
                <a:gd name="T1" fmla="*/ 13 h 17"/>
                <a:gd name="T2" fmla="*/ 35 w 37"/>
                <a:gd name="T3" fmla="*/ 9 h 17"/>
                <a:gd name="T4" fmla="*/ 1 w 37"/>
                <a:gd name="T5" fmla="*/ 0 h 17"/>
                <a:gd name="T6" fmla="*/ 0 w 37"/>
                <a:gd name="T7" fmla="*/ 6 h 17"/>
                <a:gd name="T8" fmla="*/ 33 w 37"/>
                <a:gd name="T9" fmla="*/ 16 h 17"/>
                <a:gd name="T10" fmla="*/ 31 w 37"/>
                <a:gd name="T11" fmla="*/ 10 h 17"/>
                <a:gd name="T12" fmla="*/ 33 w 37"/>
                <a:gd name="T13" fmla="*/ 16 h 17"/>
                <a:gd name="T14" fmla="*/ 36 w 37"/>
                <a:gd name="T15" fmla="*/ 14 h 17"/>
                <a:gd name="T16" fmla="*/ 36 w 37"/>
                <a:gd name="T17" fmla="*/ 13 h 17"/>
                <a:gd name="T18" fmla="*/ 36 w 37"/>
                <a:gd name="T19" fmla="*/ 10 h 17"/>
                <a:gd name="T20" fmla="*/ 35 w 37"/>
                <a:gd name="T21" fmla="*/ 9 h 17"/>
                <a:gd name="T22" fmla="*/ 36 w 37"/>
                <a:gd name="T23" fmla="*/ 13 h 17"/>
                <a:gd name="T24" fmla="*/ 36 w 37"/>
                <a:gd name="T25" fmla="*/ 13 h 17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37"/>
                <a:gd name="T40" fmla="*/ 0 h 17"/>
                <a:gd name="T41" fmla="*/ 37 w 37"/>
                <a:gd name="T42" fmla="*/ 17 h 17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37" h="17">
                  <a:moveTo>
                    <a:pt x="36" y="13"/>
                  </a:moveTo>
                  <a:lnTo>
                    <a:pt x="35" y="9"/>
                  </a:lnTo>
                  <a:lnTo>
                    <a:pt x="1" y="0"/>
                  </a:lnTo>
                  <a:lnTo>
                    <a:pt x="0" y="6"/>
                  </a:lnTo>
                  <a:lnTo>
                    <a:pt x="33" y="16"/>
                  </a:lnTo>
                  <a:lnTo>
                    <a:pt x="31" y="10"/>
                  </a:lnTo>
                  <a:lnTo>
                    <a:pt x="33" y="16"/>
                  </a:lnTo>
                  <a:lnTo>
                    <a:pt x="36" y="14"/>
                  </a:lnTo>
                  <a:lnTo>
                    <a:pt x="36" y="13"/>
                  </a:lnTo>
                  <a:lnTo>
                    <a:pt x="36" y="10"/>
                  </a:lnTo>
                  <a:lnTo>
                    <a:pt x="35" y="9"/>
                  </a:lnTo>
                  <a:lnTo>
                    <a:pt x="36" y="13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80" name="Freeform 82"/>
            <p:cNvSpPr>
              <a:spLocks/>
            </p:cNvSpPr>
            <p:nvPr/>
          </p:nvSpPr>
          <p:spPr bwMode="auto">
            <a:xfrm>
              <a:off x="4682" y="3758"/>
              <a:ext cx="31" cy="46"/>
            </a:xfrm>
            <a:custGeom>
              <a:avLst/>
              <a:gdLst>
                <a:gd name="T0" fmla="*/ 2 w 31"/>
                <a:gd name="T1" fmla="*/ 45 h 46"/>
                <a:gd name="T2" fmla="*/ 4 w 31"/>
                <a:gd name="T3" fmla="*/ 45 h 46"/>
                <a:gd name="T4" fmla="*/ 8 w 31"/>
                <a:gd name="T5" fmla="*/ 40 h 46"/>
                <a:gd name="T6" fmla="*/ 11 w 31"/>
                <a:gd name="T7" fmla="*/ 34 h 46"/>
                <a:gd name="T8" fmla="*/ 15 w 31"/>
                <a:gd name="T9" fmla="*/ 29 h 46"/>
                <a:gd name="T10" fmla="*/ 19 w 31"/>
                <a:gd name="T11" fmla="*/ 24 h 46"/>
                <a:gd name="T12" fmla="*/ 23 w 31"/>
                <a:gd name="T13" fmla="*/ 18 h 46"/>
                <a:gd name="T14" fmla="*/ 25 w 31"/>
                <a:gd name="T15" fmla="*/ 13 h 46"/>
                <a:gd name="T16" fmla="*/ 28 w 31"/>
                <a:gd name="T17" fmla="*/ 7 h 46"/>
                <a:gd name="T18" fmla="*/ 30 w 31"/>
                <a:gd name="T19" fmla="*/ 2 h 46"/>
                <a:gd name="T20" fmla="*/ 25 w 31"/>
                <a:gd name="T21" fmla="*/ 0 h 46"/>
                <a:gd name="T22" fmla="*/ 23 w 31"/>
                <a:gd name="T23" fmla="*/ 6 h 46"/>
                <a:gd name="T24" fmla="*/ 22 w 31"/>
                <a:gd name="T25" fmla="*/ 11 h 46"/>
                <a:gd name="T26" fmla="*/ 19 w 31"/>
                <a:gd name="T27" fmla="*/ 15 h 46"/>
                <a:gd name="T28" fmla="*/ 15 w 31"/>
                <a:gd name="T29" fmla="*/ 21 h 46"/>
                <a:gd name="T30" fmla="*/ 11 w 31"/>
                <a:gd name="T31" fmla="*/ 26 h 46"/>
                <a:gd name="T32" fmla="*/ 8 w 31"/>
                <a:gd name="T33" fmla="*/ 32 h 46"/>
                <a:gd name="T34" fmla="*/ 3 w 31"/>
                <a:gd name="T35" fmla="*/ 37 h 46"/>
                <a:gd name="T36" fmla="*/ 1 w 31"/>
                <a:gd name="T37" fmla="*/ 42 h 46"/>
                <a:gd name="T38" fmla="*/ 2 w 31"/>
                <a:gd name="T39" fmla="*/ 41 h 46"/>
                <a:gd name="T40" fmla="*/ 1 w 31"/>
                <a:gd name="T41" fmla="*/ 42 h 46"/>
                <a:gd name="T42" fmla="*/ 0 w 31"/>
                <a:gd name="T43" fmla="*/ 44 h 46"/>
                <a:gd name="T44" fmla="*/ 1 w 31"/>
                <a:gd name="T45" fmla="*/ 45 h 46"/>
                <a:gd name="T46" fmla="*/ 3 w 31"/>
                <a:gd name="T47" fmla="*/ 45 h 46"/>
                <a:gd name="T48" fmla="*/ 4 w 31"/>
                <a:gd name="T49" fmla="*/ 45 h 46"/>
                <a:gd name="T50" fmla="*/ 2 w 31"/>
                <a:gd name="T51" fmla="*/ 45 h 46"/>
                <a:gd name="T52" fmla="*/ 2 w 31"/>
                <a:gd name="T53" fmla="*/ 45 h 4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31"/>
                <a:gd name="T82" fmla="*/ 0 h 46"/>
                <a:gd name="T83" fmla="*/ 31 w 31"/>
                <a:gd name="T84" fmla="*/ 46 h 4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31" h="46">
                  <a:moveTo>
                    <a:pt x="2" y="45"/>
                  </a:moveTo>
                  <a:lnTo>
                    <a:pt x="4" y="45"/>
                  </a:lnTo>
                  <a:lnTo>
                    <a:pt x="8" y="40"/>
                  </a:lnTo>
                  <a:lnTo>
                    <a:pt x="11" y="34"/>
                  </a:lnTo>
                  <a:lnTo>
                    <a:pt x="15" y="29"/>
                  </a:lnTo>
                  <a:lnTo>
                    <a:pt x="19" y="24"/>
                  </a:lnTo>
                  <a:lnTo>
                    <a:pt x="23" y="18"/>
                  </a:lnTo>
                  <a:lnTo>
                    <a:pt x="25" y="13"/>
                  </a:lnTo>
                  <a:lnTo>
                    <a:pt x="28" y="7"/>
                  </a:lnTo>
                  <a:lnTo>
                    <a:pt x="30" y="2"/>
                  </a:lnTo>
                  <a:lnTo>
                    <a:pt x="25" y="0"/>
                  </a:lnTo>
                  <a:lnTo>
                    <a:pt x="23" y="6"/>
                  </a:lnTo>
                  <a:lnTo>
                    <a:pt x="22" y="11"/>
                  </a:lnTo>
                  <a:lnTo>
                    <a:pt x="19" y="15"/>
                  </a:lnTo>
                  <a:lnTo>
                    <a:pt x="15" y="21"/>
                  </a:lnTo>
                  <a:lnTo>
                    <a:pt x="11" y="26"/>
                  </a:lnTo>
                  <a:lnTo>
                    <a:pt x="8" y="32"/>
                  </a:lnTo>
                  <a:lnTo>
                    <a:pt x="3" y="37"/>
                  </a:lnTo>
                  <a:lnTo>
                    <a:pt x="1" y="42"/>
                  </a:lnTo>
                  <a:lnTo>
                    <a:pt x="2" y="41"/>
                  </a:lnTo>
                  <a:lnTo>
                    <a:pt x="1" y="42"/>
                  </a:lnTo>
                  <a:lnTo>
                    <a:pt x="0" y="44"/>
                  </a:lnTo>
                  <a:lnTo>
                    <a:pt x="1" y="45"/>
                  </a:lnTo>
                  <a:lnTo>
                    <a:pt x="3" y="45"/>
                  </a:lnTo>
                  <a:lnTo>
                    <a:pt x="4" y="45"/>
                  </a:lnTo>
                  <a:lnTo>
                    <a:pt x="2" y="45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81" name="Freeform 83"/>
            <p:cNvSpPr>
              <a:spLocks/>
            </p:cNvSpPr>
            <p:nvPr/>
          </p:nvSpPr>
          <p:spPr bwMode="auto">
            <a:xfrm>
              <a:off x="4683" y="3753"/>
              <a:ext cx="43" cy="65"/>
            </a:xfrm>
            <a:custGeom>
              <a:avLst/>
              <a:gdLst>
                <a:gd name="T0" fmla="*/ 42 w 43"/>
                <a:gd name="T1" fmla="*/ 0 h 65"/>
                <a:gd name="T2" fmla="*/ 39 w 43"/>
                <a:gd name="T3" fmla="*/ 0 h 65"/>
                <a:gd name="T4" fmla="*/ 35 w 43"/>
                <a:gd name="T5" fmla="*/ 0 h 65"/>
                <a:gd name="T6" fmla="*/ 32 w 43"/>
                <a:gd name="T7" fmla="*/ 0 h 65"/>
                <a:gd name="T8" fmla="*/ 29 w 43"/>
                <a:gd name="T9" fmla="*/ 0 h 65"/>
                <a:gd name="T10" fmla="*/ 26 w 43"/>
                <a:gd name="T11" fmla="*/ 1 h 65"/>
                <a:gd name="T12" fmla="*/ 24 w 43"/>
                <a:gd name="T13" fmla="*/ 2 h 65"/>
                <a:gd name="T14" fmla="*/ 22 w 43"/>
                <a:gd name="T15" fmla="*/ 3 h 65"/>
                <a:gd name="T16" fmla="*/ 20 w 43"/>
                <a:gd name="T17" fmla="*/ 4 h 65"/>
                <a:gd name="T18" fmla="*/ 18 w 43"/>
                <a:gd name="T19" fmla="*/ 7 h 65"/>
                <a:gd name="T20" fmla="*/ 15 w 43"/>
                <a:gd name="T21" fmla="*/ 10 h 65"/>
                <a:gd name="T22" fmla="*/ 13 w 43"/>
                <a:gd name="T23" fmla="*/ 13 h 65"/>
                <a:gd name="T24" fmla="*/ 11 w 43"/>
                <a:gd name="T25" fmla="*/ 17 h 65"/>
                <a:gd name="T26" fmla="*/ 9 w 43"/>
                <a:gd name="T27" fmla="*/ 20 h 65"/>
                <a:gd name="T28" fmla="*/ 7 w 43"/>
                <a:gd name="T29" fmla="*/ 24 h 65"/>
                <a:gd name="T30" fmla="*/ 6 w 43"/>
                <a:gd name="T31" fmla="*/ 27 h 65"/>
                <a:gd name="T32" fmla="*/ 5 w 43"/>
                <a:gd name="T33" fmla="*/ 31 h 65"/>
                <a:gd name="T34" fmla="*/ 3 w 43"/>
                <a:gd name="T35" fmla="*/ 35 h 65"/>
                <a:gd name="T36" fmla="*/ 2 w 43"/>
                <a:gd name="T37" fmla="*/ 39 h 65"/>
                <a:gd name="T38" fmla="*/ 0 w 43"/>
                <a:gd name="T39" fmla="*/ 42 h 65"/>
                <a:gd name="T40" fmla="*/ 0 w 43"/>
                <a:gd name="T41" fmla="*/ 47 h 65"/>
                <a:gd name="T42" fmla="*/ 0 w 43"/>
                <a:gd name="T43" fmla="*/ 50 h 65"/>
                <a:gd name="T44" fmla="*/ 0 w 43"/>
                <a:gd name="T45" fmla="*/ 54 h 65"/>
                <a:gd name="T46" fmla="*/ 0 w 43"/>
                <a:gd name="T47" fmla="*/ 57 h 65"/>
                <a:gd name="T48" fmla="*/ 0 w 43"/>
                <a:gd name="T49" fmla="*/ 60 h 65"/>
                <a:gd name="T50" fmla="*/ 2 w 43"/>
                <a:gd name="T51" fmla="*/ 61 h 65"/>
                <a:gd name="T52" fmla="*/ 4 w 43"/>
                <a:gd name="T53" fmla="*/ 63 h 65"/>
                <a:gd name="T54" fmla="*/ 7 w 43"/>
                <a:gd name="T55" fmla="*/ 63 h 65"/>
                <a:gd name="T56" fmla="*/ 9 w 43"/>
                <a:gd name="T57" fmla="*/ 64 h 65"/>
                <a:gd name="T58" fmla="*/ 11 w 43"/>
                <a:gd name="T59" fmla="*/ 64 h 65"/>
                <a:gd name="T60" fmla="*/ 13 w 43"/>
                <a:gd name="T61" fmla="*/ 64 h 65"/>
                <a:gd name="T62" fmla="*/ 16 w 43"/>
                <a:gd name="T63" fmla="*/ 64 h 65"/>
                <a:gd name="T64" fmla="*/ 18 w 43"/>
                <a:gd name="T65" fmla="*/ 64 h 65"/>
                <a:gd name="T66" fmla="*/ 20 w 43"/>
                <a:gd name="T67" fmla="*/ 64 h 65"/>
                <a:gd name="T68" fmla="*/ 22 w 43"/>
                <a:gd name="T69" fmla="*/ 64 h 65"/>
                <a:gd name="T70" fmla="*/ 24 w 43"/>
                <a:gd name="T71" fmla="*/ 64 h 65"/>
                <a:gd name="T72" fmla="*/ 28 w 43"/>
                <a:gd name="T73" fmla="*/ 64 h 65"/>
                <a:gd name="T74" fmla="*/ 31 w 43"/>
                <a:gd name="T75" fmla="*/ 63 h 65"/>
                <a:gd name="T76" fmla="*/ 33 w 43"/>
                <a:gd name="T77" fmla="*/ 63 h 65"/>
                <a:gd name="T78" fmla="*/ 35 w 43"/>
                <a:gd name="T79" fmla="*/ 63 h 65"/>
                <a:gd name="T80" fmla="*/ 37 w 43"/>
                <a:gd name="T81" fmla="*/ 63 h 65"/>
                <a:gd name="T82" fmla="*/ 39 w 43"/>
                <a:gd name="T83" fmla="*/ 47 h 65"/>
                <a:gd name="T84" fmla="*/ 39 w 43"/>
                <a:gd name="T85" fmla="*/ 31 h 65"/>
                <a:gd name="T86" fmla="*/ 41 w 43"/>
                <a:gd name="T87" fmla="*/ 16 h 65"/>
                <a:gd name="T88" fmla="*/ 42 w 43"/>
                <a:gd name="T89" fmla="*/ 0 h 65"/>
                <a:gd name="T90" fmla="*/ 42 w 43"/>
                <a:gd name="T91" fmla="*/ 0 h 65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w 43"/>
                <a:gd name="T139" fmla="*/ 0 h 65"/>
                <a:gd name="T140" fmla="*/ 43 w 43"/>
                <a:gd name="T141" fmla="*/ 65 h 65"/>
              </a:gdLst>
              <a:ahLst/>
              <a:cxnLst>
                <a:cxn ang="T92">
                  <a:pos x="T0" y="T1"/>
                </a:cxn>
                <a:cxn ang="T93">
                  <a:pos x="T2" y="T3"/>
                </a:cxn>
                <a:cxn ang="T94">
                  <a:pos x="T4" y="T5"/>
                </a:cxn>
                <a:cxn ang="T95">
                  <a:pos x="T6" y="T7"/>
                </a:cxn>
                <a:cxn ang="T96">
                  <a:pos x="T8" y="T9"/>
                </a:cxn>
                <a:cxn ang="T97">
                  <a:pos x="T10" y="T11"/>
                </a:cxn>
                <a:cxn ang="T98">
                  <a:pos x="T12" y="T13"/>
                </a:cxn>
                <a:cxn ang="T99">
                  <a:pos x="T14" y="T15"/>
                </a:cxn>
                <a:cxn ang="T100">
                  <a:pos x="T16" y="T17"/>
                </a:cxn>
                <a:cxn ang="T101">
                  <a:pos x="T18" y="T19"/>
                </a:cxn>
                <a:cxn ang="T102">
                  <a:pos x="T20" y="T21"/>
                </a:cxn>
                <a:cxn ang="T103">
                  <a:pos x="T22" y="T23"/>
                </a:cxn>
                <a:cxn ang="T104">
                  <a:pos x="T24" y="T25"/>
                </a:cxn>
                <a:cxn ang="T105">
                  <a:pos x="T26" y="T27"/>
                </a:cxn>
                <a:cxn ang="T106">
                  <a:pos x="T28" y="T29"/>
                </a:cxn>
                <a:cxn ang="T107">
                  <a:pos x="T30" y="T31"/>
                </a:cxn>
                <a:cxn ang="T108">
                  <a:pos x="T32" y="T33"/>
                </a:cxn>
                <a:cxn ang="T109">
                  <a:pos x="T34" y="T35"/>
                </a:cxn>
                <a:cxn ang="T110">
                  <a:pos x="T36" y="T37"/>
                </a:cxn>
                <a:cxn ang="T111">
                  <a:pos x="T38" y="T39"/>
                </a:cxn>
                <a:cxn ang="T112">
                  <a:pos x="T40" y="T41"/>
                </a:cxn>
                <a:cxn ang="T113">
                  <a:pos x="T42" y="T43"/>
                </a:cxn>
                <a:cxn ang="T114">
                  <a:pos x="T44" y="T45"/>
                </a:cxn>
                <a:cxn ang="T115">
                  <a:pos x="T46" y="T47"/>
                </a:cxn>
                <a:cxn ang="T116">
                  <a:pos x="T48" y="T49"/>
                </a:cxn>
                <a:cxn ang="T117">
                  <a:pos x="T50" y="T51"/>
                </a:cxn>
                <a:cxn ang="T118">
                  <a:pos x="T52" y="T53"/>
                </a:cxn>
                <a:cxn ang="T119">
                  <a:pos x="T54" y="T55"/>
                </a:cxn>
                <a:cxn ang="T120">
                  <a:pos x="T56" y="T57"/>
                </a:cxn>
                <a:cxn ang="T121">
                  <a:pos x="T58" y="T59"/>
                </a:cxn>
                <a:cxn ang="T122">
                  <a:pos x="T60" y="T61"/>
                </a:cxn>
                <a:cxn ang="T123">
                  <a:pos x="T62" y="T63"/>
                </a:cxn>
                <a:cxn ang="T124">
                  <a:pos x="T64" y="T65"/>
                </a:cxn>
                <a:cxn ang="T125">
                  <a:pos x="T66" y="T67"/>
                </a:cxn>
                <a:cxn ang="T126">
                  <a:pos x="T68" y="T69"/>
                </a:cxn>
                <a:cxn ang="T127">
                  <a:pos x="T70" y="T71"/>
                </a:cxn>
                <a:cxn ang="T128">
                  <a:pos x="T72" y="T73"/>
                </a:cxn>
                <a:cxn ang="T129">
                  <a:pos x="T74" y="T75"/>
                </a:cxn>
                <a:cxn ang="T130">
                  <a:pos x="T76" y="T77"/>
                </a:cxn>
                <a:cxn ang="T131">
                  <a:pos x="T78" y="T79"/>
                </a:cxn>
                <a:cxn ang="T132">
                  <a:pos x="T80" y="T81"/>
                </a:cxn>
                <a:cxn ang="T133">
                  <a:pos x="T82" y="T83"/>
                </a:cxn>
                <a:cxn ang="T134">
                  <a:pos x="T84" y="T85"/>
                </a:cxn>
                <a:cxn ang="T135">
                  <a:pos x="T86" y="T87"/>
                </a:cxn>
                <a:cxn ang="T136">
                  <a:pos x="T88" y="T89"/>
                </a:cxn>
                <a:cxn ang="T137">
                  <a:pos x="T90" y="T91"/>
                </a:cxn>
              </a:cxnLst>
              <a:rect l="T138" t="T139" r="T140" b="T141"/>
              <a:pathLst>
                <a:path w="43" h="65">
                  <a:moveTo>
                    <a:pt x="42" y="0"/>
                  </a:moveTo>
                  <a:lnTo>
                    <a:pt x="39" y="0"/>
                  </a:lnTo>
                  <a:lnTo>
                    <a:pt x="35" y="0"/>
                  </a:lnTo>
                  <a:lnTo>
                    <a:pt x="32" y="0"/>
                  </a:lnTo>
                  <a:lnTo>
                    <a:pt x="29" y="0"/>
                  </a:lnTo>
                  <a:lnTo>
                    <a:pt x="26" y="1"/>
                  </a:lnTo>
                  <a:lnTo>
                    <a:pt x="24" y="2"/>
                  </a:lnTo>
                  <a:lnTo>
                    <a:pt x="22" y="3"/>
                  </a:lnTo>
                  <a:lnTo>
                    <a:pt x="20" y="4"/>
                  </a:lnTo>
                  <a:lnTo>
                    <a:pt x="18" y="7"/>
                  </a:lnTo>
                  <a:lnTo>
                    <a:pt x="15" y="10"/>
                  </a:lnTo>
                  <a:lnTo>
                    <a:pt x="13" y="13"/>
                  </a:lnTo>
                  <a:lnTo>
                    <a:pt x="11" y="17"/>
                  </a:lnTo>
                  <a:lnTo>
                    <a:pt x="9" y="20"/>
                  </a:lnTo>
                  <a:lnTo>
                    <a:pt x="7" y="24"/>
                  </a:lnTo>
                  <a:lnTo>
                    <a:pt x="6" y="27"/>
                  </a:lnTo>
                  <a:lnTo>
                    <a:pt x="5" y="31"/>
                  </a:lnTo>
                  <a:lnTo>
                    <a:pt x="3" y="35"/>
                  </a:lnTo>
                  <a:lnTo>
                    <a:pt x="2" y="39"/>
                  </a:lnTo>
                  <a:lnTo>
                    <a:pt x="0" y="42"/>
                  </a:lnTo>
                  <a:lnTo>
                    <a:pt x="0" y="47"/>
                  </a:lnTo>
                  <a:lnTo>
                    <a:pt x="0" y="50"/>
                  </a:lnTo>
                  <a:lnTo>
                    <a:pt x="0" y="54"/>
                  </a:lnTo>
                  <a:lnTo>
                    <a:pt x="0" y="57"/>
                  </a:lnTo>
                  <a:lnTo>
                    <a:pt x="0" y="60"/>
                  </a:lnTo>
                  <a:lnTo>
                    <a:pt x="2" y="61"/>
                  </a:lnTo>
                  <a:lnTo>
                    <a:pt x="4" y="63"/>
                  </a:lnTo>
                  <a:lnTo>
                    <a:pt x="7" y="63"/>
                  </a:lnTo>
                  <a:lnTo>
                    <a:pt x="9" y="64"/>
                  </a:lnTo>
                  <a:lnTo>
                    <a:pt x="11" y="64"/>
                  </a:lnTo>
                  <a:lnTo>
                    <a:pt x="13" y="64"/>
                  </a:lnTo>
                  <a:lnTo>
                    <a:pt x="16" y="64"/>
                  </a:lnTo>
                  <a:lnTo>
                    <a:pt x="18" y="64"/>
                  </a:lnTo>
                  <a:lnTo>
                    <a:pt x="20" y="64"/>
                  </a:lnTo>
                  <a:lnTo>
                    <a:pt x="22" y="64"/>
                  </a:lnTo>
                  <a:lnTo>
                    <a:pt x="24" y="64"/>
                  </a:lnTo>
                  <a:lnTo>
                    <a:pt x="28" y="64"/>
                  </a:lnTo>
                  <a:lnTo>
                    <a:pt x="31" y="63"/>
                  </a:lnTo>
                  <a:lnTo>
                    <a:pt x="33" y="63"/>
                  </a:lnTo>
                  <a:lnTo>
                    <a:pt x="35" y="63"/>
                  </a:lnTo>
                  <a:lnTo>
                    <a:pt x="37" y="63"/>
                  </a:lnTo>
                  <a:lnTo>
                    <a:pt x="39" y="47"/>
                  </a:lnTo>
                  <a:lnTo>
                    <a:pt x="39" y="31"/>
                  </a:lnTo>
                  <a:lnTo>
                    <a:pt x="41" y="16"/>
                  </a:lnTo>
                  <a:lnTo>
                    <a:pt x="42" y="0"/>
                  </a:lnTo>
                </a:path>
              </a:pathLst>
            </a:custGeom>
            <a:solidFill>
              <a:srgbClr val="9CC7C7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82" name="Freeform 84"/>
            <p:cNvSpPr>
              <a:spLocks/>
            </p:cNvSpPr>
            <p:nvPr/>
          </p:nvSpPr>
          <p:spPr bwMode="auto">
            <a:xfrm>
              <a:off x="4683" y="3753"/>
              <a:ext cx="43" cy="65"/>
            </a:xfrm>
            <a:custGeom>
              <a:avLst/>
              <a:gdLst>
                <a:gd name="T0" fmla="*/ 42 w 43"/>
                <a:gd name="T1" fmla="*/ 0 h 65"/>
                <a:gd name="T2" fmla="*/ 39 w 43"/>
                <a:gd name="T3" fmla="*/ 0 h 65"/>
                <a:gd name="T4" fmla="*/ 35 w 43"/>
                <a:gd name="T5" fmla="*/ 0 h 65"/>
                <a:gd name="T6" fmla="*/ 32 w 43"/>
                <a:gd name="T7" fmla="*/ 0 h 65"/>
                <a:gd name="T8" fmla="*/ 29 w 43"/>
                <a:gd name="T9" fmla="*/ 0 h 65"/>
                <a:gd name="T10" fmla="*/ 26 w 43"/>
                <a:gd name="T11" fmla="*/ 1 h 65"/>
                <a:gd name="T12" fmla="*/ 24 w 43"/>
                <a:gd name="T13" fmla="*/ 2 h 65"/>
                <a:gd name="T14" fmla="*/ 22 w 43"/>
                <a:gd name="T15" fmla="*/ 3 h 65"/>
                <a:gd name="T16" fmla="*/ 20 w 43"/>
                <a:gd name="T17" fmla="*/ 4 h 65"/>
                <a:gd name="T18" fmla="*/ 18 w 43"/>
                <a:gd name="T19" fmla="*/ 7 h 65"/>
                <a:gd name="T20" fmla="*/ 15 w 43"/>
                <a:gd name="T21" fmla="*/ 10 h 65"/>
                <a:gd name="T22" fmla="*/ 13 w 43"/>
                <a:gd name="T23" fmla="*/ 13 h 65"/>
                <a:gd name="T24" fmla="*/ 11 w 43"/>
                <a:gd name="T25" fmla="*/ 17 h 65"/>
                <a:gd name="T26" fmla="*/ 9 w 43"/>
                <a:gd name="T27" fmla="*/ 20 h 65"/>
                <a:gd name="T28" fmla="*/ 7 w 43"/>
                <a:gd name="T29" fmla="*/ 24 h 65"/>
                <a:gd name="T30" fmla="*/ 6 w 43"/>
                <a:gd name="T31" fmla="*/ 27 h 65"/>
                <a:gd name="T32" fmla="*/ 5 w 43"/>
                <a:gd name="T33" fmla="*/ 31 h 65"/>
                <a:gd name="T34" fmla="*/ 3 w 43"/>
                <a:gd name="T35" fmla="*/ 35 h 65"/>
                <a:gd name="T36" fmla="*/ 2 w 43"/>
                <a:gd name="T37" fmla="*/ 39 h 65"/>
                <a:gd name="T38" fmla="*/ 0 w 43"/>
                <a:gd name="T39" fmla="*/ 42 h 65"/>
                <a:gd name="T40" fmla="*/ 0 w 43"/>
                <a:gd name="T41" fmla="*/ 47 h 65"/>
                <a:gd name="T42" fmla="*/ 0 w 43"/>
                <a:gd name="T43" fmla="*/ 50 h 65"/>
                <a:gd name="T44" fmla="*/ 0 w 43"/>
                <a:gd name="T45" fmla="*/ 54 h 65"/>
                <a:gd name="T46" fmla="*/ 0 w 43"/>
                <a:gd name="T47" fmla="*/ 57 h 65"/>
                <a:gd name="T48" fmla="*/ 0 w 43"/>
                <a:gd name="T49" fmla="*/ 60 h 65"/>
                <a:gd name="T50" fmla="*/ 2 w 43"/>
                <a:gd name="T51" fmla="*/ 61 h 65"/>
                <a:gd name="T52" fmla="*/ 4 w 43"/>
                <a:gd name="T53" fmla="*/ 63 h 65"/>
                <a:gd name="T54" fmla="*/ 7 w 43"/>
                <a:gd name="T55" fmla="*/ 63 h 65"/>
                <a:gd name="T56" fmla="*/ 9 w 43"/>
                <a:gd name="T57" fmla="*/ 64 h 65"/>
                <a:gd name="T58" fmla="*/ 11 w 43"/>
                <a:gd name="T59" fmla="*/ 64 h 65"/>
                <a:gd name="T60" fmla="*/ 13 w 43"/>
                <a:gd name="T61" fmla="*/ 64 h 65"/>
                <a:gd name="T62" fmla="*/ 16 w 43"/>
                <a:gd name="T63" fmla="*/ 64 h 65"/>
                <a:gd name="T64" fmla="*/ 18 w 43"/>
                <a:gd name="T65" fmla="*/ 64 h 65"/>
                <a:gd name="T66" fmla="*/ 20 w 43"/>
                <a:gd name="T67" fmla="*/ 64 h 65"/>
                <a:gd name="T68" fmla="*/ 22 w 43"/>
                <a:gd name="T69" fmla="*/ 64 h 65"/>
                <a:gd name="T70" fmla="*/ 24 w 43"/>
                <a:gd name="T71" fmla="*/ 64 h 65"/>
                <a:gd name="T72" fmla="*/ 28 w 43"/>
                <a:gd name="T73" fmla="*/ 64 h 65"/>
                <a:gd name="T74" fmla="*/ 31 w 43"/>
                <a:gd name="T75" fmla="*/ 63 h 65"/>
                <a:gd name="T76" fmla="*/ 33 w 43"/>
                <a:gd name="T77" fmla="*/ 63 h 65"/>
                <a:gd name="T78" fmla="*/ 35 w 43"/>
                <a:gd name="T79" fmla="*/ 63 h 65"/>
                <a:gd name="T80" fmla="*/ 37 w 43"/>
                <a:gd name="T81" fmla="*/ 63 h 65"/>
                <a:gd name="T82" fmla="*/ 39 w 43"/>
                <a:gd name="T83" fmla="*/ 47 h 65"/>
                <a:gd name="T84" fmla="*/ 39 w 43"/>
                <a:gd name="T85" fmla="*/ 31 h 65"/>
                <a:gd name="T86" fmla="*/ 41 w 43"/>
                <a:gd name="T87" fmla="*/ 16 h 65"/>
                <a:gd name="T88" fmla="*/ 42 w 43"/>
                <a:gd name="T89" fmla="*/ 0 h 65"/>
                <a:gd name="T90" fmla="*/ 42 w 43"/>
                <a:gd name="T91" fmla="*/ 0 h 65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w 43"/>
                <a:gd name="T139" fmla="*/ 0 h 65"/>
                <a:gd name="T140" fmla="*/ 43 w 43"/>
                <a:gd name="T141" fmla="*/ 65 h 65"/>
              </a:gdLst>
              <a:ahLst/>
              <a:cxnLst>
                <a:cxn ang="T92">
                  <a:pos x="T0" y="T1"/>
                </a:cxn>
                <a:cxn ang="T93">
                  <a:pos x="T2" y="T3"/>
                </a:cxn>
                <a:cxn ang="T94">
                  <a:pos x="T4" y="T5"/>
                </a:cxn>
                <a:cxn ang="T95">
                  <a:pos x="T6" y="T7"/>
                </a:cxn>
                <a:cxn ang="T96">
                  <a:pos x="T8" y="T9"/>
                </a:cxn>
                <a:cxn ang="T97">
                  <a:pos x="T10" y="T11"/>
                </a:cxn>
                <a:cxn ang="T98">
                  <a:pos x="T12" y="T13"/>
                </a:cxn>
                <a:cxn ang="T99">
                  <a:pos x="T14" y="T15"/>
                </a:cxn>
                <a:cxn ang="T100">
                  <a:pos x="T16" y="T17"/>
                </a:cxn>
                <a:cxn ang="T101">
                  <a:pos x="T18" y="T19"/>
                </a:cxn>
                <a:cxn ang="T102">
                  <a:pos x="T20" y="T21"/>
                </a:cxn>
                <a:cxn ang="T103">
                  <a:pos x="T22" y="T23"/>
                </a:cxn>
                <a:cxn ang="T104">
                  <a:pos x="T24" y="T25"/>
                </a:cxn>
                <a:cxn ang="T105">
                  <a:pos x="T26" y="T27"/>
                </a:cxn>
                <a:cxn ang="T106">
                  <a:pos x="T28" y="T29"/>
                </a:cxn>
                <a:cxn ang="T107">
                  <a:pos x="T30" y="T31"/>
                </a:cxn>
                <a:cxn ang="T108">
                  <a:pos x="T32" y="T33"/>
                </a:cxn>
                <a:cxn ang="T109">
                  <a:pos x="T34" y="T35"/>
                </a:cxn>
                <a:cxn ang="T110">
                  <a:pos x="T36" y="T37"/>
                </a:cxn>
                <a:cxn ang="T111">
                  <a:pos x="T38" y="T39"/>
                </a:cxn>
                <a:cxn ang="T112">
                  <a:pos x="T40" y="T41"/>
                </a:cxn>
                <a:cxn ang="T113">
                  <a:pos x="T42" y="T43"/>
                </a:cxn>
                <a:cxn ang="T114">
                  <a:pos x="T44" y="T45"/>
                </a:cxn>
                <a:cxn ang="T115">
                  <a:pos x="T46" y="T47"/>
                </a:cxn>
                <a:cxn ang="T116">
                  <a:pos x="T48" y="T49"/>
                </a:cxn>
                <a:cxn ang="T117">
                  <a:pos x="T50" y="T51"/>
                </a:cxn>
                <a:cxn ang="T118">
                  <a:pos x="T52" y="T53"/>
                </a:cxn>
                <a:cxn ang="T119">
                  <a:pos x="T54" y="T55"/>
                </a:cxn>
                <a:cxn ang="T120">
                  <a:pos x="T56" y="T57"/>
                </a:cxn>
                <a:cxn ang="T121">
                  <a:pos x="T58" y="T59"/>
                </a:cxn>
                <a:cxn ang="T122">
                  <a:pos x="T60" y="T61"/>
                </a:cxn>
                <a:cxn ang="T123">
                  <a:pos x="T62" y="T63"/>
                </a:cxn>
                <a:cxn ang="T124">
                  <a:pos x="T64" y="T65"/>
                </a:cxn>
                <a:cxn ang="T125">
                  <a:pos x="T66" y="T67"/>
                </a:cxn>
                <a:cxn ang="T126">
                  <a:pos x="T68" y="T69"/>
                </a:cxn>
                <a:cxn ang="T127">
                  <a:pos x="T70" y="T71"/>
                </a:cxn>
                <a:cxn ang="T128">
                  <a:pos x="T72" y="T73"/>
                </a:cxn>
                <a:cxn ang="T129">
                  <a:pos x="T74" y="T75"/>
                </a:cxn>
                <a:cxn ang="T130">
                  <a:pos x="T76" y="T77"/>
                </a:cxn>
                <a:cxn ang="T131">
                  <a:pos x="T78" y="T79"/>
                </a:cxn>
                <a:cxn ang="T132">
                  <a:pos x="T80" y="T81"/>
                </a:cxn>
                <a:cxn ang="T133">
                  <a:pos x="T82" y="T83"/>
                </a:cxn>
                <a:cxn ang="T134">
                  <a:pos x="T84" y="T85"/>
                </a:cxn>
                <a:cxn ang="T135">
                  <a:pos x="T86" y="T87"/>
                </a:cxn>
                <a:cxn ang="T136">
                  <a:pos x="T88" y="T89"/>
                </a:cxn>
                <a:cxn ang="T137">
                  <a:pos x="T90" y="T91"/>
                </a:cxn>
              </a:cxnLst>
              <a:rect l="T138" t="T139" r="T140" b="T141"/>
              <a:pathLst>
                <a:path w="43" h="65">
                  <a:moveTo>
                    <a:pt x="42" y="0"/>
                  </a:moveTo>
                  <a:lnTo>
                    <a:pt x="39" y="0"/>
                  </a:lnTo>
                  <a:lnTo>
                    <a:pt x="35" y="0"/>
                  </a:lnTo>
                  <a:lnTo>
                    <a:pt x="32" y="0"/>
                  </a:lnTo>
                  <a:lnTo>
                    <a:pt x="29" y="0"/>
                  </a:lnTo>
                  <a:lnTo>
                    <a:pt x="26" y="1"/>
                  </a:lnTo>
                  <a:lnTo>
                    <a:pt x="24" y="2"/>
                  </a:lnTo>
                  <a:lnTo>
                    <a:pt x="22" y="3"/>
                  </a:lnTo>
                  <a:lnTo>
                    <a:pt x="20" y="4"/>
                  </a:lnTo>
                  <a:lnTo>
                    <a:pt x="18" y="7"/>
                  </a:lnTo>
                  <a:lnTo>
                    <a:pt x="15" y="10"/>
                  </a:lnTo>
                  <a:lnTo>
                    <a:pt x="13" y="13"/>
                  </a:lnTo>
                  <a:lnTo>
                    <a:pt x="11" y="17"/>
                  </a:lnTo>
                  <a:lnTo>
                    <a:pt x="9" y="20"/>
                  </a:lnTo>
                  <a:lnTo>
                    <a:pt x="7" y="24"/>
                  </a:lnTo>
                  <a:lnTo>
                    <a:pt x="6" y="27"/>
                  </a:lnTo>
                  <a:lnTo>
                    <a:pt x="5" y="31"/>
                  </a:lnTo>
                  <a:lnTo>
                    <a:pt x="3" y="35"/>
                  </a:lnTo>
                  <a:lnTo>
                    <a:pt x="2" y="39"/>
                  </a:lnTo>
                  <a:lnTo>
                    <a:pt x="0" y="42"/>
                  </a:lnTo>
                  <a:lnTo>
                    <a:pt x="0" y="47"/>
                  </a:lnTo>
                  <a:lnTo>
                    <a:pt x="0" y="50"/>
                  </a:lnTo>
                  <a:lnTo>
                    <a:pt x="0" y="54"/>
                  </a:lnTo>
                  <a:lnTo>
                    <a:pt x="0" y="57"/>
                  </a:lnTo>
                  <a:lnTo>
                    <a:pt x="0" y="60"/>
                  </a:lnTo>
                  <a:lnTo>
                    <a:pt x="2" y="61"/>
                  </a:lnTo>
                  <a:lnTo>
                    <a:pt x="4" y="63"/>
                  </a:lnTo>
                  <a:lnTo>
                    <a:pt x="7" y="63"/>
                  </a:lnTo>
                  <a:lnTo>
                    <a:pt x="9" y="64"/>
                  </a:lnTo>
                  <a:lnTo>
                    <a:pt x="11" y="64"/>
                  </a:lnTo>
                  <a:lnTo>
                    <a:pt x="13" y="64"/>
                  </a:lnTo>
                  <a:lnTo>
                    <a:pt x="16" y="64"/>
                  </a:lnTo>
                  <a:lnTo>
                    <a:pt x="18" y="64"/>
                  </a:lnTo>
                  <a:lnTo>
                    <a:pt x="20" y="64"/>
                  </a:lnTo>
                  <a:lnTo>
                    <a:pt x="22" y="64"/>
                  </a:lnTo>
                  <a:lnTo>
                    <a:pt x="24" y="64"/>
                  </a:lnTo>
                  <a:lnTo>
                    <a:pt x="28" y="64"/>
                  </a:lnTo>
                  <a:lnTo>
                    <a:pt x="31" y="63"/>
                  </a:lnTo>
                  <a:lnTo>
                    <a:pt x="33" y="63"/>
                  </a:lnTo>
                  <a:lnTo>
                    <a:pt x="35" y="63"/>
                  </a:lnTo>
                  <a:lnTo>
                    <a:pt x="37" y="63"/>
                  </a:lnTo>
                  <a:lnTo>
                    <a:pt x="39" y="47"/>
                  </a:lnTo>
                  <a:lnTo>
                    <a:pt x="39" y="31"/>
                  </a:lnTo>
                  <a:lnTo>
                    <a:pt x="41" y="16"/>
                  </a:lnTo>
                  <a:lnTo>
                    <a:pt x="42" y="0"/>
                  </a:lnTo>
                </a:path>
              </a:pathLst>
            </a:custGeom>
            <a:noFill/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83" name="Freeform 85"/>
            <p:cNvSpPr>
              <a:spLocks/>
            </p:cNvSpPr>
            <p:nvPr/>
          </p:nvSpPr>
          <p:spPr bwMode="auto">
            <a:xfrm>
              <a:off x="4736" y="3293"/>
              <a:ext cx="106" cy="199"/>
            </a:xfrm>
            <a:custGeom>
              <a:avLst/>
              <a:gdLst>
                <a:gd name="T0" fmla="*/ 10 w 106"/>
                <a:gd name="T1" fmla="*/ 14 h 199"/>
                <a:gd name="T2" fmla="*/ 4 w 106"/>
                <a:gd name="T3" fmla="*/ 34 h 199"/>
                <a:gd name="T4" fmla="*/ 1 w 106"/>
                <a:gd name="T5" fmla="*/ 49 h 199"/>
                <a:gd name="T6" fmla="*/ 0 w 106"/>
                <a:gd name="T7" fmla="*/ 62 h 199"/>
                <a:gd name="T8" fmla="*/ 1 w 106"/>
                <a:gd name="T9" fmla="*/ 80 h 199"/>
                <a:gd name="T10" fmla="*/ 2 w 106"/>
                <a:gd name="T11" fmla="*/ 101 h 199"/>
                <a:gd name="T12" fmla="*/ 4 w 106"/>
                <a:gd name="T13" fmla="*/ 119 h 199"/>
                <a:gd name="T14" fmla="*/ 5 w 106"/>
                <a:gd name="T15" fmla="*/ 134 h 199"/>
                <a:gd name="T16" fmla="*/ 8 w 106"/>
                <a:gd name="T17" fmla="*/ 142 h 199"/>
                <a:gd name="T18" fmla="*/ 11 w 106"/>
                <a:gd name="T19" fmla="*/ 146 h 199"/>
                <a:gd name="T20" fmla="*/ 15 w 106"/>
                <a:gd name="T21" fmla="*/ 148 h 199"/>
                <a:gd name="T22" fmla="*/ 19 w 106"/>
                <a:gd name="T23" fmla="*/ 150 h 199"/>
                <a:gd name="T24" fmla="*/ 24 w 106"/>
                <a:gd name="T25" fmla="*/ 152 h 199"/>
                <a:gd name="T26" fmla="*/ 30 w 106"/>
                <a:gd name="T27" fmla="*/ 153 h 199"/>
                <a:gd name="T28" fmla="*/ 35 w 106"/>
                <a:gd name="T29" fmla="*/ 153 h 199"/>
                <a:gd name="T30" fmla="*/ 41 w 106"/>
                <a:gd name="T31" fmla="*/ 154 h 199"/>
                <a:gd name="T32" fmla="*/ 47 w 106"/>
                <a:gd name="T33" fmla="*/ 160 h 199"/>
                <a:gd name="T34" fmla="*/ 54 w 106"/>
                <a:gd name="T35" fmla="*/ 171 h 199"/>
                <a:gd name="T36" fmla="*/ 60 w 106"/>
                <a:gd name="T37" fmla="*/ 181 h 199"/>
                <a:gd name="T38" fmla="*/ 65 w 106"/>
                <a:gd name="T39" fmla="*/ 192 h 199"/>
                <a:gd name="T40" fmla="*/ 71 w 106"/>
                <a:gd name="T41" fmla="*/ 194 h 199"/>
                <a:gd name="T42" fmla="*/ 75 w 106"/>
                <a:gd name="T43" fmla="*/ 185 h 199"/>
                <a:gd name="T44" fmla="*/ 80 w 106"/>
                <a:gd name="T45" fmla="*/ 171 h 199"/>
                <a:gd name="T46" fmla="*/ 87 w 106"/>
                <a:gd name="T47" fmla="*/ 151 h 199"/>
                <a:gd name="T48" fmla="*/ 94 w 106"/>
                <a:gd name="T49" fmla="*/ 131 h 199"/>
                <a:gd name="T50" fmla="*/ 101 w 106"/>
                <a:gd name="T51" fmla="*/ 112 h 199"/>
                <a:gd name="T52" fmla="*/ 104 w 106"/>
                <a:gd name="T53" fmla="*/ 90 h 199"/>
                <a:gd name="T54" fmla="*/ 105 w 106"/>
                <a:gd name="T55" fmla="*/ 65 h 199"/>
                <a:gd name="T56" fmla="*/ 104 w 106"/>
                <a:gd name="T57" fmla="*/ 49 h 199"/>
                <a:gd name="T58" fmla="*/ 100 w 106"/>
                <a:gd name="T59" fmla="*/ 44 h 199"/>
                <a:gd name="T60" fmla="*/ 97 w 106"/>
                <a:gd name="T61" fmla="*/ 39 h 199"/>
                <a:gd name="T62" fmla="*/ 93 w 106"/>
                <a:gd name="T63" fmla="*/ 34 h 199"/>
                <a:gd name="T64" fmla="*/ 39 w 106"/>
                <a:gd name="T65" fmla="*/ 0 h 199"/>
                <a:gd name="T66" fmla="*/ 32 w 106"/>
                <a:gd name="T67" fmla="*/ 1 h 199"/>
                <a:gd name="T68" fmla="*/ 25 w 106"/>
                <a:gd name="T69" fmla="*/ 2 h 199"/>
                <a:gd name="T70" fmla="*/ 19 w 106"/>
                <a:gd name="T71" fmla="*/ 4 h 199"/>
                <a:gd name="T72" fmla="*/ 13 w 106"/>
                <a:gd name="T73" fmla="*/ 5 h 199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06"/>
                <a:gd name="T112" fmla="*/ 0 h 199"/>
                <a:gd name="T113" fmla="*/ 106 w 106"/>
                <a:gd name="T114" fmla="*/ 199 h 199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06" h="199">
                  <a:moveTo>
                    <a:pt x="13" y="5"/>
                  </a:moveTo>
                  <a:lnTo>
                    <a:pt x="10" y="14"/>
                  </a:lnTo>
                  <a:lnTo>
                    <a:pt x="7" y="24"/>
                  </a:lnTo>
                  <a:lnTo>
                    <a:pt x="4" y="34"/>
                  </a:lnTo>
                  <a:lnTo>
                    <a:pt x="2" y="43"/>
                  </a:lnTo>
                  <a:lnTo>
                    <a:pt x="1" y="49"/>
                  </a:lnTo>
                  <a:lnTo>
                    <a:pt x="1" y="56"/>
                  </a:lnTo>
                  <a:lnTo>
                    <a:pt x="0" y="62"/>
                  </a:lnTo>
                  <a:lnTo>
                    <a:pt x="0" y="69"/>
                  </a:lnTo>
                  <a:lnTo>
                    <a:pt x="1" y="80"/>
                  </a:lnTo>
                  <a:lnTo>
                    <a:pt x="1" y="90"/>
                  </a:lnTo>
                  <a:lnTo>
                    <a:pt x="2" y="101"/>
                  </a:lnTo>
                  <a:lnTo>
                    <a:pt x="3" y="112"/>
                  </a:lnTo>
                  <a:lnTo>
                    <a:pt x="4" y="119"/>
                  </a:lnTo>
                  <a:lnTo>
                    <a:pt x="4" y="127"/>
                  </a:lnTo>
                  <a:lnTo>
                    <a:pt x="5" y="134"/>
                  </a:lnTo>
                  <a:lnTo>
                    <a:pt x="7" y="141"/>
                  </a:lnTo>
                  <a:lnTo>
                    <a:pt x="8" y="142"/>
                  </a:lnTo>
                  <a:lnTo>
                    <a:pt x="10" y="144"/>
                  </a:lnTo>
                  <a:lnTo>
                    <a:pt x="11" y="146"/>
                  </a:lnTo>
                  <a:lnTo>
                    <a:pt x="13" y="147"/>
                  </a:lnTo>
                  <a:lnTo>
                    <a:pt x="15" y="148"/>
                  </a:lnTo>
                  <a:lnTo>
                    <a:pt x="17" y="149"/>
                  </a:lnTo>
                  <a:lnTo>
                    <a:pt x="19" y="150"/>
                  </a:lnTo>
                  <a:lnTo>
                    <a:pt x="21" y="151"/>
                  </a:lnTo>
                  <a:lnTo>
                    <a:pt x="24" y="152"/>
                  </a:lnTo>
                  <a:lnTo>
                    <a:pt x="27" y="153"/>
                  </a:lnTo>
                  <a:lnTo>
                    <a:pt x="30" y="153"/>
                  </a:lnTo>
                  <a:lnTo>
                    <a:pt x="32" y="153"/>
                  </a:lnTo>
                  <a:lnTo>
                    <a:pt x="35" y="153"/>
                  </a:lnTo>
                  <a:lnTo>
                    <a:pt x="38" y="153"/>
                  </a:lnTo>
                  <a:lnTo>
                    <a:pt x="41" y="154"/>
                  </a:lnTo>
                  <a:lnTo>
                    <a:pt x="44" y="155"/>
                  </a:lnTo>
                  <a:lnTo>
                    <a:pt x="47" y="160"/>
                  </a:lnTo>
                  <a:lnTo>
                    <a:pt x="50" y="166"/>
                  </a:lnTo>
                  <a:lnTo>
                    <a:pt x="54" y="171"/>
                  </a:lnTo>
                  <a:lnTo>
                    <a:pt x="56" y="177"/>
                  </a:lnTo>
                  <a:lnTo>
                    <a:pt x="60" y="181"/>
                  </a:lnTo>
                  <a:lnTo>
                    <a:pt x="63" y="188"/>
                  </a:lnTo>
                  <a:lnTo>
                    <a:pt x="65" y="192"/>
                  </a:lnTo>
                  <a:lnTo>
                    <a:pt x="69" y="198"/>
                  </a:lnTo>
                  <a:lnTo>
                    <a:pt x="71" y="194"/>
                  </a:lnTo>
                  <a:lnTo>
                    <a:pt x="73" y="190"/>
                  </a:lnTo>
                  <a:lnTo>
                    <a:pt x="75" y="185"/>
                  </a:lnTo>
                  <a:lnTo>
                    <a:pt x="78" y="181"/>
                  </a:lnTo>
                  <a:lnTo>
                    <a:pt x="80" y="171"/>
                  </a:lnTo>
                  <a:lnTo>
                    <a:pt x="84" y="162"/>
                  </a:lnTo>
                  <a:lnTo>
                    <a:pt x="87" y="151"/>
                  </a:lnTo>
                  <a:lnTo>
                    <a:pt x="91" y="142"/>
                  </a:lnTo>
                  <a:lnTo>
                    <a:pt x="94" y="131"/>
                  </a:lnTo>
                  <a:lnTo>
                    <a:pt x="97" y="122"/>
                  </a:lnTo>
                  <a:lnTo>
                    <a:pt x="101" y="112"/>
                  </a:lnTo>
                  <a:lnTo>
                    <a:pt x="104" y="103"/>
                  </a:lnTo>
                  <a:lnTo>
                    <a:pt x="104" y="90"/>
                  </a:lnTo>
                  <a:lnTo>
                    <a:pt x="104" y="77"/>
                  </a:lnTo>
                  <a:lnTo>
                    <a:pt x="105" y="65"/>
                  </a:lnTo>
                  <a:lnTo>
                    <a:pt x="105" y="52"/>
                  </a:lnTo>
                  <a:lnTo>
                    <a:pt x="104" y="49"/>
                  </a:lnTo>
                  <a:lnTo>
                    <a:pt x="102" y="47"/>
                  </a:lnTo>
                  <a:lnTo>
                    <a:pt x="100" y="44"/>
                  </a:lnTo>
                  <a:lnTo>
                    <a:pt x="99" y="41"/>
                  </a:lnTo>
                  <a:lnTo>
                    <a:pt x="97" y="39"/>
                  </a:lnTo>
                  <a:lnTo>
                    <a:pt x="95" y="36"/>
                  </a:lnTo>
                  <a:lnTo>
                    <a:pt x="93" y="34"/>
                  </a:lnTo>
                  <a:lnTo>
                    <a:pt x="92" y="31"/>
                  </a:lnTo>
                  <a:lnTo>
                    <a:pt x="39" y="0"/>
                  </a:lnTo>
                  <a:lnTo>
                    <a:pt x="35" y="1"/>
                  </a:lnTo>
                  <a:lnTo>
                    <a:pt x="32" y="1"/>
                  </a:lnTo>
                  <a:lnTo>
                    <a:pt x="28" y="1"/>
                  </a:lnTo>
                  <a:lnTo>
                    <a:pt x="25" y="2"/>
                  </a:lnTo>
                  <a:lnTo>
                    <a:pt x="22" y="3"/>
                  </a:lnTo>
                  <a:lnTo>
                    <a:pt x="19" y="4"/>
                  </a:lnTo>
                  <a:lnTo>
                    <a:pt x="16" y="5"/>
                  </a:lnTo>
                  <a:lnTo>
                    <a:pt x="13" y="5"/>
                  </a:lnTo>
                </a:path>
              </a:pathLst>
            </a:custGeom>
            <a:solidFill>
              <a:srgbClr val="FFE9C5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84" name="Freeform 86"/>
            <p:cNvSpPr>
              <a:spLocks/>
            </p:cNvSpPr>
            <p:nvPr/>
          </p:nvSpPr>
          <p:spPr bwMode="auto">
            <a:xfrm>
              <a:off x="4736" y="3293"/>
              <a:ext cx="106" cy="199"/>
            </a:xfrm>
            <a:custGeom>
              <a:avLst/>
              <a:gdLst>
                <a:gd name="T0" fmla="*/ 10 w 106"/>
                <a:gd name="T1" fmla="*/ 14 h 199"/>
                <a:gd name="T2" fmla="*/ 4 w 106"/>
                <a:gd name="T3" fmla="*/ 34 h 199"/>
                <a:gd name="T4" fmla="*/ 1 w 106"/>
                <a:gd name="T5" fmla="*/ 49 h 199"/>
                <a:gd name="T6" fmla="*/ 0 w 106"/>
                <a:gd name="T7" fmla="*/ 62 h 199"/>
                <a:gd name="T8" fmla="*/ 1 w 106"/>
                <a:gd name="T9" fmla="*/ 80 h 199"/>
                <a:gd name="T10" fmla="*/ 2 w 106"/>
                <a:gd name="T11" fmla="*/ 101 h 199"/>
                <a:gd name="T12" fmla="*/ 4 w 106"/>
                <a:gd name="T13" fmla="*/ 119 h 199"/>
                <a:gd name="T14" fmla="*/ 5 w 106"/>
                <a:gd name="T15" fmla="*/ 134 h 199"/>
                <a:gd name="T16" fmla="*/ 8 w 106"/>
                <a:gd name="T17" fmla="*/ 142 h 199"/>
                <a:gd name="T18" fmla="*/ 11 w 106"/>
                <a:gd name="T19" fmla="*/ 146 h 199"/>
                <a:gd name="T20" fmla="*/ 15 w 106"/>
                <a:gd name="T21" fmla="*/ 148 h 199"/>
                <a:gd name="T22" fmla="*/ 19 w 106"/>
                <a:gd name="T23" fmla="*/ 150 h 199"/>
                <a:gd name="T24" fmla="*/ 24 w 106"/>
                <a:gd name="T25" fmla="*/ 152 h 199"/>
                <a:gd name="T26" fmla="*/ 30 w 106"/>
                <a:gd name="T27" fmla="*/ 153 h 199"/>
                <a:gd name="T28" fmla="*/ 35 w 106"/>
                <a:gd name="T29" fmla="*/ 153 h 199"/>
                <a:gd name="T30" fmla="*/ 41 w 106"/>
                <a:gd name="T31" fmla="*/ 154 h 199"/>
                <a:gd name="T32" fmla="*/ 47 w 106"/>
                <a:gd name="T33" fmla="*/ 160 h 199"/>
                <a:gd name="T34" fmla="*/ 54 w 106"/>
                <a:gd name="T35" fmla="*/ 171 h 199"/>
                <a:gd name="T36" fmla="*/ 60 w 106"/>
                <a:gd name="T37" fmla="*/ 181 h 199"/>
                <a:gd name="T38" fmla="*/ 65 w 106"/>
                <a:gd name="T39" fmla="*/ 192 h 199"/>
                <a:gd name="T40" fmla="*/ 71 w 106"/>
                <a:gd name="T41" fmla="*/ 194 h 199"/>
                <a:gd name="T42" fmla="*/ 75 w 106"/>
                <a:gd name="T43" fmla="*/ 185 h 199"/>
                <a:gd name="T44" fmla="*/ 80 w 106"/>
                <a:gd name="T45" fmla="*/ 171 h 199"/>
                <a:gd name="T46" fmla="*/ 87 w 106"/>
                <a:gd name="T47" fmla="*/ 151 h 199"/>
                <a:gd name="T48" fmla="*/ 94 w 106"/>
                <a:gd name="T49" fmla="*/ 131 h 199"/>
                <a:gd name="T50" fmla="*/ 101 w 106"/>
                <a:gd name="T51" fmla="*/ 112 h 199"/>
                <a:gd name="T52" fmla="*/ 104 w 106"/>
                <a:gd name="T53" fmla="*/ 90 h 199"/>
                <a:gd name="T54" fmla="*/ 105 w 106"/>
                <a:gd name="T55" fmla="*/ 65 h 199"/>
                <a:gd name="T56" fmla="*/ 104 w 106"/>
                <a:gd name="T57" fmla="*/ 49 h 199"/>
                <a:gd name="T58" fmla="*/ 100 w 106"/>
                <a:gd name="T59" fmla="*/ 44 h 199"/>
                <a:gd name="T60" fmla="*/ 97 w 106"/>
                <a:gd name="T61" fmla="*/ 39 h 199"/>
                <a:gd name="T62" fmla="*/ 93 w 106"/>
                <a:gd name="T63" fmla="*/ 34 h 199"/>
                <a:gd name="T64" fmla="*/ 39 w 106"/>
                <a:gd name="T65" fmla="*/ 0 h 199"/>
                <a:gd name="T66" fmla="*/ 32 w 106"/>
                <a:gd name="T67" fmla="*/ 1 h 199"/>
                <a:gd name="T68" fmla="*/ 25 w 106"/>
                <a:gd name="T69" fmla="*/ 2 h 199"/>
                <a:gd name="T70" fmla="*/ 19 w 106"/>
                <a:gd name="T71" fmla="*/ 4 h 199"/>
                <a:gd name="T72" fmla="*/ 13 w 106"/>
                <a:gd name="T73" fmla="*/ 5 h 199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06"/>
                <a:gd name="T112" fmla="*/ 0 h 199"/>
                <a:gd name="T113" fmla="*/ 106 w 106"/>
                <a:gd name="T114" fmla="*/ 199 h 199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06" h="199">
                  <a:moveTo>
                    <a:pt x="13" y="5"/>
                  </a:moveTo>
                  <a:lnTo>
                    <a:pt x="10" y="14"/>
                  </a:lnTo>
                  <a:lnTo>
                    <a:pt x="7" y="24"/>
                  </a:lnTo>
                  <a:lnTo>
                    <a:pt x="4" y="34"/>
                  </a:lnTo>
                  <a:lnTo>
                    <a:pt x="2" y="43"/>
                  </a:lnTo>
                  <a:lnTo>
                    <a:pt x="1" y="49"/>
                  </a:lnTo>
                  <a:lnTo>
                    <a:pt x="1" y="56"/>
                  </a:lnTo>
                  <a:lnTo>
                    <a:pt x="0" y="62"/>
                  </a:lnTo>
                  <a:lnTo>
                    <a:pt x="0" y="69"/>
                  </a:lnTo>
                  <a:lnTo>
                    <a:pt x="1" y="80"/>
                  </a:lnTo>
                  <a:lnTo>
                    <a:pt x="1" y="90"/>
                  </a:lnTo>
                  <a:lnTo>
                    <a:pt x="2" y="101"/>
                  </a:lnTo>
                  <a:lnTo>
                    <a:pt x="3" y="112"/>
                  </a:lnTo>
                  <a:lnTo>
                    <a:pt x="4" y="119"/>
                  </a:lnTo>
                  <a:lnTo>
                    <a:pt x="4" y="127"/>
                  </a:lnTo>
                  <a:lnTo>
                    <a:pt x="5" y="134"/>
                  </a:lnTo>
                  <a:lnTo>
                    <a:pt x="7" y="141"/>
                  </a:lnTo>
                  <a:lnTo>
                    <a:pt x="8" y="142"/>
                  </a:lnTo>
                  <a:lnTo>
                    <a:pt x="10" y="144"/>
                  </a:lnTo>
                  <a:lnTo>
                    <a:pt x="11" y="146"/>
                  </a:lnTo>
                  <a:lnTo>
                    <a:pt x="13" y="147"/>
                  </a:lnTo>
                  <a:lnTo>
                    <a:pt x="15" y="148"/>
                  </a:lnTo>
                  <a:lnTo>
                    <a:pt x="17" y="149"/>
                  </a:lnTo>
                  <a:lnTo>
                    <a:pt x="19" y="150"/>
                  </a:lnTo>
                  <a:lnTo>
                    <a:pt x="21" y="151"/>
                  </a:lnTo>
                  <a:lnTo>
                    <a:pt x="24" y="152"/>
                  </a:lnTo>
                  <a:lnTo>
                    <a:pt x="27" y="153"/>
                  </a:lnTo>
                  <a:lnTo>
                    <a:pt x="30" y="153"/>
                  </a:lnTo>
                  <a:lnTo>
                    <a:pt x="32" y="153"/>
                  </a:lnTo>
                  <a:lnTo>
                    <a:pt x="35" y="153"/>
                  </a:lnTo>
                  <a:lnTo>
                    <a:pt x="38" y="153"/>
                  </a:lnTo>
                  <a:lnTo>
                    <a:pt x="41" y="154"/>
                  </a:lnTo>
                  <a:lnTo>
                    <a:pt x="44" y="155"/>
                  </a:lnTo>
                  <a:lnTo>
                    <a:pt x="47" y="160"/>
                  </a:lnTo>
                  <a:lnTo>
                    <a:pt x="50" y="166"/>
                  </a:lnTo>
                  <a:lnTo>
                    <a:pt x="54" y="171"/>
                  </a:lnTo>
                  <a:lnTo>
                    <a:pt x="56" y="177"/>
                  </a:lnTo>
                  <a:lnTo>
                    <a:pt x="60" y="181"/>
                  </a:lnTo>
                  <a:lnTo>
                    <a:pt x="63" y="188"/>
                  </a:lnTo>
                  <a:lnTo>
                    <a:pt x="65" y="192"/>
                  </a:lnTo>
                  <a:lnTo>
                    <a:pt x="69" y="198"/>
                  </a:lnTo>
                  <a:lnTo>
                    <a:pt x="71" y="194"/>
                  </a:lnTo>
                  <a:lnTo>
                    <a:pt x="73" y="190"/>
                  </a:lnTo>
                  <a:lnTo>
                    <a:pt x="75" y="185"/>
                  </a:lnTo>
                  <a:lnTo>
                    <a:pt x="78" y="181"/>
                  </a:lnTo>
                  <a:lnTo>
                    <a:pt x="80" y="171"/>
                  </a:lnTo>
                  <a:lnTo>
                    <a:pt x="84" y="162"/>
                  </a:lnTo>
                  <a:lnTo>
                    <a:pt x="87" y="151"/>
                  </a:lnTo>
                  <a:lnTo>
                    <a:pt x="91" y="142"/>
                  </a:lnTo>
                  <a:lnTo>
                    <a:pt x="94" y="131"/>
                  </a:lnTo>
                  <a:lnTo>
                    <a:pt x="97" y="122"/>
                  </a:lnTo>
                  <a:lnTo>
                    <a:pt x="101" y="112"/>
                  </a:lnTo>
                  <a:lnTo>
                    <a:pt x="104" y="103"/>
                  </a:lnTo>
                  <a:lnTo>
                    <a:pt x="104" y="90"/>
                  </a:lnTo>
                  <a:lnTo>
                    <a:pt x="104" y="77"/>
                  </a:lnTo>
                  <a:lnTo>
                    <a:pt x="105" y="65"/>
                  </a:lnTo>
                  <a:lnTo>
                    <a:pt x="105" y="52"/>
                  </a:lnTo>
                  <a:lnTo>
                    <a:pt x="104" y="49"/>
                  </a:lnTo>
                  <a:lnTo>
                    <a:pt x="102" y="47"/>
                  </a:lnTo>
                  <a:lnTo>
                    <a:pt x="100" y="44"/>
                  </a:lnTo>
                  <a:lnTo>
                    <a:pt x="99" y="41"/>
                  </a:lnTo>
                  <a:lnTo>
                    <a:pt x="97" y="39"/>
                  </a:lnTo>
                  <a:lnTo>
                    <a:pt x="95" y="36"/>
                  </a:lnTo>
                  <a:lnTo>
                    <a:pt x="93" y="34"/>
                  </a:lnTo>
                  <a:lnTo>
                    <a:pt x="92" y="31"/>
                  </a:lnTo>
                  <a:lnTo>
                    <a:pt x="39" y="0"/>
                  </a:lnTo>
                  <a:lnTo>
                    <a:pt x="35" y="1"/>
                  </a:lnTo>
                  <a:lnTo>
                    <a:pt x="32" y="1"/>
                  </a:lnTo>
                  <a:lnTo>
                    <a:pt x="28" y="1"/>
                  </a:lnTo>
                  <a:lnTo>
                    <a:pt x="25" y="2"/>
                  </a:lnTo>
                  <a:lnTo>
                    <a:pt x="22" y="3"/>
                  </a:lnTo>
                  <a:lnTo>
                    <a:pt x="19" y="4"/>
                  </a:lnTo>
                  <a:lnTo>
                    <a:pt x="16" y="5"/>
                  </a:lnTo>
                  <a:lnTo>
                    <a:pt x="13" y="5"/>
                  </a:lnTo>
                </a:path>
              </a:pathLst>
            </a:custGeom>
            <a:noFill/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85" name="Freeform 87"/>
            <p:cNvSpPr>
              <a:spLocks/>
            </p:cNvSpPr>
            <p:nvPr/>
          </p:nvSpPr>
          <p:spPr bwMode="auto">
            <a:xfrm>
              <a:off x="4733" y="3186"/>
              <a:ext cx="416" cy="527"/>
            </a:xfrm>
            <a:custGeom>
              <a:avLst/>
              <a:gdLst>
                <a:gd name="T0" fmla="*/ 47 w 416"/>
                <a:gd name="T1" fmla="*/ 176 h 527"/>
                <a:gd name="T2" fmla="*/ 39 w 416"/>
                <a:gd name="T3" fmla="*/ 150 h 527"/>
                <a:gd name="T4" fmla="*/ 30 w 416"/>
                <a:gd name="T5" fmla="*/ 128 h 527"/>
                <a:gd name="T6" fmla="*/ 15 w 416"/>
                <a:gd name="T7" fmla="*/ 112 h 527"/>
                <a:gd name="T8" fmla="*/ 5 w 416"/>
                <a:gd name="T9" fmla="*/ 100 h 527"/>
                <a:gd name="T10" fmla="*/ 4 w 416"/>
                <a:gd name="T11" fmla="*/ 82 h 527"/>
                <a:gd name="T12" fmla="*/ 15 w 416"/>
                <a:gd name="T13" fmla="*/ 69 h 527"/>
                <a:gd name="T14" fmla="*/ 24 w 416"/>
                <a:gd name="T15" fmla="*/ 59 h 527"/>
                <a:gd name="T16" fmla="*/ 35 w 416"/>
                <a:gd name="T17" fmla="*/ 45 h 527"/>
                <a:gd name="T18" fmla="*/ 48 w 416"/>
                <a:gd name="T19" fmla="*/ 30 h 527"/>
                <a:gd name="T20" fmla="*/ 66 w 416"/>
                <a:gd name="T21" fmla="*/ 17 h 527"/>
                <a:gd name="T22" fmla="*/ 82 w 416"/>
                <a:gd name="T23" fmla="*/ 7 h 527"/>
                <a:gd name="T24" fmla="*/ 98 w 416"/>
                <a:gd name="T25" fmla="*/ 1 h 527"/>
                <a:gd name="T26" fmla="*/ 115 w 416"/>
                <a:gd name="T27" fmla="*/ 0 h 527"/>
                <a:gd name="T28" fmla="*/ 133 w 416"/>
                <a:gd name="T29" fmla="*/ 0 h 527"/>
                <a:gd name="T30" fmla="*/ 150 w 416"/>
                <a:gd name="T31" fmla="*/ 2 h 527"/>
                <a:gd name="T32" fmla="*/ 167 w 416"/>
                <a:gd name="T33" fmla="*/ 6 h 527"/>
                <a:gd name="T34" fmla="*/ 184 w 416"/>
                <a:gd name="T35" fmla="*/ 12 h 527"/>
                <a:gd name="T36" fmla="*/ 200 w 416"/>
                <a:gd name="T37" fmla="*/ 20 h 527"/>
                <a:gd name="T38" fmla="*/ 218 w 416"/>
                <a:gd name="T39" fmla="*/ 27 h 527"/>
                <a:gd name="T40" fmla="*/ 234 w 416"/>
                <a:gd name="T41" fmla="*/ 36 h 527"/>
                <a:gd name="T42" fmla="*/ 248 w 416"/>
                <a:gd name="T43" fmla="*/ 49 h 527"/>
                <a:gd name="T44" fmla="*/ 258 w 416"/>
                <a:gd name="T45" fmla="*/ 83 h 527"/>
                <a:gd name="T46" fmla="*/ 266 w 416"/>
                <a:gd name="T47" fmla="*/ 130 h 527"/>
                <a:gd name="T48" fmla="*/ 275 w 416"/>
                <a:gd name="T49" fmla="*/ 169 h 527"/>
                <a:gd name="T50" fmla="*/ 286 w 416"/>
                <a:gd name="T51" fmla="*/ 207 h 527"/>
                <a:gd name="T52" fmla="*/ 299 w 416"/>
                <a:gd name="T53" fmla="*/ 240 h 527"/>
                <a:gd name="T54" fmla="*/ 319 w 416"/>
                <a:gd name="T55" fmla="*/ 277 h 527"/>
                <a:gd name="T56" fmla="*/ 344 w 416"/>
                <a:gd name="T57" fmla="*/ 320 h 527"/>
                <a:gd name="T58" fmla="*/ 366 w 416"/>
                <a:gd name="T59" fmla="*/ 358 h 527"/>
                <a:gd name="T60" fmla="*/ 385 w 416"/>
                <a:gd name="T61" fmla="*/ 396 h 527"/>
                <a:gd name="T62" fmla="*/ 403 w 416"/>
                <a:gd name="T63" fmla="*/ 433 h 527"/>
                <a:gd name="T64" fmla="*/ 414 w 416"/>
                <a:gd name="T65" fmla="*/ 477 h 527"/>
                <a:gd name="T66" fmla="*/ 402 w 416"/>
                <a:gd name="T67" fmla="*/ 526 h 527"/>
                <a:gd name="T68" fmla="*/ 340 w 416"/>
                <a:gd name="T69" fmla="*/ 526 h 527"/>
                <a:gd name="T70" fmla="*/ 277 w 416"/>
                <a:gd name="T71" fmla="*/ 526 h 527"/>
                <a:gd name="T72" fmla="*/ 215 w 416"/>
                <a:gd name="T73" fmla="*/ 526 h 527"/>
                <a:gd name="T74" fmla="*/ 153 w 416"/>
                <a:gd name="T75" fmla="*/ 526 h 527"/>
                <a:gd name="T76" fmla="*/ 90 w 416"/>
                <a:gd name="T77" fmla="*/ 526 h 527"/>
                <a:gd name="T78" fmla="*/ 28 w 416"/>
                <a:gd name="T79" fmla="*/ 526 h 527"/>
                <a:gd name="T80" fmla="*/ 25 w 416"/>
                <a:gd name="T81" fmla="*/ 491 h 527"/>
                <a:gd name="T82" fmla="*/ 37 w 416"/>
                <a:gd name="T83" fmla="*/ 463 h 527"/>
                <a:gd name="T84" fmla="*/ 44 w 416"/>
                <a:gd name="T85" fmla="*/ 426 h 527"/>
                <a:gd name="T86" fmla="*/ 57 w 416"/>
                <a:gd name="T87" fmla="*/ 366 h 527"/>
                <a:gd name="T88" fmla="*/ 66 w 416"/>
                <a:gd name="T89" fmla="*/ 305 h 527"/>
                <a:gd name="T90" fmla="*/ 74 w 416"/>
                <a:gd name="T91" fmla="*/ 267 h 527"/>
                <a:gd name="T92" fmla="*/ 84 w 416"/>
                <a:gd name="T93" fmla="*/ 234 h 527"/>
                <a:gd name="T94" fmla="*/ 94 w 416"/>
                <a:gd name="T95" fmla="*/ 208 h 527"/>
                <a:gd name="T96" fmla="*/ 101 w 416"/>
                <a:gd name="T97" fmla="*/ 180 h 527"/>
                <a:gd name="T98" fmla="*/ 98 w 416"/>
                <a:gd name="T99" fmla="*/ 156 h 527"/>
                <a:gd name="T100" fmla="*/ 89 w 416"/>
                <a:gd name="T101" fmla="*/ 154 h 527"/>
                <a:gd name="T102" fmla="*/ 79 w 416"/>
                <a:gd name="T103" fmla="*/ 159 h 527"/>
                <a:gd name="T104" fmla="*/ 71 w 416"/>
                <a:gd name="T105" fmla="*/ 167 h 527"/>
                <a:gd name="T106" fmla="*/ 66 w 416"/>
                <a:gd name="T107" fmla="*/ 184 h 527"/>
                <a:gd name="T108" fmla="*/ 58 w 416"/>
                <a:gd name="T109" fmla="*/ 193 h 527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w 416"/>
                <a:gd name="T166" fmla="*/ 0 h 527"/>
                <a:gd name="T167" fmla="*/ 416 w 416"/>
                <a:gd name="T168" fmla="*/ 527 h 527"/>
              </a:gdLst>
              <a:ahLst/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T165" t="T166" r="T167" b="T168"/>
              <a:pathLst>
                <a:path w="416" h="527">
                  <a:moveTo>
                    <a:pt x="53" y="193"/>
                  </a:moveTo>
                  <a:lnTo>
                    <a:pt x="51" y="189"/>
                  </a:lnTo>
                  <a:lnTo>
                    <a:pt x="49" y="185"/>
                  </a:lnTo>
                  <a:lnTo>
                    <a:pt x="48" y="180"/>
                  </a:lnTo>
                  <a:lnTo>
                    <a:pt x="47" y="176"/>
                  </a:lnTo>
                  <a:lnTo>
                    <a:pt x="45" y="171"/>
                  </a:lnTo>
                  <a:lnTo>
                    <a:pt x="43" y="165"/>
                  </a:lnTo>
                  <a:lnTo>
                    <a:pt x="42" y="160"/>
                  </a:lnTo>
                  <a:lnTo>
                    <a:pt x="39" y="154"/>
                  </a:lnTo>
                  <a:lnTo>
                    <a:pt x="39" y="150"/>
                  </a:lnTo>
                  <a:lnTo>
                    <a:pt x="37" y="145"/>
                  </a:lnTo>
                  <a:lnTo>
                    <a:pt x="36" y="141"/>
                  </a:lnTo>
                  <a:lnTo>
                    <a:pt x="35" y="137"/>
                  </a:lnTo>
                  <a:lnTo>
                    <a:pt x="33" y="132"/>
                  </a:lnTo>
                  <a:lnTo>
                    <a:pt x="30" y="128"/>
                  </a:lnTo>
                  <a:lnTo>
                    <a:pt x="26" y="123"/>
                  </a:lnTo>
                  <a:lnTo>
                    <a:pt x="23" y="119"/>
                  </a:lnTo>
                  <a:lnTo>
                    <a:pt x="20" y="117"/>
                  </a:lnTo>
                  <a:lnTo>
                    <a:pt x="18" y="114"/>
                  </a:lnTo>
                  <a:lnTo>
                    <a:pt x="15" y="112"/>
                  </a:lnTo>
                  <a:lnTo>
                    <a:pt x="13" y="110"/>
                  </a:lnTo>
                  <a:lnTo>
                    <a:pt x="10" y="108"/>
                  </a:lnTo>
                  <a:lnTo>
                    <a:pt x="9" y="106"/>
                  </a:lnTo>
                  <a:lnTo>
                    <a:pt x="7" y="103"/>
                  </a:lnTo>
                  <a:lnTo>
                    <a:pt x="5" y="100"/>
                  </a:lnTo>
                  <a:lnTo>
                    <a:pt x="2" y="98"/>
                  </a:lnTo>
                  <a:lnTo>
                    <a:pt x="0" y="94"/>
                  </a:lnTo>
                  <a:lnTo>
                    <a:pt x="0" y="89"/>
                  </a:lnTo>
                  <a:lnTo>
                    <a:pt x="2" y="85"/>
                  </a:lnTo>
                  <a:lnTo>
                    <a:pt x="4" y="82"/>
                  </a:lnTo>
                  <a:lnTo>
                    <a:pt x="6" y="78"/>
                  </a:lnTo>
                  <a:lnTo>
                    <a:pt x="9" y="76"/>
                  </a:lnTo>
                  <a:lnTo>
                    <a:pt x="11" y="73"/>
                  </a:lnTo>
                  <a:lnTo>
                    <a:pt x="13" y="71"/>
                  </a:lnTo>
                  <a:lnTo>
                    <a:pt x="15" y="69"/>
                  </a:lnTo>
                  <a:lnTo>
                    <a:pt x="16" y="67"/>
                  </a:lnTo>
                  <a:lnTo>
                    <a:pt x="19" y="65"/>
                  </a:lnTo>
                  <a:lnTo>
                    <a:pt x="20" y="63"/>
                  </a:lnTo>
                  <a:lnTo>
                    <a:pt x="22" y="61"/>
                  </a:lnTo>
                  <a:lnTo>
                    <a:pt x="24" y="59"/>
                  </a:lnTo>
                  <a:lnTo>
                    <a:pt x="25" y="57"/>
                  </a:lnTo>
                  <a:lnTo>
                    <a:pt x="28" y="54"/>
                  </a:lnTo>
                  <a:lnTo>
                    <a:pt x="31" y="52"/>
                  </a:lnTo>
                  <a:lnTo>
                    <a:pt x="33" y="48"/>
                  </a:lnTo>
                  <a:lnTo>
                    <a:pt x="35" y="45"/>
                  </a:lnTo>
                  <a:lnTo>
                    <a:pt x="37" y="43"/>
                  </a:lnTo>
                  <a:lnTo>
                    <a:pt x="39" y="39"/>
                  </a:lnTo>
                  <a:lnTo>
                    <a:pt x="42" y="36"/>
                  </a:lnTo>
                  <a:lnTo>
                    <a:pt x="44" y="33"/>
                  </a:lnTo>
                  <a:lnTo>
                    <a:pt x="48" y="30"/>
                  </a:lnTo>
                  <a:lnTo>
                    <a:pt x="51" y="28"/>
                  </a:lnTo>
                  <a:lnTo>
                    <a:pt x="55" y="25"/>
                  </a:lnTo>
                  <a:lnTo>
                    <a:pt x="59" y="22"/>
                  </a:lnTo>
                  <a:lnTo>
                    <a:pt x="62" y="20"/>
                  </a:lnTo>
                  <a:lnTo>
                    <a:pt x="66" y="17"/>
                  </a:lnTo>
                  <a:lnTo>
                    <a:pt x="70" y="14"/>
                  </a:lnTo>
                  <a:lnTo>
                    <a:pt x="74" y="12"/>
                  </a:lnTo>
                  <a:lnTo>
                    <a:pt x="76" y="11"/>
                  </a:lnTo>
                  <a:lnTo>
                    <a:pt x="79" y="9"/>
                  </a:lnTo>
                  <a:lnTo>
                    <a:pt x="82" y="7"/>
                  </a:lnTo>
                  <a:lnTo>
                    <a:pt x="85" y="6"/>
                  </a:lnTo>
                  <a:lnTo>
                    <a:pt x="88" y="4"/>
                  </a:lnTo>
                  <a:lnTo>
                    <a:pt x="91" y="3"/>
                  </a:lnTo>
                  <a:lnTo>
                    <a:pt x="94" y="2"/>
                  </a:lnTo>
                  <a:lnTo>
                    <a:pt x="98" y="1"/>
                  </a:lnTo>
                  <a:lnTo>
                    <a:pt x="101" y="1"/>
                  </a:lnTo>
                  <a:lnTo>
                    <a:pt x="105" y="0"/>
                  </a:lnTo>
                  <a:lnTo>
                    <a:pt x="108" y="0"/>
                  </a:lnTo>
                  <a:lnTo>
                    <a:pt x="111" y="0"/>
                  </a:lnTo>
                  <a:lnTo>
                    <a:pt x="115" y="0"/>
                  </a:lnTo>
                  <a:lnTo>
                    <a:pt x="119" y="0"/>
                  </a:lnTo>
                  <a:lnTo>
                    <a:pt x="122" y="0"/>
                  </a:lnTo>
                  <a:lnTo>
                    <a:pt x="126" y="0"/>
                  </a:lnTo>
                  <a:lnTo>
                    <a:pt x="129" y="0"/>
                  </a:lnTo>
                  <a:lnTo>
                    <a:pt x="133" y="0"/>
                  </a:lnTo>
                  <a:lnTo>
                    <a:pt x="136" y="0"/>
                  </a:lnTo>
                  <a:lnTo>
                    <a:pt x="140" y="1"/>
                  </a:lnTo>
                  <a:lnTo>
                    <a:pt x="143" y="1"/>
                  </a:lnTo>
                  <a:lnTo>
                    <a:pt x="146" y="1"/>
                  </a:lnTo>
                  <a:lnTo>
                    <a:pt x="150" y="2"/>
                  </a:lnTo>
                  <a:lnTo>
                    <a:pt x="153" y="2"/>
                  </a:lnTo>
                  <a:lnTo>
                    <a:pt x="157" y="2"/>
                  </a:lnTo>
                  <a:lnTo>
                    <a:pt x="159" y="4"/>
                  </a:lnTo>
                  <a:lnTo>
                    <a:pt x="163" y="4"/>
                  </a:lnTo>
                  <a:lnTo>
                    <a:pt x="167" y="6"/>
                  </a:lnTo>
                  <a:lnTo>
                    <a:pt x="170" y="7"/>
                  </a:lnTo>
                  <a:lnTo>
                    <a:pt x="174" y="8"/>
                  </a:lnTo>
                  <a:lnTo>
                    <a:pt x="177" y="9"/>
                  </a:lnTo>
                  <a:lnTo>
                    <a:pt x="181" y="11"/>
                  </a:lnTo>
                  <a:lnTo>
                    <a:pt x="184" y="12"/>
                  </a:lnTo>
                  <a:lnTo>
                    <a:pt x="187" y="13"/>
                  </a:lnTo>
                  <a:lnTo>
                    <a:pt x="190" y="15"/>
                  </a:lnTo>
                  <a:lnTo>
                    <a:pt x="194" y="17"/>
                  </a:lnTo>
                  <a:lnTo>
                    <a:pt x="197" y="18"/>
                  </a:lnTo>
                  <a:lnTo>
                    <a:pt x="200" y="20"/>
                  </a:lnTo>
                  <a:lnTo>
                    <a:pt x="204" y="22"/>
                  </a:lnTo>
                  <a:lnTo>
                    <a:pt x="207" y="23"/>
                  </a:lnTo>
                  <a:lnTo>
                    <a:pt x="211" y="24"/>
                  </a:lnTo>
                  <a:lnTo>
                    <a:pt x="214" y="26"/>
                  </a:lnTo>
                  <a:lnTo>
                    <a:pt x="218" y="27"/>
                  </a:lnTo>
                  <a:lnTo>
                    <a:pt x="221" y="28"/>
                  </a:lnTo>
                  <a:lnTo>
                    <a:pt x="225" y="30"/>
                  </a:lnTo>
                  <a:lnTo>
                    <a:pt x="228" y="32"/>
                  </a:lnTo>
                  <a:lnTo>
                    <a:pt x="231" y="33"/>
                  </a:lnTo>
                  <a:lnTo>
                    <a:pt x="234" y="36"/>
                  </a:lnTo>
                  <a:lnTo>
                    <a:pt x="237" y="38"/>
                  </a:lnTo>
                  <a:lnTo>
                    <a:pt x="240" y="41"/>
                  </a:lnTo>
                  <a:lnTo>
                    <a:pt x="243" y="43"/>
                  </a:lnTo>
                  <a:lnTo>
                    <a:pt x="246" y="46"/>
                  </a:lnTo>
                  <a:lnTo>
                    <a:pt x="248" y="49"/>
                  </a:lnTo>
                  <a:lnTo>
                    <a:pt x="250" y="52"/>
                  </a:lnTo>
                  <a:lnTo>
                    <a:pt x="251" y="55"/>
                  </a:lnTo>
                  <a:lnTo>
                    <a:pt x="253" y="59"/>
                  </a:lnTo>
                  <a:lnTo>
                    <a:pt x="256" y="70"/>
                  </a:lnTo>
                  <a:lnTo>
                    <a:pt x="258" y="83"/>
                  </a:lnTo>
                  <a:lnTo>
                    <a:pt x="259" y="95"/>
                  </a:lnTo>
                  <a:lnTo>
                    <a:pt x="261" y="108"/>
                  </a:lnTo>
                  <a:lnTo>
                    <a:pt x="262" y="115"/>
                  </a:lnTo>
                  <a:lnTo>
                    <a:pt x="264" y="122"/>
                  </a:lnTo>
                  <a:lnTo>
                    <a:pt x="266" y="130"/>
                  </a:lnTo>
                  <a:lnTo>
                    <a:pt x="268" y="137"/>
                  </a:lnTo>
                  <a:lnTo>
                    <a:pt x="270" y="145"/>
                  </a:lnTo>
                  <a:lnTo>
                    <a:pt x="272" y="153"/>
                  </a:lnTo>
                  <a:lnTo>
                    <a:pt x="274" y="161"/>
                  </a:lnTo>
                  <a:lnTo>
                    <a:pt x="275" y="169"/>
                  </a:lnTo>
                  <a:lnTo>
                    <a:pt x="277" y="178"/>
                  </a:lnTo>
                  <a:lnTo>
                    <a:pt x="279" y="185"/>
                  </a:lnTo>
                  <a:lnTo>
                    <a:pt x="281" y="193"/>
                  </a:lnTo>
                  <a:lnTo>
                    <a:pt x="284" y="201"/>
                  </a:lnTo>
                  <a:lnTo>
                    <a:pt x="286" y="207"/>
                  </a:lnTo>
                  <a:lnTo>
                    <a:pt x="288" y="214"/>
                  </a:lnTo>
                  <a:lnTo>
                    <a:pt x="291" y="220"/>
                  </a:lnTo>
                  <a:lnTo>
                    <a:pt x="294" y="227"/>
                  </a:lnTo>
                  <a:lnTo>
                    <a:pt x="296" y="234"/>
                  </a:lnTo>
                  <a:lnTo>
                    <a:pt x="299" y="240"/>
                  </a:lnTo>
                  <a:lnTo>
                    <a:pt x="303" y="246"/>
                  </a:lnTo>
                  <a:lnTo>
                    <a:pt x="305" y="252"/>
                  </a:lnTo>
                  <a:lnTo>
                    <a:pt x="309" y="260"/>
                  </a:lnTo>
                  <a:lnTo>
                    <a:pt x="314" y="269"/>
                  </a:lnTo>
                  <a:lnTo>
                    <a:pt x="319" y="277"/>
                  </a:lnTo>
                  <a:lnTo>
                    <a:pt x="324" y="286"/>
                  </a:lnTo>
                  <a:lnTo>
                    <a:pt x="329" y="295"/>
                  </a:lnTo>
                  <a:lnTo>
                    <a:pt x="334" y="303"/>
                  </a:lnTo>
                  <a:lnTo>
                    <a:pt x="339" y="312"/>
                  </a:lnTo>
                  <a:lnTo>
                    <a:pt x="344" y="320"/>
                  </a:lnTo>
                  <a:lnTo>
                    <a:pt x="348" y="327"/>
                  </a:lnTo>
                  <a:lnTo>
                    <a:pt x="352" y="335"/>
                  </a:lnTo>
                  <a:lnTo>
                    <a:pt x="357" y="343"/>
                  </a:lnTo>
                  <a:lnTo>
                    <a:pt x="361" y="351"/>
                  </a:lnTo>
                  <a:lnTo>
                    <a:pt x="366" y="358"/>
                  </a:lnTo>
                  <a:lnTo>
                    <a:pt x="370" y="366"/>
                  </a:lnTo>
                  <a:lnTo>
                    <a:pt x="374" y="374"/>
                  </a:lnTo>
                  <a:lnTo>
                    <a:pt x="378" y="381"/>
                  </a:lnTo>
                  <a:lnTo>
                    <a:pt x="381" y="389"/>
                  </a:lnTo>
                  <a:lnTo>
                    <a:pt x="385" y="396"/>
                  </a:lnTo>
                  <a:lnTo>
                    <a:pt x="389" y="403"/>
                  </a:lnTo>
                  <a:lnTo>
                    <a:pt x="392" y="411"/>
                  </a:lnTo>
                  <a:lnTo>
                    <a:pt x="396" y="418"/>
                  </a:lnTo>
                  <a:lnTo>
                    <a:pt x="400" y="425"/>
                  </a:lnTo>
                  <a:lnTo>
                    <a:pt x="403" y="433"/>
                  </a:lnTo>
                  <a:lnTo>
                    <a:pt x="406" y="440"/>
                  </a:lnTo>
                  <a:lnTo>
                    <a:pt x="409" y="449"/>
                  </a:lnTo>
                  <a:lnTo>
                    <a:pt x="411" y="458"/>
                  </a:lnTo>
                  <a:lnTo>
                    <a:pt x="414" y="468"/>
                  </a:lnTo>
                  <a:lnTo>
                    <a:pt x="414" y="477"/>
                  </a:lnTo>
                  <a:lnTo>
                    <a:pt x="415" y="489"/>
                  </a:lnTo>
                  <a:lnTo>
                    <a:pt x="415" y="501"/>
                  </a:lnTo>
                  <a:lnTo>
                    <a:pt x="414" y="514"/>
                  </a:lnTo>
                  <a:lnTo>
                    <a:pt x="414" y="526"/>
                  </a:lnTo>
                  <a:lnTo>
                    <a:pt x="402" y="526"/>
                  </a:lnTo>
                  <a:lnTo>
                    <a:pt x="390" y="526"/>
                  </a:lnTo>
                  <a:lnTo>
                    <a:pt x="377" y="526"/>
                  </a:lnTo>
                  <a:lnTo>
                    <a:pt x="364" y="526"/>
                  </a:lnTo>
                  <a:lnTo>
                    <a:pt x="352" y="526"/>
                  </a:lnTo>
                  <a:lnTo>
                    <a:pt x="340" y="526"/>
                  </a:lnTo>
                  <a:lnTo>
                    <a:pt x="327" y="526"/>
                  </a:lnTo>
                  <a:lnTo>
                    <a:pt x="314" y="526"/>
                  </a:lnTo>
                  <a:lnTo>
                    <a:pt x="303" y="526"/>
                  </a:lnTo>
                  <a:lnTo>
                    <a:pt x="290" y="526"/>
                  </a:lnTo>
                  <a:lnTo>
                    <a:pt x="277" y="526"/>
                  </a:lnTo>
                  <a:lnTo>
                    <a:pt x="264" y="526"/>
                  </a:lnTo>
                  <a:lnTo>
                    <a:pt x="252" y="526"/>
                  </a:lnTo>
                  <a:lnTo>
                    <a:pt x="240" y="526"/>
                  </a:lnTo>
                  <a:lnTo>
                    <a:pt x="227" y="526"/>
                  </a:lnTo>
                  <a:lnTo>
                    <a:pt x="215" y="526"/>
                  </a:lnTo>
                  <a:lnTo>
                    <a:pt x="203" y="526"/>
                  </a:lnTo>
                  <a:lnTo>
                    <a:pt x="190" y="526"/>
                  </a:lnTo>
                  <a:lnTo>
                    <a:pt x="177" y="526"/>
                  </a:lnTo>
                  <a:lnTo>
                    <a:pt x="165" y="526"/>
                  </a:lnTo>
                  <a:lnTo>
                    <a:pt x="153" y="526"/>
                  </a:lnTo>
                  <a:lnTo>
                    <a:pt x="140" y="526"/>
                  </a:lnTo>
                  <a:lnTo>
                    <a:pt x="128" y="526"/>
                  </a:lnTo>
                  <a:lnTo>
                    <a:pt x="115" y="526"/>
                  </a:lnTo>
                  <a:lnTo>
                    <a:pt x="103" y="526"/>
                  </a:lnTo>
                  <a:lnTo>
                    <a:pt x="90" y="526"/>
                  </a:lnTo>
                  <a:lnTo>
                    <a:pt x="77" y="526"/>
                  </a:lnTo>
                  <a:lnTo>
                    <a:pt x="66" y="526"/>
                  </a:lnTo>
                  <a:lnTo>
                    <a:pt x="53" y="526"/>
                  </a:lnTo>
                  <a:lnTo>
                    <a:pt x="40" y="526"/>
                  </a:lnTo>
                  <a:lnTo>
                    <a:pt x="28" y="526"/>
                  </a:lnTo>
                  <a:lnTo>
                    <a:pt x="16" y="526"/>
                  </a:lnTo>
                  <a:lnTo>
                    <a:pt x="18" y="517"/>
                  </a:lnTo>
                  <a:lnTo>
                    <a:pt x="20" y="508"/>
                  </a:lnTo>
                  <a:lnTo>
                    <a:pt x="23" y="499"/>
                  </a:lnTo>
                  <a:lnTo>
                    <a:pt x="25" y="491"/>
                  </a:lnTo>
                  <a:lnTo>
                    <a:pt x="27" y="485"/>
                  </a:lnTo>
                  <a:lnTo>
                    <a:pt x="30" y="479"/>
                  </a:lnTo>
                  <a:lnTo>
                    <a:pt x="32" y="474"/>
                  </a:lnTo>
                  <a:lnTo>
                    <a:pt x="35" y="468"/>
                  </a:lnTo>
                  <a:lnTo>
                    <a:pt x="37" y="463"/>
                  </a:lnTo>
                  <a:lnTo>
                    <a:pt x="39" y="457"/>
                  </a:lnTo>
                  <a:lnTo>
                    <a:pt x="41" y="451"/>
                  </a:lnTo>
                  <a:lnTo>
                    <a:pt x="42" y="446"/>
                  </a:lnTo>
                  <a:lnTo>
                    <a:pt x="44" y="436"/>
                  </a:lnTo>
                  <a:lnTo>
                    <a:pt x="44" y="426"/>
                  </a:lnTo>
                  <a:lnTo>
                    <a:pt x="45" y="416"/>
                  </a:lnTo>
                  <a:lnTo>
                    <a:pt x="47" y="407"/>
                  </a:lnTo>
                  <a:lnTo>
                    <a:pt x="49" y="392"/>
                  </a:lnTo>
                  <a:lnTo>
                    <a:pt x="53" y="379"/>
                  </a:lnTo>
                  <a:lnTo>
                    <a:pt x="57" y="366"/>
                  </a:lnTo>
                  <a:lnTo>
                    <a:pt x="59" y="352"/>
                  </a:lnTo>
                  <a:lnTo>
                    <a:pt x="61" y="341"/>
                  </a:lnTo>
                  <a:lnTo>
                    <a:pt x="63" y="329"/>
                  </a:lnTo>
                  <a:lnTo>
                    <a:pt x="64" y="317"/>
                  </a:lnTo>
                  <a:lnTo>
                    <a:pt x="66" y="305"/>
                  </a:lnTo>
                  <a:lnTo>
                    <a:pt x="68" y="298"/>
                  </a:lnTo>
                  <a:lnTo>
                    <a:pt x="69" y="290"/>
                  </a:lnTo>
                  <a:lnTo>
                    <a:pt x="70" y="282"/>
                  </a:lnTo>
                  <a:lnTo>
                    <a:pt x="72" y="275"/>
                  </a:lnTo>
                  <a:lnTo>
                    <a:pt x="74" y="267"/>
                  </a:lnTo>
                  <a:lnTo>
                    <a:pt x="76" y="260"/>
                  </a:lnTo>
                  <a:lnTo>
                    <a:pt x="78" y="252"/>
                  </a:lnTo>
                  <a:lnTo>
                    <a:pt x="81" y="245"/>
                  </a:lnTo>
                  <a:lnTo>
                    <a:pt x="82" y="240"/>
                  </a:lnTo>
                  <a:lnTo>
                    <a:pt x="84" y="234"/>
                  </a:lnTo>
                  <a:lnTo>
                    <a:pt x="86" y="229"/>
                  </a:lnTo>
                  <a:lnTo>
                    <a:pt x="88" y="223"/>
                  </a:lnTo>
                  <a:lnTo>
                    <a:pt x="90" y="218"/>
                  </a:lnTo>
                  <a:lnTo>
                    <a:pt x="92" y="212"/>
                  </a:lnTo>
                  <a:lnTo>
                    <a:pt x="94" y="208"/>
                  </a:lnTo>
                  <a:lnTo>
                    <a:pt x="96" y="202"/>
                  </a:lnTo>
                  <a:lnTo>
                    <a:pt x="98" y="197"/>
                  </a:lnTo>
                  <a:lnTo>
                    <a:pt x="99" y="191"/>
                  </a:lnTo>
                  <a:lnTo>
                    <a:pt x="100" y="185"/>
                  </a:lnTo>
                  <a:lnTo>
                    <a:pt x="101" y="180"/>
                  </a:lnTo>
                  <a:lnTo>
                    <a:pt x="101" y="174"/>
                  </a:lnTo>
                  <a:lnTo>
                    <a:pt x="101" y="168"/>
                  </a:lnTo>
                  <a:lnTo>
                    <a:pt x="100" y="163"/>
                  </a:lnTo>
                  <a:lnTo>
                    <a:pt x="98" y="158"/>
                  </a:lnTo>
                  <a:lnTo>
                    <a:pt x="98" y="156"/>
                  </a:lnTo>
                  <a:lnTo>
                    <a:pt x="96" y="156"/>
                  </a:lnTo>
                  <a:lnTo>
                    <a:pt x="95" y="155"/>
                  </a:lnTo>
                  <a:lnTo>
                    <a:pt x="93" y="155"/>
                  </a:lnTo>
                  <a:lnTo>
                    <a:pt x="90" y="154"/>
                  </a:lnTo>
                  <a:lnTo>
                    <a:pt x="89" y="154"/>
                  </a:lnTo>
                  <a:lnTo>
                    <a:pt x="87" y="154"/>
                  </a:lnTo>
                  <a:lnTo>
                    <a:pt x="85" y="155"/>
                  </a:lnTo>
                  <a:lnTo>
                    <a:pt x="83" y="156"/>
                  </a:lnTo>
                  <a:lnTo>
                    <a:pt x="81" y="157"/>
                  </a:lnTo>
                  <a:lnTo>
                    <a:pt x="79" y="159"/>
                  </a:lnTo>
                  <a:lnTo>
                    <a:pt x="76" y="160"/>
                  </a:lnTo>
                  <a:lnTo>
                    <a:pt x="75" y="163"/>
                  </a:lnTo>
                  <a:lnTo>
                    <a:pt x="74" y="165"/>
                  </a:lnTo>
                  <a:lnTo>
                    <a:pt x="72" y="165"/>
                  </a:lnTo>
                  <a:lnTo>
                    <a:pt x="71" y="167"/>
                  </a:lnTo>
                  <a:lnTo>
                    <a:pt x="69" y="171"/>
                  </a:lnTo>
                  <a:lnTo>
                    <a:pt x="68" y="174"/>
                  </a:lnTo>
                  <a:lnTo>
                    <a:pt x="67" y="178"/>
                  </a:lnTo>
                  <a:lnTo>
                    <a:pt x="66" y="181"/>
                  </a:lnTo>
                  <a:lnTo>
                    <a:pt x="66" y="184"/>
                  </a:lnTo>
                  <a:lnTo>
                    <a:pt x="66" y="187"/>
                  </a:lnTo>
                  <a:lnTo>
                    <a:pt x="64" y="190"/>
                  </a:lnTo>
                  <a:lnTo>
                    <a:pt x="64" y="193"/>
                  </a:lnTo>
                  <a:lnTo>
                    <a:pt x="61" y="193"/>
                  </a:lnTo>
                  <a:lnTo>
                    <a:pt x="58" y="193"/>
                  </a:lnTo>
                  <a:lnTo>
                    <a:pt x="55" y="193"/>
                  </a:lnTo>
                  <a:lnTo>
                    <a:pt x="53" y="193"/>
                  </a:lnTo>
                </a:path>
              </a:pathLst>
            </a:custGeom>
            <a:solidFill>
              <a:srgbClr val="FFCC6C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86" name="Freeform 88"/>
            <p:cNvSpPr>
              <a:spLocks/>
            </p:cNvSpPr>
            <p:nvPr/>
          </p:nvSpPr>
          <p:spPr bwMode="auto">
            <a:xfrm>
              <a:off x="4733" y="3186"/>
              <a:ext cx="416" cy="527"/>
            </a:xfrm>
            <a:custGeom>
              <a:avLst/>
              <a:gdLst>
                <a:gd name="T0" fmla="*/ 47 w 416"/>
                <a:gd name="T1" fmla="*/ 176 h 527"/>
                <a:gd name="T2" fmla="*/ 39 w 416"/>
                <a:gd name="T3" fmla="*/ 150 h 527"/>
                <a:gd name="T4" fmla="*/ 30 w 416"/>
                <a:gd name="T5" fmla="*/ 128 h 527"/>
                <a:gd name="T6" fmla="*/ 15 w 416"/>
                <a:gd name="T7" fmla="*/ 112 h 527"/>
                <a:gd name="T8" fmla="*/ 5 w 416"/>
                <a:gd name="T9" fmla="*/ 100 h 527"/>
                <a:gd name="T10" fmla="*/ 4 w 416"/>
                <a:gd name="T11" fmla="*/ 82 h 527"/>
                <a:gd name="T12" fmla="*/ 15 w 416"/>
                <a:gd name="T13" fmla="*/ 69 h 527"/>
                <a:gd name="T14" fmla="*/ 24 w 416"/>
                <a:gd name="T15" fmla="*/ 59 h 527"/>
                <a:gd name="T16" fmla="*/ 35 w 416"/>
                <a:gd name="T17" fmla="*/ 45 h 527"/>
                <a:gd name="T18" fmla="*/ 48 w 416"/>
                <a:gd name="T19" fmla="*/ 30 h 527"/>
                <a:gd name="T20" fmla="*/ 66 w 416"/>
                <a:gd name="T21" fmla="*/ 17 h 527"/>
                <a:gd name="T22" fmla="*/ 82 w 416"/>
                <a:gd name="T23" fmla="*/ 7 h 527"/>
                <a:gd name="T24" fmla="*/ 98 w 416"/>
                <a:gd name="T25" fmla="*/ 1 h 527"/>
                <a:gd name="T26" fmla="*/ 115 w 416"/>
                <a:gd name="T27" fmla="*/ 0 h 527"/>
                <a:gd name="T28" fmla="*/ 133 w 416"/>
                <a:gd name="T29" fmla="*/ 0 h 527"/>
                <a:gd name="T30" fmla="*/ 150 w 416"/>
                <a:gd name="T31" fmla="*/ 2 h 527"/>
                <a:gd name="T32" fmla="*/ 167 w 416"/>
                <a:gd name="T33" fmla="*/ 6 h 527"/>
                <a:gd name="T34" fmla="*/ 184 w 416"/>
                <a:gd name="T35" fmla="*/ 12 h 527"/>
                <a:gd name="T36" fmla="*/ 200 w 416"/>
                <a:gd name="T37" fmla="*/ 20 h 527"/>
                <a:gd name="T38" fmla="*/ 218 w 416"/>
                <a:gd name="T39" fmla="*/ 27 h 527"/>
                <a:gd name="T40" fmla="*/ 234 w 416"/>
                <a:gd name="T41" fmla="*/ 36 h 527"/>
                <a:gd name="T42" fmla="*/ 248 w 416"/>
                <a:gd name="T43" fmla="*/ 49 h 527"/>
                <a:gd name="T44" fmla="*/ 258 w 416"/>
                <a:gd name="T45" fmla="*/ 83 h 527"/>
                <a:gd name="T46" fmla="*/ 266 w 416"/>
                <a:gd name="T47" fmla="*/ 130 h 527"/>
                <a:gd name="T48" fmla="*/ 275 w 416"/>
                <a:gd name="T49" fmla="*/ 169 h 527"/>
                <a:gd name="T50" fmla="*/ 286 w 416"/>
                <a:gd name="T51" fmla="*/ 207 h 527"/>
                <a:gd name="T52" fmla="*/ 299 w 416"/>
                <a:gd name="T53" fmla="*/ 240 h 527"/>
                <a:gd name="T54" fmla="*/ 319 w 416"/>
                <a:gd name="T55" fmla="*/ 277 h 527"/>
                <a:gd name="T56" fmla="*/ 344 w 416"/>
                <a:gd name="T57" fmla="*/ 320 h 527"/>
                <a:gd name="T58" fmla="*/ 366 w 416"/>
                <a:gd name="T59" fmla="*/ 358 h 527"/>
                <a:gd name="T60" fmla="*/ 385 w 416"/>
                <a:gd name="T61" fmla="*/ 396 h 527"/>
                <a:gd name="T62" fmla="*/ 403 w 416"/>
                <a:gd name="T63" fmla="*/ 433 h 527"/>
                <a:gd name="T64" fmla="*/ 414 w 416"/>
                <a:gd name="T65" fmla="*/ 477 h 527"/>
                <a:gd name="T66" fmla="*/ 402 w 416"/>
                <a:gd name="T67" fmla="*/ 526 h 527"/>
                <a:gd name="T68" fmla="*/ 340 w 416"/>
                <a:gd name="T69" fmla="*/ 526 h 527"/>
                <a:gd name="T70" fmla="*/ 277 w 416"/>
                <a:gd name="T71" fmla="*/ 526 h 527"/>
                <a:gd name="T72" fmla="*/ 215 w 416"/>
                <a:gd name="T73" fmla="*/ 526 h 527"/>
                <a:gd name="T74" fmla="*/ 153 w 416"/>
                <a:gd name="T75" fmla="*/ 526 h 527"/>
                <a:gd name="T76" fmla="*/ 90 w 416"/>
                <a:gd name="T77" fmla="*/ 526 h 527"/>
                <a:gd name="T78" fmla="*/ 28 w 416"/>
                <a:gd name="T79" fmla="*/ 526 h 527"/>
                <a:gd name="T80" fmla="*/ 25 w 416"/>
                <a:gd name="T81" fmla="*/ 491 h 527"/>
                <a:gd name="T82" fmla="*/ 37 w 416"/>
                <a:gd name="T83" fmla="*/ 463 h 527"/>
                <a:gd name="T84" fmla="*/ 44 w 416"/>
                <a:gd name="T85" fmla="*/ 426 h 527"/>
                <a:gd name="T86" fmla="*/ 57 w 416"/>
                <a:gd name="T87" fmla="*/ 366 h 527"/>
                <a:gd name="T88" fmla="*/ 66 w 416"/>
                <a:gd name="T89" fmla="*/ 305 h 527"/>
                <a:gd name="T90" fmla="*/ 74 w 416"/>
                <a:gd name="T91" fmla="*/ 267 h 527"/>
                <a:gd name="T92" fmla="*/ 84 w 416"/>
                <a:gd name="T93" fmla="*/ 234 h 527"/>
                <a:gd name="T94" fmla="*/ 94 w 416"/>
                <a:gd name="T95" fmla="*/ 208 h 527"/>
                <a:gd name="T96" fmla="*/ 101 w 416"/>
                <a:gd name="T97" fmla="*/ 180 h 527"/>
                <a:gd name="T98" fmla="*/ 98 w 416"/>
                <a:gd name="T99" fmla="*/ 156 h 527"/>
                <a:gd name="T100" fmla="*/ 89 w 416"/>
                <a:gd name="T101" fmla="*/ 154 h 527"/>
                <a:gd name="T102" fmla="*/ 79 w 416"/>
                <a:gd name="T103" fmla="*/ 159 h 527"/>
                <a:gd name="T104" fmla="*/ 71 w 416"/>
                <a:gd name="T105" fmla="*/ 167 h 527"/>
                <a:gd name="T106" fmla="*/ 66 w 416"/>
                <a:gd name="T107" fmla="*/ 184 h 527"/>
                <a:gd name="T108" fmla="*/ 58 w 416"/>
                <a:gd name="T109" fmla="*/ 193 h 527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w 416"/>
                <a:gd name="T166" fmla="*/ 0 h 527"/>
                <a:gd name="T167" fmla="*/ 416 w 416"/>
                <a:gd name="T168" fmla="*/ 527 h 527"/>
              </a:gdLst>
              <a:ahLst/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T165" t="T166" r="T167" b="T168"/>
              <a:pathLst>
                <a:path w="416" h="527">
                  <a:moveTo>
                    <a:pt x="53" y="193"/>
                  </a:moveTo>
                  <a:lnTo>
                    <a:pt x="51" y="189"/>
                  </a:lnTo>
                  <a:lnTo>
                    <a:pt x="49" y="185"/>
                  </a:lnTo>
                  <a:lnTo>
                    <a:pt x="48" y="180"/>
                  </a:lnTo>
                  <a:lnTo>
                    <a:pt x="47" y="176"/>
                  </a:lnTo>
                  <a:lnTo>
                    <a:pt x="45" y="171"/>
                  </a:lnTo>
                  <a:lnTo>
                    <a:pt x="43" y="165"/>
                  </a:lnTo>
                  <a:lnTo>
                    <a:pt x="42" y="160"/>
                  </a:lnTo>
                  <a:lnTo>
                    <a:pt x="39" y="154"/>
                  </a:lnTo>
                  <a:lnTo>
                    <a:pt x="39" y="150"/>
                  </a:lnTo>
                  <a:lnTo>
                    <a:pt x="37" y="145"/>
                  </a:lnTo>
                  <a:lnTo>
                    <a:pt x="36" y="141"/>
                  </a:lnTo>
                  <a:lnTo>
                    <a:pt x="35" y="137"/>
                  </a:lnTo>
                  <a:lnTo>
                    <a:pt x="33" y="132"/>
                  </a:lnTo>
                  <a:lnTo>
                    <a:pt x="30" y="128"/>
                  </a:lnTo>
                  <a:lnTo>
                    <a:pt x="26" y="123"/>
                  </a:lnTo>
                  <a:lnTo>
                    <a:pt x="23" y="119"/>
                  </a:lnTo>
                  <a:lnTo>
                    <a:pt x="20" y="117"/>
                  </a:lnTo>
                  <a:lnTo>
                    <a:pt x="18" y="114"/>
                  </a:lnTo>
                  <a:lnTo>
                    <a:pt x="15" y="112"/>
                  </a:lnTo>
                  <a:lnTo>
                    <a:pt x="13" y="110"/>
                  </a:lnTo>
                  <a:lnTo>
                    <a:pt x="10" y="108"/>
                  </a:lnTo>
                  <a:lnTo>
                    <a:pt x="9" y="106"/>
                  </a:lnTo>
                  <a:lnTo>
                    <a:pt x="7" y="103"/>
                  </a:lnTo>
                  <a:lnTo>
                    <a:pt x="5" y="100"/>
                  </a:lnTo>
                  <a:lnTo>
                    <a:pt x="2" y="98"/>
                  </a:lnTo>
                  <a:lnTo>
                    <a:pt x="0" y="94"/>
                  </a:lnTo>
                  <a:lnTo>
                    <a:pt x="0" y="89"/>
                  </a:lnTo>
                  <a:lnTo>
                    <a:pt x="2" y="85"/>
                  </a:lnTo>
                  <a:lnTo>
                    <a:pt x="4" y="82"/>
                  </a:lnTo>
                  <a:lnTo>
                    <a:pt x="6" y="78"/>
                  </a:lnTo>
                  <a:lnTo>
                    <a:pt x="9" y="76"/>
                  </a:lnTo>
                  <a:lnTo>
                    <a:pt x="11" y="73"/>
                  </a:lnTo>
                  <a:lnTo>
                    <a:pt x="13" y="71"/>
                  </a:lnTo>
                  <a:lnTo>
                    <a:pt x="15" y="69"/>
                  </a:lnTo>
                  <a:lnTo>
                    <a:pt x="16" y="67"/>
                  </a:lnTo>
                  <a:lnTo>
                    <a:pt x="19" y="65"/>
                  </a:lnTo>
                  <a:lnTo>
                    <a:pt x="20" y="63"/>
                  </a:lnTo>
                  <a:lnTo>
                    <a:pt x="22" y="61"/>
                  </a:lnTo>
                  <a:lnTo>
                    <a:pt x="24" y="59"/>
                  </a:lnTo>
                  <a:lnTo>
                    <a:pt x="25" y="57"/>
                  </a:lnTo>
                  <a:lnTo>
                    <a:pt x="28" y="54"/>
                  </a:lnTo>
                  <a:lnTo>
                    <a:pt x="31" y="52"/>
                  </a:lnTo>
                  <a:lnTo>
                    <a:pt x="33" y="48"/>
                  </a:lnTo>
                  <a:lnTo>
                    <a:pt x="35" y="45"/>
                  </a:lnTo>
                  <a:lnTo>
                    <a:pt x="37" y="43"/>
                  </a:lnTo>
                  <a:lnTo>
                    <a:pt x="39" y="39"/>
                  </a:lnTo>
                  <a:lnTo>
                    <a:pt x="42" y="36"/>
                  </a:lnTo>
                  <a:lnTo>
                    <a:pt x="44" y="33"/>
                  </a:lnTo>
                  <a:lnTo>
                    <a:pt x="48" y="30"/>
                  </a:lnTo>
                  <a:lnTo>
                    <a:pt x="51" y="28"/>
                  </a:lnTo>
                  <a:lnTo>
                    <a:pt x="55" y="25"/>
                  </a:lnTo>
                  <a:lnTo>
                    <a:pt x="59" y="22"/>
                  </a:lnTo>
                  <a:lnTo>
                    <a:pt x="62" y="20"/>
                  </a:lnTo>
                  <a:lnTo>
                    <a:pt x="66" y="17"/>
                  </a:lnTo>
                  <a:lnTo>
                    <a:pt x="70" y="14"/>
                  </a:lnTo>
                  <a:lnTo>
                    <a:pt x="74" y="12"/>
                  </a:lnTo>
                  <a:lnTo>
                    <a:pt x="76" y="11"/>
                  </a:lnTo>
                  <a:lnTo>
                    <a:pt x="79" y="9"/>
                  </a:lnTo>
                  <a:lnTo>
                    <a:pt x="82" y="7"/>
                  </a:lnTo>
                  <a:lnTo>
                    <a:pt x="85" y="6"/>
                  </a:lnTo>
                  <a:lnTo>
                    <a:pt x="88" y="4"/>
                  </a:lnTo>
                  <a:lnTo>
                    <a:pt x="91" y="3"/>
                  </a:lnTo>
                  <a:lnTo>
                    <a:pt x="94" y="2"/>
                  </a:lnTo>
                  <a:lnTo>
                    <a:pt x="98" y="1"/>
                  </a:lnTo>
                  <a:lnTo>
                    <a:pt x="101" y="1"/>
                  </a:lnTo>
                  <a:lnTo>
                    <a:pt x="105" y="0"/>
                  </a:lnTo>
                  <a:lnTo>
                    <a:pt x="108" y="0"/>
                  </a:lnTo>
                  <a:lnTo>
                    <a:pt x="111" y="0"/>
                  </a:lnTo>
                  <a:lnTo>
                    <a:pt x="115" y="0"/>
                  </a:lnTo>
                  <a:lnTo>
                    <a:pt x="119" y="0"/>
                  </a:lnTo>
                  <a:lnTo>
                    <a:pt x="122" y="0"/>
                  </a:lnTo>
                  <a:lnTo>
                    <a:pt x="126" y="0"/>
                  </a:lnTo>
                  <a:lnTo>
                    <a:pt x="129" y="0"/>
                  </a:lnTo>
                  <a:lnTo>
                    <a:pt x="133" y="0"/>
                  </a:lnTo>
                  <a:lnTo>
                    <a:pt x="136" y="0"/>
                  </a:lnTo>
                  <a:lnTo>
                    <a:pt x="140" y="1"/>
                  </a:lnTo>
                  <a:lnTo>
                    <a:pt x="143" y="1"/>
                  </a:lnTo>
                  <a:lnTo>
                    <a:pt x="146" y="1"/>
                  </a:lnTo>
                  <a:lnTo>
                    <a:pt x="150" y="2"/>
                  </a:lnTo>
                  <a:lnTo>
                    <a:pt x="153" y="2"/>
                  </a:lnTo>
                  <a:lnTo>
                    <a:pt x="157" y="2"/>
                  </a:lnTo>
                  <a:lnTo>
                    <a:pt x="159" y="4"/>
                  </a:lnTo>
                  <a:lnTo>
                    <a:pt x="163" y="4"/>
                  </a:lnTo>
                  <a:lnTo>
                    <a:pt x="167" y="6"/>
                  </a:lnTo>
                  <a:lnTo>
                    <a:pt x="170" y="7"/>
                  </a:lnTo>
                  <a:lnTo>
                    <a:pt x="174" y="8"/>
                  </a:lnTo>
                  <a:lnTo>
                    <a:pt x="177" y="9"/>
                  </a:lnTo>
                  <a:lnTo>
                    <a:pt x="181" y="11"/>
                  </a:lnTo>
                  <a:lnTo>
                    <a:pt x="184" y="12"/>
                  </a:lnTo>
                  <a:lnTo>
                    <a:pt x="187" y="13"/>
                  </a:lnTo>
                  <a:lnTo>
                    <a:pt x="190" y="15"/>
                  </a:lnTo>
                  <a:lnTo>
                    <a:pt x="194" y="17"/>
                  </a:lnTo>
                  <a:lnTo>
                    <a:pt x="197" y="18"/>
                  </a:lnTo>
                  <a:lnTo>
                    <a:pt x="200" y="20"/>
                  </a:lnTo>
                  <a:lnTo>
                    <a:pt x="204" y="22"/>
                  </a:lnTo>
                  <a:lnTo>
                    <a:pt x="207" y="23"/>
                  </a:lnTo>
                  <a:lnTo>
                    <a:pt x="211" y="24"/>
                  </a:lnTo>
                  <a:lnTo>
                    <a:pt x="214" y="26"/>
                  </a:lnTo>
                  <a:lnTo>
                    <a:pt x="218" y="27"/>
                  </a:lnTo>
                  <a:lnTo>
                    <a:pt x="221" y="28"/>
                  </a:lnTo>
                  <a:lnTo>
                    <a:pt x="225" y="30"/>
                  </a:lnTo>
                  <a:lnTo>
                    <a:pt x="228" y="32"/>
                  </a:lnTo>
                  <a:lnTo>
                    <a:pt x="231" y="33"/>
                  </a:lnTo>
                  <a:lnTo>
                    <a:pt x="234" y="36"/>
                  </a:lnTo>
                  <a:lnTo>
                    <a:pt x="237" y="38"/>
                  </a:lnTo>
                  <a:lnTo>
                    <a:pt x="240" y="41"/>
                  </a:lnTo>
                  <a:lnTo>
                    <a:pt x="243" y="43"/>
                  </a:lnTo>
                  <a:lnTo>
                    <a:pt x="246" y="46"/>
                  </a:lnTo>
                  <a:lnTo>
                    <a:pt x="248" y="49"/>
                  </a:lnTo>
                  <a:lnTo>
                    <a:pt x="250" y="52"/>
                  </a:lnTo>
                  <a:lnTo>
                    <a:pt x="251" y="55"/>
                  </a:lnTo>
                  <a:lnTo>
                    <a:pt x="253" y="59"/>
                  </a:lnTo>
                  <a:lnTo>
                    <a:pt x="256" y="70"/>
                  </a:lnTo>
                  <a:lnTo>
                    <a:pt x="258" y="83"/>
                  </a:lnTo>
                  <a:lnTo>
                    <a:pt x="259" y="95"/>
                  </a:lnTo>
                  <a:lnTo>
                    <a:pt x="261" y="108"/>
                  </a:lnTo>
                  <a:lnTo>
                    <a:pt x="262" y="115"/>
                  </a:lnTo>
                  <a:lnTo>
                    <a:pt x="264" y="122"/>
                  </a:lnTo>
                  <a:lnTo>
                    <a:pt x="266" y="130"/>
                  </a:lnTo>
                  <a:lnTo>
                    <a:pt x="268" y="137"/>
                  </a:lnTo>
                  <a:lnTo>
                    <a:pt x="270" y="145"/>
                  </a:lnTo>
                  <a:lnTo>
                    <a:pt x="272" y="153"/>
                  </a:lnTo>
                  <a:lnTo>
                    <a:pt x="274" y="161"/>
                  </a:lnTo>
                  <a:lnTo>
                    <a:pt x="275" y="169"/>
                  </a:lnTo>
                  <a:lnTo>
                    <a:pt x="277" y="178"/>
                  </a:lnTo>
                  <a:lnTo>
                    <a:pt x="279" y="185"/>
                  </a:lnTo>
                  <a:lnTo>
                    <a:pt x="281" y="193"/>
                  </a:lnTo>
                  <a:lnTo>
                    <a:pt x="284" y="201"/>
                  </a:lnTo>
                  <a:lnTo>
                    <a:pt x="286" y="207"/>
                  </a:lnTo>
                  <a:lnTo>
                    <a:pt x="288" y="214"/>
                  </a:lnTo>
                  <a:lnTo>
                    <a:pt x="291" y="220"/>
                  </a:lnTo>
                  <a:lnTo>
                    <a:pt x="294" y="227"/>
                  </a:lnTo>
                  <a:lnTo>
                    <a:pt x="296" y="234"/>
                  </a:lnTo>
                  <a:lnTo>
                    <a:pt x="299" y="240"/>
                  </a:lnTo>
                  <a:lnTo>
                    <a:pt x="303" y="246"/>
                  </a:lnTo>
                  <a:lnTo>
                    <a:pt x="305" y="252"/>
                  </a:lnTo>
                  <a:lnTo>
                    <a:pt x="309" y="260"/>
                  </a:lnTo>
                  <a:lnTo>
                    <a:pt x="314" y="269"/>
                  </a:lnTo>
                  <a:lnTo>
                    <a:pt x="319" y="277"/>
                  </a:lnTo>
                  <a:lnTo>
                    <a:pt x="324" y="286"/>
                  </a:lnTo>
                  <a:lnTo>
                    <a:pt x="329" y="295"/>
                  </a:lnTo>
                  <a:lnTo>
                    <a:pt x="334" y="303"/>
                  </a:lnTo>
                  <a:lnTo>
                    <a:pt x="339" y="312"/>
                  </a:lnTo>
                  <a:lnTo>
                    <a:pt x="344" y="320"/>
                  </a:lnTo>
                  <a:lnTo>
                    <a:pt x="348" y="327"/>
                  </a:lnTo>
                  <a:lnTo>
                    <a:pt x="352" y="335"/>
                  </a:lnTo>
                  <a:lnTo>
                    <a:pt x="357" y="343"/>
                  </a:lnTo>
                  <a:lnTo>
                    <a:pt x="361" y="351"/>
                  </a:lnTo>
                  <a:lnTo>
                    <a:pt x="366" y="358"/>
                  </a:lnTo>
                  <a:lnTo>
                    <a:pt x="370" y="366"/>
                  </a:lnTo>
                  <a:lnTo>
                    <a:pt x="374" y="374"/>
                  </a:lnTo>
                  <a:lnTo>
                    <a:pt x="378" y="381"/>
                  </a:lnTo>
                  <a:lnTo>
                    <a:pt x="381" y="389"/>
                  </a:lnTo>
                  <a:lnTo>
                    <a:pt x="385" y="396"/>
                  </a:lnTo>
                  <a:lnTo>
                    <a:pt x="389" y="403"/>
                  </a:lnTo>
                  <a:lnTo>
                    <a:pt x="392" y="411"/>
                  </a:lnTo>
                  <a:lnTo>
                    <a:pt x="396" y="418"/>
                  </a:lnTo>
                  <a:lnTo>
                    <a:pt x="400" y="425"/>
                  </a:lnTo>
                  <a:lnTo>
                    <a:pt x="403" y="433"/>
                  </a:lnTo>
                  <a:lnTo>
                    <a:pt x="406" y="440"/>
                  </a:lnTo>
                  <a:lnTo>
                    <a:pt x="409" y="449"/>
                  </a:lnTo>
                  <a:lnTo>
                    <a:pt x="411" y="458"/>
                  </a:lnTo>
                  <a:lnTo>
                    <a:pt x="414" y="468"/>
                  </a:lnTo>
                  <a:lnTo>
                    <a:pt x="414" y="477"/>
                  </a:lnTo>
                  <a:lnTo>
                    <a:pt x="415" y="489"/>
                  </a:lnTo>
                  <a:lnTo>
                    <a:pt x="415" y="501"/>
                  </a:lnTo>
                  <a:lnTo>
                    <a:pt x="414" y="514"/>
                  </a:lnTo>
                  <a:lnTo>
                    <a:pt x="414" y="526"/>
                  </a:lnTo>
                  <a:lnTo>
                    <a:pt x="402" y="526"/>
                  </a:lnTo>
                  <a:lnTo>
                    <a:pt x="390" y="526"/>
                  </a:lnTo>
                  <a:lnTo>
                    <a:pt x="377" y="526"/>
                  </a:lnTo>
                  <a:lnTo>
                    <a:pt x="364" y="526"/>
                  </a:lnTo>
                  <a:lnTo>
                    <a:pt x="352" y="526"/>
                  </a:lnTo>
                  <a:lnTo>
                    <a:pt x="340" y="526"/>
                  </a:lnTo>
                  <a:lnTo>
                    <a:pt x="327" y="526"/>
                  </a:lnTo>
                  <a:lnTo>
                    <a:pt x="314" y="526"/>
                  </a:lnTo>
                  <a:lnTo>
                    <a:pt x="303" y="526"/>
                  </a:lnTo>
                  <a:lnTo>
                    <a:pt x="290" y="526"/>
                  </a:lnTo>
                  <a:lnTo>
                    <a:pt x="277" y="526"/>
                  </a:lnTo>
                  <a:lnTo>
                    <a:pt x="264" y="526"/>
                  </a:lnTo>
                  <a:lnTo>
                    <a:pt x="252" y="526"/>
                  </a:lnTo>
                  <a:lnTo>
                    <a:pt x="240" y="526"/>
                  </a:lnTo>
                  <a:lnTo>
                    <a:pt x="227" y="526"/>
                  </a:lnTo>
                  <a:lnTo>
                    <a:pt x="215" y="526"/>
                  </a:lnTo>
                  <a:lnTo>
                    <a:pt x="203" y="526"/>
                  </a:lnTo>
                  <a:lnTo>
                    <a:pt x="190" y="526"/>
                  </a:lnTo>
                  <a:lnTo>
                    <a:pt x="177" y="526"/>
                  </a:lnTo>
                  <a:lnTo>
                    <a:pt x="165" y="526"/>
                  </a:lnTo>
                  <a:lnTo>
                    <a:pt x="153" y="526"/>
                  </a:lnTo>
                  <a:lnTo>
                    <a:pt x="140" y="526"/>
                  </a:lnTo>
                  <a:lnTo>
                    <a:pt x="128" y="526"/>
                  </a:lnTo>
                  <a:lnTo>
                    <a:pt x="115" y="526"/>
                  </a:lnTo>
                  <a:lnTo>
                    <a:pt x="103" y="526"/>
                  </a:lnTo>
                  <a:lnTo>
                    <a:pt x="90" y="526"/>
                  </a:lnTo>
                  <a:lnTo>
                    <a:pt x="77" y="526"/>
                  </a:lnTo>
                  <a:lnTo>
                    <a:pt x="66" y="526"/>
                  </a:lnTo>
                  <a:lnTo>
                    <a:pt x="53" y="526"/>
                  </a:lnTo>
                  <a:lnTo>
                    <a:pt x="40" y="526"/>
                  </a:lnTo>
                  <a:lnTo>
                    <a:pt x="28" y="526"/>
                  </a:lnTo>
                  <a:lnTo>
                    <a:pt x="16" y="526"/>
                  </a:lnTo>
                  <a:lnTo>
                    <a:pt x="18" y="517"/>
                  </a:lnTo>
                  <a:lnTo>
                    <a:pt x="20" y="508"/>
                  </a:lnTo>
                  <a:lnTo>
                    <a:pt x="23" y="499"/>
                  </a:lnTo>
                  <a:lnTo>
                    <a:pt x="25" y="491"/>
                  </a:lnTo>
                  <a:lnTo>
                    <a:pt x="27" y="485"/>
                  </a:lnTo>
                  <a:lnTo>
                    <a:pt x="30" y="479"/>
                  </a:lnTo>
                  <a:lnTo>
                    <a:pt x="32" y="474"/>
                  </a:lnTo>
                  <a:lnTo>
                    <a:pt x="35" y="468"/>
                  </a:lnTo>
                  <a:lnTo>
                    <a:pt x="37" y="463"/>
                  </a:lnTo>
                  <a:lnTo>
                    <a:pt x="39" y="457"/>
                  </a:lnTo>
                  <a:lnTo>
                    <a:pt x="41" y="451"/>
                  </a:lnTo>
                  <a:lnTo>
                    <a:pt x="42" y="446"/>
                  </a:lnTo>
                  <a:lnTo>
                    <a:pt x="44" y="436"/>
                  </a:lnTo>
                  <a:lnTo>
                    <a:pt x="44" y="426"/>
                  </a:lnTo>
                  <a:lnTo>
                    <a:pt x="45" y="416"/>
                  </a:lnTo>
                  <a:lnTo>
                    <a:pt x="47" y="407"/>
                  </a:lnTo>
                  <a:lnTo>
                    <a:pt x="49" y="392"/>
                  </a:lnTo>
                  <a:lnTo>
                    <a:pt x="53" y="379"/>
                  </a:lnTo>
                  <a:lnTo>
                    <a:pt x="57" y="366"/>
                  </a:lnTo>
                  <a:lnTo>
                    <a:pt x="59" y="352"/>
                  </a:lnTo>
                  <a:lnTo>
                    <a:pt x="61" y="341"/>
                  </a:lnTo>
                  <a:lnTo>
                    <a:pt x="63" y="329"/>
                  </a:lnTo>
                  <a:lnTo>
                    <a:pt x="64" y="317"/>
                  </a:lnTo>
                  <a:lnTo>
                    <a:pt x="66" y="305"/>
                  </a:lnTo>
                  <a:lnTo>
                    <a:pt x="68" y="298"/>
                  </a:lnTo>
                  <a:lnTo>
                    <a:pt x="69" y="290"/>
                  </a:lnTo>
                  <a:lnTo>
                    <a:pt x="70" y="282"/>
                  </a:lnTo>
                  <a:lnTo>
                    <a:pt x="72" y="275"/>
                  </a:lnTo>
                  <a:lnTo>
                    <a:pt x="74" y="267"/>
                  </a:lnTo>
                  <a:lnTo>
                    <a:pt x="76" y="260"/>
                  </a:lnTo>
                  <a:lnTo>
                    <a:pt x="78" y="252"/>
                  </a:lnTo>
                  <a:lnTo>
                    <a:pt x="81" y="245"/>
                  </a:lnTo>
                  <a:lnTo>
                    <a:pt x="82" y="240"/>
                  </a:lnTo>
                  <a:lnTo>
                    <a:pt x="84" y="234"/>
                  </a:lnTo>
                  <a:lnTo>
                    <a:pt x="86" y="229"/>
                  </a:lnTo>
                  <a:lnTo>
                    <a:pt x="88" y="223"/>
                  </a:lnTo>
                  <a:lnTo>
                    <a:pt x="90" y="218"/>
                  </a:lnTo>
                  <a:lnTo>
                    <a:pt x="92" y="212"/>
                  </a:lnTo>
                  <a:lnTo>
                    <a:pt x="94" y="208"/>
                  </a:lnTo>
                  <a:lnTo>
                    <a:pt x="96" y="202"/>
                  </a:lnTo>
                  <a:lnTo>
                    <a:pt x="98" y="197"/>
                  </a:lnTo>
                  <a:lnTo>
                    <a:pt x="99" y="191"/>
                  </a:lnTo>
                  <a:lnTo>
                    <a:pt x="100" y="185"/>
                  </a:lnTo>
                  <a:lnTo>
                    <a:pt x="101" y="180"/>
                  </a:lnTo>
                  <a:lnTo>
                    <a:pt x="101" y="174"/>
                  </a:lnTo>
                  <a:lnTo>
                    <a:pt x="101" y="168"/>
                  </a:lnTo>
                  <a:lnTo>
                    <a:pt x="100" y="163"/>
                  </a:lnTo>
                  <a:lnTo>
                    <a:pt x="98" y="158"/>
                  </a:lnTo>
                  <a:lnTo>
                    <a:pt x="98" y="156"/>
                  </a:lnTo>
                  <a:lnTo>
                    <a:pt x="96" y="156"/>
                  </a:lnTo>
                  <a:lnTo>
                    <a:pt x="95" y="155"/>
                  </a:lnTo>
                  <a:lnTo>
                    <a:pt x="93" y="155"/>
                  </a:lnTo>
                  <a:lnTo>
                    <a:pt x="90" y="154"/>
                  </a:lnTo>
                  <a:lnTo>
                    <a:pt x="89" y="154"/>
                  </a:lnTo>
                  <a:lnTo>
                    <a:pt x="87" y="154"/>
                  </a:lnTo>
                  <a:lnTo>
                    <a:pt x="85" y="155"/>
                  </a:lnTo>
                  <a:lnTo>
                    <a:pt x="83" y="156"/>
                  </a:lnTo>
                  <a:lnTo>
                    <a:pt x="81" y="157"/>
                  </a:lnTo>
                  <a:lnTo>
                    <a:pt x="79" y="159"/>
                  </a:lnTo>
                  <a:lnTo>
                    <a:pt x="76" y="160"/>
                  </a:lnTo>
                  <a:lnTo>
                    <a:pt x="75" y="163"/>
                  </a:lnTo>
                  <a:lnTo>
                    <a:pt x="74" y="165"/>
                  </a:lnTo>
                  <a:lnTo>
                    <a:pt x="72" y="165"/>
                  </a:lnTo>
                  <a:lnTo>
                    <a:pt x="71" y="167"/>
                  </a:lnTo>
                  <a:lnTo>
                    <a:pt x="69" y="171"/>
                  </a:lnTo>
                  <a:lnTo>
                    <a:pt x="68" y="174"/>
                  </a:lnTo>
                  <a:lnTo>
                    <a:pt x="67" y="178"/>
                  </a:lnTo>
                  <a:lnTo>
                    <a:pt x="66" y="181"/>
                  </a:lnTo>
                  <a:lnTo>
                    <a:pt x="66" y="184"/>
                  </a:lnTo>
                  <a:lnTo>
                    <a:pt x="66" y="187"/>
                  </a:lnTo>
                  <a:lnTo>
                    <a:pt x="64" y="190"/>
                  </a:lnTo>
                  <a:lnTo>
                    <a:pt x="64" y="193"/>
                  </a:lnTo>
                  <a:lnTo>
                    <a:pt x="61" y="193"/>
                  </a:lnTo>
                  <a:lnTo>
                    <a:pt x="58" y="193"/>
                  </a:lnTo>
                  <a:lnTo>
                    <a:pt x="55" y="193"/>
                  </a:lnTo>
                  <a:lnTo>
                    <a:pt x="53" y="193"/>
                  </a:lnTo>
                </a:path>
              </a:pathLst>
            </a:custGeom>
            <a:noFill/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87" name="Freeform 89"/>
            <p:cNvSpPr>
              <a:spLocks/>
            </p:cNvSpPr>
            <p:nvPr/>
          </p:nvSpPr>
          <p:spPr bwMode="auto">
            <a:xfrm>
              <a:off x="4596" y="3515"/>
              <a:ext cx="575" cy="701"/>
            </a:xfrm>
            <a:custGeom>
              <a:avLst/>
              <a:gdLst>
                <a:gd name="T0" fmla="*/ 545 w 575"/>
                <a:gd name="T1" fmla="*/ 656 h 701"/>
                <a:gd name="T2" fmla="*/ 563 w 575"/>
                <a:gd name="T3" fmla="*/ 597 h 701"/>
                <a:gd name="T4" fmla="*/ 572 w 575"/>
                <a:gd name="T5" fmla="*/ 524 h 701"/>
                <a:gd name="T6" fmla="*/ 570 w 575"/>
                <a:gd name="T7" fmla="*/ 435 h 701"/>
                <a:gd name="T8" fmla="*/ 560 w 575"/>
                <a:gd name="T9" fmla="*/ 350 h 701"/>
                <a:gd name="T10" fmla="*/ 560 w 575"/>
                <a:gd name="T11" fmla="*/ 236 h 701"/>
                <a:gd name="T12" fmla="*/ 552 w 575"/>
                <a:gd name="T13" fmla="*/ 174 h 701"/>
                <a:gd name="T14" fmla="*/ 533 w 575"/>
                <a:gd name="T15" fmla="*/ 143 h 701"/>
                <a:gd name="T16" fmla="*/ 518 w 575"/>
                <a:gd name="T17" fmla="*/ 116 h 701"/>
                <a:gd name="T18" fmla="*/ 499 w 575"/>
                <a:gd name="T19" fmla="*/ 94 h 701"/>
                <a:gd name="T20" fmla="*/ 474 w 575"/>
                <a:gd name="T21" fmla="*/ 78 h 701"/>
                <a:gd name="T22" fmla="*/ 455 w 575"/>
                <a:gd name="T23" fmla="*/ 62 h 701"/>
                <a:gd name="T24" fmla="*/ 436 w 575"/>
                <a:gd name="T25" fmla="*/ 44 h 701"/>
                <a:gd name="T26" fmla="*/ 419 w 575"/>
                <a:gd name="T27" fmla="*/ 32 h 701"/>
                <a:gd name="T28" fmla="*/ 403 w 575"/>
                <a:gd name="T29" fmla="*/ 20 h 701"/>
                <a:gd name="T30" fmla="*/ 383 w 575"/>
                <a:gd name="T31" fmla="*/ 11 h 701"/>
                <a:gd name="T32" fmla="*/ 360 w 575"/>
                <a:gd name="T33" fmla="*/ 3 h 701"/>
                <a:gd name="T34" fmla="*/ 337 w 575"/>
                <a:gd name="T35" fmla="*/ 0 h 701"/>
                <a:gd name="T36" fmla="*/ 317 w 575"/>
                <a:gd name="T37" fmla="*/ 12 h 701"/>
                <a:gd name="T38" fmla="*/ 292 w 575"/>
                <a:gd name="T39" fmla="*/ 20 h 701"/>
                <a:gd name="T40" fmla="*/ 263 w 575"/>
                <a:gd name="T41" fmla="*/ 27 h 701"/>
                <a:gd name="T42" fmla="*/ 233 w 575"/>
                <a:gd name="T43" fmla="*/ 41 h 701"/>
                <a:gd name="T44" fmla="*/ 216 w 575"/>
                <a:gd name="T45" fmla="*/ 65 h 701"/>
                <a:gd name="T46" fmla="*/ 207 w 575"/>
                <a:gd name="T47" fmla="*/ 95 h 701"/>
                <a:gd name="T48" fmla="*/ 192 w 575"/>
                <a:gd name="T49" fmla="*/ 133 h 701"/>
                <a:gd name="T50" fmla="*/ 171 w 575"/>
                <a:gd name="T51" fmla="*/ 169 h 701"/>
                <a:gd name="T52" fmla="*/ 146 w 575"/>
                <a:gd name="T53" fmla="*/ 200 h 701"/>
                <a:gd name="T54" fmla="*/ 131 w 575"/>
                <a:gd name="T55" fmla="*/ 221 h 701"/>
                <a:gd name="T56" fmla="*/ 123 w 575"/>
                <a:gd name="T57" fmla="*/ 243 h 701"/>
                <a:gd name="T58" fmla="*/ 109 w 575"/>
                <a:gd name="T59" fmla="*/ 307 h 701"/>
                <a:gd name="T60" fmla="*/ 109 w 575"/>
                <a:gd name="T61" fmla="*/ 399 h 701"/>
                <a:gd name="T62" fmla="*/ 97 w 575"/>
                <a:gd name="T63" fmla="*/ 399 h 701"/>
                <a:gd name="T64" fmla="*/ 80 w 575"/>
                <a:gd name="T65" fmla="*/ 396 h 701"/>
                <a:gd name="T66" fmla="*/ 57 w 575"/>
                <a:gd name="T67" fmla="*/ 396 h 701"/>
                <a:gd name="T68" fmla="*/ 35 w 575"/>
                <a:gd name="T69" fmla="*/ 412 h 701"/>
                <a:gd name="T70" fmla="*/ 16 w 575"/>
                <a:gd name="T71" fmla="*/ 438 h 701"/>
                <a:gd name="T72" fmla="*/ 1 w 575"/>
                <a:gd name="T73" fmla="*/ 466 h 701"/>
                <a:gd name="T74" fmla="*/ 2 w 575"/>
                <a:gd name="T75" fmla="*/ 487 h 701"/>
                <a:gd name="T76" fmla="*/ 13 w 575"/>
                <a:gd name="T77" fmla="*/ 505 h 701"/>
                <a:gd name="T78" fmla="*/ 39 w 575"/>
                <a:gd name="T79" fmla="*/ 527 h 701"/>
                <a:gd name="T80" fmla="*/ 75 w 575"/>
                <a:gd name="T81" fmla="*/ 555 h 701"/>
                <a:gd name="T82" fmla="*/ 105 w 575"/>
                <a:gd name="T83" fmla="*/ 570 h 701"/>
                <a:gd name="T84" fmla="*/ 133 w 575"/>
                <a:gd name="T85" fmla="*/ 576 h 701"/>
                <a:gd name="T86" fmla="*/ 156 w 575"/>
                <a:gd name="T87" fmla="*/ 575 h 701"/>
                <a:gd name="T88" fmla="*/ 164 w 575"/>
                <a:gd name="T89" fmla="*/ 646 h 701"/>
                <a:gd name="T90" fmla="*/ 181 w 575"/>
                <a:gd name="T91" fmla="*/ 700 h 701"/>
                <a:gd name="T92" fmla="*/ 237 w 575"/>
                <a:gd name="T93" fmla="*/ 700 h 701"/>
                <a:gd name="T94" fmla="*/ 293 w 575"/>
                <a:gd name="T95" fmla="*/ 700 h 701"/>
                <a:gd name="T96" fmla="*/ 348 w 575"/>
                <a:gd name="T97" fmla="*/ 700 h 701"/>
                <a:gd name="T98" fmla="*/ 404 w 575"/>
                <a:gd name="T99" fmla="*/ 700 h 701"/>
                <a:gd name="T100" fmla="*/ 460 w 575"/>
                <a:gd name="T101" fmla="*/ 700 h 701"/>
                <a:gd name="T102" fmla="*/ 516 w 575"/>
                <a:gd name="T103" fmla="*/ 700 h 701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575"/>
                <a:gd name="T157" fmla="*/ 0 h 701"/>
                <a:gd name="T158" fmla="*/ 575 w 575"/>
                <a:gd name="T159" fmla="*/ 701 h 701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575" h="701">
                  <a:moveTo>
                    <a:pt x="527" y="700"/>
                  </a:moveTo>
                  <a:lnTo>
                    <a:pt x="531" y="689"/>
                  </a:lnTo>
                  <a:lnTo>
                    <a:pt x="536" y="678"/>
                  </a:lnTo>
                  <a:lnTo>
                    <a:pt x="540" y="667"/>
                  </a:lnTo>
                  <a:lnTo>
                    <a:pt x="545" y="656"/>
                  </a:lnTo>
                  <a:lnTo>
                    <a:pt x="549" y="645"/>
                  </a:lnTo>
                  <a:lnTo>
                    <a:pt x="553" y="634"/>
                  </a:lnTo>
                  <a:lnTo>
                    <a:pt x="557" y="622"/>
                  </a:lnTo>
                  <a:lnTo>
                    <a:pt x="560" y="611"/>
                  </a:lnTo>
                  <a:lnTo>
                    <a:pt x="563" y="597"/>
                  </a:lnTo>
                  <a:lnTo>
                    <a:pt x="565" y="583"/>
                  </a:lnTo>
                  <a:lnTo>
                    <a:pt x="568" y="568"/>
                  </a:lnTo>
                  <a:lnTo>
                    <a:pt x="570" y="553"/>
                  </a:lnTo>
                  <a:lnTo>
                    <a:pt x="572" y="539"/>
                  </a:lnTo>
                  <a:lnTo>
                    <a:pt x="572" y="524"/>
                  </a:lnTo>
                  <a:lnTo>
                    <a:pt x="574" y="509"/>
                  </a:lnTo>
                  <a:lnTo>
                    <a:pt x="574" y="495"/>
                  </a:lnTo>
                  <a:lnTo>
                    <a:pt x="574" y="475"/>
                  </a:lnTo>
                  <a:lnTo>
                    <a:pt x="572" y="455"/>
                  </a:lnTo>
                  <a:lnTo>
                    <a:pt x="570" y="435"/>
                  </a:lnTo>
                  <a:lnTo>
                    <a:pt x="568" y="415"/>
                  </a:lnTo>
                  <a:lnTo>
                    <a:pt x="566" y="399"/>
                  </a:lnTo>
                  <a:lnTo>
                    <a:pt x="563" y="382"/>
                  </a:lnTo>
                  <a:lnTo>
                    <a:pt x="561" y="366"/>
                  </a:lnTo>
                  <a:lnTo>
                    <a:pt x="560" y="350"/>
                  </a:lnTo>
                  <a:lnTo>
                    <a:pt x="559" y="326"/>
                  </a:lnTo>
                  <a:lnTo>
                    <a:pt x="559" y="301"/>
                  </a:lnTo>
                  <a:lnTo>
                    <a:pt x="560" y="277"/>
                  </a:lnTo>
                  <a:lnTo>
                    <a:pt x="560" y="252"/>
                  </a:lnTo>
                  <a:lnTo>
                    <a:pt x="560" y="236"/>
                  </a:lnTo>
                  <a:lnTo>
                    <a:pt x="560" y="219"/>
                  </a:lnTo>
                  <a:lnTo>
                    <a:pt x="559" y="203"/>
                  </a:lnTo>
                  <a:lnTo>
                    <a:pt x="557" y="187"/>
                  </a:lnTo>
                  <a:lnTo>
                    <a:pt x="555" y="180"/>
                  </a:lnTo>
                  <a:lnTo>
                    <a:pt x="552" y="174"/>
                  </a:lnTo>
                  <a:lnTo>
                    <a:pt x="548" y="167"/>
                  </a:lnTo>
                  <a:lnTo>
                    <a:pt x="546" y="161"/>
                  </a:lnTo>
                  <a:lnTo>
                    <a:pt x="542" y="155"/>
                  </a:lnTo>
                  <a:lnTo>
                    <a:pt x="537" y="149"/>
                  </a:lnTo>
                  <a:lnTo>
                    <a:pt x="533" y="143"/>
                  </a:lnTo>
                  <a:lnTo>
                    <a:pt x="530" y="137"/>
                  </a:lnTo>
                  <a:lnTo>
                    <a:pt x="527" y="132"/>
                  </a:lnTo>
                  <a:lnTo>
                    <a:pt x="524" y="126"/>
                  </a:lnTo>
                  <a:lnTo>
                    <a:pt x="521" y="122"/>
                  </a:lnTo>
                  <a:lnTo>
                    <a:pt x="518" y="116"/>
                  </a:lnTo>
                  <a:lnTo>
                    <a:pt x="514" y="111"/>
                  </a:lnTo>
                  <a:lnTo>
                    <a:pt x="511" y="106"/>
                  </a:lnTo>
                  <a:lnTo>
                    <a:pt x="507" y="102"/>
                  </a:lnTo>
                  <a:lnTo>
                    <a:pt x="503" y="98"/>
                  </a:lnTo>
                  <a:lnTo>
                    <a:pt x="499" y="94"/>
                  </a:lnTo>
                  <a:lnTo>
                    <a:pt x="495" y="91"/>
                  </a:lnTo>
                  <a:lnTo>
                    <a:pt x="490" y="87"/>
                  </a:lnTo>
                  <a:lnTo>
                    <a:pt x="485" y="84"/>
                  </a:lnTo>
                  <a:lnTo>
                    <a:pt x="480" y="80"/>
                  </a:lnTo>
                  <a:lnTo>
                    <a:pt x="474" y="78"/>
                  </a:lnTo>
                  <a:lnTo>
                    <a:pt x="470" y="75"/>
                  </a:lnTo>
                  <a:lnTo>
                    <a:pt x="465" y="72"/>
                  </a:lnTo>
                  <a:lnTo>
                    <a:pt x="461" y="69"/>
                  </a:lnTo>
                  <a:lnTo>
                    <a:pt x="458" y="66"/>
                  </a:lnTo>
                  <a:lnTo>
                    <a:pt x="455" y="62"/>
                  </a:lnTo>
                  <a:lnTo>
                    <a:pt x="450" y="59"/>
                  </a:lnTo>
                  <a:lnTo>
                    <a:pt x="447" y="54"/>
                  </a:lnTo>
                  <a:lnTo>
                    <a:pt x="443" y="50"/>
                  </a:lnTo>
                  <a:lnTo>
                    <a:pt x="440" y="47"/>
                  </a:lnTo>
                  <a:lnTo>
                    <a:pt x="436" y="44"/>
                  </a:lnTo>
                  <a:lnTo>
                    <a:pt x="433" y="41"/>
                  </a:lnTo>
                  <a:lnTo>
                    <a:pt x="429" y="39"/>
                  </a:lnTo>
                  <a:lnTo>
                    <a:pt x="426" y="37"/>
                  </a:lnTo>
                  <a:lnTo>
                    <a:pt x="423" y="35"/>
                  </a:lnTo>
                  <a:lnTo>
                    <a:pt x="419" y="32"/>
                  </a:lnTo>
                  <a:lnTo>
                    <a:pt x="416" y="30"/>
                  </a:lnTo>
                  <a:lnTo>
                    <a:pt x="412" y="27"/>
                  </a:lnTo>
                  <a:lnTo>
                    <a:pt x="409" y="24"/>
                  </a:lnTo>
                  <a:lnTo>
                    <a:pt x="406" y="22"/>
                  </a:lnTo>
                  <a:lnTo>
                    <a:pt x="403" y="20"/>
                  </a:lnTo>
                  <a:lnTo>
                    <a:pt x="399" y="18"/>
                  </a:lnTo>
                  <a:lnTo>
                    <a:pt x="395" y="15"/>
                  </a:lnTo>
                  <a:lnTo>
                    <a:pt x="392" y="14"/>
                  </a:lnTo>
                  <a:lnTo>
                    <a:pt x="387" y="12"/>
                  </a:lnTo>
                  <a:lnTo>
                    <a:pt x="383" y="11"/>
                  </a:lnTo>
                  <a:lnTo>
                    <a:pt x="379" y="9"/>
                  </a:lnTo>
                  <a:lnTo>
                    <a:pt x="374" y="8"/>
                  </a:lnTo>
                  <a:lnTo>
                    <a:pt x="370" y="6"/>
                  </a:lnTo>
                  <a:lnTo>
                    <a:pt x="365" y="5"/>
                  </a:lnTo>
                  <a:lnTo>
                    <a:pt x="360" y="3"/>
                  </a:lnTo>
                  <a:lnTo>
                    <a:pt x="355" y="2"/>
                  </a:lnTo>
                  <a:lnTo>
                    <a:pt x="350" y="0"/>
                  </a:lnTo>
                  <a:lnTo>
                    <a:pt x="346" y="0"/>
                  </a:lnTo>
                  <a:lnTo>
                    <a:pt x="341" y="0"/>
                  </a:lnTo>
                  <a:lnTo>
                    <a:pt x="337" y="0"/>
                  </a:lnTo>
                  <a:lnTo>
                    <a:pt x="333" y="2"/>
                  </a:lnTo>
                  <a:lnTo>
                    <a:pt x="329" y="5"/>
                  </a:lnTo>
                  <a:lnTo>
                    <a:pt x="324" y="7"/>
                  </a:lnTo>
                  <a:lnTo>
                    <a:pt x="320" y="9"/>
                  </a:lnTo>
                  <a:lnTo>
                    <a:pt x="317" y="12"/>
                  </a:lnTo>
                  <a:lnTo>
                    <a:pt x="312" y="13"/>
                  </a:lnTo>
                  <a:lnTo>
                    <a:pt x="309" y="15"/>
                  </a:lnTo>
                  <a:lnTo>
                    <a:pt x="303" y="17"/>
                  </a:lnTo>
                  <a:lnTo>
                    <a:pt x="298" y="18"/>
                  </a:lnTo>
                  <a:lnTo>
                    <a:pt x="292" y="20"/>
                  </a:lnTo>
                  <a:lnTo>
                    <a:pt x="286" y="20"/>
                  </a:lnTo>
                  <a:lnTo>
                    <a:pt x="281" y="22"/>
                  </a:lnTo>
                  <a:lnTo>
                    <a:pt x="274" y="23"/>
                  </a:lnTo>
                  <a:lnTo>
                    <a:pt x="269" y="25"/>
                  </a:lnTo>
                  <a:lnTo>
                    <a:pt x="263" y="27"/>
                  </a:lnTo>
                  <a:lnTo>
                    <a:pt x="258" y="30"/>
                  </a:lnTo>
                  <a:lnTo>
                    <a:pt x="251" y="32"/>
                  </a:lnTo>
                  <a:lnTo>
                    <a:pt x="245" y="35"/>
                  </a:lnTo>
                  <a:lnTo>
                    <a:pt x="239" y="37"/>
                  </a:lnTo>
                  <a:lnTo>
                    <a:pt x="233" y="41"/>
                  </a:lnTo>
                  <a:lnTo>
                    <a:pt x="227" y="45"/>
                  </a:lnTo>
                  <a:lnTo>
                    <a:pt x="223" y="49"/>
                  </a:lnTo>
                  <a:lnTo>
                    <a:pt x="220" y="54"/>
                  </a:lnTo>
                  <a:lnTo>
                    <a:pt x="218" y="59"/>
                  </a:lnTo>
                  <a:lnTo>
                    <a:pt x="216" y="65"/>
                  </a:lnTo>
                  <a:lnTo>
                    <a:pt x="213" y="72"/>
                  </a:lnTo>
                  <a:lnTo>
                    <a:pt x="211" y="77"/>
                  </a:lnTo>
                  <a:lnTo>
                    <a:pt x="210" y="83"/>
                  </a:lnTo>
                  <a:lnTo>
                    <a:pt x="209" y="89"/>
                  </a:lnTo>
                  <a:lnTo>
                    <a:pt x="207" y="95"/>
                  </a:lnTo>
                  <a:lnTo>
                    <a:pt x="205" y="101"/>
                  </a:lnTo>
                  <a:lnTo>
                    <a:pt x="202" y="109"/>
                  </a:lnTo>
                  <a:lnTo>
                    <a:pt x="198" y="117"/>
                  </a:lnTo>
                  <a:lnTo>
                    <a:pt x="195" y="125"/>
                  </a:lnTo>
                  <a:lnTo>
                    <a:pt x="192" y="133"/>
                  </a:lnTo>
                  <a:lnTo>
                    <a:pt x="188" y="141"/>
                  </a:lnTo>
                  <a:lnTo>
                    <a:pt x="184" y="148"/>
                  </a:lnTo>
                  <a:lnTo>
                    <a:pt x="179" y="156"/>
                  </a:lnTo>
                  <a:lnTo>
                    <a:pt x="176" y="163"/>
                  </a:lnTo>
                  <a:lnTo>
                    <a:pt x="171" y="169"/>
                  </a:lnTo>
                  <a:lnTo>
                    <a:pt x="167" y="176"/>
                  </a:lnTo>
                  <a:lnTo>
                    <a:pt x="161" y="182"/>
                  </a:lnTo>
                  <a:lnTo>
                    <a:pt x="157" y="188"/>
                  </a:lnTo>
                  <a:lnTo>
                    <a:pt x="152" y="193"/>
                  </a:lnTo>
                  <a:lnTo>
                    <a:pt x="146" y="200"/>
                  </a:lnTo>
                  <a:lnTo>
                    <a:pt x="142" y="205"/>
                  </a:lnTo>
                  <a:lnTo>
                    <a:pt x="137" y="211"/>
                  </a:lnTo>
                  <a:lnTo>
                    <a:pt x="135" y="214"/>
                  </a:lnTo>
                  <a:lnTo>
                    <a:pt x="133" y="217"/>
                  </a:lnTo>
                  <a:lnTo>
                    <a:pt x="131" y="221"/>
                  </a:lnTo>
                  <a:lnTo>
                    <a:pt x="129" y="226"/>
                  </a:lnTo>
                  <a:lnTo>
                    <a:pt x="127" y="230"/>
                  </a:lnTo>
                  <a:lnTo>
                    <a:pt x="126" y="235"/>
                  </a:lnTo>
                  <a:lnTo>
                    <a:pt x="124" y="239"/>
                  </a:lnTo>
                  <a:lnTo>
                    <a:pt x="123" y="243"/>
                  </a:lnTo>
                  <a:lnTo>
                    <a:pt x="119" y="256"/>
                  </a:lnTo>
                  <a:lnTo>
                    <a:pt x="116" y="267"/>
                  </a:lnTo>
                  <a:lnTo>
                    <a:pt x="113" y="279"/>
                  </a:lnTo>
                  <a:lnTo>
                    <a:pt x="110" y="290"/>
                  </a:lnTo>
                  <a:lnTo>
                    <a:pt x="109" y="307"/>
                  </a:lnTo>
                  <a:lnTo>
                    <a:pt x="111" y="336"/>
                  </a:lnTo>
                  <a:lnTo>
                    <a:pt x="111" y="370"/>
                  </a:lnTo>
                  <a:lnTo>
                    <a:pt x="113" y="399"/>
                  </a:lnTo>
                  <a:lnTo>
                    <a:pt x="111" y="399"/>
                  </a:lnTo>
                  <a:lnTo>
                    <a:pt x="109" y="399"/>
                  </a:lnTo>
                  <a:lnTo>
                    <a:pt x="106" y="399"/>
                  </a:lnTo>
                  <a:lnTo>
                    <a:pt x="104" y="399"/>
                  </a:lnTo>
                  <a:lnTo>
                    <a:pt x="102" y="399"/>
                  </a:lnTo>
                  <a:lnTo>
                    <a:pt x="99" y="399"/>
                  </a:lnTo>
                  <a:lnTo>
                    <a:pt x="97" y="399"/>
                  </a:lnTo>
                  <a:lnTo>
                    <a:pt x="96" y="399"/>
                  </a:lnTo>
                  <a:lnTo>
                    <a:pt x="92" y="399"/>
                  </a:lnTo>
                  <a:lnTo>
                    <a:pt x="87" y="397"/>
                  </a:lnTo>
                  <a:lnTo>
                    <a:pt x="84" y="397"/>
                  </a:lnTo>
                  <a:lnTo>
                    <a:pt x="80" y="396"/>
                  </a:lnTo>
                  <a:lnTo>
                    <a:pt x="76" y="395"/>
                  </a:lnTo>
                  <a:lnTo>
                    <a:pt x="72" y="394"/>
                  </a:lnTo>
                  <a:lnTo>
                    <a:pt x="66" y="394"/>
                  </a:lnTo>
                  <a:lnTo>
                    <a:pt x="60" y="395"/>
                  </a:lnTo>
                  <a:lnTo>
                    <a:pt x="57" y="396"/>
                  </a:lnTo>
                  <a:lnTo>
                    <a:pt x="54" y="398"/>
                  </a:lnTo>
                  <a:lnTo>
                    <a:pt x="49" y="401"/>
                  </a:lnTo>
                  <a:lnTo>
                    <a:pt x="44" y="404"/>
                  </a:lnTo>
                  <a:lnTo>
                    <a:pt x="40" y="408"/>
                  </a:lnTo>
                  <a:lnTo>
                    <a:pt x="35" y="412"/>
                  </a:lnTo>
                  <a:lnTo>
                    <a:pt x="31" y="417"/>
                  </a:lnTo>
                  <a:lnTo>
                    <a:pt x="27" y="421"/>
                  </a:lnTo>
                  <a:lnTo>
                    <a:pt x="23" y="426"/>
                  </a:lnTo>
                  <a:lnTo>
                    <a:pt x="20" y="432"/>
                  </a:lnTo>
                  <a:lnTo>
                    <a:pt x="16" y="438"/>
                  </a:lnTo>
                  <a:lnTo>
                    <a:pt x="12" y="443"/>
                  </a:lnTo>
                  <a:lnTo>
                    <a:pt x="9" y="449"/>
                  </a:lnTo>
                  <a:lnTo>
                    <a:pt x="5" y="454"/>
                  </a:lnTo>
                  <a:lnTo>
                    <a:pt x="3" y="459"/>
                  </a:lnTo>
                  <a:lnTo>
                    <a:pt x="1" y="466"/>
                  </a:lnTo>
                  <a:lnTo>
                    <a:pt x="0" y="469"/>
                  </a:lnTo>
                  <a:lnTo>
                    <a:pt x="0" y="474"/>
                  </a:lnTo>
                  <a:lnTo>
                    <a:pt x="1" y="479"/>
                  </a:lnTo>
                  <a:lnTo>
                    <a:pt x="2" y="482"/>
                  </a:lnTo>
                  <a:lnTo>
                    <a:pt x="2" y="487"/>
                  </a:lnTo>
                  <a:lnTo>
                    <a:pt x="5" y="491"/>
                  </a:lnTo>
                  <a:lnTo>
                    <a:pt x="6" y="494"/>
                  </a:lnTo>
                  <a:lnTo>
                    <a:pt x="9" y="498"/>
                  </a:lnTo>
                  <a:lnTo>
                    <a:pt x="11" y="501"/>
                  </a:lnTo>
                  <a:lnTo>
                    <a:pt x="13" y="505"/>
                  </a:lnTo>
                  <a:lnTo>
                    <a:pt x="16" y="507"/>
                  </a:lnTo>
                  <a:lnTo>
                    <a:pt x="18" y="509"/>
                  </a:lnTo>
                  <a:lnTo>
                    <a:pt x="26" y="515"/>
                  </a:lnTo>
                  <a:lnTo>
                    <a:pt x="33" y="520"/>
                  </a:lnTo>
                  <a:lnTo>
                    <a:pt x="39" y="527"/>
                  </a:lnTo>
                  <a:lnTo>
                    <a:pt x="47" y="532"/>
                  </a:lnTo>
                  <a:lnTo>
                    <a:pt x="54" y="539"/>
                  </a:lnTo>
                  <a:lnTo>
                    <a:pt x="60" y="544"/>
                  </a:lnTo>
                  <a:lnTo>
                    <a:pt x="68" y="549"/>
                  </a:lnTo>
                  <a:lnTo>
                    <a:pt x="75" y="555"/>
                  </a:lnTo>
                  <a:lnTo>
                    <a:pt x="81" y="557"/>
                  </a:lnTo>
                  <a:lnTo>
                    <a:pt x="87" y="561"/>
                  </a:lnTo>
                  <a:lnTo>
                    <a:pt x="92" y="563"/>
                  </a:lnTo>
                  <a:lnTo>
                    <a:pt x="98" y="567"/>
                  </a:lnTo>
                  <a:lnTo>
                    <a:pt x="105" y="570"/>
                  </a:lnTo>
                  <a:lnTo>
                    <a:pt x="111" y="572"/>
                  </a:lnTo>
                  <a:lnTo>
                    <a:pt x="117" y="574"/>
                  </a:lnTo>
                  <a:lnTo>
                    <a:pt x="123" y="575"/>
                  </a:lnTo>
                  <a:lnTo>
                    <a:pt x="127" y="576"/>
                  </a:lnTo>
                  <a:lnTo>
                    <a:pt x="133" y="576"/>
                  </a:lnTo>
                  <a:lnTo>
                    <a:pt x="137" y="576"/>
                  </a:lnTo>
                  <a:lnTo>
                    <a:pt x="142" y="576"/>
                  </a:lnTo>
                  <a:lnTo>
                    <a:pt x="146" y="576"/>
                  </a:lnTo>
                  <a:lnTo>
                    <a:pt x="151" y="576"/>
                  </a:lnTo>
                  <a:lnTo>
                    <a:pt x="156" y="575"/>
                  </a:lnTo>
                  <a:lnTo>
                    <a:pt x="161" y="575"/>
                  </a:lnTo>
                  <a:lnTo>
                    <a:pt x="161" y="593"/>
                  </a:lnTo>
                  <a:lnTo>
                    <a:pt x="162" y="611"/>
                  </a:lnTo>
                  <a:lnTo>
                    <a:pt x="163" y="629"/>
                  </a:lnTo>
                  <a:lnTo>
                    <a:pt x="164" y="646"/>
                  </a:lnTo>
                  <a:lnTo>
                    <a:pt x="165" y="659"/>
                  </a:lnTo>
                  <a:lnTo>
                    <a:pt x="167" y="673"/>
                  </a:lnTo>
                  <a:lnTo>
                    <a:pt x="168" y="686"/>
                  </a:lnTo>
                  <a:lnTo>
                    <a:pt x="170" y="700"/>
                  </a:lnTo>
                  <a:lnTo>
                    <a:pt x="181" y="700"/>
                  </a:lnTo>
                  <a:lnTo>
                    <a:pt x="192" y="700"/>
                  </a:lnTo>
                  <a:lnTo>
                    <a:pt x="203" y="700"/>
                  </a:lnTo>
                  <a:lnTo>
                    <a:pt x="214" y="700"/>
                  </a:lnTo>
                  <a:lnTo>
                    <a:pt x="226" y="700"/>
                  </a:lnTo>
                  <a:lnTo>
                    <a:pt x="237" y="700"/>
                  </a:lnTo>
                  <a:lnTo>
                    <a:pt x="248" y="700"/>
                  </a:lnTo>
                  <a:lnTo>
                    <a:pt x="259" y="700"/>
                  </a:lnTo>
                  <a:lnTo>
                    <a:pt x="271" y="700"/>
                  </a:lnTo>
                  <a:lnTo>
                    <a:pt x="281" y="700"/>
                  </a:lnTo>
                  <a:lnTo>
                    <a:pt x="293" y="700"/>
                  </a:lnTo>
                  <a:lnTo>
                    <a:pt x="304" y="700"/>
                  </a:lnTo>
                  <a:lnTo>
                    <a:pt x="316" y="700"/>
                  </a:lnTo>
                  <a:lnTo>
                    <a:pt x="327" y="700"/>
                  </a:lnTo>
                  <a:lnTo>
                    <a:pt x="337" y="700"/>
                  </a:lnTo>
                  <a:lnTo>
                    <a:pt x="348" y="700"/>
                  </a:lnTo>
                  <a:lnTo>
                    <a:pt x="360" y="700"/>
                  </a:lnTo>
                  <a:lnTo>
                    <a:pt x="371" y="700"/>
                  </a:lnTo>
                  <a:lnTo>
                    <a:pt x="382" y="700"/>
                  </a:lnTo>
                  <a:lnTo>
                    <a:pt x="394" y="700"/>
                  </a:lnTo>
                  <a:lnTo>
                    <a:pt x="404" y="700"/>
                  </a:lnTo>
                  <a:lnTo>
                    <a:pt x="416" y="700"/>
                  </a:lnTo>
                  <a:lnTo>
                    <a:pt x="427" y="700"/>
                  </a:lnTo>
                  <a:lnTo>
                    <a:pt x="438" y="700"/>
                  </a:lnTo>
                  <a:lnTo>
                    <a:pt x="449" y="700"/>
                  </a:lnTo>
                  <a:lnTo>
                    <a:pt x="460" y="700"/>
                  </a:lnTo>
                  <a:lnTo>
                    <a:pt x="472" y="700"/>
                  </a:lnTo>
                  <a:lnTo>
                    <a:pt x="483" y="700"/>
                  </a:lnTo>
                  <a:lnTo>
                    <a:pt x="494" y="700"/>
                  </a:lnTo>
                  <a:lnTo>
                    <a:pt x="505" y="700"/>
                  </a:lnTo>
                  <a:lnTo>
                    <a:pt x="516" y="700"/>
                  </a:lnTo>
                  <a:lnTo>
                    <a:pt x="527" y="700"/>
                  </a:lnTo>
                </a:path>
              </a:pathLst>
            </a:custGeom>
            <a:solidFill>
              <a:srgbClr val="B8EBEB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88" name="Freeform 90"/>
            <p:cNvSpPr>
              <a:spLocks/>
            </p:cNvSpPr>
            <p:nvPr/>
          </p:nvSpPr>
          <p:spPr bwMode="auto">
            <a:xfrm>
              <a:off x="4596" y="3515"/>
              <a:ext cx="575" cy="701"/>
            </a:xfrm>
            <a:custGeom>
              <a:avLst/>
              <a:gdLst>
                <a:gd name="T0" fmla="*/ 545 w 575"/>
                <a:gd name="T1" fmla="*/ 656 h 701"/>
                <a:gd name="T2" fmla="*/ 563 w 575"/>
                <a:gd name="T3" fmla="*/ 597 h 701"/>
                <a:gd name="T4" fmla="*/ 572 w 575"/>
                <a:gd name="T5" fmla="*/ 524 h 701"/>
                <a:gd name="T6" fmla="*/ 570 w 575"/>
                <a:gd name="T7" fmla="*/ 435 h 701"/>
                <a:gd name="T8" fmla="*/ 560 w 575"/>
                <a:gd name="T9" fmla="*/ 350 h 701"/>
                <a:gd name="T10" fmla="*/ 560 w 575"/>
                <a:gd name="T11" fmla="*/ 236 h 701"/>
                <a:gd name="T12" fmla="*/ 552 w 575"/>
                <a:gd name="T13" fmla="*/ 174 h 701"/>
                <a:gd name="T14" fmla="*/ 533 w 575"/>
                <a:gd name="T15" fmla="*/ 143 h 701"/>
                <a:gd name="T16" fmla="*/ 518 w 575"/>
                <a:gd name="T17" fmla="*/ 116 h 701"/>
                <a:gd name="T18" fmla="*/ 499 w 575"/>
                <a:gd name="T19" fmla="*/ 94 h 701"/>
                <a:gd name="T20" fmla="*/ 474 w 575"/>
                <a:gd name="T21" fmla="*/ 78 h 701"/>
                <a:gd name="T22" fmla="*/ 455 w 575"/>
                <a:gd name="T23" fmla="*/ 62 h 701"/>
                <a:gd name="T24" fmla="*/ 436 w 575"/>
                <a:gd name="T25" fmla="*/ 44 h 701"/>
                <a:gd name="T26" fmla="*/ 419 w 575"/>
                <a:gd name="T27" fmla="*/ 32 h 701"/>
                <a:gd name="T28" fmla="*/ 403 w 575"/>
                <a:gd name="T29" fmla="*/ 20 h 701"/>
                <a:gd name="T30" fmla="*/ 383 w 575"/>
                <a:gd name="T31" fmla="*/ 11 h 701"/>
                <a:gd name="T32" fmla="*/ 360 w 575"/>
                <a:gd name="T33" fmla="*/ 3 h 701"/>
                <a:gd name="T34" fmla="*/ 337 w 575"/>
                <a:gd name="T35" fmla="*/ 0 h 701"/>
                <a:gd name="T36" fmla="*/ 317 w 575"/>
                <a:gd name="T37" fmla="*/ 12 h 701"/>
                <a:gd name="T38" fmla="*/ 292 w 575"/>
                <a:gd name="T39" fmla="*/ 20 h 701"/>
                <a:gd name="T40" fmla="*/ 263 w 575"/>
                <a:gd name="T41" fmla="*/ 27 h 701"/>
                <a:gd name="T42" fmla="*/ 233 w 575"/>
                <a:gd name="T43" fmla="*/ 41 h 701"/>
                <a:gd name="T44" fmla="*/ 216 w 575"/>
                <a:gd name="T45" fmla="*/ 65 h 701"/>
                <a:gd name="T46" fmla="*/ 207 w 575"/>
                <a:gd name="T47" fmla="*/ 95 h 701"/>
                <a:gd name="T48" fmla="*/ 192 w 575"/>
                <a:gd name="T49" fmla="*/ 133 h 701"/>
                <a:gd name="T50" fmla="*/ 171 w 575"/>
                <a:gd name="T51" fmla="*/ 169 h 701"/>
                <a:gd name="T52" fmla="*/ 146 w 575"/>
                <a:gd name="T53" fmla="*/ 200 h 701"/>
                <a:gd name="T54" fmla="*/ 131 w 575"/>
                <a:gd name="T55" fmla="*/ 221 h 701"/>
                <a:gd name="T56" fmla="*/ 123 w 575"/>
                <a:gd name="T57" fmla="*/ 243 h 701"/>
                <a:gd name="T58" fmla="*/ 109 w 575"/>
                <a:gd name="T59" fmla="*/ 307 h 701"/>
                <a:gd name="T60" fmla="*/ 109 w 575"/>
                <a:gd name="T61" fmla="*/ 399 h 701"/>
                <a:gd name="T62" fmla="*/ 97 w 575"/>
                <a:gd name="T63" fmla="*/ 399 h 701"/>
                <a:gd name="T64" fmla="*/ 80 w 575"/>
                <a:gd name="T65" fmla="*/ 396 h 701"/>
                <a:gd name="T66" fmla="*/ 57 w 575"/>
                <a:gd name="T67" fmla="*/ 396 h 701"/>
                <a:gd name="T68" fmla="*/ 35 w 575"/>
                <a:gd name="T69" fmla="*/ 412 h 701"/>
                <a:gd name="T70" fmla="*/ 16 w 575"/>
                <a:gd name="T71" fmla="*/ 438 h 701"/>
                <a:gd name="T72" fmla="*/ 1 w 575"/>
                <a:gd name="T73" fmla="*/ 466 h 701"/>
                <a:gd name="T74" fmla="*/ 2 w 575"/>
                <a:gd name="T75" fmla="*/ 487 h 701"/>
                <a:gd name="T76" fmla="*/ 13 w 575"/>
                <a:gd name="T77" fmla="*/ 505 h 701"/>
                <a:gd name="T78" fmla="*/ 39 w 575"/>
                <a:gd name="T79" fmla="*/ 527 h 701"/>
                <a:gd name="T80" fmla="*/ 75 w 575"/>
                <a:gd name="T81" fmla="*/ 555 h 701"/>
                <a:gd name="T82" fmla="*/ 105 w 575"/>
                <a:gd name="T83" fmla="*/ 570 h 701"/>
                <a:gd name="T84" fmla="*/ 133 w 575"/>
                <a:gd name="T85" fmla="*/ 576 h 701"/>
                <a:gd name="T86" fmla="*/ 156 w 575"/>
                <a:gd name="T87" fmla="*/ 575 h 701"/>
                <a:gd name="T88" fmla="*/ 164 w 575"/>
                <a:gd name="T89" fmla="*/ 646 h 701"/>
                <a:gd name="T90" fmla="*/ 181 w 575"/>
                <a:gd name="T91" fmla="*/ 700 h 701"/>
                <a:gd name="T92" fmla="*/ 237 w 575"/>
                <a:gd name="T93" fmla="*/ 700 h 701"/>
                <a:gd name="T94" fmla="*/ 293 w 575"/>
                <a:gd name="T95" fmla="*/ 700 h 701"/>
                <a:gd name="T96" fmla="*/ 348 w 575"/>
                <a:gd name="T97" fmla="*/ 700 h 701"/>
                <a:gd name="T98" fmla="*/ 404 w 575"/>
                <a:gd name="T99" fmla="*/ 700 h 701"/>
                <a:gd name="T100" fmla="*/ 460 w 575"/>
                <a:gd name="T101" fmla="*/ 700 h 701"/>
                <a:gd name="T102" fmla="*/ 516 w 575"/>
                <a:gd name="T103" fmla="*/ 700 h 701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575"/>
                <a:gd name="T157" fmla="*/ 0 h 701"/>
                <a:gd name="T158" fmla="*/ 575 w 575"/>
                <a:gd name="T159" fmla="*/ 701 h 701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575" h="701">
                  <a:moveTo>
                    <a:pt x="527" y="700"/>
                  </a:moveTo>
                  <a:lnTo>
                    <a:pt x="531" y="689"/>
                  </a:lnTo>
                  <a:lnTo>
                    <a:pt x="536" y="678"/>
                  </a:lnTo>
                  <a:lnTo>
                    <a:pt x="540" y="667"/>
                  </a:lnTo>
                  <a:lnTo>
                    <a:pt x="545" y="656"/>
                  </a:lnTo>
                  <a:lnTo>
                    <a:pt x="549" y="645"/>
                  </a:lnTo>
                  <a:lnTo>
                    <a:pt x="553" y="634"/>
                  </a:lnTo>
                  <a:lnTo>
                    <a:pt x="557" y="622"/>
                  </a:lnTo>
                  <a:lnTo>
                    <a:pt x="560" y="611"/>
                  </a:lnTo>
                  <a:lnTo>
                    <a:pt x="563" y="597"/>
                  </a:lnTo>
                  <a:lnTo>
                    <a:pt x="565" y="583"/>
                  </a:lnTo>
                  <a:lnTo>
                    <a:pt x="568" y="568"/>
                  </a:lnTo>
                  <a:lnTo>
                    <a:pt x="570" y="553"/>
                  </a:lnTo>
                  <a:lnTo>
                    <a:pt x="572" y="539"/>
                  </a:lnTo>
                  <a:lnTo>
                    <a:pt x="572" y="524"/>
                  </a:lnTo>
                  <a:lnTo>
                    <a:pt x="574" y="509"/>
                  </a:lnTo>
                  <a:lnTo>
                    <a:pt x="574" y="495"/>
                  </a:lnTo>
                  <a:lnTo>
                    <a:pt x="574" y="475"/>
                  </a:lnTo>
                  <a:lnTo>
                    <a:pt x="572" y="455"/>
                  </a:lnTo>
                  <a:lnTo>
                    <a:pt x="570" y="435"/>
                  </a:lnTo>
                  <a:lnTo>
                    <a:pt x="568" y="415"/>
                  </a:lnTo>
                  <a:lnTo>
                    <a:pt x="566" y="399"/>
                  </a:lnTo>
                  <a:lnTo>
                    <a:pt x="563" y="382"/>
                  </a:lnTo>
                  <a:lnTo>
                    <a:pt x="561" y="366"/>
                  </a:lnTo>
                  <a:lnTo>
                    <a:pt x="560" y="350"/>
                  </a:lnTo>
                  <a:lnTo>
                    <a:pt x="559" y="326"/>
                  </a:lnTo>
                  <a:lnTo>
                    <a:pt x="559" y="301"/>
                  </a:lnTo>
                  <a:lnTo>
                    <a:pt x="560" y="277"/>
                  </a:lnTo>
                  <a:lnTo>
                    <a:pt x="560" y="252"/>
                  </a:lnTo>
                  <a:lnTo>
                    <a:pt x="560" y="236"/>
                  </a:lnTo>
                  <a:lnTo>
                    <a:pt x="560" y="219"/>
                  </a:lnTo>
                  <a:lnTo>
                    <a:pt x="559" y="203"/>
                  </a:lnTo>
                  <a:lnTo>
                    <a:pt x="557" y="187"/>
                  </a:lnTo>
                  <a:lnTo>
                    <a:pt x="555" y="180"/>
                  </a:lnTo>
                  <a:lnTo>
                    <a:pt x="552" y="174"/>
                  </a:lnTo>
                  <a:lnTo>
                    <a:pt x="548" y="167"/>
                  </a:lnTo>
                  <a:lnTo>
                    <a:pt x="546" y="161"/>
                  </a:lnTo>
                  <a:lnTo>
                    <a:pt x="542" y="155"/>
                  </a:lnTo>
                  <a:lnTo>
                    <a:pt x="537" y="149"/>
                  </a:lnTo>
                  <a:lnTo>
                    <a:pt x="533" y="143"/>
                  </a:lnTo>
                  <a:lnTo>
                    <a:pt x="530" y="137"/>
                  </a:lnTo>
                  <a:lnTo>
                    <a:pt x="527" y="132"/>
                  </a:lnTo>
                  <a:lnTo>
                    <a:pt x="524" y="126"/>
                  </a:lnTo>
                  <a:lnTo>
                    <a:pt x="521" y="122"/>
                  </a:lnTo>
                  <a:lnTo>
                    <a:pt x="518" y="116"/>
                  </a:lnTo>
                  <a:lnTo>
                    <a:pt x="514" y="111"/>
                  </a:lnTo>
                  <a:lnTo>
                    <a:pt x="511" y="106"/>
                  </a:lnTo>
                  <a:lnTo>
                    <a:pt x="507" y="102"/>
                  </a:lnTo>
                  <a:lnTo>
                    <a:pt x="503" y="98"/>
                  </a:lnTo>
                  <a:lnTo>
                    <a:pt x="499" y="94"/>
                  </a:lnTo>
                  <a:lnTo>
                    <a:pt x="495" y="91"/>
                  </a:lnTo>
                  <a:lnTo>
                    <a:pt x="490" y="87"/>
                  </a:lnTo>
                  <a:lnTo>
                    <a:pt x="485" y="84"/>
                  </a:lnTo>
                  <a:lnTo>
                    <a:pt x="480" y="80"/>
                  </a:lnTo>
                  <a:lnTo>
                    <a:pt x="474" y="78"/>
                  </a:lnTo>
                  <a:lnTo>
                    <a:pt x="470" y="75"/>
                  </a:lnTo>
                  <a:lnTo>
                    <a:pt x="465" y="72"/>
                  </a:lnTo>
                  <a:lnTo>
                    <a:pt x="461" y="69"/>
                  </a:lnTo>
                  <a:lnTo>
                    <a:pt x="458" y="66"/>
                  </a:lnTo>
                  <a:lnTo>
                    <a:pt x="455" y="62"/>
                  </a:lnTo>
                  <a:lnTo>
                    <a:pt x="450" y="59"/>
                  </a:lnTo>
                  <a:lnTo>
                    <a:pt x="447" y="54"/>
                  </a:lnTo>
                  <a:lnTo>
                    <a:pt x="443" y="50"/>
                  </a:lnTo>
                  <a:lnTo>
                    <a:pt x="440" y="47"/>
                  </a:lnTo>
                  <a:lnTo>
                    <a:pt x="436" y="44"/>
                  </a:lnTo>
                  <a:lnTo>
                    <a:pt x="433" y="41"/>
                  </a:lnTo>
                  <a:lnTo>
                    <a:pt x="429" y="39"/>
                  </a:lnTo>
                  <a:lnTo>
                    <a:pt x="426" y="37"/>
                  </a:lnTo>
                  <a:lnTo>
                    <a:pt x="423" y="35"/>
                  </a:lnTo>
                  <a:lnTo>
                    <a:pt x="419" y="32"/>
                  </a:lnTo>
                  <a:lnTo>
                    <a:pt x="416" y="30"/>
                  </a:lnTo>
                  <a:lnTo>
                    <a:pt x="412" y="27"/>
                  </a:lnTo>
                  <a:lnTo>
                    <a:pt x="409" y="24"/>
                  </a:lnTo>
                  <a:lnTo>
                    <a:pt x="406" y="22"/>
                  </a:lnTo>
                  <a:lnTo>
                    <a:pt x="403" y="20"/>
                  </a:lnTo>
                  <a:lnTo>
                    <a:pt x="399" y="18"/>
                  </a:lnTo>
                  <a:lnTo>
                    <a:pt x="395" y="15"/>
                  </a:lnTo>
                  <a:lnTo>
                    <a:pt x="392" y="14"/>
                  </a:lnTo>
                  <a:lnTo>
                    <a:pt x="387" y="12"/>
                  </a:lnTo>
                  <a:lnTo>
                    <a:pt x="383" y="11"/>
                  </a:lnTo>
                  <a:lnTo>
                    <a:pt x="379" y="9"/>
                  </a:lnTo>
                  <a:lnTo>
                    <a:pt x="374" y="8"/>
                  </a:lnTo>
                  <a:lnTo>
                    <a:pt x="370" y="6"/>
                  </a:lnTo>
                  <a:lnTo>
                    <a:pt x="365" y="5"/>
                  </a:lnTo>
                  <a:lnTo>
                    <a:pt x="360" y="3"/>
                  </a:lnTo>
                  <a:lnTo>
                    <a:pt x="355" y="2"/>
                  </a:lnTo>
                  <a:lnTo>
                    <a:pt x="350" y="0"/>
                  </a:lnTo>
                  <a:lnTo>
                    <a:pt x="346" y="0"/>
                  </a:lnTo>
                  <a:lnTo>
                    <a:pt x="341" y="0"/>
                  </a:lnTo>
                  <a:lnTo>
                    <a:pt x="337" y="0"/>
                  </a:lnTo>
                  <a:lnTo>
                    <a:pt x="333" y="2"/>
                  </a:lnTo>
                  <a:lnTo>
                    <a:pt x="329" y="5"/>
                  </a:lnTo>
                  <a:lnTo>
                    <a:pt x="324" y="7"/>
                  </a:lnTo>
                  <a:lnTo>
                    <a:pt x="320" y="9"/>
                  </a:lnTo>
                  <a:lnTo>
                    <a:pt x="317" y="12"/>
                  </a:lnTo>
                  <a:lnTo>
                    <a:pt x="312" y="13"/>
                  </a:lnTo>
                  <a:lnTo>
                    <a:pt x="309" y="15"/>
                  </a:lnTo>
                  <a:lnTo>
                    <a:pt x="303" y="17"/>
                  </a:lnTo>
                  <a:lnTo>
                    <a:pt x="298" y="18"/>
                  </a:lnTo>
                  <a:lnTo>
                    <a:pt x="292" y="20"/>
                  </a:lnTo>
                  <a:lnTo>
                    <a:pt x="286" y="20"/>
                  </a:lnTo>
                  <a:lnTo>
                    <a:pt x="281" y="22"/>
                  </a:lnTo>
                  <a:lnTo>
                    <a:pt x="274" y="23"/>
                  </a:lnTo>
                  <a:lnTo>
                    <a:pt x="269" y="25"/>
                  </a:lnTo>
                  <a:lnTo>
                    <a:pt x="263" y="27"/>
                  </a:lnTo>
                  <a:lnTo>
                    <a:pt x="258" y="30"/>
                  </a:lnTo>
                  <a:lnTo>
                    <a:pt x="251" y="32"/>
                  </a:lnTo>
                  <a:lnTo>
                    <a:pt x="245" y="35"/>
                  </a:lnTo>
                  <a:lnTo>
                    <a:pt x="239" y="37"/>
                  </a:lnTo>
                  <a:lnTo>
                    <a:pt x="233" y="41"/>
                  </a:lnTo>
                  <a:lnTo>
                    <a:pt x="227" y="45"/>
                  </a:lnTo>
                  <a:lnTo>
                    <a:pt x="223" y="49"/>
                  </a:lnTo>
                  <a:lnTo>
                    <a:pt x="220" y="54"/>
                  </a:lnTo>
                  <a:lnTo>
                    <a:pt x="218" y="59"/>
                  </a:lnTo>
                  <a:lnTo>
                    <a:pt x="216" y="65"/>
                  </a:lnTo>
                  <a:lnTo>
                    <a:pt x="213" y="72"/>
                  </a:lnTo>
                  <a:lnTo>
                    <a:pt x="211" y="77"/>
                  </a:lnTo>
                  <a:lnTo>
                    <a:pt x="210" y="83"/>
                  </a:lnTo>
                  <a:lnTo>
                    <a:pt x="209" y="89"/>
                  </a:lnTo>
                  <a:lnTo>
                    <a:pt x="207" y="95"/>
                  </a:lnTo>
                  <a:lnTo>
                    <a:pt x="205" y="101"/>
                  </a:lnTo>
                  <a:lnTo>
                    <a:pt x="202" y="109"/>
                  </a:lnTo>
                  <a:lnTo>
                    <a:pt x="198" y="117"/>
                  </a:lnTo>
                  <a:lnTo>
                    <a:pt x="195" y="125"/>
                  </a:lnTo>
                  <a:lnTo>
                    <a:pt x="192" y="133"/>
                  </a:lnTo>
                  <a:lnTo>
                    <a:pt x="188" y="141"/>
                  </a:lnTo>
                  <a:lnTo>
                    <a:pt x="184" y="148"/>
                  </a:lnTo>
                  <a:lnTo>
                    <a:pt x="179" y="156"/>
                  </a:lnTo>
                  <a:lnTo>
                    <a:pt x="176" y="163"/>
                  </a:lnTo>
                  <a:lnTo>
                    <a:pt x="171" y="169"/>
                  </a:lnTo>
                  <a:lnTo>
                    <a:pt x="167" y="176"/>
                  </a:lnTo>
                  <a:lnTo>
                    <a:pt x="161" y="182"/>
                  </a:lnTo>
                  <a:lnTo>
                    <a:pt x="157" y="188"/>
                  </a:lnTo>
                  <a:lnTo>
                    <a:pt x="152" y="193"/>
                  </a:lnTo>
                  <a:lnTo>
                    <a:pt x="146" y="200"/>
                  </a:lnTo>
                  <a:lnTo>
                    <a:pt x="142" y="205"/>
                  </a:lnTo>
                  <a:lnTo>
                    <a:pt x="137" y="211"/>
                  </a:lnTo>
                  <a:lnTo>
                    <a:pt x="135" y="214"/>
                  </a:lnTo>
                  <a:lnTo>
                    <a:pt x="133" y="217"/>
                  </a:lnTo>
                  <a:lnTo>
                    <a:pt x="131" y="221"/>
                  </a:lnTo>
                  <a:lnTo>
                    <a:pt x="129" y="226"/>
                  </a:lnTo>
                  <a:lnTo>
                    <a:pt x="127" y="230"/>
                  </a:lnTo>
                  <a:lnTo>
                    <a:pt x="126" y="235"/>
                  </a:lnTo>
                  <a:lnTo>
                    <a:pt x="124" y="239"/>
                  </a:lnTo>
                  <a:lnTo>
                    <a:pt x="123" y="243"/>
                  </a:lnTo>
                  <a:lnTo>
                    <a:pt x="119" y="256"/>
                  </a:lnTo>
                  <a:lnTo>
                    <a:pt x="116" y="267"/>
                  </a:lnTo>
                  <a:lnTo>
                    <a:pt x="113" y="279"/>
                  </a:lnTo>
                  <a:lnTo>
                    <a:pt x="110" y="290"/>
                  </a:lnTo>
                  <a:lnTo>
                    <a:pt x="109" y="307"/>
                  </a:lnTo>
                  <a:lnTo>
                    <a:pt x="111" y="336"/>
                  </a:lnTo>
                  <a:lnTo>
                    <a:pt x="111" y="370"/>
                  </a:lnTo>
                  <a:lnTo>
                    <a:pt x="113" y="399"/>
                  </a:lnTo>
                  <a:lnTo>
                    <a:pt x="111" y="399"/>
                  </a:lnTo>
                  <a:lnTo>
                    <a:pt x="109" y="399"/>
                  </a:lnTo>
                  <a:lnTo>
                    <a:pt x="106" y="399"/>
                  </a:lnTo>
                  <a:lnTo>
                    <a:pt x="104" y="399"/>
                  </a:lnTo>
                  <a:lnTo>
                    <a:pt x="102" y="399"/>
                  </a:lnTo>
                  <a:lnTo>
                    <a:pt x="99" y="399"/>
                  </a:lnTo>
                  <a:lnTo>
                    <a:pt x="97" y="399"/>
                  </a:lnTo>
                  <a:lnTo>
                    <a:pt x="96" y="399"/>
                  </a:lnTo>
                  <a:lnTo>
                    <a:pt x="92" y="399"/>
                  </a:lnTo>
                  <a:lnTo>
                    <a:pt x="87" y="397"/>
                  </a:lnTo>
                  <a:lnTo>
                    <a:pt x="84" y="397"/>
                  </a:lnTo>
                  <a:lnTo>
                    <a:pt x="80" y="396"/>
                  </a:lnTo>
                  <a:lnTo>
                    <a:pt x="76" y="395"/>
                  </a:lnTo>
                  <a:lnTo>
                    <a:pt x="72" y="394"/>
                  </a:lnTo>
                  <a:lnTo>
                    <a:pt x="66" y="394"/>
                  </a:lnTo>
                  <a:lnTo>
                    <a:pt x="60" y="395"/>
                  </a:lnTo>
                  <a:lnTo>
                    <a:pt x="57" y="396"/>
                  </a:lnTo>
                  <a:lnTo>
                    <a:pt x="54" y="398"/>
                  </a:lnTo>
                  <a:lnTo>
                    <a:pt x="49" y="401"/>
                  </a:lnTo>
                  <a:lnTo>
                    <a:pt x="44" y="404"/>
                  </a:lnTo>
                  <a:lnTo>
                    <a:pt x="40" y="408"/>
                  </a:lnTo>
                  <a:lnTo>
                    <a:pt x="35" y="412"/>
                  </a:lnTo>
                  <a:lnTo>
                    <a:pt x="31" y="417"/>
                  </a:lnTo>
                  <a:lnTo>
                    <a:pt x="27" y="421"/>
                  </a:lnTo>
                  <a:lnTo>
                    <a:pt x="23" y="426"/>
                  </a:lnTo>
                  <a:lnTo>
                    <a:pt x="20" y="432"/>
                  </a:lnTo>
                  <a:lnTo>
                    <a:pt x="16" y="438"/>
                  </a:lnTo>
                  <a:lnTo>
                    <a:pt x="12" y="443"/>
                  </a:lnTo>
                  <a:lnTo>
                    <a:pt x="9" y="449"/>
                  </a:lnTo>
                  <a:lnTo>
                    <a:pt x="5" y="454"/>
                  </a:lnTo>
                  <a:lnTo>
                    <a:pt x="3" y="459"/>
                  </a:lnTo>
                  <a:lnTo>
                    <a:pt x="1" y="466"/>
                  </a:lnTo>
                  <a:lnTo>
                    <a:pt x="0" y="469"/>
                  </a:lnTo>
                  <a:lnTo>
                    <a:pt x="0" y="474"/>
                  </a:lnTo>
                  <a:lnTo>
                    <a:pt x="1" y="479"/>
                  </a:lnTo>
                  <a:lnTo>
                    <a:pt x="2" y="482"/>
                  </a:lnTo>
                  <a:lnTo>
                    <a:pt x="2" y="487"/>
                  </a:lnTo>
                  <a:lnTo>
                    <a:pt x="5" y="491"/>
                  </a:lnTo>
                  <a:lnTo>
                    <a:pt x="6" y="494"/>
                  </a:lnTo>
                  <a:lnTo>
                    <a:pt x="9" y="498"/>
                  </a:lnTo>
                  <a:lnTo>
                    <a:pt x="11" y="501"/>
                  </a:lnTo>
                  <a:lnTo>
                    <a:pt x="13" y="505"/>
                  </a:lnTo>
                  <a:lnTo>
                    <a:pt x="16" y="507"/>
                  </a:lnTo>
                  <a:lnTo>
                    <a:pt x="18" y="509"/>
                  </a:lnTo>
                  <a:lnTo>
                    <a:pt x="26" y="515"/>
                  </a:lnTo>
                  <a:lnTo>
                    <a:pt x="33" y="520"/>
                  </a:lnTo>
                  <a:lnTo>
                    <a:pt x="39" y="527"/>
                  </a:lnTo>
                  <a:lnTo>
                    <a:pt x="47" y="532"/>
                  </a:lnTo>
                  <a:lnTo>
                    <a:pt x="54" y="539"/>
                  </a:lnTo>
                  <a:lnTo>
                    <a:pt x="60" y="544"/>
                  </a:lnTo>
                  <a:lnTo>
                    <a:pt x="68" y="549"/>
                  </a:lnTo>
                  <a:lnTo>
                    <a:pt x="75" y="555"/>
                  </a:lnTo>
                  <a:lnTo>
                    <a:pt x="81" y="557"/>
                  </a:lnTo>
                  <a:lnTo>
                    <a:pt x="87" y="561"/>
                  </a:lnTo>
                  <a:lnTo>
                    <a:pt x="92" y="563"/>
                  </a:lnTo>
                  <a:lnTo>
                    <a:pt x="98" y="567"/>
                  </a:lnTo>
                  <a:lnTo>
                    <a:pt x="105" y="570"/>
                  </a:lnTo>
                  <a:lnTo>
                    <a:pt x="111" y="572"/>
                  </a:lnTo>
                  <a:lnTo>
                    <a:pt x="117" y="574"/>
                  </a:lnTo>
                  <a:lnTo>
                    <a:pt x="123" y="575"/>
                  </a:lnTo>
                  <a:lnTo>
                    <a:pt x="127" y="576"/>
                  </a:lnTo>
                  <a:lnTo>
                    <a:pt x="133" y="576"/>
                  </a:lnTo>
                  <a:lnTo>
                    <a:pt x="137" y="576"/>
                  </a:lnTo>
                  <a:lnTo>
                    <a:pt x="142" y="576"/>
                  </a:lnTo>
                  <a:lnTo>
                    <a:pt x="146" y="576"/>
                  </a:lnTo>
                  <a:lnTo>
                    <a:pt x="151" y="576"/>
                  </a:lnTo>
                  <a:lnTo>
                    <a:pt x="156" y="575"/>
                  </a:lnTo>
                  <a:lnTo>
                    <a:pt x="161" y="575"/>
                  </a:lnTo>
                  <a:lnTo>
                    <a:pt x="161" y="593"/>
                  </a:lnTo>
                  <a:lnTo>
                    <a:pt x="162" y="611"/>
                  </a:lnTo>
                  <a:lnTo>
                    <a:pt x="163" y="629"/>
                  </a:lnTo>
                  <a:lnTo>
                    <a:pt x="164" y="646"/>
                  </a:lnTo>
                  <a:lnTo>
                    <a:pt x="165" y="659"/>
                  </a:lnTo>
                  <a:lnTo>
                    <a:pt x="167" y="673"/>
                  </a:lnTo>
                  <a:lnTo>
                    <a:pt x="168" y="686"/>
                  </a:lnTo>
                  <a:lnTo>
                    <a:pt x="170" y="700"/>
                  </a:lnTo>
                  <a:lnTo>
                    <a:pt x="181" y="700"/>
                  </a:lnTo>
                  <a:lnTo>
                    <a:pt x="192" y="700"/>
                  </a:lnTo>
                  <a:lnTo>
                    <a:pt x="203" y="700"/>
                  </a:lnTo>
                  <a:lnTo>
                    <a:pt x="214" y="700"/>
                  </a:lnTo>
                  <a:lnTo>
                    <a:pt x="226" y="700"/>
                  </a:lnTo>
                  <a:lnTo>
                    <a:pt x="237" y="700"/>
                  </a:lnTo>
                  <a:lnTo>
                    <a:pt x="248" y="700"/>
                  </a:lnTo>
                  <a:lnTo>
                    <a:pt x="259" y="700"/>
                  </a:lnTo>
                  <a:lnTo>
                    <a:pt x="271" y="700"/>
                  </a:lnTo>
                  <a:lnTo>
                    <a:pt x="281" y="700"/>
                  </a:lnTo>
                  <a:lnTo>
                    <a:pt x="293" y="700"/>
                  </a:lnTo>
                  <a:lnTo>
                    <a:pt x="304" y="700"/>
                  </a:lnTo>
                  <a:lnTo>
                    <a:pt x="316" y="700"/>
                  </a:lnTo>
                  <a:lnTo>
                    <a:pt x="327" y="700"/>
                  </a:lnTo>
                  <a:lnTo>
                    <a:pt x="337" y="700"/>
                  </a:lnTo>
                  <a:lnTo>
                    <a:pt x="348" y="700"/>
                  </a:lnTo>
                  <a:lnTo>
                    <a:pt x="360" y="700"/>
                  </a:lnTo>
                  <a:lnTo>
                    <a:pt x="371" y="700"/>
                  </a:lnTo>
                  <a:lnTo>
                    <a:pt x="382" y="700"/>
                  </a:lnTo>
                  <a:lnTo>
                    <a:pt x="394" y="700"/>
                  </a:lnTo>
                  <a:lnTo>
                    <a:pt x="404" y="700"/>
                  </a:lnTo>
                  <a:lnTo>
                    <a:pt x="416" y="700"/>
                  </a:lnTo>
                  <a:lnTo>
                    <a:pt x="427" y="700"/>
                  </a:lnTo>
                  <a:lnTo>
                    <a:pt x="438" y="700"/>
                  </a:lnTo>
                  <a:lnTo>
                    <a:pt x="449" y="700"/>
                  </a:lnTo>
                  <a:lnTo>
                    <a:pt x="460" y="700"/>
                  </a:lnTo>
                  <a:lnTo>
                    <a:pt x="472" y="700"/>
                  </a:lnTo>
                  <a:lnTo>
                    <a:pt x="483" y="700"/>
                  </a:lnTo>
                  <a:lnTo>
                    <a:pt x="494" y="700"/>
                  </a:lnTo>
                  <a:lnTo>
                    <a:pt x="505" y="700"/>
                  </a:lnTo>
                  <a:lnTo>
                    <a:pt x="516" y="700"/>
                  </a:lnTo>
                  <a:lnTo>
                    <a:pt x="527" y="700"/>
                  </a:lnTo>
                </a:path>
              </a:pathLst>
            </a:custGeom>
            <a:noFill/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89" name="Freeform 91"/>
            <p:cNvSpPr>
              <a:spLocks/>
            </p:cNvSpPr>
            <p:nvPr/>
          </p:nvSpPr>
          <p:spPr bwMode="auto">
            <a:xfrm>
              <a:off x="4515" y="3817"/>
              <a:ext cx="139" cy="153"/>
            </a:xfrm>
            <a:custGeom>
              <a:avLst/>
              <a:gdLst>
                <a:gd name="T0" fmla="*/ 138 w 139"/>
                <a:gd name="T1" fmla="*/ 90 h 153"/>
                <a:gd name="T2" fmla="*/ 136 w 139"/>
                <a:gd name="T3" fmla="*/ 77 h 153"/>
                <a:gd name="T4" fmla="*/ 132 w 139"/>
                <a:gd name="T5" fmla="*/ 68 h 153"/>
                <a:gd name="T6" fmla="*/ 129 w 139"/>
                <a:gd name="T7" fmla="*/ 62 h 153"/>
                <a:gd name="T8" fmla="*/ 125 w 139"/>
                <a:gd name="T9" fmla="*/ 57 h 153"/>
                <a:gd name="T10" fmla="*/ 122 w 139"/>
                <a:gd name="T11" fmla="*/ 51 h 153"/>
                <a:gd name="T12" fmla="*/ 118 w 139"/>
                <a:gd name="T13" fmla="*/ 47 h 153"/>
                <a:gd name="T14" fmla="*/ 114 w 139"/>
                <a:gd name="T15" fmla="*/ 44 h 153"/>
                <a:gd name="T16" fmla="*/ 110 w 139"/>
                <a:gd name="T17" fmla="*/ 40 h 153"/>
                <a:gd name="T18" fmla="*/ 106 w 139"/>
                <a:gd name="T19" fmla="*/ 37 h 153"/>
                <a:gd name="T20" fmla="*/ 102 w 139"/>
                <a:gd name="T21" fmla="*/ 34 h 153"/>
                <a:gd name="T22" fmla="*/ 97 w 139"/>
                <a:gd name="T23" fmla="*/ 32 h 153"/>
                <a:gd name="T24" fmla="*/ 92 w 139"/>
                <a:gd name="T25" fmla="*/ 32 h 153"/>
                <a:gd name="T26" fmla="*/ 90 w 139"/>
                <a:gd name="T27" fmla="*/ 36 h 153"/>
                <a:gd name="T28" fmla="*/ 86 w 139"/>
                <a:gd name="T29" fmla="*/ 32 h 153"/>
                <a:gd name="T30" fmla="*/ 81 w 139"/>
                <a:gd name="T31" fmla="*/ 25 h 153"/>
                <a:gd name="T32" fmla="*/ 76 w 139"/>
                <a:gd name="T33" fmla="*/ 19 h 153"/>
                <a:gd name="T34" fmla="*/ 70 w 139"/>
                <a:gd name="T35" fmla="*/ 13 h 153"/>
                <a:gd name="T36" fmla="*/ 66 w 139"/>
                <a:gd name="T37" fmla="*/ 9 h 153"/>
                <a:gd name="T38" fmla="*/ 62 w 139"/>
                <a:gd name="T39" fmla="*/ 6 h 153"/>
                <a:gd name="T40" fmla="*/ 58 w 139"/>
                <a:gd name="T41" fmla="*/ 3 h 153"/>
                <a:gd name="T42" fmla="*/ 53 w 139"/>
                <a:gd name="T43" fmla="*/ 0 h 153"/>
                <a:gd name="T44" fmla="*/ 49 w 139"/>
                <a:gd name="T45" fmla="*/ 0 h 153"/>
                <a:gd name="T46" fmla="*/ 45 w 139"/>
                <a:gd name="T47" fmla="*/ 4 h 153"/>
                <a:gd name="T48" fmla="*/ 44 w 139"/>
                <a:gd name="T49" fmla="*/ 7 h 153"/>
                <a:gd name="T50" fmla="*/ 44 w 139"/>
                <a:gd name="T51" fmla="*/ 11 h 153"/>
                <a:gd name="T52" fmla="*/ 42 w 139"/>
                <a:gd name="T53" fmla="*/ 10 h 153"/>
                <a:gd name="T54" fmla="*/ 38 w 139"/>
                <a:gd name="T55" fmla="*/ 7 h 153"/>
                <a:gd name="T56" fmla="*/ 32 w 139"/>
                <a:gd name="T57" fmla="*/ 7 h 153"/>
                <a:gd name="T58" fmla="*/ 26 w 139"/>
                <a:gd name="T59" fmla="*/ 8 h 153"/>
                <a:gd name="T60" fmla="*/ 23 w 139"/>
                <a:gd name="T61" fmla="*/ 13 h 153"/>
                <a:gd name="T62" fmla="*/ 24 w 139"/>
                <a:gd name="T63" fmla="*/ 18 h 153"/>
                <a:gd name="T64" fmla="*/ 23 w 139"/>
                <a:gd name="T65" fmla="*/ 19 h 153"/>
                <a:gd name="T66" fmla="*/ 19 w 139"/>
                <a:gd name="T67" fmla="*/ 15 h 153"/>
                <a:gd name="T68" fmla="*/ 14 w 139"/>
                <a:gd name="T69" fmla="*/ 16 h 153"/>
                <a:gd name="T70" fmla="*/ 10 w 139"/>
                <a:gd name="T71" fmla="*/ 21 h 153"/>
                <a:gd name="T72" fmla="*/ 10 w 139"/>
                <a:gd name="T73" fmla="*/ 26 h 153"/>
                <a:gd name="T74" fmla="*/ 13 w 139"/>
                <a:gd name="T75" fmla="*/ 30 h 153"/>
                <a:gd name="T76" fmla="*/ 12 w 139"/>
                <a:gd name="T77" fmla="*/ 32 h 153"/>
                <a:gd name="T78" fmla="*/ 7 w 139"/>
                <a:gd name="T79" fmla="*/ 29 h 153"/>
                <a:gd name="T80" fmla="*/ 3 w 139"/>
                <a:gd name="T81" fmla="*/ 31 h 153"/>
                <a:gd name="T82" fmla="*/ 1 w 139"/>
                <a:gd name="T83" fmla="*/ 38 h 153"/>
                <a:gd name="T84" fmla="*/ 1 w 139"/>
                <a:gd name="T85" fmla="*/ 43 h 153"/>
                <a:gd name="T86" fmla="*/ 1 w 139"/>
                <a:gd name="T87" fmla="*/ 47 h 153"/>
                <a:gd name="T88" fmla="*/ 3 w 139"/>
                <a:gd name="T89" fmla="*/ 53 h 153"/>
                <a:gd name="T90" fmla="*/ 7 w 139"/>
                <a:gd name="T91" fmla="*/ 64 h 153"/>
                <a:gd name="T92" fmla="*/ 11 w 139"/>
                <a:gd name="T93" fmla="*/ 74 h 153"/>
                <a:gd name="T94" fmla="*/ 16 w 139"/>
                <a:gd name="T95" fmla="*/ 84 h 153"/>
                <a:gd name="T96" fmla="*/ 20 w 139"/>
                <a:gd name="T97" fmla="*/ 92 h 153"/>
                <a:gd name="T98" fmla="*/ 26 w 139"/>
                <a:gd name="T99" fmla="*/ 101 h 153"/>
                <a:gd name="T100" fmla="*/ 31 w 139"/>
                <a:gd name="T101" fmla="*/ 109 h 153"/>
                <a:gd name="T102" fmla="*/ 36 w 139"/>
                <a:gd name="T103" fmla="*/ 115 h 153"/>
                <a:gd name="T104" fmla="*/ 41 w 139"/>
                <a:gd name="T105" fmla="*/ 121 h 153"/>
                <a:gd name="T106" fmla="*/ 47 w 139"/>
                <a:gd name="T107" fmla="*/ 127 h 153"/>
                <a:gd name="T108" fmla="*/ 53 w 139"/>
                <a:gd name="T109" fmla="*/ 132 h 153"/>
                <a:gd name="T110" fmla="*/ 62 w 139"/>
                <a:gd name="T111" fmla="*/ 138 h 153"/>
                <a:gd name="T112" fmla="*/ 70 w 139"/>
                <a:gd name="T113" fmla="*/ 144 h 153"/>
                <a:gd name="T114" fmla="*/ 80 w 139"/>
                <a:gd name="T115" fmla="*/ 149 h 153"/>
                <a:gd name="T116" fmla="*/ 92 w 139"/>
                <a:gd name="T117" fmla="*/ 145 h 153"/>
                <a:gd name="T118" fmla="*/ 105 w 139"/>
                <a:gd name="T119" fmla="*/ 131 h 153"/>
                <a:gd name="T120" fmla="*/ 118 w 139"/>
                <a:gd name="T121" fmla="*/ 116 h 153"/>
                <a:gd name="T122" fmla="*/ 132 w 139"/>
                <a:gd name="T123" fmla="*/ 103 h 153"/>
                <a:gd name="T124" fmla="*/ 138 w 139"/>
                <a:gd name="T125" fmla="*/ 96 h 153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  <a:gd name="T189" fmla="*/ 0 w 139"/>
                <a:gd name="T190" fmla="*/ 0 h 153"/>
                <a:gd name="T191" fmla="*/ 139 w 139"/>
                <a:gd name="T192" fmla="*/ 153 h 153"/>
              </a:gdLst>
              <a:ahLst/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T189" t="T190" r="T191" b="T192"/>
              <a:pathLst>
                <a:path w="139" h="153">
                  <a:moveTo>
                    <a:pt x="138" y="96"/>
                  </a:moveTo>
                  <a:lnTo>
                    <a:pt x="138" y="90"/>
                  </a:lnTo>
                  <a:lnTo>
                    <a:pt x="137" y="84"/>
                  </a:lnTo>
                  <a:lnTo>
                    <a:pt x="136" y="77"/>
                  </a:lnTo>
                  <a:lnTo>
                    <a:pt x="133" y="71"/>
                  </a:lnTo>
                  <a:lnTo>
                    <a:pt x="132" y="68"/>
                  </a:lnTo>
                  <a:lnTo>
                    <a:pt x="130" y="65"/>
                  </a:lnTo>
                  <a:lnTo>
                    <a:pt x="129" y="62"/>
                  </a:lnTo>
                  <a:lnTo>
                    <a:pt x="127" y="60"/>
                  </a:lnTo>
                  <a:lnTo>
                    <a:pt x="125" y="57"/>
                  </a:lnTo>
                  <a:lnTo>
                    <a:pt x="124" y="54"/>
                  </a:lnTo>
                  <a:lnTo>
                    <a:pt x="122" y="51"/>
                  </a:lnTo>
                  <a:lnTo>
                    <a:pt x="119" y="49"/>
                  </a:lnTo>
                  <a:lnTo>
                    <a:pt x="118" y="47"/>
                  </a:lnTo>
                  <a:lnTo>
                    <a:pt x="116" y="46"/>
                  </a:lnTo>
                  <a:lnTo>
                    <a:pt x="114" y="44"/>
                  </a:lnTo>
                  <a:lnTo>
                    <a:pt x="112" y="42"/>
                  </a:lnTo>
                  <a:lnTo>
                    <a:pt x="110" y="40"/>
                  </a:lnTo>
                  <a:lnTo>
                    <a:pt x="108" y="38"/>
                  </a:lnTo>
                  <a:lnTo>
                    <a:pt x="106" y="37"/>
                  </a:lnTo>
                  <a:lnTo>
                    <a:pt x="104" y="36"/>
                  </a:lnTo>
                  <a:lnTo>
                    <a:pt x="102" y="34"/>
                  </a:lnTo>
                  <a:lnTo>
                    <a:pt x="99" y="33"/>
                  </a:lnTo>
                  <a:lnTo>
                    <a:pt x="97" y="32"/>
                  </a:lnTo>
                  <a:lnTo>
                    <a:pt x="94" y="32"/>
                  </a:lnTo>
                  <a:lnTo>
                    <a:pt x="92" y="32"/>
                  </a:lnTo>
                  <a:lnTo>
                    <a:pt x="91" y="34"/>
                  </a:lnTo>
                  <a:lnTo>
                    <a:pt x="90" y="36"/>
                  </a:lnTo>
                  <a:lnTo>
                    <a:pt x="88" y="37"/>
                  </a:lnTo>
                  <a:lnTo>
                    <a:pt x="86" y="32"/>
                  </a:lnTo>
                  <a:lnTo>
                    <a:pt x="83" y="29"/>
                  </a:lnTo>
                  <a:lnTo>
                    <a:pt x="81" y="25"/>
                  </a:lnTo>
                  <a:lnTo>
                    <a:pt x="78" y="21"/>
                  </a:lnTo>
                  <a:lnTo>
                    <a:pt x="76" y="19"/>
                  </a:lnTo>
                  <a:lnTo>
                    <a:pt x="74" y="16"/>
                  </a:lnTo>
                  <a:lnTo>
                    <a:pt x="70" y="13"/>
                  </a:lnTo>
                  <a:lnTo>
                    <a:pt x="68" y="10"/>
                  </a:lnTo>
                  <a:lnTo>
                    <a:pt x="66" y="9"/>
                  </a:lnTo>
                  <a:lnTo>
                    <a:pt x="64" y="7"/>
                  </a:lnTo>
                  <a:lnTo>
                    <a:pt x="62" y="6"/>
                  </a:lnTo>
                  <a:lnTo>
                    <a:pt x="60" y="4"/>
                  </a:lnTo>
                  <a:lnTo>
                    <a:pt x="58" y="3"/>
                  </a:lnTo>
                  <a:lnTo>
                    <a:pt x="56" y="1"/>
                  </a:lnTo>
                  <a:lnTo>
                    <a:pt x="53" y="0"/>
                  </a:lnTo>
                  <a:lnTo>
                    <a:pt x="51" y="0"/>
                  </a:lnTo>
                  <a:lnTo>
                    <a:pt x="49" y="0"/>
                  </a:lnTo>
                  <a:lnTo>
                    <a:pt x="47" y="1"/>
                  </a:lnTo>
                  <a:lnTo>
                    <a:pt x="45" y="4"/>
                  </a:lnTo>
                  <a:lnTo>
                    <a:pt x="44" y="5"/>
                  </a:lnTo>
                  <a:lnTo>
                    <a:pt x="44" y="7"/>
                  </a:lnTo>
                  <a:lnTo>
                    <a:pt x="44" y="9"/>
                  </a:lnTo>
                  <a:lnTo>
                    <a:pt x="44" y="11"/>
                  </a:lnTo>
                  <a:lnTo>
                    <a:pt x="44" y="12"/>
                  </a:lnTo>
                  <a:lnTo>
                    <a:pt x="42" y="10"/>
                  </a:lnTo>
                  <a:lnTo>
                    <a:pt x="40" y="8"/>
                  </a:lnTo>
                  <a:lnTo>
                    <a:pt x="38" y="7"/>
                  </a:lnTo>
                  <a:lnTo>
                    <a:pt x="35" y="6"/>
                  </a:lnTo>
                  <a:lnTo>
                    <a:pt x="32" y="7"/>
                  </a:lnTo>
                  <a:lnTo>
                    <a:pt x="29" y="7"/>
                  </a:lnTo>
                  <a:lnTo>
                    <a:pt x="26" y="8"/>
                  </a:lnTo>
                  <a:lnTo>
                    <a:pt x="24" y="10"/>
                  </a:lnTo>
                  <a:lnTo>
                    <a:pt x="23" y="13"/>
                  </a:lnTo>
                  <a:lnTo>
                    <a:pt x="23" y="15"/>
                  </a:lnTo>
                  <a:lnTo>
                    <a:pt x="24" y="18"/>
                  </a:lnTo>
                  <a:lnTo>
                    <a:pt x="24" y="20"/>
                  </a:lnTo>
                  <a:lnTo>
                    <a:pt x="23" y="19"/>
                  </a:lnTo>
                  <a:lnTo>
                    <a:pt x="21" y="17"/>
                  </a:lnTo>
                  <a:lnTo>
                    <a:pt x="19" y="15"/>
                  </a:lnTo>
                  <a:lnTo>
                    <a:pt x="17" y="15"/>
                  </a:lnTo>
                  <a:lnTo>
                    <a:pt x="14" y="16"/>
                  </a:lnTo>
                  <a:lnTo>
                    <a:pt x="12" y="18"/>
                  </a:lnTo>
                  <a:lnTo>
                    <a:pt x="10" y="21"/>
                  </a:lnTo>
                  <a:lnTo>
                    <a:pt x="10" y="24"/>
                  </a:lnTo>
                  <a:lnTo>
                    <a:pt x="10" y="26"/>
                  </a:lnTo>
                  <a:lnTo>
                    <a:pt x="11" y="28"/>
                  </a:lnTo>
                  <a:lnTo>
                    <a:pt x="13" y="30"/>
                  </a:lnTo>
                  <a:lnTo>
                    <a:pt x="14" y="32"/>
                  </a:lnTo>
                  <a:lnTo>
                    <a:pt x="12" y="32"/>
                  </a:lnTo>
                  <a:lnTo>
                    <a:pt x="10" y="30"/>
                  </a:lnTo>
                  <a:lnTo>
                    <a:pt x="7" y="29"/>
                  </a:lnTo>
                  <a:lnTo>
                    <a:pt x="5" y="29"/>
                  </a:lnTo>
                  <a:lnTo>
                    <a:pt x="3" y="31"/>
                  </a:lnTo>
                  <a:lnTo>
                    <a:pt x="2" y="34"/>
                  </a:lnTo>
                  <a:lnTo>
                    <a:pt x="1" y="38"/>
                  </a:lnTo>
                  <a:lnTo>
                    <a:pt x="0" y="41"/>
                  </a:lnTo>
                  <a:lnTo>
                    <a:pt x="1" y="43"/>
                  </a:lnTo>
                  <a:lnTo>
                    <a:pt x="1" y="45"/>
                  </a:lnTo>
                  <a:lnTo>
                    <a:pt x="1" y="47"/>
                  </a:lnTo>
                  <a:lnTo>
                    <a:pt x="2" y="49"/>
                  </a:lnTo>
                  <a:lnTo>
                    <a:pt x="3" y="53"/>
                  </a:lnTo>
                  <a:lnTo>
                    <a:pt x="5" y="60"/>
                  </a:lnTo>
                  <a:lnTo>
                    <a:pt x="7" y="64"/>
                  </a:lnTo>
                  <a:lnTo>
                    <a:pt x="9" y="69"/>
                  </a:lnTo>
                  <a:lnTo>
                    <a:pt x="11" y="74"/>
                  </a:lnTo>
                  <a:lnTo>
                    <a:pt x="13" y="79"/>
                  </a:lnTo>
                  <a:lnTo>
                    <a:pt x="16" y="84"/>
                  </a:lnTo>
                  <a:lnTo>
                    <a:pt x="18" y="88"/>
                  </a:lnTo>
                  <a:lnTo>
                    <a:pt x="20" y="92"/>
                  </a:lnTo>
                  <a:lnTo>
                    <a:pt x="23" y="97"/>
                  </a:lnTo>
                  <a:lnTo>
                    <a:pt x="26" y="101"/>
                  </a:lnTo>
                  <a:lnTo>
                    <a:pt x="29" y="106"/>
                  </a:lnTo>
                  <a:lnTo>
                    <a:pt x="31" y="109"/>
                  </a:lnTo>
                  <a:lnTo>
                    <a:pt x="33" y="112"/>
                  </a:lnTo>
                  <a:lnTo>
                    <a:pt x="36" y="115"/>
                  </a:lnTo>
                  <a:lnTo>
                    <a:pt x="38" y="118"/>
                  </a:lnTo>
                  <a:lnTo>
                    <a:pt x="41" y="121"/>
                  </a:lnTo>
                  <a:lnTo>
                    <a:pt x="44" y="124"/>
                  </a:lnTo>
                  <a:lnTo>
                    <a:pt x="47" y="127"/>
                  </a:lnTo>
                  <a:lnTo>
                    <a:pt x="49" y="129"/>
                  </a:lnTo>
                  <a:lnTo>
                    <a:pt x="53" y="132"/>
                  </a:lnTo>
                  <a:lnTo>
                    <a:pt x="57" y="135"/>
                  </a:lnTo>
                  <a:lnTo>
                    <a:pt x="62" y="138"/>
                  </a:lnTo>
                  <a:lnTo>
                    <a:pt x="66" y="141"/>
                  </a:lnTo>
                  <a:lnTo>
                    <a:pt x="70" y="144"/>
                  </a:lnTo>
                  <a:lnTo>
                    <a:pt x="76" y="147"/>
                  </a:lnTo>
                  <a:lnTo>
                    <a:pt x="80" y="149"/>
                  </a:lnTo>
                  <a:lnTo>
                    <a:pt x="85" y="152"/>
                  </a:lnTo>
                  <a:lnTo>
                    <a:pt x="92" y="145"/>
                  </a:lnTo>
                  <a:lnTo>
                    <a:pt x="99" y="138"/>
                  </a:lnTo>
                  <a:lnTo>
                    <a:pt x="105" y="131"/>
                  </a:lnTo>
                  <a:lnTo>
                    <a:pt x="112" y="123"/>
                  </a:lnTo>
                  <a:lnTo>
                    <a:pt x="118" y="116"/>
                  </a:lnTo>
                  <a:lnTo>
                    <a:pt x="125" y="109"/>
                  </a:lnTo>
                  <a:lnTo>
                    <a:pt x="132" y="103"/>
                  </a:lnTo>
                  <a:lnTo>
                    <a:pt x="138" y="96"/>
                  </a:lnTo>
                </a:path>
              </a:pathLst>
            </a:custGeom>
            <a:solidFill>
              <a:srgbClr val="FFE9C5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90" name="Freeform 92"/>
            <p:cNvSpPr>
              <a:spLocks/>
            </p:cNvSpPr>
            <p:nvPr/>
          </p:nvSpPr>
          <p:spPr bwMode="auto">
            <a:xfrm>
              <a:off x="4646" y="3887"/>
              <a:ext cx="17" cy="28"/>
            </a:xfrm>
            <a:custGeom>
              <a:avLst/>
              <a:gdLst>
                <a:gd name="T0" fmla="*/ 0 w 17"/>
                <a:gd name="T1" fmla="*/ 1 h 28"/>
                <a:gd name="T2" fmla="*/ 1 w 17"/>
                <a:gd name="T3" fmla="*/ 5 h 28"/>
                <a:gd name="T4" fmla="*/ 3 w 17"/>
                <a:gd name="T5" fmla="*/ 7 h 28"/>
                <a:gd name="T6" fmla="*/ 3 w 17"/>
                <a:gd name="T7" fmla="*/ 10 h 28"/>
                <a:gd name="T8" fmla="*/ 4 w 17"/>
                <a:gd name="T9" fmla="*/ 14 h 28"/>
                <a:gd name="T10" fmla="*/ 6 w 17"/>
                <a:gd name="T11" fmla="*/ 17 h 28"/>
                <a:gd name="T12" fmla="*/ 6 w 17"/>
                <a:gd name="T13" fmla="*/ 20 h 28"/>
                <a:gd name="T14" fmla="*/ 6 w 17"/>
                <a:gd name="T15" fmla="*/ 23 h 28"/>
                <a:gd name="T16" fmla="*/ 8 w 17"/>
                <a:gd name="T17" fmla="*/ 27 h 28"/>
                <a:gd name="T18" fmla="*/ 16 w 17"/>
                <a:gd name="T19" fmla="*/ 25 h 28"/>
                <a:gd name="T20" fmla="*/ 14 w 17"/>
                <a:gd name="T21" fmla="*/ 22 h 28"/>
                <a:gd name="T22" fmla="*/ 14 w 17"/>
                <a:gd name="T23" fmla="*/ 20 h 28"/>
                <a:gd name="T24" fmla="*/ 14 w 17"/>
                <a:gd name="T25" fmla="*/ 16 h 28"/>
                <a:gd name="T26" fmla="*/ 14 w 17"/>
                <a:gd name="T27" fmla="*/ 13 h 28"/>
                <a:gd name="T28" fmla="*/ 12 w 17"/>
                <a:gd name="T29" fmla="*/ 9 h 28"/>
                <a:gd name="T30" fmla="*/ 11 w 17"/>
                <a:gd name="T31" fmla="*/ 7 h 28"/>
                <a:gd name="T32" fmla="*/ 9 w 17"/>
                <a:gd name="T33" fmla="*/ 3 h 28"/>
                <a:gd name="T34" fmla="*/ 8 w 17"/>
                <a:gd name="T35" fmla="*/ 0 h 28"/>
                <a:gd name="T36" fmla="*/ 0 w 17"/>
                <a:gd name="T37" fmla="*/ 1 h 28"/>
                <a:gd name="T38" fmla="*/ 0 w 17"/>
                <a:gd name="T39" fmla="*/ 1 h 28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17"/>
                <a:gd name="T61" fmla="*/ 0 h 28"/>
                <a:gd name="T62" fmla="*/ 17 w 17"/>
                <a:gd name="T63" fmla="*/ 28 h 28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17" h="28">
                  <a:moveTo>
                    <a:pt x="0" y="1"/>
                  </a:moveTo>
                  <a:lnTo>
                    <a:pt x="1" y="5"/>
                  </a:lnTo>
                  <a:lnTo>
                    <a:pt x="3" y="7"/>
                  </a:lnTo>
                  <a:lnTo>
                    <a:pt x="3" y="10"/>
                  </a:lnTo>
                  <a:lnTo>
                    <a:pt x="4" y="14"/>
                  </a:lnTo>
                  <a:lnTo>
                    <a:pt x="6" y="17"/>
                  </a:lnTo>
                  <a:lnTo>
                    <a:pt x="6" y="20"/>
                  </a:lnTo>
                  <a:lnTo>
                    <a:pt x="6" y="23"/>
                  </a:lnTo>
                  <a:lnTo>
                    <a:pt x="8" y="27"/>
                  </a:lnTo>
                  <a:lnTo>
                    <a:pt x="16" y="25"/>
                  </a:lnTo>
                  <a:lnTo>
                    <a:pt x="14" y="22"/>
                  </a:lnTo>
                  <a:lnTo>
                    <a:pt x="14" y="20"/>
                  </a:lnTo>
                  <a:lnTo>
                    <a:pt x="14" y="16"/>
                  </a:lnTo>
                  <a:lnTo>
                    <a:pt x="14" y="13"/>
                  </a:lnTo>
                  <a:lnTo>
                    <a:pt x="12" y="9"/>
                  </a:lnTo>
                  <a:lnTo>
                    <a:pt x="11" y="7"/>
                  </a:lnTo>
                  <a:lnTo>
                    <a:pt x="9" y="3"/>
                  </a:lnTo>
                  <a:lnTo>
                    <a:pt x="8" y="0"/>
                  </a:lnTo>
                  <a:lnTo>
                    <a:pt x="0" y="1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91" name="Freeform 93"/>
            <p:cNvSpPr>
              <a:spLocks/>
            </p:cNvSpPr>
            <p:nvPr/>
          </p:nvSpPr>
          <p:spPr bwMode="auto">
            <a:xfrm>
              <a:off x="4632" y="3864"/>
              <a:ext cx="20" cy="25"/>
            </a:xfrm>
            <a:custGeom>
              <a:avLst/>
              <a:gdLst>
                <a:gd name="T0" fmla="*/ 0 w 20"/>
                <a:gd name="T1" fmla="*/ 4 h 25"/>
                <a:gd name="T2" fmla="*/ 3 w 20"/>
                <a:gd name="T3" fmla="*/ 6 h 25"/>
                <a:gd name="T4" fmla="*/ 5 w 20"/>
                <a:gd name="T5" fmla="*/ 9 h 25"/>
                <a:gd name="T6" fmla="*/ 6 w 20"/>
                <a:gd name="T7" fmla="*/ 11 h 25"/>
                <a:gd name="T8" fmla="*/ 8 w 20"/>
                <a:gd name="T9" fmla="*/ 14 h 25"/>
                <a:gd name="T10" fmla="*/ 10 w 20"/>
                <a:gd name="T11" fmla="*/ 17 h 25"/>
                <a:gd name="T12" fmla="*/ 11 w 20"/>
                <a:gd name="T13" fmla="*/ 19 h 25"/>
                <a:gd name="T14" fmla="*/ 13 w 20"/>
                <a:gd name="T15" fmla="*/ 22 h 25"/>
                <a:gd name="T16" fmla="*/ 14 w 20"/>
                <a:gd name="T17" fmla="*/ 24 h 25"/>
                <a:gd name="T18" fmla="*/ 19 w 20"/>
                <a:gd name="T19" fmla="*/ 23 h 25"/>
                <a:gd name="T20" fmla="*/ 17 w 20"/>
                <a:gd name="T21" fmla="*/ 19 h 25"/>
                <a:gd name="T22" fmla="*/ 16 w 20"/>
                <a:gd name="T23" fmla="*/ 17 h 25"/>
                <a:gd name="T24" fmla="*/ 14 w 20"/>
                <a:gd name="T25" fmla="*/ 14 h 25"/>
                <a:gd name="T26" fmla="*/ 13 w 20"/>
                <a:gd name="T27" fmla="*/ 11 h 25"/>
                <a:gd name="T28" fmla="*/ 11 w 20"/>
                <a:gd name="T29" fmla="*/ 9 h 25"/>
                <a:gd name="T30" fmla="*/ 9 w 20"/>
                <a:gd name="T31" fmla="*/ 6 h 25"/>
                <a:gd name="T32" fmla="*/ 6 w 20"/>
                <a:gd name="T33" fmla="*/ 3 h 25"/>
                <a:gd name="T34" fmla="*/ 4 w 20"/>
                <a:gd name="T35" fmla="*/ 0 h 25"/>
                <a:gd name="T36" fmla="*/ 0 w 20"/>
                <a:gd name="T37" fmla="*/ 4 h 25"/>
                <a:gd name="T38" fmla="*/ 0 w 20"/>
                <a:gd name="T39" fmla="*/ 4 h 25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20"/>
                <a:gd name="T61" fmla="*/ 0 h 25"/>
                <a:gd name="T62" fmla="*/ 20 w 20"/>
                <a:gd name="T63" fmla="*/ 25 h 25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20" h="25">
                  <a:moveTo>
                    <a:pt x="0" y="4"/>
                  </a:moveTo>
                  <a:lnTo>
                    <a:pt x="3" y="6"/>
                  </a:lnTo>
                  <a:lnTo>
                    <a:pt x="5" y="9"/>
                  </a:lnTo>
                  <a:lnTo>
                    <a:pt x="6" y="11"/>
                  </a:lnTo>
                  <a:lnTo>
                    <a:pt x="8" y="14"/>
                  </a:lnTo>
                  <a:lnTo>
                    <a:pt x="10" y="17"/>
                  </a:lnTo>
                  <a:lnTo>
                    <a:pt x="11" y="19"/>
                  </a:lnTo>
                  <a:lnTo>
                    <a:pt x="13" y="22"/>
                  </a:lnTo>
                  <a:lnTo>
                    <a:pt x="14" y="24"/>
                  </a:lnTo>
                  <a:lnTo>
                    <a:pt x="19" y="23"/>
                  </a:lnTo>
                  <a:lnTo>
                    <a:pt x="17" y="19"/>
                  </a:lnTo>
                  <a:lnTo>
                    <a:pt x="16" y="17"/>
                  </a:lnTo>
                  <a:lnTo>
                    <a:pt x="14" y="14"/>
                  </a:lnTo>
                  <a:lnTo>
                    <a:pt x="13" y="11"/>
                  </a:lnTo>
                  <a:lnTo>
                    <a:pt x="11" y="9"/>
                  </a:lnTo>
                  <a:lnTo>
                    <a:pt x="9" y="6"/>
                  </a:lnTo>
                  <a:lnTo>
                    <a:pt x="6" y="3"/>
                  </a:lnTo>
                  <a:lnTo>
                    <a:pt x="4" y="0"/>
                  </a:lnTo>
                  <a:lnTo>
                    <a:pt x="0" y="4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92" name="Freeform 94"/>
            <p:cNvSpPr>
              <a:spLocks/>
            </p:cNvSpPr>
            <p:nvPr/>
          </p:nvSpPr>
          <p:spPr bwMode="auto">
            <a:xfrm>
              <a:off x="4618" y="3851"/>
              <a:ext cx="19" cy="18"/>
            </a:xfrm>
            <a:custGeom>
              <a:avLst/>
              <a:gdLst>
                <a:gd name="T0" fmla="*/ 0 w 19"/>
                <a:gd name="T1" fmla="*/ 4 h 18"/>
                <a:gd name="T2" fmla="*/ 2 w 19"/>
                <a:gd name="T3" fmla="*/ 5 h 18"/>
                <a:gd name="T4" fmla="*/ 3 w 19"/>
                <a:gd name="T5" fmla="*/ 6 h 18"/>
                <a:gd name="T6" fmla="*/ 5 w 19"/>
                <a:gd name="T7" fmla="*/ 8 h 18"/>
                <a:gd name="T8" fmla="*/ 8 w 19"/>
                <a:gd name="T9" fmla="*/ 10 h 18"/>
                <a:gd name="T10" fmla="*/ 9 w 19"/>
                <a:gd name="T11" fmla="*/ 12 h 18"/>
                <a:gd name="T12" fmla="*/ 11 w 19"/>
                <a:gd name="T13" fmla="*/ 13 h 18"/>
                <a:gd name="T14" fmla="*/ 13 w 19"/>
                <a:gd name="T15" fmla="*/ 15 h 18"/>
                <a:gd name="T16" fmla="*/ 14 w 19"/>
                <a:gd name="T17" fmla="*/ 17 h 18"/>
                <a:gd name="T18" fmla="*/ 18 w 19"/>
                <a:gd name="T19" fmla="*/ 13 h 18"/>
                <a:gd name="T20" fmla="*/ 17 w 19"/>
                <a:gd name="T21" fmla="*/ 12 h 18"/>
                <a:gd name="T22" fmla="*/ 15 w 19"/>
                <a:gd name="T23" fmla="*/ 10 h 18"/>
                <a:gd name="T24" fmla="*/ 13 w 19"/>
                <a:gd name="T25" fmla="*/ 8 h 18"/>
                <a:gd name="T26" fmla="*/ 11 w 19"/>
                <a:gd name="T27" fmla="*/ 6 h 18"/>
                <a:gd name="T28" fmla="*/ 9 w 19"/>
                <a:gd name="T29" fmla="*/ 4 h 18"/>
                <a:gd name="T30" fmla="*/ 7 w 19"/>
                <a:gd name="T31" fmla="*/ 3 h 18"/>
                <a:gd name="T32" fmla="*/ 4 w 19"/>
                <a:gd name="T33" fmla="*/ 1 h 18"/>
                <a:gd name="T34" fmla="*/ 2 w 19"/>
                <a:gd name="T35" fmla="*/ 0 h 18"/>
                <a:gd name="T36" fmla="*/ 3 w 19"/>
                <a:gd name="T37" fmla="*/ 0 h 18"/>
                <a:gd name="T38" fmla="*/ 0 w 19"/>
                <a:gd name="T39" fmla="*/ 4 h 18"/>
                <a:gd name="T40" fmla="*/ 0 w 19"/>
                <a:gd name="T41" fmla="*/ 4 h 18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19"/>
                <a:gd name="T64" fmla="*/ 0 h 18"/>
                <a:gd name="T65" fmla="*/ 19 w 19"/>
                <a:gd name="T66" fmla="*/ 18 h 18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19" h="18">
                  <a:moveTo>
                    <a:pt x="0" y="4"/>
                  </a:moveTo>
                  <a:lnTo>
                    <a:pt x="2" y="5"/>
                  </a:lnTo>
                  <a:lnTo>
                    <a:pt x="3" y="6"/>
                  </a:lnTo>
                  <a:lnTo>
                    <a:pt x="5" y="8"/>
                  </a:lnTo>
                  <a:lnTo>
                    <a:pt x="8" y="10"/>
                  </a:lnTo>
                  <a:lnTo>
                    <a:pt x="9" y="12"/>
                  </a:lnTo>
                  <a:lnTo>
                    <a:pt x="11" y="13"/>
                  </a:lnTo>
                  <a:lnTo>
                    <a:pt x="13" y="15"/>
                  </a:lnTo>
                  <a:lnTo>
                    <a:pt x="14" y="17"/>
                  </a:lnTo>
                  <a:lnTo>
                    <a:pt x="18" y="13"/>
                  </a:lnTo>
                  <a:lnTo>
                    <a:pt x="17" y="12"/>
                  </a:lnTo>
                  <a:lnTo>
                    <a:pt x="15" y="10"/>
                  </a:lnTo>
                  <a:lnTo>
                    <a:pt x="13" y="8"/>
                  </a:lnTo>
                  <a:lnTo>
                    <a:pt x="11" y="6"/>
                  </a:lnTo>
                  <a:lnTo>
                    <a:pt x="9" y="4"/>
                  </a:lnTo>
                  <a:lnTo>
                    <a:pt x="7" y="3"/>
                  </a:lnTo>
                  <a:lnTo>
                    <a:pt x="4" y="1"/>
                  </a:lnTo>
                  <a:lnTo>
                    <a:pt x="2" y="0"/>
                  </a:lnTo>
                  <a:lnTo>
                    <a:pt x="3" y="0"/>
                  </a:lnTo>
                  <a:lnTo>
                    <a:pt x="0" y="4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93" name="Freeform 95"/>
            <p:cNvSpPr>
              <a:spLocks/>
            </p:cNvSpPr>
            <p:nvPr/>
          </p:nvSpPr>
          <p:spPr bwMode="auto">
            <a:xfrm>
              <a:off x="4609" y="3846"/>
              <a:ext cx="17" cy="17"/>
            </a:xfrm>
            <a:custGeom>
              <a:avLst/>
              <a:gdLst>
                <a:gd name="T0" fmla="*/ 0 w 17"/>
                <a:gd name="T1" fmla="*/ 8 h 17"/>
                <a:gd name="T2" fmla="*/ 4 w 17"/>
                <a:gd name="T3" fmla="*/ 10 h 17"/>
                <a:gd name="T4" fmla="*/ 6 w 17"/>
                <a:gd name="T5" fmla="*/ 12 h 17"/>
                <a:gd name="T6" fmla="*/ 9 w 17"/>
                <a:gd name="T7" fmla="*/ 12 h 17"/>
                <a:gd name="T8" fmla="*/ 12 w 17"/>
                <a:gd name="T9" fmla="*/ 16 h 17"/>
                <a:gd name="T10" fmla="*/ 16 w 17"/>
                <a:gd name="T11" fmla="*/ 8 h 17"/>
                <a:gd name="T12" fmla="*/ 12 w 17"/>
                <a:gd name="T13" fmla="*/ 5 h 17"/>
                <a:gd name="T14" fmla="*/ 9 w 17"/>
                <a:gd name="T15" fmla="*/ 3 h 17"/>
                <a:gd name="T16" fmla="*/ 5 w 17"/>
                <a:gd name="T17" fmla="*/ 1 h 17"/>
                <a:gd name="T18" fmla="*/ 0 w 17"/>
                <a:gd name="T19" fmla="*/ 0 h 17"/>
                <a:gd name="T20" fmla="*/ 0 w 17"/>
                <a:gd name="T21" fmla="*/ 8 h 17"/>
                <a:gd name="T22" fmla="*/ 0 w 17"/>
                <a:gd name="T23" fmla="*/ 8 h 17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17"/>
                <a:gd name="T37" fmla="*/ 0 h 17"/>
                <a:gd name="T38" fmla="*/ 17 w 17"/>
                <a:gd name="T39" fmla="*/ 17 h 17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17" h="17">
                  <a:moveTo>
                    <a:pt x="0" y="8"/>
                  </a:moveTo>
                  <a:lnTo>
                    <a:pt x="4" y="10"/>
                  </a:lnTo>
                  <a:lnTo>
                    <a:pt x="6" y="12"/>
                  </a:lnTo>
                  <a:lnTo>
                    <a:pt x="9" y="12"/>
                  </a:lnTo>
                  <a:lnTo>
                    <a:pt x="12" y="16"/>
                  </a:lnTo>
                  <a:lnTo>
                    <a:pt x="16" y="8"/>
                  </a:lnTo>
                  <a:lnTo>
                    <a:pt x="12" y="5"/>
                  </a:lnTo>
                  <a:lnTo>
                    <a:pt x="9" y="3"/>
                  </a:lnTo>
                  <a:lnTo>
                    <a:pt x="5" y="1"/>
                  </a:lnTo>
                  <a:lnTo>
                    <a:pt x="0" y="0"/>
                  </a:lnTo>
                  <a:lnTo>
                    <a:pt x="0" y="8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94" name="Freeform 96"/>
            <p:cNvSpPr>
              <a:spLocks/>
            </p:cNvSpPr>
            <p:nvPr/>
          </p:nvSpPr>
          <p:spPr bwMode="auto">
            <a:xfrm>
              <a:off x="4601" y="3846"/>
              <a:ext cx="17" cy="17"/>
            </a:xfrm>
            <a:custGeom>
              <a:avLst/>
              <a:gdLst>
                <a:gd name="T0" fmla="*/ 0 w 17"/>
                <a:gd name="T1" fmla="*/ 14 h 17"/>
                <a:gd name="T2" fmla="*/ 6 w 17"/>
                <a:gd name="T3" fmla="*/ 16 h 17"/>
                <a:gd name="T4" fmla="*/ 12 w 17"/>
                <a:gd name="T5" fmla="*/ 14 h 17"/>
                <a:gd name="T6" fmla="*/ 16 w 17"/>
                <a:gd name="T7" fmla="*/ 11 h 17"/>
                <a:gd name="T8" fmla="*/ 16 w 17"/>
                <a:gd name="T9" fmla="*/ 8 h 17"/>
                <a:gd name="T10" fmla="*/ 16 w 17"/>
                <a:gd name="T11" fmla="*/ 0 h 17"/>
                <a:gd name="T12" fmla="*/ 10 w 17"/>
                <a:gd name="T13" fmla="*/ 1 h 17"/>
                <a:gd name="T14" fmla="*/ 6 w 17"/>
                <a:gd name="T15" fmla="*/ 4 h 17"/>
                <a:gd name="T16" fmla="*/ 4 w 17"/>
                <a:gd name="T17" fmla="*/ 6 h 17"/>
                <a:gd name="T18" fmla="*/ 2 w 17"/>
                <a:gd name="T19" fmla="*/ 8 h 17"/>
                <a:gd name="T20" fmla="*/ 8 w 17"/>
                <a:gd name="T21" fmla="*/ 11 h 17"/>
                <a:gd name="T22" fmla="*/ 2 w 17"/>
                <a:gd name="T23" fmla="*/ 8 h 17"/>
                <a:gd name="T24" fmla="*/ 0 w 17"/>
                <a:gd name="T25" fmla="*/ 11 h 17"/>
                <a:gd name="T26" fmla="*/ 0 w 17"/>
                <a:gd name="T27" fmla="*/ 12 h 17"/>
                <a:gd name="T28" fmla="*/ 2 w 17"/>
                <a:gd name="T29" fmla="*/ 16 h 17"/>
                <a:gd name="T30" fmla="*/ 6 w 17"/>
                <a:gd name="T31" fmla="*/ 16 h 17"/>
                <a:gd name="T32" fmla="*/ 0 w 17"/>
                <a:gd name="T33" fmla="*/ 14 h 17"/>
                <a:gd name="T34" fmla="*/ 0 w 17"/>
                <a:gd name="T35" fmla="*/ 14 h 17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7"/>
                <a:gd name="T55" fmla="*/ 0 h 17"/>
                <a:gd name="T56" fmla="*/ 17 w 17"/>
                <a:gd name="T57" fmla="*/ 17 h 17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7" h="17">
                  <a:moveTo>
                    <a:pt x="0" y="14"/>
                  </a:moveTo>
                  <a:lnTo>
                    <a:pt x="6" y="16"/>
                  </a:lnTo>
                  <a:lnTo>
                    <a:pt x="12" y="14"/>
                  </a:lnTo>
                  <a:lnTo>
                    <a:pt x="16" y="11"/>
                  </a:lnTo>
                  <a:lnTo>
                    <a:pt x="16" y="8"/>
                  </a:lnTo>
                  <a:lnTo>
                    <a:pt x="16" y="0"/>
                  </a:lnTo>
                  <a:lnTo>
                    <a:pt x="10" y="1"/>
                  </a:lnTo>
                  <a:lnTo>
                    <a:pt x="6" y="4"/>
                  </a:lnTo>
                  <a:lnTo>
                    <a:pt x="4" y="6"/>
                  </a:lnTo>
                  <a:lnTo>
                    <a:pt x="2" y="8"/>
                  </a:lnTo>
                  <a:lnTo>
                    <a:pt x="8" y="11"/>
                  </a:lnTo>
                  <a:lnTo>
                    <a:pt x="2" y="8"/>
                  </a:lnTo>
                  <a:lnTo>
                    <a:pt x="0" y="11"/>
                  </a:lnTo>
                  <a:lnTo>
                    <a:pt x="0" y="12"/>
                  </a:lnTo>
                  <a:lnTo>
                    <a:pt x="2" y="16"/>
                  </a:lnTo>
                  <a:lnTo>
                    <a:pt x="6" y="16"/>
                  </a:lnTo>
                  <a:lnTo>
                    <a:pt x="0" y="14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95" name="Freeform 97"/>
            <p:cNvSpPr>
              <a:spLocks/>
            </p:cNvSpPr>
            <p:nvPr/>
          </p:nvSpPr>
          <p:spPr bwMode="auto">
            <a:xfrm>
              <a:off x="4591" y="3837"/>
              <a:ext cx="17" cy="19"/>
            </a:xfrm>
            <a:custGeom>
              <a:avLst/>
              <a:gdLst>
                <a:gd name="T0" fmla="*/ 0 w 17"/>
                <a:gd name="T1" fmla="*/ 3 h 19"/>
                <a:gd name="T2" fmla="*/ 1 w 17"/>
                <a:gd name="T3" fmla="*/ 4 h 19"/>
                <a:gd name="T4" fmla="*/ 3 w 17"/>
                <a:gd name="T5" fmla="*/ 6 h 19"/>
                <a:gd name="T6" fmla="*/ 4 w 17"/>
                <a:gd name="T7" fmla="*/ 8 h 19"/>
                <a:gd name="T8" fmla="*/ 5 w 17"/>
                <a:gd name="T9" fmla="*/ 10 h 19"/>
                <a:gd name="T10" fmla="*/ 8 w 17"/>
                <a:gd name="T11" fmla="*/ 12 h 19"/>
                <a:gd name="T12" fmla="*/ 8 w 17"/>
                <a:gd name="T13" fmla="*/ 14 h 19"/>
                <a:gd name="T14" fmla="*/ 10 w 17"/>
                <a:gd name="T15" fmla="*/ 16 h 19"/>
                <a:gd name="T16" fmla="*/ 11 w 17"/>
                <a:gd name="T17" fmla="*/ 18 h 19"/>
                <a:gd name="T18" fmla="*/ 16 w 17"/>
                <a:gd name="T19" fmla="*/ 16 h 19"/>
                <a:gd name="T20" fmla="*/ 16 w 17"/>
                <a:gd name="T21" fmla="*/ 13 h 19"/>
                <a:gd name="T22" fmla="*/ 13 w 17"/>
                <a:gd name="T23" fmla="*/ 12 h 19"/>
                <a:gd name="T24" fmla="*/ 12 w 17"/>
                <a:gd name="T25" fmla="*/ 9 h 19"/>
                <a:gd name="T26" fmla="*/ 11 w 17"/>
                <a:gd name="T27" fmla="*/ 7 h 19"/>
                <a:gd name="T28" fmla="*/ 9 w 17"/>
                <a:gd name="T29" fmla="*/ 5 h 19"/>
                <a:gd name="T30" fmla="*/ 8 w 17"/>
                <a:gd name="T31" fmla="*/ 4 h 19"/>
                <a:gd name="T32" fmla="*/ 5 w 17"/>
                <a:gd name="T33" fmla="*/ 2 h 19"/>
                <a:gd name="T34" fmla="*/ 4 w 17"/>
                <a:gd name="T35" fmla="*/ 0 h 19"/>
                <a:gd name="T36" fmla="*/ 0 w 17"/>
                <a:gd name="T37" fmla="*/ 3 h 19"/>
                <a:gd name="T38" fmla="*/ 0 w 17"/>
                <a:gd name="T39" fmla="*/ 3 h 19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17"/>
                <a:gd name="T61" fmla="*/ 0 h 19"/>
                <a:gd name="T62" fmla="*/ 17 w 17"/>
                <a:gd name="T63" fmla="*/ 19 h 19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17" h="19">
                  <a:moveTo>
                    <a:pt x="0" y="3"/>
                  </a:moveTo>
                  <a:lnTo>
                    <a:pt x="1" y="4"/>
                  </a:lnTo>
                  <a:lnTo>
                    <a:pt x="3" y="6"/>
                  </a:lnTo>
                  <a:lnTo>
                    <a:pt x="4" y="8"/>
                  </a:lnTo>
                  <a:lnTo>
                    <a:pt x="5" y="10"/>
                  </a:lnTo>
                  <a:lnTo>
                    <a:pt x="8" y="12"/>
                  </a:lnTo>
                  <a:lnTo>
                    <a:pt x="8" y="14"/>
                  </a:lnTo>
                  <a:lnTo>
                    <a:pt x="10" y="16"/>
                  </a:lnTo>
                  <a:lnTo>
                    <a:pt x="11" y="18"/>
                  </a:lnTo>
                  <a:lnTo>
                    <a:pt x="16" y="16"/>
                  </a:lnTo>
                  <a:lnTo>
                    <a:pt x="16" y="13"/>
                  </a:lnTo>
                  <a:lnTo>
                    <a:pt x="13" y="12"/>
                  </a:lnTo>
                  <a:lnTo>
                    <a:pt x="12" y="9"/>
                  </a:lnTo>
                  <a:lnTo>
                    <a:pt x="11" y="7"/>
                  </a:lnTo>
                  <a:lnTo>
                    <a:pt x="9" y="5"/>
                  </a:lnTo>
                  <a:lnTo>
                    <a:pt x="8" y="4"/>
                  </a:lnTo>
                  <a:lnTo>
                    <a:pt x="5" y="2"/>
                  </a:lnTo>
                  <a:lnTo>
                    <a:pt x="4" y="0"/>
                  </a:lnTo>
                  <a:lnTo>
                    <a:pt x="0" y="3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96" name="Freeform 98"/>
            <p:cNvSpPr>
              <a:spLocks/>
            </p:cNvSpPr>
            <p:nvPr/>
          </p:nvSpPr>
          <p:spPr bwMode="auto">
            <a:xfrm>
              <a:off x="4581" y="3826"/>
              <a:ext cx="17" cy="17"/>
            </a:xfrm>
            <a:custGeom>
              <a:avLst/>
              <a:gdLst>
                <a:gd name="T0" fmla="*/ 0 w 17"/>
                <a:gd name="T1" fmla="*/ 3 h 17"/>
                <a:gd name="T2" fmla="*/ 3 w 17"/>
                <a:gd name="T3" fmla="*/ 6 h 17"/>
                <a:gd name="T4" fmla="*/ 6 w 17"/>
                <a:gd name="T5" fmla="*/ 10 h 17"/>
                <a:gd name="T6" fmla="*/ 9 w 17"/>
                <a:gd name="T7" fmla="*/ 13 h 17"/>
                <a:gd name="T8" fmla="*/ 11 w 17"/>
                <a:gd name="T9" fmla="*/ 16 h 17"/>
                <a:gd name="T10" fmla="*/ 16 w 17"/>
                <a:gd name="T11" fmla="*/ 12 h 17"/>
                <a:gd name="T12" fmla="*/ 12 w 17"/>
                <a:gd name="T13" fmla="*/ 9 h 17"/>
                <a:gd name="T14" fmla="*/ 10 w 17"/>
                <a:gd name="T15" fmla="*/ 5 h 17"/>
                <a:gd name="T16" fmla="*/ 8 w 17"/>
                <a:gd name="T17" fmla="*/ 3 h 17"/>
                <a:gd name="T18" fmla="*/ 3 w 17"/>
                <a:gd name="T19" fmla="*/ 0 h 17"/>
                <a:gd name="T20" fmla="*/ 0 w 17"/>
                <a:gd name="T21" fmla="*/ 3 h 17"/>
                <a:gd name="T22" fmla="*/ 0 w 17"/>
                <a:gd name="T23" fmla="*/ 3 h 17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17"/>
                <a:gd name="T37" fmla="*/ 0 h 17"/>
                <a:gd name="T38" fmla="*/ 17 w 17"/>
                <a:gd name="T39" fmla="*/ 17 h 17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17" h="17">
                  <a:moveTo>
                    <a:pt x="0" y="3"/>
                  </a:moveTo>
                  <a:lnTo>
                    <a:pt x="3" y="6"/>
                  </a:lnTo>
                  <a:lnTo>
                    <a:pt x="6" y="10"/>
                  </a:lnTo>
                  <a:lnTo>
                    <a:pt x="9" y="13"/>
                  </a:lnTo>
                  <a:lnTo>
                    <a:pt x="11" y="16"/>
                  </a:lnTo>
                  <a:lnTo>
                    <a:pt x="16" y="12"/>
                  </a:lnTo>
                  <a:lnTo>
                    <a:pt x="12" y="9"/>
                  </a:lnTo>
                  <a:lnTo>
                    <a:pt x="10" y="5"/>
                  </a:lnTo>
                  <a:lnTo>
                    <a:pt x="8" y="3"/>
                  </a:lnTo>
                  <a:lnTo>
                    <a:pt x="3" y="0"/>
                  </a:lnTo>
                  <a:lnTo>
                    <a:pt x="0" y="3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97" name="Freeform 99"/>
            <p:cNvSpPr>
              <a:spLocks/>
            </p:cNvSpPr>
            <p:nvPr/>
          </p:nvSpPr>
          <p:spPr bwMode="auto">
            <a:xfrm>
              <a:off x="4573" y="3818"/>
              <a:ext cx="17" cy="17"/>
            </a:xfrm>
            <a:custGeom>
              <a:avLst/>
              <a:gdLst>
                <a:gd name="T0" fmla="*/ 1 w 17"/>
                <a:gd name="T1" fmla="*/ 7 h 17"/>
                <a:gd name="T2" fmla="*/ 0 w 17"/>
                <a:gd name="T3" fmla="*/ 7 h 17"/>
                <a:gd name="T4" fmla="*/ 2 w 17"/>
                <a:gd name="T5" fmla="*/ 10 h 17"/>
                <a:gd name="T6" fmla="*/ 5 w 17"/>
                <a:gd name="T7" fmla="*/ 11 h 17"/>
                <a:gd name="T8" fmla="*/ 8 w 17"/>
                <a:gd name="T9" fmla="*/ 13 h 17"/>
                <a:gd name="T10" fmla="*/ 11 w 17"/>
                <a:gd name="T11" fmla="*/ 16 h 17"/>
                <a:gd name="T12" fmla="*/ 16 w 17"/>
                <a:gd name="T13" fmla="*/ 11 h 17"/>
                <a:gd name="T14" fmla="*/ 14 w 17"/>
                <a:gd name="T15" fmla="*/ 8 h 17"/>
                <a:gd name="T16" fmla="*/ 11 w 17"/>
                <a:gd name="T17" fmla="*/ 5 h 17"/>
                <a:gd name="T18" fmla="*/ 8 w 17"/>
                <a:gd name="T19" fmla="*/ 4 h 17"/>
                <a:gd name="T20" fmla="*/ 5 w 17"/>
                <a:gd name="T21" fmla="*/ 1 h 17"/>
                <a:gd name="T22" fmla="*/ 4 w 17"/>
                <a:gd name="T23" fmla="*/ 0 h 17"/>
                <a:gd name="T24" fmla="*/ 2 w 17"/>
                <a:gd name="T25" fmla="*/ 7 h 17"/>
                <a:gd name="T26" fmla="*/ 1 w 17"/>
                <a:gd name="T27" fmla="*/ 7 h 17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17"/>
                <a:gd name="T43" fmla="*/ 0 h 17"/>
                <a:gd name="T44" fmla="*/ 17 w 17"/>
                <a:gd name="T45" fmla="*/ 17 h 17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17" h="17">
                  <a:moveTo>
                    <a:pt x="1" y="7"/>
                  </a:moveTo>
                  <a:lnTo>
                    <a:pt x="0" y="7"/>
                  </a:lnTo>
                  <a:lnTo>
                    <a:pt x="2" y="10"/>
                  </a:lnTo>
                  <a:lnTo>
                    <a:pt x="5" y="11"/>
                  </a:lnTo>
                  <a:lnTo>
                    <a:pt x="8" y="13"/>
                  </a:lnTo>
                  <a:lnTo>
                    <a:pt x="11" y="16"/>
                  </a:lnTo>
                  <a:lnTo>
                    <a:pt x="16" y="11"/>
                  </a:lnTo>
                  <a:lnTo>
                    <a:pt x="14" y="8"/>
                  </a:lnTo>
                  <a:lnTo>
                    <a:pt x="11" y="5"/>
                  </a:lnTo>
                  <a:lnTo>
                    <a:pt x="8" y="4"/>
                  </a:lnTo>
                  <a:lnTo>
                    <a:pt x="5" y="1"/>
                  </a:lnTo>
                  <a:lnTo>
                    <a:pt x="4" y="0"/>
                  </a:lnTo>
                  <a:lnTo>
                    <a:pt x="2" y="7"/>
                  </a:lnTo>
                  <a:lnTo>
                    <a:pt x="1" y="7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98" name="Freeform 100"/>
            <p:cNvSpPr>
              <a:spLocks/>
            </p:cNvSpPr>
            <p:nvPr/>
          </p:nvSpPr>
          <p:spPr bwMode="auto">
            <a:xfrm>
              <a:off x="4566" y="3814"/>
              <a:ext cx="17" cy="17"/>
            </a:xfrm>
            <a:custGeom>
              <a:avLst/>
              <a:gdLst>
                <a:gd name="T0" fmla="*/ 0 w 17"/>
                <a:gd name="T1" fmla="*/ 8 h 17"/>
                <a:gd name="T2" fmla="*/ 3 w 17"/>
                <a:gd name="T3" fmla="*/ 10 h 17"/>
                <a:gd name="T4" fmla="*/ 6 w 17"/>
                <a:gd name="T5" fmla="*/ 12 h 17"/>
                <a:gd name="T6" fmla="*/ 9 w 17"/>
                <a:gd name="T7" fmla="*/ 14 h 17"/>
                <a:gd name="T8" fmla="*/ 14 w 17"/>
                <a:gd name="T9" fmla="*/ 16 h 17"/>
                <a:gd name="T10" fmla="*/ 16 w 17"/>
                <a:gd name="T11" fmla="*/ 7 h 17"/>
                <a:gd name="T12" fmla="*/ 14 w 17"/>
                <a:gd name="T13" fmla="*/ 7 h 17"/>
                <a:gd name="T14" fmla="*/ 9 w 17"/>
                <a:gd name="T15" fmla="*/ 3 h 17"/>
                <a:gd name="T16" fmla="*/ 4 w 17"/>
                <a:gd name="T17" fmla="*/ 1 h 17"/>
                <a:gd name="T18" fmla="*/ 0 w 17"/>
                <a:gd name="T19" fmla="*/ 0 h 17"/>
                <a:gd name="T20" fmla="*/ 0 w 17"/>
                <a:gd name="T21" fmla="*/ 10 h 17"/>
                <a:gd name="T22" fmla="*/ 0 w 17"/>
                <a:gd name="T23" fmla="*/ 8 h 17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17"/>
                <a:gd name="T37" fmla="*/ 0 h 17"/>
                <a:gd name="T38" fmla="*/ 17 w 17"/>
                <a:gd name="T39" fmla="*/ 17 h 17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17" h="17">
                  <a:moveTo>
                    <a:pt x="0" y="8"/>
                  </a:moveTo>
                  <a:lnTo>
                    <a:pt x="3" y="10"/>
                  </a:lnTo>
                  <a:lnTo>
                    <a:pt x="6" y="12"/>
                  </a:lnTo>
                  <a:lnTo>
                    <a:pt x="9" y="14"/>
                  </a:lnTo>
                  <a:lnTo>
                    <a:pt x="14" y="16"/>
                  </a:lnTo>
                  <a:lnTo>
                    <a:pt x="16" y="7"/>
                  </a:lnTo>
                  <a:lnTo>
                    <a:pt x="14" y="7"/>
                  </a:lnTo>
                  <a:lnTo>
                    <a:pt x="9" y="3"/>
                  </a:lnTo>
                  <a:lnTo>
                    <a:pt x="4" y="1"/>
                  </a:lnTo>
                  <a:lnTo>
                    <a:pt x="0" y="0"/>
                  </a:lnTo>
                  <a:lnTo>
                    <a:pt x="0" y="10"/>
                  </a:lnTo>
                  <a:lnTo>
                    <a:pt x="0" y="8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99" name="Freeform 101"/>
            <p:cNvSpPr>
              <a:spLocks/>
            </p:cNvSpPr>
            <p:nvPr/>
          </p:nvSpPr>
          <p:spPr bwMode="auto">
            <a:xfrm>
              <a:off x="4557" y="3814"/>
              <a:ext cx="17" cy="17"/>
            </a:xfrm>
            <a:custGeom>
              <a:avLst/>
              <a:gdLst>
                <a:gd name="T0" fmla="*/ 8 w 17"/>
                <a:gd name="T1" fmla="*/ 14 h 17"/>
                <a:gd name="T2" fmla="*/ 8 w 17"/>
                <a:gd name="T3" fmla="*/ 16 h 17"/>
                <a:gd name="T4" fmla="*/ 8 w 17"/>
                <a:gd name="T5" fmla="*/ 12 h 17"/>
                <a:gd name="T6" fmla="*/ 12 w 17"/>
                <a:gd name="T7" fmla="*/ 11 h 17"/>
                <a:gd name="T8" fmla="*/ 16 w 17"/>
                <a:gd name="T9" fmla="*/ 9 h 17"/>
                <a:gd name="T10" fmla="*/ 16 w 17"/>
                <a:gd name="T11" fmla="*/ 0 h 17"/>
                <a:gd name="T12" fmla="*/ 10 w 17"/>
                <a:gd name="T13" fmla="*/ 1 h 17"/>
                <a:gd name="T14" fmla="*/ 5 w 17"/>
                <a:gd name="T15" fmla="*/ 4 h 17"/>
                <a:gd name="T16" fmla="*/ 3 w 17"/>
                <a:gd name="T17" fmla="*/ 6 h 17"/>
                <a:gd name="T18" fmla="*/ 0 w 17"/>
                <a:gd name="T19" fmla="*/ 11 h 17"/>
                <a:gd name="T20" fmla="*/ 8 w 17"/>
                <a:gd name="T21" fmla="*/ 14 h 17"/>
                <a:gd name="T22" fmla="*/ 8 w 17"/>
                <a:gd name="T23" fmla="*/ 14 h 17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17"/>
                <a:gd name="T37" fmla="*/ 0 h 17"/>
                <a:gd name="T38" fmla="*/ 17 w 17"/>
                <a:gd name="T39" fmla="*/ 17 h 17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17" h="17">
                  <a:moveTo>
                    <a:pt x="8" y="14"/>
                  </a:moveTo>
                  <a:lnTo>
                    <a:pt x="8" y="16"/>
                  </a:lnTo>
                  <a:lnTo>
                    <a:pt x="8" y="12"/>
                  </a:lnTo>
                  <a:lnTo>
                    <a:pt x="12" y="11"/>
                  </a:lnTo>
                  <a:lnTo>
                    <a:pt x="16" y="9"/>
                  </a:lnTo>
                  <a:lnTo>
                    <a:pt x="16" y="0"/>
                  </a:lnTo>
                  <a:lnTo>
                    <a:pt x="10" y="1"/>
                  </a:lnTo>
                  <a:lnTo>
                    <a:pt x="5" y="4"/>
                  </a:lnTo>
                  <a:lnTo>
                    <a:pt x="3" y="6"/>
                  </a:lnTo>
                  <a:lnTo>
                    <a:pt x="0" y="11"/>
                  </a:lnTo>
                  <a:lnTo>
                    <a:pt x="8" y="14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00" name="Freeform 102"/>
            <p:cNvSpPr>
              <a:spLocks/>
            </p:cNvSpPr>
            <p:nvPr/>
          </p:nvSpPr>
          <p:spPr bwMode="auto">
            <a:xfrm>
              <a:off x="4556" y="3821"/>
              <a:ext cx="17" cy="17"/>
            </a:xfrm>
            <a:custGeom>
              <a:avLst/>
              <a:gdLst>
                <a:gd name="T0" fmla="*/ 5 w 17"/>
                <a:gd name="T1" fmla="*/ 14 h 17"/>
                <a:gd name="T2" fmla="*/ 16 w 17"/>
                <a:gd name="T3" fmla="*/ 11 h 17"/>
                <a:gd name="T4" fmla="*/ 16 w 17"/>
                <a:gd name="T5" fmla="*/ 8 h 17"/>
                <a:gd name="T6" fmla="*/ 16 w 17"/>
                <a:gd name="T7" fmla="*/ 5 h 17"/>
                <a:gd name="T8" fmla="*/ 16 w 17"/>
                <a:gd name="T9" fmla="*/ 2 h 17"/>
                <a:gd name="T10" fmla="*/ 2 w 17"/>
                <a:gd name="T11" fmla="*/ 0 h 17"/>
                <a:gd name="T12" fmla="*/ 0 w 17"/>
                <a:gd name="T13" fmla="*/ 4 h 17"/>
                <a:gd name="T14" fmla="*/ 0 w 17"/>
                <a:gd name="T15" fmla="*/ 7 h 17"/>
                <a:gd name="T16" fmla="*/ 2 w 17"/>
                <a:gd name="T17" fmla="*/ 11 h 17"/>
                <a:gd name="T18" fmla="*/ 10 w 17"/>
                <a:gd name="T19" fmla="*/ 8 h 17"/>
                <a:gd name="T20" fmla="*/ 2 w 17"/>
                <a:gd name="T21" fmla="*/ 11 h 17"/>
                <a:gd name="T22" fmla="*/ 2 w 17"/>
                <a:gd name="T23" fmla="*/ 14 h 17"/>
                <a:gd name="T24" fmla="*/ 8 w 17"/>
                <a:gd name="T25" fmla="*/ 16 h 17"/>
                <a:gd name="T26" fmla="*/ 13 w 17"/>
                <a:gd name="T27" fmla="*/ 14 h 17"/>
                <a:gd name="T28" fmla="*/ 16 w 17"/>
                <a:gd name="T29" fmla="*/ 11 h 17"/>
                <a:gd name="T30" fmla="*/ 5 w 17"/>
                <a:gd name="T31" fmla="*/ 14 h 17"/>
                <a:gd name="T32" fmla="*/ 5 w 17"/>
                <a:gd name="T33" fmla="*/ 14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5" y="14"/>
                  </a:moveTo>
                  <a:lnTo>
                    <a:pt x="16" y="11"/>
                  </a:lnTo>
                  <a:lnTo>
                    <a:pt x="16" y="8"/>
                  </a:lnTo>
                  <a:lnTo>
                    <a:pt x="16" y="5"/>
                  </a:lnTo>
                  <a:lnTo>
                    <a:pt x="16" y="2"/>
                  </a:lnTo>
                  <a:lnTo>
                    <a:pt x="2" y="0"/>
                  </a:lnTo>
                  <a:lnTo>
                    <a:pt x="0" y="4"/>
                  </a:lnTo>
                  <a:lnTo>
                    <a:pt x="0" y="7"/>
                  </a:lnTo>
                  <a:lnTo>
                    <a:pt x="2" y="11"/>
                  </a:lnTo>
                  <a:lnTo>
                    <a:pt x="10" y="8"/>
                  </a:lnTo>
                  <a:lnTo>
                    <a:pt x="2" y="11"/>
                  </a:lnTo>
                  <a:lnTo>
                    <a:pt x="2" y="14"/>
                  </a:lnTo>
                  <a:lnTo>
                    <a:pt x="8" y="16"/>
                  </a:lnTo>
                  <a:lnTo>
                    <a:pt x="13" y="14"/>
                  </a:lnTo>
                  <a:lnTo>
                    <a:pt x="16" y="11"/>
                  </a:lnTo>
                  <a:lnTo>
                    <a:pt x="5" y="14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01" name="Freeform 103"/>
            <p:cNvSpPr>
              <a:spLocks/>
            </p:cNvSpPr>
            <p:nvPr/>
          </p:nvSpPr>
          <p:spPr bwMode="auto">
            <a:xfrm>
              <a:off x="4550" y="3821"/>
              <a:ext cx="17" cy="17"/>
            </a:xfrm>
            <a:custGeom>
              <a:avLst/>
              <a:gdLst>
                <a:gd name="T0" fmla="*/ 0 w 17"/>
                <a:gd name="T1" fmla="*/ 8 h 17"/>
                <a:gd name="T2" fmla="*/ 3 w 17"/>
                <a:gd name="T3" fmla="*/ 8 h 17"/>
                <a:gd name="T4" fmla="*/ 4 w 17"/>
                <a:gd name="T5" fmla="*/ 9 h 17"/>
                <a:gd name="T6" fmla="*/ 8 w 17"/>
                <a:gd name="T7" fmla="*/ 12 h 17"/>
                <a:gd name="T8" fmla="*/ 12 w 17"/>
                <a:gd name="T9" fmla="*/ 16 h 17"/>
                <a:gd name="T10" fmla="*/ 16 w 17"/>
                <a:gd name="T11" fmla="*/ 9 h 17"/>
                <a:gd name="T12" fmla="*/ 14 w 17"/>
                <a:gd name="T13" fmla="*/ 8 h 17"/>
                <a:gd name="T14" fmla="*/ 11 w 17"/>
                <a:gd name="T15" fmla="*/ 4 h 17"/>
                <a:gd name="T16" fmla="*/ 6 w 17"/>
                <a:gd name="T17" fmla="*/ 1 h 17"/>
                <a:gd name="T18" fmla="*/ 0 w 17"/>
                <a:gd name="T19" fmla="*/ 0 h 17"/>
                <a:gd name="T20" fmla="*/ 0 w 17"/>
                <a:gd name="T21" fmla="*/ 8 h 17"/>
                <a:gd name="T22" fmla="*/ 0 w 17"/>
                <a:gd name="T23" fmla="*/ 8 h 17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17"/>
                <a:gd name="T37" fmla="*/ 0 h 17"/>
                <a:gd name="T38" fmla="*/ 17 w 17"/>
                <a:gd name="T39" fmla="*/ 17 h 17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17" h="17">
                  <a:moveTo>
                    <a:pt x="0" y="8"/>
                  </a:moveTo>
                  <a:lnTo>
                    <a:pt x="3" y="8"/>
                  </a:lnTo>
                  <a:lnTo>
                    <a:pt x="4" y="9"/>
                  </a:lnTo>
                  <a:lnTo>
                    <a:pt x="8" y="12"/>
                  </a:lnTo>
                  <a:lnTo>
                    <a:pt x="12" y="16"/>
                  </a:lnTo>
                  <a:lnTo>
                    <a:pt x="16" y="9"/>
                  </a:lnTo>
                  <a:lnTo>
                    <a:pt x="14" y="8"/>
                  </a:lnTo>
                  <a:lnTo>
                    <a:pt x="11" y="4"/>
                  </a:lnTo>
                  <a:lnTo>
                    <a:pt x="6" y="1"/>
                  </a:lnTo>
                  <a:lnTo>
                    <a:pt x="0" y="0"/>
                  </a:lnTo>
                  <a:lnTo>
                    <a:pt x="0" y="8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02" name="Freeform 104"/>
            <p:cNvSpPr>
              <a:spLocks/>
            </p:cNvSpPr>
            <p:nvPr/>
          </p:nvSpPr>
          <p:spPr bwMode="auto">
            <a:xfrm>
              <a:off x="4537" y="3821"/>
              <a:ext cx="17" cy="17"/>
            </a:xfrm>
            <a:custGeom>
              <a:avLst/>
              <a:gdLst>
                <a:gd name="T0" fmla="*/ 4 w 17"/>
                <a:gd name="T1" fmla="*/ 16 h 17"/>
                <a:gd name="T2" fmla="*/ 6 w 17"/>
                <a:gd name="T3" fmla="*/ 12 h 17"/>
                <a:gd name="T4" fmla="*/ 9 w 17"/>
                <a:gd name="T5" fmla="*/ 12 h 17"/>
                <a:gd name="T6" fmla="*/ 12 w 17"/>
                <a:gd name="T7" fmla="*/ 10 h 17"/>
                <a:gd name="T8" fmla="*/ 16 w 17"/>
                <a:gd name="T9" fmla="*/ 10 h 17"/>
                <a:gd name="T10" fmla="*/ 16 w 17"/>
                <a:gd name="T11" fmla="*/ 0 h 17"/>
                <a:gd name="T12" fmla="*/ 11 w 17"/>
                <a:gd name="T13" fmla="*/ 0 h 17"/>
                <a:gd name="T14" fmla="*/ 7 w 17"/>
                <a:gd name="T15" fmla="*/ 0 h 17"/>
                <a:gd name="T16" fmla="*/ 2 w 17"/>
                <a:gd name="T17" fmla="*/ 4 h 17"/>
                <a:gd name="T18" fmla="*/ 0 w 17"/>
                <a:gd name="T19" fmla="*/ 12 h 17"/>
                <a:gd name="T20" fmla="*/ 0 w 17"/>
                <a:gd name="T21" fmla="*/ 10 h 17"/>
                <a:gd name="T22" fmla="*/ 4 w 17"/>
                <a:gd name="T23" fmla="*/ 16 h 17"/>
                <a:gd name="T24" fmla="*/ 4 w 17"/>
                <a:gd name="T25" fmla="*/ 16 h 17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7"/>
                <a:gd name="T40" fmla="*/ 0 h 17"/>
                <a:gd name="T41" fmla="*/ 17 w 17"/>
                <a:gd name="T42" fmla="*/ 17 h 17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7" h="17">
                  <a:moveTo>
                    <a:pt x="4" y="16"/>
                  </a:moveTo>
                  <a:lnTo>
                    <a:pt x="6" y="12"/>
                  </a:lnTo>
                  <a:lnTo>
                    <a:pt x="9" y="12"/>
                  </a:lnTo>
                  <a:lnTo>
                    <a:pt x="12" y="10"/>
                  </a:lnTo>
                  <a:lnTo>
                    <a:pt x="16" y="10"/>
                  </a:lnTo>
                  <a:lnTo>
                    <a:pt x="16" y="0"/>
                  </a:lnTo>
                  <a:lnTo>
                    <a:pt x="11" y="0"/>
                  </a:lnTo>
                  <a:lnTo>
                    <a:pt x="7" y="0"/>
                  </a:lnTo>
                  <a:lnTo>
                    <a:pt x="2" y="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4" y="16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03" name="Freeform 105"/>
            <p:cNvSpPr>
              <a:spLocks/>
            </p:cNvSpPr>
            <p:nvPr/>
          </p:nvSpPr>
          <p:spPr bwMode="auto">
            <a:xfrm>
              <a:off x="4535" y="3826"/>
              <a:ext cx="17" cy="17"/>
            </a:xfrm>
            <a:custGeom>
              <a:avLst/>
              <a:gdLst>
                <a:gd name="T0" fmla="*/ 6 w 17"/>
                <a:gd name="T1" fmla="*/ 14 h 17"/>
                <a:gd name="T2" fmla="*/ 16 w 17"/>
                <a:gd name="T3" fmla="*/ 12 h 17"/>
                <a:gd name="T4" fmla="*/ 16 w 17"/>
                <a:gd name="T5" fmla="*/ 9 h 17"/>
                <a:gd name="T6" fmla="*/ 13 w 17"/>
                <a:gd name="T7" fmla="*/ 5 h 17"/>
                <a:gd name="T8" fmla="*/ 13 w 17"/>
                <a:gd name="T9" fmla="*/ 4 h 17"/>
                <a:gd name="T10" fmla="*/ 13 w 17"/>
                <a:gd name="T11" fmla="*/ 3 h 17"/>
                <a:gd name="T12" fmla="*/ 4 w 17"/>
                <a:gd name="T13" fmla="*/ 0 h 17"/>
                <a:gd name="T14" fmla="*/ 0 w 17"/>
                <a:gd name="T15" fmla="*/ 3 h 17"/>
                <a:gd name="T16" fmla="*/ 0 w 17"/>
                <a:gd name="T17" fmla="*/ 6 h 17"/>
                <a:gd name="T18" fmla="*/ 2 w 17"/>
                <a:gd name="T19" fmla="*/ 10 h 17"/>
                <a:gd name="T20" fmla="*/ 4 w 17"/>
                <a:gd name="T21" fmla="*/ 12 h 17"/>
                <a:gd name="T22" fmla="*/ 13 w 17"/>
                <a:gd name="T23" fmla="*/ 10 h 17"/>
                <a:gd name="T24" fmla="*/ 4 w 17"/>
                <a:gd name="T25" fmla="*/ 12 h 17"/>
                <a:gd name="T26" fmla="*/ 6 w 17"/>
                <a:gd name="T27" fmla="*/ 14 h 17"/>
                <a:gd name="T28" fmla="*/ 9 w 17"/>
                <a:gd name="T29" fmla="*/ 16 h 17"/>
                <a:gd name="T30" fmla="*/ 13 w 17"/>
                <a:gd name="T31" fmla="*/ 14 h 17"/>
                <a:gd name="T32" fmla="*/ 16 w 17"/>
                <a:gd name="T33" fmla="*/ 12 h 17"/>
                <a:gd name="T34" fmla="*/ 6 w 17"/>
                <a:gd name="T35" fmla="*/ 14 h 17"/>
                <a:gd name="T36" fmla="*/ 6 w 17"/>
                <a:gd name="T37" fmla="*/ 14 h 1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17"/>
                <a:gd name="T58" fmla="*/ 0 h 17"/>
                <a:gd name="T59" fmla="*/ 17 w 17"/>
                <a:gd name="T60" fmla="*/ 17 h 17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17" h="17">
                  <a:moveTo>
                    <a:pt x="6" y="14"/>
                  </a:moveTo>
                  <a:lnTo>
                    <a:pt x="16" y="12"/>
                  </a:lnTo>
                  <a:lnTo>
                    <a:pt x="16" y="9"/>
                  </a:lnTo>
                  <a:lnTo>
                    <a:pt x="13" y="5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4" y="0"/>
                  </a:lnTo>
                  <a:lnTo>
                    <a:pt x="0" y="3"/>
                  </a:lnTo>
                  <a:lnTo>
                    <a:pt x="0" y="6"/>
                  </a:lnTo>
                  <a:lnTo>
                    <a:pt x="2" y="10"/>
                  </a:lnTo>
                  <a:lnTo>
                    <a:pt x="4" y="12"/>
                  </a:lnTo>
                  <a:lnTo>
                    <a:pt x="13" y="10"/>
                  </a:lnTo>
                  <a:lnTo>
                    <a:pt x="4" y="12"/>
                  </a:lnTo>
                  <a:lnTo>
                    <a:pt x="6" y="14"/>
                  </a:lnTo>
                  <a:lnTo>
                    <a:pt x="9" y="16"/>
                  </a:lnTo>
                  <a:lnTo>
                    <a:pt x="13" y="14"/>
                  </a:lnTo>
                  <a:lnTo>
                    <a:pt x="16" y="12"/>
                  </a:lnTo>
                  <a:lnTo>
                    <a:pt x="6" y="14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04" name="Freeform 106"/>
            <p:cNvSpPr>
              <a:spLocks/>
            </p:cNvSpPr>
            <p:nvPr/>
          </p:nvSpPr>
          <p:spPr bwMode="auto">
            <a:xfrm>
              <a:off x="4531" y="3829"/>
              <a:ext cx="17" cy="17"/>
            </a:xfrm>
            <a:custGeom>
              <a:avLst/>
              <a:gdLst>
                <a:gd name="T0" fmla="*/ 1 w 17"/>
                <a:gd name="T1" fmla="*/ 9 h 17"/>
                <a:gd name="T2" fmla="*/ 4 w 17"/>
                <a:gd name="T3" fmla="*/ 11 h 17"/>
                <a:gd name="T4" fmla="*/ 8 w 17"/>
                <a:gd name="T5" fmla="*/ 14 h 17"/>
                <a:gd name="T6" fmla="*/ 11 w 17"/>
                <a:gd name="T7" fmla="*/ 16 h 17"/>
                <a:gd name="T8" fmla="*/ 16 w 17"/>
                <a:gd name="T9" fmla="*/ 9 h 17"/>
                <a:gd name="T10" fmla="*/ 14 w 17"/>
                <a:gd name="T11" fmla="*/ 8 h 17"/>
                <a:gd name="T12" fmla="*/ 11 w 17"/>
                <a:gd name="T13" fmla="*/ 4 h 17"/>
                <a:gd name="T14" fmla="*/ 6 w 17"/>
                <a:gd name="T15" fmla="*/ 1 h 17"/>
                <a:gd name="T16" fmla="*/ 0 w 17"/>
                <a:gd name="T17" fmla="*/ 0 h 17"/>
                <a:gd name="T18" fmla="*/ 1 w 17"/>
                <a:gd name="T19" fmla="*/ 9 h 17"/>
                <a:gd name="T20" fmla="*/ 1 w 17"/>
                <a:gd name="T21" fmla="*/ 9 h 17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7"/>
                <a:gd name="T34" fmla="*/ 0 h 17"/>
                <a:gd name="T35" fmla="*/ 17 w 17"/>
                <a:gd name="T36" fmla="*/ 17 h 17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7" h="17">
                  <a:moveTo>
                    <a:pt x="1" y="9"/>
                  </a:moveTo>
                  <a:lnTo>
                    <a:pt x="4" y="11"/>
                  </a:lnTo>
                  <a:lnTo>
                    <a:pt x="8" y="14"/>
                  </a:lnTo>
                  <a:lnTo>
                    <a:pt x="11" y="16"/>
                  </a:lnTo>
                  <a:lnTo>
                    <a:pt x="16" y="9"/>
                  </a:lnTo>
                  <a:lnTo>
                    <a:pt x="14" y="8"/>
                  </a:lnTo>
                  <a:lnTo>
                    <a:pt x="11" y="4"/>
                  </a:lnTo>
                  <a:lnTo>
                    <a:pt x="6" y="1"/>
                  </a:lnTo>
                  <a:lnTo>
                    <a:pt x="0" y="0"/>
                  </a:lnTo>
                  <a:lnTo>
                    <a:pt x="1" y="9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05" name="Freeform 107"/>
            <p:cNvSpPr>
              <a:spLocks/>
            </p:cNvSpPr>
            <p:nvPr/>
          </p:nvSpPr>
          <p:spPr bwMode="auto">
            <a:xfrm>
              <a:off x="4522" y="3829"/>
              <a:ext cx="17" cy="17"/>
            </a:xfrm>
            <a:custGeom>
              <a:avLst/>
              <a:gdLst>
                <a:gd name="T0" fmla="*/ 8 w 17"/>
                <a:gd name="T1" fmla="*/ 14 h 17"/>
                <a:gd name="T2" fmla="*/ 8 w 17"/>
                <a:gd name="T3" fmla="*/ 13 h 17"/>
                <a:gd name="T4" fmla="*/ 11 w 17"/>
                <a:gd name="T5" fmla="*/ 10 h 17"/>
                <a:gd name="T6" fmla="*/ 14 w 17"/>
                <a:gd name="T7" fmla="*/ 8 h 17"/>
                <a:gd name="T8" fmla="*/ 16 w 17"/>
                <a:gd name="T9" fmla="*/ 8 h 17"/>
                <a:gd name="T10" fmla="*/ 14 w 17"/>
                <a:gd name="T11" fmla="*/ 0 h 17"/>
                <a:gd name="T12" fmla="*/ 9 w 17"/>
                <a:gd name="T13" fmla="*/ 2 h 17"/>
                <a:gd name="T14" fmla="*/ 4 w 17"/>
                <a:gd name="T15" fmla="*/ 6 h 17"/>
                <a:gd name="T16" fmla="*/ 0 w 17"/>
                <a:gd name="T17" fmla="*/ 10 h 17"/>
                <a:gd name="T18" fmla="*/ 0 w 17"/>
                <a:gd name="T19" fmla="*/ 16 h 17"/>
                <a:gd name="T20" fmla="*/ 8 w 17"/>
                <a:gd name="T21" fmla="*/ 16 h 17"/>
                <a:gd name="T22" fmla="*/ 8 w 17"/>
                <a:gd name="T23" fmla="*/ 14 h 17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17"/>
                <a:gd name="T37" fmla="*/ 0 h 17"/>
                <a:gd name="T38" fmla="*/ 17 w 17"/>
                <a:gd name="T39" fmla="*/ 17 h 17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17" h="17">
                  <a:moveTo>
                    <a:pt x="8" y="14"/>
                  </a:moveTo>
                  <a:lnTo>
                    <a:pt x="8" y="13"/>
                  </a:lnTo>
                  <a:lnTo>
                    <a:pt x="11" y="10"/>
                  </a:lnTo>
                  <a:lnTo>
                    <a:pt x="14" y="8"/>
                  </a:lnTo>
                  <a:lnTo>
                    <a:pt x="16" y="8"/>
                  </a:lnTo>
                  <a:lnTo>
                    <a:pt x="14" y="0"/>
                  </a:lnTo>
                  <a:lnTo>
                    <a:pt x="9" y="2"/>
                  </a:lnTo>
                  <a:lnTo>
                    <a:pt x="4" y="6"/>
                  </a:lnTo>
                  <a:lnTo>
                    <a:pt x="0" y="10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8" y="14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06" name="Freeform 108"/>
            <p:cNvSpPr>
              <a:spLocks/>
            </p:cNvSpPr>
            <p:nvPr/>
          </p:nvSpPr>
          <p:spPr bwMode="auto">
            <a:xfrm>
              <a:off x="4522" y="3841"/>
              <a:ext cx="17" cy="17"/>
            </a:xfrm>
            <a:custGeom>
              <a:avLst/>
              <a:gdLst>
                <a:gd name="T0" fmla="*/ 10 w 17"/>
                <a:gd name="T1" fmla="*/ 16 h 17"/>
                <a:gd name="T2" fmla="*/ 16 w 17"/>
                <a:gd name="T3" fmla="*/ 11 h 17"/>
                <a:gd name="T4" fmla="*/ 14 w 17"/>
                <a:gd name="T5" fmla="*/ 7 h 17"/>
                <a:gd name="T6" fmla="*/ 12 w 17"/>
                <a:gd name="T7" fmla="*/ 4 h 17"/>
                <a:gd name="T8" fmla="*/ 8 w 17"/>
                <a:gd name="T9" fmla="*/ 1 h 17"/>
                <a:gd name="T10" fmla="*/ 8 w 17"/>
                <a:gd name="T11" fmla="*/ 0 h 17"/>
                <a:gd name="T12" fmla="*/ 0 w 17"/>
                <a:gd name="T13" fmla="*/ 0 h 17"/>
                <a:gd name="T14" fmla="*/ 0 w 17"/>
                <a:gd name="T15" fmla="*/ 4 h 17"/>
                <a:gd name="T16" fmla="*/ 3 w 17"/>
                <a:gd name="T17" fmla="*/ 8 h 17"/>
                <a:gd name="T18" fmla="*/ 5 w 17"/>
                <a:gd name="T19" fmla="*/ 11 h 17"/>
                <a:gd name="T20" fmla="*/ 7 w 17"/>
                <a:gd name="T21" fmla="*/ 13 h 17"/>
                <a:gd name="T22" fmla="*/ 12 w 17"/>
                <a:gd name="T23" fmla="*/ 8 h 17"/>
                <a:gd name="T24" fmla="*/ 7 w 17"/>
                <a:gd name="T25" fmla="*/ 11 h 17"/>
                <a:gd name="T26" fmla="*/ 8 w 17"/>
                <a:gd name="T27" fmla="*/ 14 h 17"/>
                <a:gd name="T28" fmla="*/ 12 w 17"/>
                <a:gd name="T29" fmla="*/ 16 h 17"/>
                <a:gd name="T30" fmla="*/ 16 w 17"/>
                <a:gd name="T31" fmla="*/ 14 h 17"/>
                <a:gd name="T32" fmla="*/ 16 w 17"/>
                <a:gd name="T33" fmla="*/ 11 h 17"/>
                <a:gd name="T34" fmla="*/ 10 w 17"/>
                <a:gd name="T35" fmla="*/ 16 h 17"/>
                <a:gd name="T36" fmla="*/ 10 w 17"/>
                <a:gd name="T37" fmla="*/ 16 h 1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17"/>
                <a:gd name="T58" fmla="*/ 0 h 17"/>
                <a:gd name="T59" fmla="*/ 17 w 17"/>
                <a:gd name="T60" fmla="*/ 17 h 17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17" h="17">
                  <a:moveTo>
                    <a:pt x="10" y="16"/>
                  </a:moveTo>
                  <a:lnTo>
                    <a:pt x="16" y="11"/>
                  </a:lnTo>
                  <a:lnTo>
                    <a:pt x="14" y="7"/>
                  </a:lnTo>
                  <a:lnTo>
                    <a:pt x="12" y="4"/>
                  </a:lnTo>
                  <a:lnTo>
                    <a:pt x="8" y="1"/>
                  </a:lnTo>
                  <a:lnTo>
                    <a:pt x="8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3" y="8"/>
                  </a:lnTo>
                  <a:lnTo>
                    <a:pt x="5" y="11"/>
                  </a:lnTo>
                  <a:lnTo>
                    <a:pt x="7" y="13"/>
                  </a:lnTo>
                  <a:lnTo>
                    <a:pt x="12" y="8"/>
                  </a:lnTo>
                  <a:lnTo>
                    <a:pt x="7" y="11"/>
                  </a:lnTo>
                  <a:lnTo>
                    <a:pt x="8" y="14"/>
                  </a:lnTo>
                  <a:lnTo>
                    <a:pt x="12" y="16"/>
                  </a:lnTo>
                  <a:lnTo>
                    <a:pt x="16" y="14"/>
                  </a:lnTo>
                  <a:lnTo>
                    <a:pt x="16" y="11"/>
                  </a:lnTo>
                  <a:lnTo>
                    <a:pt x="10" y="16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07" name="Freeform 109"/>
            <p:cNvSpPr>
              <a:spLocks/>
            </p:cNvSpPr>
            <p:nvPr/>
          </p:nvSpPr>
          <p:spPr bwMode="auto">
            <a:xfrm>
              <a:off x="4519" y="3843"/>
              <a:ext cx="17" cy="17"/>
            </a:xfrm>
            <a:custGeom>
              <a:avLst/>
              <a:gdLst>
                <a:gd name="T0" fmla="*/ 4 w 17"/>
                <a:gd name="T1" fmla="*/ 8 h 17"/>
                <a:gd name="T2" fmla="*/ 4 w 17"/>
                <a:gd name="T3" fmla="*/ 10 h 17"/>
                <a:gd name="T4" fmla="*/ 6 w 17"/>
                <a:gd name="T5" fmla="*/ 10 h 17"/>
                <a:gd name="T6" fmla="*/ 9 w 17"/>
                <a:gd name="T7" fmla="*/ 14 h 17"/>
                <a:gd name="T8" fmla="*/ 14 w 17"/>
                <a:gd name="T9" fmla="*/ 16 h 17"/>
                <a:gd name="T10" fmla="*/ 16 w 17"/>
                <a:gd name="T11" fmla="*/ 7 h 17"/>
                <a:gd name="T12" fmla="*/ 14 w 17"/>
                <a:gd name="T13" fmla="*/ 5 h 17"/>
                <a:gd name="T14" fmla="*/ 11 w 17"/>
                <a:gd name="T15" fmla="*/ 1 h 17"/>
                <a:gd name="T16" fmla="*/ 6 w 17"/>
                <a:gd name="T17" fmla="*/ 0 h 17"/>
                <a:gd name="T18" fmla="*/ 0 w 17"/>
                <a:gd name="T19" fmla="*/ 1 h 17"/>
                <a:gd name="T20" fmla="*/ 4 w 17"/>
                <a:gd name="T21" fmla="*/ 10 h 17"/>
                <a:gd name="T22" fmla="*/ 4 w 17"/>
                <a:gd name="T23" fmla="*/ 8 h 17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17"/>
                <a:gd name="T37" fmla="*/ 0 h 17"/>
                <a:gd name="T38" fmla="*/ 17 w 17"/>
                <a:gd name="T39" fmla="*/ 17 h 17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17" h="17">
                  <a:moveTo>
                    <a:pt x="4" y="8"/>
                  </a:moveTo>
                  <a:lnTo>
                    <a:pt x="4" y="10"/>
                  </a:lnTo>
                  <a:lnTo>
                    <a:pt x="6" y="10"/>
                  </a:lnTo>
                  <a:lnTo>
                    <a:pt x="9" y="14"/>
                  </a:lnTo>
                  <a:lnTo>
                    <a:pt x="14" y="16"/>
                  </a:lnTo>
                  <a:lnTo>
                    <a:pt x="16" y="7"/>
                  </a:lnTo>
                  <a:lnTo>
                    <a:pt x="14" y="5"/>
                  </a:lnTo>
                  <a:lnTo>
                    <a:pt x="11" y="1"/>
                  </a:lnTo>
                  <a:lnTo>
                    <a:pt x="6" y="0"/>
                  </a:lnTo>
                  <a:lnTo>
                    <a:pt x="0" y="1"/>
                  </a:lnTo>
                  <a:lnTo>
                    <a:pt x="4" y="10"/>
                  </a:lnTo>
                  <a:lnTo>
                    <a:pt x="4" y="8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08" name="Freeform 110"/>
            <p:cNvSpPr>
              <a:spLocks/>
            </p:cNvSpPr>
            <p:nvPr/>
          </p:nvSpPr>
          <p:spPr bwMode="auto">
            <a:xfrm>
              <a:off x="4512" y="3844"/>
              <a:ext cx="17" cy="17"/>
            </a:xfrm>
            <a:custGeom>
              <a:avLst/>
              <a:gdLst>
                <a:gd name="T0" fmla="*/ 9 w 17"/>
                <a:gd name="T1" fmla="*/ 14 h 17"/>
                <a:gd name="T2" fmla="*/ 9 w 17"/>
                <a:gd name="T3" fmla="*/ 16 h 17"/>
                <a:gd name="T4" fmla="*/ 9 w 17"/>
                <a:gd name="T5" fmla="*/ 12 h 17"/>
                <a:gd name="T6" fmla="*/ 12 w 17"/>
                <a:gd name="T7" fmla="*/ 9 h 17"/>
                <a:gd name="T8" fmla="*/ 12 w 17"/>
                <a:gd name="T9" fmla="*/ 5 h 17"/>
                <a:gd name="T10" fmla="*/ 16 w 17"/>
                <a:gd name="T11" fmla="*/ 5 h 17"/>
                <a:gd name="T12" fmla="*/ 11 w 17"/>
                <a:gd name="T13" fmla="*/ 0 h 17"/>
                <a:gd name="T14" fmla="*/ 6 w 17"/>
                <a:gd name="T15" fmla="*/ 3 h 17"/>
                <a:gd name="T16" fmla="*/ 3 w 17"/>
                <a:gd name="T17" fmla="*/ 6 h 17"/>
                <a:gd name="T18" fmla="*/ 1 w 17"/>
                <a:gd name="T19" fmla="*/ 11 h 17"/>
                <a:gd name="T20" fmla="*/ 0 w 17"/>
                <a:gd name="T21" fmla="*/ 14 h 17"/>
                <a:gd name="T22" fmla="*/ 0 w 17"/>
                <a:gd name="T23" fmla="*/ 16 h 17"/>
                <a:gd name="T24" fmla="*/ 9 w 17"/>
                <a:gd name="T25" fmla="*/ 16 h 17"/>
                <a:gd name="T26" fmla="*/ 9 w 17"/>
                <a:gd name="T27" fmla="*/ 14 h 17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17"/>
                <a:gd name="T43" fmla="*/ 0 h 17"/>
                <a:gd name="T44" fmla="*/ 17 w 17"/>
                <a:gd name="T45" fmla="*/ 17 h 17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17" h="17">
                  <a:moveTo>
                    <a:pt x="9" y="14"/>
                  </a:moveTo>
                  <a:lnTo>
                    <a:pt x="9" y="16"/>
                  </a:lnTo>
                  <a:lnTo>
                    <a:pt x="9" y="12"/>
                  </a:lnTo>
                  <a:lnTo>
                    <a:pt x="12" y="9"/>
                  </a:lnTo>
                  <a:lnTo>
                    <a:pt x="12" y="5"/>
                  </a:lnTo>
                  <a:lnTo>
                    <a:pt x="16" y="5"/>
                  </a:lnTo>
                  <a:lnTo>
                    <a:pt x="11" y="0"/>
                  </a:lnTo>
                  <a:lnTo>
                    <a:pt x="6" y="3"/>
                  </a:lnTo>
                  <a:lnTo>
                    <a:pt x="3" y="6"/>
                  </a:lnTo>
                  <a:lnTo>
                    <a:pt x="1" y="11"/>
                  </a:lnTo>
                  <a:lnTo>
                    <a:pt x="0" y="14"/>
                  </a:lnTo>
                  <a:lnTo>
                    <a:pt x="0" y="16"/>
                  </a:lnTo>
                  <a:lnTo>
                    <a:pt x="9" y="16"/>
                  </a:lnTo>
                  <a:lnTo>
                    <a:pt x="9" y="14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09" name="Freeform 111"/>
            <p:cNvSpPr>
              <a:spLocks/>
            </p:cNvSpPr>
            <p:nvPr/>
          </p:nvSpPr>
          <p:spPr bwMode="auto">
            <a:xfrm>
              <a:off x="4512" y="3858"/>
              <a:ext cx="17" cy="17"/>
            </a:xfrm>
            <a:custGeom>
              <a:avLst/>
              <a:gdLst>
                <a:gd name="T0" fmla="*/ 16 w 17"/>
                <a:gd name="T1" fmla="*/ 12 h 17"/>
                <a:gd name="T2" fmla="*/ 16 w 17"/>
                <a:gd name="T3" fmla="*/ 10 h 17"/>
                <a:gd name="T4" fmla="*/ 14 w 17"/>
                <a:gd name="T5" fmla="*/ 10 h 17"/>
                <a:gd name="T6" fmla="*/ 12 w 17"/>
                <a:gd name="T7" fmla="*/ 7 h 17"/>
                <a:gd name="T8" fmla="*/ 12 w 17"/>
                <a:gd name="T9" fmla="*/ 3 h 17"/>
                <a:gd name="T10" fmla="*/ 12 w 17"/>
                <a:gd name="T11" fmla="*/ 0 h 17"/>
                <a:gd name="T12" fmla="*/ 0 w 17"/>
                <a:gd name="T13" fmla="*/ 0 h 17"/>
                <a:gd name="T14" fmla="*/ 2 w 17"/>
                <a:gd name="T15" fmla="*/ 5 h 17"/>
                <a:gd name="T16" fmla="*/ 2 w 17"/>
                <a:gd name="T17" fmla="*/ 8 h 17"/>
                <a:gd name="T18" fmla="*/ 4 w 17"/>
                <a:gd name="T19" fmla="*/ 12 h 17"/>
                <a:gd name="T20" fmla="*/ 6 w 17"/>
                <a:gd name="T21" fmla="*/ 16 h 17"/>
                <a:gd name="T22" fmla="*/ 4 w 17"/>
                <a:gd name="T23" fmla="*/ 14 h 17"/>
                <a:gd name="T24" fmla="*/ 16 w 17"/>
                <a:gd name="T25" fmla="*/ 12 h 17"/>
                <a:gd name="T26" fmla="*/ 16 w 17"/>
                <a:gd name="T27" fmla="*/ 12 h 17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17"/>
                <a:gd name="T43" fmla="*/ 0 h 17"/>
                <a:gd name="T44" fmla="*/ 17 w 17"/>
                <a:gd name="T45" fmla="*/ 17 h 17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17" h="17">
                  <a:moveTo>
                    <a:pt x="16" y="12"/>
                  </a:moveTo>
                  <a:lnTo>
                    <a:pt x="16" y="10"/>
                  </a:lnTo>
                  <a:lnTo>
                    <a:pt x="14" y="10"/>
                  </a:lnTo>
                  <a:lnTo>
                    <a:pt x="12" y="7"/>
                  </a:lnTo>
                  <a:lnTo>
                    <a:pt x="12" y="3"/>
                  </a:lnTo>
                  <a:lnTo>
                    <a:pt x="12" y="0"/>
                  </a:lnTo>
                  <a:lnTo>
                    <a:pt x="0" y="0"/>
                  </a:lnTo>
                  <a:lnTo>
                    <a:pt x="2" y="5"/>
                  </a:lnTo>
                  <a:lnTo>
                    <a:pt x="2" y="8"/>
                  </a:lnTo>
                  <a:lnTo>
                    <a:pt x="4" y="12"/>
                  </a:lnTo>
                  <a:lnTo>
                    <a:pt x="6" y="16"/>
                  </a:lnTo>
                  <a:lnTo>
                    <a:pt x="4" y="14"/>
                  </a:lnTo>
                  <a:lnTo>
                    <a:pt x="16" y="12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10" name="Freeform 112"/>
            <p:cNvSpPr>
              <a:spLocks/>
            </p:cNvSpPr>
            <p:nvPr/>
          </p:nvSpPr>
          <p:spPr bwMode="auto">
            <a:xfrm>
              <a:off x="4514" y="3865"/>
              <a:ext cx="17" cy="24"/>
            </a:xfrm>
            <a:custGeom>
              <a:avLst/>
              <a:gdLst>
                <a:gd name="T0" fmla="*/ 16 w 17"/>
                <a:gd name="T1" fmla="*/ 20 h 24"/>
                <a:gd name="T2" fmla="*/ 16 w 17"/>
                <a:gd name="T3" fmla="*/ 21 h 24"/>
                <a:gd name="T4" fmla="*/ 14 w 17"/>
                <a:gd name="T5" fmla="*/ 18 h 24"/>
                <a:gd name="T6" fmla="*/ 13 w 17"/>
                <a:gd name="T7" fmla="*/ 15 h 24"/>
                <a:gd name="T8" fmla="*/ 12 w 17"/>
                <a:gd name="T9" fmla="*/ 13 h 24"/>
                <a:gd name="T10" fmla="*/ 10 w 17"/>
                <a:gd name="T11" fmla="*/ 11 h 24"/>
                <a:gd name="T12" fmla="*/ 10 w 17"/>
                <a:gd name="T13" fmla="*/ 8 h 24"/>
                <a:gd name="T14" fmla="*/ 9 w 17"/>
                <a:gd name="T15" fmla="*/ 5 h 24"/>
                <a:gd name="T16" fmla="*/ 9 w 17"/>
                <a:gd name="T17" fmla="*/ 3 h 24"/>
                <a:gd name="T18" fmla="*/ 8 w 17"/>
                <a:gd name="T19" fmla="*/ 0 h 24"/>
                <a:gd name="T20" fmla="*/ 0 w 17"/>
                <a:gd name="T21" fmla="*/ 1 h 24"/>
                <a:gd name="T22" fmla="*/ 2 w 17"/>
                <a:gd name="T23" fmla="*/ 4 h 24"/>
                <a:gd name="T24" fmla="*/ 2 w 17"/>
                <a:gd name="T25" fmla="*/ 6 h 24"/>
                <a:gd name="T26" fmla="*/ 4 w 17"/>
                <a:gd name="T27" fmla="*/ 9 h 24"/>
                <a:gd name="T28" fmla="*/ 4 w 17"/>
                <a:gd name="T29" fmla="*/ 12 h 24"/>
                <a:gd name="T30" fmla="*/ 5 w 17"/>
                <a:gd name="T31" fmla="*/ 15 h 24"/>
                <a:gd name="T32" fmla="*/ 8 w 17"/>
                <a:gd name="T33" fmla="*/ 17 h 24"/>
                <a:gd name="T34" fmla="*/ 8 w 17"/>
                <a:gd name="T35" fmla="*/ 20 h 24"/>
                <a:gd name="T36" fmla="*/ 9 w 17"/>
                <a:gd name="T37" fmla="*/ 22 h 24"/>
                <a:gd name="T38" fmla="*/ 9 w 17"/>
                <a:gd name="T39" fmla="*/ 23 h 24"/>
                <a:gd name="T40" fmla="*/ 16 w 17"/>
                <a:gd name="T41" fmla="*/ 20 h 24"/>
                <a:gd name="T42" fmla="*/ 16 w 17"/>
                <a:gd name="T43" fmla="*/ 20 h 24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17"/>
                <a:gd name="T67" fmla="*/ 0 h 24"/>
                <a:gd name="T68" fmla="*/ 17 w 17"/>
                <a:gd name="T69" fmla="*/ 24 h 24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17" h="24">
                  <a:moveTo>
                    <a:pt x="16" y="20"/>
                  </a:moveTo>
                  <a:lnTo>
                    <a:pt x="16" y="21"/>
                  </a:lnTo>
                  <a:lnTo>
                    <a:pt x="14" y="18"/>
                  </a:lnTo>
                  <a:lnTo>
                    <a:pt x="13" y="15"/>
                  </a:lnTo>
                  <a:lnTo>
                    <a:pt x="12" y="13"/>
                  </a:lnTo>
                  <a:lnTo>
                    <a:pt x="10" y="11"/>
                  </a:lnTo>
                  <a:lnTo>
                    <a:pt x="10" y="8"/>
                  </a:lnTo>
                  <a:lnTo>
                    <a:pt x="9" y="5"/>
                  </a:lnTo>
                  <a:lnTo>
                    <a:pt x="9" y="3"/>
                  </a:lnTo>
                  <a:lnTo>
                    <a:pt x="8" y="0"/>
                  </a:lnTo>
                  <a:lnTo>
                    <a:pt x="0" y="1"/>
                  </a:lnTo>
                  <a:lnTo>
                    <a:pt x="2" y="4"/>
                  </a:lnTo>
                  <a:lnTo>
                    <a:pt x="2" y="6"/>
                  </a:lnTo>
                  <a:lnTo>
                    <a:pt x="4" y="9"/>
                  </a:lnTo>
                  <a:lnTo>
                    <a:pt x="4" y="12"/>
                  </a:lnTo>
                  <a:lnTo>
                    <a:pt x="5" y="15"/>
                  </a:lnTo>
                  <a:lnTo>
                    <a:pt x="8" y="17"/>
                  </a:lnTo>
                  <a:lnTo>
                    <a:pt x="8" y="20"/>
                  </a:lnTo>
                  <a:lnTo>
                    <a:pt x="9" y="22"/>
                  </a:lnTo>
                  <a:lnTo>
                    <a:pt x="9" y="23"/>
                  </a:lnTo>
                  <a:lnTo>
                    <a:pt x="16" y="20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11" name="Freeform 113"/>
            <p:cNvSpPr>
              <a:spLocks/>
            </p:cNvSpPr>
            <p:nvPr/>
          </p:nvSpPr>
          <p:spPr bwMode="auto">
            <a:xfrm>
              <a:off x="4521" y="3885"/>
              <a:ext cx="26" cy="40"/>
            </a:xfrm>
            <a:custGeom>
              <a:avLst/>
              <a:gdLst>
                <a:gd name="T0" fmla="*/ 25 w 26"/>
                <a:gd name="T1" fmla="*/ 37 h 40"/>
                <a:gd name="T2" fmla="*/ 23 w 26"/>
                <a:gd name="T3" fmla="*/ 32 h 40"/>
                <a:gd name="T4" fmla="*/ 20 w 26"/>
                <a:gd name="T5" fmla="*/ 28 h 40"/>
                <a:gd name="T6" fmla="*/ 17 w 26"/>
                <a:gd name="T7" fmla="*/ 24 h 40"/>
                <a:gd name="T8" fmla="*/ 14 w 26"/>
                <a:gd name="T9" fmla="*/ 19 h 40"/>
                <a:gd name="T10" fmla="*/ 12 w 26"/>
                <a:gd name="T11" fmla="*/ 14 h 40"/>
                <a:gd name="T12" fmla="*/ 9 w 26"/>
                <a:gd name="T13" fmla="*/ 9 h 40"/>
                <a:gd name="T14" fmla="*/ 7 w 26"/>
                <a:gd name="T15" fmla="*/ 5 h 40"/>
                <a:gd name="T16" fmla="*/ 5 w 26"/>
                <a:gd name="T17" fmla="*/ 0 h 40"/>
                <a:gd name="T18" fmla="*/ 0 w 26"/>
                <a:gd name="T19" fmla="*/ 3 h 40"/>
                <a:gd name="T20" fmla="*/ 3 w 26"/>
                <a:gd name="T21" fmla="*/ 7 h 40"/>
                <a:gd name="T22" fmla="*/ 5 w 26"/>
                <a:gd name="T23" fmla="*/ 12 h 40"/>
                <a:gd name="T24" fmla="*/ 8 w 26"/>
                <a:gd name="T25" fmla="*/ 16 h 40"/>
                <a:gd name="T26" fmla="*/ 10 w 26"/>
                <a:gd name="T27" fmla="*/ 22 h 40"/>
                <a:gd name="T28" fmla="*/ 12 w 26"/>
                <a:gd name="T29" fmla="*/ 26 h 40"/>
                <a:gd name="T30" fmla="*/ 15 w 26"/>
                <a:gd name="T31" fmla="*/ 31 h 40"/>
                <a:gd name="T32" fmla="*/ 18 w 26"/>
                <a:gd name="T33" fmla="*/ 35 h 40"/>
                <a:gd name="T34" fmla="*/ 21 w 26"/>
                <a:gd name="T35" fmla="*/ 39 h 40"/>
                <a:gd name="T36" fmla="*/ 25 w 26"/>
                <a:gd name="T37" fmla="*/ 37 h 40"/>
                <a:gd name="T38" fmla="*/ 25 w 26"/>
                <a:gd name="T39" fmla="*/ 37 h 40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26"/>
                <a:gd name="T61" fmla="*/ 0 h 40"/>
                <a:gd name="T62" fmla="*/ 26 w 26"/>
                <a:gd name="T63" fmla="*/ 40 h 40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26" h="40">
                  <a:moveTo>
                    <a:pt x="25" y="37"/>
                  </a:moveTo>
                  <a:lnTo>
                    <a:pt x="23" y="32"/>
                  </a:lnTo>
                  <a:lnTo>
                    <a:pt x="20" y="28"/>
                  </a:lnTo>
                  <a:lnTo>
                    <a:pt x="17" y="24"/>
                  </a:lnTo>
                  <a:lnTo>
                    <a:pt x="14" y="19"/>
                  </a:lnTo>
                  <a:lnTo>
                    <a:pt x="12" y="14"/>
                  </a:lnTo>
                  <a:lnTo>
                    <a:pt x="9" y="9"/>
                  </a:lnTo>
                  <a:lnTo>
                    <a:pt x="7" y="5"/>
                  </a:lnTo>
                  <a:lnTo>
                    <a:pt x="5" y="0"/>
                  </a:lnTo>
                  <a:lnTo>
                    <a:pt x="0" y="3"/>
                  </a:lnTo>
                  <a:lnTo>
                    <a:pt x="3" y="7"/>
                  </a:lnTo>
                  <a:lnTo>
                    <a:pt x="5" y="12"/>
                  </a:lnTo>
                  <a:lnTo>
                    <a:pt x="8" y="16"/>
                  </a:lnTo>
                  <a:lnTo>
                    <a:pt x="10" y="22"/>
                  </a:lnTo>
                  <a:lnTo>
                    <a:pt x="12" y="26"/>
                  </a:lnTo>
                  <a:lnTo>
                    <a:pt x="15" y="31"/>
                  </a:lnTo>
                  <a:lnTo>
                    <a:pt x="18" y="35"/>
                  </a:lnTo>
                  <a:lnTo>
                    <a:pt x="21" y="39"/>
                  </a:lnTo>
                  <a:lnTo>
                    <a:pt x="25" y="37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12" name="Freeform 114"/>
            <p:cNvSpPr>
              <a:spLocks/>
            </p:cNvSpPr>
            <p:nvPr/>
          </p:nvSpPr>
          <p:spPr bwMode="auto">
            <a:xfrm>
              <a:off x="4542" y="3922"/>
              <a:ext cx="25" cy="27"/>
            </a:xfrm>
            <a:custGeom>
              <a:avLst/>
              <a:gdLst>
                <a:gd name="T0" fmla="*/ 24 w 25"/>
                <a:gd name="T1" fmla="*/ 22 h 27"/>
                <a:gd name="T2" fmla="*/ 21 w 25"/>
                <a:gd name="T3" fmla="*/ 20 h 27"/>
                <a:gd name="T4" fmla="*/ 18 w 25"/>
                <a:gd name="T5" fmla="*/ 18 h 27"/>
                <a:gd name="T6" fmla="*/ 16 w 25"/>
                <a:gd name="T7" fmla="*/ 15 h 27"/>
                <a:gd name="T8" fmla="*/ 13 w 25"/>
                <a:gd name="T9" fmla="*/ 11 h 27"/>
                <a:gd name="T10" fmla="*/ 11 w 25"/>
                <a:gd name="T11" fmla="*/ 9 h 27"/>
                <a:gd name="T12" fmla="*/ 9 w 25"/>
                <a:gd name="T13" fmla="*/ 6 h 27"/>
                <a:gd name="T14" fmla="*/ 6 w 25"/>
                <a:gd name="T15" fmla="*/ 3 h 27"/>
                <a:gd name="T16" fmla="*/ 4 w 25"/>
                <a:gd name="T17" fmla="*/ 0 h 27"/>
                <a:gd name="T18" fmla="*/ 0 w 25"/>
                <a:gd name="T19" fmla="*/ 2 h 27"/>
                <a:gd name="T20" fmla="*/ 2 w 25"/>
                <a:gd name="T21" fmla="*/ 5 h 27"/>
                <a:gd name="T22" fmla="*/ 4 w 25"/>
                <a:gd name="T23" fmla="*/ 9 h 27"/>
                <a:gd name="T24" fmla="*/ 6 w 25"/>
                <a:gd name="T25" fmla="*/ 12 h 27"/>
                <a:gd name="T26" fmla="*/ 9 w 25"/>
                <a:gd name="T27" fmla="*/ 16 h 27"/>
                <a:gd name="T28" fmla="*/ 12 w 25"/>
                <a:gd name="T29" fmla="*/ 18 h 27"/>
                <a:gd name="T30" fmla="*/ 15 w 25"/>
                <a:gd name="T31" fmla="*/ 21 h 27"/>
                <a:gd name="T32" fmla="*/ 18 w 25"/>
                <a:gd name="T33" fmla="*/ 24 h 27"/>
                <a:gd name="T34" fmla="*/ 20 w 25"/>
                <a:gd name="T35" fmla="*/ 26 h 27"/>
                <a:gd name="T36" fmla="*/ 24 w 25"/>
                <a:gd name="T37" fmla="*/ 22 h 27"/>
                <a:gd name="T38" fmla="*/ 24 w 25"/>
                <a:gd name="T39" fmla="*/ 22 h 27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25"/>
                <a:gd name="T61" fmla="*/ 0 h 27"/>
                <a:gd name="T62" fmla="*/ 25 w 25"/>
                <a:gd name="T63" fmla="*/ 27 h 27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25" h="27">
                  <a:moveTo>
                    <a:pt x="24" y="22"/>
                  </a:moveTo>
                  <a:lnTo>
                    <a:pt x="21" y="20"/>
                  </a:lnTo>
                  <a:lnTo>
                    <a:pt x="18" y="18"/>
                  </a:lnTo>
                  <a:lnTo>
                    <a:pt x="16" y="15"/>
                  </a:lnTo>
                  <a:lnTo>
                    <a:pt x="13" y="11"/>
                  </a:lnTo>
                  <a:lnTo>
                    <a:pt x="11" y="9"/>
                  </a:lnTo>
                  <a:lnTo>
                    <a:pt x="9" y="6"/>
                  </a:lnTo>
                  <a:lnTo>
                    <a:pt x="6" y="3"/>
                  </a:lnTo>
                  <a:lnTo>
                    <a:pt x="4" y="0"/>
                  </a:lnTo>
                  <a:lnTo>
                    <a:pt x="0" y="2"/>
                  </a:lnTo>
                  <a:lnTo>
                    <a:pt x="2" y="5"/>
                  </a:lnTo>
                  <a:lnTo>
                    <a:pt x="4" y="9"/>
                  </a:lnTo>
                  <a:lnTo>
                    <a:pt x="6" y="12"/>
                  </a:lnTo>
                  <a:lnTo>
                    <a:pt x="9" y="16"/>
                  </a:lnTo>
                  <a:lnTo>
                    <a:pt x="12" y="18"/>
                  </a:lnTo>
                  <a:lnTo>
                    <a:pt x="15" y="21"/>
                  </a:lnTo>
                  <a:lnTo>
                    <a:pt x="18" y="24"/>
                  </a:lnTo>
                  <a:lnTo>
                    <a:pt x="20" y="26"/>
                  </a:lnTo>
                  <a:lnTo>
                    <a:pt x="24" y="22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13" name="Freeform 115"/>
            <p:cNvSpPr>
              <a:spLocks/>
            </p:cNvSpPr>
            <p:nvPr/>
          </p:nvSpPr>
          <p:spPr bwMode="auto">
            <a:xfrm>
              <a:off x="4562" y="3944"/>
              <a:ext cx="41" cy="29"/>
            </a:xfrm>
            <a:custGeom>
              <a:avLst/>
              <a:gdLst>
                <a:gd name="T0" fmla="*/ 36 w 41"/>
                <a:gd name="T1" fmla="*/ 24 h 29"/>
                <a:gd name="T2" fmla="*/ 39 w 41"/>
                <a:gd name="T3" fmla="*/ 23 h 29"/>
                <a:gd name="T4" fmla="*/ 34 w 41"/>
                <a:gd name="T5" fmla="*/ 20 h 29"/>
                <a:gd name="T6" fmla="*/ 30 w 41"/>
                <a:gd name="T7" fmla="*/ 17 h 29"/>
                <a:gd name="T8" fmla="*/ 25 w 41"/>
                <a:gd name="T9" fmla="*/ 15 h 29"/>
                <a:gd name="T10" fmla="*/ 21 w 41"/>
                <a:gd name="T11" fmla="*/ 11 h 29"/>
                <a:gd name="T12" fmla="*/ 16 w 41"/>
                <a:gd name="T13" fmla="*/ 9 h 29"/>
                <a:gd name="T14" fmla="*/ 13 w 41"/>
                <a:gd name="T15" fmla="*/ 6 h 29"/>
                <a:gd name="T16" fmla="*/ 8 w 41"/>
                <a:gd name="T17" fmla="*/ 3 h 29"/>
                <a:gd name="T18" fmla="*/ 4 w 41"/>
                <a:gd name="T19" fmla="*/ 0 h 29"/>
                <a:gd name="T20" fmla="*/ 0 w 41"/>
                <a:gd name="T21" fmla="*/ 4 h 29"/>
                <a:gd name="T22" fmla="*/ 5 w 41"/>
                <a:gd name="T23" fmla="*/ 8 h 29"/>
                <a:gd name="T24" fmla="*/ 9 w 41"/>
                <a:gd name="T25" fmla="*/ 11 h 29"/>
                <a:gd name="T26" fmla="*/ 13 w 41"/>
                <a:gd name="T27" fmla="*/ 13 h 29"/>
                <a:gd name="T28" fmla="*/ 18 w 41"/>
                <a:gd name="T29" fmla="*/ 16 h 29"/>
                <a:gd name="T30" fmla="*/ 22 w 41"/>
                <a:gd name="T31" fmla="*/ 19 h 29"/>
                <a:gd name="T32" fmla="*/ 28 w 41"/>
                <a:gd name="T33" fmla="*/ 22 h 29"/>
                <a:gd name="T34" fmla="*/ 32 w 41"/>
                <a:gd name="T35" fmla="*/ 24 h 29"/>
                <a:gd name="T36" fmla="*/ 36 w 41"/>
                <a:gd name="T37" fmla="*/ 28 h 29"/>
                <a:gd name="T38" fmla="*/ 39 w 41"/>
                <a:gd name="T39" fmla="*/ 27 h 29"/>
                <a:gd name="T40" fmla="*/ 36 w 41"/>
                <a:gd name="T41" fmla="*/ 28 h 29"/>
                <a:gd name="T42" fmla="*/ 39 w 41"/>
                <a:gd name="T43" fmla="*/ 28 h 29"/>
                <a:gd name="T44" fmla="*/ 40 w 41"/>
                <a:gd name="T45" fmla="*/ 26 h 29"/>
                <a:gd name="T46" fmla="*/ 40 w 41"/>
                <a:gd name="T47" fmla="*/ 25 h 29"/>
                <a:gd name="T48" fmla="*/ 39 w 41"/>
                <a:gd name="T49" fmla="*/ 23 h 29"/>
                <a:gd name="T50" fmla="*/ 36 w 41"/>
                <a:gd name="T51" fmla="*/ 24 h 29"/>
                <a:gd name="T52" fmla="*/ 36 w 41"/>
                <a:gd name="T53" fmla="*/ 24 h 29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41"/>
                <a:gd name="T82" fmla="*/ 0 h 29"/>
                <a:gd name="T83" fmla="*/ 41 w 41"/>
                <a:gd name="T84" fmla="*/ 29 h 29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41" h="29">
                  <a:moveTo>
                    <a:pt x="36" y="24"/>
                  </a:moveTo>
                  <a:lnTo>
                    <a:pt x="39" y="23"/>
                  </a:lnTo>
                  <a:lnTo>
                    <a:pt x="34" y="20"/>
                  </a:lnTo>
                  <a:lnTo>
                    <a:pt x="30" y="17"/>
                  </a:lnTo>
                  <a:lnTo>
                    <a:pt x="25" y="15"/>
                  </a:lnTo>
                  <a:lnTo>
                    <a:pt x="21" y="11"/>
                  </a:lnTo>
                  <a:lnTo>
                    <a:pt x="16" y="9"/>
                  </a:lnTo>
                  <a:lnTo>
                    <a:pt x="13" y="6"/>
                  </a:lnTo>
                  <a:lnTo>
                    <a:pt x="8" y="3"/>
                  </a:lnTo>
                  <a:lnTo>
                    <a:pt x="4" y="0"/>
                  </a:lnTo>
                  <a:lnTo>
                    <a:pt x="0" y="4"/>
                  </a:lnTo>
                  <a:lnTo>
                    <a:pt x="5" y="8"/>
                  </a:lnTo>
                  <a:lnTo>
                    <a:pt x="9" y="11"/>
                  </a:lnTo>
                  <a:lnTo>
                    <a:pt x="13" y="13"/>
                  </a:lnTo>
                  <a:lnTo>
                    <a:pt x="18" y="16"/>
                  </a:lnTo>
                  <a:lnTo>
                    <a:pt x="22" y="19"/>
                  </a:lnTo>
                  <a:lnTo>
                    <a:pt x="28" y="22"/>
                  </a:lnTo>
                  <a:lnTo>
                    <a:pt x="32" y="24"/>
                  </a:lnTo>
                  <a:lnTo>
                    <a:pt x="36" y="28"/>
                  </a:lnTo>
                  <a:lnTo>
                    <a:pt x="39" y="27"/>
                  </a:lnTo>
                  <a:lnTo>
                    <a:pt x="36" y="28"/>
                  </a:lnTo>
                  <a:lnTo>
                    <a:pt x="39" y="28"/>
                  </a:lnTo>
                  <a:lnTo>
                    <a:pt x="40" y="26"/>
                  </a:lnTo>
                  <a:lnTo>
                    <a:pt x="40" y="25"/>
                  </a:lnTo>
                  <a:lnTo>
                    <a:pt x="39" y="23"/>
                  </a:lnTo>
                  <a:lnTo>
                    <a:pt x="36" y="24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14" name="Freeform 116"/>
            <p:cNvSpPr>
              <a:spLocks/>
            </p:cNvSpPr>
            <p:nvPr/>
          </p:nvSpPr>
          <p:spPr bwMode="auto">
            <a:xfrm>
              <a:off x="4598" y="3910"/>
              <a:ext cx="59" cy="62"/>
            </a:xfrm>
            <a:custGeom>
              <a:avLst/>
              <a:gdLst>
                <a:gd name="T0" fmla="*/ 53 w 59"/>
                <a:gd name="T1" fmla="*/ 3 h 62"/>
                <a:gd name="T2" fmla="*/ 53 w 59"/>
                <a:gd name="T3" fmla="*/ 1 h 62"/>
                <a:gd name="T4" fmla="*/ 47 w 59"/>
                <a:gd name="T5" fmla="*/ 8 h 62"/>
                <a:gd name="T6" fmla="*/ 40 w 59"/>
                <a:gd name="T7" fmla="*/ 15 h 62"/>
                <a:gd name="T8" fmla="*/ 34 w 59"/>
                <a:gd name="T9" fmla="*/ 22 h 62"/>
                <a:gd name="T10" fmla="*/ 27 w 59"/>
                <a:gd name="T11" fmla="*/ 28 h 62"/>
                <a:gd name="T12" fmla="*/ 20 w 59"/>
                <a:gd name="T13" fmla="*/ 36 h 62"/>
                <a:gd name="T14" fmla="*/ 14 w 59"/>
                <a:gd name="T15" fmla="*/ 43 h 62"/>
                <a:gd name="T16" fmla="*/ 7 w 59"/>
                <a:gd name="T17" fmla="*/ 50 h 62"/>
                <a:gd name="T18" fmla="*/ 0 w 59"/>
                <a:gd name="T19" fmla="*/ 58 h 62"/>
                <a:gd name="T20" fmla="*/ 3 w 59"/>
                <a:gd name="T21" fmla="*/ 61 h 62"/>
                <a:gd name="T22" fmla="*/ 11 w 59"/>
                <a:gd name="T23" fmla="*/ 54 h 62"/>
                <a:gd name="T24" fmla="*/ 18 w 59"/>
                <a:gd name="T25" fmla="*/ 47 h 62"/>
                <a:gd name="T26" fmla="*/ 24 w 59"/>
                <a:gd name="T27" fmla="*/ 39 h 62"/>
                <a:gd name="T28" fmla="*/ 31 w 59"/>
                <a:gd name="T29" fmla="*/ 32 h 62"/>
                <a:gd name="T30" fmla="*/ 37 w 59"/>
                <a:gd name="T31" fmla="*/ 25 h 62"/>
                <a:gd name="T32" fmla="*/ 44 w 59"/>
                <a:gd name="T33" fmla="*/ 18 h 62"/>
                <a:gd name="T34" fmla="*/ 51 w 59"/>
                <a:gd name="T35" fmla="*/ 12 h 62"/>
                <a:gd name="T36" fmla="*/ 57 w 59"/>
                <a:gd name="T37" fmla="*/ 5 h 62"/>
                <a:gd name="T38" fmla="*/ 58 w 59"/>
                <a:gd name="T39" fmla="*/ 2 h 62"/>
                <a:gd name="T40" fmla="*/ 57 w 59"/>
                <a:gd name="T41" fmla="*/ 5 h 62"/>
                <a:gd name="T42" fmla="*/ 58 w 59"/>
                <a:gd name="T43" fmla="*/ 3 h 62"/>
                <a:gd name="T44" fmla="*/ 57 w 59"/>
                <a:gd name="T45" fmla="*/ 1 h 62"/>
                <a:gd name="T46" fmla="*/ 55 w 59"/>
                <a:gd name="T47" fmla="*/ 0 h 62"/>
                <a:gd name="T48" fmla="*/ 53 w 59"/>
                <a:gd name="T49" fmla="*/ 1 h 62"/>
                <a:gd name="T50" fmla="*/ 53 w 59"/>
                <a:gd name="T51" fmla="*/ 4 h 62"/>
                <a:gd name="T52" fmla="*/ 53 w 59"/>
                <a:gd name="T53" fmla="*/ 3 h 62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59"/>
                <a:gd name="T82" fmla="*/ 0 h 62"/>
                <a:gd name="T83" fmla="*/ 59 w 59"/>
                <a:gd name="T84" fmla="*/ 62 h 62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59" h="62">
                  <a:moveTo>
                    <a:pt x="53" y="3"/>
                  </a:moveTo>
                  <a:lnTo>
                    <a:pt x="53" y="1"/>
                  </a:lnTo>
                  <a:lnTo>
                    <a:pt x="47" y="8"/>
                  </a:lnTo>
                  <a:lnTo>
                    <a:pt x="40" y="15"/>
                  </a:lnTo>
                  <a:lnTo>
                    <a:pt x="34" y="22"/>
                  </a:lnTo>
                  <a:lnTo>
                    <a:pt x="27" y="28"/>
                  </a:lnTo>
                  <a:lnTo>
                    <a:pt x="20" y="36"/>
                  </a:lnTo>
                  <a:lnTo>
                    <a:pt x="14" y="43"/>
                  </a:lnTo>
                  <a:lnTo>
                    <a:pt x="7" y="50"/>
                  </a:lnTo>
                  <a:lnTo>
                    <a:pt x="0" y="58"/>
                  </a:lnTo>
                  <a:lnTo>
                    <a:pt x="3" y="61"/>
                  </a:lnTo>
                  <a:lnTo>
                    <a:pt x="11" y="54"/>
                  </a:lnTo>
                  <a:lnTo>
                    <a:pt x="18" y="47"/>
                  </a:lnTo>
                  <a:lnTo>
                    <a:pt x="24" y="39"/>
                  </a:lnTo>
                  <a:lnTo>
                    <a:pt x="31" y="32"/>
                  </a:lnTo>
                  <a:lnTo>
                    <a:pt x="37" y="25"/>
                  </a:lnTo>
                  <a:lnTo>
                    <a:pt x="44" y="18"/>
                  </a:lnTo>
                  <a:lnTo>
                    <a:pt x="51" y="12"/>
                  </a:lnTo>
                  <a:lnTo>
                    <a:pt x="57" y="5"/>
                  </a:lnTo>
                  <a:lnTo>
                    <a:pt x="58" y="2"/>
                  </a:lnTo>
                  <a:lnTo>
                    <a:pt x="57" y="5"/>
                  </a:lnTo>
                  <a:lnTo>
                    <a:pt x="58" y="3"/>
                  </a:lnTo>
                  <a:lnTo>
                    <a:pt x="57" y="1"/>
                  </a:lnTo>
                  <a:lnTo>
                    <a:pt x="55" y="0"/>
                  </a:lnTo>
                  <a:lnTo>
                    <a:pt x="53" y="1"/>
                  </a:lnTo>
                  <a:lnTo>
                    <a:pt x="53" y="4"/>
                  </a:lnTo>
                  <a:lnTo>
                    <a:pt x="53" y="3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15" name="Line 117"/>
            <p:cNvSpPr>
              <a:spLocks noChangeShapeType="1"/>
            </p:cNvSpPr>
            <p:nvPr/>
          </p:nvSpPr>
          <p:spPr bwMode="auto">
            <a:xfrm>
              <a:off x="4528" y="3848"/>
              <a:ext cx="19" cy="3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216" name="Line 118"/>
            <p:cNvSpPr>
              <a:spLocks noChangeShapeType="1"/>
            </p:cNvSpPr>
            <p:nvPr/>
          </p:nvSpPr>
          <p:spPr bwMode="auto">
            <a:xfrm>
              <a:off x="4539" y="3837"/>
              <a:ext cx="24" cy="3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217" name="Line 119"/>
            <p:cNvSpPr>
              <a:spLocks noChangeShapeType="1"/>
            </p:cNvSpPr>
            <p:nvPr/>
          </p:nvSpPr>
          <p:spPr bwMode="auto">
            <a:xfrm>
              <a:off x="4559" y="3829"/>
              <a:ext cx="24" cy="29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218" name="Freeform 120"/>
            <p:cNvSpPr>
              <a:spLocks/>
            </p:cNvSpPr>
            <p:nvPr/>
          </p:nvSpPr>
          <p:spPr bwMode="auto">
            <a:xfrm>
              <a:off x="4605" y="3853"/>
              <a:ext cx="31" cy="27"/>
            </a:xfrm>
            <a:custGeom>
              <a:avLst/>
              <a:gdLst>
                <a:gd name="T0" fmla="*/ 0 w 31"/>
                <a:gd name="T1" fmla="*/ 0 h 27"/>
                <a:gd name="T2" fmla="*/ 18 w 31"/>
                <a:gd name="T3" fmla="*/ 17 h 27"/>
                <a:gd name="T4" fmla="*/ 30 w 31"/>
                <a:gd name="T5" fmla="*/ 26 h 27"/>
                <a:gd name="T6" fmla="*/ 0 60000 65536"/>
                <a:gd name="T7" fmla="*/ 0 60000 65536"/>
                <a:gd name="T8" fmla="*/ 0 60000 65536"/>
                <a:gd name="T9" fmla="*/ 0 w 31"/>
                <a:gd name="T10" fmla="*/ 0 h 27"/>
                <a:gd name="T11" fmla="*/ 31 w 31"/>
                <a:gd name="T12" fmla="*/ 27 h 27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31" h="27">
                  <a:moveTo>
                    <a:pt x="0" y="0"/>
                  </a:moveTo>
                  <a:lnTo>
                    <a:pt x="18" y="17"/>
                  </a:lnTo>
                  <a:lnTo>
                    <a:pt x="30" y="26"/>
                  </a:lnTo>
                </a:path>
              </a:pathLst>
            </a:custGeom>
            <a:noFill/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19" name="Freeform 121"/>
            <p:cNvSpPr>
              <a:spLocks/>
            </p:cNvSpPr>
            <p:nvPr/>
          </p:nvSpPr>
          <p:spPr bwMode="auto">
            <a:xfrm>
              <a:off x="5004" y="2899"/>
              <a:ext cx="235" cy="301"/>
            </a:xfrm>
            <a:custGeom>
              <a:avLst/>
              <a:gdLst>
                <a:gd name="T0" fmla="*/ 145 w 235"/>
                <a:gd name="T1" fmla="*/ 300 h 301"/>
                <a:gd name="T2" fmla="*/ 137 w 235"/>
                <a:gd name="T3" fmla="*/ 296 h 301"/>
                <a:gd name="T4" fmla="*/ 130 w 235"/>
                <a:gd name="T5" fmla="*/ 293 h 301"/>
                <a:gd name="T6" fmla="*/ 123 w 235"/>
                <a:gd name="T7" fmla="*/ 287 h 301"/>
                <a:gd name="T8" fmla="*/ 116 w 235"/>
                <a:gd name="T9" fmla="*/ 282 h 301"/>
                <a:gd name="T10" fmla="*/ 110 w 235"/>
                <a:gd name="T11" fmla="*/ 275 h 301"/>
                <a:gd name="T12" fmla="*/ 105 w 235"/>
                <a:gd name="T13" fmla="*/ 265 h 301"/>
                <a:gd name="T14" fmla="*/ 93 w 235"/>
                <a:gd name="T15" fmla="*/ 267 h 301"/>
                <a:gd name="T16" fmla="*/ 81 w 235"/>
                <a:gd name="T17" fmla="*/ 268 h 301"/>
                <a:gd name="T18" fmla="*/ 71 w 235"/>
                <a:gd name="T19" fmla="*/ 269 h 301"/>
                <a:gd name="T20" fmla="*/ 62 w 235"/>
                <a:gd name="T21" fmla="*/ 269 h 301"/>
                <a:gd name="T22" fmla="*/ 52 w 235"/>
                <a:gd name="T23" fmla="*/ 267 h 301"/>
                <a:gd name="T24" fmla="*/ 45 w 235"/>
                <a:gd name="T25" fmla="*/ 262 h 301"/>
                <a:gd name="T26" fmla="*/ 40 w 235"/>
                <a:gd name="T27" fmla="*/ 248 h 301"/>
                <a:gd name="T28" fmla="*/ 38 w 235"/>
                <a:gd name="T29" fmla="*/ 226 h 301"/>
                <a:gd name="T30" fmla="*/ 30 w 235"/>
                <a:gd name="T31" fmla="*/ 221 h 301"/>
                <a:gd name="T32" fmla="*/ 27 w 235"/>
                <a:gd name="T33" fmla="*/ 212 h 301"/>
                <a:gd name="T34" fmla="*/ 22 w 235"/>
                <a:gd name="T35" fmla="*/ 202 h 301"/>
                <a:gd name="T36" fmla="*/ 27 w 235"/>
                <a:gd name="T37" fmla="*/ 182 h 301"/>
                <a:gd name="T38" fmla="*/ 20 w 235"/>
                <a:gd name="T39" fmla="*/ 181 h 301"/>
                <a:gd name="T40" fmla="*/ 14 w 235"/>
                <a:gd name="T41" fmla="*/ 179 h 301"/>
                <a:gd name="T42" fmla="*/ 8 w 235"/>
                <a:gd name="T43" fmla="*/ 174 h 301"/>
                <a:gd name="T44" fmla="*/ 0 w 235"/>
                <a:gd name="T45" fmla="*/ 168 h 301"/>
                <a:gd name="T46" fmla="*/ 2 w 235"/>
                <a:gd name="T47" fmla="*/ 158 h 301"/>
                <a:gd name="T48" fmla="*/ 7 w 235"/>
                <a:gd name="T49" fmla="*/ 149 h 301"/>
                <a:gd name="T50" fmla="*/ 13 w 235"/>
                <a:gd name="T51" fmla="*/ 140 h 301"/>
                <a:gd name="T52" fmla="*/ 19 w 235"/>
                <a:gd name="T53" fmla="*/ 129 h 301"/>
                <a:gd name="T54" fmla="*/ 23 w 235"/>
                <a:gd name="T55" fmla="*/ 114 h 301"/>
                <a:gd name="T56" fmla="*/ 22 w 235"/>
                <a:gd name="T57" fmla="*/ 102 h 301"/>
                <a:gd name="T58" fmla="*/ 21 w 235"/>
                <a:gd name="T59" fmla="*/ 83 h 301"/>
                <a:gd name="T60" fmla="*/ 21 w 235"/>
                <a:gd name="T61" fmla="*/ 62 h 301"/>
                <a:gd name="T62" fmla="*/ 25 w 235"/>
                <a:gd name="T63" fmla="*/ 45 h 301"/>
                <a:gd name="T64" fmla="*/ 45 w 235"/>
                <a:gd name="T65" fmla="*/ 36 h 301"/>
                <a:gd name="T66" fmla="*/ 65 w 235"/>
                <a:gd name="T67" fmla="*/ 28 h 301"/>
                <a:gd name="T68" fmla="*/ 85 w 235"/>
                <a:gd name="T69" fmla="*/ 20 h 301"/>
                <a:gd name="T70" fmla="*/ 105 w 235"/>
                <a:gd name="T71" fmla="*/ 11 h 301"/>
                <a:gd name="T72" fmla="*/ 125 w 235"/>
                <a:gd name="T73" fmla="*/ 3 h 301"/>
                <a:gd name="T74" fmla="*/ 144 w 235"/>
                <a:gd name="T75" fmla="*/ 9 h 301"/>
                <a:gd name="T76" fmla="*/ 164 w 235"/>
                <a:gd name="T77" fmla="*/ 22 h 301"/>
                <a:gd name="T78" fmla="*/ 183 w 235"/>
                <a:gd name="T79" fmla="*/ 35 h 301"/>
                <a:gd name="T80" fmla="*/ 202 w 235"/>
                <a:gd name="T81" fmla="*/ 49 h 301"/>
                <a:gd name="T82" fmla="*/ 221 w 235"/>
                <a:gd name="T83" fmla="*/ 62 h 301"/>
                <a:gd name="T84" fmla="*/ 234 w 235"/>
                <a:gd name="T85" fmla="*/ 103 h 301"/>
                <a:gd name="T86" fmla="*/ 231 w 235"/>
                <a:gd name="T87" fmla="*/ 200 h 301"/>
                <a:gd name="T88" fmla="*/ 229 w 235"/>
                <a:gd name="T89" fmla="*/ 226 h 301"/>
                <a:gd name="T90" fmla="*/ 223 w 235"/>
                <a:gd name="T91" fmla="*/ 243 h 301"/>
                <a:gd name="T92" fmla="*/ 214 w 235"/>
                <a:gd name="T93" fmla="*/ 255 h 301"/>
                <a:gd name="T94" fmla="*/ 205 w 235"/>
                <a:gd name="T95" fmla="*/ 266 h 301"/>
                <a:gd name="T96" fmla="*/ 193 w 235"/>
                <a:gd name="T97" fmla="*/ 278 h 301"/>
                <a:gd name="T98" fmla="*/ 181 w 235"/>
                <a:gd name="T99" fmla="*/ 289 h 301"/>
                <a:gd name="T100" fmla="*/ 170 w 235"/>
                <a:gd name="T101" fmla="*/ 298 h 301"/>
                <a:gd name="T102" fmla="*/ 162 w 235"/>
                <a:gd name="T103" fmla="*/ 300 h 301"/>
                <a:gd name="T104" fmla="*/ 153 w 235"/>
                <a:gd name="T105" fmla="*/ 300 h 301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235"/>
                <a:gd name="T160" fmla="*/ 0 h 301"/>
                <a:gd name="T161" fmla="*/ 235 w 235"/>
                <a:gd name="T162" fmla="*/ 301 h 301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235" h="301">
                  <a:moveTo>
                    <a:pt x="150" y="300"/>
                  </a:moveTo>
                  <a:lnTo>
                    <a:pt x="147" y="300"/>
                  </a:lnTo>
                  <a:lnTo>
                    <a:pt x="145" y="300"/>
                  </a:lnTo>
                  <a:lnTo>
                    <a:pt x="143" y="299"/>
                  </a:lnTo>
                  <a:lnTo>
                    <a:pt x="140" y="298"/>
                  </a:lnTo>
                  <a:lnTo>
                    <a:pt x="137" y="296"/>
                  </a:lnTo>
                  <a:lnTo>
                    <a:pt x="134" y="295"/>
                  </a:lnTo>
                  <a:lnTo>
                    <a:pt x="132" y="294"/>
                  </a:lnTo>
                  <a:lnTo>
                    <a:pt x="130" y="293"/>
                  </a:lnTo>
                  <a:lnTo>
                    <a:pt x="128" y="291"/>
                  </a:lnTo>
                  <a:lnTo>
                    <a:pt x="125" y="289"/>
                  </a:lnTo>
                  <a:lnTo>
                    <a:pt x="123" y="287"/>
                  </a:lnTo>
                  <a:lnTo>
                    <a:pt x="121" y="286"/>
                  </a:lnTo>
                  <a:lnTo>
                    <a:pt x="119" y="284"/>
                  </a:lnTo>
                  <a:lnTo>
                    <a:pt x="116" y="282"/>
                  </a:lnTo>
                  <a:lnTo>
                    <a:pt x="114" y="281"/>
                  </a:lnTo>
                  <a:lnTo>
                    <a:pt x="112" y="278"/>
                  </a:lnTo>
                  <a:lnTo>
                    <a:pt x="110" y="275"/>
                  </a:lnTo>
                  <a:lnTo>
                    <a:pt x="108" y="272"/>
                  </a:lnTo>
                  <a:lnTo>
                    <a:pt x="106" y="268"/>
                  </a:lnTo>
                  <a:lnTo>
                    <a:pt x="105" y="265"/>
                  </a:lnTo>
                  <a:lnTo>
                    <a:pt x="101" y="265"/>
                  </a:lnTo>
                  <a:lnTo>
                    <a:pt x="97" y="266"/>
                  </a:lnTo>
                  <a:lnTo>
                    <a:pt x="93" y="267"/>
                  </a:lnTo>
                  <a:lnTo>
                    <a:pt x="89" y="267"/>
                  </a:lnTo>
                  <a:lnTo>
                    <a:pt x="85" y="268"/>
                  </a:lnTo>
                  <a:lnTo>
                    <a:pt x="81" y="268"/>
                  </a:lnTo>
                  <a:lnTo>
                    <a:pt x="77" y="269"/>
                  </a:lnTo>
                  <a:lnTo>
                    <a:pt x="73" y="269"/>
                  </a:lnTo>
                  <a:lnTo>
                    <a:pt x="71" y="269"/>
                  </a:lnTo>
                  <a:lnTo>
                    <a:pt x="67" y="269"/>
                  </a:lnTo>
                  <a:lnTo>
                    <a:pt x="64" y="269"/>
                  </a:lnTo>
                  <a:lnTo>
                    <a:pt x="62" y="269"/>
                  </a:lnTo>
                  <a:lnTo>
                    <a:pt x="58" y="268"/>
                  </a:lnTo>
                  <a:lnTo>
                    <a:pt x="55" y="268"/>
                  </a:lnTo>
                  <a:lnTo>
                    <a:pt x="52" y="267"/>
                  </a:lnTo>
                  <a:lnTo>
                    <a:pt x="49" y="266"/>
                  </a:lnTo>
                  <a:lnTo>
                    <a:pt x="47" y="264"/>
                  </a:lnTo>
                  <a:lnTo>
                    <a:pt x="45" y="262"/>
                  </a:lnTo>
                  <a:lnTo>
                    <a:pt x="42" y="259"/>
                  </a:lnTo>
                  <a:lnTo>
                    <a:pt x="40" y="255"/>
                  </a:lnTo>
                  <a:lnTo>
                    <a:pt x="40" y="248"/>
                  </a:lnTo>
                  <a:lnTo>
                    <a:pt x="39" y="242"/>
                  </a:lnTo>
                  <a:lnTo>
                    <a:pt x="38" y="234"/>
                  </a:lnTo>
                  <a:lnTo>
                    <a:pt x="38" y="226"/>
                  </a:lnTo>
                  <a:lnTo>
                    <a:pt x="35" y="225"/>
                  </a:lnTo>
                  <a:lnTo>
                    <a:pt x="32" y="224"/>
                  </a:lnTo>
                  <a:lnTo>
                    <a:pt x="30" y="221"/>
                  </a:lnTo>
                  <a:lnTo>
                    <a:pt x="28" y="219"/>
                  </a:lnTo>
                  <a:lnTo>
                    <a:pt x="27" y="216"/>
                  </a:lnTo>
                  <a:lnTo>
                    <a:pt x="27" y="212"/>
                  </a:lnTo>
                  <a:lnTo>
                    <a:pt x="26" y="209"/>
                  </a:lnTo>
                  <a:lnTo>
                    <a:pt x="23" y="205"/>
                  </a:lnTo>
                  <a:lnTo>
                    <a:pt x="22" y="202"/>
                  </a:lnTo>
                  <a:lnTo>
                    <a:pt x="23" y="195"/>
                  </a:lnTo>
                  <a:lnTo>
                    <a:pt x="25" y="187"/>
                  </a:lnTo>
                  <a:lnTo>
                    <a:pt x="27" y="182"/>
                  </a:lnTo>
                  <a:lnTo>
                    <a:pt x="25" y="181"/>
                  </a:lnTo>
                  <a:lnTo>
                    <a:pt x="22" y="181"/>
                  </a:lnTo>
                  <a:lnTo>
                    <a:pt x="20" y="181"/>
                  </a:lnTo>
                  <a:lnTo>
                    <a:pt x="18" y="180"/>
                  </a:lnTo>
                  <a:lnTo>
                    <a:pt x="16" y="180"/>
                  </a:lnTo>
                  <a:lnTo>
                    <a:pt x="14" y="179"/>
                  </a:lnTo>
                  <a:lnTo>
                    <a:pt x="13" y="179"/>
                  </a:lnTo>
                  <a:lnTo>
                    <a:pt x="10" y="177"/>
                  </a:lnTo>
                  <a:lnTo>
                    <a:pt x="8" y="174"/>
                  </a:lnTo>
                  <a:lnTo>
                    <a:pt x="5" y="173"/>
                  </a:lnTo>
                  <a:lnTo>
                    <a:pt x="2" y="172"/>
                  </a:lnTo>
                  <a:lnTo>
                    <a:pt x="0" y="168"/>
                  </a:lnTo>
                  <a:lnTo>
                    <a:pt x="0" y="166"/>
                  </a:lnTo>
                  <a:lnTo>
                    <a:pt x="1" y="162"/>
                  </a:lnTo>
                  <a:lnTo>
                    <a:pt x="2" y="158"/>
                  </a:lnTo>
                  <a:lnTo>
                    <a:pt x="3" y="155"/>
                  </a:lnTo>
                  <a:lnTo>
                    <a:pt x="5" y="152"/>
                  </a:lnTo>
                  <a:lnTo>
                    <a:pt x="7" y="149"/>
                  </a:lnTo>
                  <a:lnTo>
                    <a:pt x="9" y="146"/>
                  </a:lnTo>
                  <a:lnTo>
                    <a:pt x="10" y="143"/>
                  </a:lnTo>
                  <a:lnTo>
                    <a:pt x="13" y="140"/>
                  </a:lnTo>
                  <a:lnTo>
                    <a:pt x="15" y="137"/>
                  </a:lnTo>
                  <a:lnTo>
                    <a:pt x="16" y="134"/>
                  </a:lnTo>
                  <a:lnTo>
                    <a:pt x="19" y="129"/>
                  </a:lnTo>
                  <a:lnTo>
                    <a:pt x="20" y="125"/>
                  </a:lnTo>
                  <a:lnTo>
                    <a:pt x="22" y="119"/>
                  </a:lnTo>
                  <a:lnTo>
                    <a:pt x="23" y="114"/>
                  </a:lnTo>
                  <a:lnTo>
                    <a:pt x="23" y="110"/>
                  </a:lnTo>
                  <a:lnTo>
                    <a:pt x="23" y="105"/>
                  </a:lnTo>
                  <a:lnTo>
                    <a:pt x="22" y="102"/>
                  </a:lnTo>
                  <a:lnTo>
                    <a:pt x="22" y="97"/>
                  </a:lnTo>
                  <a:lnTo>
                    <a:pt x="22" y="90"/>
                  </a:lnTo>
                  <a:lnTo>
                    <a:pt x="21" y="83"/>
                  </a:lnTo>
                  <a:lnTo>
                    <a:pt x="21" y="75"/>
                  </a:lnTo>
                  <a:lnTo>
                    <a:pt x="21" y="68"/>
                  </a:lnTo>
                  <a:lnTo>
                    <a:pt x="21" y="62"/>
                  </a:lnTo>
                  <a:lnTo>
                    <a:pt x="22" y="57"/>
                  </a:lnTo>
                  <a:lnTo>
                    <a:pt x="23" y="51"/>
                  </a:lnTo>
                  <a:lnTo>
                    <a:pt x="25" y="45"/>
                  </a:lnTo>
                  <a:lnTo>
                    <a:pt x="32" y="42"/>
                  </a:lnTo>
                  <a:lnTo>
                    <a:pt x="38" y="39"/>
                  </a:lnTo>
                  <a:lnTo>
                    <a:pt x="45" y="36"/>
                  </a:lnTo>
                  <a:lnTo>
                    <a:pt x="51" y="34"/>
                  </a:lnTo>
                  <a:lnTo>
                    <a:pt x="58" y="31"/>
                  </a:lnTo>
                  <a:lnTo>
                    <a:pt x="65" y="28"/>
                  </a:lnTo>
                  <a:lnTo>
                    <a:pt x="71" y="25"/>
                  </a:lnTo>
                  <a:lnTo>
                    <a:pt x="78" y="22"/>
                  </a:lnTo>
                  <a:lnTo>
                    <a:pt x="85" y="20"/>
                  </a:lnTo>
                  <a:lnTo>
                    <a:pt x="91" y="16"/>
                  </a:lnTo>
                  <a:lnTo>
                    <a:pt x="98" y="14"/>
                  </a:lnTo>
                  <a:lnTo>
                    <a:pt x="105" y="11"/>
                  </a:lnTo>
                  <a:lnTo>
                    <a:pt x="112" y="9"/>
                  </a:lnTo>
                  <a:lnTo>
                    <a:pt x="118" y="6"/>
                  </a:lnTo>
                  <a:lnTo>
                    <a:pt x="125" y="3"/>
                  </a:lnTo>
                  <a:lnTo>
                    <a:pt x="132" y="0"/>
                  </a:lnTo>
                  <a:lnTo>
                    <a:pt x="138" y="5"/>
                  </a:lnTo>
                  <a:lnTo>
                    <a:pt x="144" y="9"/>
                  </a:lnTo>
                  <a:lnTo>
                    <a:pt x="150" y="14"/>
                  </a:lnTo>
                  <a:lnTo>
                    <a:pt x="157" y="18"/>
                  </a:lnTo>
                  <a:lnTo>
                    <a:pt x="164" y="22"/>
                  </a:lnTo>
                  <a:lnTo>
                    <a:pt x="170" y="27"/>
                  </a:lnTo>
                  <a:lnTo>
                    <a:pt x="176" y="31"/>
                  </a:lnTo>
                  <a:lnTo>
                    <a:pt x="183" y="35"/>
                  </a:lnTo>
                  <a:lnTo>
                    <a:pt x="189" y="40"/>
                  </a:lnTo>
                  <a:lnTo>
                    <a:pt x="195" y="45"/>
                  </a:lnTo>
                  <a:lnTo>
                    <a:pt x="202" y="49"/>
                  </a:lnTo>
                  <a:lnTo>
                    <a:pt x="208" y="53"/>
                  </a:lnTo>
                  <a:lnTo>
                    <a:pt x="215" y="58"/>
                  </a:lnTo>
                  <a:lnTo>
                    <a:pt x="221" y="62"/>
                  </a:lnTo>
                  <a:lnTo>
                    <a:pt x="228" y="66"/>
                  </a:lnTo>
                  <a:lnTo>
                    <a:pt x="234" y="71"/>
                  </a:lnTo>
                  <a:lnTo>
                    <a:pt x="234" y="103"/>
                  </a:lnTo>
                  <a:lnTo>
                    <a:pt x="232" y="135"/>
                  </a:lnTo>
                  <a:lnTo>
                    <a:pt x="232" y="168"/>
                  </a:lnTo>
                  <a:lnTo>
                    <a:pt x="231" y="200"/>
                  </a:lnTo>
                  <a:lnTo>
                    <a:pt x="230" y="209"/>
                  </a:lnTo>
                  <a:lnTo>
                    <a:pt x="230" y="218"/>
                  </a:lnTo>
                  <a:lnTo>
                    <a:pt x="229" y="226"/>
                  </a:lnTo>
                  <a:lnTo>
                    <a:pt x="227" y="234"/>
                  </a:lnTo>
                  <a:lnTo>
                    <a:pt x="225" y="239"/>
                  </a:lnTo>
                  <a:lnTo>
                    <a:pt x="223" y="243"/>
                  </a:lnTo>
                  <a:lnTo>
                    <a:pt x="221" y="248"/>
                  </a:lnTo>
                  <a:lnTo>
                    <a:pt x="218" y="251"/>
                  </a:lnTo>
                  <a:lnTo>
                    <a:pt x="214" y="255"/>
                  </a:lnTo>
                  <a:lnTo>
                    <a:pt x="211" y="259"/>
                  </a:lnTo>
                  <a:lnTo>
                    <a:pt x="208" y="263"/>
                  </a:lnTo>
                  <a:lnTo>
                    <a:pt x="205" y="266"/>
                  </a:lnTo>
                  <a:lnTo>
                    <a:pt x="201" y="270"/>
                  </a:lnTo>
                  <a:lnTo>
                    <a:pt x="197" y="274"/>
                  </a:lnTo>
                  <a:lnTo>
                    <a:pt x="193" y="278"/>
                  </a:lnTo>
                  <a:lnTo>
                    <a:pt x="189" y="283"/>
                  </a:lnTo>
                  <a:lnTo>
                    <a:pt x="185" y="286"/>
                  </a:lnTo>
                  <a:lnTo>
                    <a:pt x="181" y="289"/>
                  </a:lnTo>
                  <a:lnTo>
                    <a:pt x="177" y="294"/>
                  </a:lnTo>
                  <a:lnTo>
                    <a:pt x="172" y="296"/>
                  </a:lnTo>
                  <a:lnTo>
                    <a:pt x="170" y="298"/>
                  </a:lnTo>
                  <a:lnTo>
                    <a:pt x="167" y="298"/>
                  </a:lnTo>
                  <a:lnTo>
                    <a:pt x="164" y="299"/>
                  </a:lnTo>
                  <a:lnTo>
                    <a:pt x="162" y="300"/>
                  </a:lnTo>
                  <a:lnTo>
                    <a:pt x="158" y="300"/>
                  </a:lnTo>
                  <a:lnTo>
                    <a:pt x="156" y="300"/>
                  </a:lnTo>
                  <a:lnTo>
                    <a:pt x="153" y="300"/>
                  </a:lnTo>
                  <a:lnTo>
                    <a:pt x="150" y="300"/>
                  </a:lnTo>
                </a:path>
              </a:pathLst>
            </a:custGeom>
            <a:solidFill>
              <a:srgbClr val="FFE9C5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20" name="Freeform 122"/>
            <p:cNvSpPr>
              <a:spLocks/>
            </p:cNvSpPr>
            <p:nvPr/>
          </p:nvSpPr>
          <p:spPr bwMode="auto">
            <a:xfrm>
              <a:off x="5004" y="2899"/>
              <a:ext cx="235" cy="301"/>
            </a:xfrm>
            <a:custGeom>
              <a:avLst/>
              <a:gdLst>
                <a:gd name="T0" fmla="*/ 145 w 235"/>
                <a:gd name="T1" fmla="*/ 300 h 301"/>
                <a:gd name="T2" fmla="*/ 137 w 235"/>
                <a:gd name="T3" fmla="*/ 296 h 301"/>
                <a:gd name="T4" fmla="*/ 130 w 235"/>
                <a:gd name="T5" fmla="*/ 293 h 301"/>
                <a:gd name="T6" fmla="*/ 123 w 235"/>
                <a:gd name="T7" fmla="*/ 287 h 301"/>
                <a:gd name="T8" fmla="*/ 116 w 235"/>
                <a:gd name="T9" fmla="*/ 282 h 301"/>
                <a:gd name="T10" fmla="*/ 110 w 235"/>
                <a:gd name="T11" fmla="*/ 275 h 301"/>
                <a:gd name="T12" fmla="*/ 105 w 235"/>
                <a:gd name="T13" fmla="*/ 265 h 301"/>
                <a:gd name="T14" fmla="*/ 93 w 235"/>
                <a:gd name="T15" fmla="*/ 267 h 301"/>
                <a:gd name="T16" fmla="*/ 81 w 235"/>
                <a:gd name="T17" fmla="*/ 268 h 301"/>
                <a:gd name="T18" fmla="*/ 71 w 235"/>
                <a:gd name="T19" fmla="*/ 269 h 301"/>
                <a:gd name="T20" fmla="*/ 62 w 235"/>
                <a:gd name="T21" fmla="*/ 269 h 301"/>
                <a:gd name="T22" fmla="*/ 52 w 235"/>
                <a:gd name="T23" fmla="*/ 267 h 301"/>
                <a:gd name="T24" fmla="*/ 45 w 235"/>
                <a:gd name="T25" fmla="*/ 262 h 301"/>
                <a:gd name="T26" fmla="*/ 40 w 235"/>
                <a:gd name="T27" fmla="*/ 248 h 301"/>
                <a:gd name="T28" fmla="*/ 38 w 235"/>
                <a:gd name="T29" fmla="*/ 226 h 301"/>
                <a:gd name="T30" fmla="*/ 30 w 235"/>
                <a:gd name="T31" fmla="*/ 221 h 301"/>
                <a:gd name="T32" fmla="*/ 27 w 235"/>
                <a:gd name="T33" fmla="*/ 212 h 301"/>
                <a:gd name="T34" fmla="*/ 22 w 235"/>
                <a:gd name="T35" fmla="*/ 202 h 301"/>
                <a:gd name="T36" fmla="*/ 27 w 235"/>
                <a:gd name="T37" fmla="*/ 182 h 301"/>
                <a:gd name="T38" fmla="*/ 20 w 235"/>
                <a:gd name="T39" fmla="*/ 181 h 301"/>
                <a:gd name="T40" fmla="*/ 14 w 235"/>
                <a:gd name="T41" fmla="*/ 179 h 301"/>
                <a:gd name="T42" fmla="*/ 8 w 235"/>
                <a:gd name="T43" fmla="*/ 174 h 301"/>
                <a:gd name="T44" fmla="*/ 0 w 235"/>
                <a:gd name="T45" fmla="*/ 168 h 301"/>
                <a:gd name="T46" fmla="*/ 2 w 235"/>
                <a:gd name="T47" fmla="*/ 158 h 301"/>
                <a:gd name="T48" fmla="*/ 7 w 235"/>
                <a:gd name="T49" fmla="*/ 149 h 301"/>
                <a:gd name="T50" fmla="*/ 13 w 235"/>
                <a:gd name="T51" fmla="*/ 140 h 301"/>
                <a:gd name="T52" fmla="*/ 19 w 235"/>
                <a:gd name="T53" fmla="*/ 129 h 301"/>
                <a:gd name="T54" fmla="*/ 23 w 235"/>
                <a:gd name="T55" fmla="*/ 114 h 301"/>
                <a:gd name="T56" fmla="*/ 22 w 235"/>
                <a:gd name="T57" fmla="*/ 102 h 301"/>
                <a:gd name="T58" fmla="*/ 21 w 235"/>
                <a:gd name="T59" fmla="*/ 83 h 301"/>
                <a:gd name="T60" fmla="*/ 21 w 235"/>
                <a:gd name="T61" fmla="*/ 62 h 301"/>
                <a:gd name="T62" fmla="*/ 25 w 235"/>
                <a:gd name="T63" fmla="*/ 45 h 301"/>
                <a:gd name="T64" fmla="*/ 45 w 235"/>
                <a:gd name="T65" fmla="*/ 36 h 301"/>
                <a:gd name="T66" fmla="*/ 65 w 235"/>
                <a:gd name="T67" fmla="*/ 28 h 301"/>
                <a:gd name="T68" fmla="*/ 85 w 235"/>
                <a:gd name="T69" fmla="*/ 20 h 301"/>
                <a:gd name="T70" fmla="*/ 105 w 235"/>
                <a:gd name="T71" fmla="*/ 11 h 301"/>
                <a:gd name="T72" fmla="*/ 125 w 235"/>
                <a:gd name="T73" fmla="*/ 3 h 301"/>
                <a:gd name="T74" fmla="*/ 144 w 235"/>
                <a:gd name="T75" fmla="*/ 9 h 301"/>
                <a:gd name="T76" fmla="*/ 164 w 235"/>
                <a:gd name="T77" fmla="*/ 22 h 301"/>
                <a:gd name="T78" fmla="*/ 183 w 235"/>
                <a:gd name="T79" fmla="*/ 35 h 301"/>
                <a:gd name="T80" fmla="*/ 202 w 235"/>
                <a:gd name="T81" fmla="*/ 49 h 301"/>
                <a:gd name="T82" fmla="*/ 221 w 235"/>
                <a:gd name="T83" fmla="*/ 62 h 301"/>
                <a:gd name="T84" fmla="*/ 234 w 235"/>
                <a:gd name="T85" fmla="*/ 103 h 301"/>
                <a:gd name="T86" fmla="*/ 231 w 235"/>
                <a:gd name="T87" fmla="*/ 200 h 301"/>
                <a:gd name="T88" fmla="*/ 229 w 235"/>
                <a:gd name="T89" fmla="*/ 226 h 301"/>
                <a:gd name="T90" fmla="*/ 223 w 235"/>
                <a:gd name="T91" fmla="*/ 243 h 301"/>
                <a:gd name="T92" fmla="*/ 214 w 235"/>
                <a:gd name="T93" fmla="*/ 255 h 301"/>
                <a:gd name="T94" fmla="*/ 205 w 235"/>
                <a:gd name="T95" fmla="*/ 266 h 301"/>
                <a:gd name="T96" fmla="*/ 193 w 235"/>
                <a:gd name="T97" fmla="*/ 278 h 301"/>
                <a:gd name="T98" fmla="*/ 181 w 235"/>
                <a:gd name="T99" fmla="*/ 289 h 301"/>
                <a:gd name="T100" fmla="*/ 170 w 235"/>
                <a:gd name="T101" fmla="*/ 298 h 301"/>
                <a:gd name="T102" fmla="*/ 162 w 235"/>
                <a:gd name="T103" fmla="*/ 300 h 301"/>
                <a:gd name="T104" fmla="*/ 153 w 235"/>
                <a:gd name="T105" fmla="*/ 300 h 301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235"/>
                <a:gd name="T160" fmla="*/ 0 h 301"/>
                <a:gd name="T161" fmla="*/ 235 w 235"/>
                <a:gd name="T162" fmla="*/ 301 h 301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235" h="301">
                  <a:moveTo>
                    <a:pt x="150" y="300"/>
                  </a:moveTo>
                  <a:lnTo>
                    <a:pt x="147" y="300"/>
                  </a:lnTo>
                  <a:lnTo>
                    <a:pt x="145" y="300"/>
                  </a:lnTo>
                  <a:lnTo>
                    <a:pt x="143" y="299"/>
                  </a:lnTo>
                  <a:lnTo>
                    <a:pt x="140" y="298"/>
                  </a:lnTo>
                  <a:lnTo>
                    <a:pt x="137" y="296"/>
                  </a:lnTo>
                  <a:lnTo>
                    <a:pt x="134" y="295"/>
                  </a:lnTo>
                  <a:lnTo>
                    <a:pt x="132" y="294"/>
                  </a:lnTo>
                  <a:lnTo>
                    <a:pt x="130" y="293"/>
                  </a:lnTo>
                  <a:lnTo>
                    <a:pt x="128" y="291"/>
                  </a:lnTo>
                  <a:lnTo>
                    <a:pt x="125" y="289"/>
                  </a:lnTo>
                  <a:lnTo>
                    <a:pt x="123" y="287"/>
                  </a:lnTo>
                  <a:lnTo>
                    <a:pt x="121" y="286"/>
                  </a:lnTo>
                  <a:lnTo>
                    <a:pt x="119" y="284"/>
                  </a:lnTo>
                  <a:lnTo>
                    <a:pt x="116" y="282"/>
                  </a:lnTo>
                  <a:lnTo>
                    <a:pt x="114" y="281"/>
                  </a:lnTo>
                  <a:lnTo>
                    <a:pt x="112" y="278"/>
                  </a:lnTo>
                  <a:lnTo>
                    <a:pt x="110" y="275"/>
                  </a:lnTo>
                  <a:lnTo>
                    <a:pt x="108" y="272"/>
                  </a:lnTo>
                  <a:lnTo>
                    <a:pt x="106" y="268"/>
                  </a:lnTo>
                  <a:lnTo>
                    <a:pt x="105" y="265"/>
                  </a:lnTo>
                  <a:lnTo>
                    <a:pt x="101" y="265"/>
                  </a:lnTo>
                  <a:lnTo>
                    <a:pt x="97" y="266"/>
                  </a:lnTo>
                  <a:lnTo>
                    <a:pt x="93" y="267"/>
                  </a:lnTo>
                  <a:lnTo>
                    <a:pt x="89" y="267"/>
                  </a:lnTo>
                  <a:lnTo>
                    <a:pt x="85" y="268"/>
                  </a:lnTo>
                  <a:lnTo>
                    <a:pt x="81" y="268"/>
                  </a:lnTo>
                  <a:lnTo>
                    <a:pt x="77" y="269"/>
                  </a:lnTo>
                  <a:lnTo>
                    <a:pt x="73" y="269"/>
                  </a:lnTo>
                  <a:lnTo>
                    <a:pt x="71" y="269"/>
                  </a:lnTo>
                  <a:lnTo>
                    <a:pt x="67" y="269"/>
                  </a:lnTo>
                  <a:lnTo>
                    <a:pt x="64" y="269"/>
                  </a:lnTo>
                  <a:lnTo>
                    <a:pt x="62" y="269"/>
                  </a:lnTo>
                  <a:lnTo>
                    <a:pt x="58" y="268"/>
                  </a:lnTo>
                  <a:lnTo>
                    <a:pt x="55" y="268"/>
                  </a:lnTo>
                  <a:lnTo>
                    <a:pt x="52" y="267"/>
                  </a:lnTo>
                  <a:lnTo>
                    <a:pt x="49" y="266"/>
                  </a:lnTo>
                  <a:lnTo>
                    <a:pt x="47" y="264"/>
                  </a:lnTo>
                  <a:lnTo>
                    <a:pt x="45" y="262"/>
                  </a:lnTo>
                  <a:lnTo>
                    <a:pt x="42" y="259"/>
                  </a:lnTo>
                  <a:lnTo>
                    <a:pt x="40" y="255"/>
                  </a:lnTo>
                  <a:lnTo>
                    <a:pt x="40" y="248"/>
                  </a:lnTo>
                  <a:lnTo>
                    <a:pt x="39" y="242"/>
                  </a:lnTo>
                  <a:lnTo>
                    <a:pt x="38" y="234"/>
                  </a:lnTo>
                  <a:lnTo>
                    <a:pt x="38" y="226"/>
                  </a:lnTo>
                  <a:lnTo>
                    <a:pt x="35" y="225"/>
                  </a:lnTo>
                  <a:lnTo>
                    <a:pt x="32" y="224"/>
                  </a:lnTo>
                  <a:lnTo>
                    <a:pt x="30" y="221"/>
                  </a:lnTo>
                  <a:lnTo>
                    <a:pt x="28" y="219"/>
                  </a:lnTo>
                  <a:lnTo>
                    <a:pt x="27" y="216"/>
                  </a:lnTo>
                  <a:lnTo>
                    <a:pt x="27" y="212"/>
                  </a:lnTo>
                  <a:lnTo>
                    <a:pt x="26" y="209"/>
                  </a:lnTo>
                  <a:lnTo>
                    <a:pt x="23" y="205"/>
                  </a:lnTo>
                  <a:lnTo>
                    <a:pt x="22" y="202"/>
                  </a:lnTo>
                  <a:lnTo>
                    <a:pt x="23" y="195"/>
                  </a:lnTo>
                  <a:lnTo>
                    <a:pt x="25" y="187"/>
                  </a:lnTo>
                  <a:lnTo>
                    <a:pt x="27" y="182"/>
                  </a:lnTo>
                  <a:lnTo>
                    <a:pt x="25" y="181"/>
                  </a:lnTo>
                  <a:lnTo>
                    <a:pt x="22" y="181"/>
                  </a:lnTo>
                  <a:lnTo>
                    <a:pt x="20" y="181"/>
                  </a:lnTo>
                  <a:lnTo>
                    <a:pt x="18" y="180"/>
                  </a:lnTo>
                  <a:lnTo>
                    <a:pt x="16" y="180"/>
                  </a:lnTo>
                  <a:lnTo>
                    <a:pt x="14" y="179"/>
                  </a:lnTo>
                  <a:lnTo>
                    <a:pt x="13" y="179"/>
                  </a:lnTo>
                  <a:lnTo>
                    <a:pt x="10" y="177"/>
                  </a:lnTo>
                  <a:lnTo>
                    <a:pt x="8" y="174"/>
                  </a:lnTo>
                  <a:lnTo>
                    <a:pt x="5" y="173"/>
                  </a:lnTo>
                  <a:lnTo>
                    <a:pt x="2" y="172"/>
                  </a:lnTo>
                  <a:lnTo>
                    <a:pt x="0" y="168"/>
                  </a:lnTo>
                  <a:lnTo>
                    <a:pt x="0" y="166"/>
                  </a:lnTo>
                  <a:lnTo>
                    <a:pt x="1" y="162"/>
                  </a:lnTo>
                  <a:lnTo>
                    <a:pt x="2" y="158"/>
                  </a:lnTo>
                  <a:lnTo>
                    <a:pt x="3" y="155"/>
                  </a:lnTo>
                  <a:lnTo>
                    <a:pt x="5" y="152"/>
                  </a:lnTo>
                  <a:lnTo>
                    <a:pt x="7" y="149"/>
                  </a:lnTo>
                  <a:lnTo>
                    <a:pt x="9" y="146"/>
                  </a:lnTo>
                  <a:lnTo>
                    <a:pt x="10" y="143"/>
                  </a:lnTo>
                  <a:lnTo>
                    <a:pt x="13" y="140"/>
                  </a:lnTo>
                  <a:lnTo>
                    <a:pt x="15" y="137"/>
                  </a:lnTo>
                  <a:lnTo>
                    <a:pt x="16" y="134"/>
                  </a:lnTo>
                  <a:lnTo>
                    <a:pt x="19" y="129"/>
                  </a:lnTo>
                  <a:lnTo>
                    <a:pt x="20" y="125"/>
                  </a:lnTo>
                  <a:lnTo>
                    <a:pt x="22" y="119"/>
                  </a:lnTo>
                  <a:lnTo>
                    <a:pt x="23" y="114"/>
                  </a:lnTo>
                  <a:lnTo>
                    <a:pt x="23" y="110"/>
                  </a:lnTo>
                  <a:lnTo>
                    <a:pt x="23" y="105"/>
                  </a:lnTo>
                  <a:lnTo>
                    <a:pt x="22" y="102"/>
                  </a:lnTo>
                  <a:lnTo>
                    <a:pt x="22" y="97"/>
                  </a:lnTo>
                  <a:lnTo>
                    <a:pt x="22" y="90"/>
                  </a:lnTo>
                  <a:lnTo>
                    <a:pt x="21" y="83"/>
                  </a:lnTo>
                  <a:lnTo>
                    <a:pt x="21" y="75"/>
                  </a:lnTo>
                  <a:lnTo>
                    <a:pt x="21" y="68"/>
                  </a:lnTo>
                  <a:lnTo>
                    <a:pt x="21" y="62"/>
                  </a:lnTo>
                  <a:lnTo>
                    <a:pt x="22" y="57"/>
                  </a:lnTo>
                  <a:lnTo>
                    <a:pt x="23" y="51"/>
                  </a:lnTo>
                  <a:lnTo>
                    <a:pt x="25" y="45"/>
                  </a:lnTo>
                  <a:lnTo>
                    <a:pt x="32" y="42"/>
                  </a:lnTo>
                  <a:lnTo>
                    <a:pt x="38" y="39"/>
                  </a:lnTo>
                  <a:lnTo>
                    <a:pt x="45" y="36"/>
                  </a:lnTo>
                  <a:lnTo>
                    <a:pt x="51" y="34"/>
                  </a:lnTo>
                  <a:lnTo>
                    <a:pt x="58" y="31"/>
                  </a:lnTo>
                  <a:lnTo>
                    <a:pt x="65" y="28"/>
                  </a:lnTo>
                  <a:lnTo>
                    <a:pt x="71" y="25"/>
                  </a:lnTo>
                  <a:lnTo>
                    <a:pt x="78" y="22"/>
                  </a:lnTo>
                  <a:lnTo>
                    <a:pt x="85" y="20"/>
                  </a:lnTo>
                  <a:lnTo>
                    <a:pt x="91" y="16"/>
                  </a:lnTo>
                  <a:lnTo>
                    <a:pt x="98" y="14"/>
                  </a:lnTo>
                  <a:lnTo>
                    <a:pt x="105" y="11"/>
                  </a:lnTo>
                  <a:lnTo>
                    <a:pt x="112" y="9"/>
                  </a:lnTo>
                  <a:lnTo>
                    <a:pt x="118" y="6"/>
                  </a:lnTo>
                  <a:lnTo>
                    <a:pt x="125" y="3"/>
                  </a:lnTo>
                  <a:lnTo>
                    <a:pt x="132" y="0"/>
                  </a:lnTo>
                  <a:lnTo>
                    <a:pt x="138" y="5"/>
                  </a:lnTo>
                  <a:lnTo>
                    <a:pt x="144" y="9"/>
                  </a:lnTo>
                  <a:lnTo>
                    <a:pt x="150" y="14"/>
                  </a:lnTo>
                  <a:lnTo>
                    <a:pt x="157" y="18"/>
                  </a:lnTo>
                  <a:lnTo>
                    <a:pt x="164" y="22"/>
                  </a:lnTo>
                  <a:lnTo>
                    <a:pt x="170" y="27"/>
                  </a:lnTo>
                  <a:lnTo>
                    <a:pt x="176" y="31"/>
                  </a:lnTo>
                  <a:lnTo>
                    <a:pt x="183" y="35"/>
                  </a:lnTo>
                  <a:lnTo>
                    <a:pt x="189" y="40"/>
                  </a:lnTo>
                  <a:lnTo>
                    <a:pt x="195" y="45"/>
                  </a:lnTo>
                  <a:lnTo>
                    <a:pt x="202" y="49"/>
                  </a:lnTo>
                  <a:lnTo>
                    <a:pt x="208" y="53"/>
                  </a:lnTo>
                  <a:lnTo>
                    <a:pt x="215" y="58"/>
                  </a:lnTo>
                  <a:lnTo>
                    <a:pt x="221" y="62"/>
                  </a:lnTo>
                  <a:lnTo>
                    <a:pt x="228" y="66"/>
                  </a:lnTo>
                  <a:lnTo>
                    <a:pt x="234" y="71"/>
                  </a:lnTo>
                  <a:lnTo>
                    <a:pt x="234" y="103"/>
                  </a:lnTo>
                  <a:lnTo>
                    <a:pt x="232" y="135"/>
                  </a:lnTo>
                  <a:lnTo>
                    <a:pt x="232" y="168"/>
                  </a:lnTo>
                  <a:lnTo>
                    <a:pt x="231" y="200"/>
                  </a:lnTo>
                  <a:lnTo>
                    <a:pt x="230" y="209"/>
                  </a:lnTo>
                  <a:lnTo>
                    <a:pt x="230" y="218"/>
                  </a:lnTo>
                  <a:lnTo>
                    <a:pt x="229" y="226"/>
                  </a:lnTo>
                  <a:lnTo>
                    <a:pt x="227" y="234"/>
                  </a:lnTo>
                  <a:lnTo>
                    <a:pt x="225" y="239"/>
                  </a:lnTo>
                  <a:lnTo>
                    <a:pt x="223" y="243"/>
                  </a:lnTo>
                  <a:lnTo>
                    <a:pt x="221" y="248"/>
                  </a:lnTo>
                  <a:lnTo>
                    <a:pt x="218" y="251"/>
                  </a:lnTo>
                  <a:lnTo>
                    <a:pt x="214" y="255"/>
                  </a:lnTo>
                  <a:lnTo>
                    <a:pt x="211" y="259"/>
                  </a:lnTo>
                  <a:lnTo>
                    <a:pt x="208" y="263"/>
                  </a:lnTo>
                  <a:lnTo>
                    <a:pt x="205" y="266"/>
                  </a:lnTo>
                  <a:lnTo>
                    <a:pt x="201" y="270"/>
                  </a:lnTo>
                  <a:lnTo>
                    <a:pt x="197" y="274"/>
                  </a:lnTo>
                  <a:lnTo>
                    <a:pt x="193" y="278"/>
                  </a:lnTo>
                  <a:lnTo>
                    <a:pt x="189" y="283"/>
                  </a:lnTo>
                  <a:lnTo>
                    <a:pt x="185" y="286"/>
                  </a:lnTo>
                  <a:lnTo>
                    <a:pt x="181" y="289"/>
                  </a:lnTo>
                  <a:lnTo>
                    <a:pt x="177" y="294"/>
                  </a:lnTo>
                  <a:lnTo>
                    <a:pt x="172" y="296"/>
                  </a:lnTo>
                  <a:lnTo>
                    <a:pt x="170" y="298"/>
                  </a:lnTo>
                  <a:lnTo>
                    <a:pt x="167" y="298"/>
                  </a:lnTo>
                  <a:lnTo>
                    <a:pt x="164" y="299"/>
                  </a:lnTo>
                  <a:lnTo>
                    <a:pt x="162" y="300"/>
                  </a:lnTo>
                  <a:lnTo>
                    <a:pt x="158" y="300"/>
                  </a:lnTo>
                  <a:lnTo>
                    <a:pt x="156" y="300"/>
                  </a:lnTo>
                  <a:lnTo>
                    <a:pt x="153" y="300"/>
                  </a:lnTo>
                  <a:lnTo>
                    <a:pt x="150" y="300"/>
                  </a:lnTo>
                </a:path>
              </a:pathLst>
            </a:custGeom>
            <a:noFill/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21" name="Freeform 123"/>
            <p:cNvSpPr>
              <a:spLocks/>
            </p:cNvSpPr>
            <p:nvPr/>
          </p:nvSpPr>
          <p:spPr bwMode="auto">
            <a:xfrm>
              <a:off x="5147" y="3096"/>
              <a:ext cx="97" cy="154"/>
            </a:xfrm>
            <a:custGeom>
              <a:avLst/>
              <a:gdLst>
                <a:gd name="T0" fmla="*/ 0 w 97"/>
                <a:gd name="T1" fmla="*/ 101 h 154"/>
                <a:gd name="T2" fmla="*/ 9 w 97"/>
                <a:gd name="T3" fmla="*/ 98 h 154"/>
                <a:gd name="T4" fmla="*/ 17 w 97"/>
                <a:gd name="T5" fmla="*/ 94 h 154"/>
                <a:gd name="T6" fmla="*/ 25 w 97"/>
                <a:gd name="T7" fmla="*/ 90 h 154"/>
                <a:gd name="T8" fmla="*/ 32 w 97"/>
                <a:gd name="T9" fmla="*/ 86 h 154"/>
                <a:gd name="T10" fmla="*/ 39 w 97"/>
                <a:gd name="T11" fmla="*/ 81 h 154"/>
                <a:gd name="T12" fmla="*/ 45 w 97"/>
                <a:gd name="T13" fmla="*/ 75 h 154"/>
                <a:gd name="T14" fmla="*/ 52 w 97"/>
                <a:gd name="T15" fmla="*/ 68 h 154"/>
                <a:gd name="T16" fmla="*/ 58 w 97"/>
                <a:gd name="T17" fmla="*/ 60 h 154"/>
                <a:gd name="T18" fmla="*/ 65 w 97"/>
                <a:gd name="T19" fmla="*/ 51 h 154"/>
                <a:gd name="T20" fmla="*/ 69 w 97"/>
                <a:gd name="T21" fmla="*/ 45 h 154"/>
                <a:gd name="T22" fmla="*/ 74 w 97"/>
                <a:gd name="T23" fmla="*/ 37 h 154"/>
                <a:gd name="T24" fmla="*/ 78 w 97"/>
                <a:gd name="T25" fmla="*/ 30 h 154"/>
                <a:gd name="T26" fmla="*/ 80 w 97"/>
                <a:gd name="T27" fmla="*/ 24 h 154"/>
                <a:gd name="T28" fmla="*/ 82 w 97"/>
                <a:gd name="T29" fmla="*/ 16 h 154"/>
                <a:gd name="T30" fmla="*/ 85 w 97"/>
                <a:gd name="T31" fmla="*/ 9 h 154"/>
                <a:gd name="T32" fmla="*/ 87 w 97"/>
                <a:gd name="T33" fmla="*/ 0 h 154"/>
                <a:gd name="T34" fmla="*/ 90 w 97"/>
                <a:gd name="T35" fmla="*/ 11 h 154"/>
                <a:gd name="T36" fmla="*/ 93 w 97"/>
                <a:gd name="T37" fmla="*/ 23 h 154"/>
                <a:gd name="T38" fmla="*/ 95 w 97"/>
                <a:gd name="T39" fmla="*/ 35 h 154"/>
                <a:gd name="T40" fmla="*/ 96 w 97"/>
                <a:gd name="T41" fmla="*/ 47 h 154"/>
                <a:gd name="T42" fmla="*/ 95 w 97"/>
                <a:gd name="T43" fmla="*/ 60 h 154"/>
                <a:gd name="T44" fmla="*/ 94 w 97"/>
                <a:gd name="T45" fmla="*/ 72 h 154"/>
                <a:gd name="T46" fmla="*/ 90 w 97"/>
                <a:gd name="T47" fmla="*/ 84 h 154"/>
                <a:gd name="T48" fmla="*/ 84 w 97"/>
                <a:gd name="T49" fmla="*/ 94 h 154"/>
                <a:gd name="T50" fmla="*/ 81 w 97"/>
                <a:gd name="T51" fmla="*/ 99 h 154"/>
                <a:gd name="T52" fmla="*/ 78 w 97"/>
                <a:gd name="T53" fmla="*/ 103 h 154"/>
                <a:gd name="T54" fmla="*/ 74 w 97"/>
                <a:gd name="T55" fmla="*/ 108 h 154"/>
                <a:gd name="T56" fmla="*/ 70 w 97"/>
                <a:gd name="T57" fmla="*/ 113 h 154"/>
                <a:gd name="T58" fmla="*/ 67 w 97"/>
                <a:gd name="T59" fmla="*/ 117 h 154"/>
                <a:gd name="T60" fmla="*/ 63 w 97"/>
                <a:gd name="T61" fmla="*/ 122 h 154"/>
                <a:gd name="T62" fmla="*/ 59 w 97"/>
                <a:gd name="T63" fmla="*/ 126 h 154"/>
                <a:gd name="T64" fmla="*/ 55 w 97"/>
                <a:gd name="T65" fmla="*/ 130 h 154"/>
                <a:gd name="T66" fmla="*/ 52 w 97"/>
                <a:gd name="T67" fmla="*/ 133 h 154"/>
                <a:gd name="T68" fmla="*/ 48 w 97"/>
                <a:gd name="T69" fmla="*/ 136 h 154"/>
                <a:gd name="T70" fmla="*/ 45 w 97"/>
                <a:gd name="T71" fmla="*/ 139 h 154"/>
                <a:gd name="T72" fmla="*/ 42 w 97"/>
                <a:gd name="T73" fmla="*/ 142 h 154"/>
                <a:gd name="T74" fmla="*/ 39 w 97"/>
                <a:gd name="T75" fmla="*/ 144 h 154"/>
                <a:gd name="T76" fmla="*/ 35 w 97"/>
                <a:gd name="T77" fmla="*/ 147 h 154"/>
                <a:gd name="T78" fmla="*/ 32 w 97"/>
                <a:gd name="T79" fmla="*/ 150 h 154"/>
                <a:gd name="T80" fmla="*/ 28 w 97"/>
                <a:gd name="T81" fmla="*/ 153 h 154"/>
                <a:gd name="T82" fmla="*/ 25 w 97"/>
                <a:gd name="T83" fmla="*/ 147 h 154"/>
                <a:gd name="T84" fmla="*/ 21 w 97"/>
                <a:gd name="T85" fmla="*/ 140 h 154"/>
                <a:gd name="T86" fmla="*/ 19 w 97"/>
                <a:gd name="T87" fmla="*/ 133 h 154"/>
                <a:gd name="T88" fmla="*/ 15 w 97"/>
                <a:gd name="T89" fmla="*/ 127 h 154"/>
                <a:gd name="T90" fmla="*/ 12 w 97"/>
                <a:gd name="T91" fmla="*/ 120 h 154"/>
                <a:gd name="T92" fmla="*/ 8 w 97"/>
                <a:gd name="T93" fmla="*/ 114 h 154"/>
                <a:gd name="T94" fmla="*/ 4 w 97"/>
                <a:gd name="T95" fmla="*/ 107 h 154"/>
                <a:gd name="T96" fmla="*/ 0 w 97"/>
                <a:gd name="T97" fmla="*/ 101 h 154"/>
                <a:gd name="T98" fmla="*/ 0 w 97"/>
                <a:gd name="T99" fmla="*/ 101 h 154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97"/>
                <a:gd name="T151" fmla="*/ 0 h 154"/>
                <a:gd name="T152" fmla="*/ 97 w 97"/>
                <a:gd name="T153" fmla="*/ 154 h 154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97" h="154">
                  <a:moveTo>
                    <a:pt x="0" y="101"/>
                  </a:moveTo>
                  <a:lnTo>
                    <a:pt x="9" y="98"/>
                  </a:lnTo>
                  <a:lnTo>
                    <a:pt x="17" y="94"/>
                  </a:lnTo>
                  <a:lnTo>
                    <a:pt x="25" y="90"/>
                  </a:lnTo>
                  <a:lnTo>
                    <a:pt x="32" y="86"/>
                  </a:lnTo>
                  <a:lnTo>
                    <a:pt x="39" y="81"/>
                  </a:lnTo>
                  <a:lnTo>
                    <a:pt x="45" y="75"/>
                  </a:lnTo>
                  <a:lnTo>
                    <a:pt x="52" y="68"/>
                  </a:lnTo>
                  <a:lnTo>
                    <a:pt x="58" y="60"/>
                  </a:lnTo>
                  <a:lnTo>
                    <a:pt x="65" y="51"/>
                  </a:lnTo>
                  <a:lnTo>
                    <a:pt x="69" y="45"/>
                  </a:lnTo>
                  <a:lnTo>
                    <a:pt x="74" y="37"/>
                  </a:lnTo>
                  <a:lnTo>
                    <a:pt x="78" y="30"/>
                  </a:lnTo>
                  <a:lnTo>
                    <a:pt x="80" y="24"/>
                  </a:lnTo>
                  <a:lnTo>
                    <a:pt x="82" y="16"/>
                  </a:lnTo>
                  <a:lnTo>
                    <a:pt x="85" y="9"/>
                  </a:lnTo>
                  <a:lnTo>
                    <a:pt x="87" y="0"/>
                  </a:lnTo>
                  <a:lnTo>
                    <a:pt x="90" y="11"/>
                  </a:lnTo>
                  <a:lnTo>
                    <a:pt x="93" y="23"/>
                  </a:lnTo>
                  <a:lnTo>
                    <a:pt x="95" y="35"/>
                  </a:lnTo>
                  <a:lnTo>
                    <a:pt x="96" y="47"/>
                  </a:lnTo>
                  <a:lnTo>
                    <a:pt x="95" y="60"/>
                  </a:lnTo>
                  <a:lnTo>
                    <a:pt x="94" y="72"/>
                  </a:lnTo>
                  <a:lnTo>
                    <a:pt x="90" y="84"/>
                  </a:lnTo>
                  <a:lnTo>
                    <a:pt x="84" y="94"/>
                  </a:lnTo>
                  <a:lnTo>
                    <a:pt x="81" y="99"/>
                  </a:lnTo>
                  <a:lnTo>
                    <a:pt x="78" y="103"/>
                  </a:lnTo>
                  <a:lnTo>
                    <a:pt x="74" y="108"/>
                  </a:lnTo>
                  <a:lnTo>
                    <a:pt x="70" y="113"/>
                  </a:lnTo>
                  <a:lnTo>
                    <a:pt x="67" y="117"/>
                  </a:lnTo>
                  <a:lnTo>
                    <a:pt x="63" y="122"/>
                  </a:lnTo>
                  <a:lnTo>
                    <a:pt x="59" y="126"/>
                  </a:lnTo>
                  <a:lnTo>
                    <a:pt x="55" y="130"/>
                  </a:lnTo>
                  <a:lnTo>
                    <a:pt x="52" y="133"/>
                  </a:lnTo>
                  <a:lnTo>
                    <a:pt x="48" y="136"/>
                  </a:lnTo>
                  <a:lnTo>
                    <a:pt x="45" y="139"/>
                  </a:lnTo>
                  <a:lnTo>
                    <a:pt x="42" y="142"/>
                  </a:lnTo>
                  <a:lnTo>
                    <a:pt x="39" y="144"/>
                  </a:lnTo>
                  <a:lnTo>
                    <a:pt x="35" y="147"/>
                  </a:lnTo>
                  <a:lnTo>
                    <a:pt x="32" y="150"/>
                  </a:lnTo>
                  <a:lnTo>
                    <a:pt x="28" y="153"/>
                  </a:lnTo>
                  <a:lnTo>
                    <a:pt x="25" y="147"/>
                  </a:lnTo>
                  <a:lnTo>
                    <a:pt x="21" y="140"/>
                  </a:lnTo>
                  <a:lnTo>
                    <a:pt x="19" y="133"/>
                  </a:lnTo>
                  <a:lnTo>
                    <a:pt x="15" y="127"/>
                  </a:lnTo>
                  <a:lnTo>
                    <a:pt x="12" y="120"/>
                  </a:lnTo>
                  <a:lnTo>
                    <a:pt x="8" y="114"/>
                  </a:lnTo>
                  <a:lnTo>
                    <a:pt x="4" y="107"/>
                  </a:lnTo>
                  <a:lnTo>
                    <a:pt x="0" y="101"/>
                  </a:lnTo>
                </a:path>
              </a:pathLst>
            </a:custGeom>
            <a:solidFill>
              <a:srgbClr val="FF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22" name="Freeform 124"/>
            <p:cNvSpPr>
              <a:spLocks/>
            </p:cNvSpPr>
            <p:nvPr/>
          </p:nvSpPr>
          <p:spPr bwMode="auto">
            <a:xfrm>
              <a:off x="5147" y="3096"/>
              <a:ext cx="97" cy="154"/>
            </a:xfrm>
            <a:custGeom>
              <a:avLst/>
              <a:gdLst>
                <a:gd name="T0" fmla="*/ 0 w 97"/>
                <a:gd name="T1" fmla="*/ 101 h 154"/>
                <a:gd name="T2" fmla="*/ 9 w 97"/>
                <a:gd name="T3" fmla="*/ 98 h 154"/>
                <a:gd name="T4" fmla="*/ 17 w 97"/>
                <a:gd name="T5" fmla="*/ 94 h 154"/>
                <a:gd name="T6" fmla="*/ 25 w 97"/>
                <a:gd name="T7" fmla="*/ 90 h 154"/>
                <a:gd name="T8" fmla="*/ 32 w 97"/>
                <a:gd name="T9" fmla="*/ 86 h 154"/>
                <a:gd name="T10" fmla="*/ 39 w 97"/>
                <a:gd name="T11" fmla="*/ 81 h 154"/>
                <a:gd name="T12" fmla="*/ 45 w 97"/>
                <a:gd name="T13" fmla="*/ 75 h 154"/>
                <a:gd name="T14" fmla="*/ 52 w 97"/>
                <a:gd name="T15" fmla="*/ 68 h 154"/>
                <a:gd name="T16" fmla="*/ 58 w 97"/>
                <a:gd name="T17" fmla="*/ 60 h 154"/>
                <a:gd name="T18" fmla="*/ 65 w 97"/>
                <a:gd name="T19" fmla="*/ 51 h 154"/>
                <a:gd name="T20" fmla="*/ 69 w 97"/>
                <a:gd name="T21" fmla="*/ 45 h 154"/>
                <a:gd name="T22" fmla="*/ 74 w 97"/>
                <a:gd name="T23" fmla="*/ 37 h 154"/>
                <a:gd name="T24" fmla="*/ 78 w 97"/>
                <a:gd name="T25" fmla="*/ 30 h 154"/>
                <a:gd name="T26" fmla="*/ 80 w 97"/>
                <a:gd name="T27" fmla="*/ 24 h 154"/>
                <a:gd name="T28" fmla="*/ 82 w 97"/>
                <a:gd name="T29" fmla="*/ 16 h 154"/>
                <a:gd name="T30" fmla="*/ 85 w 97"/>
                <a:gd name="T31" fmla="*/ 9 h 154"/>
                <a:gd name="T32" fmla="*/ 87 w 97"/>
                <a:gd name="T33" fmla="*/ 0 h 154"/>
                <a:gd name="T34" fmla="*/ 90 w 97"/>
                <a:gd name="T35" fmla="*/ 11 h 154"/>
                <a:gd name="T36" fmla="*/ 93 w 97"/>
                <a:gd name="T37" fmla="*/ 23 h 154"/>
                <a:gd name="T38" fmla="*/ 95 w 97"/>
                <a:gd name="T39" fmla="*/ 35 h 154"/>
                <a:gd name="T40" fmla="*/ 96 w 97"/>
                <a:gd name="T41" fmla="*/ 47 h 154"/>
                <a:gd name="T42" fmla="*/ 95 w 97"/>
                <a:gd name="T43" fmla="*/ 60 h 154"/>
                <a:gd name="T44" fmla="*/ 94 w 97"/>
                <a:gd name="T45" fmla="*/ 72 h 154"/>
                <a:gd name="T46" fmla="*/ 90 w 97"/>
                <a:gd name="T47" fmla="*/ 84 h 154"/>
                <a:gd name="T48" fmla="*/ 84 w 97"/>
                <a:gd name="T49" fmla="*/ 94 h 154"/>
                <a:gd name="T50" fmla="*/ 81 w 97"/>
                <a:gd name="T51" fmla="*/ 99 h 154"/>
                <a:gd name="T52" fmla="*/ 78 w 97"/>
                <a:gd name="T53" fmla="*/ 103 h 154"/>
                <a:gd name="T54" fmla="*/ 74 w 97"/>
                <a:gd name="T55" fmla="*/ 108 h 154"/>
                <a:gd name="T56" fmla="*/ 70 w 97"/>
                <a:gd name="T57" fmla="*/ 113 h 154"/>
                <a:gd name="T58" fmla="*/ 67 w 97"/>
                <a:gd name="T59" fmla="*/ 117 h 154"/>
                <a:gd name="T60" fmla="*/ 63 w 97"/>
                <a:gd name="T61" fmla="*/ 122 h 154"/>
                <a:gd name="T62" fmla="*/ 59 w 97"/>
                <a:gd name="T63" fmla="*/ 126 h 154"/>
                <a:gd name="T64" fmla="*/ 55 w 97"/>
                <a:gd name="T65" fmla="*/ 130 h 154"/>
                <a:gd name="T66" fmla="*/ 52 w 97"/>
                <a:gd name="T67" fmla="*/ 133 h 154"/>
                <a:gd name="T68" fmla="*/ 48 w 97"/>
                <a:gd name="T69" fmla="*/ 136 h 154"/>
                <a:gd name="T70" fmla="*/ 45 w 97"/>
                <a:gd name="T71" fmla="*/ 139 h 154"/>
                <a:gd name="T72" fmla="*/ 42 w 97"/>
                <a:gd name="T73" fmla="*/ 142 h 154"/>
                <a:gd name="T74" fmla="*/ 39 w 97"/>
                <a:gd name="T75" fmla="*/ 144 h 154"/>
                <a:gd name="T76" fmla="*/ 35 w 97"/>
                <a:gd name="T77" fmla="*/ 147 h 154"/>
                <a:gd name="T78" fmla="*/ 32 w 97"/>
                <a:gd name="T79" fmla="*/ 150 h 154"/>
                <a:gd name="T80" fmla="*/ 28 w 97"/>
                <a:gd name="T81" fmla="*/ 153 h 154"/>
                <a:gd name="T82" fmla="*/ 25 w 97"/>
                <a:gd name="T83" fmla="*/ 147 h 154"/>
                <a:gd name="T84" fmla="*/ 21 w 97"/>
                <a:gd name="T85" fmla="*/ 140 h 154"/>
                <a:gd name="T86" fmla="*/ 19 w 97"/>
                <a:gd name="T87" fmla="*/ 133 h 154"/>
                <a:gd name="T88" fmla="*/ 15 w 97"/>
                <a:gd name="T89" fmla="*/ 127 h 154"/>
                <a:gd name="T90" fmla="*/ 12 w 97"/>
                <a:gd name="T91" fmla="*/ 120 h 154"/>
                <a:gd name="T92" fmla="*/ 8 w 97"/>
                <a:gd name="T93" fmla="*/ 114 h 154"/>
                <a:gd name="T94" fmla="*/ 4 w 97"/>
                <a:gd name="T95" fmla="*/ 107 h 154"/>
                <a:gd name="T96" fmla="*/ 0 w 97"/>
                <a:gd name="T97" fmla="*/ 101 h 154"/>
                <a:gd name="T98" fmla="*/ 0 w 97"/>
                <a:gd name="T99" fmla="*/ 101 h 154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97"/>
                <a:gd name="T151" fmla="*/ 0 h 154"/>
                <a:gd name="T152" fmla="*/ 97 w 97"/>
                <a:gd name="T153" fmla="*/ 154 h 154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97" h="154">
                  <a:moveTo>
                    <a:pt x="0" y="101"/>
                  </a:moveTo>
                  <a:lnTo>
                    <a:pt x="9" y="98"/>
                  </a:lnTo>
                  <a:lnTo>
                    <a:pt x="17" y="94"/>
                  </a:lnTo>
                  <a:lnTo>
                    <a:pt x="25" y="90"/>
                  </a:lnTo>
                  <a:lnTo>
                    <a:pt x="32" y="86"/>
                  </a:lnTo>
                  <a:lnTo>
                    <a:pt x="39" y="81"/>
                  </a:lnTo>
                  <a:lnTo>
                    <a:pt x="45" y="75"/>
                  </a:lnTo>
                  <a:lnTo>
                    <a:pt x="52" y="68"/>
                  </a:lnTo>
                  <a:lnTo>
                    <a:pt x="58" y="60"/>
                  </a:lnTo>
                  <a:lnTo>
                    <a:pt x="65" y="51"/>
                  </a:lnTo>
                  <a:lnTo>
                    <a:pt x="69" y="45"/>
                  </a:lnTo>
                  <a:lnTo>
                    <a:pt x="74" y="37"/>
                  </a:lnTo>
                  <a:lnTo>
                    <a:pt x="78" y="30"/>
                  </a:lnTo>
                  <a:lnTo>
                    <a:pt x="80" y="24"/>
                  </a:lnTo>
                  <a:lnTo>
                    <a:pt x="82" y="16"/>
                  </a:lnTo>
                  <a:lnTo>
                    <a:pt x="85" y="9"/>
                  </a:lnTo>
                  <a:lnTo>
                    <a:pt x="87" y="0"/>
                  </a:lnTo>
                  <a:lnTo>
                    <a:pt x="90" y="11"/>
                  </a:lnTo>
                  <a:lnTo>
                    <a:pt x="93" y="23"/>
                  </a:lnTo>
                  <a:lnTo>
                    <a:pt x="95" y="35"/>
                  </a:lnTo>
                  <a:lnTo>
                    <a:pt x="96" y="47"/>
                  </a:lnTo>
                  <a:lnTo>
                    <a:pt x="95" y="60"/>
                  </a:lnTo>
                  <a:lnTo>
                    <a:pt x="94" y="72"/>
                  </a:lnTo>
                  <a:lnTo>
                    <a:pt x="90" y="84"/>
                  </a:lnTo>
                  <a:lnTo>
                    <a:pt x="84" y="94"/>
                  </a:lnTo>
                  <a:lnTo>
                    <a:pt x="81" y="99"/>
                  </a:lnTo>
                  <a:lnTo>
                    <a:pt x="78" y="103"/>
                  </a:lnTo>
                  <a:lnTo>
                    <a:pt x="74" y="108"/>
                  </a:lnTo>
                  <a:lnTo>
                    <a:pt x="70" y="113"/>
                  </a:lnTo>
                  <a:lnTo>
                    <a:pt x="67" y="117"/>
                  </a:lnTo>
                  <a:lnTo>
                    <a:pt x="63" y="122"/>
                  </a:lnTo>
                  <a:lnTo>
                    <a:pt x="59" y="126"/>
                  </a:lnTo>
                  <a:lnTo>
                    <a:pt x="55" y="130"/>
                  </a:lnTo>
                  <a:lnTo>
                    <a:pt x="52" y="133"/>
                  </a:lnTo>
                  <a:lnTo>
                    <a:pt x="48" y="136"/>
                  </a:lnTo>
                  <a:lnTo>
                    <a:pt x="45" y="139"/>
                  </a:lnTo>
                  <a:lnTo>
                    <a:pt x="42" y="142"/>
                  </a:lnTo>
                  <a:lnTo>
                    <a:pt x="39" y="144"/>
                  </a:lnTo>
                  <a:lnTo>
                    <a:pt x="35" y="147"/>
                  </a:lnTo>
                  <a:lnTo>
                    <a:pt x="32" y="150"/>
                  </a:lnTo>
                  <a:lnTo>
                    <a:pt x="28" y="153"/>
                  </a:lnTo>
                  <a:lnTo>
                    <a:pt x="25" y="147"/>
                  </a:lnTo>
                  <a:lnTo>
                    <a:pt x="21" y="140"/>
                  </a:lnTo>
                  <a:lnTo>
                    <a:pt x="19" y="133"/>
                  </a:lnTo>
                  <a:lnTo>
                    <a:pt x="15" y="127"/>
                  </a:lnTo>
                  <a:lnTo>
                    <a:pt x="12" y="120"/>
                  </a:lnTo>
                  <a:lnTo>
                    <a:pt x="8" y="114"/>
                  </a:lnTo>
                  <a:lnTo>
                    <a:pt x="4" y="107"/>
                  </a:lnTo>
                  <a:lnTo>
                    <a:pt x="0" y="101"/>
                  </a:lnTo>
                </a:path>
              </a:pathLst>
            </a:custGeom>
            <a:noFill/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23" name="Freeform 125"/>
            <p:cNvSpPr>
              <a:spLocks/>
            </p:cNvSpPr>
            <p:nvPr/>
          </p:nvSpPr>
          <p:spPr bwMode="auto">
            <a:xfrm>
              <a:off x="5003" y="2833"/>
              <a:ext cx="299" cy="276"/>
            </a:xfrm>
            <a:custGeom>
              <a:avLst/>
              <a:gdLst>
                <a:gd name="T0" fmla="*/ 20 w 299"/>
                <a:gd name="T1" fmla="*/ 124 h 276"/>
                <a:gd name="T2" fmla="*/ 29 w 299"/>
                <a:gd name="T3" fmla="*/ 132 h 276"/>
                <a:gd name="T4" fmla="*/ 39 w 299"/>
                <a:gd name="T5" fmla="*/ 130 h 276"/>
                <a:gd name="T6" fmla="*/ 48 w 299"/>
                <a:gd name="T7" fmla="*/ 134 h 276"/>
                <a:gd name="T8" fmla="*/ 60 w 299"/>
                <a:gd name="T9" fmla="*/ 139 h 276"/>
                <a:gd name="T10" fmla="*/ 69 w 299"/>
                <a:gd name="T11" fmla="*/ 134 h 276"/>
                <a:gd name="T12" fmla="*/ 74 w 299"/>
                <a:gd name="T13" fmla="*/ 130 h 276"/>
                <a:gd name="T14" fmla="*/ 81 w 299"/>
                <a:gd name="T15" fmla="*/ 131 h 276"/>
                <a:gd name="T16" fmla="*/ 86 w 299"/>
                <a:gd name="T17" fmla="*/ 123 h 276"/>
                <a:gd name="T18" fmla="*/ 97 w 299"/>
                <a:gd name="T19" fmla="*/ 119 h 276"/>
                <a:gd name="T20" fmla="*/ 107 w 299"/>
                <a:gd name="T21" fmla="*/ 132 h 276"/>
                <a:gd name="T22" fmla="*/ 104 w 299"/>
                <a:gd name="T23" fmla="*/ 142 h 276"/>
                <a:gd name="T24" fmla="*/ 103 w 299"/>
                <a:gd name="T25" fmla="*/ 149 h 276"/>
                <a:gd name="T26" fmla="*/ 105 w 299"/>
                <a:gd name="T27" fmla="*/ 159 h 276"/>
                <a:gd name="T28" fmla="*/ 107 w 299"/>
                <a:gd name="T29" fmla="*/ 185 h 276"/>
                <a:gd name="T30" fmla="*/ 120 w 299"/>
                <a:gd name="T31" fmla="*/ 194 h 276"/>
                <a:gd name="T32" fmla="*/ 122 w 299"/>
                <a:gd name="T33" fmla="*/ 202 h 276"/>
                <a:gd name="T34" fmla="*/ 134 w 299"/>
                <a:gd name="T35" fmla="*/ 201 h 276"/>
                <a:gd name="T36" fmla="*/ 146 w 299"/>
                <a:gd name="T37" fmla="*/ 206 h 276"/>
                <a:gd name="T38" fmla="*/ 164 w 299"/>
                <a:gd name="T39" fmla="*/ 202 h 276"/>
                <a:gd name="T40" fmla="*/ 182 w 299"/>
                <a:gd name="T41" fmla="*/ 208 h 276"/>
                <a:gd name="T42" fmla="*/ 186 w 299"/>
                <a:gd name="T43" fmla="*/ 225 h 276"/>
                <a:gd name="T44" fmla="*/ 194 w 299"/>
                <a:gd name="T45" fmla="*/ 230 h 276"/>
                <a:gd name="T46" fmla="*/ 202 w 299"/>
                <a:gd name="T47" fmla="*/ 238 h 276"/>
                <a:gd name="T48" fmla="*/ 208 w 299"/>
                <a:gd name="T49" fmla="*/ 249 h 276"/>
                <a:gd name="T50" fmla="*/ 214 w 299"/>
                <a:gd name="T51" fmla="*/ 256 h 276"/>
                <a:gd name="T52" fmla="*/ 225 w 299"/>
                <a:gd name="T53" fmla="*/ 271 h 276"/>
                <a:gd name="T54" fmla="*/ 231 w 299"/>
                <a:gd name="T55" fmla="*/ 275 h 276"/>
                <a:gd name="T56" fmla="*/ 261 w 299"/>
                <a:gd name="T57" fmla="*/ 262 h 276"/>
                <a:gd name="T58" fmla="*/ 275 w 299"/>
                <a:gd name="T59" fmla="*/ 247 h 276"/>
                <a:gd name="T60" fmla="*/ 279 w 299"/>
                <a:gd name="T61" fmla="*/ 230 h 276"/>
                <a:gd name="T62" fmla="*/ 286 w 299"/>
                <a:gd name="T63" fmla="*/ 174 h 276"/>
                <a:gd name="T64" fmla="*/ 291 w 299"/>
                <a:gd name="T65" fmla="*/ 156 h 276"/>
                <a:gd name="T66" fmla="*/ 298 w 299"/>
                <a:gd name="T67" fmla="*/ 124 h 276"/>
                <a:gd name="T68" fmla="*/ 289 w 299"/>
                <a:gd name="T69" fmla="*/ 98 h 276"/>
                <a:gd name="T70" fmla="*/ 272 w 299"/>
                <a:gd name="T71" fmla="*/ 67 h 276"/>
                <a:gd name="T72" fmla="*/ 255 w 299"/>
                <a:gd name="T73" fmla="*/ 52 h 276"/>
                <a:gd name="T74" fmla="*/ 255 w 299"/>
                <a:gd name="T75" fmla="*/ 45 h 276"/>
                <a:gd name="T76" fmla="*/ 248 w 299"/>
                <a:gd name="T77" fmla="*/ 32 h 276"/>
                <a:gd name="T78" fmla="*/ 235 w 299"/>
                <a:gd name="T79" fmla="*/ 24 h 276"/>
                <a:gd name="T80" fmla="*/ 223 w 299"/>
                <a:gd name="T81" fmla="*/ 15 h 276"/>
                <a:gd name="T82" fmla="*/ 207 w 299"/>
                <a:gd name="T83" fmla="*/ 13 h 276"/>
                <a:gd name="T84" fmla="*/ 207 w 299"/>
                <a:gd name="T85" fmla="*/ 7 h 276"/>
                <a:gd name="T86" fmla="*/ 195 w 299"/>
                <a:gd name="T87" fmla="*/ 0 h 276"/>
                <a:gd name="T88" fmla="*/ 178 w 299"/>
                <a:gd name="T89" fmla="*/ 2 h 276"/>
                <a:gd name="T90" fmla="*/ 160 w 299"/>
                <a:gd name="T91" fmla="*/ 5 h 276"/>
                <a:gd name="T92" fmla="*/ 133 w 299"/>
                <a:gd name="T93" fmla="*/ 4 h 276"/>
                <a:gd name="T94" fmla="*/ 121 w 299"/>
                <a:gd name="T95" fmla="*/ 11 h 276"/>
                <a:gd name="T96" fmla="*/ 107 w 299"/>
                <a:gd name="T97" fmla="*/ 14 h 276"/>
                <a:gd name="T98" fmla="*/ 95 w 299"/>
                <a:gd name="T99" fmla="*/ 22 h 276"/>
                <a:gd name="T100" fmla="*/ 85 w 299"/>
                <a:gd name="T101" fmla="*/ 28 h 276"/>
                <a:gd name="T102" fmla="*/ 74 w 299"/>
                <a:gd name="T103" fmla="*/ 33 h 276"/>
                <a:gd name="T104" fmla="*/ 63 w 299"/>
                <a:gd name="T105" fmla="*/ 34 h 276"/>
                <a:gd name="T106" fmla="*/ 55 w 299"/>
                <a:gd name="T107" fmla="*/ 41 h 276"/>
                <a:gd name="T108" fmla="*/ 48 w 299"/>
                <a:gd name="T109" fmla="*/ 50 h 276"/>
                <a:gd name="T110" fmla="*/ 29 w 299"/>
                <a:gd name="T111" fmla="*/ 63 h 276"/>
                <a:gd name="T112" fmla="*/ 17 w 299"/>
                <a:gd name="T113" fmla="*/ 69 h 276"/>
                <a:gd name="T114" fmla="*/ 11 w 299"/>
                <a:gd name="T115" fmla="*/ 79 h 276"/>
                <a:gd name="T116" fmla="*/ 2 w 299"/>
                <a:gd name="T117" fmla="*/ 93 h 276"/>
                <a:gd name="T118" fmla="*/ 2 w 299"/>
                <a:gd name="T119" fmla="*/ 100 h 276"/>
                <a:gd name="T120" fmla="*/ 7 w 299"/>
                <a:gd name="T121" fmla="*/ 113 h 27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299"/>
                <a:gd name="T184" fmla="*/ 0 h 276"/>
                <a:gd name="T185" fmla="*/ 299 w 299"/>
                <a:gd name="T186" fmla="*/ 276 h 27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299" h="276">
                  <a:moveTo>
                    <a:pt x="11" y="115"/>
                  </a:moveTo>
                  <a:lnTo>
                    <a:pt x="13" y="118"/>
                  </a:lnTo>
                  <a:lnTo>
                    <a:pt x="14" y="120"/>
                  </a:lnTo>
                  <a:lnTo>
                    <a:pt x="16" y="121"/>
                  </a:lnTo>
                  <a:lnTo>
                    <a:pt x="18" y="123"/>
                  </a:lnTo>
                  <a:lnTo>
                    <a:pt x="20" y="124"/>
                  </a:lnTo>
                  <a:lnTo>
                    <a:pt x="23" y="126"/>
                  </a:lnTo>
                  <a:lnTo>
                    <a:pt x="25" y="126"/>
                  </a:lnTo>
                  <a:lnTo>
                    <a:pt x="26" y="128"/>
                  </a:lnTo>
                  <a:lnTo>
                    <a:pt x="27" y="128"/>
                  </a:lnTo>
                  <a:lnTo>
                    <a:pt x="28" y="130"/>
                  </a:lnTo>
                  <a:lnTo>
                    <a:pt x="29" y="132"/>
                  </a:lnTo>
                  <a:lnTo>
                    <a:pt x="30" y="132"/>
                  </a:lnTo>
                  <a:lnTo>
                    <a:pt x="33" y="132"/>
                  </a:lnTo>
                  <a:lnTo>
                    <a:pt x="34" y="131"/>
                  </a:lnTo>
                  <a:lnTo>
                    <a:pt x="35" y="131"/>
                  </a:lnTo>
                  <a:lnTo>
                    <a:pt x="37" y="131"/>
                  </a:lnTo>
                  <a:lnTo>
                    <a:pt x="39" y="130"/>
                  </a:lnTo>
                  <a:lnTo>
                    <a:pt x="41" y="130"/>
                  </a:lnTo>
                  <a:lnTo>
                    <a:pt x="43" y="130"/>
                  </a:lnTo>
                  <a:lnTo>
                    <a:pt x="43" y="132"/>
                  </a:lnTo>
                  <a:lnTo>
                    <a:pt x="46" y="132"/>
                  </a:lnTo>
                  <a:lnTo>
                    <a:pt x="47" y="132"/>
                  </a:lnTo>
                  <a:lnTo>
                    <a:pt x="48" y="134"/>
                  </a:lnTo>
                  <a:lnTo>
                    <a:pt x="50" y="135"/>
                  </a:lnTo>
                  <a:lnTo>
                    <a:pt x="52" y="136"/>
                  </a:lnTo>
                  <a:lnTo>
                    <a:pt x="53" y="137"/>
                  </a:lnTo>
                  <a:lnTo>
                    <a:pt x="56" y="137"/>
                  </a:lnTo>
                  <a:lnTo>
                    <a:pt x="58" y="139"/>
                  </a:lnTo>
                  <a:lnTo>
                    <a:pt x="60" y="139"/>
                  </a:lnTo>
                  <a:lnTo>
                    <a:pt x="63" y="139"/>
                  </a:lnTo>
                  <a:lnTo>
                    <a:pt x="65" y="139"/>
                  </a:lnTo>
                  <a:lnTo>
                    <a:pt x="66" y="139"/>
                  </a:lnTo>
                  <a:lnTo>
                    <a:pt x="66" y="137"/>
                  </a:lnTo>
                  <a:lnTo>
                    <a:pt x="67" y="136"/>
                  </a:lnTo>
                  <a:lnTo>
                    <a:pt x="69" y="134"/>
                  </a:lnTo>
                  <a:lnTo>
                    <a:pt x="70" y="132"/>
                  </a:lnTo>
                  <a:lnTo>
                    <a:pt x="70" y="130"/>
                  </a:lnTo>
                  <a:lnTo>
                    <a:pt x="70" y="129"/>
                  </a:lnTo>
                  <a:lnTo>
                    <a:pt x="72" y="129"/>
                  </a:lnTo>
                  <a:lnTo>
                    <a:pt x="73" y="129"/>
                  </a:lnTo>
                  <a:lnTo>
                    <a:pt x="74" y="130"/>
                  </a:lnTo>
                  <a:lnTo>
                    <a:pt x="76" y="130"/>
                  </a:lnTo>
                  <a:lnTo>
                    <a:pt x="77" y="131"/>
                  </a:lnTo>
                  <a:lnTo>
                    <a:pt x="77" y="132"/>
                  </a:lnTo>
                  <a:lnTo>
                    <a:pt x="77" y="133"/>
                  </a:lnTo>
                  <a:lnTo>
                    <a:pt x="81" y="133"/>
                  </a:lnTo>
                  <a:lnTo>
                    <a:pt x="81" y="131"/>
                  </a:lnTo>
                  <a:lnTo>
                    <a:pt x="82" y="128"/>
                  </a:lnTo>
                  <a:lnTo>
                    <a:pt x="83" y="126"/>
                  </a:lnTo>
                  <a:lnTo>
                    <a:pt x="84" y="124"/>
                  </a:lnTo>
                  <a:lnTo>
                    <a:pt x="85" y="124"/>
                  </a:lnTo>
                  <a:lnTo>
                    <a:pt x="86" y="124"/>
                  </a:lnTo>
                  <a:lnTo>
                    <a:pt x="86" y="123"/>
                  </a:lnTo>
                  <a:lnTo>
                    <a:pt x="87" y="123"/>
                  </a:lnTo>
                  <a:lnTo>
                    <a:pt x="89" y="123"/>
                  </a:lnTo>
                  <a:lnTo>
                    <a:pt x="90" y="122"/>
                  </a:lnTo>
                  <a:lnTo>
                    <a:pt x="91" y="121"/>
                  </a:lnTo>
                  <a:lnTo>
                    <a:pt x="94" y="119"/>
                  </a:lnTo>
                  <a:lnTo>
                    <a:pt x="97" y="119"/>
                  </a:lnTo>
                  <a:lnTo>
                    <a:pt x="101" y="119"/>
                  </a:lnTo>
                  <a:lnTo>
                    <a:pt x="104" y="119"/>
                  </a:lnTo>
                  <a:lnTo>
                    <a:pt x="105" y="121"/>
                  </a:lnTo>
                  <a:lnTo>
                    <a:pt x="105" y="126"/>
                  </a:lnTo>
                  <a:lnTo>
                    <a:pt x="105" y="129"/>
                  </a:lnTo>
                  <a:lnTo>
                    <a:pt x="107" y="132"/>
                  </a:lnTo>
                  <a:lnTo>
                    <a:pt x="108" y="137"/>
                  </a:lnTo>
                  <a:lnTo>
                    <a:pt x="107" y="139"/>
                  </a:lnTo>
                  <a:lnTo>
                    <a:pt x="107" y="140"/>
                  </a:lnTo>
                  <a:lnTo>
                    <a:pt x="105" y="141"/>
                  </a:lnTo>
                  <a:lnTo>
                    <a:pt x="104" y="141"/>
                  </a:lnTo>
                  <a:lnTo>
                    <a:pt x="104" y="142"/>
                  </a:lnTo>
                  <a:lnTo>
                    <a:pt x="103" y="143"/>
                  </a:lnTo>
                  <a:lnTo>
                    <a:pt x="102" y="143"/>
                  </a:lnTo>
                  <a:lnTo>
                    <a:pt x="102" y="144"/>
                  </a:lnTo>
                  <a:lnTo>
                    <a:pt x="102" y="145"/>
                  </a:lnTo>
                  <a:lnTo>
                    <a:pt x="102" y="147"/>
                  </a:lnTo>
                  <a:lnTo>
                    <a:pt x="103" y="149"/>
                  </a:lnTo>
                  <a:lnTo>
                    <a:pt x="103" y="150"/>
                  </a:lnTo>
                  <a:lnTo>
                    <a:pt x="105" y="152"/>
                  </a:lnTo>
                  <a:lnTo>
                    <a:pt x="107" y="154"/>
                  </a:lnTo>
                  <a:lnTo>
                    <a:pt x="107" y="156"/>
                  </a:lnTo>
                  <a:lnTo>
                    <a:pt x="107" y="158"/>
                  </a:lnTo>
                  <a:lnTo>
                    <a:pt x="105" y="159"/>
                  </a:lnTo>
                  <a:lnTo>
                    <a:pt x="104" y="160"/>
                  </a:lnTo>
                  <a:lnTo>
                    <a:pt x="103" y="162"/>
                  </a:lnTo>
                  <a:lnTo>
                    <a:pt x="103" y="163"/>
                  </a:lnTo>
                  <a:lnTo>
                    <a:pt x="103" y="174"/>
                  </a:lnTo>
                  <a:lnTo>
                    <a:pt x="105" y="178"/>
                  </a:lnTo>
                  <a:lnTo>
                    <a:pt x="107" y="185"/>
                  </a:lnTo>
                  <a:lnTo>
                    <a:pt x="111" y="191"/>
                  </a:lnTo>
                  <a:lnTo>
                    <a:pt x="115" y="191"/>
                  </a:lnTo>
                  <a:lnTo>
                    <a:pt x="117" y="191"/>
                  </a:lnTo>
                  <a:lnTo>
                    <a:pt x="119" y="191"/>
                  </a:lnTo>
                  <a:lnTo>
                    <a:pt x="120" y="191"/>
                  </a:lnTo>
                  <a:lnTo>
                    <a:pt x="120" y="194"/>
                  </a:lnTo>
                  <a:lnTo>
                    <a:pt x="120" y="196"/>
                  </a:lnTo>
                  <a:lnTo>
                    <a:pt x="120" y="199"/>
                  </a:lnTo>
                  <a:lnTo>
                    <a:pt x="120" y="201"/>
                  </a:lnTo>
                  <a:lnTo>
                    <a:pt x="121" y="201"/>
                  </a:lnTo>
                  <a:lnTo>
                    <a:pt x="122" y="201"/>
                  </a:lnTo>
                  <a:lnTo>
                    <a:pt x="122" y="202"/>
                  </a:lnTo>
                  <a:lnTo>
                    <a:pt x="123" y="203"/>
                  </a:lnTo>
                  <a:lnTo>
                    <a:pt x="124" y="203"/>
                  </a:lnTo>
                  <a:lnTo>
                    <a:pt x="127" y="202"/>
                  </a:lnTo>
                  <a:lnTo>
                    <a:pt x="129" y="202"/>
                  </a:lnTo>
                  <a:lnTo>
                    <a:pt x="132" y="202"/>
                  </a:lnTo>
                  <a:lnTo>
                    <a:pt x="134" y="201"/>
                  </a:lnTo>
                  <a:lnTo>
                    <a:pt x="136" y="201"/>
                  </a:lnTo>
                  <a:lnTo>
                    <a:pt x="139" y="201"/>
                  </a:lnTo>
                  <a:lnTo>
                    <a:pt x="141" y="201"/>
                  </a:lnTo>
                  <a:lnTo>
                    <a:pt x="141" y="204"/>
                  </a:lnTo>
                  <a:lnTo>
                    <a:pt x="144" y="206"/>
                  </a:lnTo>
                  <a:lnTo>
                    <a:pt x="146" y="206"/>
                  </a:lnTo>
                  <a:lnTo>
                    <a:pt x="150" y="206"/>
                  </a:lnTo>
                  <a:lnTo>
                    <a:pt x="153" y="205"/>
                  </a:lnTo>
                  <a:lnTo>
                    <a:pt x="157" y="204"/>
                  </a:lnTo>
                  <a:lnTo>
                    <a:pt x="159" y="203"/>
                  </a:lnTo>
                  <a:lnTo>
                    <a:pt x="161" y="203"/>
                  </a:lnTo>
                  <a:lnTo>
                    <a:pt x="164" y="202"/>
                  </a:lnTo>
                  <a:lnTo>
                    <a:pt x="167" y="203"/>
                  </a:lnTo>
                  <a:lnTo>
                    <a:pt x="170" y="203"/>
                  </a:lnTo>
                  <a:lnTo>
                    <a:pt x="172" y="204"/>
                  </a:lnTo>
                  <a:lnTo>
                    <a:pt x="174" y="205"/>
                  </a:lnTo>
                  <a:lnTo>
                    <a:pt x="178" y="206"/>
                  </a:lnTo>
                  <a:lnTo>
                    <a:pt x="182" y="208"/>
                  </a:lnTo>
                  <a:lnTo>
                    <a:pt x="184" y="210"/>
                  </a:lnTo>
                  <a:lnTo>
                    <a:pt x="185" y="214"/>
                  </a:lnTo>
                  <a:lnTo>
                    <a:pt x="185" y="218"/>
                  </a:lnTo>
                  <a:lnTo>
                    <a:pt x="184" y="223"/>
                  </a:lnTo>
                  <a:lnTo>
                    <a:pt x="184" y="225"/>
                  </a:lnTo>
                  <a:lnTo>
                    <a:pt x="186" y="225"/>
                  </a:lnTo>
                  <a:lnTo>
                    <a:pt x="188" y="225"/>
                  </a:lnTo>
                  <a:lnTo>
                    <a:pt x="190" y="225"/>
                  </a:lnTo>
                  <a:lnTo>
                    <a:pt x="192" y="225"/>
                  </a:lnTo>
                  <a:lnTo>
                    <a:pt x="193" y="227"/>
                  </a:lnTo>
                  <a:lnTo>
                    <a:pt x="194" y="229"/>
                  </a:lnTo>
                  <a:lnTo>
                    <a:pt x="194" y="230"/>
                  </a:lnTo>
                  <a:lnTo>
                    <a:pt x="194" y="232"/>
                  </a:lnTo>
                  <a:lnTo>
                    <a:pt x="196" y="232"/>
                  </a:lnTo>
                  <a:lnTo>
                    <a:pt x="198" y="234"/>
                  </a:lnTo>
                  <a:lnTo>
                    <a:pt x="201" y="235"/>
                  </a:lnTo>
                  <a:lnTo>
                    <a:pt x="202" y="235"/>
                  </a:lnTo>
                  <a:lnTo>
                    <a:pt x="202" y="238"/>
                  </a:lnTo>
                  <a:lnTo>
                    <a:pt x="203" y="241"/>
                  </a:lnTo>
                  <a:lnTo>
                    <a:pt x="204" y="244"/>
                  </a:lnTo>
                  <a:lnTo>
                    <a:pt x="207" y="246"/>
                  </a:lnTo>
                  <a:lnTo>
                    <a:pt x="207" y="247"/>
                  </a:lnTo>
                  <a:lnTo>
                    <a:pt x="208" y="248"/>
                  </a:lnTo>
                  <a:lnTo>
                    <a:pt x="208" y="249"/>
                  </a:lnTo>
                  <a:lnTo>
                    <a:pt x="209" y="249"/>
                  </a:lnTo>
                  <a:lnTo>
                    <a:pt x="211" y="251"/>
                  </a:lnTo>
                  <a:lnTo>
                    <a:pt x="212" y="252"/>
                  </a:lnTo>
                  <a:lnTo>
                    <a:pt x="214" y="253"/>
                  </a:lnTo>
                  <a:lnTo>
                    <a:pt x="215" y="255"/>
                  </a:lnTo>
                  <a:lnTo>
                    <a:pt x="214" y="256"/>
                  </a:lnTo>
                  <a:lnTo>
                    <a:pt x="216" y="260"/>
                  </a:lnTo>
                  <a:lnTo>
                    <a:pt x="218" y="265"/>
                  </a:lnTo>
                  <a:lnTo>
                    <a:pt x="219" y="267"/>
                  </a:lnTo>
                  <a:lnTo>
                    <a:pt x="221" y="268"/>
                  </a:lnTo>
                  <a:lnTo>
                    <a:pt x="224" y="269"/>
                  </a:lnTo>
                  <a:lnTo>
                    <a:pt x="225" y="271"/>
                  </a:lnTo>
                  <a:lnTo>
                    <a:pt x="227" y="271"/>
                  </a:lnTo>
                  <a:lnTo>
                    <a:pt x="227" y="272"/>
                  </a:lnTo>
                  <a:lnTo>
                    <a:pt x="228" y="273"/>
                  </a:lnTo>
                  <a:lnTo>
                    <a:pt x="228" y="274"/>
                  </a:lnTo>
                  <a:lnTo>
                    <a:pt x="228" y="275"/>
                  </a:lnTo>
                  <a:lnTo>
                    <a:pt x="231" y="275"/>
                  </a:lnTo>
                  <a:lnTo>
                    <a:pt x="235" y="274"/>
                  </a:lnTo>
                  <a:lnTo>
                    <a:pt x="238" y="273"/>
                  </a:lnTo>
                  <a:lnTo>
                    <a:pt x="239" y="271"/>
                  </a:lnTo>
                  <a:lnTo>
                    <a:pt x="257" y="266"/>
                  </a:lnTo>
                  <a:lnTo>
                    <a:pt x="259" y="264"/>
                  </a:lnTo>
                  <a:lnTo>
                    <a:pt x="261" y="262"/>
                  </a:lnTo>
                  <a:lnTo>
                    <a:pt x="263" y="259"/>
                  </a:lnTo>
                  <a:lnTo>
                    <a:pt x="265" y="256"/>
                  </a:lnTo>
                  <a:lnTo>
                    <a:pt x="267" y="253"/>
                  </a:lnTo>
                  <a:lnTo>
                    <a:pt x="270" y="249"/>
                  </a:lnTo>
                  <a:lnTo>
                    <a:pt x="272" y="248"/>
                  </a:lnTo>
                  <a:lnTo>
                    <a:pt x="275" y="247"/>
                  </a:lnTo>
                  <a:lnTo>
                    <a:pt x="276" y="245"/>
                  </a:lnTo>
                  <a:lnTo>
                    <a:pt x="277" y="242"/>
                  </a:lnTo>
                  <a:lnTo>
                    <a:pt x="278" y="240"/>
                  </a:lnTo>
                  <a:lnTo>
                    <a:pt x="279" y="238"/>
                  </a:lnTo>
                  <a:lnTo>
                    <a:pt x="279" y="234"/>
                  </a:lnTo>
                  <a:lnTo>
                    <a:pt x="279" y="230"/>
                  </a:lnTo>
                  <a:lnTo>
                    <a:pt x="279" y="226"/>
                  </a:lnTo>
                  <a:lnTo>
                    <a:pt x="278" y="222"/>
                  </a:lnTo>
                  <a:lnTo>
                    <a:pt x="285" y="205"/>
                  </a:lnTo>
                  <a:lnTo>
                    <a:pt x="287" y="195"/>
                  </a:lnTo>
                  <a:lnTo>
                    <a:pt x="287" y="185"/>
                  </a:lnTo>
                  <a:lnTo>
                    <a:pt x="286" y="174"/>
                  </a:lnTo>
                  <a:lnTo>
                    <a:pt x="286" y="165"/>
                  </a:lnTo>
                  <a:lnTo>
                    <a:pt x="287" y="164"/>
                  </a:lnTo>
                  <a:lnTo>
                    <a:pt x="289" y="162"/>
                  </a:lnTo>
                  <a:lnTo>
                    <a:pt x="289" y="160"/>
                  </a:lnTo>
                  <a:lnTo>
                    <a:pt x="291" y="158"/>
                  </a:lnTo>
                  <a:lnTo>
                    <a:pt x="291" y="156"/>
                  </a:lnTo>
                  <a:lnTo>
                    <a:pt x="291" y="154"/>
                  </a:lnTo>
                  <a:lnTo>
                    <a:pt x="292" y="151"/>
                  </a:lnTo>
                  <a:lnTo>
                    <a:pt x="292" y="149"/>
                  </a:lnTo>
                  <a:lnTo>
                    <a:pt x="294" y="140"/>
                  </a:lnTo>
                  <a:lnTo>
                    <a:pt x="296" y="132"/>
                  </a:lnTo>
                  <a:lnTo>
                    <a:pt x="298" y="124"/>
                  </a:lnTo>
                  <a:lnTo>
                    <a:pt x="296" y="115"/>
                  </a:lnTo>
                  <a:lnTo>
                    <a:pt x="295" y="113"/>
                  </a:lnTo>
                  <a:lnTo>
                    <a:pt x="294" y="111"/>
                  </a:lnTo>
                  <a:lnTo>
                    <a:pt x="293" y="108"/>
                  </a:lnTo>
                  <a:lnTo>
                    <a:pt x="292" y="105"/>
                  </a:lnTo>
                  <a:lnTo>
                    <a:pt x="289" y="98"/>
                  </a:lnTo>
                  <a:lnTo>
                    <a:pt x="286" y="91"/>
                  </a:lnTo>
                  <a:lnTo>
                    <a:pt x="283" y="83"/>
                  </a:lnTo>
                  <a:lnTo>
                    <a:pt x="280" y="76"/>
                  </a:lnTo>
                  <a:lnTo>
                    <a:pt x="278" y="73"/>
                  </a:lnTo>
                  <a:lnTo>
                    <a:pt x="275" y="70"/>
                  </a:lnTo>
                  <a:lnTo>
                    <a:pt x="272" y="67"/>
                  </a:lnTo>
                  <a:lnTo>
                    <a:pt x="267" y="65"/>
                  </a:lnTo>
                  <a:lnTo>
                    <a:pt x="263" y="62"/>
                  </a:lnTo>
                  <a:lnTo>
                    <a:pt x="259" y="59"/>
                  </a:lnTo>
                  <a:lnTo>
                    <a:pt x="257" y="55"/>
                  </a:lnTo>
                  <a:lnTo>
                    <a:pt x="257" y="52"/>
                  </a:lnTo>
                  <a:lnTo>
                    <a:pt x="255" y="52"/>
                  </a:lnTo>
                  <a:lnTo>
                    <a:pt x="254" y="52"/>
                  </a:lnTo>
                  <a:lnTo>
                    <a:pt x="254" y="50"/>
                  </a:lnTo>
                  <a:lnTo>
                    <a:pt x="254" y="49"/>
                  </a:lnTo>
                  <a:lnTo>
                    <a:pt x="254" y="48"/>
                  </a:lnTo>
                  <a:lnTo>
                    <a:pt x="254" y="45"/>
                  </a:lnTo>
                  <a:lnTo>
                    <a:pt x="255" y="45"/>
                  </a:lnTo>
                  <a:lnTo>
                    <a:pt x="257" y="44"/>
                  </a:lnTo>
                  <a:lnTo>
                    <a:pt x="257" y="43"/>
                  </a:lnTo>
                  <a:lnTo>
                    <a:pt x="257" y="39"/>
                  </a:lnTo>
                  <a:lnTo>
                    <a:pt x="253" y="37"/>
                  </a:lnTo>
                  <a:lnTo>
                    <a:pt x="250" y="35"/>
                  </a:lnTo>
                  <a:lnTo>
                    <a:pt x="248" y="32"/>
                  </a:lnTo>
                  <a:lnTo>
                    <a:pt x="247" y="31"/>
                  </a:lnTo>
                  <a:lnTo>
                    <a:pt x="245" y="30"/>
                  </a:lnTo>
                  <a:lnTo>
                    <a:pt x="242" y="28"/>
                  </a:lnTo>
                  <a:lnTo>
                    <a:pt x="239" y="26"/>
                  </a:lnTo>
                  <a:lnTo>
                    <a:pt x="237" y="25"/>
                  </a:lnTo>
                  <a:lnTo>
                    <a:pt x="235" y="24"/>
                  </a:lnTo>
                  <a:lnTo>
                    <a:pt x="233" y="22"/>
                  </a:lnTo>
                  <a:lnTo>
                    <a:pt x="231" y="20"/>
                  </a:lnTo>
                  <a:lnTo>
                    <a:pt x="231" y="19"/>
                  </a:lnTo>
                  <a:lnTo>
                    <a:pt x="228" y="17"/>
                  </a:lnTo>
                  <a:lnTo>
                    <a:pt x="226" y="16"/>
                  </a:lnTo>
                  <a:lnTo>
                    <a:pt x="223" y="15"/>
                  </a:lnTo>
                  <a:lnTo>
                    <a:pt x="220" y="15"/>
                  </a:lnTo>
                  <a:lnTo>
                    <a:pt x="216" y="14"/>
                  </a:lnTo>
                  <a:lnTo>
                    <a:pt x="213" y="14"/>
                  </a:lnTo>
                  <a:lnTo>
                    <a:pt x="210" y="14"/>
                  </a:lnTo>
                  <a:lnTo>
                    <a:pt x="208" y="14"/>
                  </a:lnTo>
                  <a:lnTo>
                    <a:pt x="207" y="13"/>
                  </a:lnTo>
                  <a:lnTo>
                    <a:pt x="207" y="12"/>
                  </a:lnTo>
                  <a:lnTo>
                    <a:pt x="206" y="11"/>
                  </a:lnTo>
                  <a:lnTo>
                    <a:pt x="204" y="11"/>
                  </a:lnTo>
                  <a:lnTo>
                    <a:pt x="206" y="10"/>
                  </a:lnTo>
                  <a:lnTo>
                    <a:pt x="207" y="9"/>
                  </a:lnTo>
                  <a:lnTo>
                    <a:pt x="207" y="7"/>
                  </a:lnTo>
                  <a:lnTo>
                    <a:pt x="205" y="7"/>
                  </a:lnTo>
                  <a:lnTo>
                    <a:pt x="203" y="6"/>
                  </a:lnTo>
                  <a:lnTo>
                    <a:pt x="201" y="4"/>
                  </a:lnTo>
                  <a:lnTo>
                    <a:pt x="199" y="2"/>
                  </a:lnTo>
                  <a:lnTo>
                    <a:pt x="197" y="1"/>
                  </a:lnTo>
                  <a:lnTo>
                    <a:pt x="195" y="0"/>
                  </a:lnTo>
                  <a:lnTo>
                    <a:pt x="192" y="0"/>
                  </a:lnTo>
                  <a:lnTo>
                    <a:pt x="190" y="0"/>
                  </a:lnTo>
                  <a:lnTo>
                    <a:pt x="187" y="1"/>
                  </a:lnTo>
                  <a:lnTo>
                    <a:pt x="185" y="1"/>
                  </a:lnTo>
                  <a:lnTo>
                    <a:pt x="182" y="2"/>
                  </a:lnTo>
                  <a:lnTo>
                    <a:pt x="178" y="2"/>
                  </a:lnTo>
                  <a:lnTo>
                    <a:pt x="176" y="2"/>
                  </a:lnTo>
                  <a:lnTo>
                    <a:pt x="173" y="3"/>
                  </a:lnTo>
                  <a:lnTo>
                    <a:pt x="170" y="3"/>
                  </a:lnTo>
                  <a:lnTo>
                    <a:pt x="167" y="4"/>
                  </a:lnTo>
                  <a:lnTo>
                    <a:pt x="165" y="4"/>
                  </a:lnTo>
                  <a:lnTo>
                    <a:pt x="160" y="5"/>
                  </a:lnTo>
                  <a:lnTo>
                    <a:pt x="156" y="6"/>
                  </a:lnTo>
                  <a:lnTo>
                    <a:pt x="150" y="6"/>
                  </a:lnTo>
                  <a:lnTo>
                    <a:pt x="146" y="6"/>
                  </a:lnTo>
                  <a:lnTo>
                    <a:pt x="141" y="5"/>
                  </a:lnTo>
                  <a:lnTo>
                    <a:pt x="137" y="4"/>
                  </a:lnTo>
                  <a:lnTo>
                    <a:pt x="133" y="4"/>
                  </a:lnTo>
                  <a:lnTo>
                    <a:pt x="129" y="4"/>
                  </a:lnTo>
                  <a:lnTo>
                    <a:pt x="126" y="4"/>
                  </a:lnTo>
                  <a:lnTo>
                    <a:pt x="124" y="7"/>
                  </a:lnTo>
                  <a:lnTo>
                    <a:pt x="124" y="11"/>
                  </a:lnTo>
                  <a:lnTo>
                    <a:pt x="122" y="11"/>
                  </a:lnTo>
                  <a:lnTo>
                    <a:pt x="121" y="11"/>
                  </a:lnTo>
                  <a:lnTo>
                    <a:pt x="118" y="12"/>
                  </a:lnTo>
                  <a:lnTo>
                    <a:pt x="116" y="12"/>
                  </a:lnTo>
                  <a:lnTo>
                    <a:pt x="113" y="13"/>
                  </a:lnTo>
                  <a:lnTo>
                    <a:pt x="111" y="13"/>
                  </a:lnTo>
                  <a:lnTo>
                    <a:pt x="109" y="14"/>
                  </a:lnTo>
                  <a:lnTo>
                    <a:pt x="107" y="14"/>
                  </a:lnTo>
                  <a:lnTo>
                    <a:pt x="107" y="15"/>
                  </a:lnTo>
                  <a:lnTo>
                    <a:pt x="105" y="17"/>
                  </a:lnTo>
                  <a:lnTo>
                    <a:pt x="102" y="19"/>
                  </a:lnTo>
                  <a:lnTo>
                    <a:pt x="100" y="20"/>
                  </a:lnTo>
                  <a:lnTo>
                    <a:pt x="97" y="21"/>
                  </a:lnTo>
                  <a:lnTo>
                    <a:pt x="95" y="22"/>
                  </a:lnTo>
                  <a:lnTo>
                    <a:pt x="93" y="22"/>
                  </a:lnTo>
                  <a:lnTo>
                    <a:pt x="91" y="22"/>
                  </a:lnTo>
                  <a:lnTo>
                    <a:pt x="89" y="24"/>
                  </a:lnTo>
                  <a:lnTo>
                    <a:pt x="88" y="26"/>
                  </a:lnTo>
                  <a:lnTo>
                    <a:pt x="86" y="26"/>
                  </a:lnTo>
                  <a:lnTo>
                    <a:pt x="85" y="28"/>
                  </a:lnTo>
                  <a:lnTo>
                    <a:pt x="82" y="29"/>
                  </a:lnTo>
                  <a:lnTo>
                    <a:pt x="80" y="30"/>
                  </a:lnTo>
                  <a:lnTo>
                    <a:pt x="78" y="30"/>
                  </a:lnTo>
                  <a:lnTo>
                    <a:pt x="76" y="30"/>
                  </a:lnTo>
                  <a:lnTo>
                    <a:pt x="76" y="31"/>
                  </a:lnTo>
                  <a:lnTo>
                    <a:pt x="74" y="33"/>
                  </a:lnTo>
                  <a:lnTo>
                    <a:pt x="73" y="33"/>
                  </a:lnTo>
                  <a:lnTo>
                    <a:pt x="70" y="33"/>
                  </a:lnTo>
                  <a:lnTo>
                    <a:pt x="67" y="33"/>
                  </a:lnTo>
                  <a:lnTo>
                    <a:pt x="65" y="34"/>
                  </a:lnTo>
                  <a:lnTo>
                    <a:pt x="64" y="34"/>
                  </a:lnTo>
                  <a:lnTo>
                    <a:pt x="63" y="34"/>
                  </a:lnTo>
                  <a:lnTo>
                    <a:pt x="61" y="34"/>
                  </a:lnTo>
                  <a:lnTo>
                    <a:pt x="59" y="35"/>
                  </a:lnTo>
                  <a:lnTo>
                    <a:pt x="57" y="37"/>
                  </a:lnTo>
                  <a:lnTo>
                    <a:pt x="56" y="38"/>
                  </a:lnTo>
                  <a:lnTo>
                    <a:pt x="56" y="41"/>
                  </a:lnTo>
                  <a:lnTo>
                    <a:pt x="55" y="41"/>
                  </a:lnTo>
                  <a:lnTo>
                    <a:pt x="53" y="41"/>
                  </a:lnTo>
                  <a:lnTo>
                    <a:pt x="52" y="42"/>
                  </a:lnTo>
                  <a:lnTo>
                    <a:pt x="52" y="43"/>
                  </a:lnTo>
                  <a:lnTo>
                    <a:pt x="51" y="43"/>
                  </a:lnTo>
                  <a:lnTo>
                    <a:pt x="50" y="48"/>
                  </a:lnTo>
                  <a:lnTo>
                    <a:pt x="48" y="50"/>
                  </a:lnTo>
                  <a:lnTo>
                    <a:pt x="43" y="52"/>
                  </a:lnTo>
                  <a:lnTo>
                    <a:pt x="40" y="53"/>
                  </a:lnTo>
                  <a:lnTo>
                    <a:pt x="36" y="54"/>
                  </a:lnTo>
                  <a:lnTo>
                    <a:pt x="33" y="56"/>
                  </a:lnTo>
                  <a:lnTo>
                    <a:pt x="30" y="59"/>
                  </a:lnTo>
                  <a:lnTo>
                    <a:pt x="29" y="63"/>
                  </a:lnTo>
                  <a:lnTo>
                    <a:pt x="26" y="63"/>
                  </a:lnTo>
                  <a:lnTo>
                    <a:pt x="24" y="64"/>
                  </a:lnTo>
                  <a:lnTo>
                    <a:pt x="23" y="65"/>
                  </a:lnTo>
                  <a:lnTo>
                    <a:pt x="21" y="67"/>
                  </a:lnTo>
                  <a:lnTo>
                    <a:pt x="19" y="68"/>
                  </a:lnTo>
                  <a:lnTo>
                    <a:pt x="17" y="69"/>
                  </a:lnTo>
                  <a:lnTo>
                    <a:pt x="15" y="70"/>
                  </a:lnTo>
                  <a:lnTo>
                    <a:pt x="12" y="70"/>
                  </a:lnTo>
                  <a:lnTo>
                    <a:pt x="12" y="72"/>
                  </a:lnTo>
                  <a:lnTo>
                    <a:pt x="11" y="75"/>
                  </a:lnTo>
                  <a:lnTo>
                    <a:pt x="11" y="77"/>
                  </a:lnTo>
                  <a:lnTo>
                    <a:pt x="11" y="79"/>
                  </a:lnTo>
                  <a:lnTo>
                    <a:pt x="9" y="79"/>
                  </a:lnTo>
                  <a:lnTo>
                    <a:pt x="8" y="82"/>
                  </a:lnTo>
                  <a:lnTo>
                    <a:pt x="5" y="86"/>
                  </a:lnTo>
                  <a:lnTo>
                    <a:pt x="4" y="89"/>
                  </a:lnTo>
                  <a:lnTo>
                    <a:pt x="2" y="92"/>
                  </a:lnTo>
                  <a:lnTo>
                    <a:pt x="2" y="93"/>
                  </a:lnTo>
                  <a:lnTo>
                    <a:pt x="1" y="93"/>
                  </a:lnTo>
                  <a:lnTo>
                    <a:pt x="0" y="94"/>
                  </a:lnTo>
                  <a:lnTo>
                    <a:pt x="0" y="95"/>
                  </a:lnTo>
                  <a:lnTo>
                    <a:pt x="1" y="97"/>
                  </a:lnTo>
                  <a:lnTo>
                    <a:pt x="1" y="99"/>
                  </a:lnTo>
                  <a:lnTo>
                    <a:pt x="2" y="100"/>
                  </a:lnTo>
                  <a:lnTo>
                    <a:pt x="2" y="102"/>
                  </a:lnTo>
                  <a:lnTo>
                    <a:pt x="2" y="105"/>
                  </a:lnTo>
                  <a:lnTo>
                    <a:pt x="2" y="108"/>
                  </a:lnTo>
                  <a:lnTo>
                    <a:pt x="2" y="111"/>
                  </a:lnTo>
                  <a:lnTo>
                    <a:pt x="4" y="111"/>
                  </a:lnTo>
                  <a:lnTo>
                    <a:pt x="7" y="113"/>
                  </a:lnTo>
                  <a:lnTo>
                    <a:pt x="9" y="115"/>
                  </a:lnTo>
                  <a:lnTo>
                    <a:pt x="11" y="115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24" name="Freeform 126"/>
            <p:cNvSpPr>
              <a:spLocks/>
            </p:cNvSpPr>
            <p:nvPr/>
          </p:nvSpPr>
          <p:spPr bwMode="auto">
            <a:xfrm>
              <a:off x="4367" y="3086"/>
              <a:ext cx="96" cy="47"/>
            </a:xfrm>
            <a:custGeom>
              <a:avLst/>
              <a:gdLst>
                <a:gd name="T0" fmla="*/ 60 w 96"/>
                <a:gd name="T1" fmla="*/ 2 h 47"/>
                <a:gd name="T2" fmla="*/ 55 w 96"/>
                <a:gd name="T3" fmla="*/ 3 h 47"/>
                <a:gd name="T4" fmla="*/ 50 w 96"/>
                <a:gd name="T5" fmla="*/ 5 h 47"/>
                <a:gd name="T6" fmla="*/ 46 w 96"/>
                <a:gd name="T7" fmla="*/ 6 h 47"/>
                <a:gd name="T8" fmla="*/ 40 w 96"/>
                <a:gd name="T9" fmla="*/ 7 h 47"/>
                <a:gd name="T10" fmla="*/ 34 w 96"/>
                <a:gd name="T11" fmla="*/ 7 h 47"/>
                <a:gd name="T12" fmla="*/ 27 w 96"/>
                <a:gd name="T13" fmla="*/ 7 h 47"/>
                <a:gd name="T14" fmla="*/ 20 w 96"/>
                <a:gd name="T15" fmla="*/ 8 h 47"/>
                <a:gd name="T16" fmla="*/ 15 w 96"/>
                <a:gd name="T17" fmla="*/ 8 h 47"/>
                <a:gd name="T18" fmla="*/ 11 w 96"/>
                <a:gd name="T19" fmla="*/ 9 h 47"/>
                <a:gd name="T20" fmla="*/ 7 w 96"/>
                <a:gd name="T21" fmla="*/ 9 h 47"/>
                <a:gd name="T22" fmla="*/ 3 w 96"/>
                <a:gd name="T23" fmla="*/ 9 h 47"/>
                <a:gd name="T24" fmla="*/ 0 w 96"/>
                <a:gd name="T25" fmla="*/ 13 h 47"/>
                <a:gd name="T26" fmla="*/ 0 w 96"/>
                <a:gd name="T27" fmla="*/ 18 h 47"/>
                <a:gd name="T28" fmla="*/ 0 w 96"/>
                <a:gd name="T29" fmla="*/ 22 h 47"/>
                <a:gd name="T30" fmla="*/ 2 w 96"/>
                <a:gd name="T31" fmla="*/ 24 h 47"/>
                <a:gd name="T32" fmla="*/ 5 w 96"/>
                <a:gd name="T33" fmla="*/ 26 h 47"/>
                <a:gd name="T34" fmla="*/ 10 w 96"/>
                <a:gd name="T35" fmla="*/ 26 h 47"/>
                <a:gd name="T36" fmla="*/ 13 w 96"/>
                <a:gd name="T37" fmla="*/ 26 h 47"/>
                <a:gd name="T38" fmla="*/ 17 w 96"/>
                <a:gd name="T39" fmla="*/ 27 h 47"/>
                <a:gd name="T40" fmla="*/ 21 w 96"/>
                <a:gd name="T41" fmla="*/ 27 h 47"/>
                <a:gd name="T42" fmla="*/ 26 w 96"/>
                <a:gd name="T43" fmla="*/ 29 h 47"/>
                <a:gd name="T44" fmla="*/ 31 w 96"/>
                <a:gd name="T45" fmla="*/ 29 h 47"/>
                <a:gd name="T46" fmla="*/ 36 w 96"/>
                <a:gd name="T47" fmla="*/ 29 h 47"/>
                <a:gd name="T48" fmla="*/ 41 w 96"/>
                <a:gd name="T49" fmla="*/ 29 h 47"/>
                <a:gd name="T50" fmla="*/ 46 w 96"/>
                <a:gd name="T51" fmla="*/ 29 h 47"/>
                <a:gd name="T52" fmla="*/ 51 w 96"/>
                <a:gd name="T53" fmla="*/ 29 h 47"/>
                <a:gd name="T54" fmla="*/ 57 w 96"/>
                <a:gd name="T55" fmla="*/ 29 h 47"/>
                <a:gd name="T56" fmla="*/ 63 w 96"/>
                <a:gd name="T57" fmla="*/ 31 h 47"/>
                <a:gd name="T58" fmla="*/ 68 w 96"/>
                <a:gd name="T59" fmla="*/ 35 h 47"/>
                <a:gd name="T60" fmla="*/ 72 w 96"/>
                <a:gd name="T61" fmla="*/ 39 h 47"/>
                <a:gd name="T62" fmla="*/ 77 w 96"/>
                <a:gd name="T63" fmla="*/ 44 h 47"/>
                <a:gd name="T64" fmla="*/ 81 w 96"/>
                <a:gd name="T65" fmla="*/ 45 h 47"/>
                <a:gd name="T66" fmla="*/ 86 w 96"/>
                <a:gd name="T67" fmla="*/ 45 h 47"/>
                <a:gd name="T68" fmla="*/ 90 w 96"/>
                <a:gd name="T69" fmla="*/ 46 h 47"/>
                <a:gd name="T70" fmla="*/ 95 w 96"/>
                <a:gd name="T71" fmla="*/ 46 h 47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96"/>
                <a:gd name="T109" fmla="*/ 0 h 47"/>
                <a:gd name="T110" fmla="*/ 96 w 96"/>
                <a:gd name="T111" fmla="*/ 47 h 47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96" h="47">
                  <a:moveTo>
                    <a:pt x="62" y="0"/>
                  </a:moveTo>
                  <a:lnTo>
                    <a:pt x="60" y="2"/>
                  </a:lnTo>
                  <a:lnTo>
                    <a:pt x="58" y="3"/>
                  </a:lnTo>
                  <a:lnTo>
                    <a:pt x="55" y="3"/>
                  </a:lnTo>
                  <a:lnTo>
                    <a:pt x="53" y="4"/>
                  </a:lnTo>
                  <a:lnTo>
                    <a:pt x="50" y="5"/>
                  </a:lnTo>
                  <a:lnTo>
                    <a:pt x="48" y="5"/>
                  </a:lnTo>
                  <a:lnTo>
                    <a:pt x="46" y="6"/>
                  </a:lnTo>
                  <a:lnTo>
                    <a:pt x="44" y="7"/>
                  </a:lnTo>
                  <a:lnTo>
                    <a:pt x="40" y="7"/>
                  </a:lnTo>
                  <a:lnTo>
                    <a:pt x="37" y="7"/>
                  </a:lnTo>
                  <a:lnTo>
                    <a:pt x="34" y="7"/>
                  </a:lnTo>
                  <a:lnTo>
                    <a:pt x="31" y="7"/>
                  </a:lnTo>
                  <a:lnTo>
                    <a:pt x="27" y="7"/>
                  </a:lnTo>
                  <a:lnTo>
                    <a:pt x="24" y="7"/>
                  </a:lnTo>
                  <a:lnTo>
                    <a:pt x="20" y="8"/>
                  </a:lnTo>
                  <a:lnTo>
                    <a:pt x="17" y="8"/>
                  </a:lnTo>
                  <a:lnTo>
                    <a:pt x="15" y="8"/>
                  </a:lnTo>
                  <a:lnTo>
                    <a:pt x="13" y="8"/>
                  </a:lnTo>
                  <a:lnTo>
                    <a:pt x="11" y="9"/>
                  </a:lnTo>
                  <a:lnTo>
                    <a:pt x="9" y="9"/>
                  </a:lnTo>
                  <a:lnTo>
                    <a:pt x="7" y="9"/>
                  </a:lnTo>
                  <a:lnTo>
                    <a:pt x="5" y="9"/>
                  </a:lnTo>
                  <a:lnTo>
                    <a:pt x="3" y="9"/>
                  </a:lnTo>
                  <a:lnTo>
                    <a:pt x="1" y="11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2"/>
                  </a:lnTo>
                  <a:lnTo>
                    <a:pt x="1" y="24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5" y="26"/>
                  </a:lnTo>
                  <a:lnTo>
                    <a:pt x="7" y="26"/>
                  </a:lnTo>
                  <a:lnTo>
                    <a:pt x="10" y="26"/>
                  </a:lnTo>
                  <a:lnTo>
                    <a:pt x="11" y="26"/>
                  </a:lnTo>
                  <a:lnTo>
                    <a:pt x="13" y="26"/>
                  </a:lnTo>
                  <a:lnTo>
                    <a:pt x="15" y="27"/>
                  </a:lnTo>
                  <a:lnTo>
                    <a:pt x="17" y="27"/>
                  </a:lnTo>
                  <a:lnTo>
                    <a:pt x="19" y="27"/>
                  </a:lnTo>
                  <a:lnTo>
                    <a:pt x="21" y="27"/>
                  </a:lnTo>
                  <a:lnTo>
                    <a:pt x="24" y="28"/>
                  </a:lnTo>
                  <a:lnTo>
                    <a:pt x="26" y="29"/>
                  </a:lnTo>
                  <a:lnTo>
                    <a:pt x="28" y="29"/>
                  </a:lnTo>
                  <a:lnTo>
                    <a:pt x="31" y="29"/>
                  </a:lnTo>
                  <a:lnTo>
                    <a:pt x="34" y="29"/>
                  </a:lnTo>
                  <a:lnTo>
                    <a:pt x="36" y="29"/>
                  </a:lnTo>
                  <a:lnTo>
                    <a:pt x="38" y="29"/>
                  </a:lnTo>
                  <a:lnTo>
                    <a:pt x="41" y="29"/>
                  </a:lnTo>
                  <a:lnTo>
                    <a:pt x="44" y="29"/>
                  </a:lnTo>
                  <a:lnTo>
                    <a:pt x="46" y="29"/>
                  </a:lnTo>
                  <a:lnTo>
                    <a:pt x="49" y="29"/>
                  </a:lnTo>
                  <a:lnTo>
                    <a:pt x="51" y="29"/>
                  </a:lnTo>
                  <a:lnTo>
                    <a:pt x="55" y="29"/>
                  </a:lnTo>
                  <a:lnTo>
                    <a:pt x="57" y="29"/>
                  </a:lnTo>
                  <a:lnTo>
                    <a:pt x="60" y="30"/>
                  </a:lnTo>
                  <a:lnTo>
                    <a:pt x="63" y="31"/>
                  </a:lnTo>
                  <a:lnTo>
                    <a:pt x="65" y="33"/>
                  </a:lnTo>
                  <a:lnTo>
                    <a:pt x="68" y="35"/>
                  </a:lnTo>
                  <a:lnTo>
                    <a:pt x="71" y="37"/>
                  </a:lnTo>
                  <a:lnTo>
                    <a:pt x="72" y="39"/>
                  </a:lnTo>
                  <a:lnTo>
                    <a:pt x="74" y="42"/>
                  </a:lnTo>
                  <a:lnTo>
                    <a:pt x="77" y="44"/>
                  </a:lnTo>
                  <a:lnTo>
                    <a:pt x="79" y="45"/>
                  </a:lnTo>
                  <a:lnTo>
                    <a:pt x="81" y="45"/>
                  </a:lnTo>
                  <a:lnTo>
                    <a:pt x="84" y="45"/>
                  </a:lnTo>
                  <a:lnTo>
                    <a:pt x="86" y="45"/>
                  </a:lnTo>
                  <a:lnTo>
                    <a:pt x="88" y="45"/>
                  </a:lnTo>
                  <a:lnTo>
                    <a:pt x="90" y="46"/>
                  </a:lnTo>
                  <a:lnTo>
                    <a:pt x="93" y="46"/>
                  </a:lnTo>
                  <a:lnTo>
                    <a:pt x="95" y="46"/>
                  </a:lnTo>
                </a:path>
              </a:pathLst>
            </a:custGeom>
            <a:noFill/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25" name="Freeform 127"/>
            <p:cNvSpPr>
              <a:spLocks/>
            </p:cNvSpPr>
            <p:nvPr/>
          </p:nvSpPr>
          <p:spPr bwMode="auto">
            <a:xfrm>
              <a:off x="5382" y="3616"/>
              <a:ext cx="57" cy="67"/>
            </a:xfrm>
            <a:custGeom>
              <a:avLst/>
              <a:gdLst>
                <a:gd name="T0" fmla="*/ 0 w 57"/>
                <a:gd name="T1" fmla="*/ 0 h 67"/>
                <a:gd name="T2" fmla="*/ 4 w 57"/>
                <a:gd name="T3" fmla="*/ 3 h 67"/>
                <a:gd name="T4" fmla="*/ 8 w 57"/>
                <a:gd name="T5" fmla="*/ 5 h 67"/>
                <a:gd name="T6" fmla="*/ 12 w 57"/>
                <a:gd name="T7" fmla="*/ 9 h 67"/>
                <a:gd name="T8" fmla="*/ 17 w 57"/>
                <a:gd name="T9" fmla="*/ 11 h 67"/>
                <a:gd name="T10" fmla="*/ 21 w 57"/>
                <a:gd name="T11" fmla="*/ 14 h 67"/>
                <a:gd name="T12" fmla="*/ 25 w 57"/>
                <a:gd name="T13" fmla="*/ 17 h 67"/>
                <a:gd name="T14" fmla="*/ 28 w 57"/>
                <a:gd name="T15" fmla="*/ 21 h 67"/>
                <a:gd name="T16" fmla="*/ 32 w 57"/>
                <a:gd name="T17" fmla="*/ 24 h 67"/>
                <a:gd name="T18" fmla="*/ 34 w 57"/>
                <a:gd name="T19" fmla="*/ 27 h 67"/>
                <a:gd name="T20" fmla="*/ 36 w 57"/>
                <a:gd name="T21" fmla="*/ 29 h 67"/>
                <a:gd name="T22" fmla="*/ 38 w 57"/>
                <a:gd name="T23" fmla="*/ 33 h 67"/>
                <a:gd name="T24" fmla="*/ 39 w 57"/>
                <a:gd name="T25" fmla="*/ 36 h 67"/>
                <a:gd name="T26" fmla="*/ 41 w 57"/>
                <a:gd name="T27" fmla="*/ 40 h 67"/>
                <a:gd name="T28" fmla="*/ 43 w 57"/>
                <a:gd name="T29" fmla="*/ 42 h 67"/>
                <a:gd name="T30" fmla="*/ 45 w 57"/>
                <a:gd name="T31" fmla="*/ 47 h 67"/>
                <a:gd name="T32" fmla="*/ 46 w 57"/>
                <a:gd name="T33" fmla="*/ 49 h 67"/>
                <a:gd name="T34" fmla="*/ 49 w 57"/>
                <a:gd name="T35" fmla="*/ 54 h 67"/>
                <a:gd name="T36" fmla="*/ 52 w 57"/>
                <a:gd name="T37" fmla="*/ 57 h 67"/>
                <a:gd name="T38" fmla="*/ 54 w 57"/>
                <a:gd name="T39" fmla="*/ 62 h 67"/>
                <a:gd name="T40" fmla="*/ 56 w 57"/>
                <a:gd name="T41" fmla="*/ 66 h 67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57"/>
                <a:gd name="T64" fmla="*/ 0 h 67"/>
                <a:gd name="T65" fmla="*/ 57 w 57"/>
                <a:gd name="T66" fmla="*/ 67 h 67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57" h="67">
                  <a:moveTo>
                    <a:pt x="0" y="0"/>
                  </a:moveTo>
                  <a:lnTo>
                    <a:pt x="4" y="3"/>
                  </a:lnTo>
                  <a:lnTo>
                    <a:pt x="8" y="5"/>
                  </a:lnTo>
                  <a:lnTo>
                    <a:pt x="12" y="9"/>
                  </a:lnTo>
                  <a:lnTo>
                    <a:pt x="17" y="11"/>
                  </a:lnTo>
                  <a:lnTo>
                    <a:pt x="21" y="14"/>
                  </a:lnTo>
                  <a:lnTo>
                    <a:pt x="25" y="17"/>
                  </a:lnTo>
                  <a:lnTo>
                    <a:pt x="28" y="21"/>
                  </a:lnTo>
                  <a:lnTo>
                    <a:pt x="32" y="24"/>
                  </a:lnTo>
                  <a:lnTo>
                    <a:pt x="34" y="27"/>
                  </a:lnTo>
                  <a:lnTo>
                    <a:pt x="36" y="29"/>
                  </a:lnTo>
                  <a:lnTo>
                    <a:pt x="38" y="33"/>
                  </a:lnTo>
                  <a:lnTo>
                    <a:pt x="39" y="36"/>
                  </a:lnTo>
                  <a:lnTo>
                    <a:pt x="41" y="40"/>
                  </a:lnTo>
                  <a:lnTo>
                    <a:pt x="43" y="42"/>
                  </a:lnTo>
                  <a:lnTo>
                    <a:pt x="45" y="47"/>
                  </a:lnTo>
                  <a:lnTo>
                    <a:pt x="46" y="49"/>
                  </a:lnTo>
                  <a:lnTo>
                    <a:pt x="49" y="54"/>
                  </a:lnTo>
                  <a:lnTo>
                    <a:pt x="52" y="57"/>
                  </a:lnTo>
                  <a:lnTo>
                    <a:pt x="54" y="62"/>
                  </a:lnTo>
                  <a:lnTo>
                    <a:pt x="56" y="66"/>
                  </a:lnTo>
                </a:path>
              </a:pathLst>
            </a:custGeom>
            <a:noFill/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26" name="Freeform 128"/>
            <p:cNvSpPr>
              <a:spLocks/>
            </p:cNvSpPr>
            <p:nvPr/>
          </p:nvSpPr>
          <p:spPr bwMode="auto">
            <a:xfrm>
              <a:off x="5291" y="3613"/>
              <a:ext cx="226" cy="98"/>
            </a:xfrm>
            <a:custGeom>
              <a:avLst/>
              <a:gdLst>
                <a:gd name="T0" fmla="*/ 0 w 226"/>
                <a:gd name="T1" fmla="*/ 0 h 98"/>
                <a:gd name="T2" fmla="*/ 3 w 226"/>
                <a:gd name="T3" fmla="*/ 2 h 98"/>
                <a:gd name="T4" fmla="*/ 7 w 226"/>
                <a:gd name="T5" fmla="*/ 4 h 98"/>
                <a:gd name="T6" fmla="*/ 11 w 226"/>
                <a:gd name="T7" fmla="*/ 6 h 98"/>
                <a:gd name="T8" fmla="*/ 14 w 226"/>
                <a:gd name="T9" fmla="*/ 8 h 98"/>
                <a:gd name="T10" fmla="*/ 18 w 226"/>
                <a:gd name="T11" fmla="*/ 11 h 98"/>
                <a:gd name="T12" fmla="*/ 21 w 226"/>
                <a:gd name="T13" fmla="*/ 13 h 98"/>
                <a:gd name="T14" fmla="*/ 25 w 226"/>
                <a:gd name="T15" fmla="*/ 15 h 98"/>
                <a:gd name="T16" fmla="*/ 28 w 226"/>
                <a:gd name="T17" fmla="*/ 17 h 98"/>
                <a:gd name="T18" fmla="*/ 34 w 226"/>
                <a:gd name="T19" fmla="*/ 20 h 98"/>
                <a:gd name="T20" fmla="*/ 39 w 226"/>
                <a:gd name="T21" fmla="*/ 22 h 98"/>
                <a:gd name="T22" fmla="*/ 45 w 226"/>
                <a:gd name="T23" fmla="*/ 25 h 98"/>
                <a:gd name="T24" fmla="*/ 50 w 226"/>
                <a:gd name="T25" fmla="*/ 28 h 98"/>
                <a:gd name="T26" fmla="*/ 55 w 226"/>
                <a:gd name="T27" fmla="*/ 30 h 98"/>
                <a:gd name="T28" fmla="*/ 60 w 226"/>
                <a:gd name="T29" fmla="*/ 32 h 98"/>
                <a:gd name="T30" fmla="*/ 66 w 226"/>
                <a:gd name="T31" fmla="*/ 34 h 98"/>
                <a:gd name="T32" fmla="*/ 71 w 226"/>
                <a:gd name="T33" fmla="*/ 37 h 98"/>
                <a:gd name="T34" fmla="*/ 77 w 226"/>
                <a:gd name="T35" fmla="*/ 39 h 98"/>
                <a:gd name="T36" fmla="*/ 82 w 226"/>
                <a:gd name="T37" fmla="*/ 41 h 98"/>
                <a:gd name="T38" fmla="*/ 88 w 226"/>
                <a:gd name="T39" fmla="*/ 43 h 98"/>
                <a:gd name="T40" fmla="*/ 93 w 226"/>
                <a:gd name="T41" fmla="*/ 45 h 98"/>
                <a:gd name="T42" fmla="*/ 99 w 226"/>
                <a:gd name="T43" fmla="*/ 48 h 98"/>
                <a:gd name="T44" fmla="*/ 104 w 226"/>
                <a:gd name="T45" fmla="*/ 50 h 98"/>
                <a:gd name="T46" fmla="*/ 109 w 226"/>
                <a:gd name="T47" fmla="*/ 52 h 98"/>
                <a:gd name="T48" fmla="*/ 114 w 226"/>
                <a:gd name="T49" fmla="*/ 54 h 98"/>
                <a:gd name="T50" fmla="*/ 120 w 226"/>
                <a:gd name="T51" fmla="*/ 57 h 98"/>
                <a:gd name="T52" fmla="*/ 125 w 226"/>
                <a:gd name="T53" fmla="*/ 60 h 98"/>
                <a:gd name="T54" fmla="*/ 132 w 226"/>
                <a:gd name="T55" fmla="*/ 62 h 98"/>
                <a:gd name="T56" fmla="*/ 137 w 226"/>
                <a:gd name="T57" fmla="*/ 64 h 98"/>
                <a:gd name="T58" fmla="*/ 143 w 226"/>
                <a:gd name="T59" fmla="*/ 67 h 98"/>
                <a:gd name="T60" fmla="*/ 149 w 226"/>
                <a:gd name="T61" fmla="*/ 69 h 98"/>
                <a:gd name="T62" fmla="*/ 154 w 226"/>
                <a:gd name="T63" fmla="*/ 71 h 98"/>
                <a:gd name="T64" fmla="*/ 160 w 226"/>
                <a:gd name="T65" fmla="*/ 73 h 98"/>
                <a:gd name="T66" fmla="*/ 164 w 226"/>
                <a:gd name="T67" fmla="*/ 76 h 98"/>
                <a:gd name="T68" fmla="*/ 167 w 226"/>
                <a:gd name="T69" fmla="*/ 76 h 98"/>
                <a:gd name="T70" fmla="*/ 172 w 226"/>
                <a:gd name="T71" fmla="*/ 78 h 98"/>
                <a:gd name="T72" fmla="*/ 175 w 226"/>
                <a:gd name="T73" fmla="*/ 80 h 98"/>
                <a:gd name="T74" fmla="*/ 180 w 226"/>
                <a:gd name="T75" fmla="*/ 82 h 98"/>
                <a:gd name="T76" fmla="*/ 184 w 226"/>
                <a:gd name="T77" fmla="*/ 83 h 98"/>
                <a:gd name="T78" fmla="*/ 188 w 226"/>
                <a:gd name="T79" fmla="*/ 85 h 98"/>
                <a:gd name="T80" fmla="*/ 191 w 226"/>
                <a:gd name="T81" fmla="*/ 87 h 98"/>
                <a:gd name="T82" fmla="*/ 195 w 226"/>
                <a:gd name="T83" fmla="*/ 89 h 98"/>
                <a:gd name="T84" fmla="*/ 197 w 226"/>
                <a:gd name="T85" fmla="*/ 89 h 98"/>
                <a:gd name="T86" fmla="*/ 199 w 226"/>
                <a:gd name="T87" fmla="*/ 91 h 98"/>
                <a:gd name="T88" fmla="*/ 203 w 226"/>
                <a:gd name="T89" fmla="*/ 92 h 98"/>
                <a:gd name="T90" fmla="*/ 205 w 226"/>
                <a:gd name="T91" fmla="*/ 93 h 98"/>
                <a:gd name="T92" fmla="*/ 208 w 226"/>
                <a:gd name="T93" fmla="*/ 95 h 98"/>
                <a:gd name="T94" fmla="*/ 211 w 226"/>
                <a:gd name="T95" fmla="*/ 96 h 98"/>
                <a:gd name="T96" fmla="*/ 214 w 226"/>
                <a:gd name="T97" fmla="*/ 97 h 98"/>
                <a:gd name="T98" fmla="*/ 216 w 226"/>
                <a:gd name="T99" fmla="*/ 97 h 98"/>
                <a:gd name="T100" fmla="*/ 219 w 226"/>
                <a:gd name="T101" fmla="*/ 97 h 98"/>
                <a:gd name="T102" fmla="*/ 222 w 226"/>
                <a:gd name="T103" fmla="*/ 96 h 98"/>
                <a:gd name="T104" fmla="*/ 225 w 226"/>
                <a:gd name="T105" fmla="*/ 95 h 98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226"/>
                <a:gd name="T160" fmla="*/ 0 h 98"/>
                <a:gd name="T161" fmla="*/ 226 w 226"/>
                <a:gd name="T162" fmla="*/ 98 h 98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226" h="98">
                  <a:moveTo>
                    <a:pt x="0" y="0"/>
                  </a:moveTo>
                  <a:lnTo>
                    <a:pt x="3" y="2"/>
                  </a:lnTo>
                  <a:lnTo>
                    <a:pt x="7" y="4"/>
                  </a:lnTo>
                  <a:lnTo>
                    <a:pt x="11" y="6"/>
                  </a:lnTo>
                  <a:lnTo>
                    <a:pt x="14" y="8"/>
                  </a:lnTo>
                  <a:lnTo>
                    <a:pt x="18" y="11"/>
                  </a:lnTo>
                  <a:lnTo>
                    <a:pt x="21" y="13"/>
                  </a:lnTo>
                  <a:lnTo>
                    <a:pt x="25" y="15"/>
                  </a:lnTo>
                  <a:lnTo>
                    <a:pt x="28" y="17"/>
                  </a:lnTo>
                  <a:lnTo>
                    <a:pt x="34" y="20"/>
                  </a:lnTo>
                  <a:lnTo>
                    <a:pt x="39" y="22"/>
                  </a:lnTo>
                  <a:lnTo>
                    <a:pt x="45" y="25"/>
                  </a:lnTo>
                  <a:lnTo>
                    <a:pt x="50" y="28"/>
                  </a:lnTo>
                  <a:lnTo>
                    <a:pt x="55" y="30"/>
                  </a:lnTo>
                  <a:lnTo>
                    <a:pt x="60" y="32"/>
                  </a:lnTo>
                  <a:lnTo>
                    <a:pt x="66" y="34"/>
                  </a:lnTo>
                  <a:lnTo>
                    <a:pt x="71" y="37"/>
                  </a:lnTo>
                  <a:lnTo>
                    <a:pt x="77" y="39"/>
                  </a:lnTo>
                  <a:lnTo>
                    <a:pt x="82" y="41"/>
                  </a:lnTo>
                  <a:lnTo>
                    <a:pt x="88" y="43"/>
                  </a:lnTo>
                  <a:lnTo>
                    <a:pt x="93" y="45"/>
                  </a:lnTo>
                  <a:lnTo>
                    <a:pt x="99" y="48"/>
                  </a:lnTo>
                  <a:lnTo>
                    <a:pt x="104" y="50"/>
                  </a:lnTo>
                  <a:lnTo>
                    <a:pt x="109" y="52"/>
                  </a:lnTo>
                  <a:lnTo>
                    <a:pt x="114" y="54"/>
                  </a:lnTo>
                  <a:lnTo>
                    <a:pt x="120" y="57"/>
                  </a:lnTo>
                  <a:lnTo>
                    <a:pt x="125" y="60"/>
                  </a:lnTo>
                  <a:lnTo>
                    <a:pt x="132" y="62"/>
                  </a:lnTo>
                  <a:lnTo>
                    <a:pt x="137" y="64"/>
                  </a:lnTo>
                  <a:lnTo>
                    <a:pt x="143" y="67"/>
                  </a:lnTo>
                  <a:lnTo>
                    <a:pt x="149" y="69"/>
                  </a:lnTo>
                  <a:lnTo>
                    <a:pt x="154" y="71"/>
                  </a:lnTo>
                  <a:lnTo>
                    <a:pt x="160" y="73"/>
                  </a:lnTo>
                  <a:lnTo>
                    <a:pt x="164" y="76"/>
                  </a:lnTo>
                  <a:lnTo>
                    <a:pt x="167" y="76"/>
                  </a:lnTo>
                  <a:lnTo>
                    <a:pt x="172" y="78"/>
                  </a:lnTo>
                  <a:lnTo>
                    <a:pt x="175" y="80"/>
                  </a:lnTo>
                  <a:lnTo>
                    <a:pt x="180" y="82"/>
                  </a:lnTo>
                  <a:lnTo>
                    <a:pt x="184" y="83"/>
                  </a:lnTo>
                  <a:lnTo>
                    <a:pt x="188" y="85"/>
                  </a:lnTo>
                  <a:lnTo>
                    <a:pt x="191" y="87"/>
                  </a:lnTo>
                  <a:lnTo>
                    <a:pt x="195" y="89"/>
                  </a:lnTo>
                  <a:lnTo>
                    <a:pt x="197" y="89"/>
                  </a:lnTo>
                  <a:lnTo>
                    <a:pt x="199" y="91"/>
                  </a:lnTo>
                  <a:lnTo>
                    <a:pt x="203" y="92"/>
                  </a:lnTo>
                  <a:lnTo>
                    <a:pt x="205" y="93"/>
                  </a:lnTo>
                  <a:lnTo>
                    <a:pt x="208" y="95"/>
                  </a:lnTo>
                  <a:lnTo>
                    <a:pt x="211" y="96"/>
                  </a:lnTo>
                  <a:lnTo>
                    <a:pt x="214" y="97"/>
                  </a:lnTo>
                  <a:lnTo>
                    <a:pt x="216" y="97"/>
                  </a:lnTo>
                  <a:lnTo>
                    <a:pt x="219" y="97"/>
                  </a:lnTo>
                  <a:lnTo>
                    <a:pt x="222" y="96"/>
                  </a:lnTo>
                  <a:lnTo>
                    <a:pt x="225" y="95"/>
                  </a:lnTo>
                </a:path>
              </a:pathLst>
            </a:custGeom>
            <a:noFill/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27" name="Freeform 129"/>
            <p:cNvSpPr>
              <a:spLocks/>
            </p:cNvSpPr>
            <p:nvPr/>
          </p:nvSpPr>
          <p:spPr bwMode="auto">
            <a:xfrm>
              <a:off x="5416" y="3605"/>
              <a:ext cx="136" cy="103"/>
            </a:xfrm>
            <a:custGeom>
              <a:avLst/>
              <a:gdLst>
                <a:gd name="T0" fmla="*/ 80 w 136"/>
                <a:gd name="T1" fmla="*/ 101 h 103"/>
                <a:gd name="T2" fmla="*/ 76 w 136"/>
                <a:gd name="T3" fmla="*/ 99 h 103"/>
                <a:gd name="T4" fmla="*/ 72 w 136"/>
                <a:gd name="T5" fmla="*/ 98 h 103"/>
                <a:gd name="T6" fmla="*/ 69 w 136"/>
                <a:gd name="T7" fmla="*/ 96 h 103"/>
                <a:gd name="T8" fmla="*/ 65 w 136"/>
                <a:gd name="T9" fmla="*/ 94 h 103"/>
                <a:gd name="T10" fmla="*/ 61 w 136"/>
                <a:gd name="T11" fmla="*/ 92 h 103"/>
                <a:gd name="T12" fmla="*/ 57 w 136"/>
                <a:gd name="T13" fmla="*/ 90 h 103"/>
                <a:gd name="T14" fmla="*/ 52 w 136"/>
                <a:gd name="T15" fmla="*/ 88 h 103"/>
                <a:gd name="T16" fmla="*/ 46 w 136"/>
                <a:gd name="T17" fmla="*/ 86 h 103"/>
                <a:gd name="T18" fmla="*/ 39 w 136"/>
                <a:gd name="T19" fmla="*/ 84 h 103"/>
                <a:gd name="T20" fmla="*/ 33 w 136"/>
                <a:gd name="T21" fmla="*/ 81 h 103"/>
                <a:gd name="T22" fmla="*/ 25 w 136"/>
                <a:gd name="T23" fmla="*/ 78 h 103"/>
                <a:gd name="T24" fmla="*/ 19 w 136"/>
                <a:gd name="T25" fmla="*/ 73 h 103"/>
                <a:gd name="T26" fmla="*/ 13 w 136"/>
                <a:gd name="T27" fmla="*/ 64 h 103"/>
                <a:gd name="T28" fmla="*/ 9 w 136"/>
                <a:gd name="T29" fmla="*/ 54 h 103"/>
                <a:gd name="T30" fmla="*/ 3 w 136"/>
                <a:gd name="T31" fmla="*/ 44 h 103"/>
                <a:gd name="T32" fmla="*/ 4 w 136"/>
                <a:gd name="T33" fmla="*/ 37 h 103"/>
                <a:gd name="T34" fmla="*/ 11 w 136"/>
                <a:gd name="T35" fmla="*/ 34 h 103"/>
                <a:gd name="T36" fmla="*/ 16 w 136"/>
                <a:gd name="T37" fmla="*/ 30 h 103"/>
                <a:gd name="T38" fmla="*/ 20 w 136"/>
                <a:gd name="T39" fmla="*/ 26 h 103"/>
                <a:gd name="T40" fmla="*/ 25 w 136"/>
                <a:gd name="T41" fmla="*/ 22 h 103"/>
                <a:gd name="T42" fmla="*/ 29 w 136"/>
                <a:gd name="T43" fmla="*/ 18 h 103"/>
                <a:gd name="T44" fmla="*/ 34 w 136"/>
                <a:gd name="T45" fmla="*/ 16 h 103"/>
                <a:gd name="T46" fmla="*/ 39 w 136"/>
                <a:gd name="T47" fmla="*/ 14 h 103"/>
                <a:gd name="T48" fmla="*/ 44 w 136"/>
                <a:gd name="T49" fmla="*/ 12 h 103"/>
                <a:gd name="T50" fmla="*/ 50 w 136"/>
                <a:gd name="T51" fmla="*/ 10 h 103"/>
                <a:gd name="T52" fmla="*/ 55 w 136"/>
                <a:gd name="T53" fmla="*/ 9 h 103"/>
                <a:gd name="T54" fmla="*/ 60 w 136"/>
                <a:gd name="T55" fmla="*/ 7 h 103"/>
                <a:gd name="T56" fmla="*/ 65 w 136"/>
                <a:gd name="T57" fmla="*/ 4 h 103"/>
                <a:gd name="T58" fmla="*/ 71 w 136"/>
                <a:gd name="T59" fmla="*/ 1 h 103"/>
                <a:gd name="T60" fmla="*/ 76 w 136"/>
                <a:gd name="T61" fmla="*/ 2 h 103"/>
                <a:gd name="T62" fmla="*/ 80 w 136"/>
                <a:gd name="T63" fmla="*/ 6 h 103"/>
                <a:gd name="T64" fmla="*/ 84 w 136"/>
                <a:gd name="T65" fmla="*/ 9 h 103"/>
                <a:gd name="T66" fmla="*/ 88 w 136"/>
                <a:gd name="T67" fmla="*/ 12 h 103"/>
                <a:gd name="T68" fmla="*/ 93 w 136"/>
                <a:gd name="T69" fmla="*/ 14 h 103"/>
                <a:gd name="T70" fmla="*/ 98 w 136"/>
                <a:gd name="T71" fmla="*/ 15 h 103"/>
                <a:gd name="T72" fmla="*/ 103 w 136"/>
                <a:gd name="T73" fmla="*/ 16 h 103"/>
                <a:gd name="T74" fmla="*/ 109 w 136"/>
                <a:gd name="T75" fmla="*/ 17 h 103"/>
                <a:gd name="T76" fmla="*/ 114 w 136"/>
                <a:gd name="T77" fmla="*/ 18 h 103"/>
                <a:gd name="T78" fmla="*/ 120 w 136"/>
                <a:gd name="T79" fmla="*/ 19 h 103"/>
                <a:gd name="T80" fmla="*/ 126 w 136"/>
                <a:gd name="T81" fmla="*/ 20 h 103"/>
                <a:gd name="T82" fmla="*/ 133 w 136"/>
                <a:gd name="T83" fmla="*/ 21 h 103"/>
                <a:gd name="T84" fmla="*/ 135 w 136"/>
                <a:gd name="T85" fmla="*/ 29 h 103"/>
                <a:gd name="T86" fmla="*/ 133 w 136"/>
                <a:gd name="T87" fmla="*/ 47 h 103"/>
                <a:gd name="T88" fmla="*/ 130 w 136"/>
                <a:gd name="T89" fmla="*/ 60 h 103"/>
                <a:gd name="T90" fmla="*/ 122 w 136"/>
                <a:gd name="T91" fmla="*/ 71 h 103"/>
                <a:gd name="T92" fmla="*/ 116 w 136"/>
                <a:gd name="T93" fmla="*/ 79 h 103"/>
                <a:gd name="T94" fmla="*/ 109 w 136"/>
                <a:gd name="T95" fmla="*/ 86 h 103"/>
                <a:gd name="T96" fmla="*/ 102 w 136"/>
                <a:gd name="T97" fmla="*/ 90 h 103"/>
                <a:gd name="T98" fmla="*/ 97 w 136"/>
                <a:gd name="T99" fmla="*/ 94 h 103"/>
                <a:gd name="T100" fmla="*/ 90 w 136"/>
                <a:gd name="T101" fmla="*/ 97 h 103"/>
                <a:gd name="T102" fmla="*/ 85 w 136"/>
                <a:gd name="T103" fmla="*/ 100 h 103"/>
                <a:gd name="T104" fmla="*/ 81 w 136"/>
                <a:gd name="T105" fmla="*/ 102 h 103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36"/>
                <a:gd name="T160" fmla="*/ 0 h 103"/>
                <a:gd name="T161" fmla="*/ 136 w 136"/>
                <a:gd name="T162" fmla="*/ 103 h 103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36" h="103">
                  <a:moveTo>
                    <a:pt x="81" y="102"/>
                  </a:moveTo>
                  <a:lnTo>
                    <a:pt x="80" y="101"/>
                  </a:lnTo>
                  <a:lnTo>
                    <a:pt x="78" y="100"/>
                  </a:lnTo>
                  <a:lnTo>
                    <a:pt x="76" y="99"/>
                  </a:lnTo>
                  <a:lnTo>
                    <a:pt x="74" y="99"/>
                  </a:lnTo>
                  <a:lnTo>
                    <a:pt x="72" y="98"/>
                  </a:lnTo>
                  <a:lnTo>
                    <a:pt x="71" y="97"/>
                  </a:lnTo>
                  <a:lnTo>
                    <a:pt x="69" y="96"/>
                  </a:lnTo>
                  <a:lnTo>
                    <a:pt x="67" y="95"/>
                  </a:lnTo>
                  <a:lnTo>
                    <a:pt x="65" y="94"/>
                  </a:lnTo>
                  <a:lnTo>
                    <a:pt x="63" y="93"/>
                  </a:lnTo>
                  <a:lnTo>
                    <a:pt x="61" y="92"/>
                  </a:lnTo>
                  <a:lnTo>
                    <a:pt x="59" y="91"/>
                  </a:lnTo>
                  <a:lnTo>
                    <a:pt x="57" y="90"/>
                  </a:lnTo>
                  <a:lnTo>
                    <a:pt x="54" y="89"/>
                  </a:lnTo>
                  <a:lnTo>
                    <a:pt x="52" y="88"/>
                  </a:lnTo>
                  <a:lnTo>
                    <a:pt x="50" y="87"/>
                  </a:lnTo>
                  <a:lnTo>
                    <a:pt x="46" y="86"/>
                  </a:lnTo>
                  <a:lnTo>
                    <a:pt x="42" y="84"/>
                  </a:lnTo>
                  <a:lnTo>
                    <a:pt x="39" y="84"/>
                  </a:lnTo>
                  <a:lnTo>
                    <a:pt x="35" y="82"/>
                  </a:lnTo>
                  <a:lnTo>
                    <a:pt x="33" y="81"/>
                  </a:lnTo>
                  <a:lnTo>
                    <a:pt x="28" y="79"/>
                  </a:lnTo>
                  <a:lnTo>
                    <a:pt x="25" y="78"/>
                  </a:lnTo>
                  <a:lnTo>
                    <a:pt x="21" y="77"/>
                  </a:lnTo>
                  <a:lnTo>
                    <a:pt x="19" y="73"/>
                  </a:lnTo>
                  <a:lnTo>
                    <a:pt x="16" y="68"/>
                  </a:lnTo>
                  <a:lnTo>
                    <a:pt x="13" y="64"/>
                  </a:lnTo>
                  <a:lnTo>
                    <a:pt x="11" y="60"/>
                  </a:lnTo>
                  <a:lnTo>
                    <a:pt x="9" y="54"/>
                  </a:lnTo>
                  <a:lnTo>
                    <a:pt x="6" y="49"/>
                  </a:lnTo>
                  <a:lnTo>
                    <a:pt x="3" y="44"/>
                  </a:lnTo>
                  <a:lnTo>
                    <a:pt x="0" y="38"/>
                  </a:lnTo>
                  <a:lnTo>
                    <a:pt x="4" y="37"/>
                  </a:lnTo>
                  <a:lnTo>
                    <a:pt x="7" y="36"/>
                  </a:lnTo>
                  <a:lnTo>
                    <a:pt x="11" y="34"/>
                  </a:lnTo>
                  <a:lnTo>
                    <a:pt x="13" y="32"/>
                  </a:lnTo>
                  <a:lnTo>
                    <a:pt x="16" y="30"/>
                  </a:lnTo>
                  <a:lnTo>
                    <a:pt x="18" y="28"/>
                  </a:lnTo>
                  <a:lnTo>
                    <a:pt x="20" y="26"/>
                  </a:lnTo>
                  <a:lnTo>
                    <a:pt x="23" y="24"/>
                  </a:lnTo>
                  <a:lnTo>
                    <a:pt x="25" y="22"/>
                  </a:lnTo>
                  <a:lnTo>
                    <a:pt x="27" y="20"/>
                  </a:lnTo>
                  <a:lnTo>
                    <a:pt x="29" y="18"/>
                  </a:lnTo>
                  <a:lnTo>
                    <a:pt x="32" y="16"/>
                  </a:lnTo>
                  <a:lnTo>
                    <a:pt x="34" y="16"/>
                  </a:lnTo>
                  <a:lnTo>
                    <a:pt x="37" y="15"/>
                  </a:lnTo>
                  <a:lnTo>
                    <a:pt x="39" y="14"/>
                  </a:lnTo>
                  <a:lnTo>
                    <a:pt x="42" y="13"/>
                  </a:lnTo>
                  <a:lnTo>
                    <a:pt x="44" y="12"/>
                  </a:lnTo>
                  <a:lnTo>
                    <a:pt x="47" y="12"/>
                  </a:lnTo>
                  <a:lnTo>
                    <a:pt x="50" y="10"/>
                  </a:lnTo>
                  <a:lnTo>
                    <a:pt x="52" y="10"/>
                  </a:lnTo>
                  <a:lnTo>
                    <a:pt x="55" y="9"/>
                  </a:lnTo>
                  <a:lnTo>
                    <a:pt x="57" y="8"/>
                  </a:lnTo>
                  <a:lnTo>
                    <a:pt x="60" y="7"/>
                  </a:lnTo>
                  <a:lnTo>
                    <a:pt x="63" y="5"/>
                  </a:lnTo>
                  <a:lnTo>
                    <a:pt x="65" y="4"/>
                  </a:lnTo>
                  <a:lnTo>
                    <a:pt x="68" y="3"/>
                  </a:lnTo>
                  <a:lnTo>
                    <a:pt x="71" y="1"/>
                  </a:lnTo>
                  <a:lnTo>
                    <a:pt x="74" y="0"/>
                  </a:lnTo>
                  <a:lnTo>
                    <a:pt x="76" y="2"/>
                  </a:lnTo>
                  <a:lnTo>
                    <a:pt x="78" y="3"/>
                  </a:lnTo>
                  <a:lnTo>
                    <a:pt x="80" y="6"/>
                  </a:lnTo>
                  <a:lnTo>
                    <a:pt x="82" y="8"/>
                  </a:lnTo>
                  <a:lnTo>
                    <a:pt x="84" y="9"/>
                  </a:lnTo>
                  <a:lnTo>
                    <a:pt x="86" y="10"/>
                  </a:lnTo>
                  <a:lnTo>
                    <a:pt x="88" y="12"/>
                  </a:lnTo>
                  <a:lnTo>
                    <a:pt x="90" y="13"/>
                  </a:lnTo>
                  <a:lnTo>
                    <a:pt x="93" y="14"/>
                  </a:lnTo>
                  <a:lnTo>
                    <a:pt x="95" y="15"/>
                  </a:lnTo>
                  <a:lnTo>
                    <a:pt x="98" y="15"/>
                  </a:lnTo>
                  <a:lnTo>
                    <a:pt x="100" y="16"/>
                  </a:lnTo>
                  <a:lnTo>
                    <a:pt x="103" y="16"/>
                  </a:lnTo>
                  <a:lnTo>
                    <a:pt x="107" y="16"/>
                  </a:lnTo>
                  <a:lnTo>
                    <a:pt x="109" y="17"/>
                  </a:lnTo>
                  <a:lnTo>
                    <a:pt x="112" y="18"/>
                  </a:lnTo>
                  <a:lnTo>
                    <a:pt x="114" y="18"/>
                  </a:lnTo>
                  <a:lnTo>
                    <a:pt x="117" y="19"/>
                  </a:lnTo>
                  <a:lnTo>
                    <a:pt x="120" y="19"/>
                  </a:lnTo>
                  <a:lnTo>
                    <a:pt x="123" y="19"/>
                  </a:lnTo>
                  <a:lnTo>
                    <a:pt x="126" y="20"/>
                  </a:lnTo>
                  <a:lnTo>
                    <a:pt x="129" y="20"/>
                  </a:lnTo>
                  <a:lnTo>
                    <a:pt x="133" y="21"/>
                  </a:lnTo>
                  <a:lnTo>
                    <a:pt x="135" y="21"/>
                  </a:lnTo>
                  <a:lnTo>
                    <a:pt x="135" y="29"/>
                  </a:lnTo>
                  <a:lnTo>
                    <a:pt x="134" y="38"/>
                  </a:lnTo>
                  <a:lnTo>
                    <a:pt x="133" y="47"/>
                  </a:lnTo>
                  <a:lnTo>
                    <a:pt x="132" y="55"/>
                  </a:lnTo>
                  <a:lnTo>
                    <a:pt x="130" y="60"/>
                  </a:lnTo>
                  <a:lnTo>
                    <a:pt x="126" y="66"/>
                  </a:lnTo>
                  <a:lnTo>
                    <a:pt x="122" y="71"/>
                  </a:lnTo>
                  <a:lnTo>
                    <a:pt x="119" y="77"/>
                  </a:lnTo>
                  <a:lnTo>
                    <a:pt x="116" y="79"/>
                  </a:lnTo>
                  <a:lnTo>
                    <a:pt x="113" y="83"/>
                  </a:lnTo>
                  <a:lnTo>
                    <a:pt x="109" y="86"/>
                  </a:lnTo>
                  <a:lnTo>
                    <a:pt x="106" y="88"/>
                  </a:lnTo>
                  <a:lnTo>
                    <a:pt x="102" y="90"/>
                  </a:lnTo>
                  <a:lnTo>
                    <a:pt x="100" y="92"/>
                  </a:lnTo>
                  <a:lnTo>
                    <a:pt x="97" y="94"/>
                  </a:lnTo>
                  <a:lnTo>
                    <a:pt x="94" y="95"/>
                  </a:lnTo>
                  <a:lnTo>
                    <a:pt x="90" y="97"/>
                  </a:lnTo>
                  <a:lnTo>
                    <a:pt x="87" y="99"/>
                  </a:lnTo>
                  <a:lnTo>
                    <a:pt x="85" y="100"/>
                  </a:lnTo>
                  <a:lnTo>
                    <a:pt x="81" y="102"/>
                  </a:lnTo>
                </a:path>
              </a:pathLst>
            </a:custGeom>
            <a:solidFill>
              <a:srgbClr val="FFE9C5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28" name="Freeform 130"/>
            <p:cNvSpPr>
              <a:spLocks/>
            </p:cNvSpPr>
            <p:nvPr/>
          </p:nvSpPr>
          <p:spPr bwMode="auto">
            <a:xfrm>
              <a:off x="5416" y="3605"/>
              <a:ext cx="136" cy="103"/>
            </a:xfrm>
            <a:custGeom>
              <a:avLst/>
              <a:gdLst>
                <a:gd name="T0" fmla="*/ 80 w 136"/>
                <a:gd name="T1" fmla="*/ 101 h 103"/>
                <a:gd name="T2" fmla="*/ 76 w 136"/>
                <a:gd name="T3" fmla="*/ 99 h 103"/>
                <a:gd name="T4" fmla="*/ 72 w 136"/>
                <a:gd name="T5" fmla="*/ 98 h 103"/>
                <a:gd name="T6" fmla="*/ 69 w 136"/>
                <a:gd name="T7" fmla="*/ 96 h 103"/>
                <a:gd name="T8" fmla="*/ 65 w 136"/>
                <a:gd name="T9" fmla="*/ 94 h 103"/>
                <a:gd name="T10" fmla="*/ 61 w 136"/>
                <a:gd name="T11" fmla="*/ 92 h 103"/>
                <a:gd name="T12" fmla="*/ 57 w 136"/>
                <a:gd name="T13" fmla="*/ 90 h 103"/>
                <a:gd name="T14" fmla="*/ 52 w 136"/>
                <a:gd name="T15" fmla="*/ 88 h 103"/>
                <a:gd name="T16" fmla="*/ 46 w 136"/>
                <a:gd name="T17" fmla="*/ 86 h 103"/>
                <a:gd name="T18" fmla="*/ 39 w 136"/>
                <a:gd name="T19" fmla="*/ 84 h 103"/>
                <a:gd name="T20" fmla="*/ 33 w 136"/>
                <a:gd name="T21" fmla="*/ 81 h 103"/>
                <a:gd name="T22" fmla="*/ 25 w 136"/>
                <a:gd name="T23" fmla="*/ 78 h 103"/>
                <a:gd name="T24" fmla="*/ 19 w 136"/>
                <a:gd name="T25" fmla="*/ 73 h 103"/>
                <a:gd name="T26" fmla="*/ 13 w 136"/>
                <a:gd name="T27" fmla="*/ 64 h 103"/>
                <a:gd name="T28" fmla="*/ 9 w 136"/>
                <a:gd name="T29" fmla="*/ 54 h 103"/>
                <a:gd name="T30" fmla="*/ 3 w 136"/>
                <a:gd name="T31" fmla="*/ 44 h 103"/>
                <a:gd name="T32" fmla="*/ 4 w 136"/>
                <a:gd name="T33" fmla="*/ 37 h 103"/>
                <a:gd name="T34" fmla="*/ 11 w 136"/>
                <a:gd name="T35" fmla="*/ 34 h 103"/>
                <a:gd name="T36" fmla="*/ 16 w 136"/>
                <a:gd name="T37" fmla="*/ 30 h 103"/>
                <a:gd name="T38" fmla="*/ 20 w 136"/>
                <a:gd name="T39" fmla="*/ 26 h 103"/>
                <a:gd name="T40" fmla="*/ 25 w 136"/>
                <a:gd name="T41" fmla="*/ 22 h 103"/>
                <a:gd name="T42" fmla="*/ 29 w 136"/>
                <a:gd name="T43" fmla="*/ 18 h 103"/>
                <a:gd name="T44" fmla="*/ 34 w 136"/>
                <a:gd name="T45" fmla="*/ 16 h 103"/>
                <a:gd name="T46" fmla="*/ 39 w 136"/>
                <a:gd name="T47" fmla="*/ 14 h 103"/>
                <a:gd name="T48" fmla="*/ 44 w 136"/>
                <a:gd name="T49" fmla="*/ 12 h 103"/>
                <a:gd name="T50" fmla="*/ 50 w 136"/>
                <a:gd name="T51" fmla="*/ 10 h 103"/>
                <a:gd name="T52" fmla="*/ 55 w 136"/>
                <a:gd name="T53" fmla="*/ 9 h 103"/>
                <a:gd name="T54" fmla="*/ 60 w 136"/>
                <a:gd name="T55" fmla="*/ 7 h 103"/>
                <a:gd name="T56" fmla="*/ 65 w 136"/>
                <a:gd name="T57" fmla="*/ 4 h 103"/>
                <a:gd name="T58" fmla="*/ 71 w 136"/>
                <a:gd name="T59" fmla="*/ 1 h 103"/>
                <a:gd name="T60" fmla="*/ 76 w 136"/>
                <a:gd name="T61" fmla="*/ 2 h 103"/>
                <a:gd name="T62" fmla="*/ 80 w 136"/>
                <a:gd name="T63" fmla="*/ 6 h 103"/>
                <a:gd name="T64" fmla="*/ 84 w 136"/>
                <a:gd name="T65" fmla="*/ 9 h 103"/>
                <a:gd name="T66" fmla="*/ 88 w 136"/>
                <a:gd name="T67" fmla="*/ 12 h 103"/>
                <a:gd name="T68" fmla="*/ 93 w 136"/>
                <a:gd name="T69" fmla="*/ 14 h 103"/>
                <a:gd name="T70" fmla="*/ 98 w 136"/>
                <a:gd name="T71" fmla="*/ 15 h 103"/>
                <a:gd name="T72" fmla="*/ 103 w 136"/>
                <a:gd name="T73" fmla="*/ 16 h 103"/>
                <a:gd name="T74" fmla="*/ 109 w 136"/>
                <a:gd name="T75" fmla="*/ 17 h 103"/>
                <a:gd name="T76" fmla="*/ 114 w 136"/>
                <a:gd name="T77" fmla="*/ 18 h 103"/>
                <a:gd name="T78" fmla="*/ 120 w 136"/>
                <a:gd name="T79" fmla="*/ 19 h 103"/>
                <a:gd name="T80" fmla="*/ 126 w 136"/>
                <a:gd name="T81" fmla="*/ 20 h 103"/>
                <a:gd name="T82" fmla="*/ 133 w 136"/>
                <a:gd name="T83" fmla="*/ 21 h 103"/>
                <a:gd name="T84" fmla="*/ 135 w 136"/>
                <a:gd name="T85" fmla="*/ 29 h 103"/>
                <a:gd name="T86" fmla="*/ 133 w 136"/>
                <a:gd name="T87" fmla="*/ 47 h 103"/>
                <a:gd name="T88" fmla="*/ 130 w 136"/>
                <a:gd name="T89" fmla="*/ 60 h 103"/>
                <a:gd name="T90" fmla="*/ 122 w 136"/>
                <a:gd name="T91" fmla="*/ 71 h 103"/>
                <a:gd name="T92" fmla="*/ 116 w 136"/>
                <a:gd name="T93" fmla="*/ 79 h 103"/>
                <a:gd name="T94" fmla="*/ 109 w 136"/>
                <a:gd name="T95" fmla="*/ 86 h 103"/>
                <a:gd name="T96" fmla="*/ 102 w 136"/>
                <a:gd name="T97" fmla="*/ 90 h 103"/>
                <a:gd name="T98" fmla="*/ 97 w 136"/>
                <a:gd name="T99" fmla="*/ 94 h 103"/>
                <a:gd name="T100" fmla="*/ 90 w 136"/>
                <a:gd name="T101" fmla="*/ 97 h 103"/>
                <a:gd name="T102" fmla="*/ 85 w 136"/>
                <a:gd name="T103" fmla="*/ 100 h 103"/>
                <a:gd name="T104" fmla="*/ 81 w 136"/>
                <a:gd name="T105" fmla="*/ 102 h 103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36"/>
                <a:gd name="T160" fmla="*/ 0 h 103"/>
                <a:gd name="T161" fmla="*/ 136 w 136"/>
                <a:gd name="T162" fmla="*/ 103 h 103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36" h="103">
                  <a:moveTo>
                    <a:pt x="81" y="102"/>
                  </a:moveTo>
                  <a:lnTo>
                    <a:pt x="80" y="101"/>
                  </a:lnTo>
                  <a:lnTo>
                    <a:pt x="78" y="100"/>
                  </a:lnTo>
                  <a:lnTo>
                    <a:pt x="76" y="99"/>
                  </a:lnTo>
                  <a:lnTo>
                    <a:pt x="74" y="99"/>
                  </a:lnTo>
                  <a:lnTo>
                    <a:pt x="72" y="98"/>
                  </a:lnTo>
                  <a:lnTo>
                    <a:pt x="71" y="97"/>
                  </a:lnTo>
                  <a:lnTo>
                    <a:pt x="69" y="96"/>
                  </a:lnTo>
                  <a:lnTo>
                    <a:pt x="67" y="95"/>
                  </a:lnTo>
                  <a:lnTo>
                    <a:pt x="65" y="94"/>
                  </a:lnTo>
                  <a:lnTo>
                    <a:pt x="63" y="93"/>
                  </a:lnTo>
                  <a:lnTo>
                    <a:pt x="61" y="92"/>
                  </a:lnTo>
                  <a:lnTo>
                    <a:pt x="59" y="91"/>
                  </a:lnTo>
                  <a:lnTo>
                    <a:pt x="57" y="90"/>
                  </a:lnTo>
                  <a:lnTo>
                    <a:pt x="54" y="89"/>
                  </a:lnTo>
                  <a:lnTo>
                    <a:pt x="52" y="88"/>
                  </a:lnTo>
                  <a:lnTo>
                    <a:pt x="50" y="87"/>
                  </a:lnTo>
                  <a:lnTo>
                    <a:pt x="46" y="86"/>
                  </a:lnTo>
                  <a:lnTo>
                    <a:pt x="42" y="84"/>
                  </a:lnTo>
                  <a:lnTo>
                    <a:pt x="39" y="84"/>
                  </a:lnTo>
                  <a:lnTo>
                    <a:pt x="35" y="82"/>
                  </a:lnTo>
                  <a:lnTo>
                    <a:pt x="33" y="81"/>
                  </a:lnTo>
                  <a:lnTo>
                    <a:pt x="28" y="79"/>
                  </a:lnTo>
                  <a:lnTo>
                    <a:pt x="25" y="78"/>
                  </a:lnTo>
                  <a:lnTo>
                    <a:pt x="21" y="77"/>
                  </a:lnTo>
                  <a:lnTo>
                    <a:pt x="19" y="73"/>
                  </a:lnTo>
                  <a:lnTo>
                    <a:pt x="16" y="68"/>
                  </a:lnTo>
                  <a:lnTo>
                    <a:pt x="13" y="64"/>
                  </a:lnTo>
                  <a:lnTo>
                    <a:pt x="11" y="60"/>
                  </a:lnTo>
                  <a:lnTo>
                    <a:pt x="9" y="54"/>
                  </a:lnTo>
                  <a:lnTo>
                    <a:pt x="6" y="49"/>
                  </a:lnTo>
                  <a:lnTo>
                    <a:pt x="3" y="44"/>
                  </a:lnTo>
                  <a:lnTo>
                    <a:pt x="0" y="38"/>
                  </a:lnTo>
                  <a:lnTo>
                    <a:pt x="4" y="37"/>
                  </a:lnTo>
                  <a:lnTo>
                    <a:pt x="7" y="36"/>
                  </a:lnTo>
                  <a:lnTo>
                    <a:pt x="11" y="34"/>
                  </a:lnTo>
                  <a:lnTo>
                    <a:pt x="13" y="32"/>
                  </a:lnTo>
                  <a:lnTo>
                    <a:pt x="16" y="30"/>
                  </a:lnTo>
                  <a:lnTo>
                    <a:pt x="18" y="28"/>
                  </a:lnTo>
                  <a:lnTo>
                    <a:pt x="20" y="26"/>
                  </a:lnTo>
                  <a:lnTo>
                    <a:pt x="23" y="24"/>
                  </a:lnTo>
                  <a:lnTo>
                    <a:pt x="25" y="22"/>
                  </a:lnTo>
                  <a:lnTo>
                    <a:pt x="27" y="20"/>
                  </a:lnTo>
                  <a:lnTo>
                    <a:pt x="29" y="18"/>
                  </a:lnTo>
                  <a:lnTo>
                    <a:pt x="32" y="16"/>
                  </a:lnTo>
                  <a:lnTo>
                    <a:pt x="34" y="16"/>
                  </a:lnTo>
                  <a:lnTo>
                    <a:pt x="37" y="15"/>
                  </a:lnTo>
                  <a:lnTo>
                    <a:pt x="39" y="14"/>
                  </a:lnTo>
                  <a:lnTo>
                    <a:pt x="42" y="13"/>
                  </a:lnTo>
                  <a:lnTo>
                    <a:pt x="44" y="12"/>
                  </a:lnTo>
                  <a:lnTo>
                    <a:pt x="47" y="12"/>
                  </a:lnTo>
                  <a:lnTo>
                    <a:pt x="50" y="10"/>
                  </a:lnTo>
                  <a:lnTo>
                    <a:pt x="52" y="10"/>
                  </a:lnTo>
                  <a:lnTo>
                    <a:pt x="55" y="9"/>
                  </a:lnTo>
                  <a:lnTo>
                    <a:pt x="57" y="8"/>
                  </a:lnTo>
                  <a:lnTo>
                    <a:pt x="60" y="7"/>
                  </a:lnTo>
                  <a:lnTo>
                    <a:pt x="63" y="5"/>
                  </a:lnTo>
                  <a:lnTo>
                    <a:pt x="65" y="4"/>
                  </a:lnTo>
                  <a:lnTo>
                    <a:pt x="68" y="3"/>
                  </a:lnTo>
                  <a:lnTo>
                    <a:pt x="71" y="1"/>
                  </a:lnTo>
                  <a:lnTo>
                    <a:pt x="74" y="0"/>
                  </a:lnTo>
                  <a:lnTo>
                    <a:pt x="76" y="2"/>
                  </a:lnTo>
                  <a:lnTo>
                    <a:pt x="78" y="3"/>
                  </a:lnTo>
                  <a:lnTo>
                    <a:pt x="80" y="6"/>
                  </a:lnTo>
                  <a:lnTo>
                    <a:pt x="82" y="8"/>
                  </a:lnTo>
                  <a:lnTo>
                    <a:pt x="84" y="9"/>
                  </a:lnTo>
                  <a:lnTo>
                    <a:pt x="86" y="10"/>
                  </a:lnTo>
                  <a:lnTo>
                    <a:pt x="88" y="12"/>
                  </a:lnTo>
                  <a:lnTo>
                    <a:pt x="90" y="13"/>
                  </a:lnTo>
                  <a:lnTo>
                    <a:pt x="93" y="14"/>
                  </a:lnTo>
                  <a:lnTo>
                    <a:pt x="95" y="15"/>
                  </a:lnTo>
                  <a:lnTo>
                    <a:pt x="98" y="15"/>
                  </a:lnTo>
                  <a:lnTo>
                    <a:pt x="100" y="16"/>
                  </a:lnTo>
                  <a:lnTo>
                    <a:pt x="103" y="16"/>
                  </a:lnTo>
                  <a:lnTo>
                    <a:pt x="107" y="16"/>
                  </a:lnTo>
                  <a:lnTo>
                    <a:pt x="109" y="17"/>
                  </a:lnTo>
                  <a:lnTo>
                    <a:pt x="112" y="18"/>
                  </a:lnTo>
                  <a:lnTo>
                    <a:pt x="114" y="18"/>
                  </a:lnTo>
                  <a:lnTo>
                    <a:pt x="117" y="19"/>
                  </a:lnTo>
                  <a:lnTo>
                    <a:pt x="120" y="19"/>
                  </a:lnTo>
                  <a:lnTo>
                    <a:pt x="123" y="19"/>
                  </a:lnTo>
                  <a:lnTo>
                    <a:pt x="126" y="20"/>
                  </a:lnTo>
                  <a:lnTo>
                    <a:pt x="129" y="20"/>
                  </a:lnTo>
                  <a:lnTo>
                    <a:pt x="133" y="21"/>
                  </a:lnTo>
                  <a:lnTo>
                    <a:pt x="135" y="21"/>
                  </a:lnTo>
                  <a:lnTo>
                    <a:pt x="135" y="29"/>
                  </a:lnTo>
                  <a:lnTo>
                    <a:pt x="134" y="38"/>
                  </a:lnTo>
                  <a:lnTo>
                    <a:pt x="133" y="47"/>
                  </a:lnTo>
                  <a:lnTo>
                    <a:pt x="132" y="55"/>
                  </a:lnTo>
                  <a:lnTo>
                    <a:pt x="130" y="60"/>
                  </a:lnTo>
                  <a:lnTo>
                    <a:pt x="126" y="66"/>
                  </a:lnTo>
                  <a:lnTo>
                    <a:pt x="122" y="71"/>
                  </a:lnTo>
                  <a:lnTo>
                    <a:pt x="119" y="77"/>
                  </a:lnTo>
                  <a:lnTo>
                    <a:pt x="116" y="79"/>
                  </a:lnTo>
                  <a:lnTo>
                    <a:pt x="113" y="83"/>
                  </a:lnTo>
                  <a:lnTo>
                    <a:pt x="109" y="86"/>
                  </a:lnTo>
                  <a:lnTo>
                    <a:pt x="106" y="88"/>
                  </a:lnTo>
                  <a:lnTo>
                    <a:pt x="102" y="90"/>
                  </a:lnTo>
                  <a:lnTo>
                    <a:pt x="100" y="92"/>
                  </a:lnTo>
                  <a:lnTo>
                    <a:pt x="97" y="94"/>
                  </a:lnTo>
                  <a:lnTo>
                    <a:pt x="94" y="95"/>
                  </a:lnTo>
                  <a:lnTo>
                    <a:pt x="90" y="97"/>
                  </a:lnTo>
                  <a:lnTo>
                    <a:pt x="87" y="99"/>
                  </a:lnTo>
                  <a:lnTo>
                    <a:pt x="85" y="100"/>
                  </a:lnTo>
                  <a:lnTo>
                    <a:pt x="81" y="102"/>
                  </a:lnTo>
                </a:path>
              </a:pathLst>
            </a:custGeom>
            <a:noFill/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29" name="Freeform 131"/>
            <p:cNvSpPr>
              <a:spLocks/>
            </p:cNvSpPr>
            <p:nvPr/>
          </p:nvSpPr>
          <p:spPr bwMode="auto">
            <a:xfrm>
              <a:off x="5553" y="3507"/>
              <a:ext cx="60" cy="120"/>
            </a:xfrm>
            <a:custGeom>
              <a:avLst/>
              <a:gdLst>
                <a:gd name="T0" fmla="*/ 0 w 60"/>
                <a:gd name="T1" fmla="*/ 118 h 120"/>
                <a:gd name="T2" fmla="*/ 2 w 60"/>
                <a:gd name="T3" fmla="*/ 118 h 120"/>
                <a:gd name="T4" fmla="*/ 3 w 60"/>
                <a:gd name="T5" fmla="*/ 118 h 120"/>
                <a:gd name="T6" fmla="*/ 5 w 60"/>
                <a:gd name="T7" fmla="*/ 118 h 120"/>
                <a:gd name="T8" fmla="*/ 7 w 60"/>
                <a:gd name="T9" fmla="*/ 119 h 120"/>
                <a:gd name="T10" fmla="*/ 8 w 60"/>
                <a:gd name="T11" fmla="*/ 119 h 120"/>
                <a:gd name="T12" fmla="*/ 10 w 60"/>
                <a:gd name="T13" fmla="*/ 119 h 120"/>
                <a:gd name="T14" fmla="*/ 11 w 60"/>
                <a:gd name="T15" fmla="*/ 119 h 120"/>
                <a:gd name="T16" fmla="*/ 13 w 60"/>
                <a:gd name="T17" fmla="*/ 119 h 120"/>
                <a:gd name="T18" fmla="*/ 15 w 60"/>
                <a:gd name="T19" fmla="*/ 116 h 120"/>
                <a:gd name="T20" fmla="*/ 17 w 60"/>
                <a:gd name="T21" fmla="*/ 113 h 120"/>
                <a:gd name="T22" fmla="*/ 18 w 60"/>
                <a:gd name="T23" fmla="*/ 111 h 120"/>
                <a:gd name="T24" fmla="*/ 18 w 60"/>
                <a:gd name="T25" fmla="*/ 108 h 120"/>
                <a:gd name="T26" fmla="*/ 20 w 60"/>
                <a:gd name="T27" fmla="*/ 101 h 120"/>
                <a:gd name="T28" fmla="*/ 22 w 60"/>
                <a:gd name="T29" fmla="*/ 95 h 120"/>
                <a:gd name="T30" fmla="*/ 26 w 60"/>
                <a:gd name="T31" fmla="*/ 89 h 120"/>
                <a:gd name="T32" fmla="*/ 28 w 60"/>
                <a:gd name="T33" fmla="*/ 82 h 120"/>
                <a:gd name="T34" fmla="*/ 28 w 60"/>
                <a:gd name="T35" fmla="*/ 75 h 120"/>
                <a:gd name="T36" fmla="*/ 32 w 60"/>
                <a:gd name="T37" fmla="*/ 69 h 120"/>
                <a:gd name="T38" fmla="*/ 35 w 60"/>
                <a:gd name="T39" fmla="*/ 61 h 120"/>
                <a:gd name="T40" fmla="*/ 38 w 60"/>
                <a:gd name="T41" fmla="*/ 54 h 120"/>
                <a:gd name="T42" fmla="*/ 41 w 60"/>
                <a:gd name="T43" fmla="*/ 47 h 120"/>
                <a:gd name="T44" fmla="*/ 43 w 60"/>
                <a:gd name="T45" fmla="*/ 39 h 120"/>
                <a:gd name="T46" fmla="*/ 44 w 60"/>
                <a:gd name="T47" fmla="*/ 32 h 120"/>
                <a:gd name="T48" fmla="*/ 46 w 60"/>
                <a:gd name="T49" fmla="*/ 25 h 120"/>
                <a:gd name="T50" fmla="*/ 59 w 60"/>
                <a:gd name="T51" fmla="*/ 0 h 120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60"/>
                <a:gd name="T79" fmla="*/ 0 h 120"/>
                <a:gd name="T80" fmla="*/ 60 w 60"/>
                <a:gd name="T81" fmla="*/ 120 h 120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60" h="120">
                  <a:moveTo>
                    <a:pt x="0" y="118"/>
                  </a:moveTo>
                  <a:lnTo>
                    <a:pt x="2" y="118"/>
                  </a:lnTo>
                  <a:lnTo>
                    <a:pt x="3" y="118"/>
                  </a:lnTo>
                  <a:lnTo>
                    <a:pt x="5" y="118"/>
                  </a:lnTo>
                  <a:lnTo>
                    <a:pt x="7" y="119"/>
                  </a:lnTo>
                  <a:lnTo>
                    <a:pt x="8" y="119"/>
                  </a:lnTo>
                  <a:lnTo>
                    <a:pt x="10" y="119"/>
                  </a:lnTo>
                  <a:lnTo>
                    <a:pt x="11" y="119"/>
                  </a:lnTo>
                  <a:lnTo>
                    <a:pt x="13" y="119"/>
                  </a:lnTo>
                  <a:lnTo>
                    <a:pt x="15" y="116"/>
                  </a:lnTo>
                  <a:lnTo>
                    <a:pt x="17" y="113"/>
                  </a:lnTo>
                  <a:lnTo>
                    <a:pt x="18" y="111"/>
                  </a:lnTo>
                  <a:lnTo>
                    <a:pt x="18" y="108"/>
                  </a:lnTo>
                  <a:lnTo>
                    <a:pt x="20" y="101"/>
                  </a:lnTo>
                  <a:lnTo>
                    <a:pt x="22" y="95"/>
                  </a:lnTo>
                  <a:lnTo>
                    <a:pt x="26" y="89"/>
                  </a:lnTo>
                  <a:lnTo>
                    <a:pt x="28" y="82"/>
                  </a:lnTo>
                  <a:lnTo>
                    <a:pt x="28" y="75"/>
                  </a:lnTo>
                  <a:lnTo>
                    <a:pt x="32" y="69"/>
                  </a:lnTo>
                  <a:lnTo>
                    <a:pt x="35" y="61"/>
                  </a:lnTo>
                  <a:lnTo>
                    <a:pt x="38" y="54"/>
                  </a:lnTo>
                  <a:lnTo>
                    <a:pt x="41" y="47"/>
                  </a:lnTo>
                  <a:lnTo>
                    <a:pt x="43" y="39"/>
                  </a:lnTo>
                  <a:lnTo>
                    <a:pt x="44" y="32"/>
                  </a:lnTo>
                  <a:lnTo>
                    <a:pt x="46" y="25"/>
                  </a:lnTo>
                  <a:lnTo>
                    <a:pt x="59" y="0"/>
                  </a:lnTo>
                </a:path>
              </a:pathLst>
            </a:custGeom>
            <a:noFill/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30" name="Freeform 132"/>
            <p:cNvSpPr>
              <a:spLocks/>
            </p:cNvSpPr>
            <p:nvPr/>
          </p:nvSpPr>
          <p:spPr bwMode="auto">
            <a:xfrm>
              <a:off x="5487" y="3401"/>
              <a:ext cx="108" cy="135"/>
            </a:xfrm>
            <a:custGeom>
              <a:avLst/>
              <a:gdLst>
                <a:gd name="T0" fmla="*/ 0 w 108"/>
                <a:gd name="T1" fmla="*/ 134 h 135"/>
                <a:gd name="T2" fmla="*/ 2 w 108"/>
                <a:gd name="T3" fmla="*/ 128 h 135"/>
                <a:gd name="T4" fmla="*/ 4 w 108"/>
                <a:gd name="T5" fmla="*/ 119 h 135"/>
                <a:gd name="T6" fmla="*/ 7 w 108"/>
                <a:gd name="T7" fmla="*/ 111 h 135"/>
                <a:gd name="T8" fmla="*/ 9 w 108"/>
                <a:gd name="T9" fmla="*/ 105 h 135"/>
                <a:gd name="T10" fmla="*/ 11 w 108"/>
                <a:gd name="T11" fmla="*/ 97 h 135"/>
                <a:gd name="T12" fmla="*/ 13 w 108"/>
                <a:gd name="T13" fmla="*/ 88 h 135"/>
                <a:gd name="T14" fmla="*/ 14 w 108"/>
                <a:gd name="T15" fmla="*/ 79 h 135"/>
                <a:gd name="T16" fmla="*/ 17 w 108"/>
                <a:gd name="T17" fmla="*/ 72 h 135"/>
                <a:gd name="T18" fmla="*/ 18 w 108"/>
                <a:gd name="T19" fmla="*/ 66 h 135"/>
                <a:gd name="T20" fmla="*/ 18 w 108"/>
                <a:gd name="T21" fmla="*/ 59 h 135"/>
                <a:gd name="T22" fmla="*/ 19 w 108"/>
                <a:gd name="T23" fmla="*/ 54 h 135"/>
                <a:gd name="T24" fmla="*/ 21 w 108"/>
                <a:gd name="T25" fmla="*/ 49 h 135"/>
                <a:gd name="T26" fmla="*/ 22 w 108"/>
                <a:gd name="T27" fmla="*/ 46 h 135"/>
                <a:gd name="T28" fmla="*/ 24 w 108"/>
                <a:gd name="T29" fmla="*/ 45 h 135"/>
                <a:gd name="T30" fmla="*/ 25 w 108"/>
                <a:gd name="T31" fmla="*/ 43 h 135"/>
                <a:gd name="T32" fmla="*/ 27 w 108"/>
                <a:gd name="T33" fmla="*/ 43 h 135"/>
                <a:gd name="T34" fmla="*/ 30 w 108"/>
                <a:gd name="T35" fmla="*/ 42 h 135"/>
                <a:gd name="T36" fmla="*/ 32 w 108"/>
                <a:gd name="T37" fmla="*/ 41 h 135"/>
                <a:gd name="T38" fmla="*/ 36 w 108"/>
                <a:gd name="T39" fmla="*/ 41 h 135"/>
                <a:gd name="T40" fmla="*/ 38 w 108"/>
                <a:gd name="T41" fmla="*/ 39 h 135"/>
                <a:gd name="T42" fmla="*/ 41 w 108"/>
                <a:gd name="T43" fmla="*/ 38 h 135"/>
                <a:gd name="T44" fmla="*/ 44 w 108"/>
                <a:gd name="T45" fmla="*/ 36 h 135"/>
                <a:gd name="T46" fmla="*/ 46 w 108"/>
                <a:gd name="T47" fmla="*/ 34 h 135"/>
                <a:gd name="T48" fmla="*/ 49 w 108"/>
                <a:gd name="T49" fmla="*/ 32 h 135"/>
                <a:gd name="T50" fmla="*/ 51 w 108"/>
                <a:gd name="T51" fmla="*/ 30 h 135"/>
                <a:gd name="T52" fmla="*/ 53 w 108"/>
                <a:gd name="T53" fmla="*/ 28 h 135"/>
                <a:gd name="T54" fmla="*/ 55 w 108"/>
                <a:gd name="T55" fmla="*/ 25 h 135"/>
                <a:gd name="T56" fmla="*/ 57 w 108"/>
                <a:gd name="T57" fmla="*/ 23 h 135"/>
                <a:gd name="T58" fmla="*/ 61 w 108"/>
                <a:gd name="T59" fmla="*/ 21 h 135"/>
                <a:gd name="T60" fmla="*/ 64 w 108"/>
                <a:gd name="T61" fmla="*/ 19 h 135"/>
                <a:gd name="T62" fmla="*/ 68 w 108"/>
                <a:gd name="T63" fmla="*/ 17 h 135"/>
                <a:gd name="T64" fmla="*/ 71 w 108"/>
                <a:gd name="T65" fmla="*/ 14 h 135"/>
                <a:gd name="T66" fmla="*/ 74 w 108"/>
                <a:gd name="T67" fmla="*/ 12 h 135"/>
                <a:gd name="T68" fmla="*/ 77 w 108"/>
                <a:gd name="T69" fmla="*/ 10 h 135"/>
                <a:gd name="T70" fmla="*/ 81 w 108"/>
                <a:gd name="T71" fmla="*/ 8 h 135"/>
                <a:gd name="T72" fmla="*/ 84 w 108"/>
                <a:gd name="T73" fmla="*/ 6 h 135"/>
                <a:gd name="T74" fmla="*/ 87 w 108"/>
                <a:gd name="T75" fmla="*/ 6 h 135"/>
                <a:gd name="T76" fmla="*/ 90 w 108"/>
                <a:gd name="T77" fmla="*/ 5 h 135"/>
                <a:gd name="T78" fmla="*/ 92 w 108"/>
                <a:gd name="T79" fmla="*/ 4 h 135"/>
                <a:gd name="T80" fmla="*/ 95 w 108"/>
                <a:gd name="T81" fmla="*/ 4 h 135"/>
                <a:gd name="T82" fmla="*/ 98 w 108"/>
                <a:gd name="T83" fmla="*/ 2 h 135"/>
                <a:gd name="T84" fmla="*/ 101 w 108"/>
                <a:gd name="T85" fmla="*/ 2 h 135"/>
                <a:gd name="T86" fmla="*/ 104 w 108"/>
                <a:gd name="T87" fmla="*/ 1 h 135"/>
                <a:gd name="T88" fmla="*/ 107 w 108"/>
                <a:gd name="T89" fmla="*/ 0 h 135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108"/>
                <a:gd name="T136" fmla="*/ 0 h 135"/>
                <a:gd name="T137" fmla="*/ 108 w 108"/>
                <a:gd name="T138" fmla="*/ 135 h 135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108" h="135">
                  <a:moveTo>
                    <a:pt x="0" y="134"/>
                  </a:moveTo>
                  <a:lnTo>
                    <a:pt x="2" y="128"/>
                  </a:lnTo>
                  <a:lnTo>
                    <a:pt x="4" y="119"/>
                  </a:lnTo>
                  <a:lnTo>
                    <a:pt x="7" y="111"/>
                  </a:lnTo>
                  <a:lnTo>
                    <a:pt x="9" y="105"/>
                  </a:lnTo>
                  <a:lnTo>
                    <a:pt x="11" y="97"/>
                  </a:lnTo>
                  <a:lnTo>
                    <a:pt x="13" y="88"/>
                  </a:lnTo>
                  <a:lnTo>
                    <a:pt x="14" y="79"/>
                  </a:lnTo>
                  <a:lnTo>
                    <a:pt x="17" y="72"/>
                  </a:lnTo>
                  <a:lnTo>
                    <a:pt x="18" y="66"/>
                  </a:lnTo>
                  <a:lnTo>
                    <a:pt x="18" y="59"/>
                  </a:lnTo>
                  <a:lnTo>
                    <a:pt x="19" y="54"/>
                  </a:lnTo>
                  <a:lnTo>
                    <a:pt x="21" y="49"/>
                  </a:lnTo>
                  <a:lnTo>
                    <a:pt x="22" y="46"/>
                  </a:lnTo>
                  <a:lnTo>
                    <a:pt x="24" y="45"/>
                  </a:lnTo>
                  <a:lnTo>
                    <a:pt x="25" y="43"/>
                  </a:lnTo>
                  <a:lnTo>
                    <a:pt x="27" y="43"/>
                  </a:lnTo>
                  <a:lnTo>
                    <a:pt x="30" y="42"/>
                  </a:lnTo>
                  <a:lnTo>
                    <a:pt x="32" y="41"/>
                  </a:lnTo>
                  <a:lnTo>
                    <a:pt x="36" y="41"/>
                  </a:lnTo>
                  <a:lnTo>
                    <a:pt x="38" y="39"/>
                  </a:lnTo>
                  <a:lnTo>
                    <a:pt x="41" y="38"/>
                  </a:lnTo>
                  <a:lnTo>
                    <a:pt x="44" y="36"/>
                  </a:lnTo>
                  <a:lnTo>
                    <a:pt x="46" y="34"/>
                  </a:lnTo>
                  <a:lnTo>
                    <a:pt x="49" y="32"/>
                  </a:lnTo>
                  <a:lnTo>
                    <a:pt x="51" y="30"/>
                  </a:lnTo>
                  <a:lnTo>
                    <a:pt x="53" y="28"/>
                  </a:lnTo>
                  <a:lnTo>
                    <a:pt x="55" y="25"/>
                  </a:lnTo>
                  <a:lnTo>
                    <a:pt x="57" y="23"/>
                  </a:lnTo>
                  <a:lnTo>
                    <a:pt x="61" y="21"/>
                  </a:lnTo>
                  <a:lnTo>
                    <a:pt x="64" y="19"/>
                  </a:lnTo>
                  <a:lnTo>
                    <a:pt x="68" y="17"/>
                  </a:lnTo>
                  <a:lnTo>
                    <a:pt x="71" y="14"/>
                  </a:lnTo>
                  <a:lnTo>
                    <a:pt x="74" y="12"/>
                  </a:lnTo>
                  <a:lnTo>
                    <a:pt x="77" y="10"/>
                  </a:lnTo>
                  <a:lnTo>
                    <a:pt x="81" y="8"/>
                  </a:lnTo>
                  <a:lnTo>
                    <a:pt x="84" y="6"/>
                  </a:lnTo>
                  <a:lnTo>
                    <a:pt x="87" y="6"/>
                  </a:lnTo>
                  <a:lnTo>
                    <a:pt x="90" y="5"/>
                  </a:lnTo>
                  <a:lnTo>
                    <a:pt x="92" y="4"/>
                  </a:lnTo>
                  <a:lnTo>
                    <a:pt x="95" y="4"/>
                  </a:lnTo>
                  <a:lnTo>
                    <a:pt x="98" y="2"/>
                  </a:lnTo>
                  <a:lnTo>
                    <a:pt x="101" y="2"/>
                  </a:lnTo>
                  <a:lnTo>
                    <a:pt x="104" y="1"/>
                  </a:lnTo>
                  <a:lnTo>
                    <a:pt x="107" y="0"/>
                  </a:lnTo>
                </a:path>
              </a:pathLst>
            </a:custGeom>
            <a:noFill/>
            <a:ln w="12700" cap="rnd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31" name="Freeform 133"/>
            <p:cNvSpPr>
              <a:spLocks/>
            </p:cNvSpPr>
            <p:nvPr/>
          </p:nvSpPr>
          <p:spPr bwMode="auto">
            <a:xfrm>
              <a:off x="5511" y="3442"/>
              <a:ext cx="17" cy="17"/>
            </a:xfrm>
            <a:custGeom>
              <a:avLst/>
              <a:gdLst>
                <a:gd name="T0" fmla="*/ 0 w 17"/>
                <a:gd name="T1" fmla="*/ 0 h 17"/>
                <a:gd name="T2" fmla="*/ 3 w 17"/>
                <a:gd name="T3" fmla="*/ 16 h 17"/>
                <a:gd name="T4" fmla="*/ 6 w 17"/>
                <a:gd name="T5" fmla="*/ 16 h 17"/>
                <a:gd name="T6" fmla="*/ 9 w 17"/>
                <a:gd name="T7" fmla="*/ 16 h 17"/>
                <a:gd name="T8" fmla="*/ 16 w 17"/>
                <a:gd name="T9" fmla="*/ 0 h 17"/>
                <a:gd name="T10" fmla="*/ 0 w 17"/>
                <a:gd name="T11" fmla="*/ 0 h 17"/>
                <a:gd name="T12" fmla="*/ 0 w 17"/>
                <a:gd name="T13" fmla="*/ 0 h 1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7"/>
                <a:gd name="T22" fmla="*/ 0 h 17"/>
                <a:gd name="T23" fmla="*/ 17 w 17"/>
                <a:gd name="T24" fmla="*/ 17 h 17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7" h="17">
                  <a:moveTo>
                    <a:pt x="0" y="0"/>
                  </a:moveTo>
                  <a:lnTo>
                    <a:pt x="3" y="16"/>
                  </a:lnTo>
                  <a:lnTo>
                    <a:pt x="6" y="16"/>
                  </a:lnTo>
                  <a:lnTo>
                    <a:pt x="9" y="16"/>
                  </a:lnTo>
                  <a:lnTo>
                    <a:pt x="16" y="0"/>
                  </a:ln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32" name="Freeform 134"/>
            <p:cNvSpPr>
              <a:spLocks/>
            </p:cNvSpPr>
            <p:nvPr/>
          </p:nvSpPr>
          <p:spPr bwMode="auto">
            <a:xfrm>
              <a:off x="5493" y="3421"/>
              <a:ext cx="24" cy="23"/>
            </a:xfrm>
            <a:custGeom>
              <a:avLst/>
              <a:gdLst>
                <a:gd name="T0" fmla="*/ 0 w 24"/>
                <a:gd name="T1" fmla="*/ 3 h 23"/>
                <a:gd name="T2" fmla="*/ 2 w 24"/>
                <a:gd name="T3" fmla="*/ 5 h 23"/>
                <a:gd name="T4" fmla="*/ 5 w 24"/>
                <a:gd name="T5" fmla="*/ 8 h 23"/>
                <a:gd name="T6" fmla="*/ 8 w 24"/>
                <a:gd name="T7" fmla="*/ 10 h 23"/>
                <a:gd name="T8" fmla="*/ 11 w 24"/>
                <a:gd name="T9" fmla="*/ 13 h 23"/>
                <a:gd name="T10" fmla="*/ 14 w 24"/>
                <a:gd name="T11" fmla="*/ 15 h 23"/>
                <a:gd name="T12" fmla="*/ 16 w 24"/>
                <a:gd name="T13" fmla="*/ 17 h 23"/>
                <a:gd name="T14" fmla="*/ 18 w 24"/>
                <a:gd name="T15" fmla="*/ 19 h 23"/>
                <a:gd name="T16" fmla="*/ 18 w 24"/>
                <a:gd name="T17" fmla="*/ 22 h 23"/>
                <a:gd name="T18" fmla="*/ 23 w 24"/>
                <a:gd name="T19" fmla="*/ 21 h 23"/>
                <a:gd name="T20" fmla="*/ 21 w 24"/>
                <a:gd name="T21" fmla="*/ 18 h 23"/>
                <a:gd name="T22" fmla="*/ 19 w 24"/>
                <a:gd name="T23" fmla="*/ 14 h 23"/>
                <a:gd name="T24" fmla="*/ 17 w 24"/>
                <a:gd name="T25" fmla="*/ 12 h 23"/>
                <a:gd name="T26" fmla="*/ 14 w 24"/>
                <a:gd name="T27" fmla="*/ 9 h 23"/>
                <a:gd name="T28" fmla="*/ 11 w 24"/>
                <a:gd name="T29" fmla="*/ 7 h 23"/>
                <a:gd name="T30" fmla="*/ 8 w 24"/>
                <a:gd name="T31" fmla="*/ 5 h 23"/>
                <a:gd name="T32" fmla="*/ 6 w 24"/>
                <a:gd name="T33" fmla="*/ 2 h 23"/>
                <a:gd name="T34" fmla="*/ 4 w 24"/>
                <a:gd name="T35" fmla="*/ 0 h 23"/>
                <a:gd name="T36" fmla="*/ 1 w 24"/>
                <a:gd name="T37" fmla="*/ 3 h 23"/>
                <a:gd name="T38" fmla="*/ 0 w 24"/>
                <a:gd name="T39" fmla="*/ 3 h 23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24"/>
                <a:gd name="T61" fmla="*/ 0 h 23"/>
                <a:gd name="T62" fmla="*/ 24 w 24"/>
                <a:gd name="T63" fmla="*/ 23 h 23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24" h="23">
                  <a:moveTo>
                    <a:pt x="0" y="3"/>
                  </a:moveTo>
                  <a:lnTo>
                    <a:pt x="2" y="5"/>
                  </a:lnTo>
                  <a:lnTo>
                    <a:pt x="5" y="8"/>
                  </a:lnTo>
                  <a:lnTo>
                    <a:pt x="8" y="10"/>
                  </a:lnTo>
                  <a:lnTo>
                    <a:pt x="11" y="13"/>
                  </a:lnTo>
                  <a:lnTo>
                    <a:pt x="14" y="15"/>
                  </a:lnTo>
                  <a:lnTo>
                    <a:pt x="16" y="17"/>
                  </a:lnTo>
                  <a:lnTo>
                    <a:pt x="18" y="19"/>
                  </a:lnTo>
                  <a:lnTo>
                    <a:pt x="18" y="22"/>
                  </a:lnTo>
                  <a:lnTo>
                    <a:pt x="23" y="21"/>
                  </a:lnTo>
                  <a:lnTo>
                    <a:pt x="21" y="18"/>
                  </a:lnTo>
                  <a:lnTo>
                    <a:pt x="19" y="14"/>
                  </a:lnTo>
                  <a:lnTo>
                    <a:pt x="17" y="12"/>
                  </a:lnTo>
                  <a:lnTo>
                    <a:pt x="14" y="9"/>
                  </a:lnTo>
                  <a:lnTo>
                    <a:pt x="11" y="7"/>
                  </a:lnTo>
                  <a:lnTo>
                    <a:pt x="8" y="5"/>
                  </a:lnTo>
                  <a:lnTo>
                    <a:pt x="6" y="2"/>
                  </a:lnTo>
                  <a:lnTo>
                    <a:pt x="4" y="0"/>
                  </a:lnTo>
                  <a:lnTo>
                    <a:pt x="1" y="3"/>
                  </a:lnTo>
                  <a:lnTo>
                    <a:pt x="0" y="3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33" name="Freeform 135"/>
            <p:cNvSpPr>
              <a:spLocks/>
            </p:cNvSpPr>
            <p:nvPr/>
          </p:nvSpPr>
          <p:spPr bwMode="auto">
            <a:xfrm>
              <a:off x="5471" y="3392"/>
              <a:ext cx="27" cy="33"/>
            </a:xfrm>
            <a:custGeom>
              <a:avLst/>
              <a:gdLst>
                <a:gd name="T0" fmla="*/ 0 w 27"/>
                <a:gd name="T1" fmla="*/ 4 h 33"/>
                <a:gd name="T2" fmla="*/ 4 w 27"/>
                <a:gd name="T3" fmla="*/ 8 h 33"/>
                <a:gd name="T4" fmla="*/ 7 w 27"/>
                <a:gd name="T5" fmla="*/ 13 h 33"/>
                <a:gd name="T6" fmla="*/ 10 w 27"/>
                <a:gd name="T7" fmla="*/ 16 h 33"/>
                <a:gd name="T8" fmla="*/ 13 w 27"/>
                <a:gd name="T9" fmla="*/ 19 h 33"/>
                <a:gd name="T10" fmla="*/ 16 w 27"/>
                <a:gd name="T11" fmla="*/ 23 h 33"/>
                <a:gd name="T12" fmla="*/ 18 w 27"/>
                <a:gd name="T13" fmla="*/ 26 h 33"/>
                <a:gd name="T14" fmla="*/ 20 w 27"/>
                <a:gd name="T15" fmla="*/ 29 h 33"/>
                <a:gd name="T16" fmla="*/ 23 w 27"/>
                <a:gd name="T17" fmla="*/ 32 h 33"/>
                <a:gd name="T18" fmla="*/ 26 w 27"/>
                <a:gd name="T19" fmla="*/ 29 h 33"/>
                <a:gd name="T20" fmla="*/ 23 w 27"/>
                <a:gd name="T21" fmla="*/ 26 h 33"/>
                <a:gd name="T22" fmla="*/ 21 w 27"/>
                <a:gd name="T23" fmla="*/ 23 h 33"/>
                <a:gd name="T24" fmla="*/ 19 w 27"/>
                <a:gd name="T25" fmla="*/ 20 h 33"/>
                <a:gd name="T26" fmla="*/ 17 w 27"/>
                <a:gd name="T27" fmla="*/ 17 h 33"/>
                <a:gd name="T28" fmla="*/ 14 w 27"/>
                <a:gd name="T29" fmla="*/ 13 h 33"/>
                <a:gd name="T30" fmla="*/ 10 w 27"/>
                <a:gd name="T31" fmla="*/ 10 h 33"/>
                <a:gd name="T32" fmla="*/ 8 w 27"/>
                <a:gd name="T33" fmla="*/ 6 h 33"/>
                <a:gd name="T34" fmla="*/ 4 w 27"/>
                <a:gd name="T35" fmla="*/ 0 h 33"/>
                <a:gd name="T36" fmla="*/ 0 w 27"/>
                <a:gd name="T37" fmla="*/ 4 h 33"/>
                <a:gd name="T38" fmla="*/ 0 w 27"/>
                <a:gd name="T39" fmla="*/ 4 h 33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27"/>
                <a:gd name="T61" fmla="*/ 0 h 33"/>
                <a:gd name="T62" fmla="*/ 27 w 27"/>
                <a:gd name="T63" fmla="*/ 33 h 33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27" h="33">
                  <a:moveTo>
                    <a:pt x="0" y="4"/>
                  </a:moveTo>
                  <a:lnTo>
                    <a:pt x="4" y="8"/>
                  </a:lnTo>
                  <a:lnTo>
                    <a:pt x="7" y="13"/>
                  </a:lnTo>
                  <a:lnTo>
                    <a:pt x="10" y="16"/>
                  </a:lnTo>
                  <a:lnTo>
                    <a:pt x="13" y="19"/>
                  </a:lnTo>
                  <a:lnTo>
                    <a:pt x="16" y="23"/>
                  </a:lnTo>
                  <a:lnTo>
                    <a:pt x="18" y="26"/>
                  </a:lnTo>
                  <a:lnTo>
                    <a:pt x="20" y="29"/>
                  </a:lnTo>
                  <a:lnTo>
                    <a:pt x="23" y="32"/>
                  </a:lnTo>
                  <a:lnTo>
                    <a:pt x="26" y="29"/>
                  </a:lnTo>
                  <a:lnTo>
                    <a:pt x="23" y="26"/>
                  </a:lnTo>
                  <a:lnTo>
                    <a:pt x="21" y="23"/>
                  </a:lnTo>
                  <a:lnTo>
                    <a:pt x="19" y="20"/>
                  </a:lnTo>
                  <a:lnTo>
                    <a:pt x="17" y="17"/>
                  </a:lnTo>
                  <a:lnTo>
                    <a:pt x="14" y="13"/>
                  </a:lnTo>
                  <a:lnTo>
                    <a:pt x="10" y="10"/>
                  </a:lnTo>
                  <a:lnTo>
                    <a:pt x="8" y="6"/>
                  </a:lnTo>
                  <a:lnTo>
                    <a:pt x="4" y="0"/>
                  </a:lnTo>
                  <a:lnTo>
                    <a:pt x="0" y="4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34" name="Freeform 136"/>
            <p:cNvSpPr>
              <a:spLocks/>
            </p:cNvSpPr>
            <p:nvPr/>
          </p:nvSpPr>
          <p:spPr bwMode="auto">
            <a:xfrm>
              <a:off x="5444" y="3372"/>
              <a:ext cx="32" cy="25"/>
            </a:xfrm>
            <a:custGeom>
              <a:avLst/>
              <a:gdLst>
                <a:gd name="T0" fmla="*/ 0 w 32"/>
                <a:gd name="T1" fmla="*/ 3 h 25"/>
                <a:gd name="T2" fmla="*/ 3 w 32"/>
                <a:gd name="T3" fmla="*/ 6 h 25"/>
                <a:gd name="T4" fmla="*/ 6 w 32"/>
                <a:gd name="T5" fmla="*/ 9 h 25"/>
                <a:gd name="T6" fmla="*/ 10 w 32"/>
                <a:gd name="T7" fmla="*/ 11 h 25"/>
                <a:gd name="T8" fmla="*/ 14 w 32"/>
                <a:gd name="T9" fmla="*/ 13 h 25"/>
                <a:gd name="T10" fmla="*/ 18 w 32"/>
                <a:gd name="T11" fmla="*/ 17 h 25"/>
                <a:gd name="T12" fmla="*/ 22 w 32"/>
                <a:gd name="T13" fmla="*/ 20 h 25"/>
                <a:gd name="T14" fmla="*/ 25 w 32"/>
                <a:gd name="T15" fmla="*/ 22 h 25"/>
                <a:gd name="T16" fmla="*/ 27 w 32"/>
                <a:gd name="T17" fmla="*/ 24 h 25"/>
                <a:gd name="T18" fmla="*/ 31 w 32"/>
                <a:gd name="T19" fmla="*/ 20 h 25"/>
                <a:gd name="T20" fmla="*/ 29 w 32"/>
                <a:gd name="T21" fmla="*/ 18 h 25"/>
                <a:gd name="T22" fmla="*/ 25 w 32"/>
                <a:gd name="T23" fmla="*/ 15 h 25"/>
                <a:gd name="T24" fmla="*/ 21 w 32"/>
                <a:gd name="T25" fmla="*/ 13 h 25"/>
                <a:gd name="T26" fmla="*/ 17 w 32"/>
                <a:gd name="T27" fmla="*/ 11 h 25"/>
                <a:gd name="T28" fmla="*/ 13 w 32"/>
                <a:gd name="T29" fmla="*/ 7 h 25"/>
                <a:gd name="T30" fmla="*/ 9 w 32"/>
                <a:gd name="T31" fmla="*/ 5 h 25"/>
                <a:gd name="T32" fmla="*/ 5 w 32"/>
                <a:gd name="T33" fmla="*/ 3 h 25"/>
                <a:gd name="T34" fmla="*/ 4 w 32"/>
                <a:gd name="T35" fmla="*/ 0 h 25"/>
                <a:gd name="T36" fmla="*/ 0 w 32"/>
                <a:gd name="T37" fmla="*/ 3 h 25"/>
                <a:gd name="T38" fmla="*/ 0 w 32"/>
                <a:gd name="T39" fmla="*/ 3 h 25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32"/>
                <a:gd name="T61" fmla="*/ 0 h 25"/>
                <a:gd name="T62" fmla="*/ 32 w 32"/>
                <a:gd name="T63" fmla="*/ 25 h 25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32" h="25">
                  <a:moveTo>
                    <a:pt x="0" y="3"/>
                  </a:moveTo>
                  <a:lnTo>
                    <a:pt x="3" y="6"/>
                  </a:lnTo>
                  <a:lnTo>
                    <a:pt x="6" y="9"/>
                  </a:lnTo>
                  <a:lnTo>
                    <a:pt x="10" y="11"/>
                  </a:lnTo>
                  <a:lnTo>
                    <a:pt x="14" y="13"/>
                  </a:lnTo>
                  <a:lnTo>
                    <a:pt x="18" y="17"/>
                  </a:lnTo>
                  <a:lnTo>
                    <a:pt x="22" y="20"/>
                  </a:lnTo>
                  <a:lnTo>
                    <a:pt x="25" y="22"/>
                  </a:lnTo>
                  <a:lnTo>
                    <a:pt x="27" y="24"/>
                  </a:lnTo>
                  <a:lnTo>
                    <a:pt x="31" y="20"/>
                  </a:lnTo>
                  <a:lnTo>
                    <a:pt x="29" y="18"/>
                  </a:lnTo>
                  <a:lnTo>
                    <a:pt x="25" y="15"/>
                  </a:lnTo>
                  <a:lnTo>
                    <a:pt x="21" y="13"/>
                  </a:lnTo>
                  <a:lnTo>
                    <a:pt x="17" y="11"/>
                  </a:lnTo>
                  <a:lnTo>
                    <a:pt x="13" y="7"/>
                  </a:lnTo>
                  <a:lnTo>
                    <a:pt x="9" y="5"/>
                  </a:lnTo>
                  <a:lnTo>
                    <a:pt x="5" y="3"/>
                  </a:lnTo>
                  <a:lnTo>
                    <a:pt x="4" y="0"/>
                  </a:lnTo>
                  <a:lnTo>
                    <a:pt x="0" y="3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35" name="Freeform 137"/>
            <p:cNvSpPr>
              <a:spLocks/>
            </p:cNvSpPr>
            <p:nvPr/>
          </p:nvSpPr>
          <p:spPr bwMode="auto">
            <a:xfrm>
              <a:off x="5426" y="3357"/>
              <a:ext cx="23" cy="19"/>
            </a:xfrm>
            <a:custGeom>
              <a:avLst/>
              <a:gdLst>
                <a:gd name="T0" fmla="*/ 0 w 23"/>
                <a:gd name="T1" fmla="*/ 4 h 19"/>
                <a:gd name="T2" fmla="*/ 3 w 23"/>
                <a:gd name="T3" fmla="*/ 6 h 19"/>
                <a:gd name="T4" fmla="*/ 5 w 23"/>
                <a:gd name="T5" fmla="*/ 8 h 19"/>
                <a:gd name="T6" fmla="*/ 8 w 23"/>
                <a:gd name="T7" fmla="*/ 9 h 19"/>
                <a:gd name="T8" fmla="*/ 10 w 23"/>
                <a:gd name="T9" fmla="*/ 11 h 19"/>
                <a:gd name="T10" fmla="*/ 12 w 23"/>
                <a:gd name="T11" fmla="*/ 12 h 19"/>
                <a:gd name="T12" fmla="*/ 14 w 23"/>
                <a:gd name="T13" fmla="*/ 14 h 19"/>
                <a:gd name="T14" fmla="*/ 16 w 23"/>
                <a:gd name="T15" fmla="*/ 16 h 19"/>
                <a:gd name="T16" fmla="*/ 18 w 23"/>
                <a:gd name="T17" fmla="*/ 18 h 19"/>
                <a:gd name="T18" fmla="*/ 22 w 23"/>
                <a:gd name="T19" fmla="*/ 15 h 19"/>
                <a:gd name="T20" fmla="*/ 19 w 23"/>
                <a:gd name="T21" fmla="*/ 13 h 19"/>
                <a:gd name="T22" fmla="*/ 17 w 23"/>
                <a:gd name="T23" fmla="*/ 11 h 19"/>
                <a:gd name="T24" fmla="*/ 15 w 23"/>
                <a:gd name="T25" fmla="*/ 9 h 19"/>
                <a:gd name="T26" fmla="*/ 13 w 23"/>
                <a:gd name="T27" fmla="*/ 7 h 19"/>
                <a:gd name="T28" fmla="*/ 10 w 23"/>
                <a:gd name="T29" fmla="*/ 5 h 19"/>
                <a:gd name="T30" fmla="*/ 8 w 23"/>
                <a:gd name="T31" fmla="*/ 5 h 19"/>
                <a:gd name="T32" fmla="*/ 5 w 23"/>
                <a:gd name="T33" fmla="*/ 2 h 19"/>
                <a:gd name="T34" fmla="*/ 3 w 23"/>
                <a:gd name="T35" fmla="*/ 0 h 19"/>
                <a:gd name="T36" fmla="*/ 0 w 23"/>
                <a:gd name="T37" fmla="*/ 5 h 19"/>
                <a:gd name="T38" fmla="*/ 0 w 23"/>
                <a:gd name="T39" fmla="*/ 4 h 19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23"/>
                <a:gd name="T61" fmla="*/ 0 h 19"/>
                <a:gd name="T62" fmla="*/ 23 w 23"/>
                <a:gd name="T63" fmla="*/ 19 h 19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23" h="19">
                  <a:moveTo>
                    <a:pt x="0" y="4"/>
                  </a:moveTo>
                  <a:lnTo>
                    <a:pt x="3" y="6"/>
                  </a:lnTo>
                  <a:lnTo>
                    <a:pt x="5" y="8"/>
                  </a:lnTo>
                  <a:lnTo>
                    <a:pt x="8" y="9"/>
                  </a:lnTo>
                  <a:lnTo>
                    <a:pt x="10" y="11"/>
                  </a:lnTo>
                  <a:lnTo>
                    <a:pt x="12" y="12"/>
                  </a:lnTo>
                  <a:lnTo>
                    <a:pt x="14" y="14"/>
                  </a:lnTo>
                  <a:lnTo>
                    <a:pt x="16" y="16"/>
                  </a:lnTo>
                  <a:lnTo>
                    <a:pt x="18" y="18"/>
                  </a:lnTo>
                  <a:lnTo>
                    <a:pt x="22" y="15"/>
                  </a:lnTo>
                  <a:lnTo>
                    <a:pt x="19" y="13"/>
                  </a:lnTo>
                  <a:lnTo>
                    <a:pt x="17" y="11"/>
                  </a:lnTo>
                  <a:lnTo>
                    <a:pt x="15" y="9"/>
                  </a:lnTo>
                  <a:lnTo>
                    <a:pt x="13" y="7"/>
                  </a:lnTo>
                  <a:lnTo>
                    <a:pt x="10" y="5"/>
                  </a:lnTo>
                  <a:lnTo>
                    <a:pt x="8" y="5"/>
                  </a:lnTo>
                  <a:lnTo>
                    <a:pt x="5" y="2"/>
                  </a:lnTo>
                  <a:lnTo>
                    <a:pt x="3" y="0"/>
                  </a:lnTo>
                  <a:lnTo>
                    <a:pt x="0" y="5"/>
                  </a:lnTo>
                  <a:lnTo>
                    <a:pt x="0" y="4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36" name="Freeform 138"/>
            <p:cNvSpPr>
              <a:spLocks/>
            </p:cNvSpPr>
            <p:nvPr/>
          </p:nvSpPr>
          <p:spPr bwMode="auto">
            <a:xfrm>
              <a:off x="5414" y="3344"/>
              <a:ext cx="17" cy="19"/>
            </a:xfrm>
            <a:custGeom>
              <a:avLst/>
              <a:gdLst>
                <a:gd name="T0" fmla="*/ 0 w 17"/>
                <a:gd name="T1" fmla="*/ 3 h 19"/>
                <a:gd name="T2" fmla="*/ 1 w 17"/>
                <a:gd name="T3" fmla="*/ 5 h 19"/>
                <a:gd name="T4" fmla="*/ 2 w 17"/>
                <a:gd name="T5" fmla="*/ 7 h 19"/>
                <a:gd name="T6" fmla="*/ 4 w 17"/>
                <a:gd name="T7" fmla="*/ 8 h 19"/>
                <a:gd name="T8" fmla="*/ 6 w 17"/>
                <a:gd name="T9" fmla="*/ 10 h 19"/>
                <a:gd name="T10" fmla="*/ 7 w 17"/>
                <a:gd name="T11" fmla="*/ 11 h 19"/>
                <a:gd name="T12" fmla="*/ 9 w 17"/>
                <a:gd name="T13" fmla="*/ 13 h 19"/>
                <a:gd name="T14" fmla="*/ 11 w 17"/>
                <a:gd name="T15" fmla="*/ 15 h 19"/>
                <a:gd name="T16" fmla="*/ 12 w 17"/>
                <a:gd name="T17" fmla="*/ 18 h 19"/>
                <a:gd name="T18" fmla="*/ 16 w 17"/>
                <a:gd name="T19" fmla="*/ 13 h 19"/>
                <a:gd name="T20" fmla="*/ 13 w 17"/>
                <a:gd name="T21" fmla="*/ 12 h 19"/>
                <a:gd name="T22" fmla="*/ 12 w 17"/>
                <a:gd name="T23" fmla="*/ 11 h 19"/>
                <a:gd name="T24" fmla="*/ 11 w 17"/>
                <a:gd name="T25" fmla="*/ 9 h 19"/>
                <a:gd name="T26" fmla="*/ 9 w 17"/>
                <a:gd name="T27" fmla="*/ 7 h 19"/>
                <a:gd name="T28" fmla="*/ 7 w 17"/>
                <a:gd name="T29" fmla="*/ 5 h 19"/>
                <a:gd name="T30" fmla="*/ 6 w 17"/>
                <a:gd name="T31" fmla="*/ 3 h 19"/>
                <a:gd name="T32" fmla="*/ 5 w 17"/>
                <a:gd name="T33" fmla="*/ 2 h 19"/>
                <a:gd name="T34" fmla="*/ 2 w 17"/>
                <a:gd name="T35" fmla="*/ 0 h 19"/>
                <a:gd name="T36" fmla="*/ 0 w 17"/>
                <a:gd name="T37" fmla="*/ 3 h 19"/>
                <a:gd name="T38" fmla="*/ 0 w 17"/>
                <a:gd name="T39" fmla="*/ 3 h 19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17"/>
                <a:gd name="T61" fmla="*/ 0 h 19"/>
                <a:gd name="T62" fmla="*/ 17 w 17"/>
                <a:gd name="T63" fmla="*/ 19 h 19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17" h="19">
                  <a:moveTo>
                    <a:pt x="0" y="3"/>
                  </a:moveTo>
                  <a:lnTo>
                    <a:pt x="1" y="5"/>
                  </a:lnTo>
                  <a:lnTo>
                    <a:pt x="2" y="7"/>
                  </a:lnTo>
                  <a:lnTo>
                    <a:pt x="4" y="8"/>
                  </a:lnTo>
                  <a:lnTo>
                    <a:pt x="6" y="10"/>
                  </a:lnTo>
                  <a:lnTo>
                    <a:pt x="7" y="11"/>
                  </a:lnTo>
                  <a:lnTo>
                    <a:pt x="9" y="13"/>
                  </a:lnTo>
                  <a:lnTo>
                    <a:pt x="11" y="15"/>
                  </a:lnTo>
                  <a:lnTo>
                    <a:pt x="12" y="18"/>
                  </a:lnTo>
                  <a:lnTo>
                    <a:pt x="16" y="13"/>
                  </a:lnTo>
                  <a:lnTo>
                    <a:pt x="13" y="12"/>
                  </a:lnTo>
                  <a:lnTo>
                    <a:pt x="12" y="11"/>
                  </a:lnTo>
                  <a:lnTo>
                    <a:pt x="11" y="9"/>
                  </a:lnTo>
                  <a:lnTo>
                    <a:pt x="9" y="7"/>
                  </a:lnTo>
                  <a:lnTo>
                    <a:pt x="7" y="5"/>
                  </a:lnTo>
                  <a:lnTo>
                    <a:pt x="6" y="3"/>
                  </a:lnTo>
                  <a:lnTo>
                    <a:pt x="5" y="2"/>
                  </a:lnTo>
                  <a:lnTo>
                    <a:pt x="2" y="0"/>
                  </a:lnTo>
                  <a:lnTo>
                    <a:pt x="0" y="3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37" name="Freeform 139"/>
            <p:cNvSpPr>
              <a:spLocks/>
            </p:cNvSpPr>
            <p:nvPr/>
          </p:nvSpPr>
          <p:spPr bwMode="auto">
            <a:xfrm>
              <a:off x="5403" y="3330"/>
              <a:ext cx="17" cy="18"/>
            </a:xfrm>
            <a:custGeom>
              <a:avLst/>
              <a:gdLst>
                <a:gd name="T0" fmla="*/ 0 w 17"/>
                <a:gd name="T1" fmla="*/ 5 h 18"/>
                <a:gd name="T2" fmla="*/ 2 w 17"/>
                <a:gd name="T3" fmla="*/ 6 h 18"/>
                <a:gd name="T4" fmla="*/ 6 w 17"/>
                <a:gd name="T5" fmla="*/ 10 h 18"/>
                <a:gd name="T6" fmla="*/ 8 w 17"/>
                <a:gd name="T7" fmla="*/ 14 h 18"/>
                <a:gd name="T8" fmla="*/ 13 w 17"/>
                <a:gd name="T9" fmla="*/ 17 h 18"/>
                <a:gd name="T10" fmla="*/ 16 w 17"/>
                <a:gd name="T11" fmla="*/ 14 h 18"/>
                <a:gd name="T12" fmla="*/ 13 w 17"/>
                <a:gd name="T13" fmla="*/ 11 h 18"/>
                <a:gd name="T14" fmla="*/ 11 w 17"/>
                <a:gd name="T15" fmla="*/ 7 h 18"/>
                <a:gd name="T16" fmla="*/ 6 w 17"/>
                <a:gd name="T17" fmla="*/ 3 h 18"/>
                <a:gd name="T18" fmla="*/ 1 w 17"/>
                <a:gd name="T19" fmla="*/ 0 h 18"/>
                <a:gd name="T20" fmla="*/ 0 w 17"/>
                <a:gd name="T21" fmla="*/ 5 h 18"/>
                <a:gd name="T22" fmla="*/ 0 w 17"/>
                <a:gd name="T23" fmla="*/ 5 h 18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17"/>
                <a:gd name="T37" fmla="*/ 0 h 18"/>
                <a:gd name="T38" fmla="*/ 17 w 17"/>
                <a:gd name="T39" fmla="*/ 18 h 18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17" h="18">
                  <a:moveTo>
                    <a:pt x="0" y="5"/>
                  </a:moveTo>
                  <a:lnTo>
                    <a:pt x="2" y="6"/>
                  </a:lnTo>
                  <a:lnTo>
                    <a:pt x="6" y="10"/>
                  </a:lnTo>
                  <a:lnTo>
                    <a:pt x="8" y="14"/>
                  </a:lnTo>
                  <a:lnTo>
                    <a:pt x="13" y="17"/>
                  </a:lnTo>
                  <a:lnTo>
                    <a:pt x="16" y="14"/>
                  </a:lnTo>
                  <a:lnTo>
                    <a:pt x="13" y="11"/>
                  </a:lnTo>
                  <a:lnTo>
                    <a:pt x="11" y="7"/>
                  </a:lnTo>
                  <a:lnTo>
                    <a:pt x="6" y="3"/>
                  </a:lnTo>
                  <a:lnTo>
                    <a:pt x="1" y="0"/>
                  </a:lnTo>
                  <a:lnTo>
                    <a:pt x="0" y="5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38" name="Freeform 140"/>
            <p:cNvSpPr>
              <a:spLocks/>
            </p:cNvSpPr>
            <p:nvPr/>
          </p:nvSpPr>
          <p:spPr bwMode="auto">
            <a:xfrm>
              <a:off x="5379" y="3317"/>
              <a:ext cx="26" cy="19"/>
            </a:xfrm>
            <a:custGeom>
              <a:avLst/>
              <a:gdLst>
                <a:gd name="T0" fmla="*/ 0 w 26"/>
                <a:gd name="T1" fmla="*/ 1 h 19"/>
                <a:gd name="T2" fmla="*/ 2 w 26"/>
                <a:gd name="T3" fmla="*/ 5 h 19"/>
                <a:gd name="T4" fmla="*/ 5 w 26"/>
                <a:gd name="T5" fmla="*/ 8 h 19"/>
                <a:gd name="T6" fmla="*/ 7 w 26"/>
                <a:gd name="T7" fmla="*/ 10 h 19"/>
                <a:gd name="T8" fmla="*/ 11 w 26"/>
                <a:gd name="T9" fmla="*/ 12 h 19"/>
                <a:gd name="T10" fmla="*/ 14 w 26"/>
                <a:gd name="T11" fmla="*/ 14 h 19"/>
                <a:gd name="T12" fmla="*/ 18 w 26"/>
                <a:gd name="T13" fmla="*/ 16 h 19"/>
                <a:gd name="T14" fmla="*/ 21 w 26"/>
                <a:gd name="T15" fmla="*/ 17 h 19"/>
                <a:gd name="T16" fmla="*/ 24 w 26"/>
                <a:gd name="T17" fmla="*/ 18 h 19"/>
                <a:gd name="T18" fmla="*/ 25 w 26"/>
                <a:gd name="T19" fmla="*/ 13 h 19"/>
                <a:gd name="T20" fmla="*/ 22 w 26"/>
                <a:gd name="T21" fmla="*/ 12 h 19"/>
                <a:gd name="T22" fmla="*/ 20 w 26"/>
                <a:gd name="T23" fmla="*/ 12 h 19"/>
                <a:gd name="T24" fmla="*/ 16 w 26"/>
                <a:gd name="T25" fmla="*/ 11 h 19"/>
                <a:gd name="T26" fmla="*/ 13 w 26"/>
                <a:gd name="T27" fmla="*/ 9 h 19"/>
                <a:gd name="T28" fmla="*/ 10 w 26"/>
                <a:gd name="T29" fmla="*/ 7 h 19"/>
                <a:gd name="T30" fmla="*/ 7 w 26"/>
                <a:gd name="T31" fmla="*/ 5 h 19"/>
                <a:gd name="T32" fmla="*/ 5 w 26"/>
                <a:gd name="T33" fmla="*/ 2 h 19"/>
                <a:gd name="T34" fmla="*/ 5 w 26"/>
                <a:gd name="T35" fmla="*/ 0 h 19"/>
                <a:gd name="T36" fmla="*/ 0 w 26"/>
                <a:gd name="T37" fmla="*/ 1 h 19"/>
                <a:gd name="T38" fmla="*/ 0 w 26"/>
                <a:gd name="T39" fmla="*/ 1 h 19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26"/>
                <a:gd name="T61" fmla="*/ 0 h 19"/>
                <a:gd name="T62" fmla="*/ 26 w 26"/>
                <a:gd name="T63" fmla="*/ 19 h 19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26" h="19">
                  <a:moveTo>
                    <a:pt x="0" y="1"/>
                  </a:moveTo>
                  <a:lnTo>
                    <a:pt x="2" y="5"/>
                  </a:lnTo>
                  <a:lnTo>
                    <a:pt x="5" y="8"/>
                  </a:lnTo>
                  <a:lnTo>
                    <a:pt x="7" y="10"/>
                  </a:lnTo>
                  <a:lnTo>
                    <a:pt x="11" y="12"/>
                  </a:lnTo>
                  <a:lnTo>
                    <a:pt x="14" y="14"/>
                  </a:lnTo>
                  <a:lnTo>
                    <a:pt x="18" y="16"/>
                  </a:lnTo>
                  <a:lnTo>
                    <a:pt x="21" y="17"/>
                  </a:lnTo>
                  <a:lnTo>
                    <a:pt x="24" y="18"/>
                  </a:lnTo>
                  <a:lnTo>
                    <a:pt x="25" y="13"/>
                  </a:lnTo>
                  <a:lnTo>
                    <a:pt x="22" y="12"/>
                  </a:lnTo>
                  <a:lnTo>
                    <a:pt x="20" y="12"/>
                  </a:lnTo>
                  <a:lnTo>
                    <a:pt x="16" y="11"/>
                  </a:lnTo>
                  <a:lnTo>
                    <a:pt x="13" y="9"/>
                  </a:lnTo>
                  <a:lnTo>
                    <a:pt x="10" y="7"/>
                  </a:lnTo>
                  <a:lnTo>
                    <a:pt x="7" y="5"/>
                  </a:lnTo>
                  <a:lnTo>
                    <a:pt x="5" y="2"/>
                  </a:lnTo>
                  <a:lnTo>
                    <a:pt x="5" y="0"/>
                  </a:lnTo>
                  <a:lnTo>
                    <a:pt x="0" y="1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39" name="Freeform 141"/>
            <p:cNvSpPr>
              <a:spLocks/>
            </p:cNvSpPr>
            <p:nvPr/>
          </p:nvSpPr>
          <p:spPr bwMode="auto">
            <a:xfrm>
              <a:off x="5401" y="3330"/>
              <a:ext cx="17" cy="17"/>
            </a:xfrm>
            <a:custGeom>
              <a:avLst/>
              <a:gdLst>
                <a:gd name="T0" fmla="*/ 16 w 17"/>
                <a:gd name="T1" fmla="*/ 10 h 17"/>
                <a:gd name="T2" fmla="*/ 16 w 17"/>
                <a:gd name="T3" fmla="*/ 5 h 17"/>
                <a:gd name="T4" fmla="*/ 8 w 17"/>
                <a:gd name="T5" fmla="*/ 0 h 17"/>
                <a:gd name="T6" fmla="*/ 4 w 17"/>
                <a:gd name="T7" fmla="*/ 5 h 17"/>
                <a:gd name="T8" fmla="*/ 0 w 17"/>
                <a:gd name="T9" fmla="*/ 16 h 17"/>
                <a:gd name="T10" fmla="*/ 16 w 17"/>
                <a:gd name="T11" fmla="*/ 10 h 17"/>
                <a:gd name="T12" fmla="*/ 16 w 17"/>
                <a:gd name="T13" fmla="*/ 10 h 1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7"/>
                <a:gd name="T22" fmla="*/ 0 h 17"/>
                <a:gd name="T23" fmla="*/ 17 w 17"/>
                <a:gd name="T24" fmla="*/ 17 h 17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7" h="17">
                  <a:moveTo>
                    <a:pt x="16" y="10"/>
                  </a:moveTo>
                  <a:lnTo>
                    <a:pt x="16" y="5"/>
                  </a:lnTo>
                  <a:lnTo>
                    <a:pt x="8" y="0"/>
                  </a:lnTo>
                  <a:lnTo>
                    <a:pt x="4" y="5"/>
                  </a:lnTo>
                  <a:lnTo>
                    <a:pt x="0" y="16"/>
                  </a:lnTo>
                  <a:lnTo>
                    <a:pt x="16" y="10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10382" name="Object 142"/>
          <p:cNvGraphicFramePr>
            <a:graphicFrameLocks noChangeAspect="1"/>
          </p:cNvGraphicFramePr>
          <p:nvPr/>
        </p:nvGraphicFramePr>
        <p:xfrm>
          <a:off x="6877050" y="260350"/>
          <a:ext cx="2124075" cy="2105025"/>
        </p:xfrm>
        <a:graphic>
          <a:graphicData uri="http://schemas.openxmlformats.org/presentationml/2006/ole">
            <p:oleObj spid="_x0000_s4098" name="Clip" r:id="rId5" imgW="1840680" imgH="1824120" progId="MS_ClipArt_Gallery.5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6" presetClass="entr" presetSubtype="2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4" dur="500"/>
                                        <p:tgtEl>
                                          <p:spTgt spid="10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 autoUpdateAnimBg="0"/>
      <p:bldP spid="10243" grpId="0" autoUpdateAnimBg="0"/>
      <p:bldP spid="10244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03457FC-BC28-406E-B637-3A76A7BD53A4}" type="slidenum">
              <a:rPr lang="en-US"/>
              <a:pPr/>
              <a:t>8</a:t>
            </a:fld>
            <a:endParaRPr lang="en-US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Personal interview Survey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2686050"/>
            <a:ext cx="4013200" cy="4171950"/>
          </a:xfrm>
        </p:spPr>
        <p:txBody>
          <a:bodyPr/>
          <a:lstStyle/>
          <a:p>
            <a:r>
              <a:rPr lang="en-US" sz="2400" smtClean="0"/>
              <a:t>Personal face to face</a:t>
            </a:r>
          </a:p>
          <a:p>
            <a:r>
              <a:rPr lang="en-US" sz="2400" smtClean="0"/>
              <a:t>ability to explore</a:t>
            </a:r>
          </a:p>
          <a:p>
            <a:r>
              <a:rPr lang="en-US" sz="2400" smtClean="0"/>
              <a:t>ability to explain</a:t>
            </a:r>
          </a:p>
          <a:p>
            <a:r>
              <a:rPr lang="en-US" sz="2400" smtClean="0"/>
              <a:t>rich data collected</a:t>
            </a:r>
          </a:p>
          <a:p>
            <a:r>
              <a:rPr lang="en-US" sz="2400" smtClean="0"/>
              <a:t>Flexibility</a:t>
            </a:r>
          </a:p>
          <a:p>
            <a:r>
              <a:rPr lang="en-US" sz="2400" smtClean="0"/>
              <a:t>Control</a:t>
            </a:r>
          </a:p>
          <a:p>
            <a:r>
              <a:rPr lang="en-US" sz="2400" smtClean="0"/>
              <a:t>efficient data collection</a:t>
            </a:r>
          </a:p>
          <a:p>
            <a:endParaRPr lang="en-US" sz="2400" smtClean="0"/>
          </a:p>
          <a:p>
            <a:endParaRPr lang="en-US" sz="2400" smtClean="0"/>
          </a:p>
          <a:p>
            <a:endParaRPr lang="en-US" sz="2400" smtClean="0"/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0" y="2686050"/>
            <a:ext cx="4013200" cy="4171950"/>
          </a:xfrm>
        </p:spPr>
        <p:txBody>
          <a:bodyPr/>
          <a:lstStyle/>
          <a:p>
            <a:r>
              <a:rPr lang="en-US" sz="2400" smtClean="0"/>
              <a:t>Time</a:t>
            </a:r>
          </a:p>
          <a:p>
            <a:r>
              <a:rPr lang="en-US" sz="2400" smtClean="0"/>
              <a:t>limited geographical area</a:t>
            </a:r>
          </a:p>
          <a:p>
            <a:r>
              <a:rPr lang="en-US" sz="2400" smtClean="0"/>
              <a:t>Personalities</a:t>
            </a:r>
          </a:p>
          <a:p>
            <a:r>
              <a:rPr lang="en-US" sz="2400" smtClean="0"/>
              <a:t>Bias</a:t>
            </a:r>
          </a:p>
          <a:p>
            <a:r>
              <a:rPr lang="en-US" sz="2400" smtClean="0"/>
              <a:t>Personal Intrusion</a:t>
            </a:r>
          </a:p>
          <a:p>
            <a:endParaRPr lang="en-US" sz="2400" smtClean="0"/>
          </a:p>
        </p:txBody>
      </p:sp>
      <p:pic>
        <p:nvPicPr>
          <p:cNvPr id="11269" name="Picture 5" descr="goo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47800" y="1600200"/>
            <a:ext cx="6858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Picture 6" descr="poor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24600" y="1752600"/>
            <a:ext cx="6858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122" name="Object 7"/>
          <p:cNvGraphicFramePr>
            <a:graphicFrameLocks/>
          </p:cNvGraphicFramePr>
          <p:nvPr/>
        </p:nvGraphicFramePr>
        <p:xfrm>
          <a:off x="5076825" y="5013325"/>
          <a:ext cx="1374775" cy="1736725"/>
        </p:xfrm>
        <a:graphic>
          <a:graphicData uri="http://schemas.openxmlformats.org/presentationml/2006/ole">
            <p:oleObj spid="_x0000_s5122" name="ClipArt" r:id="rId5" imgW="2595240" imgH="3281040" progId="MS_ClipArt_Gallery.2">
              <p:embed/>
            </p:oleObj>
          </a:graphicData>
        </a:graphic>
      </p:graphicFrame>
      <p:grpSp>
        <p:nvGrpSpPr>
          <p:cNvPr id="5129" name="Group 8"/>
          <p:cNvGrpSpPr>
            <a:grpSpLocks/>
          </p:cNvGrpSpPr>
          <p:nvPr/>
        </p:nvGrpSpPr>
        <p:grpSpPr bwMode="auto">
          <a:xfrm>
            <a:off x="6804025" y="4941888"/>
            <a:ext cx="1373188" cy="1730375"/>
            <a:chOff x="2781" y="3097"/>
            <a:chExt cx="865" cy="1090"/>
          </a:xfrm>
        </p:grpSpPr>
        <p:sp>
          <p:nvSpPr>
            <p:cNvPr id="5131" name="Freeform 9"/>
            <p:cNvSpPr>
              <a:spLocks/>
            </p:cNvSpPr>
            <p:nvPr/>
          </p:nvSpPr>
          <p:spPr bwMode="auto">
            <a:xfrm>
              <a:off x="2781" y="3097"/>
              <a:ext cx="865" cy="1090"/>
            </a:xfrm>
            <a:custGeom>
              <a:avLst/>
              <a:gdLst>
                <a:gd name="T0" fmla="*/ 274 w 865"/>
                <a:gd name="T1" fmla="*/ 925 h 1090"/>
                <a:gd name="T2" fmla="*/ 274 w 865"/>
                <a:gd name="T3" fmla="*/ 1089 h 1090"/>
                <a:gd name="T4" fmla="*/ 724 w 865"/>
                <a:gd name="T5" fmla="*/ 1089 h 1090"/>
                <a:gd name="T6" fmla="*/ 724 w 865"/>
                <a:gd name="T7" fmla="*/ 744 h 1090"/>
                <a:gd name="T8" fmla="*/ 747 w 865"/>
                <a:gd name="T9" fmla="*/ 721 h 1090"/>
                <a:gd name="T10" fmla="*/ 778 w 865"/>
                <a:gd name="T11" fmla="*/ 688 h 1090"/>
                <a:gd name="T12" fmla="*/ 809 w 865"/>
                <a:gd name="T13" fmla="*/ 638 h 1090"/>
                <a:gd name="T14" fmla="*/ 832 w 865"/>
                <a:gd name="T15" fmla="*/ 595 h 1090"/>
                <a:gd name="T16" fmla="*/ 846 w 865"/>
                <a:gd name="T17" fmla="*/ 550 h 1090"/>
                <a:gd name="T18" fmla="*/ 859 w 865"/>
                <a:gd name="T19" fmla="*/ 503 h 1090"/>
                <a:gd name="T20" fmla="*/ 864 w 865"/>
                <a:gd name="T21" fmla="*/ 459 h 1090"/>
                <a:gd name="T22" fmla="*/ 864 w 865"/>
                <a:gd name="T23" fmla="*/ 404 h 1090"/>
                <a:gd name="T24" fmla="*/ 857 w 865"/>
                <a:gd name="T25" fmla="*/ 351 h 1090"/>
                <a:gd name="T26" fmla="*/ 845 w 865"/>
                <a:gd name="T27" fmla="*/ 300 h 1090"/>
                <a:gd name="T28" fmla="*/ 828 w 865"/>
                <a:gd name="T29" fmla="*/ 257 h 1090"/>
                <a:gd name="T30" fmla="*/ 807 w 865"/>
                <a:gd name="T31" fmla="*/ 214 h 1090"/>
                <a:gd name="T32" fmla="*/ 783 w 865"/>
                <a:gd name="T33" fmla="*/ 177 h 1090"/>
                <a:gd name="T34" fmla="*/ 754 w 865"/>
                <a:gd name="T35" fmla="*/ 142 h 1090"/>
                <a:gd name="T36" fmla="*/ 724 w 865"/>
                <a:gd name="T37" fmla="*/ 111 h 1090"/>
                <a:gd name="T38" fmla="*/ 690 w 865"/>
                <a:gd name="T39" fmla="*/ 83 h 1090"/>
                <a:gd name="T40" fmla="*/ 652 w 865"/>
                <a:gd name="T41" fmla="*/ 59 h 1090"/>
                <a:gd name="T42" fmla="*/ 609 w 865"/>
                <a:gd name="T43" fmla="*/ 36 h 1090"/>
                <a:gd name="T44" fmla="*/ 562 w 865"/>
                <a:gd name="T45" fmla="*/ 19 h 1090"/>
                <a:gd name="T46" fmla="*/ 506 w 865"/>
                <a:gd name="T47" fmla="*/ 6 h 1090"/>
                <a:gd name="T48" fmla="*/ 460 w 865"/>
                <a:gd name="T49" fmla="*/ 0 h 1090"/>
                <a:gd name="T50" fmla="*/ 390 w 865"/>
                <a:gd name="T51" fmla="*/ 1 h 1090"/>
                <a:gd name="T52" fmla="*/ 348 w 865"/>
                <a:gd name="T53" fmla="*/ 8 h 1090"/>
                <a:gd name="T54" fmla="*/ 297 w 865"/>
                <a:gd name="T55" fmla="*/ 21 h 1090"/>
                <a:gd name="T56" fmla="*/ 254 w 865"/>
                <a:gd name="T57" fmla="*/ 38 h 1090"/>
                <a:gd name="T58" fmla="*/ 211 w 865"/>
                <a:gd name="T59" fmla="*/ 62 h 1090"/>
                <a:gd name="T60" fmla="*/ 168 w 865"/>
                <a:gd name="T61" fmla="*/ 91 h 1090"/>
                <a:gd name="T62" fmla="*/ 130 w 865"/>
                <a:gd name="T63" fmla="*/ 124 h 1090"/>
                <a:gd name="T64" fmla="*/ 92 w 865"/>
                <a:gd name="T65" fmla="*/ 165 h 1090"/>
                <a:gd name="T66" fmla="*/ 64 w 865"/>
                <a:gd name="T67" fmla="*/ 206 h 1090"/>
                <a:gd name="T68" fmla="*/ 41 w 865"/>
                <a:gd name="T69" fmla="*/ 250 h 1090"/>
                <a:gd name="T70" fmla="*/ 20 w 865"/>
                <a:gd name="T71" fmla="*/ 304 h 1090"/>
                <a:gd name="T72" fmla="*/ 6 w 865"/>
                <a:gd name="T73" fmla="*/ 360 h 1090"/>
                <a:gd name="T74" fmla="*/ 0 w 865"/>
                <a:gd name="T75" fmla="*/ 427 h 1090"/>
                <a:gd name="T76" fmla="*/ 0 w 865"/>
                <a:gd name="T77" fmla="*/ 642 h 1090"/>
                <a:gd name="T78" fmla="*/ 55 w 865"/>
                <a:gd name="T79" fmla="*/ 642 h 1090"/>
                <a:gd name="T80" fmla="*/ 68 w 865"/>
                <a:gd name="T81" fmla="*/ 660 h 1090"/>
                <a:gd name="T82" fmla="*/ 68 w 865"/>
                <a:gd name="T83" fmla="*/ 808 h 1090"/>
                <a:gd name="T84" fmla="*/ 69 w 865"/>
                <a:gd name="T85" fmla="*/ 831 h 1090"/>
                <a:gd name="T86" fmla="*/ 76 w 865"/>
                <a:gd name="T87" fmla="*/ 856 h 1090"/>
                <a:gd name="T88" fmla="*/ 87 w 865"/>
                <a:gd name="T89" fmla="*/ 880 h 1090"/>
                <a:gd name="T90" fmla="*/ 101 w 865"/>
                <a:gd name="T91" fmla="*/ 895 h 1090"/>
                <a:gd name="T92" fmla="*/ 119 w 865"/>
                <a:gd name="T93" fmla="*/ 911 h 1090"/>
                <a:gd name="T94" fmla="*/ 141 w 865"/>
                <a:gd name="T95" fmla="*/ 921 h 1090"/>
                <a:gd name="T96" fmla="*/ 162 w 865"/>
                <a:gd name="T97" fmla="*/ 925 h 1090"/>
                <a:gd name="T98" fmla="*/ 274 w 865"/>
                <a:gd name="T99" fmla="*/ 925 h 1090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865"/>
                <a:gd name="T151" fmla="*/ 0 h 1090"/>
                <a:gd name="T152" fmla="*/ 865 w 865"/>
                <a:gd name="T153" fmla="*/ 1090 h 1090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865" h="1090">
                  <a:moveTo>
                    <a:pt x="274" y="925"/>
                  </a:moveTo>
                  <a:lnTo>
                    <a:pt x="274" y="1089"/>
                  </a:lnTo>
                  <a:lnTo>
                    <a:pt x="724" y="1089"/>
                  </a:lnTo>
                  <a:lnTo>
                    <a:pt x="724" y="744"/>
                  </a:lnTo>
                  <a:lnTo>
                    <a:pt x="747" y="721"/>
                  </a:lnTo>
                  <a:lnTo>
                    <a:pt x="778" y="688"/>
                  </a:lnTo>
                  <a:lnTo>
                    <a:pt x="809" y="638"/>
                  </a:lnTo>
                  <a:lnTo>
                    <a:pt x="832" y="595"/>
                  </a:lnTo>
                  <a:lnTo>
                    <a:pt x="846" y="550"/>
                  </a:lnTo>
                  <a:lnTo>
                    <a:pt x="859" y="503"/>
                  </a:lnTo>
                  <a:lnTo>
                    <a:pt x="864" y="459"/>
                  </a:lnTo>
                  <a:lnTo>
                    <a:pt x="864" y="404"/>
                  </a:lnTo>
                  <a:lnTo>
                    <a:pt x="857" y="351"/>
                  </a:lnTo>
                  <a:lnTo>
                    <a:pt x="845" y="300"/>
                  </a:lnTo>
                  <a:lnTo>
                    <a:pt x="828" y="257"/>
                  </a:lnTo>
                  <a:lnTo>
                    <a:pt x="807" y="214"/>
                  </a:lnTo>
                  <a:lnTo>
                    <a:pt x="783" y="177"/>
                  </a:lnTo>
                  <a:lnTo>
                    <a:pt x="754" y="142"/>
                  </a:lnTo>
                  <a:lnTo>
                    <a:pt x="724" y="111"/>
                  </a:lnTo>
                  <a:lnTo>
                    <a:pt x="690" y="83"/>
                  </a:lnTo>
                  <a:lnTo>
                    <a:pt x="652" y="59"/>
                  </a:lnTo>
                  <a:lnTo>
                    <a:pt x="609" y="36"/>
                  </a:lnTo>
                  <a:lnTo>
                    <a:pt x="562" y="19"/>
                  </a:lnTo>
                  <a:lnTo>
                    <a:pt x="506" y="6"/>
                  </a:lnTo>
                  <a:lnTo>
                    <a:pt x="460" y="0"/>
                  </a:lnTo>
                  <a:lnTo>
                    <a:pt x="390" y="1"/>
                  </a:lnTo>
                  <a:lnTo>
                    <a:pt x="348" y="8"/>
                  </a:lnTo>
                  <a:lnTo>
                    <a:pt x="297" y="21"/>
                  </a:lnTo>
                  <a:lnTo>
                    <a:pt x="254" y="38"/>
                  </a:lnTo>
                  <a:lnTo>
                    <a:pt x="211" y="62"/>
                  </a:lnTo>
                  <a:lnTo>
                    <a:pt x="168" y="91"/>
                  </a:lnTo>
                  <a:lnTo>
                    <a:pt x="130" y="124"/>
                  </a:lnTo>
                  <a:lnTo>
                    <a:pt x="92" y="165"/>
                  </a:lnTo>
                  <a:lnTo>
                    <a:pt x="64" y="206"/>
                  </a:lnTo>
                  <a:lnTo>
                    <a:pt x="41" y="250"/>
                  </a:lnTo>
                  <a:lnTo>
                    <a:pt x="20" y="304"/>
                  </a:lnTo>
                  <a:lnTo>
                    <a:pt x="6" y="360"/>
                  </a:lnTo>
                  <a:lnTo>
                    <a:pt x="0" y="427"/>
                  </a:lnTo>
                  <a:lnTo>
                    <a:pt x="0" y="642"/>
                  </a:lnTo>
                  <a:lnTo>
                    <a:pt x="55" y="642"/>
                  </a:lnTo>
                  <a:lnTo>
                    <a:pt x="68" y="660"/>
                  </a:lnTo>
                  <a:lnTo>
                    <a:pt x="68" y="808"/>
                  </a:lnTo>
                  <a:lnTo>
                    <a:pt x="69" y="831"/>
                  </a:lnTo>
                  <a:lnTo>
                    <a:pt x="76" y="856"/>
                  </a:lnTo>
                  <a:lnTo>
                    <a:pt x="87" y="880"/>
                  </a:lnTo>
                  <a:lnTo>
                    <a:pt x="101" y="895"/>
                  </a:lnTo>
                  <a:lnTo>
                    <a:pt x="119" y="911"/>
                  </a:lnTo>
                  <a:lnTo>
                    <a:pt x="141" y="921"/>
                  </a:lnTo>
                  <a:lnTo>
                    <a:pt x="162" y="925"/>
                  </a:lnTo>
                  <a:lnTo>
                    <a:pt x="274" y="925"/>
                  </a:lnTo>
                </a:path>
              </a:pathLst>
            </a:custGeom>
            <a:solidFill>
              <a:srgbClr val="00FF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32" name="Freeform 10"/>
            <p:cNvSpPr>
              <a:spLocks/>
            </p:cNvSpPr>
            <p:nvPr/>
          </p:nvSpPr>
          <p:spPr bwMode="auto">
            <a:xfrm>
              <a:off x="2818" y="3135"/>
              <a:ext cx="792" cy="1024"/>
            </a:xfrm>
            <a:custGeom>
              <a:avLst/>
              <a:gdLst>
                <a:gd name="T0" fmla="*/ 258 w 792"/>
                <a:gd name="T1" fmla="*/ 850 h 1024"/>
                <a:gd name="T2" fmla="*/ 258 w 792"/>
                <a:gd name="T3" fmla="*/ 1023 h 1024"/>
                <a:gd name="T4" fmla="*/ 663 w 792"/>
                <a:gd name="T5" fmla="*/ 1023 h 1024"/>
                <a:gd name="T6" fmla="*/ 663 w 792"/>
                <a:gd name="T7" fmla="*/ 683 h 1024"/>
                <a:gd name="T8" fmla="*/ 685 w 792"/>
                <a:gd name="T9" fmla="*/ 663 h 1024"/>
                <a:gd name="T10" fmla="*/ 713 w 792"/>
                <a:gd name="T11" fmla="*/ 632 h 1024"/>
                <a:gd name="T12" fmla="*/ 742 w 792"/>
                <a:gd name="T13" fmla="*/ 587 h 1024"/>
                <a:gd name="T14" fmla="*/ 762 w 792"/>
                <a:gd name="T15" fmla="*/ 547 h 1024"/>
                <a:gd name="T16" fmla="*/ 775 w 792"/>
                <a:gd name="T17" fmla="*/ 506 h 1024"/>
                <a:gd name="T18" fmla="*/ 787 w 792"/>
                <a:gd name="T19" fmla="*/ 463 h 1024"/>
                <a:gd name="T20" fmla="*/ 791 w 792"/>
                <a:gd name="T21" fmla="*/ 422 h 1024"/>
                <a:gd name="T22" fmla="*/ 791 w 792"/>
                <a:gd name="T23" fmla="*/ 371 h 1024"/>
                <a:gd name="T24" fmla="*/ 786 w 792"/>
                <a:gd name="T25" fmla="*/ 322 h 1024"/>
                <a:gd name="T26" fmla="*/ 774 w 792"/>
                <a:gd name="T27" fmla="*/ 275 h 1024"/>
                <a:gd name="T28" fmla="*/ 759 w 792"/>
                <a:gd name="T29" fmla="*/ 235 h 1024"/>
                <a:gd name="T30" fmla="*/ 740 w 792"/>
                <a:gd name="T31" fmla="*/ 196 h 1024"/>
                <a:gd name="T32" fmla="*/ 718 w 792"/>
                <a:gd name="T33" fmla="*/ 163 h 1024"/>
                <a:gd name="T34" fmla="*/ 691 w 792"/>
                <a:gd name="T35" fmla="*/ 130 h 1024"/>
                <a:gd name="T36" fmla="*/ 663 w 792"/>
                <a:gd name="T37" fmla="*/ 102 h 1024"/>
                <a:gd name="T38" fmla="*/ 633 w 792"/>
                <a:gd name="T39" fmla="*/ 75 h 1024"/>
                <a:gd name="T40" fmla="*/ 598 w 792"/>
                <a:gd name="T41" fmla="*/ 53 h 1024"/>
                <a:gd name="T42" fmla="*/ 557 w 792"/>
                <a:gd name="T43" fmla="*/ 33 h 1024"/>
                <a:gd name="T44" fmla="*/ 515 w 792"/>
                <a:gd name="T45" fmla="*/ 17 h 1024"/>
                <a:gd name="T46" fmla="*/ 465 w 792"/>
                <a:gd name="T47" fmla="*/ 5 h 1024"/>
                <a:gd name="T48" fmla="*/ 421 w 792"/>
                <a:gd name="T49" fmla="*/ 0 h 1024"/>
                <a:gd name="T50" fmla="*/ 357 w 792"/>
                <a:gd name="T51" fmla="*/ 1 h 1024"/>
                <a:gd name="T52" fmla="*/ 319 w 792"/>
                <a:gd name="T53" fmla="*/ 7 h 1024"/>
                <a:gd name="T54" fmla="*/ 272 w 792"/>
                <a:gd name="T55" fmla="*/ 18 h 1024"/>
                <a:gd name="T56" fmla="*/ 233 w 792"/>
                <a:gd name="T57" fmla="*/ 35 h 1024"/>
                <a:gd name="T58" fmla="*/ 193 w 792"/>
                <a:gd name="T59" fmla="*/ 56 h 1024"/>
                <a:gd name="T60" fmla="*/ 154 w 792"/>
                <a:gd name="T61" fmla="*/ 83 h 1024"/>
                <a:gd name="T62" fmla="*/ 119 w 792"/>
                <a:gd name="T63" fmla="*/ 114 h 1024"/>
                <a:gd name="T64" fmla="*/ 84 w 792"/>
                <a:gd name="T65" fmla="*/ 152 h 1024"/>
                <a:gd name="T66" fmla="*/ 58 w 792"/>
                <a:gd name="T67" fmla="*/ 190 h 1024"/>
                <a:gd name="T68" fmla="*/ 37 w 792"/>
                <a:gd name="T69" fmla="*/ 230 h 1024"/>
                <a:gd name="T70" fmla="*/ 18 w 792"/>
                <a:gd name="T71" fmla="*/ 279 h 1024"/>
                <a:gd name="T72" fmla="*/ 6 w 792"/>
                <a:gd name="T73" fmla="*/ 331 h 1024"/>
                <a:gd name="T74" fmla="*/ 0 w 792"/>
                <a:gd name="T75" fmla="*/ 392 h 1024"/>
                <a:gd name="T76" fmla="*/ 0 w 792"/>
                <a:gd name="T77" fmla="*/ 573 h 1024"/>
                <a:gd name="T78" fmla="*/ 39 w 792"/>
                <a:gd name="T79" fmla="*/ 573 h 1024"/>
                <a:gd name="T80" fmla="*/ 62 w 792"/>
                <a:gd name="T81" fmla="*/ 610 h 1024"/>
                <a:gd name="T82" fmla="*/ 63 w 792"/>
                <a:gd name="T83" fmla="*/ 765 h 1024"/>
                <a:gd name="T84" fmla="*/ 69 w 792"/>
                <a:gd name="T85" fmla="*/ 787 h 1024"/>
                <a:gd name="T86" fmla="*/ 79 w 792"/>
                <a:gd name="T87" fmla="*/ 809 h 1024"/>
                <a:gd name="T88" fmla="*/ 93 w 792"/>
                <a:gd name="T89" fmla="*/ 824 h 1024"/>
                <a:gd name="T90" fmla="*/ 109 w 792"/>
                <a:gd name="T91" fmla="*/ 837 h 1024"/>
                <a:gd name="T92" fmla="*/ 129 w 792"/>
                <a:gd name="T93" fmla="*/ 846 h 1024"/>
                <a:gd name="T94" fmla="*/ 148 w 792"/>
                <a:gd name="T95" fmla="*/ 850 h 1024"/>
                <a:gd name="T96" fmla="*/ 258 w 792"/>
                <a:gd name="T97" fmla="*/ 850 h 1024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792"/>
                <a:gd name="T148" fmla="*/ 0 h 1024"/>
                <a:gd name="T149" fmla="*/ 792 w 792"/>
                <a:gd name="T150" fmla="*/ 1024 h 1024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792" h="1024">
                  <a:moveTo>
                    <a:pt x="258" y="850"/>
                  </a:moveTo>
                  <a:lnTo>
                    <a:pt x="258" y="1023"/>
                  </a:lnTo>
                  <a:lnTo>
                    <a:pt x="663" y="1023"/>
                  </a:lnTo>
                  <a:lnTo>
                    <a:pt x="663" y="683"/>
                  </a:lnTo>
                  <a:lnTo>
                    <a:pt x="685" y="663"/>
                  </a:lnTo>
                  <a:lnTo>
                    <a:pt x="713" y="632"/>
                  </a:lnTo>
                  <a:lnTo>
                    <a:pt x="742" y="587"/>
                  </a:lnTo>
                  <a:lnTo>
                    <a:pt x="762" y="547"/>
                  </a:lnTo>
                  <a:lnTo>
                    <a:pt x="775" y="506"/>
                  </a:lnTo>
                  <a:lnTo>
                    <a:pt x="787" y="463"/>
                  </a:lnTo>
                  <a:lnTo>
                    <a:pt x="791" y="422"/>
                  </a:lnTo>
                  <a:lnTo>
                    <a:pt x="791" y="371"/>
                  </a:lnTo>
                  <a:lnTo>
                    <a:pt x="786" y="322"/>
                  </a:lnTo>
                  <a:lnTo>
                    <a:pt x="774" y="275"/>
                  </a:lnTo>
                  <a:lnTo>
                    <a:pt x="759" y="235"/>
                  </a:lnTo>
                  <a:lnTo>
                    <a:pt x="740" y="196"/>
                  </a:lnTo>
                  <a:lnTo>
                    <a:pt x="718" y="163"/>
                  </a:lnTo>
                  <a:lnTo>
                    <a:pt x="691" y="130"/>
                  </a:lnTo>
                  <a:lnTo>
                    <a:pt x="663" y="102"/>
                  </a:lnTo>
                  <a:lnTo>
                    <a:pt x="633" y="75"/>
                  </a:lnTo>
                  <a:lnTo>
                    <a:pt x="598" y="53"/>
                  </a:lnTo>
                  <a:lnTo>
                    <a:pt x="557" y="33"/>
                  </a:lnTo>
                  <a:lnTo>
                    <a:pt x="515" y="17"/>
                  </a:lnTo>
                  <a:lnTo>
                    <a:pt x="465" y="5"/>
                  </a:lnTo>
                  <a:lnTo>
                    <a:pt x="421" y="0"/>
                  </a:lnTo>
                  <a:lnTo>
                    <a:pt x="357" y="1"/>
                  </a:lnTo>
                  <a:lnTo>
                    <a:pt x="319" y="7"/>
                  </a:lnTo>
                  <a:lnTo>
                    <a:pt x="272" y="18"/>
                  </a:lnTo>
                  <a:lnTo>
                    <a:pt x="233" y="35"/>
                  </a:lnTo>
                  <a:lnTo>
                    <a:pt x="193" y="56"/>
                  </a:lnTo>
                  <a:lnTo>
                    <a:pt x="154" y="83"/>
                  </a:lnTo>
                  <a:lnTo>
                    <a:pt x="119" y="114"/>
                  </a:lnTo>
                  <a:lnTo>
                    <a:pt x="84" y="152"/>
                  </a:lnTo>
                  <a:lnTo>
                    <a:pt x="58" y="190"/>
                  </a:lnTo>
                  <a:lnTo>
                    <a:pt x="37" y="230"/>
                  </a:lnTo>
                  <a:lnTo>
                    <a:pt x="18" y="279"/>
                  </a:lnTo>
                  <a:lnTo>
                    <a:pt x="6" y="331"/>
                  </a:lnTo>
                  <a:lnTo>
                    <a:pt x="0" y="392"/>
                  </a:lnTo>
                  <a:lnTo>
                    <a:pt x="0" y="573"/>
                  </a:lnTo>
                  <a:lnTo>
                    <a:pt x="39" y="573"/>
                  </a:lnTo>
                  <a:lnTo>
                    <a:pt x="62" y="610"/>
                  </a:lnTo>
                  <a:lnTo>
                    <a:pt x="63" y="765"/>
                  </a:lnTo>
                  <a:lnTo>
                    <a:pt x="69" y="787"/>
                  </a:lnTo>
                  <a:lnTo>
                    <a:pt x="79" y="809"/>
                  </a:lnTo>
                  <a:lnTo>
                    <a:pt x="93" y="824"/>
                  </a:lnTo>
                  <a:lnTo>
                    <a:pt x="109" y="837"/>
                  </a:lnTo>
                  <a:lnTo>
                    <a:pt x="129" y="846"/>
                  </a:lnTo>
                  <a:lnTo>
                    <a:pt x="148" y="850"/>
                  </a:lnTo>
                  <a:lnTo>
                    <a:pt x="258" y="850"/>
                  </a:lnTo>
                </a:path>
              </a:pathLst>
            </a:custGeom>
            <a:solidFill>
              <a:srgbClr val="000000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130" name="Freeform 11"/>
          <p:cNvSpPr>
            <a:spLocks/>
          </p:cNvSpPr>
          <p:nvPr/>
        </p:nvSpPr>
        <p:spPr bwMode="auto">
          <a:xfrm>
            <a:off x="5795963" y="5300663"/>
            <a:ext cx="271462" cy="358775"/>
          </a:xfrm>
          <a:custGeom>
            <a:avLst/>
            <a:gdLst>
              <a:gd name="T0" fmla="*/ 124 w 171"/>
              <a:gd name="T1" fmla="*/ 0 h 226"/>
              <a:gd name="T2" fmla="*/ 0 w 171"/>
              <a:gd name="T3" fmla="*/ 77 h 226"/>
              <a:gd name="T4" fmla="*/ 160 w 171"/>
              <a:gd name="T5" fmla="*/ 225 h 226"/>
              <a:gd name="T6" fmla="*/ 164 w 171"/>
              <a:gd name="T7" fmla="*/ 211 h 226"/>
              <a:gd name="T8" fmla="*/ 166 w 171"/>
              <a:gd name="T9" fmla="*/ 198 h 226"/>
              <a:gd name="T10" fmla="*/ 169 w 171"/>
              <a:gd name="T11" fmla="*/ 184 h 226"/>
              <a:gd name="T12" fmla="*/ 170 w 171"/>
              <a:gd name="T13" fmla="*/ 169 h 226"/>
              <a:gd name="T14" fmla="*/ 170 w 171"/>
              <a:gd name="T15" fmla="*/ 150 h 226"/>
              <a:gd name="T16" fmla="*/ 169 w 171"/>
              <a:gd name="T17" fmla="*/ 128 h 226"/>
              <a:gd name="T18" fmla="*/ 168 w 171"/>
              <a:gd name="T19" fmla="*/ 109 h 226"/>
              <a:gd name="T20" fmla="*/ 165 w 171"/>
              <a:gd name="T21" fmla="*/ 91 h 226"/>
              <a:gd name="T22" fmla="*/ 162 w 171"/>
              <a:gd name="T23" fmla="*/ 76 h 226"/>
              <a:gd name="T24" fmla="*/ 158 w 171"/>
              <a:gd name="T25" fmla="*/ 64 h 226"/>
              <a:gd name="T26" fmla="*/ 151 w 171"/>
              <a:gd name="T27" fmla="*/ 48 h 226"/>
              <a:gd name="T28" fmla="*/ 143 w 171"/>
              <a:gd name="T29" fmla="*/ 32 h 226"/>
              <a:gd name="T30" fmla="*/ 135 w 171"/>
              <a:gd name="T31" fmla="*/ 16 h 226"/>
              <a:gd name="T32" fmla="*/ 124 w 171"/>
              <a:gd name="T33" fmla="*/ 0 h 22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w 171"/>
              <a:gd name="T52" fmla="*/ 0 h 226"/>
              <a:gd name="T53" fmla="*/ 171 w 171"/>
              <a:gd name="T54" fmla="*/ 226 h 22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T51" t="T52" r="T53" b="T54"/>
            <a:pathLst>
              <a:path w="171" h="226">
                <a:moveTo>
                  <a:pt x="124" y="0"/>
                </a:moveTo>
                <a:lnTo>
                  <a:pt x="0" y="77"/>
                </a:lnTo>
                <a:lnTo>
                  <a:pt x="160" y="225"/>
                </a:lnTo>
                <a:lnTo>
                  <a:pt x="164" y="211"/>
                </a:lnTo>
                <a:lnTo>
                  <a:pt x="166" y="198"/>
                </a:lnTo>
                <a:lnTo>
                  <a:pt x="169" y="184"/>
                </a:lnTo>
                <a:lnTo>
                  <a:pt x="170" y="169"/>
                </a:lnTo>
                <a:lnTo>
                  <a:pt x="170" y="150"/>
                </a:lnTo>
                <a:lnTo>
                  <a:pt x="169" y="128"/>
                </a:lnTo>
                <a:lnTo>
                  <a:pt x="168" y="109"/>
                </a:lnTo>
                <a:lnTo>
                  <a:pt x="165" y="91"/>
                </a:lnTo>
                <a:lnTo>
                  <a:pt x="162" y="76"/>
                </a:lnTo>
                <a:lnTo>
                  <a:pt x="158" y="64"/>
                </a:lnTo>
                <a:lnTo>
                  <a:pt x="151" y="48"/>
                </a:lnTo>
                <a:lnTo>
                  <a:pt x="143" y="32"/>
                </a:lnTo>
                <a:lnTo>
                  <a:pt x="135" y="16"/>
                </a:lnTo>
                <a:lnTo>
                  <a:pt x="124" y="0"/>
                </a:lnTo>
              </a:path>
            </a:pathLst>
          </a:custGeom>
          <a:solidFill>
            <a:schemeClr val="bg1"/>
          </a:solidFill>
          <a:ln w="12700" cap="rnd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autoUpdateAnimBg="0"/>
      <p:bldP spid="11267" grpId="0" autoUpdateAnimBg="0"/>
      <p:bldP spid="11268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E8DDB5BB-5F10-438B-B7AC-BA1EE53BFBD6}" type="slidenum">
              <a:rPr lang="en-US"/>
              <a:pPr/>
              <a:t>9</a:t>
            </a:fld>
            <a:endParaRPr lang="en-US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Focus groups and Delphi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2686050"/>
            <a:ext cx="4013200" cy="4171950"/>
          </a:xfrm>
        </p:spPr>
        <p:txBody>
          <a:bodyPr/>
          <a:lstStyle/>
          <a:p>
            <a:r>
              <a:rPr lang="en-US" sz="2400" smtClean="0"/>
              <a:t>Personal face to face</a:t>
            </a:r>
          </a:p>
          <a:p>
            <a:r>
              <a:rPr lang="en-US" sz="2400" smtClean="0"/>
              <a:t>Good opinion base</a:t>
            </a:r>
          </a:p>
          <a:p>
            <a:r>
              <a:rPr lang="en-US" sz="2400" smtClean="0"/>
              <a:t>Cost effective</a:t>
            </a:r>
          </a:p>
          <a:p>
            <a:r>
              <a:rPr lang="en-US" sz="2400" smtClean="0"/>
              <a:t>Rich data</a:t>
            </a:r>
          </a:p>
          <a:p>
            <a:r>
              <a:rPr lang="en-US" sz="2400" smtClean="0"/>
              <a:t>Gather ‘expert’ opinion</a:t>
            </a:r>
          </a:p>
          <a:p>
            <a:r>
              <a:rPr lang="en-US" sz="2400" smtClean="0"/>
              <a:t>Efficient</a:t>
            </a:r>
          </a:p>
          <a:p>
            <a:endParaRPr lang="en-US" sz="2400" smtClean="0"/>
          </a:p>
          <a:p>
            <a:endParaRPr lang="en-US" sz="2400" smtClean="0"/>
          </a:p>
          <a:p>
            <a:endParaRPr lang="en-US" sz="2400" smtClean="0"/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0" y="2438400"/>
            <a:ext cx="4013200" cy="4171950"/>
          </a:xfrm>
        </p:spPr>
        <p:txBody>
          <a:bodyPr/>
          <a:lstStyle/>
          <a:p>
            <a:r>
              <a:rPr lang="en-US" sz="2400" smtClean="0"/>
              <a:t>Control</a:t>
            </a:r>
          </a:p>
          <a:p>
            <a:r>
              <a:rPr lang="en-US" sz="2400" smtClean="0"/>
              <a:t>Implementation</a:t>
            </a:r>
          </a:p>
          <a:p>
            <a:r>
              <a:rPr lang="en-US" sz="2400" smtClean="0"/>
              <a:t>Professional expertise</a:t>
            </a:r>
          </a:p>
          <a:p>
            <a:r>
              <a:rPr lang="en-US" sz="2400" smtClean="0"/>
              <a:t>Peer pressure</a:t>
            </a:r>
          </a:p>
          <a:p>
            <a:r>
              <a:rPr lang="en-US" sz="2400" smtClean="0"/>
              <a:t>Equality of information</a:t>
            </a:r>
          </a:p>
          <a:p>
            <a:r>
              <a:rPr lang="en-US" sz="2400" smtClean="0"/>
              <a:t>Recording of information</a:t>
            </a:r>
          </a:p>
          <a:p>
            <a:r>
              <a:rPr lang="en-US" sz="2400" smtClean="0"/>
              <a:t>Analysis</a:t>
            </a:r>
          </a:p>
          <a:p>
            <a:r>
              <a:rPr lang="en-US" sz="2400" smtClean="0"/>
              <a:t>focus on issues</a:t>
            </a:r>
          </a:p>
          <a:p>
            <a:r>
              <a:rPr lang="en-US" sz="2400" smtClean="0"/>
              <a:t>organisation</a:t>
            </a:r>
          </a:p>
          <a:p>
            <a:r>
              <a:rPr lang="en-US" sz="2400" smtClean="0"/>
              <a:t>cost</a:t>
            </a:r>
          </a:p>
          <a:p>
            <a:endParaRPr lang="en-US" sz="2400" smtClean="0"/>
          </a:p>
        </p:txBody>
      </p:sp>
      <p:pic>
        <p:nvPicPr>
          <p:cNvPr id="13317" name="Picture 5" descr="goo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47800" y="1600200"/>
            <a:ext cx="6858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Picture 6" descr="poor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96000" y="1600200"/>
            <a:ext cx="6858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146" name="Object 7"/>
          <p:cNvGraphicFramePr>
            <a:graphicFrameLocks/>
          </p:cNvGraphicFramePr>
          <p:nvPr/>
        </p:nvGraphicFramePr>
        <p:xfrm>
          <a:off x="1403350" y="5318125"/>
          <a:ext cx="2736850" cy="1539875"/>
        </p:xfrm>
        <a:graphic>
          <a:graphicData uri="http://schemas.openxmlformats.org/presentationml/2006/ole">
            <p:oleObj spid="_x0000_s6146" name="ClipArt" r:id="rId5" imgW="4051080" imgH="2535120" progId="MS_ClipArt_Gallery.2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 autoUpdateAnimBg="0"/>
      <p:bldP spid="13315" grpId="0" autoUpdateAnimBg="0"/>
      <p:bldP spid="13316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C0D9299-F320-4A5A-8B5C-17916E06CD20}" type="slidenum">
              <a:rPr lang="en-US"/>
              <a:pPr/>
              <a:t>10</a:t>
            </a:fld>
            <a:endParaRPr lang="en-US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Monitoring and observation Survey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2686050"/>
            <a:ext cx="4013200" cy="4171950"/>
          </a:xfrm>
        </p:spPr>
        <p:txBody>
          <a:bodyPr/>
          <a:lstStyle/>
          <a:p>
            <a:r>
              <a:rPr lang="en-US" sz="2400" smtClean="0"/>
              <a:t>Natural observation</a:t>
            </a:r>
          </a:p>
          <a:p>
            <a:r>
              <a:rPr lang="en-US" sz="2400" smtClean="0"/>
              <a:t>Real data- no opinion</a:t>
            </a:r>
          </a:p>
          <a:p>
            <a:r>
              <a:rPr lang="en-US" sz="2400" smtClean="0"/>
              <a:t>Impartial</a:t>
            </a:r>
          </a:p>
          <a:p>
            <a:r>
              <a:rPr lang="en-US" sz="2400" smtClean="0"/>
              <a:t>Immediate data collection</a:t>
            </a:r>
          </a:p>
          <a:p>
            <a:r>
              <a:rPr lang="en-US" sz="2400" smtClean="0"/>
              <a:t>cost effective</a:t>
            </a:r>
          </a:p>
          <a:p>
            <a:r>
              <a:rPr lang="en-US" sz="2400" smtClean="0"/>
              <a:t>control</a:t>
            </a:r>
          </a:p>
          <a:p>
            <a:endParaRPr lang="en-US" sz="2400" smtClean="0"/>
          </a:p>
          <a:p>
            <a:endParaRPr lang="en-US" sz="2400" smtClean="0"/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0" y="2686050"/>
            <a:ext cx="4013200" cy="4171950"/>
          </a:xfrm>
        </p:spPr>
        <p:txBody>
          <a:bodyPr/>
          <a:lstStyle/>
          <a:p>
            <a:r>
              <a:rPr lang="en-US" sz="2400" smtClean="0"/>
              <a:t>Measurement?</a:t>
            </a:r>
          </a:p>
          <a:p>
            <a:r>
              <a:rPr lang="en-US" sz="2400" smtClean="0"/>
              <a:t>Equipment</a:t>
            </a:r>
          </a:p>
          <a:p>
            <a:r>
              <a:rPr lang="en-US" sz="2400" smtClean="0"/>
              <a:t>ethical issues</a:t>
            </a:r>
          </a:p>
          <a:p>
            <a:r>
              <a:rPr lang="en-US" sz="2400" smtClean="0"/>
              <a:t>bias of observer</a:t>
            </a:r>
          </a:p>
          <a:p>
            <a:r>
              <a:rPr lang="en-US" sz="2400" smtClean="0"/>
              <a:t>non opinion based</a:t>
            </a:r>
          </a:p>
          <a:p>
            <a:r>
              <a:rPr lang="en-US" sz="2400" smtClean="0"/>
              <a:t>explanation limited</a:t>
            </a:r>
          </a:p>
          <a:p>
            <a:endParaRPr lang="en-US" sz="2400" smtClean="0"/>
          </a:p>
        </p:txBody>
      </p:sp>
      <p:pic>
        <p:nvPicPr>
          <p:cNvPr id="12293" name="Picture 5" descr="goo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47800" y="1600200"/>
            <a:ext cx="6858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6" descr="poor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24600" y="1752600"/>
            <a:ext cx="6858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170" name="Object 7"/>
          <p:cNvGraphicFramePr>
            <a:graphicFrameLocks/>
          </p:cNvGraphicFramePr>
          <p:nvPr/>
        </p:nvGraphicFramePr>
        <p:xfrm>
          <a:off x="2627313" y="4941888"/>
          <a:ext cx="1397000" cy="1619250"/>
        </p:xfrm>
        <a:graphic>
          <a:graphicData uri="http://schemas.openxmlformats.org/presentationml/2006/ole">
            <p:oleObj spid="_x0000_s7170" name="ClipArt" r:id="rId5" imgW="2350800" imgH="3393720" progId="MS_ClipArt_Gallery.2">
              <p:embed/>
            </p:oleObj>
          </a:graphicData>
        </a:graphic>
      </p:graphicFrame>
      <p:pic>
        <p:nvPicPr>
          <p:cNvPr id="7177" name="Picture 8"/>
          <p:cNvPicPr>
            <a:picLocks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32138" y="5373688"/>
            <a:ext cx="3168650" cy="1025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autoUpdateAnimBg="0"/>
      <p:bldP spid="12291" grpId="0" autoUpdateAnimBg="0"/>
      <p:bldP spid="12292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6"/>
          <p:cNvSpPr>
            <a:spLocks noGrp="1" noChangeArrowheads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A10C823-A13D-4B55-86DF-4F7CBA7982B7}" type="slidenum">
              <a:rPr lang="en-US"/>
              <a:pPr/>
              <a:t>11</a:t>
            </a:fld>
            <a:endParaRPr lang="en-US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38200" y="381000"/>
            <a:ext cx="7721600" cy="1143000"/>
          </a:xfrm>
        </p:spPr>
        <p:txBody>
          <a:bodyPr/>
          <a:lstStyle/>
          <a:p>
            <a:r>
              <a:rPr lang="en-US" smtClean="0"/>
              <a:t>SAMPLING METHODS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14400" y="2133600"/>
            <a:ext cx="6400800" cy="1771650"/>
          </a:xfrm>
        </p:spPr>
        <p:txBody>
          <a:bodyPr/>
          <a:lstStyle/>
          <a:p>
            <a:r>
              <a:rPr lang="en-US" smtClean="0"/>
              <a:t>The survey sample comprises the target population to be sampled </a:t>
            </a:r>
          </a:p>
          <a:p>
            <a:r>
              <a:rPr lang="en-US" sz="2800" smtClean="0"/>
              <a:t>WHO?</a:t>
            </a:r>
          </a:p>
          <a:p>
            <a:r>
              <a:rPr lang="en-US" sz="2800" smtClean="0"/>
              <a:t>WHERE?</a:t>
            </a:r>
          </a:p>
          <a:p>
            <a:r>
              <a:rPr lang="en-US" sz="2800" smtClean="0"/>
              <a:t>WHEN?</a:t>
            </a:r>
            <a:br>
              <a:rPr lang="en-US" sz="2800" smtClean="0"/>
            </a:br>
            <a:r>
              <a:rPr lang="en-US" sz="2800" smtClean="0"/>
              <a:t>HOW?</a:t>
            </a:r>
          </a:p>
          <a:p>
            <a:r>
              <a:rPr lang="en-US" sz="2800" smtClean="0"/>
              <a:t>HOW MANY?</a:t>
            </a:r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 autoUpdateAnimBg="0"/>
      <p:bldP spid="14339" grpId="0" build="p" autoUpdateAnimBg="0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E32ACA3-35A5-480B-95A5-667CBD16E8E0}" type="slidenum">
              <a:rPr lang="en-US"/>
              <a:pPr/>
              <a:t>12</a:t>
            </a:fld>
            <a:endParaRPr lang="en-US"/>
          </a:p>
        </p:txBody>
      </p:sp>
      <p:sp>
        <p:nvSpPr>
          <p:cNvPr id="14339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40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41" name="Rectangle 4"/>
          <p:cNvSpPr>
            <a:spLocks noChangeArrowheads="1"/>
          </p:cNvSpPr>
          <p:nvPr/>
        </p:nvSpPr>
        <p:spPr bwMode="auto">
          <a:xfrm>
            <a:off x="0" y="1981200"/>
            <a:ext cx="7772400" cy="4114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4342" name="Group 5"/>
          <p:cNvGrpSpPr>
            <a:grpSpLocks/>
          </p:cNvGrpSpPr>
          <p:nvPr/>
        </p:nvGrpSpPr>
        <p:grpSpPr bwMode="auto">
          <a:xfrm>
            <a:off x="1917700" y="4584700"/>
            <a:ext cx="5080000" cy="1651000"/>
            <a:chOff x="1208" y="2888"/>
            <a:chExt cx="3200" cy="1040"/>
          </a:xfrm>
        </p:grpSpPr>
        <p:sp>
          <p:nvSpPr>
            <p:cNvPr id="14345" name="Oval 6"/>
            <p:cNvSpPr>
              <a:spLocks noChangeArrowheads="1"/>
            </p:cNvSpPr>
            <p:nvPr/>
          </p:nvSpPr>
          <p:spPr bwMode="auto">
            <a:xfrm>
              <a:off x="1400" y="3752"/>
              <a:ext cx="80" cy="80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6" name="Oval 7"/>
            <p:cNvSpPr>
              <a:spLocks noChangeArrowheads="1"/>
            </p:cNvSpPr>
            <p:nvPr/>
          </p:nvSpPr>
          <p:spPr bwMode="auto">
            <a:xfrm>
              <a:off x="1352" y="3368"/>
              <a:ext cx="80" cy="80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7" name="Oval 8"/>
            <p:cNvSpPr>
              <a:spLocks noChangeArrowheads="1"/>
            </p:cNvSpPr>
            <p:nvPr/>
          </p:nvSpPr>
          <p:spPr bwMode="auto">
            <a:xfrm>
              <a:off x="1544" y="2888"/>
              <a:ext cx="80" cy="80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8" name="Oval 9"/>
            <p:cNvSpPr>
              <a:spLocks noChangeArrowheads="1"/>
            </p:cNvSpPr>
            <p:nvPr/>
          </p:nvSpPr>
          <p:spPr bwMode="auto">
            <a:xfrm>
              <a:off x="1832" y="3368"/>
              <a:ext cx="80" cy="80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9" name="Oval 10"/>
            <p:cNvSpPr>
              <a:spLocks noChangeArrowheads="1"/>
            </p:cNvSpPr>
            <p:nvPr/>
          </p:nvSpPr>
          <p:spPr bwMode="auto">
            <a:xfrm>
              <a:off x="1640" y="3080"/>
              <a:ext cx="80" cy="80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0" name="Oval 11"/>
            <p:cNvSpPr>
              <a:spLocks noChangeArrowheads="1"/>
            </p:cNvSpPr>
            <p:nvPr/>
          </p:nvSpPr>
          <p:spPr bwMode="auto">
            <a:xfrm>
              <a:off x="1496" y="3368"/>
              <a:ext cx="80" cy="80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1" name="Oval 12"/>
            <p:cNvSpPr>
              <a:spLocks noChangeArrowheads="1"/>
            </p:cNvSpPr>
            <p:nvPr/>
          </p:nvSpPr>
          <p:spPr bwMode="auto">
            <a:xfrm>
              <a:off x="1496" y="3608"/>
              <a:ext cx="80" cy="80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2" name="Oval 13"/>
            <p:cNvSpPr>
              <a:spLocks noChangeArrowheads="1"/>
            </p:cNvSpPr>
            <p:nvPr/>
          </p:nvSpPr>
          <p:spPr bwMode="auto">
            <a:xfrm>
              <a:off x="1208" y="3272"/>
              <a:ext cx="80" cy="80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3" name="Oval 14"/>
            <p:cNvSpPr>
              <a:spLocks noChangeArrowheads="1"/>
            </p:cNvSpPr>
            <p:nvPr/>
          </p:nvSpPr>
          <p:spPr bwMode="auto">
            <a:xfrm>
              <a:off x="1832" y="3224"/>
              <a:ext cx="80" cy="80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4" name="Oval 15"/>
            <p:cNvSpPr>
              <a:spLocks noChangeArrowheads="1"/>
            </p:cNvSpPr>
            <p:nvPr/>
          </p:nvSpPr>
          <p:spPr bwMode="auto">
            <a:xfrm>
              <a:off x="1400" y="3176"/>
              <a:ext cx="80" cy="80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5" name="Oval 16"/>
            <p:cNvSpPr>
              <a:spLocks noChangeArrowheads="1"/>
            </p:cNvSpPr>
            <p:nvPr/>
          </p:nvSpPr>
          <p:spPr bwMode="auto">
            <a:xfrm>
              <a:off x="1304" y="3560"/>
              <a:ext cx="80" cy="80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6" name="Oval 17"/>
            <p:cNvSpPr>
              <a:spLocks noChangeArrowheads="1"/>
            </p:cNvSpPr>
            <p:nvPr/>
          </p:nvSpPr>
          <p:spPr bwMode="auto">
            <a:xfrm>
              <a:off x="1640" y="3272"/>
              <a:ext cx="80" cy="80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7" name="Oval 18"/>
            <p:cNvSpPr>
              <a:spLocks noChangeArrowheads="1"/>
            </p:cNvSpPr>
            <p:nvPr/>
          </p:nvSpPr>
          <p:spPr bwMode="auto">
            <a:xfrm>
              <a:off x="1640" y="3752"/>
              <a:ext cx="80" cy="80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8" name="Oval 19"/>
            <p:cNvSpPr>
              <a:spLocks noChangeArrowheads="1"/>
            </p:cNvSpPr>
            <p:nvPr/>
          </p:nvSpPr>
          <p:spPr bwMode="auto">
            <a:xfrm>
              <a:off x="1688" y="3464"/>
              <a:ext cx="80" cy="80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9" name="Oval 20"/>
            <p:cNvSpPr>
              <a:spLocks noChangeArrowheads="1"/>
            </p:cNvSpPr>
            <p:nvPr/>
          </p:nvSpPr>
          <p:spPr bwMode="auto">
            <a:xfrm>
              <a:off x="4328" y="3368"/>
              <a:ext cx="80" cy="80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0" name="Oval 21"/>
            <p:cNvSpPr>
              <a:spLocks noChangeArrowheads="1"/>
            </p:cNvSpPr>
            <p:nvPr/>
          </p:nvSpPr>
          <p:spPr bwMode="auto">
            <a:xfrm>
              <a:off x="1784" y="2984"/>
              <a:ext cx="80" cy="80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1" name="Oval 22"/>
            <p:cNvSpPr>
              <a:spLocks noChangeArrowheads="1"/>
            </p:cNvSpPr>
            <p:nvPr/>
          </p:nvSpPr>
          <p:spPr bwMode="auto">
            <a:xfrm>
              <a:off x="1736" y="3608"/>
              <a:ext cx="80" cy="80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2" name="Oval 23"/>
            <p:cNvSpPr>
              <a:spLocks noChangeArrowheads="1"/>
            </p:cNvSpPr>
            <p:nvPr/>
          </p:nvSpPr>
          <p:spPr bwMode="auto">
            <a:xfrm>
              <a:off x="1928" y="3608"/>
              <a:ext cx="80" cy="80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3" name="Oval 24"/>
            <p:cNvSpPr>
              <a:spLocks noChangeArrowheads="1"/>
            </p:cNvSpPr>
            <p:nvPr/>
          </p:nvSpPr>
          <p:spPr bwMode="auto">
            <a:xfrm>
              <a:off x="2024" y="3368"/>
              <a:ext cx="80" cy="80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4" name="Oval 25"/>
            <p:cNvSpPr>
              <a:spLocks noChangeArrowheads="1"/>
            </p:cNvSpPr>
            <p:nvPr/>
          </p:nvSpPr>
          <p:spPr bwMode="auto">
            <a:xfrm>
              <a:off x="1352" y="2936"/>
              <a:ext cx="80" cy="80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5" name="Oval 26"/>
            <p:cNvSpPr>
              <a:spLocks noChangeArrowheads="1"/>
            </p:cNvSpPr>
            <p:nvPr/>
          </p:nvSpPr>
          <p:spPr bwMode="auto">
            <a:xfrm>
              <a:off x="2024" y="3032"/>
              <a:ext cx="80" cy="80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6" name="Line 27"/>
            <p:cNvSpPr>
              <a:spLocks noChangeShapeType="1"/>
            </p:cNvSpPr>
            <p:nvPr/>
          </p:nvSpPr>
          <p:spPr bwMode="auto">
            <a:xfrm>
              <a:off x="2112" y="3408"/>
              <a:ext cx="2208" cy="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prstDash val="sysDot"/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67" name="Oval 28"/>
            <p:cNvSpPr>
              <a:spLocks noChangeArrowheads="1"/>
            </p:cNvSpPr>
            <p:nvPr/>
          </p:nvSpPr>
          <p:spPr bwMode="auto">
            <a:xfrm>
              <a:off x="4328" y="3128"/>
              <a:ext cx="80" cy="80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8" name="Oval 29"/>
            <p:cNvSpPr>
              <a:spLocks noChangeArrowheads="1"/>
            </p:cNvSpPr>
            <p:nvPr/>
          </p:nvSpPr>
          <p:spPr bwMode="auto">
            <a:xfrm>
              <a:off x="4328" y="3608"/>
              <a:ext cx="80" cy="80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9" name="Oval 30"/>
            <p:cNvSpPr>
              <a:spLocks noChangeArrowheads="1"/>
            </p:cNvSpPr>
            <p:nvPr/>
          </p:nvSpPr>
          <p:spPr bwMode="auto">
            <a:xfrm>
              <a:off x="4328" y="3848"/>
              <a:ext cx="80" cy="80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70" name="Line 31"/>
            <p:cNvSpPr>
              <a:spLocks noChangeShapeType="1"/>
            </p:cNvSpPr>
            <p:nvPr/>
          </p:nvSpPr>
          <p:spPr bwMode="auto">
            <a:xfrm>
              <a:off x="1824" y="3504"/>
              <a:ext cx="2496" cy="384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prstDash val="sysDot"/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71" name="Line 32"/>
            <p:cNvSpPr>
              <a:spLocks noChangeShapeType="1"/>
            </p:cNvSpPr>
            <p:nvPr/>
          </p:nvSpPr>
          <p:spPr bwMode="auto">
            <a:xfrm>
              <a:off x="1728" y="3168"/>
              <a:ext cx="2592" cy="48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prstDash val="sysDot"/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72" name="Line 33"/>
            <p:cNvSpPr>
              <a:spLocks noChangeShapeType="1"/>
            </p:cNvSpPr>
            <p:nvPr/>
          </p:nvSpPr>
          <p:spPr bwMode="auto">
            <a:xfrm>
              <a:off x="1632" y="2928"/>
              <a:ext cx="2688" cy="24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prstDash val="sysDot"/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4343" name="Rectangle 34"/>
          <p:cNvSpPr>
            <a:spLocks noGrp="1" noChangeArrowheads="1"/>
          </p:cNvSpPr>
          <p:nvPr>
            <p:ph type="title"/>
          </p:nvPr>
        </p:nvSpPr>
        <p:spPr>
          <a:xfrm>
            <a:off x="609600" y="228600"/>
            <a:ext cx="7772400" cy="1143000"/>
          </a:xfrm>
          <a:noFill/>
        </p:spPr>
        <p:txBody>
          <a:bodyPr lIns="90488" tIns="44450" rIns="90488" bIns="44450" anchor="ctr"/>
          <a:lstStyle/>
          <a:p>
            <a:pPr>
              <a:buFontTx/>
              <a:buChar char="•"/>
            </a:pPr>
            <a:r>
              <a:rPr lang="en-US" smtClean="0">
                <a:solidFill>
                  <a:schemeClr val="tx1"/>
                </a:solidFill>
              </a:rPr>
              <a:t>Sampling</a:t>
            </a:r>
          </a:p>
        </p:txBody>
      </p:sp>
      <p:sp>
        <p:nvSpPr>
          <p:cNvPr id="58403" name="Rectangle 35"/>
          <p:cNvSpPr>
            <a:spLocks noGrp="1" noChangeArrowheads="1"/>
          </p:cNvSpPr>
          <p:nvPr>
            <p:ph type="body" idx="1"/>
          </p:nvPr>
        </p:nvSpPr>
        <p:spPr>
          <a:xfrm>
            <a:off x="762000" y="1371600"/>
            <a:ext cx="7772400" cy="4114800"/>
          </a:xfrm>
          <a:noFill/>
        </p:spPr>
        <p:txBody>
          <a:bodyPr lIns="90488" tIns="44450" rIns="90488" bIns="44450"/>
          <a:lstStyle/>
          <a:p>
            <a:r>
              <a:rPr lang="en-US" sz="3600" smtClean="0"/>
              <a:t>Aim of sampling is to equate unknown   characteristics that may influence    variation and to preserve the representativeness of the sample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8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8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8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403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9CB8FE2-A313-43E9-92DB-80C51BB56C54}" type="slidenum">
              <a:rPr lang="en-US"/>
              <a:pPr/>
              <a:t>13</a:t>
            </a:fld>
            <a:endParaRPr lang="en-US"/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Sampling Issues</a:t>
            </a:r>
          </a:p>
        </p:txBody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400" smtClean="0"/>
              <a:t>Statistics do not work unless you have a sufficiently large sample</a:t>
            </a:r>
          </a:p>
          <a:p>
            <a:r>
              <a:rPr lang="en-US" sz="2400" smtClean="0"/>
              <a:t>You should consider the size of the sample in relation to the size of the population</a:t>
            </a:r>
          </a:p>
          <a:p>
            <a:r>
              <a:rPr lang="en-US" sz="2400" smtClean="0"/>
              <a:t>Avoid bias </a:t>
            </a:r>
          </a:p>
          <a:p>
            <a:r>
              <a:rPr lang="en-US" sz="2400" smtClean="0"/>
              <a:t>Choose a sample size which best ‘reflects’ the population being sampled = with purpose</a:t>
            </a:r>
          </a:p>
          <a:p>
            <a:r>
              <a:rPr lang="en-US" sz="2400" smtClean="0"/>
              <a:t>Qualitative or quantitative research methods will determine the type of sample chosen </a:t>
            </a:r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09C6B40-2FBE-4003-AA51-FE5A41A31EB5}" type="slidenum">
              <a:rPr lang="en-US"/>
              <a:pPr/>
              <a:t>14</a:t>
            </a:fld>
            <a:endParaRPr lang="en-US"/>
          </a:p>
        </p:txBody>
      </p:sp>
      <p:sp>
        <p:nvSpPr>
          <p:cNvPr id="16387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88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89" name="Rectangle 4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="ctr"/>
          <a:lstStyle/>
          <a:p>
            <a:r>
              <a:rPr lang="en-US" smtClean="0">
                <a:solidFill>
                  <a:schemeClr val="tx1"/>
                </a:solidFill>
              </a:rPr>
              <a:t>Two Classes of Sampling Techniques:</a:t>
            </a:r>
          </a:p>
        </p:txBody>
      </p:sp>
      <p:sp>
        <p:nvSpPr>
          <p:cNvPr id="60421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685800" y="2133600"/>
            <a:ext cx="7772400" cy="4114800"/>
          </a:xfrm>
          <a:noFill/>
        </p:spPr>
        <p:txBody>
          <a:bodyPr lIns="90488" tIns="44450" rIns="90488" bIns="44450"/>
          <a:lstStyle/>
          <a:p>
            <a:pPr>
              <a:buFont typeface="Monotype Sorts" pitchFamily="2" charset="2"/>
              <a:buNone/>
            </a:pPr>
            <a:r>
              <a:rPr lang="en-US" sz="4000" smtClean="0"/>
              <a:t>1. Nonprobability Sampling</a:t>
            </a:r>
          </a:p>
          <a:p>
            <a:pPr>
              <a:buFont typeface="Monotype Sorts" pitchFamily="2" charset="2"/>
              <a:buNone/>
            </a:pPr>
            <a:r>
              <a:rPr lang="en-US" sz="4000" smtClean="0"/>
              <a:t>2. Probability Sampling</a:t>
            </a:r>
          </a:p>
        </p:txBody>
      </p:sp>
      <p:pic>
        <p:nvPicPr>
          <p:cNvPr id="16391" name="Picture 6"/>
          <p:cNvPicPr>
            <a:picLocks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79675" y="4267200"/>
            <a:ext cx="3505200" cy="22606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4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4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04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04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21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4418866-FD55-4BCE-AFD3-C8F111BCBBBE}" type="slidenum">
              <a:rPr lang="en-US"/>
              <a:pPr/>
              <a:t>15</a:t>
            </a:fld>
            <a:endParaRPr lang="en-US"/>
          </a:p>
        </p:txBody>
      </p:sp>
      <p:sp>
        <p:nvSpPr>
          <p:cNvPr id="17411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2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pic>
        <p:nvPicPr>
          <p:cNvPr id="17413" name="Picture 4"/>
          <p:cNvPicPr>
            <a:picLocks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29050" y="3686175"/>
            <a:ext cx="3181350" cy="28924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17414" name="Rectangle 5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="ctr"/>
          <a:lstStyle/>
          <a:p>
            <a:r>
              <a:rPr lang="en-US" smtClean="0">
                <a:solidFill>
                  <a:schemeClr val="tx1"/>
                </a:solidFill>
              </a:rPr>
              <a:t>1. Nonprobability Sampling</a:t>
            </a:r>
          </a:p>
        </p:txBody>
      </p:sp>
      <p:sp>
        <p:nvSpPr>
          <p:cNvPr id="62470" name="Rectangle 6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r>
              <a:rPr lang="en-US" sz="3600" smtClean="0"/>
              <a:t>Common feature is that subjective   judgments are used to determine the   population that are contained in the   sample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24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24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0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5BBC70E-5E23-416D-B15A-0DCF900459A9}" type="slidenum">
              <a:rPr lang="en-US"/>
              <a:pPr/>
              <a:t>16</a:t>
            </a:fld>
            <a:endParaRPr lang="en-US"/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457200"/>
            <a:ext cx="7772400" cy="1143000"/>
          </a:xfrm>
        </p:spPr>
        <p:txBody>
          <a:bodyPr/>
          <a:lstStyle/>
          <a:p>
            <a:r>
              <a:rPr lang="en-US" smtClean="0"/>
              <a:t/>
            </a:r>
            <a:br>
              <a:rPr lang="en-US" smtClean="0"/>
            </a:br>
            <a:r>
              <a:rPr lang="en-US" smtClean="0"/>
              <a:t> Types of sampling </a:t>
            </a:r>
            <a:br>
              <a:rPr lang="en-US" smtClean="0"/>
            </a:br>
            <a:r>
              <a:rPr lang="en-US" smtClean="0"/>
              <a:t> </a:t>
            </a:r>
            <a:r>
              <a:rPr lang="en-US" sz="2000" smtClean="0"/>
              <a:t>Qualitative Sampling techniques</a:t>
            </a:r>
            <a:endParaRPr lang="en-US" smtClean="0"/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Non probability sampling- ability to synthesise opinion (non statistical)</a:t>
            </a:r>
          </a:p>
          <a:p>
            <a:r>
              <a:rPr lang="en-GB" smtClean="0"/>
              <a:t>Purposive sampling ( Patton , 1990)</a:t>
            </a:r>
            <a:endParaRPr lang="en-US" smtClean="0"/>
          </a:p>
          <a:p>
            <a:r>
              <a:rPr lang="en-US" smtClean="0"/>
              <a:t>subjective choice of population</a:t>
            </a:r>
          </a:p>
          <a:p>
            <a:r>
              <a:rPr lang="en-US" smtClean="0"/>
              <a:t>small numbers</a:t>
            </a:r>
          </a:p>
          <a:p>
            <a:r>
              <a:rPr lang="en-US" smtClean="0"/>
              <a:t>techniques= quota-convenience-snow balling</a:t>
            </a:r>
          </a:p>
          <a:p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8E4DE23-1C0B-487A-B664-92C0FA19BA68}" type="slidenum">
              <a:rPr lang="en-US"/>
              <a:pPr/>
              <a:t>17</a:t>
            </a:fld>
            <a:endParaRPr lang="en-US"/>
          </a:p>
        </p:txBody>
      </p:sp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7772400" cy="1143000"/>
          </a:xfrm>
        </p:spPr>
        <p:txBody>
          <a:bodyPr/>
          <a:lstStyle/>
          <a:p>
            <a:r>
              <a:rPr lang="en-GB" sz="2800" smtClean="0"/>
              <a:t>Qualitative sampling</a:t>
            </a:r>
            <a:br>
              <a:rPr lang="en-GB" sz="2800" smtClean="0"/>
            </a:br>
            <a:r>
              <a:rPr lang="en-GB" sz="2800" smtClean="0"/>
              <a:t>purposive sampling</a:t>
            </a:r>
            <a:br>
              <a:rPr lang="en-GB" sz="2800" smtClean="0"/>
            </a:br>
            <a:r>
              <a:rPr lang="en-GB" sz="2800" smtClean="0"/>
              <a:t>(Patton,1990;Trochim, 2002) examples</a:t>
            </a:r>
            <a:endParaRPr lang="en-US" sz="2800" smtClean="0"/>
          </a:p>
        </p:txBody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Extreme or deviant cases  </a:t>
            </a:r>
            <a:r>
              <a:rPr lang="en-GB" sz="1400" smtClean="0"/>
              <a:t>good bad examples events crisis etc</a:t>
            </a:r>
          </a:p>
          <a:p>
            <a:r>
              <a:rPr lang="en-GB" smtClean="0"/>
              <a:t>Intensity </a:t>
            </a:r>
            <a:r>
              <a:rPr lang="en-GB" sz="1400" smtClean="0"/>
              <a:t>similar group</a:t>
            </a:r>
          </a:p>
          <a:p>
            <a:r>
              <a:rPr lang="en-GB" smtClean="0"/>
              <a:t>Stratified purposeful </a:t>
            </a:r>
            <a:r>
              <a:rPr lang="en-GB" sz="1400" smtClean="0"/>
              <a:t>age gender profession</a:t>
            </a:r>
          </a:p>
          <a:p>
            <a:r>
              <a:rPr lang="en-GB" smtClean="0"/>
              <a:t>Snow ball or chain </a:t>
            </a:r>
            <a:r>
              <a:rPr lang="en-GB" sz="1400" smtClean="0"/>
              <a:t>recommendation</a:t>
            </a:r>
          </a:p>
          <a:p>
            <a:r>
              <a:rPr lang="en-GB" smtClean="0"/>
              <a:t>Convenience </a:t>
            </a:r>
            <a:r>
              <a:rPr lang="en-GB" sz="1400" smtClean="0"/>
              <a:t>who is available and contactable</a:t>
            </a:r>
            <a:endParaRPr lang="en-US" sz="1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1976F3D-06A6-4F8D-8D9E-0FED83223F83}" type="slidenum">
              <a:rPr lang="en-US"/>
              <a:pPr/>
              <a:t>18</a:t>
            </a:fld>
            <a:endParaRPr lang="en-US"/>
          </a:p>
        </p:txBody>
      </p:sp>
      <p:sp>
        <p:nvSpPr>
          <p:cNvPr id="20483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84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85" name="Rectangle 4"/>
          <p:cNvSpPr>
            <a:spLocks noChangeArrowheads="1"/>
          </p:cNvSpPr>
          <p:nvPr/>
        </p:nvSpPr>
        <p:spPr bwMode="auto">
          <a:xfrm>
            <a:off x="0" y="1981200"/>
            <a:ext cx="7772400" cy="4114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86" name="Rectangle 5"/>
          <p:cNvSpPr>
            <a:spLocks noChangeArrowheads="1"/>
          </p:cNvSpPr>
          <p:nvPr/>
        </p:nvSpPr>
        <p:spPr bwMode="auto">
          <a:xfrm>
            <a:off x="519113" y="793750"/>
            <a:ext cx="7280275" cy="2165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>
              <a:spcBef>
                <a:spcPct val="20000"/>
              </a:spcBef>
            </a:pPr>
            <a:r>
              <a:rPr lang="en-US" sz="4000">
                <a:cs typeface="Arial" pitchFamily="34" charset="0"/>
              </a:rPr>
              <a:t>A. </a:t>
            </a:r>
            <a:r>
              <a:rPr lang="en-US" sz="4000" u="sng">
                <a:cs typeface="Arial" pitchFamily="34" charset="0"/>
              </a:rPr>
              <a:t>Convenience sampling </a:t>
            </a:r>
            <a:r>
              <a:rPr lang="en-US" sz="4000">
                <a:cs typeface="Arial" pitchFamily="34" charset="0"/>
              </a:rPr>
              <a:t>= select</a:t>
            </a:r>
          </a:p>
          <a:p>
            <a:pPr>
              <a:spcBef>
                <a:spcPct val="20000"/>
              </a:spcBef>
            </a:pPr>
            <a:r>
              <a:rPr lang="en-US" sz="4000">
                <a:cs typeface="Arial" pitchFamily="34" charset="0"/>
              </a:rPr>
              <a:t>     cases based on their availability</a:t>
            </a:r>
          </a:p>
          <a:p>
            <a:pPr>
              <a:spcBef>
                <a:spcPct val="20000"/>
              </a:spcBef>
            </a:pPr>
            <a:r>
              <a:rPr lang="en-US" sz="4000">
                <a:cs typeface="Arial" pitchFamily="34" charset="0"/>
              </a:rPr>
              <a:t>     for the study</a:t>
            </a:r>
          </a:p>
        </p:txBody>
      </p:sp>
      <p:sp>
        <p:nvSpPr>
          <p:cNvPr id="20487" name="Oval 6"/>
          <p:cNvSpPr>
            <a:spLocks noChangeArrowheads="1"/>
          </p:cNvSpPr>
          <p:nvPr/>
        </p:nvSpPr>
        <p:spPr bwMode="auto">
          <a:xfrm>
            <a:off x="2146300" y="5041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88" name="Oval 7"/>
          <p:cNvSpPr>
            <a:spLocks noChangeArrowheads="1"/>
          </p:cNvSpPr>
          <p:nvPr/>
        </p:nvSpPr>
        <p:spPr bwMode="auto">
          <a:xfrm>
            <a:off x="2070100" y="44323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89" name="Oval 8"/>
          <p:cNvSpPr>
            <a:spLocks noChangeArrowheads="1"/>
          </p:cNvSpPr>
          <p:nvPr/>
        </p:nvSpPr>
        <p:spPr bwMode="auto">
          <a:xfrm>
            <a:off x="2374900" y="36703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90" name="Oval 9"/>
          <p:cNvSpPr>
            <a:spLocks noChangeArrowheads="1"/>
          </p:cNvSpPr>
          <p:nvPr/>
        </p:nvSpPr>
        <p:spPr bwMode="auto">
          <a:xfrm>
            <a:off x="2832100" y="44323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91" name="Oval 10"/>
          <p:cNvSpPr>
            <a:spLocks noChangeArrowheads="1"/>
          </p:cNvSpPr>
          <p:nvPr/>
        </p:nvSpPr>
        <p:spPr bwMode="auto">
          <a:xfrm>
            <a:off x="2527300" y="39751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92" name="Oval 11"/>
          <p:cNvSpPr>
            <a:spLocks noChangeArrowheads="1"/>
          </p:cNvSpPr>
          <p:nvPr/>
        </p:nvSpPr>
        <p:spPr bwMode="auto">
          <a:xfrm>
            <a:off x="2298700" y="44323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93" name="Oval 12"/>
          <p:cNvSpPr>
            <a:spLocks noChangeArrowheads="1"/>
          </p:cNvSpPr>
          <p:nvPr/>
        </p:nvSpPr>
        <p:spPr bwMode="auto">
          <a:xfrm>
            <a:off x="2298700" y="48133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94" name="Oval 13"/>
          <p:cNvSpPr>
            <a:spLocks noChangeArrowheads="1"/>
          </p:cNvSpPr>
          <p:nvPr/>
        </p:nvSpPr>
        <p:spPr bwMode="auto">
          <a:xfrm>
            <a:off x="1841500" y="4279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95" name="Oval 14"/>
          <p:cNvSpPr>
            <a:spLocks noChangeArrowheads="1"/>
          </p:cNvSpPr>
          <p:nvPr/>
        </p:nvSpPr>
        <p:spPr bwMode="auto">
          <a:xfrm>
            <a:off x="2832100" y="4203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96" name="Oval 15"/>
          <p:cNvSpPr>
            <a:spLocks noChangeArrowheads="1"/>
          </p:cNvSpPr>
          <p:nvPr/>
        </p:nvSpPr>
        <p:spPr bwMode="auto">
          <a:xfrm>
            <a:off x="2146300" y="4127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97" name="Oval 16"/>
          <p:cNvSpPr>
            <a:spLocks noChangeArrowheads="1"/>
          </p:cNvSpPr>
          <p:nvPr/>
        </p:nvSpPr>
        <p:spPr bwMode="auto">
          <a:xfrm>
            <a:off x="1993900" y="47371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98" name="Oval 17"/>
          <p:cNvSpPr>
            <a:spLocks noChangeArrowheads="1"/>
          </p:cNvSpPr>
          <p:nvPr/>
        </p:nvSpPr>
        <p:spPr bwMode="auto">
          <a:xfrm>
            <a:off x="2527300" y="4279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99" name="Oval 18"/>
          <p:cNvSpPr>
            <a:spLocks noChangeArrowheads="1"/>
          </p:cNvSpPr>
          <p:nvPr/>
        </p:nvSpPr>
        <p:spPr bwMode="auto">
          <a:xfrm>
            <a:off x="2527300" y="5041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00" name="Oval 19"/>
          <p:cNvSpPr>
            <a:spLocks noChangeArrowheads="1"/>
          </p:cNvSpPr>
          <p:nvPr/>
        </p:nvSpPr>
        <p:spPr bwMode="auto">
          <a:xfrm>
            <a:off x="2908300" y="4660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01" name="Oval 20"/>
          <p:cNvSpPr>
            <a:spLocks noChangeArrowheads="1"/>
          </p:cNvSpPr>
          <p:nvPr/>
        </p:nvSpPr>
        <p:spPr bwMode="auto">
          <a:xfrm>
            <a:off x="6794500" y="44323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02" name="Oval 21"/>
          <p:cNvSpPr>
            <a:spLocks noChangeArrowheads="1"/>
          </p:cNvSpPr>
          <p:nvPr/>
        </p:nvSpPr>
        <p:spPr bwMode="auto">
          <a:xfrm>
            <a:off x="2755900" y="3822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03" name="Oval 22"/>
          <p:cNvSpPr>
            <a:spLocks noChangeArrowheads="1"/>
          </p:cNvSpPr>
          <p:nvPr/>
        </p:nvSpPr>
        <p:spPr bwMode="auto">
          <a:xfrm>
            <a:off x="2603500" y="4584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04" name="Oval 23"/>
          <p:cNvSpPr>
            <a:spLocks noChangeArrowheads="1"/>
          </p:cNvSpPr>
          <p:nvPr/>
        </p:nvSpPr>
        <p:spPr bwMode="auto">
          <a:xfrm>
            <a:off x="2832100" y="4965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05" name="Oval 24"/>
          <p:cNvSpPr>
            <a:spLocks noChangeArrowheads="1"/>
          </p:cNvSpPr>
          <p:nvPr/>
        </p:nvSpPr>
        <p:spPr bwMode="auto">
          <a:xfrm>
            <a:off x="3136900" y="43561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06" name="Oval 25"/>
          <p:cNvSpPr>
            <a:spLocks noChangeArrowheads="1"/>
          </p:cNvSpPr>
          <p:nvPr/>
        </p:nvSpPr>
        <p:spPr bwMode="auto">
          <a:xfrm>
            <a:off x="2070100" y="3746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07" name="Oval 26"/>
          <p:cNvSpPr>
            <a:spLocks noChangeArrowheads="1"/>
          </p:cNvSpPr>
          <p:nvPr/>
        </p:nvSpPr>
        <p:spPr bwMode="auto">
          <a:xfrm>
            <a:off x="3136900" y="3898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08" name="Line 27"/>
          <p:cNvSpPr>
            <a:spLocks noChangeShapeType="1"/>
          </p:cNvSpPr>
          <p:nvPr/>
        </p:nvSpPr>
        <p:spPr bwMode="auto">
          <a:xfrm>
            <a:off x="3276600" y="4495800"/>
            <a:ext cx="3505200" cy="0"/>
          </a:xfrm>
          <a:prstGeom prst="line">
            <a:avLst/>
          </a:prstGeom>
          <a:noFill/>
          <a:ln w="508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0509" name="Oval 28"/>
          <p:cNvSpPr>
            <a:spLocks noChangeArrowheads="1"/>
          </p:cNvSpPr>
          <p:nvPr/>
        </p:nvSpPr>
        <p:spPr bwMode="auto">
          <a:xfrm>
            <a:off x="6794500" y="40513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10" name="Oval 29"/>
          <p:cNvSpPr>
            <a:spLocks noChangeArrowheads="1"/>
          </p:cNvSpPr>
          <p:nvPr/>
        </p:nvSpPr>
        <p:spPr bwMode="auto">
          <a:xfrm>
            <a:off x="6794500" y="48133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11" name="Oval 30"/>
          <p:cNvSpPr>
            <a:spLocks noChangeArrowheads="1"/>
          </p:cNvSpPr>
          <p:nvPr/>
        </p:nvSpPr>
        <p:spPr bwMode="auto">
          <a:xfrm>
            <a:off x="6794500" y="51943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12" name="Line 31"/>
          <p:cNvSpPr>
            <a:spLocks noChangeShapeType="1"/>
          </p:cNvSpPr>
          <p:nvPr/>
        </p:nvSpPr>
        <p:spPr bwMode="auto">
          <a:xfrm>
            <a:off x="2971800" y="5029200"/>
            <a:ext cx="3810000" cy="228600"/>
          </a:xfrm>
          <a:prstGeom prst="line">
            <a:avLst/>
          </a:prstGeom>
          <a:noFill/>
          <a:ln w="508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0513" name="Line 32"/>
          <p:cNvSpPr>
            <a:spLocks noChangeShapeType="1"/>
          </p:cNvSpPr>
          <p:nvPr/>
        </p:nvSpPr>
        <p:spPr bwMode="auto">
          <a:xfrm>
            <a:off x="3048000" y="4724400"/>
            <a:ext cx="3733800" cy="152400"/>
          </a:xfrm>
          <a:prstGeom prst="line">
            <a:avLst/>
          </a:prstGeom>
          <a:noFill/>
          <a:ln w="508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0514" name="Line 33"/>
          <p:cNvSpPr>
            <a:spLocks noChangeShapeType="1"/>
          </p:cNvSpPr>
          <p:nvPr/>
        </p:nvSpPr>
        <p:spPr bwMode="auto">
          <a:xfrm>
            <a:off x="3276600" y="3962400"/>
            <a:ext cx="3505200" cy="152400"/>
          </a:xfrm>
          <a:prstGeom prst="line">
            <a:avLst/>
          </a:prstGeom>
          <a:noFill/>
          <a:ln w="508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BFDB099-0783-4FD2-9369-3AF3A9D867B8}" type="slidenum">
              <a:rPr lang="en-US"/>
              <a:pPr/>
              <a:t>19</a:t>
            </a:fld>
            <a:endParaRPr lang="en-US"/>
          </a:p>
        </p:txBody>
      </p:sp>
      <p:sp>
        <p:nvSpPr>
          <p:cNvPr id="21507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08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09" name="Rectangle 4"/>
          <p:cNvSpPr>
            <a:spLocks noChangeArrowheads="1"/>
          </p:cNvSpPr>
          <p:nvPr/>
        </p:nvSpPr>
        <p:spPr bwMode="auto">
          <a:xfrm>
            <a:off x="519113" y="488950"/>
            <a:ext cx="7886700" cy="289718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>
              <a:spcBef>
                <a:spcPct val="20000"/>
              </a:spcBef>
            </a:pPr>
            <a:r>
              <a:rPr lang="en-US" sz="4000">
                <a:cs typeface="Arial" pitchFamily="34" charset="0"/>
              </a:rPr>
              <a:t>B. </a:t>
            </a:r>
            <a:r>
              <a:rPr lang="en-US" sz="4000" u="sng">
                <a:cs typeface="Arial" pitchFamily="34" charset="0"/>
              </a:rPr>
              <a:t>Judgmental sampling </a:t>
            </a:r>
            <a:r>
              <a:rPr lang="en-US" sz="4000">
                <a:cs typeface="Arial" pitchFamily="34" charset="0"/>
              </a:rPr>
              <a:t>- select cases</a:t>
            </a:r>
          </a:p>
          <a:p>
            <a:pPr>
              <a:spcBef>
                <a:spcPct val="20000"/>
              </a:spcBef>
            </a:pPr>
            <a:r>
              <a:rPr lang="en-US" sz="4000">
                <a:cs typeface="Arial" pitchFamily="34" charset="0"/>
              </a:rPr>
              <a:t>     based on some purpose</a:t>
            </a:r>
          </a:p>
          <a:p>
            <a:pPr>
              <a:spcBef>
                <a:spcPct val="20000"/>
              </a:spcBef>
            </a:pPr>
            <a:r>
              <a:rPr lang="en-US" sz="4000">
                <a:cs typeface="Arial" pitchFamily="34" charset="0"/>
              </a:rPr>
              <a:t>     (Most similar\dissimilar, </a:t>
            </a:r>
          </a:p>
          <a:p>
            <a:pPr>
              <a:spcBef>
                <a:spcPct val="20000"/>
              </a:spcBef>
            </a:pPr>
            <a:r>
              <a:rPr lang="en-US" sz="4000">
                <a:cs typeface="Arial" pitchFamily="34" charset="0"/>
              </a:rPr>
              <a:t>      Typical or Critical cases)</a:t>
            </a:r>
          </a:p>
        </p:txBody>
      </p:sp>
      <p:sp>
        <p:nvSpPr>
          <p:cNvPr id="21510" name="Oval 5"/>
          <p:cNvSpPr>
            <a:spLocks noChangeArrowheads="1"/>
          </p:cNvSpPr>
          <p:nvPr/>
        </p:nvSpPr>
        <p:spPr bwMode="auto">
          <a:xfrm>
            <a:off x="2298700" y="5346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1" name="Oval 6"/>
          <p:cNvSpPr>
            <a:spLocks noChangeArrowheads="1"/>
          </p:cNvSpPr>
          <p:nvPr/>
        </p:nvSpPr>
        <p:spPr bwMode="auto">
          <a:xfrm>
            <a:off x="2222500" y="47371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2" name="Oval 7"/>
          <p:cNvSpPr>
            <a:spLocks noChangeArrowheads="1"/>
          </p:cNvSpPr>
          <p:nvPr/>
        </p:nvSpPr>
        <p:spPr bwMode="auto">
          <a:xfrm>
            <a:off x="2527300" y="3975100"/>
            <a:ext cx="127000" cy="127000"/>
          </a:xfrm>
          <a:prstGeom prst="ellipse">
            <a:avLst/>
          </a:prstGeom>
          <a:solidFill>
            <a:schemeClr val="accent2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3" name="Oval 8"/>
          <p:cNvSpPr>
            <a:spLocks noChangeArrowheads="1"/>
          </p:cNvSpPr>
          <p:nvPr/>
        </p:nvSpPr>
        <p:spPr bwMode="auto">
          <a:xfrm>
            <a:off x="2984500" y="47371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4" name="Oval 9"/>
          <p:cNvSpPr>
            <a:spLocks noChangeArrowheads="1"/>
          </p:cNvSpPr>
          <p:nvPr/>
        </p:nvSpPr>
        <p:spPr bwMode="auto">
          <a:xfrm>
            <a:off x="2679700" y="4279900"/>
            <a:ext cx="127000" cy="127000"/>
          </a:xfrm>
          <a:prstGeom prst="ellipse">
            <a:avLst/>
          </a:prstGeom>
          <a:solidFill>
            <a:schemeClr val="accent2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5" name="Oval 10"/>
          <p:cNvSpPr>
            <a:spLocks noChangeArrowheads="1"/>
          </p:cNvSpPr>
          <p:nvPr/>
        </p:nvSpPr>
        <p:spPr bwMode="auto">
          <a:xfrm>
            <a:off x="2451100" y="47371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6" name="Oval 11"/>
          <p:cNvSpPr>
            <a:spLocks noChangeArrowheads="1"/>
          </p:cNvSpPr>
          <p:nvPr/>
        </p:nvSpPr>
        <p:spPr bwMode="auto">
          <a:xfrm>
            <a:off x="2451100" y="51181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7" name="Oval 12"/>
          <p:cNvSpPr>
            <a:spLocks noChangeArrowheads="1"/>
          </p:cNvSpPr>
          <p:nvPr/>
        </p:nvSpPr>
        <p:spPr bwMode="auto">
          <a:xfrm>
            <a:off x="1993900" y="4584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8" name="Oval 13"/>
          <p:cNvSpPr>
            <a:spLocks noChangeArrowheads="1"/>
          </p:cNvSpPr>
          <p:nvPr/>
        </p:nvSpPr>
        <p:spPr bwMode="auto">
          <a:xfrm>
            <a:off x="2984500" y="4508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9" name="Oval 14"/>
          <p:cNvSpPr>
            <a:spLocks noChangeArrowheads="1"/>
          </p:cNvSpPr>
          <p:nvPr/>
        </p:nvSpPr>
        <p:spPr bwMode="auto">
          <a:xfrm>
            <a:off x="2298700" y="44323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20" name="Oval 15"/>
          <p:cNvSpPr>
            <a:spLocks noChangeArrowheads="1"/>
          </p:cNvSpPr>
          <p:nvPr/>
        </p:nvSpPr>
        <p:spPr bwMode="auto">
          <a:xfrm>
            <a:off x="2146300" y="5041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21" name="Oval 16"/>
          <p:cNvSpPr>
            <a:spLocks noChangeArrowheads="1"/>
          </p:cNvSpPr>
          <p:nvPr/>
        </p:nvSpPr>
        <p:spPr bwMode="auto">
          <a:xfrm>
            <a:off x="2679700" y="4584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22" name="Oval 17"/>
          <p:cNvSpPr>
            <a:spLocks noChangeArrowheads="1"/>
          </p:cNvSpPr>
          <p:nvPr/>
        </p:nvSpPr>
        <p:spPr bwMode="auto">
          <a:xfrm>
            <a:off x="2679700" y="5346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23" name="Oval 18"/>
          <p:cNvSpPr>
            <a:spLocks noChangeArrowheads="1"/>
          </p:cNvSpPr>
          <p:nvPr/>
        </p:nvSpPr>
        <p:spPr bwMode="auto">
          <a:xfrm>
            <a:off x="2755900" y="4889500"/>
            <a:ext cx="127000" cy="127000"/>
          </a:xfrm>
          <a:prstGeom prst="ellipse">
            <a:avLst/>
          </a:prstGeom>
          <a:solidFill>
            <a:schemeClr val="accent2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24" name="Oval 19"/>
          <p:cNvSpPr>
            <a:spLocks noChangeArrowheads="1"/>
          </p:cNvSpPr>
          <p:nvPr/>
        </p:nvSpPr>
        <p:spPr bwMode="auto">
          <a:xfrm>
            <a:off x="6946900" y="4737100"/>
            <a:ext cx="127000" cy="127000"/>
          </a:xfrm>
          <a:prstGeom prst="ellipse">
            <a:avLst/>
          </a:prstGeom>
          <a:solidFill>
            <a:schemeClr val="accent2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25" name="Oval 20"/>
          <p:cNvSpPr>
            <a:spLocks noChangeArrowheads="1"/>
          </p:cNvSpPr>
          <p:nvPr/>
        </p:nvSpPr>
        <p:spPr bwMode="auto">
          <a:xfrm>
            <a:off x="2908300" y="4127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26" name="Oval 21"/>
          <p:cNvSpPr>
            <a:spLocks noChangeArrowheads="1"/>
          </p:cNvSpPr>
          <p:nvPr/>
        </p:nvSpPr>
        <p:spPr bwMode="auto">
          <a:xfrm>
            <a:off x="2832100" y="51181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27" name="Oval 22"/>
          <p:cNvSpPr>
            <a:spLocks noChangeArrowheads="1"/>
          </p:cNvSpPr>
          <p:nvPr/>
        </p:nvSpPr>
        <p:spPr bwMode="auto">
          <a:xfrm>
            <a:off x="3136900" y="51181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28" name="Oval 23"/>
          <p:cNvSpPr>
            <a:spLocks noChangeArrowheads="1"/>
          </p:cNvSpPr>
          <p:nvPr/>
        </p:nvSpPr>
        <p:spPr bwMode="auto">
          <a:xfrm>
            <a:off x="3289300" y="4737100"/>
            <a:ext cx="127000" cy="127000"/>
          </a:xfrm>
          <a:prstGeom prst="ellipse">
            <a:avLst/>
          </a:prstGeom>
          <a:solidFill>
            <a:schemeClr val="accent2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29" name="Oval 24"/>
          <p:cNvSpPr>
            <a:spLocks noChangeArrowheads="1"/>
          </p:cNvSpPr>
          <p:nvPr/>
        </p:nvSpPr>
        <p:spPr bwMode="auto">
          <a:xfrm>
            <a:off x="2222500" y="40513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30" name="Oval 25"/>
          <p:cNvSpPr>
            <a:spLocks noChangeArrowheads="1"/>
          </p:cNvSpPr>
          <p:nvPr/>
        </p:nvSpPr>
        <p:spPr bwMode="auto">
          <a:xfrm>
            <a:off x="3289300" y="4203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31" name="Line 26"/>
          <p:cNvSpPr>
            <a:spLocks noChangeShapeType="1"/>
          </p:cNvSpPr>
          <p:nvPr/>
        </p:nvSpPr>
        <p:spPr bwMode="auto">
          <a:xfrm>
            <a:off x="3429000" y="4800600"/>
            <a:ext cx="3505200" cy="0"/>
          </a:xfrm>
          <a:prstGeom prst="line">
            <a:avLst/>
          </a:prstGeom>
          <a:noFill/>
          <a:ln w="508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1532" name="Oval 27"/>
          <p:cNvSpPr>
            <a:spLocks noChangeArrowheads="1"/>
          </p:cNvSpPr>
          <p:nvPr/>
        </p:nvSpPr>
        <p:spPr bwMode="auto">
          <a:xfrm>
            <a:off x="6946900" y="4356100"/>
            <a:ext cx="127000" cy="127000"/>
          </a:xfrm>
          <a:prstGeom prst="ellipse">
            <a:avLst/>
          </a:prstGeom>
          <a:solidFill>
            <a:schemeClr val="accent2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33" name="Oval 28"/>
          <p:cNvSpPr>
            <a:spLocks noChangeArrowheads="1"/>
          </p:cNvSpPr>
          <p:nvPr/>
        </p:nvSpPr>
        <p:spPr bwMode="auto">
          <a:xfrm>
            <a:off x="6946900" y="5118100"/>
            <a:ext cx="127000" cy="127000"/>
          </a:xfrm>
          <a:prstGeom prst="ellipse">
            <a:avLst/>
          </a:prstGeom>
          <a:solidFill>
            <a:schemeClr val="accent2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34" name="Oval 29"/>
          <p:cNvSpPr>
            <a:spLocks noChangeArrowheads="1"/>
          </p:cNvSpPr>
          <p:nvPr/>
        </p:nvSpPr>
        <p:spPr bwMode="auto">
          <a:xfrm>
            <a:off x="6946900" y="5499100"/>
            <a:ext cx="127000" cy="127000"/>
          </a:xfrm>
          <a:prstGeom prst="ellipse">
            <a:avLst/>
          </a:prstGeom>
          <a:solidFill>
            <a:schemeClr val="accent2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35" name="Line 30"/>
          <p:cNvSpPr>
            <a:spLocks noChangeShapeType="1"/>
          </p:cNvSpPr>
          <p:nvPr/>
        </p:nvSpPr>
        <p:spPr bwMode="auto">
          <a:xfrm>
            <a:off x="2971800" y="4953000"/>
            <a:ext cx="3962400" cy="609600"/>
          </a:xfrm>
          <a:prstGeom prst="line">
            <a:avLst/>
          </a:prstGeom>
          <a:noFill/>
          <a:ln w="508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1536" name="Line 31"/>
          <p:cNvSpPr>
            <a:spLocks noChangeShapeType="1"/>
          </p:cNvSpPr>
          <p:nvPr/>
        </p:nvSpPr>
        <p:spPr bwMode="auto">
          <a:xfrm>
            <a:off x="2819400" y="4419600"/>
            <a:ext cx="4114800" cy="762000"/>
          </a:xfrm>
          <a:prstGeom prst="line">
            <a:avLst/>
          </a:prstGeom>
          <a:noFill/>
          <a:ln w="508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1537" name="Line 32"/>
          <p:cNvSpPr>
            <a:spLocks noChangeShapeType="1"/>
          </p:cNvSpPr>
          <p:nvPr/>
        </p:nvSpPr>
        <p:spPr bwMode="auto">
          <a:xfrm>
            <a:off x="2667000" y="4038600"/>
            <a:ext cx="4267200" cy="381000"/>
          </a:xfrm>
          <a:prstGeom prst="line">
            <a:avLst/>
          </a:prstGeom>
          <a:noFill/>
          <a:ln w="508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3088153-BACD-4330-967D-5DC42A6221D5}" type="slidenum">
              <a:rPr lang="en-US"/>
              <a:pPr/>
              <a:t>20</a:t>
            </a:fld>
            <a:endParaRPr lang="en-US"/>
          </a:p>
        </p:txBody>
      </p:sp>
      <p:sp>
        <p:nvSpPr>
          <p:cNvPr id="22531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32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33" name="Rectangle 4"/>
          <p:cNvSpPr>
            <a:spLocks noChangeArrowheads="1"/>
          </p:cNvSpPr>
          <p:nvPr/>
        </p:nvSpPr>
        <p:spPr bwMode="auto">
          <a:xfrm>
            <a:off x="60325" y="565150"/>
            <a:ext cx="9269413" cy="2165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>
              <a:spcBef>
                <a:spcPct val="20000"/>
              </a:spcBef>
            </a:pPr>
            <a:r>
              <a:rPr lang="en-US" sz="4000">
                <a:cs typeface="Arial" pitchFamily="34" charset="0"/>
              </a:rPr>
              <a:t>C. </a:t>
            </a:r>
            <a:r>
              <a:rPr lang="en-US" sz="4000" u="sng">
                <a:cs typeface="Arial" pitchFamily="34" charset="0"/>
              </a:rPr>
              <a:t>Systematic Sampling </a:t>
            </a:r>
            <a:r>
              <a:rPr lang="en-US" sz="4000">
                <a:cs typeface="Arial" pitchFamily="34" charset="0"/>
              </a:rPr>
              <a:t>- select cases based </a:t>
            </a:r>
          </a:p>
          <a:p>
            <a:pPr>
              <a:spcBef>
                <a:spcPct val="20000"/>
              </a:spcBef>
            </a:pPr>
            <a:r>
              <a:rPr lang="en-US" sz="4000">
                <a:cs typeface="Arial" pitchFamily="34" charset="0"/>
              </a:rPr>
              <a:t>     on some predefined criteria </a:t>
            </a:r>
          </a:p>
          <a:p>
            <a:pPr>
              <a:spcBef>
                <a:spcPct val="20000"/>
              </a:spcBef>
            </a:pPr>
            <a:r>
              <a:rPr lang="en-US" sz="4000">
                <a:cs typeface="Arial" pitchFamily="34" charset="0"/>
              </a:rPr>
              <a:t>     (Interval sampling or Snowball)</a:t>
            </a:r>
          </a:p>
        </p:txBody>
      </p:sp>
      <p:sp>
        <p:nvSpPr>
          <p:cNvPr id="22534" name="Oval 5"/>
          <p:cNvSpPr>
            <a:spLocks noChangeArrowheads="1"/>
          </p:cNvSpPr>
          <p:nvPr/>
        </p:nvSpPr>
        <p:spPr bwMode="auto">
          <a:xfrm>
            <a:off x="1993900" y="51181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35" name="Oval 6"/>
          <p:cNvSpPr>
            <a:spLocks noChangeArrowheads="1"/>
          </p:cNvSpPr>
          <p:nvPr/>
        </p:nvSpPr>
        <p:spPr bwMode="auto">
          <a:xfrm>
            <a:off x="1917700" y="4508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36" name="Oval 7"/>
          <p:cNvSpPr>
            <a:spLocks noChangeArrowheads="1"/>
          </p:cNvSpPr>
          <p:nvPr/>
        </p:nvSpPr>
        <p:spPr bwMode="auto">
          <a:xfrm>
            <a:off x="2222500" y="3746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37" name="Oval 8"/>
          <p:cNvSpPr>
            <a:spLocks noChangeArrowheads="1"/>
          </p:cNvSpPr>
          <p:nvPr/>
        </p:nvSpPr>
        <p:spPr bwMode="auto">
          <a:xfrm>
            <a:off x="2679700" y="4508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38" name="Oval 9"/>
          <p:cNvSpPr>
            <a:spLocks noChangeArrowheads="1"/>
          </p:cNvSpPr>
          <p:nvPr/>
        </p:nvSpPr>
        <p:spPr bwMode="auto">
          <a:xfrm>
            <a:off x="2374900" y="40513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39" name="Oval 10"/>
          <p:cNvSpPr>
            <a:spLocks noChangeArrowheads="1"/>
          </p:cNvSpPr>
          <p:nvPr/>
        </p:nvSpPr>
        <p:spPr bwMode="auto">
          <a:xfrm>
            <a:off x="2146300" y="4508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40" name="Oval 11"/>
          <p:cNvSpPr>
            <a:spLocks noChangeArrowheads="1"/>
          </p:cNvSpPr>
          <p:nvPr/>
        </p:nvSpPr>
        <p:spPr bwMode="auto">
          <a:xfrm>
            <a:off x="2146300" y="4889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41" name="Oval 12"/>
          <p:cNvSpPr>
            <a:spLocks noChangeArrowheads="1"/>
          </p:cNvSpPr>
          <p:nvPr/>
        </p:nvSpPr>
        <p:spPr bwMode="auto">
          <a:xfrm>
            <a:off x="2222500" y="4203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42" name="Oval 13"/>
          <p:cNvSpPr>
            <a:spLocks noChangeArrowheads="1"/>
          </p:cNvSpPr>
          <p:nvPr/>
        </p:nvSpPr>
        <p:spPr bwMode="auto">
          <a:xfrm>
            <a:off x="2679700" y="4279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43" name="Oval 14"/>
          <p:cNvSpPr>
            <a:spLocks noChangeArrowheads="1"/>
          </p:cNvSpPr>
          <p:nvPr/>
        </p:nvSpPr>
        <p:spPr bwMode="auto">
          <a:xfrm>
            <a:off x="1993900" y="4203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44" name="Oval 15"/>
          <p:cNvSpPr>
            <a:spLocks noChangeArrowheads="1"/>
          </p:cNvSpPr>
          <p:nvPr/>
        </p:nvSpPr>
        <p:spPr bwMode="auto">
          <a:xfrm>
            <a:off x="1841500" y="48133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45" name="Oval 16"/>
          <p:cNvSpPr>
            <a:spLocks noChangeArrowheads="1"/>
          </p:cNvSpPr>
          <p:nvPr/>
        </p:nvSpPr>
        <p:spPr bwMode="auto">
          <a:xfrm>
            <a:off x="2374900" y="43561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46" name="Oval 17"/>
          <p:cNvSpPr>
            <a:spLocks noChangeArrowheads="1"/>
          </p:cNvSpPr>
          <p:nvPr/>
        </p:nvSpPr>
        <p:spPr bwMode="auto">
          <a:xfrm>
            <a:off x="2374900" y="51181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47" name="Oval 18"/>
          <p:cNvSpPr>
            <a:spLocks noChangeArrowheads="1"/>
          </p:cNvSpPr>
          <p:nvPr/>
        </p:nvSpPr>
        <p:spPr bwMode="auto">
          <a:xfrm>
            <a:off x="2451100" y="4660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48" name="Oval 19"/>
          <p:cNvSpPr>
            <a:spLocks noChangeArrowheads="1"/>
          </p:cNvSpPr>
          <p:nvPr/>
        </p:nvSpPr>
        <p:spPr bwMode="auto">
          <a:xfrm>
            <a:off x="6642100" y="4508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49" name="Oval 20"/>
          <p:cNvSpPr>
            <a:spLocks noChangeArrowheads="1"/>
          </p:cNvSpPr>
          <p:nvPr/>
        </p:nvSpPr>
        <p:spPr bwMode="auto">
          <a:xfrm>
            <a:off x="2603500" y="3898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50" name="Oval 21"/>
          <p:cNvSpPr>
            <a:spLocks noChangeArrowheads="1"/>
          </p:cNvSpPr>
          <p:nvPr/>
        </p:nvSpPr>
        <p:spPr bwMode="auto">
          <a:xfrm>
            <a:off x="2527300" y="4889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51" name="Oval 22"/>
          <p:cNvSpPr>
            <a:spLocks noChangeArrowheads="1"/>
          </p:cNvSpPr>
          <p:nvPr/>
        </p:nvSpPr>
        <p:spPr bwMode="auto">
          <a:xfrm>
            <a:off x="1765300" y="5041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52" name="Oval 23"/>
          <p:cNvSpPr>
            <a:spLocks noChangeArrowheads="1"/>
          </p:cNvSpPr>
          <p:nvPr/>
        </p:nvSpPr>
        <p:spPr bwMode="auto">
          <a:xfrm>
            <a:off x="1917700" y="3822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53" name="Oval 24"/>
          <p:cNvSpPr>
            <a:spLocks noChangeArrowheads="1"/>
          </p:cNvSpPr>
          <p:nvPr/>
        </p:nvSpPr>
        <p:spPr bwMode="auto">
          <a:xfrm>
            <a:off x="2984500" y="39751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54" name="Line 25"/>
          <p:cNvSpPr>
            <a:spLocks noChangeShapeType="1"/>
          </p:cNvSpPr>
          <p:nvPr/>
        </p:nvSpPr>
        <p:spPr bwMode="auto">
          <a:xfrm>
            <a:off x="2895600" y="4572000"/>
            <a:ext cx="3733800" cy="381000"/>
          </a:xfrm>
          <a:prstGeom prst="line">
            <a:avLst/>
          </a:prstGeom>
          <a:noFill/>
          <a:ln w="508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2555" name="Oval 26"/>
          <p:cNvSpPr>
            <a:spLocks noChangeArrowheads="1"/>
          </p:cNvSpPr>
          <p:nvPr/>
        </p:nvSpPr>
        <p:spPr bwMode="auto">
          <a:xfrm>
            <a:off x="6642100" y="4127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56" name="Oval 27"/>
          <p:cNvSpPr>
            <a:spLocks noChangeArrowheads="1"/>
          </p:cNvSpPr>
          <p:nvPr/>
        </p:nvSpPr>
        <p:spPr bwMode="auto">
          <a:xfrm>
            <a:off x="6642100" y="4889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57" name="Oval 28"/>
          <p:cNvSpPr>
            <a:spLocks noChangeArrowheads="1"/>
          </p:cNvSpPr>
          <p:nvPr/>
        </p:nvSpPr>
        <p:spPr bwMode="auto">
          <a:xfrm>
            <a:off x="6642100" y="5270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2558" name="Line 29"/>
          <p:cNvSpPr>
            <a:spLocks noChangeShapeType="1"/>
          </p:cNvSpPr>
          <p:nvPr/>
        </p:nvSpPr>
        <p:spPr bwMode="auto">
          <a:xfrm>
            <a:off x="2667000" y="5029200"/>
            <a:ext cx="3962400" cy="304800"/>
          </a:xfrm>
          <a:prstGeom prst="line">
            <a:avLst/>
          </a:prstGeom>
          <a:noFill/>
          <a:ln w="508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2559" name="Line 30"/>
          <p:cNvSpPr>
            <a:spLocks noChangeShapeType="1"/>
          </p:cNvSpPr>
          <p:nvPr/>
        </p:nvSpPr>
        <p:spPr bwMode="auto">
          <a:xfrm>
            <a:off x="2819400" y="4343400"/>
            <a:ext cx="3810000" cy="228600"/>
          </a:xfrm>
          <a:prstGeom prst="line">
            <a:avLst/>
          </a:prstGeom>
          <a:noFill/>
          <a:ln w="508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2560" name="Line 31"/>
          <p:cNvSpPr>
            <a:spLocks noChangeShapeType="1"/>
          </p:cNvSpPr>
          <p:nvPr/>
        </p:nvSpPr>
        <p:spPr bwMode="auto">
          <a:xfrm>
            <a:off x="3124200" y="4038600"/>
            <a:ext cx="3505200" cy="152400"/>
          </a:xfrm>
          <a:prstGeom prst="line">
            <a:avLst/>
          </a:prstGeom>
          <a:noFill/>
          <a:ln w="508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2561" name="Rectangle 32"/>
          <p:cNvSpPr>
            <a:spLocks noChangeArrowheads="1"/>
          </p:cNvSpPr>
          <p:nvPr/>
        </p:nvSpPr>
        <p:spPr bwMode="auto">
          <a:xfrm>
            <a:off x="1814513" y="5622925"/>
            <a:ext cx="145415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r>
              <a:rPr lang="en-US">
                <a:cs typeface="Arial" pitchFamily="34" charset="0"/>
              </a:rPr>
              <a:t>Every 4th </a:t>
            </a:r>
          </a:p>
        </p:txBody>
      </p:sp>
      <p:sp>
        <p:nvSpPr>
          <p:cNvPr id="22562" name="Oval 33"/>
          <p:cNvSpPr>
            <a:spLocks noChangeArrowheads="1"/>
          </p:cNvSpPr>
          <p:nvPr/>
        </p:nvSpPr>
        <p:spPr bwMode="auto">
          <a:xfrm>
            <a:off x="3136900" y="5803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DA3F656-8BC5-4CB8-9FDD-6A68E225CE70}" type="slidenum">
              <a:rPr lang="en-US"/>
              <a:pPr/>
              <a:t>21</a:t>
            </a:fld>
            <a:endParaRPr lang="en-US"/>
          </a:p>
        </p:txBody>
      </p:sp>
      <p:sp>
        <p:nvSpPr>
          <p:cNvPr id="23555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3556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pic>
        <p:nvPicPr>
          <p:cNvPr id="23557" name="Picture 4"/>
          <p:cNvPicPr>
            <a:picLocks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36850" y="3657600"/>
            <a:ext cx="3324225" cy="31988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3558" name="Rectangle 5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="ctr"/>
          <a:lstStyle/>
          <a:p>
            <a:r>
              <a:rPr lang="en-US" smtClean="0">
                <a:solidFill>
                  <a:schemeClr val="tx1"/>
                </a:solidFill>
              </a:rPr>
              <a:t>Advantages of Nonprobability sampling</a:t>
            </a:r>
          </a:p>
        </p:txBody>
      </p:sp>
      <p:sp>
        <p:nvSpPr>
          <p:cNvPr id="71686" name="Rectangle 6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r>
              <a:rPr lang="en-US" sz="3600" smtClean="0"/>
              <a:t>Expedient, low effort\cost methods</a:t>
            </a:r>
          </a:p>
          <a:p>
            <a:r>
              <a:rPr lang="en-US" sz="3600" smtClean="0"/>
              <a:t>Useful in exploratory research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6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6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6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6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6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9FEEFF3-2017-4DBF-92A2-73E4D17029E0}" type="slidenum">
              <a:rPr lang="en-US"/>
              <a:pPr/>
              <a:t>22</a:t>
            </a:fld>
            <a:endParaRPr lang="en-US"/>
          </a:p>
        </p:txBody>
      </p:sp>
      <p:sp>
        <p:nvSpPr>
          <p:cNvPr id="24579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4580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pic>
        <p:nvPicPr>
          <p:cNvPr id="24581" name="Picture 4"/>
          <p:cNvPicPr>
            <a:picLocks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19525" y="3552825"/>
            <a:ext cx="1797050" cy="327818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24582" name="Rectangle 5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7772400" cy="1143000"/>
          </a:xfrm>
          <a:noFill/>
        </p:spPr>
        <p:txBody>
          <a:bodyPr lIns="90488" tIns="44450" rIns="90488" bIns="44450" anchor="ctr"/>
          <a:lstStyle/>
          <a:p>
            <a:r>
              <a:rPr lang="en-US" smtClean="0">
                <a:solidFill>
                  <a:schemeClr val="tx1"/>
                </a:solidFill>
              </a:rPr>
              <a:t>2. Probability Sampling</a:t>
            </a:r>
          </a:p>
        </p:txBody>
      </p:sp>
      <p:sp>
        <p:nvSpPr>
          <p:cNvPr id="73734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762000" y="1219200"/>
            <a:ext cx="7772400" cy="4114800"/>
          </a:xfrm>
          <a:noFill/>
        </p:spPr>
        <p:txBody>
          <a:bodyPr lIns="90488" tIns="44450" rIns="90488" bIns="44450"/>
          <a:lstStyle/>
          <a:p>
            <a:r>
              <a:rPr lang="en-US" sz="3600" smtClean="0"/>
              <a:t>Common feature is that each unit in   the population has a known, nonzero   probability of being included in the   sample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37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37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4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79F6DC4-6138-4F3B-8E6E-C762607F30E4}" type="slidenum">
              <a:rPr lang="en-US"/>
              <a:pPr/>
              <a:t>23</a:t>
            </a:fld>
            <a:endParaRPr lang="en-US"/>
          </a:p>
        </p:txBody>
      </p:sp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457200"/>
            <a:ext cx="7772400" cy="1143000"/>
          </a:xfrm>
        </p:spPr>
        <p:txBody>
          <a:bodyPr/>
          <a:lstStyle/>
          <a:p>
            <a:r>
              <a:rPr lang="en-US" smtClean="0"/>
              <a:t/>
            </a:r>
            <a:br>
              <a:rPr lang="en-US" smtClean="0"/>
            </a:br>
            <a:r>
              <a:rPr lang="en-US" smtClean="0"/>
              <a:t> Types of sampling </a:t>
            </a:r>
            <a:br>
              <a:rPr lang="en-US" smtClean="0"/>
            </a:br>
            <a:r>
              <a:rPr lang="en-US" smtClean="0"/>
              <a:t> </a:t>
            </a:r>
            <a:r>
              <a:rPr lang="en-US" sz="2000" smtClean="0"/>
              <a:t>Quantitative Sampling techniques</a:t>
            </a:r>
            <a:endParaRPr lang="en-US" smtClean="0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Probability sampling- ability to make statistically sound measurements and apply statistical tests</a:t>
            </a:r>
          </a:p>
          <a:p>
            <a:r>
              <a:rPr lang="en-US" smtClean="0"/>
              <a:t>rationale scientific  choice of population</a:t>
            </a:r>
          </a:p>
          <a:p>
            <a:r>
              <a:rPr lang="en-US" smtClean="0"/>
              <a:t>large numbers</a:t>
            </a:r>
          </a:p>
          <a:p>
            <a:r>
              <a:rPr lang="en-US" smtClean="0"/>
              <a:t>techniques= random sample- quasi random- stratified random- random cluster</a:t>
            </a:r>
          </a:p>
          <a:p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B58F444-B688-41B7-91C9-4917C9849F2C}" type="slidenum">
              <a:rPr lang="en-US"/>
              <a:pPr/>
              <a:t>24</a:t>
            </a:fld>
            <a:endParaRPr lang="en-US"/>
          </a:p>
        </p:txBody>
      </p:sp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Types of sampling </a:t>
            </a:r>
            <a:br>
              <a:rPr lang="en-US" smtClean="0"/>
            </a:br>
            <a:r>
              <a:rPr lang="en-US" smtClean="0"/>
              <a:t> </a:t>
            </a:r>
            <a:r>
              <a:rPr lang="en-US" sz="2000" smtClean="0"/>
              <a:t>Quantitative Sampling techniques</a:t>
            </a:r>
          </a:p>
        </p:txBody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random sample </a:t>
            </a:r>
            <a:r>
              <a:rPr lang="en-US" sz="1400" smtClean="0"/>
              <a:t>percentage from population data base- often 10-20% eg all SMEs</a:t>
            </a:r>
          </a:p>
          <a:p>
            <a:r>
              <a:rPr lang="en-US" smtClean="0"/>
              <a:t> quasi random </a:t>
            </a:r>
            <a:r>
              <a:rPr lang="en-US" sz="1400" smtClean="0"/>
              <a:t>from existing data bases</a:t>
            </a:r>
            <a:r>
              <a:rPr lang="en-US" smtClean="0"/>
              <a:t> </a:t>
            </a:r>
            <a:r>
              <a:rPr lang="en-US" sz="1400" smtClean="0"/>
              <a:t>NB may not represent 100% of the existing population e.g. telephone book or list of companies eg all SMEs listed in LA directories</a:t>
            </a:r>
          </a:p>
          <a:p>
            <a:r>
              <a:rPr lang="en-US" smtClean="0"/>
              <a:t> stratified random </a:t>
            </a:r>
            <a:r>
              <a:rPr lang="en-US" sz="1400" smtClean="0"/>
              <a:t>selected groups within a sample eg all SMEs but selection representing each business category ie manufacturing-finance-service-retail</a:t>
            </a:r>
          </a:p>
          <a:p>
            <a:r>
              <a:rPr lang="en-US" smtClean="0"/>
              <a:t> random cluster </a:t>
            </a:r>
            <a:r>
              <a:rPr lang="en-US" sz="1400" smtClean="0"/>
              <a:t>selected groups within a sample regionally clustered eg selected groups within a sample eg all SMEs but selection representing each business category ie manufacturing-finance-service-retail and clustered regionally ie clusters representing S Wales, SW England, N Wales, Midlands etc.</a:t>
            </a:r>
          </a:p>
          <a:p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CC80422-A309-4CA2-9597-BF0CDA36276C}" type="slidenum">
              <a:rPr lang="en-US"/>
              <a:pPr/>
              <a:t>25</a:t>
            </a:fld>
            <a:endParaRPr lang="en-US"/>
          </a:p>
        </p:txBody>
      </p:sp>
      <p:sp>
        <p:nvSpPr>
          <p:cNvPr id="27651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52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53" name="Rectangle 4"/>
          <p:cNvSpPr>
            <a:spLocks noChangeArrowheads="1"/>
          </p:cNvSpPr>
          <p:nvPr/>
        </p:nvSpPr>
        <p:spPr bwMode="auto">
          <a:xfrm>
            <a:off x="136525" y="1022350"/>
            <a:ext cx="8974138" cy="2165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>
              <a:spcBef>
                <a:spcPct val="20000"/>
              </a:spcBef>
            </a:pPr>
            <a:r>
              <a:rPr lang="en-US" sz="4000">
                <a:cs typeface="Arial" pitchFamily="34" charset="0"/>
              </a:rPr>
              <a:t>A. </a:t>
            </a:r>
            <a:r>
              <a:rPr lang="en-US" sz="4000" u="sng">
                <a:cs typeface="Arial" pitchFamily="34" charset="0"/>
              </a:rPr>
              <a:t>Simple Random Sample </a:t>
            </a:r>
            <a:r>
              <a:rPr lang="en-US" sz="4000">
                <a:cs typeface="Arial" pitchFamily="34" charset="0"/>
              </a:rPr>
              <a:t>- Each member</a:t>
            </a:r>
          </a:p>
          <a:p>
            <a:pPr>
              <a:spcBef>
                <a:spcPct val="20000"/>
              </a:spcBef>
            </a:pPr>
            <a:r>
              <a:rPr lang="en-US" sz="4000">
                <a:cs typeface="Arial" pitchFamily="34" charset="0"/>
              </a:rPr>
              <a:t>     of the study population has an equal</a:t>
            </a:r>
          </a:p>
          <a:p>
            <a:pPr>
              <a:spcBef>
                <a:spcPct val="20000"/>
              </a:spcBef>
            </a:pPr>
            <a:r>
              <a:rPr lang="en-US" sz="4000">
                <a:cs typeface="Arial" pitchFamily="34" charset="0"/>
              </a:rPr>
              <a:t>     probability of being selected</a:t>
            </a:r>
          </a:p>
        </p:txBody>
      </p:sp>
      <p:sp>
        <p:nvSpPr>
          <p:cNvPr id="27654" name="Oval 5"/>
          <p:cNvSpPr>
            <a:spLocks noChangeArrowheads="1"/>
          </p:cNvSpPr>
          <p:nvPr/>
        </p:nvSpPr>
        <p:spPr bwMode="auto">
          <a:xfrm>
            <a:off x="2146300" y="55753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55" name="Oval 6"/>
          <p:cNvSpPr>
            <a:spLocks noChangeArrowheads="1"/>
          </p:cNvSpPr>
          <p:nvPr/>
        </p:nvSpPr>
        <p:spPr bwMode="auto">
          <a:xfrm>
            <a:off x="2070100" y="4965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56" name="Oval 7"/>
          <p:cNvSpPr>
            <a:spLocks noChangeArrowheads="1"/>
          </p:cNvSpPr>
          <p:nvPr/>
        </p:nvSpPr>
        <p:spPr bwMode="auto">
          <a:xfrm>
            <a:off x="2374900" y="4203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57" name="Oval 8"/>
          <p:cNvSpPr>
            <a:spLocks noChangeArrowheads="1"/>
          </p:cNvSpPr>
          <p:nvPr/>
        </p:nvSpPr>
        <p:spPr bwMode="auto">
          <a:xfrm>
            <a:off x="2832100" y="4965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58" name="Oval 9"/>
          <p:cNvSpPr>
            <a:spLocks noChangeArrowheads="1"/>
          </p:cNvSpPr>
          <p:nvPr/>
        </p:nvSpPr>
        <p:spPr bwMode="auto">
          <a:xfrm>
            <a:off x="2527300" y="4508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59" name="Oval 10"/>
          <p:cNvSpPr>
            <a:spLocks noChangeArrowheads="1"/>
          </p:cNvSpPr>
          <p:nvPr/>
        </p:nvSpPr>
        <p:spPr bwMode="auto">
          <a:xfrm>
            <a:off x="2298700" y="4965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60" name="Oval 11"/>
          <p:cNvSpPr>
            <a:spLocks noChangeArrowheads="1"/>
          </p:cNvSpPr>
          <p:nvPr/>
        </p:nvSpPr>
        <p:spPr bwMode="auto">
          <a:xfrm>
            <a:off x="2298700" y="5346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61" name="Oval 12"/>
          <p:cNvSpPr>
            <a:spLocks noChangeArrowheads="1"/>
          </p:cNvSpPr>
          <p:nvPr/>
        </p:nvSpPr>
        <p:spPr bwMode="auto">
          <a:xfrm>
            <a:off x="1841500" y="48133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62" name="Oval 13"/>
          <p:cNvSpPr>
            <a:spLocks noChangeArrowheads="1"/>
          </p:cNvSpPr>
          <p:nvPr/>
        </p:nvSpPr>
        <p:spPr bwMode="auto">
          <a:xfrm>
            <a:off x="2832100" y="47371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63" name="Oval 14"/>
          <p:cNvSpPr>
            <a:spLocks noChangeArrowheads="1"/>
          </p:cNvSpPr>
          <p:nvPr/>
        </p:nvSpPr>
        <p:spPr bwMode="auto">
          <a:xfrm>
            <a:off x="2146300" y="4660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64" name="Oval 15"/>
          <p:cNvSpPr>
            <a:spLocks noChangeArrowheads="1"/>
          </p:cNvSpPr>
          <p:nvPr/>
        </p:nvSpPr>
        <p:spPr bwMode="auto">
          <a:xfrm>
            <a:off x="1993900" y="5270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65" name="Oval 16"/>
          <p:cNvSpPr>
            <a:spLocks noChangeArrowheads="1"/>
          </p:cNvSpPr>
          <p:nvPr/>
        </p:nvSpPr>
        <p:spPr bwMode="auto">
          <a:xfrm>
            <a:off x="2527300" y="48133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66" name="Oval 17"/>
          <p:cNvSpPr>
            <a:spLocks noChangeArrowheads="1"/>
          </p:cNvSpPr>
          <p:nvPr/>
        </p:nvSpPr>
        <p:spPr bwMode="auto">
          <a:xfrm>
            <a:off x="2527300" y="55753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67" name="Oval 18"/>
          <p:cNvSpPr>
            <a:spLocks noChangeArrowheads="1"/>
          </p:cNvSpPr>
          <p:nvPr/>
        </p:nvSpPr>
        <p:spPr bwMode="auto">
          <a:xfrm>
            <a:off x="2603500" y="51181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68" name="Oval 19"/>
          <p:cNvSpPr>
            <a:spLocks noChangeArrowheads="1"/>
          </p:cNvSpPr>
          <p:nvPr/>
        </p:nvSpPr>
        <p:spPr bwMode="auto">
          <a:xfrm>
            <a:off x="6794500" y="4965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69" name="Oval 20"/>
          <p:cNvSpPr>
            <a:spLocks noChangeArrowheads="1"/>
          </p:cNvSpPr>
          <p:nvPr/>
        </p:nvSpPr>
        <p:spPr bwMode="auto">
          <a:xfrm>
            <a:off x="2755900" y="43561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70" name="Oval 21"/>
          <p:cNvSpPr>
            <a:spLocks noChangeArrowheads="1"/>
          </p:cNvSpPr>
          <p:nvPr/>
        </p:nvSpPr>
        <p:spPr bwMode="auto">
          <a:xfrm>
            <a:off x="2679700" y="5346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71" name="Oval 22"/>
          <p:cNvSpPr>
            <a:spLocks noChangeArrowheads="1"/>
          </p:cNvSpPr>
          <p:nvPr/>
        </p:nvSpPr>
        <p:spPr bwMode="auto">
          <a:xfrm>
            <a:off x="2984500" y="5346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72" name="Oval 23"/>
          <p:cNvSpPr>
            <a:spLocks noChangeArrowheads="1"/>
          </p:cNvSpPr>
          <p:nvPr/>
        </p:nvSpPr>
        <p:spPr bwMode="auto">
          <a:xfrm>
            <a:off x="3136900" y="4965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73" name="Oval 24"/>
          <p:cNvSpPr>
            <a:spLocks noChangeArrowheads="1"/>
          </p:cNvSpPr>
          <p:nvPr/>
        </p:nvSpPr>
        <p:spPr bwMode="auto">
          <a:xfrm>
            <a:off x="2070100" y="4279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74" name="Oval 25"/>
          <p:cNvSpPr>
            <a:spLocks noChangeArrowheads="1"/>
          </p:cNvSpPr>
          <p:nvPr/>
        </p:nvSpPr>
        <p:spPr bwMode="auto">
          <a:xfrm>
            <a:off x="3136900" y="44323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75" name="Line 26"/>
          <p:cNvSpPr>
            <a:spLocks noChangeShapeType="1"/>
          </p:cNvSpPr>
          <p:nvPr/>
        </p:nvSpPr>
        <p:spPr bwMode="auto">
          <a:xfrm>
            <a:off x="3276600" y="5029200"/>
            <a:ext cx="3505200" cy="0"/>
          </a:xfrm>
          <a:prstGeom prst="line">
            <a:avLst/>
          </a:prstGeom>
          <a:noFill/>
          <a:ln w="508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7676" name="Oval 27"/>
          <p:cNvSpPr>
            <a:spLocks noChangeArrowheads="1"/>
          </p:cNvSpPr>
          <p:nvPr/>
        </p:nvSpPr>
        <p:spPr bwMode="auto">
          <a:xfrm>
            <a:off x="6794500" y="4584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77" name="Oval 28"/>
          <p:cNvSpPr>
            <a:spLocks noChangeArrowheads="1"/>
          </p:cNvSpPr>
          <p:nvPr/>
        </p:nvSpPr>
        <p:spPr bwMode="auto">
          <a:xfrm>
            <a:off x="6794500" y="5346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78" name="Oval 29"/>
          <p:cNvSpPr>
            <a:spLocks noChangeArrowheads="1"/>
          </p:cNvSpPr>
          <p:nvPr/>
        </p:nvSpPr>
        <p:spPr bwMode="auto">
          <a:xfrm>
            <a:off x="6794500" y="5727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79" name="Line 30"/>
          <p:cNvSpPr>
            <a:spLocks noChangeShapeType="1"/>
          </p:cNvSpPr>
          <p:nvPr/>
        </p:nvSpPr>
        <p:spPr bwMode="auto">
          <a:xfrm>
            <a:off x="2819400" y="5181600"/>
            <a:ext cx="3962400" cy="609600"/>
          </a:xfrm>
          <a:prstGeom prst="line">
            <a:avLst/>
          </a:prstGeom>
          <a:noFill/>
          <a:ln w="508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7680" name="Line 31"/>
          <p:cNvSpPr>
            <a:spLocks noChangeShapeType="1"/>
          </p:cNvSpPr>
          <p:nvPr/>
        </p:nvSpPr>
        <p:spPr bwMode="auto">
          <a:xfrm>
            <a:off x="2667000" y="4648200"/>
            <a:ext cx="4114800" cy="762000"/>
          </a:xfrm>
          <a:prstGeom prst="line">
            <a:avLst/>
          </a:prstGeom>
          <a:noFill/>
          <a:ln w="508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7681" name="Line 32"/>
          <p:cNvSpPr>
            <a:spLocks noChangeShapeType="1"/>
          </p:cNvSpPr>
          <p:nvPr/>
        </p:nvSpPr>
        <p:spPr bwMode="auto">
          <a:xfrm>
            <a:off x="2514600" y="4267200"/>
            <a:ext cx="4267200" cy="381000"/>
          </a:xfrm>
          <a:prstGeom prst="line">
            <a:avLst/>
          </a:prstGeom>
          <a:noFill/>
          <a:ln w="508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33B607C-7478-4877-B46D-D299F4BC190A}" type="slidenum">
              <a:rPr lang="en-US"/>
              <a:pPr/>
              <a:t>26</a:t>
            </a:fld>
            <a:endParaRPr lang="en-US"/>
          </a:p>
        </p:txBody>
      </p:sp>
      <p:sp>
        <p:nvSpPr>
          <p:cNvPr id="28675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76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77" name="Rectangle 4"/>
          <p:cNvSpPr>
            <a:spLocks noChangeArrowheads="1"/>
          </p:cNvSpPr>
          <p:nvPr/>
        </p:nvSpPr>
        <p:spPr bwMode="auto">
          <a:xfrm>
            <a:off x="366713" y="260350"/>
            <a:ext cx="8281987" cy="39941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>
              <a:spcBef>
                <a:spcPct val="20000"/>
              </a:spcBef>
            </a:pPr>
            <a:r>
              <a:rPr lang="en-US" sz="4000">
                <a:cs typeface="Arial" pitchFamily="34" charset="0"/>
              </a:rPr>
              <a:t>B. </a:t>
            </a:r>
            <a:r>
              <a:rPr lang="en-US" sz="4000" u="sng">
                <a:cs typeface="Arial" pitchFamily="34" charset="0"/>
              </a:rPr>
              <a:t>Stratified Random Sample </a:t>
            </a:r>
            <a:r>
              <a:rPr lang="en-US" sz="4000">
                <a:cs typeface="Arial" pitchFamily="34" charset="0"/>
              </a:rPr>
              <a:t>- Each</a:t>
            </a:r>
          </a:p>
          <a:p>
            <a:pPr>
              <a:spcBef>
                <a:spcPct val="20000"/>
              </a:spcBef>
            </a:pPr>
            <a:r>
              <a:rPr lang="en-US" sz="4000">
                <a:cs typeface="Arial" pitchFamily="34" charset="0"/>
              </a:rPr>
              <a:t>      member of a population is assigned </a:t>
            </a:r>
          </a:p>
          <a:p>
            <a:pPr>
              <a:spcBef>
                <a:spcPct val="20000"/>
              </a:spcBef>
            </a:pPr>
            <a:r>
              <a:rPr lang="en-US" sz="4000">
                <a:cs typeface="Arial" pitchFamily="34" charset="0"/>
              </a:rPr>
              <a:t>      to a group or stratum, then random </a:t>
            </a:r>
          </a:p>
          <a:p>
            <a:pPr>
              <a:spcBef>
                <a:spcPct val="20000"/>
              </a:spcBef>
            </a:pPr>
            <a:r>
              <a:rPr lang="en-US" sz="4000">
                <a:cs typeface="Arial" pitchFamily="34" charset="0"/>
              </a:rPr>
              <a:t>      sample is drawn from each stratum </a:t>
            </a:r>
          </a:p>
          <a:p>
            <a:pPr>
              <a:spcBef>
                <a:spcPct val="20000"/>
              </a:spcBef>
            </a:pPr>
            <a:r>
              <a:rPr lang="en-US" sz="4000">
                <a:cs typeface="Arial" pitchFamily="34" charset="0"/>
              </a:rPr>
              <a:t>      (ensures levels represented)</a:t>
            </a:r>
          </a:p>
          <a:p>
            <a:pPr eaLnBrk="1" hangingPunct="1"/>
            <a:endParaRPr lang="en-US" sz="4000">
              <a:cs typeface="Arial" pitchFamily="34" charset="0"/>
            </a:endParaRPr>
          </a:p>
        </p:txBody>
      </p:sp>
      <p:sp>
        <p:nvSpPr>
          <p:cNvPr id="28678" name="Oval 5"/>
          <p:cNvSpPr>
            <a:spLocks noChangeArrowheads="1"/>
          </p:cNvSpPr>
          <p:nvPr/>
        </p:nvSpPr>
        <p:spPr bwMode="auto">
          <a:xfrm>
            <a:off x="1841500" y="6032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79" name="Oval 6"/>
          <p:cNvSpPr>
            <a:spLocks noChangeArrowheads="1"/>
          </p:cNvSpPr>
          <p:nvPr/>
        </p:nvSpPr>
        <p:spPr bwMode="auto">
          <a:xfrm>
            <a:off x="2070100" y="4889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80" name="Oval 7"/>
          <p:cNvSpPr>
            <a:spLocks noChangeArrowheads="1"/>
          </p:cNvSpPr>
          <p:nvPr/>
        </p:nvSpPr>
        <p:spPr bwMode="auto">
          <a:xfrm>
            <a:off x="2070100" y="4127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81" name="Oval 8"/>
          <p:cNvSpPr>
            <a:spLocks noChangeArrowheads="1"/>
          </p:cNvSpPr>
          <p:nvPr/>
        </p:nvSpPr>
        <p:spPr bwMode="auto">
          <a:xfrm>
            <a:off x="2679700" y="4203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82" name="Oval 9"/>
          <p:cNvSpPr>
            <a:spLocks noChangeArrowheads="1"/>
          </p:cNvSpPr>
          <p:nvPr/>
        </p:nvSpPr>
        <p:spPr bwMode="auto">
          <a:xfrm>
            <a:off x="2222500" y="4279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83" name="Oval 10"/>
          <p:cNvSpPr>
            <a:spLocks noChangeArrowheads="1"/>
          </p:cNvSpPr>
          <p:nvPr/>
        </p:nvSpPr>
        <p:spPr bwMode="auto">
          <a:xfrm>
            <a:off x="2374900" y="5346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84" name="Oval 11"/>
          <p:cNvSpPr>
            <a:spLocks noChangeArrowheads="1"/>
          </p:cNvSpPr>
          <p:nvPr/>
        </p:nvSpPr>
        <p:spPr bwMode="auto">
          <a:xfrm>
            <a:off x="1917700" y="5270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85" name="Oval 12"/>
          <p:cNvSpPr>
            <a:spLocks noChangeArrowheads="1"/>
          </p:cNvSpPr>
          <p:nvPr/>
        </p:nvSpPr>
        <p:spPr bwMode="auto">
          <a:xfrm>
            <a:off x="1841500" y="48133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86" name="Oval 13"/>
          <p:cNvSpPr>
            <a:spLocks noChangeArrowheads="1"/>
          </p:cNvSpPr>
          <p:nvPr/>
        </p:nvSpPr>
        <p:spPr bwMode="auto">
          <a:xfrm>
            <a:off x="2146300" y="4660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87" name="Oval 14"/>
          <p:cNvSpPr>
            <a:spLocks noChangeArrowheads="1"/>
          </p:cNvSpPr>
          <p:nvPr/>
        </p:nvSpPr>
        <p:spPr bwMode="auto">
          <a:xfrm>
            <a:off x="1765300" y="54991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88" name="Oval 15"/>
          <p:cNvSpPr>
            <a:spLocks noChangeArrowheads="1"/>
          </p:cNvSpPr>
          <p:nvPr/>
        </p:nvSpPr>
        <p:spPr bwMode="auto">
          <a:xfrm>
            <a:off x="2374900" y="48133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89" name="Oval 16"/>
          <p:cNvSpPr>
            <a:spLocks noChangeArrowheads="1"/>
          </p:cNvSpPr>
          <p:nvPr/>
        </p:nvSpPr>
        <p:spPr bwMode="auto">
          <a:xfrm>
            <a:off x="2070100" y="6184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90" name="Oval 17"/>
          <p:cNvSpPr>
            <a:spLocks noChangeArrowheads="1"/>
          </p:cNvSpPr>
          <p:nvPr/>
        </p:nvSpPr>
        <p:spPr bwMode="auto">
          <a:xfrm>
            <a:off x="2146300" y="5422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91" name="Oval 18"/>
          <p:cNvSpPr>
            <a:spLocks noChangeArrowheads="1"/>
          </p:cNvSpPr>
          <p:nvPr/>
        </p:nvSpPr>
        <p:spPr bwMode="auto">
          <a:xfrm>
            <a:off x="6794500" y="4965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92" name="Oval 19"/>
          <p:cNvSpPr>
            <a:spLocks noChangeArrowheads="1"/>
          </p:cNvSpPr>
          <p:nvPr/>
        </p:nvSpPr>
        <p:spPr bwMode="auto">
          <a:xfrm>
            <a:off x="2222500" y="6032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93" name="Oval 20"/>
          <p:cNvSpPr>
            <a:spLocks noChangeArrowheads="1"/>
          </p:cNvSpPr>
          <p:nvPr/>
        </p:nvSpPr>
        <p:spPr bwMode="auto">
          <a:xfrm>
            <a:off x="2451100" y="6108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94" name="Oval 21"/>
          <p:cNvSpPr>
            <a:spLocks noChangeArrowheads="1"/>
          </p:cNvSpPr>
          <p:nvPr/>
        </p:nvSpPr>
        <p:spPr bwMode="auto">
          <a:xfrm>
            <a:off x="2679700" y="6184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95" name="Oval 22"/>
          <p:cNvSpPr>
            <a:spLocks noChangeArrowheads="1"/>
          </p:cNvSpPr>
          <p:nvPr/>
        </p:nvSpPr>
        <p:spPr bwMode="auto">
          <a:xfrm>
            <a:off x="1917700" y="4279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96" name="Oval 23"/>
          <p:cNvSpPr>
            <a:spLocks noChangeArrowheads="1"/>
          </p:cNvSpPr>
          <p:nvPr/>
        </p:nvSpPr>
        <p:spPr bwMode="auto">
          <a:xfrm>
            <a:off x="2451100" y="4127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97" name="Line 24"/>
          <p:cNvSpPr>
            <a:spLocks noChangeShapeType="1"/>
          </p:cNvSpPr>
          <p:nvPr/>
        </p:nvSpPr>
        <p:spPr bwMode="auto">
          <a:xfrm>
            <a:off x="2743200" y="4800600"/>
            <a:ext cx="4038600" cy="228600"/>
          </a:xfrm>
          <a:prstGeom prst="line">
            <a:avLst/>
          </a:prstGeom>
          <a:noFill/>
          <a:ln w="508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8698" name="Oval 25"/>
          <p:cNvSpPr>
            <a:spLocks noChangeArrowheads="1"/>
          </p:cNvSpPr>
          <p:nvPr/>
        </p:nvSpPr>
        <p:spPr bwMode="auto">
          <a:xfrm>
            <a:off x="6794500" y="4584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99" name="Oval 26"/>
          <p:cNvSpPr>
            <a:spLocks noChangeArrowheads="1"/>
          </p:cNvSpPr>
          <p:nvPr/>
        </p:nvSpPr>
        <p:spPr bwMode="auto">
          <a:xfrm>
            <a:off x="6794500" y="5346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700" name="Oval 27"/>
          <p:cNvSpPr>
            <a:spLocks noChangeArrowheads="1"/>
          </p:cNvSpPr>
          <p:nvPr/>
        </p:nvSpPr>
        <p:spPr bwMode="auto">
          <a:xfrm>
            <a:off x="6794500" y="5727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701" name="Line 28"/>
          <p:cNvSpPr>
            <a:spLocks noChangeShapeType="1"/>
          </p:cNvSpPr>
          <p:nvPr/>
        </p:nvSpPr>
        <p:spPr bwMode="auto">
          <a:xfrm>
            <a:off x="2362200" y="4343400"/>
            <a:ext cx="4419600" cy="304800"/>
          </a:xfrm>
          <a:prstGeom prst="line">
            <a:avLst/>
          </a:prstGeom>
          <a:noFill/>
          <a:ln w="508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8702" name="Line 29"/>
          <p:cNvSpPr>
            <a:spLocks noChangeShapeType="1"/>
          </p:cNvSpPr>
          <p:nvPr/>
        </p:nvSpPr>
        <p:spPr bwMode="auto">
          <a:xfrm>
            <a:off x="2057400" y="5334000"/>
            <a:ext cx="4724400" cy="76200"/>
          </a:xfrm>
          <a:prstGeom prst="line">
            <a:avLst/>
          </a:prstGeom>
          <a:noFill/>
          <a:ln w="508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8703" name="Line 30"/>
          <p:cNvSpPr>
            <a:spLocks noChangeShapeType="1"/>
          </p:cNvSpPr>
          <p:nvPr/>
        </p:nvSpPr>
        <p:spPr bwMode="auto">
          <a:xfrm flipV="1">
            <a:off x="2362200" y="5791200"/>
            <a:ext cx="4419600" cy="228600"/>
          </a:xfrm>
          <a:prstGeom prst="line">
            <a:avLst/>
          </a:prstGeom>
          <a:noFill/>
          <a:ln w="508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8704" name="Oval 31"/>
          <p:cNvSpPr>
            <a:spLocks noChangeArrowheads="1"/>
          </p:cNvSpPr>
          <p:nvPr/>
        </p:nvSpPr>
        <p:spPr bwMode="auto">
          <a:xfrm>
            <a:off x="2603500" y="47371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705" name="Oval 32"/>
          <p:cNvSpPr>
            <a:spLocks noChangeArrowheads="1"/>
          </p:cNvSpPr>
          <p:nvPr/>
        </p:nvSpPr>
        <p:spPr bwMode="auto">
          <a:xfrm>
            <a:off x="2603500" y="54991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706" name="Line 33"/>
          <p:cNvSpPr>
            <a:spLocks noChangeShapeType="1"/>
          </p:cNvSpPr>
          <p:nvPr/>
        </p:nvSpPr>
        <p:spPr bwMode="auto">
          <a:xfrm>
            <a:off x="1600200" y="4572000"/>
            <a:ext cx="1447800" cy="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8707" name="Line 34"/>
          <p:cNvSpPr>
            <a:spLocks noChangeShapeType="1"/>
          </p:cNvSpPr>
          <p:nvPr/>
        </p:nvSpPr>
        <p:spPr bwMode="auto">
          <a:xfrm>
            <a:off x="1600200" y="5105400"/>
            <a:ext cx="1447800" cy="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8708" name="Line 35"/>
          <p:cNvSpPr>
            <a:spLocks noChangeShapeType="1"/>
          </p:cNvSpPr>
          <p:nvPr/>
        </p:nvSpPr>
        <p:spPr bwMode="auto">
          <a:xfrm>
            <a:off x="1600200" y="5791200"/>
            <a:ext cx="1447800" cy="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D547BFD-7E87-4947-A8A1-F7E130EDA26B}" type="slidenum">
              <a:rPr lang="en-US"/>
              <a:pPr/>
              <a:t>27</a:t>
            </a:fld>
            <a:endParaRPr lang="en-US"/>
          </a:p>
        </p:txBody>
      </p:sp>
      <p:sp>
        <p:nvSpPr>
          <p:cNvPr id="29699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1" name="Rectangle 4"/>
          <p:cNvSpPr>
            <a:spLocks noChangeArrowheads="1"/>
          </p:cNvSpPr>
          <p:nvPr/>
        </p:nvSpPr>
        <p:spPr bwMode="auto">
          <a:xfrm>
            <a:off x="138113" y="260350"/>
            <a:ext cx="8677275" cy="39941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>
              <a:spcBef>
                <a:spcPct val="20000"/>
              </a:spcBef>
            </a:pPr>
            <a:r>
              <a:rPr lang="en-US" sz="4000">
                <a:cs typeface="Arial" pitchFamily="34" charset="0"/>
              </a:rPr>
              <a:t>C. </a:t>
            </a:r>
            <a:r>
              <a:rPr lang="en-US" sz="4000" u="sng">
                <a:cs typeface="Arial" pitchFamily="34" charset="0"/>
              </a:rPr>
              <a:t>Proportional Random Sample </a:t>
            </a:r>
            <a:r>
              <a:rPr lang="en-US" sz="4000">
                <a:cs typeface="Arial" pitchFamily="34" charset="0"/>
              </a:rPr>
              <a:t>- Each</a:t>
            </a:r>
          </a:p>
          <a:p>
            <a:pPr>
              <a:spcBef>
                <a:spcPct val="20000"/>
              </a:spcBef>
            </a:pPr>
            <a:r>
              <a:rPr lang="en-US" sz="4000">
                <a:cs typeface="Arial" pitchFamily="34" charset="0"/>
              </a:rPr>
              <a:t>      member of a population is assigned to</a:t>
            </a:r>
          </a:p>
          <a:p>
            <a:pPr>
              <a:spcBef>
                <a:spcPct val="20000"/>
              </a:spcBef>
            </a:pPr>
            <a:r>
              <a:rPr lang="en-US" sz="4000">
                <a:cs typeface="Arial" pitchFamily="34" charset="0"/>
              </a:rPr>
              <a:t>      a sub-group, then representative </a:t>
            </a:r>
          </a:p>
          <a:p>
            <a:pPr>
              <a:spcBef>
                <a:spcPct val="20000"/>
              </a:spcBef>
            </a:pPr>
            <a:r>
              <a:rPr lang="en-US" sz="4000">
                <a:cs typeface="Arial" pitchFamily="34" charset="0"/>
              </a:rPr>
              <a:t>      sample is drawn from each group </a:t>
            </a:r>
          </a:p>
          <a:p>
            <a:pPr>
              <a:spcBef>
                <a:spcPct val="20000"/>
              </a:spcBef>
            </a:pPr>
            <a:r>
              <a:rPr lang="en-US" sz="4000">
                <a:cs typeface="Arial" pitchFamily="34" charset="0"/>
              </a:rPr>
              <a:t>      proportional to population</a:t>
            </a:r>
          </a:p>
          <a:p>
            <a:pPr eaLnBrk="1" hangingPunct="1"/>
            <a:endParaRPr lang="en-US" sz="4000">
              <a:cs typeface="Arial" pitchFamily="34" charset="0"/>
            </a:endParaRPr>
          </a:p>
        </p:txBody>
      </p:sp>
      <p:sp>
        <p:nvSpPr>
          <p:cNvPr id="29702" name="Oval 5"/>
          <p:cNvSpPr>
            <a:spLocks noChangeArrowheads="1"/>
          </p:cNvSpPr>
          <p:nvPr/>
        </p:nvSpPr>
        <p:spPr bwMode="auto">
          <a:xfrm>
            <a:off x="1841500" y="6032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3" name="Oval 6"/>
          <p:cNvSpPr>
            <a:spLocks noChangeArrowheads="1"/>
          </p:cNvSpPr>
          <p:nvPr/>
        </p:nvSpPr>
        <p:spPr bwMode="auto">
          <a:xfrm>
            <a:off x="2298700" y="4889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4" name="Oval 7"/>
          <p:cNvSpPr>
            <a:spLocks noChangeArrowheads="1"/>
          </p:cNvSpPr>
          <p:nvPr/>
        </p:nvSpPr>
        <p:spPr bwMode="auto">
          <a:xfrm>
            <a:off x="2070100" y="4127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5" name="Oval 8"/>
          <p:cNvSpPr>
            <a:spLocks noChangeArrowheads="1"/>
          </p:cNvSpPr>
          <p:nvPr/>
        </p:nvSpPr>
        <p:spPr bwMode="auto">
          <a:xfrm>
            <a:off x="2679700" y="4203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6" name="Oval 9"/>
          <p:cNvSpPr>
            <a:spLocks noChangeArrowheads="1"/>
          </p:cNvSpPr>
          <p:nvPr/>
        </p:nvSpPr>
        <p:spPr bwMode="auto">
          <a:xfrm>
            <a:off x="2222500" y="4279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7" name="Oval 10"/>
          <p:cNvSpPr>
            <a:spLocks noChangeArrowheads="1"/>
          </p:cNvSpPr>
          <p:nvPr/>
        </p:nvSpPr>
        <p:spPr bwMode="auto">
          <a:xfrm>
            <a:off x="1917700" y="5270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8" name="Oval 11"/>
          <p:cNvSpPr>
            <a:spLocks noChangeArrowheads="1"/>
          </p:cNvSpPr>
          <p:nvPr/>
        </p:nvSpPr>
        <p:spPr bwMode="auto">
          <a:xfrm>
            <a:off x="2222500" y="4660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9" name="Oval 12"/>
          <p:cNvSpPr>
            <a:spLocks noChangeArrowheads="1"/>
          </p:cNvSpPr>
          <p:nvPr/>
        </p:nvSpPr>
        <p:spPr bwMode="auto">
          <a:xfrm>
            <a:off x="1689100" y="43561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0" name="Oval 13"/>
          <p:cNvSpPr>
            <a:spLocks noChangeArrowheads="1"/>
          </p:cNvSpPr>
          <p:nvPr/>
        </p:nvSpPr>
        <p:spPr bwMode="auto">
          <a:xfrm>
            <a:off x="1765300" y="54991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1" name="Oval 14"/>
          <p:cNvSpPr>
            <a:spLocks noChangeArrowheads="1"/>
          </p:cNvSpPr>
          <p:nvPr/>
        </p:nvSpPr>
        <p:spPr bwMode="auto">
          <a:xfrm>
            <a:off x="2070100" y="6184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2" name="Oval 15"/>
          <p:cNvSpPr>
            <a:spLocks noChangeArrowheads="1"/>
          </p:cNvSpPr>
          <p:nvPr/>
        </p:nvSpPr>
        <p:spPr bwMode="auto">
          <a:xfrm>
            <a:off x="2146300" y="5422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3" name="Oval 16"/>
          <p:cNvSpPr>
            <a:spLocks noChangeArrowheads="1"/>
          </p:cNvSpPr>
          <p:nvPr/>
        </p:nvSpPr>
        <p:spPr bwMode="auto">
          <a:xfrm>
            <a:off x="6794500" y="4965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4" name="Oval 17"/>
          <p:cNvSpPr>
            <a:spLocks noChangeArrowheads="1"/>
          </p:cNvSpPr>
          <p:nvPr/>
        </p:nvSpPr>
        <p:spPr bwMode="auto">
          <a:xfrm>
            <a:off x="2222500" y="6032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5" name="Oval 18"/>
          <p:cNvSpPr>
            <a:spLocks noChangeArrowheads="1"/>
          </p:cNvSpPr>
          <p:nvPr/>
        </p:nvSpPr>
        <p:spPr bwMode="auto">
          <a:xfrm>
            <a:off x="2298700" y="62611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6" name="Oval 19"/>
          <p:cNvSpPr>
            <a:spLocks noChangeArrowheads="1"/>
          </p:cNvSpPr>
          <p:nvPr/>
        </p:nvSpPr>
        <p:spPr bwMode="auto">
          <a:xfrm>
            <a:off x="2679700" y="6184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7" name="Oval 20"/>
          <p:cNvSpPr>
            <a:spLocks noChangeArrowheads="1"/>
          </p:cNvSpPr>
          <p:nvPr/>
        </p:nvSpPr>
        <p:spPr bwMode="auto">
          <a:xfrm>
            <a:off x="1917700" y="4279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8" name="Oval 21"/>
          <p:cNvSpPr>
            <a:spLocks noChangeArrowheads="1"/>
          </p:cNvSpPr>
          <p:nvPr/>
        </p:nvSpPr>
        <p:spPr bwMode="auto">
          <a:xfrm>
            <a:off x="2451100" y="4127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9" name="Line 22"/>
          <p:cNvSpPr>
            <a:spLocks noChangeShapeType="1"/>
          </p:cNvSpPr>
          <p:nvPr/>
        </p:nvSpPr>
        <p:spPr bwMode="auto">
          <a:xfrm>
            <a:off x="3048000" y="4876800"/>
            <a:ext cx="3733800" cy="152400"/>
          </a:xfrm>
          <a:prstGeom prst="line">
            <a:avLst/>
          </a:prstGeom>
          <a:noFill/>
          <a:ln w="508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9720" name="Oval 23"/>
          <p:cNvSpPr>
            <a:spLocks noChangeArrowheads="1"/>
          </p:cNvSpPr>
          <p:nvPr/>
        </p:nvSpPr>
        <p:spPr bwMode="auto">
          <a:xfrm>
            <a:off x="6794500" y="4584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21" name="Oval 24"/>
          <p:cNvSpPr>
            <a:spLocks noChangeArrowheads="1"/>
          </p:cNvSpPr>
          <p:nvPr/>
        </p:nvSpPr>
        <p:spPr bwMode="auto">
          <a:xfrm>
            <a:off x="6794500" y="5346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22" name="Oval 25"/>
          <p:cNvSpPr>
            <a:spLocks noChangeArrowheads="1"/>
          </p:cNvSpPr>
          <p:nvPr/>
        </p:nvSpPr>
        <p:spPr bwMode="auto">
          <a:xfrm>
            <a:off x="6794500" y="5727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23" name="Line 26"/>
          <p:cNvSpPr>
            <a:spLocks noChangeShapeType="1"/>
          </p:cNvSpPr>
          <p:nvPr/>
        </p:nvSpPr>
        <p:spPr bwMode="auto">
          <a:xfrm>
            <a:off x="3048000" y="4267200"/>
            <a:ext cx="3733800" cy="381000"/>
          </a:xfrm>
          <a:prstGeom prst="line">
            <a:avLst/>
          </a:prstGeom>
          <a:noFill/>
          <a:ln w="508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9724" name="Line 27"/>
          <p:cNvSpPr>
            <a:spLocks noChangeShapeType="1"/>
          </p:cNvSpPr>
          <p:nvPr/>
        </p:nvSpPr>
        <p:spPr bwMode="auto">
          <a:xfrm flipV="1">
            <a:off x="3048000" y="5410200"/>
            <a:ext cx="3733800" cy="76200"/>
          </a:xfrm>
          <a:prstGeom prst="line">
            <a:avLst/>
          </a:prstGeom>
          <a:noFill/>
          <a:ln w="508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9725" name="Line 28"/>
          <p:cNvSpPr>
            <a:spLocks noChangeShapeType="1"/>
          </p:cNvSpPr>
          <p:nvPr/>
        </p:nvSpPr>
        <p:spPr bwMode="auto">
          <a:xfrm flipV="1">
            <a:off x="3048000" y="5791200"/>
            <a:ext cx="3733800" cy="381000"/>
          </a:xfrm>
          <a:prstGeom prst="line">
            <a:avLst/>
          </a:prstGeom>
          <a:noFill/>
          <a:ln w="50800">
            <a:solidFill>
              <a:schemeClr val="tx1"/>
            </a:solidFill>
            <a:prstDash val="sysDot"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9726" name="Oval 29"/>
          <p:cNvSpPr>
            <a:spLocks noChangeArrowheads="1"/>
          </p:cNvSpPr>
          <p:nvPr/>
        </p:nvSpPr>
        <p:spPr bwMode="auto">
          <a:xfrm>
            <a:off x="2603500" y="47371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27" name="Line 30"/>
          <p:cNvSpPr>
            <a:spLocks noChangeShapeType="1"/>
          </p:cNvSpPr>
          <p:nvPr/>
        </p:nvSpPr>
        <p:spPr bwMode="auto">
          <a:xfrm>
            <a:off x="1600200" y="4572000"/>
            <a:ext cx="1447800" cy="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9728" name="Line 31"/>
          <p:cNvSpPr>
            <a:spLocks noChangeShapeType="1"/>
          </p:cNvSpPr>
          <p:nvPr/>
        </p:nvSpPr>
        <p:spPr bwMode="auto">
          <a:xfrm>
            <a:off x="1600200" y="5105400"/>
            <a:ext cx="1447800" cy="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9729" name="Line 32"/>
          <p:cNvSpPr>
            <a:spLocks noChangeShapeType="1"/>
          </p:cNvSpPr>
          <p:nvPr/>
        </p:nvSpPr>
        <p:spPr bwMode="auto">
          <a:xfrm>
            <a:off x="1600200" y="5791200"/>
            <a:ext cx="1447800" cy="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9730" name="Oval 33"/>
          <p:cNvSpPr>
            <a:spLocks noChangeArrowheads="1"/>
          </p:cNvSpPr>
          <p:nvPr/>
        </p:nvSpPr>
        <p:spPr bwMode="auto">
          <a:xfrm>
            <a:off x="1993900" y="38989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1" name="Oval 34"/>
          <p:cNvSpPr>
            <a:spLocks noChangeArrowheads="1"/>
          </p:cNvSpPr>
          <p:nvPr/>
        </p:nvSpPr>
        <p:spPr bwMode="auto">
          <a:xfrm>
            <a:off x="1765300" y="40513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2" name="Oval 35"/>
          <p:cNvSpPr>
            <a:spLocks noChangeArrowheads="1"/>
          </p:cNvSpPr>
          <p:nvPr/>
        </p:nvSpPr>
        <p:spPr bwMode="auto">
          <a:xfrm>
            <a:off x="2298700" y="39751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3" name="Oval 36"/>
          <p:cNvSpPr>
            <a:spLocks noChangeArrowheads="1"/>
          </p:cNvSpPr>
          <p:nvPr/>
        </p:nvSpPr>
        <p:spPr bwMode="auto">
          <a:xfrm>
            <a:off x="2451100" y="60325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4" name="Oval 37"/>
          <p:cNvSpPr>
            <a:spLocks noChangeArrowheads="1"/>
          </p:cNvSpPr>
          <p:nvPr/>
        </p:nvSpPr>
        <p:spPr bwMode="auto">
          <a:xfrm>
            <a:off x="7023100" y="5727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5" name="Oval 38"/>
          <p:cNvSpPr>
            <a:spLocks noChangeArrowheads="1"/>
          </p:cNvSpPr>
          <p:nvPr/>
        </p:nvSpPr>
        <p:spPr bwMode="auto">
          <a:xfrm>
            <a:off x="7251700" y="4584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6" name="Oval 39"/>
          <p:cNvSpPr>
            <a:spLocks noChangeArrowheads="1"/>
          </p:cNvSpPr>
          <p:nvPr/>
        </p:nvSpPr>
        <p:spPr bwMode="auto">
          <a:xfrm>
            <a:off x="7023100" y="4584700"/>
            <a:ext cx="127000" cy="127000"/>
          </a:xfrm>
          <a:prstGeom prst="ellipse">
            <a:avLst/>
          </a:prstGeom>
          <a:solidFill>
            <a:schemeClr val="hlink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56C0E56-42B7-4F9D-878E-12FC80E3A8E4}" type="slidenum">
              <a:rPr lang="en-US"/>
              <a:pPr/>
              <a:t>28</a:t>
            </a:fld>
            <a:endParaRPr lang="en-US"/>
          </a:p>
        </p:txBody>
      </p:sp>
      <p:sp>
        <p:nvSpPr>
          <p:cNvPr id="30723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0725" name="Rectangle 4"/>
          <p:cNvSpPr>
            <a:spLocks noChangeArrowheads="1"/>
          </p:cNvSpPr>
          <p:nvPr/>
        </p:nvSpPr>
        <p:spPr bwMode="auto">
          <a:xfrm>
            <a:off x="0" y="1981200"/>
            <a:ext cx="7772400" cy="4114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pic>
        <p:nvPicPr>
          <p:cNvPr id="30726" name="Picture 5"/>
          <p:cNvPicPr>
            <a:picLocks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76600" y="4176713"/>
            <a:ext cx="2784475" cy="26797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30727" name="Rectangle 6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="ctr"/>
          <a:lstStyle/>
          <a:p>
            <a:r>
              <a:rPr lang="en-US" smtClean="0">
                <a:solidFill>
                  <a:schemeClr val="tx1"/>
                </a:solidFill>
              </a:rPr>
              <a:t>Advantages of Probability Sampling</a:t>
            </a:r>
          </a:p>
        </p:txBody>
      </p:sp>
      <p:sp>
        <p:nvSpPr>
          <p:cNvPr id="81927" name="Rectangle 7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r>
              <a:rPr lang="en-US" sz="3600" smtClean="0"/>
              <a:t>Objective standards remove possibility  of unknown confounds</a:t>
            </a:r>
          </a:p>
          <a:p>
            <a:r>
              <a:rPr lang="en-US" sz="3600" smtClean="0"/>
              <a:t>Intent to remove bias in selection   process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7" grpId="0" build="p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E46B039-4E07-463D-B414-62903295B46E}" type="slidenum">
              <a:rPr lang="en-US"/>
              <a:pPr/>
              <a:t>29</a:t>
            </a:fld>
            <a:endParaRPr lang="en-US"/>
          </a:p>
        </p:txBody>
      </p:sp>
      <p:sp>
        <p:nvSpPr>
          <p:cNvPr id="31747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49" name="Rectangle 4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="ctr"/>
          <a:lstStyle/>
          <a:p>
            <a:r>
              <a:rPr lang="en-US" sz="3600" smtClean="0">
                <a:solidFill>
                  <a:schemeClr val="tx1"/>
                </a:solidFill>
              </a:rPr>
              <a:t> Accuracy and Reliability of Data</a:t>
            </a:r>
          </a:p>
        </p:txBody>
      </p:sp>
      <p:sp>
        <p:nvSpPr>
          <p:cNvPr id="83973" name="Rectangle 5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r>
              <a:rPr lang="en-US" sz="3600" smtClean="0"/>
              <a:t>Issues of data quality: validity, reliability and utility of measurement</a:t>
            </a:r>
          </a:p>
          <a:p>
            <a:r>
              <a:rPr lang="en-US" sz="3600" smtClean="0"/>
              <a:t>Reduction of error in measurement</a:t>
            </a:r>
          </a:p>
        </p:txBody>
      </p:sp>
      <p:pic>
        <p:nvPicPr>
          <p:cNvPr id="31751" name="Picture 6"/>
          <p:cNvPicPr>
            <a:picLocks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22588" y="3851275"/>
            <a:ext cx="2640012" cy="27971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39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39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39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39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39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39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3" grpId="0" build="p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22CE076-4E2C-45B6-9B9F-2E5AC8FF052A}" type="slidenum">
              <a:rPr lang="en-US"/>
              <a:pPr/>
              <a:t>30</a:t>
            </a:fld>
            <a:endParaRPr lang="en-US"/>
          </a:p>
        </p:txBody>
      </p:sp>
      <p:sp>
        <p:nvSpPr>
          <p:cNvPr id="3277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mtClean="0"/>
              <a:t>RELIABILITY and VALIDITY</a:t>
            </a:r>
          </a:p>
        </p:txBody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lnSpc>
                <a:spcPct val="90000"/>
              </a:lnSpc>
              <a:buFont typeface="Monotype Sorts" pitchFamily="2" charset="2"/>
              <a:buNone/>
            </a:pPr>
            <a:r>
              <a:rPr lang="en-GB" sz="2800" b="1" smtClean="0"/>
              <a:t>Reliability</a:t>
            </a:r>
            <a:r>
              <a:rPr lang="en-GB" sz="2800" smtClean="0"/>
              <a:t> is concerned with the findings of the research and is one aspect of the credibility of the findings.</a:t>
            </a:r>
          </a:p>
          <a:p>
            <a:pPr algn="ctr">
              <a:lnSpc>
                <a:spcPct val="90000"/>
              </a:lnSpc>
              <a:buFont typeface="Monotype Sorts" pitchFamily="2" charset="2"/>
              <a:buNone/>
            </a:pPr>
            <a:r>
              <a:rPr lang="en-GB" sz="2800" smtClean="0"/>
              <a:t> </a:t>
            </a:r>
          </a:p>
          <a:p>
            <a:pPr algn="ctr">
              <a:lnSpc>
                <a:spcPct val="90000"/>
              </a:lnSpc>
              <a:buFont typeface="Monotype Sorts" pitchFamily="2" charset="2"/>
              <a:buNone/>
            </a:pPr>
            <a:r>
              <a:rPr lang="en-GB" sz="2800" smtClean="0"/>
              <a:t> will your research stand up to the closest scrutiny?</a:t>
            </a:r>
          </a:p>
          <a:p>
            <a:pPr algn="ctr">
              <a:lnSpc>
                <a:spcPct val="90000"/>
              </a:lnSpc>
              <a:buFont typeface="Monotype Sorts" pitchFamily="2" charset="2"/>
              <a:buNone/>
            </a:pPr>
            <a:endParaRPr lang="en-GB" sz="2800" smtClean="0"/>
          </a:p>
          <a:p>
            <a:pPr algn="ctr">
              <a:lnSpc>
                <a:spcPct val="90000"/>
              </a:lnSpc>
              <a:buFont typeface="Monotype Sorts" pitchFamily="2" charset="2"/>
              <a:buNone/>
            </a:pPr>
            <a:r>
              <a:rPr lang="en-GB" sz="2800" smtClean="0"/>
              <a:t>If the research finding can be repeated it is </a:t>
            </a:r>
            <a:r>
              <a:rPr lang="en-GB" sz="2800" b="1" smtClean="0"/>
              <a:t>reliable</a:t>
            </a:r>
          </a:p>
          <a:p>
            <a:pPr algn="r">
              <a:lnSpc>
                <a:spcPct val="90000"/>
              </a:lnSpc>
              <a:buFont typeface="Monotype Sorts" pitchFamily="2" charset="2"/>
              <a:buNone/>
            </a:pPr>
            <a:r>
              <a:rPr lang="en-GB" sz="1400" smtClean="0"/>
              <a:t>(Collis and Hussey, 2003:58)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37BCDAE-18E4-4E64-9639-393561FBBFDD}" type="slidenum">
              <a:rPr lang="en-US"/>
              <a:pPr/>
              <a:t>31</a:t>
            </a:fld>
            <a:endParaRPr lang="en-US"/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mtClean="0"/>
              <a:t>RELIABILITY &amp; VALIDITY</a:t>
            </a:r>
          </a:p>
        </p:txBody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lnSpc>
                <a:spcPct val="90000"/>
              </a:lnSpc>
              <a:buFont typeface="Monotype Sorts" pitchFamily="2" charset="2"/>
              <a:buNone/>
            </a:pPr>
            <a:r>
              <a:rPr lang="en-GB" sz="2800" b="1" smtClean="0"/>
              <a:t>Validity</a:t>
            </a:r>
            <a:r>
              <a:rPr lang="en-GB" sz="2800" smtClean="0"/>
              <a:t> is the extent to which the research findings accurately represent what is really happening in a situation</a:t>
            </a:r>
          </a:p>
          <a:p>
            <a:pPr algn="ctr">
              <a:lnSpc>
                <a:spcPct val="90000"/>
              </a:lnSpc>
              <a:buFont typeface="Monotype Sorts" pitchFamily="2" charset="2"/>
              <a:buNone/>
            </a:pPr>
            <a:endParaRPr lang="en-GB" sz="2800" smtClean="0"/>
          </a:p>
          <a:p>
            <a:pPr algn="ctr">
              <a:lnSpc>
                <a:spcPct val="90000"/>
              </a:lnSpc>
              <a:buFont typeface="Monotype Sorts" pitchFamily="2" charset="2"/>
              <a:buNone/>
            </a:pPr>
            <a:r>
              <a:rPr lang="en-GB" sz="2800" smtClean="0"/>
              <a:t>Are the results valid?</a:t>
            </a:r>
          </a:p>
          <a:p>
            <a:pPr algn="ctr">
              <a:lnSpc>
                <a:spcPct val="90000"/>
              </a:lnSpc>
              <a:buFont typeface="Monotype Sorts" pitchFamily="2" charset="2"/>
              <a:buNone/>
            </a:pPr>
            <a:endParaRPr lang="en-GB" sz="2800" smtClean="0"/>
          </a:p>
          <a:p>
            <a:pPr algn="ctr">
              <a:lnSpc>
                <a:spcPct val="90000"/>
              </a:lnSpc>
              <a:buFont typeface="Monotype Sorts" pitchFamily="2" charset="2"/>
              <a:buNone/>
            </a:pPr>
            <a:r>
              <a:rPr lang="en-GB" sz="2800" smtClean="0"/>
              <a:t>Do the results really show real in depth understanding? </a:t>
            </a:r>
          </a:p>
          <a:p>
            <a:pPr>
              <a:lnSpc>
                <a:spcPct val="90000"/>
              </a:lnSpc>
              <a:buFont typeface="Monotype Sorts" pitchFamily="2" charset="2"/>
              <a:buNone/>
            </a:pPr>
            <a:endParaRPr lang="en-GB" sz="2800" smtClean="0"/>
          </a:p>
          <a:p>
            <a:pPr algn="r">
              <a:lnSpc>
                <a:spcPct val="90000"/>
              </a:lnSpc>
              <a:buFont typeface="Monotype Sorts" pitchFamily="2" charset="2"/>
              <a:buNone/>
            </a:pPr>
            <a:r>
              <a:rPr lang="en-GB" sz="1400" smtClean="0"/>
              <a:t>(Collis and Hussey, 2003:59)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7F5A217-C64D-4F00-A5DB-AE8B624F0180}" type="slidenum">
              <a:rPr lang="en-US"/>
              <a:pPr/>
              <a:t>32</a:t>
            </a:fld>
            <a:endParaRPr lang="en-US"/>
          </a:p>
        </p:txBody>
      </p:sp>
      <p:sp>
        <p:nvSpPr>
          <p:cNvPr id="34819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4821" name="Rectangle 4"/>
          <p:cNvSpPr>
            <a:spLocks noChangeArrowheads="1"/>
          </p:cNvSpPr>
          <p:nvPr/>
        </p:nvSpPr>
        <p:spPr bwMode="auto">
          <a:xfrm>
            <a:off x="0" y="1981200"/>
            <a:ext cx="7772400" cy="4114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pic>
        <p:nvPicPr>
          <p:cNvPr id="34822" name="Picture 5"/>
          <p:cNvPicPr>
            <a:picLocks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03438" y="3429000"/>
            <a:ext cx="3998912" cy="3124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34823" name="Rectangle 6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="ctr"/>
          <a:lstStyle/>
          <a:p>
            <a:r>
              <a:rPr lang="en-US" smtClean="0">
                <a:solidFill>
                  <a:schemeClr val="tx1"/>
                </a:solidFill>
              </a:rPr>
              <a:t>5. Design Fit</a:t>
            </a:r>
          </a:p>
        </p:txBody>
      </p:sp>
      <p:sp>
        <p:nvSpPr>
          <p:cNvPr id="86023" name="Rectangle 7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r>
              <a:rPr lang="en-US" sz="3600" smtClean="0"/>
              <a:t>Statistical Conclusion Validity</a:t>
            </a:r>
          </a:p>
          <a:p>
            <a:r>
              <a:rPr lang="en-US" sz="3600" smtClean="0"/>
              <a:t>Utility (Efficiency/Generality)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6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6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6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60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60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60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3" grpId="0" build="p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40C1B95-B27B-478A-A570-FC1C9EBD86FF}" type="slidenum">
              <a:rPr lang="en-US"/>
              <a:pPr/>
              <a:t>33</a:t>
            </a:fld>
            <a:endParaRPr lang="en-US"/>
          </a:p>
        </p:txBody>
      </p:sp>
      <p:sp>
        <p:nvSpPr>
          <p:cNvPr id="35843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381000"/>
            <a:ext cx="7772400" cy="1143000"/>
          </a:xfrm>
        </p:spPr>
        <p:txBody>
          <a:bodyPr/>
          <a:lstStyle/>
          <a:p>
            <a:r>
              <a:rPr lang="en-US" smtClean="0"/>
              <a:t>Survey-Sampling Options</a:t>
            </a:r>
            <a:br>
              <a:rPr lang="en-US" smtClean="0"/>
            </a:br>
            <a:endParaRPr lang="en-US" smtClean="0"/>
          </a:p>
        </p:txBody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676400"/>
            <a:ext cx="8178800" cy="4171950"/>
          </a:xfrm>
        </p:spPr>
        <p:txBody>
          <a:bodyPr/>
          <a:lstStyle/>
          <a:p>
            <a:pPr marL="609600" indent="-609600">
              <a:lnSpc>
                <a:spcPct val="80000"/>
              </a:lnSpc>
              <a:buFont typeface="Monotype Sorts" pitchFamily="2" charset="2"/>
              <a:buNone/>
            </a:pPr>
            <a:r>
              <a:rPr lang="en-US" sz="2800" b="1" smtClean="0"/>
              <a:t>What type of survey-sampling framework would you suggest to investigate the following issues?</a:t>
            </a:r>
          </a:p>
          <a:p>
            <a:pPr marL="609600" indent="-609600">
              <a:lnSpc>
                <a:spcPct val="80000"/>
              </a:lnSpc>
              <a:buFont typeface="Monotype Sorts" pitchFamily="2" charset="2"/>
              <a:buAutoNum type="arabicPeriod"/>
            </a:pPr>
            <a:r>
              <a:rPr lang="en-US" sz="2000" smtClean="0"/>
              <a:t>The impact of European Union Employment Legislation on SMEs in South Finland/Wales</a:t>
            </a:r>
          </a:p>
          <a:p>
            <a:pPr marL="609600" indent="-609600">
              <a:lnSpc>
                <a:spcPct val="80000"/>
              </a:lnSpc>
              <a:buFont typeface="Monotype Sorts" pitchFamily="2" charset="2"/>
              <a:buAutoNum type="arabicPeriod"/>
            </a:pPr>
            <a:r>
              <a:rPr lang="en-US" sz="2000" smtClean="0"/>
              <a:t>The impact of regional business development aid to North Filand/Wales</a:t>
            </a:r>
          </a:p>
          <a:p>
            <a:pPr marL="609600" indent="-609600">
              <a:lnSpc>
                <a:spcPct val="80000"/>
              </a:lnSpc>
              <a:buFont typeface="Monotype Sorts" pitchFamily="2" charset="2"/>
              <a:buAutoNum type="arabicPeriod"/>
            </a:pPr>
            <a:r>
              <a:rPr lang="en-US" sz="2000" smtClean="0"/>
              <a:t>Contemporary policy and management issues for developing IT skills in the small business and manufacturing sectors in Cardiff/Helsinki</a:t>
            </a:r>
          </a:p>
          <a:p>
            <a:pPr marL="609600" indent="-609600">
              <a:lnSpc>
                <a:spcPct val="80000"/>
              </a:lnSpc>
              <a:buFont typeface="Monotype Sorts" pitchFamily="2" charset="2"/>
              <a:buAutoNum type="arabicPeriod"/>
            </a:pPr>
            <a:r>
              <a:rPr lang="en-US" sz="2000" smtClean="0"/>
              <a:t> Evaluating effective marketing strategies for the economic development of rural Finland/Wales.</a:t>
            </a:r>
          </a:p>
          <a:p>
            <a:pPr marL="609600" indent="-609600">
              <a:lnSpc>
                <a:spcPct val="80000"/>
              </a:lnSpc>
              <a:buFont typeface="Monotype Sorts" pitchFamily="2" charset="2"/>
              <a:buAutoNum type="arabicPeriod"/>
            </a:pPr>
            <a:r>
              <a:rPr lang="en-US" sz="2000" smtClean="0"/>
              <a:t>The impact of the Euro on SMEs in Finland/South Wales</a:t>
            </a:r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6"/>
          <p:cNvSpPr>
            <a:spLocks noGrp="1" noChangeArrowheads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D6618FE-E82A-4991-B08A-2B065B318DB5}" type="slidenum">
              <a:rPr lang="en-US"/>
              <a:pPr/>
              <a:t>34</a:t>
            </a:fld>
            <a:endParaRPr lang="en-US"/>
          </a:p>
        </p:txBody>
      </p:sp>
      <p:sp>
        <p:nvSpPr>
          <p:cNvPr id="36867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Questionnaire Design</a:t>
            </a:r>
          </a:p>
        </p:txBody>
      </p:sp>
      <p:sp>
        <p:nvSpPr>
          <p:cNvPr id="36868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524000" y="2438400"/>
            <a:ext cx="6400800" cy="1771650"/>
          </a:xfrm>
        </p:spPr>
        <p:txBody>
          <a:bodyPr/>
          <a:lstStyle/>
          <a:p>
            <a:r>
              <a:rPr lang="en-US" smtClean="0"/>
              <a:t>A Questionnaire that is difficult to understand is unlikely to be completed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34FF00A2-C416-433C-AF82-694543957218}" type="slidenum">
              <a:rPr lang="en-US"/>
              <a:pPr/>
              <a:t>35</a:t>
            </a:fld>
            <a:endParaRPr lang="en-US"/>
          </a:p>
        </p:txBody>
      </p:sp>
      <p:sp>
        <p:nvSpPr>
          <p:cNvPr id="378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Question Style</a:t>
            </a:r>
            <a:br>
              <a:rPr lang="en-US" smtClean="0"/>
            </a:br>
            <a:r>
              <a:rPr lang="en-US" sz="2000" smtClean="0"/>
              <a:t>good questions are:</a:t>
            </a:r>
            <a:endParaRPr lang="en-US" smtClean="0"/>
          </a:p>
        </p:txBody>
      </p:sp>
      <p:sp>
        <p:nvSpPr>
          <p:cNvPr id="37892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US" sz="2400" smtClean="0"/>
              <a:t>Relevant</a:t>
            </a:r>
          </a:p>
          <a:p>
            <a:r>
              <a:rPr lang="en-US" sz="2400" smtClean="0"/>
              <a:t>Answerable</a:t>
            </a:r>
          </a:p>
          <a:p>
            <a:r>
              <a:rPr lang="en-US" sz="2400" smtClean="0"/>
              <a:t>Impartial</a:t>
            </a:r>
          </a:p>
          <a:p>
            <a:r>
              <a:rPr lang="en-US" sz="2400" smtClean="0"/>
              <a:t>Unbiased</a:t>
            </a:r>
          </a:p>
          <a:p>
            <a:r>
              <a:rPr lang="en-US" sz="2400" smtClean="0"/>
              <a:t>Simple</a:t>
            </a:r>
          </a:p>
          <a:p>
            <a:r>
              <a:rPr lang="en-US" sz="2400" smtClean="0"/>
              <a:t>short</a:t>
            </a:r>
          </a:p>
          <a:p>
            <a:r>
              <a:rPr lang="en-US" sz="2400" smtClean="0"/>
              <a:t>Precise</a:t>
            </a:r>
          </a:p>
          <a:p>
            <a:r>
              <a:rPr lang="en-US" sz="2400" smtClean="0"/>
              <a:t>Inoffensive</a:t>
            </a:r>
          </a:p>
          <a:p>
            <a:r>
              <a:rPr lang="en-US" sz="2400" smtClean="0"/>
              <a:t>Structured</a:t>
            </a:r>
            <a:endParaRPr lang="en-US" smtClean="0"/>
          </a:p>
        </p:txBody>
      </p:sp>
      <p:sp>
        <p:nvSpPr>
          <p:cNvPr id="37893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smtClean="0"/>
              <a:t>Open and closed questions </a:t>
            </a:r>
          </a:p>
          <a:p>
            <a:r>
              <a:rPr lang="en-US" smtClean="0"/>
              <a:t>Scaled items </a:t>
            </a:r>
          </a:p>
          <a:p>
            <a:r>
              <a:rPr lang="en-US" smtClean="0"/>
              <a:t>Mid-point or no mid-point? </a:t>
            </a:r>
          </a:p>
          <a:p>
            <a:r>
              <a:rPr lang="en-US" smtClean="0"/>
              <a:t>Ranking to show preference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747AC07-9A9E-4492-92A7-D9C5BDDB3D69}" type="slidenum">
              <a:rPr lang="en-US"/>
              <a:pPr/>
              <a:t>36</a:t>
            </a:fld>
            <a:endParaRPr lang="en-US"/>
          </a:p>
        </p:txBody>
      </p:sp>
      <p:sp>
        <p:nvSpPr>
          <p:cNvPr id="3891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Questionnaire Structure</a:t>
            </a:r>
            <a:br>
              <a:rPr lang="en-US" smtClean="0"/>
            </a:br>
            <a:r>
              <a:rPr lang="en-US" sz="2000" smtClean="0"/>
              <a:t>a good questionnaire should consider:</a:t>
            </a:r>
            <a:endParaRPr lang="en-US" smtClean="0"/>
          </a:p>
        </p:txBody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600200"/>
            <a:ext cx="8178800" cy="41719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400" smtClean="0"/>
              <a:t>Qualitative or quantitative method of research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Survey technique chosen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Length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Sample size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Relevance to context of research 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Information required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Sequence and layout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Thematic structure 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Clear introduction,instructions,acknowledgement and statement of confidentiality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Simple design to aid analysis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Coding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887B266-BFDA-444A-9B75-C67006363403}" type="slidenum">
              <a:rPr lang="en-US"/>
              <a:pPr/>
              <a:t>37</a:t>
            </a:fld>
            <a:endParaRPr lang="en-US"/>
          </a:p>
        </p:txBody>
      </p:sp>
      <p:sp>
        <p:nvSpPr>
          <p:cNvPr id="3993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smtClean="0"/>
              <a:t>Common types of faulty items</a:t>
            </a:r>
          </a:p>
        </p:txBody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smtClean="0"/>
          </a:p>
          <a:p>
            <a:pPr lvl="1"/>
            <a:r>
              <a:rPr lang="en-US" smtClean="0"/>
              <a:t>leading questions</a:t>
            </a:r>
          </a:p>
          <a:p>
            <a:pPr lvl="1"/>
            <a:r>
              <a:rPr lang="en-US" smtClean="0"/>
              <a:t>context effects</a:t>
            </a:r>
          </a:p>
          <a:p>
            <a:pPr lvl="1"/>
            <a:r>
              <a:rPr lang="en-US" smtClean="0"/>
              <a:t>double barelled questions</a:t>
            </a:r>
          </a:p>
          <a:p>
            <a:pPr lvl="1"/>
            <a:r>
              <a:rPr lang="en-US" smtClean="0"/>
              <a:t>vague and ambiguous terminology</a:t>
            </a:r>
          </a:p>
          <a:p>
            <a:pPr lvl="1"/>
            <a:r>
              <a:rPr lang="en-US" smtClean="0"/>
              <a:t>hidden assumptions</a:t>
            </a:r>
          </a:p>
          <a:p>
            <a:pPr lvl="1"/>
            <a:r>
              <a:rPr lang="en-US" smtClean="0"/>
              <a:t>social desirability</a:t>
            </a:r>
          </a:p>
          <a:p>
            <a:endParaRPr lang="en-US" smtClean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C6E136D-53D9-4C7B-8767-04AA996DB3F8}" type="slidenum">
              <a:rPr lang="en-US"/>
              <a:pPr/>
              <a:t>38</a:t>
            </a:fld>
            <a:endParaRPr lang="en-US"/>
          </a:p>
        </p:txBody>
      </p:sp>
      <p:sp>
        <p:nvSpPr>
          <p:cNvPr id="409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smtClean="0"/>
              <a:t>Leading questions and context effects</a:t>
            </a:r>
          </a:p>
        </p:txBody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US" sz="2400" smtClean="0"/>
          </a:p>
          <a:p>
            <a:pPr>
              <a:lnSpc>
                <a:spcPct val="90000"/>
              </a:lnSpc>
              <a:buFont typeface="Monotype Sorts" pitchFamily="2" charset="2"/>
              <a:buNone/>
            </a:pPr>
            <a:r>
              <a:rPr lang="en-US" sz="2400" i="1" smtClean="0"/>
              <a:t>Would you agree that the governments policies on health are unfair?</a:t>
            </a:r>
            <a:endParaRPr lang="en-US" sz="2400" smtClean="0"/>
          </a:p>
          <a:p>
            <a:pPr>
              <a:lnSpc>
                <a:spcPct val="90000"/>
              </a:lnSpc>
            </a:pPr>
            <a:r>
              <a:rPr lang="en-US" sz="2400" smtClean="0"/>
              <a:t>Item wordings should not contain value judgements</a:t>
            </a:r>
          </a:p>
          <a:p>
            <a:pPr>
              <a:lnSpc>
                <a:spcPct val="90000"/>
              </a:lnSpc>
            </a:pPr>
            <a:endParaRPr lang="en-US" sz="2400" smtClean="0"/>
          </a:p>
          <a:p>
            <a:pPr>
              <a:lnSpc>
                <a:spcPct val="90000"/>
              </a:lnSpc>
              <a:buFont typeface="Monotype Sorts" pitchFamily="2" charset="2"/>
              <a:buNone/>
            </a:pPr>
            <a:r>
              <a:rPr lang="en-US" sz="2400" i="1" smtClean="0"/>
              <a:t>How many pints of beer did you drink last night?</a:t>
            </a:r>
            <a:endParaRPr lang="en-US" sz="2400" smtClean="0"/>
          </a:p>
          <a:p>
            <a:pPr>
              <a:lnSpc>
                <a:spcPct val="90000"/>
              </a:lnSpc>
            </a:pPr>
            <a:r>
              <a:rPr lang="en-US" sz="2400" smtClean="0"/>
              <a:t>Think how the context of the study would affect the response, say in a 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survey of young peoples life styles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survey of health behaviour and heart disease</a:t>
            </a:r>
          </a:p>
          <a:p>
            <a:pPr>
              <a:lnSpc>
                <a:spcPct val="90000"/>
              </a:lnSpc>
            </a:pPr>
            <a:endParaRPr lang="en-US" sz="2400" smtClean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A8FC8C6-255C-4C52-B4D4-92692858FF3E}" type="slidenum">
              <a:rPr lang="en-US"/>
              <a:pPr/>
              <a:t>39</a:t>
            </a:fld>
            <a:endParaRPr lang="en-US"/>
          </a:p>
        </p:txBody>
      </p:sp>
      <p:sp>
        <p:nvSpPr>
          <p:cNvPr id="419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Double barreled questions</a:t>
            </a:r>
          </a:p>
        </p:txBody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smtClean="0"/>
          </a:p>
          <a:p>
            <a:pPr>
              <a:buFont typeface="Monotype Sorts" pitchFamily="2" charset="2"/>
              <a:buNone/>
            </a:pPr>
            <a:r>
              <a:rPr lang="en-US" i="1" smtClean="0"/>
              <a:t>Do you believe the training programme was a good one and effective in teaching you new skills?</a:t>
            </a:r>
            <a:endParaRPr lang="en-US" smtClean="0"/>
          </a:p>
          <a:p>
            <a:r>
              <a:rPr lang="en-US" smtClean="0"/>
              <a:t>avoid questions that involve multiple premises</a:t>
            </a:r>
          </a:p>
          <a:p>
            <a:endParaRPr lang="en-US" smtClean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373408B-A203-4EFD-AD47-6AD0A2A7EA7A}" type="slidenum">
              <a:rPr lang="en-US"/>
              <a:pPr/>
              <a:t>40</a:t>
            </a:fld>
            <a:endParaRPr lang="en-US"/>
          </a:p>
        </p:txBody>
      </p:sp>
      <p:sp>
        <p:nvSpPr>
          <p:cNvPr id="4301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smtClean="0"/>
              <a:t>Vague and ambiguous terminology</a:t>
            </a:r>
          </a:p>
        </p:txBody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US" sz="2400" smtClean="0"/>
          </a:p>
          <a:p>
            <a:pPr>
              <a:lnSpc>
                <a:spcPct val="90000"/>
              </a:lnSpc>
              <a:buFont typeface="Monotype Sorts" pitchFamily="2" charset="2"/>
              <a:buNone/>
            </a:pPr>
            <a:r>
              <a:rPr lang="en-US" sz="2400" i="1" smtClean="0"/>
              <a:t>How often do you clean your teeth?</a:t>
            </a:r>
          </a:p>
          <a:p>
            <a:pPr lvl="1">
              <a:lnSpc>
                <a:spcPct val="90000"/>
              </a:lnSpc>
            </a:pPr>
            <a:r>
              <a:rPr lang="en-US" sz="2000" i="1" smtClean="0"/>
              <a:t>Frequently</a:t>
            </a:r>
          </a:p>
          <a:p>
            <a:pPr lvl="1">
              <a:lnSpc>
                <a:spcPct val="90000"/>
              </a:lnSpc>
            </a:pPr>
            <a:r>
              <a:rPr lang="en-US" sz="2000" i="1" smtClean="0"/>
              <a:t>often</a:t>
            </a:r>
          </a:p>
          <a:p>
            <a:pPr lvl="1">
              <a:lnSpc>
                <a:spcPct val="90000"/>
              </a:lnSpc>
            </a:pPr>
            <a:r>
              <a:rPr lang="en-US" sz="2000" i="1" smtClean="0"/>
              <a:t>infrequently</a:t>
            </a:r>
          </a:p>
          <a:p>
            <a:pPr lvl="1">
              <a:lnSpc>
                <a:spcPct val="90000"/>
              </a:lnSpc>
            </a:pPr>
            <a:r>
              <a:rPr lang="en-US" sz="2000" i="1" smtClean="0"/>
              <a:t>never</a:t>
            </a:r>
          </a:p>
          <a:p>
            <a:pPr lvl="1">
              <a:lnSpc>
                <a:spcPct val="90000"/>
              </a:lnSpc>
            </a:pPr>
            <a:endParaRPr lang="en-US" sz="2000" i="1" smtClean="0"/>
          </a:p>
          <a:p>
            <a:pPr>
              <a:lnSpc>
                <a:spcPct val="90000"/>
              </a:lnSpc>
            </a:pPr>
            <a:r>
              <a:rPr lang="en-US" sz="2400" smtClean="0"/>
              <a:t>what does ‘frequently’ mean?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Give quantifiers to ensure all respondents understand the same thing by the response categories</a:t>
            </a:r>
            <a:endParaRPr lang="en-US" sz="2400" i="1" smtClean="0"/>
          </a:p>
          <a:p>
            <a:pPr>
              <a:lnSpc>
                <a:spcPct val="90000"/>
              </a:lnSpc>
            </a:pPr>
            <a:endParaRPr lang="en-US" sz="2400" smtClean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851F771-0504-46B4-8402-FCD873D4E9C7}" type="slidenum">
              <a:rPr lang="en-US"/>
              <a:pPr/>
              <a:t>41</a:t>
            </a:fld>
            <a:endParaRPr lang="en-US"/>
          </a:p>
        </p:txBody>
      </p:sp>
      <p:sp>
        <p:nvSpPr>
          <p:cNvPr id="4403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smtClean="0"/>
              <a:t>Hidden assumptions, social desirability</a:t>
            </a:r>
          </a:p>
        </p:txBody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sz="2800" smtClean="0"/>
          </a:p>
          <a:p>
            <a:pPr>
              <a:buFont typeface="Monotype Sorts" pitchFamily="2" charset="2"/>
              <a:buNone/>
            </a:pPr>
            <a:r>
              <a:rPr lang="en-US" sz="2800" i="1" smtClean="0"/>
              <a:t>When did you last borrow a video tape?</a:t>
            </a:r>
          </a:p>
          <a:p>
            <a:r>
              <a:rPr lang="en-US" sz="2800" smtClean="0"/>
              <a:t>Avoid hidden assumptions - what are these?</a:t>
            </a:r>
          </a:p>
          <a:p>
            <a:endParaRPr lang="en-US" sz="2800" smtClean="0"/>
          </a:p>
          <a:p>
            <a:pPr>
              <a:buFont typeface="Monotype Sorts" pitchFamily="2" charset="2"/>
              <a:buNone/>
            </a:pPr>
            <a:r>
              <a:rPr lang="en-US" sz="2800" i="1" smtClean="0"/>
              <a:t>Do you ever give to charity?</a:t>
            </a:r>
            <a:endParaRPr lang="en-US" sz="2800" smtClean="0"/>
          </a:p>
          <a:p>
            <a:r>
              <a:rPr lang="en-US" sz="2800" smtClean="0"/>
              <a:t>May lead to a positive response as otherwise something negative about the respondent is being conveyed</a:t>
            </a:r>
          </a:p>
          <a:p>
            <a:endParaRPr lang="en-US" sz="2800" smtClean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BCA1CC2-1E0F-4378-AAAD-70B5F8D9ADAE}" type="slidenum">
              <a:rPr lang="en-US"/>
              <a:pPr/>
              <a:t>42</a:t>
            </a:fld>
            <a:endParaRPr lang="en-US"/>
          </a:p>
        </p:txBody>
      </p:sp>
      <p:sp>
        <p:nvSpPr>
          <p:cNvPr id="4505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Questionnaire Examples</a:t>
            </a:r>
          </a:p>
        </p:txBody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/>
            <a:r>
              <a:rPr lang="en-GB" sz="1600" b="1" smtClean="0"/>
              <a:t>A SURVEY TO  EVALUATE AND ANALYSE STUDENT BEHAVIOUR AND MOTIVATIONAL  FACTORS IN THE PARTICIPATION OF LEISURE ACTIVITIES</a:t>
            </a:r>
            <a:r>
              <a:rPr lang="en-US" smtClean="0"/>
              <a:t> </a:t>
            </a:r>
            <a:endParaRPr lang="en-GB" sz="1200" smtClean="0">
              <a:latin typeface="Wolton"/>
            </a:endParaRPr>
          </a:p>
          <a:p>
            <a:pPr marL="609600" indent="-609600"/>
            <a:endParaRPr lang="en-GB" sz="1200" smtClean="0">
              <a:latin typeface="Wolton"/>
            </a:endParaRPr>
          </a:p>
          <a:p>
            <a:pPr marL="609600" indent="-609600"/>
            <a:r>
              <a:rPr lang="en-GB" sz="1200" b="1" smtClean="0"/>
              <a:t>1 What leisure activities do you participate in most frequently?</a:t>
            </a:r>
            <a:r>
              <a:rPr lang="en-GB" sz="1200" smtClean="0"/>
              <a:t> </a:t>
            </a:r>
          </a:p>
          <a:p>
            <a:pPr marL="609600" indent="-609600"/>
            <a:endParaRPr lang="en-GB" sz="1200" b="1" smtClean="0"/>
          </a:p>
          <a:p>
            <a:pPr marL="609600" indent="-609600"/>
            <a:r>
              <a:rPr lang="en-GB" sz="1200" b="1" smtClean="0"/>
              <a:t>cinema more</a:t>
            </a:r>
            <a:r>
              <a:rPr lang="en-GB" sz="1200" smtClean="0"/>
              <a:t> than once per week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1weekly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21-2 times per month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3monthly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4infrequently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5never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6</a:t>
            </a:r>
          </a:p>
          <a:p>
            <a:pPr marL="609600" indent="-609600"/>
            <a:r>
              <a:rPr lang="en-GB" sz="1200" b="1" smtClean="0"/>
              <a:t>going to cafes </a:t>
            </a:r>
            <a:r>
              <a:rPr lang="en-GB" sz="1200" smtClean="0"/>
              <a:t>more than once per week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1weekly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21-2 times per month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3monthly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4infrequently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5never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6</a:t>
            </a:r>
          </a:p>
          <a:p>
            <a:pPr marL="609600" indent="-609600"/>
            <a:r>
              <a:rPr lang="en-GB" sz="1200" b="1" smtClean="0"/>
              <a:t>going to concerts/major events more</a:t>
            </a:r>
            <a:r>
              <a:rPr lang="en-GB" sz="1200" smtClean="0"/>
              <a:t> than once per week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1weekly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21-2 times per month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3monthly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4infrequently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5never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6</a:t>
            </a:r>
          </a:p>
          <a:p>
            <a:pPr marL="609600" indent="-609600"/>
            <a:r>
              <a:rPr lang="en-GB" sz="1200" b="1" smtClean="0"/>
              <a:t>going to night clubs more</a:t>
            </a:r>
            <a:r>
              <a:rPr lang="en-GB" sz="1200" smtClean="0"/>
              <a:t> than once per week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1weekly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21-2 times per month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3monthly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4infrequently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5never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6</a:t>
            </a:r>
          </a:p>
          <a:p>
            <a:pPr marL="609600" indent="-609600"/>
            <a:r>
              <a:rPr lang="en-GB" sz="1200" b="1" smtClean="0"/>
              <a:t>going to pubs more</a:t>
            </a:r>
            <a:r>
              <a:rPr lang="en-GB" sz="1200" smtClean="0"/>
              <a:t> than once per week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1weekly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21-2 times per month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3monthly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4infrequently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5never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6</a:t>
            </a:r>
          </a:p>
          <a:p>
            <a:pPr marL="609600" indent="-609600"/>
            <a:r>
              <a:rPr lang="en-GB" sz="1200" b="1" smtClean="0"/>
              <a:t>going to restaurants more</a:t>
            </a:r>
            <a:r>
              <a:rPr lang="en-GB" sz="1200" smtClean="0"/>
              <a:t> than once per week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1weekly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21-2 times per month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3monthly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4infrequently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5never</a:t>
            </a:r>
            <a:r>
              <a:rPr lang="en-GB" sz="1200" smtClean="0">
                <a:sym typeface="Wingdings" pitchFamily="2" charset="2"/>
              </a:rPr>
              <a:t></a:t>
            </a:r>
            <a:r>
              <a:rPr lang="en-GB" sz="1200" smtClean="0"/>
              <a:t>6</a:t>
            </a:r>
            <a:endParaRPr lang="en-US" sz="1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E52FB3F3-C9F0-4F4A-BE4B-0780E4E43C0E}" type="slidenum">
              <a:rPr lang="en-US"/>
              <a:pPr/>
              <a:t>43</a:t>
            </a:fld>
            <a:endParaRPr lang="en-US"/>
          </a:p>
        </p:txBody>
      </p:sp>
      <p:sp>
        <p:nvSpPr>
          <p:cNvPr id="460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Questionnaire Examples</a:t>
            </a:r>
            <a:br>
              <a:rPr lang="en-US" smtClean="0"/>
            </a:br>
            <a:r>
              <a:rPr lang="en-US" sz="1600" smtClean="0"/>
              <a:t> open ended questions </a:t>
            </a:r>
          </a:p>
        </p:txBody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>
              <a:buFont typeface="Monotype Sorts" pitchFamily="2" charset="2"/>
              <a:buNone/>
            </a:pPr>
            <a:r>
              <a:rPr lang="en-GB" sz="1400" b="1" smtClean="0">
                <a:latin typeface="Wolton"/>
              </a:rPr>
              <a:t>Q5a.  Which national daily newspapers do you read regularly?  (i.e. in most days</a:t>
            </a:r>
            <a:r>
              <a:rPr lang="en-GB" sz="1400" smtClean="0">
                <a:latin typeface="Wolton"/>
              </a:rPr>
              <a:t>)</a:t>
            </a:r>
          </a:p>
          <a:p>
            <a:pPr algn="just">
              <a:buFont typeface="Monotype Sorts" pitchFamily="2" charset="2"/>
              <a:buNone/>
            </a:pPr>
            <a:endParaRPr lang="en-GB" sz="1400" smtClean="0">
              <a:latin typeface="Wolton"/>
            </a:endParaRPr>
          </a:p>
          <a:p>
            <a:pPr>
              <a:buFont typeface="Monotype Sorts" pitchFamily="2" charset="2"/>
              <a:buNone/>
            </a:pPr>
            <a:r>
              <a:rPr lang="en-GB" sz="1400" smtClean="0">
                <a:latin typeface="Wolton"/>
              </a:rPr>
              <a:t>	</a:t>
            </a:r>
          </a:p>
          <a:p>
            <a:pPr algn="just">
              <a:buFont typeface="Monotype Sorts" pitchFamily="2" charset="2"/>
              <a:buNone/>
            </a:pPr>
            <a:r>
              <a:rPr lang="en-GB" sz="1400" b="1" smtClean="0">
                <a:latin typeface="Wolton"/>
              </a:rPr>
              <a:t>Q5b.  Which national weekend paper do you regularly read:</a:t>
            </a:r>
            <a:endParaRPr lang="en-GB" sz="1400" smtClean="0">
              <a:latin typeface="Wolton"/>
            </a:endParaRPr>
          </a:p>
          <a:p>
            <a:pPr algn="just">
              <a:buFont typeface="Monotype Sorts" pitchFamily="2" charset="2"/>
              <a:buNone/>
            </a:pPr>
            <a:endParaRPr lang="en-GB" sz="1400" smtClean="0">
              <a:latin typeface="Wolton"/>
            </a:endParaRPr>
          </a:p>
          <a:p>
            <a:pPr>
              <a:buFont typeface="Monotype Sorts" pitchFamily="2" charset="2"/>
              <a:buNone/>
            </a:pPr>
            <a:r>
              <a:rPr lang="en-GB" sz="1400" smtClean="0">
                <a:latin typeface="Wolton"/>
              </a:rPr>
              <a:t>	</a:t>
            </a:r>
          </a:p>
          <a:p>
            <a:pPr algn="just">
              <a:buFont typeface="Monotype Sorts" pitchFamily="2" charset="2"/>
              <a:buNone/>
            </a:pPr>
            <a:r>
              <a:rPr lang="en-GB" sz="1400" b="1" smtClean="0">
                <a:latin typeface="Wolton"/>
              </a:rPr>
              <a:t>Q5c.  Which local paper do you read:</a:t>
            </a:r>
          </a:p>
          <a:p>
            <a:pPr algn="just">
              <a:buFont typeface="Monotype Sorts" pitchFamily="2" charset="2"/>
              <a:buNone/>
            </a:pPr>
            <a:endParaRPr lang="en-GB" sz="1400" b="1" smtClean="0">
              <a:latin typeface="Wolton"/>
            </a:endParaRPr>
          </a:p>
          <a:p>
            <a:pPr>
              <a:buFont typeface="Monotype Sorts" pitchFamily="2" charset="2"/>
              <a:buNone/>
            </a:pPr>
            <a:r>
              <a:rPr lang="en-GB" sz="1400" b="1" smtClean="0">
                <a:latin typeface="Wolton"/>
              </a:rPr>
              <a:t>	</a:t>
            </a:r>
          </a:p>
          <a:p>
            <a:pPr algn="just">
              <a:buFont typeface="Monotype Sorts" pitchFamily="2" charset="2"/>
              <a:buNone/>
            </a:pPr>
            <a:r>
              <a:rPr lang="en-GB" sz="1400" b="1" smtClean="0">
                <a:latin typeface="Wolton"/>
              </a:rPr>
              <a:t>Q6.What are your favourite television programmes?</a:t>
            </a:r>
          </a:p>
          <a:p>
            <a:pPr algn="just">
              <a:buFont typeface="Monotype Sorts" pitchFamily="2" charset="2"/>
              <a:buNone/>
            </a:pPr>
            <a:endParaRPr lang="en-GB" b="1" smtClean="0">
              <a:latin typeface="Wolton"/>
            </a:endParaRPr>
          </a:p>
          <a:p>
            <a:r>
              <a:rPr lang="en-GB" b="1" smtClean="0">
                <a:latin typeface="Wolton"/>
              </a:rPr>
              <a:t>	</a:t>
            </a:r>
          </a:p>
          <a:p>
            <a:endParaRPr lang="en-US" sz="12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F6EA30F-2708-4B61-8A6A-D73FFC5A3E97}" type="slidenum">
              <a:rPr lang="en-US"/>
              <a:pPr/>
              <a:t>44</a:t>
            </a:fld>
            <a:endParaRPr lang="en-US"/>
          </a:p>
        </p:txBody>
      </p:sp>
      <p:sp>
        <p:nvSpPr>
          <p:cNvPr id="47107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Questionnaire Examples</a:t>
            </a:r>
            <a:br>
              <a:rPr lang="en-US" smtClean="0"/>
            </a:br>
            <a:r>
              <a:rPr lang="en-US" smtClean="0"/>
              <a:t> </a:t>
            </a:r>
            <a:r>
              <a:rPr lang="en-US" sz="1600" smtClean="0"/>
              <a:t>Pre determined answers</a:t>
            </a:r>
          </a:p>
        </p:txBody>
      </p:sp>
      <p:sp>
        <p:nvSpPr>
          <p:cNvPr id="47108" name="Rectangle 1027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endParaRPr lang="en-GB" sz="2800" smtClean="0">
              <a:latin typeface="Wolton"/>
            </a:endParaRPr>
          </a:p>
          <a:p>
            <a:endParaRPr lang="en-US" sz="1000" b="1" smtClean="0"/>
          </a:p>
        </p:txBody>
      </p:sp>
      <p:graphicFrame>
        <p:nvGraphicFramePr>
          <p:cNvPr id="23636" name="Group 84"/>
          <p:cNvGraphicFramePr>
            <a:graphicFrameLocks noGrp="1"/>
          </p:cNvGraphicFramePr>
          <p:nvPr>
            <p:ph sz="half" idx="2"/>
          </p:nvPr>
        </p:nvGraphicFramePr>
        <p:xfrm>
          <a:off x="323850" y="1885950"/>
          <a:ext cx="8569325" cy="4279900"/>
        </p:xfrm>
        <a:graphic>
          <a:graphicData uri="http://schemas.openxmlformats.org/drawingml/2006/table">
            <a:tbl>
              <a:tblPr/>
              <a:tblGrid>
                <a:gridCol w="1739900"/>
                <a:gridCol w="927100"/>
                <a:gridCol w="927100"/>
                <a:gridCol w="1069975"/>
                <a:gridCol w="1279525"/>
                <a:gridCol w="1243013"/>
                <a:gridCol w="1382712"/>
              </a:tblGrid>
              <a:tr h="4279900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9 How often do you go on holiday?</a:t>
                      </a:r>
                      <a:endParaRPr kumimoji="0" lang="en-GB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0E0E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more that 3 times a year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  <a:sym typeface="Wingdings" pitchFamily="2" charset="2"/>
                        </a:rPr>
                        <a:t></a:t>
                      </a: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</a:t>
                      </a:r>
                      <a:endParaRPr kumimoji="0" lang="en-GB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  <a:sym typeface="Wingdings" pitchFamily="2" charset="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1-3 times a year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  <a:sym typeface="Wingdings" pitchFamily="2" charset="2"/>
                        </a:rPr>
                        <a:t></a:t>
                      </a: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kumimoji="0" lang="en-GB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  <a:sym typeface="Wingdings" pitchFamily="2" charset="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once per year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  <a:sym typeface="Wingdings" pitchFamily="2" charset="2"/>
                        </a:rPr>
                        <a:t></a:t>
                      </a: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endParaRPr kumimoji="0" lang="en-GB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  <a:sym typeface="Wingdings" pitchFamily="2" charset="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once every 1-2 tears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  <a:sym typeface="Wingdings" pitchFamily="2" charset="2"/>
                        </a:rPr>
                        <a:t></a:t>
                      </a: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endParaRPr kumimoji="0" lang="en-GB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  <a:sym typeface="Wingdings" pitchFamily="2" charset="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once every 3-5 years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  <a:sym typeface="Wingdings" pitchFamily="2" charset="2"/>
                        </a:rPr>
                        <a:t></a:t>
                      </a: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endParaRPr kumimoji="0" lang="en-GB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  <a:sym typeface="Wingdings" pitchFamily="2" charset="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almost never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  <a:sym typeface="Wingdings" pitchFamily="2" charset="2"/>
                        </a:rPr>
                        <a:t></a:t>
                      </a: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endParaRPr kumimoji="0" lang="en-GB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  <a:sym typeface="Wingdings" pitchFamily="2" charset="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E15C901-7AD5-49B3-8049-981BB98FA2BC}" type="slidenum">
              <a:rPr lang="en-US"/>
              <a:pPr/>
              <a:t>45</a:t>
            </a:fld>
            <a:endParaRPr lang="en-US"/>
          </a:p>
        </p:txBody>
      </p:sp>
      <p:sp>
        <p:nvSpPr>
          <p:cNvPr id="4813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Questionnaire Examples</a:t>
            </a:r>
            <a:br>
              <a:rPr lang="en-US" smtClean="0"/>
            </a:br>
            <a:r>
              <a:rPr lang="en-US" sz="1600" smtClean="0"/>
              <a:t>using scales =Likert</a:t>
            </a:r>
            <a:endParaRPr lang="en-US" smtClean="0"/>
          </a:p>
        </p:txBody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/>
            <a:r>
              <a:rPr lang="en-GB" sz="1600" b="1" smtClean="0"/>
              <a:t>19 What  affects your ability  and desire  to participate in leisure activities the most? Please rate on a scale of 1-5 5= highly affects decision to participate 1= never affects decision to participate</a:t>
            </a:r>
          </a:p>
          <a:p>
            <a:pPr marL="609600" indent="-609600"/>
            <a:endParaRPr lang="en-GB" sz="1600" b="1" smtClean="0"/>
          </a:p>
          <a:p>
            <a:pPr marL="609600" indent="-609600"/>
            <a:r>
              <a:rPr lang="en-GB" sz="1600" b="1" smtClean="0"/>
              <a:t>cost of activity				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1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2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3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4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5</a:t>
            </a:r>
          </a:p>
          <a:p>
            <a:pPr marL="609600" indent="-609600"/>
            <a:r>
              <a:rPr lang="en-GB" sz="1600" b="1" smtClean="0"/>
              <a:t>availability of transport 			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1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2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3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4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5</a:t>
            </a:r>
          </a:p>
          <a:p>
            <a:pPr marL="609600" indent="-609600"/>
            <a:r>
              <a:rPr lang="en-GB" sz="1600" b="1" smtClean="0"/>
              <a:t>Safety					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1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2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3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4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5</a:t>
            </a:r>
          </a:p>
          <a:p>
            <a:pPr marL="609600" indent="-609600"/>
            <a:r>
              <a:rPr lang="en-GB" sz="1600" b="1" smtClean="0"/>
              <a:t>Weather					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1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2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3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4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5</a:t>
            </a:r>
          </a:p>
          <a:p>
            <a:pPr marL="609600" indent="-609600"/>
            <a:r>
              <a:rPr lang="en-GB" sz="1600" b="1" smtClean="0"/>
              <a:t>not having a good knowledge of  the  activity	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1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2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3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4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5</a:t>
            </a:r>
          </a:p>
          <a:p>
            <a:pPr marL="609600" indent="-609600"/>
            <a:r>
              <a:rPr lang="en-GB" sz="1600" b="1" smtClean="0"/>
              <a:t>having time					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1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2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3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4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5</a:t>
            </a:r>
          </a:p>
          <a:p>
            <a:pPr marL="609600" indent="-609600"/>
            <a:r>
              <a:rPr lang="en-GB" sz="1600" b="1" smtClean="0"/>
              <a:t>being a little scared or shy to participate	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1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2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3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4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5</a:t>
            </a:r>
          </a:p>
          <a:p>
            <a:pPr marL="609600" indent="-609600"/>
            <a:r>
              <a:rPr lang="en-GB" sz="1600" b="1" smtClean="0"/>
              <a:t>not having  people to do activities with	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1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2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3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4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5</a:t>
            </a:r>
          </a:p>
          <a:p>
            <a:pPr marL="609600" indent="-609600"/>
            <a:r>
              <a:rPr lang="en-GB" sz="1600" b="1" smtClean="0"/>
              <a:t>cost of transport				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1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2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3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4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5</a:t>
            </a:r>
          </a:p>
          <a:p>
            <a:pPr marL="609600" indent="-609600"/>
            <a:r>
              <a:rPr lang="en-GB" sz="1600" b="1" smtClean="0"/>
              <a:t>health and safety – too dangerous		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1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2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3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4</a:t>
            </a:r>
            <a:r>
              <a:rPr lang="en-GB" sz="1600" smtClean="0">
                <a:sym typeface="Wingdings" pitchFamily="2" charset="2"/>
              </a:rPr>
              <a:t></a:t>
            </a:r>
            <a:r>
              <a:rPr lang="en-GB" sz="1600" smtClean="0"/>
              <a:t>5</a:t>
            </a:r>
            <a:endParaRPr lang="en-US" sz="16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3F22271-95E1-4FAD-837C-23722FEFE569}" type="slidenum">
              <a:rPr lang="en-US"/>
              <a:pPr/>
              <a:t>46</a:t>
            </a:fld>
            <a:endParaRPr lang="en-US"/>
          </a:p>
        </p:txBody>
      </p:sp>
      <p:sp>
        <p:nvSpPr>
          <p:cNvPr id="49155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457200"/>
            <a:ext cx="7772400" cy="1143000"/>
          </a:xfrm>
        </p:spPr>
        <p:txBody>
          <a:bodyPr/>
          <a:lstStyle/>
          <a:p>
            <a:r>
              <a:rPr lang="en-US" smtClean="0"/>
              <a:t>Questionnaire Examples</a:t>
            </a:r>
            <a:br>
              <a:rPr lang="en-US" smtClean="0"/>
            </a:br>
            <a:r>
              <a:rPr lang="en-US" smtClean="0"/>
              <a:t> </a:t>
            </a:r>
            <a:r>
              <a:rPr lang="en-US" sz="1600" smtClean="0"/>
              <a:t>using scales =Likert</a:t>
            </a:r>
            <a:r>
              <a:rPr lang="en-US" smtClean="0"/>
              <a:t> </a:t>
            </a:r>
            <a:endParaRPr lang="en-US" sz="1600" smtClean="0"/>
          </a:p>
        </p:txBody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lnSpc>
                <a:spcPct val="80000"/>
              </a:lnSpc>
            </a:pPr>
            <a:r>
              <a:rPr lang="en-GB" sz="1600" b="1" smtClean="0"/>
              <a:t>20  What  motivates you to go on holiday? Please rate on a scale of 1-55= highly motivational factor 1= never a  motivational factor</a:t>
            </a:r>
          </a:p>
          <a:p>
            <a:pPr marL="609600" indent="-609600">
              <a:lnSpc>
                <a:spcPct val="80000"/>
              </a:lnSpc>
            </a:pPr>
            <a:endParaRPr lang="en-GB" sz="1600" b="1" smtClean="0"/>
          </a:p>
          <a:p>
            <a:pPr marL="609600" indent="-609600">
              <a:lnSpc>
                <a:spcPct val="80000"/>
              </a:lnSpc>
            </a:pPr>
            <a:r>
              <a:rPr lang="en-GB" sz="1600" b="1" smtClean="0"/>
              <a:t>sunbathing-weather 	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1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2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3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4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5</a:t>
            </a:r>
          </a:p>
          <a:p>
            <a:pPr marL="609600" indent="-609600">
              <a:lnSpc>
                <a:spcPct val="80000"/>
              </a:lnSpc>
            </a:pPr>
            <a:endParaRPr lang="en-GB" sz="1600" b="1" smtClean="0"/>
          </a:p>
          <a:p>
            <a:pPr marL="609600" indent="-609600">
              <a:lnSpc>
                <a:spcPct val="80000"/>
              </a:lnSpc>
            </a:pPr>
            <a:r>
              <a:rPr lang="en-GB" sz="1600" b="1" smtClean="0"/>
              <a:t>relaxing reading  		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1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2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3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4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5</a:t>
            </a:r>
          </a:p>
          <a:p>
            <a:pPr marL="609600" indent="-609600">
              <a:lnSpc>
                <a:spcPct val="80000"/>
              </a:lnSpc>
            </a:pPr>
            <a:endParaRPr lang="en-GB" sz="1600" b="1" smtClean="0"/>
          </a:p>
          <a:p>
            <a:pPr marL="609600" indent="-609600">
              <a:lnSpc>
                <a:spcPct val="80000"/>
              </a:lnSpc>
            </a:pPr>
            <a:r>
              <a:rPr lang="en-GB" sz="1600" b="1" smtClean="0"/>
              <a:t>exploring new lands  	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1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2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3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4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5</a:t>
            </a:r>
          </a:p>
          <a:p>
            <a:pPr marL="609600" indent="-609600">
              <a:lnSpc>
                <a:spcPct val="80000"/>
              </a:lnSpc>
            </a:pPr>
            <a:endParaRPr lang="en-GB" sz="1600" b="1" smtClean="0"/>
          </a:p>
          <a:p>
            <a:pPr marL="609600" indent="-609600">
              <a:lnSpc>
                <a:spcPct val="80000"/>
              </a:lnSpc>
            </a:pPr>
            <a:r>
              <a:rPr lang="en-GB" sz="1600" b="1" smtClean="0"/>
              <a:t>adventure- thrill  	 	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1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2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3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4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5</a:t>
            </a:r>
          </a:p>
          <a:p>
            <a:pPr marL="609600" indent="-609600">
              <a:lnSpc>
                <a:spcPct val="80000"/>
              </a:lnSpc>
            </a:pPr>
            <a:endParaRPr lang="en-GB" sz="1600" b="1" smtClean="0"/>
          </a:p>
          <a:p>
            <a:pPr marL="609600" indent="-609600">
              <a:lnSpc>
                <a:spcPct val="80000"/>
              </a:lnSpc>
            </a:pPr>
            <a:r>
              <a:rPr lang="en-GB" sz="1600" b="1" smtClean="0"/>
              <a:t>Culture 			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1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2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3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4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5</a:t>
            </a:r>
          </a:p>
          <a:p>
            <a:pPr marL="609600" indent="-609600">
              <a:lnSpc>
                <a:spcPct val="80000"/>
              </a:lnSpc>
            </a:pPr>
            <a:endParaRPr lang="en-GB" sz="1600" b="1" smtClean="0"/>
          </a:p>
          <a:p>
            <a:pPr marL="609600" indent="-609600">
              <a:lnSpc>
                <a:spcPct val="80000"/>
              </a:lnSpc>
            </a:pPr>
            <a:r>
              <a:rPr lang="en-GB" sz="1600" b="1" smtClean="0"/>
              <a:t>food and cuisine		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1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2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3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4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5</a:t>
            </a:r>
          </a:p>
          <a:p>
            <a:pPr marL="609600" indent="-609600">
              <a:lnSpc>
                <a:spcPct val="80000"/>
              </a:lnSpc>
            </a:pPr>
            <a:endParaRPr lang="en-GB" sz="1600" b="1" smtClean="0"/>
          </a:p>
          <a:p>
            <a:pPr marL="609600" indent="-609600">
              <a:lnSpc>
                <a:spcPct val="80000"/>
              </a:lnSpc>
            </a:pPr>
            <a:r>
              <a:rPr lang="en-GB" sz="1600" b="1" smtClean="0"/>
              <a:t>learning about new areas/</a:t>
            </a:r>
          </a:p>
          <a:p>
            <a:pPr marL="609600" indent="-609600">
              <a:lnSpc>
                <a:spcPct val="80000"/>
              </a:lnSpc>
            </a:pPr>
            <a:r>
              <a:rPr lang="en-GB" sz="1600" b="1" smtClean="0"/>
              <a:t>countries 			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1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2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3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4</a:t>
            </a:r>
            <a:r>
              <a:rPr lang="en-GB" sz="1600" b="1" smtClean="0">
                <a:sym typeface="Wingdings" pitchFamily="2" charset="2"/>
              </a:rPr>
              <a:t></a:t>
            </a:r>
            <a:r>
              <a:rPr lang="en-GB" sz="1600" b="1" smtClean="0"/>
              <a:t>5</a:t>
            </a:r>
            <a:endParaRPr lang="en-US" sz="16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D58F260-9B9D-45E4-BBBB-654B2853B0F5}" type="slidenum">
              <a:rPr lang="en-US"/>
              <a:pPr/>
              <a:t>47</a:t>
            </a:fld>
            <a:endParaRPr lang="en-US"/>
          </a:p>
        </p:txBody>
      </p:sp>
      <p:sp>
        <p:nvSpPr>
          <p:cNvPr id="5017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smtClean="0"/>
              <a:t>Planning and logistics of questionnaire design</a:t>
            </a:r>
          </a:p>
        </p:txBody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endParaRPr lang="en-US" sz="2000" smtClean="0"/>
          </a:p>
          <a:p>
            <a:pPr>
              <a:lnSpc>
                <a:spcPct val="80000"/>
              </a:lnSpc>
            </a:pPr>
            <a:r>
              <a:rPr lang="en-US" sz="2000" smtClean="0"/>
              <a:t>Quantitative or qualitative? </a:t>
            </a:r>
          </a:p>
          <a:p>
            <a:pPr>
              <a:lnSpc>
                <a:spcPct val="80000"/>
              </a:lnSpc>
            </a:pPr>
            <a:r>
              <a:rPr lang="en-US" sz="2000" smtClean="0"/>
              <a:t>Legal requirements: the Data Protection </a:t>
            </a:r>
          </a:p>
          <a:p>
            <a:pPr>
              <a:lnSpc>
                <a:spcPct val="80000"/>
              </a:lnSpc>
            </a:pPr>
            <a:r>
              <a:rPr lang="en-US" sz="2000" smtClean="0"/>
              <a:t>Confidentiality and anonymity </a:t>
            </a:r>
          </a:p>
          <a:p>
            <a:pPr>
              <a:lnSpc>
                <a:spcPct val="80000"/>
              </a:lnSpc>
            </a:pPr>
            <a:r>
              <a:rPr lang="en-US" sz="2000" smtClean="0"/>
              <a:t>Sample size</a:t>
            </a:r>
          </a:p>
          <a:p>
            <a:pPr>
              <a:lnSpc>
                <a:spcPct val="80000"/>
              </a:lnSpc>
            </a:pPr>
            <a:r>
              <a:rPr lang="en-US" sz="2000" smtClean="0"/>
              <a:t>Volunteer respondents </a:t>
            </a:r>
          </a:p>
          <a:p>
            <a:pPr>
              <a:lnSpc>
                <a:spcPct val="80000"/>
              </a:lnSpc>
            </a:pPr>
            <a:r>
              <a:rPr lang="en-US" sz="2000" smtClean="0"/>
              <a:t>Identifying subject areas </a:t>
            </a:r>
          </a:p>
          <a:p>
            <a:pPr>
              <a:lnSpc>
                <a:spcPct val="80000"/>
              </a:lnSpc>
            </a:pPr>
            <a:r>
              <a:rPr lang="en-US" sz="2000" smtClean="0"/>
              <a:t>Determining appropriate length </a:t>
            </a:r>
          </a:p>
          <a:p>
            <a:pPr>
              <a:lnSpc>
                <a:spcPct val="80000"/>
              </a:lnSpc>
            </a:pPr>
            <a:r>
              <a:rPr lang="en-US" sz="2000" smtClean="0"/>
              <a:t>Typical time scale </a:t>
            </a:r>
          </a:p>
          <a:p>
            <a:pPr>
              <a:lnSpc>
                <a:spcPct val="80000"/>
              </a:lnSpc>
            </a:pPr>
            <a:r>
              <a:rPr lang="en-US" sz="2000" smtClean="0"/>
              <a:t>Main components of questionnaires </a:t>
            </a:r>
          </a:p>
          <a:p>
            <a:pPr>
              <a:lnSpc>
                <a:spcPct val="80000"/>
              </a:lnSpc>
            </a:pPr>
            <a:r>
              <a:rPr lang="en-US" sz="2000" smtClean="0"/>
              <a:t>Layout issues</a:t>
            </a:r>
          </a:p>
          <a:p>
            <a:pPr lvl="1">
              <a:lnSpc>
                <a:spcPct val="80000"/>
              </a:lnSpc>
            </a:pPr>
            <a:r>
              <a:rPr lang="en-US" sz="1800" smtClean="0"/>
              <a:t>Forms of questions</a:t>
            </a:r>
          </a:p>
          <a:p>
            <a:pPr lvl="1">
              <a:lnSpc>
                <a:spcPct val="80000"/>
              </a:lnSpc>
            </a:pPr>
            <a:r>
              <a:rPr lang="en-US" sz="1800" smtClean="0"/>
              <a:t>Contents of questions</a:t>
            </a:r>
          </a:p>
          <a:p>
            <a:pPr>
              <a:lnSpc>
                <a:spcPct val="80000"/>
              </a:lnSpc>
            </a:pPr>
            <a:endParaRPr lang="en-US" sz="2000" smtClean="0"/>
          </a:p>
          <a:p>
            <a:pPr>
              <a:lnSpc>
                <a:spcPct val="80000"/>
              </a:lnSpc>
            </a:pPr>
            <a:endParaRPr lang="en-US" sz="2000" smtClean="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7D0D078-D458-4836-8969-B4688E6D8127}" type="slidenum">
              <a:rPr lang="en-US"/>
              <a:pPr/>
              <a:t>48</a:t>
            </a:fld>
            <a:endParaRPr lang="en-US"/>
          </a:p>
        </p:txBody>
      </p:sp>
      <p:sp>
        <p:nvSpPr>
          <p:cNvPr id="5120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Questionnaire Examples</a:t>
            </a:r>
            <a:br>
              <a:rPr lang="en-US" smtClean="0"/>
            </a:br>
            <a:r>
              <a:rPr lang="en-US" sz="1600" smtClean="0"/>
              <a:t> using scales =Likert </a:t>
            </a:r>
          </a:p>
        </p:txBody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Monotype Sorts" pitchFamily="2" charset="2"/>
              <a:buNone/>
            </a:pPr>
            <a:r>
              <a:rPr lang="en-GB" sz="1200" b="1" smtClean="0">
                <a:latin typeface="Wolton"/>
              </a:rPr>
              <a:t>Q.15Please answer either Strongly Agree, Agree, Unsure, Disagree, Strongly Disagree to the following statements:</a:t>
            </a:r>
          </a:p>
          <a:p>
            <a:pPr>
              <a:buFont typeface="Monotype Sorts" pitchFamily="2" charset="2"/>
              <a:buNone/>
            </a:pPr>
            <a:endParaRPr lang="en-GB" sz="1200" smtClean="0">
              <a:latin typeface="Wolton"/>
            </a:endParaRPr>
          </a:p>
          <a:p>
            <a:pPr>
              <a:buFont typeface="Monotype Sorts" pitchFamily="2" charset="2"/>
              <a:buNone/>
            </a:pPr>
            <a:r>
              <a:rPr lang="en-GB" sz="1200" smtClean="0">
                <a:latin typeface="Wolton"/>
              </a:rPr>
              <a:t>a. </a:t>
            </a:r>
            <a:r>
              <a:rPr lang="en-GB" sz="1200" b="1" smtClean="0">
                <a:latin typeface="Wolton"/>
              </a:rPr>
              <a:t>I only go on holiday if it is a cheap package</a:t>
            </a:r>
            <a:r>
              <a:rPr lang="en-GB" sz="1200" smtClean="0">
                <a:latin typeface="Wolton"/>
              </a:rPr>
              <a:t>	SA	A	US	D	SD</a:t>
            </a:r>
          </a:p>
          <a:p>
            <a:pPr>
              <a:buFont typeface="Monotype Sorts" pitchFamily="2" charset="2"/>
              <a:buNone/>
            </a:pPr>
            <a:endParaRPr lang="en-GB" sz="1200" smtClean="0">
              <a:latin typeface="Wolton"/>
            </a:endParaRPr>
          </a:p>
          <a:p>
            <a:pPr>
              <a:buFont typeface="Monotype Sorts" pitchFamily="2" charset="2"/>
              <a:buNone/>
            </a:pPr>
            <a:endParaRPr lang="en-GB" sz="1200" smtClean="0">
              <a:latin typeface="Wolton"/>
            </a:endParaRPr>
          </a:p>
          <a:p>
            <a:pPr>
              <a:buFont typeface="Monotype Sorts" pitchFamily="2" charset="2"/>
              <a:buNone/>
            </a:pPr>
            <a:r>
              <a:rPr lang="en-GB" sz="1200" smtClean="0">
                <a:latin typeface="Wolton"/>
              </a:rPr>
              <a:t>b. </a:t>
            </a:r>
            <a:r>
              <a:rPr lang="en-GB" sz="1200" b="1" smtClean="0">
                <a:latin typeface="Wolton"/>
              </a:rPr>
              <a:t>Terrorism affects my choice of destination</a:t>
            </a:r>
            <a:r>
              <a:rPr lang="en-GB" sz="1200" smtClean="0">
                <a:latin typeface="Wolton"/>
              </a:rPr>
              <a:t>	SA	A	US	D	SD</a:t>
            </a:r>
          </a:p>
          <a:p>
            <a:pPr>
              <a:buFont typeface="Monotype Sorts" pitchFamily="2" charset="2"/>
              <a:buNone/>
            </a:pPr>
            <a:endParaRPr lang="en-GB" sz="1200" smtClean="0">
              <a:latin typeface="Wolton"/>
            </a:endParaRPr>
          </a:p>
          <a:p>
            <a:pPr>
              <a:buFont typeface="Monotype Sorts" pitchFamily="2" charset="2"/>
              <a:buNone/>
            </a:pPr>
            <a:endParaRPr lang="en-GB" sz="1200" smtClean="0">
              <a:latin typeface="Wolton"/>
            </a:endParaRPr>
          </a:p>
          <a:p>
            <a:pPr>
              <a:buFont typeface="Monotype Sorts" pitchFamily="2" charset="2"/>
              <a:buNone/>
            </a:pPr>
            <a:r>
              <a:rPr lang="en-GB" sz="1200" smtClean="0">
                <a:latin typeface="Wolton"/>
              </a:rPr>
              <a:t>c. </a:t>
            </a:r>
            <a:r>
              <a:rPr lang="en-GB" sz="1200" b="1" smtClean="0">
                <a:latin typeface="Wolton"/>
              </a:rPr>
              <a:t>I like to encounter the local culture	</a:t>
            </a:r>
            <a:r>
              <a:rPr lang="en-GB" sz="1200" smtClean="0">
                <a:latin typeface="Wolton"/>
              </a:rPr>
              <a:t>	SA	A	US	D	SD</a:t>
            </a:r>
          </a:p>
          <a:p>
            <a:pPr>
              <a:buFont typeface="Monotype Sorts" pitchFamily="2" charset="2"/>
              <a:buNone/>
            </a:pPr>
            <a:endParaRPr lang="en-US" sz="12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ontemporary Portrait">
  <a:themeElements>
    <a:clrScheme name="Contemporary Portrait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Contemporary Portrait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Contemporary Portrait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ntemporary Portrait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ntemporary Portrait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ntemporary Portrait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ntemporary Portrait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ntemporary Portrait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ntemporary Portrait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Designs\Contemporary Portrait.pot</Template>
  <TotalTime>609</TotalTime>
  <Words>1583</Words>
  <Application>Microsoft Office PowerPoint</Application>
  <PresentationFormat>On-screen Show (4:3)</PresentationFormat>
  <Paragraphs>436</Paragraphs>
  <Slides>48</Slides>
  <Notes>14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48</vt:i4>
      </vt:variant>
    </vt:vector>
  </HeadingPairs>
  <TitlesOfParts>
    <vt:vector size="58" baseType="lpstr">
      <vt:lpstr>Times New Roman</vt:lpstr>
      <vt:lpstr>Arial</vt:lpstr>
      <vt:lpstr>Arial Black</vt:lpstr>
      <vt:lpstr>Tahoma</vt:lpstr>
      <vt:lpstr>Monotype Sorts</vt:lpstr>
      <vt:lpstr>Wolton</vt:lpstr>
      <vt:lpstr>Wingdings</vt:lpstr>
      <vt:lpstr>Contemporary Portrait</vt:lpstr>
      <vt:lpstr>ClipArt</vt:lpstr>
      <vt:lpstr>Microsoft Clip Gallery</vt:lpstr>
      <vt:lpstr>MBA Session 2 Introduction to Research Survey Techniques</vt:lpstr>
      <vt:lpstr>Survey Techniques</vt:lpstr>
      <vt:lpstr>SURVEY TYPES</vt:lpstr>
      <vt:lpstr>SURVEY TYPES</vt:lpstr>
      <vt:lpstr>Telephone Survey</vt:lpstr>
      <vt:lpstr>Mail Survey</vt:lpstr>
      <vt:lpstr>Internet e mail Survey</vt:lpstr>
      <vt:lpstr>Personal interview Survey</vt:lpstr>
      <vt:lpstr>Focus groups and Delphi</vt:lpstr>
      <vt:lpstr>Monitoring and observation Survey</vt:lpstr>
      <vt:lpstr>SAMPLING METHODS</vt:lpstr>
      <vt:lpstr>Sampling</vt:lpstr>
      <vt:lpstr>Sampling Issues</vt:lpstr>
      <vt:lpstr>Two Classes of Sampling Techniques:</vt:lpstr>
      <vt:lpstr>1. Nonprobability Sampling</vt:lpstr>
      <vt:lpstr>  Types of sampling   Qualitative Sampling techniques</vt:lpstr>
      <vt:lpstr>Qualitative sampling purposive sampling (Patton,1990;Trochim, 2002) examples</vt:lpstr>
      <vt:lpstr>Slide 18</vt:lpstr>
      <vt:lpstr>Slide 19</vt:lpstr>
      <vt:lpstr>Slide 20</vt:lpstr>
      <vt:lpstr>Advantages of Nonprobability sampling</vt:lpstr>
      <vt:lpstr>2. Probability Sampling</vt:lpstr>
      <vt:lpstr>  Types of sampling   Quantitative Sampling techniques</vt:lpstr>
      <vt:lpstr>Types of sampling   Quantitative Sampling techniques</vt:lpstr>
      <vt:lpstr>Slide 25</vt:lpstr>
      <vt:lpstr>Slide 26</vt:lpstr>
      <vt:lpstr>Slide 27</vt:lpstr>
      <vt:lpstr>Advantages of Probability Sampling</vt:lpstr>
      <vt:lpstr> Accuracy and Reliability of Data</vt:lpstr>
      <vt:lpstr>RELIABILITY and VALIDITY</vt:lpstr>
      <vt:lpstr>RELIABILITY &amp; VALIDITY</vt:lpstr>
      <vt:lpstr>5. Design Fit</vt:lpstr>
      <vt:lpstr>Survey-Sampling Options </vt:lpstr>
      <vt:lpstr>Questionnaire Design</vt:lpstr>
      <vt:lpstr>Question Style good questions are:</vt:lpstr>
      <vt:lpstr>Questionnaire Structure a good questionnaire should consider:</vt:lpstr>
      <vt:lpstr>Common types of faulty items</vt:lpstr>
      <vt:lpstr>Leading questions and context effects</vt:lpstr>
      <vt:lpstr>Double barreled questions</vt:lpstr>
      <vt:lpstr>Vague and ambiguous terminology</vt:lpstr>
      <vt:lpstr>Hidden assumptions, social desirability</vt:lpstr>
      <vt:lpstr>Questionnaire Examples</vt:lpstr>
      <vt:lpstr>Questionnaire Examples  open ended questions </vt:lpstr>
      <vt:lpstr>Questionnaire Examples  Pre determined answers</vt:lpstr>
      <vt:lpstr>Questionnaire Examples using scales =Likert</vt:lpstr>
      <vt:lpstr>Questionnaire Examples  using scales =Likert </vt:lpstr>
      <vt:lpstr>Planning and logistics of questionnaire design</vt:lpstr>
      <vt:lpstr>Questionnaire Examples  using scales =Likert </vt:lpstr>
    </vt:vector>
  </TitlesOfParts>
  <Company>SIHE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Sesssion 2 Introduction to Research Survey Techniques</dc:title>
  <dc:creator>Andrew Jones</dc:creator>
  <cp:lastModifiedBy>Andy</cp:lastModifiedBy>
  <cp:revision>42</cp:revision>
  <cp:lastPrinted>2003-01-14T13:57:04Z</cp:lastPrinted>
  <dcterms:created xsi:type="dcterms:W3CDTF">2003-01-14T10:05:52Z</dcterms:created>
  <dcterms:modified xsi:type="dcterms:W3CDTF">2009-11-11T20:27:40Z</dcterms:modified>
</cp:coreProperties>
</file>