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4" autoAdjust="0"/>
    <p:restoredTop sz="84967" autoAdjust="0"/>
  </p:normalViewPr>
  <p:slideViewPr>
    <p:cSldViewPr snapToGrid="0" snapToObjects="1">
      <p:cViewPr>
        <p:scale>
          <a:sx n="78" d="100"/>
          <a:sy n="78" d="100"/>
        </p:scale>
        <p:origin x="648" y="-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0804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11480" y="6473952"/>
            <a:ext cx="8046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BMHP6030  •  Health, Wellbeing &amp; Sustainable Development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9235440" y="6473952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BSc (Hons) Health and Social Care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732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900000">
            <a:off x="8092440" y="-1097280"/>
            <a:ext cx="5120640" cy="5120640"/>
          </a:xfrm>
          <a:prstGeom prst="arc">
            <a:avLst/>
          </a:prstGeom>
          <a:solidFill>
            <a:srgbClr val="1E4D5C">
              <a:alpha val="88000"/>
            </a:srgbClr>
          </a:solidFill>
          <a:ln w="12700">
            <a:solidFill>
              <a:srgbClr val="1E4D5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686800" y="1920240"/>
            <a:ext cx="3108960" cy="3108960"/>
          </a:xfrm>
          <a:prstGeom prst="ellipse">
            <a:avLst/>
          </a:prstGeom>
          <a:solidFill>
            <a:srgbClr val="0B6E69">
              <a:alpha val="95000"/>
            </a:srgbClr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9372600" y="2542032"/>
            <a:ext cx="822960" cy="82296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372600" y="2551176"/>
            <a:ext cx="82296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 rot="19800000">
            <a:off x="8823960" y="3246120"/>
            <a:ext cx="914400" cy="1051560"/>
          </a:xfrm>
          <a:prstGeom prst="arc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 rot="1800000">
            <a:off x="10195560" y="3154680"/>
            <a:ext cx="914400" cy="1051560"/>
          </a:xfrm>
          <a:prstGeom prst="arc">
            <a:avLst/>
          </a:prstGeom>
          <a:solidFill>
            <a:srgbClr val="7DB79A"/>
          </a:solidFill>
          <a:ln w="12700">
            <a:solidFill>
              <a:srgbClr val="7DB7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58368" y="1143000"/>
            <a:ext cx="7223760" cy="1508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HEALTH, WELLBEING</a:t>
            </a:r>
            <a:endParaRPr lang="en-US" sz="3100" dirty="0"/>
          </a:p>
          <a:p>
            <a:pPr marL="0" indent="0" algn="l">
              <a:buNone/>
            </a:pPr>
            <a:r>
              <a:rPr lang="en-US" sz="3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SUSTAINABLE DEVELOPMENT</a:t>
            </a:r>
            <a:endParaRPr lang="en-US" sz="3100" dirty="0"/>
          </a:p>
        </p:txBody>
      </p:sp>
      <p:sp>
        <p:nvSpPr>
          <p:cNvPr id="9" name="Text 7"/>
          <p:cNvSpPr/>
          <p:nvPr/>
        </p:nvSpPr>
        <p:spPr>
          <a:xfrm>
            <a:off x="685800" y="2907792"/>
            <a:ext cx="662940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800" dirty="0">
                <a:solidFill>
                  <a:srgbClr val="D9E7E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critical examination of integration, policy, service delivery, inequalities and sustainability in health and social care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685800" y="3977640"/>
            <a:ext cx="5669280" cy="0"/>
          </a:xfrm>
          <a:prstGeom prst="line">
            <a:avLst/>
          </a:prstGeom>
          <a:noFill/>
          <a:ln w="38100">
            <a:solidFill>
              <a:srgbClr val="D9A4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5800" y="4160520"/>
            <a:ext cx="658368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D9E7E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BMHP6030  |  Component 1 Presentation  |  15 minutes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85800" y="4773168"/>
            <a:ext cx="7223760" cy="6400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BDD4C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Student: [liza Bedworth]   •   Student number</a:t>
            </a:r>
            <a:r>
              <a:rPr lang="en-US" sz="1200">
                <a:solidFill>
                  <a:srgbClr val="BDD4C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[2238817]</a:t>
            </a: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BDD4C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Lecturers: Parese Ahmed, Olufemi Oluranti &amp; Zakiyyah Ahmed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85800" y="5870448"/>
            <a:ext cx="530352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BSc (Hons) Health and Social Care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Three connected concepts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health, wellbeing and sustainability cannot be treated separately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94360" y="1417320"/>
            <a:ext cx="324612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77240" y="1627632"/>
            <a:ext cx="658368" cy="658368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77240" y="1636776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✚</a:t>
            </a:r>
            <a:endParaRPr lang="en-US" sz="2500" dirty="0"/>
          </a:p>
        </p:txBody>
      </p:sp>
      <p:sp>
        <p:nvSpPr>
          <p:cNvPr id="7" name="Text 5"/>
          <p:cNvSpPr/>
          <p:nvPr/>
        </p:nvSpPr>
        <p:spPr>
          <a:xfrm>
            <a:off x="1554480" y="1664208"/>
            <a:ext cx="1993392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22960" y="2423160"/>
            <a:ext cx="278892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Physical, mental and social wellbeing — not simply the absence of disease.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206240" y="1417320"/>
            <a:ext cx="324612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389120" y="1627632"/>
            <a:ext cx="658368" cy="658368"/>
          </a:xfrm>
          <a:prstGeom prst="ellipse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389120" y="1636776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2500" dirty="0"/>
          </a:p>
        </p:txBody>
      </p:sp>
      <p:sp>
        <p:nvSpPr>
          <p:cNvPr id="12" name="Text 10"/>
          <p:cNvSpPr/>
          <p:nvPr/>
        </p:nvSpPr>
        <p:spPr>
          <a:xfrm>
            <a:off x="5166360" y="1664208"/>
            <a:ext cx="1993392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434840" y="2423160"/>
            <a:ext cx="278892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people feel, function, connect and experience quality of life across the life course.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7818120" y="1417320"/>
            <a:ext cx="3246120" cy="2286000"/>
          </a:xfrm>
          <a:prstGeom prst="roundRect">
            <a:avLst>
              <a:gd name="adj" fmla="val 48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001000" y="1627632"/>
            <a:ext cx="658368" cy="658368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001000" y="1636776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2500" dirty="0"/>
          </a:p>
        </p:txBody>
      </p:sp>
      <p:sp>
        <p:nvSpPr>
          <p:cNvPr id="17" name="Text 15"/>
          <p:cNvSpPr/>
          <p:nvPr/>
        </p:nvSpPr>
        <p:spPr>
          <a:xfrm>
            <a:off x="8778240" y="1664208"/>
            <a:ext cx="1993392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DEVELOPMENT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8046720" y="2423160"/>
            <a:ext cx="2788920" cy="868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6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Meeting present needs while protecting the health, resources and opportunities of future generations.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21792" y="4087368"/>
            <a:ext cx="114300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 LINK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594360" y="4407408"/>
            <a:ext cx="10469880" cy="1143000"/>
          </a:xfrm>
          <a:prstGeom prst="roundRect">
            <a:avLst>
              <a:gd name="adj" fmla="val 7200"/>
            </a:avLst>
          </a:prstGeom>
          <a:solidFill>
            <a:srgbClr val="DCEFEA"/>
          </a:solidFill>
          <a:ln w="12700">
            <a:solidFill>
              <a:srgbClr val="B6D7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68680" y="4636008"/>
            <a:ext cx="987552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Housing • income • education • employment • transport • environment</a:t>
            </a:r>
            <a:endParaRPr lang="en-US" sz="1900" dirty="0"/>
          </a:p>
        </p:txBody>
      </p:sp>
      <p:sp>
        <p:nvSpPr>
          <p:cNvPr id="22" name="Text 20"/>
          <p:cNvSpPr/>
          <p:nvPr/>
        </p:nvSpPr>
        <p:spPr>
          <a:xfrm>
            <a:off x="1005840" y="5010912"/>
            <a:ext cx="960120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These wider determinants shape exposure to risk, access to resources and the ability to live a healthy life.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WHO (1948/2026); WHO (2023).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Models of health: what changes when the lens changes?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Level 6 comparison: strengths, limitations and implications for practice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48640" y="1325880"/>
            <a:ext cx="3337560" cy="4096512"/>
          </a:xfrm>
          <a:prstGeom prst="roundRect">
            <a:avLst>
              <a:gd name="adj" fmla="val 3288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49808" y="1536192"/>
            <a:ext cx="1280160" cy="310896"/>
          </a:xfrm>
          <a:prstGeom prst="roundRect">
            <a:avLst>
              <a:gd name="adj" fmla="val 23529"/>
            </a:avLst>
          </a:prstGeom>
          <a:solidFill>
            <a:srgbClr val="EDF4F8"/>
          </a:solidFill>
          <a:ln w="12700">
            <a:solidFill>
              <a:srgbClr val="ED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22960" y="1554480"/>
            <a:ext cx="1133856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F6FA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DISEASE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3035808" y="1481328"/>
            <a:ext cx="566928" cy="566928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035808" y="1490472"/>
            <a:ext cx="5669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⚕</a:t>
            </a:r>
            <a:endParaRPr lang="en-US" sz="2300" dirty="0"/>
          </a:p>
        </p:txBody>
      </p:sp>
      <p:sp>
        <p:nvSpPr>
          <p:cNvPr id="9" name="Text 7"/>
          <p:cNvSpPr/>
          <p:nvPr/>
        </p:nvSpPr>
        <p:spPr>
          <a:xfrm>
            <a:off x="749808" y="2011680"/>
            <a:ext cx="27432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Biomedical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749808" y="263347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49808" y="2862072"/>
            <a:ext cx="2816352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for diagnosis, acute treatment and measurable pathology.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49808" y="359359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749808" y="3822192"/>
            <a:ext cx="2816352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underplay social context, behaviour and lived experience.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49808" y="4882896"/>
            <a:ext cx="2816352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Hospitals • medicines • surgery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133088" y="1325880"/>
            <a:ext cx="3337560" cy="4096512"/>
          </a:xfrm>
          <a:prstGeom prst="roundRect">
            <a:avLst>
              <a:gd name="adj" fmla="val 3288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334256" y="1536192"/>
            <a:ext cx="1280160" cy="310896"/>
          </a:xfrm>
          <a:prstGeom prst="roundRect">
            <a:avLst>
              <a:gd name="adj" fmla="val 23529"/>
            </a:avLst>
          </a:prstGeom>
          <a:solidFill>
            <a:srgbClr val="EDF4F8"/>
          </a:solidFill>
          <a:ln w="12700">
            <a:solidFill>
              <a:srgbClr val="ED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407408" y="1554480"/>
            <a:ext cx="1133856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WHOLE PERSON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6620256" y="1481328"/>
            <a:ext cx="566928" cy="566928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620256" y="1490472"/>
            <a:ext cx="5669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◎</a:t>
            </a:r>
            <a:endParaRPr lang="en-US" sz="2300" dirty="0"/>
          </a:p>
        </p:txBody>
      </p:sp>
      <p:sp>
        <p:nvSpPr>
          <p:cNvPr id="20" name="Text 18"/>
          <p:cNvSpPr/>
          <p:nvPr/>
        </p:nvSpPr>
        <p:spPr>
          <a:xfrm>
            <a:off x="4334256" y="2011680"/>
            <a:ext cx="27432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Biopsychosocial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4334256" y="263347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334256" y="2862072"/>
            <a:ext cx="2816352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Integrates biological, psychological and social influences.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4334256" y="359359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4334256" y="3822192"/>
            <a:ext cx="2816352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Holistic assessment can be time- and resource-intensive.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4334256" y="4882896"/>
            <a:ext cx="2816352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Long-term conditions • mental health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7717536" y="1325880"/>
            <a:ext cx="3337560" cy="4096512"/>
          </a:xfrm>
          <a:prstGeom prst="roundRect">
            <a:avLst>
              <a:gd name="adj" fmla="val 3288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7918704" y="1536192"/>
            <a:ext cx="1280160" cy="310896"/>
          </a:xfrm>
          <a:prstGeom prst="roundRect">
            <a:avLst>
              <a:gd name="adj" fmla="val 23529"/>
            </a:avLst>
          </a:prstGeom>
          <a:solidFill>
            <a:srgbClr val="EDF4F8"/>
          </a:solidFill>
          <a:ln w="12700">
            <a:solidFill>
              <a:srgbClr val="ED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991856" y="1554480"/>
            <a:ext cx="1133856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CONTEXT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10204704" y="1481328"/>
            <a:ext cx="566928" cy="566928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0204704" y="1490472"/>
            <a:ext cx="5669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2300" dirty="0"/>
          </a:p>
        </p:txBody>
      </p:sp>
      <p:sp>
        <p:nvSpPr>
          <p:cNvPr id="31" name="Text 29"/>
          <p:cNvSpPr/>
          <p:nvPr/>
        </p:nvSpPr>
        <p:spPr>
          <a:xfrm>
            <a:off x="7918704" y="2011680"/>
            <a:ext cx="27432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/ ecological</a:t>
            </a:r>
            <a:endParaRPr lang="en-US" sz="1900" dirty="0"/>
          </a:p>
        </p:txBody>
      </p:sp>
      <p:sp>
        <p:nvSpPr>
          <p:cNvPr id="32" name="Text 30"/>
          <p:cNvSpPr/>
          <p:nvPr/>
        </p:nvSpPr>
        <p:spPr>
          <a:xfrm>
            <a:off x="7918704" y="263347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7918704" y="2862072"/>
            <a:ext cx="2816352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Explains inequalities through wider determinants and environments.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7918704" y="3593592"/>
            <a:ext cx="822960" cy="219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7918704" y="3822192"/>
            <a:ext cx="2816352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be difficult to translate into individual clinical action.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7918704" y="4882896"/>
            <a:ext cx="2816352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Public health • prevention • policy</a:t>
            </a:r>
            <a:endParaRPr lang="en-US" sz="1100" dirty="0"/>
          </a:p>
        </p:txBody>
      </p:sp>
      <p:sp>
        <p:nvSpPr>
          <p:cNvPr id="37" name="Shape 35"/>
          <p:cNvSpPr/>
          <p:nvPr/>
        </p:nvSpPr>
        <p:spPr>
          <a:xfrm>
            <a:off x="822960" y="5596128"/>
            <a:ext cx="10241280" cy="457200"/>
          </a:xfrm>
          <a:prstGeom prst="roundRect">
            <a:avLst>
              <a:gd name="adj" fmla="val 10000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1024128" y="5678424"/>
            <a:ext cx="982980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judgement: sustainable care needs all three lenses — treatment + person-centred care + action on determinants.</a:t>
            </a:r>
            <a:endParaRPr lang="en-US" sz="1400" dirty="0"/>
          </a:p>
        </p:txBody>
      </p:sp>
      <p:sp>
        <p:nvSpPr>
          <p:cNvPr id="39" name="Text 37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Seminal source: Engel (1977); contemporary policy application: WHO (2023).</a:t>
            </a:r>
            <a:endParaRPr lang="en-US" sz="900" dirty="0"/>
          </a:p>
        </p:txBody>
      </p:sp>
      <p:sp>
        <p:nvSpPr>
          <p:cNvPr id="4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Sustainable development: health runs through the SDGs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SDG 3 is central — but health is also created outside healthcare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73152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4C9F38"/>
          </a:solidFill>
          <a:ln w="12700">
            <a:solidFill>
              <a:srgbClr val="4C9F3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7782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191109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87782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Good health</a:t>
            </a:r>
            <a:endParaRPr lang="en-US" sz="1500" dirty="0"/>
          </a:p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wellbeing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310896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DD1367"/>
          </a:solidFill>
          <a:ln w="12700">
            <a:solidFill>
              <a:srgbClr val="DD136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5526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428853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↔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325526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Reduced</a:t>
            </a:r>
            <a:endParaRPr lang="en-US" sz="1500" dirty="0"/>
          </a:p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inequalities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548640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FD9D24"/>
          </a:solidFill>
          <a:ln w="12700">
            <a:solidFill>
              <a:srgbClr val="FD9D2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63270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666597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563270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cities</a:t>
            </a:r>
            <a:endParaRPr lang="en-US" sz="1500" dirty="0"/>
          </a:p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&amp; communities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7863840" y="1417320"/>
            <a:ext cx="1874520" cy="1874520"/>
          </a:xfrm>
          <a:prstGeom prst="roundRect">
            <a:avLst>
              <a:gd name="adj" fmla="val 2927"/>
            </a:avLst>
          </a:prstGeom>
          <a:solidFill>
            <a:srgbClr val="3F7E44"/>
          </a:solidFill>
          <a:ln w="12700">
            <a:solidFill>
              <a:srgbClr val="3F7E4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010144" y="1536192"/>
            <a:ext cx="438912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2600" dirty="0"/>
          </a:p>
        </p:txBody>
      </p:sp>
      <p:sp>
        <p:nvSpPr>
          <p:cNvPr id="18" name="Text 16"/>
          <p:cNvSpPr/>
          <p:nvPr/>
        </p:nvSpPr>
        <p:spPr>
          <a:xfrm>
            <a:off x="9043416" y="1490472"/>
            <a:ext cx="475488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2600" dirty="0"/>
          </a:p>
        </p:txBody>
      </p:sp>
      <p:sp>
        <p:nvSpPr>
          <p:cNvPr id="19" name="Text 17"/>
          <p:cNvSpPr/>
          <p:nvPr/>
        </p:nvSpPr>
        <p:spPr>
          <a:xfrm>
            <a:off x="8010144" y="2240280"/>
            <a:ext cx="1554480" cy="7498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b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Climate</a:t>
            </a:r>
            <a:endParaRPr lang="en-US" sz="1500" dirty="0"/>
          </a:p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action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77724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 choices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15468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Living conditions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553212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Exposure to risk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909560" y="3886200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 to support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169164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06908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44652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8823960" y="4315968"/>
            <a:ext cx="914400" cy="502920"/>
          </a:xfrm>
          <a:prstGeom prst="chevron">
            <a:avLst/>
          </a:prstGeom>
          <a:solidFill>
            <a:srgbClr val="A9D5CB"/>
          </a:solidFill>
          <a:ln w="12700">
            <a:solidFill>
              <a:srgbClr val="A9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2880360" y="4937760"/>
            <a:ext cx="5760720" cy="713232"/>
          </a:xfrm>
          <a:prstGeom prst="roundRect">
            <a:avLst>
              <a:gd name="adj" fmla="val 10256"/>
            </a:avLst>
          </a:prstGeom>
          <a:solidFill>
            <a:srgbClr val="DCEFEA"/>
          </a:solidFill>
          <a:ln w="12700">
            <a:solidFill>
              <a:srgbClr val="B7D8D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3127248" y="5120640"/>
            <a:ext cx="525780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Population health + wellbeing + resilience</a:t>
            </a:r>
            <a:endParaRPr lang="en-US" sz="1900" dirty="0"/>
          </a:p>
        </p:txBody>
      </p:sp>
      <p:sp>
        <p:nvSpPr>
          <p:cNvPr id="30" name="Text 28"/>
          <p:cNvSpPr/>
          <p:nvPr/>
        </p:nvSpPr>
        <p:spPr>
          <a:xfrm>
            <a:off x="914400" y="5797296"/>
            <a:ext cx="98755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Strength: joined-up action  •  Limitation: broad goals need measurable local accountability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United Nations (2015); WHO (2023).</a:t>
            </a:r>
            <a:endParaRPr lang="en-US" sz="90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Integration: “Health in All Policies”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Moving prevention upstream through multisector collaboration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138928" y="2286000"/>
            <a:ext cx="1828800" cy="1828800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138928" y="2295144"/>
            <a:ext cx="1828800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5404104" y="2761488"/>
            <a:ext cx="1298448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EQUITY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914400" y="14173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42416" y="15544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481328" y="15727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Housing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1783080" y="1746504"/>
            <a:ext cx="4270248" cy="145389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914400" y="41605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42416" y="42976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✎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481328" y="43159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Education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1783080" y="4489704"/>
            <a:ext cx="4270248" cy="0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2926080" y="5010912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054096" y="5148072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▣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3493008" y="5166360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Employment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3794760" y="5340096"/>
            <a:ext cx="2258568" cy="0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046720" y="5010912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174736" y="5148072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613648" y="5166360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Environment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8915400" y="5340096"/>
            <a:ext cx="0" cy="0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9601200" y="37033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9729216" y="38404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10168128" y="38587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Transport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10469880" y="4032504"/>
            <a:ext cx="0" cy="0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9418320" y="123444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9546336" y="137160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9985248" y="138988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care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10287000" y="1563624"/>
            <a:ext cx="0" cy="163677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108960" y="960120"/>
            <a:ext cx="1737360" cy="65836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236976" y="1097280"/>
            <a:ext cx="384048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◎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3675888" y="1115568"/>
            <a:ext cx="987552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Public health</a:t>
            </a:r>
            <a:endParaRPr lang="en-US" sz="1300" dirty="0"/>
          </a:p>
        </p:txBody>
      </p:sp>
      <p:sp>
        <p:nvSpPr>
          <p:cNvPr id="34" name="Shape 32"/>
          <p:cNvSpPr/>
          <p:nvPr/>
        </p:nvSpPr>
        <p:spPr>
          <a:xfrm>
            <a:off x="3977640" y="1289304"/>
            <a:ext cx="2075688" cy="1911096"/>
          </a:xfrm>
          <a:prstGeom prst="line">
            <a:avLst/>
          </a:prstGeom>
          <a:noFill/>
          <a:ln w="19050">
            <a:solidFill>
              <a:srgbClr val="B9CAC6"/>
            </a:solidFill>
            <a:prstDash val="dash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777240" y="5669280"/>
            <a:ext cx="10561320" cy="438912"/>
          </a:xfrm>
          <a:prstGeom prst="roundRect">
            <a:avLst>
              <a:gd name="adj" fmla="val 25000"/>
            </a:avLst>
          </a:prstGeom>
          <a:solidFill>
            <a:srgbClr val="EAF4F1"/>
          </a:solidFill>
          <a:ln w="12700">
            <a:solidFill>
              <a:srgbClr val="C8DD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960120" y="5760720"/>
            <a:ext cx="1014984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 pillars: governance &amp; accountability • leadership • ways of working • resources/capability</a:t>
            </a:r>
            <a:endParaRPr lang="en-US" sz="1300" dirty="0"/>
          </a:p>
        </p:txBody>
      </p:sp>
      <p:sp>
        <p:nvSpPr>
          <p:cNvPr id="37" name="Text 35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Source: WHO (2023) Working together for equity and healthier populations.</a:t>
            </a:r>
            <a:endParaRPr lang="en-US" sz="900" dirty="0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 Policy and governance in England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policy direction increasingly reflects integration, prevention and sustainability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1051560" y="2743200"/>
            <a:ext cx="9829800" cy="0"/>
          </a:xfrm>
          <a:prstGeom prst="line">
            <a:avLst/>
          </a:prstGeom>
          <a:noFill/>
          <a:ln w="50800">
            <a:solidFill>
              <a:srgbClr val="8FB7AD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234440" y="2487168"/>
            <a:ext cx="502920" cy="502920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2471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6FA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2022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73152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&amp; Care Act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91440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ICS/ICBs; integration; duties linked to inequalities.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886200" y="2487168"/>
            <a:ext cx="502920" cy="502920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77647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2023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338328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56616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 HiAP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356616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Cross-government collaboration on determinants and equity.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537960" y="2487168"/>
            <a:ext cx="502920" cy="502920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2823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2025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603504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21792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 Year Health Plan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621792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Hospital→community • analogue→digital • sickness→prevention.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9189720" y="2487168"/>
            <a:ext cx="502920" cy="502920"/>
          </a:xfrm>
          <a:prstGeom prst="ellipse">
            <a:avLst/>
          </a:prstGeom>
          <a:solidFill>
            <a:srgbClr val="D9A441"/>
          </a:solidFill>
          <a:ln w="12700">
            <a:solidFill>
              <a:srgbClr val="D9A4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079992" y="1874520"/>
            <a:ext cx="73152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2026</a:t>
            </a:r>
            <a:endParaRPr lang="en-US" sz="1800" dirty="0"/>
          </a:p>
        </p:txBody>
      </p:sp>
      <p:sp>
        <p:nvSpPr>
          <p:cNvPr id="22" name="Shape 20"/>
          <p:cNvSpPr/>
          <p:nvPr/>
        </p:nvSpPr>
        <p:spPr>
          <a:xfrm>
            <a:off x="8686800" y="3218688"/>
            <a:ext cx="1920240" cy="1325880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869680" y="3364992"/>
            <a:ext cx="1572768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Capital + prevention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8869680" y="3803904"/>
            <a:ext cx="1572768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Infrastructure investment and renewed prevention emphasis.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1005840" y="4892040"/>
            <a:ext cx="9966960" cy="795528"/>
          </a:xfrm>
          <a:prstGeom prst="roundRect">
            <a:avLst>
              <a:gd name="adj" fmla="val 13793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234440" y="5047488"/>
            <a:ext cx="11430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issue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2331720" y="5010912"/>
            <a:ext cx="82296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 ambition is strong, but delivery depends on workforce, funding, data sharing, digital inclusion and local capacity.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Health and Care Act 2022; DHSC (2025); DHSC (2026).</a:t>
            </a:r>
            <a:endParaRPr lang="en-US" sz="9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6. Service delivery: what integration looks like in practice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community-based pathway can combine clinical, psychological and social support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777240" y="1874520"/>
            <a:ext cx="960120" cy="960120"/>
          </a:xfrm>
          <a:prstGeom prst="ellipse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883664"/>
            <a:ext cx="960120" cy="94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☺</a:t>
            </a:r>
            <a:endParaRPr lang="en-US" sz="3200" dirty="0"/>
          </a:p>
        </p:txBody>
      </p:sp>
      <p:sp>
        <p:nvSpPr>
          <p:cNvPr id="6" name="Text 4"/>
          <p:cNvSpPr/>
          <p:nvPr/>
        </p:nvSpPr>
        <p:spPr>
          <a:xfrm>
            <a:off x="749808" y="2944368"/>
            <a:ext cx="100584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691640" y="2121408"/>
            <a:ext cx="457200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28600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871216" y="1737360"/>
            <a:ext cx="658368" cy="658368"/>
          </a:xfrm>
          <a:prstGeom prst="ellipse">
            <a:avLst/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87121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⚕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242316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Community team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46888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Nurse + AHP + GP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160520" y="2121408"/>
            <a:ext cx="384048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466344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248656" y="1737360"/>
            <a:ext cx="658368" cy="658368"/>
          </a:xfrm>
          <a:prstGeom prst="ellipse">
            <a:avLst/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24865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▣</a:t>
            </a:r>
            <a:endParaRPr lang="en-US" sz="2300" dirty="0"/>
          </a:p>
        </p:txBody>
      </p:sp>
      <p:sp>
        <p:nvSpPr>
          <p:cNvPr id="17" name="Text 15"/>
          <p:cNvSpPr/>
          <p:nvPr/>
        </p:nvSpPr>
        <p:spPr>
          <a:xfrm>
            <a:off x="480060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support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484632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Remote monitoring / NHS App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537960" y="2121408"/>
            <a:ext cx="384048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704088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626096" y="1737360"/>
            <a:ext cx="658368" cy="658368"/>
          </a:xfrm>
          <a:prstGeom prst="ellipse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62609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♥</a:t>
            </a:r>
            <a:endParaRPr lang="en-US" sz="2300" dirty="0"/>
          </a:p>
        </p:txBody>
      </p:sp>
      <p:sp>
        <p:nvSpPr>
          <p:cNvPr id="23" name="Text 21"/>
          <p:cNvSpPr/>
          <p:nvPr/>
        </p:nvSpPr>
        <p:spPr>
          <a:xfrm>
            <a:off x="717804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 support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722376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Mental health + prevention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8915400" y="2121408"/>
            <a:ext cx="384048" cy="411480"/>
          </a:xfrm>
          <a:prstGeom prst="chevron">
            <a:avLst/>
          </a:prstGeom>
          <a:solidFill>
            <a:srgbClr val="C6DAD5"/>
          </a:solidFill>
          <a:ln w="12700">
            <a:solidFill>
              <a:srgbClr val="C6DA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9418320" y="1508760"/>
            <a:ext cx="1828800" cy="1965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10003536" y="1737360"/>
            <a:ext cx="658368" cy="658368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0003536" y="1746504"/>
            <a:ext cx="65836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⌂</a:t>
            </a:r>
            <a:endParaRPr lang="en-US" sz="2300" dirty="0"/>
          </a:p>
        </p:txBody>
      </p:sp>
      <p:sp>
        <p:nvSpPr>
          <p:cNvPr id="29" name="Text 27"/>
          <p:cNvSpPr/>
          <p:nvPr/>
        </p:nvSpPr>
        <p:spPr>
          <a:xfrm>
            <a:off x="9555480" y="2542032"/>
            <a:ext cx="155448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support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9601200" y="2944368"/>
            <a:ext cx="146304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Housing / benefits / VCSE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914400" y="4160520"/>
            <a:ext cx="4892040" cy="1143000"/>
          </a:xfrm>
          <a:prstGeom prst="roundRect">
            <a:avLst>
              <a:gd name="adj" fmla="val 9600"/>
            </a:avLst>
          </a:prstGeom>
          <a:solidFill>
            <a:srgbClr val="EAF6F1"/>
          </a:solidFill>
          <a:ln w="12700">
            <a:solidFill>
              <a:srgbClr val="C3D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1143000" y="4370832"/>
            <a:ext cx="14173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Potential gains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1143000" y="4681728"/>
            <a:ext cx="425196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Earlier intervention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Fewer avoidable admissions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Greater independence</a:t>
            </a:r>
            <a:endParaRPr lang="en-US" sz="1250" dirty="0"/>
          </a:p>
        </p:txBody>
      </p:sp>
      <p:sp>
        <p:nvSpPr>
          <p:cNvPr id="34" name="Shape 32"/>
          <p:cNvSpPr/>
          <p:nvPr/>
        </p:nvSpPr>
        <p:spPr>
          <a:xfrm>
            <a:off x="6172200" y="4160520"/>
            <a:ext cx="4892040" cy="1143000"/>
          </a:xfrm>
          <a:prstGeom prst="roundRect">
            <a:avLst>
              <a:gd name="adj" fmla="val 9600"/>
            </a:avLst>
          </a:prstGeom>
          <a:solidFill>
            <a:srgbClr val="FBF0ED"/>
          </a:solidFill>
          <a:ln w="12700">
            <a:solidFill>
              <a:srgbClr val="E8C7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400800" y="4370832"/>
            <a:ext cx="16459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Implementation risks</a:t>
            </a:r>
            <a:endParaRPr lang="en-US" sz="1300" dirty="0"/>
          </a:p>
        </p:txBody>
      </p:sp>
      <p:sp>
        <p:nvSpPr>
          <p:cNvPr id="36" name="Text 34"/>
          <p:cNvSpPr/>
          <p:nvPr/>
        </p:nvSpPr>
        <p:spPr>
          <a:xfrm>
            <a:off x="6400800" y="4681728"/>
            <a:ext cx="425196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Workforce pressure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Fragmented information</a:t>
            </a:r>
            <a:endParaRPr lang="en-US" sz="1250" dirty="0"/>
          </a:p>
          <a:p>
            <a:pPr marL="177800" indent="-177800">
              <a:buSzPct val="100000"/>
              <a:buChar char="•"/>
            </a:pPr>
            <a:r>
              <a:rPr lang="en-US" sz="12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exclusion</a:t>
            </a:r>
            <a:endParaRPr lang="en-US" sz="1250" dirty="0"/>
          </a:p>
        </p:txBody>
      </p:sp>
      <p:sp>
        <p:nvSpPr>
          <p:cNvPr id="37" name="Text 35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NHS England (2026) Community health services; DHSC (2025).</a:t>
            </a:r>
            <a:endParaRPr lang="en-US" sz="900" dirty="0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7. Public health and prevention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Sustainable health systems reduce avoidable need — but prevention must address context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 rot="5400000">
            <a:off x="4023360" y="1280160"/>
            <a:ext cx="3840480" cy="1097280"/>
          </a:xfrm>
          <a:prstGeom prst="chevron">
            <a:avLst/>
          </a:prstGeom>
          <a:solidFill>
            <a:srgbClr val="D8E7F1"/>
          </a:solidFill>
          <a:ln w="12700">
            <a:solidFill>
              <a:srgbClr val="D8E7F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709160" y="1417320"/>
            <a:ext cx="25603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Visible demand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617720" y="1801368"/>
            <a:ext cx="274320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illness • crisis • hospital use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 rot="5400000">
            <a:off x="3017520" y="2286000"/>
            <a:ext cx="5852160" cy="2606040"/>
          </a:xfrm>
          <a:prstGeom prst="chevron">
            <a:avLst/>
          </a:prstGeom>
          <a:solidFill>
            <a:srgbClr val="DCEFEA"/>
          </a:solidFill>
          <a:ln w="12700">
            <a:solidFill>
              <a:srgbClr val="DCEF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389120" y="2743200"/>
            <a:ext cx="310896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Upstream drivers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4023360" y="3246120"/>
            <a:ext cx="3840480" cy="7315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5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poverty • housing • food environment • isolation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commercial determinants • education • work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594360" y="1417320"/>
            <a:ext cx="2331720" cy="35661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41248" y="1664208"/>
            <a:ext cx="182880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PREVENTION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868680" y="2148840"/>
            <a:ext cx="1737360" cy="2057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Vaccination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Smoking cessation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weight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Physical activity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Mental wellbeing</a:t>
            </a:r>
            <a:endParaRPr lang="en-US" sz="1350" dirty="0"/>
          </a:p>
          <a:p>
            <a:pPr marL="177800" indent="-177800">
              <a:buSzPct val="100000"/>
              <a:buChar char="•"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Early detection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9189720" y="1417320"/>
            <a:ext cx="2331720" cy="356616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418320" y="1645920"/>
            <a:ext cx="1828800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CAMPAIGNS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ALONE ARE LIMITED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9464040" y="2514600"/>
            <a:ext cx="1783080" cy="1417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Information does not remove barriers such as low income, unsafe environments or poor access to services.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1280160" y="5138928"/>
            <a:ext cx="9601200" cy="502920"/>
          </a:xfrm>
          <a:prstGeom prst="roundRect">
            <a:avLst>
              <a:gd name="adj" fmla="val 21818"/>
            </a:avLst>
          </a:prstGeom>
          <a:solidFill>
            <a:srgbClr val="FFF7E8"/>
          </a:solidFill>
          <a:ln w="12700">
            <a:solidFill>
              <a:srgbClr val="F0D9A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554480" y="5257800"/>
            <a:ext cx="90525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principle: make healthy choices possible — not merely tell people to make them.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Source: OHID/DHSC (2026) Prevention Concordat for Better Mental Health.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8. Equity and access: national secondary data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life expectancy reveals a large deprivation gradient in England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914400" y="1508760"/>
            <a:ext cx="6629400" cy="3566160"/>
          </a:xfrm>
          <a:prstGeom prst="roundRect">
            <a:avLst>
              <a:gd name="adj" fmla="val 3077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43000" y="1691640"/>
            <a:ext cx="438912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life expectancy at birth, 2022–2024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143000" y="2039112"/>
            <a:ext cx="20116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years in “good” health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057400" y="2704795"/>
            <a:ext cx="594360" cy="1821485"/>
          </a:xfrm>
          <a:prstGeom prst="rect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880360" y="1995221"/>
            <a:ext cx="594360" cy="2531059"/>
          </a:xfrm>
          <a:prstGeom prst="rect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057400" y="2412187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49.8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880360" y="1702613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69.2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2057400" y="4636008"/>
            <a:ext cx="141732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617720" y="2763317"/>
            <a:ext cx="594360" cy="1762963"/>
          </a:xfrm>
          <a:prstGeom prst="rect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440680" y="2020824"/>
            <a:ext cx="594360" cy="2505456"/>
          </a:xfrm>
          <a:prstGeom prst="rect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617720" y="2470709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48.2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440680" y="1728216"/>
            <a:ext cx="5943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68.5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617720" y="4636008"/>
            <a:ext cx="141732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Women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257800" y="2423160"/>
            <a:ext cx="155448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Most deprived 10%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956048" y="2441448"/>
            <a:ext cx="164592" cy="164592"/>
          </a:xfrm>
          <a:prstGeom prst="rect">
            <a:avLst/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257800" y="2770632"/>
            <a:ext cx="155448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Least deprived 10%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956048" y="2788920"/>
            <a:ext cx="164592" cy="164592"/>
          </a:xfrm>
          <a:prstGeom prst="rect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909560" y="1508760"/>
            <a:ext cx="3429000" cy="3566160"/>
          </a:xfrm>
          <a:prstGeom prst="roundRect">
            <a:avLst>
              <a:gd name="adj" fmla="val 3200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229600" y="1874520"/>
            <a:ext cx="2743200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≈ 20 YEARS</a:t>
            </a:r>
            <a:endParaRPr lang="en-US" sz="2800" dirty="0"/>
          </a:p>
        </p:txBody>
      </p:sp>
      <p:sp>
        <p:nvSpPr>
          <p:cNvPr id="23" name="Text 21"/>
          <p:cNvSpPr/>
          <p:nvPr/>
        </p:nvSpPr>
        <p:spPr>
          <a:xfrm>
            <a:off x="8275320" y="2487168"/>
            <a:ext cx="2651760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500" dirty="0">
                <a:solidFill>
                  <a:srgbClr val="DCE9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 in healthy life expectancy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DCE9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between deprivation extremes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8229600" y="3401568"/>
            <a:ext cx="274320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this means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8366760" y="3803904"/>
            <a:ext cx="2468880" cy="7863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Equal access is not enough when need and exposure to risk are unequal.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914400" y="5349240"/>
            <a:ext cx="10424160" cy="502920"/>
          </a:xfrm>
          <a:prstGeom prst="roundRect">
            <a:avLst>
              <a:gd name="adj" fmla="val 21818"/>
            </a:avLst>
          </a:prstGeom>
          <a:solidFill>
            <a:srgbClr val="EAF4F1"/>
          </a:solidFill>
          <a:ln w="12700">
            <a:solidFill>
              <a:srgbClr val="C8DD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143000" y="5468112"/>
            <a:ext cx="99669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 response: Core20PLUS5 targets the most deprived 20% plus locally identified groups at higher risk.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ONS (2026); NHS England (Core20PLUS5).</a:t>
            </a:r>
            <a:endParaRPr lang="en-US" sz="9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9. Local application: Birmingham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Secondary data show why national policy needs place-based action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3749040" cy="4434840"/>
          </a:xfrm>
          <a:prstGeom prst="roundRect">
            <a:avLst>
              <a:gd name="adj" fmla="val 2927"/>
            </a:avLst>
          </a:prstGeom>
          <a:solidFill>
            <a:srgbClr val="EEF4F6"/>
          </a:solidFill>
          <a:ln w="12700">
            <a:solidFill>
              <a:srgbClr val="D5E1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960120" y="2971800"/>
            <a:ext cx="502920" cy="1463040"/>
          </a:xfrm>
          <a:prstGeom prst="rect">
            <a:avLst/>
          </a:prstGeom>
          <a:solidFill>
            <a:srgbClr val="7F9BA8"/>
          </a:solidFill>
          <a:ln w="12700">
            <a:solidFill>
              <a:srgbClr val="7F9B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554480" y="2423160"/>
            <a:ext cx="777240" cy="2011680"/>
          </a:xfrm>
          <a:prstGeom prst="rect">
            <a:avLst/>
          </a:prstGeom>
          <a:solidFill>
            <a:srgbClr val="5F7E8D"/>
          </a:solidFill>
          <a:ln w="12700">
            <a:solidFill>
              <a:srgbClr val="5F7E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423160" y="3246120"/>
            <a:ext cx="502920" cy="1188720"/>
          </a:xfrm>
          <a:prstGeom prst="rect">
            <a:avLst/>
          </a:prstGeom>
          <a:solidFill>
            <a:srgbClr val="94AAB4"/>
          </a:solidFill>
          <a:ln w="12700">
            <a:solidFill>
              <a:srgbClr val="94AAB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017520" y="2011680"/>
            <a:ext cx="731520" cy="2423160"/>
          </a:xfrm>
          <a:prstGeom prst="rect">
            <a:avLst/>
          </a:prstGeom>
          <a:solidFill>
            <a:srgbClr val="3F6678"/>
          </a:solidFill>
          <a:ln w="12700">
            <a:solidFill>
              <a:srgbClr val="3F66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 rot="10800000">
            <a:off x="1143000" y="2743200"/>
            <a:ext cx="2331720" cy="1280160"/>
          </a:xfrm>
          <a:prstGeom prst="arc">
            <a:avLst/>
          </a:prstGeom>
          <a:solidFill>
            <a:srgbClr val="C8D8DE">
              <a:alpha val="60000"/>
            </a:srgbClr>
          </a:solidFill>
          <a:ln w="381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14400" y="4754880"/>
            <a:ext cx="310896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914400" y="5212080"/>
            <a:ext cx="3108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Creating a Bolder, Healthier City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800600" y="1444752"/>
            <a:ext cx="438912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Healthy life expectancy (2021–2023)</a:t>
            </a:r>
            <a:endParaRPr lang="en-US" sz="1700" dirty="0"/>
          </a:p>
        </p:txBody>
      </p:sp>
      <p:sp>
        <p:nvSpPr>
          <p:cNvPr id="13" name="Shape 11"/>
          <p:cNvSpPr/>
          <p:nvPr/>
        </p:nvSpPr>
        <p:spPr>
          <a:xfrm>
            <a:off x="4754880" y="2011680"/>
            <a:ext cx="6126480" cy="987552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983480" y="2176272"/>
            <a:ext cx="77724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989320" y="2121408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57.6</a:t>
            </a:r>
            <a:endParaRPr lang="en-US" sz="2500" dirty="0"/>
          </a:p>
        </p:txBody>
      </p:sp>
      <p:sp>
        <p:nvSpPr>
          <p:cNvPr id="16" name="Text 14"/>
          <p:cNvSpPr/>
          <p:nvPr/>
        </p:nvSpPr>
        <p:spPr>
          <a:xfrm>
            <a:off x="5989320" y="2542032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7360920" y="2121408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61.9</a:t>
            </a:r>
            <a:endParaRPr lang="en-US" sz="2500" dirty="0"/>
          </a:p>
        </p:txBody>
      </p:sp>
      <p:sp>
        <p:nvSpPr>
          <p:cNvPr id="18" name="Text 16"/>
          <p:cNvSpPr/>
          <p:nvPr/>
        </p:nvSpPr>
        <p:spPr>
          <a:xfrm>
            <a:off x="7360920" y="2542032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England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8915400" y="2286000"/>
            <a:ext cx="155448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Gap: 4.3 years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4754880" y="3273552"/>
            <a:ext cx="6126480" cy="987552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983480" y="3438144"/>
            <a:ext cx="77724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WOMEN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5989320" y="3383280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57.2</a:t>
            </a:r>
            <a:endParaRPr lang="en-US" sz="2500" dirty="0"/>
          </a:p>
        </p:txBody>
      </p:sp>
      <p:sp>
        <p:nvSpPr>
          <p:cNvPr id="23" name="Text 21"/>
          <p:cNvSpPr/>
          <p:nvPr/>
        </p:nvSpPr>
        <p:spPr>
          <a:xfrm>
            <a:off x="5989320" y="3803904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7360920" y="3383280"/>
            <a:ext cx="1051560" cy="3840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61.9</a:t>
            </a:r>
            <a:endParaRPr lang="en-US" sz="2500" dirty="0"/>
          </a:p>
        </p:txBody>
      </p:sp>
      <p:sp>
        <p:nvSpPr>
          <p:cNvPr id="25" name="Text 23"/>
          <p:cNvSpPr/>
          <p:nvPr/>
        </p:nvSpPr>
        <p:spPr>
          <a:xfrm>
            <a:off x="7360920" y="3803904"/>
            <a:ext cx="105156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0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England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8915400" y="3547872"/>
            <a:ext cx="155448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Gap: 4.7 years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4754880" y="4617720"/>
            <a:ext cx="6126480" cy="1078992"/>
          </a:xfrm>
          <a:prstGeom prst="roundRect">
            <a:avLst>
              <a:gd name="adj" fmla="val 10169"/>
            </a:avLst>
          </a:prstGeom>
          <a:solidFill>
            <a:srgbClr val="FFF7E8"/>
          </a:solidFill>
          <a:ln w="12700">
            <a:solidFill>
              <a:srgbClr val="E9D7A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983480" y="4818888"/>
            <a:ext cx="141732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 policy response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6446520" y="4727448"/>
            <a:ext cx="416052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5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Birmingham’s 2022–2030 strategy prioritises “Closing the Gap” and uses JSNA evidence to shape local action.</a:t>
            </a:r>
            <a:endParaRPr lang="en-US" sz="1350" dirty="0"/>
          </a:p>
        </p:txBody>
      </p:sp>
      <p:sp>
        <p:nvSpPr>
          <p:cNvPr id="30" name="Text 28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Sources: Birmingham City Council (2022; 2025).</a:t>
            </a:r>
            <a:endParaRPr lang="en-US" sz="900" dirty="0"/>
          </a:p>
        </p:txBody>
      </p:sp>
      <p:sp>
        <p:nvSpPr>
          <p:cNvPr id="3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10. Environmental sustainability is a health intervention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NHS must reduce its own environmental impact while protecting care quality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868680" y="1554480"/>
            <a:ext cx="1965960" cy="1965960"/>
          </a:xfrm>
          <a:prstGeom prst="ellipse">
            <a:avLst/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563624"/>
            <a:ext cx="1965960" cy="1947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5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♻</a:t>
            </a:r>
            <a:endParaRPr lang="en-US" sz="5600" dirty="0"/>
          </a:p>
        </p:txBody>
      </p:sp>
      <p:sp>
        <p:nvSpPr>
          <p:cNvPr id="6" name="Text 4"/>
          <p:cNvSpPr/>
          <p:nvPr/>
        </p:nvSpPr>
        <p:spPr>
          <a:xfrm>
            <a:off x="1097280" y="2121408"/>
            <a:ext cx="1508760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NET ZERO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3246120" y="1481328"/>
            <a:ext cx="1828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200400" y="1828800"/>
            <a:ext cx="320040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474720" y="1993392"/>
            <a:ext cx="1051560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2040</a:t>
            </a:r>
            <a:endParaRPr lang="en-US" sz="2700" dirty="0"/>
          </a:p>
        </p:txBody>
      </p:sp>
      <p:sp>
        <p:nvSpPr>
          <p:cNvPr id="10" name="Text 8"/>
          <p:cNvSpPr/>
          <p:nvPr/>
        </p:nvSpPr>
        <p:spPr>
          <a:xfrm>
            <a:off x="4572000" y="1993392"/>
            <a:ext cx="150876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Carbon Footprint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(direct control)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675120" y="1828800"/>
            <a:ext cx="3200400" cy="109728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949440" y="1993392"/>
            <a:ext cx="1051560" cy="411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2045</a:t>
            </a:r>
            <a:endParaRPr lang="en-US" sz="2700" dirty="0"/>
          </a:p>
        </p:txBody>
      </p:sp>
      <p:sp>
        <p:nvSpPr>
          <p:cNvPr id="13" name="Text 11"/>
          <p:cNvSpPr/>
          <p:nvPr/>
        </p:nvSpPr>
        <p:spPr>
          <a:xfrm>
            <a:off x="8046720" y="1993392"/>
            <a:ext cx="1508760" cy="5669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Carbon Footprint Plus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(influence)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3246120" y="3401568"/>
            <a:ext cx="201168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Co-benefits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246120" y="3767328"/>
            <a:ext cx="2057400" cy="1143000"/>
          </a:xfrm>
          <a:prstGeom prst="roundRect">
            <a:avLst>
              <a:gd name="adj" fmla="val 9600"/>
            </a:avLst>
          </a:prstGeom>
          <a:solidFill>
            <a:srgbClr val="EAF4F1"/>
          </a:solidFill>
          <a:ln w="12700">
            <a:solidFill>
              <a:srgbClr val="C5DD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383280" y="3995928"/>
            <a:ext cx="438912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4B8F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☁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931920" y="3986784"/>
            <a:ext cx="11430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Cleaner air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5623560" y="3767328"/>
            <a:ext cx="2057400" cy="1143000"/>
          </a:xfrm>
          <a:prstGeom prst="roundRect">
            <a:avLst>
              <a:gd name="adj" fmla="val 9600"/>
            </a:avLst>
          </a:prstGeom>
          <a:solidFill>
            <a:srgbClr val="EAF4F1"/>
          </a:solidFill>
          <a:ln w="12700">
            <a:solidFill>
              <a:srgbClr val="C5DD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760720" y="3995928"/>
            <a:ext cx="438912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4B8F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↗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309360" y="3986784"/>
            <a:ext cx="11430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Active travel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8001000" y="3767328"/>
            <a:ext cx="2057400" cy="1143000"/>
          </a:xfrm>
          <a:prstGeom prst="roundRect">
            <a:avLst>
              <a:gd name="adj" fmla="val 9600"/>
            </a:avLst>
          </a:prstGeom>
          <a:solidFill>
            <a:srgbClr val="EAF4F1"/>
          </a:solidFill>
          <a:ln w="12700">
            <a:solidFill>
              <a:srgbClr val="C5DD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138160" y="3995928"/>
            <a:ext cx="438912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4B8F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⚕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8686800" y="3986784"/>
            <a:ext cx="114300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Efficient care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3200400" y="5212080"/>
            <a:ext cx="6858000" cy="530352"/>
          </a:xfrm>
          <a:prstGeom prst="roundRect">
            <a:avLst>
              <a:gd name="adj" fmla="val 20690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456432" y="5340096"/>
            <a:ext cx="635508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Trade-off: sustainability should reduce waste and harm — not restrict clinically necessary care.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Source: NHS England, Greener NHS (current strategy and progress).</a:t>
            </a:r>
            <a:endParaRPr lang="en-US" sz="900" dirty="0"/>
          </a:p>
        </p:txBody>
      </p:sp>
      <p:sp>
        <p:nvSpPr>
          <p:cNvPr id="2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11. Critical synthesis: where the tensions sit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Integration creates benefits — but each gain has a condition for success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85800" y="1325880"/>
            <a:ext cx="1965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Direction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3017520" y="1325880"/>
            <a:ext cx="29718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4B8F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Potential value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629400" y="1325880"/>
            <a:ext cx="457200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C96A5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condition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40080" y="1719072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DCE7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1865376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Hospital → community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017520" y="1847088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convenient, preventative care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629400" y="1828800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Community capacity must grow with responsibility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40080" y="2505456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1F6F5"/>
          </a:solidFill>
          <a:ln w="12700">
            <a:solidFill>
              <a:srgbClr val="DCE7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22960" y="2651760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Analogue → digital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017520" y="2633472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Access, self-management, efficiency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629400" y="2615184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exclusion and privacy risks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40080" y="3291840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DCE7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22960" y="3438144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Sickness → prevention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017520" y="3419856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Better long-term outcomes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629400" y="3401568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Benefits take time; budgets favour immediate pressures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640080" y="4078224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1F6F5"/>
          </a:solidFill>
          <a:ln w="12700">
            <a:solidFill>
              <a:srgbClr val="DCE7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22960" y="4224528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Universal → proportionate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017520" y="4206240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Fairer response to unequal need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629400" y="4187952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Targeting can stigmatise or miss hidden need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640080" y="4864608"/>
            <a:ext cx="10789920" cy="621792"/>
          </a:xfrm>
          <a:prstGeom prst="roundRect">
            <a:avLst>
              <a:gd name="adj" fmla="val 5882"/>
            </a:avLst>
          </a:prstGeom>
          <a:solidFill>
            <a:srgbClr val="FFFFFF"/>
          </a:solidFill>
          <a:ln w="12700">
            <a:solidFill>
              <a:srgbClr val="DCE7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22960" y="5010912"/>
            <a:ext cx="192024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Net zero healthcare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3017520" y="4992624"/>
            <a:ext cx="2971800" cy="3474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+ environmental co-benefits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6629400" y="4974336"/>
            <a:ext cx="443484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30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Must preserve quality and clinical safety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1005840" y="5852160"/>
            <a:ext cx="9875520" cy="411480"/>
          </a:xfrm>
          <a:prstGeom prst="roundRect">
            <a:avLst>
              <a:gd name="adj" fmla="val 26667"/>
            </a:avLst>
          </a:prstGeom>
          <a:solidFill>
            <a:srgbClr val="EAF4F1"/>
          </a:solidFill>
          <a:ln w="12700">
            <a:solidFill>
              <a:srgbClr val="C6DCD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280160" y="5943600"/>
            <a:ext cx="9326880" cy="228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B6E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Bottom line: sustainability is a governance problem as much as a clinical or environmental one.</a:t>
            </a:r>
            <a:endParaRPr lang="en-US" sz="13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12. Recommendations for improvement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Using secondary data to turn policy ambition into measurable change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86968" y="164592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C96A55"/>
          </a:solidFill>
          <a:ln w="12700">
            <a:solidFill>
              <a:srgbClr val="C96A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86968" y="172821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920240" y="162763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equity-weighted commissioning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920240" y="213055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Allocate prevention and community resources according to need, using ONS, Core20PLUS5 and local JSNA data.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172200" y="141732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373368" y="164592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2F6FA3"/>
          </a:solidFill>
          <a:ln w="12700">
            <a:solidFill>
              <a:srgbClr val="2F6F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73368" y="172821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406640" y="162763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Protect inclusive access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406640" y="213055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 face-to-face routes alongside digital care and fund digital literacy, translation and accessibility support.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685800" y="365760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86968" y="388620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0B6E69"/>
          </a:solidFill>
          <a:ln w="127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86968" y="396849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920240" y="386791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Measure outcomes across sectors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920240" y="437083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shared local indicators for health, wellbeing, inequality and environmental impact — not activity alone.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6172200" y="3657600"/>
            <a:ext cx="5257800" cy="1874520"/>
          </a:xfrm>
          <a:prstGeom prst="roundRect">
            <a:avLst>
              <a:gd name="adj" fmla="val 5854"/>
            </a:avLst>
          </a:prstGeom>
          <a:solidFill>
            <a:srgbClr val="FFFFFF"/>
          </a:solidFill>
          <a:ln w="12700">
            <a:solidFill>
              <a:srgbClr val="D7E3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373368" y="3886200"/>
            <a:ext cx="822960" cy="502920"/>
          </a:xfrm>
          <a:prstGeom prst="roundRect">
            <a:avLst>
              <a:gd name="adj" fmla="val 10909"/>
            </a:avLst>
          </a:prstGeom>
          <a:solidFill>
            <a:srgbClr val="4B8F65"/>
          </a:solidFill>
          <a:ln w="127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373368" y="3968496"/>
            <a:ext cx="822960" cy="274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7406640" y="3867912"/>
            <a:ext cx="3657600" cy="40233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 upstream for the long term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406640" y="4370832"/>
            <a:ext cx="3611880" cy="84124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35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Ring-fence prevention and community capacity so urgent hospital pressure does not continually displace prevention.</a:t>
            </a:r>
            <a:endParaRPr lang="en-US" sz="1350" dirty="0"/>
          </a:p>
        </p:txBody>
      </p:sp>
      <p:sp>
        <p:nvSpPr>
          <p:cNvPr id="24" name="Text 22"/>
          <p:cNvSpPr/>
          <p:nvPr/>
        </p:nvSpPr>
        <p:spPr>
          <a:xfrm>
            <a:off x="548640" y="6144768"/>
            <a:ext cx="1088136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Recommendations synthesise ONS (2026), NHS England Core20PLUS5, WHO (2023), Birmingham City Council (2025) and DHSC (2025).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13. Conclusion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Health, wellbeing and sustainable development are interdependent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1828800" y="1417320"/>
            <a:ext cx="2880360" cy="2880360"/>
          </a:xfrm>
          <a:prstGeom prst="ellipse">
            <a:avLst/>
          </a:prstGeom>
          <a:solidFill>
            <a:srgbClr val="7CB5D9">
              <a:alpha val="55000"/>
            </a:srgbClr>
          </a:solidFill>
          <a:ln w="25400">
            <a:solidFill>
              <a:srgbClr val="2F6FA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69080" y="1417320"/>
            <a:ext cx="2880360" cy="2880360"/>
          </a:xfrm>
          <a:prstGeom prst="ellipse">
            <a:avLst/>
          </a:prstGeom>
          <a:solidFill>
            <a:srgbClr val="76C1B0">
              <a:alpha val="55000"/>
            </a:srgbClr>
          </a:solidFill>
          <a:ln w="25400">
            <a:solidFill>
              <a:srgbClr val="0B6E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944368" y="2880360"/>
            <a:ext cx="2880360" cy="2880360"/>
          </a:xfrm>
          <a:prstGeom prst="ellipse">
            <a:avLst/>
          </a:prstGeom>
          <a:solidFill>
            <a:srgbClr val="92C99B">
              <a:alpha val="55000"/>
            </a:srgbClr>
          </a:solidFill>
          <a:ln w="25400">
            <a:solidFill>
              <a:srgbClr val="4B8F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267712" y="1865376"/>
            <a:ext cx="155448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72000" y="1865376"/>
            <a:ext cx="192024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3310128" y="4983480"/>
            <a:ext cx="219456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SUSTAINABILITY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3429000" y="3044952"/>
            <a:ext cx="2011680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EQUITABLE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6995160" y="1554480"/>
            <a:ext cx="4160520" cy="3611880"/>
          </a:xfrm>
          <a:prstGeom prst="roundRect">
            <a:avLst>
              <a:gd name="adj" fmla="val 3038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315200" y="1828800"/>
            <a:ext cx="352044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9A44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Final judgement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7360920" y="2395728"/>
            <a:ext cx="3383280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strongest health and care systems do not simply treat illness.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7406640" y="3273552"/>
            <a:ext cx="329184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DCE9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They prevent avoidable harm, address unequal conditions, integrate care around people and protect resources for the future.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452360" y="4709160"/>
            <a:ext cx="320040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Thank you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 • Part 1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85800" y="12344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 City Council (2022) Creating a Bolder, Healthier City: Birmingham Joint Health and Wellbeing Strategy 2022–2030. Birmingham: Birmingham City Council. Available at: https://www.birmingham.gov.uk/ (Accessed: 13 October 2026).</a:t>
            </a:r>
            <a:endParaRPr lang="en-US" sz="1120" dirty="0"/>
          </a:p>
        </p:txBody>
      </p:sp>
      <p:sp>
        <p:nvSpPr>
          <p:cNvPr id="5" name="Text 3"/>
          <p:cNvSpPr/>
          <p:nvPr/>
        </p:nvSpPr>
        <p:spPr>
          <a:xfrm>
            <a:off x="685800" y="18288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Birmingham City Council (2025) Director of Public Health Annual Report 2025. Birmingham: Birmingham City Council. Available at: https://www.birmingham.gov.uk/ (Accessed: 13 October 2026).</a:t>
            </a:r>
            <a:endParaRPr lang="en-US" sz="1120" dirty="0"/>
          </a:p>
        </p:txBody>
      </p:sp>
      <p:sp>
        <p:nvSpPr>
          <p:cNvPr id="6" name="Text 4"/>
          <p:cNvSpPr/>
          <p:nvPr/>
        </p:nvSpPr>
        <p:spPr>
          <a:xfrm>
            <a:off x="685800" y="24231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Department of Health and Social Care (DHSC) (2025) Fit for the future: 10 Year Health Plan for England. London: DHSC. Available at: https://www.gov.uk/government/publications/10-year-health-plan-for-england-fit-for-the-future (Accessed: 13 October 2026).</a:t>
            </a:r>
            <a:endParaRPr lang="en-US" sz="1120" dirty="0"/>
          </a:p>
        </p:txBody>
      </p:sp>
      <p:sp>
        <p:nvSpPr>
          <p:cNvPr id="7" name="Text 5"/>
          <p:cNvSpPr/>
          <p:nvPr/>
        </p:nvSpPr>
        <p:spPr>
          <a:xfrm>
            <a:off x="685800" y="301752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Department of Health and Social Care (DHSC) (2026) 10 Year Capital Plan for Health and Social Care. London: DHSC. Available at: https://www.gov.uk/government/publications/10-year-capital-plan-for-health-and-social-care (Accessed: 13 October 2026).</a:t>
            </a:r>
            <a:endParaRPr lang="en-US" sz="1120" dirty="0"/>
          </a:p>
        </p:txBody>
      </p:sp>
      <p:sp>
        <p:nvSpPr>
          <p:cNvPr id="8" name="Text 6"/>
          <p:cNvSpPr/>
          <p:nvPr/>
        </p:nvSpPr>
        <p:spPr>
          <a:xfrm>
            <a:off x="685800" y="361188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Engel, G.L. (1977) “The need for a new medical model: a challenge for biomedicine”, Science, 196(4286), pp. 129–136.</a:t>
            </a:r>
            <a:endParaRPr lang="en-US" sz="1120" dirty="0"/>
          </a:p>
        </p:txBody>
      </p:sp>
      <p:sp>
        <p:nvSpPr>
          <p:cNvPr id="9" name="Text 7"/>
          <p:cNvSpPr/>
          <p:nvPr/>
        </p:nvSpPr>
        <p:spPr>
          <a:xfrm>
            <a:off x="685800" y="42062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Great Britain (2022) Health and Care Act 2022. London: The Stationery Office.</a:t>
            </a:r>
            <a:endParaRPr lang="en-US" sz="1120" dirty="0"/>
          </a:p>
        </p:txBody>
      </p:sp>
      <p:sp>
        <p:nvSpPr>
          <p:cNvPr id="10" name="Text 8"/>
          <p:cNvSpPr/>
          <p:nvPr/>
        </p:nvSpPr>
        <p:spPr>
          <a:xfrm>
            <a:off x="685800" y="48006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(2025) Patient safety healthcare inequalities reduction framework. Available at: https://www.england.nhs.uk/ (Accessed: 13 October 2026).</a:t>
            </a:r>
            <a:endParaRPr lang="en-US" sz="1120" dirty="0"/>
          </a:p>
        </p:txBody>
      </p:sp>
      <p:sp>
        <p:nvSpPr>
          <p:cNvPr id="11" name="Text 9"/>
          <p:cNvSpPr/>
          <p:nvPr/>
        </p:nvSpPr>
        <p:spPr>
          <a:xfrm>
            <a:off x="685800" y="53949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(2026) Core20PLUS5 (adults): an approach to reducing healthcare inequalities. Available at: https://www.england.nhs.uk/ (Accessed: 13 October 2026).</a:t>
            </a:r>
            <a:endParaRPr lang="en-US" sz="11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9184"/>
            <a:ext cx="1106424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12064" y="841248"/>
            <a:ext cx="108813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667A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 • Part 2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85800" y="12344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(2026) Community health services. Available at: https://www.england.nhs.uk/community-health-services/ (Accessed: 13 October 2026).</a:t>
            </a:r>
            <a:endParaRPr lang="en-US" sz="1120" dirty="0"/>
          </a:p>
        </p:txBody>
      </p:sp>
      <p:sp>
        <p:nvSpPr>
          <p:cNvPr id="5" name="Text 3"/>
          <p:cNvSpPr/>
          <p:nvPr/>
        </p:nvSpPr>
        <p:spPr>
          <a:xfrm>
            <a:off x="685800" y="18288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(2026) Greener NHS. Available at: https://www.england.nhs.uk/greenernhs/ (Accessed: 13 October 2026).</a:t>
            </a:r>
            <a:endParaRPr lang="en-US" sz="1120" dirty="0"/>
          </a:p>
        </p:txBody>
      </p:sp>
      <p:sp>
        <p:nvSpPr>
          <p:cNvPr id="6" name="Text 4"/>
          <p:cNvSpPr/>
          <p:nvPr/>
        </p:nvSpPr>
        <p:spPr>
          <a:xfrm>
            <a:off x="685800" y="24231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for Health Improvement and Disparities (OHID) (2026) Prevention Concordat for Better Mental Health. London: DHSC. Available at: https://www.gov.uk/government/publications/prevention-concordat-for-better-mental-health-consensus-statement (Accessed: 13 October 2026).</a:t>
            </a:r>
            <a:endParaRPr lang="en-US" sz="1120" dirty="0"/>
          </a:p>
        </p:txBody>
      </p:sp>
      <p:sp>
        <p:nvSpPr>
          <p:cNvPr id="7" name="Text 5"/>
          <p:cNvSpPr/>
          <p:nvPr/>
        </p:nvSpPr>
        <p:spPr>
          <a:xfrm>
            <a:off x="685800" y="301752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for National Statistics (ONS) (2026) Healthy life expectancy by national area deprivation, England and Wales: between 2013 to 2015 and 2022 to 2024. Newport: ONS. Available at: https://www.ons.gov.uk/ (Accessed: 13 October 2026).</a:t>
            </a:r>
            <a:endParaRPr lang="en-US" sz="1120" dirty="0"/>
          </a:p>
        </p:txBody>
      </p:sp>
      <p:sp>
        <p:nvSpPr>
          <p:cNvPr id="8" name="Text 6"/>
          <p:cNvSpPr/>
          <p:nvPr/>
        </p:nvSpPr>
        <p:spPr>
          <a:xfrm>
            <a:off x="685800" y="361188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United Nations (2015) Transforming our world: the 2030 Agenda for Sustainable Development. New York: United Nations.</a:t>
            </a:r>
            <a:endParaRPr lang="en-US" sz="1120" dirty="0"/>
          </a:p>
        </p:txBody>
      </p:sp>
      <p:sp>
        <p:nvSpPr>
          <p:cNvPr id="9" name="Text 7"/>
          <p:cNvSpPr/>
          <p:nvPr/>
        </p:nvSpPr>
        <p:spPr>
          <a:xfrm>
            <a:off x="685800" y="420624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(1948) Constitution of the World Health Organization. Geneva: WHO. Available at: https://www.who.int/about/governance/constitution (Accessed: 13 October 2026).</a:t>
            </a:r>
            <a:endParaRPr lang="en-US" sz="1120" dirty="0"/>
          </a:p>
        </p:txBody>
      </p:sp>
      <p:sp>
        <p:nvSpPr>
          <p:cNvPr id="10" name="Text 8"/>
          <p:cNvSpPr/>
          <p:nvPr/>
        </p:nvSpPr>
        <p:spPr>
          <a:xfrm>
            <a:off x="685800" y="480060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(2023) Working together for equity and healthier populations: sustainable multisectoral collaboration based on Health in All Policies approaches. Geneva: WHO.</a:t>
            </a:r>
            <a:endParaRPr lang="en-US" sz="1120" dirty="0"/>
          </a:p>
        </p:txBody>
      </p:sp>
      <p:sp>
        <p:nvSpPr>
          <p:cNvPr id="11" name="Text 9"/>
          <p:cNvSpPr/>
          <p:nvPr/>
        </p:nvSpPr>
        <p:spPr>
          <a:xfrm>
            <a:off x="685800" y="5394960"/>
            <a:ext cx="10744200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buNone/>
            </a:pPr>
            <a:r>
              <a:rPr lang="en-US" sz="1120" dirty="0">
                <a:solidFill>
                  <a:srgbClr val="20332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(2014) Health in all policies: Helsinki statement. Framework for country action. Geneva: WHO.</a:t>
            </a:r>
            <a:endParaRPr lang="en-US" sz="11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841480" y="6473952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67A76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16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2021</Words>
  <Application>Microsoft Office PowerPoint</Application>
  <PresentationFormat>Widescreen</PresentationFormat>
  <Paragraphs>332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presentation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Health and Social Care</dc:title>
  <dc:subject>BMHP6030 Health, Wellbeing and Sustainable Development</dc:subject>
  <dc:creator>OpenAI</dc:creator>
  <cp:lastModifiedBy>Liza Bedworth (2238817)</cp:lastModifiedBy>
  <cp:revision>2</cp:revision>
  <dcterms:created xsi:type="dcterms:W3CDTF">2026-10-13T09:13:23Z</dcterms:created>
  <dcterms:modified xsi:type="dcterms:W3CDTF">2026-10-13T09:20:38Z</dcterms:modified>
</cp:coreProperties>
</file>