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9" r:id="rId1"/>
  </p:sldMasterIdLst>
  <p:sldIdLst>
    <p:sldId id="256" r:id="rId2"/>
    <p:sldId id="275" r:id="rId3"/>
    <p:sldId id="276" r:id="rId4"/>
    <p:sldId id="258" r:id="rId5"/>
    <p:sldId id="260" r:id="rId6"/>
    <p:sldId id="259" r:id="rId7"/>
    <p:sldId id="264" r:id="rId8"/>
    <p:sldId id="272" r:id="rId9"/>
    <p:sldId id="273" r:id="rId10"/>
    <p:sldId id="280" r:id="rId11"/>
    <p:sldId id="281" r:id="rId12"/>
    <p:sldId id="283" r:id="rId13"/>
    <p:sldId id="288" r:id="rId14"/>
    <p:sldId id="289" r:id="rId15"/>
    <p:sldId id="290" r:id="rId16"/>
    <p:sldId id="291" r:id="rId17"/>
    <p:sldId id="29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1EA90-8094-4993-99BE-965A5A5FB7AA}" type="datetimeFigureOut">
              <a:rPr lang="en-US" smtClean="0"/>
              <a:t>03-Oct-20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C4F4F584-7ACA-49BB-B185-D8ABBA4E1A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250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1EA90-8094-4993-99BE-965A5A5FB7AA}" type="datetimeFigureOut">
              <a:rPr lang="en-US" smtClean="0"/>
              <a:t>03-Oct-20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4F584-7ACA-49BB-B185-D8ABBA4E1A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8077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1EA90-8094-4993-99BE-965A5A5FB7AA}" type="datetimeFigureOut">
              <a:rPr lang="en-US" smtClean="0"/>
              <a:t>03-Oct-20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4F4F584-7ACA-49BB-B185-D8ABBA4E1A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8058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1EA90-8094-4993-99BE-965A5A5FB7AA}" type="datetimeFigureOut">
              <a:rPr lang="en-US" smtClean="0"/>
              <a:t>03-Oct-20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4F4F584-7ACA-49BB-B185-D8ABBA4E1A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16050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1EA90-8094-4993-99BE-965A5A5FB7AA}" type="datetimeFigureOut">
              <a:rPr lang="en-US" smtClean="0"/>
              <a:t>03-Oct-20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4F4F584-7ACA-49BB-B185-D8ABBA4E1A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39642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1EA90-8094-4993-99BE-965A5A5FB7AA}" type="datetimeFigureOut">
              <a:rPr lang="en-US" smtClean="0"/>
              <a:t>03-Oct-20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4F584-7ACA-49BB-B185-D8ABBA4E1A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1521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1EA90-8094-4993-99BE-965A5A5FB7AA}" type="datetimeFigureOut">
              <a:rPr lang="en-US" smtClean="0"/>
              <a:t>03-Oct-20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4F584-7ACA-49BB-B185-D8ABBA4E1A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64869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1EA90-8094-4993-99BE-965A5A5FB7AA}" type="datetimeFigureOut">
              <a:rPr lang="en-US" smtClean="0"/>
              <a:t>03-Oct-20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4F584-7ACA-49BB-B185-D8ABBA4E1A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04220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1EA90-8094-4993-99BE-965A5A5FB7AA}" type="datetimeFigureOut">
              <a:rPr lang="en-US" smtClean="0"/>
              <a:t>03-Oct-20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4F4F584-7ACA-49BB-B185-D8ABBA4E1A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696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1EA90-8094-4993-99BE-965A5A5FB7AA}" type="datetimeFigureOut">
              <a:rPr lang="en-US" smtClean="0"/>
              <a:t>03-Oct-20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4F4F584-7ACA-49BB-B185-D8ABBA4E1A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3102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1EA90-8094-4993-99BE-965A5A5FB7AA}" type="datetimeFigureOut">
              <a:rPr lang="en-US" smtClean="0"/>
              <a:t>03-Oct-20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4F4F584-7ACA-49BB-B185-D8ABBA4E1ABE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983013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1EA90-8094-4993-99BE-965A5A5FB7AA}" type="datetimeFigureOut">
              <a:rPr lang="en-US" smtClean="0"/>
              <a:t>03-Oct-20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4F4F584-7ACA-49BB-B185-D8ABBA4E1A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2076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1EA90-8094-4993-99BE-965A5A5FB7AA}" type="datetimeFigureOut">
              <a:rPr lang="en-US" smtClean="0"/>
              <a:t>03-Oct-20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4F4F584-7ACA-49BB-B185-D8ABBA4E1ABE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607803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1EA90-8094-4993-99BE-965A5A5FB7AA}" type="datetimeFigureOut">
              <a:rPr lang="en-US" smtClean="0"/>
              <a:t>03-Oct-20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4F4F584-7ACA-49BB-B185-D8ABBA4E1A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798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1EA90-8094-4993-99BE-965A5A5FB7AA}" type="datetimeFigureOut">
              <a:rPr lang="en-US" smtClean="0"/>
              <a:t>03-Oct-20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4F584-7ACA-49BB-B185-D8ABBA4E1A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4794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1EA90-8094-4993-99BE-965A5A5FB7AA}" type="datetimeFigureOut">
              <a:rPr lang="en-US" smtClean="0"/>
              <a:t>03-Oct-20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4F584-7ACA-49BB-B185-D8ABBA4E1A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927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11EA90-8094-4993-99BE-965A5A5FB7AA}" type="datetimeFigureOut">
              <a:rPr lang="en-US" smtClean="0"/>
              <a:t>03-Oct-20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4F4F584-7ACA-49BB-B185-D8ABBA4E1A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046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1" r:id="rId12"/>
    <p:sldLayoutId id="2147483732" r:id="rId13"/>
    <p:sldLayoutId id="2147483733" r:id="rId14"/>
    <p:sldLayoutId id="2147483734" r:id="rId15"/>
    <p:sldLayoutId id="214748373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itethisforme.co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7DE1A-5ADB-4537-97F1-CC921762BA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63050" y="1686077"/>
            <a:ext cx="7766936" cy="1646302"/>
          </a:xfrm>
        </p:spPr>
        <p:txBody>
          <a:bodyPr>
            <a:normAutofit fontScale="90000"/>
          </a:bodyPr>
          <a:lstStyle/>
          <a:p>
            <a:r>
              <a:rPr lang="en-US" dirty="0"/>
              <a:t>Encouraging Good Academic Practice and Critical Thinking</a:t>
            </a:r>
          </a:p>
        </p:txBody>
      </p:sp>
      <p:pic>
        <p:nvPicPr>
          <p:cNvPr id="1026" name="Picture 2" descr="Good Academic Practice | University of Oxford">
            <a:extLst>
              <a:ext uri="{FF2B5EF4-FFF2-40B4-BE49-F238E27FC236}">
                <a16:creationId xmlns:a16="http://schemas.microsoft.com/office/drawing/2014/main" id="{8FA8DACB-7C71-4A79-B114-3527794FF7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2766" y="3885520"/>
            <a:ext cx="4096139" cy="2293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04691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9024" y="817583"/>
            <a:ext cx="6965245" cy="935018"/>
          </a:xfrm>
        </p:spPr>
        <p:txBody>
          <a:bodyPr>
            <a:normAutofit/>
          </a:bodyPr>
          <a:lstStyle/>
          <a:p>
            <a:r>
              <a:rPr lang="en-GB" sz="3600" dirty="0"/>
              <a:t>Good Academic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i="1" dirty="0"/>
              <a:t>Acknowledging all ideas by others that have been used in a piece of work.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can be:</a:t>
            </a:r>
          </a:p>
          <a:p>
            <a:pPr>
              <a:buFontTx/>
              <a:buChar char="-"/>
            </a:pPr>
            <a:r>
              <a:rPr lang="en-GB" dirty="0"/>
              <a:t>As direct quotes</a:t>
            </a:r>
          </a:p>
          <a:p>
            <a:pPr>
              <a:buFontTx/>
              <a:buChar char="-"/>
            </a:pPr>
            <a:r>
              <a:rPr lang="en-GB" dirty="0"/>
              <a:t>Rephrased </a:t>
            </a:r>
          </a:p>
          <a:p>
            <a:pPr>
              <a:buFontTx/>
              <a:buChar char="-"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both cases, </a:t>
            </a:r>
            <a:r>
              <a:rPr lang="en-GB" b="1" dirty="0"/>
              <a:t>these ideas need to be referenced in the text where they appear </a:t>
            </a:r>
            <a:r>
              <a:rPr lang="en-GB" dirty="0"/>
              <a:t>using Harvard style, and </a:t>
            </a:r>
            <a:r>
              <a:rPr lang="en-GB" b="1" dirty="0"/>
              <a:t>the sources need to reappear in a reference list at the end.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61308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Poor Academic Practice, Unfair Practice and Plagiarism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dirty="0"/>
              <a:t>Poor Academic Practice is often considered a situation where ideas have been copied and insufficiently acknowledged. Examples are: 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endParaRPr lang="en-GB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Quotation marks for direct quotes have not been used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There is no in-text referencing only a bibliography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There is in-text referencing and no bibliography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01972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Common Forms of Plagiarism</a:t>
            </a:r>
            <a:br>
              <a:rPr lang="en-GB" dirty="0"/>
            </a:br>
            <a:endParaRPr lang="en-US" sz="2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Copying someone else’s work without acknowledgement. This can be directly or rephrased. </a:t>
            </a:r>
          </a:p>
          <a:p>
            <a:endParaRPr lang="en-GB" dirty="0"/>
          </a:p>
          <a:p>
            <a:r>
              <a:rPr lang="en-GB" dirty="0"/>
              <a:t>Re-using the author’s own work for a new piece work without permission (self-plagiarism)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78094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Common Forms of Plagiarism (cont.)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Cut-and–paste (most common form of plagiarism)</a:t>
            </a:r>
          </a:p>
          <a:p>
            <a:pPr marL="639763" indent="-639763"/>
            <a:r>
              <a:rPr lang="en-GB" dirty="0"/>
              <a:t>Material is taken from one or more sources, combined and presented as own work, without acknowledgement of the sources</a:t>
            </a:r>
          </a:p>
          <a:p>
            <a:pPr marL="639763" indent="-639763">
              <a:buNone/>
            </a:pPr>
            <a:r>
              <a:rPr lang="en-US" dirty="0"/>
              <a:t>Often the result of:</a:t>
            </a:r>
          </a:p>
          <a:p>
            <a:pPr marL="639763" lvl="1" indent="-639763"/>
            <a:r>
              <a:rPr lang="en-US" dirty="0"/>
              <a:t>Poor time management</a:t>
            </a:r>
          </a:p>
          <a:p>
            <a:pPr marL="639763" lvl="1" indent="-639763"/>
            <a:r>
              <a:rPr lang="en-US" dirty="0"/>
              <a:t>Lack of confidence in own skills</a:t>
            </a:r>
          </a:p>
        </p:txBody>
      </p:sp>
    </p:spTree>
    <p:extLst>
      <p:ext uri="{BB962C8B-B14F-4D97-AF65-F5344CB8AC3E}">
        <p14:creationId xmlns:p14="http://schemas.microsoft.com/office/powerpoint/2010/main" val="5149535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9024" y="817583"/>
            <a:ext cx="6965245" cy="935018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Common Forms of Plagiarism? (cont.)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Lack of in-text referencing</a:t>
            </a:r>
          </a:p>
          <a:p>
            <a:endParaRPr lang="en-GB" dirty="0"/>
          </a:p>
          <a:p>
            <a:r>
              <a:rPr lang="en-US" dirty="0"/>
              <a:t>When a long section (a whole paragraph or sometimes a whole page) is written and the original source is only acknowledged either at the beginning of at the very end of the section.</a:t>
            </a:r>
          </a:p>
          <a:p>
            <a:endParaRPr lang="en-US" dirty="0"/>
          </a:p>
          <a:p>
            <a:r>
              <a:rPr lang="en-US" dirty="0"/>
              <a:t>No in-text referencing – all sources are listed only at the end as a bibliography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i="1" dirty="0"/>
              <a:t>Rule of thumb – if facts or ideas that are not the author’s own and they cannot be attributed clearly, references are needed.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9935868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Common Forms of Plagiarism (cont.)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Lack of quotation marks for direct quotes</a:t>
            </a:r>
          </a:p>
          <a:p>
            <a:r>
              <a:rPr lang="en-GB" dirty="0"/>
              <a:t>A section from someone else’s work has been used, unaltered, but no quotation marks have been used to indicate where it begins and ends.</a:t>
            </a:r>
          </a:p>
          <a:p>
            <a:r>
              <a:rPr lang="en-GB" dirty="0"/>
              <a:t>Parts of sentences or paragraphs have been used unaltered and no quotation marks have been used.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i="1" dirty="0"/>
              <a:t>Direct quotes must be identified </a:t>
            </a:r>
          </a:p>
          <a:p>
            <a:pPr marL="0" indent="0" algn="ctr">
              <a:buNone/>
            </a:pPr>
            <a:r>
              <a:rPr lang="en-GB" i="1" dirty="0"/>
              <a:t>by quotation marks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98573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avoid Plagiarism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All </a:t>
            </a:r>
            <a:r>
              <a:rPr lang="en-GB" dirty="0"/>
              <a:t>material and ideas taken from someone else must be acknowledged in </a:t>
            </a:r>
            <a:r>
              <a:rPr lang="en-GB" b="1" dirty="0"/>
              <a:t>two ways</a:t>
            </a:r>
            <a:r>
              <a:rPr lang="en-GB" dirty="0"/>
              <a:t>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 the text, where the material is used or if it is a diagram, directly underneath the diagram</a:t>
            </a:r>
          </a:p>
          <a:p>
            <a:endParaRPr lang="en-GB" dirty="0"/>
          </a:p>
          <a:p>
            <a:r>
              <a:rPr lang="en-GB" dirty="0"/>
              <a:t>At the end in the bibliography or reference list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i="1" dirty="0"/>
              <a:t>It is difficult to have too many references! </a:t>
            </a:r>
          </a:p>
        </p:txBody>
      </p:sp>
    </p:spTree>
    <p:extLst>
      <p:ext uri="{BB962C8B-B14F-4D97-AF65-F5344CB8AC3E}">
        <p14:creationId xmlns:p14="http://schemas.microsoft.com/office/powerpoint/2010/main" val="8285975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9024" y="817583"/>
            <a:ext cx="6965245" cy="782618"/>
          </a:xfrm>
        </p:spPr>
        <p:txBody>
          <a:bodyPr>
            <a:normAutofit fontScale="90000"/>
          </a:bodyPr>
          <a:lstStyle/>
          <a:p>
            <a:r>
              <a:rPr lang="en-GB" sz="3200" dirty="0"/>
              <a:t>Tips for helping with good practice 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1" y="1600201"/>
            <a:ext cx="6135445" cy="4122868"/>
          </a:xfrm>
        </p:spPr>
        <p:txBody>
          <a:bodyPr>
            <a:normAutofit/>
          </a:bodyPr>
          <a:lstStyle/>
          <a:p>
            <a:r>
              <a:rPr lang="en-GB" dirty="0"/>
              <a:t>Encourage students to leave enough time for referencing – running out of time is no excuse!</a:t>
            </a:r>
          </a:p>
          <a:p>
            <a:r>
              <a:rPr lang="en-GB" dirty="0"/>
              <a:t>Encourage the use of Harvard referencing from the beginning of a project/assignment, there are many good guides available for this on the Internet.</a:t>
            </a:r>
            <a:r>
              <a:rPr lang="en-US" dirty="0"/>
              <a:t> </a:t>
            </a:r>
          </a:p>
          <a:p>
            <a:r>
              <a:rPr lang="en-GB" dirty="0"/>
              <a:t>Use EndNote or </a:t>
            </a:r>
            <a:r>
              <a:rPr lang="en-GB" dirty="0" err="1"/>
              <a:t>CiteThisForMe</a:t>
            </a:r>
            <a:r>
              <a:rPr lang="en-GB" dirty="0"/>
              <a:t> to create references for you:                  </a:t>
            </a:r>
            <a:r>
              <a:rPr lang="en-GB" dirty="0">
                <a:hlinkClick r:id="rId2"/>
              </a:rPr>
              <a:t>https://www.citethisforme.com/</a:t>
            </a:r>
            <a:endParaRPr lang="en-GB" dirty="0"/>
          </a:p>
          <a:p>
            <a:r>
              <a:rPr lang="en-GB" dirty="0"/>
              <a:t>Familiarise yourself and your students with the UWTSD regulations in the Academic Quality Handbook</a:t>
            </a:r>
          </a:p>
        </p:txBody>
      </p:sp>
    </p:spTree>
    <p:extLst>
      <p:ext uri="{BB962C8B-B14F-4D97-AF65-F5344CB8AC3E}">
        <p14:creationId xmlns:p14="http://schemas.microsoft.com/office/powerpoint/2010/main" val="24273782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9024" y="817583"/>
            <a:ext cx="6965245" cy="858818"/>
          </a:xfrm>
        </p:spPr>
        <p:txBody>
          <a:bodyPr>
            <a:normAutofit/>
          </a:bodyPr>
          <a:lstStyle/>
          <a:p>
            <a:r>
              <a:rPr lang="en-GB" sz="3600" dirty="0"/>
              <a:t>How to Identify Unfair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3443" y="1905000"/>
            <a:ext cx="6196405" cy="3603812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Check an assignment for the presence of in-text referencing. How comprehensive is it? Have facts, figures and ideas been acknowledged?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Check if the referencing used allows clear identification of sources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Check if there is a bibliography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If there is a bibliography, is the referencing of a standard that allows a reader to find the sources?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A Turnitin score can help with this process but does not replace it.</a:t>
            </a:r>
          </a:p>
        </p:txBody>
      </p:sp>
    </p:spTree>
    <p:extLst>
      <p:ext uri="{BB962C8B-B14F-4D97-AF65-F5344CB8AC3E}">
        <p14:creationId xmlns:p14="http://schemas.microsoft.com/office/powerpoint/2010/main" val="11185969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The Role of Turnitin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Plagiarism software allows fast identification of assignments which may have plagiarism issues – but it is still the marker’s responsibility to check all assignments</a:t>
            </a:r>
          </a:p>
          <a:p>
            <a:r>
              <a:rPr lang="en-GB" dirty="0"/>
              <a:t>Plagiarism detection software is a limited tool.</a:t>
            </a:r>
          </a:p>
          <a:p>
            <a:pPr lvl="1"/>
            <a:r>
              <a:rPr lang="en-GB" dirty="0"/>
              <a:t>It can deliver a high score for a piece of work that is well referenced</a:t>
            </a:r>
          </a:p>
        </p:txBody>
      </p:sp>
    </p:spTree>
    <p:extLst>
      <p:ext uri="{BB962C8B-B14F-4D97-AF65-F5344CB8AC3E}">
        <p14:creationId xmlns:p14="http://schemas.microsoft.com/office/powerpoint/2010/main" val="15579862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9024" y="817583"/>
            <a:ext cx="6965245" cy="935018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Why is critical thinking important for research?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A well cultivated critical thinker:</a:t>
            </a:r>
            <a:endParaRPr lang="en-GB" dirty="0"/>
          </a:p>
          <a:p>
            <a:r>
              <a:rPr lang="en-GB" dirty="0"/>
              <a:t>raises vital questions and problems, formulating them clearly and precisely </a:t>
            </a:r>
            <a:r>
              <a:rPr lang="en-GB" i="1" dirty="0"/>
              <a:t>= Project objective and Project/research questions</a:t>
            </a:r>
          </a:p>
          <a:p>
            <a:r>
              <a:rPr lang="en-GB" dirty="0"/>
              <a:t>gathers and assesses relevant information, using abstract ideas to interpret it effectively comes to well-reasoned conclusions and solutions.</a:t>
            </a:r>
          </a:p>
          <a:p>
            <a:r>
              <a:rPr lang="en-GB" dirty="0"/>
              <a:t>thinks open-mindedly within alternative systems of thought, recognizing and assessing, as need be, their assumptions, implications, and practical consequences; </a:t>
            </a:r>
            <a:r>
              <a:rPr lang="en-GB" i="1" dirty="0"/>
              <a:t>= problem solving and innovation</a:t>
            </a:r>
          </a:p>
          <a:p>
            <a:r>
              <a:rPr lang="en-GB" dirty="0"/>
              <a:t>communicates effectively with others in figuring out solutions to complex problems (could be industry focused).</a:t>
            </a:r>
          </a:p>
          <a:p>
            <a:pPr marL="0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6348446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Common challenges for students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Students do not use appropriate language/terminology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Student support</a:t>
            </a:r>
          </a:p>
          <a:p>
            <a:r>
              <a:rPr lang="en-GB" dirty="0"/>
              <a:t>Encourage the use of critical/analytical language e.g.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2993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819400" y="838201"/>
          <a:ext cx="6096000" cy="56602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77481">
                <a:tc>
                  <a:txBody>
                    <a:bodyPr/>
                    <a:lstStyle/>
                    <a:p>
                      <a:r>
                        <a:rPr lang="en-GB" dirty="0"/>
                        <a:t>Good practice (samples)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</a:t>
                      </a:r>
                      <a:r>
                        <a:rPr lang="en-GB" baseline="0" dirty="0"/>
                        <a:t> as strong/descriptive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4146">
                <a:tc>
                  <a:txBody>
                    <a:bodyPr/>
                    <a:lstStyle/>
                    <a:p>
                      <a:r>
                        <a:rPr lang="en-GB" sz="1600" dirty="0"/>
                        <a:t>In comparison</a:t>
                      </a:r>
                      <a:r>
                        <a:rPr lang="en-GB" sz="1600" baseline="0" dirty="0"/>
                        <a:t> to </a:t>
                      </a:r>
                      <a:r>
                        <a:rPr lang="en-GB" sz="1600" dirty="0"/>
                        <a:t>Jones (2008)</a:t>
                      </a:r>
                      <a:r>
                        <a:rPr lang="en-GB" sz="1600" baseline="0" dirty="0"/>
                        <a:t>, Smith (2009) …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Jones (2008) says … and Smith (2009) tells</a:t>
                      </a:r>
                      <a:r>
                        <a:rPr lang="en-GB" sz="1600" baseline="0" dirty="0"/>
                        <a:t> us …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7481">
                <a:tc>
                  <a:txBody>
                    <a:bodyPr/>
                    <a:lstStyle/>
                    <a:p>
                      <a:r>
                        <a:rPr lang="en-GB" sz="1600" dirty="0"/>
                        <a:t>Jones (2008) agrees</a:t>
                      </a:r>
                      <a:r>
                        <a:rPr lang="en-GB" sz="1600" baseline="0" dirty="0"/>
                        <a:t> with Smith (2009) on…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Jones (2008) states</a:t>
                      </a:r>
                      <a:r>
                        <a:rPr lang="en-GB" sz="1600" baseline="0" dirty="0"/>
                        <a:t> …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7481">
                <a:tc>
                  <a:txBody>
                    <a:bodyPr/>
                    <a:lstStyle/>
                    <a:p>
                      <a:r>
                        <a:rPr lang="en-GB" sz="1600" dirty="0"/>
                        <a:t>In contrast to Jones (2008),</a:t>
                      </a:r>
                      <a:r>
                        <a:rPr lang="en-GB" sz="1600" baseline="0" dirty="0"/>
                        <a:t> Smith (2009) maintains…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Jones (2008) maintains that … and Smith (2009) states..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7481">
                <a:tc>
                  <a:txBody>
                    <a:bodyPr/>
                    <a:lstStyle/>
                    <a:p>
                      <a:r>
                        <a:rPr lang="en-GB" sz="1600" dirty="0"/>
                        <a:t>Smith (2009) supports Jones (2008)</a:t>
                      </a:r>
                      <a:r>
                        <a:rPr lang="en-GB" sz="1600" baseline="0" dirty="0"/>
                        <a:t> earlier work by also finding…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Jones (2008) says … and Smith (2009) tells</a:t>
                      </a:r>
                      <a:r>
                        <a:rPr lang="en-GB" sz="1600" baseline="0" dirty="0"/>
                        <a:t> us …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7481">
                <a:tc>
                  <a:txBody>
                    <a:bodyPr/>
                    <a:lstStyle/>
                    <a:p>
                      <a:r>
                        <a:rPr lang="en-GB" sz="1600" dirty="0"/>
                        <a:t>The</a:t>
                      </a:r>
                      <a:r>
                        <a:rPr lang="en-GB" sz="1600" baseline="0" dirty="0"/>
                        <a:t> literature remains ambiguous in this area, Smith (2009) and Jones (2008) come to different conclusions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Jones (2008) maintains that … and Smith (2009) states..</a:t>
                      </a:r>
                    </a:p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7481">
                <a:tc>
                  <a:txBody>
                    <a:bodyPr/>
                    <a:lstStyle/>
                    <a:p>
                      <a:r>
                        <a:rPr lang="en-GB" sz="1600" dirty="0"/>
                        <a:t>Jones (2008) comes to the conclusion that … which</a:t>
                      </a:r>
                      <a:r>
                        <a:rPr lang="en-GB" sz="1600" baseline="0" dirty="0"/>
                        <a:t> has been expanded by Smith (2009) to include…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Jones (2008) claims that … and Smith (2009) states..</a:t>
                      </a:r>
                    </a:p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672747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Common challenges for students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Lack of self awareness leading to assumptions, stereotypes and misconceptions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Student support </a:t>
            </a:r>
          </a:p>
          <a:p>
            <a:r>
              <a:rPr lang="en-GB" dirty="0"/>
              <a:t>In formative feedback challenge assumptions and stereotypes e.g. “old people do not buy online”; “young people like fashionable clothes”</a:t>
            </a:r>
          </a:p>
          <a:p>
            <a:r>
              <a:rPr lang="en-GB" dirty="0"/>
              <a:t>Tutorial sessions to raise awareness and get students into the habit of challenging themselves</a:t>
            </a:r>
          </a:p>
          <a:p>
            <a:r>
              <a:rPr lang="en-GB" dirty="0"/>
              <a:t>Encourage thorough referencing of all stated facts – if a fact cannot be referenced, it’s an assumption</a:t>
            </a:r>
          </a:p>
          <a:p>
            <a:r>
              <a:rPr lang="en-GB" dirty="0"/>
              <a:t>Students to talk about their work with peers, answering questions</a:t>
            </a:r>
          </a:p>
        </p:txBody>
      </p:sp>
    </p:spTree>
    <p:extLst>
      <p:ext uri="{BB962C8B-B14F-4D97-AF65-F5344CB8AC3E}">
        <p14:creationId xmlns:p14="http://schemas.microsoft.com/office/powerpoint/2010/main" val="23367681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9024" y="817583"/>
            <a:ext cx="6965245" cy="782618"/>
          </a:xfrm>
        </p:spPr>
        <p:txBody>
          <a:bodyPr>
            <a:normAutofit/>
          </a:bodyPr>
          <a:lstStyle/>
          <a:p>
            <a:r>
              <a:rPr lang="en-US" sz="3200" dirty="0"/>
              <a:t>More ideas for student support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28277" y="1940620"/>
            <a:ext cx="6135445" cy="4122868"/>
          </a:xfrm>
        </p:spPr>
        <p:txBody>
          <a:bodyPr>
            <a:normAutofit/>
          </a:bodyPr>
          <a:lstStyle/>
          <a:p>
            <a:r>
              <a:rPr lang="en-GB" dirty="0"/>
              <a:t>Critical work is innovative, out of the box, different – but this work must be based on a sound understanding of the theoretical and applied background.</a:t>
            </a:r>
          </a:p>
          <a:p>
            <a:r>
              <a:rPr lang="en-GB" dirty="0"/>
              <a:t>Mini presentations can be used to encourage critical thinking by encouraging peer feedback.</a:t>
            </a:r>
          </a:p>
          <a:p>
            <a:r>
              <a:rPr lang="en-GB" dirty="0"/>
              <a:t>Share your own thought processes – why is a certain model/theory/strategy being used and not another?</a:t>
            </a:r>
          </a:p>
        </p:txBody>
      </p:sp>
    </p:spTree>
    <p:extLst>
      <p:ext uri="{BB962C8B-B14F-4D97-AF65-F5344CB8AC3E}">
        <p14:creationId xmlns:p14="http://schemas.microsoft.com/office/powerpoint/2010/main" val="36549455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And finally…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“The essence of the independent mind lies not in what it thinks, but in how it thinks.” </a:t>
            </a:r>
            <a:br>
              <a:rPr lang="en-GB" dirty="0"/>
            </a:br>
            <a:r>
              <a:rPr lang="en-GB" sz="1700" dirty="0"/>
              <a:t>(Christopher Hitchens, from </a:t>
            </a:r>
            <a:r>
              <a:rPr lang="en-GB" sz="1700" i="1" dirty="0"/>
              <a:t>Letters to a Young Contrarian</a:t>
            </a:r>
            <a:r>
              <a:rPr lang="en-GB" sz="1700" dirty="0"/>
              <a:t>, 2001</a:t>
            </a:r>
            <a:r>
              <a:rPr lang="en-GB" sz="1700" b="1" dirty="0"/>
              <a:t>.)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dirty="0"/>
              <a:t>“Responsibility to yourself means refusing to let others do your thinking, talking, and naming for you; it means learning to respect and use your own brains and instincts; hence, grappling with hard work.” </a:t>
            </a:r>
            <a:br>
              <a:rPr lang="en-GB" dirty="0"/>
            </a:br>
            <a:r>
              <a:rPr lang="en-GB" dirty="0"/>
              <a:t>(</a:t>
            </a:r>
            <a:r>
              <a:rPr lang="en-GB" sz="1500" dirty="0"/>
              <a:t>Adrienne Rich, from</a:t>
            </a:r>
            <a:r>
              <a:rPr lang="en-GB" sz="1500" i="1" dirty="0"/>
              <a:t> On Lies, Secrets, and Silence: Selected Prose 1966-1978</a:t>
            </a:r>
            <a:r>
              <a:rPr lang="en-GB" sz="1500" dirty="0"/>
              <a:t>, 1979.)</a:t>
            </a:r>
          </a:p>
        </p:txBody>
      </p:sp>
    </p:spTree>
    <p:extLst>
      <p:ext uri="{BB962C8B-B14F-4D97-AF65-F5344CB8AC3E}">
        <p14:creationId xmlns:p14="http://schemas.microsoft.com/office/powerpoint/2010/main" val="1100017958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95</TotalTime>
  <Words>1189</Words>
  <Application>Microsoft Office PowerPoint</Application>
  <PresentationFormat>Widescreen</PresentationFormat>
  <Paragraphs>104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Century Gothic</vt:lpstr>
      <vt:lpstr>Wingdings 3</vt:lpstr>
      <vt:lpstr>Wisp</vt:lpstr>
      <vt:lpstr>Encouraging Good Academic Practice and Critical Thinking</vt:lpstr>
      <vt:lpstr>Good Academic Practice</vt:lpstr>
      <vt:lpstr>Poor Academic Practice, Unfair Practice and Plagiarism</vt:lpstr>
      <vt:lpstr>Common Forms of Plagiarism </vt:lpstr>
      <vt:lpstr>Common Forms of Plagiarism (cont.)</vt:lpstr>
      <vt:lpstr>Common Forms of Plagiarism? (cont.)</vt:lpstr>
      <vt:lpstr>Common Forms of Plagiarism (cont.)</vt:lpstr>
      <vt:lpstr>How to avoid Plagiarism</vt:lpstr>
      <vt:lpstr>Tips for helping with good practice </vt:lpstr>
      <vt:lpstr>How to Identify Unfair Practice</vt:lpstr>
      <vt:lpstr>The Role of Turnitin </vt:lpstr>
      <vt:lpstr>Why is critical thinking important for research?</vt:lpstr>
      <vt:lpstr>Common challenges for students</vt:lpstr>
      <vt:lpstr>PowerPoint Presentation</vt:lpstr>
      <vt:lpstr>Common challenges for students</vt:lpstr>
      <vt:lpstr>More ideas for student support …</vt:lpstr>
      <vt:lpstr>And finally…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Thomas</dc:creator>
  <cp:lastModifiedBy>Andrew Thomas</cp:lastModifiedBy>
  <cp:revision>5</cp:revision>
  <dcterms:created xsi:type="dcterms:W3CDTF">2020-10-03T13:33:18Z</dcterms:created>
  <dcterms:modified xsi:type="dcterms:W3CDTF">2020-10-03T15:08:59Z</dcterms:modified>
</cp:coreProperties>
</file>