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78" r:id="rId3"/>
    <p:sldId id="279" r:id="rId4"/>
    <p:sldId id="285" r:id="rId5"/>
    <p:sldId id="280" r:id="rId6"/>
    <p:sldId id="281" r:id="rId7"/>
    <p:sldId id="282" r:id="rId8"/>
    <p:sldId id="283" r:id="rId9"/>
    <p:sldId id="28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410FCB-087F-468C-A94B-4D706F3F1B98}" type="datetimeFigureOut">
              <a:rPr lang="en-GB" smtClean="0"/>
              <a:pPr/>
              <a:t>09/10/2018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06F59A-6E47-4D87-98F0-E898480C5EB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2244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3CB2D-F43E-4EE0-BDB7-CC1239A1817A}" type="datetimeFigureOut">
              <a:rPr lang="en-GB" smtClean="0"/>
              <a:pPr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28D95-43B7-45B8-9658-702A8A26516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3CB2D-F43E-4EE0-BDB7-CC1239A1817A}" type="datetimeFigureOut">
              <a:rPr lang="en-GB" smtClean="0"/>
              <a:pPr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28D95-43B7-45B8-9658-702A8A26516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3CB2D-F43E-4EE0-BDB7-CC1239A1817A}" type="datetimeFigureOut">
              <a:rPr lang="en-GB" smtClean="0"/>
              <a:pPr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28D95-43B7-45B8-9658-702A8A26516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3CB2D-F43E-4EE0-BDB7-CC1239A1817A}" type="datetimeFigureOut">
              <a:rPr lang="en-GB" smtClean="0"/>
              <a:pPr/>
              <a:t>09/10/2018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28D95-43B7-45B8-9658-702A8A26516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3CB2D-F43E-4EE0-BDB7-CC1239A1817A}" type="datetimeFigureOut">
              <a:rPr lang="en-GB" smtClean="0"/>
              <a:pPr/>
              <a:t>09/10/2018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28D95-43B7-45B8-9658-702A8A26516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3CB2D-F43E-4EE0-BDB7-CC1239A1817A}" type="datetimeFigureOut">
              <a:rPr lang="en-GB" smtClean="0"/>
              <a:pPr/>
              <a:t>09/10/2018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28D95-43B7-45B8-9658-702A8A26516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3CB2D-F43E-4EE0-BDB7-CC1239A1817A}" type="datetimeFigureOut">
              <a:rPr lang="en-GB" smtClean="0"/>
              <a:pPr/>
              <a:t>09/10/2018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28D95-43B7-45B8-9658-702A8A26516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3CB2D-F43E-4EE0-BDB7-CC1239A1817A}" type="datetimeFigureOut">
              <a:rPr lang="en-GB" smtClean="0"/>
              <a:pPr/>
              <a:t>09/10/2018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28D95-43B7-45B8-9658-702A8A26516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3CB2D-F43E-4EE0-BDB7-CC1239A1817A}" type="datetimeFigureOut">
              <a:rPr lang="en-GB" smtClean="0"/>
              <a:pPr/>
              <a:t>09/10/2018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28D95-43B7-45B8-9658-702A8A26516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3CB2D-F43E-4EE0-BDB7-CC1239A1817A}" type="datetimeFigureOut">
              <a:rPr lang="en-GB" smtClean="0"/>
              <a:pPr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28D95-43B7-45B8-9658-702A8A26516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03CB2D-F43E-4EE0-BDB7-CC1239A1817A}" type="datetimeFigureOut">
              <a:rPr lang="en-GB" smtClean="0"/>
              <a:pPr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028D95-43B7-45B8-9658-702A8A26516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03CB2D-F43E-4EE0-BDB7-CC1239A1817A}" type="datetimeFigureOut">
              <a:rPr lang="en-GB" smtClean="0"/>
              <a:pPr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028D95-43B7-45B8-9658-702A8A26516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420888"/>
            <a:ext cx="7772400" cy="1470025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 smtClean="0"/>
              <a:t>SSHS4072</a:t>
            </a:r>
            <a:br>
              <a:rPr lang="en-GB" b="1" dirty="0" smtClean="0"/>
            </a:br>
            <a:r>
              <a:rPr lang="en-GB" b="1" dirty="0" smtClean="0"/>
              <a:t>Introductory Exercise Physiology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Body Composition:</a:t>
            </a:r>
            <a:br>
              <a:rPr lang="en-GB" dirty="0" smtClean="0"/>
            </a:br>
            <a:r>
              <a:rPr lang="en-GB" dirty="0" smtClean="0"/>
              <a:t>Practical Assessment 1</a:t>
            </a:r>
            <a:endParaRPr lang="en-GB" dirty="0"/>
          </a:p>
        </p:txBody>
      </p:sp>
      <p:pic>
        <p:nvPicPr>
          <p:cNvPr id="4098" name="Picture 2" descr="C:\Users\swilliam\Pictures\Homo seden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260648"/>
            <a:ext cx="4762500" cy="16859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Body Composition</a:t>
            </a:r>
          </a:p>
        </p:txBody>
      </p:sp>
      <p:sp>
        <p:nvSpPr>
          <p:cNvPr id="1085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1438"/>
            <a:ext cx="8229600" cy="5327650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dirty="0" smtClean="0"/>
              <a:t>The amount and relative proportions of fat and fat-free mass in the human (or animal) body.</a:t>
            </a:r>
          </a:p>
          <a:p>
            <a:pPr lvl="1">
              <a:defRPr/>
            </a:pPr>
            <a:r>
              <a:rPr lang="en-GB" sz="2400" dirty="0" smtClean="0"/>
              <a:t>Fat mass</a:t>
            </a:r>
          </a:p>
          <a:p>
            <a:pPr lvl="2">
              <a:defRPr/>
            </a:pPr>
            <a:r>
              <a:rPr lang="en-GB" sz="2000" dirty="0" smtClean="0"/>
              <a:t>ALL of the chemical fat (e.g. fat in adipose tissue, intramuscular fat, renal fat, pericardial fat </a:t>
            </a:r>
            <a:r>
              <a:rPr lang="en-GB" sz="2000" dirty="0" err="1" smtClean="0"/>
              <a:t>etc</a:t>
            </a:r>
            <a:r>
              <a:rPr lang="en-GB" sz="2000" dirty="0" smtClean="0"/>
              <a:t>).</a:t>
            </a:r>
          </a:p>
          <a:p>
            <a:pPr lvl="1">
              <a:defRPr/>
            </a:pPr>
            <a:r>
              <a:rPr lang="en-GB" sz="2400" dirty="0" smtClean="0"/>
              <a:t>Fat-free mass</a:t>
            </a:r>
          </a:p>
          <a:p>
            <a:pPr lvl="2">
              <a:defRPr/>
            </a:pPr>
            <a:r>
              <a:rPr lang="en-GB" sz="2000" dirty="0" smtClean="0"/>
              <a:t>All of the fat-free mass (e.g. muscle, liver, kidneys </a:t>
            </a:r>
            <a:r>
              <a:rPr lang="en-GB" sz="2000" dirty="0" err="1" smtClean="0"/>
              <a:t>etc</a:t>
            </a:r>
            <a:r>
              <a:rPr lang="en-GB" sz="2000" dirty="0" smtClean="0"/>
              <a:t> after the fat has been ‘removed’)</a:t>
            </a:r>
          </a:p>
          <a:p>
            <a:pPr lvl="1">
              <a:defRPr/>
            </a:pPr>
            <a:r>
              <a:rPr lang="en-GB" sz="2400" dirty="0" smtClean="0"/>
              <a:t>Lean body mass</a:t>
            </a:r>
          </a:p>
          <a:p>
            <a:pPr lvl="2">
              <a:defRPr/>
            </a:pPr>
            <a:r>
              <a:rPr lang="en-GB" sz="2000" dirty="0" smtClean="0"/>
              <a:t>The mass of non-adipose tissues (e.g. muscle, bone, internal organs, </a:t>
            </a:r>
            <a:r>
              <a:rPr lang="en-GB" sz="2000" dirty="0" err="1" smtClean="0"/>
              <a:t>etc</a:t>
            </a:r>
            <a:r>
              <a:rPr lang="en-GB" sz="2000" dirty="0" smtClean="0"/>
              <a:t>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 smtClean="0"/>
              <a:t>Why Assess Body Composition</a:t>
            </a:r>
          </a:p>
        </p:txBody>
      </p:sp>
      <p:sp>
        <p:nvSpPr>
          <p:cNvPr id="1085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916832"/>
            <a:ext cx="8229600" cy="3239690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dirty="0" smtClean="0"/>
              <a:t>Very common and important assessment</a:t>
            </a:r>
          </a:p>
          <a:p>
            <a:pPr lvl="1">
              <a:defRPr/>
            </a:pPr>
            <a:r>
              <a:rPr lang="en-GB" sz="2000" dirty="0" smtClean="0"/>
              <a:t>Sports science (e.g. monitoring athletes)</a:t>
            </a:r>
          </a:p>
          <a:p>
            <a:pPr lvl="1">
              <a:defRPr/>
            </a:pPr>
            <a:r>
              <a:rPr lang="en-GB" sz="2000" dirty="0" smtClean="0"/>
              <a:t>Exercise science (e.g. evaluating the effect of an exercise programme)</a:t>
            </a:r>
          </a:p>
          <a:p>
            <a:pPr lvl="1">
              <a:defRPr/>
            </a:pPr>
            <a:r>
              <a:rPr lang="en-GB" sz="2000" dirty="0" smtClean="0"/>
              <a:t>Nutrition (e.g. monitoring the effect of a dietary intervention)</a:t>
            </a:r>
          </a:p>
          <a:p>
            <a:pPr lvl="1">
              <a:defRPr/>
            </a:pPr>
            <a:r>
              <a:rPr lang="en-GB" sz="2000" dirty="0" smtClean="0"/>
              <a:t>Epidemiology (e.g. studying the association between body fat or muscle mass and health in populations)</a:t>
            </a:r>
          </a:p>
          <a:p>
            <a:pPr lvl="1">
              <a:defRPr/>
            </a:pPr>
            <a:r>
              <a:rPr lang="en-GB" sz="2000" dirty="0" smtClean="0"/>
              <a:t>Clinical medicine (e.g. treating anorexia or cancer cachexia)</a:t>
            </a:r>
          </a:p>
        </p:txBody>
      </p:sp>
    </p:spTree>
    <p:extLst>
      <p:ext uri="{BB962C8B-B14F-4D97-AF65-F5344CB8AC3E}">
        <p14:creationId xmlns:p14="http://schemas.microsoft.com/office/powerpoint/2010/main" val="39106617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Body composition 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Direct</a:t>
            </a:r>
          </a:p>
          <a:p>
            <a:pPr lvl="1"/>
            <a:r>
              <a:rPr lang="en-GB" dirty="0" smtClean="0"/>
              <a:t>Cadaver dissection, imaging (CT, MRI, DXA)</a:t>
            </a:r>
          </a:p>
          <a:p>
            <a:r>
              <a:rPr lang="en-GB" dirty="0" smtClean="0"/>
              <a:t>Indirect</a:t>
            </a:r>
          </a:p>
          <a:p>
            <a:pPr lvl="1"/>
            <a:r>
              <a:rPr lang="en-GB" dirty="0" smtClean="0"/>
              <a:t>Underwater weighing</a:t>
            </a:r>
            <a:r>
              <a:rPr lang="en-GB" smtClean="0"/>
              <a:t>, imaging</a:t>
            </a:r>
            <a:endParaRPr lang="en-GB" dirty="0" smtClean="0"/>
          </a:p>
          <a:p>
            <a:r>
              <a:rPr lang="en-GB" dirty="0" smtClean="0"/>
              <a:t>Doubly indirect</a:t>
            </a:r>
          </a:p>
          <a:p>
            <a:pPr lvl="1"/>
            <a:r>
              <a:rPr lang="en-GB" dirty="0" smtClean="0"/>
              <a:t>Skinfolds, bioelectrical impedance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54656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 smtClean="0"/>
              <a:t>Fat-free mass</a:t>
            </a:r>
          </a:p>
        </p:txBody>
      </p:sp>
      <p:sp>
        <p:nvSpPr>
          <p:cNvPr id="1085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556792"/>
            <a:ext cx="8229600" cy="4680520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sz="2800" dirty="0" smtClean="0"/>
              <a:t>A theoretical mass consisting of all body tissues minus the fat.</a:t>
            </a:r>
          </a:p>
          <a:p>
            <a:pPr lvl="1">
              <a:defRPr/>
            </a:pPr>
            <a:r>
              <a:rPr lang="en-GB" sz="2000" dirty="0" smtClean="0"/>
              <a:t>E.g. fat-free muscle, fat-free internal organs</a:t>
            </a:r>
          </a:p>
          <a:p>
            <a:pPr>
              <a:defRPr/>
            </a:pPr>
            <a:r>
              <a:rPr lang="en-GB" sz="2400" dirty="0" smtClean="0"/>
              <a:t>FFM has a density of &gt; 1g/ml or 1kg/L; the density of fat is ~0.9 g/ml; water has a density of 1g/ml at 4</a:t>
            </a:r>
            <a:r>
              <a:rPr lang="en-GB" sz="2400" baseline="30000" dirty="0" smtClean="0"/>
              <a:t>o</a:t>
            </a:r>
            <a:r>
              <a:rPr lang="en-GB" sz="2400" dirty="0" smtClean="0"/>
              <a:t> C</a:t>
            </a:r>
          </a:p>
          <a:p>
            <a:pPr lvl="1">
              <a:defRPr/>
            </a:pPr>
            <a:r>
              <a:rPr lang="en-GB" sz="2000" dirty="0" smtClean="0"/>
              <a:t>FFM is more dense than water (it sinks)</a:t>
            </a:r>
          </a:p>
          <a:p>
            <a:pPr lvl="1">
              <a:defRPr/>
            </a:pPr>
            <a:r>
              <a:rPr lang="en-GB" sz="2000" dirty="0" smtClean="0"/>
              <a:t>Fat is less dense than water (it floats)</a:t>
            </a:r>
          </a:p>
          <a:p>
            <a:pPr lvl="1">
              <a:defRPr/>
            </a:pPr>
            <a:r>
              <a:rPr lang="en-GB" sz="2000" dirty="0" smtClean="0"/>
              <a:t>The human body consists of fat and FFM – thus its buoyancy is determined by how much fat and how much FFM is present</a:t>
            </a:r>
          </a:p>
          <a:p>
            <a:pPr lvl="1">
              <a:defRPr/>
            </a:pPr>
            <a:r>
              <a:rPr lang="en-GB" sz="2000" dirty="0" smtClean="0"/>
              <a:t>Weighing people underwater to measure BODY VOLUME was once the ‘gold standard’ method of assessing body composition – now surpassed by imaging like CT, MRI and DXA</a:t>
            </a:r>
          </a:p>
          <a:p>
            <a:pPr lvl="1">
              <a:defRPr/>
            </a:pPr>
            <a:r>
              <a:rPr lang="en-GB" sz="2000" dirty="0" smtClean="0"/>
              <a:t>Methods like skinfolds are validated against a criterion method</a:t>
            </a:r>
          </a:p>
          <a:p>
            <a:pPr lvl="1">
              <a:defRPr/>
            </a:pPr>
            <a:endParaRPr lang="en-GB" sz="2000" dirty="0" smtClean="0"/>
          </a:p>
        </p:txBody>
      </p:sp>
    </p:spTree>
    <p:extLst>
      <p:ext uri="{BB962C8B-B14F-4D97-AF65-F5344CB8AC3E}">
        <p14:creationId xmlns:p14="http://schemas.microsoft.com/office/powerpoint/2010/main" val="20528153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Principle of Underwater Weighing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556792"/>
            <a:ext cx="4320480" cy="4525963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Density = Mass/Volume</a:t>
            </a:r>
          </a:p>
          <a:p>
            <a:r>
              <a:rPr lang="en-GB" dirty="0" smtClean="0"/>
              <a:t>Mass can be measured by a weighing scales; volume can be measured by water displacement</a:t>
            </a:r>
          </a:p>
          <a:p>
            <a:r>
              <a:rPr lang="en-GB" dirty="0" smtClean="0"/>
              <a:t>When mass and volume are known we can calculate body density</a:t>
            </a:r>
          </a:p>
          <a:p>
            <a:r>
              <a:rPr lang="en-GB" dirty="0" smtClean="0"/>
              <a:t>Body density is inversely related to body fat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484784"/>
            <a:ext cx="4260788" cy="4680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72480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Body Composition Models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2 component</a:t>
            </a:r>
          </a:p>
          <a:p>
            <a:pPr lvl="1"/>
            <a:r>
              <a:rPr lang="en-GB" dirty="0" smtClean="0"/>
              <a:t>Fat and FFM</a:t>
            </a:r>
          </a:p>
          <a:p>
            <a:r>
              <a:rPr lang="en-GB" dirty="0" smtClean="0"/>
              <a:t>3 component</a:t>
            </a:r>
          </a:p>
          <a:p>
            <a:pPr lvl="1"/>
            <a:r>
              <a:rPr lang="en-GB" dirty="0" smtClean="0"/>
              <a:t>Fat, muscle, bone</a:t>
            </a:r>
          </a:p>
          <a:p>
            <a:r>
              <a:rPr lang="en-GB" dirty="0" smtClean="0"/>
              <a:t>4 component</a:t>
            </a:r>
          </a:p>
          <a:p>
            <a:pPr lvl="1"/>
            <a:r>
              <a:rPr lang="en-GB" dirty="0" smtClean="0"/>
              <a:t>Fat, muscle, bone, organs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48996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Skinfolds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556792"/>
            <a:ext cx="5122912" cy="4525963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Double thickness of skin and underlying adipose tissue</a:t>
            </a:r>
          </a:p>
          <a:p>
            <a:r>
              <a:rPr lang="en-GB" dirty="0" smtClean="0"/>
              <a:t>Used to ESTIMATE body fat based on the following assumptions:</a:t>
            </a:r>
          </a:p>
          <a:p>
            <a:pPr lvl="1"/>
            <a:r>
              <a:rPr lang="en-GB" dirty="0" smtClean="0"/>
              <a:t>Skin has a constant thickness</a:t>
            </a:r>
          </a:p>
          <a:p>
            <a:pPr lvl="1"/>
            <a:r>
              <a:rPr lang="en-GB" dirty="0" smtClean="0"/>
              <a:t>Fat is a constant proportion of subcutaneous adipose tissue</a:t>
            </a:r>
          </a:p>
          <a:p>
            <a:pPr lvl="1"/>
            <a:r>
              <a:rPr lang="en-GB" dirty="0" smtClean="0"/>
              <a:t>The compressibility of skin is constant</a:t>
            </a:r>
          </a:p>
          <a:p>
            <a:pPr lvl="1"/>
            <a:r>
              <a:rPr lang="en-GB" dirty="0" smtClean="0"/>
              <a:t>The relationship between subcutaneous fat and total body fat is constant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1700808"/>
            <a:ext cx="3114675" cy="3714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93778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Skinfold measurement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Right side of the body (usually)</a:t>
            </a:r>
          </a:p>
          <a:p>
            <a:r>
              <a:rPr lang="en-GB" dirty="0" smtClean="0"/>
              <a:t>Triplicate measurements</a:t>
            </a:r>
          </a:p>
          <a:p>
            <a:r>
              <a:rPr lang="en-GB" dirty="0" smtClean="0"/>
              <a:t>Identify and mark anatomical sites</a:t>
            </a:r>
          </a:p>
          <a:p>
            <a:r>
              <a:rPr lang="en-GB" dirty="0" smtClean="0"/>
              <a:t>Measure within 2-3 seconds</a:t>
            </a:r>
          </a:p>
          <a:p>
            <a:r>
              <a:rPr lang="en-GB" dirty="0" smtClean="0"/>
              <a:t>Ensure skin is clean and not greasy</a:t>
            </a:r>
          </a:p>
          <a:p>
            <a:r>
              <a:rPr lang="en-GB" dirty="0" smtClean="0"/>
              <a:t>Use standardised technique</a:t>
            </a:r>
          </a:p>
          <a:p>
            <a:r>
              <a:rPr lang="en-GB" dirty="0" smtClean="0"/>
              <a:t>Multiple sites:</a:t>
            </a:r>
          </a:p>
          <a:p>
            <a:pPr lvl="1"/>
            <a:r>
              <a:rPr lang="en-GB" dirty="0" smtClean="0"/>
              <a:t>Limb: biceps, triceps, medical calf, mid-thigh</a:t>
            </a:r>
          </a:p>
          <a:p>
            <a:pPr lvl="1"/>
            <a:r>
              <a:rPr lang="en-GB" dirty="0" smtClean="0"/>
              <a:t>Trunk: subscapular, </a:t>
            </a:r>
            <a:r>
              <a:rPr lang="en-GB" dirty="0" err="1" smtClean="0"/>
              <a:t>suprailiac</a:t>
            </a:r>
            <a:r>
              <a:rPr lang="en-GB" dirty="0" smtClean="0"/>
              <a:t>, abdominal, pectoral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05124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286</TotalTime>
  <Words>491</Words>
  <Application>Microsoft Office PowerPoint</Application>
  <PresentationFormat>On-screen Show (4:3)</PresentationFormat>
  <Paragraphs>61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SSHS4072 Introductory Exercise Physiology  Body Composition: Practical Assessment 1</vt:lpstr>
      <vt:lpstr>Body Composition</vt:lpstr>
      <vt:lpstr>Why Assess Body Composition</vt:lpstr>
      <vt:lpstr>Body composition methods</vt:lpstr>
      <vt:lpstr>Fat-free mass</vt:lpstr>
      <vt:lpstr>Principle of Underwater Weighing</vt:lpstr>
      <vt:lpstr>Body Composition Models</vt:lpstr>
      <vt:lpstr>Skinfolds</vt:lpstr>
      <vt:lpstr>Skinfold measurement</vt:lpstr>
    </vt:vector>
  </TitlesOfParts>
  <Company>University of Glamorgan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Fat and Adipose Tissue</dc:title>
  <dc:creator>+</dc:creator>
  <cp:lastModifiedBy>Administrator</cp:lastModifiedBy>
  <cp:revision>81</cp:revision>
  <dcterms:created xsi:type="dcterms:W3CDTF">2012-10-03T14:03:41Z</dcterms:created>
  <dcterms:modified xsi:type="dcterms:W3CDTF">2018-10-09T08:30:59Z</dcterms:modified>
</cp:coreProperties>
</file>