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9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11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3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30"/>
  </p:notesMasterIdLst>
  <p:sldIdLst>
    <p:sldId id="257" r:id="rId19"/>
    <p:sldId id="262" r:id="rId20"/>
    <p:sldId id="263" r:id="rId21"/>
    <p:sldId id="266" r:id="rId22"/>
    <p:sldId id="275" r:id="rId23"/>
    <p:sldId id="269" r:id="rId24"/>
    <p:sldId id="270" r:id="rId25"/>
    <p:sldId id="271" r:id="rId26"/>
    <p:sldId id="272" r:id="rId27"/>
    <p:sldId id="273" r:id="rId28"/>
    <p:sldId id="274" r:id="rId2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59" d="100"/>
          <a:sy n="59" d="100"/>
        </p:scale>
        <p:origin x="1444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8.xml"/><Relationship Id="rId3" Type="http://schemas.openxmlformats.org/officeDocument/2006/relationships/customXml" Target="../customXml/item3.xml"/><Relationship Id="rId21" Type="http://schemas.openxmlformats.org/officeDocument/2006/relationships/slide" Target="slides/slide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2.xml"/><Relationship Id="rId29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11" Type="http://schemas.openxmlformats.org/officeDocument/2006/relationships/slideLayout" Target="../slideLayouts/slideLayout41.xml"/><Relationship Id="rId5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40.xml"/><Relationship Id="rId4" Type="http://schemas.openxmlformats.org/officeDocument/2006/relationships/slideLayout" Target="../slideLayouts/slideLayout34.xml"/><Relationship Id="rId9" Type="http://schemas.openxmlformats.org/officeDocument/2006/relationships/slideLayout" Target="../slideLayouts/slideLayout39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Management, Organisational Behaviour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Jan Howells-Johnson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5">
            <a:extLst>
              <a:ext uri="{FF2B5EF4-FFF2-40B4-BE49-F238E27FC236}">
                <a16:creationId xmlns:a16="http://schemas.microsoft.com/office/drawing/2014/main" id="{CB7DD878-C8EB-8F45-E021-EC63E5916C1E}"/>
              </a:ext>
            </a:extLst>
          </p:cNvPr>
          <p:cNvSpPr/>
          <p:nvPr/>
        </p:nvSpPr>
        <p:spPr>
          <a:xfrm>
            <a:off x="775252" y="441049"/>
            <a:ext cx="7739270" cy="5058603"/>
          </a:xfrm>
          <a:prstGeom prst="ellipse">
            <a:avLst/>
          </a:prstGeom>
          <a:blipFill>
            <a:blip r:embed="rId2"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B7DD570-F03B-E4B4-070A-A52C2C362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Introductions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4F4EA0-B7C5-1508-FCD1-4659C2DCD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7137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Jan Howells-Johnson</a:t>
            </a:r>
          </a:p>
          <a:p>
            <a:pPr marL="0" indent="0">
              <a:buNone/>
            </a:pPr>
            <a:r>
              <a:rPr lang="en-GB" sz="2400" dirty="0"/>
              <a:t>j.howells-johnson@uwtsd.ac.uk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5C3961B-8B21-C9A6-C2B1-D4EEA536CE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233747"/>
            <a:ext cx="3867150" cy="45719"/>
          </a:xfrm>
          <a:prstGeom prst="ellipse">
            <a:avLst/>
          </a:prstGeom>
          <a:blipFill dpi="0" rotWithShape="1">
            <a:blip r:embed="rId2"/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15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915A8-2B88-3A71-E99F-68419E79F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556E9-0469-7862-D375-4021C328E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351338"/>
          </a:xfrm>
        </p:spPr>
        <p:txBody>
          <a:bodyPr/>
          <a:lstStyle/>
          <a:p>
            <a:pPr marL="0" indent="0" algn="just" hangingPunct="0"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session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the student should be able to:</a:t>
            </a:r>
          </a:p>
          <a:p>
            <a:pPr marL="0" indent="0" algn="just" hangingPunc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rtl="0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an understanding of what drives staff performance, service user experience, and the skills and knowledge required by health and care managers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Analyse how emergent technologies are being used in the modern workplace, the impact on staff and service users and potential future implications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0367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DB84D-06CB-E9CE-FBC0-D3205FC9A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44C9D-FE6A-85EA-A3A4-5C6031D20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210" y="1253331"/>
            <a:ext cx="7886700" cy="4351338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Discuss in your groups what you think the learning aim and objectives mean to you and what you expect to learn</a:t>
            </a:r>
          </a:p>
        </p:txBody>
      </p:sp>
    </p:spTree>
    <p:extLst>
      <p:ext uri="{BB962C8B-B14F-4D97-AF65-F5344CB8AC3E}">
        <p14:creationId xmlns:p14="http://schemas.microsoft.com/office/powerpoint/2010/main" val="1583099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799E8-DE57-BDF5-39E9-DDC2BE280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the National Health Service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6345D-D6BE-D39A-4514-5C26EAD54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Service</a:t>
            </a:r>
          </a:p>
          <a:p>
            <a:r>
              <a:rPr lang="en-GB" dirty="0"/>
              <a:t>Comprises NHS England, NHS Scotland, NHS Northern Ireland and NHS Wales</a:t>
            </a:r>
          </a:p>
          <a:p>
            <a:r>
              <a:rPr lang="en-GB"/>
              <a:t>Devolved </a:t>
            </a:r>
            <a:endParaRPr lang="en-GB" dirty="0"/>
          </a:p>
          <a:p>
            <a:r>
              <a:rPr lang="en-GB" dirty="0"/>
              <a:t>Control own strategies and budget</a:t>
            </a:r>
          </a:p>
          <a:p>
            <a:r>
              <a:rPr lang="en-GB" dirty="0"/>
              <a:t>Funded from taxes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650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05CA3-372A-2C31-1053-27EE465C5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 dirty="0"/>
              <a:t>Health and Care Wales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3B266-8C0C-844F-99E8-1366C68CFA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8"/>
            <a:ext cx="7886700" cy="4351338"/>
          </a:xfrm>
        </p:spPr>
        <p:txBody>
          <a:bodyPr lIns="91440" tIns="45720" rIns="91440" bIns="45720" anchor="t"/>
          <a:lstStyle/>
          <a:p>
            <a:r>
              <a:rPr lang="en-GB" dirty="0"/>
              <a:t>2 x NHS Trusts (Velindre NHS Trust, Welsh Ambulance Service Trust)</a:t>
            </a:r>
          </a:p>
          <a:p>
            <a:r>
              <a:rPr lang="en-GB" dirty="0"/>
              <a:t>7 x Health Boards</a:t>
            </a:r>
          </a:p>
          <a:p>
            <a:r>
              <a:rPr lang="en-GB" dirty="0"/>
              <a:t>Public Health Wales</a:t>
            </a:r>
          </a:p>
          <a:p>
            <a:r>
              <a:rPr lang="en-GB" dirty="0"/>
              <a:t>Digital Health and Care Wales</a:t>
            </a:r>
          </a:p>
          <a:p>
            <a:r>
              <a:rPr lang="en-GB" dirty="0"/>
              <a:t>Health Education and Improvement Wales</a:t>
            </a:r>
          </a:p>
          <a:p>
            <a:r>
              <a:rPr lang="en-GB" dirty="0"/>
              <a:t>NHS Wales Shared Services Partnership</a:t>
            </a:r>
          </a:p>
          <a:p>
            <a:r>
              <a:rPr lang="en-GB" dirty="0">
                <a:cs typeface="Calibri" panose="020F0502020204030204"/>
              </a:rPr>
              <a:t>Social Care Wales</a:t>
            </a: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499202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70FA4-BC8B-D2D0-6348-204B96D20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 descr="Organisation Structure of NHS Wales - NHS Wales Shared Services Partnership">
            <a:extLst>
              <a:ext uri="{FF2B5EF4-FFF2-40B4-BE49-F238E27FC236}">
                <a16:creationId xmlns:a16="http://schemas.microsoft.com/office/drawing/2014/main" id="{AC9EC6F9-F7B7-513C-124A-B721581E37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139" y="642730"/>
            <a:ext cx="5638799" cy="498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08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 descr="PPT - Hospital Design – a brief insight on the development of hospitals ...">
            <a:extLst>
              <a:ext uri="{FF2B5EF4-FFF2-40B4-BE49-F238E27FC236}">
                <a16:creationId xmlns:a16="http://schemas.microsoft.com/office/drawing/2014/main" id="{56115606-14C5-6232-F8BE-45EE9B083C6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6740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1" name="Rectangle 5126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2" name="Rectangle 5128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79" y="347471"/>
            <a:ext cx="8325612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CE5D3-2C00-6840-037D-B9488F7C6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85216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How is the Health Service Governed?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DD049326-4C3B-AB16-2945-A09ADB9BC2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" r="13669" b="-1"/>
          <a:stretch/>
        </p:blipFill>
        <p:spPr bwMode="auto">
          <a:xfrm>
            <a:off x="630936" y="2516777"/>
            <a:ext cx="4677156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FB90A-02B4-C80F-9C8A-AEBFE04CB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136" y="2516777"/>
            <a:ext cx="2852928" cy="3660185"/>
          </a:xfrm>
        </p:spPr>
        <p:txBody>
          <a:bodyPr lIns="91440" tIns="45720" rIns="91440" bIns="45720" anchor="ctr">
            <a:normAutofit/>
          </a:bodyPr>
          <a:lstStyle/>
          <a:p>
            <a:r>
              <a:rPr lang="en-GB" dirty="0"/>
              <a:t>Government Policy</a:t>
            </a:r>
          </a:p>
          <a:p>
            <a:r>
              <a:rPr lang="en-GB" dirty="0"/>
              <a:t>Strategy</a:t>
            </a:r>
          </a:p>
          <a:p>
            <a:r>
              <a:rPr lang="en-GB" dirty="0"/>
              <a:t>Frameworks</a:t>
            </a:r>
          </a:p>
          <a:p>
            <a:r>
              <a:rPr lang="en-GB" dirty="0"/>
              <a:t>Legislation</a:t>
            </a:r>
          </a:p>
          <a:p>
            <a:r>
              <a:rPr lang="en-GB" dirty="0">
                <a:cs typeface="Calibri" panose="020F0502020204030204"/>
              </a:rPr>
              <a:t>Standards</a:t>
            </a:r>
          </a:p>
        </p:txBody>
      </p:sp>
    </p:spTree>
    <p:extLst>
      <p:ext uri="{BB962C8B-B14F-4D97-AF65-F5344CB8AC3E}">
        <p14:creationId xmlns:p14="http://schemas.microsoft.com/office/powerpoint/2010/main" val="8339989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F50D-D95A-8EF3-2DF3-FD3244DA5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F4620-A46A-1056-49BC-3BFC417FE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81677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your groups discuss: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Did you know any of this information previously?</a:t>
            </a:r>
          </a:p>
          <a:p>
            <a:r>
              <a:rPr lang="en-GB" dirty="0"/>
              <a:t>Did it challenge your understanding of the health service?</a:t>
            </a:r>
          </a:p>
          <a:p>
            <a:r>
              <a:rPr lang="en-GB" dirty="0"/>
              <a:t>Why is it important to understand this?</a:t>
            </a:r>
          </a:p>
          <a:p>
            <a:r>
              <a:rPr lang="en-GB" dirty="0"/>
              <a:t>What are the benefits of this structure?</a:t>
            </a:r>
          </a:p>
          <a:p>
            <a:r>
              <a:rPr lang="en-GB" dirty="0"/>
              <a:t>What are the limitations and challenges?</a:t>
            </a:r>
          </a:p>
        </p:txBody>
      </p:sp>
    </p:spTree>
    <p:extLst>
      <p:ext uri="{BB962C8B-B14F-4D97-AF65-F5344CB8AC3E}">
        <p14:creationId xmlns:p14="http://schemas.microsoft.com/office/powerpoint/2010/main" val="2626809413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</TotalTime>
  <Words>249</Words>
  <Application>Microsoft Office PowerPoint</Application>
  <PresentationFormat>On-screen Show (4:3)</PresentationFormat>
  <Paragraphs>41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11</vt:i4>
      </vt:variant>
    </vt:vector>
  </HeadingPairs>
  <TitlesOfParts>
    <vt:vector size="30" baseType="lpstr">
      <vt:lpstr>Arial</vt:lpstr>
      <vt:lpstr>Calibri</vt:lpstr>
      <vt:lpstr>Symbol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Management, Organisational Behaviour    Jan Howells-Johnson  </vt:lpstr>
      <vt:lpstr>PowerPoint Presentation</vt:lpstr>
      <vt:lpstr>Introductions</vt:lpstr>
      <vt:lpstr>Learning Objectives</vt:lpstr>
      <vt:lpstr>Group Task</vt:lpstr>
      <vt:lpstr>What does the National Health Service look like?</vt:lpstr>
      <vt:lpstr>Health and Care Wales </vt:lpstr>
      <vt:lpstr>PowerPoint Presentation</vt:lpstr>
      <vt:lpstr>PowerPoint Presentation</vt:lpstr>
      <vt:lpstr>How is the Health Service Governed?</vt:lpstr>
      <vt:lpstr>Group 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Jan Howells-Johnson</cp:lastModifiedBy>
  <cp:revision>13</cp:revision>
  <dcterms:created xsi:type="dcterms:W3CDTF">2021-03-10T12:10:47Z</dcterms:created>
  <dcterms:modified xsi:type="dcterms:W3CDTF">2024-10-15T19:10:29Z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