
<file path=[Content_Types].xml><?xml version="1.0" encoding="utf-8"?>
<Types xmlns="http://schemas.openxmlformats.org/package/2006/content-types">
  <Default Extension="jpeg" ContentType="image/jpeg"/>
  <Default Extension="m4a" ContentType="audio/mp4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notesMasterIdLst>
    <p:notesMasterId r:id="rId15"/>
  </p:notesMasterIdLst>
  <p:sldIdLst>
    <p:sldId id="272" r:id="rId2"/>
    <p:sldId id="263" r:id="rId3"/>
    <p:sldId id="273" r:id="rId4"/>
    <p:sldId id="257" r:id="rId5"/>
    <p:sldId id="274" r:id="rId6"/>
    <p:sldId id="258" r:id="rId7"/>
    <p:sldId id="275" r:id="rId8"/>
    <p:sldId id="259" r:id="rId9"/>
    <p:sldId id="276" r:id="rId10"/>
    <p:sldId id="260" r:id="rId11"/>
    <p:sldId id="277" r:id="rId12"/>
    <p:sldId id="271" r:id="rId13"/>
    <p:sldId id="278" r:id="rId14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C211F1C1-739A-4555-8428-5D8DF2867A8A}" v="13" dt="2024-06-27T10:57:16.882"/>
  </p1510:revLst>
</p1510:revInfo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 snapToGrid="0">
      <p:cViewPr varScale="1">
        <p:scale>
          <a:sx n="120" d="100"/>
          <a:sy n="120" d="100"/>
        </p:scale>
        <p:origin x="198" y="10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theme" Target="theme/theme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viewProps" Target="viewProps.xml"/><Relationship Id="rId2" Type="http://schemas.openxmlformats.org/officeDocument/2006/relationships/slide" Target="slides/slide1.xml"/><Relationship Id="rId16" Type="http://schemas.openxmlformats.org/officeDocument/2006/relationships/presProps" Target="presProps.xml"/><Relationship Id="rId20" Type="http://schemas.microsoft.com/office/2015/10/relationships/revisionInfo" Target="revisionInfo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notesMaster" Target="notesMasters/notesMaster1.xml"/><Relationship Id="rId10" Type="http://schemas.openxmlformats.org/officeDocument/2006/relationships/slide" Target="slides/slide9.xml"/><Relationship Id="rId19" Type="http://schemas.openxmlformats.org/officeDocument/2006/relationships/tableStyles" Target="tableStyles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38C708B7-3F34-4ECC-86E9-C0638814AC99}" type="datetimeFigureOut">
              <a:rPr lang="en-GB" smtClean="0"/>
              <a:t>30/01/2025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2A0E5FD0-70F5-4FAE-B5F1-7FDF8FF9DD40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8889806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2A0E5FD0-70F5-4FAE-B5F1-7FDF8FF9DD40}" type="slidenum">
              <a:rPr lang="en-GB" smtClean="0"/>
              <a:t>5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065949977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8DC35C5-B3DA-89BC-7792-2B74607A5352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DF7BFCF8-8D6D-0EB5-E17C-84634645D135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02FAD102-FE5D-E8BE-5BB7-77F21C689E0B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20C7A2F-4B5F-42FC-B64B-5B8FAA13AB34}" type="datetimeFigureOut">
              <a:rPr lang="en-GB" smtClean="0"/>
              <a:t>30/01/2025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9EB28E16-B6E7-323D-0A41-6A3014E6D8A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BA6843AC-5E9B-45E7-EF30-F60B9170C38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BA08CBE-7216-4324-8C57-07296197974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890396282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68A70BA-6CFE-6EDE-6EC3-30638C865B48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33BA42BB-8992-64F3-A753-3179B02E6066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AAF3DF44-4CE1-E759-8169-B2149D098A3E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20C7A2F-4B5F-42FC-B64B-5B8FAA13AB34}" type="datetimeFigureOut">
              <a:rPr lang="en-GB" smtClean="0"/>
              <a:t>30/01/2025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824B97F2-A39C-2360-E9A2-8FCFF2027445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960BFD69-FFF2-12CB-253A-1179CAB0B58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BA08CBE-7216-4324-8C57-07296197974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847629944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1DA6998-00DB-E8B8-ADD9-3FCD9DDAF4D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864E7AE4-8DDC-1A91-41CB-EB2BAE400491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AF6FCF21-30DD-1BEE-6022-3FEF69D16B5B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20C7A2F-4B5F-42FC-B64B-5B8FAA13AB34}" type="datetimeFigureOut">
              <a:rPr lang="en-GB" smtClean="0"/>
              <a:t>30/01/2025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55A29A00-404E-0E09-FD8D-846C8964EDBF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5E49AAE7-1C9F-05D4-1D89-FB6FD0100A9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BA08CBE-7216-4324-8C57-07296197974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877412445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78335C5-CFAE-95EE-C2DA-9164B3D07A29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54FCA067-FBC5-CF9D-9972-38426E5071DB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5EDC6F4C-CA10-4709-8946-FC9937D5708B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62DDC025-0B2F-C595-1AB7-641F07A151D3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20C7A2F-4B5F-42FC-B64B-5B8FAA13AB34}" type="datetimeFigureOut">
              <a:rPr lang="en-GB" smtClean="0"/>
              <a:t>30/01/2025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EDB65801-EB98-9F6B-1028-EC811216FAB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B7AA210F-4D6E-2D8B-B2E7-227E5314487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BA08CBE-7216-4324-8C57-07296197974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367206629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F4EAC27-804F-27AB-B57F-0269BFD803A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0C9B4DC4-1420-461F-555C-511B184EF055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30720F86-F2DE-9AE8-F9CD-D5BC35C2AC5C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ED292B30-EA5D-E579-6411-E86235C5D57F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634FE8CD-6198-C503-98CE-742EC4BF80DC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4265F053-7D0C-BE13-3E67-2E3C2F15E392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20C7A2F-4B5F-42FC-B64B-5B8FAA13AB34}" type="datetimeFigureOut">
              <a:rPr lang="en-GB" smtClean="0"/>
              <a:t>30/01/2025</a:t>
            </a:fld>
            <a:endParaRPr lang="en-GB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C24AC0D0-B5B1-186E-1B04-9668AFC0EEA1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234FC661-FD06-33D9-CCA2-D867A8E2D3D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BA08CBE-7216-4324-8C57-07296197974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786357236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E212252-B5FD-93FA-F4DF-4704F8A90630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A0C80574-4A85-E95B-33C4-B7BAC2509C6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20C7A2F-4B5F-42FC-B64B-5B8FAA13AB34}" type="datetimeFigureOut">
              <a:rPr lang="en-GB" smtClean="0"/>
              <a:t>30/01/2025</a:t>
            </a:fld>
            <a:endParaRPr lang="en-GB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FE3D0BBB-9EB7-343D-6D37-A4BB99D3AE0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CC8C92FD-81DB-A1C2-8B4C-767B02FB6CF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BA08CBE-7216-4324-8C57-07296197974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679484427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5C3F9B98-ADE1-6AFB-ECE5-AABACA1A852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20C7A2F-4B5F-42FC-B64B-5B8FAA13AB34}" type="datetimeFigureOut">
              <a:rPr lang="en-GB" smtClean="0"/>
              <a:t>30/01/2025</a:t>
            </a:fld>
            <a:endParaRPr lang="en-GB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C20AECA0-6A2E-FB2E-55F6-8068E7D69DC2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DC63DCE7-3E6B-473D-D3A4-8F20E94F388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BA08CBE-7216-4324-8C57-07296197974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420610548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737F58D-4EF2-B20D-636A-0775456433A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C881E75F-9EBC-E96D-3F8E-5B866DF4494C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35A7CFD2-1C41-8AEE-4544-C42B4941A8AC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61779E64-945B-A6E7-F7F0-3ACBA1D163EA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20C7A2F-4B5F-42FC-B64B-5B8FAA13AB34}" type="datetimeFigureOut">
              <a:rPr lang="en-GB" smtClean="0"/>
              <a:t>30/01/2025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A04DE79F-8107-1751-2EF5-93126153826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3F1CF969-A8F0-C721-07BD-710D13EAD9F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BA08CBE-7216-4324-8C57-07296197974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32551670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AD247EA-E319-130C-9868-1037F4759A7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3DCB6E41-7760-033B-6A72-7B96A9FE7C62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520B99D7-8C72-427A-8186-31C50BFC236B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EBB207FC-46D3-2482-3920-79D4E8DD5336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20C7A2F-4B5F-42FC-B64B-5B8FAA13AB34}" type="datetimeFigureOut">
              <a:rPr lang="en-GB" smtClean="0"/>
              <a:t>30/01/2025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027EBA21-9DB3-6ABB-9F6E-787DCBDE4E5F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BB36AFF9-7B69-5F22-9E4D-C760A7C1889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BA08CBE-7216-4324-8C57-07296197974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46797871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3A5709E-48D2-79EA-0959-2E178552509C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956F2597-EA35-8DC1-7116-302B7738A5EF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208301A0-FF8E-F3F5-E728-B3877CAC71A8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20C7A2F-4B5F-42FC-B64B-5B8FAA13AB34}" type="datetimeFigureOut">
              <a:rPr lang="en-GB" smtClean="0"/>
              <a:t>30/01/2025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9A243084-77F0-191A-EC4F-273D905E93FF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2CDD2FEC-C497-F3F1-C591-8FEDA7C1790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BA08CBE-7216-4324-8C57-07296197974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722436438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86FBFEE2-FDEF-E3E3-87C1-A39EFF2981F4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DD8DCD88-6FD7-E7D1-D6A4-35BB25B11295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4B9CB616-6F0F-08F7-3CC5-803E3B794EF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20C7A2F-4B5F-42FC-B64B-5B8FAA13AB34}" type="datetimeFigureOut">
              <a:rPr lang="en-GB" smtClean="0"/>
              <a:t>30/01/2025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6835CAFA-4CDF-1824-FFB4-6686A17A7675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F2ED5EBE-3227-CB45-00E2-670F4A16A58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BA08CBE-7216-4324-8C57-07296197974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487801276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CABCADBA-FFEB-EA09-8EF0-A01E00933BB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2147DCE0-C6B7-BC40-998D-164517DE7969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1169DC85-0980-442A-C912-C2BB45555412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20C7A2F-4B5F-42FC-B64B-5B8FAA13AB34}" type="datetimeFigureOut">
              <a:rPr lang="en-GB" smtClean="0"/>
              <a:t>30/01/2025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5165CB3E-BC2B-09F1-721D-41317B9B232B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3564BF3E-3673-299D-E527-C5B6962E115D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FBA08CBE-7216-4324-8C57-07296197974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061641398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7.xml"/><Relationship Id="rId2" Type="http://schemas.openxmlformats.org/officeDocument/2006/relationships/audio" Target="../media/media1.m4a"/><Relationship Id="rId1" Type="http://schemas.microsoft.com/office/2007/relationships/media" Target="../media/media1.m4a"/><Relationship Id="rId6" Type="http://schemas.openxmlformats.org/officeDocument/2006/relationships/image" Target="../media/image2.png"/><Relationship Id="rId5" Type="http://schemas.openxmlformats.org/officeDocument/2006/relationships/hyperlink" Target="https://www-citethemrightonline-com.ezproxy.uwtsd.ac.uk/category-list?docid=CTRHarvard" TargetMode="External"/><Relationship Id="rId4" Type="http://schemas.openxmlformats.org/officeDocument/2006/relationships/image" Target="../media/image1.jpeg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7.xml"/><Relationship Id="rId7" Type="http://schemas.openxmlformats.org/officeDocument/2006/relationships/image" Target="../media/image2.png"/><Relationship Id="rId2" Type="http://schemas.openxmlformats.org/officeDocument/2006/relationships/audio" Target="../media/media2.m4a"/><Relationship Id="rId1" Type="http://schemas.microsoft.com/office/2007/relationships/media" Target="../media/media2.m4a"/><Relationship Id="rId6" Type="http://schemas.openxmlformats.org/officeDocument/2006/relationships/image" Target="../media/image5.jpeg"/><Relationship Id="rId5" Type="http://schemas.openxmlformats.org/officeDocument/2006/relationships/image" Target="../media/image4.png"/><Relationship Id="rId4" Type="http://schemas.openxmlformats.org/officeDocument/2006/relationships/image" Target="../media/image3.png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7.xml"/><Relationship Id="rId7" Type="http://schemas.openxmlformats.org/officeDocument/2006/relationships/image" Target="../media/image2.png"/><Relationship Id="rId2" Type="http://schemas.openxmlformats.org/officeDocument/2006/relationships/audio" Target="../media/media3.m4a"/><Relationship Id="rId1" Type="http://schemas.microsoft.com/office/2007/relationships/media" Target="../media/media3.m4a"/><Relationship Id="rId6" Type="http://schemas.openxmlformats.org/officeDocument/2006/relationships/image" Target="../media/image5.jpeg"/><Relationship Id="rId5" Type="http://schemas.openxmlformats.org/officeDocument/2006/relationships/image" Target="../media/image4.png"/><Relationship Id="rId4" Type="http://schemas.openxmlformats.org/officeDocument/2006/relationships/image" Target="../media/image3.png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7.xml"/><Relationship Id="rId7" Type="http://schemas.openxmlformats.org/officeDocument/2006/relationships/image" Target="../media/image2.png"/><Relationship Id="rId2" Type="http://schemas.openxmlformats.org/officeDocument/2006/relationships/audio" Target="../media/media4.m4a"/><Relationship Id="rId1" Type="http://schemas.microsoft.com/office/2007/relationships/media" Target="../media/media4.m4a"/><Relationship Id="rId6" Type="http://schemas.openxmlformats.org/officeDocument/2006/relationships/image" Target="../media/image8.png"/><Relationship Id="rId5" Type="http://schemas.openxmlformats.org/officeDocument/2006/relationships/image" Target="../media/image7.png"/><Relationship Id="rId4" Type="http://schemas.openxmlformats.org/officeDocument/2006/relationships/image" Target="../media/image6.png"/></Relationships>
</file>

<file path=ppt/slides/_rels/slide5.xml.rels><?xml version="1.0" encoding="UTF-8" standalone="yes"?>
<Relationships xmlns="http://schemas.openxmlformats.org/package/2006/relationships"><Relationship Id="rId8" Type="http://schemas.openxmlformats.org/officeDocument/2006/relationships/image" Target="../media/image2.png"/><Relationship Id="rId3" Type="http://schemas.openxmlformats.org/officeDocument/2006/relationships/slideLayout" Target="../slideLayouts/slideLayout7.xml"/><Relationship Id="rId7" Type="http://schemas.openxmlformats.org/officeDocument/2006/relationships/image" Target="../media/image8.png"/><Relationship Id="rId2" Type="http://schemas.openxmlformats.org/officeDocument/2006/relationships/audio" Target="../media/media5.m4a"/><Relationship Id="rId1" Type="http://schemas.microsoft.com/office/2007/relationships/media" Target="../media/media5.m4a"/><Relationship Id="rId6" Type="http://schemas.openxmlformats.org/officeDocument/2006/relationships/image" Target="../media/image7.png"/><Relationship Id="rId5" Type="http://schemas.openxmlformats.org/officeDocument/2006/relationships/image" Target="../media/image6.png"/><Relationship Id="rId4" Type="http://schemas.openxmlformats.org/officeDocument/2006/relationships/notesSlide" Target="../notesSlides/notesSlide1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7.xml"/><Relationship Id="rId7" Type="http://schemas.openxmlformats.org/officeDocument/2006/relationships/image" Target="../media/image2.png"/><Relationship Id="rId2" Type="http://schemas.openxmlformats.org/officeDocument/2006/relationships/audio" Target="../media/media6.m4a"/><Relationship Id="rId1" Type="http://schemas.microsoft.com/office/2007/relationships/media" Target="../media/media6.m4a"/><Relationship Id="rId6" Type="http://schemas.openxmlformats.org/officeDocument/2006/relationships/image" Target="../media/image11.png"/><Relationship Id="rId5" Type="http://schemas.openxmlformats.org/officeDocument/2006/relationships/image" Target="../media/image10.png"/><Relationship Id="rId4" Type="http://schemas.openxmlformats.org/officeDocument/2006/relationships/image" Target="../media/image9.png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7.xml"/><Relationship Id="rId7" Type="http://schemas.openxmlformats.org/officeDocument/2006/relationships/image" Target="../media/image2.png"/><Relationship Id="rId2" Type="http://schemas.openxmlformats.org/officeDocument/2006/relationships/audio" Target="../media/media7.m4a"/><Relationship Id="rId1" Type="http://schemas.microsoft.com/office/2007/relationships/media" Target="../media/media7.m4a"/><Relationship Id="rId6" Type="http://schemas.openxmlformats.org/officeDocument/2006/relationships/image" Target="../media/image11.png"/><Relationship Id="rId5" Type="http://schemas.openxmlformats.org/officeDocument/2006/relationships/image" Target="../media/image10.png"/><Relationship Id="rId4" Type="http://schemas.openxmlformats.org/officeDocument/2006/relationships/image" Target="../media/image9.png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7.xml"/><Relationship Id="rId2" Type="http://schemas.openxmlformats.org/officeDocument/2006/relationships/audio" Target="../media/media8.m4a"/><Relationship Id="rId1" Type="http://schemas.microsoft.com/office/2007/relationships/media" Target="../media/media8.m4a"/><Relationship Id="rId6" Type="http://schemas.openxmlformats.org/officeDocument/2006/relationships/image" Target="../media/image2.png"/><Relationship Id="rId5" Type="http://schemas.openxmlformats.org/officeDocument/2006/relationships/image" Target="../media/image13.png"/><Relationship Id="rId4" Type="http://schemas.openxmlformats.org/officeDocument/2006/relationships/image" Target="../media/image12.png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7.xml"/><Relationship Id="rId7" Type="http://schemas.openxmlformats.org/officeDocument/2006/relationships/image" Target="../media/image2.png"/><Relationship Id="rId2" Type="http://schemas.openxmlformats.org/officeDocument/2006/relationships/audio" Target="../media/media9.m4a"/><Relationship Id="rId1" Type="http://schemas.microsoft.com/office/2007/relationships/media" Target="../media/media9.m4a"/><Relationship Id="rId6" Type="http://schemas.openxmlformats.org/officeDocument/2006/relationships/image" Target="../media/image13.png"/><Relationship Id="rId5" Type="http://schemas.openxmlformats.org/officeDocument/2006/relationships/hyperlink" Target="https://doi.org/10.1080/20004508.2023.2297506" TargetMode="External"/><Relationship Id="rId4" Type="http://schemas.openxmlformats.org/officeDocument/2006/relationships/image" Target="../media/image12.png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7.xml"/><Relationship Id="rId2" Type="http://schemas.openxmlformats.org/officeDocument/2006/relationships/audio" Target="../media/media10.m4a"/><Relationship Id="rId1" Type="http://schemas.microsoft.com/office/2007/relationships/media" Target="../media/media10.m4a"/><Relationship Id="rId6" Type="http://schemas.openxmlformats.org/officeDocument/2006/relationships/image" Target="../media/image2.png"/><Relationship Id="rId5" Type="http://schemas.openxmlformats.org/officeDocument/2006/relationships/hyperlink" Target="https://www.estyn.gov.wales/effective-practice/motivating-pupils-speak-welsh" TargetMode="External"/><Relationship Id="rId4" Type="http://schemas.openxmlformats.org/officeDocument/2006/relationships/image" Target="../media/image14.png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7.xml"/><Relationship Id="rId2" Type="http://schemas.openxmlformats.org/officeDocument/2006/relationships/audio" Target="../media/media11.m4a"/><Relationship Id="rId1" Type="http://schemas.microsoft.com/office/2007/relationships/media" Target="../media/media11.m4a"/><Relationship Id="rId6" Type="http://schemas.openxmlformats.org/officeDocument/2006/relationships/image" Target="../media/image2.png"/><Relationship Id="rId5" Type="http://schemas.openxmlformats.org/officeDocument/2006/relationships/hyperlink" Target="https://www.estyn.gov.wales/effective-practice/motivating-pupils-speak-welsh" TargetMode="External"/><Relationship Id="rId4" Type="http://schemas.openxmlformats.org/officeDocument/2006/relationships/image" Target="../media/image14.png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7.xml"/><Relationship Id="rId2" Type="http://schemas.openxmlformats.org/officeDocument/2006/relationships/audio" Target="../media/media12.m4a"/><Relationship Id="rId1" Type="http://schemas.microsoft.com/office/2007/relationships/media" Target="../media/media12.m4a"/><Relationship Id="rId5" Type="http://schemas.openxmlformats.org/officeDocument/2006/relationships/image" Target="../media/image2.png"/><Relationship Id="rId4" Type="http://schemas.openxmlformats.org/officeDocument/2006/relationships/image" Target="../media/image15.png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7.xml"/><Relationship Id="rId2" Type="http://schemas.openxmlformats.org/officeDocument/2006/relationships/audio" Target="../media/media13.m4a"/><Relationship Id="rId1" Type="http://schemas.microsoft.com/office/2007/relationships/media" Target="../media/media13.m4a"/><Relationship Id="rId5" Type="http://schemas.openxmlformats.org/officeDocument/2006/relationships/image" Target="../media/image2.png"/><Relationship Id="rId4" Type="http://schemas.openxmlformats.org/officeDocument/2006/relationships/image" Target="../media/image15.png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031" name="Slide Background">
            <a:extLst>
              <a:ext uri="{FF2B5EF4-FFF2-40B4-BE49-F238E27FC236}">
                <a16:creationId xmlns:a16="http://schemas.microsoft.com/office/drawing/2014/main" id="{7B1AB9FE-36F5-4FD1-9850-DB5C5AD4828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1026" name="Picture 2" descr="How to Improve Your Academic Writing Skills? - Snap Authority">
            <a:extLst>
              <a:ext uri="{FF2B5EF4-FFF2-40B4-BE49-F238E27FC236}">
                <a16:creationId xmlns:a16="http://schemas.microsoft.com/office/drawing/2014/main" id="{293D2F7D-7C33-22F0-9E4A-81B41B9A895B}"/>
              </a:ext>
            </a:extLst>
          </p:cNvPr>
          <p:cNvPicPr>
            <a:picLocks noChangeAspect="1" noChangeArrowheads="1"/>
          </p:cNvPicPr>
          <p:nvPr/>
        </p:nvPicPr>
        <p:blipFill rotWithShape="1"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17573" b="2427"/>
          <a:stretch/>
        </p:blipFill>
        <p:spPr bwMode="auto">
          <a:xfrm>
            <a:off x="20" y="10"/>
            <a:ext cx="12191979" cy="5486390"/>
          </a:xfrm>
          <a:prstGeom prst="rect">
            <a:avLst/>
          </a:prstGeom>
          <a:noFill/>
          <a:effectLst>
            <a:outerShdw blurRad="596900" dist="330200" dir="8820000" sx="87000" sy="87000" algn="ctr" rotWithShape="0">
              <a:srgbClr val="000000">
                <a:alpha val="29000"/>
              </a:srgbClr>
            </a:outerShdw>
          </a:effectLst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 useBgFill="1">
        <p:nvSpPr>
          <p:cNvPr id="1033" name="Rectangle 1032">
            <a:extLst>
              <a:ext uri="{FF2B5EF4-FFF2-40B4-BE49-F238E27FC236}">
                <a16:creationId xmlns:a16="http://schemas.microsoft.com/office/drawing/2014/main" id="{F489C2E0-4895-4B72-85EA-7EE9FAFFDC7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5486402"/>
            <a:ext cx="12192000" cy="1371598"/>
          </a:xfrm>
          <a:prstGeom prst="rect">
            <a:avLst/>
          </a:prstGeom>
          <a:ln>
            <a:noFill/>
          </a:ln>
          <a:effectLst>
            <a:outerShdw blurRad="254000" dist="114300" dir="20340000" sx="89000" sy="89000" algn="t" rotWithShape="0">
              <a:srgbClr val="000000">
                <a:alpha val="30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61D41DD6-70F5-D540-E2A7-BF261F7979AD}"/>
              </a:ext>
            </a:extLst>
          </p:cNvPr>
          <p:cNvSpPr txBox="1"/>
          <p:nvPr/>
        </p:nvSpPr>
        <p:spPr>
          <a:xfrm>
            <a:off x="589556" y="5746071"/>
            <a:ext cx="7015499" cy="85226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pPr>
              <a:lnSpc>
                <a:spcPct val="90000"/>
              </a:lnSpc>
              <a:spcBef>
                <a:spcPct val="0"/>
              </a:spcBef>
              <a:spcAft>
                <a:spcPts val="600"/>
              </a:spcAft>
            </a:pPr>
            <a:r>
              <a:rPr lang="en-US" sz="3600" dirty="0">
                <a:latin typeface="+mj-lt"/>
                <a:ea typeface="+mj-ea"/>
                <a:cs typeface="+mj-cs"/>
                <a:hlinkClick r:id="rId5"/>
              </a:rPr>
              <a:t>Cite Them Right (uwtsd.ac.uk)</a:t>
            </a:r>
            <a:endParaRPr lang="en-US" sz="3600" dirty="0">
              <a:latin typeface="+mj-lt"/>
              <a:ea typeface="+mj-ea"/>
              <a:cs typeface="+mj-cs"/>
            </a:endParaRP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F4A49713-BF10-1316-EBEA-5BDAFE32979E}"/>
              </a:ext>
            </a:extLst>
          </p:cNvPr>
          <p:cNvSpPr txBox="1"/>
          <p:nvPr/>
        </p:nvSpPr>
        <p:spPr>
          <a:xfrm>
            <a:off x="7342909" y="581891"/>
            <a:ext cx="4451927" cy="286232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6000"/>
              <a:t>Using Harvard Referencing…</a:t>
            </a:r>
          </a:p>
        </p:txBody>
      </p:sp>
      <p:pic>
        <p:nvPicPr>
          <p:cNvPr id="5" name="1">
            <a:hlinkClick r:id="" action="ppaction://media"/>
            <a:extLst>
              <a:ext uri="{FF2B5EF4-FFF2-40B4-BE49-F238E27FC236}">
                <a16:creationId xmlns:a16="http://schemas.microsoft.com/office/drawing/2014/main" id="{5A49783F-6F4E-C1EF-AFCE-44A97E7B0C80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6"/>
          <a:stretch>
            <a:fillRect/>
          </a:stretch>
        </p:blipFill>
        <p:spPr>
          <a:xfrm>
            <a:off x="5791200" y="2286001"/>
            <a:ext cx="304800" cy="3048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78108545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10760" fill="hold"/>
                                        <p:tgtEl>
                                          <p:spTgt spid="5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>
              <p:cMediaNode vol="8000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5"/>
                </p:tgtEl>
              </p:cMediaNode>
            </p:audio>
          </p:childTnLst>
        </p:cTn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>
            <a:extLst>
              <a:ext uri="{FF2B5EF4-FFF2-40B4-BE49-F238E27FC236}">
                <a16:creationId xmlns:a16="http://schemas.microsoft.com/office/drawing/2014/main" id="{B691A97C-367C-963D-215C-6B9E59E54E7B}"/>
              </a:ext>
            </a:extLst>
          </p:cNvPr>
          <p:cNvPicPr>
            <a:picLocks noChangeAspect="1"/>
          </p:cNvPicPr>
          <p:nvPr/>
        </p:nvPicPr>
        <p:blipFill rotWithShape="1">
          <a:blip r:embed="rId4"/>
          <a:srcRect l="24470" t="20202" r="40757" b="10303"/>
          <a:stretch/>
        </p:blipFill>
        <p:spPr>
          <a:xfrm>
            <a:off x="317783" y="289900"/>
            <a:ext cx="3829344" cy="4304883"/>
          </a:xfrm>
          <a:prstGeom prst="rect">
            <a:avLst/>
          </a:prstGeom>
          <a:ln>
            <a:noFill/>
          </a:ln>
          <a:effectLst>
            <a:outerShdw blurRad="292100" dist="139700" dir="2700000" algn="tl" rotWithShape="0">
              <a:srgbClr val="333333">
                <a:alpha val="65000"/>
              </a:srgbClr>
            </a:outerShdw>
          </a:effectLst>
        </p:spPr>
      </p:pic>
      <p:pic>
        <p:nvPicPr>
          <p:cNvPr id="5" name="Picture 4">
            <a:extLst>
              <a:ext uri="{FF2B5EF4-FFF2-40B4-BE49-F238E27FC236}">
                <a16:creationId xmlns:a16="http://schemas.microsoft.com/office/drawing/2014/main" id="{4AC2CD53-D117-1183-FC44-BCE9BAEB9DBC}"/>
              </a:ext>
            </a:extLst>
          </p:cNvPr>
          <p:cNvPicPr>
            <a:picLocks noChangeAspect="1"/>
          </p:cNvPicPr>
          <p:nvPr/>
        </p:nvPicPr>
        <p:blipFill rotWithShape="1">
          <a:blip r:embed="rId5"/>
          <a:srcRect l="26363" t="26936" r="45000" b="8417"/>
          <a:stretch/>
        </p:blipFill>
        <p:spPr>
          <a:xfrm>
            <a:off x="4341091" y="289899"/>
            <a:ext cx="3408218" cy="4327895"/>
          </a:xfrm>
          <a:prstGeom prst="rect">
            <a:avLst/>
          </a:prstGeom>
          <a:ln>
            <a:noFill/>
          </a:ln>
          <a:effectLst>
            <a:outerShdw blurRad="292100" dist="139700" dir="2700000" algn="tl" rotWithShape="0">
              <a:srgbClr val="333333">
                <a:alpha val="65000"/>
              </a:srgbClr>
            </a:outerShdw>
          </a:effectLst>
        </p:spPr>
      </p:pic>
      <p:sp>
        <p:nvSpPr>
          <p:cNvPr id="6" name="Rectangle: Rounded Corners 5">
            <a:extLst>
              <a:ext uri="{FF2B5EF4-FFF2-40B4-BE49-F238E27FC236}">
                <a16:creationId xmlns:a16="http://schemas.microsoft.com/office/drawing/2014/main" id="{338EDFB9-30B8-2975-9254-840935775242}"/>
              </a:ext>
            </a:extLst>
          </p:cNvPr>
          <p:cNvSpPr/>
          <p:nvPr/>
        </p:nvSpPr>
        <p:spPr>
          <a:xfrm>
            <a:off x="480291" y="5033818"/>
            <a:ext cx="11259127" cy="1534282"/>
          </a:xfrm>
          <a:prstGeom prst="roundRect">
            <a:avLst/>
          </a:prstGeom>
          <a:noFill/>
          <a:ln w="38100"/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>
              <a:noFill/>
            </a:endParaRPr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BE7EF418-C526-4C17-08CB-FF8313B3354E}"/>
              </a:ext>
            </a:extLst>
          </p:cNvPr>
          <p:cNvSpPr txBox="1"/>
          <p:nvPr/>
        </p:nvSpPr>
        <p:spPr>
          <a:xfrm>
            <a:off x="541285" y="5056829"/>
            <a:ext cx="7211683" cy="830997"/>
          </a:xfrm>
          <a:prstGeom prst="rect">
            <a:avLst/>
          </a:prstGeom>
          <a:noFill/>
        </p:spPr>
        <p:txBody>
          <a:bodyPr wrap="square" lIns="91440" tIns="45720" rIns="91440" bIns="45720" rtlCol="0" anchor="t">
            <a:spAutoFit/>
          </a:bodyPr>
          <a:lstStyle/>
          <a:p>
            <a:r>
              <a:rPr lang="en-GB" sz="1600" b="1" dirty="0"/>
              <a:t>How would this book appear in the reference list? </a:t>
            </a:r>
          </a:p>
          <a:p>
            <a:endParaRPr lang="en-GB" sz="1600" b="1" dirty="0">
              <a:cs typeface="Calibri"/>
            </a:endParaRPr>
          </a:p>
          <a:p>
            <a:endParaRPr lang="en-GB" sz="1600" b="1" dirty="0">
              <a:cs typeface="Calibri"/>
            </a:endParaRPr>
          </a:p>
        </p:txBody>
      </p:sp>
      <p:sp>
        <p:nvSpPr>
          <p:cNvPr id="8" name="Rectangle: Rounded Corners 7">
            <a:extLst>
              <a:ext uri="{FF2B5EF4-FFF2-40B4-BE49-F238E27FC236}">
                <a16:creationId xmlns:a16="http://schemas.microsoft.com/office/drawing/2014/main" id="{986891B7-E6CD-2DC4-75EA-9E4C3E6B3FE6}"/>
              </a:ext>
            </a:extLst>
          </p:cNvPr>
          <p:cNvSpPr/>
          <p:nvPr/>
        </p:nvSpPr>
        <p:spPr>
          <a:xfrm>
            <a:off x="8267675" y="2709449"/>
            <a:ext cx="3606541" cy="2124668"/>
          </a:xfrm>
          <a:prstGeom prst="roundRect">
            <a:avLst/>
          </a:prstGeom>
          <a:noFill/>
          <a:ln w="38100"/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>
              <a:noFill/>
            </a:endParaRPr>
          </a:p>
        </p:txBody>
      </p:sp>
      <p:sp>
        <p:nvSpPr>
          <p:cNvPr id="9" name="TextBox 8">
            <a:extLst>
              <a:ext uri="{FF2B5EF4-FFF2-40B4-BE49-F238E27FC236}">
                <a16:creationId xmlns:a16="http://schemas.microsoft.com/office/drawing/2014/main" id="{4A71298B-1F1D-218A-0CBF-BD14A3681A0F}"/>
              </a:ext>
            </a:extLst>
          </p:cNvPr>
          <p:cNvSpPr txBox="1"/>
          <p:nvPr/>
        </p:nvSpPr>
        <p:spPr>
          <a:xfrm>
            <a:off x="8509216" y="2756666"/>
            <a:ext cx="3058806" cy="1323439"/>
          </a:xfrm>
          <a:prstGeom prst="rect">
            <a:avLst/>
          </a:prstGeom>
          <a:noFill/>
        </p:spPr>
        <p:txBody>
          <a:bodyPr wrap="square" lIns="91440" tIns="45720" rIns="91440" bIns="45720" rtlCol="0" anchor="t">
            <a:spAutoFit/>
          </a:bodyPr>
          <a:lstStyle/>
          <a:p>
            <a:r>
              <a:rPr lang="en-GB" sz="1600" b="1" dirty="0"/>
              <a:t>In-text citation would look like this…</a:t>
            </a:r>
          </a:p>
          <a:p>
            <a:endParaRPr lang="en-GB" sz="1600" b="1" dirty="0">
              <a:cs typeface="Calibri"/>
            </a:endParaRPr>
          </a:p>
          <a:p>
            <a:endParaRPr lang="en-GB" sz="1600" b="1" dirty="0">
              <a:cs typeface="Calibri"/>
            </a:endParaRPr>
          </a:p>
          <a:p>
            <a:r>
              <a:rPr lang="en-GB" sz="1600" b="1" dirty="0">
                <a:ea typeface="+mn-lt"/>
                <a:cs typeface="+mn-lt"/>
              </a:rPr>
              <a:t> </a:t>
            </a:r>
            <a:endParaRPr lang="en-GB" sz="1600" b="1" dirty="0">
              <a:cs typeface="Calibri"/>
            </a:endParaRPr>
          </a:p>
        </p:txBody>
      </p:sp>
      <p:pic>
        <p:nvPicPr>
          <p:cNvPr id="1026" name="Picture 2" descr="Image result for laptop clipart">
            <a:extLst>
              <a:ext uri="{FF2B5EF4-FFF2-40B4-BE49-F238E27FC236}">
                <a16:creationId xmlns:a16="http://schemas.microsoft.com/office/drawing/2014/main" id="{06B4DC59-CB02-1874-5F71-19223963D664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936180" y="141656"/>
            <a:ext cx="2938037" cy="240699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10" name="TextBox 9">
            <a:extLst>
              <a:ext uri="{FF2B5EF4-FFF2-40B4-BE49-F238E27FC236}">
                <a16:creationId xmlns:a16="http://schemas.microsoft.com/office/drawing/2014/main" id="{AB04E133-6A74-3C3F-18B3-151D74D209E6}"/>
              </a:ext>
            </a:extLst>
          </p:cNvPr>
          <p:cNvSpPr txBox="1"/>
          <p:nvPr/>
        </p:nvSpPr>
        <p:spPr>
          <a:xfrm>
            <a:off x="9326027" y="363006"/>
            <a:ext cx="1811547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sz="2400" b="1">
                <a:solidFill>
                  <a:schemeClr val="bg1"/>
                </a:solidFill>
              </a:rPr>
              <a:t>Harvard Referencing </a:t>
            </a:r>
          </a:p>
        </p:txBody>
      </p:sp>
      <p:pic>
        <p:nvPicPr>
          <p:cNvPr id="4" name="2">
            <a:hlinkClick r:id="" action="ppaction://media"/>
            <a:extLst>
              <a:ext uri="{FF2B5EF4-FFF2-40B4-BE49-F238E27FC236}">
                <a16:creationId xmlns:a16="http://schemas.microsoft.com/office/drawing/2014/main" id="{56B472AD-1332-C782-1AC1-8C749B6C6F9D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7"/>
          <a:stretch>
            <a:fillRect/>
          </a:stretch>
        </p:blipFill>
        <p:spPr>
          <a:xfrm>
            <a:off x="3154220" y="3276600"/>
            <a:ext cx="304800" cy="3048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59386649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50939" fill="hold"/>
                                        <p:tgtEl>
                                          <p:spTgt spid="4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>
              <p:cMediaNode vol="8000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4"/>
                </p:tgtEl>
              </p:cMediaNode>
            </p:audio>
          </p:childTnLst>
        </p:cTn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>
            <a:extLst>
              <a:ext uri="{FF2B5EF4-FFF2-40B4-BE49-F238E27FC236}">
                <a16:creationId xmlns:a16="http://schemas.microsoft.com/office/drawing/2014/main" id="{B691A97C-367C-963D-215C-6B9E59E54E7B}"/>
              </a:ext>
            </a:extLst>
          </p:cNvPr>
          <p:cNvPicPr>
            <a:picLocks noChangeAspect="1"/>
          </p:cNvPicPr>
          <p:nvPr/>
        </p:nvPicPr>
        <p:blipFill rotWithShape="1">
          <a:blip r:embed="rId4"/>
          <a:srcRect l="24470" t="20202" r="40757" b="10303"/>
          <a:stretch/>
        </p:blipFill>
        <p:spPr>
          <a:xfrm>
            <a:off x="317783" y="289900"/>
            <a:ext cx="3829344" cy="4304883"/>
          </a:xfrm>
          <a:prstGeom prst="rect">
            <a:avLst/>
          </a:prstGeom>
          <a:ln>
            <a:noFill/>
          </a:ln>
          <a:effectLst>
            <a:outerShdw blurRad="292100" dist="139700" dir="2700000" algn="tl" rotWithShape="0">
              <a:srgbClr val="333333">
                <a:alpha val="65000"/>
              </a:srgbClr>
            </a:outerShdw>
          </a:effectLst>
        </p:spPr>
      </p:pic>
      <p:pic>
        <p:nvPicPr>
          <p:cNvPr id="5" name="Picture 4">
            <a:extLst>
              <a:ext uri="{FF2B5EF4-FFF2-40B4-BE49-F238E27FC236}">
                <a16:creationId xmlns:a16="http://schemas.microsoft.com/office/drawing/2014/main" id="{4AC2CD53-D117-1183-FC44-BCE9BAEB9DBC}"/>
              </a:ext>
            </a:extLst>
          </p:cNvPr>
          <p:cNvPicPr>
            <a:picLocks noChangeAspect="1"/>
          </p:cNvPicPr>
          <p:nvPr/>
        </p:nvPicPr>
        <p:blipFill rotWithShape="1">
          <a:blip r:embed="rId5"/>
          <a:srcRect l="26363" t="26936" r="45000" b="8417"/>
          <a:stretch/>
        </p:blipFill>
        <p:spPr>
          <a:xfrm>
            <a:off x="4341091" y="289899"/>
            <a:ext cx="3408218" cy="4327895"/>
          </a:xfrm>
          <a:prstGeom prst="rect">
            <a:avLst/>
          </a:prstGeom>
          <a:ln>
            <a:noFill/>
          </a:ln>
          <a:effectLst>
            <a:outerShdw blurRad="292100" dist="139700" dir="2700000" algn="tl" rotWithShape="0">
              <a:srgbClr val="333333">
                <a:alpha val="65000"/>
              </a:srgbClr>
            </a:outerShdw>
          </a:effectLst>
        </p:spPr>
      </p:pic>
      <p:sp>
        <p:nvSpPr>
          <p:cNvPr id="6" name="Rectangle: Rounded Corners 5">
            <a:extLst>
              <a:ext uri="{FF2B5EF4-FFF2-40B4-BE49-F238E27FC236}">
                <a16:creationId xmlns:a16="http://schemas.microsoft.com/office/drawing/2014/main" id="{338EDFB9-30B8-2975-9254-840935775242}"/>
              </a:ext>
            </a:extLst>
          </p:cNvPr>
          <p:cNvSpPr/>
          <p:nvPr/>
        </p:nvSpPr>
        <p:spPr>
          <a:xfrm>
            <a:off x="480291" y="5033818"/>
            <a:ext cx="11259127" cy="1534282"/>
          </a:xfrm>
          <a:prstGeom prst="roundRect">
            <a:avLst/>
          </a:prstGeom>
          <a:noFill/>
          <a:ln w="38100"/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GB" sz="1800" b="0" i="0" u="none" strike="noStrike" kern="1200" cap="none" spc="0" normalizeH="0" baseline="0" noProof="0">
              <a:ln>
                <a:noFill/>
              </a:ln>
              <a:noFill/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BE7EF418-C526-4C17-08CB-FF8313B3354E}"/>
              </a:ext>
            </a:extLst>
          </p:cNvPr>
          <p:cNvSpPr txBox="1"/>
          <p:nvPr/>
        </p:nvSpPr>
        <p:spPr>
          <a:xfrm>
            <a:off x="541285" y="5056829"/>
            <a:ext cx="7211683" cy="1323439"/>
          </a:xfrm>
          <a:prstGeom prst="rect">
            <a:avLst/>
          </a:prstGeom>
          <a:noFill/>
        </p:spPr>
        <p:txBody>
          <a:bodyPr wrap="square" lIns="91440" tIns="45720" rIns="91440" bIns="45720" rtlCol="0" anchor="t">
            <a:spAutoFit/>
          </a:bodyPr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GB" sz="1600" b="1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t>How would this book appear in the reference list? </a:t>
            </a:r>
          </a:p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GB" sz="1600" b="1" i="0" u="none" strike="noStrike" kern="1200" cap="none" spc="0" normalizeH="0" baseline="0" noProof="0" dirty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Calibri" panose="020F0502020204030204"/>
              <a:ea typeface="+mn-ea"/>
              <a:cs typeface="Calibri"/>
            </a:endParaRPr>
          </a:p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GB" sz="1600" b="1" i="0" u="none" strike="noStrike" kern="1200" cap="none" spc="0" normalizeH="0" baseline="0" noProof="0" dirty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Calibri" panose="020F0502020204030204"/>
              <a:ea typeface="+mn-ea"/>
              <a:cs typeface="Calibri"/>
            </a:endParaRPr>
          </a:p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GB" sz="16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 panose="020F0502020204030204"/>
                <a:ea typeface="+mn-ea"/>
                <a:cs typeface="Calibri"/>
              </a:rPr>
              <a:t>Creswell, J.W. (2022) </a:t>
            </a:r>
            <a:r>
              <a:rPr kumimoji="0" lang="en-GB" sz="1600" b="0" i="1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 panose="020F0502020204030204"/>
                <a:ea typeface="+mn-ea"/>
                <a:cs typeface="Calibri"/>
              </a:rPr>
              <a:t>A concise Introduction to Mixed Methods Research.</a:t>
            </a:r>
            <a:r>
              <a:rPr kumimoji="0" lang="en-GB" sz="16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 panose="020F0502020204030204"/>
                <a:ea typeface="+mn-ea"/>
                <a:cs typeface="Calibri"/>
              </a:rPr>
              <a:t> 2nd </a:t>
            </a:r>
            <a:r>
              <a:rPr kumimoji="0" lang="en-GB" sz="1600" b="0" i="0" u="none" strike="noStrike" kern="1200" cap="none" spc="0" normalizeH="0" baseline="0" noProof="0" dirty="0" err="1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 panose="020F0502020204030204"/>
                <a:ea typeface="+mn-ea"/>
                <a:cs typeface="Calibri"/>
              </a:rPr>
              <a:t>edn</a:t>
            </a:r>
            <a:r>
              <a:rPr kumimoji="0" lang="en-GB" sz="16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 panose="020F0502020204030204"/>
                <a:ea typeface="+mn-ea"/>
                <a:cs typeface="Calibri"/>
              </a:rPr>
              <a:t>. London: Sage.</a:t>
            </a:r>
          </a:p>
        </p:txBody>
      </p:sp>
      <p:sp>
        <p:nvSpPr>
          <p:cNvPr id="8" name="Rectangle: Rounded Corners 7">
            <a:extLst>
              <a:ext uri="{FF2B5EF4-FFF2-40B4-BE49-F238E27FC236}">
                <a16:creationId xmlns:a16="http://schemas.microsoft.com/office/drawing/2014/main" id="{986891B7-E6CD-2DC4-75EA-9E4C3E6B3FE6}"/>
              </a:ext>
            </a:extLst>
          </p:cNvPr>
          <p:cNvSpPr/>
          <p:nvPr/>
        </p:nvSpPr>
        <p:spPr>
          <a:xfrm>
            <a:off x="8267675" y="2709449"/>
            <a:ext cx="3606541" cy="2124668"/>
          </a:xfrm>
          <a:prstGeom prst="roundRect">
            <a:avLst/>
          </a:prstGeom>
          <a:noFill/>
          <a:ln w="38100"/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GB" sz="1800" b="0" i="0" u="none" strike="noStrike" kern="1200" cap="none" spc="0" normalizeH="0" baseline="0" noProof="0">
              <a:ln>
                <a:noFill/>
              </a:ln>
              <a:noFill/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9" name="TextBox 8">
            <a:extLst>
              <a:ext uri="{FF2B5EF4-FFF2-40B4-BE49-F238E27FC236}">
                <a16:creationId xmlns:a16="http://schemas.microsoft.com/office/drawing/2014/main" id="{4A71298B-1F1D-218A-0CBF-BD14A3681A0F}"/>
              </a:ext>
            </a:extLst>
          </p:cNvPr>
          <p:cNvSpPr txBox="1"/>
          <p:nvPr/>
        </p:nvSpPr>
        <p:spPr>
          <a:xfrm>
            <a:off x="8509216" y="2756666"/>
            <a:ext cx="3058806" cy="1815882"/>
          </a:xfrm>
          <a:prstGeom prst="rect">
            <a:avLst/>
          </a:prstGeom>
          <a:noFill/>
        </p:spPr>
        <p:txBody>
          <a:bodyPr wrap="square" lIns="91440" tIns="45720" rIns="91440" bIns="45720" rtlCol="0" anchor="t">
            <a:spAutoFit/>
          </a:bodyPr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GB" sz="1600" b="1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t>In-text citation would look like this…</a:t>
            </a:r>
          </a:p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GB" sz="1600" b="1" i="0" u="none" strike="noStrike" kern="1200" cap="none" spc="0" normalizeH="0" baseline="0" noProof="0" dirty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Calibri" panose="020F0502020204030204"/>
              <a:ea typeface="+mn-ea"/>
              <a:cs typeface="Calibri"/>
            </a:endParaRPr>
          </a:p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GB" sz="1600" b="1" i="0" u="none" strike="noStrike" kern="1200" cap="none" spc="0" normalizeH="0" baseline="0" noProof="0" dirty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Calibri" panose="020F0502020204030204"/>
              <a:ea typeface="+mn-ea"/>
              <a:cs typeface="Calibri"/>
            </a:endParaRPr>
          </a:p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GB" sz="1600" b="1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 panose="020F0502020204030204"/>
                <a:ea typeface="+mn-lt"/>
                <a:cs typeface="Calibri" panose="020F0502020204030204"/>
              </a:rPr>
              <a:t> </a:t>
            </a:r>
            <a:r>
              <a:rPr kumimoji="0" lang="en-GB" sz="16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 panose="020F0502020204030204"/>
                <a:ea typeface="+mn-lt"/>
                <a:cs typeface="Calibri" panose="020F0502020204030204"/>
              </a:rPr>
              <a:t>(Creswell, 2022) or </a:t>
            </a:r>
            <a:endParaRPr kumimoji="0" lang="en-GB" sz="1800" b="0" i="0" u="none" strike="noStrike" kern="1200" cap="none" spc="0" normalizeH="0" baseline="0" noProof="0" dirty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Calibri" panose="020F0502020204030204"/>
              <a:ea typeface="+mn-lt"/>
              <a:cs typeface="Calibri" panose="020F0502020204030204"/>
            </a:endParaRPr>
          </a:p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GB" sz="16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 panose="020F0502020204030204"/>
                <a:ea typeface="+mn-lt"/>
                <a:cs typeface="Calibri" panose="020F0502020204030204"/>
              </a:rPr>
              <a:t>  Creswell (2022)</a:t>
            </a:r>
            <a:endParaRPr kumimoji="0" lang="en-GB" sz="1800" b="0" i="0" u="none" strike="noStrike" kern="1200" cap="none" spc="0" normalizeH="0" baseline="0" noProof="0" dirty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Calibri" panose="020F0502020204030204"/>
              <a:ea typeface="+mn-ea"/>
              <a:cs typeface="Calibri"/>
            </a:endParaRPr>
          </a:p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GB" sz="1600" b="1" i="0" u="none" strike="noStrike" kern="1200" cap="none" spc="0" normalizeH="0" baseline="0" noProof="0" dirty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Calibri" panose="020F0502020204030204"/>
              <a:ea typeface="+mn-ea"/>
              <a:cs typeface="Calibri"/>
            </a:endParaRPr>
          </a:p>
        </p:txBody>
      </p:sp>
      <p:pic>
        <p:nvPicPr>
          <p:cNvPr id="1026" name="Picture 2" descr="Image result for laptop clipart">
            <a:extLst>
              <a:ext uri="{FF2B5EF4-FFF2-40B4-BE49-F238E27FC236}">
                <a16:creationId xmlns:a16="http://schemas.microsoft.com/office/drawing/2014/main" id="{06B4DC59-CB02-1874-5F71-19223963D664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936180" y="141656"/>
            <a:ext cx="2938037" cy="240699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10" name="TextBox 9">
            <a:extLst>
              <a:ext uri="{FF2B5EF4-FFF2-40B4-BE49-F238E27FC236}">
                <a16:creationId xmlns:a16="http://schemas.microsoft.com/office/drawing/2014/main" id="{AB04E133-6A74-3C3F-18B3-151D74D209E6}"/>
              </a:ext>
            </a:extLst>
          </p:cNvPr>
          <p:cNvSpPr txBox="1"/>
          <p:nvPr/>
        </p:nvSpPr>
        <p:spPr>
          <a:xfrm>
            <a:off x="9326027" y="363006"/>
            <a:ext cx="1811547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GB" sz="2400" b="1" i="0" u="none" strike="noStrike" kern="1200" cap="none" spc="0" normalizeH="0" baseline="0" noProof="0" dirty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t>Harvard Referencing </a:t>
            </a:r>
          </a:p>
        </p:txBody>
      </p:sp>
      <p:pic>
        <p:nvPicPr>
          <p:cNvPr id="2" name="3">
            <a:hlinkClick r:id="" action="ppaction://media"/>
            <a:extLst>
              <a:ext uri="{FF2B5EF4-FFF2-40B4-BE49-F238E27FC236}">
                <a16:creationId xmlns:a16="http://schemas.microsoft.com/office/drawing/2014/main" id="{621C13E8-DFD2-35B2-F66C-EC0DDD4A03DE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7"/>
          <a:stretch>
            <a:fillRect/>
          </a:stretch>
        </p:blipFill>
        <p:spPr>
          <a:xfrm>
            <a:off x="3154220" y="3353844"/>
            <a:ext cx="304800" cy="3048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29114658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97160" fill="hold"/>
                                        <p:tgtEl>
                                          <p:spTgt spid="2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>
              <p:cMediaNode vol="8000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2"/>
                </p:tgtEl>
              </p:cMediaNode>
            </p:audio>
          </p:childTnLst>
        </p:cTn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extBox 4">
            <a:extLst>
              <a:ext uri="{FF2B5EF4-FFF2-40B4-BE49-F238E27FC236}">
                <a16:creationId xmlns:a16="http://schemas.microsoft.com/office/drawing/2014/main" id="{52DC41F3-ADFF-B55C-A529-F1E6CE924010}"/>
              </a:ext>
            </a:extLst>
          </p:cNvPr>
          <p:cNvSpPr txBox="1"/>
          <p:nvPr/>
        </p:nvSpPr>
        <p:spPr>
          <a:xfrm>
            <a:off x="9326027" y="363006"/>
            <a:ext cx="1811547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sz="2400" b="1">
                <a:solidFill>
                  <a:schemeClr val="bg1"/>
                </a:solidFill>
              </a:rPr>
              <a:t>Harvard Referencing </a:t>
            </a:r>
          </a:p>
        </p:txBody>
      </p:sp>
      <p:pic>
        <p:nvPicPr>
          <p:cNvPr id="9" name="Picture 8">
            <a:extLst>
              <a:ext uri="{FF2B5EF4-FFF2-40B4-BE49-F238E27FC236}">
                <a16:creationId xmlns:a16="http://schemas.microsoft.com/office/drawing/2014/main" id="{ECCC779B-A0DB-5228-E3D2-175AD239ADC6}"/>
              </a:ext>
            </a:extLst>
          </p:cNvPr>
          <p:cNvPicPr>
            <a:picLocks noChangeAspect="1"/>
          </p:cNvPicPr>
          <p:nvPr/>
        </p:nvPicPr>
        <p:blipFill rotWithShape="1">
          <a:blip r:embed="rId4"/>
          <a:srcRect l="1060" t="34209" r="83561" b="27543"/>
          <a:stretch/>
        </p:blipFill>
        <p:spPr>
          <a:xfrm>
            <a:off x="172932" y="141655"/>
            <a:ext cx="2143601" cy="2998930"/>
          </a:xfrm>
          <a:prstGeom prst="rect">
            <a:avLst/>
          </a:prstGeom>
          <a:ln>
            <a:noFill/>
          </a:ln>
          <a:effectLst>
            <a:outerShdw blurRad="292100" dist="139700" dir="2700000" algn="tl" rotWithShape="0">
              <a:srgbClr val="333333">
                <a:alpha val="65000"/>
              </a:srgbClr>
            </a:outerShdw>
          </a:effectLst>
        </p:spPr>
      </p:pic>
      <p:pic>
        <p:nvPicPr>
          <p:cNvPr id="11" name="Picture 10">
            <a:extLst>
              <a:ext uri="{FF2B5EF4-FFF2-40B4-BE49-F238E27FC236}">
                <a16:creationId xmlns:a16="http://schemas.microsoft.com/office/drawing/2014/main" id="{EEDF21FB-A7AE-06D5-ABF9-21CA2F85DD10}"/>
              </a:ext>
            </a:extLst>
          </p:cNvPr>
          <p:cNvPicPr>
            <a:picLocks noChangeAspect="1"/>
          </p:cNvPicPr>
          <p:nvPr/>
        </p:nvPicPr>
        <p:blipFill rotWithShape="1">
          <a:blip r:embed="rId5"/>
          <a:srcRect l="17576" t="23569" r="53409" b="25792"/>
          <a:stretch/>
        </p:blipFill>
        <p:spPr>
          <a:xfrm>
            <a:off x="4267201" y="21129"/>
            <a:ext cx="4470401" cy="4388695"/>
          </a:xfrm>
          <a:prstGeom prst="rect">
            <a:avLst/>
          </a:prstGeom>
          <a:ln>
            <a:noFill/>
          </a:ln>
          <a:effectLst>
            <a:outerShdw blurRad="292100" dist="139700" dir="2700000" algn="tl" rotWithShape="0">
              <a:srgbClr val="333333">
                <a:alpha val="65000"/>
              </a:srgbClr>
            </a:outerShdw>
          </a:effectLst>
        </p:spPr>
      </p:pic>
      <p:pic>
        <p:nvPicPr>
          <p:cNvPr id="7" name="Picture 6">
            <a:extLst>
              <a:ext uri="{FF2B5EF4-FFF2-40B4-BE49-F238E27FC236}">
                <a16:creationId xmlns:a16="http://schemas.microsoft.com/office/drawing/2014/main" id="{844B0F13-337F-5CF0-9743-3DA3C2C5921D}"/>
              </a:ext>
            </a:extLst>
          </p:cNvPr>
          <p:cNvPicPr>
            <a:picLocks noChangeAspect="1"/>
          </p:cNvPicPr>
          <p:nvPr/>
        </p:nvPicPr>
        <p:blipFill rotWithShape="1">
          <a:blip r:embed="rId6"/>
          <a:srcRect l="15985" t="21818" r="53258" b="8418"/>
          <a:stretch/>
        </p:blipFill>
        <p:spPr>
          <a:xfrm>
            <a:off x="761854" y="2173655"/>
            <a:ext cx="3505347" cy="4472339"/>
          </a:xfrm>
          <a:prstGeom prst="rect">
            <a:avLst/>
          </a:prstGeom>
          <a:ln>
            <a:noFill/>
          </a:ln>
          <a:effectLst>
            <a:outerShdw blurRad="292100" dist="139700" dir="2700000" algn="tl" rotWithShape="0">
              <a:srgbClr val="333333">
                <a:alpha val="65000"/>
              </a:srgbClr>
            </a:outerShdw>
          </a:effectLst>
        </p:spPr>
      </p:pic>
      <p:sp>
        <p:nvSpPr>
          <p:cNvPr id="12" name="Oval 11">
            <a:extLst>
              <a:ext uri="{FF2B5EF4-FFF2-40B4-BE49-F238E27FC236}">
                <a16:creationId xmlns:a16="http://schemas.microsoft.com/office/drawing/2014/main" id="{EA29817C-FA67-0365-3D9B-BAEC326CF6B7}"/>
              </a:ext>
            </a:extLst>
          </p:cNvPr>
          <p:cNvSpPr/>
          <p:nvPr/>
        </p:nvSpPr>
        <p:spPr>
          <a:xfrm>
            <a:off x="4477109" y="2557572"/>
            <a:ext cx="4140680" cy="1035373"/>
          </a:xfrm>
          <a:prstGeom prst="ellipse">
            <a:avLst/>
          </a:prstGeom>
          <a:noFill/>
          <a:ln w="38100">
            <a:solidFill>
              <a:srgbClr val="FF0000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13" name="Rectangle: Rounded Corners 12">
            <a:extLst>
              <a:ext uri="{FF2B5EF4-FFF2-40B4-BE49-F238E27FC236}">
                <a16:creationId xmlns:a16="http://schemas.microsoft.com/office/drawing/2014/main" id="{F54B4768-FB0E-98C5-91ED-EE4A77DFD0CF}"/>
              </a:ext>
            </a:extLst>
          </p:cNvPr>
          <p:cNvSpPr/>
          <p:nvPr/>
        </p:nvSpPr>
        <p:spPr>
          <a:xfrm>
            <a:off x="8902461" y="131668"/>
            <a:ext cx="3048469" cy="4278155"/>
          </a:xfrm>
          <a:prstGeom prst="roundRect">
            <a:avLst/>
          </a:prstGeom>
          <a:noFill/>
          <a:ln w="38100"/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>
              <a:noFill/>
            </a:endParaRPr>
          </a:p>
        </p:txBody>
      </p:sp>
      <p:sp>
        <p:nvSpPr>
          <p:cNvPr id="14" name="TextBox 13">
            <a:extLst>
              <a:ext uri="{FF2B5EF4-FFF2-40B4-BE49-F238E27FC236}">
                <a16:creationId xmlns:a16="http://schemas.microsoft.com/office/drawing/2014/main" id="{9F1DC122-C99D-7E9F-B88F-7DAA863C0790}"/>
              </a:ext>
            </a:extLst>
          </p:cNvPr>
          <p:cNvSpPr txBox="1"/>
          <p:nvPr/>
        </p:nvSpPr>
        <p:spPr>
          <a:xfrm>
            <a:off x="9085287" y="141655"/>
            <a:ext cx="2682815" cy="2308324"/>
          </a:xfrm>
          <a:prstGeom prst="rect">
            <a:avLst/>
          </a:prstGeom>
          <a:noFill/>
        </p:spPr>
        <p:txBody>
          <a:bodyPr wrap="square" lIns="91440" tIns="45720" rIns="91440" bIns="45720" rtlCol="0" anchor="t">
            <a:spAutoFit/>
          </a:bodyPr>
          <a:lstStyle/>
          <a:p>
            <a:r>
              <a:rPr lang="en-GB" sz="1600" dirty="0"/>
              <a:t>You want to cite a direct quotation (</a:t>
            </a:r>
            <a:r>
              <a:rPr lang="en-GB" sz="1600" i="1" dirty="0"/>
              <a:t>sentence</a:t>
            </a:r>
            <a:r>
              <a:rPr lang="en-GB" sz="1600" dirty="0"/>
              <a:t>) from page 4:  ‘TA is a method for developing…’</a:t>
            </a:r>
          </a:p>
          <a:p>
            <a:r>
              <a:rPr lang="en-GB" sz="1600" b="1" dirty="0"/>
              <a:t>How would you write this, in-text reference? </a:t>
            </a:r>
            <a:r>
              <a:rPr lang="en-GB" sz="1200" b="1" i="1" dirty="0"/>
              <a:t>(You could start off with: According to…) </a:t>
            </a:r>
            <a:endParaRPr lang="en-GB" sz="1600" b="1" i="1" dirty="0"/>
          </a:p>
          <a:p>
            <a:endParaRPr lang="en-GB" sz="1200" b="1" i="1" dirty="0">
              <a:cs typeface="Calibri"/>
            </a:endParaRPr>
          </a:p>
          <a:p>
            <a:endParaRPr lang="en-GB" sz="1200" b="1" i="1" dirty="0">
              <a:cs typeface="Calibri"/>
            </a:endParaRPr>
          </a:p>
          <a:p>
            <a:endParaRPr lang="en-GB" sz="1200" b="1" i="1" dirty="0">
              <a:cs typeface="Calibri"/>
            </a:endParaRPr>
          </a:p>
        </p:txBody>
      </p:sp>
      <p:sp>
        <p:nvSpPr>
          <p:cNvPr id="15" name="Rectangle: Rounded Corners 14">
            <a:extLst>
              <a:ext uri="{FF2B5EF4-FFF2-40B4-BE49-F238E27FC236}">
                <a16:creationId xmlns:a16="http://schemas.microsoft.com/office/drawing/2014/main" id="{037FC1A5-FE49-0553-368C-9F66457C3DFD}"/>
              </a:ext>
            </a:extLst>
          </p:cNvPr>
          <p:cNvSpPr/>
          <p:nvPr/>
        </p:nvSpPr>
        <p:spPr>
          <a:xfrm>
            <a:off x="4477109" y="4641161"/>
            <a:ext cx="7262309" cy="1926939"/>
          </a:xfrm>
          <a:prstGeom prst="roundRect">
            <a:avLst/>
          </a:prstGeom>
          <a:noFill/>
          <a:ln w="38100"/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>
              <a:noFill/>
            </a:endParaRPr>
          </a:p>
        </p:txBody>
      </p:sp>
      <p:sp>
        <p:nvSpPr>
          <p:cNvPr id="17" name="TextBox 16">
            <a:extLst>
              <a:ext uri="{FF2B5EF4-FFF2-40B4-BE49-F238E27FC236}">
                <a16:creationId xmlns:a16="http://schemas.microsoft.com/office/drawing/2014/main" id="{6A1ACD1B-66DE-9D39-46E3-D6F396DC276E}"/>
              </a:ext>
            </a:extLst>
          </p:cNvPr>
          <p:cNvSpPr txBox="1"/>
          <p:nvPr/>
        </p:nvSpPr>
        <p:spPr>
          <a:xfrm>
            <a:off x="4638833" y="4715331"/>
            <a:ext cx="7211683" cy="1323439"/>
          </a:xfrm>
          <a:prstGeom prst="rect">
            <a:avLst/>
          </a:prstGeom>
          <a:noFill/>
        </p:spPr>
        <p:txBody>
          <a:bodyPr wrap="square" lIns="91440" tIns="45720" rIns="91440" bIns="45720" rtlCol="0" anchor="t">
            <a:spAutoFit/>
          </a:bodyPr>
          <a:lstStyle/>
          <a:p>
            <a:r>
              <a:rPr lang="en-GB" sz="1600" b="1" dirty="0"/>
              <a:t>How would this book appear in the reference list? </a:t>
            </a:r>
            <a:endParaRPr lang="en-US" dirty="0"/>
          </a:p>
          <a:p>
            <a:endParaRPr lang="en-GB" sz="1600" b="1" dirty="0">
              <a:cs typeface="Calibri"/>
            </a:endParaRPr>
          </a:p>
          <a:p>
            <a:endParaRPr lang="en-GB" sz="1600" b="1" dirty="0">
              <a:cs typeface="Calibri"/>
            </a:endParaRPr>
          </a:p>
          <a:p>
            <a:endParaRPr lang="en-GB" sz="1600" b="1" dirty="0">
              <a:cs typeface="Calibri"/>
            </a:endParaRPr>
          </a:p>
          <a:p>
            <a:endParaRPr lang="en-GB" sz="1600" b="1" dirty="0">
              <a:cs typeface="Calibri"/>
            </a:endParaRPr>
          </a:p>
        </p:txBody>
      </p:sp>
      <p:sp>
        <p:nvSpPr>
          <p:cNvPr id="18" name="Oval 17">
            <a:extLst>
              <a:ext uri="{FF2B5EF4-FFF2-40B4-BE49-F238E27FC236}">
                <a16:creationId xmlns:a16="http://schemas.microsoft.com/office/drawing/2014/main" id="{401ECA9B-A164-AE34-4CB7-B03B7E9A6584}"/>
              </a:ext>
            </a:extLst>
          </p:cNvPr>
          <p:cNvSpPr/>
          <p:nvPr/>
        </p:nvSpPr>
        <p:spPr>
          <a:xfrm>
            <a:off x="4291641" y="35203"/>
            <a:ext cx="370936" cy="336430"/>
          </a:xfrm>
          <a:prstGeom prst="ellipse">
            <a:avLst/>
          </a:prstGeom>
          <a:noFill/>
          <a:ln w="28575">
            <a:solidFill>
              <a:srgbClr val="FF0000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pic>
        <p:nvPicPr>
          <p:cNvPr id="2" name="4">
            <a:hlinkClick r:id="" action="ppaction://media"/>
            <a:extLst>
              <a:ext uri="{FF2B5EF4-FFF2-40B4-BE49-F238E27FC236}">
                <a16:creationId xmlns:a16="http://schemas.microsoft.com/office/drawing/2014/main" id="{F1D40208-B2C3-C1A0-E351-804AA9649083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7"/>
          <a:stretch>
            <a:fillRect/>
          </a:stretch>
        </p:blipFill>
        <p:spPr>
          <a:xfrm>
            <a:off x="2987067" y="1868855"/>
            <a:ext cx="304800" cy="3048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75676626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68405" fill="hold"/>
                                        <p:tgtEl>
                                          <p:spTgt spid="2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>
              <p:cMediaNode vol="8000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2"/>
                </p:tgtEl>
              </p:cMediaNode>
            </p:audio>
          </p:childTnLst>
        </p:cTn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extBox 4">
            <a:extLst>
              <a:ext uri="{FF2B5EF4-FFF2-40B4-BE49-F238E27FC236}">
                <a16:creationId xmlns:a16="http://schemas.microsoft.com/office/drawing/2014/main" id="{52DC41F3-ADFF-B55C-A529-F1E6CE924010}"/>
              </a:ext>
            </a:extLst>
          </p:cNvPr>
          <p:cNvSpPr txBox="1"/>
          <p:nvPr/>
        </p:nvSpPr>
        <p:spPr>
          <a:xfrm>
            <a:off x="9326027" y="363006"/>
            <a:ext cx="1811547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GB" sz="2400" b="1" i="0" u="none" strike="noStrike" kern="1200" cap="none" spc="0" normalizeH="0" baseline="0" noProof="0" dirty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t>Harvard Referencing </a:t>
            </a:r>
          </a:p>
        </p:txBody>
      </p:sp>
      <p:pic>
        <p:nvPicPr>
          <p:cNvPr id="9" name="Picture 8">
            <a:extLst>
              <a:ext uri="{FF2B5EF4-FFF2-40B4-BE49-F238E27FC236}">
                <a16:creationId xmlns:a16="http://schemas.microsoft.com/office/drawing/2014/main" id="{ECCC779B-A0DB-5228-E3D2-175AD239ADC6}"/>
              </a:ext>
            </a:extLst>
          </p:cNvPr>
          <p:cNvPicPr>
            <a:picLocks noChangeAspect="1"/>
          </p:cNvPicPr>
          <p:nvPr/>
        </p:nvPicPr>
        <p:blipFill rotWithShape="1">
          <a:blip r:embed="rId5"/>
          <a:srcRect l="1060" t="34209" r="83561" b="27543"/>
          <a:stretch/>
        </p:blipFill>
        <p:spPr>
          <a:xfrm>
            <a:off x="172932" y="141655"/>
            <a:ext cx="2143601" cy="2998930"/>
          </a:xfrm>
          <a:prstGeom prst="rect">
            <a:avLst/>
          </a:prstGeom>
          <a:ln>
            <a:noFill/>
          </a:ln>
          <a:effectLst>
            <a:outerShdw blurRad="292100" dist="139700" dir="2700000" algn="tl" rotWithShape="0">
              <a:srgbClr val="333333">
                <a:alpha val="65000"/>
              </a:srgbClr>
            </a:outerShdw>
          </a:effectLst>
        </p:spPr>
      </p:pic>
      <p:pic>
        <p:nvPicPr>
          <p:cNvPr id="11" name="Picture 10">
            <a:extLst>
              <a:ext uri="{FF2B5EF4-FFF2-40B4-BE49-F238E27FC236}">
                <a16:creationId xmlns:a16="http://schemas.microsoft.com/office/drawing/2014/main" id="{EEDF21FB-A7AE-06D5-ABF9-21CA2F85DD10}"/>
              </a:ext>
            </a:extLst>
          </p:cNvPr>
          <p:cNvPicPr>
            <a:picLocks noChangeAspect="1"/>
          </p:cNvPicPr>
          <p:nvPr/>
        </p:nvPicPr>
        <p:blipFill rotWithShape="1">
          <a:blip r:embed="rId6"/>
          <a:srcRect l="17576" t="23569" r="53409" b="25792"/>
          <a:stretch/>
        </p:blipFill>
        <p:spPr>
          <a:xfrm>
            <a:off x="4267201" y="21129"/>
            <a:ext cx="4470401" cy="4388695"/>
          </a:xfrm>
          <a:prstGeom prst="rect">
            <a:avLst/>
          </a:prstGeom>
          <a:ln>
            <a:noFill/>
          </a:ln>
          <a:effectLst>
            <a:outerShdw blurRad="292100" dist="139700" dir="2700000" algn="tl" rotWithShape="0">
              <a:srgbClr val="333333">
                <a:alpha val="65000"/>
              </a:srgbClr>
            </a:outerShdw>
          </a:effectLst>
        </p:spPr>
      </p:pic>
      <p:pic>
        <p:nvPicPr>
          <p:cNvPr id="7" name="Picture 6">
            <a:extLst>
              <a:ext uri="{FF2B5EF4-FFF2-40B4-BE49-F238E27FC236}">
                <a16:creationId xmlns:a16="http://schemas.microsoft.com/office/drawing/2014/main" id="{844B0F13-337F-5CF0-9743-3DA3C2C5921D}"/>
              </a:ext>
            </a:extLst>
          </p:cNvPr>
          <p:cNvPicPr>
            <a:picLocks noChangeAspect="1"/>
          </p:cNvPicPr>
          <p:nvPr/>
        </p:nvPicPr>
        <p:blipFill rotWithShape="1">
          <a:blip r:embed="rId7"/>
          <a:srcRect l="15985" t="21818" r="53258" b="8418"/>
          <a:stretch/>
        </p:blipFill>
        <p:spPr>
          <a:xfrm>
            <a:off x="761854" y="2173655"/>
            <a:ext cx="3505347" cy="4472339"/>
          </a:xfrm>
          <a:prstGeom prst="rect">
            <a:avLst/>
          </a:prstGeom>
          <a:ln>
            <a:noFill/>
          </a:ln>
          <a:effectLst>
            <a:outerShdw blurRad="292100" dist="139700" dir="2700000" algn="tl" rotWithShape="0">
              <a:srgbClr val="333333">
                <a:alpha val="65000"/>
              </a:srgbClr>
            </a:outerShdw>
          </a:effectLst>
        </p:spPr>
      </p:pic>
      <p:sp>
        <p:nvSpPr>
          <p:cNvPr id="12" name="Oval 11">
            <a:extLst>
              <a:ext uri="{FF2B5EF4-FFF2-40B4-BE49-F238E27FC236}">
                <a16:creationId xmlns:a16="http://schemas.microsoft.com/office/drawing/2014/main" id="{EA29817C-FA67-0365-3D9B-BAEC326CF6B7}"/>
              </a:ext>
            </a:extLst>
          </p:cNvPr>
          <p:cNvSpPr/>
          <p:nvPr/>
        </p:nvSpPr>
        <p:spPr>
          <a:xfrm>
            <a:off x="4477109" y="2557572"/>
            <a:ext cx="4140680" cy="1035373"/>
          </a:xfrm>
          <a:prstGeom prst="ellipse">
            <a:avLst/>
          </a:prstGeom>
          <a:noFill/>
          <a:ln w="38100">
            <a:solidFill>
              <a:srgbClr val="FF0000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GB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13" name="Rectangle: Rounded Corners 12">
            <a:extLst>
              <a:ext uri="{FF2B5EF4-FFF2-40B4-BE49-F238E27FC236}">
                <a16:creationId xmlns:a16="http://schemas.microsoft.com/office/drawing/2014/main" id="{F54B4768-FB0E-98C5-91ED-EE4A77DFD0CF}"/>
              </a:ext>
            </a:extLst>
          </p:cNvPr>
          <p:cNvSpPr/>
          <p:nvPr/>
        </p:nvSpPr>
        <p:spPr>
          <a:xfrm>
            <a:off x="8902461" y="131668"/>
            <a:ext cx="3048469" cy="4278155"/>
          </a:xfrm>
          <a:prstGeom prst="roundRect">
            <a:avLst/>
          </a:prstGeom>
          <a:noFill/>
          <a:ln w="38100"/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GB" sz="1800" b="0" i="0" u="none" strike="noStrike" kern="1200" cap="none" spc="0" normalizeH="0" baseline="0" noProof="0">
              <a:ln>
                <a:noFill/>
              </a:ln>
              <a:noFill/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14" name="TextBox 13">
            <a:extLst>
              <a:ext uri="{FF2B5EF4-FFF2-40B4-BE49-F238E27FC236}">
                <a16:creationId xmlns:a16="http://schemas.microsoft.com/office/drawing/2014/main" id="{9F1DC122-C99D-7E9F-B88F-7DAA863C0790}"/>
              </a:ext>
            </a:extLst>
          </p:cNvPr>
          <p:cNvSpPr txBox="1"/>
          <p:nvPr/>
        </p:nvSpPr>
        <p:spPr>
          <a:xfrm>
            <a:off x="9085287" y="141655"/>
            <a:ext cx="2682815" cy="3046988"/>
          </a:xfrm>
          <a:prstGeom prst="rect">
            <a:avLst/>
          </a:prstGeom>
          <a:noFill/>
        </p:spPr>
        <p:txBody>
          <a:bodyPr wrap="square" lIns="91440" tIns="45720" rIns="91440" bIns="45720" rtlCol="0" anchor="t">
            <a:spAutoFit/>
          </a:bodyPr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GB" sz="16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t>You want to cite a direct quotation (</a:t>
            </a:r>
            <a:r>
              <a:rPr kumimoji="0" lang="en-GB" sz="1600" b="0" i="1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t>sentence</a:t>
            </a:r>
            <a:r>
              <a:rPr kumimoji="0" lang="en-GB" sz="16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t>) from page 4:  ‘TA is a method for developing…’</a:t>
            </a:r>
          </a:p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GB" sz="1600" b="1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t>How would you write this, in-text reference? </a:t>
            </a:r>
            <a:r>
              <a:rPr kumimoji="0" lang="en-GB" sz="1200" b="1" i="1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t>(You could start off with: According to…) </a:t>
            </a:r>
            <a:endParaRPr kumimoji="0" lang="en-GB" sz="1600" b="1" i="1" u="none" strike="noStrike" kern="1200" cap="none" spc="0" normalizeH="0" baseline="0" noProof="0" dirty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GB" sz="1200" b="1" i="1" u="none" strike="noStrike" kern="1200" cap="none" spc="0" normalizeH="0" baseline="0" noProof="0" dirty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Calibri" panose="020F0502020204030204"/>
              <a:ea typeface="+mn-ea"/>
              <a:cs typeface="Calibri"/>
            </a:endParaRPr>
          </a:p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GB" sz="1200" b="1" i="1" u="none" strike="noStrike" kern="1200" cap="none" spc="0" normalizeH="0" baseline="0" noProof="0" dirty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Calibri" panose="020F0502020204030204"/>
              <a:ea typeface="+mn-ea"/>
              <a:cs typeface="Calibri"/>
            </a:endParaRPr>
          </a:p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GB" sz="16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 panose="020F0502020204030204"/>
                <a:ea typeface="+mn-lt"/>
                <a:cs typeface="Calibri" panose="020F0502020204030204"/>
              </a:rPr>
              <a:t>According to Braun and Clarke (2022, p.4) “ TA is a method for developing…”</a:t>
            </a:r>
            <a:endParaRPr kumimoji="0" lang="en-GB" sz="1600" b="0" i="0" u="none" strike="noStrike" kern="1200" cap="none" spc="0" normalizeH="0" baseline="0" noProof="0" dirty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GB" sz="1200" b="1" i="1" u="none" strike="noStrike" kern="1200" cap="none" spc="0" normalizeH="0" baseline="0" noProof="0" dirty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Calibri" panose="020F0502020204030204"/>
              <a:ea typeface="+mn-ea"/>
              <a:cs typeface="Calibri"/>
            </a:endParaRPr>
          </a:p>
        </p:txBody>
      </p:sp>
      <p:sp>
        <p:nvSpPr>
          <p:cNvPr id="15" name="Rectangle: Rounded Corners 14">
            <a:extLst>
              <a:ext uri="{FF2B5EF4-FFF2-40B4-BE49-F238E27FC236}">
                <a16:creationId xmlns:a16="http://schemas.microsoft.com/office/drawing/2014/main" id="{037FC1A5-FE49-0553-368C-9F66457C3DFD}"/>
              </a:ext>
            </a:extLst>
          </p:cNvPr>
          <p:cNvSpPr/>
          <p:nvPr/>
        </p:nvSpPr>
        <p:spPr>
          <a:xfrm>
            <a:off x="4477109" y="4641161"/>
            <a:ext cx="7262309" cy="1926939"/>
          </a:xfrm>
          <a:prstGeom prst="roundRect">
            <a:avLst/>
          </a:prstGeom>
          <a:noFill/>
          <a:ln w="38100"/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GB" sz="1800" b="0" i="0" u="none" strike="noStrike" kern="1200" cap="none" spc="0" normalizeH="0" baseline="0" noProof="0">
              <a:ln>
                <a:noFill/>
              </a:ln>
              <a:noFill/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17" name="TextBox 16">
            <a:extLst>
              <a:ext uri="{FF2B5EF4-FFF2-40B4-BE49-F238E27FC236}">
                <a16:creationId xmlns:a16="http://schemas.microsoft.com/office/drawing/2014/main" id="{6A1ACD1B-66DE-9D39-46E3-D6F396DC276E}"/>
              </a:ext>
            </a:extLst>
          </p:cNvPr>
          <p:cNvSpPr txBox="1"/>
          <p:nvPr/>
        </p:nvSpPr>
        <p:spPr>
          <a:xfrm>
            <a:off x="4638833" y="4715331"/>
            <a:ext cx="7211683" cy="1569660"/>
          </a:xfrm>
          <a:prstGeom prst="rect">
            <a:avLst/>
          </a:prstGeom>
          <a:noFill/>
        </p:spPr>
        <p:txBody>
          <a:bodyPr wrap="square" lIns="91440" tIns="45720" rIns="91440" bIns="45720" rtlCol="0" anchor="t">
            <a:spAutoFit/>
          </a:bodyPr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GB" sz="1600" b="1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t>How would this book appear in the reference list? </a:t>
            </a:r>
            <a:endParaRPr kumimoji="0" lang="en-US" sz="1800" b="0" i="0" u="none" strike="noStrike" kern="1200" cap="none" spc="0" normalizeH="0" baseline="0" noProof="0" dirty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GB" sz="1600" b="1" i="0" u="none" strike="noStrike" kern="1200" cap="none" spc="0" normalizeH="0" baseline="0" noProof="0" dirty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Calibri" panose="020F0502020204030204"/>
              <a:ea typeface="+mn-ea"/>
              <a:cs typeface="Calibri"/>
            </a:endParaRPr>
          </a:p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GB" sz="16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 panose="020F0502020204030204"/>
                <a:ea typeface="+mn-lt"/>
                <a:cs typeface="Calibri" panose="020F0502020204030204"/>
              </a:rPr>
              <a:t>Braun, V. and Clarke, V. (2022) </a:t>
            </a:r>
            <a:r>
              <a:rPr kumimoji="0" lang="en-GB" sz="1600" b="0" i="1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 panose="020F0502020204030204"/>
                <a:ea typeface="+mn-lt"/>
                <a:cs typeface="Calibri" panose="020F0502020204030204"/>
              </a:rPr>
              <a:t>Thematic Analysis A practical Guide. </a:t>
            </a:r>
            <a:r>
              <a:rPr kumimoji="0" lang="en-GB" sz="16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 panose="020F0502020204030204"/>
                <a:ea typeface="+mn-lt"/>
                <a:cs typeface="Calibri" panose="020F0502020204030204"/>
              </a:rPr>
              <a:t>London: Sage.</a:t>
            </a:r>
            <a:endParaRPr kumimoji="0" lang="en-GB" sz="1800" b="0" i="0" u="none" strike="noStrike" kern="1200" cap="none" spc="0" normalizeH="0" baseline="0" noProof="0" dirty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GB" sz="1600" b="1" i="0" u="none" strike="noStrike" kern="1200" cap="none" spc="0" normalizeH="0" baseline="0" noProof="0" dirty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Calibri" panose="020F0502020204030204"/>
              <a:ea typeface="+mn-ea"/>
              <a:cs typeface="Calibri"/>
            </a:endParaRPr>
          </a:p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GB" sz="1600" b="1" i="0" u="none" strike="noStrike" kern="1200" cap="none" spc="0" normalizeH="0" baseline="0" noProof="0" dirty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Calibri" panose="020F0502020204030204"/>
              <a:ea typeface="+mn-ea"/>
              <a:cs typeface="Calibri"/>
            </a:endParaRPr>
          </a:p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GB" sz="1600" b="1" i="0" u="none" strike="noStrike" kern="1200" cap="none" spc="0" normalizeH="0" baseline="0" noProof="0" dirty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Calibri" panose="020F0502020204030204"/>
              <a:ea typeface="+mn-ea"/>
              <a:cs typeface="Calibri"/>
            </a:endParaRPr>
          </a:p>
        </p:txBody>
      </p:sp>
      <p:sp>
        <p:nvSpPr>
          <p:cNvPr id="18" name="Oval 17">
            <a:extLst>
              <a:ext uri="{FF2B5EF4-FFF2-40B4-BE49-F238E27FC236}">
                <a16:creationId xmlns:a16="http://schemas.microsoft.com/office/drawing/2014/main" id="{401ECA9B-A164-AE34-4CB7-B03B7E9A6584}"/>
              </a:ext>
            </a:extLst>
          </p:cNvPr>
          <p:cNvSpPr/>
          <p:nvPr/>
        </p:nvSpPr>
        <p:spPr>
          <a:xfrm>
            <a:off x="4291641" y="35203"/>
            <a:ext cx="370936" cy="336430"/>
          </a:xfrm>
          <a:prstGeom prst="ellipse">
            <a:avLst/>
          </a:prstGeom>
          <a:noFill/>
          <a:ln w="28575">
            <a:solidFill>
              <a:srgbClr val="FF0000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GB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pic>
        <p:nvPicPr>
          <p:cNvPr id="2" name="5">
            <a:hlinkClick r:id="" action="ppaction://media"/>
            <a:extLst>
              <a:ext uri="{FF2B5EF4-FFF2-40B4-BE49-F238E27FC236}">
                <a16:creationId xmlns:a16="http://schemas.microsoft.com/office/drawing/2014/main" id="{F374D1D8-9EDD-CFC3-0BED-DDE3F2E3DD96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8"/>
          <a:stretch>
            <a:fillRect/>
          </a:stretch>
        </p:blipFill>
        <p:spPr>
          <a:xfrm>
            <a:off x="2863822" y="1665149"/>
            <a:ext cx="304800" cy="3048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19570170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10925" fill="hold"/>
                                        <p:tgtEl>
                                          <p:spTgt spid="2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>
              <p:cMediaNode vol="8000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2"/>
                </p:tgtEl>
              </p:cMediaNode>
            </p:audio>
          </p:childTnLst>
        </p:cTn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D765DAAF-2A26-D248-3BC3-24A239D0F300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Box 2">
            <a:extLst>
              <a:ext uri="{FF2B5EF4-FFF2-40B4-BE49-F238E27FC236}">
                <a16:creationId xmlns:a16="http://schemas.microsoft.com/office/drawing/2014/main" id="{DBDC3133-4D09-65CF-B7C8-B59FAC999976}"/>
              </a:ext>
            </a:extLst>
          </p:cNvPr>
          <p:cNvSpPr txBox="1"/>
          <p:nvPr/>
        </p:nvSpPr>
        <p:spPr>
          <a:xfrm>
            <a:off x="9326027" y="363006"/>
            <a:ext cx="1811547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sz="2400" b="1">
                <a:solidFill>
                  <a:schemeClr val="bg1"/>
                </a:solidFill>
              </a:rPr>
              <a:t>Harvard Referencing </a:t>
            </a:r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B7EDE40C-1117-3856-C295-3B40E5A3FBD7}"/>
              </a:ext>
            </a:extLst>
          </p:cNvPr>
          <p:cNvPicPr>
            <a:picLocks noChangeAspect="1"/>
          </p:cNvPicPr>
          <p:nvPr/>
        </p:nvPicPr>
        <p:blipFill rotWithShape="1">
          <a:blip r:embed="rId4"/>
          <a:srcRect l="909" t="31111" r="82879" b="27677"/>
          <a:stretch/>
        </p:blipFill>
        <p:spPr>
          <a:xfrm>
            <a:off x="240145" y="129309"/>
            <a:ext cx="3094182" cy="4424390"/>
          </a:xfrm>
          <a:prstGeom prst="rect">
            <a:avLst/>
          </a:prstGeom>
          <a:ln>
            <a:noFill/>
          </a:ln>
          <a:effectLst>
            <a:outerShdw blurRad="292100" dist="139700" dir="2700000" algn="tl" rotWithShape="0">
              <a:srgbClr val="333333">
                <a:alpha val="65000"/>
              </a:srgbClr>
            </a:outerShdw>
          </a:effectLst>
        </p:spPr>
      </p:pic>
      <p:pic>
        <p:nvPicPr>
          <p:cNvPr id="7" name="Picture 6">
            <a:extLst>
              <a:ext uri="{FF2B5EF4-FFF2-40B4-BE49-F238E27FC236}">
                <a16:creationId xmlns:a16="http://schemas.microsoft.com/office/drawing/2014/main" id="{284E2242-7896-9C40-79FB-D87EC35878C7}"/>
              </a:ext>
            </a:extLst>
          </p:cNvPr>
          <p:cNvPicPr>
            <a:picLocks noChangeAspect="1"/>
          </p:cNvPicPr>
          <p:nvPr/>
        </p:nvPicPr>
        <p:blipFill rotWithShape="1">
          <a:blip r:embed="rId5"/>
          <a:srcRect l="18712" t="25724" r="51894" b="13535"/>
          <a:stretch/>
        </p:blipFill>
        <p:spPr>
          <a:xfrm>
            <a:off x="3574473" y="129309"/>
            <a:ext cx="3806348" cy="4424391"/>
          </a:xfrm>
          <a:prstGeom prst="rect">
            <a:avLst/>
          </a:prstGeom>
          <a:ln>
            <a:noFill/>
          </a:ln>
          <a:effectLst>
            <a:outerShdw blurRad="292100" dist="139700" dir="2700000" algn="tl" rotWithShape="0">
              <a:srgbClr val="333333">
                <a:alpha val="65000"/>
              </a:srgbClr>
            </a:outerShdw>
          </a:effectLst>
        </p:spPr>
      </p:pic>
      <p:sp>
        <p:nvSpPr>
          <p:cNvPr id="8" name="Oval 7">
            <a:extLst>
              <a:ext uri="{FF2B5EF4-FFF2-40B4-BE49-F238E27FC236}">
                <a16:creationId xmlns:a16="http://schemas.microsoft.com/office/drawing/2014/main" id="{E32F1C06-2C67-0F33-E1B5-270C8BB590EE}"/>
              </a:ext>
            </a:extLst>
          </p:cNvPr>
          <p:cNvSpPr/>
          <p:nvPr/>
        </p:nvSpPr>
        <p:spPr>
          <a:xfrm>
            <a:off x="3334327" y="1827899"/>
            <a:ext cx="4140680" cy="830997"/>
          </a:xfrm>
          <a:prstGeom prst="ellipse">
            <a:avLst/>
          </a:prstGeom>
          <a:noFill/>
          <a:ln w="38100">
            <a:solidFill>
              <a:srgbClr val="FF0000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9" name="Rectangle: Rounded Corners 8">
            <a:extLst>
              <a:ext uri="{FF2B5EF4-FFF2-40B4-BE49-F238E27FC236}">
                <a16:creationId xmlns:a16="http://schemas.microsoft.com/office/drawing/2014/main" id="{50C4C54C-FCCC-4F9B-0C9F-4D68775F7A1F}"/>
              </a:ext>
            </a:extLst>
          </p:cNvPr>
          <p:cNvSpPr/>
          <p:nvPr/>
        </p:nvSpPr>
        <p:spPr>
          <a:xfrm>
            <a:off x="7801792" y="202427"/>
            <a:ext cx="4140680" cy="2900991"/>
          </a:xfrm>
          <a:prstGeom prst="roundRect">
            <a:avLst/>
          </a:prstGeom>
          <a:noFill/>
          <a:ln w="38100"/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>
              <a:noFill/>
            </a:endParaRPr>
          </a:p>
        </p:txBody>
      </p:sp>
      <p:sp>
        <p:nvSpPr>
          <p:cNvPr id="10" name="TextBox 9">
            <a:extLst>
              <a:ext uri="{FF2B5EF4-FFF2-40B4-BE49-F238E27FC236}">
                <a16:creationId xmlns:a16="http://schemas.microsoft.com/office/drawing/2014/main" id="{59DF28F7-5BCE-AFE4-02EF-6E6D3ED7D9AE}"/>
              </a:ext>
            </a:extLst>
          </p:cNvPr>
          <p:cNvSpPr txBox="1"/>
          <p:nvPr/>
        </p:nvSpPr>
        <p:spPr>
          <a:xfrm>
            <a:off x="7968958" y="409173"/>
            <a:ext cx="3973514" cy="2308324"/>
          </a:xfrm>
          <a:prstGeom prst="rect">
            <a:avLst/>
          </a:prstGeom>
          <a:noFill/>
        </p:spPr>
        <p:txBody>
          <a:bodyPr wrap="square" lIns="91440" tIns="45720" rIns="91440" bIns="45720" rtlCol="0" anchor="t">
            <a:spAutoFit/>
          </a:bodyPr>
          <a:lstStyle/>
          <a:p>
            <a:r>
              <a:rPr lang="en-GB" sz="1600" dirty="0"/>
              <a:t>‘Revolutionizing Education’ book was </a:t>
            </a:r>
            <a:r>
              <a:rPr lang="en-GB" sz="1600" b="1" dirty="0"/>
              <a:t>edited</a:t>
            </a:r>
            <a:r>
              <a:rPr lang="en-GB" sz="1600" dirty="0"/>
              <a:t> by Julio </a:t>
            </a:r>
            <a:r>
              <a:rPr lang="en-GB" sz="1600" dirty="0" err="1"/>
              <a:t>Cammarota</a:t>
            </a:r>
            <a:r>
              <a:rPr lang="en-GB" sz="1600" dirty="0"/>
              <a:t> and Michelle Fine. </a:t>
            </a:r>
          </a:p>
          <a:p>
            <a:r>
              <a:rPr lang="en-GB" sz="1600" dirty="0"/>
              <a:t>You want to reference the work of </a:t>
            </a:r>
            <a:r>
              <a:rPr lang="en-GB" sz="1600" dirty="0" err="1"/>
              <a:t>Ginwright</a:t>
            </a:r>
            <a:r>
              <a:rPr lang="en-GB" sz="1600" dirty="0"/>
              <a:t> in chapter 2.</a:t>
            </a:r>
            <a:endParaRPr lang="en-GB" sz="1600" dirty="0">
              <a:cs typeface="Calibri"/>
            </a:endParaRPr>
          </a:p>
          <a:p>
            <a:endParaRPr lang="en-GB" sz="1600" dirty="0"/>
          </a:p>
          <a:p>
            <a:r>
              <a:rPr lang="en-GB" sz="1600" b="1" dirty="0"/>
              <a:t>How would you write this, in-text reference? </a:t>
            </a:r>
            <a:endParaRPr lang="en-GB" sz="1600" b="1" i="1" dirty="0"/>
          </a:p>
          <a:p>
            <a:endParaRPr lang="en-GB" sz="1600" b="1" dirty="0">
              <a:cs typeface="Calibri"/>
            </a:endParaRPr>
          </a:p>
          <a:p>
            <a:endParaRPr lang="en-GB" sz="1600" b="1" dirty="0">
              <a:cs typeface="Calibri"/>
            </a:endParaRPr>
          </a:p>
        </p:txBody>
      </p:sp>
      <p:pic>
        <p:nvPicPr>
          <p:cNvPr id="12" name="Picture 11">
            <a:extLst>
              <a:ext uri="{FF2B5EF4-FFF2-40B4-BE49-F238E27FC236}">
                <a16:creationId xmlns:a16="http://schemas.microsoft.com/office/drawing/2014/main" id="{2CC33E76-8F31-640E-C461-2D7EEA142587}"/>
              </a:ext>
            </a:extLst>
          </p:cNvPr>
          <p:cNvPicPr>
            <a:picLocks noChangeAspect="1"/>
          </p:cNvPicPr>
          <p:nvPr/>
        </p:nvPicPr>
        <p:blipFill rotWithShape="1">
          <a:blip r:embed="rId6"/>
          <a:srcRect l="17803" t="22088" r="60682" b="38451"/>
          <a:stretch/>
        </p:blipFill>
        <p:spPr>
          <a:xfrm>
            <a:off x="2233249" y="3934691"/>
            <a:ext cx="2623128" cy="2706254"/>
          </a:xfrm>
          <a:prstGeom prst="rect">
            <a:avLst/>
          </a:prstGeom>
          <a:ln>
            <a:noFill/>
          </a:ln>
          <a:effectLst>
            <a:outerShdw blurRad="292100" dist="139700" dir="2700000" algn="tl" rotWithShape="0">
              <a:srgbClr val="333333">
                <a:alpha val="65000"/>
              </a:srgbClr>
            </a:outerShdw>
          </a:effectLst>
        </p:spPr>
      </p:pic>
      <p:sp>
        <p:nvSpPr>
          <p:cNvPr id="13" name="Rectangle: Rounded Corners 12">
            <a:extLst>
              <a:ext uri="{FF2B5EF4-FFF2-40B4-BE49-F238E27FC236}">
                <a16:creationId xmlns:a16="http://schemas.microsoft.com/office/drawing/2014/main" id="{B192D88C-1BE5-A19C-2BD4-42154F08F16C}"/>
              </a:ext>
            </a:extLst>
          </p:cNvPr>
          <p:cNvSpPr/>
          <p:nvPr/>
        </p:nvSpPr>
        <p:spPr>
          <a:xfrm>
            <a:off x="5052291" y="4599867"/>
            <a:ext cx="6890181" cy="2041078"/>
          </a:xfrm>
          <a:prstGeom prst="roundRect">
            <a:avLst/>
          </a:prstGeom>
          <a:noFill/>
          <a:ln w="38100"/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>
              <a:noFill/>
            </a:endParaRPr>
          </a:p>
        </p:txBody>
      </p:sp>
      <p:sp>
        <p:nvSpPr>
          <p:cNvPr id="14" name="TextBox 13">
            <a:extLst>
              <a:ext uri="{FF2B5EF4-FFF2-40B4-BE49-F238E27FC236}">
                <a16:creationId xmlns:a16="http://schemas.microsoft.com/office/drawing/2014/main" id="{368ECA12-6CA6-D243-51EA-53F726495EB2}"/>
              </a:ext>
            </a:extLst>
          </p:cNvPr>
          <p:cNvSpPr txBox="1"/>
          <p:nvPr/>
        </p:nvSpPr>
        <p:spPr>
          <a:xfrm>
            <a:off x="5128776" y="4616495"/>
            <a:ext cx="6601406" cy="584775"/>
          </a:xfrm>
          <a:prstGeom prst="rect">
            <a:avLst/>
          </a:prstGeom>
          <a:noFill/>
        </p:spPr>
        <p:txBody>
          <a:bodyPr wrap="square" lIns="91440" tIns="45720" rIns="91440" bIns="45720" rtlCol="0" anchor="t">
            <a:spAutoFit/>
          </a:bodyPr>
          <a:lstStyle/>
          <a:p>
            <a:r>
              <a:rPr lang="en-GB" sz="1600" b="1" dirty="0"/>
              <a:t>How would you cite </a:t>
            </a:r>
            <a:r>
              <a:rPr lang="en-GB" sz="1600" b="1" dirty="0" err="1"/>
              <a:t>Ginwright</a:t>
            </a:r>
            <a:r>
              <a:rPr lang="en-GB" sz="1600" b="1" dirty="0"/>
              <a:t> in your reference list? </a:t>
            </a:r>
            <a:endParaRPr lang="en-GB" sz="1600" b="1" i="1" dirty="0"/>
          </a:p>
          <a:p>
            <a:endParaRPr lang="en-GB" sz="1600" b="1" dirty="0">
              <a:cs typeface="Calibri"/>
            </a:endParaRPr>
          </a:p>
        </p:txBody>
      </p:sp>
      <p:pic>
        <p:nvPicPr>
          <p:cNvPr id="2" name="6">
            <a:hlinkClick r:id="" action="ppaction://media"/>
            <a:extLst>
              <a:ext uri="{FF2B5EF4-FFF2-40B4-BE49-F238E27FC236}">
                <a16:creationId xmlns:a16="http://schemas.microsoft.com/office/drawing/2014/main" id="{30A4DC6C-81BB-7EFC-75D9-74875D0AAF69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7"/>
          <a:stretch>
            <a:fillRect/>
          </a:stretch>
        </p:blipFill>
        <p:spPr>
          <a:xfrm>
            <a:off x="2233249" y="1884926"/>
            <a:ext cx="304800" cy="3048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68598770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41037" fill="hold"/>
                                        <p:tgtEl>
                                          <p:spTgt spid="2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>
              <p:cMediaNode vol="8000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2"/>
                </p:tgtEl>
              </p:cMediaNode>
            </p:audio>
          </p:childTnLst>
        </p:cTn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D765DAAF-2A26-D248-3BC3-24A239D0F300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Box 2">
            <a:extLst>
              <a:ext uri="{FF2B5EF4-FFF2-40B4-BE49-F238E27FC236}">
                <a16:creationId xmlns:a16="http://schemas.microsoft.com/office/drawing/2014/main" id="{DBDC3133-4D09-65CF-B7C8-B59FAC999976}"/>
              </a:ext>
            </a:extLst>
          </p:cNvPr>
          <p:cNvSpPr txBox="1"/>
          <p:nvPr/>
        </p:nvSpPr>
        <p:spPr>
          <a:xfrm>
            <a:off x="9326027" y="363006"/>
            <a:ext cx="1811547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GB" sz="2400" b="1" i="0" u="none" strike="noStrike" kern="1200" cap="none" spc="0" normalizeH="0" baseline="0" noProof="0" dirty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t>Harvard Referencing </a:t>
            </a:r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B7EDE40C-1117-3856-C295-3B40E5A3FBD7}"/>
              </a:ext>
            </a:extLst>
          </p:cNvPr>
          <p:cNvPicPr>
            <a:picLocks noChangeAspect="1"/>
          </p:cNvPicPr>
          <p:nvPr/>
        </p:nvPicPr>
        <p:blipFill rotWithShape="1">
          <a:blip r:embed="rId4"/>
          <a:srcRect l="909" t="31111" r="82879" b="27677"/>
          <a:stretch/>
        </p:blipFill>
        <p:spPr>
          <a:xfrm>
            <a:off x="240145" y="129309"/>
            <a:ext cx="3094182" cy="4424390"/>
          </a:xfrm>
          <a:prstGeom prst="rect">
            <a:avLst/>
          </a:prstGeom>
          <a:ln>
            <a:noFill/>
          </a:ln>
          <a:effectLst>
            <a:outerShdw blurRad="292100" dist="139700" dir="2700000" algn="tl" rotWithShape="0">
              <a:srgbClr val="333333">
                <a:alpha val="65000"/>
              </a:srgbClr>
            </a:outerShdw>
          </a:effectLst>
        </p:spPr>
      </p:pic>
      <p:pic>
        <p:nvPicPr>
          <p:cNvPr id="7" name="Picture 6">
            <a:extLst>
              <a:ext uri="{FF2B5EF4-FFF2-40B4-BE49-F238E27FC236}">
                <a16:creationId xmlns:a16="http://schemas.microsoft.com/office/drawing/2014/main" id="{284E2242-7896-9C40-79FB-D87EC35878C7}"/>
              </a:ext>
            </a:extLst>
          </p:cNvPr>
          <p:cNvPicPr>
            <a:picLocks noChangeAspect="1"/>
          </p:cNvPicPr>
          <p:nvPr/>
        </p:nvPicPr>
        <p:blipFill rotWithShape="1">
          <a:blip r:embed="rId5"/>
          <a:srcRect l="18712" t="25724" r="51894" b="13535"/>
          <a:stretch/>
        </p:blipFill>
        <p:spPr>
          <a:xfrm>
            <a:off x="3574473" y="129309"/>
            <a:ext cx="3806348" cy="4424391"/>
          </a:xfrm>
          <a:prstGeom prst="rect">
            <a:avLst/>
          </a:prstGeom>
          <a:ln>
            <a:noFill/>
          </a:ln>
          <a:effectLst>
            <a:outerShdw blurRad="292100" dist="139700" dir="2700000" algn="tl" rotWithShape="0">
              <a:srgbClr val="333333">
                <a:alpha val="65000"/>
              </a:srgbClr>
            </a:outerShdw>
          </a:effectLst>
        </p:spPr>
      </p:pic>
      <p:sp>
        <p:nvSpPr>
          <p:cNvPr id="8" name="Oval 7">
            <a:extLst>
              <a:ext uri="{FF2B5EF4-FFF2-40B4-BE49-F238E27FC236}">
                <a16:creationId xmlns:a16="http://schemas.microsoft.com/office/drawing/2014/main" id="{E32F1C06-2C67-0F33-E1B5-270C8BB590EE}"/>
              </a:ext>
            </a:extLst>
          </p:cNvPr>
          <p:cNvSpPr/>
          <p:nvPr/>
        </p:nvSpPr>
        <p:spPr>
          <a:xfrm>
            <a:off x="3334327" y="1827899"/>
            <a:ext cx="4140680" cy="830997"/>
          </a:xfrm>
          <a:prstGeom prst="ellipse">
            <a:avLst/>
          </a:prstGeom>
          <a:noFill/>
          <a:ln w="38100">
            <a:solidFill>
              <a:srgbClr val="FF0000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GB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9" name="Rectangle: Rounded Corners 8">
            <a:extLst>
              <a:ext uri="{FF2B5EF4-FFF2-40B4-BE49-F238E27FC236}">
                <a16:creationId xmlns:a16="http://schemas.microsoft.com/office/drawing/2014/main" id="{50C4C54C-FCCC-4F9B-0C9F-4D68775F7A1F}"/>
              </a:ext>
            </a:extLst>
          </p:cNvPr>
          <p:cNvSpPr/>
          <p:nvPr/>
        </p:nvSpPr>
        <p:spPr>
          <a:xfrm>
            <a:off x="7801792" y="202427"/>
            <a:ext cx="4140680" cy="2900991"/>
          </a:xfrm>
          <a:prstGeom prst="roundRect">
            <a:avLst/>
          </a:prstGeom>
          <a:noFill/>
          <a:ln w="38100"/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GB" sz="1800" b="0" i="0" u="none" strike="noStrike" kern="1200" cap="none" spc="0" normalizeH="0" baseline="0" noProof="0">
              <a:ln>
                <a:noFill/>
              </a:ln>
              <a:noFill/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10" name="TextBox 9">
            <a:extLst>
              <a:ext uri="{FF2B5EF4-FFF2-40B4-BE49-F238E27FC236}">
                <a16:creationId xmlns:a16="http://schemas.microsoft.com/office/drawing/2014/main" id="{59DF28F7-5BCE-AFE4-02EF-6E6D3ED7D9AE}"/>
              </a:ext>
            </a:extLst>
          </p:cNvPr>
          <p:cNvSpPr txBox="1"/>
          <p:nvPr/>
        </p:nvSpPr>
        <p:spPr>
          <a:xfrm>
            <a:off x="7968958" y="409173"/>
            <a:ext cx="3973514" cy="2554545"/>
          </a:xfrm>
          <a:prstGeom prst="rect">
            <a:avLst/>
          </a:prstGeom>
          <a:noFill/>
        </p:spPr>
        <p:txBody>
          <a:bodyPr wrap="square" lIns="91440" tIns="45720" rIns="91440" bIns="45720" rtlCol="0" anchor="t">
            <a:spAutoFit/>
          </a:bodyPr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GB" sz="16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t>‘Revolutionizing Education’ book was </a:t>
            </a:r>
            <a:r>
              <a:rPr kumimoji="0" lang="en-GB" sz="1600" b="1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t>edited</a:t>
            </a:r>
            <a:r>
              <a:rPr kumimoji="0" lang="en-GB" sz="16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t> by Julio </a:t>
            </a:r>
            <a:r>
              <a:rPr kumimoji="0" lang="en-GB" sz="1600" b="0" i="0" u="none" strike="noStrike" kern="1200" cap="none" spc="0" normalizeH="0" baseline="0" noProof="0" dirty="0" err="1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t>Cammarota</a:t>
            </a:r>
            <a:r>
              <a:rPr kumimoji="0" lang="en-GB" sz="16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t> and Michelle Fine. </a:t>
            </a:r>
          </a:p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GB" sz="16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t>You want to reference the work of </a:t>
            </a:r>
            <a:r>
              <a:rPr kumimoji="0" lang="en-GB" sz="1600" b="0" i="0" u="none" strike="noStrike" kern="1200" cap="none" spc="0" normalizeH="0" baseline="0" noProof="0" dirty="0" err="1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t>Ginwright</a:t>
            </a:r>
            <a:r>
              <a:rPr kumimoji="0" lang="en-GB" sz="16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t> in chapter 2.</a:t>
            </a:r>
            <a:endParaRPr kumimoji="0" lang="en-GB" sz="1600" b="0" i="0" u="none" strike="noStrike" kern="1200" cap="none" spc="0" normalizeH="0" baseline="0" noProof="0" dirty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Calibri" panose="020F0502020204030204"/>
              <a:ea typeface="+mn-ea"/>
              <a:cs typeface="Calibri"/>
            </a:endParaRPr>
          </a:p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GB" sz="1600" b="0" i="0" u="none" strike="noStrike" kern="1200" cap="none" spc="0" normalizeH="0" baseline="0" noProof="0" dirty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GB" sz="1600" b="1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t>How would you write this, in-text reference? </a:t>
            </a:r>
            <a:endParaRPr kumimoji="0" lang="en-GB" sz="1600" b="1" i="1" u="none" strike="noStrike" kern="1200" cap="none" spc="0" normalizeH="0" baseline="0" noProof="0" dirty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GB" sz="1600" b="1" i="0" u="none" strike="noStrike" kern="1200" cap="none" spc="0" normalizeH="0" baseline="0" noProof="0" dirty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Calibri" panose="020F0502020204030204"/>
              <a:ea typeface="+mn-ea"/>
              <a:cs typeface="Calibri"/>
            </a:endParaRPr>
          </a:p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GB" sz="16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 panose="020F0502020204030204"/>
                <a:ea typeface="+mn-lt"/>
                <a:cs typeface="Calibri" panose="020F0502020204030204"/>
              </a:rPr>
              <a:t>(</a:t>
            </a:r>
            <a:r>
              <a:rPr kumimoji="0" lang="en-GB" sz="1600" b="0" i="0" u="none" strike="noStrike" kern="1200" cap="none" spc="0" normalizeH="0" baseline="0" noProof="0" dirty="0" err="1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 panose="020F0502020204030204"/>
                <a:ea typeface="+mn-lt"/>
                <a:cs typeface="Calibri" panose="020F0502020204030204"/>
              </a:rPr>
              <a:t>Ginwright</a:t>
            </a:r>
            <a:r>
              <a:rPr kumimoji="0" lang="en-GB" sz="16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 panose="020F0502020204030204"/>
                <a:ea typeface="+mn-lt"/>
                <a:cs typeface="Calibri" panose="020F0502020204030204"/>
              </a:rPr>
              <a:t>, 2008) or </a:t>
            </a:r>
            <a:r>
              <a:rPr kumimoji="0" lang="en-GB" sz="1600" b="0" i="0" u="none" strike="noStrike" kern="1200" cap="none" spc="0" normalizeH="0" baseline="0" noProof="0" dirty="0" err="1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 panose="020F0502020204030204"/>
                <a:ea typeface="+mn-lt"/>
                <a:cs typeface="Calibri" panose="020F0502020204030204"/>
              </a:rPr>
              <a:t>Ginwright</a:t>
            </a:r>
            <a:r>
              <a:rPr kumimoji="0" lang="en-GB" sz="16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 panose="020F0502020204030204"/>
                <a:ea typeface="+mn-lt"/>
                <a:cs typeface="Calibri" panose="020F0502020204030204"/>
              </a:rPr>
              <a:t> (2008)</a:t>
            </a:r>
            <a:endParaRPr kumimoji="0" lang="en-GB" sz="1800" b="0" i="0" u="none" strike="noStrike" kern="1200" cap="none" spc="0" normalizeH="0" baseline="0" noProof="0" dirty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GB" sz="1600" b="1" i="0" u="none" strike="noStrike" kern="1200" cap="none" spc="0" normalizeH="0" baseline="0" noProof="0" dirty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Calibri" panose="020F0502020204030204"/>
              <a:ea typeface="+mn-ea"/>
              <a:cs typeface="Calibri"/>
            </a:endParaRPr>
          </a:p>
        </p:txBody>
      </p:sp>
      <p:pic>
        <p:nvPicPr>
          <p:cNvPr id="12" name="Picture 11">
            <a:extLst>
              <a:ext uri="{FF2B5EF4-FFF2-40B4-BE49-F238E27FC236}">
                <a16:creationId xmlns:a16="http://schemas.microsoft.com/office/drawing/2014/main" id="{2CC33E76-8F31-640E-C461-2D7EEA142587}"/>
              </a:ext>
            </a:extLst>
          </p:cNvPr>
          <p:cNvPicPr>
            <a:picLocks noChangeAspect="1"/>
          </p:cNvPicPr>
          <p:nvPr/>
        </p:nvPicPr>
        <p:blipFill rotWithShape="1">
          <a:blip r:embed="rId6"/>
          <a:srcRect l="17803" t="22088" r="60682" b="38451"/>
          <a:stretch/>
        </p:blipFill>
        <p:spPr>
          <a:xfrm>
            <a:off x="2233249" y="3934691"/>
            <a:ext cx="2623128" cy="2706254"/>
          </a:xfrm>
          <a:prstGeom prst="rect">
            <a:avLst/>
          </a:prstGeom>
          <a:ln>
            <a:noFill/>
          </a:ln>
          <a:effectLst>
            <a:outerShdw blurRad="292100" dist="139700" dir="2700000" algn="tl" rotWithShape="0">
              <a:srgbClr val="333333">
                <a:alpha val="65000"/>
              </a:srgbClr>
            </a:outerShdw>
          </a:effectLst>
        </p:spPr>
      </p:pic>
      <p:sp>
        <p:nvSpPr>
          <p:cNvPr id="13" name="Rectangle: Rounded Corners 12">
            <a:extLst>
              <a:ext uri="{FF2B5EF4-FFF2-40B4-BE49-F238E27FC236}">
                <a16:creationId xmlns:a16="http://schemas.microsoft.com/office/drawing/2014/main" id="{B192D88C-1BE5-A19C-2BD4-42154F08F16C}"/>
              </a:ext>
            </a:extLst>
          </p:cNvPr>
          <p:cNvSpPr/>
          <p:nvPr/>
        </p:nvSpPr>
        <p:spPr>
          <a:xfrm>
            <a:off x="5052291" y="4599867"/>
            <a:ext cx="6890181" cy="2041078"/>
          </a:xfrm>
          <a:prstGeom prst="roundRect">
            <a:avLst/>
          </a:prstGeom>
          <a:noFill/>
          <a:ln w="38100"/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GB" sz="1800" b="0" i="0" u="none" strike="noStrike" kern="1200" cap="none" spc="0" normalizeH="0" baseline="0" noProof="0">
              <a:ln>
                <a:noFill/>
              </a:ln>
              <a:noFill/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14" name="TextBox 13">
            <a:extLst>
              <a:ext uri="{FF2B5EF4-FFF2-40B4-BE49-F238E27FC236}">
                <a16:creationId xmlns:a16="http://schemas.microsoft.com/office/drawing/2014/main" id="{368ECA12-6CA6-D243-51EA-53F726495EB2}"/>
              </a:ext>
            </a:extLst>
          </p:cNvPr>
          <p:cNvSpPr txBox="1"/>
          <p:nvPr/>
        </p:nvSpPr>
        <p:spPr>
          <a:xfrm>
            <a:off x="5128776" y="4616495"/>
            <a:ext cx="6601406" cy="1569660"/>
          </a:xfrm>
          <a:prstGeom prst="rect">
            <a:avLst/>
          </a:prstGeom>
          <a:noFill/>
        </p:spPr>
        <p:txBody>
          <a:bodyPr wrap="square" lIns="91440" tIns="45720" rIns="91440" bIns="45720" rtlCol="0" anchor="t">
            <a:spAutoFit/>
          </a:bodyPr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GB" sz="1600" b="1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t>How would you cite </a:t>
            </a:r>
            <a:r>
              <a:rPr kumimoji="0" lang="en-GB" sz="1600" b="1" i="0" u="none" strike="noStrike" kern="1200" cap="none" spc="0" normalizeH="0" baseline="0" noProof="0" dirty="0" err="1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t>Ginwright</a:t>
            </a:r>
            <a:r>
              <a:rPr kumimoji="0" lang="en-GB" sz="1600" b="1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t> in your reference list? </a:t>
            </a:r>
            <a:endParaRPr kumimoji="0" lang="en-GB" sz="1600" b="1" i="1" u="none" strike="noStrike" kern="1200" cap="none" spc="0" normalizeH="0" baseline="0" noProof="0" dirty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GB" sz="1600" b="1" i="0" u="none" strike="noStrike" kern="1200" cap="none" spc="0" normalizeH="0" baseline="0" noProof="0" dirty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Calibri" panose="020F0502020204030204"/>
              <a:ea typeface="+mn-ea"/>
              <a:cs typeface="Calibri"/>
            </a:endParaRPr>
          </a:p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GB" sz="1600" b="0" i="0" u="none" strike="noStrike" kern="1200" cap="none" spc="0" normalizeH="0" baseline="0" noProof="0" dirty="0" err="1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 panose="020F0502020204030204"/>
                <a:ea typeface="+mn-ea"/>
                <a:cs typeface="Calibri"/>
              </a:rPr>
              <a:t>Ginwright</a:t>
            </a:r>
            <a:r>
              <a:rPr kumimoji="0" lang="en-GB" sz="16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 panose="020F0502020204030204"/>
                <a:ea typeface="+mn-ea"/>
                <a:cs typeface="Calibri"/>
              </a:rPr>
              <a:t>, S. (2008) 'Collective Radical Imagination: Youth Participatory Action Research and the Art of Emancipatory Knowledge' in </a:t>
            </a:r>
            <a:r>
              <a:rPr kumimoji="0" lang="en-GB" sz="1600" b="0" i="0" u="none" strike="noStrike" kern="1200" cap="none" spc="0" normalizeH="0" baseline="0" noProof="0" dirty="0" err="1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 panose="020F0502020204030204"/>
                <a:ea typeface="+mn-ea"/>
                <a:cs typeface="Calibri"/>
              </a:rPr>
              <a:t>Cammarota</a:t>
            </a:r>
            <a:r>
              <a:rPr kumimoji="0" lang="en-GB" sz="16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 panose="020F0502020204030204"/>
                <a:ea typeface="+mn-ea"/>
                <a:cs typeface="Calibri"/>
              </a:rPr>
              <a:t>, M. and Fine, M. (eds.). </a:t>
            </a:r>
            <a:r>
              <a:rPr kumimoji="0" lang="en-GB" sz="1600" b="0" i="1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 panose="020F0502020204030204"/>
                <a:ea typeface="+mn-ea"/>
                <a:cs typeface="Calibri"/>
              </a:rPr>
              <a:t>Revolutionizing Education Youth Participatory Action Research in Motion. </a:t>
            </a:r>
            <a:r>
              <a:rPr kumimoji="0" lang="en-GB" sz="16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 panose="020F0502020204030204"/>
                <a:ea typeface="+mn-ea"/>
                <a:cs typeface="Calibri"/>
              </a:rPr>
              <a:t>Oxon: Routledge.</a:t>
            </a:r>
          </a:p>
        </p:txBody>
      </p:sp>
      <p:pic>
        <p:nvPicPr>
          <p:cNvPr id="2" name="7">
            <a:hlinkClick r:id="" action="ppaction://media"/>
            <a:extLst>
              <a:ext uri="{FF2B5EF4-FFF2-40B4-BE49-F238E27FC236}">
                <a16:creationId xmlns:a16="http://schemas.microsoft.com/office/drawing/2014/main" id="{38224912-72E6-3A03-8442-DCABF3F71417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7"/>
          <a:stretch>
            <a:fillRect/>
          </a:stretch>
        </p:blipFill>
        <p:spPr>
          <a:xfrm>
            <a:off x="2238550" y="1938597"/>
            <a:ext cx="304800" cy="3048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06912072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89191" fill="hold"/>
                                        <p:tgtEl>
                                          <p:spTgt spid="2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>
              <p:cMediaNode vol="8000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2"/>
                </p:tgtEl>
              </p:cMediaNode>
            </p:audio>
          </p:childTnLst>
        </p:cTn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Picture 4">
            <a:extLst>
              <a:ext uri="{FF2B5EF4-FFF2-40B4-BE49-F238E27FC236}">
                <a16:creationId xmlns:a16="http://schemas.microsoft.com/office/drawing/2014/main" id="{E3F803FA-6846-1AE9-EC4A-04C1BFFD47CC}"/>
              </a:ext>
            </a:extLst>
          </p:cNvPr>
          <p:cNvPicPr>
            <a:picLocks noChangeAspect="1"/>
          </p:cNvPicPr>
          <p:nvPr/>
        </p:nvPicPr>
        <p:blipFill rotWithShape="1">
          <a:blip r:embed="rId4"/>
          <a:srcRect l="25379" t="18047" r="28258" b="36296"/>
          <a:stretch/>
        </p:blipFill>
        <p:spPr>
          <a:xfrm>
            <a:off x="443346" y="147782"/>
            <a:ext cx="5652654" cy="3131128"/>
          </a:xfrm>
          <a:prstGeom prst="rect">
            <a:avLst/>
          </a:prstGeom>
          <a:ln>
            <a:noFill/>
          </a:ln>
          <a:effectLst>
            <a:outerShdw blurRad="292100" dist="139700" dir="2700000" algn="tl" rotWithShape="0">
              <a:srgbClr val="333333">
                <a:alpha val="65000"/>
              </a:srgbClr>
            </a:outerShdw>
          </a:effectLst>
        </p:spPr>
      </p:pic>
      <p:sp>
        <p:nvSpPr>
          <p:cNvPr id="6" name="Rectangle: Rounded Corners 5">
            <a:extLst>
              <a:ext uri="{FF2B5EF4-FFF2-40B4-BE49-F238E27FC236}">
                <a16:creationId xmlns:a16="http://schemas.microsoft.com/office/drawing/2014/main" id="{5FA00F72-1033-9216-11BC-133271168AA5}"/>
              </a:ext>
            </a:extLst>
          </p:cNvPr>
          <p:cNvSpPr/>
          <p:nvPr/>
        </p:nvSpPr>
        <p:spPr>
          <a:xfrm>
            <a:off x="6095999" y="202427"/>
            <a:ext cx="5975927" cy="2900991"/>
          </a:xfrm>
          <a:prstGeom prst="roundRect">
            <a:avLst/>
          </a:prstGeom>
          <a:noFill/>
          <a:ln w="38100"/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>
              <a:noFill/>
            </a:endParaRPr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71631570-3DDD-0D89-6D94-B3CAEEA86054}"/>
              </a:ext>
            </a:extLst>
          </p:cNvPr>
          <p:cNvSpPr txBox="1"/>
          <p:nvPr/>
        </p:nvSpPr>
        <p:spPr>
          <a:xfrm>
            <a:off x="6336145" y="289100"/>
            <a:ext cx="5652653" cy="1323439"/>
          </a:xfrm>
          <a:prstGeom prst="rect">
            <a:avLst/>
          </a:prstGeom>
          <a:noFill/>
        </p:spPr>
        <p:txBody>
          <a:bodyPr wrap="square" lIns="91440" tIns="45720" rIns="91440" bIns="45720" rtlCol="0" anchor="t">
            <a:spAutoFit/>
          </a:bodyPr>
          <a:lstStyle/>
          <a:p>
            <a:r>
              <a:rPr lang="en-GB" sz="1600" dirty="0"/>
              <a:t>This article spanned pages 1-15.  </a:t>
            </a:r>
            <a:r>
              <a:rPr lang="en-GB" sz="1600" b="1" dirty="0"/>
              <a:t>How would this appear in your reference list?</a:t>
            </a:r>
            <a:endParaRPr lang="en-GB" sz="1600" b="1" i="1" dirty="0"/>
          </a:p>
          <a:p>
            <a:endParaRPr lang="en-GB" sz="1600" b="1" i="1" dirty="0">
              <a:cs typeface="Calibri"/>
            </a:endParaRPr>
          </a:p>
          <a:p>
            <a:endParaRPr lang="en-GB" sz="1600" b="1" i="1" dirty="0">
              <a:cs typeface="Calibri"/>
            </a:endParaRPr>
          </a:p>
          <a:p>
            <a:endParaRPr lang="en-GB" sz="1600" b="1" i="1" dirty="0">
              <a:cs typeface="Calibri"/>
            </a:endParaRPr>
          </a:p>
        </p:txBody>
      </p:sp>
      <p:pic>
        <p:nvPicPr>
          <p:cNvPr id="9" name="Picture 8">
            <a:extLst>
              <a:ext uri="{FF2B5EF4-FFF2-40B4-BE49-F238E27FC236}">
                <a16:creationId xmlns:a16="http://schemas.microsoft.com/office/drawing/2014/main" id="{A4B79C77-5BB0-121F-731A-9122FFE55514}"/>
              </a:ext>
            </a:extLst>
          </p:cNvPr>
          <p:cNvPicPr>
            <a:picLocks noChangeAspect="1"/>
          </p:cNvPicPr>
          <p:nvPr/>
        </p:nvPicPr>
        <p:blipFill rotWithShape="1">
          <a:blip r:embed="rId5"/>
          <a:srcRect l="25000" t="26128" r="27652" b="30235"/>
          <a:stretch/>
        </p:blipFill>
        <p:spPr>
          <a:xfrm>
            <a:off x="440459" y="3550516"/>
            <a:ext cx="5652655" cy="2930337"/>
          </a:xfrm>
          <a:prstGeom prst="rect">
            <a:avLst/>
          </a:prstGeom>
          <a:ln>
            <a:noFill/>
          </a:ln>
          <a:effectLst>
            <a:outerShdw blurRad="292100" dist="139700" dir="2700000" algn="tl" rotWithShape="0">
              <a:srgbClr val="333333">
                <a:alpha val="65000"/>
              </a:srgbClr>
            </a:outerShdw>
          </a:effectLst>
        </p:spPr>
      </p:pic>
      <p:sp>
        <p:nvSpPr>
          <p:cNvPr id="10" name="Rectangle: Rounded Corners 9">
            <a:extLst>
              <a:ext uri="{FF2B5EF4-FFF2-40B4-BE49-F238E27FC236}">
                <a16:creationId xmlns:a16="http://schemas.microsoft.com/office/drawing/2014/main" id="{F72D8DE2-45C1-2D5E-CB98-91EA32B6B1ED}"/>
              </a:ext>
            </a:extLst>
          </p:cNvPr>
          <p:cNvSpPr/>
          <p:nvPr/>
        </p:nvSpPr>
        <p:spPr>
          <a:xfrm>
            <a:off x="6089363" y="3693391"/>
            <a:ext cx="6052127" cy="3139116"/>
          </a:xfrm>
          <a:prstGeom prst="roundRect">
            <a:avLst/>
          </a:prstGeom>
          <a:noFill/>
          <a:ln w="38100"/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>
              <a:noFill/>
            </a:endParaRPr>
          </a:p>
        </p:txBody>
      </p:sp>
      <p:sp>
        <p:nvSpPr>
          <p:cNvPr id="11" name="TextBox 10">
            <a:extLst>
              <a:ext uri="{FF2B5EF4-FFF2-40B4-BE49-F238E27FC236}">
                <a16:creationId xmlns:a16="http://schemas.microsoft.com/office/drawing/2014/main" id="{4A67E021-5DD9-389A-941C-E84E37DAACD0}"/>
              </a:ext>
            </a:extLst>
          </p:cNvPr>
          <p:cNvSpPr txBox="1"/>
          <p:nvPr/>
        </p:nvSpPr>
        <p:spPr>
          <a:xfrm>
            <a:off x="6257635" y="3729646"/>
            <a:ext cx="5652653" cy="2800767"/>
          </a:xfrm>
          <a:prstGeom prst="rect">
            <a:avLst/>
          </a:prstGeom>
          <a:noFill/>
        </p:spPr>
        <p:txBody>
          <a:bodyPr wrap="square" lIns="91440" tIns="45720" rIns="91440" bIns="45720" rtlCol="0" anchor="t">
            <a:spAutoFit/>
          </a:bodyPr>
          <a:lstStyle/>
          <a:p>
            <a:r>
              <a:rPr lang="en-GB" sz="1600" dirty="0"/>
              <a:t>You want to directly quote the first three sentences (starting with… ‘Far from empowering teachers…’) from page 5 in the main body of your work.  </a:t>
            </a:r>
            <a:r>
              <a:rPr lang="en-GB" sz="1600" b="1" dirty="0"/>
              <a:t>How would you do this?  What format would it take? </a:t>
            </a:r>
            <a:endParaRPr lang="en-GB" sz="1600" b="1" i="1" dirty="0"/>
          </a:p>
          <a:p>
            <a:endParaRPr lang="en-GB" sz="1600" b="1" dirty="0">
              <a:cs typeface="Calibri"/>
            </a:endParaRPr>
          </a:p>
          <a:p>
            <a:endParaRPr lang="en-GB" sz="1600" b="1" dirty="0">
              <a:cs typeface="Calibri"/>
            </a:endParaRPr>
          </a:p>
          <a:p>
            <a:endParaRPr lang="en-GB" sz="1600" b="1" dirty="0">
              <a:cs typeface="Calibri"/>
            </a:endParaRPr>
          </a:p>
          <a:p>
            <a:endParaRPr lang="en-GB" sz="1600" b="1" dirty="0">
              <a:cs typeface="Calibri"/>
            </a:endParaRPr>
          </a:p>
          <a:p>
            <a:r>
              <a:rPr lang="en-GB" sz="1600" dirty="0">
                <a:solidFill>
                  <a:srgbClr val="FF0000"/>
                </a:solidFill>
                <a:ea typeface="+mn-lt"/>
                <a:cs typeface="+mn-lt"/>
              </a:rPr>
              <a:t>Note: Direct quotations should be used sparingly and only when they are relevant to the argument you are making in your work.</a:t>
            </a:r>
            <a:endParaRPr lang="en-GB" dirty="0">
              <a:solidFill>
                <a:srgbClr val="FF0000"/>
              </a:solidFill>
            </a:endParaRPr>
          </a:p>
          <a:p>
            <a:endParaRPr lang="en-GB" sz="1600" b="1" dirty="0">
              <a:cs typeface="Calibri"/>
            </a:endParaRPr>
          </a:p>
        </p:txBody>
      </p:sp>
      <p:sp>
        <p:nvSpPr>
          <p:cNvPr id="12" name="Oval 11">
            <a:extLst>
              <a:ext uri="{FF2B5EF4-FFF2-40B4-BE49-F238E27FC236}">
                <a16:creationId xmlns:a16="http://schemas.microsoft.com/office/drawing/2014/main" id="{C8FF46AE-03DF-FBE6-502B-74C88C3D147C}"/>
              </a:ext>
            </a:extLst>
          </p:cNvPr>
          <p:cNvSpPr/>
          <p:nvPr/>
        </p:nvSpPr>
        <p:spPr>
          <a:xfrm>
            <a:off x="281711" y="3729645"/>
            <a:ext cx="5814287" cy="2661919"/>
          </a:xfrm>
          <a:prstGeom prst="ellipse">
            <a:avLst/>
          </a:prstGeom>
          <a:noFill/>
          <a:ln w="38100">
            <a:solidFill>
              <a:srgbClr val="FF0000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pic>
        <p:nvPicPr>
          <p:cNvPr id="2" name="8">
            <a:hlinkClick r:id="" action="ppaction://media"/>
            <a:extLst>
              <a:ext uri="{FF2B5EF4-FFF2-40B4-BE49-F238E27FC236}">
                <a16:creationId xmlns:a16="http://schemas.microsoft.com/office/drawing/2014/main" id="{04736E89-282A-EAA4-CA64-D2836334A6E8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6"/>
          <a:stretch>
            <a:fillRect/>
          </a:stretch>
        </p:blipFill>
        <p:spPr>
          <a:xfrm>
            <a:off x="4178411" y="2306541"/>
            <a:ext cx="304800" cy="3048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77516577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52648" fill="hold"/>
                                        <p:tgtEl>
                                          <p:spTgt spid="2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>
              <p:cMediaNode vol="8000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2"/>
                </p:tgtEl>
              </p:cMediaNode>
            </p:audio>
          </p:childTnLst>
        </p:cTn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Picture 4">
            <a:extLst>
              <a:ext uri="{FF2B5EF4-FFF2-40B4-BE49-F238E27FC236}">
                <a16:creationId xmlns:a16="http://schemas.microsoft.com/office/drawing/2014/main" id="{E3F803FA-6846-1AE9-EC4A-04C1BFFD47CC}"/>
              </a:ext>
            </a:extLst>
          </p:cNvPr>
          <p:cNvPicPr>
            <a:picLocks noChangeAspect="1"/>
          </p:cNvPicPr>
          <p:nvPr/>
        </p:nvPicPr>
        <p:blipFill rotWithShape="1">
          <a:blip r:embed="rId4"/>
          <a:srcRect l="25379" t="18047" r="28258" b="36296"/>
          <a:stretch/>
        </p:blipFill>
        <p:spPr>
          <a:xfrm>
            <a:off x="443346" y="147782"/>
            <a:ext cx="5652654" cy="3131128"/>
          </a:xfrm>
          <a:prstGeom prst="rect">
            <a:avLst/>
          </a:prstGeom>
          <a:ln>
            <a:noFill/>
          </a:ln>
          <a:effectLst>
            <a:outerShdw blurRad="292100" dist="139700" dir="2700000" algn="tl" rotWithShape="0">
              <a:srgbClr val="333333">
                <a:alpha val="65000"/>
              </a:srgbClr>
            </a:outerShdw>
          </a:effectLst>
        </p:spPr>
      </p:pic>
      <p:sp>
        <p:nvSpPr>
          <p:cNvPr id="6" name="Rectangle: Rounded Corners 5">
            <a:extLst>
              <a:ext uri="{FF2B5EF4-FFF2-40B4-BE49-F238E27FC236}">
                <a16:creationId xmlns:a16="http://schemas.microsoft.com/office/drawing/2014/main" id="{5FA00F72-1033-9216-11BC-133271168AA5}"/>
              </a:ext>
            </a:extLst>
          </p:cNvPr>
          <p:cNvSpPr/>
          <p:nvPr/>
        </p:nvSpPr>
        <p:spPr>
          <a:xfrm>
            <a:off x="6095999" y="202427"/>
            <a:ext cx="5975927" cy="2900991"/>
          </a:xfrm>
          <a:prstGeom prst="roundRect">
            <a:avLst/>
          </a:prstGeom>
          <a:noFill/>
          <a:ln w="38100"/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GB" sz="1800" b="0" i="0" u="none" strike="noStrike" kern="1200" cap="none" spc="0" normalizeH="0" baseline="0" noProof="0">
              <a:ln>
                <a:noFill/>
              </a:ln>
              <a:noFill/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71631570-3DDD-0D89-6D94-B3CAEEA86054}"/>
              </a:ext>
            </a:extLst>
          </p:cNvPr>
          <p:cNvSpPr txBox="1"/>
          <p:nvPr/>
        </p:nvSpPr>
        <p:spPr>
          <a:xfrm>
            <a:off x="6336145" y="289100"/>
            <a:ext cx="5652653" cy="2062103"/>
          </a:xfrm>
          <a:prstGeom prst="rect">
            <a:avLst/>
          </a:prstGeom>
          <a:noFill/>
        </p:spPr>
        <p:txBody>
          <a:bodyPr wrap="square" lIns="91440" tIns="45720" rIns="91440" bIns="45720" rtlCol="0" anchor="t">
            <a:spAutoFit/>
          </a:bodyPr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GB" sz="16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t>This article spanned pages 1-15.  </a:t>
            </a:r>
            <a:r>
              <a:rPr kumimoji="0" lang="en-GB" sz="1600" b="1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t>How would this appear in your reference list?</a:t>
            </a:r>
            <a:endParaRPr kumimoji="0" lang="en-GB" sz="1600" b="1" i="1" u="none" strike="noStrike" kern="1200" cap="none" spc="0" normalizeH="0" baseline="0" noProof="0" dirty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GB" sz="1600" b="1" i="1" u="none" strike="noStrike" kern="1200" cap="none" spc="0" normalizeH="0" baseline="0" noProof="0" dirty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Calibri" panose="020F0502020204030204"/>
              <a:ea typeface="+mn-ea"/>
              <a:cs typeface="Calibri"/>
            </a:endParaRPr>
          </a:p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GB" sz="1600" b="0" i="0" u="none" strike="noStrike" kern="1200" cap="none" spc="0" normalizeH="0" baseline="0" noProof="0" dirty="0">
                <a:ln>
                  <a:noFill/>
                </a:ln>
                <a:solidFill>
                  <a:srgbClr val="3A3A3A"/>
                </a:solidFill>
                <a:effectLst/>
                <a:uLnTx/>
                <a:uFillTx/>
                <a:latin typeface="Calibri" panose="020F0502020204030204"/>
                <a:ea typeface="+mn-lt"/>
                <a:cs typeface="Calibri" panose="020F0502020204030204"/>
              </a:rPr>
              <a:t>Evans, G. (2023) “A new dawn or false hope? Exploring the early implementation of Curriculum for Wales,” </a:t>
            </a:r>
            <a:r>
              <a:rPr kumimoji="0" lang="en-GB" sz="1600" b="0" i="1" u="none" strike="noStrike" kern="1200" cap="none" spc="0" normalizeH="0" baseline="0" noProof="0" dirty="0">
                <a:ln>
                  <a:noFill/>
                </a:ln>
                <a:solidFill>
                  <a:srgbClr val="3A3A3A"/>
                </a:solidFill>
                <a:effectLst/>
                <a:uLnTx/>
                <a:uFillTx/>
                <a:latin typeface="Calibri" panose="020F0502020204030204"/>
                <a:ea typeface="+mn-lt"/>
                <a:cs typeface="Calibri" panose="020F0502020204030204"/>
              </a:rPr>
              <a:t>Education Inquiry</a:t>
            </a:r>
            <a:r>
              <a:rPr kumimoji="0" lang="en-GB" sz="1600" b="0" i="0" u="none" strike="noStrike" kern="1200" cap="none" spc="0" normalizeH="0" baseline="0" noProof="0" dirty="0">
                <a:ln>
                  <a:noFill/>
                </a:ln>
                <a:solidFill>
                  <a:srgbClr val="3A3A3A"/>
                </a:solidFill>
                <a:effectLst/>
                <a:uLnTx/>
                <a:uFillTx/>
                <a:latin typeface="Calibri" panose="020F0502020204030204"/>
                <a:ea typeface="+mn-lt"/>
                <a:cs typeface="Calibri" panose="020F0502020204030204"/>
              </a:rPr>
              <a:t>, pp. 1–15. Available at: </a:t>
            </a:r>
            <a:r>
              <a:rPr kumimoji="0" lang="en-GB" sz="1600" b="0" i="0" u="none" strike="noStrike" kern="1200" cap="none" spc="0" normalizeH="0" baseline="0" noProof="0" dirty="0">
                <a:ln>
                  <a:noFill/>
                </a:ln>
                <a:solidFill>
                  <a:srgbClr val="3A3A3A"/>
                </a:solidFill>
                <a:effectLst/>
                <a:uLnTx/>
                <a:uFillTx/>
                <a:latin typeface="Calibri" panose="020F0502020204030204"/>
                <a:ea typeface="+mn-lt"/>
                <a:cs typeface="Calibri" panose="020F0502020204030204"/>
                <a:hlinkClick r:id="rId5"/>
              </a:rPr>
              <a:t>https://doi.org/10.1080/20004508.2023.2297506</a:t>
            </a:r>
            <a:r>
              <a:rPr kumimoji="0" lang="en-GB" sz="1600" b="0" i="0" u="none" strike="noStrike" kern="1200" cap="none" spc="0" normalizeH="0" baseline="0" noProof="0" dirty="0">
                <a:ln>
                  <a:noFill/>
                </a:ln>
                <a:solidFill>
                  <a:srgbClr val="3A3A3A"/>
                </a:solidFill>
                <a:effectLst/>
                <a:uLnTx/>
                <a:uFillTx/>
                <a:latin typeface="Calibri" panose="020F0502020204030204"/>
                <a:ea typeface="+mn-lt"/>
                <a:cs typeface="Calibri" panose="020F0502020204030204"/>
              </a:rPr>
              <a:t> </a:t>
            </a:r>
            <a:endParaRPr kumimoji="0" lang="en-GB" sz="1600" b="1" i="1" u="none" strike="noStrike" kern="1200" cap="none" spc="0" normalizeH="0" baseline="0" noProof="0" dirty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Calibri" panose="020F0502020204030204"/>
              <a:ea typeface="+mn-ea"/>
              <a:cs typeface="Calibri"/>
            </a:endParaRPr>
          </a:p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GB" sz="1600" b="1" i="1" u="none" strike="noStrike" kern="1200" cap="none" spc="0" normalizeH="0" baseline="0" noProof="0" dirty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Calibri" panose="020F0502020204030204"/>
              <a:ea typeface="+mn-ea"/>
              <a:cs typeface="Calibri"/>
            </a:endParaRPr>
          </a:p>
        </p:txBody>
      </p:sp>
      <p:pic>
        <p:nvPicPr>
          <p:cNvPr id="9" name="Picture 8">
            <a:extLst>
              <a:ext uri="{FF2B5EF4-FFF2-40B4-BE49-F238E27FC236}">
                <a16:creationId xmlns:a16="http://schemas.microsoft.com/office/drawing/2014/main" id="{A4B79C77-5BB0-121F-731A-9122FFE55514}"/>
              </a:ext>
            </a:extLst>
          </p:cNvPr>
          <p:cNvPicPr>
            <a:picLocks noChangeAspect="1"/>
          </p:cNvPicPr>
          <p:nvPr/>
        </p:nvPicPr>
        <p:blipFill rotWithShape="1">
          <a:blip r:embed="rId6"/>
          <a:srcRect l="25000" t="26128" r="27652" b="30235"/>
          <a:stretch/>
        </p:blipFill>
        <p:spPr>
          <a:xfrm>
            <a:off x="440459" y="3550516"/>
            <a:ext cx="5652655" cy="2930337"/>
          </a:xfrm>
          <a:prstGeom prst="rect">
            <a:avLst/>
          </a:prstGeom>
          <a:ln>
            <a:noFill/>
          </a:ln>
          <a:effectLst>
            <a:outerShdw blurRad="292100" dist="139700" dir="2700000" algn="tl" rotWithShape="0">
              <a:srgbClr val="333333">
                <a:alpha val="65000"/>
              </a:srgbClr>
            </a:outerShdw>
          </a:effectLst>
        </p:spPr>
      </p:pic>
      <p:sp>
        <p:nvSpPr>
          <p:cNvPr id="10" name="Rectangle: Rounded Corners 9">
            <a:extLst>
              <a:ext uri="{FF2B5EF4-FFF2-40B4-BE49-F238E27FC236}">
                <a16:creationId xmlns:a16="http://schemas.microsoft.com/office/drawing/2014/main" id="{F72D8DE2-45C1-2D5E-CB98-91EA32B6B1ED}"/>
              </a:ext>
            </a:extLst>
          </p:cNvPr>
          <p:cNvSpPr/>
          <p:nvPr/>
        </p:nvSpPr>
        <p:spPr>
          <a:xfrm>
            <a:off x="6089363" y="3693391"/>
            <a:ext cx="6052127" cy="3139116"/>
          </a:xfrm>
          <a:prstGeom prst="roundRect">
            <a:avLst/>
          </a:prstGeom>
          <a:noFill/>
          <a:ln w="38100"/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GB" sz="1800" b="0" i="0" u="none" strike="noStrike" kern="1200" cap="none" spc="0" normalizeH="0" baseline="0" noProof="0">
              <a:ln>
                <a:noFill/>
              </a:ln>
              <a:noFill/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11" name="TextBox 10">
            <a:extLst>
              <a:ext uri="{FF2B5EF4-FFF2-40B4-BE49-F238E27FC236}">
                <a16:creationId xmlns:a16="http://schemas.microsoft.com/office/drawing/2014/main" id="{4A67E021-5DD9-389A-941C-E84E37DAACD0}"/>
              </a:ext>
            </a:extLst>
          </p:cNvPr>
          <p:cNvSpPr txBox="1"/>
          <p:nvPr/>
        </p:nvSpPr>
        <p:spPr>
          <a:xfrm>
            <a:off x="6257635" y="3729646"/>
            <a:ext cx="5652653" cy="3293209"/>
          </a:xfrm>
          <a:prstGeom prst="rect">
            <a:avLst/>
          </a:prstGeom>
          <a:noFill/>
        </p:spPr>
        <p:txBody>
          <a:bodyPr wrap="square" lIns="91440" tIns="45720" rIns="91440" bIns="45720" rtlCol="0" anchor="t">
            <a:spAutoFit/>
          </a:bodyPr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GB" sz="16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t>You want to directly quote the first three sentences (starting with… ‘Far from empowering teachers…’) from page 5 in the main body of your work.  </a:t>
            </a:r>
            <a:r>
              <a:rPr kumimoji="0" lang="en-GB" sz="1600" b="1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t>How would you do this?  What format would it take? </a:t>
            </a:r>
            <a:endParaRPr kumimoji="0" lang="en-GB" sz="1600" b="1" i="1" u="none" strike="noStrike" kern="1200" cap="none" spc="0" normalizeH="0" baseline="0" noProof="0" dirty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GB" sz="1600" b="1" i="0" u="none" strike="noStrike" kern="1200" cap="none" spc="0" normalizeH="0" baseline="0" noProof="0" dirty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Calibri" panose="020F0502020204030204"/>
              <a:ea typeface="+mn-ea"/>
              <a:cs typeface="Calibri"/>
            </a:endParaRPr>
          </a:p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GB" sz="16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 panose="020F0502020204030204"/>
                <a:ea typeface="+mn-lt"/>
                <a:cs typeface="Calibri" panose="020F0502020204030204"/>
              </a:rPr>
              <a:t>Enter as a separate paragraph.  </a:t>
            </a:r>
          </a:p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GB" sz="16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 panose="020F0502020204030204"/>
                <a:ea typeface="+mn-lt"/>
                <a:cs typeface="Calibri" panose="020F0502020204030204"/>
              </a:rPr>
              <a:t>Indent the paragraph.  </a:t>
            </a:r>
          </a:p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GB" sz="16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 panose="020F0502020204030204"/>
                <a:ea typeface="+mn-lt"/>
                <a:cs typeface="Calibri" panose="020F0502020204030204"/>
              </a:rPr>
              <a:t>Quotation marks are not required. </a:t>
            </a:r>
          </a:p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GB" sz="16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 panose="020F0502020204030204"/>
                <a:ea typeface="+mn-lt"/>
                <a:cs typeface="Calibri" panose="020F0502020204030204"/>
              </a:rPr>
              <a:t>At end of direct quote include Evans, G. (2023, p.5).</a:t>
            </a:r>
            <a:endParaRPr kumimoji="0" lang="en-GB" sz="1600" b="0" i="0" u="none" strike="noStrike" kern="1200" cap="none" spc="0" normalizeH="0" baseline="0" noProof="0" dirty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Calibri" panose="020F0502020204030204"/>
              <a:ea typeface="+mn-ea"/>
              <a:cs typeface="Calibri"/>
            </a:endParaRPr>
          </a:p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GB" sz="1600" b="1" i="0" u="none" strike="noStrike" kern="1200" cap="none" spc="0" normalizeH="0" baseline="0" noProof="0" dirty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Calibri" panose="020F0502020204030204"/>
              <a:ea typeface="+mn-ea"/>
              <a:cs typeface="Calibri"/>
            </a:endParaRPr>
          </a:p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GB" sz="1600" b="0" i="0" u="none" strike="noStrike" kern="1200" cap="none" spc="0" normalizeH="0" baseline="0" noProof="0" dirty="0">
                <a:ln>
                  <a:noFill/>
                </a:ln>
                <a:solidFill>
                  <a:srgbClr val="FF0000"/>
                </a:solidFill>
                <a:effectLst/>
                <a:uLnTx/>
                <a:uFillTx/>
                <a:latin typeface="Calibri" panose="020F0502020204030204"/>
                <a:ea typeface="+mn-lt"/>
                <a:cs typeface="Calibri" panose="020F0502020204030204"/>
              </a:rPr>
              <a:t>Note: Direct quotations should be used sparingly and only when they are relevant to the argument you are making in your work.</a:t>
            </a:r>
            <a:endParaRPr kumimoji="0" lang="en-GB" sz="1800" b="0" i="0" u="none" strike="noStrike" kern="1200" cap="none" spc="0" normalizeH="0" baseline="0" noProof="0" dirty="0">
              <a:ln>
                <a:noFill/>
              </a:ln>
              <a:solidFill>
                <a:srgbClr val="FF0000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GB" sz="1600" b="1" i="0" u="none" strike="noStrike" kern="1200" cap="none" spc="0" normalizeH="0" baseline="0" noProof="0" dirty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Calibri" panose="020F0502020204030204"/>
              <a:ea typeface="+mn-ea"/>
              <a:cs typeface="Calibri"/>
            </a:endParaRPr>
          </a:p>
        </p:txBody>
      </p:sp>
      <p:sp>
        <p:nvSpPr>
          <p:cNvPr id="12" name="Oval 11">
            <a:extLst>
              <a:ext uri="{FF2B5EF4-FFF2-40B4-BE49-F238E27FC236}">
                <a16:creationId xmlns:a16="http://schemas.microsoft.com/office/drawing/2014/main" id="{C8FF46AE-03DF-FBE6-502B-74C88C3D147C}"/>
              </a:ext>
            </a:extLst>
          </p:cNvPr>
          <p:cNvSpPr/>
          <p:nvPr/>
        </p:nvSpPr>
        <p:spPr>
          <a:xfrm>
            <a:off x="281711" y="3729645"/>
            <a:ext cx="5814287" cy="2661919"/>
          </a:xfrm>
          <a:prstGeom prst="ellipse">
            <a:avLst/>
          </a:prstGeom>
          <a:noFill/>
          <a:ln w="38100">
            <a:solidFill>
              <a:srgbClr val="FF0000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GB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pic>
        <p:nvPicPr>
          <p:cNvPr id="2" name="9">
            <a:hlinkClick r:id="" action="ppaction://media"/>
            <a:extLst>
              <a:ext uri="{FF2B5EF4-FFF2-40B4-BE49-F238E27FC236}">
                <a16:creationId xmlns:a16="http://schemas.microsoft.com/office/drawing/2014/main" id="{B489E4E4-0766-C36D-6C41-35B3D01BD6FF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7"/>
          <a:stretch>
            <a:fillRect/>
          </a:stretch>
        </p:blipFill>
        <p:spPr>
          <a:xfrm>
            <a:off x="3844456" y="2329337"/>
            <a:ext cx="304800" cy="3048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3607756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47669" fill="hold"/>
                                        <p:tgtEl>
                                          <p:spTgt spid="2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>
              <p:cMediaNode vol="8000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2"/>
                </p:tgtEl>
              </p:cMediaNode>
            </p:audio>
          </p:childTnLst>
        </p:cTn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Box 2">
            <a:extLst>
              <a:ext uri="{FF2B5EF4-FFF2-40B4-BE49-F238E27FC236}">
                <a16:creationId xmlns:a16="http://schemas.microsoft.com/office/drawing/2014/main" id="{59B1E2AF-CC70-9F84-D32F-132409D07AE6}"/>
              </a:ext>
            </a:extLst>
          </p:cNvPr>
          <p:cNvSpPr txBox="1"/>
          <p:nvPr/>
        </p:nvSpPr>
        <p:spPr>
          <a:xfrm>
            <a:off x="9326027" y="363006"/>
            <a:ext cx="1811547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sz="2400" b="1">
                <a:solidFill>
                  <a:schemeClr val="bg1"/>
                </a:solidFill>
              </a:rPr>
              <a:t>Harvard Referencing </a:t>
            </a:r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916FECF9-9EE1-ABF4-89DA-234936F8461E}"/>
              </a:ext>
            </a:extLst>
          </p:cNvPr>
          <p:cNvPicPr>
            <a:picLocks noChangeAspect="1"/>
          </p:cNvPicPr>
          <p:nvPr/>
        </p:nvPicPr>
        <p:blipFill rotWithShape="1">
          <a:blip r:embed="rId4"/>
          <a:srcRect l="15303" t="15487" r="41591" b="5724"/>
          <a:stretch/>
        </p:blipFill>
        <p:spPr>
          <a:xfrm>
            <a:off x="258618" y="337809"/>
            <a:ext cx="5255492" cy="5403273"/>
          </a:xfrm>
          <a:prstGeom prst="rect">
            <a:avLst/>
          </a:prstGeom>
          <a:ln>
            <a:noFill/>
          </a:ln>
          <a:effectLst>
            <a:outerShdw blurRad="292100" dist="139700" dir="2700000" algn="tl" rotWithShape="0">
              <a:srgbClr val="333333">
                <a:alpha val="65000"/>
              </a:srgbClr>
            </a:outerShdw>
          </a:effectLst>
        </p:spPr>
      </p:pic>
      <p:sp>
        <p:nvSpPr>
          <p:cNvPr id="6" name="Rectangle: Rounded Corners 5">
            <a:extLst>
              <a:ext uri="{FF2B5EF4-FFF2-40B4-BE49-F238E27FC236}">
                <a16:creationId xmlns:a16="http://schemas.microsoft.com/office/drawing/2014/main" id="{BEB67461-4FF7-A7E4-FFE5-9BED7C345E4E}"/>
              </a:ext>
            </a:extLst>
          </p:cNvPr>
          <p:cNvSpPr/>
          <p:nvPr/>
        </p:nvSpPr>
        <p:spPr>
          <a:xfrm>
            <a:off x="6095999" y="202427"/>
            <a:ext cx="5975927" cy="1432409"/>
          </a:xfrm>
          <a:prstGeom prst="roundRect">
            <a:avLst/>
          </a:prstGeom>
          <a:noFill/>
          <a:ln w="38100"/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>
              <a:noFill/>
            </a:endParaRPr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31CEBCE6-B6F5-1C07-3063-D04955EBCD48}"/>
              </a:ext>
            </a:extLst>
          </p:cNvPr>
          <p:cNvSpPr txBox="1"/>
          <p:nvPr/>
        </p:nvSpPr>
        <p:spPr>
          <a:xfrm>
            <a:off x="6336145" y="289100"/>
            <a:ext cx="5652653" cy="830997"/>
          </a:xfrm>
          <a:prstGeom prst="rect">
            <a:avLst/>
          </a:prstGeom>
          <a:noFill/>
        </p:spPr>
        <p:txBody>
          <a:bodyPr wrap="square" lIns="91440" tIns="45720" rIns="91440" bIns="45720" rtlCol="0" anchor="t">
            <a:spAutoFit/>
          </a:bodyPr>
          <a:lstStyle/>
          <a:p>
            <a:r>
              <a:rPr lang="en-GB" sz="1600" dirty="0"/>
              <a:t>This is an online ‘effective practice’ report from Estyn.  </a:t>
            </a:r>
            <a:r>
              <a:rPr lang="en-GB" sz="1600" b="1" dirty="0"/>
              <a:t>How would you reference it in-text? </a:t>
            </a:r>
            <a:endParaRPr lang="en-GB" sz="1600" b="1" i="1" dirty="0"/>
          </a:p>
          <a:p>
            <a:endParaRPr lang="en-GB" sz="1600" b="1" dirty="0">
              <a:cs typeface="Calibri"/>
            </a:endParaRPr>
          </a:p>
        </p:txBody>
      </p:sp>
      <p:sp>
        <p:nvSpPr>
          <p:cNvPr id="8" name="Rectangle: Rounded Corners 7">
            <a:extLst>
              <a:ext uri="{FF2B5EF4-FFF2-40B4-BE49-F238E27FC236}">
                <a16:creationId xmlns:a16="http://schemas.microsoft.com/office/drawing/2014/main" id="{68B026A4-8BA6-F507-5219-AC407AB035E9}"/>
              </a:ext>
            </a:extLst>
          </p:cNvPr>
          <p:cNvSpPr/>
          <p:nvPr/>
        </p:nvSpPr>
        <p:spPr>
          <a:xfrm>
            <a:off x="6095998" y="1888064"/>
            <a:ext cx="5975927" cy="3853018"/>
          </a:xfrm>
          <a:prstGeom prst="roundRect">
            <a:avLst/>
          </a:prstGeom>
          <a:noFill/>
          <a:ln w="38100"/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>
              <a:noFill/>
            </a:endParaRPr>
          </a:p>
        </p:txBody>
      </p:sp>
      <p:sp>
        <p:nvSpPr>
          <p:cNvPr id="9" name="TextBox 8">
            <a:extLst>
              <a:ext uri="{FF2B5EF4-FFF2-40B4-BE49-F238E27FC236}">
                <a16:creationId xmlns:a16="http://schemas.microsoft.com/office/drawing/2014/main" id="{7113D156-A46E-159C-B2BE-08CCEDC38259}"/>
              </a:ext>
            </a:extLst>
          </p:cNvPr>
          <p:cNvSpPr txBox="1"/>
          <p:nvPr/>
        </p:nvSpPr>
        <p:spPr>
          <a:xfrm>
            <a:off x="6257634" y="2019493"/>
            <a:ext cx="5652653" cy="830997"/>
          </a:xfrm>
          <a:prstGeom prst="rect">
            <a:avLst/>
          </a:prstGeom>
          <a:noFill/>
        </p:spPr>
        <p:txBody>
          <a:bodyPr wrap="square" lIns="91440" tIns="45720" rIns="91440" bIns="45720" rtlCol="0" anchor="t">
            <a:spAutoFit/>
          </a:bodyPr>
          <a:lstStyle/>
          <a:p>
            <a:r>
              <a:rPr lang="en-GB" sz="1600" b="1" dirty="0"/>
              <a:t>How would this appear in your reference list? </a:t>
            </a:r>
            <a:endParaRPr lang="en-GB" sz="1600" b="1" i="1" dirty="0"/>
          </a:p>
          <a:p>
            <a:endParaRPr lang="en-GB" sz="1600" b="1" dirty="0">
              <a:cs typeface="Calibri"/>
            </a:endParaRPr>
          </a:p>
          <a:p>
            <a:endParaRPr lang="en-GB" sz="1600" b="1" dirty="0">
              <a:cs typeface="Calibri"/>
            </a:endParaRPr>
          </a:p>
        </p:txBody>
      </p:sp>
      <p:sp>
        <p:nvSpPr>
          <p:cNvPr id="11" name="TextBox 10">
            <a:extLst>
              <a:ext uri="{FF2B5EF4-FFF2-40B4-BE49-F238E27FC236}">
                <a16:creationId xmlns:a16="http://schemas.microsoft.com/office/drawing/2014/main" id="{AC8DD7C7-B8ED-20CB-9BDC-809B6424C2D9}"/>
              </a:ext>
            </a:extLst>
          </p:cNvPr>
          <p:cNvSpPr txBox="1"/>
          <p:nvPr/>
        </p:nvSpPr>
        <p:spPr>
          <a:xfrm>
            <a:off x="258618" y="6045452"/>
            <a:ext cx="6096000" cy="369332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>
                <a:hlinkClick r:id="rId5"/>
              </a:rPr>
              <a:t>Motivating pupils to speak Welsh | Estyn (</a:t>
            </a:r>
            <a:r>
              <a:rPr lang="en-GB" err="1">
                <a:hlinkClick r:id="rId5"/>
              </a:rPr>
              <a:t>gov.wales</a:t>
            </a:r>
            <a:r>
              <a:rPr lang="en-GB">
                <a:hlinkClick r:id="rId5"/>
              </a:rPr>
              <a:t>)</a:t>
            </a:r>
            <a:endParaRPr lang="en-GB"/>
          </a:p>
        </p:txBody>
      </p:sp>
      <p:pic>
        <p:nvPicPr>
          <p:cNvPr id="2" name="10">
            <a:hlinkClick r:id="" action="ppaction://media"/>
            <a:extLst>
              <a:ext uri="{FF2B5EF4-FFF2-40B4-BE49-F238E27FC236}">
                <a16:creationId xmlns:a16="http://schemas.microsoft.com/office/drawing/2014/main" id="{A21A9280-D662-6B7E-6426-653B0DAA42AD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6"/>
          <a:stretch>
            <a:fillRect/>
          </a:stretch>
        </p:blipFill>
        <p:spPr>
          <a:xfrm>
            <a:off x="2675614" y="2434991"/>
            <a:ext cx="304800" cy="3048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3458286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21517" fill="hold"/>
                                        <p:tgtEl>
                                          <p:spTgt spid="2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>
              <p:cMediaNode vol="8000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2"/>
                </p:tgtEl>
              </p:cMediaNode>
            </p:audio>
          </p:childTnLst>
        </p:cTn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Box 2">
            <a:extLst>
              <a:ext uri="{FF2B5EF4-FFF2-40B4-BE49-F238E27FC236}">
                <a16:creationId xmlns:a16="http://schemas.microsoft.com/office/drawing/2014/main" id="{59B1E2AF-CC70-9F84-D32F-132409D07AE6}"/>
              </a:ext>
            </a:extLst>
          </p:cNvPr>
          <p:cNvSpPr txBox="1"/>
          <p:nvPr/>
        </p:nvSpPr>
        <p:spPr>
          <a:xfrm>
            <a:off x="9326027" y="363006"/>
            <a:ext cx="1811547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GB" sz="2400" b="1" i="0" u="none" strike="noStrike" kern="1200" cap="none" spc="0" normalizeH="0" baseline="0" noProof="0" dirty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t>Harvard Referencing </a:t>
            </a:r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916FECF9-9EE1-ABF4-89DA-234936F8461E}"/>
              </a:ext>
            </a:extLst>
          </p:cNvPr>
          <p:cNvPicPr>
            <a:picLocks noChangeAspect="1"/>
          </p:cNvPicPr>
          <p:nvPr/>
        </p:nvPicPr>
        <p:blipFill rotWithShape="1">
          <a:blip r:embed="rId4"/>
          <a:srcRect l="15303" t="15487" r="41591" b="5724"/>
          <a:stretch/>
        </p:blipFill>
        <p:spPr>
          <a:xfrm>
            <a:off x="258618" y="337809"/>
            <a:ext cx="5255492" cy="5403273"/>
          </a:xfrm>
          <a:prstGeom prst="rect">
            <a:avLst/>
          </a:prstGeom>
          <a:ln>
            <a:noFill/>
          </a:ln>
          <a:effectLst>
            <a:outerShdw blurRad="292100" dist="139700" dir="2700000" algn="tl" rotWithShape="0">
              <a:srgbClr val="333333">
                <a:alpha val="65000"/>
              </a:srgbClr>
            </a:outerShdw>
          </a:effectLst>
        </p:spPr>
      </p:pic>
      <p:sp>
        <p:nvSpPr>
          <p:cNvPr id="6" name="Rectangle: Rounded Corners 5">
            <a:extLst>
              <a:ext uri="{FF2B5EF4-FFF2-40B4-BE49-F238E27FC236}">
                <a16:creationId xmlns:a16="http://schemas.microsoft.com/office/drawing/2014/main" id="{BEB67461-4FF7-A7E4-FFE5-9BED7C345E4E}"/>
              </a:ext>
            </a:extLst>
          </p:cNvPr>
          <p:cNvSpPr/>
          <p:nvPr/>
        </p:nvSpPr>
        <p:spPr>
          <a:xfrm>
            <a:off x="6095999" y="202427"/>
            <a:ext cx="5975927" cy="1432409"/>
          </a:xfrm>
          <a:prstGeom prst="roundRect">
            <a:avLst/>
          </a:prstGeom>
          <a:noFill/>
          <a:ln w="38100"/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GB" sz="1800" b="0" i="0" u="none" strike="noStrike" kern="1200" cap="none" spc="0" normalizeH="0" baseline="0" noProof="0">
              <a:ln>
                <a:noFill/>
              </a:ln>
              <a:noFill/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31CEBCE6-B6F5-1C07-3063-D04955EBCD48}"/>
              </a:ext>
            </a:extLst>
          </p:cNvPr>
          <p:cNvSpPr txBox="1"/>
          <p:nvPr/>
        </p:nvSpPr>
        <p:spPr>
          <a:xfrm>
            <a:off x="6336145" y="289100"/>
            <a:ext cx="5652653" cy="1077218"/>
          </a:xfrm>
          <a:prstGeom prst="rect">
            <a:avLst/>
          </a:prstGeom>
          <a:noFill/>
        </p:spPr>
        <p:txBody>
          <a:bodyPr wrap="square" lIns="91440" tIns="45720" rIns="91440" bIns="45720" rtlCol="0" anchor="t">
            <a:spAutoFit/>
          </a:bodyPr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GB" sz="16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t>This is an online ‘effective practice’ report from Estyn.  </a:t>
            </a:r>
            <a:r>
              <a:rPr kumimoji="0" lang="en-GB" sz="1600" b="1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t>How would you reference it in-text? </a:t>
            </a:r>
            <a:endParaRPr kumimoji="0" lang="en-GB" sz="1600" b="1" i="1" u="none" strike="noStrike" kern="1200" cap="none" spc="0" normalizeH="0" baseline="0" noProof="0" dirty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GB" sz="1600" b="1" i="0" u="none" strike="noStrike" kern="1200" cap="none" spc="0" normalizeH="0" baseline="0" noProof="0" dirty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Calibri" panose="020F0502020204030204"/>
              <a:ea typeface="+mn-ea"/>
              <a:cs typeface="Calibri"/>
            </a:endParaRPr>
          </a:p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GB" sz="16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 panose="020F0502020204030204"/>
                <a:ea typeface="+mn-ea"/>
                <a:cs typeface="Calibri"/>
              </a:rPr>
              <a:t>(Estyn, 2024) or Estyn (2024)</a:t>
            </a:r>
          </a:p>
        </p:txBody>
      </p:sp>
      <p:sp>
        <p:nvSpPr>
          <p:cNvPr id="8" name="Rectangle: Rounded Corners 7">
            <a:extLst>
              <a:ext uri="{FF2B5EF4-FFF2-40B4-BE49-F238E27FC236}">
                <a16:creationId xmlns:a16="http://schemas.microsoft.com/office/drawing/2014/main" id="{68B026A4-8BA6-F507-5219-AC407AB035E9}"/>
              </a:ext>
            </a:extLst>
          </p:cNvPr>
          <p:cNvSpPr/>
          <p:nvPr/>
        </p:nvSpPr>
        <p:spPr>
          <a:xfrm>
            <a:off x="6095998" y="1888064"/>
            <a:ext cx="5975927" cy="3853018"/>
          </a:xfrm>
          <a:prstGeom prst="roundRect">
            <a:avLst/>
          </a:prstGeom>
          <a:noFill/>
          <a:ln w="38100"/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GB" sz="1800" b="0" i="0" u="none" strike="noStrike" kern="1200" cap="none" spc="0" normalizeH="0" baseline="0" noProof="0">
              <a:ln>
                <a:noFill/>
              </a:ln>
              <a:noFill/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9" name="TextBox 8">
            <a:extLst>
              <a:ext uri="{FF2B5EF4-FFF2-40B4-BE49-F238E27FC236}">
                <a16:creationId xmlns:a16="http://schemas.microsoft.com/office/drawing/2014/main" id="{7113D156-A46E-159C-B2BE-08CCEDC38259}"/>
              </a:ext>
            </a:extLst>
          </p:cNvPr>
          <p:cNvSpPr txBox="1"/>
          <p:nvPr/>
        </p:nvSpPr>
        <p:spPr>
          <a:xfrm>
            <a:off x="6257634" y="2019493"/>
            <a:ext cx="5652653" cy="1569660"/>
          </a:xfrm>
          <a:prstGeom prst="rect">
            <a:avLst/>
          </a:prstGeom>
          <a:noFill/>
        </p:spPr>
        <p:txBody>
          <a:bodyPr wrap="square" lIns="91440" tIns="45720" rIns="91440" bIns="45720" rtlCol="0" anchor="t">
            <a:spAutoFit/>
          </a:bodyPr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GB" sz="1600" b="1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t>How would this appear in your reference list? </a:t>
            </a:r>
            <a:endParaRPr kumimoji="0" lang="en-GB" sz="1600" b="1" i="1" u="none" strike="noStrike" kern="1200" cap="none" spc="0" normalizeH="0" baseline="0" noProof="0" dirty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GB" sz="1600" b="1" i="0" u="none" strike="noStrike" kern="1200" cap="none" spc="0" normalizeH="0" baseline="0" noProof="0" dirty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Calibri" panose="020F0502020204030204"/>
              <a:ea typeface="+mn-ea"/>
              <a:cs typeface="Calibri"/>
            </a:endParaRPr>
          </a:p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GB" sz="1600" b="1" i="0" u="none" strike="noStrike" kern="1200" cap="none" spc="0" normalizeH="0" baseline="0" noProof="0" dirty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Calibri" panose="020F0502020204030204"/>
              <a:ea typeface="+mn-ea"/>
              <a:cs typeface="Calibri"/>
            </a:endParaRPr>
          </a:p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GB" sz="16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 panose="020F0502020204030204"/>
                <a:ea typeface="+mn-ea"/>
                <a:cs typeface="Calibri"/>
              </a:rPr>
              <a:t>Estyn (2024)</a:t>
            </a:r>
            <a:r>
              <a:rPr kumimoji="0" lang="en-GB" sz="1600" b="0" i="1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 panose="020F0502020204030204"/>
                <a:ea typeface="+mn-ea"/>
                <a:cs typeface="Calibri"/>
              </a:rPr>
              <a:t> Motivating pupils to speak Welsh.</a:t>
            </a:r>
            <a:r>
              <a:rPr kumimoji="0" lang="en-GB" sz="16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 panose="020F0502020204030204"/>
                <a:ea typeface="+mn-ea"/>
                <a:cs typeface="Calibri"/>
              </a:rPr>
              <a:t> Available at: https://www.estyn.gov.wales/effective-practice/motivating-pupils-speak-welsh (Accessed: 24 February 2024).</a:t>
            </a:r>
            <a:endParaRPr kumimoji="0" lang="en-GB" sz="1600" b="0" i="0" u="none" strike="noStrike" kern="1200" cap="none" spc="0" normalizeH="0" baseline="0" noProof="0" dirty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11" name="TextBox 10">
            <a:extLst>
              <a:ext uri="{FF2B5EF4-FFF2-40B4-BE49-F238E27FC236}">
                <a16:creationId xmlns:a16="http://schemas.microsoft.com/office/drawing/2014/main" id="{AC8DD7C7-B8ED-20CB-9BDC-809B6424C2D9}"/>
              </a:ext>
            </a:extLst>
          </p:cNvPr>
          <p:cNvSpPr txBox="1"/>
          <p:nvPr/>
        </p:nvSpPr>
        <p:spPr>
          <a:xfrm>
            <a:off x="258618" y="6045452"/>
            <a:ext cx="6096000" cy="369332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GB" sz="18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  <a:hlinkClick r:id="rId5"/>
              </a:rPr>
              <a:t>Motivating pupils to speak Welsh | Estyn (</a:t>
            </a:r>
            <a:r>
              <a:rPr kumimoji="0" lang="en-GB" sz="1800" b="0" i="0" u="none" strike="noStrike" kern="1200" cap="none" spc="0" normalizeH="0" baseline="0" noProof="0" dirty="0" err="1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  <a:hlinkClick r:id="rId5"/>
              </a:rPr>
              <a:t>gov.wales</a:t>
            </a:r>
            <a:r>
              <a:rPr kumimoji="0" lang="en-GB" sz="18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  <a:hlinkClick r:id="rId5"/>
              </a:rPr>
              <a:t>)</a:t>
            </a:r>
            <a:endParaRPr kumimoji="0" lang="en-GB" sz="1800" b="0" i="0" u="none" strike="noStrike" kern="1200" cap="none" spc="0" normalizeH="0" baseline="0" noProof="0" dirty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pic>
        <p:nvPicPr>
          <p:cNvPr id="2" name="11">
            <a:hlinkClick r:id="" action="ppaction://media"/>
            <a:extLst>
              <a:ext uri="{FF2B5EF4-FFF2-40B4-BE49-F238E27FC236}">
                <a16:creationId xmlns:a16="http://schemas.microsoft.com/office/drawing/2014/main" id="{4EA8F1F7-358C-659A-0E16-2AF430721703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6"/>
          <a:stretch>
            <a:fillRect/>
          </a:stretch>
        </p:blipFill>
        <p:spPr>
          <a:xfrm>
            <a:off x="2973988" y="2501511"/>
            <a:ext cx="304800" cy="3048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42421884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03357" fill="hold"/>
                                        <p:tgtEl>
                                          <p:spTgt spid="2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>
              <p:cMediaNode vol="8000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2"/>
                </p:tgtEl>
              </p:cMediaNode>
            </p:audio>
          </p:childTnLst>
        </p:cTn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>
            <a:extLst>
              <a:ext uri="{FF2B5EF4-FFF2-40B4-BE49-F238E27FC236}">
                <a16:creationId xmlns:a16="http://schemas.microsoft.com/office/drawing/2014/main" id="{CEEFC056-AC38-4F2C-37F6-7FB4C119D05E}"/>
              </a:ext>
            </a:extLst>
          </p:cNvPr>
          <p:cNvPicPr>
            <a:picLocks noChangeAspect="1"/>
          </p:cNvPicPr>
          <p:nvPr/>
        </p:nvPicPr>
        <p:blipFill rotWithShape="1">
          <a:blip r:embed="rId4"/>
          <a:srcRect l="29772" t="12525" r="32651" b="50000"/>
          <a:stretch/>
        </p:blipFill>
        <p:spPr>
          <a:xfrm>
            <a:off x="646545" y="406399"/>
            <a:ext cx="6766894" cy="3796145"/>
          </a:xfrm>
          <a:prstGeom prst="rect">
            <a:avLst/>
          </a:prstGeom>
          <a:ln>
            <a:noFill/>
          </a:ln>
          <a:effectLst>
            <a:outerShdw blurRad="292100" dist="139700" dir="2700000" algn="tl" rotWithShape="0">
              <a:srgbClr val="333333">
                <a:alpha val="65000"/>
              </a:srgbClr>
            </a:outerShdw>
          </a:effectLst>
        </p:spPr>
      </p:pic>
      <p:sp>
        <p:nvSpPr>
          <p:cNvPr id="4" name="Rectangle: Rounded Corners 3">
            <a:extLst>
              <a:ext uri="{FF2B5EF4-FFF2-40B4-BE49-F238E27FC236}">
                <a16:creationId xmlns:a16="http://schemas.microsoft.com/office/drawing/2014/main" id="{A04E30A0-9F1C-4FBB-703D-9FB85630C1B9}"/>
              </a:ext>
            </a:extLst>
          </p:cNvPr>
          <p:cNvSpPr/>
          <p:nvPr/>
        </p:nvSpPr>
        <p:spPr>
          <a:xfrm>
            <a:off x="7767782" y="202427"/>
            <a:ext cx="4304144" cy="3131900"/>
          </a:xfrm>
          <a:prstGeom prst="roundRect">
            <a:avLst/>
          </a:prstGeom>
          <a:noFill/>
          <a:ln w="38100"/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>
              <a:noFill/>
            </a:endParaRPr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CE9E4859-258B-216B-CB8E-2331A7584871}"/>
              </a:ext>
            </a:extLst>
          </p:cNvPr>
          <p:cNvSpPr txBox="1"/>
          <p:nvPr/>
        </p:nvSpPr>
        <p:spPr>
          <a:xfrm>
            <a:off x="7934036" y="406399"/>
            <a:ext cx="3925455" cy="923330"/>
          </a:xfrm>
          <a:prstGeom prst="rect">
            <a:avLst/>
          </a:prstGeom>
          <a:noFill/>
        </p:spPr>
        <p:txBody>
          <a:bodyPr wrap="square" lIns="91440" tIns="45720" rIns="91440" bIns="45720" rtlCol="0" anchor="t">
            <a:spAutoFit/>
          </a:bodyPr>
          <a:lstStyle/>
          <a:p>
            <a:r>
              <a:rPr lang="en-GB" b="1" dirty="0"/>
              <a:t>How would you provide an in-text reference for this article?</a:t>
            </a:r>
            <a:endParaRPr lang="en-US" dirty="0"/>
          </a:p>
          <a:p>
            <a:endParaRPr lang="en-GB" dirty="0"/>
          </a:p>
        </p:txBody>
      </p:sp>
      <p:sp>
        <p:nvSpPr>
          <p:cNvPr id="6" name="Rectangle: Rounded Corners 5">
            <a:extLst>
              <a:ext uri="{FF2B5EF4-FFF2-40B4-BE49-F238E27FC236}">
                <a16:creationId xmlns:a16="http://schemas.microsoft.com/office/drawing/2014/main" id="{F1A5CD9D-ECBC-128C-1996-2DE1735FBC1B}"/>
              </a:ext>
            </a:extLst>
          </p:cNvPr>
          <p:cNvSpPr/>
          <p:nvPr/>
        </p:nvSpPr>
        <p:spPr>
          <a:xfrm>
            <a:off x="544945" y="4599867"/>
            <a:ext cx="11397527" cy="2041078"/>
          </a:xfrm>
          <a:prstGeom prst="roundRect">
            <a:avLst/>
          </a:prstGeom>
          <a:noFill/>
          <a:ln w="38100"/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>
              <a:noFill/>
            </a:endParaRPr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911F6967-60C1-A9A3-6CCC-45366366CB4A}"/>
              </a:ext>
            </a:extLst>
          </p:cNvPr>
          <p:cNvSpPr txBox="1"/>
          <p:nvPr/>
        </p:nvSpPr>
        <p:spPr>
          <a:xfrm>
            <a:off x="849745" y="4789344"/>
            <a:ext cx="10695710" cy="1477328"/>
          </a:xfrm>
          <a:prstGeom prst="rect">
            <a:avLst/>
          </a:prstGeom>
          <a:noFill/>
        </p:spPr>
        <p:txBody>
          <a:bodyPr wrap="square" lIns="91440" tIns="45720" rIns="91440" bIns="45720" rtlCol="0" anchor="t">
            <a:spAutoFit/>
          </a:bodyPr>
          <a:lstStyle/>
          <a:p>
            <a:r>
              <a:rPr lang="en-GB" b="1" dirty="0"/>
              <a:t>How would this reference appear in your reference list? </a:t>
            </a:r>
            <a:endParaRPr lang="en-US" dirty="0"/>
          </a:p>
          <a:p>
            <a:endParaRPr lang="en-GB" b="1" dirty="0">
              <a:solidFill>
                <a:srgbClr val="000000"/>
              </a:solidFill>
              <a:ea typeface="+mn-lt"/>
              <a:cs typeface="+mn-lt"/>
            </a:endParaRPr>
          </a:p>
          <a:p>
            <a:endParaRPr lang="en-GB" b="1" dirty="0">
              <a:cs typeface="Calibri"/>
            </a:endParaRPr>
          </a:p>
          <a:p>
            <a:endParaRPr lang="en-GB" b="1" dirty="0">
              <a:cs typeface="Calibri"/>
            </a:endParaRPr>
          </a:p>
          <a:p>
            <a:endParaRPr lang="en-GB" b="1" dirty="0">
              <a:cs typeface="Calibri"/>
            </a:endParaRPr>
          </a:p>
        </p:txBody>
      </p:sp>
      <p:pic>
        <p:nvPicPr>
          <p:cNvPr id="2" name="12">
            <a:hlinkClick r:id="" action="ppaction://media"/>
            <a:extLst>
              <a:ext uri="{FF2B5EF4-FFF2-40B4-BE49-F238E27FC236}">
                <a16:creationId xmlns:a16="http://schemas.microsoft.com/office/drawing/2014/main" id="{DB1694E7-0F25-D9FC-3636-5138D300C4AF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5"/>
          <a:stretch>
            <a:fillRect/>
          </a:stretch>
        </p:blipFill>
        <p:spPr>
          <a:xfrm>
            <a:off x="4122751" y="2152071"/>
            <a:ext cx="304800" cy="3048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21101462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26937" fill="hold"/>
                                        <p:tgtEl>
                                          <p:spTgt spid="2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>
              <p:cMediaNode vol="8000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2"/>
                </p:tgtEl>
              </p:cMediaNode>
            </p:audio>
          </p:childTnLst>
        </p:cTn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>
            <a:extLst>
              <a:ext uri="{FF2B5EF4-FFF2-40B4-BE49-F238E27FC236}">
                <a16:creationId xmlns:a16="http://schemas.microsoft.com/office/drawing/2014/main" id="{CEEFC056-AC38-4F2C-37F6-7FB4C119D05E}"/>
              </a:ext>
            </a:extLst>
          </p:cNvPr>
          <p:cNvPicPr>
            <a:picLocks noChangeAspect="1"/>
          </p:cNvPicPr>
          <p:nvPr/>
        </p:nvPicPr>
        <p:blipFill rotWithShape="1">
          <a:blip r:embed="rId4"/>
          <a:srcRect l="29772" t="12525" r="32651" b="50000"/>
          <a:stretch/>
        </p:blipFill>
        <p:spPr>
          <a:xfrm>
            <a:off x="646545" y="406399"/>
            <a:ext cx="6766894" cy="3796145"/>
          </a:xfrm>
          <a:prstGeom prst="rect">
            <a:avLst/>
          </a:prstGeom>
          <a:ln>
            <a:noFill/>
          </a:ln>
          <a:effectLst>
            <a:outerShdw blurRad="292100" dist="139700" dir="2700000" algn="tl" rotWithShape="0">
              <a:srgbClr val="333333">
                <a:alpha val="65000"/>
              </a:srgbClr>
            </a:outerShdw>
          </a:effectLst>
        </p:spPr>
      </p:pic>
      <p:sp>
        <p:nvSpPr>
          <p:cNvPr id="4" name="Rectangle: Rounded Corners 3">
            <a:extLst>
              <a:ext uri="{FF2B5EF4-FFF2-40B4-BE49-F238E27FC236}">
                <a16:creationId xmlns:a16="http://schemas.microsoft.com/office/drawing/2014/main" id="{A04E30A0-9F1C-4FBB-703D-9FB85630C1B9}"/>
              </a:ext>
            </a:extLst>
          </p:cNvPr>
          <p:cNvSpPr/>
          <p:nvPr/>
        </p:nvSpPr>
        <p:spPr>
          <a:xfrm>
            <a:off x="7767782" y="202427"/>
            <a:ext cx="4304144" cy="3131900"/>
          </a:xfrm>
          <a:prstGeom prst="roundRect">
            <a:avLst/>
          </a:prstGeom>
          <a:noFill/>
          <a:ln w="38100"/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GB" sz="1800" b="0" i="0" u="none" strike="noStrike" kern="1200" cap="none" spc="0" normalizeH="0" baseline="0" noProof="0">
              <a:ln>
                <a:noFill/>
              </a:ln>
              <a:noFill/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CE9E4859-258B-216B-CB8E-2331A7584871}"/>
              </a:ext>
            </a:extLst>
          </p:cNvPr>
          <p:cNvSpPr txBox="1"/>
          <p:nvPr/>
        </p:nvSpPr>
        <p:spPr>
          <a:xfrm>
            <a:off x="7934036" y="406399"/>
            <a:ext cx="3925455" cy="1477328"/>
          </a:xfrm>
          <a:prstGeom prst="rect">
            <a:avLst/>
          </a:prstGeom>
          <a:noFill/>
        </p:spPr>
        <p:txBody>
          <a:bodyPr wrap="square" lIns="91440" tIns="45720" rIns="91440" bIns="45720" rtlCol="0" anchor="t">
            <a:spAutoFit/>
          </a:bodyPr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GB" sz="1800" b="1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t>How would you provide an in-text reference for this article?</a:t>
            </a: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GB" sz="1800" b="0" i="0" u="none" strike="noStrike" kern="1200" cap="none" spc="0" normalizeH="0" baseline="0" noProof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GB" sz="1800" b="0" i="0" u="none" strike="noStrike" kern="120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 panose="020F0502020204030204"/>
                <a:ea typeface="+mn-ea"/>
                <a:cs typeface="Calibri"/>
              </a:rPr>
              <a:t>(Deane </a:t>
            </a:r>
            <a:r>
              <a:rPr kumimoji="0" lang="en-GB" sz="1800" b="0" i="1" u="none" strike="noStrike" kern="120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 panose="020F0502020204030204"/>
                <a:ea typeface="+mn-ea"/>
                <a:cs typeface="Calibri"/>
              </a:rPr>
              <a:t>et al.,</a:t>
            </a:r>
            <a:r>
              <a:rPr kumimoji="0" lang="en-GB" sz="1800" b="0" i="0" u="none" strike="noStrike" kern="120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 panose="020F0502020204030204"/>
                <a:ea typeface="+mn-ea"/>
                <a:cs typeface="Calibri"/>
              </a:rPr>
              <a:t> 2018) or </a:t>
            </a:r>
          </a:p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GB" sz="1800" b="0" i="0" u="none" strike="noStrike" kern="120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 panose="020F0502020204030204"/>
                <a:ea typeface="+mn-ea"/>
                <a:cs typeface="Calibri"/>
              </a:rPr>
              <a:t>Deane </a:t>
            </a:r>
            <a:r>
              <a:rPr kumimoji="0" lang="en-GB" sz="1800" b="0" i="1" u="none" strike="noStrike" kern="120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 panose="020F0502020204030204"/>
                <a:ea typeface="+mn-ea"/>
                <a:cs typeface="Calibri"/>
              </a:rPr>
              <a:t>et al.</a:t>
            </a:r>
            <a:r>
              <a:rPr kumimoji="0" lang="en-GB" sz="1800" b="0" i="0" u="none" strike="noStrike" kern="120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 panose="020F0502020204030204"/>
                <a:ea typeface="+mn-ea"/>
                <a:cs typeface="Calibri"/>
              </a:rPr>
              <a:t> (2018)</a:t>
            </a:r>
            <a:endParaRPr kumimoji="0" lang="en-GB" sz="1800" b="0" i="0" u="none" strike="noStrike" kern="1200" cap="none" spc="0" normalizeH="0" baseline="0" noProof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6" name="Rectangle: Rounded Corners 5">
            <a:extLst>
              <a:ext uri="{FF2B5EF4-FFF2-40B4-BE49-F238E27FC236}">
                <a16:creationId xmlns:a16="http://schemas.microsoft.com/office/drawing/2014/main" id="{F1A5CD9D-ECBC-128C-1996-2DE1735FBC1B}"/>
              </a:ext>
            </a:extLst>
          </p:cNvPr>
          <p:cNvSpPr/>
          <p:nvPr/>
        </p:nvSpPr>
        <p:spPr>
          <a:xfrm>
            <a:off x="544945" y="4599867"/>
            <a:ext cx="11397527" cy="2041078"/>
          </a:xfrm>
          <a:prstGeom prst="roundRect">
            <a:avLst/>
          </a:prstGeom>
          <a:noFill/>
          <a:ln w="38100"/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GB" sz="1800" b="0" i="0" u="none" strike="noStrike" kern="1200" cap="none" spc="0" normalizeH="0" baseline="0" noProof="0">
              <a:ln>
                <a:noFill/>
              </a:ln>
              <a:noFill/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911F6967-60C1-A9A3-6CCC-45366366CB4A}"/>
              </a:ext>
            </a:extLst>
          </p:cNvPr>
          <p:cNvSpPr txBox="1"/>
          <p:nvPr/>
        </p:nvSpPr>
        <p:spPr>
          <a:xfrm>
            <a:off x="849745" y="4789344"/>
            <a:ext cx="10695710" cy="1969770"/>
          </a:xfrm>
          <a:prstGeom prst="rect">
            <a:avLst/>
          </a:prstGeom>
          <a:noFill/>
        </p:spPr>
        <p:txBody>
          <a:bodyPr wrap="square" lIns="91440" tIns="45720" rIns="91440" bIns="45720" rtlCol="0" anchor="t">
            <a:spAutoFit/>
          </a:bodyPr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GB" sz="1800" b="1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t>How would this reference appear in your reference list? </a:t>
            </a:r>
            <a:endParaRPr kumimoji="0" lang="en-US" sz="1800" b="0" i="0" u="none" strike="noStrike" kern="1200" cap="none" spc="0" normalizeH="0" baseline="0" noProof="0" dirty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GB" sz="1800" b="1" i="0" u="none" strike="noStrike" kern="1200" cap="none" spc="0" normalizeH="0" baseline="0" noProof="0" dirty="0">
              <a:ln>
                <a:noFill/>
              </a:ln>
              <a:solidFill>
                <a:srgbClr val="000000"/>
              </a:solidFill>
              <a:effectLst/>
              <a:uLnTx/>
              <a:uFillTx/>
              <a:latin typeface="Calibri" panose="020F0502020204030204"/>
              <a:ea typeface="+mn-lt"/>
              <a:cs typeface="Calibri" panose="020F0502020204030204"/>
            </a:endParaRPr>
          </a:p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GB" sz="1600" b="0" i="0" u="none" strike="noStrike" kern="1200" cap="none" spc="0" normalizeH="0" baseline="0" noProof="0" dirty="0">
                <a:ln>
                  <a:noFill/>
                </a:ln>
                <a:solidFill>
                  <a:srgbClr val="3A3A3A"/>
                </a:solidFill>
                <a:effectLst/>
                <a:uLnTx/>
                <a:uFillTx/>
                <a:latin typeface="Calibri" panose="020F0502020204030204"/>
                <a:ea typeface="+mn-lt"/>
                <a:cs typeface="Calibri" panose="020F0502020204030204"/>
              </a:rPr>
              <a:t>Deane, K.L., </a:t>
            </a:r>
            <a:r>
              <a:rPr kumimoji="0" lang="en-GB" sz="1600" b="0" i="0" u="none" strike="noStrike" kern="1200" cap="none" spc="0" normalizeH="0" baseline="0" noProof="0" dirty="0" err="1">
                <a:ln>
                  <a:noFill/>
                </a:ln>
                <a:solidFill>
                  <a:srgbClr val="3A3A3A"/>
                </a:solidFill>
                <a:effectLst/>
                <a:uLnTx/>
                <a:uFillTx/>
                <a:latin typeface="Calibri" panose="020F0502020204030204"/>
                <a:ea typeface="+mn-lt"/>
                <a:cs typeface="Calibri" panose="020F0502020204030204"/>
              </a:rPr>
              <a:t>Meissel</a:t>
            </a:r>
            <a:r>
              <a:rPr kumimoji="0" lang="en-GB" sz="1600" b="0" i="0" u="none" strike="noStrike" kern="1200" cap="none" spc="0" normalizeH="0" baseline="0" noProof="0" dirty="0">
                <a:ln>
                  <a:noFill/>
                </a:ln>
                <a:solidFill>
                  <a:srgbClr val="3A3A3A"/>
                </a:solidFill>
                <a:effectLst/>
                <a:uLnTx/>
                <a:uFillTx/>
                <a:latin typeface="Calibri" panose="020F0502020204030204"/>
                <a:ea typeface="+mn-lt"/>
                <a:cs typeface="Calibri" panose="020F0502020204030204"/>
              </a:rPr>
              <a:t>, K., Moore, J., Gillham, B. (2018) “Positive youth development profiles of cross-age peer mentors,” </a:t>
            </a:r>
            <a:r>
              <a:rPr kumimoji="0" lang="en-GB" sz="1600" b="0" i="1" u="none" strike="noStrike" kern="1200" cap="none" spc="0" normalizeH="0" baseline="0" noProof="0" dirty="0">
                <a:ln>
                  <a:noFill/>
                </a:ln>
                <a:solidFill>
                  <a:srgbClr val="3A3A3A"/>
                </a:solidFill>
                <a:effectLst/>
                <a:uLnTx/>
                <a:uFillTx/>
                <a:latin typeface="Calibri" panose="020F0502020204030204"/>
                <a:ea typeface="+mn-lt"/>
                <a:cs typeface="Calibri" panose="020F0502020204030204"/>
              </a:rPr>
              <a:t>Applied developmental science</a:t>
            </a:r>
            <a:r>
              <a:rPr kumimoji="0" lang="en-GB" sz="1600" b="0" i="0" u="none" strike="noStrike" kern="1200" cap="none" spc="0" normalizeH="0" baseline="0" noProof="0" dirty="0">
                <a:ln>
                  <a:noFill/>
                </a:ln>
                <a:solidFill>
                  <a:srgbClr val="3A3A3A"/>
                </a:solidFill>
                <a:effectLst/>
                <a:uLnTx/>
                <a:uFillTx/>
                <a:latin typeface="Calibri" panose="020F0502020204030204"/>
                <a:ea typeface="+mn-lt"/>
                <a:cs typeface="Calibri" panose="020F0502020204030204"/>
              </a:rPr>
              <a:t>, 22(4), pp. 301–315. Available at: https://doi.org/10.1080/10888691.2017.1295810</a:t>
            </a:r>
            <a:endParaRPr kumimoji="0" lang="en-GB" sz="1600" b="0" i="0" u="none" strike="noStrike" kern="1200" cap="none" spc="0" normalizeH="0" baseline="0" noProof="0" dirty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GB" sz="1800" b="1" i="0" u="none" strike="noStrike" kern="1200" cap="none" spc="0" normalizeH="0" baseline="0" noProof="0" dirty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Calibri" panose="020F0502020204030204"/>
              <a:ea typeface="+mn-ea"/>
              <a:cs typeface="Calibri"/>
            </a:endParaRPr>
          </a:p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GB" sz="1800" b="1" i="0" u="none" strike="noStrike" kern="1200" cap="none" spc="0" normalizeH="0" baseline="0" noProof="0" dirty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Calibri" panose="020F0502020204030204"/>
              <a:ea typeface="+mn-ea"/>
              <a:cs typeface="Calibri"/>
            </a:endParaRPr>
          </a:p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GB" sz="1800" b="1" i="0" u="none" strike="noStrike" kern="1200" cap="none" spc="0" normalizeH="0" baseline="0" noProof="0" dirty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Calibri" panose="020F0502020204030204"/>
              <a:ea typeface="+mn-ea"/>
              <a:cs typeface="Calibri"/>
            </a:endParaRPr>
          </a:p>
        </p:txBody>
      </p:sp>
      <p:pic>
        <p:nvPicPr>
          <p:cNvPr id="2" name="13">
            <a:hlinkClick r:id="" action="ppaction://media"/>
            <a:extLst>
              <a:ext uri="{FF2B5EF4-FFF2-40B4-BE49-F238E27FC236}">
                <a16:creationId xmlns:a16="http://schemas.microsoft.com/office/drawing/2014/main" id="{6A2662DE-5EB8-7806-031F-48D375C477E8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5"/>
          <a:stretch>
            <a:fillRect/>
          </a:stretch>
        </p:blipFill>
        <p:spPr>
          <a:xfrm>
            <a:off x="3725192" y="2211125"/>
            <a:ext cx="304800" cy="3048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51938277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77119" fill="hold"/>
                                        <p:tgtEl>
                                          <p:spTgt spid="2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>
              <p:cMediaNode vol="8000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2"/>
                </p:tgtEl>
              </p:cMediaNode>
            </p:audio>
          </p:childTnLst>
        </p:cTn>
      </p:par>
    </p:tnLst>
  </p:timing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0E2841"/>
      </a:dk2>
      <a:lt2>
        <a:srgbClr val="E8E8E8"/>
      </a:lt2>
      <a:accent1>
        <a:srgbClr val="156082"/>
      </a:accent1>
      <a:accent2>
        <a:srgbClr val="E97132"/>
      </a:accent2>
      <a:accent3>
        <a:srgbClr val="196B24"/>
      </a:accent3>
      <a:accent4>
        <a:srgbClr val="0F9ED5"/>
      </a:accent4>
      <a:accent5>
        <a:srgbClr val="A02B93"/>
      </a:accent5>
      <a:accent6>
        <a:srgbClr val="4EA72E"/>
      </a:accent6>
      <a:hlink>
        <a:srgbClr val="467886"/>
      </a:hlink>
      <a:folHlink>
        <a:srgbClr val="96607D"/>
      </a:folHlink>
    </a:clrScheme>
    <a:fontScheme name="Office">
      <a:majorFont>
        <a:latin typeface="Aptos Display" panose="0211000402020202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Aptos" panose="0211000402020202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  <a:ln w="2540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  <a:extLst>
    <a:ext uri="{05A4C25C-085E-4340-85A3-A5531E510DB2}">
      <thm15:themeFamily xmlns:thm15="http://schemas.microsoft.com/office/thememl/2012/main" name="Office Theme" id="{2E142A2C-CD16-42D6-873A-C26D2A0506FA}" vid="{1BDDFF52-6CD6-40A5-AB3C-68EB2F1E4D0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861</Words>
  <Application>Microsoft Office PowerPoint</Application>
  <PresentationFormat>Widescreen</PresentationFormat>
  <Paragraphs>96</Paragraphs>
  <Slides>13</Slides>
  <Notes>1</Notes>
  <HiddenSlides>0</HiddenSlides>
  <MMClips>13</MMClip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13</vt:i4>
      </vt:variant>
    </vt:vector>
  </HeadingPairs>
  <TitlesOfParts>
    <vt:vector size="14" baseType="lpstr"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>Alison Evans</dc:creator>
  <cp:lastModifiedBy>Gail Parker</cp:lastModifiedBy>
  <cp:revision>3</cp:revision>
  <dcterms:created xsi:type="dcterms:W3CDTF">2024-02-09T14:34:40Z</dcterms:created>
  <dcterms:modified xsi:type="dcterms:W3CDTF">2025-01-30T19:20:30Z</dcterms:modified>
</cp:coreProperties>
</file>