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8" r:id="rId3"/>
    <p:sldId id="257" r:id="rId4"/>
    <p:sldId id="258" r:id="rId5"/>
    <p:sldId id="265" r:id="rId6"/>
    <p:sldId id="269" r:id="rId7"/>
    <p:sldId id="270" r:id="rId8"/>
    <p:sldId id="260" r:id="rId9"/>
    <p:sldId id="261" r:id="rId10"/>
    <p:sldId id="266" r:id="rId11"/>
    <p:sldId id="262" r:id="rId12"/>
    <p:sldId id="263" r:id="rId13"/>
    <p:sldId id="264" r:id="rId14"/>
    <p:sldId id="27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714"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CEE73-1343-42D9-91E2-C1A33F11952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F994EBB-BD40-4B47-9947-24069DEF80B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E04415-B412-42DD-8032-63F706472B47}"/>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5" name="Footer Placeholder 4">
            <a:extLst>
              <a:ext uri="{FF2B5EF4-FFF2-40B4-BE49-F238E27FC236}">
                <a16:creationId xmlns:a16="http://schemas.microsoft.com/office/drawing/2014/main" id="{9736A174-A8EC-4602-8ADD-3C7791AFDC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45BDC6-D711-4BBE-9E2C-1878C7060ADC}"/>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3791750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2A874-DBFD-43D4-BAB3-66ADB67B5C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F82664-879E-4291-854A-C6BD8F1A61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A7FFA7-4BD5-4EF6-B384-DA7C240BB336}"/>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5" name="Footer Placeholder 4">
            <a:extLst>
              <a:ext uri="{FF2B5EF4-FFF2-40B4-BE49-F238E27FC236}">
                <a16:creationId xmlns:a16="http://schemas.microsoft.com/office/drawing/2014/main" id="{B8D51E2E-2A41-4434-82CE-6741BA59EAD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B48D32-A843-4919-AC43-33303384F1EF}"/>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4110694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D9F38-6423-478E-BFAF-0C31E9F329BC}"/>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D04EED-9255-42D5-8326-F3726974BD69}"/>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7F2FCD-21FA-4620-B30E-AA9CE8B636B3}"/>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5" name="Footer Placeholder 4">
            <a:extLst>
              <a:ext uri="{FF2B5EF4-FFF2-40B4-BE49-F238E27FC236}">
                <a16:creationId xmlns:a16="http://schemas.microsoft.com/office/drawing/2014/main" id="{09F9CF3A-B78E-4A02-8727-33F77FAB70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04E304-8016-42D9-A09C-9DFEDE26C8E0}"/>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3519067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A9EFF-BE78-4863-BED2-64E716BD7A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965B6A-B2AC-41E7-AE3A-B724AD842E7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A18CF3-16F6-45A6-A59E-9D55DB50B5A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0BE119-A94D-43DA-A65A-5DE11D6B2C94}"/>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6" name="Footer Placeholder 5">
            <a:extLst>
              <a:ext uri="{FF2B5EF4-FFF2-40B4-BE49-F238E27FC236}">
                <a16:creationId xmlns:a16="http://schemas.microsoft.com/office/drawing/2014/main" id="{BFEDFF7C-5F07-4962-8ECE-22E2B2340E6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86F4F47-F66C-4C4B-91F9-A00B226D89C8}"/>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132464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DDE7F-4B4E-421F-B40E-A32DB6470D43}"/>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A93D88-506D-4D8C-BC08-D9166224F61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A0C8CDB-0560-4FB5-9B34-CCA3BC1129F8}"/>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0329D1-6046-4E5C-B167-669FA6A7FBDB}"/>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46CA873-62D2-4165-9936-BD624CA477E2}"/>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3FA377-982F-40AB-A41B-61C406A6B68D}"/>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8" name="Footer Placeholder 7">
            <a:extLst>
              <a:ext uri="{FF2B5EF4-FFF2-40B4-BE49-F238E27FC236}">
                <a16:creationId xmlns:a16="http://schemas.microsoft.com/office/drawing/2014/main" id="{41286301-457F-41B6-8780-959A72D7C49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6D7AB59-17A9-4E6A-8C7D-8006191F879F}"/>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2713954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71C8-647D-4200-B1D0-A53AFFFA35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603914-9BE6-4FC3-AE92-2CC8E4D10DB7}"/>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4" name="Footer Placeholder 3">
            <a:extLst>
              <a:ext uri="{FF2B5EF4-FFF2-40B4-BE49-F238E27FC236}">
                <a16:creationId xmlns:a16="http://schemas.microsoft.com/office/drawing/2014/main" id="{E6DB9A1C-9FDB-45D9-A8FE-CEB566CF11F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F65C141-0D8E-4C76-A896-8F6EE95BCB1B}"/>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2334568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2D191F-8ACF-41B5-8D10-6F8F2AFD3B77}"/>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3" name="Footer Placeholder 2">
            <a:extLst>
              <a:ext uri="{FF2B5EF4-FFF2-40B4-BE49-F238E27FC236}">
                <a16:creationId xmlns:a16="http://schemas.microsoft.com/office/drawing/2014/main" id="{603470CB-6EB5-4836-A19C-37BA590F221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4BE0AD3-D891-4967-B7E0-F1951A497643}"/>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3984515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B423F-985F-4CC9-ABBC-8126BA4E572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299A98-C1B5-4E43-9844-7F324253A8C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037E1E-249E-4B0E-A189-5233479211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3F17955-1E4E-43FD-ADFE-C462333EC410}"/>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6" name="Footer Placeholder 5">
            <a:extLst>
              <a:ext uri="{FF2B5EF4-FFF2-40B4-BE49-F238E27FC236}">
                <a16:creationId xmlns:a16="http://schemas.microsoft.com/office/drawing/2014/main" id="{DFE7AC05-D562-4C06-98C2-B2C7E1FCB42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D2109F5-D426-4886-A565-AD66EBD42376}"/>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2238090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1C5DC-1694-4ADC-8BB9-3C9D60C5021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19C1CE-2A8A-4969-B184-FFB7E5F7512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3A590E8-23B3-41F1-8D47-71120AB85BF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161F4C6-4CE2-4892-BF54-38B60589CA32}"/>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6" name="Footer Placeholder 5">
            <a:extLst>
              <a:ext uri="{FF2B5EF4-FFF2-40B4-BE49-F238E27FC236}">
                <a16:creationId xmlns:a16="http://schemas.microsoft.com/office/drawing/2014/main" id="{E055A993-4D53-454C-8CC2-3D6C7FEB36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EE62DC1-E04E-4F58-BADD-981CF1BF589D}"/>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3874131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9E059-3BB8-4AAE-BAE1-569D6F7C19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E45515-FE97-4A28-BDA5-7E43F2F089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888A8-396F-4D95-97E2-24F4FB71F55C}"/>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5" name="Footer Placeholder 4">
            <a:extLst>
              <a:ext uri="{FF2B5EF4-FFF2-40B4-BE49-F238E27FC236}">
                <a16:creationId xmlns:a16="http://schemas.microsoft.com/office/drawing/2014/main" id="{2CCC534B-7E86-466A-A3B1-84E9DF07447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CF1AF9C-DD15-4619-8BB7-1CF19DA9CF45}"/>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240709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976E9E-0ADD-481A-8B1A-805FB77524C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2D3D8D-8827-46A0-91F6-B7E73AB8BFB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F04611-4556-48AC-9497-D08ADEE39357}"/>
              </a:ext>
            </a:extLst>
          </p:cNvPr>
          <p:cNvSpPr>
            <a:spLocks noGrp="1"/>
          </p:cNvSpPr>
          <p:nvPr>
            <p:ph type="dt" sz="half" idx="10"/>
          </p:nvPr>
        </p:nvSpPr>
        <p:spPr/>
        <p:txBody>
          <a:bodyPr/>
          <a:lstStyle/>
          <a:p>
            <a:fld id="{D8B9C4E7-BEA9-44E1-8DFB-C739622B46D5}" type="datetimeFigureOut">
              <a:rPr lang="en-US" smtClean="0"/>
              <a:pPr/>
              <a:t>4/24/2019</a:t>
            </a:fld>
            <a:endParaRPr lang="en-US" dirty="0"/>
          </a:p>
        </p:txBody>
      </p:sp>
      <p:sp>
        <p:nvSpPr>
          <p:cNvPr id="5" name="Footer Placeholder 4">
            <a:extLst>
              <a:ext uri="{FF2B5EF4-FFF2-40B4-BE49-F238E27FC236}">
                <a16:creationId xmlns:a16="http://schemas.microsoft.com/office/drawing/2014/main" id="{78F3E017-A0C4-416A-99AA-B571661C9E6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90359C3-5112-45FD-9F01-146D5809F68B}"/>
              </a:ext>
            </a:extLst>
          </p:cNvPr>
          <p:cNvSpPr>
            <a:spLocks noGrp="1"/>
          </p:cNvSpPr>
          <p:nvPr>
            <p:ph type="sldNum" sz="quarter" idx="12"/>
          </p:nvPr>
        </p:nvSpPr>
        <p:spPr/>
        <p:txBody>
          <a:body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862134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6A6984-E1D2-493D-A8F9-B730FA9D18F3}"/>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5B6209-1787-4986-8D1C-4A6E43085F1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06B8BB-7527-4AF6-9BDC-79404407AFE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8B9C4E7-BEA9-44E1-8DFB-C739622B46D5}" type="datetimeFigureOut">
              <a:rPr lang="en-US" smtClean="0"/>
              <a:pPr/>
              <a:t>4/24/2019</a:t>
            </a:fld>
            <a:endParaRPr lang="en-US" dirty="0"/>
          </a:p>
        </p:txBody>
      </p:sp>
      <p:sp>
        <p:nvSpPr>
          <p:cNvPr id="5" name="Footer Placeholder 4">
            <a:extLst>
              <a:ext uri="{FF2B5EF4-FFF2-40B4-BE49-F238E27FC236}">
                <a16:creationId xmlns:a16="http://schemas.microsoft.com/office/drawing/2014/main" id="{2A9EA846-49B4-4666-9B04-CAD50B76EAA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FE8F6D8-9C9C-4015-80AE-51FDFE1A7B2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77B191D-6DD3-48C1-B003-7165DCDDEECB}" type="slidenum">
              <a:rPr lang="en-US" smtClean="0"/>
              <a:pPr/>
              <a:t>‹#›</a:t>
            </a:fld>
            <a:endParaRPr lang="en-US" dirty="0"/>
          </a:p>
        </p:txBody>
      </p:sp>
    </p:spTree>
    <p:extLst>
      <p:ext uri="{BB962C8B-B14F-4D97-AF65-F5344CB8AC3E}">
        <p14:creationId xmlns:p14="http://schemas.microsoft.com/office/powerpoint/2010/main" val="201850270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1722925"/>
            <a:ext cx="9144000" cy="2696675"/>
          </a:xfrm>
        </p:spPr>
        <p:txBody>
          <a:bodyPr>
            <a:normAutofit fontScale="25000" lnSpcReduction="20000"/>
          </a:bodyPr>
          <a:lstStyle/>
          <a:p>
            <a:r>
              <a:rPr lang="en-IN" sz="11200" b="1" dirty="0">
                <a:solidFill>
                  <a:schemeClr val="bg2">
                    <a:lumMod val="10000"/>
                  </a:schemeClr>
                </a:solidFill>
              </a:rPr>
              <a:t>B PLAN</a:t>
            </a:r>
          </a:p>
          <a:p>
            <a:r>
              <a:rPr lang="en-IN" sz="11200" b="1" dirty="0">
                <a:solidFill>
                  <a:schemeClr val="bg2">
                    <a:lumMod val="10000"/>
                  </a:schemeClr>
                </a:solidFill>
              </a:rPr>
              <a:t>café coffee sweet</a:t>
            </a:r>
            <a:r>
              <a:rPr lang="en-IN" dirty="0"/>
              <a:t>’</a:t>
            </a:r>
          </a:p>
          <a:p>
            <a:endParaRPr lang="en-IN" sz="3500" dirty="0">
              <a:solidFill>
                <a:schemeClr val="tx1"/>
              </a:solidFill>
            </a:endParaRPr>
          </a:p>
          <a:p>
            <a:endParaRPr lang="en-IN" sz="3500" dirty="0">
              <a:solidFill>
                <a:schemeClr val="tx1"/>
              </a:solidFill>
            </a:endParaRPr>
          </a:p>
          <a:p>
            <a:endParaRPr lang="en-IN" sz="3500" dirty="0">
              <a:solidFill>
                <a:schemeClr val="tx1"/>
              </a:solidFill>
            </a:endParaRPr>
          </a:p>
          <a:p>
            <a:endParaRPr lang="en-IN" sz="3500" dirty="0">
              <a:solidFill>
                <a:schemeClr val="tx1"/>
              </a:solidFill>
            </a:endParaRPr>
          </a:p>
          <a:p>
            <a:pPr algn="l"/>
            <a:r>
              <a:rPr lang="en-IN" sz="9600" dirty="0">
                <a:solidFill>
                  <a:schemeClr val="tx1"/>
                </a:solidFill>
              </a:rPr>
              <a:t>Student name : Rahul Patel</a:t>
            </a:r>
          </a:p>
          <a:p>
            <a:pPr algn="l"/>
            <a:r>
              <a:rPr lang="en-IN" sz="9600" dirty="0">
                <a:solidFill>
                  <a:schemeClr val="tx1"/>
                </a:solidFill>
              </a:rPr>
              <a:t>Student  No: 1709354</a:t>
            </a:r>
          </a:p>
          <a:p>
            <a:pPr algn="l"/>
            <a:r>
              <a:rPr lang="en-IN" sz="9600" dirty="0">
                <a:solidFill>
                  <a:schemeClr val="tx1"/>
                </a:solidFill>
              </a:rPr>
              <a:t>Subject: Entrepreneurship</a:t>
            </a:r>
          </a:p>
          <a:p>
            <a:pPr algn="l"/>
            <a:r>
              <a:rPr lang="en-IN" sz="9600" dirty="0">
                <a:solidFill>
                  <a:schemeClr val="tx1"/>
                </a:solidFill>
              </a:rPr>
              <a:t>Lecturer Name : Richard Small</a:t>
            </a:r>
          </a:p>
          <a:p>
            <a:endParaRPr lang="en-IN" dirty="0"/>
          </a:p>
        </p:txBody>
      </p:sp>
      <p:pic>
        <p:nvPicPr>
          <p:cNvPr id="1028" name="Picture 4" descr="C:\Users\Dell\Desktop\coffee-beans-png-image-5a35e76f1974f4.9973722915134820951043.jpg"/>
          <p:cNvPicPr>
            <a:picLocks noChangeAspect="1" noChangeArrowheads="1"/>
          </p:cNvPicPr>
          <p:nvPr/>
        </p:nvPicPr>
        <p:blipFill>
          <a:blip r:embed="rId2"/>
          <a:srcRect/>
          <a:stretch>
            <a:fillRect/>
          </a:stretch>
        </p:blipFill>
        <p:spPr bwMode="auto">
          <a:xfrm>
            <a:off x="838200" y="4998660"/>
            <a:ext cx="7696200" cy="1521409"/>
          </a:xfrm>
          <a:prstGeom prst="rect">
            <a:avLst/>
          </a:prstGeom>
          <a:noFill/>
        </p:spPr>
      </p:pic>
      <p:sp>
        <p:nvSpPr>
          <p:cNvPr id="4" name="Rectangle 3"/>
          <p:cNvSpPr/>
          <p:nvPr/>
        </p:nvSpPr>
        <p:spPr>
          <a:xfrm>
            <a:off x="3166038" y="3244334"/>
            <a:ext cx="2811924" cy="1754326"/>
          </a:xfrm>
          <a:prstGeom prst="rect">
            <a:avLst/>
          </a:prstGeom>
        </p:spPr>
        <p:txBody>
          <a:bodyPr wrap="none">
            <a:spAutoFit/>
          </a:bodyPr>
          <a:lstStyle/>
          <a:p>
            <a:endParaRPr lang="en-IN" b="1" i="1" dirty="0"/>
          </a:p>
          <a:p>
            <a:endParaRPr lang="en-IN" b="1" i="1" dirty="0"/>
          </a:p>
          <a:p>
            <a:endParaRPr lang="en-IN" b="1" i="1" dirty="0"/>
          </a:p>
          <a:p>
            <a:endParaRPr lang="en-IN" b="1" i="1" dirty="0"/>
          </a:p>
          <a:p>
            <a:endParaRPr lang="en-IN" b="1" i="1" dirty="0"/>
          </a:p>
          <a:p>
            <a:r>
              <a:rPr lang="en-IN" b="1" i="1" dirty="0"/>
              <a:t> GOOD TO THE LAST DROP</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p>
        </p:txBody>
      </p:sp>
      <p:sp>
        <p:nvSpPr>
          <p:cNvPr id="3" name="Subtitle 2"/>
          <p:cNvSpPr>
            <a:spLocks noGrp="1"/>
          </p:cNvSpPr>
          <p:nvPr>
            <p:ph type="subTitle" idx="1"/>
          </p:nvPr>
        </p:nvSpPr>
        <p:spPr>
          <a:xfrm>
            <a:off x="0" y="5715000"/>
            <a:ext cx="9144000" cy="1143000"/>
          </a:xfrm>
        </p:spPr>
        <p:txBody>
          <a:bodyPr>
            <a:normAutofit/>
          </a:bodyPr>
          <a:lstStyle/>
          <a:p>
            <a:endParaRPr lang="en-US" dirty="0"/>
          </a:p>
        </p:txBody>
      </p:sp>
      <p:pic>
        <p:nvPicPr>
          <p:cNvPr id="10242" name="Picture 2" descr="Image result for coffee shop"/>
          <p:cNvPicPr>
            <a:picLocks noChangeAspect="1" noChangeArrowheads="1"/>
          </p:cNvPicPr>
          <p:nvPr/>
        </p:nvPicPr>
        <p:blipFill>
          <a:blip r:embed="rId2" cstate="print"/>
          <a:srcRect/>
          <a:stretch>
            <a:fillRect/>
          </a:stretch>
        </p:blipFill>
        <p:spPr bwMode="auto">
          <a:xfrm>
            <a:off x="0" y="0"/>
            <a:ext cx="9144000" cy="5638800"/>
          </a:xfrm>
          <a:prstGeom prst="rect">
            <a:avLst/>
          </a:prstGeom>
          <a:noFill/>
        </p:spPr>
      </p:pic>
      <p:pic>
        <p:nvPicPr>
          <p:cNvPr id="5" name="Picture 2" descr="Image result for coffee shop"/>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café coffee sweet’</a:t>
            </a:r>
            <a:endParaRPr lang="en-US" dirty="0"/>
          </a:p>
        </p:txBody>
      </p:sp>
      <p:sp>
        <p:nvSpPr>
          <p:cNvPr id="3" name="Content Placeholder 2"/>
          <p:cNvSpPr>
            <a:spLocks noGrp="1"/>
          </p:cNvSpPr>
          <p:nvPr>
            <p:ph idx="1"/>
          </p:nvPr>
        </p:nvSpPr>
        <p:spPr/>
        <p:txBody>
          <a:bodyPr>
            <a:normAutofit/>
          </a:bodyPr>
          <a:lstStyle/>
          <a:p>
            <a:r>
              <a:rPr lang="en-US" dirty="0"/>
              <a:t>The UK Coffee Industry has been one of the fastest growing sectors in the retail industry over the last ten years</a:t>
            </a:r>
          </a:p>
          <a:p>
            <a:r>
              <a:rPr lang="en-US" dirty="0"/>
              <a:t>Usually people are start our day with coffee or tea and drinks.</a:t>
            </a:r>
            <a:endParaRPr lang="en-IN" dirty="0"/>
          </a:p>
          <a:p>
            <a:r>
              <a:rPr lang="en-IN" dirty="0"/>
              <a:t>We will be running a coffee shop, named as ‘café coffee sweet’ in the city of London in England. </a:t>
            </a:r>
          </a:p>
          <a:p>
            <a:r>
              <a:rPr lang="en-IN" dirty="0"/>
              <a:t>The main target of the business will be the people of all ages as coffee is being loved by all. </a:t>
            </a:r>
          </a:p>
          <a:p>
            <a:r>
              <a:rPr lang="en-IN" dirty="0"/>
              <a:t>This shop will be offering coffee and related products. </a:t>
            </a:r>
          </a:p>
          <a:p>
            <a:r>
              <a:rPr lang="en-IN" dirty="0"/>
              <a:t>The business will be starting from the city of London and soon will be expanding our business in other cities of the England. Initially we will be targeting 70-100 customers per day and gradually increasing day by day</a:t>
            </a:r>
            <a:endParaRPr lang="en-US" dirty="0"/>
          </a:p>
        </p:txBody>
      </p:sp>
      <p:pic>
        <p:nvPicPr>
          <p:cNvPr id="2050" name="Picture 2" descr="C:\Users\Dell\Desktop\5iRebq4ia.png"/>
          <p:cNvPicPr>
            <a:picLocks noChangeAspect="1" noChangeArrowheads="1"/>
          </p:cNvPicPr>
          <p:nvPr/>
        </p:nvPicPr>
        <p:blipFill>
          <a:blip r:embed="rId2" cstate="print"/>
          <a:srcRect/>
          <a:stretch>
            <a:fillRect/>
          </a:stretch>
        </p:blipFill>
        <p:spPr bwMode="auto">
          <a:xfrm>
            <a:off x="7620000" y="228600"/>
            <a:ext cx="1135763" cy="15240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Objectives</a:t>
            </a:r>
            <a:endParaRPr lang="en-US" dirty="0"/>
          </a:p>
        </p:txBody>
      </p:sp>
      <p:sp>
        <p:nvSpPr>
          <p:cNvPr id="3" name="Content Placeholder 2"/>
          <p:cNvSpPr>
            <a:spLocks noGrp="1"/>
          </p:cNvSpPr>
          <p:nvPr>
            <p:ph idx="1"/>
          </p:nvPr>
        </p:nvSpPr>
        <p:spPr/>
        <p:txBody>
          <a:bodyPr>
            <a:normAutofit/>
          </a:bodyPr>
          <a:lstStyle/>
          <a:p>
            <a:pPr lvl="0"/>
            <a:r>
              <a:rPr lang="en-IN" dirty="0"/>
              <a:t>Our objective is to provide the best quality of the product to our customers.</a:t>
            </a:r>
            <a:endParaRPr lang="en-US" dirty="0"/>
          </a:p>
          <a:p>
            <a:pPr lvl="0"/>
            <a:r>
              <a:rPr lang="en-IN" dirty="0"/>
              <a:t>The coffee will be processed under safe environment and proper satisfaction level to the customers is being provided.</a:t>
            </a:r>
            <a:endParaRPr lang="en-US" dirty="0"/>
          </a:p>
          <a:p>
            <a:pPr lvl="0"/>
            <a:r>
              <a:rPr lang="en-IN" dirty="0"/>
              <a:t>The health of the customer will be taken proper care by providing them healthy products and drinks.</a:t>
            </a:r>
            <a:endParaRPr lang="en-US" dirty="0"/>
          </a:p>
        </p:txBody>
      </p:sp>
      <p:pic>
        <p:nvPicPr>
          <p:cNvPr id="4" name="Picture 2" descr="C:\Users\Dell\Desktop\5iRebq4ia.png"/>
          <p:cNvPicPr>
            <a:picLocks noChangeAspect="1" noChangeArrowheads="1"/>
          </p:cNvPicPr>
          <p:nvPr/>
        </p:nvPicPr>
        <p:blipFill>
          <a:blip r:embed="rId2" cstate="print"/>
          <a:srcRect/>
          <a:stretch>
            <a:fillRect/>
          </a:stretch>
        </p:blipFill>
        <p:spPr bwMode="auto">
          <a:xfrm>
            <a:off x="7620000" y="0"/>
            <a:ext cx="1135763" cy="15240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Products </a:t>
            </a:r>
            <a:endParaRPr lang="en-US" dirty="0"/>
          </a:p>
        </p:txBody>
      </p:sp>
      <p:sp>
        <p:nvSpPr>
          <p:cNvPr id="3" name="Content Placeholder 2"/>
          <p:cNvSpPr>
            <a:spLocks noGrp="1"/>
          </p:cNvSpPr>
          <p:nvPr>
            <p:ph idx="1"/>
          </p:nvPr>
        </p:nvSpPr>
        <p:spPr/>
        <p:txBody>
          <a:bodyPr>
            <a:normAutofit/>
          </a:bodyPr>
          <a:lstStyle/>
          <a:p>
            <a:pPr>
              <a:buNone/>
            </a:pPr>
            <a:r>
              <a:rPr lang="en-IN" dirty="0"/>
              <a:t>	We will be offering the following products at our store. These may include not only coffee but some snacks and other beverages too. This is so because customers will not be visiting our store just for coffee, but they would also like some snacks along with it. </a:t>
            </a:r>
            <a:endParaRPr lang="en-US" dirty="0"/>
          </a:p>
          <a:p>
            <a:pPr lvl="0"/>
            <a:r>
              <a:rPr lang="en-IN" dirty="0"/>
              <a:t>Coffee</a:t>
            </a:r>
            <a:endParaRPr lang="en-US" dirty="0"/>
          </a:p>
          <a:p>
            <a:pPr lvl="0"/>
            <a:r>
              <a:rPr lang="en-IN" dirty="0"/>
              <a:t>Tea</a:t>
            </a:r>
            <a:endParaRPr lang="en-US" dirty="0"/>
          </a:p>
          <a:p>
            <a:pPr lvl="0"/>
            <a:r>
              <a:rPr lang="en-IN" dirty="0"/>
              <a:t>Sandwiches</a:t>
            </a:r>
            <a:endParaRPr lang="en-US" dirty="0"/>
          </a:p>
          <a:p>
            <a:pPr lvl="0"/>
            <a:r>
              <a:rPr lang="en-IN" dirty="0"/>
              <a:t>Baked breads</a:t>
            </a:r>
            <a:endParaRPr lang="en-US" dirty="0"/>
          </a:p>
          <a:p>
            <a:pPr lvl="0"/>
            <a:r>
              <a:rPr lang="en-IN" dirty="0"/>
              <a:t>Cakes</a:t>
            </a:r>
            <a:endParaRPr lang="en-US" dirty="0"/>
          </a:p>
          <a:p>
            <a:pPr lvl="0"/>
            <a:r>
              <a:rPr lang="en-IN" dirty="0"/>
              <a:t>Pastries</a:t>
            </a:r>
            <a:endParaRPr lang="en-US" dirty="0"/>
          </a:p>
          <a:p>
            <a:pPr lvl="0"/>
            <a:r>
              <a:rPr lang="en-IN" dirty="0"/>
              <a:t>Beverages </a:t>
            </a:r>
            <a:endParaRPr lang="en-US" dirty="0"/>
          </a:p>
          <a:p>
            <a:endParaRPr lang="en-US" dirty="0"/>
          </a:p>
        </p:txBody>
      </p:sp>
      <p:pic>
        <p:nvPicPr>
          <p:cNvPr id="4" name="Picture 2" descr="C:\Users\Dell\Desktop\5iRebq4ia.png"/>
          <p:cNvPicPr>
            <a:picLocks noChangeAspect="1" noChangeArrowheads="1"/>
          </p:cNvPicPr>
          <p:nvPr/>
        </p:nvPicPr>
        <p:blipFill>
          <a:blip r:embed="rId2" cstate="print"/>
          <a:srcRect/>
          <a:stretch>
            <a:fillRect/>
          </a:stretch>
        </p:blipFill>
        <p:spPr bwMode="auto">
          <a:xfrm>
            <a:off x="7620000" y="0"/>
            <a:ext cx="1135763" cy="15240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Competitors</a:t>
            </a:r>
          </a:p>
        </p:txBody>
      </p:sp>
      <p:sp>
        <p:nvSpPr>
          <p:cNvPr id="3" name="Content Placeholder 2"/>
          <p:cNvSpPr>
            <a:spLocks noGrp="1"/>
          </p:cNvSpPr>
          <p:nvPr>
            <p:ph idx="1"/>
          </p:nvPr>
        </p:nvSpPr>
        <p:spPr/>
        <p:txBody>
          <a:bodyPr>
            <a:normAutofit/>
          </a:bodyPr>
          <a:lstStyle/>
          <a:p>
            <a:r>
              <a:rPr lang="en-US" dirty="0"/>
              <a:t>There are several brands of coffee shop working in London. It includes Kaffeine, Prufrock coffee, Allpress Espresso bar and many other. The reason being for stiff competition is these all are well settled brands of UK and working from a long time. Secondly, they have huge customer base too.</a:t>
            </a:r>
          </a:p>
          <a:p>
            <a:r>
              <a:rPr lang="en-US" dirty="0"/>
              <a:t>Café Coffee sweet will attract customer by working on its cost leading strategies so that product price can be minimized, and customer can be attracted.  </a:t>
            </a:r>
          </a:p>
        </p:txBody>
      </p:sp>
      <p:pic>
        <p:nvPicPr>
          <p:cNvPr id="4" name="Picture 2" descr="C:\Users\Dell\Desktop\5iRebq4ia.png"/>
          <p:cNvPicPr>
            <a:picLocks noChangeAspect="1" noChangeArrowheads="1"/>
          </p:cNvPicPr>
          <p:nvPr/>
        </p:nvPicPr>
        <p:blipFill>
          <a:blip r:embed="rId2" cstate="print"/>
          <a:srcRect/>
          <a:stretch>
            <a:fillRect/>
          </a:stretch>
        </p:blipFill>
        <p:spPr bwMode="auto">
          <a:xfrm>
            <a:off x="7620000" y="0"/>
            <a:ext cx="1135763" cy="15240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Business Model</a:t>
            </a:r>
          </a:p>
        </p:txBody>
      </p:sp>
      <p:sp>
        <p:nvSpPr>
          <p:cNvPr id="3" name="Content Placeholder 2"/>
          <p:cNvSpPr>
            <a:spLocks noGrp="1"/>
          </p:cNvSpPr>
          <p:nvPr>
            <p:ph idx="1"/>
          </p:nvPr>
        </p:nvSpPr>
        <p:spPr/>
        <p:txBody>
          <a:bodyPr/>
          <a:lstStyle/>
          <a:p>
            <a:pPr algn="just">
              <a:buNone/>
            </a:pPr>
            <a:r>
              <a:rPr lang="en-US" dirty="0"/>
              <a:t>Café coffee spot will be a profit venture due to its primary objective of customer satisfaction. Here we have taken some projected or expected figures for the first operating year of café coffee spot. It shows that in first year it manage to earn a good amount of revenue. </a:t>
            </a:r>
          </a:p>
        </p:txBody>
      </p:sp>
      <p:sp>
        <p:nvSpPr>
          <p:cNvPr id="4" name="Oval 3"/>
          <p:cNvSpPr/>
          <p:nvPr/>
        </p:nvSpPr>
        <p:spPr>
          <a:xfrm>
            <a:off x="3733800" y="5029200"/>
            <a:ext cx="1143000" cy="1066800"/>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Menu</a:t>
            </a:r>
          </a:p>
        </p:txBody>
      </p:sp>
      <p:sp>
        <p:nvSpPr>
          <p:cNvPr id="5" name="Rectangle 4"/>
          <p:cNvSpPr/>
          <p:nvPr/>
        </p:nvSpPr>
        <p:spPr>
          <a:xfrm>
            <a:off x="3733800" y="4572000"/>
            <a:ext cx="11430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Branding</a:t>
            </a:r>
          </a:p>
        </p:txBody>
      </p:sp>
      <p:sp>
        <p:nvSpPr>
          <p:cNvPr id="6" name="Rectangle 5"/>
          <p:cNvSpPr/>
          <p:nvPr/>
        </p:nvSpPr>
        <p:spPr>
          <a:xfrm>
            <a:off x="5791200" y="5715000"/>
            <a:ext cx="19050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Café Equipment</a:t>
            </a:r>
          </a:p>
        </p:txBody>
      </p:sp>
      <p:sp>
        <p:nvSpPr>
          <p:cNvPr id="7" name="Rectangle 6"/>
          <p:cNvSpPr/>
          <p:nvPr/>
        </p:nvSpPr>
        <p:spPr>
          <a:xfrm>
            <a:off x="5791200" y="4800600"/>
            <a:ext cx="19050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Café Design</a:t>
            </a:r>
          </a:p>
        </p:txBody>
      </p:sp>
      <p:sp>
        <p:nvSpPr>
          <p:cNvPr id="8" name="Rectangle 7"/>
          <p:cNvSpPr/>
          <p:nvPr/>
        </p:nvSpPr>
        <p:spPr>
          <a:xfrm>
            <a:off x="3581400" y="6172200"/>
            <a:ext cx="19050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Licenses / Finance</a:t>
            </a:r>
          </a:p>
        </p:txBody>
      </p:sp>
      <p:sp>
        <p:nvSpPr>
          <p:cNvPr id="9" name="Rectangle 8"/>
          <p:cNvSpPr/>
          <p:nvPr/>
        </p:nvSpPr>
        <p:spPr>
          <a:xfrm>
            <a:off x="1295400" y="5715000"/>
            <a:ext cx="19050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Quality</a:t>
            </a:r>
          </a:p>
        </p:txBody>
      </p:sp>
      <p:sp>
        <p:nvSpPr>
          <p:cNvPr id="10" name="Rectangle 9"/>
          <p:cNvSpPr/>
          <p:nvPr/>
        </p:nvSpPr>
        <p:spPr>
          <a:xfrm>
            <a:off x="685800" y="4800600"/>
            <a:ext cx="19050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Customer Satisfaction</a:t>
            </a:r>
          </a:p>
        </p:txBody>
      </p:sp>
      <p:pic>
        <p:nvPicPr>
          <p:cNvPr id="11" name="Picture 2" descr="C:\Users\Dell\Desktop\5iRebq4ia.png"/>
          <p:cNvPicPr>
            <a:picLocks noChangeAspect="1" noChangeArrowheads="1"/>
          </p:cNvPicPr>
          <p:nvPr/>
        </p:nvPicPr>
        <p:blipFill>
          <a:blip r:embed="rId2" cstate="print"/>
          <a:srcRect/>
          <a:stretch>
            <a:fillRect/>
          </a:stretch>
        </p:blipFill>
        <p:spPr bwMode="auto">
          <a:xfrm>
            <a:off x="7543800" y="0"/>
            <a:ext cx="1135763" cy="15240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 financial plan</a:t>
            </a:r>
            <a:endParaRPr lang="en-US" dirty="0"/>
          </a:p>
        </p:txBody>
      </p:sp>
      <p:graphicFrame>
        <p:nvGraphicFramePr>
          <p:cNvPr id="4" name="Content Placeholder 3"/>
          <p:cNvGraphicFramePr>
            <a:graphicFrameLocks noGrp="1"/>
          </p:cNvGraphicFramePr>
          <p:nvPr>
            <p:ph idx="1"/>
          </p:nvPr>
        </p:nvGraphicFramePr>
        <p:xfrm>
          <a:off x="609600" y="1828799"/>
          <a:ext cx="7924800" cy="3581400"/>
        </p:xfrm>
        <a:graphic>
          <a:graphicData uri="http://schemas.openxmlformats.org/drawingml/2006/table">
            <a:tbl>
              <a:tblPr/>
              <a:tblGrid>
                <a:gridCol w="5562451">
                  <a:extLst>
                    <a:ext uri="{9D8B030D-6E8A-4147-A177-3AD203B41FA5}">
                      <a16:colId xmlns:a16="http://schemas.microsoft.com/office/drawing/2014/main" val="20000"/>
                    </a:ext>
                  </a:extLst>
                </a:gridCol>
                <a:gridCol w="2362349">
                  <a:extLst>
                    <a:ext uri="{9D8B030D-6E8A-4147-A177-3AD203B41FA5}">
                      <a16:colId xmlns:a16="http://schemas.microsoft.com/office/drawing/2014/main" val="20001"/>
                    </a:ext>
                  </a:extLst>
                </a:gridCol>
              </a:tblGrid>
              <a:tr h="895350">
                <a:tc>
                  <a:txBody>
                    <a:bodyPr/>
                    <a:lstStyle/>
                    <a:p>
                      <a:pPr marL="0" marR="0" algn="just">
                        <a:lnSpc>
                          <a:spcPct val="115000"/>
                        </a:lnSpc>
                        <a:spcBef>
                          <a:spcPts val="0"/>
                        </a:spcBef>
                        <a:spcAft>
                          <a:spcPts val="0"/>
                        </a:spcAft>
                      </a:pPr>
                      <a:r>
                        <a:rPr lang="en-IN" sz="3200" dirty="0">
                          <a:solidFill>
                            <a:schemeClr val="accent2">
                              <a:lumMod val="50000"/>
                            </a:schemeClr>
                          </a:solidFill>
                          <a:latin typeface="Times New Roman"/>
                          <a:ea typeface="Calibri"/>
                          <a:cs typeface="Times New Roman"/>
                        </a:rPr>
                        <a:t>Modes of funds</a:t>
                      </a:r>
                      <a:endParaRPr lang="en-US" sz="2800" dirty="0">
                        <a:solidFill>
                          <a:schemeClr val="accent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3200" dirty="0">
                          <a:solidFill>
                            <a:schemeClr val="accent2">
                              <a:lumMod val="50000"/>
                            </a:schemeClr>
                          </a:solidFill>
                          <a:latin typeface="Times New Roman"/>
                          <a:ea typeface="Calibri"/>
                          <a:cs typeface="Times New Roman"/>
                        </a:rPr>
                        <a:t>Amount</a:t>
                      </a:r>
                      <a:endParaRPr lang="en-US" sz="2800" dirty="0">
                        <a:solidFill>
                          <a:schemeClr val="accent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95350">
                <a:tc>
                  <a:txBody>
                    <a:bodyPr/>
                    <a:lstStyle/>
                    <a:p>
                      <a:pPr marL="0" marR="0" algn="just">
                        <a:lnSpc>
                          <a:spcPct val="115000"/>
                        </a:lnSpc>
                        <a:spcBef>
                          <a:spcPts val="0"/>
                        </a:spcBef>
                        <a:spcAft>
                          <a:spcPts val="0"/>
                        </a:spcAft>
                      </a:pPr>
                      <a:r>
                        <a:rPr lang="en-IN" sz="3200" dirty="0">
                          <a:solidFill>
                            <a:schemeClr val="accent2">
                              <a:lumMod val="50000"/>
                            </a:schemeClr>
                          </a:solidFill>
                          <a:latin typeface="Times New Roman"/>
                          <a:ea typeface="Calibri"/>
                          <a:cs typeface="Times New Roman"/>
                        </a:rPr>
                        <a:t>Owners capital</a:t>
                      </a:r>
                      <a:endParaRPr lang="en-US" sz="2800" dirty="0">
                        <a:solidFill>
                          <a:schemeClr val="accent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ct val="115000"/>
                        </a:lnSpc>
                        <a:spcBef>
                          <a:spcPts val="0"/>
                        </a:spcBef>
                        <a:spcAft>
                          <a:spcPts val="0"/>
                        </a:spcAft>
                      </a:pPr>
                      <a:r>
                        <a:rPr lang="en-IN" sz="3200" dirty="0">
                          <a:solidFill>
                            <a:schemeClr val="accent2">
                              <a:lumMod val="50000"/>
                            </a:schemeClr>
                          </a:solidFill>
                          <a:latin typeface="Times New Roman"/>
                          <a:ea typeface="Calibri"/>
                          <a:cs typeface="Times New Roman"/>
                        </a:rPr>
                        <a:t>£100,000</a:t>
                      </a:r>
                      <a:endParaRPr lang="en-US" sz="2800" dirty="0">
                        <a:solidFill>
                          <a:schemeClr val="accent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0001"/>
                  </a:ext>
                </a:extLst>
              </a:tr>
              <a:tr h="895350">
                <a:tc>
                  <a:txBody>
                    <a:bodyPr/>
                    <a:lstStyle/>
                    <a:p>
                      <a:pPr marL="0" marR="0" algn="just">
                        <a:lnSpc>
                          <a:spcPct val="115000"/>
                        </a:lnSpc>
                        <a:spcBef>
                          <a:spcPts val="0"/>
                        </a:spcBef>
                        <a:spcAft>
                          <a:spcPts val="0"/>
                        </a:spcAft>
                      </a:pPr>
                      <a:r>
                        <a:rPr lang="en-IN" sz="3200" dirty="0">
                          <a:solidFill>
                            <a:schemeClr val="accent2">
                              <a:lumMod val="50000"/>
                            </a:schemeClr>
                          </a:solidFill>
                          <a:latin typeface="Times New Roman"/>
                          <a:ea typeface="Calibri"/>
                          <a:cs typeface="Times New Roman"/>
                        </a:rPr>
                        <a:t>Long term loans</a:t>
                      </a:r>
                      <a:endParaRPr lang="en-US" sz="2800" dirty="0">
                        <a:solidFill>
                          <a:schemeClr val="accent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marL="0" marR="0" algn="just">
                        <a:lnSpc>
                          <a:spcPct val="115000"/>
                        </a:lnSpc>
                        <a:spcBef>
                          <a:spcPts val="0"/>
                        </a:spcBef>
                        <a:spcAft>
                          <a:spcPts val="0"/>
                        </a:spcAft>
                      </a:pPr>
                      <a:r>
                        <a:rPr lang="en-IN" sz="3200" dirty="0">
                          <a:solidFill>
                            <a:schemeClr val="accent2">
                              <a:lumMod val="50000"/>
                            </a:schemeClr>
                          </a:solidFill>
                          <a:latin typeface="Times New Roman"/>
                          <a:ea typeface="Calibri"/>
                          <a:cs typeface="Times New Roman"/>
                        </a:rPr>
                        <a:t>£50,000</a:t>
                      </a:r>
                      <a:endParaRPr lang="en-US" sz="2800" dirty="0">
                        <a:solidFill>
                          <a:schemeClr val="accent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2"/>
                  </a:ext>
                </a:extLst>
              </a:tr>
              <a:tr h="895350">
                <a:tc>
                  <a:txBody>
                    <a:bodyPr/>
                    <a:lstStyle/>
                    <a:p>
                      <a:pPr marL="0" marR="0" algn="just">
                        <a:lnSpc>
                          <a:spcPct val="115000"/>
                        </a:lnSpc>
                        <a:spcBef>
                          <a:spcPts val="0"/>
                        </a:spcBef>
                        <a:spcAft>
                          <a:spcPts val="0"/>
                        </a:spcAft>
                      </a:pPr>
                      <a:r>
                        <a:rPr lang="en-IN" sz="3200" dirty="0">
                          <a:solidFill>
                            <a:schemeClr val="accent2">
                              <a:lumMod val="50000"/>
                            </a:schemeClr>
                          </a:solidFill>
                          <a:latin typeface="Times New Roman"/>
                          <a:ea typeface="Calibri"/>
                          <a:cs typeface="Times New Roman"/>
                        </a:rPr>
                        <a:t>Short term loans</a:t>
                      </a:r>
                      <a:endParaRPr lang="en-US" sz="2800" dirty="0">
                        <a:solidFill>
                          <a:schemeClr val="accent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marL="0" marR="0" algn="just">
                        <a:lnSpc>
                          <a:spcPct val="115000"/>
                        </a:lnSpc>
                        <a:spcBef>
                          <a:spcPts val="0"/>
                        </a:spcBef>
                        <a:spcAft>
                          <a:spcPts val="0"/>
                        </a:spcAft>
                      </a:pPr>
                      <a:r>
                        <a:rPr lang="en-IN" sz="3200" dirty="0">
                          <a:solidFill>
                            <a:schemeClr val="accent2">
                              <a:lumMod val="50000"/>
                            </a:schemeClr>
                          </a:solidFill>
                          <a:latin typeface="Times New Roman"/>
                          <a:ea typeface="Calibri"/>
                          <a:cs typeface="Times New Roman"/>
                        </a:rPr>
                        <a:t>£33,000</a:t>
                      </a:r>
                      <a:endParaRPr lang="en-US" sz="2800" dirty="0">
                        <a:solidFill>
                          <a:schemeClr val="accent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0003"/>
                  </a:ext>
                </a:extLst>
              </a:tr>
            </a:tbl>
          </a:graphicData>
        </a:graphic>
      </p:graphicFrame>
      <p:pic>
        <p:nvPicPr>
          <p:cNvPr id="5" name="Picture 2" descr="C:\Users\Dell\Desktop\5iRebq4ia.png"/>
          <p:cNvPicPr>
            <a:picLocks noChangeAspect="1" noChangeArrowheads="1"/>
          </p:cNvPicPr>
          <p:nvPr/>
        </p:nvPicPr>
        <p:blipFill>
          <a:blip r:embed="rId2" cstate="print"/>
          <a:srcRect/>
          <a:stretch>
            <a:fillRect/>
          </a:stretch>
        </p:blipFill>
        <p:spPr bwMode="auto">
          <a:xfrm>
            <a:off x="7620000" y="0"/>
            <a:ext cx="1135763" cy="1524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Start up cost </a:t>
            </a:r>
          </a:p>
        </p:txBody>
      </p:sp>
      <p:graphicFrame>
        <p:nvGraphicFramePr>
          <p:cNvPr id="4" name="Content Placeholder 3"/>
          <p:cNvGraphicFramePr>
            <a:graphicFrameLocks noGrp="1"/>
          </p:cNvGraphicFramePr>
          <p:nvPr>
            <p:ph idx="1"/>
          </p:nvPr>
        </p:nvGraphicFramePr>
        <p:xfrm>
          <a:off x="0" y="1524001"/>
          <a:ext cx="8991600" cy="5386509"/>
        </p:xfrm>
        <a:graphic>
          <a:graphicData uri="http://schemas.openxmlformats.org/drawingml/2006/table">
            <a:tbl>
              <a:tblPr/>
              <a:tblGrid>
                <a:gridCol w="6525183">
                  <a:extLst>
                    <a:ext uri="{9D8B030D-6E8A-4147-A177-3AD203B41FA5}">
                      <a16:colId xmlns:a16="http://schemas.microsoft.com/office/drawing/2014/main" val="20000"/>
                    </a:ext>
                  </a:extLst>
                </a:gridCol>
                <a:gridCol w="2466417">
                  <a:extLst>
                    <a:ext uri="{9D8B030D-6E8A-4147-A177-3AD203B41FA5}">
                      <a16:colId xmlns:a16="http://schemas.microsoft.com/office/drawing/2014/main" val="20001"/>
                    </a:ext>
                  </a:extLst>
                </a:gridCol>
              </a:tblGrid>
              <a:tr h="464100">
                <a:tc>
                  <a:txBody>
                    <a:bodyPr/>
                    <a:lstStyle/>
                    <a:p>
                      <a:pPr marL="0" marR="0" algn="just">
                        <a:lnSpc>
                          <a:spcPct val="115000"/>
                        </a:lnSpc>
                        <a:spcBef>
                          <a:spcPts val="0"/>
                        </a:spcBef>
                        <a:spcAft>
                          <a:spcPts val="0"/>
                        </a:spcAft>
                      </a:pPr>
                      <a:r>
                        <a:rPr lang="en-IN" sz="2000" b="1" dirty="0">
                          <a:latin typeface="Times New Roman"/>
                          <a:ea typeface="Calibri"/>
                          <a:cs typeface="Times New Roman"/>
                        </a:rPr>
                        <a:t>Particulars</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000" b="1" dirty="0">
                          <a:latin typeface="Times New Roman"/>
                          <a:ea typeface="Calibri"/>
                          <a:cs typeface="Times New Roman"/>
                        </a:rPr>
                        <a:t>Amount</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33510">
                <a:tc>
                  <a:txBody>
                    <a:bodyPr/>
                    <a:lstStyle/>
                    <a:p>
                      <a:pPr marL="0" marR="0" algn="just">
                        <a:lnSpc>
                          <a:spcPct val="115000"/>
                        </a:lnSpc>
                        <a:spcBef>
                          <a:spcPts val="0"/>
                        </a:spcBef>
                        <a:spcAft>
                          <a:spcPts val="0"/>
                        </a:spcAft>
                      </a:pPr>
                      <a:r>
                        <a:rPr lang="en-IN" sz="2000" b="1" dirty="0">
                          <a:latin typeface="Times New Roman"/>
                          <a:ea typeface="Calibri"/>
                          <a:cs typeface="Times New Roman"/>
                        </a:rPr>
                        <a:t>Legal expenses for licencing </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000" b="1" dirty="0">
                          <a:latin typeface="Times New Roman"/>
                          <a:ea typeface="Calibri"/>
                          <a:cs typeface="Times New Roman"/>
                        </a:rPr>
                        <a:t>£700</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33510">
                <a:tc>
                  <a:txBody>
                    <a:bodyPr/>
                    <a:lstStyle/>
                    <a:p>
                      <a:pPr marL="0" marR="0" algn="just">
                        <a:lnSpc>
                          <a:spcPct val="115000"/>
                        </a:lnSpc>
                        <a:spcBef>
                          <a:spcPts val="0"/>
                        </a:spcBef>
                        <a:spcAft>
                          <a:spcPts val="0"/>
                        </a:spcAft>
                      </a:pPr>
                      <a:r>
                        <a:rPr lang="en-IN" sz="2000" b="1" dirty="0">
                          <a:latin typeface="Times New Roman"/>
                          <a:ea typeface="Calibri"/>
                          <a:cs typeface="Times New Roman"/>
                        </a:rPr>
                        <a:t>Marketing expenses</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000" b="1" dirty="0">
                          <a:latin typeface="Times New Roman"/>
                          <a:ea typeface="Calibri"/>
                          <a:cs typeface="Times New Roman"/>
                        </a:rPr>
                        <a:t>£2,000</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33510">
                <a:tc>
                  <a:txBody>
                    <a:bodyPr/>
                    <a:lstStyle/>
                    <a:p>
                      <a:pPr marL="0" marR="0" algn="just">
                        <a:lnSpc>
                          <a:spcPct val="115000"/>
                        </a:lnSpc>
                        <a:spcBef>
                          <a:spcPts val="0"/>
                        </a:spcBef>
                        <a:spcAft>
                          <a:spcPts val="0"/>
                        </a:spcAft>
                      </a:pPr>
                      <a:r>
                        <a:rPr lang="en-IN" sz="2000" b="1" dirty="0">
                          <a:latin typeface="Times New Roman"/>
                          <a:ea typeface="Calibri"/>
                          <a:cs typeface="Times New Roman"/>
                        </a:rPr>
                        <a:t>Rental expenses</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000" b="1" dirty="0">
                          <a:latin typeface="Times New Roman"/>
                          <a:ea typeface="Calibri"/>
                          <a:cs typeface="Times New Roman"/>
                        </a:rPr>
                        <a:t>£2,500</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3510">
                <a:tc>
                  <a:txBody>
                    <a:bodyPr/>
                    <a:lstStyle/>
                    <a:p>
                      <a:pPr marL="0" marR="0" algn="just">
                        <a:lnSpc>
                          <a:spcPct val="115000"/>
                        </a:lnSpc>
                        <a:spcBef>
                          <a:spcPts val="0"/>
                        </a:spcBef>
                        <a:spcAft>
                          <a:spcPts val="0"/>
                        </a:spcAft>
                      </a:pPr>
                      <a:r>
                        <a:rPr lang="en-IN" sz="2000" b="1" dirty="0">
                          <a:latin typeface="Times New Roman"/>
                          <a:ea typeface="Calibri"/>
                          <a:cs typeface="Times New Roman"/>
                        </a:rPr>
                        <a:t>Raw material</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000" b="1" dirty="0">
                          <a:latin typeface="Times New Roman"/>
                          <a:ea typeface="Calibri"/>
                          <a:cs typeface="Times New Roman"/>
                        </a:rPr>
                        <a:t>£3,000</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754859">
                <a:tc>
                  <a:txBody>
                    <a:bodyPr/>
                    <a:lstStyle/>
                    <a:p>
                      <a:pPr marL="0" marR="0" algn="just">
                        <a:lnSpc>
                          <a:spcPct val="115000"/>
                        </a:lnSpc>
                        <a:spcBef>
                          <a:spcPts val="0"/>
                        </a:spcBef>
                        <a:spcAft>
                          <a:spcPts val="0"/>
                        </a:spcAft>
                      </a:pPr>
                      <a:r>
                        <a:rPr lang="en-IN" sz="2000" b="1" dirty="0">
                          <a:latin typeface="Times New Roman"/>
                          <a:ea typeface="Calibri"/>
                          <a:cs typeface="Times New Roman"/>
                        </a:rPr>
                        <a:t>Machines and equipment</a:t>
                      </a:r>
                      <a:endParaRPr lang="en-US" sz="18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000" b="1" dirty="0">
                          <a:latin typeface="Times New Roman"/>
                          <a:ea typeface="Calibri"/>
                          <a:cs typeface="Times New Roman"/>
                        </a:rPr>
                        <a:t>Coffee maker</a:t>
                      </a:r>
                      <a:endParaRPr lang="en-US" sz="18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000" b="1" dirty="0">
                          <a:latin typeface="Times New Roman"/>
                          <a:ea typeface="Calibri"/>
                          <a:cs typeface="Times New Roman"/>
                        </a:rPr>
                        <a:t>Grinder</a:t>
                      </a:r>
                      <a:endParaRPr lang="en-US" sz="18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000" b="1" dirty="0">
                          <a:latin typeface="Times New Roman"/>
                          <a:ea typeface="Calibri"/>
                          <a:cs typeface="Times New Roman"/>
                        </a:rPr>
                        <a:t>Oven/microwave</a:t>
                      </a:r>
                      <a:endParaRPr lang="en-US" sz="18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000" b="1" dirty="0">
                          <a:latin typeface="Times New Roman"/>
                          <a:ea typeface="Calibri"/>
                          <a:cs typeface="Times New Roman"/>
                        </a:rPr>
                        <a:t>Fridge</a:t>
                      </a:r>
                      <a:endParaRPr lang="en-US" sz="18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000" b="1" dirty="0">
                          <a:latin typeface="Times New Roman"/>
                          <a:ea typeface="Calibri"/>
                          <a:cs typeface="Times New Roman"/>
                        </a:rPr>
                        <a:t>Furniture</a:t>
                      </a:r>
                      <a:endParaRPr lang="en-US" sz="18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000" b="1" dirty="0">
                          <a:latin typeface="Times New Roman"/>
                          <a:ea typeface="Calibri"/>
                          <a:cs typeface="Times New Roman"/>
                        </a:rPr>
                        <a:t>Stationery</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endParaRPr lang="en-IN" sz="2000" b="1" dirty="0">
                        <a:latin typeface="Times New Roman"/>
                        <a:ea typeface="Calibri"/>
                        <a:cs typeface="Times New Roman"/>
                      </a:endParaRPr>
                    </a:p>
                    <a:p>
                      <a:pPr marL="0" marR="0" algn="just">
                        <a:lnSpc>
                          <a:spcPct val="115000"/>
                        </a:lnSpc>
                        <a:spcBef>
                          <a:spcPts val="0"/>
                        </a:spcBef>
                        <a:spcAft>
                          <a:spcPts val="0"/>
                        </a:spcAft>
                      </a:pPr>
                      <a:r>
                        <a:rPr lang="en-IN" sz="2000" b="1" dirty="0">
                          <a:latin typeface="Times New Roman"/>
                          <a:ea typeface="Calibri"/>
                          <a:cs typeface="Times New Roman"/>
                        </a:rPr>
                        <a:t>£500</a:t>
                      </a:r>
                      <a:endParaRPr lang="en-US" sz="1800" b="1" dirty="0">
                        <a:latin typeface="Calibri"/>
                        <a:ea typeface="Calibri"/>
                        <a:cs typeface="Times New Roman"/>
                      </a:endParaRPr>
                    </a:p>
                    <a:p>
                      <a:pPr marL="0" marR="0" algn="just">
                        <a:lnSpc>
                          <a:spcPct val="115000"/>
                        </a:lnSpc>
                        <a:spcBef>
                          <a:spcPts val="0"/>
                        </a:spcBef>
                        <a:spcAft>
                          <a:spcPts val="0"/>
                        </a:spcAft>
                      </a:pPr>
                      <a:r>
                        <a:rPr lang="en-IN" sz="2000" b="1" dirty="0">
                          <a:latin typeface="Times New Roman"/>
                          <a:ea typeface="Calibri"/>
                          <a:cs typeface="Times New Roman"/>
                        </a:rPr>
                        <a:t>£100</a:t>
                      </a:r>
                      <a:endParaRPr lang="en-US" sz="1800" b="1" dirty="0">
                        <a:latin typeface="Calibri"/>
                        <a:ea typeface="Calibri"/>
                        <a:cs typeface="Times New Roman"/>
                      </a:endParaRPr>
                    </a:p>
                    <a:p>
                      <a:pPr marL="0" marR="0" algn="just">
                        <a:lnSpc>
                          <a:spcPct val="115000"/>
                        </a:lnSpc>
                        <a:spcBef>
                          <a:spcPts val="0"/>
                        </a:spcBef>
                        <a:spcAft>
                          <a:spcPts val="0"/>
                        </a:spcAft>
                      </a:pPr>
                      <a:r>
                        <a:rPr lang="en-IN" sz="2000" b="1" dirty="0">
                          <a:latin typeface="Times New Roman"/>
                          <a:ea typeface="Calibri"/>
                          <a:cs typeface="Times New Roman"/>
                        </a:rPr>
                        <a:t>£400</a:t>
                      </a:r>
                      <a:endParaRPr lang="en-US" sz="1800" b="1" dirty="0">
                        <a:latin typeface="Calibri"/>
                        <a:ea typeface="Calibri"/>
                        <a:cs typeface="Times New Roman"/>
                      </a:endParaRPr>
                    </a:p>
                    <a:p>
                      <a:pPr marL="0" marR="0" algn="just">
                        <a:lnSpc>
                          <a:spcPct val="115000"/>
                        </a:lnSpc>
                        <a:spcBef>
                          <a:spcPts val="0"/>
                        </a:spcBef>
                        <a:spcAft>
                          <a:spcPts val="0"/>
                        </a:spcAft>
                      </a:pPr>
                      <a:r>
                        <a:rPr lang="en-IN" sz="2000" b="1" dirty="0">
                          <a:latin typeface="Times New Roman"/>
                          <a:ea typeface="Calibri"/>
                          <a:cs typeface="Times New Roman"/>
                        </a:rPr>
                        <a:t>£450</a:t>
                      </a:r>
                      <a:endParaRPr lang="en-US" sz="1800" b="1" dirty="0">
                        <a:latin typeface="Calibri"/>
                        <a:ea typeface="Calibri"/>
                        <a:cs typeface="Times New Roman"/>
                      </a:endParaRPr>
                    </a:p>
                    <a:p>
                      <a:pPr marL="0" marR="0" algn="just">
                        <a:lnSpc>
                          <a:spcPct val="115000"/>
                        </a:lnSpc>
                        <a:spcBef>
                          <a:spcPts val="0"/>
                        </a:spcBef>
                        <a:spcAft>
                          <a:spcPts val="0"/>
                        </a:spcAft>
                      </a:pPr>
                      <a:r>
                        <a:rPr lang="en-IN" sz="2000" b="1" dirty="0">
                          <a:latin typeface="Times New Roman"/>
                          <a:ea typeface="Calibri"/>
                          <a:cs typeface="Times New Roman"/>
                        </a:rPr>
                        <a:t>£2,000</a:t>
                      </a:r>
                      <a:endParaRPr lang="en-US" sz="1800" b="1" dirty="0">
                        <a:latin typeface="Calibri"/>
                        <a:ea typeface="Calibri"/>
                        <a:cs typeface="Times New Roman"/>
                      </a:endParaRPr>
                    </a:p>
                    <a:p>
                      <a:pPr marL="0" marR="0" algn="just">
                        <a:lnSpc>
                          <a:spcPct val="115000"/>
                        </a:lnSpc>
                        <a:spcBef>
                          <a:spcPts val="0"/>
                        </a:spcBef>
                        <a:spcAft>
                          <a:spcPts val="0"/>
                        </a:spcAft>
                      </a:pPr>
                      <a:r>
                        <a:rPr lang="en-IN" sz="2000" b="1" dirty="0">
                          <a:latin typeface="Times New Roman"/>
                          <a:ea typeface="Calibri"/>
                          <a:cs typeface="Times New Roman"/>
                        </a:rPr>
                        <a:t>£200</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33510">
                <a:tc>
                  <a:txBody>
                    <a:bodyPr/>
                    <a:lstStyle/>
                    <a:p>
                      <a:pPr marL="0" marR="0" algn="just">
                        <a:lnSpc>
                          <a:spcPct val="115000"/>
                        </a:lnSpc>
                        <a:spcBef>
                          <a:spcPts val="0"/>
                        </a:spcBef>
                        <a:spcAft>
                          <a:spcPts val="0"/>
                        </a:spcAft>
                      </a:pPr>
                      <a:r>
                        <a:rPr lang="en-IN" sz="2000" b="1" dirty="0">
                          <a:latin typeface="Times New Roman"/>
                          <a:ea typeface="Calibri"/>
                          <a:cs typeface="Times New Roman"/>
                        </a:rPr>
                        <a:t>Total </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000" b="1" dirty="0">
                          <a:latin typeface="Times New Roman"/>
                          <a:ea typeface="Calibri"/>
                          <a:cs typeface="Times New Roman"/>
                        </a:rPr>
                        <a:t>£11,850</a:t>
                      </a:r>
                      <a:endParaRPr lang="en-US" sz="1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pic>
        <p:nvPicPr>
          <p:cNvPr id="5" name="Picture 2" descr="C:\Users\Dell\Desktop\5iRebq4ia.png"/>
          <p:cNvPicPr>
            <a:picLocks noChangeAspect="1" noChangeArrowheads="1"/>
          </p:cNvPicPr>
          <p:nvPr/>
        </p:nvPicPr>
        <p:blipFill>
          <a:blip r:embed="rId2" cstate="print"/>
          <a:srcRect/>
          <a:stretch>
            <a:fillRect/>
          </a:stretch>
        </p:blipFill>
        <p:spPr bwMode="auto">
          <a:xfrm>
            <a:off x="7620000" y="0"/>
            <a:ext cx="1135763" cy="1524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Operating Cost / Year</a:t>
            </a:r>
          </a:p>
        </p:txBody>
      </p:sp>
      <p:graphicFrame>
        <p:nvGraphicFramePr>
          <p:cNvPr id="4" name="Content Placeholder 3"/>
          <p:cNvGraphicFramePr>
            <a:graphicFrameLocks noGrp="1"/>
          </p:cNvGraphicFramePr>
          <p:nvPr>
            <p:ph idx="1"/>
          </p:nvPr>
        </p:nvGraphicFramePr>
        <p:xfrm>
          <a:off x="228597" y="1523998"/>
          <a:ext cx="8610602" cy="5105400"/>
        </p:xfrm>
        <a:graphic>
          <a:graphicData uri="http://schemas.openxmlformats.org/drawingml/2006/table">
            <a:tbl>
              <a:tblPr/>
              <a:tblGrid>
                <a:gridCol w="4305301">
                  <a:extLst>
                    <a:ext uri="{9D8B030D-6E8A-4147-A177-3AD203B41FA5}">
                      <a16:colId xmlns:a16="http://schemas.microsoft.com/office/drawing/2014/main" val="20000"/>
                    </a:ext>
                  </a:extLst>
                </a:gridCol>
                <a:gridCol w="4305301">
                  <a:extLst>
                    <a:ext uri="{9D8B030D-6E8A-4147-A177-3AD203B41FA5}">
                      <a16:colId xmlns:a16="http://schemas.microsoft.com/office/drawing/2014/main" val="20001"/>
                    </a:ext>
                  </a:extLst>
                </a:gridCol>
              </a:tblGrid>
              <a:tr h="425450">
                <a:tc>
                  <a:txBody>
                    <a:bodyPr/>
                    <a:lstStyle/>
                    <a:p>
                      <a:pPr marL="0" marR="0" algn="just">
                        <a:lnSpc>
                          <a:spcPct val="115000"/>
                        </a:lnSpc>
                        <a:spcBef>
                          <a:spcPts val="0"/>
                        </a:spcBef>
                        <a:spcAft>
                          <a:spcPts val="0"/>
                        </a:spcAft>
                      </a:pPr>
                      <a:r>
                        <a:rPr lang="en-IN" sz="2400" b="1" dirty="0">
                          <a:latin typeface="Times New Roman"/>
                          <a:ea typeface="Calibri"/>
                          <a:cs typeface="Times New Roman"/>
                        </a:rPr>
                        <a:t>Costs</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Amount</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25450">
                <a:tc>
                  <a:txBody>
                    <a:bodyPr/>
                    <a:lstStyle/>
                    <a:p>
                      <a:pPr marL="0" marR="0" algn="just">
                        <a:lnSpc>
                          <a:spcPct val="115000"/>
                        </a:lnSpc>
                        <a:spcBef>
                          <a:spcPts val="0"/>
                        </a:spcBef>
                        <a:spcAft>
                          <a:spcPts val="0"/>
                        </a:spcAft>
                      </a:pPr>
                      <a:r>
                        <a:rPr lang="en-IN" sz="2400" b="1" dirty="0">
                          <a:latin typeface="Times New Roman"/>
                          <a:ea typeface="Calibri"/>
                          <a:cs typeface="Times New Roman"/>
                        </a:rPr>
                        <a:t>Raw material</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£23,000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25450">
                <a:tc>
                  <a:txBody>
                    <a:bodyPr/>
                    <a:lstStyle/>
                    <a:p>
                      <a:pPr marL="0" marR="0" algn="just">
                        <a:lnSpc>
                          <a:spcPct val="115000"/>
                        </a:lnSpc>
                        <a:spcBef>
                          <a:spcPts val="0"/>
                        </a:spcBef>
                        <a:spcAft>
                          <a:spcPts val="0"/>
                        </a:spcAft>
                      </a:pPr>
                      <a:r>
                        <a:rPr lang="en-IN" sz="2400" b="1" dirty="0">
                          <a:latin typeface="Times New Roman"/>
                          <a:ea typeface="Calibri"/>
                          <a:cs typeface="Times New Roman"/>
                        </a:rPr>
                        <a:t>Machinery</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£30,000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552700">
                <a:tc>
                  <a:txBody>
                    <a:bodyPr/>
                    <a:lstStyle/>
                    <a:p>
                      <a:pPr marL="0" marR="0" algn="just">
                        <a:lnSpc>
                          <a:spcPct val="115000"/>
                        </a:lnSpc>
                        <a:spcBef>
                          <a:spcPts val="0"/>
                        </a:spcBef>
                        <a:spcAft>
                          <a:spcPts val="0"/>
                        </a:spcAft>
                      </a:pPr>
                      <a:r>
                        <a:rPr lang="en-IN" sz="2400" b="1" dirty="0">
                          <a:latin typeface="Times New Roman"/>
                          <a:ea typeface="Calibri"/>
                          <a:cs typeface="Times New Roman"/>
                        </a:rPr>
                        <a:t>Salaries and wages:</a:t>
                      </a:r>
                      <a:endParaRPr lang="en-US" sz="20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400" b="1" dirty="0">
                          <a:latin typeface="Times New Roman"/>
                          <a:ea typeface="Calibri"/>
                          <a:cs typeface="Times New Roman"/>
                        </a:rPr>
                        <a:t>Manager</a:t>
                      </a:r>
                      <a:endParaRPr lang="en-US" sz="20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400" b="1" dirty="0">
                          <a:latin typeface="Times New Roman"/>
                          <a:ea typeface="Calibri"/>
                          <a:cs typeface="Times New Roman"/>
                        </a:rPr>
                        <a:t>Employees</a:t>
                      </a:r>
                      <a:endParaRPr lang="en-US" sz="20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400" b="1" dirty="0">
                          <a:latin typeface="Times New Roman"/>
                          <a:ea typeface="Calibri"/>
                          <a:cs typeface="Times New Roman"/>
                        </a:rPr>
                        <a:t>Waiters</a:t>
                      </a:r>
                      <a:endParaRPr lang="en-US" sz="20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400" b="1" dirty="0">
                          <a:latin typeface="Times New Roman"/>
                          <a:ea typeface="Calibri"/>
                          <a:cs typeface="Times New Roman"/>
                        </a:rPr>
                        <a:t>Cleaners</a:t>
                      </a:r>
                      <a:endParaRPr lang="en-US" sz="2000" b="1" dirty="0">
                        <a:latin typeface="Calibri"/>
                        <a:ea typeface="Calibri"/>
                        <a:cs typeface="Times New Roman"/>
                      </a:endParaRPr>
                    </a:p>
                    <a:p>
                      <a:pPr marL="342900" marR="0" lvl="0" indent="-342900" algn="just">
                        <a:lnSpc>
                          <a:spcPct val="115000"/>
                        </a:lnSpc>
                        <a:spcBef>
                          <a:spcPts val="0"/>
                        </a:spcBef>
                        <a:spcAft>
                          <a:spcPts val="0"/>
                        </a:spcAft>
                        <a:buFont typeface="Symbol"/>
                        <a:buChar char=""/>
                      </a:pPr>
                      <a:r>
                        <a:rPr lang="en-IN" sz="2400" b="1" dirty="0">
                          <a:latin typeface="Times New Roman"/>
                          <a:ea typeface="Calibri"/>
                          <a:cs typeface="Times New Roman"/>
                        </a:rPr>
                        <a:t>Others </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endParaRPr lang="en-IN" sz="2400" b="1" dirty="0">
                        <a:latin typeface="Times New Roman"/>
                        <a:ea typeface="Calibri"/>
                        <a:cs typeface="Times New Roman"/>
                      </a:endParaRPr>
                    </a:p>
                    <a:p>
                      <a:pPr marL="0" marR="0" algn="just">
                        <a:lnSpc>
                          <a:spcPct val="115000"/>
                        </a:lnSpc>
                        <a:spcBef>
                          <a:spcPts val="0"/>
                        </a:spcBef>
                        <a:spcAft>
                          <a:spcPts val="0"/>
                        </a:spcAft>
                      </a:pPr>
                      <a:r>
                        <a:rPr lang="en-IN" sz="2400" b="1" dirty="0">
                          <a:latin typeface="Times New Roman"/>
                          <a:ea typeface="Calibri"/>
                          <a:cs typeface="Times New Roman"/>
                        </a:rPr>
                        <a:t>£25,000</a:t>
                      </a:r>
                      <a:endParaRPr lang="en-US" sz="2000" b="1" dirty="0">
                        <a:latin typeface="Calibri"/>
                        <a:ea typeface="Calibri"/>
                        <a:cs typeface="Times New Roman"/>
                      </a:endParaRPr>
                    </a:p>
                    <a:p>
                      <a:pPr marL="0" marR="0" algn="just">
                        <a:lnSpc>
                          <a:spcPct val="115000"/>
                        </a:lnSpc>
                        <a:spcBef>
                          <a:spcPts val="0"/>
                        </a:spcBef>
                        <a:spcAft>
                          <a:spcPts val="0"/>
                        </a:spcAft>
                      </a:pPr>
                      <a:r>
                        <a:rPr lang="en-IN" sz="2400" b="1" dirty="0">
                          <a:latin typeface="Times New Roman"/>
                          <a:ea typeface="Calibri"/>
                          <a:cs typeface="Times New Roman"/>
                        </a:rPr>
                        <a:t>£30,000 (2 employees)</a:t>
                      </a:r>
                      <a:endParaRPr lang="en-US" sz="2000" b="1" dirty="0">
                        <a:latin typeface="Calibri"/>
                        <a:ea typeface="Calibri"/>
                        <a:cs typeface="Times New Roman"/>
                      </a:endParaRPr>
                    </a:p>
                    <a:p>
                      <a:pPr marL="0" marR="0" algn="just">
                        <a:lnSpc>
                          <a:spcPct val="115000"/>
                        </a:lnSpc>
                        <a:spcBef>
                          <a:spcPts val="0"/>
                        </a:spcBef>
                        <a:spcAft>
                          <a:spcPts val="0"/>
                        </a:spcAft>
                      </a:pPr>
                      <a:r>
                        <a:rPr lang="en-IN" sz="2400" b="1" dirty="0">
                          <a:latin typeface="Times New Roman"/>
                          <a:ea typeface="Calibri"/>
                          <a:cs typeface="Times New Roman"/>
                        </a:rPr>
                        <a:t>£20,000 (2 waiters)</a:t>
                      </a:r>
                      <a:endParaRPr lang="en-US" sz="2000" b="1" dirty="0">
                        <a:latin typeface="Calibri"/>
                        <a:ea typeface="Calibri"/>
                        <a:cs typeface="Times New Roman"/>
                      </a:endParaRPr>
                    </a:p>
                    <a:p>
                      <a:pPr marL="0" marR="0" algn="just">
                        <a:lnSpc>
                          <a:spcPct val="115000"/>
                        </a:lnSpc>
                        <a:spcBef>
                          <a:spcPts val="0"/>
                        </a:spcBef>
                        <a:spcAft>
                          <a:spcPts val="0"/>
                        </a:spcAft>
                      </a:pPr>
                      <a:r>
                        <a:rPr lang="en-IN" sz="2400" b="1" dirty="0">
                          <a:latin typeface="Times New Roman"/>
                          <a:ea typeface="Calibri"/>
                          <a:cs typeface="Times New Roman"/>
                        </a:rPr>
                        <a:t>£18,000 (2 Cleaners)</a:t>
                      </a:r>
                      <a:endParaRPr lang="en-US" sz="2000" b="1" dirty="0">
                        <a:latin typeface="Calibri"/>
                        <a:ea typeface="Calibri"/>
                        <a:cs typeface="Times New Roman"/>
                      </a:endParaRPr>
                    </a:p>
                    <a:p>
                      <a:pPr marL="0" marR="0" algn="just">
                        <a:lnSpc>
                          <a:spcPct val="115000"/>
                        </a:lnSpc>
                        <a:spcBef>
                          <a:spcPts val="0"/>
                        </a:spcBef>
                        <a:spcAft>
                          <a:spcPts val="0"/>
                        </a:spcAft>
                      </a:pPr>
                      <a:r>
                        <a:rPr lang="en-IN" sz="2400" b="1" dirty="0">
                          <a:latin typeface="Times New Roman"/>
                          <a:ea typeface="Calibri"/>
                          <a:cs typeface="Times New Roman"/>
                        </a:rPr>
                        <a:t>£10,000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25450">
                <a:tc>
                  <a:txBody>
                    <a:bodyPr/>
                    <a:lstStyle/>
                    <a:p>
                      <a:pPr marL="0" marR="0" algn="just">
                        <a:lnSpc>
                          <a:spcPct val="115000"/>
                        </a:lnSpc>
                        <a:spcBef>
                          <a:spcPts val="0"/>
                        </a:spcBef>
                        <a:spcAft>
                          <a:spcPts val="0"/>
                        </a:spcAft>
                      </a:pPr>
                      <a:r>
                        <a:rPr lang="en-IN" sz="2400" b="1" dirty="0">
                          <a:latin typeface="Times New Roman"/>
                          <a:ea typeface="Calibri"/>
                          <a:cs typeface="Times New Roman"/>
                        </a:rPr>
                        <a:t>Café maintenance</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£10,000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25450">
                <a:tc>
                  <a:txBody>
                    <a:bodyPr/>
                    <a:lstStyle/>
                    <a:p>
                      <a:pPr marL="0" marR="0" algn="just">
                        <a:lnSpc>
                          <a:spcPct val="115000"/>
                        </a:lnSpc>
                        <a:spcBef>
                          <a:spcPts val="0"/>
                        </a:spcBef>
                        <a:spcAft>
                          <a:spcPts val="0"/>
                        </a:spcAft>
                      </a:pPr>
                      <a:r>
                        <a:rPr lang="en-IN" sz="2400" b="1" dirty="0">
                          <a:latin typeface="Times New Roman"/>
                          <a:ea typeface="Calibri"/>
                          <a:cs typeface="Times New Roman"/>
                        </a:rPr>
                        <a:t>Others</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£5,000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25450">
                <a:tc>
                  <a:txBody>
                    <a:bodyPr/>
                    <a:lstStyle/>
                    <a:p>
                      <a:pPr marL="0" marR="0" algn="just">
                        <a:lnSpc>
                          <a:spcPct val="115000"/>
                        </a:lnSpc>
                        <a:spcBef>
                          <a:spcPts val="0"/>
                        </a:spcBef>
                        <a:spcAft>
                          <a:spcPts val="0"/>
                        </a:spcAft>
                      </a:pPr>
                      <a:r>
                        <a:rPr lang="en-IN" sz="2400" b="1" dirty="0">
                          <a:latin typeface="Times New Roman"/>
                          <a:ea typeface="Calibri"/>
                          <a:cs typeface="Times New Roman"/>
                        </a:rPr>
                        <a:t>Total</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£182,850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pic>
        <p:nvPicPr>
          <p:cNvPr id="5" name="Picture 2" descr="C:\Users\Dell\Desktop\5iRebq4ia.png"/>
          <p:cNvPicPr>
            <a:picLocks noChangeAspect="1" noChangeArrowheads="1"/>
          </p:cNvPicPr>
          <p:nvPr/>
        </p:nvPicPr>
        <p:blipFill>
          <a:blip r:embed="rId2" cstate="print"/>
          <a:srcRect/>
          <a:stretch>
            <a:fillRect/>
          </a:stretch>
        </p:blipFill>
        <p:spPr bwMode="auto">
          <a:xfrm>
            <a:off x="7620000" y="0"/>
            <a:ext cx="1135763" cy="15240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Estimated Sales / Year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805715752"/>
              </p:ext>
            </p:extLst>
          </p:nvPr>
        </p:nvGraphicFramePr>
        <p:xfrm>
          <a:off x="228597" y="1523998"/>
          <a:ext cx="8763004" cy="5059362"/>
        </p:xfrm>
        <a:graphic>
          <a:graphicData uri="http://schemas.openxmlformats.org/drawingml/2006/table">
            <a:tbl>
              <a:tblPr/>
              <a:tblGrid>
                <a:gridCol w="4381502">
                  <a:extLst>
                    <a:ext uri="{9D8B030D-6E8A-4147-A177-3AD203B41FA5}">
                      <a16:colId xmlns:a16="http://schemas.microsoft.com/office/drawing/2014/main" val="20000"/>
                    </a:ext>
                  </a:extLst>
                </a:gridCol>
                <a:gridCol w="4381502">
                  <a:extLst>
                    <a:ext uri="{9D8B030D-6E8A-4147-A177-3AD203B41FA5}">
                      <a16:colId xmlns:a16="http://schemas.microsoft.com/office/drawing/2014/main" val="20001"/>
                    </a:ext>
                  </a:extLst>
                </a:gridCol>
              </a:tblGrid>
              <a:tr h="722766">
                <a:tc>
                  <a:txBody>
                    <a:bodyPr/>
                    <a:lstStyle/>
                    <a:p>
                      <a:pPr marL="0" marR="0" algn="just">
                        <a:lnSpc>
                          <a:spcPct val="115000"/>
                        </a:lnSpc>
                        <a:spcBef>
                          <a:spcPts val="0"/>
                        </a:spcBef>
                        <a:spcAft>
                          <a:spcPts val="0"/>
                        </a:spcAft>
                      </a:pPr>
                      <a:r>
                        <a:rPr lang="en-IN" sz="3200" b="1" dirty="0">
                          <a:latin typeface="Times New Roman"/>
                          <a:ea typeface="Calibri"/>
                          <a:cs typeface="Times New Roman"/>
                        </a:rPr>
                        <a:t>Sales</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3200" b="1" dirty="0">
                          <a:latin typeface="Times New Roman"/>
                          <a:ea typeface="Calibri"/>
                          <a:cs typeface="Times New Roman"/>
                        </a:rPr>
                        <a:t>Amount</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22766">
                <a:tc>
                  <a:txBody>
                    <a:bodyPr/>
                    <a:lstStyle/>
                    <a:p>
                      <a:pPr marL="0" marR="0" algn="just">
                        <a:lnSpc>
                          <a:spcPct val="115000"/>
                        </a:lnSpc>
                        <a:spcBef>
                          <a:spcPts val="0"/>
                        </a:spcBef>
                        <a:spcAft>
                          <a:spcPts val="0"/>
                        </a:spcAft>
                      </a:pPr>
                      <a:r>
                        <a:rPr lang="en-IN" sz="3200" b="1" dirty="0">
                          <a:latin typeface="Times New Roman"/>
                          <a:ea typeface="Calibri"/>
                          <a:cs typeface="Times New Roman"/>
                        </a:rPr>
                        <a:t>Coffee and Tea</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3200" b="1" dirty="0">
                          <a:latin typeface="Times New Roman"/>
                          <a:ea typeface="Calibri"/>
                          <a:cs typeface="Times New Roman"/>
                        </a:rPr>
                        <a:t>£90,000</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22766">
                <a:tc>
                  <a:txBody>
                    <a:bodyPr/>
                    <a:lstStyle/>
                    <a:p>
                      <a:pPr marL="0" marR="0" algn="just">
                        <a:lnSpc>
                          <a:spcPct val="115000"/>
                        </a:lnSpc>
                        <a:spcBef>
                          <a:spcPts val="0"/>
                        </a:spcBef>
                        <a:spcAft>
                          <a:spcPts val="0"/>
                        </a:spcAft>
                      </a:pPr>
                      <a:r>
                        <a:rPr lang="en-IN" sz="3200" b="1" dirty="0">
                          <a:latin typeface="Times New Roman"/>
                          <a:ea typeface="Calibri"/>
                          <a:cs typeface="Times New Roman"/>
                        </a:rPr>
                        <a:t>Pastries</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3200" b="1" dirty="0">
                          <a:latin typeface="Times New Roman"/>
                          <a:ea typeface="Calibri"/>
                          <a:cs typeface="Times New Roman"/>
                        </a:rPr>
                        <a:t>£70,000</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22766">
                <a:tc>
                  <a:txBody>
                    <a:bodyPr/>
                    <a:lstStyle/>
                    <a:p>
                      <a:pPr marL="0" marR="0" algn="just">
                        <a:lnSpc>
                          <a:spcPct val="115000"/>
                        </a:lnSpc>
                        <a:spcBef>
                          <a:spcPts val="0"/>
                        </a:spcBef>
                        <a:spcAft>
                          <a:spcPts val="0"/>
                        </a:spcAft>
                      </a:pPr>
                      <a:r>
                        <a:rPr lang="en-IN" sz="3200" b="1" dirty="0">
                          <a:latin typeface="Times New Roman"/>
                          <a:ea typeface="Calibri"/>
                          <a:cs typeface="Times New Roman"/>
                        </a:rPr>
                        <a:t>Cakes</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3200" b="1" dirty="0">
                          <a:latin typeface="Times New Roman"/>
                          <a:ea typeface="Calibri"/>
                          <a:cs typeface="Times New Roman"/>
                        </a:rPr>
                        <a:t>£60,000</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722766">
                <a:tc>
                  <a:txBody>
                    <a:bodyPr/>
                    <a:lstStyle/>
                    <a:p>
                      <a:pPr marL="0" marR="0" algn="just">
                        <a:lnSpc>
                          <a:spcPct val="115000"/>
                        </a:lnSpc>
                        <a:spcBef>
                          <a:spcPts val="0"/>
                        </a:spcBef>
                        <a:spcAft>
                          <a:spcPts val="0"/>
                        </a:spcAft>
                      </a:pPr>
                      <a:r>
                        <a:rPr lang="en-IN" sz="3200" b="1" dirty="0">
                          <a:latin typeface="Times New Roman"/>
                          <a:ea typeface="Calibri"/>
                          <a:cs typeface="Times New Roman"/>
                        </a:rPr>
                        <a:t>Cup cakes</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3200" b="1" dirty="0">
                          <a:latin typeface="Times New Roman"/>
                          <a:ea typeface="Calibri"/>
                          <a:cs typeface="Times New Roman"/>
                        </a:rPr>
                        <a:t>£50,000</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722766">
                <a:tc>
                  <a:txBody>
                    <a:bodyPr/>
                    <a:lstStyle/>
                    <a:p>
                      <a:pPr marL="0" marR="0" algn="just">
                        <a:lnSpc>
                          <a:spcPct val="115000"/>
                        </a:lnSpc>
                        <a:spcBef>
                          <a:spcPts val="0"/>
                        </a:spcBef>
                        <a:spcAft>
                          <a:spcPts val="0"/>
                        </a:spcAft>
                      </a:pPr>
                      <a:r>
                        <a:rPr lang="en-IN" sz="3200" b="1" dirty="0">
                          <a:latin typeface="Times New Roman"/>
                          <a:ea typeface="Calibri"/>
                          <a:cs typeface="Times New Roman"/>
                        </a:rPr>
                        <a:t>Others</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3200" b="1" dirty="0">
                          <a:latin typeface="Times New Roman"/>
                          <a:ea typeface="Calibri"/>
                          <a:cs typeface="Times New Roman"/>
                        </a:rPr>
                        <a:t>£30,000</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722766">
                <a:tc>
                  <a:txBody>
                    <a:bodyPr/>
                    <a:lstStyle/>
                    <a:p>
                      <a:pPr marL="0" marR="0" algn="just">
                        <a:lnSpc>
                          <a:spcPct val="115000"/>
                        </a:lnSpc>
                        <a:spcBef>
                          <a:spcPts val="0"/>
                        </a:spcBef>
                        <a:spcAft>
                          <a:spcPts val="0"/>
                        </a:spcAft>
                      </a:pPr>
                      <a:r>
                        <a:rPr lang="en-IN" sz="3200" b="1" dirty="0">
                          <a:latin typeface="Times New Roman"/>
                          <a:ea typeface="Calibri"/>
                          <a:cs typeface="Times New Roman"/>
                        </a:rPr>
                        <a:t>Total</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ct val="115000"/>
                        </a:lnSpc>
                        <a:spcBef>
                          <a:spcPts val="0"/>
                        </a:spcBef>
                        <a:spcAft>
                          <a:spcPts val="0"/>
                        </a:spcAft>
                      </a:pPr>
                      <a:r>
                        <a:rPr lang="en-IN" sz="3200" b="1" dirty="0">
                          <a:latin typeface="Times New Roman"/>
                          <a:ea typeface="Calibri"/>
                          <a:cs typeface="Times New Roman"/>
                        </a:rPr>
                        <a:t>£300,000</a:t>
                      </a:r>
                      <a:endParaRPr lang="en-US" sz="28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10006"/>
                  </a:ext>
                </a:extLst>
              </a:tr>
            </a:tbl>
          </a:graphicData>
        </a:graphic>
      </p:graphicFrame>
      <p:pic>
        <p:nvPicPr>
          <p:cNvPr id="4" name="Picture 2" descr="C:\Users\Dell\Desktop\5iRebq4ia.png"/>
          <p:cNvPicPr>
            <a:picLocks noChangeAspect="1" noChangeArrowheads="1"/>
          </p:cNvPicPr>
          <p:nvPr/>
        </p:nvPicPr>
        <p:blipFill>
          <a:blip r:embed="rId2" cstate="print"/>
          <a:srcRect/>
          <a:stretch>
            <a:fillRect/>
          </a:stretch>
        </p:blipFill>
        <p:spPr bwMode="auto">
          <a:xfrm>
            <a:off x="7620000" y="0"/>
            <a:ext cx="1135763" cy="15240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Profit analysis</a:t>
            </a:r>
            <a:endParaRPr lang="en-US" dirty="0"/>
          </a:p>
        </p:txBody>
      </p:sp>
      <p:sp>
        <p:nvSpPr>
          <p:cNvPr id="3" name="Content Placeholder 2"/>
          <p:cNvSpPr>
            <a:spLocks noGrp="1"/>
          </p:cNvSpPr>
          <p:nvPr>
            <p:ph idx="1"/>
          </p:nvPr>
        </p:nvSpPr>
        <p:spPr/>
        <p:txBody>
          <a:bodyPr>
            <a:normAutofit/>
          </a:bodyPr>
          <a:lstStyle/>
          <a:p>
            <a:r>
              <a:rPr lang="en-IN" dirty="0"/>
              <a:t>Day Revenue as per more then 100 customer visit</a:t>
            </a:r>
          </a:p>
          <a:p>
            <a:pPr>
              <a:buNone/>
            </a:pPr>
            <a:r>
              <a:rPr lang="en-IN" dirty="0"/>
              <a:t>     </a:t>
            </a:r>
            <a:r>
              <a:rPr lang="en-IN" b="1" dirty="0"/>
              <a:t>£</a:t>
            </a:r>
            <a:r>
              <a:rPr lang="en-IN" dirty="0"/>
              <a:t>830 (Including Coffee and Snacks)</a:t>
            </a:r>
          </a:p>
          <a:p>
            <a:r>
              <a:rPr lang="en-IN" b="1" dirty="0"/>
              <a:t>Yearly Revenue : Sales - Operating Costs= £300,000-£182,850 = £117,150</a:t>
            </a:r>
            <a:endParaRPr lang="en-US" b="1" dirty="0"/>
          </a:p>
          <a:p>
            <a:r>
              <a:rPr lang="en-IN" dirty="0"/>
              <a:t>As we are in the first year of business, so the costs of advertisement, fixed costs are high and sales are being lower. That is the main reason of low revenues. In the coming years, these revenues can be enhanced too. That can be done by reducing the costs of advertisement and fixed costs. </a:t>
            </a:r>
            <a:endParaRPr lang="en-US" dirty="0"/>
          </a:p>
          <a:p>
            <a:pPr>
              <a:buNone/>
            </a:pPr>
            <a:endParaRPr lang="en-US" dirty="0"/>
          </a:p>
        </p:txBody>
      </p:sp>
      <p:pic>
        <p:nvPicPr>
          <p:cNvPr id="4" name="Picture 2" descr="C:\Users\Dell\Desktop\5iRebq4ia.png"/>
          <p:cNvPicPr>
            <a:picLocks noChangeAspect="1" noChangeArrowheads="1"/>
          </p:cNvPicPr>
          <p:nvPr/>
        </p:nvPicPr>
        <p:blipFill>
          <a:blip r:embed="rId2" cstate="print"/>
          <a:srcRect/>
          <a:stretch>
            <a:fillRect/>
          </a:stretch>
        </p:blipFill>
        <p:spPr bwMode="auto">
          <a:xfrm>
            <a:off x="7620000" y="228600"/>
            <a:ext cx="1135763" cy="1524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Conclusion</a:t>
            </a:r>
            <a:endParaRPr lang="en-US" dirty="0"/>
          </a:p>
        </p:txBody>
      </p:sp>
      <p:sp>
        <p:nvSpPr>
          <p:cNvPr id="3" name="Content Placeholder 2"/>
          <p:cNvSpPr>
            <a:spLocks noGrp="1"/>
          </p:cNvSpPr>
          <p:nvPr>
            <p:ph idx="1"/>
          </p:nvPr>
        </p:nvSpPr>
        <p:spPr>
          <a:xfrm>
            <a:off x="228600" y="1600200"/>
            <a:ext cx="8686800" cy="4953000"/>
          </a:xfrm>
        </p:spPr>
        <p:txBody>
          <a:bodyPr>
            <a:normAutofit/>
          </a:bodyPr>
          <a:lstStyle/>
          <a:p>
            <a:pPr algn="just"/>
            <a:r>
              <a:rPr lang="en-IN" dirty="0"/>
              <a:t>As discussed above, the coffee and tea are the basic needs of the people now days. They have made it necessity of their lives. Because of the busy schedules of their lives, they look for some relaxing time at a café like ours. </a:t>
            </a:r>
          </a:p>
          <a:p>
            <a:pPr algn="just"/>
            <a:r>
              <a:rPr lang="en-IN" dirty="0"/>
              <a:t>This plan is so useful, and this will definitely lead to profit.</a:t>
            </a:r>
          </a:p>
          <a:p>
            <a:pPr algn="just"/>
            <a:r>
              <a:rPr lang="en-IN" dirty="0"/>
              <a:t>If we workout this plan our wake-up coffee cafe will be the best.</a:t>
            </a:r>
          </a:p>
          <a:p>
            <a:pPr algn="just"/>
            <a:endParaRPr lang="en-IN" dirty="0"/>
          </a:p>
          <a:p>
            <a:pPr algn="just">
              <a:buNone/>
            </a:pPr>
            <a:r>
              <a:rPr lang="en-IN" dirty="0"/>
              <a:t>     </a:t>
            </a:r>
          </a:p>
          <a:p>
            <a:pPr algn="ctr">
              <a:buNone/>
            </a:pPr>
            <a:r>
              <a:rPr lang="en-IN" sz="6000" b="1" dirty="0"/>
              <a:t>Thank you</a:t>
            </a:r>
          </a:p>
        </p:txBody>
      </p:sp>
      <p:pic>
        <p:nvPicPr>
          <p:cNvPr id="4" name="Picture 2" descr="C:\Users\Dell\Desktop\5iRebq4ia.png"/>
          <p:cNvPicPr>
            <a:picLocks noChangeAspect="1" noChangeArrowheads="1"/>
          </p:cNvPicPr>
          <p:nvPr/>
        </p:nvPicPr>
        <p:blipFill>
          <a:blip r:embed="rId2" cstate="print"/>
          <a:srcRect/>
          <a:stretch>
            <a:fillRect/>
          </a:stretch>
        </p:blipFill>
        <p:spPr bwMode="auto">
          <a:xfrm>
            <a:off x="7620000" y="0"/>
            <a:ext cx="1135763" cy="1524000"/>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0514AD4E-6F2E-43E4-B38C-C63A278A6F0E}"/>
              </a:ext>
            </a:extLst>
          </p:cNvPr>
          <p:cNvSpPr>
            <a:spLocks noGrp="1"/>
          </p:cNvSpPr>
          <p:nvPr>
            <p:ph type="subTitle" idx="1"/>
          </p:nvPr>
        </p:nvSpPr>
        <p:spPr>
          <a:xfrm>
            <a:off x="381000" y="228600"/>
            <a:ext cx="8305800" cy="6248400"/>
          </a:xfrm>
        </p:spPr>
        <p:txBody>
          <a:bodyPr>
            <a:normAutofit/>
          </a:bodyPr>
          <a:lstStyle/>
          <a:p>
            <a:pPr algn="l"/>
            <a:r>
              <a:rPr lang="en-GB" sz="3800" dirty="0">
                <a:latin typeface="Times New Roman" panose="02020603050405020304" pitchFamily="18" charset="0"/>
                <a:cs typeface="Times New Roman" panose="02020603050405020304" pitchFamily="18" charset="0"/>
              </a:rPr>
              <a:t>REFERENCE</a:t>
            </a:r>
          </a:p>
          <a:p>
            <a:pPr algn="l"/>
            <a:r>
              <a:rPr lang="en-GB" dirty="0">
                <a:latin typeface="Times New Roman" panose="02020603050405020304" pitchFamily="18" charset="0"/>
                <a:cs typeface="Times New Roman" panose="02020603050405020304" pitchFamily="18" charset="0"/>
              </a:rPr>
              <a:t>1. S. and Jones-Evans, D. (2006) Enterprise and small business: principles, practices and policy. 2nd. Ed. Prentice Hall</a:t>
            </a:r>
            <a:endParaRPr lang="en-GB" dirty="0"/>
          </a:p>
          <a:p>
            <a:pPr algn="l"/>
            <a:endParaRPr lang="en-GB"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2. Blackwell, E. (2011), How to Prepare a Business Plan: Planning for Successful Start-up and Expansion, (5th Ed) Sunday Times Business Enterprise Series, Kogan Page.</a:t>
            </a:r>
          </a:p>
        </p:txBody>
      </p:sp>
    </p:spTree>
    <p:extLst>
      <p:ext uri="{BB962C8B-B14F-4D97-AF65-F5344CB8AC3E}">
        <p14:creationId xmlns:p14="http://schemas.microsoft.com/office/powerpoint/2010/main" val="974582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488</TotalTime>
  <Words>758</Words>
  <Application>Microsoft Office PowerPoint</Application>
  <PresentationFormat>On-screen Show (4:3)</PresentationFormat>
  <Paragraphs>140</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Symbol</vt:lpstr>
      <vt:lpstr>Times New Roman</vt:lpstr>
      <vt:lpstr>Office Theme</vt:lpstr>
      <vt:lpstr>PowerPoint Presentation</vt:lpstr>
      <vt:lpstr>PowerPoint Presentation</vt:lpstr>
      <vt:lpstr>café coffee sweet’</vt:lpstr>
      <vt:lpstr>Objectives</vt:lpstr>
      <vt:lpstr>Products </vt:lpstr>
      <vt:lpstr>Competitors</vt:lpstr>
      <vt:lpstr>Business Model</vt:lpstr>
      <vt:lpstr> financial plan</vt:lpstr>
      <vt:lpstr>Start up cost </vt:lpstr>
      <vt:lpstr>Operating Cost / Year</vt:lpstr>
      <vt:lpstr>Estimated Sales / Year </vt:lpstr>
      <vt:lpstr>Profit analysis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Deepka</dc:creator>
  <cp:lastModifiedBy>Chirag</cp:lastModifiedBy>
  <cp:revision>54</cp:revision>
  <dcterms:created xsi:type="dcterms:W3CDTF">2019-04-16T17:17:08Z</dcterms:created>
  <dcterms:modified xsi:type="dcterms:W3CDTF">2019-04-24T13:35:43Z</dcterms:modified>
</cp:coreProperties>
</file>