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5" r:id="rId1"/>
  </p:sldMasterIdLst>
  <p:notesMasterIdLst>
    <p:notesMasterId r:id="rId20"/>
  </p:notesMasterIdLst>
  <p:handoutMasterIdLst>
    <p:handoutMasterId r:id="rId21"/>
  </p:handoutMasterIdLst>
  <p:sldIdLst>
    <p:sldId id="256" r:id="rId2"/>
    <p:sldId id="276" r:id="rId3"/>
    <p:sldId id="257" r:id="rId4"/>
    <p:sldId id="258" r:id="rId5"/>
    <p:sldId id="259" r:id="rId6"/>
    <p:sldId id="260" r:id="rId7"/>
    <p:sldId id="261" r:id="rId8"/>
    <p:sldId id="262" r:id="rId9"/>
    <p:sldId id="274" r:id="rId10"/>
    <p:sldId id="264" r:id="rId11"/>
    <p:sldId id="265" r:id="rId12"/>
    <p:sldId id="275" r:id="rId13"/>
    <p:sldId id="266" r:id="rId14"/>
    <p:sldId id="273" r:id="rId15"/>
    <p:sldId id="268" r:id="rId16"/>
    <p:sldId id="269" r:id="rId17"/>
    <p:sldId id="272" r:id="rId18"/>
    <p:sldId id="270" r:id="rId19"/>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22" d="100"/>
          <a:sy n="122" d="100"/>
        </p:scale>
        <p:origin x="96"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8FBE3376-C83D-4BF8-9D90-EF53F220FDBB}" type="datetimeFigureOut">
              <a:rPr lang="en-GB" smtClean="0"/>
              <a:t>16/10/2026</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5C89C867-FB26-47F9-9817-0996C9A3B5D1}" type="slidenum">
              <a:rPr lang="en-GB" smtClean="0"/>
              <a:t>‹#›</a:t>
            </a:fld>
            <a:endParaRPr lang="en-GB"/>
          </a:p>
        </p:txBody>
      </p:sp>
    </p:spTree>
    <p:extLst>
      <p:ext uri="{BB962C8B-B14F-4D97-AF65-F5344CB8AC3E}">
        <p14:creationId xmlns:p14="http://schemas.microsoft.com/office/powerpoint/2010/main" val="13100793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0FA8084A-05D7-4FB5-AC2D-7CAACD7D0FED}" type="datetimeFigureOut">
              <a:rPr lang="en-GB" smtClean="0"/>
              <a:t>16/10/2026</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D2753AC0-C160-4475-8E89-FA2551907AB7}" type="slidenum">
              <a:rPr lang="en-GB" smtClean="0"/>
              <a:t>‹#›</a:t>
            </a:fld>
            <a:endParaRPr lang="en-GB"/>
          </a:p>
        </p:txBody>
      </p:sp>
    </p:spTree>
    <p:extLst>
      <p:ext uri="{BB962C8B-B14F-4D97-AF65-F5344CB8AC3E}">
        <p14:creationId xmlns:p14="http://schemas.microsoft.com/office/powerpoint/2010/main" val="11514315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3</a:t>
            </a:fld>
            <a:endParaRPr lang="en-GB"/>
          </a:p>
        </p:txBody>
      </p:sp>
    </p:spTree>
    <p:extLst>
      <p:ext uri="{BB962C8B-B14F-4D97-AF65-F5344CB8AC3E}">
        <p14:creationId xmlns:p14="http://schemas.microsoft.com/office/powerpoint/2010/main" val="12571142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4</a:t>
            </a:fld>
            <a:endParaRPr lang="en-GB"/>
          </a:p>
        </p:txBody>
      </p:sp>
    </p:spTree>
    <p:extLst>
      <p:ext uri="{BB962C8B-B14F-4D97-AF65-F5344CB8AC3E}">
        <p14:creationId xmlns:p14="http://schemas.microsoft.com/office/powerpoint/2010/main" val="1010326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5</a:t>
            </a:fld>
            <a:endParaRPr lang="en-GB"/>
          </a:p>
        </p:txBody>
      </p:sp>
    </p:spTree>
    <p:extLst>
      <p:ext uri="{BB962C8B-B14F-4D97-AF65-F5344CB8AC3E}">
        <p14:creationId xmlns:p14="http://schemas.microsoft.com/office/powerpoint/2010/main" val="30792953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6</a:t>
            </a:fld>
            <a:endParaRPr lang="en-GB"/>
          </a:p>
        </p:txBody>
      </p:sp>
    </p:spTree>
    <p:extLst>
      <p:ext uri="{BB962C8B-B14F-4D97-AF65-F5344CB8AC3E}">
        <p14:creationId xmlns:p14="http://schemas.microsoft.com/office/powerpoint/2010/main" val="15460174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7</a:t>
            </a:fld>
            <a:endParaRPr lang="en-GB"/>
          </a:p>
        </p:txBody>
      </p:sp>
    </p:spTree>
    <p:extLst>
      <p:ext uri="{BB962C8B-B14F-4D97-AF65-F5344CB8AC3E}">
        <p14:creationId xmlns:p14="http://schemas.microsoft.com/office/powerpoint/2010/main" val="13709342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8</a:t>
            </a:fld>
            <a:endParaRPr lang="en-GB"/>
          </a:p>
        </p:txBody>
      </p:sp>
    </p:spTree>
    <p:extLst>
      <p:ext uri="{BB962C8B-B14F-4D97-AF65-F5344CB8AC3E}">
        <p14:creationId xmlns:p14="http://schemas.microsoft.com/office/powerpoint/2010/main" val="19232722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13</a:t>
            </a:fld>
            <a:endParaRPr lang="en-GB"/>
          </a:p>
        </p:txBody>
      </p:sp>
    </p:spTree>
    <p:extLst>
      <p:ext uri="{BB962C8B-B14F-4D97-AF65-F5344CB8AC3E}">
        <p14:creationId xmlns:p14="http://schemas.microsoft.com/office/powerpoint/2010/main" val="30039672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15</a:t>
            </a:fld>
            <a:endParaRPr lang="en-GB"/>
          </a:p>
        </p:txBody>
      </p:sp>
    </p:spTree>
    <p:extLst>
      <p:ext uri="{BB962C8B-B14F-4D97-AF65-F5344CB8AC3E}">
        <p14:creationId xmlns:p14="http://schemas.microsoft.com/office/powerpoint/2010/main" val="1260573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16</a:t>
            </a:fld>
            <a:endParaRPr lang="en-GB"/>
          </a:p>
        </p:txBody>
      </p:sp>
    </p:spTree>
    <p:extLst>
      <p:ext uri="{BB962C8B-B14F-4D97-AF65-F5344CB8AC3E}">
        <p14:creationId xmlns:p14="http://schemas.microsoft.com/office/powerpoint/2010/main" val="6134286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B61BEF0D-F0BB-DE4B-95CE-6DB70DBA9567}" type="datetimeFigureOut">
              <a:rPr lang="en-US" smtClean="0"/>
              <a:pPr/>
              <a:t>10/16/2026</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D57F1E4F-1CFF-5643-939E-217C01CDF565}" type="slidenum">
              <a:rPr lang="en-US" smtClean="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spTree>
    <p:extLst>
      <p:ext uri="{BB962C8B-B14F-4D97-AF65-F5344CB8AC3E}">
        <p14:creationId xmlns:p14="http://schemas.microsoft.com/office/powerpoint/2010/main" val="91651419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26507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B61BEF0D-F0BB-DE4B-95CE-6DB70DBA9567}" type="datetimeFigureOut">
              <a:rPr lang="en-US" smtClean="0"/>
              <a:pPr/>
              <a:t>10/16/2026</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D57F1E4F-1CFF-5643-939E-217C01CDF565}" type="slidenum">
              <a:rPr lang="en-US" smtClean="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19446788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10/16/2026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081152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10/16/2026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115731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10/16/2026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846834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10/16/2026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078339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B61BEF0D-F0BB-DE4B-95CE-6DB70DBA9567}" type="datetimeFigureOut">
              <a:rPr lang="en-US" smtClean="0"/>
              <a:pPr/>
              <a:t>10/16/2026</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D57F1E4F-1CFF-5643-939E-217C01CDF565}"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589424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B61BEF0D-F0BB-DE4B-95CE-6DB70DBA9567}" type="datetimeFigureOut">
              <a:rPr lang="en-US" smtClean="0"/>
              <a:pPr/>
              <a:t>10/16/2026</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D57F1E4F-1CFF-5643-939E-217C01CDF565}"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50843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180315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331828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B61BEF0D-F0BB-DE4B-95CE-6DB70DBA9567}" type="datetimeFigureOut">
              <a:rPr lang="en-US" smtClean="0"/>
              <a:pPr/>
              <a:t>10/16/2026</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D57F1E4F-1CFF-5643-939E-217C01CDF565}" type="slidenum">
              <a:rPr lang="en-US" smtClean="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263138980"/>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368">
          <p15:clr>
            <a:srgbClr val="F26B43"/>
          </p15:clr>
        </p15:guide>
        <p15:guide id="2" orient="horz" pos="1440">
          <p15:clr>
            <a:srgbClr val="F26B43"/>
          </p15:clr>
        </p15:guide>
        <p15:guide id="3" orient="horz" pos="3696">
          <p15:clr>
            <a:srgbClr val="F26B43"/>
          </p15:clr>
        </p15:guide>
        <p15:guide id="4" orient="horz" pos="432">
          <p15:clr>
            <a:srgbClr val="F26B43"/>
          </p15:clr>
        </p15:guide>
        <p15:guide id="5" orient="horz" pos="1512">
          <p15:clr>
            <a:srgbClr val="F26B43"/>
          </p15:clr>
        </p15:guide>
        <p15:guide id="6" pos="6912">
          <p15:clr>
            <a:srgbClr val="F26B43"/>
          </p15:clr>
        </p15:guide>
        <p15:guide id="7" pos="936">
          <p15:clr>
            <a:srgbClr val="F26B43"/>
          </p15:clr>
        </p15:guide>
        <p15:guide id="8"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Hinterland </a:t>
            </a:r>
          </a:p>
        </p:txBody>
      </p:sp>
      <p:sp>
        <p:nvSpPr>
          <p:cNvPr id="3" name="Subtitle 2"/>
          <p:cNvSpPr>
            <a:spLocks noGrp="1"/>
          </p:cNvSpPr>
          <p:nvPr>
            <p:ph type="subTitle" idx="1"/>
          </p:nvPr>
        </p:nvSpPr>
        <p:spPr/>
        <p:txBody>
          <a:bodyPr/>
          <a:lstStyle/>
          <a:p>
            <a:r>
              <a:rPr lang="en-GB" dirty="0"/>
              <a:t>Solution</a:t>
            </a:r>
          </a:p>
        </p:txBody>
      </p:sp>
    </p:spTree>
    <p:extLst>
      <p:ext uri="{BB962C8B-B14F-4D97-AF65-F5344CB8AC3E}">
        <p14:creationId xmlns:p14="http://schemas.microsoft.com/office/powerpoint/2010/main" val="31479810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3AE873-7613-E3A5-902D-4DAB873343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FA97D7-962A-A770-1B0B-890ABAA1BB7C}"/>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D0A76184-E627-1AB9-C961-F709085F5687}"/>
              </a:ext>
            </a:extLst>
          </p:cNvPr>
          <p:cNvSpPr>
            <a:spLocks noGrp="1"/>
          </p:cNvSpPr>
          <p:nvPr>
            <p:ph idx="1"/>
          </p:nvPr>
        </p:nvSpPr>
        <p:spPr>
          <a:xfrm>
            <a:off x="1371600" y="1461477"/>
            <a:ext cx="9601200" cy="4405923"/>
          </a:xfrm>
        </p:spPr>
        <p:txBody>
          <a:bodyPr/>
          <a:lstStyle/>
          <a:p>
            <a:r>
              <a:rPr lang="en-GB" dirty="0">
                <a:latin typeface="Arial" panose="020B0604020202020204" pitchFamily="34" charset="0"/>
                <a:cs typeface="Arial" panose="020B0604020202020204" pitchFamily="34" charset="0"/>
              </a:rPr>
              <a:t>Calculate the following ratios for Hinterland Ltd</a:t>
            </a:r>
          </a:p>
          <a:p>
            <a:pPr marL="0" indent="0">
              <a:buNone/>
            </a:pPr>
            <a:endParaRPr lang="en-GB" dirty="0">
              <a:latin typeface="Arial" panose="020B0604020202020204" pitchFamily="34" charset="0"/>
              <a:cs typeface="Arial" panose="020B0604020202020204" pitchFamily="34" charset="0"/>
            </a:endParaRPr>
          </a:p>
          <a:p>
            <a:pPr marL="530352" lvl="1" indent="0">
              <a:buNone/>
            </a:pPr>
            <a:r>
              <a:rPr lang="en-GB" b="1" i="0" dirty="0">
                <a:latin typeface="Arial" panose="020B0604020202020204" pitchFamily="34" charset="0"/>
                <a:cs typeface="Arial" panose="020B0604020202020204" pitchFamily="34" charset="0"/>
              </a:rPr>
              <a:t>Profitability			Liquidity		Gearing</a:t>
            </a:r>
          </a:p>
          <a:p>
            <a:pPr marL="530352" lvl="1" indent="0">
              <a:buNone/>
            </a:pPr>
            <a:r>
              <a:rPr lang="en-GB" dirty="0">
                <a:latin typeface="Arial" panose="020B0604020202020204" pitchFamily="34" charset="0"/>
                <a:cs typeface="Arial" panose="020B0604020202020204" pitchFamily="34" charset="0"/>
              </a:rPr>
              <a:t>Gross Profit Margin			Working Capital		Debt Ratio</a:t>
            </a:r>
          </a:p>
          <a:p>
            <a:pPr marL="530352" lvl="1" indent="0">
              <a:buNone/>
            </a:pPr>
            <a:r>
              <a:rPr lang="en-GB" dirty="0">
                <a:latin typeface="Arial" panose="020B0604020202020204" pitchFamily="34" charset="0"/>
                <a:cs typeface="Arial" panose="020B0604020202020204" pitchFamily="34" charset="0"/>
              </a:rPr>
              <a:t>Net Profit Margin			Quick Ratio		Interest Cover</a:t>
            </a:r>
          </a:p>
          <a:p>
            <a:pPr marL="530352" lvl="1" indent="0">
              <a:buNone/>
            </a:pPr>
            <a:r>
              <a:rPr lang="en-GB" dirty="0">
                <a:latin typeface="Arial" panose="020B0604020202020204" pitchFamily="34" charset="0"/>
                <a:cs typeface="Arial" panose="020B0604020202020204" pitchFamily="34" charset="0"/>
              </a:rPr>
              <a:t>ROCE				Debtor Days</a:t>
            </a:r>
          </a:p>
          <a:p>
            <a:pPr marL="530352" lvl="1" indent="0">
              <a:buNone/>
            </a:pPr>
            <a:r>
              <a:rPr lang="en-GB" dirty="0">
                <a:latin typeface="Arial" panose="020B0604020202020204" pitchFamily="34" charset="0"/>
                <a:cs typeface="Arial" panose="020B0604020202020204" pitchFamily="34" charset="0"/>
              </a:rPr>
              <a:t>Asset Turnover			Creditor Days</a:t>
            </a:r>
          </a:p>
          <a:p>
            <a:pPr marL="530352" lvl="1" indent="0">
              <a:buNone/>
            </a:pPr>
            <a:r>
              <a:rPr lang="en-GB" dirty="0">
                <a:latin typeface="Arial" panose="020B0604020202020204" pitchFamily="34" charset="0"/>
                <a:cs typeface="Arial" panose="020B0604020202020204" pitchFamily="34" charset="0"/>
              </a:rPr>
              <a:t>Fixed Asset			Stock Days</a:t>
            </a:r>
          </a:p>
          <a:p>
            <a:pPr lvl="1"/>
            <a:endParaRPr lang="en-GB" dirty="0"/>
          </a:p>
        </p:txBody>
      </p:sp>
    </p:spTree>
    <p:extLst>
      <p:ext uri="{BB962C8B-B14F-4D97-AF65-F5344CB8AC3E}">
        <p14:creationId xmlns:p14="http://schemas.microsoft.com/office/powerpoint/2010/main" val="11385862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Gross profit</a:t>
            </a:r>
          </a:p>
        </p:txBody>
      </p:sp>
      <p:sp>
        <p:nvSpPr>
          <p:cNvPr id="3" name="Content Placeholder 2"/>
          <p:cNvSpPr>
            <a:spLocks noGrp="1"/>
          </p:cNvSpPr>
          <p:nvPr>
            <p:ph idx="1"/>
          </p:nvPr>
        </p:nvSpPr>
        <p:spPr>
          <a:xfrm>
            <a:off x="2592925" y="2108886"/>
            <a:ext cx="8915400" cy="3777622"/>
          </a:xfrm>
        </p:spPr>
        <p:txBody>
          <a:bodyPr>
            <a:normAutofit fontScale="92500" lnSpcReduction="20000"/>
          </a:bodyPr>
          <a:lstStyle/>
          <a:p>
            <a:pPr marL="0" indent="0">
              <a:buNone/>
            </a:pPr>
            <a:r>
              <a:rPr lang="en-GB" u="sng" dirty="0"/>
              <a:t>Gross Profit     </a:t>
            </a:r>
            <a:r>
              <a:rPr lang="en-GB" dirty="0"/>
              <a:t>x 100 =              %</a:t>
            </a:r>
          </a:p>
          <a:p>
            <a:pPr marL="0" indent="0">
              <a:buNone/>
            </a:pPr>
            <a:r>
              <a:rPr lang="en-GB" dirty="0"/>
              <a:t>Sales</a:t>
            </a:r>
          </a:p>
          <a:p>
            <a:r>
              <a:rPr lang="en-GB" b="1" dirty="0"/>
              <a:t>2014</a:t>
            </a:r>
          </a:p>
          <a:p>
            <a:endParaRPr lang="en-GB" b="1" dirty="0"/>
          </a:p>
          <a:p>
            <a:r>
              <a:rPr lang="en-GB" dirty="0"/>
              <a:t>1300/9000 x 100 = </a:t>
            </a:r>
            <a:r>
              <a:rPr lang="en-GB" dirty="0">
                <a:solidFill>
                  <a:srgbClr val="FF0000"/>
                </a:solidFill>
              </a:rPr>
              <a:t>14.44</a:t>
            </a:r>
          </a:p>
          <a:p>
            <a:endParaRPr lang="en-GB" dirty="0"/>
          </a:p>
          <a:p>
            <a:r>
              <a:rPr lang="en-GB" b="1" dirty="0"/>
              <a:t>2015</a:t>
            </a:r>
          </a:p>
          <a:p>
            <a:endParaRPr lang="en-GB" dirty="0"/>
          </a:p>
          <a:p>
            <a:r>
              <a:rPr lang="en-GB" dirty="0"/>
              <a:t>1390/8500 x 100 = </a:t>
            </a:r>
            <a:r>
              <a:rPr lang="en-GB" dirty="0">
                <a:solidFill>
                  <a:srgbClr val="FF0000"/>
                </a:solidFill>
              </a:rPr>
              <a:t>16.35</a:t>
            </a:r>
          </a:p>
          <a:p>
            <a:r>
              <a:rPr lang="en-GB" dirty="0">
                <a:solidFill>
                  <a:srgbClr val="FF0000"/>
                </a:solidFill>
              </a:rPr>
              <a:t>Gross profit margin is a key measure of profitability</a:t>
            </a:r>
          </a:p>
        </p:txBody>
      </p:sp>
    </p:spTree>
    <p:extLst>
      <p:ext uri="{BB962C8B-B14F-4D97-AF65-F5344CB8AC3E}">
        <p14:creationId xmlns:p14="http://schemas.microsoft.com/office/powerpoint/2010/main" val="15134344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Net profit margin</a:t>
            </a:r>
          </a:p>
        </p:txBody>
      </p:sp>
      <p:sp>
        <p:nvSpPr>
          <p:cNvPr id="3" name="Content Placeholder 2"/>
          <p:cNvSpPr>
            <a:spLocks noGrp="1"/>
          </p:cNvSpPr>
          <p:nvPr>
            <p:ph idx="1"/>
          </p:nvPr>
        </p:nvSpPr>
        <p:spPr/>
        <p:txBody>
          <a:bodyPr>
            <a:normAutofit fontScale="85000" lnSpcReduction="20000"/>
          </a:bodyPr>
          <a:lstStyle/>
          <a:p>
            <a:pPr marL="0" indent="0">
              <a:buNone/>
            </a:pPr>
            <a:r>
              <a:rPr lang="en-GB" u="sng" dirty="0"/>
              <a:t>Net Profit</a:t>
            </a:r>
            <a:r>
              <a:rPr lang="en-GB" dirty="0"/>
              <a:t> x 100 =</a:t>
            </a:r>
          </a:p>
          <a:p>
            <a:pPr marL="0" indent="0">
              <a:buNone/>
            </a:pPr>
            <a:r>
              <a:rPr lang="en-GB" dirty="0"/>
              <a:t>Sales</a:t>
            </a:r>
          </a:p>
          <a:p>
            <a:endParaRPr lang="en-GB" b="1" dirty="0"/>
          </a:p>
          <a:p>
            <a:r>
              <a:rPr lang="en-GB" b="1" dirty="0"/>
              <a:t>2014</a:t>
            </a:r>
          </a:p>
          <a:p>
            <a:endParaRPr lang="en-GB" dirty="0"/>
          </a:p>
          <a:p>
            <a:r>
              <a:rPr lang="en-GB" dirty="0"/>
              <a:t>75/9000 x 100 =  </a:t>
            </a:r>
            <a:r>
              <a:rPr lang="en-GB" dirty="0">
                <a:solidFill>
                  <a:srgbClr val="FF0000"/>
                </a:solidFill>
              </a:rPr>
              <a:t>0.83</a:t>
            </a:r>
          </a:p>
          <a:p>
            <a:endParaRPr lang="en-GB" dirty="0"/>
          </a:p>
          <a:p>
            <a:r>
              <a:rPr lang="en-GB" b="1" dirty="0"/>
              <a:t>2016</a:t>
            </a:r>
          </a:p>
          <a:p>
            <a:endParaRPr lang="en-GB" dirty="0"/>
          </a:p>
          <a:p>
            <a:r>
              <a:rPr lang="en-GB" dirty="0"/>
              <a:t>31/8500 x 100 =  </a:t>
            </a:r>
            <a:r>
              <a:rPr lang="en-GB" dirty="0">
                <a:solidFill>
                  <a:srgbClr val="FF0000"/>
                </a:solidFill>
              </a:rPr>
              <a:t>0.36</a:t>
            </a:r>
          </a:p>
          <a:p>
            <a:endParaRPr lang="en-GB" dirty="0"/>
          </a:p>
        </p:txBody>
      </p:sp>
    </p:spTree>
    <p:extLst>
      <p:ext uri="{BB962C8B-B14F-4D97-AF65-F5344CB8AC3E}">
        <p14:creationId xmlns:p14="http://schemas.microsoft.com/office/powerpoint/2010/main" val="39466856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ROCE</a:t>
            </a:r>
          </a:p>
        </p:txBody>
      </p:sp>
      <p:sp>
        <p:nvSpPr>
          <p:cNvPr id="3" name="Content Placeholder 2"/>
          <p:cNvSpPr>
            <a:spLocks noGrp="1"/>
          </p:cNvSpPr>
          <p:nvPr>
            <p:ph idx="1"/>
          </p:nvPr>
        </p:nvSpPr>
        <p:spPr/>
        <p:txBody>
          <a:bodyPr>
            <a:normAutofit/>
          </a:bodyPr>
          <a:lstStyle/>
          <a:p>
            <a:pPr marL="0" indent="0">
              <a:buNone/>
            </a:pPr>
            <a:r>
              <a:rPr lang="en-US" dirty="0"/>
              <a:t>Profit before interest/total assets less current liabilities x 100%</a:t>
            </a:r>
            <a:br>
              <a:rPr lang="en-US" dirty="0"/>
            </a:br>
            <a:endParaRPr lang="en-GB" b="1" dirty="0"/>
          </a:p>
          <a:p>
            <a:r>
              <a:rPr lang="en-GB" b="1" dirty="0"/>
              <a:t>2014</a:t>
            </a:r>
          </a:p>
          <a:p>
            <a:endParaRPr lang="en-GB" dirty="0"/>
          </a:p>
          <a:p>
            <a:r>
              <a:rPr lang="en-GB" dirty="0"/>
              <a:t>84/1041 X 100 = </a:t>
            </a:r>
            <a:r>
              <a:rPr lang="en-GB" dirty="0">
                <a:solidFill>
                  <a:srgbClr val="FF0000"/>
                </a:solidFill>
              </a:rPr>
              <a:t>8.07%</a:t>
            </a:r>
          </a:p>
          <a:p>
            <a:endParaRPr lang="en-GB" dirty="0"/>
          </a:p>
          <a:p>
            <a:r>
              <a:rPr lang="en-GB" b="1" dirty="0"/>
              <a:t>2015</a:t>
            </a:r>
            <a:endParaRPr lang="en-GB" dirty="0"/>
          </a:p>
          <a:p>
            <a:r>
              <a:rPr lang="en-GB" dirty="0"/>
              <a:t>39/1768 X 100 = </a:t>
            </a:r>
            <a:r>
              <a:rPr lang="en-GB" dirty="0">
                <a:solidFill>
                  <a:srgbClr val="FF0000"/>
                </a:solidFill>
              </a:rPr>
              <a:t>2.21%</a:t>
            </a:r>
          </a:p>
        </p:txBody>
      </p:sp>
    </p:spTree>
    <p:extLst>
      <p:ext uri="{BB962C8B-B14F-4D97-AF65-F5344CB8AC3E}">
        <p14:creationId xmlns:p14="http://schemas.microsoft.com/office/powerpoint/2010/main" val="1134167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Asset turnover</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a:t>Sales/total assets less current liabilities = *******</a:t>
            </a:r>
          </a:p>
          <a:p>
            <a:endParaRPr lang="en-GB" b="1" dirty="0"/>
          </a:p>
          <a:p>
            <a:r>
              <a:rPr lang="en-GB" b="1" dirty="0"/>
              <a:t>2014</a:t>
            </a:r>
          </a:p>
          <a:p>
            <a:endParaRPr lang="en-GB" b="1" dirty="0"/>
          </a:p>
          <a:p>
            <a:r>
              <a:rPr lang="en-GB" dirty="0"/>
              <a:t>9000/1041 = </a:t>
            </a:r>
            <a:r>
              <a:rPr lang="en-GB" dirty="0">
                <a:solidFill>
                  <a:srgbClr val="FF0000"/>
                </a:solidFill>
              </a:rPr>
              <a:t>8.65</a:t>
            </a:r>
            <a:r>
              <a:rPr lang="en-GB" dirty="0"/>
              <a:t> (average £8 of sales per £1 of the average total of assets for the year)</a:t>
            </a:r>
          </a:p>
          <a:p>
            <a:endParaRPr lang="en-GB" dirty="0"/>
          </a:p>
          <a:p>
            <a:r>
              <a:rPr lang="en-GB" b="1" dirty="0"/>
              <a:t>2015</a:t>
            </a:r>
          </a:p>
          <a:p>
            <a:r>
              <a:rPr lang="en-GB" dirty="0"/>
              <a:t>8500/1768 = </a:t>
            </a:r>
            <a:r>
              <a:rPr lang="en-GB" dirty="0">
                <a:solidFill>
                  <a:srgbClr val="FF0000"/>
                </a:solidFill>
              </a:rPr>
              <a:t>4.81</a:t>
            </a:r>
            <a:r>
              <a:rPr lang="en-GB" dirty="0"/>
              <a:t> (average £4 of sales per £1 of the average total of assets for the year)</a:t>
            </a:r>
          </a:p>
        </p:txBody>
      </p:sp>
    </p:spTree>
    <p:extLst>
      <p:ext uri="{BB962C8B-B14F-4D97-AF65-F5344CB8AC3E}">
        <p14:creationId xmlns:p14="http://schemas.microsoft.com/office/powerpoint/2010/main" val="12268474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Fixed assets ratio</a:t>
            </a:r>
          </a:p>
        </p:txBody>
      </p:sp>
      <p:sp>
        <p:nvSpPr>
          <p:cNvPr id="3" name="Content Placeholder 2"/>
          <p:cNvSpPr>
            <a:spLocks noGrp="1"/>
          </p:cNvSpPr>
          <p:nvPr>
            <p:ph idx="1"/>
          </p:nvPr>
        </p:nvSpPr>
        <p:spPr/>
        <p:txBody>
          <a:bodyPr>
            <a:normAutofit fontScale="92500" lnSpcReduction="10000"/>
          </a:bodyPr>
          <a:lstStyle/>
          <a:p>
            <a:pPr marL="0" indent="0">
              <a:buNone/>
            </a:pPr>
            <a:r>
              <a:rPr lang="en-GB" b="1" dirty="0"/>
              <a:t>Sales turnover/ fixed assets =  *** times</a:t>
            </a:r>
          </a:p>
          <a:p>
            <a:endParaRPr lang="en-GB" b="1" dirty="0"/>
          </a:p>
          <a:p>
            <a:r>
              <a:rPr lang="en-GB" b="1" dirty="0"/>
              <a:t>2014</a:t>
            </a:r>
          </a:p>
          <a:p>
            <a:endParaRPr lang="en-GB" dirty="0"/>
          </a:p>
          <a:p>
            <a:r>
              <a:rPr lang="en-GB" dirty="0"/>
              <a:t>9000/600 = </a:t>
            </a:r>
            <a:r>
              <a:rPr lang="en-GB" dirty="0">
                <a:solidFill>
                  <a:srgbClr val="FF0000"/>
                </a:solidFill>
              </a:rPr>
              <a:t>15.00</a:t>
            </a:r>
          </a:p>
          <a:p>
            <a:endParaRPr lang="en-GB" dirty="0"/>
          </a:p>
          <a:p>
            <a:r>
              <a:rPr lang="en-GB" b="1" dirty="0"/>
              <a:t>2015</a:t>
            </a:r>
          </a:p>
          <a:p>
            <a:endParaRPr lang="en-GB" dirty="0"/>
          </a:p>
          <a:p>
            <a:r>
              <a:rPr lang="en-GB" dirty="0"/>
              <a:t>8500/650 = </a:t>
            </a:r>
            <a:r>
              <a:rPr lang="en-GB" dirty="0">
                <a:solidFill>
                  <a:srgbClr val="FF0000"/>
                </a:solidFill>
              </a:rPr>
              <a:t>13.08</a:t>
            </a:r>
          </a:p>
        </p:txBody>
      </p:sp>
    </p:spTree>
    <p:extLst>
      <p:ext uri="{BB962C8B-B14F-4D97-AF65-F5344CB8AC3E}">
        <p14:creationId xmlns:p14="http://schemas.microsoft.com/office/powerpoint/2010/main" val="17625724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Working Capital (Current ratio)</a:t>
            </a:r>
          </a:p>
        </p:txBody>
      </p:sp>
      <p:sp>
        <p:nvSpPr>
          <p:cNvPr id="3" name="Content Placeholder 2"/>
          <p:cNvSpPr>
            <a:spLocks noGrp="1"/>
          </p:cNvSpPr>
          <p:nvPr>
            <p:ph idx="1"/>
          </p:nvPr>
        </p:nvSpPr>
        <p:spPr/>
        <p:txBody>
          <a:bodyPr>
            <a:normAutofit fontScale="92500" lnSpcReduction="10000"/>
          </a:bodyPr>
          <a:lstStyle/>
          <a:p>
            <a:pPr marL="0" indent="0">
              <a:buNone/>
            </a:pPr>
            <a:r>
              <a:rPr lang="en-US" dirty="0"/>
              <a:t>Current Ratio = 	</a:t>
            </a:r>
            <a:r>
              <a:rPr lang="en-US" u="sng" dirty="0"/>
              <a:t>current assets/</a:t>
            </a:r>
            <a:r>
              <a:rPr lang="en-US" dirty="0"/>
              <a:t>             </a:t>
            </a:r>
          </a:p>
          <a:p>
            <a:pPr marL="0" indent="0">
              <a:buNone/>
            </a:pPr>
            <a:r>
              <a:rPr lang="en-US" dirty="0"/>
              <a:t>                       	current liabilities</a:t>
            </a:r>
          </a:p>
          <a:p>
            <a:endParaRPr lang="en-GB" b="1" dirty="0"/>
          </a:p>
          <a:p>
            <a:r>
              <a:rPr lang="en-GB" b="1" dirty="0"/>
              <a:t>2014</a:t>
            </a:r>
            <a:endParaRPr lang="en-GB" dirty="0"/>
          </a:p>
          <a:p>
            <a:endParaRPr lang="en-GB" b="1" dirty="0"/>
          </a:p>
          <a:p>
            <a:r>
              <a:rPr lang="en-GB" dirty="0"/>
              <a:t>1099/658 = </a:t>
            </a:r>
            <a:r>
              <a:rPr lang="en-GB" dirty="0">
                <a:solidFill>
                  <a:srgbClr val="FF0000"/>
                </a:solidFill>
              </a:rPr>
              <a:t>1.67</a:t>
            </a:r>
          </a:p>
          <a:p>
            <a:endParaRPr lang="en-GB" dirty="0">
              <a:solidFill>
                <a:srgbClr val="FF0000"/>
              </a:solidFill>
            </a:endParaRPr>
          </a:p>
          <a:p>
            <a:r>
              <a:rPr lang="en-GB" b="1" dirty="0">
                <a:solidFill>
                  <a:schemeClr val="tx1"/>
                </a:solidFill>
              </a:rPr>
              <a:t>2015</a:t>
            </a:r>
            <a:endParaRPr lang="en-GB" dirty="0">
              <a:solidFill>
                <a:schemeClr val="tx1"/>
              </a:solidFill>
            </a:endParaRPr>
          </a:p>
          <a:p>
            <a:r>
              <a:rPr lang="en-GB" dirty="0">
                <a:solidFill>
                  <a:schemeClr val="tx1"/>
                </a:solidFill>
              </a:rPr>
              <a:t>1907/789 = </a:t>
            </a:r>
            <a:r>
              <a:rPr lang="en-GB" dirty="0">
                <a:solidFill>
                  <a:srgbClr val="FF0000"/>
                </a:solidFill>
              </a:rPr>
              <a:t>2.42</a:t>
            </a:r>
          </a:p>
        </p:txBody>
      </p:sp>
    </p:spTree>
    <p:extLst>
      <p:ext uri="{BB962C8B-B14F-4D97-AF65-F5344CB8AC3E}">
        <p14:creationId xmlns:p14="http://schemas.microsoft.com/office/powerpoint/2010/main" val="42560234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80937-3FD9-3BFB-FAEE-0F8182E951BB}"/>
              </a:ext>
            </a:extLst>
          </p:cNvPr>
          <p:cNvSpPr>
            <a:spLocks noGrp="1"/>
          </p:cNvSpPr>
          <p:nvPr>
            <p:ph type="title"/>
          </p:nvPr>
        </p:nvSpPr>
        <p:spPr/>
        <p:txBody>
          <a:bodyPr/>
          <a:lstStyle/>
          <a:p>
            <a:r>
              <a:rPr lang="en-GB" dirty="0"/>
              <a:t>Quick Ratio (Acid Test)</a:t>
            </a:r>
          </a:p>
        </p:txBody>
      </p:sp>
      <p:sp>
        <p:nvSpPr>
          <p:cNvPr id="3" name="Content Placeholder 2">
            <a:extLst>
              <a:ext uri="{FF2B5EF4-FFF2-40B4-BE49-F238E27FC236}">
                <a16:creationId xmlns:a16="http://schemas.microsoft.com/office/drawing/2014/main" id="{71A78629-C619-3C99-FD04-2A9D67FC32F1}"/>
              </a:ext>
            </a:extLst>
          </p:cNvPr>
          <p:cNvSpPr>
            <a:spLocks noGrp="1"/>
          </p:cNvSpPr>
          <p:nvPr>
            <p:ph idx="1"/>
          </p:nvPr>
        </p:nvSpPr>
        <p:spPr/>
        <p:txBody>
          <a:bodyPr/>
          <a:lstStyle/>
          <a:p>
            <a:pPr lvl="0">
              <a:buNone/>
            </a:pPr>
            <a:r>
              <a:rPr lang="en-GB" b="1" dirty="0"/>
              <a:t>Current assets – Stock/Current liabilities</a:t>
            </a:r>
          </a:p>
          <a:p>
            <a:pPr lvl="0">
              <a:buNone/>
            </a:pPr>
            <a:endParaRPr lang="en-GB" dirty="0"/>
          </a:p>
          <a:p>
            <a:r>
              <a:rPr lang="en-GB" b="1" dirty="0"/>
              <a:t>2014</a:t>
            </a:r>
          </a:p>
          <a:p>
            <a:pPr marL="0" indent="0">
              <a:buNone/>
            </a:pPr>
            <a:r>
              <a:rPr lang="en-GB" dirty="0"/>
              <a:t>1099 -600/658 = </a:t>
            </a:r>
            <a:r>
              <a:rPr lang="en-GB" dirty="0">
                <a:solidFill>
                  <a:srgbClr val="FF0000"/>
                </a:solidFill>
              </a:rPr>
              <a:t>0.78</a:t>
            </a:r>
          </a:p>
          <a:p>
            <a:pPr marL="0" indent="0">
              <a:buNone/>
            </a:pPr>
            <a:endParaRPr lang="en-GB" dirty="0">
              <a:solidFill>
                <a:srgbClr val="FF0000"/>
              </a:solidFill>
            </a:endParaRPr>
          </a:p>
          <a:p>
            <a:r>
              <a:rPr lang="en-GB" b="1" dirty="0">
                <a:solidFill>
                  <a:schemeClr val="tx1"/>
                </a:solidFill>
              </a:rPr>
              <a:t>2015</a:t>
            </a:r>
            <a:endParaRPr lang="en-GB" dirty="0">
              <a:solidFill>
                <a:schemeClr val="tx1"/>
              </a:solidFill>
            </a:endParaRPr>
          </a:p>
          <a:p>
            <a:pPr marL="0" indent="0">
              <a:buNone/>
            </a:pPr>
            <a:r>
              <a:rPr lang="en-GB" dirty="0">
                <a:solidFill>
                  <a:schemeClr val="tx1"/>
                </a:solidFill>
              </a:rPr>
              <a:t>1907 - 880/789 = </a:t>
            </a:r>
            <a:r>
              <a:rPr lang="en-GB" dirty="0">
                <a:solidFill>
                  <a:srgbClr val="FF0000"/>
                </a:solidFill>
              </a:rPr>
              <a:t>1.30</a:t>
            </a:r>
          </a:p>
          <a:p>
            <a:endParaRPr lang="en-GB" dirty="0"/>
          </a:p>
        </p:txBody>
      </p:sp>
    </p:spTree>
    <p:extLst>
      <p:ext uri="{BB962C8B-B14F-4D97-AF65-F5344CB8AC3E}">
        <p14:creationId xmlns:p14="http://schemas.microsoft.com/office/powerpoint/2010/main" val="35428144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Debtor Days</a:t>
            </a:r>
          </a:p>
        </p:txBody>
      </p:sp>
      <p:sp>
        <p:nvSpPr>
          <p:cNvPr id="3" name="Content Placeholder 2"/>
          <p:cNvSpPr>
            <a:spLocks noGrp="1"/>
          </p:cNvSpPr>
          <p:nvPr>
            <p:ph idx="1"/>
          </p:nvPr>
        </p:nvSpPr>
        <p:spPr/>
        <p:txBody>
          <a:bodyPr>
            <a:normAutofit fontScale="92500" lnSpcReduction="20000"/>
          </a:bodyPr>
          <a:lstStyle/>
          <a:p>
            <a:r>
              <a:rPr lang="en-GB" dirty="0"/>
              <a:t>Debtors x 365/ sales =     ******* days</a:t>
            </a:r>
          </a:p>
          <a:p>
            <a:endParaRPr lang="en-GB" dirty="0"/>
          </a:p>
          <a:p>
            <a:r>
              <a:rPr lang="en-GB" b="1" dirty="0"/>
              <a:t>2014</a:t>
            </a:r>
          </a:p>
          <a:p>
            <a:r>
              <a:rPr lang="en-GB" dirty="0"/>
              <a:t>459 x 365/9000 = </a:t>
            </a:r>
            <a:r>
              <a:rPr lang="en-GB" dirty="0">
                <a:solidFill>
                  <a:srgbClr val="FF0000"/>
                </a:solidFill>
              </a:rPr>
              <a:t>18.62</a:t>
            </a:r>
            <a:r>
              <a:rPr lang="en-GB" dirty="0"/>
              <a:t> days</a:t>
            </a:r>
          </a:p>
          <a:p>
            <a:endParaRPr lang="en-GB" dirty="0"/>
          </a:p>
          <a:p>
            <a:r>
              <a:rPr lang="en-GB" b="1" dirty="0"/>
              <a:t>2015</a:t>
            </a:r>
          </a:p>
          <a:p>
            <a:r>
              <a:rPr lang="en-GB" dirty="0"/>
              <a:t>990 x 365/8500 = </a:t>
            </a:r>
            <a:r>
              <a:rPr lang="en-GB" dirty="0">
                <a:solidFill>
                  <a:srgbClr val="FF0000"/>
                </a:solidFill>
              </a:rPr>
              <a:t>42.51</a:t>
            </a:r>
            <a:r>
              <a:rPr lang="en-GB" dirty="0"/>
              <a:t> days</a:t>
            </a:r>
          </a:p>
          <a:p>
            <a:r>
              <a:rPr lang="en-GB" dirty="0"/>
              <a:t>In 2014 the company’s debtors were paying well within the 30 day timeframe.  However, in 2015 the time taken to receive payment had declined to over 42 days which if the increase continues, could end up being concerning.  </a:t>
            </a:r>
          </a:p>
          <a:p>
            <a:endParaRPr lang="en-GB" dirty="0"/>
          </a:p>
        </p:txBody>
      </p:sp>
    </p:spTree>
    <p:extLst>
      <p:ext uri="{BB962C8B-B14F-4D97-AF65-F5344CB8AC3E}">
        <p14:creationId xmlns:p14="http://schemas.microsoft.com/office/powerpoint/2010/main" val="22305397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Creditor days</a:t>
            </a:r>
          </a:p>
        </p:txBody>
      </p:sp>
      <p:sp>
        <p:nvSpPr>
          <p:cNvPr id="3" name="Content Placeholder 2"/>
          <p:cNvSpPr>
            <a:spLocks noGrp="1"/>
          </p:cNvSpPr>
          <p:nvPr>
            <p:ph idx="1"/>
          </p:nvPr>
        </p:nvSpPr>
        <p:spPr/>
        <p:txBody>
          <a:bodyPr/>
          <a:lstStyle/>
          <a:p>
            <a:r>
              <a:rPr lang="en-GB" dirty="0"/>
              <a:t>Creditor  x 365/ purchases  =   ***** days</a:t>
            </a:r>
          </a:p>
          <a:p>
            <a:endParaRPr lang="en-GB" dirty="0"/>
          </a:p>
          <a:p>
            <a:r>
              <a:rPr lang="en-GB" b="1" dirty="0"/>
              <a:t>2014</a:t>
            </a:r>
          </a:p>
          <a:p>
            <a:r>
              <a:rPr lang="en-GB" dirty="0"/>
              <a:t>560 x 365/7300 = </a:t>
            </a:r>
            <a:r>
              <a:rPr lang="en-GB" dirty="0">
                <a:solidFill>
                  <a:srgbClr val="FF0000"/>
                </a:solidFill>
              </a:rPr>
              <a:t>28.00</a:t>
            </a:r>
          </a:p>
          <a:p>
            <a:r>
              <a:rPr lang="en-GB" b="1" dirty="0"/>
              <a:t>2015</a:t>
            </a:r>
          </a:p>
          <a:p>
            <a:r>
              <a:rPr lang="en-GB" dirty="0"/>
              <a:t>690 x 365/7000 = </a:t>
            </a:r>
            <a:r>
              <a:rPr lang="en-GB" dirty="0">
                <a:solidFill>
                  <a:srgbClr val="FF0000"/>
                </a:solidFill>
              </a:rPr>
              <a:t>35.98</a:t>
            </a:r>
            <a:endParaRPr lang="en-GB" dirty="0"/>
          </a:p>
          <a:p>
            <a:endParaRPr lang="en-GB" dirty="0"/>
          </a:p>
          <a:p>
            <a:endParaRPr lang="en-GB" dirty="0"/>
          </a:p>
        </p:txBody>
      </p:sp>
    </p:spTree>
    <p:extLst>
      <p:ext uri="{BB962C8B-B14F-4D97-AF65-F5344CB8AC3E}">
        <p14:creationId xmlns:p14="http://schemas.microsoft.com/office/powerpoint/2010/main" val="40815732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C15E9-6CB5-C1B0-3E8E-01EA44E55B7A}"/>
              </a:ext>
            </a:extLst>
          </p:cNvPr>
          <p:cNvSpPr>
            <a:spLocks noGrp="1"/>
          </p:cNvSpPr>
          <p:nvPr>
            <p:ph type="title"/>
          </p:nvPr>
        </p:nvSpPr>
        <p:spPr/>
        <p:txBody>
          <a:bodyPr/>
          <a:lstStyle/>
          <a:p>
            <a:r>
              <a:rPr lang="en-GB" dirty="0"/>
              <a:t>Stock Days</a:t>
            </a:r>
          </a:p>
        </p:txBody>
      </p:sp>
      <p:sp>
        <p:nvSpPr>
          <p:cNvPr id="3" name="Content Placeholder 2">
            <a:extLst>
              <a:ext uri="{FF2B5EF4-FFF2-40B4-BE49-F238E27FC236}">
                <a16:creationId xmlns:a16="http://schemas.microsoft.com/office/drawing/2014/main" id="{022D32FD-5E2C-7E7C-CA79-93B425FBAA72}"/>
              </a:ext>
            </a:extLst>
          </p:cNvPr>
          <p:cNvSpPr>
            <a:spLocks noGrp="1"/>
          </p:cNvSpPr>
          <p:nvPr>
            <p:ph idx="1"/>
          </p:nvPr>
        </p:nvSpPr>
        <p:spPr/>
        <p:txBody>
          <a:bodyPr/>
          <a:lstStyle/>
          <a:p>
            <a:r>
              <a:rPr lang="en-GB" b="1" dirty="0">
                <a:latin typeface="Arial" panose="020B0604020202020204" pitchFamily="34" charset="0"/>
                <a:cs typeface="Arial" panose="020B0604020202020204" pitchFamily="34" charset="0"/>
              </a:rPr>
              <a:t>Stock x 365/Cost of Sales</a:t>
            </a:r>
          </a:p>
          <a:p>
            <a:endParaRPr lang="en-GB" b="1" dirty="0">
              <a:latin typeface="Arial" panose="020B0604020202020204" pitchFamily="34" charset="0"/>
              <a:cs typeface="Arial" panose="020B0604020202020204" pitchFamily="34" charset="0"/>
            </a:endParaRPr>
          </a:p>
          <a:p>
            <a:r>
              <a:rPr lang="en-GB" b="1" dirty="0"/>
              <a:t>2014</a:t>
            </a:r>
          </a:p>
          <a:p>
            <a:r>
              <a:rPr lang="en-GB" dirty="0"/>
              <a:t>600 x 365/7700 = </a:t>
            </a:r>
            <a:r>
              <a:rPr lang="en-GB" dirty="0">
                <a:solidFill>
                  <a:srgbClr val="FF0000"/>
                </a:solidFill>
              </a:rPr>
              <a:t>28.44</a:t>
            </a:r>
          </a:p>
          <a:p>
            <a:pPr marL="0" indent="0">
              <a:buNone/>
            </a:pPr>
            <a:endParaRPr lang="en-GB" dirty="0">
              <a:solidFill>
                <a:srgbClr val="FF0000"/>
              </a:solidFill>
            </a:endParaRPr>
          </a:p>
          <a:p>
            <a:r>
              <a:rPr lang="en-GB" b="1" dirty="0"/>
              <a:t>2015</a:t>
            </a:r>
          </a:p>
          <a:p>
            <a:r>
              <a:rPr lang="en-GB" dirty="0"/>
              <a:t>880 x 365/7110 = </a:t>
            </a:r>
            <a:r>
              <a:rPr lang="en-GB" dirty="0">
                <a:solidFill>
                  <a:srgbClr val="FF0000"/>
                </a:solidFill>
              </a:rPr>
              <a:t>45.18</a:t>
            </a:r>
            <a:endParaRPr lang="en-GB" dirty="0"/>
          </a:p>
          <a:p>
            <a:endParaRPr lang="en-GB"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6819479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Debt ratio</a:t>
            </a:r>
          </a:p>
        </p:txBody>
      </p:sp>
      <p:sp>
        <p:nvSpPr>
          <p:cNvPr id="3" name="Content Placeholder 2"/>
          <p:cNvSpPr>
            <a:spLocks noGrp="1"/>
          </p:cNvSpPr>
          <p:nvPr>
            <p:ph idx="1"/>
          </p:nvPr>
        </p:nvSpPr>
        <p:spPr/>
        <p:txBody>
          <a:bodyPr>
            <a:normAutofit/>
          </a:bodyPr>
          <a:lstStyle/>
          <a:p>
            <a:pPr marL="0" indent="0">
              <a:buNone/>
            </a:pPr>
            <a:r>
              <a:rPr lang="en-GB" dirty="0"/>
              <a:t>Total debt/total assets  = ******</a:t>
            </a:r>
          </a:p>
          <a:p>
            <a:endParaRPr lang="en-GB" b="1" dirty="0"/>
          </a:p>
          <a:p>
            <a:r>
              <a:rPr lang="en-GB" b="1" dirty="0"/>
              <a:t>2014</a:t>
            </a:r>
            <a:endParaRPr lang="en-GB" dirty="0"/>
          </a:p>
          <a:p>
            <a:r>
              <a:rPr lang="en-GB" dirty="0"/>
              <a:t>758/1699 = </a:t>
            </a:r>
            <a:r>
              <a:rPr lang="en-GB" dirty="0">
                <a:solidFill>
                  <a:srgbClr val="FF0000"/>
                </a:solidFill>
              </a:rPr>
              <a:t>0.45</a:t>
            </a:r>
          </a:p>
          <a:p>
            <a:endParaRPr lang="en-GB" dirty="0"/>
          </a:p>
          <a:p>
            <a:r>
              <a:rPr lang="en-GB" b="1" dirty="0"/>
              <a:t>2015</a:t>
            </a:r>
          </a:p>
          <a:p>
            <a:endParaRPr lang="en-GB" dirty="0"/>
          </a:p>
          <a:p>
            <a:r>
              <a:rPr lang="en-GB" dirty="0"/>
              <a:t>889/2557 = </a:t>
            </a:r>
            <a:r>
              <a:rPr lang="en-GB" dirty="0">
                <a:solidFill>
                  <a:srgbClr val="FF0000"/>
                </a:solidFill>
              </a:rPr>
              <a:t>0.35</a:t>
            </a:r>
          </a:p>
        </p:txBody>
      </p:sp>
    </p:spTree>
    <p:extLst>
      <p:ext uri="{BB962C8B-B14F-4D97-AF65-F5344CB8AC3E}">
        <p14:creationId xmlns:p14="http://schemas.microsoft.com/office/powerpoint/2010/main" val="12842346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Interest Cover</a:t>
            </a:r>
          </a:p>
        </p:txBody>
      </p:sp>
      <p:sp>
        <p:nvSpPr>
          <p:cNvPr id="3" name="Content Placeholder 2"/>
          <p:cNvSpPr>
            <a:spLocks noGrp="1"/>
          </p:cNvSpPr>
          <p:nvPr>
            <p:ph idx="1"/>
          </p:nvPr>
        </p:nvSpPr>
        <p:spPr/>
        <p:txBody>
          <a:bodyPr/>
          <a:lstStyle/>
          <a:p>
            <a:r>
              <a:rPr lang="en-GB" dirty="0"/>
              <a:t>Profit before interest and tax/ interest charges</a:t>
            </a:r>
          </a:p>
          <a:p>
            <a:r>
              <a:rPr lang="en-GB" dirty="0"/>
              <a:t>2014</a:t>
            </a:r>
          </a:p>
          <a:p>
            <a:r>
              <a:rPr lang="en-GB" dirty="0"/>
              <a:t>84/9 = 9.33</a:t>
            </a:r>
          </a:p>
          <a:p>
            <a:endParaRPr lang="en-GB" dirty="0"/>
          </a:p>
          <a:p>
            <a:r>
              <a:rPr lang="en-GB" dirty="0"/>
              <a:t>2015</a:t>
            </a:r>
          </a:p>
          <a:p>
            <a:r>
              <a:rPr lang="en-GB" dirty="0"/>
              <a:t>39/8 = 4.88</a:t>
            </a:r>
          </a:p>
          <a:p>
            <a:endParaRPr lang="en-GB" dirty="0"/>
          </a:p>
          <a:p>
            <a:endParaRPr lang="en-GB" dirty="0"/>
          </a:p>
        </p:txBody>
      </p:sp>
    </p:spTree>
    <p:extLst>
      <p:ext uri="{BB962C8B-B14F-4D97-AF65-F5344CB8AC3E}">
        <p14:creationId xmlns:p14="http://schemas.microsoft.com/office/powerpoint/2010/main" val="980991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Hinterland Solution</a:t>
            </a:r>
          </a:p>
        </p:txBody>
      </p:sp>
      <p:sp>
        <p:nvSpPr>
          <p:cNvPr id="3" name="Content Placeholder 2"/>
          <p:cNvSpPr>
            <a:spLocks noGrp="1"/>
          </p:cNvSpPr>
          <p:nvPr>
            <p:ph idx="1"/>
          </p:nvPr>
        </p:nvSpPr>
        <p:spPr>
          <a:xfrm>
            <a:off x="1519882" y="1271452"/>
            <a:ext cx="10070756" cy="4639771"/>
          </a:xfrm>
        </p:spPr>
        <p:txBody>
          <a:bodyPr>
            <a:normAutofit/>
          </a:bodyPr>
          <a:lstStyle/>
          <a:p>
            <a:endParaRPr lang="en-GB" dirty="0"/>
          </a:p>
          <a:p>
            <a:r>
              <a:rPr lang="en-GB" dirty="0"/>
              <a:t>There has been an increase in the gross profit margin from 2014 to 2015.  However, there has been a reduction in the net profit margin.  One reason for a reduction in the net profit margin could be increases in the expenses which the organisation has to pay. </a:t>
            </a:r>
          </a:p>
          <a:p>
            <a:r>
              <a:rPr lang="en-GB" dirty="0"/>
              <a:t>In 2014 the ROCE was low and has reduced further in 2015.  There has been a reduction in the asset turnover figure which may signify that the assets are not being used efficiently.  </a:t>
            </a:r>
          </a:p>
          <a:p>
            <a:r>
              <a:rPr lang="en-GB" dirty="0"/>
              <a:t>These changes could be an industry wide reaction and therefore the ratios should be compared to other organisations within the same sector.					</a:t>
            </a:r>
            <a:r>
              <a:rPr lang="en-GB" b="1" dirty="0"/>
              <a:t> </a:t>
            </a:r>
            <a:endParaRPr lang="en-GB" dirty="0"/>
          </a:p>
          <a:p>
            <a:endParaRPr lang="en-GB" dirty="0"/>
          </a:p>
          <a:p>
            <a:endParaRPr lang="en-GB" dirty="0"/>
          </a:p>
        </p:txBody>
      </p:sp>
    </p:spTree>
    <p:extLst>
      <p:ext uri="{BB962C8B-B14F-4D97-AF65-F5344CB8AC3E}">
        <p14:creationId xmlns:p14="http://schemas.microsoft.com/office/powerpoint/2010/main" val="37430927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Hinterland Solution</a:t>
            </a:r>
          </a:p>
        </p:txBody>
      </p:sp>
      <p:sp>
        <p:nvSpPr>
          <p:cNvPr id="3" name="Content Placeholder 2"/>
          <p:cNvSpPr>
            <a:spLocks noGrp="1"/>
          </p:cNvSpPr>
          <p:nvPr>
            <p:ph idx="1"/>
          </p:nvPr>
        </p:nvSpPr>
        <p:spPr>
          <a:xfrm>
            <a:off x="1223320" y="2380735"/>
            <a:ext cx="10968680" cy="3530488"/>
          </a:xfrm>
        </p:spPr>
        <p:txBody>
          <a:bodyPr>
            <a:normAutofit/>
          </a:bodyPr>
          <a:lstStyle/>
          <a:p>
            <a:r>
              <a:rPr lang="en-GB" dirty="0"/>
              <a:t>The current ratio has changed from 2014 to 2015, although both figures are within acceptable limits, and represent how quickly cash can be obtained to settle debts or pay expenses. </a:t>
            </a:r>
          </a:p>
          <a:p>
            <a:r>
              <a:rPr lang="en-GB" dirty="0"/>
              <a:t>The quick ratio figures have also changed during the two periods from unacceptable limits in 2014 to an acceptable limit in 2015. </a:t>
            </a:r>
          </a:p>
          <a:p>
            <a:r>
              <a:rPr lang="en-GB" dirty="0"/>
              <a:t>2015 has seen an increase in the number of days it takes to receive payment from debtors which may be concerning, or as a result of changes to credit agreements.  However, there is an improvement in the number of days it takes to pay creditors.  </a:t>
            </a:r>
            <a:r>
              <a:rPr lang="en-GB" b="1" dirty="0"/>
              <a:t> </a:t>
            </a:r>
            <a:endParaRPr lang="en-GB" dirty="0"/>
          </a:p>
        </p:txBody>
      </p:sp>
    </p:spTree>
    <p:extLst>
      <p:ext uri="{BB962C8B-B14F-4D97-AF65-F5344CB8AC3E}">
        <p14:creationId xmlns:p14="http://schemas.microsoft.com/office/powerpoint/2010/main" val="13190688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There is lower gearing in 2015 compared to 2014, although this is well below the low gearing percentage.  This could indicate that the organisation is having difficulty raising loans and credit</a:t>
            </a:r>
          </a:p>
        </p:txBody>
      </p:sp>
    </p:spTree>
    <p:extLst>
      <p:ext uri="{BB962C8B-B14F-4D97-AF65-F5344CB8AC3E}">
        <p14:creationId xmlns:p14="http://schemas.microsoft.com/office/powerpoint/2010/main" val="36633032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a:t>Companies can finance their operations either through investments from shareholders (equity) or by taking on debt.  Understanding the proportion that is financed by debt as opposed to shareholders equity is the debt-to-equity ratio, and a key indicator of the financial position of the company.</a:t>
            </a:r>
          </a:p>
        </p:txBody>
      </p:sp>
    </p:spTree>
    <p:extLst>
      <p:ext uri="{BB962C8B-B14F-4D97-AF65-F5344CB8AC3E}">
        <p14:creationId xmlns:p14="http://schemas.microsoft.com/office/powerpoint/2010/main" val="3339155069"/>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Crop</Template>
  <TotalTime>0</TotalTime>
  <Words>727</Words>
  <Application>Microsoft Office PowerPoint</Application>
  <PresentationFormat>Widescreen</PresentationFormat>
  <Paragraphs>138</Paragraphs>
  <Slides>18</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Franklin Gothic Book</vt:lpstr>
      <vt:lpstr>Crop</vt:lpstr>
      <vt:lpstr>Hinterland </vt:lpstr>
      <vt:lpstr>Activity</vt:lpstr>
      <vt:lpstr>Gross profit</vt:lpstr>
      <vt:lpstr>Net profit margin</vt:lpstr>
      <vt:lpstr>ROCE</vt:lpstr>
      <vt:lpstr>Asset turnover</vt:lpstr>
      <vt:lpstr>Fixed assets ratio</vt:lpstr>
      <vt:lpstr>Working Capital (Current ratio)</vt:lpstr>
      <vt:lpstr>Quick Ratio (Acid Test)</vt:lpstr>
      <vt:lpstr>Debtor Days</vt:lpstr>
      <vt:lpstr>Creditor days</vt:lpstr>
      <vt:lpstr>Stock Days</vt:lpstr>
      <vt:lpstr>Debt ratio</vt:lpstr>
      <vt:lpstr>Interest Cover</vt:lpstr>
      <vt:lpstr>Hinterland Solution</vt:lpstr>
      <vt:lpstr>Hinterland Solution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Westeros solution</dc:title>
  <dc:creator>Marie Pitson</dc:creator>
  <cp:lastModifiedBy>Marie Pitson</cp:lastModifiedBy>
  <cp:revision>7</cp:revision>
  <cp:lastPrinted>2016-10-10T10:01:05Z</cp:lastPrinted>
  <dcterms:created xsi:type="dcterms:W3CDTF">2016-10-10T09:26:18Z</dcterms:created>
  <dcterms:modified xsi:type="dcterms:W3CDTF">2026-10-16T10:16:08Z</dcterms:modified>
</cp:coreProperties>
</file>