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6"/>
  </p:notesMasterIdLst>
  <p:sldIdLst>
    <p:sldId id="272" r:id="rId2"/>
    <p:sldId id="256" r:id="rId3"/>
    <p:sldId id="257" r:id="rId4"/>
    <p:sldId id="258" r:id="rId5"/>
    <p:sldId id="271" r:id="rId6"/>
    <p:sldId id="261" r:id="rId7"/>
    <p:sldId id="262" r:id="rId8"/>
    <p:sldId id="263" r:id="rId9"/>
    <p:sldId id="264" r:id="rId10"/>
    <p:sldId id="270" r:id="rId11"/>
    <p:sldId id="268" r:id="rId12"/>
    <p:sldId id="259" r:id="rId13"/>
    <p:sldId id="266"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22" autoAdjust="0"/>
  </p:normalViewPr>
  <p:slideViewPr>
    <p:cSldViewPr snapToGrid="0">
      <p:cViewPr varScale="1">
        <p:scale>
          <a:sx n="62" d="100"/>
          <a:sy n="62" d="100"/>
        </p:scale>
        <p:origin x="10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DBDB17-5849-4D8E-A1C8-5485CE1FE37B}"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6D3F14-DC1D-4641-8F30-958C09BC7999}" type="slidenum">
              <a:rPr lang="en-GB" smtClean="0"/>
              <a:t>‹#›</a:t>
            </a:fld>
            <a:endParaRPr lang="en-GB"/>
          </a:p>
        </p:txBody>
      </p:sp>
    </p:spTree>
    <p:extLst>
      <p:ext uri="{BB962C8B-B14F-4D97-AF65-F5344CB8AC3E}">
        <p14:creationId xmlns:p14="http://schemas.microsoft.com/office/powerpoint/2010/main" val="1184584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eposnow.com/us/resources/what-is-bottle-servic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arial" panose="020B0604020202020204" pitchFamily="34" charset="0"/>
              </a:rPr>
              <a:t>Hospitality means </a:t>
            </a:r>
            <a:r>
              <a:rPr lang="en-US" b="1" i="0" dirty="0">
                <a:solidFill>
                  <a:srgbClr val="202124"/>
                </a:solidFill>
                <a:effectLst/>
                <a:latin typeface="arial" panose="020B0604020202020204" pitchFamily="34" charset="0"/>
              </a:rPr>
              <a:t>extending a welcome to travelers or offering a home away from home</a:t>
            </a:r>
            <a:r>
              <a:rPr lang="en-US" b="0" i="0" dirty="0">
                <a:solidFill>
                  <a:srgbClr val="202124"/>
                </a:solidFill>
                <a:effectLst/>
                <a:latin typeface="arial" panose="020B0604020202020204" pitchFamily="34" charset="0"/>
              </a:rPr>
              <a:t>, and the word is derived from the Latin word “</a:t>
            </a:r>
            <a:r>
              <a:rPr lang="en-US" b="0" i="0" dirty="0" err="1">
                <a:solidFill>
                  <a:srgbClr val="202124"/>
                </a:solidFill>
                <a:effectLst/>
                <a:latin typeface="arial" panose="020B0604020202020204" pitchFamily="34" charset="0"/>
              </a:rPr>
              <a:t>hospes</a:t>
            </a:r>
            <a:r>
              <a:rPr lang="en-US" b="0" i="0" dirty="0">
                <a:solidFill>
                  <a:srgbClr val="202124"/>
                </a:solidFill>
                <a:effectLst/>
                <a:latin typeface="arial" panose="020B0604020202020204" pitchFamily="34" charset="0"/>
              </a:rPr>
              <a:t>” meaning visitor or stranger. Guest Service in the Hospitality Industry </a:t>
            </a:r>
            <a:r>
              <a:rPr lang="en-US" b="1" i="0" dirty="0">
                <a:solidFill>
                  <a:srgbClr val="202124"/>
                </a:solidFill>
                <a:effectLst/>
                <a:latin typeface="arial" panose="020B0604020202020204" pitchFamily="34" charset="0"/>
              </a:rPr>
              <a:t>prepares hospitality managers to meet and exceed guests' expectations through quality service that is evident in all of the operation, its people, and its plan.   </a:t>
            </a:r>
          </a:p>
          <a:p>
            <a:r>
              <a:rPr lang="en-US" b="1" i="0" dirty="0">
                <a:solidFill>
                  <a:srgbClr val="202124"/>
                </a:solidFill>
                <a:effectLst/>
                <a:latin typeface="arial" panose="020B0604020202020204" pitchFamily="34" charset="0"/>
              </a:rPr>
              <a:t>Excellent customer service will improve the relationship between your guests and your establishment</a:t>
            </a:r>
            <a:r>
              <a:rPr lang="en-US" b="0" i="0" dirty="0">
                <a:solidFill>
                  <a:srgbClr val="202124"/>
                </a:solidFill>
                <a:effectLst/>
                <a:latin typeface="arial" panose="020B0604020202020204" pitchFamily="34" charset="0"/>
              </a:rPr>
              <a:t>. Also, satisfied guests are more likely to come back and be loyal to your hotel, as they will become true brand ambassadors. </a:t>
            </a:r>
            <a:r>
              <a:rPr lang="en-US" sz="1200" dirty="0">
                <a:highlight>
                  <a:srgbClr val="FFFF00"/>
                </a:highlight>
              </a:rPr>
              <a:t>People select Marriott for a variety of reasons, including their exceptional hotel locations, top-notch service, lavish guest suites, and smart incentive programmes </a:t>
            </a:r>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3</a:t>
            </a:fld>
            <a:endParaRPr lang="en-GB"/>
          </a:p>
        </p:txBody>
      </p:sp>
    </p:spTree>
    <p:extLst>
      <p:ext uri="{BB962C8B-B14F-4D97-AF65-F5344CB8AC3E}">
        <p14:creationId xmlns:p14="http://schemas.microsoft.com/office/powerpoint/2010/main" val="536220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The Ritz-Carlton Hotel Company, L.L.C. is a wholly-owned subsidiary of Marriott International, Inc. The Ritz-Carlton is proud to participate in Marriott Bonvoy, the new name of Marriott's travel program replacing Marriott Rewards, The Ritz- Carlton Rewards, and Starwood Preferred Guest (SPG). </a:t>
            </a:r>
            <a:r>
              <a:rPr lang="en-US" b="0" i="0" dirty="0">
                <a:solidFill>
                  <a:srgbClr val="202124"/>
                </a:solidFill>
                <a:effectLst/>
                <a:latin typeface="arial" panose="020B0604020202020204" pitchFamily="34" charset="0"/>
              </a:rPr>
              <a:t>It is the London's most iconic hotel. A five star haven on Piccadilly that is famous the world over for its historic elegance, impeccable service, impressive suites, and legendary Afternoon Tea. Conceived by the famous hotelier César Ritz with the aim of becoming the ultimate destination for guests looking to stay at the most luxurious hotel in the land, no expense was spared on its opulent interiors and lavish furnishings. The Ritz London could, in theory, become a Ritz-Carlton hotel under the Marriott International umbrella. The Ritz London opened in 1906 under the auspices of Swiss hotelier César Ritz, the former manager of the city's Savoy Hotel. The Barclay brothers acquired the property for £75 million in 1995.</a:t>
            </a:r>
          </a:p>
          <a:p>
            <a:pPr algn="just">
              <a:buFont typeface="Wingdings" panose="05000000000000000000" pitchFamily="2" charset="2"/>
              <a:buChar char="Ø"/>
            </a:pPr>
            <a:r>
              <a:rPr lang="en-US" sz="1200" dirty="0"/>
              <a:t>The hotel represents Boston’s social sensibilities, Yankee ingenuity, and the height of luxury. This Boston icon will serve as the standard for service, food, and amenities for all future Ritz-Carlton hotels and resorts across the globe, including those in the UK.</a:t>
            </a:r>
          </a:p>
          <a:p>
            <a:pPr algn="just">
              <a:buFont typeface="Wingdings" panose="05000000000000000000" pitchFamily="2" charset="2"/>
              <a:buChar char="Ø"/>
            </a:pPr>
            <a:r>
              <a:rPr lang="en-US" sz="1200" dirty="0"/>
              <a:t>The new business was established in 1983 after the former owner sold the Boston, Massachusetts, Ritz-Carlton Hotel and the Ritz-Carlton name. Later, the brand was also made available in other areas,  the company is a subsidiary of Marriott International (Neupane and </a:t>
            </a:r>
            <a:r>
              <a:rPr lang="en-US" sz="1200" dirty="0" err="1"/>
              <a:t>Khanal</a:t>
            </a:r>
            <a:r>
              <a:rPr lang="en-US" sz="1200" dirty="0"/>
              <a:t>, 2022).</a:t>
            </a:r>
            <a:endParaRPr lang="en-GB" sz="1200" dirty="0"/>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4</a:t>
            </a:fld>
            <a:endParaRPr lang="en-GB"/>
          </a:p>
        </p:txBody>
      </p:sp>
    </p:spTree>
    <p:extLst>
      <p:ext uri="{BB962C8B-B14F-4D97-AF65-F5344CB8AC3E}">
        <p14:creationId xmlns:p14="http://schemas.microsoft.com/office/powerpoint/2010/main" val="2436966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err="1"/>
              <a:t>Speciality</a:t>
            </a:r>
            <a:r>
              <a:rPr lang="en-US" b="1" u="sng" dirty="0"/>
              <a:t> of  Ritz-Carlton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Gold Standard. 100 years of history. With an unshakeable credo and corporate philosophy of un-wavering commitment to service, both in our hotels and in our communities, The Ritz-Carlton has been recognized with numerous awards for being the gold standard of hospitality</a:t>
            </a:r>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5</a:t>
            </a:fld>
            <a:endParaRPr lang="en-GB"/>
          </a:p>
        </p:txBody>
      </p:sp>
    </p:spTree>
    <p:extLst>
      <p:ext uri="{BB962C8B-B14F-4D97-AF65-F5344CB8AC3E}">
        <p14:creationId xmlns:p14="http://schemas.microsoft.com/office/powerpoint/2010/main" val="3903867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u="sng" dirty="0">
                <a:solidFill>
                  <a:srgbClr val="1C1C1C"/>
                </a:solidFill>
                <a:effectLst/>
                <a:latin typeface="proxima-nova"/>
              </a:rPr>
              <a:t>The Ritz-Carlton, Boston revolutionized hospitality in America by creating luxury in a hotel setting for customers:</a:t>
            </a:r>
          </a:p>
          <a:p>
            <a:pPr algn="l">
              <a:buFont typeface="Arial" panose="020B0604020202020204" pitchFamily="34" charset="0"/>
              <a:buChar char="•"/>
            </a:pPr>
            <a:r>
              <a:rPr lang="en-US" b="0" i="0" dirty="0">
                <a:solidFill>
                  <a:srgbClr val="1C1C1C"/>
                </a:solidFill>
                <a:effectLst/>
                <a:latin typeface="proxima-nova"/>
              </a:rPr>
              <a:t>Private bath in each guest room</a:t>
            </a:r>
          </a:p>
          <a:p>
            <a:pPr algn="l">
              <a:buFont typeface="Arial" panose="020B0604020202020204" pitchFamily="34" charset="0"/>
              <a:buChar char="•"/>
            </a:pPr>
            <a:r>
              <a:rPr lang="en-US" b="0" i="0" dirty="0">
                <a:solidFill>
                  <a:srgbClr val="1C1C1C"/>
                </a:solidFill>
                <a:effectLst/>
                <a:latin typeface="proxima-nova"/>
              </a:rPr>
              <a:t>Lighter fabrics in the guest room to allow for more thorough washing</a:t>
            </a:r>
          </a:p>
          <a:p>
            <a:pPr algn="l">
              <a:buFont typeface="Arial" panose="020B0604020202020204" pitchFamily="34" charset="0"/>
              <a:buChar char="•"/>
            </a:pPr>
            <a:r>
              <a:rPr lang="en-US" b="0" i="0" dirty="0">
                <a:solidFill>
                  <a:srgbClr val="1C1C1C"/>
                </a:solidFill>
                <a:effectLst/>
                <a:latin typeface="proxima-nova"/>
              </a:rPr>
              <a:t>White tie and apron uniforms for the waitstaff, black tie for the Maître d’ and morning suits for all other staff, conducive to a formal, professional appearance</a:t>
            </a:r>
          </a:p>
          <a:p>
            <a:pPr algn="l">
              <a:buFont typeface="Arial" panose="020B0604020202020204" pitchFamily="34" charset="0"/>
              <a:buChar char="•"/>
            </a:pPr>
            <a:r>
              <a:rPr lang="en-US" b="0" i="0" dirty="0">
                <a:solidFill>
                  <a:srgbClr val="1C1C1C"/>
                </a:solidFill>
                <a:effectLst/>
                <a:latin typeface="proxima-nova"/>
              </a:rPr>
              <a:t>Extensive fresh flowers throughout the public areas</a:t>
            </a:r>
          </a:p>
          <a:p>
            <a:pPr algn="l">
              <a:buFont typeface="Arial" panose="020B0604020202020204" pitchFamily="34" charset="0"/>
              <a:buChar char="•"/>
            </a:pPr>
            <a:r>
              <a:rPr lang="en-US" b="0" i="0" dirty="0">
                <a:solidFill>
                  <a:srgbClr val="1C1C1C"/>
                </a:solidFill>
                <a:effectLst/>
                <a:latin typeface="proxima-nova"/>
              </a:rPr>
              <a:t>A la carte dining, providing choices for diners</a:t>
            </a:r>
          </a:p>
          <a:p>
            <a:pPr algn="l">
              <a:buFont typeface="Arial" panose="020B0604020202020204" pitchFamily="34" charset="0"/>
              <a:buChar char="•"/>
            </a:pPr>
            <a:r>
              <a:rPr lang="en-US" b="0" i="0" dirty="0">
                <a:solidFill>
                  <a:srgbClr val="1C1C1C"/>
                </a:solidFill>
                <a:effectLst/>
                <a:latin typeface="proxima-nova"/>
              </a:rPr>
              <a:t>Gourmet cuisine, utilizing the genius and cooking methods of Auguste Escoffier</a:t>
            </a:r>
          </a:p>
          <a:p>
            <a:pPr algn="l">
              <a:buFont typeface="Arial" panose="020B0604020202020204" pitchFamily="34" charset="0"/>
              <a:buChar char="•"/>
            </a:pPr>
            <a:r>
              <a:rPr lang="en-US" b="0" i="0" dirty="0">
                <a:solidFill>
                  <a:srgbClr val="1C1C1C"/>
                </a:solidFill>
                <a:effectLst/>
                <a:latin typeface="proxima-nova"/>
              </a:rPr>
              <a:t>Intimate, smaller lobbies for a more personalized guest experience</a:t>
            </a:r>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6</a:t>
            </a:fld>
            <a:endParaRPr lang="en-GB"/>
          </a:p>
        </p:txBody>
      </p:sp>
    </p:spTree>
    <p:extLst>
      <p:ext uri="{BB962C8B-B14F-4D97-AF65-F5344CB8AC3E}">
        <p14:creationId xmlns:p14="http://schemas.microsoft.com/office/powerpoint/2010/main" val="2760422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Wingdings" panose="05000000000000000000" pitchFamily="2" charset="2"/>
              <a:buChar char="Ø"/>
            </a:pPr>
            <a:r>
              <a:rPr lang="en-US" sz="1200" dirty="0">
                <a:highlight>
                  <a:srgbClr val="FFFF00"/>
                </a:highlight>
              </a:rPr>
              <a:t>For instance, the Asia-Pacific region is in a unique position since it frequently draws the greatest companies in the area (across all occupations), who in turn draw the best personnel in the market.</a:t>
            </a:r>
          </a:p>
          <a:p>
            <a:pPr algn="just">
              <a:buFont typeface="Wingdings" panose="05000000000000000000" pitchFamily="2" charset="2"/>
              <a:buChar char="Ø"/>
            </a:pPr>
            <a:r>
              <a:rPr lang="en-US" sz="1200" dirty="0">
                <a:highlight>
                  <a:srgbClr val="FFFF00"/>
                </a:highlight>
              </a:rPr>
              <a:t>Every new employee at The Ritz-Carlton receives over 250 hours of training in their first year, which helps to develop the team of ladies and gentleman who form the foundation of the company (Serra-</a:t>
            </a:r>
            <a:r>
              <a:rPr lang="en-US" sz="1200" dirty="0" err="1">
                <a:highlight>
                  <a:srgbClr val="FFFF00"/>
                </a:highlight>
              </a:rPr>
              <a:t>Cantallops</a:t>
            </a:r>
            <a:r>
              <a:rPr lang="en-US" sz="1200" dirty="0">
                <a:highlight>
                  <a:srgbClr val="FFFF00"/>
                </a:highlight>
              </a:rPr>
              <a:t> et al., 2017).</a:t>
            </a:r>
          </a:p>
          <a:p>
            <a:endParaRPr lang="en-US" b="1" u="sng" dirty="0"/>
          </a:p>
          <a:p>
            <a:r>
              <a:rPr lang="en-US" b="1" u="sng" dirty="0"/>
              <a:t>What makes the Ritz Carlton so nice for customers? </a:t>
            </a:r>
          </a:p>
          <a:p>
            <a:r>
              <a:rPr lang="en-US" dirty="0"/>
              <a:t>A stately ambience, with a high level of service. The original Ritz-Carlton lobbies were designed purposefully small to feel intimate and exclusive, like a country club. Modern-day Ritz-Carlton still embraces that elegant ambience, but also extend a welcome to pets and families. </a:t>
            </a:r>
          </a:p>
          <a:p>
            <a:r>
              <a:rPr lang="en-US" b="1" u="sng" dirty="0"/>
              <a:t>Training of staff</a:t>
            </a:r>
          </a:p>
          <a:p>
            <a:r>
              <a:rPr lang="en-US" b="0" i="0" dirty="0">
                <a:solidFill>
                  <a:srgbClr val="4D4D4E"/>
                </a:solidFill>
                <a:effectLst/>
                <a:latin typeface="open sans" panose="020B0606030504020204" pitchFamily="34" charset="0"/>
              </a:rPr>
              <a:t>Mandy Holloway, senior director of global learning at Ritz-Carlton, observes, “We take training and learning very seriously. We focus on the design of learning, measured competency, and whether the skills learned are truly being delivered to the customer. We are on a journey right now where we’re evolving from a training organization into a learning environment. We understand very clearly that 70 percent of learning realistically is on the job. This feeds through to operational certification, making sure that within the employees’ first 21 days, they are certified within their jobs, in alignment with the Gold Standards for the hotel. We have great tools like online training modules and detailed operational manuals that help facilitate that certification process. Those tools also are in alignment so that we can analyze operational skills acquisition against the results of mystery shopper and customer engagement surveys. In essence, secret shoppers are looking for the exact criteria that staff members are certified to meet. As such, we’re not doing training for the sake of training.”</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7</a:t>
            </a:fld>
            <a:endParaRPr lang="en-GB"/>
          </a:p>
        </p:txBody>
      </p:sp>
    </p:spTree>
    <p:extLst>
      <p:ext uri="{BB962C8B-B14F-4D97-AF65-F5344CB8AC3E}">
        <p14:creationId xmlns:p14="http://schemas.microsoft.com/office/powerpoint/2010/main" val="3711698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arial" panose="020B0604020202020204" pitchFamily="34" charset="0"/>
              </a:rPr>
              <a:t>The key differences between the Ritz Carlton and other hotels is that </a:t>
            </a:r>
            <a:r>
              <a:rPr lang="en-US" b="1" i="0" dirty="0">
                <a:solidFill>
                  <a:srgbClr val="202124"/>
                </a:solidFill>
                <a:effectLst/>
                <a:latin typeface="arial" panose="020B0604020202020204" pitchFamily="34" charset="0"/>
              </a:rPr>
              <a:t>not many hotels are willing to go above and beyond to satisfy a customer</a:t>
            </a:r>
            <a:r>
              <a:rPr lang="en-US" b="0" i="0" dirty="0">
                <a:solidFill>
                  <a:srgbClr val="202124"/>
                </a:solidFill>
                <a:effectLst/>
                <a:latin typeface="arial" panose="020B0604020202020204" pitchFamily="34" charset="0"/>
              </a:rPr>
              <a:t>. The </a:t>
            </a:r>
            <a:r>
              <a:rPr lang="en-US" b="0" i="0" dirty="0" err="1">
                <a:solidFill>
                  <a:srgbClr val="202124"/>
                </a:solidFill>
                <a:effectLst/>
                <a:latin typeface="arial" panose="020B0604020202020204" pitchFamily="34" charset="0"/>
              </a:rPr>
              <a:t>RITz</a:t>
            </a:r>
            <a:r>
              <a:rPr lang="en-US" b="0" i="0" dirty="0">
                <a:solidFill>
                  <a:srgbClr val="202124"/>
                </a:solidFill>
                <a:effectLst/>
                <a:latin typeface="arial" panose="020B0604020202020204" pitchFamily="34" charset="0"/>
              </a:rPr>
              <a:t> </a:t>
            </a:r>
            <a:r>
              <a:rPr lang="en-US" b="0" i="0" dirty="0" err="1">
                <a:solidFill>
                  <a:srgbClr val="202124"/>
                </a:solidFill>
                <a:effectLst/>
                <a:latin typeface="arial" panose="020B0604020202020204" pitchFamily="34" charset="0"/>
              </a:rPr>
              <a:t>carlton</a:t>
            </a:r>
            <a:r>
              <a:rPr lang="en-US" b="0" i="0" dirty="0">
                <a:solidFill>
                  <a:srgbClr val="202124"/>
                </a:solidFill>
                <a:effectLst/>
                <a:latin typeface="arial" panose="020B0604020202020204" pitchFamily="34" charset="0"/>
              </a:rPr>
              <a:t> company believes in touching the motional aspect of customers by creating unique and memorable experiences. </a:t>
            </a:r>
            <a:r>
              <a:rPr lang="en-US" b="1" i="0" dirty="0">
                <a:solidFill>
                  <a:srgbClr val="202124"/>
                </a:solidFill>
                <a:effectLst/>
                <a:latin typeface="arial" panose="020B0604020202020204" pitchFamily="34" charset="0"/>
              </a:rPr>
              <a:t>A symbol of high society and luxury</a:t>
            </a:r>
            <a:r>
              <a:rPr lang="en-US" b="0" i="0" dirty="0">
                <a:solidFill>
                  <a:srgbClr val="202124"/>
                </a:solidFill>
                <a:effectLst/>
                <a:latin typeface="arial" panose="020B0604020202020204" pitchFamily="34" charset="0"/>
              </a:rPr>
              <a:t>, the hotel is one of the world's most prestigious and best known. The Ritz has become so associated with luxury and elegance that the word "ritzy" has entered the English language to denote something that is ostentatiously stylish, fancy, or fashionable</a:t>
            </a:r>
          </a:p>
        </p:txBody>
      </p:sp>
      <p:sp>
        <p:nvSpPr>
          <p:cNvPr id="4" name="Slide Number Placeholder 3"/>
          <p:cNvSpPr>
            <a:spLocks noGrp="1"/>
          </p:cNvSpPr>
          <p:nvPr>
            <p:ph type="sldNum" sz="quarter" idx="5"/>
          </p:nvPr>
        </p:nvSpPr>
        <p:spPr/>
        <p:txBody>
          <a:bodyPr/>
          <a:lstStyle/>
          <a:p>
            <a:fld id="{096D3F14-DC1D-4641-8F30-958C09BC7999}" type="slidenum">
              <a:rPr lang="en-GB" smtClean="0"/>
              <a:t>8</a:t>
            </a:fld>
            <a:endParaRPr lang="en-GB"/>
          </a:p>
        </p:txBody>
      </p:sp>
    </p:spTree>
    <p:extLst>
      <p:ext uri="{BB962C8B-B14F-4D97-AF65-F5344CB8AC3E}">
        <p14:creationId xmlns:p14="http://schemas.microsoft.com/office/powerpoint/2010/main" val="1613167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2C3241"/>
                </a:solidFill>
                <a:effectLst/>
                <a:latin typeface="Work Sans" pitchFamily="2" charset="0"/>
              </a:rPr>
              <a:t>Guest Service Representative Responsibilities:</a:t>
            </a:r>
          </a:p>
          <a:p>
            <a:pPr algn="l">
              <a:buFont typeface="Arial" panose="020B0604020202020204" pitchFamily="34" charset="0"/>
              <a:buChar char="•"/>
            </a:pPr>
            <a:r>
              <a:rPr lang="en-US" b="0" i="0" dirty="0">
                <a:solidFill>
                  <a:srgbClr val="2C3241"/>
                </a:solidFill>
                <a:effectLst/>
                <a:latin typeface="Work Sans" pitchFamily="2" charset="0"/>
              </a:rPr>
              <a:t>Greeting guests upon arrival and making them feel welcomed.</a:t>
            </a:r>
          </a:p>
          <a:p>
            <a:pPr algn="l">
              <a:buFont typeface="Arial" panose="020B0604020202020204" pitchFamily="34" charset="0"/>
              <a:buChar char="•"/>
            </a:pPr>
            <a:r>
              <a:rPr lang="en-US" b="0" i="0" dirty="0">
                <a:solidFill>
                  <a:srgbClr val="2C3241"/>
                </a:solidFill>
                <a:effectLst/>
                <a:latin typeface="Work Sans" pitchFamily="2" charset="0"/>
              </a:rPr>
              <a:t>Administering check-ins and check-outs.</a:t>
            </a:r>
          </a:p>
          <a:p>
            <a:pPr algn="l">
              <a:buFont typeface="Arial" panose="020B0604020202020204" pitchFamily="34" charset="0"/>
              <a:buChar char="•"/>
            </a:pPr>
            <a:r>
              <a:rPr lang="en-US" b="0" i="0" dirty="0">
                <a:solidFill>
                  <a:srgbClr val="2C3241"/>
                </a:solidFill>
                <a:effectLst/>
                <a:latin typeface="Work Sans" pitchFamily="2" charset="0"/>
              </a:rPr>
              <a:t>Providing front desk services to guests.</a:t>
            </a:r>
          </a:p>
          <a:p>
            <a:pPr algn="l">
              <a:buFont typeface="Arial" panose="020B0604020202020204" pitchFamily="34" charset="0"/>
              <a:buChar char="•"/>
            </a:pPr>
            <a:r>
              <a:rPr lang="en-US" b="0" i="0" dirty="0">
                <a:solidFill>
                  <a:srgbClr val="2C3241"/>
                </a:solidFill>
                <a:effectLst/>
                <a:latin typeface="Work Sans" pitchFamily="2" charset="0"/>
              </a:rPr>
              <a:t>Assigning rooms and taking care of administrative duties.</a:t>
            </a:r>
          </a:p>
          <a:p>
            <a:pPr algn="l">
              <a:buFont typeface="Arial" panose="020B0604020202020204" pitchFamily="34" charset="0"/>
              <a:buChar char="•"/>
            </a:pPr>
            <a:r>
              <a:rPr lang="en-US" b="0" i="0" dirty="0">
                <a:solidFill>
                  <a:srgbClr val="2C3241"/>
                </a:solidFill>
                <a:effectLst/>
                <a:latin typeface="Work Sans" pitchFamily="2" charset="0"/>
              </a:rPr>
              <a:t>Delivering mail and messages.</a:t>
            </a:r>
          </a:p>
          <a:p>
            <a:pPr algn="l">
              <a:buFont typeface="Arial" panose="020B0604020202020204" pitchFamily="34" charset="0"/>
              <a:buChar char="•"/>
            </a:pPr>
            <a:r>
              <a:rPr lang="en-US" b="0" i="0" dirty="0">
                <a:solidFill>
                  <a:srgbClr val="2C3241"/>
                </a:solidFill>
                <a:effectLst/>
                <a:latin typeface="Work Sans" pitchFamily="2" charset="0"/>
              </a:rPr>
              <a:t>Processing guest payments.</a:t>
            </a:r>
          </a:p>
          <a:p>
            <a:pPr algn="l">
              <a:buFont typeface="Arial" panose="020B0604020202020204" pitchFamily="34" charset="0"/>
              <a:buChar char="•"/>
            </a:pPr>
            <a:r>
              <a:rPr lang="en-US" b="0" i="0" dirty="0">
                <a:solidFill>
                  <a:srgbClr val="2C3241"/>
                </a:solidFill>
                <a:effectLst/>
                <a:latin typeface="Work Sans" pitchFamily="2" charset="0"/>
              </a:rPr>
              <a:t>Coordinating with bell service and staff management.</a:t>
            </a:r>
          </a:p>
          <a:p>
            <a:pPr algn="l">
              <a:buFont typeface="Arial" panose="020B0604020202020204" pitchFamily="34" charset="0"/>
              <a:buChar char="•"/>
            </a:pPr>
            <a:r>
              <a:rPr lang="en-US" b="0" i="0" dirty="0">
                <a:solidFill>
                  <a:srgbClr val="2C3241"/>
                </a:solidFill>
                <a:effectLst/>
                <a:latin typeface="Work Sans" pitchFamily="2" charset="0"/>
              </a:rPr>
              <a:t>Being a source of information to guests on various matters such as transport and restaurant advice.</a:t>
            </a:r>
          </a:p>
          <a:p>
            <a:pPr algn="l">
              <a:buFont typeface="Arial" panose="020B0604020202020204" pitchFamily="34" charset="0"/>
              <a:buChar char="•"/>
            </a:pPr>
            <a:r>
              <a:rPr lang="en-US" b="0" i="0" dirty="0">
                <a:solidFill>
                  <a:srgbClr val="2C3241"/>
                </a:solidFill>
                <a:effectLst/>
                <a:latin typeface="Work Sans" pitchFamily="2" charset="0"/>
              </a:rPr>
              <a:t>Processing meal and beverage requests.</a:t>
            </a:r>
          </a:p>
          <a:p>
            <a:pPr algn="l">
              <a:buFont typeface="Arial" panose="020B0604020202020204" pitchFamily="34" charset="0"/>
              <a:buChar char="•"/>
            </a:pPr>
            <a:r>
              <a:rPr lang="en-US" b="0" i="0" dirty="0">
                <a:solidFill>
                  <a:srgbClr val="2C3241"/>
                </a:solidFill>
                <a:effectLst/>
                <a:latin typeface="Work Sans" pitchFamily="2" charset="0"/>
              </a:rPr>
              <a:t>Accommodating general and unique requests.</a:t>
            </a:r>
          </a:p>
          <a:p>
            <a:pPr algn="l">
              <a:buFont typeface="Arial" panose="020B0604020202020204" pitchFamily="34" charset="0"/>
              <a:buChar char="•"/>
            </a:pPr>
            <a:r>
              <a:rPr lang="en-US" b="0" i="0" dirty="0">
                <a:solidFill>
                  <a:srgbClr val="2C3241"/>
                </a:solidFill>
                <a:effectLst/>
                <a:latin typeface="Work Sans" pitchFamily="2" charset="0"/>
              </a:rPr>
              <a:t>Diffusing conflict or tense situations with guests.</a:t>
            </a:r>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9</a:t>
            </a:fld>
            <a:endParaRPr lang="en-GB"/>
          </a:p>
        </p:txBody>
      </p:sp>
    </p:spTree>
    <p:extLst>
      <p:ext uri="{BB962C8B-B14F-4D97-AF65-F5344CB8AC3E}">
        <p14:creationId xmlns:p14="http://schemas.microsoft.com/office/powerpoint/2010/main" val="3714553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arial" panose="020B0604020202020204" pitchFamily="34" charset="0"/>
              </a:rPr>
              <a:t>Between the </a:t>
            </a:r>
            <a:r>
              <a:rPr lang="en-US" b="1" i="0" dirty="0">
                <a:solidFill>
                  <a:srgbClr val="202124"/>
                </a:solidFill>
                <a:effectLst/>
                <a:latin typeface="arial" panose="020B0604020202020204" pitchFamily="34" charset="0"/>
              </a:rPr>
              <a:t>sweeping panoramic views, the gorgeous rooms, the customized service, and the easy access to wellness amenities and delicious cuisine</a:t>
            </a:r>
            <a:r>
              <a:rPr lang="en-US" b="0" i="0" dirty="0">
                <a:solidFill>
                  <a:srgbClr val="202124"/>
                </a:solidFill>
                <a:effectLst/>
                <a:latin typeface="arial" panose="020B0604020202020204" pitchFamily="34" charset="0"/>
              </a:rPr>
              <a:t>, the lifestyle at this prestigious hotel are unmatched.</a:t>
            </a:r>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10</a:t>
            </a:fld>
            <a:endParaRPr lang="en-GB"/>
          </a:p>
        </p:txBody>
      </p:sp>
    </p:spTree>
    <p:extLst>
      <p:ext uri="{BB962C8B-B14F-4D97-AF65-F5344CB8AC3E}">
        <p14:creationId xmlns:p14="http://schemas.microsoft.com/office/powerpoint/2010/main" val="1191817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arial" panose="020B0604020202020204" pitchFamily="34" charset="0"/>
              </a:rPr>
              <a:t>It's the </a:t>
            </a:r>
            <a:r>
              <a:rPr lang="en-US" b="1" i="0" dirty="0">
                <a:solidFill>
                  <a:srgbClr val="202124"/>
                </a:solidFill>
                <a:effectLst/>
                <a:latin typeface="arial" panose="020B0604020202020204" pitchFamily="34" charset="0"/>
              </a:rPr>
              <a:t>customer service</a:t>
            </a:r>
            <a:r>
              <a:rPr lang="en-US" b="0" i="0" dirty="0">
                <a:solidFill>
                  <a:srgbClr val="202124"/>
                </a:solidFill>
                <a:effectLst/>
                <a:latin typeface="arial" panose="020B0604020202020204" pitchFamily="34" charset="0"/>
              </a:rPr>
              <a:t> which acts as the soul of hospitality. Service in the hospitality industry is the level of assistance provided by a hotel staff to facilitate the purchase by the client. </a:t>
            </a:r>
          </a:p>
          <a:p>
            <a:pPr algn="l" fontAlgn="base"/>
            <a:r>
              <a:rPr lang="en-US" b="1" i="0" dirty="0">
                <a:solidFill>
                  <a:srgbClr val="0D223E"/>
                </a:solidFill>
                <a:effectLst/>
                <a:latin typeface="Poppins" panose="00000500000000000000" pitchFamily="2" charset="0"/>
              </a:rPr>
              <a:t>Lasting impact and memories for guests</a:t>
            </a:r>
          </a:p>
          <a:p>
            <a:pPr algn="l" fontAlgn="base"/>
            <a:r>
              <a:rPr lang="en-US" b="0" i="0" dirty="0">
                <a:solidFill>
                  <a:srgbClr val="0D223E"/>
                </a:solidFill>
                <a:effectLst/>
                <a:latin typeface="inherit"/>
              </a:rPr>
              <a:t>People rely on the hospitality industry to fulfill their basic needs of transport, accommodation, food, and entertainment for work and recreational purposes. Given that some people will often visit dozens of hotels a year, good hospitality makes all the difference between a survivable experience and a pleasant, memorable one. </a:t>
            </a:r>
            <a:endParaRPr lang="en-US" b="0" i="0" dirty="0">
              <a:solidFill>
                <a:srgbClr val="0D223E"/>
              </a:solidFill>
              <a:effectLst/>
              <a:latin typeface="Open Sans" panose="020B0606030504020204" pitchFamily="34" charset="0"/>
            </a:endParaRPr>
          </a:p>
          <a:p>
            <a:pPr algn="l" fontAlgn="base"/>
            <a:r>
              <a:rPr lang="en-US" b="0" i="0" dirty="0">
                <a:solidFill>
                  <a:srgbClr val="0D223E"/>
                </a:solidFill>
                <a:effectLst/>
                <a:latin typeface="inherit"/>
              </a:rPr>
              <a:t>Small touches like providing high-quality amenities providing an effective, simplified </a:t>
            </a:r>
            <a:r>
              <a:rPr lang="en-US" b="0" i="0" u="sng" dirty="0">
                <a:solidFill>
                  <a:srgbClr val="334F74"/>
                </a:solidFill>
                <a:effectLst/>
                <a:latin typeface="inherit"/>
                <a:hlinkClick r:id="rId3"/>
              </a:rPr>
              <a:t>service</a:t>
            </a:r>
            <a:r>
              <a:rPr lang="en-US" b="0" i="0" dirty="0">
                <a:solidFill>
                  <a:srgbClr val="0D223E"/>
                </a:solidFill>
                <a:effectLst/>
                <a:latin typeface="inherit"/>
              </a:rPr>
              <a:t> will demonstrate that your business is reliable, and dedicated to the needs of the customer. Comfort and consideration go a long way for people who rely on your industry daily. </a:t>
            </a:r>
            <a:endParaRPr lang="en-US" b="0" i="0" dirty="0">
              <a:solidFill>
                <a:srgbClr val="0D223E"/>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11</a:t>
            </a:fld>
            <a:endParaRPr lang="en-GB"/>
          </a:p>
        </p:txBody>
      </p:sp>
    </p:spTree>
    <p:extLst>
      <p:ext uri="{BB962C8B-B14F-4D97-AF65-F5344CB8AC3E}">
        <p14:creationId xmlns:p14="http://schemas.microsoft.com/office/powerpoint/2010/main" val="925434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Wingdings" panose="05000000000000000000" pitchFamily="2" charset="2"/>
              <a:buChar char="Ø"/>
            </a:pPr>
            <a:r>
              <a:rPr lang="en-US" dirty="0"/>
              <a:t>Managers of guest services are responsible for additional duties. Ritz</a:t>
            </a:r>
            <a:r>
              <a:rPr lang="en-US" sz="1200" b="0" i="0" dirty="0">
                <a:solidFill>
                  <a:srgbClr val="1C1C1C"/>
                </a:solidFill>
                <a:effectLst/>
              </a:rPr>
              <a:t>-Carlton hotel company </a:t>
            </a:r>
            <a:r>
              <a:rPr lang="en-US" dirty="0"/>
              <a:t>must exhibit effective time management and organizing abilities if they want to succeed. These managers must be capable of strong and effective leadership, as well as monitoring and developing their staff.</a:t>
            </a:r>
          </a:p>
          <a:p>
            <a:pPr algn="just">
              <a:buFont typeface="Wingdings" panose="05000000000000000000" pitchFamily="2" charset="2"/>
              <a:buChar char="Ø"/>
            </a:pPr>
            <a:r>
              <a:rPr lang="en-US" dirty="0">
                <a:highlight>
                  <a:srgbClr val="FFFF00"/>
                </a:highlight>
              </a:rPr>
              <a:t>Everyone has great stories regarding The Ritz-Carlton due to their best experiences. They make use of local and foreign anecdotes. People remain fascinated by these tales.</a:t>
            </a:r>
          </a:p>
          <a:p>
            <a:pPr algn="l"/>
            <a:endParaRPr lang="en-US" b="1" i="0" u="sng" dirty="0">
              <a:solidFill>
                <a:srgbClr val="202124"/>
              </a:solidFill>
              <a:effectLst/>
              <a:latin typeface="arial" panose="020B0604020202020204" pitchFamily="34" charset="0"/>
            </a:endParaRPr>
          </a:p>
          <a:p>
            <a:pPr algn="l"/>
            <a:r>
              <a:rPr lang="en-US" b="1" i="0" u="sng" dirty="0">
                <a:solidFill>
                  <a:srgbClr val="202124"/>
                </a:solidFill>
                <a:effectLst/>
                <a:latin typeface="arial" panose="020B0604020202020204" pitchFamily="34" charset="0"/>
              </a:rPr>
              <a:t>What makes The Ritz-Carlton so nice?</a:t>
            </a:r>
          </a:p>
          <a:p>
            <a:pPr algn="l"/>
            <a:r>
              <a:rPr lang="en-US" b="0" i="0" dirty="0">
                <a:solidFill>
                  <a:srgbClr val="202124"/>
                </a:solidFill>
                <a:effectLst/>
                <a:latin typeface="arial" panose="020B0604020202020204" pitchFamily="34" charset="0"/>
              </a:rPr>
              <a:t>What to expect: </a:t>
            </a:r>
            <a:r>
              <a:rPr lang="en-US" b="1" i="0" dirty="0">
                <a:solidFill>
                  <a:srgbClr val="202124"/>
                </a:solidFill>
                <a:effectLst/>
                <a:latin typeface="arial" panose="020B0604020202020204" pitchFamily="34" charset="0"/>
              </a:rPr>
              <a:t>A stately ambience, with a high level of service</a:t>
            </a:r>
            <a:r>
              <a:rPr lang="en-US" b="0" i="0" dirty="0">
                <a:solidFill>
                  <a:srgbClr val="202124"/>
                </a:solidFill>
                <a:effectLst/>
                <a:latin typeface="arial" panose="020B0604020202020204" pitchFamily="34" charset="0"/>
              </a:rPr>
              <a:t>. The original Ritz-Carlton lobbies were designed purposefully small to feel intimate and exclusive, like a country club. Modern-day Ritz-Carlton still embraces that elegant ambience, but also extend a welcome to pets and families. </a:t>
            </a:r>
          </a:p>
          <a:p>
            <a:pPr algn="l"/>
            <a:r>
              <a:rPr lang="en-US" b="1" i="0" u="sng" dirty="0">
                <a:solidFill>
                  <a:srgbClr val="202124"/>
                </a:solidFill>
                <a:effectLst/>
                <a:latin typeface="arial" panose="020B0604020202020204" pitchFamily="34" charset="0"/>
              </a:rPr>
              <a:t>Ritz-Carlton has built a culture of "wow stories“</a:t>
            </a:r>
          </a:p>
          <a:p>
            <a:pPr algn="l"/>
            <a:r>
              <a:rPr lang="en-US" b="0" i="0" dirty="0">
                <a:solidFill>
                  <a:srgbClr val="202124"/>
                </a:solidFill>
                <a:effectLst/>
                <a:latin typeface="arial" panose="020B0604020202020204" pitchFamily="34" charset="0"/>
              </a:rPr>
              <a:t>A great story that makes its way around the Ritz-Carlton world. A guest who had just left the hotel called to say that their son had left his stuffed giraffe in the room. The boy could not stop crying. The only thing these distraught parents could think of to tell their son is that the giraffe was staying on the vacation a little longer. So the staff found the giraffe and overnighted it to the boy. Most luxury hotels would have done that. But that was not enough for Ritz-Carlton. Knowing what the mom had told their son about staying on a bit longer, the staff also included a photo album of the giraffe enjoying his extra stay. They took photos sitting by the pool, getting a massage in the spa with cucumbers on his eyes, and laying out on the beach. Imagine how the parents felt. And, imagine how many friends they may share that story with.</a:t>
            </a:r>
          </a:p>
          <a:p>
            <a:endParaRPr lang="en-GB" dirty="0"/>
          </a:p>
        </p:txBody>
      </p:sp>
      <p:sp>
        <p:nvSpPr>
          <p:cNvPr id="4" name="Slide Number Placeholder 3"/>
          <p:cNvSpPr>
            <a:spLocks noGrp="1"/>
          </p:cNvSpPr>
          <p:nvPr>
            <p:ph type="sldNum" sz="quarter" idx="5"/>
          </p:nvPr>
        </p:nvSpPr>
        <p:spPr/>
        <p:txBody>
          <a:bodyPr/>
          <a:lstStyle/>
          <a:p>
            <a:fld id="{096D3F14-DC1D-4641-8F30-958C09BC7999}" type="slidenum">
              <a:rPr lang="en-GB" smtClean="0"/>
              <a:t>12</a:t>
            </a:fld>
            <a:endParaRPr lang="en-GB"/>
          </a:p>
        </p:txBody>
      </p:sp>
    </p:spTree>
    <p:extLst>
      <p:ext uri="{BB962C8B-B14F-4D97-AF65-F5344CB8AC3E}">
        <p14:creationId xmlns:p14="http://schemas.microsoft.com/office/powerpoint/2010/main" val="137855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8DE604-FC11-4D20-8D3B-0D939EE0E054}" type="datetimeFigureOut">
              <a:rPr lang="en-GB" smtClean="0"/>
              <a:t>03/02/2023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C11DFC3-CF64-49D4-B182-33ABA025D17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8011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8DE604-FC11-4D20-8D3B-0D939EE0E054}"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11DFC3-CF64-49D4-B182-33ABA025D17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8471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8DE604-FC11-4D20-8D3B-0D939EE0E054}"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11DFC3-CF64-49D4-B182-33ABA025D17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6633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DE604-FC11-4D20-8D3B-0D939EE0E054}"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11DFC3-CF64-49D4-B182-33ABA025D17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092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8DE604-FC11-4D20-8D3B-0D939EE0E054}" type="datetimeFigureOut">
              <a:rPr lang="en-GB" smtClean="0"/>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11DFC3-CF64-49D4-B182-33ABA025D17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2093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8DE604-FC11-4D20-8D3B-0D939EE0E054}" type="datetimeFigureOut">
              <a:rPr lang="en-GB" smtClean="0"/>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11DFC3-CF64-49D4-B182-33ABA025D17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6072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8DE604-FC11-4D20-8D3B-0D939EE0E054}" type="datetimeFigureOut">
              <a:rPr lang="en-GB" smtClean="0"/>
              <a:t>03/02/2023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11DFC3-CF64-49D4-B182-33ABA025D172}" type="slidenum">
              <a:rPr lang="en-GB" smtClean="0"/>
              <a:t>‹#›</a:t>
            </a:fld>
            <a:endParaRPr lang="en-GB"/>
          </a:p>
        </p:txBody>
      </p:sp>
    </p:spTree>
    <p:extLst>
      <p:ext uri="{BB962C8B-B14F-4D97-AF65-F5344CB8AC3E}">
        <p14:creationId xmlns:p14="http://schemas.microsoft.com/office/powerpoint/2010/main" val="3480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8DE604-FC11-4D20-8D3B-0D939EE0E054}"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11DFC3-CF64-49D4-B182-33ABA025D17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9158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A8DE604-FC11-4D20-8D3B-0D939EE0E054}" type="datetimeFigureOut">
              <a:rPr lang="en-GB" smtClean="0"/>
              <a:t>03/02/2023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C11DFC3-CF64-49D4-B182-33ABA025D17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1484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8DE604-FC11-4D20-8D3B-0D939EE0E054}"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11DFC3-CF64-49D4-B182-33ABA025D17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3294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8DE604-FC11-4D20-8D3B-0D939EE0E054}"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11DFC3-CF64-49D4-B182-33ABA025D17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9297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A8DE604-FC11-4D20-8D3B-0D939EE0E054}" type="datetimeFigureOut">
              <a:rPr lang="en-GB" smtClean="0"/>
              <a:t>03/02/2023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C11DFC3-CF64-49D4-B182-33ABA025D17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798629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049A-6389-281C-C1B6-3E9F9910A0DF}"/>
              </a:ext>
            </a:extLst>
          </p:cNvPr>
          <p:cNvSpPr>
            <a:spLocks noGrp="1"/>
          </p:cNvSpPr>
          <p:nvPr>
            <p:ph type="ctrTitle"/>
          </p:nvPr>
        </p:nvSpPr>
        <p:spPr/>
        <p:txBody>
          <a:bodyPr>
            <a:normAutofit fontScale="90000"/>
          </a:bodyPr>
          <a:lstStyle/>
          <a:p>
            <a:r>
              <a:rPr lang="en-US" sz="3600" dirty="0"/>
              <a:t>STUDENT NAME: </a:t>
            </a:r>
            <a:r>
              <a:rPr lang="en-US" sz="3600" dirty="0" err="1"/>
              <a:t>Bijaya</a:t>
            </a:r>
            <a:r>
              <a:rPr lang="en-US" sz="3600" dirty="0"/>
              <a:t> dip </a:t>
            </a:r>
            <a:r>
              <a:rPr lang="en-US" sz="3600" dirty="0" err="1"/>
              <a:t>karki</a:t>
            </a:r>
            <a:br>
              <a:rPr lang="en-US" sz="3600" dirty="0"/>
            </a:br>
            <a:r>
              <a:rPr lang="en-US" sz="3600" dirty="0"/>
              <a:t>Student id: 2207937</a:t>
            </a:r>
            <a:br>
              <a:rPr lang="en-US" sz="3600" dirty="0"/>
            </a:br>
            <a:r>
              <a:rPr lang="en-US" sz="3600" dirty="0"/>
              <a:t>Module title: hospitality and guest service</a:t>
            </a:r>
            <a:br>
              <a:rPr lang="en-US" sz="3600" dirty="0"/>
            </a:br>
            <a:r>
              <a:rPr lang="en-US" sz="3600" dirty="0"/>
              <a:t>(bmih4003)</a:t>
            </a:r>
            <a:br>
              <a:rPr lang="en-US" sz="3600" dirty="0"/>
            </a:br>
            <a:r>
              <a:rPr lang="en-US" sz="3600" dirty="0"/>
              <a:t>Lecture name: Kathryn Flynn</a:t>
            </a:r>
            <a:br>
              <a:rPr lang="en-US" sz="3600" dirty="0"/>
            </a:br>
            <a:r>
              <a:rPr lang="en-US" sz="3600" dirty="0"/>
              <a:t>submission date: 10</a:t>
            </a:r>
            <a:r>
              <a:rPr lang="en-US" sz="3600" baseline="30000" dirty="0"/>
              <a:t>th</a:t>
            </a:r>
            <a:r>
              <a:rPr lang="en-US" sz="3600" dirty="0"/>
              <a:t> </a:t>
            </a:r>
            <a:r>
              <a:rPr lang="en-US" sz="3600" dirty="0" err="1"/>
              <a:t>feb</a:t>
            </a:r>
            <a:r>
              <a:rPr lang="en-US" sz="3600" dirty="0"/>
              <a:t> 2023</a:t>
            </a:r>
            <a:endParaRPr lang="en-ID" sz="3600" dirty="0"/>
          </a:p>
        </p:txBody>
      </p:sp>
      <p:sp>
        <p:nvSpPr>
          <p:cNvPr id="3" name="Subtitle 2">
            <a:extLst>
              <a:ext uri="{FF2B5EF4-FFF2-40B4-BE49-F238E27FC236}">
                <a16:creationId xmlns:a16="http://schemas.microsoft.com/office/drawing/2014/main" id="{A33A9AD4-E8C3-96F3-05D3-E51C3DACD323}"/>
              </a:ext>
            </a:extLst>
          </p:cNvPr>
          <p:cNvSpPr>
            <a:spLocks noGrp="1"/>
          </p:cNvSpPr>
          <p:nvPr>
            <p:ph type="subTitle" idx="1"/>
          </p:nvPr>
        </p:nvSpPr>
        <p:spPr/>
        <p:txBody>
          <a:bodyPr/>
          <a:lstStyle/>
          <a:p>
            <a:endParaRPr lang="en-ID"/>
          </a:p>
        </p:txBody>
      </p:sp>
    </p:spTree>
    <p:extLst>
      <p:ext uri="{BB962C8B-B14F-4D97-AF65-F5344CB8AC3E}">
        <p14:creationId xmlns:p14="http://schemas.microsoft.com/office/powerpoint/2010/main" val="2482219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CC2D3-135B-12FD-AD1D-2521EB8B864A}"/>
              </a:ext>
            </a:extLst>
          </p:cNvPr>
          <p:cNvSpPr>
            <a:spLocks noGrp="1"/>
          </p:cNvSpPr>
          <p:nvPr>
            <p:ph type="ctrTitle"/>
          </p:nvPr>
        </p:nvSpPr>
        <p:spPr/>
        <p:txBody>
          <a:bodyPr>
            <a:noAutofit/>
          </a:bodyPr>
          <a:lstStyle/>
          <a:p>
            <a:pPr algn="ctr"/>
            <a:r>
              <a:rPr lang="en-US" sz="3600" b="1" dirty="0">
                <a:effectLst>
                  <a:outerShdw blurRad="38100" dist="38100" dir="2700000" algn="tl">
                    <a:srgbClr val="000000">
                      <a:alpha val="43137"/>
                    </a:srgbClr>
                  </a:outerShdw>
                </a:effectLst>
              </a:rPr>
              <a:t>Hospitality &amp; Guest Services</a:t>
            </a:r>
            <a:br>
              <a:rPr lang="en-US" sz="3600" b="1" dirty="0">
                <a:effectLst>
                  <a:outerShdw blurRad="38100" dist="38100" dir="2700000" algn="tl">
                    <a:srgbClr val="000000">
                      <a:alpha val="43137"/>
                    </a:srgbClr>
                  </a:outerShdw>
                </a:effectLst>
              </a:rPr>
            </a:br>
            <a:r>
              <a:rPr lang="en-US" sz="3600" b="1" dirty="0">
                <a:effectLst>
                  <a:outerShdw blurRad="38100" dist="38100" dir="2700000" algn="tl">
                    <a:srgbClr val="000000">
                      <a:alpha val="43137"/>
                    </a:srgbClr>
                  </a:outerShdw>
                </a:effectLst>
              </a:rPr>
              <a:t> in the Hotel Industry</a:t>
            </a:r>
            <a:endParaRPr lang="en-GB" sz="3600" b="1"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9B142D57-73A3-119E-3A6A-A77AA18A3F35}"/>
              </a:ext>
            </a:extLst>
          </p:cNvPr>
          <p:cNvSpPr>
            <a:spLocks noGrp="1"/>
          </p:cNvSpPr>
          <p:nvPr>
            <p:ph type="subTitle" idx="1"/>
          </p:nvPr>
        </p:nvSpPr>
        <p:spPr/>
        <p:txBody>
          <a:bodyPr>
            <a:normAutofit/>
          </a:bodyPr>
          <a:lstStyle/>
          <a:p>
            <a:pPr algn="ctr"/>
            <a:r>
              <a:rPr lang="en-GB" sz="3200" b="1" i="0" dirty="0">
                <a:solidFill>
                  <a:schemeClr val="accent6">
                    <a:lumMod val="75000"/>
                  </a:schemeClr>
                </a:solidFill>
                <a:effectLst>
                  <a:outerShdw blurRad="38100" dist="38100" dir="2700000" algn="tl">
                    <a:srgbClr val="000000">
                      <a:alpha val="43137"/>
                    </a:srgbClr>
                  </a:outerShdw>
                </a:effectLst>
                <a:latin typeface="Swiss721-BT"/>
              </a:rPr>
              <a:t>Marriot International</a:t>
            </a:r>
            <a:endParaRPr lang="en-GB" sz="3200" b="1" dirty="0">
              <a:solidFill>
                <a:schemeClr val="accent6">
                  <a:lumMod val="7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96457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F191-39F3-66E3-C3D6-676DDBA1E833}"/>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Introduction of Hospitality &amp; Guest Services </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C25A16D-C1A9-A07A-1014-20749A2AF82A}"/>
              </a:ext>
            </a:extLst>
          </p:cNvPr>
          <p:cNvSpPr>
            <a:spLocks noGrp="1"/>
          </p:cNvSpPr>
          <p:nvPr>
            <p:ph idx="1"/>
          </p:nvPr>
        </p:nvSpPr>
        <p:spPr>
          <a:xfrm>
            <a:off x="926592" y="1991638"/>
            <a:ext cx="7985552" cy="3933173"/>
          </a:xfrm>
        </p:spPr>
        <p:txBody>
          <a:bodyPr>
            <a:normAutofit/>
          </a:bodyPr>
          <a:lstStyle/>
          <a:p>
            <a:pPr algn="just">
              <a:buFont typeface="Wingdings" panose="05000000000000000000" pitchFamily="2" charset="2"/>
              <a:buChar char="Ø"/>
            </a:pPr>
            <a:r>
              <a:rPr lang="en-US" sz="1600" dirty="0"/>
              <a:t>The hospitality and guest services fields include activities such as guest management. The manager oversees the proper completion of all tasks. His main responsibility is to raise customer involvement and satisfaction.</a:t>
            </a:r>
          </a:p>
          <a:p>
            <a:pPr algn="just">
              <a:buFont typeface="Wingdings" panose="05000000000000000000" pitchFamily="2" charset="2"/>
              <a:buChar char="Ø"/>
            </a:pPr>
            <a:r>
              <a:rPr lang="en-US" sz="1600" dirty="0"/>
              <a:t>The hospitality sector comprises anything from dining options to lodging to casinos, theme parks, special events, and other travel-linked pursuits. As an outcome, this industry affects enterprises, customers, employees, and the economy (Ferguson and Smith, 2014).</a:t>
            </a:r>
          </a:p>
          <a:p>
            <a:pPr algn="just">
              <a:buFont typeface="Wingdings" panose="05000000000000000000" pitchFamily="2" charset="2"/>
              <a:buChar char="Ø"/>
            </a:pPr>
            <a:r>
              <a:rPr lang="en-US" sz="1600" dirty="0"/>
              <a:t>Marriott International, Inc., an American multinational corporation, manages, franchises, and holds licenses for all hotel, residential, and timeshare possessions. The corporate HQs are in Bethesda, Maryland. The business was started by J. Willard Marriott and his wife, Alice Marriott (</a:t>
            </a:r>
            <a:r>
              <a:rPr lang="en-US" sz="1600" dirty="0" err="1"/>
              <a:t>Asdullah</a:t>
            </a:r>
            <a:r>
              <a:rPr lang="en-US" sz="1600" dirty="0"/>
              <a:t> and Rehman, 2015).</a:t>
            </a:r>
          </a:p>
          <a:p>
            <a:pPr algn="just">
              <a:buFont typeface="Wingdings" panose="05000000000000000000" pitchFamily="2" charset="2"/>
              <a:buChar char="Ø"/>
            </a:pPr>
            <a:endParaRPr lang="en-GB" sz="1600" dirty="0"/>
          </a:p>
        </p:txBody>
      </p:sp>
      <p:pic>
        <p:nvPicPr>
          <p:cNvPr id="5" name="Picture 4">
            <a:extLst>
              <a:ext uri="{FF2B5EF4-FFF2-40B4-BE49-F238E27FC236}">
                <a16:creationId xmlns:a16="http://schemas.microsoft.com/office/drawing/2014/main" id="{4663646C-D91C-ADB7-3D04-2988E4F3D419}"/>
              </a:ext>
            </a:extLst>
          </p:cNvPr>
          <p:cNvPicPr>
            <a:picLocks noChangeAspect="1"/>
          </p:cNvPicPr>
          <p:nvPr/>
        </p:nvPicPr>
        <p:blipFill>
          <a:blip r:embed="rId3"/>
          <a:stretch>
            <a:fillRect/>
          </a:stretch>
        </p:blipFill>
        <p:spPr>
          <a:xfrm>
            <a:off x="9290756" y="2387070"/>
            <a:ext cx="2246678" cy="25167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74680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CE67-5C7C-903F-1EE4-9A85CFB22BC8}"/>
              </a:ext>
            </a:extLst>
          </p:cNvPr>
          <p:cNvSpPr>
            <a:spLocks noGrp="1"/>
          </p:cNvSpPr>
          <p:nvPr>
            <p:ph type="title"/>
          </p:nvPr>
        </p:nvSpPr>
        <p:spPr>
          <a:xfrm>
            <a:off x="1294362" y="776726"/>
            <a:ext cx="9603275" cy="1049235"/>
          </a:xfrm>
        </p:spPr>
        <p:txBody>
          <a:bodyPr/>
          <a:lstStyle/>
          <a:p>
            <a:pPr algn="ctr"/>
            <a:r>
              <a:rPr lang="en-US" dirty="0">
                <a:effectLst>
                  <a:outerShdw blurRad="38100" dist="38100" dir="2700000" algn="tl">
                    <a:srgbClr val="000000">
                      <a:alpha val="43137"/>
                    </a:srgbClr>
                  </a:outerShdw>
                </a:effectLst>
              </a:rPr>
              <a:t>Introduction of  Ritz-Carlton </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AA1F565-F6E2-0330-FE7E-A743F0C77636}"/>
              </a:ext>
            </a:extLst>
          </p:cNvPr>
          <p:cNvSpPr>
            <a:spLocks noGrp="1"/>
          </p:cNvSpPr>
          <p:nvPr>
            <p:ph idx="1"/>
          </p:nvPr>
        </p:nvSpPr>
        <p:spPr>
          <a:xfrm>
            <a:off x="1194816" y="1938528"/>
            <a:ext cx="7961376" cy="4324486"/>
          </a:xfrm>
        </p:spPr>
        <p:txBody>
          <a:bodyPr>
            <a:normAutofit/>
          </a:bodyPr>
          <a:lstStyle/>
          <a:p>
            <a:pPr algn="just">
              <a:buFont typeface="Wingdings" panose="05000000000000000000" pitchFamily="2" charset="2"/>
              <a:buChar char="Ø"/>
            </a:pPr>
            <a:endParaRPr lang="en-US" sz="1600" dirty="0"/>
          </a:p>
          <a:p>
            <a:pPr algn="just">
              <a:buFont typeface="Wingdings" panose="05000000000000000000" pitchFamily="2" charset="2"/>
              <a:buChar char="Ø"/>
            </a:pPr>
            <a:r>
              <a:rPr lang="en-US" sz="1600" dirty="0"/>
              <a:t>Marriott International, which was developed about a century ago, is now the largest and most global hotel chain. Employees always have the back of the biggest travel company around the globe when they work with Marriott. </a:t>
            </a:r>
          </a:p>
          <a:p>
            <a:pPr algn="just">
              <a:buFont typeface="Wingdings" panose="05000000000000000000" pitchFamily="2" charset="2"/>
              <a:buChar char="Ø"/>
            </a:pPr>
            <a:r>
              <a:rPr lang="en-US" sz="1600" dirty="0"/>
              <a:t>The firm runs 108 luxury hotels and resorts with 29,158 rooms in its 30 nations and territories, along with 46 hotels with 8,755 rooms that are now under construction</a:t>
            </a:r>
          </a:p>
          <a:p>
            <a:pPr algn="just">
              <a:buFont typeface="Wingdings" panose="05000000000000000000" pitchFamily="2" charset="2"/>
              <a:buChar char="Ø"/>
            </a:pPr>
            <a:r>
              <a:rPr lang="en-US" sz="1600" dirty="0"/>
              <a:t>The industry appreciates Marriott's culture for a legitimate reason. The hospitality business considered in this presentation is the Ritz- Carlton. </a:t>
            </a:r>
          </a:p>
          <a:p>
            <a:pPr algn="just">
              <a:buFont typeface="Wingdings" panose="05000000000000000000" pitchFamily="2" charset="2"/>
              <a:buChar char="Ø"/>
            </a:pPr>
            <a:r>
              <a:rPr lang="en-US" sz="1600" dirty="0"/>
              <a:t>The Ritz-Carlton Hotel Company LLC, a transnational American firm, manages the chain of upscale Ritz-Carlton hotels, a wholly-owned subdivision of Marriott International, Inc. (</a:t>
            </a:r>
            <a:r>
              <a:rPr lang="en-US" sz="1600" dirty="0" err="1"/>
              <a:t>Asdullah</a:t>
            </a:r>
            <a:r>
              <a:rPr lang="en-US" sz="1600" dirty="0"/>
              <a:t> and Rehman, 2015).</a:t>
            </a:r>
          </a:p>
        </p:txBody>
      </p:sp>
      <p:pic>
        <p:nvPicPr>
          <p:cNvPr id="6" name="Picture 5">
            <a:extLst>
              <a:ext uri="{FF2B5EF4-FFF2-40B4-BE49-F238E27FC236}">
                <a16:creationId xmlns:a16="http://schemas.microsoft.com/office/drawing/2014/main" id="{AF700D36-2713-C812-F2FA-456A2B922998}"/>
              </a:ext>
            </a:extLst>
          </p:cNvPr>
          <p:cNvPicPr>
            <a:picLocks noChangeAspect="1"/>
          </p:cNvPicPr>
          <p:nvPr/>
        </p:nvPicPr>
        <p:blipFill>
          <a:blip r:embed="rId3"/>
          <a:stretch>
            <a:fillRect/>
          </a:stretch>
        </p:blipFill>
        <p:spPr>
          <a:xfrm>
            <a:off x="9432099" y="2444647"/>
            <a:ext cx="2489970" cy="27524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86130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3965B0-38C8-4C65-4519-C6F170EBD3D4}"/>
              </a:ext>
            </a:extLst>
          </p:cNvPr>
          <p:cNvSpPr txBox="1"/>
          <p:nvPr/>
        </p:nvSpPr>
        <p:spPr>
          <a:xfrm>
            <a:off x="2716741" y="5115467"/>
            <a:ext cx="7621058" cy="584775"/>
          </a:xfrm>
          <a:prstGeom prst="rect">
            <a:avLst/>
          </a:prstGeom>
          <a:noFill/>
        </p:spPr>
        <p:txBody>
          <a:bodyPr wrap="square">
            <a:spAutoFit/>
          </a:bodyPr>
          <a:lstStyle/>
          <a:p>
            <a:r>
              <a:rPr lang="en-GB" sz="3200" b="1" dirty="0">
                <a:effectLst>
                  <a:outerShdw blurRad="38100" dist="38100" dir="2700000" algn="tl">
                    <a:srgbClr val="000000">
                      <a:alpha val="43137"/>
                    </a:srgbClr>
                  </a:outerShdw>
                </a:effectLst>
                <a:latin typeface="Algerian" panose="04020705040A02060702" pitchFamily="82" charset="0"/>
              </a:rPr>
              <a:t>Ritz-Carlton Hotel Company</a:t>
            </a:r>
          </a:p>
        </p:txBody>
      </p:sp>
      <p:pic>
        <p:nvPicPr>
          <p:cNvPr id="4" name="Picture 3">
            <a:extLst>
              <a:ext uri="{FF2B5EF4-FFF2-40B4-BE49-F238E27FC236}">
                <a16:creationId xmlns:a16="http://schemas.microsoft.com/office/drawing/2014/main" id="{FD9A48C4-0773-9B0E-0563-0380B893896C}"/>
              </a:ext>
            </a:extLst>
          </p:cNvPr>
          <p:cNvPicPr>
            <a:picLocks noChangeAspect="1"/>
          </p:cNvPicPr>
          <p:nvPr/>
        </p:nvPicPr>
        <p:blipFill>
          <a:blip r:embed="rId3"/>
          <a:stretch>
            <a:fillRect/>
          </a:stretch>
        </p:blipFill>
        <p:spPr>
          <a:xfrm>
            <a:off x="1816925" y="560943"/>
            <a:ext cx="8234053" cy="4197228"/>
          </a:xfrm>
          <a:prstGeom prst="rect">
            <a:avLst/>
          </a:prstGeom>
        </p:spPr>
      </p:pic>
    </p:spTree>
    <p:extLst>
      <p:ext uri="{BB962C8B-B14F-4D97-AF65-F5344CB8AC3E}">
        <p14:creationId xmlns:p14="http://schemas.microsoft.com/office/powerpoint/2010/main" val="2759367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BAB1-6CD3-9D6C-7606-37E2E07D0BD9}"/>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Main customers of </a:t>
            </a:r>
            <a:r>
              <a:rPr lang="en-GB" b="0" i="0" dirty="0">
                <a:solidFill>
                  <a:srgbClr val="1C1C1C"/>
                </a:solidFill>
                <a:effectLst>
                  <a:outerShdw blurRad="38100" dist="38100" dir="2700000" algn="tl">
                    <a:srgbClr val="000000">
                      <a:alpha val="43137"/>
                    </a:srgbClr>
                  </a:outerShdw>
                </a:effectLst>
              </a:rPr>
              <a:t>Ritz-Carlton</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B06DAD3-47B9-3263-16B9-464EF0605CE1}"/>
              </a:ext>
            </a:extLst>
          </p:cNvPr>
          <p:cNvSpPr>
            <a:spLocks noGrp="1"/>
          </p:cNvSpPr>
          <p:nvPr>
            <p:ph idx="1"/>
          </p:nvPr>
        </p:nvSpPr>
        <p:spPr>
          <a:xfrm>
            <a:off x="815926" y="2151199"/>
            <a:ext cx="7932963" cy="3902282"/>
          </a:xfrm>
        </p:spPr>
        <p:txBody>
          <a:bodyPr>
            <a:normAutofit/>
          </a:bodyPr>
          <a:lstStyle/>
          <a:p>
            <a:pPr algn="just">
              <a:buFont typeface="Wingdings" panose="05000000000000000000" pitchFamily="2" charset="2"/>
              <a:buChar char="Ø"/>
            </a:pPr>
            <a:r>
              <a:rPr lang="en-US" sz="1600" b="0" i="0" dirty="0">
                <a:solidFill>
                  <a:srgbClr val="1C1C1C"/>
                </a:solidFill>
                <a:effectLst/>
              </a:rPr>
              <a:t>The travel industry's fastest-growing segment is luxury travel, partly due to customer demand for uncommon experiences. Upper- and mid-class consumers who are willing to spend extra for a superior experience are the Ritz-target Carlton's market. </a:t>
            </a:r>
          </a:p>
          <a:p>
            <a:pPr algn="just">
              <a:buFont typeface="Wingdings" panose="05000000000000000000" pitchFamily="2" charset="2"/>
              <a:buChar char="Ø"/>
            </a:pPr>
            <a:r>
              <a:rPr lang="en-US" sz="1600" b="0" i="0" dirty="0">
                <a:solidFill>
                  <a:srgbClr val="1C1C1C"/>
                </a:solidFill>
                <a:effectLst/>
              </a:rPr>
              <a:t>The success of Ritz-Carlton Hotel Company in 1998 impressed the hospitality sector, and Marriott International bought the business. Since this acquisition, The Ritz-Carlton has developed to offer excellent service and a sincere desire to please visitors from all around the world.</a:t>
            </a:r>
          </a:p>
          <a:p>
            <a:pPr algn="just">
              <a:buFont typeface="Wingdings" panose="05000000000000000000" pitchFamily="2" charset="2"/>
              <a:buChar char="Ø"/>
            </a:pPr>
            <a:r>
              <a:rPr lang="en-US" sz="1600" dirty="0"/>
              <a:t>Main customers of </a:t>
            </a:r>
            <a:r>
              <a:rPr lang="en-GB" sz="1600" b="0" i="0" dirty="0">
                <a:solidFill>
                  <a:srgbClr val="1C1C1C"/>
                </a:solidFill>
                <a:effectLst/>
              </a:rPr>
              <a:t>Ritz-Carlton are a businessman and people with families on vacation who stay at the Marriot hotel chain for a luxury stays. </a:t>
            </a:r>
            <a:r>
              <a:rPr lang="en-US" sz="1600" b="0" i="0" dirty="0">
                <a:solidFill>
                  <a:srgbClr val="1C1C1C"/>
                </a:solidFill>
                <a:effectLst/>
              </a:rPr>
              <a:t>Although the location has a slightly more royal appearance, this makes </a:t>
            </a:r>
            <a:r>
              <a:rPr lang="en-GB" sz="1600" b="0" i="0" dirty="0">
                <a:solidFill>
                  <a:srgbClr val="1C1C1C"/>
                </a:solidFill>
                <a:effectLst/>
              </a:rPr>
              <a:t>Ritz-Carlton</a:t>
            </a:r>
            <a:r>
              <a:rPr lang="en-US" sz="1600" b="0" i="0" dirty="0">
                <a:solidFill>
                  <a:srgbClr val="1C1C1C"/>
                </a:solidFill>
                <a:effectLst/>
              </a:rPr>
              <a:t> a little more private (</a:t>
            </a:r>
            <a:r>
              <a:rPr lang="en-US" sz="1600" b="0" i="0" dirty="0" err="1">
                <a:solidFill>
                  <a:srgbClr val="1C1C1C"/>
                </a:solidFill>
                <a:effectLst/>
              </a:rPr>
              <a:t>Orfila-Sintes</a:t>
            </a:r>
            <a:r>
              <a:rPr lang="en-US" sz="1600" b="0" i="0" dirty="0">
                <a:solidFill>
                  <a:srgbClr val="1C1C1C"/>
                </a:solidFill>
                <a:effectLst/>
              </a:rPr>
              <a:t> and </a:t>
            </a:r>
            <a:r>
              <a:rPr lang="en-US" sz="1600" b="0" i="0" dirty="0" err="1">
                <a:solidFill>
                  <a:srgbClr val="1C1C1C"/>
                </a:solidFill>
                <a:effectLst/>
              </a:rPr>
              <a:t>Mattsson</a:t>
            </a:r>
            <a:r>
              <a:rPr lang="en-US" sz="1600" b="0" i="0" dirty="0">
                <a:solidFill>
                  <a:srgbClr val="1C1C1C"/>
                </a:solidFill>
                <a:effectLst/>
              </a:rPr>
              <a:t>, 2009). </a:t>
            </a:r>
            <a:endParaRPr lang="en-GB" sz="1600" b="0" i="0" dirty="0">
              <a:solidFill>
                <a:srgbClr val="1C1C1C"/>
              </a:solidFill>
              <a:effectLst/>
            </a:endParaRPr>
          </a:p>
          <a:p>
            <a:pPr algn="just">
              <a:buFont typeface="Wingdings" panose="05000000000000000000" pitchFamily="2" charset="2"/>
              <a:buChar char="Ø"/>
            </a:pPr>
            <a:endParaRPr lang="en-GB" sz="1400" dirty="0"/>
          </a:p>
        </p:txBody>
      </p:sp>
      <p:pic>
        <p:nvPicPr>
          <p:cNvPr id="8" name="Picture 7">
            <a:extLst>
              <a:ext uri="{FF2B5EF4-FFF2-40B4-BE49-F238E27FC236}">
                <a16:creationId xmlns:a16="http://schemas.microsoft.com/office/drawing/2014/main" id="{4DFFEB4B-6AD8-6633-DFF2-3C04857B7A81}"/>
              </a:ext>
            </a:extLst>
          </p:cNvPr>
          <p:cNvPicPr>
            <a:picLocks noChangeAspect="1"/>
          </p:cNvPicPr>
          <p:nvPr/>
        </p:nvPicPr>
        <p:blipFill>
          <a:blip r:embed="rId3"/>
          <a:stretch>
            <a:fillRect/>
          </a:stretch>
        </p:blipFill>
        <p:spPr>
          <a:xfrm>
            <a:off x="8957953" y="2825090"/>
            <a:ext cx="2990850" cy="20764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51013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03CFD-19E8-83EE-6CBA-62A5D91BC680}"/>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Services provided by </a:t>
            </a:r>
            <a:r>
              <a:rPr lang="en-GB" b="0" i="0" dirty="0">
                <a:solidFill>
                  <a:srgbClr val="1C1C1C"/>
                </a:solidFill>
                <a:effectLst>
                  <a:outerShdw blurRad="38100" dist="38100" dir="2700000" algn="tl">
                    <a:srgbClr val="000000">
                      <a:alpha val="43137"/>
                    </a:srgbClr>
                  </a:outerShdw>
                </a:effectLst>
              </a:rPr>
              <a:t>Ritz-Carlton</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A5150E3-9B0C-D73D-7819-66889A2962EB}"/>
              </a:ext>
            </a:extLst>
          </p:cNvPr>
          <p:cNvSpPr>
            <a:spLocks noGrp="1"/>
          </p:cNvSpPr>
          <p:nvPr>
            <p:ph idx="1"/>
          </p:nvPr>
        </p:nvSpPr>
        <p:spPr>
          <a:xfrm>
            <a:off x="1549115" y="2410738"/>
            <a:ext cx="7229856" cy="3166246"/>
          </a:xfrm>
        </p:spPr>
        <p:txBody>
          <a:bodyPr>
            <a:normAutofit/>
          </a:bodyPr>
          <a:lstStyle/>
          <a:p>
            <a:pPr algn="just">
              <a:buFont typeface="Wingdings" panose="05000000000000000000" pitchFamily="2" charset="2"/>
              <a:buChar char="Ø"/>
            </a:pPr>
            <a:r>
              <a:rPr lang="en-US" sz="1600" dirty="0"/>
              <a:t>The ultimate goal of The Ritz-Carlton is to genuinely care for and put their guests at ease. They are dedicated to giving their guests the best services and amenities while creating a warm, comfortable, and beautiful environment.</a:t>
            </a:r>
          </a:p>
          <a:p>
            <a:pPr algn="just">
              <a:buFont typeface="Wingdings" panose="05000000000000000000" pitchFamily="2" charset="2"/>
              <a:buChar char="Ø"/>
            </a:pPr>
            <a:r>
              <a:rPr lang="en-US" sz="1600" dirty="0"/>
              <a:t>Ritz-Carlton offers services such as lodging, dining, entertainment, and other things in accordance with its hotel, restaurants, clubs, and resorts.</a:t>
            </a:r>
          </a:p>
          <a:p>
            <a:pPr algn="just">
              <a:buFont typeface="Wingdings" panose="05000000000000000000" pitchFamily="2" charset="2"/>
              <a:buChar char="Ø"/>
            </a:pPr>
            <a:r>
              <a:rPr lang="en-US" sz="1600" dirty="0"/>
              <a:t>The company's dedication to skill certification and training, according to Mark </a:t>
            </a:r>
            <a:r>
              <a:rPr lang="en-US" sz="1600" dirty="0" err="1"/>
              <a:t>DeCocinis</a:t>
            </a:r>
            <a:r>
              <a:rPr lang="en-US" sz="1600" dirty="0"/>
              <a:t>, Regional Vice President, Asia Pacific, gives it a competitive edge in international markets and helps in providing top-notch services to its customers. </a:t>
            </a:r>
          </a:p>
          <a:p>
            <a:pPr algn="just">
              <a:buFont typeface="Wingdings" panose="05000000000000000000" pitchFamily="2" charset="2"/>
              <a:buChar char="Ø"/>
            </a:pPr>
            <a:endParaRPr lang="en-GB" sz="1600" dirty="0"/>
          </a:p>
        </p:txBody>
      </p:sp>
      <p:pic>
        <p:nvPicPr>
          <p:cNvPr id="6" name="Picture 5">
            <a:extLst>
              <a:ext uri="{FF2B5EF4-FFF2-40B4-BE49-F238E27FC236}">
                <a16:creationId xmlns:a16="http://schemas.microsoft.com/office/drawing/2014/main" id="{6C6C84FD-75B8-7D5E-D9C5-87B8C6F4EE04}"/>
              </a:ext>
            </a:extLst>
          </p:cNvPr>
          <p:cNvPicPr>
            <a:picLocks noChangeAspect="1"/>
          </p:cNvPicPr>
          <p:nvPr/>
        </p:nvPicPr>
        <p:blipFill>
          <a:blip r:embed="rId3"/>
          <a:stretch>
            <a:fillRect/>
          </a:stretch>
        </p:blipFill>
        <p:spPr>
          <a:xfrm>
            <a:off x="9070848" y="2410738"/>
            <a:ext cx="2354892" cy="27641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54254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0C1A-2812-7A7F-1611-5984C0018907}"/>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Scope of the services </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679821F-7B58-F182-7C63-4E6C6EAF31F8}"/>
              </a:ext>
            </a:extLst>
          </p:cNvPr>
          <p:cNvSpPr>
            <a:spLocks noGrp="1"/>
          </p:cNvSpPr>
          <p:nvPr>
            <p:ph idx="1"/>
          </p:nvPr>
        </p:nvSpPr>
        <p:spPr>
          <a:xfrm>
            <a:off x="1180646" y="2180492"/>
            <a:ext cx="6902199" cy="3797121"/>
          </a:xfrm>
        </p:spPr>
        <p:txBody>
          <a:bodyPr>
            <a:normAutofit/>
          </a:bodyPr>
          <a:lstStyle/>
          <a:p>
            <a:pPr algn="just">
              <a:buFont typeface="Wingdings" panose="05000000000000000000" pitchFamily="2" charset="2"/>
              <a:buChar char="Ø"/>
            </a:pPr>
            <a:r>
              <a:rPr lang="en-US" sz="1800" dirty="0"/>
              <a:t>As the </a:t>
            </a:r>
            <a:r>
              <a:rPr lang="en-US" sz="1800" b="0" i="0" dirty="0">
                <a:solidFill>
                  <a:srgbClr val="1C1C1C"/>
                </a:solidFill>
                <a:effectLst/>
              </a:rPr>
              <a:t>Ritz-Carlton Hotel Company </a:t>
            </a:r>
            <a:r>
              <a:rPr lang="en-US" sz="1800" dirty="0"/>
              <a:t>is linked with the 5-star Marriot Hotel, it provides high-quality services to its customers. </a:t>
            </a:r>
          </a:p>
          <a:p>
            <a:pPr algn="just">
              <a:buFont typeface="Wingdings" panose="05000000000000000000" pitchFamily="2" charset="2"/>
              <a:buChar char="Ø"/>
            </a:pPr>
            <a:r>
              <a:rPr lang="en-US" sz="1800" dirty="0"/>
              <a:t>Customers are very satisfied with their services, as according to TripAdvisor- an American company for reservations, travel experience, and lodging, customers have shared reviews regarding exemplary services. </a:t>
            </a:r>
          </a:p>
          <a:p>
            <a:pPr algn="just">
              <a:buFont typeface="Wingdings" panose="05000000000000000000" pitchFamily="2" charset="2"/>
              <a:buChar char="Ø"/>
            </a:pPr>
            <a:r>
              <a:rPr lang="en-US" sz="1800" dirty="0"/>
              <a:t>With all the efforts the hotel company is putting into making the customers happy, the hotel has a very high scope among competitors (</a:t>
            </a:r>
            <a:r>
              <a:rPr lang="en-US" sz="1800" dirty="0" err="1"/>
              <a:t>Wernick</a:t>
            </a:r>
            <a:r>
              <a:rPr lang="en-US" sz="1800" dirty="0"/>
              <a:t> and Von Glinow, 2012). </a:t>
            </a:r>
            <a:endParaRPr lang="en-GB" sz="1800" dirty="0"/>
          </a:p>
        </p:txBody>
      </p:sp>
      <p:pic>
        <p:nvPicPr>
          <p:cNvPr id="5" name="Picture 4">
            <a:extLst>
              <a:ext uri="{FF2B5EF4-FFF2-40B4-BE49-F238E27FC236}">
                <a16:creationId xmlns:a16="http://schemas.microsoft.com/office/drawing/2014/main" id="{6B385F97-B822-5554-6B8F-2721B83C5B11}"/>
              </a:ext>
            </a:extLst>
          </p:cNvPr>
          <p:cNvPicPr>
            <a:picLocks noChangeAspect="1"/>
          </p:cNvPicPr>
          <p:nvPr/>
        </p:nvPicPr>
        <p:blipFill>
          <a:blip r:embed="rId3"/>
          <a:stretch>
            <a:fillRect/>
          </a:stretch>
        </p:blipFill>
        <p:spPr>
          <a:xfrm>
            <a:off x="8408987" y="2638424"/>
            <a:ext cx="3095625" cy="1933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53336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F5043-C620-DE5C-7B5E-946DA2E6C6DD}"/>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role and function of guest services</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84AB441-0833-AE89-4E0D-CA4F898258F7}"/>
              </a:ext>
            </a:extLst>
          </p:cNvPr>
          <p:cNvSpPr>
            <a:spLocks noGrp="1"/>
          </p:cNvSpPr>
          <p:nvPr>
            <p:ph idx="1"/>
          </p:nvPr>
        </p:nvSpPr>
        <p:spPr>
          <a:xfrm>
            <a:off x="801858" y="2124075"/>
            <a:ext cx="7405163" cy="3929406"/>
          </a:xfrm>
        </p:spPr>
        <p:txBody>
          <a:bodyPr>
            <a:normAutofit lnSpcReduction="10000"/>
          </a:bodyPr>
          <a:lstStyle/>
          <a:p>
            <a:pPr algn="just">
              <a:buFont typeface="Wingdings" panose="05000000000000000000" pitchFamily="2" charset="2"/>
              <a:buChar char="Ø"/>
            </a:pPr>
            <a:r>
              <a:rPr lang="en-US" sz="1800" dirty="0"/>
              <a:t>The key duties of the guest relations manager include helping visitors with check-in and check-out, offering information on hotel services, and delivering polite, kind, and happy service throughout their stay.</a:t>
            </a:r>
          </a:p>
          <a:p>
            <a:pPr algn="just">
              <a:buFont typeface="Wingdings" panose="05000000000000000000" pitchFamily="2" charset="2"/>
              <a:buChar char="Ø"/>
            </a:pPr>
            <a:r>
              <a:rPr lang="en-US" sz="1800" dirty="0"/>
              <a:t>Hotels frequently employ staff members referred to as guest service agents. Their main duties include helping guests at the front desk, taking visitor fees, and serving as a knowledgeable resource on different subjects.</a:t>
            </a:r>
          </a:p>
          <a:p>
            <a:pPr algn="just">
              <a:buFont typeface="Wingdings" panose="05000000000000000000" pitchFamily="2" charset="2"/>
              <a:buChar char="Ø"/>
            </a:pPr>
            <a:r>
              <a:rPr lang="en-US" sz="1800" dirty="0"/>
              <a:t>The front desk manager supervises staff, answers to visitor needs, and makes sure every visitor is completely satisfied. In order to boost productivity, income, and profitability, guest service managers assess employee performance and create strategies and services (Wickham, French and Wong, 2020).</a:t>
            </a:r>
            <a:endParaRPr lang="en-GB" sz="1800" dirty="0"/>
          </a:p>
        </p:txBody>
      </p:sp>
      <p:pic>
        <p:nvPicPr>
          <p:cNvPr id="5" name="Picture 4">
            <a:extLst>
              <a:ext uri="{FF2B5EF4-FFF2-40B4-BE49-F238E27FC236}">
                <a16:creationId xmlns:a16="http://schemas.microsoft.com/office/drawing/2014/main" id="{A011DB42-53B8-ABF7-9304-D76EC877534C}"/>
              </a:ext>
            </a:extLst>
          </p:cNvPr>
          <p:cNvPicPr>
            <a:picLocks noChangeAspect="1"/>
          </p:cNvPicPr>
          <p:nvPr/>
        </p:nvPicPr>
        <p:blipFill>
          <a:blip r:embed="rId3"/>
          <a:stretch>
            <a:fillRect/>
          </a:stretch>
        </p:blipFill>
        <p:spPr>
          <a:xfrm>
            <a:off x="8726312" y="2259542"/>
            <a:ext cx="2505251" cy="2609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8514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5A0FFA-94FF-F48A-E66C-A62A06B540A2}"/>
              </a:ext>
            </a:extLst>
          </p:cNvPr>
          <p:cNvPicPr>
            <a:picLocks noChangeAspect="1"/>
          </p:cNvPicPr>
          <p:nvPr/>
        </p:nvPicPr>
        <p:blipFill>
          <a:blip r:embed="rId3"/>
          <a:stretch>
            <a:fillRect/>
          </a:stretch>
        </p:blipFill>
        <p:spPr>
          <a:xfrm>
            <a:off x="2404533" y="278694"/>
            <a:ext cx="7382934" cy="4255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9666EB3E-864C-4603-6A4F-2FF01689D1DC}"/>
              </a:ext>
            </a:extLst>
          </p:cNvPr>
          <p:cNvSpPr txBox="1"/>
          <p:nvPr/>
        </p:nvSpPr>
        <p:spPr>
          <a:xfrm>
            <a:off x="3953933" y="4867111"/>
            <a:ext cx="6101644" cy="584775"/>
          </a:xfrm>
          <a:prstGeom prst="rect">
            <a:avLst/>
          </a:prstGeom>
          <a:noFill/>
        </p:spPr>
        <p:txBody>
          <a:bodyPr wrap="square">
            <a:spAutoFit/>
          </a:bodyPr>
          <a:lstStyle/>
          <a:p>
            <a:r>
              <a:rPr lang="en-US" sz="3200" b="1" dirty="0">
                <a:solidFill>
                  <a:srgbClr val="FFC000"/>
                </a:solidFill>
                <a:effectLst>
                  <a:outerShdw blurRad="38100" dist="38100" dir="2700000" algn="tl">
                    <a:srgbClr val="000000">
                      <a:alpha val="43137"/>
                    </a:srgbClr>
                  </a:outerShdw>
                </a:effectLst>
              </a:rPr>
              <a:t>Importance of Hospitality </a:t>
            </a:r>
            <a:endParaRPr lang="en-GB" sz="32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19358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42FF1-DC7C-E1C6-7BD9-E07FCA512E0F}"/>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Importance of hospitality </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3392EC1-F8DA-8C79-CB77-AB3BAD414D00}"/>
              </a:ext>
            </a:extLst>
          </p:cNvPr>
          <p:cNvSpPr>
            <a:spLocks noGrp="1"/>
          </p:cNvSpPr>
          <p:nvPr>
            <p:ph idx="1"/>
          </p:nvPr>
        </p:nvSpPr>
        <p:spPr>
          <a:xfrm>
            <a:off x="830691" y="2053883"/>
            <a:ext cx="7579532" cy="3854548"/>
          </a:xfrm>
        </p:spPr>
        <p:txBody>
          <a:bodyPr>
            <a:normAutofit lnSpcReduction="10000"/>
          </a:bodyPr>
          <a:lstStyle/>
          <a:p>
            <a:pPr algn="just">
              <a:buFont typeface="Wingdings" panose="05000000000000000000" pitchFamily="2" charset="2"/>
              <a:buChar char="Ø"/>
            </a:pPr>
            <a:r>
              <a:rPr lang="en-US" sz="1800" dirty="0"/>
              <a:t>As it fosters the growth of new relationships and strengthens existing ones, hospitality is crucial. As it contents the most vital human need we all share to feel adored and acknowledged hospitality is significant. </a:t>
            </a:r>
          </a:p>
          <a:p>
            <a:pPr algn="just">
              <a:buFont typeface="Wingdings" panose="05000000000000000000" pitchFamily="2" charset="2"/>
              <a:buChar char="Ø"/>
            </a:pPr>
            <a:r>
              <a:rPr lang="en-US" sz="1800" dirty="0"/>
              <a:t>In the service industry, the client is always prioritized. They are the backbone of the hospitality sector and frequently decide whether a business succeeds or fails. </a:t>
            </a:r>
          </a:p>
          <a:p>
            <a:pPr algn="just">
              <a:buFont typeface="Wingdings" panose="05000000000000000000" pitchFamily="2" charset="2"/>
              <a:buChar char="Ø"/>
            </a:pPr>
            <a:r>
              <a:rPr lang="en-US" sz="1800" dirty="0"/>
              <a:t>For instance, a happy customer refers to 3 friends, whereas an unhappy one refers to 3,000. Customers who purchase food are also purchasing settings, experiences, and services. Businesses can gain devoted consumers that support the expansion of their firm by offering exceptional customer service (Zhang et al., 2015). </a:t>
            </a:r>
            <a:endParaRPr lang="en-GB" sz="1800" dirty="0"/>
          </a:p>
        </p:txBody>
      </p:sp>
      <p:pic>
        <p:nvPicPr>
          <p:cNvPr id="5" name="Picture 4">
            <a:extLst>
              <a:ext uri="{FF2B5EF4-FFF2-40B4-BE49-F238E27FC236}">
                <a16:creationId xmlns:a16="http://schemas.microsoft.com/office/drawing/2014/main" id="{FAA4D37A-CA40-91E0-188D-F11C0DD10F97}"/>
              </a:ext>
            </a:extLst>
          </p:cNvPr>
          <p:cNvPicPr>
            <a:picLocks noChangeAspect="1"/>
          </p:cNvPicPr>
          <p:nvPr/>
        </p:nvPicPr>
        <p:blipFill>
          <a:blip r:embed="rId3"/>
          <a:stretch>
            <a:fillRect/>
          </a:stretch>
        </p:blipFill>
        <p:spPr>
          <a:xfrm>
            <a:off x="8771467" y="2460978"/>
            <a:ext cx="2849032" cy="24385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74207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69BB-7F02-C8E3-61AF-02155F35E8A8}"/>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Ways to meet/exceed guest expectations</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F1044A9-621D-1DC8-9A52-212A27B796B8}"/>
              </a:ext>
            </a:extLst>
          </p:cNvPr>
          <p:cNvSpPr>
            <a:spLocks noGrp="1"/>
          </p:cNvSpPr>
          <p:nvPr>
            <p:ph idx="1"/>
          </p:nvPr>
        </p:nvSpPr>
        <p:spPr>
          <a:xfrm>
            <a:off x="1451579" y="2215193"/>
            <a:ext cx="9472453" cy="4069936"/>
          </a:xfrm>
        </p:spPr>
        <p:txBody>
          <a:bodyPr>
            <a:normAutofit/>
          </a:bodyPr>
          <a:lstStyle/>
          <a:p>
            <a:pPr algn="just">
              <a:buFont typeface="Wingdings" panose="05000000000000000000" pitchFamily="2" charset="2"/>
              <a:buChar char="Ø"/>
            </a:pPr>
            <a:r>
              <a:rPr lang="en-US" sz="1600" b="0" i="0" dirty="0">
                <a:solidFill>
                  <a:srgbClr val="1C1C1C"/>
                </a:solidFill>
                <a:effectLst/>
              </a:rPr>
              <a:t>Ritz-Carlton hotel company </a:t>
            </a:r>
            <a:r>
              <a:rPr lang="en-US" sz="1600" dirty="0"/>
              <a:t>prioritizes satisfying clients by encouraging workers by sharing positive experiences regarding the business with customers.</a:t>
            </a:r>
          </a:p>
          <a:p>
            <a:pPr algn="just">
              <a:buFont typeface="Wingdings" panose="05000000000000000000" pitchFamily="2" charset="2"/>
              <a:buChar char="Ø"/>
            </a:pPr>
            <a:r>
              <a:rPr lang="en-US" sz="1600" b="0" i="0" dirty="0">
                <a:solidFill>
                  <a:srgbClr val="1C1C1C"/>
                </a:solidFill>
                <a:effectLst/>
              </a:rPr>
              <a:t>Ritz-Carlton is the </a:t>
            </a:r>
            <a:r>
              <a:rPr lang="en-US" sz="1600" dirty="0"/>
              <a:t>biggest hotel chain in the world, has a stellar reputation and offers top-notch service. They can put in place a thorough and comprehensive system of quality control. The solution will aim to provide better service while increasing consumer coverage. </a:t>
            </a:r>
          </a:p>
          <a:p>
            <a:pPr algn="just">
              <a:buFont typeface="Wingdings" panose="05000000000000000000" pitchFamily="2" charset="2"/>
              <a:buChar char="Ø"/>
            </a:pPr>
            <a:r>
              <a:rPr lang="en-US" sz="1600" dirty="0"/>
              <a:t>The Employee Engagement Survey conducted by Harvard University found that 29% of employees in the average business are fully engaged, earning them the title of "superstars." According to the same criteria, Ritz-Carlton rates 92% of its staff as highly engaged. They are deserving of their many service awards, which makes sense. Furthermore, it makes sense why they would give their clients such a distinctive experience (Ferguson and Smith, 2014).</a:t>
            </a:r>
            <a:endParaRPr lang="en-GB" sz="1600" dirty="0"/>
          </a:p>
        </p:txBody>
      </p:sp>
    </p:spTree>
    <p:extLst>
      <p:ext uri="{BB962C8B-B14F-4D97-AF65-F5344CB8AC3E}">
        <p14:creationId xmlns:p14="http://schemas.microsoft.com/office/powerpoint/2010/main" val="3422115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AB6C-3A71-5A0F-887C-D75D3B4013A5}"/>
              </a:ext>
            </a:extLst>
          </p:cNvPr>
          <p:cNvSpPr>
            <a:spLocks noGrp="1"/>
          </p:cNvSpPr>
          <p:nvPr>
            <p:ph type="title"/>
          </p:nvPr>
        </p:nvSpPr>
        <p:spPr/>
        <p:txBody>
          <a:bodyPr/>
          <a:lstStyle/>
          <a:p>
            <a:pPr algn="ctr"/>
            <a:r>
              <a:rPr lang="en-US" dirty="0">
                <a:effectLst>
                  <a:outerShdw blurRad="38100" dist="38100" dir="2700000" algn="tl">
                    <a:srgbClr val="000000">
                      <a:alpha val="43137"/>
                    </a:srgbClr>
                  </a:outerShdw>
                </a:effectLst>
              </a:rPr>
              <a:t>Reference list</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04B9341-4119-E0C5-2E52-A006DF1DCDEA}"/>
              </a:ext>
            </a:extLst>
          </p:cNvPr>
          <p:cNvSpPr>
            <a:spLocks noGrp="1"/>
          </p:cNvSpPr>
          <p:nvPr>
            <p:ph idx="1"/>
          </p:nvPr>
        </p:nvSpPr>
        <p:spPr>
          <a:xfrm>
            <a:off x="1451579" y="2015732"/>
            <a:ext cx="9603275" cy="3944801"/>
          </a:xfrm>
        </p:spPr>
        <p:txBody>
          <a:bodyPr>
            <a:normAutofit/>
          </a:bodyPr>
          <a:lstStyle/>
          <a:p>
            <a:pPr algn="just">
              <a:lnSpc>
                <a:spcPct val="150000"/>
              </a:lnSpc>
            </a:pPr>
            <a:r>
              <a:rPr lang="en-US" sz="1400" dirty="0" err="1">
                <a:effectLst/>
              </a:rPr>
              <a:t>Asdullah</a:t>
            </a:r>
            <a:r>
              <a:rPr lang="en-US" sz="1400" dirty="0">
                <a:effectLst/>
              </a:rPr>
              <a:t>, M.A. and Rehman, Z.U. (2015). A comparative study on financial performance of hotel industry in Pakistan (Sarena Hotel &amp; Marriott Hotel). </a:t>
            </a:r>
            <a:r>
              <a:rPr lang="en-US" sz="1400" i="1" dirty="0">
                <a:effectLst/>
              </a:rPr>
              <a:t>Journal of Tourism, Hospitality and Sports</a:t>
            </a:r>
            <a:r>
              <a:rPr lang="en-US" sz="1400" dirty="0">
                <a:effectLst/>
              </a:rPr>
              <a:t>, [online] 8(2015), pp.42–54. Available at: https://usir.salford.ac.uk/id/eprint/51062/ [Accessed 20 Jan. 2023].</a:t>
            </a:r>
          </a:p>
          <a:p>
            <a:pPr algn="just">
              <a:lnSpc>
                <a:spcPct val="150000"/>
              </a:lnSpc>
            </a:pPr>
            <a:r>
              <a:rPr lang="en-US" sz="1400" dirty="0">
                <a:effectLst/>
              </a:rPr>
              <a:t>Ferguson, M. and Smith, S. (2014). The changing landscape of hotel revenue management and the role of the hotel revenue manager. </a:t>
            </a:r>
            <a:r>
              <a:rPr lang="en-US" sz="1400" i="1" dirty="0">
                <a:effectLst/>
              </a:rPr>
              <a:t>Journal of Revenue and Pricing Management</a:t>
            </a:r>
            <a:r>
              <a:rPr lang="en-US" sz="1400" dirty="0">
                <a:effectLst/>
              </a:rPr>
              <a:t>, 13(3), pp.224–232. doi:10.1057/rpm.2014.11.</a:t>
            </a:r>
          </a:p>
          <a:p>
            <a:pPr algn="just">
              <a:lnSpc>
                <a:spcPct val="150000"/>
              </a:lnSpc>
            </a:pPr>
            <a:r>
              <a:rPr lang="en-US" sz="1400" dirty="0">
                <a:effectLst/>
              </a:rPr>
              <a:t>Neupane, R. and </a:t>
            </a:r>
            <a:r>
              <a:rPr lang="en-US" sz="1400" dirty="0" err="1">
                <a:effectLst/>
              </a:rPr>
              <a:t>Khanal</a:t>
            </a:r>
            <a:r>
              <a:rPr lang="en-US" sz="1400" dirty="0">
                <a:effectLst/>
              </a:rPr>
              <a:t>, T.R. (2022). EVALUATION OF THE IMPACTS OF TRAINING ON EMPLOYEE PERFORMANCE IN THE UK HOTEL INDUSTRY: AN ANALYSIS OF EMPLOYEES’ PERSPECTIVES AT MARRIOTT INTERNATIONAL. </a:t>
            </a:r>
            <a:r>
              <a:rPr lang="en-US" sz="1400" i="1" dirty="0">
                <a:effectLst/>
              </a:rPr>
              <a:t>International Journal of Research -GRANTHAALAYAH</a:t>
            </a:r>
            <a:r>
              <a:rPr lang="en-US" sz="1400" dirty="0">
                <a:effectLst/>
              </a:rPr>
              <a:t>, 10(3), pp.57–85. doi:10.29121/granthaalayah.v10.i3.2022.4534.</a:t>
            </a:r>
          </a:p>
          <a:p>
            <a:pPr algn="just">
              <a:lnSpc>
                <a:spcPct val="150000"/>
              </a:lnSpc>
            </a:pPr>
            <a:r>
              <a:rPr lang="en-US" sz="1400" dirty="0" err="1">
                <a:effectLst/>
              </a:rPr>
              <a:t>Orfila-Sintes</a:t>
            </a:r>
            <a:r>
              <a:rPr lang="en-US" sz="1400" dirty="0">
                <a:effectLst/>
              </a:rPr>
              <a:t>, F. and </a:t>
            </a:r>
            <a:r>
              <a:rPr lang="en-US" sz="1400" dirty="0" err="1">
                <a:effectLst/>
              </a:rPr>
              <a:t>Mattsson</a:t>
            </a:r>
            <a:r>
              <a:rPr lang="en-US" sz="1400" dirty="0">
                <a:effectLst/>
              </a:rPr>
              <a:t>, J. (2009). Innovation behavior in the hotel industry. </a:t>
            </a:r>
            <a:r>
              <a:rPr lang="en-US" sz="1400" i="1" dirty="0">
                <a:effectLst/>
              </a:rPr>
              <a:t>Omega</a:t>
            </a:r>
            <a:r>
              <a:rPr lang="en-US" sz="1400" dirty="0">
                <a:effectLst/>
              </a:rPr>
              <a:t>, [online] 37(2), pp.380–394. doi:10.1016/j.omega.2007.04.002.</a:t>
            </a:r>
          </a:p>
          <a:p>
            <a:pPr algn="just"/>
            <a:endParaRPr lang="en-GB" sz="1600" dirty="0"/>
          </a:p>
        </p:txBody>
      </p:sp>
    </p:spTree>
    <p:extLst>
      <p:ext uri="{BB962C8B-B14F-4D97-AF65-F5344CB8AC3E}">
        <p14:creationId xmlns:p14="http://schemas.microsoft.com/office/powerpoint/2010/main" val="1964792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7C1B-0475-A07E-1017-0950E681D8AE}"/>
              </a:ext>
            </a:extLst>
          </p:cNvPr>
          <p:cNvSpPr>
            <a:spLocks noGrp="1"/>
          </p:cNvSpPr>
          <p:nvPr>
            <p:ph type="title"/>
          </p:nvPr>
        </p:nvSpPr>
        <p:spPr/>
        <p:txBody>
          <a:bodyPr/>
          <a:lstStyle/>
          <a:p>
            <a:pPr algn="ctr"/>
            <a:r>
              <a:rPr lang="en-US">
                <a:effectLst>
                  <a:outerShdw blurRad="38100" dist="38100" dir="2700000" algn="tl">
                    <a:srgbClr val="000000">
                      <a:alpha val="43137"/>
                    </a:srgbClr>
                  </a:outerShdw>
                </a:effectLst>
              </a:rPr>
              <a:t>CONT.</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293743A-5C9E-4A8C-8AEA-9E2A6E93765A}"/>
              </a:ext>
            </a:extLst>
          </p:cNvPr>
          <p:cNvSpPr>
            <a:spLocks noGrp="1"/>
          </p:cNvSpPr>
          <p:nvPr>
            <p:ph idx="1"/>
          </p:nvPr>
        </p:nvSpPr>
        <p:spPr/>
        <p:txBody>
          <a:bodyPr>
            <a:normAutofit/>
          </a:bodyPr>
          <a:lstStyle/>
          <a:p>
            <a:pPr algn="just">
              <a:lnSpc>
                <a:spcPct val="150000"/>
              </a:lnSpc>
            </a:pPr>
            <a:r>
              <a:rPr lang="en-US" sz="1400" dirty="0">
                <a:effectLst/>
              </a:rPr>
              <a:t>Serra-</a:t>
            </a:r>
            <a:r>
              <a:rPr lang="en-US" sz="1400" dirty="0" err="1">
                <a:effectLst/>
              </a:rPr>
              <a:t>Cantallops</a:t>
            </a:r>
            <a:r>
              <a:rPr lang="en-US" sz="1400" dirty="0">
                <a:effectLst/>
              </a:rPr>
              <a:t>, A., Peña-Miranda, D.D., Ramón-Cardona, J. and Martorell-</a:t>
            </a:r>
            <a:r>
              <a:rPr lang="en-US" sz="1400" dirty="0" err="1">
                <a:effectLst/>
              </a:rPr>
              <a:t>Cunill</a:t>
            </a:r>
            <a:r>
              <a:rPr lang="en-US" sz="1400" dirty="0">
                <a:effectLst/>
              </a:rPr>
              <a:t>, O. (2017). Progress in Research on CSR and the Hotel Industry (2006-2015). </a:t>
            </a:r>
            <a:r>
              <a:rPr lang="en-US" sz="1400" i="1" dirty="0">
                <a:effectLst/>
              </a:rPr>
              <a:t>Cornell Hospitality Quarterly</a:t>
            </a:r>
            <a:r>
              <a:rPr lang="en-US" sz="1400" dirty="0">
                <a:effectLst/>
              </a:rPr>
              <a:t>, [online] 59(1), pp.15–38. doi:10.1177/1938965517719267.</a:t>
            </a:r>
          </a:p>
          <a:p>
            <a:pPr algn="just">
              <a:lnSpc>
                <a:spcPct val="150000"/>
              </a:lnSpc>
            </a:pPr>
            <a:r>
              <a:rPr lang="en-US" sz="1400" dirty="0" err="1">
                <a:effectLst/>
              </a:rPr>
              <a:t>Wernick</a:t>
            </a:r>
            <a:r>
              <a:rPr lang="en-US" sz="1400" dirty="0">
                <a:effectLst/>
              </a:rPr>
              <a:t>, D.A. and Von Glinow, M.A. (2012). Reflections on the Evolving Terrorist Threat to Luxury Hotels: A Case Study on Marriott International. </a:t>
            </a:r>
            <a:r>
              <a:rPr lang="en-US" sz="1400" i="1" dirty="0">
                <a:effectLst/>
              </a:rPr>
              <a:t>Thunderbird International Business Review</a:t>
            </a:r>
            <a:r>
              <a:rPr lang="en-US" sz="1400" dirty="0">
                <a:effectLst/>
              </a:rPr>
              <a:t>, 54(5), pp.729–746. doi:10.1002/tie.21496.</a:t>
            </a:r>
          </a:p>
          <a:p>
            <a:pPr algn="just">
              <a:lnSpc>
                <a:spcPct val="150000"/>
              </a:lnSpc>
            </a:pPr>
            <a:r>
              <a:rPr lang="en-US" sz="1400" dirty="0">
                <a:effectLst/>
              </a:rPr>
              <a:t>Wickham, M., French, L. and Wong, T. (2020). Marriott’s strategic sustainability priorities in the Chinese hotel industry. </a:t>
            </a:r>
            <a:r>
              <a:rPr lang="en-US" sz="1400" i="1" dirty="0">
                <a:effectLst/>
              </a:rPr>
              <a:t>International Journal of Sustainable Strategic Management</a:t>
            </a:r>
            <a:r>
              <a:rPr lang="en-US" sz="1400" dirty="0">
                <a:effectLst/>
              </a:rPr>
              <a:t>, 8(1), p.77. doi:10.1504/ijssm.2020.105634.</a:t>
            </a:r>
          </a:p>
          <a:p>
            <a:pPr algn="just">
              <a:lnSpc>
                <a:spcPct val="150000"/>
              </a:lnSpc>
            </a:pPr>
            <a:r>
              <a:rPr lang="en-US" sz="1400" dirty="0">
                <a:effectLst/>
              </a:rPr>
              <a:t>Zhang, Y., Shu, S., Ji, Z. and Wang, Y. (2015). </a:t>
            </a:r>
            <a:r>
              <a:rPr lang="en-US" sz="1400" i="1" dirty="0">
                <a:effectLst/>
              </a:rPr>
              <a:t>A Study of the Commercial Application of Big Data of the International Hotel Group in China: Based on the Case Study of Marriott International</a:t>
            </a:r>
            <a:r>
              <a:rPr lang="en-US" sz="1400" dirty="0">
                <a:effectLst/>
              </a:rPr>
              <a:t>. [online] IEEE Xplore. doi:10.1109/BigDataService.2015.59</a:t>
            </a:r>
            <a:endParaRPr lang="en-GB" sz="1400" dirty="0"/>
          </a:p>
        </p:txBody>
      </p:sp>
    </p:spTree>
    <p:extLst>
      <p:ext uri="{BB962C8B-B14F-4D97-AF65-F5344CB8AC3E}">
        <p14:creationId xmlns:p14="http://schemas.microsoft.com/office/powerpoint/2010/main" val="10631764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270</TotalTime>
  <Words>3112</Words>
  <Application>Microsoft Office PowerPoint</Application>
  <PresentationFormat>Widescreen</PresentationFormat>
  <Paragraphs>107</Paragraphs>
  <Slides>14</Slides>
  <Notes>10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14</vt:i4>
      </vt:variant>
    </vt:vector>
  </HeadingPairs>
  <TitlesOfParts>
    <vt:vector size="28" baseType="lpstr">
      <vt:lpstr>Algerian</vt:lpstr>
      <vt:lpstr>arial</vt:lpstr>
      <vt:lpstr>arial</vt:lpstr>
      <vt:lpstr>Calibri</vt:lpstr>
      <vt:lpstr>Gill Sans MT</vt:lpstr>
      <vt:lpstr>inherit</vt:lpstr>
      <vt:lpstr>Open Sans</vt:lpstr>
      <vt:lpstr>Open Sans</vt:lpstr>
      <vt:lpstr>Poppins</vt:lpstr>
      <vt:lpstr>proxima-nova</vt:lpstr>
      <vt:lpstr>Swiss721-BT</vt:lpstr>
      <vt:lpstr>Wingdings</vt:lpstr>
      <vt:lpstr>Work Sans</vt:lpstr>
      <vt:lpstr>Gallery</vt:lpstr>
      <vt:lpstr>STUDENT NAME: Bijaya dip karki Student id: 2207937 Module title: hospitality and guest service (bmih4003) Lecture name: Kathryn Flynn submission date: 10th feb 2023</vt:lpstr>
      <vt:lpstr>Hospitality &amp; Guest Services  in the Hotel Industry</vt:lpstr>
      <vt:lpstr>Introduction of Hospitality &amp; Guest Services </vt:lpstr>
      <vt:lpstr>Introduction of  Ritz-Carlton </vt:lpstr>
      <vt:lpstr>PowerPoint Presentation</vt:lpstr>
      <vt:lpstr>Main customers of Ritz-Carlton</vt:lpstr>
      <vt:lpstr>Services provided by Ritz-Carlton</vt:lpstr>
      <vt:lpstr>Scope of the services </vt:lpstr>
      <vt:lpstr>role and function of guest services</vt:lpstr>
      <vt:lpstr>PowerPoint Presentation</vt:lpstr>
      <vt:lpstr>Importance of hospitality </vt:lpstr>
      <vt:lpstr>Ways to meet/exceed guest expectations</vt:lpstr>
      <vt:lpstr>Reference list</vt:lpstr>
      <vt:lpstr>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anup gurung</cp:lastModifiedBy>
  <cp:revision>201</cp:revision>
  <dcterms:created xsi:type="dcterms:W3CDTF">2023-01-20T03:19:05Z</dcterms:created>
  <dcterms:modified xsi:type="dcterms:W3CDTF">2023-02-03T22:18:16Z</dcterms:modified>
</cp:coreProperties>
</file>