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343" r:id="rId2"/>
    <p:sldId id="344" r:id="rId3"/>
    <p:sldId id="345" r:id="rId4"/>
    <p:sldId id="346" r:id="rId5"/>
    <p:sldId id="347" r:id="rId6"/>
    <p:sldId id="348" r:id="rId7"/>
    <p:sldId id="349" r:id="rId8"/>
    <p:sldId id="350" r:id="rId9"/>
    <p:sldId id="351" r:id="rId10"/>
    <p:sldId id="352" r:id="rId11"/>
    <p:sldId id="353" r:id="rId12"/>
    <p:sldId id="354" r:id="rId13"/>
    <p:sldId id="355" r:id="rId14"/>
    <p:sldId id="35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8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933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029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8076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7916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5323F88-F415-493F-A5D8-D2A5A431A6A8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635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aseline="0" dirty="0">
                <a:latin typeface="Arial" panose="020B0604020202020204" pitchFamily="34" charset="0"/>
              </a:rPr>
              <a:t>)</a:t>
            </a:r>
          </a:p>
          <a:p>
            <a:endParaRPr lang="en-GB" altLang="en-US" baseline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39FFE4-0185-4F9B-862B-44548B0E4463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2148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aseline="0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753A59-3A03-4A17-BC3A-4A53B4CCD5B3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29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6725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0487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="1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4675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8772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718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799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01715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00201"/>
            <a:ext cx="424428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latin typeface="Arial"/>
                <a:cs typeface="Arial"/>
              </a:rPr>
              <a:t>ECEY4008C</a:t>
            </a:r>
            <a:endParaRPr lang="cy-GB" sz="4800" b="1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800" dirty="0">
                <a:latin typeface="Arial" panose="020B0604020202020204" pitchFamily="34" charset="0"/>
              </a:rPr>
              <a:t>Cyfeirnodi</a:t>
            </a:r>
          </a:p>
          <a:p>
            <a:pPr marL="0" indent="0">
              <a:buNone/>
              <a:defRPr/>
            </a:pPr>
            <a:r>
              <a:rPr lang="cy-GB" sz="4800" dirty="0">
                <a:latin typeface="Arial" panose="020B0604020202020204" pitchFamily="34" charset="0"/>
              </a:rPr>
              <a:t>- Llyfrau ac E-lyfrau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4958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/>
                <a:cs typeface="Arial"/>
              </a:rPr>
              <a:t>ECEY4008</a:t>
            </a:r>
            <a:endParaRPr lang="cy-GB" sz="4800" b="1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0000FF"/>
                </a:solidFill>
                <a:latin typeface="Arial"/>
                <a:cs typeface="Arial"/>
              </a:rPr>
              <a:t>Referencing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- Books and E-books</a:t>
            </a:r>
          </a:p>
        </p:txBody>
      </p:sp>
    </p:spTree>
    <p:extLst>
      <p:ext uri="{BB962C8B-B14F-4D97-AF65-F5344CB8AC3E}">
        <p14:creationId xmlns:p14="http://schemas.microsoft.com/office/powerpoint/2010/main" val="2539661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Cynnwys</a:t>
            </a:r>
            <a: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		   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Content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90690"/>
            <a:ext cx="43966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Ailymweld a’r ddarlith flaenorol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Rhestrau cyfeirnodi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 uniongyrchol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 anuniongyrchol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Llyfrau/E-lyfrau</a:t>
            </a: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90689"/>
            <a:ext cx="4396680" cy="4435474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Recap of previous lecture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Reference lists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Direct referencing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Indirect referencing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Books/E-books</a:t>
            </a:r>
          </a:p>
          <a:p>
            <a:pPr marL="0" indent="0"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154829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Adnoddau       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Resources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</a:rPr>
              <a:t> / Cite them Right</a:t>
            </a:r>
          </a:p>
          <a:p>
            <a:r>
              <a:rPr lang="en-GB" dirty="0" err="1">
                <a:latin typeface="Arial" panose="020B0604020202020204" pitchFamily="34" charset="0"/>
              </a:rPr>
              <a:t>Gweithgareddau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Llyfrau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defnyddiol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Referencing handbook / Cite them Right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Referencing activities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Useful books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417639"/>
            <a:ext cx="42442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417639"/>
            <a:ext cx="403860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603291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Rhestrau cyfeirnodi</a:t>
            </a:r>
            <a:b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Reference lists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417639"/>
            <a:ext cx="42442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4000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sz="4000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000" dirty="0">
                <a:latin typeface="Arial" panose="020B0604020202020204" pitchFamily="34" charset="0"/>
              </a:rPr>
              <a:t>Beth ydych chi’n cofio?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417639"/>
            <a:ext cx="403860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en-GB" altLang="en-US" sz="40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endParaRPr lang="en-GB" altLang="en-US" sz="40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en-GB" altLang="en-US" sz="4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What do you remember?</a:t>
            </a:r>
          </a:p>
          <a:p>
            <a:pPr marL="0" indent="0"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740475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en-US" sz="4800" dirty="0">
                <a:latin typeface="Arial" panose="020B0604020202020204" pitchFamily="34" charset="0"/>
              </a:rPr>
              <a:t>Cyfeirnodi o fewn testun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Referencing within text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sz="half" idx="1"/>
          </p:nvPr>
        </p:nvSpPr>
        <p:spPr>
          <a:xfrm>
            <a:off x="1981200" y="1787710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Er mwyn dilysu’r hyn rydych wedi’i ysgrifennu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Er mwyn dangos ystod a dyfnder eich ymchwil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2400" b="1" dirty="0">
                <a:latin typeface="Arial" panose="020B0604020202020204" pitchFamily="34" charset="0"/>
              </a:rPr>
              <a:t>Rhaid cydnabod y cynnwys er mwyn osgoi Llên-Ladrad.</a:t>
            </a:r>
          </a:p>
        </p:txBody>
      </p:sp>
      <p:sp>
        <p:nvSpPr>
          <p:cNvPr id="4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735459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To validate what you have written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To show the scope and depth of your research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2400" b="1" dirty="0">
                <a:solidFill>
                  <a:srgbClr val="0000FF"/>
                </a:solidFill>
                <a:latin typeface="Arial" panose="020B0604020202020204" pitchFamily="34" charset="0"/>
              </a:rPr>
              <a:t>The content must be acknowledged to avoid Plagiarism.</a:t>
            </a:r>
            <a:endParaRPr lang="cy-GB" sz="2400" b="1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775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2152650" y="116633"/>
            <a:ext cx="7886700" cy="911275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Cyfeirnodi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uniongyrchol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Direct referencing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1504" y="1196752"/>
            <a:ext cx="4244280" cy="4357118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Awgryma Jones (2008) fod chwarae yn yr awyr agored yn rhoi sgiliau cymdeithasol pwysig i blant.</a:t>
            </a:r>
          </a:p>
          <a:p>
            <a:pPr marL="0" indent="0">
              <a:buNone/>
              <a:defRPr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Mae chwarae yn yr awyr agored yn darparu nifer o sgiliau cymdeithasol pwysig. Cefnogir y 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farn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hon gan Jones (2008).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96753"/>
            <a:ext cx="4038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Jones (2008) suggests that outdoor play provides children with important social skills.</a:t>
            </a:r>
          </a:p>
          <a:p>
            <a:pPr>
              <a:defRPr/>
            </a:pP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Outdoor play provides several important social skills. This view is supported by Jones (2008).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22220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Cyfeirnodi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anuniongyrchol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Indirect referencing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</a:rPr>
              <a:t>Mae chwarae yn yr awyr agored yn rhoi nifer o sgiliau cymdeithasol pwysig i blant (Jones, 2008). </a:t>
            </a:r>
          </a:p>
          <a:p>
            <a:pPr marL="0" indent="0">
              <a:buNone/>
              <a:defRPr/>
            </a:pPr>
            <a:endParaRPr lang="en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Outdoor play provides children with several important social skills (Jones, 2008). </a:t>
            </a:r>
            <a:endParaRPr lang="cy-GB" altLang="cy-GB" sz="32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 algn="just"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just"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9752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Beth sydd angen cofnodi?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What should be recorded?</a:t>
            </a:r>
            <a:endParaRPr lang="cy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03512" y="1690689"/>
            <a:ext cx="4746376" cy="443547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Llyf/E-lyfr: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Cyfenw’r awdur a’r flaenlythyren gyntaf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Blwyddyn gyhoeddi mewn cromfachau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Teitl y llyfr mewn ffont italig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Argraffiad (os yn berthnasol)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Man cyhoeddi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Enw’r cyhoeddwr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449888" y="1690689"/>
            <a:ext cx="4038600" cy="443547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Book/E-book: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Author’s surname and first initial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Publication year</a:t>
            </a: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 in brackets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Title of book </a:t>
            </a: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 italics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Edition (</a:t>
            </a: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if relevant)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Place of publication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Name of publisher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763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Esiampl – 1 awdur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Example – 1 author</a:t>
            </a:r>
            <a:endParaRPr lang="cy-GB" sz="4800" dirty="0"/>
          </a:p>
        </p:txBody>
      </p:sp>
      <p:pic>
        <p:nvPicPr>
          <p:cNvPr id="6" name="Content Placeholder 5" descr="Cover of book Crowley, K. (2017) Child development: a practical introduction. 2nd edn. London: Sage Publications Ltd.&#10;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6707" y="1631231"/>
            <a:ext cx="2170584" cy="3595538"/>
          </a:xfrm>
        </p:spPr>
      </p:pic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727848" y="1600200"/>
            <a:ext cx="5940152" cy="3989388"/>
          </a:xfrm>
        </p:spPr>
        <p:txBody>
          <a:bodyPr/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Crowley, K. (2017) </a:t>
            </a:r>
            <a:r>
              <a:rPr lang="en-GB" i="1" dirty="0">
                <a:latin typeface="Arial" panose="020B0604020202020204" pitchFamily="34" charset="0"/>
              </a:rPr>
              <a:t>Child development: a practical introduction. </a:t>
            </a:r>
            <a:r>
              <a:rPr lang="en-GB" dirty="0">
                <a:latin typeface="Arial" panose="020B0604020202020204" pitchFamily="34" charset="0"/>
              </a:rPr>
              <a:t>2</a:t>
            </a:r>
            <a:r>
              <a:rPr lang="en-GB" baseline="30000" dirty="0">
                <a:latin typeface="Arial" panose="020B0604020202020204" pitchFamily="34" charset="0"/>
              </a:rPr>
              <a:t>nd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</a:rPr>
              <a:t>. London: Sage Publications Ltd.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994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Esiampl – 2 neu 3 awdur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Example – 2 or 3 authors</a:t>
            </a:r>
            <a:endParaRPr lang="cy-GB" sz="4800" dirty="0"/>
          </a:p>
        </p:txBody>
      </p:sp>
      <p:pic>
        <p:nvPicPr>
          <p:cNvPr id="3" name="Content Placeholder 2" descr="Cover of book Powell, S. and Smith, K. (2017) An Introduction to Early Childhood Studies. 4th edn. London: Sage Publications Ltd.&#10;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1600202"/>
            <a:ext cx="2314600" cy="348498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95800" y="1600201"/>
            <a:ext cx="6192688" cy="398904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Powell, S. and Smith, K. (2017) </a:t>
            </a:r>
            <a:r>
              <a:rPr lang="en-US" i="1" dirty="0">
                <a:latin typeface="Arial" panose="020B0604020202020204" pitchFamily="34" charset="0"/>
              </a:rPr>
              <a:t>An introduction to early childhood studies</a:t>
            </a:r>
            <a:r>
              <a:rPr lang="en-US" dirty="0">
                <a:latin typeface="Arial" panose="020B0604020202020204" pitchFamily="34" charset="0"/>
              </a:rPr>
              <a:t>. 4th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London: Sage Publications Ltd.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Evans, P., Gomez, N. and Groves, T. (2019) </a:t>
            </a:r>
            <a:r>
              <a:rPr lang="en-US" i="1" dirty="0">
                <a:latin typeface="Arial" panose="020B0604020202020204" pitchFamily="34" charset="0"/>
              </a:rPr>
              <a:t>Play and development</a:t>
            </a:r>
            <a:r>
              <a:rPr lang="en-US" dirty="0">
                <a:latin typeface="Arial" panose="020B0604020202020204" pitchFamily="34" charset="0"/>
              </a:rPr>
              <a:t>. London: Routledge.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304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Esiampl – 4+ awdur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Example – 4+ authors</a:t>
            </a:r>
            <a:endParaRPr lang="cy-GB" sz="4800" dirty="0"/>
          </a:p>
        </p:txBody>
      </p:sp>
      <p:pic>
        <p:nvPicPr>
          <p:cNvPr id="3" name="Content Placeholder 2" descr="Cover of book Siegler, R. et al. (2014) How Children Develop. 4th edn. New York: Worth Publishers.&#10;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1" y="1628801"/>
            <a:ext cx="2856915" cy="3653345"/>
          </a:xfrm>
        </p:spPr>
      </p:pic>
      <p:sp>
        <p:nvSpPr>
          <p:cNvPr id="4" name="Rectangle 3"/>
          <p:cNvSpPr/>
          <p:nvPr/>
        </p:nvSpPr>
        <p:spPr>
          <a:xfrm>
            <a:off x="4838116" y="2459505"/>
            <a:ext cx="565037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</a:rPr>
              <a:t>Siegler, R., De </a:t>
            </a:r>
            <a:r>
              <a:rPr lang="en-GB" sz="2800" dirty="0" err="1">
                <a:latin typeface="Arial" panose="020B0604020202020204" pitchFamily="34" charset="0"/>
              </a:rPr>
              <a:t>Loache</a:t>
            </a:r>
            <a:r>
              <a:rPr lang="en-GB" sz="2800" dirty="0">
                <a:latin typeface="Arial" panose="020B0604020202020204" pitchFamily="34" charset="0"/>
              </a:rPr>
              <a:t>, J.</a:t>
            </a:r>
            <a:r>
              <a:rPr lang="en-GB" sz="2800" i="1" dirty="0">
                <a:latin typeface="Arial" panose="020B0604020202020204" pitchFamily="34" charset="0"/>
              </a:rPr>
              <a:t>, Eisenberg, N. and </a:t>
            </a:r>
            <a:r>
              <a:rPr lang="en-GB" sz="2800" i="1" dirty="0" err="1">
                <a:latin typeface="Arial" panose="020B0604020202020204" pitchFamily="34" charset="0"/>
              </a:rPr>
              <a:t>Salfran</a:t>
            </a:r>
            <a:r>
              <a:rPr lang="en-GB" sz="2800" i="1" dirty="0">
                <a:latin typeface="Arial" panose="020B0604020202020204" pitchFamily="34" charset="0"/>
              </a:rPr>
              <a:t>, J. </a:t>
            </a:r>
            <a:r>
              <a:rPr lang="en-GB" sz="2800" dirty="0">
                <a:latin typeface="Arial" panose="020B0604020202020204" pitchFamily="34" charset="0"/>
              </a:rPr>
              <a:t>(2014) </a:t>
            </a:r>
            <a:r>
              <a:rPr lang="en-GB" sz="2800" i="1" dirty="0">
                <a:latin typeface="Arial" panose="020B0604020202020204" pitchFamily="34" charset="0"/>
              </a:rPr>
              <a:t>How children develop. </a:t>
            </a:r>
            <a:r>
              <a:rPr lang="en-GB" sz="2800" dirty="0">
                <a:latin typeface="Arial" panose="020B0604020202020204" pitchFamily="34" charset="0"/>
              </a:rPr>
              <a:t>4</a:t>
            </a:r>
            <a:r>
              <a:rPr lang="en-GB" sz="2800" baseline="30000" dirty="0">
                <a:latin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</a:rPr>
              <a:t>edn</a:t>
            </a:r>
            <a:r>
              <a:rPr lang="en-GB" sz="2800" dirty="0">
                <a:latin typeface="Arial" panose="020B0604020202020204" pitchFamily="34" charset="0"/>
              </a:rPr>
              <a:t>. New York: Worth Publishers.</a:t>
            </a:r>
            <a:endParaRPr lang="en-US" sz="2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392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 eich gwaith...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 your work…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690689"/>
            <a:ext cx="4244280" cy="3898552"/>
          </a:xfrm>
        </p:spPr>
        <p:txBody>
          <a:bodyPr/>
          <a:lstStyle/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</a:rPr>
              <a:t>Nodai</a:t>
            </a:r>
            <a:r>
              <a:rPr lang="en-US" dirty="0">
                <a:latin typeface="Arial" panose="020B0604020202020204" pitchFamily="34" charset="0"/>
              </a:rPr>
              <a:t> Crowley (2017)...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ôl</a:t>
            </a:r>
            <a:r>
              <a:rPr lang="en-US" dirty="0">
                <a:latin typeface="Arial" panose="020B0604020202020204" pitchFamily="34" charset="0"/>
              </a:rPr>
              <a:t> Powell a Smith (2017)....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</a:rPr>
              <a:t>Dadleua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Siegler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</a:rPr>
              <a:t>et al. </a:t>
            </a:r>
            <a:r>
              <a:rPr lang="en-US" dirty="0">
                <a:latin typeface="Arial" panose="020B0604020202020204" pitchFamily="34" charset="0"/>
              </a:rPr>
              <a:t>(2014)...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316288" cy="389855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Crowley (2017) states…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According to Powell and Smith (2017)….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Siegler </a:t>
            </a:r>
            <a:r>
              <a:rPr lang="en-GB" i="1" dirty="0">
                <a:solidFill>
                  <a:srgbClr val="0000FF"/>
                </a:solidFill>
                <a:latin typeface="Arial" panose="020B0604020202020204" pitchFamily="34" charset="0"/>
              </a:rPr>
              <a:t>et al.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(2014) would argue…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41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Rhestr o gyfeiriadau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Reference list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03512" y="1268761"/>
            <a:ext cx="8712968" cy="42484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Crowley, K. (2017) </a:t>
            </a:r>
            <a:r>
              <a:rPr lang="en-US" i="1" dirty="0">
                <a:latin typeface="Arial" panose="020B0604020202020204" pitchFamily="34" charset="0"/>
              </a:rPr>
              <a:t>Child development: a practical introduction</a:t>
            </a:r>
            <a:r>
              <a:rPr lang="en-US" dirty="0">
                <a:latin typeface="Arial" panose="020B0604020202020204" pitchFamily="34" charset="0"/>
              </a:rPr>
              <a:t>. 2nd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London: Sage Publications Ltd.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Evans, P., Gomez, N. and Groves, T. (2019) </a:t>
            </a:r>
            <a:r>
              <a:rPr lang="en-US" i="1" dirty="0">
                <a:latin typeface="Arial" panose="020B0604020202020204" pitchFamily="34" charset="0"/>
              </a:rPr>
              <a:t>Play and development</a:t>
            </a:r>
            <a:r>
              <a:rPr lang="en-US" dirty="0">
                <a:latin typeface="Arial" panose="020B0604020202020204" pitchFamily="34" charset="0"/>
              </a:rPr>
              <a:t>. London: Routledge.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Powell, S. and Smith, K. (2017) </a:t>
            </a:r>
            <a:r>
              <a:rPr lang="en-US" i="1" dirty="0">
                <a:latin typeface="Arial" panose="020B0604020202020204" pitchFamily="34" charset="0"/>
              </a:rPr>
              <a:t>An introduction to early childhood studies</a:t>
            </a:r>
            <a:r>
              <a:rPr lang="en-US" dirty="0">
                <a:latin typeface="Arial" panose="020B0604020202020204" pitchFamily="34" charset="0"/>
              </a:rPr>
              <a:t>. 4th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London: Sage Publications Ltd.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Siegler, R.,</a:t>
            </a:r>
            <a:r>
              <a:rPr lang="de-DE" dirty="0">
                <a:latin typeface="Arial" panose="020B0604020202020204" pitchFamily="34" charset="0"/>
              </a:rPr>
              <a:t> Siegler, R., De Loache, J., Eisenberg, N. and Salfran,</a:t>
            </a:r>
            <a:r>
              <a:rPr lang="de-DE">
                <a:latin typeface="Arial" panose="020B0604020202020204" pitchFamily="34" charset="0"/>
              </a:rPr>
              <a:t>J.</a:t>
            </a:r>
            <a:r>
              <a:rPr lang="en-US">
                <a:latin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</a:rPr>
              <a:t>(2014) </a:t>
            </a:r>
            <a:r>
              <a:rPr lang="en-US" i="1" dirty="0">
                <a:latin typeface="Arial" panose="020B0604020202020204" pitchFamily="34" charset="0"/>
              </a:rPr>
              <a:t>How children develop.</a:t>
            </a:r>
            <a:r>
              <a:rPr lang="en-US" dirty="0">
                <a:latin typeface="Arial" panose="020B0604020202020204" pitchFamily="34" charset="0"/>
              </a:rPr>
              <a:t> 4th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New York: Worth Publishers.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223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417639"/>
            <a:ext cx="4468688" cy="4171603"/>
          </a:xfrm>
        </p:spPr>
        <p:txBody>
          <a:bodyPr/>
          <a:lstStyle/>
          <a:p>
            <a:r>
              <a:rPr lang="en-GB" sz="3200" dirty="0" err="1">
                <a:latin typeface="Arial" panose="020B0604020202020204" pitchFamily="34" charset="0"/>
              </a:rPr>
              <a:t>Cofiwch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gyfeirio</a:t>
            </a:r>
            <a:r>
              <a:rPr lang="en-GB" sz="3200" dirty="0">
                <a:latin typeface="Arial" panose="020B0604020202020204" pitchFamily="34" charset="0"/>
              </a:rPr>
              <a:t> at Cite them Right.</a:t>
            </a:r>
            <a:endParaRPr lang="en-US" sz="32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17639"/>
            <a:ext cx="4495800" cy="4171603"/>
          </a:xfrm>
        </p:spPr>
        <p:txBody>
          <a:bodyPr/>
          <a:lstStyle/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Remember to refer to the Cite them Right</a:t>
            </a:r>
            <a:endParaRPr lang="en-US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534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672</Words>
  <Application>Microsoft Office PowerPoint</Application>
  <PresentationFormat>Widescreen</PresentationFormat>
  <Paragraphs>115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Cynnwys      Content</vt:lpstr>
      <vt:lpstr>Adnoddau        Resources</vt:lpstr>
      <vt:lpstr>Rhestrau cyfeirnodi Reference lists</vt:lpstr>
      <vt:lpstr>Cyfeirnodi o fewn testun Referencing within text</vt:lpstr>
      <vt:lpstr>Cyfeirnodi uniongyrchol Direct referencing</vt:lpstr>
      <vt:lpstr>Cyfeirnodi anuniongyrchol Indirect referencing</vt:lpstr>
      <vt:lpstr>Beth sydd angen cofnodi? What should be recorded?</vt:lpstr>
      <vt:lpstr>Esiampl – 1 awdur Example – 1 author</vt:lpstr>
      <vt:lpstr>Esiampl – 2 neu 3 awdur Example – 2 or 3 authors</vt:lpstr>
      <vt:lpstr>Esiampl – 4+ awdur Example – 4+ authors</vt:lpstr>
      <vt:lpstr>Yn eich gwaith... In your work…</vt:lpstr>
      <vt:lpstr>Rhestr o gyfeiriadau 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13</cp:revision>
  <dcterms:created xsi:type="dcterms:W3CDTF">2022-07-11T13:19:46Z</dcterms:created>
  <dcterms:modified xsi:type="dcterms:W3CDTF">2023-10-17T08:08:11Z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