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18"/>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x="18288000" cy="10287000"/>
  <p:notesSz cx="6858000" cy="9144000"/>
  <p:embeddedFontLst>
    <p:embeddedFont>
      <p:font typeface="Livvic Heavy" charset="1" panose="00000000000000000000"/>
      <p:regular r:id="rId17"/>
    </p:embeddedFont>
    <p:embeddedFont>
      <p:font typeface="Open Sauce Medium" charset="1" panose="00000600000000000000"/>
      <p:regular r:id="rId21"/>
    </p:embeddedFont>
    <p:embeddedFont>
      <p:font typeface="Open Sauce" charset="1" panose="0000050000000000000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fonts/font17.fntdata" Type="http://schemas.openxmlformats.org/officeDocument/2006/relationships/font"/><Relationship Id="rId18" Target="notesMasters/notesMaster1.xml" Type="http://schemas.openxmlformats.org/officeDocument/2006/relationships/notesMaster"/><Relationship Id="rId19" Target="theme/theme2.xml" Type="http://schemas.openxmlformats.org/officeDocument/2006/relationships/theme"/><Relationship Id="rId2" Target="presProps.xml" Type="http://schemas.openxmlformats.org/officeDocument/2006/relationships/presProps"/><Relationship Id="rId20" Target="notesSlides/notesSlide1.xml" Type="http://schemas.openxmlformats.org/officeDocument/2006/relationships/notesSlide"/><Relationship Id="rId21" Target="fonts/font21.fntdata" Type="http://schemas.openxmlformats.org/officeDocument/2006/relationships/font"/><Relationship Id="rId22" Target="notesSlides/notesSlide2.xml" Type="http://schemas.openxmlformats.org/officeDocument/2006/relationships/notesSlide"/><Relationship Id="rId23" Target="fonts/font23.fntdata" Type="http://schemas.openxmlformats.org/officeDocument/2006/relationships/font"/><Relationship Id="rId24" Target="notesSlides/notesSlide3.xml" Type="http://schemas.openxmlformats.org/officeDocument/2006/relationships/notesSlide"/><Relationship Id="rId25" Target="notesSlides/notesSlide4.xml" Type="http://schemas.openxmlformats.org/officeDocument/2006/relationships/notesSlide"/><Relationship Id="rId26" Target="notesSlides/notesSlide5.xml" Type="http://schemas.openxmlformats.org/officeDocument/2006/relationships/notesSlide"/><Relationship Id="rId27" Target="notesSlides/notesSlide6.xml" Type="http://schemas.openxmlformats.org/officeDocument/2006/relationships/notesSlide"/><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begins with a personal SWOT analysis, used as a structured framework for strategic planning in both my professional and educational journey within the UK Health and Social Care sector. A SWOT allows me to critically evaluate strengths, weaknesses, opportunities, and threats in relation to the rapidly evolving sector. Current statistics demonstrate the urgency of professional development: the NHS continues to face critical workforce shortages, with over 110,000 vacancies in 2023 across nursing, allied health, and clinical roles (Alkan, Cushen-Brewster &amp; Anyanwu, 2024). At the same time, doctoral qualifications are increasingly valued, enhancing not only research capacity but also leadership, service innovation, and workforce resilience (Watson et al., 2024). Furthermore, global health engagement and professional mobility create opportunities to apply transferable skills in leadership, communication, and teamwork across systems (Spowart et al., 2024). By applying a personal SWOT, I can ensure that my academic growth translates into practical contributions to UK healthcare priorities.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my core strengths lies in the ability to critically engage with recent academic literature, which is essential for academic development and professional practice in health and social care. Doctoral-level education in the UK strongly values such engagement, as it underpins both innovation and workforce leadership (Watson et al., 2024). My strong referencing and synthesis skills allow me to bring together diverse scholarly debates, strengthening arguments and supporting decision-making processes. This is particularly relevant in healthcare, where evidence-based practice is increasingly required: around 70% of NHS Trusts have formal partnerships with universities to embed research into clinical practice (Alkan, Cushen-Brewster &amp; Anyanwu, 2024). Furthermore, engaging with literature develops key transferable skills. Employers in the UK highlight critical analysis, problem-solving, and communication as top priorities for graduates (Rana, Bashir &amp; Pallett, 2024). This strength enables me to translate theory into practice, ensuring my academic insights contribute to addressing pressing workforce and patient care challenges.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While I have strong academic skills, a clear weakness lies in bridging the gap between theory and practice. Research suggests that many doctoral and graduate students in health professions face similar challenges, particularly when applying complex theoretical frameworks to practice environments (Watson et al., 2024). In my own development, I sometimes rely heavily on academic theory without sufficiently linking it to policy frameworks such as NHS workforce development strategies or national care guidelines (Spowart et al., 2024). This creates a barrier to impact, as effective healthcare requires knowledge that is not only evidence-based but also adaptable to frontline realities. Studies confirm that 25% of UK health graduates report challenges in transferring theoretical skills into practice during their early career stages (Rana, Bashir &amp; Pallett, 2024). Recognising this weakness is crucial, as it highlights the need to engage in practice-based learning, placements, and policy engagement to strengthen applied knowledge.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UK Health and Social Care sector provides significant opportunities for developing cognitive and intellectual skills, particularly through access to PhD-level education and advanced research resources. Doctoral training builds the ability to critically evaluate literature, solve complex problems, and make evidence-based decisions that align with health policy and practice (Watson et al., 2024). Conferences, research seminars, and leadership workshops offer further avenues for growth by strengthening dissemination, networking, and leadership skills (Spowart et al., 2024). The demand for these capabilities is reinforced by NHS workforce challenges: with over 110,000 vacancies in England in 2023, the sector increasingly requires graduates who can contribute research-based solutions (Alkan, Cushen-Brewster &amp; Anyanwu, 2024). Higher education statistics show that over 100,000 PhD researchers were active in the UK in 2023/24, highlighting strong investment in advanced training (HESA, 2024). These opportunities allow me to align my academic development with national priorities for innovation and workforce resilience.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the key threats to my professional development is the limited exposure to frontline practice during periods of academic research. While doctoral training develops high-level critical and research skills, it can also create a disconnect between theory and applied healthcare practice (Watson et al., 2024). This disconnect risks a skill-gap, particularly in applying academic insights to direct patient and community care. Evidence suggests that many graduates and early-career professionals struggle to adapt theoretical learning to real-world contexts, with 25% reporting that they feel underprepared for applied roles in their first year (Rana, Bashir &amp; Pallett, 2024). This issue aligns with wider NHS concerns about graduate readiness and workforce retention (Alkan, Cushen-Brewster &amp; Anyanwu, 2024). For example, translating classroom insights into effective patient engagement strategies requires more practical exposure, something not always prioritised during academic study. Recognising this threat highlights the importance of placements, shadowing, and practice-based projects alongside academic learning.</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highlights how I can actively leverage my strengths and minimise weaknesses or threats while capitalising on opportunities in the UK Health and Social Care sector. My strong literature engagement skills enable me to bridge theoretical gaps by applying evidence to real-world contexts, such as case-based learning and policy implementation (Watson et al., 2024). To overcome practical threats, I can pursue placements, internships, and collaborative projects with NHS partners, ensuring exposure to frontline challenges (Alkan, Cushen-Brewster &amp; Anyanwu, 2024). Research dissemination also strengthens employability: for example, transforming literature reviews into publications or conference papers builds academic reputation and practical relevance (Spowart et al., 2024). At the same time, developing transferable skills such as leadership, communication, and teamwork is essential. A recent study shows that 82% of UK health employers rank transferable skills among the top priorities for graduate employability (Rana, Bashir &amp; Pallett, 2024). By combining academic and applied strengths, I can form a strong professional identity aligned with sector needs.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7.png" Type="http://schemas.openxmlformats.org/officeDocument/2006/relationships/image"/><Relationship Id="rId4" Target="../media/image8.svg" Type="http://schemas.openxmlformats.org/officeDocument/2006/relationships/image"/><Relationship Id="rId5" Target="../media/image5.png" Type="http://schemas.openxmlformats.org/officeDocument/2006/relationships/image"/><Relationship Id="rId6" Target="../media/image6.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5.png" Type="http://schemas.openxmlformats.org/officeDocument/2006/relationships/image"/><Relationship Id="rId4" Target="../media/image6.sv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13.png" Type="http://schemas.openxmlformats.org/officeDocument/2006/relationships/image"/><Relationship Id="rId4" Target="../media/image14.svg" Type="http://schemas.openxmlformats.org/officeDocument/2006/relationships/image"/><Relationship Id="rId5" Target="../media/image15.png" Type="http://schemas.openxmlformats.org/officeDocument/2006/relationships/image"/><Relationship Id="rId6" Target="../media/image16.svg" Type="http://schemas.openxmlformats.org/officeDocument/2006/relationships/image"/><Relationship Id="rId7" Target="../media/image3.png" Type="http://schemas.openxmlformats.org/officeDocument/2006/relationships/image"/><Relationship Id="rId8"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21.png" Type="http://schemas.openxmlformats.org/officeDocument/2006/relationships/image"/><Relationship Id="rId4" Target="../media/image22.svg" Type="http://schemas.openxmlformats.org/officeDocument/2006/relationships/image"/><Relationship Id="rId5" Target="../media/image23.png" Type="http://schemas.openxmlformats.org/officeDocument/2006/relationships/image"/><Relationship Id="rId6" Target="../media/image2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20.svg" Type="http://schemas.openxmlformats.org/officeDocument/2006/relationships/image"/><Relationship Id="rId4" Target="../media/image23.png" Type="http://schemas.openxmlformats.org/officeDocument/2006/relationships/image"/><Relationship Id="rId5" Target="../media/image24.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20.svg" Type="http://schemas.openxmlformats.org/officeDocument/2006/relationships/image"/><Relationship Id="rId4" Target="../media/image23.png" Type="http://schemas.openxmlformats.org/officeDocument/2006/relationships/image"/><Relationship Id="rId5" Target="../media/image24.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https://bmchealthservres.biomedcentral.com/articles/10.1186/s12913-024-11035-7" TargetMode="External" Type="http://schemas.openxmlformats.org/officeDocument/2006/relationships/hyperlink"/><Relationship Id="rId3" Target="https://bmjopen.bmj.com/content/bmjopen/14/3/e079160.full.pdf" TargetMode="External" Type="http://schemas.openxmlformats.org/officeDocument/2006/relationships/hyperlink"/><Relationship Id="rId4" Target="https://www.frontiersin.org/journals/education/articles/10.3389/feduc.2024.1271541/full" TargetMode="External" Type="http://schemas.openxmlformats.org/officeDocument/2006/relationships/hyperlink"/><Relationship Id="rId5" Target="../media/image19.png" Type="http://schemas.openxmlformats.org/officeDocument/2006/relationships/image"/><Relationship Id="rId6" Target="../media/image20.svg" Type="http://schemas.openxmlformats.org/officeDocument/2006/relationships/image"/><Relationship Id="rId7" Target="../media/image23.png" Type="http://schemas.openxmlformats.org/officeDocument/2006/relationships/image"/><Relationship Id="rId8" Target="../media/image24.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svg" Type="http://schemas.openxmlformats.org/officeDocument/2006/relationships/image"/><Relationship Id="rId4" Target="../media/image13.png" Type="http://schemas.openxmlformats.org/officeDocument/2006/relationships/image"/><Relationship Id="rId5" Target="../media/image14.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sp>
        <p:nvSpPr>
          <p:cNvPr name="Freeform 2" id="2"/>
          <p:cNvSpPr/>
          <p:nvPr/>
        </p:nvSpPr>
        <p:spPr>
          <a:xfrm flipH="true" flipV="false" rot="0">
            <a:off x="8354651" y="6857054"/>
            <a:ext cx="10557172" cy="4090904"/>
          </a:xfrm>
          <a:custGeom>
            <a:avLst/>
            <a:gdLst/>
            <a:ahLst/>
            <a:cxnLst/>
            <a:rect r="r" b="b" t="t" l="l"/>
            <a:pathLst>
              <a:path h="4090904" w="10557172">
                <a:moveTo>
                  <a:pt x="10557172" y="0"/>
                </a:moveTo>
                <a:lnTo>
                  <a:pt x="0" y="0"/>
                </a:lnTo>
                <a:lnTo>
                  <a:pt x="0" y="4090904"/>
                </a:lnTo>
                <a:lnTo>
                  <a:pt x="10557172" y="4090904"/>
                </a:lnTo>
                <a:lnTo>
                  <a:pt x="10557172"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2438281" y="2868767"/>
            <a:ext cx="13838665" cy="3832175"/>
          </a:xfrm>
          <a:prstGeom prst="rect">
            <a:avLst/>
          </a:prstGeom>
        </p:spPr>
        <p:txBody>
          <a:bodyPr anchor="t" rtlCol="false" tIns="0" lIns="0" bIns="0" rIns="0">
            <a:spAutoFit/>
          </a:bodyPr>
          <a:lstStyle/>
          <a:p>
            <a:pPr algn="ctr">
              <a:lnSpc>
                <a:spcPts val="6049"/>
              </a:lnSpc>
            </a:pPr>
            <a:r>
              <a:rPr lang="en-US" b="true" sz="5499">
                <a:solidFill>
                  <a:srgbClr val="183C60"/>
                </a:solidFill>
                <a:latin typeface="Livvic Heavy"/>
                <a:ea typeface="Livvic Heavy"/>
                <a:cs typeface="Livvic Heavy"/>
                <a:sym typeface="Livvic Heavy"/>
              </a:rPr>
              <a:t>LEVERAGING STRENGTHS AND OPPORTUNITIES: A CRITICAL SELF-ANALYSIS FOR PROFESSIONAL ADVANCEMENT IN HEALTH AND SOCIAL CARE</a:t>
            </a:r>
          </a:p>
        </p:txBody>
      </p:sp>
      <p:sp>
        <p:nvSpPr>
          <p:cNvPr name="Freeform 4" id="4"/>
          <p:cNvSpPr/>
          <p:nvPr/>
        </p:nvSpPr>
        <p:spPr>
          <a:xfrm flipH="false" flipV="true" rot="0">
            <a:off x="-279134" y="-371975"/>
            <a:ext cx="3846534" cy="4505457"/>
          </a:xfrm>
          <a:custGeom>
            <a:avLst/>
            <a:gdLst/>
            <a:ahLst/>
            <a:cxnLst/>
            <a:rect r="r" b="b" t="t" l="l"/>
            <a:pathLst>
              <a:path h="4505457" w="3846534">
                <a:moveTo>
                  <a:pt x="0" y="4505457"/>
                </a:moveTo>
                <a:lnTo>
                  <a:pt x="3846534" y="4505457"/>
                </a:lnTo>
                <a:lnTo>
                  <a:pt x="3846534" y="0"/>
                </a:lnTo>
                <a:lnTo>
                  <a:pt x="0" y="0"/>
                </a:lnTo>
                <a:lnTo>
                  <a:pt x="0" y="4505457"/>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true" flipV="false" rot="0">
            <a:off x="15102961" y="-613008"/>
            <a:ext cx="3808861" cy="3847334"/>
          </a:xfrm>
          <a:custGeom>
            <a:avLst/>
            <a:gdLst/>
            <a:ahLst/>
            <a:cxnLst/>
            <a:rect r="r" b="b" t="t" l="l"/>
            <a:pathLst>
              <a:path h="3847334" w="3808861">
                <a:moveTo>
                  <a:pt x="3808862" y="0"/>
                </a:moveTo>
                <a:lnTo>
                  <a:pt x="0" y="0"/>
                </a:lnTo>
                <a:lnTo>
                  <a:pt x="0" y="3847334"/>
                </a:lnTo>
                <a:lnTo>
                  <a:pt x="3808862" y="3847334"/>
                </a:lnTo>
                <a:lnTo>
                  <a:pt x="3808862"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6" id="6"/>
          <p:cNvGrpSpPr/>
          <p:nvPr/>
        </p:nvGrpSpPr>
        <p:grpSpPr>
          <a:xfrm rot="0">
            <a:off x="-1358866" y="8221421"/>
            <a:ext cx="4775133" cy="4775133"/>
            <a:chOff x="0" y="0"/>
            <a:chExt cx="812800" cy="812800"/>
          </a:xfrm>
        </p:grpSpPr>
        <p:sp>
          <p:nvSpPr>
            <p:cNvPr name="Freeform 7" id="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8" id="8"/>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sp>
        <p:nvSpPr>
          <p:cNvPr name="Freeform 2" id="2"/>
          <p:cNvSpPr/>
          <p:nvPr/>
        </p:nvSpPr>
        <p:spPr>
          <a:xfrm flipH="false" flipV="false" rot="0">
            <a:off x="11496039" y="1760812"/>
            <a:ext cx="4663717" cy="6580200"/>
          </a:xfrm>
          <a:custGeom>
            <a:avLst/>
            <a:gdLst/>
            <a:ahLst/>
            <a:cxnLst/>
            <a:rect r="r" b="b" t="t" l="l"/>
            <a:pathLst>
              <a:path h="6580200" w="4663717">
                <a:moveTo>
                  <a:pt x="0" y="0"/>
                </a:moveTo>
                <a:lnTo>
                  <a:pt x="4663717" y="0"/>
                </a:lnTo>
                <a:lnTo>
                  <a:pt x="4663717" y="6580200"/>
                </a:lnTo>
                <a:lnTo>
                  <a:pt x="0" y="65802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3" id="3"/>
          <p:cNvGrpSpPr/>
          <p:nvPr/>
        </p:nvGrpSpPr>
        <p:grpSpPr>
          <a:xfrm rot="0">
            <a:off x="-674602" y="9428735"/>
            <a:ext cx="19845514" cy="1154507"/>
            <a:chOff x="0" y="0"/>
            <a:chExt cx="5226802" cy="304068"/>
          </a:xfrm>
        </p:grpSpPr>
        <p:sp>
          <p:nvSpPr>
            <p:cNvPr name="Freeform 4" id="4"/>
            <p:cNvSpPr/>
            <p:nvPr/>
          </p:nvSpPr>
          <p:spPr>
            <a:xfrm flipH="false" flipV="false" rot="0">
              <a:off x="0" y="0"/>
              <a:ext cx="5226802" cy="304068"/>
            </a:xfrm>
            <a:custGeom>
              <a:avLst/>
              <a:gdLst/>
              <a:ahLst/>
              <a:cxnLst/>
              <a:rect r="r" b="b" t="t" l="l"/>
              <a:pathLst>
                <a:path h="304068" w="5226802">
                  <a:moveTo>
                    <a:pt x="19896" y="0"/>
                  </a:moveTo>
                  <a:lnTo>
                    <a:pt x="5206906" y="0"/>
                  </a:lnTo>
                  <a:cubicBezTo>
                    <a:pt x="5217894" y="0"/>
                    <a:pt x="5226802" y="8908"/>
                    <a:pt x="5226802" y="19896"/>
                  </a:cubicBezTo>
                  <a:lnTo>
                    <a:pt x="5226802" y="284172"/>
                  </a:lnTo>
                  <a:cubicBezTo>
                    <a:pt x="5226802" y="289449"/>
                    <a:pt x="5224706" y="294509"/>
                    <a:pt x="5220975" y="298240"/>
                  </a:cubicBezTo>
                  <a:cubicBezTo>
                    <a:pt x="5217244" y="301971"/>
                    <a:pt x="5212183" y="304068"/>
                    <a:pt x="5206906" y="304068"/>
                  </a:cubicBezTo>
                  <a:lnTo>
                    <a:pt x="19896" y="304068"/>
                  </a:lnTo>
                  <a:cubicBezTo>
                    <a:pt x="8908" y="304068"/>
                    <a:pt x="0" y="295160"/>
                    <a:pt x="0" y="284172"/>
                  </a:cubicBezTo>
                  <a:lnTo>
                    <a:pt x="0" y="19896"/>
                  </a:lnTo>
                  <a:cubicBezTo>
                    <a:pt x="0" y="8908"/>
                    <a:pt x="8908" y="0"/>
                    <a:pt x="19896" y="0"/>
                  </a:cubicBezTo>
                  <a:close/>
                </a:path>
              </a:pathLst>
            </a:custGeom>
            <a:solidFill>
              <a:srgbClr val="183C60"/>
            </a:solidFill>
          </p:spPr>
        </p:sp>
        <p:sp>
          <p:nvSpPr>
            <p:cNvPr name="TextBox 5" id="5"/>
            <p:cNvSpPr txBox="true"/>
            <p:nvPr/>
          </p:nvSpPr>
          <p:spPr>
            <a:xfrm>
              <a:off x="0" y="-38100"/>
              <a:ext cx="5226802" cy="342168"/>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289175" y="713062"/>
            <a:ext cx="7730692" cy="1047775"/>
          </a:xfrm>
          <a:prstGeom prst="rect">
            <a:avLst/>
          </a:prstGeom>
        </p:spPr>
        <p:txBody>
          <a:bodyPr anchor="t" rtlCol="false" tIns="0" lIns="0" bIns="0" rIns="0">
            <a:spAutoFit/>
          </a:bodyPr>
          <a:lstStyle/>
          <a:p>
            <a:pPr algn="l">
              <a:lnSpc>
                <a:spcPts val="8399"/>
              </a:lnSpc>
            </a:pPr>
            <a:r>
              <a:rPr lang="en-US" sz="6999" b="true">
                <a:solidFill>
                  <a:srgbClr val="183C60"/>
                </a:solidFill>
                <a:latin typeface="Livvic Heavy"/>
                <a:ea typeface="Livvic Heavy"/>
                <a:cs typeface="Livvic Heavy"/>
                <a:sym typeface="Livvic Heavy"/>
              </a:rPr>
              <a:t>INTRODUCTION</a:t>
            </a:r>
          </a:p>
        </p:txBody>
      </p:sp>
      <p:sp>
        <p:nvSpPr>
          <p:cNvPr name="TextBox 7" id="7"/>
          <p:cNvSpPr txBox="true"/>
          <p:nvPr/>
        </p:nvSpPr>
        <p:spPr>
          <a:xfrm rot="0">
            <a:off x="0" y="2760937"/>
            <a:ext cx="10870083" cy="5973331"/>
          </a:xfrm>
          <a:prstGeom prst="rect">
            <a:avLst/>
          </a:prstGeom>
        </p:spPr>
        <p:txBody>
          <a:bodyPr anchor="t" rtlCol="false" tIns="0" lIns="0" bIns="0" rIns="0">
            <a:spAutoFit/>
          </a:bodyPr>
          <a:lstStyle/>
          <a:p>
            <a:pPr algn="just" marL="496577" indent="-248289" lvl="1">
              <a:lnSpc>
                <a:spcPts val="3427"/>
              </a:lnSpc>
              <a:buFont typeface="Arial"/>
              <a:buChar char="•"/>
            </a:pPr>
            <a:r>
              <a:rPr lang="en-US" b="true" sz="2300">
                <a:solidFill>
                  <a:srgbClr val="000000"/>
                </a:solidFill>
                <a:latin typeface="Open Sauce Medium"/>
                <a:ea typeface="Open Sauce Medium"/>
                <a:cs typeface="Open Sauce Medium"/>
                <a:sym typeface="Open Sauce Medium"/>
              </a:rPr>
              <a:t>This presentation applies a SWOT framework to guide my professional and educational development within the UK Health and Social Care sector.</a:t>
            </a:r>
          </a:p>
          <a:p>
            <a:pPr algn="just" marL="496577" indent="-248289" lvl="1">
              <a:lnSpc>
                <a:spcPts val="3427"/>
              </a:lnSpc>
              <a:buFont typeface="Arial"/>
              <a:buChar char="•"/>
            </a:pPr>
            <a:r>
              <a:rPr lang="en-US" b="true" sz="2300">
                <a:solidFill>
                  <a:srgbClr val="000000"/>
                </a:solidFill>
                <a:latin typeface="Open Sauce Medium"/>
                <a:ea typeface="Open Sauce Medium"/>
                <a:cs typeface="Open Sauce Medium"/>
                <a:sym typeface="Open Sauce Medium"/>
              </a:rPr>
              <a:t>Strengths and weaknesses reflect personal academic and practice skills, while opportunities and threats relate to sector-wide trends and workforce needs (Watson et al., 2024).</a:t>
            </a:r>
          </a:p>
          <a:p>
            <a:pPr algn="just" marL="496577" indent="-248289" lvl="1">
              <a:lnSpc>
                <a:spcPts val="3427"/>
              </a:lnSpc>
              <a:buFont typeface="Arial"/>
              <a:buChar char="•"/>
            </a:pPr>
            <a:r>
              <a:rPr lang="en-US" b="true" sz="2300">
                <a:solidFill>
                  <a:srgbClr val="000000"/>
                </a:solidFill>
                <a:latin typeface="Open Sauce Medium"/>
                <a:ea typeface="Open Sauce Medium"/>
                <a:cs typeface="Open Sauce Medium"/>
                <a:sym typeface="Open Sauce Medium"/>
              </a:rPr>
              <a:t>The UK faces major workforce challenges: over 110,000 vacancies in NHS England as of 2023, highlighting demand for highly skilled professionals (Alkan, Cushen-Brewster &amp; Anyanwu, 2024).</a:t>
            </a:r>
          </a:p>
          <a:p>
            <a:pPr algn="just" marL="496577" indent="-248289" lvl="1">
              <a:lnSpc>
                <a:spcPts val="3427"/>
              </a:lnSpc>
              <a:buFont typeface="Arial"/>
              <a:buChar char="•"/>
            </a:pPr>
            <a:r>
              <a:rPr lang="en-US" b="true" sz="2300">
                <a:solidFill>
                  <a:srgbClr val="000000"/>
                </a:solidFill>
                <a:latin typeface="Open Sauce Medium"/>
                <a:ea typeface="Open Sauce Medium"/>
                <a:cs typeface="Open Sauce Medium"/>
                <a:sym typeface="Open Sauce Medium"/>
              </a:rPr>
              <a:t>Advanced qualifications such as doctorates strengthen leadership capacity and evidence-based practice (Watson et al., 2024).</a:t>
            </a:r>
          </a:p>
          <a:p>
            <a:pPr algn="just" marL="496577" indent="-248289" lvl="1">
              <a:lnSpc>
                <a:spcPts val="3427"/>
              </a:lnSpc>
              <a:buFont typeface="Arial"/>
              <a:buChar char="•"/>
            </a:pPr>
            <a:r>
              <a:rPr lang="en-US" b="true" sz="2300">
                <a:solidFill>
                  <a:srgbClr val="000000"/>
                </a:solidFill>
                <a:latin typeface="Open Sauce Medium"/>
                <a:ea typeface="Open Sauce Medium"/>
                <a:cs typeface="Open Sauce Medium"/>
                <a:sym typeface="Open Sauce Medium"/>
              </a:rPr>
              <a:t>A strategic self-analysis can align my transferable skills with national health priorities and global leadership needs (Spowart et al., 2024).</a:t>
            </a:r>
          </a:p>
          <a:p>
            <a:pPr algn="just">
              <a:lnSpc>
                <a:spcPts val="3427"/>
              </a:lnSpc>
            </a:pPr>
          </a:p>
        </p:txBody>
      </p:sp>
      <p:sp>
        <p:nvSpPr>
          <p:cNvPr name="Freeform 8" id="8"/>
          <p:cNvSpPr/>
          <p:nvPr/>
        </p:nvSpPr>
        <p:spPr>
          <a:xfrm flipH="true" flipV="false" rot="0">
            <a:off x="15102961" y="-613008"/>
            <a:ext cx="3808861" cy="3847334"/>
          </a:xfrm>
          <a:custGeom>
            <a:avLst/>
            <a:gdLst/>
            <a:ahLst/>
            <a:cxnLst/>
            <a:rect r="r" b="b" t="t" l="l"/>
            <a:pathLst>
              <a:path h="3847334" w="3808861">
                <a:moveTo>
                  <a:pt x="3808862" y="0"/>
                </a:moveTo>
                <a:lnTo>
                  <a:pt x="0" y="0"/>
                </a:lnTo>
                <a:lnTo>
                  <a:pt x="0" y="3847334"/>
                </a:lnTo>
                <a:lnTo>
                  <a:pt x="3808862" y="3847334"/>
                </a:lnTo>
                <a:lnTo>
                  <a:pt x="3808862"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grpSp>
        <p:nvGrpSpPr>
          <p:cNvPr name="Group 2" id="2"/>
          <p:cNvGrpSpPr/>
          <p:nvPr/>
        </p:nvGrpSpPr>
        <p:grpSpPr>
          <a:xfrm rot="0">
            <a:off x="1702991" y="4763553"/>
            <a:ext cx="14882017" cy="5523447"/>
            <a:chOff x="0" y="0"/>
            <a:chExt cx="3919544" cy="1454735"/>
          </a:xfrm>
        </p:grpSpPr>
        <p:sp>
          <p:nvSpPr>
            <p:cNvPr name="Freeform 3" id="3"/>
            <p:cNvSpPr/>
            <p:nvPr/>
          </p:nvSpPr>
          <p:spPr>
            <a:xfrm flipH="false" flipV="false" rot="0">
              <a:off x="0" y="0"/>
              <a:ext cx="3919544" cy="1454735"/>
            </a:xfrm>
            <a:custGeom>
              <a:avLst/>
              <a:gdLst/>
              <a:ahLst/>
              <a:cxnLst/>
              <a:rect r="r" b="b" t="t" l="l"/>
              <a:pathLst>
                <a:path h="1454735" w="3919544">
                  <a:moveTo>
                    <a:pt x="26531" y="0"/>
                  </a:moveTo>
                  <a:lnTo>
                    <a:pt x="3893012" y="0"/>
                  </a:lnTo>
                  <a:cubicBezTo>
                    <a:pt x="3907665" y="0"/>
                    <a:pt x="3919544" y="11878"/>
                    <a:pt x="3919544" y="26531"/>
                  </a:cubicBezTo>
                  <a:lnTo>
                    <a:pt x="3919544" y="1428204"/>
                  </a:lnTo>
                  <a:cubicBezTo>
                    <a:pt x="3919544" y="1442857"/>
                    <a:pt x="3907665" y="1454735"/>
                    <a:pt x="3893012" y="1454735"/>
                  </a:cubicBezTo>
                  <a:lnTo>
                    <a:pt x="26531" y="1454735"/>
                  </a:lnTo>
                  <a:cubicBezTo>
                    <a:pt x="19495" y="1454735"/>
                    <a:pt x="12746" y="1451940"/>
                    <a:pt x="7771" y="1446964"/>
                  </a:cubicBezTo>
                  <a:cubicBezTo>
                    <a:pt x="2795" y="1441989"/>
                    <a:pt x="0" y="1435240"/>
                    <a:pt x="0" y="1428204"/>
                  </a:cubicBezTo>
                  <a:lnTo>
                    <a:pt x="0" y="26531"/>
                  </a:lnTo>
                  <a:cubicBezTo>
                    <a:pt x="0" y="19495"/>
                    <a:pt x="2795" y="12746"/>
                    <a:pt x="7771" y="7771"/>
                  </a:cubicBezTo>
                  <a:cubicBezTo>
                    <a:pt x="12746" y="2795"/>
                    <a:pt x="19495" y="0"/>
                    <a:pt x="26531" y="0"/>
                  </a:cubicBezTo>
                  <a:close/>
                </a:path>
              </a:pathLst>
            </a:custGeom>
            <a:solidFill>
              <a:srgbClr val="183C60"/>
            </a:solidFill>
          </p:spPr>
        </p:sp>
        <p:sp>
          <p:nvSpPr>
            <p:cNvPr name="TextBox 4" id="4"/>
            <p:cNvSpPr txBox="true"/>
            <p:nvPr/>
          </p:nvSpPr>
          <p:spPr>
            <a:xfrm>
              <a:off x="0" y="-38100"/>
              <a:ext cx="3919544" cy="1492835"/>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445067" y="1028700"/>
            <a:ext cx="4522624" cy="3765084"/>
          </a:xfrm>
          <a:custGeom>
            <a:avLst/>
            <a:gdLst/>
            <a:ahLst/>
            <a:cxnLst/>
            <a:rect r="r" b="b" t="t" l="l"/>
            <a:pathLst>
              <a:path h="3765084" w="4522624">
                <a:moveTo>
                  <a:pt x="0" y="0"/>
                </a:moveTo>
                <a:lnTo>
                  <a:pt x="4522624" y="0"/>
                </a:lnTo>
                <a:lnTo>
                  <a:pt x="4522624" y="3765084"/>
                </a:lnTo>
                <a:lnTo>
                  <a:pt x="0" y="37650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5666674" y="401257"/>
            <a:ext cx="11182036" cy="3162374"/>
          </a:xfrm>
          <a:prstGeom prst="rect">
            <a:avLst/>
          </a:prstGeom>
        </p:spPr>
        <p:txBody>
          <a:bodyPr anchor="t" rtlCol="false" tIns="0" lIns="0" bIns="0" rIns="0">
            <a:spAutoFit/>
          </a:bodyPr>
          <a:lstStyle/>
          <a:p>
            <a:pPr algn="ctr">
              <a:lnSpc>
                <a:spcPts val="8399"/>
              </a:lnSpc>
            </a:pPr>
            <a:r>
              <a:rPr lang="en-US" b="true" sz="6999">
                <a:solidFill>
                  <a:srgbClr val="183C60"/>
                </a:solidFill>
                <a:latin typeface="Livvic Heavy"/>
                <a:ea typeface="Livvic Heavy"/>
                <a:cs typeface="Livvic Heavy"/>
                <a:sym typeface="Livvic Heavy"/>
              </a:rPr>
              <a:t>STRENGTHS – ENGAGEMENT WITH LITERATURE SKILLS</a:t>
            </a:r>
          </a:p>
        </p:txBody>
      </p:sp>
      <p:sp>
        <p:nvSpPr>
          <p:cNvPr name="TextBox 7" id="7"/>
          <p:cNvSpPr txBox="true"/>
          <p:nvPr/>
        </p:nvSpPr>
        <p:spPr>
          <a:xfrm rot="0">
            <a:off x="2060241" y="5095875"/>
            <a:ext cx="14115564" cy="5112378"/>
          </a:xfrm>
          <a:prstGeom prst="rect">
            <a:avLst/>
          </a:prstGeom>
        </p:spPr>
        <p:txBody>
          <a:bodyPr anchor="t" rtlCol="false" tIns="0" lIns="0" bIns="0" rIns="0">
            <a:spAutoFit/>
          </a:bodyPr>
          <a:lstStyle/>
          <a:p>
            <a:pPr algn="just" marL="496577" indent="-248289" lvl="1">
              <a:lnSpc>
                <a:spcPts val="3381"/>
              </a:lnSpc>
              <a:buFont typeface="Arial"/>
              <a:buChar char="•"/>
            </a:pPr>
            <a:r>
              <a:rPr lang="en-US" sz="2300">
                <a:solidFill>
                  <a:srgbClr val="FFFFFF"/>
                </a:solidFill>
                <a:latin typeface="Open Sauce"/>
                <a:ea typeface="Open Sauce"/>
                <a:cs typeface="Open Sauce"/>
                <a:sym typeface="Open Sauce"/>
              </a:rPr>
              <a:t>Ability to critically engage with current research, supporting evidence-based health and social care practice (Watson et al., 2024).</a:t>
            </a:r>
          </a:p>
          <a:p>
            <a:pPr algn="just" marL="496577" indent="-248289" lvl="1">
              <a:lnSpc>
                <a:spcPts val="3381"/>
              </a:lnSpc>
              <a:buFont typeface="Arial"/>
              <a:buChar char="•"/>
            </a:pPr>
            <a:r>
              <a:rPr lang="en-US" sz="2300">
                <a:solidFill>
                  <a:srgbClr val="FFFFFF"/>
                </a:solidFill>
                <a:latin typeface="Open Sauce"/>
                <a:ea typeface="Open Sauce"/>
                <a:cs typeface="Open Sauce"/>
                <a:sym typeface="Open Sauce"/>
              </a:rPr>
              <a:t>Strong referencing and synthesis of scholarly debates, integrating multiple perspectives to inform decision-making (Rana, Bashir &amp; Pallett, 2024).</a:t>
            </a:r>
          </a:p>
          <a:p>
            <a:pPr algn="just" marL="496577" indent="-248289" lvl="1">
              <a:lnSpc>
                <a:spcPts val="3381"/>
              </a:lnSpc>
              <a:buFont typeface="Arial"/>
              <a:buChar char="•"/>
            </a:pPr>
            <a:r>
              <a:rPr lang="en-US" sz="2300">
                <a:solidFill>
                  <a:srgbClr val="FFFFFF"/>
                </a:solidFill>
                <a:latin typeface="Open Sauce"/>
                <a:ea typeface="Open Sauce"/>
                <a:cs typeface="Open Sauce"/>
                <a:sym typeface="Open Sauce"/>
              </a:rPr>
              <a:t>NHS and UK Higher Education emphasise evidence-based practice as critical: 70% of NHS Trusts embed academic research partnerships (Alkan, Cushen-Brewster &amp; Anyanwu, 2024).</a:t>
            </a:r>
          </a:p>
          <a:p>
            <a:pPr algn="just" marL="496577" indent="-248289" lvl="1">
              <a:lnSpc>
                <a:spcPts val="3381"/>
              </a:lnSpc>
              <a:buFont typeface="Arial"/>
              <a:buChar char="•"/>
            </a:pPr>
            <a:r>
              <a:rPr lang="en-US" sz="2300">
                <a:solidFill>
                  <a:srgbClr val="FFFFFF"/>
                </a:solidFill>
                <a:latin typeface="Open Sauce"/>
                <a:ea typeface="Open Sauce"/>
                <a:cs typeface="Open Sauce"/>
                <a:sym typeface="Open Sauce"/>
              </a:rPr>
              <a:t>Example: applying peer-reviewed findings to improve workforce retention and leadership development in healthcare (Spowart et al., 2024).</a:t>
            </a:r>
          </a:p>
          <a:p>
            <a:pPr algn="just" marL="496577" indent="-248289" lvl="1">
              <a:lnSpc>
                <a:spcPts val="3381"/>
              </a:lnSpc>
              <a:buFont typeface="Arial"/>
              <a:buChar char="•"/>
            </a:pPr>
            <a:r>
              <a:rPr lang="en-US" sz="2300">
                <a:solidFill>
                  <a:srgbClr val="FFFFFF"/>
                </a:solidFill>
                <a:latin typeface="Open Sauce"/>
                <a:ea typeface="Open Sauce"/>
                <a:cs typeface="Open Sauce"/>
                <a:sym typeface="Open Sauce"/>
              </a:rPr>
              <a:t>Research engagement improves transferable skills such as problem-solving and analytical reasoning, ranked among the top 5 graduate skills by UK employers (Rana, Bashir &amp; Pallett, 2024).</a:t>
            </a:r>
          </a:p>
          <a:p>
            <a:pPr algn="just">
              <a:lnSpc>
                <a:spcPts val="3381"/>
              </a:lnSpc>
            </a:pPr>
          </a:p>
        </p:txBody>
      </p:sp>
      <p:sp>
        <p:nvSpPr>
          <p:cNvPr name="Freeform 8" id="8"/>
          <p:cNvSpPr/>
          <p:nvPr/>
        </p:nvSpPr>
        <p:spPr>
          <a:xfrm flipH="false" flipV="true" rot="0">
            <a:off x="-279134" y="-371975"/>
            <a:ext cx="3448402" cy="4039124"/>
          </a:xfrm>
          <a:custGeom>
            <a:avLst/>
            <a:gdLst/>
            <a:ahLst/>
            <a:cxnLst/>
            <a:rect r="r" b="b" t="t" l="l"/>
            <a:pathLst>
              <a:path h="4039124" w="3448402">
                <a:moveTo>
                  <a:pt x="0" y="4039124"/>
                </a:moveTo>
                <a:lnTo>
                  <a:pt x="3448402" y="4039124"/>
                </a:lnTo>
                <a:lnTo>
                  <a:pt x="3448402" y="0"/>
                </a:lnTo>
                <a:lnTo>
                  <a:pt x="0" y="0"/>
                </a:lnTo>
                <a:lnTo>
                  <a:pt x="0" y="4039124"/>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9" id="9"/>
          <p:cNvGrpSpPr/>
          <p:nvPr/>
        </p:nvGrpSpPr>
        <p:grpSpPr>
          <a:xfrm rot="0">
            <a:off x="15630189" y="-1725589"/>
            <a:ext cx="4234642" cy="4234642"/>
            <a:chOff x="0" y="0"/>
            <a:chExt cx="812800" cy="812800"/>
          </a:xfrm>
        </p:grpSpPr>
        <p:sp>
          <p:nvSpPr>
            <p:cNvPr name="Freeform 10" id="1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DA7A"/>
            </a:solidFill>
          </p:spPr>
        </p:sp>
        <p:sp>
          <p:nvSpPr>
            <p:cNvPr name="TextBox 11" id="11"/>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sp>
        <p:nvSpPr>
          <p:cNvPr name="Freeform 2" id="2"/>
          <p:cNvSpPr/>
          <p:nvPr/>
        </p:nvSpPr>
        <p:spPr>
          <a:xfrm flipH="false" flipV="true" rot="0">
            <a:off x="-336796" y="5862412"/>
            <a:ext cx="4380342" cy="4424588"/>
          </a:xfrm>
          <a:custGeom>
            <a:avLst/>
            <a:gdLst/>
            <a:ahLst/>
            <a:cxnLst/>
            <a:rect r="r" b="b" t="t" l="l"/>
            <a:pathLst>
              <a:path h="4424588" w="4380342">
                <a:moveTo>
                  <a:pt x="0" y="4424588"/>
                </a:moveTo>
                <a:lnTo>
                  <a:pt x="4380342" y="4424588"/>
                </a:lnTo>
                <a:lnTo>
                  <a:pt x="4380342" y="0"/>
                </a:lnTo>
                <a:lnTo>
                  <a:pt x="0" y="0"/>
                </a:lnTo>
                <a:lnTo>
                  <a:pt x="0" y="4424588"/>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3" id="3"/>
          <p:cNvGrpSpPr/>
          <p:nvPr/>
        </p:nvGrpSpPr>
        <p:grpSpPr>
          <a:xfrm rot="0">
            <a:off x="-674602" y="9428735"/>
            <a:ext cx="19845514" cy="1154507"/>
            <a:chOff x="0" y="0"/>
            <a:chExt cx="5226802" cy="304068"/>
          </a:xfrm>
        </p:grpSpPr>
        <p:sp>
          <p:nvSpPr>
            <p:cNvPr name="Freeform 4" id="4"/>
            <p:cNvSpPr/>
            <p:nvPr/>
          </p:nvSpPr>
          <p:spPr>
            <a:xfrm flipH="false" flipV="false" rot="0">
              <a:off x="0" y="0"/>
              <a:ext cx="5226802" cy="304068"/>
            </a:xfrm>
            <a:custGeom>
              <a:avLst/>
              <a:gdLst/>
              <a:ahLst/>
              <a:cxnLst/>
              <a:rect r="r" b="b" t="t" l="l"/>
              <a:pathLst>
                <a:path h="304068" w="5226802">
                  <a:moveTo>
                    <a:pt x="19896" y="0"/>
                  </a:moveTo>
                  <a:lnTo>
                    <a:pt x="5206906" y="0"/>
                  </a:lnTo>
                  <a:cubicBezTo>
                    <a:pt x="5217894" y="0"/>
                    <a:pt x="5226802" y="8908"/>
                    <a:pt x="5226802" y="19896"/>
                  </a:cubicBezTo>
                  <a:lnTo>
                    <a:pt x="5226802" y="284172"/>
                  </a:lnTo>
                  <a:cubicBezTo>
                    <a:pt x="5226802" y="289449"/>
                    <a:pt x="5224706" y="294509"/>
                    <a:pt x="5220975" y="298240"/>
                  </a:cubicBezTo>
                  <a:cubicBezTo>
                    <a:pt x="5217244" y="301971"/>
                    <a:pt x="5212183" y="304068"/>
                    <a:pt x="5206906" y="304068"/>
                  </a:cubicBezTo>
                  <a:lnTo>
                    <a:pt x="19896" y="304068"/>
                  </a:lnTo>
                  <a:cubicBezTo>
                    <a:pt x="8908" y="304068"/>
                    <a:pt x="0" y="295160"/>
                    <a:pt x="0" y="284172"/>
                  </a:cubicBezTo>
                  <a:lnTo>
                    <a:pt x="0" y="19896"/>
                  </a:lnTo>
                  <a:cubicBezTo>
                    <a:pt x="0" y="8908"/>
                    <a:pt x="8908" y="0"/>
                    <a:pt x="19896" y="0"/>
                  </a:cubicBezTo>
                  <a:close/>
                </a:path>
              </a:pathLst>
            </a:custGeom>
            <a:solidFill>
              <a:srgbClr val="183C60"/>
            </a:solidFill>
          </p:spPr>
        </p:sp>
        <p:sp>
          <p:nvSpPr>
            <p:cNvPr name="TextBox 5" id="5"/>
            <p:cNvSpPr txBox="true"/>
            <p:nvPr/>
          </p:nvSpPr>
          <p:spPr>
            <a:xfrm>
              <a:off x="0" y="-38100"/>
              <a:ext cx="5226802" cy="342168"/>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0">
            <a:off x="224584" y="5624219"/>
            <a:ext cx="6587905" cy="3804515"/>
          </a:xfrm>
          <a:custGeom>
            <a:avLst/>
            <a:gdLst/>
            <a:ahLst/>
            <a:cxnLst/>
            <a:rect r="r" b="b" t="t" l="l"/>
            <a:pathLst>
              <a:path h="3804515" w="6587905">
                <a:moveTo>
                  <a:pt x="0" y="0"/>
                </a:moveTo>
                <a:lnTo>
                  <a:pt x="6587905" y="0"/>
                </a:lnTo>
                <a:lnTo>
                  <a:pt x="6587905" y="3804516"/>
                </a:lnTo>
                <a:lnTo>
                  <a:pt x="0" y="380451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7" id="7"/>
          <p:cNvSpPr txBox="true"/>
          <p:nvPr/>
        </p:nvSpPr>
        <p:spPr>
          <a:xfrm rot="0">
            <a:off x="224584" y="330822"/>
            <a:ext cx="9823946" cy="1523980"/>
          </a:xfrm>
          <a:prstGeom prst="rect">
            <a:avLst/>
          </a:prstGeom>
        </p:spPr>
        <p:txBody>
          <a:bodyPr anchor="t" rtlCol="false" tIns="0" lIns="0" bIns="0" rIns="0">
            <a:spAutoFit/>
          </a:bodyPr>
          <a:lstStyle/>
          <a:p>
            <a:pPr algn="ctr">
              <a:lnSpc>
                <a:spcPts val="6000"/>
              </a:lnSpc>
            </a:pPr>
            <a:r>
              <a:rPr lang="en-US" b="true" sz="5000">
                <a:solidFill>
                  <a:srgbClr val="183C60"/>
                </a:solidFill>
                <a:latin typeface="Livvic Heavy"/>
                <a:ea typeface="Livvic Heavy"/>
                <a:cs typeface="Livvic Heavy"/>
                <a:sym typeface="Livvic Heavy"/>
              </a:rPr>
              <a:t>WEAKNESSES – KNOWLEDGE AND UNDERSTANDING SKILLS</a:t>
            </a:r>
          </a:p>
        </p:txBody>
      </p:sp>
      <p:sp>
        <p:nvSpPr>
          <p:cNvPr name="TextBox 8" id="8"/>
          <p:cNvSpPr txBox="true"/>
          <p:nvPr/>
        </p:nvSpPr>
        <p:spPr>
          <a:xfrm rot="0">
            <a:off x="6812489" y="1887020"/>
            <a:ext cx="10386899" cy="7442822"/>
          </a:xfrm>
          <a:prstGeom prst="rect">
            <a:avLst/>
          </a:prstGeom>
        </p:spPr>
        <p:txBody>
          <a:bodyPr anchor="t" rtlCol="false" tIns="0" lIns="0" bIns="0" rIns="0">
            <a:spAutoFit/>
          </a:bodyPr>
          <a:lstStyle/>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Gaps in applying theoretical knowledge to complex practice settings, limiting professional effectiveness (Watson et al.,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Over-reliance on academic theory without fully linking to policy or clinical practice frameworks (Spowart et al.,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Example: challenges in translating NHS guidelines on workforce development into daily practice (Alkan, Cushen-Brewster &amp; Anyanwu,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Evidence shows a disconnection between higher education learning and practical application in health professions, creating barriers for new graduates (Rana, Bashir &amp; Pallett,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Around 25% of UK health graduates report difficulties in applying theoretical skills directly to practice during their early career transitions (Rana, Bashir &amp; Pallett, 2024).</a:t>
            </a:r>
          </a:p>
          <a:p>
            <a:pPr algn="just">
              <a:lnSpc>
                <a:spcPts val="3725"/>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grpSp>
        <p:nvGrpSpPr>
          <p:cNvPr name="Group 2" id="2"/>
          <p:cNvGrpSpPr/>
          <p:nvPr/>
        </p:nvGrpSpPr>
        <p:grpSpPr>
          <a:xfrm rot="0">
            <a:off x="1362235" y="4431819"/>
            <a:ext cx="7382890" cy="5628688"/>
            <a:chOff x="0" y="0"/>
            <a:chExt cx="1944465" cy="1482453"/>
          </a:xfrm>
        </p:grpSpPr>
        <p:sp>
          <p:nvSpPr>
            <p:cNvPr name="Freeform 3" id="3"/>
            <p:cNvSpPr/>
            <p:nvPr/>
          </p:nvSpPr>
          <p:spPr>
            <a:xfrm flipH="false" flipV="false" rot="0">
              <a:off x="0" y="0"/>
              <a:ext cx="1944465" cy="1482453"/>
            </a:xfrm>
            <a:custGeom>
              <a:avLst/>
              <a:gdLst/>
              <a:ahLst/>
              <a:cxnLst/>
              <a:rect r="r" b="b" t="t" l="l"/>
              <a:pathLst>
                <a:path h="1482453" w="1944465">
                  <a:moveTo>
                    <a:pt x="53480" y="0"/>
                  </a:moveTo>
                  <a:lnTo>
                    <a:pt x="1890985" y="0"/>
                  </a:lnTo>
                  <a:cubicBezTo>
                    <a:pt x="1905169" y="0"/>
                    <a:pt x="1918771" y="5634"/>
                    <a:pt x="1928801" y="15664"/>
                  </a:cubicBezTo>
                  <a:cubicBezTo>
                    <a:pt x="1938830" y="25693"/>
                    <a:pt x="1944465" y="39296"/>
                    <a:pt x="1944465" y="53480"/>
                  </a:cubicBezTo>
                  <a:lnTo>
                    <a:pt x="1944465" y="1428973"/>
                  </a:lnTo>
                  <a:cubicBezTo>
                    <a:pt x="1944465" y="1443156"/>
                    <a:pt x="1938830" y="1456759"/>
                    <a:pt x="1928801" y="1466789"/>
                  </a:cubicBezTo>
                  <a:cubicBezTo>
                    <a:pt x="1918771" y="1476818"/>
                    <a:pt x="1905169" y="1482453"/>
                    <a:pt x="1890985" y="1482453"/>
                  </a:cubicBezTo>
                  <a:lnTo>
                    <a:pt x="53480" y="1482453"/>
                  </a:lnTo>
                  <a:cubicBezTo>
                    <a:pt x="39296" y="1482453"/>
                    <a:pt x="25693" y="1476818"/>
                    <a:pt x="15664" y="1466789"/>
                  </a:cubicBezTo>
                  <a:cubicBezTo>
                    <a:pt x="5634" y="1456759"/>
                    <a:pt x="0" y="1443156"/>
                    <a:pt x="0" y="1428973"/>
                  </a:cubicBezTo>
                  <a:lnTo>
                    <a:pt x="0" y="53480"/>
                  </a:lnTo>
                  <a:cubicBezTo>
                    <a:pt x="0" y="39296"/>
                    <a:pt x="5634" y="25693"/>
                    <a:pt x="15664" y="15664"/>
                  </a:cubicBezTo>
                  <a:cubicBezTo>
                    <a:pt x="25693" y="5634"/>
                    <a:pt x="39296" y="0"/>
                    <a:pt x="53480" y="0"/>
                  </a:cubicBezTo>
                  <a:close/>
                </a:path>
              </a:pathLst>
            </a:custGeom>
            <a:solidFill>
              <a:srgbClr val="183C60"/>
            </a:solidFill>
          </p:spPr>
        </p:sp>
        <p:sp>
          <p:nvSpPr>
            <p:cNvPr name="TextBox 4" id="4"/>
            <p:cNvSpPr txBox="true"/>
            <p:nvPr/>
          </p:nvSpPr>
          <p:spPr>
            <a:xfrm>
              <a:off x="0" y="-38100"/>
              <a:ext cx="1944465" cy="1520553"/>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true" flipV="true" rot="0">
            <a:off x="14215613" y="6433793"/>
            <a:ext cx="4380342" cy="4424588"/>
          </a:xfrm>
          <a:custGeom>
            <a:avLst/>
            <a:gdLst/>
            <a:ahLst/>
            <a:cxnLst/>
            <a:rect r="r" b="b" t="t" l="l"/>
            <a:pathLst>
              <a:path h="4424588" w="4380342">
                <a:moveTo>
                  <a:pt x="4380341" y="4424587"/>
                </a:moveTo>
                <a:lnTo>
                  <a:pt x="0" y="4424587"/>
                </a:lnTo>
                <a:lnTo>
                  <a:pt x="0" y="0"/>
                </a:lnTo>
                <a:lnTo>
                  <a:pt x="4380341" y="0"/>
                </a:lnTo>
                <a:lnTo>
                  <a:pt x="4380341" y="4424587"/>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6" id="6"/>
          <p:cNvGrpSpPr/>
          <p:nvPr/>
        </p:nvGrpSpPr>
        <p:grpSpPr>
          <a:xfrm rot="0">
            <a:off x="9373456" y="4431819"/>
            <a:ext cx="7382890" cy="5628688"/>
            <a:chOff x="0" y="0"/>
            <a:chExt cx="1944465" cy="1482453"/>
          </a:xfrm>
        </p:grpSpPr>
        <p:sp>
          <p:nvSpPr>
            <p:cNvPr name="Freeform 7" id="7"/>
            <p:cNvSpPr/>
            <p:nvPr/>
          </p:nvSpPr>
          <p:spPr>
            <a:xfrm flipH="false" flipV="false" rot="0">
              <a:off x="0" y="0"/>
              <a:ext cx="1944465" cy="1482453"/>
            </a:xfrm>
            <a:custGeom>
              <a:avLst/>
              <a:gdLst/>
              <a:ahLst/>
              <a:cxnLst/>
              <a:rect r="r" b="b" t="t" l="l"/>
              <a:pathLst>
                <a:path h="1482453" w="1944465">
                  <a:moveTo>
                    <a:pt x="53480" y="0"/>
                  </a:moveTo>
                  <a:lnTo>
                    <a:pt x="1890985" y="0"/>
                  </a:lnTo>
                  <a:cubicBezTo>
                    <a:pt x="1905169" y="0"/>
                    <a:pt x="1918771" y="5634"/>
                    <a:pt x="1928801" y="15664"/>
                  </a:cubicBezTo>
                  <a:cubicBezTo>
                    <a:pt x="1938830" y="25693"/>
                    <a:pt x="1944465" y="39296"/>
                    <a:pt x="1944465" y="53480"/>
                  </a:cubicBezTo>
                  <a:lnTo>
                    <a:pt x="1944465" y="1428973"/>
                  </a:lnTo>
                  <a:cubicBezTo>
                    <a:pt x="1944465" y="1443156"/>
                    <a:pt x="1938830" y="1456759"/>
                    <a:pt x="1928801" y="1466789"/>
                  </a:cubicBezTo>
                  <a:cubicBezTo>
                    <a:pt x="1918771" y="1476818"/>
                    <a:pt x="1905169" y="1482453"/>
                    <a:pt x="1890985" y="1482453"/>
                  </a:cubicBezTo>
                  <a:lnTo>
                    <a:pt x="53480" y="1482453"/>
                  </a:lnTo>
                  <a:cubicBezTo>
                    <a:pt x="39296" y="1482453"/>
                    <a:pt x="25693" y="1476818"/>
                    <a:pt x="15664" y="1466789"/>
                  </a:cubicBezTo>
                  <a:cubicBezTo>
                    <a:pt x="5634" y="1456759"/>
                    <a:pt x="0" y="1443156"/>
                    <a:pt x="0" y="1428973"/>
                  </a:cubicBezTo>
                  <a:lnTo>
                    <a:pt x="0" y="53480"/>
                  </a:lnTo>
                  <a:cubicBezTo>
                    <a:pt x="0" y="39296"/>
                    <a:pt x="5634" y="25693"/>
                    <a:pt x="15664" y="15664"/>
                  </a:cubicBezTo>
                  <a:cubicBezTo>
                    <a:pt x="25693" y="5634"/>
                    <a:pt x="39296" y="0"/>
                    <a:pt x="53480" y="0"/>
                  </a:cubicBezTo>
                  <a:close/>
                </a:path>
              </a:pathLst>
            </a:custGeom>
            <a:solidFill>
              <a:srgbClr val="183C60"/>
            </a:solidFill>
          </p:spPr>
        </p:sp>
        <p:sp>
          <p:nvSpPr>
            <p:cNvPr name="TextBox 8" id="8"/>
            <p:cNvSpPr txBox="true"/>
            <p:nvPr/>
          </p:nvSpPr>
          <p:spPr>
            <a:xfrm>
              <a:off x="0" y="-38100"/>
              <a:ext cx="1944465" cy="1520553"/>
            </a:xfrm>
            <a:prstGeom prst="rect">
              <a:avLst/>
            </a:prstGeom>
          </p:spPr>
          <p:txBody>
            <a:bodyPr anchor="ctr" rtlCol="false" tIns="50800" lIns="50800" bIns="50800" rIns="50800"/>
            <a:lstStyle/>
            <a:p>
              <a:pPr algn="ctr">
                <a:lnSpc>
                  <a:spcPts val="2659"/>
                </a:lnSpc>
              </a:pPr>
            </a:p>
          </p:txBody>
        </p:sp>
      </p:grpSp>
      <p:sp>
        <p:nvSpPr>
          <p:cNvPr name="Freeform 9" id="9"/>
          <p:cNvSpPr/>
          <p:nvPr/>
        </p:nvSpPr>
        <p:spPr>
          <a:xfrm flipH="false" flipV="false" rot="0">
            <a:off x="2929856" y="566853"/>
            <a:ext cx="3888844" cy="3344406"/>
          </a:xfrm>
          <a:custGeom>
            <a:avLst/>
            <a:gdLst/>
            <a:ahLst/>
            <a:cxnLst/>
            <a:rect r="r" b="b" t="t" l="l"/>
            <a:pathLst>
              <a:path h="3344406" w="3888844">
                <a:moveTo>
                  <a:pt x="0" y="0"/>
                </a:moveTo>
                <a:lnTo>
                  <a:pt x="3888843" y="0"/>
                </a:lnTo>
                <a:lnTo>
                  <a:pt x="3888843" y="3344405"/>
                </a:lnTo>
                <a:lnTo>
                  <a:pt x="0" y="334440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0" id="10"/>
          <p:cNvSpPr txBox="true"/>
          <p:nvPr/>
        </p:nvSpPr>
        <p:spPr>
          <a:xfrm rot="0">
            <a:off x="7145868" y="9525"/>
            <a:ext cx="10523265" cy="3162374"/>
          </a:xfrm>
          <a:prstGeom prst="rect">
            <a:avLst/>
          </a:prstGeom>
        </p:spPr>
        <p:txBody>
          <a:bodyPr anchor="t" rtlCol="false" tIns="0" lIns="0" bIns="0" rIns="0">
            <a:spAutoFit/>
          </a:bodyPr>
          <a:lstStyle/>
          <a:p>
            <a:pPr algn="ctr">
              <a:lnSpc>
                <a:spcPts val="8399"/>
              </a:lnSpc>
            </a:pPr>
            <a:r>
              <a:rPr lang="en-US" b="true" sz="6999">
                <a:solidFill>
                  <a:srgbClr val="183C60"/>
                </a:solidFill>
                <a:latin typeface="Livvic Heavy"/>
                <a:ea typeface="Livvic Heavy"/>
                <a:cs typeface="Livvic Heavy"/>
                <a:sym typeface="Livvic Heavy"/>
              </a:rPr>
              <a:t>OPPORTUNITIES – COGNITIVE AND INTELLECTUAL SKILLS</a:t>
            </a:r>
          </a:p>
        </p:txBody>
      </p:sp>
      <p:sp>
        <p:nvSpPr>
          <p:cNvPr name="TextBox 11" id="11"/>
          <p:cNvSpPr txBox="true"/>
          <p:nvPr/>
        </p:nvSpPr>
        <p:spPr>
          <a:xfrm rot="0">
            <a:off x="1182833" y="4483073"/>
            <a:ext cx="7382890" cy="5803927"/>
          </a:xfrm>
          <a:prstGeom prst="rect">
            <a:avLst/>
          </a:prstGeom>
        </p:spPr>
        <p:txBody>
          <a:bodyPr anchor="t" rtlCol="false" tIns="0" lIns="0" bIns="0" rIns="0">
            <a:spAutoFit/>
          </a:bodyPr>
          <a:lstStyle/>
          <a:p>
            <a:pPr algn="just" marL="518166" indent="-259083" lvl="1">
              <a:lnSpc>
                <a:spcPts val="3528"/>
              </a:lnSpc>
              <a:buFont typeface="Arial"/>
              <a:buChar char="•"/>
            </a:pPr>
            <a:r>
              <a:rPr lang="en-US" sz="2400">
                <a:solidFill>
                  <a:srgbClr val="FFFFFF"/>
                </a:solidFill>
                <a:latin typeface="Open Sauce"/>
                <a:ea typeface="Open Sauce"/>
                <a:cs typeface="Open Sauce"/>
                <a:sym typeface="Open Sauce"/>
              </a:rPr>
              <a:t>Access to PhD-level training, seminars, and advanced research resources in the UK supports professional growth (Watson et al., 2024).</a:t>
            </a:r>
          </a:p>
          <a:p>
            <a:pPr algn="just" marL="518166" indent="-259083" lvl="1">
              <a:lnSpc>
                <a:spcPts val="3528"/>
              </a:lnSpc>
              <a:buFont typeface="Arial"/>
              <a:buChar char="•"/>
            </a:pPr>
            <a:r>
              <a:rPr lang="en-US" sz="2400">
                <a:solidFill>
                  <a:srgbClr val="FFFFFF"/>
                </a:solidFill>
                <a:latin typeface="Open Sauce"/>
                <a:ea typeface="Open Sauce"/>
                <a:cs typeface="Open Sauce"/>
                <a:sym typeface="Open Sauce"/>
              </a:rPr>
              <a:t>Opportunity to sharpen problem-solving, decision-making, and critical evaluation skills highly valued in health and social care (Rana, Bashir &amp; Pallett, 2024).</a:t>
            </a:r>
          </a:p>
          <a:p>
            <a:pPr algn="just" marL="518166" indent="-259083" lvl="1">
              <a:lnSpc>
                <a:spcPts val="3528"/>
              </a:lnSpc>
              <a:buFont typeface="Arial"/>
              <a:buChar char="•"/>
            </a:pPr>
            <a:r>
              <a:rPr lang="en-US" sz="2400">
                <a:solidFill>
                  <a:srgbClr val="FFFFFF"/>
                </a:solidFill>
                <a:latin typeface="Open Sauce"/>
                <a:ea typeface="Open Sauce"/>
                <a:cs typeface="Open Sauce"/>
                <a:sym typeface="Open Sauce"/>
              </a:rPr>
              <a:t>Example: participation in academic conferences and leadership workshops to build research dissemination skills (Spowart et al., 2024).</a:t>
            </a:r>
          </a:p>
          <a:p>
            <a:pPr algn="just">
              <a:lnSpc>
                <a:spcPts val="3528"/>
              </a:lnSpc>
            </a:pPr>
          </a:p>
        </p:txBody>
      </p:sp>
      <p:sp>
        <p:nvSpPr>
          <p:cNvPr name="TextBox 12" id="12"/>
          <p:cNvSpPr txBox="true"/>
          <p:nvPr/>
        </p:nvSpPr>
        <p:spPr>
          <a:xfrm rot="0">
            <a:off x="9673842" y="4836886"/>
            <a:ext cx="6366479" cy="5105827"/>
          </a:xfrm>
          <a:prstGeom prst="rect">
            <a:avLst/>
          </a:prstGeom>
        </p:spPr>
        <p:txBody>
          <a:bodyPr anchor="t" rtlCol="false" tIns="0" lIns="0" bIns="0" rIns="0">
            <a:spAutoFit/>
          </a:bodyPr>
          <a:lstStyle/>
          <a:p>
            <a:pPr algn="just" marL="539756" indent="-269878" lvl="1">
              <a:lnSpc>
                <a:spcPts val="3675"/>
              </a:lnSpc>
              <a:buFont typeface="Arial"/>
              <a:buChar char="•"/>
            </a:pPr>
            <a:r>
              <a:rPr lang="en-US" sz="2500">
                <a:solidFill>
                  <a:srgbClr val="FFFFFF"/>
                </a:solidFill>
                <a:latin typeface="Open Sauce"/>
                <a:ea typeface="Open Sauce"/>
                <a:cs typeface="Open Sauce"/>
                <a:sym typeface="Open Sauce"/>
              </a:rPr>
              <a:t>NHS and universities actively encourage research capacity building to address national workforce shortages (Alkan, Cushen-Brewster &amp; Anyanwu, 2024).</a:t>
            </a:r>
          </a:p>
          <a:p>
            <a:pPr algn="just" marL="539756" indent="-269878" lvl="1">
              <a:lnSpc>
                <a:spcPts val="3675"/>
              </a:lnSpc>
              <a:buFont typeface="Arial"/>
              <a:buChar char="•"/>
            </a:pPr>
            <a:r>
              <a:rPr lang="en-US" sz="2500">
                <a:solidFill>
                  <a:srgbClr val="FFFFFF"/>
                </a:solidFill>
                <a:latin typeface="Open Sauce"/>
                <a:ea typeface="Open Sauce"/>
                <a:cs typeface="Open Sauce"/>
                <a:sym typeface="Open Sauce"/>
              </a:rPr>
              <a:t>In 2023/24, over 100,000 PhD researchers were registered in the UK, contributing to knowledge creation and innovation in practice (HESA, 2024).</a:t>
            </a:r>
          </a:p>
          <a:p>
            <a:pPr algn="just">
              <a:lnSpc>
                <a:spcPts val="3675"/>
              </a:lnSpc>
            </a:pPr>
          </a:p>
        </p:txBody>
      </p:sp>
      <p:sp>
        <p:nvSpPr>
          <p:cNvPr name="Freeform 13" id="13"/>
          <p:cNvSpPr/>
          <p:nvPr/>
        </p:nvSpPr>
        <p:spPr>
          <a:xfrm flipH="false" flipV="true" rot="0">
            <a:off x="-279134" y="-371975"/>
            <a:ext cx="3448402" cy="4039124"/>
          </a:xfrm>
          <a:custGeom>
            <a:avLst/>
            <a:gdLst/>
            <a:ahLst/>
            <a:cxnLst/>
            <a:rect r="r" b="b" t="t" l="l"/>
            <a:pathLst>
              <a:path h="4039124" w="3448402">
                <a:moveTo>
                  <a:pt x="0" y="4039124"/>
                </a:moveTo>
                <a:lnTo>
                  <a:pt x="3448402" y="4039124"/>
                </a:lnTo>
                <a:lnTo>
                  <a:pt x="3448402" y="0"/>
                </a:lnTo>
                <a:lnTo>
                  <a:pt x="0" y="0"/>
                </a:lnTo>
                <a:lnTo>
                  <a:pt x="0" y="4039124"/>
                </a:lnTo>
                <a:close/>
              </a:path>
            </a:pathLst>
          </a:custGeom>
          <a:blipFill>
            <a:blip r:embed="rId7">
              <a:extLst>
                <a:ext uri="{96DAC541-7B7A-43D3-8B79-37D633B846F1}">
                  <asvg:svgBlip xmlns:asvg="http://schemas.microsoft.com/office/drawing/2016/SVG/main" r:embed="rId8"/>
                </a:ext>
              </a:extLst>
            </a:blip>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grpSp>
        <p:nvGrpSpPr>
          <p:cNvPr name="Group 2" id="2"/>
          <p:cNvGrpSpPr/>
          <p:nvPr/>
        </p:nvGrpSpPr>
        <p:grpSpPr>
          <a:xfrm rot="0">
            <a:off x="-674602" y="9428735"/>
            <a:ext cx="19845514" cy="1154507"/>
            <a:chOff x="0" y="0"/>
            <a:chExt cx="5226802" cy="304068"/>
          </a:xfrm>
        </p:grpSpPr>
        <p:sp>
          <p:nvSpPr>
            <p:cNvPr name="Freeform 3" id="3"/>
            <p:cNvSpPr/>
            <p:nvPr/>
          </p:nvSpPr>
          <p:spPr>
            <a:xfrm flipH="false" flipV="false" rot="0">
              <a:off x="0" y="0"/>
              <a:ext cx="5226802" cy="304068"/>
            </a:xfrm>
            <a:custGeom>
              <a:avLst/>
              <a:gdLst/>
              <a:ahLst/>
              <a:cxnLst/>
              <a:rect r="r" b="b" t="t" l="l"/>
              <a:pathLst>
                <a:path h="304068" w="5226802">
                  <a:moveTo>
                    <a:pt x="19896" y="0"/>
                  </a:moveTo>
                  <a:lnTo>
                    <a:pt x="5206906" y="0"/>
                  </a:lnTo>
                  <a:cubicBezTo>
                    <a:pt x="5217894" y="0"/>
                    <a:pt x="5226802" y="8908"/>
                    <a:pt x="5226802" y="19896"/>
                  </a:cubicBezTo>
                  <a:lnTo>
                    <a:pt x="5226802" y="284172"/>
                  </a:lnTo>
                  <a:cubicBezTo>
                    <a:pt x="5226802" y="289449"/>
                    <a:pt x="5224706" y="294509"/>
                    <a:pt x="5220975" y="298240"/>
                  </a:cubicBezTo>
                  <a:cubicBezTo>
                    <a:pt x="5217244" y="301971"/>
                    <a:pt x="5212183" y="304068"/>
                    <a:pt x="5206906" y="304068"/>
                  </a:cubicBezTo>
                  <a:lnTo>
                    <a:pt x="19896" y="304068"/>
                  </a:lnTo>
                  <a:cubicBezTo>
                    <a:pt x="8908" y="304068"/>
                    <a:pt x="0" y="295160"/>
                    <a:pt x="0" y="284172"/>
                  </a:cubicBezTo>
                  <a:lnTo>
                    <a:pt x="0" y="19896"/>
                  </a:lnTo>
                  <a:cubicBezTo>
                    <a:pt x="0" y="8908"/>
                    <a:pt x="8908" y="0"/>
                    <a:pt x="19896" y="0"/>
                  </a:cubicBezTo>
                  <a:close/>
                </a:path>
              </a:pathLst>
            </a:custGeom>
            <a:solidFill>
              <a:srgbClr val="183C60"/>
            </a:solidFill>
          </p:spPr>
        </p:sp>
        <p:sp>
          <p:nvSpPr>
            <p:cNvPr name="TextBox 4" id="4"/>
            <p:cNvSpPr txBox="true"/>
            <p:nvPr/>
          </p:nvSpPr>
          <p:spPr>
            <a:xfrm>
              <a:off x="0" y="-38100"/>
              <a:ext cx="5226802" cy="342168"/>
            </a:xfrm>
            <a:prstGeom prst="rect">
              <a:avLst/>
            </a:prstGeom>
          </p:spPr>
          <p:txBody>
            <a:bodyPr anchor="ctr" rtlCol="false" tIns="50800" lIns="50800" bIns="50800" rIns="50800"/>
            <a:lstStyle/>
            <a:p>
              <a:pPr algn="ctr">
                <a:lnSpc>
                  <a:spcPts val="2659"/>
                </a:lnSpc>
              </a:pPr>
            </a:p>
          </p:txBody>
        </p:sp>
      </p:grpSp>
      <p:sp>
        <p:nvSpPr>
          <p:cNvPr name="Freeform 5" id="5"/>
          <p:cNvSpPr/>
          <p:nvPr/>
        </p:nvSpPr>
        <p:spPr>
          <a:xfrm flipH="false" flipV="false" rot="0">
            <a:off x="13116977" y="4471735"/>
            <a:ext cx="5171023" cy="3949369"/>
          </a:xfrm>
          <a:custGeom>
            <a:avLst/>
            <a:gdLst/>
            <a:ahLst/>
            <a:cxnLst/>
            <a:rect r="r" b="b" t="t" l="l"/>
            <a:pathLst>
              <a:path h="3949369" w="5171023">
                <a:moveTo>
                  <a:pt x="0" y="0"/>
                </a:moveTo>
                <a:lnTo>
                  <a:pt x="5171023" y="0"/>
                </a:lnTo>
                <a:lnTo>
                  <a:pt x="5171023" y="3949369"/>
                </a:lnTo>
                <a:lnTo>
                  <a:pt x="0" y="394936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3924497" y="237965"/>
            <a:ext cx="10023368" cy="2105075"/>
          </a:xfrm>
          <a:prstGeom prst="rect">
            <a:avLst/>
          </a:prstGeom>
        </p:spPr>
        <p:txBody>
          <a:bodyPr anchor="t" rtlCol="false" tIns="0" lIns="0" bIns="0" rIns="0">
            <a:spAutoFit/>
          </a:bodyPr>
          <a:lstStyle/>
          <a:p>
            <a:pPr algn="ctr">
              <a:lnSpc>
                <a:spcPts val="8399"/>
              </a:lnSpc>
            </a:pPr>
            <a:r>
              <a:rPr lang="en-US" b="true" sz="6999">
                <a:solidFill>
                  <a:srgbClr val="183C60"/>
                </a:solidFill>
                <a:latin typeface="Livvic Heavy"/>
                <a:ea typeface="Livvic Heavy"/>
                <a:cs typeface="Livvic Heavy"/>
                <a:sym typeface="Livvic Heavy"/>
              </a:rPr>
              <a:t>THREATS – PRACTICAL APPLICATION SKILLS</a:t>
            </a:r>
          </a:p>
        </p:txBody>
      </p:sp>
      <p:sp>
        <p:nvSpPr>
          <p:cNvPr name="TextBox 7" id="7"/>
          <p:cNvSpPr txBox="true"/>
          <p:nvPr/>
        </p:nvSpPr>
        <p:spPr>
          <a:xfrm rot="0">
            <a:off x="1510078" y="2919441"/>
            <a:ext cx="10358620" cy="6509294"/>
          </a:xfrm>
          <a:prstGeom prst="rect">
            <a:avLst/>
          </a:prstGeom>
        </p:spPr>
        <p:txBody>
          <a:bodyPr anchor="t" rtlCol="false" tIns="0" lIns="0" bIns="0" rIns="0">
            <a:spAutoFit/>
          </a:bodyPr>
          <a:lstStyle/>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Limited hands-on exposure to frontline care while focusing on academic research (Watson et al.,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Risk of skill-gap between theoretical knowledge and applied practice, creating challenges in employability (Rana, Bashir &amp; Pallett,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Example: difficulty in translating classroom learning into patient and community engagement (Spowart et al.,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Research shows UK healthcare organisations face barriers when graduates lack applied experience, impacting retention and readiness (Alkan, Cushen-Brewster &amp; Anyanwu, 2024).</a:t>
            </a:r>
          </a:p>
          <a:p>
            <a:pPr algn="just" marL="539756" indent="-269878" lvl="1">
              <a:lnSpc>
                <a:spcPts val="3725"/>
              </a:lnSpc>
              <a:buFont typeface="Arial"/>
              <a:buChar char="•"/>
            </a:pPr>
            <a:r>
              <a:rPr lang="en-US" b="true" sz="2500">
                <a:solidFill>
                  <a:srgbClr val="000000"/>
                </a:solidFill>
                <a:latin typeface="Open Sauce Medium"/>
                <a:ea typeface="Open Sauce Medium"/>
                <a:cs typeface="Open Sauce Medium"/>
                <a:sym typeface="Open Sauce Medium"/>
              </a:rPr>
              <a:t>Around 25% of healthcare graduates report underpreparedness for direct practice roles in their first year of employment (Rana, Bashir &amp; Pallett, 2024).</a:t>
            </a:r>
          </a:p>
          <a:p>
            <a:pPr algn="just">
              <a:lnSpc>
                <a:spcPts val="3725"/>
              </a:lnSpc>
            </a:pPr>
          </a:p>
        </p:txBody>
      </p:sp>
      <p:sp>
        <p:nvSpPr>
          <p:cNvPr name="Freeform 8" id="8"/>
          <p:cNvSpPr/>
          <p:nvPr/>
        </p:nvSpPr>
        <p:spPr>
          <a:xfrm flipH="true" flipV="true" rot="0">
            <a:off x="14839598" y="-319330"/>
            <a:ext cx="3872876" cy="4536312"/>
          </a:xfrm>
          <a:custGeom>
            <a:avLst/>
            <a:gdLst/>
            <a:ahLst/>
            <a:cxnLst/>
            <a:rect r="r" b="b" t="t" l="l"/>
            <a:pathLst>
              <a:path h="4536312" w="3872876">
                <a:moveTo>
                  <a:pt x="3872876" y="4536311"/>
                </a:moveTo>
                <a:lnTo>
                  <a:pt x="0" y="4536311"/>
                </a:lnTo>
                <a:lnTo>
                  <a:pt x="0" y="0"/>
                </a:lnTo>
                <a:lnTo>
                  <a:pt x="3872876" y="0"/>
                </a:lnTo>
                <a:lnTo>
                  <a:pt x="3872876" y="4536311"/>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9" id="9"/>
          <p:cNvSpPr/>
          <p:nvPr/>
        </p:nvSpPr>
        <p:spPr>
          <a:xfrm flipH="false" flipV="true" rot="0">
            <a:off x="-426360" y="-319330"/>
            <a:ext cx="3872876" cy="4536312"/>
          </a:xfrm>
          <a:custGeom>
            <a:avLst/>
            <a:gdLst/>
            <a:ahLst/>
            <a:cxnLst/>
            <a:rect r="r" b="b" t="t" l="l"/>
            <a:pathLst>
              <a:path h="4536312" w="3872876">
                <a:moveTo>
                  <a:pt x="0" y="4536311"/>
                </a:moveTo>
                <a:lnTo>
                  <a:pt x="3872876" y="4536311"/>
                </a:lnTo>
                <a:lnTo>
                  <a:pt x="3872876" y="0"/>
                </a:lnTo>
                <a:lnTo>
                  <a:pt x="0" y="0"/>
                </a:lnTo>
                <a:lnTo>
                  <a:pt x="0" y="4536311"/>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grpSp>
        <p:nvGrpSpPr>
          <p:cNvPr name="Group 2" id="2"/>
          <p:cNvGrpSpPr/>
          <p:nvPr/>
        </p:nvGrpSpPr>
        <p:grpSpPr>
          <a:xfrm rot="0">
            <a:off x="671837" y="2561937"/>
            <a:ext cx="11840031" cy="7291561"/>
            <a:chOff x="0" y="0"/>
            <a:chExt cx="3118362" cy="1920411"/>
          </a:xfrm>
        </p:grpSpPr>
        <p:sp>
          <p:nvSpPr>
            <p:cNvPr name="Freeform 3" id="3"/>
            <p:cNvSpPr/>
            <p:nvPr/>
          </p:nvSpPr>
          <p:spPr>
            <a:xfrm flipH="false" flipV="false" rot="0">
              <a:off x="0" y="0"/>
              <a:ext cx="3118362" cy="1920411"/>
            </a:xfrm>
            <a:custGeom>
              <a:avLst/>
              <a:gdLst/>
              <a:ahLst/>
              <a:cxnLst/>
              <a:rect r="r" b="b" t="t" l="l"/>
              <a:pathLst>
                <a:path h="1920411" w="3118362">
                  <a:moveTo>
                    <a:pt x="33348" y="0"/>
                  </a:moveTo>
                  <a:lnTo>
                    <a:pt x="3085014" y="0"/>
                  </a:lnTo>
                  <a:cubicBezTo>
                    <a:pt x="3103432" y="0"/>
                    <a:pt x="3118362" y="14930"/>
                    <a:pt x="3118362" y="33348"/>
                  </a:cubicBezTo>
                  <a:lnTo>
                    <a:pt x="3118362" y="1887063"/>
                  </a:lnTo>
                  <a:cubicBezTo>
                    <a:pt x="3118362" y="1905481"/>
                    <a:pt x="3103432" y="1920411"/>
                    <a:pt x="3085014" y="1920411"/>
                  </a:cubicBezTo>
                  <a:lnTo>
                    <a:pt x="33348" y="1920411"/>
                  </a:lnTo>
                  <a:cubicBezTo>
                    <a:pt x="14930" y="1920411"/>
                    <a:pt x="0" y="1905481"/>
                    <a:pt x="0" y="1887063"/>
                  </a:cubicBezTo>
                  <a:lnTo>
                    <a:pt x="0" y="33348"/>
                  </a:lnTo>
                  <a:cubicBezTo>
                    <a:pt x="0" y="14930"/>
                    <a:pt x="14930" y="0"/>
                    <a:pt x="33348" y="0"/>
                  </a:cubicBezTo>
                  <a:close/>
                </a:path>
              </a:pathLst>
            </a:custGeom>
            <a:solidFill>
              <a:srgbClr val="183C60"/>
            </a:solidFill>
          </p:spPr>
        </p:sp>
        <p:sp>
          <p:nvSpPr>
            <p:cNvPr name="TextBox 4" id="4"/>
            <p:cNvSpPr txBox="true"/>
            <p:nvPr/>
          </p:nvSpPr>
          <p:spPr>
            <a:xfrm>
              <a:off x="0" y="-38100"/>
              <a:ext cx="3118362" cy="1958511"/>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15686490" y="-2079931"/>
            <a:ext cx="4712592" cy="4712592"/>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DA7A"/>
            </a:solidFill>
          </p:spPr>
        </p:sp>
        <p:sp>
          <p:nvSpPr>
            <p:cNvPr name="TextBox 7" id="7"/>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8" id="8"/>
          <p:cNvSpPr/>
          <p:nvPr/>
        </p:nvSpPr>
        <p:spPr>
          <a:xfrm flipH="true" flipV="false" rot="0">
            <a:off x="10915798" y="1884467"/>
            <a:ext cx="5898849" cy="6518065"/>
          </a:xfrm>
          <a:custGeom>
            <a:avLst/>
            <a:gdLst/>
            <a:ahLst/>
            <a:cxnLst/>
            <a:rect r="r" b="b" t="t" l="l"/>
            <a:pathLst>
              <a:path h="6518065" w="5898849">
                <a:moveTo>
                  <a:pt x="5898850" y="0"/>
                </a:moveTo>
                <a:lnTo>
                  <a:pt x="0" y="0"/>
                </a:lnTo>
                <a:lnTo>
                  <a:pt x="0" y="6518066"/>
                </a:lnTo>
                <a:lnTo>
                  <a:pt x="5898850" y="6518066"/>
                </a:lnTo>
                <a:lnTo>
                  <a:pt x="589885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9" id="9"/>
          <p:cNvSpPr txBox="true"/>
          <p:nvPr/>
        </p:nvSpPr>
        <p:spPr>
          <a:xfrm rot="0">
            <a:off x="671837" y="360487"/>
            <a:ext cx="10243961" cy="1523980"/>
          </a:xfrm>
          <a:prstGeom prst="rect">
            <a:avLst/>
          </a:prstGeom>
        </p:spPr>
        <p:txBody>
          <a:bodyPr anchor="t" rtlCol="false" tIns="0" lIns="0" bIns="0" rIns="0">
            <a:spAutoFit/>
          </a:bodyPr>
          <a:lstStyle/>
          <a:p>
            <a:pPr algn="ctr">
              <a:lnSpc>
                <a:spcPts val="6000"/>
              </a:lnSpc>
            </a:pPr>
            <a:r>
              <a:rPr lang="en-US" b="true" sz="5000">
                <a:solidFill>
                  <a:srgbClr val="183C60"/>
                </a:solidFill>
                <a:latin typeface="Livvic Heavy"/>
                <a:ea typeface="Livvic Heavy"/>
                <a:cs typeface="Livvic Heavy"/>
                <a:sym typeface="Livvic Heavy"/>
              </a:rPr>
              <a:t>LEVERAGING STRENGTHS &amp; UTILISING OPPORTUNITIES</a:t>
            </a:r>
          </a:p>
        </p:txBody>
      </p:sp>
      <p:sp>
        <p:nvSpPr>
          <p:cNvPr name="TextBox 10" id="10"/>
          <p:cNvSpPr txBox="true"/>
          <p:nvPr/>
        </p:nvSpPr>
        <p:spPr>
          <a:xfrm rot="0">
            <a:off x="899002" y="3775908"/>
            <a:ext cx="10271237" cy="4815995"/>
          </a:xfrm>
          <a:prstGeom prst="rect">
            <a:avLst/>
          </a:prstGeom>
        </p:spPr>
        <p:txBody>
          <a:bodyPr anchor="t" rtlCol="false" tIns="0" lIns="0" bIns="0" rIns="0">
            <a:spAutoFit/>
          </a:bodyPr>
          <a:lstStyle/>
          <a:p>
            <a:pPr algn="just" marL="469109" indent="-234554" lvl="1">
              <a:lnSpc>
                <a:spcPts val="3194"/>
              </a:lnSpc>
              <a:buFont typeface="Arial"/>
              <a:buChar char="•"/>
            </a:pPr>
            <a:r>
              <a:rPr lang="en-US" sz="2172">
                <a:solidFill>
                  <a:srgbClr val="FFFFFF"/>
                </a:solidFill>
                <a:latin typeface="Open Sauce"/>
                <a:ea typeface="Open Sauce"/>
                <a:cs typeface="Open Sauce"/>
                <a:sym typeface="Open Sauce"/>
              </a:rPr>
              <a:t>Use literature engagement skills to address theoretical gaps and apply insights to real-world case studies (Watson et al., 2024).</a:t>
            </a:r>
          </a:p>
          <a:p>
            <a:pPr algn="just" marL="469109" indent="-234554" lvl="1">
              <a:lnSpc>
                <a:spcPts val="3194"/>
              </a:lnSpc>
              <a:buFont typeface="Arial"/>
              <a:buChar char="•"/>
            </a:pPr>
            <a:r>
              <a:rPr lang="en-US" sz="2172">
                <a:solidFill>
                  <a:srgbClr val="FFFFFF"/>
                </a:solidFill>
                <a:latin typeface="Open Sauce"/>
                <a:ea typeface="Open Sauce"/>
                <a:cs typeface="Open Sauce"/>
                <a:sym typeface="Open Sauce"/>
              </a:rPr>
              <a:t>Overcome practical skill threats via internships, placements, or collaborative NHS projects (Alkan, Cushen-Brewster &amp; Anyanwu, 2024).</a:t>
            </a:r>
          </a:p>
          <a:p>
            <a:pPr algn="just" marL="469109" indent="-234554" lvl="1">
              <a:lnSpc>
                <a:spcPts val="3194"/>
              </a:lnSpc>
              <a:buFont typeface="Arial"/>
              <a:buChar char="•"/>
            </a:pPr>
            <a:r>
              <a:rPr lang="en-US" sz="2172">
                <a:solidFill>
                  <a:srgbClr val="FFFFFF"/>
                </a:solidFill>
                <a:latin typeface="Open Sauce"/>
                <a:ea typeface="Open Sauce"/>
                <a:cs typeface="Open Sauce"/>
                <a:sym typeface="Open Sauce"/>
              </a:rPr>
              <a:t>Example: leverage research skills to design evidence-based interventions improving workforce development (Spowart et al., 2024).</a:t>
            </a:r>
          </a:p>
          <a:p>
            <a:pPr algn="just" marL="469109" indent="-234554" lvl="1">
              <a:lnSpc>
                <a:spcPts val="3194"/>
              </a:lnSpc>
              <a:buFont typeface="Arial"/>
              <a:buChar char="•"/>
            </a:pPr>
            <a:r>
              <a:rPr lang="en-US" sz="2172">
                <a:solidFill>
                  <a:srgbClr val="FFFFFF"/>
                </a:solidFill>
                <a:latin typeface="Open Sauce"/>
                <a:ea typeface="Open Sauce"/>
                <a:cs typeface="Open Sauce"/>
                <a:sym typeface="Open Sauce"/>
              </a:rPr>
              <a:t>Build transferable skills—communication, teamwork, leadership—highly valued by employers (Rana, Bashir &amp; Pallett, 2024).</a:t>
            </a:r>
          </a:p>
          <a:p>
            <a:pPr algn="just" marL="469109" indent="-234554" lvl="1">
              <a:lnSpc>
                <a:spcPts val="3194"/>
              </a:lnSpc>
              <a:buFont typeface="Arial"/>
              <a:buChar char="•"/>
            </a:pPr>
            <a:r>
              <a:rPr lang="en-US" sz="2172">
                <a:solidFill>
                  <a:srgbClr val="FFFFFF"/>
                </a:solidFill>
                <a:latin typeface="Open Sauce"/>
                <a:ea typeface="Open Sauce"/>
                <a:cs typeface="Open Sauce"/>
                <a:sym typeface="Open Sauce"/>
              </a:rPr>
              <a:t>In 2023, 82% of UK health employers identified transferable skills as critical for employability, strengthening professional identity (Rana, Bashir &amp; Pallett, 2024).</a:t>
            </a:r>
          </a:p>
          <a:p>
            <a:pPr algn="just">
              <a:lnSpc>
                <a:spcPts val="3194"/>
              </a:lnSpc>
            </a:pPr>
          </a:p>
        </p:txBody>
      </p:sp>
      <p:sp>
        <p:nvSpPr>
          <p:cNvPr name="Freeform 11" id="11"/>
          <p:cNvSpPr/>
          <p:nvPr/>
        </p:nvSpPr>
        <p:spPr>
          <a:xfrm flipH="false" flipV="false" rot="0">
            <a:off x="899002" y="8943863"/>
            <a:ext cx="3184170" cy="314437"/>
          </a:xfrm>
          <a:custGeom>
            <a:avLst/>
            <a:gdLst/>
            <a:ahLst/>
            <a:cxnLst/>
            <a:rect r="r" b="b" t="t" l="l"/>
            <a:pathLst>
              <a:path h="314437" w="3184170">
                <a:moveTo>
                  <a:pt x="0" y="0"/>
                </a:moveTo>
                <a:lnTo>
                  <a:pt x="3184170" y="0"/>
                </a:lnTo>
                <a:lnTo>
                  <a:pt x="3184170" y="314437"/>
                </a:lnTo>
                <a:lnTo>
                  <a:pt x="0" y="31443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sp>
        <p:nvSpPr>
          <p:cNvPr name="TextBox 2" id="2"/>
          <p:cNvSpPr txBox="true"/>
          <p:nvPr/>
        </p:nvSpPr>
        <p:spPr>
          <a:xfrm rot="0">
            <a:off x="5266609" y="265639"/>
            <a:ext cx="7027414" cy="1047750"/>
          </a:xfrm>
          <a:prstGeom prst="rect">
            <a:avLst/>
          </a:prstGeom>
        </p:spPr>
        <p:txBody>
          <a:bodyPr anchor="t" rtlCol="false" tIns="0" lIns="0" bIns="0" rIns="0">
            <a:spAutoFit/>
          </a:bodyPr>
          <a:lstStyle/>
          <a:p>
            <a:pPr algn="ctr">
              <a:lnSpc>
                <a:spcPts val="8399"/>
              </a:lnSpc>
            </a:pPr>
            <a:r>
              <a:rPr lang="en-US" b="true" sz="6999">
                <a:solidFill>
                  <a:srgbClr val="183C60"/>
                </a:solidFill>
                <a:latin typeface="Livvic Heavy"/>
                <a:ea typeface="Livvic Heavy"/>
                <a:cs typeface="Livvic Heavy"/>
                <a:sym typeface="Livvic Heavy"/>
              </a:rPr>
              <a:t>CONCLUSION</a:t>
            </a:r>
          </a:p>
        </p:txBody>
      </p:sp>
      <p:grpSp>
        <p:nvGrpSpPr>
          <p:cNvPr name="Group 3" id="3"/>
          <p:cNvGrpSpPr/>
          <p:nvPr/>
        </p:nvGrpSpPr>
        <p:grpSpPr>
          <a:xfrm rot="0">
            <a:off x="3333469" y="1529791"/>
            <a:ext cx="12652365" cy="8477051"/>
            <a:chOff x="0" y="0"/>
            <a:chExt cx="3332310" cy="2232639"/>
          </a:xfrm>
        </p:grpSpPr>
        <p:sp>
          <p:nvSpPr>
            <p:cNvPr name="Freeform 4" id="4"/>
            <p:cNvSpPr/>
            <p:nvPr/>
          </p:nvSpPr>
          <p:spPr>
            <a:xfrm flipH="false" flipV="false" rot="0">
              <a:off x="0" y="0"/>
              <a:ext cx="3332310" cy="2232639"/>
            </a:xfrm>
            <a:custGeom>
              <a:avLst/>
              <a:gdLst/>
              <a:ahLst/>
              <a:cxnLst/>
              <a:rect r="r" b="b" t="t" l="l"/>
              <a:pathLst>
                <a:path h="2232639" w="3332310">
                  <a:moveTo>
                    <a:pt x="31207" y="0"/>
                  </a:moveTo>
                  <a:lnTo>
                    <a:pt x="3301104" y="0"/>
                  </a:lnTo>
                  <a:cubicBezTo>
                    <a:pt x="3309380" y="0"/>
                    <a:pt x="3317318" y="3288"/>
                    <a:pt x="3323170" y="9140"/>
                  </a:cubicBezTo>
                  <a:cubicBezTo>
                    <a:pt x="3329022" y="14993"/>
                    <a:pt x="3332310" y="22930"/>
                    <a:pt x="3332310" y="31207"/>
                  </a:cubicBezTo>
                  <a:lnTo>
                    <a:pt x="3332310" y="2201432"/>
                  </a:lnTo>
                  <a:cubicBezTo>
                    <a:pt x="3332310" y="2209709"/>
                    <a:pt x="3329022" y="2217646"/>
                    <a:pt x="3323170" y="2223499"/>
                  </a:cubicBezTo>
                  <a:cubicBezTo>
                    <a:pt x="3317318" y="2229351"/>
                    <a:pt x="3309380" y="2232639"/>
                    <a:pt x="3301104" y="2232639"/>
                  </a:cubicBezTo>
                  <a:lnTo>
                    <a:pt x="31207" y="2232639"/>
                  </a:lnTo>
                  <a:cubicBezTo>
                    <a:pt x="22930" y="2232639"/>
                    <a:pt x="14993" y="2229351"/>
                    <a:pt x="9140" y="2223499"/>
                  </a:cubicBezTo>
                  <a:cubicBezTo>
                    <a:pt x="3288" y="2217646"/>
                    <a:pt x="0" y="2209709"/>
                    <a:pt x="0" y="2201432"/>
                  </a:cubicBezTo>
                  <a:lnTo>
                    <a:pt x="0" y="31207"/>
                  </a:lnTo>
                  <a:cubicBezTo>
                    <a:pt x="0" y="22930"/>
                    <a:pt x="3288" y="14993"/>
                    <a:pt x="9140" y="9140"/>
                  </a:cubicBezTo>
                  <a:cubicBezTo>
                    <a:pt x="14993" y="3288"/>
                    <a:pt x="22930" y="0"/>
                    <a:pt x="31207" y="0"/>
                  </a:cubicBezTo>
                  <a:close/>
                </a:path>
              </a:pathLst>
            </a:custGeom>
            <a:solidFill>
              <a:srgbClr val="183C60"/>
            </a:solidFill>
          </p:spPr>
        </p:sp>
        <p:sp>
          <p:nvSpPr>
            <p:cNvPr name="TextBox 5" id="5"/>
            <p:cNvSpPr txBox="true"/>
            <p:nvPr/>
          </p:nvSpPr>
          <p:spPr>
            <a:xfrm>
              <a:off x="0" y="-38100"/>
              <a:ext cx="3332310" cy="2270739"/>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3860270" y="2146451"/>
            <a:ext cx="11572373" cy="6807846"/>
          </a:xfrm>
          <a:prstGeom prst="rect">
            <a:avLst/>
          </a:prstGeom>
        </p:spPr>
        <p:txBody>
          <a:bodyPr anchor="t" rtlCol="false" tIns="0" lIns="0" bIns="0" rIns="0">
            <a:spAutoFit/>
          </a:bodyPr>
          <a:lstStyle/>
          <a:p>
            <a:pPr algn="just" marL="566063" indent="-283032" lvl="1">
              <a:lnSpc>
                <a:spcPts val="3854"/>
              </a:lnSpc>
              <a:buFont typeface="Arial"/>
              <a:buChar char="•"/>
            </a:pPr>
            <a:r>
              <a:rPr lang="en-US" sz="2621">
                <a:solidFill>
                  <a:srgbClr val="FFFFFF"/>
                </a:solidFill>
                <a:latin typeface="Open Sauce"/>
                <a:ea typeface="Open Sauce"/>
                <a:cs typeface="Open Sauce"/>
                <a:sym typeface="Open Sauce"/>
              </a:rPr>
              <a:t>Personal SWOT highlighted strengths in literature engagement and transferable skills (Watson et al., 2024).</a:t>
            </a:r>
          </a:p>
          <a:p>
            <a:pPr algn="just" marL="566063" indent="-283032" lvl="1">
              <a:lnSpc>
                <a:spcPts val="3854"/>
              </a:lnSpc>
              <a:buFont typeface="Arial"/>
              <a:buChar char="•"/>
            </a:pPr>
            <a:r>
              <a:rPr lang="en-US" sz="2621">
                <a:solidFill>
                  <a:srgbClr val="FFFFFF"/>
                </a:solidFill>
                <a:latin typeface="Open Sauce"/>
                <a:ea typeface="Open Sauce"/>
                <a:cs typeface="Open Sauce"/>
                <a:sym typeface="Open Sauce"/>
              </a:rPr>
              <a:t>Weaknesses include gaps in applying theory to practice, requiring targeted placements and applied learning (Rana, Bashir &amp; Pallett, 2024).</a:t>
            </a:r>
          </a:p>
          <a:p>
            <a:pPr algn="just" marL="566063" indent="-283032" lvl="1">
              <a:lnSpc>
                <a:spcPts val="3854"/>
              </a:lnSpc>
              <a:buFont typeface="Arial"/>
              <a:buChar char="•"/>
            </a:pPr>
            <a:r>
              <a:rPr lang="en-US" sz="2621">
                <a:solidFill>
                  <a:srgbClr val="FFFFFF"/>
                </a:solidFill>
                <a:latin typeface="Open Sauce"/>
                <a:ea typeface="Open Sauce"/>
                <a:cs typeface="Open Sauce"/>
                <a:sym typeface="Open Sauce"/>
              </a:rPr>
              <a:t>Opportunities lie in PhD-level training, conferences, and research networks supporting growth (Spowart et al., 2024).</a:t>
            </a:r>
          </a:p>
          <a:p>
            <a:pPr algn="just" marL="566063" indent="-283032" lvl="1">
              <a:lnSpc>
                <a:spcPts val="3854"/>
              </a:lnSpc>
              <a:buFont typeface="Arial"/>
              <a:buChar char="•"/>
            </a:pPr>
            <a:r>
              <a:rPr lang="en-US" sz="2621">
                <a:solidFill>
                  <a:srgbClr val="FFFFFF"/>
                </a:solidFill>
                <a:latin typeface="Open Sauce"/>
                <a:ea typeface="Open Sauce"/>
                <a:cs typeface="Open Sauce"/>
                <a:sym typeface="Open Sauce"/>
              </a:rPr>
              <a:t>Threats include limited hands-on exposure and risk of skill-gaps in frontline readiness (Alkan, Cushen-Brewster &amp; Anyanwu, 2024).</a:t>
            </a:r>
          </a:p>
          <a:p>
            <a:pPr algn="just" marL="566063" indent="-283032" lvl="1">
              <a:lnSpc>
                <a:spcPts val="3854"/>
              </a:lnSpc>
              <a:buFont typeface="Arial"/>
              <a:buChar char="•"/>
            </a:pPr>
            <a:r>
              <a:rPr lang="en-US" sz="2621">
                <a:solidFill>
                  <a:srgbClr val="FFFFFF"/>
                </a:solidFill>
                <a:latin typeface="Open Sauce"/>
                <a:ea typeface="Open Sauce"/>
                <a:cs typeface="Open Sauce"/>
                <a:sym typeface="Open Sauce"/>
              </a:rPr>
              <a:t>Strategic focus: leverage strengths, convert opportunities, and minimise threats through proactive engagement.</a:t>
            </a:r>
          </a:p>
          <a:p>
            <a:pPr algn="just" marL="566063" indent="-283032" lvl="1">
              <a:lnSpc>
                <a:spcPts val="3854"/>
              </a:lnSpc>
              <a:buFont typeface="Arial"/>
              <a:buChar char="•"/>
            </a:pPr>
            <a:r>
              <a:rPr lang="en-US" sz="2621">
                <a:solidFill>
                  <a:srgbClr val="FFFFFF"/>
                </a:solidFill>
                <a:latin typeface="Open Sauce"/>
                <a:ea typeface="Open Sauce"/>
                <a:cs typeface="Open Sauce"/>
                <a:sym typeface="Open Sauce"/>
              </a:rPr>
              <a:t>Final statement: building readiness for future leadership and meaningful contributions in UK Health &amp; Social Care.</a:t>
            </a:r>
          </a:p>
          <a:p>
            <a:pPr algn="just">
              <a:lnSpc>
                <a:spcPts val="3854"/>
              </a:lnSpc>
            </a:pPr>
          </a:p>
        </p:txBody>
      </p:sp>
      <p:sp>
        <p:nvSpPr>
          <p:cNvPr name="Freeform 7" id="7"/>
          <p:cNvSpPr/>
          <p:nvPr/>
        </p:nvSpPr>
        <p:spPr>
          <a:xfrm flipH="true" flipV="true" rot="0">
            <a:off x="15154556" y="-319330"/>
            <a:ext cx="3596018" cy="4212027"/>
          </a:xfrm>
          <a:custGeom>
            <a:avLst/>
            <a:gdLst/>
            <a:ahLst/>
            <a:cxnLst/>
            <a:rect r="r" b="b" t="t" l="l"/>
            <a:pathLst>
              <a:path h="4212027" w="3596018">
                <a:moveTo>
                  <a:pt x="3596018" y="4212026"/>
                </a:moveTo>
                <a:lnTo>
                  <a:pt x="0" y="4212026"/>
                </a:lnTo>
                <a:lnTo>
                  <a:pt x="0" y="0"/>
                </a:lnTo>
                <a:lnTo>
                  <a:pt x="3596018" y="0"/>
                </a:lnTo>
                <a:lnTo>
                  <a:pt x="3596018" y="4212026"/>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8" id="8"/>
          <p:cNvGrpSpPr/>
          <p:nvPr/>
        </p:nvGrpSpPr>
        <p:grpSpPr>
          <a:xfrm rot="0">
            <a:off x="14954531" y="8463704"/>
            <a:ext cx="4712592" cy="4712592"/>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1580710" y="-2508991"/>
            <a:ext cx="4712592" cy="4712592"/>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13" id="13"/>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14" id="14"/>
          <p:cNvSpPr/>
          <p:nvPr/>
        </p:nvSpPr>
        <p:spPr>
          <a:xfrm flipH="false" flipV="false" rot="0">
            <a:off x="7551915" y="8797079"/>
            <a:ext cx="3184170" cy="314437"/>
          </a:xfrm>
          <a:custGeom>
            <a:avLst/>
            <a:gdLst/>
            <a:ahLst/>
            <a:cxnLst/>
            <a:rect r="r" b="b" t="t" l="l"/>
            <a:pathLst>
              <a:path h="314437" w="3184170">
                <a:moveTo>
                  <a:pt x="0" y="0"/>
                </a:moveTo>
                <a:lnTo>
                  <a:pt x="3184170" y="0"/>
                </a:lnTo>
                <a:lnTo>
                  <a:pt x="3184170" y="314436"/>
                </a:lnTo>
                <a:lnTo>
                  <a:pt x="0" y="31443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464136" y="6386265"/>
            <a:ext cx="3596018" cy="4212027"/>
          </a:xfrm>
          <a:custGeom>
            <a:avLst/>
            <a:gdLst/>
            <a:ahLst/>
            <a:cxnLst/>
            <a:rect r="r" b="b" t="t" l="l"/>
            <a:pathLst>
              <a:path h="4212027" w="3596018">
                <a:moveTo>
                  <a:pt x="0" y="0"/>
                </a:moveTo>
                <a:lnTo>
                  <a:pt x="3596018" y="0"/>
                </a:lnTo>
                <a:lnTo>
                  <a:pt x="3596018" y="4212027"/>
                </a:lnTo>
                <a:lnTo>
                  <a:pt x="0" y="421202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grpSp>
        <p:nvGrpSpPr>
          <p:cNvPr name="Group 2" id="2"/>
          <p:cNvGrpSpPr/>
          <p:nvPr/>
        </p:nvGrpSpPr>
        <p:grpSpPr>
          <a:xfrm rot="0">
            <a:off x="5476606" y="3052774"/>
            <a:ext cx="8366091" cy="2969838"/>
            <a:chOff x="0" y="0"/>
            <a:chExt cx="2203415" cy="782180"/>
          </a:xfrm>
        </p:grpSpPr>
        <p:sp>
          <p:nvSpPr>
            <p:cNvPr name="Freeform 3" id="3"/>
            <p:cNvSpPr/>
            <p:nvPr/>
          </p:nvSpPr>
          <p:spPr>
            <a:xfrm flipH="false" flipV="false" rot="0">
              <a:off x="0" y="0"/>
              <a:ext cx="2203415" cy="782180"/>
            </a:xfrm>
            <a:custGeom>
              <a:avLst/>
              <a:gdLst/>
              <a:ahLst/>
              <a:cxnLst/>
              <a:rect r="r" b="b" t="t" l="l"/>
              <a:pathLst>
                <a:path h="782180" w="2203415">
                  <a:moveTo>
                    <a:pt x="47195" y="0"/>
                  </a:moveTo>
                  <a:lnTo>
                    <a:pt x="2156220" y="0"/>
                  </a:lnTo>
                  <a:cubicBezTo>
                    <a:pt x="2168737" y="0"/>
                    <a:pt x="2180741" y="4972"/>
                    <a:pt x="2189592" y="13823"/>
                  </a:cubicBezTo>
                  <a:cubicBezTo>
                    <a:pt x="2198443" y="22674"/>
                    <a:pt x="2203415" y="34678"/>
                    <a:pt x="2203415" y="47195"/>
                  </a:cubicBezTo>
                  <a:lnTo>
                    <a:pt x="2203415" y="734985"/>
                  </a:lnTo>
                  <a:cubicBezTo>
                    <a:pt x="2203415" y="747501"/>
                    <a:pt x="2198443" y="759506"/>
                    <a:pt x="2189592" y="768356"/>
                  </a:cubicBezTo>
                  <a:cubicBezTo>
                    <a:pt x="2180741" y="777207"/>
                    <a:pt x="2168737" y="782180"/>
                    <a:pt x="2156220" y="782180"/>
                  </a:cubicBezTo>
                  <a:lnTo>
                    <a:pt x="47195" y="782180"/>
                  </a:lnTo>
                  <a:cubicBezTo>
                    <a:pt x="34678" y="782180"/>
                    <a:pt x="22674" y="777207"/>
                    <a:pt x="13823" y="768356"/>
                  </a:cubicBezTo>
                  <a:cubicBezTo>
                    <a:pt x="4972" y="759506"/>
                    <a:pt x="0" y="747501"/>
                    <a:pt x="0" y="734985"/>
                  </a:cubicBezTo>
                  <a:lnTo>
                    <a:pt x="0" y="47195"/>
                  </a:lnTo>
                  <a:cubicBezTo>
                    <a:pt x="0" y="34678"/>
                    <a:pt x="4972" y="22674"/>
                    <a:pt x="13823" y="13823"/>
                  </a:cubicBezTo>
                  <a:cubicBezTo>
                    <a:pt x="22674" y="4972"/>
                    <a:pt x="34678" y="0"/>
                    <a:pt x="47195" y="0"/>
                  </a:cubicBezTo>
                  <a:close/>
                </a:path>
              </a:pathLst>
            </a:custGeom>
            <a:solidFill>
              <a:srgbClr val="183C60"/>
            </a:solidFill>
          </p:spPr>
        </p:sp>
        <p:sp>
          <p:nvSpPr>
            <p:cNvPr name="TextBox 4" id="4"/>
            <p:cNvSpPr txBox="true"/>
            <p:nvPr/>
          </p:nvSpPr>
          <p:spPr>
            <a:xfrm>
              <a:off x="0" y="-38100"/>
              <a:ext cx="2203415" cy="820280"/>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3873465" y="3722336"/>
            <a:ext cx="11572373" cy="1421164"/>
          </a:xfrm>
          <a:prstGeom prst="rect">
            <a:avLst/>
          </a:prstGeom>
        </p:spPr>
        <p:txBody>
          <a:bodyPr anchor="t" rtlCol="false" tIns="0" lIns="0" bIns="0" rIns="0">
            <a:spAutoFit/>
          </a:bodyPr>
          <a:lstStyle/>
          <a:p>
            <a:pPr algn="ctr">
              <a:lnSpc>
                <a:spcPts val="11760"/>
              </a:lnSpc>
            </a:pPr>
            <a:r>
              <a:rPr lang="en-US" sz="8000">
                <a:solidFill>
                  <a:srgbClr val="FFFFFF"/>
                </a:solidFill>
                <a:latin typeface="Open Sauce"/>
                <a:ea typeface="Open Sauce"/>
                <a:cs typeface="Open Sauce"/>
                <a:sym typeface="Open Sauce"/>
              </a:rPr>
              <a:t>Questions </a:t>
            </a:r>
          </a:p>
        </p:txBody>
      </p:sp>
      <p:sp>
        <p:nvSpPr>
          <p:cNvPr name="Freeform 6" id="6"/>
          <p:cNvSpPr/>
          <p:nvPr/>
        </p:nvSpPr>
        <p:spPr>
          <a:xfrm flipH="true" flipV="true" rot="0">
            <a:off x="15154556" y="-319330"/>
            <a:ext cx="3596018" cy="4212027"/>
          </a:xfrm>
          <a:custGeom>
            <a:avLst/>
            <a:gdLst/>
            <a:ahLst/>
            <a:cxnLst/>
            <a:rect r="r" b="b" t="t" l="l"/>
            <a:pathLst>
              <a:path h="4212027" w="3596018">
                <a:moveTo>
                  <a:pt x="3596018" y="4212026"/>
                </a:moveTo>
                <a:lnTo>
                  <a:pt x="0" y="4212026"/>
                </a:lnTo>
                <a:lnTo>
                  <a:pt x="0" y="0"/>
                </a:lnTo>
                <a:lnTo>
                  <a:pt x="3596018" y="0"/>
                </a:lnTo>
                <a:lnTo>
                  <a:pt x="3596018" y="4212026"/>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7" id="7"/>
          <p:cNvGrpSpPr/>
          <p:nvPr/>
        </p:nvGrpSpPr>
        <p:grpSpPr>
          <a:xfrm rot="0">
            <a:off x="14954531" y="8463704"/>
            <a:ext cx="4712592" cy="4712592"/>
            <a:chOff x="0" y="0"/>
            <a:chExt cx="812800" cy="812800"/>
          </a:xfrm>
        </p:grpSpPr>
        <p:sp>
          <p:nvSpPr>
            <p:cNvPr name="Freeform 8" id="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9" id="9"/>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grpSp>
        <p:nvGrpSpPr>
          <p:cNvPr name="Group 10" id="10"/>
          <p:cNvGrpSpPr/>
          <p:nvPr/>
        </p:nvGrpSpPr>
        <p:grpSpPr>
          <a:xfrm rot="0">
            <a:off x="-1580710" y="-2508991"/>
            <a:ext cx="4712592" cy="4712592"/>
            <a:chOff x="0" y="0"/>
            <a:chExt cx="812800" cy="812800"/>
          </a:xfrm>
        </p:grpSpPr>
        <p:sp>
          <p:nvSpPr>
            <p:cNvPr name="Freeform 11" id="1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12" id="12"/>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13" id="13"/>
          <p:cNvSpPr/>
          <p:nvPr/>
        </p:nvSpPr>
        <p:spPr>
          <a:xfrm flipH="false" flipV="false" rot="0">
            <a:off x="7551915" y="8797079"/>
            <a:ext cx="3184170" cy="314437"/>
          </a:xfrm>
          <a:custGeom>
            <a:avLst/>
            <a:gdLst/>
            <a:ahLst/>
            <a:cxnLst/>
            <a:rect r="r" b="b" t="t" l="l"/>
            <a:pathLst>
              <a:path h="314437" w="3184170">
                <a:moveTo>
                  <a:pt x="0" y="0"/>
                </a:moveTo>
                <a:lnTo>
                  <a:pt x="3184170" y="0"/>
                </a:lnTo>
                <a:lnTo>
                  <a:pt x="3184170" y="314436"/>
                </a:lnTo>
                <a:lnTo>
                  <a:pt x="0" y="31443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4" id="14"/>
          <p:cNvSpPr/>
          <p:nvPr/>
        </p:nvSpPr>
        <p:spPr>
          <a:xfrm flipH="false" flipV="false" rot="0">
            <a:off x="-464136" y="6386265"/>
            <a:ext cx="3596018" cy="4212027"/>
          </a:xfrm>
          <a:custGeom>
            <a:avLst/>
            <a:gdLst/>
            <a:ahLst/>
            <a:cxnLst/>
            <a:rect r="r" b="b" t="t" l="l"/>
            <a:pathLst>
              <a:path h="4212027" w="3596018">
                <a:moveTo>
                  <a:pt x="0" y="0"/>
                </a:moveTo>
                <a:lnTo>
                  <a:pt x="3596018" y="0"/>
                </a:lnTo>
                <a:lnTo>
                  <a:pt x="3596018" y="4212027"/>
                </a:lnTo>
                <a:lnTo>
                  <a:pt x="0" y="421202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sp>
        <p:nvSpPr>
          <p:cNvPr name="TextBox 2" id="2"/>
          <p:cNvSpPr txBox="true"/>
          <p:nvPr/>
        </p:nvSpPr>
        <p:spPr>
          <a:xfrm rot="0">
            <a:off x="5370519" y="509575"/>
            <a:ext cx="7027414" cy="1047775"/>
          </a:xfrm>
          <a:prstGeom prst="rect">
            <a:avLst/>
          </a:prstGeom>
        </p:spPr>
        <p:txBody>
          <a:bodyPr anchor="t" rtlCol="false" tIns="0" lIns="0" bIns="0" rIns="0">
            <a:spAutoFit/>
          </a:bodyPr>
          <a:lstStyle/>
          <a:p>
            <a:pPr algn="ctr">
              <a:lnSpc>
                <a:spcPts val="8399"/>
              </a:lnSpc>
            </a:pPr>
            <a:r>
              <a:rPr lang="en-US" b="true" sz="6999">
                <a:solidFill>
                  <a:srgbClr val="183C60"/>
                </a:solidFill>
                <a:latin typeface="Livvic Heavy"/>
                <a:ea typeface="Livvic Heavy"/>
                <a:cs typeface="Livvic Heavy"/>
                <a:sym typeface="Livvic Heavy"/>
              </a:rPr>
              <a:t>REFERENCE</a:t>
            </a:r>
          </a:p>
        </p:txBody>
      </p:sp>
      <p:grpSp>
        <p:nvGrpSpPr>
          <p:cNvPr name="Group 3" id="3"/>
          <p:cNvGrpSpPr/>
          <p:nvPr/>
        </p:nvGrpSpPr>
        <p:grpSpPr>
          <a:xfrm rot="0">
            <a:off x="3073694" y="1786683"/>
            <a:ext cx="11621063" cy="6619079"/>
            <a:chOff x="0" y="0"/>
            <a:chExt cx="3060691" cy="1743297"/>
          </a:xfrm>
        </p:grpSpPr>
        <p:sp>
          <p:nvSpPr>
            <p:cNvPr name="Freeform 4" id="4"/>
            <p:cNvSpPr/>
            <p:nvPr/>
          </p:nvSpPr>
          <p:spPr>
            <a:xfrm flipH="false" flipV="false" rot="0">
              <a:off x="0" y="0"/>
              <a:ext cx="3060691" cy="1743297"/>
            </a:xfrm>
            <a:custGeom>
              <a:avLst/>
              <a:gdLst/>
              <a:ahLst/>
              <a:cxnLst/>
              <a:rect r="r" b="b" t="t" l="l"/>
              <a:pathLst>
                <a:path h="1743297" w="3060691">
                  <a:moveTo>
                    <a:pt x="33976" y="0"/>
                  </a:moveTo>
                  <a:lnTo>
                    <a:pt x="3026715" y="0"/>
                  </a:lnTo>
                  <a:cubicBezTo>
                    <a:pt x="3045480" y="0"/>
                    <a:pt x="3060691" y="15212"/>
                    <a:pt x="3060691" y="33976"/>
                  </a:cubicBezTo>
                  <a:lnTo>
                    <a:pt x="3060691" y="1709321"/>
                  </a:lnTo>
                  <a:cubicBezTo>
                    <a:pt x="3060691" y="1718332"/>
                    <a:pt x="3057112" y="1726974"/>
                    <a:pt x="3050740" y="1733345"/>
                  </a:cubicBezTo>
                  <a:cubicBezTo>
                    <a:pt x="3044368" y="1739717"/>
                    <a:pt x="3035727" y="1743297"/>
                    <a:pt x="3026715" y="1743297"/>
                  </a:cubicBezTo>
                  <a:lnTo>
                    <a:pt x="33976" y="1743297"/>
                  </a:lnTo>
                  <a:cubicBezTo>
                    <a:pt x="24965" y="1743297"/>
                    <a:pt x="16323" y="1739717"/>
                    <a:pt x="9951" y="1733345"/>
                  </a:cubicBezTo>
                  <a:cubicBezTo>
                    <a:pt x="3580" y="1726974"/>
                    <a:pt x="0" y="1718332"/>
                    <a:pt x="0" y="1709321"/>
                  </a:cubicBezTo>
                  <a:lnTo>
                    <a:pt x="0" y="33976"/>
                  </a:lnTo>
                  <a:cubicBezTo>
                    <a:pt x="0" y="24965"/>
                    <a:pt x="3580" y="16323"/>
                    <a:pt x="9951" y="9951"/>
                  </a:cubicBezTo>
                  <a:cubicBezTo>
                    <a:pt x="16323" y="3580"/>
                    <a:pt x="24965" y="0"/>
                    <a:pt x="33976" y="0"/>
                  </a:cubicBezTo>
                  <a:close/>
                </a:path>
              </a:pathLst>
            </a:custGeom>
            <a:solidFill>
              <a:srgbClr val="183C60"/>
            </a:solidFill>
          </p:spPr>
        </p:sp>
        <p:sp>
          <p:nvSpPr>
            <p:cNvPr name="TextBox 5" id="5"/>
            <p:cNvSpPr txBox="true"/>
            <p:nvPr/>
          </p:nvSpPr>
          <p:spPr>
            <a:xfrm>
              <a:off x="0" y="-38100"/>
              <a:ext cx="3060691" cy="1781397"/>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3131882" y="1926733"/>
            <a:ext cx="11035054" cy="6319645"/>
          </a:xfrm>
          <a:prstGeom prst="rect">
            <a:avLst/>
          </a:prstGeom>
        </p:spPr>
        <p:txBody>
          <a:bodyPr anchor="t" rtlCol="false" tIns="0" lIns="0" bIns="0" rIns="0">
            <a:spAutoFit/>
          </a:bodyPr>
          <a:lstStyle/>
          <a:p>
            <a:pPr algn="just" marL="388630" indent="-194315" lvl="1">
              <a:lnSpc>
                <a:spcPts val="2646"/>
              </a:lnSpc>
              <a:buFont typeface="Arial"/>
              <a:buChar char="•"/>
            </a:pPr>
            <a:r>
              <a:rPr lang="en-US" sz="1800">
                <a:solidFill>
                  <a:srgbClr val="FFFFFF"/>
                </a:solidFill>
                <a:latin typeface="Open Sauce"/>
                <a:ea typeface="Open Sauce"/>
                <a:cs typeface="Open Sauce"/>
                <a:sym typeface="Open Sauce"/>
              </a:rPr>
              <a:t>Watson, J., Robertson, S., Ryan, T. and others (2024) ‘Understanding the value of a doctorate for allied health professionals in practice in the UK: a survey’, BMC Health Services Research, 24, p.566. Available at: </a:t>
            </a:r>
            <a:r>
              <a:rPr lang="en-US" sz="1800" u="sng">
                <a:solidFill>
                  <a:srgbClr val="FFFFFF"/>
                </a:solidFill>
                <a:latin typeface="Open Sauce"/>
                <a:ea typeface="Open Sauce"/>
                <a:cs typeface="Open Sauce"/>
                <a:sym typeface="Open Sauce"/>
                <a:hlinkClick r:id="rId2" tooltip="https://bmchealthservres.biomedcentral.com/articles/10.1186/s12913-024-11035-7"/>
              </a:rPr>
              <a:t>https://bmchealthservres.biomedcentral.com/articles/10.1186/s12913-024-11035-7</a:t>
            </a:r>
            <a:r>
              <a:rPr lang="en-US" sz="1800">
                <a:solidFill>
                  <a:srgbClr val="FFFFFF"/>
                </a:solidFill>
                <a:latin typeface="Open Sauce"/>
                <a:ea typeface="Open Sauce"/>
                <a:cs typeface="Open Sauce"/>
                <a:sym typeface="Open Sauce"/>
              </a:rPr>
              <a:t> [Accessed 26 September 2025].</a:t>
            </a:r>
          </a:p>
          <a:p>
            <a:pPr algn="just" marL="388630" indent="-194315" lvl="1">
              <a:lnSpc>
                <a:spcPts val="2646"/>
              </a:lnSpc>
              <a:buFont typeface="Arial"/>
              <a:buChar char="•"/>
            </a:pPr>
            <a:r>
              <a:rPr lang="en-US" sz="1800">
                <a:solidFill>
                  <a:srgbClr val="FFFFFF"/>
                </a:solidFill>
                <a:latin typeface="Open Sauce"/>
                <a:ea typeface="Open Sauce"/>
                <a:cs typeface="Open Sauce"/>
                <a:sym typeface="Open Sauce"/>
              </a:rPr>
              <a:t>Spowart, L., Inman, A.C., Hardy, L.J. and others (2024) ‘How to facilitate NHS professionals to recognise and use skills gained from global health engagement when back in the UK workforce? A participatory action research project to design, pilot and evaluate a series of online leadership workshops’, BMJ Open, 14(3), p.e079160. doi:10.1136/bmjopen-2023-079160. Available at: </a:t>
            </a:r>
            <a:r>
              <a:rPr lang="en-US" sz="1800" u="sng">
                <a:solidFill>
                  <a:srgbClr val="FFFFFF"/>
                </a:solidFill>
                <a:latin typeface="Open Sauce"/>
                <a:ea typeface="Open Sauce"/>
                <a:cs typeface="Open Sauce"/>
                <a:sym typeface="Open Sauce"/>
                <a:hlinkClick r:id="rId3" tooltip="https://bmjopen.bmj.com/content/bmjopen/14/3/e079160.full.pdf"/>
              </a:rPr>
              <a:t>https://bmjopen.bmj.com/content/bmjopen/14/3/e079160.full.pdf</a:t>
            </a:r>
            <a:r>
              <a:rPr lang="en-US" sz="1800">
                <a:solidFill>
                  <a:srgbClr val="FFFFFF"/>
                </a:solidFill>
                <a:latin typeface="Open Sauce"/>
                <a:ea typeface="Open Sauce"/>
                <a:cs typeface="Open Sauce"/>
                <a:sym typeface="Open Sauce"/>
              </a:rPr>
              <a:t> [Accessed 26 September 2025].</a:t>
            </a:r>
          </a:p>
          <a:p>
            <a:pPr algn="just" marL="388630" indent="-194315" lvl="1">
              <a:lnSpc>
                <a:spcPts val="2646"/>
              </a:lnSpc>
              <a:buFont typeface="Arial"/>
              <a:buChar char="•"/>
            </a:pPr>
            <a:r>
              <a:rPr lang="en-US" sz="1800">
                <a:solidFill>
                  <a:srgbClr val="FFFFFF"/>
                </a:solidFill>
                <a:latin typeface="Open Sauce"/>
                <a:ea typeface="Open Sauce"/>
                <a:cs typeface="Open Sauce"/>
                <a:sym typeface="Open Sauce"/>
              </a:rPr>
              <a:t>Alkan, E., Cushen-Brewster, N. and Anyanwu, P. (2024) ‘Organisational factors associated with healthcare workforce development, recruitment, and retention in the United Kingdom: a systematic review’, BMC Nursing, 23, p.604. doi:10.1186/s12912-024-02216-0.</a:t>
            </a:r>
          </a:p>
          <a:p>
            <a:pPr algn="just" marL="388630" indent="-194315" lvl="1">
              <a:lnSpc>
                <a:spcPts val="2646"/>
              </a:lnSpc>
              <a:buFont typeface="Arial"/>
              <a:buChar char="•"/>
            </a:pPr>
            <a:r>
              <a:rPr lang="en-US" sz="1800">
                <a:solidFill>
                  <a:srgbClr val="FFFFFF"/>
                </a:solidFill>
                <a:latin typeface="Open Sauce"/>
                <a:ea typeface="Open Sauce"/>
                <a:cs typeface="Open Sauce"/>
                <a:sym typeface="Open Sauce"/>
              </a:rPr>
              <a:t>Rana, K.S., Bashir, A. and Pallett, R. (2024) ‘An innovative approach to remodelling bioscience undergraduate final year projects to develop key transferable skills sought by graduate employers’, Frontiers in Education, 9, p.1271541. doi:10.3389/feduc.2024.1271541. Available at: </a:t>
            </a:r>
            <a:r>
              <a:rPr lang="en-US" sz="1800" u="sng">
                <a:solidFill>
                  <a:srgbClr val="FFFFFF"/>
                </a:solidFill>
                <a:latin typeface="Open Sauce"/>
                <a:ea typeface="Open Sauce"/>
                <a:cs typeface="Open Sauce"/>
                <a:sym typeface="Open Sauce"/>
                <a:hlinkClick r:id="rId4" tooltip="https://www.frontiersin.org/journals/education/articles/10.3389/feduc.2024.1271541/full"/>
              </a:rPr>
              <a:t>https://www.frontiersin.org/journals/education/articles/10.3389/feduc.2024.1271541/full</a:t>
            </a:r>
            <a:r>
              <a:rPr lang="en-US" sz="1800">
                <a:solidFill>
                  <a:srgbClr val="FFFFFF"/>
                </a:solidFill>
                <a:latin typeface="Open Sauce"/>
                <a:ea typeface="Open Sauce"/>
                <a:cs typeface="Open Sauce"/>
                <a:sym typeface="Open Sauce"/>
              </a:rPr>
              <a:t> [Accessed 26 September 2025].</a:t>
            </a:r>
          </a:p>
          <a:p>
            <a:pPr algn="just">
              <a:lnSpc>
                <a:spcPts val="2646"/>
              </a:lnSpc>
            </a:pPr>
          </a:p>
        </p:txBody>
      </p:sp>
      <p:sp>
        <p:nvSpPr>
          <p:cNvPr name="Freeform 7" id="7"/>
          <p:cNvSpPr/>
          <p:nvPr/>
        </p:nvSpPr>
        <p:spPr>
          <a:xfrm flipH="true" flipV="true" rot="0">
            <a:off x="15154556" y="-319330"/>
            <a:ext cx="3596018" cy="4212027"/>
          </a:xfrm>
          <a:custGeom>
            <a:avLst/>
            <a:gdLst/>
            <a:ahLst/>
            <a:cxnLst/>
            <a:rect r="r" b="b" t="t" l="l"/>
            <a:pathLst>
              <a:path h="4212027" w="3596018">
                <a:moveTo>
                  <a:pt x="3596018" y="4212026"/>
                </a:moveTo>
                <a:lnTo>
                  <a:pt x="0" y="4212026"/>
                </a:lnTo>
                <a:lnTo>
                  <a:pt x="0" y="0"/>
                </a:lnTo>
                <a:lnTo>
                  <a:pt x="3596018" y="0"/>
                </a:lnTo>
                <a:lnTo>
                  <a:pt x="3596018" y="4212026"/>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8" id="8"/>
          <p:cNvGrpSpPr/>
          <p:nvPr/>
        </p:nvGrpSpPr>
        <p:grpSpPr>
          <a:xfrm rot="0">
            <a:off x="14954531" y="8463704"/>
            <a:ext cx="4712592" cy="4712592"/>
            <a:chOff x="0" y="0"/>
            <a:chExt cx="812800" cy="812800"/>
          </a:xfrm>
        </p:grpSpPr>
        <p:sp>
          <p:nvSpPr>
            <p:cNvPr name="Freeform 9" id="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10" id="10"/>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1580710" y="-2508991"/>
            <a:ext cx="4712592" cy="4712592"/>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199D3"/>
            </a:solidFill>
          </p:spPr>
        </p:sp>
        <p:sp>
          <p:nvSpPr>
            <p:cNvPr name="TextBox 13" id="13"/>
            <p:cNvSpPr txBox="true"/>
            <p:nvPr/>
          </p:nvSpPr>
          <p:spPr>
            <a:xfrm>
              <a:off x="76200" y="38100"/>
              <a:ext cx="660400" cy="698500"/>
            </a:xfrm>
            <a:prstGeom prst="rect">
              <a:avLst/>
            </a:prstGeom>
          </p:spPr>
          <p:txBody>
            <a:bodyPr anchor="ctr" rtlCol="false" tIns="50800" lIns="50800" bIns="50800" rIns="50800"/>
            <a:lstStyle/>
            <a:p>
              <a:pPr algn="ctr">
                <a:lnSpc>
                  <a:spcPts val="2659"/>
                </a:lnSpc>
              </a:pPr>
            </a:p>
          </p:txBody>
        </p:sp>
      </p:grpSp>
      <p:sp>
        <p:nvSpPr>
          <p:cNvPr name="Freeform 14" id="14"/>
          <p:cNvSpPr/>
          <p:nvPr/>
        </p:nvSpPr>
        <p:spPr>
          <a:xfrm flipH="false" flipV="false" rot="0">
            <a:off x="7551915" y="8797079"/>
            <a:ext cx="3184170" cy="314437"/>
          </a:xfrm>
          <a:custGeom>
            <a:avLst/>
            <a:gdLst/>
            <a:ahLst/>
            <a:cxnLst/>
            <a:rect r="r" b="b" t="t" l="l"/>
            <a:pathLst>
              <a:path h="314437" w="3184170">
                <a:moveTo>
                  <a:pt x="0" y="0"/>
                </a:moveTo>
                <a:lnTo>
                  <a:pt x="3184170" y="0"/>
                </a:lnTo>
                <a:lnTo>
                  <a:pt x="3184170" y="314436"/>
                </a:lnTo>
                <a:lnTo>
                  <a:pt x="0" y="31443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5" id="15"/>
          <p:cNvSpPr/>
          <p:nvPr/>
        </p:nvSpPr>
        <p:spPr>
          <a:xfrm flipH="false" flipV="false" rot="0">
            <a:off x="-464136" y="6386265"/>
            <a:ext cx="3596018" cy="4212027"/>
          </a:xfrm>
          <a:custGeom>
            <a:avLst/>
            <a:gdLst/>
            <a:ahLst/>
            <a:cxnLst/>
            <a:rect r="r" b="b" t="t" l="l"/>
            <a:pathLst>
              <a:path h="4212027" w="3596018">
                <a:moveTo>
                  <a:pt x="0" y="0"/>
                </a:moveTo>
                <a:lnTo>
                  <a:pt x="3596018" y="0"/>
                </a:lnTo>
                <a:lnTo>
                  <a:pt x="3596018" y="4212027"/>
                </a:lnTo>
                <a:lnTo>
                  <a:pt x="0" y="421202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95CEED"/>
        </a:solidFill>
      </p:bgPr>
    </p:bg>
    <p:spTree>
      <p:nvGrpSpPr>
        <p:cNvPr id="1" name=""/>
        <p:cNvGrpSpPr/>
        <p:nvPr/>
      </p:nvGrpSpPr>
      <p:grpSpPr>
        <a:xfrm>
          <a:off x="0" y="0"/>
          <a:ext cx="0" cy="0"/>
          <a:chOff x="0" y="0"/>
          <a:chExt cx="0" cy="0"/>
        </a:xfrm>
      </p:grpSpPr>
      <p:grpSp>
        <p:nvGrpSpPr>
          <p:cNvPr name="Group 2" id="2"/>
          <p:cNvGrpSpPr/>
          <p:nvPr/>
        </p:nvGrpSpPr>
        <p:grpSpPr>
          <a:xfrm rot="0">
            <a:off x="-778757" y="8833638"/>
            <a:ext cx="19845514" cy="1846241"/>
            <a:chOff x="0" y="0"/>
            <a:chExt cx="5226802" cy="486253"/>
          </a:xfrm>
        </p:grpSpPr>
        <p:sp>
          <p:nvSpPr>
            <p:cNvPr name="Freeform 3" id="3"/>
            <p:cNvSpPr/>
            <p:nvPr/>
          </p:nvSpPr>
          <p:spPr>
            <a:xfrm flipH="false" flipV="false" rot="0">
              <a:off x="0" y="0"/>
              <a:ext cx="5226802" cy="486253"/>
            </a:xfrm>
            <a:custGeom>
              <a:avLst/>
              <a:gdLst/>
              <a:ahLst/>
              <a:cxnLst/>
              <a:rect r="r" b="b" t="t" l="l"/>
              <a:pathLst>
                <a:path h="486253" w="5226802">
                  <a:moveTo>
                    <a:pt x="19896" y="0"/>
                  </a:moveTo>
                  <a:lnTo>
                    <a:pt x="5206906" y="0"/>
                  </a:lnTo>
                  <a:cubicBezTo>
                    <a:pt x="5217894" y="0"/>
                    <a:pt x="5226802" y="8908"/>
                    <a:pt x="5226802" y="19896"/>
                  </a:cubicBezTo>
                  <a:lnTo>
                    <a:pt x="5226802" y="466357"/>
                  </a:lnTo>
                  <a:cubicBezTo>
                    <a:pt x="5226802" y="471634"/>
                    <a:pt x="5224706" y="476694"/>
                    <a:pt x="5220975" y="480425"/>
                  </a:cubicBezTo>
                  <a:cubicBezTo>
                    <a:pt x="5217244" y="484157"/>
                    <a:pt x="5212183" y="486253"/>
                    <a:pt x="5206906" y="486253"/>
                  </a:cubicBezTo>
                  <a:lnTo>
                    <a:pt x="19896" y="486253"/>
                  </a:lnTo>
                  <a:cubicBezTo>
                    <a:pt x="8908" y="486253"/>
                    <a:pt x="0" y="477345"/>
                    <a:pt x="0" y="466357"/>
                  </a:cubicBezTo>
                  <a:lnTo>
                    <a:pt x="0" y="19896"/>
                  </a:lnTo>
                  <a:cubicBezTo>
                    <a:pt x="0" y="8908"/>
                    <a:pt x="8908" y="0"/>
                    <a:pt x="19896" y="0"/>
                  </a:cubicBezTo>
                  <a:close/>
                </a:path>
              </a:pathLst>
            </a:custGeom>
            <a:solidFill>
              <a:srgbClr val="183C60"/>
            </a:solidFill>
          </p:spPr>
        </p:sp>
        <p:sp>
          <p:nvSpPr>
            <p:cNvPr name="TextBox 4" id="4"/>
            <p:cNvSpPr txBox="true"/>
            <p:nvPr/>
          </p:nvSpPr>
          <p:spPr>
            <a:xfrm>
              <a:off x="0" y="-38100"/>
              <a:ext cx="5226802" cy="524353"/>
            </a:xfrm>
            <a:prstGeom prst="rect">
              <a:avLst/>
            </a:prstGeom>
          </p:spPr>
          <p:txBody>
            <a:bodyPr anchor="ctr" rtlCol="false" tIns="50800" lIns="50800" bIns="50800" rIns="50800"/>
            <a:lstStyle/>
            <a:p>
              <a:pPr algn="ctr">
                <a:lnSpc>
                  <a:spcPts val="2659"/>
                </a:lnSpc>
              </a:pPr>
            </a:p>
          </p:txBody>
        </p:sp>
      </p:grpSp>
      <p:sp>
        <p:nvSpPr>
          <p:cNvPr name="TextBox 5" id="5"/>
          <p:cNvSpPr txBox="true"/>
          <p:nvPr/>
        </p:nvSpPr>
        <p:spPr>
          <a:xfrm rot="0">
            <a:off x="2924227" y="3128846"/>
            <a:ext cx="12439546" cy="1971675"/>
          </a:xfrm>
          <a:prstGeom prst="rect">
            <a:avLst/>
          </a:prstGeom>
        </p:spPr>
        <p:txBody>
          <a:bodyPr anchor="t" rtlCol="false" tIns="0" lIns="0" bIns="0" rIns="0">
            <a:spAutoFit/>
          </a:bodyPr>
          <a:lstStyle/>
          <a:p>
            <a:pPr algn="ctr">
              <a:lnSpc>
                <a:spcPts val="15576"/>
              </a:lnSpc>
            </a:pPr>
            <a:r>
              <a:rPr lang="en-US" b="true" sz="12980">
                <a:solidFill>
                  <a:srgbClr val="183C60"/>
                </a:solidFill>
                <a:latin typeface="Livvic Heavy"/>
                <a:ea typeface="Livvic Heavy"/>
                <a:cs typeface="Livvic Heavy"/>
                <a:sym typeface="Livvic Heavy"/>
              </a:rPr>
              <a:t>THANK YOU</a:t>
            </a:r>
          </a:p>
        </p:txBody>
      </p:sp>
      <p:sp>
        <p:nvSpPr>
          <p:cNvPr name="Freeform 6" id="6"/>
          <p:cNvSpPr/>
          <p:nvPr/>
        </p:nvSpPr>
        <p:spPr>
          <a:xfrm flipH="true" flipV="true" rot="0">
            <a:off x="14903216" y="-304414"/>
            <a:ext cx="3794512" cy="4444524"/>
          </a:xfrm>
          <a:custGeom>
            <a:avLst/>
            <a:gdLst/>
            <a:ahLst/>
            <a:cxnLst/>
            <a:rect r="r" b="b" t="t" l="l"/>
            <a:pathLst>
              <a:path h="4444524" w="3794512">
                <a:moveTo>
                  <a:pt x="3794512" y="4444525"/>
                </a:moveTo>
                <a:lnTo>
                  <a:pt x="0" y="4444525"/>
                </a:lnTo>
                <a:lnTo>
                  <a:pt x="0" y="0"/>
                </a:lnTo>
                <a:lnTo>
                  <a:pt x="3794512" y="0"/>
                </a:lnTo>
                <a:lnTo>
                  <a:pt x="3794512" y="4444525"/>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0">
            <a:off x="-517970" y="-304414"/>
            <a:ext cx="3483794" cy="3518984"/>
          </a:xfrm>
          <a:custGeom>
            <a:avLst/>
            <a:gdLst/>
            <a:ahLst/>
            <a:cxnLst/>
            <a:rect r="r" b="b" t="t" l="l"/>
            <a:pathLst>
              <a:path h="3518984" w="3483794">
                <a:moveTo>
                  <a:pt x="0" y="0"/>
                </a:moveTo>
                <a:lnTo>
                  <a:pt x="3483794" y="0"/>
                </a:lnTo>
                <a:lnTo>
                  <a:pt x="3483794" y="3518985"/>
                </a:lnTo>
                <a:lnTo>
                  <a:pt x="0" y="351898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DAG0BXWALcE</dc:identifier>
  <dcterms:modified xsi:type="dcterms:W3CDTF">2011-08-01T06:04:30Z</dcterms:modified>
  <cp:revision>1</cp:revision>
  <dc:title>UK Health</dc:title>
</cp:coreProperties>
</file>