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0" r:id="rId5"/>
    <p:sldId id="256" r:id="rId6"/>
    <p:sldId id="257" r:id="rId7"/>
    <p:sldId id="258"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2CB385-AB63-4F77-8001-CFD7491AA16A}" v="1" dt="2022-03-17T01:57:31.7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9" d="100"/>
          <a:sy n="79" d="100"/>
        </p:scale>
        <p:origin x="85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964C-A9D1-4BD6-AF1D-6CB31AB73C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BC9BEF-18F0-4123-8837-3A2302DA80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9DCB48-310C-4889-AE8F-AF01722B9206}"/>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5" name="Footer Placeholder 4">
            <a:extLst>
              <a:ext uri="{FF2B5EF4-FFF2-40B4-BE49-F238E27FC236}">
                <a16:creationId xmlns:a16="http://schemas.microsoft.com/office/drawing/2014/main" id="{ADCB015C-89F3-4232-8915-4E75428B1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551446-A5F0-4E13-8F48-8C18AC0A6364}"/>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917299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8B6E-6EC3-4093-9238-25171C1051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13DEF2-7EF7-40B5-BBDE-CF804007D6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4250A-2D4D-4BAB-A4D6-141098F8C4A0}"/>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5" name="Footer Placeholder 4">
            <a:extLst>
              <a:ext uri="{FF2B5EF4-FFF2-40B4-BE49-F238E27FC236}">
                <a16:creationId xmlns:a16="http://schemas.microsoft.com/office/drawing/2014/main" id="{CD8DE503-90F5-4BC1-B2AB-812670F827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1A8D2E-A0E9-4018-9143-5543D522A25A}"/>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48987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98675-78EE-4CC4-AF11-2E7533211E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22259E-77EF-44E2-8404-F1B1388868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B2FB14-60D4-4BEF-9066-8309E41924FC}"/>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5" name="Footer Placeholder 4">
            <a:extLst>
              <a:ext uri="{FF2B5EF4-FFF2-40B4-BE49-F238E27FC236}">
                <a16:creationId xmlns:a16="http://schemas.microsoft.com/office/drawing/2014/main" id="{C72994CB-3528-41C6-8E21-D5D7EA297C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3ECC2-42D8-4D9B-99A4-6699361D65BC}"/>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1131135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7D5B8-AC9F-4C08-9637-DC8237A31D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5F364D-9C3B-41A7-A371-F1E5D66DCF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3C20FE-FB92-4F27-B919-08E67428F0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9F46B3-08E9-46A2-9580-672688226015}"/>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6" name="Footer Placeholder 5">
            <a:extLst>
              <a:ext uri="{FF2B5EF4-FFF2-40B4-BE49-F238E27FC236}">
                <a16:creationId xmlns:a16="http://schemas.microsoft.com/office/drawing/2014/main" id="{CF56CB81-1658-49AC-89FD-93442EB5B6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CC7B7A-05E0-4058-99AD-8D48F4FF1623}"/>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40952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3268F-1E7C-4038-A441-E3DEAD8F75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917D0B-C6D0-47FE-9902-8A9B9146ED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FEDD62-46F5-40E3-850A-FC650293CD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B6CB73-9D33-49AC-AD54-C9C1C6DD11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880626-614E-4D04-A5FF-3F929C2816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42DBBD-48A3-455E-9205-D854D6E195EC}"/>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8" name="Footer Placeholder 7">
            <a:extLst>
              <a:ext uri="{FF2B5EF4-FFF2-40B4-BE49-F238E27FC236}">
                <a16:creationId xmlns:a16="http://schemas.microsoft.com/office/drawing/2014/main" id="{AB7CA8B8-E243-4DFF-82DD-8AFD89AB1C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1FE045-F15D-4F2F-B427-C39B083D757D}"/>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3477410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7D8A4-63B6-4BE2-B9C9-B405885581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B95275-2578-4F2E-BBFF-C249BABB71C8}"/>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4" name="Footer Placeholder 3">
            <a:extLst>
              <a:ext uri="{FF2B5EF4-FFF2-40B4-BE49-F238E27FC236}">
                <a16:creationId xmlns:a16="http://schemas.microsoft.com/office/drawing/2014/main" id="{DC0854C4-E6BB-4D8E-8A44-D6708E45C0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C320EE-EC75-4A04-AFCD-80F5F60FF3BB}"/>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33059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2A754B-7677-4BB5-8291-D5CDF7EA2EDA}"/>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3" name="Footer Placeholder 2">
            <a:extLst>
              <a:ext uri="{FF2B5EF4-FFF2-40B4-BE49-F238E27FC236}">
                <a16:creationId xmlns:a16="http://schemas.microsoft.com/office/drawing/2014/main" id="{E933635C-B3E9-432D-B2D8-A3800ACFA6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188AC7-203B-4DD9-BC2C-862F74E90425}"/>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1866250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FBF9-9D6B-4AEE-8957-3E29D13864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C7C2A4-F5B2-490F-B4B3-C2B95CC0A6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3635F4-DC30-4EBF-ACBD-43E92F9AC7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69555E-E440-4882-932C-FF461145CB4F}"/>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6" name="Footer Placeholder 5">
            <a:extLst>
              <a:ext uri="{FF2B5EF4-FFF2-40B4-BE49-F238E27FC236}">
                <a16:creationId xmlns:a16="http://schemas.microsoft.com/office/drawing/2014/main" id="{14DEEA8F-FE16-42C4-8D88-BF906D39BE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E455C0-C676-44ED-B82D-B6B8E03053C1}"/>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188756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AC29-7CCC-4910-A790-BC833055AF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D52200-07BF-48CF-82D1-3D518B1EBF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5D2AAE-23DF-492D-9F04-109F8609F4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E89E3A-2F61-4552-9EC0-8F3FBE306C3F}"/>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6" name="Footer Placeholder 5">
            <a:extLst>
              <a:ext uri="{FF2B5EF4-FFF2-40B4-BE49-F238E27FC236}">
                <a16:creationId xmlns:a16="http://schemas.microsoft.com/office/drawing/2014/main" id="{442AD47C-BF4A-41D2-9B01-A71D8CD8D4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C9E019-FBD2-40EF-8291-7A2AB334099D}"/>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659681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D389-B7F0-4720-841E-9070EDBA82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FDB612-7CB2-4E39-B3B8-0C57C97B2E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FBA591-51CA-47A6-BA1A-7E266EF05CD1}"/>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5" name="Footer Placeholder 4">
            <a:extLst>
              <a:ext uri="{FF2B5EF4-FFF2-40B4-BE49-F238E27FC236}">
                <a16:creationId xmlns:a16="http://schemas.microsoft.com/office/drawing/2014/main" id="{3FD28C13-E070-4B3C-94BA-60935B2AC6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5EE8EE-510B-41BA-9B1D-262C5E33B6C8}"/>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2251590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C91F57-FC58-4C8C-9FE7-E85EC72328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971633-A6D1-480C-A7A2-8CC5ECF079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90BAD1-FFB2-40D1-83FA-39FF56E3AF74}"/>
              </a:ext>
            </a:extLst>
          </p:cNvPr>
          <p:cNvSpPr>
            <a:spLocks noGrp="1"/>
          </p:cNvSpPr>
          <p:nvPr>
            <p:ph type="dt" sz="half" idx="10"/>
          </p:nvPr>
        </p:nvSpPr>
        <p:spPr/>
        <p:txBody>
          <a:bodyPr/>
          <a:lstStyle/>
          <a:p>
            <a:fld id="{B85CC3B1-967A-4FD7-8D02-8F7C5E7944EA}" type="datetimeFigureOut">
              <a:rPr lang="en-GB" smtClean="0"/>
              <a:t>16/03/2022</a:t>
            </a:fld>
            <a:endParaRPr lang="en-GB"/>
          </a:p>
        </p:txBody>
      </p:sp>
      <p:sp>
        <p:nvSpPr>
          <p:cNvPr id="5" name="Footer Placeholder 4">
            <a:extLst>
              <a:ext uri="{FF2B5EF4-FFF2-40B4-BE49-F238E27FC236}">
                <a16:creationId xmlns:a16="http://schemas.microsoft.com/office/drawing/2014/main" id="{1AA5A879-16DC-4C7D-92CC-086AD05D29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0B39C-3340-49CC-B003-BCA23981646A}"/>
              </a:ext>
            </a:extLst>
          </p:cNvPr>
          <p:cNvSpPr>
            <a:spLocks noGrp="1"/>
          </p:cNvSpPr>
          <p:nvPr>
            <p:ph type="sldNum" sz="quarter" idx="12"/>
          </p:nvPr>
        </p:nvSpPr>
        <p:spPr/>
        <p:txBody>
          <a:bodyPr/>
          <a:lstStyle/>
          <a:p>
            <a:fld id="{C335E92F-341B-49E9-A93A-DCC08C5E9859}" type="slidenum">
              <a:rPr lang="en-GB" smtClean="0"/>
              <a:t>‹#›</a:t>
            </a:fld>
            <a:endParaRPr lang="en-GB"/>
          </a:p>
        </p:txBody>
      </p:sp>
    </p:spTree>
    <p:extLst>
      <p:ext uri="{BB962C8B-B14F-4D97-AF65-F5344CB8AC3E}">
        <p14:creationId xmlns:p14="http://schemas.microsoft.com/office/powerpoint/2010/main" val="289875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D16189-B128-46E9-870B-25337D1F90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76D7EF-68B9-4ABD-8DCA-4FBBB1E188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B53037-D267-4051-93C8-01690BD812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5CC3B1-967A-4FD7-8D02-8F7C5E7944EA}" type="datetimeFigureOut">
              <a:rPr lang="en-GB" smtClean="0"/>
              <a:t>16/03/2022</a:t>
            </a:fld>
            <a:endParaRPr lang="en-GB"/>
          </a:p>
        </p:txBody>
      </p:sp>
      <p:sp>
        <p:nvSpPr>
          <p:cNvPr id="5" name="Footer Placeholder 4">
            <a:extLst>
              <a:ext uri="{FF2B5EF4-FFF2-40B4-BE49-F238E27FC236}">
                <a16:creationId xmlns:a16="http://schemas.microsoft.com/office/drawing/2014/main" id="{E38B8CC4-7775-4B41-B8BE-D49F1125E7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70F216-2FFB-400B-8AAD-B9CEC8E6E5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35E92F-341B-49E9-A93A-DCC08C5E9859}" type="slidenum">
              <a:rPr lang="en-GB" smtClean="0"/>
              <a:t>‹#›</a:t>
            </a:fld>
            <a:endParaRPr lang="en-GB"/>
          </a:p>
        </p:txBody>
      </p:sp>
    </p:spTree>
    <p:extLst>
      <p:ext uri="{BB962C8B-B14F-4D97-AF65-F5344CB8AC3E}">
        <p14:creationId xmlns:p14="http://schemas.microsoft.com/office/powerpoint/2010/main" val="4064020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s://www.alzheimers.org.uk/about-dementia/five-things-you-should-know-about-dementia" TargetMode="External"/><Relationship Id="rId7" Type="http://schemas.openxmlformats.org/officeDocument/2006/relationships/image" Target="../media/image5.jpeg"/><Relationship Id="rId12" Type="http://schemas.openxmlformats.org/officeDocument/2006/relationships/hyperlink" Target="https://www.dementiauk.org/get-involved/donate/your-stories/"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https://www.freestock.com/free-photos/casual-happy-old-man-white-1290008" TargetMode="External"/><Relationship Id="rId11" Type="http://schemas.openxmlformats.org/officeDocument/2006/relationships/hyperlink" Target="https://www.bing.com/ck/a?!&amp;&amp;p=33bd4ebcabe2762339d3315b4e93c8d70a4ffffb67dfb5300319360e7e7fd156JmltdHM9MTY0NzQ3NzQ1MiZpZ3VpZD0yYzYwOGUyNC01ZjM2LTRlOWItOTU3ZC00ZDhjMWI5ZWE1YWQmaW5zaWQ9NTUxNw&amp;ptn=3&amp;fclid=6e834fda-a58a-11ec-89fb-477b6003ca93&amp;u=a1L2ltYWdlcy9zZWFyY2g_cT1NYXJpZStDdXJpZStsb2dvJkZPUk09SVFGUkJBJmlkPTFCRkExMzQzNDlDNDk0QTkzQTdGMkIzNUI0NzQ1NERGRkJEQ0JCNTUmbXNjbGtpZD02ZTgzNGZkYWE1OGExMWVjODlmYjQ3N2I2MDAzY2E5Mw&amp;ntb=1" TargetMode="External"/><Relationship Id="rId5" Type="http://schemas.openxmlformats.org/officeDocument/2006/relationships/image" Target="../media/image4.jpg"/><Relationship Id="rId10" Type="http://schemas.openxmlformats.org/officeDocument/2006/relationships/hyperlink" Target="https://www.haywardsheath.gov.uk/_UserFiles/Images/COVID-19/Dementia-UK.png" TargetMode="External"/><Relationship Id="rId4" Type="http://schemas.openxmlformats.org/officeDocument/2006/relationships/image" Target="../media/image3.jpe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hyperlink" Target="https://www.alzheimers.org.uk/about-dementia/five-things-you-should-know-about-dementia" TargetMode="External"/><Relationship Id="rId2" Type="http://schemas.openxmlformats.org/officeDocument/2006/relationships/hyperlink" Target="https://www.alz.org/alzheimers-dementia/10_signs" TargetMode="External"/><Relationship Id="rId1" Type="http://schemas.openxmlformats.org/officeDocument/2006/relationships/slideLayout" Target="../slideLayouts/slideLayout2.xml"/><Relationship Id="rId5" Type="http://schemas.openxmlformats.org/officeDocument/2006/relationships/hyperlink" Target="https://www.bing.com/ck/a?!&amp;&amp;p=33bd4ebcabe2762339d3315b4e93c8d70a4ffffb67dfb5300319360e7e7fd156JmltdHM9MTY0NzQ3NzQ1MiZpZ3VpZD0yYzYwOGUyNC01ZjM2LTRlOWItOTU3ZC00ZDhjMWI5ZWE1YWQmaW5zaWQ9NTUxNw&amp;ptn=3&amp;fclid=6e834fda-a58a-11ec-89fb-477b6003ca93&amp;u=a1L2ltYWdlcy9zZWFyY2g_cT1NYXJpZStDdXJpZStsb2dvJkZPUk09SVFGUkJBJmlkPTFCRkExMzQzNDlDNDk0QTkzQTdGMkIzNUI0NzQ1NERGRkJEQ0JCNTUmbXNjbGtpZD02ZTgzNGZkYWE1OGExMWVjODlmYjQ3N2I2MDAzY2E5Mw&amp;ntb=1" TargetMode="External"/><Relationship Id="rId4" Type="http://schemas.openxmlformats.org/officeDocument/2006/relationships/hyperlink" Target="https://www.equalityhumanrights.com/en/advice-and-guidance/your-rights-under-equality-act-201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mentalhealth.gov/basics/what-is-mental-health/" TargetMode="External"/><Relationship Id="rId2" Type="http://schemas.openxmlformats.org/officeDocument/2006/relationships/hyperlink" Target="https://www.haywardsheath.gov.uk/_UserFiles/Images/COVID-19/Dementia-UK.png" TargetMode="External"/><Relationship Id="rId1" Type="http://schemas.openxmlformats.org/officeDocument/2006/relationships/slideLayout" Target="../slideLayouts/slideLayout2.xml"/><Relationship Id="rId5" Type="http://schemas.openxmlformats.org/officeDocument/2006/relationships/hyperlink" Target="https://www.england.nhs.uk/wp-content/uploads/2020/09/C1280_Dementia-wellbeing-in-the-COVID-pandemic-v3.pdf" TargetMode="External"/><Relationship Id="rId4" Type="http://schemas.openxmlformats.org/officeDocument/2006/relationships/hyperlink" Target="https://www.england.nhs.uk/mentalhealth/wp-content/uploads/sites/29/2016/03/dementia-well-pathway.pdf"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oecd.org/health/health-systems/Leaflet-Improving-the-lives-of-people-with-dementia-2018.pdf" TargetMode="External"/><Relationship Id="rId2" Type="http://schemas.openxmlformats.org/officeDocument/2006/relationships/hyperlink" Target="https://www.nice.org.uk/guidance/ng97/resources/dementia-assessment-management-and-support-for-people-living-with-dementia-and-their-carers-pdf-1837760199109"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dementia" TargetMode="External"/><Relationship Id="rId4" Type="http://schemas.openxmlformats.org/officeDocument/2006/relationships/hyperlink" Target="http://www.historyandpolicy.org/docs/thane_social_ca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73259-2F09-43D1-8D10-2E6AF3F6054A}"/>
              </a:ext>
            </a:extLst>
          </p:cNvPr>
          <p:cNvSpPr>
            <a:spLocks noGrp="1"/>
          </p:cNvSpPr>
          <p:nvPr>
            <p:ph type="title"/>
          </p:nvPr>
        </p:nvSpPr>
        <p:spPr/>
        <p:txBody>
          <a:bodyPr/>
          <a:lstStyle/>
          <a:p>
            <a:r>
              <a:rPr lang="en-GB" sz="1800" b="1" dirty="0">
                <a:effectLst/>
                <a:latin typeface="Arial" panose="020B0604020202020204" pitchFamily="34" charset="0"/>
                <a:ea typeface="Times New Roman" panose="02020603050405020304" pitchFamily="18" charset="0"/>
              </a:rPr>
              <a:t>Programme: BSc Health and Social Care </a:t>
            </a:r>
            <a:br>
              <a:rPr lang="en-GB" sz="1800" dirty="0">
                <a:effectLst/>
                <a:latin typeface="Times New Roman" panose="02020603050405020304" pitchFamily="18" charset="0"/>
                <a:ea typeface="Times New Roman" panose="02020603050405020304" pitchFamily="18" charset="0"/>
              </a:rPr>
            </a:br>
            <a:r>
              <a:rPr lang="en-GB" sz="1800" b="1" dirty="0">
                <a:effectLst/>
                <a:latin typeface="Arial" panose="020B0604020202020204" pitchFamily="34" charset="0"/>
                <a:ea typeface="Times New Roman" panose="02020603050405020304" pitchFamily="18" charset="0"/>
              </a:rPr>
              <a:t>Module: Living with Care: The Older Person</a:t>
            </a:r>
            <a:br>
              <a:rPr lang="en-GB" sz="1800" dirty="0">
                <a:effectLst/>
                <a:latin typeface="Times New Roman" panose="02020603050405020304" pitchFamily="18" charset="0"/>
                <a:ea typeface="Times New Roman" panose="02020603050405020304" pitchFamily="18" charset="0"/>
              </a:rPr>
            </a:br>
            <a:r>
              <a:rPr lang="en-GB" sz="1800" b="1" dirty="0">
                <a:effectLst/>
                <a:latin typeface="Arial" panose="020B0604020202020204" pitchFamily="34" charset="0"/>
                <a:ea typeface="Times New Roman" panose="02020603050405020304" pitchFamily="18" charset="0"/>
              </a:rPr>
              <a:t>Module code: BMHP6009_BIRM </a:t>
            </a:r>
            <a:endParaRPr lang="en-GB" dirty="0"/>
          </a:p>
        </p:txBody>
      </p:sp>
      <p:sp>
        <p:nvSpPr>
          <p:cNvPr id="3" name="Content Placeholder 2">
            <a:extLst>
              <a:ext uri="{FF2B5EF4-FFF2-40B4-BE49-F238E27FC236}">
                <a16:creationId xmlns:a16="http://schemas.microsoft.com/office/drawing/2014/main" id="{B263499C-32B8-4A19-B24B-176E7ECE6B93}"/>
              </a:ext>
            </a:extLst>
          </p:cNvPr>
          <p:cNvSpPr>
            <a:spLocks noGrp="1"/>
          </p:cNvSpPr>
          <p:nvPr>
            <p:ph idx="1"/>
          </p:nvPr>
        </p:nvSpPr>
        <p:spPr/>
        <p:txBody>
          <a:bodyPr/>
          <a:lstStyle/>
          <a:p>
            <a:pPr marL="0" indent="0" algn="just">
              <a:buNone/>
            </a:pPr>
            <a:r>
              <a:rPr lang="en-GB" sz="1800" b="1" dirty="0">
                <a:effectLst/>
                <a:latin typeface="Arial" panose="020B0604020202020204" pitchFamily="34" charset="0"/>
                <a:ea typeface="Times New Roman" panose="02020603050405020304" pitchFamily="18" charset="0"/>
              </a:rPr>
              <a:t>Lecturer: Joanne Davies</a:t>
            </a:r>
            <a:endParaRPr lang="en-GB" sz="1800" dirty="0">
              <a:effectLst/>
              <a:latin typeface="Times New Roman" panose="02020603050405020304" pitchFamily="18" charset="0"/>
              <a:ea typeface="Times New Roman" panose="02020603050405020304" pitchFamily="18" charset="0"/>
            </a:endParaRPr>
          </a:p>
          <a:p>
            <a:pPr marL="0" indent="0" algn="just">
              <a:buNone/>
            </a:pPr>
            <a:r>
              <a:rPr lang="en-GB" sz="1800" b="1" dirty="0">
                <a:effectLst/>
                <a:latin typeface="Arial" panose="020B0604020202020204" pitchFamily="34" charset="0"/>
                <a:ea typeface="Times New Roman" panose="02020603050405020304" pitchFamily="18" charset="0"/>
              </a:rPr>
              <a:t>Student: Mihaela Juganaru 1912276                                   </a:t>
            </a:r>
            <a:endParaRPr lang="en-GB" sz="1800" dirty="0">
              <a:effectLst/>
              <a:latin typeface="Times New Roman" panose="02020603050405020304" pitchFamily="18" charset="0"/>
              <a:ea typeface="Times New Roman" panose="02020603050405020304" pitchFamily="18" charset="0"/>
            </a:endParaRPr>
          </a:p>
          <a:p>
            <a:pPr marL="0" indent="0">
              <a:buNone/>
            </a:pPr>
            <a:r>
              <a:rPr lang="en-GB" dirty="0"/>
              <a:t> </a:t>
            </a:r>
          </a:p>
          <a:p>
            <a:pPr marL="0" indent="0">
              <a:buNone/>
            </a:pPr>
            <a:endParaRPr lang="en-GB" dirty="0"/>
          </a:p>
          <a:p>
            <a:pPr marL="0" indent="0">
              <a:buNone/>
            </a:pPr>
            <a:r>
              <a:rPr lang="en-GB" dirty="0"/>
              <a:t>                                                    Individual poster</a:t>
            </a:r>
          </a:p>
        </p:txBody>
      </p:sp>
      <p:pic>
        <p:nvPicPr>
          <p:cNvPr id="4" name="Picture 3" descr="Discover University of Wales Trinity Saint David">
            <a:extLst>
              <a:ext uri="{FF2B5EF4-FFF2-40B4-BE49-F238E27FC236}">
                <a16:creationId xmlns:a16="http://schemas.microsoft.com/office/drawing/2014/main" id="{0563E156-6E67-4C44-98E5-F74E3795C830}"/>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8313703" y="615157"/>
            <a:ext cx="2454815" cy="970452"/>
          </a:xfrm>
          <a:prstGeom prst="rect">
            <a:avLst/>
          </a:prstGeom>
          <a:noFill/>
          <a:ln>
            <a:noFill/>
          </a:ln>
        </p:spPr>
      </p:pic>
    </p:spTree>
    <p:extLst>
      <p:ext uri="{BB962C8B-B14F-4D97-AF65-F5344CB8AC3E}">
        <p14:creationId xmlns:p14="http://schemas.microsoft.com/office/powerpoint/2010/main" val="3020256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9EB4319-C0E1-4017-974D-CC9ACF3328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139" r="31889" b="1"/>
          <a:stretch/>
        </p:blipFill>
        <p:spPr bwMode="auto">
          <a:xfrm>
            <a:off x="29441" y="584888"/>
            <a:ext cx="4422655" cy="5509039"/>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3D227638-FF5B-4BA9-8C45-69EF5DBE7B87}"/>
              </a:ext>
            </a:extLst>
          </p:cNvPr>
          <p:cNvSpPr>
            <a:spLocks noGrp="1"/>
          </p:cNvSpPr>
          <p:nvPr>
            <p:ph type="ctrTitle"/>
          </p:nvPr>
        </p:nvSpPr>
        <p:spPr>
          <a:xfrm>
            <a:off x="-39063" y="584889"/>
            <a:ext cx="3920765" cy="833202"/>
          </a:xfrm>
        </p:spPr>
        <p:txBody>
          <a:bodyPr>
            <a:normAutofit fontScale="90000"/>
          </a:bodyPr>
          <a:lstStyle/>
          <a:p>
            <a:pPr algn="l"/>
            <a:r>
              <a:rPr lang="en-GB" sz="5400" dirty="0">
                <a:solidFill>
                  <a:schemeClr val="accent1">
                    <a:lumMod val="75000"/>
                  </a:schemeClr>
                </a:solidFill>
                <a:latin typeface="Algerian" panose="04020705040A02060702" pitchFamily="82" charset="0"/>
                <a:cs typeface="Aharoni" panose="02010803020104030203" pitchFamily="2" charset="-79"/>
              </a:rPr>
              <a:t>DEMENTIA ?</a:t>
            </a:r>
          </a:p>
        </p:txBody>
      </p:sp>
      <p:sp>
        <p:nvSpPr>
          <p:cNvPr id="4" name="Rectangle: Rounded Corners 3">
            <a:extLst>
              <a:ext uri="{FF2B5EF4-FFF2-40B4-BE49-F238E27FC236}">
                <a16:creationId xmlns:a16="http://schemas.microsoft.com/office/drawing/2014/main" id="{70832FCF-1813-4DFF-B9D0-8969EAE09E49}"/>
              </a:ext>
            </a:extLst>
          </p:cNvPr>
          <p:cNvSpPr/>
          <p:nvPr/>
        </p:nvSpPr>
        <p:spPr>
          <a:xfrm>
            <a:off x="8923174" y="1291355"/>
            <a:ext cx="3150637" cy="12454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spcBef>
                <a:spcPts val="0"/>
              </a:spcBef>
            </a:pPr>
            <a:r>
              <a:rPr lang="en-GB" sz="1100" dirty="0">
                <a:solidFill>
                  <a:srgbClr val="FFFF00"/>
                </a:solidFill>
                <a:latin typeface="Arial" panose="020B0604020202020204" pitchFamily="34" charset="0"/>
                <a:cs typeface="Arial" panose="020B0604020202020204" pitchFamily="34" charset="0"/>
              </a:rPr>
              <a:t>Five things you should know about dementia:</a:t>
            </a:r>
          </a:p>
          <a:p>
            <a:pPr algn="l">
              <a:spcBef>
                <a:spcPts val="0"/>
              </a:spcBef>
            </a:pPr>
            <a:r>
              <a:rPr lang="en-GB" sz="1100" dirty="0">
                <a:solidFill>
                  <a:srgbClr val="FFFF00"/>
                </a:solidFill>
                <a:latin typeface="Arial" panose="020B0604020202020204" pitchFamily="34" charset="0"/>
                <a:cs typeface="Arial" panose="020B0604020202020204" pitchFamily="34" charset="0"/>
              </a:rPr>
              <a:t>1.Dementia is not a natural part of ageing</a:t>
            </a:r>
          </a:p>
          <a:p>
            <a:pPr algn="l">
              <a:spcBef>
                <a:spcPts val="0"/>
              </a:spcBef>
            </a:pPr>
            <a:r>
              <a:rPr lang="en-GB" sz="1100" dirty="0">
                <a:solidFill>
                  <a:srgbClr val="FFFF00"/>
                </a:solidFill>
                <a:latin typeface="Arial" panose="020B0604020202020204" pitchFamily="34" charset="0"/>
                <a:cs typeface="Arial" panose="020B0604020202020204" pitchFamily="34" charset="0"/>
              </a:rPr>
              <a:t>2.Dementia is caused by diseases of brain</a:t>
            </a:r>
          </a:p>
          <a:p>
            <a:pPr algn="l">
              <a:spcBef>
                <a:spcPts val="0"/>
              </a:spcBef>
            </a:pPr>
            <a:r>
              <a:rPr lang="en-GB" sz="1100" dirty="0">
                <a:solidFill>
                  <a:srgbClr val="FFFF00"/>
                </a:solidFill>
                <a:latin typeface="Arial" panose="020B0604020202020204" pitchFamily="34" charset="0"/>
                <a:cs typeface="Arial" panose="020B0604020202020204" pitchFamily="34" charset="0"/>
              </a:rPr>
              <a:t>3.It’s not just about losing your memory</a:t>
            </a:r>
          </a:p>
          <a:p>
            <a:pPr algn="l">
              <a:spcBef>
                <a:spcPts val="0"/>
              </a:spcBef>
            </a:pPr>
            <a:r>
              <a:rPr lang="en-GB" sz="1100" dirty="0">
                <a:solidFill>
                  <a:srgbClr val="FFFF00"/>
                </a:solidFill>
                <a:latin typeface="Arial" panose="020B0604020202020204" pitchFamily="34" charset="0"/>
                <a:cs typeface="Arial" panose="020B0604020202020204" pitchFamily="34" charset="0"/>
              </a:rPr>
              <a:t>4.People can still live well with dementia</a:t>
            </a:r>
          </a:p>
          <a:p>
            <a:pPr algn="l">
              <a:spcBef>
                <a:spcPts val="0"/>
              </a:spcBef>
            </a:pPr>
            <a:r>
              <a:rPr lang="en-GB" sz="1100" dirty="0">
                <a:solidFill>
                  <a:srgbClr val="FFFF00"/>
                </a:solidFill>
                <a:latin typeface="Arial" panose="020B0604020202020204" pitchFamily="34" charset="0"/>
                <a:cs typeface="Arial" panose="020B0604020202020204" pitchFamily="34" charset="0"/>
              </a:rPr>
              <a:t>5.Are many association which offer specialized help </a:t>
            </a:r>
            <a:r>
              <a:rPr lang="en-GB" sz="800" dirty="0">
                <a:latin typeface="Arial" panose="020B0604020202020204" pitchFamily="34" charset="0"/>
                <a:cs typeface="Arial" panose="020B0604020202020204" pitchFamily="34" charset="0"/>
                <a:hlinkClick r:id="rId3"/>
              </a:rPr>
              <a:t>Five things you should know about dementia | Alzheimer's Society (alzheimers.org.uk)</a:t>
            </a:r>
            <a:endParaRPr lang="en-GB" sz="800" dirty="0">
              <a:solidFill>
                <a:srgbClr val="FFFF0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D4C0BE-714B-4F5F-918B-02CE4BF55C16}"/>
              </a:ext>
            </a:extLst>
          </p:cNvPr>
          <p:cNvSpPr txBox="1"/>
          <p:nvPr/>
        </p:nvSpPr>
        <p:spPr>
          <a:xfrm>
            <a:off x="4068146" y="587094"/>
            <a:ext cx="8192278" cy="461665"/>
          </a:xfrm>
          <a:prstGeom prst="rect">
            <a:avLst/>
          </a:prstGeom>
          <a:noFill/>
        </p:spPr>
        <p:txBody>
          <a:bodyPr wrap="square" rtlCol="0">
            <a:spAutoFit/>
          </a:bodyPr>
          <a:lstStyle/>
          <a:p>
            <a:r>
              <a:rPr lang="en-GB" sz="1200" b="0" i="0" dirty="0">
                <a:solidFill>
                  <a:srgbClr val="FF0000"/>
                </a:solidFill>
                <a:effectLst/>
                <a:latin typeface="Arial" panose="020B0604020202020204" pitchFamily="34" charset="0"/>
                <a:cs typeface="Arial" panose="020B0604020202020204" pitchFamily="34" charset="0"/>
              </a:rPr>
              <a:t>Dementia is not a disease itself. It's a collection of symptoms that result from damage to the brain caused by different diseases, such as Alzheimer's. These symptoms vary according to the part of the brain that is damaged. (NHS, 2020)</a:t>
            </a:r>
            <a:endParaRPr lang="en-GB" sz="1200" dirty="0">
              <a:solidFill>
                <a:srgbClr val="FF0000"/>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A0780682-C5FF-465B-BA0D-B53125AFEDF4}"/>
              </a:ext>
            </a:extLst>
          </p:cNvPr>
          <p:cNvSpPr/>
          <p:nvPr/>
        </p:nvSpPr>
        <p:spPr>
          <a:xfrm>
            <a:off x="4603531" y="1001490"/>
            <a:ext cx="4100932" cy="1075798"/>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100" b="1" i="0" dirty="0">
                <a:solidFill>
                  <a:srgbClr val="4A0D66"/>
                </a:solidFill>
                <a:effectLst/>
                <a:latin typeface="Arial" panose="020B0604020202020204" pitchFamily="34" charset="0"/>
                <a:cs typeface="Arial" panose="020B0604020202020204" pitchFamily="34" charset="0"/>
              </a:rPr>
              <a:t>Causes</a:t>
            </a:r>
          </a:p>
          <a:p>
            <a:pPr algn="l"/>
            <a:r>
              <a:rPr lang="en-GB" sz="1100" b="0" i="0" dirty="0">
                <a:solidFill>
                  <a:srgbClr val="58595B"/>
                </a:solidFill>
                <a:effectLst/>
                <a:latin typeface="Arial" panose="020B0604020202020204" pitchFamily="34" charset="0"/>
                <a:cs typeface="Arial" panose="020B0604020202020204" pitchFamily="34" charset="0"/>
              </a:rPr>
              <a:t>Dementia is caused by damage to brain cells. This damage interferes with the ability of brain cells to communicate with each other. When brain cells cannot communicate normally, thinking, behaviour and feelings can be affected. </a:t>
            </a:r>
            <a:r>
              <a:rPr lang="en-GB" sz="800" kern="1200" dirty="0">
                <a:solidFill>
                  <a:srgbClr val="262626"/>
                </a:solidFill>
                <a:effectLst/>
                <a:latin typeface="Arial" panose="020B0604020202020204" pitchFamily="34" charset="0"/>
                <a:ea typeface="Calibri" panose="020F0502020204030204" pitchFamily="34" charset="0"/>
              </a:rPr>
              <a:t>Alzheimer’s Association, (2019) </a:t>
            </a:r>
            <a:endParaRPr lang="en-GB" sz="800" b="0" i="0" dirty="0">
              <a:solidFill>
                <a:srgbClr val="58595B"/>
              </a:solidFill>
              <a:effectLst/>
              <a:latin typeface="Arial" panose="020B0604020202020204" pitchFamily="34" charset="0"/>
              <a:cs typeface="Arial" panose="020B0604020202020204" pitchFamily="34" charset="0"/>
            </a:endParaRPr>
          </a:p>
        </p:txBody>
      </p:sp>
      <p:pic>
        <p:nvPicPr>
          <p:cNvPr id="1028" name="Picture 4" descr="What is dementia? Causes, symptoms and diagnosis. Dementia is an umbrella term for loss of memory and other abilities.">
            <a:extLst>
              <a:ext uri="{FF2B5EF4-FFF2-40B4-BE49-F238E27FC236}">
                <a16:creationId xmlns:a16="http://schemas.microsoft.com/office/drawing/2014/main" id="{45AFD26B-851E-4880-BD3C-C3D7A3FB41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8994" y="5546636"/>
            <a:ext cx="1770624" cy="1254192"/>
          </a:xfrm>
          <a:prstGeom prst="rect">
            <a:avLst/>
          </a:prstGeom>
          <a:noFill/>
          <a:extLst>
            <a:ext uri="{909E8E84-426E-40DD-AFC4-6F175D3DCCD1}">
              <a14:hiddenFill xmlns:a14="http://schemas.microsoft.com/office/drawing/2010/main">
                <a:solidFill>
                  <a:srgbClr val="FFFFFF"/>
                </a:solidFill>
              </a14:hiddenFill>
            </a:ext>
          </a:extLst>
        </p:spPr>
      </p:pic>
      <p:sp>
        <p:nvSpPr>
          <p:cNvPr id="9" name="Oval 8">
            <a:extLst>
              <a:ext uri="{FF2B5EF4-FFF2-40B4-BE49-F238E27FC236}">
                <a16:creationId xmlns:a16="http://schemas.microsoft.com/office/drawing/2014/main" id="{753D4D88-B9CD-467C-B799-B48A8CAE687E}"/>
              </a:ext>
            </a:extLst>
          </p:cNvPr>
          <p:cNvSpPr/>
          <p:nvPr/>
        </p:nvSpPr>
        <p:spPr>
          <a:xfrm>
            <a:off x="4991878" y="1960611"/>
            <a:ext cx="2475938" cy="156930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C326F980-6F14-4ECF-9547-96877CDD742A}"/>
              </a:ext>
            </a:extLst>
          </p:cNvPr>
          <p:cNvSpPr txBox="1"/>
          <p:nvPr/>
        </p:nvSpPr>
        <p:spPr>
          <a:xfrm>
            <a:off x="5389576" y="2076744"/>
            <a:ext cx="1967472" cy="1615827"/>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Types of dementia:</a:t>
            </a:r>
          </a:p>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Alzheimer’s disease </a:t>
            </a:r>
          </a:p>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Vascular dementia </a:t>
            </a:r>
          </a:p>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Frontotemporal dementia </a:t>
            </a:r>
          </a:p>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Mixed dementia</a:t>
            </a:r>
          </a:p>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Lewy body dementia</a:t>
            </a:r>
          </a:p>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Alcohol related brain damage.</a:t>
            </a:r>
            <a:r>
              <a:rPr lang="en-GB" sz="800" dirty="0">
                <a:solidFill>
                  <a:schemeClr val="bg1"/>
                </a:solidFill>
                <a:latin typeface="Arial" panose="020B0604020202020204" pitchFamily="34" charset="0"/>
                <a:cs typeface="Arial" panose="020B0604020202020204" pitchFamily="34" charset="0"/>
              </a:rPr>
              <a:t> (Dementia UK, n.d.)</a:t>
            </a:r>
          </a:p>
          <a:p>
            <a:pPr marL="171450" indent="-1714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CF34173B-4D10-4005-A3AC-88E9E085BCE4}"/>
              </a:ext>
            </a:extLst>
          </p:cNvPr>
          <p:cNvSpPr txBox="1"/>
          <p:nvPr/>
        </p:nvSpPr>
        <p:spPr>
          <a:xfrm>
            <a:off x="2026848" y="1505748"/>
            <a:ext cx="1854854" cy="2800767"/>
          </a:xfrm>
          <a:prstGeom prst="rect">
            <a:avLst/>
          </a:prstGeom>
          <a:noFill/>
        </p:spPr>
        <p:txBody>
          <a:bodyPr wrap="square">
            <a:spAutoFit/>
          </a:bodyPr>
          <a:lstStyle/>
          <a:p>
            <a:pPr algn="l" fontAlgn="base"/>
            <a:r>
              <a:rPr lang="en-GB" sz="1100" b="0" i="0" dirty="0">
                <a:solidFill>
                  <a:srgbClr val="000000"/>
                </a:solidFill>
                <a:effectLst/>
                <a:latin typeface="Arial" panose="020B0604020202020204" pitchFamily="34" charset="0"/>
                <a:cs typeface="Arial" panose="020B0604020202020204" pitchFamily="34" charset="0"/>
              </a:rPr>
              <a:t>Repetition i.e. asking the same questions over and</a:t>
            </a:r>
            <a:br>
              <a:rPr lang="en-GB" sz="1100" b="0" i="0" dirty="0">
                <a:solidFill>
                  <a:srgbClr val="000000"/>
                </a:solidFill>
                <a:effectLst/>
                <a:latin typeface="Arial" panose="020B0604020202020204" pitchFamily="34" charset="0"/>
                <a:cs typeface="Arial" panose="020B0604020202020204" pitchFamily="34" charset="0"/>
              </a:rPr>
            </a:br>
            <a:r>
              <a:rPr lang="en-GB" sz="1100" b="0" i="0" dirty="0">
                <a:solidFill>
                  <a:srgbClr val="000000"/>
                </a:solidFill>
                <a:effectLst/>
                <a:latin typeface="Arial" panose="020B0604020202020204" pitchFamily="34" charset="0"/>
                <a:cs typeface="Arial" panose="020B0604020202020204" pitchFamily="34" charset="0"/>
              </a:rPr>
              <a:t>over again.</a:t>
            </a:r>
          </a:p>
          <a:p>
            <a:pPr algn="l" fontAlgn="base"/>
            <a:r>
              <a:rPr lang="en-GB" sz="1100" b="0" i="0" dirty="0">
                <a:solidFill>
                  <a:srgbClr val="000000"/>
                </a:solidFill>
                <a:effectLst/>
                <a:latin typeface="Arial" panose="020B0604020202020204" pitchFamily="34" charset="0"/>
                <a:cs typeface="Arial" panose="020B0604020202020204" pitchFamily="34" charset="0"/>
              </a:rPr>
              <a:t>In later stage may not recognize those close to them,</a:t>
            </a:r>
            <a:br>
              <a:rPr lang="en-GB" sz="1100" b="0" i="0" dirty="0">
                <a:solidFill>
                  <a:srgbClr val="000000"/>
                </a:solidFill>
                <a:effectLst/>
                <a:latin typeface="Arial" panose="020B0604020202020204" pitchFamily="34" charset="0"/>
                <a:cs typeface="Arial" panose="020B0604020202020204" pitchFamily="34" charset="0"/>
              </a:rPr>
            </a:br>
            <a:r>
              <a:rPr lang="en-GB" sz="1100" b="0" i="0" dirty="0">
                <a:solidFill>
                  <a:srgbClr val="000000"/>
                </a:solidFill>
                <a:effectLst/>
                <a:latin typeface="Arial" panose="020B0604020202020204" pitchFamily="34" charset="0"/>
                <a:cs typeface="Arial" panose="020B0604020202020204" pitchFamily="34" charset="0"/>
              </a:rPr>
              <a:t>and may lose the ability to carry out activities of daily</a:t>
            </a:r>
            <a:br>
              <a:rPr lang="en-GB" sz="1100" b="0" i="0" dirty="0">
                <a:solidFill>
                  <a:srgbClr val="000000"/>
                </a:solidFill>
                <a:effectLst/>
                <a:latin typeface="Arial" panose="020B0604020202020204" pitchFamily="34" charset="0"/>
                <a:cs typeface="Arial" panose="020B0604020202020204" pitchFamily="34" charset="0"/>
              </a:rPr>
            </a:br>
            <a:r>
              <a:rPr lang="en-GB" sz="1100" b="0" i="0" dirty="0">
                <a:solidFill>
                  <a:srgbClr val="000000"/>
                </a:solidFill>
                <a:effectLst/>
                <a:latin typeface="Arial" panose="020B0604020202020204" pitchFamily="34" charset="0"/>
                <a:cs typeface="Arial" panose="020B0604020202020204" pitchFamily="34" charset="0"/>
              </a:rPr>
              <a:t>living. (e.g.. Dressing, using the telephone)</a:t>
            </a:r>
          </a:p>
          <a:p>
            <a:pPr algn="l" fontAlgn="base"/>
            <a:r>
              <a:rPr lang="en-GB" sz="1100" b="0" i="0" dirty="0">
                <a:solidFill>
                  <a:srgbClr val="000000"/>
                </a:solidFill>
                <a:effectLst/>
                <a:latin typeface="Arial" panose="020B0604020202020204" pitchFamily="34" charset="0"/>
                <a:cs typeface="Arial" panose="020B0604020202020204" pitchFamily="34" charset="0"/>
              </a:rPr>
              <a:t>Long-term depression.</a:t>
            </a:r>
          </a:p>
          <a:p>
            <a:pPr algn="l" fontAlgn="base"/>
            <a:r>
              <a:rPr lang="en-GB" sz="1100" b="0" i="0" dirty="0">
                <a:solidFill>
                  <a:srgbClr val="000000"/>
                </a:solidFill>
                <a:effectLst/>
                <a:latin typeface="Arial" panose="020B0604020202020204" pitchFamily="34" charset="0"/>
                <a:cs typeface="Arial" panose="020B0604020202020204" pitchFamily="34" charset="0"/>
              </a:rPr>
              <a:t>Lose control of bowel and bladder movements</a:t>
            </a:r>
          </a:p>
          <a:p>
            <a:pPr algn="l" fontAlgn="base"/>
            <a:r>
              <a:rPr lang="en-GB" sz="1100" b="0" i="0" dirty="0">
                <a:solidFill>
                  <a:srgbClr val="000000"/>
                </a:solidFill>
                <a:effectLst/>
                <a:latin typeface="Arial" panose="020B0604020202020204" pitchFamily="34" charset="0"/>
                <a:cs typeface="Arial" panose="020B0604020202020204" pitchFamily="34" charset="0"/>
              </a:rPr>
              <a:t>Paranoia-the belief that people are out to get them. </a:t>
            </a:r>
            <a:r>
              <a:rPr lang="en-GB" sz="800" b="0" i="0" dirty="0">
                <a:solidFill>
                  <a:srgbClr val="000000"/>
                </a:solidFill>
                <a:effectLst/>
                <a:latin typeface="Arial" panose="020B0604020202020204" pitchFamily="34" charset="0"/>
                <a:cs typeface="Arial" panose="020B0604020202020204" pitchFamily="34" charset="0"/>
              </a:rPr>
              <a:t>(culture-dementia-</a:t>
            </a:r>
            <a:r>
              <a:rPr lang="en-GB" sz="800" b="0" i="0" dirty="0" err="1">
                <a:solidFill>
                  <a:srgbClr val="000000"/>
                </a:solidFill>
                <a:effectLst/>
                <a:latin typeface="Arial" panose="020B0604020202020204" pitchFamily="34" charset="0"/>
                <a:cs typeface="Arial" panose="020B0604020202020204" pitchFamily="34" charset="0"/>
              </a:rPr>
              <a:t>uk</a:t>
            </a:r>
            <a:r>
              <a:rPr lang="en-GB" sz="800" b="0" i="0" dirty="0">
                <a:solidFill>
                  <a:srgbClr val="000000"/>
                </a:solidFill>
                <a:effectLst/>
                <a:latin typeface="Arial" panose="020B0604020202020204" pitchFamily="34" charset="0"/>
                <a:cs typeface="Arial" panose="020B0604020202020204" pitchFamily="34" charset="0"/>
              </a:rPr>
              <a:t>, n.d.) </a:t>
            </a:r>
          </a:p>
        </p:txBody>
      </p:sp>
      <p:graphicFrame>
        <p:nvGraphicFramePr>
          <p:cNvPr id="12" name="Table 12">
            <a:extLst>
              <a:ext uri="{FF2B5EF4-FFF2-40B4-BE49-F238E27FC236}">
                <a16:creationId xmlns:a16="http://schemas.microsoft.com/office/drawing/2014/main" id="{02DA4B61-2454-4FBC-9176-6C43C51C9546}"/>
              </a:ext>
            </a:extLst>
          </p:cNvPr>
          <p:cNvGraphicFramePr>
            <a:graphicFrameLocks noGrp="1"/>
          </p:cNvGraphicFramePr>
          <p:nvPr>
            <p:extLst>
              <p:ext uri="{D42A27DB-BD31-4B8C-83A1-F6EECF244321}">
                <p14:modId xmlns:p14="http://schemas.microsoft.com/office/powerpoint/2010/main" val="3495207682"/>
              </p:ext>
            </p:extLst>
          </p:nvPr>
        </p:nvGraphicFramePr>
        <p:xfrm>
          <a:off x="8348928" y="2563105"/>
          <a:ext cx="3911496" cy="2438400"/>
        </p:xfrm>
        <a:graphic>
          <a:graphicData uri="http://schemas.openxmlformats.org/drawingml/2006/table">
            <a:tbl>
              <a:tblPr firstRow="1" bandRow="1">
                <a:tableStyleId>{5C22544A-7EE6-4342-B048-85BDC9FD1C3A}</a:tableStyleId>
              </a:tblPr>
              <a:tblGrid>
                <a:gridCol w="2304990">
                  <a:extLst>
                    <a:ext uri="{9D8B030D-6E8A-4147-A177-3AD203B41FA5}">
                      <a16:colId xmlns:a16="http://schemas.microsoft.com/office/drawing/2014/main" val="866763099"/>
                    </a:ext>
                  </a:extLst>
                </a:gridCol>
                <a:gridCol w="1606506">
                  <a:extLst>
                    <a:ext uri="{9D8B030D-6E8A-4147-A177-3AD203B41FA5}">
                      <a16:colId xmlns:a16="http://schemas.microsoft.com/office/drawing/2014/main" val="1857052407"/>
                    </a:ext>
                  </a:extLst>
                </a:gridCol>
              </a:tblGrid>
              <a:tr h="1989293">
                <a:tc>
                  <a:txBody>
                    <a:bodyPr/>
                    <a:lstStyle/>
                    <a:p>
                      <a:r>
                        <a:rPr lang="en-GB" sz="1100" b="0" dirty="0">
                          <a:latin typeface="Arial" panose="020B0604020202020204" pitchFamily="34" charset="0"/>
                          <a:cs typeface="Arial" panose="020B0604020202020204" pitchFamily="34" charset="0"/>
                        </a:rPr>
                        <a:t>Looking after someone with dementia it is challenging but important. Look some tips:</a:t>
                      </a:r>
                    </a:p>
                    <a:p>
                      <a:pPr marL="171450" indent="-171450">
                        <a:buFontTx/>
                        <a:buChar char="-"/>
                      </a:pPr>
                      <a:r>
                        <a:rPr lang="en-GB" sz="1100" b="0" dirty="0">
                          <a:latin typeface="Arial" panose="020B0604020202020204" pitchFamily="34" charset="0"/>
                          <a:cs typeface="Arial" panose="020B0604020202020204" pitchFamily="34" charset="0"/>
                        </a:rPr>
                        <a:t>Reduce frustration</a:t>
                      </a:r>
                    </a:p>
                    <a:p>
                      <a:pPr marL="171450" indent="-171450">
                        <a:buFontTx/>
                        <a:buChar char="-"/>
                      </a:pPr>
                      <a:r>
                        <a:rPr lang="en-GB" sz="1100" b="0" dirty="0">
                          <a:latin typeface="Arial" panose="020B0604020202020204" pitchFamily="34" charset="0"/>
                          <a:cs typeface="Arial" panose="020B0604020202020204" pitchFamily="34" charset="0"/>
                        </a:rPr>
                        <a:t>Be flexible</a:t>
                      </a:r>
                    </a:p>
                    <a:p>
                      <a:pPr marL="171450" indent="-171450">
                        <a:buFontTx/>
                        <a:buChar char="-"/>
                      </a:pPr>
                      <a:r>
                        <a:rPr lang="en-GB" sz="1100" b="0" dirty="0">
                          <a:latin typeface="Arial" panose="020B0604020202020204" pitchFamily="34" charset="0"/>
                          <a:cs typeface="Arial" panose="020B0604020202020204" pitchFamily="34" charset="0"/>
                        </a:rPr>
                        <a:t>Create a safe environment</a:t>
                      </a:r>
                    </a:p>
                    <a:p>
                      <a:pPr marL="171450" indent="-171450">
                        <a:buFontTx/>
                        <a:buChar char="-"/>
                      </a:pPr>
                      <a:r>
                        <a:rPr lang="en-GB" sz="1100" b="0" dirty="0">
                          <a:latin typeface="Arial" panose="020B0604020202020204" pitchFamily="34" charset="0"/>
                          <a:cs typeface="Arial" panose="020B0604020202020204" pitchFamily="34" charset="0"/>
                        </a:rPr>
                        <a:t>Focus on individualized care</a:t>
                      </a:r>
                    </a:p>
                    <a:p>
                      <a:pPr marL="171450" indent="-171450">
                        <a:buFontTx/>
                        <a:buChar char="-"/>
                      </a:pPr>
                      <a:r>
                        <a:rPr lang="en-GB" sz="1100" b="0" dirty="0">
                          <a:latin typeface="Arial" panose="020B0604020202020204" pitchFamily="34" charset="0"/>
                          <a:cs typeface="Arial" panose="020B0604020202020204" pitchFamily="34" charset="0"/>
                        </a:rPr>
                        <a:t>Let the person to help</a:t>
                      </a:r>
                    </a:p>
                    <a:p>
                      <a:pPr marL="171450" indent="-171450">
                        <a:buFontTx/>
                        <a:buChar char="-"/>
                      </a:pPr>
                      <a:r>
                        <a:rPr lang="en-GB" sz="1100" b="0" dirty="0">
                          <a:latin typeface="Arial" panose="020B0604020202020204" pitchFamily="34" charset="0"/>
                          <a:cs typeface="Arial" panose="020B0604020202020204" pitchFamily="34" charset="0"/>
                        </a:rPr>
                        <a:t>Use memory aids</a:t>
                      </a:r>
                    </a:p>
                    <a:p>
                      <a:pPr marL="171450" indent="-171450">
                        <a:buFontTx/>
                        <a:buChar char="-"/>
                      </a:pPr>
                      <a:r>
                        <a:rPr lang="en-GB" sz="1100" b="0" dirty="0">
                          <a:latin typeface="Arial" panose="020B0604020202020204" pitchFamily="34" charset="0"/>
                          <a:cs typeface="Arial" panose="020B0604020202020204" pitchFamily="34" charset="0"/>
                        </a:rPr>
                        <a:t>Offer them healthy meals</a:t>
                      </a:r>
                    </a:p>
                    <a:p>
                      <a:pPr marL="171450" indent="-171450">
                        <a:buFontTx/>
                        <a:buChar char="-"/>
                      </a:pPr>
                      <a:r>
                        <a:rPr lang="en-GB" sz="1100" b="0" dirty="0">
                          <a:latin typeface="Arial" panose="020B0604020202020204" pitchFamily="34" charset="0"/>
                          <a:cs typeface="Arial" panose="020B0604020202020204" pitchFamily="34" charset="0"/>
                        </a:rPr>
                        <a:t>Be positive. </a:t>
                      </a:r>
                      <a:r>
                        <a:rPr lang="en-GB" sz="800" b="0" dirty="0">
                          <a:latin typeface="Arial" panose="020B0604020202020204" pitchFamily="34" charset="0"/>
                          <a:cs typeface="Arial" panose="020B0604020202020204" pitchFamily="34" charset="0"/>
                        </a:rPr>
                        <a:t>(www.cdc.gov, 2019)</a:t>
                      </a:r>
                    </a:p>
                    <a:p>
                      <a:pPr marL="171450" indent="-171450">
                        <a:buFontTx/>
                        <a:buChar char="-"/>
                      </a:pPr>
                      <a:endParaRPr lang="en-GB" sz="1100" b="0"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 </a:t>
                      </a:r>
                    </a:p>
                    <a:p>
                      <a:endParaRPr lang="en-GB" sz="1100" b="0" dirty="0">
                        <a:latin typeface="Arial" panose="020B0604020202020204" pitchFamily="34" charset="0"/>
                        <a:cs typeface="Arial" panose="020B0604020202020204" pitchFamily="34" charset="0"/>
                      </a:endParaRPr>
                    </a:p>
                  </a:txBody>
                  <a:tcPr>
                    <a:noFill/>
                  </a:tcPr>
                </a:tc>
                <a:tc>
                  <a:txBody>
                    <a:bodyPr/>
                    <a:lstStyle/>
                    <a:p>
                      <a:endParaRPr lang="en-GB" dirty="0"/>
                    </a:p>
                  </a:txBody>
                  <a:tcPr>
                    <a:noFill/>
                  </a:tcPr>
                </a:tc>
                <a:extLst>
                  <a:ext uri="{0D108BD9-81ED-4DB2-BD59-A6C34878D82A}">
                    <a16:rowId xmlns:a16="http://schemas.microsoft.com/office/drawing/2014/main" val="1870142235"/>
                  </a:ext>
                </a:extLst>
              </a:tr>
            </a:tbl>
          </a:graphicData>
        </a:graphic>
      </p:graphicFrame>
      <p:sp>
        <p:nvSpPr>
          <p:cNvPr id="13" name="TextBox 12">
            <a:extLst>
              <a:ext uri="{FF2B5EF4-FFF2-40B4-BE49-F238E27FC236}">
                <a16:creationId xmlns:a16="http://schemas.microsoft.com/office/drawing/2014/main" id="{2B26C01C-2246-40A4-9E80-0B0E557F08EC}"/>
              </a:ext>
            </a:extLst>
          </p:cNvPr>
          <p:cNvSpPr txBox="1"/>
          <p:nvPr/>
        </p:nvSpPr>
        <p:spPr>
          <a:xfrm>
            <a:off x="29440" y="1418091"/>
            <a:ext cx="2267371" cy="2970044"/>
          </a:xfrm>
          <a:prstGeom prst="rect">
            <a:avLst/>
          </a:prstGeom>
          <a:noFill/>
        </p:spPr>
        <p:txBody>
          <a:bodyPr wrap="square" rtlCol="0">
            <a:spAutoFit/>
          </a:bodyPr>
          <a:lstStyle/>
          <a:p>
            <a:pPr algn="l" fontAlgn="base"/>
            <a:r>
              <a:rPr lang="en-GB" sz="1100" b="1" i="0" dirty="0">
                <a:effectLst/>
                <a:latin typeface="Arial" panose="020B0604020202020204" pitchFamily="34" charset="0"/>
                <a:cs typeface="Arial" panose="020B0604020202020204" pitchFamily="34" charset="0"/>
              </a:rPr>
              <a:t>Signs &amp; symptoms</a:t>
            </a:r>
            <a:br>
              <a:rPr lang="en-GB" sz="1100" b="0" i="0" dirty="0">
                <a:effectLst/>
                <a:latin typeface="Arial" panose="020B0604020202020204" pitchFamily="34" charset="0"/>
                <a:cs typeface="Arial" panose="020B0604020202020204" pitchFamily="34" charset="0"/>
              </a:rPr>
            </a:br>
            <a:r>
              <a:rPr lang="en-GB" sz="1100" b="0" i="0" dirty="0">
                <a:effectLst/>
                <a:latin typeface="Arial" panose="020B0604020202020204" pitchFamily="34" charset="0"/>
                <a:cs typeface="Arial" panose="020B0604020202020204" pitchFamily="34" charset="0"/>
              </a:rPr>
              <a:t>Loss of short-term memory</a:t>
            </a:r>
          </a:p>
          <a:p>
            <a:pPr algn="l" fontAlgn="base"/>
            <a:r>
              <a:rPr lang="en-GB" sz="1100" b="0" i="0" dirty="0">
                <a:effectLst/>
                <a:latin typeface="Arial" panose="020B0604020202020204" pitchFamily="34" charset="0"/>
                <a:cs typeface="Arial" panose="020B0604020202020204" pitchFamily="34" charset="0"/>
              </a:rPr>
              <a:t>Wandering/agitation.</a:t>
            </a:r>
          </a:p>
          <a:p>
            <a:pPr algn="l" fontAlgn="base"/>
            <a:r>
              <a:rPr lang="en-GB" sz="1100" b="0" i="0" dirty="0">
                <a:effectLst/>
                <a:latin typeface="Arial" panose="020B0604020202020204" pitchFamily="34" charset="0"/>
                <a:cs typeface="Arial" panose="020B0604020202020204" pitchFamily="34" charset="0"/>
              </a:rPr>
              <a:t>Losing and hiding things-Accusations (</a:t>
            </a:r>
            <a:r>
              <a:rPr lang="en-GB" sz="1100" dirty="0">
                <a:latin typeface="Arial" panose="020B0604020202020204" pitchFamily="34" charset="0"/>
                <a:cs typeface="Arial" panose="020B0604020202020204" pitchFamily="34" charset="0"/>
              </a:rPr>
              <a:t>e.g.. </a:t>
            </a:r>
            <a:r>
              <a:rPr lang="en-GB" sz="1100" b="0" i="0" dirty="0">
                <a:effectLst/>
                <a:latin typeface="Arial" panose="020B0604020202020204" pitchFamily="34" charset="0"/>
                <a:cs typeface="Arial" panose="020B0604020202020204" pitchFamily="34" charset="0"/>
              </a:rPr>
              <a:t>theft)</a:t>
            </a:r>
            <a:br>
              <a:rPr lang="en-GB" sz="1100" b="0" i="0" dirty="0">
                <a:effectLst/>
                <a:latin typeface="Arial" panose="020B0604020202020204" pitchFamily="34" charset="0"/>
                <a:cs typeface="Arial" panose="020B0604020202020204" pitchFamily="34" charset="0"/>
              </a:rPr>
            </a:br>
            <a:r>
              <a:rPr lang="en-GB" sz="1100" b="0" i="0" dirty="0">
                <a:effectLst/>
                <a:latin typeface="Arial" panose="020B0604020202020204" pitchFamily="34" charset="0"/>
                <a:cs typeface="Arial" panose="020B0604020202020204" pitchFamily="34" charset="0"/>
              </a:rPr>
              <a:t>Confusion</a:t>
            </a:r>
          </a:p>
          <a:p>
            <a:pPr algn="l" fontAlgn="base"/>
            <a:r>
              <a:rPr lang="en-GB" sz="1100" b="0" i="0" dirty="0">
                <a:effectLst/>
                <a:latin typeface="Arial" panose="020B0604020202020204" pitchFamily="34" charset="0"/>
                <a:cs typeface="Arial" panose="020B0604020202020204" pitchFamily="34" charset="0"/>
              </a:rPr>
              <a:t>May leave taps running or gas </a:t>
            </a:r>
          </a:p>
          <a:p>
            <a:pPr algn="l" fontAlgn="base"/>
            <a:r>
              <a:rPr lang="en-GB" sz="1100" b="0" i="0" dirty="0">
                <a:effectLst/>
                <a:latin typeface="Arial" panose="020B0604020202020204" pitchFamily="34" charset="0"/>
                <a:cs typeface="Arial" panose="020B0604020202020204" pitchFamily="34" charset="0"/>
              </a:rPr>
              <a:t>cooker unlit.</a:t>
            </a:r>
          </a:p>
          <a:p>
            <a:pPr algn="l" fontAlgn="base"/>
            <a:r>
              <a:rPr lang="en-GB" sz="1100" b="0" i="0" dirty="0">
                <a:effectLst/>
                <a:latin typeface="Arial" panose="020B0604020202020204" pitchFamily="34" charset="0"/>
                <a:cs typeface="Arial" panose="020B0604020202020204" pitchFamily="34" charset="0"/>
              </a:rPr>
              <a:t>Hallucinating - seeing or hearing</a:t>
            </a:r>
          </a:p>
          <a:p>
            <a:pPr algn="l" fontAlgn="base"/>
            <a:r>
              <a:rPr lang="en-GB" sz="1100" b="0" i="0" dirty="0">
                <a:effectLst/>
                <a:latin typeface="Arial" panose="020B0604020202020204" pitchFamily="34" charset="0"/>
                <a:cs typeface="Arial" panose="020B0604020202020204" pitchFamily="34" charset="0"/>
              </a:rPr>
              <a:t> things that are not really there.</a:t>
            </a:r>
          </a:p>
          <a:p>
            <a:pPr algn="l" fontAlgn="base"/>
            <a:r>
              <a:rPr lang="en-GB" sz="1100" dirty="0">
                <a:latin typeface="Arial" panose="020B0604020202020204" pitchFamily="34" charset="0"/>
                <a:cs typeface="Arial" panose="020B0604020202020204" pitchFamily="34" charset="0"/>
              </a:rPr>
              <a:t>C</a:t>
            </a:r>
            <a:r>
              <a:rPr lang="en-GB" sz="1100" b="0" i="0" dirty="0">
                <a:effectLst/>
                <a:latin typeface="Arial" panose="020B0604020202020204" pitchFamily="34" charset="0"/>
                <a:cs typeface="Arial" panose="020B0604020202020204" pitchFamily="34" charset="0"/>
              </a:rPr>
              <a:t>annot recognize clean from dirty.</a:t>
            </a:r>
          </a:p>
          <a:p>
            <a:pPr algn="l" fontAlgn="base"/>
            <a:r>
              <a:rPr lang="en-GB" sz="1100" b="0" i="0" dirty="0">
                <a:effectLst/>
                <a:latin typeface="Arial" panose="020B0604020202020204" pitchFamily="34" charset="0"/>
                <a:cs typeface="Arial" panose="020B0604020202020204" pitchFamily="34" charset="0"/>
              </a:rPr>
              <a:t>Does not know night from day.</a:t>
            </a:r>
          </a:p>
          <a:p>
            <a:pPr algn="l" fontAlgn="base"/>
            <a:r>
              <a:rPr lang="en-GB" sz="1100" b="0" i="0" dirty="0">
                <a:effectLst/>
                <a:latin typeface="Arial" panose="020B0604020202020204" pitchFamily="34" charset="0"/>
                <a:cs typeface="Arial" panose="020B0604020202020204" pitchFamily="34" charset="0"/>
              </a:rPr>
              <a:t>Aggression - physically and verbally.</a:t>
            </a:r>
          </a:p>
          <a:p>
            <a:pPr algn="l" fontAlgn="base"/>
            <a:r>
              <a:rPr lang="en-GB" sz="1100" b="0" i="0" dirty="0">
                <a:effectLst/>
                <a:latin typeface="Arial" panose="020B0604020202020204" pitchFamily="34" charset="0"/>
                <a:cs typeface="Arial" panose="020B0604020202020204" pitchFamily="34" charset="0"/>
              </a:rPr>
              <a:t>Cannot remember if they have eaten.</a:t>
            </a:r>
          </a:p>
        </p:txBody>
      </p:sp>
      <p:sp>
        <p:nvSpPr>
          <p:cNvPr id="19" name="TextBox 18">
            <a:extLst>
              <a:ext uri="{FF2B5EF4-FFF2-40B4-BE49-F238E27FC236}">
                <a16:creationId xmlns:a16="http://schemas.microsoft.com/office/drawing/2014/main" id="{EC9203A3-DCF2-4407-8450-291E2A801E75}"/>
              </a:ext>
            </a:extLst>
          </p:cNvPr>
          <p:cNvSpPr txBox="1"/>
          <p:nvPr/>
        </p:nvSpPr>
        <p:spPr>
          <a:xfrm>
            <a:off x="8109666" y="5001505"/>
            <a:ext cx="3911496" cy="1107996"/>
          </a:xfrm>
          <a:prstGeom prst="rect">
            <a:avLst/>
          </a:prstGeom>
          <a:noFill/>
        </p:spPr>
        <p:txBody>
          <a:bodyPr wrap="square">
            <a:spAutoFit/>
          </a:bodyPr>
          <a:lstStyle/>
          <a:p>
            <a:pPr algn="l"/>
            <a:r>
              <a:rPr lang="en-GB" sz="1100" dirty="0">
                <a:highlight>
                  <a:srgbClr val="FFFF00"/>
                </a:highlight>
                <a:latin typeface="Arial" panose="020B0604020202020204" pitchFamily="34" charset="0"/>
                <a:cs typeface="Arial" panose="020B0604020202020204" pitchFamily="34" charset="0"/>
              </a:rPr>
              <a:t>Rates of dementia</a:t>
            </a:r>
          </a:p>
          <a:p>
            <a:pPr algn="l"/>
            <a:r>
              <a:rPr lang="en-GB" sz="1100" dirty="0">
                <a:highlight>
                  <a:srgbClr val="FFFF00"/>
                </a:highlight>
                <a:latin typeface="Arial" panose="020B0604020202020204" pitchFamily="34" charset="0"/>
                <a:cs typeface="Arial" panose="020B0604020202020204" pitchFamily="34" charset="0"/>
              </a:rPr>
              <a:t>Worldwide, around 55 million people have dementia, with over 60% living in low- and middle-income countries. As the proportion of older people in the population is increasing in nearly every country, this number is expected to rise to 78 million in 2030 and 139 million in 2050. (WHO, 2022)</a:t>
            </a:r>
          </a:p>
        </p:txBody>
      </p:sp>
      <p:pic>
        <p:nvPicPr>
          <p:cNvPr id="17" name="Picture 16" descr="A picture containing person, person, old, posing&#10;&#10;Description automatically generated">
            <a:extLst>
              <a:ext uri="{FF2B5EF4-FFF2-40B4-BE49-F238E27FC236}">
                <a16:creationId xmlns:a16="http://schemas.microsoft.com/office/drawing/2014/main" id="{822256EF-5248-461C-94BA-7062D7043BC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574549" y="2600430"/>
            <a:ext cx="1632855" cy="2367988"/>
          </a:xfrm>
          <a:prstGeom prst="rect">
            <a:avLst/>
          </a:prstGeom>
        </p:spPr>
      </p:pic>
      <p:sp>
        <p:nvSpPr>
          <p:cNvPr id="18" name="TextBox 17">
            <a:extLst>
              <a:ext uri="{FF2B5EF4-FFF2-40B4-BE49-F238E27FC236}">
                <a16:creationId xmlns:a16="http://schemas.microsoft.com/office/drawing/2014/main" id="{D18F2D3D-BA77-4B6B-A79F-716F2C798BA3}"/>
              </a:ext>
            </a:extLst>
          </p:cNvPr>
          <p:cNvSpPr txBox="1"/>
          <p:nvPr/>
        </p:nvSpPr>
        <p:spPr>
          <a:xfrm>
            <a:off x="5942756" y="3597898"/>
            <a:ext cx="2547257" cy="1785104"/>
          </a:xfrm>
          <a:prstGeom prst="rect">
            <a:avLst/>
          </a:prstGeom>
          <a:noFill/>
        </p:spPr>
        <p:txBody>
          <a:bodyPr wrap="square" rtlCol="0">
            <a:spAutoFit/>
          </a:bodyPr>
          <a:lstStyle/>
          <a:p>
            <a:r>
              <a:rPr lang="en-GB" sz="1100" dirty="0">
                <a:solidFill>
                  <a:srgbClr val="92D050"/>
                </a:solidFill>
                <a:latin typeface="Arial" panose="020B0604020202020204" pitchFamily="34" charset="0"/>
                <a:cs typeface="Arial" panose="020B0604020202020204" pitchFamily="34" charset="0"/>
              </a:rPr>
              <a:t>You can find support here :</a:t>
            </a:r>
          </a:p>
          <a:p>
            <a:r>
              <a:rPr lang="en-GB" sz="1100" dirty="0">
                <a:solidFill>
                  <a:srgbClr val="FF0000"/>
                </a:solidFill>
                <a:latin typeface="Arial" panose="020B0604020202020204" pitchFamily="34" charset="0"/>
                <a:cs typeface="Arial" panose="020B0604020202020204" pitchFamily="34" charset="0"/>
              </a:rPr>
              <a:t>Dementia UK : 08008886678</a:t>
            </a:r>
          </a:p>
          <a:p>
            <a:r>
              <a:rPr lang="en-GB" sz="1100" dirty="0">
                <a:solidFill>
                  <a:srgbClr val="FF0000"/>
                </a:solidFill>
                <a:latin typeface="Arial" panose="020B0604020202020204" pitchFamily="34" charset="0"/>
                <a:cs typeface="Arial" panose="020B0604020202020204" pitchFamily="34" charset="0"/>
              </a:rPr>
              <a:t>Marie Curie: 08000902309</a:t>
            </a:r>
          </a:p>
          <a:p>
            <a:r>
              <a:rPr lang="en-GB" sz="1100" dirty="0">
                <a:solidFill>
                  <a:srgbClr val="FF0000"/>
                </a:solidFill>
                <a:latin typeface="Arial" panose="020B0604020202020204" pitchFamily="34" charset="0"/>
                <a:cs typeface="Arial" panose="020B0604020202020204" pitchFamily="34" charset="0"/>
              </a:rPr>
              <a:t>Age UK: 08001696565</a:t>
            </a:r>
          </a:p>
          <a:p>
            <a:r>
              <a:rPr lang="en-GB" sz="1100" dirty="0">
                <a:solidFill>
                  <a:srgbClr val="FF0000"/>
                </a:solidFill>
                <a:latin typeface="Arial" panose="020B0604020202020204" pitchFamily="34" charset="0"/>
                <a:cs typeface="Arial" panose="020B0604020202020204" pitchFamily="34" charset="0"/>
              </a:rPr>
              <a:t>Alzheimer’s &amp; Dementia Support service ADSS : 01474533990</a:t>
            </a:r>
          </a:p>
          <a:p>
            <a:r>
              <a:rPr lang="en-GB" sz="1100" dirty="0">
                <a:solidFill>
                  <a:srgbClr val="FF0000"/>
                </a:solidFill>
                <a:latin typeface="Arial" panose="020B0604020202020204" pitchFamily="34" charset="0"/>
                <a:cs typeface="Arial" panose="020B0604020202020204" pitchFamily="34" charset="0"/>
              </a:rPr>
              <a:t>Art 4 Dementia : 02087805217</a:t>
            </a:r>
          </a:p>
          <a:p>
            <a:r>
              <a:rPr lang="en-GB" sz="1100" dirty="0">
                <a:solidFill>
                  <a:srgbClr val="FF0000"/>
                </a:solidFill>
                <a:latin typeface="Arial" panose="020B0604020202020204" pitchFamily="34" charset="0"/>
                <a:cs typeface="Arial" panose="020B0604020202020204" pitchFamily="34" charset="0"/>
              </a:rPr>
              <a:t>Carers Trust: 08448004361</a:t>
            </a:r>
          </a:p>
          <a:p>
            <a:r>
              <a:rPr lang="en-GB" sz="1100" dirty="0">
                <a:solidFill>
                  <a:srgbClr val="FF0000"/>
                </a:solidFill>
                <a:latin typeface="Arial" panose="020B0604020202020204" pitchFamily="34" charset="0"/>
                <a:cs typeface="Arial" panose="020B0604020202020204" pitchFamily="34" charset="0"/>
              </a:rPr>
              <a:t>Carers UK: 08088087777 </a:t>
            </a:r>
          </a:p>
          <a:p>
            <a:r>
              <a:rPr lang="en-GB" sz="800" dirty="0">
                <a:solidFill>
                  <a:schemeClr val="accent6"/>
                </a:solidFill>
                <a:latin typeface="Arial" panose="020B0604020202020204" pitchFamily="34" charset="0"/>
                <a:cs typeface="Arial" panose="020B0604020202020204" pitchFamily="34" charset="0"/>
              </a:rPr>
              <a:t>(UK Dementia Directory, 2022)</a:t>
            </a:r>
          </a:p>
        </p:txBody>
      </p:sp>
      <p:sp>
        <p:nvSpPr>
          <p:cNvPr id="20" name="TextBox 19">
            <a:extLst>
              <a:ext uri="{FF2B5EF4-FFF2-40B4-BE49-F238E27FC236}">
                <a16:creationId xmlns:a16="http://schemas.microsoft.com/office/drawing/2014/main" id="{FE6C201C-36BA-4F3C-B549-865851DB1AF5}"/>
              </a:ext>
            </a:extLst>
          </p:cNvPr>
          <p:cNvSpPr txBox="1"/>
          <p:nvPr/>
        </p:nvSpPr>
        <p:spPr>
          <a:xfrm>
            <a:off x="3881701" y="3529920"/>
            <a:ext cx="1929539" cy="1554272"/>
          </a:xfrm>
          <a:prstGeom prst="rect">
            <a:avLst/>
          </a:prstGeom>
          <a:noFill/>
        </p:spPr>
        <p:txBody>
          <a:bodyPr wrap="square" rtlCol="0">
            <a:spAutoFit/>
          </a:bodyPr>
          <a:lstStyle/>
          <a:p>
            <a:r>
              <a:rPr lang="en-GB" sz="1100" b="1" i="0" dirty="0">
                <a:solidFill>
                  <a:srgbClr val="7030A0"/>
                </a:solidFill>
                <a:effectLst/>
                <a:latin typeface="Arial" panose="020B0604020202020204" pitchFamily="34" charset="0"/>
                <a:cs typeface="Arial" panose="020B0604020202020204" pitchFamily="34" charset="0"/>
              </a:rPr>
              <a:t>A dementia diagnosis can come as a shock to the person with the condition and those around them. However, there are sources of help and support for everyone involved</a:t>
            </a:r>
            <a:r>
              <a:rPr lang="en-GB" b="1" i="0" dirty="0">
                <a:solidFill>
                  <a:srgbClr val="7030A0"/>
                </a:solidFill>
                <a:effectLst/>
                <a:latin typeface="Frutiger W01"/>
              </a:rPr>
              <a:t>. </a:t>
            </a:r>
            <a:r>
              <a:rPr lang="en-GB" sz="800" b="1" i="0" dirty="0">
                <a:solidFill>
                  <a:srgbClr val="7030A0"/>
                </a:solidFill>
                <a:effectLst/>
                <a:latin typeface="Arial" panose="020B0604020202020204" pitchFamily="34" charset="0"/>
                <a:cs typeface="Arial" panose="020B0604020202020204" pitchFamily="34" charset="0"/>
              </a:rPr>
              <a:t>(NHS, 2017)</a:t>
            </a:r>
            <a:endParaRPr lang="en-GB" sz="800" b="1" dirty="0">
              <a:solidFill>
                <a:srgbClr val="7030A0"/>
              </a:solidFill>
              <a:latin typeface="Arial" panose="020B0604020202020204" pitchFamily="34" charset="0"/>
              <a:cs typeface="Arial" panose="020B0604020202020204" pitchFamily="34" charset="0"/>
            </a:endParaRPr>
          </a:p>
        </p:txBody>
      </p:sp>
      <p:sp>
        <p:nvSpPr>
          <p:cNvPr id="21" name="Arrow: Right 20">
            <a:extLst>
              <a:ext uri="{FF2B5EF4-FFF2-40B4-BE49-F238E27FC236}">
                <a16:creationId xmlns:a16="http://schemas.microsoft.com/office/drawing/2014/main" id="{7B375FC4-E87A-4252-ADA9-E3BCB18BFBB9}"/>
              </a:ext>
            </a:extLst>
          </p:cNvPr>
          <p:cNvSpPr/>
          <p:nvPr/>
        </p:nvSpPr>
        <p:spPr>
          <a:xfrm>
            <a:off x="5324241" y="4190622"/>
            <a:ext cx="68435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See the source image">
            <a:extLst>
              <a:ext uri="{FF2B5EF4-FFF2-40B4-BE49-F238E27FC236}">
                <a16:creationId xmlns:a16="http://schemas.microsoft.com/office/drawing/2014/main" id="{0B45103C-1408-4C3D-8E00-B48360133FC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90794" y="5491242"/>
            <a:ext cx="996432" cy="1032968"/>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A67C4E2-F140-40BF-A72E-1A9F9B165317}"/>
              </a:ext>
            </a:extLst>
          </p:cNvPr>
          <p:cNvSpPr txBox="1"/>
          <p:nvPr/>
        </p:nvSpPr>
        <p:spPr>
          <a:xfrm>
            <a:off x="6706527" y="6537553"/>
            <a:ext cx="745717" cy="215444"/>
          </a:xfrm>
          <a:prstGeom prst="rect">
            <a:avLst/>
          </a:prstGeom>
          <a:noFill/>
        </p:spPr>
        <p:txBody>
          <a:bodyPr wrap="none" rtlCol="0">
            <a:spAutoFit/>
          </a:bodyPr>
          <a:lstStyle/>
          <a:p>
            <a:r>
              <a:rPr lang="en-GB" sz="800" dirty="0">
                <a:latin typeface="Arial" panose="020B0604020202020204" pitchFamily="34" charset="0"/>
                <a:cs typeface="Arial" panose="020B0604020202020204" pitchFamily="34" charset="0"/>
              </a:rPr>
              <a:t>(STC, 2017)</a:t>
            </a:r>
          </a:p>
        </p:txBody>
      </p:sp>
      <p:pic>
        <p:nvPicPr>
          <p:cNvPr id="1032" name="Picture 8" descr="See the source image">
            <a:extLst>
              <a:ext uri="{FF2B5EF4-FFF2-40B4-BE49-F238E27FC236}">
                <a16:creationId xmlns:a16="http://schemas.microsoft.com/office/drawing/2014/main" id="{C18E4DC1-8E0E-47F8-B80D-7758FA4FB6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0838" y="6093927"/>
            <a:ext cx="1076746" cy="80006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a:extLst>
              <a:ext uri="{FF2B5EF4-FFF2-40B4-BE49-F238E27FC236}">
                <a16:creationId xmlns:a16="http://schemas.microsoft.com/office/drawing/2014/main" id="{AD127FB0-AE36-40A9-A1E6-62BE76BF1AB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07141" y="6093927"/>
            <a:ext cx="1691015" cy="729993"/>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FA88E938-0840-4181-B9F9-6186BC22AB35}"/>
              </a:ext>
            </a:extLst>
          </p:cNvPr>
          <p:cNvSpPr txBox="1"/>
          <p:nvPr/>
        </p:nvSpPr>
        <p:spPr>
          <a:xfrm flipV="1">
            <a:off x="1247584" y="6404402"/>
            <a:ext cx="826071" cy="357983"/>
          </a:xfrm>
          <a:prstGeom prst="rect">
            <a:avLst/>
          </a:prstGeom>
          <a:noFill/>
        </p:spPr>
        <p:txBody>
          <a:bodyPr wrap="square">
            <a:spAutoFit/>
          </a:bodyPr>
          <a:lstStyle/>
          <a:p>
            <a:pPr>
              <a:lnSpc>
                <a:spcPct val="150000"/>
              </a:lnSpc>
              <a:spcAft>
                <a:spcPts val="1200"/>
              </a:spcAft>
            </a:pPr>
            <a:r>
              <a:rPr lang="en-GB" sz="4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https://www.haywardsheath.gov.uk/_UserFiles/Images/COVID-19/Dementia-UK.png</a:t>
            </a:r>
            <a:endParaRPr lang="en-GB" sz="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3" name="TextBox 32">
            <a:extLst>
              <a:ext uri="{FF2B5EF4-FFF2-40B4-BE49-F238E27FC236}">
                <a16:creationId xmlns:a16="http://schemas.microsoft.com/office/drawing/2014/main" id="{4A7B065A-676A-4E74-8A76-2E5CB777DD56}"/>
              </a:ext>
            </a:extLst>
          </p:cNvPr>
          <p:cNvSpPr txBox="1"/>
          <p:nvPr/>
        </p:nvSpPr>
        <p:spPr>
          <a:xfrm flipV="1">
            <a:off x="2026848" y="6275628"/>
            <a:ext cx="888922" cy="548292"/>
          </a:xfrm>
          <a:prstGeom prst="rect">
            <a:avLst/>
          </a:prstGeom>
          <a:noFill/>
        </p:spPr>
        <p:txBody>
          <a:bodyPr wrap="square">
            <a:spAutoFit/>
          </a:bodyPr>
          <a:lstStyle/>
          <a:p>
            <a:pPr>
              <a:lnSpc>
                <a:spcPct val="150000"/>
              </a:lnSpc>
              <a:spcAft>
                <a:spcPts val="1200"/>
              </a:spcAft>
            </a:pPr>
            <a:r>
              <a:rPr lang="en-GB" sz="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https://www.bing.com/ck/a?!&amp;&amp;p=33bd4ebcabe2762339d3315b4e93c8d70a4ffffb67dfb5300319360e7e7fd156JmltdHM9MTY0NzQ3NzQ1MiZpZ3VpZD0yYzYwOGUyNC01ZjM2LTRlOWItOTU3ZC00ZDhjMWI5ZWE1YWQmaW5zaWQ9NTUxNw&amp;ptn=3&amp;fclid=6e834fda-a58a-11ec-89fb-477b6003ca93&amp;u=a1L2ltYWdlcy9zZWFyY2g_cT1NYXJpZStDdXJpZStsb2dvJkZPUk09SVFGUkJBJmlkPTFCRkExMzQzNDlDNDk0QTkzQTdGMkIzNUI0NzQ1NERGRkJEQ0JCNTUmbXNjbGtpZD02ZTgzNGZkYWE1OGExMWVjODlmYjQ3N2I2MDAzY2E5Mw&amp;ntb=1</a:t>
            </a:r>
            <a:endParaRPr lang="en-GB" sz="2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25" name="TextBox 24">
            <a:extLst>
              <a:ext uri="{FF2B5EF4-FFF2-40B4-BE49-F238E27FC236}">
                <a16:creationId xmlns:a16="http://schemas.microsoft.com/office/drawing/2014/main" id="{3A2B5671-D5F3-4713-87E5-DD86E06ECDC6}"/>
              </a:ext>
            </a:extLst>
          </p:cNvPr>
          <p:cNvSpPr txBox="1"/>
          <p:nvPr/>
        </p:nvSpPr>
        <p:spPr>
          <a:xfrm>
            <a:off x="7819153" y="6163387"/>
            <a:ext cx="4352001" cy="60016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You can read Mary’s story or others families who received the dementia support through this campaign. </a:t>
            </a:r>
            <a:r>
              <a:rPr lang="en-GB" sz="1100" dirty="0">
                <a:latin typeface="Arial" panose="020B0604020202020204" pitchFamily="34" charset="0"/>
                <a:cs typeface="Arial" panose="020B0604020202020204" pitchFamily="34" charset="0"/>
                <a:hlinkClick r:id="rId12"/>
              </a:rPr>
              <a:t>https://dementiauk.org/get-involved/donate/your-stories/</a:t>
            </a:r>
            <a:r>
              <a:rPr lang="en-GB" sz="11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65995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A5C72-73BD-4C13-B91D-C96B36823ED0}"/>
              </a:ext>
            </a:extLst>
          </p:cNvPr>
          <p:cNvSpPr>
            <a:spLocks noGrp="1"/>
          </p:cNvSpPr>
          <p:nvPr>
            <p:ph type="title"/>
          </p:nvPr>
        </p:nvSpPr>
        <p:spPr>
          <a:xfrm>
            <a:off x="330740" y="486383"/>
            <a:ext cx="11861260" cy="6254368"/>
          </a:xfrm>
        </p:spPr>
        <p:txBody>
          <a:bodyPr>
            <a:normAutofit fontScale="90000"/>
          </a:bodyPr>
          <a:lstStyle/>
          <a:p>
            <a:pPr>
              <a:lnSpc>
                <a:spcPct val="150000"/>
              </a:lnSpc>
              <a:spcAft>
                <a:spcPts val="12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Age UK, (2018) </a:t>
            </a:r>
            <a:r>
              <a:rPr lang="en-GB" sz="1100" i="1" dirty="0">
                <a:effectLst/>
                <a:latin typeface="Arial" panose="020B0604020202020204" pitchFamily="34" charset="0"/>
                <a:ea typeface="Times New Roman" panose="02020603050405020304" pitchFamily="18" charset="0"/>
                <a:cs typeface="Arial" panose="020B0604020202020204" pitchFamily="34" charset="0"/>
              </a:rPr>
              <a:t>The equality act and age discrimination</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https://www.ageuk.org.uk/information-advice/work-learning/discrimination-rights/the-equality-act/  (Accessed: 17 Mar. 2022).</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kern="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Alzheimer’s Association, (2019) </a:t>
            </a:r>
            <a:r>
              <a:rPr lang="en-GB" sz="1100" i="1" kern="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What is dementia?  </a:t>
            </a:r>
            <a:r>
              <a:rPr lang="en-GB" sz="1100" kern="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Available at: </a:t>
            </a:r>
            <a:r>
              <a:rPr lang="en-GB" sz="1100" u="sng" kern="12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https://www.alz.org/alzheimers-dementia/10_signs</a:t>
            </a:r>
            <a:r>
              <a:rPr lang="en-GB" sz="1100" kern="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 (Accessed: 16.03 2022).</a:t>
            </a: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kern="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 </a:t>
            </a:r>
            <a:br>
              <a:rPr lang="en-GB" sz="1100" kern="1200" dirty="0">
                <a:solidFill>
                  <a:srgbClr val="262626"/>
                </a:solidFill>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Alzheimer’s Society (2018) </a:t>
            </a:r>
            <a:r>
              <a:rPr lang="en-GB" sz="1100" i="1" dirty="0">
                <a:effectLst/>
                <a:latin typeface="Arial" panose="020B0604020202020204" pitchFamily="34" charset="0"/>
                <a:ea typeface="Times New Roman" panose="02020603050405020304" pitchFamily="18" charset="0"/>
                <a:cs typeface="Arial" panose="020B0604020202020204" pitchFamily="34" charset="0"/>
              </a:rPr>
              <a:t>Five things you should know about dementia</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https://www.alzheimers.org.uk/about-dementia/five-things-you-should-know-about-dementia</a:t>
            </a:r>
            <a:r>
              <a:rPr lang="en-GB" sz="1100" dirty="0">
                <a:effectLst/>
                <a:latin typeface="Arial" panose="020B0604020202020204" pitchFamily="34" charset="0"/>
                <a:ea typeface="Times New Roman" panose="02020603050405020304" pitchFamily="18" charset="0"/>
                <a:cs typeface="Arial" panose="020B0604020202020204" pitchFamily="34" charset="0"/>
              </a:rPr>
              <a:t>.</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Culture-dementia-</a:t>
            </a:r>
            <a:r>
              <a:rPr lang="en-GB" sz="1100" dirty="0" err="1">
                <a:effectLst/>
                <a:latin typeface="Arial" panose="020B0604020202020204" pitchFamily="34" charset="0"/>
                <a:ea typeface="Times New Roman" panose="02020603050405020304" pitchFamily="18" charset="0"/>
                <a:cs typeface="Arial" panose="020B0604020202020204" pitchFamily="34" charset="0"/>
              </a:rPr>
              <a:t>uk</a:t>
            </a:r>
            <a:r>
              <a:rPr lang="en-GB" sz="1100" dirty="0">
                <a:effectLst/>
                <a:latin typeface="Arial" panose="020B0604020202020204" pitchFamily="34" charset="0"/>
                <a:ea typeface="Times New Roman" panose="02020603050405020304" pitchFamily="18" charset="0"/>
                <a:cs typeface="Arial" panose="020B0604020202020204" pitchFamily="34" charset="0"/>
              </a:rPr>
              <a:t>. (n.d.). </a:t>
            </a:r>
            <a:r>
              <a:rPr lang="en-GB" sz="1100" i="1" dirty="0">
                <a:effectLst/>
                <a:latin typeface="Arial" panose="020B0604020202020204" pitchFamily="34" charset="0"/>
                <a:ea typeface="Times New Roman" panose="02020603050405020304" pitchFamily="18" charset="0"/>
                <a:cs typeface="Arial" panose="020B0604020202020204" pitchFamily="34" charset="0"/>
              </a:rPr>
              <a:t>Dementia</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https://www.culturedementiauk.org/services (Accessed: 16 Mar. 2022).</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Dementia UK (n.d.). </a:t>
            </a:r>
            <a:r>
              <a:rPr lang="en-GB" sz="1100" i="1" dirty="0">
                <a:effectLst/>
                <a:latin typeface="Arial" panose="020B0604020202020204" pitchFamily="34" charset="0"/>
                <a:ea typeface="Times New Roman" panose="02020603050405020304" pitchFamily="18" charset="0"/>
                <a:cs typeface="Arial" panose="020B0604020202020204" pitchFamily="34" charset="0"/>
              </a:rPr>
              <a:t>About dementia Types of dementia</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https://www.dementiauk.org/about-dementia/types-of-dementia/ (Accessed: 16 Mar. 2022).</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Dementia UK. (2021). </a:t>
            </a:r>
            <a:r>
              <a:rPr lang="en-GB" sz="1100" i="1" dirty="0">
                <a:effectLst/>
                <a:latin typeface="Arial" panose="020B0604020202020204" pitchFamily="34" charset="0"/>
                <a:ea typeface="Times New Roman" panose="02020603050405020304" pitchFamily="18" charset="0"/>
                <a:cs typeface="Arial" panose="020B0604020202020204" pitchFamily="34" charset="0"/>
              </a:rPr>
              <a:t>Your stories</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https://www.dementiauk.org/get-involved/donate/your-stories/ (Accessed 15 Mar. 2022).</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kern="1200" dirty="0">
                <a:solidFill>
                  <a:srgbClr val="262626"/>
                </a:solidFill>
                <a:effectLst/>
                <a:latin typeface="Arial" panose="020B0604020202020204" pitchFamily="34" charset="0"/>
                <a:ea typeface="+mn-ea"/>
                <a:cs typeface="Arial" panose="020B0604020202020204" pitchFamily="34" charset="0"/>
              </a:rPr>
              <a:t>Denham, M. (2016) </a:t>
            </a:r>
            <a:r>
              <a:rPr lang="en-GB" sz="1100" i="1" kern="1200" dirty="0">
                <a:solidFill>
                  <a:srgbClr val="262626"/>
                </a:solidFill>
                <a:effectLst/>
                <a:latin typeface="Arial" panose="020B0604020202020204" pitchFamily="34" charset="0"/>
                <a:ea typeface="+mn-ea"/>
                <a:cs typeface="Arial" panose="020B0604020202020204" pitchFamily="34" charset="0"/>
              </a:rPr>
              <a:t>A Brief History of the Care of the Elderly. </a:t>
            </a:r>
            <a:r>
              <a:rPr lang="en-GB" sz="1100" kern="1200" dirty="0">
                <a:solidFill>
                  <a:srgbClr val="262626"/>
                </a:solidFill>
                <a:effectLst/>
                <a:latin typeface="Arial" panose="020B0604020202020204" pitchFamily="34" charset="0"/>
                <a:ea typeface="+mn-ea"/>
                <a:cs typeface="Arial" panose="020B0604020202020204" pitchFamily="34" charset="0"/>
              </a:rPr>
              <a:t>Available at: https://www.bgs.org.uk/resources/a-brief-history-of-the-care-of-the-elderly/ (Accessed: 23 January 2021).</a:t>
            </a:r>
            <a:br>
              <a:rPr lang="en-GB" sz="1100" dirty="0">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Department of Health and Social Care, (2021). </a:t>
            </a:r>
            <a:r>
              <a:rPr lang="en-GB" sz="1100" i="1" dirty="0">
                <a:effectLst/>
                <a:latin typeface="Arial" panose="020B0604020202020204" pitchFamily="34" charset="0"/>
                <a:ea typeface="Times New Roman" panose="02020603050405020304" pitchFamily="18" charset="0"/>
                <a:cs typeface="Arial" panose="020B0604020202020204" pitchFamily="34" charset="0"/>
              </a:rPr>
              <a:t>Care and support statutory guidance</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https://www.gov.uk/government/publications/care-act-statutory-guidance/care-and-support-statutory-guidance/ (Accessed 17 Mar. 2022).</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kern="1200" dirty="0">
                <a:solidFill>
                  <a:srgbClr val="262626"/>
                </a:solidFill>
                <a:effectLst/>
                <a:latin typeface="Arial" panose="020B0604020202020204" pitchFamily="34" charset="0"/>
                <a:ea typeface="+mn-ea"/>
                <a:cs typeface="Arial" panose="020B0604020202020204" pitchFamily="34" charset="0"/>
              </a:rPr>
              <a:t>EHCRC, (2020) </a:t>
            </a:r>
            <a:r>
              <a:rPr lang="en-GB" sz="1100" i="1" kern="1200" dirty="0">
                <a:solidFill>
                  <a:srgbClr val="262626"/>
                </a:solidFill>
                <a:effectLst/>
                <a:latin typeface="Arial" panose="020B0604020202020204" pitchFamily="34" charset="0"/>
                <a:ea typeface="+mn-ea"/>
                <a:cs typeface="Arial" panose="020B0604020202020204" pitchFamily="34" charset="0"/>
              </a:rPr>
              <a:t>Your Rights Under the Equality Act 2010 </a:t>
            </a:r>
            <a:r>
              <a:rPr lang="en-GB" sz="1100" kern="1200" dirty="0">
                <a:solidFill>
                  <a:srgbClr val="262626"/>
                </a:solidFill>
                <a:effectLst/>
                <a:latin typeface="Arial" panose="020B0604020202020204" pitchFamily="34" charset="0"/>
                <a:ea typeface="+mn-ea"/>
                <a:cs typeface="Arial" panose="020B0604020202020204" pitchFamily="34" charset="0"/>
              </a:rPr>
              <a:t>Available at: </a:t>
            </a:r>
            <a:r>
              <a:rPr lang="en-GB" sz="1100" u="sng" kern="1200" dirty="0">
                <a:solidFill>
                  <a:srgbClr val="262626"/>
                </a:solidFill>
                <a:effectLst/>
                <a:latin typeface="Arial" panose="020B0604020202020204" pitchFamily="34" charset="0"/>
                <a:ea typeface="+mn-ea"/>
                <a:cs typeface="Arial" panose="020B0604020202020204" pitchFamily="34" charset="0"/>
                <a:hlinkClick r:id="rId4"/>
              </a:rPr>
              <a:t>https://www.equalityhumanrights.com/en/advice-and-guidance/your-rights-under-equality-act-2010#:~:text=Under%20the%20Equality%20Act%2C%20there,gender%20reassignment</a:t>
            </a:r>
            <a:r>
              <a:rPr lang="en-GB" sz="1100" kern="1200" dirty="0">
                <a:solidFill>
                  <a:srgbClr val="262626"/>
                </a:solidFill>
                <a:effectLst/>
                <a:latin typeface="Arial" panose="020B0604020202020204" pitchFamily="34" charset="0"/>
                <a:ea typeface="+mn-ea"/>
                <a:cs typeface="Arial" panose="020B0604020202020204" pitchFamily="34" charset="0"/>
              </a:rPr>
              <a:t> (Accessed: 23 January 2021).</a:t>
            </a:r>
            <a:br>
              <a:rPr lang="en-GB" sz="1100" kern="1200" dirty="0">
                <a:solidFill>
                  <a:srgbClr val="262626"/>
                </a:solidFill>
                <a:effectLst/>
                <a:latin typeface="Arial" panose="020B0604020202020204" pitchFamily="34" charset="0"/>
                <a:ea typeface="+mn-ea"/>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bing.com/ck/a?!&amp;&amp;p=33bd4ebcabe2762339d3315b4e93c8d70a4ffffb67dfb5300319360e7e7fd156JmltdHM9MTY0NzQ3NzQ1MiZpZ3VpZD0yYzYwOGUyNC01ZjM2LTRlOWItOTU3ZC00ZDhjMWI5ZWE1YWQmaW5zaWQ9NTUxNw&amp;ptn=3&amp;fclid=6e834fda-a58a-11ec-89fb-477b6003ca93&amp;u=a1L2ltYWdlcy9zZWFyY2g_cT1NYXJpZStDdXJpZStsb2dvJkZPUk09SVFGUkJBJmlkPTFCRkExMzQzNDlDNDk0QTkzQTdGMkIzNUI0NzQ1NERGRkJEQ0JCNTUmbXNjbGtpZD02ZTgzNGZkYWE1OGExMWVjODlmYjQ3N2I2MDAzY2E5Mw&amp;ntb=1</a:t>
            </a:r>
            <a:b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rPr>
            </a:br>
            <a:br>
              <a:rPr lang="en-GB" sz="1200" dirty="0">
                <a:effectLst/>
                <a:latin typeface="Arial" panose="020B0604020202020204" pitchFamily="34" charset="0"/>
                <a:ea typeface="Times New Roman" panose="02020603050405020304" pitchFamily="18"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FB4DAC9-FB49-4495-AEC7-DD4F76056300}"/>
              </a:ext>
            </a:extLst>
          </p:cNvPr>
          <p:cNvSpPr txBox="1"/>
          <p:nvPr/>
        </p:nvSpPr>
        <p:spPr>
          <a:xfrm>
            <a:off x="243192" y="117249"/>
            <a:ext cx="2986392" cy="369332"/>
          </a:xfrm>
          <a:prstGeom prst="rect">
            <a:avLst/>
          </a:prstGeom>
          <a:noFill/>
        </p:spPr>
        <p:txBody>
          <a:bodyPr wrap="square" rtlCol="0">
            <a:spAutoFit/>
          </a:bodyPr>
          <a:lstStyle/>
          <a:p>
            <a:r>
              <a:rPr lang="en-GB" dirty="0"/>
              <a:t>Reference</a:t>
            </a:r>
          </a:p>
        </p:txBody>
      </p:sp>
    </p:spTree>
    <p:extLst>
      <p:ext uri="{BB962C8B-B14F-4D97-AF65-F5344CB8AC3E}">
        <p14:creationId xmlns:p14="http://schemas.microsoft.com/office/powerpoint/2010/main" val="1985319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4D7D23-AEF7-4CB6-BE27-3E99D6AFB784}"/>
              </a:ext>
            </a:extLst>
          </p:cNvPr>
          <p:cNvSpPr>
            <a:spLocks noGrp="1"/>
          </p:cNvSpPr>
          <p:nvPr>
            <p:ph idx="1"/>
          </p:nvPr>
        </p:nvSpPr>
        <p:spPr>
          <a:xfrm>
            <a:off x="457200" y="428017"/>
            <a:ext cx="11734800" cy="6429983"/>
          </a:xfrm>
        </p:spPr>
        <p:txBody>
          <a:bodyPr>
            <a:normAutofit/>
          </a:bodyPr>
          <a:lstStyle/>
          <a:p>
            <a:pPr marL="0" indent="0">
              <a:lnSpc>
                <a:spcPct val="150000"/>
              </a:lnSpc>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https://www.haywardsheath.gov.uk/_UserFiles/Images/COVID-19/Dementia-UK.png</a:t>
            </a:r>
            <a:br>
              <a:rPr lang="en-GB" sz="1200" dirty="0">
                <a:effectLst/>
                <a:latin typeface="Arial" panose="020B0604020202020204" pitchFamily="34" charset="0"/>
                <a:ea typeface="Times New Roman" panose="02020603050405020304" pitchFamily="18" charset="0"/>
                <a:cs typeface="Arial" panose="020B0604020202020204" pitchFamily="34" charset="0"/>
              </a:rPr>
            </a:b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Indepth.nice.org.uk, (2022)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Mental health and the NHS</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https://indepth.nice.org.uk/mental-health-and-the-nhs/index.html#:~:text=The%20Mental%20Health%20Act%20of%201959.%20In%201959%2C,integrate%20mental%20health%20care%20with%20the%20wider%20NHS/ (Accessed 10 March 2022).</a:t>
            </a:r>
          </a:p>
          <a:p>
            <a:pPr marL="0" indent="0">
              <a:lnSpc>
                <a:spcPct val="150000"/>
              </a:lnSpc>
              <a:buNone/>
            </a:pP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Leff</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et al. (1997)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Care in the Community: Illusion or Reality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York: John Wiley, p5</a:t>
            </a:r>
          </a:p>
          <a:p>
            <a:pPr marL="0" indent="0">
              <a:lnSpc>
                <a:spcPct val="150000"/>
              </a:lnSpc>
              <a:buNone/>
            </a:pP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MentalHealth.gov, (2022)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What is Mental Health?</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https://www.mentalhealth.gov/basics/what-is-mental-health/</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5 March 2022).</a:t>
            </a: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 </a:t>
            </a: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NHS, (2017) </a:t>
            </a:r>
            <a:r>
              <a:rPr lang="en-GB" sz="1100" i="1" dirty="0">
                <a:effectLst/>
                <a:latin typeface="Arial" panose="020B0604020202020204" pitchFamily="34" charset="0"/>
                <a:ea typeface="Times New Roman" panose="02020603050405020304" pitchFamily="18" charset="0"/>
                <a:cs typeface="Arial" panose="020B0604020202020204" pitchFamily="34" charset="0"/>
              </a:rPr>
              <a:t>Help and support for people with dementia</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https://www.nhs.uk/conditions/dementia/help-and-support/?msclkid=57c0ddf1a58811ec8a40665420ba02bc/ (Accessed 17 Mar. 2022).</a:t>
            </a:r>
          </a:p>
          <a:p>
            <a:pPr marL="0" indent="0">
              <a:lnSpc>
                <a:spcPct val="150000"/>
              </a:lnSpc>
              <a:buNone/>
            </a:pP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NHS, (2020) </a:t>
            </a:r>
            <a:r>
              <a:rPr lang="en-GB" sz="1100" i="1" dirty="0">
                <a:effectLst/>
                <a:latin typeface="Arial" panose="020B0604020202020204" pitchFamily="34" charset="0"/>
                <a:ea typeface="Times New Roman" panose="02020603050405020304" pitchFamily="18" charset="0"/>
                <a:cs typeface="Arial" panose="020B0604020202020204" pitchFamily="34" charset="0"/>
              </a:rPr>
              <a:t>Symptoms of dementia </a:t>
            </a:r>
            <a:r>
              <a:rPr lang="en-GB" sz="1100" i="1" dirty="0" err="1">
                <a:effectLst/>
                <a:latin typeface="Arial" panose="020B0604020202020204" pitchFamily="34" charset="0"/>
                <a:ea typeface="Times New Roman" panose="02020603050405020304" pitchFamily="18" charset="0"/>
                <a:cs typeface="Arial" panose="020B0604020202020204" pitchFamily="34" charset="0"/>
              </a:rPr>
              <a:t>Dementia</a:t>
            </a:r>
            <a:r>
              <a:rPr lang="en-GB" sz="1100" i="1" dirty="0">
                <a:effectLst/>
                <a:latin typeface="Arial" panose="020B0604020202020204" pitchFamily="34" charset="0"/>
                <a:ea typeface="Times New Roman" panose="02020603050405020304" pitchFamily="18" charset="0"/>
                <a:cs typeface="Arial" panose="020B0604020202020204" pitchFamily="34" charset="0"/>
              </a:rPr>
              <a:t> guide</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https://www.nhs.uk/conditions/dementia/symptoms/?msclkid=460223e8a57111eca6f2944204c35f77/ (Accessed 16 Mar. 2022).</a:t>
            </a:r>
          </a:p>
          <a:p>
            <a:pPr marL="0" indent="0">
              <a:lnSpc>
                <a:spcPct val="150000"/>
              </a:lnSpc>
              <a:buNone/>
            </a:pP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NHS England, (2016) </a:t>
            </a:r>
            <a:r>
              <a:rPr lang="en-GB" sz="11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Well Pathway for Dementia </a:t>
            </a: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1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https://www.england.nhs.uk/mentalhealth/wp-content/uploads/sites/29/2016/03/dementia-well-pathway.pdf</a:t>
            </a: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16 Mar. 2022).</a:t>
            </a:r>
          </a:p>
          <a:p>
            <a:pPr marL="0" indent="0">
              <a:lnSpc>
                <a:spcPct val="150000"/>
              </a:lnSpc>
              <a:buNone/>
            </a:pP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NHS England, (2021)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Dementia wellbeing in the COVID-19 pandemic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https://www.england.nhs.uk/wp-content/uploads/2020/09/C1280_Dementia-wellbeing-in-the-COVID-pandemic-v3.pdf</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7 Mar. 2022).</a:t>
            </a:r>
            <a:br>
              <a:rPr lang="en-GB" sz="1100" dirty="0">
                <a:effectLst/>
                <a:latin typeface="Arial" panose="020B0604020202020204" pitchFamily="34" charset="0"/>
                <a:ea typeface="Calibri" panose="020F050202020403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5951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E7F1-7DE2-4697-B04A-D5B72EA476DA}"/>
              </a:ext>
            </a:extLst>
          </p:cNvPr>
          <p:cNvSpPr>
            <a:spLocks noGrp="1"/>
          </p:cNvSpPr>
          <p:nvPr>
            <p:ph type="title"/>
          </p:nvPr>
        </p:nvSpPr>
        <p:spPr>
          <a:xfrm>
            <a:off x="466928" y="365125"/>
            <a:ext cx="10886872" cy="6346960"/>
          </a:xfrm>
        </p:spPr>
        <p:txBody>
          <a:bodyPr>
            <a:noAutofit/>
          </a:bodyPr>
          <a:lstStyle/>
          <a:p>
            <a:pPr>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NICE, (2018) </a:t>
            </a:r>
            <a:r>
              <a:rPr lang="en-GB" sz="11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Dementia: Assessment, Management and Support for People Living with Dementia and their Carers</a:t>
            </a: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1100" u="sng" kern="12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https://www.nice.org.uk/guidance/ng97/resources/dementia-assessment-management-and-support-for-people-living-with-dementia-and-their-carers-pdf-1837760199109</a:t>
            </a: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15 Mar. 2021).</a:t>
            </a:r>
            <a:b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OECD, (2018) </a:t>
            </a:r>
            <a:r>
              <a:rPr lang="en-GB" sz="11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Improving the lives of people with Dementia </a:t>
            </a: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1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https://www.oecd.org/health/health-systems/Leaflet-Improving-the-lives-of-people-with-dementia-2018.pdf</a:t>
            </a: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15 Mar. 2022).</a:t>
            </a:r>
            <a:b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Organization, W. (1993)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ICD-10 Classification of Mental and Behavioural Disorders</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Geneva: World Health Organization.</a:t>
            </a:r>
            <a:br>
              <a:rPr lang="en-GB" sz="1100" dirty="0">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STC, A. (2017) </a:t>
            </a:r>
            <a:r>
              <a:rPr lang="en-GB" sz="1100" i="1" dirty="0">
                <a:effectLst/>
                <a:latin typeface="Arial" panose="020B0604020202020204" pitchFamily="34" charset="0"/>
                <a:ea typeface="Times New Roman" panose="02020603050405020304" pitchFamily="18" charset="0"/>
                <a:cs typeface="Arial" panose="020B0604020202020204" pitchFamily="34" charset="0"/>
              </a:rPr>
              <a:t>Dementia Friendly | Welcome to </a:t>
            </a:r>
            <a:r>
              <a:rPr lang="en-GB" sz="1100" i="1" dirty="0" err="1">
                <a:effectLst/>
                <a:latin typeface="Arial" panose="020B0604020202020204" pitchFamily="34" charset="0"/>
                <a:ea typeface="Times New Roman" panose="02020603050405020304" pitchFamily="18" charset="0"/>
                <a:cs typeface="Arial" panose="020B0604020202020204" pitchFamily="34" charset="0"/>
              </a:rPr>
              <a:t>Sprowston</a:t>
            </a:r>
            <a:r>
              <a:rPr lang="en-GB" sz="1100" i="1" dirty="0">
                <a:effectLst/>
                <a:latin typeface="Arial" panose="020B0604020202020204" pitchFamily="34" charset="0"/>
                <a:ea typeface="Times New Roman" panose="02020603050405020304" pitchFamily="18" charset="0"/>
                <a:cs typeface="Arial" panose="020B0604020202020204" pitchFamily="34" charset="0"/>
              </a:rPr>
              <a:t> Town Council</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http://www.sprowston-tc.gov.uk/dementia-friendly-logo/ (Accessed 17 Mar. 2022).</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err="1">
                <a:effectLst/>
                <a:latin typeface="Arial" panose="020B0604020202020204" pitchFamily="34" charset="0"/>
                <a:ea typeface="Times New Roman" panose="02020603050405020304" pitchFamily="18" charset="0"/>
                <a:cs typeface="Arial" panose="020B0604020202020204" pitchFamily="34" charset="0"/>
              </a:rPr>
              <a:t>Swaffer</a:t>
            </a:r>
            <a:r>
              <a:rPr lang="en-GB" sz="1100" dirty="0">
                <a:effectLst/>
                <a:latin typeface="Arial" panose="020B0604020202020204" pitchFamily="34" charset="0"/>
                <a:ea typeface="Times New Roman" panose="02020603050405020304" pitchFamily="18" charset="0"/>
                <a:cs typeface="Arial" panose="020B0604020202020204" pitchFamily="34" charset="0"/>
              </a:rPr>
              <a:t>, K. (2014) Dementia and Prescribed </a:t>
            </a:r>
            <a:r>
              <a:rPr lang="en-GB" sz="1100" dirty="0" err="1">
                <a:effectLst/>
                <a:latin typeface="Arial" panose="020B0604020202020204" pitchFamily="34" charset="0"/>
                <a:ea typeface="Times New Roman" panose="02020603050405020304" pitchFamily="18" charset="0"/>
                <a:cs typeface="Arial" panose="020B0604020202020204" pitchFamily="34" charset="0"/>
              </a:rPr>
              <a:t>Disengagement</a:t>
            </a:r>
            <a:r>
              <a:rPr lang="en-GB" sz="1100" baseline="30000" dirty="0" err="1">
                <a:effectLst/>
                <a:latin typeface="Arial" panose="020B0604020202020204" pitchFamily="34" charset="0"/>
                <a:ea typeface="Times New Roman" panose="02020603050405020304" pitchFamily="18" charset="0"/>
                <a:cs typeface="Arial" panose="020B0604020202020204" pitchFamily="34" charset="0"/>
              </a:rPr>
              <a:t>TM</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r>
              <a:rPr lang="en-GB" sz="1100" i="1" dirty="0">
                <a:effectLst/>
                <a:latin typeface="Arial" panose="020B0604020202020204" pitchFamily="34" charset="0"/>
                <a:ea typeface="Times New Roman" panose="02020603050405020304" pitchFamily="18" charset="0"/>
                <a:cs typeface="Arial" panose="020B0604020202020204" pitchFamily="34" charset="0"/>
              </a:rPr>
              <a:t>Dementia</a:t>
            </a:r>
            <a:r>
              <a:rPr lang="en-GB" sz="1100" dirty="0">
                <a:effectLst/>
                <a:latin typeface="Arial" panose="020B0604020202020204" pitchFamily="34" charset="0"/>
                <a:ea typeface="Times New Roman" panose="02020603050405020304" pitchFamily="18" charset="0"/>
                <a:cs typeface="Arial" panose="020B0604020202020204" pitchFamily="34" charset="0"/>
              </a:rPr>
              <a:t>, 14(1), pp.3–6.</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kern="1200" dirty="0">
                <a:solidFill>
                  <a:srgbClr val="262626"/>
                </a:solidFill>
                <a:effectLst/>
                <a:latin typeface="Arial" panose="020B0604020202020204" pitchFamily="34" charset="0"/>
                <a:ea typeface="+mn-ea"/>
                <a:cs typeface="Arial" panose="020B0604020202020204" pitchFamily="34" charset="0"/>
              </a:rPr>
              <a:t>Thane, P. (2009) </a:t>
            </a:r>
            <a:r>
              <a:rPr lang="en-GB" sz="1100" i="1" kern="1200" dirty="0">
                <a:solidFill>
                  <a:srgbClr val="262626"/>
                </a:solidFill>
                <a:effectLst/>
                <a:latin typeface="Arial" panose="020B0604020202020204" pitchFamily="34" charset="0"/>
                <a:ea typeface="+mn-ea"/>
                <a:cs typeface="Arial" panose="020B0604020202020204" pitchFamily="34" charset="0"/>
              </a:rPr>
              <a:t>History and Policy. </a:t>
            </a:r>
            <a:r>
              <a:rPr lang="en-GB" sz="1100" kern="1200" dirty="0">
                <a:solidFill>
                  <a:srgbClr val="262626"/>
                </a:solidFill>
                <a:effectLst/>
                <a:latin typeface="Arial" panose="020B0604020202020204" pitchFamily="34" charset="0"/>
                <a:ea typeface="+mn-ea"/>
                <a:cs typeface="Arial" panose="020B0604020202020204" pitchFamily="34" charset="0"/>
              </a:rPr>
              <a:t>Available at: </a:t>
            </a:r>
            <a:r>
              <a:rPr lang="en-GB" sz="1100" u="sng" kern="1200" dirty="0">
                <a:solidFill>
                  <a:srgbClr val="262626"/>
                </a:solidFill>
                <a:effectLst/>
                <a:latin typeface="Arial" panose="020B0604020202020204" pitchFamily="34" charset="0"/>
                <a:ea typeface="+mn-ea"/>
                <a:cs typeface="Arial" panose="020B0604020202020204" pitchFamily="34" charset="0"/>
                <a:hlinkClick r:id="rId4"/>
              </a:rPr>
              <a:t>http://www.historyandpolicy.org/docs/thane_social_care.pdf</a:t>
            </a:r>
            <a:r>
              <a:rPr lang="en-GB" sz="1100" kern="1200" dirty="0">
                <a:solidFill>
                  <a:srgbClr val="262626"/>
                </a:solidFill>
                <a:effectLst/>
                <a:latin typeface="Arial" panose="020B0604020202020204" pitchFamily="34" charset="0"/>
                <a:ea typeface="+mn-ea"/>
                <a:cs typeface="Arial" panose="020B0604020202020204" pitchFamily="34" charset="0"/>
              </a:rPr>
              <a:t> (Accessed: 15 Mar. 2022).</a:t>
            </a:r>
            <a:br>
              <a:rPr lang="en-GB" sz="1100" dirty="0">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UK Dementia Directory, (2022). </a:t>
            </a:r>
            <a:r>
              <a:rPr lang="en-GB" sz="1100" i="1" dirty="0">
                <a:effectLst/>
                <a:latin typeface="Arial" panose="020B0604020202020204" pitchFamily="34" charset="0"/>
                <a:ea typeface="Times New Roman" panose="02020603050405020304" pitchFamily="18" charset="0"/>
                <a:cs typeface="Arial" panose="020B0604020202020204" pitchFamily="34" charset="0"/>
              </a:rPr>
              <a:t>Dementia Support groups in the UK</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https://www.dementia.co.uk/groups?msclkid=4b6f241da58611ec8ba09e1e54ae9f41 (Accessed 17 Mar. 2022).</a:t>
            </a:r>
            <a:br>
              <a:rPr lang="en-GB" sz="1100" dirty="0">
                <a:effectLst/>
                <a:latin typeface="Arial" panose="020B0604020202020204" pitchFamily="34" charset="0"/>
                <a:ea typeface="Times New Roman" panose="02020603050405020304" pitchFamily="18" charset="0"/>
                <a:cs typeface="Arial" panose="020B0604020202020204" pitchFamily="34" charset="0"/>
              </a:rPr>
            </a:b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WHO, (2022) </a:t>
            </a:r>
            <a:r>
              <a:rPr lang="en-GB" sz="11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Dementia </a:t>
            </a: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1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https://www.who.int/news-room/fact-sheets/detail/dementia</a:t>
            </a:r>
            <a:r>
              <a:rPr lang="en-GB" sz="11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28 Feb. 2022).</a:t>
            </a: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 </a:t>
            </a: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www.cdc.gov. (2019). </a:t>
            </a:r>
            <a:r>
              <a:rPr lang="en-GB" sz="1100" i="1" dirty="0">
                <a:effectLst/>
                <a:latin typeface="Arial" panose="020B0604020202020204" pitchFamily="34" charset="0"/>
                <a:ea typeface="Times New Roman" panose="02020603050405020304" pitchFamily="18" charset="0"/>
                <a:cs typeface="Arial" panose="020B0604020202020204" pitchFamily="34" charset="0"/>
              </a:rPr>
              <a:t>Caregiving for Person with Alzheimer’s Disease or a related Dementia | Alzheimer’s Disease and Healthy Aging | CDC</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https://www.cdc.gov/aging/caregiving/alzheimer.htm#:~:text=Caregivers%20of%20people%20with%20Alzheimer%E2%80%99s%20and%20related%20dementias/ (Accessed 17 Mar. 2022).</a:t>
            </a:r>
            <a:br>
              <a:rPr lang="en-GB" sz="1100" dirty="0">
                <a:effectLst/>
                <a:latin typeface="Arial" panose="020B0604020202020204" pitchFamily="34" charset="0"/>
                <a:ea typeface="Times New Roman" panose="02020603050405020304" pitchFamily="18"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2758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0" ma:contentTypeDescription="Create a new document." ma:contentTypeScope="" ma:versionID="4dd15736d1a32f92eb6707a5ce8e6dec">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8a4cff9e7aa3e1674df04681ede9f309"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DED1840-E2A0-4027-A69E-6F4A69CD00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3F5884-3AB4-4AD5-8E0B-54C662A4D586}">
  <ds:schemaRefs>
    <ds:schemaRef ds:uri="http://schemas.microsoft.com/sharepoint/v3/contenttype/forms"/>
  </ds:schemaRefs>
</ds:datastoreItem>
</file>

<file path=customXml/itemProps3.xml><?xml version="1.0" encoding="utf-8"?>
<ds:datastoreItem xmlns:ds="http://schemas.openxmlformats.org/officeDocument/2006/customXml" ds:itemID="{12F44437-678F-4E40-8540-59A8AF209130}">
  <ds:schemaRefs>
    <ds:schemaRef ds:uri="ebe861c4-9752-476b-95bf-faec8d80e167"/>
    <ds:schemaRef ds:uri="http://purl.org/dc/elements/1.1/"/>
    <ds:schemaRef ds:uri="http://purl.org/dc/term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f9cd839b-d2f7-4d79-867e-33235b171cd7"/>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236</TotalTime>
  <Words>1761</Words>
  <Application>Microsoft Office PowerPoint</Application>
  <PresentationFormat>Widescreen</PresentationFormat>
  <Paragraphs>75</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Algerian</vt:lpstr>
      <vt:lpstr>Arial</vt:lpstr>
      <vt:lpstr>Calibri</vt:lpstr>
      <vt:lpstr>Calibri Light</vt:lpstr>
      <vt:lpstr>Frutiger W01</vt:lpstr>
      <vt:lpstr>Times New Roman</vt:lpstr>
      <vt:lpstr>Office Theme</vt:lpstr>
      <vt:lpstr>Programme: BSc Health and Social Care  Module: Living with Care: The Older Person Module code: BMHP6009_BIRM </vt:lpstr>
      <vt:lpstr>DEMENTIA ?</vt:lpstr>
      <vt:lpstr>Age UK, (2018) The equality act and age discrimination Available at:  https://www.ageuk.org.uk/information-advice/work-learning/discrimination-rights/the-equality-act/  (Accessed: 17 Mar. 2022).  Alzheimer’s Association, (2019) What is dementia?  Available at: https://www.alz.org/alzheimers-dementia/10_signs (Accessed: 16.03 2022).   Alzheimer’s Society (2018) Five things you should know about dementia. Available at: https://www.alzheimers.org.uk/about-dementia/five-things-you-should-know-about-dementia.  Culture-dementia-uk. (n.d.). Dementia. Available at: https://www.culturedementiauk.org/services (Accessed: 16 Mar. 2022).  Dementia UK (n.d.). About dementia Types of dementia. Available at: https://www.dementiauk.org/about-dementia/types-of-dementia/ (Accessed: 16 Mar. 2022).  Dementia UK. (2021). Your stories. Available at: https://www.dementiauk.org/get-involved/donate/your-stories/ (Accessed 15 Mar. 2022).  Denham, M. (2016) A Brief History of the Care of the Elderly. Available at: https://www.bgs.org.uk/resources/a-brief-history-of-the-care-of-the-elderly/ (Accessed: 23 January 2021).  Department of Health and Social Care, (2021). Care and support statutory guidance. Available at: https://www.gov.uk/government/publications/care-act-statutory-guidance/care-and-support-statutory-guidance/ (Accessed 17 Mar. 2022).  EHCRC, (2020) Your Rights Under the Equality Act 2010 Available at: https://www.equalityhumanrights.com/en/advice-and-guidance/your-rights-under-equality-act-2010#:~:text=Under%20the%20Equality%20Act%2C%20there,gender%20reassignment (Accessed: 23 January 2021).  https://www.bing.com/ck/a?!&amp;&amp;p=33bd4ebcabe2762339d3315b4e93c8d70a4ffffb67dfb5300319360e7e7fd156JmltdHM9MTY0NzQ3NzQ1MiZpZ3VpZD0yYzYwOGUyNC01ZjM2LTRlOWItOTU3ZC00ZDhjMWI5ZWE1YWQmaW5zaWQ9NTUxNw&amp;ptn=3&amp;fclid=6e834fda-a58a-11ec-89fb-477b6003ca93&amp;u=a1L2ltYWdlcy9zZWFyY2g_cT1NYXJpZStDdXJpZStsb2dvJkZPUk09SVFGUkJBJmlkPTFCRkExMzQzNDlDNDk0QTkzQTdGMkIzNUI0NzQ1NERGRkJEQ0JCNTUmbXNjbGtpZD02ZTgzNGZkYWE1OGExMWVjODlmYjQ3N2I2MDAzY2E5Mw&amp;ntb=1  </vt:lpstr>
      <vt:lpstr>PowerPoint Presentation</vt:lpstr>
      <vt:lpstr>NICE, (2018) Dementia: Assessment, Management and Support for People Living with Dementia and their Carers Available at: https://www.nice.org.uk/guidance/ng97/resources/dementia-assessment-management-and-support-for-people-living-with-dementia-and-their-carers-pdf-1837760199109 (Accessed: 15 Mar. 2021).  OECD, (2018) Improving the lives of people with Dementia Available at: https://www.oecd.org/health/health-systems/Leaflet-Improving-the-lives-of-people-with-dementia-2018.pdf (Accessed: 15 Mar. 2022).  Organization, W. (1993) The ICD-10 Classification of Mental and Behavioural Disorders. Geneva: World Health Organization.  STC, A. (2017) Dementia Friendly | Welcome to Sprowston Town Council. Available at: http://www.sprowston-tc.gov.uk/dementia-friendly-logo/ (Accessed 17 Mar. 2022).  Swaffer, K. (2014) Dementia and Prescribed DisengagementTM. Dementia, 14(1), pp.3–6.  Thane, P. (2009) History and Policy. Available at: http://www.historyandpolicy.org/docs/thane_social_care.pdf (Accessed: 15 Mar. 2022).  UK Dementia Directory, (2022). Dementia Support groups in the UK. Available at: https://www.dementia.co.uk/groups?msclkid=4b6f241da58611ec8ba09e1e54ae9f41 (Accessed 17 Mar. 2022).  WHO, (2022) Dementia Available at: https://www.who.int/news-room/fact-sheets/detail/dementia (Accessed: 28 Feb. 2022).   www.cdc.gov. (2019). Caregiving for Person with Alzheimer’s Disease or a related Dementia | Alzheimer’s Disease and Healthy Aging | CDC. Available at: https://www.cdc.gov/aging/caregiving/alzheimer.htm#:~:text=Caregivers%20of%20people%20with%20Alzheimer%E2%80%99s%20and%20related%20dementias/ (Accessed 17 Mar. 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dc:title>
  <dc:creator>Mihaela Juganaru (1912276)</dc:creator>
  <cp:lastModifiedBy>Mihaela Juganaru (1912276)</cp:lastModifiedBy>
  <cp:revision>3</cp:revision>
  <dcterms:created xsi:type="dcterms:W3CDTF">2022-03-16T22:06:47Z</dcterms:created>
  <dcterms:modified xsi:type="dcterms:W3CDTF">2022-03-17T02:03:46Z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