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2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37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FC77062-75F2-8DCB-6CBD-2C1B53211DD7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478C00-0A7F-9C0B-D588-B529C2C8E2A9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82B6168F-9FA7-4B1E-AE52-D165CC87753D}" type="datetime1">
              <a:rPr lang="en-GB"/>
              <a:pPr lvl="0"/>
              <a:t>14/03/2026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05BC83B1-3829-5BF6-5713-939887BC576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710F735-C590-C563-7945-5446E1D600D7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10564C-E41F-7FB6-2BDA-B4A5B04F96CB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AD8A9A-29FE-9C82-10AD-42BF40B536CB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919D4C89-A373-4BC2-B3CB-3DD6BD09113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2134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DE140C-4C1A-1413-4705-633B383F8A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33DCC2-7BBD-2275-BF22-46AFE1D92BF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164C79-0664-0704-84B0-CE084D0B15BA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1B1D46C-3F1A-481F-8439-3B818205E479}" type="slidenum">
              <a:t>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508E2-C38A-5964-B3E7-267D8F0CBF7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417783" y="802294"/>
            <a:ext cx="8637074" cy="2541428"/>
          </a:xfrm>
        </p:spPr>
        <p:txBody>
          <a:bodyPr bIns="0" anchor="b"/>
          <a:lstStyle>
            <a:lvl1pPr>
              <a:defRPr sz="66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F11AFD-77EC-5F42-28E7-BB342405FFB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417783" y="3531202"/>
            <a:ext cx="8637074" cy="977621"/>
          </a:xfrm>
        </p:spPr>
        <p:txBody>
          <a:bodyPr tIns="91440" bIns="91440"/>
          <a:lstStyle>
            <a:lvl1pPr marL="0" indent="0">
              <a:buNone/>
              <a:defRPr sz="1800" cap="all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6D60C2-59CD-8766-5D85-F495571EB11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0C1D301-AE74-4BC1-B2A7-29BE8659E36B}" type="datetime1">
              <a:rPr lang="en-GB"/>
              <a:pPr lvl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61AF95-7186-465C-274B-6F00324E153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416503" y="329302"/>
            <a:ext cx="4973915" cy="309204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2CB099-8523-E6CB-F55F-439DB18C8D8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437665" y="798975"/>
            <a:ext cx="811017" cy="503578"/>
          </a:xfrm>
        </p:spPr>
        <p:txBody>
          <a:bodyPr/>
          <a:lstStyle>
            <a:lvl1pPr>
              <a:defRPr/>
            </a:lvl1pPr>
          </a:lstStyle>
          <a:p>
            <a:pPr lvl="0"/>
            <a:fld id="{E21F8DA4-5193-4072-943B-B9C9896BF1B8}" type="slidenum">
              <a:t>‹#›</a:t>
            </a:fld>
            <a:endParaRPr lang="en-GB"/>
          </a:p>
        </p:txBody>
      </p:sp>
      <p:cxnSp>
        <p:nvCxnSpPr>
          <p:cNvPr id="7" name="Straight Connector 14">
            <a:extLst>
              <a:ext uri="{FF2B5EF4-FFF2-40B4-BE49-F238E27FC236}">
                <a16:creationId xmlns:a16="http://schemas.microsoft.com/office/drawing/2014/main" id="{6B4DCB14-591D-2B3A-BB11-F7BCC16798F3}"/>
              </a:ext>
            </a:extLst>
          </p:cNvPr>
          <p:cNvCxnSpPr/>
          <p:nvPr/>
        </p:nvCxnSpPr>
        <p:spPr>
          <a:xfrm>
            <a:off x="2417783" y="3528541"/>
            <a:ext cx="8637066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0540301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A3AB7-FDA4-A7E7-CDED-21D05DBB7DC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B7A725-FF84-D351-4DC9-4E152F3065E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E0E58F-01A4-7EAE-48D4-6AF77DEFB45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2E832F-5083-4610-8B99-9F892E2F21F0}" type="datetime1">
              <a:rPr lang="en-GB"/>
              <a:pPr lvl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6EAEE0-04CA-FC23-98D6-B9CD08E5A2A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21B181-0F3B-C1C9-FCEC-8436314D41B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4B81DA-F5BD-4076-B081-F3EA2F3DCF82}" type="slidenum">
              <a:t>‹#›</a:t>
            </a:fld>
            <a:endParaRPr lang="en-GB"/>
          </a:p>
        </p:txBody>
      </p:sp>
      <p:cxnSp>
        <p:nvCxnSpPr>
          <p:cNvPr id="7" name="Straight Connector 32">
            <a:extLst>
              <a:ext uri="{FF2B5EF4-FFF2-40B4-BE49-F238E27FC236}">
                <a16:creationId xmlns:a16="http://schemas.microsoft.com/office/drawing/2014/main" id="{D8864B6C-8FA7-F691-E107-F6527C1015E9}"/>
              </a:ext>
            </a:extLst>
          </p:cNvPr>
          <p:cNvCxnSpPr/>
          <p:nvPr/>
        </p:nvCxnSpPr>
        <p:spPr>
          <a:xfrm>
            <a:off x="1453896" y="1847088"/>
            <a:ext cx="9607518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41308434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184D1-FCF1-FE44-4E0C-6C1FEF5C182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54243" y="1756132"/>
            <a:ext cx="8643155" cy="1887952"/>
          </a:xfrm>
        </p:spPr>
        <p:txBody>
          <a:bodyPr anchor="b"/>
          <a:lstStyle>
            <a:lvl1pPr>
              <a:defRPr sz="36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552C0-7199-06AB-235A-DB464D6F78F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454243" y="3806199"/>
            <a:ext cx="8630445" cy="1012926"/>
          </a:xfrm>
        </p:spPr>
        <p:txBody>
          <a:bodyPr tIns="91440"/>
          <a:lstStyle>
            <a:lvl1pPr marL="0" indent="0">
              <a:buNone/>
              <a:defRPr sz="18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FD0D34-9EF4-977E-C895-8D092EC1C8E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EAEF1B-FF01-4D07-88E5-19B964D8BA5E}" type="datetime1">
              <a:rPr lang="en-GB"/>
              <a:pPr lvl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A352CD-C9F3-6E75-97F5-B6DE4E7AF88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3CA0CB-9CBD-B4B2-36A2-8747F252F99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DA454DA-A5F4-45F3-B387-1196DF1E1A90}" type="slidenum">
              <a:t>‹#›</a:t>
            </a:fld>
            <a:endParaRPr lang="en-GB"/>
          </a:p>
        </p:txBody>
      </p:sp>
      <p:cxnSp>
        <p:nvCxnSpPr>
          <p:cNvPr id="7" name="Straight Connector 14">
            <a:extLst>
              <a:ext uri="{FF2B5EF4-FFF2-40B4-BE49-F238E27FC236}">
                <a16:creationId xmlns:a16="http://schemas.microsoft.com/office/drawing/2014/main" id="{6E1E58EC-5A93-CE95-B1B9-ADEC91418BCE}"/>
              </a:ext>
            </a:extLst>
          </p:cNvPr>
          <p:cNvCxnSpPr/>
          <p:nvPr/>
        </p:nvCxnSpPr>
        <p:spPr>
          <a:xfrm>
            <a:off x="1454243" y="3804982"/>
            <a:ext cx="8630445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4532488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66924-7444-4433-1E46-DF6CF2142A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9214" y="804891"/>
            <a:ext cx="9605634" cy="105930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36A14D-BE80-F7AF-C07E-8A7147F775E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47330" y="2010875"/>
            <a:ext cx="4645152" cy="344859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F5F275-47CD-0DBE-DB65-263C1A01AB5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413775" y="2017340"/>
            <a:ext cx="4645152" cy="344151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465DED-5AA3-ABEA-BB0F-B0DCC071644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456130-667B-4E21-AA23-931F90E98C0B}" type="datetime1">
              <a:rPr lang="en-GB"/>
              <a:pPr lvl="0"/>
              <a:t>14/03/2026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E038F0-B157-1E45-6A5D-37DBEB6B696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5EFFE6-77C3-124A-EE28-2A0F0572FC1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840679-145B-4C87-ACB6-17A0CCC3A555}" type="slidenum">
              <a:t>‹#›</a:t>
            </a:fld>
            <a:endParaRPr lang="en-GB"/>
          </a:p>
        </p:txBody>
      </p:sp>
      <p:cxnSp>
        <p:nvCxnSpPr>
          <p:cNvPr id="8" name="Straight Connector 34">
            <a:extLst>
              <a:ext uri="{FF2B5EF4-FFF2-40B4-BE49-F238E27FC236}">
                <a16:creationId xmlns:a16="http://schemas.microsoft.com/office/drawing/2014/main" id="{4BF0A7FB-6502-EA8E-1E35-A9D7D804ACD2}"/>
              </a:ext>
            </a:extLst>
          </p:cNvPr>
          <p:cNvCxnSpPr/>
          <p:nvPr/>
        </p:nvCxnSpPr>
        <p:spPr>
          <a:xfrm>
            <a:off x="1453896" y="1847088"/>
            <a:ext cx="9607518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31269086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5D397-D8E4-DF0A-FF22-0EDE8527EE9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7193" y="804159"/>
            <a:ext cx="9607664" cy="105631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8AFA51-1242-74A7-2616-B6235A7B14C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447193" y="2019552"/>
            <a:ext cx="4645152" cy="801947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200" cap="all">
                <a:solidFill>
                  <a:srgbClr val="B71E4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5D66ED-DCEB-522A-0C34-4B09B576775F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447193" y="2824270"/>
            <a:ext cx="4645152" cy="264445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377DC8-CACB-3699-2E6D-F44CF99AF820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412358" y="2023000"/>
            <a:ext cx="4645152" cy="802239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200" cap="all">
                <a:solidFill>
                  <a:srgbClr val="B71E4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013931-5C95-9007-20D1-D4D4B7808224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412358" y="2821490"/>
            <a:ext cx="4645152" cy="263736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E33CCD-5465-76FF-420F-766CE8A59F3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34427E-F925-4771-907A-181B89602E57}" type="datetime1">
              <a:rPr lang="en-GB"/>
              <a:pPr lvl="0"/>
              <a:t>14/03/2026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A50B2F-F5F2-AA86-FAA5-535F46441B7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C7CEED-958F-D9F8-1774-6A2F10BC5A2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D39BA5-2619-4018-B6EA-26163DB5C29B}" type="slidenum">
              <a:t>‹#›</a:t>
            </a:fld>
            <a:endParaRPr lang="en-GB"/>
          </a:p>
        </p:txBody>
      </p:sp>
      <p:cxnSp>
        <p:nvCxnSpPr>
          <p:cNvPr id="10" name="Straight Connector 28">
            <a:extLst>
              <a:ext uri="{FF2B5EF4-FFF2-40B4-BE49-F238E27FC236}">
                <a16:creationId xmlns:a16="http://schemas.microsoft.com/office/drawing/2014/main" id="{1B0830FE-AF9A-9371-5F57-83F05DFFA69E}"/>
              </a:ext>
            </a:extLst>
          </p:cNvPr>
          <p:cNvCxnSpPr/>
          <p:nvPr/>
        </p:nvCxnSpPr>
        <p:spPr>
          <a:xfrm>
            <a:off x="1453896" y="1847088"/>
            <a:ext cx="9607518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3810852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A8C4E-6999-4F81-D6E6-17BFC2B5DBE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0BA9E3-BC6E-074E-B5E8-96F98136628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30C1BA-FAC2-4D48-B4F1-53001B26091F}" type="datetime1">
              <a:rPr lang="en-GB"/>
              <a:pPr lvl="0"/>
              <a:t>14/03/2026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092642-220F-3013-CBC3-F7B280A6047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0AD48F-9D2E-1BBD-42A6-9F667519BEF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753052E-0BB9-4851-A3A3-D0BDA6391336}" type="slidenum">
              <a:t>‹#›</a:t>
            </a:fld>
            <a:endParaRPr lang="en-GB"/>
          </a:p>
        </p:txBody>
      </p:sp>
      <p:cxnSp>
        <p:nvCxnSpPr>
          <p:cNvPr id="6" name="Straight Connector 24">
            <a:extLst>
              <a:ext uri="{FF2B5EF4-FFF2-40B4-BE49-F238E27FC236}">
                <a16:creationId xmlns:a16="http://schemas.microsoft.com/office/drawing/2014/main" id="{66900808-E47D-8E32-0036-A29DCF90B5F9}"/>
              </a:ext>
            </a:extLst>
          </p:cNvPr>
          <p:cNvCxnSpPr/>
          <p:nvPr/>
        </p:nvCxnSpPr>
        <p:spPr>
          <a:xfrm>
            <a:off x="1453896" y="1847088"/>
            <a:ext cx="9607518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32539677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4CD93E-C430-F339-BE3C-E941E6282A4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4FCCF09-F522-43D0-BEE1-5C97D790A683}" type="datetime1">
              <a:rPr lang="en-GB"/>
              <a:pPr lvl="0"/>
              <a:t>14/03/2026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FF7443-3F6B-570A-A11C-12575EB7E4E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809073-1282-7566-2D7D-9D62BFCD060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A49A03-5B7A-477C-9684-BCDA71BCCB1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58520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F3724-6DB3-2EF7-C6D8-50F519D4711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4669" y="798975"/>
            <a:ext cx="3273094" cy="2247119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868DE6-B1B1-1EC0-36AC-D5862256258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043711" y="798975"/>
            <a:ext cx="6012472" cy="4658822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AC4BB3-0220-37A8-81A8-901CCEFD589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444669" y="3205493"/>
            <a:ext cx="3275015" cy="2248180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3A09D7-A307-BB43-8466-F87E11917F2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ACF67D8-F808-4675-BB44-D3D9F875EB1E}" type="datetime1">
              <a:rPr lang="en-GB"/>
              <a:pPr lvl="0"/>
              <a:t>14/03/2026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A883CF-32A8-01DE-0AC1-4726B0CB756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28BDFB-D861-308C-8BA8-97AC025D734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3258EB-F535-4AF1-823A-251DA6E38E87}" type="slidenum">
              <a:t>‹#›</a:t>
            </a:fld>
            <a:endParaRPr lang="en-GB"/>
          </a:p>
        </p:txBody>
      </p:sp>
      <p:cxnSp>
        <p:nvCxnSpPr>
          <p:cNvPr id="8" name="Straight Connector 16">
            <a:extLst>
              <a:ext uri="{FF2B5EF4-FFF2-40B4-BE49-F238E27FC236}">
                <a16:creationId xmlns:a16="http://schemas.microsoft.com/office/drawing/2014/main" id="{BFBC9B0E-873E-85BB-2EC6-2F8F69E5E0E3}"/>
              </a:ext>
            </a:extLst>
          </p:cNvPr>
          <p:cNvCxnSpPr/>
          <p:nvPr/>
        </p:nvCxnSpPr>
        <p:spPr>
          <a:xfrm>
            <a:off x="1448281" y="3205493"/>
            <a:ext cx="3269492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365187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>
            <a:extLst>
              <a:ext uri="{FF2B5EF4-FFF2-40B4-BE49-F238E27FC236}">
                <a16:creationId xmlns:a16="http://schemas.microsoft.com/office/drawing/2014/main" id="{C2E71B57-5164-2191-8D6D-117E0743DD50}"/>
              </a:ext>
            </a:extLst>
          </p:cNvPr>
          <p:cNvGrpSpPr/>
          <p:nvPr/>
        </p:nvGrpSpPr>
        <p:grpSpPr>
          <a:xfrm>
            <a:off x="7477387" y="482172"/>
            <a:ext cx="4074529" cy="5149105"/>
            <a:chOff x="7477387" y="482172"/>
            <a:chExt cx="4074529" cy="5149105"/>
          </a:xfrm>
        </p:grpSpPr>
        <p:sp>
          <p:nvSpPr>
            <p:cNvPr id="3" name="Rectangle 17">
              <a:extLst>
                <a:ext uri="{FF2B5EF4-FFF2-40B4-BE49-F238E27FC236}">
                  <a16:creationId xmlns:a16="http://schemas.microsoft.com/office/drawing/2014/main" id="{225EE391-A2CB-E00A-9544-DE318BBA7551}"/>
                </a:ext>
              </a:extLst>
            </p:cNvPr>
            <p:cNvSpPr/>
            <p:nvPr/>
          </p:nvSpPr>
          <p:spPr>
            <a:xfrm>
              <a:off x="7477387" y="482172"/>
              <a:ext cx="4074529" cy="514910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  <a:lin ang="5400000"/>
            </a:gradFill>
            <a:ln cap="flat">
              <a:noFill/>
              <a:prstDash val="solid"/>
            </a:ln>
            <a:effectLst>
              <a:outerShdw dist="228601" dir="4740049" algn="tl">
                <a:srgbClr val="000000">
                  <a:alpha val="34000"/>
                </a:srgbClr>
              </a:outerShdw>
            </a:effectLst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4" name="Rectangle 18">
              <a:extLst>
                <a:ext uri="{FF2B5EF4-FFF2-40B4-BE49-F238E27FC236}">
                  <a16:creationId xmlns:a16="http://schemas.microsoft.com/office/drawing/2014/main" id="{916B7BC7-DA58-667B-1C90-C30B150E172C}"/>
                </a:ext>
              </a:extLst>
            </p:cNvPr>
            <p:cNvSpPr/>
            <p:nvPr/>
          </p:nvSpPr>
          <p:spPr>
            <a:xfrm>
              <a:off x="7790450" y="812508"/>
              <a:ext cx="3450287" cy="4466450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/>
            </a:gradFill>
            <a:ln w="50804" cap="flat">
              <a:solidFill>
                <a:srgbClr val="191919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5" name="Title 1">
            <a:extLst>
              <a:ext uri="{FF2B5EF4-FFF2-40B4-BE49-F238E27FC236}">
                <a16:creationId xmlns:a16="http://schemas.microsoft.com/office/drawing/2014/main" id="{A02B875F-C348-720A-140D-89B899260C9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51207" y="1129512"/>
            <a:ext cx="5532330" cy="1830583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Picture Placeholder 2">
            <a:extLst>
              <a:ext uri="{FF2B5EF4-FFF2-40B4-BE49-F238E27FC236}">
                <a16:creationId xmlns:a16="http://schemas.microsoft.com/office/drawing/2014/main" id="{4326D4DE-565E-2567-C7FB-DC052945AB5F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8124389" y="1122544"/>
            <a:ext cx="2791169" cy="3866330"/>
          </a:xfrm>
          <a:solidFill>
            <a:srgbClr val="D9D9D9"/>
          </a:solidFill>
        </p:spPr>
        <p:txBody>
          <a:bodyPr anchorCtr="1"/>
          <a:lstStyle>
            <a:lvl1pPr marL="0" indent="0" algn="ctr">
              <a:buNone/>
              <a:defRPr sz="32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6566BCF3-CF40-3679-F25B-7757602A87F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450329" y="3145993"/>
            <a:ext cx="5524402" cy="2003743"/>
          </a:xfrm>
        </p:spPr>
        <p:txBody>
          <a:bodyPr/>
          <a:lstStyle>
            <a:lvl1pPr marL="0" indent="0">
              <a:buNone/>
              <a:defRPr sz="18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0A2E648A-63B9-5118-6CFB-290024D3244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1447385" y="5469858"/>
            <a:ext cx="5527346" cy="320122"/>
          </a:xfrm>
        </p:spPr>
        <p:txBody>
          <a:bodyPr/>
          <a:lstStyle>
            <a:lvl1pPr algn="l">
              <a:defRPr/>
            </a:lvl1pPr>
          </a:lstStyle>
          <a:p>
            <a:pPr lvl="0"/>
            <a:fld id="{580EDC9C-664E-464A-848D-C29CF4734EAA}" type="datetime1">
              <a:rPr lang="en-GB"/>
              <a:pPr lvl="0"/>
              <a:t>14/03/2026</a:t>
            </a:fld>
            <a:endParaRPr lang="en-GB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55354577-D749-6528-7EF2-7029BB08997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447385" y="318640"/>
            <a:ext cx="5541007" cy="32092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4A391AC9-605D-3F16-AAC7-E7C7618571F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6D1073-E0E7-47E8-BAA7-7AB5920D2053}" type="slidenum">
              <a:t>‹#›</a:t>
            </a:fld>
            <a:endParaRPr lang="en-GB"/>
          </a:p>
        </p:txBody>
      </p:sp>
      <p:cxnSp>
        <p:nvCxnSpPr>
          <p:cNvPr id="11" name="Straight Connector 30">
            <a:extLst>
              <a:ext uri="{FF2B5EF4-FFF2-40B4-BE49-F238E27FC236}">
                <a16:creationId xmlns:a16="http://schemas.microsoft.com/office/drawing/2014/main" id="{2BE4663D-137A-4368-9976-288AA78389E9}"/>
              </a:ext>
            </a:extLst>
          </p:cNvPr>
          <p:cNvCxnSpPr/>
          <p:nvPr/>
        </p:nvCxnSpPr>
        <p:spPr>
          <a:xfrm>
            <a:off x="1447385" y="3143606"/>
            <a:ext cx="5527347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9057239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092BD-0CD5-A1E2-8447-B57F4D649D4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18AB71-C7F6-64AA-EECB-91B56A2F3F5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A90821-A2C9-EF44-5854-830A6BB908C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7866621-7859-4372-8C13-76314F49808A}" type="datetime1">
              <a:rPr lang="en-GB"/>
              <a:pPr lvl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4931E0-5BFF-8010-5875-4B5D968C361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951E8B-2F8F-CCEB-B045-DD05A60733F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DBC486-BCAD-4DE0-A798-056C8A252290}" type="slidenum">
              <a:t>‹#›</a:t>
            </a:fld>
            <a:endParaRPr lang="en-GB"/>
          </a:p>
        </p:txBody>
      </p:sp>
      <p:cxnSp>
        <p:nvCxnSpPr>
          <p:cNvPr id="7" name="Straight Connector 25">
            <a:extLst>
              <a:ext uri="{FF2B5EF4-FFF2-40B4-BE49-F238E27FC236}">
                <a16:creationId xmlns:a16="http://schemas.microsoft.com/office/drawing/2014/main" id="{5D5FE3AA-BAF3-15D2-212C-7D9485E06FE1}"/>
              </a:ext>
            </a:extLst>
          </p:cNvPr>
          <p:cNvCxnSpPr/>
          <p:nvPr/>
        </p:nvCxnSpPr>
        <p:spPr>
          <a:xfrm>
            <a:off x="1453896" y="1847088"/>
            <a:ext cx="9607518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57328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C694C5-7D40-07E5-3AA6-C9FCDDA21123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439113" y="798975"/>
            <a:ext cx="1615744" cy="4659892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C0C0D0-0CF9-AA5A-D273-23371A41988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444669" y="798975"/>
            <a:ext cx="7828827" cy="4659892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BAE109-027E-60B4-BDCA-30E76A5A620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BABFC4-698A-46A3-97B1-DC76CFBF021C}" type="datetime1">
              <a:rPr lang="en-GB"/>
              <a:pPr lvl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D48FE8-A018-9B2E-6222-9A64EA9B05F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068749-B830-D7D9-0CFF-8519EFC2E09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7B07C5-E0AC-4091-B4D1-A95893BB1524}" type="slidenum">
              <a:t>‹#›</a:t>
            </a:fld>
            <a:endParaRPr lang="en-GB"/>
          </a:p>
        </p:txBody>
      </p:sp>
      <p:cxnSp>
        <p:nvCxnSpPr>
          <p:cNvPr id="7" name="Straight Connector 14">
            <a:extLst>
              <a:ext uri="{FF2B5EF4-FFF2-40B4-BE49-F238E27FC236}">
                <a16:creationId xmlns:a16="http://schemas.microsoft.com/office/drawing/2014/main" id="{CA210910-4E1A-B66A-C24D-67F38E6A75E2}"/>
              </a:ext>
            </a:extLst>
          </p:cNvPr>
          <p:cNvCxnSpPr/>
          <p:nvPr/>
        </p:nvCxnSpPr>
        <p:spPr>
          <a:xfrm>
            <a:off x="9439113" y="798975"/>
            <a:ext cx="0" cy="4659883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739758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CEAE7"/>
            </a:gs>
            <a:gs pos="100000">
              <a:srgbClr val="CAC6C1"/>
            </a:gs>
          </a:gsLst>
          <a:path path="circle">
            <a:fillToRect l="43000" r="57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75546EF1-6CB8-A457-D9A4-FCA37038EA75}"/>
              </a:ext>
            </a:extLst>
          </p:cNvPr>
          <p:cNvSpPr/>
          <p:nvPr/>
        </p:nvSpPr>
        <p:spPr>
          <a:xfrm>
            <a:off x="0" y="2019479"/>
            <a:ext cx="12191996" cy="4105939"/>
          </a:xfrm>
          <a:prstGeom prst="rect">
            <a:avLst/>
          </a:prstGeom>
          <a:gradFill>
            <a:gsLst>
              <a:gs pos="0">
                <a:srgbClr val="DFDBD5">
                  <a:alpha val="0"/>
                </a:srgbClr>
              </a:gs>
              <a:gs pos="100000">
                <a:srgbClr val="DFDBD5"/>
              </a:gs>
            </a:gsLst>
            <a:lin ang="5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ACC4DD7E-16CA-4295-E95B-84C0326C8AF6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t="1538" b="-1538"/>
          <a:stretch>
            <a:fillRect/>
          </a:stretch>
        </p:blipFill>
        <p:spPr>
          <a:xfrm>
            <a:off x="0" y="6126480"/>
            <a:ext cx="12191996" cy="74295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8C3546C1-8776-C423-BD71-419A73FA0AD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51582" y="804516"/>
            <a:ext cx="9603275" cy="10492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3616F509-BE6D-F005-DCCF-73F30B114AE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451582" y="2015730"/>
            <a:ext cx="9603275" cy="345061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616CA310-4A23-8C36-3DD7-828F3B27DC42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554141" y="330372"/>
            <a:ext cx="3500716" cy="30920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898989"/>
                </a:solidFill>
                <a:uFillTx/>
                <a:latin typeface="Gill Sans MT"/>
              </a:defRPr>
            </a:lvl1pPr>
          </a:lstStyle>
          <a:p>
            <a:pPr lvl="0"/>
            <a:fld id="{551328A4-D1C7-4A3A-9BA4-68434031CD9C}" type="datetime1">
              <a:rPr lang="en-GB"/>
              <a:pPr lvl="0"/>
              <a:t>14/03/2026</a:t>
            </a:fld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4B174300-6B66-8F18-0FB8-4E93D81BE0EF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1451582" y="329302"/>
            <a:ext cx="5938835" cy="30920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898989"/>
                </a:solidFill>
                <a:uFillTx/>
                <a:latin typeface="Gill Sans MT"/>
              </a:defRPr>
            </a:lvl1pPr>
          </a:lstStyle>
          <a:p>
            <a:pPr lvl="0"/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9D8F39E-7D17-5D8D-4FE0-9EA05EE8C7F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480060" y="798975"/>
            <a:ext cx="811017" cy="50357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2800" b="0" i="0" u="none" strike="noStrike" kern="1200" cap="none" spc="0" baseline="0">
                <a:solidFill>
                  <a:srgbClr val="B71E42"/>
                </a:solidFill>
                <a:uFillTx/>
                <a:latin typeface="Gill Sans MT"/>
              </a:defRPr>
            </a:lvl1pPr>
          </a:lstStyle>
          <a:p>
            <a:pPr lvl="0"/>
            <a:fld id="{B23903C6-5E38-4539-801C-AC1353AE9EAE}" type="slidenum">
              <a:t>‹#›</a:t>
            </a:fld>
            <a:endParaRPr lang="en-GB"/>
          </a:p>
        </p:txBody>
      </p:sp>
      <p:cxnSp>
        <p:nvCxnSpPr>
          <p:cNvPr id="9" name="Straight Connector 9">
            <a:extLst>
              <a:ext uri="{FF2B5EF4-FFF2-40B4-BE49-F238E27FC236}">
                <a16:creationId xmlns:a16="http://schemas.microsoft.com/office/drawing/2014/main" id="{B08B8603-1DCC-7776-50E3-FF2D0639011C}"/>
              </a:ext>
            </a:extLst>
          </p:cNvPr>
          <p:cNvCxnSpPr/>
          <p:nvPr/>
        </p:nvCxnSpPr>
        <p:spPr>
          <a:xfrm>
            <a:off x="0" y="6128409"/>
            <a:ext cx="12191996" cy="0"/>
          </a:xfrm>
          <a:prstGeom prst="straightConnector1">
            <a:avLst/>
          </a:prstGeom>
          <a:noFill/>
          <a:ln w="12701" cap="flat">
            <a:solidFill>
              <a:srgbClr val="000001">
                <a:alpha val="20000"/>
              </a:srgbClr>
            </a:solidFill>
            <a:prstDash val="solid"/>
            <a:miter/>
          </a:ln>
        </p:spPr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3200" b="0" i="0" u="none" strike="noStrike" kern="1200" cap="all" spc="0" baseline="0">
          <a:solidFill>
            <a:srgbClr val="000000"/>
          </a:solidFill>
          <a:uFillTx/>
          <a:latin typeface="Gill Sans MT"/>
        </a:defRPr>
      </a:lvl1pPr>
    </p:titleStyle>
    <p:bodyStyle>
      <a:lvl1pPr marL="228600" marR="0" lvl="0" indent="-228600" algn="l" defTabSz="914400" rtl="0" fontAlgn="auto" hangingPunct="1">
        <a:lnSpc>
          <a:spcPct val="120000"/>
        </a:lnSpc>
        <a:spcBef>
          <a:spcPts val="1000"/>
        </a:spcBef>
        <a:spcAft>
          <a:spcPts val="0"/>
        </a:spcAft>
        <a:buClr>
          <a:srgbClr val="B71E42"/>
        </a:buClr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Gill Sans MT"/>
        </a:defRPr>
      </a:lvl1pPr>
      <a:lvl2pPr marL="685800" marR="0" lvl="1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B71E42"/>
        </a:buClr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Gill Sans MT"/>
        </a:defRPr>
      </a:lvl2pPr>
      <a:lvl3pPr marL="1143000" marR="0" lvl="2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B71E42"/>
        </a:buClr>
        <a:buSzPct val="100000"/>
        <a:buFont typeface="Arial" pitchFamily="34"/>
        <a:buChar char="•"/>
        <a:tabLst/>
        <a:defRPr lang="en-GB" sz="1600" b="0" i="0" u="none" strike="noStrike" kern="1200" cap="none" spc="0" baseline="0">
          <a:solidFill>
            <a:srgbClr val="000000"/>
          </a:solidFill>
          <a:uFillTx/>
          <a:latin typeface="Gill Sans MT"/>
        </a:defRPr>
      </a:lvl3pPr>
      <a:lvl4pPr marL="1600200" marR="0" lvl="3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B71E42"/>
        </a:buClr>
        <a:buSzPct val="100000"/>
        <a:buFont typeface="Arial" pitchFamily="34"/>
        <a:buChar char="•"/>
        <a:tabLst/>
        <a:defRPr lang="en-GB" sz="1400" b="0" i="0" u="none" strike="noStrike" kern="1200" cap="none" spc="0" baseline="0">
          <a:solidFill>
            <a:srgbClr val="000000"/>
          </a:solidFill>
          <a:uFillTx/>
          <a:latin typeface="Gill Sans MT"/>
        </a:defRPr>
      </a:lvl4pPr>
      <a:lvl5pPr marL="2057400" marR="0" lvl="4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B71E42"/>
        </a:buClr>
        <a:buSzPct val="100000"/>
        <a:buFont typeface="Arial" pitchFamily="34"/>
        <a:buChar char="•"/>
        <a:tabLst/>
        <a:defRPr lang="en-GB" sz="1200" b="0" i="0" u="none" strike="noStrike" kern="1200" cap="none" spc="0" baseline="0">
          <a:solidFill>
            <a:srgbClr val="000000"/>
          </a:solidFill>
          <a:uFillTx/>
          <a:latin typeface="Gill Sans M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mental-health/children-and-young-adults/help-for-teenagers-young-adults-and-students/" TargetMode="External"/><Relationship Id="rId2" Type="http://schemas.openxmlformats.org/officeDocument/2006/relationships/hyperlink" Target="https://www.nhs.uk/social-care-and-support/support-and-benefits-for-carers/being-a-young-carer-your-right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sychology.town/fundamentals-of-mental-health/mental-health-erikson-stages-maturity/" TargetMode="External"/><Relationship Id="rId4" Type="http://schemas.openxmlformats.org/officeDocument/2006/relationships/hyperlink" Target="https://positivepsychology.com/erikson-stages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ps.org.uk/psychologist/psychology-scientific-thought-and-behaviour" TargetMode="External"/><Relationship Id="rId2" Type="http://schemas.openxmlformats.org/officeDocument/2006/relationships/hyperlink" Target="https://www.simplypsychology.org/erik-erikson.html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verywellmind.com/developmental-psychology-4157180" TargetMode="External"/><Relationship Id="rId4" Type="http://schemas.openxmlformats.org/officeDocument/2006/relationships/hyperlink" Target="https://www.verywellmind.com/erik-eriksons-stages-of-psychosocial-development-279574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27B710F8-0CE0-D1D9-E48F-77666EE8C867}"/>
              </a:ext>
            </a:extLst>
          </p:cNvPr>
          <p:cNvSpPr txBox="1"/>
          <p:nvPr/>
        </p:nvSpPr>
        <p:spPr>
          <a:xfrm>
            <a:off x="1154951" y="1323978"/>
            <a:ext cx="4825160" cy="456035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Student name</a:t>
            </a:r>
            <a:r>
              <a:rPr lang="en-GB" sz="17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: Jovanny Herrera Cortes</a:t>
            </a: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7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nl-NL" sz="17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Student ID</a:t>
            </a:r>
            <a:r>
              <a:rPr lang="nl-NL" sz="17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:        2439224</a:t>
            </a:r>
            <a:endParaRPr lang="en-GB" sz="17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nl-NL" sz="17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 </a:t>
            </a:r>
            <a:endParaRPr lang="en-GB" sz="17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nl-NL" sz="17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Module name</a:t>
            </a:r>
            <a:r>
              <a:rPr lang="nl-NL" sz="17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: Psychology in Health and Social                   Care                    </a:t>
            </a: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nl-NL" sz="17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Module code</a:t>
            </a:r>
            <a:r>
              <a:rPr lang="en-GB" sz="17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:  LCHS 4010-LON</a:t>
            </a: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7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Lecturer name</a:t>
            </a:r>
            <a:r>
              <a:rPr lang="en-GB" sz="17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.</a:t>
            </a:r>
            <a:r>
              <a:rPr lang="en-GB" sz="17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Lou Wells</a:t>
            </a:r>
            <a:endParaRPr lang="en-GB" sz="17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0" i="0" u="none" strike="noStrike" kern="1200" cap="none" spc="0" baseline="0">
                <a:solidFill>
                  <a:srgbClr val="000000"/>
                </a:solidFill>
                <a:uFillTx/>
                <a:latin typeface="Gill Sans MT"/>
              </a:rPr>
              <a:t>     </a:t>
            </a:r>
          </a:p>
        </p:txBody>
      </p:sp>
      <p:pic>
        <p:nvPicPr>
          <p:cNvPr id="3" name="Picture 9" descr="Discover University of Wales Trinity Saint David">
            <a:extLst>
              <a:ext uri="{FF2B5EF4-FFF2-40B4-BE49-F238E27FC236}">
                <a16:creationId xmlns:a16="http://schemas.microsoft.com/office/drawing/2014/main" id="{02EA1800-91E4-2AB2-664D-C34909C615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783576" y="2200805"/>
            <a:ext cx="4386824" cy="245638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988D7F64-9D60-1391-2E50-E270AA90D513}"/>
              </a:ext>
            </a:extLst>
          </p:cNvPr>
          <p:cNvSpPr txBox="1"/>
          <p:nvPr/>
        </p:nvSpPr>
        <p:spPr>
          <a:xfrm>
            <a:off x="864062" y="1904302"/>
            <a:ext cx="10058400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Acknowledgement of the use of AI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I confirm that I have not used any form of AI in my assignment. I confirm I have copies of my drafts, notes, and other resources I have used to prepare my assignment. 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3E442-6A8E-4E24-631E-1B040C20F9F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B4A8E-AB88-83E2-F224-0A56341B427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1200">
                <a:latin typeface="Arial" pitchFamily="34"/>
                <a:cs typeface="Arial" pitchFamily="34"/>
              </a:rPr>
              <a:t>For this subject we will talk about the case of a 16-year-old girl named Yenny, a young girl who has been taking care of her mother for 5 years.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Jenny is a 16 years old caring for her mother following her father's death.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Right now, Jenny has a lot of responsibilities including cooking, cleaning, shopping and administrative tasks due to her mother's memory problems and low mood.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Erikson Psychosocial Theory can help understand the impact of caregiving on her development and guide support interventions (Erikson, 1950).</a:t>
            </a:r>
          </a:p>
          <a:p>
            <a:pPr lvl="0"/>
            <a:endParaRPr lang="en-GB" sz="1400">
              <a:latin typeface="Arial" pitchFamily="34"/>
              <a:cs typeface="Arial" pitchFamily="34"/>
            </a:endParaRPr>
          </a:p>
          <a:p>
            <a:pPr lvl="0"/>
            <a:endParaRPr lang="en-GB" sz="1400">
              <a:latin typeface="Arial" pitchFamily="34"/>
              <a:cs typeface="Arial" pitchFamily="34"/>
            </a:endParaRPr>
          </a:p>
          <a:p>
            <a:pPr lvl="0"/>
            <a:endParaRPr lang="en-GB" sz="1400">
              <a:latin typeface="Arial" pitchFamily="34"/>
              <a:cs typeface="Arial" pitchFamily="34"/>
            </a:endParaRPr>
          </a:p>
          <a:p>
            <a:pPr lvl="0"/>
            <a:endParaRPr lang="en-GB" sz="1400">
              <a:latin typeface="Arial" pitchFamily="34"/>
              <a:cs typeface="Arial" pitchFamily="34"/>
            </a:endParaRPr>
          </a:p>
          <a:p>
            <a:pPr lvl="0"/>
            <a:endParaRPr lang="en-GB" sz="1400">
              <a:latin typeface="Arial" pitchFamily="34"/>
              <a:cs typeface="Arial" pitchFamily="34"/>
            </a:endParaRPr>
          </a:p>
          <a:p>
            <a:pPr lvl="0"/>
            <a:endParaRPr lang="en-GB" sz="1400">
              <a:latin typeface="Arial" pitchFamily="34"/>
              <a:cs typeface="Arial" pitchFamily="34"/>
            </a:endParaRPr>
          </a:p>
          <a:p>
            <a:pPr lvl="0"/>
            <a:endParaRPr lang="en-GB" sz="1400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GB" sz="140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C5147-C1DD-2158-A9B4-9B6EBE42839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>
                <a:latin typeface="Arial" pitchFamily="34"/>
                <a:cs typeface="Arial" pitchFamily="34"/>
              </a:rPr>
              <a:t>Framework- erikson’s psychosocial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E7805-06B5-A47C-FC15-E7FD3A45125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362099" y="2277084"/>
            <a:ext cx="9603275" cy="3201954"/>
          </a:xfrm>
        </p:spPr>
        <p:txBody>
          <a:bodyPr/>
          <a:lstStyle/>
          <a:p>
            <a:pPr lvl="0"/>
            <a:r>
              <a:rPr lang="en-GB" sz="1200">
                <a:latin typeface="Arial" pitchFamily="34"/>
                <a:cs typeface="Arial" pitchFamily="34"/>
              </a:rPr>
              <a:t>Development occurs in 8 stages, each defined by a “crisis”(Erikson, 1963).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Relevant Stages: Industry vs Inferiority (ages 6-12). Identity vs Role confusion (ages 12-18).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Core Concept: Successful resolution leads to virtues (competence/fidelity); failure leads development stalls.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Erikson said development happens in eight stages, each with a psychosocial conflict.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Erikson’s Stages: Trust vs Mistrust (Infancy o-1 year).  2. Autonomy vs Shame and doubt (Early childhood 1-3 year).  3.Initiative vs guilt  ( Preschool, 3-6 year).      4. Industry vs Inferiority ( Elementary school, 6-11 year).  5. Identity vs Role Confusion (Adolescence 12-18 year).       6. Intimacy vs Insolation (Young adulthood 19-40 years).   7. Generativity vs stagnation (Middle adulthood 45-65 years).  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  8.  Integrity vs Despair (Late adulthood +65).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CD943837-D583-2950-0675-C2BCDFE16156}"/>
              </a:ext>
            </a:extLst>
          </p:cNvPr>
          <p:cNvSpPr txBox="1"/>
          <p:nvPr/>
        </p:nvSpPr>
        <p:spPr>
          <a:xfrm>
            <a:off x="618070" y="2396066"/>
            <a:ext cx="9685864" cy="13849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Application-Industry vs. Inferiority (Ages 11-12)Impact at age 11: Jenny loses her father and begins caring for her mother.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Analysis: </a:t>
            </a: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Instead of focusing on school and peer socialisation ( Industry),</a:t>
            </a: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She takes on an adult role.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Risk: Potential feelings of inferiority due to feeling inadequate to balance academics with household problems.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84BE5-65F7-A839-9A11-181149D4516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/>
              <a:t>Application-identity vs. role confusion ( Ages12-16)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A7E04A-2618-14E5-20D8-44E64E98AC5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51582" y="2794004"/>
            <a:ext cx="9603275" cy="2672343"/>
          </a:xfrm>
        </p:spPr>
        <p:txBody>
          <a:bodyPr/>
          <a:lstStyle/>
          <a:p>
            <a:pPr lvl="0"/>
            <a:r>
              <a:rPr lang="en-GB" sz="1200">
                <a:latin typeface="Arial" pitchFamily="34"/>
                <a:cs typeface="Arial" pitchFamily="34"/>
              </a:rPr>
              <a:t>Identity Foreclosure: Jenny’s identity is tied solely to being a “carer.”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Social Isolation: Lack of peer interaction hinders the exploration of self-identity(Maclean and Harrison,2015).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Role Confusion: The blurred line between being a child and a provider may cause long-term emotional distress.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0052C-9091-E3B9-A15C-6C8FAF8863C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/>
              <a:t>Nature vs. nurture influences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33AC76-F643-6DDA-CAA2-B2AE4156A1E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51582" y="2641601"/>
            <a:ext cx="9603275" cy="1490133"/>
          </a:xfrm>
        </p:spPr>
        <p:txBody>
          <a:bodyPr/>
          <a:lstStyle/>
          <a:p>
            <a:pPr lvl="0"/>
            <a:r>
              <a:rPr lang="en-GB" sz="1200">
                <a:latin typeface="Arial" pitchFamily="34"/>
                <a:cs typeface="Arial" pitchFamily="34"/>
              </a:rPr>
              <a:t>Nature (Biological): Genetic predisposition to mood disorders (considering her mother’s low mood).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Nurture (Environmental): The “Young Carer” environmental is a significant stressor.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Interaction: The environment ( death of her father, caregiving) likely overrides biological traits in shaping her current psychological state (walker and Crawford, 2023).</a:t>
            </a:r>
          </a:p>
          <a:p>
            <a:pPr lvl="0"/>
            <a:endParaRPr lang="en-GB"/>
          </a:p>
          <a:p>
            <a:pPr marL="0" lvl="0" indent="0">
              <a:buNone/>
            </a:pPr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31E07-ACCC-8063-FCF3-0FFED9F9352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/>
              <a:t>Proposed practical 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29890-AA83-5E99-827E-ECB9B80D63F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1200">
                <a:latin typeface="Arial" pitchFamily="34"/>
                <a:cs typeface="Arial" pitchFamily="34"/>
              </a:rPr>
              <a:t>Respite Care: Formal social services to handle housework and mother support.</a:t>
            </a:r>
          </a:p>
          <a:p>
            <a:pPr lvl="0"/>
            <a:endParaRPr lang="en-GB" sz="1200">
              <a:latin typeface="Arial" pitchFamily="34"/>
              <a:cs typeface="Arial" pitchFamily="34"/>
            </a:endParaRP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Young Carers Support Group: Facilitating peer interaction to address “Role Confusion” and build a sense of belonging.</a:t>
            </a:r>
          </a:p>
          <a:p>
            <a:pPr lvl="0"/>
            <a:endParaRPr lang="en-GB" sz="1200">
              <a:latin typeface="Arial" pitchFamily="34"/>
              <a:cs typeface="Arial" pitchFamily="34"/>
            </a:endParaRP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Counselling: to process grief (father) and manage stress, supporting her transition adulthood.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7F059-18FD-0252-CFB0-EE53FB0FEE7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Critical evaluation of the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97896-7AB2-4D0E-C83B-5A679A2AB85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51582" y="2675470"/>
            <a:ext cx="9603275" cy="2790876"/>
          </a:xfrm>
        </p:spPr>
        <p:txBody>
          <a:bodyPr/>
          <a:lstStyle/>
          <a:p>
            <a:pPr lvl="0"/>
            <a:r>
              <a:rPr lang="en-GB" sz="1200">
                <a:latin typeface="Arial" pitchFamily="34"/>
                <a:cs typeface="Arial" pitchFamily="34"/>
              </a:rPr>
              <a:t>Strengths: Effectively captures the tension between societal expectations and individual development.</a:t>
            </a:r>
          </a:p>
          <a:p>
            <a:pPr lvl="0"/>
            <a:endParaRPr lang="en-GB" sz="1200">
              <a:latin typeface="Arial" pitchFamily="34"/>
              <a:cs typeface="Arial" pitchFamily="34"/>
            </a:endParaRP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Limitations: Erickson’s stages can be seen as too rigid/linear; they may not fully account for cultural variations in family caregiving duties (Crawford and Walker, 2017).</a:t>
            </a:r>
          </a:p>
          <a:p>
            <a:pPr lvl="0"/>
            <a:endParaRPr lang="en-GB" sz="1200">
              <a:latin typeface="Arial" pitchFamily="34"/>
              <a:cs typeface="Arial" pitchFamily="34"/>
            </a:endParaRP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Health and Social Care Contest: Useful for identifying “at-risk” developmental milestones in young people.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90397-A26A-0415-35CF-9A88B4041D4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51582" y="536899"/>
            <a:ext cx="9603275" cy="931179"/>
          </a:xfrm>
        </p:spPr>
        <p:txBody>
          <a:bodyPr/>
          <a:lstStyle/>
          <a:p>
            <a:pPr lvl="0"/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4FC12-B597-293B-1D63-E2F5289D8D2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09639" y="1946245"/>
            <a:ext cx="9687162" cy="4479718"/>
          </a:xfrm>
        </p:spPr>
        <p:txBody>
          <a:bodyPr>
            <a:noAutofit/>
          </a:bodyPr>
          <a:lstStyle/>
          <a:p>
            <a:pPr lvl="0"/>
            <a:r>
              <a:rPr lang="en-GB" sz="1200">
                <a:latin typeface="Arial" pitchFamily="34"/>
                <a:cs typeface="Arial" pitchFamily="34"/>
              </a:rPr>
              <a:t>Crawford, K and Walker, J. (2017) Social Work and Human Development.5</a:t>
            </a:r>
            <a:r>
              <a:rPr lang="en-GB" sz="1200" baseline="30000">
                <a:latin typeface="Arial" pitchFamily="34"/>
                <a:cs typeface="Arial" pitchFamily="34"/>
              </a:rPr>
              <a:t>th</a:t>
            </a:r>
            <a:r>
              <a:rPr lang="en-GB" sz="1200">
                <a:latin typeface="Arial" pitchFamily="34"/>
                <a:cs typeface="Arial" pitchFamily="34"/>
              </a:rPr>
              <a:t>  edn. London: Learning Matters. Link.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Knight, Z. G.(2017)’ A proposed model of psychodynamic psychotherapy linked to Erikson’s eight stages of psychosocial development ’, Clinical psychology and psychotherapy, 24(5); pp 1047-1058. Link.  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NHS: Being a young carer: your rights: Available at:  </a:t>
            </a:r>
            <a:r>
              <a:rPr lang="en-GB" sz="1200">
                <a:latin typeface="Arial" pitchFamily="34"/>
                <a:cs typeface="Arial" pitchFamily="3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https://www.nhs.uk/social-care-and-support/support-and-benefits-for-carers/being-a-young-carer-your-rights/</a:t>
            </a:r>
            <a:r>
              <a:rPr lang="en-GB" sz="1200">
                <a:latin typeface="Arial" pitchFamily="34"/>
                <a:cs typeface="Arial" pitchFamily="34"/>
              </a:rPr>
              <a:t>  (Accessed: 10 March 2026).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NHS: Help for teenagers, and young and adults and Student: Available at:  </a:t>
            </a:r>
            <a:r>
              <a:rPr lang="en-GB" sz="1200">
                <a:latin typeface="Arial" pitchFamily="34"/>
                <a:cs typeface="Arial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Help for teenagers, young adults and students – NHS</a:t>
            </a:r>
            <a:r>
              <a:rPr lang="en-GB" sz="1200">
                <a:latin typeface="Arial" pitchFamily="34"/>
                <a:cs typeface="Arial" pitchFamily="34"/>
              </a:rPr>
              <a:t>  (Accessed: 12 March 2026)</a:t>
            </a:r>
          </a:p>
          <a:p>
            <a:pPr marL="171450" lvl="0" indent="-171450">
              <a:lnSpc>
                <a:spcPct val="100000"/>
              </a:lnSpc>
              <a:spcBef>
                <a:spcPts val="0"/>
              </a:spcBef>
            </a:pPr>
            <a:endParaRPr lang="en-GB" sz="1200" kern="0">
              <a:latin typeface="Arial" pitchFamily="34"/>
              <a:cs typeface="Arial" pitchFamily="34"/>
            </a:endParaRPr>
          </a:p>
          <a:p>
            <a:pPr marL="171450" lvl="0" indent="-171450">
              <a:lnSpc>
                <a:spcPct val="100000"/>
              </a:lnSpc>
              <a:spcBef>
                <a:spcPts val="0"/>
              </a:spcBef>
            </a:pPr>
            <a:r>
              <a:rPr lang="en-GB" sz="1200" kern="0">
                <a:latin typeface="Arial" pitchFamily="34"/>
                <a:cs typeface="Arial" pitchFamily="34"/>
              </a:rPr>
              <a:t>Office for National Statistics (2023) Young Carers in England and Wales: Available at: http://www.ons.gov.uk/.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Positive Psychology: Erik Erickson’s stages of Psychosocial Development Explained: Available at: </a:t>
            </a:r>
            <a:r>
              <a:rPr lang="en-GB" sz="1200">
                <a:latin typeface="Arial" pitchFamily="34"/>
                <a:cs typeface="Arial" pitchFamily="34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Erik Erikson's Stages of Psychosocial Development Explained</a:t>
            </a:r>
            <a:r>
              <a:rPr lang="en-GB" sz="1200">
                <a:latin typeface="Arial" pitchFamily="34"/>
                <a:cs typeface="Arial" pitchFamily="34"/>
              </a:rPr>
              <a:t>  (Accessed: 12 March 2026).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Psychology. Twon: Mental Health as Maturity: Available at: </a:t>
            </a:r>
            <a:r>
              <a:rPr lang="en-GB" sz="1200">
                <a:latin typeface="Arial" pitchFamily="34"/>
                <a:cs typeface="Arial" pitchFamily="34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Mental Health as Maturity: Exploring Erikson's Stages and Beyond (Model B) • Psychology Town</a:t>
            </a:r>
            <a:r>
              <a:rPr lang="en-GB" sz="1200">
                <a:latin typeface="Arial" pitchFamily="34"/>
                <a:cs typeface="Arial" pitchFamily="34"/>
              </a:rPr>
              <a:t>  (Accessed: 12 March 2026)..</a:t>
            </a:r>
          </a:p>
          <a:p>
            <a:pPr lvl="0"/>
            <a:endParaRPr lang="en-GB" sz="1200"/>
          </a:p>
          <a:p>
            <a:pPr lvl="0"/>
            <a:endParaRPr lang="en-GB" sz="1200"/>
          </a:p>
          <a:p>
            <a:pPr lvl="0"/>
            <a:endParaRPr lang="en-GB" sz="120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BB5BC74F-3DBD-1472-1F95-FAF003E857E7}"/>
              </a:ext>
            </a:extLst>
          </p:cNvPr>
          <p:cNvSpPr txBox="1"/>
          <p:nvPr/>
        </p:nvSpPr>
        <p:spPr>
          <a:xfrm>
            <a:off x="1561749" y="1536173"/>
            <a:ext cx="9068497" cy="378565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</a:t>
            </a: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Simply Psychology: Erickson’s stages: Available at: </a:t>
            </a: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Erikson's Stages of Development</a:t>
            </a: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(Accessed: 12 March 2026).</a:t>
            </a: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The British Psychological Society: The psychology of scientific though and behaviour: Available at:  </a:t>
            </a: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psychology of scientific thought and behaviour | BPS</a:t>
            </a: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(Accessed: 12 March 2026).</a:t>
            </a: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Very well Mind: Erickson’s stages Development:  Available at: </a:t>
            </a: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Erikson's Stages of Development</a:t>
            </a: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(Accessed: 12 March 2026).</a:t>
            </a: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Very well mind: Understanding Developmental Psychology: Available at: </a:t>
            </a: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https://www.verywellmind.com/developmental-psychology-4157180</a:t>
            </a: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(Accessed: 10 March 2026).</a:t>
            </a: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Walker, J. and Crawford, K. (2023) Lifespan Development: Theory into Practice for Health and Social Care London: sage. Link.</a:t>
            </a: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996</Words>
  <Application>Microsoft Office PowerPoint</Application>
  <PresentationFormat>Widescreen</PresentationFormat>
  <Paragraphs>86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Arial</vt:lpstr>
      <vt:lpstr>Gill Sans MT</vt:lpstr>
      <vt:lpstr>Gallery</vt:lpstr>
      <vt:lpstr>PowerPoint Presentation</vt:lpstr>
      <vt:lpstr>PowerPoint Presentation</vt:lpstr>
      <vt:lpstr>Introduction</vt:lpstr>
      <vt:lpstr>Framework- erikson’s psychosocial theory</vt:lpstr>
      <vt:lpstr>PowerPoint Presentation</vt:lpstr>
      <vt:lpstr>Application-identity vs. role confusion ( Ages12-16)</vt:lpstr>
      <vt:lpstr>Nature vs. nurture influences</vt:lpstr>
      <vt:lpstr>Proposed practical interventions</vt:lpstr>
      <vt:lpstr>Critical evaluation of the Theory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jovanny herrera</dc:creator>
  <cp:lastModifiedBy>jovanny herrera</cp:lastModifiedBy>
  <cp:revision>33</cp:revision>
  <dcterms:created xsi:type="dcterms:W3CDTF">2026-03-10T20:09:04Z</dcterms:created>
  <dcterms:modified xsi:type="dcterms:W3CDTF">2026-03-14T18:38:45Z</dcterms:modified>
</cp:coreProperties>
</file>