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30965775" cy="174212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imona Yaneva (1605683)" initials="S(" lastIdx="1" clrIdx="0">
    <p:extLst>
      <p:ext uri="{19B8F6BF-5375-455C-9EA6-DF929625EA0E}">
        <p15:presenceInfo xmlns:p15="http://schemas.microsoft.com/office/powerpoint/2012/main" userId="S::1605683@student.uwtsd.ac.uk::bf931baf-78c8-492d-bd4f-b525c2bbe6c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444D4C-801A-4397-B9C2-E8D789F33064}" v="1" dt="2018-10-27T09:38:47.135"/>
    <p1510:client id="{CEB05BE2-059A-40AD-8533-30392F22E6F6}" v="420" dt="2018-10-25T11:45:32.739"/>
    <p1510:client id="{2183BB3E-1070-3A5E-3A88-FC3BBDFF1C11}" v="120" dt="2018-10-25T11:34:51.915"/>
    <p1510:client id="{3040B6E3-050B-7B09-04F8-FE87DB99DC3E}" v="19" dt="2018-10-25T15:51:55.069"/>
    <p1510:client id="{3D08203D-0A4F-B066-D18F-72AB373CFFB7}" v="4" dt="2018-10-27T19:43:20.952"/>
    <p1510:client id="{3462CF96-7AB2-EDB5-CE22-7249DBCCDE5A}" v="1" dt="2018-10-27T16:37:50.309"/>
    <p1510:client id="{FE6B95CB-F7AD-7FDF-2FF5-B50832B57976}" v="299" dt="2018-10-25T15:53:23.417"/>
    <p1510:client id="{E9C47A5D-35BF-AA71-9FF4-A551803E0C5A}" v="29" dt="2018-10-26T11:05:49.189"/>
    <p1510:client id="{BD028A3B-E89D-B1BD-E86C-E18716092598}" v="5" dt="2018-10-26T08:55:14.563"/>
    <p1510:client id="{74D11680-6A6D-72A8-B2C2-D32606ED70C4}" v="2" dt="2018-10-28T10:28:20.169"/>
    <p1510:client id="{A8DD85D2-8685-78B4-7417-9583ACEEB38B}" v="56" dt="2018-10-29T13:30:27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70722" y="2851114"/>
            <a:ext cx="23224331" cy="6065167"/>
          </a:xfrm>
        </p:spPr>
        <p:txBody>
          <a:bodyPr anchor="b"/>
          <a:lstStyle>
            <a:lvl1pPr algn="ctr">
              <a:defRPr sz="1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70722" y="9150177"/>
            <a:ext cx="23224331" cy="4206095"/>
          </a:xfrm>
        </p:spPr>
        <p:txBody>
          <a:bodyPr/>
          <a:lstStyle>
            <a:lvl1pPr marL="0" indent="0" algn="ctr">
              <a:buNone/>
              <a:defRPr sz="6100"/>
            </a:lvl1pPr>
            <a:lvl2pPr marL="1161197" indent="0" algn="ctr">
              <a:buNone/>
              <a:defRPr sz="5100"/>
            </a:lvl2pPr>
            <a:lvl3pPr marL="2322393" indent="0" algn="ctr">
              <a:buNone/>
              <a:defRPr sz="4600"/>
            </a:lvl3pPr>
            <a:lvl4pPr marL="3483590" indent="0" algn="ctr">
              <a:buNone/>
              <a:defRPr sz="4100"/>
            </a:lvl4pPr>
            <a:lvl5pPr marL="4644786" indent="0" algn="ctr">
              <a:buNone/>
              <a:defRPr sz="4100"/>
            </a:lvl5pPr>
            <a:lvl6pPr marL="5805983" indent="0" algn="ctr">
              <a:buNone/>
              <a:defRPr sz="4100"/>
            </a:lvl6pPr>
            <a:lvl7pPr marL="6967179" indent="0" algn="ctr">
              <a:buNone/>
              <a:defRPr sz="4100"/>
            </a:lvl7pPr>
            <a:lvl8pPr marL="8128376" indent="0" algn="ctr">
              <a:buNone/>
              <a:defRPr sz="4100"/>
            </a:lvl8pPr>
            <a:lvl9pPr marL="9289572" indent="0" algn="ctr">
              <a:buNone/>
              <a:defRPr sz="41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144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77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2769" y="4343211"/>
            <a:ext cx="26707981" cy="7246744"/>
          </a:xfrm>
        </p:spPr>
        <p:txBody>
          <a:bodyPr anchor="b"/>
          <a:lstStyle>
            <a:lvl1pPr>
              <a:defRPr sz="1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12769" y="11658512"/>
            <a:ext cx="26707981" cy="3810892"/>
          </a:xfrm>
        </p:spPr>
        <p:txBody>
          <a:bodyPr/>
          <a:lstStyle>
            <a:lvl1pPr marL="0" indent="0">
              <a:buNone/>
              <a:defRPr sz="6100">
                <a:solidFill>
                  <a:schemeClr val="tx1">
                    <a:tint val="75000"/>
                  </a:schemeClr>
                </a:solidFill>
              </a:defRPr>
            </a:lvl1pPr>
            <a:lvl2pPr marL="1161197" indent="0">
              <a:buNone/>
              <a:defRPr sz="5100">
                <a:solidFill>
                  <a:schemeClr val="tx1">
                    <a:tint val="75000"/>
                  </a:schemeClr>
                </a:solidFill>
              </a:defRPr>
            </a:lvl2pPr>
            <a:lvl3pPr marL="2322393" indent="0">
              <a:buNone/>
              <a:defRPr sz="4600">
                <a:solidFill>
                  <a:schemeClr val="tx1">
                    <a:tint val="75000"/>
                  </a:schemeClr>
                </a:solidFill>
              </a:defRPr>
            </a:lvl3pPr>
            <a:lvl4pPr marL="3483590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4pPr>
            <a:lvl5pPr marL="4644786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5pPr>
            <a:lvl6pPr marL="5805983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6pPr>
            <a:lvl7pPr marL="6967179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7pPr>
            <a:lvl8pPr marL="8128376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8pPr>
            <a:lvl9pPr marL="9289572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59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28897" y="4637595"/>
            <a:ext cx="13160454" cy="110536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76424" y="4637595"/>
            <a:ext cx="13160454" cy="110536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07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2930" y="927520"/>
            <a:ext cx="26707981" cy="33672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2932" y="4270621"/>
            <a:ext cx="13099973" cy="2092965"/>
          </a:xfrm>
        </p:spPr>
        <p:txBody>
          <a:bodyPr anchor="b"/>
          <a:lstStyle>
            <a:lvl1pPr marL="0" indent="0">
              <a:buNone/>
              <a:defRPr sz="6100" b="1"/>
            </a:lvl1pPr>
            <a:lvl2pPr marL="1161197" indent="0">
              <a:buNone/>
              <a:defRPr sz="5100" b="1"/>
            </a:lvl2pPr>
            <a:lvl3pPr marL="2322393" indent="0">
              <a:buNone/>
              <a:defRPr sz="4600" b="1"/>
            </a:lvl3pPr>
            <a:lvl4pPr marL="3483590" indent="0">
              <a:buNone/>
              <a:defRPr sz="4100" b="1"/>
            </a:lvl4pPr>
            <a:lvl5pPr marL="4644786" indent="0">
              <a:buNone/>
              <a:defRPr sz="4100" b="1"/>
            </a:lvl5pPr>
            <a:lvl6pPr marL="5805983" indent="0">
              <a:buNone/>
              <a:defRPr sz="4100" b="1"/>
            </a:lvl6pPr>
            <a:lvl7pPr marL="6967179" indent="0">
              <a:buNone/>
              <a:defRPr sz="4100" b="1"/>
            </a:lvl7pPr>
            <a:lvl8pPr marL="8128376" indent="0">
              <a:buNone/>
              <a:defRPr sz="4100" b="1"/>
            </a:lvl8pPr>
            <a:lvl9pPr marL="9289572" indent="0">
              <a:buNone/>
              <a:defRPr sz="4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2932" y="6363586"/>
            <a:ext cx="13099973" cy="93598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676423" y="4270621"/>
            <a:ext cx="13164488" cy="2092965"/>
          </a:xfrm>
        </p:spPr>
        <p:txBody>
          <a:bodyPr anchor="b"/>
          <a:lstStyle>
            <a:lvl1pPr marL="0" indent="0">
              <a:buNone/>
              <a:defRPr sz="6100" b="1"/>
            </a:lvl1pPr>
            <a:lvl2pPr marL="1161197" indent="0">
              <a:buNone/>
              <a:defRPr sz="5100" b="1"/>
            </a:lvl2pPr>
            <a:lvl3pPr marL="2322393" indent="0">
              <a:buNone/>
              <a:defRPr sz="4600" b="1"/>
            </a:lvl3pPr>
            <a:lvl4pPr marL="3483590" indent="0">
              <a:buNone/>
              <a:defRPr sz="4100" b="1"/>
            </a:lvl4pPr>
            <a:lvl5pPr marL="4644786" indent="0">
              <a:buNone/>
              <a:defRPr sz="4100" b="1"/>
            </a:lvl5pPr>
            <a:lvl6pPr marL="5805983" indent="0">
              <a:buNone/>
              <a:defRPr sz="4100" b="1"/>
            </a:lvl6pPr>
            <a:lvl7pPr marL="6967179" indent="0">
              <a:buNone/>
              <a:defRPr sz="4100" b="1"/>
            </a:lvl7pPr>
            <a:lvl8pPr marL="8128376" indent="0">
              <a:buNone/>
              <a:defRPr sz="4100" b="1"/>
            </a:lvl8pPr>
            <a:lvl9pPr marL="9289572" indent="0">
              <a:buNone/>
              <a:defRPr sz="4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676423" y="6363586"/>
            <a:ext cx="13164488" cy="93598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109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657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701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2931" y="1161415"/>
            <a:ext cx="9987268" cy="4064953"/>
          </a:xfrm>
        </p:spPr>
        <p:txBody>
          <a:bodyPr anchor="b"/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64487" y="2508335"/>
            <a:ext cx="15676424" cy="12380361"/>
          </a:xfrm>
        </p:spPr>
        <p:txBody>
          <a:bodyPr/>
          <a:lstStyle>
            <a:lvl1pPr>
              <a:defRPr sz="8100"/>
            </a:lvl1pPr>
            <a:lvl2pPr>
              <a:defRPr sz="7100"/>
            </a:lvl2pPr>
            <a:lvl3pPr>
              <a:defRPr sz="6100"/>
            </a:lvl3pPr>
            <a:lvl4pPr>
              <a:defRPr sz="5100"/>
            </a:lvl4pPr>
            <a:lvl5pPr>
              <a:defRPr sz="5100"/>
            </a:lvl5pPr>
            <a:lvl6pPr>
              <a:defRPr sz="5100"/>
            </a:lvl6pPr>
            <a:lvl7pPr>
              <a:defRPr sz="5100"/>
            </a:lvl7pPr>
            <a:lvl8pPr>
              <a:defRPr sz="5100"/>
            </a:lvl8pPr>
            <a:lvl9pPr>
              <a:defRPr sz="5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32931" y="5226368"/>
            <a:ext cx="9987268" cy="9682492"/>
          </a:xfrm>
        </p:spPr>
        <p:txBody>
          <a:bodyPr/>
          <a:lstStyle>
            <a:lvl1pPr marL="0" indent="0">
              <a:buNone/>
              <a:defRPr sz="4100"/>
            </a:lvl1pPr>
            <a:lvl2pPr marL="1161197" indent="0">
              <a:buNone/>
              <a:defRPr sz="3600"/>
            </a:lvl2pPr>
            <a:lvl3pPr marL="2322393" indent="0">
              <a:buNone/>
              <a:defRPr sz="3000"/>
            </a:lvl3pPr>
            <a:lvl4pPr marL="3483590" indent="0">
              <a:buNone/>
              <a:defRPr sz="2500"/>
            </a:lvl4pPr>
            <a:lvl5pPr marL="4644786" indent="0">
              <a:buNone/>
              <a:defRPr sz="2500"/>
            </a:lvl5pPr>
            <a:lvl6pPr marL="5805983" indent="0">
              <a:buNone/>
              <a:defRPr sz="2500"/>
            </a:lvl6pPr>
            <a:lvl7pPr marL="6967179" indent="0">
              <a:buNone/>
              <a:defRPr sz="2500"/>
            </a:lvl7pPr>
            <a:lvl8pPr marL="8128376" indent="0">
              <a:buNone/>
              <a:defRPr sz="2500"/>
            </a:lvl8pPr>
            <a:lvl9pPr marL="9289572" indent="0">
              <a:buNone/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726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2931" y="1161415"/>
            <a:ext cx="9987268" cy="4064953"/>
          </a:xfrm>
        </p:spPr>
        <p:txBody>
          <a:bodyPr anchor="b"/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164487" y="2508335"/>
            <a:ext cx="15676424" cy="12380361"/>
          </a:xfrm>
        </p:spPr>
        <p:txBody>
          <a:bodyPr anchor="t"/>
          <a:lstStyle>
            <a:lvl1pPr marL="0" indent="0">
              <a:buNone/>
              <a:defRPr sz="8100"/>
            </a:lvl1pPr>
            <a:lvl2pPr marL="1161197" indent="0">
              <a:buNone/>
              <a:defRPr sz="7100"/>
            </a:lvl2pPr>
            <a:lvl3pPr marL="2322393" indent="0">
              <a:buNone/>
              <a:defRPr sz="6100"/>
            </a:lvl3pPr>
            <a:lvl4pPr marL="3483590" indent="0">
              <a:buNone/>
              <a:defRPr sz="5100"/>
            </a:lvl4pPr>
            <a:lvl5pPr marL="4644786" indent="0">
              <a:buNone/>
              <a:defRPr sz="5100"/>
            </a:lvl5pPr>
            <a:lvl6pPr marL="5805983" indent="0">
              <a:buNone/>
              <a:defRPr sz="5100"/>
            </a:lvl6pPr>
            <a:lvl7pPr marL="6967179" indent="0">
              <a:buNone/>
              <a:defRPr sz="5100"/>
            </a:lvl7pPr>
            <a:lvl8pPr marL="8128376" indent="0">
              <a:buNone/>
              <a:defRPr sz="5100"/>
            </a:lvl8pPr>
            <a:lvl9pPr marL="9289572" indent="0">
              <a:buNone/>
              <a:defRPr sz="51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32931" y="5226368"/>
            <a:ext cx="9987268" cy="9682492"/>
          </a:xfrm>
        </p:spPr>
        <p:txBody>
          <a:bodyPr/>
          <a:lstStyle>
            <a:lvl1pPr marL="0" indent="0">
              <a:buNone/>
              <a:defRPr sz="4100"/>
            </a:lvl1pPr>
            <a:lvl2pPr marL="1161197" indent="0">
              <a:buNone/>
              <a:defRPr sz="3600"/>
            </a:lvl2pPr>
            <a:lvl3pPr marL="2322393" indent="0">
              <a:buNone/>
              <a:defRPr sz="3000"/>
            </a:lvl3pPr>
            <a:lvl4pPr marL="3483590" indent="0">
              <a:buNone/>
              <a:defRPr sz="2500"/>
            </a:lvl4pPr>
            <a:lvl5pPr marL="4644786" indent="0">
              <a:buNone/>
              <a:defRPr sz="2500"/>
            </a:lvl5pPr>
            <a:lvl6pPr marL="5805983" indent="0">
              <a:buNone/>
              <a:defRPr sz="2500"/>
            </a:lvl6pPr>
            <a:lvl7pPr marL="6967179" indent="0">
              <a:buNone/>
              <a:defRPr sz="2500"/>
            </a:lvl7pPr>
            <a:lvl8pPr marL="8128376" indent="0">
              <a:buNone/>
              <a:defRPr sz="2500"/>
            </a:lvl8pPr>
            <a:lvl9pPr marL="9289572" indent="0">
              <a:buNone/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47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13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2159883" y="927519"/>
            <a:ext cx="6676995" cy="1476368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28897" y="927519"/>
            <a:ext cx="19643914" cy="14763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42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28897" y="927520"/>
            <a:ext cx="26707981" cy="33672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28897" y="4637595"/>
            <a:ext cx="26707981" cy="110536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28897" y="16146896"/>
            <a:ext cx="6967299" cy="9275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257413" y="16146896"/>
            <a:ext cx="10450949" cy="9275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869579" y="16146896"/>
            <a:ext cx="6967299" cy="9275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341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2322393" rtl="0" eaLnBrk="1" latinLnBrk="0" hangingPunct="1">
        <a:lnSpc>
          <a:spcPct val="90000"/>
        </a:lnSpc>
        <a:spcBef>
          <a:spcPct val="0"/>
        </a:spcBef>
        <a:buNone/>
        <a:defRPr sz="11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80598" indent="-580598" algn="l" defTabSz="2322393" rtl="0" eaLnBrk="1" latinLnBrk="0" hangingPunct="1">
        <a:lnSpc>
          <a:spcPct val="90000"/>
        </a:lnSpc>
        <a:spcBef>
          <a:spcPts val="2540"/>
        </a:spcBef>
        <a:buFont typeface="Arial" panose="020B0604020202020204" pitchFamily="34" charset="0"/>
        <a:buChar char="•"/>
        <a:defRPr sz="7100" kern="1200">
          <a:solidFill>
            <a:schemeClr val="tx1"/>
          </a:solidFill>
          <a:latin typeface="+mn-lt"/>
          <a:ea typeface="+mn-ea"/>
          <a:cs typeface="+mn-cs"/>
        </a:defRPr>
      </a:lvl1pPr>
      <a:lvl2pPr marL="1741795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6100" kern="1200">
          <a:solidFill>
            <a:schemeClr val="tx1"/>
          </a:solidFill>
          <a:latin typeface="+mn-lt"/>
          <a:ea typeface="+mn-ea"/>
          <a:cs typeface="+mn-cs"/>
        </a:defRPr>
      </a:lvl2pPr>
      <a:lvl3pPr marL="2902991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5100" kern="1200">
          <a:solidFill>
            <a:schemeClr val="tx1"/>
          </a:solidFill>
          <a:latin typeface="+mn-lt"/>
          <a:ea typeface="+mn-ea"/>
          <a:cs typeface="+mn-cs"/>
        </a:defRPr>
      </a:lvl3pPr>
      <a:lvl4pPr marL="4064188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4pPr>
      <a:lvl5pPr marL="5225385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5pPr>
      <a:lvl6pPr marL="6386581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6pPr>
      <a:lvl7pPr marL="7547778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7pPr>
      <a:lvl8pPr marL="8708974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8pPr>
      <a:lvl9pPr marL="9870171" indent="-580598" algn="l" defTabSz="2322393" rtl="0" eaLnBrk="1" latinLnBrk="0" hangingPunct="1">
        <a:lnSpc>
          <a:spcPct val="90000"/>
        </a:lnSpc>
        <a:spcBef>
          <a:spcPts val="1270"/>
        </a:spcBef>
        <a:buFont typeface="Arial" panose="020B0604020202020204" pitchFamily="34" charset="0"/>
        <a:buChar char="•"/>
        <a:defRPr sz="4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1pPr>
      <a:lvl2pPr marL="1161197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2pPr>
      <a:lvl3pPr marL="2322393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3pPr>
      <a:lvl4pPr marL="3483590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4pPr>
      <a:lvl5pPr marL="4644786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5pPr>
      <a:lvl6pPr marL="5805983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6pPr>
      <a:lvl7pPr marL="6967179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7pPr>
      <a:lvl8pPr marL="8128376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8pPr>
      <a:lvl9pPr marL="9289572" algn="l" defTabSz="2322393" rtl="0" eaLnBrk="1" latinLnBrk="0" hangingPunct="1">
        <a:defRPr sz="4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hc.unesco.org/" TargetMode="External"/><Relationship Id="rId13" Type="http://schemas.openxmlformats.org/officeDocument/2006/relationships/image" Target="../media/image5.jpeg"/><Relationship Id="rId18" Type="http://schemas.openxmlformats.org/officeDocument/2006/relationships/image" Target="../media/image10.png"/><Relationship Id="rId3" Type="http://schemas.openxmlformats.org/officeDocument/2006/relationships/image" Target="../media/image1.jpeg"/><Relationship Id="rId7" Type="http://schemas.openxmlformats.org/officeDocument/2006/relationships/hyperlink" Target="https://www.jewishvirtuallibrary.org/masada-desert-fortress" TargetMode="External"/><Relationship Id="rId12" Type="http://schemas.openxmlformats.org/officeDocument/2006/relationships/image" Target="../media/image4.jpeg"/><Relationship Id="rId17" Type="http://schemas.openxmlformats.org/officeDocument/2006/relationships/image" Target="../media/image9.svg"/><Relationship Id="rId2" Type="http://schemas.openxmlformats.org/officeDocument/2006/relationships/hyperlink" Target="http://solomon-temple.html" TargetMode="Externa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jewishvirtuallibrary.org/" TargetMode="External"/><Relationship Id="rId11" Type="http://schemas.openxmlformats.org/officeDocument/2006/relationships/image" Target="../media/image3.jpeg"/><Relationship Id="rId5" Type="http://schemas.openxmlformats.org/officeDocument/2006/relationships/hyperlink" Target="http://www.sacred-texts.com/jud/josephus/war-7.htm" TargetMode="External"/><Relationship Id="rId15" Type="http://schemas.openxmlformats.org/officeDocument/2006/relationships/image" Target="../media/image7.png"/><Relationship Id="rId10" Type="http://schemas.openxmlformats.org/officeDocument/2006/relationships/image" Target="../media/image2.png"/><Relationship Id="rId19" Type="http://schemas.openxmlformats.org/officeDocument/2006/relationships/image" Target="../media/image11.svg"/><Relationship Id="rId4" Type="http://schemas.openxmlformats.org/officeDocument/2006/relationships/hyperlink" Target="http://www.sacred-texts.com/" TargetMode="External"/><Relationship Id="rId9" Type="http://schemas.openxmlformats.org/officeDocument/2006/relationships/hyperlink" Target="http://whc.unesco.org/en/list/1040" TargetMode="External"/><Relationship Id="rId1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A7C31359-45A9-47A4-A051-A10720206F82}"/>
              </a:ext>
            </a:extLst>
          </p:cNvPr>
          <p:cNvSpPr txBox="1"/>
          <p:nvPr/>
        </p:nvSpPr>
        <p:spPr>
          <a:xfrm>
            <a:off x="35310" y="5952608"/>
            <a:ext cx="7953237" cy="1157842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Fig.1 - The </a:t>
            </a:r>
            <a:r>
              <a:rPr lang="en-US" sz="2000">
                <a:cs typeface="Calibri"/>
              </a:rPr>
              <a:t>first</a:t>
            </a:r>
            <a:r>
              <a:rPr lang="en-US" sz="2000" dirty="0">
                <a:cs typeface="Calibri"/>
              </a:rPr>
              <a:t> Jewish Temple, </a:t>
            </a:r>
            <a:r>
              <a:rPr lang="en-US" sz="2000" dirty="0">
                <a:cs typeface="Calibri"/>
                <a:hlinkClick r:id="rId2"/>
              </a:rPr>
              <a:t>http://brodiganpractice.blogspot.com/2014/10/the-first-jewish-temple-solomon-temple.html</a:t>
            </a:r>
            <a:r>
              <a:rPr lang="en-US" sz="2000" dirty="0">
                <a:cs typeface="Calibri"/>
              </a:rPr>
              <a:t> (accessed on 25 October 2018)</a:t>
            </a:r>
            <a:endParaRPr lang="en-US" sz="2000"/>
          </a:p>
        </p:txBody>
      </p:sp>
      <p:pic>
        <p:nvPicPr>
          <p:cNvPr id="5" name="Picture 6" descr="A picture containing ground, outdoor, building, fence&#10;&#10;Description generated with very high confidence">
            <a:extLst>
              <a:ext uri="{FF2B5EF4-FFF2-40B4-BE49-F238E27FC236}">
                <a16:creationId xmlns:a16="http://schemas.microsoft.com/office/drawing/2014/main" id="{5C16A9F0-6892-425C-AFF7-CD0F374C2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46549" y="6099341"/>
            <a:ext cx="8402743" cy="3821252"/>
          </a:xfrm>
          <a:prstGeom prst="rect">
            <a:avLst/>
          </a:prstGeom>
        </p:spPr>
      </p:pic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5651E663-9C83-4A6C-BE1E-5F15102E2E6B}"/>
              </a:ext>
            </a:extLst>
          </p:cNvPr>
          <p:cNvSpPr/>
          <p:nvPr/>
        </p:nvSpPr>
        <p:spPr>
          <a:xfrm>
            <a:off x="239073" y="13841402"/>
            <a:ext cx="11914943" cy="331395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000" b="1" dirty="0">
              <a:solidFill>
                <a:schemeClr val="tx1"/>
              </a:solidFill>
              <a:cs typeface="Calibri"/>
            </a:endParaRPr>
          </a:p>
          <a:p>
            <a:r>
              <a:rPr lang="en-US" sz="2800" b="1" dirty="0">
                <a:solidFill>
                  <a:schemeClr val="tx1"/>
                </a:solidFill>
                <a:cs typeface="Calibri"/>
              </a:rPr>
              <a:t>Module name: Judaism and Christianity</a:t>
            </a:r>
            <a:endParaRPr lang="en-US" sz="2800" dirty="0">
              <a:solidFill>
                <a:schemeClr val="tx1"/>
              </a:solidFill>
              <a:cs typeface="Calibri"/>
            </a:endParaRPr>
          </a:p>
          <a:p>
            <a:r>
              <a:rPr lang="en-US" sz="2800" b="1" dirty="0">
                <a:solidFill>
                  <a:schemeClr val="tx1"/>
                </a:solidFill>
                <a:cs typeface="Calibri"/>
              </a:rPr>
              <a:t>Students: Simona </a:t>
            </a:r>
            <a:r>
              <a:rPr lang="en-US" sz="2800" b="1" dirty="0" err="1">
                <a:solidFill>
                  <a:schemeClr val="tx1"/>
                </a:solidFill>
                <a:cs typeface="Calibri"/>
              </a:rPr>
              <a:t>Yaneva</a:t>
            </a:r>
            <a:r>
              <a:rPr lang="en-US" sz="2800" b="1" dirty="0">
                <a:solidFill>
                  <a:schemeClr val="tx1"/>
                </a:solidFill>
                <a:cs typeface="Calibri"/>
              </a:rPr>
              <a:t> – 1605683,  Caitlin Vivian 1800517</a:t>
            </a:r>
          </a:p>
          <a:p>
            <a:endParaRPr lang="en-US" sz="1400" b="1" dirty="0">
              <a:solidFill>
                <a:schemeClr val="tx1"/>
              </a:solidFill>
              <a:cs typeface="Calibri"/>
            </a:endParaRPr>
          </a:p>
          <a:p>
            <a:r>
              <a:rPr lang="en-US" sz="1400" b="1" dirty="0">
                <a:solidFill>
                  <a:schemeClr val="tx1"/>
                </a:solidFill>
                <a:cs typeface="Calibri"/>
              </a:rPr>
              <a:t>Bibliography:</a:t>
            </a:r>
            <a:endParaRPr lang="en-US" sz="1400" dirty="0">
              <a:solidFill>
                <a:schemeClr val="tx1"/>
              </a:solidFill>
              <a:cs typeface="Calibri"/>
            </a:endParaRPr>
          </a:p>
          <a:p>
            <a:pPr marL="457200"/>
            <a:r>
              <a:rPr lang="en-US" sz="1400" dirty="0">
                <a:solidFill>
                  <a:schemeClr val="tx1"/>
                </a:solidFill>
                <a:cs typeface="Calibri"/>
              </a:rPr>
              <a:t>(NRSV), N. R. (1989).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Holy Bible.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London: National Council of Churches.</a:t>
            </a:r>
          </a:p>
          <a:p>
            <a:pPr marL="457200"/>
            <a:r>
              <a:rPr lang="en-US" sz="1400" dirty="0">
                <a:solidFill>
                  <a:schemeClr val="tx1"/>
                </a:solidFill>
                <a:cs typeface="Calibri"/>
              </a:rPr>
              <a:t>Fishman, I. (1970).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Introduction to Judaism.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Cambridge: </a:t>
            </a:r>
            <a:r>
              <a:rPr lang="en-US" sz="1400" err="1">
                <a:solidFill>
                  <a:schemeClr val="tx1"/>
                </a:solidFill>
                <a:cs typeface="Calibri"/>
              </a:rPr>
              <a:t>Vallentine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Mitchell &amp; Co Ltd.</a:t>
            </a:r>
          </a:p>
          <a:p>
            <a:pPr marL="457200"/>
            <a:r>
              <a:rPr lang="en-US" sz="1400" err="1">
                <a:solidFill>
                  <a:schemeClr val="tx1"/>
                </a:solidFill>
                <a:cs typeface="Calibri"/>
              </a:rPr>
              <a:t>Grabbe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, L. L. (1996).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An Introduction to First Century Judaism in the Second Temple Period.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Edinburgh: T&amp;T Clark Ltd.</a:t>
            </a:r>
          </a:p>
          <a:p>
            <a:pPr marL="457200"/>
            <a:r>
              <a:rPr lang="en-US" sz="1400" dirty="0">
                <a:solidFill>
                  <a:schemeClr val="tx1"/>
                </a:solidFill>
                <a:cs typeface="Calibri"/>
              </a:rPr>
              <a:t>Josephus, F. (2018, 10 25).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The Wars Of The Jews.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Retrieved from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4"/>
              </a:rPr>
              <a:t>http://www.sacred-texts.com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: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5"/>
              </a:rPr>
              <a:t>http://www.sacred-texts.com/jud/josephus/war-7.htm</a:t>
            </a:r>
            <a:endParaRPr lang="en-US" sz="1400" dirty="0">
              <a:solidFill>
                <a:schemeClr val="tx1"/>
              </a:solidFill>
              <a:cs typeface="Calibri"/>
            </a:endParaRPr>
          </a:p>
          <a:p>
            <a:pPr marL="457200"/>
            <a:r>
              <a:rPr lang="en-US" sz="1400" dirty="0">
                <a:solidFill>
                  <a:schemeClr val="tx1"/>
                </a:solidFill>
                <a:cs typeface="Calibri"/>
              </a:rPr>
              <a:t>Library, J. V. (2018, 10 25).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Archaeology in Israel: Masada Desert Fortress.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Retrieved from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6"/>
              </a:rPr>
              <a:t>https://www.jewishvirtuallibrary.org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: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7"/>
              </a:rPr>
              <a:t>https://www.jewishvirtuallibrary.org/masada-desert-fortress</a:t>
            </a:r>
            <a:endParaRPr lang="en-US" sz="1400" dirty="0">
              <a:solidFill>
                <a:schemeClr val="tx1"/>
              </a:solidFill>
              <a:cs typeface="Calibri"/>
            </a:endParaRPr>
          </a:p>
          <a:p>
            <a:pPr marL="457200"/>
            <a:r>
              <a:rPr lang="en-US" sz="1400" err="1">
                <a:solidFill>
                  <a:schemeClr val="tx1"/>
                </a:solidFill>
                <a:cs typeface="Calibri"/>
              </a:rPr>
              <a:t>Unesco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. (2018, 11 25).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Masada.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Retrieved from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8"/>
              </a:rPr>
              <a:t>http://whc.unesco.org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: </a:t>
            </a:r>
            <a:r>
              <a:rPr lang="en-US" sz="1400" dirty="0">
                <a:solidFill>
                  <a:schemeClr val="tx1"/>
                </a:solidFill>
                <a:cs typeface="Calibri"/>
                <a:hlinkClick r:id="rId9"/>
              </a:rPr>
              <a:t>http://whc.unesco.org/en/list/1040</a:t>
            </a:r>
            <a:endParaRPr lang="en-US" sz="1400" dirty="0">
              <a:solidFill>
                <a:schemeClr val="tx1"/>
              </a:solidFill>
              <a:cs typeface="Calibri"/>
            </a:endParaRPr>
          </a:p>
          <a:p>
            <a:pPr marL="457200"/>
            <a:r>
              <a:rPr lang="en-US" sz="1400" err="1">
                <a:solidFill>
                  <a:schemeClr val="tx1"/>
                </a:solidFill>
                <a:cs typeface="Calibri"/>
              </a:rPr>
              <a:t>VanderKam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, J. C. (2001). 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An Introduction to </a:t>
            </a:r>
            <a:r>
              <a:rPr lang="en-US" sz="1400" i="1" err="1">
                <a:solidFill>
                  <a:schemeClr val="tx1"/>
                </a:solidFill>
                <a:cs typeface="Calibri"/>
              </a:rPr>
              <a:t>Earlt</a:t>
            </a:r>
            <a:r>
              <a:rPr lang="en-US" sz="1400" i="1" dirty="0">
                <a:solidFill>
                  <a:schemeClr val="tx1"/>
                </a:solidFill>
                <a:cs typeface="Calibri"/>
              </a:rPr>
              <a:t> Judaism.</a:t>
            </a:r>
            <a:r>
              <a:rPr lang="en-US" sz="1400" dirty="0">
                <a:solidFill>
                  <a:schemeClr val="tx1"/>
                </a:solidFill>
                <a:cs typeface="Calibri"/>
              </a:rPr>
              <a:t> Cambridge: William B. Eerdmans Publishing Company.</a:t>
            </a:r>
          </a:p>
          <a:p>
            <a:pPr marL="457200"/>
            <a:endParaRPr lang="en-US" sz="1400" dirty="0">
              <a:solidFill>
                <a:schemeClr val="tx1"/>
              </a:solidFill>
              <a:cs typeface="Calibri"/>
            </a:endParaRPr>
          </a:p>
          <a:p>
            <a:endParaRPr lang="en-US" sz="2400" b="1" dirty="0">
              <a:solidFill>
                <a:schemeClr val="tx1"/>
              </a:solidFill>
              <a:cs typeface="Calibri"/>
            </a:endParaRPr>
          </a:p>
        </p:txBody>
      </p:sp>
      <p:pic>
        <p:nvPicPr>
          <p:cNvPr id="9" name="Picture 14" descr="A stone building&#10;&#10;Description generated with high confidence">
            <a:extLst>
              <a:ext uri="{FF2B5EF4-FFF2-40B4-BE49-F238E27FC236}">
                <a16:creationId xmlns:a16="http://schemas.microsoft.com/office/drawing/2014/main" id="{36B1EE58-F2FD-4F68-9D06-1ED8FC8DD1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930243" y="6096685"/>
            <a:ext cx="6778721" cy="4423722"/>
          </a:xfrm>
          <a:prstGeom prst="rect">
            <a:avLst/>
          </a:prstGeom>
        </p:spPr>
      </p:pic>
      <p:pic>
        <p:nvPicPr>
          <p:cNvPr id="7" name="Picture 7" descr="A blurry photo of a large building&#10;&#10;Description generated with high confidence">
            <a:extLst>
              <a:ext uri="{FF2B5EF4-FFF2-40B4-BE49-F238E27FC236}">
                <a16:creationId xmlns:a16="http://schemas.microsoft.com/office/drawing/2014/main" id="{5F8F679A-4175-4DEB-8CE3-950E5288FE5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2368" y="228222"/>
            <a:ext cx="9571268" cy="564213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3F055C3-CA11-493E-97DF-99EB9841887E}"/>
              </a:ext>
            </a:extLst>
          </p:cNvPr>
          <p:cNvSpPr txBox="1"/>
          <p:nvPr/>
        </p:nvSpPr>
        <p:spPr>
          <a:xfrm>
            <a:off x="70227" y="12306822"/>
            <a:ext cx="7624595" cy="1157842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Fig.2 - Solomon`s temple inside, https://www.youtube.com/watch?v=y2tha7ogpec (accessed on 25 October 2018)</a:t>
            </a:r>
            <a:endParaRPr lang="en-US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18D9149-5C5E-4128-86F4-DC186E5EE65C}"/>
              </a:ext>
            </a:extLst>
          </p:cNvPr>
          <p:cNvSpPr txBox="1"/>
          <p:nvPr/>
        </p:nvSpPr>
        <p:spPr>
          <a:xfrm>
            <a:off x="20739760" y="10483354"/>
            <a:ext cx="6638655" cy="1157842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Fig.6 - The Ark Of Titus, https://www.agapebiblestudy.com/Advent%20Study/ArchOfTitusPage.htm(accessed on 25 October 2018)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C0F347-F6A6-4502-94EF-A331902B9139}"/>
              </a:ext>
            </a:extLst>
          </p:cNvPr>
          <p:cNvSpPr txBox="1"/>
          <p:nvPr/>
        </p:nvSpPr>
        <p:spPr>
          <a:xfrm>
            <a:off x="12051290" y="9860103"/>
            <a:ext cx="8610530" cy="1157842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Fig.3 - The Second Jewish Templehttps://www.realmofhistory.com/2017/11/14/animation-reconstruction-second-temple-jerusalem/.htm(accessed on 25 October 2018)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1CE53CB-4F19-4CC0-9C61-BF36BBB22765}"/>
              </a:ext>
            </a:extLst>
          </p:cNvPr>
          <p:cNvSpPr txBox="1"/>
          <p:nvPr/>
        </p:nvSpPr>
        <p:spPr>
          <a:xfrm>
            <a:off x="12125675" y="15886287"/>
            <a:ext cx="7478525" cy="1465618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Fig.4 - The Jewish </a:t>
            </a:r>
            <a:r>
              <a:rPr lang="en-US" sz="2000">
                <a:cs typeface="Calibri"/>
              </a:rPr>
              <a:t>Menorah https://blogcatatanakhirzaman.wordpress.com/2016/11/18/menorah-dan-minyak-zaitun-murni-telah-siap-untuk-bait-suci-ke-3/ (accessed on 25 </a:t>
            </a:r>
            <a:r>
              <a:rPr lang="en-US" sz="2000" dirty="0">
                <a:cs typeface="Calibri"/>
              </a:rPr>
              <a:t>October 2018)</a:t>
            </a:r>
          </a:p>
        </p:txBody>
      </p:sp>
      <p:pic>
        <p:nvPicPr>
          <p:cNvPr id="11" name="Picture 11" descr="A group of people in a room&#10;&#10;Description generated with high confidence">
            <a:extLst>
              <a:ext uri="{FF2B5EF4-FFF2-40B4-BE49-F238E27FC236}">
                <a16:creationId xmlns:a16="http://schemas.microsoft.com/office/drawing/2014/main" id="{2D55E72E-6F1B-4B54-8C73-645A0ED72A9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320683" y="12261263"/>
            <a:ext cx="7453322" cy="367251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DB0524B-53CF-4913-9A59-28198BB1F15A}"/>
              </a:ext>
            </a:extLst>
          </p:cNvPr>
          <p:cNvSpPr txBox="1"/>
          <p:nvPr/>
        </p:nvSpPr>
        <p:spPr>
          <a:xfrm>
            <a:off x="22788940" y="16179835"/>
            <a:ext cx="8135820" cy="1157842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cs typeface="Calibri"/>
              </a:rPr>
              <a:t>Fig.7 Jerusalem Today, </a:t>
            </a:r>
            <a:r>
              <a:rPr lang="en-US" sz="2000" dirty="0">
                <a:cs typeface="Calibri"/>
              </a:rPr>
              <a:t>https://www.reference.com/geography/continent-jerusalem-dd106e8f16c1620a?qo=contentSimilarQuestions</a:t>
            </a:r>
            <a:r>
              <a:rPr lang="en-US" sz="2000">
                <a:cs typeface="Calibri"/>
              </a:rPr>
              <a:t>(accessed on 25 October 2018)</a:t>
            </a:r>
          </a:p>
        </p:txBody>
      </p:sp>
      <p:pic>
        <p:nvPicPr>
          <p:cNvPr id="51" name="Picture 51">
            <a:extLst>
              <a:ext uri="{FF2B5EF4-FFF2-40B4-BE49-F238E27FC236}">
                <a16:creationId xmlns:a16="http://schemas.microsoft.com/office/drawing/2014/main" id="{CF5B6BAD-B69F-4EF7-9DA9-4D71BE4E13C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173921" y="225255"/>
            <a:ext cx="3109588" cy="4699158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2146BB4D-31C5-4B5C-8802-F99EA1CA7EA9}"/>
              </a:ext>
            </a:extLst>
          </p:cNvPr>
          <p:cNvSpPr txBox="1"/>
          <p:nvPr/>
        </p:nvSpPr>
        <p:spPr>
          <a:xfrm>
            <a:off x="20854742" y="5002919"/>
            <a:ext cx="9377371" cy="850065"/>
          </a:xfrm>
          <a:prstGeom prst="rect">
            <a:avLst/>
          </a:prstGeom>
        </p:spPr>
        <p:txBody>
          <a:bodyPr rot="0" spcFirstLastPara="0" vertOverflow="overflow" horzOverflow="overflow" vert="horz" wrap="square" lIns="232243" tIns="116122" rIns="232243" bIns="11612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16128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32257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8386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645152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806440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967728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129016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290304" algn="l" defTabSz="2322576" rtl="0" eaLnBrk="1" latinLnBrk="0" hangingPunct="1">
              <a:defRPr sz="457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cs typeface="Calibri"/>
              </a:rPr>
              <a:t>Fig.5 - Flavius Josephus - The Wars of the Jews  https://newera.news/product/titus-flavius-josephus/(accessed on 25 October 2018)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B8DA6BAF-0768-4FBA-94BF-540C61170A64}"/>
              </a:ext>
            </a:extLst>
          </p:cNvPr>
          <p:cNvSpPr/>
          <p:nvPr/>
        </p:nvSpPr>
        <p:spPr>
          <a:xfrm>
            <a:off x="10202744" y="3484293"/>
            <a:ext cx="10562940" cy="247009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>
                <a:solidFill>
                  <a:schemeClr val="tx1"/>
                </a:solidFill>
                <a:cs typeface="Calibri"/>
              </a:rPr>
              <a:t>"Then the king wrote to his whole kingdom that all should be one people", " All </a:t>
            </a:r>
            <a:r>
              <a:rPr lang="en-US" sz="2800" b="1" dirty="0">
                <a:solidFill>
                  <a:schemeClr val="tx1"/>
                </a:solidFill>
                <a:cs typeface="Calibri"/>
              </a:rPr>
              <a:t>the Gentiles accepted the command of the king. Many even from Israel gladly adopted his religion; they sacrificed to idols </a:t>
            </a:r>
            <a:r>
              <a:rPr lang="en-US" sz="2800" b="1">
                <a:solidFill>
                  <a:schemeClr val="tx1"/>
                </a:solidFill>
                <a:cs typeface="Calibri"/>
              </a:rPr>
              <a:t>and profaned the sabbath. -  </a:t>
            </a:r>
            <a:r>
              <a:rPr lang="en-US" sz="2800" b="1">
                <a:solidFill>
                  <a:schemeClr val="tx1"/>
                </a:solidFill>
              </a:rPr>
              <a:t>1 Maccabees 1:41, 43</a:t>
            </a:r>
            <a:endParaRPr lang="en-US" sz="2800" b="1">
              <a:solidFill>
                <a:schemeClr val="tx1"/>
              </a:solidFill>
              <a:cs typeface="Calibri"/>
            </a:endParaRP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D7244654-9429-4B3E-9B83-B8E585D99634}"/>
              </a:ext>
            </a:extLst>
          </p:cNvPr>
          <p:cNvSpPr/>
          <p:nvPr/>
        </p:nvSpPr>
        <p:spPr>
          <a:xfrm>
            <a:off x="27918591" y="6007366"/>
            <a:ext cx="2557630" cy="54276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cs typeface="Calibri"/>
              </a:rPr>
              <a:t>The second</a:t>
            </a:r>
            <a:endParaRPr lang="en-US" b="1">
              <a:solidFill>
                <a:schemeClr val="tx1"/>
              </a:solidFill>
              <a:cs typeface="Calibri"/>
            </a:endParaRPr>
          </a:p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cs typeface="Calibri"/>
              </a:rPr>
              <a:t>temple in Jerusalem was destroyed by the Roman`s army in the 70AD. 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3CB742F3-64CC-4CF0-B510-47CD7C208455}"/>
              </a:ext>
            </a:extLst>
          </p:cNvPr>
          <p:cNvSpPr/>
          <p:nvPr/>
        </p:nvSpPr>
        <p:spPr>
          <a:xfrm>
            <a:off x="12179100" y="11158576"/>
            <a:ext cx="7706420" cy="89887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800">
                <a:solidFill>
                  <a:schemeClr val="tx1"/>
                </a:solidFill>
                <a:cs typeface="Calibri"/>
              </a:rPr>
              <a:t>The Festival of Hanukkah is still celebrated </a:t>
            </a:r>
            <a:r>
              <a:rPr lang="en-US" sz="2800" dirty="0">
                <a:solidFill>
                  <a:schemeClr val="tx1"/>
                </a:solidFill>
                <a:cs typeface="Calibri"/>
              </a:rPr>
              <a:t>today.</a:t>
            </a:r>
            <a:endParaRPr lang="en-US" sz="2800" dirty="0" err="1">
              <a:solidFill>
                <a:schemeClr val="tx1"/>
              </a:solidFill>
              <a:cs typeface="Calibri"/>
            </a:endParaRPr>
          </a:p>
        </p:txBody>
      </p:sp>
      <p:pic>
        <p:nvPicPr>
          <p:cNvPr id="6" name="Picture 7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5567C548-7B62-4B2D-AC14-955240DB0E2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056027" y="12024870"/>
            <a:ext cx="7416807" cy="4186157"/>
          </a:xfrm>
          <a:prstGeom prst="rect">
            <a:avLst/>
          </a:prstGeom>
        </p:spPr>
      </p:pic>
      <p:pic>
        <p:nvPicPr>
          <p:cNvPr id="2" name="Picture 2" descr="A picture containing building, outdoor&#10;&#10;Description generated with high confidence">
            <a:extLst>
              <a:ext uri="{FF2B5EF4-FFF2-40B4-BE49-F238E27FC236}">
                <a16:creationId xmlns:a16="http://schemas.microsoft.com/office/drawing/2014/main" id="{F6358BF0-E096-4AF3-82E3-1B5B6BEBEE6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7546" y="7328998"/>
            <a:ext cx="8293198" cy="4954572"/>
          </a:xfrm>
          <a:prstGeom prst="rect">
            <a:avLst/>
          </a:prstGeom>
        </p:spPr>
      </p:pic>
      <p:sp>
        <p:nvSpPr>
          <p:cNvPr id="14" name="Scroll: Vertical 13">
            <a:extLst>
              <a:ext uri="{FF2B5EF4-FFF2-40B4-BE49-F238E27FC236}">
                <a16:creationId xmlns:a16="http://schemas.microsoft.com/office/drawing/2014/main" id="{B72221F7-6C80-493E-8755-B6AAED92B7AA}"/>
              </a:ext>
            </a:extLst>
          </p:cNvPr>
          <p:cNvSpPr/>
          <p:nvPr/>
        </p:nvSpPr>
        <p:spPr>
          <a:xfrm>
            <a:off x="24416286" y="13196"/>
            <a:ext cx="6072512" cy="5014381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cs typeface="Calibri"/>
              </a:rPr>
              <a:t>"as for that house, God had, for certain, long ago doomed it to the fire; and now that fatal day was come, according to the revolution of ages" (Book 6, Ch. 4) "The Jewish Wars". F. Josephus</a:t>
            </a:r>
            <a:endParaRPr lang="en-US" sz="2800" dirty="0" err="1">
              <a:solidFill>
                <a:schemeClr val="tx1"/>
              </a:solidFill>
              <a:cs typeface="Calibri"/>
            </a:endParaRPr>
          </a:p>
        </p:txBody>
      </p:sp>
      <p:pic>
        <p:nvPicPr>
          <p:cNvPr id="16" name="Graphic 16" descr="Books">
            <a:extLst>
              <a:ext uri="{FF2B5EF4-FFF2-40B4-BE49-F238E27FC236}">
                <a16:creationId xmlns:a16="http://schemas.microsoft.com/office/drawing/2014/main" id="{BD49CE15-1248-4CE4-B973-7C52617F486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8991086" y="4088171"/>
            <a:ext cx="1461988" cy="1133540"/>
          </a:xfrm>
          <a:prstGeom prst="rect">
            <a:avLst/>
          </a:prstGeom>
        </p:spPr>
      </p:pic>
      <p:sp>
        <p:nvSpPr>
          <p:cNvPr id="30" name="Scroll: Vertical 29">
            <a:extLst>
              <a:ext uri="{FF2B5EF4-FFF2-40B4-BE49-F238E27FC236}">
                <a16:creationId xmlns:a16="http://schemas.microsoft.com/office/drawing/2014/main" id="{E39E7291-5084-4C11-BC49-B4E88564A76E}"/>
              </a:ext>
            </a:extLst>
          </p:cNvPr>
          <p:cNvSpPr/>
          <p:nvPr/>
        </p:nvSpPr>
        <p:spPr>
          <a:xfrm>
            <a:off x="19645504" y="11660494"/>
            <a:ext cx="3333795" cy="5489173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After the destruction of the Temple, Jewish religion survived because of the teachings of the </a:t>
            </a:r>
            <a:r>
              <a:rPr lang="en-US" sz="2800">
                <a:solidFill>
                  <a:schemeClr val="tx1"/>
                </a:solidFill>
                <a:cs typeface="Calibri"/>
              </a:rPr>
              <a:t>Rabbis.....</a:t>
            </a:r>
            <a:endParaRPr lang="en-US" sz="2800" dirty="0">
              <a:solidFill>
                <a:schemeClr val="tx1"/>
              </a:solidFill>
              <a:cs typeface="Calibri"/>
            </a:endParaRPr>
          </a:p>
        </p:txBody>
      </p:sp>
      <p:pic>
        <p:nvPicPr>
          <p:cNvPr id="31" name="Graphic 188" descr="Pencil">
            <a:extLst>
              <a:ext uri="{FF2B5EF4-FFF2-40B4-BE49-F238E27FC236}">
                <a16:creationId xmlns:a16="http://schemas.microsoft.com/office/drawing/2014/main" id="{B8589A6B-3D2C-4C21-8348-F675E1F4693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 rot="21180000">
            <a:off x="21545691" y="16472927"/>
            <a:ext cx="804701" cy="403091"/>
          </a:xfrm>
          <a:prstGeom prst="rect">
            <a:avLst/>
          </a:prstGeom>
        </p:spPr>
      </p:pic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4EEA641D-3299-4B24-899C-366F4C4DA312}"/>
              </a:ext>
            </a:extLst>
          </p:cNvPr>
          <p:cNvSpPr/>
          <p:nvPr/>
        </p:nvSpPr>
        <p:spPr>
          <a:xfrm>
            <a:off x="9829437" y="-32194"/>
            <a:ext cx="11002383" cy="3810875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US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The first temple was built in the 10th Century by King Solomon. God instructed King David, Solomon's father, to build a temple to hold the Ark of the Covenant. However, the builder must be Solomon. -</a:t>
            </a:r>
            <a:r>
              <a:rPr lang="en-US" sz="2400" i="1" dirty="0">
                <a:solidFill>
                  <a:schemeClr val="tx1"/>
                </a:solidFill>
                <a:latin typeface="Arial"/>
                <a:cs typeface="Arial"/>
              </a:rPr>
              <a:t> The Blackwell Companion to Judaism</a:t>
            </a:r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 (2000)</a:t>
            </a:r>
            <a:r>
              <a:rPr lang="en-US" sz="2400" i="1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US" sz="2400">
                <a:solidFill>
                  <a:schemeClr val="tx1"/>
                </a:solidFill>
                <a:latin typeface="Arial"/>
                <a:cs typeface="Arial"/>
              </a:rPr>
              <a:t>J.Neuter and others. [assessed 27 October 2018]</a:t>
            </a: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US" sz="2800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C62D160B-E167-450C-A342-E78C8E582C26}"/>
              </a:ext>
            </a:extLst>
          </p:cNvPr>
          <p:cNvSpPr/>
          <p:nvPr/>
        </p:nvSpPr>
        <p:spPr>
          <a:xfrm>
            <a:off x="8317724" y="6155003"/>
            <a:ext cx="3808503" cy="7461388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"Next he overlaid the whole house with gold, in order that the whole house might be perfect; even the whole altar that belonged to the inner sanctuary he overlaid with gold."</a:t>
            </a:r>
            <a:r>
              <a:rPr lang="en-US" sz="2800" b="1" dirty="0">
                <a:solidFill>
                  <a:schemeClr val="tx1"/>
                </a:solidFill>
                <a:cs typeface="Calibri"/>
              </a:rPr>
              <a:t> 1 Kings 22</a:t>
            </a:r>
            <a:endParaRPr lang="en-US" dirty="0">
              <a:solidFill>
                <a:schemeClr val="tx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2436</cp:revision>
  <dcterms:created xsi:type="dcterms:W3CDTF">2013-07-15T20:26:40Z</dcterms:created>
  <dcterms:modified xsi:type="dcterms:W3CDTF">2018-10-29T14:51:24Z</dcterms:modified>
</cp:coreProperties>
</file>