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39"/>
  </p:notesMasterIdLst>
  <p:handoutMasterIdLst>
    <p:handoutMasterId r:id="rId40"/>
  </p:handoutMasterIdLst>
  <p:sldIdLst>
    <p:sldId id="371" r:id="rId2"/>
    <p:sldId id="875" r:id="rId3"/>
    <p:sldId id="824" r:id="rId4"/>
    <p:sldId id="863" r:id="rId5"/>
    <p:sldId id="877" r:id="rId6"/>
    <p:sldId id="891" r:id="rId7"/>
    <p:sldId id="880" r:id="rId8"/>
    <p:sldId id="866" r:id="rId9"/>
    <p:sldId id="868" r:id="rId10"/>
    <p:sldId id="884" r:id="rId11"/>
    <p:sldId id="879" r:id="rId12"/>
    <p:sldId id="882" r:id="rId13"/>
    <p:sldId id="885" r:id="rId14"/>
    <p:sldId id="870" r:id="rId15"/>
    <p:sldId id="874" r:id="rId16"/>
    <p:sldId id="887" r:id="rId17"/>
    <p:sldId id="892" r:id="rId18"/>
    <p:sldId id="876" r:id="rId19"/>
    <p:sldId id="878" r:id="rId20"/>
    <p:sldId id="893" r:id="rId21"/>
    <p:sldId id="894" r:id="rId22"/>
    <p:sldId id="895" r:id="rId23"/>
    <p:sldId id="896" r:id="rId24"/>
    <p:sldId id="897" r:id="rId25"/>
    <p:sldId id="899" r:id="rId26"/>
    <p:sldId id="902" r:id="rId27"/>
    <p:sldId id="898" r:id="rId28"/>
    <p:sldId id="903" r:id="rId29"/>
    <p:sldId id="906" r:id="rId30"/>
    <p:sldId id="909" r:id="rId31"/>
    <p:sldId id="912" r:id="rId32"/>
    <p:sldId id="900" r:id="rId33"/>
    <p:sldId id="901" r:id="rId34"/>
    <p:sldId id="915" r:id="rId35"/>
    <p:sldId id="904" r:id="rId36"/>
    <p:sldId id="905" r:id="rId37"/>
    <p:sldId id="908" r:id="rId38"/>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6176" autoAdjust="0"/>
  </p:normalViewPr>
  <p:slideViewPr>
    <p:cSldViewPr>
      <p:cViewPr varScale="1">
        <p:scale>
          <a:sx n="64" d="100"/>
          <a:sy n="64" d="100"/>
        </p:scale>
        <p:origin x="1330" y="278"/>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2025/10/21</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2025/10/21</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2025/10/21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2025/10/21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2025/10/21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2025/10/21</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2025/10/21</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2025/10/21</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2025/10/21</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2025/10/21</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2025/10/21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2025/10/21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2025/10/21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2025/10/21</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0.xml"/><Relationship Id="rId5" Type="http://schemas.openxmlformats.org/officeDocument/2006/relationships/image" Target="../media/image4.pn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78E91CD-37FE-7324-0269-EE2E72E76ED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DDED5A2E-149D-0206-9107-10F9736C7B43}"/>
              </a:ext>
            </a:extLst>
          </p:cNvPr>
          <p:cNvSpPr txBox="1"/>
          <p:nvPr/>
        </p:nvSpPr>
        <p:spPr>
          <a:xfrm>
            <a:off x="8245971" y="745824"/>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 ㈣「持諸禁戒，堅守不犯」。此即</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之「具諸戒行」或「具足眾戒，不犯威儀」。蓋無戒則同漏器，雖勤念佛亦難圓滿。</a:t>
            </a:r>
          </a:p>
        </p:txBody>
      </p:sp>
      <p:sp>
        <p:nvSpPr>
          <p:cNvPr id="6" name="文字方塊 5">
            <a:extLst>
              <a:ext uri="{FF2B5EF4-FFF2-40B4-BE49-F238E27FC236}">
                <a16:creationId xmlns:a16="http://schemas.microsoft.com/office/drawing/2014/main" id="{F130DFEF-91E3-C429-4666-9A721D1C66A8}"/>
              </a:ext>
            </a:extLst>
          </p:cNvPr>
          <p:cNvSpPr txBox="1"/>
          <p:nvPr/>
        </p:nvSpPr>
        <p:spPr>
          <a:xfrm>
            <a:off x="5772328" y="745824"/>
            <a:ext cx="2339102"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㈤「饒益有情」是菩薩利他行。淨業行人，應於眾生廣行饒益。自作之一切功德與善根，悉皆施與一切眾生，令彼離苦得樂。</a:t>
            </a:r>
          </a:p>
        </p:txBody>
      </p:sp>
      <p:sp>
        <p:nvSpPr>
          <p:cNvPr id="7" name="文字方塊 6">
            <a:extLst>
              <a:ext uri="{FF2B5EF4-FFF2-40B4-BE49-F238E27FC236}">
                <a16:creationId xmlns:a16="http://schemas.microsoft.com/office/drawing/2014/main" id="{6B2FBCD4-F091-E04F-8CC8-E01AFEE32501}"/>
              </a:ext>
            </a:extLst>
          </p:cNvPr>
          <p:cNvSpPr txBox="1"/>
          <p:nvPr/>
        </p:nvSpPr>
        <p:spPr>
          <a:xfrm>
            <a:off x="1652565" y="726150"/>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㈥憶佛念佛。「憶念西方阿彌陀佛，及彼國土」。蓋念佛妙行，眾善中王。乃妙中之妙，徑中之徑。於正因中，發心念佛，實為首要。</a:t>
            </a:r>
          </a:p>
          <a:p>
            <a:pPr>
              <a:lnSpc>
                <a:spcPts val="4200"/>
              </a:lnSpc>
            </a:pPr>
            <a:r>
              <a:rPr lang="zh-TW" altLang="en-US" sz="2800" dirty="0">
                <a:solidFill>
                  <a:schemeClr val="bg1">
                    <a:lumMod val="95000"/>
                  </a:schemeClr>
                </a:solidFill>
              </a:rPr>
              <a:t>以上是因，下明其果。因果相隨，如身與影。</a:t>
            </a:r>
          </a:p>
        </p:txBody>
      </p:sp>
    </p:spTree>
    <p:extLst>
      <p:ext uri="{BB962C8B-B14F-4D97-AF65-F5344CB8AC3E}">
        <p14:creationId xmlns:p14="http://schemas.microsoft.com/office/powerpoint/2010/main" val="256305271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945EE70-2989-77AD-5457-9BA11F410CD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FCC927CA-C112-8413-82ED-980C3419D8DE}"/>
              </a:ext>
            </a:extLst>
          </p:cNvPr>
          <p:cNvSpPr txBox="1"/>
          <p:nvPr/>
        </p:nvSpPr>
        <p:spPr>
          <a:xfrm>
            <a:off x="9277294" y="736764"/>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是人命終。如佛色相。種種莊嚴。生寶剎中。速得聞法。永不退轉。</a:t>
            </a:r>
          </a:p>
        </p:txBody>
      </p:sp>
      <p:sp>
        <p:nvSpPr>
          <p:cNvPr id="6" name="文字方塊 5">
            <a:extLst>
              <a:ext uri="{FF2B5EF4-FFF2-40B4-BE49-F238E27FC236}">
                <a16:creationId xmlns:a16="http://schemas.microsoft.com/office/drawing/2014/main" id="{CF9ADEEC-3C45-04A9-496A-96EEFE93F292}"/>
              </a:ext>
            </a:extLst>
          </p:cNvPr>
          <p:cNvSpPr txBox="1"/>
          <p:nvPr/>
        </p:nvSpPr>
        <p:spPr>
          <a:xfrm>
            <a:off x="7219447" y="709820"/>
            <a:ext cx="180049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「是人命終，如佛色相」。其人如佛，真金色身，卅二相；並具種種如佛之功德莊嚴。</a:t>
            </a:r>
          </a:p>
        </p:txBody>
      </p:sp>
      <p:sp>
        <p:nvSpPr>
          <p:cNvPr id="2" name="文字方塊 1">
            <a:extLst>
              <a:ext uri="{FF2B5EF4-FFF2-40B4-BE49-F238E27FC236}">
                <a16:creationId xmlns:a16="http://schemas.microsoft.com/office/drawing/2014/main" id="{3BA221FA-B252-ED60-744C-5DD51B15ABD5}"/>
              </a:ext>
            </a:extLst>
          </p:cNvPr>
          <p:cNvSpPr txBox="1"/>
          <p:nvPr/>
        </p:nvSpPr>
        <p:spPr>
          <a:xfrm>
            <a:off x="5697711" y="693490"/>
            <a:ext cx="1261884"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「生寶剎中，速得聞法」。此人命終，色相如佛，並速得聞法。</a:t>
            </a:r>
          </a:p>
        </p:txBody>
      </p:sp>
    </p:spTree>
    <p:extLst>
      <p:ext uri="{BB962C8B-B14F-4D97-AF65-F5344CB8AC3E}">
        <p14:creationId xmlns:p14="http://schemas.microsoft.com/office/powerpoint/2010/main" val="24932648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FBD75E0-A290-4EE8-AE0C-8A4716C09A1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C958B312-DE37-E900-136B-DEF811F90FF5}"/>
              </a:ext>
            </a:extLst>
          </p:cNvPr>
          <p:cNvSpPr txBox="1"/>
          <p:nvPr/>
        </p:nvSpPr>
        <p:spPr>
          <a:xfrm>
            <a:off x="5148357" y="709820"/>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次阿難。若有眾生欲生彼國。雖不能大精進禪定。盡持經戒。要當作善。所謂一不殺生。二不偷盜。三不淫欲。四不妄言。五不綺語。六不惡口。七不兩舌。八不貪。九不瞋。十不癡。如是晝夜思惟。極樂世界阿彌陀佛。種種功德。種種莊嚴。志心歸依。頂禮供養。</a:t>
            </a:r>
          </a:p>
        </p:txBody>
      </p:sp>
      <p:sp>
        <p:nvSpPr>
          <p:cNvPr id="6" name="文字方塊 5">
            <a:extLst>
              <a:ext uri="{FF2B5EF4-FFF2-40B4-BE49-F238E27FC236}">
                <a16:creationId xmlns:a16="http://schemas.microsoft.com/office/drawing/2014/main" id="{E0727A80-2DB0-B978-5141-D4CE1C8EA61E}"/>
              </a:ext>
            </a:extLst>
          </p:cNvPr>
          <p:cNvSpPr txBox="1"/>
          <p:nvPr/>
        </p:nvSpPr>
        <p:spPr>
          <a:xfrm>
            <a:off x="3273102" y="720105"/>
            <a:ext cx="180049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 右第二類正因，其中共三句：</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㈠修行十善。㈡晝夜念佛。㈢志心歸依，頂禮供養。</a:t>
            </a:r>
          </a:p>
        </p:txBody>
      </p:sp>
      <p:sp>
        <p:nvSpPr>
          <p:cNvPr id="7" name="文字方塊 6">
            <a:extLst>
              <a:ext uri="{FF2B5EF4-FFF2-40B4-BE49-F238E27FC236}">
                <a16:creationId xmlns:a16="http://schemas.microsoft.com/office/drawing/2014/main" id="{AC1E1ED9-BA0F-BDA5-B6E7-1EBEC40AC914}"/>
              </a:ext>
            </a:extLst>
          </p:cNvPr>
          <p:cNvSpPr txBox="1"/>
          <p:nvPr/>
        </p:nvSpPr>
        <p:spPr>
          <a:xfrm>
            <a:off x="766614" y="709820"/>
            <a:ext cx="2339102"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㈠修行十善。據</a:t>
            </a:r>
            <a:r>
              <a:rPr lang="en-US" altLang="zh-TW" sz="2800" dirty="0">
                <a:solidFill>
                  <a:schemeClr val="bg1">
                    <a:lumMod val="95000"/>
                  </a:schemeClr>
                </a:solidFill>
              </a:rPr>
              <a:t>《</a:t>
            </a:r>
            <a:r>
              <a:rPr lang="zh-TW" altLang="en-US" sz="2800" dirty="0">
                <a:solidFill>
                  <a:schemeClr val="bg1">
                    <a:lumMod val="95000"/>
                  </a:schemeClr>
                </a:solidFill>
              </a:rPr>
              <a:t>法界次第</a:t>
            </a:r>
            <a:r>
              <a:rPr lang="en-US" altLang="zh-TW" sz="2800" dirty="0">
                <a:solidFill>
                  <a:schemeClr val="bg1">
                    <a:lumMod val="95000"/>
                  </a:schemeClr>
                </a:solidFill>
              </a:rPr>
              <a:t>》</a:t>
            </a:r>
            <a:r>
              <a:rPr lang="zh-TW" altLang="en-US" sz="2800" dirty="0">
                <a:solidFill>
                  <a:schemeClr val="bg1">
                    <a:lumMod val="95000"/>
                  </a:schemeClr>
                </a:solidFill>
              </a:rPr>
              <a:t>，十善即是「止惡」。止前之惡，則不惱於他。行今之善，以利樂一切。</a:t>
            </a:r>
          </a:p>
        </p:txBody>
      </p:sp>
    </p:spTree>
    <p:extLst>
      <p:ext uri="{BB962C8B-B14F-4D97-AF65-F5344CB8AC3E}">
        <p14:creationId xmlns:p14="http://schemas.microsoft.com/office/powerpoint/2010/main" val="27635652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CD69C2D-DD5B-693D-305F-FCF46AF8DD6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AE2352AC-A386-794E-0E88-7402FBAF6BF4}"/>
              </a:ext>
            </a:extLst>
          </p:cNvPr>
          <p:cNvSpPr txBox="1"/>
          <p:nvPr/>
        </p:nvSpPr>
        <p:spPr>
          <a:xfrm>
            <a:off x="0" y="745824"/>
            <a:ext cx="109055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⑴不殺生，止前殺生之惡行，當行放生之善。⑵不偷盜，止前盜他財物之惡行，當行布施之善。⑶不淫欲（不邪淫），止前於非妻妾淫欲之惡行，當行恭敬之善。⑷不妄言，止前虛言誑他之惡行，當行實語之善。⑸不綺語，止前綺側乖理之惡語行，當行有義語饒益之善。⑹不惡口，止前惡言加人之惡行，行軟語之善。⑺不兩舌，止前搆鬪兩邊之惡行，當行和合之善。⑻不貪，止前引取無厭之惡行，當行不淨觀，觀諸六塵，皆欺誑不淨之觀行善。⑼不瞋，止前忿怒之惡行，當行慈忍之善。⑽不癡（不邪見），止前撥正因果，僻信邪心之惡行。當行正信，歸心正道，生智慧之善心。</a:t>
            </a:r>
          </a:p>
        </p:txBody>
      </p:sp>
    </p:spTree>
    <p:extLst>
      <p:ext uri="{BB962C8B-B14F-4D97-AF65-F5344CB8AC3E}">
        <p14:creationId xmlns:p14="http://schemas.microsoft.com/office/powerpoint/2010/main" val="80124644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361AED4-E28C-79EC-75C5-E7A1728000D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12B56CC1-13B4-E28A-FC13-00BB7378FDAA}"/>
              </a:ext>
            </a:extLst>
          </p:cNvPr>
          <p:cNvSpPr txBox="1"/>
          <p:nvPr/>
        </p:nvSpPr>
        <p:spPr>
          <a:xfrm>
            <a:off x="2039144" y="745824"/>
            <a:ext cx="864852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㈡晝夜念佛。經云：「晝夜思惟，極樂世界阿彌陀佛，種種功德，種種莊嚴。」天親菩薩</a:t>
            </a:r>
            <a:r>
              <a:rPr lang="en-US" altLang="zh-TW" sz="2800" dirty="0">
                <a:solidFill>
                  <a:schemeClr val="bg1">
                    <a:lumMod val="95000"/>
                  </a:schemeClr>
                </a:solidFill>
              </a:rPr>
              <a:t>《</a:t>
            </a:r>
            <a:r>
              <a:rPr lang="zh-TW" altLang="en-US" sz="2800" dirty="0">
                <a:solidFill>
                  <a:schemeClr val="bg1">
                    <a:lumMod val="95000"/>
                  </a:schemeClr>
                </a:solidFill>
              </a:rPr>
              <a:t>往生論</a:t>
            </a:r>
            <a:r>
              <a:rPr lang="en-US" altLang="zh-TW" sz="2800" dirty="0">
                <a:solidFill>
                  <a:schemeClr val="bg1">
                    <a:lumMod val="95000"/>
                  </a:schemeClr>
                </a:solidFill>
              </a:rPr>
              <a:t>》</a:t>
            </a:r>
            <a:r>
              <a:rPr lang="zh-TW" altLang="en-US" sz="2800" dirty="0">
                <a:solidFill>
                  <a:schemeClr val="bg1">
                    <a:lumMod val="95000"/>
                  </a:schemeClr>
                </a:solidFill>
              </a:rPr>
              <a:t>立「五念門」：⑴禮拜門。⑵讚歎門。⑶作願門。⑷觀察門。⑸迴向門。論云：「云何讚歎？口業讚歎，稱彼如來名。」又「彼觀察有三種：何等三種？一者觀察彼佛國土功德莊嚴。二者觀察阿彌陀佛功德莊嚴。三者觀察彼諸菩薩功德莊嚴。」今經所云，正是第四觀察門。或兼口念，則兼第二讚歎門。如是觀察或讚歎，晝夜相續，故云「晝夜思惟」等等也。</a:t>
            </a:r>
          </a:p>
        </p:txBody>
      </p:sp>
    </p:spTree>
    <p:extLst>
      <p:ext uri="{BB962C8B-B14F-4D97-AF65-F5344CB8AC3E}">
        <p14:creationId xmlns:p14="http://schemas.microsoft.com/office/powerpoint/2010/main" val="258669915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AE245355-6474-CFE7-5D7D-8642C7055D1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516D1FCB-F830-E276-0AD2-705A934F1A98}"/>
              </a:ext>
            </a:extLst>
          </p:cNvPr>
          <p:cNvSpPr txBox="1"/>
          <p:nvPr/>
        </p:nvSpPr>
        <p:spPr>
          <a:xfrm>
            <a:off x="4860429" y="745824"/>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 ㈢「志心歸依，頂禮供養」，是第一禮拜門。論云：「云何禮拜？身業禮拜阿彌陀如來應正遍知，為生彼國意故。」又「歸依」即歸命。</a:t>
            </a:r>
            <a:r>
              <a:rPr lang="en-US" altLang="zh-TW" sz="2800" dirty="0">
                <a:solidFill>
                  <a:schemeClr val="bg1">
                    <a:lumMod val="95000"/>
                  </a:schemeClr>
                </a:solidFill>
              </a:rPr>
              <a:t>《</a:t>
            </a:r>
            <a:r>
              <a:rPr lang="zh-TW" altLang="en-US" sz="2800" dirty="0">
                <a:solidFill>
                  <a:schemeClr val="bg1">
                    <a:lumMod val="95000"/>
                  </a:schemeClr>
                </a:solidFill>
              </a:rPr>
              <a:t>往生論註</a:t>
            </a:r>
            <a:r>
              <a:rPr lang="en-US" altLang="zh-TW" sz="2800" dirty="0">
                <a:solidFill>
                  <a:schemeClr val="bg1">
                    <a:lumMod val="95000"/>
                  </a:schemeClr>
                </a:solidFill>
              </a:rPr>
              <a:t>》</a:t>
            </a:r>
            <a:r>
              <a:rPr lang="zh-TW" altLang="en-US" sz="2800" dirty="0">
                <a:solidFill>
                  <a:schemeClr val="bg1">
                    <a:lumMod val="95000"/>
                  </a:schemeClr>
                </a:solidFill>
              </a:rPr>
              <a:t>曰：「故知歸命即是禮拜。然禮拜但是恭敬，不必歸命。歸命必是禮拜。若以此推，歸命為重。」今經云，歸依頂禮，復是志心，更兼供養，彌顯精誠。</a:t>
            </a:r>
          </a:p>
        </p:txBody>
      </p:sp>
    </p:spTree>
    <p:extLst>
      <p:ext uri="{BB962C8B-B14F-4D97-AF65-F5344CB8AC3E}">
        <p14:creationId xmlns:p14="http://schemas.microsoft.com/office/powerpoint/2010/main" val="233563932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A4AE1D9C-62E4-942C-079C-8551CA00704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45CA8F6A-631B-39E9-5593-DEF98713BCD4}"/>
              </a:ext>
            </a:extLst>
          </p:cNvPr>
          <p:cNvSpPr txBox="1"/>
          <p:nvPr/>
        </p:nvSpPr>
        <p:spPr>
          <a:xfrm>
            <a:off x="9316408" y="70982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是人臨終。不驚不怖。心不顛倒。即得往生彼佛國土。</a:t>
            </a:r>
          </a:p>
        </p:txBody>
      </p:sp>
      <p:sp>
        <p:nvSpPr>
          <p:cNvPr id="6" name="文字方塊 5">
            <a:extLst>
              <a:ext uri="{FF2B5EF4-FFF2-40B4-BE49-F238E27FC236}">
                <a16:creationId xmlns:a16="http://schemas.microsoft.com/office/drawing/2014/main" id="{927C6120-BDA8-E824-45B4-6E69D7592449}"/>
              </a:ext>
            </a:extLst>
          </p:cNvPr>
          <p:cNvSpPr txBox="1"/>
          <p:nvPr/>
        </p:nvSpPr>
        <p:spPr>
          <a:xfrm>
            <a:off x="910630" y="709820"/>
            <a:ext cx="8263801" cy="5367940"/>
          </a:xfrm>
          <a:prstGeom prst="rect">
            <a:avLst/>
          </a:prstGeom>
          <a:noFill/>
        </p:spPr>
        <p:txBody>
          <a:bodyPr vert="eaVert" wrap="square" rtlCol="0">
            <a:spAutoFit/>
          </a:bodyPr>
          <a:lstStyle/>
          <a:p>
            <a:pPr>
              <a:lnSpc>
                <a:spcPts val="4200"/>
              </a:lnSpc>
            </a:pPr>
            <a:r>
              <a:rPr lang="en-US" altLang="zh-TW" sz="2800" dirty="0">
                <a:solidFill>
                  <a:schemeClr val="bg1">
                    <a:lumMod val="95000"/>
                  </a:schemeClr>
                </a:solidFill>
              </a:rPr>
              <a:t>《</a:t>
            </a:r>
            <a:r>
              <a:rPr lang="zh-TW" altLang="en-US" sz="2800" dirty="0">
                <a:solidFill>
                  <a:schemeClr val="bg1">
                    <a:lumMod val="95000"/>
                  </a:schemeClr>
                </a:solidFill>
              </a:rPr>
              <a:t>往生論</a:t>
            </a:r>
            <a:r>
              <a:rPr lang="en-US" altLang="zh-TW" sz="2800" dirty="0">
                <a:solidFill>
                  <a:schemeClr val="bg1">
                    <a:lumMod val="95000"/>
                  </a:schemeClr>
                </a:solidFill>
              </a:rPr>
              <a:t>》</a:t>
            </a:r>
            <a:r>
              <a:rPr lang="zh-TW" altLang="en-US" sz="2800" dirty="0">
                <a:solidFill>
                  <a:schemeClr val="bg1">
                    <a:lumMod val="95000"/>
                  </a:schemeClr>
                </a:solidFill>
              </a:rPr>
              <a:t>云：「若善男子、善女人，修五念門成就者，畢竟得生安樂國土，見彼阿彌陀佛。」妙因感果，是故臨命終時，蒙佛本願加威。「慈悲加祐，令心不亂」。故得「不驚不怖，心不顛倒」。「不驚」者，不驚慌失措。「不怖」者，不畏怖恐懼。「不顛倒」者，心不錯亂，憶佛之正念依然現前。故得往生。本品經文，未言臨終見佛，但既得往生則佛必然來迎。因佛本願，臨終接引。若無佛迎，則凡夫自力不能往生。今不言者，以此品專論因行，故不多涉往生之果境。</a:t>
            </a:r>
          </a:p>
        </p:txBody>
      </p:sp>
    </p:spTree>
    <p:extLst>
      <p:ext uri="{BB962C8B-B14F-4D97-AF65-F5344CB8AC3E}">
        <p14:creationId xmlns:p14="http://schemas.microsoft.com/office/powerpoint/2010/main" val="210556830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0AEEB53A-4AA6-E53B-BFAF-2F5FFF63C336}"/>
              </a:ext>
            </a:extLst>
          </p:cNvPr>
          <p:cNvSpPr txBox="1"/>
          <p:nvPr/>
        </p:nvSpPr>
        <p:spPr>
          <a:xfrm>
            <a:off x="5447134" y="709820"/>
            <a:ext cx="6673622" cy="5551304"/>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若多事物。不能離家。不暇大修齋戒。一心清淨。有空閒時。端正身心。絕欲去憂。慈心精進。不當瞋怒。嫉妒。不得貪餮慳惜。不得中悔。不得狐疑。要當孝順。至誠忠信。當信佛經語深。當信作善得福。奉持如是等法。不得虧失。思惟熟計。欲得度脫。晝夜常念。願欲往生阿彌陀佛清淨佛國。十日十夜乃至一日一夜不斷絕者。壽終皆得往生其國。</a:t>
            </a:r>
          </a:p>
        </p:txBody>
      </p:sp>
      <p:sp>
        <p:nvSpPr>
          <p:cNvPr id="6" name="文字方塊 5">
            <a:extLst>
              <a:ext uri="{FF2B5EF4-FFF2-40B4-BE49-F238E27FC236}">
                <a16:creationId xmlns:a16="http://schemas.microsoft.com/office/drawing/2014/main" id="{41C103D8-2A1E-F88A-5565-B867FFF022CE}"/>
              </a:ext>
            </a:extLst>
          </p:cNvPr>
          <p:cNvSpPr txBox="1"/>
          <p:nvPr/>
        </p:nvSpPr>
        <p:spPr>
          <a:xfrm>
            <a:off x="-125081" y="743987"/>
            <a:ext cx="5570756"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右第三類，有二句：一修行世善。二忙裏偷閑，正念得生。</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此類指事物繁多之人。平素暇時甚少，未能大修齋戒。更難於一心清淨。如是之人當努力行善。並應忙裏偷閑，善擇時機，遇緣即修，不使空過，亦定得往生。淨宗之妙即在「不離佛法而行世法，不廢世法而證佛法」也。（見</a:t>
            </a:r>
            <a:r>
              <a:rPr lang="en-US" altLang="zh-TW" sz="2800" dirty="0">
                <a:solidFill>
                  <a:schemeClr val="bg1">
                    <a:lumMod val="95000"/>
                  </a:schemeClr>
                </a:solidFill>
              </a:rPr>
              <a:t>《</a:t>
            </a:r>
            <a:r>
              <a:rPr lang="zh-TW" altLang="en-US" sz="2800" dirty="0">
                <a:solidFill>
                  <a:schemeClr val="bg1">
                    <a:lumMod val="95000"/>
                  </a:schemeClr>
                </a:solidFill>
              </a:rPr>
              <a:t>報恩論</a:t>
            </a:r>
            <a:r>
              <a:rPr lang="en-US" altLang="zh-TW" sz="2800" dirty="0">
                <a:solidFill>
                  <a:schemeClr val="bg1">
                    <a:lumMod val="95000"/>
                  </a:schemeClr>
                </a:solidFill>
              </a:rPr>
              <a:t>》</a:t>
            </a:r>
            <a:r>
              <a:rPr lang="zh-TW" altLang="en-US" sz="2800" dirty="0">
                <a:solidFill>
                  <a:schemeClr val="bg1">
                    <a:lumMod val="95000"/>
                  </a:schemeClr>
                </a:solidFill>
              </a:rPr>
              <a:t>）</a:t>
            </a:r>
          </a:p>
        </p:txBody>
      </p:sp>
    </p:spTree>
    <p:extLst>
      <p:ext uri="{BB962C8B-B14F-4D97-AF65-F5344CB8AC3E}">
        <p14:creationId xmlns:p14="http://schemas.microsoft.com/office/powerpoint/2010/main" val="15548465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3714E0A-E15F-277C-371E-493AE93D570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51BB710A-7AFE-77F2-0257-BF37D84FF72C}"/>
              </a:ext>
            </a:extLst>
          </p:cNvPr>
          <p:cNvSpPr txBox="1"/>
          <p:nvPr/>
        </p:nvSpPr>
        <p:spPr>
          <a:xfrm>
            <a:off x="1918742" y="745824"/>
            <a:ext cx="864852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「有空閑時」。承上所言，事物繁多，未能身暇心淨，大修齋戒。則當善用時機，遇閑即修。摒除世慮，勇猛專修。</a:t>
            </a:r>
          </a:p>
          <a:p>
            <a:pPr>
              <a:lnSpc>
                <a:spcPts val="4400"/>
              </a:lnSpc>
            </a:pPr>
            <a:r>
              <a:rPr lang="zh-TW" altLang="en-US" sz="2800" dirty="0">
                <a:solidFill>
                  <a:schemeClr val="bg1">
                    <a:lumMod val="95000"/>
                  </a:schemeClr>
                </a:solidFill>
              </a:rPr>
              <a:t>「端正身心」，端身正意也。遇空閑時，首應端正身心也。「絕欲」者，在此期間絕斷男女間之愛欲。「去憂」，放下世間憂慮。「慈心」，與眾生樂之心，今此修持是為饒益有情而修也。「精進」者，勇猛於修善斷惡也</a:t>
            </a:r>
            <a:r>
              <a:rPr lang="zh-CN" altLang="en-US" sz="2800" dirty="0">
                <a:solidFill>
                  <a:schemeClr val="bg1">
                    <a:lumMod val="95000"/>
                  </a:schemeClr>
                </a:solidFill>
              </a:rPr>
              <a:t>。</a:t>
            </a:r>
            <a:r>
              <a:rPr lang="zh-TW" altLang="en-US" sz="2800" dirty="0">
                <a:solidFill>
                  <a:schemeClr val="bg1">
                    <a:lumMod val="95000"/>
                  </a:schemeClr>
                </a:solidFill>
              </a:rPr>
              <a:t>精者，乃精一其心於佛法也。以此精心，唯以達本為務，是名為進。本者本源也。明自本心，見自本性，是為達本。</a:t>
            </a:r>
          </a:p>
        </p:txBody>
      </p:sp>
    </p:spTree>
    <p:extLst>
      <p:ext uri="{BB962C8B-B14F-4D97-AF65-F5344CB8AC3E}">
        <p14:creationId xmlns:p14="http://schemas.microsoft.com/office/powerpoint/2010/main" val="4063528376"/>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E7084AF1-B1C3-CDB8-1951-D2B84D0A72F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1E32BC80-FCF0-501F-BC83-F45242EF594A}"/>
              </a:ext>
            </a:extLst>
          </p:cNvPr>
          <p:cNvSpPr txBox="1"/>
          <p:nvPr/>
        </p:nvSpPr>
        <p:spPr>
          <a:xfrm>
            <a:off x="118542" y="709820"/>
            <a:ext cx="109055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 從「不當瞋怒」至「至誠忠信」，乃第一句，為人乘之世善。「嫉妒」，妒忌他人之盛事。又害賢曰嫉。「貪餮」。「餮」者，貪食也。「慳惜」，即耽著於財與法，不能施捨利人之心。「中悔」，信仰不堅，先信後疑，故曰「中悔」。「狐疑」，狐性多疑，故曰狐疑。猶豫不決曰疑。疑念害善根。譬如毒刺。「要當孝順」即</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之「孝養父母」。見於彼經三福之首。乃三世諸佛淨業正因之一也。「至誠忠信」。「誠」者，真心，真實無偽也。「至」者，登峰造極也。誠之極，故云至誠。「忠」者，盡心竭力，忠於國家。忠孝二字，為世間美德之本。「信」，此處指世法，謂真實不欺也。</a:t>
            </a:r>
          </a:p>
        </p:txBody>
      </p:sp>
    </p:spTree>
    <p:extLst>
      <p:ext uri="{BB962C8B-B14F-4D97-AF65-F5344CB8AC3E}">
        <p14:creationId xmlns:p14="http://schemas.microsoft.com/office/powerpoint/2010/main" val="392097097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E91217D8-8D88-FB82-7294-19620840BD8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C9FF807F-46DA-8491-693D-D23B42DAD609}"/>
              </a:ext>
            </a:extLst>
          </p:cNvPr>
          <p:cNvSpPr txBox="1"/>
          <p:nvPr/>
        </p:nvSpPr>
        <p:spPr>
          <a:xfrm>
            <a:off x="3167658" y="745824"/>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當信佛經語深」。此中「信」字，指出世法。謂於諸法之實體，三寶之淨德，與世出世之善根，深為信樂，使心澄淨，是為信。今聞佛經，並信經語甚深。故能從人乘，而直趨大乘圓門，念佛求生也。復信因果不虛。故信「作善得福」而精進向善。「奉持如是等法」，指上述諸善法，「不得虧失」。「虧失」者，減損也。以上數句經文（從「當信」至「虧失」），表從世間人乘，趨向極樂一乘也。</a:t>
            </a:r>
          </a:p>
        </p:txBody>
      </p:sp>
    </p:spTree>
    <p:extLst>
      <p:ext uri="{BB962C8B-B14F-4D97-AF65-F5344CB8AC3E}">
        <p14:creationId xmlns:p14="http://schemas.microsoft.com/office/powerpoint/2010/main" val="65089251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F2DEB10-E0F0-1476-DC75-EDAF55B3E1A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762B2D14-A528-BD87-882D-7E88BA6E7F2D}"/>
              </a:ext>
            </a:extLst>
          </p:cNvPr>
          <p:cNvSpPr txBox="1"/>
          <p:nvPr/>
        </p:nvSpPr>
        <p:spPr>
          <a:xfrm>
            <a:off x="4150990" y="745824"/>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下明忙裏偷閑，精進念佛。「思惟熟計，欲得度脫」，即深思熟計，欲脫生死也。「願欲往生」，捨穢求淨，以一切功德，迴向往生也。「晝夜常念」「阿彌陀佛清淨佛國」，乃憶佛念佛往生正行也。相續十日十夜，一般行人所需之功行也。一日一夜，乃多善根者，所需之功行也。但隨其善根於十日夜乃至一日夜能不斷絕，命終皆得往生。</a:t>
            </a:r>
          </a:p>
        </p:txBody>
      </p:sp>
      <p:sp>
        <p:nvSpPr>
          <p:cNvPr id="6" name="文字方塊 5">
            <a:extLst>
              <a:ext uri="{FF2B5EF4-FFF2-40B4-BE49-F238E27FC236}">
                <a16:creationId xmlns:a16="http://schemas.microsoft.com/office/drawing/2014/main" id="{19EF4B6F-F5D1-F673-E79D-E6FBBDD3D661}"/>
              </a:ext>
            </a:extLst>
          </p:cNvPr>
          <p:cNvSpPr txBox="1"/>
          <p:nvPr/>
        </p:nvSpPr>
        <p:spPr>
          <a:xfrm>
            <a:off x="1054646" y="771951"/>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此第三類正因之行人。其功德遜於前之二類也。</a:t>
            </a:r>
          </a:p>
          <a:p>
            <a:pPr>
              <a:lnSpc>
                <a:spcPts val="4200"/>
              </a:lnSpc>
            </a:pPr>
            <a:r>
              <a:rPr lang="zh-TW" altLang="en-US" sz="2800" dirty="0">
                <a:solidFill>
                  <a:schemeClr val="bg1">
                    <a:lumMod val="95000"/>
                  </a:schemeClr>
                </a:solidFill>
              </a:rPr>
              <a:t>下明種種往生之人，因行各異，但生彼國已，悉是大乘，咸同一類。</a:t>
            </a:r>
          </a:p>
        </p:txBody>
      </p:sp>
    </p:spTree>
    <p:extLst>
      <p:ext uri="{BB962C8B-B14F-4D97-AF65-F5344CB8AC3E}">
        <p14:creationId xmlns:p14="http://schemas.microsoft.com/office/powerpoint/2010/main" val="12174308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3D8B592-D374-8D89-C253-F687E6BFB386}"/>
              </a:ext>
            </a:extLst>
          </p:cNvPr>
          <p:cNvSpPr txBox="1"/>
          <p:nvPr/>
        </p:nvSpPr>
        <p:spPr>
          <a:xfrm>
            <a:off x="8809438" y="70982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行菩薩道。諸往生者。皆得阿惟越致。皆具金色三十二相。皆當作佛。欲於何方佛國作佛。從心所願。隨其精進早晚。求道不休。會當得之。不失其所願也。</a:t>
            </a:r>
          </a:p>
        </p:txBody>
      </p:sp>
      <p:sp>
        <p:nvSpPr>
          <p:cNvPr id="6" name="文字方塊 5">
            <a:extLst>
              <a:ext uri="{FF2B5EF4-FFF2-40B4-BE49-F238E27FC236}">
                <a16:creationId xmlns:a16="http://schemas.microsoft.com/office/drawing/2014/main" id="{7223C888-7AEB-1F2A-91D9-C7D257B5D991}"/>
              </a:ext>
            </a:extLst>
          </p:cNvPr>
          <p:cNvSpPr txBox="1"/>
          <p:nvPr/>
        </p:nvSpPr>
        <p:spPr>
          <a:xfrm>
            <a:off x="7028" y="704262"/>
            <a:ext cx="880241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行菩薩道」。表諸往生者，皆是大乘也。以下，明上述因行之果。因雖千差，其果一味。大乘行人壽終生彼，悉「皆得阿惟越致」，並悉皆紫金色身，具足卅二種大丈夫相。不但身色如佛，且「皆當作佛」也。諸往生者，願於何方作佛，莫不隨其心願而得成就。故云「從心所願」也。至於成佛之期，則隨行人之「精進早晚」而異。早日精進則早日成佛，是則平等中之差別也。平等有差別，成佛有早晚也。差別中之平等，則皆當成佛也。求道之心，精進不休，皆當成佛。決無違失其成佛之本願者也。</a:t>
            </a:r>
          </a:p>
        </p:txBody>
      </p:sp>
    </p:spTree>
    <p:extLst>
      <p:ext uri="{BB962C8B-B14F-4D97-AF65-F5344CB8AC3E}">
        <p14:creationId xmlns:p14="http://schemas.microsoft.com/office/powerpoint/2010/main" val="21430405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BBC3836B-901C-9E72-0EEB-67937F7776B6}"/>
              </a:ext>
            </a:extLst>
          </p:cNvPr>
          <p:cNvSpPr txBox="1"/>
          <p:nvPr/>
        </p:nvSpPr>
        <p:spPr>
          <a:xfrm>
            <a:off x="9064952" y="70982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阿難。以此義利故。無量無數不可思議。無有等等無邊世界。諸佛如來。皆共稱讚無量壽佛所有功德。</a:t>
            </a:r>
          </a:p>
        </p:txBody>
      </p:sp>
      <p:sp>
        <p:nvSpPr>
          <p:cNvPr id="6" name="文字方塊 5">
            <a:extLst>
              <a:ext uri="{FF2B5EF4-FFF2-40B4-BE49-F238E27FC236}">
                <a16:creationId xmlns:a16="http://schemas.microsoft.com/office/drawing/2014/main" id="{4EBF28D7-2A66-435B-8F1E-B3028CD0C5E1}"/>
              </a:ext>
            </a:extLst>
          </p:cNvPr>
          <p:cNvSpPr txBox="1"/>
          <p:nvPr/>
        </p:nvSpPr>
        <p:spPr>
          <a:xfrm>
            <a:off x="262542" y="709820"/>
            <a:ext cx="880241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阿難」。世尊為喚起會眾之重視，故重呼當機阿難之名而告之曰：「以此義利故」。此處利有二義：一者堅利如金剛，可壞一切而不為一切所壞。二者利益，因此法門，能惠予一切眾生真實之利也。蓋謂往生法門之義理，舉體是金剛智慧，故云利（堅利）也。同時又是大慈悲之流現，普施眾生真實究竟之利。故云利（利益）也。是故無量無數無等無邊世界諸佛，「皆共稱讚無量壽佛所有功德」。凡夫往生皆不退轉，位齊補處菩薩，此乃十方世界之所無，是故十方如來悉共稱讚無量壽佛也。</a:t>
            </a:r>
          </a:p>
        </p:txBody>
      </p:sp>
    </p:spTree>
    <p:extLst>
      <p:ext uri="{BB962C8B-B14F-4D97-AF65-F5344CB8AC3E}">
        <p14:creationId xmlns:p14="http://schemas.microsoft.com/office/powerpoint/2010/main" val="65409878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01018CF8-6522-33C8-2A12-A10629B9A03C}"/>
              </a:ext>
            </a:extLst>
          </p:cNvPr>
          <p:cNvSpPr txBox="1"/>
          <p:nvPr/>
        </p:nvSpPr>
        <p:spPr>
          <a:xfrm>
            <a:off x="112578" y="45706"/>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往生正因第二十五</a:t>
            </a:r>
          </a:p>
          <a:p>
            <a:pPr>
              <a:lnSpc>
                <a:spcPts val="3000"/>
              </a:lnSpc>
            </a:pPr>
            <a:r>
              <a:rPr lang="zh-TW" altLang="en-US" sz="2800" dirty="0">
                <a:solidFill>
                  <a:schemeClr val="bg1"/>
                </a:solidFill>
              </a:rPr>
              <a:t>復次阿難。若有善男子。善女人。聞此經典。受持。讀誦。書寫。供養。晝夜相續。求生彼剎。發菩提心。持諸禁戒。堅守不犯。饒益有情。所作善根悉施與之。令得安樂。憶念西方阿彌陀佛。及彼國土。是人命終。如佛色相。種種莊嚴。生寶剎中。速得聞法。永不退轉。</a:t>
            </a:r>
          </a:p>
        </p:txBody>
      </p:sp>
      <p:sp>
        <p:nvSpPr>
          <p:cNvPr id="7" name="文字方塊 6">
            <a:extLst>
              <a:ext uri="{FF2B5EF4-FFF2-40B4-BE49-F238E27FC236}">
                <a16:creationId xmlns:a16="http://schemas.microsoft.com/office/drawing/2014/main" id="{75F6746E-543A-FE10-A18A-42EEB3763F94}"/>
              </a:ext>
            </a:extLst>
          </p:cNvPr>
          <p:cNvSpPr txBox="1"/>
          <p:nvPr/>
        </p:nvSpPr>
        <p:spPr>
          <a:xfrm>
            <a:off x="125549" y="2061642"/>
            <a:ext cx="12064864" cy="4606389"/>
          </a:xfrm>
          <a:prstGeom prst="rect">
            <a:avLst/>
          </a:prstGeom>
          <a:noFill/>
        </p:spPr>
        <p:txBody>
          <a:bodyPr wrap="square" rtlCol="0">
            <a:spAutoFit/>
          </a:bodyPr>
          <a:lstStyle/>
          <a:p>
            <a:pPr>
              <a:lnSpc>
                <a:spcPts val="3200"/>
              </a:lnSpc>
            </a:pPr>
            <a:r>
              <a:rPr lang="en-US" altLang="zh-TW" sz="2800" b="1" dirty="0">
                <a:solidFill>
                  <a:schemeClr val="bg1"/>
                </a:solidFill>
              </a:rPr>
              <a:t>Chapter 25: </a:t>
            </a:r>
            <a:r>
              <a:rPr lang="en-US" altLang="zh-CN" sz="2800" b="1" dirty="0">
                <a:solidFill>
                  <a:schemeClr val="bg1"/>
                </a:solidFill>
              </a:rPr>
              <a:t>T</a:t>
            </a:r>
            <a:r>
              <a:rPr lang="en-US" altLang="zh-TW" sz="2800" b="1" dirty="0">
                <a:solidFill>
                  <a:schemeClr val="bg1"/>
                </a:solidFill>
              </a:rPr>
              <a:t>he True Cause of Rebirth in the Pure Land</a:t>
            </a:r>
          </a:p>
          <a:p>
            <a:pPr>
              <a:lnSpc>
                <a:spcPts val="3200"/>
              </a:lnSpc>
            </a:pPr>
            <a:r>
              <a:rPr lang="en-US" altLang="zh-TW" sz="2800" b="1" dirty="0">
                <a:solidFill>
                  <a:schemeClr val="bg1"/>
                </a:solidFill>
              </a:rPr>
              <a:t>Again, </a:t>
            </a:r>
            <a:r>
              <a:rPr lang="en-US" altLang="zh-TW" sz="2800" b="1" dirty="0" err="1">
                <a:solidFill>
                  <a:schemeClr val="bg1"/>
                </a:solidFill>
              </a:rPr>
              <a:t>Ānanda</a:t>
            </a:r>
            <a:r>
              <a:rPr lang="en-US" altLang="zh-TW" sz="2800" b="1" dirty="0">
                <a:solidFill>
                  <a:schemeClr val="bg1"/>
                </a:solidFill>
              </a:rPr>
              <a:t>, if there are good men and good women who hear this sutra, accept and uphold it, read and recite it, copy it, and make offerings to it; who, day and night without interruption, aspire to be born in that Land, arouse the bodhi mind, observe the precepts and keep them unbroken, benefit sentient beings, and dedicate all their accumulated roots of goodness to them so that they may attain peace and happiness—if they recollect </a:t>
            </a:r>
            <a:r>
              <a:rPr lang="en-US" altLang="zh-TW" sz="2800" b="1" dirty="0" err="1">
                <a:solidFill>
                  <a:schemeClr val="bg1"/>
                </a:solidFill>
              </a:rPr>
              <a:t>Amitābha</a:t>
            </a:r>
            <a:r>
              <a:rPr lang="en-US" altLang="zh-TW" sz="2800" b="1" dirty="0">
                <a:solidFill>
                  <a:schemeClr val="bg1"/>
                </a:solidFill>
              </a:rPr>
              <a:t> Buddha and His Land of the West, then at the end of their lives they will appear with a body adorned like the Buddha’s, in various splendid forms, be reborn in the jeweled realm, quickly hear the Dharma, and never again regress from the supreme enlightenment.</a:t>
            </a:r>
            <a:endParaRPr lang="zh-TW" altLang="en-US" sz="2800" b="1" dirty="0">
              <a:solidFill>
                <a:schemeClr val="bg1"/>
              </a:solidFill>
            </a:endParaRPr>
          </a:p>
        </p:txBody>
      </p:sp>
    </p:spTree>
    <p:extLst>
      <p:ext uri="{BB962C8B-B14F-4D97-AF65-F5344CB8AC3E}">
        <p14:creationId xmlns:p14="http://schemas.microsoft.com/office/powerpoint/2010/main" val="3348882750"/>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7A4757E-B02B-194A-26AC-52F2F3DFAB4C}"/>
              </a:ext>
            </a:extLst>
          </p:cNvPr>
          <p:cNvSpPr txBox="1"/>
          <p:nvPr/>
        </p:nvSpPr>
        <p:spPr>
          <a:xfrm>
            <a:off x="112578" y="-26590"/>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復次阿難。若有眾生欲生彼國。雖不能大精進禪定。盡持經戒。要當作善。所謂一不殺生。二不偷盜。三不淫欲。四不妄言。五不綺語。六不惡口。七不兩舌。八不貪。九不瞋。十不癡。如是晝夜思惟。極樂世界阿彌陀佛。種種功德。種種莊嚴。志心歸依。頂禮供養。是人臨終。不驚不怖。心不顛倒。即得往生彼佛國土。</a:t>
            </a:r>
          </a:p>
        </p:txBody>
      </p:sp>
      <p:sp>
        <p:nvSpPr>
          <p:cNvPr id="5" name="文字方塊 4">
            <a:extLst>
              <a:ext uri="{FF2B5EF4-FFF2-40B4-BE49-F238E27FC236}">
                <a16:creationId xmlns:a16="http://schemas.microsoft.com/office/drawing/2014/main" id="{70561971-A1F7-D43D-E67E-95ACABA2A8B5}"/>
              </a:ext>
            </a:extLst>
          </p:cNvPr>
          <p:cNvSpPr txBox="1"/>
          <p:nvPr/>
        </p:nvSpPr>
        <p:spPr>
          <a:xfrm>
            <a:off x="125549" y="1917626"/>
            <a:ext cx="12064864" cy="5016758"/>
          </a:xfrm>
          <a:prstGeom prst="rect">
            <a:avLst/>
          </a:prstGeom>
          <a:noFill/>
        </p:spPr>
        <p:txBody>
          <a:bodyPr wrap="square" rtlCol="0">
            <a:spAutoFit/>
          </a:bodyPr>
          <a:lstStyle/>
          <a:p>
            <a:pPr>
              <a:lnSpc>
                <a:spcPts val="3200"/>
              </a:lnSpc>
            </a:pPr>
            <a:r>
              <a:rPr lang="en-US" altLang="zh-TW" sz="2800" b="1" dirty="0">
                <a:solidFill>
                  <a:schemeClr val="bg1"/>
                </a:solidFill>
              </a:rPr>
              <a:t>Again, </a:t>
            </a:r>
            <a:r>
              <a:rPr lang="en-US" altLang="zh-TW" sz="2800" b="1" dirty="0" err="1">
                <a:solidFill>
                  <a:schemeClr val="bg1"/>
                </a:solidFill>
              </a:rPr>
              <a:t>Ānanda</a:t>
            </a:r>
            <a:r>
              <a:rPr lang="en-US" altLang="zh-TW" sz="2800" b="1" dirty="0">
                <a:solidFill>
                  <a:schemeClr val="bg1"/>
                </a:solidFill>
              </a:rPr>
              <a:t>, if there are sentient beings who wish to be born in that Land, even though they cannot </a:t>
            </a:r>
            <a:r>
              <a:rPr lang="en-US" altLang="zh-TW" sz="2800" b="1" dirty="0" err="1">
                <a:solidFill>
                  <a:schemeClr val="bg1"/>
                </a:solidFill>
              </a:rPr>
              <a:t>practise</a:t>
            </a:r>
            <a:r>
              <a:rPr lang="en-US" altLang="zh-TW" sz="2800" b="1" dirty="0">
                <a:solidFill>
                  <a:schemeClr val="bg1"/>
                </a:solidFill>
              </a:rPr>
              <a:t> great diligence in meditation or perfectly uphold the scriptures and precepts, they should still perform good deeds. These are:(1) not taking life,(2) not stealing,(3) not engaging in sexual misconduct,(4) not speaking falsehoods,(5) not using frivolous speech,(6) not using harsh words,(7) not engaging in divisive speech,(8) not being greedy,(9) not harboring anger, and(10) not holding deluded views. Day and night they should contemplate </a:t>
            </a:r>
            <a:r>
              <a:rPr lang="en-US" altLang="zh-TW" sz="2800" b="1" dirty="0" err="1">
                <a:solidFill>
                  <a:schemeClr val="bg1"/>
                </a:solidFill>
              </a:rPr>
              <a:t>Amitābha</a:t>
            </a:r>
            <a:r>
              <a:rPr lang="en-US" altLang="zh-TW" sz="2800" b="1" dirty="0">
                <a:solidFill>
                  <a:schemeClr val="bg1"/>
                </a:solidFill>
              </a:rPr>
              <a:t> Buddha of the Land of Ultimate Bliss, His various virtues and adornments, and wholeheartedly take refuge in, venerate, and make offerings to Him. When such a person approaches the end of life, they will feel no fear or confusion, and with an unshaken mind, they will attain rebirth in that Buddha’s Land.</a:t>
            </a:r>
            <a:endParaRPr lang="zh-TW" altLang="en-US" sz="2800" b="1" dirty="0">
              <a:solidFill>
                <a:schemeClr val="bg1"/>
              </a:solidFill>
            </a:endParaRPr>
          </a:p>
        </p:txBody>
      </p:sp>
    </p:spTree>
    <p:extLst>
      <p:ext uri="{BB962C8B-B14F-4D97-AF65-F5344CB8AC3E}">
        <p14:creationId xmlns:p14="http://schemas.microsoft.com/office/powerpoint/2010/main" val="120040435"/>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375680A8-B39B-6EB7-CAB9-C7EBB1150BAA}"/>
              </a:ext>
            </a:extLst>
          </p:cNvPr>
          <p:cNvSpPr txBox="1"/>
          <p:nvPr/>
        </p:nvSpPr>
        <p:spPr>
          <a:xfrm>
            <a:off x="112578" y="-26590"/>
            <a:ext cx="12064864" cy="1887696"/>
          </a:xfrm>
          <a:prstGeom prst="rect">
            <a:avLst/>
          </a:prstGeom>
          <a:noFill/>
        </p:spPr>
        <p:txBody>
          <a:bodyPr wrap="square" rtlCol="0">
            <a:spAutoFit/>
          </a:bodyPr>
          <a:lstStyle/>
          <a:p>
            <a:pPr>
              <a:lnSpc>
                <a:spcPts val="2800"/>
              </a:lnSpc>
            </a:pPr>
            <a:r>
              <a:rPr lang="zh-TW" altLang="en-US" sz="2600" dirty="0">
                <a:solidFill>
                  <a:schemeClr val="bg1"/>
                </a:solidFill>
              </a:rPr>
              <a:t>若多事物。不能離家。不暇大修齋戒。一心清淨。有空閒時。端正身心。絕欲去憂。慈心精進。不當瞋怒。嫉妒。不得貪餮慳惜。不得中悔。不得狐疑。要當孝順。至誠忠信。當信佛經語深。當信作善得福。奉持如是等法。不得虧失。思惟熟計。欲得度脫。晝夜常念。願欲往生阿彌陀佛清淨佛國。十日十夜乃至一日一夜不斷絕者。壽終皆得往生其國</a:t>
            </a:r>
            <a:r>
              <a:rPr lang="zh-CN" altLang="en-US" sz="2600" dirty="0">
                <a:solidFill>
                  <a:schemeClr val="bg1"/>
                </a:solidFill>
              </a:rPr>
              <a:t>。</a:t>
            </a:r>
            <a:endParaRPr lang="zh-TW" altLang="en-US" sz="2600" dirty="0">
              <a:solidFill>
                <a:schemeClr val="bg1"/>
              </a:solidFill>
            </a:endParaRPr>
          </a:p>
        </p:txBody>
      </p:sp>
      <p:sp>
        <p:nvSpPr>
          <p:cNvPr id="8" name="文字方塊 7">
            <a:extLst>
              <a:ext uri="{FF2B5EF4-FFF2-40B4-BE49-F238E27FC236}">
                <a16:creationId xmlns:a16="http://schemas.microsoft.com/office/drawing/2014/main" id="{E8932377-5D39-1A0A-E885-231BED92DAD4}"/>
              </a:ext>
            </a:extLst>
          </p:cNvPr>
          <p:cNvSpPr txBox="1"/>
          <p:nvPr/>
        </p:nvSpPr>
        <p:spPr>
          <a:xfrm>
            <a:off x="112578" y="1861106"/>
            <a:ext cx="12064864" cy="4761881"/>
          </a:xfrm>
          <a:prstGeom prst="rect">
            <a:avLst/>
          </a:prstGeom>
          <a:noFill/>
        </p:spPr>
        <p:txBody>
          <a:bodyPr wrap="square" rtlCol="0">
            <a:spAutoFit/>
          </a:bodyPr>
          <a:lstStyle/>
          <a:p>
            <a:pPr>
              <a:lnSpc>
                <a:spcPts val="2800"/>
              </a:lnSpc>
            </a:pPr>
            <a:r>
              <a:rPr lang="en-US" altLang="zh-TW" sz="2700" b="1" dirty="0">
                <a:solidFill>
                  <a:schemeClr val="bg1"/>
                </a:solidFill>
              </a:rPr>
              <a:t>If there are those who, being occupied with many affairs, cannot leave home and have no leisure to devote themselves fully to fasting or strict observances, they should still keep a pure and focused mind. Whenever they have moments of calm, they should compose body and mind, abandon desire and worry, cultivate compassion and diligence, refrain from anger and jealousy, avoid greed, gluttony, and miserliness, harbor no regret or doubt, and </a:t>
            </a:r>
            <a:r>
              <a:rPr lang="en-US" altLang="zh-TW" sz="2700" b="1" dirty="0" err="1">
                <a:solidFill>
                  <a:schemeClr val="bg1"/>
                </a:solidFill>
              </a:rPr>
              <a:t>practi</a:t>
            </a:r>
            <a:r>
              <a:rPr lang="en-US" altLang="zh-CN" sz="2700" b="1" dirty="0" err="1">
                <a:solidFill>
                  <a:schemeClr val="bg1"/>
                </a:solidFill>
              </a:rPr>
              <a:t>s</a:t>
            </a:r>
            <a:r>
              <a:rPr lang="en-US" altLang="zh-TW" sz="2700" b="1" dirty="0" err="1">
                <a:solidFill>
                  <a:schemeClr val="bg1"/>
                </a:solidFill>
              </a:rPr>
              <a:t>e</a:t>
            </a:r>
            <a:r>
              <a:rPr lang="en-US" altLang="zh-TW" sz="2700" b="1" dirty="0">
                <a:solidFill>
                  <a:schemeClr val="bg1"/>
                </a:solidFill>
              </a:rPr>
              <a:t> filial piety with utmost sincerity, loyalty, and faithfulness. They should deeply believe in the profound words of the Buddha’s teachings and trust that virtuous deeds bring blessings. By upholding such practices without negligence, reflecting upon them carefully, and aspiring for liberation, they should day and night constantly think of and wish to be reborn in the Pure Land of </a:t>
            </a:r>
            <a:r>
              <a:rPr lang="en-US" altLang="zh-TW" sz="2700" b="1" dirty="0" err="1">
                <a:solidFill>
                  <a:schemeClr val="bg1"/>
                </a:solidFill>
              </a:rPr>
              <a:t>Amitābha</a:t>
            </a:r>
            <a:r>
              <a:rPr lang="en-US" altLang="zh-TW" sz="2700" b="1" dirty="0">
                <a:solidFill>
                  <a:schemeClr val="bg1"/>
                </a:solidFill>
              </a:rPr>
              <a:t> Buddha. If, for ten days and nights, or even just one day and one night, they sustain this mindfulness without interruption, then at the end of their life, they will certainly be reborn in that Buddha’s Land.</a:t>
            </a:r>
            <a:endParaRPr lang="zh-TW" altLang="en-US" sz="2700" b="1" dirty="0">
              <a:solidFill>
                <a:schemeClr val="bg1"/>
              </a:solidFill>
            </a:endParaRPr>
          </a:p>
        </p:txBody>
      </p:sp>
    </p:spTree>
    <p:extLst>
      <p:ext uri="{BB962C8B-B14F-4D97-AF65-F5344CB8AC3E}">
        <p14:creationId xmlns:p14="http://schemas.microsoft.com/office/powerpoint/2010/main" val="3042791875"/>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2607E525-5663-8C54-69BE-E03ACFAC2624}"/>
              </a:ext>
            </a:extLst>
          </p:cNvPr>
          <p:cNvSpPr txBox="1"/>
          <p:nvPr/>
        </p:nvSpPr>
        <p:spPr>
          <a:xfrm>
            <a:off x="62774" y="241886"/>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行菩薩道。諸往生者。皆得阿惟越致。皆具金色三十二相。皆當作佛。欲於何方佛國作佛。從心所願。隨其精進早晚。求道不休。會當得之。不失其所願也。阿難。以此義利故。無量無數不可思議。無有等等無邊世界。諸佛如來。皆共稱讚無量壽佛所有功德。</a:t>
            </a:r>
          </a:p>
        </p:txBody>
      </p:sp>
      <p:sp>
        <p:nvSpPr>
          <p:cNvPr id="8" name="文字方塊 7">
            <a:extLst>
              <a:ext uri="{FF2B5EF4-FFF2-40B4-BE49-F238E27FC236}">
                <a16:creationId xmlns:a16="http://schemas.microsoft.com/office/drawing/2014/main" id="{AB5E068F-DB1F-5310-D668-8BAC09311424}"/>
              </a:ext>
            </a:extLst>
          </p:cNvPr>
          <p:cNvSpPr txBox="1"/>
          <p:nvPr/>
        </p:nvSpPr>
        <p:spPr>
          <a:xfrm>
            <a:off x="125549" y="2042086"/>
            <a:ext cx="12064864" cy="4196020"/>
          </a:xfrm>
          <a:prstGeom prst="rect">
            <a:avLst/>
          </a:prstGeom>
          <a:noFill/>
        </p:spPr>
        <p:txBody>
          <a:bodyPr wrap="square" rtlCol="0">
            <a:spAutoFit/>
          </a:bodyPr>
          <a:lstStyle/>
          <a:p>
            <a:pPr>
              <a:lnSpc>
                <a:spcPts val="3200"/>
              </a:lnSpc>
            </a:pPr>
            <a:r>
              <a:rPr lang="en-US" altLang="zh-TW" sz="2800" b="1" dirty="0">
                <a:solidFill>
                  <a:schemeClr val="bg1"/>
                </a:solidFill>
              </a:rPr>
              <a:t>Those who </a:t>
            </a:r>
            <a:r>
              <a:rPr lang="en-US" altLang="zh-TW" sz="2800" b="1" dirty="0" err="1">
                <a:solidFill>
                  <a:schemeClr val="bg1"/>
                </a:solidFill>
              </a:rPr>
              <a:t>practise</a:t>
            </a:r>
            <a:r>
              <a:rPr lang="en-US" altLang="zh-TW" sz="2800" b="1" dirty="0">
                <a:solidFill>
                  <a:schemeClr val="bg1"/>
                </a:solidFill>
              </a:rPr>
              <a:t> the Bodhisattva Path and attain rebirth [in the Pure Land] all reach the stage of </a:t>
            </a:r>
            <a:r>
              <a:rPr lang="en-US" altLang="zh-TW" sz="2800" b="1" dirty="0" err="1">
                <a:solidFill>
                  <a:schemeClr val="bg1"/>
                </a:solidFill>
              </a:rPr>
              <a:t>Avaivartika</a:t>
            </a:r>
            <a:r>
              <a:rPr lang="en-US" altLang="zh-TW" sz="2800" b="1" dirty="0">
                <a:solidFill>
                  <a:schemeClr val="bg1"/>
                </a:solidFill>
              </a:rPr>
              <a:t>—non-retrogression. They are all endowed with golden bodies adorned with the thirty-two marks of perfection, and each is destined to become a Buddha. Wherever they wish to attain Buddhahood—in whichever Buddha-land they choose—according to the depth of their vows and diligence in practice, they will ultimately </a:t>
            </a:r>
            <a:r>
              <a:rPr lang="en-US" altLang="zh-TW" sz="2800" b="1" dirty="0" err="1">
                <a:solidFill>
                  <a:schemeClr val="bg1"/>
                </a:solidFill>
              </a:rPr>
              <a:t>realise</a:t>
            </a:r>
            <a:r>
              <a:rPr lang="en-US" altLang="zh-TW" sz="2800" b="1" dirty="0">
                <a:solidFill>
                  <a:schemeClr val="bg1"/>
                </a:solidFill>
              </a:rPr>
              <a:t> it without fail, never losing what they aspire to achieve. </a:t>
            </a:r>
            <a:r>
              <a:rPr lang="en-US" altLang="zh-TW" sz="2800" b="1" dirty="0" err="1">
                <a:solidFill>
                  <a:schemeClr val="bg1"/>
                </a:solidFill>
              </a:rPr>
              <a:t>Ānanda</a:t>
            </a:r>
            <a:r>
              <a:rPr lang="en-US" altLang="zh-TW" sz="2800" b="1" dirty="0">
                <a:solidFill>
                  <a:schemeClr val="bg1"/>
                </a:solidFill>
              </a:rPr>
              <a:t>, it is because of this supreme meaning and benefit that the countless, boundless, and inconceivable Buddhas throughout infinite worlds all together praise the immeasurable virtues of </a:t>
            </a:r>
            <a:r>
              <a:rPr lang="en-US" altLang="zh-TW" sz="2800" b="1" dirty="0" err="1">
                <a:solidFill>
                  <a:schemeClr val="bg1"/>
                </a:solidFill>
              </a:rPr>
              <a:t>Amitābha</a:t>
            </a:r>
            <a:r>
              <a:rPr lang="en-US" altLang="zh-TW" sz="2800" b="1" dirty="0">
                <a:solidFill>
                  <a:schemeClr val="bg1"/>
                </a:solidFill>
              </a:rPr>
              <a:t> Buddha.</a:t>
            </a:r>
            <a:endParaRPr lang="zh-TW" altLang="en-US" sz="2800" b="1" dirty="0">
              <a:solidFill>
                <a:schemeClr val="bg1"/>
              </a:solidFill>
            </a:endParaRPr>
          </a:p>
        </p:txBody>
      </p:sp>
    </p:spTree>
    <p:extLst>
      <p:ext uri="{BB962C8B-B14F-4D97-AF65-F5344CB8AC3E}">
        <p14:creationId xmlns:p14="http://schemas.microsoft.com/office/powerpoint/2010/main" val="2353430190"/>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06C40789-91C3-1EEA-850C-B998FEFF906D}"/>
              </a:ext>
            </a:extLst>
          </p:cNvPr>
          <p:cNvPicPr>
            <a:picLocks noChangeAspect="1"/>
          </p:cNvPicPr>
          <p:nvPr/>
        </p:nvPicPr>
        <p:blipFill>
          <a:blip r:embed="rId3"/>
          <a:stretch>
            <a:fillRect/>
          </a:stretch>
        </p:blipFill>
        <p:spPr>
          <a:xfrm>
            <a:off x="0" y="1"/>
            <a:ext cx="12190413" cy="2709714"/>
          </a:xfrm>
          <a:prstGeom prst="rect">
            <a:avLst/>
          </a:prstGeom>
        </p:spPr>
      </p:pic>
      <p:pic>
        <p:nvPicPr>
          <p:cNvPr id="5" name="圖片 4">
            <a:extLst>
              <a:ext uri="{FF2B5EF4-FFF2-40B4-BE49-F238E27FC236}">
                <a16:creationId xmlns:a16="http://schemas.microsoft.com/office/drawing/2014/main" id="{93C30FB0-D8B2-A7E3-937E-2E3A44FDF48D}"/>
              </a:ext>
            </a:extLst>
          </p:cNvPr>
          <p:cNvPicPr>
            <a:picLocks noChangeAspect="1"/>
          </p:cNvPicPr>
          <p:nvPr/>
        </p:nvPicPr>
        <p:blipFill>
          <a:blip r:embed="rId4"/>
          <a:stretch>
            <a:fillRect/>
          </a:stretch>
        </p:blipFill>
        <p:spPr>
          <a:xfrm>
            <a:off x="3358902" y="2688386"/>
            <a:ext cx="2376264" cy="1245464"/>
          </a:xfrm>
          <a:prstGeom prst="rect">
            <a:avLst/>
          </a:prstGeom>
        </p:spPr>
      </p:pic>
      <p:pic>
        <p:nvPicPr>
          <p:cNvPr id="11" name="圖片 10">
            <a:extLst>
              <a:ext uri="{FF2B5EF4-FFF2-40B4-BE49-F238E27FC236}">
                <a16:creationId xmlns:a16="http://schemas.microsoft.com/office/drawing/2014/main" id="{AC8B12DD-B703-DBE1-CAD3-95CB058A8736}"/>
              </a:ext>
            </a:extLst>
          </p:cNvPr>
          <p:cNvPicPr>
            <a:picLocks noChangeAspect="1"/>
          </p:cNvPicPr>
          <p:nvPr/>
        </p:nvPicPr>
        <p:blipFill>
          <a:blip r:embed="rId5"/>
          <a:stretch>
            <a:fillRect/>
          </a:stretch>
        </p:blipFill>
        <p:spPr>
          <a:xfrm>
            <a:off x="910630" y="3933850"/>
            <a:ext cx="5040560" cy="2304256"/>
          </a:xfrm>
          <a:prstGeom prst="rect">
            <a:avLst/>
          </a:prstGeom>
        </p:spPr>
      </p:pic>
      <p:sp>
        <p:nvSpPr>
          <p:cNvPr id="12" name="圖說文字: 雙折線 11">
            <a:extLst>
              <a:ext uri="{FF2B5EF4-FFF2-40B4-BE49-F238E27FC236}">
                <a16:creationId xmlns:a16="http://schemas.microsoft.com/office/drawing/2014/main" id="{7DCC8853-7FC8-0317-CF2E-6F49EEF88D0E}"/>
              </a:ext>
            </a:extLst>
          </p:cNvPr>
          <p:cNvSpPr/>
          <p:nvPr/>
        </p:nvSpPr>
        <p:spPr>
          <a:xfrm>
            <a:off x="6071964" y="2277666"/>
            <a:ext cx="502136" cy="3456384"/>
          </a:xfrm>
          <a:prstGeom prst="borderCallout3">
            <a:avLst>
              <a:gd name="adj1" fmla="val 99576"/>
              <a:gd name="adj2" fmla="val 44755"/>
              <a:gd name="adj3" fmla="val 128045"/>
              <a:gd name="adj4" fmla="val 46521"/>
              <a:gd name="adj5" fmla="val 120636"/>
              <a:gd name="adj6" fmla="val -83295"/>
              <a:gd name="adj7" fmla="val 113026"/>
              <a:gd name="adj8" fmla="val -87639"/>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禮供聽法第二十六</a:t>
            </a:r>
          </a:p>
        </p:txBody>
      </p:sp>
    </p:spTree>
    <p:extLst>
      <p:ext uri="{BB962C8B-B14F-4D97-AF65-F5344CB8AC3E}">
        <p14:creationId xmlns:p14="http://schemas.microsoft.com/office/powerpoint/2010/main" val="14407515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CF14EEF-E90C-5798-C449-16DDB38BA911}"/>
              </a:ext>
            </a:extLst>
          </p:cNvPr>
          <p:cNvSpPr txBox="1"/>
          <p:nvPr/>
        </p:nvSpPr>
        <p:spPr>
          <a:xfrm>
            <a:off x="10180209" y="621482"/>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禮供聽法第二十六</a:t>
            </a:r>
          </a:p>
        </p:txBody>
      </p:sp>
      <p:sp>
        <p:nvSpPr>
          <p:cNvPr id="5" name="文字方塊 4">
            <a:extLst>
              <a:ext uri="{FF2B5EF4-FFF2-40B4-BE49-F238E27FC236}">
                <a16:creationId xmlns:a16="http://schemas.microsoft.com/office/drawing/2014/main" id="{42071982-32CA-2238-2C47-88350E0777E6}"/>
              </a:ext>
            </a:extLst>
          </p:cNvPr>
          <p:cNvSpPr txBox="1"/>
          <p:nvPr/>
        </p:nvSpPr>
        <p:spPr>
          <a:xfrm>
            <a:off x="4424997" y="709820"/>
            <a:ext cx="5570756"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本品名「禮供聽法」。「禮供」者，十方世界諸大菩薩，咸至極樂世界，禮拜供養阿彌陀佛也。「聽法」者，阿彌陀佛憫念來者，乃為宣演妙法，十方大士歡喜聽受也。此中彌陀說法，乃釋尊轉述。但兩土導師無二無別。釋尊口述何異彌陀親談。故今我儕讀經亦未異於蒞會聞法也。品末釋尊復讚聞法大士自利利他，受記成佛之德。</a:t>
            </a:r>
          </a:p>
        </p:txBody>
      </p:sp>
      <p:sp>
        <p:nvSpPr>
          <p:cNvPr id="6" name="文字方塊 5">
            <a:extLst>
              <a:ext uri="{FF2B5EF4-FFF2-40B4-BE49-F238E27FC236}">
                <a16:creationId xmlns:a16="http://schemas.microsoft.com/office/drawing/2014/main" id="{D476F8B9-1DAC-36BA-CD7D-C1FB45DD9549}"/>
              </a:ext>
            </a:extLst>
          </p:cNvPr>
          <p:cNvSpPr txBox="1"/>
          <p:nvPr/>
        </p:nvSpPr>
        <p:spPr>
          <a:xfrm>
            <a:off x="406574" y="709820"/>
            <a:ext cx="3877985"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復次阿難。十方世界諸菩薩眾。為欲瞻禮極樂世界無量壽佛。各以香華幢幡寶蓋。往詣佛所。恭敬供養。聽受經法。宣布道化。稱讚佛土功德莊嚴。爾時世尊即說頌曰</a:t>
            </a:r>
          </a:p>
        </p:txBody>
      </p:sp>
      <p:sp>
        <p:nvSpPr>
          <p:cNvPr id="7" name="匾額 6" descr="佛學概要十四講表 習講">
            <a:extLst>
              <a:ext uri="{FF2B5EF4-FFF2-40B4-BE49-F238E27FC236}">
                <a16:creationId xmlns:a16="http://schemas.microsoft.com/office/drawing/2014/main" id="{CB8DEB76-2E01-A3AB-EE1C-F9FED098B37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Tree>
    <p:extLst>
      <p:ext uri="{BB962C8B-B14F-4D97-AF65-F5344CB8AC3E}">
        <p14:creationId xmlns:p14="http://schemas.microsoft.com/office/powerpoint/2010/main" val="16668840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1E6A714-07E6-6474-9E5D-D17AB0ABF77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74EF182A-870F-792E-AAF1-DCD249E309F2}"/>
              </a:ext>
            </a:extLst>
          </p:cNvPr>
          <p:cNvSpPr txBox="1"/>
          <p:nvPr/>
        </p:nvSpPr>
        <p:spPr>
          <a:xfrm>
            <a:off x="277561" y="1139413"/>
            <a:ext cx="10649069"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東方諸佛剎  數如恆河沙</a:t>
            </a:r>
          </a:p>
          <a:p>
            <a:pPr>
              <a:lnSpc>
                <a:spcPts val="4800"/>
              </a:lnSpc>
            </a:pPr>
            <a:r>
              <a:rPr lang="zh-TW" altLang="en-US" sz="3000" b="1" dirty="0">
                <a:solidFill>
                  <a:schemeClr val="bg1">
                    <a:lumMod val="95000"/>
                  </a:schemeClr>
                </a:solidFill>
              </a:rPr>
              <a:t>恆沙菩薩眾  往禮無量壽</a:t>
            </a:r>
          </a:p>
          <a:p>
            <a:pPr>
              <a:lnSpc>
                <a:spcPts val="4800"/>
              </a:lnSpc>
            </a:pPr>
            <a:r>
              <a:rPr lang="zh-TW" altLang="en-US" sz="3000" b="1" dirty="0">
                <a:solidFill>
                  <a:schemeClr val="bg1">
                    <a:lumMod val="95000"/>
                  </a:schemeClr>
                </a:solidFill>
              </a:rPr>
              <a:t>南西北四維  上下亦復然</a:t>
            </a:r>
          </a:p>
          <a:p>
            <a:pPr>
              <a:lnSpc>
                <a:spcPts val="4800"/>
              </a:lnSpc>
            </a:pPr>
            <a:r>
              <a:rPr lang="zh-TW" altLang="en-US" sz="3000" b="1" dirty="0">
                <a:solidFill>
                  <a:schemeClr val="bg1">
                    <a:lumMod val="95000"/>
                  </a:schemeClr>
                </a:solidFill>
              </a:rPr>
              <a:t>咸以尊重心  奉諸珍妙供</a:t>
            </a:r>
          </a:p>
          <a:p>
            <a:pPr>
              <a:lnSpc>
                <a:spcPts val="4800"/>
              </a:lnSpc>
            </a:pPr>
            <a:r>
              <a:rPr lang="zh-TW" altLang="en-US" sz="3000" b="1" dirty="0">
                <a:solidFill>
                  <a:schemeClr val="bg1">
                    <a:lumMod val="95000"/>
                  </a:schemeClr>
                </a:solidFill>
              </a:rPr>
              <a:t>暢發和雅音  歌歎最勝尊</a:t>
            </a:r>
          </a:p>
          <a:p>
            <a:pPr>
              <a:lnSpc>
                <a:spcPts val="4800"/>
              </a:lnSpc>
            </a:pPr>
            <a:r>
              <a:rPr lang="zh-TW" altLang="en-US" sz="3000" b="1" dirty="0">
                <a:solidFill>
                  <a:schemeClr val="bg1">
                    <a:lumMod val="95000"/>
                  </a:schemeClr>
                </a:solidFill>
              </a:rPr>
              <a:t>究達神通慧  遊入深法門</a:t>
            </a:r>
          </a:p>
          <a:p>
            <a:pPr>
              <a:lnSpc>
                <a:spcPts val="4800"/>
              </a:lnSpc>
            </a:pPr>
            <a:r>
              <a:rPr lang="zh-TW" altLang="en-US" sz="3000" b="1" dirty="0">
                <a:solidFill>
                  <a:schemeClr val="bg1">
                    <a:lumMod val="95000"/>
                  </a:schemeClr>
                </a:solidFill>
              </a:rPr>
              <a:t>聞佛聖德名  安穩得大利</a:t>
            </a:r>
          </a:p>
          <a:p>
            <a:pPr>
              <a:lnSpc>
                <a:spcPts val="4800"/>
              </a:lnSpc>
            </a:pPr>
            <a:r>
              <a:rPr lang="zh-TW" altLang="en-US" sz="3000" b="1" dirty="0">
                <a:solidFill>
                  <a:schemeClr val="bg1">
                    <a:lumMod val="95000"/>
                  </a:schemeClr>
                </a:solidFill>
              </a:rPr>
              <a:t>種種供養中  勤修無懈倦</a:t>
            </a:r>
          </a:p>
          <a:p>
            <a:pPr>
              <a:lnSpc>
                <a:spcPts val="4800"/>
              </a:lnSpc>
            </a:pPr>
            <a:r>
              <a:rPr lang="zh-TW" altLang="en-US" sz="3000" b="1" dirty="0">
                <a:solidFill>
                  <a:schemeClr val="bg1">
                    <a:lumMod val="95000"/>
                  </a:schemeClr>
                </a:solidFill>
              </a:rPr>
              <a:t>觀彼殊勝剎  微妙難思議</a:t>
            </a:r>
          </a:p>
          <a:p>
            <a:pPr>
              <a:lnSpc>
                <a:spcPts val="4800"/>
              </a:lnSpc>
            </a:pPr>
            <a:r>
              <a:rPr lang="zh-TW" altLang="en-US" sz="3000" b="1" dirty="0">
                <a:solidFill>
                  <a:schemeClr val="bg1">
                    <a:lumMod val="95000"/>
                  </a:schemeClr>
                </a:solidFill>
              </a:rPr>
              <a:t>功德普莊嚴  諸佛國難比</a:t>
            </a:r>
          </a:p>
          <a:p>
            <a:pPr>
              <a:lnSpc>
                <a:spcPts val="4800"/>
              </a:lnSpc>
            </a:pPr>
            <a:r>
              <a:rPr lang="zh-TW" altLang="en-US" sz="3000" b="1" dirty="0">
                <a:solidFill>
                  <a:schemeClr val="bg1">
                    <a:lumMod val="95000"/>
                  </a:schemeClr>
                </a:solidFill>
              </a:rPr>
              <a:t>因發無上心  願速成菩提</a:t>
            </a:r>
          </a:p>
          <a:p>
            <a:pPr>
              <a:lnSpc>
                <a:spcPts val="4800"/>
              </a:lnSpc>
            </a:pPr>
            <a:r>
              <a:rPr lang="zh-TW" altLang="en-US" sz="3000" b="1" dirty="0">
                <a:solidFill>
                  <a:schemeClr val="bg1">
                    <a:lumMod val="95000"/>
                  </a:schemeClr>
                </a:solidFill>
              </a:rPr>
              <a:t>應時無量尊  微笑現金容</a:t>
            </a:r>
          </a:p>
          <a:p>
            <a:pPr>
              <a:lnSpc>
                <a:spcPts val="4800"/>
              </a:lnSpc>
            </a:pPr>
            <a:r>
              <a:rPr lang="zh-TW" altLang="en-US" sz="3000" b="1" dirty="0">
                <a:solidFill>
                  <a:schemeClr val="bg1">
                    <a:lumMod val="95000"/>
                  </a:schemeClr>
                </a:solidFill>
              </a:rPr>
              <a:t>光明從口出  遍照十方國</a:t>
            </a:r>
            <a:endParaRPr lang="en-US" altLang="zh-TW" sz="3000" b="1" dirty="0">
              <a:solidFill>
                <a:schemeClr val="bg1">
                  <a:lumMod val="95000"/>
                </a:schemeClr>
              </a:solidFill>
            </a:endParaRPr>
          </a:p>
          <a:p>
            <a:pPr>
              <a:lnSpc>
                <a:spcPts val="4800"/>
              </a:lnSpc>
            </a:pPr>
            <a:r>
              <a:rPr lang="zh-TW" altLang="en-US" sz="3000" b="1" dirty="0">
                <a:solidFill>
                  <a:schemeClr val="bg1">
                    <a:lumMod val="95000"/>
                  </a:schemeClr>
                </a:solidFill>
              </a:rPr>
              <a:t>迴光還繞佛  三匝從頂入</a:t>
            </a:r>
          </a:p>
          <a:p>
            <a:pPr>
              <a:lnSpc>
                <a:spcPts val="4800"/>
              </a:lnSpc>
            </a:pPr>
            <a:r>
              <a:rPr lang="zh-TW" altLang="en-US" sz="3000" b="1" dirty="0">
                <a:solidFill>
                  <a:schemeClr val="bg1">
                    <a:lumMod val="95000"/>
                  </a:schemeClr>
                </a:solidFill>
              </a:rPr>
              <a:t>菩薩見此光  即證不退位</a:t>
            </a:r>
          </a:p>
          <a:p>
            <a:pPr>
              <a:lnSpc>
                <a:spcPts val="4800"/>
              </a:lnSpc>
            </a:pPr>
            <a:r>
              <a:rPr lang="zh-TW" altLang="en-US" sz="3000" b="1" dirty="0">
                <a:solidFill>
                  <a:schemeClr val="bg1">
                    <a:lumMod val="95000"/>
                  </a:schemeClr>
                </a:solidFill>
              </a:rPr>
              <a:t>時會一切眾  互慶生歡喜</a:t>
            </a:r>
          </a:p>
          <a:p>
            <a:pPr>
              <a:lnSpc>
                <a:spcPts val="4800"/>
              </a:lnSpc>
            </a:pPr>
            <a:r>
              <a:rPr lang="zh-TW" altLang="en-US" sz="3000" b="1" dirty="0">
                <a:solidFill>
                  <a:schemeClr val="bg1">
                    <a:lumMod val="95000"/>
                  </a:schemeClr>
                </a:solidFill>
              </a:rPr>
              <a:t>佛語梵雷震  八音暢妙聲</a:t>
            </a:r>
          </a:p>
        </p:txBody>
      </p:sp>
    </p:spTree>
    <p:extLst>
      <p:ext uri="{BB962C8B-B14F-4D97-AF65-F5344CB8AC3E}">
        <p14:creationId xmlns:p14="http://schemas.microsoft.com/office/powerpoint/2010/main" val="933846738"/>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6A91077-27BF-7E30-C57A-657DEF5AC3F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88101A65-9EC9-0CA9-17E7-1E3A3D74326A}"/>
              </a:ext>
            </a:extLst>
          </p:cNvPr>
          <p:cNvSpPr txBox="1"/>
          <p:nvPr/>
        </p:nvSpPr>
        <p:spPr>
          <a:xfrm>
            <a:off x="0" y="1139413"/>
            <a:ext cx="11264622"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十方來正士  吾悉知彼願</a:t>
            </a:r>
          </a:p>
          <a:p>
            <a:pPr>
              <a:lnSpc>
                <a:spcPts val="4800"/>
              </a:lnSpc>
            </a:pPr>
            <a:r>
              <a:rPr lang="zh-TW" altLang="en-US" sz="3000" b="1" dirty="0">
                <a:solidFill>
                  <a:schemeClr val="bg1">
                    <a:lumMod val="95000"/>
                  </a:schemeClr>
                </a:solidFill>
              </a:rPr>
              <a:t>志求嚴淨土  受記當作佛</a:t>
            </a:r>
          </a:p>
          <a:p>
            <a:pPr>
              <a:lnSpc>
                <a:spcPts val="4800"/>
              </a:lnSpc>
            </a:pPr>
            <a:r>
              <a:rPr lang="zh-TW" altLang="en-US" sz="3000" b="1" dirty="0">
                <a:solidFill>
                  <a:schemeClr val="bg1">
                    <a:lumMod val="95000"/>
                  </a:schemeClr>
                </a:solidFill>
              </a:rPr>
              <a:t>覺了一切法  猶如夢幻響</a:t>
            </a:r>
          </a:p>
          <a:p>
            <a:pPr>
              <a:lnSpc>
                <a:spcPts val="4800"/>
              </a:lnSpc>
            </a:pPr>
            <a:r>
              <a:rPr lang="zh-TW" altLang="en-US" sz="3000" b="1" dirty="0">
                <a:solidFill>
                  <a:schemeClr val="bg1">
                    <a:lumMod val="95000"/>
                  </a:schemeClr>
                </a:solidFill>
              </a:rPr>
              <a:t>滿足諸妙願  必成如是剎</a:t>
            </a:r>
          </a:p>
          <a:p>
            <a:pPr>
              <a:lnSpc>
                <a:spcPts val="4800"/>
              </a:lnSpc>
            </a:pPr>
            <a:r>
              <a:rPr lang="zh-TW" altLang="en-US" sz="3000" b="1" dirty="0">
                <a:solidFill>
                  <a:schemeClr val="bg1">
                    <a:lumMod val="95000"/>
                  </a:schemeClr>
                </a:solidFill>
              </a:rPr>
              <a:t>知土如影像  恆發弘誓心</a:t>
            </a:r>
          </a:p>
          <a:p>
            <a:pPr>
              <a:lnSpc>
                <a:spcPts val="4800"/>
              </a:lnSpc>
            </a:pPr>
            <a:r>
              <a:rPr lang="zh-TW" altLang="en-US" sz="3000" b="1" dirty="0">
                <a:solidFill>
                  <a:schemeClr val="bg1">
                    <a:lumMod val="95000"/>
                  </a:schemeClr>
                </a:solidFill>
              </a:rPr>
              <a:t>究竟菩薩道  具諸功德本</a:t>
            </a:r>
          </a:p>
          <a:p>
            <a:pPr>
              <a:lnSpc>
                <a:spcPts val="4800"/>
              </a:lnSpc>
            </a:pPr>
            <a:r>
              <a:rPr lang="zh-TW" altLang="en-US" sz="3000" b="1" dirty="0">
                <a:solidFill>
                  <a:schemeClr val="bg1">
                    <a:lumMod val="95000"/>
                  </a:schemeClr>
                </a:solidFill>
              </a:rPr>
              <a:t>修勝菩提行  受記當作佛</a:t>
            </a:r>
          </a:p>
          <a:p>
            <a:pPr>
              <a:lnSpc>
                <a:spcPts val="4800"/>
              </a:lnSpc>
            </a:pPr>
            <a:r>
              <a:rPr lang="zh-TW" altLang="en-US" sz="3000" b="1" dirty="0">
                <a:solidFill>
                  <a:schemeClr val="bg1">
                    <a:lumMod val="95000"/>
                  </a:schemeClr>
                </a:solidFill>
              </a:rPr>
              <a:t>通達諸法性  一切空無我</a:t>
            </a:r>
          </a:p>
          <a:p>
            <a:pPr>
              <a:lnSpc>
                <a:spcPts val="4800"/>
              </a:lnSpc>
            </a:pPr>
            <a:r>
              <a:rPr lang="zh-TW" altLang="en-US" sz="3000" b="1" dirty="0">
                <a:solidFill>
                  <a:schemeClr val="bg1">
                    <a:lumMod val="95000"/>
                  </a:schemeClr>
                </a:solidFill>
              </a:rPr>
              <a:t>專求淨佛土  必成如是剎</a:t>
            </a:r>
          </a:p>
          <a:p>
            <a:pPr>
              <a:lnSpc>
                <a:spcPts val="4800"/>
              </a:lnSpc>
            </a:pPr>
            <a:r>
              <a:rPr lang="zh-TW" altLang="en-US" sz="3000" b="1" dirty="0">
                <a:solidFill>
                  <a:schemeClr val="bg1">
                    <a:lumMod val="95000"/>
                  </a:schemeClr>
                </a:solidFill>
              </a:rPr>
              <a:t>聞法樂受行  得至清淨處</a:t>
            </a:r>
          </a:p>
          <a:p>
            <a:pPr>
              <a:lnSpc>
                <a:spcPts val="4800"/>
              </a:lnSpc>
            </a:pPr>
            <a:r>
              <a:rPr lang="zh-TW" altLang="en-US" sz="3000" b="1" dirty="0">
                <a:solidFill>
                  <a:schemeClr val="bg1">
                    <a:lumMod val="95000"/>
                  </a:schemeClr>
                </a:solidFill>
              </a:rPr>
              <a:t>必於無量尊  受記成等覺</a:t>
            </a:r>
            <a:endParaRPr lang="en-US" altLang="zh-TW" sz="3000" b="1" dirty="0">
              <a:solidFill>
                <a:schemeClr val="bg1">
                  <a:lumMod val="95000"/>
                </a:schemeClr>
              </a:solidFill>
            </a:endParaRPr>
          </a:p>
          <a:p>
            <a:pPr>
              <a:lnSpc>
                <a:spcPts val="4800"/>
              </a:lnSpc>
            </a:pPr>
            <a:r>
              <a:rPr lang="zh-TW" altLang="en-US" sz="3000" b="1" dirty="0">
                <a:solidFill>
                  <a:schemeClr val="bg1">
                    <a:lumMod val="95000"/>
                  </a:schemeClr>
                </a:solidFill>
              </a:rPr>
              <a:t>無邊殊勝剎 其佛本願力</a:t>
            </a:r>
          </a:p>
          <a:p>
            <a:pPr>
              <a:lnSpc>
                <a:spcPts val="4800"/>
              </a:lnSpc>
            </a:pPr>
            <a:r>
              <a:rPr lang="zh-TW" altLang="en-US" sz="3000" b="1" dirty="0">
                <a:solidFill>
                  <a:schemeClr val="bg1">
                    <a:lumMod val="95000"/>
                  </a:schemeClr>
                </a:solidFill>
              </a:rPr>
              <a:t>聞名欲往生 自致不退轉</a:t>
            </a:r>
          </a:p>
          <a:p>
            <a:pPr>
              <a:lnSpc>
                <a:spcPts val="4800"/>
              </a:lnSpc>
            </a:pPr>
            <a:r>
              <a:rPr lang="zh-TW" altLang="en-US" sz="3000" b="1" dirty="0">
                <a:solidFill>
                  <a:schemeClr val="bg1">
                    <a:lumMod val="95000"/>
                  </a:schemeClr>
                </a:solidFill>
              </a:rPr>
              <a:t>菩薩興至願 願己國無異</a:t>
            </a:r>
          </a:p>
          <a:p>
            <a:pPr>
              <a:lnSpc>
                <a:spcPts val="4800"/>
              </a:lnSpc>
            </a:pPr>
            <a:r>
              <a:rPr lang="zh-TW" altLang="en-US" sz="3000" b="1" dirty="0">
                <a:solidFill>
                  <a:schemeClr val="bg1">
                    <a:lumMod val="95000"/>
                  </a:schemeClr>
                </a:solidFill>
              </a:rPr>
              <a:t>普念度一切 各發菩提心</a:t>
            </a:r>
          </a:p>
          <a:p>
            <a:pPr>
              <a:lnSpc>
                <a:spcPts val="4800"/>
              </a:lnSpc>
            </a:pPr>
            <a:r>
              <a:rPr lang="zh-TW" altLang="en-US" sz="3000" b="1" dirty="0">
                <a:solidFill>
                  <a:schemeClr val="bg1">
                    <a:lumMod val="95000"/>
                  </a:schemeClr>
                </a:solidFill>
              </a:rPr>
              <a:t>捨彼輪迴身 俱令登彼岸</a:t>
            </a:r>
          </a:p>
          <a:p>
            <a:pPr>
              <a:lnSpc>
                <a:spcPts val="4800"/>
              </a:lnSpc>
            </a:pPr>
            <a:r>
              <a:rPr lang="zh-TW" altLang="en-US" sz="3000" b="1" dirty="0">
                <a:solidFill>
                  <a:schemeClr val="bg1">
                    <a:lumMod val="95000"/>
                  </a:schemeClr>
                </a:solidFill>
              </a:rPr>
              <a:t>奉事萬億佛 飛化遍諸剎</a:t>
            </a:r>
          </a:p>
          <a:p>
            <a:pPr>
              <a:lnSpc>
                <a:spcPts val="4800"/>
              </a:lnSpc>
            </a:pPr>
            <a:r>
              <a:rPr lang="zh-TW" altLang="en-US" sz="3000" b="1" dirty="0">
                <a:solidFill>
                  <a:schemeClr val="bg1">
                    <a:lumMod val="95000"/>
                  </a:schemeClr>
                </a:solidFill>
              </a:rPr>
              <a:t>恭敬歡喜去 還到安養國</a:t>
            </a:r>
          </a:p>
        </p:txBody>
      </p:sp>
    </p:spTree>
    <p:extLst>
      <p:ext uri="{BB962C8B-B14F-4D97-AF65-F5344CB8AC3E}">
        <p14:creationId xmlns:p14="http://schemas.microsoft.com/office/powerpoint/2010/main" val="3719090911"/>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9781D3F-8213-3B18-E16B-E446A0E867F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243EA48E-EA88-0B63-A3EA-C6F689218D95}"/>
              </a:ext>
            </a:extLst>
          </p:cNvPr>
          <p:cNvSpPr txBox="1"/>
          <p:nvPr/>
        </p:nvSpPr>
        <p:spPr>
          <a:xfrm>
            <a:off x="7089377" y="684985"/>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復次阿難。十方世界諸菩薩眾。為欲瞻禮極樂世界無量壽佛。各以香華幢幡寶蓋。往詣佛所。恭敬供養。聽受經法。宣布道化。稱讚佛土功德莊嚴。爾時世尊即說頌曰</a:t>
            </a:r>
          </a:p>
        </p:txBody>
      </p:sp>
      <p:sp>
        <p:nvSpPr>
          <p:cNvPr id="6" name="文字方塊 5">
            <a:extLst>
              <a:ext uri="{FF2B5EF4-FFF2-40B4-BE49-F238E27FC236}">
                <a16:creationId xmlns:a16="http://schemas.microsoft.com/office/drawing/2014/main" id="{C82DBA0F-F804-F152-9623-1731AC9CB68C}"/>
              </a:ext>
            </a:extLst>
          </p:cNvPr>
          <p:cNvSpPr txBox="1"/>
          <p:nvPr/>
        </p:nvSpPr>
        <p:spPr>
          <a:xfrm>
            <a:off x="1803067" y="618138"/>
            <a:ext cx="5032147"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「瞻」者，向上或向前看。此處即瞻仰之義。</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「聽受經法，宣布道化」者，</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釋曰：「聽聞受持彌陀所說經法，宣傳流布其道德化益也。」蓋謂十方大士於極樂導師聞受經法，復至十方輾轉宣說導師之教導也。下云「稱讚佛土功德莊嚴」，乃十方大士讚歎極樂國土功德莊嚴。</a:t>
            </a:r>
          </a:p>
        </p:txBody>
      </p:sp>
    </p:spTree>
    <p:extLst>
      <p:ext uri="{BB962C8B-B14F-4D97-AF65-F5344CB8AC3E}">
        <p14:creationId xmlns:p14="http://schemas.microsoft.com/office/powerpoint/2010/main" val="397685755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AE5AF811-A376-8260-B6DC-0B047691353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C547B9F3-86FB-4F73-EEB9-927788155DA8}"/>
              </a:ext>
            </a:extLst>
          </p:cNvPr>
          <p:cNvSpPr txBox="1"/>
          <p:nvPr/>
        </p:nvSpPr>
        <p:spPr>
          <a:xfrm>
            <a:off x="8320484" y="684985"/>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東方諸佛剎  數如恆河沙</a:t>
            </a:r>
          </a:p>
          <a:p>
            <a:pPr>
              <a:lnSpc>
                <a:spcPts val="4800"/>
              </a:lnSpc>
            </a:pPr>
            <a:r>
              <a:rPr lang="zh-TW" altLang="en-US" sz="3000" b="1" dirty="0">
                <a:solidFill>
                  <a:schemeClr val="bg1">
                    <a:lumMod val="95000"/>
                  </a:schemeClr>
                </a:solidFill>
              </a:rPr>
              <a:t>恆沙菩薩眾  往禮無量壽</a:t>
            </a:r>
          </a:p>
          <a:p>
            <a:pPr>
              <a:lnSpc>
                <a:spcPts val="4800"/>
              </a:lnSpc>
            </a:pPr>
            <a:r>
              <a:rPr lang="zh-TW" altLang="en-US" sz="3000" b="1" dirty="0">
                <a:solidFill>
                  <a:schemeClr val="bg1">
                    <a:lumMod val="95000"/>
                  </a:schemeClr>
                </a:solidFill>
              </a:rPr>
              <a:t>南西北四維  上下亦復然</a:t>
            </a:r>
          </a:p>
          <a:p>
            <a:pPr>
              <a:lnSpc>
                <a:spcPts val="4800"/>
              </a:lnSpc>
            </a:pPr>
            <a:r>
              <a:rPr lang="zh-TW" altLang="en-US" sz="3000" b="1" dirty="0">
                <a:solidFill>
                  <a:schemeClr val="bg1">
                    <a:lumMod val="95000"/>
                  </a:schemeClr>
                </a:solidFill>
              </a:rPr>
              <a:t>咸以尊重心  奉諸珍妙供</a:t>
            </a:r>
          </a:p>
        </p:txBody>
      </p:sp>
      <p:sp>
        <p:nvSpPr>
          <p:cNvPr id="6" name="文字方塊 5">
            <a:extLst>
              <a:ext uri="{FF2B5EF4-FFF2-40B4-BE49-F238E27FC236}">
                <a16:creationId xmlns:a16="http://schemas.microsoft.com/office/drawing/2014/main" id="{9F7754BF-60DE-DF60-1F0C-9341ACA02FEF}"/>
              </a:ext>
            </a:extLst>
          </p:cNvPr>
          <p:cNvSpPr txBox="1"/>
          <p:nvPr/>
        </p:nvSpPr>
        <p:spPr>
          <a:xfrm>
            <a:off x="5844336" y="618138"/>
            <a:ext cx="2339102"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首言東方恆沙世界，繼言餘方恆沙世界。其中各各世界皆有數如恆河沙之菩薩聖眾，咸至極樂，禮敬無量壽佛。</a:t>
            </a:r>
          </a:p>
        </p:txBody>
      </p:sp>
      <p:sp>
        <p:nvSpPr>
          <p:cNvPr id="7" name="文字方塊 6">
            <a:extLst>
              <a:ext uri="{FF2B5EF4-FFF2-40B4-BE49-F238E27FC236}">
                <a16:creationId xmlns:a16="http://schemas.microsoft.com/office/drawing/2014/main" id="{7015A0FC-7903-FEB5-499D-61008AEA120D}"/>
              </a:ext>
            </a:extLst>
          </p:cNvPr>
          <p:cNvSpPr txBox="1"/>
          <p:nvPr/>
        </p:nvSpPr>
        <p:spPr>
          <a:xfrm>
            <a:off x="3404011" y="621482"/>
            <a:ext cx="2339102"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同以誠敬之心，奉獻種種珍貴微妙殊勝供品。如</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曰「各齎天妙華，寶香無價衣」等，是為財供養。下為法供養。</a:t>
            </a:r>
          </a:p>
        </p:txBody>
      </p:sp>
    </p:spTree>
    <p:extLst>
      <p:ext uri="{BB962C8B-B14F-4D97-AF65-F5344CB8AC3E}">
        <p14:creationId xmlns:p14="http://schemas.microsoft.com/office/powerpoint/2010/main" val="396007759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E1A50D5-C73D-AEF1-53F5-F1621269CBE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DF096666-2B49-CAC8-3E04-5577209D4018}"/>
              </a:ext>
            </a:extLst>
          </p:cNvPr>
          <p:cNvSpPr txBox="1"/>
          <p:nvPr/>
        </p:nvSpPr>
        <p:spPr>
          <a:xfrm>
            <a:off x="6498212" y="684985"/>
            <a:ext cx="449353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暢發和雅音  歌歎最勝尊</a:t>
            </a:r>
          </a:p>
          <a:p>
            <a:pPr>
              <a:lnSpc>
                <a:spcPts val="4800"/>
              </a:lnSpc>
            </a:pPr>
            <a:r>
              <a:rPr lang="zh-TW" altLang="en-US" sz="3000" b="1" dirty="0">
                <a:solidFill>
                  <a:schemeClr val="bg1">
                    <a:lumMod val="95000"/>
                  </a:schemeClr>
                </a:solidFill>
              </a:rPr>
              <a:t>究達神通慧  遊入深法門</a:t>
            </a:r>
          </a:p>
          <a:p>
            <a:pPr>
              <a:lnSpc>
                <a:spcPts val="4800"/>
              </a:lnSpc>
            </a:pPr>
            <a:r>
              <a:rPr lang="zh-TW" altLang="en-US" sz="3000" b="1" dirty="0">
                <a:solidFill>
                  <a:schemeClr val="bg1">
                    <a:lumMod val="95000"/>
                  </a:schemeClr>
                </a:solidFill>
              </a:rPr>
              <a:t>聞佛聖德名  安穩得大利</a:t>
            </a:r>
          </a:p>
          <a:p>
            <a:pPr>
              <a:lnSpc>
                <a:spcPts val="4800"/>
              </a:lnSpc>
            </a:pPr>
            <a:r>
              <a:rPr lang="zh-TW" altLang="en-US" sz="3000" b="1" dirty="0">
                <a:solidFill>
                  <a:schemeClr val="bg1">
                    <a:lumMod val="95000"/>
                  </a:schemeClr>
                </a:solidFill>
              </a:rPr>
              <a:t>種種供養中  勤修無懈倦</a:t>
            </a:r>
          </a:p>
          <a:p>
            <a:pPr>
              <a:lnSpc>
                <a:spcPts val="4800"/>
              </a:lnSpc>
            </a:pPr>
            <a:r>
              <a:rPr lang="zh-TW" altLang="en-US" sz="3000" b="1" dirty="0">
                <a:solidFill>
                  <a:schemeClr val="bg1">
                    <a:lumMod val="95000"/>
                  </a:schemeClr>
                </a:solidFill>
              </a:rPr>
              <a:t>觀彼殊勝剎  微妙難思議</a:t>
            </a:r>
          </a:p>
          <a:p>
            <a:pPr>
              <a:lnSpc>
                <a:spcPts val="4800"/>
              </a:lnSpc>
            </a:pPr>
            <a:r>
              <a:rPr lang="zh-TW" altLang="en-US" sz="3000" b="1" dirty="0">
                <a:solidFill>
                  <a:schemeClr val="bg1">
                    <a:lumMod val="95000"/>
                  </a:schemeClr>
                </a:solidFill>
              </a:rPr>
              <a:t>功德普莊嚴  諸佛國難比</a:t>
            </a:r>
          </a:p>
          <a:p>
            <a:pPr>
              <a:lnSpc>
                <a:spcPts val="4800"/>
              </a:lnSpc>
            </a:pPr>
            <a:r>
              <a:rPr lang="zh-TW" altLang="en-US" sz="3000" b="1" dirty="0">
                <a:solidFill>
                  <a:schemeClr val="bg1">
                    <a:lumMod val="95000"/>
                  </a:schemeClr>
                </a:solidFill>
              </a:rPr>
              <a:t>因發無上心  願速成菩提</a:t>
            </a:r>
          </a:p>
        </p:txBody>
      </p:sp>
      <p:sp>
        <p:nvSpPr>
          <p:cNvPr id="6" name="文字方塊 5">
            <a:extLst>
              <a:ext uri="{FF2B5EF4-FFF2-40B4-BE49-F238E27FC236}">
                <a16:creationId xmlns:a16="http://schemas.microsoft.com/office/drawing/2014/main" id="{93788A7A-A3AB-FC17-B93A-DCA595808C8D}"/>
              </a:ext>
            </a:extLst>
          </p:cNvPr>
          <p:cNvSpPr txBox="1"/>
          <p:nvPr/>
        </p:nvSpPr>
        <p:spPr>
          <a:xfrm>
            <a:off x="3334198" y="618138"/>
            <a:ext cx="2877711"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右偈乃上述諸菩薩，以歌頌讚歎彼佛及國土。從衷而出，故曰「暢發」。其音和雅，故稱「和雅音」。「最勝尊」指阿彌陀佛。因是「佛中之王」，故稱「最勝」。</a:t>
            </a:r>
          </a:p>
        </p:txBody>
      </p:sp>
      <p:sp>
        <p:nvSpPr>
          <p:cNvPr id="7" name="文字方塊 6">
            <a:extLst>
              <a:ext uri="{FF2B5EF4-FFF2-40B4-BE49-F238E27FC236}">
                <a16:creationId xmlns:a16="http://schemas.microsoft.com/office/drawing/2014/main" id="{7ADDD4B5-6398-7580-1075-F06DC41D9951}"/>
              </a:ext>
            </a:extLst>
          </p:cNvPr>
          <p:cNvSpPr txBox="1"/>
          <p:nvPr/>
        </p:nvSpPr>
        <p:spPr>
          <a:xfrm>
            <a:off x="226658" y="684985"/>
            <a:ext cx="2877711"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㈠通讚佛德。「究達神通慧」。「究」者究竟。「達」者洞達。「神通慧」者，神通與智慧也。殊勝神通智慧，悉皆究竟通達，故曰「究達神通慧」。</a:t>
            </a:r>
          </a:p>
        </p:txBody>
      </p:sp>
    </p:spTree>
    <p:extLst>
      <p:ext uri="{BB962C8B-B14F-4D97-AF65-F5344CB8AC3E}">
        <p14:creationId xmlns:p14="http://schemas.microsoft.com/office/powerpoint/2010/main" val="37253327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C7506D6-0976-37CA-D03C-8750786ADA9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8324D7E7-7A26-7B27-23DF-C59C5603C1B7}"/>
              </a:ext>
            </a:extLst>
          </p:cNvPr>
          <p:cNvSpPr txBox="1"/>
          <p:nvPr/>
        </p:nvSpPr>
        <p:spPr>
          <a:xfrm>
            <a:off x="6857285" y="745824"/>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遊入深法門」。上明神通智慧。淨影曰：「此通與慧，皆依法成故。」故次明遊入深法也。「法門」，佛所說者，乃世之軌則，是謂之法。此法是眾聖入道之所由，故謂之門。。窮盡源底，是為甚深，故曰「深法門」。</a:t>
            </a:r>
          </a:p>
        </p:txBody>
      </p:sp>
      <p:sp>
        <p:nvSpPr>
          <p:cNvPr id="6" name="文字方塊 5">
            <a:extLst>
              <a:ext uri="{FF2B5EF4-FFF2-40B4-BE49-F238E27FC236}">
                <a16:creationId xmlns:a16="http://schemas.microsoft.com/office/drawing/2014/main" id="{6BC09D7A-923B-84B5-A0C4-E4AED24A2DE5}"/>
              </a:ext>
            </a:extLst>
          </p:cNvPr>
          <p:cNvSpPr txBox="1"/>
          <p:nvPr/>
        </p:nvSpPr>
        <p:spPr>
          <a:xfrm>
            <a:off x="118542" y="745824"/>
            <a:ext cx="6647974"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㈡讚佛號功德。「聞佛聖德名」。（例如聞名得福願，聞名發心願，聞名得忍願。）十方眾生聞名，悉皆安穩，得種種真實之利。是云「安隱得大利」。十方大士聞名得益，感恩圖報。故廣修供養，無有懈倦。「種種供養中」者，簡言之為財法二種供養。菩薩以聞名故，乃能於上述種種供養中，精勤修持，而無懈怠與厭倦之心。故云「勤修無懈倦」。以上皆因佛號功德，不可思議。</a:t>
            </a:r>
          </a:p>
        </p:txBody>
      </p:sp>
    </p:spTree>
    <p:extLst>
      <p:ext uri="{BB962C8B-B14F-4D97-AF65-F5344CB8AC3E}">
        <p14:creationId xmlns:p14="http://schemas.microsoft.com/office/powerpoint/2010/main" val="40699180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8F98221-A92D-3373-00A3-39FD23AA9F7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AB7AF74D-AF9D-2CFA-AA83-CDBC62C20BC0}"/>
              </a:ext>
            </a:extLst>
          </p:cNvPr>
          <p:cNvSpPr txBox="1"/>
          <p:nvPr/>
        </p:nvSpPr>
        <p:spPr>
          <a:xfrm>
            <a:off x="6149510" y="745824"/>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㈢讚佛國土。「觀彼殊勝剎，微妙難思議」。種種莊嚴，入一法句，即清淨句，即真實智慧無為法身。極樂依正，悉是實相功德之所莊嚴，平等普現。故下云「功德普莊嚴」。如是妙土，如經云：「超逾十方一切世界」，故云「諸佛國難比」。</a:t>
            </a:r>
          </a:p>
        </p:txBody>
      </p:sp>
      <p:sp>
        <p:nvSpPr>
          <p:cNvPr id="6" name="文字方塊 5">
            <a:extLst>
              <a:ext uri="{FF2B5EF4-FFF2-40B4-BE49-F238E27FC236}">
                <a16:creationId xmlns:a16="http://schemas.microsoft.com/office/drawing/2014/main" id="{9197CE49-57D5-88D8-EC60-D8D6E9AD2B07}"/>
              </a:ext>
            </a:extLst>
          </p:cNvPr>
          <p:cNvSpPr txBox="1"/>
          <p:nvPr/>
        </p:nvSpPr>
        <p:spPr>
          <a:xfrm>
            <a:off x="1476201" y="709820"/>
            <a:ext cx="4493538"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㈣讚感人發心。「因發無上心，願速成菩提」。十方菩薩見彼土莊嚴清淨，超踰十方，佛號功德，普度一切，因發大心。願己成佛，亦成就如是剎土。如</a:t>
            </a:r>
            <a:r>
              <a:rPr lang="en-US" altLang="zh-TW" sz="2800" dirty="0">
                <a:solidFill>
                  <a:schemeClr val="bg1">
                    <a:lumMod val="95000"/>
                  </a:schemeClr>
                </a:solidFill>
              </a:rPr>
              <a:t>《</a:t>
            </a:r>
            <a:r>
              <a:rPr lang="zh-TW" altLang="en-US" sz="2800" dirty="0">
                <a:solidFill>
                  <a:schemeClr val="bg1">
                    <a:lumMod val="95000"/>
                  </a:schemeClr>
                </a:solidFill>
              </a:rPr>
              <a:t>維摩經</a:t>
            </a:r>
            <a:r>
              <a:rPr lang="en-US" altLang="zh-TW" sz="2800" dirty="0">
                <a:solidFill>
                  <a:schemeClr val="bg1">
                    <a:lumMod val="95000"/>
                  </a:schemeClr>
                </a:solidFill>
              </a:rPr>
              <a:t>》</a:t>
            </a:r>
            <a:r>
              <a:rPr lang="zh-TW" altLang="en-US" sz="2800" dirty="0">
                <a:solidFill>
                  <a:schemeClr val="bg1">
                    <a:lumMod val="95000"/>
                  </a:schemeClr>
                </a:solidFill>
              </a:rPr>
              <a:t>云：「以諸淨國嚴飾之事，成己佛土。」亦能如是濟度，盡未來際。</a:t>
            </a:r>
          </a:p>
        </p:txBody>
      </p:sp>
    </p:spTree>
    <p:extLst>
      <p:ext uri="{BB962C8B-B14F-4D97-AF65-F5344CB8AC3E}">
        <p14:creationId xmlns:p14="http://schemas.microsoft.com/office/powerpoint/2010/main" val="4178236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8164D31-33FF-D7C3-02F0-6543A6FA26B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1BA6E82A-BA6C-B8B1-9D4C-4174375C23F9}"/>
              </a:ext>
            </a:extLst>
          </p:cNvPr>
          <p:cNvSpPr txBox="1"/>
          <p:nvPr/>
        </p:nvSpPr>
        <p:spPr>
          <a:xfrm>
            <a:off x="8824540" y="684985"/>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應時無量尊  微笑現金容</a:t>
            </a:r>
          </a:p>
          <a:p>
            <a:pPr>
              <a:lnSpc>
                <a:spcPts val="4800"/>
              </a:lnSpc>
            </a:pPr>
            <a:r>
              <a:rPr lang="zh-TW" altLang="en-US" sz="3000" b="1" dirty="0">
                <a:solidFill>
                  <a:schemeClr val="bg1">
                    <a:lumMod val="95000"/>
                  </a:schemeClr>
                </a:solidFill>
              </a:rPr>
              <a:t>光明從口出  遍照十方國</a:t>
            </a:r>
          </a:p>
          <a:p>
            <a:pPr>
              <a:lnSpc>
                <a:spcPts val="4800"/>
              </a:lnSpc>
            </a:pPr>
            <a:r>
              <a:rPr lang="zh-TW" altLang="en-US" sz="3000" b="1" dirty="0">
                <a:solidFill>
                  <a:schemeClr val="bg1">
                    <a:lumMod val="95000"/>
                  </a:schemeClr>
                </a:solidFill>
              </a:rPr>
              <a:t>迴光還繞佛  三匝從頂入</a:t>
            </a:r>
          </a:p>
        </p:txBody>
      </p:sp>
      <p:sp>
        <p:nvSpPr>
          <p:cNvPr id="6" name="文字方塊 5">
            <a:extLst>
              <a:ext uri="{FF2B5EF4-FFF2-40B4-BE49-F238E27FC236}">
                <a16:creationId xmlns:a16="http://schemas.microsoft.com/office/drawing/2014/main" id="{B9356230-EF6B-9664-A487-34353754A969}"/>
              </a:ext>
            </a:extLst>
          </p:cNvPr>
          <p:cNvSpPr txBox="1"/>
          <p:nvPr/>
        </p:nvSpPr>
        <p:spPr>
          <a:xfrm>
            <a:off x="747439" y="477466"/>
            <a:ext cx="7725192"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右文顯感應道交，如來放光加持。</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曰：「爾時彼佛無量壽，化導他方菩薩心。密用神通化大光，其光從彼面門出。」故知「無量尊」即無量壽佛。「微笑現金容」，於彼佛金容示現微笑之相。</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示放光之因，蓋為「當授菩提記」。意謂佛正為大眾授記。因時機成熟，故現微笑。並放光明從口而出。遍照十方，光迴繞佛三匝，入佛頂中。此表為眾所授之記，為至極法身之記，即究竟果覺之記也。又</a:t>
            </a:r>
            <a:r>
              <a:rPr lang="en-US" altLang="zh-TW" sz="2800" dirty="0">
                <a:solidFill>
                  <a:schemeClr val="bg1">
                    <a:lumMod val="95000"/>
                  </a:schemeClr>
                </a:solidFill>
              </a:rPr>
              <a:t>《</a:t>
            </a:r>
            <a:r>
              <a:rPr lang="zh-TW" altLang="en-US" sz="2800" dirty="0">
                <a:solidFill>
                  <a:schemeClr val="bg1">
                    <a:lumMod val="95000"/>
                  </a:schemeClr>
                </a:solidFill>
              </a:rPr>
              <a:t>望西疏</a:t>
            </a:r>
            <a:r>
              <a:rPr lang="en-US" altLang="zh-TW" sz="2800" dirty="0">
                <a:solidFill>
                  <a:schemeClr val="bg1">
                    <a:lumMod val="95000"/>
                  </a:schemeClr>
                </a:solidFill>
              </a:rPr>
              <a:t>》</a:t>
            </a:r>
            <a:r>
              <a:rPr lang="zh-TW" altLang="en-US" sz="2800" dirty="0">
                <a:solidFill>
                  <a:schemeClr val="bg1">
                    <a:lumMod val="95000"/>
                  </a:schemeClr>
                </a:solidFill>
              </a:rPr>
              <a:t>註光明照十方，還入如來頂者，「依</a:t>
            </a:r>
            <a:r>
              <a:rPr lang="en-US" altLang="zh-TW" sz="2800" dirty="0">
                <a:solidFill>
                  <a:schemeClr val="bg1">
                    <a:lumMod val="95000"/>
                  </a:schemeClr>
                </a:solidFill>
              </a:rPr>
              <a:t>《</a:t>
            </a:r>
            <a:r>
              <a:rPr lang="zh-TW" altLang="en-US" sz="2800" dirty="0">
                <a:solidFill>
                  <a:schemeClr val="bg1">
                    <a:lumMod val="95000"/>
                  </a:schemeClr>
                </a:solidFill>
              </a:rPr>
              <a:t>華嚴</a:t>
            </a:r>
            <a:r>
              <a:rPr lang="en-US" altLang="zh-TW" sz="2800" dirty="0">
                <a:solidFill>
                  <a:schemeClr val="bg1">
                    <a:lumMod val="95000"/>
                  </a:schemeClr>
                </a:solidFill>
              </a:rPr>
              <a:t>》</a:t>
            </a:r>
            <a:r>
              <a:rPr lang="zh-TW" altLang="en-US" sz="2800" dirty="0">
                <a:solidFill>
                  <a:schemeClr val="bg1">
                    <a:lumMod val="95000"/>
                  </a:schemeClr>
                </a:solidFill>
              </a:rPr>
              <a:t>表授菩薩成佛記也」。</a:t>
            </a:r>
          </a:p>
        </p:txBody>
      </p:sp>
    </p:spTree>
    <p:extLst>
      <p:ext uri="{BB962C8B-B14F-4D97-AF65-F5344CB8AC3E}">
        <p14:creationId xmlns:p14="http://schemas.microsoft.com/office/powerpoint/2010/main" val="39794493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87E3E2E-63DE-C0DC-1F7E-B1217EEE832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9F99A45A-801B-736A-5301-0FC0704F2291}"/>
              </a:ext>
            </a:extLst>
          </p:cNvPr>
          <p:cNvSpPr txBox="1"/>
          <p:nvPr/>
        </p:nvSpPr>
        <p:spPr>
          <a:xfrm>
            <a:off x="9263558" y="69349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菩薩見此光  即證不退位</a:t>
            </a:r>
          </a:p>
          <a:p>
            <a:pPr>
              <a:lnSpc>
                <a:spcPts val="4800"/>
              </a:lnSpc>
            </a:pPr>
            <a:r>
              <a:rPr lang="zh-TW" altLang="en-US" sz="3000" b="1" dirty="0">
                <a:solidFill>
                  <a:schemeClr val="bg1">
                    <a:lumMod val="95000"/>
                  </a:schemeClr>
                </a:solidFill>
              </a:rPr>
              <a:t>時會一切眾  互慶生歡喜</a:t>
            </a:r>
          </a:p>
        </p:txBody>
      </p:sp>
      <p:sp>
        <p:nvSpPr>
          <p:cNvPr id="6" name="文字方塊 5">
            <a:extLst>
              <a:ext uri="{FF2B5EF4-FFF2-40B4-BE49-F238E27FC236}">
                <a16:creationId xmlns:a16="http://schemas.microsoft.com/office/drawing/2014/main" id="{68E930EC-5F4E-5E8F-13EB-ACBE49A4B079}"/>
              </a:ext>
            </a:extLst>
          </p:cNvPr>
          <p:cNvSpPr txBox="1"/>
          <p:nvPr/>
        </p:nvSpPr>
        <p:spPr>
          <a:xfrm>
            <a:off x="2889971" y="477466"/>
            <a:ext cx="6109365"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大眾證不退位，皆大歡喜。下明與會大眾，善根成熟，見佛此光明，「即證不退位」。不退者，不退轉之略稱。即阿惟越致菩薩也。是故「時會一切眾，互慶生歡喜」。會中諸菩薩，見此瑞相，知蒙授記，復現證不退，故互相慶慰，莫不歡喜也。</a:t>
            </a:r>
            <a:r>
              <a:rPr lang="en-US" altLang="zh-TW" sz="2800" dirty="0">
                <a:solidFill>
                  <a:schemeClr val="bg1">
                    <a:lumMod val="95000"/>
                  </a:schemeClr>
                </a:solidFill>
              </a:rPr>
              <a:t>《</a:t>
            </a:r>
            <a:r>
              <a:rPr lang="zh-TW" altLang="en-US" sz="2800" dirty="0">
                <a:solidFill>
                  <a:schemeClr val="bg1">
                    <a:lumMod val="95000"/>
                  </a:schemeClr>
                </a:solidFill>
              </a:rPr>
              <a:t>嘉祥疏</a:t>
            </a:r>
            <a:r>
              <a:rPr lang="en-US" altLang="zh-TW" sz="2800" dirty="0">
                <a:solidFill>
                  <a:schemeClr val="bg1">
                    <a:lumMod val="95000"/>
                  </a:schemeClr>
                </a:solidFill>
              </a:rPr>
              <a:t>》</a:t>
            </a:r>
            <a:r>
              <a:rPr lang="zh-TW" altLang="en-US" sz="2800" dirty="0">
                <a:solidFill>
                  <a:schemeClr val="bg1">
                    <a:lumMod val="95000"/>
                  </a:schemeClr>
                </a:solidFill>
              </a:rPr>
              <a:t>「人天知相而歡喜。」如</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曰：「時會一切諸眾生，敬歎佛光未曾有，各各俱發菩提心，願出塵勞登彼岸。」</a:t>
            </a:r>
          </a:p>
        </p:txBody>
      </p:sp>
    </p:spTree>
    <p:extLst>
      <p:ext uri="{BB962C8B-B14F-4D97-AF65-F5344CB8AC3E}">
        <p14:creationId xmlns:p14="http://schemas.microsoft.com/office/powerpoint/2010/main" val="36364468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4974CAD-CC48-5AF7-B428-45E95B7E75C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9B2CAC6D-F00C-0B5B-5EFF-FB7FBB8E3FF7}"/>
              </a:ext>
            </a:extLst>
          </p:cNvPr>
          <p:cNvSpPr txBox="1"/>
          <p:nvPr/>
        </p:nvSpPr>
        <p:spPr>
          <a:xfrm>
            <a:off x="8975526" y="69349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佛語梵雷震  八音暢妙聲</a:t>
            </a:r>
          </a:p>
          <a:p>
            <a:pPr>
              <a:lnSpc>
                <a:spcPts val="4800"/>
              </a:lnSpc>
            </a:pPr>
            <a:r>
              <a:rPr lang="zh-TW" altLang="en-US" sz="3000" b="1" dirty="0">
                <a:solidFill>
                  <a:schemeClr val="bg1">
                    <a:lumMod val="95000"/>
                  </a:schemeClr>
                </a:solidFill>
              </a:rPr>
              <a:t>十方來正士  吾悉知彼願</a:t>
            </a:r>
          </a:p>
          <a:p>
            <a:pPr>
              <a:lnSpc>
                <a:spcPts val="4800"/>
              </a:lnSpc>
            </a:pPr>
            <a:r>
              <a:rPr lang="zh-TW" altLang="en-US" sz="3000" b="1" dirty="0">
                <a:solidFill>
                  <a:schemeClr val="bg1">
                    <a:lumMod val="95000"/>
                  </a:schemeClr>
                </a:solidFill>
              </a:rPr>
              <a:t>志求嚴淨土  受記當作佛</a:t>
            </a:r>
          </a:p>
        </p:txBody>
      </p:sp>
      <p:sp>
        <p:nvSpPr>
          <p:cNvPr id="6" name="文字方塊 5">
            <a:extLst>
              <a:ext uri="{FF2B5EF4-FFF2-40B4-BE49-F238E27FC236}">
                <a16:creationId xmlns:a16="http://schemas.microsoft.com/office/drawing/2014/main" id="{1FEC0D0D-76A0-67CC-F87F-CAE82B5B2F4C}"/>
              </a:ext>
            </a:extLst>
          </p:cNvPr>
          <p:cNvSpPr txBox="1"/>
          <p:nvPr/>
        </p:nvSpPr>
        <p:spPr>
          <a:xfrm>
            <a:off x="29100" y="549474"/>
            <a:ext cx="8802410"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彌陀放光，隨即說法。故下曰「佛語梵雷震」。此佛字，乃阿彌陀佛也。佛音清淨，故曰梵音。又如梵天王，故曰梵音。」「雷震」喻也。彌陀說法音聲如梵天王。演說法要，如大雷震，開悟大眾。此乃本師讚彼彌陀之語。下言「八音暢妙聲」，亦復如是。「八音」者，如來所得八種音聲。</a:t>
            </a:r>
            <a:r>
              <a:rPr lang="en-US" altLang="zh-TW" sz="2800" dirty="0">
                <a:solidFill>
                  <a:schemeClr val="bg1">
                    <a:lumMod val="95000"/>
                  </a:schemeClr>
                </a:solidFill>
              </a:rPr>
              <a:t>《</a:t>
            </a:r>
            <a:r>
              <a:rPr lang="zh-TW" altLang="en-US" sz="2800" dirty="0">
                <a:solidFill>
                  <a:schemeClr val="bg1">
                    <a:lumMod val="95000"/>
                  </a:schemeClr>
                </a:solidFill>
              </a:rPr>
              <a:t>梵摩喻經</a:t>
            </a:r>
            <a:r>
              <a:rPr lang="en-US" altLang="zh-TW" sz="2800" dirty="0">
                <a:solidFill>
                  <a:schemeClr val="bg1">
                    <a:lumMod val="95000"/>
                  </a:schemeClr>
                </a:solidFill>
              </a:rPr>
              <a:t>》</a:t>
            </a:r>
            <a:r>
              <a:rPr lang="zh-TW" altLang="en-US" sz="2800" dirty="0">
                <a:solidFill>
                  <a:schemeClr val="bg1">
                    <a:lumMod val="95000"/>
                  </a:schemeClr>
                </a:solidFill>
              </a:rPr>
              <a:t>謂八音為：「一最好聲。其聲哀妙。二易了聲。言辭辨了。三調和聲。大小得中（聞者和融，自然會於中道之理。）四柔軟聲。其聲柔軟（聞者喜悅，捨剛強意，自然入律。）五不誤聲。言無錯失。（聞者各得正見，離九十五種外道之邪非。）</a:t>
            </a:r>
          </a:p>
        </p:txBody>
      </p:sp>
    </p:spTree>
    <p:extLst>
      <p:ext uri="{BB962C8B-B14F-4D97-AF65-F5344CB8AC3E}">
        <p14:creationId xmlns:p14="http://schemas.microsoft.com/office/powerpoint/2010/main" val="12666370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EC9E8FD-35B8-4B00-2A55-082351BDFC2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FDCB280F-C474-FAC6-6330-A4B3C3310DBC}"/>
              </a:ext>
            </a:extLst>
          </p:cNvPr>
          <p:cNvSpPr txBox="1"/>
          <p:nvPr/>
        </p:nvSpPr>
        <p:spPr>
          <a:xfrm>
            <a:off x="5092506" y="745824"/>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六不女聲。其聲雄朗。（聞者敬服，魔外歸順。）七尊慧聲。言有威肅，如世尊重，有慧人聲。（聞者尊重，智解開朗。）八深遠聲。其聲深遠，猶如雷震。（聞者皆證甚深之理）」「暢」者說也，申說也。「妙聲」者，妙法音聲也。彌陀具足八音，以演說妙法，故云「八音暢妙聲」也。</a:t>
            </a:r>
          </a:p>
        </p:txBody>
      </p:sp>
      <p:sp>
        <p:nvSpPr>
          <p:cNvPr id="6" name="文字方塊 5">
            <a:extLst>
              <a:ext uri="{FF2B5EF4-FFF2-40B4-BE49-F238E27FC236}">
                <a16:creationId xmlns:a16="http://schemas.microsoft.com/office/drawing/2014/main" id="{D42432E7-28E6-7D3B-F598-6CE57705EF59}"/>
              </a:ext>
            </a:extLst>
          </p:cNvPr>
          <p:cNvSpPr txBox="1"/>
          <p:nvPr/>
        </p:nvSpPr>
        <p:spPr>
          <a:xfrm>
            <a:off x="60359" y="709820"/>
            <a:ext cx="5032147"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十方來正士，吾悉知彼願」。從此二句直至段末「必成如是剎」，皆本師釋尊，轉述阿彌陀如來所演暢之法音。「正士」即菩薩，如本經中十六正士。「吾」者，此為阿彌陀佛之自稱。意謂十方菩薩來此，皆具殊勝大願，我皆知之。其願乃「志求嚴淨土，受記當作佛」也。</a:t>
            </a:r>
          </a:p>
        </p:txBody>
      </p:sp>
    </p:spTree>
    <p:extLst>
      <p:ext uri="{BB962C8B-B14F-4D97-AF65-F5344CB8AC3E}">
        <p14:creationId xmlns:p14="http://schemas.microsoft.com/office/powerpoint/2010/main" val="35167557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A5E5B3B-41B2-D056-6A72-09FA111C5E2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58B2ED30-AA9F-02AE-93DD-0058A249AA51}"/>
              </a:ext>
            </a:extLst>
          </p:cNvPr>
          <p:cNvSpPr txBox="1"/>
          <p:nvPr/>
        </p:nvSpPr>
        <p:spPr>
          <a:xfrm>
            <a:off x="7230269" y="745824"/>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是諸菩薩，發此大願。故彌陀讚之。眾生起心動念，如來悉知悉見。現諸正士，願如彌陀，成就大覺，攝取佛土，佛即知之。故為說如是無上相應之法，以滿其願。</a:t>
            </a:r>
          </a:p>
        </p:txBody>
      </p:sp>
    </p:spTree>
    <p:extLst>
      <p:ext uri="{BB962C8B-B14F-4D97-AF65-F5344CB8AC3E}">
        <p14:creationId xmlns:p14="http://schemas.microsoft.com/office/powerpoint/2010/main" val="3673694341"/>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EAA317AE-F038-02C3-2A0B-1DD83F3E4C9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8A291799-6213-BE22-63C5-0557C9A8B4D0}"/>
              </a:ext>
            </a:extLst>
          </p:cNvPr>
          <p:cNvSpPr txBox="1"/>
          <p:nvPr/>
        </p:nvSpPr>
        <p:spPr>
          <a:xfrm>
            <a:off x="7729318" y="765498"/>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覺了一切法  猶如夢幻響</a:t>
            </a:r>
          </a:p>
          <a:p>
            <a:pPr>
              <a:lnSpc>
                <a:spcPts val="4800"/>
              </a:lnSpc>
            </a:pPr>
            <a:r>
              <a:rPr lang="zh-TW" altLang="en-US" sz="3000" b="1" dirty="0">
                <a:solidFill>
                  <a:schemeClr val="bg1">
                    <a:lumMod val="95000"/>
                  </a:schemeClr>
                </a:solidFill>
              </a:rPr>
              <a:t>滿足諸妙願  必成如是剎</a:t>
            </a:r>
          </a:p>
          <a:p>
            <a:pPr>
              <a:lnSpc>
                <a:spcPts val="4800"/>
              </a:lnSpc>
            </a:pPr>
            <a:r>
              <a:rPr lang="zh-TW" altLang="en-US" sz="3000" b="1" dirty="0">
                <a:solidFill>
                  <a:schemeClr val="bg1">
                    <a:lumMod val="95000"/>
                  </a:schemeClr>
                </a:solidFill>
              </a:rPr>
              <a:t>知土如影像  恆發弘誓心</a:t>
            </a:r>
          </a:p>
          <a:p>
            <a:pPr>
              <a:lnSpc>
                <a:spcPts val="4800"/>
              </a:lnSpc>
            </a:pPr>
            <a:r>
              <a:rPr lang="zh-TW" altLang="en-US" sz="3000" b="1" dirty="0">
                <a:solidFill>
                  <a:schemeClr val="bg1">
                    <a:lumMod val="95000"/>
                  </a:schemeClr>
                </a:solidFill>
              </a:rPr>
              <a:t>究竟菩薩道  具諸功德本</a:t>
            </a:r>
          </a:p>
          <a:p>
            <a:pPr>
              <a:lnSpc>
                <a:spcPts val="4800"/>
              </a:lnSpc>
            </a:pPr>
            <a:r>
              <a:rPr lang="zh-TW" altLang="en-US" sz="3000" b="1" dirty="0">
                <a:solidFill>
                  <a:schemeClr val="bg1">
                    <a:lumMod val="95000"/>
                  </a:schemeClr>
                </a:solidFill>
              </a:rPr>
              <a:t>修勝菩提行  受記當作佛</a:t>
            </a:r>
          </a:p>
        </p:txBody>
      </p:sp>
      <p:sp>
        <p:nvSpPr>
          <p:cNvPr id="6" name="文字方塊 5">
            <a:extLst>
              <a:ext uri="{FF2B5EF4-FFF2-40B4-BE49-F238E27FC236}">
                <a16:creationId xmlns:a16="http://schemas.microsoft.com/office/drawing/2014/main" id="{73F8244F-A9A5-03CC-B6AD-B9CF8F38E5C4}"/>
              </a:ext>
            </a:extLst>
          </p:cNvPr>
          <p:cNvSpPr txBox="1"/>
          <p:nvPr/>
        </p:nvSpPr>
        <p:spPr>
          <a:xfrm>
            <a:off x="973332" y="654142"/>
            <a:ext cx="6647974"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「覺了一切法，猶如夢幻響。滿足諸妙願，必成如是剎」。「覺」者，證悟，「了」者，了知。「一切法」者，總該萬有之一切諸法。「如夢幻響」。喻諸法皆虛妄無實。如夢，如幻化，如回響（空室回音）。</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曰：「如夢者，如夢所見，雖有種種事，畢竟不可得，諸法亦復如是。如幻者，如幻所現。雖似實化現，其體本寂滅，諸法亦復如是。如響者，如空谷響。雖因聲擊發，自性無所有。諸法亦復如是。」</a:t>
            </a:r>
          </a:p>
        </p:txBody>
      </p:sp>
    </p:spTree>
    <p:extLst>
      <p:ext uri="{BB962C8B-B14F-4D97-AF65-F5344CB8AC3E}">
        <p14:creationId xmlns:p14="http://schemas.microsoft.com/office/powerpoint/2010/main" val="14283953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8E63122-4B79-373B-3ADD-06FD436E197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435D11DA-5953-5BE7-BA47-63EC9D208896}"/>
              </a:ext>
            </a:extLst>
          </p:cNvPr>
          <p:cNvSpPr txBox="1"/>
          <p:nvPr/>
        </p:nvSpPr>
        <p:spPr>
          <a:xfrm>
            <a:off x="1488817" y="745824"/>
            <a:ext cx="9212778" cy="5367940"/>
          </a:xfrm>
          <a:prstGeom prst="rect">
            <a:avLst/>
          </a:prstGeom>
          <a:noFill/>
        </p:spPr>
        <p:txBody>
          <a:bodyPr vert="eaVert" wrap="square" rtlCol="0">
            <a:spAutoFit/>
          </a:bodyPr>
          <a:lstStyle/>
          <a:p>
            <a:pPr>
              <a:lnSpc>
                <a:spcPts val="4400"/>
              </a:lnSpc>
            </a:pP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謂此一偈，「舉彼智願，記必得土。覺了一切如夢幻等，是舉智也。滿足諸願，是舉願也。成如是剎，記得土也。」疏意為：了知一切，猶如夢幻，是智慧也。滿足諸妙願，是大願也。不但發起諸妙願，且能修習、攝取、滿足諸願，足證所願真切。以此二者為因，故得受記曰：「必成如是剎。」剎土成就，乃智與願之果也。蓋謂從智滿願，從願建土。以智慧故，生死如園觀，多劫如一念。於此了達成就，故妙願悉滿也。</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此皆圓宗事理無礙，不可思議境界。下之二偈，同此玄旨。</a:t>
            </a:r>
          </a:p>
        </p:txBody>
      </p:sp>
    </p:spTree>
    <p:extLst>
      <p:ext uri="{BB962C8B-B14F-4D97-AF65-F5344CB8AC3E}">
        <p14:creationId xmlns:p14="http://schemas.microsoft.com/office/powerpoint/2010/main" val="785727007"/>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65D01A1-367C-2C35-8403-8974826F9A2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7DB6193E-96E7-E933-8AE8-32DF51F98237}"/>
              </a:ext>
            </a:extLst>
          </p:cNvPr>
          <p:cNvSpPr txBox="1"/>
          <p:nvPr/>
        </p:nvSpPr>
        <p:spPr>
          <a:xfrm>
            <a:off x="1488817" y="745824"/>
            <a:ext cx="921277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知土如影像，恆發弘誓心。究竟菩薩道，具諸功德本。修勝菩提行，受記當作佛」。「如影像」者，如物之影像。雖從實體生，而無實性。了知佛土，亦如影像。如是智慧，實為甚深。如是正士，深了佛土亦空。但仍「恆發弘誓心」。「弘誓」者，弘深誓願也。復從願起行。故曰「究竟菩薩道」。「究竟」者，至極也，決定於最終之極處也。「菩薩道」者，圓滿自利利他而成佛果之菩薩大行（即六度）名為菩薩道，亦即菩薩行。如是諸正士，智願雙備，行解俱優，故皆具足功德之本。</a:t>
            </a:r>
          </a:p>
        </p:txBody>
      </p:sp>
    </p:spTree>
    <p:extLst>
      <p:ext uri="{BB962C8B-B14F-4D97-AF65-F5344CB8AC3E}">
        <p14:creationId xmlns:p14="http://schemas.microsoft.com/office/powerpoint/2010/main" val="2370921446"/>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C6345EF-3664-0B24-1F5C-368078C361C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第廿二講</a:t>
            </a:r>
            <a:endParaRPr lang="en-US" altLang="zh-TW" dirty="0"/>
          </a:p>
        </p:txBody>
      </p:sp>
      <p:sp>
        <p:nvSpPr>
          <p:cNvPr id="5" name="文字方塊 4">
            <a:extLst>
              <a:ext uri="{FF2B5EF4-FFF2-40B4-BE49-F238E27FC236}">
                <a16:creationId xmlns:a16="http://schemas.microsoft.com/office/drawing/2014/main" id="{4CD96998-33DA-8907-5EC1-485240BD167B}"/>
              </a:ext>
            </a:extLst>
          </p:cNvPr>
          <p:cNvSpPr txBox="1"/>
          <p:nvPr/>
        </p:nvSpPr>
        <p:spPr>
          <a:xfrm>
            <a:off x="550590" y="745824"/>
            <a:ext cx="103412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具」者具有。「諸功德本」，指一切功德之本源。「本」者，本源。本源者，眾生本具之佛性。又「本」者本極。法性之理體，為法之根本窮極。故曰本極。「本」者眾生之本心也，實際理體也，本極法身也，亦即真如實相也。「具諸功德本」者，窮盡心源也，安住法身也，入諸法實相也。「修勝菩提行」者，修習殊勝無上佛道之行也。與上句聯讀，則從根本智而差別智，從文殊之大智，而起普賢之大行，而普賢大士之德，端在導歸極樂也。「受記」，從佛受當來必當作佛之記。因具上述之智慧、誓願，與諸妙行，故必得佛之受記，而圓滿佛果。故曰「受記當作佛」。</a:t>
            </a:r>
          </a:p>
        </p:txBody>
      </p:sp>
    </p:spTree>
    <p:extLst>
      <p:ext uri="{BB962C8B-B14F-4D97-AF65-F5344CB8AC3E}">
        <p14:creationId xmlns:p14="http://schemas.microsoft.com/office/powerpoint/2010/main" val="1814846323"/>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45703</TotalTime>
  <Words>7040</Words>
  <Application>Microsoft Office PowerPoint</Application>
  <PresentationFormat>自訂</PresentationFormat>
  <Paragraphs>238</Paragraphs>
  <Slides>37</Slides>
  <Notes>0</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37</vt:i4>
      </vt:variant>
    </vt:vector>
  </HeadingPairs>
  <TitlesOfParts>
    <vt:vector size="40"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897</cp:revision>
  <dcterms:created xsi:type="dcterms:W3CDTF">2019-12-17T19:51:00Z</dcterms:created>
  <dcterms:modified xsi:type="dcterms:W3CDTF">2025-10-21T19:25:19Z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