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04" r:id="rId2"/>
    <p:sldId id="318" r:id="rId3"/>
    <p:sldId id="355" r:id="rId4"/>
    <p:sldId id="341" r:id="rId5"/>
    <p:sldId id="358" r:id="rId6"/>
    <p:sldId id="343" r:id="rId7"/>
    <p:sldId id="352" r:id="rId8"/>
    <p:sldId id="344" r:id="rId9"/>
    <p:sldId id="349" r:id="rId10"/>
    <p:sldId id="354" r:id="rId11"/>
    <p:sldId id="345" r:id="rId12"/>
    <p:sldId id="353" r:id="rId13"/>
    <p:sldId id="346" r:id="rId14"/>
    <p:sldId id="351" r:id="rId15"/>
    <p:sldId id="356" r:id="rId16"/>
    <p:sldId id="362" r:id="rId17"/>
    <p:sldId id="357" r:id="rId18"/>
    <p:sldId id="361" r:id="rId19"/>
    <p:sldId id="359" r:id="rId20"/>
    <p:sldId id="360"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050" autoAdjust="0"/>
  </p:normalViewPr>
  <p:slideViewPr>
    <p:cSldViewPr snapToGrid="0">
      <p:cViewPr varScale="1">
        <p:scale>
          <a:sx n="86" d="100"/>
          <a:sy n="86" d="100"/>
        </p:scale>
        <p:origin x="1382" y="58"/>
      </p:cViewPr>
      <p:guideLst/>
    </p:cSldViewPr>
  </p:slideViewPr>
  <p:notesTextViewPr>
    <p:cViewPr>
      <p:scale>
        <a:sx n="1" d="1"/>
        <a:sy n="1" d="1"/>
      </p:scale>
      <p:origin x="0" y="0"/>
    </p:cViewPr>
  </p:notesTextViewPr>
  <p:sorterViewPr>
    <p:cViewPr>
      <p:scale>
        <a:sx n="100" d="100"/>
        <a:sy n="100" d="100"/>
      </p:scale>
      <p:origin x="0" y="-521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8766B7-B700-4666-AD23-C190CB418E05}" type="datetimeFigureOut">
              <a:rPr lang="en-GB" smtClean="0"/>
              <a:t>15/09/2023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734E38-5C84-4E2A-B31C-B42A5A9DBFF7}" type="slidenum">
              <a:rPr lang="en-GB" smtClean="0"/>
              <a:t>‹#›</a:t>
            </a:fld>
            <a:endParaRPr lang="en-GB"/>
          </a:p>
        </p:txBody>
      </p:sp>
    </p:spTree>
    <p:extLst>
      <p:ext uri="{BB962C8B-B14F-4D97-AF65-F5344CB8AC3E}">
        <p14:creationId xmlns:p14="http://schemas.microsoft.com/office/powerpoint/2010/main" val="412263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fld id="{3F54D9F0-04AB-9943-BD88-2F95519E01A9}" type="datetimeFigureOut">
              <a:rPr lang="en-US" smtClean="0"/>
              <a:t>9/15/2023</a:t>
            </a:fld>
            <a:endParaRPr lang="en-US"/>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074615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54D9F0-04AB-9943-BD88-2F95519E01A9}" type="datetimeFigureOut">
              <a:rPr lang="en-US" smtClean="0"/>
              <a:t>9/15/2023</a:t>
            </a:fld>
            <a:endParaRPr lang="en-US"/>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804439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54D9F0-04AB-9943-BD88-2F95519E01A9}" type="datetimeFigureOut">
              <a:rPr lang="en-US" smtClean="0"/>
              <a:t>9/15/2023</a:t>
            </a:fld>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1073075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F54D9F0-04AB-9943-BD88-2F95519E01A9}" type="datetimeFigureOut">
              <a:rPr lang="en-US" smtClean="0"/>
              <a:t>9/15/2023</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3199924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F54D9F0-04AB-9943-BD88-2F95519E01A9}" type="datetimeFigureOut">
              <a:rPr lang="en-US" smtClean="0"/>
              <a:t>9/15/2023</a:t>
            </a:fld>
            <a:endParaRPr lang="en-US"/>
          </a:p>
        </p:txBody>
      </p:sp>
      <p:sp>
        <p:nvSpPr>
          <p:cNvPr id="9" name="Slide Number Placeholder 8"/>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3154928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F54D9F0-04AB-9943-BD88-2F95519E01A9}" type="datetimeFigureOut">
              <a:rPr lang="en-US" smtClean="0"/>
              <a:t>9/15/2023</a:t>
            </a:fld>
            <a:endParaRPr lang="en-US"/>
          </a:p>
        </p:txBody>
      </p:sp>
      <p:sp>
        <p:nvSpPr>
          <p:cNvPr id="5" name="Slide Number Placeholder 4"/>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352734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54D9F0-04AB-9943-BD88-2F95519E01A9}" type="datetimeFigureOut">
              <a:rPr lang="en-US" smtClean="0"/>
              <a:t>9/15/2023</a:t>
            </a:fld>
            <a:endParaRPr lang="en-US"/>
          </a:p>
        </p:txBody>
      </p:sp>
      <p:sp>
        <p:nvSpPr>
          <p:cNvPr id="4" name="Slide Number Placeholder 3"/>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070487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3F54D9F0-04AB-9943-BD88-2F95519E01A9}" type="datetimeFigureOut">
              <a:rPr lang="en-US" smtClean="0"/>
              <a:t>9/15/2023</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995181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fld id="{3F54D9F0-04AB-9943-BD88-2F95519E01A9}" type="datetimeFigureOut">
              <a:rPr lang="en-US" smtClean="0"/>
              <a:t>9/15/2023</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41367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54D9F0-04AB-9943-BD88-2F95519E01A9}" type="datetimeFigureOut">
              <a:rPr lang="en-US" smtClean="0"/>
              <a:t>9/15/2023</a:t>
            </a:fld>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264230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54D9F0-04AB-9943-BD88-2F95519E01A9}" type="datetimeFigureOut">
              <a:rPr lang="en-US" smtClean="0"/>
              <a:t>9/15/2023</a:t>
            </a:fld>
            <a:endParaRPr lang="en-US"/>
          </a:p>
        </p:txBody>
      </p:sp>
      <p:sp>
        <p:nvSpPr>
          <p:cNvPr id="6" name="Slide Number Placeholder 5"/>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1951379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3F54D9F0-04AB-9943-BD88-2F95519E01A9}" type="datetimeFigureOut">
              <a:rPr lang="en-US" smtClean="0"/>
              <a:t>9/15/2023</a:t>
            </a:fld>
            <a:endParaRPr lang="en-US"/>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47A7220B-D7BF-184F-A355-55C20C5E56CA}" type="slidenum">
              <a:rPr lang="en-US" smtClean="0"/>
              <a:t>‹#›</a:t>
            </a:fld>
            <a:endParaRPr lang="en-US"/>
          </a:p>
        </p:txBody>
      </p:sp>
    </p:spTree>
    <p:extLst>
      <p:ext uri="{BB962C8B-B14F-4D97-AF65-F5344CB8AC3E}">
        <p14:creationId xmlns:p14="http://schemas.microsoft.com/office/powerpoint/2010/main" val="23816199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8364258" cy="4824536"/>
          </a:xfrm>
        </p:spPr>
        <p:txBody>
          <a:bodyPr>
            <a:normAutofit/>
          </a:bodyPr>
          <a:lstStyle/>
          <a:p>
            <a:r>
              <a:rPr lang="en-GB" altLang="en-US" sz="2800" b="1" dirty="0"/>
              <a:t>Master of Business Administration</a:t>
            </a:r>
            <a:br>
              <a:rPr lang="en-GB" altLang="en-US" sz="2400" dirty="0"/>
            </a:br>
            <a:br>
              <a:rPr lang="en-GB" altLang="en-US" dirty="0"/>
            </a:br>
            <a:r>
              <a:rPr lang="en-GB" dirty="0"/>
              <a:t> </a:t>
            </a:r>
            <a:r>
              <a:rPr lang="en-GB" sz="3600" b="1" dirty="0">
                <a:solidFill>
                  <a:schemeClr val="accent2">
                    <a:lumMod val="20000"/>
                    <a:lumOff val="80000"/>
                  </a:schemeClr>
                </a:solidFill>
              </a:rPr>
              <a:t>International Marketing</a:t>
            </a:r>
            <a:br>
              <a:rPr lang="en-GB" sz="4800" b="1" dirty="0">
                <a:solidFill>
                  <a:schemeClr val="accent2">
                    <a:lumMod val="20000"/>
                    <a:lumOff val="80000"/>
                  </a:schemeClr>
                </a:solidFill>
              </a:rPr>
            </a:br>
            <a:br>
              <a:rPr lang="en-GB" sz="3200" b="1" dirty="0">
                <a:solidFill>
                  <a:schemeClr val="accent2">
                    <a:lumMod val="20000"/>
                    <a:lumOff val="80000"/>
                  </a:schemeClr>
                </a:solidFill>
              </a:rPr>
            </a:br>
            <a:br>
              <a:rPr lang="en-GB" sz="1800" b="0" i="0" u="none" strike="noStrike" baseline="0" dirty="0">
                <a:solidFill>
                  <a:srgbClr val="000000"/>
                </a:solidFill>
                <a:latin typeface="Arial" panose="020B0604020202020204" pitchFamily="34" charset="0"/>
              </a:rPr>
            </a:br>
            <a:r>
              <a:rPr lang="en-US" sz="2400" b="1" dirty="0">
                <a:solidFill>
                  <a:schemeClr val="bg1"/>
                </a:solidFill>
              </a:rPr>
              <a:t>International Marketing Mix</a:t>
            </a:r>
            <a:br>
              <a:rPr lang="en-US" sz="1800" b="0" i="0" u="none" strike="noStrike" baseline="0" dirty="0">
                <a:solidFill>
                  <a:srgbClr val="000000"/>
                </a:solidFill>
                <a:latin typeface="Arial" panose="020B0604020202020204" pitchFamily="34" charset="0"/>
              </a:rPr>
            </a:br>
            <a:endParaRPr lang="en-GB" altLang="en-US" b="1" dirty="0">
              <a:solidFill>
                <a:schemeClr val="accent2">
                  <a:lumMod val="60000"/>
                  <a:lumOff val="40000"/>
                </a:schemeClr>
              </a:solidFill>
            </a:endParaRPr>
          </a:p>
        </p:txBody>
      </p:sp>
    </p:spTree>
    <p:extLst>
      <p:ext uri="{BB962C8B-B14F-4D97-AF65-F5344CB8AC3E}">
        <p14:creationId xmlns:p14="http://schemas.microsoft.com/office/powerpoint/2010/main" val="972570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2763C-8498-1F58-991C-3218BC281304}"/>
              </a:ext>
            </a:extLst>
          </p:cNvPr>
          <p:cNvSpPr>
            <a:spLocks noGrp="1"/>
          </p:cNvSpPr>
          <p:nvPr>
            <p:ph type="title"/>
          </p:nvPr>
        </p:nvSpPr>
        <p:spPr/>
        <p:txBody>
          <a:bodyPr/>
          <a:lstStyle/>
          <a:p>
            <a:r>
              <a:rPr lang="en-US" b="1" dirty="0"/>
              <a:t>Learning Outcomes</a:t>
            </a:r>
            <a:endParaRPr lang="en-GB" b="1" dirty="0"/>
          </a:p>
        </p:txBody>
      </p:sp>
      <p:sp>
        <p:nvSpPr>
          <p:cNvPr id="5" name="Content Placeholder 4">
            <a:extLst>
              <a:ext uri="{FF2B5EF4-FFF2-40B4-BE49-F238E27FC236}">
                <a16:creationId xmlns:a16="http://schemas.microsoft.com/office/drawing/2014/main" id="{C60A2978-F023-3BD7-4037-E2351BED30D0}"/>
              </a:ext>
            </a:extLst>
          </p:cNvPr>
          <p:cNvSpPr>
            <a:spLocks noGrp="1"/>
          </p:cNvSpPr>
          <p:nvPr>
            <p:ph idx="1"/>
          </p:nvPr>
        </p:nvSpPr>
        <p:spPr/>
        <p:txBody>
          <a:bodyPr/>
          <a:lstStyle/>
          <a:p>
            <a:pPr>
              <a:lnSpc>
                <a:spcPct val="80000"/>
              </a:lnSpc>
              <a:buSzPct val="100000"/>
            </a:pPr>
            <a:r>
              <a:rPr lang="en-US" dirty="0"/>
              <a:t>To learn about Marketing Mix in the International context</a:t>
            </a:r>
          </a:p>
          <a:p>
            <a:pPr>
              <a:lnSpc>
                <a:spcPct val="80000"/>
              </a:lnSpc>
              <a:buSzPct val="100000"/>
            </a:pPr>
            <a:endParaRPr lang="en-US" dirty="0"/>
          </a:p>
          <a:p>
            <a:pPr>
              <a:lnSpc>
                <a:spcPct val="80000"/>
              </a:lnSpc>
              <a:buSzPct val="100000"/>
            </a:pPr>
            <a:r>
              <a:rPr lang="en-US" dirty="0"/>
              <a:t>To explain how marketers formulate their marketing strategies in the international marketing context. </a:t>
            </a:r>
            <a:endParaRPr lang="en-GB" dirty="0"/>
          </a:p>
        </p:txBody>
      </p:sp>
    </p:spTree>
    <p:extLst>
      <p:ext uri="{BB962C8B-B14F-4D97-AF65-F5344CB8AC3E}">
        <p14:creationId xmlns:p14="http://schemas.microsoft.com/office/powerpoint/2010/main" val="3142751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3D08B-5D3E-1B5B-A24D-8A16DDD0B9A5}"/>
              </a:ext>
            </a:extLst>
          </p:cNvPr>
          <p:cNvSpPr>
            <a:spLocks noGrp="1"/>
          </p:cNvSpPr>
          <p:nvPr>
            <p:ph type="title"/>
          </p:nvPr>
        </p:nvSpPr>
        <p:spPr/>
        <p:txBody>
          <a:bodyPr/>
          <a:lstStyle/>
          <a:p>
            <a:r>
              <a:rPr lang="en-GB" b="1" dirty="0">
                <a:solidFill>
                  <a:srgbClr val="1478C8"/>
                </a:solidFill>
                <a:effectLst/>
                <a:latin typeface="Proxima Nova"/>
              </a:rPr>
              <a:t>Standardisation vs Adaptation</a:t>
            </a:r>
            <a:br>
              <a:rPr lang="en-GB" b="1" dirty="0">
                <a:solidFill>
                  <a:srgbClr val="1478C8"/>
                </a:solidFill>
                <a:effectLst/>
                <a:latin typeface="Proxima Nova"/>
              </a:rPr>
            </a:br>
            <a:endParaRPr lang="en-GB" dirty="0"/>
          </a:p>
        </p:txBody>
      </p:sp>
      <p:sp>
        <p:nvSpPr>
          <p:cNvPr id="3" name="Content Placeholder 2">
            <a:extLst>
              <a:ext uri="{FF2B5EF4-FFF2-40B4-BE49-F238E27FC236}">
                <a16:creationId xmlns:a16="http://schemas.microsoft.com/office/drawing/2014/main" id="{582BB3B6-89E1-C03D-663E-6CF98E85AE36}"/>
              </a:ext>
            </a:extLst>
          </p:cNvPr>
          <p:cNvSpPr>
            <a:spLocks noGrp="1"/>
          </p:cNvSpPr>
          <p:nvPr>
            <p:ph idx="1"/>
          </p:nvPr>
        </p:nvSpPr>
        <p:spPr>
          <a:xfrm>
            <a:off x="186430" y="1189608"/>
            <a:ext cx="8500369" cy="4327625"/>
          </a:xfrm>
        </p:spPr>
        <p:txBody>
          <a:bodyPr>
            <a:normAutofit fontScale="77500" lnSpcReduction="20000"/>
          </a:bodyPr>
          <a:lstStyle/>
          <a:p>
            <a:r>
              <a:rPr lang="en-US" b="0" i="0" dirty="0">
                <a:solidFill>
                  <a:srgbClr val="393E42"/>
                </a:solidFill>
                <a:effectLst/>
                <a:latin typeface="Proxima Nova"/>
              </a:rPr>
              <a:t>When entering an international market, companies choose to market their products or services in a </a:t>
            </a:r>
            <a:r>
              <a:rPr lang="en-US" b="1" i="0" dirty="0">
                <a:solidFill>
                  <a:srgbClr val="393E42"/>
                </a:solidFill>
                <a:effectLst/>
                <a:latin typeface="Proxima Nova"/>
              </a:rPr>
              <a:t>standardized</a:t>
            </a:r>
            <a:r>
              <a:rPr lang="en-US" b="0" i="0" dirty="0">
                <a:solidFill>
                  <a:srgbClr val="393E42"/>
                </a:solidFill>
                <a:effectLst/>
                <a:latin typeface="Proxima Nova"/>
              </a:rPr>
              <a:t> or </a:t>
            </a:r>
            <a:r>
              <a:rPr lang="en-US" b="1" i="0" dirty="0">
                <a:solidFill>
                  <a:srgbClr val="393E42"/>
                </a:solidFill>
                <a:effectLst/>
                <a:latin typeface="Proxima Nova"/>
              </a:rPr>
              <a:t>adapted</a:t>
            </a:r>
            <a:r>
              <a:rPr lang="en-US" b="0" i="0" dirty="0">
                <a:solidFill>
                  <a:srgbClr val="393E42"/>
                </a:solidFill>
                <a:effectLst/>
                <a:latin typeface="Proxima Nova"/>
              </a:rPr>
              <a:t> (</a:t>
            </a:r>
            <a:r>
              <a:rPr lang="en-US" i="0" dirty="0">
                <a:solidFill>
                  <a:srgbClr val="393E42"/>
                </a:solidFill>
                <a:effectLst/>
                <a:latin typeface="Proxima Nova"/>
              </a:rPr>
              <a:t>localized</a:t>
            </a:r>
            <a:r>
              <a:rPr lang="en-US" dirty="0">
                <a:solidFill>
                  <a:srgbClr val="393E42"/>
                </a:solidFill>
                <a:effectLst/>
                <a:latin typeface="Proxima Nova"/>
              </a:rPr>
              <a:t>)</a:t>
            </a:r>
            <a:r>
              <a:rPr lang="en-US" b="0" i="0" dirty="0">
                <a:solidFill>
                  <a:srgbClr val="393E42"/>
                </a:solidFill>
                <a:effectLst/>
                <a:latin typeface="Proxima Nova"/>
              </a:rPr>
              <a:t> way.</a:t>
            </a:r>
          </a:p>
          <a:p>
            <a:endParaRPr lang="en-US" dirty="0">
              <a:solidFill>
                <a:srgbClr val="393E42"/>
              </a:solidFill>
              <a:latin typeface="Proxima Nova"/>
            </a:endParaRPr>
          </a:p>
          <a:p>
            <a:r>
              <a:rPr lang="en-US" b="0" i="0" dirty="0">
                <a:solidFill>
                  <a:srgbClr val="393E42"/>
                </a:solidFill>
                <a:effectLst/>
                <a:latin typeface="Proxima Nova"/>
              </a:rPr>
              <a:t>A</a:t>
            </a:r>
            <a:r>
              <a:rPr lang="en-US" b="1" i="0" dirty="0">
                <a:solidFill>
                  <a:srgbClr val="393E42"/>
                </a:solidFill>
                <a:effectLst/>
                <a:latin typeface="Proxima Nova"/>
              </a:rPr>
              <a:t> standardization</a:t>
            </a:r>
            <a:r>
              <a:rPr lang="en-US" b="0" i="0" dirty="0">
                <a:solidFill>
                  <a:srgbClr val="393E42"/>
                </a:solidFill>
                <a:effectLst/>
                <a:latin typeface="Proxima Nova"/>
              </a:rPr>
              <a:t> strategy ensures consistency in all aspects of the brand. For example, the company will use the same packaging, design, and staff uniform in every location.</a:t>
            </a:r>
          </a:p>
          <a:p>
            <a:pPr marL="0" indent="0">
              <a:buNone/>
            </a:pPr>
            <a:endParaRPr lang="en-US" b="0" i="0" dirty="0">
              <a:solidFill>
                <a:srgbClr val="393E42"/>
              </a:solidFill>
              <a:effectLst/>
              <a:latin typeface="Proxima Nova"/>
            </a:endParaRPr>
          </a:p>
          <a:p>
            <a:r>
              <a:rPr lang="en-US" b="0" i="0" dirty="0">
                <a:solidFill>
                  <a:srgbClr val="212529"/>
                </a:solidFill>
                <a:effectLst/>
                <a:latin typeface="Helvetica" panose="020B0604020202020204" pitchFamily="34" charset="0"/>
              </a:rPr>
              <a:t>According to </a:t>
            </a:r>
            <a:r>
              <a:rPr lang="en-US" b="0" i="0" dirty="0" err="1">
                <a:solidFill>
                  <a:srgbClr val="212529"/>
                </a:solidFill>
                <a:effectLst/>
                <a:latin typeface="Helvetica" panose="020B0604020202020204" pitchFamily="34" charset="0"/>
              </a:rPr>
              <a:t>Vrontis</a:t>
            </a:r>
            <a:r>
              <a:rPr lang="en-US" b="0" i="0" dirty="0">
                <a:solidFill>
                  <a:srgbClr val="212529"/>
                </a:solidFill>
                <a:effectLst/>
                <a:latin typeface="Helvetica" panose="020B0604020202020204" pitchFamily="34" charset="0"/>
              </a:rPr>
              <a:t> et al. (2009), the extent of </a:t>
            </a:r>
            <a:r>
              <a:rPr lang="en-US" b="0" i="0" dirty="0" err="1">
                <a:solidFill>
                  <a:srgbClr val="212529"/>
                </a:solidFill>
                <a:effectLst/>
                <a:latin typeface="Helvetica" panose="020B0604020202020204" pitchFamily="34" charset="0"/>
              </a:rPr>
              <a:t>standardisation</a:t>
            </a:r>
            <a:r>
              <a:rPr lang="en-US" b="0" i="0" dirty="0">
                <a:solidFill>
                  <a:srgbClr val="212529"/>
                </a:solidFill>
                <a:effectLst/>
                <a:latin typeface="Helvetica" panose="020B0604020202020204" pitchFamily="34" charset="0"/>
              </a:rPr>
              <a:t> in international marketing depends on the following five factors: target market, market position, nature of product, environmental and </a:t>
            </a:r>
            <a:r>
              <a:rPr lang="en-US" b="0" i="0" dirty="0" err="1">
                <a:solidFill>
                  <a:srgbClr val="212529"/>
                </a:solidFill>
                <a:effectLst/>
                <a:latin typeface="Helvetica" panose="020B0604020202020204" pitchFamily="34" charset="0"/>
              </a:rPr>
              <a:t>organisational</a:t>
            </a:r>
            <a:r>
              <a:rPr lang="en-US" b="0" i="0" dirty="0">
                <a:solidFill>
                  <a:srgbClr val="212529"/>
                </a:solidFill>
                <a:effectLst/>
                <a:latin typeface="Helvetica" panose="020B0604020202020204" pitchFamily="34" charset="0"/>
              </a:rPr>
              <a:t> factors. </a:t>
            </a:r>
          </a:p>
          <a:p>
            <a:endParaRPr lang="en-US" b="0" i="0" dirty="0">
              <a:solidFill>
                <a:srgbClr val="393E42"/>
              </a:solidFill>
              <a:effectLst/>
              <a:latin typeface="Proxima Nova"/>
            </a:endParaRPr>
          </a:p>
          <a:p>
            <a:r>
              <a:rPr lang="en-US" b="1" i="0" dirty="0">
                <a:solidFill>
                  <a:srgbClr val="212529"/>
                </a:solidFill>
                <a:effectLst/>
                <a:latin typeface="Helvetica" panose="020B0604020202020204" pitchFamily="34" charset="0"/>
              </a:rPr>
              <a:t>Adaptation</a:t>
            </a:r>
            <a:r>
              <a:rPr lang="en-US" b="0" i="0" dirty="0">
                <a:solidFill>
                  <a:srgbClr val="212529"/>
                </a:solidFill>
                <a:effectLst/>
                <a:latin typeface="Helvetica" panose="020B0604020202020204" pitchFamily="34" charset="0"/>
              </a:rPr>
              <a:t> strategy implies changing various aspects of products and services to a considerable extent in order to meet the needs of consumers in international markets taking into account their differences (Chung, 2009).</a:t>
            </a:r>
            <a:endParaRPr lang="en-US" b="0" i="0" dirty="0">
              <a:solidFill>
                <a:srgbClr val="393E42"/>
              </a:solidFill>
              <a:effectLst/>
              <a:latin typeface="Proxima Nova"/>
            </a:endParaRPr>
          </a:p>
          <a:p>
            <a:endParaRPr lang="en-GB" dirty="0"/>
          </a:p>
        </p:txBody>
      </p:sp>
    </p:spTree>
    <p:extLst>
      <p:ext uri="{BB962C8B-B14F-4D97-AF65-F5344CB8AC3E}">
        <p14:creationId xmlns:p14="http://schemas.microsoft.com/office/powerpoint/2010/main" val="1763427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62A82-A001-B0D6-AED8-42E61BA8645A}"/>
              </a:ext>
            </a:extLst>
          </p:cNvPr>
          <p:cNvSpPr>
            <a:spLocks noGrp="1"/>
          </p:cNvSpPr>
          <p:nvPr>
            <p:ph type="title"/>
          </p:nvPr>
        </p:nvSpPr>
        <p:spPr>
          <a:xfrm>
            <a:off x="457200" y="274638"/>
            <a:ext cx="8229600" cy="524352"/>
          </a:xfrm>
        </p:spPr>
        <p:txBody>
          <a:bodyPr>
            <a:normAutofit fontScale="90000"/>
          </a:bodyPr>
          <a:lstStyle/>
          <a:p>
            <a:r>
              <a:rPr lang="en-US" b="1" dirty="0"/>
              <a:t>International Marketing Mix</a:t>
            </a:r>
            <a:endParaRPr lang="en-GB" b="1" dirty="0"/>
          </a:p>
        </p:txBody>
      </p:sp>
      <p:sp>
        <p:nvSpPr>
          <p:cNvPr id="5" name="Content Placeholder 4">
            <a:extLst>
              <a:ext uri="{FF2B5EF4-FFF2-40B4-BE49-F238E27FC236}">
                <a16:creationId xmlns:a16="http://schemas.microsoft.com/office/drawing/2014/main" id="{EFE7C928-4C33-2C38-A434-6E80978D252E}"/>
              </a:ext>
            </a:extLst>
          </p:cNvPr>
          <p:cNvSpPr>
            <a:spLocks noGrp="1"/>
          </p:cNvSpPr>
          <p:nvPr>
            <p:ph idx="1"/>
          </p:nvPr>
        </p:nvSpPr>
        <p:spPr>
          <a:xfrm>
            <a:off x="457200" y="985422"/>
            <a:ext cx="8229600" cy="4531812"/>
          </a:xfrm>
        </p:spPr>
        <p:txBody>
          <a:bodyPr>
            <a:normAutofit fontScale="92500"/>
          </a:bodyPr>
          <a:lstStyle/>
          <a:p>
            <a:r>
              <a:rPr lang="en-US" b="1" i="0" dirty="0">
                <a:effectLst/>
                <a:latin typeface="Mark Pro"/>
              </a:rPr>
              <a:t>The international marketing mix strategy</a:t>
            </a:r>
            <a:r>
              <a:rPr lang="en-US" b="0" i="0" dirty="0">
                <a:effectLst/>
                <a:latin typeface="Mark Pro"/>
              </a:rPr>
              <a:t> involves the use of different marketing instruments to achieve positive financial results by a company operating on international or global markets.</a:t>
            </a:r>
          </a:p>
          <a:p>
            <a:pPr marL="0" indent="0">
              <a:buNone/>
            </a:pPr>
            <a:endParaRPr lang="en-US" b="0" i="0" dirty="0">
              <a:effectLst/>
              <a:latin typeface="Mark Pro"/>
            </a:endParaRPr>
          </a:p>
          <a:p>
            <a:r>
              <a:rPr lang="en-US" dirty="0">
                <a:latin typeface="Mark Pro"/>
              </a:rPr>
              <a:t>International marketing applies marketing principles to other countries.</a:t>
            </a:r>
          </a:p>
          <a:p>
            <a:pPr marL="0" indent="0">
              <a:buNone/>
            </a:pPr>
            <a:endParaRPr lang="en-US" dirty="0">
              <a:latin typeface="Mark Pro"/>
            </a:endParaRPr>
          </a:p>
          <a:p>
            <a:r>
              <a:rPr lang="en-US" dirty="0">
                <a:latin typeface="Mark Pro"/>
              </a:rPr>
              <a:t>Marketing in different countries may require different marketing mixes since varied customer needs. </a:t>
            </a:r>
          </a:p>
          <a:p>
            <a:pPr marL="0" indent="0">
              <a:buNone/>
            </a:pPr>
            <a:endParaRPr lang="en-US" dirty="0">
              <a:latin typeface="Mark Pro"/>
            </a:endParaRPr>
          </a:p>
          <a:p>
            <a:r>
              <a:rPr lang="en-US" dirty="0">
                <a:latin typeface="Mark Pro"/>
              </a:rPr>
              <a:t> To meet these different customer needs firms will have to engage with necessary adaptation strategies</a:t>
            </a:r>
          </a:p>
          <a:p>
            <a:endParaRPr lang="en-GB" dirty="0"/>
          </a:p>
        </p:txBody>
      </p:sp>
    </p:spTree>
    <p:extLst>
      <p:ext uri="{BB962C8B-B14F-4D97-AF65-F5344CB8AC3E}">
        <p14:creationId xmlns:p14="http://schemas.microsoft.com/office/powerpoint/2010/main" val="3665667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AF268F1-6224-BBD9-D093-5A3517B28B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052" y="133165"/>
            <a:ext cx="7071896" cy="548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5129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2AB64-E3B5-EE11-EC72-3C37AAD9598F}"/>
              </a:ext>
            </a:extLst>
          </p:cNvPr>
          <p:cNvSpPr>
            <a:spLocks noGrp="1"/>
          </p:cNvSpPr>
          <p:nvPr>
            <p:ph type="title"/>
          </p:nvPr>
        </p:nvSpPr>
        <p:spPr>
          <a:xfrm>
            <a:off x="457200" y="274638"/>
            <a:ext cx="8229600" cy="755172"/>
          </a:xfrm>
        </p:spPr>
        <p:txBody>
          <a:bodyPr/>
          <a:lstStyle/>
          <a:p>
            <a:r>
              <a:rPr lang="en-US" b="1" dirty="0"/>
              <a:t>PRODUCT</a:t>
            </a:r>
            <a:endParaRPr lang="en-GB" b="1" dirty="0"/>
          </a:p>
        </p:txBody>
      </p:sp>
      <p:sp>
        <p:nvSpPr>
          <p:cNvPr id="4" name="Content Placeholder 2">
            <a:extLst>
              <a:ext uri="{FF2B5EF4-FFF2-40B4-BE49-F238E27FC236}">
                <a16:creationId xmlns:a16="http://schemas.microsoft.com/office/drawing/2014/main" id="{361FAD34-637D-405D-D981-F010414FAB17}"/>
              </a:ext>
            </a:extLst>
          </p:cNvPr>
          <p:cNvSpPr>
            <a:spLocks noGrp="1"/>
          </p:cNvSpPr>
          <p:nvPr>
            <p:ph idx="1"/>
          </p:nvPr>
        </p:nvSpPr>
        <p:spPr>
          <a:xfrm>
            <a:off x="457200" y="1136342"/>
            <a:ext cx="8229600" cy="4380221"/>
          </a:xfrm>
        </p:spPr>
        <p:txBody>
          <a:bodyPr>
            <a:normAutofit/>
          </a:bodyPr>
          <a:lstStyle/>
          <a:p>
            <a:pPr marL="0" indent="0">
              <a:buNone/>
            </a:pPr>
            <a:endParaRPr lang="en-GB" b="1" dirty="0">
              <a:solidFill>
                <a:srgbClr val="1478C8"/>
              </a:solidFill>
              <a:effectLst/>
              <a:latin typeface="Proxima Nova"/>
            </a:endParaRPr>
          </a:p>
          <a:p>
            <a:pPr marL="0" indent="0">
              <a:buNone/>
            </a:pPr>
            <a:endParaRPr lang="en-GB" b="1" dirty="0">
              <a:solidFill>
                <a:srgbClr val="1478C8"/>
              </a:solidFill>
              <a:effectLst/>
              <a:latin typeface="Proxima Nova"/>
            </a:endParaRPr>
          </a:p>
          <a:p>
            <a:pPr marL="0" indent="0">
              <a:buNone/>
            </a:pPr>
            <a:endParaRPr lang="en-US" b="0" i="0" dirty="0">
              <a:solidFill>
                <a:srgbClr val="212529"/>
              </a:solidFill>
              <a:effectLst/>
              <a:latin typeface="Helvetica" panose="020B0604020202020204" pitchFamily="34" charset="0"/>
            </a:endParaRPr>
          </a:p>
          <a:p>
            <a:pPr marL="0" indent="0">
              <a:buNone/>
            </a:pPr>
            <a:endParaRPr lang="en-GB" dirty="0"/>
          </a:p>
        </p:txBody>
      </p:sp>
      <p:sp>
        <p:nvSpPr>
          <p:cNvPr id="3" name="Content Placeholder 2">
            <a:extLst>
              <a:ext uri="{FF2B5EF4-FFF2-40B4-BE49-F238E27FC236}">
                <a16:creationId xmlns:a16="http://schemas.microsoft.com/office/drawing/2014/main" id="{463A4C56-D7CD-32BD-28E9-3C00280D54E7}"/>
              </a:ext>
            </a:extLst>
          </p:cNvPr>
          <p:cNvSpPr txBox="1">
            <a:spLocks/>
          </p:cNvSpPr>
          <p:nvPr/>
        </p:nvSpPr>
        <p:spPr>
          <a:xfrm>
            <a:off x="457200" y="1341437"/>
            <a:ext cx="8229600" cy="4175796"/>
          </a:xfrm>
          <a:prstGeom prst="rect">
            <a:avLst/>
          </a:prstGeom>
        </p:spPr>
        <p:txBody>
          <a:bodyPr vert="horz" lIns="91440" tIns="45720" rIns="91440" bIns="45720" rtlCol="0">
            <a:normAutofit fontScale="70000" lnSpcReduction="20000"/>
          </a:bodyPr>
          <a:lst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endParaRPr lang="en-US" dirty="0">
              <a:solidFill>
                <a:srgbClr val="212529"/>
              </a:solidFill>
              <a:latin typeface="Helvetica" panose="020B0604020202020204" pitchFamily="34" charset="0"/>
            </a:endParaRPr>
          </a:p>
          <a:p>
            <a:r>
              <a:rPr lang="en-US" dirty="0">
                <a:solidFill>
                  <a:srgbClr val="212529"/>
                </a:solidFill>
                <a:latin typeface="Helvetica" panose="020B0604020202020204" pitchFamily="34" charset="0"/>
              </a:rPr>
              <a:t>Standardization strategy is used to full extent by many global businesses across wide range of industries such as Adidas, Nike, Coca-Cola Company, Unilever, Johnson &amp; Johnson and others.</a:t>
            </a:r>
            <a:endParaRPr lang="en-GB" b="1" dirty="0">
              <a:solidFill>
                <a:srgbClr val="1478C8"/>
              </a:solidFill>
              <a:latin typeface="Proxima Nova"/>
            </a:endParaRPr>
          </a:p>
          <a:p>
            <a:pPr marL="0" indent="0">
              <a:buFont typeface="Arial" pitchFamily="34" charset="0"/>
              <a:buNone/>
            </a:pPr>
            <a:endParaRPr lang="en-US" dirty="0">
              <a:solidFill>
                <a:srgbClr val="212529"/>
              </a:solidFill>
              <a:latin typeface="Helvetica" panose="020B0604020202020204" pitchFamily="34" charset="0"/>
            </a:endParaRPr>
          </a:p>
          <a:p>
            <a:r>
              <a:rPr lang="en-US" dirty="0">
                <a:solidFill>
                  <a:srgbClr val="212529"/>
                </a:solidFill>
                <a:latin typeface="Helvetica" panose="020B0604020202020204" pitchFamily="34" charset="0"/>
              </a:rPr>
              <a:t>The strategy of adaptation allows global businesses to respond to changes in local marketplace in rapid manner.</a:t>
            </a:r>
          </a:p>
          <a:p>
            <a:pPr marL="0" indent="0">
              <a:buFont typeface="Arial" pitchFamily="34" charset="0"/>
              <a:buNone/>
            </a:pPr>
            <a:endParaRPr lang="en-US" dirty="0">
              <a:solidFill>
                <a:srgbClr val="212529"/>
              </a:solidFill>
              <a:latin typeface="Helvetica" panose="020B0604020202020204" pitchFamily="34" charset="0"/>
            </a:endParaRPr>
          </a:p>
          <a:p>
            <a:r>
              <a:rPr lang="en-US" dirty="0">
                <a:solidFill>
                  <a:srgbClr val="212529"/>
                </a:solidFill>
                <a:latin typeface="Helvetica" panose="020B0604020202020204" pitchFamily="34" charset="0"/>
              </a:rPr>
              <a:t> These changes may be political, economical, social or technological; nevertheless, relevant business processes may be subjected to modifications to eliminate or at least to </a:t>
            </a:r>
            <a:r>
              <a:rPr lang="en-US" dirty="0" err="1">
                <a:solidFill>
                  <a:srgbClr val="212529"/>
                </a:solidFill>
                <a:latin typeface="Helvetica" panose="020B0604020202020204" pitchFamily="34" charset="0"/>
              </a:rPr>
              <a:t>minimise</a:t>
            </a:r>
            <a:r>
              <a:rPr lang="en-US" dirty="0">
                <a:solidFill>
                  <a:srgbClr val="212529"/>
                </a:solidFill>
                <a:latin typeface="Helvetica" panose="020B0604020202020204" pitchFamily="34" charset="0"/>
              </a:rPr>
              <a:t> negative impacts of these changes. </a:t>
            </a:r>
          </a:p>
          <a:p>
            <a:endParaRPr lang="en-US" dirty="0">
              <a:solidFill>
                <a:srgbClr val="212529"/>
              </a:solidFill>
              <a:latin typeface="Helvetica" panose="020B0604020202020204" pitchFamily="34" charset="0"/>
            </a:endParaRPr>
          </a:p>
          <a:p>
            <a:r>
              <a:rPr lang="en-US" dirty="0">
                <a:solidFill>
                  <a:srgbClr val="212529"/>
                </a:solidFill>
                <a:latin typeface="Helvetica" panose="020B0604020202020204" pitchFamily="34" charset="0"/>
              </a:rPr>
              <a:t>Product adaption for the international market can increase overall cost to business and also weakens the brand image</a:t>
            </a:r>
          </a:p>
          <a:p>
            <a:endParaRPr lang="en-US" dirty="0">
              <a:solidFill>
                <a:srgbClr val="212529"/>
              </a:solidFill>
              <a:latin typeface="Helvetica" panose="020B0604020202020204" pitchFamily="34" charset="0"/>
            </a:endParaRPr>
          </a:p>
          <a:p>
            <a:r>
              <a:rPr lang="en-US" dirty="0">
                <a:solidFill>
                  <a:srgbClr val="212529"/>
                </a:solidFill>
                <a:latin typeface="Helvetica" panose="020B0604020202020204" pitchFamily="34" charset="0"/>
              </a:rPr>
              <a:t>Global brands such as Coca-Cola, Nike have adapted a standardized approach since they have a strong brand image. </a:t>
            </a:r>
            <a:endParaRPr lang="en-GB" dirty="0"/>
          </a:p>
        </p:txBody>
      </p:sp>
      <p:pic>
        <p:nvPicPr>
          <p:cNvPr id="2052" name="Picture 4" descr="How to Write Product Descriptions That Really Sell - DreamHost">
            <a:extLst>
              <a:ext uri="{FF2B5EF4-FFF2-40B4-BE49-F238E27FC236}">
                <a16:creationId xmlns:a16="http://schemas.microsoft.com/office/drawing/2014/main" id="{6ADBBA46-F749-AC7D-A20E-240E66919F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2439" y="86451"/>
            <a:ext cx="2157274" cy="1438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25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0C3C2-3254-BCF6-29EB-AFAEC162D90A}"/>
              </a:ext>
            </a:extLst>
          </p:cNvPr>
          <p:cNvSpPr>
            <a:spLocks noGrp="1"/>
          </p:cNvSpPr>
          <p:nvPr>
            <p:ph type="title"/>
          </p:nvPr>
        </p:nvSpPr>
        <p:spPr/>
        <p:txBody>
          <a:bodyPr/>
          <a:lstStyle/>
          <a:p>
            <a:r>
              <a:rPr lang="en-US" b="1" dirty="0"/>
              <a:t>Different product strategies</a:t>
            </a:r>
            <a:endParaRPr lang="en-GB" b="1" dirty="0"/>
          </a:p>
        </p:txBody>
      </p:sp>
      <p:sp>
        <p:nvSpPr>
          <p:cNvPr id="3" name="Content Placeholder 2">
            <a:extLst>
              <a:ext uri="{FF2B5EF4-FFF2-40B4-BE49-F238E27FC236}">
                <a16:creationId xmlns:a16="http://schemas.microsoft.com/office/drawing/2014/main" id="{FDD08D7A-03B1-00E8-F90D-BA578283564B}"/>
              </a:ext>
            </a:extLst>
          </p:cNvPr>
          <p:cNvSpPr>
            <a:spLocks noGrp="1"/>
          </p:cNvSpPr>
          <p:nvPr>
            <p:ph idx="1"/>
          </p:nvPr>
        </p:nvSpPr>
        <p:spPr/>
        <p:txBody>
          <a:bodyPr/>
          <a:lstStyle/>
          <a:p>
            <a:r>
              <a:rPr lang="en-US" dirty="0"/>
              <a:t> Catering the same standardized product and promotion worldwide</a:t>
            </a:r>
          </a:p>
          <a:p>
            <a:endParaRPr lang="en-US" dirty="0"/>
          </a:p>
          <a:p>
            <a:r>
              <a:rPr lang="en-US" dirty="0"/>
              <a:t>Catering the same product, but adapting promotion to local needs.</a:t>
            </a:r>
          </a:p>
          <a:p>
            <a:endParaRPr lang="en-US" dirty="0"/>
          </a:p>
          <a:p>
            <a:r>
              <a:rPr lang="en-US" dirty="0"/>
              <a:t>Change the product offer in the international market</a:t>
            </a:r>
          </a:p>
          <a:p>
            <a:endParaRPr lang="en-US" dirty="0"/>
          </a:p>
          <a:p>
            <a:r>
              <a:rPr lang="en-US" dirty="0"/>
              <a:t>Develop a new product for the international market</a:t>
            </a:r>
            <a:endParaRPr lang="en-GB" dirty="0"/>
          </a:p>
        </p:txBody>
      </p:sp>
    </p:spTree>
    <p:extLst>
      <p:ext uri="{BB962C8B-B14F-4D97-AF65-F5344CB8AC3E}">
        <p14:creationId xmlns:p14="http://schemas.microsoft.com/office/powerpoint/2010/main" val="1943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EB4F9-CB3B-9E18-275C-3AC7B731DD31}"/>
              </a:ext>
            </a:extLst>
          </p:cNvPr>
          <p:cNvSpPr>
            <a:spLocks noGrp="1"/>
          </p:cNvSpPr>
          <p:nvPr>
            <p:ph type="title"/>
          </p:nvPr>
        </p:nvSpPr>
        <p:spPr>
          <a:xfrm>
            <a:off x="457200" y="274638"/>
            <a:ext cx="8229600" cy="746294"/>
          </a:xfrm>
        </p:spPr>
        <p:txBody>
          <a:bodyPr/>
          <a:lstStyle/>
          <a:p>
            <a:r>
              <a:rPr lang="en-US" b="1" dirty="0"/>
              <a:t>PRICE</a:t>
            </a:r>
            <a:endParaRPr lang="en-GB" b="1" dirty="0"/>
          </a:p>
        </p:txBody>
      </p:sp>
      <p:sp>
        <p:nvSpPr>
          <p:cNvPr id="3" name="Content Placeholder 2">
            <a:extLst>
              <a:ext uri="{FF2B5EF4-FFF2-40B4-BE49-F238E27FC236}">
                <a16:creationId xmlns:a16="http://schemas.microsoft.com/office/drawing/2014/main" id="{A7E6F0A8-4CF9-E887-FC2E-C4DD02CA54BF}"/>
              </a:ext>
            </a:extLst>
          </p:cNvPr>
          <p:cNvSpPr>
            <a:spLocks noGrp="1"/>
          </p:cNvSpPr>
          <p:nvPr>
            <p:ph idx="1"/>
          </p:nvPr>
        </p:nvSpPr>
        <p:spPr>
          <a:xfrm>
            <a:off x="457200" y="1233996"/>
            <a:ext cx="8229600" cy="4283237"/>
          </a:xfrm>
        </p:spPr>
        <p:txBody>
          <a:bodyPr>
            <a:normAutofit lnSpcReduction="10000"/>
          </a:bodyPr>
          <a:lstStyle/>
          <a:p>
            <a:endParaRPr lang="en-US" b="0" i="0" dirty="0">
              <a:solidFill>
                <a:srgbClr val="000000"/>
              </a:solidFill>
              <a:effectLst/>
              <a:latin typeface="Arial" panose="020B0604020202020204" pitchFamily="34" charset="0"/>
              <a:cs typeface="Arial" panose="020B0604020202020204" pitchFamily="34" charset="0"/>
            </a:endParaRPr>
          </a:p>
          <a:p>
            <a:r>
              <a:rPr lang="en-US" dirty="0">
                <a:solidFill>
                  <a:srgbClr val="000000"/>
                </a:solidFill>
                <a:latin typeface="Arial" panose="020B0604020202020204" pitchFamily="34" charset="0"/>
                <a:cs typeface="Arial" panose="020B0604020202020204" pitchFamily="34" charset="0"/>
              </a:rPr>
              <a:t>A well established brand in one market may be new in another , this may lead to wide price variations.</a:t>
            </a:r>
          </a:p>
          <a:p>
            <a:endParaRPr lang="en-US" b="0" i="0" dirty="0">
              <a:solidFill>
                <a:srgbClr val="000000"/>
              </a:solidFill>
              <a:effectLst/>
              <a:latin typeface="Arial" panose="020B0604020202020204" pitchFamily="34" charset="0"/>
              <a:cs typeface="Arial" panose="020B0604020202020204" pitchFamily="34" charset="0"/>
            </a:endParaRPr>
          </a:p>
          <a:p>
            <a:r>
              <a:rPr lang="en-US" dirty="0">
                <a:solidFill>
                  <a:srgbClr val="000000"/>
                </a:solidFill>
                <a:latin typeface="Arial" panose="020B0604020202020204" pitchFamily="34" charset="0"/>
                <a:cs typeface="Arial" panose="020B0604020202020204" pitchFamily="34" charset="0"/>
              </a:rPr>
              <a:t> Competitive pressures varies in different international markets. </a:t>
            </a:r>
            <a:endParaRPr lang="en-US" b="0" i="0" dirty="0">
              <a:solidFill>
                <a:srgbClr val="000000"/>
              </a:solidFill>
              <a:effectLst/>
              <a:latin typeface="Arial" panose="020B0604020202020204" pitchFamily="34" charset="0"/>
              <a:cs typeface="Arial" panose="020B0604020202020204" pitchFamily="34" charset="0"/>
            </a:endParaRPr>
          </a:p>
          <a:p>
            <a:endParaRPr lang="en-US" dirty="0">
              <a:solidFill>
                <a:srgbClr val="000000"/>
              </a:solidFill>
              <a:latin typeface="Arial" panose="020B0604020202020204" pitchFamily="34" charset="0"/>
              <a:cs typeface="Arial" panose="020B0604020202020204" pitchFamily="34" charset="0"/>
            </a:endParaRPr>
          </a:p>
          <a:p>
            <a:r>
              <a:rPr lang="en-US" b="0" i="0" dirty="0">
                <a:solidFill>
                  <a:srgbClr val="000000"/>
                </a:solidFill>
                <a:effectLst/>
                <a:latin typeface="Arial" panose="020B0604020202020204" pitchFamily="34" charset="0"/>
                <a:cs typeface="Arial" panose="020B0604020202020204" pitchFamily="34" charset="0"/>
              </a:rPr>
              <a:t>Pricing on an international scale is a complex task. As well as taking into account traditional price considerations such as fixed and variable costs, competition and target groups</a:t>
            </a:r>
          </a:p>
          <a:p>
            <a:endParaRPr lang="en-US" dirty="0">
              <a:solidFill>
                <a:srgbClr val="000000"/>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3074" name="Picture 2" descr="How to Tell if Your Prices are Too Low">
            <a:extLst>
              <a:ext uri="{FF2B5EF4-FFF2-40B4-BE49-F238E27FC236}">
                <a16:creationId xmlns:a16="http://schemas.microsoft.com/office/drawing/2014/main" id="{71EA17AE-C309-0517-A17A-B1880FB323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3663" y="0"/>
            <a:ext cx="2370338" cy="1482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33421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C78CD-30BE-B0AE-F393-3EF2ACF3F165}"/>
              </a:ext>
            </a:extLst>
          </p:cNvPr>
          <p:cNvSpPr>
            <a:spLocks noGrp="1"/>
          </p:cNvSpPr>
          <p:nvPr>
            <p:ph type="title"/>
          </p:nvPr>
        </p:nvSpPr>
        <p:spPr>
          <a:xfrm>
            <a:off x="457200" y="274638"/>
            <a:ext cx="8229600" cy="923847"/>
          </a:xfrm>
        </p:spPr>
        <p:txBody>
          <a:bodyPr>
            <a:normAutofit/>
          </a:bodyPr>
          <a:lstStyle/>
          <a:p>
            <a:r>
              <a:rPr lang="en-US" b="1" dirty="0"/>
              <a:t>The factors to be considered in pricing </a:t>
            </a:r>
            <a:endParaRPr lang="en-GB" b="1" dirty="0"/>
          </a:p>
        </p:txBody>
      </p:sp>
      <p:sp>
        <p:nvSpPr>
          <p:cNvPr id="3" name="Content Placeholder 2">
            <a:extLst>
              <a:ext uri="{FF2B5EF4-FFF2-40B4-BE49-F238E27FC236}">
                <a16:creationId xmlns:a16="http://schemas.microsoft.com/office/drawing/2014/main" id="{3E511BC8-1F84-4C7E-3394-F9FA2D9CA555}"/>
              </a:ext>
            </a:extLst>
          </p:cNvPr>
          <p:cNvSpPr>
            <a:spLocks noGrp="1"/>
          </p:cNvSpPr>
          <p:nvPr>
            <p:ph idx="1"/>
          </p:nvPr>
        </p:nvSpPr>
        <p:spPr>
          <a:xfrm>
            <a:off x="248575" y="1464816"/>
            <a:ext cx="8620217" cy="4052417"/>
          </a:xfrm>
        </p:spPr>
        <p:txBody>
          <a:bodyPr>
            <a:normAutofit fontScale="92500" lnSpcReduction="20000"/>
          </a:bodyPr>
          <a:lstStyle/>
          <a:p>
            <a:pPr algn="l">
              <a:buFont typeface="Arial" panose="020B0604020202020204" pitchFamily="34" charset="0"/>
              <a:buChar char="•"/>
            </a:pPr>
            <a:r>
              <a:rPr lang="en-US" dirty="0">
                <a:solidFill>
                  <a:srgbClr val="000000"/>
                </a:solidFill>
                <a:latin typeface="Times New Roman" panose="02020603050405020304" pitchFamily="18" charset="0"/>
              </a:rPr>
              <a:t>T</a:t>
            </a:r>
            <a:r>
              <a:rPr lang="en-US" b="0" i="0" dirty="0">
                <a:solidFill>
                  <a:srgbClr val="000000"/>
                </a:solidFill>
                <a:effectLst/>
                <a:latin typeface="Times New Roman" panose="02020603050405020304" pitchFamily="18" charset="0"/>
              </a:rPr>
              <a:t>he cost of transport</a:t>
            </a:r>
          </a:p>
          <a:p>
            <a:pPr algn="l">
              <a:buFont typeface="Arial" panose="020B0604020202020204" pitchFamily="34" charset="0"/>
              <a:buChar char="•"/>
            </a:pPr>
            <a:r>
              <a:rPr lang="en-US" b="0" i="0" dirty="0">
                <a:solidFill>
                  <a:srgbClr val="000000"/>
                </a:solidFill>
                <a:effectLst/>
                <a:latin typeface="Times New Roman" panose="02020603050405020304" pitchFamily="18" charset="0"/>
              </a:rPr>
              <a:t>tariffs or import duties, purchase tax (VAT)</a:t>
            </a:r>
          </a:p>
          <a:p>
            <a:pPr algn="l">
              <a:buFont typeface="Arial" panose="020B0604020202020204" pitchFamily="34" charset="0"/>
              <a:buChar char="•"/>
            </a:pPr>
            <a:r>
              <a:rPr lang="en-US" b="0" i="0" dirty="0">
                <a:solidFill>
                  <a:srgbClr val="000000"/>
                </a:solidFill>
                <a:effectLst/>
                <a:latin typeface="Times New Roman" panose="02020603050405020304" pitchFamily="18" charset="0"/>
              </a:rPr>
              <a:t>exchange rate fluctuations</a:t>
            </a:r>
          </a:p>
          <a:p>
            <a:pPr algn="l">
              <a:buFont typeface="Arial" panose="020B0604020202020204" pitchFamily="34" charset="0"/>
              <a:buChar char="•"/>
            </a:pPr>
            <a:r>
              <a:rPr lang="en-US" b="0" i="0" dirty="0">
                <a:solidFill>
                  <a:srgbClr val="000000"/>
                </a:solidFill>
                <a:effectLst/>
                <a:latin typeface="Times New Roman" panose="02020603050405020304" pitchFamily="18" charset="0"/>
              </a:rPr>
              <a:t>personal disposal incomes of the target market</a:t>
            </a:r>
          </a:p>
          <a:p>
            <a:pPr algn="l">
              <a:buFont typeface="Arial" panose="020B0604020202020204" pitchFamily="34" charset="0"/>
              <a:buChar char="•"/>
            </a:pPr>
            <a:r>
              <a:rPr lang="en-US" b="0" i="0" dirty="0">
                <a:solidFill>
                  <a:srgbClr val="000000"/>
                </a:solidFill>
                <a:effectLst/>
                <a:latin typeface="Times New Roman" panose="02020603050405020304" pitchFamily="18" charset="0"/>
              </a:rPr>
              <a:t>the currency they want to be paid in and</a:t>
            </a:r>
          </a:p>
          <a:p>
            <a:pPr algn="l">
              <a:buFont typeface="Arial" panose="020B0604020202020204" pitchFamily="34" charset="0"/>
              <a:buChar char="•"/>
            </a:pPr>
            <a:r>
              <a:rPr lang="en-US" b="0" i="0" dirty="0">
                <a:solidFill>
                  <a:srgbClr val="000000"/>
                </a:solidFill>
                <a:effectLst/>
                <a:latin typeface="Times New Roman" panose="02020603050405020304" pitchFamily="18" charset="0"/>
              </a:rPr>
              <a:t>the general economic situation of the country and how this will influence pricing.</a:t>
            </a:r>
          </a:p>
          <a:p>
            <a:pPr algn="l">
              <a:buFont typeface="Arial" panose="020B0604020202020204" pitchFamily="34" charset="0"/>
              <a:buChar char="•"/>
            </a:pPr>
            <a:r>
              <a:rPr lang="en-US" b="0" i="0" dirty="0">
                <a:solidFill>
                  <a:srgbClr val="000000"/>
                </a:solidFill>
                <a:effectLst/>
                <a:latin typeface="Times New Roman" panose="02020603050405020304" pitchFamily="18" charset="0"/>
              </a:rPr>
              <a:t>Customers willingness to pay.</a:t>
            </a:r>
          </a:p>
          <a:p>
            <a:pPr algn="l"/>
            <a:r>
              <a:rPr lang="en-US" b="0" i="0" dirty="0">
                <a:solidFill>
                  <a:srgbClr val="000000"/>
                </a:solidFill>
                <a:effectLst/>
                <a:latin typeface="Times New Roman" panose="02020603050405020304" pitchFamily="18" charset="0"/>
              </a:rPr>
              <a:t>The internet has created further challenges as customers can view global prices and purchase items from around the world. </a:t>
            </a:r>
          </a:p>
          <a:p>
            <a:pPr algn="l"/>
            <a:r>
              <a:rPr lang="en-US" b="0" i="0" dirty="0">
                <a:solidFill>
                  <a:srgbClr val="000000"/>
                </a:solidFill>
                <a:effectLst/>
                <a:latin typeface="Times New Roman" panose="02020603050405020304" pitchFamily="18" charset="0"/>
              </a:rPr>
              <a:t>This has increased the level of competition and with it pricing pressures, as global competitors may have lower operating costs.</a:t>
            </a:r>
          </a:p>
          <a:p>
            <a:endParaRPr lang="en-GB" dirty="0"/>
          </a:p>
        </p:txBody>
      </p:sp>
    </p:spTree>
    <p:extLst>
      <p:ext uri="{BB962C8B-B14F-4D97-AF65-F5344CB8AC3E}">
        <p14:creationId xmlns:p14="http://schemas.microsoft.com/office/powerpoint/2010/main" val="5538226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C3978-DADF-3549-8B2E-6AB492C0D022}"/>
              </a:ext>
            </a:extLst>
          </p:cNvPr>
          <p:cNvSpPr>
            <a:spLocks noGrp="1"/>
          </p:cNvSpPr>
          <p:nvPr>
            <p:ph type="title"/>
          </p:nvPr>
        </p:nvSpPr>
        <p:spPr>
          <a:xfrm>
            <a:off x="457200" y="274638"/>
            <a:ext cx="8229600" cy="533230"/>
          </a:xfrm>
        </p:spPr>
        <p:txBody>
          <a:bodyPr>
            <a:normAutofit fontScale="90000"/>
          </a:bodyPr>
          <a:lstStyle/>
          <a:p>
            <a:r>
              <a:rPr lang="en-US" b="1" dirty="0"/>
              <a:t>Pricing strategies</a:t>
            </a:r>
            <a:endParaRPr lang="en-GB" b="1" dirty="0"/>
          </a:p>
        </p:txBody>
      </p:sp>
      <p:sp>
        <p:nvSpPr>
          <p:cNvPr id="3" name="Content Placeholder 2">
            <a:extLst>
              <a:ext uri="{FF2B5EF4-FFF2-40B4-BE49-F238E27FC236}">
                <a16:creationId xmlns:a16="http://schemas.microsoft.com/office/drawing/2014/main" id="{1E6E24AC-238E-564C-7E20-783604B4D85A}"/>
              </a:ext>
            </a:extLst>
          </p:cNvPr>
          <p:cNvSpPr>
            <a:spLocks noGrp="1"/>
          </p:cNvSpPr>
          <p:nvPr>
            <p:ph idx="1"/>
          </p:nvPr>
        </p:nvSpPr>
        <p:spPr>
          <a:xfrm>
            <a:off x="457200" y="1180730"/>
            <a:ext cx="8229600" cy="4336503"/>
          </a:xfrm>
        </p:spPr>
        <p:txBody>
          <a:bodyPr>
            <a:normAutofit fontScale="62500" lnSpcReduction="20000"/>
          </a:bodyPr>
          <a:lstStyle/>
          <a:p>
            <a:pPr algn="l">
              <a:buFont typeface="Arial" panose="020B0604020202020204" pitchFamily="34" charset="0"/>
              <a:buChar char="•"/>
            </a:pPr>
            <a:r>
              <a:rPr lang="en-US" dirty="0">
                <a:latin typeface="Arial" panose="020B0604020202020204" pitchFamily="34" charset="0"/>
                <a:cs typeface="Arial" panose="020B0604020202020204" pitchFamily="34" charset="0"/>
              </a:rPr>
              <a:t> </a:t>
            </a:r>
            <a:r>
              <a:rPr lang="en-US" b="1" i="0" dirty="0">
                <a:solidFill>
                  <a:srgbClr val="222222"/>
                </a:solidFill>
                <a:effectLst/>
                <a:latin typeface="Arial" panose="020B0604020202020204" pitchFamily="34" charset="0"/>
                <a:cs typeface="Arial" panose="020B0604020202020204" pitchFamily="34" charset="0"/>
              </a:rPr>
              <a:t>Competition pricing</a:t>
            </a:r>
            <a:r>
              <a:rPr lang="en-US" b="0" i="0" dirty="0">
                <a:solidFill>
                  <a:srgbClr val="222222"/>
                </a:solidFill>
                <a:effectLst/>
                <a:latin typeface="Arial" panose="020B0604020202020204" pitchFamily="34" charset="0"/>
                <a:cs typeface="Arial" panose="020B0604020202020204" pitchFamily="34" charset="0"/>
              </a:rPr>
              <a:t>. When a company tries to differentiate itself from its competition, it can change the price, making it higher or lower, to achieve the planned result.</a:t>
            </a:r>
          </a:p>
          <a:p>
            <a:pPr marL="0" indent="0" algn="l">
              <a:buNone/>
            </a:pPr>
            <a:endParaRPr lang="en-US" b="0" i="0" dirty="0">
              <a:solidFill>
                <a:srgbClr val="222222"/>
              </a:solidFill>
              <a:effectLst/>
              <a:latin typeface="Arial" panose="020B0604020202020204" pitchFamily="34" charset="0"/>
              <a:cs typeface="Arial" panose="020B0604020202020204" pitchFamily="34" charset="0"/>
            </a:endParaRPr>
          </a:p>
          <a:p>
            <a:pPr algn="l">
              <a:buFont typeface="Arial" panose="020B0604020202020204" pitchFamily="34" charset="0"/>
              <a:buChar char="•"/>
            </a:pPr>
            <a:r>
              <a:rPr lang="en-US" b="1" i="0" dirty="0">
                <a:solidFill>
                  <a:srgbClr val="222222"/>
                </a:solidFill>
                <a:effectLst/>
                <a:latin typeface="Arial" panose="020B0604020202020204" pitchFamily="34" charset="0"/>
                <a:cs typeface="Arial" panose="020B0604020202020204" pitchFamily="34" charset="0"/>
              </a:rPr>
              <a:t>Skimming pricing</a:t>
            </a:r>
            <a:r>
              <a:rPr lang="en-US" b="0" i="0" dirty="0">
                <a:solidFill>
                  <a:srgbClr val="222222"/>
                </a:solidFill>
                <a:effectLst/>
                <a:latin typeface="Arial" panose="020B0604020202020204" pitchFamily="34" charset="0"/>
                <a:cs typeface="Arial" panose="020B0604020202020204" pitchFamily="34" charset="0"/>
              </a:rPr>
              <a:t>. This is a strategy where the price is set high from the start. It is very popular in electronic and tech companies, where the initial price slowly decreases over time, after the release date. It gives a possibility of introducing the product in steps to different layers of the market.</a:t>
            </a:r>
          </a:p>
          <a:p>
            <a:pPr marL="0" indent="0" algn="l">
              <a:buNone/>
            </a:pPr>
            <a:endParaRPr lang="en-US" b="0" i="0" dirty="0">
              <a:solidFill>
                <a:srgbClr val="222222"/>
              </a:solidFill>
              <a:effectLst/>
              <a:latin typeface="Arial" panose="020B0604020202020204" pitchFamily="34" charset="0"/>
              <a:cs typeface="Arial" panose="020B0604020202020204" pitchFamily="34" charset="0"/>
            </a:endParaRPr>
          </a:p>
          <a:p>
            <a:pPr algn="l">
              <a:buFont typeface="Arial" panose="020B0604020202020204" pitchFamily="34" charset="0"/>
              <a:buChar char="•"/>
            </a:pPr>
            <a:r>
              <a:rPr lang="en-US" b="1" i="0" dirty="0">
                <a:solidFill>
                  <a:srgbClr val="222222"/>
                </a:solidFill>
                <a:effectLst/>
                <a:latin typeface="Arial" panose="020B0604020202020204" pitchFamily="34" charset="0"/>
                <a:cs typeface="Arial" panose="020B0604020202020204" pitchFamily="34" charset="0"/>
              </a:rPr>
              <a:t>Penetration pricing</a:t>
            </a:r>
            <a:r>
              <a:rPr lang="en-US" b="0" i="0" dirty="0">
                <a:solidFill>
                  <a:srgbClr val="222222"/>
                </a:solidFill>
                <a:effectLst/>
                <a:latin typeface="Arial" panose="020B0604020202020204" pitchFamily="34" charset="0"/>
                <a:cs typeface="Arial" panose="020B0604020202020204" pitchFamily="34" charset="0"/>
              </a:rPr>
              <a:t>. This is something opposite to a skimming strategy. It starts with a low price to penetrate the market, usually with a product that already exists in the market. It helps to gain sales and market share. In the future, the price may be raised.</a:t>
            </a:r>
          </a:p>
          <a:p>
            <a:pPr marL="0" indent="0" algn="l">
              <a:buNone/>
            </a:pPr>
            <a:endParaRPr lang="en-US" b="0" i="0" dirty="0">
              <a:solidFill>
                <a:srgbClr val="222222"/>
              </a:solidFill>
              <a:effectLst/>
              <a:latin typeface="Arial" panose="020B0604020202020204" pitchFamily="34" charset="0"/>
              <a:cs typeface="Arial" panose="020B0604020202020204" pitchFamily="34" charset="0"/>
            </a:endParaRPr>
          </a:p>
          <a:p>
            <a:r>
              <a:rPr lang="en-US" b="1" i="0" dirty="0">
                <a:solidFill>
                  <a:srgbClr val="222222"/>
                </a:solidFill>
                <a:effectLst/>
                <a:latin typeface="Arial" panose="020B0604020202020204" pitchFamily="34" charset="0"/>
                <a:cs typeface="Arial" panose="020B0604020202020204" pitchFamily="34" charset="0"/>
              </a:rPr>
              <a:t>Cost Plus pricing</a:t>
            </a:r>
            <a:r>
              <a:rPr lang="en-US" b="0" i="0" dirty="0">
                <a:solidFill>
                  <a:srgbClr val="222222"/>
                </a:solidFill>
                <a:effectLst/>
                <a:latin typeface="Arial" panose="020B0604020202020204" pitchFamily="34" charset="0"/>
                <a:cs typeface="Arial" panose="020B0604020202020204" pitchFamily="34" charset="0"/>
              </a:rPr>
              <a:t>. This strategy is applied when, in order to determine the final price, a percentage is added to the costs as a profit margin.</a:t>
            </a:r>
          </a:p>
          <a:p>
            <a:pPr algn="l">
              <a:buFont typeface="Arial" panose="020B0604020202020204" pitchFamily="34" charset="0"/>
              <a:buChar char="•"/>
            </a:pPr>
            <a:endParaRPr lang="en-US" b="0" i="0" dirty="0">
              <a:solidFill>
                <a:srgbClr val="222222"/>
              </a:solidFill>
              <a:effectLst/>
              <a:latin typeface="Arial" panose="020B0604020202020204" pitchFamily="34" charset="0"/>
              <a:cs typeface="Arial" panose="020B0604020202020204" pitchFamily="34" charset="0"/>
            </a:endParaRPr>
          </a:p>
          <a:p>
            <a:r>
              <a:rPr lang="en-US" b="1" i="0" dirty="0">
                <a:solidFill>
                  <a:srgbClr val="222222"/>
                </a:solidFill>
                <a:effectLst/>
                <a:latin typeface="Arial" panose="020B0604020202020204" pitchFamily="34" charset="0"/>
                <a:cs typeface="Arial" panose="020B0604020202020204" pitchFamily="34" charset="0"/>
              </a:rPr>
              <a:t>Premium pricing</a:t>
            </a:r>
            <a:r>
              <a:rPr lang="en-US" b="0" i="0" dirty="0">
                <a:solidFill>
                  <a:srgbClr val="222222"/>
                </a:solidFill>
                <a:effectLst/>
                <a:latin typeface="Arial" panose="020B0604020202020204" pitchFamily="34" charset="0"/>
                <a:cs typeface="Arial" panose="020B0604020202020204" pitchFamily="34" charset="0"/>
              </a:rPr>
              <a:t>. This means setting up a price at a higher level to establish the exclusiveness of a high-quality product. Premium brand stores or luxury cars are a great example.</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4003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CDDE7-E5C9-50BF-5C37-4003E477DCFB}"/>
              </a:ext>
            </a:extLst>
          </p:cNvPr>
          <p:cNvSpPr>
            <a:spLocks noGrp="1"/>
          </p:cNvSpPr>
          <p:nvPr>
            <p:ph type="title"/>
          </p:nvPr>
        </p:nvSpPr>
        <p:spPr>
          <a:xfrm>
            <a:off x="457200" y="274638"/>
            <a:ext cx="8229600" cy="577618"/>
          </a:xfrm>
        </p:spPr>
        <p:txBody>
          <a:bodyPr>
            <a:normAutofit fontScale="90000"/>
          </a:bodyPr>
          <a:lstStyle/>
          <a:p>
            <a:r>
              <a:rPr lang="en-US" b="1" dirty="0"/>
              <a:t>PLACE</a:t>
            </a:r>
            <a:endParaRPr lang="en-GB" b="1" dirty="0"/>
          </a:p>
        </p:txBody>
      </p:sp>
      <p:sp>
        <p:nvSpPr>
          <p:cNvPr id="3" name="Content Placeholder 2">
            <a:extLst>
              <a:ext uri="{FF2B5EF4-FFF2-40B4-BE49-F238E27FC236}">
                <a16:creationId xmlns:a16="http://schemas.microsoft.com/office/drawing/2014/main" id="{9AE63295-6370-A889-DFAF-9E651D39170E}"/>
              </a:ext>
            </a:extLst>
          </p:cNvPr>
          <p:cNvSpPr>
            <a:spLocks noGrp="1"/>
          </p:cNvSpPr>
          <p:nvPr>
            <p:ph idx="1"/>
          </p:nvPr>
        </p:nvSpPr>
        <p:spPr>
          <a:xfrm>
            <a:off x="152493" y="1447059"/>
            <a:ext cx="7872921" cy="4024467"/>
          </a:xfrm>
        </p:spPr>
        <p:txBody>
          <a:bodyPr>
            <a:normAutofit fontScale="62500" lnSpcReduction="20000"/>
          </a:bodyPr>
          <a:lstStyle/>
          <a:p>
            <a:r>
              <a:rPr lang="en-US" b="0" i="0" dirty="0">
                <a:effectLst/>
                <a:latin typeface="Arial" panose="020B0604020202020204" pitchFamily="34" charset="0"/>
                <a:cs typeface="Arial" panose="020B0604020202020204" pitchFamily="34" charset="0"/>
              </a:rPr>
              <a:t>International logistics plays a major role in international sales and production activities.</a:t>
            </a:r>
          </a:p>
          <a:p>
            <a:endParaRPr lang="en-US" dirty="0">
              <a:latin typeface="Arial" panose="020B0604020202020204" pitchFamily="34" charset="0"/>
              <a:cs typeface="Arial" panose="020B0604020202020204" pitchFamily="34" charset="0"/>
            </a:endParaRPr>
          </a:p>
          <a:p>
            <a:r>
              <a:rPr lang="en-US" b="0" i="0" dirty="0">
                <a:solidFill>
                  <a:srgbClr val="000000"/>
                </a:solidFill>
                <a:effectLst/>
                <a:latin typeface="Arial" panose="020B0604020202020204" pitchFamily="34" charset="0"/>
                <a:cs typeface="Arial" panose="020B0604020202020204" pitchFamily="34" charset="0"/>
              </a:rPr>
              <a:t>Distribution in national markets such as the United Kingdom will probably involve goods being moved in a chain from the manufacturer to wholesalers and onto retailers for consumers to buy from.</a:t>
            </a:r>
          </a:p>
          <a:p>
            <a:pPr marL="0" indent="0">
              <a:buNone/>
            </a:pPr>
            <a:endParaRPr lang="en-US" b="0" i="0" dirty="0">
              <a:solidFill>
                <a:srgbClr val="000000"/>
              </a:solidFill>
              <a:effectLst/>
              <a:latin typeface="Arial" panose="020B0604020202020204" pitchFamily="34" charset="0"/>
              <a:cs typeface="Arial" panose="020B0604020202020204" pitchFamily="34" charset="0"/>
            </a:endParaRPr>
          </a:p>
          <a:p>
            <a:r>
              <a:rPr lang="en-US" b="0" i="0" dirty="0">
                <a:solidFill>
                  <a:srgbClr val="000000"/>
                </a:solidFill>
                <a:effectLst/>
                <a:latin typeface="Arial" panose="020B0604020202020204" pitchFamily="34" charset="0"/>
                <a:cs typeface="Arial" panose="020B0604020202020204" pitchFamily="34" charset="0"/>
              </a:rPr>
              <a:t>In an overseas market there will be more parties involved because the goods need to be moved around a foreign market where business practices will be different to national markets. </a:t>
            </a:r>
          </a:p>
          <a:p>
            <a:pPr marL="0" indent="0">
              <a:buNone/>
            </a:pPr>
            <a:endParaRPr lang="en-US" b="0" i="0" dirty="0">
              <a:solidFill>
                <a:srgbClr val="000000"/>
              </a:solidFill>
              <a:effectLst/>
              <a:latin typeface="Arial" panose="020B0604020202020204" pitchFamily="34" charset="0"/>
              <a:cs typeface="Arial" panose="020B0604020202020204" pitchFamily="34" charset="0"/>
            </a:endParaRPr>
          </a:p>
          <a:p>
            <a:r>
              <a:rPr lang="en-US" b="0" i="0" dirty="0">
                <a:solidFill>
                  <a:srgbClr val="000000"/>
                </a:solidFill>
                <a:effectLst/>
                <a:latin typeface="Arial" panose="020B0604020202020204" pitchFamily="34" charset="0"/>
                <a:cs typeface="Arial" panose="020B0604020202020204" pitchFamily="34" charset="0"/>
              </a:rPr>
              <a:t>For example in Japan there are approximately five different types of wholesaler involved in the distribution chain. Businesses will need to investigate distribution chains for each country they would like to operate in. </a:t>
            </a:r>
          </a:p>
          <a:p>
            <a:pPr marL="0" indent="0">
              <a:buNone/>
            </a:pPr>
            <a:endParaRPr lang="en-US" b="0" i="0" dirty="0">
              <a:solidFill>
                <a:srgbClr val="000000"/>
              </a:solidFill>
              <a:effectLst/>
              <a:latin typeface="Arial" panose="020B0604020202020204" pitchFamily="34" charset="0"/>
              <a:cs typeface="Arial" panose="020B0604020202020204" pitchFamily="34" charset="0"/>
            </a:endParaRPr>
          </a:p>
          <a:p>
            <a:r>
              <a:rPr lang="en-US" b="0" i="0" dirty="0">
                <a:solidFill>
                  <a:srgbClr val="000000"/>
                </a:solidFill>
                <a:effectLst/>
                <a:latin typeface="Arial" panose="020B0604020202020204" pitchFamily="34" charset="0"/>
                <a:cs typeface="Arial" panose="020B0604020202020204" pitchFamily="34" charset="0"/>
              </a:rPr>
              <a:t>They will also need to investigate who they would like to sell their products and services to businesses, retailers, wholesaler or directly to consumers. </a:t>
            </a:r>
          </a:p>
          <a:p>
            <a:pPr marL="0" indent="0">
              <a:buNone/>
            </a:pPr>
            <a:endParaRPr lang="en-US" b="0" i="0" dirty="0">
              <a:solidFill>
                <a:srgbClr val="000000"/>
              </a:solidFill>
              <a:effectLst/>
              <a:latin typeface="Arial" panose="020B0604020202020204" pitchFamily="34" charset="0"/>
              <a:cs typeface="Arial" panose="020B0604020202020204" pitchFamily="34" charset="0"/>
            </a:endParaRPr>
          </a:p>
          <a:p>
            <a:r>
              <a:rPr lang="en-US" b="0" i="0" dirty="0">
                <a:solidFill>
                  <a:srgbClr val="000000"/>
                </a:solidFill>
                <a:effectLst/>
                <a:latin typeface="Arial" panose="020B0604020202020204" pitchFamily="34" charset="0"/>
                <a:cs typeface="Arial" panose="020B0604020202020204" pitchFamily="34" charset="0"/>
              </a:rPr>
              <a:t>The distribution strategy for each country a business operates in could be different due to profit margins and transportation costs.</a:t>
            </a:r>
            <a:endParaRPr lang="en-GB" dirty="0">
              <a:latin typeface="Arial" panose="020B0604020202020204" pitchFamily="34" charset="0"/>
              <a:cs typeface="Arial" panose="020B0604020202020204" pitchFamily="34" charset="0"/>
            </a:endParaRPr>
          </a:p>
        </p:txBody>
      </p:sp>
      <p:pic>
        <p:nvPicPr>
          <p:cNvPr id="4098" name="Picture 2" descr="What is Place Marketing? Definition, Meaning and variables">
            <a:extLst>
              <a:ext uri="{FF2B5EF4-FFF2-40B4-BE49-F238E27FC236}">
                <a16:creationId xmlns:a16="http://schemas.microsoft.com/office/drawing/2014/main" id="{43403A89-3633-7FA3-6B0A-D1F8978C5A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9181" y="0"/>
            <a:ext cx="2172325" cy="1447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6136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B95DEA-1822-26E2-4B7D-CD97E1461C62}"/>
              </a:ext>
            </a:extLst>
          </p:cNvPr>
          <p:cNvSpPr>
            <a:spLocks noGrp="1"/>
          </p:cNvSpPr>
          <p:nvPr>
            <p:ph idx="1"/>
          </p:nvPr>
        </p:nvSpPr>
        <p:spPr>
          <a:xfrm>
            <a:off x="457200" y="275208"/>
            <a:ext cx="8229600" cy="5242025"/>
          </a:xfrm>
        </p:spPr>
        <p:txBody>
          <a:bodyPr/>
          <a:lstStyle/>
          <a:p>
            <a:r>
              <a:rPr lang="en-GB" dirty="0"/>
              <a:t>Direct or indirect distribution channel used for physical distribution</a:t>
            </a:r>
          </a:p>
          <a:p>
            <a:pPr marL="0" indent="0">
              <a:buNone/>
            </a:pPr>
            <a:endParaRPr lang="en-GB" dirty="0"/>
          </a:p>
          <a:p>
            <a:r>
              <a:rPr lang="en-US" dirty="0"/>
              <a:t>Joint ventures are popular when entering foreign markets. This way reduces the cost of distribution channels.</a:t>
            </a:r>
          </a:p>
          <a:p>
            <a:endParaRPr lang="en-US" dirty="0"/>
          </a:p>
          <a:p>
            <a:r>
              <a:rPr lang="en-US" dirty="0"/>
              <a:t>Distribution obstacles need careful assessment before entering a foreign market. </a:t>
            </a:r>
          </a:p>
          <a:p>
            <a:endParaRPr lang="en-US" dirty="0"/>
          </a:p>
          <a:p>
            <a:r>
              <a:rPr lang="en-US" dirty="0"/>
              <a:t>Communication and coordination is facilitated by online networks.</a:t>
            </a:r>
          </a:p>
          <a:p>
            <a:endParaRPr lang="en-GB" dirty="0"/>
          </a:p>
        </p:txBody>
      </p:sp>
    </p:spTree>
    <p:extLst>
      <p:ext uri="{BB962C8B-B14F-4D97-AF65-F5344CB8AC3E}">
        <p14:creationId xmlns:p14="http://schemas.microsoft.com/office/powerpoint/2010/main" val="32006699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FE56F-0BE2-8BD0-C27E-E3153A8B3311}"/>
              </a:ext>
            </a:extLst>
          </p:cNvPr>
          <p:cNvSpPr>
            <a:spLocks noGrp="1"/>
          </p:cNvSpPr>
          <p:nvPr>
            <p:ph type="title"/>
          </p:nvPr>
        </p:nvSpPr>
        <p:spPr>
          <a:xfrm>
            <a:off x="457200" y="274638"/>
            <a:ext cx="8229600" cy="630884"/>
          </a:xfrm>
        </p:spPr>
        <p:txBody>
          <a:bodyPr/>
          <a:lstStyle/>
          <a:p>
            <a:r>
              <a:rPr lang="en-US" b="1" dirty="0"/>
              <a:t>PROMOTION</a:t>
            </a:r>
            <a:endParaRPr lang="en-GB" b="1" dirty="0"/>
          </a:p>
        </p:txBody>
      </p:sp>
      <p:sp>
        <p:nvSpPr>
          <p:cNvPr id="3" name="Content Placeholder 2">
            <a:extLst>
              <a:ext uri="{FF2B5EF4-FFF2-40B4-BE49-F238E27FC236}">
                <a16:creationId xmlns:a16="http://schemas.microsoft.com/office/drawing/2014/main" id="{2030B029-DFA4-C2EC-81C0-9D576F15654E}"/>
              </a:ext>
            </a:extLst>
          </p:cNvPr>
          <p:cNvSpPr>
            <a:spLocks noGrp="1"/>
          </p:cNvSpPr>
          <p:nvPr>
            <p:ph idx="1"/>
          </p:nvPr>
        </p:nvSpPr>
        <p:spPr>
          <a:xfrm>
            <a:off x="457200" y="1136342"/>
            <a:ext cx="8229600" cy="4380891"/>
          </a:xfrm>
        </p:spPr>
        <p:txBody>
          <a:bodyPr>
            <a:normAutofit fontScale="77500" lnSpcReduction="20000"/>
          </a:bodyPr>
          <a:lstStyle/>
          <a:p>
            <a:r>
              <a:rPr lang="en-US" b="0" i="0" dirty="0">
                <a:solidFill>
                  <a:srgbClr val="000000"/>
                </a:solidFill>
                <a:effectLst/>
                <a:latin typeface="Times New Roman" panose="02020603050405020304" pitchFamily="18" charset="0"/>
              </a:rPr>
              <a:t>Advertising messages in countries may have to be adapted because of language, political climate, cultural attitudes and religious practices. For example a promotional strategy in one country could cause offence in another.</a:t>
            </a:r>
            <a:endParaRPr lang="en-GB" b="0" i="0" dirty="0">
              <a:solidFill>
                <a:srgbClr val="000000"/>
              </a:solidFill>
              <a:effectLst/>
              <a:latin typeface="Times New Roman" panose="02020603050405020304" pitchFamily="18" charset="0"/>
            </a:endParaRPr>
          </a:p>
          <a:p>
            <a:endParaRPr lang="en-GB" dirty="0">
              <a:solidFill>
                <a:srgbClr val="000000"/>
              </a:solidFill>
              <a:latin typeface="Times New Roman" panose="02020603050405020304" pitchFamily="18" charset="0"/>
            </a:endParaRPr>
          </a:p>
          <a:p>
            <a:r>
              <a:rPr lang="en-US" b="0" i="0" dirty="0">
                <a:solidFill>
                  <a:srgbClr val="000000"/>
                </a:solidFill>
                <a:effectLst/>
                <a:latin typeface="Times New Roman" panose="02020603050405020304" pitchFamily="18" charset="0"/>
              </a:rPr>
              <a:t>The level of media development and availability will also need to be taken into account. </a:t>
            </a:r>
          </a:p>
          <a:p>
            <a:pPr marL="0" indent="0">
              <a:buNone/>
            </a:pPr>
            <a:endParaRPr lang="en-US" dirty="0">
              <a:solidFill>
                <a:srgbClr val="000000"/>
              </a:solidFill>
              <a:latin typeface="Times New Roman" panose="02020603050405020304" pitchFamily="18" charset="0"/>
            </a:endParaRPr>
          </a:p>
          <a:p>
            <a:pPr marL="0" indent="0">
              <a:buNone/>
            </a:pPr>
            <a:r>
              <a:rPr lang="en-US" b="1" i="0" dirty="0">
                <a:solidFill>
                  <a:srgbClr val="000000"/>
                </a:solidFill>
                <a:effectLst/>
                <a:latin typeface="Times New Roman" panose="02020603050405020304" pitchFamily="18" charset="0"/>
              </a:rPr>
              <a:t>Ex: </a:t>
            </a:r>
            <a:r>
              <a:rPr lang="en-US" b="0" i="0" dirty="0">
                <a:solidFill>
                  <a:srgbClr val="000000"/>
                </a:solidFill>
                <a:effectLst/>
                <a:latin typeface="Times New Roman" panose="02020603050405020304" pitchFamily="18" charset="0"/>
              </a:rPr>
              <a:t>Is commercial television well established in your host country? What is the level of television penetration? How much control does the government have over advertising on TV, radio and Internet? Is print media more popular than TV?</a:t>
            </a:r>
          </a:p>
          <a:p>
            <a:pPr marL="0" indent="0">
              <a:buNone/>
            </a:pPr>
            <a:endParaRPr lang="en-US" b="0" i="0" dirty="0">
              <a:solidFill>
                <a:srgbClr val="000000"/>
              </a:solidFill>
              <a:effectLst/>
              <a:latin typeface="Times New Roman" panose="02020603050405020304" pitchFamily="18" charset="0"/>
            </a:endParaRPr>
          </a:p>
          <a:p>
            <a:r>
              <a:rPr lang="en-GB" dirty="0">
                <a:solidFill>
                  <a:srgbClr val="000000"/>
                </a:solidFill>
                <a:latin typeface="Times New Roman" panose="02020603050405020304" pitchFamily="18" charset="0"/>
              </a:rPr>
              <a:t> </a:t>
            </a:r>
            <a:r>
              <a:rPr lang="en-US" b="0" i="0" dirty="0">
                <a:solidFill>
                  <a:srgbClr val="000000"/>
                </a:solidFill>
                <a:effectLst/>
                <a:latin typeface="Times New Roman" panose="02020603050405020304" pitchFamily="18" charset="0"/>
              </a:rPr>
              <a:t>Before designing promotional activity for a foreign market it would be expedient to complete a PEST analysis so that you have a complete understanding of the factors operating in the foreign market you would like to enter.</a:t>
            </a:r>
            <a:endParaRPr lang="en-US" dirty="0">
              <a:solidFill>
                <a:srgbClr val="000000"/>
              </a:solidFill>
              <a:latin typeface="Times New Roman" panose="02020603050405020304" pitchFamily="18" charset="0"/>
            </a:endParaRPr>
          </a:p>
        </p:txBody>
      </p:sp>
      <p:pic>
        <p:nvPicPr>
          <p:cNvPr id="5124" name="Picture 4" descr="8 Types of Digital Marketing for Promoting a Business | Maryville Online">
            <a:extLst>
              <a:ext uri="{FF2B5EF4-FFF2-40B4-BE49-F238E27FC236}">
                <a16:creationId xmlns:a16="http://schemas.microsoft.com/office/drawing/2014/main" id="{E2866359-5ADB-3B01-2F01-DF4E265918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4791" y="25323"/>
            <a:ext cx="2158592" cy="1129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8085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585AB-EE26-7B2A-F484-6FF4821118B3}"/>
              </a:ext>
            </a:extLst>
          </p:cNvPr>
          <p:cNvSpPr>
            <a:spLocks noGrp="1"/>
          </p:cNvSpPr>
          <p:nvPr>
            <p:ph type="title"/>
          </p:nvPr>
        </p:nvSpPr>
        <p:spPr/>
        <p:txBody>
          <a:bodyPr/>
          <a:lstStyle/>
          <a:p>
            <a:r>
              <a:rPr lang="en-US" b="1" dirty="0"/>
              <a:t>PEOPLE</a:t>
            </a:r>
            <a:endParaRPr lang="en-GB" b="1" dirty="0"/>
          </a:p>
        </p:txBody>
      </p:sp>
      <p:sp>
        <p:nvSpPr>
          <p:cNvPr id="3" name="Content Placeholder 2">
            <a:extLst>
              <a:ext uri="{FF2B5EF4-FFF2-40B4-BE49-F238E27FC236}">
                <a16:creationId xmlns:a16="http://schemas.microsoft.com/office/drawing/2014/main" id="{60F90BE0-7E96-7DF1-C614-6F14D96F4BF3}"/>
              </a:ext>
            </a:extLst>
          </p:cNvPr>
          <p:cNvSpPr>
            <a:spLocks noGrp="1"/>
          </p:cNvSpPr>
          <p:nvPr>
            <p:ph idx="1"/>
          </p:nvPr>
        </p:nvSpPr>
        <p:spPr/>
        <p:txBody>
          <a:bodyPr>
            <a:normAutofit lnSpcReduction="10000"/>
          </a:bodyPr>
          <a:lstStyle/>
          <a:p>
            <a:r>
              <a:rPr lang="en-US" b="0" i="0" dirty="0">
                <a:solidFill>
                  <a:srgbClr val="18303F"/>
                </a:solidFill>
                <a:effectLst/>
                <a:latin typeface="CircularXXSub-Regular"/>
              </a:rPr>
              <a:t>Having talented people who know the local market is crucial for international marketing.</a:t>
            </a:r>
          </a:p>
          <a:p>
            <a:endParaRPr lang="en-US" dirty="0">
              <a:solidFill>
                <a:srgbClr val="18303F"/>
              </a:solidFill>
              <a:latin typeface="CircularXXSub-Regular"/>
            </a:endParaRPr>
          </a:p>
          <a:p>
            <a:r>
              <a:rPr lang="en-US" b="0" i="0" dirty="0">
                <a:solidFill>
                  <a:srgbClr val="18303F"/>
                </a:solidFill>
                <a:effectLst/>
                <a:latin typeface="CircularXXSub-Regular"/>
              </a:rPr>
              <a:t>This could include having a person or staff who is originally from the target market or host country, engaging an in-country advisor or salesperson, or opening a local office. </a:t>
            </a:r>
          </a:p>
          <a:p>
            <a:endParaRPr lang="en-US" dirty="0">
              <a:solidFill>
                <a:srgbClr val="18303F"/>
              </a:solidFill>
              <a:latin typeface="CircularXXSub-Regular"/>
            </a:endParaRPr>
          </a:p>
          <a:p>
            <a:r>
              <a:rPr lang="en-US" b="0" i="0" dirty="0">
                <a:solidFill>
                  <a:srgbClr val="18303F"/>
                </a:solidFill>
                <a:effectLst/>
                <a:latin typeface="CircularXXSub-Regular"/>
              </a:rPr>
              <a:t>These people will know the local language and culture and help you adapt your product, packaging and other details properly to the local market. </a:t>
            </a:r>
            <a:endParaRPr lang="en-GB" dirty="0"/>
          </a:p>
        </p:txBody>
      </p:sp>
      <p:pic>
        <p:nvPicPr>
          <p:cNvPr id="6146" name="Picture 2" descr="What are the 7 Ps of marketing?">
            <a:extLst>
              <a:ext uri="{FF2B5EF4-FFF2-40B4-BE49-F238E27FC236}">
                <a16:creationId xmlns:a16="http://schemas.microsoft.com/office/drawing/2014/main" id="{966DE2C7-8479-589E-36CB-0C61C0D8B2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4066" y="114562"/>
            <a:ext cx="2601157" cy="1463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37472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7A114-A21F-FA97-D69F-EAA21316D1D5}"/>
              </a:ext>
            </a:extLst>
          </p:cNvPr>
          <p:cNvSpPr>
            <a:spLocks noGrp="1"/>
          </p:cNvSpPr>
          <p:nvPr>
            <p:ph type="title"/>
          </p:nvPr>
        </p:nvSpPr>
        <p:spPr>
          <a:xfrm>
            <a:off x="457200" y="274638"/>
            <a:ext cx="8229600" cy="666395"/>
          </a:xfrm>
        </p:spPr>
        <p:txBody>
          <a:bodyPr/>
          <a:lstStyle/>
          <a:p>
            <a:r>
              <a:rPr lang="en-US" b="1" dirty="0"/>
              <a:t>PROCESS</a:t>
            </a:r>
            <a:endParaRPr lang="en-GB" b="1" dirty="0"/>
          </a:p>
        </p:txBody>
      </p:sp>
      <p:sp>
        <p:nvSpPr>
          <p:cNvPr id="3" name="Content Placeholder 2">
            <a:extLst>
              <a:ext uri="{FF2B5EF4-FFF2-40B4-BE49-F238E27FC236}">
                <a16:creationId xmlns:a16="http://schemas.microsoft.com/office/drawing/2014/main" id="{A8A084C4-95C2-9FC3-A322-D97CADC29AAC}"/>
              </a:ext>
            </a:extLst>
          </p:cNvPr>
          <p:cNvSpPr>
            <a:spLocks noGrp="1"/>
          </p:cNvSpPr>
          <p:nvPr>
            <p:ph idx="1"/>
          </p:nvPr>
        </p:nvSpPr>
        <p:spPr>
          <a:xfrm>
            <a:off x="457200" y="1260629"/>
            <a:ext cx="8229600" cy="4256604"/>
          </a:xfrm>
        </p:spPr>
        <p:txBody>
          <a:bodyPr>
            <a:normAutofit lnSpcReduction="10000"/>
          </a:bodyPr>
          <a:lstStyle/>
          <a:p>
            <a:r>
              <a:rPr lang="en-US" b="0" i="0" dirty="0">
                <a:solidFill>
                  <a:srgbClr val="333333"/>
                </a:solidFill>
                <a:effectLst/>
                <a:latin typeface="Lato" panose="020F0502020204030203" pitchFamily="34" charset="0"/>
              </a:rPr>
              <a:t>This is about the activities involved in delivering your products or services. </a:t>
            </a:r>
          </a:p>
          <a:p>
            <a:pPr marL="0" indent="0">
              <a:buNone/>
            </a:pPr>
            <a:endParaRPr lang="en-US" dirty="0"/>
          </a:p>
          <a:p>
            <a:pPr algn="l"/>
            <a:r>
              <a:rPr lang="en-US" b="0" i="0" dirty="0">
                <a:solidFill>
                  <a:srgbClr val="333333"/>
                </a:solidFill>
                <a:effectLst/>
                <a:latin typeface="Lato" panose="020F0502020204030203" pitchFamily="34" charset="0"/>
              </a:rPr>
              <a:t>An effective process helps you to:</a:t>
            </a:r>
          </a:p>
          <a:p>
            <a:pPr marL="0" indent="0" algn="l">
              <a:buNone/>
            </a:pPr>
            <a:r>
              <a:rPr lang="en-US" b="0" i="0" dirty="0">
                <a:solidFill>
                  <a:srgbClr val="333333"/>
                </a:solidFill>
                <a:effectLst/>
                <a:latin typeface="Lato" panose="020F0502020204030203" pitchFamily="34" charset="0"/>
              </a:rPr>
              <a:t>- achieve repeatable and consistent customer service levels</a:t>
            </a:r>
          </a:p>
          <a:p>
            <a:pPr marL="0" indent="0" algn="l">
              <a:buNone/>
            </a:pPr>
            <a:r>
              <a:rPr lang="en-US" dirty="0">
                <a:solidFill>
                  <a:srgbClr val="333333"/>
                </a:solidFill>
                <a:latin typeface="Lato" panose="020F0502020204030203" pitchFamily="34" charset="0"/>
              </a:rPr>
              <a:t>- </a:t>
            </a:r>
            <a:r>
              <a:rPr lang="en-US" b="0" i="0" dirty="0">
                <a:solidFill>
                  <a:srgbClr val="333333"/>
                </a:solidFill>
                <a:effectLst/>
                <a:latin typeface="Lato" panose="020F0502020204030203" pitchFamily="34" charset="0"/>
              </a:rPr>
              <a:t>save time and money by increasing your operational efficiency.</a:t>
            </a:r>
          </a:p>
          <a:p>
            <a:pPr marL="0" indent="0" algn="l">
              <a:buNone/>
            </a:pPr>
            <a:endParaRPr lang="en-US" dirty="0">
              <a:solidFill>
                <a:srgbClr val="333333"/>
              </a:solidFill>
              <a:latin typeface="Lato" panose="020F0502020204030203" pitchFamily="34" charset="0"/>
            </a:endParaRPr>
          </a:p>
          <a:p>
            <a:r>
              <a:rPr lang="en-US" dirty="0"/>
              <a:t>Effective, efficient, accurate and user-friendly business processes for ordering, delivery, IT and production, and communication are key for international marketing. </a:t>
            </a:r>
          </a:p>
          <a:p>
            <a:endParaRPr lang="en-GB" dirty="0"/>
          </a:p>
        </p:txBody>
      </p:sp>
      <p:pic>
        <p:nvPicPr>
          <p:cNvPr id="7170" name="Picture 2" descr="Business Process Management Software | Advanced">
            <a:extLst>
              <a:ext uri="{FF2B5EF4-FFF2-40B4-BE49-F238E27FC236}">
                <a16:creationId xmlns:a16="http://schemas.microsoft.com/office/drawing/2014/main" id="{937B4399-02AA-A2CF-ECB6-744EDAF743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0597" y="0"/>
            <a:ext cx="2499897" cy="1249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18273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A3085-C648-6068-6282-7788BCEA84CF}"/>
              </a:ext>
            </a:extLst>
          </p:cNvPr>
          <p:cNvSpPr>
            <a:spLocks noGrp="1"/>
          </p:cNvSpPr>
          <p:nvPr>
            <p:ph type="title"/>
          </p:nvPr>
        </p:nvSpPr>
        <p:spPr/>
        <p:txBody>
          <a:bodyPr>
            <a:normAutofit fontScale="90000"/>
          </a:bodyPr>
          <a:lstStyle/>
          <a:p>
            <a:r>
              <a:rPr lang="en-US" b="1" dirty="0">
                <a:latin typeface="Graphik Web"/>
              </a:rPr>
              <a:t>Some processes to consider in the international Market</a:t>
            </a:r>
            <a:br>
              <a:rPr lang="en-US" b="1" dirty="0">
                <a:latin typeface="Graphik Web"/>
              </a:rPr>
            </a:br>
            <a:endParaRPr lang="en-GB" b="1" dirty="0"/>
          </a:p>
        </p:txBody>
      </p:sp>
      <p:sp>
        <p:nvSpPr>
          <p:cNvPr id="3" name="Content Placeholder 2">
            <a:extLst>
              <a:ext uri="{FF2B5EF4-FFF2-40B4-BE49-F238E27FC236}">
                <a16:creationId xmlns:a16="http://schemas.microsoft.com/office/drawing/2014/main" id="{7EE5E05C-B7EC-75ED-5862-CACEF86CF59F}"/>
              </a:ext>
            </a:extLst>
          </p:cNvPr>
          <p:cNvSpPr>
            <a:spLocks noGrp="1"/>
          </p:cNvSpPr>
          <p:nvPr>
            <p:ph idx="1"/>
          </p:nvPr>
        </p:nvSpPr>
        <p:spPr/>
        <p:txBody>
          <a:bodyPr/>
          <a:lstStyle/>
          <a:p>
            <a:pPr algn="l">
              <a:buFont typeface="Arial" panose="020B0604020202020204" pitchFamily="34" charset="0"/>
              <a:buChar char="•"/>
            </a:pPr>
            <a:r>
              <a:rPr lang="en-US" b="0" i="0" dirty="0">
                <a:solidFill>
                  <a:srgbClr val="000000"/>
                </a:solidFill>
                <a:effectLst/>
                <a:latin typeface="Graphik Web"/>
              </a:rPr>
              <a:t>Are the logistics in your main distribution channel cost-efficient?</a:t>
            </a:r>
          </a:p>
          <a:p>
            <a:pPr algn="l">
              <a:buFont typeface="Arial" panose="020B0604020202020204" pitchFamily="34" charset="0"/>
              <a:buChar char="•"/>
            </a:pPr>
            <a:r>
              <a:rPr lang="en-US" b="0" i="0" dirty="0">
                <a:solidFill>
                  <a:srgbClr val="000000"/>
                </a:solidFill>
                <a:effectLst/>
                <a:latin typeface="Graphik Web"/>
              </a:rPr>
              <a:t>How are your scheduling and delivery logistics?</a:t>
            </a:r>
          </a:p>
          <a:p>
            <a:pPr algn="l">
              <a:buFont typeface="Arial" panose="020B0604020202020204" pitchFamily="34" charset="0"/>
              <a:buChar char="•"/>
            </a:pPr>
            <a:r>
              <a:rPr lang="en-US" b="0" i="0" dirty="0">
                <a:solidFill>
                  <a:srgbClr val="000000"/>
                </a:solidFill>
                <a:effectLst/>
                <a:latin typeface="Graphik Web"/>
              </a:rPr>
              <a:t>Will your third-party retailers run out of product at critical times?</a:t>
            </a:r>
          </a:p>
          <a:p>
            <a:pPr algn="l">
              <a:buFont typeface="Arial" panose="020B0604020202020204" pitchFamily="34" charset="0"/>
              <a:buChar char="•"/>
            </a:pPr>
            <a:r>
              <a:rPr lang="en-US" b="0" i="0" dirty="0">
                <a:solidFill>
                  <a:srgbClr val="000000"/>
                </a:solidFill>
                <a:effectLst/>
                <a:latin typeface="Graphik Web"/>
              </a:rPr>
              <a:t>Do you have enough staff to cover busy times?</a:t>
            </a:r>
          </a:p>
          <a:p>
            <a:pPr algn="l">
              <a:buFont typeface="Arial" panose="020B0604020202020204" pitchFamily="34" charset="0"/>
              <a:buChar char="•"/>
            </a:pPr>
            <a:r>
              <a:rPr lang="en-US" b="0" i="0" dirty="0">
                <a:solidFill>
                  <a:srgbClr val="000000"/>
                </a:solidFill>
                <a:effectLst/>
                <a:latin typeface="Graphik Web"/>
              </a:rPr>
              <a:t>Do items ship reliably from your website?</a:t>
            </a:r>
          </a:p>
          <a:p>
            <a:endParaRPr lang="en-GB" dirty="0"/>
          </a:p>
        </p:txBody>
      </p:sp>
    </p:spTree>
    <p:extLst>
      <p:ext uri="{BB962C8B-B14F-4D97-AF65-F5344CB8AC3E}">
        <p14:creationId xmlns:p14="http://schemas.microsoft.com/office/powerpoint/2010/main" val="40144936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0F6C8-7CCB-4DE6-373E-F1506433FCFF}"/>
              </a:ext>
            </a:extLst>
          </p:cNvPr>
          <p:cNvSpPr>
            <a:spLocks noGrp="1"/>
          </p:cNvSpPr>
          <p:nvPr>
            <p:ph type="title"/>
          </p:nvPr>
        </p:nvSpPr>
        <p:spPr>
          <a:xfrm>
            <a:off x="457200" y="274638"/>
            <a:ext cx="5357674" cy="506597"/>
          </a:xfrm>
        </p:spPr>
        <p:txBody>
          <a:bodyPr>
            <a:normAutofit fontScale="90000"/>
          </a:bodyPr>
          <a:lstStyle/>
          <a:p>
            <a:r>
              <a:rPr lang="en-US" b="1" dirty="0"/>
              <a:t>PHYSICAL ENVIORENMENT</a:t>
            </a:r>
            <a:endParaRPr lang="en-GB" b="1" dirty="0"/>
          </a:p>
        </p:txBody>
      </p:sp>
      <p:sp>
        <p:nvSpPr>
          <p:cNvPr id="3" name="Content Placeholder 2">
            <a:extLst>
              <a:ext uri="{FF2B5EF4-FFF2-40B4-BE49-F238E27FC236}">
                <a16:creationId xmlns:a16="http://schemas.microsoft.com/office/drawing/2014/main" id="{11F72151-C8C7-676B-A25F-A869DE81CB18}"/>
              </a:ext>
            </a:extLst>
          </p:cNvPr>
          <p:cNvSpPr>
            <a:spLocks noGrp="1"/>
          </p:cNvSpPr>
          <p:nvPr>
            <p:ph idx="1"/>
          </p:nvPr>
        </p:nvSpPr>
        <p:spPr>
          <a:xfrm>
            <a:off x="457200" y="1491449"/>
            <a:ext cx="7097697" cy="4025784"/>
          </a:xfrm>
        </p:spPr>
        <p:txBody>
          <a:bodyPr>
            <a:normAutofit fontScale="92500"/>
          </a:bodyPr>
          <a:lstStyle/>
          <a:p>
            <a:pPr algn="l"/>
            <a:r>
              <a:rPr lang="en-US" b="0" i="0" dirty="0">
                <a:solidFill>
                  <a:srgbClr val="333333"/>
                </a:solidFill>
                <a:effectLst/>
                <a:latin typeface="Lato" panose="020F0502020204030203" pitchFamily="34" charset="0"/>
              </a:rPr>
              <a:t>This refers to all existing and potential features customers see when engaging with your business.</a:t>
            </a:r>
          </a:p>
          <a:p>
            <a:pPr marL="0" indent="0" algn="l">
              <a:buNone/>
            </a:pPr>
            <a:endParaRPr lang="en-US" b="0" i="0" dirty="0">
              <a:solidFill>
                <a:srgbClr val="333333"/>
              </a:solidFill>
              <a:effectLst/>
              <a:latin typeface="Lato" panose="020F0502020204030203" pitchFamily="34" charset="0"/>
            </a:endParaRPr>
          </a:p>
          <a:p>
            <a:pPr algn="l"/>
            <a:r>
              <a:rPr lang="en-US" b="1" i="0" dirty="0">
                <a:solidFill>
                  <a:srgbClr val="333333"/>
                </a:solidFill>
                <a:effectLst/>
                <a:latin typeface="Lato" panose="020F0502020204030203" pitchFamily="34" charset="0"/>
              </a:rPr>
              <a:t>Physical evidence:</a:t>
            </a:r>
          </a:p>
          <a:p>
            <a:pPr marL="0" indent="0" algn="l">
              <a:buNone/>
            </a:pPr>
            <a:endParaRPr lang="en-US" b="1" i="0" dirty="0">
              <a:solidFill>
                <a:srgbClr val="333333"/>
              </a:solidFill>
              <a:effectLst/>
              <a:latin typeface="Lato" panose="020F0502020204030203" pitchFamily="34" charset="0"/>
            </a:endParaRPr>
          </a:p>
          <a:p>
            <a:pPr marL="0" indent="0" algn="l">
              <a:buNone/>
            </a:pPr>
            <a:r>
              <a:rPr lang="en-US" b="0" i="0" dirty="0">
                <a:solidFill>
                  <a:srgbClr val="333333"/>
                </a:solidFill>
                <a:effectLst/>
                <a:latin typeface="Lato" panose="020F0502020204030203" pitchFamily="34" charset="0"/>
              </a:rPr>
              <a:t>- is the tangible proof that establishes credibility</a:t>
            </a:r>
          </a:p>
          <a:p>
            <a:pPr marL="0" indent="0" algn="l">
              <a:buNone/>
            </a:pPr>
            <a:endParaRPr lang="en-US" b="0" i="0" dirty="0">
              <a:solidFill>
                <a:srgbClr val="333333"/>
              </a:solidFill>
              <a:effectLst/>
              <a:latin typeface="Lato" panose="020F0502020204030203" pitchFamily="34" charset="0"/>
            </a:endParaRPr>
          </a:p>
          <a:p>
            <a:pPr marL="0" indent="0" algn="l">
              <a:buNone/>
            </a:pPr>
            <a:r>
              <a:rPr lang="en-US" b="0" i="0" dirty="0">
                <a:solidFill>
                  <a:srgbClr val="333333"/>
                </a:solidFill>
                <a:effectLst/>
                <a:latin typeface="Lato" panose="020F0502020204030203" pitchFamily="34" charset="0"/>
              </a:rPr>
              <a:t>- includes the look and feel of your business branding</a:t>
            </a:r>
          </a:p>
          <a:p>
            <a:pPr marL="0" indent="0" algn="l">
              <a:buNone/>
            </a:pPr>
            <a:endParaRPr lang="en-US" b="0" i="0" dirty="0">
              <a:solidFill>
                <a:srgbClr val="333333"/>
              </a:solidFill>
              <a:effectLst/>
              <a:latin typeface="Lato" panose="020F0502020204030203" pitchFamily="34" charset="0"/>
            </a:endParaRPr>
          </a:p>
          <a:p>
            <a:pPr marL="0" indent="0" algn="l">
              <a:buNone/>
            </a:pPr>
            <a:r>
              <a:rPr lang="en-US" b="0" i="0" dirty="0">
                <a:solidFill>
                  <a:srgbClr val="333333"/>
                </a:solidFill>
                <a:effectLst/>
                <a:latin typeface="Lato" panose="020F0502020204030203" pitchFamily="34" charset="0"/>
              </a:rPr>
              <a:t>- spans the physical and digital environment.</a:t>
            </a:r>
          </a:p>
          <a:p>
            <a:pPr marL="0" indent="0" algn="l">
              <a:buNone/>
            </a:pPr>
            <a:endParaRPr lang="en-US" b="0" i="0" dirty="0">
              <a:solidFill>
                <a:srgbClr val="333333"/>
              </a:solidFill>
              <a:effectLst/>
              <a:latin typeface="Lato" panose="020F0502020204030203" pitchFamily="34" charset="0"/>
            </a:endParaRPr>
          </a:p>
          <a:p>
            <a:endParaRPr lang="en-GB" dirty="0"/>
          </a:p>
        </p:txBody>
      </p:sp>
      <p:pic>
        <p:nvPicPr>
          <p:cNvPr id="8194" name="Picture 2" descr="Physical Evidence and the Service-scape | by Sanskriti Rao | MadAboutGrowth  | Medium">
            <a:extLst>
              <a:ext uri="{FF2B5EF4-FFF2-40B4-BE49-F238E27FC236}">
                <a16:creationId xmlns:a16="http://schemas.microsoft.com/office/drawing/2014/main" id="{3CE13603-C4B2-1B44-56EA-43B87DA301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1822" y="-11651"/>
            <a:ext cx="2672178" cy="150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18274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D560003-FE3B-EF17-ADFD-11D7DD77CF62}"/>
              </a:ext>
            </a:extLst>
          </p:cNvPr>
          <p:cNvSpPr>
            <a:spLocks noGrp="1"/>
          </p:cNvSpPr>
          <p:nvPr>
            <p:ph idx="1"/>
          </p:nvPr>
        </p:nvSpPr>
        <p:spPr>
          <a:xfrm>
            <a:off x="457200" y="372862"/>
            <a:ext cx="8229600" cy="5144371"/>
          </a:xfrm>
        </p:spPr>
        <p:txBody>
          <a:bodyPr>
            <a:normAutofit fontScale="92500" lnSpcReduction="10000"/>
          </a:bodyPr>
          <a:lstStyle/>
          <a:p>
            <a:pPr algn="l"/>
            <a:r>
              <a:rPr lang="en-US" b="1" i="0" dirty="0">
                <a:solidFill>
                  <a:srgbClr val="333333"/>
                </a:solidFill>
                <a:effectLst/>
                <a:latin typeface="Lato" panose="020F0502020204030203" pitchFamily="34" charset="0"/>
              </a:rPr>
              <a:t>Physical evidence may be:</a:t>
            </a:r>
          </a:p>
          <a:p>
            <a:pPr marL="0" indent="0" algn="l">
              <a:buNone/>
            </a:pPr>
            <a:endParaRPr lang="en-US" b="1" i="0" dirty="0">
              <a:solidFill>
                <a:srgbClr val="333333"/>
              </a:solidFill>
              <a:effectLst/>
              <a:latin typeface="Lato" panose="020F0502020204030203" pitchFamily="34" charset="0"/>
            </a:endParaRPr>
          </a:p>
          <a:p>
            <a:pPr marL="0" indent="0" algn="l">
              <a:buNone/>
            </a:pPr>
            <a:r>
              <a:rPr lang="en-US" b="0" i="0" dirty="0">
                <a:solidFill>
                  <a:srgbClr val="333333"/>
                </a:solidFill>
                <a:effectLst/>
                <a:latin typeface="Lato" panose="020F0502020204030203" pitchFamily="34" charset="0"/>
              </a:rPr>
              <a:t>- a retail store</a:t>
            </a:r>
          </a:p>
          <a:p>
            <a:pPr marL="0" indent="0" algn="l">
              <a:buNone/>
            </a:pPr>
            <a:endParaRPr lang="en-US" b="0" i="0" dirty="0">
              <a:solidFill>
                <a:srgbClr val="333333"/>
              </a:solidFill>
              <a:effectLst/>
              <a:latin typeface="Lato" panose="020F0502020204030203" pitchFamily="34" charset="0"/>
            </a:endParaRPr>
          </a:p>
          <a:p>
            <a:pPr marL="0" indent="0" algn="l">
              <a:buNone/>
            </a:pPr>
            <a:r>
              <a:rPr lang="en-US" b="0" i="0" dirty="0">
                <a:solidFill>
                  <a:srgbClr val="333333"/>
                </a:solidFill>
                <a:effectLst/>
                <a:latin typeface="Lato" panose="020F0502020204030203" pitchFamily="34" charset="0"/>
              </a:rPr>
              <a:t>- interior design</a:t>
            </a:r>
          </a:p>
          <a:p>
            <a:pPr marL="0" indent="0" algn="l">
              <a:buNone/>
            </a:pPr>
            <a:endParaRPr lang="en-US" b="0" i="0" dirty="0">
              <a:solidFill>
                <a:srgbClr val="333333"/>
              </a:solidFill>
              <a:effectLst/>
              <a:latin typeface="Lato" panose="020F0502020204030203" pitchFamily="34" charset="0"/>
            </a:endParaRPr>
          </a:p>
          <a:p>
            <a:pPr marL="0" indent="0" algn="l">
              <a:buNone/>
            </a:pPr>
            <a:r>
              <a:rPr lang="en-US" b="0" i="0" dirty="0">
                <a:solidFill>
                  <a:srgbClr val="333333"/>
                </a:solidFill>
                <a:effectLst/>
                <a:latin typeface="Lato" panose="020F0502020204030203" pitchFamily="34" charset="0"/>
              </a:rPr>
              <a:t>- layout of the company website</a:t>
            </a:r>
          </a:p>
          <a:p>
            <a:pPr marL="0" indent="0" algn="l">
              <a:buNone/>
            </a:pPr>
            <a:endParaRPr lang="en-US" b="0" i="0" dirty="0">
              <a:solidFill>
                <a:srgbClr val="333333"/>
              </a:solidFill>
              <a:effectLst/>
              <a:latin typeface="Lato" panose="020F0502020204030203" pitchFamily="34" charset="0"/>
            </a:endParaRPr>
          </a:p>
          <a:p>
            <a:pPr marL="0" indent="0" algn="l">
              <a:buNone/>
            </a:pPr>
            <a:r>
              <a:rPr lang="en-US" b="0" i="0" dirty="0">
                <a:solidFill>
                  <a:srgbClr val="333333"/>
                </a:solidFill>
                <a:effectLst/>
                <a:latin typeface="Lato" panose="020F0502020204030203" pitchFamily="34" charset="0"/>
              </a:rPr>
              <a:t>- a business website</a:t>
            </a:r>
          </a:p>
          <a:p>
            <a:pPr marL="0" indent="0" algn="l">
              <a:buNone/>
            </a:pPr>
            <a:endParaRPr lang="en-US" b="0" i="0" dirty="0">
              <a:solidFill>
                <a:srgbClr val="333333"/>
              </a:solidFill>
              <a:effectLst/>
              <a:latin typeface="Lato" panose="020F0502020204030203" pitchFamily="34" charset="0"/>
            </a:endParaRPr>
          </a:p>
          <a:p>
            <a:pPr marL="0" indent="0" algn="l">
              <a:buNone/>
            </a:pPr>
            <a:r>
              <a:rPr lang="en-US" b="0" i="0" dirty="0">
                <a:solidFill>
                  <a:srgbClr val="333333"/>
                </a:solidFill>
                <a:effectLst/>
                <a:latin typeface="Lato" panose="020F0502020204030203" pitchFamily="34" charset="0"/>
              </a:rPr>
              <a:t>- online ratings and reviews</a:t>
            </a:r>
          </a:p>
          <a:p>
            <a:pPr marL="0" indent="0" algn="l">
              <a:buNone/>
            </a:pPr>
            <a:endParaRPr lang="en-US" b="0" i="0" dirty="0">
              <a:solidFill>
                <a:srgbClr val="333333"/>
              </a:solidFill>
              <a:effectLst/>
              <a:latin typeface="Lato" panose="020F0502020204030203" pitchFamily="34" charset="0"/>
            </a:endParaRPr>
          </a:p>
          <a:p>
            <a:pPr marL="0" indent="0" algn="l">
              <a:buNone/>
            </a:pPr>
            <a:r>
              <a:rPr lang="en-US" b="0" i="0" dirty="0">
                <a:solidFill>
                  <a:srgbClr val="333333"/>
                </a:solidFill>
                <a:effectLst/>
                <a:latin typeface="Lato" panose="020F0502020204030203" pitchFamily="34" charset="0"/>
              </a:rPr>
              <a:t>- the uniforms and </a:t>
            </a:r>
            <a:r>
              <a:rPr lang="en-US" b="0" i="0" dirty="0" err="1">
                <a:solidFill>
                  <a:srgbClr val="333333"/>
                </a:solidFill>
                <a:effectLst/>
                <a:latin typeface="Lato" panose="020F0502020204030203" pitchFamily="34" charset="0"/>
              </a:rPr>
              <a:t>behaviour</a:t>
            </a:r>
            <a:r>
              <a:rPr lang="en-US" b="0" i="0" dirty="0">
                <a:solidFill>
                  <a:srgbClr val="333333"/>
                </a:solidFill>
                <a:effectLst/>
                <a:latin typeface="Lato" panose="020F0502020204030203" pitchFamily="34" charset="0"/>
              </a:rPr>
              <a:t> of employees.</a:t>
            </a:r>
          </a:p>
          <a:p>
            <a:endParaRPr lang="en-GB" dirty="0"/>
          </a:p>
        </p:txBody>
      </p:sp>
    </p:spTree>
    <p:extLst>
      <p:ext uri="{BB962C8B-B14F-4D97-AF65-F5344CB8AC3E}">
        <p14:creationId xmlns:p14="http://schemas.microsoft.com/office/powerpoint/2010/main" val="23799535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909AB-126C-FE53-F061-FF97DB11CD30}"/>
              </a:ext>
            </a:extLst>
          </p:cNvPr>
          <p:cNvSpPr>
            <a:spLocks noGrp="1"/>
          </p:cNvSpPr>
          <p:nvPr>
            <p:ph type="title"/>
          </p:nvPr>
        </p:nvSpPr>
        <p:spPr/>
        <p:txBody>
          <a:bodyPr/>
          <a:lstStyle/>
          <a:p>
            <a:r>
              <a:rPr lang="en-US" b="1" dirty="0"/>
              <a:t>GROUP TASK</a:t>
            </a:r>
            <a:endParaRPr lang="en-GB" b="1" dirty="0"/>
          </a:p>
        </p:txBody>
      </p:sp>
      <p:sp>
        <p:nvSpPr>
          <p:cNvPr id="3" name="Content Placeholder 2">
            <a:extLst>
              <a:ext uri="{FF2B5EF4-FFF2-40B4-BE49-F238E27FC236}">
                <a16:creationId xmlns:a16="http://schemas.microsoft.com/office/drawing/2014/main" id="{15B218FC-E9B6-A589-5E4C-F3B760180AA5}"/>
              </a:ext>
            </a:extLst>
          </p:cNvPr>
          <p:cNvSpPr>
            <a:spLocks noGrp="1"/>
          </p:cNvSpPr>
          <p:nvPr>
            <p:ph idx="1"/>
          </p:nvPr>
        </p:nvSpPr>
        <p:spPr/>
        <p:txBody>
          <a:bodyPr/>
          <a:lstStyle/>
          <a:p>
            <a:r>
              <a:rPr lang="en-US" dirty="0"/>
              <a:t>Identify an international firm and explain how the firm apply seven (7) elements of extended marketing mix  in any international market. </a:t>
            </a:r>
          </a:p>
          <a:p>
            <a:endParaRPr lang="en-US" dirty="0"/>
          </a:p>
          <a:p>
            <a:endParaRPr lang="en-GB" dirty="0"/>
          </a:p>
          <a:p>
            <a:endParaRPr lang="en-GB" dirty="0"/>
          </a:p>
        </p:txBody>
      </p:sp>
    </p:spTree>
    <p:extLst>
      <p:ext uri="{BB962C8B-B14F-4D97-AF65-F5344CB8AC3E}">
        <p14:creationId xmlns:p14="http://schemas.microsoft.com/office/powerpoint/2010/main" val="29772451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623275-BE97-1416-247D-1BEA9B42E9D2}"/>
              </a:ext>
            </a:extLst>
          </p:cNvPr>
          <p:cNvSpPr>
            <a:spLocks noGrp="1"/>
          </p:cNvSpPr>
          <p:nvPr>
            <p:ph idx="1"/>
          </p:nvPr>
        </p:nvSpPr>
        <p:spPr/>
        <p:txBody>
          <a:bodyPr/>
          <a:lstStyle/>
          <a:p>
            <a:pPr algn="ctr"/>
            <a:r>
              <a:rPr lang="en-US" b="1" dirty="0"/>
              <a:t>THANK YOU !</a:t>
            </a:r>
            <a:endParaRPr lang="en-GB" b="1" dirty="0"/>
          </a:p>
        </p:txBody>
      </p:sp>
    </p:spTree>
    <p:extLst>
      <p:ext uri="{BB962C8B-B14F-4D97-AF65-F5344CB8AC3E}">
        <p14:creationId xmlns:p14="http://schemas.microsoft.com/office/powerpoint/2010/main" val="276786101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 ppt temp.</Template>
  <TotalTime>0</TotalTime>
  <Words>1430</Words>
  <Application>Microsoft Office PowerPoint</Application>
  <PresentationFormat>On-screen Show (4:3)</PresentationFormat>
  <Paragraphs>143</Paragraphs>
  <Slides>20</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20</vt:i4>
      </vt:variant>
    </vt:vector>
  </HeadingPairs>
  <TitlesOfParts>
    <vt:vector size="31" baseType="lpstr">
      <vt:lpstr>Arial</vt:lpstr>
      <vt:lpstr>Calibri</vt:lpstr>
      <vt:lpstr>CircularXXSub-Regular</vt:lpstr>
      <vt:lpstr>Graphik Web</vt:lpstr>
      <vt:lpstr>Helvetica</vt:lpstr>
      <vt:lpstr>Lato</vt:lpstr>
      <vt:lpstr>Mark Pro</vt:lpstr>
      <vt:lpstr>Myriad Pro</vt:lpstr>
      <vt:lpstr>Proxima Nova</vt:lpstr>
      <vt:lpstr>Times New Roman</vt:lpstr>
      <vt:lpstr>20140311PresentationUWTSDTemplate</vt:lpstr>
      <vt:lpstr>Master of Business Administration   International Marketing   International Marketing Mix </vt:lpstr>
      <vt:lpstr>Learning Outcomes</vt:lpstr>
      <vt:lpstr>Standardisation vs Adaptation </vt:lpstr>
      <vt:lpstr>International Marketing Mix</vt:lpstr>
      <vt:lpstr>PowerPoint Presentation</vt:lpstr>
      <vt:lpstr>PRODUCT</vt:lpstr>
      <vt:lpstr>Different product strategies</vt:lpstr>
      <vt:lpstr>PRICE</vt:lpstr>
      <vt:lpstr>The factors to be considered in pricing </vt:lpstr>
      <vt:lpstr>Pricing strategies</vt:lpstr>
      <vt:lpstr>PLACE</vt:lpstr>
      <vt:lpstr>PowerPoint Presentation</vt:lpstr>
      <vt:lpstr>PROMOTION</vt:lpstr>
      <vt:lpstr>PEOPLE</vt:lpstr>
      <vt:lpstr>PROCESS</vt:lpstr>
      <vt:lpstr>Some processes to consider in the international Market </vt:lpstr>
      <vt:lpstr>PHYSICAL ENVIORENMENT</vt:lpstr>
      <vt:lpstr>PowerPoint Presentation</vt:lpstr>
      <vt:lpstr>GROUP TASK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BMSW 6101 Emerging Leadership Skills</dc:title>
  <dc:creator>Abdullah Al Mamun</dc:creator>
  <cp:lastModifiedBy>Rodrigo, Liyanage</cp:lastModifiedBy>
  <cp:revision>52</cp:revision>
  <dcterms:created xsi:type="dcterms:W3CDTF">2020-04-06T13:34:42Z</dcterms:created>
  <dcterms:modified xsi:type="dcterms:W3CDTF">2023-09-17T08:53:34Z</dcterms:modified>
</cp:coreProperties>
</file>