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7" r:id="rId6"/>
    <p:sldId id="260" r:id="rId7"/>
    <p:sldId id="268" r:id="rId8"/>
    <p:sldId id="269" r:id="rId9"/>
    <p:sldId id="261" r:id="rId10"/>
    <p:sldId id="270" r:id="rId11"/>
    <p:sldId id="264" r:id="rId12"/>
    <p:sldId id="265" r:id="rId13"/>
    <p:sldId id="266" r:id="rId1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32"/>
  </p:normalViewPr>
  <p:slideViewPr>
    <p:cSldViewPr>
      <p:cViewPr varScale="1">
        <p:scale>
          <a:sx n="106" d="100"/>
          <a:sy n="106" d="100"/>
        </p:scale>
        <p:origin x="1800"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9320F88-64E1-4281-B7F2-183ECE9D2B2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4C1F218-CDA3-48F8-A11F-3B779B0E7EF1}"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21396FD-227C-4166-A16D-6F9F0203D7E9}"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54E5422-C11B-4356-A167-32662F87609E}"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CE642B9D-46B4-4AB4-8DE5-61BA8D04CC67}"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3C148AE-75BB-4537-9FA7-AFFDD86993B2}"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3C5FCEEC-14B9-4C5A-AA0E-275232E83A12}"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74BA03C-BC25-4F57-8E43-C10221AC79A9}"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25D8FAE-EE78-4D11-9509-DC9DC2C2F6A9}"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09003A3-31B9-4C9B-9708-A3C10B053D3F}"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9CFDDA4-223A-439C-9D00-4C7329D3983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4D69E7FD-C302-4511-B239-6022C9626B46}"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6FD2B106-31C7-446F-B4D3-C9EE8CEB5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7"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sp>
        <p:nvSpPr>
          <p:cNvPr id="2059" name="Rectangle 2058">
            <a:extLst>
              <a:ext uri="{FF2B5EF4-FFF2-40B4-BE49-F238E27FC236}">
                <a16:creationId xmlns:a16="http://schemas.microsoft.com/office/drawing/2014/main" id="{1D7678B8-0AAC-460B-8CDB-C43156BB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7"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sp>
        <p:nvSpPr>
          <p:cNvPr id="2050" name="Rectangle 2"/>
          <p:cNvSpPr>
            <a:spLocks noGrp="1" noChangeArrowheads="1"/>
          </p:cNvSpPr>
          <p:nvPr>
            <p:ph type="ctrTitle"/>
          </p:nvPr>
        </p:nvSpPr>
        <p:spPr>
          <a:xfrm>
            <a:off x="575070" y="643468"/>
            <a:ext cx="3969546" cy="4242858"/>
          </a:xfrm>
        </p:spPr>
        <p:txBody>
          <a:bodyPr anchor="b">
            <a:normAutofit/>
          </a:bodyPr>
          <a:lstStyle/>
          <a:p>
            <a:pPr algn="l" eaLnBrk="1" hangingPunct="1">
              <a:lnSpc>
                <a:spcPct val="90000"/>
              </a:lnSpc>
            </a:pPr>
            <a:r>
              <a:rPr lang="en-GB" sz="3700" b="1"/>
              <a:t>CORPORATE GOVERNANCE</a:t>
            </a:r>
          </a:p>
        </p:txBody>
      </p:sp>
      <p:sp>
        <p:nvSpPr>
          <p:cNvPr id="2051" name="Rectangle 3"/>
          <p:cNvSpPr>
            <a:spLocks noGrp="1" noChangeArrowheads="1"/>
          </p:cNvSpPr>
          <p:nvPr>
            <p:ph type="subTitle" idx="1"/>
          </p:nvPr>
        </p:nvSpPr>
        <p:spPr>
          <a:xfrm>
            <a:off x="575070" y="5019676"/>
            <a:ext cx="3969546" cy="1066799"/>
          </a:xfrm>
        </p:spPr>
        <p:txBody>
          <a:bodyPr>
            <a:normAutofit/>
          </a:bodyPr>
          <a:lstStyle/>
          <a:p>
            <a:pPr algn="l" eaLnBrk="1" hangingPunct="1"/>
            <a:r>
              <a:rPr lang="en-GB" sz="1700">
                <a:solidFill>
                  <a:schemeClr val="tx1">
                    <a:alpha val="60000"/>
                  </a:schemeClr>
                </a:solidFill>
              </a:rPr>
              <a:t>THEORY &amp; PRACTICE</a:t>
            </a:r>
          </a:p>
          <a:p>
            <a:pPr algn="l" eaLnBrk="1" hangingPunct="1"/>
            <a:r>
              <a:rPr lang="en-GB" sz="1700">
                <a:solidFill>
                  <a:schemeClr val="tx1">
                    <a:alpha val="60000"/>
                  </a:schemeClr>
                </a:solidFill>
              </a:rPr>
              <a:t>Regulation </a:t>
            </a:r>
          </a:p>
        </p:txBody>
      </p:sp>
      <p:sp>
        <p:nvSpPr>
          <p:cNvPr id="2061" name="Freeform 6">
            <a:extLst>
              <a:ext uri="{FF2B5EF4-FFF2-40B4-BE49-F238E27FC236}">
                <a16:creationId xmlns:a16="http://schemas.microsoft.com/office/drawing/2014/main" id="{1F0D9B0E-E48B-450C-9134-0435D96D0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76655" y="613446"/>
            <a:ext cx="3926681"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rgbClr val="FFFFFF"/>
          </a:solidFill>
          <a:ln w="0">
            <a:noFill/>
            <a:prstDash val="solid"/>
            <a:round/>
            <a:headEnd/>
            <a:tailEnd/>
          </a:ln>
        </p:spPr>
      </p:sp>
      <p:pic>
        <p:nvPicPr>
          <p:cNvPr id="2052" name="Picture 5"/>
          <p:cNvPicPr>
            <a:picLocks noChangeAspect="1" noChangeArrowheads="1"/>
          </p:cNvPicPr>
          <p:nvPr/>
        </p:nvPicPr>
        <p:blipFill>
          <a:blip r:embed="rId2" cstate="print"/>
          <a:stretch>
            <a:fillRect/>
          </a:stretch>
        </p:blipFill>
        <p:spPr bwMode="auto">
          <a:xfrm>
            <a:off x="5624995" y="2397706"/>
            <a:ext cx="2430000" cy="1660703"/>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82600" y="1698171"/>
            <a:ext cx="2971546" cy="4516360"/>
          </a:xfrm>
        </p:spPr>
        <p:txBody>
          <a:bodyPr anchor="t">
            <a:normAutofit/>
          </a:bodyPr>
          <a:lstStyle/>
          <a:p>
            <a:pPr>
              <a:defRPr/>
            </a:pPr>
            <a:r>
              <a:rPr lang="en-GB" sz="3100" cap="small"/>
              <a:t>learning objectives</a:t>
            </a:r>
          </a:p>
        </p:txBody>
      </p:sp>
      <p:sp>
        <p:nvSpPr>
          <p:cNvPr id="17"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25642" y="741074"/>
            <a:ext cx="687472"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12651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826041" y="-81546"/>
            <a:ext cx="1827638"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909679" y="502817"/>
            <a:ext cx="645368"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3802515" y="1698170"/>
            <a:ext cx="4858884" cy="4516361"/>
          </a:xfrm>
        </p:spPr>
        <p:txBody>
          <a:bodyPr>
            <a:normAutofit/>
          </a:bodyPr>
          <a:lstStyle/>
          <a:p>
            <a:pPr>
              <a:defRPr/>
            </a:pPr>
            <a:r>
              <a:rPr lang="en-GB" sz="1700" cap="all"/>
              <a:t>T</a:t>
            </a:r>
            <a:r>
              <a:rPr lang="en-GB" sz="1700"/>
              <a:t>o appreciate the variety of laws and regulations that affect corporate governance </a:t>
            </a:r>
          </a:p>
          <a:p>
            <a:pPr>
              <a:defRPr/>
            </a:pPr>
            <a:r>
              <a:rPr lang="en-GB" sz="1700"/>
              <a:t>To understand why codes based on the comply or explain principle have become so popular</a:t>
            </a:r>
          </a:p>
          <a:p>
            <a:pPr>
              <a:defRPr/>
            </a:pPr>
            <a:r>
              <a:rPr lang="en-GB" sz="1700"/>
              <a:t>To appreciate the similarities and differences between the codes issued in different countries</a:t>
            </a:r>
          </a:p>
          <a:p>
            <a:pPr>
              <a:defRPr/>
            </a:pPr>
            <a:r>
              <a:rPr lang="en-GB" sz="1700"/>
              <a:t>To understand the implications of the Sarbanes–Oxley Act 2002 for the governance of companies listed in the US</a:t>
            </a:r>
          </a:p>
          <a:p>
            <a:pPr>
              <a:defRPr/>
            </a:pPr>
            <a:r>
              <a:rPr lang="en-GB" sz="1700"/>
              <a:t>To appreciate the empirical evidence on the impact of codes and laws on companies </a:t>
            </a:r>
          </a:p>
          <a:p>
            <a:pPr>
              <a:defRPr/>
            </a:pPr>
            <a:endParaRPr lang="en-GB" sz="170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6567" y="6115501"/>
            <a:ext cx="1120885"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5472" y="6453143"/>
            <a:ext cx="611178"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46" name="Title 1"/>
          <p:cNvSpPr>
            <a:spLocks noGrp="1"/>
          </p:cNvSpPr>
          <p:nvPr>
            <p:ph type="title"/>
          </p:nvPr>
        </p:nvSpPr>
        <p:spPr>
          <a:xfrm>
            <a:off x="482600" y="321734"/>
            <a:ext cx="8178799" cy="1135737"/>
          </a:xfrm>
        </p:spPr>
        <p:txBody>
          <a:bodyPr vert="horz" lIns="91440" tIns="45720" rIns="91440" bIns="45720" rtlCol="0" anchor="ctr">
            <a:normAutofit/>
          </a:bodyPr>
          <a:lstStyle/>
          <a:p>
            <a:pPr algn="l" eaLnBrk="1" hangingPunct="1">
              <a:lnSpc>
                <a:spcPct val="90000"/>
              </a:lnSpc>
              <a:defRPr/>
            </a:pPr>
            <a:r>
              <a:rPr lang="en-US" sz="3100" kern="1200" cap="small">
                <a:solidFill>
                  <a:schemeClr val="tx1"/>
                </a:solidFill>
                <a:latin typeface="+mj-lt"/>
                <a:ea typeface="+mj-ea"/>
                <a:cs typeface="+mj-cs"/>
              </a:rPr>
              <a:t>the plethora of law and regulation</a:t>
            </a:r>
          </a:p>
        </p:txBody>
      </p:sp>
      <p:sp>
        <p:nvSpPr>
          <p:cNvPr id="4099" name="TextBox 3"/>
          <p:cNvSpPr txBox="1">
            <a:spLocks noChangeArrowheads="1"/>
          </p:cNvSpPr>
          <p:nvPr/>
        </p:nvSpPr>
        <p:spPr bwMode="auto">
          <a:xfrm>
            <a:off x="482600" y="1782981"/>
            <a:ext cx="8178799"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dirty="0">
                <a:latin typeface="+mn-lt"/>
              </a:rPr>
              <a:t>If we define corporate governance in terms of the  relationships between the corporate stakeholders it is subject to a variety of laws and regulations:</a:t>
            </a:r>
          </a:p>
          <a:p>
            <a:pPr indent="-228600">
              <a:lnSpc>
                <a:spcPct val="90000"/>
              </a:lnSpc>
              <a:spcAft>
                <a:spcPts val="600"/>
              </a:spcAft>
              <a:buFont typeface="Arial" panose="020B0604020202020204" pitchFamily="34" charset="0"/>
              <a:buChar char="•"/>
            </a:pPr>
            <a:r>
              <a:rPr lang="en-US" sz="1700" dirty="0">
                <a:latin typeface="+mn-lt"/>
              </a:rPr>
              <a:t> securities law</a:t>
            </a:r>
          </a:p>
          <a:p>
            <a:pPr indent="-228600">
              <a:lnSpc>
                <a:spcPct val="90000"/>
              </a:lnSpc>
              <a:spcAft>
                <a:spcPts val="600"/>
              </a:spcAft>
              <a:buFont typeface="Arial" panose="020B0604020202020204" pitchFamily="34" charset="0"/>
              <a:buChar char="•"/>
            </a:pPr>
            <a:r>
              <a:rPr lang="en-US" sz="1700" dirty="0">
                <a:latin typeface="+mn-lt"/>
              </a:rPr>
              <a:t> takeover law</a:t>
            </a:r>
          </a:p>
          <a:p>
            <a:pPr indent="-228600">
              <a:lnSpc>
                <a:spcPct val="90000"/>
              </a:lnSpc>
              <a:spcAft>
                <a:spcPts val="600"/>
              </a:spcAft>
              <a:buFont typeface="Arial" panose="020B0604020202020204" pitchFamily="34" charset="0"/>
              <a:buChar char="•"/>
            </a:pPr>
            <a:r>
              <a:rPr lang="en-US" sz="1700" dirty="0">
                <a:latin typeface="+mn-lt"/>
              </a:rPr>
              <a:t> bankruptcy law</a:t>
            </a:r>
          </a:p>
          <a:p>
            <a:pPr indent="-228600">
              <a:lnSpc>
                <a:spcPct val="90000"/>
              </a:lnSpc>
              <a:spcAft>
                <a:spcPts val="600"/>
              </a:spcAft>
              <a:buFont typeface="Arial" panose="020B0604020202020204" pitchFamily="34" charset="0"/>
              <a:buChar char="•"/>
            </a:pPr>
            <a:r>
              <a:rPr lang="en-US" sz="1700" dirty="0">
                <a:latin typeface="+mn-lt"/>
              </a:rPr>
              <a:t> employment law</a:t>
            </a:r>
          </a:p>
          <a:p>
            <a:pPr indent="-228600">
              <a:lnSpc>
                <a:spcPct val="90000"/>
              </a:lnSpc>
              <a:spcAft>
                <a:spcPts val="600"/>
              </a:spcAft>
              <a:buFont typeface="Arial" panose="020B0604020202020204" pitchFamily="34" charset="0"/>
              <a:buChar char="•"/>
            </a:pPr>
            <a:r>
              <a:rPr lang="en-US" sz="1700" dirty="0">
                <a:latin typeface="+mn-lt"/>
              </a:rPr>
              <a:t> consumer protection law</a:t>
            </a:r>
          </a:p>
          <a:p>
            <a:pPr indent="-228600">
              <a:lnSpc>
                <a:spcPct val="90000"/>
              </a:lnSpc>
              <a:spcAft>
                <a:spcPts val="600"/>
              </a:spcAft>
              <a:buFont typeface="Arial" panose="020B0604020202020204" pitchFamily="34" charset="0"/>
              <a:buChar char="•"/>
            </a:pPr>
            <a:endParaRPr lang="en-US" sz="1700" dirty="0">
              <a:latin typeface="+mn-lt"/>
            </a:endParaRPr>
          </a:p>
          <a:p>
            <a:pPr indent="-228600">
              <a:lnSpc>
                <a:spcPct val="90000"/>
              </a:lnSpc>
              <a:spcAft>
                <a:spcPts val="600"/>
              </a:spcAft>
              <a:buFont typeface="Arial" panose="020B0604020202020204" pitchFamily="34" charset="0"/>
              <a:buChar char="•"/>
            </a:pPr>
            <a:r>
              <a:rPr lang="en-US" sz="1700" dirty="0">
                <a:latin typeface="+mn-lt"/>
              </a:rPr>
              <a:t>Here the focus is on voluntary corporate governance codes and governance law</a:t>
            </a:r>
          </a:p>
        </p:txBody>
      </p:sp>
      <p:sp>
        <p:nvSpPr>
          <p:cNvPr id="6153" name="Rectangle 615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08801" y="2200695"/>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Isosceles Triangle 615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00197" y="1502156"/>
            <a:ext cx="2532832"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Isosceles Triangle 615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9" name="Rectangle 615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98C94856-200D-405A-AB35-F9553D46E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Title 1"/>
          <p:cNvSpPr>
            <a:spLocks noGrp="1"/>
          </p:cNvSpPr>
          <p:nvPr>
            <p:ph type="title"/>
          </p:nvPr>
        </p:nvSpPr>
        <p:spPr>
          <a:xfrm>
            <a:off x="573788" y="662400"/>
            <a:ext cx="4511923" cy="1492132"/>
          </a:xfrm>
        </p:spPr>
        <p:txBody>
          <a:bodyPr vert="horz" lIns="91440" tIns="45720" rIns="91440" bIns="45720" rtlCol="0" anchor="t">
            <a:normAutofit/>
          </a:bodyPr>
          <a:lstStyle/>
          <a:p>
            <a:pPr algn="l" eaLnBrk="1" hangingPunct="1">
              <a:lnSpc>
                <a:spcPct val="90000"/>
              </a:lnSpc>
              <a:defRPr/>
            </a:pPr>
            <a:r>
              <a:rPr lang="en-US" sz="3700" kern="1200" cap="small">
                <a:solidFill>
                  <a:schemeClr val="tx1"/>
                </a:solidFill>
              </a:rPr>
              <a:t>codes and ‘comply or explain’</a:t>
            </a:r>
          </a:p>
        </p:txBody>
      </p:sp>
      <p:sp>
        <p:nvSpPr>
          <p:cNvPr id="5123" name="TextBox 3"/>
          <p:cNvSpPr txBox="1">
            <a:spLocks noChangeArrowheads="1"/>
          </p:cNvSpPr>
          <p:nvPr/>
        </p:nvSpPr>
        <p:spPr bwMode="auto">
          <a:xfrm>
            <a:off x="323528" y="1988840"/>
            <a:ext cx="5218831" cy="414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solidFill>
                  <a:schemeClr val="tx1">
                    <a:alpha val="60000"/>
                  </a:schemeClr>
                </a:solidFill>
                <a:latin typeface="+mn-lt"/>
              </a:rPr>
              <a:t>Codes of corporate governance have been issued by regulators, stock exchanges and institutes of directors across the world. They are not mandatory, instead they operate on a comply or explain</a:t>
            </a:r>
            <a:r>
              <a:rPr lang="en-US" i="1" dirty="0">
                <a:solidFill>
                  <a:schemeClr val="tx1">
                    <a:alpha val="60000"/>
                  </a:schemeClr>
                </a:solidFill>
                <a:latin typeface="+mn-lt"/>
              </a:rPr>
              <a:t> </a:t>
            </a:r>
            <a:r>
              <a:rPr lang="en-US" dirty="0">
                <a:solidFill>
                  <a:schemeClr val="tx1">
                    <a:alpha val="60000"/>
                  </a:schemeClr>
                </a:solidFill>
                <a:latin typeface="+mn-lt"/>
              </a:rPr>
              <a:t>basis. This gives companies the choice to:</a:t>
            </a:r>
          </a:p>
          <a:p>
            <a:pPr indent="-228600">
              <a:lnSpc>
                <a:spcPct val="90000"/>
              </a:lnSpc>
              <a:spcAft>
                <a:spcPts val="600"/>
              </a:spcAft>
              <a:buFont typeface="Arial" panose="020B0604020202020204" pitchFamily="34" charset="0"/>
              <a:buChar char="•"/>
            </a:pPr>
            <a:endParaRPr lang="en-US" dirty="0">
              <a:solidFill>
                <a:schemeClr val="tx1">
                  <a:alpha val="60000"/>
                </a:schemeClr>
              </a:solidFill>
              <a:latin typeface="+mn-lt"/>
            </a:endParaRPr>
          </a:p>
          <a:p>
            <a:pPr indent="-228600">
              <a:lnSpc>
                <a:spcPct val="90000"/>
              </a:lnSpc>
              <a:spcAft>
                <a:spcPts val="600"/>
              </a:spcAft>
              <a:buFont typeface="Arial" panose="020B0604020202020204" pitchFamily="34" charset="0"/>
              <a:buChar char="•"/>
            </a:pPr>
            <a:r>
              <a:rPr lang="en-US" dirty="0">
                <a:solidFill>
                  <a:schemeClr val="tx1">
                    <a:alpha val="60000"/>
                  </a:schemeClr>
                </a:solidFill>
                <a:latin typeface="+mn-lt"/>
              </a:rPr>
              <a:t> do everything in accordance with the code and make a statement of compliance in the annual report or other formal document. </a:t>
            </a:r>
          </a:p>
          <a:p>
            <a:pPr indent="-228600">
              <a:lnSpc>
                <a:spcPct val="90000"/>
              </a:lnSpc>
              <a:spcAft>
                <a:spcPts val="600"/>
              </a:spcAft>
              <a:buFont typeface="Arial" panose="020B0604020202020204" pitchFamily="34" charset="0"/>
              <a:buChar char="•"/>
            </a:pPr>
            <a:r>
              <a:rPr lang="en-US" dirty="0">
                <a:solidFill>
                  <a:schemeClr val="tx1">
                    <a:alpha val="60000"/>
                  </a:schemeClr>
                </a:solidFill>
                <a:latin typeface="+mn-lt"/>
              </a:rPr>
              <a:t>Comply choose some practices which are not prescribed in the code, and justify this in the annual report or other formal document - explain</a:t>
            </a:r>
          </a:p>
        </p:txBody>
      </p:sp>
      <p:pic>
        <p:nvPicPr>
          <p:cNvPr id="7172" name="Picture 7171">
            <a:extLst>
              <a:ext uri="{FF2B5EF4-FFF2-40B4-BE49-F238E27FC236}">
                <a16:creationId xmlns:a16="http://schemas.microsoft.com/office/drawing/2014/main" id="{500CE311-9610-8FAF-79F6-8056EF9BBC47}"/>
              </a:ext>
            </a:extLst>
          </p:cNvPr>
          <p:cNvPicPr>
            <a:picLocks noChangeAspect="1"/>
          </p:cNvPicPr>
          <p:nvPr/>
        </p:nvPicPr>
        <p:blipFill rotWithShape="1">
          <a:blip r:embed="rId2"/>
          <a:srcRect l="48517" r="21418" b="1"/>
          <a:stretch/>
        </p:blipFill>
        <p:spPr>
          <a:xfrm>
            <a:off x="5542359" y="10"/>
            <a:ext cx="3601641" cy="6857990"/>
          </a:xfrm>
          <a:custGeom>
            <a:avLst/>
            <a:gdLst/>
            <a:ahLst/>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lnTo>
                  <a:pt x="0" y="0"/>
                </a:lnTo>
                <a:close/>
              </a:path>
            </a:pathLst>
          </a:cu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cap="small" dirty="0">
                <a:solidFill>
                  <a:schemeClr val="bg1"/>
                </a:solidFill>
              </a:rPr>
              <a:t>codes vs. laws</a:t>
            </a:r>
          </a:p>
        </p:txBody>
      </p:sp>
      <p:sp>
        <p:nvSpPr>
          <p:cNvPr id="6147" name="Text Placeholder 3"/>
          <p:cNvSpPr>
            <a:spLocks noGrp="1"/>
          </p:cNvSpPr>
          <p:nvPr>
            <p:ph type="body" idx="1"/>
          </p:nvPr>
        </p:nvSpPr>
        <p:spPr/>
        <p:txBody>
          <a:bodyPr/>
          <a:lstStyle/>
          <a:p>
            <a:r>
              <a:rPr lang="en-GB">
                <a:solidFill>
                  <a:schemeClr val="bg1"/>
                </a:solidFill>
              </a:rPr>
              <a:t>Codes</a:t>
            </a:r>
          </a:p>
        </p:txBody>
      </p:sp>
      <p:sp>
        <p:nvSpPr>
          <p:cNvPr id="6148" name="Content Placeholder 4"/>
          <p:cNvSpPr>
            <a:spLocks noGrp="1"/>
          </p:cNvSpPr>
          <p:nvPr>
            <p:ph sz="half" idx="2"/>
          </p:nvPr>
        </p:nvSpPr>
        <p:spPr/>
        <p:txBody>
          <a:bodyPr/>
          <a:lstStyle/>
          <a:p>
            <a:r>
              <a:rPr lang="en-GB" dirty="0">
                <a:solidFill>
                  <a:schemeClr val="bg1"/>
                </a:solidFill>
              </a:rPr>
              <a:t>Allow companies to choose governance mechanisms</a:t>
            </a:r>
          </a:p>
          <a:p>
            <a:r>
              <a:rPr lang="en-GB" dirty="0">
                <a:solidFill>
                  <a:schemeClr val="bg1"/>
                </a:solidFill>
              </a:rPr>
              <a:t>Allow the market (investors) to judge the importance of departures from the code</a:t>
            </a:r>
          </a:p>
          <a:p>
            <a:r>
              <a:rPr lang="en-GB" dirty="0">
                <a:solidFill>
                  <a:schemeClr val="bg1"/>
                </a:solidFill>
              </a:rPr>
              <a:t>Can be changed relatively quickly</a:t>
            </a:r>
          </a:p>
        </p:txBody>
      </p:sp>
      <p:sp>
        <p:nvSpPr>
          <p:cNvPr id="6149" name="Text Placeholder 5"/>
          <p:cNvSpPr>
            <a:spLocks noGrp="1"/>
          </p:cNvSpPr>
          <p:nvPr>
            <p:ph type="body" sz="quarter" idx="3"/>
          </p:nvPr>
        </p:nvSpPr>
        <p:spPr/>
        <p:txBody>
          <a:bodyPr/>
          <a:lstStyle/>
          <a:p>
            <a:r>
              <a:rPr lang="en-GB">
                <a:solidFill>
                  <a:schemeClr val="bg1"/>
                </a:solidFill>
              </a:rPr>
              <a:t>Laws</a:t>
            </a:r>
          </a:p>
        </p:txBody>
      </p:sp>
      <p:sp>
        <p:nvSpPr>
          <p:cNvPr id="6150" name="Content Placeholder 6"/>
          <p:cNvSpPr>
            <a:spLocks noGrp="1"/>
          </p:cNvSpPr>
          <p:nvPr>
            <p:ph sz="quarter" idx="4"/>
          </p:nvPr>
        </p:nvSpPr>
        <p:spPr/>
        <p:txBody>
          <a:bodyPr/>
          <a:lstStyle/>
          <a:p>
            <a:r>
              <a:rPr lang="en-GB">
                <a:solidFill>
                  <a:schemeClr val="bg1"/>
                </a:solidFill>
              </a:rPr>
              <a:t>Ensure that investors are certain about corporate governance mechanisms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194" name="Title 1"/>
          <p:cNvSpPr>
            <a:spLocks noGrp="1"/>
          </p:cNvSpPr>
          <p:nvPr>
            <p:ph type="title"/>
          </p:nvPr>
        </p:nvSpPr>
        <p:spPr>
          <a:xfrm>
            <a:off x="582930" y="731519"/>
            <a:ext cx="2133893" cy="3237579"/>
          </a:xfrm>
        </p:spPr>
        <p:txBody>
          <a:bodyPr>
            <a:normAutofit/>
          </a:bodyPr>
          <a:lstStyle/>
          <a:p>
            <a:pPr>
              <a:defRPr/>
            </a:pPr>
            <a:r>
              <a:rPr lang="en-GB" sz="2600" cap="small">
                <a:solidFill>
                  <a:srgbClr val="FFFFFF"/>
                </a:solidFill>
              </a:rPr>
              <a:t>the uk code of corporate governance</a:t>
            </a:r>
          </a:p>
        </p:txBody>
      </p:sp>
      <p:sp>
        <p:nvSpPr>
          <p:cNvPr id="8201" name="Rectangle 820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8203" name="Rectangle 820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1" name="Content Placeholder 2"/>
          <p:cNvSpPr>
            <a:spLocks noGrp="1"/>
          </p:cNvSpPr>
          <p:nvPr>
            <p:ph idx="1"/>
          </p:nvPr>
        </p:nvSpPr>
        <p:spPr>
          <a:xfrm>
            <a:off x="3284781" y="686862"/>
            <a:ext cx="5278194" cy="5475129"/>
          </a:xfrm>
        </p:spPr>
        <p:txBody>
          <a:bodyPr anchor="ctr">
            <a:normAutofit/>
          </a:bodyPr>
          <a:lstStyle/>
          <a:p>
            <a:pPr>
              <a:buFontTx/>
              <a:buNone/>
            </a:pPr>
            <a:r>
              <a:rPr lang="en-US" sz="2300" dirty="0"/>
              <a:t> 	Applies to all companies listed on the London Stock Exchange, but the requirements for small companies (sub-FTSE 350 index) are slightly different. It includes sections on:</a:t>
            </a:r>
          </a:p>
          <a:p>
            <a:r>
              <a:rPr lang="en-US" sz="2300" dirty="0"/>
              <a:t>Leadership</a:t>
            </a:r>
          </a:p>
          <a:p>
            <a:r>
              <a:rPr lang="en-US" sz="2300" dirty="0"/>
              <a:t>Effectiveness</a:t>
            </a:r>
          </a:p>
          <a:p>
            <a:r>
              <a:rPr lang="en-US" sz="2300" dirty="0"/>
              <a:t>Accountability</a:t>
            </a:r>
          </a:p>
          <a:p>
            <a:r>
              <a:rPr lang="en-US" sz="2300" dirty="0"/>
              <a:t>Remuneration</a:t>
            </a:r>
          </a:p>
          <a:p>
            <a:r>
              <a:rPr lang="en-US" sz="2300" dirty="0"/>
              <a:t>Relations with shareholders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4000" cap="small" dirty="0">
                <a:solidFill>
                  <a:schemeClr val="bg1"/>
                </a:solidFill>
              </a:rPr>
              <a:t>Key recommendations of the UK code</a:t>
            </a:r>
          </a:p>
        </p:txBody>
      </p:sp>
      <p:sp>
        <p:nvSpPr>
          <p:cNvPr id="8195" name="Content Placeholder 2"/>
          <p:cNvSpPr>
            <a:spLocks noGrp="1"/>
          </p:cNvSpPr>
          <p:nvPr>
            <p:ph idx="1"/>
          </p:nvPr>
        </p:nvSpPr>
        <p:spPr/>
        <p:txBody>
          <a:bodyPr/>
          <a:lstStyle/>
          <a:p>
            <a:r>
              <a:rPr lang="en-GB" sz="2800" dirty="0">
                <a:solidFill>
                  <a:schemeClr val="bg1"/>
                </a:solidFill>
              </a:rPr>
              <a:t>The CEO should not be the chair of the board</a:t>
            </a:r>
          </a:p>
          <a:p>
            <a:r>
              <a:rPr lang="en-GB" sz="2800" dirty="0">
                <a:solidFill>
                  <a:schemeClr val="bg1"/>
                </a:solidFill>
              </a:rPr>
              <a:t>The chair should be independent</a:t>
            </a:r>
          </a:p>
          <a:p>
            <a:r>
              <a:rPr lang="en-GB" sz="2800" dirty="0">
                <a:solidFill>
                  <a:schemeClr val="bg1"/>
                </a:solidFill>
              </a:rPr>
              <a:t>The majority of other board members (apart from chair) should be independent</a:t>
            </a:r>
          </a:p>
          <a:p>
            <a:r>
              <a:rPr lang="en-GB" sz="2800" dirty="0">
                <a:solidFill>
                  <a:schemeClr val="bg1"/>
                </a:solidFill>
              </a:rPr>
              <a:t>One director should be the senior independent director</a:t>
            </a:r>
          </a:p>
          <a:p>
            <a:r>
              <a:rPr lang="en-GB" sz="2800" dirty="0">
                <a:solidFill>
                  <a:schemeClr val="bg1"/>
                </a:solidFill>
              </a:rPr>
              <a:t>The board should create 3 subcommittees</a:t>
            </a:r>
          </a:p>
          <a:p>
            <a:r>
              <a:rPr lang="en-GB" sz="2800" dirty="0">
                <a:solidFill>
                  <a:schemeClr val="bg1"/>
                </a:solidFill>
              </a:rPr>
              <a:t>The board should be evaluated each year</a:t>
            </a:r>
          </a:p>
        </p:txBody>
      </p:sp>
      <p:sp>
        <p:nvSpPr>
          <p:cNvPr id="4" name="Rectangle 3"/>
          <p:cNvSpPr/>
          <p:nvPr/>
        </p:nvSpPr>
        <p:spPr>
          <a:xfrm>
            <a:off x="6429375" y="3071813"/>
            <a:ext cx="2357438" cy="642937"/>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r>
              <a:rPr lang="en-GB" sz="1400" dirty="0">
                <a:solidFill>
                  <a:schemeClr val="tx1"/>
                </a:solidFill>
              </a:rPr>
              <a:t>Small companies can have 2 independent directors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t>Board subcommittees</a:t>
            </a:r>
          </a:p>
        </p:txBody>
      </p:sp>
      <p:sp>
        <p:nvSpPr>
          <p:cNvPr id="9219" name="Content Placeholder 2"/>
          <p:cNvSpPr>
            <a:spLocks noGrp="1"/>
          </p:cNvSpPr>
          <p:nvPr>
            <p:ph idx="1"/>
          </p:nvPr>
        </p:nvSpPr>
        <p:spPr/>
        <p:txBody>
          <a:bodyPr/>
          <a:lstStyle/>
          <a:p>
            <a:pPr>
              <a:buFontTx/>
              <a:buNone/>
            </a:pPr>
            <a:r>
              <a:rPr lang="en-GB" sz="2800">
                <a:solidFill>
                  <a:schemeClr val="bg1"/>
                </a:solidFill>
              </a:rPr>
              <a:t>	Each subcommittee should have at least 3 members</a:t>
            </a:r>
          </a:p>
          <a:p>
            <a:r>
              <a:rPr lang="en-GB" sz="2800" b="1">
                <a:solidFill>
                  <a:schemeClr val="bg1"/>
                </a:solidFill>
              </a:rPr>
              <a:t>Audit</a:t>
            </a:r>
            <a:r>
              <a:rPr lang="en-GB" sz="2800">
                <a:solidFill>
                  <a:schemeClr val="bg1"/>
                </a:solidFill>
              </a:rPr>
              <a:t>: manages relationships with auditors, reviews internal controls. All members should be independent</a:t>
            </a:r>
          </a:p>
          <a:p>
            <a:r>
              <a:rPr lang="en-GB" sz="2800" b="1">
                <a:solidFill>
                  <a:schemeClr val="bg1"/>
                </a:solidFill>
              </a:rPr>
              <a:t>Remuneration</a:t>
            </a:r>
            <a:r>
              <a:rPr lang="en-GB" sz="2800">
                <a:solidFill>
                  <a:schemeClr val="bg1"/>
                </a:solidFill>
              </a:rPr>
              <a:t>: determines remuneration packages of executive directors. All members should be independent</a:t>
            </a:r>
          </a:p>
          <a:p>
            <a:r>
              <a:rPr lang="en-GB" sz="2800" b="1">
                <a:solidFill>
                  <a:schemeClr val="bg1"/>
                </a:solidFill>
              </a:rPr>
              <a:t>Nomination</a:t>
            </a:r>
            <a:r>
              <a:rPr lang="en-GB" sz="2800">
                <a:solidFill>
                  <a:schemeClr val="bg1"/>
                </a:solidFill>
              </a:rPr>
              <a:t>: finds new independent directors. The majority of members should be independent</a:t>
            </a:r>
          </a:p>
          <a:p>
            <a:endParaRPr lang="en-GB"/>
          </a:p>
        </p:txBody>
      </p:sp>
      <p:sp>
        <p:nvSpPr>
          <p:cNvPr id="4" name="Rectangle 3"/>
          <p:cNvSpPr/>
          <p:nvPr/>
        </p:nvSpPr>
        <p:spPr>
          <a:xfrm>
            <a:off x="3071813" y="2071688"/>
            <a:ext cx="3143250" cy="500062"/>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solidFill>
                  <a:schemeClr val="tx1"/>
                </a:solidFill>
              </a:rPr>
              <a:t>Fewer in small companies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98C94856-200D-405A-AB35-F9553D46E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Title 1"/>
          <p:cNvSpPr>
            <a:spLocks noGrp="1"/>
          </p:cNvSpPr>
          <p:nvPr>
            <p:ph type="title"/>
          </p:nvPr>
        </p:nvSpPr>
        <p:spPr>
          <a:xfrm>
            <a:off x="573788" y="662400"/>
            <a:ext cx="4511923" cy="1492132"/>
          </a:xfrm>
        </p:spPr>
        <p:txBody>
          <a:bodyPr vert="horz" lIns="91440" tIns="45720" rIns="91440" bIns="45720" rtlCol="0" anchor="t">
            <a:normAutofit/>
          </a:bodyPr>
          <a:lstStyle/>
          <a:p>
            <a:pPr algn="l" eaLnBrk="1" hangingPunct="1">
              <a:lnSpc>
                <a:spcPct val="90000"/>
              </a:lnSpc>
              <a:defRPr/>
            </a:pPr>
            <a:r>
              <a:rPr lang="en-US" kern="1200" cap="small">
                <a:solidFill>
                  <a:schemeClr val="tx1"/>
                </a:solidFill>
              </a:rPr>
              <a:t>codes around the world</a:t>
            </a:r>
          </a:p>
        </p:txBody>
      </p:sp>
      <p:sp>
        <p:nvSpPr>
          <p:cNvPr id="10243" name="Rectangle 3"/>
          <p:cNvSpPr>
            <a:spLocks noChangeArrowheads="1"/>
          </p:cNvSpPr>
          <p:nvPr/>
        </p:nvSpPr>
        <p:spPr bwMode="auto">
          <a:xfrm>
            <a:off x="573788" y="2286000"/>
            <a:ext cx="4511923" cy="384480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a:solidFill>
                  <a:schemeClr val="tx1">
                    <a:alpha val="60000"/>
                  </a:schemeClr>
                </a:solidFill>
                <a:latin typeface="+mn-lt"/>
              </a:rPr>
              <a:t>Zattoni and Cuomo (2008) note that most codes:</a:t>
            </a:r>
          </a:p>
          <a:p>
            <a:pPr indent="-228600">
              <a:lnSpc>
                <a:spcPct val="90000"/>
              </a:lnSpc>
              <a:spcAft>
                <a:spcPts val="600"/>
              </a:spcAft>
              <a:buFont typeface="Arial" panose="020B0604020202020204" pitchFamily="34" charset="0"/>
              <a:buChar char="•"/>
            </a:pPr>
            <a:r>
              <a:rPr lang="en-US" sz="1700">
                <a:solidFill>
                  <a:schemeClr val="tx1">
                    <a:alpha val="60000"/>
                  </a:schemeClr>
                </a:solidFill>
                <a:latin typeface="+mn-lt"/>
              </a:rPr>
              <a:t> discourage duality </a:t>
            </a:r>
          </a:p>
          <a:p>
            <a:pPr indent="-228600">
              <a:lnSpc>
                <a:spcPct val="90000"/>
              </a:lnSpc>
              <a:spcAft>
                <a:spcPts val="600"/>
              </a:spcAft>
              <a:buFont typeface="Arial" panose="020B0604020202020204" pitchFamily="34" charset="0"/>
              <a:buChar char="•"/>
            </a:pPr>
            <a:r>
              <a:rPr lang="en-US" sz="1700">
                <a:solidFill>
                  <a:schemeClr val="tx1">
                    <a:alpha val="60000"/>
                  </a:schemeClr>
                </a:solidFill>
                <a:latin typeface="+mn-lt"/>
              </a:rPr>
              <a:t> encourage the use of non-executive directors</a:t>
            </a:r>
          </a:p>
          <a:p>
            <a:pPr indent="-228600">
              <a:lnSpc>
                <a:spcPct val="90000"/>
              </a:lnSpc>
              <a:spcAft>
                <a:spcPts val="600"/>
              </a:spcAft>
              <a:buFont typeface="Arial" panose="020B0604020202020204" pitchFamily="34" charset="0"/>
              <a:buChar char="•"/>
            </a:pPr>
            <a:r>
              <a:rPr lang="en-US" sz="1700">
                <a:solidFill>
                  <a:schemeClr val="tx1">
                    <a:alpha val="60000"/>
                  </a:schemeClr>
                </a:solidFill>
                <a:latin typeface="+mn-lt"/>
              </a:rPr>
              <a:t> create subcommittees dominated by non-executives</a:t>
            </a:r>
          </a:p>
          <a:p>
            <a:pPr indent="-228600">
              <a:lnSpc>
                <a:spcPct val="90000"/>
              </a:lnSpc>
              <a:spcAft>
                <a:spcPts val="600"/>
              </a:spcAft>
              <a:buFont typeface="Arial" panose="020B0604020202020204" pitchFamily="34" charset="0"/>
              <a:buChar char="•"/>
            </a:pPr>
            <a:r>
              <a:rPr lang="en-US" sz="1700">
                <a:solidFill>
                  <a:schemeClr val="tx1">
                    <a:alpha val="60000"/>
                  </a:schemeClr>
                </a:solidFill>
                <a:latin typeface="+mn-lt"/>
              </a:rPr>
              <a:t> introduce board evaluation</a:t>
            </a:r>
          </a:p>
          <a:p>
            <a:pPr indent="-228600">
              <a:lnSpc>
                <a:spcPct val="90000"/>
              </a:lnSpc>
              <a:spcAft>
                <a:spcPts val="600"/>
              </a:spcAft>
              <a:buFont typeface="Arial" panose="020B0604020202020204" pitchFamily="34" charset="0"/>
              <a:buChar char="•"/>
            </a:pPr>
            <a:endParaRPr lang="en-US" sz="1700">
              <a:solidFill>
                <a:schemeClr val="tx1">
                  <a:alpha val="60000"/>
                </a:schemeClr>
              </a:solidFill>
              <a:latin typeface="+mn-lt"/>
            </a:endParaRPr>
          </a:p>
          <a:p>
            <a:pPr indent="-228600">
              <a:lnSpc>
                <a:spcPct val="90000"/>
              </a:lnSpc>
              <a:spcAft>
                <a:spcPts val="600"/>
              </a:spcAft>
              <a:buFont typeface="Arial" panose="020B0604020202020204" pitchFamily="34" charset="0"/>
              <a:buChar char="•"/>
            </a:pPr>
            <a:r>
              <a:rPr lang="en-US" sz="1700">
                <a:solidFill>
                  <a:schemeClr val="tx1">
                    <a:alpha val="60000"/>
                  </a:schemeClr>
                </a:solidFill>
                <a:latin typeface="+mn-lt"/>
              </a:rPr>
              <a:t>Many codes issued by regulators in Europe, Asia and the Middle east and North Africa do this. They vary over whether they make recommendations in terms of independent or nonexecutive members.</a:t>
            </a:r>
          </a:p>
        </p:txBody>
      </p:sp>
      <p:pic>
        <p:nvPicPr>
          <p:cNvPr id="10245" name="Picture 10244" descr="Digital map with light leak background">
            <a:extLst>
              <a:ext uri="{FF2B5EF4-FFF2-40B4-BE49-F238E27FC236}">
                <a16:creationId xmlns:a16="http://schemas.microsoft.com/office/drawing/2014/main" id="{36DD9B52-5ABF-F091-CDD4-0FE6203935A8}"/>
              </a:ext>
            </a:extLst>
          </p:cNvPr>
          <p:cNvPicPr>
            <a:picLocks noChangeAspect="1"/>
          </p:cNvPicPr>
          <p:nvPr/>
        </p:nvPicPr>
        <p:blipFill rotWithShape="1">
          <a:blip r:embed="rId2"/>
          <a:srcRect l="37794" r="27150" b="-1"/>
          <a:stretch/>
        </p:blipFill>
        <p:spPr>
          <a:xfrm>
            <a:off x="5542359" y="10"/>
            <a:ext cx="3601641" cy="6857990"/>
          </a:xfrm>
          <a:custGeom>
            <a:avLst/>
            <a:gdLst/>
            <a:ahLst/>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lnTo>
                  <a:pt x="0" y="0"/>
                </a:lnTo>
                <a:close/>
              </a:path>
            </a:pathLst>
          </a:cu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600" cap="small">
                <a:solidFill>
                  <a:schemeClr val="bg1"/>
                </a:solidFill>
              </a:rPr>
              <a:t>Codes with different requirements</a:t>
            </a:r>
            <a:endParaRPr lang="en-GB" sz="3600" cap="small" dirty="0">
              <a:solidFill>
                <a:schemeClr val="bg1"/>
              </a:solidFill>
            </a:endParaRPr>
          </a:p>
        </p:txBody>
      </p:sp>
      <p:sp>
        <p:nvSpPr>
          <p:cNvPr id="11267" name="TextBox 2"/>
          <p:cNvSpPr txBox="1">
            <a:spLocks noChangeArrowheads="1"/>
          </p:cNvSpPr>
          <p:nvPr/>
        </p:nvSpPr>
        <p:spPr bwMode="auto">
          <a:xfrm>
            <a:off x="571500" y="1785938"/>
            <a:ext cx="8248650" cy="4708525"/>
          </a:xfrm>
          <a:prstGeom prst="rect">
            <a:avLst/>
          </a:prstGeom>
          <a:noFill/>
          <a:ln w="9525">
            <a:noFill/>
            <a:miter lim="800000"/>
            <a:headEnd/>
            <a:tailEnd/>
          </a:ln>
        </p:spPr>
        <p:txBody>
          <a:bodyPr wrap="none">
            <a:spAutoFit/>
          </a:bodyPr>
          <a:lstStyle/>
          <a:p>
            <a:pPr>
              <a:buFont typeface="Arial" charset="0"/>
              <a:buChar char="•"/>
            </a:pPr>
            <a:r>
              <a:rPr lang="en-GB" sz="2000">
                <a:solidFill>
                  <a:schemeClr val="bg1"/>
                </a:solidFill>
              </a:rPr>
              <a:t> Duality permitted in: Greece, Pakistan, Romania, Russia, Spain, </a:t>
            </a:r>
          </a:p>
          <a:p>
            <a:r>
              <a:rPr lang="en-GB" sz="2000">
                <a:solidFill>
                  <a:schemeClr val="bg1"/>
                </a:solidFill>
              </a:rPr>
              <a:t>Switzerland, The Philippines, US</a:t>
            </a:r>
          </a:p>
          <a:p>
            <a:endParaRPr lang="en-GB" sz="2000">
              <a:solidFill>
                <a:schemeClr val="bg1"/>
              </a:solidFill>
            </a:endParaRPr>
          </a:p>
          <a:p>
            <a:pPr>
              <a:buFont typeface="Arial" charset="0"/>
              <a:buChar char="•"/>
            </a:pPr>
            <a:r>
              <a:rPr lang="en-GB" sz="2000">
                <a:solidFill>
                  <a:schemeClr val="bg1"/>
                </a:solidFill>
              </a:rPr>
              <a:t> No independence/non-executive requirement in: Greece,</a:t>
            </a:r>
          </a:p>
          <a:p>
            <a:r>
              <a:rPr lang="en-GB" sz="2000">
                <a:solidFill>
                  <a:schemeClr val="bg1"/>
                </a:solidFill>
              </a:rPr>
              <a:t>Hong Kong, Kenya, Luxembourg, Malaysia, Malta, Nigeria, Pakistan, </a:t>
            </a:r>
          </a:p>
          <a:p>
            <a:r>
              <a:rPr lang="en-GB" sz="2000">
                <a:solidFill>
                  <a:schemeClr val="bg1"/>
                </a:solidFill>
              </a:rPr>
              <a:t>Romania, Russia, Singapore, Spain, Sri Lanka, Saudi Arabia, Taiwan, </a:t>
            </a:r>
          </a:p>
          <a:p>
            <a:r>
              <a:rPr lang="en-GB" sz="2000">
                <a:solidFill>
                  <a:schemeClr val="bg1"/>
                </a:solidFill>
              </a:rPr>
              <a:t>Thailand, The Philippines, Tunisia</a:t>
            </a:r>
          </a:p>
          <a:p>
            <a:endParaRPr lang="en-GB" sz="2000">
              <a:solidFill>
                <a:schemeClr val="bg1"/>
              </a:solidFill>
            </a:endParaRPr>
          </a:p>
          <a:p>
            <a:pPr>
              <a:buFont typeface="Arial" charset="0"/>
              <a:buChar char="•"/>
            </a:pPr>
            <a:r>
              <a:rPr lang="en-GB" sz="2000">
                <a:solidFill>
                  <a:schemeClr val="bg1"/>
                </a:solidFill>
              </a:rPr>
              <a:t> Fewer than 3 subcommittees:  Bangladesh, Egypt, Greece, Malta, </a:t>
            </a:r>
          </a:p>
          <a:p>
            <a:r>
              <a:rPr lang="en-GB" sz="2000">
                <a:solidFill>
                  <a:schemeClr val="bg1"/>
                </a:solidFill>
              </a:rPr>
              <a:t>New Zealand, Nigeria, Pakistan, Russia, Sri Lanka, Taiwan, </a:t>
            </a:r>
          </a:p>
          <a:p>
            <a:r>
              <a:rPr lang="en-GB" sz="2000">
                <a:solidFill>
                  <a:schemeClr val="bg1"/>
                </a:solidFill>
              </a:rPr>
              <a:t>The Philippines, United Arab Emirates</a:t>
            </a:r>
          </a:p>
          <a:p>
            <a:endParaRPr lang="en-GB" sz="2000">
              <a:solidFill>
                <a:schemeClr val="bg1"/>
              </a:solidFill>
            </a:endParaRPr>
          </a:p>
          <a:p>
            <a:pPr>
              <a:buFont typeface="Arial" charset="0"/>
              <a:buChar char="•"/>
            </a:pPr>
            <a:r>
              <a:rPr lang="en-GB" sz="2000">
                <a:solidFill>
                  <a:schemeClr val="bg1"/>
                </a:solidFill>
              </a:rPr>
              <a:t> No board evaluation: Canada, Egypt, Greece,  Hong Kong, Malaysia, </a:t>
            </a:r>
          </a:p>
          <a:p>
            <a:r>
              <a:rPr lang="en-GB" sz="2000">
                <a:solidFill>
                  <a:schemeClr val="bg1"/>
                </a:solidFill>
              </a:rPr>
              <a:t>Nigeria, Pakistan, Saudi Arabia, Sri Lanka, Taiwan, Tunisia, </a:t>
            </a:r>
          </a:p>
          <a:p>
            <a:r>
              <a:rPr lang="en-GB" sz="2000">
                <a:solidFill>
                  <a:schemeClr val="bg1"/>
                </a:solidFill>
              </a:rPr>
              <a:t>United Arab Emirates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7"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2298" name="Group 12297">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204900" cy="6858000"/>
            <a:chOff x="1" y="0"/>
            <a:chExt cx="4273199" cy="6858000"/>
          </a:xfrm>
        </p:grpSpPr>
        <p:sp>
          <p:nvSpPr>
            <p:cNvPr id="12299" name="Rectangle 12298">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2300" name="Rectangle 12299">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10242" name="Title 1"/>
          <p:cNvSpPr>
            <a:spLocks noGrp="1"/>
          </p:cNvSpPr>
          <p:nvPr>
            <p:ph type="title"/>
          </p:nvPr>
        </p:nvSpPr>
        <p:spPr>
          <a:xfrm>
            <a:off x="938757" y="619125"/>
            <a:ext cx="1989310" cy="5619749"/>
          </a:xfrm>
        </p:spPr>
        <p:txBody>
          <a:bodyPr anchor="ctr">
            <a:normAutofit/>
          </a:bodyPr>
          <a:lstStyle/>
          <a:p>
            <a:pPr>
              <a:defRPr/>
            </a:pPr>
            <a:r>
              <a:rPr lang="en-GB" sz="1800" cap="small">
                <a:solidFill>
                  <a:srgbClr val="000000"/>
                </a:solidFill>
              </a:rPr>
              <a:t>the implementation of codes</a:t>
            </a:r>
          </a:p>
        </p:txBody>
      </p:sp>
      <p:grpSp>
        <p:nvGrpSpPr>
          <p:cNvPr id="12302" name="Group 12301">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64368" cy="6858000"/>
            <a:chOff x="0" y="0"/>
            <a:chExt cx="885825" cy="6858000"/>
          </a:xfrm>
        </p:grpSpPr>
        <p:sp>
          <p:nvSpPr>
            <p:cNvPr id="12303"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sp>
        <p:sp>
          <p:nvSpPr>
            <p:cNvPr id="12304"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12291" name="Content Placeholder 2"/>
          <p:cNvSpPr>
            <a:spLocks noGrp="1"/>
          </p:cNvSpPr>
          <p:nvPr>
            <p:ph idx="1"/>
          </p:nvPr>
        </p:nvSpPr>
        <p:spPr>
          <a:xfrm>
            <a:off x="3687187" y="619125"/>
            <a:ext cx="4881740" cy="5619750"/>
          </a:xfrm>
        </p:spPr>
        <p:txBody>
          <a:bodyPr anchor="ctr">
            <a:normAutofit/>
          </a:bodyPr>
          <a:lstStyle/>
          <a:p>
            <a:r>
              <a:rPr lang="en-US" sz="1700">
                <a:solidFill>
                  <a:schemeClr val="tx1">
                    <a:alpha val="60000"/>
                  </a:schemeClr>
                </a:solidFill>
              </a:rPr>
              <a:t>Compliance: most companies in the UK choose to comply and in Portugal compliance increases over time.</a:t>
            </a:r>
            <a:endParaRPr lang="en-GB" sz="1700">
              <a:solidFill>
                <a:schemeClr val="tx1">
                  <a:alpha val="60000"/>
                </a:schemeClr>
              </a:solidFill>
            </a:endParaRPr>
          </a:p>
          <a:p>
            <a:pPr>
              <a:buFontTx/>
              <a:buNone/>
            </a:pPr>
            <a:endParaRPr lang="en-GB" sz="1700">
              <a:solidFill>
                <a:schemeClr val="tx1">
                  <a:alpha val="60000"/>
                </a:schemeClr>
              </a:solidFill>
            </a:endParaRPr>
          </a:p>
          <a:p>
            <a:r>
              <a:rPr lang="en-GB" sz="1700">
                <a:solidFill>
                  <a:schemeClr val="tx1">
                    <a:alpha val="60000"/>
                  </a:schemeClr>
                </a:solidFill>
              </a:rPr>
              <a:t>Compliance and value: value increases with compliance in Malaysia, Switzerland, Thailand, and the UK.</a:t>
            </a:r>
            <a:endParaRPr lang="en-US" sz="1700">
              <a:solidFill>
                <a:schemeClr val="tx1">
                  <a:alpha val="60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7"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3322" name="Group 13321">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204900" cy="6858000"/>
            <a:chOff x="1" y="0"/>
            <a:chExt cx="4273199" cy="6858000"/>
          </a:xfrm>
        </p:grpSpPr>
        <p:sp>
          <p:nvSpPr>
            <p:cNvPr id="13323" name="Rectangle 13322">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3324" name="Rectangle 13323">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11266" name="Title 1"/>
          <p:cNvSpPr>
            <a:spLocks noGrp="1"/>
          </p:cNvSpPr>
          <p:nvPr>
            <p:ph type="title"/>
          </p:nvPr>
        </p:nvSpPr>
        <p:spPr>
          <a:xfrm>
            <a:off x="938757" y="619125"/>
            <a:ext cx="1989310" cy="5619749"/>
          </a:xfrm>
        </p:spPr>
        <p:txBody>
          <a:bodyPr anchor="ctr">
            <a:normAutofit/>
          </a:bodyPr>
          <a:lstStyle/>
          <a:p>
            <a:pPr>
              <a:defRPr/>
            </a:pPr>
            <a:r>
              <a:rPr lang="en-GB" sz="2800" cap="small">
                <a:solidFill>
                  <a:srgbClr val="000000"/>
                </a:solidFill>
              </a:rPr>
              <a:t>the Sarbanes-Oxley Act, 2002</a:t>
            </a:r>
          </a:p>
        </p:txBody>
      </p:sp>
      <p:grpSp>
        <p:nvGrpSpPr>
          <p:cNvPr id="13326" name="Group 13325">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64368" cy="6858000"/>
            <a:chOff x="0" y="0"/>
            <a:chExt cx="885825" cy="6858000"/>
          </a:xfrm>
        </p:grpSpPr>
        <p:sp>
          <p:nvSpPr>
            <p:cNvPr id="13327"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sp>
        <p:sp>
          <p:nvSpPr>
            <p:cNvPr id="13328"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13315" name="Content Placeholder 2"/>
          <p:cNvSpPr>
            <a:spLocks noGrp="1"/>
          </p:cNvSpPr>
          <p:nvPr>
            <p:ph idx="1"/>
          </p:nvPr>
        </p:nvSpPr>
        <p:spPr>
          <a:xfrm>
            <a:off x="3687187" y="619125"/>
            <a:ext cx="4881740" cy="5619750"/>
          </a:xfrm>
        </p:spPr>
        <p:txBody>
          <a:bodyPr anchor="ctr">
            <a:normAutofit/>
          </a:bodyPr>
          <a:lstStyle/>
          <a:p>
            <a:r>
              <a:rPr lang="en-GB" sz="1700">
                <a:solidFill>
                  <a:schemeClr val="tx1">
                    <a:alpha val="60000"/>
                  </a:schemeClr>
                </a:solidFill>
              </a:rPr>
              <a:t>Established the Public Company Accounting Oversight Board (PCAOB) </a:t>
            </a:r>
          </a:p>
          <a:p>
            <a:r>
              <a:rPr lang="en-GB" sz="1700">
                <a:solidFill>
                  <a:schemeClr val="tx1">
                    <a:alpha val="60000"/>
                  </a:schemeClr>
                </a:solidFill>
              </a:rPr>
              <a:t>Introduced new rules governing the relationship between companies and their auditors</a:t>
            </a:r>
          </a:p>
          <a:p>
            <a:r>
              <a:rPr lang="en-GB" sz="1700">
                <a:solidFill>
                  <a:schemeClr val="tx1">
                    <a:alpha val="60000"/>
                  </a:schemeClr>
                </a:solidFill>
              </a:rPr>
              <a:t>Improved disclosure of off-balance sheet items</a:t>
            </a:r>
          </a:p>
          <a:p>
            <a:r>
              <a:rPr lang="en-GB" sz="1700">
                <a:solidFill>
                  <a:schemeClr val="tx1">
                    <a:alpha val="60000"/>
                  </a:schemeClr>
                </a:solidFill>
              </a:rPr>
              <a:t>Introduced greater accountability of top management for fraud in their companies</a:t>
            </a:r>
            <a:endParaRPr lang="en-US" sz="1700">
              <a:solidFill>
                <a:schemeClr val="tx1">
                  <a:alpha val="60000"/>
                </a:schemeClr>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7"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4346" name="Group 14345">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204900" cy="6858000"/>
            <a:chOff x="1" y="0"/>
            <a:chExt cx="4273199" cy="6858000"/>
          </a:xfrm>
        </p:grpSpPr>
        <p:sp>
          <p:nvSpPr>
            <p:cNvPr id="14347" name="Rectangle 14346">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4348" name="Rectangle 14347">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12290" name="Title 1"/>
          <p:cNvSpPr>
            <a:spLocks noGrp="1"/>
          </p:cNvSpPr>
          <p:nvPr>
            <p:ph type="title"/>
          </p:nvPr>
        </p:nvSpPr>
        <p:spPr>
          <a:xfrm>
            <a:off x="938757" y="619125"/>
            <a:ext cx="1989310" cy="5619749"/>
          </a:xfrm>
        </p:spPr>
        <p:txBody>
          <a:bodyPr anchor="ctr">
            <a:normAutofit/>
          </a:bodyPr>
          <a:lstStyle/>
          <a:p>
            <a:pPr>
              <a:defRPr/>
            </a:pPr>
            <a:r>
              <a:rPr lang="en-GB" sz="2800" cap="small">
                <a:solidFill>
                  <a:srgbClr val="000000"/>
                </a:solidFill>
              </a:rPr>
              <a:t>the effects of Sarbanes-Oxley</a:t>
            </a:r>
          </a:p>
        </p:txBody>
      </p:sp>
      <p:grpSp>
        <p:nvGrpSpPr>
          <p:cNvPr id="14350" name="Group 14349">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64368" cy="6858000"/>
            <a:chOff x="0" y="0"/>
            <a:chExt cx="885825" cy="6858000"/>
          </a:xfrm>
        </p:grpSpPr>
        <p:sp>
          <p:nvSpPr>
            <p:cNvPr id="14351"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sp>
        <p:sp>
          <p:nvSpPr>
            <p:cNvPr id="14352"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14339" name="Content Placeholder 2"/>
          <p:cNvSpPr>
            <a:spLocks noGrp="1"/>
          </p:cNvSpPr>
          <p:nvPr>
            <p:ph idx="1"/>
          </p:nvPr>
        </p:nvSpPr>
        <p:spPr>
          <a:xfrm>
            <a:off x="3687187" y="619125"/>
            <a:ext cx="4881740" cy="5619750"/>
          </a:xfrm>
        </p:spPr>
        <p:txBody>
          <a:bodyPr anchor="ctr">
            <a:normAutofit/>
          </a:bodyPr>
          <a:lstStyle/>
          <a:p>
            <a:r>
              <a:rPr lang="en-GB" sz="1700">
                <a:solidFill>
                  <a:schemeClr val="tx1">
                    <a:alpha val="60000"/>
                  </a:schemeClr>
                </a:solidFill>
              </a:rPr>
              <a:t>More companies have separated the roles of CEO and Chair.</a:t>
            </a:r>
          </a:p>
          <a:p>
            <a:r>
              <a:rPr lang="en-GB" sz="1700">
                <a:solidFill>
                  <a:schemeClr val="tx1">
                    <a:alpha val="60000"/>
                  </a:schemeClr>
                </a:solidFill>
              </a:rPr>
              <a:t>Some evidence of greater independence.</a:t>
            </a:r>
            <a:endParaRPr lang="en-US" sz="1700">
              <a:solidFill>
                <a:schemeClr val="tx1">
                  <a:alpha val="60000"/>
                </a:schemeClr>
              </a:solidFill>
            </a:endParaRP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336</TotalTime>
  <Words>760</Words>
  <Application>Microsoft Macintosh PowerPoint</Application>
  <PresentationFormat>On-screen Show (4:3)</PresentationFormat>
  <Paragraphs>87</Paragraphs>
  <Slides>13</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13</vt:i4>
      </vt:variant>
    </vt:vector>
  </HeadingPairs>
  <TitlesOfParts>
    <vt:vector size="15" baseType="lpstr">
      <vt:lpstr>Arial</vt:lpstr>
      <vt:lpstr>Default Design</vt:lpstr>
      <vt:lpstr>CORPORATE GOVERNANCE</vt:lpstr>
      <vt:lpstr>learning objectives</vt:lpstr>
      <vt:lpstr>the plethora of law and regulation</vt:lpstr>
      <vt:lpstr>codes and ‘comply or explain’</vt:lpstr>
      <vt:lpstr>codes vs. laws</vt:lpstr>
      <vt:lpstr>the uk code of corporate governance</vt:lpstr>
      <vt:lpstr>Key recommendations of the UK code</vt:lpstr>
      <vt:lpstr>Board subcommittees</vt:lpstr>
      <vt:lpstr>codes around the world</vt:lpstr>
      <vt:lpstr>Codes with different requirements</vt:lpstr>
      <vt:lpstr>the implementation of codes</vt:lpstr>
      <vt:lpstr>the Sarbanes-Oxley Act, 2002</vt:lpstr>
      <vt:lpstr>the effects of Sarbanes-Oxley</vt:lpstr>
    </vt:vector>
  </TitlesOfParts>
  <Company>Macmillan Publishers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GOVERNANCE</dc:title>
  <dc:creator>C.Griffiths</dc:creator>
  <cp:lastModifiedBy>Badir Miftah</cp:lastModifiedBy>
  <cp:revision>34</cp:revision>
  <dcterms:created xsi:type="dcterms:W3CDTF">2011-08-23T16:14:30Z</dcterms:created>
  <dcterms:modified xsi:type="dcterms:W3CDTF">2023-02-12T09:13:26Z</dcterms:modified>
</cp:coreProperties>
</file>