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74" r:id="rId6"/>
    <p:sldId id="270" r:id="rId7"/>
    <p:sldId id="257" r:id="rId8"/>
    <p:sldId id="275" r:id="rId9"/>
    <p:sldId id="295" r:id="rId10"/>
    <p:sldId id="296" r:id="rId11"/>
    <p:sldId id="271" r:id="rId12"/>
    <p:sldId id="277" r:id="rId13"/>
    <p:sldId id="278" r:id="rId14"/>
    <p:sldId id="279" r:id="rId15"/>
    <p:sldId id="280" r:id="rId16"/>
    <p:sldId id="281" r:id="rId17"/>
    <p:sldId id="282" r:id="rId18"/>
    <p:sldId id="287" r:id="rId19"/>
    <p:sldId id="283" r:id="rId20"/>
    <p:sldId id="284" r:id="rId21"/>
    <p:sldId id="288" r:id="rId22"/>
    <p:sldId id="294" r:id="rId23"/>
    <p:sldId id="266" r:id="rId24"/>
    <p:sldId id="267" r:id="rId25"/>
    <p:sldId id="268" r:id="rId26"/>
    <p:sldId id="269" r:id="rId27"/>
    <p:sldId id="297" r:id="rId28"/>
    <p:sldId id="290" r:id="rId29"/>
    <p:sldId id="289" r:id="rId30"/>
    <p:sldId id="291" r:id="rId31"/>
    <p:sldId id="292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16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DDC9D2AF-1365-4809-B5AA-F0B81C31A7E0}"/>
    <pc:docChg chg="undo custSel modSld">
      <pc:chgData name="Rhodri Thomas" userId="97013524-85ec-4bc1-99cf-ee75f81eb8cc" providerId="ADAL" clId="{DDC9D2AF-1365-4809-B5AA-F0B81C31A7E0}" dt="2025-02-07T11:11:09.330" v="32" actId="20577"/>
      <pc:docMkLst>
        <pc:docMk/>
      </pc:docMkLst>
      <pc:sldChg chg="modSp mod">
        <pc:chgData name="Rhodri Thomas" userId="97013524-85ec-4bc1-99cf-ee75f81eb8cc" providerId="ADAL" clId="{DDC9D2AF-1365-4809-B5AA-F0B81C31A7E0}" dt="2025-02-07T11:11:09.330" v="32" actId="20577"/>
        <pc:sldMkLst>
          <pc:docMk/>
          <pc:sldMk cId="1919546876" sldId="256"/>
        </pc:sldMkLst>
        <pc:spChg chg="mod">
          <ac:chgData name="Rhodri Thomas" userId="97013524-85ec-4bc1-99cf-ee75f81eb8cc" providerId="ADAL" clId="{DDC9D2AF-1365-4809-B5AA-F0B81C31A7E0}" dt="2025-02-07T11:11:09.330" v="32" actId="20577"/>
          <ac:spMkLst>
            <pc:docMk/>
            <pc:sldMk cId="1919546876" sldId="256"/>
            <ac:spMk id="2" creationId="{00000000-0000-0000-0000-000000000000}"/>
          </ac:spMkLst>
        </pc:spChg>
      </pc:sldChg>
    </pc:docChg>
  </pc:docChgLst>
  <pc:docChgLst>
    <pc:chgData name="Rhodri Thomas (1704814)" userId="ae7d8a50-8e8c-4ed1-8e6b-0a951354d7b0" providerId="ADAL" clId="{A290033C-FAA1-4CF8-BDED-7B82B3AE5DA3}"/>
    <pc:docChg chg="undo custSel addSld delSld modSld">
      <pc:chgData name="Rhodri Thomas (1704814)" userId="ae7d8a50-8e8c-4ed1-8e6b-0a951354d7b0" providerId="ADAL" clId="{A290033C-FAA1-4CF8-BDED-7B82B3AE5DA3}" dt="2023-10-12T13:04:02.018" v="6" actId="47"/>
      <pc:docMkLst>
        <pc:docMk/>
      </pc:docMkLst>
      <pc:sldChg chg="modSp add del mod">
        <pc:chgData name="Rhodri Thomas (1704814)" userId="ae7d8a50-8e8c-4ed1-8e6b-0a951354d7b0" providerId="ADAL" clId="{A290033C-FAA1-4CF8-BDED-7B82B3AE5DA3}" dt="2023-10-12T13:04:02.018" v="6" actId="47"/>
        <pc:sldMkLst>
          <pc:docMk/>
          <pc:sldMk cId="2747217782" sldId="286"/>
        </pc:sldMkLst>
      </pc:sldChg>
      <pc:sldChg chg="del">
        <pc:chgData name="Rhodri Thomas (1704814)" userId="ae7d8a50-8e8c-4ed1-8e6b-0a951354d7b0" providerId="ADAL" clId="{A290033C-FAA1-4CF8-BDED-7B82B3AE5DA3}" dt="2023-10-12T13:04:00.596" v="5" actId="47"/>
        <pc:sldMkLst>
          <pc:docMk/>
          <pc:sldMk cId="2914409754" sldId="293"/>
        </pc:sldMkLst>
      </pc:sldChg>
      <pc:sldChg chg="del">
        <pc:chgData name="Rhodri Thomas (1704814)" userId="ae7d8a50-8e8c-4ed1-8e6b-0a951354d7b0" providerId="ADAL" clId="{A290033C-FAA1-4CF8-BDED-7B82B3AE5DA3}" dt="2023-10-12T13:03:49.889" v="3"/>
        <pc:sldMkLst>
          <pc:docMk/>
          <pc:sldMk cId="3842617953" sldId="298"/>
        </pc:sldMkLst>
      </pc:sldChg>
    </pc:docChg>
  </pc:docChgLst>
  <pc:docChgLst>
    <pc:chgData name="Rhodri Thomas" userId="97013524-85ec-4bc1-99cf-ee75f81eb8cc" providerId="ADAL" clId="{B5EEBB86-AFBF-48EC-AA7D-A36194D8B119}"/>
    <pc:docChg chg="delSld">
      <pc:chgData name="Rhodri Thomas" userId="97013524-85ec-4bc1-99cf-ee75f81eb8cc" providerId="ADAL" clId="{B5EEBB86-AFBF-48EC-AA7D-A36194D8B119}" dt="2025-02-06T11:47:47.829" v="0" actId="47"/>
      <pc:docMkLst>
        <pc:docMk/>
      </pc:docMkLst>
      <pc:sldChg chg="del">
        <pc:chgData name="Rhodri Thomas" userId="97013524-85ec-4bc1-99cf-ee75f81eb8cc" providerId="ADAL" clId="{B5EEBB86-AFBF-48EC-AA7D-A36194D8B119}" dt="2025-02-06T11:47:47.829" v="0" actId="47"/>
        <pc:sldMkLst>
          <pc:docMk/>
          <pc:sldMk cId="4199255282" sldId="29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0DC5175-371A-4B70-BAFD-18AD92354A4B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Relationship Id="rId4" Type="http://schemas.openxmlformats.org/officeDocument/2006/relationships/oleObject" Target="../embeddings/oleObject3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oleObject" Target="../embeddings/oleObject8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spod.com/blog/construction/construction-site-setup-to-do-list" TargetMode="External"/><Relationship Id="rId2" Type="http://schemas.openxmlformats.org/officeDocument/2006/relationships/hyperlink" Target="https://www.hse.gov.uk/construction/safetytopics/siteorg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esigningbuildings.co.uk/wiki/Site_layout_plan_for_construction" TargetMode="External"/><Relationship Id="rId4" Type="http://schemas.openxmlformats.org/officeDocument/2006/relationships/hyperlink" Target="https://app.croneri.co.uk/topics/site-set/indep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3347" y="-59904"/>
            <a:ext cx="7851648" cy="1828800"/>
          </a:xfrm>
        </p:spPr>
        <p:txBody>
          <a:bodyPr/>
          <a:lstStyle/>
          <a:p>
            <a:r>
              <a:rPr lang="en-GB" dirty="0"/>
              <a:t>Site Management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EF89DE-A8A2-8072-7B4A-D30E9013619C}"/>
              </a:ext>
            </a:extLst>
          </p:cNvPr>
          <p:cNvSpPr txBox="1"/>
          <p:nvPr/>
        </p:nvSpPr>
        <p:spPr>
          <a:xfrm>
            <a:off x="1187624" y="4797152"/>
            <a:ext cx="7413448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nstantia"/>
                <a:ea typeface="+mn-ea"/>
                <a:cs typeface="+mn-cs"/>
              </a:rPr>
              <a:t>Site Layouts for complex construction projects</a:t>
            </a:r>
          </a:p>
        </p:txBody>
      </p:sp>
      <p:pic>
        <p:nvPicPr>
          <p:cNvPr id="1026" name="Picture 2" descr="3d illustration. Schematic illustration of a construction site">
            <a:extLst>
              <a:ext uri="{FF2B5EF4-FFF2-40B4-BE49-F238E27FC236}">
                <a16:creationId xmlns:a16="http://schemas.microsoft.com/office/drawing/2014/main" id="{98DF4F2D-D33E-009A-DBBD-E04BD24AFD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4145"/>
            <a:ext cx="4324712" cy="253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546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pPr algn="ctr"/>
            <a:r>
              <a:rPr lang="en-GB" dirty="0"/>
              <a:t>Lesson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	Give a definition on a Site Layout Plan.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	List the components of a Site Layout Plan.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	Provide the information necessary to complete a 	Site Layout Plan.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	Justify and defend your reasons behind the 	locating of items.</a:t>
            </a:r>
          </a:p>
        </p:txBody>
      </p:sp>
    </p:spTree>
    <p:extLst>
      <p:ext uri="{BB962C8B-B14F-4D97-AF65-F5344CB8AC3E}">
        <p14:creationId xmlns:p14="http://schemas.microsoft.com/office/powerpoint/2010/main" val="1313067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Site Layout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 site layout plan is a construction plan prepared by the contractor as part of their mobilisation activities before work on site commences.</a:t>
            </a:r>
          </a:p>
          <a:p>
            <a:endParaRPr lang="en-GB" dirty="0"/>
          </a:p>
          <a:p>
            <a:r>
              <a:rPr lang="en-GB" dirty="0"/>
              <a:t>It contains information and pictures on specific areas of the running of the site.</a:t>
            </a:r>
          </a:p>
        </p:txBody>
      </p:sp>
    </p:spTree>
    <p:extLst>
      <p:ext uri="{BB962C8B-B14F-4D97-AF65-F5344CB8AC3E}">
        <p14:creationId xmlns:p14="http://schemas.microsoft.com/office/powerpoint/2010/main" val="1052168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924944"/>
            <a:ext cx="5292080" cy="3933056"/>
          </a:xfrm>
        </p:spPr>
        <p:txBody>
          <a:bodyPr>
            <a:normAutofit/>
          </a:bodyPr>
          <a:lstStyle/>
          <a:p>
            <a:r>
              <a:rPr lang="en-GB" dirty="0"/>
              <a:t>Site offices</a:t>
            </a:r>
          </a:p>
          <a:p>
            <a:r>
              <a:rPr lang="en-GB" dirty="0"/>
              <a:t>Welfare facilities</a:t>
            </a:r>
          </a:p>
          <a:p>
            <a:r>
              <a:rPr lang="en-GB" dirty="0"/>
              <a:t>Off-loading and storage areas</a:t>
            </a:r>
          </a:p>
          <a:p>
            <a:r>
              <a:rPr lang="en-GB" dirty="0"/>
              <a:t>Entrances, temporary roads, separate pedestrian access</a:t>
            </a:r>
          </a:p>
          <a:p>
            <a:r>
              <a:rPr lang="en-GB" dirty="0"/>
              <a:t>Vehicle wheel washing facilities</a:t>
            </a:r>
          </a:p>
          <a:p>
            <a:r>
              <a:rPr lang="en-GB" dirty="0"/>
              <a:t>Hoarding details</a:t>
            </a:r>
          </a:p>
        </p:txBody>
      </p:sp>
      <p:sp>
        <p:nvSpPr>
          <p:cNvPr id="2" name="Rectangle 1"/>
          <p:cNvSpPr/>
          <p:nvPr/>
        </p:nvSpPr>
        <p:spPr>
          <a:xfrm>
            <a:off x="4543333" y="644403"/>
            <a:ext cx="4572000" cy="36132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Signage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Site security systems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Locations of cranes with radii and capacities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Information and communications technology installations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Temporary utilities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-108520" y="1268760"/>
            <a:ext cx="43760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Components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063D1E-5525-8E00-C035-EF81BBC37FBD}"/>
              </a:ext>
            </a:extLst>
          </p:cNvPr>
          <p:cNvSpPr txBox="1"/>
          <p:nvPr/>
        </p:nvSpPr>
        <p:spPr>
          <a:xfrm>
            <a:off x="683568" y="894743"/>
            <a:ext cx="46740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Task 1 – 10 mins</a:t>
            </a:r>
          </a:p>
        </p:txBody>
      </p:sp>
    </p:spTree>
    <p:extLst>
      <p:ext uri="{BB962C8B-B14F-4D97-AF65-F5344CB8AC3E}">
        <p14:creationId xmlns:p14="http://schemas.microsoft.com/office/powerpoint/2010/main" val="2735806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pPr algn="ctr"/>
            <a:r>
              <a:rPr lang="en-GB" dirty="0"/>
              <a:t>Site Layout Plan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D0B8D1-07C7-47E0-A476-BC45658FF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870810"/>
            <a:ext cx="8248469" cy="4642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188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6C2AE-DAF4-9ACC-97AD-0BDD406C7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E2ECF-17D1-3C32-AAB3-F2581A8CF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661" y="2996952"/>
            <a:ext cx="8229600" cy="1565528"/>
          </a:xfrm>
        </p:spPr>
        <p:txBody>
          <a:bodyPr/>
          <a:lstStyle/>
          <a:p>
            <a:r>
              <a:rPr lang="en-GB" dirty="0"/>
              <a:t>Which regulations do you think can influence method and location of items?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C6041-8370-F81B-BFF9-D5947D4E907A}"/>
              </a:ext>
            </a:extLst>
          </p:cNvPr>
          <p:cNvSpPr txBox="1"/>
          <p:nvPr/>
        </p:nvSpPr>
        <p:spPr>
          <a:xfrm>
            <a:off x="5724128" y="1275588"/>
            <a:ext cx="45808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Task 2 – 10 mins</a:t>
            </a:r>
          </a:p>
        </p:txBody>
      </p:sp>
    </p:spTree>
    <p:extLst>
      <p:ext uri="{BB962C8B-B14F-4D97-AF65-F5344CB8AC3E}">
        <p14:creationId xmlns:p14="http://schemas.microsoft.com/office/powerpoint/2010/main" val="3187129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56603-1E3E-2161-A58E-FD18F65F6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HASWA 1974</a:t>
            </a:r>
          </a:p>
          <a:p>
            <a:r>
              <a:rPr lang="en-GB" dirty="0"/>
              <a:t>CDM Regs 2015</a:t>
            </a:r>
          </a:p>
          <a:p>
            <a:r>
              <a:rPr lang="en-GB" dirty="0"/>
              <a:t>LOLER 1998</a:t>
            </a:r>
          </a:p>
          <a:p>
            <a:r>
              <a:rPr lang="en-GB" dirty="0"/>
              <a:t>COSHH 2002</a:t>
            </a:r>
          </a:p>
          <a:p>
            <a:r>
              <a:rPr lang="en-GB" dirty="0"/>
              <a:t>MHO 1992</a:t>
            </a:r>
          </a:p>
          <a:p>
            <a:r>
              <a:rPr lang="en-GB" dirty="0"/>
              <a:t>PUWER 1998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266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445624" cy="2799184"/>
          </a:xfrm>
        </p:spPr>
        <p:txBody>
          <a:bodyPr>
            <a:normAutofit fontScale="90000"/>
          </a:bodyPr>
          <a:lstStyle/>
          <a:p>
            <a:r>
              <a:rPr lang="en-GB" dirty="0"/>
              <a:t>Research what needs to be taken into consideration when deciding the location of: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61568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Site offices</a:t>
            </a:r>
          </a:p>
          <a:p>
            <a:r>
              <a:rPr lang="en-GB" dirty="0"/>
              <a:t>Welfare facilities</a:t>
            </a:r>
          </a:p>
          <a:p>
            <a:r>
              <a:rPr lang="en-GB" dirty="0"/>
              <a:t>Off-loading and storage areas</a:t>
            </a:r>
          </a:p>
          <a:p>
            <a:r>
              <a:rPr lang="en-GB" dirty="0"/>
              <a:t>Entrances, exits, temporary roads, pedestrian access</a:t>
            </a:r>
          </a:p>
          <a:p>
            <a:r>
              <a:rPr lang="en-GB" dirty="0"/>
              <a:t>Hoarding and security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4F3C1-F66D-67B8-5950-DD66574C0FCA}"/>
              </a:ext>
            </a:extLst>
          </p:cNvPr>
          <p:cNvSpPr txBox="1"/>
          <p:nvPr/>
        </p:nvSpPr>
        <p:spPr>
          <a:xfrm>
            <a:off x="1619672" y="6021288"/>
            <a:ext cx="1777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Task 3 – 10 mins</a:t>
            </a:r>
          </a:p>
        </p:txBody>
      </p:sp>
    </p:spTree>
    <p:extLst>
      <p:ext uri="{BB962C8B-B14F-4D97-AF65-F5344CB8AC3E}">
        <p14:creationId xmlns:p14="http://schemas.microsoft.com/office/powerpoint/2010/main" val="1576689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32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323850" y="549275"/>
          <a:ext cx="8569325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266955" imgH="4965202" progId="Photoshop.Image.7">
                  <p:embed/>
                </p:oleObj>
              </mc:Choice>
              <mc:Fallback>
                <p:oleObj name="Image" r:id="rId2" imgW="5266955" imgH="4965202" progId="Photoshop.Image.7">
                  <p:embed/>
                  <p:pic>
                    <p:nvPicPr>
                      <p:cNvPr id="2253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49275"/>
                        <a:ext cx="8569325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3" name="Rectangle 5"/>
          <p:cNvSpPr>
            <a:spLocks noGrp="1" noChangeArrowheads="1"/>
          </p:cNvSpPr>
          <p:nvPr>
            <p:ph type="title"/>
          </p:nvPr>
        </p:nvSpPr>
        <p:spPr>
          <a:xfrm>
            <a:off x="6238057" y="742999"/>
            <a:ext cx="2284462" cy="728563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Soil Heap</a:t>
            </a:r>
            <a:endParaRPr lang="en-US" sz="3600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735013" y="923925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  <p:sp>
        <p:nvSpPr>
          <p:cNvPr id="1031" name="Text Box 10"/>
          <p:cNvSpPr txBox="1">
            <a:spLocks noChangeArrowheads="1"/>
          </p:cNvSpPr>
          <p:nvPr/>
        </p:nvSpPr>
        <p:spPr bwMode="auto">
          <a:xfrm>
            <a:off x="7288213" y="52435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697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6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323850" y="476250"/>
          <a:ext cx="864235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321368" imgH="4965202" progId="Photoshop.Image.7">
                  <p:embed/>
                </p:oleObj>
              </mc:Choice>
              <mc:Fallback>
                <p:oleObj name="Image" r:id="rId2" imgW="5321368" imgH="4965202" progId="Photoshop.Image.7">
                  <p:embed/>
                  <p:pic>
                    <p:nvPicPr>
                      <p:cNvPr id="1331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476250"/>
                        <a:ext cx="8642350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2" name="Text Box 7"/>
          <p:cNvSpPr txBox="1">
            <a:spLocks noChangeArrowheads="1"/>
          </p:cNvSpPr>
          <p:nvPr/>
        </p:nvSpPr>
        <p:spPr bwMode="auto">
          <a:xfrm>
            <a:off x="1311275" y="779463"/>
            <a:ext cx="11334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/>
              <a:t>Soil Heap</a:t>
            </a:r>
            <a:endParaRPr lang="en-US"/>
          </a:p>
        </p:txBody>
      </p:sp>
      <p:graphicFrame>
        <p:nvGraphicFramePr>
          <p:cNvPr id="2051" name="Object 13"/>
          <p:cNvGraphicFramePr>
            <a:graphicFrameLocks noChangeAspect="1"/>
          </p:cNvGraphicFramePr>
          <p:nvPr/>
        </p:nvGraphicFramePr>
        <p:xfrm>
          <a:off x="323850" y="549275"/>
          <a:ext cx="864235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4" imgW="5321368" imgH="4965202" progId="Photoshop.Image.7">
                  <p:embed/>
                </p:oleObj>
              </mc:Choice>
              <mc:Fallback>
                <p:oleObj name="Image" r:id="rId4" imgW="5321368" imgH="4965202" progId="Photoshop.Image.7">
                  <p:embed/>
                  <p:pic>
                    <p:nvPicPr>
                      <p:cNvPr id="2051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49275"/>
                        <a:ext cx="8642350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27" name="Text Box 15"/>
          <p:cNvSpPr txBox="1">
            <a:spLocks noChangeArrowheads="1"/>
          </p:cNvSpPr>
          <p:nvPr/>
        </p:nvSpPr>
        <p:spPr bwMode="auto">
          <a:xfrm>
            <a:off x="5435600" y="476250"/>
            <a:ext cx="3208338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>
                <a:solidFill>
                  <a:srgbClr val="000000"/>
                </a:solidFill>
              </a:rPr>
              <a:t>Welfare</a:t>
            </a:r>
            <a:r>
              <a:rPr lang="en-GB" sz="3200"/>
              <a:t> </a:t>
            </a:r>
            <a:r>
              <a:rPr lang="en-GB" sz="3200">
                <a:solidFill>
                  <a:srgbClr val="000000"/>
                </a:solidFill>
              </a:rPr>
              <a:t>Facilities</a:t>
            </a:r>
            <a:endParaRPr lang="en-US" sz="3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26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graphicFrame>
        <p:nvGraphicFramePr>
          <p:cNvPr id="3074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250825" y="549275"/>
          <a:ext cx="864235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266955" imgH="4965202" progId="Photoshop.Image.7">
                  <p:embed/>
                </p:oleObj>
              </mc:Choice>
              <mc:Fallback>
                <p:oleObj name="Image" r:id="rId2" imgW="5266955" imgH="4965202" progId="Photoshop.Image.7">
                  <p:embed/>
                  <p:pic>
                    <p:nvPicPr>
                      <p:cNvPr id="3074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825" y="549275"/>
                        <a:ext cx="8642350" cy="57594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6135688" y="603250"/>
            <a:ext cx="17875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>
                <a:solidFill>
                  <a:srgbClr val="000000"/>
                </a:solidFill>
              </a:rPr>
              <a:t>Materials</a:t>
            </a:r>
            <a:endParaRPr lang="en-US" sz="3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54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graphicFrame>
        <p:nvGraphicFramePr>
          <p:cNvPr id="5122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323850" y="549275"/>
          <a:ext cx="8569325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266955" imgH="4965202" progId="Photoshop.Image.7">
                  <p:embed/>
                </p:oleObj>
              </mc:Choice>
              <mc:Fallback>
                <p:oleObj name="Image" r:id="rId2" imgW="5266955" imgH="4965202" progId="Photoshop.Image.7">
                  <p:embed/>
                  <p:pic>
                    <p:nvPicPr>
                      <p:cNvPr id="5122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49275"/>
                        <a:ext cx="8569325" cy="57594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5848350" y="458788"/>
            <a:ext cx="292735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>
                <a:solidFill>
                  <a:srgbClr val="000000"/>
                </a:solidFill>
              </a:rPr>
              <a:t>Bulk Materials</a:t>
            </a:r>
          </a:p>
          <a:p>
            <a:pPr algn="l"/>
            <a:r>
              <a:rPr lang="en-GB" sz="3200">
                <a:solidFill>
                  <a:srgbClr val="000000"/>
                </a:solidFill>
              </a:rPr>
              <a:t>And Equipment</a:t>
            </a:r>
            <a:endParaRPr lang="en-US" sz="3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16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4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graphicFrame>
        <p:nvGraphicFramePr>
          <p:cNvPr id="6146" name="Object 4"/>
          <p:cNvGraphicFramePr>
            <a:graphicFrameLocks noGrp="1" noChangeAspect="1"/>
          </p:cNvGraphicFramePr>
          <p:nvPr>
            <p:ph sz="half" idx="1"/>
          </p:nvPr>
        </p:nvGraphicFramePr>
        <p:xfrm>
          <a:off x="395288" y="620713"/>
          <a:ext cx="8497887" cy="5662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321368" imgH="4965202" progId="Photoshop.Image.7">
                  <p:embed/>
                </p:oleObj>
              </mc:Choice>
              <mc:Fallback>
                <p:oleObj name="Image" r:id="rId2" imgW="5321368" imgH="4965202" progId="Photoshop.Image.7">
                  <p:embed/>
                  <p:pic>
                    <p:nvPicPr>
                      <p:cNvPr id="614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620713"/>
                        <a:ext cx="8497887" cy="56626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06455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2" name="Object 2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7489687"/>
              </p:ext>
            </p:extLst>
          </p:nvPr>
        </p:nvGraphicFramePr>
        <p:xfrm>
          <a:off x="107504" y="1453523"/>
          <a:ext cx="4470648" cy="42140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266955" imgH="4965202" progId="Photoshop.Image.7">
                  <p:embed/>
                </p:oleObj>
              </mc:Choice>
              <mc:Fallback>
                <p:oleObj name="Image" r:id="rId2" imgW="5266955" imgH="4965202" progId="Photoshop.Image.7">
                  <p:embed/>
                  <p:pic>
                    <p:nvPicPr>
                      <p:cNvPr id="35842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1453523"/>
                        <a:ext cx="4470648" cy="421407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735013" y="923925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7288213" y="52435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  <p:graphicFrame>
        <p:nvGraphicFramePr>
          <p:cNvPr id="35851" name="Object 11"/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453459133"/>
              </p:ext>
            </p:extLst>
          </p:nvPr>
        </p:nvGraphicFramePr>
        <p:xfrm>
          <a:off x="4643437" y="1484313"/>
          <a:ext cx="4421365" cy="4125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4" imgW="5321368" imgH="4965202" progId="Photoshop.Image.7">
                  <p:embed/>
                </p:oleObj>
              </mc:Choice>
              <mc:Fallback>
                <p:oleObj name="Image" r:id="rId4" imgW="5321368" imgH="4965202" progId="Photoshop.Image.7">
                  <p:embed/>
                  <p:pic>
                    <p:nvPicPr>
                      <p:cNvPr id="35851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3437" y="1484313"/>
                        <a:ext cx="4421365" cy="41259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676853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5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068193" y="2967335"/>
            <a:ext cx="30076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4135191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1140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0" y="836613"/>
          <a:ext cx="9144000" cy="548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5620523" imgH="3371095" progId="Photoshop.Image.7">
                  <p:embed/>
                </p:oleObj>
              </mc:Choice>
              <mc:Fallback>
                <p:oleObj name="Image" r:id="rId2" imgW="5620523" imgH="3371095" progId="Photoshop.Image.7">
                  <p:embed/>
                  <p:pic>
                    <p:nvPicPr>
                      <p:cNvPr id="9114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836613"/>
                        <a:ext cx="9144000" cy="548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2339975" y="188913"/>
            <a:ext cx="4706938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/>
              <a:t>Complete the Site Layout</a:t>
            </a:r>
            <a:endParaRPr lang="en-US" sz="3200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332367" y="5334517"/>
            <a:ext cx="10080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Position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1700793" y="5331897"/>
            <a:ext cx="733078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dirty="0">
                <a:solidFill>
                  <a:srgbClr val="FF0000"/>
                </a:solidFill>
              </a:rPr>
              <a:t>Bricks, Hoist, Mess Room, Site Office, Timber Store and Lock Up Store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1148" name="Line 12"/>
          <p:cNvSpPr>
            <a:spLocks noChangeShapeType="1"/>
          </p:cNvSpPr>
          <p:nvPr/>
        </p:nvSpPr>
        <p:spPr bwMode="auto">
          <a:xfrm>
            <a:off x="1340430" y="5514069"/>
            <a:ext cx="36036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332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  <p:bldP spid="91144" grpId="0"/>
      <p:bldP spid="91145" grpId="0"/>
      <p:bldP spid="9114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0" y="333375"/>
          <a:ext cx="9144000" cy="5478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3395191" imgH="4069088" progId="Photoshop.Image.7">
                  <p:embed/>
                </p:oleObj>
              </mc:Choice>
              <mc:Fallback>
                <p:oleObj name="Image" r:id="rId2" imgW="3395191" imgH="4069088" progId="Photoshop.Image.7">
                  <p:embed/>
                  <p:pic>
                    <p:nvPicPr>
                      <p:cNvPr id="9218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50000"/>
                      <a:stretch>
                        <a:fillRect/>
                      </a:stretch>
                    </p:blipFill>
                    <p:spPr bwMode="auto">
                      <a:xfrm>
                        <a:off x="0" y="333375"/>
                        <a:ext cx="9144000" cy="54784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9" name="Rectangle 8"/>
          <p:cNvSpPr>
            <a:spLocks noChangeArrowheads="1"/>
          </p:cNvSpPr>
          <p:nvPr/>
        </p:nvSpPr>
        <p:spPr bwMode="auto">
          <a:xfrm>
            <a:off x="3876298" y="3880669"/>
            <a:ext cx="144463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0" name="Rectangle 9"/>
          <p:cNvSpPr>
            <a:spLocks noChangeArrowheads="1"/>
          </p:cNvSpPr>
          <p:nvPr/>
        </p:nvSpPr>
        <p:spPr bwMode="auto">
          <a:xfrm>
            <a:off x="3886159" y="2702718"/>
            <a:ext cx="144463" cy="1444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1" name="Rectangle 10"/>
          <p:cNvSpPr>
            <a:spLocks noChangeArrowheads="1"/>
          </p:cNvSpPr>
          <p:nvPr/>
        </p:nvSpPr>
        <p:spPr bwMode="auto">
          <a:xfrm>
            <a:off x="2555875" y="3068638"/>
            <a:ext cx="144463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Rectangle 11"/>
          <p:cNvSpPr>
            <a:spLocks noChangeArrowheads="1"/>
          </p:cNvSpPr>
          <p:nvPr/>
        </p:nvSpPr>
        <p:spPr bwMode="auto">
          <a:xfrm>
            <a:off x="827088" y="3860800"/>
            <a:ext cx="144462" cy="1444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3" name="Rectangle 12"/>
          <p:cNvSpPr>
            <a:spLocks noChangeArrowheads="1"/>
          </p:cNvSpPr>
          <p:nvPr/>
        </p:nvSpPr>
        <p:spPr bwMode="auto">
          <a:xfrm>
            <a:off x="7092280" y="1916832"/>
            <a:ext cx="144463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4" name="Rectangle 13"/>
          <p:cNvSpPr>
            <a:spLocks noChangeArrowheads="1"/>
          </p:cNvSpPr>
          <p:nvPr/>
        </p:nvSpPr>
        <p:spPr bwMode="auto">
          <a:xfrm>
            <a:off x="6925176" y="3300912"/>
            <a:ext cx="144462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686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514EC-D789-4C6B-A9DB-03AE6126E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34E79-0018-44D9-B234-B77950844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r>
              <a:rPr lang="en-GB" dirty="0"/>
              <a:t>Site offices – Multiple stakeholders on site, size of site.</a:t>
            </a:r>
          </a:p>
          <a:p>
            <a:r>
              <a:rPr lang="en-GB" dirty="0"/>
              <a:t>Welfare facilities – Access to water, electricity.</a:t>
            </a:r>
          </a:p>
          <a:p>
            <a:r>
              <a:rPr lang="en-GB" dirty="0"/>
              <a:t>Off-loading and storage areas – Size of site.</a:t>
            </a:r>
          </a:p>
          <a:p>
            <a:r>
              <a:rPr lang="en-GB" dirty="0"/>
              <a:t>Entrances, temporary roads, separate pedestrian access – One way systems.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115164-AD7D-40BE-9217-BF9039AF0B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951" y="342138"/>
            <a:ext cx="3604103" cy="17907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E63EDD-44D8-4837-A0F3-EF69B7853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4391113"/>
            <a:ext cx="3312368" cy="22243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2C7333-EC7D-4C80-BBC5-235E1993B4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4666434"/>
            <a:ext cx="2495550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157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0E81E-FE32-8A7F-2D81-506C348C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15" y="-459432"/>
            <a:ext cx="8229600" cy="338437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defRPr/>
            </a:pPr>
            <a:r>
              <a:rPr lang="en-GB" sz="2800" dirty="0">
                <a:latin typeface="+mj-lt"/>
              </a:rPr>
              <a:t>All construction sites must have adequate welfare facilities which must meet the minimum requirements of Construction design management (CDM).</a:t>
            </a:r>
            <a:br>
              <a:rPr lang="en-GB" sz="2800" dirty="0">
                <a:latin typeface="+mj-lt"/>
              </a:rPr>
            </a:br>
            <a:r>
              <a:rPr lang="en-GB" sz="2800" dirty="0">
                <a:latin typeface="+mj-lt"/>
              </a:rPr>
              <a:t>The minimum requirements are:</a:t>
            </a:r>
            <a:br>
              <a:rPr lang="en-GB" dirty="0">
                <a:latin typeface="+mj-lt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4A877-CF7E-9767-2477-5EB57AB27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4389120"/>
          </a:xfrm>
        </p:spPr>
        <p:txBody>
          <a:bodyPr>
            <a:normAutofit/>
          </a:bodyPr>
          <a:lstStyle/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Hot and cold running water  washing facilitates with soap and driers  </a:t>
            </a:r>
          </a:p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Drinking water </a:t>
            </a:r>
          </a:p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Toilets  </a:t>
            </a:r>
          </a:p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 Canteen facilities with chairs and tables and means of boiling water </a:t>
            </a:r>
          </a:p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 Secure locker / storerooms </a:t>
            </a:r>
          </a:p>
          <a:p>
            <a:pPr marL="285750" indent="-285750" eaLnBrk="1" fontAlgn="t" hangingPunct="1">
              <a:lnSpc>
                <a:spcPct val="100000"/>
              </a:lnSpc>
              <a:buClr>
                <a:srgbClr val="E30613"/>
              </a:buClr>
              <a:buFont typeface="Arial" pitchFamily="34" charset="0"/>
              <a:buChar char="•"/>
            </a:pPr>
            <a:r>
              <a:rPr lang="en-GB" sz="2800" dirty="0"/>
              <a:t> Drying rooms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5318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Toilets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484784"/>
            <a:ext cx="7344932" cy="4347845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800" dirty="0"/>
              <a:t>Toilets should be suitable and sufficient, ventilated, lit and kept in a clean and orderly condition.</a:t>
            </a:r>
          </a:p>
          <a:p>
            <a:endParaRPr lang="en-GB" sz="2800" dirty="0"/>
          </a:p>
          <a:p>
            <a:r>
              <a:rPr lang="en-GB" sz="2800" dirty="0"/>
              <a:t>Washing facilities must be provided so that workers can use them immediately after using the toilet or urinal, even if they are provided elsewhere.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9208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Washing facilities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40768"/>
            <a:ext cx="7992888" cy="5256584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sz="3300" dirty="0"/>
              <a:t>General washing facilities must be suitable and sufficient, kept clean and orderly and with basins or sinks large enough for people to wash their face, hands and forearms.</a:t>
            </a:r>
          </a:p>
          <a:p>
            <a:endParaRPr lang="en-GB" sz="3300" dirty="0"/>
          </a:p>
          <a:p>
            <a:r>
              <a:rPr lang="en-GB" sz="3300" dirty="0"/>
              <a:t>The facilities should include: clean hot and cold, or warm running water; soap or other suitable means of cleaning; towels or other suitable means of drying; and showers where the nature of work is particularly dirty or there is a need to decontaminate.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1267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Drinking water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323652"/>
            <a:ext cx="7065233" cy="3769644"/>
          </a:xfrm>
        </p:spPr>
        <p:txBody>
          <a:bodyPr/>
          <a:lstStyle/>
          <a:p>
            <a:endParaRPr lang="en-GB" dirty="0"/>
          </a:p>
          <a:p>
            <a:r>
              <a:rPr lang="en-GB" sz="2800" dirty="0"/>
              <a:t>Drinking water must be provided or made available at readily accessible and suitable places. Cups are required unless the supply is in a jet from which people can drink easily.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587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Changing rooms and lockers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72816"/>
            <a:ext cx="7776864" cy="4464496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800" dirty="0"/>
              <a:t>Changing rooms are needed where workers have to wear special clothing for the purposes of their work and cannot be expected to change elsewhere.</a:t>
            </a:r>
          </a:p>
          <a:p>
            <a:endParaRPr lang="en-GB" sz="2800" dirty="0"/>
          </a:p>
          <a:p>
            <a:r>
              <a:rPr lang="en-GB" sz="2800" dirty="0"/>
              <a:t>The rooms must be provided with seating, means of drying and keeping clothing and personal effects secure.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4791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Facilities for rest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72816"/>
            <a:ext cx="7560840" cy="4608512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Rest rooms or rest areas are required equipped with tables and seating (with backs) sufficient for the number of persons likely to use them at any one time.</a:t>
            </a:r>
          </a:p>
          <a:p>
            <a:endParaRPr lang="en-GB" sz="2800" dirty="0"/>
          </a:p>
          <a:p>
            <a:r>
              <a:rPr lang="en-GB" sz="2800" dirty="0"/>
              <a:t>There should be arrangements for preparing and eating meals, also for boiling water. In cold weather, heating should be provided.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7579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567BB-6D88-443B-8B7B-38E0105FE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B8C32-544C-4F09-882E-DFC14F4B7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636912"/>
            <a:ext cx="7355160" cy="3687688"/>
          </a:xfrm>
        </p:spPr>
        <p:txBody>
          <a:bodyPr/>
          <a:lstStyle/>
          <a:p>
            <a:r>
              <a:rPr lang="en-GB" dirty="0"/>
              <a:t>Vehicle wheel washing facilities - Access.</a:t>
            </a:r>
          </a:p>
          <a:p>
            <a:r>
              <a:rPr lang="en-GB" dirty="0"/>
              <a:t>Hoarding details – Geography of the site.</a:t>
            </a:r>
          </a:p>
          <a:p>
            <a:r>
              <a:rPr lang="en-GB" dirty="0">
                <a:solidFill>
                  <a:prstClr val="black"/>
                </a:solidFill>
              </a:rPr>
              <a:t>Signage – Language.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83C6AE-8D31-44AC-8332-3F159B1E2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216" y="4024275"/>
            <a:ext cx="2230524" cy="23212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4E0172-155D-4092-9611-4C553C8372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741" y="161163"/>
            <a:ext cx="3724503" cy="23212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8766759-DE82-4BC7-A695-6D78857858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260" y="4331986"/>
            <a:ext cx="2466975" cy="18478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B53B8E-3783-447E-93EE-7860A41E89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0100" y="4331986"/>
            <a:ext cx="3157509" cy="214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5966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8020-B3CB-44A7-ADF6-5DD7AAED2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5C5EF-3457-42CF-B5DC-C0EE4ECA0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22218"/>
            <a:ext cx="8229600" cy="3902381"/>
          </a:xfrm>
        </p:spPr>
        <p:txBody>
          <a:bodyPr/>
          <a:lstStyle/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Site security systems – Cameras.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Locations of cranes with radii and capacities – Size of site and surroundings.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C7027E-F62E-4FDE-99B0-C792C5DE5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5162" y="416522"/>
            <a:ext cx="3911731" cy="20056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5E2E18-035E-4793-AA39-74C6DCD99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7266" y="4149080"/>
            <a:ext cx="3789627" cy="22322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BDA165-174C-418A-A174-8344A98A52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99" y="4005064"/>
            <a:ext cx="3960437" cy="2376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9259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F9E5E9-D491-4FE7-8FA7-CCA08EC3B5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1706" y="253718"/>
            <a:ext cx="6300588" cy="317528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64439DA-8534-4A86-8373-DE118440F43B}"/>
              </a:ext>
            </a:extLst>
          </p:cNvPr>
          <p:cNvSpPr/>
          <p:nvPr/>
        </p:nvSpPr>
        <p:spPr>
          <a:xfrm>
            <a:off x="611560" y="4102972"/>
            <a:ext cx="511256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Clr>
                <a:srgbClr val="0BD0D9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Information and communications technology installations</a:t>
            </a:r>
          </a:p>
          <a:p>
            <a:pPr marL="342900" lvl="0" indent="-342900">
              <a:buClr>
                <a:srgbClr val="0BD0D9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Temporary utilities </a:t>
            </a:r>
          </a:p>
        </p:txBody>
      </p:sp>
    </p:spTree>
    <p:extLst>
      <p:ext uri="{BB962C8B-B14F-4D97-AF65-F5344CB8AC3E}">
        <p14:creationId xmlns:p14="http://schemas.microsoft.com/office/powerpoint/2010/main" val="17398958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7D4F2-476A-42A7-826A-A136B4F20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01265-E95C-42F3-AD0B-CD1730573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2"/>
              </a:rPr>
              <a:t>https://www.hse.gov.uk/construction/safetytopics/siteorg.htm</a:t>
            </a:r>
            <a:endParaRPr lang="en-GB" dirty="0"/>
          </a:p>
          <a:p>
            <a:r>
              <a:rPr lang="en-GB" u="sng" dirty="0">
                <a:hlinkClick r:id="rId3"/>
              </a:rPr>
              <a:t>https://www.haspod.com/blog/construction/construction-site-setup-to-do-list</a:t>
            </a:r>
            <a:endParaRPr lang="en-GB" dirty="0"/>
          </a:p>
          <a:p>
            <a:r>
              <a:rPr lang="en-GB" u="sng" dirty="0">
                <a:hlinkClick r:id="rId4"/>
              </a:rPr>
              <a:t>https://app.croneri.co.uk/topics/site-set/indepth</a:t>
            </a:r>
            <a:endParaRPr lang="en-GB" dirty="0"/>
          </a:p>
          <a:p>
            <a:r>
              <a:rPr lang="en-GB" u="sng">
                <a:hlinkClick r:id="rId5"/>
              </a:rPr>
              <a:t>https://www.designingbuildings.co.uk/wiki/Site_layout_plan_for_construction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004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2" ma:contentTypeDescription="Create a new document." ma:contentTypeScope="" ma:versionID="3dae0aa02c4a9f52e930cd64db53789e">
  <xsd:schema xmlns:xsd="http://www.w3.org/2001/XMLSchema" xmlns:xs="http://www.w3.org/2001/XMLSchema" xmlns:p="http://schemas.microsoft.com/office/2006/metadata/properties" xmlns:ns2="95a96852-b131-4598-b7ec-a8e94bbe3ddd" targetNamespace="http://schemas.microsoft.com/office/2006/metadata/properties" ma:root="true" ma:fieldsID="fcdb9c824f85d56642581e6802e919ce" ns2:_="">
    <xsd:import namespace="95a96852-b131-4598-b7ec-a8e94bbe3dd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28B87F7-06EE-46F8-B666-66270422137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062259D-A7AD-4D92-B992-33B5F0A47B9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F38BF4-5C00-4C43-AFD2-F69DAC2178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a96852-b131-4598-b7ec-a8e94bbe3dd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</TotalTime>
  <Words>749</Words>
  <Application>Microsoft Office PowerPoint</Application>
  <PresentationFormat>On-screen Show (4:3)</PresentationFormat>
  <Paragraphs>106</Paragraphs>
  <Slides>28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Constantia</vt:lpstr>
      <vt:lpstr>Wingdings 2</vt:lpstr>
      <vt:lpstr>Flow</vt:lpstr>
      <vt:lpstr>Image</vt:lpstr>
      <vt:lpstr>Site Management</vt:lpstr>
      <vt:lpstr>Lesson Objectives</vt:lpstr>
      <vt:lpstr>What is a Site Layout Plan</vt:lpstr>
      <vt:lpstr>PowerPoint Presentation</vt:lpstr>
      <vt:lpstr>Site Layout Plan Example</vt:lpstr>
      <vt:lpstr>Regulations</vt:lpstr>
      <vt:lpstr>PowerPoint Presentation</vt:lpstr>
      <vt:lpstr>Research what needs to be taken into consideration when deciding the location of: </vt:lpstr>
      <vt:lpstr>Soil Heap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Complex Sites</vt:lpstr>
      <vt:lpstr>All construction sites must have adequate welfare facilities which must meet the minimum requirements of Construction design management (CDM). The minimum requirements are: </vt:lpstr>
      <vt:lpstr>Toilets </vt:lpstr>
      <vt:lpstr>Washing facilities </vt:lpstr>
      <vt:lpstr>Drinking water </vt:lpstr>
      <vt:lpstr>Changing rooms and lockers </vt:lpstr>
      <vt:lpstr>Facilities for rest 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Techniques</dc:title>
  <dc:creator>Thomas, Rhodri</dc:creator>
  <cp:lastModifiedBy>Rhodri Thomas</cp:lastModifiedBy>
  <cp:revision>33</cp:revision>
  <dcterms:created xsi:type="dcterms:W3CDTF">2016-02-01T15:23:07Z</dcterms:created>
  <dcterms:modified xsi:type="dcterms:W3CDTF">2025-02-07T11:11:16Z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