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80" r:id="rId15"/>
    <p:sldId id="278" r:id="rId16"/>
    <p:sldId id="270" r:id="rId17"/>
    <p:sldId id="271" r:id="rId18"/>
    <p:sldId id="279" r:id="rId19"/>
    <p:sldId id="281" r:id="rId20"/>
    <p:sldId id="282" r:id="rId21"/>
    <p:sldId id="272" r:id="rId22"/>
    <p:sldId id="273" r:id="rId23"/>
    <p:sldId id="274" r:id="rId24"/>
    <p:sldId id="277" r:id="rId25"/>
    <p:sldId id="276" r:id="rId26"/>
    <p:sldId id="275" r:id="rId27"/>
    <p:sldId id="262"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1992" y="-72"/>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B518273-216A-4B13-ACEE-4CEF2F02BFD9}" type="datetimeFigureOut">
              <a:rPr lang="en-GB" smtClean="0"/>
              <a:t>22/10/2018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73D19FE-DFA3-4795-BC51-4659B351C96B}" type="slidenum">
              <a:rPr lang="en-GB" smtClean="0"/>
              <a:t>‹#›</a:t>
            </a:fld>
            <a:endParaRPr lang="en-GB"/>
          </a:p>
        </p:txBody>
      </p:sp>
    </p:spTree>
    <p:extLst>
      <p:ext uri="{BB962C8B-B14F-4D97-AF65-F5344CB8AC3E}">
        <p14:creationId xmlns:p14="http://schemas.microsoft.com/office/powerpoint/2010/main" val="2592518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3D19FE-DFA3-4795-BC51-4659B351C96B}" type="slidenum">
              <a:rPr lang="en-GB" smtClean="0"/>
              <a:t>1</a:t>
            </a:fld>
            <a:endParaRPr lang="en-GB"/>
          </a:p>
        </p:txBody>
      </p:sp>
    </p:spTree>
    <p:extLst>
      <p:ext uri="{BB962C8B-B14F-4D97-AF65-F5344CB8AC3E}">
        <p14:creationId xmlns:p14="http://schemas.microsoft.com/office/powerpoint/2010/main" val="501920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3D19FE-DFA3-4795-BC51-4659B351C96B}" type="slidenum">
              <a:rPr lang="en-GB" smtClean="0"/>
              <a:t>2</a:t>
            </a:fld>
            <a:endParaRPr lang="en-GB"/>
          </a:p>
        </p:txBody>
      </p:sp>
    </p:spTree>
    <p:extLst>
      <p:ext uri="{BB962C8B-B14F-4D97-AF65-F5344CB8AC3E}">
        <p14:creationId xmlns:p14="http://schemas.microsoft.com/office/powerpoint/2010/main" val="4010284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3D19FE-DFA3-4795-BC51-4659B351C96B}" type="slidenum">
              <a:rPr lang="en-GB" smtClean="0"/>
              <a:t>3</a:t>
            </a:fld>
            <a:endParaRPr lang="en-GB"/>
          </a:p>
        </p:txBody>
      </p:sp>
    </p:spTree>
    <p:extLst>
      <p:ext uri="{BB962C8B-B14F-4D97-AF65-F5344CB8AC3E}">
        <p14:creationId xmlns:p14="http://schemas.microsoft.com/office/powerpoint/2010/main" val="3448805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smtClean="0"/>
              <a:t>Terminology-a person or child with epilepsy , not an ‘epileptic’ –people are not a condition, or neither should they be defined by a condition. </a:t>
            </a:r>
          </a:p>
          <a:p>
            <a:pPr eaLnBrk="1" hangingPunct="1"/>
            <a:r>
              <a:rPr lang="en-GB" altLang="en-US" dirty="0" smtClean="0"/>
              <a:t>Impairment </a:t>
            </a:r>
          </a:p>
          <a:p>
            <a:pPr eaLnBrk="1" hangingPunct="1"/>
            <a:r>
              <a:rPr lang="en-GB" altLang="en-US" dirty="0" smtClean="0"/>
              <a:t>Disability</a:t>
            </a:r>
          </a:p>
          <a:p>
            <a:pPr eaLnBrk="1" hangingPunct="1"/>
            <a:endParaRPr lang="en-GB" altLang="en-US" dirty="0" smtClean="0"/>
          </a:p>
          <a:p>
            <a:r>
              <a:rPr lang="en-GB" dirty="0" smtClean="0"/>
              <a:t>show jigsaw puzzle –</a:t>
            </a:r>
            <a:r>
              <a:rPr lang="en-GB" baseline="0" dirty="0" smtClean="0"/>
              <a:t>ask others what they note about the jigsaw puzzle (what could the whole jigsaw puzzle represent –society, are the pieces all the same? What would happen if the pieces were all the same? – would not make a diverse society. All pieces fit in with each other despite the shape of them – meaning we all fit into society</a:t>
            </a:r>
          </a:p>
          <a:p>
            <a:endParaRPr lang="en-GB" baseline="0" dirty="0" smtClean="0"/>
          </a:p>
          <a:p>
            <a:r>
              <a:rPr lang="en-GB" baseline="0" dirty="0" smtClean="0"/>
              <a:t>Warnock report 1978  - committees conclusion </a:t>
            </a:r>
            <a:r>
              <a:rPr lang="en-GB" dirty="0">
                <a:ea typeface="ＭＳ Ｐゴシック" pitchFamily="34" charset="-128"/>
                <a:cs typeface="Times New Roman" pitchFamily="18" charset="0"/>
              </a:rPr>
              <a:t>20% of students </a:t>
            </a:r>
            <a:endParaRPr lang="en-GB" baseline="0" dirty="0" smtClean="0"/>
          </a:p>
          <a:p>
            <a:endParaRPr lang="en-GB" baseline="0" dirty="0" smtClean="0"/>
          </a:p>
          <a:p>
            <a:endParaRPr lang="en-GB" dirty="0" smtClean="0"/>
          </a:p>
        </p:txBody>
      </p:sp>
      <p:sp>
        <p:nvSpPr>
          <p:cNvPr id="4" name="Slide Number Placeholder 3"/>
          <p:cNvSpPr>
            <a:spLocks noGrp="1"/>
          </p:cNvSpPr>
          <p:nvPr>
            <p:ph type="sldNum" sz="quarter" idx="10"/>
          </p:nvPr>
        </p:nvSpPr>
        <p:spPr/>
        <p:txBody>
          <a:bodyPr/>
          <a:lstStyle/>
          <a:p>
            <a:fld id="{173D19FE-DFA3-4795-BC51-4659B351C96B}" type="slidenum">
              <a:rPr lang="en-GB" smtClean="0"/>
              <a:t>4</a:t>
            </a:fld>
            <a:endParaRPr lang="en-GB"/>
          </a:p>
        </p:txBody>
      </p:sp>
    </p:spTree>
    <p:extLst>
      <p:ext uri="{BB962C8B-B14F-4D97-AF65-F5344CB8AC3E}">
        <p14:creationId xmlns:p14="http://schemas.microsoft.com/office/powerpoint/2010/main" val="2479754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SEN in Education act 1996:</a:t>
            </a:r>
          </a:p>
          <a:p>
            <a:endParaRPr lang="en-GB" dirty="0" smtClean="0"/>
          </a:p>
          <a:p>
            <a:r>
              <a:rPr lang="en-GB" dirty="0" smtClean="0"/>
              <a:t>Children have special educational needs if they have a learning difficulty, which calls for special educational provision to be made for them.</a:t>
            </a:r>
          </a:p>
          <a:p>
            <a:endParaRPr lang="en-GB" dirty="0" smtClean="0"/>
          </a:p>
          <a:p>
            <a:r>
              <a:rPr lang="en-GB" b="1" dirty="0" smtClean="0"/>
              <a:t>Learning difficulty</a:t>
            </a:r>
          </a:p>
          <a:p>
            <a:r>
              <a:rPr lang="en-GB" dirty="0" smtClean="0"/>
              <a:t>Children have a learning difficulty if they:</a:t>
            </a:r>
          </a:p>
          <a:p>
            <a:r>
              <a:rPr lang="en-GB" dirty="0" smtClean="0"/>
              <a:t>a) have significantly greater difficulty in learning than the majority of children of the same age</a:t>
            </a:r>
          </a:p>
          <a:p>
            <a:r>
              <a:rPr lang="en-GB" dirty="0" smtClean="0"/>
              <a:t>b) have a disability which prevents or hinders them from making use of educational facilities of a kind generally provided for children of the same age in schools in the area</a:t>
            </a:r>
          </a:p>
          <a:p>
            <a:r>
              <a:rPr lang="en-GB" dirty="0" smtClean="0"/>
              <a:t>c) are under compulsory school age and fall within the definition at (a) or (b) above or would so do if special educational provision was not made for them </a:t>
            </a:r>
          </a:p>
          <a:p>
            <a:endParaRPr lang="en-GB" dirty="0" smtClean="0"/>
          </a:p>
          <a:p>
            <a:r>
              <a:rPr lang="en-GB" dirty="0" smtClean="0"/>
              <a:t>Definition of ALN on next slide</a:t>
            </a:r>
          </a:p>
          <a:p>
            <a:endParaRPr lang="en-GB" dirty="0" smtClean="0"/>
          </a:p>
          <a:p>
            <a:r>
              <a:rPr lang="en-GB" dirty="0" smtClean="0"/>
              <a:t>The term Special Educational Needs is a sub-category of ALN and is used to identify</a:t>
            </a:r>
          </a:p>
          <a:p>
            <a:r>
              <a:rPr lang="en-GB" dirty="0" smtClean="0"/>
              <a:t>those learners who have severe, complex or specific learning difficulties as set out in</a:t>
            </a:r>
          </a:p>
          <a:p>
            <a:r>
              <a:rPr lang="en-GB" dirty="0" smtClean="0"/>
              <a:t>the Education Act 1996 and the SEN Code of Practice for Wales (2002).</a:t>
            </a:r>
          </a:p>
          <a:p>
            <a:endParaRPr lang="en-GB" dirty="0" smtClean="0"/>
          </a:p>
          <a:p>
            <a:r>
              <a:rPr lang="en-GB" dirty="0" smtClean="0"/>
              <a:t>ALN reform – white paper May 2014 – change the structure of ALN system (term SEN exist?)</a:t>
            </a:r>
          </a:p>
          <a:p>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5</a:t>
            </a:fld>
            <a:endParaRPr lang="en-GB"/>
          </a:p>
        </p:txBody>
      </p:sp>
    </p:spTree>
    <p:extLst>
      <p:ext uri="{BB962C8B-B14F-4D97-AF65-F5344CB8AC3E}">
        <p14:creationId xmlns:p14="http://schemas.microsoft.com/office/powerpoint/2010/main" val="1321868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2010 there were 86,000 pupils on ALN/SEN registers in Wales</a:t>
            </a:r>
          </a:p>
          <a:p>
            <a:endParaRPr lang="en-GB" dirty="0" smtClean="0"/>
          </a:p>
          <a:p>
            <a:r>
              <a:rPr lang="en-GB" dirty="0" smtClean="0"/>
              <a:t>14,000 of these had</a:t>
            </a:r>
            <a:r>
              <a:rPr lang="en-GB" baseline="0" dirty="0" smtClean="0"/>
              <a:t> SEN statements – two thirds of these pupils were taught in mainstream schools</a:t>
            </a:r>
            <a:endParaRPr lang="en-GB" dirty="0" smtClean="0"/>
          </a:p>
          <a:p>
            <a:r>
              <a:rPr lang="en-GB" dirty="0" smtClean="0"/>
              <a:t>Doesn’t</a:t>
            </a:r>
            <a:r>
              <a:rPr lang="en-GB" baseline="0" dirty="0" smtClean="0"/>
              <a:t> necessary mean that pupils have ALN needs indefinitely, it could be that family is experiencing difficulties </a:t>
            </a:r>
            <a:r>
              <a:rPr lang="en-GB" baseline="0" dirty="0" err="1" smtClean="0"/>
              <a:t>e.g</a:t>
            </a:r>
            <a:r>
              <a:rPr lang="en-GB" baseline="0" dirty="0" smtClean="0"/>
              <a:t> a sick parent, family bereavement – other </a:t>
            </a:r>
            <a:r>
              <a:rPr lang="en-GB" baseline="0" dirty="0" err="1" smtClean="0"/>
              <a:t>cass</a:t>
            </a:r>
            <a:r>
              <a:rPr lang="en-GB" baseline="0" dirty="0" smtClean="0"/>
              <a:t> where children are for what ever reason not coping/not achieving in education.  </a:t>
            </a:r>
          </a:p>
          <a:p>
            <a:endParaRPr lang="en-GB" baseline="0" dirty="0" smtClean="0"/>
          </a:p>
          <a:p>
            <a:r>
              <a:rPr lang="en-GB" sz="1200" b="0" i="0" u="none" strike="noStrike" kern="1200" baseline="0" dirty="0" smtClean="0">
                <a:solidFill>
                  <a:schemeClr val="tx1"/>
                </a:solidFill>
                <a:latin typeface="+mn-lt"/>
                <a:ea typeface="+mn-ea"/>
                <a:cs typeface="+mn-cs"/>
              </a:rPr>
              <a:t>Pupils with additional learning needs include those who: </a:t>
            </a:r>
          </a:p>
          <a:p>
            <a:r>
              <a:rPr lang="en-GB" sz="1200" b="0" i="0" u="none" strike="noStrike" kern="1200" baseline="0" dirty="0" smtClean="0">
                <a:solidFill>
                  <a:schemeClr val="tx1"/>
                </a:solidFill>
                <a:latin typeface="+mn-lt"/>
                <a:ea typeface="+mn-ea"/>
                <a:cs typeface="+mn-cs"/>
              </a:rPr>
              <a:t> have special educational needs (SEN); </a:t>
            </a:r>
          </a:p>
          <a:p>
            <a:r>
              <a:rPr lang="en-GB" sz="1200" b="0" i="0" u="none" strike="noStrike" kern="1200" baseline="0" dirty="0" smtClean="0">
                <a:solidFill>
                  <a:schemeClr val="tx1"/>
                </a:solidFill>
                <a:latin typeface="+mn-lt"/>
                <a:ea typeface="+mn-ea"/>
                <a:cs typeface="+mn-cs"/>
              </a:rPr>
              <a:t> have disabilities; </a:t>
            </a:r>
          </a:p>
          <a:p>
            <a:r>
              <a:rPr lang="en-GB" sz="1200" b="0" i="0" u="none" strike="noStrike" kern="1200" baseline="0" dirty="0" smtClean="0">
                <a:solidFill>
                  <a:schemeClr val="tx1"/>
                </a:solidFill>
                <a:latin typeface="+mn-lt"/>
                <a:ea typeface="+mn-ea"/>
                <a:cs typeface="+mn-cs"/>
              </a:rPr>
              <a:t> have medical needs; and </a:t>
            </a:r>
          </a:p>
          <a:p>
            <a:r>
              <a:rPr lang="en-GB" sz="1200" b="0" i="0" u="none" strike="noStrike" kern="1200" baseline="0" dirty="0" smtClean="0">
                <a:solidFill>
                  <a:schemeClr val="tx1"/>
                </a:solidFill>
                <a:latin typeface="+mn-lt"/>
                <a:ea typeface="+mn-ea"/>
                <a:cs typeface="+mn-cs"/>
              </a:rPr>
              <a:t> have emotional, social and behavioural difficulties and/or mental health needs.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6</a:t>
            </a:fld>
            <a:endParaRPr lang="en-GB"/>
          </a:p>
        </p:txBody>
      </p:sp>
    </p:spTree>
    <p:extLst>
      <p:ext uri="{BB962C8B-B14F-4D97-AF65-F5344CB8AC3E}">
        <p14:creationId xmlns:p14="http://schemas.microsoft.com/office/powerpoint/2010/main" val="16602212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Before 1944 – not a major area for government intervention</a:t>
            </a:r>
          </a:p>
          <a:p>
            <a:endParaRPr lang="en-GB" dirty="0" smtClean="0"/>
          </a:p>
          <a:p>
            <a:r>
              <a:rPr lang="en-GB" dirty="0" smtClean="0"/>
              <a:t>Education act 1944 – ‘handicap’ = categories = Partially sighted’ and ‘partially deaf’ ‘blind’ and ‘deaf’, ‘delicate’, ‘epileptic’, ‘diabetic’ and 'physically handicapped' were the main categories considered educable, </a:t>
            </a:r>
          </a:p>
          <a:p>
            <a:endParaRPr lang="en-GB" dirty="0"/>
          </a:p>
          <a:p>
            <a:r>
              <a:rPr lang="en-GB" dirty="0" smtClean="0"/>
              <a:t>Prior to 1978 – segregation </a:t>
            </a:r>
          </a:p>
          <a:p>
            <a:endParaRPr lang="en-GB" dirty="0" smtClean="0"/>
          </a:p>
          <a:p>
            <a:r>
              <a:rPr lang="en-GB" dirty="0" smtClean="0"/>
              <a:t>Wasn’t until 1978 that the importance of mainstream schooling for pupils with SEN was realised.</a:t>
            </a:r>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7</a:t>
            </a:fld>
            <a:endParaRPr lang="en-GB"/>
          </a:p>
        </p:txBody>
      </p:sp>
    </p:spTree>
    <p:extLst>
      <p:ext uri="{BB962C8B-B14F-4D97-AF65-F5344CB8AC3E}">
        <p14:creationId xmlns:p14="http://schemas.microsoft.com/office/powerpoint/2010/main" val="3147614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Medical model – sees the impairment not the person.  Disability needs to be ‘treated’. Looks at  how the individual needs to fit in with society.  Controlled by doctors,</a:t>
            </a:r>
            <a:r>
              <a:rPr lang="en-GB" baseline="0" dirty="0" smtClean="0"/>
              <a:t> teachers etc.</a:t>
            </a:r>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8</a:t>
            </a:fld>
            <a:endParaRPr lang="en-GB"/>
          </a:p>
        </p:txBody>
      </p:sp>
    </p:spTree>
    <p:extLst>
      <p:ext uri="{BB962C8B-B14F-4D97-AF65-F5344CB8AC3E}">
        <p14:creationId xmlns:p14="http://schemas.microsoft.com/office/powerpoint/2010/main" val="1283736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Oppressive – hierarchal</a:t>
            </a:r>
            <a:r>
              <a:rPr lang="en-GB" baseline="0" dirty="0" smtClean="0"/>
              <a:t> structure</a:t>
            </a:r>
          </a:p>
          <a:p>
            <a:endParaRPr lang="en-GB" baseline="0" dirty="0" smtClean="0"/>
          </a:p>
          <a:p>
            <a:r>
              <a:rPr lang="en-GB" baseline="0" dirty="0" smtClean="0"/>
              <a:t>Organisations exclude disability not the disability itself – changes can be made to include individuals</a:t>
            </a:r>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9</a:t>
            </a:fld>
            <a:endParaRPr lang="en-GB"/>
          </a:p>
        </p:txBody>
      </p:sp>
    </p:spTree>
    <p:extLst>
      <p:ext uri="{BB962C8B-B14F-4D97-AF65-F5344CB8AC3E}">
        <p14:creationId xmlns:p14="http://schemas.microsoft.com/office/powerpoint/2010/main" val="40685057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10</a:t>
            </a:fld>
            <a:endParaRPr lang="en-GB"/>
          </a:p>
        </p:txBody>
      </p:sp>
    </p:spTree>
    <p:extLst>
      <p:ext uri="{BB962C8B-B14F-4D97-AF65-F5344CB8AC3E}">
        <p14:creationId xmlns:p14="http://schemas.microsoft.com/office/powerpoint/2010/main" val="2539702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Definition by the education act</a:t>
            </a:r>
            <a:r>
              <a:rPr lang="en-GB" baseline="0" dirty="0" smtClean="0"/>
              <a:t> =  children with </a:t>
            </a:r>
            <a:r>
              <a:rPr lang="en-GB" baseline="0" dirty="0" err="1" smtClean="0"/>
              <a:t>ld</a:t>
            </a:r>
            <a:r>
              <a:rPr lang="en-GB" baseline="0" dirty="0" smtClean="0"/>
              <a:t> find it difficult to learn.</a:t>
            </a:r>
          </a:p>
          <a:p>
            <a:r>
              <a:rPr lang="en-GB" baseline="0" dirty="0" smtClean="0"/>
              <a:t>The disability prevents them.</a:t>
            </a:r>
          </a:p>
          <a:p>
            <a:endParaRPr lang="en-GB" baseline="0" dirty="0" smtClean="0"/>
          </a:p>
          <a:p>
            <a:r>
              <a:rPr lang="en-GB" baseline="0" dirty="0" smtClean="0"/>
              <a:t>(much about the disability)  </a:t>
            </a:r>
            <a:endParaRPr lang="en-GB" dirty="0" smtClean="0"/>
          </a:p>
        </p:txBody>
      </p:sp>
      <p:sp>
        <p:nvSpPr>
          <p:cNvPr id="4" name="Slide Number Placeholder 3"/>
          <p:cNvSpPr>
            <a:spLocks noGrp="1"/>
          </p:cNvSpPr>
          <p:nvPr>
            <p:ph type="sldNum" sz="quarter" idx="10"/>
          </p:nvPr>
        </p:nvSpPr>
        <p:spPr/>
        <p:txBody>
          <a:bodyPr/>
          <a:lstStyle/>
          <a:p>
            <a:fld id="{173D19FE-DFA3-4795-BC51-4659B351C96B}" type="slidenum">
              <a:rPr lang="en-GB" smtClean="0"/>
              <a:t>11</a:t>
            </a:fld>
            <a:endParaRPr lang="en-GB"/>
          </a:p>
        </p:txBody>
      </p:sp>
    </p:spTree>
    <p:extLst>
      <p:ext uri="{BB962C8B-B14F-4D97-AF65-F5344CB8AC3E}">
        <p14:creationId xmlns:p14="http://schemas.microsoft.com/office/powerpoint/2010/main" val="29259183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SEN provision</a:t>
            </a:r>
            <a:r>
              <a:rPr lang="en-GB" baseline="0" dirty="0" smtClean="0"/>
              <a:t> – additional provision </a:t>
            </a:r>
          </a:p>
          <a:p>
            <a:r>
              <a:rPr lang="en-GB" baseline="0" dirty="0" smtClean="0"/>
              <a:t>Under 2 – any provision</a:t>
            </a:r>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12</a:t>
            </a:fld>
            <a:endParaRPr lang="en-GB"/>
          </a:p>
        </p:txBody>
      </p:sp>
    </p:spTree>
    <p:extLst>
      <p:ext uri="{BB962C8B-B14F-4D97-AF65-F5344CB8AC3E}">
        <p14:creationId xmlns:p14="http://schemas.microsoft.com/office/powerpoint/2010/main" val="14922734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 the act social</a:t>
            </a:r>
            <a:r>
              <a:rPr lang="en-GB" baseline="0" dirty="0" smtClean="0"/>
              <a:t> or medical based</a:t>
            </a:r>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13</a:t>
            </a:fld>
            <a:endParaRPr lang="en-GB"/>
          </a:p>
        </p:txBody>
      </p:sp>
    </p:spTree>
    <p:extLst>
      <p:ext uri="{BB962C8B-B14F-4D97-AF65-F5344CB8AC3E}">
        <p14:creationId xmlns:p14="http://schemas.microsoft.com/office/powerpoint/2010/main" val="22658914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Three main barriers</a:t>
            </a:r>
            <a:r>
              <a:rPr lang="en-GB" baseline="0" dirty="0" smtClean="0"/>
              <a:t> – attitudes of others (positive or negative) = ‘they cant do that as it would be too much for them’</a:t>
            </a:r>
          </a:p>
          <a:p>
            <a:r>
              <a:rPr lang="en-GB" baseline="0" dirty="0" smtClean="0"/>
              <a:t>DDA 2005 (now </a:t>
            </a:r>
            <a:r>
              <a:rPr lang="en-GB" baseline="0" dirty="0" err="1" smtClean="0"/>
              <a:t>eq</a:t>
            </a:r>
            <a:r>
              <a:rPr lang="en-GB" baseline="0" dirty="0" smtClean="0"/>
              <a:t> act 2010) reasonable adjustments to buildings</a:t>
            </a:r>
          </a:p>
          <a:p>
            <a:endParaRPr lang="en-GB" baseline="0" dirty="0" smtClean="0"/>
          </a:p>
          <a:p>
            <a:r>
              <a:rPr lang="en-GB" baseline="0" dirty="0" smtClean="0"/>
              <a:t>Institutional – </a:t>
            </a:r>
            <a:r>
              <a:rPr lang="en-GB" baseline="0" dirty="0" err="1" smtClean="0"/>
              <a:t>sen</a:t>
            </a:r>
            <a:r>
              <a:rPr lang="en-GB" baseline="0" dirty="0" smtClean="0"/>
              <a:t> schools in the area (postcode lottery)   </a:t>
            </a:r>
          </a:p>
          <a:p>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16</a:t>
            </a:fld>
            <a:endParaRPr lang="en-GB"/>
          </a:p>
        </p:txBody>
      </p:sp>
    </p:spTree>
    <p:extLst>
      <p:ext uri="{BB962C8B-B14F-4D97-AF65-F5344CB8AC3E}">
        <p14:creationId xmlns:p14="http://schemas.microsoft.com/office/powerpoint/2010/main" val="3661435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Positive</a:t>
            </a:r>
            <a:r>
              <a:rPr lang="en-GB" baseline="0" dirty="0" smtClean="0"/>
              <a:t> attitude and values from all </a:t>
            </a:r>
          </a:p>
          <a:p>
            <a:r>
              <a:rPr lang="en-GB" baseline="0" dirty="0" smtClean="0"/>
              <a:t>The educating of inclusion to other children</a:t>
            </a:r>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17</a:t>
            </a:fld>
            <a:endParaRPr lang="en-GB"/>
          </a:p>
        </p:txBody>
      </p:sp>
    </p:spTree>
    <p:extLst>
      <p:ext uri="{BB962C8B-B14F-4D97-AF65-F5344CB8AC3E}">
        <p14:creationId xmlns:p14="http://schemas.microsoft.com/office/powerpoint/2010/main" val="7040615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Brave hero – ‘</a:t>
            </a:r>
            <a:r>
              <a:rPr lang="en-GB" dirty="0" err="1" smtClean="0"/>
              <a:t>isnt</a:t>
            </a:r>
            <a:r>
              <a:rPr lang="en-GB" dirty="0" smtClean="0"/>
              <a:t> he/she</a:t>
            </a:r>
            <a:r>
              <a:rPr lang="en-GB" baseline="0" dirty="0" smtClean="0"/>
              <a:t> doing so well’</a:t>
            </a:r>
          </a:p>
          <a:p>
            <a:r>
              <a:rPr lang="en-GB" baseline="0" dirty="0" smtClean="0"/>
              <a:t>Pathetic victim – patronising attitudes</a:t>
            </a:r>
          </a:p>
          <a:p>
            <a:r>
              <a:rPr lang="en-GB" baseline="0" dirty="0" smtClean="0"/>
              <a:t>Disabled seen as ‘awkward’ – bitter malcontent</a:t>
            </a:r>
          </a:p>
          <a:p>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21</a:t>
            </a:fld>
            <a:endParaRPr lang="en-GB"/>
          </a:p>
        </p:txBody>
      </p:sp>
    </p:spTree>
    <p:extLst>
      <p:ext uri="{BB962C8B-B14F-4D97-AF65-F5344CB8AC3E}">
        <p14:creationId xmlns:p14="http://schemas.microsoft.com/office/powerpoint/2010/main" val="29794641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Which of these are acceptable to use?</a:t>
            </a:r>
            <a:r>
              <a:rPr lang="en-GB" baseline="0" dirty="0" smtClean="0"/>
              <a:t> Are positive labels just as negative as negative labels?</a:t>
            </a:r>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22</a:t>
            </a:fld>
            <a:endParaRPr lang="en-GB"/>
          </a:p>
        </p:txBody>
      </p:sp>
    </p:spTree>
    <p:extLst>
      <p:ext uri="{BB962C8B-B14F-4D97-AF65-F5344CB8AC3E}">
        <p14:creationId xmlns:p14="http://schemas.microsoft.com/office/powerpoint/2010/main" val="22125085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are all schools? Are children fully included in all schools?</a:t>
            </a:r>
          </a:p>
          <a:p>
            <a:r>
              <a:rPr lang="en-GB" dirty="0" smtClean="0"/>
              <a:t>Simple changes</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23</a:t>
            </a:fld>
            <a:endParaRPr lang="en-GB"/>
          </a:p>
        </p:txBody>
      </p:sp>
    </p:spTree>
    <p:extLst>
      <p:ext uri="{BB962C8B-B14F-4D97-AF65-F5344CB8AC3E}">
        <p14:creationId xmlns:p14="http://schemas.microsoft.com/office/powerpoint/2010/main" val="10252010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3D19FE-DFA3-4795-BC51-4659B351C96B}" type="slidenum">
              <a:rPr lang="en-GB" smtClean="0"/>
              <a:t>24</a:t>
            </a:fld>
            <a:endParaRPr lang="en-GB"/>
          </a:p>
        </p:txBody>
      </p:sp>
    </p:spTree>
    <p:extLst>
      <p:ext uri="{BB962C8B-B14F-4D97-AF65-F5344CB8AC3E}">
        <p14:creationId xmlns:p14="http://schemas.microsoft.com/office/powerpoint/2010/main" val="2375440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Inclusion for all</a:t>
            </a:r>
            <a:r>
              <a:rPr lang="en-GB" baseline="0" dirty="0" smtClean="0"/>
              <a:t> – everyone is equally valued but not exactly treated the same.  Increasing participation for all. </a:t>
            </a:r>
            <a:endParaRPr lang="en-GB" dirty="0" smtClean="0"/>
          </a:p>
        </p:txBody>
      </p:sp>
      <p:sp>
        <p:nvSpPr>
          <p:cNvPr id="4" name="Slide Number Placeholder 3"/>
          <p:cNvSpPr>
            <a:spLocks noGrp="1"/>
          </p:cNvSpPr>
          <p:nvPr>
            <p:ph type="sldNum" sz="quarter" idx="10"/>
          </p:nvPr>
        </p:nvSpPr>
        <p:spPr/>
        <p:txBody>
          <a:bodyPr/>
          <a:lstStyle/>
          <a:p>
            <a:fld id="{173D19FE-DFA3-4795-BC51-4659B351C96B}" type="slidenum">
              <a:rPr lang="en-GB" smtClean="0"/>
              <a:t>25</a:t>
            </a:fld>
            <a:endParaRPr lang="en-GB"/>
          </a:p>
        </p:txBody>
      </p:sp>
    </p:spTree>
    <p:extLst>
      <p:ext uri="{BB962C8B-B14F-4D97-AF65-F5344CB8AC3E}">
        <p14:creationId xmlns:p14="http://schemas.microsoft.com/office/powerpoint/2010/main" val="32622980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SEN code of practice</a:t>
            </a:r>
            <a:r>
              <a:rPr lang="en-GB" baseline="0" dirty="0" smtClean="0"/>
              <a:t> (inclusion)  - provision for SEN (where little or no progress is made) </a:t>
            </a:r>
          </a:p>
          <a:p>
            <a:endParaRPr lang="en-GB" baseline="0" dirty="0" smtClean="0"/>
          </a:p>
          <a:p>
            <a:r>
              <a:rPr lang="en-GB" baseline="0" dirty="0" smtClean="0"/>
              <a:t>4 categories (types of learning difficulties) – these covered in the coming weeks</a:t>
            </a:r>
            <a:endParaRPr lang="en-GB" dirty="0"/>
          </a:p>
        </p:txBody>
      </p:sp>
      <p:sp>
        <p:nvSpPr>
          <p:cNvPr id="4" name="Slide Number Placeholder 3"/>
          <p:cNvSpPr>
            <a:spLocks noGrp="1"/>
          </p:cNvSpPr>
          <p:nvPr>
            <p:ph type="sldNum" sz="quarter" idx="10"/>
          </p:nvPr>
        </p:nvSpPr>
        <p:spPr/>
        <p:txBody>
          <a:bodyPr/>
          <a:lstStyle/>
          <a:p>
            <a:fld id="{173D19FE-DFA3-4795-BC51-4659B351C96B}" type="slidenum">
              <a:rPr lang="en-GB" smtClean="0"/>
              <a:t>26</a:t>
            </a:fld>
            <a:endParaRPr lang="en-GB"/>
          </a:p>
        </p:txBody>
      </p:sp>
    </p:spTree>
    <p:extLst>
      <p:ext uri="{BB962C8B-B14F-4D97-AF65-F5344CB8AC3E}">
        <p14:creationId xmlns:p14="http://schemas.microsoft.com/office/powerpoint/2010/main" val="21889505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3D19FE-DFA3-4795-BC51-4659B351C96B}" type="slidenum">
              <a:rPr lang="en-GB" smtClean="0"/>
              <a:t>27</a:t>
            </a:fld>
            <a:endParaRPr lang="en-GB"/>
          </a:p>
        </p:txBody>
      </p:sp>
    </p:spTree>
    <p:extLst>
      <p:ext uri="{BB962C8B-B14F-4D97-AF65-F5344CB8AC3E}">
        <p14:creationId xmlns:p14="http://schemas.microsoft.com/office/powerpoint/2010/main" val="2557539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4CCA7CE-E423-43C4-8953-818C4F3038A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9DDC-9155-496D-B64B-BFE5DF1CE75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4CCA7CE-E423-43C4-8953-818C4F3038A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9DDC-9155-496D-B64B-BFE5DF1CE753}"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4CCA7CE-E423-43C4-8953-818C4F3038A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9DDC-9155-496D-B64B-BFE5DF1CE75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B4CCA7CE-E423-43C4-8953-818C4F3038A0}"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F69DDC-9155-496D-B64B-BFE5DF1CE753}"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4CCA7CE-E423-43C4-8953-818C4F3038A0}" type="datetimeFigureOut">
              <a:rPr lang="en-GB" smtClean="0"/>
              <a:t>22/10/2018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F69DDC-9155-496D-B64B-BFE5DF1CE75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4CCA7CE-E423-43C4-8953-818C4F3038A0}"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F69DDC-9155-496D-B64B-BFE5DF1CE75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B4CCA7CE-E423-43C4-8953-818C4F3038A0}" type="datetimeFigureOut">
              <a:rPr lang="en-GB" smtClean="0"/>
              <a:t>22/10/2018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F69DDC-9155-496D-B64B-BFE5DF1CE75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B4CCA7CE-E423-43C4-8953-818C4F3038A0}"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F69DDC-9155-496D-B64B-BFE5DF1CE753}"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CCA7CE-E423-43C4-8953-818C4F3038A0}"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F69DDC-9155-496D-B64B-BFE5DF1CE753}"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4CCA7CE-E423-43C4-8953-818C4F3038A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9DDC-9155-496D-B64B-BFE5DF1CE75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B4CCA7CE-E423-43C4-8953-818C4F3038A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9DDC-9155-496D-B64B-BFE5DF1CE753}"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B4CCA7CE-E423-43C4-8953-818C4F3038A0}" type="datetimeFigureOut">
              <a:rPr lang="en-GB" smtClean="0"/>
              <a:t>22/10/2018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38F69DDC-9155-496D-B64B-BFE5DF1CE753}"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youtube.com/watch?v=9s3NZaLhcc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do we mean by SEN and </a:t>
            </a:r>
            <a:r>
              <a:rPr lang="en-GB" dirty="0" smtClean="0"/>
              <a:t>ALN?</a:t>
            </a:r>
            <a:endParaRPr lang="en-GB" dirty="0"/>
          </a:p>
        </p:txBody>
      </p:sp>
      <p:sp>
        <p:nvSpPr>
          <p:cNvPr id="3" name="Subtitle 2"/>
          <p:cNvSpPr>
            <a:spLocks noGrp="1"/>
          </p:cNvSpPr>
          <p:nvPr>
            <p:ph type="subTitle" idx="1"/>
          </p:nvPr>
        </p:nvSpPr>
        <p:spPr/>
        <p:txBody>
          <a:bodyPr/>
          <a:lstStyle/>
          <a:p>
            <a:r>
              <a:rPr lang="en-GB" dirty="0" smtClean="0"/>
              <a:t>All means all: Inclusive education</a:t>
            </a:r>
            <a:endParaRPr lang="en-GB" dirty="0"/>
          </a:p>
        </p:txBody>
      </p:sp>
    </p:spTree>
    <p:extLst>
      <p:ext uri="{BB962C8B-B14F-4D97-AF65-F5344CB8AC3E}">
        <p14:creationId xmlns:p14="http://schemas.microsoft.com/office/powerpoint/2010/main" val="2243051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smtClean="0"/>
              <a:t>Module introduction</a:t>
            </a:r>
          </a:p>
          <a:p>
            <a:r>
              <a:rPr lang="en-GB" dirty="0" smtClean="0"/>
              <a:t>Principles of inclusive practice</a:t>
            </a:r>
          </a:p>
          <a:p>
            <a:r>
              <a:rPr lang="en-GB" dirty="0" smtClean="0"/>
              <a:t>Good practice and </a:t>
            </a:r>
            <a:r>
              <a:rPr lang="en-GB" dirty="0" smtClean="0"/>
              <a:t>changes</a:t>
            </a:r>
          </a:p>
          <a:p>
            <a:r>
              <a:rPr lang="en-GB" dirty="0" smtClean="0"/>
              <a:t>Policy and legislation</a:t>
            </a:r>
          </a:p>
          <a:p>
            <a:r>
              <a:rPr lang="en-GB" dirty="0" smtClean="0"/>
              <a:t>Mental health and wellbeing </a:t>
            </a:r>
            <a:endParaRPr lang="en-GB" dirty="0" smtClean="0"/>
          </a:p>
          <a:p>
            <a:r>
              <a:rPr lang="en-GB" dirty="0" smtClean="0"/>
              <a:t>Sensory needs</a:t>
            </a:r>
          </a:p>
          <a:p>
            <a:r>
              <a:rPr lang="en-GB" dirty="0" smtClean="0"/>
              <a:t>Physical needs</a:t>
            </a:r>
          </a:p>
          <a:p>
            <a:r>
              <a:rPr lang="en-GB" dirty="0" smtClean="0"/>
              <a:t>Cognitive and learning needs</a:t>
            </a:r>
          </a:p>
          <a:p>
            <a:r>
              <a:rPr lang="en-GB" dirty="0" smtClean="0"/>
              <a:t>Specific learning needs</a:t>
            </a:r>
          </a:p>
          <a:p>
            <a:r>
              <a:rPr lang="en-GB" dirty="0" smtClean="0"/>
              <a:t>Communication and Interaction</a:t>
            </a:r>
          </a:p>
          <a:p>
            <a:r>
              <a:rPr lang="en-GB" dirty="0" smtClean="0"/>
              <a:t>ASD</a:t>
            </a:r>
          </a:p>
          <a:p>
            <a:r>
              <a:rPr lang="en-GB" dirty="0" smtClean="0"/>
              <a:t>Behavioural, social and emotional needs</a:t>
            </a:r>
          </a:p>
          <a:p>
            <a:pPr marL="0" indent="0">
              <a:buNone/>
            </a:pPr>
            <a:endParaRPr lang="en-GB" dirty="0"/>
          </a:p>
        </p:txBody>
      </p:sp>
      <p:sp>
        <p:nvSpPr>
          <p:cNvPr id="3" name="Title 2"/>
          <p:cNvSpPr>
            <a:spLocks noGrp="1"/>
          </p:cNvSpPr>
          <p:nvPr>
            <p:ph type="title"/>
          </p:nvPr>
        </p:nvSpPr>
        <p:spPr/>
        <p:txBody>
          <a:bodyPr/>
          <a:lstStyle/>
          <a:p>
            <a:r>
              <a:rPr lang="en-GB" dirty="0" smtClean="0"/>
              <a:t>Module Content</a:t>
            </a:r>
            <a:endParaRPr lang="en-GB" dirty="0"/>
          </a:p>
        </p:txBody>
      </p:sp>
    </p:spTree>
    <p:extLst>
      <p:ext uri="{BB962C8B-B14F-4D97-AF65-F5344CB8AC3E}">
        <p14:creationId xmlns:p14="http://schemas.microsoft.com/office/powerpoint/2010/main" val="188403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b="1" dirty="0"/>
              <a:t>Prepare a briefing paper to the Local Education Authority outlining inclusive practice in mainstream school (this can be primary or secondary).  Define what inclusive practice means and critically evaluate how pupils are supported in the learning environment.  You must also consider the impact that the ALN reform will have on children in Wales.  </a:t>
            </a:r>
            <a:endParaRPr lang="en-GB" dirty="0"/>
          </a:p>
          <a:p>
            <a:pPr marL="0" indent="0">
              <a:buNone/>
            </a:pPr>
            <a:endParaRPr lang="en-GB" dirty="0"/>
          </a:p>
          <a:p>
            <a:r>
              <a:rPr lang="en-GB" b="1" dirty="0"/>
              <a:t>Write a case study on a pupil with additional learning needs. Focus on early intervention that facilitates the learning of the pupil and evaluate inclusive intervention strategies that are utilised in education in Wales</a:t>
            </a:r>
            <a:endParaRPr lang="en-GB" b="1" dirty="0"/>
          </a:p>
          <a:p>
            <a:endParaRPr lang="en-GB" dirty="0" smtClean="0"/>
          </a:p>
          <a:p>
            <a:endParaRPr lang="en-GB" dirty="0"/>
          </a:p>
          <a:p>
            <a:pPr marL="0" indent="0">
              <a:buNone/>
            </a:pPr>
            <a:r>
              <a:rPr lang="en-GB" dirty="0" smtClean="0"/>
              <a:t>Any questions?</a:t>
            </a:r>
          </a:p>
          <a:p>
            <a:endParaRPr lang="en-GB" dirty="0"/>
          </a:p>
        </p:txBody>
      </p:sp>
      <p:sp>
        <p:nvSpPr>
          <p:cNvPr id="3" name="Title 2"/>
          <p:cNvSpPr>
            <a:spLocks noGrp="1"/>
          </p:cNvSpPr>
          <p:nvPr>
            <p:ph type="title"/>
          </p:nvPr>
        </p:nvSpPr>
        <p:spPr/>
        <p:txBody>
          <a:bodyPr/>
          <a:lstStyle/>
          <a:p>
            <a:r>
              <a:rPr lang="en-GB" dirty="0" smtClean="0"/>
              <a:t>Module </a:t>
            </a:r>
            <a:r>
              <a:rPr lang="en-GB" dirty="0" err="1" smtClean="0"/>
              <a:t>Assesment</a:t>
            </a:r>
            <a:endParaRPr lang="en-GB" dirty="0"/>
          </a:p>
        </p:txBody>
      </p:sp>
    </p:spTree>
    <p:extLst>
      <p:ext uri="{BB962C8B-B14F-4D97-AF65-F5344CB8AC3E}">
        <p14:creationId xmlns:p14="http://schemas.microsoft.com/office/powerpoint/2010/main" val="3384711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457200" indent="-457200">
              <a:lnSpc>
                <a:spcPct val="90000"/>
              </a:lnSpc>
              <a:buFont typeface="Arial" pitchFamily="34" charset="0"/>
              <a:buChar char="•"/>
              <a:defRPr/>
            </a:pPr>
            <a:r>
              <a:rPr lang="en-GB" dirty="0">
                <a:ea typeface="ＭＳ Ｐゴシック" pitchFamily="34" charset="-128"/>
              </a:rPr>
              <a:t>We are all unique-leads to great diversity in our strengths and </a:t>
            </a:r>
            <a:r>
              <a:rPr lang="en-GB" dirty="0" smtClean="0">
                <a:ea typeface="ＭＳ Ｐゴシック" pitchFamily="34" charset="-128"/>
              </a:rPr>
              <a:t>weaknesses</a:t>
            </a:r>
          </a:p>
          <a:p>
            <a:pPr marL="0" indent="0">
              <a:lnSpc>
                <a:spcPct val="90000"/>
              </a:lnSpc>
              <a:buNone/>
              <a:defRPr/>
            </a:pPr>
            <a:endParaRPr lang="en-GB" dirty="0">
              <a:ea typeface="ＭＳ Ｐゴシック" pitchFamily="34" charset="-128"/>
            </a:endParaRPr>
          </a:p>
          <a:p>
            <a:pPr marL="457200" indent="-457200">
              <a:lnSpc>
                <a:spcPct val="90000"/>
              </a:lnSpc>
              <a:buFont typeface="Arial" pitchFamily="34" charset="0"/>
              <a:buChar char="•"/>
              <a:defRPr/>
            </a:pPr>
            <a:r>
              <a:rPr lang="en-GB" dirty="0">
                <a:ea typeface="ＭＳ Ｐゴシック" pitchFamily="34" charset="-128"/>
              </a:rPr>
              <a:t>All of us have needs for support during the course of our </a:t>
            </a:r>
            <a:r>
              <a:rPr lang="en-GB" dirty="0" smtClean="0">
                <a:ea typeface="ＭＳ Ｐゴシック" pitchFamily="34" charset="-128"/>
              </a:rPr>
              <a:t>lives</a:t>
            </a:r>
          </a:p>
          <a:p>
            <a:pPr marL="0" indent="0">
              <a:lnSpc>
                <a:spcPct val="90000"/>
              </a:lnSpc>
              <a:buNone/>
              <a:defRPr/>
            </a:pPr>
            <a:endParaRPr lang="en-GB" dirty="0">
              <a:ea typeface="ＭＳ Ｐゴシック" pitchFamily="34" charset="-128"/>
            </a:endParaRPr>
          </a:p>
          <a:p>
            <a:pPr marL="457200" indent="-457200">
              <a:lnSpc>
                <a:spcPct val="90000"/>
              </a:lnSpc>
              <a:buFont typeface="Arial" pitchFamily="34" charset="0"/>
              <a:buChar char="•"/>
              <a:defRPr/>
            </a:pPr>
            <a:r>
              <a:rPr lang="en-GB" dirty="0">
                <a:ea typeface="ＭＳ Ｐゴシック" pitchFamily="34" charset="-128"/>
              </a:rPr>
              <a:t>Warnock estimated that 20% of students have special educational needs at some point in school career, and many more may have additional needs</a:t>
            </a:r>
            <a:r>
              <a:rPr lang="en-GB" dirty="0" smtClean="0">
                <a:ea typeface="ＭＳ Ｐゴシック" pitchFamily="34" charset="-128"/>
              </a:rPr>
              <a:t>.</a:t>
            </a:r>
          </a:p>
          <a:p>
            <a:pPr marL="0" indent="0">
              <a:lnSpc>
                <a:spcPct val="90000"/>
              </a:lnSpc>
              <a:buNone/>
              <a:defRPr/>
            </a:pPr>
            <a:endParaRPr lang="en-GB" dirty="0">
              <a:ea typeface="ＭＳ Ｐゴシック" pitchFamily="34" charset="-128"/>
            </a:endParaRPr>
          </a:p>
          <a:p>
            <a:pPr marL="457200" indent="-457200">
              <a:lnSpc>
                <a:spcPct val="90000"/>
              </a:lnSpc>
              <a:buFont typeface="Arial" pitchFamily="34" charset="0"/>
              <a:buChar char="•"/>
              <a:defRPr/>
            </a:pPr>
            <a:r>
              <a:rPr lang="en-GB" dirty="0">
                <a:ea typeface="ＭＳ Ｐゴシック" pitchFamily="34" charset="-128"/>
              </a:rPr>
              <a:t>So its not about ‘us’ and ‘them’!</a:t>
            </a:r>
          </a:p>
          <a:p>
            <a:endParaRPr lang="en-GB" dirty="0"/>
          </a:p>
        </p:txBody>
      </p:sp>
      <p:sp>
        <p:nvSpPr>
          <p:cNvPr id="3" name="Title 2"/>
          <p:cNvSpPr>
            <a:spLocks noGrp="1"/>
          </p:cNvSpPr>
          <p:nvPr>
            <p:ph type="title"/>
          </p:nvPr>
        </p:nvSpPr>
        <p:spPr/>
        <p:txBody>
          <a:bodyPr/>
          <a:lstStyle/>
          <a:p>
            <a:r>
              <a:rPr lang="en-GB" dirty="0" smtClean="0"/>
              <a:t>It’s about us all………..</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0312" y="5346574"/>
            <a:ext cx="1584176" cy="1339916"/>
          </a:xfrm>
          <a:prstGeom prst="rect">
            <a:avLst/>
          </a:prstGeom>
        </p:spPr>
      </p:pic>
    </p:spTree>
    <p:extLst>
      <p:ext uri="{BB962C8B-B14F-4D97-AF65-F5344CB8AC3E}">
        <p14:creationId xmlns:p14="http://schemas.microsoft.com/office/powerpoint/2010/main" val="3734436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buFont typeface="Wingdings" charset="2"/>
              <a:buChar char="n"/>
              <a:defRPr/>
            </a:pPr>
            <a:r>
              <a:rPr lang="en-US" dirty="0">
                <a:cs typeface="Times New Roman" pitchFamily="18" charset="0"/>
              </a:rPr>
              <a:t>Definition of Special Educational Need (SEN)  is enshrined in the 1996 Education Act</a:t>
            </a:r>
          </a:p>
          <a:p>
            <a:pPr marL="114300" indent="0">
              <a:buNone/>
              <a:defRPr/>
            </a:pPr>
            <a:endParaRPr lang="en-US" dirty="0">
              <a:cs typeface="Times New Roman" pitchFamily="18" charset="0"/>
            </a:endParaRPr>
          </a:p>
          <a:p>
            <a:pPr>
              <a:buFont typeface="Wingdings" charset="2"/>
              <a:buChar char="n"/>
              <a:defRPr/>
            </a:pPr>
            <a:r>
              <a:rPr lang="en-US" dirty="0">
                <a:cs typeface="Times New Roman" pitchFamily="18" charset="0"/>
              </a:rPr>
              <a:t>Definition of Additional Learning Need as outlined by National Assembly for Wales 2006 : Inclusion and Pupil Support</a:t>
            </a:r>
          </a:p>
          <a:p>
            <a:pPr marL="114300" indent="0">
              <a:buNone/>
              <a:defRPr/>
            </a:pPr>
            <a:endParaRPr lang="en-US" dirty="0">
              <a:cs typeface="Times New Roman" pitchFamily="18" charset="0"/>
            </a:endParaRPr>
          </a:p>
          <a:p>
            <a:pPr>
              <a:buFont typeface="Wingdings" charset="2"/>
              <a:buChar char="n"/>
              <a:defRPr/>
            </a:pPr>
            <a:r>
              <a:rPr lang="en-US" dirty="0">
                <a:cs typeface="Times New Roman" pitchFamily="18" charset="0"/>
              </a:rPr>
              <a:t>SEN : one of 16 categories of ALN</a:t>
            </a:r>
          </a:p>
          <a:p>
            <a:pPr>
              <a:buFont typeface="Wingdings" charset="2"/>
              <a:buChar char="n"/>
              <a:defRPr/>
            </a:pPr>
            <a:endParaRPr lang="en-US" dirty="0">
              <a:cs typeface="Times New Roman" pitchFamily="18" charset="0"/>
            </a:endParaRPr>
          </a:p>
          <a:p>
            <a:pPr>
              <a:buFont typeface="Wingdings" charset="2"/>
              <a:buChar char="n"/>
              <a:defRPr/>
            </a:pPr>
            <a:r>
              <a:rPr lang="en-US" dirty="0">
                <a:cs typeface="Times New Roman" pitchFamily="18" charset="0"/>
              </a:rPr>
              <a:t> ALN Reforms</a:t>
            </a:r>
          </a:p>
          <a:p>
            <a:pPr marL="0" indent="0">
              <a:buNone/>
            </a:pPr>
            <a:endParaRPr lang="en-GB" dirty="0"/>
          </a:p>
        </p:txBody>
      </p:sp>
      <p:sp>
        <p:nvSpPr>
          <p:cNvPr id="3" name="Title 2"/>
          <p:cNvSpPr>
            <a:spLocks noGrp="1"/>
          </p:cNvSpPr>
          <p:nvPr>
            <p:ph type="title"/>
          </p:nvPr>
        </p:nvSpPr>
        <p:spPr/>
        <p:txBody>
          <a:bodyPr/>
          <a:lstStyle/>
          <a:p>
            <a:r>
              <a:rPr lang="en-GB" dirty="0" smtClean="0"/>
              <a:t>SEN/ALN</a:t>
            </a:r>
            <a:endParaRPr lang="en-GB" dirty="0"/>
          </a:p>
        </p:txBody>
      </p:sp>
    </p:spTree>
    <p:extLst>
      <p:ext uri="{BB962C8B-B14F-4D97-AF65-F5344CB8AC3E}">
        <p14:creationId xmlns:p14="http://schemas.microsoft.com/office/powerpoint/2010/main" val="3272104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457200" indent="-457200">
              <a:defRPr/>
            </a:pPr>
            <a:r>
              <a:rPr lang="en-US" dirty="0">
                <a:ea typeface="ＭＳ Ｐゴシック" pitchFamily="34" charset="-128"/>
              </a:rPr>
              <a:t>The term ‘Additional Learning Needs’ includes those learners who require additional support either due to their circumstances or because they have a longer-term disorder or condition.</a:t>
            </a:r>
          </a:p>
          <a:p>
            <a:pPr marL="0" indent="0">
              <a:buNone/>
              <a:defRPr/>
            </a:pPr>
            <a:endParaRPr lang="en-US" dirty="0">
              <a:ea typeface="ＭＳ Ｐゴシック" pitchFamily="34" charset="-128"/>
            </a:endParaRPr>
          </a:p>
          <a:p>
            <a:pPr marL="457200" indent="-457200">
              <a:defRPr/>
            </a:pPr>
            <a:r>
              <a:rPr lang="en-US" dirty="0">
                <a:ea typeface="ＭＳ Ｐゴシック" pitchFamily="34" charset="-128"/>
              </a:rPr>
              <a:t> In many cases, for example through sickness or where a family is experiencing temporary difficulties, children and young people may have additional learning needs for a short period only.</a:t>
            </a:r>
          </a:p>
          <a:p>
            <a:endParaRPr lang="en-GB" dirty="0"/>
          </a:p>
        </p:txBody>
      </p:sp>
      <p:sp>
        <p:nvSpPr>
          <p:cNvPr id="3" name="Title 2"/>
          <p:cNvSpPr>
            <a:spLocks noGrp="1"/>
          </p:cNvSpPr>
          <p:nvPr>
            <p:ph type="title"/>
          </p:nvPr>
        </p:nvSpPr>
        <p:spPr/>
        <p:txBody>
          <a:bodyPr/>
          <a:lstStyle/>
          <a:p>
            <a:r>
              <a:rPr lang="en-GB" dirty="0" smtClean="0"/>
              <a:t>Definition of ALN</a:t>
            </a:r>
            <a:endParaRPr lang="en-GB" dirty="0"/>
          </a:p>
        </p:txBody>
      </p:sp>
    </p:spTree>
    <p:extLst>
      <p:ext uri="{BB962C8B-B14F-4D97-AF65-F5344CB8AC3E}">
        <p14:creationId xmlns:p14="http://schemas.microsoft.com/office/powerpoint/2010/main" val="2542101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marL="457200" indent="-457200">
              <a:lnSpc>
                <a:spcPct val="90000"/>
              </a:lnSpc>
              <a:buFont typeface="Arial" pitchFamily="34" charset="0"/>
              <a:buChar char="•"/>
              <a:defRPr/>
            </a:pPr>
            <a:r>
              <a:rPr lang="en-GB" dirty="0">
                <a:ea typeface="ＭＳ Ｐゴシック" pitchFamily="34" charset="-128"/>
              </a:rPr>
              <a:t>Pre 20</a:t>
            </a:r>
            <a:r>
              <a:rPr lang="en-GB" baseline="30000" dirty="0">
                <a:ea typeface="ＭＳ Ｐゴシック" pitchFamily="34" charset="-128"/>
              </a:rPr>
              <a:t>th</a:t>
            </a:r>
            <a:r>
              <a:rPr lang="en-GB" dirty="0">
                <a:ea typeface="ＭＳ Ｐゴシック" pitchFamily="34" charset="-128"/>
              </a:rPr>
              <a:t> century-ignorance and neglect</a:t>
            </a:r>
          </a:p>
          <a:p>
            <a:pPr marL="457200" indent="-457200">
              <a:lnSpc>
                <a:spcPct val="90000"/>
              </a:lnSpc>
              <a:buFont typeface="Arial" pitchFamily="34" charset="0"/>
              <a:buChar char="•"/>
              <a:defRPr/>
            </a:pPr>
            <a:endParaRPr lang="en-GB" dirty="0">
              <a:ea typeface="ＭＳ Ｐゴシック" pitchFamily="34" charset="-128"/>
            </a:endParaRPr>
          </a:p>
          <a:p>
            <a:pPr marL="457200" indent="-457200">
              <a:lnSpc>
                <a:spcPct val="90000"/>
              </a:lnSpc>
              <a:buFont typeface="Arial" pitchFamily="34" charset="0"/>
              <a:buChar char="•"/>
              <a:defRPr/>
            </a:pPr>
            <a:r>
              <a:rPr lang="en-GB" dirty="0">
                <a:ea typeface="ＭＳ Ｐゴシック" pitchFamily="34" charset="-128"/>
              </a:rPr>
              <a:t>‘Handicap’ recognition of some medical conditions e.g. the blind.</a:t>
            </a:r>
          </a:p>
          <a:p>
            <a:pPr marL="457200" indent="-457200">
              <a:lnSpc>
                <a:spcPct val="90000"/>
              </a:lnSpc>
              <a:buFont typeface="Arial" pitchFamily="34" charset="0"/>
              <a:buChar char="•"/>
              <a:defRPr/>
            </a:pPr>
            <a:endParaRPr lang="en-GB" dirty="0">
              <a:ea typeface="ＭＳ Ｐゴシック" pitchFamily="34" charset="-128"/>
            </a:endParaRPr>
          </a:p>
          <a:p>
            <a:pPr marL="457200" indent="-457200">
              <a:lnSpc>
                <a:spcPct val="90000"/>
              </a:lnSpc>
              <a:buFont typeface="Arial" pitchFamily="34" charset="0"/>
              <a:buChar char="•"/>
              <a:defRPr/>
            </a:pPr>
            <a:r>
              <a:rPr lang="en-GB" dirty="0">
                <a:ea typeface="ＭＳ Ｐゴシック" pitchFamily="34" charset="-128"/>
              </a:rPr>
              <a:t>Special schools and special classes</a:t>
            </a:r>
          </a:p>
          <a:p>
            <a:pPr marL="457200" indent="-457200">
              <a:lnSpc>
                <a:spcPct val="90000"/>
              </a:lnSpc>
              <a:buFont typeface="Arial" pitchFamily="34" charset="0"/>
              <a:buChar char="•"/>
              <a:defRPr/>
            </a:pPr>
            <a:endParaRPr lang="en-GB" dirty="0">
              <a:ea typeface="ＭＳ Ｐゴシック" pitchFamily="34" charset="-128"/>
            </a:endParaRPr>
          </a:p>
          <a:p>
            <a:pPr marL="457200" indent="-457200">
              <a:lnSpc>
                <a:spcPct val="90000"/>
              </a:lnSpc>
              <a:buFont typeface="Arial" pitchFamily="34" charset="0"/>
              <a:buChar char="•"/>
              <a:defRPr/>
            </a:pPr>
            <a:r>
              <a:rPr lang="en-GB" dirty="0">
                <a:ea typeface="ＭＳ Ｐゴシック" pitchFamily="34" charset="-128"/>
              </a:rPr>
              <a:t>Disability –impairment leading to disability-medical model.</a:t>
            </a:r>
          </a:p>
          <a:p>
            <a:pPr marL="457200" indent="-457200">
              <a:lnSpc>
                <a:spcPct val="90000"/>
              </a:lnSpc>
              <a:buFont typeface="Arial" pitchFamily="34" charset="0"/>
              <a:buChar char="•"/>
              <a:defRPr/>
            </a:pPr>
            <a:endParaRPr lang="en-GB" dirty="0">
              <a:ea typeface="ＭＳ Ｐゴシック" pitchFamily="34" charset="-128"/>
            </a:endParaRPr>
          </a:p>
          <a:p>
            <a:pPr marL="457200" indent="-457200">
              <a:lnSpc>
                <a:spcPct val="90000"/>
              </a:lnSpc>
              <a:buFont typeface="Arial" pitchFamily="34" charset="0"/>
              <a:buChar char="•"/>
              <a:defRPr/>
            </a:pPr>
            <a:r>
              <a:rPr lang="en-GB" dirty="0">
                <a:ea typeface="ＭＳ Ｐゴシック" pitchFamily="34" charset="-128"/>
              </a:rPr>
              <a:t>Warnock Report-special educational needs-emphasis on provision</a:t>
            </a:r>
          </a:p>
          <a:p>
            <a:pPr marL="457200" indent="-457200">
              <a:lnSpc>
                <a:spcPct val="90000"/>
              </a:lnSpc>
              <a:buFont typeface="Arial" pitchFamily="34" charset="0"/>
              <a:buChar char="•"/>
              <a:defRPr/>
            </a:pPr>
            <a:endParaRPr lang="en-GB" dirty="0">
              <a:ea typeface="ＭＳ Ｐゴシック" pitchFamily="34" charset="-128"/>
            </a:endParaRPr>
          </a:p>
          <a:p>
            <a:pPr marL="457200" indent="-457200">
              <a:lnSpc>
                <a:spcPct val="90000"/>
              </a:lnSpc>
              <a:buFont typeface="Arial" pitchFamily="34" charset="0"/>
              <a:buChar char="•"/>
              <a:defRPr/>
            </a:pPr>
            <a:r>
              <a:rPr lang="en-GB" dirty="0">
                <a:ea typeface="ＭＳ Ｐゴシック" pitchFamily="34" charset="-128"/>
              </a:rPr>
              <a:t>Inclusion –celebration of diversity of all.</a:t>
            </a:r>
          </a:p>
          <a:p>
            <a:pPr marL="457200" indent="-457200">
              <a:lnSpc>
                <a:spcPct val="90000"/>
              </a:lnSpc>
              <a:buFont typeface="Arial" pitchFamily="34" charset="0"/>
              <a:buChar char="•"/>
              <a:defRPr/>
            </a:pPr>
            <a:r>
              <a:rPr lang="en-GB" sz="1600" dirty="0">
                <a:ea typeface="ＭＳ Ｐゴシック" pitchFamily="34" charset="-128"/>
              </a:rPr>
              <a:t>(Further information Warnock Report ‘The Historical </a:t>
            </a:r>
            <a:r>
              <a:rPr lang="en-GB" sz="1600" dirty="0" err="1">
                <a:ea typeface="ＭＳ Ｐゴシック" pitchFamily="34" charset="-128"/>
              </a:rPr>
              <a:t>Background’abridged</a:t>
            </a:r>
            <a:r>
              <a:rPr lang="en-GB" sz="1600" dirty="0">
                <a:ea typeface="ＭＳ Ｐゴシック" pitchFamily="34" charset="-128"/>
              </a:rPr>
              <a:t> in Wearmouth,2001</a:t>
            </a:r>
            <a:r>
              <a:rPr lang="en-GB" sz="1600" dirty="0" smtClean="0">
                <a:ea typeface="ＭＳ Ｐゴシック" pitchFamily="34" charset="-128"/>
              </a:rPr>
              <a:t>)</a:t>
            </a:r>
            <a:endParaRPr lang="en-GB" sz="1600" dirty="0">
              <a:ea typeface="ＭＳ Ｐゴシック" pitchFamily="34" charset="-128"/>
            </a:endParaRPr>
          </a:p>
        </p:txBody>
      </p:sp>
      <p:sp>
        <p:nvSpPr>
          <p:cNvPr id="3" name="Title 2"/>
          <p:cNvSpPr>
            <a:spLocks noGrp="1"/>
          </p:cNvSpPr>
          <p:nvPr>
            <p:ph type="title"/>
          </p:nvPr>
        </p:nvSpPr>
        <p:spPr>
          <a:xfrm>
            <a:off x="467544" y="692696"/>
            <a:ext cx="8229600" cy="1252728"/>
          </a:xfrm>
        </p:spPr>
        <p:txBody>
          <a:bodyPr>
            <a:normAutofit fontScale="90000"/>
          </a:bodyPr>
          <a:lstStyle/>
          <a:p>
            <a:r>
              <a:rPr lang="en-GB" b="1" spc="-100" dirty="0">
                <a:solidFill>
                  <a:schemeClr val="bg1"/>
                </a:solidFill>
                <a:ea typeface="ＭＳ Ｐゴシック" pitchFamily="34" charset="-128"/>
              </a:rPr>
              <a:t>The slow road to an ‘inclusion’ perspective</a:t>
            </a:r>
            <a:r>
              <a:rPr lang="en-GB" b="1" spc="-100" dirty="0">
                <a:solidFill>
                  <a:schemeClr val="tx2"/>
                </a:solidFill>
                <a:ea typeface="ＭＳ Ｐゴシック" pitchFamily="34" charset="-128"/>
              </a:rPr>
              <a:t/>
            </a:r>
            <a:br>
              <a:rPr lang="en-GB" b="1" spc="-100" dirty="0">
                <a:solidFill>
                  <a:schemeClr val="tx2"/>
                </a:solidFill>
                <a:ea typeface="ＭＳ Ｐゴシック" pitchFamily="34" charset="-128"/>
              </a:rPr>
            </a:br>
            <a:endParaRPr lang="en-GB" dirty="0"/>
          </a:p>
        </p:txBody>
      </p:sp>
    </p:spTree>
    <p:extLst>
      <p:ext uri="{BB962C8B-B14F-4D97-AF65-F5344CB8AC3E}">
        <p14:creationId xmlns:p14="http://schemas.microsoft.com/office/powerpoint/2010/main" val="2121684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114300" indent="0">
              <a:spcBef>
                <a:spcPct val="0"/>
              </a:spcBef>
              <a:buNone/>
              <a:defRPr/>
            </a:pPr>
            <a:endParaRPr lang="en-GB" sz="2800" spc="-100" dirty="0"/>
          </a:p>
          <a:p>
            <a:pPr>
              <a:buFont typeface="Wingdings" charset="2"/>
              <a:buChar char="n"/>
              <a:defRPr/>
            </a:pPr>
            <a:r>
              <a:rPr lang="en-GB" dirty="0"/>
              <a:t>Disabled people defined by their </a:t>
            </a:r>
            <a:r>
              <a:rPr lang="en-GB" dirty="0" smtClean="0"/>
              <a:t>condition</a:t>
            </a:r>
          </a:p>
          <a:p>
            <a:pPr marL="0" indent="0">
              <a:buNone/>
              <a:defRPr/>
            </a:pPr>
            <a:endParaRPr lang="en-GB" dirty="0"/>
          </a:p>
          <a:p>
            <a:pPr>
              <a:buFont typeface="Wingdings" charset="2"/>
              <a:buChar char="n"/>
              <a:defRPr/>
            </a:pPr>
            <a:r>
              <a:rPr lang="en-GB" dirty="0"/>
              <a:t>Emphasis on cure or </a:t>
            </a:r>
            <a:r>
              <a:rPr lang="en-GB" dirty="0" smtClean="0"/>
              <a:t>treatment</a:t>
            </a:r>
          </a:p>
          <a:p>
            <a:pPr marL="0" indent="0">
              <a:buNone/>
              <a:defRPr/>
            </a:pPr>
            <a:endParaRPr lang="en-GB" dirty="0"/>
          </a:p>
          <a:p>
            <a:pPr>
              <a:buFont typeface="Wingdings" charset="2"/>
              <a:buChar char="n"/>
              <a:defRPr/>
            </a:pPr>
            <a:r>
              <a:rPr lang="en-GB" dirty="0"/>
              <a:t>The problem belongs to the </a:t>
            </a:r>
            <a:r>
              <a:rPr lang="en-GB" dirty="0" smtClean="0"/>
              <a:t>individual</a:t>
            </a:r>
          </a:p>
          <a:p>
            <a:pPr marL="0" indent="0">
              <a:buNone/>
              <a:defRPr/>
            </a:pPr>
            <a:endParaRPr lang="en-GB" dirty="0"/>
          </a:p>
          <a:p>
            <a:pPr>
              <a:buFont typeface="Wingdings" charset="2"/>
              <a:buChar char="n"/>
              <a:defRPr/>
            </a:pPr>
            <a:r>
              <a:rPr lang="en-GB" dirty="0"/>
              <a:t>Control is in the hands of the </a:t>
            </a:r>
            <a:r>
              <a:rPr lang="en-GB" dirty="0" smtClean="0"/>
              <a:t>professional</a:t>
            </a:r>
          </a:p>
          <a:p>
            <a:pPr marL="0" indent="0">
              <a:buNone/>
              <a:defRPr/>
            </a:pPr>
            <a:endParaRPr lang="en-GB" dirty="0"/>
          </a:p>
          <a:p>
            <a:pPr>
              <a:buFont typeface="Wingdings" charset="2"/>
              <a:buChar char="n"/>
              <a:defRPr/>
            </a:pPr>
            <a:r>
              <a:rPr lang="en-GB" dirty="0"/>
              <a:t>Disempowering and excluding.</a:t>
            </a:r>
          </a:p>
          <a:p>
            <a:endParaRPr lang="en-GB" dirty="0"/>
          </a:p>
        </p:txBody>
      </p:sp>
      <p:sp>
        <p:nvSpPr>
          <p:cNvPr id="3" name="Title 2"/>
          <p:cNvSpPr>
            <a:spLocks noGrp="1"/>
          </p:cNvSpPr>
          <p:nvPr>
            <p:ph type="title"/>
          </p:nvPr>
        </p:nvSpPr>
        <p:spPr/>
        <p:txBody>
          <a:bodyPr/>
          <a:lstStyle/>
          <a:p>
            <a:r>
              <a:rPr lang="en-GB" dirty="0" smtClean="0"/>
              <a:t>Medical Model of Disability</a:t>
            </a:r>
            <a:endParaRPr lang="en-GB" dirty="0"/>
          </a:p>
        </p:txBody>
      </p:sp>
    </p:spTree>
    <p:extLst>
      <p:ext uri="{BB962C8B-B14F-4D97-AF65-F5344CB8AC3E}">
        <p14:creationId xmlns:p14="http://schemas.microsoft.com/office/powerpoint/2010/main" val="3141346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lvl="1" indent="0">
              <a:lnSpc>
                <a:spcPct val="90000"/>
              </a:lnSpc>
              <a:buNone/>
              <a:defRPr/>
            </a:pPr>
            <a:r>
              <a:rPr lang="en-GB" sz="2800" dirty="0">
                <a:ea typeface="ＭＳ Ｐゴシック" pitchFamily="34" charset="-128"/>
              </a:rPr>
              <a:t>The disadvantage or restriction of activity caused by an organisation which takes little or no account of people who have impairments, and excludes them from taking part in everyday activities.</a:t>
            </a:r>
          </a:p>
          <a:p>
            <a:pPr marL="173736" lvl="1" indent="-173736">
              <a:lnSpc>
                <a:spcPct val="90000"/>
              </a:lnSpc>
              <a:buNone/>
              <a:defRPr/>
            </a:pPr>
            <a:endParaRPr lang="en-GB" sz="2800" dirty="0">
              <a:ea typeface="ＭＳ Ｐゴシック" pitchFamily="34" charset="-128"/>
            </a:endParaRPr>
          </a:p>
          <a:p>
            <a:pPr marL="0" lvl="1" indent="0">
              <a:lnSpc>
                <a:spcPct val="90000"/>
              </a:lnSpc>
              <a:buNone/>
              <a:defRPr/>
            </a:pPr>
            <a:r>
              <a:rPr lang="en-GB" sz="2800" dirty="0">
                <a:ea typeface="ＭＳ Ｐゴシック" pitchFamily="34" charset="-128"/>
              </a:rPr>
              <a:t>Disability, like sexism and racism is a particular form of discrimination and leads to oppression</a:t>
            </a:r>
            <a:r>
              <a:rPr lang="en-GB" sz="2800" dirty="0">
                <a:latin typeface="Arial" pitchFamily="34" charset="0"/>
                <a:ea typeface="ＭＳ Ｐゴシック" pitchFamily="34" charset="-128"/>
              </a:rPr>
              <a:t>.</a:t>
            </a:r>
          </a:p>
          <a:p>
            <a:pPr marL="0" lvl="1" indent="0">
              <a:lnSpc>
                <a:spcPct val="90000"/>
              </a:lnSpc>
              <a:buNone/>
              <a:defRPr/>
            </a:pPr>
            <a:r>
              <a:rPr lang="en-GB" dirty="0">
                <a:ea typeface="ＭＳ Ｐゴシック" pitchFamily="34" charset="-128"/>
              </a:rPr>
              <a:t>( John,2007)</a:t>
            </a:r>
          </a:p>
          <a:p>
            <a:endParaRPr lang="en-GB" dirty="0"/>
          </a:p>
        </p:txBody>
      </p:sp>
      <p:sp>
        <p:nvSpPr>
          <p:cNvPr id="3" name="Title 2"/>
          <p:cNvSpPr>
            <a:spLocks noGrp="1"/>
          </p:cNvSpPr>
          <p:nvPr>
            <p:ph type="title"/>
          </p:nvPr>
        </p:nvSpPr>
        <p:spPr/>
        <p:txBody>
          <a:bodyPr/>
          <a:lstStyle/>
          <a:p>
            <a:pPr lvl="1" algn="ctr" rtl="0">
              <a:spcBef>
                <a:spcPct val="0"/>
              </a:spcBef>
            </a:pPr>
            <a:r>
              <a:rPr lang="en-GB" sz="3200" spc="-100" dirty="0">
                <a:solidFill>
                  <a:schemeClr val="bg1"/>
                </a:solidFill>
                <a:ea typeface="ＭＳ Ｐゴシック" pitchFamily="34" charset="-128"/>
              </a:rPr>
              <a:t>Disabled person’s definition of disability is …</a:t>
            </a:r>
            <a:r>
              <a:rPr lang="en-GB" sz="3200" spc="-100" dirty="0">
                <a:ea typeface="ＭＳ Ｐゴシック" pitchFamily="34" charset="-128"/>
              </a:rPr>
              <a:t/>
            </a:r>
            <a:br>
              <a:rPr lang="en-GB" sz="3200" spc="-100" dirty="0">
                <a:ea typeface="ＭＳ Ｐゴシック" pitchFamily="34" charset="-128"/>
              </a:rPr>
            </a:br>
            <a:endParaRPr lang="en-GB" dirty="0"/>
          </a:p>
        </p:txBody>
      </p:sp>
    </p:spTree>
    <p:extLst>
      <p:ext uri="{BB962C8B-B14F-4D97-AF65-F5344CB8AC3E}">
        <p14:creationId xmlns:p14="http://schemas.microsoft.com/office/powerpoint/2010/main" val="4254536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348880"/>
            <a:ext cx="7408333" cy="4509120"/>
          </a:xfrm>
        </p:spPr>
        <p:txBody>
          <a:bodyPr>
            <a:normAutofit fontScale="85000" lnSpcReduction="10000"/>
          </a:bodyPr>
          <a:lstStyle/>
          <a:p>
            <a:pPr marL="457200" indent="-457200">
              <a:buFont typeface="Arial" pitchFamily="34" charset="0"/>
              <a:buChar char="•"/>
              <a:defRPr/>
            </a:pPr>
            <a:r>
              <a:rPr lang="en-GB" dirty="0">
                <a:ea typeface="ＭＳ Ｐゴシック" pitchFamily="34" charset="-128"/>
              </a:rPr>
              <a:t>Barriers in society are the problem, not the </a:t>
            </a:r>
            <a:r>
              <a:rPr lang="en-GB" dirty="0" smtClean="0">
                <a:ea typeface="ＭＳ Ｐゴシック" pitchFamily="34" charset="-128"/>
              </a:rPr>
              <a:t>individual</a:t>
            </a:r>
          </a:p>
          <a:p>
            <a:pPr marL="0" indent="0">
              <a:buNone/>
              <a:defRPr/>
            </a:pPr>
            <a:endParaRPr lang="en-GB" dirty="0">
              <a:ea typeface="ＭＳ Ｐゴシック" pitchFamily="34" charset="-128"/>
            </a:endParaRPr>
          </a:p>
          <a:p>
            <a:pPr marL="457200" indent="-457200">
              <a:buFont typeface="Arial" pitchFamily="34" charset="0"/>
              <a:buChar char="•"/>
              <a:defRPr/>
            </a:pPr>
            <a:r>
              <a:rPr lang="en-GB" dirty="0">
                <a:ea typeface="ＭＳ Ｐゴシック" pitchFamily="34" charset="-128"/>
              </a:rPr>
              <a:t> Emphasis on provision and improved </a:t>
            </a:r>
            <a:r>
              <a:rPr lang="en-GB" dirty="0" smtClean="0">
                <a:ea typeface="ＭＳ Ｐゴシック" pitchFamily="34" charset="-128"/>
              </a:rPr>
              <a:t>services</a:t>
            </a:r>
          </a:p>
          <a:p>
            <a:pPr marL="0" indent="0">
              <a:buNone/>
              <a:defRPr/>
            </a:pPr>
            <a:endParaRPr lang="en-GB" dirty="0">
              <a:ea typeface="ＭＳ Ｐゴシック" pitchFamily="34" charset="-128"/>
            </a:endParaRPr>
          </a:p>
          <a:p>
            <a:pPr marL="457200" indent="-457200">
              <a:buFont typeface="Arial" pitchFamily="34" charset="0"/>
              <a:buChar char="•"/>
              <a:defRPr/>
            </a:pPr>
            <a:r>
              <a:rPr lang="en-GB" dirty="0">
                <a:ea typeface="ＭＳ Ｐゴシック" pitchFamily="34" charset="-128"/>
              </a:rPr>
              <a:t>Disabled people are in control, and should have the same opportunity as everyone else to determine their own </a:t>
            </a:r>
            <a:r>
              <a:rPr lang="en-GB" dirty="0" smtClean="0">
                <a:ea typeface="ＭＳ Ｐゴシック" pitchFamily="34" charset="-128"/>
              </a:rPr>
              <a:t>lives</a:t>
            </a:r>
          </a:p>
          <a:p>
            <a:pPr marL="0" indent="0">
              <a:buNone/>
              <a:defRPr/>
            </a:pPr>
            <a:endParaRPr lang="en-GB" dirty="0">
              <a:ea typeface="ＭＳ Ｐゴシック" pitchFamily="34" charset="-128"/>
            </a:endParaRPr>
          </a:p>
          <a:p>
            <a:pPr marL="457200" indent="-457200">
              <a:buFont typeface="Arial" pitchFamily="34" charset="0"/>
              <a:buChar char="•"/>
              <a:defRPr/>
            </a:pPr>
            <a:r>
              <a:rPr lang="en-GB" dirty="0">
                <a:ea typeface="ＭＳ Ｐゴシック" pitchFamily="34" charset="-128"/>
              </a:rPr>
              <a:t>Inclusive and </a:t>
            </a:r>
            <a:r>
              <a:rPr lang="en-GB" dirty="0" smtClean="0">
                <a:ea typeface="ＭＳ Ｐゴシック" pitchFamily="34" charset="-128"/>
              </a:rPr>
              <a:t>empowering</a:t>
            </a:r>
          </a:p>
          <a:p>
            <a:pPr marL="0" indent="0">
              <a:buNone/>
              <a:defRPr/>
            </a:pPr>
            <a:endParaRPr lang="en-GB" dirty="0">
              <a:ea typeface="ＭＳ Ｐゴシック" pitchFamily="34" charset="-128"/>
            </a:endParaRPr>
          </a:p>
          <a:p>
            <a:pPr marL="457200" indent="-457200">
              <a:buFont typeface="Arial" pitchFamily="34" charset="0"/>
              <a:buChar char="•"/>
              <a:defRPr/>
            </a:pPr>
            <a:r>
              <a:rPr lang="en-GB" dirty="0">
                <a:ea typeface="ＭＳ Ｐゴシック" pitchFamily="34" charset="-128"/>
              </a:rPr>
              <a:t>Relevant to cognitive as well as </a:t>
            </a:r>
            <a:r>
              <a:rPr lang="en-GB" dirty="0" smtClean="0">
                <a:ea typeface="ＭＳ Ｐゴシック" pitchFamily="34" charset="-128"/>
              </a:rPr>
              <a:t>physical </a:t>
            </a:r>
            <a:r>
              <a:rPr lang="en-GB" dirty="0">
                <a:ea typeface="ＭＳ Ｐゴシック" pitchFamily="34" charset="-128"/>
              </a:rPr>
              <a:t>disabilities (Chappell et al., 2001</a:t>
            </a:r>
            <a:r>
              <a:rPr lang="en-GB" dirty="0" smtClean="0">
                <a:ea typeface="ＭＳ Ｐゴシック" pitchFamily="34" charset="-128"/>
              </a:rPr>
              <a:t>)</a:t>
            </a:r>
          </a:p>
          <a:p>
            <a:pPr marL="0" indent="0">
              <a:buNone/>
              <a:defRPr/>
            </a:pPr>
            <a:endParaRPr lang="en-GB" dirty="0" smtClean="0">
              <a:ea typeface="ＭＳ Ｐゴシック" pitchFamily="34" charset="-128"/>
            </a:endParaRPr>
          </a:p>
          <a:p>
            <a:pPr marL="457200" indent="-457200">
              <a:buFont typeface="Arial" pitchFamily="34" charset="0"/>
              <a:buChar char="•"/>
              <a:defRPr/>
            </a:pPr>
            <a:r>
              <a:rPr lang="en-GB" dirty="0"/>
              <a:t> </a:t>
            </a:r>
            <a:r>
              <a:rPr lang="en-GB" dirty="0">
                <a:hlinkClick r:id="rId3"/>
              </a:rPr>
              <a:t>http://</a:t>
            </a:r>
            <a:r>
              <a:rPr lang="en-GB" dirty="0" smtClean="0">
                <a:hlinkClick r:id="rId3"/>
              </a:rPr>
              <a:t>www.youtube.com/watch?v=9s3NZaLhcc4</a:t>
            </a:r>
            <a:endParaRPr lang="en-GB" dirty="0" smtClean="0"/>
          </a:p>
          <a:p>
            <a:pPr marL="0" indent="0">
              <a:buNone/>
              <a:defRPr/>
            </a:pPr>
            <a:endParaRPr lang="en-GB" dirty="0"/>
          </a:p>
          <a:p>
            <a:pPr marL="0" indent="0">
              <a:buNone/>
              <a:defRPr/>
            </a:pPr>
            <a:endParaRPr lang="en-GB" dirty="0">
              <a:ea typeface="ＭＳ Ｐゴシック" pitchFamily="34" charset="-128"/>
            </a:endParaRPr>
          </a:p>
          <a:p>
            <a:endParaRPr lang="en-GB" dirty="0"/>
          </a:p>
        </p:txBody>
      </p:sp>
      <p:sp>
        <p:nvSpPr>
          <p:cNvPr id="3" name="Title 2"/>
          <p:cNvSpPr>
            <a:spLocks noGrp="1"/>
          </p:cNvSpPr>
          <p:nvPr>
            <p:ph type="title"/>
          </p:nvPr>
        </p:nvSpPr>
        <p:spPr/>
        <p:txBody>
          <a:bodyPr>
            <a:normAutofit fontScale="90000"/>
          </a:bodyPr>
          <a:lstStyle/>
          <a:p>
            <a:r>
              <a:rPr lang="en-GB" spc="-100" dirty="0" smtClean="0">
                <a:solidFill>
                  <a:schemeClr val="bg1"/>
                </a:solidFill>
              </a:rPr>
              <a:t/>
            </a:r>
            <a:br>
              <a:rPr lang="en-GB" spc="-100" dirty="0" smtClean="0">
                <a:solidFill>
                  <a:schemeClr val="bg1"/>
                </a:solidFill>
              </a:rPr>
            </a:br>
            <a:r>
              <a:rPr lang="en-GB" spc="-100" dirty="0" smtClean="0">
                <a:solidFill>
                  <a:schemeClr val="bg1"/>
                </a:solidFill>
              </a:rPr>
              <a:t>Social </a:t>
            </a:r>
            <a:r>
              <a:rPr lang="en-GB" spc="-100" dirty="0">
                <a:solidFill>
                  <a:schemeClr val="bg1"/>
                </a:solidFill>
              </a:rPr>
              <a:t>model of disability (Oliver,1996)</a:t>
            </a:r>
            <a:r>
              <a:rPr lang="en-GB" spc="-100" dirty="0">
                <a:solidFill>
                  <a:schemeClr val="tx2"/>
                </a:solidFill>
              </a:rPr>
              <a:t/>
            </a:r>
            <a:br>
              <a:rPr lang="en-GB" spc="-100" dirty="0">
                <a:solidFill>
                  <a:schemeClr val="tx2"/>
                </a:solidFill>
              </a:rPr>
            </a:br>
            <a:endParaRPr lang="en-GB" dirty="0"/>
          </a:p>
        </p:txBody>
      </p:sp>
    </p:spTree>
    <p:extLst>
      <p:ext uri="{BB962C8B-B14F-4D97-AF65-F5344CB8AC3E}">
        <p14:creationId xmlns:p14="http://schemas.microsoft.com/office/powerpoint/2010/main" val="1662685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457200" indent="-457200">
              <a:lnSpc>
                <a:spcPct val="90000"/>
              </a:lnSpc>
              <a:buAutoNum type="alphaLcParenR"/>
              <a:defRPr/>
            </a:pPr>
            <a:r>
              <a:rPr lang="en-GB" dirty="0" smtClean="0"/>
              <a:t>have </a:t>
            </a:r>
            <a:r>
              <a:rPr lang="en-GB" dirty="0"/>
              <a:t>a significantly greater difficulty in learning than the majority of children of the same age; </a:t>
            </a:r>
            <a:r>
              <a:rPr lang="en-GB" dirty="0" smtClean="0"/>
              <a:t>or</a:t>
            </a:r>
          </a:p>
          <a:p>
            <a:pPr marL="0" indent="0">
              <a:lnSpc>
                <a:spcPct val="90000"/>
              </a:lnSpc>
              <a:buNone/>
              <a:defRPr/>
            </a:pPr>
            <a:endParaRPr lang="en-GB" dirty="0"/>
          </a:p>
          <a:p>
            <a:pPr>
              <a:lnSpc>
                <a:spcPct val="90000"/>
              </a:lnSpc>
              <a:buNone/>
              <a:defRPr/>
            </a:pPr>
            <a:r>
              <a:rPr lang="en-GB" dirty="0"/>
              <a:t>b) have a disability which prevents or hinders them from making use of educational facilities of a kind generally provided for children of the same age in schools within the area of the local </a:t>
            </a:r>
            <a:r>
              <a:rPr lang="en-GB" dirty="0" smtClean="0"/>
              <a:t>authority</a:t>
            </a:r>
          </a:p>
          <a:p>
            <a:pPr>
              <a:lnSpc>
                <a:spcPct val="90000"/>
              </a:lnSpc>
              <a:buNone/>
              <a:defRPr/>
            </a:pPr>
            <a:endParaRPr lang="en-GB" dirty="0"/>
          </a:p>
          <a:p>
            <a:pPr>
              <a:lnSpc>
                <a:spcPct val="90000"/>
              </a:lnSpc>
              <a:buClr>
                <a:schemeClr val="tx1"/>
              </a:buClr>
              <a:buNone/>
              <a:defRPr/>
            </a:pPr>
            <a:r>
              <a:rPr lang="en-GB" dirty="0"/>
              <a:t>c) are under compulsory school age and fall within the definition at (a) or (b) above or would do so if special educational provision was not made for them</a:t>
            </a:r>
          </a:p>
          <a:p>
            <a:endParaRPr lang="en-GB" dirty="0"/>
          </a:p>
        </p:txBody>
      </p:sp>
      <p:sp>
        <p:nvSpPr>
          <p:cNvPr id="3" name="Title 2"/>
          <p:cNvSpPr>
            <a:spLocks noGrp="1"/>
          </p:cNvSpPr>
          <p:nvPr>
            <p:ph type="title"/>
          </p:nvPr>
        </p:nvSpPr>
        <p:spPr/>
        <p:txBody>
          <a:bodyPr>
            <a:normAutofit fontScale="90000"/>
          </a:bodyPr>
          <a:lstStyle/>
          <a:p>
            <a:r>
              <a:rPr lang="en-GB" spc="-100" dirty="0" smtClean="0">
                <a:solidFill>
                  <a:schemeClr val="bg1"/>
                </a:solidFill>
              </a:rPr>
              <a:t/>
            </a:r>
            <a:br>
              <a:rPr lang="en-GB" spc="-100" dirty="0" smtClean="0">
                <a:solidFill>
                  <a:schemeClr val="bg1"/>
                </a:solidFill>
              </a:rPr>
            </a:br>
            <a:r>
              <a:rPr lang="en-GB" spc="-100" dirty="0" smtClean="0">
                <a:solidFill>
                  <a:schemeClr val="bg1"/>
                </a:solidFill>
              </a:rPr>
              <a:t>Education </a:t>
            </a:r>
            <a:r>
              <a:rPr lang="en-GB" spc="-100" dirty="0">
                <a:solidFill>
                  <a:schemeClr val="bg1"/>
                </a:solidFill>
              </a:rPr>
              <a:t>Act 1996: Children have a learning difficulty if they:</a:t>
            </a:r>
            <a:r>
              <a:rPr lang="en-GB" spc="-100" dirty="0">
                <a:solidFill>
                  <a:schemeClr val="tx2"/>
                </a:solidFill>
              </a:rPr>
              <a:t/>
            </a:r>
            <a:br>
              <a:rPr lang="en-GB" spc="-100" dirty="0">
                <a:solidFill>
                  <a:schemeClr val="tx2"/>
                </a:solidFill>
              </a:rPr>
            </a:br>
            <a:endParaRPr lang="en-GB" dirty="0"/>
          </a:p>
        </p:txBody>
      </p:sp>
    </p:spTree>
    <p:extLst>
      <p:ext uri="{BB962C8B-B14F-4D97-AF65-F5344CB8AC3E}">
        <p14:creationId xmlns:p14="http://schemas.microsoft.com/office/powerpoint/2010/main" val="4145866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0" indent="-457200">
              <a:buFont typeface="+mj-lt"/>
              <a:buAutoNum type="alphaLcParenR"/>
              <a:defRPr/>
            </a:pPr>
            <a:r>
              <a:rPr lang="en-GB" dirty="0"/>
              <a:t>for children two or over, educational provision which is additional to, or otherwise different from, the educational provision made generally for children of their age in schools maintained by the LEA, other than special schools in the area</a:t>
            </a:r>
            <a:r>
              <a:rPr lang="en-GB" dirty="0" smtClean="0"/>
              <a:t>.</a:t>
            </a:r>
          </a:p>
          <a:p>
            <a:pPr>
              <a:buNone/>
              <a:defRPr/>
            </a:pPr>
            <a:endParaRPr lang="en-GB" dirty="0"/>
          </a:p>
          <a:p>
            <a:pPr>
              <a:buNone/>
              <a:defRPr/>
            </a:pPr>
            <a:r>
              <a:rPr lang="en-GB" dirty="0"/>
              <a:t>b) for children under two, educational provision of any kind.  </a:t>
            </a:r>
          </a:p>
          <a:p>
            <a:pPr>
              <a:buNone/>
              <a:defRPr/>
            </a:pPr>
            <a:r>
              <a:rPr lang="en-GB" sz="1400" dirty="0"/>
              <a:t>(Education Act ,1996)</a:t>
            </a:r>
          </a:p>
          <a:p>
            <a:endParaRPr lang="en-GB" dirty="0"/>
          </a:p>
        </p:txBody>
      </p:sp>
      <p:sp>
        <p:nvSpPr>
          <p:cNvPr id="3" name="Title 2"/>
          <p:cNvSpPr>
            <a:spLocks noGrp="1"/>
          </p:cNvSpPr>
          <p:nvPr>
            <p:ph type="title"/>
          </p:nvPr>
        </p:nvSpPr>
        <p:spPr/>
        <p:txBody>
          <a:bodyPr>
            <a:normAutofit fontScale="90000"/>
          </a:bodyPr>
          <a:lstStyle/>
          <a:p>
            <a:r>
              <a:rPr lang="en-GB" spc="-100" dirty="0">
                <a:solidFill>
                  <a:schemeClr val="bg1"/>
                </a:solidFill>
              </a:rPr>
              <a:t>Special educational provision means:</a:t>
            </a:r>
            <a:r>
              <a:rPr lang="en-GB" spc="-100" dirty="0">
                <a:solidFill>
                  <a:schemeClr val="tx2"/>
                </a:solidFill>
              </a:rPr>
              <a:t/>
            </a:r>
            <a:br>
              <a:rPr lang="en-GB" spc="-100" dirty="0">
                <a:solidFill>
                  <a:schemeClr val="tx2"/>
                </a:solidFill>
              </a:rPr>
            </a:br>
            <a:endParaRPr lang="en-GB" dirty="0"/>
          </a:p>
        </p:txBody>
      </p:sp>
    </p:spTree>
    <p:extLst>
      <p:ext uri="{BB962C8B-B14F-4D97-AF65-F5344CB8AC3E}">
        <p14:creationId xmlns:p14="http://schemas.microsoft.com/office/powerpoint/2010/main" val="3438688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altLang="en-US" dirty="0">
                <a:ea typeface="ＭＳ Ｐゴシック" charset="-128"/>
              </a:rPr>
              <a:t>Children have special educational needs if they have a learning difficulty which calls for special educational provision to be made for them</a:t>
            </a:r>
          </a:p>
          <a:p>
            <a:pPr>
              <a:buNone/>
            </a:pPr>
            <a:endParaRPr lang="en-GB" altLang="en-US" dirty="0">
              <a:ea typeface="ＭＳ Ｐゴシック" charset="-128"/>
            </a:endParaRPr>
          </a:p>
          <a:p>
            <a:pPr>
              <a:buFont typeface="Wingdings" charset="2"/>
              <a:buChar char="Ø"/>
            </a:pPr>
            <a:r>
              <a:rPr lang="en-GB" altLang="en-US" dirty="0">
                <a:ea typeface="ＭＳ Ｐゴシック" charset="-128"/>
              </a:rPr>
              <a:t>Reflect: Is this definition based on a social or medical model? </a:t>
            </a:r>
            <a:endParaRPr lang="en-GB" dirty="0"/>
          </a:p>
        </p:txBody>
      </p:sp>
      <p:sp>
        <p:nvSpPr>
          <p:cNvPr id="3" name="Title 2"/>
          <p:cNvSpPr>
            <a:spLocks noGrp="1"/>
          </p:cNvSpPr>
          <p:nvPr>
            <p:ph type="title"/>
          </p:nvPr>
        </p:nvSpPr>
        <p:spPr/>
        <p:txBody>
          <a:bodyPr/>
          <a:lstStyle/>
          <a:p>
            <a:r>
              <a:rPr lang="en-GB" dirty="0" smtClean="0"/>
              <a:t>Education Act 1996</a:t>
            </a:r>
            <a:endParaRPr lang="en-GB" dirty="0"/>
          </a:p>
        </p:txBody>
      </p:sp>
    </p:spTree>
    <p:extLst>
      <p:ext uri="{BB962C8B-B14F-4D97-AF65-F5344CB8AC3E}">
        <p14:creationId xmlns:p14="http://schemas.microsoft.com/office/powerpoint/2010/main" val="488174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do you recollect about SEN from your own childhood and years in school?</a:t>
            </a:r>
          </a:p>
          <a:p>
            <a:pPr marL="0" indent="0">
              <a:buNone/>
            </a:pPr>
            <a:endParaRPr lang="en-GB" dirty="0"/>
          </a:p>
          <a:p>
            <a:r>
              <a:rPr lang="en-GB" dirty="0"/>
              <a:t>What terms did you come across being used?</a:t>
            </a:r>
          </a:p>
          <a:p>
            <a:pPr marL="0" indent="0">
              <a:buNone/>
            </a:pPr>
            <a:endParaRPr lang="en-GB" dirty="0"/>
          </a:p>
          <a:p>
            <a:r>
              <a:rPr lang="en-GB" dirty="0"/>
              <a:t>What thoughts/feelings do you have when you meet a person who has a disability?</a:t>
            </a:r>
          </a:p>
          <a:p>
            <a:endParaRPr lang="en-GB" dirty="0"/>
          </a:p>
        </p:txBody>
      </p:sp>
      <p:sp>
        <p:nvSpPr>
          <p:cNvPr id="3" name="Title 2"/>
          <p:cNvSpPr>
            <a:spLocks noGrp="1"/>
          </p:cNvSpPr>
          <p:nvPr>
            <p:ph type="title"/>
          </p:nvPr>
        </p:nvSpPr>
        <p:spPr/>
        <p:txBody>
          <a:bodyPr>
            <a:normAutofit/>
          </a:bodyPr>
          <a:lstStyle/>
          <a:p>
            <a:r>
              <a:rPr lang="en-GB" dirty="0" smtClean="0"/>
              <a:t>Consider</a:t>
            </a:r>
            <a:endParaRPr lang="en-GB" dirty="0"/>
          </a:p>
        </p:txBody>
      </p:sp>
    </p:spTree>
    <p:extLst>
      <p:ext uri="{BB962C8B-B14F-4D97-AF65-F5344CB8AC3E}">
        <p14:creationId xmlns:p14="http://schemas.microsoft.com/office/powerpoint/2010/main" val="1291795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Attitudinal </a:t>
            </a:r>
          </a:p>
          <a:p>
            <a:endParaRPr lang="en-GB" dirty="0"/>
          </a:p>
          <a:p>
            <a:endParaRPr lang="en-GB" dirty="0"/>
          </a:p>
          <a:p>
            <a:r>
              <a:rPr lang="en-GB" dirty="0"/>
              <a:t>Environmental</a:t>
            </a:r>
          </a:p>
          <a:p>
            <a:endParaRPr lang="en-GB" dirty="0"/>
          </a:p>
          <a:p>
            <a:endParaRPr lang="en-GB" dirty="0"/>
          </a:p>
          <a:p>
            <a:r>
              <a:rPr lang="en-GB" dirty="0"/>
              <a:t>Institutional </a:t>
            </a:r>
          </a:p>
          <a:p>
            <a:endParaRPr lang="en-GB" dirty="0"/>
          </a:p>
          <a:p>
            <a:pPr marL="0" indent="0">
              <a:buNone/>
            </a:pPr>
            <a:r>
              <a:rPr lang="en-GB" dirty="0"/>
              <a:t>In groups: give an example of each of these (feedback answers to rest of class)</a:t>
            </a:r>
          </a:p>
          <a:p>
            <a:endParaRPr lang="en-GB" dirty="0"/>
          </a:p>
        </p:txBody>
      </p:sp>
      <p:sp>
        <p:nvSpPr>
          <p:cNvPr id="3" name="Title 2"/>
          <p:cNvSpPr>
            <a:spLocks noGrp="1"/>
          </p:cNvSpPr>
          <p:nvPr>
            <p:ph type="title"/>
          </p:nvPr>
        </p:nvSpPr>
        <p:spPr/>
        <p:txBody>
          <a:bodyPr/>
          <a:lstStyle/>
          <a:p>
            <a:r>
              <a:rPr lang="en-GB" dirty="0" smtClean="0"/>
              <a:t>Barriers</a:t>
            </a:r>
            <a:endParaRPr lang="en-GB" dirty="0"/>
          </a:p>
        </p:txBody>
      </p:sp>
    </p:spTree>
    <p:extLst>
      <p:ext uri="{BB962C8B-B14F-4D97-AF65-F5344CB8AC3E}">
        <p14:creationId xmlns:p14="http://schemas.microsoft.com/office/powerpoint/2010/main" val="808760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pPr>
              <a:buFont typeface="Arial" pitchFamily="34" charset="0"/>
              <a:buChar char="•"/>
              <a:defRPr/>
            </a:pPr>
            <a:r>
              <a:rPr lang="en-GB" sz="2800" b="1" u="sng" dirty="0">
                <a:ea typeface="ＭＳ Ｐゴシック" pitchFamily="34" charset="-128"/>
              </a:rPr>
              <a:t>Attitudinal barriers</a:t>
            </a:r>
          </a:p>
          <a:p>
            <a:pPr>
              <a:buNone/>
              <a:defRPr/>
            </a:pPr>
            <a:r>
              <a:rPr lang="en-GB" sz="2800" dirty="0">
                <a:ea typeface="ＭＳ Ｐゴシック" pitchFamily="34" charset="-128"/>
              </a:rPr>
              <a:t> The notion that disabled people are pitiful, incapable, fearful, childlike and have nothing of value to bring to different situations</a:t>
            </a:r>
            <a:r>
              <a:rPr lang="en-GB" sz="2800" dirty="0" smtClean="0">
                <a:ea typeface="ＭＳ Ｐゴシック" pitchFamily="34" charset="-128"/>
              </a:rPr>
              <a:t>.</a:t>
            </a:r>
          </a:p>
          <a:p>
            <a:pPr>
              <a:buNone/>
              <a:defRPr/>
            </a:pPr>
            <a:endParaRPr lang="en-GB" sz="2800" dirty="0">
              <a:ea typeface="ＭＳ Ｐゴシック" pitchFamily="34" charset="-128"/>
            </a:endParaRPr>
          </a:p>
          <a:p>
            <a:pPr>
              <a:buFont typeface="Arial" pitchFamily="34" charset="0"/>
              <a:buChar char="•"/>
              <a:defRPr/>
            </a:pPr>
            <a:r>
              <a:rPr lang="en-GB" sz="2800" b="1" u="sng" dirty="0">
                <a:ea typeface="ＭＳ Ｐゴシック" pitchFamily="34" charset="-128"/>
              </a:rPr>
              <a:t>Environmental barriers </a:t>
            </a:r>
          </a:p>
          <a:p>
            <a:pPr>
              <a:buNone/>
              <a:defRPr/>
            </a:pPr>
            <a:r>
              <a:rPr lang="en-GB" sz="2800" dirty="0">
                <a:ea typeface="ＭＳ Ｐゴシック" pitchFamily="34" charset="-128"/>
              </a:rPr>
              <a:t>Inaccessible buildings, poor lighting, small print, street furniture poor signage and the use of complex language </a:t>
            </a:r>
            <a:endParaRPr lang="en-GB" sz="2800" dirty="0" smtClean="0">
              <a:ea typeface="ＭＳ Ｐゴシック" pitchFamily="34" charset="-128"/>
            </a:endParaRPr>
          </a:p>
          <a:p>
            <a:pPr>
              <a:buNone/>
              <a:defRPr/>
            </a:pPr>
            <a:endParaRPr lang="en-GB" sz="2800" dirty="0">
              <a:ea typeface="ＭＳ Ｐゴシック" pitchFamily="34" charset="-128"/>
            </a:endParaRPr>
          </a:p>
          <a:p>
            <a:pPr>
              <a:buFont typeface="Arial" pitchFamily="34" charset="0"/>
              <a:buChar char="•"/>
              <a:defRPr/>
            </a:pPr>
            <a:r>
              <a:rPr lang="en-GB" sz="2800" b="1" u="sng" dirty="0">
                <a:ea typeface="ＭＳ Ｐゴシック" pitchFamily="34" charset="-128"/>
              </a:rPr>
              <a:t>Institutional barriers </a:t>
            </a:r>
          </a:p>
          <a:p>
            <a:pPr>
              <a:buNone/>
              <a:defRPr/>
            </a:pPr>
            <a:r>
              <a:rPr lang="en-GB" sz="2800" dirty="0">
                <a:ea typeface="ＭＳ Ｐゴシック" pitchFamily="34" charset="-128"/>
              </a:rPr>
              <a:t>The lack of good anti-discriminative legislation. Policies, practices and procedures which exclude Disabled People. Transport, Education and Housing systems which do not provide for people with impairments. (John , 2007)</a:t>
            </a:r>
          </a:p>
          <a:p>
            <a:endParaRPr lang="en-GB" dirty="0" smtClean="0"/>
          </a:p>
          <a:p>
            <a:pPr marL="0" indent="0">
              <a:buNone/>
            </a:pPr>
            <a:r>
              <a:rPr lang="en-GB" dirty="0" smtClean="0"/>
              <a:t>Now reflect on your previous answer</a:t>
            </a:r>
            <a:endParaRPr lang="en-GB" dirty="0"/>
          </a:p>
        </p:txBody>
      </p:sp>
      <p:sp>
        <p:nvSpPr>
          <p:cNvPr id="3" name="Title 2"/>
          <p:cNvSpPr>
            <a:spLocks noGrp="1"/>
          </p:cNvSpPr>
          <p:nvPr>
            <p:ph type="title"/>
          </p:nvPr>
        </p:nvSpPr>
        <p:spPr/>
        <p:txBody>
          <a:bodyPr>
            <a:normAutofit fontScale="90000"/>
          </a:bodyPr>
          <a:lstStyle/>
          <a:p>
            <a:r>
              <a:rPr lang="en-GB" spc="-100" dirty="0" smtClean="0">
                <a:solidFill>
                  <a:schemeClr val="bg1"/>
                </a:solidFill>
              </a:rPr>
              <a:t/>
            </a:r>
            <a:br>
              <a:rPr lang="en-GB" spc="-100" dirty="0" smtClean="0">
                <a:solidFill>
                  <a:schemeClr val="bg1"/>
                </a:solidFill>
              </a:rPr>
            </a:br>
            <a:r>
              <a:rPr lang="en-GB" spc="-100" dirty="0" smtClean="0">
                <a:solidFill>
                  <a:schemeClr val="bg1"/>
                </a:solidFill>
              </a:rPr>
              <a:t>What </a:t>
            </a:r>
            <a:r>
              <a:rPr lang="en-GB" spc="-100" dirty="0">
                <a:solidFill>
                  <a:schemeClr val="bg1"/>
                </a:solidFill>
              </a:rPr>
              <a:t>are the barriers?</a:t>
            </a:r>
            <a:r>
              <a:rPr lang="en-GB" spc="-100" dirty="0">
                <a:solidFill>
                  <a:schemeClr val="tx2"/>
                </a:solidFill>
              </a:rPr>
              <a:t/>
            </a:r>
            <a:br>
              <a:rPr lang="en-GB" spc="-100" dirty="0">
                <a:solidFill>
                  <a:schemeClr val="tx2"/>
                </a:solidFill>
              </a:rPr>
            </a:br>
            <a:endParaRPr lang="en-GB" dirty="0"/>
          </a:p>
        </p:txBody>
      </p:sp>
    </p:spTree>
    <p:extLst>
      <p:ext uri="{BB962C8B-B14F-4D97-AF65-F5344CB8AC3E}">
        <p14:creationId xmlns:p14="http://schemas.microsoft.com/office/powerpoint/2010/main" val="1016019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ltLang="en-US" dirty="0"/>
              <a:t>Attitudes of peers and </a:t>
            </a:r>
            <a:r>
              <a:rPr lang="en-GB" altLang="en-US" dirty="0" smtClean="0"/>
              <a:t>teachers</a:t>
            </a:r>
          </a:p>
          <a:p>
            <a:pPr marL="0" indent="0">
              <a:buNone/>
            </a:pPr>
            <a:endParaRPr lang="en-GB" altLang="en-US" dirty="0"/>
          </a:p>
          <a:p>
            <a:r>
              <a:rPr lang="en-GB" altLang="en-US" dirty="0"/>
              <a:t>Values of peers and </a:t>
            </a:r>
            <a:r>
              <a:rPr lang="en-GB" altLang="en-US" dirty="0" smtClean="0"/>
              <a:t>teachers</a:t>
            </a:r>
          </a:p>
          <a:p>
            <a:pPr marL="0" indent="0">
              <a:buNone/>
            </a:pPr>
            <a:endParaRPr lang="en-GB" altLang="en-US" dirty="0"/>
          </a:p>
          <a:p>
            <a:r>
              <a:rPr lang="en-GB" altLang="en-US" dirty="0"/>
              <a:t>School Culture</a:t>
            </a:r>
            <a:endParaRPr lang="en-US" altLang="en-US" dirty="0"/>
          </a:p>
          <a:p>
            <a:pPr marL="0" indent="0">
              <a:buNone/>
            </a:pPr>
            <a:endParaRPr lang="en-GB" dirty="0"/>
          </a:p>
        </p:txBody>
      </p:sp>
      <p:sp>
        <p:nvSpPr>
          <p:cNvPr id="3" name="Title 2"/>
          <p:cNvSpPr>
            <a:spLocks noGrp="1"/>
          </p:cNvSpPr>
          <p:nvPr>
            <p:ph type="title"/>
          </p:nvPr>
        </p:nvSpPr>
        <p:spPr/>
        <p:txBody>
          <a:bodyPr/>
          <a:lstStyle/>
          <a:p>
            <a:r>
              <a:rPr lang="en-GB" dirty="0"/>
              <a:t>INCLUSION is about …..</a:t>
            </a:r>
          </a:p>
        </p:txBody>
      </p:sp>
    </p:spTree>
    <p:extLst>
      <p:ext uri="{BB962C8B-B14F-4D97-AF65-F5344CB8AC3E}">
        <p14:creationId xmlns:p14="http://schemas.microsoft.com/office/powerpoint/2010/main" val="2786357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Think about our university…..</a:t>
            </a:r>
            <a:endParaRPr lang="en-GB" dirty="0"/>
          </a:p>
        </p:txBody>
      </p:sp>
      <p:pic>
        <p:nvPicPr>
          <p:cNvPr id="4" name="table"/>
          <p:cNvPicPr>
            <a:picLocks noGrp="1" noChangeAspect="1"/>
          </p:cNvPicPr>
          <p:nvPr>
            <p:ph idx="1"/>
          </p:nvPr>
        </p:nvPicPr>
        <p:blipFill>
          <a:blip r:embed="rId2"/>
          <a:stretch>
            <a:fillRect/>
          </a:stretch>
        </p:blipFill>
        <p:spPr>
          <a:xfrm>
            <a:off x="395536" y="1851836"/>
            <a:ext cx="7416823" cy="4521870"/>
          </a:xfrm>
          <a:prstGeom prst="rect">
            <a:avLst/>
          </a:prstGeom>
        </p:spPr>
      </p:pic>
    </p:spTree>
    <p:extLst>
      <p:ext uri="{BB962C8B-B14F-4D97-AF65-F5344CB8AC3E}">
        <p14:creationId xmlns:p14="http://schemas.microsoft.com/office/powerpoint/2010/main" val="26661032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defRPr/>
            </a:pPr>
            <a:r>
              <a:rPr lang="en-GB" dirty="0"/>
              <a:t>Identifying a difficulty by assessment or diagnosis can bring benefits and drawbacks.</a:t>
            </a:r>
          </a:p>
          <a:p>
            <a:pPr marL="0" indent="0">
              <a:buNone/>
              <a:defRPr/>
            </a:pPr>
            <a:endParaRPr lang="en-GB" dirty="0"/>
          </a:p>
          <a:p>
            <a:pPr>
              <a:buFont typeface="Wingdings" charset="2"/>
              <a:buChar char="n"/>
              <a:defRPr/>
            </a:pPr>
            <a:endParaRPr lang="en-GB" dirty="0"/>
          </a:p>
          <a:p>
            <a:pPr marL="0" indent="0">
              <a:buNone/>
              <a:defRPr/>
            </a:pPr>
            <a:endParaRPr lang="en-GB" dirty="0"/>
          </a:p>
          <a:p>
            <a:pPr>
              <a:buFont typeface="Wingdings" charset="2"/>
              <a:buChar char="n"/>
              <a:defRPr/>
            </a:pPr>
            <a:r>
              <a:rPr lang="en-GB" dirty="0"/>
              <a:t>Think about this and draw up a list of pros and cons.</a:t>
            </a:r>
          </a:p>
          <a:p>
            <a:pPr marL="0" indent="0">
              <a:buNone/>
            </a:pPr>
            <a:endParaRPr lang="en-GB" dirty="0"/>
          </a:p>
        </p:txBody>
      </p:sp>
    </p:spTree>
    <p:extLst>
      <p:ext uri="{BB962C8B-B14F-4D97-AF65-F5344CB8AC3E}">
        <p14:creationId xmlns:p14="http://schemas.microsoft.com/office/powerpoint/2010/main" val="34687045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348880"/>
            <a:ext cx="3339893" cy="4176463"/>
          </a:xfrm>
        </p:spPr>
        <p:txBody>
          <a:bodyPr>
            <a:normAutofit fontScale="70000" lnSpcReduction="20000"/>
          </a:bodyPr>
          <a:lstStyle/>
          <a:p>
            <a:r>
              <a:rPr lang="en-GB" dirty="0" smtClean="0">
                <a:solidFill>
                  <a:schemeClr val="tx1"/>
                </a:solidFill>
                <a:ea typeface="ＭＳ Ｐゴシック" pitchFamily="34" charset="-128"/>
              </a:rPr>
              <a:t>Acknowledgement </a:t>
            </a:r>
            <a:r>
              <a:rPr lang="en-GB" dirty="0">
                <a:solidFill>
                  <a:schemeClr val="tx1"/>
                </a:solidFill>
                <a:ea typeface="ＭＳ Ｐゴシック" pitchFamily="34" charset="-128"/>
              </a:rPr>
              <a:t>of worries and concerns.</a:t>
            </a:r>
          </a:p>
          <a:p>
            <a:pPr marL="0" indent="0">
              <a:buNone/>
            </a:pPr>
            <a:endParaRPr lang="en-GB" dirty="0">
              <a:solidFill>
                <a:schemeClr val="tx1"/>
              </a:solidFill>
              <a:ea typeface="ＭＳ Ｐゴシック" pitchFamily="34" charset="-128"/>
            </a:endParaRPr>
          </a:p>
          <a:p>
            <a:r>
              <a:rPr lang="en-GB" dirty="0">
                <a:solidFill>
                  <a:schemeClr val="tx1"/>
                </a:solidFill>
                <a:ea typeface="ＭＳ Ｐゴシック" pitchFamily="34" charset="-128"/>
              </a:rPr>
              <a:t>Can now research it-so better understanding.</a:t>
            </a:r>
          </a:p>
          <a:p>
            <a:pPr marL="0" indent="0">
              <a:buNone/>
            </a:pPr>
            <a:endParaRPr lang="en-GB" dirty="0">
              <a:solidFill>
                <a:schemeClr val="tx1"/>
              </a:solidFill>
              <a:ea typeface="ＭＳ Ｐゴシック" pitchFamily="34" charset="-128"/>
            </a:endParaRPr>
          </a:p>
          <a:p>
            <a:r>
              <a:rPr lang="en-GB" dirty="0">
                <a:solidFill>
                  <a:schemeClr val="tx1"/>
                </a:solidFill>
                <a:ea typeface="ＭＳ Ｐゴシック" pitchFamily="34" charset="-128"/>
              </a:rPr>
              <a:t>Information can be shared with family, friends, teachers.</a:t>
            </a:r>
          </a:p>
          <a:p>
            <a:pPr marL="0" indent="0">
              <a:buNone/>
            </a:pPr>
            <a:endParaRPr lang="en-GB" dirty="0">
              <a:solidFill>
                <a:schemeClr val="tx1"/>
              </a:solidFill>
              <a:ea typeface="ＭＳ Ｐゴシック" pitchFamily="34" charset="-128"/>
            </a:endParaRPr>
          </a:p>
          <a:p>
            <a:r>
              <a:rPr lang="en-GB" dirty="0">
                <a:solidFill>
                  <a:schemeClr val="tx1"/>
                </a:solidFill>
                <a:ea typeface="ＭＳ Ｐゴシック" pitchFamily="34" charset="-128"/>
              </a:rPr>
              <a:t>May be better planning and services.</a:t>
            </a:r>
          </a:p>
          <a:p>
            <a:pPr marL="0" indent="0">
              <a:buNone/>
            </a:pPr>
            <a:endParaRPr lang="en-GB" dirty="0">
              <a:solidFill>
                <a:schemeClr val="tx1"/>
              </a:solidFill>
              <a:ea typeface="ＭＳ Ｐゴシック" pitchFamily="34" charset="-128"/>
            </a:endParaRPr>
          </a:p>
          <a:p>
            <a:r>
              <a:rPr lang="en-GB" dirty="0">
                <a:solidFill>
                  <a:schemeClr val="tx1"/>
                </a:solidFill>
                <a:ea typeface="ＭＳ Ｐゴシック" pitchFamily="34" charset="-128"/>
              </a:rPr>
              <a:t>May help child’s self esteem to understand nature of the problem</a:t>
            </a:r>
            <a:endParaRPr lang="en-GB" dirty="0">
              <a:solidFill>
                <a:schemeClr val="tx1"/>
              </a:solidFill>
            </a:endParaRPr>
          </a:p>
          <a:p>
            <a:endParaRPr lang="en-GB" dirty="0"/>
          </a:p>
        </p:txBody>
      </p:sp>
      <p:sp>
        <p:nvSpPr>
          <p:cNvPr id="3" name="Title 2"/>
          <p:cNvSpPr>
            <a:spLocks noGrp="1"/>
          </p:cNvSpPr>
          <p:nvPr>
            <p:ph type="title"/>
          </p:nvPr>
        </p:nvSpPr>
        <p:spPr/>
        <p:txBody>
          <a:bodyPr/>
          <a:lstStyle/>
          <a:p>
            <a:r>
              <a:rPr lang="en-GB" dirty="0" smtClean="0"/>
              <a:t>Label or not?</a:t>
            </a:r>
            <a:endParaRPr lang="en-GB" dirty="0"/>
          </a:p>
        </p:txBody>
      </p:sp>
      <p:sp>
        <p:nvSpPr>
          <p:cNvPr id="4" name="Rectangle 3"/>
          <p:cNvSpPr/>
          <p:nvPr/>
        </p:nvSpPr>
        <p:spPr>
          <a:xfrm>
            <a:off x="5148064" y="2348880"/>
            <a:ext cx="3222104" cy="4081117"/>
          </a:xfrm>
          <a:prstGeom prst="rect">
            <a:avLst/>
          </a:prstGeom>
        </p:spPr>
        <p:txBody>
          <a:bodyPr wrap="square">
            <a:spAutoFit/>
          </a:bodyPr>
          <a:lstStyle/>
          <a:p>
            <a:pPr>
              <a:lnSpc>
                <a:spcPct val="90000"/>
              </a:lnSpc>
              <a:buFont typeface="Arial" pitchFamily="34" charset="0"/>
              <a:buChar char="•"/>
            </a:pPr>
            <a:r>
              <a:rPr lang="en-GB" dirty="0">
                <a:ea typeface="ＭＳ Ｐゴシック" pitchFamily="34" charset="-128"/>
              </a:rPr>
              <a:t>Label may restrict expectations.</a:t>
            </a:r>
          </a:p>
          <a:p>
            <a:pPr>
              <a:lnSpc>
                <a:spcPct val="90000"/>
              </a:lnSpc>
            </a:pPr>
            <a:endParaRPr lang="en-GB" dirty="0">
              <a:ea typeface="ＭＳ Ｐゴシック" pitchFamily="34" charset="-128"/>
            </a:endParaRPr>
          </a:p>
          <a:p>
            <a:pPr>
              <a:lnSpc>
                <a:spcPct val="90000"/>
              </a:lnSpc>
              <a:buFont typeface="Arial" pitchFamily="34" charset="0"/>
              <a:buChar char="•"/>
            </a:pPr>
            <a:r>
              <a:rPr lang="en-GB" dirty="0">
                <a:ea typeface="ＭＳ Ｐゴシック" pitchFamily="34" charset="-128"/>
              </a:rPr>
              <a:t>Label may bring negative, preconceived views to mind.</a:t>
            </a:r>
          </a:p>
          <a:p>
            <a:pPr>
              <a:lnSpc>
                <a:spcPct val="90000"/>
              </a:lnSpc>
            </a:pPr>
            <a:endParaRPr lang="en-GB" dirty="0">
              <a:ea typeface="ＭＳ Ｐゴシック" pitchFamily="34" charset="-128"/>
            </a:endParaRPr>
          </a:p>
          <a:p>
            <a:pPr>
              <a:lnSpc>
                <a:spcPct val="90000"/>
              </a:lnSpc>
              <a:buFont typeface="Arial" pitchFamily="34" charset="0"/>
              <a:buChar char="•"/>
            </a:pPr>
            <a:r>
              <a:rPr lang="en-GB" dirty="0">
                <a:ea typeface="ＭＳ Ｐゴシック" pitchFamily="34" charset="-128"/>
              </a:rPr>
              <a:t>The label rather than the child may be seen. Each child is unique.</a:t>
            </a:r>
          </a:p>
          <a:p>
            <a:pPr>
              <a:lnSpc>
                <a:spcPct val="90000"/>
              </a:lnSpc>
            </a:pPr>
            <a:endParaRPr lang="en-GB" dirty="0">
              <a:ea typeface="ＭＳ Ｐゴシック" pitchFamily="34" charset="-128"/>
            </a:endParaRPr>
          </a:p>
          <a:p>
            <a:pPr>
              <a:lnSpc>
                <a:spcPct val="90000"/>
              </a:lnSpc>
              <a:buFont typeface="Arial" pitchFamily="34" charset="0"/>
              <a:buChar char="•"/>
            </a:pPr>
            <a:r>
              <a:rPr lang="en-GB" dirty="0">
                <a:ea typeface="ＭＳ Ｐゴシック" pitchFamily="34" charset="-128"/>
              </a:rPr>
              <a:t>The child may form negative self view which will lower self esteem.</a:t>
            </a:r>
          </a:p>
          <a:p>
            <a:pPr>
              <a:lnSpc>
                <a:spcPct val="90000"/>
              </a:lnSpc>
            </a:pPr>
            <a:endParaRPr lang="en-GB" dirty="0">
              <a:ea typeface="ＭＳ Ｐゴシック" pitchFamily="34" charset="-128"/>
            </a:endParaRPr>
          </a:p>
          <a:p>
            <a:pPr>
              <a:lnSpc>
                <a:spcPct val="90000"/>
              </a:lnSpc>
              <a:buFont typeface="Arial" pitchFamily="34" charset="0"/>
              <a:buChar char="•"/>
            </a:pPr>
            <a:r>
              <a:rPr lang="en-GB" dirty="0">
                <a:ea typeface="ＭＳ Ｐゴシック" pitchFamily="34" charset="-128"/>
              </a:rPr>
              <a:t>Child may have lower expectations for self.</a:t>
            </a:r>
          </a:p>
        </p:txBody>
      </p:sp>
    </p:spTree>
    <p:extLst>
      <p:ext uri="{BB962C8B-B14F-4D97-AF65-F5344CB8AC3E}">
        <p14:creationId xmlns:p14="http://schemas.microsoft.com/office/powerpoint/2010/main" val="2382591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ltLang="en-US" dirty="0">
                <a:ea typeface="ＭＳ Ｐゴシック" charset="-128"/>
              </a:rPr>
              <a:t>Brave hero</a:t>
            </a:r>
          </a:p>
          <a:p>
            <a:endParaRPr lang="en-GB" altLang="en-US" dirty="0">
              <a:ea typeface="ＭＳ Ｐゴシック" charset="-128"/>
            </a:endParaRPr>
          </a:p>
          <a:p>
            <a:r>
              <a:rPr lang="en-GB" altLang="en-US" dirty="0">
                <a:ea typeface="ＭＳ Ｐゴシック" charset="-128"/>
              </a:rPr>
              <a:t>Pathetic victim</a:t>
            </a:r>
          </a:p>
          <a:p>
            <a:endParaRPr lang="en-GB" altLang="en-US" dirty="0">
              <a:ea typeface="ＭＳ Ｐゴシック" charset="-128"/>
            </a:endParaRPr>
          </a:p>
          <a:p>
            <a:r>
              <a:rPr lang="en-GB" altLang="en-US" dirty="0">
                <a:ea typeface="ＭＳ Ｐゴシック" charset="-128"/>
              </a:rPr>
              <a:t>Bitter malcontent</a:t>
            </a:r>
          </a:p>
          <a:p>
            <a:pPr marL="0" indent="0">
              <a:buNone/>
            </a:pPr>
            <a:endParaRPr lang="en-GB" dirty="0"/>
          </a:p>
        </p:txBody>
      </p:sp>
      <p:sp>
        <p:nvSpPr>
          <p:cNvPr id="3" name="Title 2"/>
          <p:cNvSpPr>
            <a:spLocks noGrp="1"/>
          </p:cNvSpPr>
          <p:nvPr>
            <p:ph type="title"/>
          </p:nvPr>
        </p:nvSpPr>
        <p:spPr/>
        <p:txBody>
          <a:bodyPr/>
          <a:lstStyle/>
          <a:p>
            <a:r>
              <a:rPr lang="en-GB" dirty="0" smtClean="0"/>
              <a:t>Stereotyping</a:t>
            </a:r>
            <a:endParaRPr lang="en-GB" dirty="0"/>
          </a:p>
        </p:txBody>
      </p:sp>
    </p:spTree>
    <p:extLst>
      <p:ext uri="{BB962C8B-B14F-4D97-AF65-F5344CB8AC3E}">
        <p14:creationId xmlns:p14="http://schemas.microsoft.com/office/powerpoint/2010/main" val="4290183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27584" y="2655496"/>
            <a:ext cx="2259773" cy="3129211"/>
          </a:xfrm>
        </p:spPr>
        <p:txBody>
          <a:bodyPr>
            <a:normAutofit fontScale="92500" lnSpcReduction="20000"/>
          </a:bodyPr>
          <a:lstStyle/>
          <a:p>
            <a:pPr marL="0" indent="0">
              <a:lnSpc>
                <a:spcPct val="80000"/>
              </a:lnSpc>
              <a:spcBef>
                <a:spcPct val="0"/>
              </a:spcBef>
              <a:buNone/>
              <a:defRPr/>
            </a:pPr>
            <a:endParaRPr lang="en-GB" spc="-100" dirty="0">
              <a:latin typeface="+mj-lt"/>
            </a:endParaRPr>
          </a:p>
          <a:p>
            <a:pPr>
              <a:lnSpc>
                <a:spcPct val="80000"/>
              </a:lnSpc>
              <a:buFont typeface="Arial" panose="020B0604020202020204" pitchFamily="34" charset="0"/>
              <a:buChar char="•"/>
              <a:defRPr/>
            </a:pPr>
            <a:r>
              <a:rPr lang="en-GB" sz="2200" dirty="0">
                <a:latin typeface="+mj-lt"/>
                <a:ea typeface="ＭＳ Ｐゴシック" charset="-128"/>
              </a:rPr>
              <a:t>Able bodied</a:t>
            </a:r>
          </a:p>
          <a:p>
            <a:pPr marL="0" indent="0">
              <a:lnSpc>
                <a:spcPct val="80000"/>
              </a:lnSpc>
              <a:buNone/>
              <a:defRPr/>
            </a:pPr>
            <a:endParaRPr lang="en-GB" sz="2200" dirty="0">
              <a:latin typeface="+mj-lt"/>
              <a:ea typeface="ＭＳ Ｐゴシック" charset="-128"/>
            </a:endParaRPr>
          </a:p>
          <a:p>
            <a:pPr>
              <a:lnSpc>
                <a:spcPct val="80000"/>
              </a:lnSpc>
              <a:buFont typeface="Arial" panose="020B0604020202020204" pitchFamily="34" charset="0"/>
              <a:buChar char="•"/>
              <a:defRPr/>
            </a:pPr>
            <a:r>
              <a:rPr lang="en-GB" sz="2200" dirty="0" smtClean="0">
                <a:latin typeface="+mj-lt"/>
                <a:ea typeface="ＭＳ Ｐゴシック" charset="-128"/>
              </a:rPr>
              <a:t>Normal</a:t>
            </a:r>
          </a:p>
          <a:p>
            <a:pPr marL="0" indent="0">
              <a:lnSpc>
                <a:spcPct val="80000"/>
              </a:lnSpc>
              <a:defRPr/>
            </a:pPr>
            <a:endParaRPr lang="en-GB" sz="2200" dirty="0">
              <a:latin typeface="+mj-lt"/>
              <a:ea typeface="ＭＳ Ｐゴシック" charset="-128"/>
            </a:endParaRPr>
          </a:p>
          <a:p>
            <a:pPr>
              <a:lnSpc>
                <a:spcPct val="80000"/>
              </a:lnSpc>
              <a:buFont typeface="Arial" panose="020B0604020202020204" pitchFamily="34" charset="0"/>
              <a:buChar char="•"/>
              <a:defRPr/>
            </a:pPr>
            <a:r>
              <a:rPr lang="en-GB" sz="2200" dirty="0">
                <a:latin typeface="+mj-lt"/>
                <a:ea typeface="ＭＳ Ｐゴシック" charset="-128"/>
              </a:rPr>
              <a:t>Independent</a:t>
            </a:r>
          </a:p>
          <a:p>
            <a:pPr marL="0" indent="0">
              <a:lnSpc>
                <a:spcPct val="80000"/>
              </a:lnSpc>
              <a:defRPr/>
            </a:pPr>
            <a:endParaRPr lang="en-GB" sz="2200" dirty="0">
              <a:latin typeface="+mj-lt"/>
              <a:ea typeface="ＭＳ Ｐゴシック" charset="-128"/>
            </a:endParaRPr>
          </a:p>
          <a:p>
            <a:pPr>
              <a:lnSpc>
                <a:spcPct val="80000"/>
              </a:lnSpc>
              <a:buFont typeface="Arial" panose="020B0604020202020204" pitchFamily="34" charset="0"/>
              <a:buChar char="•"/>
              <a:defRPr/>
            </a:pPr>
            <a:r>
              <a:rPr lang="en-GB" sz="2200" dirty="0">
                <a:latin typeface="+mj-lt"/>
                <a:ea typeface="ＭＳ Ｐゴシック" charset="-128"/>
              </a:rPr>
              <a:t>Good</a:t>
            </a:r>
          </a:p>
          <a:p>
            <a:pPr marL="0" indent="0">
              <a:lnSpc>
                <a:spcPct val="80000"/>
              </a:lnSpc>
              <a:defRPr/>
            </a:pPr>
            <a:endParaRPr lang="en-GB" sz="2200" dirty="0">
              <a:latin typeface="+mj-lt"/>
              <a:ea typeface="ＭＳ Ｐゴシック" charset="-128"/>
            </a:endParaRPr>
          </a:p>
          <a:p>
            <a:pPr>
              <a:lnSpc>
                <a:spcPct val="80000"/>
              </a:lnSpc>
              <a:buFont typeface="Arial" panose="020B0604020202020204" pitchFamily="34" charset="0"/>
              <a:buChar char="•"/>
              <a:defRPr/>
            </a:pPr>
            <a:r>
              <a:rPr lang="en-GB" sz="2200" dirty="0">
                <a:latin typeface="+mj-lt"/>
                <a:ea typeface="ＭＳ Ｐゴシック" charset="-128"/>
              </a:rPr>
              <a:t>Clean</a:t>
            </a:r>
          </a:p>
          <a:p>
            <a:pPr marL="0" indent="0">
              <a:lnSpc>
                <a:spcPct val="80000"/>
              </a:lnSpc>
              <a:buNone/>
              <a:defRPr/>
            </a:pPr>
            <a:endParaRPr lang="en-GB" sz="2200" dirty="0">
              <a:latin typeface="+mj-lt"/>
              <a:ea typeface="ＭＳ Ｐゴシック" charset="-128"/>
            </a:endParaRPr>
          </a:p>
          <a:p>
            <a:pPr>
              <a:lnSpc>
                <a:spcPct val="80000"/>
              </a:lnSpc>
              <a:buFont typeface="Arial" panose="020B0604020202020204" pitchFamily="34" charset="0"/>
              <a:buChar char="•"/>
              <a:defRPr/>
            </a:pPr>
            <a:r>
              <a:rPr lang="en-GB" sz="2200" dirty="0">
                <a:latin typeface="+mj-lt"/>
                <a:ea typeface="ＭＳ Ｐゴシック" charset="-128"/>
              </a:rPr>
              <a:t>Fit</a:t>
            </a:r>
          </a:p>
          <a:p>
            <a:endParaRPr lang="en-GB" dirty="0"/>
          </a:p>
        </p:txBody>
      </p:sp>
      <p:sp>
        <p:nvSpPr>
          <p:cNvPr id="3" name="Title 2"/>
          <p:cNvSpPr>
            <a:spLocks noGrp="1"/>
          </p:cNvSpPr>
          <p:nvPr>
            <p:ph type="title"/>
          </p:nvPr>
        </p:nvSpPr>
        <p:spPr/>
        <p:txBody>
          <a:bodyPr>
            <a:normAutofit fontScale="90000"/>
          </a:bodyPr>
          <a:lstStyle/>
          <a:p>
            <a:r>
              <a:rPr lang="en-GB" spc="-100" dirty="0">
                <a:solidFill>
                  <a:schemeClr val="bg1"/>
                </a:solidFill>
              </a:rPr>
              <a:t>Positive v. Negative terminology </a:t>
            </a:r>
            <a:r>
              <a:rPr lang="en-GB" spc="-100" dirty="0">
                <a:solidFill>
                  <a:schemeClr val="tx2"/>
                </a:solidFill>
              </a:rPr>
              <a:t/>
            </a:r>
            <a:br>
              <a:rPr lang="en-GB" spc="-100" dirty="0">
                <a:solidFill>
                  <a:schemeClr val="tx2"/>
                </a:solidFill>
              </a:rPr>
            </a:br>
            <a:endParaRPr lang="en-GB" dirty="0"/>
          </a:p>
        </p:txBody>
      </p:sp>
      <p:sp>
        <p:nvSpPr>
          <p:cNvPr id="4" name="Rectangle 3"/>
          <p:cNvSpPr/>
          <p:nvPr/>
        </p:nvSpPr>
        <p:spPr>
          <a:xfrm>
            <a:off x="4211960" y="2708919"/>
            <a:ext cx="4572000" cy="3022366"/>
          </a:xfrm>
          <a:prstGeom prst="rect">
            <a:avLst/>
          </a:prstGeom>
        </p:spPr>
        <p:txBody>
          <a:bodyPr>
            <a:spAutoFit/>
          </a:bodyPr>
          <a:lstStyle/>
          <a:p>
            <a:pPr>
              <a:lnSpc>
                <a:spcPct val="80000"/>
              </a:lnSpc>
            </a:pPr>
            <a:endParaRPr lang="en-GB" altLang="en-US" dirty="0" smtClean="0">
              <a:solidFill>
                <a:schemeClr val="tx2"/>
              </a:solidFill>
              <a:ea typeface="ＭＳ Ｐゴシック" charset="-128"/>
            </a:endParaRPr>
          </a:p>
          <a:p>
            <a:pPr marL="342900" indent="-342900">
              <a:lnSpc>
                <a:spcPct val="80000"/>
              </a:lnSpc>
              <a:buFont typeface="Arial" panose="020B0604020202020204" pitchFamily="34" charset="0"/>
              <a:buChar char="•"/>
            </a:pPr>
            <a:r>
              <a:rPr lang="en-GB" altLang="en-US" sz="2000" dirty="0" smtClean="0">
                <a:solidFill>
                  <a:schemeClr val="tx2"/>
                </a:solidFill>
                <a:latin typeface="+mj-lt"/>
                <a:ea typeface="ＭＳ Ｐゴシック" charset="-128"/>
              </a:rPr>
              <a:t>Disabled</a:t>
            </a:r>
          </a:p>
          <a:p>
            <a:pPr>
              <a:lnSpc>
                <a:spcPct val="80000"/>
              </a:lnSpc>
            </a:pPr>
            <a:endParaRPr lang="en-GB" altLang="en-US" sz="2000" dirty="0" smtClean="0">
              <a:solidFill>
                <a:schemeClr val="tx2"/>
              </a:solidFill>
              <a:latin typeface="+mj-lt"/>
              <a:ea typeface="ＭＳ Ｐゴシック" charset="-128"/>
            </a:endParaRPr>
          </a:p>
          <a:p>
            <a:pPr marL="342900" indent="-342900">
              <a:lnSpc>
                <a:spcPct val="80000"/>
              </a:lnSpc>
              <a:buFont typeface="Arial" panose="020B0604020202020204" pitchFamily="34" charset="0"/>
              <a:buChar char="•"/>
            </a:pPr>
            <a:r>
              <a:rPr lang="en-GB" altLang="en-US" sz="2000" dirty="0" smtClean="0">
                <a:solidFill>
                  <a:schemeClr val="tx2"/>
                </a:solidFill>
                <a:latin typeface="+mj-lt"/>
                <a:ea typeface="ＭＳ Ｐゴシック" charset="-128"/>
              </a:rPr>
              <a:t>Abnormal</a:t>
            </a:r>
          </a:p>
          <a:p>
            <a:pPr>
              <a:lnSpc>
                <a:spcPct val="80000"/>
              </a:lnSpc>
            </a:pPr>
            <a:endParaRPr lang="en-GB" altLang="en-US" sz="2000" dirty="0" smtClean="0">
              <a:solidFill>
                <a:schemeClr val="tx2"/>
              </a:solidFill>
              <a:latin typeface="+mj-lt"/>
              <a:ea typeface="ＭＳ Ｐゴシック" charset="-128"/>
            </a:endParaRPr>
          </a:p>
          <a:p>
            <a:pPr marL="342900" indent="-342900">
              <a:lnSpc>
                <a:spcPct val="80000"/>
              </a:lnSpc>
              <a:buFont typeface="Arial" panose="020B0604020202020204" pitchFamily="34" charset="0"/>
              <a:buChar char="•"/>
            </a:pPr>
            <a:r>
              <a:rPr lang="en-GB" altLang="en-US" sz="2000" dirty="0" smtClean="0">
                <a:solidFill>
                  <a:schemeClr val="tx2"/>
                </a:solidFill>
                <a:latin typeface="+mj-lt"/>
                <a:ea typeface="ＭＳ Ｐゴシック" charset="-128"/>
              </a:rPr>
              <a:t>Dependent</a:t>
            </a:r>
          </a:p>
          <a:p>
            <a:pPr>
              <a:lnSpc>
                <a:spcPct val="80000"/>
              </a:lnSpc>
            </a:pPr>
            <a:endParaRPr lang="en-GB" altLang="en-US" sz="2000" dirty="0" smtClean="0">
              <a:solidFill>
                <a:schemeClr val="tx2"/>
              </a:solidFill>
              <a:latin typeface="+mj-lt"/>
              <a:ea typeface="ＭＳ Ｐゴシック" charset="-128"/>
            </a:endParaRPr>
          </a:p>
          <a:p>
            <a:pPr marL="342900" indent="-342900">
              <a:lnSpc>
                <a:spcPct val="80000"/>
              </a:lnSpc>
              <a:buFont typeface="Arial" panose="020B0604020202020204" pitchFamily="34" charset="0"/>
              <a:buChar char="•"/>
            </a:pPr>
            <a:r>
              <a:rPr lang="en-GB" altLang="en-US" sz="2000" dirty="0" smtClean="0">
                <a:solidFill>
                  <a:schemeClr val="tx2"/>
                </a:solidFill>
                <a:latin typeface="+mj-lt"/>
                <a:ea typeface="ＭＳ Ｐゴシック" charset="-128"/>
              </a:rPr>
              <a:t>Bad</a:t>
            </a:r>
          </a:p>
          <a:p>
            <a:pPr>
              <a:lnSpc>
                <a:spcPct val="80000"/>
              </a:lnSpc>
            </a:pPr>
            <a:endParaRPr lang="en-GB" altLang="en-US" sz="2000" dirty="0" smtClean="0">
              <a:solidFill>
                <a:schemeClr val="tx2"/>
              </a:solidFill>
              <a:latin typeface="+mj-lt"/>
              <a:ea typeface="ＭＳ Ｐゴシック" charset="-128"/>
            </a:endParaRPr>
          </a:p>
          <a:p>
            <a:pPr marL="342900" indent="-342900">
              <a:lnSpc>
                <a:spcPct val="80000"/>
              </a:lnSpc>
              <a:buFont typeface="Arial" panose="020B0604020202020204" pitchFamily="34" charset="0"/>
              <a:buChar char="•"/>
            </a:pPr>
            <a:r>
              <a:rPr lang="en-GB" altLang="en-US" sz="2000" dirty="0" smtClean="0">
                <a:solidFill>
                  <a:schemeClr val="tx2"/>
                </a:solidFill>
                <a:latin typeface="+mj-lt"/>
                <a:ea typeface="ＭＳ Ｐゴシック" charset="-128"/>
              </a:rPr>
              <a:t>Unclean</a:t>
            </a:r>
          </a:p>
          <a:p>
            <a:pPr>
              <a:lnSpc>
                <a:spcPct val="80000"/>
              </a:lnSpc>
            </a:pPr>
            <a:endParaRPr lang="en-GB" altLang="en-US" sz="2000" dirty="0" smtClean="0">
              <a:solidFill>
                <a:schemeClr val="tx2"/>
              </a:solidFill>
              <a:latin typeface="+mj-lt"/>
              <a:ea typeface="ＭＳ Ｐゴシック" charset="-128"/>
            </a:endParaRPr>
          </a:p>
          <a:p>
            <a:pPr marL="342900" indent="-342900">
              <a:lnSpc>
                <a:spcPct val="80000"/>
              </a:lnSpc>
              <a:buFont typeface="Arial" panose="020B0604020202020204" pitchFamily="34" charset="0"/>
              <a:buChar char="•"/>
            </a:pPr>
            <a:r>
              <a:rPr lang="en-GB" altLang="en-US" sz="2000" dirty="0" smtClean="0">
                <a:solidFill>
                  <a:schemeClr val="tx2"/>
                </a:solidFill>
                <a:latin typeface="+mj-lt"/>
                <a:ea typeface="ＭＳ Ｐゴシック" charset="-128"/>
              </a:rPr>
              <a:t>Unfit</a:t>
            </a:r>
          </a:p>
        </p:txBody>
      </p:sp>
      <p:sp>
        <p:nvSpPr>
          <p:cNvPr id="5" name="Rectangle 4"/>
          <p:cNvSpPr/>
          <p:nvPr/>
        </p:nvSpPr>
        <p:spPr>
          <a:xfrm>
            <a:off x="107504" y="5949280"/>
            <a:ext cx="6912768" cy="784830"/>
          </a:xfrm>
          <a:prstGeom prst="rect">
            <a:avLst/>
          </a:prstGeom>
        </p:spPr>
        <p:txBody>
          <a:bodyPr wrap="square">
            <a:spAutoFit/>
          </a:bodyPr>
          <a:lstStyle/>
          <a:p>
            <a:pPr>
              <a:spcBef>
                <a:spcPct val="50000"/>
              </a:spcBef>
              <a:defRPr/>
            </a:pPr>
            <a:r>
              <a:rPr lang="en-GB" dirty="0">
                <a:solidFill>
                  <a:schemeClr val="tx2"/>
                </a:solidFill>
              </a:rPr>
              <a:t>Sadly there is also use of negative and stigmatising labels</a:t>
            </a:r>
          </a:p>
          <a:p>
            <a:pPr>
              <a:spcBef>
                <a:spcPct val="50000"/>
              </a:spcBef>
              <a:defRPr/>
            </a:pPr>
            <a:r>
              <a:rPr lang="en-GB" dirty="0">
                <a:solidFill>
                  <a:schemeClr val="tx2"/>
                </a:solidFill>
              </a:rPr>
              <a:t>by children…and adults.</a:t>
            </a:r>
          </a:p>
        </p:txBody>
      </p:sp>
    </p:spTree>
    <p:extLst>
      <p:ext uri="{BB962C8B-B14F-4D97-AF65-F5344CB8AC3E}">
        <p14:creationId xmlns:p14="http://schemas.microsoft.com/office/powerpoint/2010/main" val="1187582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09600" indent="-609600">
              <a:buNone/>
              <a:defRPr/>
            </a:pPr>
            <a:r>
              <a:rPr lang="en-GB" dirty="0"/>
              <a:t>E.g. Physical and sensory </a:t>
            </a:r>
            <a:r>
              <a:rPr lang="en-GB" dirty="0" smtClean="0"/>
              <a:t>disability</a:t>
            </a:r>
          </a:p>
          <a:p>
            <a:pPr marL="609600" indent="-609600">
              <a:buNone/>
              <a:defRPr/>
            </a:pPr>
            <a:endParaRPr lang="en-GB" dirty="0"/>
          </a:p>
          <a:p>
            <a:pPr marL="609600" indent="-609600">
              <a:buFontTx/>
              <a:buAutoNum type="arabicPeriod"/>
              <a:defRPr/>
            </a:pPr>
            <a:r>
              <a:rPr lang="en-GB" dirty="0"/>
              <a:t>Can I get into the school? The classroom?</a:t>
            </a:r>
          </a:p>
          <a:p>
            <a:pPr marL="609600" indent="-609600">
              <a:buFontTx/>
              <a:buAutoNum type="arabicPeriod"/>
              <a:defRPr/>
            </a:pPr>
            <a:r>
              <a:rPr lang="en-GB" dirty="0"/>
              <a:t>Can I sit at the table or desk?</a:t>
            </a:r>
          </a:p>
          <a:p>
            <a:pPr marL="609600" indent="-609600">
              <a:buFontTx/>
              <a:buAutoNum type="arabicPeriod"/>
              <a:defRPr/>
            </a:pPr>
            <a:r>
              <a:rPr lang="en-GB" dirty="0"/>
              <a:t>Can I see the interactive white board or my paper?</a:t>
            </a:r>
          </a:p>
          <a:p>
            <a:pPr marL="609600" indent="-609600">
              <a:buFontTx/>
              <a:buAutoNum type="arabicPeriod"/>
              <a:defRPr/>
            </a:pPr>
            <a:r>
              <a:rPr lang="en-GB" dirty="0"/>
              <a:t>Can I hear the teacher and my classmates?</a:t>
            </a:r>
          </a:p>
          <a:p>
            <a:pPr marL="0" indent="0">
              <a:buNone/>
            </a:pPr>
            <a:endParaRPr lang="en-GB" dirty="0"/>
          </a:p>
        </p:txBody>
      </p:sp>
      <p:sp>
        <p:nvSpPr>
          <p:cNvPr id="3" name="Title 2"/>
          <p:cNvSpPr>
            <a:spLocks noGrp="1"/>
          </p:cNvSpPr>
          <p:nvPr>
            <p:ph type="title"/>
          </p:nvPr>
        </p:nvSpPr>
        <p:spPr/>
        <p:txBody>
          <a:bodyPr>
            <a:normAutofit fontScale="90000"/>
          </a:bodyPr>
          <a:lstStyle/>
          <a:p>
            <a:r>
              <a:rPr lang="en-GB" spc="-100" dirty="0">
                <a:solidFill>
                  <a:schemeClr val="bg1"/>
                </a:solidFill>
              </a:rPr>
              <a:t>Access to the curriculum</a:t>
            </a:r>
            <a:r>
              <a:rPr lang="en-GB" spc="-100" dirty="0">
                <a:solidFill>
                  <a:schemeClr val="tx2"/>
                </a:solidFill>
              </a:rPr>
              <a:t/>
            </a:r>
            <a:br>
              <a:rPr lang="en-GB" spc="-100" dirty="0">
                <a:solidFill>
                  <a:schemeClr val="tx2"/>
                </a:solidFill>
              </a:rPr>
            </a:br>
            <a:endParaRPr lang="en-GB" dirty="0"/>
          </a:p>
        </p:txBody>
      </p:sp>
    </p:spTree>
    <p:extLst>
      <p:ext uri="{BB962C8B-B14F-4D97-AF65-F5344CB8AC3E}">
        <p14:creationId xmlns:p14="http://schemas.microsoft.com/office/powerpoint/2010/main" val="42660745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pPr>
            <a:r>
              <a:rPr lang="en-GB" sz="4800" dirty="0" smtClean="0"/>
              <a:t>Write one sentence that defines inclusive practice </a:t>
            </a:r>
            <a:endParaRPr lang="en-GB" sz="4800" dirty="0"/>
          </a:p>
        </p:txBody>
      </p:sp>
    </p:spTree>
    <p:extLst>
      <p:ext uri="{BB962C8B-B14F-4D97-AF65-F5344CB8AC3E}">
        <p14:creationId xmlns:p14="http://schemas.microsoft.com/office/powerpoint/2010/main" val="32550907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defRPr/>
            </a:pPr>
            <a:r>
              <a:rPr lang="en-GB" dirty="0">
                <a:ea typeface="ＭＳ Ｐゴシック" charset="-128"/>
              </a:rPr>
              <a:t>Valuing all students and staff equally</a:t>
            </a:r>
            <a:r>
              <a:rPr lang="en-GB" dirty="0" smtClean="0">
                <a:ea typeface="ＭＳ Ｐゴシック" charset="-128"/>
              </a:rPr>
              <a:t>.</a:t>
            </a:r>
          </a:p>
          <a:p>
            <a:pPr marL="0" indent="0">
              <a:buNone/>
              <a:defRPr/>
            </a:pPr>
            <a:endParaRPr lang="en-GB" dirty="0">
              <a:ea typeface="ＭＳ Ｐゴシック" charset="-128"/>
            </a:endParaRPr>
          </a:p>
          <a:p>
            <a:pPr>
              <a:defRPr/>
            </a:pPr>
            <a:r>
              <a:rPr lang="en-GB" dirty="0">
                <a:ea typeface="ＭＳ Ｐゴシック" charset="-128"/>
              </a:rPr>
              <a:t>Reducing barriers to learning and participation for all students, not only those with impairments or those categorised as ‘having special educational needs</a:t>
            </a:r>
            <a:r>
              <a:rPr lang="en-GB" dirty="0" smtClean="0">
                <a:ea typeface="ＭＳ Ｐゴシック" charset="-128"/>
              </a:rPr>
              <a:t>’.</a:t>
            </a:r>
          </a:p>
          <a:p>
            <a:pPr marL="0" indent="0">
              <a:buNone/>
              <a:defRPr/>
            </a:pPr>
            <a:endParaRPr lang="en-GB" dirty="0">
              <a:ea typeface="ＭＳ Ｐゴシック" charset="-128"/>
            </a:endParaRPr>
          </a:p>
          <a:p>
            <a:pPr>
              <a:defRPr/>
            </a:pPr>
            <a:r>
              <a:rPr lang="en-GB" dirty="0">
                <a:ea typeface="ＭＳ Ｐゴシック" charset="-128"/>
              </a:rPr>
              <a:t>Viewing the difference between students as resources to support learning, rather than problems to overcome</a:t>
            </a:r>
            <a:r>
              <a:rPr lang="en-GB" dirty="0" smtClean="0">
                <a:ea typeface="ＭＳ Ｐゴシック" charset="-128"/>
              </a:rPr>
              <a:t>.</a:t>
            </a:r>
          </a:p>
          <a:p>
            <a:pPr marL="0" indent="0">
              <a:buNone/>
              <a:defRPr/>
            </a:pPr>
            <a:endParaRPr lang="en-GB" dirty="0">
              <a:ea typeface="ＭＳ Ｐゴシック" charset="-128"/>
            </a:endParaRPr>
          </a:p>
          <a:p>
            <a:pPr marL="0" indent="0">
              <a:buNone/>
              <a:defRPr/>
            </a:pPr>
            <a:r>
              <a:rPr lang="en-GB" b="1" dirty="0" err="1">
                <a:ea typeface="ＭＳ Ｐゴシック" charset="-128"/>
              </a:rPr>
              <a:t>Ainscow</a:t>
            </a:r>
            <a:r>
              <a:rPr lang="en-GB" b="1" dirty="0">
                <a:ea typeface="ＭＳ Ｐゴシック" charset="-128"/>
              </a:rPr>
              <a:t> and Booth(2002 p.3) </a:t>
            </a:r>
          </a:p>
          <a:p>
            <a:pPr marL="0" indent="0">
              <a:buNone/>
            </a:pPr>
            <a:endParaRPr lang="en-GB" dirty="0"/>
          </a:p>
        </p:txBody>
      </p:sp>
      <p:sp>
        <p:nvSpPr>
          <p:cNvPr id="3" name="Title 2"/>
          <p:cNvSpPr>
            <a:spLocks noGrp="1"/>
          </p:cNvSpPr>
          <p:nvPr>
            <p:ph type="title"/>
          </p:nvPr>
        </p:nvSpPr>
        <p:spPr/>
        <p:txBody>
          <a:bodyPr>
            <a:normAutofit fontScale="90000"/>
          </a:bodyPr>
          <a:lstStyle/>
          <a:p>
            <a:r>
              <a:rPr lang="en-GB" spc="-100" dirty="0" smtClean="0">
                <a:solidFill>
                  <a:schemeClr val="bg1"/>
                </a:solidFill>
              </a:rPr>
              <a:t/>
            </a:r>
            <a:br>
              <a:rPr lang="en-GB" spc="-100" dirty="0" smtClean="0">
                <a:solidFill>
                  <a:schemeClr val="bg1"/>
                </a:solidFill>
              </a:rPr>
            </a:br>
            <a:r>
              <a:rPr lang="en-GB" spc="-100" dirty="0" smtClean="0">
                <a:solidFill>
                  <a:schemeClr val="bg1"/>
                </a:solidFill>
              </a:rPr>
              <a:t>An </a:t>
            </a:r>
            <a:r>
              <a:rPr lang="en-GB" spc="-100" dirty="0">
                <a:solidFill>
                  <a:schemeClr val="bg1"/>
                </a:solidFill>
              </a:rPr>
              <a:t>Inclusive Definition</a:t>
            </a:r>
            <a:r>
              <a:rPr lang="en-GB" spc="-100" dirty="0">
                <a:solidFill>
                  <a:schemeClr val="tx2"/>
                </a:solidFill>
              </a:rPr>
              <a:t/>
            </a:r>
            <a:br>
              <a:rPr lang="en-GB" spc="-100" dirty="0">
                <a:solidFill>
                  <a:schemeClr val="tx2"/>
                </a:solidFill>
              </a:rPr>
            </a:br>
            <a:endParaRPr lang="en-GB" dirty="0"/>
          </a:p>
        </p:txBody>
      </p:sp>
    </p:spTree>
    <p:extLst>
      <p:ext uri="{BB962C8B-B14F-4D97-AF65-F5344CB8AC3E}">
        <p14:creationId xmlns:p14="http://schemas.microsoft.com/office/powerpoint/2010/main" val="7008861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Font typeface="Arial" pitchFamily="34" charset="0"/>
              <a:buChar char="•"/>
              <a:defRPr/>
            </a:pPr>
            <a:r>
              <a:rPr lang="en-GB" dirty="0">
                <a:ea typeface="ＭＳ Ｐゴシック" pitchFamily="34" charset="-128"/>
              </a:rPr>
              <a:t>Makes little or no progress even when teaching approaches are targeted particularly in a child’s identified area of weakness</a:t>
            </a:r>
          </a:p>
          <a:p>
            <a:pPr>
              <a:buFont typeface="Arial" pitchFamily="34" charset="0"/>
              <a:buChar char="•"/>
              <a:defRPr/>
            </a:pPr>
            <a:endParaRPr lang="en-GB" dirty="0">
              <a:ea typeface="ＭＳ Ｐゴシック" pitchFamily="34" charset="-128"/>
            </a:endParaRPr>
          </a:p>
          <a:p>
            <a:pPr>
              <a:buFont typeface="Arial" pitchFamily="34" charset="0"/>
              <a:buChar char="•"/>
              <a:defRPr/>
            </a:pPr>
            <a:r>
              <a:rPr lang="en-GB" dirty="0">
                <a:ea typeface="ＭＳ Ｐゴシック" pitchFamily="34" charset="-128"/>
              </a:rPr>
              <a:t>General learning difficulties and difficulties developing literacy and numeracy skills</a:t>
            </a:r>
          </a:p>
          <a:p>
            <a:pPr>
              <a:buFont typeface="Arial" pitchFamily="34" charset="0"/>
              <a:buChar char="•"/>
              <a:defRPr/>
            </a:pPr>
            <a:r>
              <a:rPr lang="en-GB" dirty="0">
                <a:ea typeface="ＭＳ Ｐゴシック" pitchFamily="34" charset="-128"/>
              </a:rPr>
              <a:t>Social, emotional and/or behavioural difficulties</a:t>
            </a:r>
          </a:p>
          <a:p>
            <a:pPr>
              <a:buFont typeface="Arial" pitchFamily="34" charset="0"/>
              <a:buChar char="•"/>
              <a:defRPr/>
            </a:pPr>
            <a:r>
              <a:rPr lang="en-GB" dirty="0">
                <a:ea typeface="ＭＳ Ｐゴシック" pitchFamily="34" charset="-128"/>
              </a:rPr>
              <a:t>Sensory or physical difficulties</a:t>
            </a:r>
          </a:p>
          <a:p>
            <a:pPr>
              <a:buFont typeface="Arial" pitchFamily="34" charset="0"/>
              <a:buChar char="•"/>
              <a:defRPr/>
            </a:pPr>
            <a:r>
              <a:rPr lang="en-GB" dirty="0">
                <a:ea typeface="ＭＳ Ｐゴシック" pitchFamily="34" charset="-128"/>
              </a:rPr>
              <a:t>Communication, speech and/or interaction difficulties </a:t>
            </a:r>
          </a:p>
          <a:p>
            <a:endParaRPr lang="en-GB" dirty="0"/>
          </a:p>
        </p:txBody>
      </p:sp>
      <p:sp>
        <p:nvSpPr>
          <p:cNvPr id="3" name="Title 2"/>
          <p:cNvSpPr>
            <a:spLocks noGrp="1"/>
          </p:cNvSpPr>
          <p:nvPr>
            <p:ph type="title"/>
          </p:nvPr>
        </p:nvSpPr>
        <p:spPr/>
        <p:txBody>
          <a:bodyPr>
            <a:normAutofit fontScale="90000"/>
          </a:bodyPr>
          <a:lstStyle/>
          <a:p>
            <a:r>
              <a:rPr lang="en-GB" spc="-100" dirty="0" smtClean="0">
                <a:solidFill>
                  <a:schemeClr val="bg1"/>
                </a:solidFill>
              </a:rPr>
              <a:t/>
            </a:r>
            <a:br>
              <a:rPr lang="en-GB" spc="-100" dirty="0" smtClean="0">
                <a:solidFill>
                  <a:schemeClr val="bg1"/>
                </a:solidFill>
              </a:rPr>
            </a:br>
            <a:r>
              <a:rPr lang="en-GB" spc="-100" dirty="0" smtClean="0">
                <a:solidFill>
                  <a:schemeClr val="bg1"/>
                </a:solidFill>
              </a:rPr>
              <a:t>What </a:t>
            </a:r>
            <a:r>
              <a:rPr lang="en-GB" spc="-100" dirty="0">
                <a:solidFill>
                  <a:schemeClr val="bg1"/>
                </a:solidFill>
              </a:rPr>
              <a:t>types of learning difficulty does the SEN Code of Practice identify?</a:t>
            </a:r>
            <a:r>
              <a:rPr lang="en-GB" spc="-100" dirty="0">
                <a:solidFill>
                  <a:schemeClr val="tx2"/>
                </a:solidFill>
              </a:rPr>
              <a:t/>
            </a:r>
            <a:br>
              <a:rPr lang="en-GB" spc="-100" dirty="0">
                <a:solidFill>
                  <a:schemeClr val="tx2"/>
                </a:solidFill>
              </a:rPr>
            </a:br>
            <a:endParaRPr lang="en-GB" dirty="0"/>
          </a:p>
        </p:txBody>
      </p:sp>
    </p:spTree>
    <p:extLst>
      <p:ext uri="{BB962C8B-B14F-4D97-AF65-F5344CB8AC3E}">
        <p14:creationId xmlns:p14="http://schemas.microsoft.com/office/powerpoint/2010/main" val="29415063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pPr>
              <a:lnSpc>
                <a:spcPct val="80000"/>
              </a:lnSpc>
              <a:spcBef>
                <a:spcPct val="50000"/>
              </a:spcBef>
              <a:buNone/>
              <a:defRPr/>
            </a:pPr>
            <a:r>
              <a:rPr lang="en-GB" dirty="0" err="1">
                <a:ea typeface="ＭＳ Ｐゴシック" pitchFamily="34" charset="-128"/>
              </a:rPr>
              <a:t>Ainscow</a:t>
            </a:r>
            <a:r>
              <a:rPr lang="en-GB" dirty="0">
                <a:ea typeface="ＭＳ Ｐゴシック" pitchFamily="34" charset="-128"/>
              </a:rPr>
              <a:t>, M. and Booth, A. (2002)</a:t>
            </a:r>
            <a:r>
              <a:rPr lang="en-GB" i="1" dirty="0">
                <a:ea typeface="ＭＳ Ｐゴシック" pitchFamily="34" charset="-128"/>
              </a:rPr>
              <a:t>The Index for Inclusion</a:t>
            </a:r>
            <a:r>
              <a:rPr lang="en-GB" dirty="0">
                <a:ea typeface="ＭＳ Ｐゴシック" pitchFamily="34" charset="-128"/>
              </a:rPr>
              <a:t>, Bristol: CSIE.</a:t>
            </a:r>
          </a:p>
          <a:p>
            <a:pPr>
              <a:lnSpc>
                <a:spcPct val="80000"/>
              </a:lnSpc>
              <a:spcBef>
                <a:spcPct val="50000"/>
              </a:spcBef>
              <a:buNone/>
              <a:defRPr/>
            </a:pPr>
            <a:r>
              <a:rPr lang="en-GB" dirty="0" err="1">
                <a:ea typeface="ＭＳ Ｐゴシック" pitchFamily="34" charset="-128"/>
              </a:rPr>
              <a:t>Carrington,S</a:t>
            </a:r>
            <a:r>
              <a:rPr lang="en-GB" dirty="0">
                <a:ea typeface="ＭＳ Ｐゴシック" pitchFamily="34" charset="-128"/>
              </a:rPr>
              <a:t>. &amp; Elkins, J. (2005) Comparison of a traditional and an inclusive secondary school culture, in Rix et al. (2005) </a:t>
            </a:r>
            <a:r>
              <a:rPr lang="en-GB" i="1" dirty="0">
                <a:ea typeface="ＭＳ Ｐゴシック" pitchFamily="34" charset="-128"/>
              </a:rPr>
              <a:t>Inclusive Education : Values into practice</a:t>
            </a:r>
            <a:r>
              <a:rPr lang="en-GB" dirty="0">
                <a:ea typeface="ＭＳ Ｐゴシック" pitchFamily="34" charset="-128"/>
              </a:rPr>
              <a:t>, Abingdon: Routledge.</a:t>
            </a:r>
          </a:p>
          <a:p>
            <a:pPr>
              <a:lnSpc>
                <a:spcPct val="80000"/>
              </a:lnSpc>
              <a:spcBef>
                <a:spcPct val="50000"/>
              </a:spcBef>
              <a:buNone/>
              <a:defRPr/>
            </a:pPr>
            <a:r>
              <a:rPr lang="en-GB" dirty="0" err="1">
                <a:ea typeface="ＭＳ Ｐゴシック" pitchFamily="34" charset="-128"/>
              </a:rPr>
              <a:t>Chappell,A.L</a:t>
            </a:r>
            <a:r>
              <a:rPr lang="en-GB" dirty="0">
                <a:ea typeface="ＭＳ Ｐゴシック" pitchFamily="34" charset="-128"/>
              </a:rPr>
              <a:t>., </a:t>
            </a:r>
            <a:r>
              <a:rPr lang="en-GB" dirty="0" err="1">
                <a:ea typeface="ＭＳ Ｐゴシック" pitchFamily="34" charset="-128"/>
              </a:rPr>
              <a:t>Goodley,D</a:t>
            </a:r>
            <a:r>
              <a:rPr lang="en-GB" dirty="0">
                <a:ea typeface="ＭＳ Ｐゴシック" pitchFamily="34" charset="-128"/>
              </a:rPr>
              <a:t>. &amp; </a:t>
            </a:r>
            <a:r>
              <a:rPr lang="en-GB" dirty="0" err="1">
                <a:ea typeface="ＭＳ Ｐゴシック" pitchFamily="34" charset="-128"/>
              </a:rPr>
              <a:t>Lawthom,R</a:t>
            </a:r>
            <a:r>
              <a:rPr lang="en-GB" dirty="0">
                <a:ea typeface="ＭＳ Ｐゴシック" pitchFamily="34" charset="-128"/>
              </a:rPr>
              <a:t>. (2001) Making connections: the relevance of the social model of disability for people with learning difficulties. </a:t>
            </a:r>
            <a:r>
              <a:rPr lang="en-GB" i="1" dirty="0">
                <a:ea typeface="ＭＳ Ｐゴシック" pitchFamily="34" charset="-128"/>
              </a:rPr>
              <a:t>British Journal of Learning Disabilities, </a:t>
            </a:r>
            <a:r>
              <a:rPr lang="en-GB" dirty="0">
                <a:ea typeface="ＭＳ Ｐゴシック" pitchFamily="34" charset="-128"/>
              </a:rPr>
              <a:t>29,2,45-50.</a:t>
            </a:r>
          </a:p>
          <a:p>
            <a:pPr>
              <a:lnSpc>
                <a:spcPct val="80000"/>
              </a:lnSpc>
              <a:spcBef>
                <a:spcPct val="50000"/>
              </a:spcBef>
              <a:buNone/>
              <a:defRPr/>
            </a:pPr>
            <a:r>
              <a:rPr lang="en-GB" dirty="0">
                <a:ea typeface="ＭＳ Ｐゴシック" pitchFamily="34" charset="-128"/>
              </a:rPr>
              <a:t> Education Act 1996, Her Majesty's Stationary Office (HMSO).</a:t>
            </a:r>
          </a:p>
          <a:p>
            <a:pPr>
              <a:lnSpc>
                <a:spcPct val="80000"/>
              </a:lnSpc>
              <a:spcBef>
                <a:spcPct val="50000"/>
              </a:spcBef>
              <a:buNone/>
              <a:defRPr/>
            </a:pPr>
            <a:r>
              <a:rPr lang="en-GB" dirty="0">
                <a:ea typeface="ＭＳ Ｐゴシック" pitchFamily="34" charset="-128"/>
              </a:rPr>
              <a:t>John, A. ( 2007) Presentation to Inclusion Conference in Ceredigion LEA ( 27.09.07)</a:t>
            </a:r>
          </a:p>
          <a:p>
            <a:pPr>
              <a:lnSpc>
                <a:spcPct val="80000"/>
              </a:lnSpc>
              <a:spcBef>
                <a:spcPct val="50000"/>
              </a:spcBef>
              <a:buNone/>
              <a:defRPr/>
            </a:pPr>
            <a:r>
              <a:rPr lang="en-GB" dirty="0" err="1">
                <a:ea typeface="ＭＳ Ｐゴシック" pitchFamily="34" charset="-128"/>
              </a:rPr>
              <a:t>Oliver,M</a:t>
            </a:r>
            <a:r>
              <a:rPr lang="en-GB" dirty="0">
                <a:ea typeface="ＭＳ Ｐゴシック" pitchFamily="34" charset="-128"/>
              </a:rPr>
              <a:t>. (1996) Understanding Disability: from theory to practice, Basingstoke: MacMillan</a:t>
            </a:r>
          </a:p>
          <a:p>
            <a:pPr>
              <a:lnSpc>
                <a:spcPct val="80000"/>
              </a:lnSpc>
              <a:spcBef>
                <a:spcPct val="50000"/>
              </a:spcBef>
              <a:buNone/>
              <a:defRPr/>
            </a:pPr>
            <a:r>
              <a:rPr lang="en-GB" dirty="0">
                <a:ea typeface="ＭＳ Ｐゴシック" pitchFamily="34" charset="-128"/>
              </a:rPr>
              <a:t>Porter, G.(1995) ’Organisations of Schooling</a:t>
            </a:r>
            <a:r>
              <a:rPr lang="en-GB" dirty="0" smtClean="0">
                <a:ea typeface="ＭＳ Ｐゴシック" pitchFamily="34" charset="-128"/>
              </a:rPr>
              <a:t>: achieving access </a:t>
            </a:r>
            <a:r>
              <a:rPr lang="en-GB" dirty="0">
                <a:ea typeface="ＭＳ Ｐゴシック" pitchFamily="34" charset="-128"/>
              </a:rPr>
              <a:t>and quality through </a:t>
            </a:r>
            <a:r>
              <a:rPr lang="en-GB" dirty="0" err="1">
                <a:ea typeface="ＭＳ Ｐゴシック" pitchFamily="34" charset="-128"/>
              </a:rPr>
              <a:t>inclusion’,</a:t>
            </a:r>
            <a:r>
              <a:rPr lang="en-GB" i="1" dirty="0" err="1">
                <a:ea typeface="ＭＳ Ｐゴシック" pitchFamily="34" charset="-128"/>
              </a:rPr>
              <a:t>Prospects</a:t>
            </a:r>
            <a:r>
              <a:rPr lang="en-GB" dirty="0">
                <a:ea typeface="ＭＳ Ｐゴシック" pitchFamily="34" charset="-128"/>
              </a:rPr>
              <a:t> 25(7),pp.299-309</a:t>
            </a:r>
          </a:p>
          <a:p>
            <a:pPr>
              <a:lnSpc>
                <a:spcPct val="80000"/>
              </a:lnSpc>
              <a:spcBef>
                <a:spcPct val="50000"/>
              </a:spcBef>
              <a:buNone/>
              <a:defRPr/>
            </a:pPr>
            <a:r>
              <a:rPr lang="en-GB" dirty="0" err="1">
                <a:ea typeface="ＭＳ Ｐゴシック" pitchFamily="34" charset="-128"/>
              </a:rPr>
              <a:t>Wearmouth</a:t>
            </a:r>
            <a:r>
              <a:rPr lang="en-GB" dirty="0">
                <a:ea typeface="ＭＳ Ｐゴシック" pitchFamily="34" charset="-128"/>
              </a:rPr>
              <a:t>, J (ed.) (2001 </a:t>
            </a:r>
            <a:r>
              <a:rPr lang="en-GB" i="1" dirty="0">
                <a:ea typeface="ＭＳ Ｐゴシック" pitchFamily="34" charset="-128"/>
              </a:rPr>
              <a:t>Special Educational Provision in the Context of Inclusion</a:t>
            </a:r>
            <a:r>
              <a:rPr lang="en-GB" dirty="0">
                <a:ea typeface="ＭＳ Ｐゴシック" pitchFamily="34" charset="-128"/>
              </a:rPr>
              <a:t>, London: Fulton and Open University.</a:t>
            </a:r>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extLst>
      <p:ext uri="{BB962C8B-B14F-4D97-AF65-F5344CB8AC3E}">
        <p14:creationId xmlns:p14="http://schemas.microsoft.com/office/powerpoint/2010/main" val="3478491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136</TotalTime>
  <Words>2201</Words>
  <Application>Microsoft Office PowerPoint</Application>
  <PresentationFormat>On-screen Show (4:3)</PresentationFormat>
  <Paragraphs>312</Paragraphs>
  <Slides>27</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ＭＳ Ｐゴシック</vt:lpstr>
      <vt:lpstr>Arial</vt:lpstr>
      <vt:lpstr>Calibri</vt:lpstr>
      <vt:lpstr>Candara</vt:lpstr>
      <vt:lpstr>Symbol</vt:lpstr>
      <vt:lpstr>Times New Roman</vt:lpstr>
      <vt:lpstr>Wingdings</vt:lpstr>
      <vt:lpstr>Waveform</vt:lpstr>
      <vt:lpstr>What do we mean by SEN and ALN?</vt:lpstr>
      <vt:lpstr>Module Content</vt:lpstr>
      <vt:lpstr>Module Assesment</vt:lpstr>
      <vt:lpstr>It’s about us all………..</vt:lpstr>
      <vt:lpstr>SEN/ALN</vt:lpstr>
      <vt:lpstr>Definition of ALN</vt:lpstr>
      <vt:lpstr>The slow road to an ‘inclusion’ perspective </vt:lpstr>
      <vt:lpstr>Medical Model of Disability</vt:lpstr>
      <vt:lpstr>Disabled person’s definition of disability is … </vt:lpstr>
      <vt:lpstr> Social model of disability (Oliver,1996) </vt:lpstr>
      <vt:lpstr> Education Act 1996: Children have a learning difficulty if they: </vt:lpstr>
      <vt:lpstr>Special educational provision means: </vt:lpstr>
      <vt:lpstr>Education Act 1996</vt:lpstr>
      <vt:lpstr>Consider</vt:lpstr>
      <vt:lpstr>Barriers</vt:lpstr>
      <vt:lpstr> What are the barriers? </vt:lpstr>
      <vt:lpstr>INCLUSION is about …..</vt:lpstr>
      <vt:lpstr>Think about our university…..</vt:lpstr>
      <vt:lpstr>PowerPoint Presentation</vt:lpstr>
      <vt:lpstr>Label or not?</vt:lpstr>
      <vt:lpstr>Stereotyping</vt:lpstr>
      <vt:lpstr>Positive v. Negative terminology  </vt:lpstr>
      <vt:lpstr>Access to the curriculum </vt:lpstr>
      <vt:lpstr>PowerPoint Presentation</vt:lpstr>
      <vt:lpstr> An Inclusive Definition </vt:lpstr>
      <vt:lpstr> What types of learning difficulty does the SEN Code of Practice identify? </vt:lpstr>
      <vt:lpstr>References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 we mean by SEN and ALN</dc:title>
  <dc:creator>Phillips, Laura</dc:creator>
  <cp:lastModifiedBy>Laura Hutchings</cp:lastModifiedBy>
  <cp:revision>13</cp:revision>
  <cp:lastPrinted>2015-09-28T11:19:02Z</cp:lastPrinted>
  <dcterms:created xsi:type="dcterms:W3CDTF">2015-01-12T09:31:02Z</dcterms:created>
  <dcterms:modified xsi:type="dcterms:W3CDTF">2018-10-22T10:20:13Z</dcterms:modified>
</cp:coreProperties>
</file>