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591" r:id="rId2"/>
    <p:sldId id="592" r:id="rId3"/>
    <p:sldId id="593" r:id="rId4"/>
    <p:sldId id="595" r:id="rId5"/>
    <p:sldId id="285" r:id="rId6"/>
    <p:sldId id="286" r:id="rId7"/>
    <p:sldId id="287" r:id="rId8"/>
    <p:sldId id="288" r:id="rId9"/>
    <p:sldId id="289" r:id="rId10"/>
    <p:sldId id="290" r:id="rId11"/>
    <p:sldId id="291" r:id="rId12"/>
    <p:sldId id="596" r:id="rId13"/>
    <p:sldId id="307" r:id="rId14"/>
    <p:sldId id="310" r:id="rId15"/>
    <p:sldId id="296" r:id="rId16"/>
    <p:sldId id="300" r:id="rId17"/>
    <p:sldId id="556" r:id="rId18"/>
    <p:sldId id="563" r:id="rId19"/>
    <p:sldId id="56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41" autoAdjust="0"/>
    <p:restoredTop sz="81973"/>
  </p:normalViewPr>
  <p:slideViewPr>
    <p:cSldViewPr snapToGrid="0" snapToObjects="1">
      <p:cViewPr varScale="1">
        <p:scale>
          <a:sx n="70" d="100"/>
          <a:sy n="70" d="100"/>
        </p:scale>
        <p:origin x="149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67C94180-3BB7-FE4A-8B23-C8E956EC7620}" type="pres">
      <dgm:prSet presAssocID="{D482742C-D5D1-414A-B282-2A46FAC0ECD0}" presName="linear" presStyleCnt="0">
        <dgm:presLayoutVars>
          <dgm:animLvl val="lvl"/>
          <dgm:resizeHandles val="exact"/>
        </dgm:presLayoutVars>
      </dgm:prSet>
      <dgm:spPr/>
    </dgm:pt>
    <dgm:pt modelId="{E80300BF-D280-1D4A-81FB-E59726682F4F}" type="pres">
      <dgm:prSet presAssocID="{43A8BACF-E83F-4092-B737-EFF4515CC8B1}" presName="parentText" presStyleLbl="node1" presStyleIdx="0" presStyleCnt="2">
        <dgm:presLayoutVars>
          <dgm:chMax val="0"/>
          <dgm:bulletEnabled val="1"/>
        </dgm:presLayoutVars>
      </dgm:prSet>
      <dgm:spPr/>
    </dgm:pt>
    <dgm:pt modelId="{1850FF26-BF53-F440-8D7A-71A810684F93}" type="pres">
      <dgm:prSet presAssocID="{4E5B7F26-EBBD-47CF-B0B3-16AF6F03CFBA}" presName="spacer" presStyleCnt="0"/>
      <dgm:spPr/>
    </dgm:pt>
    <dgm:pt modelId="{1CEEE5B9-DCBB-304C-B137-9A11015F565F}" type="pres">
      <dgm:prSet presAssocID="{10E8F019-F136-47DA-813C-0427B9DC32DE}" presName="parentText" presStyleLbl="node1" presStyleIdx="1" presStyleCnt="2">
        <dgm:presLayoutVars>
          <dgm:chMax val="0"/>
          <dgm:bulletEnabled val="1"/>
        </dgm:presLayoutVars>
      </dgm:prSet>
      <dgm:spPr/>
    </dgm:pt>
  </dgm:ptLst>
  <dgm:cxnLst>
    <dgm:cxn modelId="{ECFDA257-2D7F-A542-805C-5F9CEFBAD212}" type="presOf" srcId="{10E8F019-F136-47DA-813C-0427B9DC32DE}" destId="{1CEEE5B9-DCBB-304C-B137-9A11015F565F}" srcOrd="0" destOrd="0" presId="urn:microsoft.com/office/officeart/2005/8/layout/vList2"/>
    <dgm:cxn modelId="{220D4180-24D6-2E43-9041-2969951C0DA6}" type="presOf" srcId="{D482742C-D5D1-414A-B282-2A46FAC0ECD0}" destId="{67C94180-3BB7-FE4A-8B23-C8E956EC762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66AB91E2-A118-584F-B47A-9D622C30152E}" type="presOf" srcId="{43A8BACF-E83F-4092-B737-EFF4515CC8B1}" destId="{E80300BF-D280-1D4A-81FB-E59726682F4F}" srcOrd="0" destOrd="0" presId="urn:microsoft.com/office/officeart/2005/8/layout/vList2"/>
    <dgm:cxn modelId="{35481EEB-2812-482A-B68F-EB294E061198}" srcId="{D482742C-D5D1-414A-B282-2A46FAC0ECD0}" destId="{10E8F019-F136-47DA-813C-0427B9DC32DE}" srcOrd="1" destOrd="0" parTransId="{A8615964-9215-40B0-B1C9-CA900FD09A72}" sibTransId="{E62EC1FA-66E1-4351-ACEE-9E2FB96EDC24}"/>
    <dgm:cxn modelId="{7DF05386-2B45-8E44-96FD-5A07DE371348}" type="presParOf" srcId="{67C94180-3BB7-FE4A-8B23-C8E956EC7620}" destId="{E80300BF-D280-1D4A-81FB-E59726682F4F}" srcOrd="0" destOrd="0" presId="urn:microsoft.com/office/officeart/2005/8/layout/vList2"/>
    <dgm:cxn modelId="{45E24C7C-2392-F546-85AB-4380FBF3CE72}" type="presParOf" srcId="{67C94180-3BB7-FE4A-8B23-C8E956EC7620}" destId="{1850FF26-BF53-F440-8D7A-71A810684F93}" srcOrd="1" destOrd="0" presId="urn:microsoft.com/office/officeart/2005/8/layout/vList2"/>
    <dgm:cxn modelId="{E6334480-0609-E742-887C-E163DD0EA7E5}" type="presParOf" srcId="{67C94180-3BB7-FE4A-8B23-C8E956EC7620}" destId="{1CEEE5B9-DCBB-304C-B137-9A11015F565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300BF-D280-1D4A-81FB-E59726682F4F}">
      <dsp:nvSpPr>
        <dsp:cNvPr id="0" name=""/>
        <dsp:cNvSpPr/>
      </dsp:nvSpPr>
      <dsp:spPr>
        <a:xfrm>
          <a:off x="0" y="43703"/>
          <a:ext cx="4943647" cy="26395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dirty="0"/>
            <a:t>To understand what amounts to:</a:t>
          </a:r>
        </a:p>
      </dsp:txBody>
      <dsp:txXfrm>
        <a:off x="128851" y="172554"/>
        <a:ext cx="4685945" cy="2381817"/>
      </dsp:txXfrm>
    </dsp:sp>
    <dsp:sp modelId="{1CEEE5B9-DCBB-304C-B137-9A11015F565F}">
      <dsp:nvSpPr>
        <dsp:cNvPr id="0" name=""/>
        <dsp:cNvSpPr/>
      </dsp:nvSpPr>
      <dsp:spPr>
        <a:xfrm>
          <a:off x="0" y="2821464"/>
          <a:ext cx="4943647" cy="263951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-Burglary Sec. 91A/91B</a:t>
          </a:r>
        </a:p>
      </dsp:txBody>
      <dsp:txXfrm>
        <a:off x="128851" y="2950315"/>
        <a:ext cx="4685945" cy="2381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10/24/2022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a:t>
            </a:r>
            <a:r>
              <a:rPr lang="en-GB" sz="1100" b="1" dirty="0">
                <a:latin typeface="Arial" panose="020B0604020202020204" pitchFamily="34" charset="0"/>
                <a:cs typeface="Arial" panose="020B0604020202020204" pitchFamily="34" charset="0"/>
              </a:rPr>
              <a:t> R v Brown </a:t>
            </a:r>
            <a:r>
              <a:rPr lang="en-GB" sz="1100" dirty="0">
                <a:latin typeface="Arial" panose="020B0604020202020204" pitchFamily="34" charset="0"/>
                <a:cs typeface="Arial" panose="020B0604020202020204" pitchFamily="34" charset="0"/>
              </a:rPr>
              <a:t>–  Brown had broken into a shop having smashed the bottom panel of the door.</a:t>
            </a:r>
          </a:p>
          <a:p>
            <a:r>
              <a:rPr lang="en-GB" sz="1100" dirty="0">
                <a:latin typeface="Arial" panose="020B0604020202020204" pitchFamily="34" charset="0"/>
                <a:cs typeface="Arial" panose="020B0604020202020204" pitchFamily="34" charset="0"/>
              </a:rPr>
              <a:t>He was half way in through the broken door panel when he got stuck. </a:t>
            </a:r>
          </a:p>
          <a:p>
            <a:r>
              <a:rPr lang="en-GB" sz="1100" dirty="0">
                <a:latin typeface="Arial" panose="020B0604020202020204" pitchFamily="34" charset="0"/>
                <a:cs typeface="Arial" panose="020B0604020202020204" pitchFamily="34" charset="0"/>
              </a:rPr>
              <a:t>The shop owner caught him - half of his body inside the shop and half outside</a:t>
            </a:r>
          </a:p>
          <a:p>
            <a:r>
              <a:rPr lang="en-GB" sz="1100" dirty="0">
                <a:latin typeface="Arial" panose="020B0604020202020204" pitchFamily="34" charset="0"/>
                <a:cs typeface="Arial" panose="020B0604020202020204" pitchFamily="34" charset="0"/>
              </a:rPr>
              <a:t>He argued in Court that he hadn’t actually </a:t>
            </a:r>
            <a:r>
              <a:rPr lang="en-GB" sz="1100" b="1" dirty="0">
                <a:latin typeface="Arial" panose="020B0604020202020204" pitchFamily="34" charset="0"/>
                <a:cs typeface="Arial" panose="020B0604020202020204" pitchFamily="34" charset="0"/>
              </a:rPr>
              <a:t>‘entered the building’ </a:t>
            </a:r>
          </a:p>
          <a:p>
            <a:r>
              <a:rPr lang="en-GB" sz="1100" dirty="0">
                <a:latin typeface="Arial" panose="020B0604020202020204" pitchFamily="34" charset="0"/>
                <a:cs typeface="Arial" panose="020B0604020202020204" pitchFamily="34" charset="0"/>
              </a:rPr>
              <a:t>The Court held that </a:t>
            </a:r>
            <a:r>
              <a:rPr lang="en-GB" sz="1100" b="1" dirty="0">
                <a:latin typeface="Arial" panose="020B0604020202020204" pitchFamily="34" charset="0"/>
                <a:cs typeface="Arial" panose="020B0604020202020204" pitchFamily="34" charset="0"/>
              </a:rPr>
              <a:t>yes he had </a:t>
            </a:r>
            <a:r>
              <a:rPr lang="en-GB" sz="1100" dirty="0">
                <a:latin typeface="Arial" panose="020B0604020202020204" pitchFamily="34" charset="0"/>
                <a:cs typeface="Arial" panose="020B0604020202020204" pitchFamily="34" charset="0"/>
              </a:rPr>
              <a:t>– you only have to show that entry had been </a:t>
            </a:r>
            <a:r>
              <a:rPr lang="en-GB" sz="1100" b="1" dirty="0">
                <a:latin typeface="Arial" panose="020B0604020202020204" pitchFamily="34" charset="0"/>
                <a:cs typeface="Arial" panose="020B0604020202020204" pitchFamily="34" charset="0"/>
              </a:rPr>
              <a:t>‘effected’ </a:t>
            </a:r>
            <a:r>
              <a:rPr lang="en-GB" sz="11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28650" y="2070100"/>
            <a:ext cx="5486400" cy="5391150"/>
          </a:xfrm>
        </p:spPr>
        <p:txBody>
          <a:bodyPr/>
          <a:lstStyle/>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Neither.</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17</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18</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19</a:t>
            </a:fld>
            <a:endParaRPr lang="en-GB"/>
          </a:p>
        </p:txBody>
      </p:sp>
    </p:spTree>
    <p:extLst>
      <p:ext uri="{BB962C8B-B14F-4D97-AF65-F5344CB8AC3E}">
        <p14:creationId xmlns:p14="http://schemas.microsoft.com/office/powerpoint/2010/main" val="305753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10/24/2022</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10/24/2022</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4.m4a"/><Relationship Id="rId7" Type="http://schemas.openxmlformats.org/officeDocument/2006/relationships/image" Target="../media/image4.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jpeg"/><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13"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diagramQuickStyle" Target="../diagrams/quickStyle2.xml"/><Relationship Id="rId12" Type="http://schemas.openxmlformats.org/officeDocument/2006/relationships/image" Target="../media/image7.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11" Type="http://schemas.openxmlformats.org/officeDocument/2006/relationships/image" Target="../media/image6.jpeg"/><Relationship Id="rId5" Type="http://schemas.openxmlformats.org/officeDocument/2006/relationships/diagramData" Target="../diagrams/data2.xml"/><Relationship Id="rId10" Type="http://schemas.openxmlformats.org/officeDocument/2006/relationships/image" Target="../media/image5.jpeg"/><Relationship Id="rId4" Type="http://schemas.openxmlformats.org/officeDocument/2006/relationships/notesSlide" Target="../notesSlides/notesSlide1.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diagramQuickStyle" Target="../diagrams/quickStyle3.xml"/><Relationship Id="rId12" Type="http://schemas.openxmlformats.org/officeDocument/2006/relationships/image" Target="../media/image10.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3.xml"/><Relationship Id="rId11" Type="http://schemas.openxmlformats.org/officeDocument/2006/relationships/image" Target="../media/image9.jpeg"/><Relationship Id="rId5" Type="http://schemas.openxmlformats.org/officeDocument/2006/relationships/diagramData" Target="../diagrams/data3.xml"/><Relationship Id="rId10" Type="http://schemas.openxmlformats.org/officeDocument/2006/relationships/image" Target="../media/image8.jpeg"/><Relationship Id="rId4" Type="http://schemas.openxmlformats.org/officeDocument/2006/relationships/notesSlide" Target="../notesSlides/notesSlide2.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image" Target="../media/image12.jpeg"/><Relationship Id="rId3" Type="http://schemas.microsoft.com/office/2007/relationships/media" Target="../media/media9.m4a"/><Relationship Id="rId7" Type="http://schemas.openxmlformats.org/officeDocument/2006/relationships/diagramData" Target="../diagrams/data4.xml"/><Relationship Id="rId12" Type="http://schemas.openxmlformats.org/officeDocument/2006/relationships/image" Target="../media/image11.jpe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notesSlide" Target="../notesSlides/notesSlide3.xml"/><Relationship Id="rId11" Type="http://schemas.microsoft.com/office/2007/relationships/diagramDrawing" Target="../diagrams/drawing4.xml"/><Relationship Id="rId5" Type="http://schemas.openxmlformats.org/officeDocument/2006/relationships/slideLayout" Target="../slideLayouts/slideLayout7.xml"/><Relationship Id="rId15" Type="http://schemas.openxmlformats.org/officeDocument/2006/relationships/image" Target="../media/image2.png"/><Relationship Id="rId10" Type="http://schemas.openxmlformats.org/officeDocument/2006/relationships/diagramColors" Target="../diagrams/colors4.xml"/><Relationship Id="rId4" Type="http://schemas.openxmlformats.org/officeDocument/2006/relationships/audio" Target="../media/media9.m4a"/><Relationship Id="rId9" Type="http://schemas.openxmlformats.org/officeDocument/2006/relationships/diagramQuickStyle" Target="../diagrams/quickStyle4.xml"/><Relationship Id="rId14" Type="http://schemas.openxmlformats.org/officeDocument/2006/relationships/image" Target="../media/image13.jpe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13"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diagramQuickStyle" Target="../diagrams/quickStyle5.xml"/><Relationship Id="rId12" Type="http://schemas.openxmlformats.org/officeDocument/2006/relationships/image" Target="../media/image16.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5.xml"/><Relationship Id="rId11" Type="http://schemas.openxmlformats.org/officeDocument/2006/relationships/image" Target="../media/image15.jpeg"/><Relationship Id="rId5" Type="http://schemas.openxmlformats.org/officeDocument/2006/relationships/diagramData" Target="../diagrams/data5.xml"/><Relationship Id="rId10" Type="http://schemas.openxmlformats.org/officeDocument/2006/relationships/image" Target="../media/image14.png"/><Relationship Id="rId4" Type="http://schemas.openxmlformats.org/officeDocument/2006/relationships/notesSlide" Target="../notesSlides/notesSlide4.xml"/><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slideLayout" Target="../slideLayouts/slideLayout7.xml"/><Relationship Id="rId7" Type="http://schemas.openxmlformats.org/officeDocument/2006/relationships/diagramLayout" Target="../diagrams/layout6.xml"/><Relationship Id="rId12"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Data" Target="../diagrams/data6.xml"/><Relationship Id="rId11" Type="http://schemas.openxmlformats.org/officeDocument/2006/relationships/image" Target="../media/image18.png"/><Relationship Id="rId5" Type="http://schemas.openxmlformats.org/officeDocument/2006/relationships/image" Target="../media/image17.png"/><Relationship Id="rId10" Type="http://schemas.microsoft.com/office/2007/relationships/diagramDrawing" Target="../diagrams/drawing6.xml"/><Relationship Id="rId4" Type="http://schemas.openxmlformats.org/officeDocument/2006/relationships/notesSlide" Target="../notesSlides/notesSlide5.xml"/><Relationship Id="rId9" Type="http://schemas.openxmlformats.org/officeDocument/2006/relationships/diagramColors" Target="../diagrams/colors6.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7.xml"/><Relationship Id="rId7" Type="http://schemas.openxmlformats.org/officeDocument/2006/relationships/diagramQuickStyle" Target="../diagrams/quickStyle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7.xml"/><Relationship Id="rId11" Type="http://schemas.openxmlformats.org/officeDocument/2006/relationships/image" Target="../media/image2.png"/><Relationship Id="rId5" Type="http://schemas.openxmlformats.org/officeDocument/2006/relationships/diagramData" Target="../diagrams/data7.xml"/><Relationship Id="rId10" Type="http://schemas.openxmlformats.org/officeDocument/2006/relationships/image" Target="../media/image19.jpeg"/><Relationship Id="rId4" Type="http://schemas.openxmlformats.org/officeDocument/2006/relationships/notesSlide" Target="../notesSlides/notesSlide6.xml"/><Relationship Id="rId9" Type="http://schemas.microsoft.com/office/2007/relationships/diagramDrawing" Target="../diagrams/drawing7.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8.xml"/><Relationship Id="rId13"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diagramQuickStyle" Target="../diagrams/quickStyle8.xml"/><Relationship Id="rId12" Type="http://schemas.openxmlformats.org/officeDocument/2006/relationships/image" Target="../media/image22.jpe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8.xml"/><Relationship Id="rId11" Type="http://schemas.openxmlformats.org/officeDocument/2006/relationships/image" Target="../media/image21.jpeg"/><Relationship Id="rId5" Type="http://schemas.openxmlformats.org/officeDocument/2006/relationships/diagramData" Target="../diagrams/data8.xml"/><Relationship Id="rId10" Type="http://schemas.openxmlformats.org/officeDocument/2006/relationships/image" Target="../media/image20.png"/><Relationship Id="rId4" Type="http://schemas.openxmlformats.org/officeDocument/2006/relationships/notesSlide" Target="../notesSlides/notesSlide7.xml"/><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24.jpeg"/><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25.jpe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9.xml"/><Relationship Id="rId13" Type="http://schemas.openxmlformats.org/officeDocument/2006/relationships/image" Target="../media/image31.jpeg"/><Relationship Id="rId3" Type="http://schemas.openxmlformats.org/officeDocument/2006/relationships/slideLayout" Target="../slideLayouts/slideLayout7.xml"/><Relationship Id="rId7" Type="http://schemas.openxmlformats.org/officeDocument/2006/relationships/diagramQuickStyle" Target="../diagrams/quickStyle9.xml"/><Relationship Id="rId12" Type="http://schemas.openxmlformats.org/officeDocument/2006/relationships/image" Target="../media/image30.jpe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9.xml"/><Relationship Id="rId11" Type="http://schemas.openxmlformats.org/officeDocument/2006/relationships/image" Target="../media/image29.jpeg"/><Relationship Id="rId5" Type="http://schemas.openxmlformats.org/officeDocument/2006/relationships/diagramData" Target="../diagrams/data9.xml"/><Relationship Id="rId10" Type="http://schemas.openxmlformats.org/officeDocument/2006/relationships/image" Target="../media/image28.jpeg"/><Relationship Id="rId4" Type="http://schemas.openxmlformats.org/officeDocument/2006/relationships/notesSlide" Target="../notesSlides/notesSlide10.xml"/><Relationship Id="rId9" Type="http://schemas.microsoft.com/office/2007/relationships/diagramDrawing" Target="../diagrams/drawing9.xml"/><Relationship Id="rId1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image" Target="../media/image35.jpeg"/><Relationship Id="rId3" Type="http://schemas.openxmlformats.org/officeDocument/2006/relationships/slideLayout" Target="../slideLayouts/slideLayout7.xml"/><Relationship Id="rId7" Type="http://schemas.openxmlformats.org/officeDocument/2006/relationships/diagramQuickStyle" Target="../diagrams/quickStyle10.xml"/><Relationship Id="rId12" Type="http://schemas.openxmlformats.org/officeDocument/2006/relationships/image" Target="../media/image34.jpe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0.xml"/><Relationship Id="rId11" Type="http://schemas.openxmlformats.org/officeDocument/2006/relationships/image" Target="../media/image33.jpeg"/><Relationship Id="rId5" Type="http://schemas.openxmlformats.org/officeDocument/2006/relationships/diagramData" Target="../diagrams/data10.xml"/><Relationship Id="rId10" Type="http://schemas.openxmlformats.org/officeDocument/2006/relationships/image" Target="../media/image32.jpeg"/><Relationship Id="rId4" Type="http://schemas.openxmlformats.org/officeDocument/2006/relationships/notesSlide" Target="../notesSlides/notesSlide11.xml"/><Relationship Id="rId9" Type="http://schemas.microsoft.com/office/2007/relationships/diagramDrawing" Target="../diagrams/drawing10.xml"/><Relationship Id="rId1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6.png"/><Relationship Id="rId7" Type="http://schemas.openxmlformats.org/officeDocument/2006/relationships/diagramColors" Target="../diagrams/colors11.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37.jpeg"/></Relationships>
</file>

<file path=ppt/slides/_rels/slide1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40.png"/><Relationship Id="rId4" Type="http://schemas.openxmlformats.org/officeDocument/2006/relationships/diagramLayout" Target="../diagrams/layout12.xml"/><Relationship Id="rId9" Type="http://schemas.openxmlformats.org/officeDocument/2006/relationships/image" Target="../media/image39.png"/></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7.xml"/><Relationship Id="rId7" Type="http://schemas.openxmlformats.org/officeDocument/2006/relationships/diagramQuickStyle" Target="../diagrams/quickStyle13.xml"/><Relationship Id="rId12" Type="http://schemas.openxmlformats.org/officeDocument/2006/relationships/image" Target="../media/image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3.xml"/><Relationship Id="rId11" Type="http://schemas.openxmlformats.org/officeDocument/2006/relationships/image" Target="../media/image42.png"/><Relationship Id="rId5" Type="http://schemas.openxmlformats.org/officeDocument/2006/relationships/diagramData" Target="../diagrams/data13.xml"/><Relationship Id="rId10" Type="http://schemas.openxmlformats.org/officeDocument/2006/relationships/image" Target="../media/image41.jpeg"/><Relationship Id="rId4" Type="http://schemas.openxmlformats.org/officeDocument/2006/relationships/notesSlide" Target="../notesSlides/notesSlide14.xml"/><Relationship Id="rId9" Type="http://schemas.microsoft.com/office/2007/relationships/diagramDrawing" Target="../diagrams/drawing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221" r="-1" b="1293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598714" y="4987060"/>
            <a:ext cx="11451772" cy="1325563"/>
          </a:xfrm>
        </p:spPr>
        <p:txBody>
          <a:bodyPr/>
          <a:lstStyle/>
          <a:p>
            <a:r>
              <a:rPr lang="en-US" dirty="0"/>
              <a:t>Burglary</a:t>
            </a:r>
            <a:br>
              <a:rPr lang="en-US" dirty="0"/>
            </a:br>
            <a:endParaRPr lang="en-US" dirty="0"/>
          </a:p>
        </p:txBody>
      </p:sp>
      <p:pic>
        <p:nvPicPr>
          <p:cNvPr id="2" name="Recorded Sound">
            <a:hlinkClick r:id="" action="ppaction://media"/>
            <a:extLst>
              <a:ext uri="{FF2B5EF4-FFF2-40B4-BE49-F238E27FC236}">
                <a16:creationId xmlns:a16="http://schemas.microsoft.com/office/drawing/2014/main" id="{6806735D-F91C-8AE0-B6D3-41C05B9636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70319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1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524741" y="-1050753"/>
            <a:ext cx="4943648" cy="5504688"/>
          </a:xfrm>
        </p:spPr>
        <p:txBody>
          <a:bodyPr>
            <a:normAutofit/>
          </a:bodyPr>
          <a:lstStyle/>
          <a:p>
            <a:r>
              <a:rPr lang="en-US" sz="6000" dirty="0">
                <a:solidFill>
                  <a:schemeClr val="bg1"/>
                </a:solidFill>
              </a:rPr>
              <a:t>Today’s aims and learning outcomes…</a:t>
            </a:r>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4152788691"/>
              </p:ext>
            </p:extLst>
          </p:nvPr>
        </p:nvGraphicFramePr>
        <p:xfrm>
          <a:off x="5468389" y="620392"/>
          <a:ext cx="4943648"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7" name="Straight Connector 6">
            <a:extLst>
              <a:ext uri="{FF2B5EF4-FFF2-40B4-BE49-F238E27FC236}">
                <a16:creationId xmlns:a16="http://schemas.microsoft.com/office/drawing/2014/main" id="{303EEE90-7B37-BF4B-A067-58FEBA931D56}"/>
              </a:ext>
            </a:extLst>
          </p:cNvPr>
          <p:cNvCxnSpPr>
            <a:cxnSpLocks/>
          </p:cNvCxnSpPr>
          <p:nvPr/>
        </p:nvCxnSpPr>
        <p:spPr>
          <a:xfrm>
            <a:off x="1378667" y="4362663"/>
            <a:ext cx="7429081" cy="0"/>
          </a:xfrm>
          <a:prstGeom prst="line">
            <a:avLst/>
          </a:prstGeom>
          <a:ln/>
        </p:spPr>
        <p:style>
          <a:lnRef idx="3">
            <a:schemeClr val="accent1"/>
          </a:lnRef>
          <a:fillRef idx="0">
            <a:schemeClr val="accent1"/>
          </a:fillRef>
          <a:effectRef idx="2">
            <a:schemeClr val="accent1"/>
          </a:effectRef>
          <a:fontRef idx="minor">
            <a:schemeClr val="tx1"/>
          </a:fontRef>
        </p:style>
      </p:cxnSp>
      <p:pic>
        <p:nvPicPr>
          <p:cNvPr id="3" name="Recorded Sound">
            <a:hlinkClick r:id="" action="ppaction://media"/>
            <a:extLst>
              <a:ext uri="{FF2B5EF4-FFF2-40B4-BE49-F238E27FC236}">
                <a16:creationId xmlns:a16="http://schemas.microsoft.com/office/drawing/2014/main" id="{5F50C99B-E3A2-CFFC-C243-4A0AA3817F2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21096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6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sp>
        <p:nvSpPr>
          <p:cNvPr id="71" name="Rectangle 70">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6">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D37A7589-3A41-81BA-6275-61E57290D86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pic>
        <p:nvPicPr>
          <p:cNvPr id="4" name="Recorded Sound">
            <a:hlinkClick r:id="" action="ppaction://media"/>
            <a:extLst>
              <a:ext uri="{FF2B5EF4-FFF2-40B4-BE49-F238E27FC236}">
                <a16:creationId xmlns:a16="http://schemas.microsoft.com/office/drawing/2014/main" id="{A0DA78F0-BBCB-919E-C462-67B88ACB8600}"/>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52110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318"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20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pic>
        <p:nvPicPr>
          <p:cNvPr id="16" name="Recorded Sound">
            <a:hlinkClick r:id="" action="ppaction://media"/>
            <a:extLst>
              <a:ext uri="{FF2B5EF4-FFF2-40B4-BE49-F238E27FC236}">
                <a16:creationId xmlns:a16="http://schemas.microsoft.com/office/drawing/2014/main" id="{7612BC63-83FF-EE58-9719-60CC550DE3A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84451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3478"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extLst>
              <p:ext uri="{D42A27DB-BD31-4B8C-83A1-F6EECF244321}">
                <p14:modId xmlns:p14="http://schemas.microsoft.com/office/powerpoint/2010/main" val="320324048"/>
              </p:ext>
            </p:extLst>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A2B16801-A3EE-182F-7B24-AD1ACF88ABC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 presetClass="mediacall" presetSubtype="0" fill="hold" nodeType="clickEffect">
                                  <p:stCondLst>
                                    <p:cond delay="0"/>
                                  </p:stCondLst>
                                  <p:childTnLst>
                                    <p:cmd type="call" cmd="playFrom(0.0)">
                                      <p:cBhvr>
                                        <p:cTn id="31" dur="374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2" fill="hold" display="0">
                  <p:stCondLst>
                    <p:cond delay="indefinite"/>
                  </p:stCondLst>
                  <p:endCondLst>
                    <p:cond evt="onStopAudio" delay="0">
                      <p:tgtEl>
                        <p:sldTgt/>
                      </p:tgtEl>
                    </p:cond>
                  </p:endCondLst>
                </p:cTn>
                <p:tgtEl>
                  <p:spTgt spid="2"/>
                </p:tgtEl>
              </p:cMediaNode>
            </p:audio>
          </p:childTnLst>
        </p:cTn>
      </p:par>
    </p:tnLst>
    <p:bldLst>
      <p:bldGraphic spid="6" grpId="0">
        <p:bldSub>
          <a:bldDgm bld="one"/>
        </p:bldSub>
      </p:bldGraphic>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extLst>
              <p:ext uri="{D42A27DB-BD31-4B8C-83A1-F6EECF244321}">
                <p14:modId xmlns:p14="http://schemas.microsoft.com/office/powerpoint/2010/main" val="575396766"/>
              </p:ext>
            </p:extLst>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990818EB-73E8-A7B4-E75B-DC26DEC9EF08}"/>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mediacall" presetSubtype="0" fill="hold" nodeType="clickEffect">
                                  <p:stCondLst>
                                    <p:cond delay="0"/>
                                  </p:stCondLst>
                                  <p:childTnLst>
                                    <p:cmd type="call" cmd="playFrom(0.0)">
                                      <p:cBhvr>
                                        <p:cTn id="51" dur="1769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2" fill="hold" display="0">
                  <p:stCondLst>
                    <p:cond delay="indefinite"/>
                  </p:stCondLst>
                  <p:endCondLst>
                    <p:cond evt="onStopAudio" delay="0">
                      <p:tgtEl>
                        <p:sldTgt/>
                      </p:tgtEl>
                    </p:cond>
                  </p:endCondLst>
                </p:cTn>
                <p:tgtEl>
                  <p:spTgt spid="3"/>
                </p:tgtEl>
              </p:cMediaNode>
            </p:audio>
          </p:childTnLst>
        </p:cTn>
      </p:par>
    </p:tnLst>
    <p:bldLst>
      <p:bldP spid="2" grpId="0" animBg="1"/>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extLst>
              <p:ext uri="{D42A27DB-BD31-4B8C-83A1-F6EECF244321}">
                <p14:modId xmlns:p14="http://schemas.microsoft.com/office/powerpoint/2010/main" val="4131635582"/>
              </p:ext>
            </p:extLst>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4F3FD18D-91AF-A955-223A-169750E4F2A4}"/>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5791200" y="3124200"/>
            <a:ext cx="609600" cy="609600"/>
          </a:xfrm>
          <a:prstGeom prst="rect">
            <a:avLst/>
          </a:prstGeom>
        </p:spPr>
      </p:pic>
      <p:pic>
        <p:nvPicPr>
          <p:cNvPr id="4" name="Recorded Sound">
            <a:hlinkClick r:id="" action="ppaction://media"/>
            <a:extLst>
              <a:ext uri="{FF2B5EF4-FFF2-40B4-BE49-F238E27FC236}">
                <a16:creationId xmlns:a16="http://schemas.microsoft.com/office/drawing/2014/main" id="{9DE60EB8-06F1-456F-7145-DBF178836102}"/>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659" fill="hold"/>
                                        <p:tgtEl>
                                          <p:spTgt spid="3"/>
                                        </p:tgtEl>
                                      </p:cBhvr>
                                    </p:cmd>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587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3"/>
                </p:tgtEl>
              </p:cMediaNode>
            </p:audio>
            <p:audio>
              <p:cMediaNode vol="80000">
                <p:cTn id="36" fill="hold" display="0">
                  <p:stCondLst>
                    <p:cond delay="indefinite"/>
                  </p:stCondLst>
                  <p:endCondLst>
                    <p:cond evt="onStopAudio" delay="0">
                      <p:tgtEl>
                        <p:sldTgt/>
                      </p:tgtEl>
                    </p:cond>
                  </p:endCondLst>
                </p:cTn>
                <p:tgtEl>
                  <p:spTgt spid="4"/>
                </p:tgtEl>
              </p:cMediaNode>
            </p:audio>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1024010037"/>
              </p:ext>
            </p:extLst>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51B72C93-3F1C-AB7D-A9A0-BC172FFDCADC}"/>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mediacall" presetSubtype="0" fill="hold" nodeType="clickEffect">
                                  <p:stCondLst>
                                    <p:cond delay="0"/>
                                  </p:stCondLst>
                                  <p:childTnLst>
                                    <p:cmd type="call" cmd="playFrom(0.0)">
                                      <p:cBhvr>
                                        <p:cTn id="46" dur="968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7" fill="hold" display="0">
                  <p:stCondLst>
                    <p:cond delay="indefinite"/>
                  </p:stCondLst>
                  <p:endCondLst>
                    <p:cond evt="onStopAudio" delay="0">
                      <p:tgtEl>
                        <p:sldTgt/>
                      </p:tgtEl>
                    </p:cond>
                  </p:endCondLst>
                </p:cTn>
                <p:tgtEl>
                  <p:spTgt spid="2"/>
                </p:tgtEl>
              </p:cMediaNode>
            </p:audio>
          </p:childTnLst>
        </p:cTn>
      </p:par>
    </p:tnLst>
    <p:bldLst>
      <p:bldGraphic spid="8"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extLst>
              <p:ext uri="{D42A27DB-BD31-4B8C-83A1-F6EECF244321}">
                <p14:modId xmlns:p14="http://schemas.microsoft.com/office/powerpoint/2010/main" val="2836556651"/>
              </p:ext>
            </p:extLst>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437D003C-96B6-7012-3069-472B63466679}"/>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2073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Graphic spid="5" grpId="0">
        <p:bldSub>
          <a:bldDgm bld="lvl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extLst>
              <p:ext uri="{D42A27DB-BD31-4B8C-83A1-F6EECF244321}">
                <p14:modId xmlns:p14="http://schemas.microsoft.com/office/powerpoint/2010/main" val="3760569446"/>
              </p:ext>
            </p:extLst>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pic>
        <p:nvPicPr>
          <p:cNvPr id="2" name="Recorded Sound">
            <a:hlinkClick r:id="" action="ppaction://media"/>
            <a:extLst>
              <a:ext uri="{FF2B5EF4-FFF2-40B4-BE49-F238E27FC236}">
                <a16:creationId xmlns:a16="http://schemas.microsoft.com/office/drawing/2014/main" id="{68737706-77F4-60C6-F77C-BAA67931AB36}"/>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mediacall" presetSubtype="0" fill="hold" nodeType="clickEffect">
                                  <p:stCondLst>
                                    <p:cond delay="0"/>
                                  </p:stCondLst>
                                  <p:childTnLst>
                                    <p:cmd type="call" cmd="playFrom(0.0)">
                                      <p:cBhvr>
                                        <p:cTn id="35" dur="12430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6" fill="hold" display="0">
                  <p:stCondLst>
                    <p:cond delay="indefinite"/>
                  </p:stCondLst>
                  <p:endCondLst>
                    <p:cond evt="onStopAudio" delay="0">
                      <p:tgtEl>
                        <p:sldTgt/>
                      </p:tgtEl>
                    </p:cond>
                  </p:endCondLst>
                </p:cTn>
                <p:tgtEl>
                  <p:spTgt spid="2"/>
                </p:tgtEl>
              </p:cMediaNode>
            </p:audio>
          </p:childTnLst>
        </p:cTn>
      </p:par>
    </p:tnLst>
    <p:bldLst>
      <p:bldP spid="3" grpId="0" animBg="1"/>
      <p:bldGraphic spid="10"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extLst>
              <p:ext uri="{D42A27DB-BD31-4B8C-83A1-F6EECF244321}">
                <p14:modId xmlns:p14="http://schemas.microsoft.com/office/powerpoint/2010/main" val="1924712604"/>
              </p:ext>
            </p:extLst>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8" name="Recorded Sound">
            <a:hlinkClick r:id="" action="ppaction://media"/>
            <a:extLst>
              <a:ext uri="{FF2B5EF4-FFF2-40B4-BE49-F238E27FC236}">
                <a16:creationId xmlns:a16="http://schemas.microsoft.com/office/drawing/2014/main" id="{B6FDCA3C-9EBD-BCBC-D463-E1AF0631F602}"/>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4967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8"/>
                </p:tgtEl>
              </p:cMediaNode>
            </p:audio>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AC053C37-F4A6-EB95-105F-102DC9946B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0048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23362473-A0E3-1807-1963-81C4BD6A23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9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60" y="1096087"/>
            <a:ext cx="9439274" cy="5678478"/>
          </a:xfrm>
          <a:prstGeom prst="rect">
            <a:avLst/>
          </a:prstGeom>
          <a:solidFill>
            <a:schemeClr val="accent5">
              <a:lumMod val="60000"/>
              <a:lumOff val="40000"/>
            </a:schemeClr>
          </a:solidFill>
          <a:ln>
            <a:solidFill>
              <a:schemeClr val="tx1"/>
            </a:solidFill>
          </a:ln>
        </p:spPr>
        <p:txBody>
          <a:bodyPr wrap="square">
            <a:spAutoFit/>
          </a:bodyPr>
          <a:lstStyle/>
          <a:p>
            <a:r>
              <a:rPr lang="en-GB" sz="2300" dirty="0"/>
              <a:t>Lisa is at a party in a friend’s house when she is asked by her friend to leave because she has become too drunk and noisy.  Lisa refuses so her friend tells her that she is now trespassing and orders Lisa to leave. In which, if either, of the following circumstances does Lisa commit burglary? </a:t>
            </a:r>
          </a:p>
          <a:p>
            <a:r>
              <a:rPr lang="en-GB" sz="2300" dirty="0"/>
              <a:t> </a:t>
            </a:r>
          </a:p>
          <a:p>
            <a:pPr lvl="0"/>
            <a:r>
              <a:rPr lang="en-GB" sz="2300" dirty="0"/>
              <a:t>(</a:t>
            </a:r>
            <a:r>
              <a:rPr lang="en-GB" sz="2300" dirty="0" err="1"/>
              <a:t>i</a:t>
            </a:r>
            <a:r>
              <a:rPr lang="en-GB" sz="2300" dirty="0"/>
              <a:t>) Lisa steals a cigarette lighter from the room where the party is being held and then leaves. </a:t>
            </a:r>
            <a:br>
              <a:rPr lang="en-GB" sz="2300" dirty="0"/>
            </a:br>
            <a:endParaRPr lang="en-GB" sz="2300" dirty="0"/>
          </a:p>
          <a:p>
            <a:pPr lvl="0"/>
            <a:r>
              <a:rPr lang="en-GB" sz="2300" dirty="0"/>
              <a:t>(ii) Lisa leaves the house via the kitchen when she sees several glasses on the draining board so she smashes them </a:t>
            </a:r>
            <a:r>
              <a:rPr lang="en-GB" sz="2300"/>
              <a:t>on her </a:t>
            </a:r>
            <a:r>
              <a:rPr lang="en-GB" sz="2300" dirty="0"/>
              <a:t>way out.</a:t>
            </a:r>
          </a:p>
          <a:p>
            <a:pPr lvl="0"/>
            <a:endParaRPr lang="en-GB" sz="2300" dirty="0"/>
          </a:p>
          <a:p>
            <a:pPr marL="228600" lvl="0" indent="-228600">
              <a:buFont typeface="+mj-lt"/>
              <a:buAutoNum type="alphaLcParenR"/>
            </a:pPr>
            <a:r>
              <a:rPr lang="en-GB" sz="2300" dirty="0">
                <a:solidFill>
                  <a:schemeClr val="accent4"/>
                </a:solidFill>
              </a:rPr>
              <a:t> (</a:t>
            </a:r>
            <a:r>
              <a:rPr lang="en-GB" sz="2300" dirty="0" err="1">
                <a:solidFill>
                  <a:schemeClr val="accent4"/>
                </a:solidFill>
              </a:rPr>
              <a:t>i</a:t>
            </a:r>
            <a:r>
              <a:rPr lang="en-GB" sz="2300" dirty="0">
                <a:solidFill>
                  <a:schemeClr val="accent4"/>
                </a:solidFill>
              </a:rPr>
              <a:t>) only </a:t>
            </a:r>
          </a:p>
          <a:p>
            <a:pPr marL="228600" lvl="0" indent="-228600">
              <a:buFont typeface="+mj-lt"/>
              <a:buAutoNum type="alphaLcParenR"/>
            </a:pPr>
            <a:r>
              <a:rPr lang="en-GB" sz="2300" dirty="0">
                <a:solidFill>
                  <a:srgbClr val="7030A0"/>
                </a:solidFill>
              </a:rPr>
              <a:t>(ii) only </a:t>
            </a:r>
          </a:p>
          <a:p>
            <a:pPr marL="228600" lvl="0" indent="-228600">
              <a:buFont typeface="+mj-lt"/>
              <a:buAutoNum type="alphaLcParenR"/>
            </a:pPr>
            <a:r>
              <a:rPr lang="en-GB" sz="2300" dirty="0">
                <a:solidFill>
                  <a:schemeClr val="accent2"/>
                </a:solidFill>
              </a:rPr>
              <a:t>Both</a:t>
            </a:r>
            <a:r>
              <a:rPr lang="en-GB" sz="2300" dirty="0"/>
              <a:t> </a:t>
            </a:r>
          </a:p>
          <a:p>
            <a:pPr marL="228600" lvl="0" indent="-228600">
              <a:buFont typeface="+mj-lt"/>
              <a:buAutoNum type="alphaLcParenR"/>
            </a:pPr>
            <a:r>
              <a:rPr lang="en-GB" sz="2300" dirty="0">
                <a:solidFill>
                  <a:schemeClr val="accent6"/>
                </a:solidFill>
              </a:rPr>
              <a:t>Neither.</a:t>
            </a:r>
          </a:p>
          <a:p>
            <a:pPr lvl="0"/>
            <a:endParaRPr lang="en-GB" dirty="0"/>
          </a:p>
        </p:txBody>
      </p:sp>
      <p:sp>
        <p:nvSpPr>
          <p:cNvPr id="3" name="Title 1"/>
          <p:cNvSpPr txBox="1">
            <a:spLocks/>
          </p:cNvSpPr>
          <p:nvPr/>
        </p:nvSpPr>
        <p:spPr>
          <a:xfrm>
            <a:off x="106660" y="176484"/>
            <a:ext cx="11170507" cy="623416"/>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What about in this situation?</a:t>
            </a:r>
          </a:p>
        </p:txBody>
      </p:sp>
      <p:pic>
        <p:nvPicPr>
          <p:cNvPr id="10242" name="Picture 2" descr="Fag Lighter High Resolution Stock Photography and Images - Alamy">
            <a:extLst>
              <a:ext uri="{FF2B5EF4-FFF2-40B4-BE49-F238E27FC236}">
                <a16:creationId xmlns:a16="http://schemas.microsoft.com/office/drawing/2014/main" id="{8A2417C7-C85B-6E43-ABD6-99577409DF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09809" y="910624"/>
            <a:ext cx="2139862" cy="343345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1,784 Broken Glass Kitchen Photos - Free &amp; Royalty-Free Stock Photos from  Dreamstime">
            <a:extLst>
              <a:ext uri="{FF2B5EF4-FFF2-40B4-BE49-F238E27FC236}">
                <a16:creationId xmlns:a16="http://schemas.microsoft.com/office/drawing/2014/main" id="{173554C3-FDDB-FC45-9EDB-B6C3E7AB25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25619" y="4074312"/>
            <a:ext cx="2224052" cy="2266198"/>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54959FB5-093D-24C0-14E7-91A7BC28259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82889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6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extLst>
              <p:ext uri="{D42A27DB-BD31-4B8C-83A1-F6EECF244321}">
                <p14:modId xmlns:p14="http://schemas.microsoft.com/office/powerpoint/2010/main" val="463150334"/>
              </p:ext>
            </p:extLst>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pic>
        <p:nvPicPr>
          <p:cNvPr id="2" name="Recorded Sound">
            <a:hlinkClick r:id="" action="ppaction://media"/>
            <a:extLst>
              <a:ext uri="{FF2B5EF4-FFF2-40B4-BE49-F238E27FC236}">
                <a16:creationId xmlns:a16="http://schemas.microsoft.com/office/drawing/2014/main" id="{C0F34B32-258D-3EAB-0161-7A37EA5E0CC7}"/>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mediacall" presetSubtype="0" fill="hold" nodeType="clickEffect">
                                  <p:stCondLst>
                                    <p:cond delay="0"/>
                                  </p:stCondLst>
                                  <p:childTnLst>
                                    <p:cmd type="call" cmd="playFrom(0.0)">
                                      <p:cBhvr>
                                        <p:cTn id="43" dur="325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4" fill="hold" display="0">
                  <p:stCondLst>
                    <p:cond delay="indefinite"/>
                  </p:stCondLst>
                  <p:endCondLst>
                    <p:cond evt="onStopAudio" delay="0">
                      <p:tgtEl>
                        <p:sldTgt/>
                      </p:tgtEl>
                    </p:cond>
                  </p:endCondLst>
                </p:cTn>
                <p:tgtEl>
                  <p:spTgt spid="2"/>
                </p:tgtEl>
              </p:cMediaNode>
            </p:audio>
          </p:childTnLst>
        </p:cTn>
      </p:par>
    </p:tnLst>
    <p:bldLst>
      <p:bldGraphic spid="8"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8045422" cy="623234"/>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1" u="sng" dirty="0">
                <a:solidFill>
                  <a:schemeClr val="bg1"/>
                </a:solidFill>
              </a:rPr>
              <a:t>Weapon</a:t>
            </a:r>
            <a:r>
              <a:rPr lang="en-GB" sz="2400" dirty="0">
                <a:solidFill>
                  <a:schemeClr val="bg1"/>
                </a:solidFill>
              </a:rPr>
              <a:t> of offence to cause injury:</a:t>
            </a:r>
          </a:p>
        </p:txBody>
      </p:sp>
      <p:graphicFrame>
        <p:nvGraphicFramePr>
          <p:cNvPr id="6" name="Diagram 5"/>
          <p:cNvGraphicFramePr/>
          <p:nvPr>
            <p:extLst>
              <p:ext uri="{D42A27DB-BD31-4B8C-83A1-F6EECF244321}">
                <p14:modId xmlns:p14="http://schemas.microsoft.com/office/powerpoint/2010/main" val="857982657"/>
              </p:ext>
            </p:extLst>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DB72AE-AEE4-0149-AD5A-BD2EBB84A427}"/>
              </a:ext>
            </a:extLst>
          </p:cNvPr>
          <p:cNvSpPr txBox="1"/>
          <p:nvPr/>
        </p:nvSpPr>
        <p:spPr>
          <a:xfrm>
            <a:off x="744900" y="5244340"/>
            <a:ext cx="2704399" cy="646331"/>
          </a:xfrm>
          <a:prstGeom prst="rect">
            <a:avLst/>
          </a:prstGeom>
          <a:noFill/>
        </p:spPr>
        <p:txBody>
          <a:bodyPr wrap="square" rtlCol="0">
            <a:spAutoFit/>
          </a:bodyPr>
          <a:lstStyle/>
          <a:p>
            <a:r>
              <a:rPr lang="en-US" dirty="0"/>
              <a:t>We will learn more about this in a few weeks…</a:t>
            </a:r>
          </a:p>
        </p:txBody>
      </p:sp>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corded Sound">
            <a:hlinkClick r:id="" action="ppaction://media"/>
            <a:extLst>
              <a:ext uri="{FF2B5EF4-FFF2-40B4-BE49-F238E27FC236}">
                <a16:creationId xmlns:a16="http://schemas.microsoft.com/office/drawing/2014/main" id="{2B340DB7-4A2A-27AA-3E28-1E5ED9ACB6C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5896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bldLst>
      <p:bldP spid="3" grpId="0" animBg="1"/>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extLst>
              <p:ext uri="{D42A27DB-BD31-4B8C-83A1-F6EECF244321}">
                <p14:modId xmlns:p14="http://schemas.microsoft.com/office/powerpoint/2010/main" val="930557206"/>
              </p:ext>
            </p:extLst>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extLst>
              <p:ext uri="{D42A27DB-BD31-4B8C-83A1-F6EECF244321}">
                <p14:modId xmlns:p14="http://schemas.microsoft.com/office/powerpoint/2010/main" val="2567595278"/>
              </p:ext>
            </p:extLst>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extLst>
              <p:ext uri="{D42A27DB-BD31-4B8C-83A1-F6EECF244321}">
                <p14:modId xmlns:p14="http://schemas.microsoft.com/office/powerpoint/2010/main" val="184941263"/>
              </p:ext>
            </p:extLst>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54278BB5-D3BB-03F2-D6DA-3D49AEC3AEB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265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2"/>
                </p:tgtEl>
              </p:cMediaNode>
            </p:audio>
          </p:childTnLst>
        </p:cTn>
      </p:par>
    </p:tnLst>
    <p:bldLst>
      <p:bldGraphic spid="5"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904</TotalTime>
  <Words>1311</Words>
  <Application>Microsoft Office PowerPoint</Application>
  <PresentationFormat>Widescreen</PresentationFormat>
  <Paragraphs>139</Paragraphs>
  <Slides>19</Slides>
  <Notes>14</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Bradley Hand</vt:lpstr>
      <vt:lpstr>Calibri</vt:lpstr>
      <vt:lpstr>Calibri Light</vt:lpstr>
      <vt:lpstr>Office Theme</vt:lpstr>
      <vt:lpstr>Burglary </vt:lpstr>
      <vt:lpstr>Today’s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PowerPoint Presentation</vt:lpstr>
      <vt:lpstr>PowerPoint Presentation</vt:lpstr>
      <vt:lpstr>Robbery Section 8 Theft Act 1968</vt:lpstr>
      <vt:lpstr>Remember! Robbery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dc:title>
  <dc:creator>Rhiannon Lloyd</dc:creator>
  <cp:lastModifiedBy>Kelly Andrews</cp:lastModifiedBy>
  <cp:revision>14</cp:revision>
  <dcterms:created xsi:type="dcterms:W3CDTF">2022-02-06T19:53:23Z</dcterms:created>
  <dcterms:modified xsi:type="dcterms:W3CDTF">2022-10-24T17:18:34Z</dcterms:modified>
</cp:coreProperties>
</file>