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0"/>
  </p:notesMasterIdLst>
  <p:handoutMasterIdLst>
    <p:handoutMasterId r:id="rId41"/>
  </p:handoutMasterIdLst>
  <p:sldIdLst>
    <p:sldId id="302" r:id="rId2"/>
    <p:sldId id="256" r:id="rId3"/>
    <p:sldId id="259" r:id="rId4"/>
    <p:sldId id="262" r:id="rId5"/>
    <p:sldId id="293" r:id="rId6"/>
    <p:sldId id="258" r:id="rId7"/>
    <p:sldId id="300" r:id="rId8"/>
    <p:sldId id="263" r:id="rId9"/>
    <p:sldId id="294" r:id="rId10"/>
    <p:sldId id="264" r:id="rId11"/>
    <p:sldId id="268" r:id="rId12"/>
    <p:sldId id="260" r:id="rId13"/>
    <p:sldId id="265" r:id="rId14"/>
    <p:sldId id="301" r:id="rId15"/>
    <p:sldId id="295" r:id="rId16"/>
    <p:sldId id="261" r:id="rId17"/>
    <p:sldId id="266" r:id="rId18"/>
    <p:sldId id="296" r:id="rId19"/>
    <p:sldId id="272" r:id="rId20"/>
    <p:sldId id="270" r:id="rId21"/>
    <p:sldId id="285" r:id="rId22"/>
    <p:sldId id="271" r:id="rId23"/>
    <p:sldId id="273" r:id="rId24"/>
    <p:sldId id="282" r:id="rId25"/>
    <p:sldId id="291" r:id="rId26"/>
    <p:sldId id="274" r:id="rId27"/>
    <p:sldId id="281" r:id="rId28"/>
    <p:sldId id="297" r:id="rId29"/>
    <p:sldId id="267" r:id="rId30"/>
    <p:sldId id="283" r:id="rId31"/>
    <p:sldId id="269" r:id="rId32"/>
    <p:sldId id="284" r:id="rId33"/>
    <p:sldId id="287" r:id="rId34"/>
    <p:sldId id="298" r:id="rId35"/>
    <p:sldId id="303" r:id="rId36"/>
    <p:sldId id="299" r:id="rId37"/>
    <p:sldId id="304" r:id="rId38"/>
    <p:sldId id="292" r:id="rId3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5" d="100"/>
          <a:sy n="75" d="100"/>
        </p:scale>
        <p:origin x="2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682C562-8A5B-4D3C-A29A-2049661B0906}" type="datetimeFigureOut">
              <a:rPr lang="en-GB" smtClean="0"/>
              <a:t>17/03/2017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0C87B4A-8BFD-4221-BC45-5847C7CE38D2}" type="slidenum">
              <a:rPr lang="en-GB" smtClean="0"/>
              <a:t>‹#›</a:t>
            </a:fld>
            <a:endParaRPr lang="en-GB"/>
          </a:p>
        </p:txBody>
      </p:sp>
    </p:spTree>
    <p:extLst>
      <p:ext uri="{BB962C8B-B14F-4D97-AF65-F5344CB8AC3E}">
        <p14:creationId xmlns:p14="http://schemas.microsoft.com/office/powerpoint/2010/main" val="11786392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7AC578F-A238-449F-8A21-7F8C8EAC5B79}" type="datetimeFigureOut">
              <a:rPr lang="en-GB" smtClean="0"/>
              <a:t>17/03/2017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60B94C4-7C07-4D65-BB1B-55E6D785AADE}" type="slidenum">
              <a:rPr lang="en-GB" smtClean="0"/>
              <a:t>‹#›</a:t>
            </a:fld>
            <a:endParaRPr lang="en-GB"/>
          </a:p>
        </p:txBody>
      </p:sp>
    </p:spTree>
    <p:extLst>
      <p:ext uri="{BB962C8B-B14F-4D97-AF65-F5344CB8AC3E}">
        <p14:creationId xmlns:p14="http://schemas.microsoft.com/office/powerpoint/2010/main" val="757030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fld id="{18523B6F-48B2-4A53-BD68-53BE832B819B}" type="slidenum">
              <a:rPr lang="en-GB" altLang="en-US" sz="1200"/>
              <a:pPr/>
              <a:t>25</a:t>
            </a:fld>
            <a:endParaRPr lang="en-GB"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b="1" smtClean="0">
              <a:latin typeface="Comic Sans MS" panose="030F0702030302020204" pitchFamily="66" charset="0"/>
              <a:ea typeface="ＭＳ Ｐゴシック" panose="020B0600070205080204" pitchFamily="34" charset="-128"/>
            </a:endParaRPr>
          </a:p>
          <a:p>
            <a:pPr>
              <a:buFontTx/>
              <a:buChar char="•"/>
            </a:pPr>
            <a:endParaRPr lang="en-GB" altLang="en-US" sz="1800" b="1" smtClean="0">
              <a:latin typeface="Comic Sans MS" panose="030F0702030302020204" pitchFamily="66" charset="0"/>
              <a:ea typeface="ＭＳ Ｐゴシック" panose="020B0600070205080204" pitchFamily="34" charset="-128"/>
            </a:endParaRPr>
          </a:p>
          <a:p>
            <a:pPr>
              <a:buFontTx/>
              <a:buChar char="•"/>
            </a:pPr>
            <a:endParaRPr lang="en-GB" altLang="en-US" sz="1800" b="1" smtClean="0">
              <a:latin typeface="Comic Sans MS" panose="030F0702030302020204" pitchFamily="66" charset="0"/>
              <a:ea typeface="ＭＳ Ｐゴシック" panose="020B0600070205080204" pitchFamily="34" charset="-128"/>
            </a:endParaRPr>
          </a:p>
          <a:p>
            <a:pPr>
              <a:buFontTx/>
              <a:buChar char="•"/>
            </a:pPr>
            <a:r>
              <a:rPr lang="en-GB" altLang="en-US" sz="1000" b="1" smtClean="0">
                <a:latin typeface="Comic Sans MS" panose="030F0702030302020204" pitchFamily="66" charset="0"/>
                <a:ea typeface="ＭＳ Ｐゴシック" panose="020B0600070205080204" pitchFamily="34" charset="-128"/>
              </a:rPr>
              <a:t>BIG T – Too task orientated.</a:t>
            </a:r>
          </a:p>
          <a:p>
            <a:pPr>
              <a:buFontTx/>
              <a:buChar char="•"/>
            </a:pPr>
            <a:endParaRPr lang="en-GB" altLang="en-US" sz="1000" b="1" smtClean="0">
              <a:latin typeface="Comic Sans MS" panose="030F0702030302020204" pitchFamily="66" charset="0"/>
              <a:ea typeface="ＭＳ Ｐゴシック" panose="020B0600070205080204" pitchFamily="34" charset="-128"/>
            </a:endParaRPr>
          </a:p>
          <a:p>
            <a:pPr>
              <a:buFontTx/>
              <a:buChar char="•"/>
            </a:pPr>
            <a:r>
              <a:rPr lang="en-GB" altLang="en-US" sz="1000" b="1" smtClean="0">
                <a:latin typeface="Comic Sans MS" panose="030F0702030302020204" pitchFamily="66" charset="0"/>
                <a:ea typeface="ＭＳ Ｐゴシック" panose="020B0600070205080204" pitchFamily="34" charset="-128"/>
              </a:rPr>
              <a:t>Does this relate to you.  Do you know such a leader?</a:t>
            </a:r>
          </a:p>
          <a:p>
            <a:pPr>
              <a:buFontTx/>
              <a:buChar char="•"/>
            </a:pPr>
            <a:endParaRPr lang="en-GB" altLang="en-US" sz="1000" b="1" smtClean="0">
              <a:latin typeface="Comic Sans MS" panose="030F0702030302020204" pitchFamily="66" charset="0"/>
              <a:ea typeface="ＭＳ Ｐゴシック" panose="020B0600070205080204" pitchFamily="34" charset="-128"/>
            </a:endParaRPr>
          </a:p>
          <a:p>
            <a:pPr>
              <a:buFontTx/>
              <a:buChar char="•"/>
            </a:pPr>
            <a:endParaRPr lang="en-GB" altLang="en-US" sz="1000" b="1" smtClean="0">
              <a:latin typeface="Comic Sans MS" panose="030F0702030302020204" pitchFamily="66" charset="0"/>
              <a:ea typeface="ＭＳ Ｐゴシック" panose="020B0600070205080204" pitchFamily="34" charset="-128"/>
            </a:endParaRPr>
          </a:p>
          <a:p>
            <a:pPr>
              <a:buFontTx/>
              <a:buChar char="•"/>
            </a:pPr>
            <a:r>
              <a:rPr lang="en-GB" altLang="en-US" sz="1000" b="1" smtClean="0">
                <a:latin typeface="Comic Sans MS" panose="030F0702030302020204" pitchFamily="66" charset="0"/>
                <a:ea typeface="ＭＳ Ｐゴシック" panose="020B0600070205080204" pitchFamily="34" charset="-128"/>
              </a:rPr>
              <a:t>What effect could this have?</a:t>
            </a:r>
          </a:p>
          <a:p>
            <a:pPr>
              <a:buFontTx/>
              <a:buChar char="•"/>
            </a:pPr>
            <a:endParaRPr lang="en-GB" altLang="en-US" sz="1000" b="1" smtClean="0">
              <a:latin typeface="Comic Sans MS" panose="030F0702030302020204" pitchFamily="66" charset="0"/>
              <a:ea typeface="ＭＳ Ｐゴシック" panose="020B0600070205080204" pitchFamily="34" charset="-128"/>
            </a:endParaRPr>
          </a:p>
          <a:p>
            <a:pPr>
              <a:buFontTx/>
              <a:buChar char="•"/>
            </a:pPr>
            <a:r>
              <a:rPr lang="en-GB" altLang="en-US" sz="1000" b="1" smtClean="0">
                <a:latin typeface="Comic Sans MS" panose="030F0702030302020204" pitchFamily="66" charset="0"/>
                <a:ea typeface="ＭＳ Ｐゴシック" panose="020B0600070205080204" pitchFamily="34" charset="-128"/>
              </a:rPr>
              <a:t>Pressure on staff / difficult to sustain / too much focus ,not aware of other issues.</a:t>
            </a:r>
          </a:p>
          <a:p>
            <a:pPr>
              <a:buFontTx/>
              <a:buChar char="•"/>
            </a:pPr>
            <a:endParaRPr lang="en-GB" altLang="en-US" sz="1000" b="1" smtClean="0">
              <a:latin typeface="Comic Sans MS" panose="030F0702030302020204" pitchFamily="66" charset="0"/>
              <a:ea typeface="ＭＳ Ｐゴシック" panose="020B0600070205080204" pitchFamily="34" charset="-128"/>
            </a:endParaRPr>
          </a:p>
          <a:p>
            <a:pPr>
              <a:buFontTx/>
              <a:buChar char="•"/>
            </a:pPr>
            <a:r>
              <a:rPr lang="en-GB" altLang="en-US" sz="1000" b="1" smtClean="0">
                <a:latin typeface="Comic Sans MS" panose="030F0702030302020204" pitchFamily="66" charset="0"/>
                <a:ea typeface="ＭＳ Ｐゴシック" panose="020B0600070205080204" pitchFamily="34" charset="-128"/>
              </a:rPr>
              <a:t>Think about a murder enquiry – SIO’s now are better aware of the team rather than just focusing on the capture of the culprit.</a:t>
            </a:r>
          </a:p>
        </p:txBody>
      </p:sp>
    </p:spTree>
    <p:extLst>
      <p:ext uri="{BB962C8B-B14F-4D97-AF65-F5344CB8AC3E}">
        <p14:creationId xmlns:p14="http://schemas.microsoft.com/office/powerpoint/2010/main" val="1345883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82C6FA-E211-44FA-9853-DE7E9E9DE96A}" type="datetimeFigureOut">
              <a:rPr lang="en-GB" smtClean="0"/>
              <a:t>17/03/2017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3873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82C6FA-E211-44FA-9853-DE7E9E9DE96A}" type="datetimeFigureOut">
              <a:rPr lang="en-GB" smtClean="0"/>
              <a:t>17/03/2017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56832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82C6FA-E211-44FA-9853-DE7E9E9DE96A}" type="datetimeFigureOut">
              <a:rPr lang="en-GB" smtClean="0"/>
              <a:t>17/03/2017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2949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882C6FA-E211-44FA-9853-DE7E9E9DE96A}" type="datetimeFigureOut">
              <a:rPr lang="en-GB" smtClean="0"/>
              <a:t>17/03/2017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361805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882C6FA-E211-44FA-9853-DE7E9E9DE96A}" type="datetimeFigureOut">
              <a:rPr lang="en-GB" smtClean="0"/>
              <a:t>17/03/2017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4152036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882C6FA-E211-44FA-9853-DE7E9E9DE96A}" type="datetimeFigureOut">
              <a:rPr lang="en-GB" smtClean="0"/>
              <a:t>17/03/2017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111483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882C6FA-E211-44FA-9853-DE7E9E9DE96A}" type="datetimeFigureOut">
              <a:rPr lang="en-GB" smtClean="0"/>
              <a:t>17/03/2017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905833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882C6FA-E211-44FA-9853-DE7E9E9DE96A}" type="datetimeFigureOut">
              <a:rPr lang="en-GB" smtClean="0"/>
              <a:t>17/03/2017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11D89AC-DC69-4C17-AF0F-2F0DBD77579C}" type="slidenum">
              <a:rPr lang="en-GB" smtClean="0"/>
              <a:t>‹#›</a:t>
            </a:fld>
            <a:endParaRPr lang="en-GB"/>
          </a:p>
        </p:txBody>
      </p:sp>
    </p:spTree>
    <p:extLst>
      <p:ext uri="{BB962C8B-B14F-4D97-AF65-F5344CB8AC3E}">
        <p14:creationId xmlns:p14="http://schemas.microsoft.com/office/powerpoint/2010/main" val="3432675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82C6FA-E211-44FA-9853-DE7E9E9DE96A}" type="datetimeFigureOut">
              <a:rPr lang="en-GB" smtClean="0"/>
              <a:t>17/03/2017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3336092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82C6FA-E211-44FA-9853-DE7E9E9DE96A}" type="datetimeFigureOut">
              <a:rPr lang="en-GB" smtClean="0"/>
              <a:t>17/03/2017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3682762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882C6FA-E211-44FA-9853-DE7E9E9DE96A}" type="datetimeFigureOut">
              <a:rPr lang="en-GB" smtClean="0"/>
              <a:t>17/03/2017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D89AC-DC69-4C17-AF0F-2F0DBD77579C}" type="slidenum">
              <a:rPr lang="en-GB" smtClean="0"/>
              <a:t>‹#›</a:t>
            </a:fld>
            <a:endParaRPr lang="en-GB"/>
          </a:p>
        </p:txBody>
      </p:sp>
    </p:spTree>
    <p:extLst>
      <p:ext uri="{BB962C8B-B14F-4D97-AF65-F5344CB8AC3E}">
        <p14:creationId xmlns:p14="http://schemas.microsoft.com/office/powerpoint/2010/main" val="1196051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882C6FA-E211-44FA-9853-DE7E9E9DE96A}" type="datetimeFigureOut">
              <a:rPr lang="en-GB" smtClean="0"/>
              <a:t>17/03/2017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11D89AC-DC69-4C17-AF0F-2F0DBD77579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698739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zu5bwJX4uB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7KDSji5BlW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55411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Savile Enquiry</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24795206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365125"/>
            <a:ext cx="10515600" cy="5968999"/>
          </a:xfrm>
        </p:spPr>
      </p:pic>
    </p:spTree>
    <p:extLst>
      <p:ext uri="{BB962C8B-B14F-4D97-AF65-F5344CB8AC3E}">
        <p14:creationId xmlns:p14="http://schemas.microsoft.com/office/powerpoint/2010/main" val="21001290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endParaRPr lang="en-GB" sz="2800" dirty="0" smtClean="0"/>
          </a:p>
          <a:p>
            <a:endParaRPr lang="en-GB" sz="2800" dirty="0"/>
          </a:p>
          <a:p>
            <a:r>
              <a:rPr lang="en-GB" sz="2800" dirty="0" smtClean="0"/>
              <a:t>October 2012, shock revelations re Sir Jimmy Savile, the well-known and well-loved television personality and fundraiser had in fact been a prolific sex offender. </a:t>
            </a:r>
          </a:p>
          <a:p>
            <a:r>
              <a:rPr lang="en-GB" sz="2800" dirty="0" smtClean="0"/>
              <a:t>Some allegations related to his work at BBC. </a:t>
            </a:r>
          </a:p>
          <a:p>
            <a:pPr marL="0" indent="0">
              <a:buNone/>
            </a:pPr>
            <a:endParaRPr lang="en-GB" dirty="0"/>
          </a:p>
        </p:txBody>
      </p:sp>
    </p:spTree>
    <p:extLst>
      <p:ext uri="{BB962C8B-B14F-4D97-AF65-F5344CB8AC3E}">
        <p14:creationId xmlns:p14="http://schemas.microsoft.com/office/powerpoint/2010/main" val="37536083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endParaRPr lang="en-GB" sz="2400" dirty="0" smtClean="0"/>
          </a:p>
          <a:p>
            <a:r>
              <a:rPr lang="en-GB" sz="2800" dirty="0" smtClean="0"/>
              <a:t>Later that month Dame Janet Smith appointed to investigate Savile’s sexual misconduct and the BBC’s awareness of it. </a:t>
            </a:r>
          </a:p>
          <a:p>
            <a:r>
              <a:rPr lang="en-GB" sz="2800" dirty="0" smtClean="0"/>
              <a:t>The investigation received evidence from people who alleged inappropriate sexual conduct by Jimmy Savile in connection with his work for the BBC, and from others who claim to have raised concerns about Jimmy Savile’s activities,</a:t>
            </a:r>
          </a:p>
          <a:p>
            <a:pPr marL="0" indent="0">
              <a:buNone/>
            </a:pPr>
            <a:endParaRPr lang="en-GB" dirty="0"/>
          </a:p>
        </p:txBody>
      </p:sp>
    </p:spTree>
    <p:extLst>
      <p:ext uri="{BB962C8B-B14F-4D97-AF65-F5344CB8AC3E}">
        <p14:creationId xmlns:p14="http://schemas.microsoft.com/office/powerpoint/2010/main" val="4008787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Thursday the 25</a:t>
            </a:r>
            <a:r>
              <a:rPr lang="en-GB" baseline="30000" dirty="0" smtClean="0"/>
              <a:t>th</a:t>
            </a:r>
            <a:r>
              <a:rPr lang="en-GB" dirty="0" smtClean="0"/>
              <a:t> February 2016</a:t>
            </a:r>
            <a:endParaRPr lang="en-GB" dirty="0"/>
          </a:p>
        </p:txBody>
      </p:sp>
      <p:sp>
        <p:nvSpPr>
          <p:cNvPr id="3" name="Content Placeholder 2"/>
          <p:cNvSpPr>
            <a:spLocks noGrp="1"/>
          </p:cNvSpPr>
          <p:nvPr>
            <p:ph idx="1"/>
          </p:nvPr>
        </p:nvSpPr>
        <p:spPr/>
        <p:txBody>
          <a:bodyPr>
            <a:normAutofit/>
          </a:bodyPr>
          <a:lstStyle/>
          <a:p>
            <a:r>
              <a:rPr lang="en-GB" sz="2400" dirty="0" smtClean="0"/>
              <a:t>Report published by </a:t>
            </a:r>
            <a:r>
              <a:rPr lang="en-GB" sz="2400" dirty="0" smtClean="0"/>
              <a:t>Dame Janet Smith DBE of her inquiry into the BBC’s culture and practices during the </a:t>
            </a:r>
            <a:r>
              <a:rPr lang="en-GB" sz="2400" b="1" dirty="0" smtClean="0"/>
              <a:t>Jimmy Savile </a:t>
            </a:r>
            <a:r>
              <a:rPr lang="en-GB" sz="2400" dirty="0" smtClean="0"/>
              <a:t>and </a:t>
            </a:r>
            <a:r>
              <a:rPr lang="en-GB" sz="2400" b="1" dirty="0" smtClean="0"/>
              <a:t>Stuart Hall</a:t>
            </a:r>
            <a:r>
              <a:rPr lang="en-GB" sz="2400" dirty="0" smtClean="0"/>
              <a:t> years.</a:t>
            </a:r>
          </a:p>
          <a:p>
            <a:r>
              <a:rPr lang="en-GB" sz="2400" dirty="0" smtClean="0"/>
              <a:t>Review established in October 2012 to conduct an impartial, thorough and independent review of the culture and practices of the BBC during the years that </a:t>
            </a:r>
            <a:r>
              <a:rPr lang="en-GB" sz="2400" b="1" dirty="0" smtClean="0"/>
              <a:t>Jimmy Savile </a:t>
            </a:r>
            <a:r>
              <a:rPr lang="en-GB" sz="2400" dirty="0" smtClean="0"/>
              <a:t>worked there.  </a:t>
            </a:r>
          </a:p>
          <a:p>
            <a:r>
              <a:rPr lang="en-GB" sz="2400" dirty="0" smtClean="0"/>
              <a:t>A further investigation, into the conduct of </a:t>
            </a:r>
            <a:r>
              <a:rPr lang="en-GB" sz="2400" b="1" dirty="0" smtClean="0"/>
              <a:t>Stuart Hall</a:t>
            </a:r>
            <a:r>
              <a:rPr lang="en-GB" sz="2400" dirty="0" smtClean="0"/>
              <a:t>, was undertaken by Dame Linda Dobbs DBE, and is published as part of the report. </a:t>
            </a:r>
          </a:p>
          <a:p>
            <a:endParaRPr lang="en-GB" dirty="0"/>
          </a:p>
        </p:txBody>
      </p:sp>
    </p:spTree>
    <p:extLst>
      <p:ext uri="{BB962C8B-B14F-4D97-AF65-F5344CB8AC3E}">
        <p14:creationId xmlns:p14="http://schemas.microsoft.com/office/powerpoint/2010/main" val="36196656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www.youtube.com/watch?v=zu5bwJX4uBE</a:t>
            </a:r>
            <a:r>
              <a:rPr lang="en-GB" dirty="0" smtClean="0"/>
              <a:t> </a:t>
            </a:r>
            <a:endParaRPr lang="en-GB" dirty="0"/>
          </a:p>
        </p:txBody>
      </p:sp>
    </p:spTree>
    <p:extLst>
      <p:ext uri="{BB962C8B-B14F-4D97-AF65-F5344CB8AC3E}">
        <p14:creationId xmlns:p14="http://schemas.microsoft.com/office/powerpoint/2010/main" val="1809173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Investigation</a:t>
            </a:r>
            <a:endParaRPr lang="en-GB" dirty="0"/>
          </a:p>
        </p:txBody>
      </p:sp>
      <p:sp>
        <p:nvSpPr>
          <p:cNvPr id="3" name="Content Placeholder 2"/>
          <p:cNvSpPr>
            <a:spLocks noGrp="1"/>
          </p:cNvSpPr>
          <p:nvPr>
            <p:ph idx="1"/>
          </p:nvPr>
        </p:nvSpPr>
        <p:spPr/>
        <p:txBody>
          <a:bodyPr>
            <a:normAutofit/>
          </a:bodyPr>
          <a:lstStyle/>
          <a:p>
            <a:r>
              <a:rPr lang="en-GB" dirty="0" smtClean="0"/>
              <a:t> </a:t>
            </a:r>
          </a:p>
          <a:p>
            <a:endParaRPr lang="en-GB" sz="2400" dirty="0"/>
          </a:p>
          <a:p>
            <a:r>
              <a:rPr lang="en-GB" sz="2400" dirty="0" smtClean="0"/>
              <a:t>(PART 1) Investigate the extent to which BBC personnel were or ought to have been aware of inappropriate sexual conduct by Jimmy Savile in connection with his work for the BBC, and consider whether the culture and practices within the BBC during the years of Jimmy Savile’s employment enabled inappropriate sexual abuse to continue unchecked; </a:t>
            </a:r>
          </a:p>
          <a:p>
            <a:pPr marL="0" indent="0">
              <a:buNone/>
            </a:pPr>
            <a:endParaRPr lang="en-GB" dirty="0"/>
          </a:p>
        </p:txBody>
      </p:sp>
    </p:spTree>
    <p:extLst>
      <p:ext uri="{BB962C8B-B14F-4D97-AF65-F5344CB8AC3E}">
        <p14:creationId xmlns:p14="http://schemas.microsoft.com/office/powerpoint/2010/main" val="10996569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Investigation</a:t>
            </a:r>
            <a:endParaRPr lang="en-GB" dirty="0"/>
          </a:p>
        </p:txBody>
      </p:sp>
      <p:sp>
        <p:nvSpPr>
          <p:cNvPr id="3" name="Content Placeholder 2"/>
          <p:cNvSpPr>
            <a:spLocks noGrp="1"/>
          </p:cNvSpPr>
          <p:nvPr>
            <p:ph idx="1"/>
          </p:nvPr>
        </p:nvSpPr>
        <p:spPr/>
        <p:txBody>
          <a:bodyPr>
            <a:normAutofit/>
          </a:bodyPr>
          <a:lstStyle/>
          <a:p>
            <a:r>
              <a:rPr lang="en-GB" dirty="0" smtClean="0"/>
              <a:t> </a:t>
            </a:r>
          </a:p>
          <a:p>
            <a:endParaRPr lang="en-GB" sz="2400" dirty="0"/>
          </a:p>
          <a:p>
            <a:r>
              <a:rPr lang="en-GB" sz="2400" dirty="0" smtClean="0"/>
              <a:t>(PART 2) Identify the lessons to be learned from the evidence uncovered by the Review; </a:t>
            </a:r>
          </a:p>
          <a:p>
            <a:endParaRPr lang="en-GB" sz="2400" dirty="0" smtClean="0"/>
          </a:p>
          <a:p>
            <a:r>
              <a:rPr lang="en-GB" sz="2400" dirty="0" smtClean="0"/>
              <a:t>(PART 3) take into account the findings of Dame Linda Dobbs in her investigation into the activities of Stuart Hall.</a:t>
            </a:r>
          </a:p>
          <a:p>
            <a:pPr marL="0" indent="0">
              <a:buNone/>
            </a:pPr>
            <a:endParaRPr lang="en-GB" dirty="0"/>
          </a:p>
        </p:txBody>
      </p:sp>
    </p:spTree>
    <p:extLst>
      <p:ext uri="{BB962C8B-B14F-4D97-AF65-F5344CB8AC3E}">
        <p14:creationId xmlns:p14="http://schemas.microsoft.com/office/powerpoint/2010/main" val="36151797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Investigation Statistics</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Review contact with over 800 people. </a:t>
            </a:r>
          </a:p>
          <a:p>
            <a:endParaRPr lang="en-GB" sz="2400" dirty="0" smtClean="0"/>
          </a:p>
          <a:p>
            <a:r>
              <a:rPr lang="en-GB" sz="2400" dirty="0" smtClean="0"/>
              <a:t>Savile investigation, over 380 witnesses. </a:t>
            </a:r>
          </a:p>
          <a:p>
            <a:endParaRPr lang="en-GB" sz="2400" dirty="0" smtClean="0"/>
          </a:p>
          <a:p>
            <a:r>
              <a:rPr lang="en-GB" sz="2400" dirty="0" smtClean="0"/>
              <a:t>Hall investigation, over 100 witnesses. </a:t>
            </a:r>
          </a:p>
        </p:txBody>
      </p:sp>
    </p:spTree>
    <p:extLst>
      <p:ext uri="{BB962C8B-B14F-4D97-AF65-F5344CB8AC3E}">
        <p14:creationId xmlns:p14="http://schemas.microsoft.com/office/powerpoint/2010/main" val="2796946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0750"/>
          </a:xfrm>
        </p:spPr>
        <p:txBody>
          <a:bodyPr/>
          <a:lstStyle/>
          <a:p>
            <a:r>
              <a:rPr lang="en-GB" dirty="0" smtClean="0"/>
              <a:t>Sir Jimmy Savile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438276"/>
            <a:ext cx="10515600" cy="4329906"/>
          </a:xfrm>
        </p:spPr>
      </p:pic>
    </p:spTree>
    <p:extLst>
      <p:ext uri="{BB962C8B-B14F-4D97-AF65-F5344CB8AC3E}">
        <p14:creationId xmlns:p14="http://schemas.microsoft.com/office/powerpoint/2010/main" val="1898065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of the Pops</a:t>
            </a:r>
            <a:endParaRPr lang="en-GB" dirty="0"/>
          </a:p>
        </p:txBody>
      </p:sp>
      <p:sp>
        <p:nvSpPr>
          <p:cNvPr id="3" name="Content Placeholder 2"/>
          <p:cNvSpPr>
            <a:spLocks noGrp="1"/>
          </p:cNvSpPr>
          <p:nvPr>
            <p:ph idx="1"/>
          </p:nvPr>
        </p:nvSpPr>
        <p:spPr/>
        <p:txBody>
          <a:bodyPr>
            <a:normAutofit/>
          </a:bodyPr>
          <a:lstStyle/>
          <a:p>
            <a:r>
              <a:rPr lang="en-GB" sz="2400" dirty="0" smtClean="0"/>
              <a:t>The BBC had historically received a number of reports relating to allegations of sexual misconduct. </a:t>
            </a:r>
          </a:p>
          <a:p>
            <a:r>
              <a:rPr lang="en-GB" sz="2400" dirty="0" smtClean="0"/>
              <a:t>The first concerned the activities of Harry Goodwin, the programme's stills photographer from 1964, who allegedly took pornographic photos of girls in his dressing room after the show. </a:t>
            </a:r>
          </a:p>
          <a:p>
            <a:r>
              <a:rPr lang="en-GB" sz="2400" dirty="0" smtClean="0"/>
              <a:t>The second was in 1971 when Vera </a:t>
            </a:r>
            <a:r>
              <a:rPr lang="en-GB" sz="2400" dirty="0" err="1" smtClean="0"/>
              <a:t>McAlpine</a:t>
            </a:r>
            <a:r>
              <a:rPr lang="en-GB" sz="2400" dirty="0" smtClean="0"/>
              <a:t> telephoned the BBC to complain her daughter Claire, then 15, had been seduced by a celebrity in his flat after she had attended TOTP as a member of the audience. </a:t>
            </a:r>
          </a:p>
        </p:txBody>
      </p:sp>
    </p:spTree>
    <p:extLst>
      <p:ext uri="{BB962C8B-B14F-4D97-AF65-F5344CB8AC3E}">
        <p14:creationId xmlns:p14="http://schemas.microsoft.com/office/powerpoint/2010/main" val="4035139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TOTP</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a:p>
          <a:p>
            <a:r>
              <a:rPr lang="en-GB" sz="2400" dirty="0" smtClean="0"/>
              <a:t>The BBC carried out an </a:t>
            </a:r>
            <a:r>
              <a:rPr lang="en-GB" sz="2400" dirty="0" smtClean="0"/>
              <a:t>unsatisfactory. </a:t>
            </a:r>
            <a:r>
              <a:rPr lang="en-GB" sz="2400" dirty="0" smtClean="0"/>
              <a:t>The </a:t>
            </a:r>
            <a:r>
              <a:rPr lang="en-GB" sz="2400" dirty="0" smtClean="0"/>
              <a:t>‘celebrity’ </a:t>
            </a:r>
            <a:r>
              <a:rPr lang="en-GB" sz="2400" dirty="0" smtClean="0"/>
              <a:t>denied the allegation, and his denial was accepted. </a:t>
            </a:r>
          </a:p>
          <a:p>
            <a:endParaRPr lang="en-GB" sz="2400" dirty="0" smtClean="0"/>
          </a:p>
          <a:p>
            <a:r>
              <a:rPr lang="en-GB" sz="2400" dirty="0" smtClean="0"/>
              <a:t>During the 1960s, 1970s and 1980s, and possibly after that, young people attending TOTP were at risk of moral danger. </a:t>
            </a:r>
          </a:p>
          <a:p>
            <a:endParaRPr lang="en-GB" sz="2400" dirty="0" smtClean="0"/>
          </a:p>
          <a:p>
            <a:endParaRPr lang="en-GB" dirty="0"/>
          </a:p>
        </p:txBody>
      </p:sp>
    </p:spTree>
    <p:extLst>
      <p:ext uri="{BB962C8B-B14F-4D97-AF65-F5344CB8AC3E}">
        <p14:creationId xmlns:p14="http://schemas.microsoft.com/office/powerpoint/2010/main" val="164981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www.youtube.com/watch?v=7KDSji5BlWs</a:t>
            </a:r>
            <a:r>
              <a:rPr lang="en-GB" dirty="0" smtClean="0"/>
              <a:t> </a:t>
            </a:r>
            <a:endParaRPr lang="en-GB" dirty="0"/>
          </a:p>
        </p:txBody>
      </p:sp>
    </p:spTree>
    <p:extLst>
      <p:ext uri="{BB962C8B-B14F-4D97-AF65-F5344CB8AC3E}">
        <p14:creationId xmlns:p14="http://schemas.microsoft.com/office/powerpoint/2010/main" val="3543684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TOTP</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a:p>
          <a:p>
            <a:r>
              <a:rPr lang="en-GB" sz="2400" dirty="0" smtClean="0"/>
              <a:t>The BBC made no real attempt to grapple with the problem of how to protect young people. </a:t>
            </a:r>
          </a:p>
          <a:p>
            <a:r>
              <a:rPr lang="en-GB" sz="2400" dirty="0" smtClean="0"/>
              <a:t>Savile's usual tactic was to invite girls to watch him perform. </a:t>
            </a:r>
          </a:p>
          <a:p>
            <a:r>
              <a:rPr lang="en-GB" sz="2400" dirty="0" smtClean="0"/>
              <a:t>He would indulge in sexual touching on set. He also committed assaults in his dressing room. </a:t>
            </a:r>
          </a:p>
          <a:p>
            <a:endParaRPr lang="en-GB" sz="2400" dirty="0" smtClean="0"/>
          </a:p>
          <a:p>
            <a:endParaRPr lang="en-GB" dirty="0"/>
          </a:p>
        </p:txBody>
      </p:sp>
    </p:spTree>
    <p:extLst>
      <p:ext uri="{BB962C8B-B14F-4D97-AF65-F5344CB8AC3E}">
        <p14:creationId xmlns:p14="http://schemas.microsoft.com/office/powerpoint/2010/main" val="1972559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normAutofit/>
          </a:bodyPr>
          <a:lstStyle/>
          <a:p>
            <a:r>
              <a:rPr lang="en-GB" sz="2400" dirty="0" smtClean="0"/>
              <a:t>Hall was jailed in 2013 for sex assaults and had his sentence increased the following year after he was convicted of further offences. </a:t>
            </a:r>
          </a:p>
          <a:p>
            <a:r>
              <a:rPr lang="en-GB" sz="2400" dirty="0" smtClean="0"/>
              <a:t>The report said :</a:t>
            </a:r>
          </a:p>
          <a:p>
            <a:r>
              <a:rPr lang="en-GB" sz="1800" dirty="0" smtClean="0"/>
              <a:t>“Like Savile, Hall engaged in inappropriate sexual conduct in connection with his work for the BBC over a long period of time, he took advantage of young people for sexual purposes. </a:t>
            </a:r>
          </a:p>
          <a:p>
            <a:r>
              <a:rPr lang="en-GB" sz="1800" dirty="0" smtClean="0"/>
              <a:t>There were at least 21 victims, including eight girls under the age of 16. </a:t>
            </a:r>
          </a:p>
          <a:p>
            <a:r>
              <a:rPr lang="en-GB" sz="1800" dirty="0" smtClean="0"/>
              <a:t>Hall's youngest victim was 10”. </a:t>
            </a:r>
          </a:p>
          <a:p>
            <a:r>
              <a:rPr lang="en-GB" sz="2400" dirty="0" smtClean="0"/>
              <a:t>Visitors to Hall were described as his "nieces" even though no-one thought they were. </a:t>
            </a:r>
          </a:p>
          <a:p>
            <a:endParaRPr lang="en-GB" sz="2400" dirty="0"/>
          </a:p>
        </p:txBody>
      </p:sp>
    </p:spTree>
    <p:extLst>
      <p:ext uri="{BB962C8B-B14F-4D97-AF65-F5344CB8AC3E}">
        <p14:creationId xmlns:p14="http://schemas.microsoft.com/office/powerpoint/2010/main" val="2484106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a:p>
          <a:p>
            <a:r>
              <a:rPr lang="en-GB" sz="2400" dirty="0" smtClean="0"/>
              <a:t>Gave "elocution lessons" at the BBC, which were used as a cover for sex. </a:t>
            </a:r>
          </a:p>
          <a:p>
            <a:r>
              <a:rPr lang="en-GB" sz="2400" dirty="0" smtClean="0"/>
              <a:t>Many BBC staff working with Hall were aware he was engaging in sexual conduct on the premises. They claimed that they were not aware this involved under-age girls. </a:t>
            </a:r>
          </a:p>
          <a:p>
            <a:r>
              <a:rPr lang="en-GB" sz="2400" dirty="0" smtClean="0"/>
              <a:t>No-one complained to management. </a:t>
            </a:r>
          </a:p>
          <a:p>
            <a:endParaRPr lang="en-GB" dirty="0"/>
          </a:p>
        </p:txBody>
      </p:sp>
    </p:spTree>
    <p:extLst>
      <p:ext uri="{BB962C8B-B14F-4D97-AF65-F5344CB8AC3E}">
        <p14:creationId xmlns:p14="http://schemas.microsoft.com/office/powerpoint/2010/main" val="523558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Stuart Hall</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a:p>
          <a:p>
            <a:r>
              <a:rPr lang="en-GB" sz="2400" dirty="0" smtClean="0"/>
              <a:t>Members of BBC management in Manchester were aware of Hall's activities. </a:t>
            </a:r>
          </a:p>
          <a:p>
            <a:endParaRPr lang="en-GB" sz="2400" dirty="0" smtClean="0"/>
          </a:p>
          <a:p>
            <a:r>
              <a:rPr lang="en-GB" sz="2400" dirty="0" smtClean="0"/>
              <a:t>A regional television manager for north-west England was aware of Hall's past inappropriate sexual conduct on BBC premises and warned him about similar conduct in future. </a:t>
            </a:r>
          </a:p>
          <a:p>
            <a:endParaRPr lang="en-GB" dirty="0"/>
          </a:p>
        </p:txBody>
      </p:sp>
    </p:spTree>
    <p:extLst>
      <p:ext uri="{BB962C8B-B14F-4D97-AF65-F5344CB8AC3E}">
        <p14:creationId xmlns:p14="http://schemas.microsoft.com/office/powerpoint/2010/main" val="191057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199" y="365126"/>
            <a:ext cx="10582275" cy="5824008"/>
          </a:xfrm>
        </p:spPr>
      </p:pic>
    </p:spTree>
    <p:extLst>
      <p:ext uri="{BB962C8B-B14F-4D97-AF65-F5344CB8AC3E}">
        <p14:creationId xmlns:p14="http://schemas.microsoft.com/office/powerpoint/2010/main" val="1985126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a:t>
            </a:r>
            <a:r>
              <a:rPr lang="en-GB" dirty="0"/>
              <a:t>of fear</a:t>
            </a:r>
          </a:p>
        </p:txBody>
      </p:sp>
      <p:sp>
        <p:nvSpPr>
          <p:cNvPr id="3" name="Content Placeholder 2"/>
          <p:cNvSpPr>
            <a:spLocks noGrp="1"/>
          </p:cNvSpPr>
          <p:nvPr>
            <p:ph idx="1"/>
          </p:nvPr>
        </p:nvSpPr>
        <p:spPr/>
        <p:txBody>
          <a:bodyPr/>
          <a:lstStyle/>
          <a:p>
            <a:endParaRPr lang="en-GB" sz="2400" dirty="0" smtClean="0"/>
          </a:p>
          <a:p>
            <a:endParaRPr lang="en-GB" sz="2400" dirty="0"/>
          </a:p>
          <a:p>
            <a:r>
              <a:rPr lang="en-GB" sz="2400" dirty="0" smtClean="0"/>
              <a:t>The BBC repeatedly failed to stop "monstrous" abuse by DJ Jimmy Savile and broadcaster Stuart Hall because of a "culture of fear", a report says.</a:t>
            </a:r>
          </a:p>
          <a:p>
            <a:endParaRPr lang="en-GB" sz="2400" dirty="0" smtClean="0"/>
          </a:p>
          <a:p>
            <a:r>
              <a:rPr lang="en-GB" sz="2400" dirty="0" smtClean="0"/>
              <a:t>The Dame Janet Smith review identified 72 victims of Savile, including eight who were raped, and 21 victims of Hall.</a:t>
            </a:r>
          </a:p>
          <a:p>
            <a:endParaRPr lang="en-GB" dirty="0"/>
          </a:p>
        </p:txBody>
      </p:sp>
    </p:spTree>
    <p:extLst>
      <p:ext uri="{BB962C8B-B14F-4D97-AF65-F5344CB8AC3E}">
        <p14:creationId xmlns:p14="http://schemas.microsoft.com/office/powerpoint/2010/main" val="1821932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20025" y="286603"/>
            <a:ext cx="3469005" cy="309003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79" y="286602"/>
            <a:ext cx="2360295" cy="351478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8575" y="678035"/>
            <a:ext cx="3468052" cy="2454913"/>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93905" y="3524380"/>
            <a:ext cx="3725391" cy="2086219"/>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0297" y="2835515"/>
            <a:ext cx="3925132" cy="2355079"/>
          </a:xfrm>
          <a:prstGeom prst="rect">
            <a:avLst/>
          </a:prstGeom>
        </p:spPr>
      </p:pic>
    </p:spTree>
    <p:extLst>
      <p:ext uri="{BB962C8B-B14F-4D97-AF65-F5344CB8AC3E}">
        <p14:creationId xmlns:p14="http://schemas.microsoft.com/office/powerpoint/2010/main" val="544091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Managers Failure</a:t>
            </a:r>
            <a:endParaRPr lang="en-GB" dirty="0"/>
          </a:p>
        </p:txBody>
      </p:sp>
      <p:sp>
        <p:nvSpPr>
          <p:cNvPr id="3" name="Content Placeholder 2"/>
          <p:cNvSpPr>
            <a:spLocks noGrp="1"/>
          </p:cNvSpPr>
          <p:nvPr>
            <p:ph idx="1"/>
          </p:nvPr>
        </p:nvSpPr>
        <p:spPr/>
        <p:txBody>
          <a:bodyPr>
            <a:normAutofit/>
          </a:bodyPr>
          <a:lstStyle/>
          <a:p>
            <a:r>
              <a:rPr lang="en-GB" sz="2400" dirty="0" smtClean="0"/>
              <a:t>The review found that while senior managers were not told of complaints about Savile because of a culture of fear that still exists, </a:t>
            </a:r>
            <a:endParaRPr lang="en-GB" sz="2400" dirty="0" smtClean="0"/>
          </a:p>
          <a:p>
            <a:r>
              <a:rPr lang="en-GB" sz="2400" dirty="0" smtClean="0"/>
              <a:t>BBC </a:t>
            </a:r>
            <a:r>
              <a:rPr lang="en-GB" sz="2400" dirty="0" smtClean="0"/>
              <a:t>managers in Manchester had been aware of Hall's conduct.</a:t>
            </a:r>
          </a:p>
          <a:p>
            <a:endParaRPr lang="en-GB" sz="2400" dirty="0" smtClean="0"/>
          </a:p>
          <a:p>
            <a:r>
              <a:rPr lang="en-GB" sz="2400" dirty="0" smtClean="0"/>
              <a:t>Hall, 86, was jailed in 2013 after admitting indecently assaulting 13 girls.</a:t>
            </a:r>
          </a:p>
          <a:p>
            <a:endParaRPr lang="en-GB" sz="2400" dirty="0" smtClean="0"/>
          </a:p>
          <a:p>
            <a:r>
              <a:rPr lang="en-GB" sz="2400" dirty="0" smtClean="0"/>
              <a:t>Dame Janet said Savile, who died in 2011 aged 84 without ever facing prosecution, and Hall were "serial sexual predators" and the BBC had missed five opportunities to stop their misconduct.</a:t>
            </a:r>
          </a:p>
          <a:p>
            <a:endParaRPr lang="en-GB" dirty="0"/>
          </a:p>
        </p:txBody>
      </p:sp>
    </p:spTree>
    <p:extLst>
      <p:ext uri="{BB962C8B-B14F-4D97-AF65-F5344CB8AC3E}">
        <p14:creationId xmlns:p14="http://schemas.microsoft.com/office/powerpoint/2010/main" val="1212370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Findings</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smtClean="0"/>
          </a:p>
          <a:p>
            <a:r>
              <a:rPr lang="en-GB" sz="2400" dirty="0" smtClean="0"/>
              <a:t>At least 72 people were sexually abused by Savile in connection with his work at the BBC, including eight victims who were raped. There was also one attempted rape. The youngest rape victim was 10 years old</a:t>
            </a:r>
          </a:p>
          <a:p>
            <a:r>
              <a:rPr lang="en-GB" sz="2400" dirty="0" smtClean="0"/>
              <a:t>The offending took place from 1959 to 2006, mostly in the 1970s</a:t>
            </a:r>
          </a:p>
          <a:p>
            <a:r>
              <a:rPr lang="en-GB" sz="2400" dirty="0" smtClean="0"/>
              <a:t>The largest number of victims was in connection with Savile's work on the BBC's Top of the Pops programme</a:t>
            </a:r>
          </a:p>
        </p:txBody>
      </p:sp>
    </p:spTree>
    <p:extLst>
      <p:ext uri="{BB962C8B-B14F-4D97-AF65-F5344CB8AC3E}">
        <p14:creationId xmlns:p14="http://schemas.microsoft.com/office/powerpoint/2010/main" val="203818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Findings</a:t>
            </a:r>
          </a:p>
        </p:txBody>
      </p:sp>
      <p:sp>
        <p:nvSpPr>
          <p:cNvPr id="3" name="Content Placeholder 2"/>
          <p:cNvSpPr>
            <a:spLocks noGrp="1"/>
          </p:cNvSpPr>
          <p:nvPr>
            <p:ph idx="1"/>
          </p:nvPr>
        </p:nvSpPr>
        <p:spPr/>
        <p:txBody>
          <a:bodyPr/>
          <a:lstStyle/>
          <a:p>
            <a:endParaRPr lang="en-GB" sz="2400" dirty="0" smtClean="0"/>
          </a:p>
          <a:p>
            <a:endParaRPr lang="en-GB" sz="2400" dirty="0"/>
          </a:p>
          <a:p>
            <a:r>
              <a:rPr lang="en-GB" sz="2400" dirty="0" smtClean="0"/>
              <a:t>Savile </a:t>
            </a:r>
            <a:r>
              <a:rPr lang="en-GB" sz="2400" dirty="0"/>
              <a:t>and former BBC broadcaster Stuart Hall used their fame and positions of celebrity to engage in "monstrous behaviour"</a:t>
            </a:r>
          </a:p>
          <a:p>
            <a:r>
              <a:rPr lang="en-GB" sz="2400" dirty="0"/>
              <a:t>The culture of the BBC enabled Savile and Hall's offending to go undetected for decades</a:t>
            </a:r>
          </a:p>
          <a:p>
            <a:r>
              <a:rPr lang="en-GB" sz="2400" dirty="0"/>
              <a:t>The BBC missed at least five opportunities to stop the abuse.</a:t>
            </a:r>
          </a:p>
          <a:p>
            <a:endParaRPr lang="en-GB" dirty="0"/>
          </a:p>
          <a:p>
            <a:endParaRPr lang="en-GB" dirty="0"/>
          </a:p>
        </p:txBody>
      </p:sp>
    </p:spTree>
    <p:extLst>
      <p:ext uri="{BB962C8B-B14F-4D97-AF65-F5344CB8AC3E}">
        <p14:creationId xmlns:p14="http://schemas.microsoft.com/office/powerpoint/2010/main" val="2082484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92088" y="314325"/>
            <a:ext cx="4533901" cy="981075"/>
          </a:xfrm>
        </p:spPr>
        <p:txBody>
          <a:bodyPr vert="horz" wrap="square" lIns="90488" tIns="44450" rIns="90488" bIns="44450" numCol="1" rtlCol="0" anchor="t" anchorCtr="0" compatLnSpc="1">
            <a:prstTxWarp prst="textNoShape">
              <a:avLst/>
            </a:prstTxWarp>
            <a:normAutofit fontScale="90000"/>
          </a:bodyPr>
          <a:lstStyle/>
          <a:p>
            <a:r>
              <a:rPr lang="en-US" altLang="en-US" sz="4000" b="1" dirty="0">
                <a:solidFill>
                  <a:srgbClr val="003366"/>
                </a:solidFill>
                <a:effectLst>
                  <a:outerShdw blurRad="38100" dist="38100" dir="2700000" algn="tl">
                    <a:srgbClr val="C0C0C0"/>
                  </a:outerShdw>
                </a:effectLst>
                <a:ea typeface="ＭＳ Ｐゴシック" panose="020B0600070205080204" pitchFamily="34" charset="-128"/>
              </a:rPr>
              <a:t>ACL </a:t>
            </a:r>
            <a:r>
              <a:rPr lang="en-US" altLang="en-US" sz="4000" b="1" dirty="0" smtClean="0">
                <a:solidFill>
                  <a:srgbClr val="003366"/>
                </a:solidFill>
                <a:effectLst>
                  <a:outerShdw blurRad="38100" dist="38100" dir="2700000" algn="tl">
                    <a:srgbClr val="C0C0C0"/>
                  </a:outerShdw>
                </a:effectLst>
                <a:ea typeface="ＭＳ Ｐゴシック" panose="020B0600070205080204" pitchFamily="34" charset="-128"/>
              </a:rPr>
              <a:t>Distortions </a:t>
            </a:r>
            <a:r>
              <a:rPr lang="en-US" altLang="en-US" b="1" dirty="0" smtClean="0">
                <a:solidFill>
                  <a:srgbClr val="003366"/>
                </a:solidFill>
                <a:effectLst>
                  <a:outerShdw blurRad="38100" dist="38100" dir="2700000" algn="tl">
                    <a:srgbClr val="C0C0C0"/>
                  </a:outerShdw>
                </a:effectLst>
                <a:ea typeface="ＭＳ Ｐゴシック" panose="020B0600070205080204" pitchFamily="34" charset="-128"/>
              </a:rPr>
              <a:t>‘Big T’  </a:t>
            </a:r>
            <a:endParaRPr lang="en-US" altLang="en-US" b="1" dirty="0">
              <a:solidFill>
                <a:srgbClr val="FAFD00"/>
              </a:solidFill>
              <a:effectLst>
                <a:outerShdw blurRad="38100" dist="38100" dir="2700000" algn="tl">
                  <a:srgbClr val="C0C0C0"/>
                </a:outerShdw>
              </a:effectLst>
              <a:ea typeface="ＭＳ Ｐゴシック" panose="020B0600070205080204" pitchFamily="34" charset="-128"/>
            </a:endParaRPr>
          </a:p>
        </p:txBody>
      </p:sp>
      <p:sp>
        <p:nvSpPr>
          <p:cNvPr id="21507" name="Oval 3"/>
          <p:cNvSpPr>
            <a:spLocks noChangeArrowheads="1"/>
          </p:cNvSpPr>
          <p:nvPr/>
        </p:nvSpPr>
        <p:spPr bwMode="auto">
          <a:xfrm>
            <a:off x="4445000" y="1473200"/>
            <a:ext cx="3302000" cy="3340100"/>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1508" name="Oval 4"/>
          <p:cNvSpPr>
            <a:spLocks noChangeArrowheads="1"/>
          </p:cNvSpPr>
          <p:nvPr/>
        </p:nvSpPr>
        <p:spPr bwMode="auto">
          <a:xfrm>
            <a:off x="4114800" y="3810000"/>
            <a:ext cx="2286000" cy="215265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107525" name="Rectangle 5"/>
          <p:cNvSpPr>
            <a:spLocks noChangeArrowheads="1"/>
          </p:cNvSpPr>
          <p:nvPr/>
        </p:nvSpPr>
        <p:spPr bwMode="auto">
          <a:xfrm>
            <a:off x="5337175" y="1576912"/>
            <a:ext cx="1901825" cy="2305759"/>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4800" b="1" dirty="0" smtClean="0">
                <a:solidFill>
                  <a:srgbClr val="003366"/>
                </a:solidFill>
                <a:effectLst>
                  <a:outerShdw blurRad="38100" dist="38100" dir="2700000" algn="tl">
                    <a:srgbClr val="DDDDDD"/>
                  </a:outerShdw>
                </a:effectLst>
                <a:latin typeface="Times New Roman" pitchFamily="-65" charset="0"/>
              </a:rPr>
              <a:t>T</a:t>
            </a:r>
            <a:r>
              <a:rPr lang="en-US" sz="3200" dirty="0" smtClean="0">
                <a:solidFill>
                  <a:srgbClr val="003366"/>
                </a:solidFill>
                <a:latin typeface="Times New Roman" pitchFamily="-65" charset="0"/>
              </a:rPr>
              <a:t>ask (Provide Entertainment)</a:t>
            </a:r>
            <a:endParaRPr lang="en-US" sz="3200" dirty="0">
              <a:solidFill>
                <a:srgbClr val="003366"/>
              </a:solidFill>
              <a:latin typeface="Times New Roman" pitchFamily="-65" charset="0"/>
            </a:endParaRPr>
          </a:p>
        </p:txBody>
      </p:sp>
      <p:sp>
        <p:nvSpPr>
          <p:cNvPr id="21511" name="Oval 7"/>
          <p:cNvSpPr>
            <a:spLocks noChangeArrowheads="1"/>
          </p:cNvSpPr>
          <p:nvPr/>
        </p:nvSpPr>
        <p:spPr bwMode="auto">
          <a:xfrm>
            <a:off x="5791200" y="3882671"/>
            <a:ext cx="2286000" cy="2066925"/>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1512" name="Text Box 8"/>
          <p:cNvSpPr txBox="1">
            <a:spLocks noChangeArrowheads="1"/>
          </p:cNvSpPr>
          <p:nvPr/>
        </p:nvSpPr>
        <p:spPr bwMode="auto">
          <a:xfrm>
            <a:off x="4648200" y="4800600"/>
            <a:ext cx="9906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pPr>
            <a:r>
              <a:rPr lang="en-US" altLang="en-US" sz="2400" dirty="0" smtClean="0">
                <a:solidFill>
                  <a:srgbClr val="003366"/>
                </a:solidFill>
              </a:rPr>
              <a:t>Team</a:t>
            </a:r>
            <a:endParaRPr lang="en-US" altLang="en-US" sz="2400" dirty="0">
              <a:solidFill>
                <a:srgbClr val="C1CEFF"/>
              </a:solidFill>
            </a:endParaRPr>
          </a:p>
        </p:txBody>
      </p:sp>
      <p:sp>
        <p:nvSpPr>
          <p:cNvPr id="21513" name="Text Box 9"/>
          <p:cNvSpPr txBox="1">
            <a:spLocks noChangeArrowheads="1"/>
          </p:cNvSpPr>
          <p:nvPr/>
        </p:nvSpPr>
        <p:spPr bwMode="auto">
          <a:xfrm>
            <a:off x="6324600" y="4800600"/>
            <a:ext cx="1600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pPr algn="ctr">
              <a:spcBef>
                <a:spcPct val="50000"/>
              </a:spcBef>
            </a:pPr>
            <a:r>
              <a:rPr lang="en-US" altLang="en-US" sz="2400">
                <a:solidFill>
                  <a:srgbClr val="003366"/>
                </a:solidFill>
              </a:rPr>
              <a:t>Individual</a:t>
            </a:r>
            <a:endParaRPr lang="en-US" altLang="en-US" sz="2400">
              <a:solidFill>
                <a:srgbClr val="C1CEFF"/>
              </a:solidFill>
            </a:endParaRPr>
          </a:p>
        </p:txBody>
      </p:sp>
      <p:sp>
        <p:nvSpPr>
          <p:cNvPr id="2" name="TextBox 1"/>
          <p:cNvSpPr txBox="1"/>
          <p:nvPr/>
        </p:nvSpPr>
        <p:spPr>
          <a:xfrm>
            <a:off x="1609725" y="2085975"/>
            <a:ext cx="2686050" cy="1200329"/>
          </a:xfrm>
          <a:prstGeom prst="rect">
            <a:avLst/>
          </a:prstGeom>
          <a:noFill/>
        </p:spPr>
        <p:txBody>
          <a:bodyPr wrap="square" rtlCol="0">
            <a:spAutoFit/>
          </a:bodyPr>
          <a:lstStyle/>
          <a:p>
            <a:r>
              <a:rPr lang="en-GB" dirty="0" smtClean="0"/>
              <a:t>The Task was seen by the BBC to provide Light Entertainment – ‘Talent’ ruled. </a:t>
            </a:r>
            <a:endParaRPr lang="en-GB" dirty="0"/>
          </a:p>
        </p:txBody>
      </p:sp>
      <p:sp>
        <p:nvSpPr>
          <p:cNvPr id="3" name="TextBox 2"/>
          <p:cNvSpPr txBox="1"/>
          <p:nvPr/>
        </p:nvSpPr>
        <p:spPr>
          <a:xfrm>
            <a:off x="8401050" y="4257675"/>
            <a:ext cx="2924175" cy="1754326"/>
          </a:xfrm>
          <a:prstGeom prst="rect">
            <a:avLst/>
          </a:prstGeom>
          <a:noFill/>
        </p:spPr>
        <p:txBody>
          <a:bodyPr wrap="square" rtlCol="0">
            <a:spAutoFit/>
          </a:bodyPr>
          <a:lstStyle/>
          <a:p>
            <a:r>
              <a:rPr lang="en-GB" dirty="0" smtClean="0"/>
              <a:t>Individual's were afraid to speak out as they believed they would be :</a:t>
            </a:r>
          </a:p>
          <a:p>
            <a:r>
              <a:rPr lang="en-GB" dirty="0" smtClean="0"/>
              <a:t>a. Not believed, and</a:t>
            </a:r>
          </a:p>
          <a:p>
            <a:r>
              <a:rPr lang="en-GB" dirty="0" smtClean="0"/>
              <a:t>b. Removed from position as a ‘trouble maker’</a:t>
            </a:r>
            <a:endParaRPr lang="en-GB" dirty="0"/>
          </a:p>
        </p:txBody>
      </p:sp>
      <p:sp>
        <p:nvSpPr>
          <p:cNvPr id="4" name="TextBox 3"/>
          <p:cNvSpPr txBox="1"/>
          <p:nvPr/>
        </p:nvSpPr>
        <p:spPr>
          <a:xfrm>
            <a:off x="1533525" y="4105275"/>
            <a:ext cx="2466975" cy="1477328"/>
          </a:xfrm>
          <a:prstGeom prst="rect">
            <a:avLst/>
          </a:prstGeom>
          <a:noFill/>
        </p:spPr>
        <p:txBody>
          <a:bodyPr wrap="square" rtlCol="0">
            <a:spAutoFit/>
          </a:bodyPr>
          <a:lstStyle/>
          <a:p>
            <a:r>
              <a:rPr lang="en-GB" dirty="0" smtClean="0"/>
              <a:t>Team leaders – Directors managed all activity in the ‘team’ including enquiries into wrongdoing. </a:t>
            </a:r>
            <a:endParaRPr lang="en-GB" dirty="0"/>
          </a:p>
        </p:txBody>
      </p:sp>
    </p:spTree>
    <p:extLst>
      <p:ext uri="{BB962C8B-B14F-4D97-AF65-F5344CB8AC3E}">
        <p14:creationId xmlns:p14="http://schemas.microsoft.com/office/powerpoint/2010/main" val="2205714316"/>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75" y="365125"/>
            <a:ext cx="11020425" cy="1325563"/>
          </a:xfrm>
        </p:spPr>
        <p:txBody>
          <a:bodyPr/>
          <a:lstStyle/>
          <a:p>
            <a:r>
              <a:rPr lang="en-GB" dirty="0" smtClean="0"/>
              <a:t>BBC Managers</a:t>
            </a:r>
            <a:endParaRPr lang="en-GB" dirty="0"/>
          </a:p>
        </p:txBody>
      </p:sp>
      <p:sp>
        <p:nvSpPr>
          <p:cNvPr id="3" name="Content Placeholder 2"/>
          <p:cNvSpPr>
            <a:spLocks noGrp="1"/>
          </p:cNvSpPr>
          <p:nvPr>
            <p:ph idx="1"/>
          </p:nvPr>
        </p:nvSpPr>
        <p:spPr>
          <a:xfrm>
            <a:off x="257175" y="1419225"/>
            <a:ext cx="11649075" cy="4757738"/>
          </a:xfrm>
        </p:spPr>
        <p:txBody>
          <a:bodyPr>
            <a:normAutofit/>
          </a:bodyPr>
          <a:lstStyle/>
          <a:p>
            <a:endParaRPr lang="en-GB" dirty="0" smtClean="0"/>
          </a:p>
          <a:p>
            <a:endParaRPr lang="en-GB" dirty="0"/>
          </a:p>
          <a:p>
            <a:r>
              <a:rPr lang="en-GB" sz="2400" dirty="0" smtClean="0"/>
              <a:t>Some members of BBC staff were aware of Savile's inappropriate sexual conduct</a:t>
            </a:r>
          </a:p>
          <a:p>
            <a:r>
              <a:rPr lang="en-GB" sz="2400" dirty="0" smtClean="0"/>
              <a:t>Those who were aware of specific complaints about Savile should have reported them to line managers. None did so</a:t>
            </a:r>
          </a:p>
          <a:p>
            <a:r>
              <a:rPr lang="en-GB" sz="2400" dirty="0" smtClean="0"/>
              <a:t>A total of 117 witnesses said they had heard rumours about Savile</a:t>
            </a:r>
          </a:p>
          <a:p>
            <a:r>
              <a:rPr lang="en-GB" sz="2400" dirty="0" smtClean="0"/>
              <a:t>There is no evidence any senior member of staff was aware of Savile's conduct</a:t>
            </a:r>
          </a:p>
          <a:p>
            <a:r>
              <a:rPr lang="en-GB" sz="2400" dirty="0" smtClean="0"/>
              <a:t>There is no evidence the BBC as a corporate body was aware of Savile's conduct</a:t>
            </a:r>
          </a:p>
          <a:p>
            <a:r>
              <a:rPr lang="en-GB" sz="2400" dirty="0" smtClean="0"/>
              <a:t>Savile was generally seen as a sleazy, unpleasant, self-important and self-obsessed loner</a:t>
            </a:r>
          </a:p>
          <a:p>
            <a:endParaRPr lang="en-GB" dirty="0"/>
          </a:p>
        </p:txBody>
      </p:sp>
    </p:spTree>
    <p:extLst>
      <p:ext uri="{BB962C8B-B14F-4D97-AF65-F5344CB8AC3E}">
        <p14:creationId xmlns:p14="http://schemas.microsoft.com/office/powerpoint/2010/main" val="728714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BBC </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a:p>
          <a:p>
            <a:r>
              <a:rPr lang="en-GB" sz="2400" dirty="0" smtClean="0"/>
              <a:t>Cultural </a:t>
            </a:r>
            <a:r>
              <a:rPr lang="en-GB" sz="2400" dirty="0"/>
              <a:t>factors at the BBC stopped staff reporting concerns to managers, especially where those concerns related to presenters or "</a:t>
            </a:r>
            <a:r>
              <a:rPr lang="en-GB" sz="2400" dirty="0" smtClean="0"/>
              <a:t>talent“, </a:t>
            </a:r>
            <a:endParaRPr lang="en-GB" sz="2400" dirty="0"/>
          </a:p>
          <a:p>
            <a:r>
              <a:rPr lang="en-GB" sz="2400" dirty="0"/>
              <a:t>Talent are given privileges, treated with kid gloves and rarely </a:t>
            </a:r>
            <a:r>
              <a:rPr lang="en-GB" sz="2400" dirty="0" smtClean="0"/>
              <a:t>challenged, most </a:t>
            </a:r>
            <a:r>
              <a:rPr lang="en-GB" sz="2400" dirty="0"/>
              <a:t>people in the BBC were deferential towards the talent, who appeared </a:t>
            </a:r>
            <a:r>
              <a:rPr lang="en-GB" sz="2400" dirty="0" smtClean="0"/>
              <a:t>untouchable,</a:t>
            </a:r>
            <a:endParaRPr lang="en-GB" sz="2400" dirty="0"/>
          </a:p>
          <a:p>
            <a:r>
              <a:rPr lang="en-GB" sz="2400" dirty="0"/>
              <a:t>An atmosphere of fear still exists in the </a:t>
            </a:r>
            <a:r>
              <a:rPr lang="en-GB" sz="2400" dirty="0" smtClean="0"/>
              <a:t>BBC,</a:t>
            </a:r>
            <a:endParaRPr lang="en-GB" sz="2400" dirty="0"/>
          </a:p>
        </p:txBody>
      </p:sp>
    </p:spTree>
    <p:extLst>
      <p:ext uri="{BB962C8B-B14F-4D97-AF65-F5344CB8AC3E}">
        <p14:creationId xmlns:p14="http://schemas.microsoft.com/office/powerpoint/2010/main" val="788113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BBC </a:t>
            </a:r>
            <a:endParaRPr lang="en-GB" dirty="0"/>
          </a:p>
        </p:txBody>
      </p:sp>
      <p:sp>
        <p:nvSpPr>
          <p:cNvPr id="3" name="Content Placeholder 2"/>
          <p:cNvSpPr>
            <a:spLocks noGrp="1"/>
          </p:cNvSpPr>
          <p:nvPr>
            <p:ph idx="1"/>
          </p:nvPr>
        </p:nvSpPr>
        <p:spPr/>
        <p:txBody>
          <a:bodyPr>
            <a:normAutofit/>
          </a:bodyPr>
          <a:lstStyle/>
          <a:p>
            <a:endParaRPr lang="en-GB" sz="2400" dirty="0" smtClean="0"/>
          </a:p>
          <a:p>
            <a:endParaRPr lang="en-GB" sz="2400" dirty="0"/>
          </a:p>
          <a:p>
            <a:r>
              <a:rPr lang="en-GB" sz="2400" dirty="0" smtClean="0"/>
              <a:t>There was </a:t>
            </a:r>
            <a:r>
              <a:rPr lang="en-GB" sz="2400" dirty="0"/>
              <a:t>a culture of not making complaints about the behaviour of </a:t>
            </a:r>
            <a:r>
              <a:rPr lang="en-GB" sz="2400" dirty="0" smtClean="0"/>
              <a:t>talent,</a:t>
            </a:r>
            <a:endParaRPr lang="en-GB" sz="2400" dirty="0"/>
          </a:p>
          <a:p>
            <a:r>
              <a:rPr lang="en-GB" sz="2400" dirty="0"/>
              <a:t>There is also a macho culture, which militates against complaints being passed on to senior </a:t>
            </a:r>
            <a:r>
              <a:rPr lang="en-GB" sz="2400" dirty="0" smtClean="0"/>
              <a:t>staff,</a:t>
            </a:r>
            <a:endParaRPr lang="en-GB" sz="2400" dirty="0"/>
          </a:p>
          <a:p>
            <a:r>
              <a:rPr lang="en-GB" sz="2400" dirty="0"/>
              <a:t>The BBC seemed more concerned about its reputation than the need to protect young </a:t>
            </a:r>
            <a:r>
              <a:rPr lang="en-GB" sz="2400" dirty="0" smtClean="0"/>
              <a:t>girls.</a:t>
            </a:r>
            <a:endParaRPr lang="en-GB" sz="2400" dirty="0"/>
          </a:p>
        </p:txBody>
      </p:sp>
    </p:spTree>
    <p:extLst>
      <p:ext uri="{BB962C8B-B14F-4D97-AF65-F5344CB8AC3E}">
        <p14:creationId xmlns:p14="http://schemas.microsoft.com/office/powerpoint/2010/main" val="234229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5" y="-67733"/>
            <a:ext cx="11887200" cy="2311400"/>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sz="4000" dirty="0" smtClean="0"/>
              <a:t>THE BBC – HISTORY, ETHOS AND MANAGEMENT CULTURE</a:t>
            </a:r>
            <a:br>
              <a:rPr lang="en-GB" sz="4000" dirty="0" smtClean="0"/>
            </a:br>
            <a:r>
              <a:rPr lang="en-GB" dirty="0" smtClean="0"/>
              <a:t/>
            </a:r>
            <a:br>
              <a:rPr lang="en-GB" dirty="0" smtClean="0"/>
            </a:br>
            <a:endParaRPr lang="en-GB" dirty="0"/>
          </a:p>
        </p:txBody>
      </p:sp>
      <p:sp>
        <p:nvSpPr>
          <p:cNvPr id="3" name="Content Placeholder 2"/>
          <p:cNvSpPr>
            <a:spLocks noGrp="1"/>
          </p:cNvSpPr>
          <p:nvPr>
            <p:ph idx="1"/>
          </p:nvPr>
        </p:nvSpPr>
        <p:spPr>
          <a:xfrm>
            <a:off x="736600" y="2065867"/>
            <a:ext cx="9931400" cy="4111096"/>
          </a:xfrm>
        </p:spPr>
        <p:txBody>
          <a:bodyPr>
            <a:normAutofit/>
          </a:bodyPr>
          <a:lstStyle/>
          <a:p>
            <a:endParaRPr lang="en-GB" sz="2400" dirty="0" smtClean="0"/>
          </a:p>
          <a:p>
            <a:r>
              <a:rPr lang="en-GB" sz="2400" dirty="0" smtClean="0"/>
              <a:t>Heads of Department </a:t>
            </a:r>
            <a:r>
              <a:rPr lang="en-GB" sz="2400" dirty="0" smtClean="0"/>
              <a:t>ran Laissez-Faire style departments  referring issues ‘upwards</a:t>
            </a:r>
            <a:r>
              <a:rPr lang="en-GB" sz="2400" dirty="0" smtClean="0"/>
              <a:t>’ to the immediately senior line manager. </a:t>
            </a:r>
          </a:p>
          <a:p>
            <a:r>
              <a:rPr lang="en-GB" sz="2400" dirty="0" smtClean="0"/>
              <a:t>Departments, described as having a  ‘silo mentality’. </a:t>
            </a:r>
          </a:p>
          <a:p>
            <a:r>
              <a:rPr lang="en-GB" sz="2400" dirty="0" smtClean="0"/>
              <a:t>An individual’s professional reputation and career prospects might well depend upon the success of a particular programme. </a:t>
            </a:r>
          </a:p>
          <a:p>
            <a:r>
              <a:rPr lang="en-GB" sz="2400" dirty="0" smtClean="0"/>
              <a:t>Loyalty within the programme team. </a:t>
            </a:r>
          </a:p>
        </p:txBody>
      </p:sp>
    </p:spTree>
    <p:extLst>
      <p:ext uri="{BB962C8B-B14F-4D97-AF65-F5344CB8AC3E}">
        <p14:creationId xmlns:p14="http://schemas.microsoft.com/office/powerpoint/2010/main" val="3851009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350" y="286603"/>
            <a:ext cx="11906250" cy="1450757"/>
          </a:xfrm>
        </p:spPr>
        <p:txBody>
          <a:bodyPr>
            <a:normAutofit/>
          </a:bodyPr>
          <a:lstStyle/>
          <a:p>
            <a:r>
              <a:rPr lang="en-GB" sz="4000" dirty="0"/>
              <a:t>THE BBC – HISTORY, ETHOS AND MANAGEMENT CULTURE</a:t>
            </a:r>
          </a:p>
        </p:txBody>
      </p:sp>
      <p:sp>
        <p:nvSpPr>
          <p:cNvPr id="3" name="Content Placeholder 2"/>
          <p:cNvSpPr>
            <a:spLocks noGrp="1"/>
          </p:cNvSpPr>
          <p:nvPr>
            <p:ph idx="1"/>
          </p:nvPr>
        </p:nvSpPr>
        <p:spPr/>
        <p:txBody>
          <a:bodyPr>
            <a:noAutofit/>
          </a:bodyPr>
          <a:lstStyle/>
          <a:p>
            <a:endParaRPr lang="en-GB" sz="2400" dirty="0" smtClean="0"/>
          </a:p>
          <a:p>
            <a:r>
              <a:rPr lang="en-GB" sz="2400" dirty="0" smtClean="0"/>
              <a:t>Top down Management </a:t>
            </a:r>
            <a:r>
              <a:rPr lang="en-GB" sz="2400" dirty="0"/>
              <a:t>culture did not encourage </a:t>
            </a:r>
            <a:r>
              <a:rPr lang="en-GB" sz="2400" dirty="0" smtClean="0"/>
              <a:t>openness, </a:t>
            </a:r>
            <a:endParaRPr lang="en-GB" sz="2400" dirty="0"/>
          </a:p>
          <a:p>
            <a:r>
              <a:rPr lang="en-GB" sz="2400" dirty="0" smtClean="0"/>
              <a:t>Reluctance </a:t>
            </a:r>
            <a:r>
              <a:rPr lang="en-GB" sz="2400" dirty="0"/>
              <a:t>of staff to complain or raise concerns. </a:t>
            </a:r>
          </a:p>
          <a:p>
            <a:r>
              <a:rPr lang="en-GB" sz="2400" dirty="0" smtClean="0"/>
              <a:t>In </a:t>
            </a:r>
            <a:r>
              <a:rPr lang="en-GB" sz="2400" dirty="0"/>
              <a:t>the 1970s and 1980s, the BBC had no whistle-blowing policies; </a:t>
            </a:r>
          </a:p>
          <a:p>
            <a:r>
              <a:rPr lang="en-GB" sz="2400" dirty="0" smtClean="0"/>
              <a:t>Some </a:t>
            </a:r>
            <a:r>
              <a:rPr lang="en-GB" sz="2400" dirty="0"/>
              <a:t>employees felt that they would be regarded as trouble makers and that their careers would suffer. </a:t>
            </a:r>
          </a:p>
        </p:txBody>
      </p:sp>
    </p:spTree>
    <p:extLst>
      <p:ext uri="{BB962C8B-B14F-4D97-AF65-F5344CB8AC3E}">
        <p14:creationId xmlns:p14="http://schemas.microsoft.com/office/powerpoint/2010/main" val="34164325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365125"/>
            <a:ext cx="11934825" cy="1325563"/>
          </a:xfrm>
        </p:spPr>
        <p:txBody>
          <a:bodyPr>
            <a:noAutofit/>
          </a:bodyPr>
          <a:lstStyle/>
          <a:p>
            <a:r>
              <a:rPr lang="en-GB" sz="3600" dirty="0" smtClean="0"/>
              <a:t>THE BBC – HISTORY, ETHOS AND MANAGEMENT CULTURE</a:t>
            </a:r>
            <a:br>
              <a:rPr lang="en-GB" sz="3600" dirty="0" smtClean="0"/>
            </a:br>
            <a:endParaRPr lang="en-GB" sz="3600" dirty="0"/>
          </a:p>
        </p:txBody>
      </p:sp>
      <p:sp>
        <p:nvSpPr>
          <p:cNvPr id="3" name="Content Placeholder 2"/>
          <p:cNvSpPr>
            <a:spLocks noGrp="1"/>
          </p:cNvSpPr>
          <p:nvPr>
            <p:ph idx="1"/>
          </p:nvPr>
        </p:nvSpPr>
        <p:spPr/>
        <p:txBody>
          <a:bodyPr>
            <a:normAutofit/>
          </a:bodyPr>
          <a:lstStyle/>
          <a:p>
            <a:endParaRPr lang="en-GB" sz="2400" dirty="0" smtClean="0"/>
          </a:p>
          <a:p>
            <a:r>
              <a:rPr lang="en-GB" sz="2400" dirty="0" smtClean="0"/>
              <a:t>The general perception of the witnesses was that the </a:t>
            </a:r>
            <a:r>
              <a:rPr lang="en-GB" sz="2400" dirty="0" smtClean="0"/>
              <a:t>‘Talent’ </a:t>
            </a:r>
            <a:r>
              <a:rPr lang="en-GB" sz="2400" dirty="0" smtClean="0"/>
              <a:t>was accorded privileges, treated with kid gloves and very rarely challenged.</a:t>
            </a:r>
          </a:p>
          <a:p>
            <a:r>
              <a:rPr lang="en-GB" sz="2400" dirty="0" smtClean="0"/>
              <a:t>Most people in the BBC held the </a:t>
            </a:r>
            <a:r>
              <a:rPr lang="en-GB" sz="2400" dirty="0" smtClean="0"/>
              <a:t>‘Talent’ </a:t>
            </a:r>
            <a:r>
              <a:rPr lang="en-GB" sz="2400" dirty="0" smtClean="0"/>
              <a:t>in some awe and treated them </a:t>
            </a:r>
            <a:r>
              <a:rPr lang="en-GB" sz="2400" dirty="0" smtClean="0"/>
              <a:t>differently;</a:t>
            </a:r>
          </a:p>
          <a:p>
            <a:r>
              <a:rPr lang="en-GB" sz="2400" dirty="0" smtClean="0"/>
              <a:t>They </a:t>
            </a:r>
            <a:r>
              <a:rPr lang="en-GB" sz="2400" dirty="0" smtClean="0"/>
              <a:t>appeared to have the ability to influence careers and were themselves untouchable.</a:t>
            </a:r>
          </a:p>
          <a:p>
            <a:r>
              <a:rPr lang="en-GB" sz="2400" dirty="0" smtClean="0"/>
              <a:t>Culture in the BBC and the BBC’s management style did not encourage the reporting of complaints or concerns. </a:t>
            </a:r>
          </a:p>
          <a:p>
            <a:pPr marL="0" indent="0">
              <a:buNone/>
            </a:pPr>
            <a:endParaRPr lang="en-GB" dirty="0"/>
          </a:p>
        </p:txBody>
      </p:sp>
    </p:spTree>
    <p:extLst>
      <p:ext uri="{BB962C8B-B14F-4D97-AF65-F5344CB8AC3E}">
        <p14:creationId xmlns:p14="http://schemas.microsoft.com/office/powerpoint/2010/main" val="24865226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365125"/>
            <a:ext cx="11934825" cy="1325563"/>
          </a:xfrm>
        </p:spPr>
        <p:txBody>
          <a:bodyPr>
            <a:noAutofit/>
          </a:bodyPr>
          <a:lstStyle/>
          <a:p>
            <a:r>
              <a:rPr lang="en-GB" sz="3600" dirty="0" smtClean="0"/>
              <a:t>THE BBC – HISTORY, ETHOS AND MANAGEMENT CULTURE</a:t>
            </a:r>
            <a:br>
              <a:rPr lang="en-GB" sz="3600" dirty="0" smtClean="0"/>
            </a:br>
            <a:endParaRPr lang="en-GB" sz="3600" dirty="0"/>
          </a:p>
        </p:txBody>
      </p:sp>
      <p:sp>
        <p:nvSpPr>
          <p:cNvPr id="3" name="Content Placeholder 2"/>
          <p:cNvSpPr>
            <a:spLocks noGrp="1"/>
          </p:cNvSpPr>
          <p:nvPr>
            <p:ph idx="1"/>
          </p:nvPr>
        </p:nvSpPr>
        <p:spPr/>
        <p:txBody>
          <a:bodyPr>
            <a:normAutofit/>
          </a:bodyPr>
          <a:lstStyle/>
          <a:p>
            <a:endParaRPr lang="en-GB" dirty="0" smtClean="0"/>
          </a:p>
          <a:p>
            <a:r>
              <a:rPr lang="en-GB" sz="2400" dirty="0" smtClean="0"/>
              <a:t>Given the hierarchical structure, the impracticability of complaining to anyone other than a line manager and the weakness of the Personnel Department, the only option for a victim of inappropriate behaviour during the Savile years was to </a:t>
            </a:r>
            <a:r>
              <a:rPr lang="en-GB" sz="2400" dirty="0" smtClean="0"/>
              <a:t>put up </a:t>
            </a:r>
            <a:r>
              <a:rPr lang="en-GB" sz="2400" dirty="0" smtClean="0"/>
              <a:t>with it or leave. </a:t>
            </a:r>
          </a:p>
          <a:p>
            <a:r>
              <a:rPr lang="en-GB" sz="2400" dirty="0" smtClean="0"/>
              <a:t>By and large, they chose to stay because, in many respects, the BBC was a wonderful place to work. </a:t>
            </a:r>
          </a:p>
          <a:p>
            <a:r>
              <a:rPr lang="en-GB" sz="2400" dirty="0" smtClean="0"/>
              <a:t>Indeed, although many witnesses were critical of BBC management and culture, the overwhelming impression was one of a deep affection for and pride in the BBC. </a:t>
            </a:r>
          </a:p>
          <a:p>
            <a:pPr marL="0" indent="0">
              <a:buNone/>
            </a:pPr>
            <a:endParaRPr lang="en-GB" sz="2400" dirty="0"/>
          </a:p>
        </p:txBody>
      </p:sp>
    </p:spTree>
    <p:extLst>
      <p:ext uri="{BB962C8B-B14F-4D97-AF65-F5344CB8AC3E}">
        <p14:creationId xmlns:p14="http://schemas.microsoft.com/office/powerpoint/2010/main" val="29604992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should have known about the abuse?</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sz="2800" dirty="0" smtClean="0"/>
              <a:t>Dame </a:t>
            </a:r>
            <a:r>
              <a:rPr lang="en-GB" sz="2800" dirty="0"/>
              <a:t>Janet's report highlights a number of people who either knew about Jimmy Savile and Stuart Hall's abuse, suspected it, or should have known, but failed to take action. In the report, she said:</a:t>
            </a:r>
          </a:p>
          <a:p>
            <a:r>
              <a:rPr lang="en-GB" sz="2800" dirty="0"/>
              <a:t>Ted </a:t>
            </a:r>
            <a:r>
              <a:rPr lang="en-GB" sz="2800" dirty="0" err="1"/>
              <a:t>Beston</a:t>
            </a:r>
            <a:r>
              <a:rPr lang="en-GB" sz="2800" dirty="0"/>
              <a:t>, Savile's Radio 1 producer, acted as a "provider" of young women for Savile at least once, and "must have realised" some of the girls were under-age - although he denies this - and should have reported it</a:t>
            </a:r>
            <a:r>
              <a:rPr lang="en-GB" sz="2800" dirty="0" smtClean="0"/>
              <a:t>.</a:t>
            </a:r>
            <a:endParaRPr lang="en-GB" sz="2800" dirty="0"/>
          </a:p>
        </p:txBody>
      </p:sp>
    </p:spTree>
    <p:extLst>
      <p:ext uri="{BB962C8B-B14F-4D97-AF65-F5344CB8AC3E}">
        <p14:creationId xmlns:p14="http://schemas.microsoft.com/office/powerpoint/2010/main" val="12128375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should have known about the abuse?</a:t>
            </a:r>
            <a:br>
              <a:rPr lang="en-GB" dirty="0"/>
            </a:br>
            <a:endParaRPr lang="en-GB" dirty="0"/>
          </a:p>
        </p:txBody>
      </p:sp>
      <p:sp>
        <p:nvSpPr>
          <p:cNvPr id="3" name="Content Placeholder 2"/>
          <p:cNvSpPr>
            <a:spLocks noGrp="1"/>
          </p:cNvSpPr>
          <p:nvPr>
            <p:ph idx="1"/>
          </p:nvPr>
        </p:nvSpPr>
        <p:spPr/>
        <p:txBody>
          <a:bodyPr>
            <a:normAutofit/>
          </a:bodyPr>
          <a:lstStyle/>
          <a:p>
            <a:r>
              <a:rPr lang="en-GB" sz="2800" dirty="0" smtClean="0"/>
              <a:t>Canon </a:t>
            </a:r>
            <a:r>
              <a:rPr lang="en-GB" sz="2800" dirty="0"/>
              <a:t>Colin Semper, who worked with Savile as a producer and on his book </a:t>
            </a:r>
            <a:r>
              <a:rPr lang="en-GB" sz="2800" dirty="0" err="1"/>
              <a:t>God'll</a:t>
            </a:r>
            <a:r>
              <a:rPr lang="en-GB" sz="2800" dirty="0"/>
              <a:t> Fix It, was praised as "a completely honest man" - and the failure to stop Savile's behaviour had weighed heavily on his mind. However, he "clearly" had suspicions about Savile, and should have raised them with his superiors</a:t>
            </a:r>
            <a:r>
              <a:rPr lang="en-GB" sz="2800" dirty="0" smtClean="0"/>
              <a:t>.</a:t>
            </a:r>
            <a:endParaRPr lang="en-GB" sz="2800" dirty="0"/>
          </a:p>
        </p:txBody>
      </p:sp>
    </p:spTree>
    <p:extLst>
      <p:ext uri="{BB962C8B-B14F-4D97-AF65-F5344CB8AC3E}">
        <p14:creationId xmlns:p14="http://schemas.microsoft.com/office/powerpoint/2010/main" val="2787307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should have known about the abuse?</a:t>
            </a:r>
            <a:br>
              <a:rPr lang="en-GB" dirty="0"/>
            </a:br>
            <a:endParaRPr lang="en-GB" dirty="0"/>
          </a:p>
        </p:txBody>
      </p:sp>
      <p:sp>
        <p:nvSpPr>
          <p:cNvPr id="3" name="Content Placeholder 2"/>
          <p:cNvSpPr>
            <a:spLocks noGrp="1"/>
          </p:cNvSpPr>
          <p:nvPr>
            <p:ph idx="1"/>
          </p:nvPr>
        </p:nvSpPr>
        <p:spPr/>
        <p:txBody>
          <a:bodyPr>
            <a:normAutofit/>
          </a:bodyPr>
          <a:lstStyle/>
          <a:p>
            <a:r>
              <a:rPr lang="en-GB" sz="2800" dirty="0" smtClean="0"/>
              <a:t>Douglas </a:t>
            </a:r>
            <a:r>
              <a:rPr lang="en-GB" sz="2800" dirty="0"/>
              <a:t>Muggeridge, late controller of Radio 1 and 2 in 1973, launched two investigations into Savile in 1973 but the inquiries were more concerned with "risk of damage to the BBC's reputation" than the welfare of the girls who might be involved with Savile</a:t>
            </a:r>
            <a:r>
              <a:rPr lang="en-GB" sz="2800" dirty="0" smtClean="0"/>
              <a:t>.</a:t>
            </a:r>
            <a:endParaRPr lang="en-GB" sz="2800" dirty="0"/>
          </a:p>
        </p:txBody>
      </p:sp>
    </p:spTree>
    <p:extLst>
      <p:ext uri="{BB962C8B-B14F-4D97-AF65-F5344CB8AC3E}">
        <p14:creationId xmlns:p14="http://schemas.microsoft.com/office/powerpoint/2010/main" val="37728365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should have known about the abuse?</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sz="2800" dirty="0" smtClean="0"/>
              <a:t>Raymond </a:t>
            </a:r>
            <a:r>
              <a:rPr lang="en-GB" sz="2800" dirty="0"/>
              <a:t>Colley, regional television manager at BBC Manchester from 1970 to 1986, spoke to Stuart Hall about his conduct but failed to check up on the star's behaviour - which could have stopped further abuse. He said he never knew anything about specific incidents, and if he had he would have taken action</a:t>
            </a:r>
            <a:r>
              <a:rPr lang="en-GB" sz="2800" dirty="0" smtClean="0"/>
              <a:t>.</a:t>
            </a:r>
            <a:endParaRPr lang="en-GB" sz="2800" dirty="0"/>
          </a:p>
        </p:txBody>
      </p:sp>
    </p:spTree>
    <p:extLst>
      <p:ext uri="{BB962C8B-B14F-4D97-AF65-F5344CB8AC3E}">
        <p14:creationId xmlns:p14="http://schemas.microsoft.com/office/powerpoint/2010/main" val="30966948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Who should have known about the abuse?</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sz="2800" dirty="0" smtClean="0"/>
              <a:t>Tom </a:t>
            </a:r>
            <a:r>
              <a:rPr lang="en-GB" sz="2800" dirty="0"/>
              <a:t>German, late BBC Manchester editor in the 1970s, was "probably aware" Hall was having sex on BBC premises and should have shared concerns with Mr Colley, but had not known any underage girls were involved.</a:t>
            </a:r>
          </a:p>
        </p:txBody>
      </p:sp>
    </p:spTree>
    <p:extLst>
      <p:ext uri="{BB962C8B-B14F-4D97-AF65-F5344CB8AC3E}">
        <p14:creationId xmlns:p14="http://schemas.microsoft.com/office/powerpoint/2010/main" val="18158601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8292164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288</TotalTime>
  <Words>1969</Words>
  <Application>Microsoft Office PowerPoint</Application>
  <PresentationFormat>Widescreen</PresentationFormat>
  <Paragraphs>177</Paragraphs>
  <Slides>38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ＭＳ Ｐゴシック</vt:lpstr>
      <vt:lpstr>Calibri</vt:lpstr>
      <vt:lpstr>Calibri Light</vt:lpstr>
      <vt:lpstr>Comic Sans MS</vt:lpstr>
      <vt:lpstr>Times New Roman</vt:lpstr>
      <vt:lpstr>Retrospect</vt:lpstr>
      <vt:lpstr>PowerPoint Presentation</vt:lpstr>
      <vt:lpstr>The Savile Enquiry</vt:lpstr>
      <vt:lpstr>PowerPoint Presentation</vt:lpstr>
      <vt:lpstr>Summary</vt:lpstr>
      <vt:lpstr>Summary</vt:lpstr>
      <vt:lpstr>Thursday the 25th February 2016</vt:lpstr>
      <vt:lpstr>PowerPoint Presentation</vt:lpstr>
      <vt:lpstr>Investigation</vt:lpstr>
      <vt:lpstr>Investigation</vt:lpstr>
      <vt:lpstr>Investigation Statistics</vt:lpstr>
      <vt:lpstr>Sir Jimmy Savile</vt:lpstr>
      <vt:lpstr>Top of the Pops</vt:lpstr>
      <vt:lpstr>TOTP</vt:lpstr>
      <vt:lpstr>PowerPoint Presentation</vt:lpstr>
      <vt:lpstr>TOTP</vt:lpstr>
      <vt:lpstr>Stuart Hall</vt:lpstr>
      <vt:lpstr>Stuart Hall</vt:lpstr>
      <vt:lpstr>Stuart Hall</vt:lpstr>
      <vt:lpstr>PowerPoint Presentation</vt:lpstr>
      <vt:lpstr>Culture of fear</vt:lpstr>
      <vt:lpstr>PowerPoint Presentation</vt:lpstr>
      <vt:lpstr>Managers Failure</vt:lpstr>
      <vt:lpstr>Report Findings</vt:lpstr>
      <vt:lpstr>Report Findings</vt:lpstr>
      <vt:lpstr>ACL Distortions ‘Big T’  </vt:lpstr>
      <vt:lpstr>BBC Managers</vt:lpstr>
      <vt:lpstr>BBC </vt:lpstr>
      <vt:lpstr>BBC </vt:lpstr>
      <vt:lpstr>   THE BBC – HISTORY, ETHOS AND MANAGEMENT CULTURE  </vt:lpstr>
      <vt:lpstr>THE BBC – HISTORY, ETHOS AND MANAGEMENT CULTURE</vt:lpstr>
      <vt:lpstr>THE BBC – HISTORY, ETHOS AND MANAGEMENT CULTURE </vt:lpstr>
      <vt:lpstr>THE BBC – HISTORY, ETHOS AND MANAGEMENT CULTURE </vt:lpstr>
      <vt:lpstr>Who should have known about the abuse? </vt:lpstr>
      <vt:lpstr>Who should have known about the abuse? </vt:lpstr>
      <vt:lpstr>Who should have known about the abuse? </vt:lpstr>
      <vt:lpstr>Who should have known about the abuse? </vt:lpstr>
      <vt:lpstr>Who should have known about the abuse? </vt:lpstr>
      <vt:lpstr>Thanks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Savile Enquiry</dc:title>
  <dc:creator>Wynne Jones (Business &amp; Management)</dc:creator>
  <cp:lastModifiedBy>Wynne Jones (Business &amp; Management)</cp:lastModifiedBy>
  <cp:revision>23</cp:revision>
  <cp:lastPrinted>2016-02-26T08:24:25Z</cp:lastPrinted>
  <dcterms:created xsi:type="dcterms:W3CDTF">2016-02-25T13:41:53Z</dcterms:created>
  <dcterms:modified xsi:type="dcterms:W3CDTF">2017-03-17T08:31:31Z</dcterms:modified>
</cp:coreProperties>
</file>