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89" r:id="rId12"/>
    <p:sldId id="290" r:id="rId13"/>
    <p:sldId id="267" r:id="rId14"/>
    <p:sldId id="295" r:id="rId15"/>
    <p:sldId id="268" r:id="rId16"/>
    <p:sldId id="293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92" r:id="rId26"/>
    <p:sldId id="278" r:id="rId27"/>
    <p:sldId id="279" r:id="rId28"/>
    <p:sldId id="298" r:id="rId29"/>
    <p:sldId id="280" r:id="rId30"/>
    <p:sldId id="296" r:id="rId31"/>
    <p:sldId id="299" r:id="rId32"/>
    <p:sldId id="300" r:id="rId33"/>
    <p:sldId id="301" r:id="rId34"/>
    <p:sldId id="302" r:id="rId35"/>
    <p:sldId id="303" r:id="rId36"/>
    <p:sldId id="304" r:id="rId37"/>
    <p:sldId id="305" r:id="rId38"/>
    <p:sldId id="316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DFF371-0491-4FD9-B438-703675ED0DF1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F78837-2DC1-477D-A1D3-8D1E86F3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795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CAE5C4D5-4A77-45D4-BA64-86685462DA1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C0E5BDB5-85B6-48C8-9176-6BF4257512C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18D1363E-3BC3-439A-8B77-60CDB3BBCD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3E51A26-812B-4FF2-A788-B8CD055799E3}" type="slidenum">
              <a:rPr kumimoji="0" lang="pl-PL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pl-PL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62707" y="1371600"/>
            <a:ext cx="109728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828800" y="3331698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0F19A253-EE4F-4EE6-AB27-8B97E2467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1BC2D-DF23-45CB-9C4E-B4A6CC6DF966}" type="datetimeFigureOut">
              <a:rPr lang="pl-PL"/>
              <a:pPr>
                <a:defRPr/>
              </a:pPr>
              <a:t>05.03.2022</a:t>
            </a:fld>
            <a:endParaRPr lang="pl-PL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3A1016E8-3D9C-40BF-AE1D-8D2164A25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859084C0-DA07-4B58-BC83-D76385BA3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7E9D61-1836-4BAE-B565-C740A32449A3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61144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33AE9F2B-E79E-4DAC-83EC-D04F81277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F918E-72CB-46CE-9698-E2569024DDF8}" type="datetimeFigureOut">
              <a:rPr lang="pl-PL"/>
              <a:pPr>
                <a:defRPr/>
              </a:pPr>
              <a:t>05.03.2022</a:t>
            </a:fld>
            <a:endParaRPr lang="pl-PL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35264439-EB4F-452D-9953-1BF090B84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A08005A3-1527-4991-A634-8E16ED8FC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91D814-D881-4F32-B098-226CEAEE95E4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3040586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609600"/>
            <a:ext cx="94488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2507786"/>
            <a:ext cx="94488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0E2FA6-9BBA-40FC-B6B5-73C1ACD1A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2D1BFF-C330-4214-9FE1-4713756C60D1}" type="datetimeFigureOut">
              <a:rPr lang="pl-PL"/>
              <a:pPr>
                <a:defRPr/>
              </a:pPr>
              <a:t>05.03.2022</a:t>
            </a:fld>
            <a:endParaRPr lang="pl-P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ED46F-7ED3-44DF-BE5C-B84633DEE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19A46-0A41-4659-AE68-F262BE5A8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CDEE13-F248-4D7E-8957-2BB4BE5B7DFC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3129193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>
            <a:extLst>
              <a:ext uri="{FF2B5EF4-FFF2-40B4-BE49-F238E27FC236}">
                <a16:creationId xmlns:a16="http://schemas.microsoft.com/office/drawing/2014/main" id="{F1F45240-1511-4BFC-B9D5-BF639FE23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E175A-2C91-4EFB-9E91-472107E6DBFA}" type="datetimeFigureOut">
              <a:rPr lang="pl-PL"/>
              <a:pPr>
                <a:defRPr/>
              </a:pPr>
              <a:t>05.03.2022</a:t>
            </a:fld>
            <a:endParaRPr lang="pl-PL"/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6932F1C0-5078-4F50-9DFE-40AD8A024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7" name="Slide Number Placeholder 22">
            <a:extLst>
              <a:ext uri="{FF2B5EF4-FFF2-40B4-BE49-F238E27FC236}">
                <a16:creationId xmlns:a16="http://schemas.microsoft.com/office/drawing/2014/main" id="{E00D61D7-0EF2-40F9-8960-0DEE2638E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B642C1-0A2A-4D9A-ACDD-A5C062A06598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3204449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8" y="1535113"/>
            <a:ext cx="5389033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2362201"/>
            <a:ext cx="5386917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362201"/>
            <a:ext cx="5389033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13">
            <a:extLst>
              <a:ext uri="{FF2B5EF4-FFF2-40B4-BE49-F238E27FC236}">
                <a16:creationId xmlns:a16="http://schemas.microsoft.com/office/drawing/2014/main" id="{DD67E5A7-2304-4044-9219-C06ACA384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ACD172-6B67-4EAC-B42A-F0ABAF6A976F}" type="datetimeFigureOut">
              <a:rPr lang="pl-PL"/>
              <a:pPr>
                <a:defRPr/>
              </a:pPr>
              <a:t>05.03.2022</a:t>
            </a:fld>
            <a:endParaRPr lang="pl-PL"/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57F91720-1C96-49FF-BEF0-196DEB3A7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9" name="Slide Number Placeholder 22">
            <a:extLst>
              <a:ext uri="{FF2B5EF4-FFF2-40B4-BE49-F238E27FC236}">
                <a16:creationId xmlns:a16="http://schemas.microsoft.com/office/drawing/2014/main" id="{3AD2AB9A-2D1A-4FC0-BB30-AE35F4FD8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1B8E45-1688-476F-A004-B7FCFEABA3EA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906090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13">
            <a:extLst>
              <a:ext uri="{FF2B5EF4-FFF2-40B4-BE49-F238E27FC236}">
                <a16:creationId xmlns:a16="http://schemas.microsoft.com/office/drawing/2014/main" id="{B00FA536-DDA2-4A69-9943-224F5EB7D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2EA9A-590E-4628-AC83-FE57088F8CD3}" type="datetimeFigureOut">
              <a:rPr lang="pl-PL"/>
              <a:pPr>
                <a:defRPr/>
              </a:pPr>
              <a:t>05.03.2022</a:t>
            </a:fld>
            <a:endParaRPr lang="pl-PL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05A89B9E-730D-4CF6-ACF1-A1213D89C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5" name="Slide Number Placeholder 22">
            <a:extLst>
              <a:ext uri="{FF2B5EF4-FFF2-40B4-BE49-F238E27FC236}">
                <a16:creationId xmlns:a16="http://schemas.microsoft.com/office/drawing/2014/main" id="{38877D6A-5F6D-4327-BBBD-240D74D38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79B8DA-B8EA-4B08-83E2-C54A3C9872FA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2283618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>
            <a:extLst>
              <a:ext uri="{FF2B5EF4-FFF2-40B4-BE49-F238E27FC236}">
                <a16:creationId xmlns:a16="http://schemas.microsoft.com/office/drawing/2014/main" id="{8512A75C-5D7F-4780-A5A7-AF1C30BF4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E4A32-2E63-4FC2-A4F7-76A22245E3A3}" type="datetimeFigureOut">
              <a:rPr lang="pl-PL"/>
              <a:pPr>
                <a:defRPr/>
              </a:pPr>
              <a:t>05.03.2022</a:t>
            </a:fld>
            <a:endParaRPr lang="pl-PL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F798F2-B818-43D6-A910-2A313D32B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4" name="Slide Number Placeholder 22">
            <a:extLst>
              <a:ext uri="{FF2B5EF4-FFF2-40B4-BE49-F238E27FC236}">
                <a16:creationId xmlns:a16="http://schemas.microsoft.com/office/drawing/2014/main" id="{29625979-7D74-46A9-B713-E7C11AC1C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10EC0D-7AD3-47B4-ADFA-5F0C9CB4216A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210229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1" y="1524001"/>
            <a:ext cx="4011084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>
            <a:extLst>
              <a:ext uri="{FF2B5EF4-FFF2-40B4-BE49-F238E27FC236}">
                <a16:creationId xmlns:a16="http://schemas.microsoft.com/office/drawing/2014/main" id="{E779DE79-EA6E-4149-A05D-9CE8AC14D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A3331-B850-40D2-999B-A25CE758DB47}" type="datetimeFigureOut">
              <a:rPr lang="pl-PL"/>
              <a:pPr>
                <a:defRPr/>
              </a:pPr>
              <a:t>05.03.2022</a:t>
            </a:fld>
            <a:endParaRPr lang="pl-PL"/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94CE9264-D114-433C-868F-80A84008B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7" name="Slide Number Placeholder 22">
            <a:extLst>
              <a:ext uri="{FF2B5EF4-FFF2-40B4-BE49-F238E27FC236}">
                <a16:creationId xmlns:a16="http://schemas.microsoft.com/office/drawing/2014/main" id="{4CE58EB9-71E8-4D59-88D2-0DE1C0B3E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77FF4F-4BE6-4E10-BF32-CD467C87ABB5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4233410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0" y="609600"/>
            <a:ext cx="73152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8400" y="1831975"/>
            <a:ext cx="73152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8400" y="1166787"/>
            <a:ext cx="73152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13">
            <a:extLst>
              <a:ext uri="{FF2B5EF4-FFF2-40B4-BE49-F238E27FC236}">
                <a16:creationId xmlns:a16="http://schemas.microsoft.com/office/drawing/2014/main" id="{53579005-35B1-49B2-A4A7-D67062307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007168-750F-4F54-BBB3-DE114E47173B}" type="datetimeFigureOut">
              <a:rPr lang="pl-PL"/>
              <a:pPr>
                <a:defRPr/>
              </a:pPr>
              <a:t>05.03.2022</a:t>
            </a:fld>
            <a:endParaRPr lang="pl-PL"/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CBA1FB5E-F3CE-49BC-BE3A-79417A6F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7" name="Slide Number Placeholder 22">
            <a:extLst>
              <a:ext uri="{FF2B5EF4-FFF2-40B4-BE49-F238E27FC236}">
                <a16:creationId xmlns:a16="http://schemas.microsoft.com/office/drawing/2014/main" id="{1A6DFB48-8355-4E7E-ADE0-968AA3E97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B7FC79-48F3-45AF-A33B-AEF0F0CADB0F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3751806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26066B99-EE35-40EB-8FF6-3F4A854C4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AF857-ED7D-422C-A505-11990DBAC431}" type="datetimeFigureOut">
              <a:rPr lang="pl-PL"/>
              <a:pPr>
                <a:defRPr/>
              </a:pPr>
              <a:t>05.03.2022</a:t>
            </a:fld>
            <a:endParaRPr lang="pl-PL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79EDA336-D87D-4087-97E9-1659FC5F8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8D581E27-F32D-4E52-91E6-F139233BC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5422C-6F07-4E3A-A75F-3C9E3033C8BD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1627030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A358DE12-D64D-4D76-AAA6-338D50535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59E3A4-D742-47FF-B6F3-F6BBD16EBED1}" type="datetimeFigureOut">
              <a:rPr lang="pl-PL"/>
              <a:pPr>
                <a:defRPr/>
              </a:pPr>
              <a:t>05.03.2022</a:t>
            </a:fld>
            <a:endParaRPr lang="pl-PL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35F19C0E-FF4B-4871-9C9E-09D45F80D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069EAA23-6B5E-48D5-8BCC-762D723EA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A9A5D3-D83F-4C39-9DA7-7F67692CD711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1658763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ACA341-0252-470D-8186-B84146F787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25157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350BD5-52C8-4A2C-BE61-BEC19D511E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737600" y="6248400"/>
            <a:ext cx="2844800" cy="476250"/>
          </a:xfrm>
        </p:spPr>
        <p:txBody>
          <a:bodyPr/>
          <a:lstStyle>
            <a:lvl1pPr>
              <a:defRPr>
                <a:solidFill>
                  <a:srgbClr val="BCBC00"/>
                </a:solidFill>
              </a:defRPr>
            </a:lvl1pPr>
          </a:lstStyle>
          <a:p>
            <a:fld id="{A20E86B3-148B-444E-A823-A58B46BE217E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B1CBA0B-422F-4F1A-A52A-6F3FA553788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4165600" y="6248400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809035"/>
      </p:ext>
    </p:extLst>
  </p:cSld>
  <p:clrMapOvr>
    <a:overrideClrMapping bg1="dk2" tx1="lt1" bg2="dk1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>
            <a:extLst>
              <a:ext uri="{FF2B5EF4-FFF2-40B4-BE49-F238E27FC236}">
                <a16:creationId xmlns:a16="http://schemas.microsoft.com/office/drawing/2014/main" id="{543046CC-6B79-4B18-A699-7460F05A4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27" name="Text Placeholder 12">
            <a:extLst>
              <a:ext uri="{FF2B5EF4-FFF2-40B4-BE49-F238E27FC236}">
                <a16:creationId xmlns:a16="http://schemas.microsoft.com/office/drawing/2014/main" id="{EB76A620-01A3-4CA1-B476-D2AB4E201E8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1"/>
            <a:ext cx="109728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6EFC5ACF-B96D-4B34-AF79-7CD678C299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416676"/>
            <a:ext cx="28448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A727FAB-7AE8-49CA-8EDE-643A563CB0B6}" type="datetimeFigureOut">
              <a:rPr lang="pl-PL"/>
              <a:pPr>
                <a:defRPr/>
              </a:pPr>
              <a:t>05.03.2022</a:t>
            </a:fld>
            <a:endParaRPr lang="pl-PL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07FA9F-2A73-486D-B62B-6720940CC0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65600" y="6416676"/>
            <a:ext cx="38608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CEE381B-63AE-4358-B394-C6623E4AB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66400" y="6416676"/>
            <a:ext cx="1016000" cy="365125"/>
          </a:xfrm>
          <a:prstGeom prst="rect">
            <a:avLst/>
          </a:prstGeom>
        </p:spPr>
        <p:txBody>
          <a:bodyPr vert="horz" wrap="square" lIns="0" tIns="45720" rIns="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BCBCBC"/>
                </a:solidFill>
              </a:defRPr>
            </a:lvl1pPr>
          </a:lstStyle>
          <a:p>
            <a:fld id="{F1FEB2D2-5DB4-47A4-B92B-B54BD9E346CE}" type="slidenum">
              <a:rPr lang="pl-PL" altLang="en-US"/>
              <a:pPr/>
              <a:t>‹#›</a:t>
            </a:fld>
            <a:endParaRPr lang="pl-PL" altLang="en-US"/>
          </a:p>
        </p:txBody>
      </p:sp>
    </p:spTree>
    <p:extLst>
      <p:ext uri="{BB962C8B-B14F-4D97-AF65-F5344CB8AC3E}">
        <p14:creationId xmlns:p14="http://schemas.microsoft.com/office/powerpoint/2010/main" val="25283027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anose="020B0602040502020204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anose="05020102010507070707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anose="05020102010507070707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anose="05000000000000000000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anose="05040102010807070707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anose="05020102010507070707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f2IiMEbMnPM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3oef68YabD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F08606F9-3EA0-4B03-9962-503D905362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1504" y="1196752"/>
            <a:ext cx="8928992" cy="1828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dirty="0"/>
              <a:t>Language and the Brain	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8C1ABB7B-1D7A-4584-9222-4F34C26510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5600" y="3025775"/>
            <a:ext cx="6400800" cy="1752600"/>
          </a:xfrm>
        </p:spPr>
        <p:txBody>
          <a:bodyPr/>
          <a:lstStyle/>
          <a:p>
            <a:pPr eaLnBrk="1" hangingPunct="1"/>
            <a:r>
              <a:rPr lang="en-GB" altLang="en-US" sz="3600"/>
              <a:t>Dr Stuart Jones</a:t>
            </a:r>
            <a:endParaRPr lang="pl-PL" altLang="en-US" sz="36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466739DA-2D3A-4B45-AAAF-9ACFAF812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72008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sz="4000" dirty="0"/>
              <a:t>Aims of the Lecture.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EC88A86E-7A5A-48CC-B7CF-4981051B5F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9" y="908051"/>
            <a:ext cx="8785225" cy="5400675"/>
          </a:xfrm>
        </p:spPr>
        <p:txBody>
          <a:bodyPr/>
          <a:lstStyle/>
          <a:p>
            <a:pPr eaLnBrk="1" hangingPunct="1"/>
            <a:r>
              <a:rPr lang="pl-PL" altLang="en-US"/>
              <a:t>Provide an introduction to the storage of Words and Language Processing</a:t>
            </a:r>
            <a:r>
              <a:rPr lang="en-GB" altLang="en-US"/>
              <a:t>.</a:t>
            </a:r>
          </a:p>
          <a:p>
            <a:pPr eaLnBrk="1" hangingPunct="1"/>
            <a:endParaRPr lang="pl-PL" altLang="en-US" sz="1600"/>
          </a:p>
          <a:p>
            <a:pPr eaLnBrk="1" hangingPunct="1"/>
            <a:r>
              <a:rPr lang="pl-PL" altLang="en-US"/>
              <a:t>An Exploration into the Neuropsychology of Language</a:t>
            </a:r>
            <a:r>
              <a:rPr lang="en-GB" altLang="en-US"/>
              <a:t>.</a:t>
            </a:r>
          </a:p>
          <a:p>
            <a:pPr eaLnBrk="1" hangingPunct="1"/>
            <a:endParaRPr lang="pl-PL" altLang="en-US" sz="1600"/>
          </a:p>
          <a:p>
            <a:pPr eaLnBrk="1" hangingPunct="1"/>
            <a:r>
              <a:rPr lang="en-GB" altLang="en-US"/>
              <a:t>D</a:t>
            </a:r>
            <a:r>
              <a:rPr lang="pl-PL" altLang="en-US"/>
              <a:t>iscuss </a:t>
            </a:r>
            <a:r>
              <a:rPr lang="en-GB" altLang="en-US"/>
              <a:t>issues that challenge neuroscience in relation to Language processing. </a:t>
            </a:r>
          </a:p>
          <a:p>
            <a:pPr eaLnBrk="1" hangingPunct="1"/>
            <a:endParaRPr lang="en-GB" altLang="en-US" sz="1600"/>
          </a:p>
          <a:p>
            <a:pPr eaLnBrk="1" hangingPunct="1"/>
            <a:r>
              <a:rPr lang="en-GB" altLang="en-US"/>
              <a:t>Consider more recent neuro-scientific research in relation to mono, bilinguals and multi-linguals. </a:t>
            </a:r>
          </a:p>
          <a:p>
            <a:pPr eaLnBrk="1" hangingPunct="1"/>
            <a:endParaRPr lang="en-GB" altLang="en-US" sz="1600"/>
          </a:p>
          <a:p>
            <a:pPr eaLnBrk="1" hangingPunct="1"/>
            <a:r>
              <a:rPr lang="en-GB" altLang="en-US"/>
              <a:t>Consider research exploring language laterality – what does this mean for left handers. </a:t>
            </a:r>
          </a:p>
          <a:p>
            <a:pPr eaLnBrk="1" hangingPunct="1"/>
            <a:endParaRPr lang="pl-PL" altLang="en-US" sz="3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CA308-302D-48E9-BE9F-B0F30C2B0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sz="4400" dirty="0"/>
              <a:t>The Storage of Words and Concepts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344A5916-42EC-4F1B-8684-DF41F2E02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6275" y="1773239"/>
            <a:ext cx="8542338" cy="4708525"/>
          </a:xfrm>
        </p:spPr>
        <p:txBody>
          <a:bodyPr/>
          <a:lstStyle/>
          <a:p>
            <a:pPr eaLnBrk="1" hangingPunct="1"/>
            <a:r>
              <a:rPr lang="pl-PL" altLang="en-US" sz="3200"/>
              <a:t>Psycholingusitics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pl-PL" altLang="en-US" sz="3200"/>
          </a:p>
          <a:p>
            <a:pPr eaLnBrk="1" hangingPunct="1"/>
            <a:r>
              <a:rPr lang="pl-PL" altLang="en-US" sz="3200"/>
              <a:t>Mental Lexicon</a:t>
            </a:r>
            <a:r>
              <a:rPr lang="en-GB" altLang="en-US" sz="3200"/>
              <a:t> </a:t>
            </a:r>
            <a:r>
              <a:rPr lang="pl-PL" altLang="en-US" sz="3200"/>
              <a:t>(mental store of word information)</a:t>
            </a:r>
          </a:p>
          <a:p>
            <a:pPr lvl="1" eaLnBrk="1" hangingPunct="1">
              <a:buFontTx/>
              <a:buChar char="-"/>
            </a:pPr>
            <a:r>
              <a:rPr lang="pl-PL" altLang="en-US" sz="2800"/>
              <a:t>Semantic Information</a:t>
            </a:r>
          </a:p>
          <a:p>
            <a:pPr lvl="1" eaLnBrk="1" hangingPunct="1">
              <a:buFontTx/>
              <a:buChar char="-"/>
            </a:pPr>
            <a:r>
              <a:rPr lang="pl-PL" altLang="en-US" sz="2800"/>
              <a:t>Syntactic Information</a:t>
            </a:r>
          </a:p>
          <a:p>
            <a:pPr lvl="1" eaLnBrk="1" hangingPunct="1">
              <a:buFontTx/>
              <a:buChar char="-"/>
            </a:pPr>
            <a:r>
              <a:rPr lang="pl-PL" altLang="en-US" sz="2800"/>
              <a:t>Word Forms</a:t>
            </a:r>
          </a:p>
          <a:p>
            <a:pPr eaLnBrk="1" hangingPunct="1">
              <a:buFontTx/>
              <a:buChar char="-"/>
            </a:pPr>
            <a:endParaRPr lang="pl-PL" altLang="en-US" sz="3200"/>
          </a:p>
          <a:p>
            <a:pPr eaLnBrk="1" hangingPunct="1"/>
            <a:endParaRPr lang="pl-PL" altLang="en-US" sz="3200"/>
          </a:p>
          <a:p>
            <a:pPr eaLnBrk="1" hangingPunct="1"/>
            <a:endParaRPr lang="pl-PL" altLang="en-US" sz="3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B2522-2F89-4B51-BB24-153C4B0C3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pl-PL" dirty="0"/>
            </a:br>
            <a:endParaRPr lang="pl-PL" dirty="0"/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56DAF518-6DE5-435B-A1BC-909723854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288" y="1052514"/>
            <a:ext cx="8229600" cy="4708525"/>
          </a:xfrm>
        </p:spPr>
        <p:txBody>
          <a:bodyPr/>
          <a:lstStyle/>
          <a:p>
            <a:pPr eaLnBrk="1" hangingPunct="1"/>
            <a:r>
              <a:rPr lang="pl-PL" altLang="en-US" sz="3200"/>
              <a:t>A normal adult (native) speaker has passive knowledge of approximately 50,000 words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pl-PL" altLang="en-US" sz="3200"/>
          </a:p>
          <a:p>
            <a:pPr eaLnBrk="1" hangingPunct="1"/>
            <a:r>
              <a:rPr lang="pl-PL" altLang="en-US" sz="3200"/>
              <a:t>Mental Lexicons must be organised in a highly efficient manner.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pl-PL" altLang="en-US" sz="3200"/>
          </a:p>
          <a:p>
            <a:pPr eaLnBrk="1" hangingPunct="1"/>
            <a:r>
              <a:rPr lang="pl-PL" altLang="en-US" sz="3200"/>
              <a:t>How do we organise these lexicons?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7CD03C02-F736-44D8-AF8D-E7510F0EA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sz="4800" dirty="0"/>
              <a:t>Auditory Nei</a:t>
            </a:r>
            <a:r>
              <a:rPr lang="en-GB" altLang="en-US" sz="4800" dirty="0" err="1"/>
              <a:t>gh</a:t>
            </a:r>
            <a:r>
              <a:rPr lang="pl-PL" altLang="en-US" sz="4800" dirty="0"/>
              <a:t>bo</a:t>
            </a:r>
            <a:r>
              <a:rPr lang="en-GB" altLang="en-US" sz="4800" dirty="0"/>
              <a:t>u</a:t>
            </a:r>
            <a:r>
              <a:rPr lang="pl-PL" altLang="en-US" sz="4800" dirty="0"/>
              <a:t>rhood.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C4282711-3762-4897-9863-6FFEEFE8D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9" y="1639888"/>
            <a:ext cx="8785225" cy="4525962"/>
          </a:xfrm>
        </p:spPr>
        <p:txBody>
          <a:bodyPr/>
          <a:lstStyle/>
          <a:p>
            <a:pPr eaLnBrk="1" hangingPunct="1"/>
            <a:r>
              <a:rPr lang="pl-PL" altLang="en-US" sz="3200"/>
              <a:t>Number of words that differ from the target word by only one phoneme.</a:t>
            </a:r>
          </a:p>
          <a:p>
            <a:pPr eaLnBrk="1" hangingPunct="1"/>
            <a:endParaRPr lang="pl-PL" altLang="en-US" sz="3200"/>
          </a:p>
          <a:p>
            <a:pPr eaLnBrk="1" hangingPunct="1"/>
            <a:r>
              <a:rPr lang="pl-PL" altLang="en-US" sz="3200"/>
              <a:t>Studies have shown that words that have more neighbours = identified more slowely.</a:t>
            </a:r>
          </a:p>
          <a:p>
            <a:pPr eaLnBrk="1" hangingPunct="1"/>
            <a:endParaRPr lang="pl-PL" altLang="en-US" sz="3200"/>
          </a:p>
          <a:p>
            <a:pPr eaLnBrk="1" hangingPunct="1"/>
            <a:r>
              <a:rPr lang="pl-PL" altLang="en-US" sz="3200"/>
              <a:t>E.g. Hate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pl-PL" altLang="en-US" sz="3200"/>
              <a:t>	- late, mate, fate, rate, eight, bait etc.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BCD185C2-683B-4DC1-BD33-C0A331DC6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sz="4400" dirty="0"/>
              <a:t>Neuropsychology of Language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B15B52A2-582D-4F57-8EB6-DDAEF8194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951" y="1628776"/>
            <a:ext cx="8856663" cy="4708525"/>
          </a:xfrm>
        </p:spPr>
        <p:txBody>
          <a:bodyPr/>
          <a:lstStyle/>
          <a:p>
            <a:pPr eaLnBrk="1" hangingPunct="1"/>
            <a:r>
              <a:rPr lang="pl-PL" altLang="en-US" sz="3600"/>
              <a:t>Studies of brain damaged/diseased p</a:t>
            </a:r>
            <a:r>
              <a:rPr lang="en-GB" altLang="en-US" sz="3600"/>
              <a:t>atients</a:t>
            </a:r>
            <a:r>
              <a:rPr lang="pl-PL" altLang="en-US" sz="3600"/>
              <a:t> have provided numerous insights into l</a:t>
            </a:r>
            <a:r>
              <a:rPr lang="en-GB" altLang="en-US" sz="3600"/>
              <a:t>an</a:t>
            </a:r>
            <a:r>
              <a:rPr lang="pl-PL" altLang="en-US" sz="3600"/>
              <a:t>g</a:t>
            </a:r>
            <a:r>
              <a:rPr lang="en-GB" altLang="en-US" sz="3600"/>
              <a:t>uage</a:t>
            </a:r>
            <a:endParaRPr lang="pl-PL" altLang="en-US" sz="3600"/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One of the more difficult areas to assess. 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pl-PL" altLang="en-US" sz="3600"/>
              <a:t>	</a:t>
            </a:r>
            <a:endParaRPr lang="en-GB" altLang="en-US" sz="3600"/>
          </a:p>
          <a:p>
            <a:pPr eaLnBrk="1" hangingPunct="1"/>
            <a:r>
              <a:rPr lang="pl-PL" altLang="en-US" sz="3600"/>
              <a:t>Why?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864FBF5C-148B-4B4E-8AEB-22E8D4667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sz="4800" dirty="0"/>
              <a:t>Aphasia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CAF394FB-11B0-40A9-B322-C187B0AD5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9" y="1196975"/>
            <a:ext cx="8785225" cy="5111750"/>
          </a:xfrm>
        </p:spPr>
        <p:txBody>
          <a:bodyPr/>
          <a:lstStyle/>
          <a:p>
            <a:pPr eaLnBrk="1" hangingPunct="1">
              <a:defRPr/>
            </a:pPr>
            <a:r>
              <a:rPr lang="pl-PL" altLang="en-US" sz="3200" dirty="0"/>
              <a:t>Aphasia – Aphatos (Greek Word – Speechless)</a:t>
            </a:r>
            <a:endParaRPr lang="en-GB" altLang="en-US" sz="3200" dirty="0"/>
          </a:p>
          <a:p>
            <a:pPr marL="136525" indent="0" eaLnBrk="1" hangingPunct="1">
              <a:buNone/>
              <a:defRPr/>
            </a:pPr>
            <a:endParaRPr lang="pl-PL" altLang="en-US" sz="1600" dirty="0"/>
          </a:p>
          <a:p>
            <a:pPr eaLnBrk="1" hangingPunct="1">
              <a:defRPr/>
            </a:pPr>
            <a:r>
              <a:rPr lang="pl-PL" altLang="en-US" sz="3200" dirty="0"/>
              <a:t>Impairment in l</a:t>
            </a:r>
            <a:r>
              <a:rPr lang="en-GB" altLang="en-US" sz="3200" dirty="0" err="1"/>
              <a:t>anguage</a:t>
            </a:r>
            <a:r>
              <a:rPr lang="pl-PL" altLang="en-US" sz="3200" dirty="0"/>
              <a:t> comprehension and/or production that accompany neurological deficits.</a:t>
            </a:r>
            <a:endParaRPr lang="en-GB" altLang="en-US" sz="3200" dirty="0"/>
          </a:p>
          <a:p>
            <a:pPr marL="136525" indent="0" eaLnBrk="1" hangingPunct="1">
              <a:buNone/>
              <a:defRPr/>
            </a:pPr>
            <a:endParaRPr lang="pl-PL" altLang="en-US" sz="1600" dirty="0"/>
          </a:p>
          <a:p>
            <a:pPr eaLnBrk="1" hangingPunct="1">
              <a:defRPr/>
            </a:pPr>
            <a:r>
              <a:rPr lang="pl-PL" altLang="en-US" sz="3200" dirty="0"/>
              <a:t>Aphasia = collective term, there are specific types of Aphasia (e.g. Wernicke’s Aphasia)</a:t>
            </a:r>
            <a:endParaRPr lang="en-GB" altLang="en-US" sz="3200" dirty="0"/>
          </a:p>
          <a:p>
            <a:pPr marL="136525" indent="0" eaLnBrk="1" hangingPunct="1">
              <a:buNone/>
              <a:defRPr/>
            </a:pPr>
            <a:endParaRPr lang="pl-PL" altLang="en-US" sz="1800" dirty="0"/>
          </a:p>
          <a:p>
            <a:pPr eaLnBrk="1" hangingPunct="1">
              <a:defRPr/>
            </a:pPr>
            <a:r>
              <a:rPr lang="pl-PL" altLang="en-US" sz="3200" dirty="0"/>
              <a:t>Common = 40% of all strokes.</a:t>
            </a:r>
          </a:p>
          <a:p>
            <a:pPr eaLnBrk="1" hangingPunct="1">
              <a:defRPr/>
            </a:pPr>
            <a:endParaRPr lang="pl-PL" altLang="en-US" sz="3200" dirty="0"/>
          </a:p>
          <a:p>
            <a:pPr eaLnBrk="1" hangingPunct="1">
              <a:defRPr/>
            </a:pPr>
            <a:endParaRPr lang="pl-PL" alt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6CCF5F58-A86E-47DF-9620-5E92C004A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sz="5400" dirty="0"/>
              <a:t>Aphasia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6C22E-E9FB-4C82-A8EF-778183B778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951" y="1600201"/>
            <a:ext cx="8785225" cy="4708525"/>
          </a:xfrm>
        </p:spPr>
        <p:txBody>
          <a:bodyPr rtlCol="0">
            <a:normAutofit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pitchFamily="34" charset="0"/>
              <a:buChar char="•"/>
              <a:defRPr/>
            </a:pPr>
            <a:r>
              <a:rPr lang="pl-PL" sz="3600" dirty="0"/>
              <a:t>Primary Aphasia</a:t>
            </a:r>
          </a:p>
          <a:p>
            <a:pPr marL="342900" lvl="1" indent="-342900" eaLnBrk="1" fontAlgn="auto" hangingPunct="1">
              <a:spcAft>
                <a:spcPts val="0"/>
              </a:spcAft>
              <a:buNone/>
              <a:defRPr/>
            </a:pPr>
            <a:r>
              <a:rPr lang="pl-PL" sz="3200" dirty="0"/>
              <a:t>	- Problems with the l</a:t>
            </a:r>
            <a:r>
              <a:rPr lang="en-GB" sz="3200" dirty="0"/>
              <a:t>an</a:t>
            </a:r>
            <a:r>
              <a:rPr lang="pl-PL" sz="3200" dirty="0"/>
              <a:t>g</a:t>
            </a:r>
            <a:r>
              <a:rPr lang="en-GB" sz="3200" dirty="0" err="1"/>
              <a:t>uage</a:t>
            </a:r>
            <a:r>
              <a:rPr lang="pl-PL" sz="3200" dirty="0"/>
              <a:t> processing mechanisms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pl-PL" sz="3600" dirty="0"/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Arial" pitchFamily="34" charset="0"/>
              <a:buChar char="•"/>
              <a:defRPr/>
            </a:pPr>
            <a:r>
              <a:rPr lang="pl-PL" sz="3600" dirty="0"/>
              <a:t>Secondary Aphasia</a:t>
            </a:r>
          </a:p>
          <a:p>
            <a:pPr marL="868680" lvl="1" indent="-283464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pl-PL" sz="3200" dirty="0"/>
              <a:t>L</a:t>
            </a:r>
            <a:r>
              <a:rPr lang="en-GB" sz="3200" dirty="0"/>
              <a:t>an</a:t>
            </a:r>
            <a:r>
              <a:rPr lang="pl-PL" sz="3200" dirty="0"/>
              <a:t>g</a:t>
            </a:r>
            <a:r>
              <a:rPr lang="en-GB" sz="3200" dirty="0" err="1"/>
              <a:t>uage</a:t>
            </a:r>
            <a:r>
              <a:rPr lang="pl-PL" sz="3200" dirty="0"/>
              <a:t> issues as a result of memory impairments, attention disorders or perceptual problems.</a:t>
            </a:r>
          </a:p>
          <a:p>
            <a:pPr marL="868680" lvl="1" indent="-283464" eaLnBrk="1" fontAlgn="auto" hangingPunct="1">
              <a:spcAft>
                <a:spcPts val="0"/>
              </a:spcAft>
              <a:buNone/>
              <a:defRPr/>
            </a:pPr>
            <a:endParaRPr lang="pl-PL" sz="3200" dirty="0"/>
          </a:p>
          <a:p>
            <a:pPr marL="868680" lvl="1" indent="-283464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pl-PL" sz="3200" dirty="0"/>
          </a:p>
          <a:p>
            <a:pPr marL="868680" lvl="1" indent="-283464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pl-PL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F974AA2-57F1-4E25-96F4-BEA52B46A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/>
              <a:t>History of L</a:t>
            </a:r>
            <a:r>
              <a:rPr lang="en-GB" altLang="en-US"/>
              <a:t>an</a:t>
            </a:r>
            <a:r>
              <a:rPr lang="pl-PL" altLang="en-US"/>
              <a:t>g</a:t>
            </a:r>
            <a:r>
              <a:rPr lang="en-GB" altLang="en-US"/>
              <a:t>uage</a:t>
            </a:r>
            <a:r>
              <a:rPr lang="pl-PL" altLang="en-US"/>
              <a:t> Research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D639DB73-BFEB-490D-BBF5-284BDC279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950" y="1417639"/>
            <a:ext cx="8712200" cy="4891087"/>
          </a:xfrm>
        </p:spPr>
        <p:txBody>
          <a:bodyPr/>
          <a:lstStyle/>
          <a:p>
            <a:pPr eaLnBrk="1" hangingPunct="1">
              <a:defRPr/>
            </a:pPr>
            <a:r>
              <a:rPr lang="pl-PL" altLang="en-US" sz="3600" dirty="0"/>
              <a:t>Jean-Baptiste Bouillaud</a:t>
            </a:r>
          </a:p>
          <a:p>
            <a:pPr lvl="1" eaLnBrk="1" hangingPunct="1">
              <a:defRPr/>
            </a:pPr>
            <a:r>
              <a:rPr lang="pl-PL" altLang="en-US" sz="3200" dirty="0"/>
              <a:t>Brain Injured Patients</a:t>
            </a:r>
          </a:p>
          <a:p>
            <a:pPr lvl="1" eaLnBrk="1" hangingPunct="1">
              <a:defRPr/>
            </a:pPr>
            <a:r>
              <a:rPr lang="pl-PL" altLang="en-US" sz="3200" dirty="0"/>
              <a:t>L</a:t>
            </a:r>
            <a:r>
              <a:rPr lang="en-GB" altLang="en-US" sz="3200" dirty="0"/>
              <a:t>an</a:t>
            </a:r>
            <a:r>
              <a:rPr lang="pl-PL" altLang="en-US" sz="3200" dirty="0"/>
              <a:t>g</a:t>
            </a:r>
            <a:r>
              <a:rPr lang="en-GB" altLang="en-US" sz="3200" dirty="0" err="1"/>
              <a:t>uage</a:t>
            </a:r>
            <a:r>
              <a:rPr lang="pl-PL" altLang="en-US" sz="3200" dirty="0"/>
              <a:t> resided in the Frontal Lobe</a:t>
            </a:r>
            <a:endParaRPr lang="en-GB" altLang="en-US" sz="3200" dirty="0"/>
          </a:p>
          <a:p>
            <a:pPr marL="585788" lvl="1" indent="0" eaLnBrk="1" hangingPunct="1">
              <a:buNone/>
              <a:defRPr/>
            </a:pPr>
            <a:endParaRPr lang="pl-PL" altLang="en-US" sz="3200" dirty="0"/>
          </a:p>
          <a:p>
            <a:pPr eaLnBrk="1" hangingPunct="1">
              <a:defRPr/>
            </a:pPr>
            <a:r>
              <a:rPr lang="pl-PL" altLang="en-US" sz="3600" dirty="0"/>
              <a:t>Paul Broca</a:t>
            </a:r>
          </a:p>
          <a:p>
            <a:pPr lvl="1" eaLnBrk="1" hangingPunct="1">
              <a:defRPr/>
            </a:pPr>
            <a:r>
              <a:rPr lang="pl-PL" altLang="en-US" sz="3200" dirty="0"/>
              <a:t>Patient called ‘Tan’- autopsy</a:t>
            </a:r>
          </a:p>
          <a:p>
            <a:pPr lvl="1" eaLnBrk="1" hangingPunct="1">
              <a:defRPr/>
            </a:pPr>
            <a:r>
              <a:rPr lang="pl-PL" altLang="en-US" sz="3200" dirty="0"/>
              <a:t>Brain lesion in the posterior portion of the left inferior</a:t>
            </a:r>
            <a:r>
              <a:rPr lang="en-GB" altLang="en-US" sz="3200" dirty="0"/>
              <a:t> frontal</a:t>
            </a:r>
            <a:r>
              <a:rPr lang="pl-PL" altLang="en-US" sz="3200" dirty="0"/>
              <a:t> gyrus (Broca’s area).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7C78DF84-1CC2-4E0D-BAA3-1FD6FE2465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8" y="908051"/>
            <a:ext cx="8856662" cy="4708525"/>
          </a:xfrm>
        </p:spPr>
        <p:txBody>
          <a:bodyPr/>
          <a:lstStyle/>
          <a:p>
            <a:pPr eaLnBrk="1" hangingPunct="1"/>
            <a:r>
              <a:rPr lang="pl-PL" altLang="en-US" sz="3600"/>
              <a:t>Broca’s studies noted that patients with l</a:t>
            </a:r>
            <a:r>
              <a:rPr lang="en-GB" altLang="en-US" sz="3600"/>
              <a:t>an</a:t>
            </a:r>
            <a:r>
              <a:rPr lang="pl-PL" altLang="en-US" sz="3600"/>
              <a:t>g</a:t>
            </a:r>
            <a:r>
              <a:rPr lang="en-GB" altLang="en-US" sz="3600"/>
              <a:t>uage</a:t>
            </a:r>
            <a:r>
              <a:rPr lang="pl-PL" altLang="en-US" sz="3600"/>
              <a:t> problems also generally had right hemiparesis.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Led to the ded</a:t>
            </a:r>
            <a:r>
              <a:rPr lang="en-GB" altLang="en-US" sz="3600"/>
              <a:t>u</a:t>
            </a:r>
            <a:r>
              <a:rPr lang="pl-PL" altLang="en-US" sz="3600"/>
              <a:t>ction that speech </a:t>
            </a:r>
            <a:r>
              <a:rPr lang="en-GB" altLang="en-US" sz="3600"/>
              <a:t>i</a:t>
            </a:r>
            <a:r>
              <a:rPr lang="pl-PL" altLang="en-US" sz="3600"/>
              <a:t>s localised in ‘Broca’s Area’ – Inferior frontal lobe of the left hemisphere.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Broca+brain">
            <a:extLst>
              <a:ext uri="{FF2B5EF4-FFF2-40B4-BE49-F238E27FC236}">
                <a16:creationId xmlns:a16="http://schemas.microsoft.com/office/drawing/2014/main" id="{18463379-F9A7-49CD-BCA7-4BAE8C2DD2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0" t="6818" r="8147" b="5927"/>
          <a:stretch>
            <a:fillRect/>
          </a:stretch>
        </p:blipFill>
        <p:spPr bwMode="auto">
          <a:xfrm>
            <a:off x="1631950" y="333376"/>
            <a:ext cx="8877300" cy="598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" descr="The%20Br3">
            <a:extLst>
              <a:ext uri="{FF2B5EF4-FFF2-40B4-BE49-F238E27FC236}">
                <a16:creationId xmlns:a16="http://schemas.microsoft.com/office/drawing/2014/main" id="{9799C987-D98E-4E5A-8A70-C78183405D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2" r="6531" b="7483"/>
          <a:stretch>
            <a:fillRect/>
          </a:stretch>
        </p:blipFill>
        <p:spPr bwMode="auto">
          <a:xfrm>
            <a:off x="1627188" y="123825"/>
            <a:ext cx="8932862" cy="661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D39902A-409C-494E-BA20-F41A17FA3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sz="4800" dirty="0"/>
              <a:t>Carl Wernicke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A066E8C5-E3E2-4090-9B04-A030D0316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9" y="1258889"/>
            <a:ext cx="8785225" cy="5049837"/>
          </a:xfrm>
        </p:spPr>
        <p:txBody>
          <a:bodyPr/>
          <a:lstStyle/>
          <a:p>
            <a:pPr eaLnBrk="1" hangingPunct="1">
              <a:defRPr/>
            </a:pPr>
            <a:r>
              <a:rPr lang="pl-PL" altLang="en-US" sz="3600" dirty="0"/>
              <a:t>His stroke patients had fluent speech but spoke nonsensical sounds, words and sentences.</a:t>
            </a:r>
            <a:endParaRPr lang="en-GB" altLang="en-US" sz="3600" dirty="0"/>
          </a:p>
          <a:p>
            <a:pPr marL="136525" indent="0" eaLnBrk="1" hangingPunct="1">
              <a:buNone/>
              <a:defRPr/>
            </a:pPr>
            <a:endParaRPr lang="pl-PL" altLang="en-US" sz="1800" dirty="0"/>
          </a:p>
          <a:p>
            <a:pPr eaLnBrk="1" hangingPunct="1">
              <a:defRPr/>
            </a:pPr>
            <a:r>
              <a:rPr lang="pl-PL" altLang="en-US" sz="3600" dirty="0"/>
              <a:t>Deficits in comprehending what was spoken to them.</a:t>
            </a:r>
            <a:endParaRPr lang="en-GB" altLang="en-US" sz="3600" dirty="0"/>
          </a:p>
          <a:p>
            <a:pPr marL="136525" indent="0" eaLnBrk="1" hangingPunct="1">
              <a:buNone/>
              <a:defRPr/>
            </a:pPr>
            <a:endParaRPr lang="pl-PL" altLang="en-US" sz="1800" dirty="0"/>
          </a:p>
          <a:p>
            <a:pPr eaLnBrk="1" hangingPunct="1">
              <a:defRPr/>
            </a:pPr>
            <a:r>
              <a:rPr lang="pl-PL" altLang="en-US" sz="3600" dirty="0"/>
              <a:t>Autopsy revealed damage to the posterior region of the Superior temporal gyrus.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5" descr="Cerebrum, lateral view, with motor and sensory areas noted">
            <a:extLst>
              <a:ext uri="{FF2B5EF4-FFF2-40B4-BE49-F238E27FC236}">
                <a16:creationId xmlns:a16="http://schemas.microsoft.com/office/drawing/2014/main" id="{E2DD8E79-5F9D-4257-BE4B-C8AF9045CC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1" r="1697"/>
          <a:stretch>
            <a:fillRect/>
          </a:stretch>
        </p:blipFill>
        <p:spPr bwMode="auto">
          <a:xfrm>
            <a:off x="1558925" y="476250"/>
            <a:ext cx="9055100" cy="537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BF395C1F-85D4-4532-93DC-8303030E6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950" y="981076"/>
            <a:ext cx="8928100" cy="4708525"/>
          </a:xfrm>
        </p:spPr>
        <p:txBody>
          <a:bodyPr/>
          <a:lstStyle/>
          <a:p>
            <a:pPr eaLnBrk="1" hangingPunct="1"/>
            <a:r>
              <a:rPr lang="pl-PL" altLang="en-US" sz="3600"/>
              <a:t>Wernicke concluded that this region participated in the auditory storage for words – as it was located close to where auditory processing takes place. 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Wernicke’s area</a:t>
            </a:r>
          </a:p>
          <a:p>
            <a:pPr lvl="1" eaLnBrk="1" hangingPunct="1"/>
            <a:r>
              <a:rPr lang="pl-PL" altLang="en-US" sz="3200"/>
              <a:t>Damage produces poor l</a:t>
            </a:r>
            <a:r>
              <a:rPr lang="en-GB" altLang="en-US" sz="3200"/>
              <a:t>an</a:t>
            </a:r>
            <a:r>
              <a:rPr lang="pl-PL" altLang="en-US" sz="3200"/>
              <a:t>g</a:t>
            </a:r>
            <a:r>
              <a:rPr lang="en-GB" altLang="en-US" sz="3200"/>
              <a:t>uage</a:t>
            </a:r>
            <a:r>
              <a:rPr lang="pl-PL" altLang="en-US" sz="3200"/>
              <a:t> comprehension – lost word related memories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5" descr="broca-wernicke">
            <a:extLst>
              <a:ext uri="{FF2B5EF4-FFF2-40B4-BE49-F238E27FC236}">
                <a16:creationId xmlns:a16="http://schemas.microsoft.com/office/drawing/2014/main" id="{D6D1C779-5F4A-412C-A4CC-C808E78F0C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1" r="6924"/>
          <a:stretch>
            <a:fillRect/>
          </a:stretch>
        </p:blipFill>
        <p:spPr bwMode="auto">
          <a:xfrm>
            <a:off x="1703389" y="476251"/>
            <a:ext cx="7056437" cy="521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1" name="Line 6">
            <a:extLst>
              <a:ext uri="{FF2B5EF4-FFF2-40B4-BE49-F238E27FC236}">
                <a16:creationId xmlns:a16="http://schemas.microsoft.com/office/drawing/2014/main" id="{1CF2E1FF-E1B0-48A7-84B4-2E4974FAB38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600826" y="2205039"/>
            <a:ext cx="2232025" cy="790575"/>
          </a:xfrm>
          <a:prstGeom prst="line">
            <a:avLst/>
          </a:prstGeom>
          <a:noFill/>
          <a:ln w="57150">
            <a:solidFill>
              <a:schemeClr val="bg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2" name="Text Box 7">
            <a:extLst>
              <a:ext uri="{FF2B5EF4-FFF2-40B4-BE49-F238E27FC236}">
                <a16:creationId xmlns:a16="http://schemas.microsoft.com/office/drawing/2014/main" id="{C10F0DBA-E165-4B5A-8418-D82B5FC63A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32850" y="1773238"/>
            <a:ext cx="1835150" cy="830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prstClr val="white"/>
                </a:solidFill>
              </a:rPr>
              <a:t>Arcuate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400">
                <a:solidFill>
                  <a:prstClr val="white"/>
                </a:solidFill>
              </a:rPr>
              <a:t>Fasciculus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E7CD32EC-6BED-400C-B78E-010ACE985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sz="4800" dirty="0"/>
              <a:t>Classification of Aphasia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EB8C34A2-21E9-4702-8580-457C6729E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1" y="1600201"/>
            <a:ext cx="8507413" cy="4708525"/>
          </a:xfrm>
        </p:spPr>
        <p:txBody>
          <a:bodyPr/>
          <a:lstStyle/>
          <a:p>
            <a:pPr eaLnBrk="1" hangingPunct="1"/>
            <a:r>
              <a:rPr lang="pl-PL" altLang="en-US" sz="3600"/>
              <a:t>Three main test parameters for l</a:t>
            </a:r>
            <a:r>
              <a:rPr lang="en-GB" altLang="en-US" sz="3600"/>
              <a:t>an</a:t>
            </a:r>
            <a:r>
              <a:rPr lang="pl-PL" altLang="en-US" sz="3600"/>
              <a:t>g</a:t>
            </a:r>
            <a:r>
              <a:rPr lang="en-GB" altLang="en-US" sz="3600"/>
              <a:t>uage</a:t>
            </a:r>
            <a:r>
              <a:rPr lang="pl-PL" altLang="en-US" sz="3600"/>
              <a:t> disorders</a:t>
            </a:r>
          </a:p>
          <a:p>
            <a:pPr eaLnBrk="1" hangingPunct="1"/>
            <a:endParaRPr lang="pl-PL" altLang="en-US" sz="3600"/>
          </a:p>
          <a:p>
            <a:pPr lvl="1" eaLnBrk="1" hangingPunct="1"/>
            <a:r>
              <a:rPr lang="pl-PL" altLang="en-US" sz="3200"/>
              <a:t>Spontaneous Speech</a:t>
            </a:r>
          </a:p>
          <a:p>
            <a:pPr lvl="1" eaLnBrk="1" hangingPunct="1"/>
            <a:r>
              <a:rPr lang="pl-PL" altLang="en-US" sz="3200"/>
              <a:t>Auditory Comprehension</a:t>
            </a:r>
          </a:p>
          <a:p>
            <a:pPr lvl="1" eaLnBrk="1" hangingPunct="1"/>
            <a:r>
              <a:rPr lang="pl-PL" altLang="en-US" sz="3200"/>
              <a:t>Verbal Repetition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863FA4F6-8860-4904-8C71-4565392723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dirty="0"/>
              <a:t>Broca’s Aphasia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BA27F3A0-10DF-458A-BFC4-FB2584C003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8" y="1600201"/>
            <a:ext cx="8507412" cy="4708525"/>
          </a:xfrm>
        </p:spPr>
        <p:txBody>
          <a:bodyPr/>
          <a:lstStyle/>
          <a:p>
            <a:pPr eaLnBrk="1" hangingPunct="1"/>
            <a:r>
              <a:rPr lang="pl-PL" altLang="en-US" sz="3600"/>
              <a:t>Speech difficulties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Wide range of symptoms include</a:t>
            </a:r>
          </a:p>
          <a:p>
            <a:pPr lvl="1" eaLnBrk="1" hangingPunct="1"/>
            <a:r>
              <a:rPr lang="pl-PL" altLang="en-US" sz="3200"/>
              <a:t>Unintelligeble mutterings</a:t>
            </a:r>
          </a:p>
          <a:p>
            <a:pPr lvl="1" eaLnBrk="1" hangingPunct="1"/>
            <a:r>
              <a:rPr lang="pl-PL" altLang="en-US" sz="3200"/>
              <a:t>Simple sentences that lack functional words or grammatical markers.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92EED164-F031-41E1-A41B-7FB3D4C32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sz="5400" dirty="0"/>
              <a:t>Broca’s Aphasia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2C9AA0C8-D802-49F7-975C-0F3CB3DB3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9" y="1417639"/>
            <a:ext cx="8785225" cy="4891087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pl-PL" altLang="en-US" sz="3600"/>
              <a:t>Speech is often telegraphic and uneven.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pl-PL" altLang="en-US" sz="3600"/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pl-PL" altLang="en-US" sz="3600"/>
              <a:t>Dysarthia.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pl-PL" altLang="en-US" sz="3600"/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pl-PL" altLang="en-US" sz="3600"/>
              <a:t>Speech Apraxia.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pl-PL" altLang="en-US" sz="3600"/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pl-PL" altLang="en-US" sz="3600"/>
              <a:t>Sometimes the patient can sing, count and/or recite phrases.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57F7D0A2-DD87-4C0A-831A-3D71F065E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dirty="0"/>
              <a:t>Broca’s Aphasia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93E9102F-2BAF-4160-B60F-4FD0F0941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6875" y="1341439"/>
            <a:ext cx="8858250" cy="4708525"/>
          </a:xfrm>
        </p:spPr>
        <p:txBody>
          <a:bodyPr/>
          <a:lstStyle/>
          <a:p>
            <a:pPr eaLnBrk="1" hangingPunct="1"/>
            <a:r>
              <a:rPr lang="pl-PL" altLang="en-US" sz="3200"/>
              <a:t>Can also have comprehension deficits.</a:t>
            </a:r>
          </a:p>
          <a:p>
            <a:pPr lvl="1" eaLnBrk="1" hangingPunct="1"/>
            <a:r>
              <a:rPr lang="pl-PL" altLang="en-US" sz="2800"/>
              <a:t>E.g. Researcher – ‘ The boy was hit by the girl. – Who his whom?</a:t>
            </a:r>
          </a:p>
          <a:p>
            <a:pPr lvl="1" eaLnBrk="1" hangingPunct="1"/>
            <a:r>
              <a:rPr lang="pl-PL" altLang="en-US" sz="2800"/>
              <a:t>Patient – ‘Boy hit Girl.’</a:t>
            </a:r>
          </a:p>
          <a:p>
            <a:pPr lvl="1" eaLnBrk="1" hangingPunct="1"/>
            <a:endParaRPr lang="pl-PL" altLang="en-US" sz="2800"/>
          </a:p>
          <a:p>
            <a:pPr eaLnBrk="1" hangingPunct="1"/>
            <a:r>
              <a:rPr lang="pl-PL" altLang="en-US" sz="3200"/>
              <a:t>Broca’s aphasics do have grammatical knowledge, but can have deficits in processing the grammatical aspects of l</a:t>
            </a:r>
            <a:r>
              <a:rPr lang="en-GB" altLang="en-US" sz="3200"/>
              <a:t>an</a:t>
            </a:r>
            <a:r>
              <a:rPr lang="pl-PL" altLang="en-US" sz="3200"/>
              <a:t>g</a:t>
            </a:r>
            <a:r>
              <a:rPr lang="en-GB" altLang="en-US" sz="3200"/>
              <a:t>uage</a:t>
            </a:r>
            <a:r>
              <a:rPr lang="pl-PL" altLang="en-US" sz="3200"/>
              <a:t>.</a:t>
            </a:r>
          </a:p>
          <a:p>
            <a:pPr lvl="1" eaLnBrk="1" hangingPunct="1">
              <a:buFont typeface="Arial" panose="020B0604020202020204" pitchFamily="34" charset="0"/>
              <a:buNone/>
            </a:pPr>
            <a:endParaRPr lang="pl-PL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79E2EB9B-53E9-442E-9109-35212EB94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9" y="620714"/>
            <a:ext cx="8785225" cy="4708525"/>
          </a:xfrm>
        </p:spPr>
        <p:txBody>
          <a:bodyPr/>
          <a:lstStyle/>
          <a:p>
            <a:pPr eaLnBrk="1" hangingPunct="1"/>
            <a:r>
              <a:rPr lang="pl-PL" altLang="en-US" sz="3600"/>
              <a:t>Broca’s aphasia was related to damage to Broca’s area.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However, it has been challenged.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What about these comprehension deficits?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ECFF8BA9-9E6E-41F5-B4CC-5D9A36660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9" y="476251"/>
            <a:ext cx="8713787" cy="4708525"/>
          </a:xfrm>
        </p:spPr>
        <p:txBody>
          <a:bodyPr/>
          <a:lstStyle/>
          <a:p>
            <a:pPr eaLnBrk="1" hangingPunct="1"/>
            <a:r>
              <a:rPr lang="pl-PL" altLang="en-US" sz="3600"/>
              <a:t>Other studies – Damage to Broca’s area without speech deficits.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Speech deficits in regions outside Broca’s area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Dronkers (1996) – only 10 out of 22 participants with lesions in Broca’s area </a:t>
            </a:r>
            <a:r>
              <a:rPr lang="en-GB" altLang="en-US" sz="3600"/>
              <a:t>alone </a:t>
            </a:r>
            <a:r>
              <a:rPr lang="pl-PL" altLang="en-US" sz="3600"/>
              <a:t>had Broca’s aphasia.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FA8EDD19-A566-4220-92A3-5DFAB76DA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288" y="1052514"/>
            <a:ext cx="8229600" cy="4708525"/>
          </a:xfrm>
        </p:spPr>
        <p:txBody>
          <a:bodyPr/>
          <a:lstStyle/>
          <a:p>
            <a:pPr eaLnBrk="1" hangingPunct="1"/>
            <a:r>
              <a:rPr lang="pl-PL" altLang="en-US" sz="3600"/>
              <a:t>Broca’s area on the surface of the cortex – grey matter.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What about the white matter, deeper in the cortex?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Donkers (1996)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8DF9C989-EBE4-456E-B68E-3BA54CA70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9" y="549276"/>
            <a:ext cx="8713787" cy="4708525"/>
          </a:xfrm>
        </p:spPr>
        <p:txBody>
          <a:bodyPr/>
          <a:lstStyle/>
          <a:p>
            <a:pPr eaLnBrk="1" hangingPunct="1"/>
            <a:r>
              <a:rPr lang="pl-PL" altLang="en-US" sz="3600"/>
              <a:t>Tan</a:t>
            </a:r>
          </a:p>
          <a:p>
            <a:pPr eaLnBrk="1" hangingPunct="1"/>
            <a:r>
              <a:rPr lang="pl-PL" altLang="en-US" sz="3600"/>
              <a:t>CT scans of his brain</a:t>
            </a:r>
          </a:p>
          <a:p>
            <a:pPr lvl="1" eaLnBrk="1" hangingPunct="1"/>
            <a:r>
              <a:rPr lang="pl-PL" altLang="en-US" sz="3200"/>
              <a:t>Lesions were extended beyond what Broca himself concluded.</a:t>
            </a:r>
          </a:p>
          <a:p>
            <a:pPr lvl="1" eaLnBrk="1" hangingPunct="1"/>
            <a:r>
              <a:rPr lang="pl-PL" altLang="en-US" sz="3200"/>
              <a:t>Insular cortex and portions of the basal ganglia.</a:t>
            </a:r>
          </a:p>
          <a:p>
            <a:pPr lvl="1" eaLnBrk="1" hangingPunct="1">
              <a:buFont typeface="Arial" panose="020B0604020202020204" pitchFamily="34" charset="0"/>
              <a:buNone/>
            </a:pPr>
            <a:endParaRPr lang="pl-PL" altLang="en-US" sz="3200"/>
          </a:p>
          <a:p>
            <a:pPr eaLnBrk="1" hangingPunct="1"/>
            <a:r>
              <a:rPr lang="pl-PL" altLang="en-US" sz="3600"/>
              <a:t>Therefore</a:t>
            </a:r>
            <a:r>
              <a:rPr lang="en-GB" altLang="en-US" sz="3600"/>
              <a:t>,</a:t>
            </a:r>
            <a:r>
              <a:rPr lang="pl-PL" altLang="en-US" sz="3600"/>
              <a:t> Broca’s regions is not solely responsible for the deficits of Broca’s aphasics.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810BC9A7-CB22-4CF2-BB92-A278EA7D7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5400" dirty="0" err="1"/>
              <a:t>Broca’s</a:t>
            </a:r>
            <a:r>
              <a:rPr lang="en-GB" altLang="en-US" sz="5400" dirty="0"/>
              <a:t> Aphasia. 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D8980256-283C-4381-A2C3-8C58CA179F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hlinkClick r:id="rId2"/>
              </a:rPr>
              <a:t>http://www.youtube.com/watch?v=f2IiMEbMnPM</a:t>
            </a:r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C1F3D547-E871-4AF9-8CF8-C15C6755F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sz="5400" dirty="0"/>
              <a:t>Wernicke’s Aphasia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C4AC6DCD-2B8F-4FB1-9B2A-FDE9FB2785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388" y="1600201"/>
            <a:ext cx="8507412" cy="4708525"/>
          </a:xfrm>
        </p:spPr>
        <p:txBody>
          <a:bodyPr/>
          <a:lstStyle/>
          <a:p>
            <a:pPr eaLnBrk="1" hangingPunct="1"/>
            <a:r>
              <a:rPr lang="pl-PL" altLang="en-US" sz="3600"/>
              <a:t>Primarily a disorder of l</a:t>
            </a:r>
            <a:r>
              <a:rPr lang="en-GB" altLang="en-US" sz="3600"/>
              <a:t>an</a:t>
            </a:r>
            <a:r>
              <a:rPr lang="pl-PL" altLang="en-US" sz="3600"/>
              <a:t>g</a:t>
            </a:r>
            <a:r>
              <a:rPr lang="en-GB" altLang="en-US" sz="3600"/>
              <a:t>uage</a:t>
            </a:r>
            <a:r>
              <a:rPr lang="pl-PL" altLang="en-US" sz="3600"/>
              <a:t> comprehension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Problems understanding spoken or WRITTEN l</a:t>
            </a:r>
            <a:r>
              <a:rPr lang="en-GB" altLang="en-US" sz="3600"/>
              <a:t>an</a:t>
            </a:r>
            <a:r>
              <a:rPr lang="pl-PL" altLang="en-US" sz="3600"/>
              <a:t>g</a:t>
            </a:r>
            <a:r>
              <a:rPr lang="en-GB" altLang="en-US" sz="3600"/>
              <a:t>uage</a:t>
            </a:r>
            <a:endParaRPr lang="pl-PL" altLang="en-US" sz="3600"/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Can speak fluent sounding speech but the speech is meaningless.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FF6D323E-DAD7-4CE3-A8C2-8EC1FB28F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pl-PL" altLang="en-US" dirty="0"/>
              <a:t>Wernicke’s Aphasia</a:t>
            </a: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1A46DC65-E886-4766-9D55-BF5392463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951" y="1600200"/>
            <a:ext cx="8785225" cy="4997450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pl-PL" altLang="en-US" sz="3200"/>
              <a:t>Wernicke’s Area = Posterior third of the Superior Temporal Gyrus (STG)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pl-PL" altLang="en-US" sz="3200"/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pl-PL" altLang="en-US" sz="3200"/>
              <a:t>Originally deducted that Wernicke’s Aphasia occurs at the Wernicke’s Area.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pl-PL" altLang="en-US" sz="3200"/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pl-PL" altLang="en-US" sz="3200"/>
              <a:t>Subsequent studies/report have reported other areas</a:t>
            </a:r>
          </a:p>
          <a:p>
            <a:pPr lvl="1" eaLnBrk="1" hangingPunct="1">
              <a:buFont typeface="Arial" panose="020B0604020202020204" pitchFamily="34" charset="0"/>
              <a:buChar char="–"/>
            </a:pPr>
            <a:r>
              <a:rPr lang="pl-PL" altLang="en-US" sz="2800"/>
              <a:t>Junction between parietal and temporal lobe.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5" descr="Cerebrum, lateral view, with motor and sensory areas noted">
            <a:extLst>
              <a:ext uri="{FF2B5EF4-FFF2-40B4-BE49-F238E27FC236}">
                <a16:creationId xmlns:a16="http://schemas.microsoft.com/office/drawing/2014/main" id="{687BA591-4456-42BB-99B4-1772DF439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" r="1697"/>
          <a:stretch>
            <a:fillRect/>
          </a:stretch>
        </p:blipFill>
        <p:spPr bwMode="auto">
          <a:xfrm>
            <a:off x="1590676" y="404813"/>
            <a:ext cx="9039225" cy="5472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5" descr="nrn1499-f5">
            <a:extLst>
              <a:ext uri="{FF2B5EF4-FFF2-40B4-BE49-F238E27FC236}">
                <a16:creationId xmlns:a16="http://schemas.microsoft.com/office/drawing/2014/main" id="{4FBF739A-08D3-4398-A424-A82214504E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03" t="2377" r="4306" b="13139"/>
          <a:stretch>
            <a:fillRect/>
          </a:stretch>
        </p:blipFill>
        <p:spPr bwMode="auto">
          <a:xfrm>
            <a:off x="1635125" y="188913"/>
            <a:ext cx="8928100" cy="655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5" descr="wernicke_photo">
            <a:extLst>
              <a:ext uri="{FF2B5EF4-FFF2-40B4-BE49-F238E27FC236}">
                <a16:creationId xmlns:a16="http://schemas.microsoft.com/office/drawing/2014/main" id="{83DB4820-3935-44AC-878F-543FB6B228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52" b="20644"/>
          <a:stretch>
            <a:fillRect/>
          </a:stretch>
        </p:blipFill>
        <p:spPr bwMode="auto">
          <a:xfrm>
            <a:off x="1631951" y="404813"/>
            <a:ext cx="8943975" cy="511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BFF23B53-99DE-4491-BCA3-86B6C6592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951" y="404814"/>
            <a:ext cx="8856663" cy="5400675"/>
          </a:xfrm>
        </p:spPr>
        <p:txBody>
          <a:bodyPr/>
          <a:lstStyle/>
          <a:p>
            <a:pPr eaLnBrk="1" hangingPunct="1"/>
            <a:r>
              <a:rPr lang="pl-PL" altLang="en-US" sz="3600"/>
              <a:t>Wernicke concluded that this region participated in the auditory storage for words – as it was located close to where auditory processing takes place. </a:t>
            </a:r>
          </a:p>
          <a:p>
            <a:pPr eaLnBrk="1" hangingPunct="1"/>
            <a:endParaRPr lang="pl-PL" altLang="en-US" sz="3600"/>
          </a:p>
          <a:p>
            <a:pPr eaLnBrk="1" hangingPunct="1"/>
            <a:r>
              <a:rPr lang="pl-PL" altLang="en-US" sz="3600"/>
              <a:t>Wernicke’s area</a:t>
            </a:r>
          </a:p>
          <a:p>
            <a:pPr lvl="1" eaLnBrk="1" hangingPunct="1"/>
            <a:r>
              <a:rPr lang="pl-PL" altLang="en-US" sz="3200"/>
              <a:t>Damage produces poor l</a:t>
            </a:r>
            <a:r>
              <a:rPr lang="en-GB" altLang="en-US" sz="3200"/>
              <a:t>an</a:t>
            </a:r>
            <a:r>
              <a:rPr lang="pl-PL" altLang="en-US" sz="3200"/>
              <a:t>g</a:t>
            </a:r>
            <a:r>
              <a:rPr lang="en-GB" altLang="en-US" sz="3200"/>
              <a:t>uage</a:t>
            </a:r>
            <a:r>
              <a:rPr lang="pl-PL" altLang="en-US" sz="3200"/>
              <a:t> comprehension – lost word related memories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E1BA8D51-84CA-41F0-A8EB-61650F5968A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981200" y="116632"/>
            <a:ext cx="82296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/>
              <a:t>The Wernicke-</a:t>
            </a:r>
            <a:r>
              <a:rPr lang="en-GB" sz="3600" dirty="0" err="1"/>
              <a:t>Geschwind</a:t>
            </a:r>
            <a:r>
              <a:rPr lang="en-GB" sz="3600" dirty="0"/>
              <a:t> model</a:t>
            </a:r>
            <a:br>
              <a:rPr lang="en-GB" sz="3600" dirty="0"/>
            </a:br>
            <a:r>
              <a:rPr lang="en-GB" sz="3600" dirty="0"/>
              <a:t>(</a:t>
            </a:r>
            <a:r>
              <a:rPr lang="en-GB" sz="3600" dirty="0" err="1"/>
              <a:t>Geschwind</a:t>
            </a:r>
            <a:r>
              <a:rPr lang="en-GB" sz="3600" dirty="0"/>
              <a:t>, 1970, 1972, 1979)</a:t>
            </a:r>
            <a:r>
              <a:rPr lang="en-GB" sz="4400" dirty="0"/>
              <a:t> 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C445E0E4-6D08-413C-A95A-E2675770B8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31950" y="1484314"/>
            <a:ext cx="8928100" cy="5113337"/>
          </a:xfrm>
        </p:spPr>
        <p:txBody>
          <a:bodyPr/>
          <a:lstStyle/>
          <a:p>
            <a:pPr eaLnBrk="1" hangingPunct="1"/>
            <a:r>
              <a:rPr lang="en-GB" altLang="en-US" sz="3200"/>
              <a:t>The meaning of words is represented in Wernicke’s area. 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800"/>
          </a:p>
          <a:p>
            <a:pPr eaLnBrk="1" hangingPunct="1"/>
            <a:r>
              <a:rPr lang="en-GB" altLang="en-US" sz="3200"/>
              <a:t>When a person listens to speech, word sounds are sent through the auditory pathways to the primary auditory cortex, Heschl’s gyrus. 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800"/>
          </a:p>
          <a:p>
            <a:pPr eaLnBrk="1" hangingPunct="1"/>
            <a:r>
              <a:rPr lang="en-GB" altLang="en-US" sz="3200"/>
              <a:t>From there, they are relayed to Wernicke’s area, where the sense of words is extracted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162DF09B-1114-4206-9A67-9EE6CD0B1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altLang="en-US"/>
          </a:p>
        </p:txBody>
      </p:sp>
      <p:sp>
        <p:nvSpPr>
          <p:cNvPr id="39939" name="Content Placeholder 2">
            <a:extLst>
              <a:ext uri="{FF2B5EF4-FFF2-40B4-BE49-F238E27FC236}">
                <a16:creationId xmlns:a16="http://schemas.microsoft.com/office/drawing/2014/main" id="{B21C64BF-8641-497D-9056-1E2C936B8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39940" name="Picture 2" descr="http://de.academic.ru/pictures/dewiki/71/Gray726-Brodman.png">
            <a:extLst>
              <a:ext uri="{FF2B5EF4-FFF2-40B4-BE49-F238E27FC236}">
                <a16:creationId xmlns:a16="http://schemas.microsoft.com/office/drawing/2014/main" id="{EAC936EA-4760-4A09-8A3D-93DCBBB0B8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38735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>
            <a:extLst>
              <a:ext uri="{FF2B5EF4-FFF2-40B4-BE49-F238E27FC236}">
                <a16:creationId xmlns:a16="http://schemas.microsoft.com/office/drawing/2014/main" id="{34DA8501-3EAC-4CE5-BFED-6877BEA57EF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544638" y="115888"/>
            <a:ext cx="3687762" cy="6265862"/>
          </a:xfrm>
        </p:spPr>
        <p:txBody>
          <a:bodyPr/>
          <a:lstStyle/>
          <a:p>
            <a:pPr eaLnBrk="1" hangingPunct="1">
              <a:buClr>
                <a:srgbClr val="F9F900"/>
              </a:buClr>
              <a:buFont typeface="Wingdings" panose="05000000000000000000" pitchFamily="2" charset="2"/>
              <a:buNone/>
            </a:pPr>
            <a:r>
              <a:rPr lang="en-GB" altLang="en-US">
                <a:solidFill>
                  <a:srgbClr val="000000"/>
                </a:solidFill>
              </a:rPr>
              <a:t>To speak, word meanings must be sent over the arcuate fasciculus to Broca’s area, where morphemes are assembled.  </a:t>
            </a:r>
          </a:p>
          <a:p>
            <a:pPr eaLnBrk="1" hangingPunct="1">
              <a:buClr>
                <a:srgbClr val="F9F900"/>
              </a:buClr>
              <a:buFont typeface="Wingdings" panose="05000000000000000000" pitchFamily="2" charset="2"/>
              <a:buNone/>
            </a:pPr>
            <a:endParaRPr lang="en-GB" altLang="en-US">
              <a:solidFill>
                <a:srgbClr val="000000"/>
              </a:solidFill>
            </a:endParaRPr>
          </a:p>
          <a:p>
            <a:pPr eaLnBrk="1" hangingPunct="1">
              <a:buClr>
                <a:srgbClr val="F9F900"/>
              </a:buClr>
              <a:buFont typeface="Wingdings" panose="05000000000000000000" pitchFamily="2" charset="2"/>
              <a:buNone/>
            </a:pPr>
            <a:r>
              <a:rPr lang="en-GB" altLang="en-US">
                <a:solidFill>
                  <a:srgbClr val="000000"/>
                </a:solidFill>
              </a:rPr>
              <a:t>The model proposes that Broca’s area holds a representation for articulating words </a:t>
            </a:r>
          </a:p>
        </p:txBody>
      </p:sp>
      <p:pic>
        <p:nvPicPr>
          <p:cNvPr id="40963" name="Picture 5" descr="i_10_cr_lan_1a">
            <a:extLst>
              <a:ext uri="{FF2B5EF4-FFF2-40B4-BE49-F238E27FC236}">
                <a16:creationId xmlns:a16="http://schemas.microsoft.com/office/drawing/2014/main" id="{A627292A-7D35-4670-9946-38C9B4BF275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57813" y="1125538"/>
            <a:ext cx="5281612" cy="3816350"/>
          </a:xfrm>
          <a:noFill/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3">
            <a:extLst>
              <a:ext uri="{FF2B5EF4-FFF2-40B4-BE49-F238E27FC236}">
                <a16:creationId xmlns:a16="http://schemas.microsoft.com/office/drawing/2014/main" id="{EA5F4C77-BA27-4590-B155-5822DE6953E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631950" y="115889"/>
            <a:ext cx="4535488" cy="6408737"/>
          </a:xfrm>
        </p:spPr>
        <p:txBody>
          <a:bodyPr/>
          <a:lstStyle/>
          <a:p>
            <a:pPr eaLnBrk="1" hangingPunct="1">
              <a:buClr>
                <a:srgbClr val="F9F900"/>
              </a:buClr>
              <a:buFont typeface="Wingdings" panose="05000000000000000000" pitchFamily="2" charset="2"/>
              <a:buNone/>
            </a:pPr>
            <a:r>
              <a:rPr lang="en-GB" altLang="en-US" sz="2400">
                <a:solidFill>
                  <a:srgbClr val="000000"/>
                </a:solidFill>
              </a:rPr>
              <a:t>To answer a verbal question - progression of activity from the auditory cortex, to Wernicke’s area, and then to Broca’s area.  </a:t>
            </a:r>
          </a:p>
          <a:p>
            <a:pPr eaLnBrk="1" hangingPunct="1">
              <a:buClr>
                <a:srgbClr val="F9F900"/>
              </a:buClr>
              <a:buFont typeface="Wingdings" panose="05000000000000000000" pitchFamily="2" charset="2"/>
              <a:buNone/>
            </a:pPr>
            <a:endParaRPr lang="en-GB" altLang="en-US" sz="1400">
              <a:solidFill>
                <a:srgbClr val="000000"/>
              </a:solidFill>
            </a:endParaRPr>
          </a:p>
          <a:p>
            <a:pPr eaLnBrk="1" hangingPunct="1">
              <a:buClr>
                <a:srgbClr val="F9F900"/>
              </a:buClr>
              <a:buFont typeface="Wingdings" panose="05000000000000000000" pitchFamily="2" charset="2"/>
              <a:buNone/>
            </a:pPr>
            <a:r>
              <a:rPr lang="en-GB" altLang="en-US" sz="2400">
                <a:solidFill>
                  <a:srgbClr val="000000"/>
                </a:solidFill>
              </a:rPr>
              <a:t>Broca’s area then formulates articulation of the verbal response and sends the result to the facial area of the </a:t>
            </a:r>
            <a:r>
              <a:rPr lang="en-GB" altLang="en-US" sz="2400" i="1">
                <a:solidFill>
                  <a:srgbClr val="000000"/>
                </a:solidFill>
              </a:rPr>
              <a:t>motor cortex </a:t>
            </a:r>
          </a:p>
          <a:p>
            <a:pPr eaLnBrk="1" hangingPunct="1">
              <a:buClr>
                <a:srgbClr val="F9F900"/>
              </a:buClr>
              <a:buFont typeface="Wingdings" panose="05000000000000000000" pitchFamily="2" charset="2"/>
              <a:buNone/>
            </a:pPr>
            <a:endParaRPr lang="en-GB" altLang="en-US" sz="1200">
              <a:solidFill>
                <a:srgbClr val="000000"/>
              </a:solidFill>
            </a:endParaRPr>
          </a:p>
          <a:p>
            <a:pPr eaLnBrk="1" hangingPunct="1">
              <a:buClr>
                <a:srgbClr val="F9F900"/>
              </a:buClr>
              <a:buFont typeface="Wingdings" panose="05000000000000000000" pitchFamily="2" charset="2"/>
              <a:buNone/>
            </a:pPr>
            <a:r>
              <a:rPr lang="en-GB" altLang="en-US" sz="2400">
                <a:solidFill>
                  <a:srgbClr val="000000"/>
                </a:solidFill>
              </a:rPr>
              <a:t>From there, instructions are sent to facial motor neurons in the brainstem, which relay movement commands to facial muscles which produces the speech</a:t>
            </a:r>
          </a:p>
        </p:txBody>
      </p:sp>
      <p:pic>
        <p:nvPicPr>
          <p:cNvPr id="41987" name="Picture 4" descr="i_10_cr_lan_1a">
            <a:extLst>
              <a:ext uri="{FF2B5EF4-FFF2-40B4-BE49-F238E27FC236}">
                <a16:creationId xmlns:a16="http://schemas.microsoft.com/office/drawing/2014/main" id="{39F1D274-8180-4C60-8F50-A38A96F34C4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08664" y="1125539"/>
            <a:ext cx="4783137" cy="3455987"/>
          </a:xfrm>
          <a:noFill/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3">
            <a:extLst>
              <a:ext uri="{FF2B5EF4-FFF2-40B4-BE49-F238E27FC236}">
                <a16:creationId xmlns:a16="http://schemas.microsoft.com/office/drawing/2014/main" id="{5BA8A85D-B142-433E-B76A-AD09FC1EA9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4825" y="620713"/>
            <a:ext cx="8713788" cy="5721350"/>
          </a:xfrm>
        </p:spPr>
        <p:txBody>
          <a:bodyPr/>
          <a:lstStyle/>
          <a:p>
            <a:pPr marL="44450" indent="-457200" eaLnBrk="1" hangingPunct="1">
              <a:spcBef>
                <a:spcPct val="0"/>
              </a:spcBef>
            </a:pPr>
            <a:r>
              <a:rPr lang="en-GB" altLang="en-US" sz="3200"/>
              <a:t>Reading requires that information concerning handwritten or printed words be sent from visual areas 17, 18 and 19 to the angular gyrus (area 39).</a:t>
            </a:r>
          </a:p>
          <a:p>
            <a:pPr marL="44450" indent="-457200" eaLnBrk="1" hangingPunct="1">
              <a:spcBef>
                <a:spcPct val="0"/>
              </a:spcBef>
            </a:pPr>
            <a:endParaRPr lang="en-GB" altLang="en-US" sz="3200"/>
          </a:p>
          <a:p>
            <a:pPr marL="44450" indent="-457200" eaLnBrk="1" hangingPunct="1">
              <a:spcBef>
                <a:spcPct val="0"/>
              </a:spcBef>
            </a:pPr>
            <a:r>
              <a:rPr lang="en-GB" altLang="en-US" sz="3200"/>
              <a:t>From there to Wernicke’s area, which reads silently, or in conjunction with Broca’s area, which reads aloud.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D216716B-9969-4550-8858-DAAE2C201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altLang="en-US"/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C51C00BA-0C53-400A-9BB9-A113ED967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44036" name="Picture 2" descr="http://de.academic.ru/pictures/dewiki/71/Gray726-Brodman.png">
            <a:extLst>
              <a:ext uri="{FF2B5EF4-FFF2-40B4-BE49-F238E27FC236}">
                <a16:creationId xmlns:a16="http://schemas.microsoft.com/office/drawing/2014/main" id="{14A21DA3-0A6C-4764-8C37-35DCA07502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38735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Content Placeholder 2">
            <a:extLst>
              <a:ext uri="{FF2B5EF4-FFF2-40B4-BE49-F238E27FC236}">
                <a16:creationId xmlns:a16="http://schemas.microsoft.com/office/drawing/2014/main" id="{A9E4C88C-5E9A-4BBF-9A4C-7EDB1957E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hlinkClick r:id="rId2"/>
              </a:rPr>
              <a:t>https://www.youtube.com/watch?v=3oef68YabD0</a:t>
            </a:r>
            <a:r>
              <a:rPr lang="en-GB" altLang="en-US"/>
              <a:t>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Theme 2">
    <a:dk1>
      <a:srgbClr val="EEECE1"/>
    </a:dk1>
    <a:lt1>
      <a:srgbClr val="FFFF00"/>
    </a:lt1>
    <a:dk2>
      <a:srgbClr val="000099"/>
    </a:dk2>
    <a:lt2>
      <a:srgbClr val="FFFF00"/>
    </a:lt2>
    <a:accent1>
      <a:srgbClr val="4F81BD"/>
    </a:accent1>
    <a:accent2>
      <a:srgbClr val="C0504D"/>
    </a:accent2>
    <a:accent3>
      <a:srgbClr val="AAAACA"/>
    </a:accent3>
    <a:accent4>
      <a:srgbClr val="DADA00"/>
    </a:accent4>
    <a:accent5>
      <a:srgbClr val="B2C1DB"/>
    </a:accent5>
    <a:accent6>
      <a:srgbClr val="AE4845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1077</Words>
  <Application>Microsoft Office PowerPoint</Application>
  <PresentationFormat>Widescreen</PresentationFormat>
  <Paragraphs>163</Paragraphs>
  <Slides>38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Arial</vt:lpstr>
      <vt:lpstr>Book Antiqua</vt:lpstr>
      <vt:lpstr>Calibri</vt:lpstr>
      <vt:lpstr>Lucida Sans</vt:lpstr>
      <vt:lpstr>Wingdings</vt:lpstr>
      <vt:lpstr>Wingdings 2</vt:lpstr>
      <vt:lpstr>Wingdings 3</vt:lpstr>
      <vt:lpstr>Apex</vt:lpstr>
      <vt:lpstr>Language and the Brain </vt:lpstr>
      <vt:lpstr>Aims of the Lecture.</vt:lpstr>
      <vt:lpstr>The Storage of Words and Concepts</vt:lpstr>
      <vt:lpstr> </vt:lpstr>
      <vt:lpstr>Auditory Neighbourhood.</vt:lpstr>
      <vt:lpstr>Neuropsychology of Language</vt:lpstr>
      <vt:lpstr>Aphasia</vt:lpstr>
      <vt:lpstr>Aphasia</vt:lpstr>
      <vt:lpstr>History of Language Research</vt:lpstr>
      <vt:lpstr>PowerPoint Presentation</vt:lpstr>
      <vt:lpstr>PowerPoint Presentation</vt:lpstr>
      <vt:lpstr>PowerPoint Presentation</vt:lpstr>
      <vt:lpstr>Carl Wernicke</vt:lpstr>
      <vt:lpstr>PowerPoint Presentation</vt:lpstr>
      <vt:lpstr>PowerPoint Presentation</vt:lpstr>
      <vt:lpstr>PowerPoint Presentation</vt:lpstr>
      <vt:lpstr>Classification of Aphasia</vt:lpstr>
      <vt:lpstr>Broca’s Aphasia</vt:lpstr>
      <vt:lpstr>Broca’s Aphasia</vt:lpstr>
      <vt:lpstr>Broca’s Aphasia</vt:lpstr>
      <vt:lpstr>PowerPoint Presentation</vt:lpstr>
      <vt:lpstr>PowerPoint Presentation</vt:lpstr>
      <vt:lpstr>PowerPoint Presentation</vt:lpstr>
      <vt:lpstr>PowerPoint Presentation</vt:lpstr>
      <vt:lpstr>Broca’s Aphasia. </vt:lpstr>
      <vt:lpstr>Wernicke’s Aphasia</vt:lpstr>
      <vt:lpstr>Wernicke’s Aphasia</vt:lpstr>
      <vt:lpstr>PowerPoint Presentation</vt:lpstr>
      <vt:lpstr>PowerPoint Presentation</vt:lpstr>
      <vt:lpstr>PowerPoint Presentation</vt:lpstr>
      <vt:lpstr>PowerPoint Presentation</vt:lpstr>
      <vt:lpstr>The Wernicke-Geschwind model (Geschwind, 1970, 1972, 1979)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Language and the Brain </dc:title>
  <dc:creator>Stuart Jones</dc:creator>
  <cp:lastModifiedBy>Stuart Jones</cp:lastModifiedBy>
  <cp:revision>1</cp:revision>
  <dcterms:created xsi:type="dcterms:W3CDTF">2022-03-05T09:50:52Z</dcterms:created>
  <dcterms:modified xsi:type="dcterms:W3CDTF">2022-03-05T09:58:05Z</dcterms:modified>
</cp:coreProperties>
</file>