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8" r:id="rId2"/>
    <p:sldId id="276" r:id="rId3"/>
    <p:sldId id="277" r:id="rId4"/>
    <p:sldId id="278" r:id="rId5"/>
    <p:sldId id="279" r:id="rId6"/>
    <p:sldId id="280" r:id="rId7"/>
    <p:sldId id="281" r:id="rId8"/>
    <p:sldId id="282" r:id="rId9"/>
    <p:sldId id="283" r:id="rId10"/>
    <p:sldId id="28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23/01/2017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smtClean="0"/>
              <a:t>Croeso</a:t>
            </a:r>
          </a:p>
          <a:p>
            <a:r>
              <a:rPr lang="cy-GB" altLang="cy-GB" smtClean="0"/>
              <a:t>Cyflwyno gweddill y tîm </a:t>
            </a:r>
          </a:p>
        </p:txBody>
      </p:sp>
    </p:spTree>
    <p:extLst>
      <p:ext uri="{BB962C8B-B14F-4D97-AF65-F5344CB8AC3E}">
        <p14:creationId xmlns:p14="http://schemas.microsoft.com/office/powerpoint/2010/main" val="3872488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23/01/2017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ctrTitle"/>
          </p:nvPr>
        </p:nvSpPr>
        <p:spPr>
          <a:xfrm>
            <a:off x="539552" y="620688"/>
            <a:ext cx="8352928" cy="2838177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/>
            </a:r>
            <a:b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EAEE4005/C</a:t>
            </a:r>
            <a:b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EAEE4010/C</a:t>
            </a:r>
            <a: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Y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mathemategydd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ifanc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: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archwilio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 a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datrys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 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problemau</a:t>
            </a: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The young mathematician: exploration and problem solving</a:t>
            </a:r>
            <a:r>
              <a:rPr lang="cy-GB" altLang="cy-GB" sz="3200" dirty="0">
                <a:solidFill>
                  <a:prstClr val="black">
                    <a:tint val="75000"/>
                  </a:prst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3200" dirty="0">
                <a:solidFill>
                  <a:prstClr val="black">
                    <a:tint val="75000"/>
                  </a:prstClr>
                </a:solidFill>
                <a:latin typeface="Lucida Sans" pitchFamily="34" charset="0"/>
                <a:ea typeface="+mn-ea"/>
                <a:cs typeface="+mn-cs"/>
              </a:rPr>
            </a:br>
            <a:endParaRPr lang="cy-GB" altLang="cy-GB" sz="32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539552" y="3744614"/>
            <a:ext cx="8352928" cy="2348681"/>
          </a:xfrm>
        </p:spPr>
        <p:txBody>
          <a:bodyPr>
            <a:normAutofit/>
          </a:bodyPr>
          <a:lstStyle/>
          <a:p>
            <a:pPr algn="l"/>
            <a:endParaRPr lang="en-GB" altLang="cy-GB" sz="2800" i="1" dirty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8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Canllawiau</a:t>
            </a:r>
            <a:r>
              <a:rPr lang="en-GB" altLang="cy-GB" sz="28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28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Asesiad</a:t>
            </a:r>
            <a:r>
              <a:rPr lang="en-GB" altLang="cy-GB" sz="28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A – </a:t>
            </a:r>
            <a:r>
              <a:rPr lang="en-GB" altLang="cy-GB" sz="28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Portffolio</a:t>
            </a:r>
            <a:endParaRPr lang="en-GB" altLang="cy-GB" sz="2800" dirty="0" smtClean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800" i="1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Assessment A Guidance - Portfolio</a:t>
            </a:r>
            <a:endParaRPr lang="en-GB" altLang="cy-GB" sz="2800" i="1" dirty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11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                                                    </a:t>
            </a:r>
            <a:endParaRPr lang="cy-GB" altLang="cy-GB" sz="20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6502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5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100" dirty="0" err="1" smtClean="0">
                <a:latin typeface="Lucida Sans" panose="020B0602030504020204" pitchFamily="34" charset="0"/>
              </a:rPr>
              <a:t>Yr</a:t>
            </a:r>
            <a:r>
              <a:rPr lang="en-GB" altLang="en-US" sz="3100" dirty="0" smtClean="0">
                <a:latin typeface="Lucida Sans" panose="020B0602030504020204" pitchFamily="34" charset="0"/>
              </a:rPr>
              <a:t> </a:t>
            </a:r>
            <a:r>
              <a:rPr lang="en-GB" altLang="en-US" sz="3100" dirty="0" err="1" smtClean="0">
                <a:latin typeface="Lucida Sans" panose="020B0602030504020204" pitchFamily="34" charset="0"/>
              </a:rPr>
              <a:t>asesiad</a:t>
            </a:r>
            <a:r>
              <a:rPr lang="en-GB" altLang="en-US" sz="3100" dirty="0" smtClean="0">
                <a:latin typeface="Lucida Sans" panose="020B0602030504020204" pitchFamily="34" charset="0"/>
              </a:rPr>
              <a:t>               </a:t>
            </a:r>
            <a:r>
              <a:rPr lang="en-GB" altLang="en-US" sz="31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The assessment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07504" y="692697"/>
            <a:ext cx="4680520" cy="52565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altLang="en-US" sz="1800" b="1" dirty="0" smtClean="0">
                <a:latin typeface="Lucida Sans" panose="020B0602030504020204" pitchFamily="34" charset="0"/>
              </a:rPr>
              <a:t>Porffolio ag iddo 4 rhan </a:t>
            </a:r>
            <a:r>
              <a:rPr lang="cy-GB" altLang="en-US" sz="1800" dirty="0" smtClean="0">
                <a:latin typeface="Lucida Sans" panose="020B0602030504020204" pitchFamily="34" charset="0"/>
              </a:rPr>
              <a:t>(cyfwerth â 3,000 gair) sydd rhaid cynnwys:</a:t>
            </a:r>
          </a:p>
          <a:p>
            <a:pPr>
              <a:buAutoNum type="arabicPeriod"/>
            </a:pPr>
            <a:r>
              <a:rPr lang="cy-GB" altLang="en-US" sz="1800" dirty="0" smtClean="0">
                <a:latin typeface="Lucida Sans" panose="020B0602030504020204" pitchFamily="34" charset="0"/>
              </a:rPr>
              <a:t>Cynllun gweithgaredd i hyrwyddo cysyniadau mathemategol a sgiliau rhifedd plant ifainc;</a:t>
            </a:r>
          </a:p>
          <a:p>
            <a:pPr>
              <a:buAutoNum type="arabicPeriod"/>
            </a:pPr>
            <a:r>
              <a:rPr lang="cy-GB" altLang="en-US" sz="1800" dirty="0" smtClean="0">
                <a:latin typeface="Lucida Sans" panose="020B0602030504020204" pitchFamily="34" charset="0"/>
              </a:rPr>
              <a:t>Gwerthusiad o’r cynllun gweithgaredd gyda chysylltiadau gyda theori ac ymchwil;</a:t>
            </a:r>
          </a:p>
          <a:p>
            <a:pPr>
              <a:buAutoNum type="arabicPeriod"/>
            </a:pPr>
            <a:r>
              <a:rPr lang="cy-GB" altLang="en-US" sz="1800" dirty="0" smtClean="0">
                <a:latin typeface="Lucida Sans" panose="020B0602030504020204" pitchFamily="34" charset="0"/>
              </a:rPr>
              <a:t>Trafodaeth am yr ystod ac amrywiaeth o adnoddau a sut gweithredwyd rhain trwy chwarae;</a:t>
            </a:r>
          </a:p>
          <a:p>
            <a:pPr>
              <a:buAutoNum type="arabicPeriod"/>
            </a:pPr>
            <a:r>
              <a:rPr lang="cy-GB" altLang="en-US" sz="1800" dirty="0" smtClean="0">
                <a:latin typeface="Lucida Sans" panose="020B0602030504020204" pitchFamily="34" charset="0"/>
              </a:rPr>
              <a:t>Esboniad am sut mae oedolion yn monitro a chynllunio datblygiad mathematwgol plant gyda chysylltiadau a fframweithiau cwricwlwm cyfredol (e.e. Fframwaith Rhifedd a Chwarae).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692698"/>
            <a:ext cx="4248472" cy="489654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altLang="en-US" sz="19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 portfolio with 4 components </a:t>
            </a:r>
            <a:r>
              <a:rPr lang="en-GB" altLang="en-US" sz="1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(equivalent to 3,000 words) which must include:</a:t>
            </a:r>
          </a:p>
          <a:p>
            <a:pPr marL="0" indent="0">
              <a:buNone/>
            </a:pPr>
            <a:r>
              <a:rPr lang="en-GB" altLang="en-US" sz="1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1</a:t>
            </a:r>
            <a:r>
              <a:rPr lang="en-GB" altLang="en-US" sz="1900" dirty="0">
                <a:solidFill>
                  <a:srgbClr val="002060"/>
                </a:solidFill>
                <a:latin typeface="Lucida Sans" panose="020B0602030504020204" pitchFamily="34" charset="0"/>
              </a:rPr>
              <a:t>. An activity plan for promoting young children’s mathematical concepts and numeracy skills;</a:t>
            </a:r>
          </a:p>
          <a:p>
            <a:pPr marL="0" indent="0">
              <a:buNone/>
            </a:pPr>
            <a:r>
              <a:rPr lang="en-GB" altLang="en-US" sz="1900" dirty="0">
                <a:solidFill>
                  <a:srgbClr val="002060"/>
                </a:solidFill>
                <a:latin typeface="Lucida Sans" panose="020B0602030504020204" pitchFamily="34" charset="0"/>
              </a:rPr>
              <a:t>2. An evaluation of the activity plan with links to theory and research;</a:t>
            </a:r>
          </a:p>
          <a:p>
            <a:pPr marL="0" indent="0">
              <a:buNone/>
            </a:pPr>
            <a:r>
              <a:rPr lang="en-GB" altLang="en-US" sz="1900" dirty="0">
                <a:solidFill>
                  <a:srgbClr val="002060"/>
                </a:solidFill>
                <a:latin typeface="Lucida Sans" panose="020B0602030504020204" pitchFamily="34" charset="0"/>
              </a:rPr>
              <a:t>3. A discussion of the range and diversity of resources and how they are implemented through play;</a:t>
            </a:r>
          </a:p>
          <a:p>
            <a:pPr marL="0" indent="0">
              <a:buNone/>
            </a:pPr>
            <a:r>
              <a:rPr lang="en-GB" altLang="en-US" sz="1900" dirty="0">
                <a:solidFill>
                  <a:srgbClr val="002060"/>
                </a:solidFill>
                <a:latin typeface="Lucida Sans" panose="020B0602030504020204" pitchFamily="34" charset="0"/>
              </a:rPr>
              <a:t>4. An explanation as to how the adult monitors and plans for children’s mathematical development with links to current curriculum frameworks (e.g. Numeracy and Play Framework).</a:t>
            </a:r>
          </a:p>
          <a:p>
            <a:pPr marL="0" indent="0">
              <a:buNone/>
            </a:pPr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2445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Meini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prawf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Marking criteria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/>
          </a:bodyPr>
          <a:lstStyle/>
          <a:p>
            <a:r>
              <a:rPr lang="cy-GB" altLang="en-US" sz="2000" dirty="0" smtClean="0">
                <a:latin typeface="Lucida Sans" panose="020B0602030504020204" pitchFamily="34" charset="0"/>
              </a:rPr>
              <a:t>Cynllun gweithgaredd (10 marc)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Gwerthusiad (30 marc)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Trafodaeth (20 marc)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Esboniad (20 marc)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Sgiliau allweddol (10 marc)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Cyfeiriadau (10 marc)</a:t>
            </a:r>
          </a:p>
          <a:p>
            <a:pPr marL="0" indent="0">
              <a:buNone/>
            </a:pPr>
            <a:endParaRPr lang="cy-GB" altLang="en-US" sz="2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rmAutofit/>
          </a:bodyPr>
          <a:lstStyle/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Activity plan (10 marks)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Evaluation (30 marks)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Discussion (20 marks)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Explanation (20 marks)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Key skills (10 marks)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 (10 marks)</a:t>
            </a:r>
          </a:p>
          <a:p>
            <a:pPr marL="0" indent="0">
              <a:buNone/>
            </a:pPr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4426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Cynllun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gweithgaredd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– 10 marc</a:t>
            </a:r>
            <a:r>
              <a:rPr lang="en-GB" altLang="en-US" sz="3200" dirty="0">
                <a:latin typeface="Lucida Sans" panose="020B0602030504020204" pitchFamily="34" charset="0"/>
              </a:rPr>
              <a:t/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Activity plan – 10 marks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 fontScale="92500" lnSpcReduction="10000"/>
          </a:bodyPr>
          <a:lstStyle/>
          <a:p>
            <a:r>
              <a:rPr lang="cy-GB" altLang="en-US" sz="2000" dirty="0" smtClean="0">
                <a:latin typeface="Lucida Sans" panose="020B0602030504020204" pitchFamily="34" charset="0"/>
              </a:rPr>
              <a:t>Dewiswch dempled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Dewiswch gweithgaredd sydd yn hyrwyddo datblygiad mathemategol</a:t>
            </a:r>
            <a:endParaRPr lang="cy-GB" altLang="en-US" sz="2000" dirty="0">
              <a:latin typeface="Lucida Sans" panose="020B0602030504020204" pitchFamily="34" charset="0"/>
            </a:endParaRP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Ystyriwch materion ymarferol:</a:t>
            </a:r>
          </a:p>
          <a:p>
            <a:pPr>
              <a:buFontTx/>
              <a:buChar char="-"/>
            </a:pPr>
            <a:r>
              <a:rPr lang="cy-GB" altLang="en-US" sz="2000" dirty="0" smtClean="0">
                <a:latin typeface="Lucida Sans" panose="020B0602030504020204" pitchFamily="34" charset="0"/>
              </a:rPr>
              <a:t>Lleoliad</a:t>
            </a:r>
          </a:p>
          <a:p>
            <a:pPr>
              <a:buFontTx/>
              <a:buChar char="-"/>
            </a:pPr>
            <a:r>
              <a:rPr lang="cy-GB" altLang="en-US" sz="2000" dirty="0" smtClean="0">
                <a:latin typeface="Lucida Sans" panose="020B0602030504020204" pitchFamily="34" charset="0"/>
              </a:rPr>
              <a:t>Cymhareb oedolyn plentyn</a:t>
            </a:r>
          </a:p>
          <a:p>
            <a:pPr>
              <a:buFontTx/>
              <a:buChar char="-"/>
            </a:pPr>
            <a:r>
              <a:rPr lang="cy-GB" altLang="en-US" sz="2000" dirty="0" smtClean="0">
                <a:latin typeface="Lucida Sans" panose="020B0602030504020204" pitchFamily="34" charset="0"/>
              </a:rPr>
              <a:t>Adnoddau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Cwblhewch y templed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Sicrhewch eich bod yn deall CYSYNIADAU mathemategol a SGILIAU RHIFEDD</a:t>
            </a:r>
          </a:p>
          <a:p>
            <a:pPr marL="0" indent="0">
              <a:buNone/>
            </a:pPr>
            <a:endParaRPr lang="cy-GB" altLang="en-US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cy-GB" altLang="en-US" sz="2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Choose a template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Choose an activity which promotes mathematical development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Consider practical issues:</a:t>
            </a:r>
          </a:p>
          <a:p>
            <a:pPr>
              <a:buFontTx/>
              <a:buChar char="-"/>
            </a:pPr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Location</a:t>
            </a:r>
          </a:p>
          <a:p>
            <a:pPr>
              <a:buFontTx/>
              <a:buChar char="-"/>
            </a:pPr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Adult child ratio</a:t>
            </a:r>
          </a:p>
          <a:p>
            <a:pPr>
              <a:buFontTx/>
              <a:buChar char="-"/>
            </a:pPr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Resources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Complete the template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Ensure that you understand mathematical CONCEPTS and NUMERACY SKILLS</a:t>
            </a:r>
          </a:p>
          <a:p>
            <a:pPr marL="0" indent="0">
              <a:buNone/>
            </a:pPr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2314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Gwerthusiad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– 30 marc</a:t>
            </a:r>
            <a:r>
              <a:rPr lang="en-GB" altLang="en-US" sz="3200" dirty="0">
                <a:latin typeface="Lucida Sans" panose="020B0602030504020204" pitchFamily="34" charset="0"/>
              </a:rPr>
              <a:t/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Evaluation – 30 marks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 fontScale="85000" lnSpcReduction="10000"/>
          </a:bodyPr>
          <a:lstStyle/>
          <a:p>
            <a:r>
              <a:rPr lang="cy-GB" altLang="en-US" sz="2000" dirty="0" smtClean="0">
                <a:latin typeface="Lucida Sans" panose="020B0602030504020204" pitchFamily="34" charset="0"/>
              </a:rPr>
              <a:t>Meddyliwch am eich cynllun gweithgaredd </a:t>
            </a:r>
            <a:endParaRPr lang="cy-GB" altLang="en-US" sz="2000" dirty="0">
              <a:latin typeface="Lucida Sans" panose="020B0602030504020204" pitchFamily="34" charset="0"/>
            </a:endParaRP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Ydych </a:t>
            </a:r>
            <a:r>
              <a:rPr lang="cy-GB" altLang="en-US" sz="2000" dirty="0" err="1" smtClean="0">
                <a:latin typeface="Lucida Sans" panose="020B0602030504020204" pitchFamily="34" charset="0"/>
              </a:rPr>
              <a:t>chi’n</a:t>
            </a:r>
            <a:r>
              <a:rPr lang="cy-GB" altLang="en-US" sz="2000" dirty="0" smtClean="0">
                <a:latin typeface="Lucida Sans" panose="020B0602030504020204" pitchFamily="34" charset="0"/>
              </a:rPr>
              <a:t> deall sut i gwerthuso?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Ystyriwch cryfderau a gwendidau eich cynllun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Oes angen newid unrhyw agwedd o’r cynllun? Pam? Yn ôl?</a:t>
            </a:r>
          </a:p>
          <a:p>
            <a:pPr>
              <a:buFontTx/>
              <a:buChar char="-"/>
            </a:pPr>
            <a:r>
              <a:rPr lang="cy-GB" altLang="en-US" sz="2000" dirty="0" smtClean="0">
                <a:latin typeface="Lucida Sans" panose="020B0602030504020204" pitchFamily="34" charset="0"/>
              </a:rPr>
              <a:t>Iechyd a diogelwch</a:t>
            </a:r>
            <a:endParaRPr lang="cy-GB" altLang="en-US" sz="2000" dirty="0">
              <a:latin typeface="Lucida Sans" panose="020B0602030504020204" pitchFamily="34" charset="0"/>
            </a:endParaRPr>
          </a:p>
          <a:p>
            <a:pPr>
              <a:buFontTx/>
              <a:buChar char="-"/>
            </a:pPr>
            <a:r>
              <a:rPr lang="cy-GB" altLang="en-US" sz="2000" dirty="0" smtClean="0">
                <a:latin typeface="Lucida Sans" panose="020B0602030504020204" pitchFamily="34" charset="0"/>
              </a:rPr>
              <a:t>Rôl yr oedolyn</a:t>
            </a:r>
          </a:p>
          <a:p>
            <a:pPr>
              <a:buFontTx/>
              <a:buChar char="-"/>
            </a:pPr>
            <a:r>
              <a:rPr lang="cy-GB" altLang="en-US" sz="2000" dirty="0" smtClean="0">
                <a:latin typeface="Lucida Sans" panose="020B0602030504020204" pitchFamily="34" charset="0"/>
              </a:rPr>
              <a:t>Adnoddau</a:t>
            </a:r>
          </a:p>
          <a:p>
            <a:pPr>
              <a:buFontTx/>
              <a:buChar char="-"/>
            </a:pPr>
            <a:r>
              <a:rPr lang="cy-GB" altLang="en-US" sz="2000" dirty="0" smtClean="0">
                <a:latin typeface="Lucida Sans" panose="020B0602030504020204" pitchFamily="34" charset="0"/>
              </a:rPr>
              <a:t>Yr amgylchedd</a:t>
            </a:r>
          </a:p>
          <a:p>
            <a:pPr>
              <a:buFontTx/>
              <a:buChar char="-"/>
            </a:pPr>
            <a:r>
              <a:rPr lang="cy-GB" altLang="en-US" sz="2000" dirty="0" smtClean="0">
                <a:latin typeface="Lucida Sans" panose="020B0602030504020204" pitchFamily="34" charset="0"/>
              </a:rPr>
              <a:t>Plant ag ADY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Cysylltiadau damcaniaethol?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320480"/>
          </a:xfrm>
        </p:spPr>
        <p:txBody>
          <a:bodyPr>
            <a:normAutofit fontScale="85000" lnSpcReduction="10000"/>
          </a:bodyPr>
          <a:lstStyle/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Think of your activity plan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Do you understand how to evaluate?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Consider the strengths and weaknesses of your plan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Do you need to reconsider any aspect of your plan? Why? According to?</a:t>
            </a:r>
          </a:p>
          <a:p>
            <a:pPr>
              <a:buFontTx/>
              <a:buChar char="-"/>
            </a:pPr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Health and safety</a:t>
            </a:r>
          </a:p>
          <a:p>
            <a:pPr>
              <a:buFontTx/>
              <a:buChar char="-"/>
            </a:pPr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Role of the adult</a:t>
            </a:r>
          </a:p>
          <a:p>
            <a:pPr>
              <a:buFontTx/>
              <a:buChar char="-"/>
            </a:pPr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Resources</a:t>
            </a:r>
          </a:p>
          <a:p>
            <a:pPr>
              <a:buFontTx/>
              <a:buChar char="-"/>
            </a:pPr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Environment</a:t>
            </a:r>
          </a:p>
          <a:p>
            <a:pPr>
              <a:buFontTx/>
              <a:buChar char="-"/>
            </a:pPr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Children with ALN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Theoretical links?</a:t>
            </a:r>
          </a:p>
          <a:p>
            <a:pPr marL="0" indent="0">
              <a:buNone/>
            </a:pPr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38732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Trafodaeth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– 20 marc</a:t>
            </a:r>
            <a:r>
              <a:rPr lang="en-GB" altLang="en-US" sz="3200" dirty="0">
                <a:latin typeface="Lucida Sans" panose="020B0602030504020204" pitchFamily="34" charset="0"/>
              </a:rPr>
              <a:t/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Discussion – 20 marks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/>
          </a:bodyPr>
          <a:lstStyle/>
          <a:p>
            <a:r>
              <a:rPr lang="cy-GB" altLang="en-US" sz="2000" dirty="0" smtClean="0">
                <a:latin typeface="Lucida Sans" panose="020B0602030504020204" pitchFamily="34" charset="0"/>
              </a:rPr>
              <a:t>Dangoswch eich dealltwriaeth am adnoddau mewn lleoliadau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Sut</a:t>
            </a:r>
            <a:r>
              <a:rPr lang="cy-GB" altLang="en-US" sz="2000" dirty="0">
                <a:latin typeface="Lucida Sans" panose="020B0602030504020204" pitchFamily="34" charset="0"/>
              </a:rPr>
              <a:t> </a:t>
            </a:r>
            <a:r>
              <a:rPr lang="cy-GB" altLang="en-US" sz="2000" dirty="0" smtClean="0">
                <a:latin typeface="Lucida Sans" panose="020B0602030504020204" pitchFamily="34" charset="0"/>
              </a:rPr>
              <a:t>defnyddir rhain i hyrwyddo datblygiad mathemategol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Ystyriwch yr ystod o adnoddau mewn lleoliadau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Naturiol </a:t>
            </a:r>
            <a:r>
              <a:rPr lang="cy-GB" altLang="en-US" sz="2000" dirty="0" err="1" smtClean="0">
                <a:latin typeface="Lucida Sans" panose="020B0602030504020204" pitchFamily="34" charset="0"/>
              </a:rPr>
              <a:t>vs</a:t>
            </a:r>
            <a:r>
              <a:rPr lang="cy-GB" altLang="en-US" sz="2000" dirty="0" smtClean="0">
                <a:latin typeface="Lucida Sans" panose="020B0602030504020204" pitchFamily="34" charset="0"/>
              </a:rPr>
              <a:t> plastig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Cyfleoedd i blant</a:t>
            </a:r>
          </a:p>
          <a:p>
            <a:endParaRPr lang="cy-GB" altLang="en-US" sz="2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rmAutofit/>
          </a:bodyPr>
          <a:lstStyle/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Demonstrate your understanding of resources in settings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How could these be used to promote mathematical development?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Consider the range of sources available in settings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Natural vs plastic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Opportunities for children</a:t>
            </a:r>
          </a:p>
          <a:p>
            <a:pPr marL="0" indent="0">
              <a:buNone/>
            </a:pPr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68452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Esboniad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– 20 marc</a:t>
            </a:r>
            <a:r>
              <a:rPr lang="en-GB" altLang="en-US" sz="3200" dirty="0">
                <a:latin typeface="Lucida Sans" panose="020B0602030504020204" pitchFamily="34" charset="0"/>
              </a:rPr>
              <a:t/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Explanation – 20 marks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/>
          </a:bodyPr>
          <a:lstStyle/>
          <a:p>
            <a:r>
              <a:rPr lang="cy-GB" altLang="en-US" sz="2000" dirty="0" smtClean="0">
                <a:latin typeface="Lucida Sans" panose="020B0602030504020204" pitchFamily="34" charset="0"/>
              </a:rPr>
              <a:t>Ystyriwch rôl yr oedolyn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Sut cynllunnir mathemateg mewn lleoliadau?</a:t>
            </a:r>
            <a:br>
              <a:rPr lang="cy-GB" altLang="en-US" sz="2000" dirty="0" smtClean="0">
                <a:latin typeface="Lucida Sans" panose="020B0602030504020204" pitchFamily="34" charset="0"/>
              </a:rPr>
            </a:br>
            <a:r>
              <a:rPr lang="cy-GB" altLang="en-US" sz="2000" dirty="0" smtClean="0">
                <a:latin typeface="Lucida Sans" panose="020B0602030504020204" pitchFamily="34" charset="0"/>
              </a:rPr>
              <a:t>Sut mae cynnydd plant yn cael ei fonitro a’i asesu?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Pam?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Dogfennaeth berthnasol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Medru cymharu arfer mewn gwledydd eraill</a:t>
            </a:r>
          </a:p>
          <a:p>
            <a:pPr marL="0" indent="0">
              <a:buNone/>
            </a:pPr>
            <a:endParaRPr lang="cy-GB" altLang="en-US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cy-GB" altLang="en-US" sz="2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rmAutofit/>
          </a:bodyPr>
          <a:lstStyle/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Consider the role of the adult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How is mathematics planned in settings?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How is children’s progress monitored and assessed?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Why?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Relevant documentation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Could compare practice in different countries</a:t>
            </a:r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56769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Sgiliau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allweddol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– 10 marc</a:t>
            </a:r>
            <a:r>
              <a:rPr lang="en-GB" altLang="en-US" sz="3200" dirty="0">
                <a:latin typeface="Lucida Sans" panose="020B0602030504020204" pitchFamily="34" charset="0"/>
              </a:rPr>
              <a:t/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Key skills – 10 marks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/>
          </a:bodyPr>
          <a:lstStyle/>
          <a:p>
            <a:r>
              <a:rPr lang="cy-GB" altLang="en-US" sz="2000" dirty="0" smtClean="0">
                <a:latin typeface="Lucida Sans" panose="020B0602030504020204" pitchFamily="34" charset="0"/>
              </a:rPr>
              <a:t>Tudalen gynnwys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Dim cyflwyniad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Dim diweddglo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Rhifau ar dudalennau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Penawdau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Rhaid unioni’r testun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Bylchu 1.5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Ysgrifennwch yn glir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Arddull gwrthrychol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Golygu eich gwaith yn ofalus</a:t>
            </a:r>
          </a:p>
          <a:p>
            <a:pPr marL="0" indent="0">
              <a:buNone/>
            </a:pPr>
            <a:endParaRPr lang="cy-GB" altLang="en-US" sz="2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rmAutofit/>
          </a:bodyPr>
          <a:lstStyle/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Contents page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No introduction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No conclusion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Page numbers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Headings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Text must be justified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1.5 spacing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Write clearly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Objective style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Edit your work carefully</a:t>
            </a:r>
          </a:p>
          <a:p>
            <a:pPr marL="0" indent="0">
              <a:buNone/>
            </a:pPr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1641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Cyfeiriadau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– 10 marc</a:t>
            </a:r>
            <a:r>
              <a:rPr lang="en-GB" altLang="en-US" sz="3200" dirty="0">
                <a:latin typeface="Lucida Sans" panose="020B0602030504020204" pitchFamily="34" charset="0"/>
              </a:rPr>
              <a:t/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 – 10 marks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 fontScale="92500" lnSpcReduction="10000"/>
          </a:bodyPr>
          <a:lstStyle/>
          <a:p>
            <a:r>
              <a:rPr lang="cy-GB" altLang="en-US" sz="2000" dirty="0" smtClean="0">
                <a:latin typeface="Lucida Sans" panose="020B0602030504020204" pitchFamily="34" charset="0"/>
              </a:rPr>
              <a:t>Ymchwil ehangach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Llyfrau arbenigol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Erthyglau academaidd</a:t>
            </a:r>
          </a:p>
          <a:p>
            <a:r>
              <a:rPr lang="cy-GB" altLang="en-US" sz="2000" dirty="0" err="1" smtClean="0">
                <a:latin typeface="Lucida Sans" panose="020B0602030504020204" pitchFamily="34" charset="0"/>
              </a:rPr>
              <a:t>Moodle</a:t>
            </a:r>
            <a:endParaRPr lang="cy-GB" altLang="en-US" sz="2000" dirty="0" smtClean="0">
              <a:latin typeface="Lucida Sans" panose="020B0602030504020204" pitchFamily="34" charset="0"/>
            </a:endParaRP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Google </a:t>
            </a:r>
            <a:r>
              <a:rPr lang="cy-GB" altLang="en-US" sz="2000" dirty="0" err="1" smtClean="0">
                <a:latin typeface="Lucida Sans" panose="020B0602030504020204" pitchFamily="34" charset="0"/>
              </a:rPr>
              <a:t>Scholar</a:t>
            </a:r>
            <a:endParaRPr lang="cy-GB" altLang="en-US" sz="2000" dirty="0" smtClean="0">
              <a:latin typeface="Lucida Sans" panose="020B0602030504020204" pitchFamily="34" charset="0"/>
            </a:endParaRP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Gwiriwch y canllawiau a rhoddir yn y modwl sgiliau astudio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Cyfeirnodi uniongyrchol ac anuniongyrchol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Dyfyniadau – cofiwch gynnwys y tudalen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Darllen yn ofalus</a:t>
            </a:r>
            <a:endParaRPr lang="cy-GB" altLang="en-US" sz="2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Wider research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Specialist books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Journal articles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Moodle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Google Scholar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Check guidance from study skills module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Direct and indirect referencing – check use of brackets and punctuation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Quotations – remember page numbers</a:t>
            </a:r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Careful proofreading</a:t>
            </a:r>
          </a:p>
          <a:p>
            <a:pPr marL="0" indent="0">
              <a:buNone/>
            </a:pPr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3425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Cyflwyniad</a:t>
            </a:r>
            <a:r>
              <a:rPr lang="en-GB" altLang="en-US" sz="3200" dirty="0">
                <a:latin typeface="Lucida Sans" panose="020B0602030504020204" pitchFamily="34" charset="0"/>
              </a:rPr>
              <a:t/>
            </a:r>
            <a:br>
              <a:rPr lang="en-GB" altLang="en-US" sz="3200" dirty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Presentation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/>
          </a:bodyPr>
          <a:lstStyle/>
          <a:p>
            <a:r>
              <a:rPr lang="cy-GB" altLang="en-US" sz="2000" dirty="0" smtClean="0">
                <a:latin typeface="Lucida Sans" panose="020B0602030504020204" pitchFamily="34" charset="0"/>
              </a:rPr>
              <a:t>Gwiriwch y manylion cyflwyno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Defnyddiwch y ddolen ymarfer ar </a:t>
            </a:r>
            <a:r>
              <a:rPr lang="cy-GB" altLang="en-US" sz="2000" dirty="0" err="1" smtClean="0">
                <a:latin typeface="Lucida Sans" panose="020B0602030504020204" pitchFamily="34" charset="0"/>
              </a:rPr>
              <a:t>Turnitin</a:t>
            </a:r>
            <a:r>
              <a:rPr lang="cy-GB" altLang="en-US" sz="2000" dirty="0" smtClean="0">
                <a:latin typeface="Lucida Sans" panose="020B0602030504020204" pitchFamily="34" charset="0"/>
              </a:rPr>
              <a:t> i wirio’r tebygrwydd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Cyflwynwch ar amser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Problemau gyda </a:t>
            </a:r>
            <a:r>
              <a:rPr lang="cy-GB" altLang="en-US" sz="2000" dirty="0" err="1" smtClean="0">
                <a:latin typeface="Lucida Sans" panose="020B0602030504020204" pitchFamily="34" charset="0"/>
              </a:rPr>
              <a:t>Moodle</a:t>
            </a:r>
            <a:r>
              <a:rPr lang="cy-GB" altLang="en-US" sz="2000" dirty="0" smtClean="0">
                <a:latin typeface="Lucida Sans" panose="020B0602030504020204" pitchFamily="34" charset="0"/>
              </a:rPr>
              <a:t> – e-bost </a:t>
            </a:r>
            <a:r>
              <a:rPr lang="cy-GB" altLang="en-US" sz="2000" smtClean="0">
                <a:latin typeface="Lucida Sans" panose="020B0602030504020204" pitchFamily="34" charset="0"/>
              </a:rPr>
              <a:t>i dîm </a:t>
            </a:r>
            <a:r>
              <a:rPr lang="cy-GB" altLang="en-US" sz="2000" dirty="0" smtClean="0">
                <a:latin typeface="Lucida Sans" panose="020B0602030504020204" pitchFamily="34" charset="0"/>
              </a:rPr>
              <a:t>y modwl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ECP</a:t>
            </a:r>
            <a:endParaRPr lang="cy-GB" altLang="en-US" sz="2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rmAutofit/>
          </a:bodyPr>
          <a:lstStyle/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Check submission details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Use practice link on </a:t>
            </a:r>
            <a:r>
              <a:rPr lang="en-GB" altLang="en-US" sz="20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Turnitin</a:t>
            </a:r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to check similarity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Submit on time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Issues with Moodle – e-mail to module team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ECP</a:t>
            </a:r>
          </a:p>
          <a:p>
            <a:pPr marL="0" indent="0">
              <a:buNone/>
            </a:pPr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53025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350</TotalTime>
  <Words>715</Words>
  <Application>Microsoft Office PowerPoint</Application>
  <PresentationFormat>On-screen Show (4:3)</PresentationFormat>
  <Paragraphs>145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ＭＳ Ｐゴシック</vt:lpstr>
      <vt:lpstr>Arial</vt:lpstr>
      <vt:lpstr>Calibri</vt:lpstr>
      <vt:lpstr>Lucida Sans</vt:lpstr>
      <vt:lpstr>Myriad Pro</vt:lpstr>
      <vt:lpstr>20140311PresentationUWTSDTemplate</vt:lpstr>
      <vt:lpstr> EAEE4005/C EAEE4010/C Y mathemategydd ifanc: archwilio a datrys problemau The young mathematician: exploration and problem solving </vt:lpstr>
      <vt:lpstr> Yr asesiad               The assessment</vt:lpstr>
      <vt:lpstr> Meini prawf Marking criteria</vt:lpstr>
      <vt:lpstr> Cynllun gweithgaredd – 10 marc Activity plan – 10 marks</vt:lpstr>
      <vt:lpstr> Gwerthusiad – 30 marc Evaluation – 30 marks</vt:lpstr>
      <vt:lpstr> Trafodaeth – 20 marc Discussion – 20 marks</vt:lpstr>
      <vt:lpstr> Esboniad – 20 marc Explanation – 20 marks</vt:lpstr>
      <vt:lpstr> Sgiliau allweddol – 10 marc Key skills – 10 marks</vt:lpstr>
      <vt:lpstr> Cyfeiriadau – 10 marc References – 10 marks</vt:lpstr>
      <vt:lpstr> Cyflwyniad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Natalie MacDonald</cp:lastModifiedBy>
  <cp:revision>14</cp:revision>
  <dcterms:created xsi:type="dcterms:W3CDTF">2015-04-14T15:21:28Z</dcterms:created>
  <dcterms:modified xsi:type="dcterms:W3CDTF">2017-01-23T10:35:08Z</dcterms:modified>
</cp:coreProperties>
</file>