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A7B150-C989-45B2-ABAE-CB4885B73EE4}" v="1" dt="2026-07-12T16:23:47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654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5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668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592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873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772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409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73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721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855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222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82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39F5FD-7A22-60F9-CC91-9FFC3246D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723899"/>
            <a:ext cx="5322013" cy="506730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/>
              <a:t>Student </a:t>
            </a:r>
            <a:r>
              <a:rPr lang="en-GB" sz="2800" b="1" err="1"/>
              <a:t>name</a:t>
            </a:r>
            <a:r>
              <a:rPr lang="en-GB" sz="2800"/>
              <a:t>: Parvez </a:t>
            </a:r>
            <a:r>
              <a:rPr lang="en-GB" sz="2800" dirty="0"/>
              <a:t>Husein </a:t>
            </a:r>
            <a:br>
              <a:rPr lang="en-US" sz="2800" dirty="0"/>
            </a:br>
            <a:r>
              <a:rPr lang="nl-NL" sz="2800" b="1" dirty="0"/>
              <a:t>Student ID</a:t>
            </a:r>
            <a:r>
              <a:rPr lang="nl-NL" sz="2800" dirty="0"/>
              <a:t>: 2514345 </a:t>
            </a:r>
            <a:br>
              <a:rPr lang="en-US" sz="2800" dirty="0"/>
            </a:br>
            <a:r>
              <a:rPr lang="nl-NL" sz="2800" b="1" dirty="0"/>
              <a:t>Module name</a:t>
            </a:r>
            <a:r>
              <a:rPr lang="nl-NL" sz="2800" dirty="0"/>
              <a:t>:Psychology in health and social care</a:t>
            </a:r>
            <a:br>
              <a:rPr lang="en-US" sz="2800" dirty="0"/>
            </a:br>
            <a:br>
              <a:rPr lang="en-US" sz="2800" dirty="0"/>
            </a:br>
            <a:r>
              <a:rPr lang="en-GB" sz="2800" b="1" dirty="0"/>
              <a:t>Module code</a:t>
            </a:r>
            <a:r>
              <a:rPr lang="en-GB" sz="2800" dirty="0"/>
              <a:t>: LCHS4010</a:t>
            </a:r>
            <a:br>
              <a:rPr lang="en-US" sz="2800" dirty="0"/>
            </a:br>
            <a:br>
              <a:rPr lang="en-US" sz="2800" dirty="0"/>
            </a:br>
            <a:r>
              <a:rPr lang="en-GB" sz="2800" b="1" dirty="0"/>
              <a:t>Lecturer name: </a:t>
            </a:r>
            <a:r>
              <a:rPr lang="en-GB" sz="2800" dirty="0"/>
              <a:t>Odette Jack </a:t>
            </a:r>
            <a:r>
              <a:rPr lang="en-GB" sz="2800" b="1" dirty="0"/>
              <a:t> 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r>
              <a:rPr lang="en-US" sz="2800" b="1" dirty="0"/>
              <a:t> Ericsson's psychosocial theory</a:t>
            </a:r>
            <a:endParaRPr lang="en-US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3C8900-463F-4A22-A676-0349392D85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667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784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484AD-63F7-6863-308B-87EE18672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EAEE2-7E59-CA60-1FCA-7F4988898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14168"/>
            <a:ext cx="10691265" cy="4447720"/>
          </a:xfrm>
        </p:spPr>
        <p:txBody>
          <a:bodyPr/>
          <a:lstStyle/>
          <a:p>
            <a:r>
              <a:rPr lang="en-US" dirty="0"/>
              <a:t> 4-year-old boy attending a London children's center </a:t>
            </a:r>
          </a:p>
          <a:p>
            <a:r>
              <a:rPr lang="en-US" dirty="0"/>
              <a:t>lives with single mother experiencing post Natal depression low confidence limited social support </a:t>
            </a:r>
          </a:p>
          <a:p>
            <a:r>
              <a:rPr lang="en-US" dirty="0"/>
              <a:t>recently moved to London disrupted childcare over past two years </a:t>
            </a:r>
          </a:p>
          <a:p>
            <a:r>
              <a:rPr lang="en-US" dirty="0"/>
              <a:t>observed behaviors: quiet withdrawn separation distress language delay struggles with group activities clingy difficulty sleeping playing independently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Chosen theory: Eric Erickson's psychosocial theory</a:t>
            </a:r>
          </a:p>
          <a:p>
            <a:pPr marL="0" indent="0">
              <a:buNone/>
            </a:pPr>
            <a:r>
              <a:rPr lang="en-US" b="1" dirty="0"/>
              <a:t>why This theory? </a:t>
            </a:r>
            <a:r>
              <a:rPr lang="en-US" dirty="0"/>
              <a:t>it explains how children build trust confidence and independence through positive experiences directly addressing Isaac's core challenges.</a:t>
            </a:r>
          </a:p>
        </p:txBody>
      </p:sp>
    </p:spTree>
    <p:extLst>
      <p:ext uri="{BB962C8B-B14F-4D97-AF65-F5344CB8AC3E}">
        <p14:creationId xmlns:p14="http://schemas.microsoft.com/office/powerpoint/2010/main" val="467425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F82AB-F4FF-4173-3E78-7C8D5C511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Chosen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12200-9357-DA33-283B-B7A17482D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68129"/>
            <a:ext cx="10691265" cy="4093759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Developed by: </a:t>
            </a:r>
            <a:r>
              <a:rPr lang="en-US" dirty="0"/>
              <a:t>Eric Erickson </a:t>
            </a:r>
          </a:p>
          <a:p>
            <a:pPr marL="0" indent="0">
              <a:buNone/>
            </a:pPr>
            <a:r>
              <a:rPr lang="en-US" b="1" dirty="0"/>
              <a:t>core idea: </a:t>
            </a:r>
            <a:r>
              <a:rPr lang="en-US" dirty="0"/>
              <a:t>development happens in eight stages each has a psychosocial crisis how this is resolved shapes long term well-being</a:t>
            </a:r>
          </a:p>
          <a:p>
            <a:endParaRPr lang="en-US" dirty="0"/>
          </a:p>
          <a:p>
            <a:r>
              <a:rPr lang="en-US" dirty="0"/>
              <a:t>1 trust versus mistrust consistent responsive care builds trust that needs will be met inconsistent care anxiety fear of abandonment withdrawal fear of taking risks.</a:t>
            </a:r>
          </a:p>
          <a:p>
            <a:endParaRPr lang="en-US" dirty="0"/>
          </a:p>
          <a:p>
            <a:r>
              <a:rPr lang="en-US" dirty="0"/>
              <a:t>2 initiative vs guilt encouragement to explore, try new things, builds confidence and purpose criticism disruption or no support guilt withdrawal fear of taking risks.</a:t>
            </a:r>
          </a:p>
        </p:txBody>
      </p:sp>
    </p:spTree>
    <p:extLst>
      <p:ext uri="{BB962C8B-B14F-4D97-AF65-F5344CB8AC3E}">
        <p14:creationId xmlns:p14="http://schemas.microsoft.com/office/powerpoint/2010/main" val="2225737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7D48B-D95C-EFF3-92C4-7F8066553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Theory linked to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FFE02-4ABC-C962-817C-4CF8F0B53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Clinginess and separation distress: </a:t>
            </a:r>
            <a:r>
              <a:rPr lang="en-US" dirty="0"/>
              <a:t>unresolved trust versus mistrust Isaac does not yet trust that he will be safe or cared for when apart from his mother </a:t>
            </a:r>
          </a:p>
          <a:p>
            <a:r>
              <a:rPr lang="en-US" b="1" dirty="0"/>
              <a:t>Withdraw and  avoids groups: </a:t>
            </a:r>
            <a:r>
              <a:rPr lang="en-US" dirty="0"/>
              <a:t>feels guilt about taking initiative he lacks confidence to join in fearing he will get it wrong </a:t>
            </a:r>
          </a:p>
          <a:p>
            <a:r>
              <a:rPr lang="en-US" b="1" dirty="0"/>
              <a:t>Language delay: </a:t>
            </a:r>
            <a:r>
              <a:rPr lang="en-US" dirty="0"/>
              <a:t>without encouragement to speak or ask questions he does not practice communicating or build the confidence to use his voice </a:t>
            </a:r>
          </a:p>
          <a:p>
            <a:r>
              <a:rPr lang="en-US" b="1" dirty="0"/>
              <a:t>Poor independent play and sleep: </a:t>
            </a:r>
            <a:r>
              <a:rPr lang="en-US" dirty="0"/>
              <a:t>does not trust his environment or relationships enough to feel safe exploring or resting alone</a:t>
            </a:r>
          </a:p>
        </p:txBody>
      </p:sp>
    </p:spTree>
    <p:extLst>
      <p:ext uri="{BB962C8B-B14F-4D97-AF65-F5344CB8AC3E}">
        <p14:creationId xmlns:p14="http://schemas.microsoft.com/office/powerpoint/2010/main" val="2815307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70C60-B631-6A3D-D14B-8395E2FF5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Strategies to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92325-D02B-A2A3-C415-51FB24C0E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1868129"/>
            <a:ext cx="5212080" cy="409375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For Isaac </a:t>
            </a:r>
          </a:p>
          <a:p>
            <a:pPr marL="0" indent="0">
              <a:buNone/>
            </a:pPr>
            <a:r>
              <a:rPr lang="en-US" b="1" dirty="0"/>
              <a:t>build trust first: </a:t>
            </a:r>
            <a:r>
              <a:rPr lang="en-US" dirty="0"/>
              <a:t>assign one consistent key worker keep promises.</a:t>
            </a:r>
          </a:p>
          <a:p>
            <a:pPr marL="0" indent="0">
              <a:buNone/>
            </a:pPr>
            <a:r>
              <a:rPr lang="en-US" b="1" dirty="0"/>
              <a:t>encourage initiative: </a:t>
            </a:r>
            <a:r>
              <a:rPr lang="en-US" dirty="0"/>
              <a:t>let him choose activities praise effort not just results. </a:t>
            </a:r>
          </a:p>
          <a:p>
            <a:pPr marL="0" indent="0">
              <a:buNone/>
            </a:pPr>
            <a:r>
              <a:rPr lang="en-US" b="1" dirty="0"/>
              <a:t>gradual social steps: </a:t>
            </a:r>
            <a:r>
              <a:rPr lang="en-US" dirty="0"/>
              <a:t>start with one-to-one play and small groups before whole class activities. </a:t>
            </a:r>
          </a:p>
          <a:p>
            <a:pPr marL="0" indent="0">
              <a:buNone/>
            </a:pPr>
            <a:r>
              <a:rPr lang="en-US" b="1" dirty="0"/>
              <a:t>celebrate independence: </a:t>
            </a:r>
            <a:r>
              <a:rPr lang="en-US" dirty="0"/>
              <a:t>praise small wins like playing alone for 5 minutes.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978C3D-D57C-EDF8-A04A-2C15CA764C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1868129"/>
            <a:ext cx="5212080" cy="409375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For his mother </a:t>
            </a:r>
          </a:p>
          <a:p>
            <a:pPr marL="0" indent="0">
              <a:buNone/>
            </a:pPr>
            <a:r>
              <a:rPr lang="en-US" dirty="0"/>
              <a:t>signpost A perinatal mental health and parent support groups.</a:t>
            </a:r>
          </a:p>
          <a:p>
            <a:pPr marL="0" indent="0">
              <a:buNone/>
            </a:pPr>
            <a:r>
              <a:rPr lang="en-US" dirty="0"/>
              <a:t>model how to respond warmly and praise Isaac's ideas.</a:t>
            </a:r>
          </a:p>
          <a:p>
            <a:pPr marL="0" indent="0">
              <a:buNone/>
            </a:pPr>
            <a:r>
              <a:rPr lang="en-US" dirty="0"/>
              <a:t>help her build her own confidence to provide consistent care.</a:t>
            </a:r>
          </a:p>
        </p:txBody>
      </p:sp>
    </p:spTree>
    <p:extLst>
      <p:ext uri="{BB962C8B-B14F-4D97-AF65-F5344CB8AC3E}">
        <p14:creationId xmlns:p14="http://schemas.microsoft.com/office/powerpoint/2010/main" val="269674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2A220-EB4C-8BAC-3214-CA49BD3E7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Factors affecting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D4106-8E6B-A8BD-1C33-1F741035F1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Nature</a:t>
            </a:r>
          </a:p>
          <a:p>
            <a:r>
              <a:rPr lang="en-US" dirty="0"/>
              <a:t>natural temperament may make Isaac more sensitive to change. </a:t>
            </a:r>
          </a:p>
          <a:p>
            <a:r>
              <a:rPr lang="en-US" dirty="0"/>
              <a:t>chronic stress from disruption can hinder brain development for confidence and communication.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C09E6D-D4CD-4CA4-0E60-4E3E669A59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Nurture</a:t>
            </a:r>
          </a:p>
          <a:p>
            <a:r>
              <a:rPr lang="en-US" dirty="0"/>
              <a:t>maternal post Natal depression reduces consistent responsive interaction. </a:t>
            </a:r>
          </a:p>
          <a:p>
            <a:r>
              <a:rPr lang="en-US" dirty="0"/>
              <a:t>relocation and changing childcare removes stable trusting relationships .</a:t>
            </a:r>
          </a:p>
          <a:p>
            <a:r>
              <a:rPr lang="en-US" dirty="0"/>
              <a:t>limited social opportunities slow language and confidence growth.</a:t>
            </a:r>
          </a:p>
        </p:txBody>
      </p:sp>
    </p:spTree>
    <p:extLst>
      <p:ext uri="{BB962C8B-B14F-4D97-AF65-F5344CB8AC3E}">
        <p14:creationId xmlns:p14="http://schemas.microsoft.com/office/powerpoint/2010/main" val="352840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9220-66C2-B3D7-A5C7-42D9E4C3F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Strengths of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2A353-F964-305A-5368-F81B3C2E70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sz="2400" b="1" dirty="0"/>
              <a:t>Holistic:</a:t>
            </a:r>
            <a:r>
              <a:rPr lang="en-US" sz="2400" dirty="0"/>
              <a:t> connects emotional social and behavioral development</a:t>
            </a:r>
          </a:p>
          <a:p>
            <a:r>
              <a:rPr lang="en-US" sz="2400" dirty="0"/>
              <a:t> </a:t>
            </a:r>
            <a:r>
              <a:rPr lang="en-US" sz="2400" b="1" dirty="0"/>
              <a:t>practical:</a:t>
            </a:r>
            <a:r>
              <a:rPr lang="en-US" sz="2400" dirty="0"/>
              <a:t> gives clear guidance for early years practice </a:t>
            </a:r>
          </a:p>
          <a:p>
            <a:r>
              <a:rPr lang="en-US" sz="2400" b="1" dirty="0"/>
              <a:t>aligned with UK policy:</a:t>
            </a:r>
            <a:r>
              <a:rPr lang="en-US" sz="2400" dirty="0"/>
              <a:t> matches EYFS focus on well-being confidence and independence </a:t>
            </a:r>
          </a:p>
          <a:p>
            <a:r>
              <a:rPr lang="en-US" sz="2400" b="1" dirty="0"/>
              <a:t>Hopeful:</a:t>
            </a:r>
            <a:r>
              <a:rPr lang="en-US" sz="2400" dirty="0"/>
              <a:t> stages can be revisited and resolved later with the right support</a:t>
            </a:r>
          </a:p>
        </p:txBody>
      </p:sp>
    </p:spTree>
    <p:extLst>
      <p:ext uri="{BB962C8B-B14F-4D97-AF65-F5344CB8AC3E}">
        <p14:creationId xmlns:p14="http://schemas.microsoft.com/office/powerpoint/2010/main" val="360328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D828E-8F46-B97A-927E-D25C4F72F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Limitations of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C6BDB-5736-A759-9897-AAE8D81E4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Focuses less on language development learning or biological differences. </a:t>
            </a:r>
          </a:p>
          <a:p>
            <a:r>
              <a:rPr lang="en-US" dirty="0"/>
              <a:t>stages are general children develop at different speeds.</a:t>
            </a:r>
          </a:p>
          <a:p>
            <a:r>
              <a:rPr lang="en-US" dirty="0"/>
              <a:t>does not fully account for poverty culture or other life barriers.. </a:t>
            </a:r>
          </a:p>
          <a:p>
            <a:pPr marL="0" indent="0">
              <a:buNone/>
            </a:pPr>
            <a:r>
              <a:rPr lang="en-US" dirty="0"/>
              <a:t>complementary ideas </a:t>
            </a:r>
          </a:p>
          <a:p>
            <a:r>
              <a:rPr lang="en-US" dirty="0"/>
              <a:t>pair with Vygotsky's scaffolding to support language growth </a:t>
            </a:r>
          </a:p>
          <a:p>
            <a:r>
              <a:rPr lang="en-US" dirty="0"/>
              <a:t>use attachment theory alongside this to strengthen trust.</a:t>
            </a:r>
          </a:p>
        </p:txBody>
      </p:sp>
    </p:spTree>
    <p:extLst>
      <p:ext uri="{BB962C8B-B14F-4D97-AF65-F5344CB8AC3E}">
        <p14:creationId xmlns:p14="http://schemas.microsoft.com/office/powerpoint/2010/main" val="2699612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A0208-E4B5-E967-0ECC-ED0F06688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56D45-3CEE-1E98-60B8-55B5100F9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/>
              <a:t>Isaac's struggles stem from unresolved trust and lack of encouragement to take initiative 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Erikson's theory provides a clear framework to build his safety first then his confidence 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support must be consistent family focused and celebrate small steps</a:t>
            </a:r>
          </a:p>
        </p:txBody>
      </p:sp>
    </p:spTree>
    <p:extLst>
      <p:ext uri="{BB962C8B-B14F-4D97-AF65-F5344CB8AC3E}">
        <p14:creationId xmlns:p14="http://schemas.microsoft.com/office/powerpoint/2010/main" val="2214000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29216-695E-3DC2-2496-53967648D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5A4B2-5040-3357-A97A-D39A02A09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Erikson, E.H. (1950) Childhood and Society. New York: W.W. Norton.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• Department for Education (2021) Statutory Framework for the Early Years Foundation Stage. London: DfE.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• Goldschmied, E. and Jackson, S. (1994) People Under Three. London: Routledge.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• UWTSD (2024) Lifespan Development Module Handbook. Carmarthen: University of Wales Trinity Saint David.</a:t>
            </a:r>
          </a:p>
        </p:txBody>
      </p:sp>
    </p:spTree>
    <p:extLst>
      <p:ext uri="{BB962C8B-B14F-4D97-AF65-F5344CB8AC3E}">
        <p14:creationId xmlns:p14="http://schemas.microsoft.com/office/powerpoint/2010/main" val="57914416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36753877bb58e92e3aae448a8cdf4f1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0fd7f5774115bfeb3fc71a5ef01cdcc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23B0E3BC-B321-4BD8-A8B4-FC3FFB68D3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9C8DC34-3481-4E13-B140-183ECFD7E6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8A9BE0-7FE3-46F8-82F8-CDF93DC875CB}">
  <ds:schemaRefs>
    <ds:schemaRef ds:uri="b4f9f7ee-5770-4a14-8925-17f3d16e50b7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7406</TotalTime>
  <Words>677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Calisto MT</vt:lpstr>
      <vt:lpstr>Univers Condensed</vt:lpstr>
      <vt:lpstr>ChronicleVTI</vt:lpstr>
      <vt:lpstr>PowerPoint Presentation</vt:lpstr>
      <vt:lpstr> Introduction</vt:lpstr>
      <vt:lpstr> Chosen theory</vt:lpstr>
      <vt:lpstr> Theory linked to case study</vt:lpstr>
      <vt:lpstr> Strategies to help</vt:lpstr>
      <vt:lpstr> Factors affecting development</vt:lpstr>
      <vt:lpstr> Strengths of theory</vt:lpstr>
      <vt:lpstr> Limitations of theory</vt:lpstr>
      <vt:lpstr> Summary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Mackla Maria Vales (2513646)</dc:creator>
  <cp:lastModifiedBy>Mackla Maria Vales (2513646)</cp:lastModifiedBy>
  <cp:revision>2</cp:revision>
  <dcterms:created xsi:type="dcterms:W3CDTF">2026-07-07T13:03:23Z</dcterms:created>
  <dcterms:modified xsi:type="dcterms:W3CDTF">2026-07-12T16:29:40Z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