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9" r:id="rId6"/>
  </p:sldMasterIdLst>
  <p:notesMasterIdLst>
    <p:notesMasterId r:id="rId31"/>
  </p:notesMasterIdLst>
  <p:sldIdLst>
    <p:sldId id="719" r:id="rId7"/>
    <p:sldId id="841" r:id="rId8"/>
    <p:sldId id="842" r:id="rId9"/>
    <p:sldId id="843" r:id="rId10"/>
    <p:sldId id="844" r:id="rId11"/>
    <p:sldId id="845" r:id="rId12"/>
    <p:sldId id="846" r:id="rId13"/>
    <p:sldId id="853" r:id="rId14"/>
    <p:sldId id="851" r:id="rId15"/>
    <p:sldId id="847" r:id="rId16"/>
    <p:sldId id="849" r:id="rId17"/>
    <p:sldId id="852" r:id="rId18"/>
    <p:sldId id="850" r:id="rId19"/>
    <p:sldId id="855" r:id="rId20"/>
    <p:sldId id="856" r:id="rId21"/>
    <p:sldId id="857" r:id="rId22"/>
    <p:sldId id="858" r:id="rId23"/>
    <p:sldId id="859" r:id="rId24"/>
    <p:sldId id="860" r:id="rId25"/>
    <p:sldId id="861" r:id="rId26"/>
    <p:sldId id="862" r:id="rId27"/>
    <p:sldId id="863" r:id="rId28"/>
    <p:sldId id="854" r:id="rId29"/>
    <p:sldId id="720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34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ableStyles" Target="tableStyles.xml"/><Relationship Id="rId8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undo custSel addSld modSld">
      <pc:chgData name="Jenifer Prince Devaraj" userId="c3fb109c-09d1-42a6-93f4-69472d709861" providerId="ADAL" clId="{09A26AFE-3578-4143-B1B0-81DF391638B0}" dt="2026-03-18T11:43:50.192" v="237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3-18T11:43:50.192" v="237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9A26AFE-3578-4143-B1B0-81DF391638B0}" dt="2026-03-18T11:43:50.192" v="237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addSp modSp mod">
        <pc:chgData name="Jenifer Prince Devaraj" userId="c3fb109c-09d1-42a6-93f4-69472d709861" providerId="ADAL" clId="{09A26AFE-3578-4143-B1B0-81DF391638B0}" dt="2026-03-12T10:05:20.896" v="138" actId="1076"/>
        <pc:sldMkLst>
          <pc:docMk/>
          <pc:sldMk cId="2701309912" sldId="855"/>
        </pc:sldMkLst>
        <pc:spChg chg="mod">
          <ac:chgData name="Jenifer Prince Devaraj" userId="c3fb109c-09d1-42a6-93f4-69472d709861" providerId="ADAL" clId="{09A26AFE-3578-4143-B1B0-81DF391638B0}" dt="2026-03-12T10:02:13.249" v="49" actId="1076"/>
          <ac:spMkLst>
            <pc:docMk/>
            <pc:sldMk cId="2701309912" sldId="855"/>
            <ac:spMk id="7" creationId="{5742A6A7-6CF7-37E0-8239-EAFE9134DE45}"/>
          </ac:spMkLst>
        </pc:spChg>
        <pc:spChg chg="add mod">
          <ac:chgData name="Jenifer Prince Devaraj" userId="c3fb109c-09d1-42a6-93f4-69472d709861" providerId="ADAL" clId="{09A26AFE-3578-4143-B1B0-81DF391638B0}" dt="2026-03-12T10:05:15.193" v="136" actId="1076"/>
          <ac:spMkLst>
            <pc:docMk/>
            <pc:sldMk cId="2701309912" sldId="855"/>
            <ac:spMk id="9" creationId="{DE3D1576-1E89-0FCB-4F21-869DB8C12687}"/>
          </ac:spMkLst>
        </pc:spChg>
        <pc:picChg chg="add mod">
          <ac:chgData name="Jenifer Prince Devaraj" userId="c3fb109c-09d1-42a6-93f4-69472d709861" providerId="ADAL" clId="{09A26AFE-3578-4143-B1B0-81DF391638B0}" dt="2026-03-12T10:05:20.896" v="138" actId="1076"/>
          <ac:picMkLst>
            <pc:docMk/>
            <pc:sldMk cId="2701309912" sldId="855"/>
            <ac:picMk id="6" creationId="{66792F04-0164-425C-B0EE-235ACBB6C8E9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12T10:04:39.213" v="134" actId="2710"/>
        <pc:sldMkLst>
          <pc:docMk/>
          <pc:sldMk cId="1815320520" sldId="856"/>
        </pc:sldMkLst>
        <pc:spChg chg="mod">
          <ac:chgData name="Jenifer Prince Devaraj" userId="c3fb109c-09d1-42a6-93f4-69472d709861" providerId="ADAL" clId="{09A26AFE-3578-4143-B1B0-81DF391638B0}" dt="2026-03-12T10:04:39.213" v="134" actId="2710"/>
          <ac:spMkLst>
            <pc:docMk/>
            <pc:sldMk cId="1815320520" sldId="856"/>
            <ac:spMk id="9" creationId="{D55ED6A4-A028-1D9A-9DF2-3CB0FAA6727E}"/>
          </ac:spMkLst>
        </pc:spChg>
      </pc:sldChg>
      <pc:sldChg chg="addSp delSp modSp add mod">
        <pc:chgData name="Jenifer Prince Devaraj" userId="c3fb109c-09d1-42a6-93f4-69472d709861" providerId="ADAL" clId="{09A26AFE-3578-4143-B1B0-81DF391638B0}" dt="2026-03-12T10:08:16.793" v="151" actId="1076"/>
        <pc:sldMkLst>
          <pc:docMk/>
          <pc:sldMk cId="1212983424" sldId="857"/>
        </pc:sldMkLst>
        <pc:picChg chg="add mod">
          <ac:chgData name="Jenifer Prince Devaraj" userId="c3fb109c-09d1-42a6-93f4-69472d709861" providerId="ADAL" clId="{09A26AFE-3578-4143-B1B0-81DF391638B0}" dt="2026-03-12T10:08:16.793" v="151" actId="1076"/>
          <ac:picMkLst>
            <pc:docMk/>
            <pc:sldMk cId="1212983424" sldId="857"/>
            <ac:picMk id="10" creationId="{56935C31-2ECE-939B-9ED7-4534D506B279}"/>
          </ac:picMkLst>
        </pc:picChg>
        <pc:picChg chg="add mod">
          <ac:chgData name="Jenifer Prince Devaraj" userId="c3fb109c-09d1-42a6-93f4-69472d709861" providerId="ADAL" clId="{09A26AFE-3578-4143-B1B0-81DF391638B0}" dt="2026-03-12T10:08:14.856" v="150" actId="1076"/>
          <ac:picMkLst>
            <pc:docMk/>
            <pc:sldMk cId="1212983424" sldId="857"/>
            <ac:picMk id="11" creationId="{9693BC84-E14A-FA95-6F1F-ED23B167669B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12T10:08:44.283" v="158" actId="1076"/>
        <pc:sldMkLst>
          <pc:docMk/>
          <pc:sldMk cId="761207205" sldId="858"/>
        </pc:sldMkLst>
        <pc:picChg chg="add mod">
          <ac:chgData name="Jenifer Prince Devaraj" userId="c3fb109c-09d1-42a6-93f4-69472d709861" providerId="ADAL" clId="{09A26AFE-3578-4143-B1B0-81DF391638B0}" dt="2026-03-12T10:08:44.283" v="158" actId="1076"/>
          <ac:picMkLst>
            <pc:docMk/>
            <pc:sldMk cId="761207205" sldId="858"/>
            <ac:picMk id="5" creationId="{A4678A11-3E83-A726-EC70-4820AC8DD7B0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12T10:09:23.109" v="169" actId="1076"/>
        <pc:sldMkLst>
          <pc:docMk/>
          <pc:sldMk cId="3246507378" sldId="859"/>
        </pc:sldMkLst>
        <pc:picChg chg="add mod">
          <ac:chgData name="Jenifer Prince Devaraj" userId="c3fb109c-09d1-42a6-93f4-69472d709861" providerId="ADAL" clId="{09A26AFE-3578-4143-B1B0-81DF391638B0}" dt="2026-03-12T10:09:12.342" v="165" actId="1076"/>
          <ac:picMkLst>
            <pc:docMk/>
            <pc:sldMk cId="3246507378" sldId="859"/>
            <ac:picMk id="6" creationId="{5DE04685-99C4-A136-856D-B2A79E3FEA05}"/>
          </ac:picMkLst>
        </pc:picChg>
        <pc:picChg chg="add mod">
          <ac:chgData name="Jenifer Prince Devaraj" userId="c3fb109c-09d1-42a6-93f4-69472d709861" providerId="ADAL" clId="{09A26AFE-3578-4143-B1B0-81DF391638B0}" dt="2026-03-12T10:09:23.109" v="169" actId="1076"/>
          <ac:picMkLst>
            <pc:docMk/>
            <pc:sldMk cId="3246507378" sldId="859"/>
            <ac:picMk id="8" creationId="{B57E35D5-F18E-E8B2-7BB7-418C55B9736B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12T10:10:43.575" v="187" actId="1076"/>
        <pc:sldMkLst>
          <pc:docMk/>
          <pc:sldMk cId="598283574" sldId="860"/>
        </pc:sldMkLst>
        <pc:picChg chg="add mod">
          <ac:chgData name="Jenifer Prince Devaraj" userId="c3fb109c-09d1-42a6-93f4-69472d709861" providerId="ADAL" clId="{09A26AFE-3578-4143-B1B0-81DF391638B0}" dt="2026-03-12T10:10:10.849" v="180" actId="1076"/>
          <ac:picMkLst>
            <pc:docMk/>
            <pc:sldMk cId="598283574" sldId="860"/>
            <ac:picMk id="9" creationId="{B84C6942-72DB-58D3-9CDB-8EE97D54CE39}"/>
          </ac:picMkLst>
        </pc:picChg>
        <pc:picChg chg="add mod">
          <ac:chgData name="Jenifer Prince Devaraj" userId="c3fb109c-09d1-42a6-93f4-69472d709861" providerId="ADAL" clId="{09A26AFE-3578-4143-B1B0-81DF391638B0}" dt="2026-03-12T10:10:27.937" v="184" actId="1076"/>
          <ac:picMkLst>
            <pc:docMk/>
            <pc:sldMk cId="598283574" sldId="860"/>
            <ac:picMk id="11" creationId="{0D84DFB7-C4EF-6BDD-9CDC-94DDFAF4470E}"/>
          </ac:picMkLst>
        </pc:picChg>
        <pc:picChg chg="add mod">
          <ac:chgData name="Jenifer Prince Devaraj" userId="c3fb109c-09d1-42a6-93f4-69472d709861" providerId="ADAL" clId="{09A26AFE-3578-4143-B1B0-81DF391638B0}" dt="2026-03-12T10:10:43.575" v="187" actId="1076"/>
          <ac:picMkLst>
            <pc:docMk/>
            <pc:sldMk cId="598283574" sldId="860"/>
            <ac:picMk id="13" creationId="{F8CD342F-9A6D-8DC9-B6CB-30F13850B6A5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12T10:11:29.723" v="198" actId="1076"/>
        <pc:sldMkLst>
          <pc:docMk/>
          <pc:sldMk cId="2558797023" sldId="861"/>
        </pc:sldMkLst>
        <pc:picChg chg="add mod">
          <ac:chgData name="Jenifer Prince Devaraj" userId="c3fb109c-09d1-42a6-93f4-69472d709861" providerId="ADAL" clId="{09A26AFE-3578-4143-B1B0-81DF391638B0}" dt="2026-03-12T10:11:09.267" v="192" actId="1076"/>
          <ac:picMkLst>
            <pc:docMk/>
            <pc:sldMk cId="2558797023" sldId="861"/>
            <ac:picMk id="5" creationId="{83C192A9-9469-0277-7798-FC3209E3C734}"/>
          </ac:picMkLst>
        </pc:picChg>
        <pc:picChg chg="add mod">
          <ac:chgData name="Jenifer Prince Devaraj" userId="c3fb109c-09d1-42a6-93f4-69472d709861" providerId="ADAL" clId="{09A26AFE-3578-4143-B1B0-81DF391638B0}" dt="2026-03-12T10:11:29.723" v="198" actId="1076"/>
          <ac:picMkLst>
            <pc:docMk/>
            <pc:sldMk cId="2558797023" sldId="861"/>
            <ac:picMk id="7" creationId="{1CFD9383-28AE-0F06-11DB-C0621A92E479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12T10:42:33.236" v="228" actId="1076"/>
        <pc:sldMkLst>
          <pc:docMk/>
          <pc:sldMk cId="740475926" sldId="862"/>
        </pc:sldMkLst>
        <pc:picChg chg="add mod">
          <ac:chgData name="Jenifer Prince Devaraj" userId="c3fb109c-09d1-42a6-93f4-69472d709861" providerId="ADAL" clId="{09A26AFE-3578-4143-B1B0-81DF391638B0}" dt="2026-03-12T10:32:48.602" v="213" actId="1076"/>
          <ac:picMkLst>
            <pc:docMk/>
            <pc:sldMk cId="740475926" sldId="862"/>
            <ac:picMk id="2" creationId="{F77404AC-02DD-28A9-3AE4-9C5405A3F151}"/>
          </ac:picMkLst>
        </pc:picChg>
        <pc:picChg chg="add mod">
          <ac:chgData name="Jenifer Prince Devaraj" userId="c3fb109c-09d1-42a6-93f4-69472d709861" providerId="ADAL" clId="{09A26AFE-3578-4143-B1B0-81DF391638B0}" dt="2026-03-12T10:42:33.236" v="228" actId="1076"/>
          <ac:picMkLst>
            <pc:docMk/>
            <pc:sldMk cId="740475926" sldId="862"/>
            <ac:picMk id="9" creationId="{5BF4BB0B-37FE-629F-F3EB-FC352CB28518}"/>
          </ac:picMkLst>
        </pc:picChg>
        <pc:picChg chg="add mod">
          <ac:chgData name="Jenifer Prince Devaraj" userId="c3fb109c-09d1-42a6-93f4-69472d709861" providerId="ADAL" clId="{09A26AFE-3578-4143-B1B0-81DF391638B0}" dt="2026-03-12T10:42:31.740" v="227" actId="1076"/>
          <ac:picMkLst>
            <pc:docMk/>
            <pc:sldMk cId="740475926" sldId="862"/>
            <ac:picMk id="11" creationId="{BC197F02-FB1B-0FEC-79BA-CDFB4A0BE216}"/>
          </ac:picMkLst>
        </pc:picChg>
      </pc:sldChg>
      <pc:sldChg chg="addSp delSp modSp add mod">
        <pc:chgData name="Jenifer Prince Devaraj" userId="c3fb109c-09d1-42a6-93f4-69472d709861" providerId="ADAL" clId="{09A26AFE-3578-4143-B1B0-81DF391638B0}" dt="2026-03-12T10:56:58.790" v="234" actId="1076"/>
        <pc:sldMkLst>
          <pc:docMk/>
          <pc:sldMk cId="4192823996" sldId="863"/>
        </pc:sldMkLst>
        <pc:picChg chg="add mod">
          <ac:chgData name="Jenifer Prince Devaraj" userId="c3fb109c-09d1-42a6-93f4-69472d709861" providerId="ADAL" clId="{09A26AFE-3578-4143-B1B0-81DF391638B0}" dt="2026-03-12T10:43:31.489" v="231" actId="1076"/>
          <ac:picMkLst>
            <pc:docMk/>
            <pc:sldMk cId="4192823996" sldId="863"/>
            <ac:picMk id="2" creationId="{58914A56-DB5D-228D-7AC8-BA99EF60D605}"/>
          </ac:picMkLst>
        </pc:picChg>
        <pc:picChg chg="add mod">
          <ac:chgData name="Jenifer Prince Devaraj" userId="c3fb109c-09d1-42a6-93f4-69472d709861" providerId="ADAL" clId="{09A26AFE-3578-4143-B1B0-81DF391638B0}" dt="2026-03-12T10:56:58.790" v="234" actId="1076"/>
          <ac:picMkLst>
            <pc:docMk/>
            <pc:sldMk cId="4192823996" sldId="863"/>
            <ac:picMk id="8" creationId="{FF161B84-04F1-9519-2DFF-C5BF592E46B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8036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952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1821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5066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06834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847918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90A70F-CFCA-FFF2-0ED5-0469FA5E10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012607A-1A92-7ADD-1A7A-78FB261208C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E5DE96E-2DB8-2F82-63BE-2430AB75FD0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638EE34-6AC0-CC70-6B20-8CB89C8F3A6B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305B7E-6511-1E35-5B92-6A33F05F38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1EF218-9AE5-81FF-C744-70661B0577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2887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60121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5780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53768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29198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837529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1BF215-8A24-19D3-8540-71A750E092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E824EC-96D8-E0C6-B4AB-A91BD697F5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822E075-4CE6-4E99-D626-CB16012873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49F5EAD-40B2-9765-D594-5ADF431B7BE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E7977-910D-D9CF-5439-20CB04F31D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9A914E-99A4-8D7A-681E-1E61A664B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2432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785E44-B3BE-02BE-04E7-8BA9F901F0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CC86C1-7BEE-4FE8-D392-E063066D45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A1DD879-B7A0-64B9-33DA-857121BB42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2F5C861B-DE76-5A73-626B-3E23820D179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87718-3FAE-9264-A3CE-76F3CA09AA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E7DBB5-B656-5CCA-1340-72331AA7F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00111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D621C4-024A-B803-CEC7-0A0BA9C40A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A3D4B98-40E7-B65C-6612-E1B952B703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0593047-4C82-326B-C87A-A3BB90DD6A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2B6EFDB-6E68-2509-2EA0-B2BBD83C806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DC3749-F5C3-EB75-04B2-1EFBD0344D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F01E91-EFCD-4918-E2D3-9A9CAAD55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13520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E6C7D9-E763-A09B-12DB-A2EB228EB6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98964F-0925-019C-29CF-2214FC27DF5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175F31-FC5B-D974-F4DB-DB722CA9AD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40288FC-26E6-0D01-E874-0DF2D1828FBD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C9B13F-FB15-4189-C50F-D4B467591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3A242E-1F39-6EED-DCC3-BA79014F94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7378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78771A-7C4B-D915-973A-F2DB6253CE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22BC07-33ED-7622-2F01-BC4660CC6A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DA67BE-1B53-EE63-88A3-71CB570EFD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7E5FD15-E3E6-A4BD-A5D8-8C61AB2F872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A2A56-6CA8-E31A-668A-95D0FDF9E3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ABD3F5-8780-8CBC-B6E4-590CFFD79E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64503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EA088D-9486-1727-7C24-930F5472F6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1031F35-6365-1406-EC86-0848AFB3BF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1587356-6F22-207A-E28C-0F5BB44D93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401131A-348A-A31D-E92A-B88572E0437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4CC1E1-D74B-99F7-9C73-A80E9A4EF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F8AFA8-8CB8-DC63-8331-C5F4DAF81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78450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281FA5-5956-FA9D-6BE8-5F6812D73D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79F8EC0-EDEC-261E-AD16-C321BDA17E7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764476C-703F-27C1-5E3F-869B5DF613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592763DD-05E2-107B-D2CD-C802546659D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B7832-2E16-88E7-40FB-E96BAA0BE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A84F30-56F2-F512-27C9-1C9004424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513542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1AAF96-DA49-A441-2C07-2DCF533F8B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2BC62E-20C6-C9B9-4667-E3522EE111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62BEDA-B5C9-21C1-D360-3958CECC704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5B0BD74-5C5C-1C48-EBE2-29E4D594220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543EE8-BDF2-14C7-95B8-3A3A58657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53CFB5-6875-3C25-525F-0DC13EF4B6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5527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E8E2E6-5605-CF5E-9272-33EB1B338D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5C4930-B5EC-0D5E-1020-37299F4677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EC70C9-F16E-9BCA-DE47-2ECB03EFBD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14E3009-DDFC-86AF-3250-E5F381735F9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1D6834-F7B6-39CC-94CA-AFFB29BBE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2BF783-9AC7-5FC7-F161-F3EA4710A2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53361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91ABF0-D330-16D2-E70F-3D54C15901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942E34-3492-E566-4D47-A027C33869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70FB059-BE2F-0160-9EC7-5E2B5073BF6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171F43F5-D88E-C8E4-1117-D2AA41199E8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F089A3-92EF-459E-74C1-DED1B8C288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15BB26-E673-D6E0-35E6-F15FC701BB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85881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sz="22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State Reduction Example	</a:t>
            </a:r>
          </a:p>
          <a:p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</a:t>
            </a: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: 11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203" y="2344848"/>
            <a:ext cx="10758747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) </a:t>
            </a: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Determine the reduced state diagram for the state diagram given below.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(ii) Also, </a:t>
            </a:r>
            <a:r>
              <a:rPr lang="en-GB" sz="24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</a:t>
            </a:r>
            <a:r>
              <a:rPr lang="en-GB" sz="24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or the obtained reduced state diagram answer the following and design a     	synchronous Sequential Circuit using D Flip Flop.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0AEB0F-27C7-CFA1-2D07-909014B87D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7198" y="3158210"/>
            <a:ext cx="3200672" cy="3406578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3EF05F-A1B9-3522-AF68-1538A65A1418}"/>
              </a:ext>
            </a:extLst>
          </p:cNvPr>
          <p:cNvSpPr txBox="1"/>
          <p:nvPr/>
        </p:nvSpPr>
        <p:spPr>
          <a:xfrm>
            <a:off x="1414130" y="4167750"/>
            <a:ext cx="727456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Show the Reduced State Table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Show its state Assignment.			</a:t>
            </a:r>
            <a:r>
              <a:rPr lang="en-GB" sz="18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endParaRPr lang="en-GB" dirty="0">
              <a:latin typeface="Cambria" panose="020405030504060302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Obtain the PS- NS Table.                                                                              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Obtain Excitation Table.			</a:t>
            </a:r>
            <a:endParaRPr lang="en-GB" i="1" dirty="0">
              <a:latin typeface="Cambria" panose="020405030504060302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Output Expressions 				</a:t>
            </a:r>
            <a:endParaRPr lang="en-GB" i="1" dirty="0">
              <a:latin typeface="Cambria" panose="020405030504060302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800" i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Logic Circuit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AB3519-7B95-B6A9-D86F-7507D83D674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867563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</a:t>
            </a:r>
            <a:r>
              <a:rPr lang="en-GB" sz="2400" dirty="0" err="1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) 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1: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0AEB0F-27C7-CFA1-2D07-909014B87D5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0574" y="1633493"/>
            <a:ext cx="4633230" cy="493129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0F1874E5-DF59-FC34-357B-910A4B77EB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9108699"/>
              </p:ext>
            </p:extLst>
          </p:nvPr>
        </p:nvGraphicFramePr>
        <p:xfrm>
          <a:off x="344105" y="2496806"/>
          <a:ext cx="4756564" cy="33316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9752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770260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799460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807720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899372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364294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Output(z)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7812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1563144"/>
                  </a:ext>
                </a:extLst>
              </a:tr>
            </a:tbl>
          </a:graphicData>
        </a:graphic>
      </p:graphicFrame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F1550EF-AFDA-9A58-F7A2-3CD69B4B3640}"/>
              </a:ext>
            </a:extLst>
          </p:cNvPr>
          <p:cNvSpPr/>
          <p:nvPr/>
        </p:nvSpPr>
        <p:spPr>
          <a:xfrm>
            <a:off x="344105" y="4784631"/>
            <a:ext cx="4912360" cy="304800"/>
          </a:xfrm>
          <a:prstGeom prst="roundRect">
            <a:avLst/>
          </a:prstGeom>
          <a:solidFill>
            <a:schemeClr val="accent1">
              <a:alpha val="3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9FF6C377-63C1-C0EC-272E-F10394BF17A4}"/>
              </a:ext>
            </a:extLst>
          </p:cNvPr>
          <p:cNvSpPr/>
          <p:nvPr/>
        </p:nvSpPr>
        <p:spPr>
          <a:xfrm>
            <a:off x="344105" y="5495234"/>
            <a:ext cx="4912360" cy="304800"/>
          </a:xfrm>
          <a:prstGeom prst="roundRect">
            <a:avLst/>
          </a:prstGeom>
          <a:solidFill>
            <a:schemeClr val="accent1">
              <a:alpha val="3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1573631-E117-8719-9B1E-296E3DEB5E18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9FAED1B0-0D66-1111-EAE5-4381566761CE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475981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2:  Reduced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1E633C5E-52E8-4B80-7E34-0A06F2726B9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6030016"/>
              </p:ext>
            </p:extLst>
          </p:nvPr>
        </p:nvGraphicFramePr>
        <p:xfrm>
          <a:off x="863476" y="2600712"/>
          <a:ext cx="4756564" cy="2965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9752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770260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799460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807720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899372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370737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Output(z)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  <a:tr h="370737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237812"/>
                  </a:ext>
                </a:extLst>
              </a:tr>
            </a:tbl>
          </a:graphicData>
        </a:graphic>
      </p:graphicFrame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CCB3E0D-B330-5CE7-9B20-DC7BF70FC9CE}"/>
              </a:ext>
            </a:extLst>
          </p:cNvPr>
          <p:cNvSpPr/>
          <p:nvPr/>
        </p:nvSpPr>
        <p:spPr>
          <a:xfrm>
            <a:off x="785578" y="4468823"/>
            <a:ext cx="4912360" cy="304800"/>
          </a:xfrm>
          <a:prstGeom prst="roundRect">
            <a:avLst/>
          </a:prstGeom>
          <a:solidFill>
            <a:schemeClr val="accent1">
              <a:alpha val="39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4C83B198-9F6F-C8C8-0989-E6ABA18913D8}"/>
              </a:ext>
            </a:extLst>
          </p:cNvPr>
          <p:cNvSpPr/>
          <p:nvPr/>
        </p:nvSpPr>
        <p:spPr>
          <a:xfrm>
            <a:off x="785578" y="5192843"/>
            <a:ext cx="4912360" cy="304800"/>
          </a:xfrm>
          <a:prstGeom prst="roundRect">
            <a:avLst/>
          </a:prstGeom>
          <a:solidFill>
            <a:schemeClr val="accent1">
              <a:alpha val="37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1E76C41A-AAF7-F256-0192-781992B70D5B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5398F9-8079-8431-9905-CE8CDAF4EC0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44058F3-5904-8A4C-B8A8-E9414390A3A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426596" y="1293668"/>
            <a:ext cx="3680349" cy="2503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5314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2:  Further Reduced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graphicFrame>
        <p:nvGraphicFramePr>
          <p:cNvPr id="7" name="Table 5">
            <a:extLst>
              <a:ext uri="{FF2B5EF4-FFF2-40B4-BE49-F238E27FC236}">
                <a16:creationId xmlns:a16="http://schemas.microsoft.com/office/drawing/2014/main" id="{DFEECB39-E8F0-57F6-B667-94154E3A0B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4455021"/>
              </p:ext>
            </p:extLst>
          </p:nvPr>
        </p:nvGraphicFramePr>
        <p:xfrm>
          <a:off x="1062200" y="2657174"/>
          <a:ext cx="5313198" cy="2968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2919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860399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893016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902243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1004621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42405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Output(z)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</a:tbl>
          </a:graphicData>
        </a:graphic>
      </p:graphicFrame>
      <p:sp>
        <p:nvSpPr>
          <p:cNvPr id="3" name="Title 1">
            <a:extLst>
              <a:ext uri="{FF2B5EF4-FFF2-40B4-BE49-F238E27FC236}">
                <a16:creationId xmlns:a16="http://schemas.microsoft.com/office/drawing/2014/main" id="{AC366FC1-4A25-521C-2CE1-2449D4EF2519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AFCE770-DE1D-5408-72AC-B32213020F68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F58FC58-9668-1B90-2772-DA763E67DD0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910434" y="1405731"/>
            <a:ext cx="4063126" cy="2502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0657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To draw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3: Reduced State Diagram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AD41E7A-EED5-D09A-013F-8B1410D3D1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602" y="2562542"/>
            <a:ext cx="4028758" cy="379001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F62ABFE-D942-6F84-90B6-8869A7144A02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B80B40CF-5476-C40B-D9AC-17FEFB5CB81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D92652E-ED1B-AFDE-1CA4-7DCCCD8E7A03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746034" y="1156027"/>
            <a:ext cx="4227526" cy="24168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886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(ii) From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1: Show its Reduced state Table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2F20735-107B-E025-4356-66E37764E0E3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51856674-219F-30DB-6505-767A881B35D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55E4A8-F225-D348-7750-F5E68E0FE7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5276" y="2601276"/>
            <a:ext cx="6684751" cy="3821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115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9DB566-14DA-A0B7-48FB-34260C06FD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FFCA2-30A9-C3C5-AF63-A44B7184E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440" y="1232422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(ii) From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2: Show its state Assignment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1995DAB4-FC35-AAA0-DF7F-96C485A7EF8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6600B97-254F-93DB-E301-2D44F3D7FC42}"/>
              </a:ext>
            </a:extLst>
          </p:cNvPr>
          <p:cNvSpPr txBox="1"/>
          <p:nvPr/>
        </p:nvSpPr>
        <p:spPr>
          <a:xfrm>
            <a:off x="2499360" y="2731889"/>
            <a:ext cx="7274560" cy="24328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a  ---&gt;  000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b  ---&gt;  001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70510" indent="186690" algn="just"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  ---&gt;  010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d  ---&gt;  011</a:t>
            </a:r>
          </a:p>
          <a:p>
            <a:pPr>
              <a:lnSpc>
                <a:spcPct val="150000"/>
              </a:lnSpc>
            </a:pPr>
            <a:r>
              <a:rPr lang="en-GB" dirty="0"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e</a:t>
            </a:r>
            <a:r>
              <a:rPr lang="en-GB" sz="1800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---&gt;    100 	</a:t>
            </a:r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93DF75E7-2822-44E7-F6A6-6D9B61E0A6A5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B6E5F03B-0363-1512-DBF4-9CB0CFB9975F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318FC94-884C-4BC6-3FC2-D16B57BA58F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7562970" y="1420319"/>
            <a:ext cx="4421900" cy="2527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55968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F62ABFE-D942-6F84-90B6-8869A7144A02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B80B40CF-5476-C40B-D9AC-17FEFB5CB81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7" name="Table 10">
            <a:extLst>
              <a:ext uri="{FF2B5EF4-FFF2-40B4-BE49-F238E27FC236}">
                <a16:creationId xmlns:a16="http://schemas.microsoft.com/office/drawing/2014/main" id="{16159667-0863-AEF2-B42D-56683F0A2BA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0346026"/>
              </p:ext>
            </p:extLst>
          </p:nvPr>
        </p:nvGraphicFramePr>
        <p:xfrm>
          <a:off x="8044595" y="1277747"/>
          <a:ext cx="3510280" cy="54756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0300">
                  <a:extLst>
                    <a:ext uri="{9D8B030D-6E8A-4147-A177-3AD203B41FA5}">
                      <a16:colId xmlns:a16="http://schemas.microsoft.com/office/drawing/2014/main" val="543764467"/>
                    </a:ext>
                  </a:extLst>
                </a:gridCol>
                <a:gridCol w="721142">
                  <a:extLst>
                    <a:ext uri="{9D8B030D-6E8A-4147-A177-3AD203B41FA5}">
                      <a16:colId xmlns:a16="http://schemas.microsoft.com/office/drawing/2014/main" val="406008178"/>
                    </a:ext>
                  </a:extLst>
                </a:gridCol>
                <a:gridCol w="967577">
                  <a:extLst>
                    <a:ext uri="{9D8B030D-6E8A-4147-A177-3AD203B41FA5}">
                      <a16:colId xmlns:a16="http://schemas.microsoft.com/office/drawing/2014/main" val="491171511"/>
                    </a:ext>
                  </a:extLst>
                </a:gridCol>
                <a:gridCol w="771261">
                  <a:extLst>
                    <a:ext uri="{9D8B030D-6E8A-4147-A177-3AD203B41FA5}">
                      <a16:colId xmlns:a16="http://schemas.microsoft.com/office/drawing/2014/main" val="1849074736"/>
                    </a:ext>
                  </a:extLst>
                </a:gridCol>
              </a:tblGrid>
              <a:tr h="467062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1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1" dirty="0"/>
                        <a:t>Next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Output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5409167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  q2 q1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  Q2 Q1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1216498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1033510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9281955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8705036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5252845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810419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234640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9643990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63038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0494645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5544473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670123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8362633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4441932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335731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0362414"/>
                  </a:ext>
                </a:extLst>
              </a:tr>
              <a:tr h="294624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00" b="1" dirty="0"/>
                        <a:t>d   </a:t>
                      </a:r>
                      <a:r>
                        <a:rPr lang="en-GB" sz="1000" b="1" dirty="0" err="1"/>
                        <a:t>d</a:t>
                      </a:r>
                      <a:r>
                        <a:rPr lang="en-GB" sz="1000" b="1" dirty="0"/>
                        <a:t>   </a:t>
                      </a:r>
                      <a:r>
                        <a:rPr lang="en-GB" sz="1000" b="1" dirty="0" err="1"/>
                        <a:t>d</a:t>
                      </a:r>
                      <a:endParaRPr lang="en-GB" sz="1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896887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BBCC3A8D-FAD4-F2DF-AF9B-45D1CAE809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8828567"/>
              </p:ext>
            </p:extLst>
          </p:nvPr>
        </p:nvGraphicFramePr>
        <p:xfrm>
          <a:off x="165723" y="3889594"/>
          <a:ext cx="5313198" cy="2968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2919">
                  <a:extLst>
                    <a:ext uri="{9D8B030D-6E8A-4147-A177-3AD203B41FA5}">
                      <a16:colId xmlns:a16="http://schemas.microsoft.com/office/drawing/2014/main" val="161688845"/>
                    </a:ext>
                  </a:extLst>
                </a:gridCol>
                <a:gridCol w="860399">
                  <a:extLst>
                    <a:ext uri="{9D8B030D-6E8A-4147-A177-3AD203B41FA5}">
                      <a16:colId xmlns:a16="http://schemas.microsoft.com/office/drawing/2014/main" val="3236037960"/>
                    </a:ext>
                  </a:extLst>
                </a:gridCol>
                <a:gridCol w="893016">
                  <a:extLst>
                    <a:ext uri="{9D8B030D-6E8A-4147-A177-3AD203B41FA5}">
                      <a16:colId xmlns:a16="http://schemas.microsoft.com/office/drawing/2014/main" val="2302924403"/>
                    </a:ext>
                  </a:extLst>
                </a:gridCol>
                <a:gridCol w="902243">
                  <a:extLst>
                    <a:ext uri="{9D8B030D-6E8A-4147-A177-3AD203B41FA5}">
                      <a16:colId xmlns:a16="http://schemas.microsoft.com/office/drawing/2014/main" val="3785997032"/>
                    </a:ext>
                  </a:extLst>
                </a:gridCol>
                <a:gridCol w="1004621">
                  <a:extLst>
                    <a:ext uri="{9D8B030D-6E8A-4147-A177-3AD203B41FA5}">
                      <a16:colId xmlns:a16="http://schemas.microsoft.com/office/drawing/2014/main" val="3315824896"/>
                    </a:ext>
                  </a:extLst>
                </a:gridCol>
              </a:tblGrid>
              <a:tr h="424058"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Next State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r>
                        <a:rPr lang="en-GB" b="1" dirty="0"/>
                        <a:t>           Output (z)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53949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r>
                        <a:rPr lang="en-GB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>
                          <a:latin typeface="Calibri "/>
                          <a:cs typeface="Arabic Typesetting" panose="03020402040406030203" pitchFamily="66" charset="-78"/>
                        </a:rPr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dirty="0"/>
                        <a:t>x =1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751764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192086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52786994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0288520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6397208"/>
                  </a:ext>
                </a:extLst>
              </a:tr>
              <a:tr h="424058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7177966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8FBB1135-8A41-6EB6-1CC6-852DD79D2682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07870" y="1352891"/>
            <a:ext cx="1048338" cy="181117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428D18C7-6274-B5A5-306F-7F44A0C11F1B}"/>
              </a:ext>
            </a:extLst>
          </p:cNvPr>
          <p:cNvSpPr txBox="1"/>
          <p:nvPr/>
        </p:nvSpPr>
        <p:spPr>
          <a:xfrm>
            <a:off x="6353789" y="4238026"/>
            <a:ext cx="11326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OR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4541B31-395B-AAFE-FD11-B8ED149C2267}"/>
              </a:ext>
            </a:extLst>
          </p:cNvPr>
          <p:cNvSpPr txBox="1"/>
          <p:nvPr/>
        </p:nvSpPr>
        <p:spPr>
          <a:xfrm>
            <a:off x="207870" y="3304309"/>
            <a:ext cx="46602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Step 3: PS – NS Table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04A78E-589E-48DC-4459-095E0152074A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969551" y="1210858"/>
            <a:ext cx="3664936" cy="20952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3948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98" y="1457145"/>
            <a:ext cx="12306903" cy="2340474"/>
          </a:xfrm>
        </p:spPr>
        <p:txBody>
          <a:bodyPr>
            <a:normAutofit/>
          </a:bodyPr>
          <a:lstStyle/>
          <a:p>
            <a:pPr lvl="0">
              <a:lnSpc>
                <a:spcPct val="100000"/>
              </a:lnSpc>
              <a:tabLst>
                <a:tab pos="540385" algn="l"/>
              </a:tabLst>
            </a:pP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4: Obtain Excitation Table using</a:t>
            </a:r>
            <a:r>
              <a:rPr lang="en-GB" sz="2400" dirty="0"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D Flip- flop.	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graphicFrame>
        <p:nvGraphicFramePr>
          <p:cNvPr id="3" name="Table 10">
            <a:extLst>
              <a:ext uri="{FF2B5EF4-FFF2-40B4-BE49-F238E27FC236}">
                <a16:creationId xmlns:a16="http://schemas.microsoft.com/office/drawing/2014/main" id="{7F5F56A5-0BA6-A6C4-6067-2FC812DC407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2961157"/>
              </p:ext>
            </p:extLst>
          </p:nvPr>
        </p:nvGraphicFramePr>
        <p:xfrm>
          <a:off x="7424072" y="1248981"/>
          <a:ext cx="4058346" cy="55051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9895">
                  <a:extLst>
                    <a:ext uri="{9D8B030D-6E8A-4147-A177-3AD203B41FA5}">
                      <a16:colId xmlns:a16="http://schemas.microsoft.com/office/drawing/2014/main" val="543764467"/>
                    </a:ext>
                  </a:extLst>
                </a:gridCol>
                <a:gridCol w="617872">
                  <a:extLst>
                    <a:ext uri="{9D8B030D-6E8A-4147-A177-3AD203B41FA5}">
                      <a16:colId xmlns:a16="http://schemas.microsoft.com/office/drawing/2014/main" val="406008178"/>
                    </a:ext>
                  </a:extLst>
                </a:gridCol>
                <a:gridCol w="829017">
                  <a:extLst>
                    <a:ext uri="{9D8B030D-6E8A-4147-A177-3AD203B41FA5}">
                      <a16:colId xmlns:a16="http://schemas.microsoft.com/office/drawing/2014/main" val="491171511"/>
                    </a:ext>
                  </a:extLst>
                </a:gridCol>
                <a:gridCol w="660815">
                  <a:extLst>
                    <a:ext uri="{9D8B030D-6E8A-4147-A177-3AD203B41FA5}">
                      <a16:colId xmlns:a16="http://schemas.microsoft.com/office/drawing/2014/main" val="1849074736"/>
                    </a:ext>
                  </a:extLst>
                </a:gridCol>
                <a:gridCol w="1050747">
                  <a:extLst>
                    <a:ext uri="{9D8B030D-6E8A-4147-A177-3AD203B41FA5}">
                      <a16:colId xmlns:a16="http://schemas.microsoft.com/office/drawing/2014/main" val="290122722"/>
                    </a:ext>
                  </a:extLst>
                </a:gridCol>
              </a:tblGrid>
              <a:tr h="469575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Present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Input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Next State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800" b="1" dirty="0"/>
                        <a:t>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D Flip-flop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15409167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  q2 q1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  Q2 Q1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00" b="1" dirty="0"/>
                        <a:t>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D2 D1  D0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51216498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1033510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49281955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8705036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5252845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810419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234640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1     0     0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9643990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763038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0494645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5544473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670123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1   0   1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8362633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4441932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335731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0362414"/>
                  </a:ext>
                </a:extLst>
              </a:tr>
              <a:tr h="296208"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1   1   1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050" b="1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050" b="1" dirty="0"/>
                        <a:t>d     </a:t>
                      </a:r>
                      <a:r>
                        <a:rPr lang="en-GB" sz="1050" b="1" dirty="0" err="1"/>
                        <a:t>d</a:t>
                      </a:r>
                      <a:r>
                        <a:rPr lang="en-GB" sz="1050" b="1" dirty="0"/>
                        <a:t>     </a:t>
                      </a:r>
                      <a:r>
                        <a:rPr lang="en-GB" sz="1050" b="1" dirty="0" err="1"/>
                        <a:t>d</a:t>
                      </a:r>
                      <a:endParaRPr lang="en-GB" sz="105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896887"/>
                  </a:ext>
                </a:extLst>
              </a:tr>
            </a:tbl>
          </a:graphicData>
        </a:graphic>
      </p:graphicFrame>
      <p:sp>
        <p:nvSpPr>
          <p:cNvPr id="4" name="Title 1">
            <a:extLst>
              <a:ext uri="{FF2B5EF4-FFF2-40B4-BE49-F238E27FC236}">
                <a16:creationId xmlns:a16="http://schemas.microsoft.com/office/drawing/2014/main" id="{532AF071-AB23-762A-4DD1-BAA2DC668D24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7D72A79-72FA-61F6-97F1-347DC4A9FB70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575186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7826" y="1835095"/>
            <a:ext cx="12306903" cy="2340474"/>
          </a:xfrm>
        </p:spPr>
        <p:txBody>
          <a:bodyPr>
            <a:normAutofit fontScale="90000"/>
          </a:bodyPr>
          <a:lstStyle/>
          <a:p>
            <a:pPr marL="450215">
              <a:lnSpc>
                <a:spcPct val="200000"/>
              </a:lnSpc>
              <a:tabLst>
                <a:tab pos="450215" algn="l"/>
                <a:tab pos="63055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From the Reduced State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5: K Map Expressions 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68B54AD-B017-AFC2-458E-838DAD3167F3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1AD646-39A2-6136-48CB-93AD606245AD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523682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32AF071-AB23-762A-4DD1-BAA2DC668D24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27D72A79-72FA-61F6-97F1-347DC4A9FB70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04EDAF0-4CD2-CA61-FC67-1658A0148FBD}"/>
                  </a:ext>
                </a:extLst>
              </p:cNvPr>
              <p:cNvSpPr txBox="1"/>
              <p:nvPr/>
            </p:nvSpPr>
            <p:spPr>
              <a:xfrm>
                <a:off x="6215063" y="2354955"/>
                <a:ext cx="7276234" cy="214808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𝑋</m:t>
                          </m:r>
                        </m:e>
                      </m:acc>
                    </m:oMath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  <m:oMath xmlns:m="http://schemas.openxmlformats.org/officeDocument/2006/math"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𝑍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</m:oMathPara>
                </a14:m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endParaRPr lang="en-GB" dirty="0"/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804EDAF0-4CD2-CA61-FC67-1658A0148FB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5063" y="2354955"/>
                <a:ext cx="7276234" cy="2148089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553659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970" y="1716753"/>
            <a:ext cx="12306903" cy="2340474"/>
          </a:xfrm>
        </p:spPr>
        <p:txBody>
          <a:bodyPr>
            <a:normAutofit fontScale="90000"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Step 6 : Logic Diagram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					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					</a:t>
            </a:r>
            <a:b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7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</a:t>
            </a:r>
            <a:r>
              <a:rPr lang="en-ZA" sz="12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			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5CA1E14-DB38-E9AE-7F1A-25E3547EBA9F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0AE5BF-198C-8CD8-D3F3-219F91275A1B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D16093BE-AC37-57B2-A843-686B22211DE9}"/>
                  </a:ext>
                </a:extLst>
              </p:cNvPr>
              <p:cNvSpPr txBox="1"/>
              <p:nvPr/>
            </p:nvSpPr>
            <p:spPr>
              <a:xfrm>
                <a:off x="6215063" y="2354955"/>
                <a:ext cx="7276234" cy="2148089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𝑋</m:t>
                          </m:r>
                        </m:e>
                      </m:acc>
                    </m:oMath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1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  <m:oMath xmlns:m="http://schemas.openxmlformats.org/officeDocument/2006/math">
                      <m:sSub>
                        <m:sSubPr>
                          <m:ctrlP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𝐷</m:t>
                          </m:r>
                        </m:e>
                        <m:sub>
                          <m:r>
                            <a:rPr lang="en-GB" sz="1800" b="0" i="1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  <m:oMath xmlns:m="http://schemas.openxmlformats.org/officeDocument/2006/math"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𝑍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  <m:r>
                        <a:rPr lang="en-GB" sz="1800" i="1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b="0" i="1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𝑋</m:t>
                      </m:r>
                    </m:oMath>
                  </m:oMathPara>
                </a14:m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18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</a:br>
                <a:br>
                  <a:rPr lang="en-GB" sz="2400" dirty="0">
                    <a:effectLst/>
                    <a:latin typeface="Cambria" panose="02040503050406030204" pitchFamily="18" charset="0"/>
                    <a:ea typeface="Calibri" panose="020F0502020204030204" pitchFamily="34" charset="0"/>
                    <a:cs typeface="Arial" panose="020B0604020202020204" pitchFamily="34" charset="0"/>
                  </a:rPr>
                </a:br>
                <a:endParaRPr lang="en-GB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D16093BE-AC37-57B2-A843-686B22211DE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15063" y="2354955"/>
                <a:ext cx="7276234" cy="2148089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16741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BAC971-C664-4BBF-713E-79D667C2D9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A90634E1-A9B8-24F5-12FB-83F02FA65CE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341EE7E-5ACF-8E40-6B93-09353053C1E5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CAF3BD-C3A5-9400-FA6D-5BB7672F73C1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742A6A7-6CF7-37E0-8239-EAFE9134DE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55543" y="999844"/>
            <a:ext cx="11594969" cy="1325563"/>
          </a:xfrm>
        </p:spPr>
        <p:txBody>
          <a:bodyPr>
            <a:normAutofit/>
          </a:bodyPr>
          <a:lstStyle/>
          <a:p>
            <a:r>
              <a:rPr lang="en-GB" sz="2600" dirty="0"/>
              <a:t>For the given state diagram illustrated in </a:t>
            </a:r>
            <a:r>
              <a:rPr lang="en-GB" sz="2600" i="1" dirty="0"/>
              <a:t>Fig 1</a:t>
            </a:r>
            <a:r>
              <a:rPr lang="en-GB" sz="2600" dirty="0"/>
              <a:t>, answer the following.	</a:t>
            </a:r>
            <a:br>
              <a:rPr lang="en-GB" sz="2600" dirty="0"/>
            </a:br>
            <a:endParaRPr lang="en-GB" sz="2600" dirty="0"/>
          </a:p>
        </p:txBody>
      </p:sp>
      <p:pic>
        <p:nvPicPr>
          <p:cNvPr id="6" name="Picture 5" descr="A diagram of a diagram&#10;&#10;Description automatically generated">
            <a:extLst>
              <a:ext uri="{FF2B5EF4-FFF2-40B4-BE49-F238E27FC236}">
                <a16:creationId xmlns:a16="http://schemas.microsoft.com/office/drawing/2014/main" id="{66792F04-0164-425C-B0EE-235ACBB6C8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2711" y="1757926"/>
            <a:ext cx="5703976" cy="3232253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E3D1576-1E89-0FCB-4F21-869DB8C12687}"/>
              </a:ext>
            </a:extLst>
          </p:cNvPr>
          <p:cNvSpPr txBox="1"/>
          <p:nvPr/>
        </p:nvSpPr>
        <p:spPr>
          <a:xfrm>
            <a:off x="638087" y="4797894"/>
            <a:ext cx="9582335" cy="15530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>
              <a:lnSpc>
                <a:spcPct val="150000"/>
              </a:lnSpc>
              <a:buFont typeface="+mj-lt"/>
              <a:buAutoNum type="alphaLcParenBoth"/>
              <a:tabLst>
                <a:tab pos="540385" algn="l"/>
                <a:tab pos="4951095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Aptos" panose="020B0004020202020204" pitchFamily="34" charset="0"/>
                <a:cs typeface="Arial" panose="020B0604020202020204" pitchFamily="34" charset="0"/>
              </a:rPr>
              <a:t>Provide its State Table.	</a:t>
            </a:r>
          </a:p>
          <a:p>
            <a:pPr marL="742950" lvl="1" indent="-285750">
              <a:lnSpc>
                <a:spcPct val="150000"/>
              </a:lnSpc>
              <a:buFont typeface="+mj-lt"/>
              <a:buAutoNum type="alphaLcParenBoth"/>
              <a:tabLst>
                <a:tab pos="540385" algn="l"/>
                <a:tab pos="4951095" algn="l"/>
                <a:tab pos="531114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Aptos" panose="020B0004020202020204" pitchFamily="34" charset="0"/>
                <a:cs typeface="Arial" panose="020B0604020202020204" pitchFamily="34" charset="0"/>
              </a:rPr>
              <a:t>Provide its Reduced State Table.	</a:t>
            </a:r>
          </a:p>
          <a:p>
            <a:pPr marL="742950" lvl="1" indent="-285750">
              <a:lnSpc>
                <a:spcPct val="150000"/>
              </a:lnSpc>
              <a:buFont typeface="+mj-lt"/>
              <a:buAutoNum type="alphaLcParenBoth"/>
              <a:tabLst>
                <a:tab pos="540385" algn="l"/>
                <a:tab pos="4951095" algn="l"/>
                <a:tab pos="5311140" algn="l"/>
              </a:tabLst>
            </a:pPr>
            <a:r>
              <a:rPr lang="en-GB" sz="2200" dirty="0">
                <a:effectLst/>
                <a:latin typeface="Cambria" panose="02040503050406030204" pitchFamily="18" charset="0"/>
                <a:ea typeface="Aptos" panose="020B0004020202020204" pitchFamily="34" charset="0"/>
                <a:cs typeface="Arial" panose="020B0604020202020204" pitchFamily="34" charset="0"/>
              </a:rPr>
              <a:t>Draw the reduced State Diagram.	</a:t>
            </a:r>
          </a:p>
        </p:txBody>
      </p:sp>
    </p:spTree>
    <p:extLst>
      <p:ext uri="{BB962C8B-B14F-4D97-AF65-F5344CB8AC3E}">
        <p14:creationId xmlns:p14="http://schemas.microsoft.com/office/powerpoint/2010/main" val="27013099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572CA9-E25E-72E0-3000-ABB67E429F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B3330A5D-CC7A-AFA9-6F4E-7666C03E5AD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3A7FB7E-06E1-6314-ADC3-4952F4CE1031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CB4CD6D-BBBB-E7A5-95C7-50D53977BCF6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55ED6A4-A028-1D9A-9DF2-3CB0FAA6727E}"/>
              </a:ext>
            </a:extLst>
          </p:cNvPr>
          <p:cNvSpPr txBox="1"/>
          <p:nvPr/>
        </p:nvSpPr>
        <p:spPr>
          <a:xfrm>
            <a:off x="52161" y="597701"/>
            <a:ext cx="11657486" cy="5404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 algn="just">
              <a:lnSpc>
                <a:spcPct val="200000"/>
              </a:lnSpc>
              <a:buFont typeface="+mj-lt"/>
              <a:buAutoNum type="alphaLcParenBoth"/>
              <a:tabLst>
                <a:tab pos="540385" algn="l"/>
                <a:tab pos="4951095" algn="l"/>
              </a:tabLst>
            </a:pPr>
            <a:endParaRPr lang="en-GB" sz="2200" dirty="0">
              <a:effectLst/>
              <a:latin typeface="Cambria" panose="020405030504060302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lvl="0" algn="just">
              <a:lnSpc>
                <a:spcPct val="200000"/>
              </a:lnSpc>
            </a:pPr>
            <a:r>
              <a:rPr lang="en-GB" sz="22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(ii) Design an Asynchronous Circuit by utilising the reduced State table from the previous section </a:t>
            </a:r>
            <a:r>
              <a:rPr lang="en-GB" sz="2200" b="1" i="1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(c</a:t>
            </a:r>
            <a:r>
              <a:rPr lang="en-GB" sz="2200" b="1" i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)</a:t>
            </a:r>
            <a:r>
              <a:rPr lang="en-GB" sz="220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r>
              <a:rPr lang="en-GB" sz="2200" b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20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Your Solution Should include the following.</a:t>
            </a:r>
          </a:p>
          <a:p>
            <a:pPr marL="1371600" lvl="2" indent="-457200" algn="just">
              <a:lnSpc>
                <a:spcPct val="200000"/>
              </a:lnSpc>
              <a:buFont typeface="+mj-lt"/>
              <a:buAutoNum type="arabicParenR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State table and State Assignments.					</a:t>
            </a:r>
          </a:p>
          <a:p>
            <a:pPr marL="1371600" lvl="2" indent="-457200" algn="just">
              <a:lnSpc>
                <a:spcPct val="200000"/>
              </a:lnSpc>
              <a:buFont typeface="+mj-lt"/>
              <a:buAutoNum type="arabicParenR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Excitation Table for determining input requirements using any flipflop.	</a:t>
            </a:r>
          </a:p>
          <a:p>
            <a:pPr marL="1371600" lvl="2" indent="-457200" algn="just">
              <a:lnSpc>
                <a:spcPct val="200000"/>
              </a:lnSpc>
              <a:buFont typeface="+mj-lt"/>
              <a:buAutoNum type="arabicParenR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Simplified K-Map Expressions for logic minimization.		</a:t>
            </a:r>
          </a:p>
          <a:p>
            <a:pPr marL="1371600" lvl="2" indent="-457200" algn="just">
              <a:lnSpc>
                <a:spcPct val="200000"/>
              </a:lnSpc>
              <a:buFont typeface="+mj-lt"/>
              <a:buAutoNum type="arabicParenR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Logic Diagram to represent the final gate-level design.		</a:t>
            </a:r>
          </a:p>
          <a:p>
            <a:pPr lvl="0" algn="just">
              <a:lnSpc>
                <a:spcPct val="200000"/>
              </a:lnSpc>
            </a:pPr>
            <a:endParaRPr lang="en-GB" sz="220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53205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D04051-9C54-5C65-23FD-4A871C6AFE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4EE1CB47-4EDB-7FCE-B1D7-3F27F198972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61E64D5-F4A7-A4D9-D630-7D9E619C189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B6BED4-75A3-A307-CF29-E740EF242EA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6935C31-2ECE-939B-9ED7-4534D506B2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6638" y="2195761"/>
            <a:ext cx="5191114" cy="3058699"/>
          </a:xfrm>
          <a:prstGeom prst="rect">
            <a:avLst/>
          </a:prstGeom>
        </p:spPr>
      </p:pic>
      <p:pic>
        <p:nvPicPr>
          <p:cNvPr id="11" name="Picture 10" descr="A diagram of a diagram&#10;&#10;Description automatically generated">
            <a:extLst>
              <a:ext uri="{FF2B5EF4-FFF2-40B4-BE49-F238E27FC236}">
                <a16:creationId xmlns:a16="http://schemas.microsoft.com/office/drawing/2014/main" id="{9693BC84-E14A-FA95-6F1F-ED23B16766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6039" y="1398233"/>
            <a:ext cx="4106255" cy="23268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129834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D8746C-FE34-032B-A394-F27A579DAC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C0ED43EA-EF36-99BF-D1A7-C8C087892F3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F60FF70-7C9B-E382-E222-199058871AE2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56625-228F-3AD5-D494-DA574A25F35A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678A11-3E83-A726-EC70-4820AC8DD7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501" y="2077374"/>
            <a:ext cx="5406501" cy="2703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12072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8BF94-776C-C823-48AF-8010E3EBA1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242476AB-107B-1F1D-C847-B341A74CE51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610ABCC-1D34-F6E1-19BD-3FC0C61B2B02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6B48C6-2E38-CD75-F20C-B1B6AFB3B3B2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DE04685-99C4-A136-856D-B2A79E3FEA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4063" y="2463553"/>
            <a:ext cx="6092330" cy="34290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57E35D5-F18E-E8B2-7BB7-418C55B973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27759" y="1467860"/>
            <a:ext cx="4050094" cy="1961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5073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CC3250-EEE1-1372-5E42-B3256F6447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40F63A4E-3C05-777F-F484-A1B5E9CBFCB2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839C863-2B81-458A-AA6A-40E9DB336236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D72DDC-C319-02E8-8FDC-97044D9BD928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84C6942-72DB-58D3-9CDB-8EE97D54CE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818" y="1510889"/>
            <a:ext cx="5900597" cy="54235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D84DFB7-C4EF-6BDD-9CDC-94DDFAF447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447" y="2548916"/>
            <a:ext cx="5619561" cy="34290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8CD342F-9A6D-8DC9-B6CB-30F13850B6A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11802" y="2614843"/>
            <a:ext cx="3018703" cy="2801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28357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FADB06-76D9-C997-5230-F409B0715C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69B4359D-BB23-DFD8-7409-6A78BA65B2A6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473BF130-E2EC-2434-AF31-E21B1D7183A7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7DC58B3-AB60-1CFD-8923-DC5682AF12C1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3C192A9-9469-0277-7798-FC3209E3C7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9091" y="1522682"/>
            <a:ext cx="9117367" cy="45070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CFD9383-28AE-0F06-11DB-C0621A92E4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2081" y="2270813"/>
            <a:ext cx="6660218" cy="39736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7970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0E825F-EE9B-637C-3D71-49C398DF28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0792DDEA-9351-150F-DE30-C802EE358AD7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07411ABD-1C5A-A7AF-5AD4-81FDB6767F5E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FE0A76-69C8-0EA9-9BDD-F842A44074F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77404AC-02DD-28A9-3AE4-9C5405A3F1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65110" y="1352891"/>
            <a:ext cx="3195961" cy="190680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BF4BB0B-37FE-629F-F3EB-FC352CB285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645" y="2961554"/>
            <a:ext cx="2929408" cy="174478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C197F02-FB1B-0FEC-79BA-CDFB4A0BE21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763" y="1539317"/>
            <a:ext cx="5847172" cy="54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47592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47FDFB-5149-63BE-F7CF-99D0096E96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00D39F30-2757-A331-ABD1-2D33093974E4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8E9CB70-AEA6-FF71-CC1C-0C3A095E7EB2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8C2229-FCE2-DAD8-5910-83281F605418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8914A56-DB5D-228D-7AC8-BA99EF60D6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20" y="1545566"/>
            <a:ext cx="2929408" cy="174478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F161B84-04F1-9519-2DFF-C5BF592E46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614" y="1827113"/>
            <a:ext cx="6039693" cy="428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8239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2E34F6-CEC8-6726-BEF3-80A6E10B7D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5CBE89-69CA-355A-7FAE-FB3C9A82E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223" y="2258763"/>
            <a:ext cx="12306903" cy="2340474"/>
          </a:xfrm>
        </p:spPr>
        <p:txBody>
          <a:bodyPr>
            <a:normAutofit/>
          </a:bodyPr>
          <a:lstStyle/>
          <a:p>
            <a:pPr lvl="0">
              <a:lnSpc>
                <a:spcPct val="200000"/>
              </a:lnSpc>
              <a:tabLst>
                <a:tab pos="540385" algn="l"/>
              </a:tabLst>
            </a:pPr>
            <a:r>
              <a:rPr lang="en-GB" sz="2800" b="1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Reference</a:t>
            </a:r>
            <a:b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[1] S. </a:t>
            </a:r>
            <a:r>
              <a:rPr lang="en-GB" sz="2400" dirty="0" err="1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Salivahanan</a:t>
            </a: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 and S. </a:t>
            </a:r>
            <a:r>
              <a:rPr lang="en-GB" sz="2400" dirty="0" err="1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Arivazhagan</a:t>
            </a:r>
            <a:r>
              <a:rPr lang="en-GB" sz="2400" dirty="0">
                <a:effectLst/>
                <a:latin typeface="Cambria" panose="02040503050406030204" pitchFamily="18" charset="0"/>
                <a:ea typeface="Calibri" panose="020F0502020204030204" pitchFamily="34" charset="0"/>
                <a:cs typeface="Arial" panose="020B0604020202020204" pitchFamily="34" charset="0"/>
              </a:rPr>
              <a:t>, Digital Circuits and Design, Paperback ed. New Delhi, India: Vikas Publishing, Jan. 2018.</a:t>
            </a:r>
            <a:endParaRPr lang="en-GB" sz="28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37CA1446-4E36-DC5C-213A-C2595C128848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955D3C4-C48F-AEDF-F512-9B9F7BBEDD1E}"/>
              </a:ext>
            </a:extLst>
          </p:cNvPr>
          <p:cNvSpPr txBox="1">
            <a:spLocks/>
          </p:cNvSpPr>
          <p:nvPr/>
        </p:nvSpPr>
        <p:spPr>
          <a:xfrm>
            <a:off x="3119120" y="293212"/>
            <a:ext cx="11290572" cy="105967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Calibri "/>
                <a:ea typeface="Cambria" panose="02040503050406030204" pitchFamily="18" charset="0"/>
                <a:cs typeface="Arial"/>
              </a:rPr>
              <a:t>State Reduction - Example	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EBF09-536C-7A61-DAD9-77D5B6FB08B7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0359599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9825</TotalTime>
  <Words>1621</Words>
  <Application>Microsoft Office PowerPoint</Application>
  <PresentationFormat>Widescreen</PresentationFormat>
  <Paragraphs>484</Paragraphs>
  <Slides>24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24</vt:i4>
      </vt:variant>
    </vt:vector>
  </HeadingPairs>
  <TitlesOfParts>
    <vt:vector size="34" baseType="lpstr">
      <vt:lpstr>Calibri </vt:lpstr>
      <vt:lpstr>Arial</vt:lpstr>
      <vt:lpstr>Calibri</vt:lpstr>
      <vt:lpstr>Calibri Light</vt:lpstr>
      <vt:lpstr>Cambria</vt:lpstr>
      <vt:lpstr>Cambria Math</vt:lpstr>
      <vt:lpstr>Times New Roman</vt:lpstr>
      <vt:lpstr>UWTSD 200_Title Page</vt:lpstr>
      <vt:lpstr>UWTSD 200_Title Page 2</vt:lpstr>
      <vt:lpstr>UWTSD 200_Text 3</vt:lpstr>
      <vt:lpstr>PowerPoint Presentation</vt:lpstr>
      <vt:lpstr>(i) Determine the reduced state diagram for the state diagram given below. (ii) Also, for the obtained reduced state diagram answer the following and design a      synchronous Sequential Circuit using D Flip Flop.                        </vt:lpstr>
      <vt:lpstr>(i) To draw the Reduced State Diagram Step 1: State Table                        </vt:lpstr>
      <vt:lpstr>To draw the Reduced State Diagram Step 2:  Reduced State Table                        </vt:lpstr>
      <vt:lpstr>To draw the Reduced State Diagram Step 2:  Further Reduced State Table                        </vt:lpstr>
      <vt:lpstr>To draw the Reduced State Diagram Step 3: Reduced State Diagram                        </vt:lpstr>
      <vt:lpstr>(ii) From Reduced State Diagram Step 1: Show its Reduced state Table                        </vt:lpstr>
      <vt:lpstr>(ii) From Reduced State Diagram Step 2: Show its state Assignment                        </vt:lpstr>
      <vt:lpstr>PowerPoint Presentation</vt:lpstr>
      <vt:lpstr> Step 4: Obtain Excitation Table using D Flip- flop.                         </vt:lpstr>
      <vt:lpstr>From the Reduced State Diagram Step 5: K Map Expressions                          </vt:lpstr>
      <vt:lpstr>PowerPoint Presentation</vt:lpstr>
      <vt:lpstr>Step 6 : Logic Diagram                          </vt:lpstr>
      <vt:lpstr>For the given state diagram illustrated in Fig 1, answer the following.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[1] S. Salivahanan and S. Arivazhagan, Digital Circuits and Design, Paperback ed. New Delhi, India: Vikas Publishing, Jan. 2018.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2026-03-18T11:43:51Z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