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130"/>
    <p:restoredTop sz="94704"/>
  </p:normalViewPr>
  <p:slideViewPr>
    <p:cSldViewPr snapToGrid="0" snapToObjects="1">
      <p:cViewPr varScale="1">
        <p:scale>
          <a:sx n="78" d="100"/>
          <a:sy n="78" d="100"/>
        </p:scale>
        <p:origin x="184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9220E5-B508-9C45-861F-5BD585217344}" type="datetimeFigureOut">
              <a:rPr lang="en-US" smtClean="0"/>
              <a:t>3/13/17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2BDFA7-B669-ED4F-93B7-F216C4240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630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CFCBCEA-3C70-3A47-BCD7-5C443371602D}" type="datetimeFigureOut">
              <a:rPr lang="en-US" smtClean="0"/>
              <a:t>3/13/17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D056B71-1E61-CF4D-90EA-3927F99CFB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62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Nodweddion</a:t>
            </a:r>
            <a:r>
              <a:rPr lang="en-US" dirty="0" smtClean="0"/>
              <a:t> </a:t>
            </a:r>
            <a:r>
              <a:rPr lang="en-US" dirty="0" err="1" smtClean="0"/>
              <a:t>hyfforddeion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Nodiadau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 </a:t>
            </a:r>
            <a:r>
              <a:rPr lang="en-US" dirty="0" err="1" smtClean="0"/>
              <a:t>Cymedrolwyr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268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 smtClean="0"/>
              <a:t>Nodweddion hyfforddeion ‘rhagorol’ cynradd a arsylwyd: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y-GB" dirty="0" smtClean="0"/>
              <a:t>cyflwyno </a:t>
            </a:r>
            <a:r>
              <a:rPr lang="cy-GB" dirty="0"/>
              <a:t>nod gwersi’n rhagorol</a:t>
            </a:r>
            <a:endParaRPr lang="en-US" dirty="0"/>
          </a:p>
          <a:p>
            <a:pPr lvl="0"/>
            <a:r>
              <a:rPr lang="cy-GB" dirty="0"/>
              <a:t>cyflwyno hyderus, byrlymus, bywiog ac ystyrlon </a:t>
            </a:r>
            <a:endParaRPr lang="en-US" dirty="0"/>
          </a:p>
          <a:p>
            <a:pPr lvl="0"/>
            <a:r>
              <a:rPr lang="cy-GB" dirty="0"/>
              <a:t>amrywio’r llais yn ddramatig, e.e. i gymeriadu, wrth ddarllen stori </a:t>
            </a:r>
            <a:endParaRPr lang="en-US" dirty="0"/>
          </a:p>
          <a:p>
            <a:pPr lvl="0"/>
            <a:r>
              <a:rPr lang="cy-GB" dirty="0"/>
              <a:t>pwysleisio geiriau allweddol a rhai wedi’u treiglo</a:t>
            </a:r>
            <a:endParaRPr lang="en-US" dirty="0"/>
          </a:p>
          <a:p>
            <a:pPr lvl="0"/>
            <a:r>
              <a:rPr lang="cy-GB" dirty="0"/>
              <a:t>ynganu rhagorol</a:t>
            </a:r>
            <a:endParaRPr lang="en-US" dirty="0"/>
          </a:p>
          <a:p>
            <a:pPr lvl="0"/>
            <a:r>
              <a:rPr lang="cy-GB" dirty="0"/>
              <a:t>defnyddio amrywiaeth o strategaethau i gyfoethogi geirfa a chystrawennau</a:t>
            </a:r>
            <a:endParaRPr lang="en-US" dirty="0"/>
          </a:p>
          <a:p>
            <a:pPr lvl="0"/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geirfa</a:t>
            </a:r>
            <a:r>
              <a:rPr lang="en-GB" dirty="0"/>
              <a:t> / </a:t>
            </a:r>
            <a:r>
              <a:rPr lang="en-GB" dirty="0" err="1"/>
              <a:t>patrymau’n</a:t>
            </a:r>
            <a:r>
              <a:rPr lang="en-GB" dirty="0"/>
              <a:t> </a:t>
            </a:r>
            <a:r>
              <a:rPr lang="en-GB" dirty="0" err="1"/>
              <a:t>glywadwy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weladwy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amryfal</a:t>
            </a:r>
            <a:r>
              <a:rPr lang="en-GB" dirty="0"/>
              <a:t> </a:t>
            </a:r>
            <a:r>
              <a:rPr lang="en-GB" dirty="0" err="1"/>
              <a:t>ffyrdd</a:t>
            </a:r>
            <a:endParaRPr lang="en-US" dirty="0"/>
          </a:p>
          <a:p>
            <a:pPr lvl="0"/>
            <a:r>
              <a:rPr lang="cy-GB" dirty="0"/>
              <a:t>modelu patrymau brawddegau’n gadarn</a:t>
            </a:r>
            <a:endParaRPr lang="en-US" dirty="0"/>
          </a:p>
          <a:p>
            <a:pPr lvl="0"/>
            <a:r>
              <a:rPr lang="cy-GB" dirty="0"/>
              <a:t>defnyddio’r llais ac ystum i gyfleu ystyr geiriau, e.e. sleifio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676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 smtClean="0"/>
              <a:t>Nodweddion hyfforddeion ‘rhagorol’ cynradd a arsylwyd: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y-GB" dirty="0" smtClean="0"/>
              <a:t>cwestiynu </a:t>
            </a:r>
            <a:r>
              <a:rPr lang="cy-GB" dirty="0"/>
              <a:t>cywir, effeithlon a phwrpasol</a:t>
            </a:r>
            <a:endParaRPr lang="en-US" dirty="0"/>
          </a:p>
          <a:p>
            <a:pPr lvl="0"/>
            <a:r>
              <a:rPr lang="cy-GB" dirty="0"/>
              <a:t>herio disgyblion i fanylu wrth ymateb</a:t>
            </a:r>
            <a:endParaRPr lang="en-US" dirty="0"/>
          </a:p>
          <a:p>
            <a:pPr lvl="0"/>
            <a:r>
              <a:rPr lang="cy-GB" dirty="0"/>
              <a:t>cywiro gwallau – ar lafar drwy ailadrodd yr ateb yn gywir</a:t>
            </a:r>
            <a:endParaRPr lang="en-US" dirty="0"/>
          </a:p>
          <a:p>
            <a:pPr lvl="0"/>
            <a:r>
              <a:rPr lang="cy-GB" dirty="0"/>
              <a:t>cywiro gwallau ysgrifenedig, gydag anodi graenus a sylwadau craff yn nodi’r ffordd ymlaen</a:t>
            </a:r>
            <a:endParaRPr lang="en-US" dirty="0"/>
          </a:p>
          <a:p>
            <a:pPr lvl="0"/>
            <a:r>
              <a:rPr lang="cy-GB" dirty="0"/>
              <a:t>adnoddau ysgrifenedig graenus eu Cymraeg</a:t>
            </a:r>
            <a:endParaRPr lang="en-US" dirty="0"/>
          </a:p>
          <a:p>
            <a:pPr lvl="0"/>
            <a:r>
              <a:rPr lang="cy-GB" dirty="0"/>
              <a:t>ffeiliau toreithiog yn dangos adnoddau iaith ysgrifenedig cyfoethog ac ymestynnol gyda gafael gadarn a chywir ar eirfa a thermau</a:t>
            </a:r>
            <a:endParaRPr lang="en-US" dirty="0"/>
          </a:p>
          <a:p>
            <a:pPr lvl="0"/>
            <a:r>
              <a:rPr lang="cy-GB" dirty="0"/>
              <a:t>darparu arweiniad cadarn a chynllunio cwestiynau penodol i’r cynorthwywyr dosbarth eu holi yn ystod y gweithgareddau</a:t>
            </a:r>
            <a:endParaRPr lang="en-US" dirty="0"/>
          </a:p>
          <a:p>
            <a:pPr lvl="0"/>
            <a:r>
              <a:rPr lang="cy-GB" dirty="0"/>
              <a:t>darparu cyfleoedd sy’n sicrhau bod sgiliau llythrennedd ac iaith disgyblion yn camu ymlaen ym mhob gwers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35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 smtClean="0"/>
              <a:t>Nodweddion hyfforddeion ‘digonol’ cynradd a arsylwyd: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 </a:t>
            </a:r>
            <a:endParaRPr lang="en-US" dirty="0"/>
          </a:p>
          <a:p>
            <a:r>
              <a:rPr lang="cy-GB" b="1" dirty="0"/>
              <a:t>Nodweddion hyfforddeion ‘digonol’ cynradd a arsylwyd</a:t>
            </a:r>
            <a:r>
              <a:rPr lang="cy-GB" dirty="0"/>
              <a:t>:</a:t>
            </a:r>
            <a:endParaRPr lang="en-US" dirty="0"/>
          </a:p>
          <a:p>
            <a:pPr lvl="0"/>
            <a:r>
              <a:rPr lang="cy-GB" dirty="0"/>
              <a:t>diffyg tystiolaeth o iaith gyfoethog, rywiog yn y cyflwyno ac yn yr adnoddau</a:t>
            </a:r>
            <a:endParaRPr lang="en-US" dirty="0"/>
          </a:p>
          <a:p>
            <a:pPr lvl="0"/>
            <a:r>
              <a:rPr lang="cy-GB" dirty="0"/>
              <a:t>diffygion treiglo sylfaenol ar lafar ac yn yr adnoddau i’r disgyblion</a:t>
            </a:r>
            <a:endParaRPr lang="en-US" dirty="0"/>
          </a:p>
          <a:p>
            <a:pPr lvl="0"/>
            <a:r>
              <a:rPr lang="cy-GB" dirty="0"/>
              <a:t>methu negyddu brawddegau’n gywir bob amser</a:t>
            </a:r>
            <a:endParaRPr lang="en-US" dirty="0"/>
          </a:p>
          <a:p>
            <a:pPr lvl="0"/>
            <a:r>
              <a:rPr lang="cy-GB" dirty="0"/>
              <a:t>methu ffurfio cwestiynau’n gywir bob amser</a:t>
            </a:r>
            <a:endParaRPr lang="en-US" dirty="0"/>
          </a:p>
          <a:p>
            <a:pPr lvl="0"/>
            <a:r>
              <a:rPr lang="cy-GB" dirty="0"/>
              <a:t>defnyddio ambell air Saesneg hwnt ac yma</a:t>
            </a:r>
            <a:endParaRPr lang="en-US" dirty="0"/>
          </a:p>
          <a:p>
            <a:pPr lvl="0"/>
            <a:r>
              <a:rPr lang="cy-GB" dirty="0"/>
              <a:t>diffyg arweiniad i gynorthwywyr dosbarth er mwyn bwydo iaith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991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 smtClean="0"/>
              <a:t>Nodweddion hyfforddeion ‘digonol’ cynradd a arsylwyd: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y-GB" dirty="0" smtClean="0"/>
              <a:t>diffyg egluro adnoddau cyn eu rhoi i ddisgyblion</a:t>
            </a:r>
            <a:endParaRPr lang="en-US" dirty="0" smtClean="0"/>
          </a:p>
          <a:p>
            <a:pPr lvl="0"/>
            <a:r>
              <a:rPr lang="cy-GB" dirty="0" smtClean="0"/>
              <a:t>diffyg gwirio iaith adnoddau cyn eu rhoi i ddisgyblion</a:t>
            </a:r>
            <a:endParaRPr lang="en-US" dirty="0" smtClean="0"/>
          </a:p>
          <a:p>
            <a:pPr lvl="0"/>
            <a:r>
              <a:rPr lang="cy-GB" dirty="0" smtClean="0"/>
              <a:t>diffyg agweddau ar iaith yn y meini prawf llwyddiant</a:t>
            </a:r>
            <a:endParaRPr lang="en-US" dirty="0" smtClean="0"/>
          </a:p>
          <a:p>
            <a:pPr lvl="0"/>
            <a:r>
              <a:rPr lang="cy-GB" dirty="0" smtClean="0"/>
              <a:t>ychydig iawn o ystyriaeth i anghenion ieithyddol disgyblion i’w galluogi i gyflawni tasgau</a:t>
            </a:r>
            <a:endParaRPr lang="en-US" dirty="0" smtClean="0"/>
          </a:p>
          <a:p>
            <a:pPr lvl="0"/>
            <a:r>
              <a:rPr lang="cy-GB" dirty="0" smtClean="0"/>
              <a:t>diffyg ailadrodd a chywiro atebion ar lafar</a:t>
            </a:r>
            <a:endParaRPr lang="en-US" dirty="0" smtClean="0"/>
          </a:p>
          <a:p>
            <a:pPr lvl="0"/>
            <a:r>
              <a:rPr lang="cy-GB" dirty="0" smtClean="0"/>
              <a:t>y gwaith a wahaniaethwyd heb fod yn herio’r goreuon neu’n anaddas iddynt, h.y. ymhell y tu hwnt i’w gallu, e.e. defnydd o’r amhersonol</a:t>
            </a:r>
            <a:endParaRPr lang="en-US" dirty="0" smtClean="0"/>
          </a:p>
          <a:p>
            <a:pPr lvl="0"/>
            <a:r>
              <a:rPr lang="cy-GB" dirty="0" smtClean="0"/>
              <a:t>diffyg defnyddio Cysill yn gyson wrth baratoi adnoddau a’r gwaith yn y ffeil</a:t>
            </a:r>
            <a:endParaRPr lang="en-US" dirty="0" smtClean="0"/>
          </a:p>
          <a:p>
            <a:pPr lvl="0"/>
            <a:r>
              <a:rPr lang="cy-GB" dirty="0" smtClean="0"/>
              <a:t>diffyg tystiolaeth i sgiliau llythrennedd ac iaith y disgyblion gael eu hymestyn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35796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</TotalTime>
  <Words>304</Words>
  <Application>Microsoft Macintosh PowerPoint</Application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Calibri</vt:lpstr>
      <vt:lpstr>Gill Sans MT</vt:lpstr>
      <vt:lpstr>Arial</vt:lpstr>
      <vt:lpstr>Parcel</vt:lpstr>
      <vt:lpstr>Nodweddion hyfforddeion</vt:lpstr>
      <vt:lpstr>Nodweddion hyfforddeion ‘rhagorol’ cynradd a arsylwyd: </vt:lpstr>
      <vt:lpstr>Nodweddion hyfforddeion ‘rhagorol’ cynradd a arsylwyd: </vt:lpstr>
      <vt:lpstr>Nodweddion hyfforddeion ‘digonol’ cynradd a arsylwyd:</vt:lpstr>
      <vt:lpstr>Nodweddion hyfforddeion ‘digonol’ cynradd a arsylwyd: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Nodweddion hyfforddeion</dc:title>
  <dc:creator>Microsoft Office User</dc:creator>
  <cp:lastModifiedBy>Microsoft Office User</cp:lastModifiedBy>
  <cp:revision>1</cp:revision>
  <dcterms:created xsi:type="dcterms:W3CDTF">2017-03-10T15:53:09Z</dcterms:created>
  <dcterms:modified xsi:type="dcterms:W3CDTF">2017-03-13T19:59:36Z</dcterms:modified>
</cp:coreProperties>
</file>