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6"/>
  </p:notesMasterIdLst>
  <p:sldIdLst>
    <p:sldId id="256" r:id="rId5"/>
    <p:sldId id="257" r:id="rId6"/>
    <p:sldId id="259" r:id="rId7"/>
    <p:sldId id="260" r:id="rId8"/>
    <p:sldId id="383" r:id="rId9"/>
    <p:sldId id="385" r:id="rId10"/>
    <p:sldId id="386" r:id="rId11"/>
    <p:sldId id="387" r:id="rId12"/>
    <p:sldId id="388" r:id="rId13"/>
    <p:sldId id="389" r:id="rId14"/>
    <p:sldId id="390" r:id="rId15"/>
    <p:sldId id="391" r:id="rId16"/>
    <p:sldId id="392" r:id="rId17"/>
    <p:sldId id="372" r:id="rId18"/>
    <p:sldId id="375" r:id="rId19"/>
    <p:sldId id="374" r:id="rId20"/>
    <p:sldId id="376" r:id="rId21"/>
    <p:sldId id="377" r:id="rId22"/>
    <p:sldId id="378" r:id="rId23"/>
    <p:sldId id="379" r:id="rId24"/>
    <p:sldId id="380" r:id="rId25"/>
    <p:sldId id="381" r:id="rId26"/>
    <p:sldId id="382" r:id="rId27"/>
    <p:sldId id="384" r:id="rId28"/>
    <p:sldId id="373" r:id="rId29"/>
    <p:sldId id="267" r:id="rId30"/>
    <p:sldId id="359" r:id="rId31"/>
    <p:sldId id="356" r:id="rId32"/>
    <p:sldId id="357" r:id="rId33"/>
    <p:sldId id="358" r:id="rId34"/>
    <p:sldId id="360" r:id="rId35"/>
    <p:sldId id="261" r:id="rId36"/>
    <p:sldId id="361" r:id="rId37"/>
    <p:sldId id="362" r:id="rId38"/>
    <p:sldId id="262" r:id="rId39"/>
    <p:sldId id="265" r:id="rId40"/>
    <p:sldId id="266" r:id="rId41"/>
    <p:sldId id="263" r:id="rId42"/>
    <p:sldId id="268" r:id="rId43"/>
    <p:sldId id="264" r:id="rId44"/>
    <p:sldId id="269" r:id="rId45"/>
    <p:sldId id="270" r:id="rId46"/>
    <p:sldId id="271" r:id="rId47"/>
    <p:sldId id="352" r:id="rId48"/>
    <p:sldId id="355" r:id="rId49"/>
    <p:sldId id="353" r:id="rId50"/>
    <p:sldId id="347" r:id="rId51"/>
    <p:sldId id="330" r:id="rId52"/>
    <p:sldId id="341" r:id="rId53"/>
    <p:sldId id="348" r:id="rId54"/>
    <p:sldId id="351" r:id="rId55"/>
    <p:sldId id="371" r:id="rId56"/>
    <p:sldId id="329" r:id="rId57"/>
    <p:sldId id="273" r:id="rId58"/>
    <p:sldId id="258" r:id="rId59"/>
    <p:sldId id="364" r:id="rId60"/>
    <p:sldId id="363" r:id="rId61"/>
    <p:sldId id="365" r:id="rId62"/>
    <p:sldId id="366" r:id="rId63"/>
    <p:sldId id="367" r:id="rId64"/>
    <p:sldId id="368" r:id="rId6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61" autoAdjust="0"/>
  </p:normalViewPr>
  <p:slideViewPr>
    <p:cSldViewPr snapToGrid="0">
      <p:cViewPr varScale="1">
        <p:scale>
          <a:sx n="63" d="100"/>
          <a:sy n="63" d="100"/>
        </p:scale>
        <p:origin x="10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41B56B-4690-49B2-B482-F2EF7EB24068}" type="doc">
      <dgm:prSet loTypeId="urn:microsoft.com/office/officeart/2005/8/layout/matrix3" loCatId="matrix" qsTypeId="urn:microsoft.com/office/officeart/2005/8/quickstyle/simple4" qsCatId="simple" csTypeId="urn:microsoft.com/office/officeart/2005/8/colors/colorful1" csCatId="colorful"/>
      <dgm:spPr/>
      <dgm:t>
        <a:bodyPr/>
        <a:lstStyle/>
        <a:p>
          <a:endParaRPr lang="en-US"/>
        </a:p>
      </dgm:t>
    </dgm:pt>
    <dgm:pt modelId="{2A426651-A6F7-48BE-AE92-63C55E0631EA}">
      <dgm:prSet/>
      <dgm:spPr/>
      <dgm:t>
        <a:bodyPr/>
        <a:lstStyle/>
        <a:p>
          <a:r>
            <a:rPr lang="en-GB" b="0" i="1"/>
            <a:t>Fragile Seams</a:t>
          </a:r>
          <a:r>
            <a:rPr lang="en-GB" b="0" i="0"/>
            <a:t> – disruption and social tension caused by inequality, technology and climate change</a:t>
          </a:r>
          <a:endParaRPr lang="en-US"/>
        </a:p>
      </dgm:t>
    </dgm:pt>
    <dgm:pt modelId="{C824C094-64A4-4FD5-8E28-B8622C6702D8}" type="parTrans" cxnId="{22740998-4236-4DB3-B155-B88409D71DF5}">
      <dgm:prSet/>
      <dgm:spPr/>
      <dgm:t>
        <a:bodyPr/>
        <a:lstStyle/>
        <a:p>
          <a:endParaRPr lang="en-US"/>
        </a:p>
      </dgm:t>
    </dgm:pt>
    <dgm:pt modelId="{63FE2B55-F5B5-4D17-9D64-D78279ADAAF2}" type="sibTrans" cxnId="{22740998-4236-4DB3-B155-B88409D71DF5}">
      <dgm:prSet/>
      <dgm:spPr/>
      <dgm:t>
        <a:bodyPr/>
        <a:lstStyle/>
        <a:p>
          <a:endParaRPr lang="en-US"/>
        </a:p>
      </dgm:t>
    </dgm:pt>
    <dgm:pt modelId="{C3583012-181E-4ECF-B2A0-96A43A09A2BB}">
      <dgm:prSet/>
      <dgm:spPr/>
      <dgm:t>
        <a:bodyPr/>
        <a:lstStyle/>
        <a:p>
          <a:r>
            <a:rPr lang="en-GB" b="0" i="1"/>
            <a:t>Pandora’s Box</a:t>
          </a:r>
          <a:r>
            <a:rPr lang="en-GB" b="0" i="0"/>
            <a:t> – economic and environmental disasters undermining social order</a:t>
          </a:r>
          <a:endParaRPr lang="en-US"/>
        </a:p>
      </dgm:t>
    </dgm:pt>
    <dgm:pt modelId="{2DD1C666-65B9-46AF-ACAF-0AA5D24E494D}" type="parTrans" cxnId="{6006A80C-B209-4C5B-8600-71E4592A508D}">
      <dgm:prSet/>
      <dgm:spPr/>
      <dgm:t>
        <a:bodyPr/>
        <a:lstStyle/>
        <a:p>
          <a:endParaRPr lang="en-US"/>
        </a:p>
      </dgm:t>
    </dgm:pt>
    <dgm:pt modelId="{54F65CE7-ECD8-4F70-B5BD-066944EF3FF5}" type="sibTrans" cxnId="{6006A80C-B209-4C5B-8600-71E4592A508D}">
      <dgm:prSet/>
      <dgm:spPr/>
      <dgm:t>
        <a:bodyPr/>
        <a:lstStyle/>
        <a:p>
          <a:endParaRPr lang="en-US"/>
        </a:p>
      </dgm:t>
    </dgm:pt>
    <dgm:pt modelId="{065A8C1E-C154-4716-8FEE-3C08EF262649}">
      <dgm:prSet/>
      <dgm:spPr/>
      <dgm:t>
        <a:bodyPr/>
        <a:lstStyle/>
        <a:p>
          <a:r>
            <a:rPr lang="en-GB" b="0" i="1"/>
            <a:t>Green Reset</a:t>
          </a:r>
          <a:r>
            <a:rPr lang="en-GB" b="0" i="0"/>
            <a:t> – a restructured global economy</a:t>
          </a:r>
          <a:endParaRPr lang="en-US"/>
        </a:p>
      </dgm:t>
    </dgm:pt>
    <dgm:pt modelId="{4FE9015E-F926-4EEF-842A-2C7CE45AF880}" type="parTrans" cxnId="{C2C8DA46-0D68-4B91-B13A-1DD0263095EB}">
      <dgm:prSet/>
      <dgm:spPr/>
      <dgm:t>
        <a:bodyPr/>
        <a:lstStyle/>
        <a:p>
          <a:endParaRPr lang="en-US"/>
        </a:p>
      </dgm:t>
    </dgm:pt>
    <dgm:pt modelId="{80F0A072-1D76-4D89-A38B-F48A26C99A06}" type="sibTrans" cxnId="{C2C8DA46-0D68-4B91-B13A-1DD0263095EB}">
      <dgm:prSet/>
      <dgm:spPr/>
      <dgm:t>
        <a:bodyPr/>
        <a:lstStyle/>
        <a:p>
          <a:endParaRPr lang="en-US"/>
        </a:p>
      </dgm:t>
    </dgm:pt>
    <dgm:pt modelId="{1FA4033A-FFC2-4805-B685-8A277FE8F21C}">
      <dgm:prSet/>
      <dgm:spPr/>
      <dgm:t>
        <a:bodyPr/>
        <a:lstStyle/>
        <a:p>
          <a:r>
            <a:rPr lang="en-GB" b="0" i="1"/>
            <a:t>Black Mirror</a:t>
          </a:r>
          <a:r>
            <a:rPr lang="en-GB" b="0" i="0"/>
            <a:t> – mass surveillance technology</a:t>
          </a:r>
          <a:endParaRPr lang="en-US"/>
        </a:p>
      </dgm:t>
    </dgm:pt>
    <dgm:pt modelId="{EFA17810-1544-43BC-AF3F-31A40332F7C2}" type="parTrans" cxnId="{656F9125-D580-449D-8558-FB8260A34398}">
      <dgm:prSet/>
      <dgm:spPr/>
      <dgm:t>
        <a:bodyPr/>
        <a:lstStyle/>
        <a:p>
          <a:endParaRPr lang="en-US"/>
        </a:p>
      </dgm:t>
    </dgm:pt>
    <dgm:pt modelId="{603C2735-F105-42CD-89B6-A48266C4EFAA}" type="sibTrans" cxnId="{656F9125-D580-449D-8558-FB8260A34398}">
      <dgm:prSet/>
      <dgm:spPr/>
      <dgm:t>
        <a:bodyPr/>
        <a:lstStyle/>
        <a:p>
          <a:endParaRPr lang="en-US"/>
        </a:p>
      </dgm:t>
    </dgm:pt>
    <dgm:pt modelId="{2399AD24-F76B-4442-9269-C3994E9DBA1A}" type="pres">
      <dgm:prSet presAssocID="{7B41B56B-4690-49B2-B482-F2EF7EB24068}" presName="matrix" presStyleCnt="0">
        <dgm:presLayoutVars>
          <dgm:chMax val="1"/>
          <dgm:dir/>
          <dgm:resizeHandles val="exact"/>
        </dgm:presLayoutVars>
      </dgm:prSet>
      <dgm:spPr/>
    </dgm:pt>
    <dgm:pt modelId="{2EDEA82B-4FFA-4BAB-8BF8-9CF186A73DFF}" type="pres">
      <dgm:prSet presAssocID="{7B41B56B-4690-49B2-B482-F2EF7EB24068}" presName="diamond" presStyleLbl="bgShp" presStyleIdx="0" presStyleCnt="1"/>
      <dgm:spPr/>
    </dgm:pt>
    <dgm:pt modelId="{3894C52F-B441-4FF2-9DD9-BACD53E20986}" type="pres">
      <dgm:prSet presAssocID="{7B41B56B-4690-49B2-B482-F2EF7EB24068}" presName="quad1" presStyleLbl="node1" presStyleIdx="0" presStyleCnt="4">
        <dgm:presLayoutVars>
          <dgm:chMax val="0"/>
          <dgm:chPref val="0"/>
          <dgm:bulletEnabled val="1"/>
        </dgm:presLayoutVars>
      </dgm:prSet>
      <dgm:spPr/>
    </dgm:pt>
    <dgm:pt modelId="{880F5C2C-56A2-4889-91DA-93FD430B41B2}" type="pres">
      <dgm:prSet presAssocID="{7B41B56B-4690-49B2-B482-F2EF7EB24068}" presName="quad2" presStyleLbl="node1" presStyleIdx="1" presStyleCnt="4">
        <dgm:presLayoutVars>
          <dgm:chMax val="0"/>
          <dgm:chPref val="0"/>
          <dgm:bulletEnabled val="1"/>
        </dgm:presLayoutVars>
      </dgm:prSet>
      <dgm:spPr/>
    </dgm:pt>
    <dgm:pt modelId="{C90DF37D-B346-430A-A3E2-9B85480FDD2A}" type="pres">
      <dgm:prSet presAssocID="{7B41B56B-4690-49B2-B482-F2EF7EB24068}" presName="quad3" presStyleLbl="node1" presStyleIdx="2" presStyleCnt="4">
        <dgm:presLayoutVars>
          <dgm:chMax val="0"/>
          <dgm:chPref val="0"/>
          <dgm:bulletEnabled val="1"/>
        </dgm:presLayoutVars>
      </dgm:prSet>
      <dgm:spPr/>
    </dgm:pt>
    <dgm:pt modelId="{BF6232A6-00F0-4229-BB9C-3F302AD8FC98}" type="pres">
      <dgm:prSet presAssocID="{7B41B56B-4690-49B2-B482-F2EF7EB24068}" presName="quad4" presStyleLbl="node1" presStyleIdx="3" presStyleCnt="4">
        <dgm:presLayoutVars>
          <dgm:chMax val="0"/>
          <dgm:chPref val="0"/>
          <dgm:bulletEnabled val="1"/>
        </dgm:presLayoutVars>
      </dgm:prSet>
      <dgm:spPr/>
    </dgm:pt>
  </dgm:ptLst>
  <dgm:cxnLst>
    <dgm:cxn modelId="{6006A80C-B209-4C5B-8600-71E4592A508D}" srcId="{7B41B56B-4690-49B2-B482-F2EF7EB24068}" destId="{C3583012-181E-4ECF-B2A0-96A43A09A2BB}" srcOrd="1" destOrd="0" parTransId="{2DD1C666-65B9-46AF-ACAF-0AA5D24E494D}" sibTransId="{54F65CE7-ECD8-4F70-B5BD-066944EF3FF5}"/>
    <dgm:cxn modelId="{68B26B23-02EA-4DAE-920B-CC5C01B790BC}" type="presOf" srcId="{7B41B56B-4690-49B2-B482-F2EF7EB24068}" destId="{2399AD24-F76B-4442-9269-C3994E9DBA1A}" srcOrd="0" destOrd="0" presId="urn:microsoft.com/office/officeart/2005/8/layout/matrix3"/>
    <dgm:cxn modelId="{656F9125-D580-449D-8558-FB8260A34398}" srcId="{7B41B56B-4690-49B2-B482-F2EF7EB24068}" destId="{1FA4033A-FFC2-4805-B685-8A277FE8F21C}" srcOrd="3" destOrd="0" parTransId="{EFA17810-1544-43BC-AF3F-31A40332F7C2}" sibTransId="{603C2735-F105-42CD-89B6-A48266C4EFAA}"/>
    <dgm:cxn modelId="{840A6728-9E55-4676-AD47-161B73B3F54A}" type="presOf" srcId="{1FA4033A-FFC2-4805-B685-8A277FE8F21C}" destId="{BF6232A6-00F0-4229-BB9C-3F302AD8FC98}" srcOrd="0" destOrd="0" presId="urn:microsoft.com/office/officeart/2005/8/layout/matrix3"/>
    <dgm:cxn modelId="{433EC463-7586-46D4-931D-45E28AF7B55C}" type="presOf" srcId="{065A8C1E-C154-4716-8FEE-3C08EF262649}" destId="{C90DF37D-B346-430A-A3E2-9B85480FDD2A}" srcOrd="0" destOrd="0" presId="urn:microsoft.com/office/officeart/2005/8/layout/matrix3"/>
    <dgm:cxn modelId="{A137CF65-EAD7-41A5-9440-E9FDE3045120}" type="presOf" srcId="{2A426651-A6F7-48BE-AE92-63C55E0631EA}" destId="{3894C52F-B441-4FF2-9DD9-BACD53E20986}" srcOrd="0" destOrd="0" presId="urn:microsoft.com/office/officeart/2005/8/layout/matrix3"/>
    <dgm:cxn modelId="{C2C8DA46-0D68-4B91-B13A-1DD0263095EB}" srcId="{7B41B56B-4690-49B2-B482-F2EF7EB24068}" destId="{065A8C1E-C154-4716-8FEE-3C08EF262649}" srcOrd="2" destOrd="0" parTransId="{4FE9015E-F926-4EEF-842A-2C7CE45AF880}" sibTransId="{80F0A072-1D76-4D89-A38B-F48A26C99A06}"/>
    <dgm:cxn modelId="{0D72897B-F9EE-4E86-A0FA-20234BE8B235}" type="presOf" srcId="{C3583012-181E-4ECF-B2A0-96A43A09A2BB}" destId="{880F5C2C-56A2-4889-91DA-93FD430B41B2}" srcOrd="0" destOrd="0" presId="urn:microsoft.com/office/officeart/2005/8/layout/matrix3"/>
    <dgm:cxn modelId="{22740998-4236-4DB3-B155-B88409D71DF5}" srcId="{7B41B56B-4690-49B2-B482-F2EF7EB24068}" destId="{2A426651-A6F7-48BE-AE92-63C55E0631EA}" srcOrd="0" destOrd="0" parTransId="{C824C094-64A4-4FD5-8E28-B8622C6702D8}" sibTransId="{63FE2B55-F5B5-4D17-9D64-D78279ADAAF2}"/>
    <dgm:cxn modelId="{59719F2B-9885-4F25-AA8D-7E29C6B10250}" type="presParOf" srcId="{2399AD24-F76B-4442-9269-C3994E9DBA1A}" destId="{2EDEA82B-4FFA-4BAB-8BF8-9CF186A73DFF}" srcOrd="0" destOrd="0" presId="urn:microsoft.com/office/officeart/2005/8/layout/matrix3"/>
    <dgm:cxn modelId="{DAA55F30-2E1D-4479-BC80-E755DE252815}" type="presParOf" srcId="{2399AD24-F76B-4442-9269-C3994E9DBA1A}" destId="{3894C52F-B441-4FF2-9DD9-BACD53E20986}" srcOrd="1" destOrd="0" presId="urn:microsoft.com/office/officeart/2005/8/layout/matrix3"/>
    <dgm:cxn modelId="{4F495C77-92B4-40DE-BDF0-1DB1C1820FA7}" type="presParOf" srcId="{2399AD24-F76B-4442-9269-C3994E9DBA1A}" destId="{880F5C2C-56A2-4889-91DA-93FD430B41B2}" srcOrd="2" destOrd="0" presId="urn:microsoft.com/office/officeart/2005/8/layout/matrix3"/>
    <dgm:cxn modelId="{77B31B15-DEB9-4C3F-91BD-D7DDAF88B74A}" type="presParOf" srcId="{2399AD24-F76B-4442-9269-C3994E9DBA1A}" destId="{C90DF37D-B346-430A-A3E2-9B85480FDD2A}" srcOrd="3" destOrd="0" presId="urn:microsoft.com/office/officeart/2005/8/layout/matrix3"/>
    <dgm:cxn modelId="{140D4B9C-4233-49AF-9270-441CCDBA98B6}" type="presParOf" srcId="{2399AD24-F76B-4442-9269-C3994E9DBA1A}" destId="{BF6232A6-00F0-4229-BB9C-3F302AD8FC98}"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66BE63-B2E3-4944-906C-CCDE910357E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B6EA9926-5E43-4890-B2EA-9D8B1FBDB8CC}">
      <dgm:prSet/>
      <dgm:spPr/>
      <dgm:t>
        <a:bodyPr/>
        <a:lstStyle/>
        <a:p>
          <a:r>
            <a:rPr lang="en-GB"/>
            <a:t>Delve deeper into police operation plans</a:t>
          </a:r>
          <a:endParaRPr lang="en-US"/>
        </a:p>
      </dgm:t>
    </dgm:pt>
    <dgm:pt modelId="{FE9423A5-3D95-4098-8479-1AEE19BE4CB0}" type="parTrans" cxnId="{1C65981E-E5F1-4A2E-AD16-23FDF03065C2}">
      <dgm:prSet/>
      <dgm:spPr/>
      <dgm:t>
        <a:bodyPr/>
        <a:lstStyle/>
        <a:p>
          <a:endParaRPr lang="en-US"/>
        </a:p>
      </dgm:t>
    </dgm:pt>
    <dgm:pt modelId="{60ED2DBF-4B3D-4DCF-A20C-6F6DA9662892}" type="sibTrans" cxnId="{1C65981E-E5F1-4A2E-AD16-23FDF03065C2}">
      <dgm:prSet/>
      <dgm:spPr/>
      <dgm:t>
        <a:bodyPr/>
        <a:lstStyle/>
        <a:p>
          <a:endParaRPr lang="en-US"/>
        </a:p>
      </dgm:t>
    </dgm:pt>
    <dgm:pt modelId="{4188D703-B860-478C-8D5E-D7987B45DADF}">
      <dgm:prSet/>
      <dgm:spPr/>
      <dgm:t>
        <a:bodyPr/>
        <a:lstStyle/>
        <a:p>
          <a:r>
            <a:rPr lang="en-GB"/>
            <a:t>Discuss ethical and contemporary issues</a:t>
          </a:r>
          <a:endParaRPr lang="en-US"/>
        </a:p>
      </dgm:t>
    </dgm:pt>
    <dgm:pt modelId="{5435AABC-E256-4E98-A964-38C6080652CA}" type="parTrans" cxnId="{9E08426D-6554-46FC-9A6C-20E76CB899B3}">
      <dgm:prSet/>
      <dgm:spPr/>
      <dgm:t>
        <a:bodyPr/>
        <a:lstStyle/>
        <a:p>
          <a:endParaRPr lang="en-US"/>
        </a:p>
      </dgm:t>
    </dgm:pt>
    <dgm:pt modelId="{C624F038-DC29-4A3C-917E-75881669F98E}" type="sibTrans" cxnId="{9E08426D-6554-46FC-9A6C-20E76CB899B3}">
      <dgm:prSet/>
      <dgm:spPr/>
      <dgm:t>
        <a:bodyPr/>
        <a:lstStyle/>
        <a:p>
          <a:endParaRPr lang="en-US"/>
        </a:p>
      </dgm:t>
    </dgm:pt>
    <dgm:pt modelId="{2B4DD127-E3C0-4D2A-BB18-BBD51AF22032}">
      <dgm:prSet/>
      <dgm:spPr/>
      <dgm:t>
        <a:bodyPr/>
        <a:lstStyle/>
        <a:p>
          <a:r>
            <a:rPr lang="en-GB"/>
            <a:t>Future miscarriages of Justice </a:t>
          </a:r>
          <a:endParaRPr lang="en-US"/>
        </a:p>
      </dgm:t>
    </dgm:pt>
    <dgm:pt modelId="{643710BE-22BC-42D3-9E5C-4915C56118AF}" type="parTrans" cxnId="{05651530-206E-41E1-B32B-DF4D97793C40}">
      <dgm:prSet/>
      <dgm:spPr/>
      <dgm:t>
        <a:bodyPr/>
        <a:lstStyle/>
        <a:p>
          <a:endParaRPr lang="en-US"/>
        </a:p>
      </dgm:t>
    </dgm:pt>
    <dgm:pt modelId="{77A53B5C-EB84-472E-BDDA-D7876AA8FB72}" type="sibTrans" cxnId="{05651530-206E-41E1-B32B-DF4D97793C40}">
      <dgm:prSet/>
      <dgm:spPr/>
      <dgm:t>
        <a:bodyPr/>
        <a:lstStyle/>
        <a:p>
          <a:endParaRPr lang="en-US"/>
        </a:p>
      </dgm:t>
    </dgm:pt>
    <dgm:pt modelId="{CF31BB8C-E2DE-439D-A2AB-585B4B8BDB45}">
      <dgm:prSet/>
      <dgm:spPr/>
      <dgm:t>
        <a:bodyPr/>
        <a:lstStyle/>
        <a:p>
          <a:r>
            <a:rPr lang="en-GB"/>
            <a:t>Bring with you any ideas for discussion </a:t>
          </a:r>
          <a:r>
            <a:rPr lang="en-GB">
              <a:sym typeface="Wingdings" panose="05000000000000000000" pitchFamily="2" charset="2"/>
            </a:rPr>
            <a:t></a:t>
          </a:r>
          <a:endParaRPr lang="en-US"/>
        </a:p>
      </dgm:t>
    </dgm:pt>
    <dgm:pt modelId="{B350423D-76A6-4309-AE97-8D58AF94063A}" type="parTrans" cxnId="{0B66C13A-2273-46FF-987E-194D61BF167D}">
      <dgm:prSet/>
      <dgm:spPr/>
      <dgm:t>
        <a:bodyPr/>
        <a:lstStyle/>
        <a:p>
          <a:endParaRPr lang="en-US"/>
        </a:p>
      </dgm:t>
    </dgm:pt>
    <dgm:pt modelId="{04665384-6029-445B-8CDC-6325BB12FA17}" type="sibTrans" cxnId="{0B66C13A-2273-46FF-987E-194D61BF167D}">
      <dgm:prSet/>
      <dgm:spPr/>
      <dgm:t>
        <a:bodyPr/>
        <a:lstStyle/>
        <a:p>
          <a:endParaRPr lang="en-US"/>
        </a:p>
      </dgm:t>
    </dgm:pt>
    <dgm:pt modelId="{76774529-C6C3-4019-AB13-4DCB6C3FD6E1}" type="pres">
      <dgm:prSet presAssocID="{7566BE63-B2E3-4944-906C-CCDE910357E0}" presName="linear" presStyleCnt="0">
        <dgm:presLayoutVars>
          <dgm:animLvl val="lvl"/>
          <dgm:resizeHandles val="exact"/>
        </dgm:presLayoutVars>
      </dgm:prSet>
      <dgm:spPr/>
    </dgm:pt>
    <dgm:pt modelId="{AF499DEE-E29F-4D0A-A01F-4E8493573902}" type="pres">
      <dgm:prSet presAssocID="{B6EA9926-5E43-4890-B2EA-9D8B1FBDB8CC}" presName="parentText" presStyleLbl="node1" presStyleIdx="0" presStyleCnt="4">
        <dgm:presLayoutVars>
          <dgm:chMax val="0"/>
          <dgm:bulletEnabled val="1"/>
        </dgm:presLayoutVars>
      </dgm:prSet>
      <dgm:spPr/>
    </dgm:pt>
    <dgm:pt modelId="{C2970C73-3D33-4A8A-B84B-3F36F56ABF4B}" type="pres">
      <dgm:prSet presAssocID="{60ED2DBF-4B3D-4DCF-A20C-6F6DA9662892}" presName="spacer" presStyleCnt="0"/>
      <dgm:spPr/>
    </dgm:pt>
    <dgm:pt modelId="{EB47142E-6174-4F41-88C5-B588D86B116B}" type="pres">
      <dgm:prSet presAssocID="{4188D703-B860-478C-8D5E-D7987B45DADF}" presName="parentText" presStyleLbl="node1" presStyleIdx="1" presStyleCnt="4">
        <dgm:presLayoutVars>
          <dgm:chMax val="0"/>
          <dgm:bulletEnabled val="1"/>
        </dgm:presLayoutVars>
      </dgm:prSet>
      <dgm:spPr/>
    </dgm:pt>
    <dgm:pt modelId="{C91B0148-7A2D-4A04-B657-2091B3089595}" type="pres">
      <dgm:prSet presAssocID="{C624F038-DC29-4A3C-917E-75881669F98E}" presName="spacer" presStyleCnt="0"/>
      <dgm:spPr/>
    </dgm:pt>
    <dgm:pt modelId="{542A67BB-EA8E-4E00-B2C6-557DF4FA4009}" type="pres">
      <dgm:prSet presAssocID="{2B4DD127-E3C0-4D2A-BB18-BBD51AF22032}" presName="parentText" presStyleLbl="node1" presStyleIdx="2" presStyleCnt="4">
        <dgm:presLayoutVars>
          <dgm:chMax val="0"/>
          <dgm:bulletEnabled val="1"/>
        </dgm:presLayoutVars>
      </dgm:prSet>
      <dgm:spPr/>
    </dgm:pt>
    <dgm:pt modelId="{CB68B142-0E76-4E93-87CA-AE42D3C93A02}" type="pres">
      <dgm:prSet presAssocID="{77A53B5C-EB84-472E-BDDA-D7876AA8FB72}" presName="spacer" presStyleCnt="0"/>
      <dgm:spPr/>
    </dgm:pt>
    <dgm:pt modelId="{C6BB554B-4B0C-444A-BA2B-300345103044}" type="pres">
      <dgm:prSet presAssocID="{CF31BB8C-E2DE-439D-A2AB-585B4B8BDB45}" presName="parentText" presStyleLbl="node1" presStyleIdx="3" presStyleCnt="4">
        <dgm:presLayoutVars>
          <dgm:chMax val="0"/>
          <dgm:bulletEnabled val="1"/>
        </dgm:presLayoutVars>
      </dgm:prSet>
      <dgm:spPr/>
    </dgm:pt>
  </dgm:ptLst>
  <dgm:cxnLst>
    <dgm:cxn modelId="{1C65981E-E5F1-4A2E-AD16-23FDF03065C2}" srcId="{7566BE63-B2E3-4944-906C-CCDE910357E0}" destId="{B6EA9926-5E43-4890-B2EA-9D8B1FBDB8CC}" srcOrd="0" destOrd="0" parTransId="{FE9423A5-3D95-4098-8479-1AEE19BE4CB0}" sibTransId="{60ED2DBF-4B3D-4DCF-A20C-6F6DA9662892}"/>
    <dgm:cxn modelId="{FD90D02C-2B9D-489A-951B-33CE19248D1C}" type="presOf" srcId="{7566BE63-B2E3-4944-906C-CCDE910357E0}" destId="{76774529-C6C3-4019-AB13-4DCB6C3FD6E1}" srcOrd="0" destOrd="0" presId="urn:microsoft.com/office/officeart/2005/8/layout/vList2"/>
    <dgm:cxn modelId="{05651530-206E-41E1-B32B-DF4D97793C40}" srcId="{7566BE63-B2E3-4944-906C-CCDE910357E0}" destId="{2B4DD127-E3C0-4D2A-BB18-BBD51AF22032}" srcOrd="2" destOrd="0" parTransId="{643710BE-22BC-42D3-9E5C-4915C56118AF}" sibTransId="{77A53B5C-EB84-472E-BDDA-D7876AA8FB72}"/>
    <dgm:cxn modelId="{F4F69B32-6A13-43FA-B161-CF0DDA7DDD28}" type="presOf" srcId="{B6EA9926-5E43-4890-B2EA-9D8B1FBDB8CC}" destId="{AF499DEE-E29F-4D0A-A01F-4E8493573902}" srcOrd="0" destOrd="0" presId="urn:microsoft.com/office/officeart/2005/8/layout/vList2"/>
    <dgm:cxn modelId="{0B66C13A-2273-46FF-987E-194D61BF167D}" srcId="{7566BE63-B2E3-4944-906C-CCDE910357E0}" destId="{CF31BB8C-E2DE-439D-A2AB-585B4B8BDB45}" srcOrd="3" destOrd="0" parTransId="{B350423D-76A6-4309-AE97-8D58AF94063A}" sibTransId="{04665384-6029-445B-8CDC-6325BB12FA17}"/>
    <dgm:cxn modelId="{83D48343-E516-46A3-9007-18B045EDDCEA}" type="presOf" srcId="{2B4DD127-E3C0-4D2A-BB18-BBD51AF22032}" destId="{542A67BB-EA8E-4E00-B2C6-557DF4FA4009}" srcOrd="0" destOrd="0" presId="urn:microsoft.com/office/officeart/2005/8/layout/vList2"/>
    <dgm:cxn modelId="{9E08426D-6554-46FC-9A6C-20E76CB899B3}" srcId="{7566BE63-B2E3-4944-906C-CCDE910357E0}" destId="{4188D703-B860-478C-8D5E-D7987B45DADF}" srcOrd="1" destOrd="0" parTransId="{5435AABC-E256-4E98-A964-38C6080652CA}" sibTransId="{C624F038-DC29-4A3C-917E-75881669F98E}"/>
    <dgm:cxn modelId="{1E379EB2-AF04-4849-9E36-D80803F62AC3}" type="presOf" srcId="{4188D703-B860-478C-8D5E-D7987B45DADF}" destId="{EB47142E-6174-4F41-88C5-B588D86B116B}" srcOrd="0" destOrd="0" presId="urn:microsoft.com/office/officeart/2005/8/layout/vList2"/>
    <dgm:cxn modelId="{645192E4-C884-4EEE-B46B-4D5D9725C2C0}" type="presOf" srcId="{CF31BB8C-E2DE-439D-A2AB-585B4B8BDB45}" destId="{C6BB554B-4B0C-444A-BA2B-300345103044}" srcOrd="0" destOrd="0" presId="urn:microsoft.com/office/officeart/2005/8/layout/vList2"/>
    <dgm:cxn modelId="{21D632CF-0575-406E-BF2A-0A78E1045365}" type="presParOf" srcId="{76774529-C6C3-4019-AB13-4DCB6C3FD6E1}" destId="{AF499DEE-E29F-4D0A-A01F-4E8493573902}" srcOrd="0" destOrd="0" presId="urn:microsoft.com/office/officeart/2005/8/layout/vList2"/>
    <dgm:cxn modelId="{96320557-8033-42F0-A05C-33E6800718AE}" type="presParOf" srcId="{76774529-C6C3-4019-AB13-4DCB6C3FD6E1}" destId="{C2970C73-3D33-4A8A-B84B-3F36F56ABF4B}" srcOrd="1" destOrd="0" presId="urn:microsoft.com/office/officeart/2005/8/layout/vList2"/>
    <dgm:cxn modelId="{015144E2-C9DC-4C45-ACAD-96D3FBFADD35}" type="presParOf" srcId="{76774529-C6C3-4019-AB13-4DCB6C3FD6E1}" destId="{EB47142E-6174-4F41-88C5-B588D86B116B}" srcOrd="2" destOrd="0" presId="urn:microsoft.com/office/officeart/2005/8/layout/vList2"/>
    <dgm:cxn modelId="{8208C342-4622-4267-999C-2ABC283EB641}" type="presParOf" srcId="{76774529-C6C3-4019-AB13-4DCB6C3FD6E1}" destId="{C91B0148-7A2D-4A04-B657-2091B3089595}" srcOrd="3" destOrd="0" presId="urn:microsoft.com/office/officeart/2005/8/layout/vList2"/>
    <dgm:cxn modelId="{81300314-DBAB-484C-A802-3969C2B5979D}" type="presParOf" srcId="{76774529-C6C3-4019-AB13-4DCB6C3FD6E1}" destId="{542A67BB-EA8E-4E00-B2C6-557DF4FA4009}" srcOrd="4" destOrd="0" presId="urn:microsoft.com/office/officeart/2005/8/layout/vList2"/>
    <dgm:cxn modelId="{B8BB5525-0D58-479D-AEBE-5EC49323B733}" type="presParOf" srcId="{76774529-C6C3-4019-AB13-4DCB6C3FD6E1}" destId="{CB68B142-0E76-4E93-87CA-AE42D3C93A02}" srcOrd="5" destOrd="0" presId="urn:microsoft.com/office/officeart/2005/8/layout/vList2"/>
    <dgm:cxn modelId="{F89DED69-3666-4DBE-8FD8-475683A4B7CE}" type="presParOf" srcId="{76774529-C6C3-4019-AB13-4DCB6C3FD6E1}" destId="{C6BB554B-4B0C-444A-BA2B-30034510304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EA82B-4FFA-4BAB-8BF8-9CF186A73DFF}">
      <dsp:nvSpPr>
        <dsp:cNvPr id="0" name=""/>
        <dsp:cNvSpPr/>
      </dsp:nvSpPr>
      <dsp:spPr>
        <a:xfrm>
          <a:off x="606456" y="0"/>
          <a:ext cx="5453920" cy="545392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3894C52F-B441-4FF2-9DD9-BACD53E20986}">
      <dsp:nvSpPr>
        <dsp:cNvPr id="0" name=""/>
        <dsp:cNvSpPr/>
      </dsp:nvSpPr>
      <dsp:spPr>
        <a:xfrm>
          <a:off x="1124578" y="518122"/>
          <a:ext cx="2127028" cy="21270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1" kern="1200"/>
            <a:t>Fragile Seams</a:t>
          </a:r>
          <a:r>
            <a:rPr lang="en-GB" sz="1800" b="0" i="0" kern="1200"/>
            <a:t> – disruption and social tension caused by inequality, technology and climate change</a:t>
          </a:r>
          <a:endParaRPr lang="en-US" sz="1800" kern="1200"/>
        </a:p>
      </dsp:txBody>
      <dsp:txXfrm>
        <a:off x="1228411" y="621955"/>
        <a:ext cx="1919362" cy="1919362"/>
      </dsp:txXfrm>
    </dsp:sp>
    <dsp:sp modelId="{880F5C2C-56A2-4889-91DA-93FD430B41B2}">
      <dsp:nvSpPr>
        <dsp:cNvPr id="0" name=""/>
        <dsp:cNvSpPr/>
      </dsp:nvSpPr>
      <dsp:spPr>
        <a:xfrm>
          <a:off x="3415225" y="518122"/>
          <a:ext cx="2127028" cy="21270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1" kern="1200"/>
            <a:t>Pandora’s Box</a:t>
          </a:r>
          <a:r>
            <a:rPr lang="en-GB" sz="1800" b="0" i="0" kern="1200"/>
            <a:t> – economic and environmental disasters undermining social order</a:t>
          </a:r>
          <a:endParaRPr lang="en-US" sz="1800" kern="1200"/>
        </a:p>
      </dsp:txBody>
      <dsp:txXfrm>
        <a:off x="3519058" y="621955"/>
        <a:ext cx="1919362" cy="1919362"/>
      </dsp:txXfrm>
    </dsp:sp>
    <dsp:sp modelId="{C90DF37D-B346-430A-A3E2-9B85480FDD2A}">
      <dsp:nvSpPr>
        <dsp:cNvPr id="0" name=""/>
        <dsp:cNvSpPr/>
      </dsp:nvSpPr>
      <dsp:spPr>
        <a:xfrm>
          <a:off x="1124578" y="2808768"/>
          <a:ext cx="2127028" cy="212702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1" kern="1200"/>
            <a:t>Green Reset</a:t>
          </a:r>
          <a:r>
            <a:rPr lang="en-GB" sz="1800" b="0" i="0" kern="1200"/>
            <a:t> – a restructured global economy</a:t>
          </a:r>
          <a:endParaRPr lang="en-US" sz="1800" kern="1200"/>
        </a:p>
      </dsp:txBody>
      <dsp:txXfrm>
        <a:off x="1228411" y="2912601"/>
        <a:ext cx="1919362" cy="1919362"/>
      </dsp:txXfrm>
    </dsp:sp>
    <dsp:sp modelId="{BF6232A6-00F0-4229-BB9C-3F302AD8FC98}">
      <dsp:nvSpPr>
        <dsp:cNvPr id="0" name=""/>
        <dsp:cNvSpPr/>
      </dsp:nvSpPr>
      <dsp:spPr>
        <a:xfrm>
          <a:off x="3415225" y="2808768"/>
          <a:ext cx="2127028" cy="212702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1" kern="1200"/>
            <a:t>Black Mirror</a:t>
          </a:r>
          <a:r>
            <a:rPr lang="en-GB" sz="1800" b="0" i="0" kern="1200"/>
            <a:t> – mass surveillance technology</a:t>
          </a:r>
          <a:endParaRPr lang="en-US" sz="1800" kern="1200"/>
        </a:p>
      </dsp:txBody>
      <dsp:txXfrm>
        <a:off x="3519058" y="2912601"/>
        <a:ext cx="1919362" cy="19193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499DEE-E29F-4D0A-A01F-4E8493573902}">
      <dsp:nvSpPr>
        <dsp:cNvPr id="0" name=""/>
        <dsp:cNvSpPr/>
      </dsp:nvSpPr>
      <dsp:spPr>
        <a:xfrm>
          <a:off x="0" y="355728"/>
          <a:ext cx="6798539" cy="68796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Delve deeper into police operation plans</a:t>
          </a:r>
          <a:endParaRPr lang="en-US" sz="2800" kern="1200"/>
        </a:p>
      </dsp:txBody>
      <dsp:txXfrm>
        <a:off x="33583" y="389311"/>
        <a:ext cx="6731373" cy="620794"/>
      </dsp:txXfrm>
    </dsp:sp>
    <dsp:sp modelId="{EB47142E-6174-4F41-88C5-B588D86B116B}">
      <dsp:nvSpPr>
        <dsp:cNvPr id="0" name=""/>
        <dsp:cNvSpPr/>
      </dsp:nvSpPr>
      <dsp:spPr>
        <a:xfrm>
          <a:off x="0" y="1124328"/>
          <a:ext cx="6798539" cy="687960"/>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Discuss ethical and contemporary issues</a:t>
          </a:r>
          <a:endParaRPr lang="en-US" sz="2800" kern="1200"/>
        </a:p>
      </dsp:txBody>
      <dsp:txXfrm>
        <a:off x="33583" y="1157911"/>
        <a:ext cx="6731373" cy="620794"/>
      </dsp:txXfrm>
    </dsp:sp>
    <dsp:sp modelId="{542A67BB-EA8E-4E00-B2C6-557DF4FA4009}">
      <dsp:nvSpPr>
        <dsp:cNvPr id="0" name=""/>
        <dsp:cNvSpPr/>
      </dsp:nvSpPr>
      <dsp:spPr>
        <a:xfrm>
          <a:off x="0" y="1892928"/>
          <a:ext cx="6798539" cy="687960"/>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Future miscarriages of Justice </a:t>
          </a:r>
          <a:endParaRPr lang="en-US" sz="2800" kern="1200"/>
        </a:p>
      </dsp:txBody>
      <dsp:txXfrm>
        <a:off x="33583" y="1926511"/>
        <a:ext cx="6731373" cy="620794"/>
      </dsp:txXfrm>
    </dsp:sp>
    <dsp:sp modelId="{C6BB554B-4B0C-444A-BA2B-300345103044}">
      <dsp:nvSpPr>
        <dsp:cNvPr id="0" name=""/>
        <dsp:cNvSpPr/>
      </dsp:nvSpPr>
      <dsp:spPr>
        <a:xfrm>
          <a:off x="0" y="2661528"/>
          <a:ext cx="6798539" cy="68796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Bring with you any ideas for discussion </a:t>
          </a:r>
          <a:r>
            <a:rPr lang="en-GB" sz="2800" kern="1200">
              <a:sym typeface="Wingdings" panose="05000000000000000000" pitchFamily="2" charset="2"/>
            </a:rPr>
            <a:t></a:t>
          </a:r>
          <a:endParaRPr lang="en-US" sz="2800" kern="1200"/>
        </a:p>
      </dsp:txBody>
      <dsp:txXfrm>
        <a:off x="33583" y="2695111"/>
        <a:ext cx="6731373" cy="620794"/>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9AE5FF-0AEE-4D68-A458-B7B5BA6648B4}" type="datetimeFigureOut">
              <a:t>3/17/2025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35E652-B871-44EE-891F-B00EAD990B44}" type="slidenum">
              <a:t>‹#›</a:t>
            </a:fld>
            <a:endParaRPr lang="en-GB"/>
          </a:p>
        </p:txBody>
      </p:sp>
    </p:spTree>
    <p:extLst>
      <p:ext uri="{BB962C8B-B14F-4D97-AF65-F5344CB8AC3E}">
        <p14:creationId xmlns:p14="http://schemas.microsoft.com/office/powerpoint/2010/main" val="2270377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scotland.police.uk/what-s-happening/news/2021/october/police-in-scotland-have-very-high-levels-of-commitment-to-public-service/"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committees.parliament.uk/writtenevidence/126306/pdf/" TargetMode="External"/><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35E652-B871-44EE-891F-B00EAD990B44}" type="slidenum">
              <a:rPr lang="en-GB" smtClean="0"/>
              <a:t>3</a:t>
            </a:fld>
            <a:endParaRPr lang="en-GB" dirty="0"/>
          </a:p>
        </p:txBody>
      </p:sp>
    </p:spTree>
    <p:extLst>
      <p:ext uri="{BB962C8B-B14F-4D97-AF65-F5344CB8AC3E}">
        <p14:creationId xmlns:p14="http://schemas.microsoft.com/office/powerpoint/2010/main" val="366578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35E652-B871-44EE-891F-B00EAD990B44}" type="slidenum">
              <a:rPr lang="en-GB" smtClean="0"/>
              <a:t>5</a:t>
            </a:fld>
            <a:endParaRPr lang="en-GB"/>
          </a:p>
        </p:txBody>
      </p:sp>
    </p:spTree>
    <p:extLst>
      <p:ext uri="{BB962C8B-B14F-4D97-AF65-F5344CB8AC3E}">
        <p14:creationId xmlns:p14="http://schemas.microsoft.com/office/powerpoint/2010/main" val="1698391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35E652-B871-44EE-891F-B00EAD990B44}" type="slidenum">
              <a:rPr lang="en-GB" smtClean="0"/>
              <a:t>8</a:t>
            </a:fld>
            <a:endParaRPr lang="en-GB"/>
          </a:p>
        </p:txBody>
      </p:sp>
    </p:spTree>
    <p:extLst>
      <p:ext uri="{BB962C8B-B14F-4D97-AF65-F5344CB8AC3E}">
        <p14:creationId xmlns:p14="http://schemas.microsoft.com/office/powerpoint/2010/main" val="3895384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35E652-B871-44EE-891F-B00EAD990B44}" type="slidenum">
              <a:rPr lang="en-GB" smtClean="0"/>
              <a:t>10</a:t>
            </a:fld>
            <a:endParaRPr lang="en-GB"/>
          </a:p>
        </p:txBody>
      </p:sp>
    </p:spTree>
    <p:extLst>
      <p:ext uri="{BB962C8B-B14F-4D97-AF65-F5344CB8AC3E}">
        <p14:creationId xmlns:p14="http://schemas.microsoft.com/office/powerpoint/2010/main" val="2312388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035E652-B871-44EE-891F-B00EAD990B44}" type="slidenum">
              <a:rPr lang="en-GB" smtClean="0"/>
              <a:t>13</a:t>
            </a:fld>
            <a:endParaRPr lang="en-GB"/>
          </a:p>
        </p:txBody>
      </p:sp>
    </p:spTree>
    <p:extLst>
      <p:ext uri="{BB962C8B-B14F-4D97-AF65-F5344CB8AC3E}">
        <p14:creationId xmlns:p14="http://schemas.microsoft.com/office/powerpoint/2010/main" val="1897302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35E652-B871-44EE-891F-B00EAD990B44}" type="slidenum">
              <a:rPr lang="en-GB" smtClean="0"/>
              <a:t>14</a:t>
            </a:fld>
            <a:endParaRPr lang="en-GB" dirty="0"/>
          </a:p>
        </p:txBody>
      </p:sp>
    </p:spTree>
    <p:extLst>
      <p:ext uri="{BB962C8B-B14F-4D97-AF65-F5344CB8AC3E}">
        <p14:creationId xmlns:p14="http://schemas.microsoft.com/office/powerpoint/2010/main" val="2063599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7A9F2-898A-26B0-EB78-56F374F46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1A1CA-B822-AA24-7A5D-EAD41CA922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12E205-DA79-6EAA-FEF5-CA9F912386C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9B7ACB1-9D96-F44A-DF96-8D0070FC6417}"/>
              </a:ext>
            </a:extLst>
          </p:cNvPr>
          <p:cNvSpPr>
            <a:spLocks noGrp="1"/>
          </p:cNvSpPr>
          <p:nvPr>
            <p:ph type="sldNum" sz="quarter" idx="5"/>
          </p:nvPr>
        </p:nvSpPr>
        <p:spPr/>
        <p:txBody>
          <a:bodyPr/>
          <a:lstStyle/>
          <a:p>
            <a:fld id="{4035E652-B871-44EE-891F-B00EAD990B44}" type="slidenum">
              <a:rPr lang="en-GB" smtClean="0"/>
              <a:t>15</a:t>
            </a:fld>
            <a:endParaRPr lang="en-GB" dirty="0"/>
          </a:p>
        </p:txBody>
      </p:sp>
    </p:spTree>
    <p:extLst>
      <p:ext uri="{BB962C8B-B14F-4D97-AF65-F5344CB8AC3E}">
        <p14:creationId xmlns:p14="http://schemas.microsoft.com/office/powerpoint/2010/main" val="4111737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6E97A-F53F-7FE5-EBF1-3B6A07B9C8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E536E2-D738-106F-EB04-E3B1CF108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E7D97-FC90-687E-CBB8-3009203161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18B2E19-B70E-5562-172D-36A9B13BB634}"/>
              </a:ext>
            </a:extLst>
          </p:cNvPr>
          <p:cNvSpPr>
            <a:spLocks noGrp="1"/>
          </p:cNvSpPr>
          <p:nvPr>
            <p:ph type="sldNum" sz="quarter" idx="5"/>
          </p:nvPr>
        </p:nvSpPr>
        <p:spPr/>
        <p:txBody>
          <a:bodyPr/>
          <a:lstStyle/>
          <a:p>
            <a:fld id="{4035E652-B871-44EE-891F-B00EAD990B44}" type="slidenum">
              <a:rPr lang="en-GB" smtClean="0"/>
              <a:t>16</a:t>
            </a:fld>
            <a:endParaRPr lang="en-GB" dirty="0"/>
          </a:p>
        </p:txBody>
      </p:sp>
    </p:spTree>
    <p:extLst>
      <p:ext uri="{BB962C8B-B14F-4D97-AF65-F5344CB8AC3E}">
        <p14:creationId xmlns:p14="http://schemas.microsoft.com/office/powerpoint/2010/main" val="2632878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32EEA-A6F9-B128-7712-D442B459C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C64E1-4149-E5B0-C873-AB9A4EF800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4E185-5D69-C9BA-7E58-98663E2180B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AEB01CA-07F9-930E-CFD9-2428DFF3BE5C}"/>
              </a:ext>
            </a:extLst>
          </p:cNvPr>
          <p:cNvSpPr>
            <a:spLocks noGrp="1"/>
          </p:cNvSpPr>
          <p:nvPr>
            <p:ph type="sldNum" sz="quarter" idx="5"/>
          </p:nvPr>
        </p:nvSpPr>
        <p:spPr/>
        <p:txBody>
          <a:bodyPr/>
          <a:lstStyle/>
          <a:p>
            <a:fld id="{4035E652-B871-44EE-891F-B00EAD990B44}" type="slidenum">
              <a:rPr lang="en-GB" smtClean="0"/>
              <a:t>17</a:t>
            </a:fld>
            <a:endParaRPr lang="en-GB" dirty="0"/>
          </a:p>
        </p:txBody>
      </p:sp>
    </p:spTree>
    <p:extLst>
      <p:ext uri="{BB962C8B-B14F-4D97-AF65-F5344CB8AC3E}">
        <p14:creationId xmlns:p14="http://schemas.microsoft.com/office/powerpoint/2010/main" val="3801833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E816C-17BB-72EC-5CD4-AA25B60642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64D60C-E950-2078-6FB4-16189DA525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4A4CE6-6AD8-D5C5-27FE-B0EE63A6E4B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E88EB28-9026-C148-8760-04D003DB77DD}"/>
              </a:ext>
            </a:extLst>
          </p:cNvPr>
          <p:cNvSpPr>
            <a:spLocks noGrp="1"/>
          </p:cNvSpPr>
          <p:nvPr>
            <p:ph type="sldNum" sz="quarter" idx="5"/>
          </p:nvPr>
        </p:nvSpPr>
        <p:spPr/>
        <p:txBody>
          <a:bodyPr/>
          <a:lstStyle/>
          <a:p>
            <a:fld id="{4035E652-B871-44EE-891F-B00EAD990B44}" type="slidenum">
              <a:rPr lang="en-GB" smtClean="0"/>
              <a:t>18</a:t>
            </a:fld>
            <a:endParaRPr lang="en-GB" dirty="0"/>
          </a:p>
        </p:txBody>
      </p:sp>
    </p:spTree>
    <p:extLst>
      <p:ext uri="{BB962C8B-B14F-4D97-AF65-F5344CB8AC3E}">
        <p14:creationId xmlns:p14="http://schemas.microsoft.com/office/powerpoint/2010/main" val="195332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C0119-9F37-44BA-665E-EE9FFBC40A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163252-BF4A-FEC1-DD45-5349A7F5E7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F1AECB-19A0-C732-2DE3-602317641F8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63DD262-05D9-685C-1111-C799D222CA4D}"/>
              </a:ext>
            </a:extLst>
          </p:cNvPr>
          <p:cNvSpPr>
            <a:spLocks noGrp="1"/>
          </p:cNvSpPr>
          <p:nvPr>
            <p:ph type="sldNum" sz="quarter" idx="5"/>
          </p:nvPr>
        </p:nvSpPr>
        <p:spPr/>
        <p:txBody>
          <a:bodyPr/>
          <a:lstStyle/>
          <a:p>
            <a:fld id="{4035E652-B871-44EE-891F-B00EAD990B44}" type="slidenum">
              <a:rPr lang="en-GB" smtClean="0"/>
              <a:t>19</a:t>
            </a:fld>
            <a:endParaRPr lang="en-GB" dirty="0"/>
          </a:p>
        </p:txBody>
      </p:sp>
    </p:spTree>
    <p:extLst>
      <p:ext uri="{BB962C8B-B14F-4D97-AF65-F5344CB8AC3E}">
        <p14:creationId xmlns:p14="http://schemas.microsoft.com/office/powerpoint/2010/main" val="3485628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73D22-B364-80A2-8336-599274C879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35998-1FC4-9953-D158-C1FAC699D6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91DFB6-79A9-A1D8-3C03-6D88DB77FC0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D56F42C-1C50-6E1C-B265-09714765429B}"/>
              </a:ext>
            </a:extLst>
          </p:cNvPr>
          <p:cNvSpPr>
            <a:spLocks noGrp="1"/>
          </p:cNvSpPr>
          <p:nvPr>
            <p:ph type="sldNum" sz="quarter" idx="5"/>
          </p:nvPr>
        </p:nvSpPr>
        <p:spPr/>
        <p:txBody>
          <a:bodyPr/>
          <a:lstStyle/>
          <a:p>
            <a:fld id="{4035E652-B871-44EE-891F-B00EAD990B44}" type="slidenum">
              <a:rPr lang="en-GB" smtClean="0"/>
              <a:t>20</a:t>
            </a:fld>
            <a:endParaRPr lang="en-GB" dirty="0"/>
          </a:p>
        </p:txBody>
      </p:sp>
    </p:spTree>
    <p:extLst>
      <p:ext uri="{BB962C8B-B14F-4D97-AF65-F5344CB8AC3E}">
        <p14:creationId xmlns:p14="http://schemas.microsoft.com/office/powerpoint/2010/main" val="1717233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73DFD-9E69-BF97-C8D2-186E91982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45F0C1-68F9-75C6-9BE4-C2AB94F43A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A02FE7-CD4F-85EF-6FCE-7E9DE8F8D3F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DA07AB0-25D6-34C2-E25A-DB6F86F6BCDE}"/>
              </a:ext>
            </a:extLst>
          </p:cNvPr>
          <p:cNvSpPr>
            <a:spLocks noGrp="1"/>
          </p:cNvSpPr>
          <p:nvPr>
            <p:ph type="sldNum" sz="quarter" idx="5"/>
          </p:nvPr>
        </p:nvSpPr>
        <p:spPr/>
        <p:txBody>
          <a:bodyPr/>
          <a:lstStyle/>
          <a:p>
            <a:fld id="{4035E652-B871-44EE-891F-B00EAD990B44}" type="slidenum">
              <a:rPr lang="en-GB" smtClean="0"/>
              <a:t>21</a:t>
            </a:fld>
            <a:endParaRPr lang="en-GB" dirty="0"/>
          </a:p>
        </p:txBody>
      </p:sp>
    </p:spTree>
    <p:extLst>
      <p:ext uri="{BB962C8B-B14F-4D97-AF65-F5344CB8AC3E}">
        <p14:creationId xmlns:p14="http://schemas.microsoft.com/office/powerpoint/2010/main" val="18675711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5A91D-BD1D-C88F-D99A-B433EBC2A7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74032E-C86E-A332-8748-9CE5AE40C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AFFA08-443A-C28F-E6CA-F2F3FCA4A67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B1C4FF7-5752-1891-48B6-DBEBF2EA4670}"/>
              </a:ext>
            </a:extLst>
          </p:cNvPr>
          <p:cNvSpPr>
            <a:spLocks noGrp="1"/>
          </p:cNvSpPr>
          <p:nvPr>
            <p:ph type="sldNum" sz="quarter" idx="5"/>
          </p:nvPr>
        </p:nvSpPr>
        <p:spPr/>
        <p:txBody>
          <a:bodyPr/>
          <a:lstStyle/>
          <a:p>
            <a:fld id="{4035E652-B871-44EE-891F-B00EAD990B44}" type="slidenum">
              <a:rPr lang="en-GB" smtClean="0"/>
              <a:t>22</a:t>
            </a:fld>
            <a:endParaRPr lang="en-GB" dirty="0"/>
          </a:p>
        </p:txBody>
      </p:sp>
    </p:spTree>
    <p:extLst>
      <p:ext uri="{BB962C8B-B14F-4D97-AF65-F5344CB8AC3E}">
        <p14:creationId xmlns:p14="http://schemas.microsoft.com/office/powerpoint/2010/main" val="3484877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D9796-3B38-C1A3-5701-851C97C930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64CBD-4CB4-F453-455E-8A44989817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CFB5C4-61F2-D18E-9083-7BBB3068399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EA06CAD-CD09-F563-44E5-F8375A820E94}"/>
              </a:ext>
            </a:extLst>
          </p:cNvPr>
          <p:cNvSpPr>
            <a:spLocks noGrp="1"/>
          </p:cNvSpPr>
          <p:nvPr>
            <p:ph type="sldNum" sz="quarter" idx="5"/>
          </p:nvPr>
        </p:nvSpPr>
        <p:spPr/>
        <p:txBody>
          <a:bodyPr/>
          <a:lstStyle/>
          <a:p>
            <a:fld id="{4035E652-B871-44EE-891F-B00EAD990B44}" type="slidenum">
              <a:rPr lang="en-GB" smtClean="0"/>
              <a:t>23</a:t>
            </a:fld>
            <a:endParaRPr lang="en-GB" dirty="0"/>
          </a:p>
        </p:txBody>
      </p:sp>
    </p:spTree>
    <p:extLst>
      <p:ext uri="{BB962C8B-B14F-4D97-AF65-F5344CB8AC3E}">
        <p14:creationId xmlns:p14="http://schemas.microsoft.com/office/powerpoint/2010/main" val="700367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Even in the world’s most developed nations, living standards have fallen, wage growth remains low and the gap between rich and poor has reached 
record levels. In the UK, already high levels of income and wealth inequality are likely to continue to rise out to 2040, 
with implications for poverty rates, levels of violence and social cohesion. As well as becoming more unequal in socio-economic terms, the UK is also becoming increasingly polarised and tribal in its beliefs, values and behaviours. In the period to 2040, there 
is an enduring, perhaps increasing, risk that existing fault lines 
could become even more pronounced and that extreme or violent 
ideologies could start to take hold</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4035E652-B871-44EE-891F-B00EAD990B44}" type="slidenum">
              <a:t>32</a:t>
            </a:fld>
            <a:endParaRPr lang="en-GB" dirty="0"/>
          </a:p>
        </p:txBody>
      </p:sp>
    </p:spTree>
    <p:extLst>
      <p:ext uri="{BB962C8B-B14F-4D97-AF65-F5344CB8AC3E}">
        <p14:creationId xmlns:p14="http://schemas.microsoft.com/office/powerpoint/2010/main" val="2218868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6B9FEA-68D5-4257-AECF-F925A9C4F0D5}" type="slidenum">
              <a:rPr lang="en-GB" smtClean="0"/>
              <a:t>47</a:t>
            </a:fld>
            <a:endParaRPr lang="en-GB"/>
          </a:p>
        </p:txBody>
      </p:sp>
    </p:spTree>
    <p:extLst>
      <p:ext uri="{BB962C8B-B14F-4D97-AF65-F5344CB8AC3E}">
        <p14:creationId xmlns:p14="http://schemas.microsoft.com/office/powerpoint/2010/main" val="3015586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6B9FEA-68D5-4257-AECF-F925A9C4F0D5}" type="slidenum">
              <a:rPr lang="en-GB" smtClean="0"/>
              <a:t>48</a:t>
            </a:fld>
            <a:endParaRPr lang="en-GB"/>
          </a:p>
        </p:txBody>
      </p:sp>
    </p:spTree>
    <p:extLst>
      <p:ext uri="{BB962C8B-B14F-4D97-AF65-F5344CB8AC3E}">
        <p14:creationId xmlns:p14="http://schemas.microsoft.com/office/powerpoint/2010/main" val="36001529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242424"/>
                </a:solidFill>
                <a:effectLst/>
                <a:latin typeface="Segoe UI" panose="020B0502040204020203" pitchFamily="34" charset="0"/>
              </a:rPr>
              <a:t>Police Scotland</a:t>
            </a:r>
            <a:r>
              <a:rPr lang="en-GB" b="0" i="0" dirty="0">
                <a:solidFill>
                  <a:srgbClr val="242424"/>
                </a:solidFill>
                <a:effectLst/>
                <a:latin typeface="Segoe UI" panose="020B0502040204020203" pitchFamily="34" charset="0"/>
              </a:rPr>
              <a:t> is the national police service for Scotland, established on April 1, 2013. It was formed by merging eight regional police forces into a single, unified service</a:t>
            </a:r>
          </a:p>
          <a:p>
            <a:endParaRPr lang="en-GB" b="0" i="0" dirty="0">
              <a:solidFill>
                <a:srgbClr val="242424"/>
              </a:solidFill>
              <a:effectLst/>
              <a:latin typeface="Segoe UI" panose="020B0502040204020203" pitchFamily="34" charset="0"/>
            </a:endParaRPr>
          </a:p>
          <a:p>
            <a:r>
              <a:rPr lang="en-GB" dirty="0">
                <a:hlinkClick r:id="rId3"/>
              </a:rPr>
              <a:t>Police in Scotland have very high levels of public service motivation, an academic survey of almost 7,400 officers and staff has found. - Police Scotland</a:t>
            </a:r>
            <a:endParaRPr lang="en-GB" b="0" i="0" dirty="0">
              <a:solidFill>
                <a:srgbClr val="242424"/>
              </a:solidFill>
              <a:effectLst/>
              <a:latin typeface="Segoe UI" panose="020B0502040204020203" pitchFamily="34" charset="0"/>
            </a:endParaRPr>
          </a:p>
        </p:txBody>
      </p:sp>
      <p:sp>
        <p:nvSpPr>
          <p:cNvPr id="4" name="Slide Number Placeholder 3"/>
          <p:cNvSpPr>
            <a:spLocks noGrp="1"/>
          </p:cNvSpPr>
          <p:nvPr>
            <p:ph type="sldNum" sz="quarter" idx="5"/>
          </p:nvPr>
        </p:nvSpPr>
        <p:spPr/>
        <p:txBody>
          <a:bodyPr/>
          <a:lstStyle/>
          <a:p>
            <a:fld id="{376B9FEA-68D5-4257-AECF-F925A9C4F0D5}" type="slidenum">
              <a:rPr lang="en-GB" smtClean="0"/>
              <a:t>49</a:t>
            </a:fld>
            <a:endParaRPr lang="en-GB"/>
          </a:p>
        </p:txBody>
      </p:sp>
    </p:spTree>
    <p:extLst>
      <p:ext uri="{BB962C8B-B14F-4D97-AF65-F5344CB8AC3E}">
        <p14:creationId xmlns:p14="http://schemas.microsoft.com/office/powerpoint/2010/main" val="2989756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committees.parliament.uk/</a:t>
            </a:r>
            <a:r>
              <a:rPr lang="en-GB" dirty="0" err="1">
                <a:hlinkClick r:id="rId3"/>
              </a:rPr>
              <a:t>writtenevidence</a:t>
            </a:r>
            <a:r>
              <a:rPr lang="en-GB" dirty="0">
                <a:hlinkClick r:id="rId3"/>
              </a:rPr>
              <a:t>/126306/pdf/</a:t>
            </a:r>
            <a:endParaRPr lang="en-GB" dirty="0"/>
          </a:p>
        </p:txBody>
      </p:sp>
      <p:sp>
        <p:nvSpPr>
          <p:cNvPr id="4" name="Slide Number Placeholder 3"/>
          <p:cNvSpPr>
            <a:spLocks noGrp="1"/>
          </p:cNvSpPr>
          <p:nvPr>
            <p:ph type="sldNum" sz="quarter" idx="5"/>
          </p:nvPr>
        </p:nvSpPr>
        <p:spPr/>
        <p:txBody>
          <a:bodyPr/>
          <a:lstStyle/>
          <a:p>
            <a:fld id="{376B9FEA-68D5-4257-AECF-F925A9C4F0D5}" type="slidenum">
              <a:rPr lang="en-GB" smtClean="0"/>
              <a:t>53</a:t>
            </a:fld>
            <a:endParaRPr lang="en-GB"/>
          </a:p>
        </p:txBody>
      </p:sp>
    </p:spTree>
    <p:extLst>
      <p:ext uri="{BB962C8B-B14F-4D97-AF65-F5344CB8AC3E}">
        <p14:creationId xmlns:p14="http://schemas.microsoft.com/office/powerpoint/2010/main" val="2842753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17/03/2025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17/03/2025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17/03/2025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17/03/2025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assets.college.police.uk/s3fs-public/2020-08/future-operating-environment-2040.pdf" TargetMode="External"/><Relationship Id="rId2" Type="http://schemas.openxmlformats.org/officeDocument/2006/relationships/hyperlink" Target="https://science.police.uk/site/assets/files/3402/dstl_police_futures_-_a_taste_of_the_future_no_rdp_v4.pdf" TargetMode="External"/><Relationship Id="rId1" Type="http://schemas.openxmlformats.org/officeDocument/2006/relationships/slideLayout" Target="../slideLayouts/slideLayout2.xml"/><Relationship Id="rId4" Type="http://schemas.openxmlformats.org/officeDocument/2006/relationships/hyperlink" Target="https://assets.college.police.uk/s3fs-public/2020-08/Future-Operating-Environment-2040-Part1-Trends.pdf"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9.xml.rels><?xml version="1.0" encoding="UTF-8" standalone="yes"?>
<Relationships xmlns="http://schemas.openxmlformats.org/package/2006/relationships"><Relationship Id="rId3" Type="http://schemas.openxmlformats.org/officeDocument/2006/relationships/hyperlink" Target="https://www.scotland.police.uk/about-us/who-we-are/about-police-scotland/#:~:text=Police%20Scotland%20was%20established%20on,rural%2C%20island%20and%20remote%20communitie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www.gov.scot/publications/scottish-household-survey-2023-trust-public-institutions/pages/2/"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bbc.co.uk/news/uk-scotland-65125754"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nation.cymru/news/policing-would-need-to-be-devolved-for-one-welsh-police-force-to-work-says-south-wales-chief-constable/" TargetMode="External"/><Relationship Id="rId2" Type="http://schemas.openxmlformats.org/officeDocument/2006/relationships/hyperlink" Target="https://assets.college.police.uk/s3fs-public/2020-08/future-operating-environment-2040.pdf" TargetMode="External"/><Relationship Id="rId1" Type="http://schemas.openxmlformats.org/officeDocument/2006/relationships/slideLayout" Target="../slideLayouts/slideLayout2.xml"/><Relationship Id="rId5" Type="http://schemas.openxmlformats.org/officeDocument/2006/relationships/hyperlink" Target="https://www.polfed.org/wasc/news/2023/chief-gives-personal-views-on-forming-one-welsh-police-force/" TargetMode="External"/><Relationship Id="rId4" Type="http://schemas.openxmlformats.org/officeDocument/2006/relationships/hyperlink" Target="https://www.gov.wales/preparing-for-the-devolution-of-policing-html"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Meiryo"/>
            </a:endParaRPr>
          </a:p>
        </p:txBody>
      </p:sp>
      <p:sp>
        <p:nvSpPr>
          <p:cNvPr id="11" name="Freeform: Shape 10">
            <a:extLst>
              <a:ext uri="{FF2B5EF4-FFF2-40B4-BE49-F238E27FC236}">
                <a16:creationId xmlns:a16="http://schemas.microsoft.com/office/drawing/2014/main" id="{F2F014E7-B612-4079-894D-4697468C5B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6334" y="493190"/>
            <a:ext cx="3619330" cy="318091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3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5BEB0D00-4F7A-41D8-B15E-B42145EA93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1784" y="397566"/>
            <a:ext cx="3848432" cy="344661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1513398" y="3739768"/>
            <a:ext cx="9165204" cy="1424473"/>
          </a:xfrm>
        </p:spPr>
        <p:txBody>
          <a:bodyPr anchor="b">
            <a:normAutofit/>
          </a:bodyPr>
          <a:lstStyle/>
          <a:p>
            <a:r>
              <a:rPr lang="en-GB" dirty="0"/>
              <a:t>Future of Welsh Policing </a:t>
            </a:r>
          </a:p>
        </p:txBody>
      </p:sp>
      <p:sp>
        <p:nvSpPr>
          <p:cNvPr id="3" name="Subtitle 2"/>
          <p:cNvSpPr>
            <a:spLocks noGrp="1"/>
          </p:cNvSpPr>
          <p:nvPr>
            <p:ph type="subTitle" idx="1"/>
          </p:nvPr>
        </p:nvSpPr>
        <p:spPr>
          <a:xfrm>
            <a:off x="2619376" y="5295570"/>
            <a:ext cx="6953250" cy="744270"/>
          </a:xfrm>
        </p:spPr>
        <p:txBody>
          <a:bodyPr anchor="t">
            <a:normAutofit fontScale="92500" lnSpcReduction="20000"/>
          </a:bodyPr>
          <a:lstStyle/>
          <a:p>
            <a:r>
              <a:rPr lang="en-GB" dirty="0"/>
              <a:t>Week 7</a:t>
            </a:r>
          </a:p>
          <a:p>
            <a:r>
              <a:rPr lang="en-GB" dirty="0"/>
              <a:t>2025</a:t>
            </a:r>
          </a:p>
        </p:txBody>
      </p:sp>
      <p:pic>
        <p:nvPicPr>
          <p:cNvPr id="4" name="Picture 3" descr="A red dragon on a green and white background&#10;&#10;AI-generated content may be incorrect.">
            <a:extLst>
              <a:ext uri="{FF2B5EF4-FFF2-40B4-BE49-F238E27FC236}">
                <a16:creationId xmlns:a16="http://schemas.microsoft.com/office/drawing/2014/main" id="{47797887-A3C1-3E6E-BD40-14284C43A714}"/>
              </a:ext>
            </a:extLst>
          </p:cNvPr>
          <p:cNvPicPr>
            <a:picLocks noChangeAspect="1"/>
          </p:cNvPicPr>
          <p:nvPr/>
        </p:nvPicPr>
        <p:blipFill>
          <a:blip r:embed="rId2"/>
          <a:stretch>
            <a:fillRect/>
          </a:stretch>
        </p:blipFill>
        <p:spPr>
          <a:xfrm>
            <a:off x="5009323" y="1223504"/>
            <a:ext cx="2264224" cy="169220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digital map">
            <a:extLst>
              <a:ext uri="{FF2B5EF4-FFF2-40B4-BE49-F238E27FC236}">
                <a16:creationId xmlns:a16="http://schemas.microsoft.com/office/drawing/2014/main" id="{FE7E546B-CE00-C4A3-9699-3ED16B4081BB}"/>
              </a:ext>
            </a:extLst>
          </p:cNvPr>
          <p:cNvPicPr>
            <a:picLocks noChangeAspect="1"/>
          </p:cNvPicPr>
          <p:nvPr/>
        </p:nvPicPr>
        <p:blipFill>
          <a:blip r:embed="rId2"/>
          <a:srcRect l="31429" r="9305" b="-1"/>
          <a:stretch/>
        </p:blipFill>
        <p:spPr>
          <a:xfrm>
            <a:off x="6103027" y="10"/>
            <a:ext cx="6088971" cy="6857990"/>
          </a:xfrm>
          <a:prstGeom prst="rect">
            <a:avLst/>
          </a:prstGeom>
        </p:spPr>
      </p:pic>
      <p:sp useBgFill="1">
        <p:nvSpPr>
          <p:cNvPr id="29" name="Rectangle 28">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30" name="Rectangle 29">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90D90E0-F851-E064-ADA6-A7A4F411803B}"/>
              </a:ext>
            </a:extLst>
          </p:cNvPr>
          <p:cNvSpPr>
            <a:spLocks noGrp="1"/>
          </p:cNvSpPr>
          <p:nvPr>
            <p:ph type="title"/>
          </p:nvPr>
        </p:nvSpPr>
        <p:spPr>
          <a:xfrm>
            <a:off x="761801" y="328512"/>
            <a:ext cx="4778387" cy="1628970"/>
          </a:xfrm>
        </p:spPr>
        <p:txBody>
          <a:bodyPr anchor="ctr">
            <a:normAutofit/>
          </a:bodyPr>
          <a:lstStyle/>
          <a:p>
            <a:r>
              <a:rPr lang="en-GB" sz="4000" dirty="0"/>
              <a:t>Week 7</a:t>
            </a:r>
          </a:p>
        </p:txBody>
      </p:sp>
      <p:sp>
        <p:nvSpPr>
          <p:cNvPr id="3" name="Content Placeholder 2">
            <a:extLst>
              <a:ext uri="{FF2B5EF4-FFF2-40B4-BE49-F238E27FC236}">
                <a16:creationId xmlns:a16="http://schemas.microsoft.com/office/drawing/2014/main" id="{7FF9588D-E742-0FC6-5F30-6DD6CD0D7100}"/>
              </a:ext>
            </a:extLst>
          </p:cNvPr>
          <p:cNvSpPr>
            <a:spLocks noGrp="1"/>
          </p:cNvSpPr>
          <p:nvPr>
            <p:ph idx="1"/>
          </p:nvPr>
        </p:nvSpPr>
        <p:spPr>
          <a:xfrm>
            <a:off x="119921" y="2884929"/>
            <a:ext cx="5816184" cy="3374137"/>
          </a:xfrm>
        </p:spPr>
        <p:txBody>
          <a:bodyPr vert="horz" lIns="91440" tIns="45720" rIns="91440" bIns="45720" rtlCol="0" anchor="ctr">
            <a:normAutofit/>
          </a:bodyPr>
          <a:lstStyle/>
          <a:p>
            <a:r>
              <a:rPr lang="en-GB" sz="4000" dirty="0">
                <a:latin typeface="Calibri"/>
                <a:ea typeface="Calibri"/>
                <a:cs typeface="Calibri"/>
              </a:rPr>
              <a:t>Future of Policing in Wales- </a:t>
            </a:r>
          </a:p>
          <a:p>
            <a:pPr marL="0" indent="0">
              <a:buNone/>
            </a:pPr>
            <a:r>
              <a:rPr lang="en-GB" sz="4000" dirty="0">
                <a:latin typeface="Calibri"/>
                <a:ea typeface="Calibri"/>
                <a:cs typeface="Calibri"/>
              </a:rPr>
              <a:t>Future Operating Environment 2040 trends</a:t>
            </a:r>
          </a:p>
          <a:p>
            <a:pPr marL="0" indent="0">
              <a:buNone/>
            </a:pPr>
            <a:endParaRPr lang="en-GB" sz="2000" dirty="0"/>
          </a:p>
        </p:txBody>
      </p:sp>
    </p:spTree>
    <p:extLst>
      <p:ext uri="{BB962C8B-B14F-4D97-AF65-F5344CB8AC3E}">
        <p14:creationId xmlns:p14="http://schemas.microsoft.com/office/powerpoint/2010/main" val="1644150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E4812-0FBE-DDE0-DE32-6CB17F6B7F1D}"/>
              </a:ext>
            </a:extLst>
          </p:cNvPr>
          <p:cNvSpPr>
            <a:spLocks noGrp="1"/>
          </p:cNvSpPr>
          <p:nvPr>
            <p:ph type="title"/>
          </p:nvPr>
        </p:nvSpPr>
        <p:spPr>
          <a:xfrm>
            <a:off x="6294120" y="121921"/>
            <a:ext cx="5021579" cy="754771"/>
          </a:xfrm>
        </p:spPr>
        <p:txBody>
          <a:bodyPr anchor="b">
            <a:normAutofit fontScale="90000"/>
          </a:bodyPr>
          <a:lstStyle/>
          <a:p>
            <a:pPr>
              <a:spcBef>
                <a:spcPts val="1000"/>
              </a:spcBef>
            </a:pPr>
            <a:br>
              <a:rPr lang="en-GB" sz="3200" dirty="0">
                <a:latin typeface="Calibri"/>
                <a:ea typeface="Calibri"/>
                <a:cs typeface="Calibri"/>
              </a:rPr>
            </a:br>
            <a:r>
              <a:rPr lang="en-GB" dirty="0">
                <a:latin typeface="Calibri"/>
                <a:ea typeface="Calibri"/>
                <a:cs typeface="Calibri"/>
              </a:rPr>
              <a:t>Future of Policing </a:t>
            </a:r>
            <a:endParaRPr lang="en-US" dirty="0">
              <a:latin typeface="Calibri"/>
              <a:ea typeface="Calibri"/>
              <a:cs typeface="Calibri"/>
            </a:endParaRPr>
          </a:p>
        </p:txBody>
      </p:sp>
      <p:pic>
        <p:nvPicPr>
          <p:cNvPr id="5" name="Picture 4" descr="Robot operating a machine">
            <a:extLst>
              <a:ext uri="{FF2B5EF4-FFF2-40B4-BE49-F238E27FC236}">
                <a16:creationId xmlns:a16="http://schemas.microsoft.com/office/drawing/2014/main" id="{BB6A9288-962D-F9E5-D277-14502BBE66AC}"/>
              </a:ext>
            </a:extLst>
          </p:cNvPr>
          <p:cNvPicPr>
            <a:picLocks noChangeAspect="1"/>
          </p:cNvPicPr>
          <p:nvPr/>
        </p:nvPicPr>
        <p:blipFill>
          <a:blip r:embed="rId3"/>
          <a:srcRect l="16248" r="15531" b="1"/>
          <a:stretch/>
        </p:blipFill>
        <p:spPr>
          <a:xfrm>
            <a:off x="20" y="10"/>
            <a:ext cx="6095980" cy="6857990"/>
          </a:xfrm>
          <a:prstGeom prst="rect">
            <a:avLst/>
          </a:prstGeom>
        </p:spPr>
      </p:pic>
      <p:grpSp>
        <p:nvGrpSpPr>
          <p:cNvPr id="28" name="Group 27">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29" name="Rectangle 28">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a:extLst>
              <a:ext uri="{FF2B5EF4-FFF2-40B4-BE49-F238E27FC236}">
                <a16:creationId xmlns:a16="http://schemas.microsoft.com/office/drawing/2014/main" id="{41B212A3-5A9D-E877-0A96-15F42E136F27}"/>
              </a:ext>
            </a:extLst>
          </p:cNvPr>
          <p:cNvSpPr>
            <a:spLocks noGrp="1"/>
          </p:cNvSpPr>
          <p:nvPr>
            <p:ph idx="1"/>
          </p:nvPr>
        </p:nvSpPr>
        <p:spPr>
          <a:xfrm>
            <a:off x="6294120" y="1047135"/>
            <a:ext cx="5669280" cy="5688943"/>
          </a:xfrm>
        </p:spPr>
        <p:txBody>
          <a:bodyPr vert="horz" lIns="91440" tIns="45720" rIns="91440" bIns="45720" rtlCol="0" anchor="t">
            <a:normAutofit/>
          </a:bodyPr>
          <a:lstStyle/>
          <a:p>
            <a:r>
              <a:rPr lang="en-GB" sz="2400" dirty="0">
                <a:ea typeface="+mn-lt"/>
                <a:cs typeface="+mn-lt"/>
              </a:rPr>
              <a:t>Our world is changing </a:t>
            </a:r>
          </a:p>
          <a:p>
            <a:r>
              <a:rPr lang="en-GB" sz="2400" dirty="0">
                <a:ea typeface="+mn-lt"/>
                <a:cs typeface="+mn-lt"/>
              </a:rPr>
              <a:t>On top of issues such as terrorism and cyberattacks, climate change could give rise to severe disruption. </a:t>
            </a:r>
          </a:p>
          <a:p>
            <a:r>
              <a:rPr lang="en-GB" sz="2400" dirty="0">
                <a:ea typeface="+mn-lt"/>
                <a:cs typeface="+mn-lt"/>
              </a:rPr>
              <a:t>Emerging technologies - artificial intelligence, robotics, biotechnology and quantum computing</a:t>
            </a:r>
          </a:p>
          <a:p>
            <a:r>
              <a:rPr lang="en-GB" sz="2400" dirty="0">
                <a:ea typeface="+mn-lt"/>
                <a:cs typeface="+mn-lt"/>
              </a:rPr>
              <a:t>Could it divide society?</a:t>
            </a:r>
          </a:p>
          <a:p>
            <a:r>
              <a:rPr lang="en-GB" sz="2400" dirty="0">
                <a:ea typeface="+mn-lt"/>
                <a:cs typeface="+mn-lt"/>
              </a:rPr>
              <a:t>Silence freedom of speech?</a:t>
            </a:r>
          </a:p>
          <a:p>
            <a:r>
              <a:rPr lang="en-GB" sz="2400" dirty="0">
                <a:ea typeface="+mn-lt"/>
                <a:cs typeface="+mn-lt"/>
              </a:rPr>
              <a:t>See an increase in inequality?</a:t>
            </a:r>
          </a:p>
          <a:p>
            <a:r>
              <a:rPr lang="en-GB" sz="2400" dirty="0">
                <a:ea typeface="+mn-lt"/>
                <a:cs typeface="+mn-lt"/>
              </a:rPr>
              <a:t>Empower people?</a:t>
            </a:r>
          </a:p>
          <a:p>
            <a:r>
              <a:rPr lang="en-GB" sz="2400" dirty="0">
                <a:ea typeface="+mn-lt"/>
                <a:cs typeface="+mn-lt"/>
              </a:rPr>
              <a:t>Send disinformation?</a:t>
            </a:r>
          </a:p>
          <a:p>
            <a:r>
              <a:rPr lang="en-GB" sz="2400" dirty="0">
                <a:ea typeface="+mn-lt"/>
                <a:cs typeface="+mn-lt"/>
              </a:rPr>
              <a:t>Trends such as nationalism increase?</a:t>
            </a:r>
          </a:p>
          <a:p>
            <a:endParaRPr lang="en-GB" sz="1400" dirty="0"/>
          </a:p>
        </p:txBody>
      </p:sp>
    </p:spTree>
    <p:extLst>
      <p:ext uri="{BB962C8B-B14F-4D97-AF65-F5344CB8AC3E}">
        <p14:creationId xmlns:p14="http://schemas.microsoft.com/office/powerpoint/2010/main" val="1869467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587E19-D128-9516-6196-FDC094808FD2}"/>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Calibri" panose="020F0502020204030204" pitchFamily="34" charset="0"/>
                <a:cs typeface="Calibri" panose="020F0502020204030204" pitchFamily="34" charset="0"/>
              </a:rPr>
              <a:t>Strategic plans are needed</a:t>
            </a:r>
            <a:endParaRPr lang="en-US" sz="4000" dirty="0">
              <a:solidFill>
                <a:srgbClr val="FFFFFF"/>
              </a:solidFill>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57CA388C-7485-122A-BB2F-2592C490B752}"/>
              </a:ext>
            </a:extLst>
          </p:cNvPr>
          <p:cNvSpPr>
            <a:spLocks noGrp="1"/>
          </p:cNvSpPr>
          <p:nvPr>
            <p:ph idx="1"/>
          </p:nvPr>
        </p:nvSpPr>
        <p:spPr>
          <a:xfrm>
            <a:off x="4262284" y="221226"/>
            <a:ext cx="7926668" cy="6474542"/>
          </a:xfrm>
        </p:spPr>
        <p:txBody>
          <a:bodyPr vert="horz" lIns="91440" tIns="45720" rIns="91440" bIns="45720" rtlCol="0" anchor="ctr">
            <a:normAutofit/>
          </a:bodyPr>
          <a:lstStyle/>
          <a:p>
            <a:pPr marL="0" indent="0" algn="ctr">
              <a:buNone/>
            </a:pPr>
            <a:r>
              <a:rPr lang="en-GB" sz="3600" dirty="0">
                <a:ea typeface="+mn-lt"/>
                <a:cs typeface="+mn-lt"/>
              </a:rPr>
              <a:t>An ever-changing world needs ever evolving policing</a:t>
            </a:r>
          </a:p>
          <a:p>
            <a:endParaRPr lang="en-GB" dirty="0">
              <a:ea typeface="+mn-lt"/>
              <a:cs typeface="+mn-lt"/>
            </a:endParaRPr>
          </a:p>
          <a:p>
            <a:r>
              <a:rPr lang="en-GB" dirty="0">
                <a:ea typeface="+mn-lt"/>
                <a:cs typeface="+mn-lt"/>
              </a:rPr>
              <a:t>Next 20 years police will need to:</a:t>
            </a:r>
          </a:p>
          <a:p>
            <a:pPr marL="0" indent="0">
              <a:buNone/>
            </a:pPr>
            <a:r>
              <a:rPr lang="en-GB" sz="2800" dirty="0">
                <a:ea typeface="+mn-lt"/>
                <a:cs typeface="+mn-lt"/>
              </a:rPr>
              <a:t> 	 -Anticipate threats</a:t>
            </a:r>
          </a:p>
          <a:p>
            <a:pPr marL="0" indent="0">
              <a:buNone/>
            </a:pPr>
            <a:r>
              <a:rPr lang="en-GB" dirty="0">
                <a:ea typeface="+mn-lt"/>
                <a:cs typeface="+mn-lt"/>
              </a:rPr>
              <a:t>  	 </a:t>
            </a:r>
            <a:r>
              <a:rPr lang="en-GB" sz="2800" dirty="0">
                <a:ea typeface="+mn-lt"/>
                <a:cs typeface="+mn-lt"/>
              </a:rPr>
              <a:t>-Think about policies</a:t>
            </a:r>
            <a:endParaRPr lang="en-GB" dirty="0">
              <a:ea typeface="+mn-lt"/>
              <a:cs typeface="+mn-lt"/>
            </a:endParaRPr>
          </a:p>
          <a:p>
            <a:pPr marL="0" indent="0">
              <a:buNone/>
            </a:pPr>
            <a:r>
              <a:rPr lang="en-GB" sz="2800" dirty="0">
                <a:ea typeface="+mn-lt"/>
                <a:cs typeface="+mn-lt"/>
              </a:rPr>
              <a:t>  	 -Consider interventions that address issues           	   quickly to  ensure success is achieved</a:t>
            </a:r>
            <a:endParaRPr lang="en-GB" dirty="0">
              <a:ea typeface="+mn-lt"/>
              <a:cs typeface="+mn-lt"/>
            </a:endParaRPr>
          </a:p>
          <a:p>
            <a:pPr marL="0" indent="0">
              <a:buNone/>
            </a:pPr>
            <a:r>
              <a:rPr lang="en-GB" dirty="0">
                <a:ea typeface="+mn-lt"/>
                <a:cs typeface="+mn-lt"/>
              </a:rPr>
              <a:t>	 -Mitigate contemporary issues</a:t>
            </a:r>
            <a:endParaRPr lang="en-GB" sz="2800" dirty="0"/>
          </a:p>
          <a:p>
            <a:endParaRPr lang="en-GB" dirty="0"/>
          </a:p>
          <a:p>
            <a:r>
              <a:rPr lang="en-GB" dirty="0"/>
              <a:t>CoP - </a:t>
            </a:r>
            <a:r>
              <a:rPr lang="en-GB" dirty="0">
                <a:ea typeface="+mn-lt"/>
                <a:cs typeface="+mn-lt"/>
              </a:rPr>
              <a:t>Key trends and implications up to 2040</a:t>
            </a:r>
            <a:endParaRPr lang="en-GB" b="1" dirty="0">
              <a:ea typeface="+mn-lt"/>
              <a:cs typeface="+mn-lt"/>
            </a:endParaRPr>
          </a:p>
          <a:p>
            <a:pPr lvl="1">
              <a:lnSpc>
                <a:spcPct val="150000"/>
              </a:lnSpc>
              <a:buFont typeface="Wingdings" panose="05000000000000000000" pitchFamily="2" charset="2"/>
              <a:buChar char="Ø"/>
            </a:pPr>
            <a:r>
              <a:rPr lang="en-GB" sz="2800" b="1" dirty="0"/>
              <a:t> 10 trends</a:t>
            </a:r>
          </a:p>
          <a:p>
            <a:endParaRPr lang="en-GB" sz="2000" dirty="0"/>
          </a:p>
        </p:txBody>
      </p:sp>
    </p:spTree>
    <p:extLst>
      <p:ext uri="{BB962C8B-B14F-4D97-AF65-F5344CB8AC3E}">
        <p14:creationId xmlns:p14="http://schemas.microsoft.com/office/powerpoint/2010/main" val="1618084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77" name="Slide Background">
            <a:extLst>
              <a:ext uri="{FF2B5EF4-FFF2-40B4-BE49-F238E27FC236}">
                <a16:creationId xmlns:a16="http://schemas.microsoft.com/office/drawing/2014/main" id="{7B0EAC71-1588-4F05-B8F6-39B63FC63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9" name="tint">
            <a:extLst>
              <a:ext uri="{FF2B5EF4-FFF2-40B4-BE49-F238E27FC236}">
                <a16:creationId xmlns:a16="http://schemas.microsoft.com/office/drawing/2014/main" id="{B7D0ACE8-8ED8-4CA7-9DDB-B725E80C04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1700" y="0"/>
            <a:ext cx="10472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81" name="Rectangle 1080">
            <a:extLst>
              <a:ext uri="{FF2B5EF4-FFF2-40B4-BE49-F238E27FC236}">
                <a16:creationId xmlns:a16="http://schemas.microsoft.com/office/drawing/2014/main" id="{9864AAEA-8DC4-4D15-864C-B53C5B4CC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83" name="Rectangle 1082">
            <a:extLst>
              <a:ext uri="{FF2B5EF4-FFF2-40B4-BE49-F238E27FC236}">
                <a16:creationId xmlns:a16="http://schemas.microsoft.com/office/drawing/2014/main" id="{E82F361B-984A-43B6-AFE8-1F1439428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299"/>
            <a:ext cx="12191999" cy="2726601"/>
          </a:xfrm>
          <a:prstGeom prst="rect">
            <a:avLst/>
          </a:prstGeom>
          <a:ln>
            <a:noFill/>
          </a:ln>
          <a:effectLst>
            <a:outerShdw blurRad="596900" dist="330200" dir="7140000" sx="87000" sy="87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43D1CD-6E6F-5823-5FB9-F77C3C52AAEF}"/>
              </a:ext>
            </a:extLst>
          </p:cNvPr>
          <p:cNvSpPr>
            <a:spLocks noGrp="1"/>
          </p:cNvSpPr>
          <p:nvPr>
            <p:ph type="title"/>
          </p:nvPr>
        </p:nvSpPr>
        <p:spPr>
          <a:xfrm>
            <a:off x="761801" y="247623"/>
            <a:ext cx="5270803" cy="2086145"/>
          </a:xfrm>
        </p:spPr>
        <p:txBody>
          <a:bodyPr vert="horz" lIns="91440" tIns="45720" rIns="91440" bIns="45720" rtlCol="0">
            <a:normAutofit/>
          </a:bodyPr>
          <a:lstStyle/>
          <a:p>
            <a:r>
              <a:rPr lang="en-US" sz="4000" dirty="0"/>
              <a:t>What are the predicted trends of the future?</a:t>
            </a:r>
          </a:p>
        </p:txBody>
      </p:sp>
      <p:sp useBgFill="1">
        <p:nvSpPr>
          <p:cNvPr id="1085" name="Rectangle 1084">
            <a:extLst>
              <a:ext uri="{FF2B5EF4-FFF2-40B4-BE49-F238E27FC236}">
                <a16:creationId xmlns:a16="http://schemas.microsoft.com/office/drawing/2014/main" id="{4F2A6A32-9ADF-4DD4-AEA5-0D1FF0F8B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8" y="0"/>
            <a:ext cx="6096001" cy="6849700"/>
          </a:xfrm>
          <a:prstGeom prst="rect">
            <a:avLst/>
          </a:prstGeom>
          <a:ln>
            <a:noFill/>
          </a:ln>
          <a:effectLst>
            <a:outerShdw blurRad="596900" dist="317500" dir="8820000" sx="87000" sy="87000" algn="t" rotWithShape="0">
              <a:schemeClr val="tx1">
                <a:alpha val="2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6" descr="Transforming UK Policing: Leveraging Technology, Productivity, and Empathy  for a Safer Future">
            <a:extLst>
              <a:ext uri="{FF2B5EF4-FFF2-40B4-BE49-F238E27FC236}">
                <a16:creationId xmlns:a16="http://schemas.microsoft.com/office/drawing/2014/main" id="{82AD3A1A-4C72-99F8-A750-AA219BD9EA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8301" r="-3" b="1604"/>
          <a:stretch/>
        </p:blipFill>
        <p:spPr bwMode="auto">
          <a:xfrm>
            <a:off x="6339065" y="47004"/>
            <a:ext cx="4675342" cy="4212115"/>
          </a:xfrm>
          <a:prstGeom prst="rect">
            <a:avLst/>
          </a:prstGeom>
          <a:noFill/>
          <a:extLst>
            <a:ext uri="{909E8E84-426E-40DD-AFC4-6F175D3DCCD1}">
              <a14:hiddenFill xmlns:a14="http://schemas.microsoft.com/office/drawing/2010/main">
                <a:solidFill>
                  <a:srgbClr val="FFFFFF"/>
                </a:solidFill>
              </a14:hiddenFill>
            </a:ext>
          </a:extLst>
        </p:spPr>
      </p:pic>
      <p:sp>
        <p:nvSpPr>
          <p:cNvPr id="1074" name="Content Placeholder 1073">
            <a:extLst>
              <a:ext uri="{FF2B5EF4-FFF2-40B4-BE49-F238E27FC236}">
                <a16:creationId xmlns:a16="http://schemas.microsoft.com/office/drawing/2014/main" id="{E4FE6289-C5CA-8C80-F8D0-8FBBD56B6B5D}"/>
              </a:ext>
            </a:extLst>
          </p:cNvPr>
          <p:cNvSpPr>
            <a:spLocks noGrp="1"/>
          </p:cNvSpPr>
          <p:nvPr>
            <p:ph idx="1"/>
          </p:nvPr>
        </p:nvSpPr>
        <p:spPr>
          <a:xfrm>
            <a:off x="6794839" y="6310630"/>
            <a:ext cx="169842" cy="45719"/>
          </a:xfrm>
        </p:spPr>
        <p:txBody>
          <a:bodyPr anchor="ctr">
            <a:normAutofit fontScale="25000" lnSpcReduction="20000"/>
          </a:bodyPr>
          <a:lstStyle/>
          <a:p>
            <a:pPr marL="0" indent="0">
              <a:buNone/>
            </a:pPr>
            <a:endParaRPr lang="en-US" sz="2000" dirty="0"/>
          </a:p>
        </p:txBody>
      </p:sp>
      <p:pic>
        <p:nvPicPr>
          <p:cNvPr id="1034" name="Picture 10" descr="Preparing policing for future challenges and demands | College of Policing">
            <a:extLst>
              <a:ext uri="{FF2B5EF4-FFF2-40B4-BE49-F238E27FC236}">
                <a16:creationId xmlns:a16="http://schemas.microsoft.com/office/drawing/2014/main" id="{AE47F13B-8224-518E-2224-6515287AE8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2604" y="4545712"/>
            <a:ext cx="4003599" cy="224201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olice Futures">
            <a:extLst>
              <a:ext uri="{FF2B5EF4-FFF2-40B4-BE49-F238E27FC236}">
                <a16:creationId xmlns:a16="http://schemas.microsoft.com/office/drawing/2014/main" id="{27D59642-7A5B-E294-22BC-EE4A059BB4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6492" b="11863"/>
          <a:stretch/>
        </p:blipFill>
        <p:spPr bwMode="auto">
          <a:xfrm>
            <a:off x="9175675" y="3629747"/>
            <a:ext cx="3020420" cy="27266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rket exploration: future policing - GOV.UK">
            <a:extLst>
              <a:ext uri="{FF2B5EF4-FFF2-40B4-BE49-F238E27FC236}">
                <a16:creationId xmlns:a16="http://schemas.microsoft.com/office/drawing/2014/main" id="{60F4A897-1218-C028-02C9-3D76F1C885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1506" b="-3"/>
          <a:stretch/>
        </p:blipFill>
        <p:spPr bwMode="auto">
          <a:xfrm>
            <a:off x="217591" y="2263800"/>
            <a:ext cx="6413484" cy="4346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521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A874C8-5429-2139-02A9-78418163F778}"/>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What is the Future operating Environment 2040? </a:t>
            </a:r>
          </a:p>
        </p:txBody>
      </p:sp>
      <p:sp>
        <p:nvSpPr>
          <p:cNvPr id="3" name="Content Placeholder 2">
            <a:extLst>
              <a:ext uri="{FF2B5EF4-FFF2-40B4-BE49-F238E27FC236}">
                <a16:creationId xmlns:a16="http://schemas.microsoft.com/office/drawing/2014/main" id="{7EA390D2-D01F-9FF9-81C2-8904273B2841}"/>
              </a:ext>
            </a:extLst>
          </p:cNvPr>
          <p:cNvSpPr>
            <a:spLocks noGrp="1"/>
          </p:cNvSpPr>
          <p:nvPr>
            <p:ph idx="1"/>
          </p:nvPr>
        </p:nvSpPr>
        <p:spPr>
          <a:xfrm>
            <a:off x="4810259" y="649480"/>
            <a:ext cx="6555347" cy="5546047"/>
          </a:xfrm>
        </p:spPr>
        <p:txBody>
          <a:bodyPr anchor="ctr">
            <a:noAutofit/>
          </a:bodyPr>
          <a:lstStyle/>
          <a:p>
            <a:r>
              <a:rPr lang="en-GB" dirty="0"/>
              <a:t>T</a:t>
            </a:r>
            <a:r>
              <a:rPr lang="en-GB" b="0" i="0" dirty="0">
                <a:effectLst/>
              </a:rPr>
              <a:t>he College of Policing, through a process of interviewing and surveying 80 analysts, scientists, technologists and policing practitioners have published a new Future Operating Environment analysis for 2040.</a:t>
            </a:r>
          </a:p>
          <a:p>
            <a:pPr marL="0" indent="0">
              <a:buNone/>
            </a:pPr>
            <a:r>
              <a:rPr lang="en-GB" b="0" i="0" dirty="0">
                <a:effectLst/>
              </a:rPr>
              <a:t> </a:t>
            </a:r>
          </a:p>
          <a:p>
            <a:r>
              <a:rPr lang="en-GB" b="0" i="0" dirty="0">
                <a:effectLst/>
              </a:rPr>
              <a:t>Uses scenario exploration to inform future practices in policing</a:t>
            </a:r>
          </a:p>
          <a:p>
            <a:endParaRPr lang="en-GB" dirty="0"/>
          </a:p>
          <a:p>
            <a:r>
              <a:rPr lang="en-GB" dirty="0"/>
              <a:t>Explored through 4 scenarios- </a:t>
            </a:r>
            <a:r>
              <a:rPr lang="en-GB" b="0" i="0" dirty="0">
                <a:effectLst/>
              </a:rPr>
              <a:t>points to five future challenges, to help stress-test and future-proof policing decision-making</a:t>
            </a:r>
            <a:endParaRPr lang="en-GB" dirty="0"/>
          </a:p>
        </p:txBody>
      </p:sp>
    </p:spTree>
    <p:extLst>
      <p:ext uri="{BB962C8B-B14F-4D97-AF65-F5344CB8AC3E}">
        <p14:creationId xmlns:p14="http://schemas.microsoft.com/office/powerpoint/2010/main" val="2179256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EAAA30-451A-FCBE-A7B9-8D58F73A3441}"/>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Scenario testing </a:t>
            </a:r>
          </a:p>
        </p:txBody>
      </p:sp>
      <p:graphicFrame>
        <p:nvGraphicFramePr>
          <p:cNvPr id="5" name="Content Placeholder 2">
            <a:extLst>
              <a:ext uri="{FF2B5EF4-FFF2-40B4-BE49-F238E27FC236}">
                <a16:creationId xmlns:a16="http://schemas.microsoft.com/office/drawing/2014/main" id="{CD22855D-5C52-CC08-ACCF-23BDD4A944DB}"/>
              </a:ext>
            </a:extLst>
          </p:cNvPr>
          <p:cNvGraphicFramePr>
            <a:graphicFrameLocks noGrp="1"/>
          </p:cNvGraphicFramePr>
          <p:nvPr>
            <p:ph idx="1"/>
            <p:extLst>
              <p:ext uri="{D42A27DB-BD31-4B8C-83A1-F6EECF244321}">
                <p14:modId xmlns:p14="http://schemas.microsoft.com/office/powerpoint/2010/main" val="214723995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588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BC90AC-E9D0-C36D-4147-5C24E97DC3E7}"/>
              </a:ext>
            </a:extLst>
          </p:cNvPr>
          <p:cNvSpPr>
            <a:spLocks noGrp="1"/>
          </p:cNvSpPr>
          <p:nvPr>
            <p:ph type="title"/>
          </p:nvPr>
        </p:nvSpPr>
        <p:spPr>
          <a:xfrm>
            <a:off x="711470" y="197485"/>
            <a:ext cx="5251316" cy="1158875"/>
          </a:xfrm>
        </p:spPr>
        <p:txBody>
          <a:bodyPr>
            <a:normAutofit fontScale="90000"/>
          </a:bodyPr>
          <a:lstStyle/>
          <a:p>
            <a:r>
              <a:rPr lang="en-GB" dirty="0"/>
              <a:t>Fragile Seams  </a:t>
            </a:r>
            <a:br>
              <a:rPr lang="en-GB" dirty="0"/>
            </a:br>
            <a:endParaRPr lang="en-GB" dirty="0"/>
          </a:p>
        </p:txBody>
      </p:sp>
      <p:sp>
        <p:nvSpPr>
          <p:cNvPr id="3" name="Content Placeholder 2">
            <a:extLst>
              <a:ext uri="{FF2B5EF4-FFF2-40B4-BE49-F238E27FC236}">
                <a16:creationId xmlns:a16="http://schemas.microsoft.com/office/drawing/2014/main" id="{A1C43906-A709-0FF5-5FCC-D9A9AB772188}"/>
              </a:ext>
            </a:extLst>
          </p:cNvPr>
          <p:cNvSpPr>
            <a:spLocks noGrp="1"/>
          </p:cNvSpPr>
          <p:nvPr>
            <p:ph idx="1"/>
          </p:nvPr>
        </p:nvSpPr>
        <p:spPr>
          <a:xfrm>
            <a:off x="457200" y="1066800"/>
            <a:ext cx="5962785" cy="5669280"/>
          </a:xfrm>
        </p:spPr>
        <p:txBody>
          <a:bodyPr>
            <a:noAutofit/>
          </a:bodyPr>
          <a:lstStyle/>
          <a:p>
            <a:r>
              <a:rPr lang="en-GB" sz="2400" dirty="0"/>
              <a:t>This scenario explores a world growing increasingly fragile in the face of rising inequality, global warming and disruptive technologies. The scenario highlights the difficulties in responding to future demands for security (both virtual and physical) as societal tensions increase, new technologies create new threats and efforts to tackle divisive issues make limited headway. </a:t>
            </a:r>
          </a:p>
          <a:p>
            <a:r>
              <a:rPr lang="en-GB" sz="2400" dirty="0"/>
              <a:t>The scenario underscores the difficult choices policing might face in the context of global and domestic conditions that cause inequalities to widen, crime levels to increase and climate change to become increasingly disruptive.</a:t>
            </a:r>
          </a:p>
        </p:txBody>
      </p:sp>
      <p:pic>
        <p:nvPicPr>
          <p:cNvPr id="5" name="Picture 4" descr="Network Technology Background">
            <a:extLst>
              <a:ext uri="{FF2B5EF4-FFF2-40B4-BE49-F238E27FC236}">
                <a16:creationId xmlns:a16="http://schemas.microsoft.com/office/drawing/2014/main" id="{D256FA84-3F43-E29E-ADB5-8D5A9E4FD115}"/>
              </a:ext>
            </a:extLst>
          </p:cNvPr>
          <p:cNvPicPr>
            <a:picLocks noChangeAspect="1"/>
          </p:cNvPicPr>
          <p:nvPr/>
        </p:nvPicPr>
        <p:blipFill>
          <a:blip r:embed="rId3"/>
          <a:srcRect l="41691" r="766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07851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0122B0-9E1A-080F-703B-3F8AA2735420}"/>
              </a:ext>
            </a:extLst>
          </p:cNvPr>
          <p:cNvSpPr>
            <a:spLocks noGrp="1"/>
          </p:cNvSpPr>
          <p:nvPr>
            <p:ph type="title"/>
          </p:nvPr>
        </p:nvSpPr>
        <p:spPr>
          <a:xfrm>
            <a:off x="626071" y="235575"/>
            <a:ext cx="5251316" cy="534285"/>
          </a:xfrm>
        </p:spPr>
        <p:txBody>
          <a:bodyPr>
            <a:normAutofit fontScale="90000"/>
          </a:bodyPr>
          <a:lstStyle/>
          <a:p>
            <a:r>
              <a:rPr lang="en-GB" dirty="0"/>
              <a:t>Pandora’s box</a:t>
            </a:r>
          </a:p>
        </p:txBody>
      </p:sp>
      <p:sp>
        <p:nvSpPr>
          <p:cNvPr id="3" name="Content Placeholder 2">
            <a:extLst>
              <a:ext uri="{FF2B5EF4-FFF2-40B4-BE49-F238E27FC236}">
                <a16:creationId xmlns:a16="http://schemas.microsoft.com/office/drawing/2014/main" id="{05D61B7C-8B5E-42F2-0B20-9FC0937BD676}"/>
              </a:ext>
            </a:extLst>
          </p:cNvPr>
          <p:cNvSpPr>
            <a:spLocks noGrp="1"/>
          </p:cNvSpPr>
          <p:nvPr>
            <p:ph idx="1"/>
          </p:nvPr>
        </p:nvSpPr>
        <p:spPr>
          <a:xfrm>
            <a:off x="265470" y="1005435"/>
            <a:ext cx="6356556" cy="5188730"/>
          </a:xfrm>
        </p:spPr>
        <p:txBody>
          <a:bodyPr>
            <a:noAutofit/>
          </a:bodyPr>
          <a:lstStyle/>
          <a:p>
            <a:r>
              <a:rPr lang="en-GB" sz="2400" dirty="0"/>
              <a:t>This scenario explores a shock prone world in which economic and environmental disasters compound and feed each other, pushing the economy into recession, putting the social contract under strain and creating favourable conditions for criminals. </a:t>
            </a:r>
          </a:p>
          <a:p>
            <a:pPr marL="0" indent="0">
              <a:buNone/>
            </a:pPr>
            <a:endParaRPr lang="en-GB" sz="2400" dirty="0"/>
          </a:p>
          <a:p>
            <a:r>
              <a:rPr lang="en-GB" sz="2400" dirty="0"/>
              <a:t>The scenario highlights the possible consequences of systemic breakdown, including weak governance, widespread job loss and high levels of paranoia and mistrust. The scenario emphasises the pressure that such conditions would put on the police and highlights the choices that would either bring stability or exacerbate tensions. </a:t>
            </a:r>
          </a:p>
        </p:txBody>
      </p:sp>
      <p:pic>
        <p:nvPicPr>
          <p:cNvPr id="5" name="Picture 4" descr="Foggy skyscrapers against the sky">
            <a:extLst>
              <a:ext uri="{FF2B5EF4-FFF2-40B4-BE49-F238E27FC236}">
                <a16:creationId xmlns:a16="http://schemas.microsoft.com/office/drawing/2014/main" id="{77E735B3-03A8-AB59-1D39-BAF6AA5C17C9}"/>
              </a:ext>
            </a:extLst>
          </p:cNvPr>
          <p:cNvPicPr>
            <a:picLocks noChangeAspect="1"/>
          </p:cNvPicPr>
          <p:nvPr/>
        </p:nvPicPr>
        <p:blipFill>
          <a:blip r:embed="rId2"/>
          <a:srcRect l="9807" r="32156" b="-1"/>
          <a:stretch/>
        </p:blipFill>
        <p:spPr>
          <a:xfrm>
            <a:off x="6503458" y="10"/>
            <a:ext cx="5688542"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695111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D6348E-B356-0774-ADCB-FE3C95EAB390}"/>
              </a:ext>
            </a:extLst>
          </p:cNvPr>
          <p:cNvSpPr>
            <a:spLocks noGrp="1"/>
          </p:cNvSpPr>
          <p:nvPr>
            <p:ph type="title"/>
          </p:nvPr>
        </p:nvSpPr>
        <p:spPr>
          <a:xfrm>
            <a:off x="447006" y="256908"/>
            <a:ext cx="5334197" cy="722025"/>
          </a:xfrm>
        </p:spPr>
        <p:txBody>
          <a:bodyPr anchor="ctr">
            <a:normAutofit/>
          </a:bodyPr>
          <a:lstStyle/>
          <a:p>
            <a:r>
              <a:rPr lang="en-GB" sz="4000" dirty="0"/>
              <a:t>Green Reset</a:t>
            </a:r>
          </a:p>
        </p:txBody>
      </p:sp>
      <p:sp>
        <p:nvSpPr>
          <p:cNvPr id="3" name="Content Placeholder 2">
            <a:extLst>
              <a:ext uri="{FF2B5EF4-FFF2-40B4-BE49-F238E27FC236}">
                <a16:creationId xmlns:a16="http://schemas.microsoft.com/office/drawing/2014/main" id="{51C029B0-4ADE-F0E9-A304-AB650CD015BD}"/>
              </a:ext>
            </a:extLst>
          </p:cNvPr>
          <p:cNvSpPr>
            <a:spLocks noGrp="1"/>
          </p:cNvSpPr>
          <p:nvPr>
            <p:ph idx="1"/>
          </p:nvPr>
        </p:nvSpPr>
        <p:spPr>
          <a:xfrm>
            <a:off x="299806" y="989819"/>
            <a:ext cx="6295866" cy="5535541"/>
          </a:xfrm>
        </p:spPr>
        <p:txBody>
          <a:bodyPr anchor="ctr">
            <a:noAutofit/>
          </a:bodyPr>
          <a:lstStyle/>
          <a:p>
            <a:r>
              <a:rPr lang="en-GB" sz="2400" dirty="0"/>
              <a:t>This scenario explores the issues surrounding a restructuring of the global economy that leads to a more sustainable and equitable world. The scenario describes how a shift to post-materialist values, a more interventionist state and new modes of production and consumption give rise to a new relationship between people and planet. </a:t>
            </a:r>
          </a:p>
          <a:p>
            <a:endParaRPr lang="en-GB" sz="2400" dirty="0"/>
          </a:p>
          <a:p>
            <a:r>
              <a:rPr lang="en-GB" sz="2400" dirty="0"/>
              <a:t>The scenario considers the changing nature of the police role as this transition takes place, focusing on what new threats, challenges and demands might emerge and which old ones might recede. </a:t>
            </a:r>
          </a:p>
        </p:txBody>
      </p:sp>
      <p:pic>
        <p:nvPicPr>
          <p:cNvPr id="5" name="Picture 4" descr="World map with flight paths">
            <a:extLst>
              <a:ext uri="{FF2B5EF4-FFF2-40B4-BE49-F238E27FC236}">
                <a16:creationId xmlns:a16="http://schemas.microsoft.com/office/drawing/2014/main" id="{44481197-D65D-2229-D6A4-794CF51AA718}"/>
              </a:ext>
            </a:extLst>
          </p:cNvPr>
          <p:cNvPicPr>
            <a:picLocks noChangeAspect="1"/>
          </p:cNvPicPr>
          <p:nvPr/>
        </p:nvPicPr>
        <p:blipFill>
          <a:blip r:embed="rId3"/>
          <a:srcRect l="19776" r="2722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061977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FD8B72-456C-4B2F-1C5B-DB6053EED217}"/>
              </a:ext>
            </a:extLst>
          </p:cNvPr>
          <p:cNvSpPr>
            <a:spLocks noGrp="1"/>
          </p:cNvSpPr>
          <p:nvPr>
            <p:ph type="title"/>
          </p:nvPr>
        </p:nvSpPr>
        <p:spPr>
          <a:xfrm>
            <a:off x="581918" y="-236200"/>
            <a:ext cx="5334197" cy="1708242"/>
          </a:xfrm>
        </p:spPr>
        <p:txBody>
          <a:bodyPr anchor="ctr">
            <a:normAutofit/>
          </a:bodyPr>
          <a:lstStyle/>
          <a:p>
            <a:r>
              <a:rPr lang="en-GB" sz="4000" dirty="0"/>
              <a:t>Black Mirror</a:t>
            </a:r>
          </a:p>
        </p:txBody>
      </p:sp>
      <p:sp>
        <p:nvSpPr>
          <p:cNvPr id="3" name="Content Placeholder 2">
            <a:extLst>
              <a:ext uri="{FF2B5EF4-FFF2-40B4-BE49-F238E27FC236}">
                <a16:creationId xmlns:a16="http://schemas.microsoft.com/office/drawing/2014/main" id="{8BD87D3A-A567-7ABB-AEE8-86A30B584758}"/>
              </a:ext>
            </a:extLst>
          </p:cNvPr>
          <p:cNvSpPr>
            <a:spLocks noGrp="1"/>
          </p:cNvSpPr>
          <p:nvPr>
            <p:ph idx="1"/>
          </p:nvPr>
        </p:nvSpPr>
        <p:spPr>
          <a:xfrm>
            <a:off x="284815" y="1019332"/>
            <a:ext cx="6355827" cy="5550531"/>
          </a:xfrm>
        </p:spPr>
        <p:txBody>
          <a:bodyPr anchor="ctr">
            <a:noAutofit/>
          </a:bodyPr>
          <a:lstStyle/>
          <a:p>
            <a:r>
              <a:rPr lang="en-GB" sz="2400" dirty="0"/>
              <a:t>This scenario explores the emergence of a high-tech world characterised by mass surveillance and high-levels of technological convergence. The scenario describes how advances in ‘next generation’ technologies help to address some of society’s most pressing problems but also increase the power of technology companies in ways that some people find unacceptable. </a:t>
            </a:r>
          </a:p>
          <a:p>
            <a:endParaRPr lang="en-GB" sz="2400" dirty="0"/>
          </a:p>
          <a:p>
            <a:r>
              <a:rPr lang="en-GB" sz="2400" dirty="0"/>
              <a:t>The scenario considers the benefits and risks of operating in an emerging surveillance society as well as the challenges of keeping pace with rapid technological advances. </a:t>
            </a:r>
          </a:p>
        </p:txBody>
      </p:sp>
      <p:pic>
        <p:nvPicPr>
          <p:cNvPr id="2050" name="Picture 2" descr="Profile for Black Mirror">
            <a:extLst>
              <a:ext uri="{FF2B5EF4-FFF2-40B4-BE49-F238E27FC236}">
                <a16:creationId xmlns:a16="http://schemas.microsoft.com/office/drawing/2014/main" id="{814CB582-6BFE-9293-6C0C-BC838DC23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817" r="13525" b="-1"/>
          <a:stretch/>
        </p:blipFill>
        <p:spPr bwMode="auto">
          <a:xfrm>
            <a:off x="6857797" y="-10886"/>
            <a:ext cx="5334204" cy="6868886"/>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37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911D7-BDBE-9DB3-7E3B-902AF6A352B8}"/>
              </a:ext>
            </a:extLst>
          </p:cNvPr>
          <p:cNvSpPr>
            <a:spLocks noGrp="1"/>
          </p:cNvSpPr>
          <p:nvPr>
            <p:ph type="title"/>
          </p:nvPr>
        </p:nvSpPr>
        <p:spPr>
          <a:xfrm>
            <a:off x="876692" y="741392"/>
            <a:ext cx="5479719" cy="457822"/>
          </a:xfrm>
        </p:spPr>
        <p:txBody>
          <a:bodyPr anchor="b">
            <a:noAutofit/>
          </a:bodyPr>
          <a:lstStyle/>
          <a:p>
            <a:r>
              <a:rPr lang="en-GB" sz="4000" dirty="0"/>
              <a:t>Challenges identified</a:t>
            </a:r>
          </a:p>
        </p:txBody>
      </p:sp>
      <p:sp>
        <p:nvSpPr>
          <p:cNvPr id="3" name="Content Placeholder 2">
            <a:extLst>
              <a:ext uri="{FF2B5EF4-FFF2-40B4-BE49-F238E27FC236}">
                <a16:creationId xmlns:a16="http://schemas.microsoft.com/office/drawing/2014/main" id="{FB645A4B-08AA-2743-1B45-DC472D9A8493}"/>
              </a:ext>
            </a:extLst>
          </p:cNvPr>
          <p:cNvSpPr>
            <a:spLocks noGrp="1"/>
          </p:cNvSpPr>
          <p:nvPr>
            <p:ph idx="1"/>
          </p:nvPr>
        </p:nvSpPr>
        <p:spPr>
          <a:xfrm>
            <a:off x="876692" y="1798820"/>
            <a:ext cx="5861736" cy="4152507"/>
          </a:xfrm>
        </p:spPr>
        <p:txBody>
          <a:bodyPr anchor="t">
            <a:normAutofit/>
          </a:bodyPr>
          <a:lstStyle/>
          <a:p>
            <a:r>
              <a:rPr lang="en-GB" sz="2400" dirty="0"/>
              <a:t>Balancing the benefits and risks of artificial intelligence in an emerging surveillance society</a:t>
            </a:r>
          </a:p>
          <a:p>
            <a:r>
              <a:rPr lang="en-GB" sz="2400" dirty="0"/>
              <a:t>Policing digital disinformation</a:t>
            </a:r>
          </a:p>
          <a:p>
            <a:r>
              <a:rPr lang="en-GB" sz="2400" dirty="0"/>
              <a:t>Building trust in a digital era</a:t>
            </a:r>
          </a:p>
          <a:p>
            <a:r>
              <a:rPr lang="en-GB" sz="2400" dirty="0"/>
              <a:t>Shaping the future police workforce </a:t>
            </a:r>
          </a:p>
          <a:p>
            <a:r>
              <a:rPr lang="en-GB" sz="2400" dirty="0"/>
              <a:t>Operating in conditions of increasing complexity</a:t>
            </a:r>
          </a:p>
        </p:txBody>
      </p:sp>
      <p:pic>
        <p:nvPicPr>
          <p:cNvPr id="15" name="Picture 14" descr="A robot using a laptop sitting on a blue chair">
            <a:extLst>
              <a:ext uri="{FF2B5EF4-FFF2-40B4-BE49-F238E27FC236}">
                <a16:creationId xmlns:a16="http://schemas.microsoft.com/office/drawing/2014/main" id="{B534D598-6B1E-84D4-37D1-40D30587C135}"/>
              </a:ext>
            </a:extLst>
          </p:cNvPr>
          <p:cNvPicPr>
            <a:picLocks noChangeAspect="1"/>
          </p:cNvPicPr>
          <p:nvPr/>
        </p:nvPicPr>
        <p:blipFill>
          <a:blip r:embed="rId2"/>
          <a:srcRect l="57019" r="2617"/>
          <a:stretch/>
        </p:blipFill>
        <p:spPr>
          <a:xfrm>
            <a:off x="7270812" y="10"/>
            <a:ext cx="4921187" cy="6857990"/>
          </a:xfrm>
          <a:prstGeom prst="rect">
            <a:avLst/>
          </a:prstGeom>
        </p:spPr>
      </p:pic>
      <p:grpSp>
        <p:nvGrpSpPr>
          <p:cNvPr id="21" name="Group 20">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22" name="Rectangle 21">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11135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2C4BFA1-2075-4901-9E24-E41D1FDD51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5481" y="498348"/>
            <a:ext cx="9902663" cy="5861304"/>
            <a:chOff x="1155481" y="498348"/>
            <a:chExt cx="9902663" cy="5861304"/>
          </a:xfrm>
        </p:grpSpPr>
        <p:sp>
          <p:nvSpPr>
            <p:cNvPr id="8" name="Oval 5">
              <a:extLst>
                <a:ext uri="{FF2B5EF4-FFF2-40B4-BE49-F238E27FC236}">
                  <a16:creationId xmlns:a16="http://schemas.microsoft.com/office/drawing/2014/main" id="{985A7375-E3AF-4F5C-85AE-17E8832952C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55481" y="498348"/>
              <a:ext cx="5861304" cy="5861304"/>
            </a:xfrm>
            <a:prstGeom prst="ellipse">
              <a:avLst/>
            </a:prstGeom>
            <a:solidFill>
              <a:schemeClr val="accent1">
                <a:alpha val="55000"/>
              </a:schemeClr>
            </a:solidFill>
            <a:ln>
              <a:noFill/>
            </a:ln>
          </p:spPr>
          <p:txBody>
            <a:bodyPr/>
            <a:lstStyle/>
            <a:p>
              <a:endParaRPr lang="en-US"/>
            </a:p>
          </p:txBody>
        </p:sp>
        <p:sp>
          <p:nvSpPr>
            <p:cNvPr id="9" name="Oval 8">
              <a:extLst>
                <a:ext uri="{FF2B5EF4-FFF2-40B4-BE49-F238E27FC236}">
                  <a16:creationId xmlns:a16="http://schemas.microsoft.com/office/drawing/2014/main" id="{F0307F65-8304-4FA8-A841-D4D7625411B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5196840" y="498348"/>
              <a:ext cx="5861304" cy="5861304"/>
            </a:xfrm>
            <a:prstGeom prst="ellipse">
              <a:avLst/>
            </a:prstGeom>
            <a:solidFill>
              <a:schemeClr val="accent1">
                <a:alpha val="55000"/>
              </a:schemeClr>
            </a:solidFill>
            <a:ln>
              <a:noFill/>
            </a:ln>
          </p:spPr>
          <p:txBody>
            <a:bodyPr/>
            <a:lstStyle/>
            <a:p>
              <a:endParaRPr lang="en-US"/>
            </a:p>
          </p:txBody>
        </p:sp>
        <p:sp>
          <p:nvSpPr>
            <p:cNvPr id="10" name="Oval 5">
              <a:extLst>
                <a:ext uri="{FF2B5EF4-FFF2-40B4-BE49-F238E27FC236}">
                  <a16:creationId xmlns:a16="http://schemas.microsoft.com/office/drawing/2014/main" id="{C8B8394C-136F-4E05-A002-D93A5E79CD5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3165348" y="498348"/>
              <a:ext cx="5861304" cy="5861304"/>
            </a:xfrm>
            <a:prstGeom prst="ellipse">
              <a:avLst/>
            </a:prstGeom>
            <a:solidFill>
              <a:schemeClr val="accent1">
                <a:alpha val="70000"/>
              </a:schemeClr>
            </a:solidFill>
            <a:ln>
              <a:noFill/>
            </a:ln>
          </p:spPr>
          <p:txBody>
            <a:bodyPr/>
            <a:lstStyle/>
            <a:p>
              <a:endParaRPr lang="en-US"/>
            </a:p>
          </p:txBody>
        </p:sp>
      </p:grpSp>
      <p:sp>
        <p:nvSpPr>
          <p:cNvPr id="12" name="Rectangle 11">
            <a:extLst>
              <a:ext uri="{FF2B5EF4-FFF2-40B4-BE49-F238E27FC236}">
                <a16:creationId xmlns:a16="http://schemas.microsoft.com/office/drawing/2014/main" id="{053FB2EE-284F-4C87-AB3D-BBF87A9FA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14600"/>
            <a:ext cx="12192000"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C3AC6F57-B93E-42F9-F523-7A56F93A74D4}"/>
              </a:ext>
            </a:extLst>
          </p:cNvPr>
          <p:cNvSpPr>
            <a:spLocks noGrp="1"/>
          </p:cNvSpPr>
          <p:nvPr>
            <p:ph type="title" idx="4294967295"/>
          </p:nvPr>
        </p:nvSpPr>
        <p:spPr>
          <a:xfrm>
            <a:off x="1524000" y="2776538"/>
            <a:ext cx="9144000" cy="1381188"/>
          </a:xfrm>
        </p:spPr>
        <p:txBody>
          <a:bodyPr vert="horz" lIns="91440" tIns="45720" rIns="91440" bIns="45720" rtlCol="0" anchor="ctr">
            <a:normAutofit/>
          </a:bodyPr>
          <a:lstStyle/>
          <a:p>
            <a:pPr algn="ctr"/>
            <a:r>
              <a:rPr lang="en-US" sz="4000" kern="1200" dirty="0">
                <a:solidFill>
                  <a:schemeClr val="bg2"/>
                </a:solidFill>
                <a:latin typeface="+mj-lt"/>
                <a:ea typeface="+mj-ea"/>
                <a:cs typeface="+mj-cs"/>
              </a:rPr>
              <a:t>10 Key trends and implications </a:t>
            </a:r>
            <a:br>
              <a:rPr lang="en-US" sz="4000" kern="1200" dirty="0">
                <a:solidFill>
                  <a:schemeClr val="bg2"/>
                </a:solidFill>
                <a:latin typeface="+mj-lt"/>
                <a:ea typeface="+mj-ea"/>
                <a:cs typeface="+mj-cs"/>
              </a:rPr>
            </a:br>
            <a:endParaRPr lang="en-US" sz="4000" kern="1200" dirty="0">
              <a:solidFill>
                <a:schemeClr val="bg2"/>
              </a:solidFill>
              <a:latin typeface="+mj-lt"/>
              <a:ea typeface="+mj-ea"/>
              <a:cs typeface="+mj-cs"/>
            </a:endParaRPr>
          </a:p>
        </p:txBody>
      </p:sp>
    </p:spTree>
    <p:extLst>
      <p:ext uri="{BB962C8B-B14F-4D97-AF65-F5344CB8AC3E}">
        <p14:creationId xmlns:p14="http://schemas.microsoft.com/office/powerpoint/2010/main" val="172421048"/>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F9A79D-ECC7-CDCB-37D8-845E1939B0C2}"/>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1</a:t>
            </a:r>
          </a:p>
        </p:txBody>
      </p:sp>
      <p:sp>
        <p:nvSpPr>
          <p:cNvPr id="3" name="Content Placeholder 2">
            <a:extLst>
              <a:ext uri="{FF2B5EF4-FFF2-40B4-BE49-F238E27FC236}">
                <a16:creationId xmlns:a16="http://schemas.microsoft.com/office/drawing/2014/main" id="{0BB360E3-87C1-DF6B-A0EE-F91D9BD8BED7}"/>
              </a:ext>
            </a:extLst>
          </p:cNvPr>
          <p:cNvSpPr>
            <a:spLocks noGrp="1"/>
          </p:cNvSpPr>
          <p:nvPr>
            <p:ph idx="1"/>
          </p:nvPr>
        </p:nvSpPr>
        <p:spPr>
          <a:xfrm>
            <a:off x="4134810" y="254834"/>
            <a:ext cx="7752389" cy="6593028"/>
          </a:xfrm>
        </p:spPr>
        <p:txBody>
          <a:bodyPr anchor="ctr">
            <a:normAutofit/>
          </a:bodyPr>
          <a:lstStyle/>
          <a:p>
            <a:r>
              <a:rPr lang="en-GB" sz="3200" dirty="0"/>
              <a:t>Rising inequality and social fragmentation</a:t>
            </a:r>
          </a:p>
          <a:p>
            <a:pPr marL="0" indent="0">
              <a:buNone/>
            </a:pPr>
            <a:r>
              <a:rPr lang="en-GB" dirty="0"/>
              <a:t>	</a:t>
            </a:r>
          </a:p>
          <a:p>
            <a:pPr marL="0" indent="0">
              <a:buNone/>
            </a:pPr>
            <a:r>
              <a:rPr lang="en-GB" dirty="0"/>
              <a:t>	-Inequality within countries is rising. Even      	in the world’s most developed nations, 	living standards have fallen, wage growth 	remains low and the gap between rich and 	poor has reached record levels</a:t>
            </a:r>
          </a:p>
          <a:p>
            <a:pPr marL="0" indent="0">
              <a:buNone/>
            </a:pPr>
            <a:r>
              <a:rPr lang="en-GB" dirty="0"/>
              <a:t> 	-Gap between the haves and have-nots is 	increasing in terms of income, attainability, 	wealth, education, social mobility and 	political advantage</a:t>
            </a:r>
          </a:p>
          <a:p>
            <a:pPr marL="0" indent="0">
              <a:buNone/>
            </a:pPr>
            <a:r>
              <a:rPr lang="en-GB" dirty="0"/>
              <a:t>	-Inequality can lead to polarisation, rise in 	violence and disorder</a:t>
            </a:r>
          </a:p>
          <a:p>
            <a:pPr marL="0" indent="0">
              <a:buNone/>
            </a:pPr>
            <a:r>
              <a:rPr lang="en-GB" sz="2000" dirty="0"/>
              <a:t>	</a:t>
            </a:r>
          </a:p>
          <a:p>
            <a:pPr marL="0" indent="0">
              <a:buNone/>
            </a:pPr>
            <a:r>
              <a:rPr lang="en-GB" sz="2000" dirty="0"/>
              <a:t>	</a:t>
            </a:r>
          </a:p>
        </p:txBody>
      </p:sp>
    </p:spTree>
    <p:extLst>
      <p:ext uri="{BB962C8B-B14F-4D97-AF65-F5344CB8AC3E}">
        <p14:creationId xmlns:p14="http://schemas.microsoft.com/office/powerpoint/2010/main" val="3917899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75BC5F-DEE1-D203-A896-DC99FBD163E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257E955-709A-0824-272D-56EDE2B26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38377D29-7303-D28B-2BFD-23F1AB44D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9254B95-C47B-358D-BA85-0777010717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ED45C8B-3A45-E81B-9662-F20045207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A4FBE28E-3016-FC99-EB11-8776B533D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D3156337-C2D9-C568-C4A9-CFF47684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7EFAFC19-2DC0-DB43-C177-5B95FB1EE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CD7CFA-4566-5B9E-8183-F57C2484044C}"/>
              </a:ext>
            </a:extLst>
          </p:cNvPr>
          <p:cNvSpPr>
            <a:spLocks noGrp="1"/>
          </p:cNvSpPr>
          <p:nvPr>
            <p:ph type="title"/>
          </p:nvPr>
        </p:nvSpPr>
        <p:spPr>
          <a:xfrm>
            <a:off x="422476" y="616352"/>
            <a:ext cx="3201366" cy="3387497"/>
          </a:xfrm>
        </p:spPr>
        <p:txBody>
          <a:bodyPr anchor="b">
            <a:normAutofit/>
          </a:bodyPr>
          <a:lstStyle/>
          <a:p>
            <a:pPr algn="r"/>
            <a:r>
              <a:rPr lang="en-GB" sz="4000" dirty="0">
                <a:solidFill>
                  <a:srgbClr val="FFFFFF"/>
                </a:solidFill>
              </a:rPr>
              <a:t>Trend 2</a:t>
            </a:r>
          </a:p>
        </p:txBody>
      </p:sp>
      <p:sp>
        <p:nvSpPr>
          <p:cNvPr id="3" name="Content Placeholder 2">
            <a:extLst>
              <a:ext uri="{FF2B5EF4-FFF2-40B4-BE49-F238E27FC236}">
                <a16:creationId xmlns:a16="http://schemas.microsoft.com/office/drawing/2014/main" id="{D2DD2D9F-A89D-C209-073F-43AD99DDF864}"/>
              </a:ext>
            </a:extLst>
          </p:cNvPr>
          <p:cNvSpPr>
            <a:spLocks noGrp="1"/>
          </p:cNvSpPr>
          <p:nvPr>
            <p:ph idx="1"/>
          </p:nvPr>
        </p:nvSpPr>
        <p:spPr>
          <a:xfrm>
            <a:off x="4134810" y="-752168"/>
            <a:ext cx="8057190" cy="7600030"/>
          </a:xfrm>
        </p:spPr>
        <p:txBody>
          <a:bodyPr anchor="ctr">
            <a:normAutofit/>
          </a:bodyPr>
          <a:lstStyle/>
          <a:p>
            <a:r>
              <a:rPr lang="en-GB" sz="3200" dirty="0"/>
              <a:t>An expanding and unregulated information space</a:t>
            </a:r>
            <a:r>
              <a:rPr lang="en-GB" dirty="0"/>
              <a:t>	</a:t>
            </a:r>
          </a:p>
          <a:p>
            <a:pPr marL="0" indent="0">
              <a:buNone/>
            </a:pPr>
            <a:r>
              <a:rPr lang="en-GB" dirty="0"/>
              <a:t>	</a:t>
            </a:r>
          </a:p>
          <a:p>
            <a:pPr marL="0" indent="0">
              <a:buNone/>
            </a:pPr>
            <a:r>
              <a:rPr lang="en-GB" dirty="0"/>
              <a:t>	-With advances in technology creating new 	 opportunities for mass manipulation</a:t>
            </a:r>
          </a:p>
          <a:p>
            <a:pPr marL="0" indent="0">
              <a:buNone/>
            </a:pPr>
            <a:r>
              <a:rPr lang="en-GB" dirty="0"/>
              <a:t>	-The manipulation of information online is 	emerging as a major threat to public life </a:t>
            </a:r>
          </a:p>
          <a:p>
            <a:pPr marL="0" indent="0">
              <a:buNone/>
            </a:pPr>
            <a:r>
              <a:rPr lang="en-GB" dirty="0"/>
              <a:t>	-Conspiracy theories, ‘fake news’ and 	propaganda are used to pollute online 	information environments and artificially 	shape public opinion. 	</a:t>
            </a:r>
          </a:p>
          <a:p>
            <a:pPr marL="0" indent="0">
              <a:buNone/>
            </a:pPr>
            <a:r>
              <a:rPr lang="en-GB" sz="2000" dirty="0"/>
              <a:t>	</a:t>
            </a:r>
          </a:p>
          <a:p>
            <a:pPr marL="0" indent="0">
              <a:buNone/>
            </a:pPr>
            <a:r>
              <a:rPr lang="en-GB" sz="2000" dirty="0"/>
              <a:t>	- </a:t>
            </a:r>
            <a:r>
              <a:rPr lang="en-GB" dirty="0"/>
              <a:t>Impact on freedoms?</a:t>
            </a:r>
          </a:p>
        </p:txBody>
      </p:sp>
    </p:spTree>
    <p:extLst>
      <p:ext uri="{BB962C8B-B14F-4D97-AF65-F5344CB8AC3E}">
        <p14:creationId xmlns:p14="http://schemas.microsoft.com/office/powerpoint/2010/main" val="3552790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D62B4BD-78A5-B13A-D28F-34755106F0C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E6272A-8217-D4E8-3575-0A1134F294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40225A8E-3DAB-FEB2-D2B2-8A015AC60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BFEDDBB-1991-8337-2EE0-0719198031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C2E724A-F0F2-2DA2-F92D-CA1104BA6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C2704F5-4D9E-CFA7-EB71-8EAF7BAB00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D53E5F7D-2D4C-38B5-A849-06CB00F47A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3F61EC0A-EF04-21C0-57A2-2B4CA6848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95DEFC-6844-C1E7-79F5-581D6D41F08E}"/>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3</a:t>
            </a:r>
          </a:p>
        </p:txBody>
      </p:sp>
      <p:sp>
        <p:nvSpPr>
          <p:cNvPr id="3" name="Content Placeholder 2">
            <a:extLst>
              <a:ext uri="{FF2B5EF4-FFF2-40B4-BE49-F238E27FC236}">
                <a16:creationId xmlns:a16="http://schemas.microsoft.com/office/drawing/2014/main" id="{962725E4-9099-834E-B32C-0ADF0C52AB3B}"/>
              </a:ext>
            </a:extLst>
          </p:cNvPr>
          <p:cNvSpPr>
            <a:spLocks noGrp="1"/>
          </p:cNvSpPr>
          <p:nvPr>
            <p:ph idx="1"/>
          </p:nvPr>
        </p:nvSpPr>
        <p:spPr>
          <a:xfrm>
            <a:off x="4134810" y="-1297858"/>
            <a:ext cx="8057190" cy="8145720"/>
          </a:xfrm>
        </p:spPr>
        <p:txBody>
          <a:bodyPr anchor="ctr">
            <a:normAutofit/>
          </a:bodyPr>
          <a:lstStyle/>
          <a:p>
            <a:r>
              <a:rPr lang="en-GB" sz="3200" dirty="0"/>
              <a:t>A changing trust landscape </a:t>
            </a:r>
            <a:r>
              <a:rPr lang="en-GB" dirty="0"/>
              <a:t>	</a:t>
            </a:r>
          </a:p>
          <a:p>
            <a:pPr marL="0" indent="0">
              <a:buNone/>
            </a:pPr>
            <a:r>
              <a:rPr lang="en-GB" dirty="0"/>
              <a:t>	</a:t>
            </a:r>
          </a:p>
          <a:p>
            <a:pPr marL="0" indent="0">
              <a:buNone/>
            </a:pPr>
            <a:r>
              <a:rPr lang="en-GB" dirty="0"/>
              <a:t>	-The relationship between institutions and 	the citizens they serve is under pressure</a:t>
            </a:r>
          </a:p>
          <a:p>
            <a:pPr marL="0" indent="0">
              <a:buNone/>
            </a:pPr>
            <a:r>
              <a:rPr lang="en-GB" dirty="0"/>
              <a:t>	-Scandal, widening inequalities and populist 	attacks on the relevance and accountability 	of prominent institutions </a:t>
            </a:r>
          </a:p>
          <a:p>
            <a:pPr marL="0" indent="0">
              <a:buNone/>
            </a:pPr>
            <a:r>
              <a:rPr lang="en-GB" dirty="0"/>
              <a:t>	- Inability to keep up with technological 	advancements in a world where transparency 	is needed	</a:t>
            </a:r>
          </a:p>
          <a:p>
            <a:pPr marL="0" indent="0">
              <a:buNone/>
            </a:pPr>
            <a:r>
              <a:rPr lang="en-GB" sz="2000" dirty="0"/>
              <a:t>	</a:t>
            </a:r>
          </a:p>
        </p:txBody>
      </p:sp>
    </p:spTree>
    <p:extLst>
      <p:ext uri="{BB962C8B-B14F-4D97-AF65-F5344CB8AC3E}">
        <p14:creationId xmlns:p14="http://schemas.microsoft.com/office/powerpoint/2010/main" val="1882583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A3B726-1832-7954-8B63-2A46D879373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C4A9E30-506C-DCD8-EE3C-3420F9618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447A9AF6-7BC5-BD99-DDF0-B555B7647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0329C05-7AD8-E885-663A-E5B371399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9826665-EC4F-9094-DD4F-489030EA1F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D47F1E0-8EC0-DF96-2634-4131BE2C9F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AD96069E-4BD6-7BBD-0FA9-B26418E32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6D3202EF-4719-BB82-DEA8-E77D5329BF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617B3BE-96A3-841F-A9B4-3F236299C164}"/>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4</a:t>
            </a:r>
          </a:p>
        </p:txBody>
      </p:sp>
      <p:sp>
        <p:nvSpPr>
          <p:cNvPr id="3" name="Content Placeholder 2">
            <a:extLst>
              <a:ext uri="{FF2B5EF4-FFF2-40B4-BE49-F238E27FC236}">
                <a16:creationId xmlns:a16="http://schemas.microsoft.com/office/drawing/2014/main" id="{5F94245B-0212-800F-768B-EFD471E70FA4}"/>
              </a:ext>
            </a:extLst>
          </p:cNvPr>
          <p:cNvSpPr>
            <a:spLocks noGrp="1"/>
          </p:cNvSpPr>
          <p:nvPr>
            <p:ph idx="1"/>
          </p:nvPr>
        </p:nvSpPr>
        <p:spPr>
          <a:xfrm>
            <a:off x="4134810" y="-442452"/>
            <a:ext cx="8057190" cy="7993626"/>
          </a:xfrm>
        </p:spPr>
        <p:txBody>
          <a:bodyPr anchor="ctr">
            <a:normAutofit/>
          </a:bodyPr>
          <a:lstStyle/>
          <a:p>
            <a:r>
              <a:rPr lang="en-GB" sz="3200" dirty="0"/>
              <a:t>Technological change and convergence	</a:t>
            </a:r>
          </a:p>
          <a:p>
            <a:pPr marL="0" indent="0">
              <a:buNone/>
            </a:pP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t>
            </a:r>
            <a:r>
              <a:rPr kumimoji="0" lang="en-GB" sz="2800" b="0" i="0" u="none" strike="noStrike" kern="1200" cap="none" spc="0" normalizeH="0" baseline="0" noProof="0" dirty="0">
                <a:ln>
                  <a:noFill/>
                </a:ln>
                <a:solidFill>
                  <a:prstClr val="black"/>
                </a:solidFill>
                <a:effectLst/>
                <a:uLnTx/>
                <a:uFillTx/>
                <a:latin typeface="Aptos" panose="020B0004020202020204"/>
                <a:ea typeface="+mn-lt"/>
                <a:cs typeface="+mn-lt"/>
              </a:rPr>
              <a:t>Advances in technology could cause 	criminal behaviour to become increasingly 	two-tiered.</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-Traditional crimes may need 	enormous technical know-how from the 	police</a:t>
            </a:r>
            <a:endParaRPr kumimoji="0" lang="en-US" sz="2800"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-Cybercriminals develop advanced tools 	and other packaged services which are then 	sold or rented 'Crime as a service' - OSC</a:t>
            </a:r>
          </a:p>
          <a:p>
            <a:pPr marL="457200" lvl="1" indent="0" algn="just">
              <a:lnSpc>
                <a:spcPct val="100000"/>
              </a:lnSpc>
              <a:buNone/>
            </a:pPr>
            <a:r>
              <a:rPr lang="en-GB" dirty="0">
                <a:ea typeface="+mn-lt"/>
                <a:cs typeface="+mn-lt"/>
              </a:rPr>
              <a:t>	</a:t>
            </a:r>
          </a:p>
          <a:p>
            <a:pPr marL="457200" lvl="1" indent="0" algn="just">
              <a:lnSpc>
                <a:spcPct val="100000"/>
              </a:lnSpc>
              <a:buNone/>
            </a:pPr>
            <a:r>
              <a:rPr lang="en-GB" sz="2800" dirty="0">
                <a:ea typeface="+mn-lt"/>
                <a:cs typeface="+mn-lt"/>
              </a:rPr>
              <a:t>	</a:t>
            </a:r>
            <a:r>
              <a:rPr lang="en-GB" sz="2000" dirty="0"/>
              <a:t>	</a:t>
            </a:r>
          </a:p>
        </p:txBody>
      </p:sp>
    </p:spTree>
    <p:extLst>
      <p:ext uri="{BB962C8B-B14F-4D97-AF65-F5344CB8AC3E}">
        <p14:creationId xmlns:p14="http://schemas.microsoft.com/office/powerpoint/2010/main" val="1981303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BFC8D91-D832-25BC-4F0B-52D34DB0905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D842F8C-3460-4EF5-F073-816678FE6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FFEC3D7B-2BDF-9BAF-1C99-D4E78E207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DC35A63-F4C6-027C-3F58-9C1EF4318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D7E559D-D7C0-3FA6-AA1C-7D056224D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6BD144-9FA1-CEE5-33C3-3BE41590D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FA9C848-07E6-8C9C-B047-967EFF50B9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6E924A64-1615-B642-BF62-C7087A19BA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6F047B-6E34-50AD-2571-2A65C1A61BB9}"/>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5</a:t>
            </a:r>
          </a:p>
        </p:txBody>
      </p:sp>
      <p:sp>
        <p:nvSpPr>
          <p:cNvPr id="3" name="Content Placeholder 2">
            <a:extLst>
              <a:ext uri="{FF2B5EF4-FFF2-40B4-BE49-F238E27FC236}">
                <a16:creationId xmlns:a16="http://schemas.microsoft.com/office/drawing/2014/main" id="{0460B7B0-19A5-D93F-3528-8A6A736989B0}"/>
              </a:ext>
            </a:extLst>
          </p:cNvPr>
          <p:cNvSpPr>
            <a:spLocks noGrp="1"/>
          </p:cNvSpPr>
          <p:nvPr>
            <p:ph idx="1"/>
          </p:nvPr>
        </p:nvSpPr>
        <p:spPr>
          <a:xfrm>
            <a:off x="4134810" y="-442452"/>
            <a:ext cx="7590468" cy="7993626"/>
          </a:xfrm>
        </p:spPr>
        <p:txBody>
          <a:bodyPr anchor="ctr">
            <a:normAutofit/>
          </a:bodyPr>
          <a:lstStyle/>
          <a:p>
            <a:r>
              <a:rPr lang="en-GB" sz="3200" dirty="0"/>
              <a:t>A larger, older, more diverse population</a:t>
            </a: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 growing population creates greater 	demand on services</a:t>
            </a: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a:t>
            </a:r>
            <a:r>
              <a:rPr lang="en-GB" sz="2900" dirty="0">
                <a:solidFill>
                  <a:prstClr val="black"/>
                </a:solidFill>
                <a:latin typeface="Aptos" panose="020B0004020202020204"/>
                <a:ea typeface="+mn-lt"/>
                <a:cs typeface="+mn-lt"/>
              </a:rPr>
              <a:t>I</a:t>
            </a: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increase in numbers with vulnerability 	with crimes e.g. cybercrime, romance 	fraud</a:t>
            </a: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latin typeface="Aptos" panose="020B0004020202020204"/>
                <a:ea typeface="+mn-lt"/>
                <a:cs typeface="+mn-lt"/>
              </a:rPr>
              <a:t>	-G</a:t>
            </a:r>
            <a:r>
              <a:rPr lang="en-GB" dirty="0"/>
              <a:t>lobal challenges such as climate 	change, resource scarcity and regional 	conflict are 	likely to drive increasing 	migration in many parts of the world 	including the UK and Wales</a:t>
            </a:r>
            <a:endParaRPr kumimoji="0" lang="en-GB"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457200" lvl="1" indent="0" algn="just">
              <a:lnSpc>
                <a:spcPct val="100000"/>
              </a:lnSpc>
              <a:buNone/>
            </a:pPr>
            <a:r>
              <a:rPr lang="en-GB" dirty="0">
                <a:ea typeface="+mn-lt"/>
                <a:cs typeface="+mn-lt"/>
              </a:rPr>
              <a:t>	</a:t>
            </a:r>
          </a:p>
          <a:p>
            <a:pPr marL="457200" lvl="1" indent="0" algn="just">
              <a:lnSpc>
                <a:spcPct val="100000"/>
              </a:lnSpc>
              <a:buNone/>
            </a:pPr>
            <a:r>
              <a:rPr lang="en-GB" sz="2800" dirty="0">
                <a:ea typeface="+mn-lt"/>
                <a:cs typeface="+mn-lt"/>
              </a:rPr>
              <a:t>	</a:t>
            </a:r>
            <a:r>
              <a:rPr lang="en-GB" sz="2000" dirty="0"/>
              <a:t>	</a:t>
            </a:r>
          </a:p>
        </p:txBody>
      </p:sp>
    </p:spTree>
    <p:extLst>
      <p:ext uri="{BB962C8B-B14F-4D97-AF65-F5344CB8AC3E}">
        <p14:creationId xmlns:p14="http://schemas.microsoft.com/office/powerpoint/2010/main" val="219425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B9E1E2F-14CD-6CFD-6347-7B4176A789A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88FFB4-288E-4007-4EDC-AB08181CA4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8231191D-EFA7-CF64-0E1A-007D0B7B1B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B9ECA22-88EA-0581-30AC-19A92F25FE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C25183D-E15A-3802-21BD-8AE15BC34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C5C3A08-AA02-37A0-B873-71B49F0C5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C4562A7-F72A-74C3-6667-D8C0C612F8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C203F9DD-DE79-790A-4D9A-3542BA3C14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6049B0-555D-7B17-03D7-B32EA136C082}"/>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6</a:t>
            </a:r>
          </a:p>
        </p:txBody>
      </p:sp>
      <p:sp>
        <p:nvSpPr>
          <p:cNvPr id="3" name="Content Placeholder 2">
            <a:extLst>
              <a:ext uri="{FF2B5EF4-FFF2-40B4-BE49-F238E27FC236}">
                <a16:creationId xmlns:a16="http://schemas.microsoft.com/office/drawing/2014/main" id="{7B810338-2C64-6F5D-5CFD-00A65903AA96}"/>
              </a:ext>
            </a:extLst>
          </p:cNvPr>
          <p:cNvSpPr>
            <a:spLocks noGrp="1"/>
          </p:cNvSpPr>
          <p:nvPr>
            <p:ph idx="1"/>
          </p:nvPr>
        </p:nvSpPr>
        <p:spPr>
          <a:xfrm>
            <a:off x="4134810" y="-442452"/>
            <a:ext cx="7826132" cy="7993626"/>
          </a:xfrm>
        </p:spPr>
        <p:txBody>
          <a:bodyPr anchor="ctr">
            <a:normAutofit/>
          </a:bodyPr>
          <a:lstStyle/>
          <a:p>
            <a:r>
              <a:rPr lang="en-GB" sz="3200" dirty="0"/>
              <a:t>Harnessing artificial intelligence</a:t>
            </a: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-Increasing the use of AI to investigate crime</a:t>
            </a:r>
            <a:r>
              <a:rPr kumimoji="0" lang="en-GB" b="0" i="0" u="none" strike="noStrike" kern="1200" cap="none" spc="0" normalizeH="0" baseline="0" noProof="0" dirty="0">
                <a:ln>
                  <a:noFill/>
                </a:ln>
                <a:solidFill>
                  <a:prstClr val="black"/>
                </a:solidFill>
                <a:effectLst/>
                <a:uLnTx/>
                <a:uFillTx/>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b="0" i="0" u="none" strike="noStrike" kern="1200" cap="none" spc="0" normalizeH="0" baseline="0" noProof="0" dirty="0">
                <a:ln>
                  <a:noFill/>
                </a:ln>
                <a:solidFill>
                  <a:prstClr val="black"/>
                </a:solidFill>
                <a:effectLst/>
                <a:uLnTx/>
                <a:uFillTx/>
                <a:latin typeface="Aptos" panose="020B0004020202020204"/>
                <a:ea typeface="+mn-lt"/>
                <a:cs typeface="+mn-lt"/>
              </a:rPr>
              <a:t>	-To plan resources, improve problem 		 solving</a:t>
            </a:r>
          </a:p>
          <a:p>
            <a:pPr marL="0" marR="0" lvl="0" indent="0" algn="l" defTabSz="914400" rtl="0" eaLnBrk="1" fontAlgn="auto" latinLnBrk="0" hangingPunct="1">
              <a:lnSpc>
                <a:spcPct val="90000"/>
              </a:lnSpc>
              <a:spcBef>
                <a:spcPts val="1000"/>
              </a:spcBef>
              <a:spcAft>
                <a:spcPts val="0"/>
              </a:spcAft>
              <a:buClrTx/>
              <a:buSzTx/>
              <a:buNone/>
              <a:tabLst/>
              <a:defRPr/>
            </a:pPr>
            <a:r>
              <a:rPr lang="en-GB" dirty="0">
                <a:solidFill>
                  <a:prstClr val="black"/>
                </a:solidFill>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solidFill>
                  <a:prstClr val="black"/>
                </a:solidFill>
                <a:latin typeface="Aptos" panose="020B0004020202020204"/>
                <a:ea typeface="+mn-lt"/>
                <a:cs typeface="+mn-lt"/>
              </a:rPr>
              <a:t>	-Double edged sword? </a:t>
            </a:r>
            <a:endParaRPr kumimoji="0" lang="en-GB"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0" marR="0" lvl="0" indent="0" algn="l" defTabSz="914400" rtl="0" eaLnBrk="1" fontAlgn="auto" latinLnBrk="0" hangingPunct="1">
              <a:lnSpc>
                <a:spcPct val="90000"/>
              </a:lnSpc>
              <a:spcBef>
                <a:spcPts val="1000"/>
              </a:spcBef>
              <a:spcAft>
                <a:spcPts val="0"/>
              </a:spcAft>
              <a:buClrTx/>
              <a:buSzTx/>
              <a:buNone/>
              <a:tabLst/>
              <a:defRPr/>
            </a:pPr>
            <a:r>
              <a:rPr lang="en-GB" dirty="0">
                <a:solidFill>
                  <a:prstClr val="black"/>
                </a:solidFill>
                <a:latin typeface="Aptos" panose="020B0004020202020204"/>
                <a:ea typeface="+mn-lt"/>
                <a:cs typeface="+mn-lt"/>
              </a:rPr>
              <a:t>	</a:t>
            </a:r>
            <a:endParaRPr kumimoji="0" lang="en-GB"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457200" lvl="1" indent="0" algn="just">
              <a:lnSpc>
                <a:spcPct val="100000"/>
              </a:lnSpc>
              <a:buNone/>
            </a:pPr>
            <a:r>
              <a:rPr lang="en-GB" dirty="0">
                <a:ea typeface="+mn-lt"/>
                <a:cs typeface="+mn-lt"/>
              </a:rPr>
              <a:t>	</a:t>
            </a:r>
          </a:p>
          <a:p>
            <a:pPr marL="457200" lvl="1" indent="0" algn="just">
              <a:lnSpc>
                <a:spcPct val="100000"/>
              </a:lnSpc>
              <a:buNone/>
            </a:pPr>
            <a:r>
              <a:rPr lang="en-GB" sz="2800" dirty="0">
                <a:ea typeface="+mn-lt"/>
                <a:cs typeface="+mn-lt"/>
              </a:rPr>
              <a:t>	</a:t>
            </a:r>
            <a:r>
              <a:rPr lang="en-GB" sz="2000" dirty="0"/>
              <a:t>	</a:t>
            </a:r>
          </a:p>
        </p:txBody>
      </p:sp>
    </p:spTree>
    <p:extLst>
      <p:ext uri="{BB962C8B-B14F-4D97-AF65-F5344CB8AC3E}">
        <p14:creationId xmlns:p14="http://schemas.microsoft.com/office/powerpoint/2010/main" val="587965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40C3B4-5047-1C4C-6FD5-E292B63149D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4328B0-193D-2FEF-50C5-05D35BC29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46B2035E-58FF-80F4-65B8-EB8417F73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7A1BB73-2F9C-534D-D8B0-2E31D0A55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72E3C10-765C-A6F5-DAFF-8A661B402E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DB290DA-DE29-5D4C-EBC3-FE68813FE6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1CD00A2C-E906-2A2A-3876-8AD068DAB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74214C9-A6AA-7EE4-587F-D582F439A3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C7C1AD-2C73-2EEC-266B-62F866C2C834}"/>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7</a:t>
            </a:r>
          </a:p>
        </p:txBody>
      </p:sp>
      <p:sp>
        <p:nvSpPr>
          <p:cNvPr id="3" name="Content Placeholder 2">
            <a:extLst>
              <a:ext uri="{FF2B5EF4-FFF2-40B4-BE49-F238E27FC236}">
                <a16:creationId xmlns:a16="http://schemas.microsoft.com/office/drawing/2014/main" id="{801CD51C-8638-DE9F-2AE5-479E018DF8B6}"/>
              </a:ext>
            </a:extLst>
          </p:cNvPr>
          <p:cNvSpPr>
            <a:spLocks noGrp="1"/>
          </p:cNvSpPr>
          <p:nvPr>
            <p:ph idx="1"/>
          </p:nvPr>
        </p:nvSpPr>
        <p:spPr>
          <a:xfrm>
            <a:off x="4134810" y="324464"/>
            <a:ext cx="7826132" cy="7226709"/>
          </a:xfrm>
        </p:spPr>
        <p:txBody>
          <a:bodyPr anchor="ctr">
            <a:normAutofit lnSpcReduction="10000"/>
          </a:bodyPr>
          <a:lstStyle/>
          <a:p>
            <a:r>
              <a:rPr lang="en-GB" sz="3200" dirty="0">
                <a:cs typeface="Calibri" panose="020F0502020204030204" pitchFamily="34" charset="0"/>
              </a:rPr>
              <a:t>Workforce automation</a:t>
            </a:r>
            <a:r>
              <a:rPr lang="en-GB" dirty="0">
                <a:cs typeface="Calibri" panose="020F0502020204030204" pitchFamily="34" charset="0"/>
              </a:rPr>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cs typeface="Calibri" panose="020F0502020204030204" pitchFamily="34" charset="0"/>
              </a:rPr>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cs typeface="Calibri" panose="020F0502020204030204" pitchFamily="34" charset="0"/>
              </a:rPr>
              <a:t>	-Advances in robotics, machine learning, 	data analytics and affective computing 	mean that growing swathes of work can be 	automatable</a:t>
            </a:r>
            <a:r>
              <a:rPr kumimoji="0" lang="en-GB" b="0" i="0" u="none" strike="noStrike" kern="1200" cap="none" spc="0" normalizeH="0" baseline="0" noProof="0" dirty="0">
                <a:ln>
                  <a:noFill/>
                </a:ln>
                <a:solidFill>
                  <a:prstClr val="black"/>
                </a:solidFill>
                <a:effectLst/>
                <a:uLnTx/>
                <a:uFillTx/>
                <a:ea typeface="+mn-lt"/>
                <a:cs typeface="Calibri" panose="020F0502020204030204" pitchFamily="34" charset="0"/>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ea typeface="+mn-lt"/>
                <a:cs typeface="Calibri" panose="020F0502020204030204" pitchFamily="34" charset="0"/>
              </a:rPr>
              <a:t>	-</a:t>
            </a:r>
            <a:r>
              <a:rPr kumimoji="0" lang="en-GB" b="0" i="0" u="none" strike="noStrike" kern="1200" cap="none" spc="0" normalizeH="0" baseline="0" noProof="0" dirty="0">
                <a:ln>
                  <a:noFill/>
                </a:ln>
                <a:solidFill>
                  <a:prstClr val="black"/>
                </a:solidFill>
                <a:effectLst/>
                <a:uLnTx/>
                <a:uFillTx/>
                <a:ea typeface="+mn-lt"/>
                <a:cs typeface="Calibri" panose="020F0502020204030204" pitchFamily="34" charset="0"/>
              </a:rPr>
              <a:t>A</a:t>
            </a:r>
            <a:r>
              <a:rPr lang="en-GB" dirty="0">
                <a:cs typeface="Calibri" panose="020F0502020204030204" pitchFamily="34" charset="0"/>
              </a:rPr>
              <a:t>automation could boost productivity, 	reduce human involvement in potentially 	harmful activities and free up time for 	alternative pursuits that allow for the 	development of new skills and contribute to 	greater wellbeing</a:t>
            </a:r>
            <a:endParaRPr kumimoji="0" lang="en-GB" b="0" i="0" u="none" strike="noStrike" kern="1200" cap="none" spc="0" normalizeH="0" baseline="0" noProof="0" dirty="0">
              <a:ln>
                <a:noFill/>
              </a:ln>
              <a:solidFill>
                <a:prstClr val="black"/>
              </a:solidFill>
              <a:effectLst/>
              <a:uLnTx/>
              <a:uFillTx/>
              <a:ea typeface="+mn-lt"/>
              <a:cs typeface="Calibri" panose="020F0502020204030204" pitchFamily="34" charset="0"/>
            </a:endParaRP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ea typeface="+mn-lt"/>
                <a:cs typeface="Calibri" panose="020F0502020204030204" pitchFamily="34" charset="0"/>
              </a:rPr>
              <a:t>	</a:t>
            </a: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ea typeface="+mn-lt"/>
                <a:cs typeface="Calibri" panose="020F0502020204030204" pitchFamily="34" charset="0"/>
              </a:rPr>
              <a:t>	-Do we need humans to do certain roles?</a:t>
            </a:r>
            <a:endParaRPr kumimoji="0" lang="en-GB" sz="2900" b="0" i="0" u="none" strike="noStrike" kern="1200" cap="none" spc="0" normalizeH="0" baseline="0" noProof="0" dirty="0">
              <a:ln>
                <a:noFill/>
              </a:ln>
              <a:solidFill>
                <a:prstClr val="black"/>
              </a:solidFill>
              <a:effectLst/>
              <a:uLnTx/>
              <a:uFillTx/>
              <a:ea typeface="+mn-lt"/>
              <a:cs typeface="Calibri" panose="020F0502020204030204" pitchFamily="34" charset="0"/>
            </a:endParaRP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ea typeface="+mn-lt"/>
                <a:cs typeface="+mn-lt"/>
              </a:rPr>
              <a:t>	</a:t>
            </a:r>
            <a:endParaRPr kumimoji="0" lang="en-GB" b="0" i="0" u="none" strike="noStrike" kern="1200" cap="none" spc="0" normalizeH="0" baseline="0" noProof="0" dirty="0">
              <a:ln>
                <a:noFill/>
              </a:ln>
              <a:solidFill>
                <a:prstClr val="black"/>
              </a:solidFill>
              <a:effectLst/>
              <a:uLnTx/>
              <a:uFillTx/>
              <a:ea typeface="+mn-lt"/>
              <a:cs typeface="+mn-lt"/>
            </a:endParaRPr>
          </a:p>
          <a:p>
            <a:pPr marL="457200" lvl="1" indent="0" algn="just">
              <a:lnSpc>
                <a:spcPct val="100000"/>
              </a:lnSpc>
              <a:buNone/>
            </a:pPr>
            <a:r>
              <a:rPr lang="en-GB" dirty="0">
                <a:ea typeface="+mn-lt"/>
                <a:cs typeface="+mn-lt"/>
              </a:rPr>
              <a:t>	</a:t>
            </a:r>
          </a:p>
          <a:p>
            <a:pPr marL="457200" lvl="1" indent="0" algn="just">
              <a:lnSpc>
                <a:spcPct val="100000"/>
              </a:lnSpc>
              <a:buNone/>
            </a:pPr>
            <a:r>
              <a:rPr lang="en-GB" sz="2800" dirty="0">
                <a:ea typeface="+mn-lt"/>
                <a:cs typeface="+mn-lt"/>
              </a:rPr>
              <a:t>	</a:t>
            </a:r>
            <a:r>
              <a:rPr lang="en-GB" sz="2000" dirty="0"/>
              <a:t>	</a:t>
            </a:r>
          </a:p>
        </p:txBody>
      </p:sp>
    </p:spTree>
    <p:extLst>
      <p:ext uri="{BB962C8B-B14F-4D97-AF65-F5344CB8AC3E}">
        <p14:creationId xmlns:p14="http://schemas.microsoft.com/office/powerpoint/2010/main" val="1503504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BC25D40-308C-F31C-1075-A84E61AB45D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6501242-9C3C-D0F7-954D-38A83E882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6EF01B35-E42F-9AF8-6D26-176DB8AA4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8049F60-0737-2BBA-9DD9-008430971D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EC2C243-E567-4D2D-8605-0F7E5BC5C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9EDD843-1842-1D35-2512-913097B806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1EE18DF5-C816-D913-FCAC-42F1C597E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BC1106C3-BD9D-4859-BD08-0D9034551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A2D7D2-2173-7E9E-5876-0E9ECD21F425}"/>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8</a:t>
            </a:r>
          </a:p>
        </p:txBody>
      </p:sp>
      <p:sp>
        <p:nvSpPr>
          <p:cNvPr id="3" name="Content Placeholder 2">
            <a:extLst>
              <a:ext uri="{FF2B5EF4-FFF2-40B4-BE49-F238E27FC236}">
                <a16:creationId xmlns:a16="http://schemas.microsoft.com/office/drawing/2014/main" id="{C1453066-6849-45CD-DB75-BAAAA6C64E6B}"/>
              </a:ext>
            </a:extLst>
          </p:cNvPr>
          <p:cNvSpPr>
            <a:spLocks noGrp="1"/>
          </p:cNvSpPr>
          <p:nvPr>
            <p:ph idx="1"/>
          </p:nvPr>
        </p:nvSpPr>
        <p:spPr>
          <a:xfrm>
            <a:off x="4134810" y="-1460090"/>
            <a:ext cx="7826132" cy="9011264"/>
          </a:xfrm>
        </p:spPr>
        <p:txBody>
          <a:bodyPr anchor="ctr">
            <a:normAutofit/>
          </a:bodyPr>
          <a:lstStyle/>
          <a:p>
            <a:r>
              <a:rPr lang="en-GB" sz="3200" dirty="0"/>
              <a:t>Economic transitions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-Possible weak economic growth post Brexit</a:t>
            </a:r>
            <a:r>
              <a:rPr kumimoji="0" lang="en-GB" b="0" i="0" u="none" strike="noStrike" kern="1200" cap="none" spc="0" normalizeH="0" baseline="0" noProof="0" dirty="0">
                <a:ln>
                  <a:noFill/>
                </a:ln>
                <a:solidFill>
                  <a:prstClr val="black"/>
                </a:solidFill>
                <a:effectLst/>
                <a:uLnTx/>
                <a:uFillTx/>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a:t>
            </a:r>
            <a:r>
              <a:rPr lang="en-GB" dirty="0"/>
              <a:t>Prudent investment in science and 	technology will be necessary to mitigate 	threats and identify and realise 	opportunities</a:t>
            </a:r>
            <a:endParaRPr kumimoji="0" lang="en-GB"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latin typeface="Aptos" panose="020B0004020202020204"/>
                <a:ea typeface="+mn-lt"/>
                <a:cs typeface="+mn-lt"/>
              </a:rPr>
              <a:t>	-Preparation for recession- difficult 	decisions</a:t>
            </a:r>
            <a:r>
              <a:rPr lang="en-GB" dirty="0">
                <a:ea typeface="+mn-lt"/>
                <a:cs typeface="+mn-lt"/>
              </a:rPr>
              <a:t>	</a:t>
            </a:r>
          </a:p>
          <a:p>
            <a:pPr marL="457200" lvl="1" indent="0" algn="just">
              <a:lnSpc>
                <a:spcPct val="100000"/>
              </a:lnSpc>
              <a:buNone/>
            </a:pPr>
            <a:r>
              <a:rPr lang="en-GB" sz="2800" dirty="0">
                <a:ea typeface="+mn-lt"/>
                <a:cs typeface="+mn-lt"/>
              </a:rPr>
              <a:t>	</a:t>
            </a:r>
            <a:r>
              <a:rPr lang="en-GB" sz="2000" dirty="0"/>
              <a:t>	</a:t>
            </a:r>
          </a:p>
        </p:txBody>
      </p:sp>
    </p:spTree>
    <p:extLst>
      <p:ext uri="{BB962C8B-B14F-4D97-AF65-F5344CB8AC3E}">
        <p14:creationId xmlns:p14="http://schemas.microsoft.com/office/powerpoint/2010/main" val="3627334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D464ABB-38D8-E35E-60EC-676C4B8BF65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102C15-4A43-0AD9-665B-F1A79538A8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EBE20817-FB75-BDD4-8CD3-DCE0D08FC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516455A-D535-48C6-2350-91FF05160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CCDCAE8E-9C32-6DCE-9B1E-9306F6091A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9F35796-F50C-9713-9584-CA8DF0BD81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64AAB9C-4A53-3D0E-4BCE-7B4938216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269CD8B6-1BE5-597C-AD5C-24B9910C64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2E9390-B2C9-D7DA-8C3D-31F5CE7FF39B}"/>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9</a:t>
            </a:r>
          </a:p>
        </p:txBody>
      </p:sp>
      <p:sp>
        <p:nvSpPr>
          <p:cNvPr id="3" name="Content Placeholder 2">
            <a:extLst>
              <a:ext uri="{FF2B5EF4-FFF2-40B4-BE49-F238E27FC236}">
                <a16:creationId xmlns:a16="http://schemas.microsoft.com/office/drawing/2014/main" id="{11CCFA4D-8BD9-A6FB-F865-97B0E835BCE1}"/>
              </a:ext>
            </a:extLst>
          </p:cNvPr>
          <p:cNvSpPr>
            <a:spLocks noGrp="1"/>
          </p:cNvSpPr>
          <p:nvPr>
            <p:ph idx="1"/>
          </p:nvPr>
        </p:nvSpPr>
        <p:spPr>
          <a:xfrm>
            <a:off x="4134810" y="-766916"/>
            <a:ext cx="7826132" cy="8318090"/>
          </a:xfrm>
        </p:spPr>
        <p:txBody>
          <a:bodyPr anchor="ctr">
            <a:normAutofit/>
          </a:bodyPr>
          <a:lstStyle/>
          <a:p>
            <a:r>
              <a:rPr lang="en-GB" sz="3200" dirty="0"/>
              <a:t>Growing influence of non-state actors</a:t>
            </a: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-Non-state actors are becoming 	increasingly powerful both domestically 	and internationally (Musk, Tate?)</a:t>
            </a: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a:t>
            </a:r>
            <a:r>
              <a:rPr lang="en-GB" dirty="0"/>
              <a:t>Technology companies in particular are 	using their influence to gain control over 	more data, provide new public services and 	demand concessions from national 	governments</a:t>
            </a:r>
            <a:endParaRPr kumimoji="0" lang="en-GB" b="0" i="0" u="none" strike="noStrike" kern="1200" cap="none" spc="0" normalizeH="0" baseline="0" noProof="0" dirty="0">
              <a:ln>
                <a:noFill/>
              </a:ln>
              <a:solidFill>
                <a:prstClr val="black"/>
              </a:solidFill>
              <a:effectLst/>
              <a:uLnTx/>
              <a:uFillTx/>
              <a:latin typeface="Aptos" panose="020B0004020202020204"/>
              <a:ea typeface="+mn-lt"/>
              <a:cs typeface="+mn-lt"/>
            </a:endParaRP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latin typeface="Aptos" panose="020B0004020202020204"/>
                <a:ea typeface="+mn-lt"/>
                <a:cs typeface="+mn-lt"/>
              </a:rPr>
              <a:t>	-</a:t>
            </a:r>
            <a:r>
              <a:rPr lang="en-GB" dirty="0"/>
              <a:t>In the absence of effective regulation, the 	opportunities afforded to criminals and 	other malicious actors to operate with a 	high level of anonymity will continue, or 	perhaps even increase.</a:t>
            </a:r>
            <a:r>
              <a:rPr lang="en-GB" sz="2800" dirty="0">
                <a:ea typeface="+mn-lt"/>
                <a:cs typeface="+mn-lt"/>
              </a:rPr>
              <a:t>	</a:t>
            </a:r>
            <a:r>
              <a:rPr lang="en-GB" sz="2000" dirty="0"/>
              <a:t>	</a:t>
            </a:r>
          </a:p>
        </p:txBody>
      </p:sp>
    </p:spTree>
    <p:extLst>
      <p:ext uri="{BB962C8B-B14F-4D97-AF65-F5344CB8AC3E}">
        <p14:creationId xmlns:p14="http://schemas.microsoft.com/office/powerpoint/2010/main" val="211165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9559DE-F496-9A54-1D59-5048F63097C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F043FC8-CC5D-C6A6-C2D2-78DDE0EA6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B3E0DCD6-7673-F5C3-716D-E89ABF06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D1E4F71-40AF-4814-8029-983140BC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8CE446F-AA78-7616-369A-92913DC8D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AE82E6C3-3C28-8082-DB3F-1EB1BA5370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1F0EDD12-41CA-451C-0FB0-FA9AA69FAC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2F40C9AC-A5B6-4B21-5A8A-808F5DADB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E9FB85A-A69A-3EC2-5C81-105901663383}"/>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Trend 10</a:t>
            </a:r>
          </a:p>
        </p:txBody>
      </p:sp>
      <p:sp>
        <p:nvSpPr>
          <p:cNvPr id="3" name="Content Placeholder 2">
            <a:extLst>
              <a:ext uri="{FF2B5EF4-FFF2-40B4-BE49-F238E27FC236}">
                <a16:creationId xmlns:a16="http://schemas.microsoft.com/office/drawing/2014/main" id="{1D0920B7-F2F1-0478-796D-E7E3FC53843A}"/>
              </a:ext>
            </a:extLst>
          </p:cNvPr>
          <p:cNvSpPr>
            <a:spLocks noGrp="1"/>
          </p:cNvSpPr>
          <p:nvPr>
            <p:ph idx="1"/>
          </p:nvPr>
        </p:nvSpPr>
        <p:spPr>
          <a:xfrm>
            <a:off x="4134810" y="-781665"/>
            <a:ext cx="7826132" cy="8332839"/>
          </a:xfrm>
        </p:spPr>
        <p:txBody>
          <a:bodyPr anchor="ctr">
            <a:normAutofit/>
          </a:bodyPr>
          <a:lstStyle/>
          <a:p>
            <a:r>
              <a:rPr lang="en-GB" sz="3200" dirty="0"/>
              <a:t>Climate change, environmental decline and competition for resources</a:t>
            </a: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a:t>
            </a:r>
          </a:p>
          <a:p>
            <a:pPr marL="0" marR="0" lvl="0" indent="0" algn="l" defTabSz="914400" rtl="0" eaLnBrk="1" fontAlgn="auto" latinLnBrk="0" hangingPunct="1">
              <a:lnSpc>
                <a:spcPct val="90000"/>
              </a:lnSpc>
              <a:spcBef>
                <a:spcPts val="1000"/>
              </a:spcBef>
              <a:spcAft>
                <a:spcPts val="0"/>
              </a:spcAft>
              <a:buClrTx/>
              <a:buSzTx/>
              <a:buNone/>
              <a:tabLst/>
              <a:defRPr/>
            </a:pPr>
            <a:r>
              <a:rPr lang="en-GB" dirty="0"/>
              <a:t>	-Extreme weather events, grievances and 	protest movements could mutate into 	violent ideologies and mass mobilisations 	(Just stop oil?)</a:t>
            </a:r>
            <a:r>
              <a:rPr kumimoji="0" lang="en-GB" b="0" i="0" u="none" strike="noStrike" kern="1200" cap="none" spc="0" normalizeH="0" baseline="0" noProof="0" dirty="0">
                <a:ln>
                  <a:noFill/>
                </a:ln>
                <a:solidFill>
                  <a:prstClr val="black"/>
                </a:solidFill>
                <a:effectLst/>
                <a:uLnTx/>
                <a:uFillTx/>
                <a:latin typeface="Aptos" panose="020B0004020202020204"/>
                <a:ea typeface="+mn-lt"/>
                <a:cs typeface="+mn-lt"/>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900" b="0" i="0" u="none" strike="noStrike" kern="1200" cap="none" spc="0" normalizeH="0" baseline="0" noProof="0" dirty="0">
                <a:ln>
                  <a:noFill/>
                </a:ln>
                <a:solidFill>
                  <a:prstClr val="black"/>
                </a:solidFill>
                <a:effectLst/>
                <a:uLnTx/>
                <a:uFillTx/>
                <a:latin typeface="Aptos" panose="020B0004020202020204"/>
                <a:ea typeface="+mn-lt"/>
                <a:cs typeface="+mn-lt"/>
              </a:rPr>
              <a:t>	-Growing </a:t>
            </a:r>
            <a:r>
              <a:rPr lang="en-GB" dirty="0"/>
              <a:t>resource scarcity will affect 	many aspects of people’s lives and 	livelihoods</a:t>
            </a:r>
            <a:r>
              <a:rPr lang="en-GB" sz="2900" dirty="0">
                <a:solidFill>
                  <a:prstClr val="black"/>
                </a:solidFill>
                <a:latin typeface="Aptos" panose="020B0004020202020204"/>
                <a:ea typeface="+mn-lt"/>
                <a:cs typeface="+mn-lt"/>
              </a:rPr>
              <a:t>- fraud, corruption</a:t>
            </a:r>
          </a:p>
          <a:p>
            <a:pPr marL="0" marR="0" lvl="0" indent="0" algn="l" defTabSz="914400" rtl="0" eaLnBrk="1" fontAlgn="auto" latinLnBrk="0" hangingPunct="1">
              <a:lnSpc>
                <a:spcPct val="90000"/>
              </a:lnSpc>
              <a:spcBef>
                <a:spcPts val="1000"/>
              </a:spcBef>
              <a:spcAft>
                <a:spcPts val="0"/>
              </a:spcAft>
              <a:buClrTx/>
              <a:buSzTx/>
              <a:buNone/>
              <a:tabLst/>
              <a:defRPr/>
            </a:pPr>
            <a:r>
              <a:rPr lang="en-GB" sz="2900" dirty="0">
                <a:solidFill>
                  <a:prstClr val="black"/>
                </a:solidFill>
                <a:latin typeface="Aptos" panose="020B0004020202020204"/>
                <a:ea typeface="+mn-lt"/>
                <a:cs typeface="+mn-lt"/>
              </a:rPr>
              <a:t>	-I</a:t>
            </a:r>
            <a:r>
              <a:rPr lang="en-GB" dirty="0"/>
              <a:t>ncreasing global demand and competition 	for resources will drive international 	competition and could give rise to market 	volatility, geopolitical tensions and violent 	conflict</a:t>
            </a:r>
            <a:r>
              <a:rPr lang="en-GB" sz="2800" dirty="0">
                <a:ea typeface="+mn-lt"/>
                <a:cs typeface="+mn-lt"/>
              </a:rPr>
              <a:t>	</a:t>
            </a:r>
            <a:r>
              <a:rPr lang="en-GB" sz="2000" dirty="0"/>
              <a:t>	</a:t>
            </a:r>
          </a:p>
        </p:txBody>
      </p:sp>
    </p:spTree>
    <p:extLst>
      <p:ext uri="{BB962C8B-B14F-4D97-AF65-F5344CB8AC3E}">
        <p14:creationId xmlns:p14="http://schemas.microsoft.com/office/powerpoint/2010/main" val="3823727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F98861-CDD3-5F2B-9651-4DAB6EA68206}"/>
              </a:ext>
            </a:extLst>
          </p:cNvPr>
          <p:cNvSpPr>
            <a:spLocks noGrp="1"/>
          </p:cNvSpPr>
          <p:nvPr>
            <p:ph type="title"/>
          </p:nvPr>
        </p:nvSpPr>
        <p:spPr>
          <a:xfrm>
            <a:off x="4553733" y="548464"/>
            <a:ext cx="6798541" cy="1675623"/>
          </a:xfrm>
        </p:spPr>
        <p:txBody>
          <a:bodyPr anchor="b">
            <a:normAutofit/>
          </a:bodyPr>
          <a:lstStyle/>
          <a:p>
            <a:r>
              <a:rPr lang="en-GB" sz="4000"/>
              <a:t>Thursday’s session</a:t>
            </a:r>
          </a:p>
        </p:txBody>
      </p:sp>
      <p:pic>
        <p:nvPicPr>
          <p:cNvPr id="6" name="Picture 5">
            <a:extLst>
              <a:ext uri="{FF2B5EF4-FFF2-40B4-BE49-F238E27FC236}">
                <a16:creationId xmlns:a16="http://schemas.microsoft.com/office/drawing/2014/main" id="{971FCD70-5965-D9B0-8793-A317D1F502FA}"/>
              </a:ext>
            </a:extLst>
          </p:cNvPr>
          <p:cNvPicPr>
            <a:picLocks noChangeAspect="1"/>
          </p:cNvPicPr>
          <p:nvPr/>
        </p:nvPicPr>
        <p:blipFill>
          <a:blip r:embed="rId2"/>
          <a:srcRect l="16653" r="42501" b="-1"/>
          <a:stretch/>
        </p:blipFill>
        <p:spPr>
          <a:xfrm>
            <a:off x="1" y="10"/>
            <a:ext cx="4196496" cy="6857990"/>
          </a:xfrm>
          <a:prstGeom prst="rect">
            <a:avLst/>
          </a:prstGeom>
          <a:effectLst/>
        </p:spPr>
      </p:pic>
      <p:graphicFrame>
        <p:nvGraphicFramePr>
          <p:cNvPr id="5" name="Content Placeholder 2">
            <a:extLst>
              <a:ext uri="{FF2B5EF4-FFF2-40B4-BE49-F238E27FC236}">
                <a16:creationId xmlns:a16="http://schemas.microsoft.com/office/drawing/2014/main" id="{BE3BF899-D414-0E76-FBBD-B50422E5A7A7}"/>
              </a:ext>
            </a:extLst>
          </p:cNvPr>
          <p:cNvGraphicFramePr>
            <a:graphicFrameLocks noGrp="1"/>
          </p:cNvGraphicFramePr>
          <p:nvPr>
            <p:ph idx="1"/>
            <p:extLst>
              <p:ext uri="{D42A27DB-BD31-4B8C-83A1-F6EECF244321}">
                <p14:modId xmlns:p14="http://schemas.microsoft.com/office/powerpoint/2010/main" val="2242130059"/>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366295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056FF-04B8-85C9-77EE-B72076C3972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6009C2B-2BE9-EED5-57E9-5CBAB58B2D3D}"/>
              </a:ext>
            </a:extLst>
          </p:cNvPr>
          <p:cNvSpPr>
            <a:spLocks noGrp="1"/>
          </p:cNvSpPr>
          <p:nvPr>
            <p:ph idx="1"/>
          </p:nvPr>
        </p:nvSpPr>
        <p:spPr/>
        <p:txBody>
          <a:bodyPr/>
          <a:lstStyle/>
          <a:p>
            <a:r>
              <a:rPr lang="en-GB" dirty="0">
                <a:hlinkClick r:id="rId2"/>
              </a:rPr>
              <a:t>Police futures  </a:t>
            </a:r>
            <a:r>
              <a:rPr lang="en-GB" dirty="0">
                <a:hlinkClick r:id="rId2"/>
              </a:rPr>
              <a:t>https://science.police.uk/site/assets/files/3402/dstl_police_futures_-_a_taste_of_the_future_no_rdp_v4.pdf</a:t>
            </a:r>
            <a:endParaRPr lang="en-GB" dirty="0"/>
          </a:p>
          <a:p>
            <a:r>
              <a:rPr lang="en-GB" dirty="0">
                <a:ea typeface="+mn-lt"/>
                <a:cs typeface="+mn-lt"/>
                <a:hlinkClick r:id="rId3"/>
              </a:rPr>
              <a:t>Policing in England and Wales: Future Operating Environment 2040</a:t>
            </a:r>
            <a:endParaRPr lang="en-GB" dirty="0">
              <a:ea typeface="+mn-lt"/>
              <a:cs typeface="+mn-lt"/>
            </a:endParaRPr>
          </a:p>
          <a:p>
            <a:r>
              <a:rPr lang="en-GB" dirty="0">
                <a:hlinkClick r:id="rId4"/>
              </a:rPr>
              <a:t>Part 1 Key trends and implications out to 2040</a:t>
            </a:r>
            <a:endParaRPr lang="en-GB" dirty="0"/>
          </a:p>
        </p:txBody>
      </p:sp>
    </p:spTree>
    <p:extLst>
      <p:ext uri="{BB962C8B-B14F-4D97-AF65-F5344CB8AC3E}">
        <p14:creationId xmlns:p14="http://schemas.microsoft.com/office/powerpoint/2010/main" val="595518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5FE6C-2DC6-DA40-310A-27D0A751E20A}"/>
              </a:ext>
            </a:extLst>
          </p:cNvPr>
          <p:cNvSpPr>
            <a:spLocks noGrp="1"/>
          </p:cNvSpPr>
          <p:nvPr>
            <p:ph type="title"/>
          </p:nvPr>
        </p:nvSpPr>
        <p:spPr/>
        <p:txBody>
          <a:bodyPr>
            <a:normAutofit/>
          </a:bodyPr>
          <a:lstStyle/>
          <a:p>
            <a:r>
              <a:rPr lang="en-GB" sz="3600" dirty="0">
                <a:latin typeface="Calibri"/>
                <a:ea typeface="Calibri"/>
                <a:cs typeface="Calibri"/>
              </a:rPr>
              <a:t>CoP - Key trends</a:t>
            </a:r>
            <a:endParaRPr lang="en-US" sz="3600" dirty="0">
              <a:latin typeface="Calibri"/>
              <a:ea typeface="Calibri"/>
              <a:cs typeface="Calibri"/>
            </a:endParaRPr>
          </a:p>
        </p:txBody>
      </p:sp>
      <p:sp>
        <p:nvSpPr>
          <p:cNvPr id="3" name="Content Placeholder 2">
            <a:extLst>
              <a:ext uri="{FF2B5EF4-FFF2-40B4-BE49-F238E27FC236}">
                <a16:creationId xmlns:a16="http://schemas.microsoft.com/office/drawing/2014/main" id="{B8C0E168-FEF8-D39D-A888-D002EE96787B}"/>
              </a:ext>
            </a:extLst>
          </p:cNvPr>
          <p:cNvSpPr>
            <a:spLocks noGrp="1"/>
          </p:cNvSpPr>
          <p:nvPr>
            <p:ph idx="1"/>
          </p:nvPr>
        </p:nvSpPr>
        <p:spPr/>
        <p:txBody>
          <a:bodyPr vert="horz" lIns="91440" tIns="45720" rIns="91440" bIns="45720" rtlCol="0" anchor="t">
            <a:normAutofit/>
          </a:bodyPr>
          <a:lstStyle/>
          <a:p>
            <a:r>
              <a:rPr lang="en-GB" sz="3600" dirty="0">
                <a:solidFill>
                  <a:srgbClr val="242424"/>
                </a:solidFill>
                <a:latin typeface="Calibri"/>
                <a:ea typeface="Calibri"/>
                <a:cs typeface="Segoe UI"/>
              </a:rPr>
              <a:t>Technological Advancements</a:t>
            </a:r>
          </a:p>
          <a:p>
            <a:r>
              <a:rPr lang="en-GB" sz="3600" dirty="0">
                <a:solidFill>
                  <a:srgbClr val="242424"/>
                </a:solidFill>
                <a:latin typeface="Calibri"/>
                <a:ea typeface="Calibri"/>
                <a:cs typeface="Segoe UI"/>
              </a:rPr>
              <a:t>Climate Change and Environmental Challenges</a:t>
            </a:r>
          </a:p>
          <a:p>
            <a:r>
              <a:rPr lang="en-GB" sz="3600" dirty="0">
                <a:solidFill>
                  <a:srgbClr val="242424"/>
                </a:solidFill>
                <a:latin typeface="Calibri"/>
                <a:ea typeface="Calibri"/>
                <a:cs typeface="Segoe UI"/>
              </a:rPr>
              <a:t>Demographic Shifts</a:t>
            </a:r>
          </a:p>
          <a:p>
            <a:r>
              <a:rPr lang="en-GB" sz="3600" dirty="0">
                <a:solidFill>
                  <a:srgbClr val="242424"/>
                </a:solidFill>
                <a:latin typeface="Calibri"/>
                <a:ea typeface="Calibri"/>
                <a:cs typeface="Segoe UI"/>
              </a:rPr>
              <a:t>Economic Transitions</a:t>
            </a:r>
          </a:p>
          <a:p>
            <a:r>
              <a:rPr lang="en-GB" sz="3600" dirty="0">
                <a:solidFill>
                  <a:srgbClr val="242424"/>
                </a:solidFill>
                <a:latin typeface="Calibri"/>
                <a:ea typeface="Calibri"/>
                <a:cs typeface="Segoe UI"/>
              </a:rPr>
              <a:t>Social and Political Changes</a:t>
            </a:r>
          </a:p>
        </p:txBody>
      </p:sp>
    </p:spTree>
    <p:extLst>
      <p:ext uri="{BB962C8B-B14F-4D97-AF65-F5344CB8AC3E}">
        <p14:creationId xmlns:p14="http://schemas.microsoft.com/office/powerpoint/2010/main" val="7658626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A991C-C743-F9E1-AEBA-438D1B1957D9}"/>
              </a:ext>
            </a:extLst>
          </p:cNvPr>
          <p:cNvSpPr>
            <a:spLocks noGrp="1"/>
          </p:cNvSpPr>
          <p:nvPr>
            <p:ph type="title"/>
          </p:nvPr>
        </p:nvSpPr>
        <p:spPr>
          <a:xfrm>
            <a:off x="838200" y="365125"/>
            <a:ext cx="10515600" cy="1153959"/>
          </a:xfrm>
        </p:spPr>
        <p:txBody>
          <a:bodyPr/>
          <a:lstStyle/>
          <a:p>
            <a:r>
              <a:rPr lang="en-GB" b="1" i="0" dirty="0">
                <a:solidFill>
                  <a:srgbClr val="242424"/>
                </a:solidFill>
                <a:effectLst/>
                <a:latin typeface="Segoe UI" panose="020B0502040204020203" pitchFamily="34" charset="0"/>
              </a:rPr>
              <a:t>Demographic Trends</a:t>
            </a:r>
            <a:endParaRPr lang="en-GB" dirty="0"/>
          </a:p>
        </p:txBody>
      </p:sp>
      <p:sp>
        <p:nvSpPr>
          <p:cNvPr id="3" name="Content Placeholder 2">
            <a:extLst>
              <a:ext uri="{FF2B5EF4-FFF2-40B4-BE49-F238E27FC236}">
                <a16:creationId xmlns:a16="http://schemas.microsoft.com/office/drawing/2014/main" id="{A075916F-7196-CA86-16D4-4D6D7F4546DB}"/>
              </a:ext>
            </a:extLst>
          </p:cNvPr>
          <p:cNvSpPr>
            <a:spLocks noGrp="1"/>
          </p:cNvSpPr>
          <p:nvPr>
            <p:ph idx="1"/>
          </p:nvPr>
        </p:nvSpPr>
        <p:spPr/>
        <p:txBody>
          <a:bodyPr>
            <a:normAutofit/>
          </a:bodyPr>
          <a:lstStyle/>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Population Growth</a:t>
            </a:r>
            <a:r>
              <a:rPr lang="en-GB" b="0" i="0" dirty="0">
                <a:solidFill>
                  <a:srgbClr val="242424"/>
                </a:solidFill>
                <a:effectLst/>
                <a:latin typeface="Segoe UI" panose="020B0502040204020203" pitchFamily="34" charset="0"/>
              </a:rPr>
              <a:t>: Global population growth is slowing, with significant aging in developed countries and continued growth in developing regions</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Urbanization</a:t>
            </a:r>
            <a:r>
              <a:rPr lang="en-GB" b="0" i="0" dirty="0">
                <a:solidFill>
                  <a:srgbClr val="242424"/>
                </a:solidFill>
                <a:effectLst/>
                <a:latin typeface="Segoe UI" panose="020B0502040204020203" pitchFamily="34" charset="0"/>
              </a:rPr>
              <a:t>: More people will live in urban areas, leading to megacities and increased demand for infrastructure</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Migration</a:t>
            </a:r>
            <a:r>
              <a:rPr lang="en-GB" b="0" i="0" dirty="0">
                <a:solidFill>
                  <a:srgbClr val="242424"/>
                </a:solidFill>
                <a:effectLst/>
                <a:latin typeface="Segoe UI" panose="020B0502040204020203" pitchFamily="34" charset="0"/>
              </a:rPr>
              <a:t>: Increased migration due to economic opportunities and climate change impacts</a:t>
            </a:r>
          </a:p>
          <a:p>
            <a:endParaRPr lang="en-GB" dirty="0"/>
          </a:p>
        </p:txBody>
      </p:sp>
    </p:spTree>
    <p:extLst>
      <p:ext uri="{BB962C8B-B14F-4D97-AF65-F5344CB8AC3E}">
        <p14:creationId xmlns:p14="http://schemas.microsoft.com/office/powerpoint/2010/main" val="1011209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18FBF-42DF-B3D8-392E-DEC2106FA641}"/>
              </a:ext>
            </a:extLst>
          </p:cNvPr>
          <p:cNvSpPr>
            <a:spLocks noGrp="1"/>
          </p:cNvSpPr>
          <p:nvPr>
            <p:ph type="title"/>
          </p:nvPr>
        </p:nvSpPr>
        <p:spPr/>
        <p:txBody>
          <a:bodyPr/>
          <a:lstStyle/>
          <a:p>
            <a:r>
              <a:rPr lang="en-GB" b="1" i="0" dirty="0">
                <a:solidFill>
                  <a:srgbClr val="242424"/>
                </a:solidFill>
                <a:effectLst/>
                <a:latin typeface="Segoe UI" panose="020B0502040204020203" pitchFamily="34" charset="0"/>
              </a:rPr>
              <a:t>Environmental Trends</a:t>
            </a:r>
            <a:endParaRPr lang="en-GB" dirty="0"/>
          </a:p>
        </p:txBody>
      </p:sp>
      <p:sp>
        <p:nvSpPr>
          <p:cNvPr id="3" name="Content Placeholder 2">
            <a:extLst>
              <a:ext uri="{FF2B5EF4-FFF2-40B4-BE49-F238E27FC236}">
                <a16:creationId xmlns:a16="http://schemas.microsoft.com/office/drawing/2014/main" id="{85F48907-8DBE-DC5D-402C-F73A2551B39B}"/>
              </a:ext>
            </a:extLst>
          </p:cNvPr>
          <p:cNvSpPr>
            <a:spLocks noGrp="1"/>
          </p:cNvSpPr>
          <p:nvPr>
            <p:ph idx="1"/>
          </p:nvPr>
        </p:nvSpPr>
        <p:spPr/>
        <p:txBody>
          <a:bodyPr>
            <a:normAutofit/>
          </a:bodyPr>
          <a:lstStyle/>
          <a:p>
            <a:pPr algn="l"/>
            <a:endParaRPr lang="en-GB" b="1" i="0" dirty="0">
              <a:solidFill>
                <a:srgbClr val="242424"/>
              </a:solidFill>
              <a:effectLst/>
              <a:latin typeface="Segoe UI" panose="020B0502040204020203" pitchFamily="34" charset="0"/>
            </a:endParaRP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Climate Change</a:t>
            </a:r>
            <a:r>
              <a:rPr lang="en-GB" b="0" i="0" dirty="0">
                <a:solidFill>
                  <a:srgbClr val="242424"/>
                </a:solidFill>
                <a:effectLst/>
                <a:latin typeface="Segoe UI" panose="020B0502040204020203" pitchFamily="34" charset="0"/>
              </a:rPr>
              <a:t>: Intensifying effects of climate change, including extreme weather events, rising sea levels, and biodiversity loss</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Resource Scarcity</a:t>
            </a:r>
            <a:r>
              <a:rPr lang="en-GB" b="0" i="0" dirty="0">
                <a:solidFill>
                  <a:srgbClr val="242424"/>
                </a:solidFill>
                <a:effectLst/>
                <a:latin typeface="Segoe UI" panose="020B0502040204020203" pitchFamily="34" charset="0"/>
              </a:rPr>
              <a:t>: Growing competition for resources like water, food, and energy</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Sustainability</a:t>
            </a:r>
            <a:r>
              <a:rPr lang="en-GB" b="0" i="0" dirty="0">
                <a:solidFill>
                  <a:srgbClr val="242424"/>
                </a:solidFill>
                <a:effectLst/>
                <a:latin typeface="Segoe UI" panose="020B0502040204020203" pitchFamily="34" charset="0"/>
              </a:rPr>
              <a:t>: Increased focus on sustainable practices and renewable energy sources</a:t>
            </a:r>
          </a:p>
          <a:p>
            <a:endParaRPr lang="en-GB" dirty="0"/>
          </a:p>
        </p:txBody>
      </p:sp>
    </p:spTree>
    <p:extLst>
      <p:ext uri="{BB962C8B-B14F-4D97-AF65-F5344CB8AC3E}">
        <p14:creationId xmlns:p14="http://schemas.microsoft.com/office/powerpoint/2010/main" val="3827651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C407D-D000-AD0B-CF6C-DA0805F69B22}"/>
              </a:ext>
            </a:extLst>
          </p:cNvPr>
          <p:cNvSpPr>
            <a:spLocks noGrp="1"/>
          </p:cNvSpPr>
          <p:nvPr>
            <p:ph type="title"/>
          </p:nvPr>
        </p:nvSpPr>
        <p:spPr/>
        <p:txBody>
          <a:bodyPr/>
          <a:lstStyle/>
          <a:p>
            <a:r>
              <a:rPr lang="en-GB" b="1" i="0" dirty="0">
                <a:solidFill>
                  <a:srgbClr val="242424"/>
                </a:solidFill>
                <a:effectLst/>
                <a:latin typeface="Segoe UI" panose="020B0502040204020203" pitchFamily="34" charset="0"/>
              </a:rPr>
              <a:t>Economic Trends</a:t>
            </a:r>
            <a:endParaRPr lang="en-GB" dirty="0"/>
          </a:p>
        </p:txBody>
      </p:sp>
      <p:sp>
        <p:nvSpPr>
          <p:cNvPr id="3" name="Content Placeholder 2">
            <a:extLst>
              <a:ext uri="{FF2B5EF4-FFF2-40B4-BE49-F238E27FC236}">
                <a16:creationId xmlns:a16="http://schemas.microsoft.com/office/drawing/2014/main" id="{31703A91-8417-E120-8FDC-717FCA29177D}"/>
              </a:ext>
            </a:extLst>
          </p:cNvPr>
          <p:cNvSpPr>
            <a:spLocks noGrp="1"/>
          </p:cNvSpPr>
          <p:nvPr>
            <p:ph idx="1"/>
          </p:nvPr>
        </p:nvSpPr>
        <p:spPr/>
        <p:txBody>
          <a:bodyPr/>
          <a:lstStyle/>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Economic Shifts</a:t>
            </a:r>
            <a:r>
              <a:rPr lang="en-GB" b="0" i="0" dirty="0">
                <a:solidFill>
                  <a:srgbClr val="242424"/>
                </a:solidFill>
                <a:effectLst/>
                <a:latin typeface="Segoe UI" panose="020B0502040204020203" pitchFamily="34" charset="0"/>
              </a:rPr>
              <a:t>: The rise of emerging markets and a shift in economic power from the West to Asia</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Inequality</a:t>
            </a:r>
            <a:r>
              <a:rPr lang="en-GB" b="0" i="0" dirty="0">
                <a:solidFill>
                  <a:srgbClr val="242424"/>
                </a:solidFill>
                <a:effectLst/>
                <a:latin typeface="Segoe UI" panose="020B0502040204020203" pitchFamily="34" charset="0"/>
              </a:rPr>
              <a:t>: Rising income and wealth inequality within and between countries</a:t>
            </a:r>
            <a:r>
              <a:rPr lang="en-GB" b="0" i="0" u="none" strike="noStrike" dirty="0">
                <a:solidFill>
                  <a:srgbClr val="242424"/>
                </a:solidFill>
                <a:effectLst/>
                <a:latin typeface="var(--fontFamilyBase)"/>
              </a:rPr>
              <a:t>3</a:t>
            </a:r>
            <a:endParaRPr lang="en-GB" b="0" i="0" dirty="0">
              <a:solidFill>
                <a:srgbClr val="242424"/>
              </a:solidFill>
              <a:effectLst/>
              <a:latin typeface="Segoe UI" panose="020B0502040204020203" pitchFamily="34" charset="0"/>
            </a:endParaRPr>
          </a:p>
          <a:p>
            <a:pPr algn="l"/>
            <a:r>
              <a:rPr lang="en-GB" b="1" i="0" dirty="0">
                <a:solidFill>
                  <a:srgbClr val="242424"/>
                </a:solidFill>
                <a:effectLst/>
                <a:latin typeface="Segoe UI" panose="020B0502040204020203" pitchFamily="34" charset="0"/>
              </a:rPr>
              <a:t>Future of Work</a:t>
            </a:r>
            <a:r>
              <a:rPr lang="en-GB" b="0" i="0" dirty="0">
                <a:solidFill>
                  <a:srgbClr val="242424"/>
                </a:solidFill>
                <a:effectLst/>
                <a:latin typeface="Segoe UI" panose="020B0502040204020203" pitchFamily="34" charset="0"/>
              </a:rPr>
              <a:t>: Automation and AI transforming industries, leading to job displacement and the need for new skills</a:t>
            </a:r>
          </a:p>
          <a:p>
            <a:endParaRPr lang="en-GB" dirty="0"/>
          </a:p>
        </p:txBody>
      </p:sp>
    </p:spTree>
    <p:extLst>
      <p:ext uri="{BB962C8B-B14F-4D97-AF65-F5344CB8AC3E}">
        <p14:creationId xmlns:p14="http://schemas.microsoft.com/office/powerpoint/2010/main" val="2132262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29A82-C6C1-4736-55D6-177C5D212C9E}"/>
              </a:ext>
            </a:extLst>
          </p:cNvPr>
          <p:cNvSpPr>
            <a:spLocks noGrp="1"/>
          </p:cNvSpPr>
          <p:nvPr>
            <p:ph type="title"/>
          </p:nvPr>
        </p:nvSpPr>
        <p:spPr/>
        <p:txBody>
          <a:bodyPr/>
          <a:lstStyle/>
          <a:p>
            <a:r>
              <a:rPr lang="en-GB" b="1" i="0" dirty="0">
                <a:solidFill>
                  <a:srgbClr val="242424"/>
                </a:solidFill>
                <a:effectLst/>
                <a:latin typeface="Segoe UI" panose="020B0502040204020203" pitchFamily="34" charset="0"/>
              </a:rPr>
              <a:t>Technological Trends</a:t>
            </a:r>
            <a:endParaRPr lang="en-GB" dirty="0"/>
          </a:p>
        </p:txBody>
      </p:sp>
      <p:sp>
        <p:nvSpPr>
          <p:cNvPr id="3" name="Content Placeholder 2">
            <a:extLst>
              <a:ext uri="{FF2B5EF4-FFF2-40B4-BE49-F238E27FC236}">
                <a16:creationId xmlns:a16="http://schemas.microsoft.com/office/drawing/2014/main" id="{99D7D762-4885-A5DA-E90D-40EE6ABBB7E0}"/>
              </a:ext>
            </a:extLst>
          </p:cNvPr>
          <p:cNvSpPr>
            <a:spLocks noGrp="1"/>
          </p:cNvSpPr>
          <p:nvPr>
            <p:ph idx="1"/>
          </p:nvPr>
        </p:nvSpPr>
        <p:spPr/>
        <p:txBody>
          <a:bodyPr>
            <a:normAutofit/>
          </a:bodyPr>
          <a:lstStyle/>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Innovation</a:t>
            </a:r>
            <a:r>
              <a:rPr lang="en-GB" b="0" i="0" dirty="0">
                <a:solidFill>
                  <a:srgbClr val="242424"/>
                </a:solidFill>
                <a:effectLst/>
                <a:latin typeface="Segoe UI" panose="020B0502040204020203" pitchFamily="34" charset="0"/>
              </a:rPr>
              <a:t>: Rapid advancements in AI, biotechnology, and quantum computing</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Digital Transformation</a:t>
            </a:r>
            <a:r>
              <a:rPr lang="en-GB" b="0" i="0" dirty="0">
                <a:solidFill>
                  <a:srgbClr val="242424"/>
                </a:solidFill>
                <a:effectLst/>
                <a:latin typeface="Segoe UI" panose="020B0502040204020203" pitchFamily="34" charset="0"/>
              </a:rPr>
              <a:t>: Increased connectivity and the expansion of the digital economy</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Cybersecurity</a:t>
            </a:r>
            <a:r>
              <a:rPr lang="en-GB" b="0" i="0" dirty="0">
                <a:solidFill>
                  <a:srgbClr val="242424"/>
                </a:solidFill>
                <a:effectLst/>
                <a:latin typeface="Segoe UI" panose="020B0502040204020203" pitchFamily="34" charset="0"/>
              </a:rPr>
              <a:t>: Growing importance of cybersecurity as digital threats become more sophisticated</a:t>
            </a:r>
          </a:p>
        </p:txBody>
      </p:sp>
    </p:spTree>
    <p:extLst>
      <p:ext uri="{BB962C8B-B14F-4D97-AF65-F5344CB8AC3E}">
        <p14:creationId xmlns:p14="http://schemas.microsoft.com/office/powerpoint/2010/main" val="883495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C7F7-4633-DAF3-32BD-ADD50C9621FF}"/>
              </a:ext>
            </a:extLst>
          </p:cNvPr>
          <p:cNvSpPr>
            <a:spLocks noGrp="1"/>
          </p:cNvSpPr>
          <p:nvPr>
            <p:ph type="title"/>
          </p:nvPr>
        </p:nvSpPr>
        <p:spPr/>
        <p:txBody>
          <a:bodyPr/>
          <a:lstStyle/>
          <a:p>
            <a:r>
              <a:rPr lang="en-GB" b="1" i="0" dirty="0">
                <a:solidFill>
                  <a:srgbClr val="242424"/>
                </a:solidFill>
                <a:effectLst/>
                <a:latin typeface="Segoe UI" panose="020B0502040204020203" pitchFamily="34" charset="0"/>
              </a:rPr>
              <a:t>Societal Trends </a:t>
            </a:r>
            <a:endParaRPr lang="en-GB" dirty="0"/>
          </a:p>
        </p:txBody>
      </p:sp>
      <p:sp>
        <p:nvSpPr>
          <p:cNvPr id="3" name="Content Placeholder 2">
            <a:extLst>
              <a:ext uri="{FF2B5EF4-FFF2-40B4-BE49-F238E27FC236}">
                <a16:creationId xmlns:a16="http://schemas.microsoft.com/office/drawing/2014/main" id="{A4806116-4B12-C446-F2D4-0DC542F648C9}"/>
              </a:ext>
            </a:extLst>
          </p:cNvPr>
          <p:cNvSpPr>
            <a:spLocks noGrp="1"/>
          </p:cNvSpPr>
          <p:nvPr>
            <p:ph idx="1"/>
          </p:nvPr>
        </p:nvSpPr>
        <p:spPr/>
        <p:txBody>
          <a:bodyPr>
            <a:normAutofit/>
          </a:bodyPr>
          <a:lstStyle/>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Social Fragmentation</a:t>
            </a:r>
            <a:r>
              <a:rPr lang="en-GB" b="0" i="0" dirty="0">
                <a:solidFill>
                  <a:srgbClr val="242424"/>
                </a:solidFill>
                <a:effectLst/>
                <a:latin typeface="Segoe UI" panose="020B0502040204020203" pitchFamily="34" charset="0"/>
              </a:rPr>
              <a:t>: Rising inequality and social fragmentation, leading to increased polarization</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Trust and Governance</a:t>
            </a:r>
            <a:r>
              <a:rPr lang="en-GB" b="0" i="0" dirty="0">
                <a:solidFill>
                  <a:srgbClr val="242424"/>
                </a:solidFill>
                <a:effectLst/>
                <a:latin typeface="Segoe UI" panose="020B0502040204020203" pitchFamily="34" charset="0"/>
              </a:rPr>
              <a:t>: Changing trust landscapes and the role of non-state actors</a:t>
            </a:r>
          </a:p>
          <a:p>
            <a:pPr algn="l">
              <a:spcBef>
                <a:spcPts val="750"/>
              </a:spcBef>
              <a:spcAft>
                <a:spcPts val="750"/>
              </a:spcAft>
              <a:buFont typeface="Arial" panose="020B0604020202020204" pitchFamily="34" charset="0"/>
              <a:buChar char="•"/>
            </a:pPr>
            <a:r>
              <a:rPr lang="en-GB" b="1" i="0" dirty="0">
                <a:solidFill>
                  <a:srgbClr val="242424"/>
                </a:solidFill>
                <a:effectLst/>
                <a:latin typeface="Segoe UI" panose="020B0502040204020203" pitchFamily="34" charset="0"/>
              </a:rPr>
              <a:t>Health and Education</a:t>
            </a:r>
            <a:r>
              <a:rPr lang="en-GB" b="0" i="0" dirty="0">
                <a:solidFill>
                  <a:srgbClr val="242424"/>
                </a:solidFill>
                <a:effectLst/>
                <a:latin typeface="Segoe UI" panose="020B0502040204020203" pitchFamily="34" charset="0"/>
              </a:rPr>
              <a:t>: Challenges in sustaining improvements in health and education amid economic and environmental pressures</a:t>
            </a:r>
          </a:p>
          <a:p>
            <a:endParaRPr lang="en-GB" dirty="0"/>
          </a:p>
        </p:txBody>
      </p:sp>
    </p:spTree>
    <p:extLst>
      <p:ext uri="{BB962C8B-B14F-4D97-AF65-F5344CB8AC3E}">
        <p14:creationId xmlns:p14="http://schemas.microsoft.com/office/powerpoint/2010/main" val="297419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C4992-6794-5D72-FDE4-5DE9EC5267D1}"/>
              </a:ext>
            </a:extLst>
          </p:cNvPr>
          <p:cNvSpPr>
            <a:spLocks noGrp="1"/>
          </p:cNvSpPr>
          <p:nvPr>
            <p:ph type="title"/>
          </p:nvPr>
        </p:nvSpPr>
        <p:spPr>
          <a:xfrm>
            <a:off x="838200" y="365125"/>
            <a:ext cx="10515600" cy="678582"/>
          </a:xfrm>
        </p:spPr>
        <p:txBody>
          <a:bodyPr>
            <a:normAutofit fontScale="90000"/>
          </a:bodyPr>
          <a:lstStyle/>
          <a:p>
            <a:pPr>
              <a:spcBef>
                <a:spcPts val="1000"/>
              </a:spcBef>
            </a:pPr>
            <a:br>
              <a:rPr lang="en-GB" sz="2800" dirty="0">
                <a:solidFill>
                  <a:srgbClr val="242424"/>
                </a:solidFill>
                <a:latin typeface="Segoe UI"/>
                <a:cs typeface="Segoe UI"/>
              </a:rPr>
            </a:br>
            <a:r>
              <a:rPr lang="en-GB" sz="2800" dirty="0">
                <a:solidFill>
                  <a:srgbClr val="242424"/>
                </a:solidFill>
                <a:latin typeface="Segoe UI"/>
                <a:cs typeface="Segoe UI"/>
              </a:rPr>
              <a:t>Rising Inequality and Its Implications – Trend 1</a:t>
            </a:r>
            <a:endParaRPr lang="en-GB" sz="2800" dirty="0">
              <a:latin typeface="Segoe UI"/>
              <a:cs typeface="Segoe UI"/>
            </a:endParaRPr>
          </a:p>
          <a:p>
            <a:endParaRPr lang="en-GB" b="1" dirty="0"/>
          </a:p>
        </p:txBody>
      </p:sp>
      <p:sp>
        <p:nvSpPr>
          <p:cNvPr id="3" name="Content Placeholder 2">
            <a:extLst>
              <a:ext uri="{FF2B5EF4-FFF2-40B4-BE49-F238E27FC236}">
                <a16:creationId xmlns:a16="http://schemas.microsoft.com/office/drawing/2014/main" id="{2659CFBC-4EEB-72C5-7EE4-425C908E2933}"/>
              </a:ext>
            </a:extLst>
          </p:cNvPr>
          <p:cNvSpPr>
            <a:spLocks noGrp="1"/>
          </p:cNvSpPr>
          <p:nvPr>
            <p:ph idx="1"/>
          </p:nvPr>
        </p:nvSpPr>
        <p:spPr>
          <a:xfrm>
            <a:off x="838200" y="1250532"/>
            <a:ext cx="10515600" cy="4926431"/>
          </a:xfrm>
        </p:spPr>
        <p:txBody>
          <a:bodyPr vert="horz" lIns="91440" tIns="45720" rIns="91440" bIns="45720" rtlCol="0" anchor="t">
            <a:noAutofit/>
          </a:bodyPr>
          <a:lstStyle/>
          <a:p>
            <a:r>
              <a:rPr lang="en-GB" sz="2400" b="1" dirty="0">
                <a:solidFill>
                  <a:srgbClr val="242424"/>
                </a:solidFill>
                <a:latin typeface="Calibri"/>
                <a:ea typeface="Calibri"/>
                <a:cs typeface="Segoe UI"/>
              </a:rPr>
              <a:t>Global Trend</a:t>
            </a:r>
            <a:r>
              <a:rPr lang="en-GB" sz="2400" dirty="0">
                <a:solidFill>
                  <a:srgbClr val="242424"/>
                </a:solidFill>
                <a:latin typeface="Calibri"/>
                <a:ea typeface="Calibri"/>
                <a:cs typeface="Segoe UI"/>
              </a:rPr>
              <a:t>: Inequality is increasing, even in developed nations.</a:t>
            </a:r>
            <a:endParaRPr lang="en-GB" sz="2400" dirty="0">
              <a:latin typeface="Calibri"/>
              <a:ea typeface="Calibri"/>
              <a:cs typeface="Calibri"/>
            </a:endParaRPr>
          </a:p>
          <a:p>
            <a:r>
              <a:rPr lang="en-GB" sz="2400" b="1" dirty="0">
                <a:solidFill>
                  <a:srgbClr val="242424"/>
                </a:solidFill>
                <a:latin typeface="Calibri"/>
                <a:ea typeface="Calibri"/>
                <a:cs typeface="Segoe UI"/>
              </a:rPr>
              <a:t>Living Standards</a:t>
            </a:r>
            <a:r>
              <a:rPr lang="en-GB" sz="2400" dirty="0">
                <a:solidFill>
                  <a:srgbClr val="242424"/>
                </a:solidFill>
                <a:latin typeface="Calibri"/>
                <a:ea typeface="Calibri"/>
                <a:cs typeface="Segoe UI"/>
              </a:rPr>
              <a:t>: Declining with low wage growth.</a:t>
            </a:r>
            <a:endParaRPr lang="en-GB" sz="2400" dirty="0">
              <a:latin typeface="Calibri"/>
              <a:ea typeface="Calibri"/>
              <a:cs typeface="Calibri"/>
            </a:endParaRPr>
          </a:p>
          <a:p>
            <a:r>
              <a:rPr lang="en-GB" sz="2400" b="1" dirty="0">
                <a:solidFill>
                  <a:srgbClr val="242424"/>
                </a:solidFill>
                <a:latin typeface="Calibri"/>
                <a:ea typeface="Calibri"/>
                <a:cs typeface="Segoe UI"/>
              </a:rPr>
              <a:t>Income Gap</a:t>
            </a:r>
            <a:r>
              <a:rPr lang="en-GB" sz="2400" dirty="0">
                <a:solidFill>
                  <a:srgbClr val="242424"/>
                </a:solidFill>
                <a:latin typeface="Calibri"/>
                <a:ea typeface="Calibri"/>
                <a:cs typeface="Segoe UI"/>
              </a:rPr>
              <a:t>: Record levels between rich and poor.</a:t>
            </a:r>
            <a:endParaRPr lang="en-GB" sz="2400" dirty="0">
              <a:latin typeface="Calibri"/>
              <a:ea typeface="Calibri"/>
              <a:cs typeface="Calibri"/>
            </a:endParaRPr>
          </a:p>
          <a:p>
            <a:r>
              <a:rPr lang="en-GB" sz="2400" b="1" dirty="0">
                <a:solidFill>
                  <a:srgbClr val="242424"/>
                </a:solidFill>
                <a:latin typeface="Calibri"/>
                <a:ea typeface="Calibri"/>
                <a:cs typeface="Segoe UI"/>
              </a:rPr>
              <a:t>UK Outlook</a:t>
            </a:r>
            <a:r>
              <a:rPr lang="en-GB" sz="2400" dirty="0">
                <a:solidFill>
                  <a:srgbClr val="242424"/>
                </a:solidFill>
                <a:latin typeface="Calibri"/>
                <a:ea typeface="Calibri"/>
                <a:cs typeface="Segoe UI"/>
              </a:rPr>
              <a:t>:</a:t>
            </a:r>
            <a:endParaRPr lang="en-GB" sz="2400" dirty="0">
              <a:latin typeface="Calibri"/>
              <a:ea typeface="Calibri"/>
              <a:cs typeface="Calibri"/>
            </a:endParaRPr>
          </a:p>
          <a:p>
            <a:pPr lvl="1"/>
            <a:r>
              <a:rPr lang="en-GB" b="1" dirty="0">
                <a:solidFill>
                  <a:srgbClr val="242424"/>
                </a:solidFill>
                <a:latin typeface="Calibri"/>
                <a:ea typeface="Calibri"/>
                <a:cs typeface="Segoe UI"/>
              </a:rPr>
              <a:t>Income &amp; Wealth Inequality</a:t>
            </a:r>
            <a:r>
              <a:rPr lang="en-GB" dirty="0">
                <a:solidFill>
                  <a:srgbClr val="242424"/>
                </a:solidFill>
                <a:latin typeface="Calibri"/>
                <a:ea typeface="Calibri"/>
                <a:cs typeface="Segoe UI"/>
              </a:rPr>
              <a:t>: Expected to rise until 2040.</a:t>
            </a:r>
            <a:endParaRPr lang="en-GB" dirty="0">
              <a:latin typeface="Calibri"/>
              <a:ea typeface="Calibri"/>
              <a:cs typeface="Calibri"/>
            </a:endParaRPr>
          </a:p>
          <a:p>
            <a:pPr lvl="1"/>
            <a:r>
              <a:rPr lang="en-GB" b="1" dirty="0">
                <a:solidFill>
                  <a:srgbClr val="242424"/>
                </a:solidFill>
                <a:latin typeface="Calibri"/>
                <a:ea typeface="Calibri"/>
                <a:cs typeface="Segoe UI"/>
              </a:rPr>
              <a:t>Consequences</a:t>
            </a:r>
            <a:r>
              <a:rPr lang="en-GB" dirty="0">
                <a:solidFill>
                  <a:srgbClr val="242424"/>
                </a:solidFill>
                <a:latin typeface="Calibri"/>
                <a:ea typeface="Calibri"/>
                <a:cs typeface="Segoe UI"/>
              </a:rPr>
              <a:t>: Higher poverty rates, increased violence, and weakened social cohesion.</a:t>
            </a:r>
            <a:endParaRPr lang="en-GB" dirty="0">
              <a:latin typeface="Calibri"/>
              <a:ea typeface="Calibri"/>
              <a:cs typeface="Calibri"/>
            </a:endParaRPr>
          </a:p>
          <a:p>
            <a:pPr lvl="1"/>
            <a:r>
              <a:rPr lang="en-GB" b="1" dirty="0">
                <a:solidFill>
                  <a:srgbClr val="242424"/>
                </a:solidFill>
                <a:latin typeface="Calibri"/>
                <a:ea typeface="Calibri"/>
                <a:cs typeface="Segoe UI"/>
              </a:rPr>
              <a:t>Socio-Economic Polarization</a:t>
            </a:r>
            <a:r>
              <a:rPr lang="en-GB" dirty="0">
                <a:solidFill>
                  <a:srgbClr val="242424"/>
                </a:solidFill>
                <a:latin typeface="Calibri"/>
                <a:ea typeface="Calibri"/>
                <a:cs typeface="Segoe UI"/>
              </a:rPr>
              <a:t>: Growing divisions in beliefs, values, and behaviours.</a:t>
            </a:r>
            <a:endParaRPr lang="en-GB" dirty="0">
              <a:latin typeface="Calibri"/>
              <a:ea typeface="Calibri"/>
              <a:cs typeface="Calibri"/>
            </a:endParaRPr>
          </a:p>
          <a:p>
            <a:pPr lvl="1"/>
            <a:r>
              <a:rPr lang="en-GB" b="1" dirty="0">
                <a:solidFill>
                  <a:srgbClr val="242424"/>
                </a:solidFill>
                <a:latin typeface="Calibri"/>
                <a:ea typeface="Calibri"/>
                <a:cs typeface="Segoe UI"/>
              </a:rPr>
              <a:t>Future Risks</a:t>
            </a:r>
            <a:r>
              <a:rPr lang="en-GB" dirty="0">
                <a:solidFill>
                  <a:srgbClr val="242424"/>
                </a:solidFill>
                <a:latin typeface="Calibri"/>
                <a:ea typeface="Calibri"/>
                <a:cs typeface="Segoe UI"/>
              </a:rPr>
              <a:t>: Potential for more pronounced fault lines and rise of extreme ideologies.</a:t>
            </a:r>
            <a:endParaRPr lang="en-GB" dirty="0">
              <a:latin typeface="Calibri"/>
              <a:ea typeface="Calibri"/>
              <a:cs typeface="Calibri"/>
            </a:endParaRPr>
          </a:p>
          <a:p>
            <a:endParaRPr lang="en-GB" dirty="0">
              <a:latin typeface="Calibri"/>
              <a:ea typeface="Calibri"/>
              <a:cs typeface="Calibri"/>
            </a:endParaRPr>
          </a:p>
        </p:txBody>
      </p:sp>
    </p:spTree>
    <p:extLst>
      <p:ext uri="{BB962C8B-B14F-4D97-AF65-F5344CB8AC3E}">
        <p14:creationId xmlns:p14="http://schemas.microsoft.com/office/powerpoint/2010/main" val="3078240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632A8-3E02-D414-BCB4-37D331E3760F}"/>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14B91BC-38E4-21D7-A42F-99B4ACD3883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842154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0D3AB-BC1D-7FE0-E1DF-20B28F37D47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C5F0849-EF14-F38F-D16D-BF3C4835CB9A}"/>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584844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9B816-7BF0-B22A-66E2-76B5495D5C3D}"/>
              </a:ext>
            </a:extLst>
          </p:cNvPr>
          <p:cNvSpPr>
            <a:spLocks noGrp="1"/>
          </p:cNvSpPr>
          <p:nvPr>
            <p:ph type="title"/>
          </p:nvPr>
        </p:nvSpPr>
        <p:spPr/>
        <p:txBody>
          <a:bodyPr/>
          <a:lstStyle/>
          <a:p>
            <a:r>
              <a:rPr lang="en-GB" dirty="0"/>
              <a:t>Trend 1 Implications for Policing</a:t>
            </a:r>
          </a:p>
        </p:txBody>
      </p:sp>
      <p:sp>
        <p:nvSpPr>
          <p:cNvPr id="3" name="Content Placeholder 2">
            <a:extLst>
              <a:ext uri="{FF2B5EF4-FFF2-40B4-BE49-F238E27FC236}">
                <a16:creationId xmlns:a16="http://schemas.microsoft.com/office/drawing/2014/main" id="{E43A29F5-9841-314F-2E2A-3B1A913D2C09}"/>
              </a:ext>
            </a:extLst>
          </p:cNvPr>
          <p:cNvSpPr>
            <a:spLocks noGrp="1"/>
          </p:cNvSpPr>
          <p:nvPr>
            <p:ph idx="1"/>
          </p:nvPr>
        </p:nvSpPr>
        <p:spPr/>
        <p:txBody>
          <a:bodyPr vert="horz" lIns="91440" tIns="45720" rIns="91440" bIns="45720" rtlCol="0" anchor="t">
            <a:normAutofit/>
          </a:bodyPr>
          <a:lstStyle/>
          <a:p>
            <a:r>
              <a:rPr lang="en-GB" dirty="0">
                <a:ea typeface="+mn-lt"/>
                <a:cs typeface="+mn-lt"/>
              </a:rPr>
              <a:t>More unequal societies tend to be more violent.</a:t>
            </a:r>
            <a:endParaRPr lang="en-US" dirty="0"/>
          </a:p>
          <a:p>
            <a:r>
              <a:rPr lang="en-GB" dirty="0">
                <a:ea typeface="+mn-lt"/>
                <a:cs typeface="+mn-lt"/>
              </a:rPr>
              <a:t>Income inequality will likely increase levels of socioeconomic deprivation – leading to health and social problems such as drug abuse, anti-social behaviour &amp; MH</a:t>
            </a:r>
          </a:p>
          <a:p>
            <a:r>
              <a:rPr lang="en-GB" dirty="0">
                <a:ea typeface="+mn-lt"/>
                <a:cs typeface="+mn-lt"/>
              </a:rPr>
              <a:t>New </a:t>
            </a:r>
            <a:r>
              <a:rPr lang="en-GB" dirty="0" err="1">
                <a:ea typeface="+mn-lt"/>
                <a:cs typeface="+mn-lt"/>
              </a:rPr>
              <a:t>Identy</a:t>
            </a:r>
            <a:r>
              <a:rPr lang="en-GB" dirty="0">
                <a:ea typeface="+mn-lt"/>
                <a:cs typeface="+mn-lt"/>
              </a:rPr>
              <a:t> based hate crime, radicalisation, protest and resistance to changes – divides become more pronounced will police be caught in the middle?</a:t>
            </a:r>
          </a:p>
          <a:p>
            <a:r>
              <a:rPr lang="en-GB" dirty="0" err="1">
                <a:ea typeface="+mn-lt"/>
                <a:cs typeface="+mn-lt"/>
              </a:rPr>
              <a:t>Pulbic</a:t>
            </a:r>
            <a:r>
              <a:rPr lang="en-GB" dirty="0">
                <a:ea typeface="+mn-lt"/>
                <a:cs typeface="+mn-lt"/>
              </a:rPr>
              <a:t> trust in policing - Mistrust in the police – passed down through generations – public will consent?</a:t>
            </a:r>
          </a:p>
          <a:p>
            <a:endParaRPr lang="en-GB" dirty="0"/>
          </a:p>
        </p:txBody>
      </p:sp>
    </p:spTree>
    <p:extLst>
      <p:ext uri="{BB962C8B-B14F-4D97-AF65-F5344CB8AC3E}">
        <p14:creationId xmlns:p14="http://schemas.microsoft.com/office/powerpoint/2010/main" val="26731345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46DFA-E84D-F2C4-F5FA-09F7944C7F82}"/>
              </a:ext>
            </a:extLst>
          </p:cNvPr>
          <p:cNvSpPr>
            <a:spLocks noGrp="1"/>
          </p:cNvSpPr>
          <p:nvPr>
            <p:ph type="title"/>
          </p:nvPr>
        </p:nvSpPr>
        <p:spPr/>
        <p:txBody>
          <a:bodyPr/>
          <a:lstStyle/>
          <a:p>
            <a:r>
              <a:rPr lang="en-GB">
                <a:ea typeface="+mj-lt"/>
                <a:cs typeface="+mj-lt"/>
              </a:rPr>
              <a:t>Trend 2: An expanding and unregulated information space</a:t>
            </a:r>
            <a:endParaRPr lang="en-US"/>
          </a:p>
        </p:txBody>
      </p:sp>
      <p:sp>
        <p:nvSpPr>
          <p:cNvPr id="3" name="Content Placeholder 2">
            <a:extLst>
              <a:ext uri="{FF2B5EF4-FFF2-40B4-BE49-F238E27FC236}">
                <a16:creationId xmlns:a16="http://schemas.microsoft.com/office/drawing/2014/main" id="{741072E8-86FA-3A48-0260-57AD048B8788}"/>
              </a:ext>
            </a:extLst>
          </p:cNvPr>
          <p:cNvSpPr>
            <a:spLocks noGrp="1"/>
          </p:cNvSpPr>
          <p:nvPr>
            <p:ph idx="1"/>
          </p:nvPr>
        </p:nvSpPr>
        <p:spPr/>
        <p:txBody>
          <a:bodyPr vert="horz" lIns="91440" tIns="45720" rIns="91440" bIns="45720" rtlCol="0" anchor="t">
            <a:normAutofit/>
          </a:bodyPr>
          <a:lstStyle/>
          <a:p>
            <a:r>
              <a:rPr lang="en-GB" sz="2400">
                <a:solidFill>
                  <a:srgbClr val="242424"/>
                </a:solidFill>
                <a:latin typeface="Calibri"/>
                <a:ea typeface="Calibri"/>
                <a:cs typeface="Segoe UI"/>
              </a:rPr>
              <a:t>The manipulation of information online is emerging as a major threat to public life. </a:t>
            </a:r>
            <a:endParaRPr lang="en-GB" sz="2400">
              <a:solidFill>
                <a:srgbClr val="000000"/>
              </a:solidFill>
              <a:latin typeface="Calibri"/>
              <a:ea typeface="Calibri"/>
              <a:cs typeface="Calibri"/>
            </a:endParaRPr>
          </a:p>
          <a:p>
            <a:r>
              <a:rPr lang="en-GB" sz="2400">
                <a:solidFill>
                  <a:srgbClr val="242424"/>
                </a:solidFill>
                <a:latin typeface="Calibri"/>
                <a:ea typeface="Calibri"/>
                <a:cs typeface="Segoe UI"/>
              </a:rPr>
              <a:t>Across the world rumours, conspiracy theories, ‘fake news’ and propaganda to pollute online information environments and artificially shape public opinion.</a:t>
            </a:r>
            <a:endParaRPr lang="en-GB" sz="2400">
              <a:solidFill>
                <a:srgbClr val="000000"/>
              </a:solidFill>
              <a:latin typeface="Calibri"/>
              <a:ea typeface="Calibri"/>
              <a:cs typeface="Calibri"/>
            </a:endParaRPr>
          </a:p>
          <a:p>
            <a:r>
              <a:rPr lang="en-GB" sz="2400">
                <a:solidFill>
                  <a:srgbClr val="242424"/>
                </a:solidFill>
                <a:latin typeface="Calibri"/>
                <a:ea typeface="Calibri"/>
                <a:cs typeface="Segoe UI"/>
              </a:rPr>
              <a:t>Advances in technology creating new opportunities for mass manipulation</a:t>
            </a:r>
            <a:endParaRPr lang="en-GB" sz="2400">
              <a:solidFill>
                <a:srgbClr val="000000"/>
              </a:solidFill>
              <a:latin typeface="Calibri"/>
              <a:ea typeface="Calibri"/>
              <a:cs typeface="Calibri"/>
            </a:endParaRPr>
          </a:p>
          <a:p>
            <a:r>
              <a:rPr lang="en-GB" sz="2400">
                <a:solidFill>
                  <a:srgbClr val="242424"/>
                </a:solidFill>
                <a:latin typeface="Calibri"/>
                <a:ea typeface="Calibri"/>
                <a:cs typeface="Segoe UI"/>
              </a:rPr>
              <a:t>A trend which will continue out to 2040, with many of the tactics which are harmful and unlawful</a:t>
            </a:r>
            <a:endParaRPr lang="en-GB" sz="2400" b="1">
              <a:solidFill>
                <a:srgbClr val="242424"/>
              </a:solidFill>
              <a:latin typeface="Calibri"/>
              <a:ea typeface="Calibri"/>
              <a:cs typeface="Segoe UI"/>
            </a:endParaRPr>
          </a:p>
        </p:txBody>
      </p:sp>
    </p:spTree>
    <p:extLst>
      <p:ext uri="{BB962C8B-B14F-4D97-AF65-F5344CB8AC3E}">
        <p14:creationId xmlns:p14="http://schemas.microsoft.com/office/powerpoint/2010/main" val="11972103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5F030-0F69-7225-B8CE-9F3E5425D795}"/>
              </a:ext>
            </a:extLst>
          </p:cNvPr>
          <p:cNvSpPr>
            <a:spLocks noGrp="1"/>
          </p:cNvSpPr>
          <p:nvPr>
            <p:ph type="title"/>
          </p:nvPr>
        </p:nvSpPr>
        <p:spPr>
          <a:xfrm>
            <a:off x="838200" y="365125"/>
            <a:ext cx="10515600" cy="922997"/>
          </a:xfrm>
        </p:spPr>
        <p:txBody>
          <a:bodyPr/>
          <a:lstStyle/>
          <a:p>
            <a:pPr>
              <a:spcBef>
                <a:spcPts val="1000"/>
              </a:spcBef>
            </a:pPr>
            <a:br>
              <a:rPr lang="en-GB" sz="2600" dirty="0">
                <a:latin typeface="Aptos"/>
              </a:rPr>
            </a:br>
            <a:r>
              <a:rPr lang="en-GB" sz="2600">
                <a:latin typeface="Aptos"/>
              </a:rPr>
              <a:t>Implications for policing  - Trend 2</a:t>
            </a:r>
            <a:endParaRPr lang="en-US"/>
          </a:p>
          <a:p>
            <a:endParaRPr lang="en-GB" b="1" dirty="0"/>
          </a:p>
        </p:txBody>
      </p:sp>
      <p:sp>
        <p:nvSpPr>
          <p:cNvPr id="3" name="Content Placeholder 2">
            <a:extLst>
              <a:ext uri="{FF2B5EF4-FFF2-40B4-BE49-F238E27FC236}">
                <a16:creationId xmlns:a16="http://schemas.microsoft.com/office/drawing/2014/main" id="{2CE25375-2BEB-8E01-760B-B4B91E69317E}"/>
              </a:ext>
            </a:extLst>
          </p:cNvPr>
          <p:cNvSpPr>
            <a:spLocks noGrp="1"/>
          </p:cNvSpPr>
          <p:nvPr>
            <p:ph idx="1"/>
          </p:nvPr>
        </p:nvSpPr>
        <p:spPr>
          <a:xfrm>
            <a:off x="838200" y="1279286"/>
            <a:ext cx="10515600" cy="4897677"/>
          </a:xfrm>
        </p:spPr>
        <p:txBody>
          <a:bodyPr vert="horz" lIns="91440" tIns="45720" rIns="91440" bIns="45720" rtlCol="0" anchor="t">
            <a:normAutofit fontScale="92500" lnSpcReduction="10000"/>
          </a:bodyPr>
          <a:lstStyle/>
          <a:p>
            <a:r>
              <a:rPr lang="en-GB" sz="2600" dirty="0">
                <a:latin typeface="Calibri"/>
                <a:ea typeface="Calibri"/>
                <a:cs typeface="Arial"/>
              </a:rPr>
              <a:t>Disinformation created and spread disinformation online – can police control these messages especially after an incident (terrorist/pandemic/attacks) - public protection</a:t>
            </a:r>
          </a:p>
          <a:p>
            <a:r>
              <a:rPr lang="en-GB" sz="2600" dirty="0">
                <a:latin typeface="Calibri"/>
                <a:ea typeface="Calibri"/>
                <a:cs typeface="Arial"/>
              </a:rPr>
              <a:t>Technology becoming a powerful tool to commit offences such as fraud, harassment, blackmail</a:t>
            </a:r>
            <a:endParaRPr lang="en-GB" sz="2600" b="1" dirty="0">
              <a:latin typeface="Calibri"/>
              <a:ea typeface="Calibri"/>
              <a:cs typeface="Calibri"/>
            </a:endParaRPr>
          </a:p>
          <a:p>
            <a:r>
              <a:rPr lang="en-GB" sz="2600" dirty="0">
                <a:latin typeface="Calibri"/>
                <a:ea typeface="Calibri"/>
                <a:cs typeface="Arial"/>
              </a:rPr>
              <a:t>Once a single person now becomes spreading information easy to victims families or to the unknown.</a:t>
            </a:r>
          </a:p>
          <a:p>
            <a:r>
              <a:rPr lang="en-GB" sz="2600" dirty="0">
                <a:latin typeface="Calibri"/>
                <a:ea typeface="Calibri"/>
                <a:cs typeface="Arial"/>
              </a:rPr>
              <a:t>Fake news has l</a:t>
            </a:r>
            <a:r>
              <a:rPr lang="en-GB" sz="2600" dirty="0">
                <a:latin typeface="Calibri"/>
                <a:ea typeface="Calibri"/>
                <a:cs typeface="Calibri"/>
              </a:rPr>
              <a:t>ed to vigilantism and other forms of violence  - effects felt by ordinary citizens, economic systems and over all disruption</a:t>
            </a:r>
          </a:p>
          <a:p>
            <a:r>
              <a:rPr lang="en-GB" sz="2600" dirty="0">
                <a:ea typeface="+mn-lt"/>
                <a:cs typeface="+mn-lt"/>
              </a:rPr>
              <a:t>Responding to incidents of false or misleading information could expose policing to claims that it is acting to limit freedom of speech or expression – unjustified arrests</a:t>
            </a:r>
            <a:endParaRPr lang="en-GB" sz="2600" dirty="0">
              <a:latin typeface="Aptos"/>
              <a:ea typeface="Calibri"/>
              <a:cs typeface="Calibri"/>
            </a:endParaRPr>
          </a:p>
          <a:p>
            <a:r>
              <a:rPr lang="en-GB" sz="2600" dirty="0">
                <a:ea typeface="+mn-lt"/>
                <a:cs typeface="+mn-lt"/>
              </a:rPr>
              <a:t>Ensuring the safety, integrity and wellbeing of the police workforce - protect officers and staff from disinformation</a:t>
            </a:r>
            <a:endParaRPr lang="en-GB" sz="2600" dirty="0">
              <a:latin typeface="Calibri"/>
              <a:ea typeface="Calibri"/>
              <a:cs typeface="Calibri"/>
            </a:endParaRPr>
          </a:p>
        </p:txBody>
      </p:sp>
    </p:spTree>
    <p:extLst>
      <p:ext uri="{BB962C8B-B14F-4D97-AF65-F5344CB8AC3E}">
        <p14:creationId xmlns:p14="http://schemas.microsoft.com/office/powerpoint/2010/main" val="2890928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CC73-DA1A-BA72-43AD-9672E13466CA}"/>
              </a:ext>
            </a:extLst>
          </p:cNvPr>
          <p:cNvSpPr>
            <a:spLocks noGrp="1"/>
          </p:cNvSpPr>
          <p:nvPr>
            <p:ph type="title"/>
          </p:nvPr>
        </p:nvSpPr>
        <p:spPr/>
        <p:txBody>
          <a:bodyPr/>
          <a:lstStyle/>
          <a:p>
            <a:r>
              <a:rPr lang="en-GB">
                <a:ea typeface="+mj-lt"/>
                <a:cs typeface="+mj-lt"/>
              </a:rPr>
              <a:t>Trend 3: A changing trust landscape</a:t>
            </a:r>
            <a:endParaRPr lang="en-US"/>
          </a:p>
        </p:txBody>
      </p:sp>
      <p:sp>
        <p:nvSpPr>
          <p:cNvPr id="3" name="Content Placeholder 2">
            <a:extLst>
              <a:ext uri="{FF2B5EF4-FFF2-40B4-BE49-F238E27FC236}">
                <a16:creationId xmlns:a16="http://schemas.microsoft.com/office/drawing/2014/main" id="{18EAEC93-E658-70F3-9CAC-55D9CFF43498}"/>
              </a:ext>
            </a:extLst>
          </p:cNvPr>
          <p:cNvSpPr>
            <a:spLocks noGrp="1"/>
          </p:cNvSpPr>
          <p:nvPr>
            <p:ph idx="1"/>
          </p:nvPr>
        </p:nvSpPr>
        <p:spPr>
          <a:xfrm>
            <a:off x="838200" y="1480569"/>
            <a:ext cx="10515600" cy="4696394"/>
          </a:xfrm>
        </p:spPr>
        <p:txBody>
          <a:bodyPr vert="horz" lIns="91440" tIns="45720" rIns="91440" bIns="45720" rtlCol="0" anchor="t">
            <a:normAutofit/>
          </a:bodyPr>
          <a:lstStyle/>
          <a:p>
            <a:r>
              <a:rPr lang="en-GB">
                <a:ea typeface="+mn-lt"/>
                <a:cs typeface="+mn-lt"/>
              </a:rPr>
              <a:t>Many Western nations are experiencing chronically low levels of public trust in government.</a:t>
            </a:r>
            <a:endParaRPr lang="en-GB" dirty="0">
              <a:ea typeface="+mn-lt"/>
              <a:cs typeface="+mn-lt"/>
            </a:endParaRPr>
          </a:p>
          <a:p>
            <a:r>
              <a:rPr lang="en-GB">
                <a:ea typeface="+mn-lt"/>
                <a:cs typeface="+mn-lt"/>
              </a:rPr>
              <a:t>In 2019, the Edelman Trust reported that in 12 out of 26 countries, less than 50% of citizens trusted government, business and media to ‘do what is right’.</a:t>
            </a:r>
            <a:r>
              <a:rPr lang="en-GB" dirty="0">
                <a:ea typeface="+mn-lt"/>
                <a:cs typeface="+mn-lt"/>
              </a:rPr>
              <a:t> </a:t>
            </a:r>
          </a:p>
          <a:p>
            <a:r>
              <a:rPr lang="en-GB">
                <a:ea typeface="+mn-lt"/>
                <a:cs typeface="+mn-lt"/>
              </a:rPr>
              <a:t>In the UK, the figure was just 42%.</a:t>
            </a:r>
            <a:endParaRPr lang="en-GB" dirty="0">
              <a:ea typeface="+mn-lt"/>
              <a:cs typeface="+mn-lt"/>
            </a:endParaRPr>
          </a:p>
          <a:p>
            <a:r>
              <a:rPr lang="en-GB">
                <a:ea typeface="+mn-lt"/>
                <a:cs typeface="+mn-lt"/>
              </a:rPr>
              <a:t>New demands for fairness, transparency and environmental sustainability are putting pressure on existing forms of governance</a:t>
            </a:r>
            <a:endParaRPr lang="en-GB" dirty="0">
              <a:ea typeface="+mn-lt"/>
              <a:cs typeface="+mn-lt"/>
            </a:endParaRPr>
          </a:p>
          <a:p>
            <a:r>
              <a:rPr lang="en-GB">
                <a:ea typeface="+mn-lt"/>
                <a:cs typeface="+mn-lt"/>
              </a:rPr>
              <a:t>Pressure, weakened by scandal, widening inequalities</a:t>
            </a:r>
            <a:endParaRPr lang="en-GB" dirty="0"/>
          </a:p>
        </p:txBody>
      </p:sp>
    </p:spTree>
    <p:extLst>
      <p:ext uri="{BB962C8B-B14F-4D97-AF65-F5344CB8AC3E}">
        <p14:creationId xmlns:p14="http://schemas.microsoft.com/office/powerpoint/2010/main" val="4290594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C2F2B-453E-5A88-4CF0-51DBA192660A}"/>
              </a:ext>
            </a:extLst>
          </p:cNvPr>
          <p:cNvSpPr>
            <a:spLocks noGrp="1"/>
          </p:cNvSpPr>
          <p:nvPr>
            <p:ph type="title"/>
          </p:nvPr>
        </p:nvSpPr>
        <p:spPr>
          <a:xfrm>
            <a:off x="838200" y="365125"/>
            <a:ext cx="10515600" cy="678582"/>
          </a:xfrm>
        </p:spPr>
        <p:txBody>
          <a:bodyPr/>
          <a:lstStyle/>
          <a:p>
            <a:r>
              <a:rPr lang="en-GB" sz="2200">
                <a:latin typeface="Aptos"/>
              </a:rPr>
              <a:t>Implications for policing – Trend 3</a:t>
            </a:r>
            <a:endParaRPr lang="en-US"/>
          </a:p>
        </p:txBody>
      </p:sp>
      <p:sp>
        <p:nvSpPr>
          <p:cNvPr id="3" name="Content Placeholder 2">
            <a:extLst>
              <a:ext uri="{FF2B5EF4-FFF2-40B4-BE49-F238E27FC236}">
                <a16:creationId xmlns:a16="http://schemas.microsoft.com/office/drawing/2014/main" id="{CF5C04DC-E7FE-DCD1-D2D9-7A130C9C473E}"/>
              </a:ext>
            </a:extLst>
          </p:cNvPr>
          <p:cNvSpPr>
            <a:spLocks noGrp="1"/>
          </p:cNvSpPr>
          <p:nvPr>
            <p:ph idx="1"/>
          </p:nvPr>
        </p:nvSpPr>
        <p:spPr/>
        <p:txBody>
          <a:bodyPr vert="horz" lIns="91440" tIns="45720" rIns="91440" bIns="45720" rtlCol="0" anchor="t">
            <a:normAutofit fontScale="92500" lnSpcReduction="10000"/>
          </a:bodyPr>
          <a:lstStyle/>
          <a:p>
            <a:r>
              <a:rPr lang="en-GB">
                <a:ea typeface="+mn-lt"/>
                <a:cs typeface="+mn-lt"/>
              </a:rPr>
              <a:t>Trust in police</a:t>
            </a:r>
            <a:endParaRPr lang="en-GB" dirty="0">
              <a:ea typeface="+mn-lt"/>
              <a:cs typeface="+mn-lt"/>
            </a:endParaRPr>
          </a:p>
          <a:p>
            <a:r>
              <a:rPr lang="en-GB">
                <a:ea typeface="+mn-lt"/>
                <a:cs typeface="+mn-lt"/>
              </a:rPr>
              <a:t>In 2019, 55% of the public had confidence that ‘the police and local council are dealing with the anti-social behaviour and crime issues that matter in the local area’,</a:t>
            </a:r>
            <a:endParaRPr lang="en-GB" dirty="0">
              <a:ea typeface="+mn-lt"/>
              <a:cs typeface="+mn-lt"/>
            </a:endParaRPr>
          </a:p>
          <a:p>
            <a:r>
              <a:rPr lang="en-GB">
                <a:ea typeface="+mn-lt"/>
                <a:cs typeface="+mn-lt"/>
              </a:rPr>
              <a:t>Following years 2018 - 59%; 2017  61%</a:t>
            </a:r>
            <a:endParaRPr lang="en-GB" dirty="0">
              <a:ea typeface="+mn-lt"/>
              <a:cs typeface="+mn-lt"/>
            </a:endParaRPr>
          </a:p>
          <a:p>
            <a:r>
              <a:rPr lang="en-GB">
                <a:ea typeface="+mn-lt"/>
                <a:cs typeface="+mn-lt"/>
              </a:rPr>
              <a:t>Police conduct, some traditional policing approaches </a:t>
            </a:r>
            <a:r>
              <a:rPr lang="en-GB" sz="2900">
                <a:ea typeface="+mn-lt"/>
                <a:cs typeface="+mn-lt"/>
              </a:rPr>
              <a:t>undermine public trust</a:t>
            </a:r>
            <a:endParaRPr lang="en-GB">
              <a:ea typeface="+mn-lt"/>
              <a:cs typeface="+mn-lt"/>
            </a:endParaRPr>
          </a:p>
          <a:p>
            <a:r>
              <a:rPr lang="en-GB">
                <a:ea typeface="+mn-lt"/>
                <a:cs typeface="+mn-lt"/>
              </a:rPr>
              <a:t>Efffictive community relations and pulbic safety – gaps need to be bridged</a:t>
            </a:r>
            <a:endParaRPr lang="en-GB" sz="2900" dirty="0">
              <a:ea typeface="+mn-lt"/>
              <a:cs typeface="+mn-lt"/>
            </a:endParaRPr>
          </a:p>
          <a:p>
            <a:r>
              <a:rPr lang="en-GB">
                <a:ea typeface="+mn-lt"/>
                <a:cs typeface="+mn-lt"/>
              </a:rPr>
              <a:t>Society that could become</a:t>
            </a:r>
            <a:r>
              <a:rPr lang="en-GB" dirty="0">
                <a:ea typeface="+mn-lt"/>
                <a:cs typeface="+mn-lt"/>
              </a:rPr>
              <a:t> </a:t>
            </a:r>
            <a:r>
              <a:rPr lang="en-GB" sz="2900">
                <a:ea typeface="+mn-lt"/>
                <a:cs typeface="+mn-lt"/>
              </a:rPr>
              <a:t>profit-driven private actors rather than state run</a:t>
            </a:r>
            <a:endParaRPr lang="en-GB" dirty="0">
              <a:ea typeface="+mn-lt"/>
              <a:cs typeface="+mn-lt"/>
            </a:endParaRPr>
          </a:p>
          <a:p>
            <a:endParaRPr lang="en-GB"/>
          </a:p>
        </p:txBody>
      </p:sp>
    </p:spTree>
    <p:extLst>
      <p:ext uri="{BB962C8B-B14F-4D97-AF65-F5344CB8AC3E}">
        <p14:creationId xmlns:p14="http://schemas.microsoft.com/office/powerpoint/2010/main" val="1162876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727DC-F213-8CD4-FCE9-624D8B735FEC}"/>
              </a:ext>
            </a:extLst>
          </p:cNvPr>
          <p:cNvSpPr>
            <a:spLocks noGrp="1"/>
          </p:cNvSpPr>
          <p:nvPr>
            <p:ph type="title"/>
          </p:nvPr>
        </p:nvSpPr>
        <p:spPr/>
        <p:txBody>
          <a:bodyPr/>
          <a:lstStyle/>
          <a:p>
            <a:r>
              <a:rPr lang="en-GB">
                <a:ea typeface="+mj-lt"/>
                <a:cs typeface="+mj-lt"/>
              </a:rPr>
              <a:t>Trend 4: Technological change and convergence</a:t>
            </a:r>
            <a:endParaRPr lang="en-US"/>
          </a:p>
        </p:txBody>
      </p:sp>
      <p:sp>
        <p:nvSpPr>
          <p:cNvPr id="3" name="Content Placeholder 2">
            <a:extLst>
              <a:ext uri="{FF2B5EF4-FFF2-40B4-BE49-F238E27FC236}">
                <a16:creationId xmlns:a16="http://schemas.microsoft.com/office/drawing/2014/main" id="{9EDE5DA2-782E-6B31-00FB-FA150042ED8B}"/>
              </a:ext>
            </a:extLst>
          </p:cNvPr>
          <p:cNvSpPr>
            <a:spLocks noGrp="1"/>
          </p:cNvSpPr>
          <p:nvPr>
            <p:ph idx="1"/>
          </p:nvPr>
        </p:nvSpPr>
        <p:spPr/>
        <p:txBody>
          <a:bodyPr vert="horz" lIns="91440" tIns="45720" rIns="91440" bIns="45720" rtlCol="0" anchor="t">
            <a:normAutofit fontScale="92500" lnSpcReduction="20000"/>
          </a:bodyPr>
          <a:lstStyle/>
          <a:p>
            <a:r>
              <a:rPr lang="en-GB" dirty="0"/>
              <a:t>AI</a:t>
            </a:r>
            <a:endParaRPr lang="en-US" dirty="0"/>
          </a:p>
          <a:p>
            <a:r>
              <a:rPr lang="en-GB" dirty="0">
                <a:ea typeface="+mn-lt"/>
                <a:cs typeface="+mn-lt"/>
              </a:rPr>
              <a:t>Intelligent mobility</a:t>
            </a:r>
          </a:p>
          <a:p>
            <a:r>
              <a:rPr lang="en-GB" dirty="0">
                <a:ea typeface="+mn-lt"/>
                <a:cs typeface="+mn-lt"/>
              </a:rPr>
              <a:t>Synthetic biology</a:t>
            </a:r>
          </a:p>
          <a:p>
            <a:r>
              <a:rPr lang="en-GB" dirty="0">
                <a:ea typeface="+mn-lt"/>
                <a:cs typeface="+mn-lt"/>
              </a:rPr>
              <a:t>Sensors</a:t>
            </a:r>
          </a:p>
          <a:p>
            <a:r>
              <a:rPr lang="en-GB" dirty="0">
                <a:ea typeface="+mn-lt"/>
                <a:cs typeface="+mn-lt"/>
              </a:rPr>
              <a:t>3D/4D </a:t>
            </a:r>
            <a:r>
              <a:rPr lang="en-GB" dirty="0" err="1">
                <a:ea typeface="+mn-lt"/>
                <a:cs typeface="+mn-lt"/>
              </a:rPr>
              <a:t>priniting</a:t>
            </a:r>
            <a:r>
              <a:rPr lang="en-GB" dirty="0">
                <a:ea typeface="+mn-lt"/>
                <a:cs typeface="+mn-lt"/>
              </a:rPr>
              <a:t> </a:t>
            </a:r>
          </a:p>
          <a:p>
            <a:r>
              <a:rPr lang="en-GB" dirty="0">
                <a:ea typeface="+mn-lt"/>
                <a:cs typeface="+mn-lt"/>
              </a:rPr>
              <a:t>robots, nanotechnology</a:t>
            </a:r>
          </a:p>
          <a:p>
            <a:r>
              <a:rPr lang="en-GB" dirty="0">
                <a:ea typeface="+mn-lt"/>
                <a:cs typeface="+mn-lt"/>
              </a:rPr>
              <a:t>virtual reality</a:t>
            </a:r>
          </a:p>
          <a:p>
            <a:r>
              <a:rPr lang="en-GB" dirty="0">
                <a:ea typeface="+mn-lt"/>
                <a:cs typeface="+mn-lt"/>
              </a:rPr>
              <a:t>By 2040, energy, transport, information and systems will be closely linked by sensors of all kinds, making the movement of people and goods easier, more efficient and more environmentally sustainable. </a:t>
            </a:r>
          </a:p>
          <a:p>
            <a:r>
              <a:rPr lang="en-GB" dirty="0">
                <a:ea typeface="+mn-lt"/>
                <a:cs typeface="+mn-lt"/>
              </a:rPr>
              <a:t>More control on People? </a:t>
            </a:r>
            <a:endParaRPr lang="en-GB" dirty="0"/>
          </a:p>
        </p:txBody>
      </p:sp>
    </p:spTree>
    <p:extLst>
      <p:ext uri="{BB962C8B-B14F-4D97-AF65-F5344CB8AC3E}">
        <p14:creationId xmlns:p14="http://schemas.microsoft.com/office/powerpoint/2010/main" val="667034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4E869-A2D8-4B00-34F0-BF28CDD16973}"/>
              </a:ext>
            </a:extLst>
          </p:cNvPr>
          <p:cNvSpPr>
            <a:spLocks noGrp="1"/>
          </p:cNvSpPr>
          <p:nvPr>
            <p:ph type="title"/>
          </p:nvPr>
        </p:nvSpPr>
        <p:spPr>
          <a:xfrm>
            <a:off x="838200" y="365125"/>
            <a:ext cx="10515600" cy="649828"/>
          </a:xfrm>
        </p:spPr>
        <p:txBody>
          <a:bodyPr/>
          <a:lstStyle/>
          <a:p>
            <a:r>
              <a:rPr lang="en-GB" sz="2200">
                <a:latin typeface="Aptos"/>
              </a:rPr>
              <a:t>Implications for policing – Trend 4</a:t>
            </a:r>
            <a:endParaRPr lang="en-US"/>
          </a:p>
        </p:txBody>
      </p:sp>
      <p:sp>
        <p:nvSpPr>
          <p:cNvPr id="3" name="Content Placeholder 2">
            <a:extLst>
              <a:ext uri="{FF2B5EF4-FFF2-40B4-BE49-F238E27FC236}">
                <a16:creationId xmlns:a16="http://schemas.microsoft.com/office/drawing/2014/main" id="{7AEA7012-5C36-E843-21E7-F1B0A6324BAF}"/>
              </a:ext>
            </a:extLst>
          </p:cNvPr>
          <p:cNvSpPr>
            <a:spLocks noGrp="1"/>
          </p:cNvSpPr>
          <p:nvPr>
            <p:ph idx="1"/>
          </p:nvPr>
        </p:nvSpPr>
        <p:spPr>
          <a:xfrm>
            <a:off x="838200" y="1356852"/>
            <a:ext cx="10515600" cy="4820111"/>
          </a:xfrm>
        </p:spPr>
        <p:txBody>
          <a:bodyPr vert="horz" lIns="91440" tIns="45720" rIns="91440" bIns="45720" rtlCol="0" anchor="t">
            <a:normAutofit lnSpcReduction="10000"/>
          </a:bodyPr>
          <a:lstStyle/>
          <a:p>
            <a:r>
              <a:rPr lang="en-GB" dirty="0">
                <a:ea typeface="+mn-lt"/>
                <a:cs typeface="+mn-lt"/>
              </a:rPr>
              <a:t>Advances in technology could cause criminal behaviour to become increasingly two-tiered.</a:t>
            </a:r>
          </a:p>
          <a:p>
            <a:r>
              <a:rPr lang="en-GB" sz="2900" dirty="0">
                <a:ea typeface="+mn-lt"/>
                <a:cs typeface="+mn-lt"/>
              </a:rPr>
              <a:t>Those traditional crimes may need enormous technical know-how from the police</a:t>
            </a:r>
            <a:endParaRPr lang="en-US" dirty="0">
              <a:ea typeface="+mn-lt"/>
              <a:cs typeface="+mn-lt"/>
            </a:endParaRPr>
          </a:p>
          <a:p>
            <a:r>
              <a:rPr lang="en-GB" sz="2900" dirty="0">
                <a:ea typeface="+mn-lt"/>
                <a:cs typeface="+mn-lt"/>
              </a:rPr>
              <a:t>Cybercriminals develop advanced tools and other packaged services which are then sold or rented 'Crime as a service' - OSC</a:t>
            </a:r>
          </a:p>
          <a:p>
            <a:r>
              <a:rPr lang="en-GB" sz="2900" dirty="0"/>
              <a:t>Policing will need to weigh the risks of new technologies against their benefits to the core policing mission</a:t>
            </a:r>
          </a:p>
          <a:p>
            <a:r>
              <a:rPr lang="en-GB" sz="2900" dirty="0"/>
              <a:t>Yet, VR could increase the realism, efficiency and cost-effectiveness of a wide range of police training packages</a:t>
            </a:r>
          </a:p>
          <a:p>
            <a:endParaRPr lang="en-GB" sz="2900" dirty="0"/>
          </a:p>
          <a:p>
            <a:pPr marL="0" indent="0">
              <a:buNone/>
            </a:pPr>
            <a:endParaRPr lang="en-US" dirty="0"/>
          </a:p>
        </p:txBody>
      </p:sp>
    </p:spTree>
    <p:extLst>
      <p:ext uri="{BB962C8B-B14F-4D97-AF65-F5344CB8AC3E}">
        <p14:creationId xmlns:p14="http://schemas.microsoft.com/office/powerpoint/2010/main" val="20744363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C3920-AE7E-B3D1-F2D9-DF6567171504}"/>
              </a:ext>
            </a:extLst>
          </p:cNvPr>
          <p:cNvSpPr>
            <a:spLocks noGrp="1"/>
          </p:cNvSpPr>
          <p:nvPr>
            <p:ph type="title"/>
          </p:nvPr>
        </p:nvSpPr>
        <p:spPr/>
        <p:txBody>
          <a:bodyPr/>
          <a:lstStyle/>
          <a:p>
            <a:r>
              <a:rPr lang="en-GB">
                <a:ea typeface="+mj-lt"/>
                <a:cs typeface="+mj-lt"/>
              </a:rPr>
              <a:t>Trend 5: A larger, older, more diverse population</a:t>
            </a:r>
            <a:endParaRPr lang="en-US"/>
          </a:p>
        </p:txBody>
      </p:sp>
      <p:sp>
        <p:nvSpPr>
          <p:cNvPr id="3" name="Content Placeholder 2">
            <a:extLst>
              <a:ext uri="{FF2B5EF4-FFF2-40B4-BE49-F238E27FC236}">
                <a16:creationId xmlns:a16="http://schemas.microsoft.com/office/drawing/2014/main" id="{5B9FE95F-5B3B-B9CB-05C4-06178BEC6EA3}"/>
              </a:ext>
            </a:extLst>
          </p:cNvPr>
          <p:cNvSpPr>
            <a:spLocks noGrp="1"/>
          </p:cNvSpPr>
          <p:nvPr>
            <p:ph idx="1"/>
          </p:nvPr>
        </p:nvSpPr>
        <p:spPr/>
        <p:txBody>
          <a:bodyPr vert="horz" lIns="91440" tIns="45720" rIns="91440" bIns="45720" rtlCol="0" anchor="t">
            <a:normAutofit/>
          </a:bodyPr>
          <a:lstStyle/>
          <a:p>
            <a:r>
              <a:rPr lang="en-GB" dirty="0">
                <a:ea typeface="+mn-lt"/>
                <a:cs typeface="+mn-lt"/>
              </a:rPr>
              <a:t>By 2040, the UK population will be larger, older and more diverse – more demand on public services</a:t>
            </a:r>
          </a:p>
          <a:p>
            <a:r>
              <a:rPr lang="en-GB" sz="2600" b="1" dirty="0">
                <a:ea typeface="+mn-lt"/>
                <a:cs typeface="+mn-lt"/>
              </a:rPr>
              <a:t>Implications for policing:</a:t>
            </a:r>
            <a:endParaRPr lang="en-GB" b="1" dirty="0">
              <a:ea typeface="+mn-lt"/>
              <a:cs typeface="+mn-lt"/>
            </a:endParaRPr>
          </a:p>
          <a:p>
            <a:r>
              <a:rPr lang="en-GB" sz="2600" dirty="0">
                <a:ea typeface="+mn-lt"/>
                <a:cs typeface="+mn-lt"/>
              </a:rPr>
              <a:t>Vulnerability – victims of crime including online vulnerabilities</a:t>
            </a:r>
          </a:p>
          <a:p>
            <a:r>
              <a:rPr lang="en-GB" sz="2600" dirty="0">
                <a:ea typeface="+mn-lt"/>
                <a:cs typeface="+mn-lt"/>
              </a:rPr>
              <a:t>Police may need further training and reskilling opportunities to support. </a:t>
            </a:r>
          </a:p>
          <a:p>
            <a:pPr marL="0" indent="0">
              <a:buNone/>
            </a:pPr>
            <a:endParaRPr lang="en-GB" dirty="0"/>
          </a:p>
        </p:txBody>
      </p:sp>
    </p:spTree>
    <p:extLst>
      <p:ext uri="{BB962C8B-B14F-4D97-AF65-F5344CB8AC3E}">
        <p14:creationId xmlns:p14="http://schemas.microsoft.com/office/powerpoint/2010/main" val="16638969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9637E-2DA5-FB57-3CE7-907394BDA25C}"/>
              </a:ext>
            </a:extLst>
          </p:cNvPr>
          <p:cNvSpPr>
            <a:spLocks noGrp="1"/>
          </p:cNvSpPr>
          <p:nvPr>
            <p:ph type="title"/>
          </p:nvPr>
        </p:nvSpPr>
        <p:spPr/>
        <p:txBody>
          <a:bodyPr/>
          <a:lstStyle/>
          <a:p>
            <a:r>
              <a:rPr lang="en-GB" dirty="0"/>
              <a:t>Trend 6 - Harnessing Artificial Intelligence</a:t>
            </a:r>
          </a:p>
        </p:txBody>
      </p:sp>
      <p:sp>
        <p:nvSpPr>
          <p:cNvPr id="3" name="Content Placeholder 2">
            <a:extLst>
              <a:ext uri="{FF2B5EF4-FFF2-40B4-BE49-F238E27FC236}">
                <a16:creationId xmlns:a16="http://schemas.microsoft.com/office/drawing/2014/main" id="{9B31361C-EE43-BC23-749E-2EDB542597F4}"/>
              </a:ext>
            </a:extLst>
          </p:cNvPr>
          <p:cNvSpPr>
            <a:spLocks noGrp="1"/>
          </p:cNvSpPr>
          <p:nvPr>
            <p:ph idx="1"/>
          </p:nvPr>
        </p:nvSpPr>
        <p:spPr/>
        <p:txBody>
          <a:bodyPr>
            <a:normAutofit/>
          </a:bodyPr>
          <a:lstStyle/>
          <a:p>
            <a:r>
              <a:rPr lang="en-GB" dirty="0"/>
              <a:t>As AI matures it will spur advances in other technical fields</a:t>
            </a:r>
          </a:p>
          <a:p>
            <a:r>
              <a:rPr lang="en-GB" dirty="0"/>
              <a:t>Fast pace</a:t>
            </a:r>
          </a:p>
          <a:p>
            <a:r>
              <a:rPr lang="en-GB" b="1" u="sng" dirty="0"/>
              <a:t>Implications for policing </a:t>
            </a:r>
          </a:p>
          <a:p>
            <a:r>
              <a:rPr lang="en-GB" dirty="0"/>
              <a:t>AI has the potential to vastly improve policing’s ability to prevent crime, manage its resources more efficiently and coordinate fast-moving responses to major incidents. </a:t>
            </a:r>
          </a:p>
          <a:p>
            <a:r>
              <a:rPr lang="en-GB" b="1" i="0" dirty="0">
                <a:solidFill>
                  <a:srgbClr val="242424"/>
                </a:solidFill>
                <a:effectLst/>
                <a:latin typeface="Segoe UI" panose="020B0502040204020203" pitchFamily="34" charset="0"/>
              </a:rPr>
              <a:t>Implications</a:t>
            </a:r>
            <a:r>
              <a:rPr lang="en-GB" b="0" i="0" dirty="0">
                <a:solidFill>
                  <a:srgbClr val="242424"/>
                </a:solidFill>
                <a:effectLst/>
                <a:latin typeface="Segoe UI" panose="020B0502040204020203" pitchFamily="34" charset="0"/>
              </a:rPr>
              <a:t>: AI can enhance predictive policing, data analysis, and operational efficiency, but also raises ethical and privacy concerns</a:t>
            </a:r>
          </a:p>
          <a:p>
            <a:endParaRPr lang="en-GB" dirty="0"/>
          </a:p>
        </p:txBody>
      </p:sp>
    </p:spTree>
    <p:extLst>
      <p:ext uri="{BB962C8B-B14F-4D97-AF65-F5344CB8AC3E}">
        <p14:creationId xmlns:p14="http://schemas.microsoft.com/office/powerpoint/2010/main" val="36382931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54115C-50D3-8662-C5E0-30EEADC90B05}"/>
              </a:ext>
            </a:extLst>
          </p:cNvPr>
          <p:cNvSpPr>
            <a:spLocks noGrp="1"/>
          </p:cNvSpPr>
          <p:nvPr>
            <p:ph type="title"/>
          </p:nvPr>
        </p:nvSpPr>
        <p:spPr>
          <a:xfrm>
            <a:off x="1171074" y="1396686"/>
            <a:ext cx="3240506" cy="4064628"/>
          </a:xfrm>
        </p:spPr>
        <p:txBody>
          <a:bodyPr>
            <a:normAutofit/>
          </a:bodyPr>
          <a:lstStyle/>
          <a:p>
            <a:r>
              <a:rPr lang="en-GB">
                <a:solidFill>
                  <a:srgbClr val="FFFFFF"/>
                </a:solidFill>
              </a:rPr>
              <a:t>Trend 7: Workforce automation</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AD487BF-F1AE-9A36-57AC-83FE791CFBC6}"/>
              </a:ext>
            </a:extLst>
          </p:cNvPr>
          <p:cNvSpPr>
            <a:spLocks noGrp="1"/>
          </p:cNvSpPr>
          <p:nvPr>
            <p:ph idx="1"/>
          </p:nvPr>
        </p:nvSpPr>
        <p:spPr>
          <a:xfrm>
            <a:off x="5370153" y="1526033"/>
            <a:ext cx="5536397" cy="3935281"/>
          </a:xfrm>
        </p:spPr>
        <p:txBody>
          <a:bodyPr>
            <a:normAutofit/>
          </a:bodyPr>
          <a:lstStyle/>
          <a:p>
            <a:r>
              <a:rPr lang="en-GB" sz="2200"/>
              <a:t>Automation could boost productivity, reduce human involvement in potentially harmful activities</a:t>
            </a:r>
          </a:p>
          <a:p>
            <a:r>
              <a:rPr lang="en-GB" sz="2200"/>
              <a:t>People may become surplus to requirements</a:t>
            </a:r>
          </a:p>
          <a:p>
            <a:r>
              <a:rPr lang="en-GB" sz="2200" i="0">
                <a:effectLst/>
                <a:latin typeface="Segoe UI" panose="020B0502040204020203" pitchFamily="34" charset="0"/>
              </a:rPr>
              <a:t>May need further upskilling</a:t>
            </a:r>
          </a:p>
          <a:p>
            <a:endParaRPr lang="en-GB" sz="2200" b="1">
              <a:latin typeface="Segoe UI" panose="020B0502040204020203" pitchFamily="34" charset="0"/>
            </a:endParaRPr>
          </a:p>
          <a:p>
            <a:r>
              <a:rPr lang="en-GB" sz="2200" b="1" i="0">
                <a:effectLst/>
                <a:latin typeface="Segoe UI" panose="020B0502040204020203" pitchFamily="34" charset="0"/>
              </a:rPr>
              <a:t>Implications</a:t>
            </a:r>
            <a:r>
              <a:rPr lang="en-GB" sz="2200" b="0" i="0">
                <a:effectLst/>
                <a:latin typeface="Segoe UI" panose="020B0502040204020203" pitchFamily="34" charset="0"/>
              </a:rPr>
              <a:t>: Automation could change the nature of police work, requiring new skills and potentially reducing the need for certain roles</a:t>
            </a:r>
            <a:endParaRPr lang="en-GB" sz="2200"/>
          </a:p>
        </p:txBody>
      </p:sp>
    </p:spTree>
    <p:extLst>
      <p:ext uri="{BB962C8B-B14F-4D97-AF65-F5344CB8AC3E}">
        <p14:creationId xmlns:p14="http://schemas.microsoft.com/office/powerpoint/2010/main" val="4210741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9684D-948A-1E72-0ABB-644BB633A7DC}"/>
              </a:ext>
            </a:extLst>
          </p:cNvPr>
          <p:cNvSpPr>
            <a:spLocks noGrp="1"/>
          </p:cNvSpPr>
          <p:nvPr>
            <p:ph type="title"/>
          </p:nvPr>
        </p:nvSpPr>
        <p:spPr/>
        <p:txBody>
          <a:bodyPr/>
          <a:lstStyle/>
          <a:p>
            <a:r>
              <a:rPr lang="en-GB" dirty="0"/>
              <a:t>Trend 8: Economic transitions</a:t>
            </a:r>
          </a:p>
        </p:txBody>
      </p:sp>
      <p:sp>
        <p:nvSpPr>
          <p:cNvPr id="3" name="Content Placeholder 2">
            <a:extLst>
              <a:ext uri="{FF2B5EF4-FFF2-40B4-BE49-F238E27FC236}">
                <a16:creationId xmlns:a16="http://schemas.microsoft.com/office/drawing/2014/main" id="{6B549D21-24EF-331F-871D-78156B39A273}"/>
              </a:ext>
            </a:extLst>
          </p:cNvPr>
          <p:cNvSpPr>
            <a:spLocks noGrp="1"/>
          </p:cNvSpPr>
          <p:nvPr>
            <p:ph idx="1"/>
          </p:nvPr>
        </p:nvSpPr>
        <p:spPr/>
        <p:txBody>
          <a:bodyPr/>
          <a:lstStyle/>
          <a:p>
            <a:r>
              <a:rPr lang="en-GB" dirty="0"/>
              <a:t>UK post-Brexit economic realignment</a:t>
            </a:r>
          </a:p>
          <a:p>
            <a:r>
              <a:rPr lang="en-GB" dirty="0"/>
              <a:t>Low carbon economy</a:t>
            </a:r>
          </a:p>
          <a:p>
            <a:r>
              <a:rPr lang="en-GB" dirty="0"/>
              <a:t>Low productivity</a:t>
            </a:r>
          </a:p>
        </p:txBody>
      </p:sp>
    </p:spTree>
    <p:extLst>
      <p:ext uri="{BB962C8B-B14F-4D97-AF65-F5344CB8AC3E}">
        <p14:creationId xmlns:p14="http://schemas.microsoft.com/office/powerpoint/2010/main" val="31148910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F05C3-0CB4-073D-91B8-8F63AE3A72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55D5ED-2AC0-7D69-6B8A-E7E93E4E3CC9}"/>
              </a:ext>
            </a:extLst>
          </p:cNvPr>
          <p:cNvSpPr>
            <a:spLocks noGrp="1"/>
          </p:cNvSpPr>
          <p:nvPr>
            <p:ph idx="1"/>
          </p:nvPr>
        </p:nvSpPr>
        <p:spPr/>
        <p:txBody>
          <a:bodyPr/>
          <a:lstStyle/>
          <a:p>
            <a:r>
              <a:rPr lang="en-GB" dirty="0"/>
              <a:t>Global economy is becoming more fragile as globalisation evolves and economic power shifts</a:t>
            </a:r>
          </a:p>
          <a:p>
            <a:r>
              <a:rPr lang="en-GB" b="1" i="0" u="sng" dirty="0">
                <a:solidFill>
                  <a:srgbClr val="242424"/>
                </a:solidFill>
                <a:effectLst/>
                <a:latin typeface="Segoe UI" panose="020B0502040204020203" pitchFamily="34" charset="0"/>
              </a:rPr>
              <a:t>Implication for policing </a:t>
            </a:r>
          </a:p>
          <a:p>
            <a:r>
              <a:rPr lang="en-GB" b="0" i="0" dirty="0">
                <a:solidFill>
                  <a:srgbClr val="242424"/>
                </a:solidFill>
                <a:effectLst/>
                <a:latin typeface="Segoe UI" panose="020B0502040204020203" pitchFamily="34" charset="0"/>
              </a:rPr>
              <a:t>will impact crime patterns and the resources available for policing</a:t>
            </a:r>
            <a:endParaRPr lang="en-GB" dirty="0"/>
          </a:p>
        </p:txBody>
      </p:sp>
    </p:spTree>
    <p:extLst>
      <p:ext uri="{BB962C8B-B14F-4D97-AF65-F5344CB8AC3E}">
        <p14:creationId xmlns:p14="http://schemas.microsoft.com/office/powerpoint/2010/main" val="34684437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Meiryo"/>
            </a:endParaRPr>
          </a:p>
        </p:txBody>
      </p:sp>
      <p:sp>
        <p:nvSpPr>
          <p:cNvPr id="11" name="Freeform: Shape 10">
            <a:extLst>
              <a:ext uri="{FF2B5EF4-FFF2-40B4-BE49-F238E27FC236}">
                <a16:creationId xmlns:a16="http://schemas.microsoft.com/office/drawing/2014/main" id="{F2F014E7-B612-4079-894D-4697468C5B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6334" y="493190"/>
            <a:ext cx="3619330" cy="318091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3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5BEB0D00-4F7A-41D8-B15E-B42145EA93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1784" y="397566"/>
            <a:ext cx="3848432" cy="344661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A6A0B1E-B8C1-23C6-7D3B-E8DF33A0E91E}"/>
              </a:ext>
            </a:extLst>
          </p:cNvPr>
          <p:cNvSpPr>
            <a:spLocks noGrp="1"/>
          </p:cNvSpPr>
          <p:nvPr>
            <p:ph type="title"/>
          </p:nvPr>
        </p:nvSpPr>
        <p:spPr>
          <a:xfrm>
            <a:off x="1513398" y="3739768"/>
            <a:ext cx="9165204" cy="1424473"/>
          </a:xfrm>
        </p:spPr>
        <p:txBody>
          <a:bodyPr vert="horz" lIns="91440" tIns="45720" rIns="91440" bIns="45720" rtlCol="0" anchor="b">
            <a:normAutofit/>
          </a:bodyPr>
          <a:lstStyle/>
          <a:p>
            <a:pPr algn="ctr"/>
            <a:r>
              <a:rPr lang="en-US" sz="6000" kern="1200" dirty="0">
                <a:solidFill>
                  <a:schemeClr val="tx1"/>
                </a:solidFill>
                <a:latin typeface="+mj-lt"/>
                <a:ea typeface="+mj-ea"/>
                <a:cs typeface="+mj-cs"/>
              </a:rPr>
              <a:t>One Welsh police Force?</a:t>
            </a:r>
          </a:p>
        </p:txBody>
      </p:sp>
      <p:pic>
        <p:nvPicPr>
          <p:cNvPr id="4" name="Picture 3" descr="A red dragon on a green and white background&#10;&#10;AI-generated content may be incorrect.">
            <a:extLst>
              <a:ext uri="{FF2B5EF4-FFF2-40B4-BE49-F238E27FC236}">
                <a16:creationId xmlns:a16="http://schemas.microsoft.com/office/drawing/2014/main" id="{5AA18015-D852-0653-ED8C-89F8217914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9323" y="1223504"/>
            <a:ext cx="2264224" cy="1692209"/>
          </a:xfrm>
          <a:prstGeom prst="rect">
            <a:avLst/>
          </a:prstGeom>
        </p:spPr>
      </p:pic>
    </p:spTree>
    <p:extLst>
      <p:ext uri="{BB962C8B-B14F-4D97-AF65-F5344CB8AC3E}">
        <p14:creationId xmlns:p14="http://schemas.microsoft.com/office/powerpoint/2010/main" val="4117416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0251" name="Rectangle 10250">
            <a:extLst>
              <a:ext uri="{FF2B5EF4-FFF2-40B4-BE49-F238E27FC236}">
                <a16:creationId xmlns:a16="http://schemas.microsoft.com/office/drawing/2014/main" id="{B87C619C-EBAB-488E-96B9-153AA4C9B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3" name="Freeform: Shape 10252">
            <a:extLst>
              <a:ext uri="{FF2B5EF4-FFF2-40B4-BE49-F238E27FC236}">
                <a16:creationId xmlns:a16="http://schemas.microsoft.com/office/drawing/2014/main" id="{130DA1C1-36FD-41D8-9826-EE797BF39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279CF9F-3372-937F-97A1-D12786B4B4FB}"/>
              </a:ext>
            </a:extLst>
          </p:cNvPr>
          <p:cNvSpPr>
            <a:spLocks noGrp="1"/>
          </p:cNvSpPr>
          <p:nvPr>
            <p:ph type="title"/>
          </p:nvPr>
        </p:nvSpPr>
        <p:spPr>
          <a:xfrm>
            <a:off x="838200" y="484632"/>
            <a:ext cx="6081713" cy="3566160"/>
          </a:xfrm>
        </p:spPr>
        <p:txBody>
          <a:bodyPr vert="horz" lIns="91440" tIns="45720" rIns="91440" bIns="45720" rtlCol="0" anchor="b">
            <a:normAutofit/>
          </a:bodyPr>
          <a:lstStyle/>
          <a:p>
            <a:r>
              <a:rPr lang="en-US" sz="4600">
                <a:solidFill>
                  <a:srgbClr val="FFFFFF"/>
                </a:solidFill>
              </a:rPr>
              <a:t>Scotland Police / </a:t>
            </a:r>
            <a:br>
              <a:rPr lang="en-US" sz="4600">
                <a:solidFill>
                  <a:srgbClr val="FFFFFF"/>
                </a:solidFill>
              </a:rPr>
            </a:br>
            <a:r>
              <a:rPr lang="en-US" sz="4600">
                <a:solidFill>
                  <a:srgbClr val="FFFFFF"/>
                </a:solidFill>
              </a:rPr>
              <a:t>Police Service Northen Ireland</a:t>
            </a:r>
            <a:br>
              <a:rPr lang="en-US" sz="4600">
                <a:solidFill>
                  <a:srgbClr val="FFFFFF"/>
                </a:solidFill>
              </a:rPr>
            </a:br>
            <a:br>
              <a:rPr lang="en-US" sz="4600">
                <a:solidFill>
                  <a:srgbClr val="FFFFFF"/>
                </a:solidFill>
              </a:rPr>
            </a:br>
            <a:endParaRPr lang="en-US" sz="4600">
              <a:solidFill>
                <a:srgbClr val="FFFFFF"/>
              </a:solidFill>
            </a:endParaRPr>
          </a:p>
        </p:txBody>
      </p:sp>
      <p:pic>
        <p:nvPicPr>
          <p:cNvPr id="10246" name="Picture 6" descr="Police Scotland unveil new logo">
            <a:extLst>
              <a:ext uri="{FF2B5EF4-FFF2-40B4-BE49-F238E27FC236}">
                <a16:creationId xmlns:a16="http://schemas.microsoft.com/office/drawing/2014/main" id="{146F526E-56AC-8644-B3EE-B0B8ADD36657}"/>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7907654" y="339652"/>
            <a:ext cx="3931920" cy="2791663"/>
          </a:xfrm>
          <a:prstGeom prst="rect">
            <a:avLst/>
          </a:prstGeom>
          <a:noFill/>
          <a:extLst>
            <a:ext uri="{909E8E84-426E-40DD-AFC4-6F175D3DCCD1}">
              <a14:hiddenFill xmlns:a14="http://schemas.microsoft.com/office/drawing/2010/main">
                <a:solidFill>
                  <a:srgbClr val="FFFFFF"/>
                </a:solidFill>
              </a14:hiddenFill>
            </a:ext>
          </a:extLst>
        </p:spPr>
      </p:pic>
      <p:sp>
        <p:nvSpPr>
          <p:cNvPr id="10255" name="sketch line">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4252192"/>
            <a:ext cx="4056549" cy="18288"/>
          </a:xfrm>
          <a:custGeom>
            <a:avLst/>
            <a:gdLst>
              <a:gd name="connsiteX0" fmla="*/ 0 w 4056549"/>
              <a:gd name="connsiteY0" fmla="*/ 0 h 18288"/>
              <a:gd name="connsiteX1" fmla="*/ 676092 w 4056549"/>
              <a:gd name="connsiteY1" fmla="*/ 0 h 18288"/>
              <a:gd name="connsiteX2" fmla="*/ 1271052 w 4056549"/>
              <a:gd name="connsiteY2" fmla="*/ 0 h 18288"/>
              <a:gd name="connsiteX3" fmla="*/ 1947144 w 4056549"/>
              <a:gd name="connsiteY3" fmla="*/ 0 h 18288"/>
              <a:gd name="connsiteX4" fmla="*/ 2501539 w 4056549"/>
              <a:gd name="connsiteY4" fmla="*/ 0 h 18288"/>
              <a:gd name="connsiteX5" fmla="*/ 3137065 w 4056549"/>
              <a:gd name="connsiteY5" fmla="*/ 0 h 18288"/>
              <a:gd name="connsiteX6" fmla="*/ 4056549 w 4056549"/>
              <a:gd name="connsiteY6" fmla="*/ 0 h 18288"/>
              <a:gd name="connsiteX7" fmla="*/ 4056549 w 4056549"/>
              <a:gd name="connsiteY7" fmla="*/ 18288 h 18288"/>
              <a:gd name="connsiteX8" fmla="*/ 3380458 w 4056549"/>
              <a:gd name="connsiteY8" fmla="*/ 18288 h 18288"/>
              <a:gd name="connsiteX9" fmla="*/ 2663801 w 4056549"/>
              <a:gd name="connsiteY9" fmla="*/ 18288 h 18288"/>
              <a:gd name="connsiteX10" fmla="*/ 2068840 w 4056549"/>
              <a:gd name="connsiteY10" fmla="*/ 18288 h 18288"/>
              <a:gd name="connsiteX11" fmla="*/ 1311618 w 4056549"/>
              <a:gd name="connsiteY11" fmla="*/ 18288 h 18288"/>
              <a:gd name="connsiteX12" fmla="*/ 716657 w 4056549"/>
              <a:gd name="connsiteY12" fmla="*/ 18288 h 18288"/>
              <a:gd name="connsiteX13" fmla="*/ 0 w 4056549"/>
              <a:gd name="connsiteY13" fmla="*/ 18288 h 18288"/>
              <a:gd name="connsiteX14" fmla="*/ 0 w 4056549"/>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1F0AD61-8F02-72C8-FDAA-2708B09A8EDE}"/>
              </a:ext>
            </a:extLst>
          </p:cNvPr>
          <p:cNvPicPr>
            <a:picLocks noChangeAspect="1"/>
          </p:cNvPicPr>
          <p:nvPr/>
        </p:nvPicPr>
        <p:blipFill>
          <a:blip r:embed="rId4"/>
          <a:stretch>
            <a:fillRect/>
          </a:stretch>
        </p:blipFill>
        <p:spPr>
          <a:xfrm>
            <a:off x="7907654" y="4296557"/>
            <a:ext cx="3931920" cy="1215546"/>
          </a:xfrm>
          <a:prstGeom prst="rect">
            <a:avLst/>
          </a:prstGeom>
        </p:spPr>
      </p:pic>
    </p:spTree>
    <p:extLst>
      <p:ext uri="{BB962C8B-B14F-4D97-AF65-F5344CB8AC3E}">
        <p14:creationId xmlns:p14="http://schemas.microsoft.com/office/powerpoint/2010/main" val="7312363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A5D47-B49C-0ED2-A82F-43435D397699}"/>
              </a:ext>
            </a:extLst>
          </p:cNvPr>
          <p:cNvSpPr>
            <a:spLocks noGrp="1"/>
          </p:cNvSpPr>
          <p:nvPr>
            <p:ph type="title"/>
          </p:nvPr>
        </p:nvSpPr>
        <p:spPr>
          <a:xfrm>
            <a:off x="1743358" y="611282"/>
            <a:ext cx="4804925" cy="1401183"/>
          </a:xfrm>
        </p:spPr>
        <p:txBody>
          <a:bodyPr anchor="t">
            <a:normAutofit/>
          </a:bodyPr>
          <a:lstStyle/>
          <a:p>
            <a:pPr algn="ctr"/>
            <a:r>
              <a:rPr lang="en-GB" sz="3200" dirty="0">
                <a:latin typeface="+mn-lt"/>
              </a:rPr>
              <a:t>Since its merger</a:t>
            </a:r>
          </a:p>
        </p:txBody>
      </p:sp>
      <p:sp>
        <p:nvSpPr>
          <p:cNvPr id="3" name="Content Placeholder 2">
            <a:extLst>
              <a:ext uri="{FF2B5EF4-FFF2-40B4-BE49-F238E27FC236}">
                <a16:creationId xmlns:a16="http://schemas.microsoft.com/office/drawing/2014/main" id="{C782350E-00A5-E65E-7993-BF5B564C71E3}"/>
              </a:ext>
            </a:extLst>
          </p:cNvPr>
          <p:cNvSpPr>
            <a:spLocks noGrp="1"/>
          </p:cNvSpPr>
          <p:nvPr>
            <p:ph idx="1"/>
          </p:nvPr>
        </p:nvSpPr>
        <p:spPr>
          <a:xfrm>
            <a:off x="350520" y="1752600"/>
            <a:ext cx="7330440" cy="4401511"/>
          </a:xfrm>
        </p:spPr>
        <p:txBody>
          <a:bodyPr>
            <a:noAutofit/>
          </a:bodyPr>
          <a:lstStyle/>
          <a:p>
            <a:r>
              <a:rPr lang="en-GB" b="0" i="0" u="sng" dirty="0">
                <a:effectLst/>
                <a:hlinkClick r:id="rId3">
                  <a:extLst>
                    <a:ext uri="{A12FA001-AC4F-418D-AE19-62706E023703}">
                      <ahyp:hlinkClr xmlns:ahyp="http://schemas.microsoft.com/office/drawing/2018/hyperlinkcolor" val="tx"/>
                    </a:ext>
                  </a:extLst>
                </a:hlinkClick>
              </a:rPr>
              <a:t>Police Scotland formed in 2013</a:t>
            </a:r>
            <a:r>
              <a:rPr lang="en-GB" b="0" i="0" dirty="0">
                <a:effectLst/>
              </a:rPr>
              <a:t> with the merger of eight regional forces and two specialist agencies </a:t>
            </a:r>
          </a:p>
          <a:p>
            <a:r>
              <a:rPr lang="en-GB" dirty="0"/>
              <a:t>E</a:t>
            </a:r>
            <a:r>
              <a:rPr lang="en-GB" b="0" i="0" dirty="0">
                <a:effectLst/>
              </a:rPr>
              <a:t>mploys 23,000 people across a one third of the UK’s geographical area.</a:t>
            </a:r>
          </a:p>
          <a:p>
            <a:r>
              <a:rPr lang="en-GB" dirty="0"/>
              <a:t>Since its merger- 73% said they had trust in the police </a:t>
            </a:r>
            <a:r>
              <a:rPr lang="en-GB" dirty="0">
                <a:hlinkClick r:id="rId4"/>
              </a:rPr>
              <a:t>(SHS, </a:t>
            </a:r>
            <a:r>
              <a:rPr lang="en-GB" dirty="0"/>
              <a:t>2023)</a:t>
            </a:r>
          </a:p>
          <a:p>
            <a:r>
              <a:rPr lang="en-GB" dirty="0"/>
              <a:t>Technical hitches with staff pay, holiday entitlements and methods</a:t>
            </a:r>
          </a:p>
        </p:txBody>
      </p:sp>
      <p:pic>
        <p:nvPicPr>
          <p:cNvPr id="4" name="Picture 6" descr="Police Scotland unveil new logo">
            <a:extLst>
              <a:ext uri="{FF2B5EF4-FFF2-40B4-BE49-F238E27FC236}">
                <a16:creationId xmlns:a16="http://schemas.microsoft.com/office/drawing/2014/main" id="{0BE3289F-6FF9-74F5-5715-BC23B5B1A95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18854" r="9487" b="3"/>
          <a:stretch/>
        </p:blipFill>
        <p:spPr bwMode="auto">
          <a:xfrm>
            <a:off x="9549971" y="4107426"/>
            <a:ext cx="2467922" cy="2445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3431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E54DAD-D91A-0ACF-497F-7AEECF2D752D}"/>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Why?</a:t>
            </a:r>
          </a:p>
        </p:txBody>
      </p:sp>
      <p:sp>
        <p:nvSpPr>
          <p:cNvPr id="3" name="Content Placeholder 2">
            <a:extLst>
              <a:ext uri="{FF2B5EF4-FFF2-40B4-BE49-F238E27FC236}">
                <a16:creationId xmlns:a16="http://schemas.microsoft.com/office/drawing/2014/main" id="{F5376449-9138-7B24-3CE3-67CD5E17059B}"/>
              </a:ext>
            </a:extLst>
          </p:cNvPr>
          <p:cNvSpPr>
            <a:spLocks noGrp="1"/>
          </p:cNvSpPr>
          <p:nvPr>
            <p:ph idx="1"/>
          </p:nvPr>
        </p:nvSpPr>
        <p:spPr>
          <a:xfrm>
            <a:off x="459351" y="1891970"/>
            <a:ext cx="11502800" cy="4671492"/>
          </a:xfrm>
        </p:spPr>
        <p:txBody>
          <a:bodyPr anchor="ctr">
            <a:normAutofit/>
          </a:bodyPr>
          <a:lstStyle/>
          <a:p>
            <a:pPr marL="0" indent="0">
              <a:buNone/>
            </a:pPr>
            <a:r>
              <a:rPr lang="en-GB" sz="2400" b="1" i="0" dirty="0">
                <a:effectLst/>
                <a:latin typeface="Calibri" panose="020F0502020204030204" pitchFamily="34" charset="0"/>
                <a:cs typeface="Calibri" panose="020F0502020204030204" pitchFamily="34" charset="0"/>
              </a:rPr>
              <a:t>Efficiency and Cost Savings</a:t>
            </a:r>
            <a:r>
              <a:rPr lang="en-GB" sz="2400" b="0" i="0" dirty="0">
                <a:effectLst/>
                <a:latin typeface="Calibri" panose="020F0502020204030204" pitchFamily="34" charset="0"/>
                <a:cs typeface="Calibri" panose="020F0502020204030204" pitchFamily="34" charset="0"/>
              </a:rPr>
              <a:t>: By merging the eight regional police forces into one, the Scottish Government aimed to reduce duplication of services and achieve significant cost savings. It was estimated that this move would save around £1.7 billion over 15 years</a:t>
            </a:r>
          </a:p>
          <a:p>
            <a:pPr marL="0" indent="0">
              <a:buNone/>
            </a:pPr>
            <a:r>
              <a:rPr lang="en-GB" sz="2400" b="1" i="0" dirty="0">
                <a:effectLst/>
                <a:latin typeface="Calibri" panose="020F0502020204030204" pitchFamily="34" charset="0"/>
                <a:cs typeface="Calibri" panose="020F0502020204030204" pitchFamily="34" charset="0"/>
              </a:rPr>
              <a:t>Standardisation</a:t>
            </a:r>
            <a:r>
              <a:rPr lang="en-GB" sz="2400" b="0" i="0" dirty="0">
                <a:effectLst/>
                <a:latin typeface="Calibri" panose="020F0502020204030204" pitchFamily="34" charset="0"/>
                <a:cs typeface="Calibri" panose="020F0502020204030204" pitchFamily="34" charset="0"/>
              </a:rPr>
              <a:t>: A single police force allows for more standard policing practices across Scotland – same service everywhere. </a:t>
            </a:r>
          </a:p>
          <a:p>
            <a:pPr marL="0" indent="0">
              <a:buNone/>
            </a:pPr>
            <a:r>
              <a:rPr lang="en-GB" sz="2400" b="1" i="0" dirty="0">
                <a:effectLst/>
                <a:latin typeface="Calibri" panose="020F0502020204030204" pitchFamily="34" charset="0"/>
                <a:cs typeface="Calibri" panose="020F0502020204030204" pitchFamily="34" charset="0"/>
              </a:rPr>
              <a:t>Improved Coordination and Resource Allocation</a:t>
            </a:r>
            <a:r>
              <a:rPr lang="en-GB" sz="2400" b="0" i="0" dirty="0">
                <a:effectLst/>
                <a:latin typeface="Calibri" panose="020F0502020204030204" pitchFamily="34" charset="0"/>
                <a:cs typeface="Calibri" panose="020F0502020204030204" pitchFamily="34" charset="0"/>
              </a:rPr>
              <a:t>: With a unified structure, Police Scotland could coordinate responses to major incidents and allocate resources more effectively. </a:t>
            </a:r>
          </a:p>
          <a:p>
            <a:pPr marL="0" indent="0">
              <a:buNone/>
            </a:pPr>
            <a:r>
              <a:rPr lang="en-GB" sz="2400" b="1" i="0" dirty="0">
                <a:effectLst/>
                <a:latin typeface="Calibri" panose="020F0502020204030204" pitchFamily="34" charset="0"/>
                <a:cs typeface="Calibri" panose="020F0502020204030204" pitchFamily="34" charset="0"/>
              </a:rPr>
              <a:t>Enhanced Accountability and Governance</a:t>
            </a:r>
            <a:r>
              <a:rPr lang="en-GB" sz="2400" b="0" i="0" dirty="0">
                <a:effectLst/>
                <a:latin typeface="Calibri" panose="020F0502020204030204" pitchFamily="34" charset="0"/>
                <a:cs typeface="Calibri" panose="020F0502020204030204" pitchFamily="34" charset="0"/>
              </a:rPr>
              <a:t>: The creation of Police Scotland was accompanied by the establishment of the Scottish Police Authority, which oversees the force and ensures accountability. </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60317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21722-526E-1097-162C-F000AE6BCF86}"/>
              </a:ext>
            </a:extLst>
          </p:cNvPr>
          <p:cNvSpPr>
            <a:spLocks noGrp="1"/>
          </p:cNvSpPr>
          <p:nvPr>
            <p:ph type="title"/>
          </p:nvPr>
        </p:nvSpPr>
        <p:spPr/>
        <p:txBody>
          <a:bodyPr/>
          <a:lstStyle/>
          <a:p>
            <a:r>
              <a:rPr lang="en-GB" dirty="0"/>
              <a:t>Against One Force</a:t>
            </a:r>
          </a:p>
        </p:txBody>
      </p:sp>
      <p:sp>
        <p:nvSpPr>
          <p:cNvPr id="3" name="Content Placeholder 2">
            <a:extLst>
              <a:ext uri="{FF2B5EF4-FFF2-40B4-BE49-F238E27FC236}">
                <a16:creationId xmlns:a16="http://schemas.microsoft.com/office/drawing/2014/main" id="{A6843AD0-D95D-553D-AB30-7DEC9F25D7F2}"/>
              </a:ext>
            </a:extLst>
          </p:cNvPr>
          <p:cNvSpPr>
            <a:spLocks noGrp="1"/>
          </p:cNvSpPr>
          <p:nvPr>
            <p:ph idx="1"/>
          </p:nvPr>
        </p:nvSpPr>
        <p:spPr/>
        <p:txBody>
          <a:bodyPr>
            <a:normAutofit/>
          </a:bodyPr>
          <a:lstStyle/>
          <a:p>
            <a:r>
              <a:rPr lang="en-GB" sz="2400" b="1" i="0" u="none" strike="noStrike" dirty="0">
                <a:solidFill>
                  <a:srgbClr val="242424"/>
                </a:solidFill>
                <a:effectLst/>
                <a:latin typeface="Calibri" panose="020F0502020204030204" pitchFamily="34" charset="0"/>
                <a:cs typeface="Calibri" panose="020F0502020204030204" pitchFamily="34" charset="0"/>
              </a:rPr>
              <a:t>Loss of Local Accountability and responsiveness</a:t>
            </a:r>
            <a:r>
              <a:rPr lang="en-GB" sz="2400" i="0" u="none" strike="noStrike" dirty="0">
                <a:solidFill>
                  <a:srgbClr val="242424"/>
                </a:solidFill>
                <a:effectLst/>
                <a:latin typeface="Calibri" panose="020F0502020204030204" pitchFamily="34" charset="0"/>
                <a:cs typeface="Calibri" panose="020F0502020204030204" pitchFamily="34" charset="0"/>
              </a:rPr>
              <a:t>. Decisions made national rather than local where community-specific issues can be addressed.</a:t>
            </a:r>
            <a:r>
              <a:rPr lang="en-GB" sz="2400" i="0" dirty="0">
                <a:solidFill>
                  <a:srgbClr val="000000"/>
                </a:solidFill>
                <a:effectLst/>
                <a:latin typeface="Calibri" panose="020F0502020204030204" pitchFamily="34" charset="0"/>
                <a:cs typeface="Calibri" panose="020F0502020204030204" pitchFamily="34" charset="0"/>
              </a:rPr>
              <a:t>​</a:t>
            </a:r>
          </a:p>
          <a:p>
            <a:r>
              <a:rPr lang="en-GB" sz="2400" b="1" i="0" u="none" strike="noStrike" dirty="0">
                <a:solidFill>
                  <a:srgbClr val="242424"/>
                </a:solidFill>
                <a:effectLst/>
                <a:latin typeface="Calibri" panose="020F0502020204030204" pitchFamily="34" charset="0"/>
                <a:cs typeface="Calibri" panose="020F0502020204030204" pitchFamily="34" charset="0"/>
              </a:rPr>
              <a:t>Operational Independence </a:t>
            </a:r>
            <a:r>
              <a:rPr lang="en-GB" sz="2400" i="0" u="none" strike="noStrike" dirty="0">
                <a:solidFill>
                  <a:srgbClr val="242424"/>
                </a:solidFill>
                <a:effectLst/>
                <a:latin typeface="Calibri" panose="020F0502020204030204" pitchFamily="34" charset="0"/>
                <a:cs typeface="Calibri" panose="020F0502020204030204" pitchFamily="34" charset="0"/>
              </a:rPr>
              <a:t>would one force have political pressures </a:t>
            </a:r>
            <a:r>
              <a:rPr lang="en-GB" sz="2400" i="0" dirty="0">
                <a:solidFill>
                  <a:srgbClr val="000000"/>
                </a:solidFill>
                <a:effectLst/>
                <a:latin typeface="Calibri" panose="020F0502020204030204" pitchFamily="34" charset="0"/>
                <a:cs typeface="Calibri" panose="020F0502020204030204" pitchFamily="34" charset="0"/>
              </a:rPr>
              <a:t>​</a:t>
            </a:r>
          </a:p>
          <a:p>
            <a:r>
              <a:rPr lang="en-GB" sz="2400" b="1" dirty="0">
                <a:solidFill>
                  <a:srgbClr val="000000"/>
                </a:solidFill>
                <a:latin typeface="Calibri" panose="020F0502020204030204" pitchFamily="34" charset="0"/>
                <a:cs typeface="Calibri" panose="020F0502020204030204" pitchFamily="34" charset="0"/>
              </a:rPr>
              <a:t>Community relations </a:t>
            </a:r>
            <a:r>
              <a:rPr lang="en-GB" sz="2400" dirty="0">
                <a:solidFill>
                  <a:srgbClr val="000000"/>
                </a:solidFill>
                <a:latin typeface="Calibri" panose="020F0502020204030204" pitchFamily="34" charset="0"/>
                <a:cs typeface="Calibri" panose="020F0502020204030204" pitchFamily="34" charset="0"/>
              </a:rPr>
              <a:t>may be missed. Having centralised structures may lose connections with communities</a:t>
            </a:r>
          </a:p>
          <a:p>
            <a:r>
              <a:rPr lang="en-GB" sz="2400" b="1" dirty="0">
                <a:solidFill>
                  <a:srgbClr val="000000"/>
                </a:solidFill>
                <a:latin typeface="Calibri" panose="020F0502020204030204" pitchFamily="34" charset="0"/>
                <a:cs typeface="Calibri" panose="020F0502020204030204" pitchFamily="34" charset="0"/>
              </a:rPr>
              <a:t>Significant changes </a:t>
            </a:r>
            <a:r>
              <a:rPr lang="en-GB" sz="2400" dirty="0">
                <a:solidFill>
                  <a:srgbClr val="000000"/>
                </a:solidFill>
                <a:latin typeface="Calibri" panose="020F0502020204030204" pitchFamily="34" charset="0"/>
                <a:cs typeface="Calibri" panose="020F0502020204030204" pitchFamily="34" charset="0"/>
              </a:rPr>
              <a:t>in governance, management and operation procedures</a:t>
            </a:r>
          </a:p>
          <a:p>
            <a:endParaRPr lang="en-GB" sz="2400" dirty="0">
              <a:solidFill>
                <a:srgbClr val="000000"/>
              </a:solidFill>
              <a:latin typeface="Calibri" panose="020F0502020204030204" pitchFamily="34" charset="0"/>
              <a:cs typeface="Calibri" panose="020F0502020204030204" pitchFamily="34" charset="0"/>
            </a:endParaRPr>
          </a:p>
          <a:p>
            <a:pPr algn="l" rtl="0" fontAlgn="base">
              <a:lnSpc>
                <a:spcPts val="750"/>
              </a:lnSpc>
              <a:buFont typeface="Arial" panose="020B0604020202020204" pitchFamily="34" charset="0"/>
              <a:buChar char="•"/>
            </a:pPr>
            <a:r>
              <a:rPr lang="en-GB" sz="2400" b="1" i="0" u="none" strike="noStrike" dirty="0">
                <a:effectLst/>
                <a:latin typeface="Calibri" panose="020F0502020204030204" pitchFamily="34" charset="0"/>
                <a:cs typeface="Calibri" panose="020F0502020204030204" pitchFamily="34" charset="0"/>
              </a:rPr>
              <a:t>Potential for Bureaucracy</a:t>
            </a:r>
            <a:r>
              <a:rPr lang="en-GB" sz="2400" i="0" u="none" strike="noStrike" dirty="0">
                <a:solidFill>
                  <a:srgbClr val="242424"/>
                </a:solidFill>
                <a:effectLst/>
                <a:latin typeface="Calibri" panose="020F0502020204030204" pitchFamily="34" charset="0"/>
                <a:cs typeface="Calibri" panose="020F0502020204030204" pitchFamily="34" charset="0"/>
              </a:rPr>
              <a:t>:</a:t>
            </a:r>
            <a:r>
              <a:rPr lang="en-GB" sz="2400" u="none" strike="noStrike" dirty="0">
                <a:solidFill>
                  <a:srgbClr val="000000"/>
                </a:solidFill>
                <a:latin typeface="Calibri" panose="020F0502020204030204" pitchFamily="34" charset="0"/>
                <a:cs typeface="Calibri" panose="020F0502020204030204" pitchFamily="34" charset="0"/>
              </a:rPr>
              <a:t> having one single force. Decision making becoming</a:t>
            </a:r>
          </a:p>
          <a:p>
            <a:pPr marL="0" indent="0" algn="l" rtl="0" fontAlgn="base">
              <a:lnSpc>
                <a:spcPts val="750"/>
              </a:lnSpc>
              <a:buNone/>
            </a:pPr>
            <a:r>
              <a:rPr lang="en-GB" sz="2400" u="none" strike="noStrike" dirty="0">
                <a:solidFill>
                  <a:srgbClr val="000000"/>
                </a:solidFill>
                <a:latin typeface="Calibri" panose="020F0502020204030204" pitchFamily="34" charset="0"/>
                <a:cs typeface="Calibri" panose="020F0502020204030204" pitchFamily="34" charset="0"/>
              </a:rPr>
              <a:t> slower</a:t>
            </a:r>
          </a:p>
          <a:p>
            <a:pPr algn="l" rtl="0" fontAlgn="base">
              <a:lnSpc>
                <a:spcPts val="750"/>
              </a:lnSpc>
              <a:buFont typeface="Arial" panose="020B0604020202020204" pitchFamily="34" charset="0"/>
              <a:buChar char="•"/>
            </a:pPr>
            <a:endParaRPr lang="en-GB" sz="2400" u="none" strike="noStrike" dirty="0">
              <a:solidFill>
                <a:srgbClr val="000000"/>
              </a:solidFill>
              <a:latin typeface="Calibri" panose="020F0502020204030204" pitchFamily="34" charset="0"/>
              <a:cs typeface="Calibri" panose="020F0502020204030204" pitchFamily="34" charset="0"/>
            </a:endParaRPr>
          </a:p>
          <a:p>
            <a:pPr algn="l" rtl="0" fontAlgn="base">
              <a:lnSpc>
                <a:spcPts val="750"/>
              </a:lnSpc>
              <a:buFont typeface="Arial" panose="020B0604020202020204" pitchFamily="34" charset="0"/>
              <a:buChar char="•"/>
            </a:pPr>
            <a:r>
              <a:rPr lang="en-GB" sz="2400" b="1" dirty="0">
                <a:solidFill>
                  <a:srgbClr val="000000"/>
                </a:solidFill>
                <a:latin typeface="Calibri" panose="020F0502020204030204" pitchFamily="34" charset="0"/>
                <a:cs typeface="Calibri" panose="020F0502020204030204" pitchFamily="34" charset="0"/>
              </a:rPr>
              <a:t>Diverse needs </a:t>
            </a:r>
            <a:r>
              <a:rPr lang="en-GB" sz="2400" dirty="0">
                <a:solidFill>
                  <a:srgbClr val="000000"/>
                </a:solidFill>
                <a:latin typeface="Calibri" panose="020F0502020204030204" pitchFamily="34" charset="0"/>
                <a:cs typeface="Calibri" panose="020F0502020204030204" pitchFamily="34" charset="0"/>
              </a:rPr>
              <a:t>of areas one force will struggle to address differences. </a:t>
            </a:r>
            <a:endParaRPr lang="en-GB" sz="2400" i="0" dirty="0">
              <a:solidFill>
                <a:srgbClr val="000000"/>
              </a:solidFill>
              <a:effectLst/>
              <a:latin typeface="Calibri" panose="020F0502020204030204" pitchFamily="34" charset="0"/>
              <a:cs typeface="Calibri" panose="020F0502020204030204" pitchFamily="34" charset="0"/>
            </a:endParaRPr>
          </a:p>
          <a:p>
            <a:endParaRPr lang="en-GB" sz="2400" dirty="0">
              <a:solidFill>
                <a:srgbClr val="000000"/>
              </a:solidFill>
              <a:latin typeface="Calibri" panose="020F0502020204030204" pitchFamily="34" charset="0"/>
              <a:cs typeface="Calibri" panose="020F0502020204030204" pitchFamily="34" charset="0"/>
            </a:endParaRPr>
          </a:p>
          <a:p>
            <a:endParaRPr lang="en-GB" sz="2400" dirty="0">
              <a:solidFill>
                <a:srgbClr val="000000"/>
              </a:solidFill>
              <a:latin typeface="Calibri" panose="020F0502020204030204" pitchFamily="34" charset="0"/>
              <a:cs typeface="Calibri" panose="020F0502020204030204" pitchFamily="34" charset="0"/>
            </a:endParaRPr>
          </a:p>
          <a:p>
            <a:endParaRPr lang="en-GB" sz="2400" i="0" dirty="0">
              <a:solidFill>
                <a:srgbClr val="000000"/>
              </a:solidFill>
              <a:effectLst/>
              <a:latin typeface="Calibri" panose="020F0502020204030204" pitchFamily="34" charset="0"/>
              <a:cs typeface="Calibri" panose="020F0502020204030204" pitchFamily="34" charset="0"/>
            </a:endParaRPr>
          </a:p>
          <a:p>
            <a:endParaRPr lang="en-GB" sz="1800" b="0" i="0" dirty="0">
              <a:solidFill>
                <a:srgbClr val="000000"/>
              </a:solidFill>
              <a:effectLst/>
              <a:latin typeface="Segoe UI" panose="020B0502040204020203" pitchFamily="34" charset="0"/>
            </a:endParaRPr>
          </a:p>
          <a:p>
            <a:endParaRPr lang="en-GB" dirty="0"/>
          </a:p>
        </p:txBody>
      </p:sp>
    </p:spTree>
    <p:extLst>
      <p:ext uri="{BB962C8B-B14F-4D97-AF65-F5344CB8AC3E}">
        <p14:creationId xmlns:p14="http://schemas.microsoft.com/office/powerpoint/2010/main" val="31862594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1589EBD-2A67-F1CF-D9B5-ED092402B430}"/>
              </a:ext>
            </a:extLst>
          </p:cNvPr>
          <p:cNvSpPr>
            <a:spLocks noGrp="1"/>
          </p:cNvSpPr>
          <p:nvPr>
            <p:ph type="title"/>
          </p:nvPr>
        </p:nvSpPr>
        <p:spPr>
          <a:xfrm>
            <a:off x="4038600" y="1939159"/>
            <a:ext cx="7644627" cy="2751086"/>
          </a:xfrm>
        </p:spPr>
        <p:txBody>
          <a:bodyPr vert="horz" lIns="91440" tIns="45720" rIns="91440" bIns="45720" rtlCol="0" anchor="b">
            <a:normAutofit/>
          </a:bodyPr>
          <a:lstStyle/>
          <a:p>
            <a:pPr algn="r"/>
            <a:r>
              <a:rPr lang="en-US" sz="6000" kern="1200">
                <a:solidFill>
                  <a:schemeClr val="tx1"/>
                </a:solidFill>
                <a:latin typeface="+mj-lt"/>
                <a:ea typeface="+mj-ea"/>
                <a:cs typeface="+mj-cs"/>
              </a:rPr>
              <a:t>Police Scotland Problems</a:t>
            </a:r>
          </a:p>
        </p:txBody>
      </p:sp>
      <p:sp>
        <p:nvSpPr>
          <p:cNvPr id="3" name="Content Placeholder 2">
            <a:extLst>
              <a:ext uri="{FF2B5EF4-FFF2-40B4-BE49-F238E27FC236}">
                <a16:creationId xmlns:a16="http://schemas.microsoft.com/office/drawing/2014/main" id="{5F2D2C5F-EFEF-C918-DB1D-3A7D18D7E748}"/>
              </a:ext>
            </a:extLst>
          </p:cNvPr>
          <p:cNvSpPr>
            <a:spLocks noGrp="1"/>
          </p:cNvSpPr>
          <p:nvPr>
            <p:ph idx="1"/>
          </p:nvPr>
        </p:nvSpPr>
        <p:spPr>
          <a:xfrm>
            <a:off x="4038600" y="4782320"/>
            <a:ext cx="7644627" cy="1329443"/>
          </a:xfrm>
        </p:spPr>
        <p:txBody>
          <a:bodyPr vert="horz" lIns="91440" tIns="45720" rIns="91440" bIns="45720" rtlCol="0">
            <a:normAutofit/>
          </a:bodyPr>
          <a:lstStyle/>
          <a:p>
            <a:pPr marL="0" indent="0" algn="r">
              <a:buNone/>
            </a:pPr>
            <a:r>
              <a:rPr lang="en-US" sz="2400" kern="1200">
                <a:solidFill>
                  <a:schemeClr val="tx1"/>
                </a:solidFill>
                <a:latin typeface="+mn-lt"/>
                <a:ea typeface="+mn-ea"/>
                <a:cs typeface="+mn-cs"/>
                <a:hlinkClick r:id="rId2"/>
              </a:rPr>
              <a:t>A decade of Police Scotland - fewer officers, more work - BBC News</a:t>
            </a:r>
            <a:endParaRPr lang="en-US" sz="2400" kern="1200">
              <a:solidFill>
                <a:schemeClr val="tx1"/>
              </a:solidFill>
              <a:latin typeface="+mn-lt"/>
              <a:ea typeface="+mn-ea"/>
              <a:cs typeface="+mn-cs"/>
            </a:endParaRPr>
          </a:p>
        </p:txBody>
      </p:sp>
    </p:spTree>
    <p:extLst>
      <p:ext uri="{BB962C8B-B14F-4D97-AF65-F5344CB8AC3E}">
        <p14:creationId xmlns:p14="http://schemas.microsoft.com/office/powerpoint/2010/main" val="983344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B2AE301-8298-47C2-81FA-781BA50D99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68DBE596-692C-4777-8933-9D5BB8533B3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9C38783D-8606-4709-8C6F-69DE0EF81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665A2D8C-561A-4347-88E9-4D84CF7CA9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77CB8EFE-31DC-44A2-A07E-FD84E8DA3E2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B6473FEC-46FF-4C7E-85BA-344E0365CA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8C875950-A52D-453F-A602-3E58AD414E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3">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8C93DE8C-0CDE-A2D1-973F-49FC7C1793C7}"/>
              </a:ext>
            </a:extLst>
          </p:cNvPr>
          <p:cNvSpPr>
            <a:spLocks noGrp="1"/>
          </p:cNvSpPr>
          <p:nvPr>
            <p:ph type="title" idx="4294967295"/>
          </p:nvPr>
        </p:nvSpPr>
        <p:spPr>
          <a:xfrm>
            <a:off x="6099175" y="1354819"/>
            <a:ext cx="5240881" cy="2411014"/>
          </a:xfrm>
        </p:spPr>
        <p:txBody>
          <a:bodyPr vert="horz" lIns="91440" tIns="45720" rIns="91440" bIns="45720" rtlCol="0" anchor="b">
            <a:normAutofit/>
          </a:bodyPr>
          <a:lstStyle/>
          <a:p>
            <a:r>
              <a:rPr lang="en-US" sz="4000" kern="1200">
                <a:solidFill>
                  <a:schemeClr val="bg1"/>
                </a:solidFill>
                <a:latin typeface="+mj-lt"/>
                <a:ea typeface="+mj-ea"/>
                <a:cs typeface="+mj-cs"/>
              </a:rPr>
              <a:t>Could the plans be achieved with 1 force?</a:t>
            </a:r>
            <a:br>
              <a:rPr lang="en-US" sz="4000" kern="1200">
                <a:solidFill>
                  <a:schemeClr val="bg1"/>
                </a:solidFill>
                <a:latin typeface="+mj-lt"/>
                <a:ea typeface="+mj-ea"/>
                <a:cs typeface="+mj-cs"/>
              </a:rPr>
            </a:br>
            <a:r>
              <a:rPr lang="en-US" sz="4000" kern="1200">
                <a:solidFill>
                  <a:schemeClr val="bg1"/>
                </a:solidFill>
                <a:latin typeface="+mj-lt"/>
                <a:ea typeface="+mj-ea"/>
                <a:cs typeface="+mj-cs"/>
              </a:rPr>
              <a:t>Discuss</a:t>
            </a:r>
          </a:p>
        </p:txBody>
      </p:sp>
      <p:pic>
        <p:nvPicPr>
          <p:cNvPr id="5" name="Picture 4">
            <a:extLst>
              <a:ext uri="{FF2B5EF4-FFF2-40B4-BE49-F238E27FC236}">
                <a16:creationId xmlns:a16="http://schemas.microsoft.com/office/drawing/2014/main" id="{B8203CF1-49A7-1A01-79EA-FEC7B2F3B4EA}"/>
              </a:ext>
            </a:extLst>
          </p:cNvPr>
          <p:cNvPicPr>
            <a:picLocks noChangeAspect="1"/>
          </p:cNvPicPr>
          <p:nvPr/>
        </p:nvPicPr>
        <p:blipFill>
          <a:blip r:embed="rId4"/>
          <a:stretch>
            <a:fillRect/>
          </a:stretch>
        </p:blipFill>
        <p:spPr>
          <a:xfrm>
            <a:off x="835024" y="1578702"/>
            <a:ext cx="4397376" cy="2989227"/>
          </a:xfrm>
          <a:prstGeom prst="rect">
            <a:avLst/>
          </a:prstGeom>
        </p:spPr>
      </p:pic>
    </p:spTree>
    <p:extLst>
      <p:ext uri="{BB962C8B-B14F-4D97-AF65-F5344CB8AC3E}">
        <p14:creationId xmlns:p14="http://schemas.microsoft.com/office/powerpoint/2010/main" val="220771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1611-1AC8-F178-6782-83D93DFA9CDC}"/>
              </a:ext>
            </a:extLst>
          </p:cNvPr>
          <p:cNvSpPr>
            <a:spLocks noGrp="1"/>
          </p:cNvSpPr>
          <p:nvPr>
            <p:ph type="title"/>
          </p:nvPr>
        </p:nvSpPr>
        <p:spPr/>
        <p:txBody>
          <a:bodyPr/>
          <a:lstStyle/>
          <a:p>
            <a:br>
              <a:rPr lang="en-GB" dirty="0"/>
            </a:br>
            <a:r>
              <a:rPr lang="en-GB"/>
              <a:t>One Welsh Police Force?</a:t>
            </a:r>
          </a:p>
          <a:p>
            <a:endParaRPr lang="en-GB" dirty="0"/>
          </a:p>
        </p:txBody>
      </p:sp>
      <p:sp>
        <p:nvSpPr>
          <p:cNvPr id="3" name="Content Placeholder 2">
            <a:extLst>
              <a:ext uri="{FF2B5EF4-FFF2-40B4-BE49-F238E27FC236}">
                <a16:creationId xmlns:a16="http://schemas.microsoft.com/office/drawing/2014/main" id="{BC89B0FB-FF01-78AB-3E48-653328F2644E}"/>
              </a:ext>
            </a:extLst>
          </p:cNvPr>
          <p:cNvSpPr>
            <a:spLocks noGrp="1"/>
          </p:cNvSpPr>
          <p:nvPr>
            <p:ph idx="1"/>
          </p:nvPr>
        </p:nvSpPr>
        <p:spPr/>
        <p:txBody>
          <a:bodyPr vert="horz" lIns="91440" tIns="45720" rIns="91440" bIns="45720" rtlCol="0" anchor="t">
            <a:normAutofit/>
          </a:bodyPr>
          <a:lstStyle/>
          <a:p>
            <a:r>
              <a:rPr lang="en-GB" sz="2400">
                <a:latin typeface="Calibri"/>
                <a:ea typeface="Calibri"/>
                <a:cs typeface="Calibri"/>
              </a:rPr>
              <a:t>Yes – Chief Constable </a:t>
            </a:r>
            <a:r>
              <a:rPr lang="en-GB" sz="2400">
                <a:solidFill>
                  <a:srgbClr val="141414"/>
                </a:solidFill>
                <a:latin typeface="Calibri"/>
                <a:ea typeface="Calibri"/>
                <a:cs typeface="Calibri"/>
              </a:rPr>
              <a:t>Richard Lewis has said this should be in place by 2030.</a:t>
            </a:r>
            <a:endParaRPr lang="en-US" sz="2400">
              <a:latin typeface="Calibri"/>
              <a:ea typeface="Calibri"/>
              <a:cs typeface="Calibri"/>
            </a:endParaRPr>
          </a:p>
          <a:p>
            <a:r>
              <a:rPr lang="en-GB" sz="2400">
                <a:solidFill>
                  <a:srgbClr val="242424"/>
                </a:solidFill>
                <a:latin typeface="Calibri"/>
                <a:ea typeface="Calibri"/>
                <a:cs typeface="Segoe UI"/>
              </a:rPr>
              <a:t>Expressed his personal view that forming one national police force for Wales would bring </a:t>
            </a:r>
            <a:r>
              <a:rPr lang="en-GB" sz="2400" b="1">
                <a:solidFill>
                  <a:srgbClr val="242424"/>
                </a:solidFill>
                <a:latin typeface="Calibri"/>
                <a:ea typeface="Calibri"/>
                <a:cs typeface="Segoe UI"/>
              </a:rPr>
              <a:t>"sound operational benefits"</a:t>
            </a:r>
            <a:r>
              <a:rPr lang="en-GB" sz="2400">
                <a:solidFill>
                  <a:srgbClr val="242424"/>
                </a:solidFill>
                <a:latin typeface="Calibri"/>
                <a:ea typeface="Calibri"/>
                <a:cs typeface="Segoe UI"/>
              </a:rPr>
              <a:t> and could be the </a:t>
            </a:r>
            <a:r>
              <a:rPr lang="en-GB" sz="2400" b="1">
                <a:solidFill>
                  <a:srgbClr val="242424"/>
                </a:solidFill>
                <a:latin typeface="Calibri"/>
                <a:ea typeface="Calibri"/>
                <a:cs typeface="Segoe UI"/>
              </a:rPr>
              <a:t>"next natural step"</a:t>
            </a:r>
            <a:r>
              <a:rPr lang="en-GB" sz="2400" dirty="0">
                <a:solidFill>
                  <a:srgbClr val="242424"/>
                </a:solidFill>
                <a:latin typeface="Calibri"/>
                <a:ea typeface="Calibri"/>
                <a:cs typeface="Segoe UI"/>
              </a:rPr>
              <a:t> </a:t>
            </a:r>
            <a:r>
              <a:rPr lang="en-GB" sz="2400">
                <a:solidFill>
                  <a:srgbClr val="242424"/>
                </a:solidFill>
                <a:latin typeface="Calibri"/>
                <a:ea typeface="Calibri"/>
                <a:cs typeface="Segoe UI"/>
              </a:rPr>
              <a:t>for achieving efficiencies</a:t>
            </a:r>
            <a:endParaRPr lang="en-GB" sz="2400" dirty="0">
              <a:solidFill>
                <a:srgbClr val="242424"/>
              </a:solidFill>
              <a:latin typeface="Calibri"/>
              <a:ea typeface="Calibri"/>
              <a:cs typeface="Segoe UI"/>
            </a:endParaRPr>
          </a:p>
          <a:p>
            <a:r>
              <a:rPr lang="en-GB" sz="2400">
                <a:solidFill>
                  <a:srgbClr val="242424"/>
                </a:solidFill>
                <a:latin typeface="Calibri"/>
                <a:ea typeface="Calibri"/>
                <a:cs typeface="Segoe UI"/>
              </a:rPr>
              <a:t>Jeremy Vaughan, the Chief Constable SWP stated that for a single Welsh police force to work effectively, policing would need to be devolved to the Welsh Government. </a:t>
            </a:r>
          </a:p>
          <a:p>
            <a:r>
              <a:rPr lang="en-GB" sz="2400">
                <a:solidFill>
                  <a:srgbClr val="242424"/>
                </a:solidFill>
                <a:latin typeface="Calibri"/>
                <a:ea typeface="Calibri"/>
                <a:cs typeface="Segoe UI"/>
              </a:rPr>
              <a:t>Acknowledged potential efficiencies but also highlighted challenges in maintaining local service delivery and the need for political will to support such a transition</a:t>
            </a:r>
            <a:endParaRPr lang="en-GB" sz="2400" dirty="0">
              <a:solidFill>
                <a:srgbClr val="242424"/>
              </a:solidFill>
              <a:latin typeface="Calibri"/>
              <a:ea typeface="Calibri"/>
              <a:cs typeface="Segoe UI"/>
            </a:endParaRPr>
          </a:p>
        </p:txBody>
      </p:sp>
    </p:spTree>
    <p:extLst>
      <p:ext uri="{BB962C8B-B14F-4D97-AF65-F5344CB8AC3E}">
        <p14:creationId xmlns:p14="http://schemas.microsoft.com/office/powerpoint/2010/main" val="25578303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533D4-CCFF-3B8C-321E-D36ADCA3DD05}"/>
              </a:ext>
            </a:extLst>
          </p:cNvPr>
          <p:cNvSpPr>
            <a:spLocks noGrp="1"/>
          </p:cNvSpPr>
          <p:nvPr>
            <p:ph type="title"/>
          </p:nvPr>
        </p:nvSpPr>
        <p:spPr/>
        <p:txBody>
          <a:bodyPr/>
          <a:lstStyle/>
          <a:p>
            <a:r>
              <a:rPr lang="en-GB" dirty="0"/>
              <a:t>Sources </a:t>
            </a:r>
          </a:p>
        </p:txBody>
      </p:sp>
      <p:sp>
        <p:nvSpPr>
          <p:cNvPr id="3" name="Content Placeholder 2">
            <a:extLst>
              <a:ext uri="{FF2B5EF4-FFF2-40B4-BE49-F238E27FC236}">
                <a16:creationId xmlns:a16="http://schemas.microsoft.com/office/drawing/2014/main" id="{CC903294-830F-B7A1-B1C5-32BA2A4955D4}"/>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Policing in England and Wales: Future Operating Environment 2040</a:t>
            </a:r>
            <a:endParaRPr lang="en-GB" dirty="0">
              <a:ea typeface="+mn-lt"/>
              <a:cs typeface="+mn-lt"/>
            </a:endParaRPr>
          </a:p>
          <a:p>
            <a:r>
              <a:rPr lang="en-GB" dirty="0">
                <a:ea typeface="+mn-lt"/>
                <a:cs typeface="+mn-lt"/>
                <a:hlinkClick r:id="rId3"/>
              </a:rPr>
              <a:t>Policing would need to be devolved for one Welsh police force to work says South Wales Chief Constable</a:t>
            </a:r>
            <a:endParaRPr lang="en-GB" dirty="0"/>
          </a:p>
          <a:p>
            <a:r>
              <a:rPr lang="en-GB" dirty="0">
                <a:ea typeface="+mn-lt"/>
                <a:cs typeface="+mn-lt"/>
                <a:hlinkClick r:id="rId4"/>
              </a:rPr>
              <a:t>Preparing for the devolution of policing in Wales [HTML] | GOV.WALES</a:t>
            </a:r>
          </a:p>
          <a:p>
            <a:r>
              <a:rPr lang="en-GB" dirty="0">
                <a:ea typeface="+mn-lt"/>
                <a:cs typeface="+mn-lt"/>
                <a:hlinkClick r:id="rId5"/>
              </a:rPr>
              <a:t>Chief gives personal views on forming one Welsh police force</a:t>
            </a:r>
          </a:p>
        </p:txBody>
      </p:sp>
    </p:spTree>
    <p:extLst>
      <p:ext uri="{BB962C8B-B14F-4D97-AF65-F5344CB8AC3E}">
        <p14:creationId xmlns:p14="http://schemas.microsoft.com/office/powerpoint/2010/main" val="14172579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33635-58A1-65EB-9FB8-1B4D4D946352}"/>
              </a:ext>
            </a:extLst>
          </p:cNvPr>
          <p:cNvSpPr>
            <a:spLocks noGrp="1"/>
          </p:cNvSpPr>
          <p:nvPr>
            <p:ph type="title"/>
          </p:nvPr>
        </p:nvSpPr>
        <p:spPr/>
        <p:txBody>
          <a:bodyPr/>
          <a:lstStyle/>
          <a:p>
            <a:r>
              <a:rPr lang="en-GB" sz="4400" dirty="0"/>
              <a:t>Future challenges In Policing</a:t>
            </a:r>
            <a:endParaRPr lang="en-GB" dirty="0"/>
          </a:p>
        </p:txBody>
      </p:sp>
      <p:sp>
        <p:nvSpPr>
          <p:cNvPr id="3" name="Content Placeholder 2">
            <a:extLst>
              <a:ext uri="{FF2B5EF4-FFF2-40B4-BE49-F238E27FC236}">
                <a16:creationId xmlns:a16="http://schemas.microsoft.com/office/drawing/2014/main" id="{3B03BA34-282D-C118-0C91-A9B26CE5737B}"/>
              </a:ext>
            </a:extLst>
          </p:cNvPr>
          <p:cNvSpPr>
            <a:spLocks noGrp="1"/>
          </p:cNvSpPr>
          <p:nvPr>
            <p:ph idx="1"/>
          </p:nvPr>
        </p:nvSpPr>
        <p:spPr/>
        <p:txBody>
          <a:bodyPr/>
          <a:lstStyle/>
          <a:p>
            <a:r>
              <a:rPr lang="en-GB" sz="2800" dirty="0"/>
              <a:t>Challenge 1: Balancing the benefits and risks of AI in an emerging surveillance society</a:t>
            </a:r>
          </a:p>
          <a:p>
            <a:r>
              <a:rPr lang="en-GB" dirty="0"/>
              <a:t>Challenge 2: Policing digital disinformation</a:t>
            </a:r>
          </a:p>
          <a:p>
            <a:r>
              <a:rPr lang="en-GB" dirty="0"/>
              <a:t>Challenge 3: Building trust in a digital era</a:t>
            </a:r>
          </a:p>
          <a:p>
            <a:r>
              <a:rPr lang="en-GB" dirty="0"/>
              <a:t>Challenge 4: Shaping the future police workforce</a:t>
            </a:r>
          </a:p>
          <a:p>
            <a:r>
              <a:rPr lang="en-GB" dirty="0"/>
              <a:t>Challenge 5: Operating in conditions of increasing complexity</a:t>
            </a:r>
          </a:p>
        </p:txBody>
      </p:sp>
    </p:spTree>
    <p:extLst>
      <p:ext uri="{BB962C8B-B14F-4D97-AF65-F5344CB8AC3E}">
        <p14:creationId xmlns:p14="http://schemas.microsoft.com/office/powerpoint/2010/main" val="35626999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Freeform: Shape 11">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F8D84E-A94F-EC9A-C118-6BC09DFFB340}"/>
              </a:ext>
            </a:extLst>
          </p:cNvPr>
          <p:cNvSpPr>
            <a:spLocks noGrp="1"/>
          </p:cNvSpPr>
          <p:nvPr>
            <p:ph type="title"/>
          </p:nvPr>
        </p:nvSpPr>
        <p:spPr>
          <a:xfrm>
            <a:off x="371094" y="648929"/>
            <a:ext cx="3438144" cy="1751371"/>
          </a:xfrm>
        </p:spPr>
        <p:txBody>
          <a:bodyPr anchor="ctr">
            <a:normAutofit fontScale="90000"/>
          </a:bodyPr>
          <a:lstStyle/>
          <a:p>
            <a:r>
              <a:rPr lang="en-GB" sz="2800" dirty="0"/>
              <a:t>Challenge 1: Balancing the benefits and risks of AI in an emerging surveillance society</a:t>
            </a:r>
            <a:br>
              <a:rPr lang="en-GB" sz="2800" dirty="0"/>
            </a:br>
            <a:endParaRPr lang="en-GB" sz="2800" dirty="0"/>
          </a:p>
        </p:txBody>
      </p:sp>
      <p:sp>
        <p:nvSpPr>
          <p:cNvPr id="16" name="Rectangle 15">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2ED2B87-9D07-D86C-0F1A-30F564BA3803}"/>
              </a:ext>
            </a:extLst>
          </p:cNvPr>
          <p:cNvSpPr>
            <a:spLocks noGrp="1"/>
          </p:cNvSpPr>
          <p:nvPr>
            <p:ph idx="1"/>
          </p:nvPr>
        </p:nvSpPr>
        <p:spPr>
          <a:xfrm>
            <a:off x="371094" y="2718054"/>
            <a:ext cx="3438906" cy="3207258"/>
          </a:xfrm>
        </p:spPr>
        <p:txBody>
          <a:bodyPr anchor="t">
            <a:normAutofit/>
          </a:bodyPr>
          <a:lstStyle/>
          <a:p>
            <a:endParaRPr lang="en-GB" sz="1700" dirty="0"/>
          </a:p>
        </p:txBody>
      </p:sp>
      <p:pic>
        <p:nvPicPr>
          <p:cNvPr id="5" name="Picture 4">
            <a:extLst>
              <a:ext uri="{FF2B5EF4-FFF2-40B4-BE49-F238E27FC236}">
                <a16:creationId xmlns:a16="http://schemas.microsoft.com/office/drawing/2014/main" id="{A86D1B54-01C9-6F47-0419-095A79198477}"/>
              </a:ext>
            </a:extLst>
          </p:cNvPr>
          <p:cNvPicPr>
            <a:picLocks noChangeAspect="1"/>
          </p:cNvPicPr>
          <p:nvPr/>
        </p:nvPicPr>
        <p:blipFill>
          <a:blip r:embed="rId2"/>
          <a:stretch>
            <a:fillRect/>
          </a:stretch>
        </p:blipFill>
        <p:spPr>
          <a:xfrm>
            <a:off x="3809238" y="209862"/>
            <a:ext cx="7978981" cy="6382512"/>
          </a:xfrm>
          <a:prstGeom prst="rect">
            <a:avLst/>
          </a:prstGeom>
        </p:spPr>
      </p:pic>
    </p:spTree>
    <p:extLst>
      <p:ext uri="{BB962C8B-B14F-4D97-AF65-F5344CB8AC3E}">
        <p14:creationId xmlns:p14="http://schemas.microsoft.com/office/powerpoint/2010/main" val="3830952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50BD2-BFB8-2F87-34A2-7B1FBBC905A5}"/>
              </a:ext>
            </a:extLst>
          </p:cNvPr>
          <p:cNvSpPr>
            <a:spLocks noGrp="1"/>
          </p:cNvSpPr>
          <p:nvPr>
            <p:ph type="title"/>
          </p:nvPr>
        </p:nvSpPr>
        <p:spPr/>
        <p:txBody>
          <a:bodyPr/>
          <a:lstStyle/>
          <a:p>
            <a:r>
              <a:rPr lang="en-GB" dirty="0"/>
              <a:t>Challenge 1</a:t>
            </a:r>
          </a:p>
        </p:txBody>
      </p:sp>
      <p:sp>
        <p:nvSpPr>
          <p:cNvPr id="3" name="Content Placeholder 2">
            <a:extLst>
              <a:ext uri="{FF2B5EF4-FFF2-40B4-BE49-F238E27FC236}">
                <a16:creationId xmlns:a16="http://schemas.microsoft.com/office/drawing/2014/main" id="{876618C0-4F14-C025-3CFB-1123B2AC9EE9}"/>
              </a:ext>
            </a:extLst>
          </p:cNvPr>
          <p:cNvSpPr>
            <a:spLocks noGrp="1"/>
          </p:cNvSpPr>
          <p:nvPr>
            <p:ph idx="1"/>
          </p:nvPr>
        </p:nvSpPr>
        <p:spPr/>
        <p:txBody>
          <a:bodyPr/>
          <a:lstStyle/>
          <a:p>
            <a:r>
              <a:rPr lang="en-GB" b="1" i="1" dirty="0"/>
              <a:t>“We’re not living in the 21st century in policing at the moment. For us to be a proper part of the future, we’ve got to get our act together on things like AI, to use it to our advantage”</a:t>
            </a:r>
          </a:p>
          <a:p>
            <a:endParaRPr lang="en-GB" dirty="0"/>
          </a:p>
          <a:p>
            <a:r>
              <a:rPr lang="en-GB" dirty="0"/>
              <a:t>What is the value proposition for using AI and ‘human profiling’ systems across different policing activities? </a:t>
            </a:r>
          </a:p>
          <a:p>
            <a:r>
              <a:rPr lang="en-GB" dirty="0"/>
              <a:t>How can policing ensure that it uses AI in a way that builds rather than undermines public trust</a:t>
            </a:r>
          </a:p>
        </p:txBody>
      </p:sp>
    </p:spTree>
    <p:extLst>
      <p:ext uri="{BB962C8B-B14F-4D97-AF65-F5344CB8AC3E}">
        <p14:creationId xmlns:p14="http://schemas.microsoft.com/office/powerpoint/2010/main" val="276858764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63A0-4BFD-1322-0162-1C307F835561}"/>
              </a:ext>
            </a:extLst>
          </p:cNvPr>
          <p:cNvSpPr>
            <a:spLocks noGrp="1"/>
          </p:cNvSpPr>
          <p:nvPr>
            <p:ph type="title"/>
          </p:nvPr>
        </p:nvSpPr>
        <p:spPr>
          <a:xfrm>
            <a:off x="876693" y="741391"/>
            <a:ext cx="3455821" cy="1616203"/>
          </a:xfrm>
        </p:spPr>
        <p:txBody>
          <a:bodyPr anchor="b">
            <a:normAutofit/>
          </a:bodyPr>
          <a:lstStyle/>
          <a:p>
            <a:br>
              <a:rPr lang="en-GB" sz="2700"/>
            </a:br>
            <a:r>
              <a:rPr lang="en-GB" sz="2700"/>
              <a:t>Challenge 2: Policing digital disinformation</a:t>
            </a:r>
            <a:br>
              <a:rPr lang="en-GB" sz="2700"/>
            </a:br>
            <a:endParaRPr lang="en-GB" sz="2700"/>
          </a:p>
        </p:txBody>
      </p:sp>
      <p:sp>
        <p:nvSpPr>
          <p:cNvPr id="3" name="Content Placeholder 2">
            <a:extLst>
              <a:ext uri="{FF2B5EF4-FFF2-40B4-BE49-F238E27FC236}">
                <a16:creationId xmlns:a16="http://schemas.microsoft.com/office/drawing/2014/main" id="{4751DF2E-A419-567C-67F6-07E74491549D}"/>
              </a:ext>
            </a:extLst>
          </p:cNvPr>
          <p:cNvSpPr>
            <a:spLocks noGrp="1"/>
          </p:cNvSpPr>
          <p:nvPr>
            <p:ph idx="1"/>
          </p:nvPr>
        </p:nvSpPr>
        <p:spPr>
          <a:xfrm>
            <a:off x="876693" y="2533475"/>
            <a:ext cx="3798546" cy="4044305"/>
          </a:xfrm>
        </p:spPr>
        <p:txBody>
          <a:bodyPr anchor="t">
            <a:normAutofit/>
          </a:bodyPr>
          <a:lstStyle/>
          <a:p>
            <a:r>
              <a:rPr lang="en-GB" sz="2000" b="1" i="1" dirty="0"/>
              <a:t>“The amount of disinformation that’s out there could really impact our ability to build public trust”</a:t>
            </a:r>
          </a:p>
          <a:p>
            <a:endParaRPr lang="en-GB" sz="2000" dirty="0"/>
          </a:p>
          <a:p>
            <a:r>
              <a:rPr lang="en-GB" sz="1800" dirty="0"/>
              <a:t>The use of disinformation to artificially shape public opinion online is likely to grow in both scale and sophistication</a:t>
            </a:r>
          </a:p>
          <a:p>
            <a:r>
              <a:rPr lang="en-GB" sz="1200" dirty="0"/>
              <a:t>What role might police communications play in countering the effects of disinformation on social cohesion, police legitimacy and operational integrity?</a:t>
            </a:r>
            <a:endParaRPr lang="en-GB" sz="1800" dirty="0"/>
          </a:p>
        </p:txBody>
      </p:sp>
      <p:pic>
        <p:nvPicPr>
          <p:cNvPr id="5" name="Picture 4">
            <a:extLst>
              <a:ext uri="{FF2B5EF4-FFF2-40B4-BE49-F238E27FC236}">
                <a16:creationId xmlns:a16="http://schemas.microsoft.com/office/drawing/2014/main" id="{B37E5223-074A-F156-0D8A-116BA256480F}"/>
              </a:ext>
            </a:extLst>
          </p:cNvPr>
          <p:cNvPicPr>
            <a:picLocks noChangeAspect="1"/>
          </p:cNvPicPr>
          <p:nvPr/>
        </p:nvPicPr>
        <p:blipFill>
          <a:blip r:embed="rId2"/>
          <a:stretch>
            <a:fillRect/>
          </a:stretch>
        </p:blipFill>
        <p:spPr>
          <a:xfrm>
            <a:off x="4987672" y="965770"/>
            <a:ext cx="6389346" cy="4935769"/>
          </a:xfrm>
          <a:prstGeom prst="rect">
            <a:avLst/>
          </a:prstGeom>
        </p:spPr>
      </p:pic>
      <p:grpSp>
        <p:nvGrpSpPr>
          <p:cNvPr id="10" name="Group 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323444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CC682-2782-8C32-815A-D3768976231C}"/>
              </a:ext>
            </a:extLst>
          </p:cNvPr>
          <p:cNvSpPr>
            <a:spLocks noGrp="1"/>
          </p:cNvSpPr>
          <p:nvPr>
            <p:ph type="title"/>
          </p:nvPr>
        </p:nvSpPr>
        <p:spPr>
          <a:xfrm>
            <a:off x="876693" y="741391"/>
            <a:ext cx="3455821" cy="1616203"/>
          </a:xfrm>
        </p:spPr>
        <p:txBody>
          <a:bodyPr anchor="b">
            <a:normAutofit/>
          </a:bodyPr>
          <a:lstStyle/>
          <a:p>
            <a:r>
              <a:rPr lang="en-GB" sz="3200"/>
              <a:t>Challenge 3: Building trust in a digital era</a:t>
            </a:r>
          </a:p>
        </p:txBody>
      </p:sp>
      <p:sp>
        <p:nvSpPr>
          <p:cNvPr id="3" name="Content Placeholder 2">
            <a:extLst>
              <a:ext uri="{FF2B5EF4-FFF2-40B4-BE49-F238E27FC236}">
                <a16:creationId xmlns:a16="http://schemas.microsoft.com/office/drawing/2014/main" id="{813806F9-3A87-46BA-CB7A-7C936FB3EB79}"/>
              </a:ext>
            </a:extLst>
          </p:cNvPr>
          <p:cNvSpPr>
            <a:spLocks noGrp="1"/>
          </p:cNvSpPr>
          <p:nvPr>
            <p:ph idx="1"/>
          </p:nvPr>
        </p:nvSpPr>
        <p:spPr>
          <a:xfrm>
            <a:off x="876693" y="2533476"/>
            <a:ext cx="3455821" cy="3447832"/>
          </a:xfrm>
        </p:spPr>
        <p:txBody>
          <a:bodyPr anchor="t">
            <a:normAutofit fontScale="92500" lnSpcReduction="10000"/>
          </a:bodyPr>
          <a:lstStyle/>
          <a:p>
            <a:r>
              <a:rPr lang="en-GB" sz="2000" b="1" i="1" dirty="0"/>
              <a:t>“If we aren’t able to give people the outcomes they want, if we aren’t able to keep up with new crime trends, if we aren’t able to make ourselves relevant in the digital space, we’ll lose public trust.”</a:t>
            </a:r>
          </a:p>
          <a:p>
            <a:r>
              <a:rPr lang="en-GB" sz="1400" dirty="0"/>
              <a:t>Is policing’s current approach to digital engagement capable of building public trust in the digital era? </a:t>
            </a:r>
          </a:p>
          <a:p>
            <a:r>
              <a:rPr lang="en-GB" sz="1400" dirty="0"/>
              <a:t> What is the future role of policing in regulating online spaces – both in terms of enforcing regulation and investigating breaches? </a:t>
            </a:r>
            <a:endParaRPr lang="en-GB" sz="2000" b="1" i="1" dirty="0"/>
          </a:p>
        </p:txBody>
      </p:sp>
      <p:pic>
        <p:nvPicPr>
          <p:cNvPr id="5" name="Picture 4">
            <a:extLst>
              <a:ext uri="{FF2B5EF4-FFF2-40B4-BE49-F238E27FC236}">
                <a16:creationId xmlns:a16="http://schemas.microsoft.com/office/drawing/2014/main" id="{B91FAF30-52E7-E9D3-E7AB-EE080B0842B6}"/>
              </a:ext>
            </a:extLst>
          </p:cNvPr>
          <p:cNvPicPr>
            <a:picLocks noChangeAspect="1"/>
          </p:cNvPicPr>
          <p:nvPr/>
        </p:nvPicPr>
        <p:blipFill>
          <a:blip r:embed="rId2"/>
          <a:stretch>
            <a:fillRect/>
          </a:stretch>
        </p:blipFill>
        <p:spPr>
          <a:xfrm>
            <a:off x="4781862" y="741391"/>
            <a:ext cx="6475437" cy="5384528"/>
          </a:xfrm>
          <a:prstGeom prst="rect">
            <a:avLst/>
          </a:prstGeom>
        </p:spPr>
      </p:pic>
      <p:grpSp>
        <p:nvGrpSpPr>
          <p:cNvPr id="10" name="Group 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212731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D85E3-1CD2-C7BB-FC93-974C07B6808F}"/>
              </a:ext>
            </a:extLst>
          </p:cNvPr>
          <p:cNvSpPr>
            <a:spLocks noGrp="1"/>
          </p:cNvSpPr>
          <p:nvPr>
            <p:ph type="title"/>
          </p:nvPr>
        </p:nvSpPr>
        <p:spPr>
          <a:xfrm>
            <a:off x="876693" y="741391"/>
            <a:ext cx="3455821" cy="1616203"/>
          </a:xfrm>
        </p:spPr>
        <p:txBody>
          <a:bodyPr anchor="b">
            <a:normAutofit/>
          </a:bodyPr>
          <a:lstStyle/>
          <a:p>
            <a:r>
              <a:rPr lang="en-GB" sz="3200"/>
              <a:t>Challenge 4: Shaping the future police workforce</a:t>
            </a:r>
          </a:p>
        </p:txBody>
      </p:sp>
      <p:sp>
        <p:nvSpPr>
          <p:cNvPr id="3" name="Content Placeholder 2">
            <a:extLst>
              <a:ext uri="{FF2B5EF4-FFF2-40B4-BE49-F238E27FC236}">
                <a16:creationId xmlns:a16="http://schemas.microsoft.com/office/drawing/2014/main" id="{23E2670A-ABC0-E31C-15C9-02E282935B8E}"/>
              </a:ext>
            </a:extLst>
          </p:cNvPr>
          <p:cNvSpPr>
            <a:spLocks noGrp="1"/>
          </p:cNvSpPr>
          <p:nvPr>
            <p:ph idx="1"/>
          </p:nvPr>
        </p:nvSpPr>
        <p:spPr>
          <a:xfrm>
            <a:off x="876693" y="2533476"/>
            <a:ext cx="3455821" cy="3447832"/>
          </a:xfrm>
        </p:spPr>
        <p:txBody>
          <a:bodyPr anchor="t">
            <a:normAutofit/>
          </a:bodyPr>
          <a:lstStyle/>
          <a:p>
            <a:r>
              <a:rPr lang="en-GB" sz="2000"/>
              <a:t>“What are the skill types that we need going forward? The skills that may require more investment but will enable us to get upstream of things?”</a:t>
            </a:r>
          </a:p>
          <a:p>
            <a:endParaRPr lang="en-GB" sz="2000"/>
          </a:p>
        </p:txBody>
      </p:sp>
      <p:pic>
        <p:nvPicPr>
          <p:cNvPr id="5" name="Picture 4">
            <a:extLst>
              <a:ext uri="{FF2B5EF4-FFF2-40B4-BE49-F238E27FC236}">
                <a16:creationId xmlns:a16="http://schemas.microsoft.com/office/drawing/2014/main" id="{86F3375D-4235-9997-7141-7D129535631C}"/>
              </a:ext>
            </a:extLst>
          </p:cNvPr>
          <p:cNvPicPr>
            <a:picLocks noChangeAspect="1"/>
          </p:cNvPicPr>
          <p:nvPr/>
        </p:nvPicPr>
        <p:blipFill>
          <a:blip r:embed="rId2"/>
          <a:stretch>
            <a:fillRect/>
          </a:stretch>
        </p:blipFill>
        <p:spPr>
          <a:xfrm>
            <a:off x="5185907" y="741391"/>
            <a:ext cx="5992876" cy="5384528"/>
          </a:xfrm>
          <a:prstGeom prst="rect">
            <a:avLst/>
          </a:prstGeom>
        </p:spPr>
      </p:pic>
      <p:grpSp>
        <p:nvGrpSpPr>
          <p:cNvPr id="10" name="Group 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373145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4" ma:contentTypeDescription="Create a new document." ma:contentTypeScope="" ma:versionID="92b1b52a1f27cc5a41ca32d1f84d555e">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ab4364e419edd26c621ddb93649f4edd"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AutoTags" minOccurs="0"/>
                <xsd:element ref="ns3:MediaServiceObjectDetectorVersions" minOccurs="0"/>
                <xsd:element ref="ns3:MediaServiceGenerationTime" minOccurs="0"/>
                <xsd:element ref="ns3:MediaServiceEventHashCode"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Props1.xml><?xml version="1.0" encoding="utf-8"?>
<ds:datastoreItem xmlns:ds="http://schemas.openxmlformats.org/officeDocument/2006/customXml" ds:itemID="{4BCDA702-4974-408F-90A0-2FABBEFA21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7fbce4-8ae7-4085-8b0a-9efa4c7cae6d"/>
    <ds:schemaRef ds:uri="4eb0a523-77d0-454a-93a8-50ca111d3c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757B07-78DF-47CD-97A8-877DFEA3ECBE}">
  <ds:schemaRefs>
    <ds:schemaRef ds:uri="http://schemas.microsoft.com/sharepoint/v3/contenttype/forms"/>
  </ds:schemaRefs>
</ds:datastoreItem>
</file>

<file path=customXml/itemProps3.xml><?xml version="1.0" encoding="utf-8"?>
<ds:datastoreItem xmlns:ds="http://schemas.openxmlformats.org/officeDocument/2006/customXml" ds:itemID="{9DC5F490-CC65-47D7-80BE-04924A0142EA}">
  <ds:schemaRefs>
    <ds:schemaRef ds:uri="http://schemas.microsoft.com/office/2006/documentManagement/types"/>
    <ds:schemaRef ds:uri="0e7fbce4-8ae7-4085-8b0a-9efa4c7cae6d"/>
    <ds:schemaRef ds:uri="4eb0a523-77d0-454a-93a8-50ca111d3c44"/>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331</TotalTime>
  <Words>3720</Words>
  <Application>Microsoft Office PowerPoint</Application>
  <PresentationFormat>Widescreen</PresentationFormat>
  <Paragraphs>339</Paragraphs>
  <Slides>61</Slides>
  <Notes>20</Notes>
  <HiddenSlides>34</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Meiryo</vt:lpstr>
      <vt:lpstr>Aptos</vt:lpstr>
      <vt:lpstr>Aptos Display</vt:lpstr>
      <vt:lpstr>Arial</vt:lpstr>
      <vt:lpstr>Calibri</vt:lpstr>
      <vt:lpstr>Segoe UI</vt:lpstr>
      <vt:lpstr>var(--fontFamilyBase)</vt:lpstr>
      <vt:lpstr>Wingdings</vt:lpstr>
      <vt:lpstr>office theme</vt:lpstr>
      <vt:lpstr>Future of Welsh Policing </vt:lpstr>
      <vt:lpstr>Week 7</vt:lpstr>
      <vt:lpstr> Future of Policing </vt:lpstr>
      <vt:lpstr>Strategic plans are needed</vt:lpstr>
      <vt:lpstr>What are the predicted trends of the future?</vt:lpstr>
      <vt:lpstr>What is the Future operating Environment 2040? </vt:lpstr>
      <vt:lpstr>Scenario testing </vt:lpstr>
      <vt:lpstr>Fragile Seams   </vt:lpstr>
      <vt:lpstr>Pandora’s box</vt:lpstr>
      <vt:lpstr>Green Reset</vt:lpstr>
      <vt:lpstr>Black Mirror</vt:lpstr>
      <vt:lpstr>Challenges identified</vt:lpstr>
      <vt:lpstr>10 Key trends and implications  </vt:lpstr>
      <vt:lpstr>Trend 1</vt:lpstr>
      <vt:lpstr>Trend 2</vt:lpstr>
      <vt:lpstr>Trend 3</vt:lpstr>
      <vt:lpstr>Trend 4</vt:lpstr>
      <vt:lpstr>Trend 5</vt:lpstr>
      <vt:lpstr>Trend 6</vt:lpstr>
      <vt:lpstr>Trend 7</vt:lpstr>
      <vt:lpstr>Trend 8</vt:lpstr>
      <vt:lpstr>Trend 9</vt:lpstr>
      <vt:lpstr>Trend 10</vt:lpstr>
      <vt:lpstr>Thursday’s session</vt:lpstr>
      <vt:lpstr>PowerPoint Presentation</vt:lpstr>
      <vt:lpstr>CoP - Key trends</vt:lpstr>
      <vt:lpstr>Demographic Trends</vt:lpstr>
      <vt:lpstr>Environmental Trends</vt:lpstr>
      <vt:lpstr>Economic Trends</vt:lpstr>
      <vt:lpstr>Technological Trends</vt:lpstr>
      <vt:lpstr>Societal Trends </vt:lpstr>
      <vt:lpstr> Rising Inequality and Its Implications – Trend 1 </vt:lpstr>
      <vt:lpstr>PowerPoint Presentation</vt:lpstr>
      <vt:lpstr>PowerPoint Presentation</vt:lpstr>
      <vt:lpstr>Trend 1 Implications for Policing</vt:lpstr>
      <vt:lpstr>Trend 2: An expanding and unregulated information space</vt:lpstr>
      <vt:lpstr> Implications for policing  - Trend 2 </vt:lpstr>
      <vt:lpstr>Trend 3: A changing trust landscape</vt:lpstr>
      <vt:lpstr>Implications for policing – Trend 3</vt:lpstr>
      <vt:lpstr>Trend 4: Technological change and convergence</vt:lpstr>
      <vt:lpstr>Implications for policing – Trend 4</vt:lpstr>
      <vt:lpstr>Trend 5: A larger, older, more diverse population</vt:lpstr>
      <vt:lpstr>Trend 6 - Harnessing Artificial Intelligence</vt:lpstr>
      <vt:lpstr>Trend 7: Workforce automation</vt:lpstr>
      <vt:lpstr>Trend 8: Economic transitions</vt:lpstr>
      <vt:lpstr>PowerPoint Presentation</vt:lpstr>
      <vt:lpstr>One Welsh police Force?</vt:lpstr>
      <vt:lpstr>Scotland Police /  Police Service Northen Ireland  </vt:lpstr>
      <vt:lpstr>Since its merger</vt:lpstr>
      <vt:lpstr>Why?</vt:lpstr>
      <vt:lpstr>Against One Force</vt:lpstr>
      <vt:lpstr>Police Scotland Problems</vt:lpstr>
      <vt:lpstr>Could the plans be achieved with 1 force? Discuss</vt:lpstr>
      <vt:lpstr> One Welsh Police Force? </vt:lpstr>
      <vt:lpstr>Sources </vt:lpstr>
      <vt:lpstr>Future challenges In Policing</vt:lpstr>
      <vt:lpstr>Challenge 1: Balancing the benefits and risks of AI in an emerging surveillance society </vt:lpstr>
      <vt:lpstr>Challenge 1</vt:lpstr>
      <vt:lpstr> Challenge 2: Policing digital disinformation </vt:lpstr>
      <vt:lpstr>Challenge 3: Building trust in a digital era</vt:lpstr>
      <vt:lpstr>Challenge 4: Shaping the future police workforce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Michelle Hill (IMH)</cp:lastModifiedBy>
  <cp:revision>304</cp:revision>
  <dcterms:created xsi:type="dcterms:W3CDTF">2025-02-02T20:17:49Z</dcterms:created>
  <dcterms:modified xsi:type="dcterms:W3CDTF">2025-03-17T15:14:37Z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