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82"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9" r:id="rId20"/>
    <p:sldId id="288" r:id="rId21"/>
    <p:sldId id="289" r:id="rId22"/>
    <p:sldId id="280" r:id="rId23"/>
    <p:sldId id="28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692" autoAdjust="0"/>
  </p:normalViewPr>
  <p:slideViewPr>
    <p:cSldViewPr>
      <p:cViewPr varScale="1">
        <p:scale>
          <a:sx n="94" d="100"/>
          <a:sy n="94" d="100"/>
        </p:scale>
        <p:origin x="324"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88D2E95-36B7-40FC-8BB2-A10EF7C668EC}" type="datetimeFigureOut">
              <a:rPr lang="en-GB" smtClean="0"/>
              <a:t>24/02/2025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3C35F2-3AD8-40DC-B1E7-50A6BDC371FF}" type="slidenum">
              <a:rPr lang="en-GB" smtClean="0"/>
              <a:t>‹#›</a:t>
            </a:fld>
            <a:endParaRPr lang="en-GB"/>
          </a:p>
        </p:txBody>
      </p:sp>
    </p:spTree>
    <p:extLst>
      <p:ext uri="{BB962C8B-B14F-4D97-AF65-F5344CB8AC3E}">
        <p14:creationId xmlns:p14="http://schemas.microsoft.com/office/powerpoint/2010/main" val="3296783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a:t>
            </a:fld>
            <a:endParaRPr lang="en-GB"/>
          </a:p>
        </p:txBody>
      </p:sp>
    </p:spTree>
    <p:extLst>
      <p:ext uri="{BB962C8B-B14F-4D97-AF65-F5344CB8AC3E}">
        <p14:creationId xmlns:p14="http://schemas.microsoft.com/office/powerpoint/2010/main" val="1253653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3</a:t>
            </a:fld>
            <a:endParaRPr lang="en-GB"/>
          </a:p>
        </p:txBody>
      </p:sp>
    </p:spTree>
    <p:extLst>
      <p:ext uri="{BB962C8B-B14F-4D97-AF65-F5344CB8AC3E}">
        <p14:creationId xmlns:p14="http://schemas.microsoft.com/office/powerpoint/2010/main" val="559896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4</a:t>
            </a:fld>
            <a:endParaRPr lang="en-GB"/>
          </a:p>
        </p:txBody>
      </p:sp>
    </p:spTree>
    <p:extLst>
      <p:ext uri="{BB962C8B-B14F-4D97-AF65-F5344CB8AC3E}">
        <p14:creationId xmlns:p14="http://schemas.microsoft.com/office/powerpoint/2010/main" val="1889910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5</a:t>
            </a:fld>
            <a:endParaRPr lang="en-GB"/>
          </a:p>
        </p:txBody>
      </p:sp>
    </p:spTree>
    <p:extLst>
      <p:ext uri="{BB962C8B-B14F-4D97-AF65-F5344CB8AC3E}">
        <p14:creationId xmlns:p14="http://schemas.microsoft.com/office/powerpoint/2010/main" val="1437919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9</a:t>
            </a:fld>
            <a:endParaRPr lang="en-GB"/>
          </a:p>
        </p:txBody>
      </p:sp>
    </p:spTree>
    <p:extLst>
      <p:ext uri="{BB962C8B-B14F-4D97-AF65-F5344CB8AC3E}">
        <p14:creationId xmlns:p14="http://schemas.microsoft.com/office/powerpoint/2010/main" val="2680624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a:t>
            </a:r>
            <a:r>
              <a:rPr lang="en-GB" baseline="0" dirty="0"/>
              <a:t> from Pedagogy of the Oppressed (Freire)</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10</a:t>
            </a:fld>
            <a:endParaRPr lang="en-GB"/>
          </a:p>
        </p:txBody>
      </p:sp>
    </p:spTree>
    <p:extLst>
      <p:ext uri="{BB962C8B-B14F-4D97-AF65-F5344CB8AC3E}">
        <p14:creationId xmlns:p14="http://schemas.microsoft.com/office/powerpoint/2010/main" val="80980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Garamond" pitchFamily="18" charset="0"/>
                <a:cs typeface="Arial" charset="0"/>
              </a:defRPr>
            </a:lvl1pPr>
            <a:lvl2pPr marL="742950" indent="-285750" eaLnBrk="0" hangingPunct="0">
              <a:defRPr sz="2800">
                <a:solidFill>
                  <a:schemeClr val="tx1"/>
                </a:solidFill>
                <a:latin typeface="Garamond" pitchFamily="18" charset="0"/>
                <a:cs typeface="Arial" charset="0"/>
              </a:defRPr>
            </a:lvl2pPr>
            <a:lvl3pPr marL="1143000" indent="-228600" eaLnBrk="0" hangingPunct="0">
              <a:defRPr sz="2800">
                <a:solidFill>
                  <a:schemeClr val="tx1"/>
                </a:solidFill>
                <a:latin typeface="Garamond" pitchFamily="18" charset="0"/>
                <a:cs typeface="Arial" charset="0"/>
              </a:defRPr>
            </a:lvl3pPr>
            <a:lvl4pPr marL="1600200" indent="-228600" eaLnBrk="0" hangingPunct="0">
              <a:defRPr sz="2800">
                <a:solidFill>
                  <a:schemeClr val="tx1"/>
                </a:solidFill>
                <a:latin typeface="Garamond" pitchFamily="18" charset="0"/>
                <a:cs typeface="Arial" charset="0"/>
              </a:defRPr>
            </a:lvl4pPr>
            <a:lvl5pPr marL="2057400" indent="-228600" eaLnBrk="0" hangingPunct="0">
              <a:defRPr sz="2800">
                <a:solidFill>
                  <a:schemeClr val="tx1"/>
                </a:solidFill>
                <a:latin typeface="Garamond" pitchFamily="18" charset="0"/>
                <a:cs typeface="Arial" charset="0"/>
              </a:defRPr>
            </a:lvl5pPr>
            <a:lvl6pPr marL="2514600" indent="-228600" eaLnBrk="0" fontAlgn="base" hangingPunct="0">
              <a:spcBef>
                <a:spcPct val="0"/>
              </a:spcBef>
              <a:spcAft>
                <a:spcPct val="0"/>
              </a:spcAft>
              <a:defRPr sz="2800">
                <a:solidFill>
                  <a:schemeClr val="tx1"/>
                </a:solidFill>
                <a:latin typeface="Garamond" pitchFamily="18" charset="0"/>
                <a:cs typeface="Arial" charset="0"/>
              </a:defRPr>
            </a:lvl6pPr>
            <a:lvl7pPr marL="2971800" indent="-228600" eaLnBrk="0" fontAlgn="base" hangingPunct="0">
              <a:spcBef>
                <a:spcPct val="0"/>
              </a:spcBef>
              <a:spcAft>
                <a:spcPct val="0"/>
              </a:spcAft>
              <a:defRPr sz="2800">
                <a:solidFill>
                  <a:schemeClr val="tx1"/>
                </a:solidFill>
                <a:latin typeface="Garamond" pitchFamily="18" charset="0"/>
                <a:cs typeface="Arial" charset="0"/>
              </a:defRPr>
            </a:lvl7pPr>
            <a:lvl8pPr marL="3429000" indent="-228600" eaLnBrk="0" fontAlgn="base" hangingPunct="0">
              <a:spcBef>
                <a:spcPct val="0"/>
              </a:spcBef>
              <a:spcAft>
                <a:spcPct val="0"/>
              </a:spcAft>
              <a:defRPr sz="2800">
                <a:solidFill>
                  <a:schemeClr val="tx1"/>
                </a:solidFill>
                <a:latin typeface="Garamond" pitchFamily="18" charset="0"/>
                <a:cs typeface="Arial" charset="0"/>
              </a:defRPr>
            </a:lvl8pPr>
            <a:lvl9pPr marL="3886200" indent="-228600" eaLnBrk="0" fontAlgn="base" hangingPunct="0">
              <a:spcBef>
                <a:spcPct val="0"/>
              </a:spcBef>
              <a:spcAft>
                <a:spcPct val="0"/>
              </a:spcAft>
              <a:defRPr sz="2800">
                <a:solidFill>
                  <a:schemeClr val="tx1"/>
                </a:solidFill>
                <a:latin typeface="Garamond" pitchFamily="18" charset="0"/>
                <a:cs typeface="Arial" charset="0"/>
              </a:defRPr>
            </a:lvl9pPr>
          </a:lstStyle>
          <a:p>
            <a:pPr eaLnBrk="1" hangingPunct="1"/>
            <a:fld id="{E81548E8-B256-4D17-912D-28A26139F833}" type="slidenum">
              <a:rPr lang="en-US" altLang="en-US" sz="1200">
                <a:latin typeface="Arial" charset="0"/>
              </a:rPr>
              <a:pPr eaLnBrk="1" hangingPunct="1"/>
              <a:t>11</a:t>
            </a:fld>
            <a:endParaRPr lang="en-US" altLang="en-US" sz="1200">
              <a:latin typeface="Arial"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r>
              <a:rPr lang="en-GB" sz="1200" b="0" i="1" kern="1200" dirty="0">
                <a:solidFill>
                  <a:schemeClr val="tx1"/>
                </a:solidFill>
                <a:effectLst/>
                <a:latin typeface="+mn-lt"/>
                <a:ea typeface="+mn-ea"/>
                <a:cs typeface="+mn-cs"/>
              </a:rPr>
              <a:t>The banking system</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Freire's development of critical pedagogy stems from his critique of what he calls the "banking system" of education, which is found in educational settings throughout the world. In the banking system, the teacher is the owner of knowledge, and transmits this knowledge to students, who are seen as empty vessels who lack knowledge. This system, he argues, is an instrument of oppression, and is used to maintain the existing societal power relations. The characteristics of the banking system include:</a:t>
            </a:r>
          </a:p>
          <a:p>
            <a:pPr fontAlgn="base"/>
            <a:r>
              <a:rPr lang="en-GB" sz="1200" b="0" i="0" kern="1200" dirty="0">
                <a:solidFill>
                  <a:schemeClr val="tx1"/>
                </a:solidFill>
                <a:effectLst/>
                <a:latin typeface="+mn-lt"/>
                <a:ea typeface="+mn-ea"/>
                <a:cs typeface="+mn-cs"/>
              </a:rPr>
              <a:t>The teacher talks about reality as if it is "motionless, static, compartmentalized, and predictable"</a:t>
            </a:r>
          </a:p>
          <a:p>
            <a:pPr fontAlgn="base"/>
            <a:r>
              <a:rPr lang="en-GB" sz="1200" b="0" i="0" kern="1200" dirty="0">
                <a:solidFill>
                  <a:schemeClr val="tx1"/>
                </a:solidFill>
                <a:effectLst/>
                <a:latin typeface="+mn-lt"/>
                <a:ea typeface="+mn-ea"/>
                <a:cs typeface="+mn-cs"/>
              </a:rPr>
              <a:t>The teacher teaches and the students are taught (the teacher does not learn in this process)</a:t>
            </a:r>
          </a:p>
          <a:p>
            <a:pPr fontAlgn="base"/>
            <a:r>
              <a:rPr lang="en-GB" sz="1200" b="0" i="0" kern="1200" dirty="0">
                <a:solidFill>
                  <a:schemeClr val="tx1"/>
                </a:solidFill>
                <a:effectLst/>
                <a:latin typeface="+mn-lt"/>
                <a:ea typeface="+mn-ea"/>
                <a:cs typeface="+mn-cs"/>
              </a:rPr>
              <a:t>The teacher knows everything and the students know nothing</a:t>
            </a:r>
          </a:p>
          <a:p>
            <a:pPr fontAlgn="base"/>
            <a:r>
              <a:rPr lang="en-GB" sz="1200" b="0" i="0" kern="1200" dirty="0">
                <a:solidFill>
                  <a:schemeClr val="tx1"/>
                </a:solidFill>
                <a:effectLst/>
                <a:latin typeface="+mn-lt"/>
                <a:ea typeface="+mn-ea"/>
                <a:cs typeface="+mn-cs"/>
              </a:rPr>
              <a:t>The students receive, memorize, and repeat the "knowledge" that the teacher gives them (1972, p. 71-73).</a:t>
            </a:r>
          </a:p>
          <a:p>
            <a:pPr fontAlgn="base"/>
            <a:r>
              <a:rPr lang="en-GB" sz="1200" b="0" i="0" kern="1200" dirty="0">
                <a:solidFill>
                  <a:schemeClr val="tx1"/>
                </a:solidFill>
                <a:effectLst/>
                <a:latin typeface="+mn-lt"/>
                <a:ea typeface="+mn-ea"/>
                <a:cs typeface="+mn-cs"/>
              </a:rPr>
              <a:t>By minimizing the creativity and critical thinking of the students, the banking system serves the oppressors by preventing the students from understanding or transforming reality. </a:t>
            </a:r>
            <a:r>
              <a:rPr lang="en-GB" sz="1200" b="1" i="0" kern="120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Implicit in the banking system is the dichotomy between human beings and the world, that human beings are simply in the world and separate from it. The individual thus possesses an empty "mind" passively open to deposits of reality from the outside world (1972, p. 75). Therefore, the role of the educator in the banking system is to regulate the way reality "enters into" the students. Education also serves to indoctrinate the students to adapt to the world of oppression. Education itself is thus a form of oppression, and serves to maintain the existing social order. </a:t>
            </a:r>
          </a:p>
          <a:p>
            <a:pPr fontAlgn="base"/>
            <a:r>
              <a:rPr lang="en-GB" sz="1200" b="0" i="0" kern="1200" dirty="0">
                <a:solidFill>
                  <a:schemeClr val="tx1"/>
                </a:solidFill>
                <a:effectLst/>
                <a:latin typeface="+mn-lt"/>
                <a:ea typeface="+mn-ea"/>
                <a:cs typeface="+mn-cs"/>
              </a:rPr>
              <a:t> </a:t>
            </a:r>
          </a:p>
          <a:p>
            <a:pPr fontAlgn="base"/>
            <a:r>
              <a:rPr lang="en-GB" sz="1200" b="0" i="0" kern="1200" dirty="0">
                <a:solidFill>
                  <a:schemeClr val="tx1"/>
                </a:solidFill>
                <a:effectLst/>
                <a:latin typeface="+mn-lt"/>
                <a:ea typeface="+mn-ea"/>
                <a:cs typeface="+mn-cs"/>
              </a:rPr>
              <a:t>Education for the struggle of liberation, therefore, must involve the rejection of the banking system and the reconciliation of the student-teacher relationship, so that both are simultaneously teachers and students (72). In the banking system, the student-teacher relationship is vertical, with the teacher in a position of power and superiority. To resolve this, a more horizontal relationship between teachers and students should be promoted, as both have knowledge to share, and both have the capacity and need to teach and learn.</a:t>
            </a:r>
            <a:r>
              <a:rPr lang="en-GB" sz="1200" b="1" i="0" kern="120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a:p>
            <a:pPr eaLnBrk="1" hangingPunct="1"/>
            <a:endParaRPr lang="en-US" altLang="en-US" dirty="0"/>
          </a:p>
          <a:p>
            <a:pPr eaLnBrk="1" hangingPunct="1"/>
            <a:r>
              <a:rPr lang="en-US" altLang="en-US" dirty="0"/>
              <a:t>http://twbonline.pbworks.com/w/page/24969813/Paulo%20Freire </a:t>
            </a:r>
          </a:p>
        </p:txBody>
      </p:sp>
    </p:spTree>
    <p:extLst>
      <p:ext uri="{BB962C8B-B14F-4D97-AF65-F5344CB8AC3E}">
        <p14:creationId xmlns:p14="http://schemas.microsoft.com/office/powerpoint/2010/main" val="1399004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12</a:t>
            </a:fld>
            <a:endParaRPr lang="en-GB"/>
          </a:p>
        </p:txBody>
      </p:sp>
    </p:spTree>
    <p:extLst>
      <p:ext uri="{BB962C8B-B14F-4D97-AF65-F5344CB8AC3E}">
        <p14:creationId xmlns:p14="http://schemas.microsoft.com/office/powerpoint/2010/main" val="1501905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14</a:t>
            </a:fld>
            <a:endParaRPr lang="en-GB"/>
          </a:p>
        </p:txBody>
      </p:sp>
    </p:spTree>
    <p:extLst>
      <p:ext uri="{BB962C8B-B14F-4D97-AF65-F5344CB8AC3E}">
        <p14:creationId xmlns:p14="http://schemas.microsoft.com/office/powerpoint/2010/main" val="2863509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translated</a:t>
            </a:r>
            <a:r>
              <a:rPr lang="en-GB" baseline="0" dirty="0"/>
              <a:t> as critical consciousness. A process by which the student is made aware of their ability to participate in their own learning and in the transformation of society. </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15</a:t>
            </a:fld>
            <a:endParaRPr lang="en-GB"/>
          </a:p>
        </p:txBody>
      </p:sp>
    </p:spTree>
    <p:extLst>
      <p:ext uri="{BB962C8B-B14F-4D97-AF65-F5344CB8AC3E}">
        <p14:creationId xmlns:p14="http://schemas.microsoft.com/office/powerpoint/2010/main" val="2958905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Freire sees problem-posing education as the antithesis of the banking system, and through problem-posing education both teachers and students can achieve liberation. The key pedagogical principle of problem-posing education is dialogue between teachers and students. Through problem-posing education, the oppressed critically question reality, and engage in acts of cognition rather than transfers of information (1972, p. 79). In order for problem-posing education to occur, the student-teacher dichotomy must be resolved. The teacher is no longer the one who teaches, but is rather engaged in dialogue with the student, who in turn teach the teacher. Both teachers and students teach and learn through this process. Through this process of dialogue, teachers and students critically examine reality, and come to realize its dynamic, transformational nature. </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16</a:t>
            </a:fld>
            <a:endParaRPr lang="en-GB"/>
          </a:p>
        </p:txBody>
      </p:sp>
    </p:spTree>
    <p:extLst>
      <p:ext uri="{BB962C8B-B14F-4D97-AF65-F5344CB8AC3E}">
        <p14:creationId xmlns:p14="http://schemas.microsoft.com/office/powerpoint/2010/main" val="1468262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17</a:t>
            </a:fld>
            <a:endParaRPr lang="en-GB"/>
          </a:p>
        </p:txBody>
      </p:sp>
    </p:spTree>
    <p:extLst>
      <p:ext uri="{BB962C8B-B14F-4D97-AF65-F5344CB8AC3E}">
        <p14:creationId xmlns:p14="http://schemas.microsoft.com/office/powerpoint/2010/main" val="3773087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sng" kern="1200" dirty="0">
                <a:solidFill>
                  <a:schemeClr val="tx1"/>
                </a:solidFill>
                <a:effectLst/>
                <a:latin typeface="+mn-lt"/>
                <a:ea typeface="+mn-ea"/>
                <a:cs typeface="+mn-cs"/>
              </a:rPr>
              <a:t>Freire in the classroom</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How can </a:t>
            </a:r>
            <a:r>
              <a:rPr lang="en-GB" sz="1200" b="0" i="0" kern="1200" dirty="0" err="1">
                <a:solidFill>
                  <a:schemeClr val="tx1"/>
                </a:solidFill>
                <a:effectLst/>
                <a:latin typeface="+mn-lt"/>
                <a:ea typeface="+mn-ea"/>
                <a:cs typeface="+mn-cs"/>
              </a:rPr>
              <a:t>Freireian</a:t>
            </a:r>
            <a:r>
              <a:rPr lang="en-GB" sz="1200" b="0" i="0" kern="1200" dirty="0">
                <a:solidFill>
                  <a:schemeClr val="tx1"/>
                </a:solidFill>
                <a:effectLst/>
                <a:latin typeface="+mn-lt"/>
                <a:ea typeface="+mn-ea"/>
                <a:cs typeface="+mn-cs"/>
              </a:rPr>
              <a:t> ideas be applied to teacher education, and how can they be applied in the classroom? The following list is from "Educating the Educators: A </a:t>
            </a:r>
            <a:r>
              <a:rPr lang="en-GB" sz="1200" b="0" i="0" kern="1200" dirty="0" err="1">
                <a:solidFill>
                  <a:schemeClr val="tx1"/>
                </a:solidFill>
                <a:effectLst/>
                <a:latin typeface="+mn-lt"/>
                <a:ea typeface="+mn-ea"/>
                <a:cs typeface="+mn-cs"/>
              </a:rPr>
              <a:t>Freireian</a:t>
            </a:r>
            <a:r>
              <a:rPr lang="en-GB" sz="1200" b="0" i="0" kern="1200" dirty="0">
                <a:solidFill>
                  <a:schemeClr val="tx1"/>
                </a:solidFill>
                <a:effectLst/>
                <a:latin typeface="+mn-lt"/>
                <a:ea typeface="+mn-ea"/>
                <a:cs typeface="+mn-cs"/>
              </a:rPr>
              <a:t> Approach to the Crisis in Teacher Education":</a:t>
            </a:r>
          </a:p>
          <a:p>
            <a:pPr fontAlgn="base"/>
            <a:r>
              <a:rPr lang="en-GB" sz="1200" b="0" i="0" kern="1200" dirty="0">
                <a:solidFill>
                  <a:schemeClr val="tx1"/>
                </a:solidFill>
                <a:effectLst/>
                <a:latin typeface="+mn-lt"/>
                <a:ea typeface="+mn-ea"/>
                <a:cs typeface="+mn-cs"/>
              </a:rPr>
              <a:t>1.</a:t>
            </a:r>
            <a:r>
              <a:rPr lang="en-GB" sz="1200" b="1" i="1" kern="1200" dirty="0">
                <a:solidFill>
                  <a:schemeClr val="tx1"/>
                </a:solidFill>
                <a:effectLst/>
                <a:latin typeface="+mn-lt"/>
                <a:ea typeface="+mn-ea"/>
                <a:cs typeface="+mn-cs"/>
              </a:rPr>
              <a:t> Dialogue teaching</a:t>
            </a:r>
            <a:r>
              <a:rPr lang="en-GB" sz="1200" b="0" i="0" kern="1200" dirty="0">
                <a:solidFill>
                  <a:schemeClr val="tx1"/>
                </a:solidFill>
                <a:effectLst/>
                <a:latin typeface="+mn-lt"/>
                <a:ea typeface="+mn-ea"/>
                <a:cs typeface="+mn-cs"/>
              </a:rPr>
              <a:t>: teachers engage students in dialogue to increase student engagement and to prevent the banking method of 'teacher talk'.</a:t>
            </a:r>
          </a:p>
          <a:p>
            <a:pPr fontAlgn="base"/>
            <a:r>
              <a:rPr lang="en-GB" sz="1200" b="0" i="0" kern="1200" dirty="0">
                <a:solidFill>
                  <a:schemeClr val="tx1"/>
                </a:solidFill>
                <a:effectLst/>
                <a:latin typeface="+mn-lt"/>
                <a:ea typeface="+mn-ea"/>
                <a:cs typeface="+mn-cs"/>
              </a:rPr>
              <a:t>2. </a:t>
            </a:r>
            <a:r>
              <a:rPr lang="en-GB" sz="1200" b="1" i="1" kern="1200" dirty="0">
                <a:solidFill>
                  <a:schemeClr val="tx1"/>
                </a:solidFill>
                <a:effectLst/>
                <a:latin typeface="+mn-lt"/>
                <a:ea typeface="+mn-ea"/>
                <a:cs typeface="+mn-cs"/>
              </a:rPr>
              <a:t>Critical literacy</a:t>
            </a:r>
            <a:r>
              <a:rPr lang="en-GB" sz="1200" b="0" i="0" kern="1200" dirty="0">
                <a:solidFill>
                  <a:schemeClr val="tx1"/>
                </a:solidFill>
                <a:effectLst/>
                <a:latin typeface="+mn-lt"/>
                <a:ea typeface="+mn-ea"/>
                <a:cs typeface="+mn-cs"/>
              </a:rPr>
              <a:t>: going beyond the basic reading, writing, thinking, speaking, and listening habits, to engage learners into conceptual inquiry into self and society and into the discipline under study.</a:t>
            </a:r>
          </a:p>
          <a:p>
            <a:pPr fontAlgn="base"/>
            <a:r>
              <a:rPr lang="en-GB" sz="1200" b="0" i="0" kern="1200" dirty="0">
                <a:solidFill>
                  <a:schemeClr val="tx1"/>
                </a:solidFill>
                <a:effectLst/>
                <a:latin typeface="+mn-lt"/>
                <a:ea typeface="+mn-ea"/>
                <a:cs typeface="+mn-cs"/>
              </a:rPr>
              <a:t>3. </a:t>
            </a:r>
            <a:r>
              <a:rPr lang="en-GB" sz="1200" b="1" i="1" kern="1200" dirty="0">
                <a:solidFill>
                  <a:schemeClr val="tx1"/>
                </a:solidFill>
                <a:effectLst/>
                <a:latin typeface="+mn-lt"/>
                <a:ea typeface="+mn-ea"/>
                <a:cs typeface="+mn-cs"/>
              </a:rPr>
              <a:t>Situated Pedagogy</a:t>
            </a:r>
            <a:r>
              <a:rPr lang="en-GB" sz="1200" b="0" i="0" kern="1200" dirty="0">
                <a:solidFill>
                  <a:schemeClr val="tx1"/>
                </a:solidFill>
                <a:effectLst/>
                <a:latin typeface="+mn-lt"/>
                <a:ea typeface="+mn-ea"/>
                <a:cs typeface="+mn-cs"/>
              </a:rPr>
              <a:t>:  Teachers situate the learning within the students´ cultures, environment, and real-life context. The goal is to integrate experiential materials with conceptual methods and academic subjects. This increases learners` interest in the subject, while also allowing them to engage with their reality and to critically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own cultural context.</a:t>
            </a:r>
          </a:p>
          <a:p>
            <a:pPr fontAlgn="base"/>
            <a:r>
              <a:rPr lang="en-GB" sz="1200" b="0" i="0" kern="1200" dirty="0">
                <a:solidFill>
                  <a:schemeClr val="tx1"/>
                </a:solidFill>
                <a:effectLst/>
                <a:latin typeface="+mn-lt"/>
                <a:ea typeface="+mn-ea"/>
                <a:cs typeface="+mn-cs"/>
              </a:rPr>
              <a:t>4. </a:t>
            </a:r>
            <a:r>
              <a:rPr lang="en-GB" sz="1200" b="1" i="1" kern="1200" dirty="0">
                <a:solidFill>
                  <a:schemeClr val="tx1"/>
                </a:solidFill>
                <a:effectLst/>
                <a:latin typeface="+mn-lt"/>
                <a:ea typeface="+mn-ea"/>
                <a:cs typeface="+mn-cs"/>
              </a:rPr>
              <a:t>Ethnography and Cross-cultural communications</a:t>
            </a:r>
            <a:r>
              <a:rPr lang="en-GB" sz="1200" b="0" i="0" kern="1200" dirty="0">
                <a:solidFill>
                  <a:schemeClr val="tx1"/>
                </a:solidFill>
                <a:effectLst/>
                <a:latin typeface="+mn-lt"/>
                <a:ea typeface="+mn-ea"/>
                <a:cs typeface="+mn-cs"/>
              </a:rPr>
              <a:t>: Teachers need to study the population that they are teaching for. Particularly in diverse populations, teachers need an understanding of language and cultures, and how to address communications in teaching in a multicultural society.</a:t>
            </a:r>
          </a:p>
          <a:p>
            <a:pPr fontAlgn="base"/>
            <a:r>
              <a:rPr lang="en-GB" sz="1200" b="0" i="0" kern="1200" dirty="0">
                <a:solidFill>
                  <a:schemeClr val="tx1"/>
                </a:solidFill>
                <a:effectLst/>
                <a:latin typeface="+mn-lt"/>
                <a:ea typeface="+mn-ea"/>
                <a:cs typeface="+mn-cs"/>
              </a:rPr>
              <a:t>5. </a:t>
            </a:r>
            <a:r>
              <a:rPr lang="en-GB" sz="1200" b="1" i="1" kern="1200" dirty="0">
                <a:solidFill>
                  <a:schemeClr val="tx1"/>
                </a:solidFill>
                <a:effectLst/>
                <a:latin typeface="+mn-lt"/>
                <a:ea typeface="+mn-ea"/>
                <a:cs typeface="+mn-cs"/>
              </a:rPr>
              <a:t>Change-agency</a:t>
            </a:r>
            <a:r>
              <a:rPr lang="en-GB" sz="1200" b="0" i="0" kern="1200" dirty="0">
                <a:solidFill>
                  <a:schemeClr val="tx1"/>
                </a:solidFill>
                <a:effectLst/>
                <a:latin typeface="+mn-lt"/>
                <a:ea typeface="+mn-ea"/>
                <a:cs typeface="+mn-cs"/>
              </a:rPr>
              <a:t>: Teachers need to study community analysis and models of community change in order to serve as egalitarian change agents. They need to understand the institutions in which they are working, from the school organization, the school board or other governing body, community-school linkages, and other areas. This can also be understood as learning about the overarching structures in which they are teaching.</a:t>
            </a:r>
          </a:p>
          <a:p>
            <a:pPr fontAlgn="base"/>
            <a:r>
              <a:rPr lang="en-GB" sz="1200" b="0" i="0" kern="1200" dirty="0">
                <a:solidFill>
                  <a:schemeClr val="tx1"/>
                </a:solidFill>
                <a:effectLst/>
                <a:latin typeface="+mn-lt"/>
                <a:ea typeface="+mn-ea"/>
                <a:cs typeface="+mn-cs"/>
              </a:rPr>
              <a:t>6.</a:t>
            </a:r>
            <a:r>
              <a:rPr lang="en-GB" sz="1200" b="1" i="1" kern="1200" dirty="0">
                <a:solidFill>
                  <a:schemeClr val="tx1"/>
                </a:solidFill>
                <a:effectLst/>
                <a:latin typeface="+mn-lt"/>
                <a:ea typeface="+mn-ea"/>
                <a:cs typeface="+mn-cs"/>
              </a:rPr>
              <a:t> Inequality in School and Society</a:t>
            </a:r>
            <a:r>
              <a:rPr lang="en-GB" sz="1200" b="0" i="0" kern="1200" dirty="0">
                <a:solidFill>
                  <a:schemeClr val="tx1"/>
                </a:solidFill>
                <a:effectLst/>
                <a:latin typeface="+mn-lt"/>
                <a:ea typeface="+mn-ea"/>
                <a:cs typeface="+mn-cs"/>
              </a:rPr>
              <a:t>: Teachers need to understand the inequalities both within the school and within the larger societal context.</a:t>
            </a:r>
          </a:p>
          <a:p>
            <a:pPr fontAlgn="base"/>
            <a:r>
              <a:rPr lang="en-GB" sz="1200" b="0" i="0" kern="1200" dirty="0">
                <a:solidFill>
                  <a:schemeClr val="tx1"/>
                </a:solidFill>
                <a:effectLst/>
                <a:latin typeface="+mn-lt"/>
                <a:ea typeface="+mn-ea"/>
                <a:cs typeface="+mn-cs"/>
              </a:rPr>
              <a:t>7. </a:t>
            </a:r>
            <a:r>
              <a:rPr lang="en-GB" sz="1200" b="1" i="1" kern="1200" dirty="0">
                <a:solidFill>
                  <a:schemeClr val="tx1"/>
                </a:solidFill>
                <a:effectLst/>
                <a:latin typeface="+mn-lt"/>
                <a:ea typeface="+mn-ea"/>
                <a:cs typeface="+mn-cs"/>
              </a:rPr>
              <a:t>Performing skills</a:t>
            </a:r>
            <a:r>
              <a:rPr lang="en-GB" sz="1200" b="0" i="0" kern="1200" dirty="0">
                <a:solidFill>
                  <a:schemeClr val="tx1"/>
                </a:solidFill>
                <a:effectLst/>
                <a:latin typeface="+mn-lt"/>
                <a:ea typeface="+mn-ea"/>
                <a:cs typeface="+mn-cs"/>
              </a:rPr>
              <a:t>: Teachers can benefit from voice and drama training to enhance their ability to engage students through presentation and discussion-leading.</a:t>
            </a:r>
          </a:p>
          <a:p>
            <a:pPr fontAlgn="base"/>
            <a:r>
              <a:rPr lang="en-GB" sz="1200" b="0" i="0" kern="1200" dirty="0">
                <a:solidFill>
                  <a:schemeClr val="tx1"/>
                </a:solidFill>
                <a:effectLst/>
                <a:latin typeface="+mn-lt"/>
                <a:ea typeface="+mn-ea"/>
                <a:cs typeface="+mn-cs"/>
              </a:rPr>
              <a:t>(Shor, 1987, p. 23-26).</a:t>
            </a:r>
          </a:p>
          <a:p>
            <a:endParaRPr lang="en-GB" dirty="0"/>
          </a:p>
        </p:txBody>
      </p:sp>
      <p:sp>
        <p:nvSpPr>
          <p:cNvPr id="4" name="Slide Number Placeholder 3"/>
          <p:cNvSpPr>
            <a:spLocks noGrp="1"/>
          </p:cNvSpPr>
          <p:nvPr>
            <p:ph type="sldNum" sz="quarter" idx="10"/>
          </p:nvPr>
        </p:nvSpPr>
        <p:spPr/>
        <p:txBody>
          <a:bodyPr/>
          <a:lstStyle/>
          <a:p>
            <a:fld id="{263C35F2-3AD8-40DC-B1E7-50A6BDC371FF}" type="slidenum">
              <a:rPr lang="en-GB" smtClean="0"/>
              <a:t>21</a:t>
            </a:fld>
            <a:endParaRPr lang="en-GB"/>
          </a:p>
        </p:txBody>
      </p:sp>
    </p:spTree>
    <p:extLst>
      <p:ext uri="{BB962C8B-B14F-4D97-AF65-F5344CB8AC3E}">
        <p14:creationId xmlns:p14="http://schemas.microsoft.com/office/powerpoint/2010/main" val="2968815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22</a:t>
            </a:fld>
            <a:endParaRPr lang="en-GB"/>
          </a:p>
        </p:txBody>
      </p:sp>
    </p:spTree>
    <p:extLst>
      <p:ext uri="{BB962C8B-B14F-4D97-AF65-F5344CB8AC3E}">
        <p14:creationId xmlns:p14="http://schemas.microsoft.com/office/powerpoint/2010/main" val="15881335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A494008-BB56-41D3-AEE3-5045C040D1BC}" type="slidenum">
              <a:rPr lang="en-GB" altLang="en-US"/>
              <a:pPr/>
              <a:t>23</a:t>
            </a:fld>
            <a:endParaRPr lang="en-GB" altLang="en-US"/>
          </a:p>
        </p:txBody>
      </p:sp>
      <p:sp>
        <p:nvSpPr>
          <p:cNvPr id="286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417699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631506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4273103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08FCA6-07BF-4612-9441-1E937F804022}"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07616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C08FCA6-07BF-4612-9441-1E937F804022}"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74149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C08FCA6-07BF-4612-9441-1E937F804022}"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97904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C08FCA6-07BF-4612-9441-1E937F804022}" type="datetimeFigureOut">
              <a:rPr lang="en-GB" smtClean="0"/>
              <a:t>24/02/2025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851087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08FCA6-07BF-4612-9441-1E937F804022}" type="datetimeFigureOut">
              <a:rPr lang="en-GB" smtClean="0"/>
              <a:t>24/02/2025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42163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08FCA6-07BF-4612-9441-1E937F804022}"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719955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08FCA6-07BF-4612-9441-1E937F804022}"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1216029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880092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1822810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8FCA6-07BF-4612-9441-1E937F804022}" type="datetimeFigureOut">
              <a:rPr lang="en-GB" smtClean="0"/>
              <a:t>24/02/2025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46F5D5-3932-4548-B3F9-B1654117873C}" type="slidenum">
              <a:rPr lang="en-GB" smtClean="0"/>
              <a:t>‹#›</a:t>
            </a:fld>
            <a:endParaRPr lang="en-GB"/>
          </a:p>
        </p:txBody>
      </p:sp>
    </p:spTree>
    <p:extLst>
      <p:ext uri="{BB962C8B-B14F-4D97-AF65-F5344CB8AC3E}">
        <p14:creationId xmlns:p14="http://schemas.microsoft.com/office/powerpoint/2010/main" val="2446117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W0GFSUu5UzA"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www.oxforddictionaries.com/definition/english/justify#justify__2" TargetMode="External"/><Relationship Id="rId3" Type="http://schemas.openxmlformats.org/officeDocument/2006/relationships/hyperlink" Target="http://www.oxforddictionaries.com/definition/english/knowledge#knowledge__8" TargetMode="External"/><Relationship Id="rId7" Type="http://schemas.openxmlformats.org/officeDocument/2006/relationships/hyperlink" Target="http://www.oxforddictionaries.com/definition/english/distinction#distinction__2"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www.oxforddictionaries.com/definition/english/scope#scope__2" TargetMode="External"/><Relationship Id="rId5" Type="http://schemas.openxmlformats.org/officeDocument/2006/relationships/hyperlink" Target="http://www.oxforddictionaries.com/definition/english/validity#validity__2" TargetMode="External"/><Relationship Id="rId4" Type="http://schemas.openxmlformats.org/officeDocument/2006/relationships/hyperlink" Target="http://www.oxforddictionaries.com/definition/english/regard#regard__25"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blogs.ubc.ca/karen/files/2013/06/FREIRE.1998.T.Cultural.pdf"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hMhumwBVwzU" TargetMode="Externa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hMhumwBVwzU"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3495" y="1830983"/>
            <a:ext cx="7772400" cy="1470025"/>
          </a:xfrm>
        </p:spPr>
        <p:txBody>
          <a:bodyPr/>
          <a:lstStyle/>
          <a:p>
            <a:r>
              <a:rPr lang="en-GB" dirty="0"/>
              <a:t>ECES6008/C</a:t>
            </a:r>
          </a:p>
        </p:txBody>
      </p:sp>
      <p:sp>
        <p:nvSpPr>
          <p:cNvPr id="3" name="Subtitle 2"/>
          <p:cNvSpPr>
            <a:spLocks noGrp="1"/>
          </p:cNvSpPr>
          <p:nvPr>
            <p:ph type="subTitle" idx="1"/>
          </p:nvPr>
        </p:nvSpPr>
        <p:spPr>
          <a:xfrm>
            <a:off x="2470695" y="3212976"/>
            <a:ext cx="6858000" cy="1584722"/>
          </a:xfrm>
        </p:spPr>
        <p:txBody>
          <a:bodyPr>
            <a:normAutofit fontScale="92500" lnSpcReduction="20000"/>
          </a:bodyPr>
          <a:lstStyle/>
          <a:p>
            <a:r>
              <a:rPr lang="en-GB" sz="2700" dirty="0"/>
              <a:t>Radical Education</a:t>
            </a:r>
          </a:p>
          <a:p>
            <a:r>
              <a:rPr lang="en-GB" sz="2700" i="1" dirty="0" err="1"/>
              <a:t>Addysg</a:t>
            </a:r>
            <a:r>
              <a:rPr lang="en-GB" sz="2700" i="1" dirty="0"/>
              <a:t> Radical</a:t>
            </a:r>
          </a:p>
          <a:p>
            <a:endParaRPr lang="en-GB" sz="2700" i="1" dirty="0"/>
          </a:p>
          <a:p>
            <a:r>
              <a:rPr lang="en-GB" sz="2700" b="1" dirty="0" err="1"/>
              <a:t>Sesiwn</a:t>
            </a:r>
            <a:r>
              <a:rPr lang="en-GB" sz="2700" b="1" dirty="0"/>
              <a:t> 4  / Session 4 </a:t>
            </a:r>
            <a:r>
              <a:rPr lang="en-GB" sz="2700" i="1" dirty="0"/>
              <a:t> </a:t>
            </a:r>
          </a:p>
        </p:txBody>
      </p:sp>
      <p:pic>
        <p:nvPicPr>
          <p:cNvPr id="4" name="Picture 3" descr="School learning kids head with doodles. The concept of ..."/>
          <p:cNvPicPr>
            <a:picLocks noChangeAspect="1"/>
          </p:cNvPicPr>
          <p:nvPr/>
        </p:nvPicPr>
        <p:blipFill rotWithShape="1">
          <a:blip r:embed="rId2">
            <a:extLst>
              <a:ext uri="{28A0092B-C50C-407E-A947-70E740481C1C}">
                <a14:useLocalDpi xmlns:a14="http://schemas.microsoft.com/office/drawing/2010/main" val="0"/>
              </a:ext>
            </a:extLst>
          </a:blip>
          <a:srcRect b="5764"/>
          <a:stretch/>
        </p:blipFill>
        <p:spPr>
          <a:xfrm>
            <a:off x="827584" y="1844824"/>
            <a:ext cx="2926444" cy="3384376"/>
          </a:xfrm>
          <a:prstGeom prst="rect">
            <a:avLst/>
          </a:prstGeom>
        </p:spPr>
      </p:pic>
    </p:spTree>
    <p:extLst>
      <p:ext uri="{BB962C8B-B14F-4D97-AF65-F5344CB8AC3E}">
        <p14:creationId xmlns:p14="http://schemas.microsoft.com/office/powerpoint/2010/main" val="2894786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0032" y="72346"/>
            <a:ext cx="4126831" cy="835457"/>
          </a:xfrm>
          <a:solidFill>
            <a:schemeClr val="accent1">
              <a:lumMod val="20000"/>
              <a:lumOff val="80000"/>
            </a:schemeClr>
          </a:solidFill>
        </p:spPr>
        <p:txBody>
          <a:bodyPr>
            <a:noAutofit/>
          </a:bodyPr>
          <a:lstStyle/>
          <a:p>
            <a:r>
              <a:rPr lang="en-GB" sz="3200" dirty="0"/>
              <a:t>What is your opinion? </a:t>
            </a:r>
          </a:p>
        </p:txBody>
      </p:sp>
      <p:sp>
        <p:nvSpPr>
          <p:cNvPr id="3" name="Content Placeholder 2"/>
          <p:cNvSpPr>
            <a:spLocks noGrp="1"/>
          </p:cNvSpPr>
          <p:nvPr>
            <p:ph idx="1"/>
          </p:nvPr>
        </p:nvSpPr>
        <p:spPr>
          <a:xfrm>
            <a:off x="362762" y="1598891"/>
            <a:ext cx="8501504" cy="5259109"/>
          </a:xfrm>
        </p:spPr>
        <p:txBody>
          <a:bodyPr>
            <a:normAutofit fontScale="55000" lnSpcReduction="20000"/>
          </a:bodyPr>
          <a:lstStyle/>
          <a:p>
            <a:r>
              <a:rPr lang="en-GB" b="1" dirty="0">
                <a:solidFill>
                  <a:schemeClr val="accent1">
                    <a:lumMod val="75000"/>
                  </a:schemeClr>
                </a:solidFill>
              </a:rPr>
              <a:t>Mae </a:t>
            </a:r>
            <a:r>
              <a:rPr lang="en-GB" b="1" dirty="0" err="1">
                <a:solidFill>
                  <a:schemeClr val="accent1">
                    <a:lumMod val="75000"/>
                  </a:schemeClr>
                </a:solidFill>
              </a:rPr>
              <a:t>gan</a:t>
            </a:r>
            <a:r>
              <a:rPr lang="en-GB" b="1" dirty="0">
                <a:solidFill>
                  <a:schemeClr val="accent1">
                    <a:lumMod val="75000"/>
                  </a:schemeClr>
                </a:solidFill>
              </a:rPr>
              <a:t> </a:t>
            </a:r>
            <a:r>
              <a:rPr lang="en-GB" b="1" dirty="0" err="1">
                <a:solidFill>
                  <a:schemeClr val="accent1">
                    <a:lumMod val="75000"/>
                  </a:schemeClr>
                </a:solidFill>
              </a:rPr>
              <a:t>athrawon</a:t>
            </a:r>
            <a:r>
              <a:rPr lang="en-GB" b="1" dirty="0">
                <a:solidFill>
                  <a:schemeClr val="accent1">
                    <a:lumMod val="75000"/>
                  </a:schemeClr>
                </a:solidFill>
              </a:rPr>
              <a:t> </a:t>
            </a:r>
            <a:r>
              <a:rPr lang="en-GB" b="1" dirty="0" err="1">
                <a:solidFill>
                  <a:schemeClr val="accent1">
                    <a:lumMod val="75000"/>
                  </a:schemeClr>
                </a:solidFill>
              </a:rPr>
              <a:t>hawl</a:t>
            </a:r>
            <a:r>
              <a:rPr lang="en-GB" b="1" dirty="0">
                <a:solidFill>
                  <a:schemeClr val="accent1">
                    <a:lumMod val="75000"/>
                  </a:schemeClr>
                </a:solidFill>
              </a:rPr>
              <a:t> </a:t>
            </a:r>
            <a:r>
              <a:rPr lang="en-GB" b="1" dirty="0" err="1">
                <a:solidFill>
                  <a:schemeClr val="accent1">
                    <a:lumMod val="75000"/>
                  </a:schemeClr>
                </a:solidFill>
              </a:rPr>
              <a:t>i</a:t>
            </a:r>
            <a:r>
              <a:rPr lang="en-GB" b="1" dirty="0">
                <a:solidFill>
                  <a:schemeClr val="accent1">
                    <a:lumMod val="75000"/>
                  </a:schemeClr>
                </a:solidFill>
              </a:rPr>
              <a:t> </a:t>
            </a:r>
            <a:r>
              <a:rPr lang="en-GB" b="1" dirty="0" err="1">
                <a:solidFill>
                  <a:schemeClr val="accent1">
                    <a:lumMod val="75000"/>
                  </a:schemeClr>
                </a:solidFill>
              </a:rPr>
              <a:t>awdurdod</a:t>
            </a:r>
            <a:r>
              <a:rPr lang="en-GB" b="1" dirty="0">
                <a:solidFill>
                  <a:schemeClr val="accent1">
                    <a:lumMod val="75000"/>
                  </a:schemeClr>
                </a:solidFill>
              </a:rPr>
              <a:t> </a:t>
            </a:r>
            <a:r>
              <a:rPr lang="en-GB" b="1" dirty="0" err="1">
                <a:solidFill>
                  <a:schemeClr val="accent1">
                    <a:lumMod val="75000"/>
                  </a:schemeClr>
                </a:solidFill>
              </a:rPr>
              <a:t>dros</a:t>
            </a:r>
            <a:r>
              <a:rPr lang="en-GB" b="1" dirty="0">
                <a:solidFill>
                  <a:schemeClr val="accent1">
                    <a:lumMod val="75000"/>
                  </a:schemeClr>
                </a:solidFill>
              </a:rPr>
              <a:t> </a:t>
            </a:r>
            <a:r>
              <a:rPr lang="en-GB" b="1" dirty="0" err="1">
                <a:solidFill>
                  <a:schemeClr val="accent1">
                    <a:lumMod val="75000"/>
                  </a:schemeClr>
                </a:solidFill>
              </a:rPr>
              <a:t>eu</a:t>
            </a:r>
            <a:r>
              <a:rPr lang="en-GB" b="1" dirty="0">
                <a:solidFill>
                  <a:schemeClr val="accent1">
                    <a:lumMod val="75000"/>
                  </a:schemeClr>
                </a:solidFill>
              </a:rPr>
              <a:t> </a:t>
            </a:r>
            <a:r>
              <a:rPr lang="en-GB" b="1" dirty="0" err="1">
                <a:solidFill>
                  <a:schemeClr val="accent1">
                    <a:lumMod val="75000"/>
                  </a:schemeClr>
                </a:solidFill>
              </a:rPr>
              <a:t>disgyblion</a:t>
            </a:r>
            <a:r>
              <a:rPr lang="en-GB" b="1" dirty="0">
                <a:solidFill>
                  <a:schemeClr val="accent1">
                    <a:lumMod val="75000"/>
                  </a:schemeClr>
                </a:solidFill>
              </a:rPr>
              <a:t>.</a:t>
            </a:r>
          </a:p>
          <a:p>
            <a:r>
              <a:rPr lang="en-GB" b="1" i="1" dirty="0"/>
              <a:t>Teachers have the right to authority over their pupils. </a:t>
            </a:r>
          </a:p>
          <a:p>
            <a:pPr marL="0" indent="0">
              <a:buNone/>
            </a:pPr>
            <a:endParaRPr lang="en-GB" i="1" dirty="0"/>
          </a:p>
          <a:p>
            <a:r>
              <a:rPr lang="en-GB" sz="2900" dirty="0">
                <a:solidFill>
                  <a:schemeClr val="accent1">
                    <a:lumMod val="75000"/>
                  </a:schemeClr>
                </a:solidFill>
              </a:rPr>
              <a:t>Mae </a:t>
            </a:r>
            <a:r>
              <a:rPr lang="en-GB" sz="2900" dirty="0" err="1">
                <a:solidFill>
                  <a:schemeClr val="accent1">
                    <a:lumMod val="75000"/>
                  </a:schemeClr>
                </a:solidFill>
              </a:rPr>
              <a:t>athrawon</a:t>
            </a:r>
            <a:r>
              <a:rPr lang="en-GB" sz="2900" dirty="0">
                <a:solidFill>
                  <a:schemeClr val="accent1">
                    <a:lumMod val="75000"/>
                  </a:schemeClr>
                </a:solidFill>
              </a:rPr>
              <a:t> </a:t>
            </a:r>
            <a:r>
              <a:rPr lang="en-GB" sz="2900" dirty="0" err="1">
                <a:solidFill>
                  <a:schemeClr val="accent1">
                    <a:lumMod val="75000"/>
                  </a:schemeClr>
                </a:solidFill>
              </a:rPr>
              <a:t>yn</a:t>
            </a:r>
            <a:r>
              <a:rPr lang="en-GB" sz="2900" dirty="0">
                <a:solidFill>
                  <a:schemeClr val="accent1">
                    <a:lumMod val="75000"/>
                  </a:schemeClr>
                </a:solidFill>
              </a:rPr>
              <a:t> </a:t>
            </a:r>
            <a:r>
              <a:rPr lang="en-GB" sz="2900" dirty="0" err="1">
                <a:solidFill>
                  <a:schemeClr val="accent1">
                    <a:lumMod val="75000"/>
                  </a:schemeClr>
                </a:solidFill>
              </a:rPr>
              <a:t>asiantau</a:t>
            </a:r>
            <a:r>
              <a:rPr lang="en-GB" sz="2900" dirty="0">
                <a:solidFill>
                  <a:schemeClr val="accent1">
                    <a:lumMod val="75000"/>
                  </a:schemeClr>
                </a:solidFill>
              </a:rPr>
              <a:t> </a:t>
            </a:r>
            <a:r>
              <a:rPr lang="en-GB" sz="2900" dirty="0" err="1">
                <a:solidFill>
                  <a:schemeClr val="accent1">
                    <a:lumMod val="75000"/>
                  </a:schemeClr>
                </a:solidFill>
              </a:rPr>
              <a:t>gwleidyddol</a:t>
            </a:r>
            <a:r>
              <a:rPr lang="en-GB" sz="2900" dirty="0">
                <a:solidFill>
                  <a:schemeClr val="accent1">
                    <a:lumMod val="75000"/>
                  </a:schemeClr>
                </a:solidFill>
              </a:rPr>
              <a:t>, </a:t>
            </a:r>
            <a:r>
              <a:rPr lang="en-GB" sz="2900" dirty="0" err="1">
                <a:solidFill>
                  <a:schemeClr val="accent1">
                    <a:lumMod val="75000"/>
                  </a:schemeClr>
                </a:solidFill>
              </a:rPr>
              <a:t>hyd</a:t>
            </a:r>
            <a:r>
              <a:rPr lang="en-GB" sz="2900" dirty="0">
                <a:solidFill>
                  <a:schemeClr val="accent1">
                    <a:lumMod val="75000"/>
                  </a:schemeClr>
                </a:solidFill>
              </a:rPr>
              <a:t> </a:t>
            </a:r>
            <a:r>
              <a:rPr lang="en-GB" sz="2900" dirty="0" err="1">
                <a:solidFill>
                  <a:schemeClr val="accent1">
                    <a:lumMod val="75000"/>
                  </a:schemeClr>
                </a:solidFill>
              </a:rPr>
              <a:t>yn</a:t>
            </a:r>
            <a:r>
              <a:rPr lang="en-GB" sz="2900" dirty="0">
                <a:solidFill>
                  <a:schemeClr val="accent1">
                    <a:lumMod val="75000"/>
                  </a:schemeClr>
                </a:solidFill>
              </a:rPr>
              <a:t> </a:t>
            </a:r>
            <a:r>
              <a:rPr lang="en-GB" sz="2900" dirty="0" err="1">
                <a:solidFill>
                  <a:schemeClr val="accent1">
                    <a:lumMod val="75000"/>
                  </a:schemeClr>
                </a:solidFill>
              </a:rPr>
              <a:t>oed</a:t>
            </a:r>
            <a:r>
              <a:rPr lang="en-GB" sz="2900" dirty="0">
                <a:solidFill>
                  <a:schemeClr val="accent1">
                    <a:lumMod val="75000"/>
                  </a:schemeClr>
                </a:solidFill>
              </a:rPr>
              <a:t> </a:t>
            </a:r>
            <a:r>
              <a:rPr lang="en-GB" sz="2900" dirty="0" err="1">
                <a:solidFill>
                  <a:schemeClr val="accent1">
                    <a:lumMod val="75000"/>
                  </a:schemeClr>
                </a:solidFill>
              </a:rPr>
              <a:t>os</a:t>
            </a:r>
            <a:r>
              <a:rPr lang="en-GB" sz="2900" dirty="0">
                <a:solidFill>
                  <a:schemeClr val="accent1">
                    <a:lumMod val="75000"/>
                  </a:schemeClr>
                </a:solidFill>
              </a:rPr>
              <a:t> </a:t>
            </a:r>
            <a:r>
              <a:rPr lang="en-GB" sz="2900" dirty="0" err="1">
                <a:solidFill>
                  <a:schemeClr val="accent1">
                    <a:lumMod val="75000"/>
                  </a:schemeClr>
                </a:solidFill>
              </a:rPr>
              <a:t>nad</a:t>
            </a:r>
            <a:r>
              <a:rPr lang="en-GB" sz="2900" dirty="0">
                <a:solidFill>
                  <a:schemeClr val="accent1">
                    <a:lumMod val="75000"/>
                  </a:schemeClr>
                </a:solidFill>
              </a:rPr>
              <a:t> </a:t>
            </a:r>
            <a:r>
              <a:rPr lang="en-GB" sz="2900" dirty="0" err="1">
                <a:solidFill>
                  <a:schemeClr val="accent1">
                    <a:lumMod val="75000"/>
                  </a:schemeClr>
                </a:solidFill>
              </a:rPr>
              <a:t>ydynt</a:t>
            </a:r>
            <a:r>
              <a:rPr lang="en-GB" sz="2900" dirty="0">
                <a:solidFill>
                  <a:schemeClr val="accent1">
                    <a:lumMod val="75000"/>
                  </a:schemeClr>
                </a:solidFill>
              </a:rPr>
              <a:t> </a:t>
            </a:r>
            <a:r>
              <a:rPr lang="en-GB" sz="2900" dirty="0" err="1">
                <a:solidFill>
                  <a:schemeClr val="accent1">
                    <a:lumMod val="75000"/>
                  </a:schemeClr>
                </a:solidFill>
              </a:rPr>
              <a:t>yn</a:t>
            </a:r>
            <a:r>
              <a:rPr lang="en-GB" sz="2900" dirty="0">
                <a:solidFill>
                  <a:schemeClr val="accent1">
                    <a:lumMod val="75000"/>
                  </a:schemeClr>
                </a:solidFill>
              </a:rPr>
              <a:t> </a:t>
            </a:r>
            <a:r>
              <a:rPr lang="en-GB" sz="2900" dirty="0" err="1">
                <a:solidFill>
                  <a:schemeClr val="accent1">
                    <a:lumMod val="75000"/>
                  </a:schemeClr>
                </a:solidFill>
              </a:rPr>
              <a:t>dewis</a:t>
            </a:r>
            <a:r>
              <a:rPr lang="en-GB" sz="2900" dirty="0">
                <a:solidFill>
                  <a:schemeClr val="accent1">
                    <a:lumMod val="75000"/>
                  </a:schemeClr>
                </a:solidFill>
              </a:rPr>
              <a:t> bod. </a:t>
            </a:r>
          </a:p>
          <a:p>
            <a:r>
              <a:rPr lang="en-GB" i="1" dirty="0"/>
              <a:t>Teachers are political agents, even if they don’t choose to be.</a:t>
            </a:r>
          </a:p>
          <a:p>
            <a:endParaRPr lang="en-GB" i="1" dirty="0"/>
          </a:p>
          <a:p>
            <a:r>
              <a:rPr lang="en-GB" b="1" i="1" dirty="0" err="1">
                <a:solidFill>
                  <a:schemeClr val="accent1">
                    <a:lumMod val="75000"/>
                  </a:schemeClr>
                </a:solidFill>
              </a:rPr>
              <a:t>Pobl</a:t>
            </a:r>
            <a:r>
              <a:rPr lang="en-GB" b="1" i="1" dirty="0">
                <a:solidFill>
                  <a:schemeClr val="accent1">
                    <a:lumMod val="75000"/>
                  </a:schemeClr>
                </a:solidFill>
              </a:rPr>
              <a:t> </a:t>
            </a:r>
            <a:r>
              <a:rPr lang="en-GB" b="1" i="1" dirty="0" err="1">
                <a:solidFill>
                  <a:schemeClr val="accent1">
                    <a:lumMod val="75000"/>
                  </a:schemeClr>
                </a:solidFill>
              </a:rPr>
              <a:t>sy’n</a:t>
            </a:r>
            <a:r>
              <a:rPr lang="en-GB" b="1" i="1" dirty="0">
                <a:solidFill>
                  <a:schemeClr val="accent1">
                    <a:lumMod val="75000"/>
                  </a:schemeClr>
                </a:solidFill>
              </a:rPr>
              <a:t> </a:t>
            </a:r>
            <a:r>
              <a:rPr lang="en-GB" b="1" i="1" dirty="0" err="1">
                <a:solidFill>
                  <a:schemeClr val="accent1">
                    <a:lumMod val="75000"/>
                  </a:schemeClr>
                </a:solidFill>
              </a:rPr>
              <a:t>creu</a:t>
            </a:r>
            <a:r>
              <a:rPr lang="en-GB" b="1" i="1" dirty="0">
                <a:solidFill>
                  <a:schemeClr val="accent1">
                    <a:lumMod val="75000"/>
                  </a:schemeClr>
                </a:solidFill>
              </a:rPr>
              <a:t> </a:t>
            </a:r>
            <a:r>
              <a:rPr lang="en-GB" b="1" i="1" dirty="0" err="1">
                <a:solidFill>
                  <a:schemeClr val="accent1">
                    <a:lumMod val="75000"/>
                  </a:schemeClr>
                </a:solidFill>
              </a:rPr>
              <a:t>diwylliant</a:t>
            </a:r>
            <a:r>
              <a:rPr lang="en-GB" b="1" i="1" dirty="0">
                <a:solidFill>
                  <a:schemeClr val="accent1">
                    <a:lumMod val="75000"/>
                  </a:schemeClr>
                </a:solidFill>
              </a:rPr>
              <a:t> ac felly </a:t>
            </a:r>
            <a:r>
              <a:rPr lang="en-GB" b="1" i="1" dirty="0" err="1">
                <a:solidFill>
                  <a:schemeClr val="accent1">
                    <a:lumMod val="75000"/>
                  </a:schemeClr>
                </a:solidFill>
              </a:rPr>
              <a:t>hanes</a:t>
            </a:r>
            <a:r>
              <a:rPr lang="en-GB" b="1" i="1" dirty="0">
                <a:solidFill>
                  <a:schemeClr val="accent1">
                    <a:lumMod val="75000"/>
                  </a:schemeClr>
                </a:solidFill>
              </a:rPr>
              <a:t>. Mae </a:t>
            </a:r>
            <a:r>
              <a:rPr lang="en-GB" b="1" i="1" dirty="0" err="1">
                <a:solidFill>
                  <a:schemeClr val="accent1">
                    <a:lumMod val="75000"/>
                  </a:schemeClr>
                </a:solidFill>
              </a:rPr>
              <a:t>pob</a:t>
            </a:r>
            <a:r>
              <a:rPr lang="en-GB" b="1" i="1" dirty="0">
                <a:solidFill>
                  <a:schemeClr val="accent1">
                    <a:lumMod val="75000"/>
                  </a:schemeClr>
                </a:solidFill>
              </a:rPr>
              <a:t> gwybodaeth yn </a:t>
            </a:r>
            <a:r>
              <a:rPr lang="en-GB" b="1" i="1" dirty="0" err="1">
                <a:solidFill>
                  <a:schemeClr val="accent1">
                    <a:lumMod val="75000"/>
                  </a:schemeClr>
                </a:solidFill>
              </a:rPr>
              <a:t>hanesyddol</a:t>
            </a:r>
            <a:r>
              <a:rPr lang="en-GB" b="1" i="1" dirty="0">
                <a:solidFill>
                  <a:schemeClr val="accent1">
                    <a:lumMod val="75000"/>
                  </a:schemeClr>
                </a:solidFill>
              </a:rPr>
              <a:t> ac nid </a:t>
            </a:r>
            <a:r>
              <a:rPr lang="en-GB" b="1" i="1" dirty="0" err="1">
                <a:solidFill>
                  <a:schemeClr val="accent1">
                    <a:lumMod val="75000"/>
                  </a:schemeClr>
                </a:solidFill>
              </a:rPr>
              <a:t>yw’n</a:t>
            </a:r>
            <a:r>
              <a:rPr lang="en-GB" b="1" i="1" dirty="0">
                <a:solidFill>
                  <a:schemeClr val="accent1">
                    <a:lumMod val="75000"/>
                  </a:schemeClr>
                </a:solidFill>
              </a:rPr>
              <a:t> bosibl </a:t>
            </a:r>
            <a:r>
              <a:rPr lang="en-GB" b="1" i="1" dirty="0" err="1">
                <a:solidFill>
                  <a:schemeClr val="accent1">
                    <a:lumMod val="75000"/>
                  </a:schemeClr>
                </a:solidFill>
              </a:rPr>
              <a:t>eu</a:t>
            </a:r>
            <a:r>
              <a:rPr lang="en-GB" b="1" i="1" dirty="0">
                <a:solidFill>
                  <a:schemeClr val="accent1">
                    <a:lumMod val="75000"/>
                  </a:schemeClr>
                </a:solidFill>
              </a:rPr>
              <a:t> </a:t>
            </a:r>
            <a:r>
              <a:rPr lang="en-GB" b="1" i="1" dirty="0" err="1">
                <a:solidFill>
                  <a:schemeClr val="accent1">
                    <a:lumMod val="75000"/>
                  </a:schemeClr>
                </a:solidFill>
              </a:rPr>
              <a:t>gwahanu</a:t>
            </a:r>
            <a:r>
              <a:rPr lang="en-GB" b="1" i="1" dirty="0">
                <a:solidFill>
                  <a:schemeClr val="accent1">
                    <a:lumMod val="75000"/>
                  </a:schemeClr>
                </a:solidFill>
              </a:rPr>
              <a:t> wrth </a:t>
            </a:r>
            <a:r>
              <a:rPr lang="en-GB" b="1" i="1" dirty="0" err="1">
                <a:solidFill>
                  <a:schemeClr val="accent1">
                    <a:lumMod val="75000"/>
                  </a:schemeClr>
                </a:solidFill>
              </a:rPr>
              <a:t>ddiwylliant</a:t>
            </a:r>
            <a:r>
              <a:rPr lang="en-GB" b="1" i="1" dirty="0">
                <a:solidFill>
                  <a:schemeClr val="accent1">
                    <a:lumMod val="75000"/>
                  </a:schemeClr>
                </a:solidFill>
              </a:rPr>
              <a:t> </a:t>
            </a:r>
            <a:r>
              <a:rPr lang="en-GB" b="1" i="1" dirty="0" err="1">
                <a:solidFill>
                  <a:schemeClr val="accent1">
                    <a:lumMod val="75000"/>
                  </a:schemeClr>
                </a:solidFill>
              </a:rPr>
              <a:t>cymdeithasol</a:t>
            </a:r>
            <a:r>
              <a:rPr lang="en-GB" b="1" i="1" dirty="0">
                <a:solidFill>
                  <a:schemeClr val="accent1">
                    <a:lumMod val="75000"/>
                  </a:schemeClr>
                </a:solidFill>
              </a:rPr>
              <a:t>. </a:t>
            </a:r>
          </a:p>
          <a:p>
            <a:r>
              <a:rPr lang="en-GB" b="1" i="1" dirty="0"/>
              <a:t>People actively produce culture and therefore, ultimately, history. All knowledge is historical and cannot be distinguished from that which is socially produced. </a:t>
            </a:r>
          </a:p>
          <a:p>
            <a:endParaRPr lang="en-GB" dirty="0"/>
          </a:p>
          <a:p>
            <a:r>
              <a:rPr lang="en-GB" dirty="0" err="1">
                <a:solidFill>
                  <a:schemeClr val="accent1">
                    <a:lumMod val="75000"/>
                  </a:schemeClr>
                </a:solidFill>
              </a:rPr>
              <a:t>Ysgol</a:t>
            </a:r>
            <a:r>
              <a:rPr lang="en-GB" dirty="0">
                <a:solidFill>
                  <a:schemeClr val="accent1">
                    <a:lumMod val="75000"/>
                  </a:schemeClr>
                </a:solidFill>
              </a:rPr>
              <a:t> </a:t>
            </a:r>
            <a:r>
              <a:rPr lang="en-GB" dirty="0" err="1">
                <a:solidFill>
                  <a:schemeClr val="accent1">
                    <a:lumMod val="75000"/>
                  </a:schemeClr>
                </a:solidFill>
              </a:rPr>
              <a:t>yw’r</a:t>
            </a:r>
            <a:r>
              <a:rPr lang="en-GB" dirty="0">
                <a:solidFill>
                  <a:schemeClr val="accent1">
                    <a:lumMod val="75000"/>
                  </a:schemeClr>
                </a:solidFill>
              </a:rPr>
              <a:t> </a:t>
            </a:r>
            <a:r>
              <a:rPr lang="en-GB" dirty="0" err="1">
                <a:solidFill>
                  <a:schemeClr val="accent1">
                    <a:lumMod val="75000"/>
                  </a:schemeClr>
                </a:solidFill>
              </a:rPr>
              <a:t>ffordd</a:t>
            </a:r>
            <a:r>
              <a:rPr lang="en-GB" dirty="0">
                <a:solidFill>
                  <a:schemeClr val="accent1">
                    <a:lumMod val="75000"/>
                  </a:schemeClr>
                </a:solidFill>
              </a:rPr>
              <a:t> </a:t>
            </a:r>
            <a:r>
              <a:rPr lang="en-GB" dirty="0" err="1">
                <a:solidFill>
                  <a:schemeClr val="accent1">
                    <a:lumMod val="75000"/>
                  </a:schemeClr>
                </a:solidFill>
              </a:rPr>
              <a:t>orau</a:t>
            </a:r>
            <a:r>
              <a:rPr lang="en-GB" dirty="0">
                <a:solidFill>
                  <a:schemeClr val="accent1">
                    <a:lumMod val="75000"/>
                  </a:schemeClr>
                </a:solidFill>
              </a:rPr>
              <a:t> </a:t>
            </a:r>
            <a:r>
              <a:rPr lang="en-GB" dirty="0" err="1">
                <a:solidFill>
                  <a:schemeClr val="accent1">
                    <a:lumMod val="75000"/>
                  </a:schemeClr>
                </a:solidFill>
              </a:rPr>
              <a:t>i</a:t>
            </a:r>
            <a:r>
              <a:rPr lang="en-GB" dirty="0">
                <a:solidFill>
                  <a:schemeClr val="accent1">
                    <a:lumMod val="75000"/>
                  </a:schemeClr>
                </a:solidFill>
              </a:rPr>
              <a:t> </a:t>
            </a:r>
            <a:r>
              <a:rPr lang="en-GB" dirty="0" err="1">
                <a:solidFill>
                  <a:schemeClr val="accent1">
                    <a:lumMod val="75000"/>
                  </a:schemeClr>
                </a:solidFill>
              </a:rPr>
              <a:t>addysgu</a:t>
            </a:r>
            <a:r>
              <a:rPr lang="en-GB" dirty="0">
                <a:solidFill>
                  <a:schemeClr val="accent1">
                    <a:lumMod val="75000"/>
                  </a:schemeClr>
                </a:solidFill>
              </a:rPr>
              <a:t> </a:t>
            </a:r>
            <a:r>
              <a:rPr lang="en-GB" dirty="0" err="1">
                <a:solidFill>
                  <a:schemeClr val="accent1">
                    <a:lumMod val="75000"/>
                  </a:schemeClr>
                </a:solidFill>
              </a:rPr>
              <a:t>pobl</a:t>
            </a:r>
            <a:r>
              <a:rPr lang="en-GB" dirty="0">
                <a:solidFill>
                  <a:schemeClr val="accent1">
                    <a:lumMod val="75000"/>
                  </a:schemeClr>
                </a:solidFill>
              </a:rPr>
              <a:t>. Nid oes ffordd well </a:t>
            </a:r>
            <a:r>
              <a:rPr lang="en-GB" dirty="0" err="1">
                <a:solidFill>
                  <a:schemeClr val="accent1">
                    <a:lumMod val="75000"/>
                  </a:schemeClr>
                </a:solidFill>
              </a:rPr>
              <a:t>ar</a:t>
            </a:r>
            <a:r>
              <a:rPr lang="en-GB" dirty="0">
                <a:solidFill>
                  <a:schemeClr val="accent1">
                    <a:lumMod val="75000"/>
                  </a:schemeClr>
                </a:solidFill>
              </a:rPr>
              <a:t> gyfer y </a:t>
            </a:r>
            <a:r>
              <a:rPr lang="en-GB" dirty="0" err="1">
                <a:solidFill>
                  <a:schemeClr val="accent1">
                    <a:lumMod val="75000"/>
                  </a:schemeClr>
                </a:solidFill>
              </a:rPr>
              <a:t>boblogaeth</a:t>
            </a:r>
            <a:r>
              <a:rPr lang="en-GB" dirty="0">
                <a:solidFill>
                  <a:schemeClr val="accent1">
                    <a:lumMod val="75000"/>
                  </a:schemeClr>
                </a:solidFill>
              </a:rPr>
              <a:t> </a:t>
            </a:r>
            <a:r>
              <a:rPr lang="en-GB" dirty="0" err="1">
                <a:solidFill>
                  <a:schemeClr val="accent1">
                    <a:lumMod val="75000"/>
                  </a:schemeClr>
                </a:solidFill>
              </a:rPr>
              <a:t>torfol</a:t>
            </a:r>
            <a:r>
              <a:rPr lang="en-GB" dirty="0">
                <a:solidFill>
                  <a:schemeClr val="accent1">
                    <a:lumMod val="75000"/>
                  </a:schemeClr>
                </a:solidFill>
              </a:rPr>
              <a:t>. </a:t>
            </a:r>
          </a:p>
          <a:p>
            <a:r>
              <a:rPr lang="en-GB" i="1" dirty="0"/>
              <a:t>Education is best achieved through schooling. Alternatives are unlikely to work for the masses. </a:t>
            </a:r>
          </a:p>
          <a:p>
            <a:endParaRPr lang="en-GB" b="1" i="1" dirty="0"/>
          </a:p>
          <a:p>
            <a:r>
              <a:rPr lang="en-GB" b="1" dirty="0">
                <a:solidFill>
                  <a:schemeClr val="accent1">
                    <a:lumMod val="75000"/>
                  </a:schemeClr>
                </a:solidFill>
              </a:rPr>
              <a:t>Prif nod </a:t>
            </a:r>
            <a:r>
              <a:rPr lang="en-GB" b="1" dirty="0" err="1">
                <a:solidFill>
                  <a:schemeClr val="accent1">
                    <a:lumMod val="75000"/>
                  </a:schemeClr>
                </a:solidFill>
              </a:rPr>
              <a:t>llythrennedd</a:t>
            </a:r>
            <a:r>
              <a:rPr lang="en-GB" b="1" dirty="0">
                <a:solidFill>
                  <a:schemeClr val="accent1">
                    <a:lumMod val="75000"/>
                  </a:schemeClr>
                </a:solidFill>
              </a:rPr>
              <a:t> </a:t>
            </a:r>
            <a:r>
              <a:rPr lang="en-GB" b="1" dirty="0" err="1">
                <a:solidFill>
                  <a:schemeClr val="accent1">
                    <a:lumMod val="75000"/>
                  </a:schemeClr>
                </a:solidFill>
              </a:rPr>
              <a:t>yw’r</a:t>
            </a:r>
            <a:r>
              <a:rPr lang="en-GB" b="1" dirty="0">
                <a:solidFill>
                  <a:schemeClr val="accent1">
                    <a:lumMod val="75000"/>
                  </a:schemeClr>
                </a:solidFill>
              </a:rPr>
              <a:t> broses </a:t>
            </a:r>
            <a:r>
              <a:rPr lang="en-GB" b="1" dirty="0" err="1">
                <a:solidFill>
                  <a:schemeClr val="accent1">
                    <a:lumMod val="75000"/>
                  </a:schemeClr>
                </a:solidFill>
              </a:rPr>
              <a:t>mecanaidd</a:t>
            </a:r>
            <a:r>
              <a:rPr lang="en-GB" b="1" dirty="0">
                <a:solidFill>
                  <a:schemeClr val="accent1">
                    <a:lumMod val="75000"/>
                  </a:schemeClr>
                </a:solidFill>
              </a:rPr>
              <a:t> o </a:t>
            </a:r>
            <a:r>
              <a:rPr lang="en-GB" b="1" dirty="0" err="1">
                <a:solidFill>
                  <a:schemeClr val="accent1">
                    <a:lumMod val="75000"/>
                  </a:schemeClr>
                </a:solidFill>
              </a:rPr>
              <a:t>ddarllen</a:t>
            </a:r>
            <a:r>
              <a:rPr lang="en-GB" b="1" dirty="0">
                <a:solidFill>
                  <a:schemeClr val="accent1">
                    <a:lumMod val="75000"/>
                  </a:schemeClr>
                </a:solidFill>
              </a:rPr>
              <a:t> </a:t>
            </a:r>
            <a:r>
              <a:rPr lang="en-GB" b="1" dirty="0" err="1">
                <a:solidFill>
                  <a:schemeClr val="accent1">
                    <a:lumMod val="75000"/>
                  </a:schemeClr>
                </a:solidFill>
              </a:rPr>
              <a:t>geiriau</a:t>
            </a:r>
            <a:r>
              <a:rPr lang="en-GB" b="1" dirty="0">
                <a:solidFill>
                  <a:schemeClr val="accent1">
                    <a:lumMod val="75000"/>
                  </a:schemeClr>
                </a:solidFill>
              </a:rPr>
              <a:t>. Dylid </a:t>
            </a:r>
            <a:r>
              <a:rPr lang="en-GB" b="1" dirty="0" err="1">
                <a:solidFill>
                  <a:schemeClr val="accent1">
                    <a:lumMod val="75000"/>
                  </a:schemeClr>
                </a:solidFill>
              </a:rPr>
              <a:t>anelu</a:t>
            </a:r>
            <a:r>
              <a:rPr lang="en-GB" b="1" dirty="0">
                <a:solidFill>
                  <a:schemeClr val="accent1">
                    <a:lumMod val="75000"/>
                  </a:schemeClr>
                </a:solidFill>
              </a:rPr>
              <a:t> at hyn fel y nod </a:t>
            </a:r>
            <a:r>
              <a:rPr lang="en-GB" b="1" dirty="0" err="1">
                <a:solidFill>
                  <a:schemeClr val="accent1">
                    <a:lumMod val="75000"/>
                  </a:schemeClr>
                </a:solidFill>
              </a:rPr>
              <a:t>lleiaf</a:t>
            </a:r>
            <a:r>
              <a:rPr lang="en-GB" b="1" dirty="0">
                <a:solidFill>
                  <a:schemeClr val="accent1">
                    <a:lumMod val="75000"/>
                  </a:schemeClr>
                </a:solidFill>
              </a:rPr>
              <a:t> posibl.</a:t>
            </a:r>
          </a:p>
          <a:p>
            <a:r>
              <a:rPr lang="en-GB" b="1" i="1" dirty="0"/>
              <a:t>Literacy is first and foremost about the mechanical process of reading words and this is an acceptable minimum requirement to aim for. </a:t>
            </a:r>
          </a:p>
          <a:p>
            <a:pPr marL="0" indent="0">
              <a:buNone/>
            </a:pPr>
            <a:endParaRPr lang="en-GB" dirty="0"/>
          </a:p>
          <a:p>
            <a:endParaRPr lang="en-GB" dirty="0"/>
          </a:p>
          <a:p>
            <a:endParaRPr lang="en-GB" dirty="0"/>
          </a:p>
          <a:p>
            <a:endParaRPr lang="en-GB" i="1" dirty="0"/>
          </a:p>
        </p:txBody>
      </p:sp>
      <p:sp>
        <p:nvSpPr>
          <p:cNvPr id="4" name="Title 1"/>
          <p:cNvSpPr txBox="1">
            <a:spLocks/>
          </p:cNvSpPr>
          <p:nvPr/>
        </p:nvSpPr>
        <p:spPr>
          <a:xfrm>
            <a:off x="251520" y="90575"/>
            <a:ext cx="3880288" cy="817228"/>
          </a:xfrm>
          <a:prstGeom prst="rect">
            <a:avLst/>
          </a:prstGeom>
          <a:solidFill>
            <a:schemeClr val="accent1"/>
          </a:solidFill>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Beth </a:t>
            </a:r>
            <a:r>
              <a:rPr lang="en-GB" dirty="0" err="1"/>
              <a:t>yw</a:t>
            </a:r>
            <a:r>
              <a:rPr lang="en-GB" dirty="0"/>
              <a:t> </a:t>
            </a:r>
            <a:r>
              <a:rPr lang="en-GB" dirty="0" err="1"/>
              <a:t>dy</a:t>
            </a:r>
            <a:r>
              <a:rPr lang="en-GB" dirty="0"/>
              <a:t> </a:t>
            </a:r>
            <a:r>
              <a:rPr lang="en-GB" dirty="0" err="1"/>
              <a:t>farn</a:t>
            </a:r>
            <a:r>
              <a:rPr lang="en-GB" dirty="0"/>
              <a:t>? </a:t>
            </a:r>
          </a:p>
        </p:txBody>
      </p:sp>
      <p:sp>
        <p:nvSpPr>
          <p:cNvPr id="9" name="Content Placeholder 2"/>
          <p:cNvSpPr txBox="1">
            <a:spLocks/>
          </p:cNvSpPr>
          <p:nvPr/>
        </p:nvSpPr>
        <p:spPr>
          <a:xfrm>
            <a:off x="4993728" y="1978025"/>
            <a:ext cx="352162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grpSp>
        <p:nvGrpSpPr>
          <p:cNvPr id="16" name="Group 15"/>
          <p:cNvGrpSpPr/>
          <p:nvPr/>
        </p:nvGrpSpPr>
        <p:grpSpPr>
          <a:xfrm>
            <a:off x="157137" y="789475"/>
            <a:ext cx="9172060" cy="749402"/>
            <a:chOff x="-1328254" y="1394017"/>
            <a:chExt cx="13712918" cy="1049725"/>
          </a:xfrm>
        </p:grpSpPr>
        <p:sp>
          <p:nvSpPr>
            <p:cNvPr id="10" name="Left-Right Arrow 9"/>
            <p:cNvSpPr/>
            <p:nvPr/>
          </p:nvSpPr>
          <p:spPr>
            <a:xfrm>
              <a:off x="1748249" y="1668194"/>
              <a:ext cx="8069179" cy="5595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9666583" y="1394017"/>
              <a:ext cx="2718081" cy="991572"/>
            </a:xfrm>
            <a:prstGeom prst="rect">
              <a:avLst/>
            </a:prstGeom>
            <a:noFill/>
          </p:spPr>
          <p:txBody>
            <a:bodyPr wrap="square" rtlCol="0">
              <a:spAutoFit/>
            </a:bodyPr>
            <a:lstStyle/>
            <a:p>
              <a:r>
                <a:rPr lang="en-GB" sz="2000" dirty="0" err="1">
                  <a:solidFill>
                    <a:schemeClr val="accent1">
                      <a:lumMod val="75000"/>
                    </a:schemeClr>
                  </a:solidFill>
                </a:rPr>
                <a:t>Cytuno’n</a:t>
              </a:r>
              <a:r>
                <a:rPr lang="en-GB" sz="2000" dirty="0">
                  <a:solidFill>
                    <a:schemeClr val="accent1">
                      <a:lumMod val="75000"/>
                    </a:schemeClr>
                  </a:solidFill>
                </a:rPr>
                <a:t> </a:t>
              </a:r>
              <a:r>
                <a:rPr lang="en-GB" sz="2000" dirty="0" err="1">
                  <a:solidFill>
                    <a:schemeClr val="accent1">
                      <a:lumMod val="75000"/>
                    </a:schemeClr>
                  </a:solidFill>
                </a:rPr>
                <a:t>gryf</a:t>
              </a:r>
              <a:r>
                <a:rPr lang="en-GB" sz="2000" dirty="0">
                  <a:solidFill>
                    <a:schemeClr val="accent1">
                      <a:lumMod val="75000"/>
                    </a:schemeClr>
                  </a:solidFill>
                </a:rPr>
                <a:t> / </a:t>
              </a:r>
              <a:endParaRPr lang="en-GB" sz="2000" dirty="0"/>
            </a:p>
            <a:p>
              <a:r>
                <a:rPr lang="en-GB" sz="2000" dirty="0"/>
                <a:t>Strongly Agree</a:t>
              </a:r>
            </a:p>
          </p:txBody>
        </p:sp>
        <p:sp>
          <p:nvSpPr>
            <p:cNvPr id="15" name="TextBox 14"/>
            <p:cNvSpPr txBox="1"/>
            <p:nvPr/>
          </p:nvSpPr>
          <p:spPr>
            <a:xfrm>
              <a:off x="-1328254" y="1452170"/>
              <a:ext cx="3689610" cy="991572"/>
            </a:xfrm>
            <a:prstGeom prst="rect">
              <a:avLst/>
            </a:prstGeom>
            <a:noFill/>
          </p:spPr>
          <p:txBody>
            <a:bodyPr wrap="square" rtlCol="0">
              <a:spAutoFit/>
            </a:bodyPr>
            <a:lstStyle/>
            <a:p>
              <a:r>
                <a:rPr lang="en-GB" sz="2000" dirty="0" err="1">
                  <a:solidFill>
                    <a:schemeClr val="accent1">
                      <a:lumMod val="75000"/>
                    </a:schemeClr>
                  </a:solidFill>
                </a:rPr>
                <a:t>Anghytuno’n</a:t>
              </a:r>
              <a:r>
                <a:rPr lang="en-GB" sz="2000" dirty="0">
                  <a:solidFill>
                    <a:schemeClr val="accent1">
                      <a:lumMod val="75000"/>
                    </a:schemeClr>
                  </a:solidFill>
                </a:rPr>
                <a:t> </a:t>
              </a:r>
              <a:r>
                <a:rPr lang="en-GB" sz="2000" dirty="0" err="1">
                  <a:solidFill>
                    <a:schemeClr val="accent1">
                      <a:lumMod val="75000"/>
                    </a:schemeClr>
                  </a:solidFill>
                </a:rPr>
                <a:t>gryf</a:t>
              </a:r>
              <a:r>
                <a:rPr lang="en-GB" sz="2000" dirty="0">
                  <a:solidFill>
                    <a:schemeClr val="accent1">
                      <a:lumMod val="75000"/>
                    </a:schemeClr>
                  </a:solidFill>
                </a:rPr>
                <a:t> / </a:t>
              </a:r>
              <a:r>
                <a:rPr lang="en-GB" sz="2000" dirty="0"/>
                <a:t>Strongly </a:t>
              </a:r>
              <a:r>
                <a:rPr lang="en-GB" sz="2000" dirty="0" err="1"/>
                <a:t>Disgree</a:t>
              </a:r>
              <a:endParaRPr lang="en-GB" sz="2000" dirty="0"/>
            </a:p>
          </p:txBody>
        </p:sp>
      </p:grpSp>
      <p:sp>
        <p:nvSpPr>
          <p:cNvPr id="5" name="Rectangle 4"/>
          <p:cNvSpPr/>
          <p:nvPr/>
        </p:nvSpPr>
        <p:spPr>
          <a:xfrm>
            <a:off x="10260632" y="3408118"/>
            <a:ext cx="306494" cy="369332"/>
          </a:xfrm>
          <a:prstGeom prst="rect">
            <a:avLst/>
          </a:prstGeom>
        </p:spPr>
        <p:txBody>
          <a:bodyPr wrap="none">
            <a:spAutoFit/>
          </a:bodyPr>
          <a:lstStyle/>
          <a:p>
            <a:r>
              <a:rPr lang="en-GB" dirty="0">
                <a:solidFill>
                  <a:schemeClr val="tx2"/>
                </a:solidFill>
              </a:rPr>
              <a:t>ô</a:t>
            </a:r>
            <a:endParaRPr lang="en-GB" dirty="0"/>
          </a:p>
        </p:txBody>
      </p:sp>
    </p:spTree>
    <p:extLst>
      <p:ext uri="{BB962C8B-B14F-4D97-AF65-F5344CB8AC3E}">
        <p14:creationId xmlns:p14="http://schemas.microsoft.com/office/powerpoint/2010/main" val="173093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6"/>
                                        </p:tgtEl>
                                        <p:attrNameLst>
                                          <p:attrName>ppt_x</p:attrName>
                                        </p:attrNameLst>
                                      </p:cBhvr>
                                      <p:tavLst>
                                        <p:tav tm="0">
                                          <p:val>
                                            <p:strVal val="ppt_x"/>
                                          </p:val>
                                        </p:tav>
                                        <p:tav tm="100000">
                                          <p:val>
                                            <p:strVal val="ppt_x"/>
                                          </p:val>
                                        </p:tav>
                                      </p:tavLst>
                                    </p:anim>
                                    <p:anim calcmode="lin" valueType="num">
                                      <p:cBhvr additive="base">
                                        <p:cTn id="7" dur="500"/>
                                        <p:tgtEl>
                                          <p:spTgt spid="16"/>
                                        </p:tgtEl>
                                        <p:attrNameLst>
                                          <p:attrName>ppt_y</p:attrName>
                                        </p:attrNameLst>
                                      </p:cBhvr>
                                      <p:tavLst>
                                        <p:tav tm="0">
                                          <p:val>
                                            <p:strVal val="ppt_y"/>
                                          </p:val>
                                        </p:tav>
                                        <p:tav tm="100000">
                                          <p:val>
                                            <p:strVal val="1+ppt_h/2"/>
                                          </p:val>
                                        </p:tav>
                                      </p:tavLst>
                                    </p:anim>
                                    <p:set>
                                      <p:cBhvr>
                                        <p:cTn id="8" dur="1" fill="hold">
                                          <p:stCondLst>
                                            <p:cond delay="499"/>
                                          </p:stCondLst>
                                        </p:cTn>
                                        <p:tgtEl>
                                          <p:spTgt spid="1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5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500"/>
                                        <p:tgtEl>
                                          <p:spTgt spid="3">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12" end="12"/>
                                            </p:txEl>
                                          </p:spTgt>
                                        </p:tgtEl>
                                        <p:attrNameLst>
                                          <p:attrName>style.visibility</p:attrName>
                                        </p:attrNameLst>
                                      </p:cBhvr>
                                      <p:to>
                                        <p:strVal val="visible"/>
                                      </p:to>
                                    </p:set>
                                    <p:animEffect transition="in" filter="fade">
                                      <p:cBhvr>
                                        <p:cTn id="53" dur="500"/>
                                        <p:tgtEl>
                                          <p:spTgt spid="3">
                                            <p:txEl>
                                              <p:pRg st="12" end="12"/>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3" end="13"/>
                                            </p:txEl>
                                          </p:spTgt>
                                        </p:tgtEl>
                                        <p:attrNameLst>
                                          <p:attrName>style.visibility</p:attrName>
                                        </p:attrNameLst>
                                      </p:cBhvr>
                                      <p:to>
                                        <p:strVal val="visible"/>
                                      </p:to>
                                    </p:set>
                                    <p:animEffect transition="in" filter="fade">
                                      <p:cBhvr>
                                        <p:cTn id="58"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799" y="365126"/>
            <a:ext cx="7886700" cy="1325563"/>
          </a:xfrm>
        </p:spPr>
        <p:txBody>
          <a:bodyPr>
            <a:normAutofit fontScale="90000"/>
          </a:bodyPr>
          <a:lstStyle/>
          <a:p>
            <a:pPr algn="ctr"/>
            <a:r>
              <a:rPr lang="en-GB" dirty="0" err="1">
                <a:solidFill>
                  <a:schemeClr val="accent1"/>
                </a:solidFill>
              </a:rPr>
              <a:t>Deall</a:t>
            </a:r>
            <a:r>
              <a:rPr lang="en-GB" dirty="0">
                <a:solidFill>
                  <a:schemeClr val="accent1"/>
                </a:solidFill>
              </a:rPr>
              <a:t> </a:t>
            </a:r>
            <a:r>
              <a:rPr lang="en-GB" dirty="0" err="1">
                <a:solidFill>
                  <a:schemeClr val="accent1"/>
                </a:solidFill>
              </a:rPr>
              <a:t>Byd</a:t>
            </a:r>
            <a:r>
              <a:rPr lang="en-GB" dirty="0">
                <a:solidFill>
                  <a:schemeClr val="accent1"/>
                </a:solidFill>
              </a:rPr>
              <a:t> </a:t>
            </a:r>
            <a:r>
              <a:rPr lang="en-GB" dirty="0" err="1">
                <a:solidFill>
                  <a:schemeClr val="accent1"/>
                </a:solidFill>
              </a:rPr>
              <a:t>Freire</a:t>
            </a:r>
            <a:r>
              <a:rPr lang="en-GB" dirty="0">
                <a:solidFill>
                  <a:schemeClr val="accent1"/>
                </a:solidFill>
              </a:rPr>
              <a:t> </a:t>
            </a:r>
            <a:br>
              <a:rPr lang="en-GB" dirty="0"/>
            </a:br>
            <a:r>
              <a:rPr lang="en-GB" dirty="0"/>
              <a:t>Understanding </a:t>
            </a:r>
            <a:r>
              <a:rPr lang="en-GB" dirty="0" err="1"/>
              <a:t>Freire’s</a:t>
            </a:r>
            <a:r>
              <a:rPr lang="en-GB" dirty="0"/>
              <a:t> World </a:t>
            </a:r>
          </a:p>
        </p:txBody>
      </p:sp>
      <p:sp>
        <p:nvSpPr>
          <p:cNvPr id="4" name="Content Placeholder 3"/>
          <p:cNvSpPr>
            <a:spLocks noGrp="1"/>
          </p:cNvSpPr>
          <p:nvPr>
            <p:ph sz="half" idx="1"/>
          </p:nvPr>
        </p:nvSpPr>
        <p:spPr>
          <a:xfrm>
            <a:off x="107504" y="1825624"/>
            <a:ext cx="4536504" cy="4915743"/>
          </a:xfrm>
        </p:spPr>
        <p:style>
          <a:lnRef idx="2">
            <a:schemeClr val="accent1"/>
          </a:lnRef>
          <a:fillRef idx="1">
            <a:schemeClr val="lt1"/>
          </a:fillRef>
          <a:effectRef idx="0">
            <a:schemeClr val="accent1"/>
          </a:effectRef>
          <a:fontRef idx="minor">
            <a:schemeClr val="dk1"/>
          </a:fontRef>
        </p:style>
        <p:txBody>
          <a:bodyPr>
            <a:noAutofit/>
          </a:bodyPr>
          <a:lstStyle/>
          <a:p>
            <a:r>
              <a:rPr lang="en-GB" sz="2200" dirty="0">
                <a:solidFill>
                  <a:schemeClr val="accent1"/>
                </a:solidFill>
              </a:rPr>
              <a:t>1921-1997</a:t>
            </a:r>
          </a:p>
          <a:p>
            <a:r>
              <a:rPr lang="en-GB" sz="2200" dirty="0" err="1">
                <a:solidFill>
                  <a:schemeClr val="accent1"/>
                </a:solidFill>
              </a:rPr>
              <a:t>Geni</a:t>
            </a:r>
            <a:r>
              <a:rPr lang="en-GB" sz="2200" dirty="0">
                <a:solidFill>
                  <a:schemeClr val="accent1"/>
                </a:solidFill>
              </a:rPr>
              <a:t> a </a:t>
            </a:r>
            <a:r>
              <a:rPr lang="en-GB" sz="2200" dirty="0" err="1">
                <a:solidFill>
                  <a:schemeClr val="accent1"/>
                </a:solidFill>
              </a:rPr>
              <a:t>byw</a:t>
            </a:r>
            <a:r>
              <a:rPr lang="en-GB" sz="2200" dirty="0">
                <a:solidFill>
                  <a:schemeClr val="accent1"/>
                </a:solidFill>
              </a:rPr>
              <a:t> ym </a:t>
            </a:r>
            <a:r>
              <a:rPr lang="en-GB" sz="2200" dirty="0" err="1">
                <a:solidFill>
                  <a:schemeClr val="accent1"/>
                </a:solidFill>
              </a:rPr>
              <a:t>Mrasil</a:t>
            </a:r>
            <a:r>
              <a:rPr lang="en-GB" sz="2200" dirty="0">
                <a:solidFill>
                  <a:schemeClr val="accent1"/>
                </a:solidFill>
              </a:rPr>
              <a:t> </a:t>
            </a:r>
            <a:r>
              <a:rPr lang="en-GB" sz="2200" dirty="0" err="1">
                <a:solidFill>
                  <a:schemeClr val="accent1"/>
                </a:solidFill>
              </a:rPr>
              <a:t>nes</a:t>
            </a:r>
            <a:r>
              <a:rPr lang="en-GB" sz="2200" dirty="0">
                <a:solidFill>
                  <a:schemeClr val="accent1"/>
                </a:solidFill>
              </a:rPr>
              <a:t> ei </a:t>
            </a:r>
            <a:r>
              <a:rPr lang="en-GB" sz="2200" dirty="0" err="1">
                <a:solidFill>
                  <a:schemeClr val="accent1"/>
                </a:solidFill>
              </a:rPr>
              <a:t>alltudio</a:t>
            </a:r>
            <a:r>
              <a:rPr lang="en-GB" sz="2200" dirty="0">
                <a:solidFill>
                  <a:schemeClr val="accent1"/>
                </a:solidFill>
              </a:rPr>
              <a:t> </a:t>
            </a:r>
            <a:r>
              <a:rPr lang="en-GB" sz="2200" dirty="0" err="1">
                <a:solidFill>
                  <a:schemeClr val="accent1"/>
                </a:solidFill>
              </a:rPr>
              <a:t>i</a:t>
            </a:r>
            <a:r>
              <a:rPr lang="en-GB" sz="2200" dirty="0">
                <a:solidFill>
                  <a:schemeClr val="accent1"/>
                </a:solidFill>
              </a:rPr>
              <a:t> Chile o </a:t>
            </a:r>
            <a:r>
              <a:rPr lang="en-GB" sz="2200" dirty="0" err="1">
                <a:solidFill>
                  <a:schemeClr val="accent1"/>
                </a:solidFill>
              </a:rPr>
              <a:t>ganlyniad</a:t>
            </a:r>
            <a:r>
              <a:rPr lang="en-GB" sz="2200" dirty="0">
                <a:solidFill>
                  <a:schemeClr val="accent1"/>
                </a:solidFill>
              </a:rPr>
              <a:t> </a:t>
            </a:r>
            <a:r>
              <a:rPr lang="en-GB" sz="2200" dirty="0" err="1">
                <a:solidFill>
                  <a:schemeClr val="accent1"/>
                </a:solidFill>
              </a:rPr>
              <a:t>i</a:t>
            </a:r>
            <a:r>
              <a:rPr lang="en-GB" sz="2200" dirty="0">
                <a:solidFill>
                  <a:schemeClr val="accent1"/>
                </a:solidFill>
              </a:rPr>
              <a:t> </a:t>
            </a:r>
            <a:r>
              <a:rPr lang="en-GB" sz="2200" dirty="0" err="1">
                <a:solidFill>
                  <a:schemeClr val="accent1"/>
                </a:solidFill>
              </a:rPr>
              <a:t>bŵerau</a:t>
            </a:r>
            <a:r>
              <a:rPr lang="en-GB" sz="2200" dirty="0">
                <a:solidFill>
                  <a:schemeClr val="accent1"/>
                </a:solidFill>
              </a:rPr>
              <a:t> </a:t>
            </a:r>
            <a:r>
              <a:rPr lang="en-GB" sz="2200" dirty="0" err="1">
                <a:solidFill>
                  <a:schemeClr val="accent1"/>
                </a:solidFill>
              </a:rPr>
              <a:t>milwrol</a:t>
            </a:r>
            <a:endParaRPr lang="en-GB" sz="2200" dirty="0">
              <a:solidFill>
                <a:schemeClr val="accent1"/>
              </a:solidFill>
            </a:endParaRPr>
          </a:p>
          <a:p>
            <a:r>
              <a:rPr lang="en-GB" sz="2200" dirty="0">
                <a:solidFill>
                  <a:schemeClr val="accent1"/>
                </a:solidFill>
              </a:rPr>
              <a:t>Wedi </a:t>
            </a:r>
            <a:r>
              <a:rPr lang="en-GB" sz="2200" dirty="0" err="1">
                <a:solidFill>
                  <a:schemeClr val="accent1"/>
                </a:solidFill>
              </a:rPr>
              <a:t>disgrifio</a:t>
            </a:r>
            <a:r>
              <a:rPr lang="en-GB" sz="2200" dirty="0">
                <a:solidFill>
                  <a:schemeClr val="accent1"/>
                </a:solidFill>
              </a:rPr>
              <a:t> ei </a:t>
            </a:r>
            <a:r>
              <a:rPr lang="en-GB" sz="2200" dirty="0" err="1">
                <a:solidFill>
                  <a:schemeClr val="accent1"/>
                </a:solidFill>
              </a:rPr>
              <a:t>blentyndod</a:t>
            </a:r>
            <a:r>
              <a:rPr lang="en-GB" sz="2200" dirty="0">
                <a:solidFill>
                  <a:schemeClr val="accent1"/>
                </a:solidFill>
              </a:rPr>
              <a:t> fel ‘dosbarth </a:t>
            </a:r>
            <a:r>
              <a:rPr lang="en-GB" sz="2200" dirty="0" err="1">
                <a:solidFill>
                  <a:schemeClr val="accent1"/>
                </a:solidFill>
              </a:rPr>
              <a:t>canol</a:t>
            </a:r>
            <a:r>
              <a:rPr lang="en-GB" sz="2200" dirty="0">
                <a:solidFill>
                  <a:schemeClr val="accent1"/>
                </a:solidFill>
              </a:rPr>
              <a:t>’ ond wedi ei </a:t>
            </a:r>
            <a:r>
              <a:rPr lang="en-GB" sz="2200" dirty="0" err="1">
                <a:solidFill>
                  <a:schemeClr val="accent1"/>
                </a:solidFill>
              </a:rPr>
              <a:t>amgylchynu</a:t>
            </a:r>
            <a:r>
              <a:rPr lang="en-GB" sz="2200" dirty="0">
                <a:solidFill>
                  <a:schemeClr val="accent1"/>
                </a:solidFill>
              </a:rPr>
              <a:t> gan </a:t>
            </a:r>
            <a:r>
              <a:rPr lang="en-GB" sz="2200" dirty="0" err="1">
                <a:solidFill>
                  <a:schemeClr val="accent1"/>
                </a:solidFill>
              </a:rPr>
              <a:t>dlodi</a:t>
            </a:r>
            <a:r>
              <a:rPr lang="en-GB" sz="2200" dirty="0">
                <a:solidFill>
                  <a:schemeClr val="accent1"/>
                </a:solidFill>
              </a:rPr>
              <a:t> ac </a:t>
            </a:r>
            <a:r>
              <a:rPr lang="en-GB" sz="2200" dirty="0" err="1">
                <a:solidFill>
                  <a:schemeClr val="accent1"/>
                </a:solidFill>
              </a:rPr>
              <a:t>anfantais</a:t>
            </a:r>
            <a:endParaRPr lang="en-GB" sz="2200" dirty="0">
              <a:solidFill>
                <a:schemeClr val="accent1"/>
              </a:solidFill>
            </a:endParaRPr>
          </a:p>
          <a:p>
            <a:r>
              <a:rPr lang="en-GB" sz="2200" dirty="0" err="1">
                <a:solidFill>
                  <a:schemeClr val="accent1"/>
                </a:solidFill>
              </a:rPr>
              <a:t>Gweithiodd</a:t>
            </a:r>
            <a:r>
              <a:rPr lang="en-GB" sz="2200" dirty="0">
                <a:solidFill>
                  <a:schemeClr val="accent1"/>
                </a:solidFill>
              </a:rPr>
              <a:t> fel </a:t>
            </a:r>
            <a:r>
              <a:rPr lang="en-GB" sz="2200" dirty="0" err="1">
                <a:solidFill>
                  <a:schemeClr val="accent1"/>
                </a:solidFill>
              </a:rPr>
              <a:t>athro</a:t>
            </a:r>
            <a:r>
              <a:rPr lang="en-GB" sz="2200" dirty="0">
                <a:solidFill>
                  <a:schemeClr val="accent1"/>
                </a:solidFill>
              </a:rPr>
              <a:t>, </a:t>
            </a:r>
            <a:r>
              <a:rPr lang="en-GB" sz="2200" dirty="0" err="1">
                <a:solidFill>
                  <a:schemeClr val="accent1"/>
                </a:solidFill>
              </a:rPr>
              <a:t>addysgwr</a:t>
            </a:r>
            <a:r>
              <a:rPr lang="en-GB" sz="2200" dirty="0">
                <a:solidFill>
                  <a:schemeClr val="accent1"/>
                </a:solidFill>
              </a:rPr>
              <a:t> (</a:t>
            </a:r>
            <a:r>
              <a:rPr lang="en-GB" sz="2200" dirty="0" err="1">
                <a:solidFill>
                  <a:schemeClr val="accent1"/>
                </a:solidFill>
              </a:rPr>
              <a:t>llythrennedd</a:t>
            </a:r>
            <a:r>
              <a:rPr lang="en-GB" sz="2200" dirty="0">
                <a:solidFill>
                  <a:schemeClr val="accent1"/>
                </a:solidFill>
              </a:rPr>
              <a:t>), </a:t>
            </a:r>
            <a:r>
              <a:rPr lang="en-GB" sz="2200" dirty="0" err="1">
                <a:solidFill>
                  <a:schemeClr val="accent1"/>
                </a:solidFill>
              </a:rPr>
              <a:t>actifydd</a:t>
            </a:r>
            <a:r>
              <a:rPr lang="en-GB" sz="2200" dirty="0">
                <a:solidFill>
                  <a:schemeClr val="accent1"/>
                </a:solidFill>
              </a:rPr>
              <a:t>, a </a:t>
            </a:r>
            <a:r>
              <a:rPr lang="en-GB" sz="2200" dirty="0" err="1">
                <a:solidFill>
                  <a:schemeClr val="accent1"/>
                </a:solidFill>
              </a:rPr>
              <a:t>diwygiwr</a:t>
            </a:r>
            <a:r>
              <a:rPr lang="en-GB" sz="2200" dirty="0">
                <a:solidFill>
                  <a:schemeClr val="accent1"/>
                </a:solidFill>
              </a:rPr>
              <a:t> </a:t>
            </a:r>
            <a:r>
              <a:rPr lang="en-GB" sz="2200" dirty="0" err="1">
                <a:solidFill>
                  <a:schemeClr val="accent1"/>
                </a:solidFill>
              </a:rPr>
              <a:t>cymdeithasol</a:t>
            </a:r>
            <a:r>
              <a:rPr lang="en-GB" sz="2200" dirty="0">
                <a:solidFill>
                  <a:schemeClr val="accent1"/>
                </a:solidFill>
              </a:rPr>
              <a:t> (</a:t>
            </a:r>
            <a:r>
              <a:rPr lang="en-GB" sz="2200" dirty="0" err="1">
                <a:solidFill>
                  <a:schemeClr val="accent1"/>
                </a:solidFill>
              </a:rPr>
              <a:t>Gweinidog</a:t>
            </a:r>
            <a:r>
              <a:rPr lang="en-GB" sz="2200" dirty="0">
                <a:solidFill>
                  <a:schemeClr val="accent1"/>
                </a:solidFill>
              </a:rPr>
              <a:t> </a:t>
            </a:r>
            <a:r>
              <a:rPr lang="en-GB" sz="2200" dirty="0" err="1">
                <a:solidFill>
                  <a:schemeClr val="accent1"/>
                </a:solidFill>
              </a:rPr>
              <a:t>Addysg</a:t>
            </a:r>
            <a:r>
              <a:rPr lang="en-GB" sz="2200" dirty="0">
                <a:solidFill>
                  <a:schemeClr val="accent1"/>
                </a:solidFill>
              </a:rPr>
              <a:t>)</a:t>
            </a:r>
          </a:p>
          <a:p>
            <a:r>
              <a:rPr lang="en-GB" sz="2200" dirty="0" err="1">
                <a:solidFill>
                  <a:schemeClr val="accent1"/>
                </a:solidFill>
              </a:rPr>
              <a:t>Cafodd</a:t>
            </a:r>
            <a:r>
              <a:rPr lang="en-GB" sz="2200" dirty="0">
                <a:solidFill>
                  <a:schemeClr val="accent1"/>
                </a:solidFill>
              </a:rPr>
              <a:t> </a:t>
            </a:r>
            <a:r>
              <a:rPr lang="en-GB" sz="2200" dirty="0" err="1">
                <a:solidFill>
                  <a:schemeClr val="accent1"/>
                </a:solidFill>
              </a:rPr>
              <a:t>ei</a:t>
            </a:r>
            <a:r>
              <a:rPr lang="en-GB" sz="2200" dirty="0">
                <a:solidFill>
                  <a:schemeClr val="accent1"/>
                </a:solidFill>
              </a:rPr>
              <a:t> </a:t>
            </a:r>
            <a:r>
              <a:rPr lang="en-GB" sz="2200" dirty="0" err="1">
                <a:solidFill>
                  <a:schemeClr val="accent1"/>
                </a:solidFill>
              </a:rPr>
              <a:t>ddylanwadu</a:t>
            </a:r>
            <a:r>
              <a:rPr lang="en-GB" sz="2200" dirty="0">
                <a:solidFill>
                  <a:schemeClr val="accent1"/>
                </a:solidFill>
              </a:rPr>
              <a:t> </a:t>
            </a:r>
            <a:r>
              <a:rPr lang="en-GB" sz="2200" dirty="0" err="1">
                <a:solidFill>
                  <a:schemeClr val="accent1"/>
                </a:solidFill>
              </a:rPr>
              <a:t>gan</a:t>
            </a:r>
            <a:r>
              <a:rPr lang="en-GB" sz="2200" dirty="0">
                <a:solidFill>
                  <a:schemeClr val="accent1"/>
                </a:solidFill>
              </a:rPr>
              <a:t> </a:t>
            </a:r>
            <a:r>
              <a:rPr lang="en-GB" sz="2200" dirty="0" err="1">
                <a:solidFill>
                  <a:schemeClr val="accent1"/>
                </a:solidFill>
              </a:rPr>
              <a:t>syniadau</a:t>
            </a:r>
            <a:r>
              <a:rPr lang="en-GB" sz="2200" dirty="0">
                <a:solidFill>
                  <a:schemeClr val="accent1"/>
                </a:solidFill>
              </a:rPr>
              <a:t> </a:t>
            </a:r>
            <a:r>
              <a:rPr lang="en-GB" sz="2200" dirty="0" err="1">
                <a:solidFill>
                  <a:schemeClr val="accent1"/>
                </a:solidFill>
              </a:rPr>
              <a:t>Sosialydd</a:t>
            </a:r>
            <a:r>
              <a:rPr lang="en-GB" sz="2200" dirty="0">
                <a:solidFill>
                  <a:schemeClr val="accent1"/>
                </a:solidFill>
              </a:rPr>
              <a:t> a </a:t>
            </a:r>
            <a:r>
              <a:rPr lang="en-GB" sz="2200" dirty="0" err="1">
                <a:solidFill>
                  <a:schemeClr val="accent1"/>
                </a:solidFill>
              </a:rPr>
              <a:t>Marcsaidd</a:t>
            </a:r>
            <a:r>
              <a:rPr lang="en-GB" sz="2200" dirty="0">
                <a:solidFill>
                  <a:schemeClr val="accent1"/>
                </a:solidFill>
              </a:rPr>
              <a:t> </a:t>
            </a:r>
          </a:p>
        </p:txBody>
      </p:sp>
      <p:sp>
        <p:nvSpPr>
          <p:cNvPr id="5" name="Content Placeholder 4"/>
          <p:cNvSpPr>
            <a:spLocks noGrp="1"/>
          </p:cNvSpPr>
          <p:nvPr>
            <p:ph sz="half" idx="2"/>
          </p:nvPr>
        </p:nvSpPr>
        <p:spPr>
          <a:xfrm>
            <a:off x="4774223" y="1825624"/>
            <a:ext cx="4141177" cy="4843735"/>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US" i="1" dirty="0"/>
              <a:t>1921-1997</a:t>
            </a:r>
          </a:p>
          <a:p>
            <a:r>
              <a:rPr lang="en-US" i="1" dirty="0"/>
              <a:t>Born and lived in Brazil until he was exiled to Chile as a result of a military coup</a:t>
            </a:r>
          </a:p>
          <a:p>
            <a:r>
              <a:rPr lang="en-US" i="1" dirty="0"/>
              <a:t>Described his upbringing as ‘middle-class’ but was surrounded by poverty and disadvantage</a:t>
            </a:r>
          </a:p>
          <a:p>
            <a:r>
              <a:rPr lang="en-US" i="1" dirty="0"/>
              <a:t>Worked as a teacher, adult educator (literacy), activist and social reformer (Secretary of Education) </a:t>
            </a:r>
          </a:p>
          <a:p>
            <a:r>
              <a:rPr lang="en-US" i="1" dirty="0"/>
              <a:t>Was influenced by Socialist philosophies and  </a:t>
            </a:r>
            <a:r>
              <a:rPr lang="en-US" i="1" dirty="0">
                <a:hlinkClick r:id="rId3"/>
              </a:rPr>
              <a:t>Marxist views </a:t>
            </a:r>
            <a:endParaRPr lang="en-US" i="1" dirty="0"/>
          </a:p>
          <a:p>
            <a:endParaRPr lang="en-US" i="1" dirty="0"/>
          </a:p>
          <a:p>
            <a:endParaRPr lang="en-GB" dirty="0"/>
          </a:p>
        </p:txBody>
      </p:sp>
    </p:spTree>
    <p:extLst>
      <p:ext uri="{BB962C8B-B14F-4D97-AF65-F5344CB8AC3E}">
        <p14:creationId xmlns:p14="http://schemas.microsoft.com/office/powerpoint/2010/main" val="3542516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7203"/>
            <a:ext cx="8712968" cy="1325563"/>
          </a:xfrm>
        </p:spPr>
        <p:txBody>
          <a:bodyPr>
            <a:normAutofit fontScale="90000"/>
          </a:bodyPr>
          <a:lstStyle/>
          <a:p>
            <a:pPr algn="ctr"/>
            <a:r>
              <a:rPr lang="en-GB" dirty="0" err="1">
                <a:solidFill>
                  <a:schemeClr val="accent1"/>
                </a:solidFill>
              </a:rPr>
              <a:t>Addysg</a:t>
            </a:r>
            <a:r>
              <a:rPr lang="en-GB" dirty="0">
                <a:solidFill>
                  <a:schemeClr val="accent1"/>
                </a:solidFill>
              </a:rPr>
              <a:t> fel </a:t>
            </a:r>
            <a:r>
              <a:rPr lang="en-GB" dirty="0" err="1">
                <a:solidFill>
                  <a:schemeClr val="accent1"/>
                </a:solidFill>
              </a:rPr>
              <a:t>Gweithred</a:t>
            </a:r>
            <a:r>
              <a:rPr lang="en-GB" dirty="0">
                <a:solidFill>
                  <a:schemeClr val="accent1"/>
                </a:solidFill>
              </a:rPr>
              <a:t> </a:t>
            </a:r>
            <a:r>
              <a:rPr lang="en-GB" dirty="0" err="1">
                <a:solidFill>
                  <a:schemeClr val="accent1"/>
                </a:solidFill>
              </a:rPr>
              <a:t>Gwleidyddol</a:t>
            </a:r>
            <a:r>
              <a:rPr lang="en-GB" dirty="0">
                <a:solidFill>
                  <a:schemeClr val="accent1"/>
                </a:solidFill>
              </a:rPr>
              <a:t> </a:t>
            </a:r>
            <a:br>
              <a:rPr lang="en-GB" dirty="0">
                <a:solidFill>
                  <a:schemeClr val="accent1"/>
                </a:solidFill>
              </a:rPr>
            </a:br>
            <a:r>
              <a:rPr lang="en-GB" dirty="0"/>
              <a:t>Education as a Political Act</a:t>
            </a:r>
          </a:p>
        </p:txBody>
      </p:sp>
      <p:sp>
        <p:nvSpPr>
          <p:cNvPr id="3" name="Content Placeholder 2"/>
          <p:cNvSpPr>
            <a:spLocks noGrp="1"/>
          </p:cNvSpPr>
          <p:nvPr>
            <p:ph sz="half" idx="1"/>
          </p:nvPr>
        </p:nvSpPr>
        <p:spPr>
          <a:xfrm>
            <a:off x="457200" y="1600200"/>
            <a:ext cx="4038600" cy="5069160"/>
          </a:xfrm>
        </p:spPr>
        <p:style>
          <a:lnRef idx="2">
            <a:schemeClr val="accent1"/>
          </a:lnRef>
          <a:fillRef idx="1">
            <a:schemeClr val="lt1"/>
          </a:fillRef>
          <a:effectRef idx="0">
            <a:schemeClr val="accent1"/>
          </a:effectRef>
          <a:fontRef idx="minor">
            <a:schemeClr val="dk1"/>
          </a:fontRef>
        </p:style>
        <p:txBody>
          <a:bodyPr>
            <a:noAutofit/>
          </a:bodyPr>
          <a:lstStyle/>
          <a:p>
            <a:r>
              <a:rPr lang="en-GB" sz="1600" dirty="0" err="1">
                <a:solidFill>
                  <a:schemeClr val="accent1"/>
                </a:solidFill>
              </a:rPr>
              <a:t>Dydy</a:t>
            </a:r>
            <a:r>
              <a:rPr lang="en-GB" sz="1600" dirty="0">
                <a:solidFill>
                  <a:schemeClr val="accent1"/>
                </a:solidFill>
              </a:rPr>
              <a:t> </a:t>
            </a:r>
            <a:r>
              <a:rPr lang="en-GB" sz="1600" dirty="0" err="1">
                <a:solidFill>
                  <a:schemeClr val="accent1"/>
                </a:solidFill>
              </a:rPr>
              <a:t>addysg</a:t>
            </a:r>
            <a:r>
              <a:rPr lang="en-GB" sz="1600" dirty="0">
                <a:solidFill>
                  <a:schemeClr val="accent1"/>
                </a:solidFill>
              </a:rPr>
              <a:t> </a:t>
            </a:r>
            <a:r>
              <a:rPr lang="en-GB" sz="2000" b="1" dirty="0">
                <a:solidFill>
                  <a:schemeClr val="accent1"/>
                </a:solidFill>
              </a:rPr>
              <a:t>ddim yn </a:t>
            </a:r>
            <a:r>
              <a:rPr lang="en-GB" sz="2000" b="1" dirty="0" err="1">
                <a:solidFill>
                  <a:schemeClr val="accent1"/>
                </a:solidFill>
              </a:rPr>
              <a:t>niwtral</a:t>
            </a:r>
            <a:r>
              <a:rPr lang="en-GB" sz="1600" dirty="0">
                <a:solidFill>
                  <a:schemeClr val="accent1"/>
                </a:solidFill>
              </a:rPr>
              <a:t> - mae’n </a:t>
            </a:r>
            <a:r>
              <a:rPr lang="en-GB" sz="2000" b="1" dirty="0" err="1">
                <a:solidFill>
                  <a:schemeClr val="accent1"/>
                </a:solidFill>
              </a:rPr>
              <a:t>weithred</a:t>
            </a:r>
            <a:r>
              <a:rPr lang="en-GB" sz="2000" b="1" dirty="0">
                <a:solidFill>
                  <a:schemeClr val="accent1"/>
                </a:solidFill>
              </a:rPr>
              <a:t> </a:t>
            </a:r>
            <a:r>
              <a:rPr lang="en-GB" sz="2000" b="1" dirty="0" err="1">
                <a:solidFill>
                  <a:schemeClr val="accent1"/>
                </a:solidFill>
              </a:rPr>
              <a:t>wleidyddol</a:t>
            </a:r>
            <a:r>
              <a:rPr lang="en-GB" sz="1600" dirty="0">
                <a:solidFill>
                  <a:schemeClr val="accent1"/>
                </a:solidFill>
              </a:rPr>
              <a:t> (</a:t>
            </a:r>
            <a:r>
              <a:rPr lang="en-GB" sz="1600" dirty="0" err="1">
                <a:solidFill>
                  <a:schemeClr val="accent1"/>
                </a:solidFill>
              </a:rPr>
              <a:t>hyd</a:t>
            </a:r>
            <a:r>
              <a:rPr lang="en-GB" sz="1600" dirty="0">
                <a:solidFill>
                  <a:schemeClr val="accent1"/>
                </a:solidFill>
              </a:rPr>
              <a:t> yn </a:t>
            </a:r>
            <a:r>
              <a:rPr lang="en-GB" sz="1600" dirty="0" err="1">
                <a:solidFill>
                  <a:schemeClr val="accent1"/>
                </a:solidFill>
              </a:rPr>
              <a:t>oed</a:t>
            </a:r>
            <a:r>
              <a:rPr lang="en-GB" sz="1600" dirty="0">
                <a:solidFill>
                  <a:schemeClr val="accent1"/>
                </a:solidFill>
              </a:rPr>
              <a:t> </a:t>
            </a:r>
            <a:r>
              <a:rPr lang="en-GB" sz="1600" dirty="0" err="1">
                <a:solidFill>
                  <a:schemeClr val="accent1"/>
                </a:solidFill>
              </a:rPr>
              <a:t>os</a:t>
            </a:r>
            <a:r>
              <a:rPr lang="en-GB" sz="1600" dirty="0">
                <a:solidFill>
                  <a:schemeClr val="accent1"/>
                </a:solidFill>
              </a:rPr>
              <a:t> </a:t>
            </a:r>
            <a:r>
              <a:rPr lang="en-GB" sz="1600" dirty="0" err="1">
                <a:solidFill>
                  <a:schemeClr val="accent1"/>
                </a:solidFill>
              </a:rPr>
              <a:t>nad</a:t>
            </a:r>
            <a:r>
              <a:rPr lang="en-GB" sz="1600" dirty="0">
                <a:solidFill>
                  <a:schemeClr val="accent1"/>
                </a:solidFill>
              </a:rPr>
              <a:t> </a:t>
            </a:r>
            <a:r>
              <a:rPr lang="en-GB" sz="1600" dirty="0" err="1">
                <a:solidFill>
                  <a:schemeClr val="accent1"/>
                </a:solidFill>
              </a:rPr>
              <a:t>yw</a:t>
            </a:r>
            <a:r>
              <a:rPr lang="en-GB" sz="1600" dirty="0">
                <a:solidFill>
                  <a:schemeClr val="accent1"/>
                </a:solidFill>
              </a:rPr>
              <a:t> </a:t>
            </a:r>
            <a:r>
              <a:rPr lang="en-GB" sz="1600" dirty="0" err="1">
                <a:solidFill>
                  <a:schemeClr val="accent1"/>
                </a:solidFill>
              </a:rPr>
              <a:t>athrawon</a:t>
            </a:r>
            <a:r>
              <a:rPr lang="en-GB" sz="1600" dirty="0">
                <a:solidFill>
                  <a:schemeClr val="accent1"/>
                </a:solidFill>
              </a:rPr>
              <a:t> yn </a:t>
            </a:r>
            <a:r>
              <a:rPr lang="en-GB" sz="1600" dirty="0" err="1">
                <a:solidFill>
                  <a:schemeClr val="accent1"/>
                </a:solidFill>
              </a:rPr>
              <a:t>gwybod</a:t>
            </a:r>
            <a:r>
              <a:rPr lang="en-GB" sz="1600" dirty="0">
                <a:solidFill>
                  <a:schemeClr val="accent1"/>
                </a:solidFill>
              </a:rPr>
              <a:t> hyn!)</a:t>
            </a:r>
          </a:p>
          <a:p>
            <a:pPr marL="0" indent="0">
              <a:buNone/>
            </a:pPr>
            <a:endParaRPr lang="en-GB" sz="1600" dirty="0">
              <a:solidFill>
                <a:schemeClr val="accent1"/>
              </a:solidFill>
            </a:endParaRPr>
          </a:p>
          <a:p>
            <a:r>
              <a:rPr lang="en-GB" sz="1600" dirty="0">
                <a:solidFill>
                  <a:schemeClr val="accent1"/>
                </a:solidFill>
              </a:rPr>
              <a:t>Mae dysgu yn </a:t>
            </a:r>
            <a:r>
              <a:rPr lang="en-GB" sz="1600" dirty="0" err="1">
                <a:solidFill>
                  <a:schemeClr val="accent1"/>
                </a:solidFill>
              </a:rPr>
              <a:t>dibynnu</a:t>
            </a:r>
            <a:r>
              <a:rPr lang="en-GB" sz="1600" dirty="0">
                <a:solidFill>
                  <a:schemeClr val="accent1"/>
                </a:solidFill>
              </a:rPr>
              <a:t> </a:t>
            </a:r>
            <a:r>
              <a:rPr lang="en-GB" sz="2000" b="1" dirty="0" err="1">
                <a:solidFill>
                  <a:schemeClr val="accent1"/>
                </a:solidFill>
              </a:rPr>
              <a:t>ar</a:t>
            </a:r>
            <a:r>
              <a:rPr lang="en-GB" sz="2000" b="1" dirty="0">
                <a:solidFill>
                  <a:schemeClr val="accent1"/>
                </a:solidFill>
              </a:rPr>
              <a:t> </a:t>
            </a:r>
            <a:r>
              <a:rPr lang="en-GB" sz="2000" b="1" dirty="0" err="1">
                <a:solidFill>
                  <a:schemeClr val="accent1"/>
                </a:solidFill>
              </a:rPr>
              <a:t>ddatblygu</a:t>
            </a:r>
            <a:r>
              <a:rPr lang="en-GB" sz="2000" b="1" dirty="0">
                <a:solidFill>
                  <a:schemeClr val="accent1"/>
                </a:solidFill>
              </a:rPr>
              <a:t> </a:t>
            </a:r>
            <a:r>
              <a:rPr lang="en-GB" sz="2000" b="1" dirty="0" err="1">
                <a:solidFill>
                  <a:schemeClr val="accent1"/>
                </a:solidFill>
              </a:rPr>
              <a:t>perthnasau</a:t>
            </a:r>
            <a:r>
              <a:rPr lang="en-GB" sz="1600" dirty="0">
                <a:solidFill>
                  <a:schemeClr val="accent1"/>
                </a:solidFill>
              </a:rPr>
              <a:t>, ac felly </a:t>
            </a:r>
            <a:r>
              <a:rPr lang="en-GB" sz="1600" dirty="0" err="1">
                <a:solidFill>
                  <a:schemeClr val="accent1"/>
                </a:solidFill>
              </a:rPr>
              <a:t>mae</a:t>
            </a:r>
            <a:r>
              <a:rPr lang="en-GB" sz="1600" dirty="0">
                <a:solidFill>
                  <a:schemeClr val="accent1"/>
                </a:solidFill>
              </a:rPr>
              <a:t> hwn yn cynnwys </a:t>
            </a:r>
            <a:r>
              <a:rPr lang="en-GB" sz="2000" b="1" dirty="0">
                <a:solidFill>
                  <a:schemeClr val="accent1"/>
                </a:solidFill>
              </a:rPr>
              <a:t>gwneud </a:t>
            </a:r>
            <a:r>
              <a:rPr lang="en-GB" sz="2000" b="1" dirty="0" err="1">
                <a:solidFill>
                  <a:schemeClr val="accent1"/>
                </a:solidFill>
              </a:rPr>
              <a:t>penderfyniadau</a:t>
            </a:r>
            <a:r>
              <a:rPr lang="en-GB" sz="2000" b="1" dirty="0">
                <a:solidFill>
                  <a:schemeClr val="accent1"/>
                </a:solidFill>
              </a:rPr>
              <a:t> </a:t>
            </a:r>
            <a:r>
              <a:rPr lang="en-GB" sz="2000" b="1" dirty="0" err="1">
                <a:solidFill>
                  <a:schemeClr val="accent1"/>
                </a:solidFill>
              </a:rPr>
              <a:t>gwleidyddol</a:t>
            </a:r>
            <a:r>
              <a:rPr lang="en-GB" sz="1600" dirty="0">
                <a:solidFill>
                  <a:schemeClr val="accent1"/>
                </a:solidFill>
              </a:rPr>
              <a:t>. </a:t>
            </a:r>
          </a:p>
          <a:p>
            <a:endParaRPr lang="en-GB" sz="1600" dirty="0">
              <a:solidFill>
                <a:schemeClr val="accent1"/>
              </a:solidFill>
            </a:endParaRPr>
          </a:p>
          <a:p>
            <a:r>
              <a:rPr lang="en-GB" sz="1600" dirty="0" err="1">
                <a:solidFill>
                  <a:schemeClr val="accent1"/>
                </a:solidFill>
              </a:rPr>
              <a:t>Amhosibl</a:t>
            </a:r>
            <a:r>
              <a:rPr lang="en-GB" sz="1600" dirty="0">
                <a:solidFill>
                  <a:schemeClr val="accent1"/>
                </a:solidFill>
              </a:rPr>
              <a:t> </a:t>
            </a:r>
            <a:r>
              <a:rPr lang="en-GB" sz="1600" dirty="0" err="1">
                <a:solidFill>
                  <a:schemeClr val="accent1"/>
                </a:solidFill>
              </a:rPr>
              <a:t>aros</a:t>
            </a:r>
            <a:r>
              <a:rPr lang="en-GB" sz="1600" dirty="0">
                <a:solidFill>
                  <a:schemeClr val="accent1"/>
                </a:solidFill>
              </a:rPr>
              <a:t> yn </a:t>
            </a:r>
            <a:r>
              <a:rPr lang="en-GB" sz="1600" dirty="0" err="1">
                <a:solidFill>
                  <a:schemeClr val="accent1"/>
                </a:solidFill>
              </a:rPr>
              <a:t>niwtral</a:t>
            </a:r>
            <a:r>
              <a:rPr lang="en-GB" sz="1600" dirty="0">
                <a:solidFill>
                  <a:schemeClr val="accent1"/>
                </a:solidFill>
              </a:rPr>
              <a:t>. Mae </a:t>
            </a:r>
            <a:r>
              <a:rPr lang="en-GB" sz="1600" dirty="0" err="1">
                <a:solidFill>
                  <a:schemeClr val="accent1"/>
                </a:solidFill>
              </a:rPr>
              <a:t>pob</a:t>
            </a:r>
            <a:r>
              <a:rPr lang="en-GB" sz="1600" dirty="0">
                <a:solidFill>
                  <a:schemeClr val="accent1"/>
                </a:solidFill>
              </a:rPr>
              <a:t> polisi </a:t>
            </a:r>
            <a:r>
              <a:rPr lang="en-GB" sz="1600" dirty="0" err="1">
                <a:solidFill>
                  <a:schemeClr val="accent1"/>
                </a:solidFill>
              </a:rPr>
              <a:t>addysgol</a:t>
            </a:r>
            <a:r>
              <a:rPr lang="en-GB" sz="1600" dirty="0">
                <a:solidFill>
                  <a:schemeClr val="accent1"/>
                </a:solidFill>
              </a:rPr>
              <a:t> yn </a:t>
            </a:r>
            <a:r>
              <a:rPr lang="en-GB" sz="2000" b="1" dirty="0" err="1">
                <a:solidFill>
                  <a:schemeClr val="accent1"/>
                </a:solidFill>
              </a:rPr>
              <a:t>effeithio</a:t>
            </a:r>
            <a:r>
              <a:rPr lang="en-GB" sz="2000" b="1" dirty="0">
                <a:solidFill>
                  <a:schemeClr val="accent1"/>
                </a:solidFill>
              </a:rPr>
              <a:t> </a:t>
            </a:r>
            <a:r>
              <a:rPr lang="en-GB" sz="2000" b="1" dirty="0" err="1">
                <a:solidFill>
                  <a:schemeClr val="accent1"/>
                </a:solidFill>
              </a:rPr>
              <a:t>ar</a:t>
            </a:r>
            <a:r>
              <a:rPr lang="en-GB" sz="2000" b="1" dirty="0">
                <a:solidFill>
                  <a:schemeClr val="accent1"/>
                </a:solidFill>
              </a:rPr>
              <a:t> </a:t>
            </a:r>
            <a:r>
              <a:rPr lang="en-GB" sz="2000" b="1" dirty="0" err="1">
                <a:solidFill>
                  <a:schemeClr val="accent1"/>
                </a:solidFill>
              </a:rPr>
              <a:t>gymdeithas</a:t>
            </a:r>
            <a:r>
              <a:rPr lang="en-GB" sz="1600" dirty="0">
                <a:solidFill>
                  <a:schemeClr val="accent1"/>
                </a:solidFill>
              </a:rPr>
              <a:t>.</a:t>
            </a:r>
          </a:p>
          <a:p>
            <a:endParaRPr lang="en-GB" sz="1600" dirty="0">
              <a:solidFill>
                <a:schemeClr val="accent1"/>
              </a:solidFill>
            </a:endParaRPr>
          </a:p>
          <a:p>
            <a:r>
              <a:rPr lang="en-GB" sz="1600" dirty="0">
                <a:solidFill>
                  <a:schemeClr val="accent1"/>
                </a:solidFill>
              </a:rPr>
              <a:t>Gall </a:t>
            </a:r>
            <a:r>
              <a:rPr lang="en-GB" sz="1600" dirty="0" err="1">
                <a:solidFill>
                  <a:schemeClr val="accent1"/>
                </a:solidFill>
              </a:rPr>
              <a:t>addysg</a:t>
            </a:r>
            <a:r>
              <a:rPr lang="en-GB" sz="1600" dirty="0">
                <a:solidFill>
                  <a:schemeClr val="accent1"/>
                </a:solidFill>
              </a:rPr>
              <a:t> </a:t>
            </a:r>
            <a:r>
              <a:rPr lang="en-GB" sz="1600" dirty="0" err="1">
                <a:solidFill>
                  <a:schemeClr val="accent1"/>
                </a:solidFill>
              </a:rPr>
              <a:t>hybu</a:t>
            </a:r>
            <a:r>
              <a:rPr lang="en-GB" sz="1600" dirty="0">
                <a:solidFill>
                  <a:schemeClr val="accent1"/>
                </a:solidFill>
              </a:rPr>
              <a:t> </a:t>
            </a:r>
            <a:r>
              <a:rPr lang="en-GB" sz="1600" b="1" dirty="0" err="1">
                <a:solidFill>
                  <a:schemeClr val="accent1"/>
                </a:solidFill>
              </a:rPr>
              <a:t>newid</a:t>
            </a:r>
            <a:r>
              <a:rPr lang="en-GB" sz="1600" b="1" dirty="0">
                <a:solidFill>
                  <a:schemeClr val="accent1"/>
                </a:solidFill>
              </a:rPr>
              <a:t> </a:t>
            </a:r>
            <a:r>
              <a:rPr lang="en-GB" sz="1600" b="1" dirty="0" err="1">
                <a:solidFill>
                  <a:schemeClr val="accent1"/>
                </a:solidFill>
              </a:rPr>
              <a:t>cymdeithasol</a:t>
            </a:r>
            <a:r>
              <a:rPr lang="en-GB" sz="1600" b="1" dirty="0">
                <a:solidFill>
                  <a:schemeClr val="accent1"/>
                </a:solidFill>
              </a:rPr>
              <a:t> </a:t>
            </a:r>
            <a:r>
              <a:rPr lang="en-GB" sz="2400" b="1" dirty="0">
                <a:solidFill>
                  <a:schemeClr val="accent1"/>
                </a:solidFill>
              </a:rPr>
              <a:t>neu</a:t>
            </a:r>
            <a:r>
              <a:rPr lang="en-GB" sz="1600" dirty="0">
                <a:solidFill>
                  <a:schemeClr val="accent1"/>
                </a:solidFill>
              </a:rPr>
              <a:t> </a:t>
            </a:r>
            <a:r>
              <a:rPr lang="en-GB" sz="1600" b="1" u="sng" dirty="0" err="1">
                <a:solidFill>
                  <a:schemeClr val="accent1"/>
                </a:solidFill>
              </a:rPr>
              <a:t>barhau</a:t>
            </a:r>
            <a:r>
              <a:rPr lang="en-GB" sz="1600" b="1" u="sng" dirty="0">
                <a:solidFill>
                  <a:schemeClr val="accent1"/>
                </a:solidFill>
              </a:rPr>
              <a:t> </a:t>
            </a:r>
            <a:r>
              <a:rPr lang="en-GB" sz="1600" b="1" u="sng" dirty="0" err="1">
                <a:solidFill>
                  <a:schemeClr val="accent1"/>
                </a:solidFill>
              </a:rPr>
              <a:t>i</a:t>
            </a:r>
            <a:r>
              <a:rPr lang="en-GB" sz="1600" b="1" u="sng" dirty="0">
                <a:solidFill>
                  <a:schemeClr val="accent1"/>
                </a:solidFill>
              </a:rPr>
              <a:t> </a:t>
            </a:r>
            <a:r>
              <a:rPr lang="en-GB" sz="1600" b="1" u="sng" dirty="0" err="1">
                <a:solidFill>
                  <a:schemeClr val="accent1"/>
                </a:solidFill>
              </a:rPr>
              <a:t>eithrio</a:t>
            </a:r>
            <a:r>
              <a:rPr lang="en-GB" sz="1600" b="1" u="sng" dirty="0">
                <a:solidFill>
                  <a:schemeClr val="accent1"/>
                </a:solidFill>
              </a:rPr>
              <a:t> a </a:t>
            </a:r>
            <a:r>
              <a:rPr lang="en-GB" sz="1600" b="1" u="sng" dirty="0" err="1">
                <a:solidFill>
                  <a:schemeClr val="accent1"/>
                </a:solidFill>
              </a:rPr>
              <a:t>hybu</a:t>
            </a:r>
            <a:r>
              <a:rPr lang="en-GB" sz="1600" b="1" u="sng" dirty="0">
                <a:solidFill>
                  <a:schemeClr val="accent1"/>
                </a:solidFill>
              </a:rPr>
              <a:t> </a:t>
            </a:r>
            <a:r>
              <a:rPr lang="en-GB" sz="1600" b="1" u="sng" dirty="0" err="1">
                <a:solidFill>
                  <a:schemeClr val="accent1"/>
                </a:solidFill>
              </a:rPr>
              <a:t>annhegwch</a:t>
            </a:r>
            <a:r>
              <a:rPr lang="en-GB" sz="1600" dirty="0">
                <a:solidFill>
                  <a:schemeClr val="accent1"/>
                </a:solidFill>
              </a:rPr>
              <a:t>. </a:t>
            </a:r>
          </a:p>
          <a:p>
            <a:endParaRPr lang="en-GB" sz="1600" dirty="0"/>
          </a:p>
        </p:txBody>
      </p:sp>
      <p:sp>
        <p:nvSpPr>
          <p:cNvPr id="4" name="Content Placeholder 3"/>
          <p:cNvSpPr>
            <a:spLocks noGrp="1"/>
          </p:cNvSpPr>
          <p:nvPr>
            <p:ph sz="half" idx="2"/>
          </p:nvPr>
        </p:nvSpPr>
        <p:spPr>
          <a:xfrm>
            <a:off x="4958861" y="1628800"/>
            <a:ext cx="3886200" cy="4752528"/>
          </a:xfrm>
        </p:spPr>
        <p:style>
          <a:lnRef idx="2">
            <a:schemeClr val="dk1"/>
          </a:lnRef>
          <a:fillRef idx="1">
            <a:schemeClr val="lt1"/>
          </a:fillRef>
          <a:effectRef idx="0">
            <a:schemeClr val="dk1"/>
          </a:effectRef>
          <a:fontRef idx="minor">
            <a:schemeClr val="dk1"/>
          </a:fontRef>
        </p:style>
        <p:txBody>
          <a:bodyPr>
            <a:normAutofit fontScale="62500" lnSpcReduction="20000"/>
          </a:bodyPr>
          <a:lstStyle/>
          <a:p>
            <a:r>
              <a:rPr lang="en-GB" dirty="0"/>
              <a:t>Education is </a:t>
            </a:r>
            <a:r>
              <a:rPr lang="en-GB" sz="3000" b="1" dirty="0"/>
              <a:t>not neutral</a:t>
            </a:r>
            <a:r>
              <a:rPr lang="en-GB" dirty="0"/>
              <a:t> – it is always a </a:t>
            </a:r>
            <a:r>
              <a:rPr lang="en-GB" sz="3500" b="1" dirty="0"/>
              <a:t>political act </a:t>
            </a:r>
            <a:r>
              <a:rPr lang="en-GB" dirty="0"/>
              <a:t>(even if teachers don’t know it!)</a:t>
            </a:r>
          </a:p>
          <a:p>
            <a:pPr marL="0" indent="0">
              <a:buNone/>
            </a:pPr>
            <a:endParaRPr lang="en-GB" dirty="0"/>
          </a:p>
          <a:p>
            <a:r>
              <a:rPr lang="en-GB" dirty="0"/>
              <a:t>Teaching requires </a:t>
            </a:r>
            <a:r>
              <a:rPr lang="en-GB" sz="3000" b="1" dirty="0"/>
              <a:t>social relations </a:t>
            </a:r>
            <a:r>
              <a:rPr lang="en-GB" dirty="0"/>
              <a:t>and so that necessarily requires </a:t>
            </a:r>
            <a:r>
              <a:rPr lang="en-GB" sz="3500" b="1" dirty="0"/>
              <a:t>political choices.</a:t>
            </a:r>
          </a:p>
          <a:p>
            <a:pPr marL="0" indent="0">
              <a:buNone/>
            </a:pPr>
            <a:endParaRPr lang="en-GB" sz="3500" b="1" dirty="0"/>
          </a:p>
          <a:p>
            <a:r>
              <a:rPr lang="en-GB" dirty="0"/>
              <a:t>Impossible to remain neutral – all educational policies have </a:t>
            </a:r>
            <a:r>
              <a:rPr lang="en-GB" sz="3500" b="1" dirty="0"/>
              <a:t>social implications.</a:t>
            </a:r>
          </a:p>
          <a:p>
            <a:pPr marL="0" indent="0">
              <a:buNone/>
            </a:pPr>
            <a:endParaRPr lang="en-GB" b="1" dirty="0"/>
          </a:p>
          <a:p>
            <a:r>
              <a:rPr lang="en-GB" dirty="0"/>
              <a:t>Education can facilitate </a:t>
            </a:r>
            <a:r>
              <a:rPr lang="en-GB" sz="3000" b="1" dirty="0"/>
              <a:t>social transformation </a:t>
            </a:r>
            <a:r>
              <a:rPr lang="en-GB" sz="4300" b="1" dirty="0"/>
              <a:t>OR</a:t>
            </a:r>
            <a:r>
              <a:rPr lang="en-GB" dirty="0"/>
              <a:t> </a:t>
            </a:r>
            <a:r>
              <a:rPr lang="en-GB" b="1" u="sng" dirty="0"/>
              <a:t>perpetuate exclusion and injustice</a:t>
            </a:r>
            <a:r>
              <a:rPr lang="en-GB" u="sng" dirty="0"/>
              <a:t>.</a:t>
            </a:r>
          </a:p>
        </p:txBody>
      </p:sp>
      <p:sp>
        <p:nvSpPr>
          <p:cNvPr id="5" name="Cloud Callout 4"/>
          <p:cNvSpPr/>
          <p:nvPr/>
        </p:nvSpPr>
        <p:spPr>
          <a:xfrm>
            <a:off x="1667240" y="2948476"/>
            <a:ext cx="6583241" cy="3468169"/>
          </a:xfrm>
          <a:prstGeom prst="cloudCallout">
            <a:avLst>
              <a:gd name="adj1" fmla="val 39025"/>
              <a:gd name="adj2" fmla="val -925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Beth </a:t>
            </a:r>
            <a:r>
              <a:rPr lang="en-GB" sz="2800" dirty="0" err="1"/>
              <a:t>yw</a:t>
            </a:r>
            <a:r>
              <a:rPr lang="en-GB" sz="2800" dirty="0"/>
              <a:t> </a:t>
            </a:r>
            <a:r>
              <a:rPr lang="en-GB" sz="2800" dirty="0" err="1"/>
              <a:t>eich</a:t>
            </a:r>
            <a:r>
              <a:rPr lang="en-GB" sz="2800" dirty="0"/>
              <a:t> </a:t>
            </a:r>
            <a:r>
              <a:rPr lang="en-GB" sz="2800" dirty="0" err="1"/>
              <a:t>ymateb</a:t>
            </a:r>
            <a:r>
              <a:rPr lang="en-GB" sz="2800" dirty="0"/>
              <a:t> chi </a:t>
            </a:r>
            <a:r>
              <a:rPr lang="en-GB" sz="2800" dirty="0" err="1"/>
              <a:t>i’r</a:t>
            </a:r>
            <a:r>
              <a:rPr lang="en-GB" sz="2800" dirty="0"/>
              <a:t> </a:t>
            </a:r>
            <a:r>
              <a:rPr lang="en-GB" sz="2800" dirty="0" err="1"/>
              <a:t>syniad</a:t>
            </a:r>
            <a:r>
              <a:rPr lang="en-GB" sz="2800" dirty="0"/>
              <a:t> </a:t>
            </a:r>
            <a:r>
              <a:rPr lang="en-GB" sz="2800" dirty="0" err="1"/>
              <a:t>yma</a:t>
            </a:r>
            <a:r>
              <a:rPr lang="en-GB" sz="2800" dirty="0"/>
              <a:t>?</a:t>
            </a:r>
          </a:p>
          <a:p>
            <a:pPr algn="ctr"/>
            <a:endParaRPr lang="en-GB" dirty="0"/>
          </a:p>
          <a:p>
            <a:pPr algn="ctr"/>
            <a:r>
              <a:rPr lang="en-GB" sz="2800" b="1" dirty="0"/>
              <a:t>What is your response to this idea?</a:t>
            </a:r>
          </a:p>
        </p:txBody>
      </p:sp>
    </p:spTree>
    <p:extLst>
      <p:ext uri="{BB962C8B-B14F-4D97-AF65-F5344CB8AC3E}">
        <p14:creationId xmlns:p14="http://schemas.microsoft.com/office/powerpoint/2010/main" val="319207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4110"/>
            <a:ext cx="7886700" cy="1325563"/>
          </a:xfrm>
        </p:spPr>
        <p:txBody>
          <a:bodyPr>
            <a:normAutofit fontScale="90000"/>
          </a:bodyPr>
          <a:lstStyle/>
          <a:p>
            <a:pPr algn="ctr"/>
            <a:br>
              <a:rPr lang="en-GB" dirty="0"/>
            </a:br>
            <a:r>
              <a:rPr lang="en-GB" dirty="0">
                <a:solidFill>
                  <a:schemeClr val="accent1"/>
                </a:solidFill>
              </a:rPr>
              <a:t>Damcaniaeth o </a:t>
            </a:r>
            <a:r>
              <a:rPr lang="en-GB" dirty="0" err="1">
                <a:solidFill>
                  <a:schemeClr val="accent1"/>
                </a:solidFill>
              </a:rPr>
              <a:t>Orthrymder</a:t>
            </a:r>
            <a:br>
              <a:rPr lang="en-GB" dirty="0">
                <a:solidFill>
                  <a:schemeClr val="accent1"/>
                </a:solidFill>
              </a:rPr>
            </a:br>
            <a:r>
              <a:rPr lang="en-GB" dirty="0"/>
              <a:t>Theory of Oppression </a:t>
            </a:r>
            <a:br>
              <a:rPr lang="en-GB" dirty="0"/>
            </a:br>
            <a:endParaRPr lang="en-GB" dirty="0"/>
          </a:p>
        </p:txBody>
      </p:sp>
      <p:sp>
        <p:nvSpPr>
          <p:cNvPr id="3" name="Content Placeholder 2"/>
          <p:cNvSpPr>
            <a:spLocks noGrp="1"/>
          </p:cNvSpPr>
          <p:nvPr>
            <p:ph sz="half" idx="1"/>
          </p:nvPr>
        </p:nvSpPr>
        <p:spPr>
          <a:xfrm>
            <a:off x="251520" y="1476498"/>
            <a:ext cx="4263330" cy="2851883"/>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err="1">
                <a:solidFill>
                  <a:schemeClr val="accent1"/>
                </a:solidFill>
              </a:rPr>
              <a:t>Canolbwyntio</a:t>
            </a:r>
            <a:r>
              <a:rPr lang="en-GB" dirty="0">
                <a:solidFill>
                  <a:schemeClr val="accent1"/>
                </a:solidFill>
              </a:rPr>
              <a:t> </a:t>
            </a:r>
            <a:r>
              <a:rPr lang="en-GB" dirty="0" err="1">
                <a:solidFill>
                  <a:schemeClr val="accent1"/>
                </a:solidFill>
              </a:rPr>
              <a:t>ar</a:t>
            </a:r>
            <a:r>
              <a:rPr lang="en-GB" dirty="0">
                <a:solidFill>
                  <a:schemeClr val="accent1"/>
                </a:solidFill>
              </a:rPr>
              <a:t> y </a:t>
            </a:r>
            <a:r>
              <a:rPr lang="en-GB" dirty="0" err="1">
                <a:solidFill>
                  <a:schemeClr val="accent1"/>
                </a:solidFill>
              </a:rPr>
              <a:t>berthynas</a:t>
            </a:r>
            <a:r>
              <a:rPr lang="en-GB" dirty="0">
                <a:solidFill>
                  <a:schemeClr val="accent1"/>
                </a:solidFill>
              </a:rPr>
              <a:t> </a:t>
            </a:r>
            <a:r>
              <a:rPr lang="en-GB" dirty="0" err="1">
                <a:solidFill>
                  <a:schemeClr val="accent1"/>
                </a:solidFill>
              </a:rPr>
              <a:t>rhwng</a:t>
            </a:r>
            <a:r>
              <a:rPr lang="en-GB" dirty="0">
                <a:solidFill>
                  <a:schemeClr val="accent1"/>
                </a:solidFill>
              </a:rPr>
              <a:t> y </a:t>
            </a:r>
            <a:r>
              <a:rPr lang="en-GB" dirty="0" err="1">
                <a:solidFill>
                  <a:schemeClr val="accent1"/>
                </a:solidFill>
              </a:rPr>
              <a:t>gormesydd</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gorthrymedig</a:t>
            </a:r>
            <a:r>
              <a:rPr lang="en-GB" dirty="0">
                <a:solidFill>
                  <a:schemeClr val="accent1"/>
                </a:solidFill>
              </a:rPr>
              <a:t> </a:t>
            </a:r>
          </a:p>
          <a:p>
            <a:r>
              <a:rPr lang="en-GB" dirty="0" err="1">
                <a:solidFill>
                  <a:schemeClr val="accent1"/>
                </a:solidFill>
              </a:rPr>
              <a:t>Byd</a:t>
            </a:r>
            <a:r>
              <a:rPr lang="en-GB" dirty="0">
                <a:solidFill>
                  <a:schemeClr val="accent1"/>
                </a:solidFill>
              </a:rPr>
              <a:t> </a:t>
            </a:r>
            <a:r>
              <a:rPr lang="en-GB" dirty="0" err="1">
                <a:solidFill>
                  <a:schemeClr val="accent1"/>
                </a:solidFill>
              </a:rPr>
              <a:t>addysgol</a:t>
            </a:r>
            <a:r>
              <a:rPr lang="en-GB" dirty="0">
                <a:solidFill>
                  <a:schemeClr val="accent1"/>
                </a:solidFill>
              </a:rPr>
              <a:t> y </a:t>
            </a:r>
            <a:r>
              <a:rPr lang="en-GB" dirty="0" err="1">
                <a:solidFill>
                  <a:schemeClr val="accent1"/>
                </a:solidFill>
              </a:rPr>
              <a:t>tu</a:t>
            </a:r>
            <a:r>
              <a:rPr lang="en-GB" dirty="0">
                <a:solidFill>
                  <a:schemeClr val="accent1"/>
                </a:solidFill>
              </a:rPr>
              <a:t> </a:t>
            </a:r>
            <a:r>
              <a:rPr lang="en-GB" dirty="0" err="1">
                <a:solidFill>
                  <a:schemeClr val="accent1"/>
                </a:solidFill>
              </a:rPr>
              <a:t>hwnt</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obaith</a:t>
            </a:r>
            <a:r>
              <a:rPr lang="en-GB" dirty="0">
                <a:solidFill>
                  <a:schemeClr val="accent1"/>
                </a:solidFill>
              </a:rPr>
              <a:t> o </a:t>
            </a:r>
            <a:r>
              <a:rPr lang="en-GB" dirty="0" err="1">
                <a:solidFill>
                  <a:schemeClr val="accent1"/>
                </a:solidFill>
              </a:rPr>
              <a:t>newid</a:t>
            </a:r>
            <a:r>
              <a:rPr lang="en-GB" dirty="0">
                <a:solidFill>
                  <a:schemeClr val="accent1"/>
                </a:solidFill>
              </a:rPr>
              <a:t> – angen </a:t>
            </a:r>
            <a:r>
              <a:rPr lang="en-GB" dirty="0" err="1">
                <a:solidFill>
                  <a:schemeClr val="accent1"/>
                </a:solidFill>
              </a:rPr>
              <a:t>ymagwedd</a:t>
            </a:r>
            <a:r>
              <a:rPr lang="en-GB" dirty="0">
                <a:solidFill>
                  <a:schemeClr val="accent1"/>
                </a:solidFill>
              </a:rPr>
              <a:t> </a:t>
            </a:r>
            <a:r>
              <a:rPr lang="en-GB" dirty="0" err="1">
                <a:solidFill>
                  <a:schemeClr val="accent1"/>
                </a:solidFill>
              </a:rPr>
              <a:t>epistemolegol</a:t>
            </a:r>
            <a:r>
              <a:rPr lang="en-GB" dirty="0">
                <a:solidFill>
                  <a:schemeClr val="accent1"/>
                </a:solidFill>
              </a:rPr>
              <a:t> </a:t>
            </a:r>
            <a:r>
              <a:rPr lang="en-GB" dirty="0" err="1">
                <a:solidFill>
                  <a:schemeClr val="accent1"/>
                </a:solidFill>
              </a:rPr>
              <a:t>gwbl</a:t>
            </a:r>
            <a:r>
              <a:rPr lang="en-GB" dirty="0">
                <a:solidFill>
                  <a:schemeClr val="accent1"/>
                </a:solidFill>
              </a:rPr>
              <a:t> newydd. </a:t>
            </a:r>
          </a:p>
          <a:p>
            <a:endParaRPr lang="en-GB" dirty="0">
              <a:solidFill>
                <a:schemeClr val="accent1"/>
              </a:solidFill>
            </a:endParaRPr>
          </a:p>
        </p:txBody>
      </p:sp>
      <p:sp>
        <p:nvSpPr>
          <p:cNvPr id="4" name="Content Placeholder 3"/>
          <p:cNvSpPr>
            <a:spLocks noGrp="1"/>
          </p:cNvSpPr>
          <p:nvPr>
            <p:ph sz="half" idx="2"/>
          </p:nvPr>
        </p:nvSpPr>
        <p:spPr>
          <a:xfrm>
            <a:off x="4811591" y="1476498"/>
            <a:ext cx="4143375" cy="2851883"/>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a:t>Focus on the relationship between the </a:t>
            </a:r>
            <a:r>
              <a:rPr lang="en-GB" sz="3200" b="1" dirty="0"/>
              <a:t>oppressor</a:t>
            </a:r>
            <a:r>
              <a:rPr lang="en-GB" dirty="0"/>
              <a:t> and the </a:t>
            </a:r>
            <a:r>
              <a:rPr lang="en-GB" sz="3200" b="1" dirty="0"/>
              <a:t>oppressed</a:t>
            </a:r>
          </a:p>
          <a:p>
            <a:r>
              <a:rPr lang="en-GB" dirty="0"/>
              <a:t>An educational world beyond hope of reform – needed an entirely new </a:t>
            </a:r>
            <a:r>
              <a:rPr lang="en-GB" sz="3200" b="1" dirty="0"/>
              <a:t>epistemological</a:t>
            </a:r>
            <a:r>
              <a:rPr lang="en-GB" dirty="0"/>
              <a:t> approach</a:t>
            </a:r>
          </a:p>
          <a:p>
            <a:endParaRPr lang="en-GB" dirty="0"/>
          </a:p>
        </p:txBody>
      </p:sp>
      <p:sp>
        <p:nvSpPr>
          <p:cNvPr id="5" name="Folded Corner 4"/>
          <p:cNvSpPr/>
          <p:nvPr/>
        </p:nvSpPr>
        <p:spPr>
          <a:xfrm>
            <a:off x="4879731" y="4431323"/>
            <a:ext cx="4075235" cy="2303585"/>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dirty="0">
                <a:latin typeface="Bradley Hand ITC" panose="03070402050302030203" pitchFamily="66" charset="0"/>
              </a:rPr>
              <a:t>Epistemology – </a:t>
            </a:r>
          </a:p>
          <a:p>
            <a:pPr algn="ctr"/>
            <a:r>
              <a:rPr lang="en-GB" sz="2000" dirty="0">
                <a:solidFill>
                  <a:schemeClr val="tx1"/>
                </a:solidFill>
                <a:latin typeface="Bradley Hand ITC" panose="03070402050302030203" pitchFamily="66" charset="0"/>
              </a:rPr>
              <a:t>The theory of </a:t>
            </a:r>
            <a:r>
              <a:rPr lang="en-GB" sz="2000" dirty="0">
                <a:solidFill>
                  <a:schemeClr val="tx1"/>
                </a:solidFill>
                <a:latin typeface="Bradley Hand ITC" panose="03070402050302030203" pitchFamily="66" charset="0"/>
                <a:hlinkClick r:id="rId3" tooltip="Meaning of knowledge"/>
              </a:rPr>
              <a:t>knowledge</a:t>
            </a:r>
            <a:r>
              <a:rPr lang="en-GB" sz="2000" dirty="0">
                <a:solidFill>
                  <a:schemeClr val="tx1"/>
                </a:solidFill>
                <a:latin typeface="Bradley Hand ITC" panose="03070402050302030203" pitchFamily="66" charset="0"/>
              </a:rPr>
              <a:t>, especially </a:t>
            </a:r>
            <a:r>
              <a:rPr lang="en-GB" sz="2000" dirty="0">
                <a:solidFill>
                  <a:schemeClr val="tx1"/>
                </a:solidFill>
                <a:latin typeface="Bradley Hand ITC" panose="03070402050302030203" pitchFamily="66" charset="0"/>
                <a:hlinkClick r:id="rId4" tooltip="Meaning of with regard to"/>
              </a:rPr>
              <a:t>with regard to</a:t>
            </a:r>
            <a:r>
              <a:rPr lang="en-GB" sz="2000" dirty="0">
                <a:solidFill>
                  <a:schemeClr val="tx1"/>
                </a:solidFill>
                <a:latin typeface="Bradley Hand ITC" panose="03070402050302030203" pitchFamily="66" charset="0"/>
              </a:rPr>
              <a:t> its </a:t>
            </a:r>
            <a:r>
              <a:rPr lang="en-GB" sz="2000" u="sng" dirty="0">
                <a:solidFill>
                  <a:srgbClr val="7030A0"/>
                </a:solidFill>
                <a:latin typeface="Bradley Hand ITC" panose="03070402050302030203" pitchFamily="66" charset="0"/>
              </a:rPr>
              <a:t>methods</a:t>
            </a:r>
            <a:r>
              <a:rPr lang="en-GB" sz="2000" dirty="0">
                <a:solidFill>
                  <a:schemeClr val="tx1"/>
                </a:solidFill>
                <a:latin typeface="Bradley Hand ITC" panose="03070402050302030203" pitchFamily="66" charset="0"/>
              </a:rPr>
              <a:t>, </a:t>
            </a:r>
            <a:r>
              <a:rPr lang="en-GB" sz="2000" dirty="0">
                <a:solidFill>
                  <a:schemeClr val="tx1"/>
                </a:solidFill>
                <a:latin typeface="Bradley Hand ITC" panose="03070402050302030203" pitchFamily="66" charset="0"/>
                <a:hlinkClick r:id="rId5" tooltip="Meaning of validity"/>
              </a:rPr>
              <a:t>validity</a:t>
            </a:r>
            <a:r>
              <a:rPr lang="en-GB" sz="2000" dirty="0">
                <a:solidFill>
                  <a:schemeClr val="tx1"/>
                </a:solidFill>
                <a:latin typeface="Bradley Hand ITC" panose="03070402050302030203" pitchFamily="66" charset="0"/>
              </a:rPr>
              <a:t>, and </a:t>
            </a:r>
            <a:r>
              <a:rPr lang="en-GB" sz="2000" dirty="0">
                <a:solidFill>
                  <a:schemeClr val="tx1"/>
                </a:solidFill>
                <a:latin typeface="Bradley Hand ITC" panose="03070402050302030203" pitchFamily="66" charset="0"/>
                <a:hlinkClick r:id="rId6" tooltip="Meaning of scope"/>
              </a:rPr>
              <a:t>scope</a:t>
            </a:r>
            <a:r>
              <a:rPr lang="en-GB" sz="2000" dirty="0">
                <a:solidFill>
                  <a:schemeClr val="tx1"/>
                </a:solidFill>
                <a:latin typeface="Bradley Hand ITC" panose="03070402050302030203" pitchFamily="66" charset="0"/>
              </a:rPr>
              <a:t>, and the </a:t>
            </a:r>
            <a:r>
              <a:rPr lang="en-GB" sz="2000" dirty="0">
                <a:solidFill>
                  <a:schemeClr val="tx1"/>
                </a:solidFill>
                <a:latin typeface="Bradley Hand ITC" panose="03070402050302030203" pitchFamily="66" charset="0"/>
                <a:hlinkClick r:id="rId7" tooltip="Meaning of distinction"/>
              </a:rPr>
              <a:t>distinction</a:t>
            </a:r>
            <a:r>
              <a:rPr lang="en-GB" sz="2000" dirty="0">
                <a:solidFill>
                  <a:schemeClr val="tx1"/>
                </a:solidFill>
                <a:latin typeface="Bradley Hand ITC" panose="03070402050302030203" pitchFamily="66" charset="0"/>
              </a:rPr>
              <a:t> between </a:t>
            </a:r>
            <a:r>
              <a:rPr lang="en-GB" sz="2000" dirty="0">
                <a:solidFill>
                  <a:schemeClr val="tx1"/>
                </a:solidFill>
                <a:latin typeface="Bradley Hand ITC" panose="03070402050302030203" pitchFamily="66" charset="0"/>
                <a:hlinkClick r:id="rId8" tooltip="Meaning of justified"/>
              </a:rPr>
              <a:t>justified</a:t>
            </a:r>
            <a:r>
              <a:rPr lang="en-GB" sz="2000" dirty="0">
                <a:solidFill>
                  <a:schemeClr val="tx1"/>
                </a:solidFill>
                <a:latin typeface="Bradley Hand ITC" panose="03070402050302030203" pitchFamily="66" charset="0"/>
              </a:rPr>
              <a:t> belief and opinion</a:t>
            </a:r>
            <a:r>
              <a:rPr lang="en-GB" dirty="0">
                <a:solidFill>
                  <a:schemeClr val="tx1"/>
                </a:solidFill>
                <a:latin typeface="Bradley Hand ITC" panose="03070402050302030203" pitchFamily="66" charset="0"/>
              </a:rPr>
              <a:t>.</a:t>
            </a:r>
          </a:p>
        </p:txBody>
      </p:sp>
      <p:sp>
        <p:nvSpPr>
          <p:cNvPr id="7" name="Folded Corner 6"/>
          <p:cNvSpPr/>
          <p:nvPr/>
        </p:nvSpPr>
        <p:spPr>
          <a:xfrm>
            <a:off x="251520" y="4431323"/>
            <a:ext cx="4263330" cy="2303585"/>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800" b="1" dirty="0">
              <a:latin typeface="Bradley Hand ITC" panose="03070402050302030203" pitchFamily="66" charset="0"/>
            </a:endParaRPr>
          </a:p>
          <a:p>
            <a:pPr algn="ctr"/>
            <a:endParaRPr lang="en-GB" sz="2800" b="1" dirty="0">
              <a:latin typeface="Bradley Hand ITC" panose="03070402050302030203" pitchFamily="66" charset="0"/>
            </a:endParaRPr>
          </a:p>
          <a:p>
            <a:pPr algn="ctr"/>
            <a:r>
              <a:rPr lang="en-GB" sz="2800" b="1" dirty="0" err="1">
                <a:latin typeface="Bradley Hand ITC" panose="03070402050302030203" pitchFamily="66" charset="0"/>
              </a:rPr>
              <a:t>Epistemoleg</a:t>
            </a:r>
            <a:r>
              <a:rPr lang="en-GB" sz="2800" b="1" dirty="0">
                <a:latin typeface="Bradley Hand ITC" panose="03070402050302030203" pitchFamily="66" charset="0"/>
              </a:rPr>
              <a:t> – </a:t>
            </a:r>
          </a:p>
          <a:p>
            <a:pPr algn="ctr"/>
            <a:r>
              <a:rPr lang="en-GB" sz="2200" dirty="0">
                <a:latin typeface="Bradley Hand ITC" panose="03070402050302030203" pitchFamily="66" charset="0"/>
              </a:rPr>
              <a:t>Y </a:t>
            </a:r>
            <a:r>
              <a:rPr lang="en-GB" sz="2200" dirty="0" err="1">
                <a:latin typeface="Bradley Hand ITC" panose="03070402050302030203" pitchFamily="66" charset="0"/>
              </a:rPr>
              <a:t>ddamcaniaeth</a:t>
            </a:r>
            <a:r>
              <a:rPr lang="en-GB" sz="2200" dirty="0">
                <a:latin typeface="Bradley Hand ITC" panose="03070402050302030203" pitchFamily="66" charset="0"/>
              </a:rPr>
              <a:t> o </a:t>
            </a:r>
            <a:r>
              <a:rPr lang="en-GB" sz="2200" dirty="0" err="1">
                <a:latin typeface="Bradley Hand ITC" panose="03070402050302030203" pitchFamily="66" charset="0"/>
              </a:rPr>
              <a:t>ddeall</a:t>
            </a:r>
            <a:r>
              <a:rPr lang="en-GB" sz="2200" dirty="0">
                <a:latin typeface="Bradley Hand ITC" panose="03070402050302030203" pitchFamily="66" charset="0"/>
              </a:rPr>
              <a:t> </a:t>
            </a:r>
            <a:r>
              <a:rPr lang="en-GB" sz="2200" dirty="0" err="1">
                <a:latin typeface="Bradley Hand ITC" panose="03070402050302030203" pitchFamily="66" charset="0"/>
              </a:rPr>
              <a:t>beth</a:t>
            </a:r>
            <a:r>
              <a:rPr lang="en-GB" sz="2200" dirty="0">
                <a:latin typeface="Bradley Hand ITC" panose="03070402050302030203" pitchFamily="66" charset="0"/>
              </a:rPr>
              <a:t> </a:t>
            </a:r>
            <a:r>
              <a:rPr lang="en-GB" sz="2200" dirty="0" err="1">
                <a:latin typeface="Bradley Hand ITC" panose="03070402050302030203" pitchFamily="66" charset="0"/>
              </a:rPr>
              <a:t>yw</a:t>
            </a:r>
            <a:r>
              <a:rPr lang="en-GB" sz="2200" dirty="0">
                <a:latin typeface="Bradley Hand ITC" panose="03070402050302030203" pitchFamily="66" charset="0"/>
              </a:rPr>
              <a:t> </a:t>
            </a:r>
            <a:r>
              <a:rPr lang="en-GB" sz="2200" u="sng" dirty="0">
                <a:solidFill>
                  <a:srgbClr val="FF0000"/>
                </a:solidFill>
                <a:latin typeface="Bradley Hand ITC" panose="03070402050302030203" pitchFamily="66" charset="0"/>
              </a:rPr>
              <a:t>gwybodaeth</a:t>
            </a:r>
            <a:r>
              <a:rPr lang="en-GB" sz="2200" dirty="0">
                <a:latin typeface="Bradley Hand ITC" panose="03070402050302030203" pitchFamily="66" charset="0"/>
              </a:rPr>
              <a:t>, yn </a:t>
            </a:r>
            <a:r>
              <a:rPr lang="en-GB" sz="2200" dirty="0" err="1">
                <a:latin typeface="Bradley Hand ITC" panose="03070402050302030203" pitchFamily="66" charset="0"/>
              </a:rPr>
              <a:t>enwedig</a:t>
            </a:r>
            <a:r>
              <a:rPr lang="en-GB" sz="2200" dirty="0">
                <a:latin typeface="Bradley Hand ITC" panose="03070402050302030203" pitchFamily="66" charset="0"/>
              </a:rPr>
              <a:t> o ran ei </a:t>
            </a:r>
            <a:r>
              <a:rPr lang="en-GB" sz="2200" u="sng" dirty="0" err="1">
                <a:solidFill>
                  <a:srgbClr val="FF0000"/>
                </a:solidFill>
                <a:latin typeface="Bradley Hand ITC" panose="03070402050302030203" pitchFamily="66" charset="0"/>
              </a:rPr>
              <a:t>ddulliau</a:t>
            </a:r>
            <a:r>
              <a:rPr lang="en-GB" sz="2200" dirty="0">
                <a:latin typeface="Bradley Hand ITC" panose="03070402050302030203" pitchFamily="66" charset="0"/>
              </a:rPr>
              <a:t>, </a:t>
            </a:r>
            <a:r>
              <a:rPr lang="en-GB" sz="2200" u="sng" dirty="0" err="1">
                <a:solidFill>
                  <a:srgbClr val="FF0000"/>
                </a:solidFill>
                <a:latin typeface="Bradley Hand ITC" panose="03070402050302030203" pitchFamily="66" charset="0"/>
              </a:rPr>
              <a:t>dilysrwydd</a:t>
            </a:r>
            <a:r>
              <a:rPr lang="en-GB" sz="2200" dirty="0">
                <a:latin typeface="Bradley Hand ITC" panose="03070402050302030203" pitchFamily="66" charset="0"/>
              </a:rPr>
              <a:t> ac </a:t>
            </a:r>
            <a:r>
              <a:rPr lang="en-GB" sz="2200" u="sng" dirty="0">
                <a:solidFill>
                  <a:srgbClr val="FF0000"/>
                </a:solidFill>
                <a:latin typeface="Bradley Hand ITC" panose="03070402050302030203" pitchFamily="66" charset="0"/>
              </a:rPr>
              <a:t>ystod</a:t>
            </a:r>
            <a:r>
              <a:rPr lang="en-GB" sz="2200" dirty="0">
                <a:latin typeface="Bradley Hand ITC" panose="03070402050302030203" pitchFamily="66" charset="0"/>
              </a:rPr>
              <a:t>, a’r </a:t>
            </a:r>
            <a:r>
              <a:rPr lang="en-GB" sz="2200" u="sng" dirty="0" err="1">
                <a:solidFill>
                  <a:srgbClr val="FF0000"/>
                </a:solidFill>
                <a:latin typeface="Bradley Hand ITC" panose="03070402050302030203" pitchFamily="66" charset="0"/>
              </a:rPr>
              <a:t>gwahaniaeth</a:t>
            </a:r>
            <a:r>
              <a:rPr lang="en-GB" sz="2200" dirty="0">
                <a:latin typeface="Bradley Hand ITC" panose="03070402050302030203" pitchFamily="66" charset="0"/>
              </a:rPr>
              <a:t> rhwng </a:t>
            </a:r>
            <a:r>
              <a:rPr lang="en-GB" sz="2200" dirty="0" err="1">
                <a:latin typeface="Bradley Hand ITC" panose="03070402050302030203" pitchFamily="66" charset="0"/>
              </a:rPr>
              <a:t>credoau</a:t>
            </a:r>
            <a:r>
              <a:rPr lang="en-GB" sz="2200" dirty="0">
                <a:latin typeface="Bradley Hand ITC" panose="03070402050302030203" pitchFamily="66" charset="0"/>
              </a:rPr>
              <a:t> a </a:t>
            </a:r>
            <a:r>
              <a:rPr lang="en-GB" sz="2200" u="sng" dirty="0" err="1">
                <a:solidFill>
                  <a:srgbClr val="FF0000"/>
                </a:solidFill>
                <a:latin typeface="Bradley Hand ITC" panose="03070402050302030203" pitchFamily="66" charset="0"/>
              </a:rPr>
              <a:t>gyfiawnheir</a:t>
            </a:r>
            <a:r>
              <a:rPr lang="en-GB" sz="2200" dirty="0">
                <a:latin typeface="Bradley Hand ITC" panose="03070402050302030203" pitchFamily="66" charset="0"/>
              </a:rPr>
              <a:t> a </a:t>
            </a:r>
            <a:r>
              <a:rPr lang="en-GB" sz="2200" dirty="0" err="1">
                <a:latin typeface="Bradley Hand ITC" panose="03070402050302030203" pitchFamily="66" charset="0"/>
              </a:rPr>
              <a:t>mynegi</a:t>
            </a:r>
            <a:r>
              <a:rPr lang="en-GB" sz="2200" dirty="0">
                <a:latin typeface="Bradley Hand ITC" panose="03070402050302030203" pitchFamily="66" charset="0"/>
              </a:rPr>
              <a:t> barn. </a:t>
            </a:r>
          </a:p>
          <a:p>
            <a:pPr algn="ctr"/>
            <a:endParaRPr lang="en-GB" dirty="0">
              <a:latin typeface="Bradley Hand ITC" panose="03070402050302030203" pitchFamily="66" charset="0"/>
            </a:endParaRPr>
          </a:p>
        </p:txBody>
      </p:sp>
    </p:spTree>
    <p:extLst>
      <p:ext uri="{BB962C8B-B14F-4D97-AF65-F5344CB8AC3E}">
        <p14:creationId xmlns:p14="http://schemas.microsoft.com/office/powerpoint/2010/main" val="165637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solidFill>
                  <a:schemeClr val="accent1"/>
                </a:solidFill>
              </a:rPr>
              <a:t>Tasg</a:t>
            </a:r>
            <a:r>
              <a:rPr lang="en-GB" dirty="0">
                <a:solidFill>
                  <a:schemeClr val="accent1"/>
                </a:solidFill>
              </a:rPr>
              <a:t> / </a:t>
            </a:r>
            <a:r>
              <a:rPr lang="en-GB" dirty="0"/>
              <a:t> Task</a:t>
            </a:r>
            <a:endParaRPr lang="cy-GB" dirty="0"/>
          </a:p>
        </p:txBody>
      </p:sp>
      <p:sp>
        <p:nvSpPr>
          <p:cNvPr id="11269" name="Content Placeholder 4"/>
          <p:cNvSpPr>
            <a:spLocks noGrp="1"/>
          </p:cNvSpPr>
          <p:nvPr>
            <p:ph sz="quarter" idx="2"/>
          </p:nvPr>
        </p:nvSpPr>
        <p:spPr>
          <a:xfrm>
            <a:off x="323302" y="1690688"/>
            <a:ext cx="4173965" cy="3194294"/>
          </a:xfrm>
          <a:ln/>
        </p:spPr>
        <p:style>
          <a:lnRef idx="2">
            <a:schemeClr val="accent1"/>
          </a:lnRef>
          <a:fillRef idx="1">
            <a:schemeClr val="lt1"/>
          </a:fillRef>
          <a:effectRef idx="0">
            <a:schemeClr val="accent1"/>
          </a:effectRef>
          <a:fontRef idx="minor">
            <a:schemeClr val="dk1"/>
          </a:fontRef>
        </p:style>
        <p:txBody>
          <a:bodyPr>
            <a:normAutofit/>
          </a:bodyPr>
          <a:lstStyle/>
          <a:p>
            <a:r>
              <a:rPr lang="en-US" altLang="en-US" dirty="0" err="1">
                <a:solidFill>
                  <a:schemeClr val="accent1"/>
                </a:solidFill>
                <a:ea typeface="ＭＳ Ｐゴシック" panose="020B0600070205080204" pitchFamily="34" charset="-128"/>
              </a:rPr>
              <a:t>Adlewyrchwch</a:t>
            </a:r>
            <a:r>
              <a:rPr lang="en-US" altLang="en-US" dirty="0">
                <a:solidFill>
                  <a:schemeClr val="accent1"/>
                </a:solidFill>
                <a:ea typeface="ＭＳ Ｐゴシック" panose="020B0600070205080204" pitchFamily="34" charset="-128"/>
              </a:rPr>
              <a:t>:</a:t>
            </a:r>
          </a:p>
          <a:p>
            <a:pPr marL="0" indent="0">
              <a:buNone/>
            </a:pPr>
            <a:r>
              <a:rPr lang="en-US" altLang="en-US" dirty="0">
                <a:solidFill>
                  <a:schemeClr val="accent1"/>
                </a:solidFill>
                <a:ea typeface="ＭＳ Ｐゴシック" panose="020B0600070205080204" pitchFamily="34" charset="-128"/>
              </a:rPr>
              <a:t>   - </a:t>
            </a:r>
            <a:r>
              <a:rPr lang="en-US" altLang="en-US" dirty="0" err="1">
                <a:solidFill>
                  <a:schemeClr val="accent1"/>
                </a:solidFill>
                <a:ea typeface="ＭＳ Ｐゴシック" panose="020B0600070205080204" pitchFamily="34" charset="-128"/>
              </a:rPr>
              <a:t>Pwy</a:t>
            </a:r>
            <a:r>
              <a:rPr lang="en-US" altLang="en-US" dirty="0">
                <a:solidFill>
                  <a:schemeClr val="accent1"/>
                </a:solidFill>
                <a:ea typeface="ＭＳ Ｐゴシック" panose="020B0600070205080204" pitchFamily="34" charset="-128"/>
              </a:rPr>
              <a:t> </a:t>
            </a:r>
            <a:r>
              <a:rPr lang="en-US" altLang="en-US" dirty="0" err="1">
                <a:solidFill>
                  <a:schemeClr val="accent1"/>
                </a:solidFill>
                <a:ea typeface="ＭＳ Ｐゴシック" panose="020B0600070205080204" pitchFamily="34" charset="-128"/>
              </a:rPr>
              <a:t>sydd</a:t>
            </a:r>
            <a:r>
              <a:rPr lang="en-US" altLang="en-US" dirty="0">
                <a:solidFill>
                  <a:schemeClr val="accent1"/>
                </a:solidFill>
                <a:ea typeface="ＭＳ Ｐゴシック" panose="020B0600070205080204" pitchFamily="34" charset="-128"/>
              </a:rPr>
              <a:t> </a:t>
            </a:r>
            <a:r>
              <a:rPr lang="en-US" altLang="en-US" dirty="0" err="1">
                <a:solidFill>
                  <a:schemeClr val="accent1"/>
                </a:solidFill>
                <a:ea typeface="ＭＳ Ｐゴシック" panose="020B0600070205080204" pitchFamily="34" charset="-128"/>
              </a:rPr>
              <a:t>yn</a:t>
            </a:r>
            <a:r>
              <a:rPr lang="en-US" altLang="en-US" dirty="0">
                <a:solidFill>
                  <a:schemeClr val="accent1"/>
                </a:solidFill>
                <a:ea typeface="ＭＳ Ｐゴシック" panose="020B0600070205080204" pitchFamily="34" charset="-128"/>
              </a:rPr>
              <a:t> </a:t>
            </a:r>
            <a:r>
              <a:rPr lang="en-US" altLang="en-US" dirty="0" err="1">
                <a:solidFill>
                  <a:schemeClr val="accent1"/>
                </a:solidFill>
                <a:ea typeface="ＭＳ Ｐゴシック" panose="020B0600070205080204" pitchFamily="34" charset="-128"/>
              </a:rPr>
              <a:t>cael</a:t>
            </a:r>
            <a:r>
              <a:rPr lang="en-US" altLang="en-US" dirty="0">
                <a:solidFill>
                  <a:schemeClr val="accent1"/>
                </a:solidFill>
                <a:ea typeface="ＭＳ Ｐゴシック" panose="020B0600070205080204" pitchFamily="34" charset="-128"/>
              </a:rPr>
              <a:t> </a:t>
            </a:r>
            <a:r>
              <a:rPr lang="en-US" altLang="en-US" dirty="0" err="1">
                <a:solidFill>
                  <a:schemeClr val="accent1"/>
                </a:solidFill>
                <a:ea typeface="ＭＳ Ｐゴシック" panose="020B0600070205080204" pitchFamily="34" charset="-128"/>
              </a:rPr>
              <a:t>eu</a:t>
            </a:r>
            <a:r>
              <a:rPr lang="en-US" altLang="en-US" dirty="0">
                <a:solidFill>
                  <a:schemeClr val="accent1"/>
                </a:solidFill>
                <a:ea typeface="ＭＳ Ｐゴシック" panose="020B0600070205080204" pitchFamily="34" charset="-128"/>
              </a:rPr>
              <a:t>  </a:t>
            </a:r>
          </a:p>
          <a:p>
            <a:pPr marL="0" indent="0">
              <a:buNone/>
            </a:pPr>
            <a:r>
              <a:rPr lang="en-US" altLang="en-US" dirty="0">
                <a:solidFill>
                  <a:schemeClr val="accent1"/>
                </a:solidFill>
                <a:ea typeface="ＭＳ Ｐゴシック" panose="020B0600070205080204" pitchFamily="34" charset="-128"/>
              </a:rPr>
              <a:t>     </a:t>
            </a:r>
            <a:r>
              <a:rPr lang="en-US" altLang="en-US" dirty="0" err="1">
                <a:solidFill>
                  <a:schemeClr val="accent1"/>
                </a:solidFill>
                <a:ea typeface="ＭＳ Ｐゴシック" panose="020B0600070205080204" pitchFamily="34" charset="-128"/>
              </a:rPr>
              <a:t>gorthrymu</a:t>
            </a:r>
            <a:r>
              <a:rPr lang="en-US" altLang="en-US" dirty="0">
                <a:solidFill>
                  <a:schemeClr val="accent1"/>
                </a:solidFill>
                <a:ea typeface="ＭＳ Ｐゴシック" panose="020B0600070205080204" pitchFamily="34" charset="-128"/>
              </a:rPr>
              <a:t>?</a:t>
            </a:r>
          </a:p>
          <a:p>
            <a:pPr marL="0" indent="0">
              <a:buNone/>
            </a:pPr>
            <a:r>
              <a:rPr lang="en-US" altLang="en-US" dirty="0">
                <a:solidFill>
                  <a:schemeClr val="accent1"/>
                </a:solidFill>
                <a:ea typeface="ＭＳ Ｐゴシック" panose="020B0600070205080204" pitchFamily="34" charset="-128"/>
              </a:rPr>
              <a:t>   - Beth </a:t>
            </a:r>
            <a:r>
              <a:rPr lang="en-US" altLang="en-US" dirty="0" err="1">
                <a:solidFill>
                  <a:schemeClr val="accent1"/>
                </a:solidFill>
                <a:ea typeface="ＭＳ Ｐゴシック" panose="020B0600070205080204" pitchFamily="34" charset="-128"/>
              </a:rPr>
              <a:t>yw</a:t>
            </a:r>
            <a:r>
              <a:rPr lang="en-US" altLang="en-US" dirty="0">
                <a:solidFill>
                  <a:schemeClr val="accent1"/>
                </a:solidFill>
                <a:ea typeface="ＭＳ Ｐゴシック" panose="020B0600070205080204" pitchFamily="34" charset="-128"/>
              </a:rPr>
              <a:t> </a:t>
            </a:r>
            <a:r>
              <a:rPr lang="en-US" altLang="en-US" dirty="0" err="1">
                <a:solidFill>
                  <a:schemeClr val="accent1"/>
                </a:solidFill>
                <a:ea typeface="ＭＳ Ｐゴシック" panose="020B0600070205080204" pitchFamily="34" charset="-128"/>
              </a:rPr>
              <a:t>gorthrwm</a:t>
            </a:r>
            <a:r>
              <a:rPr lang="en-US" altLang="en-US" dirty="0">
                <a:solidFill>
                  <a:schemeClr val="accent1"/>
                </a:solidFill>
                <a:ea typeface="ＭＳ Ｐゴシック" panose="020B0600070205080204" pitchFamily="34" charset="-128"/>
              </a:rPr>
              <a:t>?</a:t>
            </a:r>
          </a:p>
          <a:p>
            <a:pPr marL="0" indent="0">
              <a:buNone/>
            </a:pPr>
            <a:endParaRPr lang="en-US" altLang="en-US" dirty="0">
              <a:solidFill>
                <a:schemeClr val="accent1"/>
              </a:solidFill>
              <a:ea typeface="ＭＳ Ｐゴシック" panose="020B0600070205080204" pitchFamily="34" charset="-128"/>
            </a:endParaRPr>
          </a:p>
          <a:p>
            <a:r>
              <a:rPr lang="en-US" altLang="en-US" dirty="0" err="1">
                <a:solidFill>
                  <a:schemeClr val="accent1"/>
                </a:solidFill>
                <a:ea typeface="ＭＳ Ｐゴシック" panose="020B0600070205080204" pitchFamily="34" charset="-128"/>
              </a:rPr>
              <a:t>Addysgeg</a:t>
            </a:r>
            <a:r>
              <a:rPr lang="en-US" altLang="en-US" dirty="0">
                <a:solidFill>
                  <a:schemeClr val="accent1"/>
                </a:solidFill>
                <a:ea typeface="ＭＳ Ｐゴシック" panose="020B0600070205080204" pitchFamily="34" charset="-128"/>
              </a:rPr>
              <a:t> o </a:t>
            </a:r>
            <a:r>
              <a:rPr lang="en-US" altLang="en-US" dirty="0" err="1">
                <a:solidFill>
                  <a:schemeClr val="accent1"/>
                </a:solidFill>
                <a:ea typeface="ＭＳ Ｐゴシック" panose="020B0600070205080204" pitchFamily="34" charset="-128"/>
              </a:rPr>
              <a:t>alluogi</a:t>
            </a:r>
            <a:endParaRPr lang="en-US" altLang="en-US" dirty="0">
              <a:solidFill>
                <a:schemeClr val="accent1"/>
              </a:solidFill>
              <a:ea typeface="ＭＳ Ｐゴシック" panose="020B0600070205080204" pitchFamily="34" charset="-128"/>
            </a:endParaRPr>
          </a:p>
          <a:p>
            <a:endParaRPr lang="cy-GB" altLang="en-US" dirty="0">
              <a:ea typeface="ＭＳ Ｐゴシック" panose="020B0600070205080204" pitchFamily="34" charset="-128"/>
            </a:endParaRPr>
          </a:p>
        </p:txBody>
      </p:sp>
      <p:sp>
        <p:nvSpPr>
          <p:cNvPr id="11270" name="Content Placeholder 5"/>
          <p:cNvSpPr>
            <a:spLocks noGrp="1"/>
          </p:cNvSpPr>
          <p:nvPr>
            <p:ph sz="quarter" idx="4"/>
          </p:nvPr>
        </p:nvSpPr>
        <p:spPr>
          <a:xfrm>
            <a:off x="4905375" y="1690688"/>
            <a:ext cx="3917706" cy="3194294"/>
          </a:xfrm>
          <a:ln/>
        </p:spPr>
        <p:style>
          <a:lnRef idx="2">
            <a:schemeClr val="dk1"/>
          </a:lnRef>
          <a:fillRef idx="1">
            <a:schemeClr val="lt1"/>
          </a:fillRef>
          <a:effectRef idx="0">
            <a:schemeClr val="dk1"/>
          </a:effectRef>
          <a:fontRef idx="minor">
            <a:schemeClr val="dk1"/>
          </a:fontRef>
        </p:style>
        <p:txBody>
          <a:bodyPr>
            <a:normAutofit/>
          </a:bodyPr>
          <a:lstStyle/>
          <a:p>
            <a:pPr>
              <a:spcBef>
                <a:spcPct val="0"/>
              </a:spcBef>
            </a:pPr>
            <a:endParaRPr lang="en-GB" altLang="en-US" i="1" dirty="0">
              <a:ea typeface="ＭＳ Ｐゴシック" panose="020B0600070205080204" pitchFamily="34" charset="-128"/>
            </a:endParaRPr>
          </a:p>
          <a:p>
            <a:pPr>
              <a:spcBef>
                <a:spcPct val="0"/>
              </a:spcBef>
            </a:pPr>
            <a:r>
              <a:rPr lang="en-GB" altLang="en-US" i="1" dirty="0">
                <a:ea typeface="ＭＳ Ｐゴシック" panose="020B0600070205080204" pitchFamily="34" charset="-128"/>
              </a:rPr>
              <a:t>Reflect:</a:t>
            </a:r>
          </a:p>
          <a:p>
            <a:pPr marL="0" indent="0">
              <a:spcBef>
                <a:spcPct val="0"/>
              </a:spcBef>
              <a:buNone/>
            </a:pPr>
            <a:r>
              <a:rPr lang="en-GB" altLang="en-US" i="1" dirty="0">
                <a:ea typeface="ＭＳ Ｐゴシック" panose="020B0600070205080204" pitchFamily="34" charset="-128"/>
              </a:rPr>
              <a:t>     - Who are the oppressed?</a:t>
            </a:r>
          </a:p>
          <a:p>
            <a:pPr marL="0" indent="0">
              <a:spcBef>
                <a:spcPct val="0"/>
              </a:spcBef>
              <a:buNone/>
            </a:pPr>
            <a:r>
              <a:rPr lang="en-GB" altLang="en-US" i="1" dirty="0">
                <a:ea typeface="ＭＳ Ｐゴシック" panose="020B0600070205080204" pitchFamily="34" charset="-128"/>
              </a:rPr>
              <a:t>     - What is oppression?</a:t>
            </a:r>
          </a:p>
          <a:p>
            <a:pPr marL="0" indent="0">
              <a:spcBef>
                <a:spcPct val="0"/>
              </a:spcBef>
              <a:buNone/>
            </a:pPr>
            <a:endParaRPr lang="en-GB" altLang="en-US" i="1" dirty="0">
              <a:ea typeface="ＭＳ Ｐゴシック" panose="020B0600070205080204" pitchFamily="34" charset="-128"/>
            </a:endParaRPr>
          </a:p>
          <a:p>
            <a:pPr>
              <a:spcBef>
                <a:spcPct val="0"/>
              </a:spcBef>
            </a:pPr>
            <a:r>
              <a:rPr lang="en-GB" altLang="en-US" i="1" dirty="0">
                <a:ea typeface="ＭＳ Ｐゴシック" panose="020B0600070205080204" pitchFamily="34" charset="-128"/>
              </a:rPr>
              <a:t>A pedagogy of enabling</a:t>
            </a:r>
          </a:p>
          <a:p>
            <a:pPr>
              <a:spcBef>
                <a:spcPct val="0"/>
              </a:spcBef>
            </a:pPr>
            <a:endParaRPr lang="cy-GB" altLang="en-US" dirty="0">
              <a:ea typeface="ＭＳ Ｐゴシック" panose="020B0600070205080204" pitchFamily="34" charset="-128"/>
            </a:endParaRPr>
          </a:p>
        </p:txBody>
      </p:sp>
      <p:pic>
        <p:nvPicPr>
          <p:cNvPr id="11271"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35" y="4884983"/>
            <a:ext cx="114300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5028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12576" y="298810"/>
            <a:ext cx="7886700" cy="1325563"/>
          </a:xfrm>
        </p:spPr>
        <p:txBody>
          <a:bodyPr rtlCol="0">
            <a:normAutofit fontScale="90000"/>
          </a:bodyPr>
          <a:lstStyle/>
          <a:p>
            <a:pPr algn="ctr">
              <a:defRPr/>
            </a:pPr>
            <a:r>
              <a:rPr lang="en-GB" dirty="0" err="1">
                <a:solidFill>
                  <a:schemeClr val="accent1"/>
                </a:solidFill>
                <a:effectLst/>
                <a:ea typeface="+mj-ea"/>
                <a:cs typeface="+mj-cs"/>
              </a:rPr>
              <a:t>Rhyddid</a:t>
            </a:r>
            <a:br>
              <a:rPr lang="en-GB" dirty="0">
                <a:solidFill>
                  <a:schemeClr val="accent1"/>
                </a:solidFill>
                <a:effectLst/>
                <a:ea typeface="+mj-ea"/>
                <a:cs typeface="+mj-cs"/>
              </a:rPr>
            </a:br>
            <a:r>
              <a:rPr lang="en-GB" dirty="0">
                <a:effectLst/>
                <a:ea typeface="+mj-ea"/>
                <a:cs typeface="+mj-cs"/>
              </a:rPr>
              <a:t>Freedom</a:t>
            </a:r>
          </a:p>
        </p:txBody>
      </p:sp>
      <p:sp>
        <p:nvSpPr>
          <p:cNvPr id="19461" name="Content Placeholder 3"/>
          <p:cNvSpPr>
            <a:spLocks noGrp="1"/>
          </p:cNvSpPr>
          <p:nvPr>
            <p:ph sz="quarter" idx="2"/>
          </p:nvPr>
        </p:nvSpPr>
        <p:spPr>
          <a:xfrm>
            <a:off x="404446" y="1916833"/>
            <a:ext cx="3886567" cy="4348666"/>
          </a:xfrm>
          <a:ln/>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US" altLang="en-US" sz="2600" dirty="0" err="1">
                <a:solidFill>
                  <a:schemeClr val="accent1"/>
                </a:solidFill>
                <a:ea typeface="ＭＳ Ｐゴシック" panose="020B0600070205080204" pitchFamily="34" charset="-128"/>
              </a:rPr>
              <a:t>Angenrhediol</a:t>
            </a:r>
            <a:r>
              <a:rPr lang="en-US" altLang="en-US" sz="2600" dirty="0">
                <a:solidFill>
                  <a:schemeClr val="accent1"/>
                </a:solidFill>
                <a:ea typeface="ＭＳ Ｐゴシック" panose="020B0600070205080204" pitchFamily="34" charset="-128"/>
              </a:rPr>
              <a:t> - </a:t>
            </a:r>
            <a:r>
              <a:rPr lang="en-US" altLang="en-US" sz="2600" dirty="0" err="1">
                <a:solidFill>
                  <a:schemeClr val="accent1"/>
                </a:solidFill>
                <a:ea typeface="ＭＳ Ｐゴシック" panose="020B0600070205080204" pitchFamily="34" charset="-128"/>
              </a:rPr>
              <a:t>ond</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rhywbeth</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sydd</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yn</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rhaid</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ymdrechu</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amdano</a:t>
            </a:r>
            <a:endParaRPr lang="en-US" altLang="en-US" sz="2600" dirty="0">
              <a:solidFill>
                <a:schemeClr val="accent1"/>
              </a:solidFill>
              <a:ea typeface="ＭＳ Ｐゴシック" panose="020B0600070205080204" pitchFamily="34" charset="-128"/>
            </a:endParaRPr>
          </a:p>
          <a:p>
            <a:endParaRPr lang="en-US" altLang="en-US" sz="2600" dirty="0">
              <a:solidFill>
                <a:schemeClr val="accent1"/>
              </a:solidFill>
              <a:ea typeface="ＭＳ Ｐゴシック" panose="020B0600070205080204" pitchFamily="34" charset="-128"/>
            </a:endParaRPr>
          </a:p>
          <a:p>
            <a:r>
              <a:rPr lang="en-US" altLang="en-US" sz="2600" dirty="0">
                <a:solidFill>
                  <a:schemeClr val="accent1"/>
                </a:solidFill>
                <a:ea typeface="ＭＳ Ｐゴシック" panose="020B0600070205080204" pitchFamily="34" charset="-128"/>
              </a:rPr>
              <a:t>Mae </a:t>
            </a:r>
            <a:r>
              <a:rPr lang="en-US" altLang="en-US" sz="2600" dirty="0" err="1">
                <a:solidFill>
                  <a:schemeClr val="accent1"/>
                </a:solidFill>
                <a:ea typeface="ＭＳ Ｐゴシック" panose="020B0600070205080204" pitchFamily="34" charset="-128"/>
              </a:rPr>
              <a:t>rhyddid</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yn</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angenrheidiol</a:t>
            </a:r>
            <a:r>
              <a:rPr lang="en-US" altLang="en-US" sz="2600" dirty="0">
                <a:solidFill>
                  <a:schemeClr val="accent1"/>
                </a:solidFill>
                <a:ea typeface="ＭＳ Ｐゴシック" panose="020B0600070205080204" pitchFamily="34" charset="-128"/>
              </a:rPr>
              <a:t> am </a:t>
            </a:r>
            <a:r>
              <a:rPr lang="en-US" altLang="en-US" sz="2600" dirty="0" err="1">
                <a:solidFill>
                  <a:schemeClr val="accent1"/>
                </a:solidFill>
                <a:ea typeface="ＭＳ Ｐゴシック" panose="020B0600070205080204" pitchFamily="34" charset="-128"/>
              </a:rPr>
              <a:t>wareiddiad</a:t>
            </a:r>
            <a:endParaRPr lang="en-US" altLang="en-US" sz="2600" dirty="0">
              <a:solidFill>
                <a:schemeClr val="accent1"/>
              </a:solidFill>
              <a:ea typeface="ＭＳ Ｐゴシック" panose="020B0600070205080204" pitchFamily="34" charset="-128"/>
            </a:endParaRPr>
          </a:p>
          <a:p>
            <a:pPr marL="0" indent="0">
              <a:buNone/>
            </a:pPr>
            <a:endParaRPr lang="en-US" altLang="en-US" sz="2600" dirty="0">
              <a:solidFill>
                <a:schemeClr val="accent1"/>
              </a:solidFill>
              <a:ea typeface="ＭＳ Ｐゴシック" panose="020B0600070205080204" pitchFamily="34" charset="-128"/>
            </a:endParaRPr>
          </a:p>
          <a:p>
            <a:r>
              <a:rPr lang="en-US" altLang="en-US" sz="2600" dirty="0" err="1">
                <a:solidFill>
                  <a:schemeClr val="accent1"/>
                </a:solidFill>
                <a:ea typeface="ＭＳ Ｐゴシック" panose="020B0600070205080204" pitchFamily="34" charset="-128"/>
              </a:rPr>
              <a:t>Medr</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ysgol</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naill</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ai</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gaethiwo</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neu</a:t>
            </a:r>
            <a:r>
              <a:rPr lang="en-US" altLang="en-US" sz="2600" dirty="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ryddhau</a:t>
            </a:r>
            <a:r>
              <a:rPr lang="en-US" altLang="en-US" sz="2600" dirty="0">
                <a:solidFill>
                  <a:schemeClr val="accent1"/>
                </a:solidFill>
                <a:ea typeface="ＭＳ Ｐゴシック" panose="020B0600070205080204" pitchFamily="34" charset="-128"/>
              </a:rPr>
              <a:t> - </a:t>
            </a:r>
            <a:r>
              <a:rPr lang="en-US" altLang="en-US" sz="2600" dirty="0" err="1">
                <a:solidFill>
                  <a:schemeClr val="accent1"/>
                </a:solidFill>
                <a:ea typeface="ＭＳ Ｐゴシック" panose="020B0600070205080204" pitchFamily="34" charset="-128"/>
              </a:rPr>
              <a:t>ni</a:t>
            </a:r>
            <a:r>
              <a:rPr lang="en-US" altLang="en-US" sz="2600" dirty="0">
                <a:solidFill>
                  <a:schemeClr val="accent1"/>
                </a:solidFill>
                <a:ea typeface="ＭＳ Ｐゴシック" panose="020B0600070205080204" pitchFamily="34" charset="-128"/>
              </a:rPr>
              <a:t> all </a:t>
            </a:r>
            <a:r>
              <a:rPr lang="en-US" altLang="en-US" sz="2600" dirty="0" err="1">
                <a:solidFill>
                  <a:schemeClr val="accent1"/>
                </a:solidFill>
                <a:ea typeface="ＭＳ Ｐゴシック" panose="020B0600070205080204" pitchFamily="34" charset="-128"/>
              </a:rPr>
              <a:t>wneud</a:t>
            </a:r>
            <a:r>
              <a:rPr lang="en-US" altLang="en-US" sz="2600" dirty="0">
                <a:solidFill>
                  <a:schemeClr val="accent1"/>
                </a:solidFill>
                <a:ea typeface="ＭＳ Ｐゴシック" panose="020B0600070205080204" pitchFamily="34" charset="-128"/>
              </a:rPr>
              <a:t> y </a:t>
            </a:r>
            <a:r>
              <a:rPr lang="en-US" altLang="en-US" sz="2600" dirty="0" err="1">
                <a:solidFill>
                  <a:schemeClr val="accent1"/>
                </a:solidFill>
                <a:ea typeface="ＭＳ Ｐゴシック" panose="020B0600070205080204" pitchFamily="34" charset="-128"/>
              </a:rPr>
              <a:t>ddau</a:t>
            </a:r>
            <a:endParaRPr lang="en-US" altLang="en-US" sz="2600" dirty="0">
              <a:solidFill>
                <a:schemeClr val="accent1"/>
              </a:solidFill>
              <a:ea typeface="ＭＳ Ｐゴシック" panose="020B0600070205080204" pitchFamily="34" charset="-128"/>
            </a:endParaRPr>
          </a:p>
          <a:p>
            <a:endParaRPr lang="en-US" altLang="en-US" dirty="0">
              <a:solidFill>
                <a:schemeClr val="accent1"/>
              </a:solidFill>
              <a:ea typeface="ＭＳ Ｐゴシック" panose="020B0600070205080204" pitchFamily="34" charset="-128"/>
            </a:endParaRPr>
          </a:p>
        </p:txBody>
      </p:sp>
      <p:sp>
        <p:nvSpPr>
          <p:cNvPr id="19462" name="Content Placeholder 3"/>
          <p:cNvSpPr>
            <a:spLocks noGrp="1"/>
          </p:cNvSpPr>
          <p:nvPr>
            <p:ph sz="quarter" idx="4"/>
          </p:nvPr>
        </p:nvSpPr>
        <p:spPr>
          <a:xfrm>
            <a:off x="4943293" y="1916833"/>
            <a:ext cx="3877179" cy="4348665"/>
          </a:xfrm>
          <a:ln/>
        </p:spPr>
        <p:style>
          <a:lnRef idx="2">
            <a:schemeClr val="dk1"/>
          </a:lnRef>
          <a:fillRef idx="1">
            <a:schemeClr val="lt1"/>
          </a:fillRef>
          <a:effectRef idx="0">
            <a:schemeClr val="dk1"/>
          </a:effectRef>
          <a:fontRef idx="minor">
            <a:schemeClr val="dk1"/>
          </a:fontRef>
        </p:style>
        <p:txBody>
          <a:bodyPr/>
          <a:lstStyle/>
          <a:p>
            <a:pPr>
              <a:spcBef>
                <a:spcPct val="0"/>
              </a:spcBef>
            </a:pPr>
            <a:r>
              <a:rPr lang="en-US" altLang="en-US" i="1" dirty="0">
                <a:ea typeface="ＭＳ Ｐゴシック" panose="020B0600070205080204" pitchFamily="34" charset="-128"/>
              </a:rPr>
              <a:t>Essential - but something we must struggle for</a:t>
            </a:r>
          </a:p>
          <a:p>
            <a:pPr>
              <a:spcBef>
                <a:spcPct val="0"/>
              </a:spcBef>
            </a:pPr>
            <a:endParaRPr lang="en-US" altLang="en-US" i="1" dirty="0">
              <a:ea typeface="ＭＳ Ｐゴシック" panose="020B0600070205080204" pitchFamily="34" charset="-128"/>
            </a:endParaRPr>
          </a:p>
          <a:p>
            <a:pPr>
              <a:spcBef>
                <a:spcPct val="0"/>
              </a:spcBef>
            </a:pPr>
            <a:r>
              <a:rPr lang="en-US" altLang="en-US" i="1" dirty="0">
                <a:ea typeface="ＭＳ Ｐゴシック" panose="020B0600070205080204" pitchFamily="34" charset="-128"/>
              </a:rPr>
              <a:t>Freedom is the pre-requisite for humanization</a:t>
            </a:r>
          </a:p>
          <a:p>
            <a:pPr>
              <a:spcBef>
                <a:spcPct val="0"/>
              </a:spcBef>
            </a:pPr>
            <a:endParaRPr lang="en-US" altLang="en-US" i="1" dirty="0">
              <a:ea typeface="ＭＳ Ｐゴシック" panose="020B0600070205080204" pitchFamily="34" charset="-128"/>
            </a:endParaRPr>
          </a:p>
          <a:p>
            <a:pPr>
              <a:spcBef>
                <a:spcPct val="0"/>
              </a:spcBef>
            </a:pPr>
            <a:r>
              <a:rPr lang="en-US" altLang="en-US" i="1" dirty="0">
                <a:ea typeface="ＭＳ Ｐゴシック" panose="020B0600070205080204" pitchFamily="34" charset="-128"/>
              </a:rPr>
              <a:t>School either enslaves or liberates - cannot do both</a:t>
            </a:r>
          </a:p>
          <a:p>
            <a:pPr>
              <a:spcBef>
                <a:spcPct val="0"/>
              </a:spcBef>
            </a:pPr>
            <a:endParaRPr lang="cy-GB" altLang="en-US" dirty="0">
              <a:ea typeface="ＭＳ Ｐゴシック" panose="020B0600070205080204" pitchFamily="34" charset="-128"/>
            </a:endParaRPr>
          </a:p>
        </p:txBody>
      </p:sp>
      <p:sp>
        <p:nvSpPr>
          <p:cNvPr id="8" name="Rectangle 2"/>
          <p:cNvSpPr txBox="1">
            <a:spLocks noChangeArrowheads="1"/>
          </p:cNvSpPr>
          <p:nvPr/>
        </p:nvSpPr>
        <p:spPr>
          <a:xfrm>
            <a:off x="1277541" y="188913"/>
            <a:ext cx="3013472" cy="1143000"/>
          </a:xfrm>
          <a:prstGeom prst="rect">
            <a:avLst/>
          </a:prstGeom>
        </p:spPr>
        <p:txBody>
          <a:bodyPr anchor="ctr">
            <a:normAutofit fontScale="97500"/>
            <a:scene3d>
              <a:camera prst="orthographicFront"/>
              <a:lightRig rig="soft" dir="t"/>
            </a:scene3d>
            <a:sp3d prstMaterial="softEdge">
              <a:bevelT w="25400" h="25400"/>
            </a:sp3d>
          </a:bodyPr>
          <a:lstStyle/>
          <a:p>
            <a:pPr algn="r">
              <a:defRPr/>
            </a:pPr>
            <a:endParaRPr lang="en-GB" sz="4100" b="1" dirty="0">
              <a:solidFill>
                <a:schemeClr val="tx2"/>
              </a:solidFill>
              <a:latin typeface="+mj-lt"/>
              <a:ea typeface="+mj-ea"/>
              <a:cs typeface="+mj-cs"/>
            </a:endParaRPr>
          </a:p>
        </p:txBody>
      </p:sp>
      <p:pic>
        <p:nvPicPr>
          <p:cNvPr id="2" name="Picture 1" descr="Work your way to financial freedom"/>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397939"/>
            <a:ext cx="2011716" cy="1131590"/>
          </a:xfrm>
          <a:prstGeom prst="rect">
            <a:avLst/>
          </a:prstGeom>
        </p:spPr>
      </p:pic>
    </p:spTree>
    <p:extLst>
      <p:ext uri="{BB962C8B-B14F-4D97-AF65-F5344CB8AC3E}">
        <p14:creationId xmlns:p14="http://schemas.microsoft.com/office/powerpoint/2010/main" val="1671147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1696"/>
            <a:ext cx="7886700" cy="1325563"/>
          </a:xfrm>
        </p:spPr>
        <p:txBody>
          <a:bodyPr>
            <a:normAutofit fontScale="90000"/>
          </a:bodyPr>
          <a:lstStyle/>
          <a:p>
            <a:pPr algn="ctr"/>
            <a:r>
              <a:rPr lang="en-GB" dirty="0">
                <a:solidFill>
                  <a:schemeClr val="accent1"/>
                </a:solidFill>
              </a:rPr>
              <a:t>Y </a:t>
            </a:r>
            <a:r>
              <a:rPr lang="en-GB" dirty="0" err="1">
                <a:solidFill>
                  <a:schemeClr val="accent1"/>
                </a:solidFill>
              </a:rPr>
              <a:t>Gormesydd</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Gorthrymedig</a:t>
            </a:r>
            <a:r>
              <a:rPr lang="en-GB" dirty="0">
                <a:solidFill>
                  <a:schemeClr val="accent1"/>
                </a:solidFill>
              </a:rPr>
              <a:t> </a:t>
            </a:r>
            <a:br>
              <a:rPr lang="en-GB" dirty="0">
                <a:solidFill>
                  <a:schemeClr val="accent1"/>
                </a:solidFill>
              </a:rPr>
            </a:br>
            <a:r>
              <a:rPr lang="en-GB" dirty="0"/>
              <a:t>Oppressor v Oppressed </a:t>
            </a:r>
          </a:p>
        </p:txBody>
      </p:sp>
      <p:sp>
        <p:nvSpPr>
          <p:cNvPr id="3" name="Content Placeholder 2"/>
          <p:cNvSpPr>
            <a:spLocks noGrp="1"/>
          </p:cNvSpPr>
          <p:nvPr>
            <p:ph sz="half" idx="1"/>
          </p:nvPr>
        </p:nvSpPr>
        <p:spPr>
          <a:xfrm>
            <a:off x="457200" y="1497258"/>
            <a:ext cx="3886200" cy="3531942"/>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GB" dirty="0">
                <a:solidFill>
                  <a:schemeClr val="accent1"/>
                </a:solidFill>
              </a:rPr>
              <a:t>Mae </a:t>
            </a:r>
            <a:r>
              <a:rPr lang="en-GB" dirty="0" err="1">
                <a:solidFill>
                  <a:schemeClr val="accent1"/>
                </a:solidFill>
              </a:rPr>
              <a:t>addysg</a:t>
            </a:r>
            <a:r>
              <a:rPr lang="en-GB" dirty="0">
                <a:solidFill>
                  <a:schemeClr val="accent1"/>
                </a:solidFill>
              </a:rPr>
              <a:t> yn </a:t>
            </a:r>
            <a:r>
              <a:rPr lang="en-GB" dirty="0" err="1">
                <a:solidFill>
                  <a:schemeClr val="accent1"/>
                </a:solidFill>
              </a:rPr>
              <a:t>ein</a:t>
            </a:r>
            <a:r>
              <a:rPr lang="en-GB" dirty="0">
                <a:solidFill>
                  <a:schemeClr val="accent1"/>
                </a:solidFill>
              </a:rPr>
              <a:t> </a:t>
            </a:r>
            <a:r>
              <a:rPr lang="en-GB" dirty="0" err="1">
                <a:solidFill>
                  <a:schemeClr val="accent1"/>
                </a:solidFill>
              </a:rPr>
              <a:t>helpu</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ddeall</a:t>
            </a:r>
            <a:r>
              <a:rPr lang="en-GB" dirty="0">
                <a:solidFill>
                  <a:schemeClr val="accent1"/>
                </a:solidFill>
              </a:rPr>
              <a:t> y </a:t>
            </a:r>
            <a:r>
              <a:rPr lang="en-GB" dirty="0" err="1">
                <a:solidFill>
                  <a:schemeClr val="accent1"/>
                </a:solidFill>
              </a:rPr>
              <a:t>byd</a:t>
            </a:r>
            <a:r>
              <a:rPr lang="en-GB" dirty="0">
                <a:solidFill>
                  <a:schemeClr val="accent1"/>
                </a:solidFill>
              </a:rPr>
              <a:t> (ac felly ei </a:t>
            </a:r>
            <a:r>
              <a:rPr lang="en-GB" dirty="0" err="1">
                <a:solidFill>
                  <a:schemeClr val="accent1"/>
                </a:solidFill>
              </a:rPr>
              <a:t>newid</a:t>
            </a:r>
            <a:r>
              <a:rPr lang="en-GB" dirty="0">
                <a:solidFill>
                  <a:schemeClr val="accent1"/>
                </a:solidFill>
              </a:rPr>
              <a:t>) ond dim ond </a:t>
            </a:r>
            <a:r>
              <a:rPr lang="en-GB" dirty="0" err="1">
                <a:solidFill>
                  <a:schemeClr val="accent1"/>
                </a:solidFill>
              </a:rPr>
              <a:t>os</a:t>
            </a:r>
            <a:r>
              <a:rPr lang="en-GB" dirty="0">
                <a:solidFill>
                  <a:schemeClr val="accent1"/>
                </a:solidFill>
              </a:rPr>
              <a:t> </a:t>
            </a:r>
            <a:r>
              <a:rPr lang="en-GB" dirty="0" err="1">
                <a:solidFill>
                  <a:schemeClr val="accent1"/>
                </a:solidFill>
              </a:rPr>
              <a:t>ydym</a:t>
            </a:r>
            <a:r>
              <a:rPr lang="en-GB" dirty="0">
                <a:solidFill>
                  <a:schemeClr val="accent1"/>
                </a:solidFill>
              </a:rPr>
              <a:t> ni’n </a:t>
            </a:r>
            <a:r>
              <a:rPr lang="en-GB" dirty="0" err="1">
                <a:solidFill>
                  <a:schemeClr val="accent1"/>
                </a:solidFill>
              </a:rPr>
              <a:t>cysylltu</a:t>
            </a:r>
            <a:r>
              <a:rPr lang="en-GB" dirty="0">
                <a:solidFill>
                  <a:schemeClr val="accent1"/>
                </a:solidFill>
              </a:rPr>
              <a:t> â </a:t>
            </a:r>
            <a:r>
              <a:rPr lang="en-GB" dirty="0" err="1">
                <a:solidFill>
                  <a:schemeClr val="accent1"/>
                </a:solidFill>
              </a:rPr>
              <a:t>gwirioneddau</a:t>
            </a:r>
            <a:r>
              <a:rPr lang="en-GB" dirty="0">
                <a:solidFill>
                  <a:schemeClr val="accent1"/>
                </a:solidFill>
              </a:rPr>
              <a:t> </a:t>
            </a:r>
            <a:r>
              <a:rPr lang="en-GB" dirty="0" err="1">
                <a:solidFill>
                  <a:schemeClr val="accent1"/>
                </a:solidFill>
              </a:rPr>
              <a:t>bywydau</a:t>
            </a:r>
            <a:r>
              <a:rPr lang="en-GB" dirty="0">
                <a:solidFill>
                  <a:schemeClr val="accent1"/>
                </a:solidFill>
              </a:rPr>
              <a:t> </a:t>
            </a:r>
            <a:r>
              <a:rPr lang="en-GB" dirty="0" err="1">
                <a:solidFill>
                  <a:schemeClr val="accent1"/>
                </a:solidFill>
              </a:rPr>
              <a:t>pobl</a:t>
            </a:r>
            <a:r>
              <a:rPr lang="en-GB" dirty="0">
                <a:solidFill>
                  <a:schemeClr val="accent1"/>
                </a:solidFill>
              </a:rPr>
              <a:t>.</a:t>
            </a:r>
          </a:p>
          <a:p>
            <a:pPr marL="0" indent="0">
              <a:buNone/>
            </a:pPr>
            <a:endParaRPr lang="en-GB" dirty="0">
              <a:solidFill>
                <a:schemeClr val="accent1"/>
              </a:solidFill>
            </a:endParaRPr>
          </a:p>
          <a:p>
            <a:r>
              <a:rPr lang="en-GB" dirty="0">
                <a:solidFill>
                  <a:schemeClr val="accent1"/>
                </a:solidFill>
              </a:rPr>
              <a:t>Mae angen ail-</a:t>
            </a:r>
            <a:r>
              <a:rPr lang="en-GB" dirty="0" err="1">
                <a:solidFill>
                  <a:schemeClr val="accent1"/>
                </a:solidFill>
              </a:rPr>
              <a:t>fframio</a:t>
            </a:r>
            <a:r>
              <a:rPr lang="en-GB" dirty="0">
                <a:solidFill>
                  <a:schemeClr val="accent1"/>
                </a:solidFill>
              </a:rPr>
              <a:t> </a:t>
            </a:r>
            <a:r>
              <a:rPr lang="en-GB" dirty="0" err="1">
                <a:solidFill>
                  <a:schemeClr val="accent1"/>
                </a:solidFill>
              </a:rPr>
              <a:t>diwylliant</a:t>
            </a:r>
            <a:r>
              <a:rPr lang="en-GB" dirty="0">
                <a:solidFill>
                  <a:schemeClr val="accent1"/>
                </a:solidFill>
              </a:rPr>
              <a:t> a gwybodaeth </a:t>
            </a:r>
            <a:r>
              <a:rPr lang="en-GB" dirty="0" err="1">
                <a:solidFill>
                  <a:schemeClr val="accent1"/>
                </a:solidFill>
              </a:rPr>
              <a:t>trwy</a:t>
            </a:r>
            <a:r>
              <a:rPr lang="en-GB" dirty="0">
                <a:solidFill>
                  <a:schemeClr val="accent1"/>
                </a:solidFill>
              </a:rPr>
              <a:t> </a:t>
            </a:r>
            <a:r>
              <a:rPr lang="en-GB" dirty="0" err="1">
                <a:solidFill>
                  <a:schemeClr val="accent1"/>
                </a:solidFill>
              </a:rPr>
              <a:t>ystyried</a:t>
            </a:r>
            <a:r>
              <a:rPr lang="en-GB" dirty="0">
                <a:solidFill>
                  <a:schemeClr val="accent1"/>
                </a:solidFill>
              </a:rPr>
              <a:t> </a:t>
            </a:r>
            <a:r>
              <a:rPr lang="en-GB" dirty="0" err="1">
                <a:solidFill>
                  <a:schemeClr val="accent1"/>
                </a:solidFill>
              </a:rPr>
              <a:t>profiadau</a:t>
            </a:r>
            <a:r>
              <a:rPr lang="en-GB" dirty="0">
                <a:solidFill>
                  <a:schemeClr val="accent1"/>
                </a:solidFill>
              </a:rPr>
              <a:t> </a:t>
            </a:r>
            <a:r>
              <a:rPr lang="en-GB" dirty="0" err="1">
                <a:solidFill>
                  <a:schemeClr val="accent1"/>
                </a:solidFill>
              </a:rPr>
              <a:t>pobl</a:t>
            </a:r>
            <a:r>
              <a:rPr lang="en-GB" dirty="0">
                <a:solidFill>
                  <a:schemeClr val="accent1"/>
                </a:solidFill>
              </a:rPr>
              <a:t> sydd wedi </a:t>
            </a:r>
            <a:r>
              <a:rPr lang="en-GB" dirty="0" err="1">
                <a:solidFill>
                  <a:schemeClr val="accent1"/>
                </a:solidFill>
              </a:rPr>
              <a:t>eu</a:t>
            </a:r>
            <a:r>
              <a:rPr lang="en-GB" dirty="0">
                <a:solidFill>
                  <a:schemeClr val="accent1"/>
                </a:solidFill>
              </a:rPr>
              <a:t> </a:t>
            </a:r>
            <a:r>
              <a:rPr lang="en-GB" dirty="0" err="1">
                <a:solidFill>
                  <a:schemeClr val="accent1"/>
                </a:solidFill>
              </a:rPr>
              <a:t>heithrio</a:t>
            </a:r>
            <a:r>
              <a:rPr lang="en-GB" dirty="0">
                <a:solidFill>
                  <a:schemeClr val="accent1"/>
                </a:solidFill>
              </a:rPr>
              <a:t> a’r </a:t>
            </a:r>
            <a:r>
              <a:rPr lang="en-GB" dirty="0" err="1">
                <a:solidFill>
                  <a:schemeClr val="accent1"/>
                </a:solidFill>
              </a:rPr>
              <a:t>gorthrymedig</a:t>
            </a:r>
            <a:r>
              <a:rPr lang="en-GB" dirty="0">
                <a:solidFill>
                  <a:schemeClr val="accent1"/>
                </a:solidFill>
              </a:rPr>
              <a:t>. </a:t>
            </a:r>
          </a:p>
          <a:p>
            <a:endParaRPr lang="en-GB" dirty="0">
              <a:solidFill>
                <a:schemeClr val="accent1"/>
              </a:solidFill>
            </a:endParaRPr>
          </a:p>
        </p:txBody>
      </p:sp>
      <p:sp>
        <p:nvSpPr>
          <p:cNvPr id="4" name="Content Placeholder 3"/>
          <p:cNvSpPr>
            <a:spLocks noGrp="1"/>
          </p:cNvSpPr>
          <p:nvPr>
            <p:ph sz="half" idx="2"/>
          </p:nvPr>
        </p:nvSpPr>
        <p:spPr>
          <a:xfrm>
            <a:off x="4800600" y="1476498"/>
            <a:ext cx="3886200" cy="3552702"/>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en-GB" dirty="0"/>
              <a:t>Education helps us to understand the world (and therefore to change it) but only if we connect to the realities of people’s lives.</a:t>
            </a:r>
          </a:p>
          <a:p>
            <a:r>
              <a:rPr lang="en-GB" dirty="0"/>
              <a:t>Re-framing culture and knowledge in light of the experiences of the excluded and the oppressed. </a:t>
            </a:r>
          </a:p>
        </p:txBody>
      </p:sp>
      <p:sp>
        <p:nvSpPr>
          <p:cNvPr id="7" name="TextBox 6"/>
          <p:cNvSpPr txBox="1"/>
          <p:nvPr/>
        </p:nvSpPr>
        <p:spPr>
          <a:xfrm>
            <a:off x="369277" y="5152293"/>
            <a:ext cx="8317523" cy="1661993"/>
          </a:xfrm>
          <a:prstGeom prst="rect">
            <a:avLst/>
          </a:prstGeom>
          <a:noFill/>
        </p:spPr>
        <p:txBody>
          <a:bodyPr wrap="square" rtlCol="0">
            <a:spAutoFit/>
          </a:bodyPr>
          <a:lstStyle/>
          <a:p>
            <a:pPr algn="ctr"/>
            <a:r>
              <a:rPr lang="en-GB" sz="2800" b="1" i="1" dirty="0"/>
              <a:t>True education should equip people to know and respond creatively to the concrete realities of the world in which they live, their world.    (</a:t>
            </a:r>
            <a:r>
              <a:rPr lang="en-GB" sz="2800" b="1" i="1" dirty="0" err="1"/>
              <a:t>Freire</a:t>
            </a:r>
            <a:r>
              <a:rPr lang="en-GB" sz="2800" b="1" i="1" dirty="0"/>
              <a:t>, 1970)</a:t>
            </a:r>
            <a:endParaRPr lang="en-US" sz="4000" b="1" dirty="0"/>
          </a:p>
          <a:p>
            <a:endParaRPr lang="en-GB" sz="1600" dirty="0"/>
          </a:p>
        </p:txBody>
      </p:sp>
    </p:spTree>
    <p:extLst>
      <p:ext uri="{BB962C8B-B14F-4D97-AF65-F5344CB8AC3E}">
        <p14:creationId xmlns:p14="http://schemas.microsoft.com/office/powerpoint/2010/main" val="535995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560" y="476672"/>
            <a:ext cx="7886700" cy="1325563"/>
          </a:xfrm>
        </p:spPr>
        <p:txBody>
          <a:bodyPr>
            <a:normAutofit fontScale="90000"/>
          </a:bodyPr>
          <a:lstStyle/>
          <a:p>
            <a:pPr algn="ctr"/>
            <a:r>
              <a:rPr lang="en-GB" dirty="0" err="1">
                <a:solidFill>
                  <a:schemeClr val="accent1"/>
                </a:solidFill>
              </a:rPr>
              <a:t>Addysg</a:t>
            </a:r>
            <a:r>
              <a:rPr lang="en-GB" dirty="0">
                <a:solidFill>
                  <a:schemeClr val="accent1"/>
                </a:solidFill>
              </a:rPr>
              <a:t> </a:t>
            </a:r>
            <a:r>
              <a:rPr lang="en-GB" dirty="0" err="1">
                <a:solidFill>
                  <a:schemeClr val="accent1"/>
                </a:solidFill>
              </a:rPr>
              <a:t>Feirniadol</a:t>
            </a:r>
            <a:br>
              <a:rPr lang="en-GB" dirty="0">
                <a:solidFill>
                  <a:schemeClr val="accent1"/>
                </a:solidFill>
              </a:rPr>
            </a:br>
            <a:r>
              <a:rPr lang="en-GB" dirty="0"/>
              <a:t>Critical Education </a:t>
            </a:r>
          </a:p>
        </p:txBody>
      </p:sp>
      <p:sp>
        <p:nvSpPr>
          <p:cNvPr id="5" name="Content Placeholder 4"/>
          <p:cNvSpPr>
            <a:spLocks noGrp="1"/>
          </p:cNvSpPr>
          <p:nvPr>
            <p:ph idx="1"/>
          </p:nvPr>
        </p:nvSpPr>
        <p:spPr>
          <a:xfrm>
            <a:off x="628650" y="2461847"/>
            <a:ext cx="7886700" cy="3288323"/>
          </a:xfrm>
        </p:spPr>
        <p:style>
          <a:lnRef idx="1">
            <a:schemeClr val="accent5"/>
          </a:lnRef>
          <a:fillRef idx="2">
            <a:schemeClr val="accent5"/>
          </a:fillRef>
          <a:effectRef idx="1">
            <a:schemeClr val="accent5"/>
          </a:effectRef>
          <a:fontRef idx="minor">
            <a:schemeClr val="dk1"/>
          </a:fontRef>
        </p:style>
        <p:txBody>
          <a:bodyPr>
            <a:normAutofit fontScale="85000" lnSpcReduction="20000"/>
          </a:bodyPr>
          <a:lstStyle/>
          <a:p>
            <a:r>
              <a:rPr lang="en-GB" dirty="0"/>
              <a:t>“There is no such thing as a neutral education process. Education either functions as an instrument which is used to facilitate the integration of generations into the logic of the present system and bring about conformity to it, or it becomes the ‘practice of freedom’, the means by which men and women deal critically with reality and discover how to participate in the transformation of their world.” </a:t>
            </a:r>
          </a:p>
          <a:p>
            <a:pPr marL="0" indent="0" algn="r">
              <a:buNone/>
            </a:pPr>
            <a:r>
              <a:rPr lang="en-GB" dirty="0"/>
              <a:t>(</a:t>
            </a:r>
            <a:r>
              <a:rPr lang="en-GB" dirty="0" err="1"/>
              <a:t>Freire</a:t>
            </a:r>
            <a:r>
              <a:rPr lang="en-GB" dirty="0"/>
              <a:t>, 1970)</a:t>
            </a:r>
          </a:p>
        </p:txBody>
      </p:sp>
      <p:pic>
        <p:nvPicPr>
          <p:cNvPr id="3" name="Picture 2" descr="Paulo Frei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3265" y="224449"/>
            <a:ext cx="1852085" cy="2043680"/>
          </a:xfrm>
          <a:prstGeom prst="rect">
            <a:avLst/>
          </a:prstGeom>
        </p:spPr>
      </p:pic>
    </p:spTree>
    <p:extLst>
      <p:ext uri="{BB962C8B-B14F-4D97-AF65-F5344CB8AC3E}">
        <p14:creationId xmlns:p14="http://schemas.microsoft.com/office/powerpoint/2010/main" val="1294168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half" idx="4294967295"/>
          </p:nvPr>
        </p:nvSpPr>
        <p:spPr>
          <a:xfrm>
            <a:off x="444011" y="2166938"/>
            <a:ext cx="3908181" cy="4374539"/>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altLang="en-US" sz="2600" dirty="0" err="1">
                <a:solidFill>
                  <a:schemeClr val="accent1"/>
                </a:solidFill>
                <a:ea typeface="ＭＳ Ｐゴシック" panose="020B0600070205080204" pitchFamily="34" charset="-128"/>
              </a:rPr>
              <a:t>Ysgolion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confensiynol</a:t>
            </a:r>
            <a:r>
              <a:rPr lang="en-GB" altLang="en-US" sz="2600" dirty="0">
                <a:solidFill>
                  <a:schemeClr val="accent1"/>
                </a:solidFill>
                <a:ea typeface="ＭＳ Ｐゴシック" panose="020B0600070205080204" pitchFamily="34" charset="-128"/>
              </a:rPr>
              <a:t> yn </a:t>
            </a:r>
            <a:r>
              <a:rPr lang="en-GB" altLang="en-US" sz="2600" dirty="0" err="1">
                <a:solidFill>
                  <a:schemeClr val="accent1"/>
                </a:solidFill>
                <a:ea typeface="ＭＳ Ｐゴシック" panose="020B0600070205080204" pitchFamily="34" charset="-128"/>
              </a:rPr>
              <a:t>enghreifftio</a:t>
            </a:r>
            <a:r>
              <a:rPr lang="en-GB" altLang="en-US" sz="2600" dirty="0">
                <a:solidFill>
                  <a:schemeClr val="accent1"/>
                </a:solidFill>
                <a:ea typeface="ＭＳ Ｐゴシック" panose="020B0600070205080204" pitchFamily="34" charset="-128"/>
              </a:rPr>
              <a:t> hyn</a:t>
            </a:r>
          </a:p>
          <a:p>
            <a:r>
              <a:rPr lang="en-GB" altLang="en-US" sz="2600" dirty="0">
                <a:solidFill>
                  <a:schemeClr val="accent1"/>
                </a:solidFill>
                <a:ea typeface="ＭＳ Ｐゴシック" panose="020B0600070205080204" pitchFamily="34" charset="-128"/>
              </a:rPr>
              <a:t>Freire a ‘narration sickness’</a:t>
            </a:r>
          </a:p>
          <a:p>
            <a:r>
              <a:rPr lang="en-GB" altLang="en-US" sz="2600" dirty="0" err="1">
                <a:solidFill>
                  <a:schemeClr val="accent1"/>
                </a:solidFill>
                <a:ea typeface="ＭＳ Ｐゴシック" panose="020B0600070205080204" pitchFamily="34" charset="-128"/>
              </a:rPr>
              <a:t>Goddrych</a:t>
            </a:r>
            <a:r>
              <a:rPr lang="en-GB" altLang="en-US" sz="2600" dirty="0">
                <a:solidFill>
                  <a:schemeClr val="accent1"/>
                </a:solidFill>
                <a:ea typeface="ＭＳ Ｐゴシック" panose="020B0600070205080204" pitchFamily="34" charset="-128"/>
              </a:rPr>
              <a:t> yn </a:t>
            </a:r>
            <a:r>
              <a:rPr lang="en-GB" altLang="en-US" sz="2600" dirty="0" err="1">
                <a:solidFill>
                  <a:schemeClr val="accent1"/>
                </a:solidFill>
                <a:ea typeface="ＭＳ Ｐゴシック" panose="020B0600070205080204" pitchFamily="34" charset="-128"/>
              </a:rPr>
              <a:t>adrodd</a:t>
            </a:r>
            <a:r>
              <a:rPr lang="en-GB" altLang="en-US" sz="2600" dirty="0">
                <a:solidFill>
                  <a:schemeClr val="accent1"/>
                </a:solidFill>
                <a:ea typeface="ＭＳ Ｐゴシック" panose="020B0600070205080204" pitchFamily="34" charset="-128"/>
              </a:rPr>
              <a:t> a’r ‘</a:t>
            </a:r>
            <a:r>
              <a:rPr lang="en-GB" altLang="en-US" sz="2600" dirty="0" err="1">
                <a:solidFill>
                  <a:schemeClr val="accent1"/>
                </a:solidFill>
                <a:ea typeface="ＭＳ Ｐゴシック" panose="020B0600070205080204" pitchFamily="34" charset="-128"/>
              </a:rPr>
              <a:t>gwrthrychau</a:t>
            </a:r>
            <a:r>
              <a:rPr lang="en-GB" altLang="en-US" sz="2600" dirty="0">
                <a:solidFill>
                  <a:schemeClr val="accent1"/>
                </a:solidFill>
                <a:ea typeface="ＭＳ Ｐゴシック" panose="020B0600070205080204" pitchFamily="34" charset="-128"/>
              </a:rPr>
              <a:t>’ yn </a:t>
            </a:r>
            <a:r>
              <a:rPr lang="en-GB" altLang="en-US" sz="2600" dirty="0" err="1">
                <a:solidFill>
                  <a:schemeClr val="accent1"/>
                </a:solidFill>
                <a:ea typeface="ＭＳ Ｐゴシック" panose="020B0600070205080204" pitchFamily="34" charset="-128"/>
              </a:rPr>
              <a:t>gwrando</a:t>
            </a:r>
            <a:endParaRPr lang="en-GB" altLang="en-US" sz="2600" dirty="0">
              <a:solidFill>
                <a:schemeClr val="accent1"/>
              </a:solidFill>
              <a:ea typeface="ＭＳ Ｐゴシック" panose="020B0600070205080204" pitchFamily="34" charset="-128"/>
            </a:endParaRPr>
          </a:p>
          <a:p>
            <a:r>
              <a:rPr lang="en-GB" altLang="en-US" sz="2600" dirty="0" err="1">
                <a:solidFill>
                  <a:schemeClr val="accent1"/>
                </a:solidFill>
                <a:ea typeface="ＭＳ Ｐゴシック" panose="020B0600070205080204" pitchFamily="34" charset="-128"/>
              </a:rPr>
              <a:t>Diffyg</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egni</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mewn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dysgu</a:t>
            </a:r>
            <a:endParaRPr lang="en-GB" altLang="en-US" sz="2600" dirty="0">
              <a:solidFill>
                <a:schemeClr val="accent1"/>
              </a:solidFill>
              <a:ea typeface="ＭＳ Ｐゴシック" panose="020B0600070205080204" pitchFamily="34" charset="-128"/>
            </a:endParaRPr>
          </a:p>
          <a:p>
            <a:r>
              <a:rPr lang="en-GB" altLang="en-US" sz="2600" dirty="0">
                <a:solidFill>
                  <a:schemeClr val="accent1"/>
                </a:solidFill>
                <a:ea typeface="ＭＳ Ｐゴシック" panose="020B0600070205080204" pitchFamily="34" charset="-128"/>
              </a:rPr>
              <a:t>Yn ol Freire ‘words are emptied of their concreteness and become a hollow, alienated and alienating verbosity’</a:t>
            </a:r>
            <a:endParaRPr lang="en-US" altLang="en-US" sz="2600" dirty="0">
              <a:solidFill>
                <a:schemeClr val="accent1"/>
              </a:solidFill>
              <a:ea typeface="ＭＳ Ｐゴシック" panose="020B0600070205080204" pitchFamily="34" charset="-128"/>
            </a:endParaRPr>
          </a:p>
          <a:p>
            <a:endParaRPr lang="en-US" altLang="en-US" sz="2400" dirty="0">
              <a:ea typeface="ＭＳ Ｐゴシック" panose="020B0600070205080204" pitchFamily="34" charset="-128"/>
            </a:endParaRPr>
          </a:p>
          <a:p>
            <a:pPr eaLnBrk="1" hangingPunct="1"/>
            <a:endParaRPr lang="en-US" altLang="en-US" sz="3600" dirty="0">
              <a:ea typeface="ＭＳ Ｐゴシック" panose="020B0600070205080204" pitchFamily="34" charset="-128"/>
            </a:endParaRPr>
          </a:p>
        </p:txBody>
      </p:sp>
      <p:sp>
        <p:nvSpPr>
          <p:cNvPr id="12291" name="Content Placeholder 6"/>
          <p:cNvSpPr>
            <a:spLocks noGrp="1"/>
          </p:cNvSpPr>
          <p:nvPr>
            <p:ph sz="half" idx="4294967295"/>
          </p:nvPr>
        </p:nvSpPr>
        <p:spPr>
          <a:xfrm>
            <a:off x="4848318" y="2166938"/>
            <a:ext cx="4027516" cy="4374539"/>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en-GB" altLang="en-US" i="1" dirty="0">
                <a:ea typeface="ＭＳ Ｐゴシック" panose="020B0600070205080204" pitchFamily="34" charset="-128"/>
              </a:rPr>
              <a:t>Conventional schools illustrate this</a:t>
            </a:r>
          </a:p>
          <a:p>
            <a:r>
              <a:rPr lang="en-GB" altLang="en-US" i="1" dirty="0" err="1">
                <a:ea typeface="ＭＳ Ｐゴシック" panose="020B0600070205080204" pitchFamily="34" charset="-128"/>
              </a:rPr>
              <a:t>Freire</a:t>
            </a:r>
            <a:r>
              <a:rPr lang="en-GB" altLang="en-US" i="1" dirty="0">
                <a:ea typeface="ＭＳ Ｐゴシック" panose="020B0600070205080204" pitchFamily="34" charset="-128"/>
              </a:rPr>
              <a:t> and ‘narration sickness ‘</a:t>
            </a:r>
          </a:p>
          <a:p>
            <a:r>
              <a:rPr lang="en-GB" altLang="en-US" i="1" dirty="0">
                <a:ea typeface="ＭＳ Ｐゴシック" panose="020B0600070205080204" pitchFamily="34" charset="-128"/>
              </a:rPr>
              <a:t>Narrating Subject and Listening ‘Objects’</a:t>
            </a:r>
          </a:p>
          <a:p>
            <a:r>
              <a:rPr lang="en-GB" altLang="en-US" i="1" dirty="0">
                <a:ea typeface="ＭＳ Ｐゴシック" panose="020B0600070205080204" pitchFamily="34" charset="-128"/>
              </a:rPr>
              <a:t>Loss of learning vitality</a:t>
            </a:r>
          </a:p>
          <a:p>
            <a:r>
              <a:rPr lang="en-GB" altLang="en-US" i="1" dirty="0">
                <a:ea typeface="ＭＳ Ｐゴシック" panose="020B0600070205080204" pitchFamily="34" charset="-128"/>
              </a:rPr>
              <a:t>According to Freire ‘words are emptied of their concreteness and become a hollow, alienated and alienating verbosity’</a:t>
            </a:r>
            <a:endParaRPr lang="en-US" altLang="en-US" i="1" dirty="0">
              <a:ea typeface="ＭＳ Ｐゴシック" panose="020B0600070205080204" pitchFamily="34" charset="-128"/>
            </a:endParaRPr>
          </a:p>
          <a:p>
            <a:endParaRPr lang="en-US" altLang="en-US" sz="4800" i="1" dirty="0">
              <a:ea typeface="ＭＳ Ｐゴシック" panose="020B0600070205080204" pitchFamily="34" charset="-128"/>
            </a:endParaRPr>
          </a:p>
          <a:p>
            <a:endParaRPr lang="en-GB" altLang="en-US" sz="4400" dirty="0">
              <a:ea typeface="ＭＳ Ｐゴシック" panose="020B0600070205080204" pitchFamily="34" charset="-128"/>
            </a:endParaRPr>
          </a:p>
          <a:p>
            <a:endParaRPr lang="en-US" altLang="en-US" sz="3600" dirty="0">
              <a:ea typeface="ＭＳ Ｐゴシック" panose="020B0600070205080204" pitchFamily="34" charset="-128"/>
            </a:endParaRPr>
          </a:p>
          <a:p>
            <a:endParaRPr lang="en-US" altLang="en-US" sz="3600" dirty="0">
              <a:ea typeface="ＭＳ Ｐゴシック" panose="020B0600070205080204" pitchFamily="34" charset="-128"/>
            </a:endParaRPr>
          </a:p>
          <a:p>
            <a:endParaRPr lang="en-US" altLang="en-US" sz="3600" dirty="0">
              <a:ea typeface="ＭＳ Ｐゴシック" panose="020B0600070205080204" pitchFamily="34" charset="-128"/>
            </a:endParaRPr>
          </a:p>
        </p:txBody>
      </p:sp>
      <p:sp>
        <p:nvSpPr>
          <p:cNvPr id="6" name="Rectangle 2"/>
          <p:cNvSpPr txBox="1">
            <a:spLocks noChangeArrowheads="1"/>
          </p:cNvSpPr>
          <p:nvPr/>
        </p:nvSpPr>
        <p:spPr>
          <a:xfrm>
            <a:off x="3837843" y="427038"/>
            <a:ext cx="5037991" cy="1143000"/>
          </a:xfrm>
          <a:prstGeom prst="rect">
            <a:avLst/>
          </a:prstGeom>
        </p:spPr>
        <p:txBody>
          <a:bodyPr anchor="ctr">
            <a:scene3d>
              <a:camera prst="orthographicFront"/>
              <a:lightRig rig="soft" dir="t"/>
            </a:scene3d>
            <a:sp3d prstMaterial="softEdge">
              <a:bevelT w="25400" h="25400"/>
            </a:sp3d>
          </a:bodyPr>
          <a:lstStyle/>
          <a:p>
            <a:pPr algn="r">
              <a:defRPr/>
            </a:pPr>
            <a:r>
              <a:rPr lang="en-GB" sz="3600" b="1" i="1" dirty="0">
                <a:solidFill>
                  <a:schemeClr val="accent1"/>
                </a:solidFill>
                <a:effectLst>
                  <a:outerShdw blurRad="31750" dist="25400" dir="5400000" algn="tl" rotWithShape="0">
                    <a:srgbClr val="000000">
                      <a:alpha val="25000"/>
                    </a:srgbClr>
                  </a:outerShdw>
                </a:effectLst>
                <a:latin typeface="+mj-lt"/>
                <a:ea typeface="+mj-ea"/>
                <a:cs typeface="+mj-cs"/>
              </a:rPr>
              <a:t>Model ‘</a:t>
            </a:r>
            <a:r>
              <a:rPr lang="en-GB" sz="3600" b="1" i="1" dirty="0" err="1">
                <a:solidFill>
                  <a:schemeClr val="accent1"/>
                </a:solidFill>
                <a:effectLst>
                  <a:outerShdw blurRad="31750" dist="25400" dir="5400000" algn="tl" rotWithShape="0">
                    <a:srgbClr val="000000">
                      <a:alpha val="25000"/>
                    </a:srgbClr>
                  </a:outerShdw>
                </a:effectLst>
                <a:latin typeface="+mj-lt"/>
                <a:ea typeface="+mj-ea"/>
                <a:cs typeface="+mj-cs"/>
              </a:rPr>
              <a:t>Bancio</a:t>
            </a:r>
            <a:r>
              <a:rPr lang="en-GB" sz="3600" b="1" i="1" dirty="0">
                <a:solidFill>
                  <a:schemeClr val="accent1"/>
                </a:solidFill>
                <a:effectLst>
                  <a:outerShdw blurRad="31750" dist="25400" dir="5400000" algn="tl" rotWithShape="0">
                    <a:srgbClr val="000000">
                      <a:alpha val="25000"/>
                    </a:srgbClr>
                  </a:outerShdw>
                </a:effectLst>
                <a:latin typeface="+mj-lt"/>
                <a:ea typeface="+mj-ea"/>
                <a:cs typeface="+mj-cs"/>
              </a:rPr>
              <a:t>’ o </a:t>
            </a:r>
            <a:r>
              <a:rPr lang="en-GB" sz="3600" b="1" i="1" dirty="0" err="1">
                <a:solidFill>
                  <a:schemeClr val="accent1"/>
                </a:solidFill>
                <a:effectLst>
                  <a:outerShdw blurRad="31750" dist="25400" dir="5400000" algn="tl" rotWithShape="0">
                    <a:srgbClr val="000000">
                      <a:alpha val="25000"/>
                    </a:srgbClr>
                  </a:outerShdw>
                </a:effectLst>
                <a:latin typeface="+mj-lt"/>
                <a:ea typeface="+mj-ea"/>
                <a:cs typeface="+mj-cs"/>
              </a:rPr>
              <a:t>Addysg</a:t>
            </a:r>
            <a:r>
              <a:rPr lang="en-GB" sz="3600" b="1" i="1" dirty="0">
                <a:solidFill>
                  <a:schemeClr val="accent1"/>
                </a:solidFill>
                <a:effectLst>
                  <a:outerShdw blurRad="31750" dist="25400" dir="5400000" algn="tl" rotWithShape="0">
                    <a:srgbClr val="000000">
                      <a:alpha val="25000"/>
                    </a:srgbClr>
                  </a:outerShdw>
                </a:effectLst>
                <a:latin typeface="+mj-lt"/>
                <a:ea typeface="+mj-ea"/>
                <a:cs typeface="+mj-cs"/>
              </a:rPr>
              <a:t> </a:t>
            </a:r>
          </a:p>
          <a:p>
            <a:pPr algn="r">
              <a:defRPr/>
            </a:pPr>
            <a:r>
              <a:rPr lang="en-GB" sz="3600" b="1" i="1" dirty="0">
                <a:effectLst>
                  <a:outerShdw blurRad="31750" dist="25400" dir="5400000" algn="tl" rotWithShape="0">
                    <a:srgbClr val="000000">
                      <a:alpha val="25000"/>
                    </a:srgbClr>
                  </a:outerShdw>
                </a:effectLst>
                <a:latin typeface="+mj-lt"/>
                <a:ea typeface="+mj-ea"/>
                <a:cs typeface="+mj-cs"/>
              </a:rPr>
              <a:t>‘</a:t>
            </a:r>
            <a:r>
              <a:rPr lang="en-GB" sz="3200" b="1" i="1" dirty="0">
                <a:effectLst>
                  <a:outerShdw blurRad="31750" dist="25400" dir="5400000" algn="tl" rotWithShape="0">
                    <a:srgbClr val="000000">
                      <a:alpha val="25000"/>
                    </a:srgbClr>
                  </a:outerShdw>
                </a:effectLst>
                <a:latin typeface="+mj-lt"/>
                <a:ea typeface="+mj-ea"/>
                <a:cs typeface="+mj-cs"/>
              </a:rPr>
              <a:t>Banking’ Concept of education</a:t>
            </a:r>
          </a:p>
        </p:txBody>
      </p:sp>
      <p:pic>
        <p:nvPicPr>
          <p:cNvPr id="12294" name="Picture 8" descr="C:\Users\l.roberts\AppData\Local\Microsoft\Windows\Temporary Internet Files\Content.IE5\N7NKQ001\money-pound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011" y="386557"/>
            <a:ext cx="2538413"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9303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p:cNvSpPr>
            <a:spLocks noChangeArrowheads="1"/>
          </p:cNvSpPr>
          <p:nvPr/>
        </p:nvSpPr>
        <p:spPr bwMode="auto">
          <a:xfrm>
            <a:off x="211016" y="175847"/>
            <a:ext cx="8753472" cy="618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800">
                <a:solidFill>
                  <a:schemeClr val="tx1"/>
                </a:solidFill>
                <a:latin typeface="Garamond" pitchFamily="18" charset="0"/>
                <a:cs typeface="Arial" charset="0"/>
              </a:defRPr>
            </a:lvl1pPr>
            <a:lvl2pPr marL="742950" indent="-285750" eaLnBrk="0" hangingPunct="0">
              <a:defRPr sz="2800">
                <a:solidFill>
                  <a:schemeClr val="tx1"/>
                </a:solidFill>
                <a:latin typeface="Garamond" pitchFamily="18" charset="0"/>
                <a:cs typeface="Arial" charset="0"/>
              </a:defRPr>
            </a:lvl2pPr>
            <a:lvl3pPr marL="1143000" indent="-228600" eaLnBrk="0" hangingPunct="0">
              <a:defRPr sz="2800">
                <a:solidFill>
                  <a:schemeClr val="tx1"/>
                </a:solidFill>
                <a:latin typeface="Garamond" pitchFamily="18" charset="0"/>
                <a:cs typeface="Arial" charset="0"/>
              </a:defRPr>
            </a:lvl3pPr>
            <a:lvl4pPr marL="1600200" indent="-228600" eaLnBrk="0" hangingPunct="0">
              <a:defRPr sz="2800">
                <a:solidFill>
                  <a:schemeClr val="tx1"/>
                </a:solidFill>
                <a:latin typeface="Garamond" pitchFamily="18" charset="0"/>
                <a:cs typeface="Arial" charset="0"/>
              </a:defRPr>
            </a:lvl4pPr>
            <a:lvl5pPr marL="2057400" indent="-228600" eaLnBrk="0" hangingPunct="0">
              <a:defRPr sz="2800">
                <a:solidFill>
                  <a:schemeClr val="tx1"/>
                </a:solidFill>
                <a:latin typeface="Garamond" pitchFamily="18" charset="0"/>
                <a:cs typeface="Arial" charset="0"/>
              </a:defRPr>
            </a:lvl5pPr>
            <a:lvl6pPr marL="2514600" indent="-228600" eaLnBrk="0" fontAlgn="base" hangingPunct="0">
              <a:spcBef>
                <a:spcPct val="0"/>
              </a:spcBef>
              <a:spcAft>
                <a:spcPct val="0"/>
              </a:spcAft>
              <a:defRPr sz="2800">
                <a:solidFill>
                  <a:schemeClr val="tx1"/>
                </a:solidFill>
                <a:latin typeface="Garamond" pitchFamily="18" charset="0"/>
                <a:cs typeface="Arial" charset="0"/>
              </a:defRPr>
            </a:lvl6pPr>
            <a:lvl7pPr marL="2971800" indent="-228600" eaLnBrk="0" fontAlgn="base" hangingPunct="0">
              <a:spcBef>
                <a:spcPct val="0"/>
              </a:spcBef>
              <a:spcAft>
                <a:spcPct val="0"/>
              </a:spcAft>
              <a:defRPr sz="2800">
                <a:solidFill>
                  <a:schemeClr val="tx1"/>
                </a:solidFill>
                <a:latin typeface="Garamond" pitchFamily="18" charset="0"/>
                <a:cs typeface="Arial" charset="0"/>
              </a:defRPr>
            </a:lvl7pPr>
            <a:lvl8pPr marL="3429000" indent="-228600" eaLnBrk="0" fontAlgn="base" hangingPunct="0">
              <a:spcBef>
                <a:spcPct val="0"/>
              </a:spcBef>
              <a:spcAft>
                <a:spcPct val="0"/>
              </a:spcAft>
              <a:defRPr sz="2800">
                <a:solidFill>
                  <a:schemeClr val="tx1"/>
                </a:solidFill>
                <a:latin typeface="Garamond" pitchFamily="18" charset="0"/>
                <a:cs typeface="Arial" charset="0"/>
              </a:defRPr>
            </a:lvl8pPr>
            <a:lvl9pPr marL="3886200" indent="-228600" eaLnBrk="0" fontAlgn="base" hangingPunct="0">
              <a:spcBef>
                <a:spcPct val="0"/>
              </a:spcBef>
              <a:spcAft>
                <a:spcPct val="0"/>
              </a:spcAft>
              <a:defRPr sz="2800">
                <a:solidFill>
                  <a:schemeClr val="tx1"/>
                </a:solidFill>
                <a:latin typeface="Garamond" pitchFamily="18" charset="0"/>
                <a:cs typeface="Arial" charset="0"/>
              </a:defRPr>
            </a:lvl9pPr>
          </a:lstStyle>
          <a:p>
            <a:pPr eaLnBrk="1" hangingPunct="1"/>
            <a:r>
              <a:rPr lang="en-US" altLang="en-US" sz="2200" b="1" dirty="0"/>
              <a:t>Concept of banking education</a:t>
            </a:r>
          </a:p>
          <a:p>
            <a:pPr eaLnBrk="1" hangingPunct="1"/>
            <a:endParaRPr lang="en-US" altLang="en-US" sz="2200" b="1" dirty="0"/>
          </a:p>
          <a:p>
            <a:pPr eaLnBrk="1" hangingPunct="1">
              <a:buFontTx/>
              <a:buChar char="•"/>
            </a:pPr>
            <a:r>
              <a:rPr lang="en-US" altLang="en-US" sz="2200" dirty="0"/>
              <a:t> the teacher teaches and the students are taught;</a:t>
            </a:r>
          </a:p>
          <a:p>
            <a:pPr eaLnBrk="1" hangingPunct="1">
              <a:buFontTx/>
              <a:buChar char="•"/>
            </a:pPr>
            <a:r>
              <a:rPr lang="en-US" altLang="en-US" sz="2200" dirty="0"/>
              <a:t>the teacher knows everything and the students know nothing;</a:t>
            </a:r>
          </a:p>
          <a:p>
            <a:pPr eaLnBrk="1" hangingPunct="1">
              <a:buFontTx/>
              <a:buChar char="•"/>
            </a:pPr>
            <a:r>
              <a:rPr lang="en-US" altLang="en-US" sz="2200" dirty="0"/>
              <a:t>the teacher thinks and the students are thought about;</a:t>
            </a:r>
          </a:p>
          <a:p>
            <a:pPr eaLnBrk="1" hangingPunct="1">
              <a:buFontTx/>
              <a:buChar char="•"/>
            </a:pPr>
            <a:r>
              <a:rPr lang="en-US" altLang="en-US" sz="2200" dirty="0"/>
              <a:t>the teacher talks and the students listen - meekly;</a:t>
            </a:r>
          </a:p>
          <a:p>
            <a:pPr eaLnBrk="1" hangingPunct="1">
              <a:buFontTx/>
              <a:buChar char="•"/>
            </a:pPr>
            <a:r>
              <a:rPr lang="en-US" altLang="en-US" sz="2200" dirty="0"/>
              <a:t>the teacher disciplines and the students are disciplined;</a:t>
            </a:r>
          </a:p>
          <a:p>
            <a:pPr eaLnBrk="1" hangingPunct="1">
              <a:buFontTx/>
              <a:buChar char="•"/>
            </a:pPr>
            <a:r>
              <a:rPr lang="en-US" altLang="en-US" sz="2200" dirty="0"/>
              <a:t>the teacher chooses and enforces his choice, and the students comply;</a:t>
            </a:r>
          </a:p>
          <a:p>
            <a:pPr eaLnBrk="1" hangingPunct="1">
              <a:buFontTx/>
              <a:buChar char="•"/>
            </a:pPr>
            <a:r>
              <a:rPr lang="en-US" altLang="en-US" sz="2200" dirty="0"/>
              <a:t>the teacher acts and the students have the illusion of acting through the action of the teacher;</a:t>
            </a:r>
          </a:p>
          <a:p>
            <a:pPr eaLnBrk="1" hangingPunct="1">
              <a:buFontTx/>
              <a:buChar char="•"/>
            </a:pPr>
            <a:r>
              <a:rPr lang="en-US" altLang="en-US" sz="2200" dirty="0"/>
              <a:t>the teacher chooses the program content, and the students (who were not consulted) adapt to it;</a:t>
            </a:r>
          </a:p>
          <a:p>
            <a:pPr eaLnBrk="1" hangingPunct="1">
              <a:buFontTx/>
              <a:buChar char="•"/>
            </a:pPr>
            <a:r>
              <a:rPr lang="en-US" altLang="en-US" sz="2200" dirty="0"/>
              <a:t>the teacher confuses the authority of knowledge with his own professional</a:t>
            </a:r>
          </a:p>
          <a:p>
            <a:pPr eaLnBrk="1" hangingPunct="1"/>
            <a:r>
              <a:rPr lang="en-US" altLang="en-US" sz="2200" dirty="0"/>
              <a:t> authority, which he sets in opposition to the freedom of the students;</a:t>
            </a:r>
          </a:p>
          <a:p>
            <a:pPr eaLnBrk="1" hangingPunct="1">
              <a:buFontTx/>
              <a:buChar char="•"/>
            </a:pPr>
            <a:r>
              <a:rPr lang="en-US" altLang="en-US" sz="2200" dirty="0"/>
              <a:t>the teacher is the Subject of the learning process, while the pupils are mere</a:t>
            </a:r>
          </a:p>
          <a:p>
            <a:pPr eaLnBrk="1" hangingPunct="1"/>
            <a:r>
              <a:rPr lang="en-US" altLang="en-US" sz="2200" dirty="0"/>
              <a:t> objects.</a:t>
            </a:r>
          </a:p>
          <a:p>
            <a:pPr eaLnBrk="1" hangingPunct="1"/>
            <a:endParaRPr lang="en-US" altLang="en-US" sz="2200" dirty="0"/>
          </a:p>
          <a:p>
            <a:pPr eaLnBrk="1" hangingPunct="1"/>
            <a:r>
              <a:rPr lang="en-US" altLang="en-US" sz="2200" dirty="0"/>
              <a:t>(Paulo </a:t>
            </a:r>
            <a:r>
              <a:rPr lang="en-US" altLang="en-US" sz="2200" dirty="0" err="1"/>
              <a:t>Freire</a:t>
            </a:r>
            <a:r>
              <a:rPr lang="en-US" altLang="en-US" sz="2200" dirty="0"/>
              <a:t>, </a:t>
            </a:r>
            <a:r>
              <a:rPr lang="en-US" altLang="en-US" sz="2200" i="1" dirty="0"/>
              <a:t>Pedagogy of the Oppressed </a:t>
            </a:r>
            <a:r>
              <a:rPr lang="en-US" altLang="en-US" sz="2200" dirty="0"/>
              <a:t>[New York: Continuum], p. 59.)</a:t>
            </a:r>
          </a:p>
        </p:txBody>
      </p:sp>
      <p:sp>
        <p:nvSpPr>
          <p:cNvPr id="2" name="Cloud Callout 1"/>
          <p:cNvSpPr/>
          <p:nvPr/>
        </p:nvSpPr>
        <p:spPr>
          <a:xfrm>
            <a:off x="3563888" y="3284984"/>
            <a:ext cx="5400600" cy="2952328"/>
          </a:xfrm>
          <a:prstGeom prst="cloudCallout">
            <a:avLst>
              <a:gd name="adj1" fmla="val -57053"/>
              <a:gd name="adj2" fmla="val 635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To what extent can this concept be be true of education:</a:t>
            </a:r>
          </a:p>
          <a:p>
            <a:pPr marL="285750" indent="-285750" algn="ctr">
              <a:buFontTx/>
              <a:buChar char="-"/>
            </a:pPr>
            <a:r>
              <a:rPr lang="en-GB" sz="2200" dirty="0"/>
              <a:t> in Wales?</a:t>
            </a:r>
          </a:p>
          <a:p>
            <a:pPr marL="285750" indent="-285750" algn="ctr">
              <a:buFontTx/>
              <a:buChar char="-"/>
            </a:pPr>
            <a:r>
              <a:rPr lang="en-GB" sz="2200" dirty="0"/>
              <a:t> in the UK?</a:t>
            </a:r>
          </a:p>
          <a:p>
            <a:pPr marL="285750" indent="-285750" algn="ctr">
              <a:buFontTx/>
              <a:buChar char="-"/>
            </a:pPr>
            <a:r>
              <a:rPr lang="en-GB" sz="2200" dirty="0"/>
              <a:t>in the wider world?</a:t>
            </a:r>
          </a:p>
        </p:txBody>
      </p:sp>
      <p:sp>
        <p:nvSpPr>
          <p:cNvPr id="4" name="Cloud Callout 3"/>
          <p:cNvSpPr/>
          <p:nvPr/>
        </p:nvSpPr>
        <p:spPr>
          <a:xfrm>
            <a:off x="3563888" y="17240"/>
            <a:ext cx="5400600" cy="2907704"/>
          </a:xfrm>
          <a:prstGeom prst="cloudCallout">
            <a:avLst>
              <a:gd name="adj1" fmla="val -57053"/>
              <a:gd name="adj2" fmla="val 63522"/>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200" dirty="0"/>
              <a:t>Pa </a:t>
            </a:r>
            <a:r>
              <a:rPr lang="en-GB" sz="2200" dirty="0" err="1"/>
              <a:t>mor</a:t>
            </a:r>
            <a:r>
              <a:rPr lang="en-GB" sz="2200" dirty="0"/>
              <a:t> </a:t>
            </a:r>
            <a:r>
              <a:rPr lang="en-GB" sz="2200" dirty="0" err="1"/>
              <a:t>wir</a:t>
            </a:r>
            <a:r>
              <a:rPr lang="en-GB" sz="2200" dirty="0"/>
              <a:t> yw’r </a:t>
            </a:r>
            <a:r>
              <a:rPr lang="en-GB" sz="2200" dirty="0" err="1"/>
              <a:t>cysyniad</a:t>
            </a:r>
            <a:r>
              <a:rPr lang="en-GB" sz="2200" dirty="0"/>
              <a:t> hyn mewn </a:t>
            </a:r>
            <a:r>
              <a:rPr lang="en-GB" sz="2200" dirty="0" err="1"/>
              <a:t>addysg</a:t>
            </a:r>
            <a:r>
              <a:rPr lang="en-GB" sz="2200" dirty="0"/>
              <a:t>…</a:t>
            </a:r>
          </a:p>
          <a:p>
            <a:pPr marL="342900" indent="-342900" algn="ctr">
              <a:buFontTx/>
              <a:buChar char="-"/>
            </a:pPr>
            <a:r>
              <a:rPr lang="en-GB" sz="2200" dirty="0" err="1"/>
              <a:t>yng</a:t>
            </a:r>
            <a:r>
              <a:rPr lang="en-GB" sz="2200" dirty="0"/>
              <a:t> </a:t>
            </a:r>
            <a:r>
              <a:rPr lang="en-GB" sz="2200" dirty="0" err="1"/>
              <a:t>Nghymru</a:t>
            </a:r>
            <a:r>
              <a:rPr lang="en-GB" sz="2200" dirty="0"/>
              <a:t>?</a:t>
            </a:r>
          </a:p>
          <a:p>
            <a:pPr marL="342900" indent="-342900" algn="ctr">
              <a:buFontTx/>
              <a:buChar char="-"/>
            </a:pPr>
            <a:r>
              <a:rPr lang="en-GB" sz="2200" dirty="0"/>
              <a:t>ym </a:t>
            </a:r>
            <a:r>
              <a:rPr lang="en-GB" sz="2200" dirty="0" err="1"/>
              <a:t>Mhrydain</a:t>
            </a:r>
            <a:r>
              <a:rPr lang="en-GB" sz="2200" dirty="0"/>
              <a:t>?</a:t>
            </a:r>
          </a:p>
          <a:p>
            <a:pPr marL="342900" indent="-342900" algn="ctr">
              <a:buFontTx/>
              <a:buChar char="-"/>
            </a:pPr>
            <a:r>
              <a:rPr lang="en-GB" sz="2200" dirty="0"/>
              <a:t>yn y </a:t>
            </a:r>
            <a:r>
              <a:rPr lang="en-GB" sz="2200" dirty="0" err="1"/>
              <a:t>byd</a:t>
            </a:r>
            <a:r>
              <a:rPr lang="en-GB" sz="2200" dirty="0"/>
              <a:t> </a:t>
            </a:r>
            <a:r>
              <a:rPr lang="en-GB" sz="2200" dirty="0" err="1"/>
              <a:t>ehangach</a:t>
            </a:r>
            <a:r>
              <a:rPr lang="en-GB" sz="2200" dirty="0"/>
              <a:t>?</a:t>
            </a:r>
          </a:p>
        </p:txBody>
      </p:sp>
    </p:spTree>
    <p:extLst>
      <p:ext uri="{BB962C8B-B14F-4D97-AF65-F5344CB8AC3E}">
        <p14:creationId xmlns:p14="http://schemas.microsoft.com/office/powerpoint/2010/main" val="81008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deall</a:t>
            </a:r>
            <a:r>
              <a:rPr lang="en-GB" dirty="0">
                <a:solidFill>
                  <a:schemeClr val="accent1"/>
                </a:solidFill>
              </a:rPr>
              <a:t>’? </a:t>
            </a:r>
            <a:br>
              <a:rPr lang="en-GB" dirty="0">
                <a:solidFill>
                  <a:schemeClr val="accent1"/>
                </a:solidFill>
              </a:rPr>
            </a:br>
            <a:r>
              <a:rPr lang="en-GB" dirty="0"/>
              <a:t>What is ‘knowing’?</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altLang="en-US" dirty="0">
                <a:solidFill>
                  <a:schemeClr val="accent1"/>
                </a:solidFill>
                <a:ea typeface="ＭＳ Ｐゴシック" panose="020B0600070205080204" pitchFamily="34" charset="-128"/>
              </a:rPr>
              <a:t>Mae </a:t>
            </a:r>
            <a:r>
              <a:rPr lang="en-GB" altLang="en-US" dirty="0" err="1">
                <a:solidFill>
                  <a:schemeClr val="accent1"/>
                </a:solidFill>
                <a:ea typeface="ＭＳ Ｐゴシック" panose="020B0600070205080204" pitchFamily="34" charset="-128"/>
              </a:rPr>
              <a:t>dysgu</a:t>
            </a:r>
            <a:r>
              <a:rPr lang="en-GB" altLang="en-US" dirty="0">
                <a:solidFill>
                  <a:schemeClr val="accent1"/>
                </a:solidFill>
                <a:ea typeface="ＭＳ Ｐゴシック" panose="020B0600070205080204" pitchFamily="34" charset="-128"/>
              </a:rPr>
              <a:t> ac </a:t>
            </a:r>
            <a:r>
              <a:rPr lang="en-GB" altLang="en-US" dirty="0" err="1">
                <a:solidFill>
                  <a:schemeClr val="accent1"/>
                </a:solidFill>
                <a:ea typeface="ＭＳ Ｐゴシック" panose="020B0600070205080204" pitchFamily="34" charset="-128"/>
              </a:rPr>
              <a:t>addysgu</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broses </a:t>
            </a:r>
            <a:r>
              <a:rPr lang="en-GB" altLang="en-US" dirty="0" err="1">
                <a:solidFill>
                  <a:schemeClr val="accent1"/>
                </a:solidFill>
                <a:ea typeface="ＭＳ Ｐゴシック" panose="020B0600070205080204" pitchFamily="34" charset="-128"/>
              </a:rPr>
              <a:t>ddwy</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ffordd</a:t>
            </a:r>
            <a:endParaRPr lang="en-GB" altLang="en-US" dirty="0">
              <a:solidFill>
                <a:schemeClr val="accent1"/>
              </a:solidFill>
              <a:ea typeface="ＭＳ Ｐゴシック" panose="020B0600070205080204" pitchFamily="34" charset="-128"/>
            </a:endParaRPr>
          </a:p>
          <a:p>
            <a:endParaRPr lang="en-GB" altLang="en-US" dirty="0">
              <a:solidFill>
                <a:schemeClr val="accent1"/>
              </a:solidFill>
              <a:ea typeface="ＭＳ Ｐゴシック" panose="020B0600070205080204" pitchFamily="34" charset="-128"/>
            </a:endParaRPr>
          </a:p>
          <a:p>
            <a:r>
              <a:rPr lang="en-GB" altLang="en-US" dirty="0">
                <a:solidFill>
                  <a:schemeClr val="accent1"/>
                </a:solidFill>
                <a:ea typeface="ＭＳ Ｐゴシック" panose="020B0600070205080204" pitchFamily="34" charset="-128"/>
              </a:rPr>
              <a:t>Mae </a:t>
            </a:r>
            <a:r>
              <a:rPr lang="en-GB" altLang="en-US" dirty="0" err="1">
                <a:solidFill>
                  <a:schemeClr val="accent1"/>
                </a:solidFill>
                <a:ea typeface="ＭＳ Ｐゴシック" panose="020B0600070205080204" pitchFamily="34" charset="-128"/>
              </a:rPr>
              <a:t>ymddiried</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y </a:t>
            </a:r>
            <a:r>
              <a:rPr lang="en-GB" altLang="en-US" dirty="0" err="1">
                <a:solidFill>
                  <a:schemeClr val="accent1"/>
                </a:solidFill>
                <a:ea typeface="ＭＳ Ｐゴシック" panose="020B0600070205080204" pitchFamily="34" charset="-128"/>
              </a:rPr>
              <a:t>myfyrwyr</a:t>
            </a:r>
            <a:r>
              <a:rPr lang="en-GB" altLang="en-US" dirty="0">
                <a:solidFill>
                  <a:schemeClr val="accent1"/>
                </a:solidFill>
                <a:ea typeface="ＭＳ Ｐゴシック" panose="020B0600070205080204" pitchFamily="34" charset="-128"/>
              </a:rPr>
              <a:t> / </a:t>
            </a:r>
            <a:r>
              <a:rPr lang="en-GB" altLang="en-US" dirty="0" err="1">
                <a:solidFill>
                  <a:schemeClr val="accent1"/>
                </a:solidFill>
                <a:ea typeface="ＭＳ Ｐゴシック" panose="020B0600070205080204" pitchFamily="34" charset="-128"/>
              </a:rPr>
              <a:t>disgyblion</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angenrheidiol</a:t>
            </a:r>
            <a:endParaRPr lang="en-GB" altLang="en-US" dirty="0">
              <a:solidFill>
                <a:schemeClr val="accent1"/>
              </a:solidFill>
              <a:ea typeface="ＭＳ Ｐゴシック" panose="020B0600070205080204" pitchFamily="34" charset="-128"/>
            </a:endParaRPr>
          </a:p>
          <a:p>
            <a:endParaRPr lang="en-GB" altLang="en-US" dirty="0">
              <a:solidFill>
                <a:schemeClr val="accent1"/>
              </a:solidFill>
              <a:ea typeface="ＭＳ Ｐゴシック" panose="020B0600070205080204" pitchFamily="34" charset="-128"/>
            </a:endParaRPr>
          </a:p>
          <a:p>
            <a:r>
              <a:rPr lang="en-GB" dirty="0">
                <a:solidFill>
                  <a:schemeClr val="accent1"/>
                </a:solidFill>
                <a:ea typeface="ＭＳ Ｐゴシック" charset="-128"/>
                <a:cs typeface="ＭＳ Ｐゴシック" charset="-128"/>
              </a:rPr>
              <a:t>Mae </a:t>
            </a:r>
            <a:r>
              <a:rPr lang="en-GB" dirty="0" err="1">
                <a:solidFill>
                  <a:schemeClr val="accent1"/>
                </a:solidFill>
                <a:ea typeface="ＭＳ Ｐゴシック" charset="-128"/>
                <a:cs typeface="ＭＳ Ｐゴシック" charset="-128"/>
              </a:rPr>
              <a:t>addysg</a:t>
            </a:r>
            <a:r>
              <a:rPr lang="en-GB" dirty="0">
                <a:solidFill>
                  <a:schemeClr val="accent1"/>
                </a:solidFill>
                <a:ea typeface="ＭＳ Ｐゴシック" charset="-128"/>
                <a:cs typeface="ＭＳ Ｐゴシック" charset="-128"/>
              </a:rPr>
              <a:t> cywir yn </a:t>
            </a:r>
            <a:r>
              <a:rPr lang="en-GB" dirty="0" err="1">
                <a:solidFill>
                  <a:schemeClr val="accent1"/>
                </a:solidFill>
                <a:ea typeface="ＭＳ Ｐゴシック" charset="-128"/>
                <a:cs typeface="ＭＳ Ｐゴシック" charset="-128"/>
              </a:rPr>
              <a:t>anelu</a:t>
            </a:r>
            <a:r>
              <a:rPr lang="en-GB" dirty="0">
                <a:solidFill>
                  <a:schemeClr val="accent1"/>
                </a:solidFill>
                <a:ea typeface="ＭＳ Ｐゴシック" charset="-128"/>
                <a:cs typeface="ＭＳ Ｐゴシック" charset="-128"/>
              </a:rPr>
              <a:t> at </a:t>
            </a:r>
            <a:r>
              <a:rPr lang="en-GB" dirty="0" err="1">
                <a:solidFill>
                  <a:schemeClr val="accent1"/>
                </a:solidFill>
                <a:ea typeface="ＭＳ Ｐゴシック" charset="-128"/>
                <a:cs typeface="ＭＳ Ｐゴシック" charset="-128"/>
              </a:rPr>
              <a:t>ddatrys</a:t>
            </a:r>
            <a:r>
              <a:rPr lang="en-GB" dirty="0">
                <a:solidFill>
                  <a:schemeClr val="accent1"/>
                </a:solidFill>
                <a:ea typeface="ＭＳ Ｐゴシック" charset="-128"/>
                <a:cs typeface="ＭＳ Ｐゴシック" charset="-128"/>
              </a:rPr>
              <a:t> y </a:t>
            </a:r>
            <a:r>
              <a:rPr lang="en-GB" dirty="0" err="1">
                <a:solidFill>
                  <a:schemeClr val="accent1"/>
                </a:solidFill>
                <a:ea typeface="ＭＳ Ｐゴシック" charset="-128"/>
                <a:cs typeface="ＭＳ Ｐゴシック" charset="-128"/>
              </a:rPr>
              <a:t>gwrthddywediad</a:t>
            </a:r>
            <a:r>
              <a:rPr lang="en-GB" dirty="0">
                <a:solidFill>
                  <a:schemeClr val="accent1"/>
                </a:solidFill>
                <a:ea typeface="ＭＳ Ｐゴシック" charset="-128"/>
                <a:cs typeface="ＭＳ Ｐゴシック" charset="-128"/>
              </a:rPr>
              <a:t> rhwng </a:t>
            </a:r>
            <a:r>
              <a:rPr lang="en-GB" dirty="0" err="1">
                <a:solidFill>
                  <a:schemeClr val="accent1"/>
                </a:solidFill>
                <a:ea typeface="ＭＳ Ｐゴシック" charset="-128"/>
                <a:cs typeface="ＭＳ Ｐゴシック" charset="-128"/>
              </a:rPr>
              <a:t>yr</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athro</a:t>
            </a:r>
            <a:r>
              <a:rPr lang="en-GB" dirty="0">
                <a:solidFill>
                  <a:schemeClr val="accent1"/>
                </a:solidFill>
                <a:ea typeface="ＭＳ Ｐゴシック" charset="-128"/>
                <a:cs typeface="ＭＳ Ｐゴシック" charset="-128"/>
              </a:rPr>
              <a:t> a’r </a:t>
            </a:r>
            <a:r>
              <a:rPr lang="en-GB" dirty="0" err="1">
                <a:solidFill>
                  <a:schemeClr val="accent1"/>
                </a:solidFill>
                <a:ea typeface="ＭＳ Ｐゴシック" charset="-128"/>
                <a:cs typeface="ＭＳ Ｐゴシック" charset="-128"/>
              </a:rPr>
              <a:t>dysgwr</a:t>
            </a:r>
            <a:r>
              <a:rPr lang="en-GB" dirty="0">
                <a:solidFill>
                  <a:schemeClr val="accent1"/>
                </a:solidFill>
                <a:ea typeface="ＭＳ Ｐゴシック" charset="-128"/>
                <a:cs typeface="ＭＳ Ｐゴシック" charset="-128"/>
              </a:rPr>
              <a:t> drwy </a:t>
            </a:r>
            <a:r>
              <a:rPr lang="en-GB" dirty="0" err="1">
                <a:solidFill>
                  <a:schemeClr val="accent1"/>
                </a:solidFill>
                <a:ea typeface="ＭＳ Ｐゴシック" charset="-128"/>
                <a:cs typeface="ＭＳ Ｐゴシック" charset="-128"/>
              </a:rPr>
              <a:t>ymdrech</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ar</a:t>
            </a:r>
            <a:r>
              <a:rPr lang="en-GB" dirty="0">
                <a:solidFill>
                  <a:schemeClr val="accent1"/>
                </a:solidFill>
                <a:ea typeface="ＭＳ Ｐゴシック" charset="-128"/>
                <a:cs typeface="ＭＳ Ｐゴシック" charset="-128"/>
              </a:rPr>
              <a:t> y </a:t>
            </a:r>
            <a:r>
              <a:rPr lang="en-GB" dirty="0" err="1">
                <a:solidFill>
                  <a:schemeClr val="accent1"/>
                </a:solidFill>
                <a:ea typeface="ＭＳ Ｐゴシック" charset="-128"/>
                <a:cs typeface="ＭＳ Ｐゴシック" charset="-128"/>
              </a:rPr>
              <a:t>cyd</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i</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ddeall</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agweddau</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o’u</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byd</a:t>
            </a:r>
            <a:endParaRPr lang="en-GB" sz="1000" dirty="0">
              <a:solidFill>
                <a:schemeClr val="accent1"/>
              </a:solidFill>
              <a:ea typeface="ＭＳ Ｐゴシック" charset="-128"/>
              <a:cs typeface="ＭＳ Ｐゴシック" charset="-128"/>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US" altLang="en-US" dirty="0">
                <a:ea typeface="ＭＳ Ｐゴシック" panose="020B0600070205080204" pitchFamily="34" charset="-128"/>
              </a:rPr>
              <a:t>Teaching and learning is a two way process</a:t>
            </a:r>
          </a:p>
          <a:p>
            <a:endParaRPr lang="en-US" altLang="en-US" dirty="0">
              <a:ea typeface="ＭＳ Ｐゴシック" panose="020B0600070205080204" pitchFamily="34" charset="-128"/>
            </a:endParaRPr>
          </a:p>
          <a:p>
            <a:r>
              <a:rPr lang="en-US" altLang="en-US" dirty="0">
                <a:ea typeface="ＭＳ Ｐゴシック" panose="020B0600070205080204" pitchFamily="34" charset="-128"/>
              </a:rPr>
              <a:t>Trust in students is essential</a:t>
            </a:r>
          </a:p>
          <a:p>
            <a:endParaRPr lang="en-US" altLang="en-US" dirty="0">
              <a:ea typeface="ＭＳ Ｐゴシック" panose="020B0600070205080204" pitchFamily="34" charset="-128"/>
            </a:endParaRPr>
          </a:p>
          <a:p>
            <a:r>
              <a:rPr lang="en-GB" dirty="0"/>
              <a:t>True education aims at resolving the contradiction between teacher and learner through shared effort to understand aspects of their world</a:t>
            </a:r>
          </a:p>
          <a:p>
            <a:endParaRPr lang="en-GB" dirty="0"/>
          </a:p>
        </p:txBody>
      </p:sp>
      <p:sp>
        <p:nvSpPr>
          <p:cNvPr id="6" name="AutoShape 4" descr="https://theeternalbliss.files.wordpress.com/2011/10/889890.gif"/>
          <p:cNvSpPr>
            <a:spLocks noChangeAspect="1" noChangeArrowheads="1"/>
          </p:cNvSpPr>
          <p:nvPr/>
        </p:nvSpPr>
        <p:spPr bwMode="auto">
          <a:xfrm>
            <a:off x="230981" y="7938"/>
            <a:ext cx="2286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http://img14.deviantart.net/8813/i/2010/014/2/3/two_halves_of_one_whole_by_lesya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9583" y="160337"/>
            <a:ext cx="1376114" cy="1296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2056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620688"/>
            <a:ext cx="8229600" cy="1143000"/>
          </a:xfrm>
        </p:spPr>
        <p:txBody>
          <a:bodyPr>
            <a:normAutofit fontScale="90000"/>
          </a:bodyPr>
          <a:lstStyle/>
          <a:p>
            <a:pPr algn="ctr"/>
            <a:r>
              <a:rPr lang="en-GB" dirty="0" err="1">
                <a:solidFill>
                  <a:schemeClr val="accent1"/>
                </a:solidFill>
              </a:rPr>
              <a:t>Gwybodaeth</a:t>
            </a:r>
            <a:br>
              <a:rPr lang="en-GB" dirty="0">
                <a:solidFill>
                  <a:schemeClr val="accent1"/>
                </a:solidFill>
              </a:rPr>
            </a:br>
            <a:r>
              <a:rPr lang="en-GB" dirty="0"/>
              <a:t>Knowledge</a:t>
            </a:r>
          </a:p>
        </p:txBody>
      </p:sp>
      <p:sp>
        <p:nvSpPr>
          <p:cNvPr id="5" name="Rectangle 4"/>
          <p:cNvSpPr/>
          <p:nvPr/>
        </p:nvSpPr>
        <p:spPr>
          <a:xfrm>
            <a:off x="736356" y="2316705"/>
            <a:ext cx="7671288" cy="286232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a:pPr>
            <a:r>
              <a:rPr lang="en-GB" sz="3600" i="1" dirty="0"/>
              <a:t>“Knowledge emerges only through invention and re-invention…through inquiry men pursue in the world, with the world and with each other.’”</a:t>
            </a:r>
          </a:p>
          <a:p>
            <a:pPr algn="r">
              <a:defRPr/>
            </a:pPr>
            <a:r>
              <a:rPr lang="en-GB" sz="3600" i="1" dirty="0"/>
              <a:t>(</a:t>
            </a:r>
            <a:r>
              <a:rPr lang="en-GB" sz="3600" i="1" dirty="0" err="1"/>
              <a:t>Freire</a:t>
            </a:r>
            <a:r>
              <a:rPr lang="en-GB" sz="3600" i="1" dirty="0"/>
              <a:t>, 1970)</a:t>
            </a:r>
            <a:endParaRPr lang="en-US" sz="3600" dirty="0"/>
          </a:p>
        </p:txBody>
      </p:sp>
      <p:pic>
        <p:nvPicPr>
          <p:cNvPr id="3" name="Picture 2" descr="Fuzzy Lines of Knowledge – Saving the Gam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3608" y="476672"/>
            <a:ext cx="2286000" cy="1176528"/>
          </a:xfrm>
          <a:prstGeom prst="rect">
            <a:avLst/>
          </a:prstGeom>
        </p:spPr>
      </p:pic>
    </p:spTree>
    <p:extLst>
      <p:ext uri="{BB962C8B-B14F-4D97-AF65-F5344CB8AC3E}">
        <p14:creationId xmlns:p14="http://schemas.microsoft.com/office/powerpoint/2010/main" val="3485800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solidFill>
                  <a:schemeClr val="accent1"/>
                </a:solidFill>
              </a:rPr>
              <a:t>Deialog</a:t>
            </a:r>
            <a:r>
              <a:rPr lang="en-GB" dirty="0">
                <a:solidFill>
                  <a:schemeClr val="accent1"/>
                </a:solidFill>
              </a:rPr>
              <a:t> </a:t>
            </a:r>
            <a:r>
              <a:rPr lang="en-GB" dirty="0" err="1">
                <a:solidFill>
                  <a:schemeClr val="accent1"/>
                </a:solidFill>
              </a:rPr>
              <a:t>Beirniadol</a:t>
            </a:r>
            <a:r>
              <a:rPr lang="en-GB" dirty="0">
                <a:solidFill>
                  <a:schemeClr val="accent1"/>
                </a:solidFill>
              </a:rPr>
              <a:t> </a:t>
            </a:r>
            <a:br>
              <a:rPr lang="en-GB" dirty="0">
                <a:solidFill>
                  <a:schemeClr val="accent1"/>
                </a:solidFill>
              </a:rPr>
            </a:br>
            <a:r>
              <a:rPr lang="en-GB" dirty="0"/>
              <a:t>Critical Dialogue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a:solidFill>
                  <a:schemeClr val="accent1"/>
                </a:solidFill>
              </a:rPr>
              <a:t>‘Without dialogue there is no communication and without communication there can be no true education</a:t>
            </a:r>
            <a:r>
              <a:rPr lang="en-GB" i="1" dirty="0">
                <a:solidFill>
                  <a:schemeClr val="accent1"/>
                </a:solidFill>
              </a:rPr>
              <a:t>’  (Freire, 1970)</a:t>
            </a:r>
          </a:p>
          <a:p>
            <a:pPr marL="0" indent="0">
              <a:buNone/>
            </a:pPr>
            <a:endParaRPr lang="en-GB" i="1" dirty="0">
              <a:solidFill>
                <a:schemeClr val="accent1"/>
              </a:solidFill>
            </a:endParaRPr>
          </a:p>
          <a:p>
            <a:r>
              <a:rPr lang="en-GB" altLang="en-US" dirty="0" err="1">
                <a:solidFill>
                  <a:schemeClr val="accent1"/>
                </a:solidFill>
                <a:cs typeface="ＭＳ Ｐゴシック" charset="-128"/>
              </a:rPr>
              <a:t>Deialog</a:t>
            </a:r>
            <a:r>
              <a:rPr lang="en-GB" altLang="en-US" dirty="0">
                <a:solidFill>
                  <a:schemeClr val="accent1"/>
                </a:solidFill>
                <a:cs typeface="ＭＳ Ｐゴシック" charset="-128"/>
              </a:rPr>
              <a:t> yw’r </a:t>
            </a:r>
            <a:r>
              <a:rPr lang="en-GB" altLang="en-US" dirty="0" err="1">
                <a:solidFill>
                  <a:schemeClr val="accent1"/>
                </a:solidFill>
                <a:cs typeface="ＭＳ Ｐゴシック" charset="-128"/>
              </a:rPr>
              <a:t>cyfrwng</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ar</a:t>
            </a:r>
            <a:r>
              <a:rPr lang="en-GB" altLang="en-US" dirty="0">
                <a:solidFill>
                  <a:schemeClr val="accent1"/>
                </a:solidFill>
                <a:cs typeface="ＭＳ Ｐゴシック" charset="-128"/>
              </a:rPr>
              <a:t> gyfer </a:t>
            </a:r>
            <a:r>
              <a:rPr lang="en-GB" altLang="en-US" dirty="0" err="1">
                <a:solidFill>
                  <a:schemeClr val="accent1"/>
                </a:solidFill>
                <a:cs typeface="ＭＳ Ｐゴシック" charset="-128"/>
              </a:rPr>
              <a:t>addysg</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drawsnewidiol</a:t>
            </a:r>
            <a:endParaRPr lang="en-GB" altLang="en-US" dirty="0">
              <a:solidFill>
                <a:schemeClr val="accent1"/>
              </a:solidFill>
              <a:cs typeface="ＭＳ Ｐゴシック" charset="-128"/>
            </a:endParaRPr>
          </a:p>
          <a:p>
            <a:endParaRPr lang="en-GB" altLang="en-US" dirty="0">
              <a:solidFill>
                <a:schemeClr val="accent1"/>
              </a:solidFill>
              <a:cs typeface="ＭＳ Ｐゴシック" charset="-128"/>
            </a:endParaRPr>
          </a:p>
          <a:p>
            <a:r>
              <a:rPr lang="en-GB" altLang="en-US" dirty="0">
                <a:solidFill>
                  <a:schemeClr val="accent1"/>
                </a:solidFill>
                <a:cs typeface="ＭＳ Ｐゴシック" charset="-128"/>
              </a:rPr>
              <a:t>Angen </a:t>
            </a:r>
            <a:r>
              <a:rPr lang="en-GB" altLang="en-US" dirty="0" err="1">
                <a:solidFill>
                  <a:schemeClr val="accent1"/>
                </a:solidFill>
                <a:cs typeface="ＭＳ Ｐゴシック" charset="-128"/>
              </a:rPr>
              <a:t>cydnabod</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yr</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holl</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ffurfiau</a:t>
            </a:r>
            <a:r>
              <a:rPr lang="en-GB" altLang="en-US" dirty="0">
                <a:solidFill>
                  <a:schemeClr val="accent1"/>
                </a:solidFill>
                <a:cs typeface="ＭＳ Ｐゴシック" charset="-128"/>
              </a:rPr>
              <a:t> o wybodaeth ond hefyd sicrhau bod myfyrwyr yn gallu </a:t>
            </a:r>
            <a:r>
              <a:rPr lang="en-GB" altLang="en-US" dirty="0" err="1">
                <a:solidFill>
                  <a:schemeClr val="accent1"/>
                </a:solidFill>
                <a:cs typeface="ＭＳ Ｐゴシック" charset="-128"/>
              </a:rPr>
              <a:t>meistrioli’r</a:t>
            </a:r>
            <a:r>
              <a:rPr lang="en-GB" altLang="en-US" dirty="0">
                <a:solidFill>
                  <a:schemeClr val="accent1"/>
                </a:solidFill>
                <a:cs typeface="ＭＳ Ｐゴシック" charset="-128"/>
              </a:rPr>
              <a:t> ‘norm’ </a:t>
            </a:r>
            <a:r>
              <a:rPr lang="en-GB" altLang="en-US" dirty="0" err="1">
                <a:solidFill>
                  <a:schemeClr val="accent1"/>
                </a:solidFill>
                <a:cs typeface="ＭＳ Ｐゴシック" charset="-128"/>
              </a:rPr>
              <a:t>er</a:t>
            </a:r>
            <a:r>
              <a:rPr lang="en-GB" altLang="en-US" dirty="0">
                <a:solidFill>
                  <a:schemeClr val="accent1"/>
                </a:solidFill>
                <a:cs typeface="ＭＳ Ｐゴシック" charset="-128"/>
              </a:rPr>
              <a:t> mwyn ei </a:t>
            </a:r>
            <a:r>
              <a:rPr lang="en-GB" altLang="en-US" dirty="0" err="1">
                <a:solidFill>
                  <a:schemeClr val="accent1"/>
                </a:solidFill>
                <a:cs typeface="ＭＳ Ｐゴシック" charset="-128"/>
              </a:rPr>
              <a:t>oresgyn</a:t>
            </a:r>
            <a:endParaRPr lang="en-GB" altLang="en-US" dirty="0">
              <a:solidFill>
                <a:schemeClr val="accent1"/>
              </a:solidFill>
              <a:cs typeface="ＭＳ Ｐゴシック" charset="-128"/>
            </a:endParaRPr>
          </a:p>
          <a:p>
            <a:endParaRPr lang="en-GB" altLang="en-US" dirty="0">
              <a:solidFill>
                <a:schemeClr val="accent1"/>
              </a:solidFill>
              <a:cs typeface="ＭＳ Ｐゴシック" charset="-128"/>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i="1" dirty="0"/>
              <a:t>‘Without dialogue there is no communication and without communication there can be no true education’  (</a:t>
            </a:r>
            <a:r>
              <a:rPr lang="en-GB" i="1" dirty="0" err="1"/>
              <a:t>Freire</a:t>
            </a:r>
            <a:r>
              <a:rPr lang="en-GB" i="1" dirty="0"/>
              <a:t>, 1970)</a:t>
            </a:r>
          </a:p>
          <a:p>
            <a:pPr marL="0" indent="0">
              <a:buNone/>
            </a:pPr>
            <a:endParaRPr lang="en-GB" i="1" dirty="0"/>
          </a:p>
          <a:p>
            <a:r>
              <a:rPr lang="en-GB" altLang="en-US" i="1" dirty="0">
                <a:ea typeface="ＭＳ Ｐゴシック" panose="020B0600070205080204" pitchFamily="34" charset="-128"/>
              </a:rPr>
              <a:t>Dialogue is the medium of transformative education</a:t>
            </a:r>
          </a:p>
          <a:p>
            <a:pPr marL="0" indent="0">
              <a:buNone/>
            </a:pPr>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Need to recognise all forms of knowledge but also ensure students can master the ‘norm’ in order to conquer it </a:t>
            </a:r>
          </a:p>
          <a:p>
            <a:endParaRPr lang="en-GB" dirty="0"/>
          </a:p>
        </p:txBody>
      </p:sp>
    </p:spTree>
    <p:extLst>
      <p:ext uri="{BB962C8B-B14F-4D97-AF65-F5344CB8AC3E}">
        <p14:creationId xmlns:p14="http://schemas.microsoft.com/office/powerpoint/2010/main" val="1755516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solidFill>
                  <a:schemeClr val="accent1"/>
                </a:solidFill>
              </a:rPr>
              <a:t>Ymwybyddiaeth beirniadol</a:t>
            </a:r>
            <a:br>
              <a:rPr lang="en-GB" dirty="0"/>
            </a:br>
            <a:r>
              <a:rPr lang="en-GB" sz="4000" dirty="0"/>
              <a:t>‘</a:t>
            </a:r>
            <a:r>
              <a:rPr lang="en-GB" sz="4000" dirty="0" err="1"/>
              <a:t>Conscientization</a:t>
            </a:r>
            <a:r>
              <a:rPr lang="en-GB" sz="4000" dirty="0"/>
              <a:t>’ / ‘critical consciousness’</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err="1">
                <a:solidFill>
                  <a:schemeClr val="accent1"/>
                </a:solidFill>
              </a:rPr>
              <a:t>Deall</a:t>
            </a:r>
            <a:r>
              <a:rPr lang="en-GB" dirty="0">
                <a:solidFill>
                  <a:schemeClr val="accent1"/>
                </a:solidFill>
              </a:rPr>
              <a:t> ei fod yn </a:t>
            </a:r>
            <a:r>
              <a:rPr lang="en-GB" dirty="0" err="1">
                <a:solidFill>
                  <a:schemeClr val="accent1"/>
                </a:solidFill>
              </a:rPr>
              <a:t>bosib</a:t>
            </a:r>
            <a:r>
              <a:rPr lang="en-GB" dirty="0">
                <a:solidFill>
                  <a:schemeClr val="accent1"/>
                </a:solidFill>
              </a:rPr>
              <a:t> datblygu eich ymwybyddiaeth eich </a:t>
            </a:r>
            <a:r>
              <a:rPr lang="en-GB" dirty="0" err="1">
                <a:solidFill>
                  <a:schemeClr val="accent1"/>
                </a:solidFill>
              </a:rPr>
              <a:t>hunan</a:t>
            </a:r>
            <a:r>
              <a:rPr lang="en-GB" dirty="0">
                <a:solidFill>
                  <a:schemeClr val="accent1"/>
                </a:solidFill>
              </a:rPr>
              <a:t> a drwy wneud, </a:t>
            </a:r>
            <a:r>
              <a:rPr lang="en-GB" dirty="0" err="1">
                <a:solidFill>
                  <a:schemeClr val="accent1"/>
                </a:solidFill>
              </a:rPr>
              <a:t>cydnabod</a:t>
            </a:r>
            <a:r>
              <a:rPr lang="en-GB" dirty="0">
                <a:solidFill>
                  <a:schemeClr val="accent1"/>
                </a:solidFill>
              </a:rPr>
              <a:t> eich </a:t>
            </a:r>
            <a:r>
              <a:rPr lang="en-GB" dirty="0" err="1">
                <a:solidFill>
                  <a:schemeClr val="accent1"/>
                </a:solidFill>
              </a:rPr>
              <a:t>pŵer</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drawsffurfio</a:t>
            </a:r>
            <a:r>
              <a:rPr lang="en-GB" dirty="0">
                <a:solidFill>
                  <a:schemeClr val="accent1"/>
                </a:solidFill>
              </a:rPr>
              <a:t> </a:t>
            </a:r>
            <a:r>
              <a:rPr lang="en-GB" dirty="0" err="1">
                <a:solidFill>
                  <a:schemeClr val="accent1"/>
                </a:solidFill>
              </a:rPr>
              <a:t>gwirionedd</a:t>
            </a:r>
            <a:r>
              <a:rPr lang="en-GB" dirty="0">
                <a:solidFill>
                  <a:schemeClr val="accent1"/>
                </a:solidFill>
              </a:rPr>
              <a:t>.</a:t>
            </a:r>
          </a:p>
          <a:p>
            <a:r>
              <a:rPr lang="en-GB" dirty="0" err="1">
                <a:solidFill>
                  <a:schemeClr val="accent1"/>
                </a:solidFill>
              </a:rPr>
              <a:t>Rôl</a:t>
            </a:r>
            <a:r>
              <a:rPr lang="en-GB" dirty="0">
                <a:solidFill>
                  <a:schemeClr val="accent1"/>
                </a:solidFill>
              </a:rPr>
              <a:t> </a:t>
            </a:r>
            <a:r>
              <a:rPr lang="en-GB" dirty="0" err="1">
                <a:solidFill>
                  <a:schemeClr val="accent1"/>
                </a:solidFill>
              </a:rPr>
              <a:t>athrawon</a:t>
            </a:r>
            <a:r>
              <a:rPr lang="en-GB" dirty="0">
                <a:solidFill>
                  <a:schemeClr val="accent1"/>
                </a:solidFill>
              </a:rPr>
              <a:t> </a:t>
            </a:r>
            <a:r>
              <a:rPr lang="en-GB" dirty="0" err="1">
                <a:solidFill>
                  <a:schemeClr val="accent1"/>
                </a:solidFill>
              </a:rPr>
              <a:t>fel</a:t>
            </a:r>
            <a:r>
              <a:rPr lang="en-GB" dirty="0">
                <a:solidFill>
                  <a:schemeClr val="accent1"/>
                </a:solidFill>
              </a:rPr>
              <a:t> ‘</a:t>
            </a:r>
            <a:r>
              <a:rPr lang="en-GB" dirty="0" err="1">
                <a:solidFill>
                  <a:schemeClr val="accent1"/>
                </a:solidFill>
              </a:rPr>
              <a:t>gweithwyr</a:t>
            </a:r>
            <a:r>
              <a:rPr lang="en-GB" dirty="0">
                <a:solidFill>
                  <a:schemeClr val="accent1"/>
                </a:solidFill>
              </a:rPr>
              <a:t> </a:t>
            </a:r>
            <a:r>
              <a:rPr lang="en-GB" dirty="0" err="1">
                <a:solidFill>
                  <a:schemeClr val="accent1"/>
                </a:solidFill>
              </a:rPr>
              <a:t>beirniadol</a:t>
            </a:r>
            <a:r>
              <a:rPr lang="en-GB" dirty="0">
                <a:solidFill>
                  <a:schemeClr val="accent1"/>
                </a:solidFill>
              </a:rPr>
              <a:t> </a:t>
            </a:r>
            <a:r>
              <a:rPr lang="en-GB" dirty="0" err="1">
                <a:solidFill>
                  <a:schemeClr val="accent1"/>
                </a:solidFill>
              </a:rPr>
              <a:t>diwylliant</a:t>
            </a:r>
            <a:r>
              <a:rPr lang="en-GB" dirty="0">
                <a:solidFill>
                  <a:schemeClr val="accent1"/>
                </a:solidFill>
              </a:rPr>
              <a:t>’</a:t>
            </a:r>
          </a:p>
          <a:p>
            <a:r>
              <a:rPr lang="en-GB" dirty="0">
                <a:solidFill>
                  <a:schemeClr val="accent1"/>
                </a:solidFill>
              </a:rPr>
              <a:t>Drwy </a:t>
            </a:r>
            <a:r>
              <a:rPr lang="en-GB" dirty="0" err="1">
                <a:solidFill>
                  <a:schemeClr val="accent1"/>
                </a:solidFill>
              </a:rPr>
              <a:t>frwydro</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ddeall</a:t>
            </a:r>
            <a:r>
              <a:rPr lang="en-GB" dirty="0">
                <a:solidFill>
                  <a:schemeClr val="accent1"/>
                </a:solidFill>
              </a:rPr>
              <a:t> </a:t>
            </a:r>
            <a:r>
              <a:rPr lang="en-GB" dirty="0" err="1">
                <a:solidFill>
                  <a:schemeClr val="accent1"/>
                </a:solidFill>
              </a:rPr>
              <a:t>gwerthoedd</a:t>
            </a:r>
            <a:r>
              <a:rPr lang="en-GB" dirty="0">
                <a:solidFill>
                  <a:schemeClr val="accent1"/>
                </a:solidFill>
              </a:rPr>
              <a:t> </a:t>
            </a:r>
            <a:r>
              <a:rPr lang="en-GB" dirty="0" err="1">
                <a:solidFill>
                  <a:schemeClr val="accent1"/>
                </a:solidFill>
              </a:rPr>
              <a:t>diwylliannol</a:t>
            </a:r>
            <a:r>
              <a:rPr lang="en-GB" dirty="0">
                <a:solidFill>
                  <a:schemeClr val="accent1"/>
                </a:solidFill>
              </a:rPr>
              <a:t> </a:t>
            </a:r>
            <a:r>
              <a:rPr lang="en-GB" dirty="0" err="1">
                <a:solidFill>
                  <a:schemeClr val="accent1"/>
                </a:solidFill>
              </a:rPr>
              <a:t>mwyafrifol</a:t>
            </a:r>
            <a:r>
              <a:rPr lang="en-GB" dirty="0">
                <a:solidFill>
                  <a:schemeClr val="accent1"/>
                </a:solidFill>
              </a:rPr>
              <a:t>, gall </a:t>
            </a:r>
            <a:r>
              <a:rPr lang="en-GB" dirty="0" err="1">
                <a:solidFill>
                  <a:schemeClr val="accent1"/>
                </a:solidFill>
              </a:rPr>
              <a:t>athrawon</a:t>
            </a:r>
            <a:r>
              <a:rPr lang="en-GB" dirty="0">
                <a:solidFill>
                  <a:schemeClr val="accent1"/>
                </a:solidFill>
              </a:rPr>
              <a:t> </a:t>
            </a:r>
            <a:r>
              <a:rPr lang="en-GB" dirty="0" err="1">
                <a:solidFill>
                  <a:schemeClr val="accent1"/>
                </a:solidFill>
              </a:rPr>
              <a:t>ddeall</a:t>
            </a:r>
            <a:r>
              <a:rPr lang="en-GB" dirty="0">
                <a:solidFill>
                  <a:schemeClr val="accent1"/>
                </a:solidFill>
              </a:rPr>
              <a:t> </a:t>
            </a:r>
            <a:r>
              <a:rPr lang="en-GB" dirty="0" err="1">
                <a:solidFill>
                  <a:schemeClr val="accent1"/>
                </a:solidFill>
              </a:rPr>
              <a:t>eu</a:t>
            </a:r>
            <a:r>
              <a:rPr lang="en-GB" dirty="0">
                <a:solidFill>
                  <a:schemeClr val="accent1"/>
                </a:solidFill>
              </a:rPr>
              <a:t> </a:t>
            </a:r>
            <a:r>
              <a:rPr lang="en-GB" dirty="0" err="1">
                <a:solidFill>
                  <a:schemeClr val="accent1"/>
                </a:solidFill>
              </a:rPr>
              <a:t>swyddogaeth</a:t>
            </a:r>
            <a:r>
              <a:rPr lang="en-GB" dirty="0">
                <a:solidFill>
                  <a:schemeClr val="accent1"/>
                </a:solidFill>
              </a:rPr>
              <a:t> </a:t>
            </a:r>
            <a:r>
              <a:rPr lang="en-GB" dirty="0" err="1">
                <a:solidFill>
                  <a:schemeClr val="accent1"/>
                </a:solidFill>
              </a:rPr>
              <a:t>diwylliannol</a:t>
            </a:r>
            <a:r>
              <a:rPr lang="en-GB" dirty="0">
                <a:solidFill>
                  <a:schemeClr val="accent1"/>
                </a:solidFill>
              </a:rPr>
              <a:t> a </a:t>
            </a:r>
            <a:r>
              <a:rPr lang="en-GB" dirty="0" err="1">
                <a:solidFill>
                  <a:schemeClr val="accent1"/>
                </a:solidFill>
              </a:rPr>
              <a:t>gwleidyddol</a:t>
            </a:r>
            <a:r>
              <a:rPr lang="en-GB" dirty="0">
                <a:solidFill>
                  <a:schemeClr val="accent1"/>
                </a:solidFill>
              </a:rPr>
              <a:t> </a:t>
            </a:r>
            <a:r>
              <a:rPr lang="en-GB" dirty="0" err="1">
                <a:solidFill>
                  <a:schemeClr val="accent1"/>
                </a:solidFill>
              </a:rPr>
              <a:t>eu</a:t>
            </a:r>
            <a:r>
              <a:rPr lang="en-GB" dirty="0">
                <a:solidFill>
                  <a:schemeClr val="accent1"/>
                </a:solidFill>
              </a:rPr>
              <a:t> </a:t>
            </a:r>
            <a:r>
              <a:rPr lang="en-GB" dirty="0" err="1">
                <a:solidFill>
                  <a:schemeClr val="accent1"/>
                </a:solidFill>
              </a:rPr>
              <a:t>hunain</a:t>
            </a:r>
            <a:r>
              <a:rPr lang="en-GB" dirty="0">
                <a:solidFill>
                  <a:schemeClr val="accent1"/>
                </a:solidFill>
              </a:rPr>
              <a:t>. </a:t>
            </a: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a:t>Understanding that you can develop your own awareness and by doing so, acknowledging your power to transform reality. </a:t>
            </a:r>
          </a:p>
          <a:p>
            <a:r>
              <a:rPr lang="en-GB" dirty="0"/>
              <a:t>The role of teachers as ‘critical cultural workers’.</a:t>
            </a:r>
          </a:p>
          <a:p>
            <a:r>
              <a:rPr lang="en-GB" dirty="0"/>
              <a:t>By struggling to understand dominant cultural values, teachers will understand their own cultural and political function.</a:t>
            </a:r>
          </a:p>
        </p:txBody>
      </p:sp>
    </p:spTree>
    <p:extLst>
      <p:ext uri="{BB962C8B-B14F-4D97-AF65-F5344CB8AC3E}">
        <p14:creationId xmlns:p14="http://schemas.microsoft.com/office/powerpoint/2010/main" val="2199844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8989" y="3429000"/>
            <a:ext cx="8075240" cy="2677656"/>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US" altLang="en-US" sz="2800" dirty="0"/>
              <a:t>“Problem-posing education does not and cannot serve the interests of the oppressor. No oppressive order could permit the oppressed to begin to question: why?“</a:t>
            </a:r>
          </a:p>
          <a:p>
            <a:endParaRPr lang="en-US" altLang="en-US" sz="2800" dirty="0"/>
          </a:p>
          <a:p>
            <a:pPr algn="r"/>
            <a:r>
              <a:rPr lang="en-US" altLang="en-US" sz="2800" dirty="0" err="1"/>
              <a:t>Freire</a:t>
            </a:r>
            <a:r>
              <a:rPr lang="en-US" altLang="en-US" sz="2800" dirty="0"/>
              <a:t>, 1970</a:t>
            </a:r>
          </a:p>
        </p:txBody>
      </p:sp>
      <p:sp>
        <p:nvSpPr>
          <p:cNvPr id="3" name="Title 2"/>
          <p:cNvSpPr>
            <a:spLocks noGrp="1"/>
          </p:cNvSpPr>
          <p:nvPr>
            <p:ph type="title"/>
          </p:nvPr>
        </p:nvSpPr>
        <p:spPr>
          <a:xfrm>
            <a:off x="457200" y="274638"/>
            <a:ext cx="8229600" cy="1498178"/>
          </a:xfrm>
        </p:spPr>
        <p:txBody>
          <a:bodyPr>
            <a:normAutofit fontScale="90000"/>
          </a:bodyPr>
          <a:lstStyle/>
          <a:p>
            <a:pPr algn="ctr"/>
            <a:br>
              <a:rPr lang="en-US" altLang="en-US" dirty="0">
                <a:ea typeface="ＭＳ Ｐゴシック" panose="020B0600070205080204" pitchFamily="34" charset="-128"/>
              </a:rPr>
            </a:br>
            <a:r>
              <a:rPr lang="en-US" altLang="en-US" sz="4000" dirty="0" err="1">
                <a:solidFill>
                  <a:schemeClr val="accent1"/>
                </a:solidFill>
                <a:ea typeface="ＭＳ Ｐゴシック" panose="020B0600070205080204" pitchFamily="34" charset="-128"/>
              </a:rPr>
              <a:t>Addysg</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yn</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Seiliedig</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ar</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Osod</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Problemau</a:t>
            </a:r>
            <a:br>
              <a:rPr lang="en-US" altLang="en-US" sz="4000" dirty="0">
                <a:solidFill>
                  <a:schemeClr val="accent1"/>
                </a:solidFill>
                <a:ea typeface="ＭＳ Ｐゴシック" panose="020B0600070205080204" pitchFamily="34" charset="-128"/>
              </a:rPr>
            </a:br>
            <a:r>
              <a:rPr lang="en-GB" sz="4000" dirty="0"/>
              <a:t>Problem Posing Education</a:t>
            </a:r>
            <a:br>
              <a:rPr lang="en-GB" sz="4000" dirty="0"/>
            </a:br>
            <a:endParaRPr lang="en-GB" sz="4000" dirty="0"/>
          </a:p>
        </p:txBody>
      </p:sp>
      <p:pic>
        <p:nvPicPr>
          <p:cNvPr id="4" name="Picture 3"/>
          <p:cNvPicPr>
            <a:picLocks noChangeAspect="1"/>
          </p:cNvPicPr>
          <p:nvPr/>
        </p:nvPicPr>
        <p:blipFill>
          <a:blip r:embed="rId3"/>
          <a:stretch>
            <a:fillRect/>
          </a:stretch>
        </p:blipFill>
        <p:spPr>
          <a:xfrm>
            <a:off x="3419872" y="1881491"/>
            <a:ext cx="1917033" cy="1438833"/>
          </a:xfrm>
          <a:prstGeom prst="rect">
            <a:avLst/>
          </a:prstGeom>
        </p:spPr>
      </p:pic>
    </p:spTree>
    <p:extLst>
      <p:ext uri="{BB962C8B-B14F-4D97-AF65-F5344CB8AC3E}">
        <p14:creationId xmlns:p14="http://schemas.microsoft.com/office/powerpoint/2010/main" val="2410210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a:solidFill>
                  <a:schemeClr val="accent1"/>
                </a:solidFill>
              </a:rPr>
              <a:t>Tasg</a:t>
            </a:r>
            <a:br>
              <a:rPr lang="en-GB" dirty="0">
                <a:solidFill>
                  <a:schemeClr val="accent1"/>
                </a:solidFill>
              </a:rPr>
            </a:br>
            <a:r>
              <a:rPr lang="en-GB" dirty="0"/>
              <a:t> Task</a:t>
            </a:r>
            <a:endParaRPr lang="cy-GB" dirty="0"/>
          </a:p>
        </p:txBody>
      </p:sp>
      <p:sp>
        <p:nvSpPr>
          <p:cNvPr id="16388" name="Content Placeholder 3"/>
          <p:cNvSpPr>
            <a:spLocks noGrp="1"/>
          </p:cNvSpPr>
          <p:nvPr>
            <p:ph sz="half" idx="1"/>
          </p:nvPr>
        </p:nvSpPr>
        <p:spPr>
          <a:ln/>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altLang="en-US" dirty="0" err="1">
                <a:solidFill>
                  <a:schemeClr val="accent1"/>
                </a:solidFill>
                <a:ea typeface="ＭＳ Ｐゴシック" panose="020B0600070205080204" pitchFamily="34" charset="-128"/>
              </a:rPr>
              <a:t>Adfyfyriwch</a:t>
            </a:r>
            <a:endParaRPr lang="en-GB" altLang="en-US" dirty="0">
              <a:solidFill>
                <a:schemeClr val="accent1"/>
              </a:solidFill>
              <a:ea typeface="ＭＳ Ｐゴシック" panose="020B0600070205080204" pitchFamily="34" charset="-128"/>
            </a:endParaRPr>
          </a:p>
          <a:p>
            <a:r>
              <a:rPr lang="en-GB" altLang="en-US" dirty="0">
                <a:solidFill>
                  <a:schemeClr val="accent1"/>
                </a:solidFill>
                <a:ea typeface="ＭＳ Ｐゴシック" panose="020B0600070205080204" pitchFamily="34" charset="-128"/>
              </a:rPr>
              <a:t>Beth </a:t>
            </a:r>
            <a:r>
              <a:rPr lang="en-GB" altLang="en-US" dirty="0" err="1">
                <a:solidFill>
                  <a:schemeClr val="accent1"/>
                </a:solidFill>
                <a:ea typeface="ＭＳ Ｐゴシック" panose="020B0600070205080204" pitchFamily="34" charset="-128"/>
              </a:rPr>
              <a:t>ydych</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chi’n</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deall</a:t>
            </a:r>
            <a:r>
              <a:rPr lang="en-GB" altLang="en-US" dirty="0">
                <a:solidFill>
                  <a:schemeClr val="accent1"/>
                </a:solidFill>
                <a:ea typeface="ＭＳ Ｐゴシック" panose="020B0600070205080204" pitchFamily="34" charset="-128"/>
              </a:rPr>
              <a:t> o ‘</a:t>
            </a:r>
            <a:r>
              <a:rPr lang="en-GB" altLang="en-US" dirty="0" err="1">
                <a:solidFill>
                  <a:schemeClr val="accent1"/>
                </a:solidFill>
                <a:ea typeface="ＭＳ Ｐゴシック" panose="020B0600070205080204" pitchFamily="34" charset="-128"/>
              </a:rPr>
              <a:t>addysg</a:t>
            </a:r>
            <a:r>
              <a:rPr lang="en-GB" altLang="en-US" dirty="0">
                <a:solidFill>
                  <a:schemeClr val="accent1"/>
                </a:solidFill>
                <a:ea typeface="ＭＳ Ｐゴシック" panose="020B0600070205080204" pitchFamily="34" charset="-128"/>
              </a:rPr>
              <a:t> yn seiliedig </a:t>
            </a:r>
            <a:r>
              <a:rPr lang="en-GB" altLang="en-US" dirty="0" err="1">
                <a:solidFill>
                  <a:schemeClr val="accent1"/>
                </a:solidFill>
                <a:ea typeface="ＭＳ Ｐゴシック" panose="020B0600070205080204" pitchFamily="34" charset="-128"/>
              </a:rPr>
              <a:t>ar</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osod</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problemau</a:t>
            </a:r>
            <a:r>
              <a:rPr lang="en-GB" altLang="en-US" dirty="0">
                <a:solidFill>
                  <a:schemeClr val="accent1"/>
                </a:solidFill>
                <a:ea typeface="ＭＳ Ｐゴシック" panose="020B0600070205080204" pitchFamily="34" charset="-128"/>
              </a:rPr>
              <a:t>’?</a:t>
            </a:r>
          </a:p>
          <a:p>
            <a:r>
              <a:rPr lang="en-GB" altLang="en-US" dirty="0">
                <a:solidFill>
                  <a:schemeClr val="accent1"/>
                </a:solidFill>
                <a:ea typeface="ＭＳ Ｐゴシック" panose="020B0600070205080204" pitchFamily="34" charset="-128"/>
              </a:rPr>
              <a:t>Beth </a:t>
            </a:r>
            <a:r>
              <a:rPr lang="en-GB" altLang="en-US" dirty="0" err="1">
                <a:solidFill>
                  <a:schemeClr val="accent1"/>
                </a:solidFill>
                <a:ea typeface="ＭＳ Ｐゴシック" panose="020B0600070205080204" pitchFamily="34" charset="-128"/>
              </a:rPr>
              <a:t>yw</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rôl</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yr</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athro</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ôl</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Freire</a:t>
            </a:r>
            <a:r>
              <a:rPr lang="en-GB" altLang="en-US" dirty="0">
                <a:solidFill>
                  <a:schemeClr val="accent1"/>
                </a:solidFill>
                <a:ea typeface="ＭＳ Ｐゴシック" panose="020B0600070205080204" pitchFamily="34" charset="-128"/>
              </a:rPr>
              <a:t>?</a:t>
            </a:r>
          </a:p>
          <a:p>
            <a:r>
              <a:rPr lang="en-GB" altLang="en-US" dirty="0" err="1">
                <a:solidFill>
                  <a:schemeClr val="accent1"/>
                </a:solidFill>
                <a:ea typeface="ＭＳ Ｐゴシック" panose="020B0600070205080204" pitchFamily="34" charset="-128"/>
              </a:rPr>
              <a:t>Ydy</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athrawon</a:t>
            </a:r>
            <a:r>
              <a:rPr lang="en-GB" altLang="en-US" dirty="0">
                <a:solidFill>
                  <a:schemeClr val="accent1"/>
                </a:solidFill>
                <a:ea typeface="ＭＳ Ｐゴシック" panose="020B0600070205080204" pitchFamily="34" charset="-128"/>
              </a:rPr>
              <a:t> yn </a:t>
            </a:r>
            <a:r>
              <a:rPr lang="en-GB" altLang="en-US" dirty="0" err="1">
                <a:solidFill>
                  <a:schemeClr val="accent1"/>
                </a:solidFill>
                <a:ea typeface="ＭＳ Ｐゴシック" panose="020B0600070205080204" pitchFamily="34" charset="-128"/>
              </a:rPr>
              <a:t>orthrymwyr</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neu’n</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orthrymedig</a:t>
            </a:r>
            <a:r>
              <a:rPr lang="en-GB" altLang="en-US" dirty="0">
                <a:solidFill>
                  <a:schemeClr val="accent1"/>
                </a:solidFill>
                <a:ea typeface="ＭＳ Ｐゴシック" panose="020B0600070205080204" pitchFamily="34" charset="-128"/>
              </a:rPr>
              <a:t>? </a:t>
            </a:r>
          </a:p>
          <a:p>
            <a:r>
              <a:rPr lang="en-GB" altLang="en-US" dirty="0" err="1">
                <a:solidFill>
                  <a:schemeClr val="accent1"/>
                </a:solidFill>
                <a:ea typeface="ＭＳ Ｐゴシック" panose="020B0600070205080204" pitchFamily="34" charset="-128"/>
              </a:rPr>
              <a:t>Rhowch</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enghreifftiau</a:t>
            </a:r>
            <a:endParaRPr lang="cy-GB" altLang="en-US" dirty="0">
              <a:solidFill>
                <a:schemeClr val="accent1"/>
              </a:solidFill>
              <a:ea typeface="ＭＳ Ｐゴシック" panose="020B0600070205080204" pitchFamily="34" charset="-128"/>
            </a:endParaRPr>
          </a:p>
        </p:txBody>
      </p:sp>
      <p:sp>
        <p:nvSpPr>
          <p:cNvPr id="16390" name="Content Placeholder 5"/>
          <p:cNvSpPr>
            <a:spLocks noGrp="1"/>
          </p:cNvSpPr>
          <p:nvPr>
            <p:ph sz="half" idx="2"/>
          </p:nvPr>
        </p:nvSpPr>
        <p:spPr>
          <a:ln/>
        </p:spPr>
        <p:style>
          <a:lnRef idx="2">
            <a:schemeClr val="dk1"/>
          </a:lnRef>
          <a:fillRef idx="1">
            <a:schemeClr val="lt1"/>
          </a:fillRef>
          <a:effectRef idx="0">
            <a:schemeClr val="dk1"/>
          </a:effectRef>
          <a:fontRef idx="minor">
            <a:schemeClr val="dk1"/>
          </a:fontRef>
        </p:style>
        <p:txBody>
          <a:bodyPr>
            <a:normAutofit lnSpcReduction="10000"/>
          </a:bodyPr>
          <a:lstStyle/>
          <a:p>
            <a:pPr>
              <a:spcBef>
                <a:spcPct val="0"/>
              </a:spcBef>
            </a:pPr>
            <a:r>
              <a:rPr lang="en-GB" altLang="en-US" dirty="0">
                <a:ea typeface="ＭＳ Ｐゴシック" panose="020B0600070205080204" pitchFamily="34" charset="-128"/>
              </a:rPr>
              <a:t>Reflect</a:t>
            </a:r>
          </a:p>
          <a:p>
            <a:pPr>
              <a:spcBef>
                <a:spcPct val="0"/>
              </a:spcBef>
            </a:pPr>
            <a:r>
              <a:rPr lang="en-GB" altLang="en-US" dirty="0">
                <a:ea typeface="ＭＳ Ｐゴシック" panose="020B0600070205080204" pitchFamily="34" charset="-128"/>
              </a:rPr>
              <a:t>What do you understand by ‘problem posing education’?</a:t>
            </a:r>
          </a:p>
          <a:p>
            <a:pPr>
              <a:spcBef>
                <a:spcPct val="0"/>
              </a:spcBef>
            </a:pPr>
            <a:r>
              <a:rPr lang="en-GB" altLang="en-US" dirty="0">
                <a:ea typeface="ＭＳ Ｐゴシック" panose="020B0600070205080204" pitchFamily="34" charset="-128"/>
              </a:rPr>
              <a:t>What is the role of the teacher according to </a:t>
            </a:r>
            <a:r>
              <a:rPr lang="en-GB" altLang="en-US" dirty="0" err="1">
                <a:ea typeface="ＭＳ Ｐゴシック" panose="020B0600070205080204" pitchFamily="34" charset="-128"/>
              </a:rPr>
              <a:t>Freire</a:t>
            </a:r>
            <a:r>
              <a:rPr lang="en-GB" altLang="en-US" dirty="0">
                <a:ea typeface="ＭＳ Ｐゴシック" panose="020B0600070205080204" pitchFamily="34" charset="-128"/>
              </a:rPr>
              <a:t>?</a:t>
            </a:r>
          </a:p>
          <a:p>
            <a:pPr>
              <a:spcBef>
                <a:spcPct val="0"/>
              </a:spcBef>
            </a:pPr>
            <a:r>
              <a:rPr lang="en-GB" altLang="en-US" dirty="0">
                <a:ea typeface="ＭＳ Ｐゴシック" panose="020B0600070205080204" pitchFamily="34" charset="-128"/>
              </a:rPr>
              <a:t>Are teachers oppressors or oppressed?</a:t>
            </a:r>
          </a:p>
          <a:p>
            <a:pPr>
              <a:spcBef>
                <a:spcPct val="0"/>
              </a:spcBef>
            </a:pPr>
            <a:r>
              <a:rPr lang="en-GB" altLang="en-US" dirty="0">
                <a:ea typeface="ＭＳ Ｐゴシック" panose="020B0600070205080204" pitchFamily="34" charset="-128"/>
              </a:rPr>
              <a:t>Give examples </a:t>
            </a:r>
          </a:p>
          <a:p>
            <a:pPr>
              <a:spcBef>
                <a:spcPct val="0"/>
              </a:spcBef>
            </a:pPr>
            <a:endParaRPr lang="cy-GB" altLang="en-US" dirty="0">
              <a:ea typeface="ＭＳ Ｐゴシック" panose="020B0600070205080204" pitchFamily="34" charset="-128"/>
            </a:endParaRPr>
          </a:p>
        </p:txBody>
      </p:sp>
    </p:spTree>
    <p:extLst>
      <p:ext uri="{BB962C8B-B14F-4D97-AF65-F5344CB8AC3E}">
        <p14:creationId xmlns:p14="http://schemas.microsoft.com/office/powerpoint/2010/main" val="498617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pPr algn="ctr"/>
            <a:r>
              <a:rPr lang="en-GB" i="1" dirty="0">
                <a:hlinkClick r:id="rId2"/>
              </a:rPr>
              <a:t>Letters to Those who Dare Teach </a:t>
            </a:r>
            <a:r>
              <a:rPr lang="en-GB" i="1" dirty="0"/>
              <a:t>(Freire, 1998) </a:t>
            </a:r>
          </a:p>
        </p:txBody>
      </p:sp>
      <p:sp>
        <p:nvSpPr>
          <p:cNvPr id="8" name="Content Placeholder 7"/>
          <p:cNvSpPr>
            <a:spLocks noGrp="1"/>
          </p:cNvSpPr>
          <p:nvPr>
            <p:ph sz="half" idx="1"/>
          </p:nvPr>
        </p:nvSpPr>
        <p:spPr>
          <a:xfrm>
            <a:off x="4888524" y="1868855"/>
            <a:ext cx="3886200" cy="4351338"/>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a:t>Attributes of progressive teachers:</a:t>
            </a:r>
          </a:p>
          <a:p>
            <a:pPr lvl="1"/>
            <a:r>
              <a:rPr lang="en-GB" dirty="0"/>
              <a:t>Humility</a:t>
            </a:r>
          </a:p>
          <a:p>
            <a:pPr lvl="1"/>
            <a:r>
              <a:rPr lang="en-GB" dirty="0"/>
              <a:t>Lovingness (for students and learning)</a:t>
            </a:r>
          </a:p>
          <a:p>
            <a:pPr lvl="1"/>
            <a:r>
              <a:rPr lang="en-GB" dirty="0"/>
              <a:t>Courage (to create change)</a:t>
            </a:r>
          </a:p>
          <a:p>
            <a:pPr lvl="1"/>
            <a:r>
              <a:rPr lang="en-GB" dirty="0"/>
              <a:t>Tolerance</a:t>
            </a:r>
          </a:p>
          <a:p>
            <a:pPr lvl="1"/>
            <a:r>
              <a:rPr lang="en-GB" dirty="0"/>
              <a:t>Decisiveness</a:t>
            </a:r>
          </a:p>
          <a:p>
            <a:pPr lvl="1"/>
            <a:r>
              <a:rPr lang="en-GB" dirty="0"/>
              <a:t>Security</a:t>
            </a:r>
          </a:p>
          <a:p>
            <a:pPr lvl="1"/>
            <a:r>
              <a:rPr lang="en-GB" dirty="0"/>
              <a:t>Wisdom</a:t>
            </a:r>
          </a:p>
          <a:p>
            <a:pPr lvl="1"/>
            <a:r>
              <a:rPr lang="en-GB" dirty="0"/>
              <a:t>Verbal control </a:t>
            </a:r>
          </a:p>
        </p:txBody>
      </p:sp>
      <p:sp>
        <p:nvSpPr>
          <p:cNvPr id="9" name="Content Placeholder 8"/>
          <p:cNvSpPr>
            <a:spLocks noGrp="1"/>
          </p:cNvSpPr>
          <p:nvPr>
            <p:ph sz="half" idx="2"/>
          </p:nvPr>
        </p:nvSpPr>
        <p:spPr>
          <a:xfrm>
            <a:off x="474785" y="1840035"/>
            <a:ext cx="3886200" cy="4351338"/>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a:solidFill>
                  <a:schemeClr val="accent1"/>
                </a:solidFill>
              </a:rPr>
              <a:t>Priodoleddau</a:t>
            </a:r>
            <a:r>
              <a:rPr lang="en-GB" dirty="0">
                <a:solidFill>
                  <a:schemeClr val="accent1"/>
                </a:solidFill>
              </a:rPr>
              <a:t> </a:t>
            </a:r>
            <a:r>
              <a:rPr lang="en-GB" dirty="0" err="1">
                <a:solidFill>
                  <a:schemeClr val="accent1"/>
                </a:solidFill>
              </a:rPr>
              <a:t>athrawon</a:t>
            </a:r>
            <a:r>
              <a:rPr lang="en-GB" dirty="0">
                <a:solidFill>
                  <a:schemeClr val="accent1"/>
                </a:solidFill>
              </a:rPr>
              <a:t> </a:t>
            </a:r>
            <a:r>
              <a:rPr lang="en-GB" dirty="0" err="1">
                <a:solidFill>
                  <a:schemeClr val="accent1"/>
                </a:solidFill>
              </a:rPr>
              <a:t>blaengar</a:t>
            </a:r>
            <a:r>
              <a:rPr lang="en-GB" dirty="0">
                <a:solidFill>
                  <a:schemeClr val="accent1"/>
                </a:solidFill>
              </a:rPr>
              <a:t>:</a:t>
            </a:r>
          </a:p>
          <a:p>
            <a:pPr lvl="1"/>
            <a:r>
              <a:rPr lang="en-GB" dirty="0" err="1">
                <a:solidFill>
                  <a:schemeClr val="accent1"/>
                </a:solidFill>
              </a:rPr>
              <a:t>Ufudd-dod</a:t>
            </a:r>
            <a:endParaRPr lang="en-GB" dirty="0">
              <a:solidFill>
                <a:schemeClr val="accent1"/>
              </a:solidFill>
            </a:endParaRPr>
          </a:p>
          <a:p>
            <a:pPr lvl="1"/>
            <a:r>
              <a:rPr lang="en-GB" dirty="0" err="1">
                <a:solidFill>
                  <a:schemeClr val="accent1"/>
                </a:solidFill>
              </a:rPr>
              <a:t>Cariad</a:t>
            </a:r>
            <a:r>
              <a:rPr lang="en-GB" dirty="0">
                <a:solidFill>
                  <a:schemeClr val="accent1"/>
                </a:solidFill>
              </a:rPr>
              <a:t> (</a:t>
            </a:r>
            <a:r>
              <a:rPr lang="en-GB" dirty="0" err="1">
                <a:solidFill>
                  <a:schemeClr val="accent1"/>
                </a:solidFill>
              </a:rPr>
              <a:t>tuag</a:t>
            </a:r>
            <a:r>
              <a:rPr lang="en-GB" dirty="0">
                <a:solidFill>
                  <a:schemeClr val="accent1"/>
                </a:solidFill>
              </a:rPr>
              <a:t> at </a:t>
            </a:r>
            <a:r>
              <a:rPr lang="en-GB" dirty="0" err="1">
                <a:solidFill>
                  <a:schemeClr val="accent1"/>
                </a:solidFill>
              </a:rPr>
              <a:t>fyfyrwyr</a:t>
            </a:r>
            <a:r>
              <a:rPr lang="en-GB" dirty="0">
                <a:solidFill>
                  <a:schemeClr val="accent1"/>
                </a:solidFill>
              </a:rPr>
              <a:t> a </a:t>
            </a:r>
            <a:r>
              <a:rPr lang="en-GB" dirty="0" err="1">
                <a:solidFill>
                  <a:schemeClr val="accent1"/>
                </a:solidFill>
              </a:rPr>
              <a:t>dysgu</a:t>
            </a:r>
            <a:r>
              <a:rPr lang="en-GB" dirty="0">
                <a:solidFill>
                  <a:schemeClr val="accent1"/>
                </a:solidFill>
              </a:rPr>
              <a:t>)</a:t>
            </a:r>
          </a:p>
          <a:p>
            <a:pPr lvl="1"/>
            <a:r>
              <a:rPr lang="en-GB" dirty="0" err="1">
                <a:solidFill>
                  <a:schemeClr val="accent1"/>
                </a:solidFill>
              </a:rPr>
              <a:t>Dewrder</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greu</a:t>
            </a:r>
            <a:r>
              <a:rPr lang="en-GB" dirty="0">
                <a:solidFill>
                  <a:schemeClr val="accent1"/>
                </a:solidFill>
              </a:rPr>
              <a:t> </a:t>
            </a:r>
            <a:r>
              <a:rPr lang="en-GB" dirty="0" err="1">
                <a:solidFill>
                  <a:schemeClr val="accent1"/>
                </a:solidFill>
              </a:rPr>
              <a:t>newid</a:t>
            </a:r>
            <a:r>
              <a:rPr lang="en-GB" dirty="0">
                <a:solidFill>
                  <a:schemeClr val="accent1"/>
                </a:solidFill>
              </a:rPr>
              <a:t>)</a:t>
            </a:r>
          </a:p>
          <a:p>
            <a:pPr lvl="1"/>
            <a:r>
              <a:rPr lang="en-GB" dirty="0" err="1">
                <a:solidFill>
                  <a:schemeClr val="accent1"/>
                </a:solidFill>
              </a:rPr>
              <a:t>Goddefgarwch</a:t>
            </a:r>
            <a:endParaRPr lang="en-GB" dirty="0">
              <a:solidFill>
                <a:schemeClr val="accent1"/>
              </a:solidFill>
            </a:endParaRPr>
          </a:p>
          <a:p>
            <a:pPr lvl="1"/>
            <a:r>
              <a:rPr lang="en-GB" dirty="0" err="1">
                <a:solidFill>
                  <a:schemeClr val="accent1"/>
                </a:solidFill>
              </a:rPr>
              <a:t>Pendantrwydd</a:t>
            </a:r>
            <a:endParaRPr lang="en-GB" dirty="0">
              <a:solidFill>
                <a:schemeClr val="accent1"/>
              </a:solidFill>
            </a:endParaRPr>
          </a:p>
          <a:p>
            <a:pPr lvl="1"/>
            <a:r>
              <a:rPr lang="en-GB" dirty="0" err="1">
                <a:solidFill>
                  <a:schemeClr val="accent1"/>
                </a:solidFill>
              </a:rPr>
              <a:t>Diogelwch</a:t>
            </a:r>
            <a:endParaRPr lang="en-GB" dirty="0">
              <a:solidFill>
                <a:schemeClr val="accent1"/>
              </a:solidFill>
            </a:endParaRPr>
          </a:p>
          <a:p>
            <a:pPr lvl="1"/>
            <a:r>
              <a:rPr lang="en-GB" dirty="0" err="1">
                <a:solidFill>
                  <a:schemeClr val="accent1"/>
                </a:solidFill>
              </a:rPr>
              <a:t>Doethineb</a:t>
            </a:r>
            <a:endParaRPr lang="en-GB" dirty="0">
              <a:solidFill>
                <a:schemeClr val="accent1"/>
              </a:solidFill>
            </a:endParaRPr>
          </a:p>
          <a:p>
            <a:pPr lvl="1"/>
            <a:r>
              <a:rPr lang="en-GB" dirty="0" err="1">
                <a:solidFill>
                  <a:schemeClr val="accent1"/>
                </a:solidFill>
              </a:rPr>
              <a:t>Rheolaeth</a:t>
            </a:r>
            <a:r>
              <a:rPr lang="en-GB" dirty="0">
                <a:solidFill>
                  <a:schemeClr val="accent1"/>
                </a:solidFill>
              </a:rPr>
              <a:t> </a:t>
            </a:r>
            <a:r>
              <a:rPr lang="en-GB" dirty="0" err="1">
                <a:solidFill>
                  <a:schemeClr val="accent1"/>
                </a:solidFill>
              </a:rPr>
              <a:t>lafar</a:t>
            </a:r>
            <a:endParaRPr lang="en-GB" dirty="0">
              <a:solidFill>
                <a:schemeClr val="accent1"/>
              </a:solidFill>
            </a:endParaRPr>
          </a:p>
        </p:txBody>
      </p:sp>
    </p:spTree>
    <p:extLst>
      <p:ext uri="{BB962C8B-B14F-4D97-AF65-F5344CB8AC3E}">
        <p14:creationId xmlns:p14="http://schemas.microsoft.com/office/powerpoint/2010/main" val="2539409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576141"/>
            <a:ext cx="7886700" cy="1325563"/>
          </a:xfrm>
        </p:spPr>
        <p:txBody>
          <a:bodyPr>
            <a:normAutofit fontScale="90000"/>
          </a:bodyPr>
          <a:lstStyle/>
          <a:p>
            <a:pPr algn="ctr">
              <a:defRPr/>
            </a:pPr>
            <a:br>
              <a:rPr lang="en-GB" i="1" dirty="0"/>
            </a:br>
            <a:r>
              <a:rPr lang="en-GB" sz="4000" i="1" dirty="0">
                <a:solidFill>
                  <a:schemeClr val="accent1"/>
                </a:solidFill>
              </a:rPr>
              <a:t>Paulo Freire: Damcaniaethau a </a:t>
            </a:r>
            <a:r>
              <a:rPr lang="en-GB" sz="4000" i="1" dirty="0" err="1">
                <a:solidFill>
                  <a:schemeClr val="accent1"/>
                </a:solidFill>
              </a:rPr>
              <a:t>Bywyd</a:t>
            </a:r>
            <a:r>
              <a:rPr lang="en-GB" sz="4000" i="1" dirty="0">
                <a:solidFill>
                  <a:schemeClr val="accent1"/>
                </a:solidFill>
              </a:rPr>
              <a:t> </a:t>
            </a:r>
            <a:br>
              <a:rPr lang="en-GB" sz="4000" i="1" dirty="0">
                <a:solidFill>
                  <a:schemeClr val="accent1"/>
                </a:solidFill>
              </a:rPr>
            </a:br>
            <a:r>
              <a:rPr lang="en-GB" sz="4000" i="1" dirty="0"/>
              <a:t>Paulo Freire: Theory and Life</a:t>
            </a:r>
            <a:br>
              <a:rPr lang="cy-GB" sz="4000" dirty="0"/>
            </a:br>
            <a:endParaRPr lang="cy-GB" sz="4000" dirty="0"/>
          </a:p>
        </p:txBody>
      </p:sp>
      <p:sp>
        <p:nvSpPr>
          <p:cNvPr id="22533" name="Content Placeholder 4"/>
          <p:cNvSpPr>
            <a:spLocks noGrp="1"/>
          </p:cNvSpPr>
          <p:nvPr>
            <p:ph sz="quarter" idx="2"/>
          </p:nvPr>
        </p:nvSpPr>
        <p:spPr>
          <a:xfrm>
            <a:off x="1979712" y="5085184"/>
            <a:ext cx="5384098" cy="999636"/>
          </a:xfrm>
          <a:ln/>
        </p:spPr>
        <p:style>
          <a:lnRef idx="3">
            <a:schemeClr val="lt1"/>
          </a:lnRef>
          <a:fillRef idx="1">
            <a:schemeClr val="accent1"/>
          </a:fillRef>
          <a:effectRef idx="1">
            <a:schemeClr val="accent1"/>
          </a:effectRef>
          <a:fontRef idx="minor">
            <a:schemeClr val="lt1"/>
          </a:fontRef>
        </p:style>
        <p:txBody>
          <a:bodyPr>
            <a:normAutofit fontScale="85000" lnSpcReduction="10000"/>
          </a:bodyPr>
          <a:lstStyle/>
          <a:p>
            <a:pPr algn="ctr"/>
            <a:r>
              <a:rPr lang="en-GB" altLang="en-US" sz="4800" dirty="0" err="1">
                <a:ea typeface="ＭＳ Ｐゴシック" panose="020B0600070205080204" pitchFamily="34" charset="-128"/>
                <a:hlinkClick r:id="rId2"/>
              </a:rPr>
              <a:t>Ulmschneider</a:t>
            </a:r>
            <a:r>
              <a:rPr lang="en-GB" altLang="en-US" sz="4800" dirty="0">
                <a:ea typeface="ＭＳ Ｐゴシック" panose="020B0600070205080204" pitchFamily="34" charset="-128"/>
                <a:hlinkClick r:id="rId2"/>
              </a:rPr>
              <a:t> ( 2011) </a:t>
            </a:r>
            <a:endParaRPr lang="en-GB" altLang="en-US" sz="4800"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hlinkClick r:id="" action="ppaction://noaction"/>
            </a:endParaRPr>
          </a:p>
          <a:p>
            <a:pPr algn="ctr"/>
            <a:endParaRPr lang="cy-GB" altLang="en-US" dirty="0">
              <a:ea typeface="ＭＳ Ｐゴシック" panose="020B0600070205080204" pitchFamily="34" charset="-128"/>
            </a:endParaRPr>
          </a:p>
        </p:txBody>
      </p:sp>
      <p:pic>
        <p:nvPicPr>
          <p:cNvPr id="3" name="Picture 2"/>
          <p:cNvPicPr>
            <a:picLocks noChangeAspect="1"/>
          </p:cNvPicPr>
          <p:nvPr/>
        </p:nvPicPr>
        <p:blipFill>
          <a:blip r:embed="rId3"/>
          <a:stretch>
            <a:fillRect/>
          </a:stretch>
        </p:blipFill>
        <p:spPr>
          <a:xfrm>
            <a:off x="2771800" y="2357437"/>
            <a:ext cx="3528392" cy="2143125"/>
          </a:xfrm>
          <a:prstGeom prst="rect">
            <a:avLst/>
          </a:prstGeom>
        </p:spPr>
      </p:pic>
    </p:spTree>
    <p:extLst>
      <p:ext uri="{BB962C8B-B14F-4D97-AF65-F5344CB8AC3E}">
        <p14:creationId xmlns:p14="http://schemas.microsoft.com/office/powerpoint/2010/main" val="2092829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solidFill>
                  <a:schemeClr val="accent1"/>
                </a:solidFill>
              </a:rPr>
              <a:t>Freire </a:t>
            </a:r>
            <a:r>
              <a:rPr lang="en-GB" i="1" dirty="0" err="1">
                <a:solidFill>
                  <a:schemeClr val="accent1"/>
                </a:solidFill>
              </a:rPr>
              <a:t>yn</a:t>
            </a:r>
            <a:r>
              <a:rPr lang="en-GB" i="1" dirty="0">
                <a:solidFill>
                  <a:schemeClr val="accent1"/>
                </a:solidFill>
              </a:rPr>
              <a:t> y </a:t>
            </a:r>
            <a:r>
              <a:rPr lang="en-GB" i="1" dirty="0" err="1">
                <a:solidFill>
                  <a:schemeClr val="accent1"/>
                </a:solidFill>
              </a:rPr>
              <a:t>Dosbarth</a:t>
            </a:r>
            <a:r>
              <a:rPr lang="en-GB" i="1" dirty="0">
                <a:solidFill>
                  <a:schemeClr val="accent1"/>
                </a:solidFill>
              </a:rPr>
              <a:t> </a:t>
            </a:r>
            <a:br>
              <a:rPr lang="en-GB" i="1" dirty="0">
                <a:solidFill>
                  <a:schemeClr val="accent1"/>
                </a:solidFill>
              </a:rPr>
            </a:br>
            <a:r>
              <a:rPr lang="en-GB" dirty="0"/>
              <a:t>Freire in the Classroom </a:t>
            </a:r>
          </a:p>
        </p:txBody>
      </p:sp>
      <p:sp>
        <p:nvSpPr>
          <p:cNvPr id="3" name="Content Placeholder 2"/>
          <p:cNvSpPr>
            <a:spLocks noGrp="1"/>
          </p:cNvSpPr>
          <p:nvPr>
            <p:ph sz="half" idx="1"/>
          </p:nvPr>
        </p:nvSpPr>
        <p:spPr>
          <a:xfrm>
            <a:off x="444217" y="1988840"/>
            <a:ext cx="4038600" cy="4525963"/>
          </a:xfrm>
        </p:spPr>
        <p:style>
          <a:lnRef idx="2">
            <a:schemeClr val="dk1"/>
          </a:lnRef>
          <a:fillRef idx="1">
            <a:schemeClr val="lt1"/>
          </a:fillRef>
          <a:effectRef idx="0">
            <a:schemeClr val="dk1"/>
          </a:effectRef>
          <a:fontRef idx="minor">
            <a:schemeClr val="dk1"/>
          </a:fontRef>
        </p:style>
        <p:txBody>
          <a:bodyPr/>
          <a:lstStyle/>
          <a:p>
            <a:r>
              <a:rPr lang="en-GB" dirty="0" err="1"/>
              <a:t>Ystyriwch</a:t>
            </a:r>
            <a:r>
              <a:rPr lang="en-GB" dirty="0"/>
              <a:t> 3 o </a:t>
            </a:r>
            <a:r>
              <a:rPr lang="en-GB" dirty="0" err="1"/>
              <a:t>brif</a:t>
            </a:r>
            <a:r>
              <a:rPr lang="en-GB" dirty="0"/>
              <a:t> </a:t>
            </a:r>
            <a:r>
              <a:rPr lang="en-GB" dirty="0" err="1"/>
              <a:t>syniadau</a:t>
            </a:r>
            <a:r>
              <a:rPr lang="en-GB" dirty="0"/>
              <a:t> Freire. </a:t>
            </a:r>
          </a:p>
          <a:p>
            <a:r>
              <a:rPr lang="en-GB" dirty="0"/>
              <a:t>Sut all y </a:t>
            </a:r>
            <a:r>
              <a:rPr lang="en-GB" dirty="0" err="1"/>
              <a:t>syniadau</a:t>
            </a:r>
            <a:r>
              <a:rPr lang="en-GB" dirty="0"/>
              <a:t> yma fod yn berthnasol </a:t>
            </a:r>
            <a:r>
              <a:rPr lang="en-GB" dirty="0" err="1"/>
              <a:t>i</a:t>
            </a:r>
            <a:r>
              <a:rPr lang="en-GB" dirty="0"/>
              <a:t> </a:t>
            </a:r>
            <a:r>
              <a:rPr lang="en-GB" dirty="0" err="1"/>
              <a:t>addysg</a:t>
            </a:r>
            <a:r>
              <a:rPr lang="en-GB" dirty="0"/>
              <a:t> </a:t>
            </a:r>
            <a:r>
              <a:rPr lang="en-GB" dirty="0" err="1"/>
              <a:t>ysgol</a:t>
            </a:r>
            <a:r>
              <a:rPr lang="en-GB" dirty="0"/>
              <a:t> </a:t>
            </a:r>
            <a:r>
              <a:rPr lang="en-GB" dirty="0" err="1"/>
              <a:t>fodern</a:t>
            </a:r>
            <a:r>
              <a:rPr lang="en-GB" dirty="0"/>
              <a:t>?</a:t>
            </a:r>
          </a:p>
          <a:p>
            <a:r>
              <a:rPr lang="en-GB" dirty="0"/>
              <a:t>Sut all y </a:t>
            </a:r>
            <a:r>
              <a:rPr lang="en-GB" dirty="0" err="1"/>
              <a:t>syniadau</a:t>
            </a:r>
            <a:r>
              <a:rPr lang="en-GB" dirty="0"/>
              <a:t> yma </a:t>
            </a:r>
            <a:r>
              <a:rPr lang="en-GB" dirty="0" err="1"/>
              <a:t>gael</a:t>
            </a:r>
            <a:r>
              <a:rPr lang="en-GB" dirty="0"/>
              <a:t> </a:t>
            </a:r>
            <a:r>
              <a:rPr lang="en-GB" dirty="0" err="1"/>
              <a:t>eu</a:t>
            </a:r>
            <a:r>
              <a:rPr lang="en-GB" dirty="0"/>
              <a:t> </a:t>
            </a:r>
            <a:r>
              <a:rPr lang="en-GB" dirty="0" err="1"/>
              <a:t>defnyddio</a:t>
            </a:r>
            <a:r>
              <a:rPr lang="en-GB" dirty="0"/>
              <a:t> yn y dosbarth? </a:t>
            </a:r>
          </a:p>
          <a:p>
            <a:endParaRPr lang="en-GB" dirty="0"/>
          </a:p>
        </p:txBody>
      </p:sp>
      <p:sp>
        <p:nvSpPr>
          <p:cNvPr id="4" name="Content Placeholder 3"/>
          <p:cNvSpPr>
            <a:spLocks noGrp="1"/>
          </p:cNvSpPr>
          <p:nvPr>
            <p:ph sz="half" idx="2"/>
          </p:nvPr>
        </p:nvSpPr>
        <p:spPr>
          <a:xfrm>
            <a:off x="4788024" y="1988840"/>
            <a:ext cx="4038600" cy="4525963"/>
          </a:xfrm>
        </p:spPr>
        <p:style>
          <a:lnRef idx="2">
            <a:schemeClr val="accent1"/>
          </a:lnRef>
          <a:fillRef idx="1">
            <a:schemeClr val="lt1"/>
          </a:fillRef>
          <a:effectRef idx="0">
            <a:schemeClr val="accent1"/>
          </a:effectRef>
          <a:fontRef idx="minor">
            <a:schemeClr val="dk1"/>
          </a:fontRef>
        </p:style>
        <p:txBody>
          <a:bodyPr/>
          <a:lstStyle/>
          <a:p>
            <a:r>
              <a:rPr lang="en-GB" dirty="0"/>
              <a:t>Consider 3 of Freire’s key ideas. </a:t>
            </a:r>
          </a:p>
          <a:p>
            <a:r>
              <a:rPr lang="en-GB" dirty="0"/>
              <a:t>How could these ideas  be applied in the context of contemporary school education? </a:t>
            </a:r>
          </a:p>
          <a:p>
            <a:r>
              <a:rPr lang="en-GB" dirty="0"/>
              <a:t>What might this look like in the classroom? </a:t>
            </a:r>
          </a:p>
        </p:txBody>
      </p:sp>
      <p:pic>
        <p:nvPicPr>
          <p:cNvPr id="5" name="Picture 4" descr="Question Mark Free Stock Photo - Public Domain Pi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1044" y="274638"/>
            <a:ext cx="1178628" cy="1178628"/>
          </a:xfrm>
          <a:prstGeom prst="rect">
            <a:avLst/>
          </a:prstGeom>
        </p:spPr>
      </p:pic>
      <p:pic>
        <p:nvPicPr>
          <p:cNvPr id="6" name="Picture 5" descr="Question Mark Free Stock Photo - Public Domain Pi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08172" y="220814"/>
            <a:ext cx="1178628" cy="1178628"/>
          </a:xfrm>
          <a:prstGeom prst="rect">
            <a:avLst/>
          </a:prstGeom>
        </p:spPr>
      </p:pic>
    </p:spTree>
    <p:extLst>
      <p:ext uri="{BB962C8B-B14F-4D97-AF65-F5344CB8AC3E}">
        <p14:creationId xmlns:p14="http://schemas.microsoft.com/office/powerpoint/2010/main" val="2980528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solidFill>
                  <a:schemeClr val="accent1"/>
                </a:solidFill>
              </a:rPr>
              <a:t>Freire </a:t>
            </a:r>
            <a:r>
              <a:rPr lang="en-GB" i="1" dirty="0" err="1">
                <a:solidFill>
                  <a:schemeClr val="accent1"/>
                </a:solidFill>
              </a:rPr>
              <a:t>yn</a:t>
            </a:r>
            <a:r>
              <a:rPr lang="en-GB" i="1" dirty="0">
                <a:solidFill>
                  <a:schemeClr val="accent1"/>
                </a:solidFill>
              </a:rPr>
              <a:t> y </a:t>
            </a:r>
            <a:r>
              <a:rPr lang="en-GB" i="1" dirty="0" err="1">
                <a:solidFill>
                  <a:schemeClr val="accent1"/>
                </a:solidFill>
              </a:rPr>
              <a:t>Dosbarth</a:t>
            </a:r>
            <a:r>
              <a:rPr lang="en-GB" i="1" dirty="0">
                <a:solidFill>
                  <a:schemeClr val="accent1"/>
                </a:solidFill>
              </a:rPr>
              <a:t> </a:t>
            </a:r>
            <a:br>
              <a:rPr lang="en-GB" dirty="0"/>
            </a:br>
            <a:r>
              <a:rPr lang="en-GB" dirty="0"/>
              <a:t>Freire in the Classroom </a:t>
            </a: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a:t>Addysgu drwy </a:t>
            </a:r>
            <a:r>
              <a:rPr lang="en-GB" dirty="0" err="1"/>
              <a:t>ddeialog</a:t>
            </a:r>
            <a:endParaRPr lang="en-GB" dirty="0"/>
          </a:p>
          <a:p>
            <a:r>
              <a:rPr lang="en-GB" dirty="0" err="1"/>
              <a:t>Llythrennedd</a:t>
            </a:r>
            <a:r>
              <a:rPr lang="en-GB" dirty="0"/>
              <a:t> </a:t>
            </a:r>
            <a:r>
              <a:rPr lang="en-GB" dirty="0" err="1"/>
              <a:t>beirniadol</a:t>
            </a:r>
            <a:r>
              <a:rPr lang="en-GB" dirty="0"/>
              <a:t> </a:t>
            </a:r>
          </a:p>
          <a:p>
            <a:r>
              <a:rPr lang="en-GB" dirty="0" err="1"/>
              <a:t>Addysgeg</a:t>
            </a:r>
            <a:r>
              <a:rPr lang="en-GB" dirty="0"/>
              <a:t> wedi ei </a:t>
            </a:r>
            <a:r>
              <a:rPr lang="en-GB" dirty="0" err="1"/>
              <a:t>leoli</a:t>
            </a:r>
            <a:r>
              <a:rPr lang="en-GB" dirty="0"/>
              <a:t> </a:t>
            </a:r>
          </a:p>
          <a:p>
            <a:r>
              <a:rPr lang="en-GB" dirty="0" err="1"/>
              <a:t>Cyfathrebu</a:t>
            </a:r>
            <a:r>
              <a:rPr lang="en-GB" dirty="0"/>
              <a:t> </a:t>
            </a:r>
            <a:r>
              <a:rPr lang="en-GB" dirty="0" err="1"/>
              <a:t>traws-ddiwylliannol</a:t>
            </a:r>
            <a:endParaRPr lang="en-GB" dirty="0"/>
          </a:p>
          <a:p>
            <a:r>
              <a:rPr lang="en-GB" dirty="0" err="1"/>
              <a:t>Asiantaeth</a:t>
            </a:r>
            <a:r>
              <a:rPr lang="en-GB" dirty="0"/>
              <a:t> </a:t>
            </a:r>
            <a:r>
              <a:rPr lang="en-GB" dirty="0" err="1"/>
              <a:t>newid</a:t>
            </a:r>
            <a:endParaRPr lang="en-GB" dirty="0"/>
          </a:p>
          <a:p>
            <a:r>
              <a:rPr lang="en-GB" dirty="0" err="1"/>
              <a:t>Anghyfartaledd</a:t>
            </a:r>
            <a:r>
              <a:rPr lang="en-GB" dirty="0"/>
              <a:t> mewn ysgol a </a:t>
            </a:r>
            <a:r>
              <a:rPr lang="en-GB" dirty="0" err="1"/>
              <a:t>chymdeithas</a:t>
            </a:r>
            <a:endParaRPr lang="en-GB" dirty="0"/>
          </a:p>
          <a:p>
            <a:r>
              <a:rPr lang="en-GB" dirty="0" err="1"/>
              <a:t>Sgiliau</a:t>
            </a:r>
            <a:r>
              <a:rPr lang="en-GB" dirty="0"/>
              <a:t> </a:t>
            </a:r>
            <a:r>
              <a:rPr lang="en-GB" dirty="0" err="1"/>
              <a:t>perfformio</a:t>
            </a:r>
            <a:r>
              <a:rPr lang="en-GB" dirty="0"/>
              <a:t> </a:t>
            </a:r>
          </a:p>
          <a:p>
            <a:pPr marL="0" indent="0" algn="r">
              <a:buNone/>
            </a:pPr>
            <a:r>
              <a:rPr lang="en-GB" dirty="0"/>
              <a:t>Shor, 1987</a:t>
            </a:r>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a:t>Dialogue teaching</a:t>
            </a:r>
          </a:p>
          <a:p>
            <a:r>
              <a:rPr lang="en-GB" dirty="0"/>
              <a:t>Critical literacy </a:t>
            </a:r>
          </a:p>
          <a:p>
            <a:r>
              <a:rPr lang="en-GB" dirty="0"/>
              <a:t>Situated pedagogy</a:t>
            </a:r>
          </a:p>
          <a:p>
            <a:r>
              <a:rPr lang="en-GB" dirty="0"/>
              <a:t>Cross-cultural communication</a:t>
            </a:r>
          </a:p>
          <a:p>
            <a:r>
              <a:rPr lang="en-GB" dirty="0"/>
              <a:t>Change agency </a:t>
            </a:r>
          </a:p>
          <a:p>
            <a:r>
              <a:rPr lang="en-GB" dirty="0"/>
              <a:t>Inequality in school and society  </a:t>
            </a:r>
          </a:p>
          <a:p>
            <a:r>
              <a:rPr lang="en-GB" dirty="0"/>
              <a:t>Performing skills</a:t>
            </a:r>
          </a:p>
          <a:p>
            <a:pPr marL="0" indent="0" algn="r">
              <a:buNone/>
            </a:pPr>
            <a:r>
              <a:rPr lang="en-GB" dirty="0"/>
              <a:t>Shor, 1987</a:t>
            </a:r>
          </a:p>
          <a:p>
            <a:endParaRPr lang="en-GB" dirty="0"/>
          </a:p>
        </p:txBody>
      </p:sp>
      <p:pic>
        <p:nvPicPr>
          <p:cNvPr id="5" name="Picture 4" descr="Question Mark Free Stock Photo - Public Domain Pictur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1044" y="274638"/>
            <a:ext cx="1178628" cy="1178628"/>
          </a:xfrm>
          <a:prstGeom prst="rect">
            <a:avLst/>
          </a:prstGeom>
        </p:spPr>
      </p:pic>
      <p:pic>
        <p:nvPicPr>
          <p:cNvPr id="6" name="Picture 5" descr="Question Mark Free Stock Photo - Public Domain Pictur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24328" y="239010"/>
            <a:ext cx="1178628" cy="1178628"/>
          </a:xfrm>
          <a:prstGeom prst="rect">
            <a:avLst/>
          </a:prstGeom>
        </p:spPr>
      </p:pic>
    </p:spTree>
    <p:extLst>
      <p:ext uri="{BB962C8B-B14F-4D97-AF65-F5344CB8AC3E}">
        <p14:creationId xmlns:p14="http://schemas.microsoft.com/office/powerpoint/2010/main" val="27271032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pPr algn="ctr"/>
            <a:r>
              <a:rPr lang="en-GB" dirty="0" err="1">
                <a:solidFill>
                  <a:schemeClr val="accent1"/>
                </a:solidFill>
              </a:rPr>
              <a:t>Beirniadaethau</a:t>
            </a:r>
            <a:br>
              <a:rPr lang="en-GB" dirty="0">
                <a:solidFill>
                  <a:schemeClr val="accent1"/>
                </a:solidFill>
              </a:rPr>
            </a:br>
            <a:r>
              <a:rPr lang="en-GB" dirty="0"/>
              <a:t>Criticisms </a:t>
            </a:r>
          </a:p>
        </p:txBody>
      </p:sp>
      <p:sp>
        <p:nvSpPr>
          <p:cNvPr id="2" name="Content Placeholder 1"/>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a:solidFill>
                  <a:schemeClr val="tx1"/>
                </a:solidFill>
              </a:rPr>
              <a:t>Iaith a </a:t>
            </a:r>
            <a:r>
              <a:rPr lang="en-GB" dirty="0" err="1">
                <a:solidFill>
                  <a:schemeClr val="tx1"/>
                </a:solidFill>
              </a:rPr>
              <a:t>ddefnyddir</a:t>
            </a:r>
            <a:r>
              <a:rPr lang="en-GB" dirty="0">
                <a:solidFill>
                  <a:schemeClr val="tx1"/>
                </a:solidFill>
              </a:rPr>
              <a:t> </a:t>
            </a:r>
            <a:r>
              <a:rPr lang="en-GB" dirty="0" err="1">
                <a:solidFill>
                  <a:schemeClr val="tx1"/>
                </a:solidFill>
              </a:rPr>
              <a:t>weithiau</a:t>
            </a:r>
            <a:r>
              <a:rPr lang="en-GB" dirty="0">
                <a:solidFill>
                  <a:schemeClr val="tx1"/>
                </a:solidFill>
              </a:rPr>
              <a:t> yn </a:t>
            </a:r>
            <a:r>
              <a:rPr lang="en-GB" dirty="0" err="1">
                <a:solidFill>
                  <a:schemeClr val="tx1"/>
                </a:solidFill>
              </a:rPr>
              <a:t>gyfriniol</a:t>
            </a:r>
            <a:r>
              <a:rPr lang="en-GB" dirty="0">
                <a:solidFill>
                  <a:schemeClr val="tx1"/>
                </a:solidFill>
              </a:rPr>
              <a:t>. </a:t>
            </a:r>
          </a:p>
          <a:p>
            <a:r>
              <a:rPr lang="en-GB" dirty="0" err="1">
                <a:solidFill>
                  <a:schemeClr val="tx1"/>
                </a:solidFill>
              </a:rPr>
              <a:t>Tueddiad</a:t>
            </a:r>
            <a:r>
              <a:rPr lang="en-GB" dirty="0">
                <a:solidFill>
                  <a:schemeClr val="tx1"/>
                </a:solidFill>
              </a:rPr>
              <a:t> </a:t>
            </a:r>
            <a:r>
              <a:rPr lang="en-GB" dirty="0" err="1">
                <a:solidFill>
                  <a:schemeClr val="tx1"/>
                </a:solidFill>
              </a:rPr>
              <a:t>i</a:t>
            </a:r>
            <a:r>
              <a:rPr lang="en-GB" dirty="0">
                <a:solidFill>
                  <a:schemeClr val="tx1"/>
                </a:solidFill>
              </a:rPr>
              <a:t> weld y </a:t>
            </a:r>
            <a:r>
              <a:rPr lang="en-GB" dirty="0" err="1">
                <a:solidFill>
                  <a:schemeClr val="tx1"/>
                </a:solidFill>
              </a:rPr>
              <a:t>byd</a:t>
            </a:r>
            <a:r>
              <a:rPr lang="en-GB" dirty="0">
                <a:solidFill>
                  <a:schemeClr val="tx1"/>
                </a:solidFill>
              </a:rPr>
              <a:t> yn </a:t>
            </a:r>
            <a:r>
              <a:rPr lang="en-GB" dirty="0" err="1">
                <a:solidFill>
                  <a:schemeClr val="tx1"/>
                </a:solidFill>
              </a:rPr>
              <a:t>ddu</a:t>
            </a:r>
            <a:r>
              <a:rPr lang="en-GB" dirty="0">
                <a:solidFill>
                  <a:schemeClr val="tx1"/>
                </a:solidFill>
              </a:rPr>
              <a:t> a </a:t>
            </a:r>
            <a:r>
              <a:rPr lang="en-GB" dirty="0" err="1">
                <a:solidFill>
                  <a:schemeClr val="tx1"/>
                </a:solidFill>
              </a:rPr>
              <a:t>gwyn</a:t>
            </a:r>
            <a:r>
              <a:rPr lang="en-GB" dirty="0">
                <a:solidFill>
                  <a:schemeClr val="tx1"/>
                </a:solidFill>
              </a:rPr>
              <a:t> – </a:t>
            </a:r>
            <a:r>
              <a:rPr lang="en-GB" dirty="0" err="1">
                <a:solidFill>
                  <a:schemeClr val="tx1"/>
                </a:solidFill>
              </a:rPr>
              <a:t>rydych</a:t>
            </a:r>
            <a:r>
              <a:rPr lang="en-GB" dirty="0">
                <a:solidFill>
                  <a:schemeClr val="tx1"/>
                </a:solidFill>
              </a:rPr>
              <a:t> nail </a:t>
            </a:r>
            <a:r>
              <a:rPr lang="en-GB" dirty="0" err="1">
                <a:solidFill>
                  <a:schemeClr val="tx1"/>
                </a:solidFill>
              </a:rPr>
              <a:t>ai</a:t>
            </a:r>
            <a:r>
              <a:rPr lang="en-GB" dirty="0">
                <a:solidFill>
                  <a:schemeClr val="tx1"/>
                </a:solidFill>
              </a:rPr>
              <a:t> yn </a:t>
            </a:r>
            <a:r>
              <a:rPr lang="en-GB" dirty="0" err="1">
                <a:solidFill>
                  <a:schemeClr val="tx1"/>
                </a:solidFill>
              </a:rPr>
              <a:t>cefnogi’r</a:t>
            </a:r>
            <a:r>
              <a:rPr lang="en-GB" dirty="0">
                <a:solidFill>
                  <a:schemeClr val="tx1"/>
                </a:solidFill>
              </a:rPr>
              <a:t> </a:t>
            </a:r>
            <a:r>
              <a:rPr lang="en-GB" dirty="0" err="1">
                <a:solidFill>
                  <a:schemeClr val="tx1"/>
                </a:solidFill>
              </a:rPr>
              <a:t>gorthrymedig</a:t>
            </a:r>
            <a:r>
              <a:rPr lang="en-GB" dirty="0">
                <a:solidFill>
                  <a:schemeClr val="tx1"/>
                </a:solidFill>
              </a:rPr>
              <a:t> neu yn </a:t>
            </a:r>
            <a:r>
              <a:rPr lang="en-GB" dirty="0" err="1">
                <a:solidFill>
                  <a:schemeClr val="tx1"/>
                </a:solidFill>
              </a:rPr>
              <a:t>eu</a:t>
            </a:r>
            <a:r>
              <a:rPr lang="en-GB" dirty="0">
                <a:solidFill>
                  <a:schemeClr val="tx1"/>
                </a:solidFill>
              </a:rPr>
              <a:t> </a:t>
            </a:r>
            <a:r>
              <a:rPr lang="en-GB" dirty="0" err="1">
                <a:solidFill>
                  <a:schemeClr val="tx1"/>
                </a:solidFill>
              </a:rPr>
              <a:t>herbyn</a:t>
            </a:r>
            <a:r>
              <a:rPr lang="en-GB" dirty="0">
                <a:solidFill>
                  <a:schemeClr val="tx1"/>
                </a:solidFill>
              </a:rPr>
              <a:t>. </a:t>
            </a:r>
            <a:r>
              <a:rPr lang="en-GB" dirty="0" err="1">
                <a:solidFill>
                  <a:schemeClr val="tx1"/>
                </a:solidFill>
              </a:rPr>
              <a:t>Safbwynt</a:t>
            </a:r>
            <a:r>
              <a:rPr lang="en-GB" dirty="0">
                <a:solidFill>
                  <a:schemeClr val="tx1"/>
                </a:solidFill>
              </a:rPr>
              <a:t> rhy </a:t>
            </a:r>
            <a:r>
              <a:rPr lang="en-GB" dirty="0" err="1">
                <a:solidFill>
                  <a:schemeClr val="tx1"/>
                </a:solidFill>
              </a:rPr>
              <a:t>syml</a:t>
            </a:r>
            <a:r>
              <a:rPr lang="en-GB" dirty="0">
                <a:solidFill>
                  <a:schemeClr val="tx1"/>
                </a:solidFill>
              </a:rPr>
              <a:t>.</a:t>
            </a:r>
          </a:p>
          <a:p>
            <a:r>
              <a:rPr lang="en-GB" dirty="0">
                <a:solidFill>
                  <a:schemeClr val="tx1"/>
                </a:solidFill>
              </a:rPr>
              <a:t>Ceisio </a:t>
            </a:r>
            <a:r>
              <a:rPr lang="en-GB" dirty="0" err="1">
                <a:solidFill>
                  <a:schemeClr val="tx1"/>
                </a:solidFill>
              </a:rPr>
              <a:t>troi</a:t>
            </a:r>
            <a:r>
              <a:rPr lang="en-GB" dirty="0">
                <a:solidFill>
                  <a:schemeClr val="tx1"/>
                </a:solidFill>
              </a:rPr>
              <a:t> </a:t>
            </a:r>
            <a:r>
              <a:rPr lang="en-GB" dirty="0" err="1">
                <a:solidFill>
                  <a:schemeClr val="tx1"/>
                </a:solidFill>
              </a:rPr>
              <a:t>materion</a:t>
            </a:r>
            <a:r>
              <a:rPr lang="en-GB" dirty="0">
                <a:solidFill>
                  <a:schemeClr val="tx1"/>
                </a:solidFill>
              </a:rPr>
              <a:t> </a:t>
            </a:r>
            <a:r>
              <a:rPr lang="en-GB" dirty="0" err="1">
                <a:solidFill>
                  <a:schemeClr val="tx1"/>
                </a:solidFill>
              </a:rPr>
              <a:t>pob</a:t>
            </a:r>
            <a:r>
              <a:rPr lang="en-GB" dirty="0">
                <a:solidFill>
                  <a:schemeClr val="tx1"/>
                </a:solidFill>
              </a:rPr>
              <a:t> dydd mewn </a:t>
            </a:r>
            <a:r>
              <a:rPr lang="en-GB" dirty="0" err="1">
                <a:solidFill>
                  <a:schemeClr val="tx1"/>
                </a:solidFill>
              </a:rPr>
              <a:t>i</a:t>
            </a:r>
            <a:r>
              <a:rPr lang="en-GB" dirty="0">
                <a:solidFill>
                  <a:schemeClr val="tx1"/>
                </a:solidFill>
              </a:rPr>
              <a:t> </a:t>
            </a:r>
            <a:r>
              <a:rPr lang="en-GB" dirty="0" err="1">
                <a:solidFill>
                  <a:schemeClr val="tx1"/>
                </a:solidFill>
              </a:rPr>
              <a:t>esiamplau</a:t>
            </a:r>
            <a:r>
              <a:rPr lang="en-GB" dirty="0">
                <a:solidFill>
                  <a:schemeClr val="tx1"/>
                </a:solidFill>
              </a:rPr>
              <a:t> </a:t>
            </a:r>
            <a:r>
              <a:rPr lang="en-GB" dirty="0" err="1">
                <a:solidFill>
                  <a:schemeClr val="tx1"/>
                </a:solidFill>
              </a:rPr>
              <a:t>addysgegol</a:t>
            </a:r>
            <a:r>
              <a:rPr lang="en-GB" dirty="0">
                <a:solidFill>
                  <a:schemeClr val="tx1"/>
                </a:solidFill>
              </a:rPr>
              <a:t>, ond </a:t>
            </a:r>
            <a:r>
              <a:rPr lang="en-GB" dirty="0" err="1">
                <a:solidFill>
                  <a:schemeClr val="tx1"/>
                </a:solidFill>
              </a:rPr>
              <a:t>profiadau</a:t>
            </a:r>
            <a:r>
              <a:rPr lang="en-GB" dirty="0">
                <a:solidFill>
                  <a:schemeClr val="tx1"/>
                </a:solidFill>
              </a:rPr>
              <a:t> </a:t>
            </a:r>
            <a:r>
              <a:rPr lang="en-GB" dirty="0" err="1">
                <a:solidFill>
                  <a:schemeClr val="tx1"/>
                </a:solidFill>
              </a:rPr>
              <a:t>personol</a:t>
            </a:r>
            <a:r>
              <a:rPr lang="en-GB" dirty="0">
                <a:solidFill>
                  <a:schemeClr val="tx1"/>
                </a:solidFill>
              </a:rPr>
              <a:t> Freire </a:t>
            </a:r>
            <a:r>
              <a:rPr lang="en-GB" dirty="0" err="1">
                <a:solidFill>
                  <a:schemeClr val="tx1"/>
                </a:solidFill>
              </a:rPr>
              <a:t>wedi’u</a:t>
            </a:r>
            <a:r>
              <a:rPr lang="en-GB" dirty="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amgylcheddau</a:t>
            </a:r>
            <a:r>
              <a:rPr lang="en-GB" dirty="0">
                <a:solidFill>
                  <a:schemeClr val="tx1"/>
                </a:solidFill>
              </a:rPr>
              <a:t> </a:t>
            </a:r>
            <a:r>
              <a:rPr lang="en-GB" dirty="0" err="1">
                <a:solidFill>
                  <a:schemeClr val="tx1"/>
                </a:solidFill>
              </a:rPr>
              <a:t>addysgol</a:t>
            </a:r>
            <a:r>
              <a:rPr lang="en-GB" dirty="0">
                <a:solidFill>
                  <a:schemeClr val="tx1"/>
                </a:solidFill>
              </a:rPr>
              <a:t> </a:t>
            </a:r>
            <a:r>
              <a:rPr lang="en-GB" dirty="0" err="1">
                <a:solidFill>
                  <a:schemeClr val="tx1"/>
                </a:solidFill>
              </a:rPr>
              <a:t>ffurfiol</a:t>
            </a:r>
            <a:r>
              <a:rPr lang="en-GB" dirty="0">
                <a:solidFill>
                  <a:schemeClr val="tx1"/>
                </a:solidFill>
              </a:rPr>
              <a:t> a </a:t>
            </a:r>
            <a:r>
              <a:rPr lang="en-GB" dirty="0" err="1">
                <a:solidFill>
                  <a:schemeClr val="tx1"/>
                </a:solidFill>
              </a:rPr>
              <a:t>strwythuredig</a:t>
            </a:r>
            <a:r>
              <a:rPr lang="en-GB" dirty="0">
                <a:solidFill>
                  <a:schemeClr val="tx1"/>
                </a:solidFill>
              </a:rPr>
              <a:t>. </a:t>
            </a:r>
          </a:p>
        </p:txBody>
      </p:sp>
      <p:sp>
        <p:nvSpPr>
          <p:cNvPr id="3" name="Content Placeholder 2"/>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a:t>Language used is sometimes ‘mystical’.  </a:t>
            </a:r>
          </a:p>
          <a:p>
            <a:r>
              <a:rPr lang="en-GB" dirty="0"/>
              <a:t>Tends to see the world in binary views – you are either with the oppressed or against them. Over simplistic view. </a:t>
            </a:r>
          </a:p>
          <a:p>
            <a:r>
              <a:rPr lang="en-GB" dirty="0"/>
              <a:t>Tries to turn everyday situations into pedagogical examples, but his own personal experience was of formal, structured educational environments. </a:t>
            </a:r>
          </a:p>
        </p:txBody>
      </p:sp>
    </p:spTree>
    <p:extLst>
      <p:ext uri="{BB962C8B-B14F-4D97-AF65-F5344CB8AC3E}">
        <p14:creationId xmlns:p14="http://schemas.microsoft.com/office/powerpoint/2010/main" val="32747326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a:xfrm>
            <a:off x="369277" y="1600202"/>
            <a:ext cx="8414239" cy="4924425"/>
          </a:xfrm>
        </p:spPr>
        <p:txBody>
          <a:bodyPr/>
          <a:lstStyle/>
          <a:p>
            <a:pPr eaLnBrk="1" hangingPunct="1">
              <a:lnSpc>
                <a:spcPct val="80000"/>
              </a:lnSpc>
              <a:defRPr/>
            </a:pPr>
            <a:endParaRPr lang="en-US" altLang="en-US" sz="1800" dirty="0">
              <a:ea typeface="ＭＳ Ｐゴシック" pitchFamily="34" charset="-128"/>
            </a:endParaRPr>
          </a:p>
          <a:p>
            <a:pPr eaLnBrk="1" hangingPunct="1">
              <a:lnSpc>
                <a:spcPct val="80000"/>
              </a:lnSpc>
              <a:defRPr/>
            </a:pPr>
            <a:r>
              <a:rPr lang="en-US" altLang="en-US" sz="2400" dirty="0" err="1">
                <a:ea typeface="ＭＳ Ｐゴシック" pitchFamily="34" charset="-128"/>
              </a:rPr>
              <a:t>Curren</a:t>
            </a:r>
            <a:r>
              <a:rPr lang="en-US" altLang="en-US" sz="2400" dirty="0">
                <a:ea typeface="ＭＳ Ｐゴシック" pitchFamily="34" charset="-128"/>
              </a:rPr>
              <a:t>, R (</a:t>
            </a:r>
            <a:r>
              <a:rPr lang="en-US" altLang="en-US" sz="2400" dirty="0" err="1">
                <a:ea typeface="ＭＳ Ｐゴシック" pitchFamily="34" charset="-128"/>
              </a:rPr>
              <a:t>eds</a:t>
            </a:r>
            <a:r>
              <a:rPr lang="en-US" altLang="en-US" sz="2400" dirty="0">
                <a:ea typeface="ＭＳ Ｐゴシック" pitchFamily="34" charset="-128"/>
              </a:rPr>
              <a:t>) (2007) </a:t>
            </a:r>
            <a:r>
              <a:rPr lang="en-US" altLang="en-US" sz="2400" i="1" dirty="0">
                <a:ea typeface="ＭＳ Ｐゴシック" pitchFamily="34" charset="-128"/>
              </a:rPr>
              <a:t>Philosophy of Education: an Anthology</a:t>
            </a:r>
            <a:r>
              <a:rPr lang="en-US" altLang="en-US" sz="2400" dirty="0">
                <a:ea typeface="ＭＳ Ｐゴシック" pitchFamily="34" charset="-128"/>
              </a:rPr>
              <a:t>. Oxford: Blackwell.</a:t>
            </a:r>
          </a:p>
          <a:p>
            <a:pPr eaLnBrk="1" hangingPunct="1">
              <a:lnSpc>
                <a:spcPct val="80000"/>
              </a:lnSpc>
              <a:defRPr/>
            </a:pPr>
            <a:r>
              <a:rPr lang="en-GB" altLang="en-US" sz="2400" dirty="0"/>
              <a:t>Irwin, J (2012) </a:t>
            </a:r>
            <a:r>
              <a:rPr lang="en-GB" altLang="en-US" sz="2400" i="1" dirty="0"/>
              <a:t>Paulo </a:t>
            </a:r>
            <a:r>
              <a:rPr lang="en-GB" altLang="en-US" sz="2400" i="1" dirty="0" err="1"/>
              <a:t>Freire’s</a:t>
            </a:r>
            <a:r>
              <a:rPr lang="en-GB" altLang="en-US" sz="2400" i="1" dirty="0"/>
              <a:t> Philosophy  of Education: origins, developments, Impacts and legacies</a:t>
            </a:r>
            <a:r>
              <a:rPr lang="en-GB" altLang="en-US" sz="2400" dirty="0"/>
              <a:t>. London: Continuum.</a:t>
            </a:r>
          </a:p>
          <a:p>
            <a:pPr>
              <a:lnSpc>
                <a:spcPct val="80000"/>
              </a:lnSpc>
              <a:defRPr/>
            </a:pPr>
            <a:r>
              <a:rPr lang="en-GB" sz="2400" dirty="0"/>
              <a:t>Palmer, J. &amp; Cooper, D.E. (2001) </a:t>
            </a:r>
            <a:r>
              <a:rPr lang="en-GB" sz="2400" i="1" dirty="0"/>
              <a:t>Fifty Modern Thinkers on Education: From Piaget to the Present Day. </a:t>
            </a:r>
            <a:r>
              <a:rPr lang="en-GB" sz="2400" dirty="0"/>
              <a:t>London: Routledge Key Guides. </a:t>
            </a:r>
            <a:r>
              <a:rPr lang="en-US" altLang="en-US" sz="2400" dirty="0">
                <a:ea typeface="ＭＳ Ｐゴシック" pitchFamily="34" charset="-128"/>
              </a:rPr>
              <a:t>  </a:t>
            </a:r>
          </a:p>
          <a:p>
            <a:pPr eaLnBrk="1" hangingPunct="1">
              <a:lnSpc>
                <a:spcPct val="80000"/>
              </a:lnSpc>
              <a:defRPr/>
            </a:pPr>
            <a:r>
              <a:rPr lang="en-GB" altLang="en-US" sz="2400" dirty="0"/>
              <a:t>Pound, L. (2012) </a:t>
            </a:r>
            <a:r>
              <a:rPr lang="en-GB" altLang="en-US" sz="2400" i="1" dirty="0"/>
              <a:t>How Children Learn. Luton: Andrews UK. </a:t>
            </a:r>
          </a:p>
          <a:p>
            <a:pPr>
              <a:lnSpc>
                <a:spcPct val="80000"/>
              </a:lnSpc>
              <a:defRPr/>
            </a:pPr>
            <a:r>
              <a:rPr lang="en-GB" sz="2400" dirty="0"/>
              <a:t>Shor, I. (</a:t>
            </a:r>
            <a:r>
              <a:rPr lang="en-GB" sz="2400" dirty="0" err="1"/>
              <a:t>ed</a:t>
            </a:r>
            <a:r>
              <a:rPr lang="en-GB" sz="2400" dirty="0"/>
              <a:t>) (1987) F</a:t>
            </a:r>
            <a:r>
              <a:rPr lang="en-GB" sz="2400" i="1" dirty="0"/>
              <a:t>reire for the Classroom</a:t>
            </a:r>
            <a:r>
              <a:rPr lang="en-GB" sz="2400" dirty="0"/>
              <a:t>. Portsmouth, NH: Boynton/Cook.</a:t>
            </a:r>
            <a:endParaRPr lang="en-GB" altLang="en-US" sz="2400" dirty="0"/>
          </a:p>
          <a:p>
            <a:pPr eaLnBrk="1" hangingPunct="1">
              <a:lnSpc>
                <a:spcPct val="80000"/>
              </a:lnSpc>
              <a:defRPr/>
            </a:pPr>
            <a:r>
              <a:rPr lang="en-GB" altLang="en-US" sz="2400" dirty="0" err="1"/>
              <a:t>Ulmschneider</a:t>
            </a:r>
            <a:r>
              <a:rPr lang="en-GB" altLang="en-US" sz="2400" dirty="0"/>
              <a:t>. S. ( 2011) </a:t>
            </a:r>
            <a:r>
              <a:rPr lang="en-GB" sz="2400" i="1" dirty="0"/>
              <a:t>Paulo </a:t>
            </a:r>
            <a:r>
              <a:rPr lang="en-GB" sz="2400" i="1" dirty="0" err="1"/>
              <a:t>Freire</a:t>
            </a:r>
            <a:r>
              <a:rPr lang="en-GB" sz="2400" i="1" dirty="0"/>
              <a:t>: theory and life. Available at </a:t>
            </a:r>
            <a:r>
              <a:rPr lang="cy-GB" sz="2400" dirty="0">
                <a:hlinkClick r:id="rId3"/>
              </a:rPr>
              <a:t>https://www.youtube.com/watch?v=hMhumwBVwzU</a:t>
            </a:r>
            <a:r>
              <a:rPr lang="cy-GB" sz="2400" dirty="0"/>
              <a:t>. ( Accessed 1.2.15). </a:t>
            </a:r>
          </a:p>
          <a:p>
            <a:pPr eaLnBrk="1" hangingPunct="1">
              <a:lnSpc>
                <a:spcPct val="80000"/>
              </a:lnSpc>
              <a:defRPr/>
            </a:pPr>
            <a:endParaRPr lang="en-GB" altLang="en-US" sz="2400" dirty="0"/>
          </a:p>
          <a:p>
            <a:pPr eaLnBrk="1" hangingPunct="1">
              <a:lnSpc>
                <a:spcPct val="80000"/>
              </a:lnSpc>
              <a:defRPr/>
            </a:pPr>
            <a:endParaRPr lang="en-GB" altLang="en-US" sz="2400" dirty="0"/>
          </a:p>
          <a:p>
            <a:pPr marL="109537" indent="0">
              <a:lnSpc>
                <a:spcPct val="80000"/>
              </a:lnSpc>
              <a:buNone/>
              <a:defRPr/>
            </a:pPr>
            <a:endParaRPr lang="en-GB" altLang="en-US" sz="1800" i="1" dirty="0"/>
          </a:p>
          <a:p>
            <a:pPr eaLnBrk="1" hangingPunct="1">
              <a:lnSpc>
                <a:spcPct val="80000"/>
              </a:lnSpc>
              <a:defRPr/>
            </a:pPr>
            <a:endParaRPr lang="en-GB" altLang="en-US" sz="1800" dirty="0"/>
          </a:p>
        </p:txBody>
      </p:sp>
      <p:sp>
        <p:nvSpPr>
          <p:cNvPr id="34818" name="Rectangle 2"/>
          <p:cNvSpPr>
            <a:spLocks noGrp="1" noChangeArrowheads="1"/>
          </p:cNvSpPr>
          <p:nvPr>
            <p:ph type="title"/>
          </p:nvPr>
        </p:nvSpPr>
        <p:spPr/>
        <p:txBody>
          <a:bodyPr>
            <a:normAutofit fontScale="90000"/>
          </a:bodyPr>
          <a:lstStyle/>
          <a:p>
            <a:pPr algn="ctr">
              <a:defRPr/>
            </a:pPr>
            <a:r>
              <a:rPr lang="en-GB" dirty="0" err="1">
                <a:solidFill>
                  <a:schemeClr val="accent1"/>
                </a:solidFill>
              </a:rPr>
              <a:t>Llyfryddiaeth</a:t>
            </a:r>
            <a:r>
              <a:rPr lang="en-GB" dirty="0">
                <a:solidFill>
                  <a:schemeClr val="accent1"/>
                </a:solidFill>
              </a:rPr>
              <a:t>      </a:t>
            </a:r>
            <a:br>
              <a:rPr lang="en-GB" dirty="0">
                <a:solidFill>
                  <a:schemeClr val="accent1"/>
                </a:solidFill>
              </a:rPr>
            </a:br>
            <a:r>
              <a:rPr lang="en-GB" dirty="0"/>
              <a:t> Bibliography</a:t>
            </a:r>
          </a:p>
        </p:txBody>
      </p:sp>
    </p:spTree>
    <p:extLst>
      <p:ext uri="{BB962C8B-B14F-4D97-AF65-F5344CB8AC3E}">
        <p14:creationId xmlns:p14="http://schemas.microsoft.com/office/powerpoint/2010/main" val="2698270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260</TotalTime>
  <Words>3075</Words>
  <Application>Microsoft Office PowerPoint</Application>
  <PresentationFormat>On-screen Show (4:3)</PresentationFormat>
  <Paragraphs>290</Paragraphs>
  <Slides>23</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ＭＳ Ｐゴシック</vt:lpstr>
      <vt:lpstr>Arial</vt:lpstr>
      <vt:lpstr>Bradley Hand ITC</vt:lpstr>
      <vt:lpstr>Calibri</vt:lpstr>
      <vt:lpstr>Office Theme</vt:lpstr>
      <vt:lpstr>ECES6008/C</vt:lpstr>
      <vt:lpstr>What is your opinion? </vt:lpstr>
      <vt:lpstr>Deall Byd Freire  Understanding Freire’s World </vt:lpstr>
      <vt:lpstr>Addysg fel Gweithred Gwleidyddol  Education as a Political Act</vt:lpstr>
      <vt:lpstr> Damcaniaeth o Orthrymder Theory of Oppression  </vt:lpstr>
      <vt:lpstr>Tasg /  Task</vt:lpstr>
      <vt:lpstr>Rhyddid Freedom</vt:lpstr>
      <vt:lpstr>Y Gormesydd a’r Gorthrymedig  Oppressor v Oppressed </vt:lpstr>
      <vt:lpstr>Addysg Feirniadol Critical Education </vt:lpstr>
      <vt:lpstr>PowerPoint Presentation</vt:lpstr>
      <vt:lpstr>PowerPoint Presentation</vt:lpstr>
      <vt:lpstr>Beth yw ‘deall’?  What is ‘knowing’?</vt:lpstr>
      <vt:lpstr>Gwybodaeth Knowledge</vt:lpstr>
      <vt:lpstr>Deialog Beirniadol  Critical Dialogue </vt:lpstr>
      <vt:lpstr>Ymwybyddiaeth beirniadol ‘Conscientization’ / ‘critical consciousness’</vt:lpstr>
      <vt:lpstr> Addysg yn Seiliedig ar Osod Problemau Problem Posing Education </vt:lpstr>
      <vt:lpstr>Tasg  Task</vt:lpstr>
      <vt:lpstr>Letters to Those who Dare Teach (Freire, 1998) </vt:lpstr>
      <vt:lpstr> Paulo Freire: Damcaniaethau a Bywyd  Paulo Freire: Theory and Life </vt:lpstr>
      <vt:lpstr>Freire yn y Dosbarth  Freire in the Classroom </vt:lpstr>
      <vt:lpstr>Freire yn y Dosbarth  Freire in the Classroom </vt:lpstr>
      <vt:lpstr>Beirniadaethau Criticisms </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SJPE6009/C  Addysg Ategol - Sesiwn3  Complementary Education - Session 3   Freire</dc:title>
  <dc:creator>Sarah Stewart</dc:creator>
  <cp:lastModifiedBy>Helen A Griffiths</cp:lastModifiedBy>
  <cp:revision>16</cp:revision>
  <dcterms:created xsi:type="dcterms:W3CDTF">2016-02-01T20:23:40Z</dcterms:created>
  <dcterms:modified xsi:type="dcterms:W3CDTF">2025-02-24T14:47:37Z</dcterms:modified>
</cp:coreProperties>
</file>