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4" r:id="rId9"/>
    <p:sldId id="265" r:id="rId10"/>
    <p:sldId id="269" r:id="rId11"/>
    <p:sldId id="273" r:id="rId12"/>
    <p:sldId id="274"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GB"/>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F2940893-9D74-4A62-9CA6-2FFAEAED8978}" type="datetimeFigureOut">
              <a:rPr lang="en-GB" smtClean="0"/>
              <a:t>18/05/2024</a:t>
            </a:fld>
            <a:endParaRPr lang="en-GB"/>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303D40C0-9E66-4D9F-9FD6-0007B93539CD}" type="slidenum">
              <a:rPr lang="en-GB" smtClean="0"/>
              <a:t>‹#›</a:t>
            </a:fld>
            <a:endParaRPr lang="en-GB"/>
          </a:p>
        </p:txBody>
      </p:sp>
    </p:spTree>
    <p:extLst>
      <p:ext uri="{BB962C8B-B14F-4D97-AF65-F5344CB8AC3E}">
        <p14:creationId xmlns:p14="http://schemas.microsoft.com/office/powerpoint/2010/main" val="114028949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2940893-9D74-4A62-9CA6-2FFAEAED8978}" type="datetimeFigureOut">
              <a:rPr lang="en-GB" smtClean="0"/>
              <a:t>18/05/2024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03D40C0-9E66-4D9F-9FD6-0007B93539CD}" type="slidenum">
              <a:rPr lang="en-GB" smtClean="0"/>
              <a:t>‹#›</a:t>
            </a:fld>
            <a:endParaRPr lang="en-GB"/>
          </a:p>
        </p:txBody>
      </p:sp>
    </p:spTree>
    <p:extLst>
      <p:ext uri="{BB962C8B-B14F-4D97-AF65-F5344CB8AC3E}">
        <p14:creationId xmlns:p14="http://schemas.microsoft.com/office/powerpoint/2010/main" val="40235629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GB"/>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F2940893-9D74-4A62-9CA6-2FFAEAED8978}" type="datetimeFigureOut">
              <a:rPr lang="en-GB" smtClean="0"/>
              <a:t>18/05/2024</a:t>
            </a:fld>
            <a:endParaRPr lang="en-GB"/>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1060"/>
            <a:ext cx="2112264" cy="228600"/>
          </a:xfrm>
        </p:spPr>
        <p:txBody>
          <a:bodyPr/>
          <a:lstStyle/>
          <a:p>
            <a:fld id="{303D40C0-9E66-4D9F-9FD6-0007B93539CD}" type="slidenum">
              <a:rPr lang="en-GB" smtClean="0"/>
              <a:t>‹#›</a:t>
            </a:fld>
            <a:endParaRPr lang="en-GB"/>
          </a:p>
        </p:txBody>
      </p:sp>
    </p:spTree>
    <p:extLst>
      <p:ext uri="{BB962C8B-B14F-4D97-AF65-F5344CB8AC3E}">
        <p14:creationId xmlns:p14="http://schemas.microsoft.com/office/powerpoint/2010/main" val="392405913"/>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F2940893-9D74-4A62-9CA6-2FFAEAED8978}" type="datetimeFigureOut">
              <a:rPr lang="en-GB" smtClean="0"/>
              <a:t>18/05/2024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3D40C0-9E66-4D9F-9FD6-0007B93539CD}" type="slidenum">
              <a:rPr lang="en-GB" smtClean="0"/>
              <a:t>‹#›</a:t>
            </a:fld>
            <a:endParaRPr lang="en-GB"/>
          </a:p>
        </p:txBody>
      </p:sp>
    </p:spTree>
    <p:extLst>
      <p:ext uri="{BB962C8B-B14F-4D97-AF65-F5344CB8AC3E}">
        <p14:creationId xmlns:p14="http://schemas.microsoft.com/office/powerpoint/2010/main" val="129735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2940893-9D74-4A62-9CA6-2FFAEAED8978}" type="datetimeFigureOut">
              <a:rPr lang="en-GB" smtClean="0"/>
              <a:t>18/05/2024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03D40C0-9E66-4D9F-9FD6-0007B93539CD}" type="slidenum">
              <a:rPr lang="en-GB" smtClean="0"/>
              <a:t>‹#›</a:t>
            </a:fld>
            <a:endParaRPr lang="en-GB"/>
          </a:p>
        </p:txBody>
      </p:sp>
    </p:spTree>
    <p:extLst>
      <p:ext uri="{BB962C8B-B14F-4D97-AF65-F5344CB8AC3E}">
        <p14:creationId xmlns:p14="http://schemas.microsoft.com/office/powerpoint/2010/main" val="25542218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F2940893-9D74-4A62-9CA6-2FFAEAED8978}" type="datetimeFigureOut">
              <a:rPr lang="en-GB" smtClean="0"/>
              <a:t>18/05/2024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03D40C0-9E66-4D9F-9FD6-0007B93539CD}" type="slidenum">
              <a:rPr lang="en-GB" smtClean="0"/>
              <a:t>‹#›</a:t>
            </a:fld>
            <a:endParaRPr lang="en-GB"/>
          </a:p>
        </p:txBody>
      </p:sp>
    </p:spTree>
    <p:extLst>
      <p:ext uri="{BB962C8B-B14F-4D97-AF65-F5344CB8AC3E}">
        <p14:creationId xmlns:p14="http://schemas.microsoft.com/office/powerpoint/2010/main" val="785673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940893-9D74-4A62-9CA6-2FFAEAED8978}" type="datetimeFigureOut">
              <a:rPr lang="en-GB" smtClean="0"/>
              <a:t>18/05/2024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03D40C0-9E66-4D9F-9FD6-0007B93539CD}" type="slidenum">
              <a:rPr lang="en-GB" smtClean="0"/>
              <a:t>‹#›</a:t>
            </a:fld>
            <a:endParaRPr lang="en-GB"/>
          </a:p>
        </p:txBody>
      </p:sp>
    </p:spTree>
    <p:extLst>
      <p:ext uri="{BB962C8B-B14F-4D97-AF65-F5344CB8AC3E}">
        <p14:creationId xmlns:p14="http://schemas.microsoft.com/office/powerpoint/2010/main" val="26603539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GB"/>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8" name="Date Placeholder 7"/>
          <p:cNvSpPr>
            <a:spLocks noGrp="1"/>
          </p:cNvSpPr>
          <p:nvPr>
            <p:ph type="dt" sz="half" idx="10"/>
          </p:nvPr>
        </p:nvSpPr>
        <p:spPr/>
        <p:txBody>
          <a:bodyPr/>
          <a:lstStyle/>
          <a:p>
            <a:fld id="{F2940893-9D74-4A62-9CA6-2FFAEAED8978}" type="datetimeFigureOut">
              <a:rPr lang="en-GB" smtClean="0"/>
              <a:t>18/05/2024</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303D40C0-9E66-4D9F-9FD6-0007B93539CD}"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2011177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F2940893-9D74-4A62-9CA6-2FFAEAED8978}" type="datetimeFigureOut">
              <a:rPr lang="en-GB" smtClean="0"/>
              <a:t>18/05/2024</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303D40C0-9E66-4D9F-9FD6-0007B93539CD}"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022881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2940893-9D74-4A62-9CA6-2FFAEAED8978}" type="datetimeFigureOut">
              <a:rPr lang="en-GB" smtClean="0"/>
              <a:t>18/05/2024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3D40C0-9E66-4D9F-9FD6-0007B93539CD}" type="slidenum">
              <a:rPr lang="en-GB" smtClean="0"/>
              <a:t>‹#›</a:t>
            </a:fld>
            <a:endParaRPr lang="en-GB"/>
          </a:p>
        </p:txBody>
      </p:sp>
    </p:spTree>
    <p:extLst>
      <p:ext uri="{BB962C8B-B14F-4D97-AF65-F5344CB8AC3E}">
        <p14:creationId xmlns:p14="http://schemas.microsoft.com/office/powerpoint/2010/main" val="3366574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2940893-9D74-4A62-9CA6-2FFAEAED8978}" type="datetimeFigureOut">
              <a:rPr lang="en-GB" smtClean="0"/>
              <a:t>18/05/2024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3D40C0-9E66-4D9F-9FD6-0007B93539CD}" type="slidenum">
              <a:rPr lang="en-GB" smtClean="0"/>
              <a:t>‹#›</a:t>
            </a:fld>
            <a:endParaRPr lang="en-GB"/>
          </a:p>
        </p:txBody>
      </p:sp>
    </p:spTree>
    <p:extLst>
      <p:ext uri="{BB962C8B-B14F-4D97-AF65-F5344CB8AC3E}">
        <p14:creationId xmlns:p14="http://schemas.microsoft.com/office/powerpoint/2010/main" val="3183239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F2940893-9D74-4A62-9CA6-2FFAEAED8978}" type="datetimeFigureOut">
              <a:rPr lang="en-GB" smtClean="0"/>
              <a:t>18/05/2024</a:t>
            </a:fld>
            <a:endParaRPr lang="en-GB"/>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03D40C0-9E66-4D9F-9FD6-0007B93539CD}" type="slidenum">
              <a:rPr lang="en-GB" smtClean="0"/>
              <a:t>‹#›</a:t>
            </a:fld>
            <a:endParaRPr lang="en-GB"/>
          </a:p>
        </p:txBody>
      </p:sp>
    </p:spTree>
    <p:extLst>
      <p:ext uri="{BB962C8B-B14F-4D97-AF65-F5344CB8AC3E}">
        <p14:creationId xmlns:p14="http://schemas.microsoft.com/office/powerpoint/2010/main" val="1324585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A259A-99FC-48F1-A26E-5986F5B77537}"/>
              </a:ext>
            </a:extLst>
          </p:cNvPr>
          <p:cNvSpPr>
            <a:spLocks noGrp="1"/>
          </p:cNvSpPr>
          <p:nvPr>
            <p:ph type="ctrTitle"/>
          </p:nvPr>
        </p:nvSpPr>
        <p:spPr>
          <a:xfrm>
            <a:off x="1285241" y="1008993"/>
            <a:ext cx="9231410" cy="3542045"/>
          </a:xfrm>
        </p:spPr>
        <p:txBody>
          <a:bodyPr anchor="b">
            <a:normAutofit/>
          </a:bodyPr>
          <a:lstStyle/>
          <a:p>
            <a:pPr algn="l"/>
            <a:r>
              <a:rPr lang="en-GB" sz="5500" b="1" dirty="0">
                <a:latin typeface="Times New Roman" panose="02020603050405020304" pitchFamily="18" charset="0"/>
                <a:cs typeface="Times New Roman" panose="02020603050405020304" pitchFamily="18" charset="0"/>
              </a:rPr>
              <a:t>Introduction to</a:t>
            </a:r>
            <a:br>
              <a:rPr lang="en-GB" sz="5500" b="1" dirty="0">
                <a:latin typeface="Times New Roman" panose="02020603050405020304" pitchFamily="18" charset="0"/>
                <a:cs typeface="Times New Roman" panose="02020603050405020304" pitchFamily="18" charset="0"/>
              </a:rPr>
            </a:br>
            <a:r>
              <a:rPr lang="en-GB" sz="5500" b="1" dirty="0">
                <a:latin typeface="Times New Roman" panose="02020603050405020304" pitchFamily="18" charset="0"/>
                <a:cs typeface="Times New Roman" panose="02020603050405020304" pitchFamily="18" charset="0"/>
              </a:rPr>
              <a:t>Care in Communication</a:t>
            </a:r>
            <a:br>
              <a:rPr lang="en-GB" sz="5500" b="1" dirty="0">
                <a:latin typeface="Times New Roman" panose="02020603050405020304" pitchFamily="18" charset="0"/>
                <a:cs typeface="Times New Roman" panose="02020603050405020304" pitchFamily="18" charset="0"/>
              </a:rPr>
            </a:br>
            <a:endParaRPr lang="en-GB" sz="5500" b="1"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7946ED62-2CE0-49B7-8E3E-78CECC3C87DC}"/>
              </a:ext>
            </a:extLst>
          </p:cNvPr>
          <p:cNvSpPr>
            <a:spLocks noGrp="1"/>
          </p:cNvSpPr>
          <p:nvPr>
            <p:ph type="subTitle" idx="1"/>
          </p:nvPr>
        </p:nvSpPr>
        <p:spPr>
          <a:xfrm>
            <a:off x="1285241" y="4582814"/>
            <a:ext cx="7132335" cy="1312657"/>
          </a:xfrm>
        </p:spPr>
        <p:txBody>
          <a:bodyPr anchor="t">
            <a:normAutofit/>
          </a:bodyPr>
          <a:lstStyle/>
          <a:p>
            <a:pPr algn="l"/>
            <a:r>
              <a:rPr lang="en-GB" dirty="0">
                <a:latin typeface="Times New Roman" panose="02020603050405020304" pitchFamily="18" charset="0"/>
                <a:cs typeface="Times New Roman" panose="02020603050405020304" pitchFamily="18" charset="0"/>
              </a:rPr>
              <a:t>Catrin Boulton</a:t>
            </a:r>
          </a:p>
        </p:txBody>
      </p:sp>
    </p:spTree>
    <p:extLst>
      <p:ext uri="{BB962C8B-B14F-4D97-AF65-F5344CB8AC3E}">
        <p14:creationId xmlns:p14="http://schemas.microsoft.com/office/powerpoint/2010/main" val="395898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44BF969-F737-451C-BC64-D8F75BCF9D84}"/>
              </a:ext>
            </a:extLst>
          </p:cNvPr>
          <p:cNvSpPr>
            <a:spLocks noGrp="1"/>
          </p:cNvSpPr>
          <p:nvPr>
            <p:ph type="title"/>
          </p:nvPr>
        </p:nvSpPr>
        <p:spPr>
          <a:xfrm>
            <a:off x="1075767" y="1188637"/>
            <a:ext cx="2988234" cy="4480726"/>
          </a:xfrm>
        </p:spPr>
        <p:txBody>
          <a:bodyPr>
            <a:normAutofit/>
          </a:bodyPr>
          <a:lstStyle/>
          <a:p>
            <a:pPr algn="r"/>
            <a:r>
              <a:rPr lang="en-GB" sz="5600" b="1">
                <a:latin typeface="Times New Roman" panose="02020603050405020304" pitchFamily="18" charset="0"/>
                <a:cs typeface="Times New Roman" panose="02020603050405020304" pitchFamily="18" charset="0"/>
              </a:rPr>
              <a:t>Contents</a:t>
            </a:r>
          </a:p>
        </p:txBody>
      </p:sp>
      <p:sp>
        <p:nvSpPr>
          <p:cNvPr id="12" name="Content Placeholder 11">
            <a:extLst>
              <a:ext uri="{FF2B5EF4-FFF2-40B4-BE49-F238E27FC236}">
                <a16:creationId xmlns:a16="http://schemas.microsoft.com/office/drawing/2014/main" id="{0991E016-0C66-467F-805D-7981E2BFF573}"/>
              </a:ext>
            </a:extLst>
          </p:cNvPr>
          <p:cNvSpPr>
            <a:spLocks noGrp="1"/>
          </p:cNvSpPr>
          <p:nvPr>
            <p:ph idx="1"/>
          </p:nvPr>
        </p:nvSpPr>
        <p:spPr>
          <a:xfrm>
            <a:off x="5244592" y="1648870"/>
            <a:ext cx="5720137" cy="4020493"/>
          </a:xfrm>
        </p:spPr>
        <p:txBody>
          <a:bodyPr anchor="ctr">
            <a:noAutofit/>
          </a:bodyPr>
          <a:lstStyle/>
          <a:p>
            <a:r>
              <a:rPr lang="en-GB" sz="2400" dirty="0">
                <a:latin typeface="Times New Roman" panose="02020603050405020304" pitchFamily="18" charset="0"/>
                <a:cs typeface="Times New Roman" panose="02020603050405020304" pitchFamily="18" charset="0"/>
              </a:rPr>
              <a:t>Brief Overview</a:t>
            </a:r>
          </a:p>
          <a:p>
            <a:r>
              <a:rPr lang="en-GB" sz="2400" dirty="0">
                <a:latin typeface="Times New Roman" panose="02020603050405020304" pitchFamily="18" charset="0"/>
                <a:cs typeface="Times New Roman" panose="02020603050405020304" pitchFamily="18" charset="0"/>
              </a:rPr>
              <a:t>Level of Study</a:t>
            </a:r>
          </a:p>
          <a:p>
            <a:r>
              <a:rPr lang="en-GB" sz="2400" dirty="0">
                <a:latin typeface="Times New Roman" panose="02020603050405020304" pitchFamily="18" charset="0"/>
                <a:cs typeface="Times New Roman" panose="02020603050405020304" pitchFamily="18" charset="0"/>
              </a:rPr>
              <a:t>Aims of Module</a:t>
            </a:r>
          </a:p>
          <a:p>
            <a:r>
              <a:rPr lang="en-GB" sz="2400" dirty="0">
                <a:latin typeface="Times New Roman" panose="02020603050405020304" pitchFamily="18" charset="0"/>
                <a:cs typeface="Times New Roman" panose="02020603050405020304" pitchFamily="18" charset="0"/>
              </a:rPr>
              <a:t>Lesson Content</a:t>
            </a:r>
          </a:p>
          <a:p>
            <a:r>
              <a:rPr lang="en-GB" sz="2400" dirty="0">
                <a:latin typeface="Times New Roman" panose="02020603050405020304" pitchFamily="18" charset="0"/>
                <a:cs typeface="Times New Roman" panose="02020603050405020304" pitchFamily="18" charset="0"/>
              </a:rPr>
              <a:t>Assessments</a:t>
            </a:r>
          </a:p>
          <a:p>
            <a:r>
              <a:rPr lang="en-GB" sz="2400" dirty="0">
                <a:latin typeface="Times New Roman" panose="02020603050405020304" pitchFamily="18" charset="0"/>
                <a:cs typeface="Times New Roman" panose="02020603050405020304" pitchFamily="18" charset="0"/>
              </a:rPr>
              <a:t>Deadline Dates</a:t>
            </a:r>
          </a:p>
          <a:p>
            <a:r>
              <a:rPr lang="en-GB" sz="2400" dirty="0">
                <a:latin typeface="Times New Roman" panose="02020603050405020304" pitchFamily="18" charset="0"/>
                <a:cs typeface="Times New Roman" panose="02020603050405020304" pitchFamily="18" charset="0"/>
              </a:rPr>
              <a:t>Reading List</a:t>
            </a:r>
          </a:p>
          <a:p>
            <a:r>
              <a:rPr lang="en-GB" sz="2400" dirty="0">
                <a:latin typeface="Times New Roman" panose="02020603050405020304" pitchFamily="18" charset="0"/>
                <a:cs typeface="Times New Roman" panose="02020603050405020304" pitchFamily="18" charset="0"/>
              </a:rPr>
              <a:t>VLE</a:t>
            </a:r>
          </a:p>
          <a:p>
            <a:r>
              <a:rPr lang="en-GB" sz="2400" dirty="0">
                <a:latin typeface="Times New Roman" panose="02020603050405020304" pitchFamily="18" charset="0"/>
                <a:cs typeface="Times New Roman" panose="02020603050405020304" pitchFamily="18" charset="0"/>
              </a:rPr>
              <a:t>Q&amp;A</a:t>
            </a:r>
          </a:p>
        </p:txBody>
      </p:sp>
    </p:spTree>
    <p:extLst>
      <p:ext uri="{BB962C8B-B14F-4D97-AF65-F5344CB8AC3E}">
        <p14:creationId xmlns:p14="http://schemas.microsoft.com/office/powerpoint/2010/main" val="28199206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A0157-8104-4DFD-AA91-EE04E3A3E6CF}"/>
              </a:ext>
            </a:extLst>
          </p:cNvPr>
          <p:cNvSpPr>
            <a:spLocks noGrp="1"/>
          </p:cNvSpPr>
          <p:nvPr>
            <p:ph type="title"/>
          </p:nvPr>
        </p:nvSpPr>
        <p:spPr>
          <a:xfrm>
            <a:off x="1285240" y="1050595"/>
            <a:ext cx="8074815" cy="1618489"/>
          </a:xfrm>
        </p:spPr>
        <p:txBody>
          <a:bodyPr anchor="ctr">
            <a:normAutofit/>
          </a:bodyPr>
          <a:lstStyle/>
          <a:p>
            <a:r>
              <a:rPr lang="en-GB" sz="5600" b="1">
                <a:latin typeface="Times New Roman" panose="02020603050405020304" pitchFamily="18" charset="0"/>
                <a:cs typeface="Times New Roman" panose="02020603050405020304" pitchFamily="18" charset="0"/>
              </a:rPr>
              <a:t>Brief Overview of Study</a:t>
            </a:r>
          </a:p>
        </p:txBody>
      </p:sp>
      <p:sp>
        <p:nvSpPr>
          <p:cNvPr id="3" name="Content Placeholder 2">
            <a:extLst>
              <a:ext uri="{FF2B5EF4-FFF2-40B4-BE49-F238E27FC236}">
                <a16:creationId xmlns:a16="http://schemas.microsoft.com/office/drawing/2014/main" id="{73852A70-16F8-488B-8FBA-1ACCF93BD0C7}"/>
              </a:ext>
            </a:extLst>
          </p:cNvPr>
          <p:cNvSpPr>
            <a:spLocks noGrp="1"/>
          </p:cNvSpPr>
          <p:nvPr>
            <p:ph idx="1"/>
          </p:nvPr>
        </p:nvSpPr>
        <p:spPr>
          <a:xfrm>
            <a:off x="1285240" y="2969469"/>
            <a:ext cx="8074815" cy="2800395"/>
          </a:xfrm>
        </p:spPr>
        <p:txBody>
          <a:bodyPr anchor="t">
            <a:normAutofit/>
          </a:bodyPr>
          <a:lstStyle/>
          <a:p>
            <a:pPr marL="0" indent="0">
              <a:buNone/>
            </a:pPr>
            <a:r>
              <a:rPr lang="en-GB" sz="2400" dirty="0">
                <a:latin typeface="Times New Roman" panose="02020603050405020304" pitchFamily="18" charset="0"/>
                <a:cs typeface="Times New Roman" panose="02020603050405020304" pitchFamily="18" charset="0"/>
              </a:rPr>
              <a:t>Duration – 20</a:t>
            </a:r>
            <a:r>
              <a:rPr lang="en-GB" sz="2400" baseline="30000" dirty="0">
                <a:latin typeface="Times New Roman" panose="02020603050405020304" pitchFamily="18" charset="0"/>
                <a:cs typeface="Times New Roman" panose="02020603050405020304" pitchFamily="18" charset="0"/>
              </a:rPr>
              <a:t>th</a:t>
            </a:r>
            <a:r>
              <a:rPr lang="en-GB" sz="2400" dirty="0">
                <a:latin typeface="Times New Roman" panose="02020603050405020304" pitchFamily="18" charset="0"/>
                <a:cs typeface="Times New Roman" panose="02020603050405020304" pitchFamily="18" charset="0"/>
              </a:rPr>
              <a:t> May 2024 until August 2024.</a:t>
            </a:r>
          </a:p>
          <a:p>
            <a:endParaRPr lang="en-GB" sz="2400" dirty="0">
              <a:latin typeface="Times New Roman" panose="02020603050405020304" pitchFamily="18" charset="0"/>
              <a:cs typeface="Times New Roman" panose="02020603050405020304" pitchFamily="18" charset="0"/>
            </a:endParaRPr>
          </a:p>
          <a:p>
            <a:pPr marL="0" indent="0">
              <a:buNone/>
            </a:pPr>
            <a:r>
              <a:rPr lang="en-GB" sz="2400" dirty="0">
                <a:latin typeface="Times New Roman" panose="02020603050405020304" pitchFamily="18" charset="0"/>
                <a:cs typeface="Times New Roman" panose="02020603050405020304" pitchFamily="18" charset="0"/>
              </a:rPr>
              <a:t>Module is worth 20 credits.</a:t>
            </a:r>
          </a:p>
          <a:p>
            <a:endParaRPr lang="en-GB" sz="2400" dirty="0"/>
          </a:p>
        </p:txBody>
      </p:sp>
    </p:spTree>
    <p:extLst>
      <p:ext uri="{BB962C8B-B14F-4D97-AF65-F5344CB8AC3E}">
        <p14:creationId xmlns:p14="http://schemas.microsoft.com/office/powerpoint/2010/main" val="40864321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98EFD-F885-474B-8E91-33E4439B4B1D}"/>
              </a:ext>
            </a:extLst>
          </p:cNvPr>
          <p:cNvSpPr>
            <a:spLocks noGrp="1"/>
          </p:cNvSpPr>
          <p:nvPr>
            <p:ph type="title"/>
          </p:nvPr>
        </p:nvSpPr>
        <p:spPr>
          <a:xfrm>
            <a:off x="1285240" y="1050595"/>
            <a:ext cx="8074815" cy="1618489"/>
          </a:xfrm>
        </p:spPr>
        <p:txBody>
          <a:bodyPr anchor="ctr">
            <a:normAutofit/>
          </a:bodyPr>
          <a:lstStyle/>
          <a:p>
            <a:r>
              <a:rPr lang="en-GB" sz="7200" b="1">
                <a:latin typeface="Times New Roman" panose="02020603050405020304" pitchFamily="18" charset="0"/>
                <a:cs typeface="Times New Roman" panose="02020603050405020304" pitchFamily="18" charset="0"/>
              </a:rPr>
              <a:t>Level of Study : 3</a:t>
            </a:r>
          </a:p>
        </p:txBody>
      </p:sp>
      <p:sp>
        <p:nvSpPr>
          <p:cNvPr id="3" name="Content Placeholder 2">
            <a:extLst>
              <a:ext uri="{FF2B5EF4-FFF2-40B4-BE49-F238E27FC236}">
                <a16:creationId xmlns:a16="http://schemas.microsoft.com/office/drawing/2014/main" id="{CA3475DE-3406-41AB-8294-0B8EA21BFE0E}"/>
              </a:ext>
            </a:extLst>
          </p:cNvPr>
          <p:cNvSpPr>
            <a:spLocks noGrp="1"/>
          </p:cNvSpPr>
          <p:nvPr>
            <p:ph idx="1"/>
          </p:nvPr>
        </p:nvSpPr>
        <p:spPr>
          <a:xfrm>
            <a:off x="1285240" y="2969469"/>
            <a:ext cx="8074815" cy="2800395"/>
          </a:xfrm>
        </p:spPr>
        <p:txBody>
          <a:bodyPr anchor="t">
            <a:normAutofit/>
          </a:bodyPr>
          <a:lstStyle/>
          <a:p>
            <a:pPr marL="0" indent="0">
              <a:buNone/>
            </a:pPr>
            <a:r>
              <a:rPr lang="en-GB" sz="2400" dirty="0">
                <a:latin typeface="Times New Roman" panose="02020603050405020304" pitchFamily="18" charset="0"/>
                <a:cs typeface="Times New Roman" panose="02020603050405020304" pitchFamily="18" charset="0"/>
              </a:rPr>
              <a:t>Achievement at level 3 reflects the ability to identify and use relevant understanding, methods and skills to address problems that are well-defined but complex and non-routine. It includes taking responsibility for overall courses of action as well as exercising autonomy and judgement. It also reflects understanding of different perspectives or approaches within an area of study or work.</a:t>
            </a:r>
          </a:p>
          <a:p>
            <a:pPr marL="0" indent="0">
              <a:buNone/>
            </a:pPr>
            <a:endParaRPr lang="en-GB" sz="2400" dirty="0"/>
          </a:p>
        </p:txBody>
      </p:sp>
    </p:spTree>
    <p:extLst>
      <p:ext uri="{BB962C8B-B14F-4D97-AF65-F5344CB8AC3E}">
        <p14:creationId xmlns:p14="http://schemas.microsoft.com/office/powerpoint/2010/main" val="4197920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5C6EC-055C-484D-8BE8-5F0E541729DA}"/>
              </a:ext>
            </a:extLst>
          </p:cNvPr>
          <p:cNvSpPr>
            <a:spLocks noGrp="1"/>
          </p:cNvSpPr>
          <p:nvPr>
            <p:ph type="title"/>
          </p:nvPr>
        </p:nvSpPr>
        <p:spPr>
          <a:xfrm>
            <a:off x="1285240" y="1050595"/>
            <a:ext cx="8074815" cy="1618489"/>
          </a:xfrm>
        </p:spPr>
        <p:txBody>
          <a:bodyPr anchor="ctr">
            <a:normAutofit/>
          </a:bodyPr>
          <a:lstStyle/>
          <a:p>
            <a:r>
              <a:rPr lang="en-GB" sz="7200" b="1">
                <a:latin typeface="Times New Roman" panose="02020603050405020304" pitchFamily="18" charset="0"/>
                <a:cs typeface="Times New Roman" panose="02020603050405020304" pitchFamily="18" charset="0"/>
              </a:rPr>
              <a:t>Aims of Module</a:t>
            </a:r>
          </a:p>
        </p:txBody>
      </p:sp>
      <p:sp>
        <p:nvSpPr>
          <p:cNvPr id="3" name="Content Placeholder 2">
            <a:extLst>
              <a:ext uri="{FF2B5EF4-FFF2-40B4-BE49-F238E27FC236}">
                <a16:creationId xmlns:a16="http://schemas.microsoft.com/office/drawing/2014/main" id="{0D65E0F1-EBC1-4F78-A20D-DECAE3A666F7}"/>
              </a:ext>
            </a:extLst>
          </p:cNvPr>
          <p:cNvSpPr>
            <a:spLocks noGrp="1"/>
          </p:cNvSpPr>
          <p:nvPr>
            <p:ph idx="1"/>
          </p:nvPr>
        </p:nvSpPr>
        <p:spPr>
          <a:xfrm>
            <a:off x="1285240" y="2969469"/>
            <a:ext cx="8074815" cy="2800395"/>
          </a:xfrm>
        </p:spPr>
        <p:txBody>
          <a:bodyPr anchor="t">
            <a:normAutofit/>
          </a:bodyPr>
          <a:lstStyle/>
          <a:p>
            <a:r>
              <a:rPr lang="en-GB" sz="2400" dirty="0">
                <a:latin typeface="Times New Roman" panose="02020603050405020304" pitchFamily="18" charset="0"/>
                <a:cs typeface="Times New Roman" panose="02020603050405020304" pitchFamily="18" charset="0"/>
              </a:rPr>
              <a:t>The aim of this module is to develop the students’ understanding of the importance of effective communication within health &amp; social care settings. </a:t>
            </a:r>
          </a:p>
        </p:txBody>
      </p:sp>
    </p:spTree>
    <p:extLst>
      <p:ext uri="{BB962C8B-B14F-4D97-AF65-F5344CB8AC3E}">
        <p14:creationId xmlns:p14="http://schemas.microsoft.com/office/powerpoint/2010/main" val="16708251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9DC1B-F5E7-49C3-84C6-5100738C0F77}"/>
              </a:ext>
            </a:extLst>
          </p:cNvPr>
          <p:cNvSpPr>
            <a:spLocks noGrp="1"/>
          </p:cNvSpPr>
          <p:nvPr>
            <p:ph type="title"/>
          </p:nvPr>
        </p:nvSpPr>
        <p:spPr>
          <a:xfrm>
            <a:off x="1285240" y="1050595"/>
            <a:ext cx="8074815" cy="1618489"/>
          </a:xfrm>
        </p:spPr>
        <p:txBody>
          <a:bodyPr anchor="ctr">
            <a:normAutofit/>
          </a:bodyPr>
          <a:lstStyle/>
          <a:p>
            <a:r>
              <a:rPr lang="en-GB" sz="7200" b="1">
                <a:latin typeface="Times New Roman" panose="02020603050405020304" pitchFamily="18" charset="0"/>
                <a:cs typeface="Times New Roman" panose="02020603050405020304" pitchFamily="18" charset="0"/>
              </a:rPr>
              <a:t>Learning Outcomes</a:t>
            </a:r>
          </a:p>
        </p:txBody>
      </p:sp>
      <p:sp>
        <p:nvSpPr>
          <p:cNvPr id="3" name="Content Placeholder 2">
            <a:extLst>
              <a:ext uri="{FF2B5EF4-FFF2-40B4-BE49-F238E27FC236}">
                <a16:creationId xmlns:a16="http://schemas.microsoft.com/office/drawing/2014/main" id="{1820B302-0141-47B8-8E92-880CBE767E50}"/>
              </a:ext>
            </a:extLst>
          </p:cNvPr>
          <p:cNvSpPr>
            <a:spLocks noGrp="1"/>
          </p:cNvSpPr>
          <p:nvPr>
            <p:ph idx="1"/>
          </p:nvPr>
        </p:nvSpPr>
        <p:spPr>
          <a:xfrm>
            <a:off x="1285240" y="2969469"/>
            <a:ext cx="8074815" cy="2800395"/>
          </a:xfrm>
        </p:spPr>
        <p:txBody>
          <a:bodyPr anchor="t">
            <a:normAutofit lnSpcReduction="10000"/>
          </a:bodyPr>
          <a:lstStyle/>
          <a:p>
            <a:r>
              <a:rPr lang="en-GB" sz="2400" dirty="0">
                <a:latin typeface="Times New Roman" panose="02020603050405020304" pitchFamily="18" charset="0"/>
                <a:cs typeface="Times New Roman" panose="02020603050405020304" pitchFamily="18" charset="0"/>
              </a:rPr>
              <a:t>Upon the successful completion of this module, the student should be able to demonstrate the ability to:</a:t>
            </a:r>
          </a:p>
          <a:p>
            <a:r>
              <a:rPr lang="en-GB" sz="2400" dirty="0">
                <a:latin typeface="Times New Roman" panose="02020603050405020304" pitchFamily="18" charset="0"/>
                <a:cs typeface="Times New Roman" panose="02020603050405020304" pitchFamily="18" charset="0"/>
              </a:rPr>
              <a:t>Discuss and demonstrate a variety of positive communication skills within a practical assessment. </a:t>
            </a:r>
          </a:p>
          <a:p>
            <a:r>
              <a:rPr lang="en-GB" sz="2400" dirty="0">
                <a:latin typeface="Times New Roman" panose="02020603050405020304" pitchFamily="18" charset="0"/>
                <a:cs typeface="Times New Roman" panose="02020603050405020304" pitchFamily="18" charset="0"/>
              </a:rPr>
              <a:t>Provide a written reflection of their own development/experience of skills in communication and resilience. </a:t>
            </a:r>
          </a:p>
          <a:p>
            <a:pPr marL="0" indent="0">
              <a:buNone/>
            </a:pPr>
            <a:endParaRPr lang="en-GB" sz="2400" dirty="0"/>
          </a:p>
        </p:txBody>
      </p:sp>
    </p:spTree>
    <p:extLst>
      <p:ext uri="{BB962C8B-B14F-4D97-AF65-F5344CB8AC3E}">
        <p14:creationId xmlns:p14="http://schemas.microsoft.com/office/powerpoint/2010/main" val="33016319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2F4E6-8AE0-48BF-ABAC-C403EB1D1F4E}"/>
              </a:ext>
            </a:extLst>
          </p:cNvPr>
          <p:cNvSpPr>
            <a:spLocks noGrp="1"/>
          </p:cNvSpPr>
          <p:nvPr>
            <p:ph type="title"/>
          </p:nvPr>
        </p:nvSpPr>
        <p:spPr>
          <a:xfrm>
            <a:off x="1285240" y="828881"/>
            <a:ext cx="8074815" cy="874929"/>
          </a:xfrm>
        </p:spPr>
        <p:txBody>
          <a:bodyPr anchor="ctr">
            <a:normAutofit fontScale="90000"/>
          </a:bodyPr>
          <a:lstStyle/>
          <a:p>
            <a:r>
              <a:rPr lang="en-GB" sz="7200" b="1" dirty="0">
                <a:latin typeface="Times New Roman" panose="02020603050405020304" pitchFamily="18" charset="0"/>
                <a:cs typeface="Times New Roman" panose="02020603050405020304" pitchFamily="18" charset="0"/>
              </a:rPr>
              <a:t>Lesson Content</a:t>
            </a:r>
          </a:p>
        </p:txBody>
      </p:sp>
      <p:sp>
        <p:nvSpPr>
          <p:cNvPr id="3" name="Content Placeholder 2">
            <a:extLst>
              <a:ext uri="{FF2B5EF4-FFF2-40B4-BE49-F238E27FC236}">
                <a16:creationId xmlns:a16="http://schemas.microsoft.com/office/drawing/2014/main" id="{FF7CB21D-61C0-4063-AD1E-6F8B5D9B71A4}"/>
              </a:ext>
            </a:extLst>
          </p:cNvPr>
          <p:cNvSpPr>
            <a:spLocks noGrp="1"/>
          </p:cNvSpPr>
          <p:nvPr>
            <p:ph idx="1"/>
          </p:nvPr>
        </p:nvSpPr>
        <p:spPr>
          <a:xfrm>
            <a:off x="1285240" y="1934054"/>
            <a:ext cx="9977010" cy="4190451"/>
          </a:xfrm>
        </p:spPr>
        <p:txBody>
          <a:bodyPr anchor="t">
            <a:normAutofit lnSpcReduction="10000"/>
          </a:bodyPr>
          <a:lstStyle/>
          <a:p>
            <a:r>
              <a:rPr lang="en-GB" sz="2400" dirty="0">
                <a:latin typeface="Times New Roman" panose="02020603050405020304" pitchFamily="18" charset="0"/>
                <a:cs typeface="Times New Roman" panose="02020603050405020304" pitchFamily="18" charset="0"/>
              </a:rPr>
              <a:t>How communication and relationships are closely interrelated.</a:t>
            </a:r>
          </a:p>
          <a:p>
            <a:r>
              <a:rPr lang="en-GB" sz="2400" dirty="0">
                <a:latin typeface="Times New Roman" panose="02020603050405020304" pitchFamily="18" charset="0"/>
                <a:cs typeface="Times New Roman" panose="02020603050405020304" pitchFamily="18" charset="0"/>
              </a:rPr>
              <a:t>The way in which people communicate with others will be affected by the relationships they have with them: to include professionalism, compassion, empathy and respect.</a:t>
            </a:r>
          </a:p>
          <a:p>
            <a:r>
              <a:rPr lang="en-GB" sz="2400" dirty="0">
                <a:latin typeface="Times New Roman" panose="02020603050405020304" pitchFamily="18" charset="0"/>
                <a:cs typeface="Times New Roman" panose="02020603050405020304" pitchFamily="18" charset="0"/>
              </a:rPr>
              <a:t>The methods of communicating and the impact of these on building effective relationships with others.</a:t>
            </a:r>
          </a:p>
          <a:p>
            <a:r>
              <a:rPr lang="en-GB" sz="2400" dirty="0">
                <a:latin typeface="Times New Roman" panose="02020603050405020304" pitchFamily="18" charset="0"/>
                <a:cs typeface="Times New Roman" panose="02020603050405020304" pitchFamily="18" charset="0"/>
              </a:rPr>
              <a:t>Explore barriers to communication form the personal and work based perspective. Examine the influence of self concept, values, beliefs, strengths and confidence, as well as their impact on interpersonal behaviour. </a:t>
            </a:r>
          </a:p>
          <a:p>
            <a:r>
              <a:rPr lang="en-GB" sz="2400" dirty="0">
                <a:latin typeface="Times New Roman" panose="02020603050405020304" pitchFamily="18" charset="0"/>
                <a:cs typeface="Times New Roman" panose="02020603050405020304" pitchFamily="18" charset="0"/>
              </a:rPr>
              <a:t>The importance of resilience, compassion, empathy and mindfulness, and their application within the health and social care sector . </a:t>
            </a:r>
            <a:endParaRPr lang="en-GB" sz="2000" dirty="0"/>
          </a:p>
        </p:txBody>
      </p:sp>
    </p:spTree>
    <p:extLst>
      <p:ext uri="{BB962C8B-B14F-4D97-AF65-F5344CB8AC3E}">
        <p14:creationId xmlns:p14="http://schemas.microsoft.com/office/powerpoint/2010/main" val="2445034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34C83-EB16-48D6-A7B7-2F9E7D1D00C6}"/>
              </a:ext>
            </a:extLst>
          </p:cNvPr>
          <p:cNvSpPr>
            <a:spLocks noGrp="1"/>
          </p:cNvSpPr>
          <p:nvPr>
            <p:ph type="title"/>
          </p:nvPr>
        </p:nvSpPr>
        <p:spPr>
          <a:xfrm>
            <a:off x="1016000" y="782321"/>
            <a:ext cx="8344055" cy="802639"/>
          </a:xfrm>
        </p:spPr>
        <p:txBody>
          <a:bodyPr anchor="ctr">
            <a:normAutofit fontScale="90000"/>
          </a:bodyPr>
          <a:lstStyle/>
          <a:p>
            <a:r>
              <a:rPr lang="en-GB" sz="7200" b="1" dirty="0">
                <a:latin typeface="Times New Roman" panose="02020603050405020304" pitchFamily="18" charset="0"/>
                <a:cs typeface="Times New Roman" panose="02020603050405020304" pitchFamily="18" charset="0"/>
              </a:rPr>
              <a:t>Assessment 1</a:t>
            </a:r>
          </a:p>
        </p:txBody>
      </p:sp>
      <p:sp>
        <p:nvSpPr>
          <p:cNvPr id="3" name="Content Placeholder 2">
            <a:extLst>
              <a:ext uri="{FF2B5EF4-FFF2-40B4-BE49-F238E27FC236}">
                <a16:creationId xmlns:a16="http://schemas.microsoft.com/office/drawing/2014/main" id="{0A48306D-EBED-4841-AA7A-EA5B42BC98EF}"/>
              </a:ext>
            </a:extLst>
          </p:cNvPr>
          <p:cNvSpPr>
            <a:spLocks noGrp="1"/>
          </p:cNvSpPr>
          <p:nvPr>
            <p:ph idx="1"/>
          </p:nvPr>
        </p:nvSpPr>
        <p:spPr>
          <a:xfrm>
            <a:off x="1016000" y="2011681"/>
            <a:ext cx="8869680" cy="4063998"/>
          </a:xfrm>
        </p:spPr>
        <p:txBody>
          <a:bodyPr anchor="t">
            <a:normAutofit/>
          </a:bodyPr>
          <a:lstStyle/>
          <a:p>
            <a:pPr marL="0" indent="0">
              <a:buNone/>
            </a:pPr>
            <a:r>
              <a:rPr lang="en-GB" sz="2000" b="1" dirty="0">
                <a:solidFill>
                  <a:srgbClr val="FF0000"/>
                </a:solidFill>
                <a:latin typeface="Times New Roman" panose="02020603050405020304" pitchFamily="18" charset="0"/>
                <a:cs typeface="Times New Roman" panose="02020603050405020304" pitchFamily="18" charset="0"/>
              </a:rPr>
              <a:t>Assessment Component 1 - 50%</a:t>
            </a:r>
          </a:p>
          <a:p>
            <a:pPr marL="0" indent="0">
              <a:buNone/>
            </a:pPr>
            <a:r>
              <a:rPr lang="en-GB" sz="2000" b="1" dirty="0">
                <a:solidFill>
                  <a:srgbClr val="FF0000"/>
                </a:solidFill>
                <a:latin typeface="Times New Roman" panose="02020603050405020304" pitchFamily="18" charset="0"/>
                <a:cs typeface="Times New Roman" panose="02020603050405020304" pitchFamily="18" charset="0"/>
              </a:rPr>
              <a:t>Practical Demonstration of Skills (500) words equivalence. 08/03/24  - 23.55pm</a:t>
            </a:r>
          </a:p>
          <a:p>
            <a:pPr marL="0" indent="0">
              <a:buNone/>
            </a:pPr>
            <a:r>
              <a:rPr lang="en-GB" sz="2000" dirty="0">
                <a:latin typeface="Times New Roman" panose="02020603050405020304" pitchFamily="18" charset="0"/>
                <a:cs typeface="Times New Roman" panose="02020603050405020304" pitchFamily="18" charset="0"/>
              </a:rPr>
              <a:t>Students will carry out a role play activity in pairs. 10 mins ( 6 mins  -  3 mins each ) </a:t>
            </a:r>
          </a:p>
          <a:p>
            <a:pPr marL="0" indent="0">
              <a:buNone/>
            </a:pPr>
            <a:r>
              <a:rPr lang="en-GB" sz="2000" dirty="0">
                <a:latin typeface="Times New Roman" panose="02020603050405020304" pitchFamily="18" charset="0"/>
                <a:cs typeface="Times New Roman" panose="02020603050405020304" pitchFamily="18" charset="0"/>
              </a:rPr>
              <a:t>Each student’s communication skills will be assessed, via a practical role-play demonstration.</a:t>
            </a:r>
          </a:p>
          <a:p>
            <a:pPr marL="0" indent="0">
              <a:buNone/>
            </a:pPr>
            <a:r>
              <a:rPr lang="en-GB" sz="2000" dirty="0">
                <a:latin typeface="Times New Roman" panose="02020603050405020304" pitchFamily="18" charset="0"/>
                <a:cs typeface="Times New Roman" panose="02020603050405020304" pitchFamily="18" charset="0"/>
              </a:rPr>
              <a:t>In pairs, students will act out a short performance which evidences the same scenario twice; primarily where an interaction between a service user and professional demonstrates negative communication skills, and secondly where the professional demonstrates positive communication skills. </a:t>
            </a:r>
          </a:p>
          <a:p>
            <a:pPr marL="0" indent="0">
              <a:buNone/>
            </a:pPr>
            <a:r>
              <a:rPr lang="en-GB" sz="2000" dirty="0">
                <a:latin typeface="Times New Roman" panose="02020603050405020304" pitchFamily="18" charset="0"/>
                <a:cs typeface="Times New Roman" panose="02020603050405020304" pitchFamily="18" charset="0"/>
              </a:rPr>
              <a:t>Students will be assessed by the module lead and one other lecturer.</a:t>
            </a:r>
          </a:p>
          <a:p>
            <a:pPr marL="0" indent="0">
              <a:buNone/>
            </a:pPr>
            <a:endParaRPr lang="en-GB" sz="2000" dirty="0">
              <a:latin typeface="Times New Roman" panose="02020603050405020304" pitchFamily="18" charset="0"/>
              <a:cs typeface="Times New Roman" panose="02020603050405020304" pitchFamily="18" charset="0"/>
            </a:endParaRPr>
          </a:p>
          <a:p>
            <a:pPr marL="0" indent="0">
              <a:buNone/>
            </a:pPr>
            <a:endParaRPr lang="en-GB" sz="1300" dirty="0"/>
          </a:p>
          <a:p>
            <a:pPr marL="0" indent="0">
              <a:buNone/>
            </a:pPr>
            <a:endParaRPr lang="en-GB" sz="1300" dirty="0"/>
          </a:p>
          <a:p>
            <a:pPr marL="0" indent="0">
              <a:buNone/>
            </a:pPr>
            <a:endParaRPr lang="en-GB" sz="1300" dirty="0"/>
          </a:p>
        </p:txBody>
      </p:sp>
    </p:spTree>
    <p:extLst>
      <p:ext uri="{BB962C8B-B14F-4D97-AF65-F5344CB8AC3E}">
        <p14:creationId xmlns:p14="http://schemas.microsoft.com/office/powerpoint/2010/main" val="17773660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792FD-7E19-422E-9EBE-77CC1741302A}"/>
              </a:ext>
            </a:extLst>
          </p:cNvPr>
          <p:cNvSpPr>
            <a:spLocks noGrp="1"/>
          </p:cNvSpPr>
          <p:nvPr>
            <p:ph type="title"/>
          </p:nvPr>
        </p:nvSpPr>
        <p:spPr>
          <a:xfrm>
            <a:off x="883920" y="741681"/>
            <a:ext cx="8476135" cy="843279"/>
          </a:xfrm>
        </p:spPr>
        <p:txBody>
          <a:bodyPr anchor="ctr">
            <a:normAutofit fontScale="90000"/>
          </a:bodyPr>
          <a:lstStyle/>
          <a:p>
            <a:r>
              <a:rPr lang="en-GB" sz="7200" b="1" dirty="0">
                <a:latin typeface="Times New Roman" panose="02020603050405020304" pitchFamily="18" charset="0"/>
                <a:cs typeface="Times New Roman" panose="02020603050405020304" pitchFamily="18" charset="0"/>
              </a:rPr>
              <a:t>Assessment 2</a:t>
            </a:r>
          </a:p>
        </p:txBody>
      </p:sp>
      <p:sp>
        <p:nvSpPr>
          <p:cNvPr id="3" name="Content Placeholder 2">
            <a:extLst>
              <a:ext uri="{FF2B5EF4-FFF2-40B4-BE49-F238E27FC236}">
                <a16:creationId xmlns:a16="http://schemas.microsoft.com/office/drawing/2014/main" id="{C145BA70-D2A7-42F3-AC60-5B97C65AAEDD}"/>
              </a:ext>
            </a:extLst>
          </p:cNvPr>
          <p:cNvSpPr>
            <a:spLocks noGrp="1"/>
          </p:cNvSpPr>
          <p:nvPr>
            <p:ph idx="1"/>
          </p:nvPr>
        </p:nvSpPr>
        <p:spPr>
          <a:xfrm>
            <a:off x="883920" y="1703367"/>
            <a:ext cx="9337040" cy="4412952"/>
          </a:xfrm>
        </p:spPr>
        <p:txBody>
          <a:bodyPr anchor="t">
            <a:normAutofit fontScale="92500" lnSpcReduction="10000"/>
          </a:bodyPr>
          <a:lstStyle/>
          <a:p>
            <a:pPr marL="0" indent="0">
              <a:buNone/>
            </a:pPr>
            <a:r>
              <a:rPr lang="en-GB" sz="2000" b="1" dirty="0">
                <a:solidFill>
                  <a:srgbClr val="FF0000"/>
                </a:solidFill>
                <a:latin typeface="Times New Roman" panose="02020603050405020304" pitchFamily="18" charset="0"/>
                <a:cs typeface="Times New Roman" panose="02020603050405020304" pitchFamily="18" charset="0"/>
              </a:rPr>
              <a:t>Written Assignment (Coursework) (1500 words) - 50% </a:t>
            </a:r>
          </a:p>
          <a:p>
            <a:pPr marL="0" indent="0">
              <a:buNone/>
            </a:pPr>
            <a:r>
              <a:rPr lang="en-GB" sz="2000" b="1" dirty="0">
                <a:solidFill>
                  <a:srgbClr val="FF0000"/>
                </a:solidFill>
                <a:latin typeface="Times New Roman" panose="02020603050405020304" pitchFamily="18" charset="0"/>
                <a:cs typeface="Times New Roman" panose="02020603050405020304" pitchFamily="18" charset="0"/>
              </a:rPr>
              <a:t>03/05/24 - 23.55pm </a:t>
            </a:r>
          </a:p>
          <a:p>
            <a:pPr marL="0" indent="0">
              <a:buNone/>
            </a:pPr>
            <a:r>
              <a:rPr lang="en-GB" sz="2000" dirty="0">
                <a:latin typeface="Times New Roman" panose="02020603050405020304" pitchFamily="18" charset="0"/>
                <a:cs typeface="Times New Roman" panose="02020603050405020304" pitchFamily="18" charset="0"/>
              </a:rPr>
              <a:t>Students must complete a 1,500-word written reflective paper.</a:t>
            </a:r>
          </a:p>
          <a:p>
            <a:pPr marL="0" indent="0">
              <a:buNone/>
            </a:pPr>
            <a:r>
              <a:rPr lang="en-GB" sz="2000" dirty="0">
                <a:latin typeface="Times New Roman" panose="02020603050405020304" pitchFamily="18" charset="0"/>
                <a:cs typeface="Times New Roman" panose="02020603050405020304" pitchFamily="18" charset="0"/>
              </a:rPr>
              <a:t>Students write a reflective critique of their own demonstration of communication skills role play for assignment 1.  </a:t>
            </a:r>
          </a:p>
          <a:p>
            <a:pPr marL="0" indent="0">
              <a:buNone/>
            </a:pPr>
            <a:r>
              <a:rPr lang="en-GB" sz="2000" dirty="0">
                <a:latin typeface="Times New Roman" panose="02020603050405020304" pitchFamily="18" charset="0"/>
                <a:cs typeface="Times New Roman" panose="02020603050405020304" pitchFamily="18" charset="0"/>
              </a:rPr>
              <a:t>Students should choose one existing model of reflection as a template. For example, Johns, Gibbs or Schon’s.</a:t>
            </a:r>
          </a:p>
          <a:p>
            <a:pPr marL="0" indent="0">
              <a:buNone/>
            </a:pPr>
            <a:r>
              <a:rPr lang="en-GB" sz="2000" dirty="0">
                <a:latin typeface="Times New Roman" panose="02020603050405020304" pitchFamily="18" charset="0"/>
                <a:cs typeface="Times New Roman" panose="02020603050405020304" pitchFamily="18" charset="0"/>
              </a:rPr>
              <a:t>Students will identify their own strengths and weaknesses within their discussion, as well as identify strategies for development and improvement in the future.</a:t>
            </a:r>
          </a:p>
          <a:p>
            <a:pPr marL="0" indent="0">
              <a:buNone/>
            </a:pPr>
            <a:r>
              <a:rPr lang="en-GB" sz="2000" dirty="0">
                <a:latin typeface="Times New Roman" panose="02020603050405020304" pitchFamily="18" charset="0"/>
                <a:cs typeface="Times New Roman" panose="02020603050405020304" pitchFamily="18" charset="0"/>
              </a:rPr>
              <a:t>Students should relate to theory within their work.</a:t>
            </a:r>
          </a:p>
          <a:p>
            <a:pPr marL="0" indent="0">
              <a:buNone/>
            </a:pPr>
            <a:r>
              <a:rPr lang="en-GB" sz="2000" dirty="0">
                <a:latin typeface="Times New Roman" panose="02020603050405020304" pitchFamily="18" charset="0"/>
                <a:cs typeface="Times New Roman" panose="02020603050405020304" pitchFamily="18" charset="0"/>
              </a:rPr>
              <a:t>The reflection must be correctly structured and be academically written with a size 12 professional font.  </a:t>
            </a:r>
          </a:p>
          <a:p>
            <a:pPr marL="0" indent="0">
              <a:buNone/>
            </a:pPr>
            <a:r>
              <a:rPr lang="en-GB" sz="2000" dirty="0">
                <a:latin typeface="Times New Roman" panose="02020603050405020304" pitchFamily="18" charset="0"/>
                <a:cs typeface="Times New Roman" panose="02020603050405020304" pitchFamily="18" charset="0"/>
              </a:rPr>
              <a:t>Work must be 1.5 line spaced. </a:t>
            </a:r>
          </a:p>
          <a:p>
            <a:pPr marL="0" indent="0">
              <a:buNone/>
            </a:pPr>
            <a:endParaRPr lang="en-GB" sz="2000" dirty="0">
              <a:latin typeface="Times New Roman" panose="02020603050405020304" pitchFamily="18" charset="0"/>
              <a:cs typeface="Times New Roman" panose="02020603050405020304" pitchFamily="18" charset="0"/>
            </a:endParaRPr>
          </a:p>
          <a:p>
            <a:pPr marL="0" indent="0">
              <a:buNone/>
            </a:pPr>
            <a:endParaRPr lang="en-GB" sz="1300" dirty="0">
              <a:latin typeface="Times New Roman" panose="02020603050405020304" pitchFamily="18" charset="0"/>
              <a:cs typeface="Times New Roman" panose="02020603050405020304" pitchFamily="18" charset="0"/>
            </a:endParaRPr>
          </a:p>
          <a:p>
            <a:pPr marL="0" indent="0">
              <a:buNone/>
            </a:pPr>
            <a:endParaRPr lang="en-GB" sz="1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16994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FA402-D3A9-44F3-9025-7CBEC8BF865B}"/>
              </a:ext>
            </a:extLst>
          </p:cNvPr>
          <p:cNvSpPr>
            <a:spLocks noGrp="1"/>
          </p:cNvSpPr>
          <p:nvPr>
            <p:ph type="title"/>
          </p:nvPr>
        </p:nvSpPr>
        <p:spPr>
          <a:xfrm>
            <a:off x="1285240" y="1050595"/>
            <a:ext cx="8074815" cy="1164285"/>
          </a:xfrm>
        </p:spPr>
        <p:txBody>
          <a:bodyPr anchor="ctr">
            <a:normAutofit/>
          </a:bodyPr>
          <a:lstStyle/>
          <a:p>
            <a:r>
              <a:rPr lang="en-GB" sz="7200" b="1" dirty="0">
                <a:latin typeface="Times New Roman" panose="02020603050405020304" pitchFamily="18" charset="0"/>
                <a:cs typeface="Times New Roman" panose="02020603050405020304" pitchFamily="18" charset="0"/>
              </a:rPr>
              <a:t>Reading Lists</a:t>
            </a:r>
          </a:p>
        </p:txBody>
      </p:sp>
      <p:sp>
        <p:nvSpPr>
          <p:cNvPr id="3" name="Content Placeholder 2">
            <a:extLst>
              <a:ext uri="{FF2B5EF4-FFF2-40B4-BE49-F238E27FC236}">
                <a16:creationId xmlns:a16="http://schemas.microsoft.com/office/drawing/2014/main" id="{BCA31ED5-462B-4D51-A283-8B788A600999}"/>
              </a:ext>
            </a:extLst>
          </p:cNvPr>
          <p:cNvSpPr>
            <a:spLocks noGrp="1"/>
          </p:cNvSpPr>
          <p:nvPr>
            <p:ph idx="1"/>
          </p:nvPr>
        </p:nvSpPr>
        <p:spPr>
          <a:xfrm>
            <a:off x="1285240" y="2642201"/>
            <a:ext cx="8935720" cy="3127664"/>
          </a:xfrm>
        </p:spPr>
        <p:txBody>
          <a:bodyPr anchor="t">
            <a:normAutofit/>
          </a:bodyPr>
          <a:lstStyle/>
          <a:p>
            <a:r>
              <a:rPr lang="en-GB" sz="2400" dirty="0">
                <a:latin typeface="Times New Roman" panose="02020603050405020304" pitchFamily="18" charset="0"/>
                <a:cs typeface="Times New Roman" panose="02020603050405020304" pitchFamily="18" charset="0"/>
              </a:rPr>
              <a:t>Always check your handbook for reading lists</a:t>
            </a:r>
          </a:p>
          <a:p>
            <a:r>
              <a:rPr lang="en-GB" sz="2400" dirty="0">
                <a:latin typeface="Times New Roman" panose="02020603050405020304" pitchFamily="18" charset="0"/>
                <a:cs typeface="Times New Roman" panose="02020603050405020304" pitchFamily="18" charset="0"/>
              </a:rPr>
              <a:t>Additional reading and links will also be found on your Moodle page</a:t>
            </a:r>
          </a:p>
          <a:p>
            <a:r>
              <a:rPr lang="en-GB" sz="2400" dirty="0">
                <a:latin typeface="Times New Roman" panose="02020603050405020304" pitchFamily="18" charset="0"/>
                <a:cs typeface="Times New Roman" panose="02020603050405020304" pitchFamily="18" charset="0"/>
              </a:rPr>
              <a:t>You can use campus libraries in the Swansea, Carmarthen, or Lampeter campuses.</a:t>
            </a:r>
          </a:p>
          <a:p>
            <a:r>
              <a:rPr lang="en-GB" sz="2400" dirty="0">
                <a:latin typeface="Times New Roman" panose="02020603050405020304" pitchFamily="18" charset="0"/>
                <a:cs typeface="Times New Roman" panose="02020603050405020304" pitchFamily="18" charset="0"/>
              </a:rPr>
              <a:t>Libraries will order in books from other campuses or may buy them in for you.</a:t>
            </a:r>
          </a:p>
          <a:p>
            <a:r>
              <a:rPr lang="en-GB" sz="2400" dirty="0">
                <a:latin typeface="Times New Roman" panose="02020603050405020304" pitchFamily="18" charset="0"/>
                <a:cs typeface="Times New Roman" panose="02020603050405020304" pitchFamily="18" charset="0"/>
              </a:rPr>
              <a:t>DON’T BE AFRAID TO REQUEST WHAT YOU NEED</a:t>
            </a:r>
          </a:p>
          <a:p>
            <a:endParaRPr lang="en-GB" sz="2000" dirty="0"/>
          </a:p>
        </p:txBody>
      </p:sp>
    </p:spTree>
    <p:extLst>
      <p:ext uri="{BB962C8B-B14F-4D97-AF65-F5344CB8AC3E}">
        <p14:creationId xmlns:p14="http://schemas.microsoft.com/office/powerpoint/2010/main" val="25006483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E7FD6-F9E2-43D2-B4B8-3736BAAE0860}"/>
              </a:ext>
            </a:extLst>
          </p:cNvPr>
          <p:cNvSpPr>
            <a:spLocks noGrp="1"/>
          </p:cNvSpPr>
          <p:nvPr>
            <p:ph type="title"/>
          </p:nvPr>
        </p:nvSpPr>
        <p:spPr>
          <a:xfrm>
            <a:off x="1056640" y="802642"/>
            <a:ext cx="8303415" cy="785706"/>
          </a:xfrm>
        </p:spPr>
        <p:txBody>
          <a:bodyPr anchor="ctr">
            <a:normAutofit fontScale="90000"/>
          </a:bodyPr>
          <a:lstStyle/>
          <a:p>
            <a:r>
              <a:rPr lang="en-GB" sz="5000" b="1" dirty="0">
                <a:latin typeface="Times New Roman" panose="02020603050405020304" pitchFamily="18" charset="0"/>
                <a:cs typeface="Times New Roman" panose="02020603050405020304" pitchFamily="18" charset="0"/>
              </a:rPr>
              <a:t>Virtual Learning Environment</a:t>
            </a:r>
          </a:p>
        </p:txBody>
      </p:sp>
      <p:sp>
        <p:nvSpPr>
          <p:cNvPr id="3" name="Content Placeholder 2">
            <a:extLst>
              <a:ext uri="{FF2B5EF4-FFF2-40B4-BE49-F238E27FC236}">
                <a16:creationId xmlns:a16="http://schemas.microsoft.com/office/drawing/2014/main" id="{60745A55-4046-467E-B2B8-ED674FB5920E}"/>
              </a:ext>
            </a:extLst>
          </p:cNvPr>
          <p:cNvSpPr>
            <a:spLocks noGrp="1"/>
          </p:cNvSpPr>
          <p:nvPr>
            <p:ph idx="1"/>
          </p:nvPr>
        </p:nvSpPr>
        <p:spPr>
          <a:xfrm>
            <a:off x="975360" y="1767716"/>
            <a:ext cx="9895840" cy="4287644"/>
          </a:xfrm>
        </p:spPr>
        <p:txBody>
          <a:bodyPr anchor="t">
            <a:normAutofit fontScale="92500" lnSpcReduction="10000"/>
          </a:bodyPr>
          <a:lstStyle/>
          <a:p>
            <a:r>
              <a:rPr lang="en-GB" sz="1900" dirty="0">
                <a:latin typeface="Times New Roman" panose="02020603050405020304" pitchFamily="18" charset="0"/>
                <a:cs typeface="Times New Roman" panose="02020603050405020304" pitchFamily="18" charset="0"/>
              </a:rPr>
              <a:t>Moodle is the Universities VLE and is used to support learning and teaching.</a:t>
            </a:r>
          </a:p>
          <a:p>
            <a:r>
              <a:rPr lang="en-GB" sz="1900" dirty="0">
                <a:latin typeface="Times New Roman" panose="02020603050405020304" pitchFamily="18" charset="0"/>
                <a:cs typeface="Times New Roman" panose="02020603050405020304" pitchFamily="18" charset="0"/>
              </a:rPr>
              <a:t>It can be accessed by enrolled students from anywhere in the work using the internet and a web browser.</a:t>
            </a:r>
          </a:p>
          <a:p>
            <a:r>
              <a:rPr lang="en-GB" sz="1900" dirty="0">
                <a:latin typeface="Times New Roman" panose="02020603050405020304" pitchFamily="18" charset="0"/>
                <a:cs typeface="Times New Roman" panose="02020603050405020304" pitchFamily="18" charset="0"/>
              </a:rPr>
              <a:t>Some of Moodle’s features allow students to :</a:t>
            </a:r>
          </a:p>
          <a:p>
            <a:r>
              <a:rPr lang="en-GB" sz="1900" dirty="0">
                <a:latin typeface="Times New Roman" panose="02020603050405020304" pitchFamily="18" charset="0"/>
                <a:cs typeface="Times New Roman" panose="02020603050405020304" pitchFamily="18" charset="0"/>
              </a:rPr>
              <a:t>Access course materials</a:t>
            </a:r>
          </a:p>
          <a:p>
            <a:r>
              <a:rPr lang="en-GB" sz="1900" dirty="0">
                <a:latin typeface="Times New Roman" panose="02020603050405020304" pitchFamily="18" charset="0"/>
                <a:cs typeface="Times New Roman" panose="02020603050405020304" pitchFamily="18" charset="0"/>
              </a:rPr>
              <a:t>Facilitate communication between students and tutors</a:t>
            </a:r>
          </a:p>
          <a:p>
            <a:r>
              <a:rPr lang="en-GB" sz="1900" dirty="0">
                <a:latin typeface="Times New Roman" panose="02020603050405020304" pitchFamily="18" charset="0"/>
                <a:cs typeface="Times New Roman" panose="02020603050405020304" pitchFamily="18" charset="0"/>
              </a:rPr>
              <a:t>Support group tasks</a:t>
            </a:r>
          </a:p>
          <a:p>
            <a:r>
              <a:rPr lang="en-GB" sz="1900" dirty="0">
                <a:latin typeface="Times New Roman" panose="02020603050405020304" pitchFamily="18" charset="0"/>
                <a:cs typeface="Times New Roman" panose="02020603050405020304" pitchFamily="18" charset="0"/>
              </a:rPr>
              <a:t>Take online assessments with automatic marking and feedback facilities</a:t>
            </a:r>
          </a:p>
          <a:p>
            <a:r>
              <a:rPr lang="en-GB" sz="1900" dirty="0">
                <a:latin typeface="Times New Roman" panose="02020603050405020304" pitchFamily="18" charset="0"/>
                <a:cs typeface="Times New Roman" panose="02020603050405020304" pitchFamily="18" charset="0"/>
              </a:rPr>
              <a:t>Moodle can be used for administration tasks such as:</a:t>
            </a:r>
          </a:p>
          <a:p>
            <a:r>
              <a:rPr lang="en-GB" sz="1900" dirty="0">
                <a:latin typeface="Times New Roman" panose="02020603050405020304" pitchFamily="18" charset="0"/>
                <a:cs typeface="Times New Roman" panose="02020603050405020304" pitchFamily="18" charset="0"/>
              </a:rPr>
              <a:t>Displaying announcements e. g. lecture venue changed</a:t>
            </a:r>
          </a:p>
          <a:p>
            <a:r>
              <a:rPr lang="en-GB" sz="1900" dirty="0">
                <a:latin typeface="Times New Roman" panose="02020603050405020304" pitchFamily="18" charset="0"/>
                <a:cs typeface="Times New Roman" panose="02020603050405020304" pitchFamily="18" charset="0"/>
              </a:rPr>
              <a:t>Submission of assignments electronically</a:t>
            </a:r>
          </a:p>
          <a:p>
            <a:r>
              <a:rPr lang="en-GB" sz="1900" dirty="0">
                <a:latin typeface="Times New Roman" panose="02020603050405020304" pitchFamily="18" charset="0"/>
                <a:cs typeface="Times New Roman" panose="02020603050405020304" pitchFamily="18" charset="0"/>
              </a:rPr>
              <a:t>Administration of online surveys, such as module questionnaires</a:t>
            </a:r>
          </a:p>
          <a:p>
            <a:pPr marL="0" indent="0">
              <a:buNone/>
            </a:pPr>
            <a:endParaRPr lang="en-GB" sz="800" dirty="0"/>
          </a:p>
        </p:txBody>
      </p:sp>
    </p:spTree>
    <p:extLst>
      <p:ext uri="{BB962C8B-B14F-4D97-AF65-F5344CB8AC3E}">
        <p14:creationId xmlns:p14="http://schemas.microsoft.com/office/powerpoint/2010/main" val="40175951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6BF88-95D7-4398-85A9-CB96D4ED70B2}"/>
              </a:ext>
            </a:extLst>
          </p:cNvPr>
          <p:cNvSpPr>
            <a:spLocks noGrp="1"/>
          </p:cNvSpPr>
          <p:nvPr>
            <p:ph type="title"/>
          </p:nvPr>
        </p:nvSpPr>
        <p:spPr>
          <a:xfrm>
            <a:off x="1285240" y="1050595"/>
            <a:ext cx="8074815" cy="1618489"/>
          </a:xfrm>
        </p:spPr>
        <p:txBody>
          <a:bodyPr anchor="ctr">
            <a:normAutofit/>
          </a:bodyPr>
          <a:lstStyle/>
          <a:p>
            <a:r>
              <a:rPr lang="en-GB" sz="7200" dirty="0">
                <a:latin typeface="Times New Roman" panose="02020603050405020304" pitchFamily="18" charset="0"/>
                <a:cs typeface="Times New Roman" panose="02020603050405020304" pitchFamily="18" charset="0"/>
              </a:rPr>
              <a:t>Q &amp; A</a:t>
            </a:r>
          </a:p>
        </p:txBody>
      </p:sp>
      <p:sp>
        <p:nvSpPr>
          <p:cNvPr id="3" name="Content Placeholder 2">
            <a:extLst>
              <a:ext uri="{FF2B5EF4-FFF2-40B4-BE49-F238E27FC236}">
                <a16:creationId xmlns:a16="http://schemas.microsoft.com/office/drawing/2014/main" id="{3E457A0A-BBB4-4D2E-8ECE-D17D5CFEBC92}"/>
              </a:ext>
            </a:extLst>
          </p:cNvPr>
          <p:cNvSpPr>
            <a:spLocks noGrp="1"/>
          </p:cNvSpPr>
          <p:nvPr>
            <p:ph idx="1"/>
          </p:nvPr>
        </p:nvSpPr>
        <p:spPr>
          <a:xfrm>
            <a:off x="1285240" y="2969469"/>
            <a:ext cx="8074815" cy="2800395"/>
          </a:xfrm>
        </p:spPr>
        <p:txBody>
          <a:bodyPr anchor="t">
            <a:normAutofit/>
          </a:bodyPr>
          <a:lstStyle/>
          <a:p>
            <a:r>
              <a:rPr lang="en-GB" sz="2400" dirty="0">
                <a:latin typeface="Times New Roman" panose="02020603050405020304" pitchFamily="18" charset="0"/>
                <a:cs typeface="Times New Roman" panose="02020603050405020304" pitchFamily="18" charset="0"/>
              </a:rPr>
              <a:t>Any questions ?</a:t>
            </a:r>
          </a:p>
          <a:p>
            <a:pPr marL="0" indent="0">
              <a:buNone/>
            </a:pPr>
            <a:endParaRPr lang="en-GB" sz="2400" dirty="0"/>
          </a:p>
        </p:txBody>
      </p:sp>
    </p:spTree>
    <p:extLst>
      <p:ext uri="{BB962C8B-B14F-4D97-AF65-F5344CB8AC3E}">
        <p14:creationId xmlns:p14="http://schemas.microsoft.com/office/powerpoint/2010/main" val="215997606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TM03457510[[fn=Savon]]</Template>
  <TotalTime>5</TotalTime>
  <Words>706</Words>
  <Application>Microsoft Office PowerPoint</Application>
  <PresentationFormat>Widescreen</PresentationFormat>
  <Paragraphs>70</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Century Gothic</vt:lpstr>
      <vt:lpstr>Garamond</vt:lpstr>
      <vt:lpstr>Times New Roman</vt:lpstr>
      <vt:lpstr>Savon</vt:lpstr>
      <vt:lpstr>Introduction to Care in Communication </vt:lpstr>
      <vt:lpstr>Contents</vt:lpstr>
      <vt:lpstr>Brief Overview of Study</vt:lpstr>
      <vt:lpstr>Level of Study : 3</vt:lpstr>
      <vt:lpstr>Aims of Module</vt:lpstr>
      <vt:lpstr>Learning Outcomes</vt:lpstr>
      <vt:lpstr>Lesson Content</vt:lpstr>
      <vt:lpstr>Assessment 1</vt:lpstr>
      <vt:lpstr>Assessment 2</vt:lpstr>
      <vt:lpstr>Reading Lists</vt:lpstr>
      <vt:lpstr>Virtual Learning Environment</vt:lpstr>
      <vt:lpstr>Q &amp; 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the Module Effective Communication in Health and Social Care</dc:title>
  <dc:creator>Joanna Fender</dc:creator>
  <cp:lastModifiedBy>catrin Boulton</cp:lastModifiedBy>
  <cp:revision>76</cp:revision>
  <dcterms:created xsi:type="dcterms:W3CDTF">2021-01-15T15:38:27Z</dcterms:created>
  <dcterms:modified xsi:type="dcterms:W3CDTF">2024-05-18T18:38:13Z</dcterms:modified>
</cp:coreProperties>
</file>