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4A8B6A-2201-4C25-B0D9-4F43FF7AEFC3}" v="207" dt="2025-05-13T14:36:16.4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7191" autoAdjust="0"/>
    <p:restoredTop sz="94652"/>
  </p:normalViewPr>
  <p:slideViewPr>
    <p:cSldViewPr snapToGrid="0" snapToObjects="1">
      <p:cViewPr varScale="1">
        <p:scale>
          <a:sx n="37" d="100"/>
          <a:sy n="37" d="100"/>
        </p:scale>
        <p:origin x="1116"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wi Miller (2112054)" userId="5d8907cc-4d28-4972-96c1-95d92b10fe29" providerId="ADAL" clId="{5E4A8B6A-2201-4C25-B0D9-4F43FF7AEFC3}"/>
    <pc:docChg chg="undo custSel modSld">
      <pc:chgData name="Dewi Miller (2112054)" userId="5d8907cc-4d28-4972-96c1-95d92b10fe29" providerId="ADAL" clId="{5E4A8B6A-2201-4C25-B0D9-4F43FF7AEFC3}" dt="2025-05-13T14:38:20.160" v="1979" actId="20577"/>
      <pc:docMkLst>
        <pc:docMk/>
      </pc:docMkLst>
      <pc:sldChg chg="addSp delSp modSp mod modShow">
        <pc:chgData name="Dewi Miller (2112054)" userId="5d8907cc-4d28-4972-96c1-95d92b10fe29" providerId="ADAL" clId="{5E4A8B6A-2201-4C25-B0D9-4F43FF7AEFC3}" dt="2025-05-13T14:38:20.160" v="1979" actId="20577"/>
        <pc:sldMkLst>
          <pc:docMk/>
          <pc:sldMk cId="1032727246" sldId="256"/>
        </pc:sldMkLst>
        <pc:spChg chg="mod">
          <ac:chgData name="Dewi Miller (2112054)" userId="5d8907cc-4d28-4972-96c1-95d92b10fe29" providerId="ADAL" clId="{5E4A8B6A-2201-4C25-B0D9-4F43FF7AEFC3}" dt="2025-05-05T20:09:38.235" v="555" actId="313"/>
          <ac:spMkLst>
            <pc:docMk/>
            <pc:sldMk cId="1032727246" sldId="256"/>
            <ac:spMk id="6" creationId="{00000000-0000-0000-0000-000000000000}"/>
          </ac:spMkLst>
        </pc:spChg>
        <pc:spChg chg="mod">
          <ac:chgData name="Dewi Miller (2112054)" userId="5d8907cc-4d28-4972-96c1-95d92b10fe29" providerId="ADAL" clId="{5E4A8B6A-2201-4C25-B0D9-4F43FF7AEFC3}" dt="2025-05-13T14:36:16.463" v="1929" actId="14100"/>
          <ac:spMkLst>
            <pc:docMk/>
            <pc:sldMk cId="1032727246" sldId="256"/>
            <ac:spMk id="7" creationId="{00000000-0000-0000-0000-000000000000}"/>
          </ac:spMkLst>
        </pc:spChg>
        <pc:spChg chg="mod">
          <ac:chgData name="Dewi Miller (2112054)" userId="5d8907cc-4d28-4972-96c1-95d92b10fe29" providerId="ADAL" clId="{5E4A8B6A-2201-4C25-B0D9-4F43FF7AEFC3}" dt="2025-05-13T14:38:20.160" v="1979" actId="20577"/>
          <ac:spMkLst>
            <pc:docMk/>
            <pc:sldMk cId="1032727246" sldId="256"/>
            <ac:spMk id="9" creationId="{00000000-0000-0000-0000-000000000000}"/>
          </ac:spMkLst>
        </pc:spChg>
        <pc:spChg chg="add mod">
          <ac:chgData name="Dewi Miller (2112054)" userId="5d8907cc-4d28-4972-96c1-95d92b10fe29" providerId="ADAL" clId="{5E4A8B6A-2201-4C25-B0D9-4F43FF7AEFC3}" dt="2025-05-09T21:06:19.965" v="1842" actId="1076"/>
          <ac:spMkLst>
            <pc:docMk/>
            <pc:sldMk cId="1032727246" sldId="256"/>
            <ac:spMk id="11" creationId="{9331DD23-ADBA-FD4B-AF1E-44C2704FBEE1}"/>
          </ac:spMkLst>
        </pc:spChg>
        <pc:spChg chg="mod">
          <ac:chgData name="Dewi Miller (2112054)" userId="5d8907cc-4d28-4972-96c1-95d92b10fe29" providerId="ADAL" clId="{5E4A8B6A-2201-4C25-B0D9-4F43FF7AEFC3}" dt="2025-05-09T20:40:03.054" v="1709" actId="1076"/>
          <ac:spMkLst>
            <pc:docMk/>
            <pc:sldMk cId="1032727246" sldId="256"/>
            <ac:spMk id="12" creationId="{00000000-0000-0000-0000-000000000000}"/>
          </ac:spMkLst>
        </pc:spChg>
        <pc:spChg chg="mod">
          <ac:chgData name="Dewi Miller (2112054)" userId="5d8907cc-4d28-4972-96c1-95d92b10fe29" providerId="ADAL" clId="{5E4A8B6A-2201-4C25-B0D9-4F43FF7AEFC3}" dt="2025-05-09T16:24:28.578" v="1401" actId="1076"/>
          <ac:spMkLst>
            <pc:docMk/>
            <pc:sldMk cId="1032727246" sldId="256"/>
            <ac:spMk id="16" creationId="{00000000-0000-0000-0000-000000000000}"/>
          </ac:spMkLst>
        </pc:spChg>
        <pc:spChg chg="mod">
          <ac:chgData name="Dewi Miller (2112054)" userId="5d8907cc-4d28-4972-96c1-95d92b10fe29" providerId="ADAL" clId="{5E4A8B6A-2201-4C25-B0D9-4F43FF7AEFC3}" dt="2025-05-05T22:18:39.672" v="600" actId="1076"/>
          <ac:spMkLst>
            <pc:docMk/>
            <pc:sldMk cId="1032727246" sldId="256"/>
            <ac:spMk id="23" creationId="{00000000-0000-0000-0000-000000000000}"/>
          </ac:spMkLst>
        </pc:spChg>
        <pc:spChg chg="mod">
          <ac:chgData name="Dewi Miller (2112054)" userId="5d8907cc-4d28-4972-96c1-95d92b10fe29" providerId="ADAL" clId="{5E4A8B6A-2201-4C25-B0D9-4F43FF7AEFC3}" dt="2025-05-09T21:08:38.547" v="1897" actId="1076"/>
          <ac:spMkLst>
            <pc:docMk/>
            <pc:sldMk cId="1032727246" sldId="256"/>
            <ac:spMk id="26" creationId="{00000000-0000-0000-0000-000000000000}"/>
          </ac:spMkLst>
        </pc:spChg>
        <pc:spChg chg="add mod">
          <ac:chgData name="Dewi Miller (2112054)" userId="5d8907cc-4d28-4972-96c1-95d92b10fe29" providerId="ADAL" clId="{5E4A8B6A-2201-4C25-B0D9-4F43FF7AEFC3}" dt="2025-05-09T21:02:01.899" v="1831" actId="1076"/>
          <ac:spMkLst>
            <pc:docMk/>
            <pc:sldMk cId="1032727246" sldId="256"/>
            <ac:spMk id="27" creationId="{5160D89E-DC1E-D144-A0E0-82429932CD3E}"/>
          </ac:spMkLst>
        </pc:spChg>
        <pc:spChg chg="mod">
          <ac:chgData name="Dewi Miller (2112054)" userId="5d8907cc-4d28-4972-96c1-95d92b10fe29" providerId="ADAL" clId="{5E4A8B6A-2201-4C25-B0D9-4F43FF7AEFC3}" dt="2025-05-09T21:07:49.320" v="1891" actId="1076"/>
          <ac:spMkLst>
            <pc:docMk/>
            <pc:sldMk cId="1032727246" sldId="256"/>
            <ac:spMk id="30" creationId="{00000000-0000-0000-0000-000000000000}"/>
          </ac:spMkLst>
        </pc:spChg>
        <pc:spChg chg="mod">
          <ac:chgData name="Dewi Miller (2112054)" userId="5d8907cc-4d28-4972-96c1-95d92b10fe29" providerId="ADAL" clId="{5E4A8B6A-2201-4C25-B0D9-4F43FF7AEFC3}" dt="2025-05-05T20:05:40.114" v="546" actId="207"/>
          <ac:spMkLst>
            <pc:docMk/>
            <pc:sldMk cId="1032727246" sldId="256"/>
            <ac:spMk id="31" creationId="{00000000-0000-0000-0000-000000000000}"/>
          </ac:spMkLst>
        </pc:spChg>
        <pc:spChg chg="mod">
          <ac:chgData name="Dewi Miller (2112054)" userId="5d8907cc-4d28-4972-96c1-95d92b10fe29" providerId="ADAL" clId="{5E4A8B6A-2201-4C25-B0D9-4F43FF7AEFC3}" dt="2025-05-05T20:05:40.114" v="546" actId="207"/>
          <ac:spMkLst>
            <pc:docMk/>
            <pc:sldMk cId="1032727246" sldId="256"/>
            <ac:spMk id="32" creationId="{00000000-0000-0000-0000-000000000000}"/>
          </ac:spMkLst>
        </pc:spChg>
        <pc:spChg chg="add mod">
          <ac:chgData name="Dewi Miller (2112054)" userId="5d8907cc-4d28-4972-96c1-95d92b10fe29" providerId="ADAL" clId="{5E4A8B6A-2201-4C25-B0D9-4F43FF7AEFC3}" dt="2025-05-09T20:55:58.693" v="1773" actId="1076"/>
          <ac:spMkLst>
            <pc:docMk/>
            <pc:sldMk cId="1032727246" sldId="256"/>
            <ac:spMk id="37" creationId="{4ED31AD5-D6B2-7A2D-EC36-3C3EA670C0BD}"/>
          </ac:spMkLst>
        </pc:spChg>
        <pc:spChg chg="add mod">
          <ac:chgData name="Dewi Miller (2112054)" userId="5d8907cc-4d28-4972-96c1-95d92b10fe29" providerId="ADAL" clId="{5E4A8B6A-2201-4C25-B0D9-4F43FF7AEFC3}" dt="2025-05-09T21:06:53.795" v="1852" actId="1076"/>
          <ac:spMkLst>
            <pc:docMk/>
            <pc:sldMk cId="1032727246" sldId="256"/>
            <ac:spMk id="39" creationId="{91D0942D-D5A8-DEF9-05FE-7EFACBBF4ED4}"/>
          </ac:spMkLst>
        </pc:spChg>
        <pc:spChg chg="add del mod">
          <ac:chgData name="Dewi Miller (2112054)" userId="5d8907cc-4d28-4972-96c1-95d92b10fe29" providerId="ADAL" clId="{5E4A8B6A-2201-4C25-B0D9-4F43FF7AEFC3}" dt="2025-05-09T21:06:19.965" v="1842" actId="1076"/>
          <ac:spMkLst>
            <pc:docMk/>
            <pc:sldMk cId="1032727246" sldId="256"/>
            <ac:spMk id="41" creationId="{A4DD09FD-0DE1-D2A7-E468-49784E6D3420}"/>
          </ac:spMkLst>
        </pc:spChg>
        <pc:graphicFrameChg chg="add mod modGraphic">
          <ac:chgData name="Dewi Miller (2112054)" userId="5d8907cc-4d28-4972-96c1-95d92b10fe29" providerId="ADAL" clId="{5E4A8B6A-2201-4C25-B0D9-4F43FF7AEFC3}" dt="2025-05-09T21:05:53.329" v="1841" actId="14100"/>
          <ac:graphicFrameMkLst>
            <pc:docMk/>
            <pc:sldMk cId="1032727246" sldId="256"/>
            <ac:graphicFrameMk id="46" creationId="{817831AB-C9B7-41AC-B217-7478130180AD}"/>
          </ac:graphicFrameMkLst>
        </pc:graphicFrameChg>
        <pc:picChg chg="mod">
          <ac:chgData name="Dewi Miller (2112054)" userId="5d8907cc-4d28-4972-96c1-95d92b10fe29" providerId="ADAL" clId="{5E4A8B6A-2201-4C25-B0D9-4F43FF7AEFC3}" dt="2025-05-05T18:17:35.232" v="383" actId="14100"/>
          <ac:picMkLst>
            <pc:docMk/>
            <pc:sldMk cId="1032727246" sldId="256"/>
            <ac:picMk id="2" creationId="{00000000-0000-0000-0000-000000000000}"/>
          </ac:picMkLst>
        </pc:picChg>
        <pc:picChg chg="add mod ord">
          <ac:chgData name="Dewi Miller (2112054)" userId="5d8907cc-4d28-4972-96c1-95d92b10fe29" providerId="ADAL" clId="{5E4A8B6A-2201-4C25-B0D9-4F43FF7AEFC3}" dt="2025-05-09T21:06:19.965" v="1842" actId="1076"/>
          <ac:picMkLst>
            <pc:docMk/>
            <pc:sldMk cId="1032727246" sldId="256"/>
            <ac:picMk id="3" creationId="{22DF3F26-959B-298A-E538-BA79B7086180}"/>
          </ac:picMkLst>
        </pc:picChg>
        <pc:picChg chg="mod">
          <ac:chgData name="Dewi Miller (2112054)" userId="5d8907cc-4d28-4972-96c1-95d92b10fe29" providerId="ADAL" clId="{5E4A8B6A-2201-4C25-B0D9-4F43FF7AEFC3}" dt="2025-05-05T18:17:31.750" v="382" actId="14100"/>
          <ac:picMkLst>
            <pc:docMk/>
            <pc:sldMk cId="1032727246" sldId="256"/>
            <ac:picMk id="8" creationId="{00000000-0000-0000-0000-000000000000}"/>
          </ac:picMkLst>
        </pc:picChg>
        <pc:picChg chg="add mod">
          <ac:chgData name="Dewi Miller (2112054)" userId="5d8907cc-4d28-4972-96c1-95d92b10fe29" providerId="ADAL" clId="{5E4A8B6A-2201-4C25-B0D9-4F43FF7AEFC3}" dt="2025-05-09T21:06:39.698" v="1848" actId="1076"/>
          <ac:picMkLst>
            <pc:docMk/>
            <pc:sldMk cId="1032727246" sldId="256"/>
            <ac:picMk id="20" creationId="{1E929EE6-9750-F731-BC50-44FEB3E6E47C}"/>
          </ac:picMkLst>
        </pc:picChg>
        <pc:picChg chg="add mod">
          <ac:chgData name="Dewi Miller (2112054)" userId="5d8907cc-4d28-4972-96c1-95d92b10fe29" providerId="ADAL" clId="{5E4A8B6A-2201-4C25-B0D9-4F43FF7AEFC3}" dt="2025-05-13T14:35:50.823" v="1900" actId="14100"/>
          <ac:picMkLst>
            <pc:docMk/>
            <pc:sldMk cId="1032727246" sldId="256"/>
            <ac:picMk id="28" creationId="{8E724736-2C2E-2374-D5DF-0A8BB843F42E}"/>
          </ac:picMkLst>
        </pc:picChg>
        <pc:picChg chg="add mod">
          <ac:chgData name="Dewi Miller (2112054)" userId="5d8907cc-4d28-4972-96c1-95d92b10fe29" providerId="ADAL" clId="{5E4A8B6A-2201-4C25-B0D9-4F43FF7AEFC3}" dt="2025-05-05T18:06:52.124" v="373" actId="1076"/>
          <ac:picMkLst>
            <pc:docMk/>
            <pc:sldMk cId="1032727246" sldId="256"/>
            <ac:picMk id="29" creationId="{E614C9E1-9D1A-8ABC-55F0-A45CF4686109}"/>
          </ac:picMkLst>
        </pc:picChg>
        <pc:picChg chg="add mod">
          <ac:chgData name="Dewi Miller (2112054)" userId="5d8907cc-4d28-4972-96c1-95d92b10fe29" providerId="ADAL" clId="{5E4A8B6A-2201-4C25-B0D9-4F43FF7AEFC3}" dt="2025-05-05T18:06:41.180" v="370" actId="1076"/>
          <ac:picMkLst>
            <pc:docMk/>
            <pc:sldMk cId="1032727246" sldId="256"/>
            <ac:picMk id="33" creationId="{C65C354C-63C0-5873-3FF5-997F650A30EA}"/>
          </ac:picMkLst>
        </pc:picChg>
        <pc:picChg chg="add mod ord">
          <ac:chgData name="Dewi Miller (2112054)" userId="5d8907cc-4d28-4972-96c1-95d92b10fe29" providerId="ADAL" clId="{5E4A8B6A-2201-4C25-B0D9-4F43FF7AEFC3}" dt="2025-05-09T20:55:55.217" v="1772" actId="1076"/>
          <ac:picMkLst>
            <pc:docMk/>
            <pc:sldMk cId="1032727246" sldId="256"/>
            <ac:picMk id="34" creationId="{F65D3494-712C-5BF1-20CA-A2A03C30E476}"/>
          </ac:picMkLst>
        </pc:picChg>
        <pc:picChg chg="add mod">
          <ac:chgData name="Dewi Miller (2112054)" userId="5d8907cc-4d28-4972-96c1-95d92b10fe29" providerId="ADAL" clId="{5E4A8B6A-2201-4C25-B0D9-4F43FF7AEFC3}" dt="2025-05-09T16:24:22.310" v="1400" actId="1076"/>
          <ac:picMkLst>
            <pc:docMk/>
            <pc:sldMk cId="1032727246" sldId="256"/>
            <ac:picMk id="35" creationId="{19A7D79E-1946-3189-A7EC-2435B76ED118}"/>
          </ac:picMkLst>
        </pc:picChg>
        <pc:picChg chg="add mod">
          <ac:chgData name="Dewi Miller (2112054)" userId="5d8907cc-4d28-4972-96c1-95d92b10fe29" providerId="ADAL" clId="{5E4A8B6A-2201-4C25-B0D9-4F43FF7AEFC3}" dt="2025-05-05T18:06:46.254" v="371" actId="1076"/>
          <ac:picMkLst>
            <pc:docMk/>
            <pc:sldMk cId="1032727246" sldId="256"/>
            <ac:picMk id="1028" creationId="{AEC6259E-0DEF-CF37-BE9E-84050C15B93F}"/>
          </ac:picMkLst>
        </pc:picChg>
        <pc:cxnChg chg="mod">
          <ac:chgData name="Dewi Miller (2112054)" userId="5d8907cc-4d28-4972-96c1-95d92b10fe29" providerId="ADAL" clId="{5E4A8B6A-2201-4C25-B0D9-4F43FF7AEFC3}" dt="2025-05-05T18:17:40.081" v="384" actId="1076"/>
          <ac:cxnSpMkLst>
            <pc:docMk/>
            <pc:sldMk cId="1032727246" sldId="256"/>
            <ac:cxnSpMk id="4" creationId="{00000000-0000-0000-0000-000000000000}"/>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5/13/2025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jp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machine with a green light&#10;&#10;AI-generated content may be incorrect.">
            <a:extLst>
              <a:ext uri="{FF2B5EF4-FFF2-40B4-BE49-F238E27FC236}">
                <a16:creationId xmlns:a16="http://schemas.microsoft.com/office/drawing/2014/main" id="{22DF3F26-959B-298A-E538-BA79B708618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flipH="1">
            <a:off x="6713125" y="12230178"/>
            <a:ext cx="4261261" cy="4517518"/>
          </a:xfrm>
          <a:prstGeom prst="rect">
            <a:avLst/>
          </a:prstGeom>
        </p:spPr>
      </p:pic>
      <p:pic>
        <p:nvPicPr>
          <p:cNvPr id="34" name="Picture Placeholder 31" descr="A white machine with blue objects&#10;&#10;AI-generated content may be incorrect.">
            <a:extLst>
              <a:ext uri="{FF2B5EF4-FFF2-40B4-BE49-F238E27FC236}">
                <a16:creationId xmlns:a16="http://schemas.microsoft.com/office/drawing/2014/main" id="{F65D3494-712C-5BF1-20CA-A2A03C30E476}"/>
              </a:ext>
            </a:extLst>
          </p:cNvPr>
          <p:cNvPicPr>
            <a:picLocks noChangeAspect="1"/>
          </p:cNvPicPr>
          <p:nvPr/>
        </p:nvPicPr>
        <p:blipFill>
          <a:blip r:embed="rId3"/>
          <a:srcRect l="-30" r="784" b="-433"/>
          <a:stretch/>
        </p:blipFill>
        <p:spPr>
          <a:xfrm>
            <a:off x="1044032" y="12498015"/>
            <a:ext cx="4476210" cy="4801822"/>
          </a:xfrm>
          <a:prstGeom prst="rect">
            <a:avLst/>
          </a:prstGeom>
        </p:spPr>
      </p:pic>
      <p:sp>
        <p:nvSpPr>
          <p:cNvPr id="7" name="Rectangle 6"/>
          <p:cNvSpPr>
            <a:spLocks noChangeArrowheads="1"/>
          </p:cNvSpPr>
          <p:nvPr/>
        </p:nvSpPr>
        <p:spPr bwMode="auto">
          <a:xfrm>
            <a:off x="3007868" y="1751871"/>
            <a:ext cx="18130613" cy="338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latin typeface="Calibri" charset="0"/>
                <a:ea typeface="Calibri" charset="0"/>
                <a:cs typeface="Calibri" charset="0"/>
              </a:rPr>
              <a:t>Optimization of Manufacturing Systems Using Discrete Event Simulation</a:t>
            </a:r>
          </a:p>
          <a:p>
            <a:pPr eaLnBrk="1" hangingPunct="1">
              <a:lnSpc>
                <a:spcPct val="110000"/>
              </a:lnSpc>
              <a:spcBef>
                <a:spcPct val="0"/>
              </a:spcBef>
              <a:buFontTx/>
              <a:buNone/>
            </a:pPr>
            <a:r>
              <a:rPr lang="en-GB" altLang="en-US" sz="4000" b="1" dirty="0">
                <a:latin typeface="Calibri" charset="0"/>
                <a:ea typeface="Calibri" charset="0"/>
                <a:cs typeface="Calibri" charset="0"/>
              </a:rPr>
              <a:t>Dewi Miller </a:t>
            </a:r>
          </a:p>
          <a:p>
            <a:pPr eaLnBrk="1" hangingPunct="1">
              <a:lnSpc>
                <a:spcPct val="110000"/>
              </a:lnSpc>
              <a:spcBef>
                <a:spcPct val="0"/>
              </a:spcBef>
              <a:buFontTx/>
              <a:buNone/>
            </a:pPr>
            <a:r>
              <a:rPr lang="en-GB" altLang="en-US" sz="3600" dirty="0">
                <a:latin typeface="Calibri" charset="0"/>
                <a:ea typeface="Calibri" charset="0"/>
                <a:cs typeface="Calibri" charset="0"/>
              </a:rPr>
              <a:t>Jordan Jenkins</a:t>
            </a:r>
          </a:p>
          <a:p>
            <a:pPr eaLnBrk="1" hangingPunct="1">
              <a:lnSpc>
                <a:spcPct val="110000"/>
              </a:lnSpc>
              <a:spcBef>
                <a:spcPct val="0"/>
              </a:spcBef>
              <a:buFontTx/>
              <a:buNone/>
            </a:pPr>
            <a:endParaRPr lang="en-GB" altLang="en-US" sz="1800" dirty="0">
              <a:latin typeface="Calibri" charset="0"/>
              <a:ea typeface="Calibri" charset="0"/>
              <a:cs typeface="Calibri" charset="0"/>
            </a:endParaRPr>
          </a:p>
          <a:p>
            <a:pPr eaLnBrk="1" hangingPunct="1">
              <a:lnSpc>
                <a:spcPct val="110000"/>
              </a:lnSpc>
              <a:spcBef>
                <a:spcPct val="0"/>
              </a:spcBef>
              <a:buFontTx/>
              <a:buNone/>
            </a:pPr>
            <a:r>
              <a:rPr lang="en-GB" altLang="en-US" sz="3600" dirty="0">
                <a:latin typeface="Calibri" charset="0"/>
                <a:ea typeface="Calibri" charset="0"/>
                <a:cs typeface="Calibri" charset="0"/>
              </a:rPr>
              <a:t>School </a:t>
            </a:r>
            <a:r>
              <a:rPr lang="en-GB" altLang="en-US" sz="3600" i="1" dirty="0">
                <a:latin typeface="Calibri" charset="0"/>
                <a:ea typeface="Calibri" charset="0"/>
                <a:cs typeface="Calibri" charset="0"/>
              </a:rPr>
              <a:t>of </a:t>
            </a:r>
            <a:r>
              <a:rPr lang="en-GB" altLang="en-US" sz="3600" b="1" i="1" dirty="0">
                <a:latin typeface="Calibri" charset="0"/>
                <a:ea typeface="Calibri" charset="0"/>
                <a:cs typeface="Calibri" charset="0"/>
              </a:rPr>
              <a:t>Engineering</a:t>
            </a:r>
            <a:endParaRPr lang="en-GB" altLang="en-US" sz="3600" b="1" dirty="0">
              <a:latin typeface="Calibri" charset="0"/>
              <a:ea typeface="Calibri" charset="0"/>
              <a:cs typeface="Calibri" charset="0"/>
            </a:endParaRPr>
          </a:p>
          <a:p>
            <a:pPr eaLnBrk="1" hangingPunct="1">
              <a:lnSpc>
                <a:spcPct val="110000"/>
              </a:lnSpc>
              <a:spcBef>
                <a:spcPct val="0"/>
              </a:spcBef>
              <a:buFontTx/>
              <a:buNone/>
            </a:pPr>
            <a:r>
              <a:rPr lang="en-GB" altLang="en-US" sz="3600" dirty="0">
                <a:latin typeface="Calibri" charset="0"/>
                <a:ea typeface="Calibri" charset="0"/>
                <a:cs typeface="Calibri" charset="0"/>
              </a:rPr>
              <a:t>Mechanical Engineering</a:t>
            </a:r>
            <a:endParaRPr lang="en-US" altLang="zh-CN" sz="3600" dirty="0">
              <a:latin typeface="Calibri" charset="0"/>
              <a:ea typeface="Calibri" charset="0"/>
              <a:cs typeface="Calibri" charset="0"/>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597" y="357622"/>
            <a:ext cx="3152249" cy="1102353"/>
          </a:xfrm>
          <a:prstGeom prst="rect">
            <a:avLst/>
          </a:prstGeom>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038423" y="202845"/>
            <a:ext cx="1100058" cy="1221064"/>
          </a:xfrm>
          <a:prstGeom prst="rect">
            <a:avLst/>
          </a:prstGeom>
        </p:spPr>
      </p:pic>
      <p:cxnSp>
        <p:nvCxnSpPr>
          <p:cNvPr id="4" name="Straight Connector 3"/>
          <p:cNvCxnSpPr/>
          <p:nvPr/>
        </p:nvCxnSpPr>
        <p:spPr>
          <a:xfrm>
            <a:off x="180000" y="1459975"/>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56579" y="4881516"/>
            <a:ext cx="6743314" cy="79828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altLang="en-US" sz="2800" dirty="0"/>
              <a:t>With the rise of automation in modern manufacturing, more companies are looking for smarter ways to improve efficiency and stay competitive. Over the years, automation has evolved massively. Now there’s a growing interest in using tools like Discrete Event Simulation (DES) to understand how systems perform and where things can be improved. </a:t>
            </a:r>
          </a:p>
          <a:p>
            <a:pPr>
              <a:spcBef>
                <a:spcPct val="50000"/>
              </a:spcBef>
            </a:pPr>
            <a:r>
              <a:rPr lang="en-GB" altLang="en-US" sz="2800" dirty="0"/>
              <a:t>It’s a low-risk, cost-effective way to explore what’s possible. It shows how combining simulation with real-world data can help guide smarter decisions in manufacturing.</a:t>
            </a:r>
            <a:endParaRPr lang="en-AU" altLang="en-US" sz="2800" dirty="0"/>
          </a:p>
        </p:txBody>
      </p:sp>
      <p:sp>
        <p:nvSpPr>
          <p:cNvPr id="12" name="Text Box 8"/>
          <p:cNvSpPr txBox="1">
            <a:spLocks noChangeArrowheads="1"/>
          </p:cNvSpPr>
          <p:nvPr/>
        </p:nvSpPr>
        <p:spPr bwMode="auto">
          <a:xfrm>
            <a:off x="-68604" y="16045030"/>
            <a:ext cx="6743314" cy="14249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Project aims</a:t>
            </a:r>
          </a:p>
          <a:p>
            <a:pPr marL="0" marR="0" lvl="0" indent="0" algn="l" defTabSz="914400" rtl="0" eaLnBrk="0" fontAlgn="base" latinLnBrk="0" hangingPunct="0">
              <a:lnSpc>
                <a:spcPct val="120000"/>
              </a:lnSpc>
              <a:spcBef>
                <a:spcPct val="0"/>
              </a:spcBef>
              <a:spcAft>
                <a:spcPct val="0"/>
              </a:spcAft>
              <a:buClrTx/>
              <a:buSzTx/>
              <a:buFontTx/>
              <a:buChar char="•"/>
              <a:tabLst/>
            </a:pPr>
            <a:r>
              <a:rPr kumimoji="0" lang="en-US" altLang="en-US" sz="2800" i="0" u="none" strike="noStrike" cap="none" normalizeH="0" baseline="0" dirty="0">
                <a:ln>
                  <a:noFill/>
                </a:ln>
                <a:effectLst/>
                <a:latin typeface="Arial" panose="020B0604020202020204" pitchFamily="34" charset="0"/>
                <a:cs typeface="Arial" panose="020B0604020202020204" pitchFamily="34" charset="0"/>
              </a:rPr>
              <a:t>Create a Discrete Event Simulation of the Festo CP Factory, AGV &amp; CP Lab.</a:t>
            </a:r>
            <a:endParaRPr lang="en-US" altLang="en-US" sz="28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20000"/>
              </a:lnSpc>
              <a:spcBef>
                <a:spcPct val="0"/>
              </a:spcBef>
              <a:spcAft>
                <a:spcPct val="0"/>
              </a:spcAft>
              <a:buClrTx/>
              <a:buSzTx/>
              <a:buFontTx/>
              <a:buChar char="•"/>
              <a:tabLst/>
            </a:pPr>
            <a:r>
              <a:rPr kumimoji="0" lang="en-US" altLang="en-US" sz="2800" i="0" u="none" strike="noStrike" cap="none" normalizeH="0" baseline="0" dirty="0">
                <a:ln>
                  <a:noFill/>
                </a:ln>
                <a:effectLst/>
                <a:latin typeface="Arial" panose="020B0604020202020204" pitchFamily="34" charset="0"/>
                <a:cs typeface="Arial" panose="020B0604020202020204" pitchFamily="34" charset="0"/>
              </a:rPr>
              <a:t>Reflect real-world timing data collected to ensure accuracy and realism.</a:t>
            </a:r>
          </a:p>
          <a:p>
            <a:pPr marL="0" marR="0" lvl="0" indent="0" algn="l" defTabSz="914400" rtl="0" eaLnBrk="0" fontAlgn="base" latinLnBrk="0" hangingPunct="0">
              <a:lnSpc>
                <a:spcPct val="120000"/>
              </a:lnSpc>
              <a:spcBef>
                <a:spcPct val="0"/>
              </a:spcBef>
              <a:spcAft>
                <a:spcPct val="0"/>
              </a:spcAft>
              <a:buClrTx/>
              <a:buSzTx/>
              <a:buFontTx/>
              <a:buChar char="•"/>
              <a:tabLst/>
            </a:pPr>
            <a:r>
              <a:rPr lang="en-US" altLang="en-US" sz="2800" dirty="0">
                <a:latin typeface="Arial" panose="020B0604020202020204" pitchFamily="34" charset="0"/>
                <a:cs typeface="Arial" panose="020B0604020202020204" pitchFamily="34" charset="0"/>
              </a:rPr>
              <a:t>Optimize material flow, process interactions and timing.</a:t>
            </a:r>
          </a:p>
          <a:p>
            <a:pPr marL="0" marR="0" lvl="0" indent="0" algn="l" defTabSz="914400" rtl="0" eaLnBrk="0" fontAlgn="base" latinLnBrk="0" hangingPunct="0">
              <a:lnSpc>
                <a:spcPct val="120000"/>
              </a:lnSpc>
              <a:spcBef>
                <a:spcPct val="0"/>
              </a:spcBef>
              <a:spcAft>
                <a:spcPct val="0"/>
              </a:spcAft>
              <a:buClrTx/>
              <a:buSzTx/>
              <a:tabLst/>
            </a:pPr>
            <a:r>
              <a:rPr lang="en-US" altLang="en-US" sz="3600" b="1" dirty="0">
                <a:latin typeface="Arial" panose="020B0604020202020204" pitchFamily="34" charset="0"/>
                <a:cs typeface="Arial" panose="020B0604020202020204" pitchFamily="34" charset="0"/>
              </a:rPr>
              <a:t>Methodology</a:t>
            </a:r>
          </a:p>
          <a:p>
            <a:pPr>
              <a:buNone/>
            </a:pPr>
            <a:r>
              <a:rPr lang="en-GB" sz="2800" dirty="0"/>
              <a:t>Modelling the Current System:</a:t>
            </a:r>
            <a:br>
              <a:rPr lang="en-GB" dirty="0"/>
            </a:br>
            <a:r>
              <a:rPr lang="en-GB" sz="2800" dirty="0"/>
              <a:t>The initial phase involved creating a detailed simulation of the Festo system using real-world timing data to model each workstation and transport process. MATLAB integration allowed for varied product configurations.</a:t>
            </a:r>
          </a:p>
          <a:p>
            <a:pPr>
              <a:buNone/>
            </a:pPr>
            <a:endParaRPr lang="en-GB" sz="2800" dirty="0"/>
          </a:p>
          <a:p>
            <a:pPr>
              <a:buNone/>
            </a:pPr>
            <a:r>
              <a:rPr lang="en-GB" sz="2800" dirty="0"/>
              <a:t>Testing System Improvements</a:t>
            </a:r>
            <a:r>
              <a:rPr lang="en-GB" sz="2800" b="1" dirty="0"/>
              <a:t>:</a:t>
            </a:r>
            <a:br>
              <a:rPr lang="en-GB" sz="2800" dirty="0"/>
            </a:br>
            <a:r>
              <a:rPr lang="en-GB" sz="2800" dirty="0"/>
              <a:t>The validated model was then adapted to test future system improvements, such as capacity changes, routing adjustments, and automation scenarios. Each change was assessed against baseline data for performance gains, bottlenecks, and resource use, enabling data-driven decisions about potential real-world implementations.</a:t>
            </a:r>
          </a:p>
          <a:p>
            <a:pPr marL="0" marR="0" lvl="0" indent="0" algn="l" defTabSz="914400" rtl="0" eaLnBrk="0" fontAlgn="base" latinLnBrk="0" hangingPunct="0">
              <a:lnSpc>
                <a:spcPct val="120000"/>
              </a:lnSpc>
              <a:spcBef>
                <a:spcPct val="0"/>
              </a:spcBef>
              <a:spcAft>
                <a:spcPct val="0"/>
              </a:spcAft>
              <a:buClrTx/>
              <a:buSzTx/>
              <a:tabLst/>
            </a:pPr>
            <a:endParaRPr lang="en-US" altLang="en-US" sz="2800" dirty="0">
              <a:latin typeface="Arial" panose="020B0604020202020204" pitchFamily="34" charset="0"/>
              <a:cs typeface="Arial" panose="020B0604020202020204" pitchFamily="34" charset="0"/>
            </a:endParaRPr>
          </a:p>
          <a:p>
            <a:pPr marL="457200" indent="-457200">
              <a:spcBef>
                <a:spcPct val="40000"/>
              </a:spcBef>
              <a:buFont typeface="Arial" panose="020B0604020202020204" pitchFamily="34" charset="0"/>
              <a:buChar char="•"/>
            </a:pPr>
            <a:endParaRPr lang="en-AU" altLang="en-US" sz="2800" dirty="0"/>
          </a:p>
        </p:txBody>
      </p:sp>
      <p:sp>
        <p:nvSpPr>
          <p:cNvPr id="16" name="Text Box 16"/>
          <p:cNvSpPr txBox="1">
            <a:spLocks noChangeArrowheads="1"/>
          </p:cNvSpPr>
          <p:nvPr/>
        </p:nvSpPr>
        <p:spPr bwMode="auto">
          <a:xfrm>
            <a:off x="12951728" y="2360699"/>
            <a:ext cx="3346740"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Arial" panose="020B0604020202020204" pitchFamily="34" charset="0"/>
                <a:cs typeface="Arial" panose="020B0604020202020204" pitchFamily="34" charset="0"/>
              </a:rPr>
              <a:t>Figure 2- Baseline model</a:t>
            </a:r>
          </a:p>
        </p:txBody>
      </p:sp>
      <p:sp>
        <p:nvSpPr>
          <p:cNvPr id="23" name="Text Box 11"/>
          <p:cNvSpPr txBox="1">
            <a:spLocks noChangeArrowheads="1"/>
          </p:cNvSpPr>
          <p:nvPr/>
        </p:nvSpPr>
        <p:spPr bwMode="auto">
          <a:xfrm>
            <a:off x="14499243" y="21948477"/>
            <a:ext cx="6415087" cy="7017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indent="-304800">
              <a:lnSpc>
                <a:spcPct val="107000"/>
              </a:lnSpc>
              <a:spcAft>
                <a:spcPts val="800"/>
              </a:spcAft>
              <a:buNone/>
            </a:pPr>
            <a:r>
              <a:rPr lang="en-GB" sz="18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Festo. (2025). </a:t>
            </a:r>
            <a:r>
              <a:rPr lang="en-GB" sz="1800" i="1"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CP Systems – Industry 4.0 learning factories</a:t>
            </a:r>
            <a:r>
              <a:rPr lang="en-GB" sz="18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kern="100" dirty="0" err="1">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Festo.Inc</a:t>
            </a:r>
            <a:r>
              <a:rPr lang="en-GB" sz="18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https://www.festo.com/ca/en/e/technical-education/educational-concepts/highlights/learning-factories/cp-systems-large-scale-industry-4-0-learning-factories-id_32122/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304800">
              <a:lnSpc>
                <a:spcPct val="107000"/>
              </a:lnSpc>
              <a:spcAft>
                <a:spcPts val="800"/>
              </a:spcAft>
              <a:buNone/>
            </a:pPr>
            <a:r>
              <a:rPr lang="en-GB" sz="18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Hsieh, T.-Y., Lee, K.-J., &amp; Breuer, M. A. (2008). An Error Rate Based Test Methodology to Support Error-Tolerance. </a:t>
            </a:r>
            <a:r>
              <a:rPr lang="en-GB" sz="1800" i="1"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IEEE Transactions on Reliability</a:t>
            </a:r>
            <a:r>
              <a:rPr lang="en-GB" sz="18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i="1"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57</a:t>
            </a:r>
            <a:r>
              <a:rPr lang="en-GB" sz="18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204–214. https://api.semanticscholar.org/CorpusID:5623322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304800">
              <a:lnSpc>
                <a:spcPct val="107000"/>
              </a:lnSpc>
              <a:spcAft>
                <a:spcPts val="800"/>
              </a:spcAft>
              <a:buNone/>
            </a:pPr>
            <a:r>
              <a:rPr lang="en-GB" sz="18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Mital, A., &amp; George, L. J. (1989). Economic Feasibility of a Product Assembly Line: A Case Study. </a:t>
            </a:r>
            <a:r>
              <a:rPr lang="en-GB" sz="1800" i="1"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The Engineering Economist</a:t>
            </a:r>
            <a:r>
              <a:rPr lang="en-GB" sz="18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a:t>
            </a:r>
            <a:r>
              <a:rPr lang="en-GB" sz="1800" i="1"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35</a:t>
            </a:r>
            <a:r>
              <a:rPr lang="en-GB" sz="18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25–38. https://api.semanticscholar.org/CorpusID:154391828</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indent="-304800">
              <a:lnSpc>
                <a:spcPct val="107000"/>
              </a:lnSpc>
              <a:spcAft>
                <a:spcPts val="800"/>
              </a:spcAft>
            </a:pPr>
            <a:r>
              <a:rPr lang="en-GB" sz="18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Sokolov, A. M., Hossain, N. U. I., Albarran, J. J., &amp; Merrill, B. (2023). Integrating Performance Indicators to Track the Production Development of Manufacturing Lines. </a:t>
            </a:r>
            <a:r>
              <a:rPr lang="en-GB" sz="1800" i="1"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Proceedings of the International Conference on Industrial Engineering and Operations Management</a:t>
            </a:r>
            <a:r>
              <a:rPr lang="en-GB" sz="1800" kern="100" dirty="0">
                <a:solidFill>
                  <a:srgbClr val="000000"/>
                </a:solidFill>
                <a:effectLst/>
                <a:latin typeface="Aptos" panose="020B0004020202020204" pitchFamily="34" charset="0"/>
                <a:ea typeface="Times New Roman" panose="02020603050405020304" pitchFamily="18" charset="0"/>
                <a:cs typeface="Times New Roman" panose="02020603050405020304" pitchFamily="18" charset="0"/>
              </a:rPr>
              <a:t>. https://api.semanticscholar.org/CorpusID:259441639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6" name="Text Box 28"/>
          <p:cNvSpPr txBox="1">
            <a:spLocks noChangeArrowheads="1"/>
          </p:cNvSpPr>
          <p:nvPr/>
        </p:nvSpPr>
        <p:spPr bwMode="auto">
          <a:xfrm>
            <a:off x="14625098" y="7244959"/>
            <a:ext cx="6410325" cy="153079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Conclusion</a:t>
            </a:r>
          </a:p>
          <a:p>
            <a:pPr>
              <a:buNone/>
            </a:pPr>
            <a:r>
              <a:rPr lang="en-GB" sz="2800" dirty="0"/>
              <a:t>This project demonstrated the powerful role of Discrete Event Simulation (DES) in optimising manufacturing systems through a series of targeted, data-driven improvements. From replacing the Robotino AGV to enhancing drilling speed, buffer capacity, and part arrival rates, each change was systematically evaluated for its impact on performance. Importantly, some optimisations—like increased MagBack capacity—showed their full benefit only under higher input conditions, highlighting the need to assess system dynamics holistically rather than in isolation.</a:t>
            </a:r>
          </a:p>
          <a:p>
            <a:r>
              <a:rPr lang="en-GB" sz="2800" dirty="0"/>
              <a:t>While an 83.6% increase in output marked a clear productivity gain, the project also revealed trade-offs between throughput and operational efficiency, with moderate increases in wait times at peak loads. Still, the final system exhibited enhanced stability, reduced WIP, and greater responsiveness, proving that simulation-led design can not only accelerate flow but also improve resilience. Overall, this work reinforces simulation as a critical engineering tool for de-risking decisions and enabling smarter, leaner manufacturing strategies</a:t>
            </a:r>
          </a:p>
        </p:txBody>
      </p:sp>
      <p:sp>
        <p:nvSpPr>
          <p:cNvPr id="30" name="Rectangle 29"/>
          <p:cNvSpPr>
            <a:spLocks noChangeArrowheads="1"/>
          </p:cNvSpPr>
          <p:nvPr/>
        </p:nvSpPr>
        <p:spPr bwMode="auto">
          <a:xfrm>
            <a:off x="7329052" y="16959139"/>
            <a:ext cx="6114294" cy="743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3600" b="1" dirty="0">
                <a:latin typeface="Arial" panose="020B0604020202020204" pitchFamily="34" charset="0"/>
                <a:ea typeface="Calibri" charset="0"/>
                <a:cs typeface="Arial" panose="020B0604020202020204" pitchFamily="34" charset="0"/>
              </a:rPr>
              <a:t>Results</a:t>
            </a: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latin typeface="Arial" panose="020B0604020202020204" pitchFamily="34" charset="0"/>
                <a:ea typeface="Calibri" charset="0"/>
                <a:cs typeface="Arial" panose="020B0604020202020204" pitchFamily="34" charset="0"/>
              </a:rPr>
              <a:t>School of</a:t>
            </a:r>
            <a:r>
              <a:rPr lang="en-GB" altLang="en-US" sz="3200" b="1" dirty="0">
                <a:latin typeface="Arial" panose="020B0604020202020204" pitchFamily="34" charset="0"/>
                <a:ea typeface="Calibri" charset="0"/>
                <a:cs typeface="Arial" panose="020B0604020202020204" pitchFamily="34" charset="0"/>
              </a:rPr>
              <a:t> </a:t>
            </a:r>
            <a:r>
              <a:rPr lang="en-GB" altLang="en-US" sz="3200" dirty="0">
                <a:latin typeface="Arial" panose="020B0604020202020204" pitchFamily="34" charset="0"/>
                <a:ea typeface="Calibri" charset="0"/>
                <a:cs typeface="Arial" panose="020B0604020202020204" pitchFamily="34" charset="0"/>
              </a:rPr>
              <a:t>Engineering</a:t>
            </a:r>
            <a:endParaRPr lang="en-GB" sz="3200" dirty="0">
              <a:latin typeface="Arial" panose="020B0604020202020204" pitchFamily="34" charset="0"/>
              <a:cs typeface="Arial" panose="020B0604020202020204" pitchFamily="34" charset="0"/>
            </a:endParaRPr>
          </a:p>
        </p:txBody>
      </p:sp>
      <p:pic>
        <p:nvPicPr>
          <p:cNvPr id="28" name="Picture 27" descr="A person smiling at the camera&#10;&#10;AI-generated content may be incorrect.">
            <a:extLst>
              <a:ext uri="{FF2B5EF4-FFF2-40B4-BE49-F238E27FC236}">
                <a16:creationId xmlns:a16="http://schemas.microsoft.com/office/drawing/2014/main" id="{8E724736-2C2E-2374-D5DF-0A8BB843F42E}"/>
              </a:ext>
            </a:extLst>
          </p:cNvPr>
          <p:cNvPicPr>
            <a:picLocks noChangeAspect="1"/>
          </p:cNvPicPr>
          <p:nvPr/>
        </p:nvPicPr>
        <p:blipFill>
          <a:blip r:embed="rId6"/>
          <a:stretch>
            <a:fillRect/>
          </a:stretch>
        </p:blipFill>
        <p:spPr>
          <a:xfrm>
            <a:off x="180000" y="1739023"/>
            <a:ext cx="2827868" cy="3345132"/>
          </a:xfrm>
          <a:prstGeom prst="rect">
            <a:avLst/>
          </a:prstGeom>
        </p:spPr>
      </p:pic>
      <p:pic>
        <p:nvPicPr>
          <p:cNvPr id="29" name="Picture 4" descr="Festo Company Profile - Robotics 24/7">
            <a:extLst>
              <a:ext uri="{FF2B5EF4-FFF2-40B4-BE49-F238E27FC236}">
                <a16:creationId xmlns:a16="http://schemas.microsoft.com/office/drawing/2014/main" id="{E614C9E1-9D1A-8ABC-55F0-A45CF468610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51788" y="28929619"/>
            <a:ext cx="3094998" cy="1325691"/>
          </a:xfrm>
          <a:prstGeom prst="rect">
            <a:avLst/>
          </a:prstGeom>
          <a:noFill/>
          <a:extLst>
            <a:ext uri="{909E8E84-426E-40DD-AFC4-6F175D3DCCD1}">
              <a14:hiddenFill xmlns:a14="http://schemas.microsoft.com/office/drawing/2010/main">
                <a:solidFill>
                  <a:srgbClr val="FFFFFF"/>
                </a:solidFill>
              </a14:hiddenFill>
            </a:ext>
          </a:extLst>
        </p:spPr>
      </p:pic>
      <p:pic>
        <p:nvPicPr>
          <p:cNvPr id="33" name="Picture 6" descr="Arena Simulation Software | Arena Simulation Software">
            <a:extLst>
              <a:ext uri="{FF2B5EF4-FFF2-40B4-BE49-F238E27FC236}">
                <a16:creationId xmlns:a16="http://schemas.microsoft.com/office/drawing/2014/main" id="{C65C354C-63C0-5873-3FF5-997F650A30E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196428" y="28940678"/>
            <a:ext cx="3094999" cy="128588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iemens Acquires Mentor Graphics ...">
            <a:extLst>
              <a:ext uri="{FF2B5EF4-FFF2-40B4-BE49-F238E27FC236}">
                <a16:creationId xmlns:a16="http://schemas.microsoft.com/office/drawing/2014/main" id="{AEC6259E-0DEF-CF37-BE9E-84050C15B9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34781" y="28965680"/>
            <a:ext cx="3705225" cy="1228725"/>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34" descr="A diagram of a computer&#10;&#10;AI-generated content may be incorrect.">
            <a:extLst>
              <a:ext uri="{FF2B5EF4-FFF2-40B4-BE49-F238E27FC236}">
                <a16:creationId xmlns:a16="http://schemas.microsoft.com/office/drawing/2014/main" id="{19A7D79E-1946-3189-A7EC-2435B76ED118}"/>
              </a:ext>
            </a:extLst>
          </p:cNvPr>
          <p:cNvPicPr>
            <a:picLocks noChangeAspect="1"/>
          </p:cNvPicPr>
          <p:nvPr/>
        </p:nvPicPr>
        <p:blipFill>
          <a:blip r:embed="rId10"/>
          <a:stretch>
            <a:fillRect/>
          </a:stretch>
        </p:blipFill>
        <p:spPr>
          <a:xfrm>
            <a:off x="7734781" y="2770030"/>
            <a:ext cx="13540723" cy="4633053"/>
          </a:xfrm>
          <a:prstGeom prst="rect">
            <a:avLst/>
          </a:prstGeom>
        </p:spPr>
      </p:pic>
      <p:sp>
        <p:nvSpPr>
          <p:cNvPr id="37" name="TextBox 36">
            <a:extLst>
              <a:ext uri="{FF2B5EF4-FFF2-40B4-BE49-F238E27FC236}">
                <a16:creationId xmlns:a16="http://schemas.microsoft.com/office/drawing/2014/main" id="{4ED31AD5-D6B2-7A2D-EC36-3C3EA670C0BD}"/>
              </a:ext>
            </a:extLst>
          </p:cNvPr>
          <p:cNvSpPr txBox="1"/>
          <p:nvPr/>
        </p:nvSpPr>
        <p:spPr>
          <a:xfrm>
            <a:off x="1487073" y="12647170"/>
            <a:ext cx="3882325" cy="400110"/>
          </a:xfrm>
          <a:prstGeom prst="rect">
            <a:avLst/>
          </a:prstGeom>
          <a:noFill/>
        </p:spPr>
        <p:txBody>
          <a:bodyPr wrap="square" rtlCol="0">
            <a:spAutoFit/>
          </a:bodyPr>
          <a:lstStyle/>
          <a:p>
            <a:pPr algn="ctr"/>
            <a:r>
              <a:rPr lang="en-GB" sz="2000" i="1" dirty="0">
                <a:solidFill>
                  <a:srgbClr val="000000"/>
                </a:solidFill>
                <a:latin typeface="Arial" panose="020B0604020202020204" pitchFamily="34" charset="0"/>
                <a:cs typeface="Arial" panose="020B0604020202020204" pitchFamily="34" charset="0"/>
              </a:rPr>
              <a:t>Figure 1-CP Lab (Festo,2025)</a:t>
            </a:r>
          </a:p>
        </p:txBody>
      </p:sp>
      <p:graphicFrame>
        <p:nvGraphicFramePr>
          <p:cNvPr id="46" name="Group 139">
            <a:extLst>
              <a:ext uri="{FF2B5EF4-FFF2-40B4-BE49-F238E27FC236}">
                <a16:creationId xmlns:a16="http://schemas.microsoft.com/office/drawing/2014/main" id="{817831AB-C9B7-41AC-B217-7478130180AD}"/>
              </a:ext>
            </a:extLst>
          </p:cNvPr>
          <p:cNvGraphicFramePr>
            <a:graphicFrameLocks noGrp="1"/>
          </p:cNvGraphicFramePr>
          <p:nvPr>
            <p:extLst>
              <p:ext uri="{D42A27DB-BD31-4B8C-83A1-F6EECF244321}">
                <p14:modId xmlns:p14="http://schemas.microsoft.com/office/powerpoint/2010/main" val="3982215206"/>
              </p:ext>
            </p:extLst>
          </p:nvPr>
        </p:nvGraphicFramePr>
        <p:xfrm>
          <a:off x="7150192" y="7678869"/>
          <a:ext cx="6981486" cy="4023360"/>
        </p:xfrm>
        <a:graphic>
          <a:graphicData uri="http://schemas.openxmlformats.org/drawingml/2006/table">
            <a:tbl>
              <a:tblPr/>
              <a:tblGrid>
                <a:gridCol w="2123658">
                  <a:extLst>
                    <a:ext uri="{9D8B030D-6E8A-4147-A177-3AD203B41FA5}">
                      <a16:colId xmlns:a16="http://schemas.microsoft.com/office/drawing/2014/main" val="20000"/>
                    </a:ext>
                  </a:extLst>
                </a:gridCol>
                <a:gridCol w="3034488">
                  <a:extLst>
                    <a:ext uri="{9D8B030D-6E8A-4147-A177-3AD203B41FA5}">
                      <a16:colId xmlns:a16="http://schemas.microsoft.com/office/drawing/2014/main" val="20001"/>
                    </a:ext>
                  </a:extLst>
                </a:gridCol>
                <a:gridCol w="1823340">
                  <a:extLst>
                    <a:ext uri="{9D8B030D-6E8A-4147-A177-3AD203B41FA5}">
                      <a16:colId xmlns:a16="http://schemas.microsoft.com/office/drawing/2014/main" val="20002"/>
                    </a:ext>
                  </a:extLst>
                </a:gridCol>
              </a:tblGrid>
              <a:tr h="384589">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charset="0"/>
                          <a:ea typeface="ＭＳ Ｐゴシック" charset="-128"/>
                        </a:rPr>
                        <a:t>TABLE 1:</a:t>
                      </a:r>
                      <a:r>
                        <a:rPr kumimoji="0" lang="en-US" altLang="en-US" sz="2000" b="0" i="0" u="none" strike="noStrike" cap="none" normalizeH="0" baseline="0" dirty="0">
                          <a:ln>
                            <a:noFill/>
                          </a:ln>
                          <a:solidFill>
                            <a:schemeClr val="tx1"/>
                          </a:solidFill>
                          <a:effectLst/>
                          <a:latin typeface="Arial" charset="0"/>
                          <a:ea typeface="ＭＳ Ｐゴシック" charset="-128"/>
                        </a:rPr>
                        <a:t>Baseline Key Performance Indicator(KPI)results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84589">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Bottleneck</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Details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Impact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1"/>
                  </a:ext>
                </a:extLst>
              </a:tr>
              <a:tr h="73959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AGV System</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Utilization 99.8% </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Queue wait time 784.8s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Primary Bottleneck</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916346">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Mean Part Time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1122.1s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Long time spent in the system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r h="73959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Refill Process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Utilization 1.1%</a:t>
                      </a:r>
                    </a:p>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Total time 11.7s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Low frequency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4"/>
                  </a:ext>
                </a:extLst>
              </a:tr>
              <a:tr h="680426">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Output Hold Queue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Average wait time 162.3s</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ea typeface="ＭＳ Ｐゴシック" charset="-128"/>
                        </a:rPr>
                        <a:t>Limited system flow</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5"/>
                  </a:ext>
                </a:extLst>
              </a:tr>
            </a:tbl>
          </a:graphicData>
        </a:graphic>
      </p:graphicFrame>
      <p:sp>
        <p:nvSpPr>
          <p:cNvPr id="11" name="Text Box 27">
            <a:extLst>
              <a:ext uri="{FF2B5EF4-FFF2-40B4-BE49-F238E27FC236}">
                <a16:creationId xmlns:a16="http://schemas.microsoft.com/office/drawing/2014/main" id="{9331DD23-ADBA-FD4B-AF1E-44C2704FBEE1}"/>
              </a:ext>
            </a:extLst>
          </p:cNvPr>
          <p:cNvSpPr txBox="1">
            <a:spLocks noChangeArrowheads="1"/>
          </p:cNvSpPr>
          <p:nvPr/>
        </p:nvSpPr>
        <p:spPr bwMode="auto">
          <a:xfrm>
            <a:off x="7329052" y="11741626"/>
            <a:ext cx="4110954"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Arial" panose="020B0604020202020204" pitchFamily="34" charset="0"/>
                <a:cs typeface="Arial" panose="020B0604020202020204" pitchFamily="34" charset="0"/>
              </a:rPr>
              <a:t>Figure 3-Robotino (Festo,2025)</a:t>
            </a:r>
          </a:p>
        </p:txBody>
      </p:sp>
      <p:pic>
        <p:nvPicPr>
          <p:cNvPr id="20" name="Picture 19">
            <a:extLst>
              <a:ext uri="{FF2B5EF4-FFF2-40B4-BE49-F238E27FC236}">
                <a16:creationId xmlns:a16="http://schemas.microsoft.com/office/drawing/2014/main" id="{1E929EE6-9750-F731-BC50-44FEB3E6E47C}"/>
              </a:ext>
            </a:extLst>
          </p:cNvPr>
          <p:cNvPicPr>
            <a:picLocks noChangeAspect="1"/>
          </p:cNvPicPr>
          <p:nvPr/>
        </p:nvPicPr>
        <p:blipFill>
          <a:blip r:embed="rId11"/>
          <a:stretch>
            <a:fillRect/>
          </a:stretch>
        </p:blipFill>
        <p:spPr>
          <a:xfrm>
            <a:off x="7320155" y="18151159"/>
            <a:ext cx="6743313" cy="2848469"/>
          </a:xfrm>
          <a:prstGeom prst="rect">
            <a:avLst/>
          </a:prstGeom>
        </p:spPr>
      </p:pic>
      <p:sp>
        <p:nvSpPr>
          <p:cNvPr id="27" name="Text Box 27">
            <a:extLst>
              <a:ext uri="{FF2B5EF4-FFF2-40B4-BE49-F238E27FC236}">
                <a16:creationId xmlns:a16="http://schemas.microsoft.com/office/drawing/2014/main" id="{5160D89E-DC1E-D144-A0E0-82429932CD3E}"/>
              </a:ext>
            </a:extLst>
          </p:cNvPr>
          <p:cNvSpPr txBox="1">
            <a:spLocks noChangeArrowheads="1"/>
          </p:cNvSpPr>
          <p:nvPr/>
        </p:nvSpPr>
        <p:spPr bwMode="auto">
          <a:xfrm>
            <a:off x="7248805" y="17576053"/>
            <a:ext cx="6743313"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Arial" panose="020B0604020202020204" pitchFamily="34" charset="0"/>
                <a:cs typeface="Arial" panose="020B0604020202020204" pitchFamily="34" charset="0"/>
              </a:rPr>
              <a:t>Table 2-Baseline against final model KPI results</a:t>
            </a:r>
          </a:p>
        </p:txBody>
      </p:sp>
      <p:sp>
        <p:nvSpPr>
          <p:cNvPr id="39" name="Text Box 27">
            <a:extLst>
              <a:ext uri="{FF2B5EF4-FFF2-40B4-BE49-F238E27FC236}">
                <a16:creationId xmlns:a16="http://schemas.microsoft.com/office/drawing/2014/main" id="{91D0942D-D5A8-DEF9-05FE-7EFACBBF4ED4}"/>
              </a:ext>
            </a:extLst>
          </p:cNvPr>
          <p:cNvSpPr txBox="1">
            <a:spLocks noChangeArrowheads="1"/>
          </p:cNvSpPr>
          <p:nvPr/>
        </p:nvSpPr>
        <p:spPr bwMode="auto">
          <a:xfrm>
            <a:off x="7160680" y="20978694"/>
            <a:ext cx="6981486" cy="7969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buNone/>
            </a:pPr>
            <a:r>
              <a:rPr lang="en-GB" sz="2800" dirty="0"/>
              <a:t>The final optimized model nearly doubled system output from 256 to 470 parts while reducing average total time per part by 70% and cutting wait times by over 73%, demonstrating significant efficiency and throughput gains. Key changes included replacing the AGV with a linear conveyor, streamlining refill and drilling processes, and reducing inter-arrival time all of which eliminated bottlenecks and ensured continuous, value-added flow.</a:t>
            </a:r>
          </a:p>
          <a:p>
            <a:r>
              <a:rPr lang="en-GB" sz="2800" dirty="0"/>
              <a:t>Work-in-progress inventory was halved, queues were shortened, and non-productive time was eliminated, making the system more responsive and leaner. This transformation highlights the power of simulation-led, data-driven optimisation in modern manufacturing.</a:t>
            </a:r>
            <a:endParaRPr lang="en-AU" altLang="en-US" sz="2800" dirty="0">
              <a:latin typeface="Arial" panose="020B0604020202020204" pitchFamily="34" charset="0"/>
              <a:cs typeface="Arial" panose="020B0604020202020204" pitchFamily="34" charset="0"/>
            </a:endParaRPr>
          </a:p>
        </p:txBody>
      </p:sp>
      <p:sp>
        <p:nvSpPr>
          <p:cNvPr id="41" name="Rectangle 2">
            <a:extLst>
              <a:ext uri="{FF2B5EF4-FFF2-40B4-BE49-F238E27FC236}">
                <a16:creationId xmlns:a16="http://schemas.microsoft.com/office/drawing/2014/main" id="{A4DD09FD-0DE1-D2A7-E468-49784E6D3420}"/>
              </a:ext>
            </a:extLst>
          </p:cNvPr>
          <p:cNvSpPr>
            <a:spLocks noChangeArrowheads="1"/>
          </p:cNvSpPr>
          <p:nvPr/>
        </p:nvSpPr>
        <p:spPr bwMode="auto">
          <a:xfrm>
            <a:off x="10365282" y="12341674"/>
            <a:ext cx="3760671"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panose="020B0604020202020204" pitchFamily="34" charset="0"/>
              </a:rPr>
              <a:t>Robotino is an autonomous guided vehicle (AGV) designed for flexible transport within automated systems, using omnidirectional wheels, sensors, and real-time communication to navigate and transfer pallets. While its modularity and precision support smart logistics, Robotino introduced a major bottleneck in the Festo system due to slow transfer speeds and queuing delays at pick-up and drop-off points, ultimately limiting throughput.</a:t>
            </a:r>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14" ma:contentTypeDescription="Create a new document." ma:contentTypeScope="" ma:versionID="056a29733d9c78504bd9c01f6fda3124">
  <xsd:schema xmlns:xsd="http://www.w3.org/2001/XMLSchema" xmlns:xs="http://www.w3.org/2001/XMLSchema" xmlns:p="http://schemas.microsoft.com/office/2006/metadata/properties" xmlns:ns2="4bebffc6-b3af-4121-a6f6-77b124c923cd" xmlns:ns3="cece20dc-0d29-4254-a319-5ff0cdb992ff" targetNamespace="http://schemas.microsoft.com/office/2006/metadata/properties" ma:root="true" ma:fieldsID="42a7b66490e494813481b8f44591242c" ns2:_="" ns3:_="">
    <xsd:import namespace="4bebffc6-b3af-4121-a6f6-77b124c923cd"/>
    <xsd:import namespace="cece20dc-0d29-4254-a319-5ff0cdb992ff"/>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3:SharedWithUsers" minOccurs="0"/>
                <xsd:element ref="ns3:SharedWithDetail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ece20dc-0d29-4254-a319-5ff0cdb992ff"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02f00e4b-0f87-4756-8b1e-52accd12d0dd}" ma:internalName="TaxCatchAll" ma:showField="CatchAllData" ma:web="cece20dc-0d29-4254-a319-5ff0cdb992ff">
      <xsd:complexType>
        <xsd:complexContent>
          <xsd:extension base="dms:MultiChoiceLookup">
            <xsd:sequence>
              <xsd:element name="Value" type="dms:Lookup" maxOccurs="unbounded" minOccurs="0" nillable="true"/>
            </xsd:sequence>
          </xsd:extension>
        </xsd:complexContent>
      </xsd:complexType>
    </xsd:element>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cece20dc-0d29-4254-a319-5ff0cdb992ff">
      <UserInfo>
        <DisplayName>Jacob Jones (2005053)</DisplayName>
        <AccountId>162</AccountId>
        <AccountType/>
      </UserInfo>
      <UserInfo>
        <DisplayName>Connor Smith (2101198)</DisplayName>
        <AccountId>63</AccountId>
        <AccountType/>
      </UserInfo>
      <UserInfo>
        <DisplayName>Elliot Woodhouse (1908452)</DisplayName>
        <AccountId>28</AccountId>
        <AccountType/>
      </UserInfo>
    </SharedWithUsers>
    <TaxCatchAll xmlns="cece20dc-0d29-4254-a319-5ff0cdb992ff" xsi:nil="true"/>
    <lcf76f155ced4ddcb4097134ff3c332f xmlns="4bebffc6-b3af-4121-a6f6-77b124c923c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BD7F8F4-D15D-45FC-AD1E-284517516B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cece20dc-0d29-4254-a319-5ff0cdb992f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6225655-809D-4785-802C-0ABCE287F41B}">
  <ds:schemaRefs>
    <ds:schemaRef ds:uri="http://schemas.microsoft.com/sharepoint/v3/contenttype/forms"/>
  </ds:schemaRefs>
</ds:datastoreItem>
</file>

<file path=customXml/itemProps3.xml><?xml version="1.0" encoding="utf-8"?>
<ds:datastoreItem xmlns:ds="http://schemas.openxmlformats.org/officeDocument/2006/customXml" ds:itemID="{6AEF7B4C-66AB-4B68-8ED7-2177502C5BAA}">
  <ds:schemaRefs>
    <ds:schemaRef ds:uri="http://schemas.microsoft.com/office/2006/metadata/properties"/>
    <ds:schemaRef ds:uri="http://schemas.microsoft.com/office/infopath/2007/PartnerControls"/>
    <ds:schemaRef ds:uri="6070d716-4374-456b-8019-74c58b03b74d"/>
    <ds:schemaRef ds:uri="07e7f3ac-4871-489a-ad04-52f19e067325"/>
    <ds:schemaRef ds:uri="cece20dc-0d29-4254-a319-5ff0cdb992ff"/>
    <ds:schemaRef ds:uri="4bebffc6-b3af-4121-a6f6-77b124c923cd"/>
  </ds:schemaRefs>
</ds:datastoreItem>
</file>

<file path=docProps/app.xml><?xml version="1.0" encoding="utf-8"?>
<Properties xmlns="http://schemas.openxmlformats.org/officeDocument/2006/extended-properties" xmlns:vt="http://schemas.openxmlformats.org/officeDocument/2006/docPropsVTypes">
  <Template>Office Theme</Template>
  <TotalTime>5794</TotalTime>
  <Words>874</Words>
  <Application>Microsoft Office PowerPoint</Application>
  <PresentationFormat>Custom</PresentationFormat>
  <Paragraphs>52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Dewi Miller (2112054)</cp:lastModifiedBy>
  <cp:revision>21</cp:revision>
  <dcterms:created xsi:type="dcterms:W3CDTF">2016-02-25T08:27:32Z</dcterms:created>
  <dcterms:modified xsi:type="dcterms:W3CDTF">2025-05-13T14:38:26Z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y fmtid="{D5CDD505-2E9C-101B-9397-08002B2CF9AE}" pid="3" name="MediaServiceImageTags">
    <vt:lpwstr/>
  </property>
</Properties>
</file>