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4708" autoAdjust="0"/>
  </p:normalViewPr>
  <p:slideViewPr>
    <p:cSldViewPr snapToGrid="0">
      <p:cViewPr varScale="1">
        <p:scale>
          <a:sx n="51" d="100"/>
          <a:sy n="51" d="100"/>
        </p:scale>
        <p:origin x="129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F55A21-6D87-445E-B113-3CCA963D720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4727EC6-A07D-481A-A7A9-4E523F7D1C55}">
      <dgm:prSet/>
      <dgm:spPr/>
      <dgm:t>
        <a:bodyPr/>
        <a:lstStyle/>
        <a:p>
          <a:pPr>
            <a:lnSpc>
              <a:spcPct val="150000"/>
            </a:lnSpc>
          </a:pPr>
          <a:r>
            <a:rPr lang="en-GB" dirty="0"/>
            <a:t>Managerial Principles</a:t>
          </a:r>
          <a:endParaRPr lang="en-US" dirty="0"/>
        </a:p>
      </dgm:t>
    </dgm:pt>
    <dgm:pt modelId="{3CFEA620-F612-44AA-9EF7-85F6C4578C54}" type="parTrans" cxnId="{6F492434-5E63-472C-BF7B-B52F9D90F5A9}">
      <dgm:prSet/>
      <dgm:spPr/>
      <dgm:t>
        <a:bodyPr/>
        <a:lstStyle/>
        <a:p>
          <a:pPr>
            <a:lnSpc>
              <a:spcPct val="150000"/>
            </a:lnSpc>
          </a:pPr>
          <a:endParaRPr lang="en-US"/>
        </a:p>
      </dgm:t>
    </dgm:pt>
    <dgm:pt modelId="{3E9CD75D-1919-460A-AAB8-4C9F18FDB7F8}" type="sibTrans" cxnId="{6F492434-5E63-472C-BF7B-B52F9D90F5A9}">
      <dgm:prSet/>
      <dgm:spPr/>
      <dgm:t>
        <a:bodyPr/>
        <a:lstStyle/>
        <a:p>
          <a:pPr>
            <a:lnSpc>
              <a:spcPct val="150000"/>
            </a:lnSpc>
          </a:pPr>
          <a:endParaRPr lang="en-US"/>
        </a:p>
      </dgm:t>
    </dgm:pt>
    <dgm:pt modelId="{6B74E2C2-4E11-4EEF-9FFB-3BF1DC810BF2}">
      <dgm:prSet/>
      <dgm:spPr/>
      <dgm:t>
        <a:bodyPr/>
        <a:lstStyle/>
        <a:p>
          <a:pPr algn="just">
            <a:lnSpc>
              <a:spcPct val="150000"/>
            </a:lnSpc>
          </a:pPr>
          <a:r>
            <a:rPr lang="en-GB" dirty="0"/>
            <a:t>Definition and explanation of key managerial principles (e.g. from Fayol, Taylor, etc.)</a:t>
          </a:r>
          <a:endParaRPr lang="en-US" dirty="0"/>
        </a:p>
      </dgm:t>
    </dgm:pt>
    <dgm:pt modelId="{FA9FA269-14E2-449A-AD8D-CB0F231639D0}" type="parTrans" cxnId="{4790F261-1344-43E6-964D-3BA0EE23FB1B}">
      <dgm:prSet/>
      <dgm:spPr/>
      <dgm:t>
        <a:bodyPr/>
        <a:lstStyle/>
        <a:p>
          <a:pPr>
            <a:lnSpc>
              <a:spcPct val="150000"/>
            </a:lnSpc>
          </a:pPr>
          <a:endParaRPr lang="en-US"/>
        </a:p>
      </dgm:t>
    </dgm:pt>
    <dgm:pt modelId="{5F5F7CAD-CB41-4BFE-881F-2149F4B12031}" type="sibTrans" cxnId="{4790F261-1344-43E6-964D-3BA0EE23FB1B}">
      <dgm:prSet/>
      <dgm:spPr/>
      <dgm:t>
        <a:bodyPr/>
        <a:lstStyle/>
        <a:p>
          <a:pPr>
            <a:lnSpc>
              <a:spcPct val="150000"/>
            </a:lnSpc>
          </a:pPr>
          <a:endParaRPr lang="en-US"/>
        </a:p>
      </dgm:t>
    </dgm:pt>
    <dgm:pt modelId="{EA6AEA00-FF52-4693-909F-B8082A20C736}">
      <dgm:prSet/>
      <dgm:spPr/>
      <dgm:t>
        <a:bodyPr/>
        <a:lstStyle/>
        <a:p>
          <a:pPr>
            <a:lnSpc>
              <a:spcPct val="150000"/>
            </a:lnSpc>
          </a:pPr>
          <a:r>
            <a:rPr lang="en-GB"/>
            <a:t>Managerial Functions </a:t>
          </a:r>
          <a:endParaRPr lang="en-US"/>
        </a:p>
      </dgm:t>
    </dgm:pt>
    <dgm:pt modelId="{E0576383-638F-4930-959C-52446B605C65}" type="parTrans" cxnId="{AA0F4790-1961-4BE3-B522-3108AB36169E}">
      <dgm:prSet/>
      <dgm:spPr/>
      <dgm:t>
        <a:bodyPr/>
        <a:lstStyle/>
        <a:p>
          <a:pPr>
            <a:lnSpc>
              <a:spcPct val="150000"/>
            </a:lnSpc>
          </a:pPr>
          <a:endParaRPr lang="en-US"/>
        </a:p>
      </dgm:t>
    </dgm:pt>
    <dgm:pt modelId="{358B97A6-6CEC-4E64-83AA-FE46D13D1851}" type="sibTrans" cxnId="{AA0F4790-1961-4BE3-B522-3108AB36169E}">
      <dgm:prSet/>
      <dgm:spPr/>
      <dgm:t>
        <a:bodyPr/>
        <a:lstStyle/>
        <a:p>
          <a:pPr>
            <a:lnSpc>
              <a:spcPct val="150000"/>
            </a:lnSpc>
          </a:pPr>
          <a:endParaRPr lang="en-US"/>
        </a:p>
      </dgm:t>
    </dgm:pt>
    <dgm:pt modelId="{F574B230-32FF-4022-9B3B-EB3B627123B8}">
      <dgm:prSet/>
      <dgm:spPr/>
      <dgm:t>
        <a:bodyPr/>
        <a:lstStyle/>
        <a:p>
          <a:pPr>
            <a:lnSpc>
              <a:spcPct val="150000"/>
            </a:lnSpc>
          </a:pPr>
          <a:r>
            <a:rPr lang="en-GB"/>
            <a:t>Planning</a:t>
          </a:r>
          <a:endParaRPr lang="en-US"/>
        </a:p>
      </dgm:t>
    </dgm:pt>
    <dgm:pt modelId="{9C386A80-203A-4FF3-96E2-AC032034ECBA}" type="parTrans" cxnId="{027E4C93-9E02-45C4-9EDB-9D851FD5F4D2}">
      <dgm:prSet/>
      <dgm:spPr/>
      <dgm:t>
        <a:bodyPr/>
        <a:lstStyle/>
        <a:p>
          <a:pPr>
            <a:lnSpc>
              <a:spcPct val="150000"/>
            </a:lnSpc>
          </a:pPr>
          <a:endParaRPr lang="en-US"/>
        </a:p>
      </dgm:t>
    </dgm:pt>
    <dgm:pt modelId="{60426494-1986-4056-9F07-B579BF5875D6}" type="sibTrans" cxnId="{027E4C93-9E02-45C4-9EDB-9D851FD5F4D2}">
      <dgm:prSet/>
      <dgm:spPr/>
      <dgm:t>
        <a:bodyPr/>
        <a:lstStyle/>
        <a:p>
          <a:pPr>
            <a:lnSpc>
              <a:spcPct val="150000"/>
            </a:lnSpc>
          </a:pPr>
          <a:endParaRPr lang="en-US"/>
        </a:p>
      </dgm:t>
    </dgm:pt>
    <dgm:pt modelId="{88F5CC3F-58F7-423F-B6F4-77D63299CA0B}">
      <dgm:prSet/>
      <dgm:spPr/>
      <dgm:t>
        <a:bodyPr/>
        <a:lstStyle/>
        <a:p>
          <a:pPr>
            <a:lnSpc>
              <a:spcPct val="150000"/>
            </a:lnSpc>
          </a:pPr>
          <a:r>
            <a:rPr lang="en-GB" dirty="0"/>
            <a:t>Organising  </a:t>
          </a:r>
          <a:endParaRPr lang="en-US" dirty="0"/>
        </a:p>
      </dgm:t>
    </dgm:pt>
    <dgm:pt modelId="{8277FDD5-8F2D-409E-BF83-437212A1F363}" type="parTrans" cxnId="{609F4A77-D0DD-465E-8CAD-1167E06480E2}">
      <dgm:prSet/>
      <dgm:spPr/>
      <dgm:t>
        <a:bodyPr/>
        <a:lstStyle/>
        <a:p>
          <a:pPr>
            <a:lnSpc>
              <a:spcPct val="150000"/>
            </a:lnSpc>
          </a:pPr>
          <a:endParaRPr lang="en-US"/>
        </a:p>
      </dgm:t>
    </dgm:pt>
    <dgm:pt modelId="{EB76E6B4-93C7-4658-94D4-23AE0A7E352D}" type="sibTrans" cxnId="{609F4A77-D0DD-465E-8CAD-1167E06480E2}">
      <dgm:prSet/>
      <dgm:spPr/>
      <dgm:t>
        <a:bodyPr/>
        <a:lstStyle/>
        <a:p>
          <a:pPr>
            <a:lnSpc>
              <a:spcPct val="150000"/>
            </a:lnSpc>
          </a:pPr>
          <a:endParaRPr lang="en-US"/>
        </a:p>
      </dgm:t>
    </dgm:pt>
    <dgm:pt modelId="{277DAAE1-BD34-4AB0-A4B0-A3D2CE8481B4}">
      <dgm:prSet/>
      <dgm:spPr/>
      <dgm:t>
        <a:bodyPr/>
        <a:lstStyle/>
        <a:p>
          <a:pPr>
            <a:lnSpc>
              <a:spcPct val="150000"/>
            </a:lnSpc>
          </a:pPr>
          <a:r>
            <a:rPr lang="en-GB" dirty="0"/>
            <a:t>Leading</a:t>
          </a:r>
          <a:endParaRPr lang="en-US" dirty="0"/>
        </a:p>
      </dgm:t>
    </dgm:pt>
    <dgm:pt modelId="{07C71B7E-A81A-4036-A620-4F3D641EFEC8}" type="parTrans" cxnId="{ADB3D807-A349-43BC-BEF1-91637A24C8B7}">
      <dgm:prSet/>
      <dgm:spPr/>
      <dgm:t>
        <a:bodyPr/>
        <a:lstStyle/>
        <a:p>
          <a:pPr>
            <a:lnSpc>
              <a:spcPct val="150000"/>
            </a:lnSpc>
          </a:pPr>
          <a:endParaRPr lang="en-US"/>
        </a:p>
      </dgm:t>
    </dgm:pt>
    <dgm:pt modelId="{6CA07135-9E3F-4D0E-9C41-34062309B62C}" type="sibTrans" cxnId="{ADB3D807-A349-43BC-BEF1-91637A24C8B7}">
      <dgm:prSet/>
      <dgm:spPr/>
      <dgm:t>
        <a:bodyPr/>
        <a:lstStyle/>
        <a:p>
          <a:pPr>
            <a:lnSpc>
              <a:spcPct val="150000"/>
            </a:lnSpc>
          </a:pPr>
          <a:endParaRPr lang="en-US"/>
        </a:p>
      </dgm:t>
    </dgm:pt>
    <dgm:pt modelId="{9462B08F-A765-40C7-BB47-F3F3C5AE16A9}">
      <dgm:prSet/>
      <dgm:spPr/>
      <dgm:t>
        <a:bodyPr/>
        <a:lstStyle/>
        <a:p>
          <a:pPr>
            <a:lnSpc>
              <a:spcPct val="150000"/>
            </a:lnSpc>
          </a:pPr>
          <a:r>
            <a:rPr lang="en-GB" dirty="0"/>
            <a:t>Controlling (Daft, 2009)</a:t>
          </a:r>
          <a:endParaRPr lang="en-US" dirty="0"/>
        </a:p>
      </dgm:t>
    </dgm:pt>
    <dgm:pt modelId="{496C5498-1BA6-4E6A-8D0B-0E7579AB509D}" type="parTrans" cxnId="{E1BB7BCF-3F77-484A-8909-23ACE9FD501A}">
      <dgm:prSet/>
      <dgm:spPr/>
      <dgm:t>
        <a:bodyPr/>
        <a:lstStyle/>
        <a:p>
          <a:pPr>
            <a:lnSpc>
              <a:spcPct val="150000"/>
            </a:lnSpc>
          </a:pPr>
          <a:endParaRPr lang="en-US"/>
        </a:p>
      </dgm:t>
    </dgm:pt>
    <dgm:pt modelId="{9F2A2399-9ED3-442E-88F6-01DB3D09FCE8}" type="sibTrans" cxnId="{E1BB7BCF-3F77-484A-8909-23ACE9FD501A}">
      <dgm:prSet/>
      <dgm:spPr/>
      <dgm:t>
        <a:bodyPr/>
        <a:lstStyle/>
        <a:p>
          <a:pPr>
            <a:lnSpc>
              <a:spcPct val="150000"/>
            </a:lnSpc>
          </a:pPr>
          <a:endParaRPr lang="en-US"/>
        </a:p>
      </dgm:t>
    </dgm:pt>
    <dgm:pt modelId="{0131AA9C-0FC3-45E3-BE31-1A06CF56AF25}" type="pres">
      <dgm:prSet presAssocID="{C4F55A21-6D87-445E-B113-3CCA963D7209}" presName="linear" presStyleCnt="0">
        <dgm:presLayoutVars>
          <dgm:animLvl val="lvl"/>
          <dgm:resizeHandles val="exact"/>
        </dgm:presLayoutVars>
      </dgm:prSet>
      <dgm:spPr/>
    </dgm:pt>
    <dgm:pt modelId="{B44E7E9E-33BE-4255-808E-7427E4C79ECA}" type="pres">
      <dgm:prSet presAssocID="{24727EC6-A07D-481A-A7A9-4E523F7D1C55}" presName="parentText" presStyleLbl="node1" presStyleIdx="0" presStyleCnt="2">
        <dgm:presLayoutVars>
          <dgm:chMax val="0"/>
          <dgm:bulletEnabled val="1"/>
        </dgm:presLayoutVars>
      </dgm:prSet>
      <dgm:spPr/>
    </dgm:pt>
    <dgm:pt modelId="{D54EF967-26D7-4089-B3EB-A0D0B8302337}" type="pres">
      <dgm:prSet presAssocID="{24727EC6-A07D-481A-A7A9-4E523F7D1C55}" presName="childText" presStyleLbl="revTx" presStyleIdx="0" presStyleCnt="2">
        <dgm:presLayoutVars>
          <dgm:bulletEnabled val="1"/>
        </dgm:presLayoutVars>
      </dgm:prSet>
      <dgm:spPr/>
    </dgm:pt>
    <dgm:pt modelId="{0B3D627D-EDD3-464D-917D-D317537E693B}" type="pres">
      <dgm:prSet presAssocID="{EA6AEA00-FF52-4693-909F-B8082A20C736}" presName="parentText" presStyleLbl="node1" presStyleIdx="1" presStyleCnt="2">
        <dgm:presLayoutVars>
          <dgm:chMax val="0"/>
          <dgm:bulletEnabled val="1"/>
        </dgm:presLayoutVars>
      </dgm:prSet>
      <dgm:spPr/>
    </dgm:pt>
    <dgm:pt modelId="{AEE2D20A-C0C2-4506-B90C-66B766EE5250}" type="pres">
      <dgm:prSet presAssocID="{EA6AEA00-FF52-4693-909F-B8082A20C736}" presName="childText" presStyleLbl="revTx" presStyleIdx="1" presStyleCnt="2">
        <dgm:presLayoutVars>
          <dgm:bulletEnabled val="1"/>
        </dgm:presLayoutVars>
      </dgm:prSet>
      <dgm:spPr/>
    </dgm:pt>
  </dgm:ptLst>
  <dgm:cxnLst>
    <dgm:cxn modelId="{ADB3D807-A349-43BC-BEF1-91637A24C8B7}" srcId="{EA6AEA00-FF52-4693-909F-B8082A20C736}" destId="{277DAAE1-BD34-4AB0-A4B0-A3D2CE8481B4}" srcOrd="2" destOrd="0" parTransId="{07C71B7E-A81A-4036-A620-4F3D641EFEC8}" sibTransId="{6CA07135-9E3F-4D0E-9C41-34062309B62C}"/>
    <dgm:cxn modelId="{5D97071F-FCC3-41D0-BCC1-CD8A57DB124B}" type="presOf" srcId="{C4F55A21-6D87-445E-B113-3CCA963D7209}" destId="{0131AA9C-0FC3-45E3-BE31-1A06CF56AF25}" srcOrd="0" destOrd="0" presId="urn:microsoft.com/office/officeart/2005/8/layout/vList2"/>
    <dgm:cxn modelId="{6F492434-5E63-472C-BF7B-B52F9D90F5A9}" srcId="{C4F55A21-6D87-445E-B113-3CCA963D7209}" destId="{24727EC6-A07D-481A-A7A9-4E523F7D1C55}" srcOrd="0" destOrd="0" parTransId="{3CFEA620-F612-44AA-9EF7-85F6C4578C54}" sibTransId="{3E9CD75D-1919-460A-AAB8-4C9F18FDB7F8}"/>
    <dgm:cxn modelId="{A38DF234-312C-492A-8DE9-1E8E28D3AC0B}" type="presOf" srcId="{88F5CC3F-58F7-423F-B6F4-77D63299CA0B}" destId="{AEE2D20A-C0C2-4506-B90C-66B766EE5250}" srcOrd="0" destOrd="1" presId="urn:microsoft.com/office/officeart/2005/8/layout/vList2"/>
    <dgm:cxn modelId="{4790F261-1344-43E6-964D-3BA0EE23FB1B}" srcId="{24727EC6-A07D-481A-A7A9-4E523F7D1C55}" destId="{6B74E2C2-4E11-4EEF-9FFB-3BF1DC810BF2}" srcOrd="0" destOrd="0" parTransId="{FA9FA269-14E2-449A-AD8D-CB0F231639D0}" sibTransId="{5F5F7CAD-CB41-4BFE-881F-2149F4B12031}"/>
    <dgm:cxn modelId="{3896B264-6593-43E7-969D-CEF5560B239A}" type="presOf" srcId="{277DAAE1-BD34-4AB0-A4B0-A3D2CE8481B4}" destId="{AEE2D20A-C0C2-4506-B90C-66B766EE5250}" srcOrd="0" destOrd="2" presId="urn:microsoft.com/office/officeart/2005/8/layout/vList2"/>
    <dgm:cxn modelId="{BCC4B468-FFDB-48F7-9FF4-65D51421D9AA}" type="presOf" srcId="{6B74E2C2-4E11-4EEF-9FFB-3BF1DC810BF2}" destId="{D54EF967-26D7-4089-B3EB-A0D0B8302337}" srcOrd="0" destOrd="0" presId="urn:microsoft.com/office/officeart/2005/8/layout/vList2"/>
    <dgm:cxn modelId="{609F4A77-D0DD-465E-8CAD-1167E06480E2}" srcId="{EA6AEA00-FF52-4693-909F-B8082A20C736}" destId="{88F5CC3F-58F7-423F-B6F4-77D63299CA0B}" srcOrd="1" destOrd="0" parTransId="{8277FDD5-8F2D-409E-BF83-437212A1F363}" sibTransId="{EB76E6B4-93C7-4658-94D4-23AE0A7E352D}"/>
    <dgm:cxn modelId="{32C1B58F-FBBB-4DE2-986A-6BBF9F723523}" type="presOf" srcId="{9462B08F-A765-40C7-BB47-F3F3C5AE16A9}" destId="{AEE2D20A-C0C2-4506-B90C-66B766EE5250}" srcOrd="0" destOrd="3" presId="urn:microsoft.com/office/officeart/2005/8/layout/vList2"/>
    <dgm:cxn modelId="{AA0F4790-1961-4BE3-B522-3108AB36169E}" srcId="{C4F55A21-6D87-445E-B113-3CCA963D7209}" destId="{EA6AEA00-FF52-4693-909F-B8082A20C736}" srcOrd="1" destOrd="0" parTransId="{E0576383-638F-4930-959C-52446B605C65}" sibTransId="{358B97A6-6CEC-4E64-83AA-FE46D13D1851}"/>
    <dgm:cxn modelId="{027E4C93-9E02-45C4-9EDB-9D851FD5F4D2}" srcId="{EA6AEA00-FF52-4693-909F-B8082A20C736}" destId="{F574B230-32FF-4022-9B3B-EB3B627123B8}" srcOrd="0" destOrd="0" parTransId="{9C386A80-203A-4FF3-96E2-AC032034ECBA}" sibTransId="{60426494-1986-4056-9F07-B579BF5875D6}"/>
    <dgm:cxn modelId="{77DE5FB8-F391-49A4-8DA3-D071A0F98814}" type="presOf" srcId="{EA6AEA00-FF52-4693-909F-B8082A20C736}" destId="{0B3D627D-EDD3-464D-917D-D317537E693B}" srcOrd="0" destOrd="0" presId="urn:microsoft.com/office/officeart/2005/8/layout/vList2"/>
    <dgm:cxn modelId="{E1BB7BCF-3F77-484A-8909-23ACE9FD501A}" srcId="{EA6AEA00-FF52-4693-909F-B8082A20C736}" destId="{9462B08F-A765-40C7-BB47-F3F3C5AE16A9}" srcOrd="3" destOrd="0" parTransId="{496C5498-1BA6-4E6A-8D0B-0E7579AB509D}" sibTransId="{9F2A2399-9ED3-442E-88F6-01DB3D09FCE8}"/>
    <dgm:cxn modelId="{6F53B4E0-8CD5-430B-A23D-181BD1A0B1E4}" type="presOf" srcId="{F574B230-32FF-4022-9B3B-EB3B627123B8}" destId="{AEE2D20A-C0C2-4506-B90C-66B766EE5250}" srcOrd="0" destOrd="0" presId="urn:microsoft.com/office/officeart/2005/8/layout/vList2"/>
    <dgm:cxn modelId="{B9F628E1-3FED-4E39-A859-584FB9D67931}" type="presOf" srcId="{24727EC6-A07D-481A-A7A9-4E523F7D1C55}" destId="{B44E7E9E-33BE-4255-808E-7427E4C79ECA}" srcOrd="0" destOrd="0" presId="urn:microsoft.com/office/officeart/2005/8/layout/vList2"/>
    <dgm:cxn modelId="{68F0B75C-453E-418E-AFF8-19B0E70B2F9E}" type="presParOf" srcId="{0131AA9C-0FC3-45E3-BE31-1A06CF56AF25}" destId="{B44E7E9E-33BE-4255-808E-7427E4C79ECA}" srcOrd="0" destOrd="0" presId="urn:microsoft.com/office/officeart/2005/8/layout/vList2"/>
    <dgm:cxn modelId="{491CC57D-18D9-4946-9962-4AB4D0827A6A}" type="presParOf" srcId="{0131AA9C-0FC3-45E3-BE31-1A06CF56AF25}" destId="{D54EF967-26D7-4089-B3EB-A0D0B8302337}" srcOrd="1" destOrd="0" presId="urn:microsoft.com/office/officeart/2005/8/layout/vList2"/>
    <dgm:cxn modelId="{1DAFABB3-588F-40FC-85B0-DCE52A194C05}" type="presParOf" srcId="{0131AA9C-0FC3-45E3-BE31-1A06CF56AF25}" destId="{0B3D627D-EDD3-464D-917D-D317537E693B}" srcOrd="2" destOrd="0" presId="urn:microsoft.com/office/officeart/2005/8/layout/vList2"/>
    <dgm:cxn modelId="{19DFAEB2-94AE-457A-8E05-54024259A694}" type="presParOf" srcId="{0131AA9C-0FC3-45E3-BE31-1A06CF56AF25}" destId="{AEE2D20A-C0C2-4506-B90C-66B766EE5250}"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E7E9E-33BE-4255-808E-7427E4C79ECA}">
      <dsp:nvSpPr>
        <dsp:cNvPr id="0" name=""/>
        <dsp:cNvSpPr/>
      </dsp:nvSpPr>
      <dsp:spPr>
        <a:xfrm>
          <a:off x="0" y="35392"/>
          <a:ext cx="6002110" cy="80437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50000"/>
            </a:lnSpc>
            <a:spcBef>
              <a:spcPct val="0"/>
            </a:spcBef>
            <a:spcAft>
              <a:spcPct val="35000"/>
            </a:spcAft>
            <a:buNone/>
          </a:pPr>
          <a:r>
            <a:rPr lang="en-GB" sz="2500" kern="1200" dirty="0"/>
            <a:t>Managerial Principles</a:t>
          </a:r>
          <a:endParaRPr lang="en-US" sz="2500" kern="1200" dirty="0"/>
        </a:p>
      </dsp:txBody>
      <dsp:txXfrm>
        <a:off x="39266" y="74658"/>
        <a:ext cx="5923578" cy="725843"/>
      </dsp:txXfrm>
    </dsp:sp>
    <dsp:sp modelId="{D54EF967-26D7-4089-B3EB-A0D0B8302337}">
      <dsp:nvSpPr>
        <dsp:cNvPr id="0" name=""/>
        <dsp:cNvSpPr/>
      </dsp:nvSpPr>
      <dsp:spPr>
        <a:xfrm>
          <a:off x="0" y="839768"/>
          <a:ext cx="6002110" cy="957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67" tIns="31750" rIns="177800" bIns="31750" numCol="1" spcCol="1270" anchor="t" anchorCtr="0">
          <a:noAutofit/>
        </a:bodyPr>
        <a:lstStyle/>
        <a:p>
          <a:pPr marL="228600" lvl="1" indent="-228600" algn="just" defTabSz="889000">
            <a:lnSpc>
              <a:spcPct val="150000"/>
            </a:lnSpc>
            <a:spcBef>
              <a:spcPct val="0"/>
            </a:spcBef>
            <a:spcAft>
              <a:spcPct val="20000"/>
            </a:spcAft>
            <a:buChar char="•"/>
          </a:pPr>
          <a:r>
            <a:rPr lang="en-GB" sz="2000" kern="1200" dirty="0"/>
            <a:t>Definition and explanation of key managerial principles (e.g. from Fayol, Taylor, etc.)</a:t>
          </a:r>
          <a:endParaRPr lang="en-US" sz="2000" kern="1200" dirty="0"/>
        </a:p>
      </dsp:txBody>
      <dsp:txXfrm>
        <a:off x="0" y="839768"/>
        <a:ext cx="6002110" cy="957375"/>
      </dsp:txXfrm>
    </dsp:sp>
    <dsp:sp modelId="{0B3D627D-EDD3-464D-917D-D317537E693B}">
      <dsp:nvSpPr>
        <dsp:cNvPr id="0" name=""/>
        <dsp:cNvSpPr/>
      </dsp:nvSpPr>
      <dsp:spPr>
        <a:xfrm>
          <a:off x="0" y="1797143"/>
          <a:ext cx="6002110" cy="804375"/>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50000"/>
            </a:lnSpc>
            <a:spcBef>
              <a:spcPct val="0"/>
            </a:spcBef>
            <a:spcAft>
              <a:spcPct val="35000"/>
            </a:spcAft>
            <a:buNone/>
          </a:pPr>
          <a:r>
            <a:rPr lang="en-GB" sz="2500" kern="1200"/>
            <a:t>Managerial Functions </a:t>
          </a:r>
          <a:endParaRPr lang="en-US" sz="2500" kern="1200"/>
        </a:p>
      </dsp:txBody>
      <dsp:txXfrm>
        <a:off x="39266" y="1836409"/>
        <a:ext cx="5923578" cy="725843"/>
      </dsp:txXfrm>
    </dsp:sp>
    <dsp:sp modelId="{AEE2D20A-C0C2-4506-B90C-66B766EE5250}">
      <dsp:nvSpPr>
        <dsp:cNvPr id="0" name=""/>
        <dsp:cNvSpPr/>
      </dsp:nvSpPr>
      <dsp:spPr>
        <a:xfrm>
          <a:off x="0" y="2601518"/>
          <a:ext cx="6002110" cy="20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67" tIns="31750" rIns="177800" bIns="31750" numCol="1" spcCol="1270" anchor="t" anchorCtr="0">
          <a:noAutofit/>
        </a:bodyPr>
        <a:lstStyle/>
        <a:p>
          <a:pPr marL="228600" lvl="1" indent="-228600" algn="l" defTabSz="889000">
            <a:lnSpc>
              <a:spcPct val="150000"/>
            </a:lnSpc>
            <a:spcBef>
              <a:spcPct val="0"/>
            </a:spcBef>
            <a:spcAft>
              <a:spcPct val="20000"/>
            </a:spcAft>
            <a:buChar char="•"/>
          </a:pPr>
          <a:r>
            <a:rPr lang="en-GB" sz="2000" kern="1200"/>
            <a:t>Planning</a:t>
          </a:r>
          <a:endParaRPr lang="en-US" sz="2000" kern="1200"/>
        </a:p>
        <a:p>
          <a:pPr marL="228600" lvl="1" indent="-228600" algn="l" defTabSz="889000">
            <a:lnSpc>
              <a:spcPct val="150000"/>
            </a:lnSpc>
            <a:spcBef>
              <a:spcPct val="0"/>
            </a:spcBef>
            <a:spcAft>
              <a:spcPct val="20000"/>
            </a:spcAft>
            <a:buChar char="•"/>
          </a:pPr>
          <a:r>
            <a:rPr lang="en-GB" sz="2000" kern="1200" dirty="0"/>
            <a:t>Organising  </a:t>
          </a:r>
          <a:endParaRPr lang="en-US" sz="2000" kern="1200" dirty="0"/>
        </a:p>
        <a:p>
          <a:pPr marL="228600" lvl="1" indent="-228600" algn="l" defTabSz="889000">
            <a:lnSpc>
              <a:spcPct val="150000"/>
            </a:lnSpc>
            <a:spcBef>
              <a:spcPct val="0"/>
            </a:spcBef>
            <a:spcAft>
              <a:spcPct val="20000"/>
            </a:spcAft>
            <a:buChar char="•"/>
          </a:pPr>
          <a:r>
            <a:rPr lang="en-GB" sz="2000" kern="1200" dirty="0"/>
            <a:t>Leading</a:t>
          </a:r>
          <a:endParaRPr lang="en-US" sz="2000" kern="1200" dirty="0"/>
        </a:p>
        <a:p>
          <a:pPr marL="228600" lvl="1" indent="-228600" algn="l" defTabSz="889000">
            <a:lnSpc>
              <a:spcPct val="150000"/>
            </a:lnSpc>
            <a:spcBef>
              <a:spcPct val="0"/>
            </a:spcBef>
            <a:spcAft>
              <a:spcPct val="20000"/>
            </a:spcAft>
            <a:buChar char="•"/>
          </a:pPr>
          <a:r>
            <a:rPr lang="en-GB" sz="2000" kern="1200" dirty="0"/>
            <a:t>Controlling (Daft, 2009)</a:t>
          </a:r>
          <a:endParaRPr lang="en-US" sz="2000" kern="1200" dirty="0"/>
        </a:p>
      </dsp:txBody>
      <dsp:txXfrm>
        <a:off x="0" y="2601518"/>
        <a:ext cx="6002110" cy="207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AD7E6E-EB8C-4754-A9D2-D5A6F3BFF4BF}" type="datetimeFigureOut">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FD116-94F7-4BA6-BD1E-450C8582F70A}" type="slidenum">
              <a:rPr lang="en-GB" smtClean="0"/>
              <a:t>‹#›</a:t>
            </a:fld>
            <a:endParaRPr lang="en-GB"/>
          </a:p>
        </p:txBody>
      </p:sp>
    </p:spTree>
    <p:extLst>
      <p:ext uri="{BB962C8B-B14F-4D97-AF65-F5344CB8AC3E}">
        <p14:creationId xmlns:p14="http://schemas.microsoft.com/office/powerpoint/2010/main" val="66107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Management is a key factor for any company. This presentation aims to focus on ideas of management, which include principles, functions, roles and behaviours that determine staff performance and organisational outcomes. Principles from theorists like Fayol and Taylor provide guidance. Some of the main functions of management are the planning function, the organising function, the leading function and the controlling function. Mintzberg streamlined managers’ tasks and showed that their work is incredibly diverse. The potential source of followers’ positive treatment behaviours is their supportive treatment behaviours (Robbins and Coulter, 2017).</a:t>
            </a:r>
          </a:p>
        </p:txBody>
      </p:sp>
      <p:sp>
        <p:nvSpPr>
          <p:cNvPr id="4" name="Slide Number Placeholder 3"/>
          <p:cNvSpPr>
            <a:spLocks noGrp="1"/>
          </p:cNvSpPr>
          <p:nvPr>
            <p:ph type="sldNum" sz="quarter" idx="5"/>
          </p:nvPr>
        </p:nvSpPr>
        <p:spPr/>
        <p:txBody>
          <a:bodyPr/>
          <a:lstStyle/>
          <a:p>
            <a:fld id="{8F7FD116-94F7-4BA6-BD1E-450C8582F70A}" type="slidenum">
              <a:rPr lang="en-GB" smtClean="0"/>
              <a:t>2</a:t>
            </a:fld>
            <a:endParaRPr lang="en-GB"/>
          </a:p>
        </p:txBody>
      </p:sp>
    </p:spTree>
    <p:extLst>
      <p:ext uri="{BB962C8B-B14F-4D97-AF65-F5344CB8AC3E}">
        <p14:creationId xmlns:p14="http://schemas.microsoft.com/office/powerpoint/2010/main" val="4081564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Managerial principles act as guidelines that, when applied, enhance managerial practices. Henri Fayol's 14 principles, such as unity of command and centralisation, offer guidance on organisational structure and processes (</a:t>
            </a:r>
            <a:r>
              <a:rPr lang="en-GB" sz="1800" dirty="0" err="1">
                <a:effectLst/>
                <a:latin typeface="Times New Roman" panose="02020603050405020304" pitchFamily="18" charset="0"/>
                <a:ea typeface="Aptos" panose="020B0004020202020204" pitchFamily="34" charset="0"/>
                <a:cs typeface="Arial" panose="020B0604020202020204" pitchFamily="34" charset="0"/>
              </a:rPr>
              <a:t>Uzuegbu</a:t>
            </a:r>
            <a:r>
              <a:rPr lang="en-GB" sz="1800" dirty="0">
                <a:effectLst/>
                <a:latin typeface="Times New Roman" panose="02020603050405020304" pitchFamily="18" charset="0"/>
                <a:ea typeface="Aptos" panose="020B0004020202020204" pitchFamily="34" charset="0"/>
                <a:cs typeface="Arial" panose="020B0604020202020204" pitchFamily="34" charset="0"/>
              </a:rPr>
              <a:t> and </a:t>
            </a:r>
            <a:r>
              <a:rPr lang="en-GB" sz="1800" dirty="0" err="1">
                <a:effectLst/>
                <a:latin typeface="Times New Roman" panose="02020603050405020304" pitchFamily="18" charset="0"/>
                <a:ea typeface="Aptos" panose="020B0004020202020204" pitchFamily="34" charset="0"/>
                <a:cs typeface="Arial" panose="020B0604020202020204" pitchFamily="34" charset="0"/>
              </a:rPr>
              <a:t>Nnadozie</a:t>
            </a:r>
            <a:r>
              <a:rPr lang="en-GB" sz="1800" dirty="0">
                <a:effectLst/>
                <a:latin typeface="Times New Roman" panose="02020603050405020304" pitchFamily="18" charset="0"/>
                <a:ea typeface="Aptos" panose="020B0004020202020204" pitchFamily="34" charset="0"/>
                <a:cs typeface="Arial" panose="020B0604020202020204" pitchFamily="34" charset="0"/>
              </a:rPr>
              <a:t>, 2015). Frederick Taylor’s scientific management approach, such as time measurement and standardisation, intends to increase the work output (Robbins and Coulter, 2017).</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The four elementary roles of a manager are: planning, organising, leading, and controlling (Daft, 2009). It entails setting objectives and a plan to achieve them. Organising implies the distribution of resources and the coordination of activities. Leading involves influencing, directing and facilitating employees. Control monitors performance and takes corrective action as and when necessary.</a:t>
            </a:r>
          </a:p>
        </p:txBody>
      </p:sp>
      <p:sp>
        <p:nvSpPr>
          <p:cNvPr id="4" name="Slide Number Placeholder 3"/>
          <p:cNvSpPr>
            <a:spLocks noGrp="1"/>
          </p:cNvSpPr>
          <p:nvPr>
            <p:ph type="sldNum" sz="quarter" idx="5"/>
          </p:nvPr>
        </p:nvSpPr>
        <p:spPr/>
        <p:txBody>
          <a:bodyPr/>
          <a:lstStyle/>
          <a:p>
            <a:fld id="{8F7FD116-94F7-4BA6-BD1E-450C8582F70A}" type="slidenum">
              <a:rPr lang="en-GB" smtClean="0"/>
              <a:t>3</a:t>
            </a:fld>
            <a:endParaRPr lang="en-GB"/>
          </a:p>
        </p:txBody>
      </p:sp>
    </p:spTree>
    <p:extLst>
      <p:ext uri="{BB962C8B-B14F-4D97-AF65-F5344CB8AC3E}">
        <p14:creationId xmlns:p14="http://schemas.microsoft.com/office/powerpoint/2010/main" val="2088888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Mintzberg (1980) identified ten managerial roles grouped into three categories: the interpersonal roles of figurehead, leader, and liaison; the informational roles of monitor, disseminator, and spokesperson; and the decisional roles of the entrepreneur, disturbance handler, resource allocator, and negotiator. These roles indicate several tasks and duties that managers are usually involved in at the workplace.</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Encouraging behaviour refers to the action that a manager takes or the words a manager uses to encourage an employee’s performance to help the employee get a job done. For instance, Google’s manager training focuses on four primary skills, including, coaching, listening, questioning, and providing support to teams (Garvin, 2013). Employee support behaviours can also improve employee performance and productivity.</a:t>
            </a:r>
          </a:p>
        </p:txBody>
      </p:sp>
      <p:sp>
        <p:nvSpPr>
          <p:cNvPr id="4" name="Slide Number Placeholder 3"/>
          <p:cNvSpPr>
            <a:spLocks noGrp="1"/>
          </p:cNvSpPr>
          <p:nvPr>
            <p:ph type="sldNum" sz="quarter" idx="5"/>
          </p:nvPr>
        </p:nvSpPr>
        <p:spPr/>
        <p:txBody>
          <a:bodyPr/>
          <a:lstStyle/>
          <a:p>
            <a:fld id="{8F7FD116-94F7-4BA6-BD1E-450C8582F70A}" type="slidenum">
              <a:rPr lang="en-GB" smtClean="0"/>
              <a:t>4</a:t>
            </a:fld>
            <a:endParaRPr lang="en-GB"/>
          </a:p>
        </p:txBody>
      </p:sp>
    </p:spTree>
    <p:extLst>
      <p:ext uri="{BB962C8B-B14F-4D97-AF65-F5344CB8AC3E}">
        <p14:creationId xmlns:p14="http://schemas.microsoft.com/office/powerpoint/2010/main" val="1596348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Organisational justice is the correct treatment of subordinates. The second dimension of the constructive model of managerial behaviour is integrity, respect and impartiality. Such policies include observing the minimum wage, issues to do with employee benefits, and even the most appropriate ways to conduct business: Costco’s way of doing things (Pfeffer, 2018). This can promote fairness, trust, commitment, and a positive organisational culture.</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Positive organisational treatment behaviours such as procedural justice, interpersonal justice, and organisational justice, upheld by managers, affect the employees’ sentiments, performance, and well-being (Colquitt, Wesson and </a:t>
            </a:r>
            <a:r>
              <a:rPr lang="en-GB" sz="1800" dirty="0" err="1">
                <a:effectLst/>
                <a:latin typeface="Times New Roman" panose="02020603050405020304" pitchFamily="18" charset="0"/>
                <a:ea typeface="Aptos" panose="020B0004020202020204" pitchFamily="34" charset="0"/>
                <a:cs typeface="Arial" panose="020B0604020202020204" pitchFamily="34" charset="0"/>
              </a:rPr>
              <a:t>LePine</a:t>
            </a:r>
            <a:r>
              <a:rPr lang="en-GB" sz="1800" dirty="0">
                <a:effectLst/>
                <a:latin typeface="Times New Roman" panose="02020603050405020304" pitchFamily="18" charset="0"/>
                <a:ea typeface="Aptos" panose="020B0004020202020204" pitchFamily="34" charset="0"/>
                <a:cs typeface="Arial" panose="020B0604020202020204" pitchFamily="34" charset="0"/>
              </a:rPr>
              <a:t>, 2018). Moreover, these behaviours improve organisational performance since they lead to increased performance among employees in organisations, reduced turnovers and improved organisational culture (Luthans, 2011).</a:t>
            </a:r>
          </a:p>
        </p:txBody>
      </p:sp>
      <p:sp>
        <p:nvSpPr>
          <p:cNvPr id="4" name="Slide Number Placeholder 3"/>
          <p:cNvSpPr>
            <a:spLocks noGrp="1"/>
          </p:cNvSpPr>
          <p:nvPr>
            <p:ph type="sldNum" sz="quarter" idx="5"/>
          </p:nvPr>
        </p:nvSpPr>
        <p:spPr/>
        <p:txBody>
          <a:bodyPr/>
          <a:lstStyle/>
          <a:p>
            <a:fld id="{8F7FD116-94F7-4BA6-BD1E-450C8582F70A}" type="slidenum">
              <a:rPr lang="en-GB" smtClean="0"/>
              <a:t>5</a:t>
            </a:fld>
            <a:endParaRPr lang="en-GB"/>
          </a:p>
        </p:txBody>
      </p:sp>
    </p:spTree>
    <p:extLst>
      <p:ext uri="{BB962C8B-B14F-4D97-AF65-F5344CB8AC3E}">
        <p14:creationId xmlns:p14="http://schemas.microsoft.com/office/powerpoint/2010/main" val="243521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dirty="0">
                <a:effectLst/>
                <a:latin typeface="Times New Roman" panose="02020603050405020304" pitchFamily="18" charset="0"/>
                <a:ea typeface="Times New Roman" panose="02020603050405020304" pitchFamily="18" charset="0"/>
              </a:rPr>
              <a:t>The meaning and functions of managerial activity create an opportunity for managing reliable practices. Mintzberg’s roles are valuable in understanding the complexity of managerial work, which is not monotonous with routine tasks. Thus, the encouragement exhibited through guidance and resources and the ethical treatment of employees based on respect for the principles of fairness and integrity enhance employee and organisational performance. </a:t>
            </a:r>
            <a:r>
              <a:rPr lang="en-GB" sz="1800">
                <a:effectLst/>
                <a:latin typeface="Times New Roman" panose="02020603050405020304" pitchFamily="18" charset="0"/>
                <a:ea typeface="Times New Roman" panose="02020603050405020304" pitchFamily="18" charset="0"/>
              </a:rPr>
              <a:t>Giving out sound managerial practices and behaviours is vital to developing the right organisational culture in any given workplace (Robbins and Coulter, 2017).</a:t>
            </a:r>
          </a:p>
        </p:txBody>
      </p:sp>
      <p:sp>
        <p:nvSpPr>
          <p:cNvPr id="4" name="Slide Number Placeholder 3"/>
          <p:cNvSpPr>
            <a:spLocks noGrp="1"/>
          </p:cNvSpPr>
          <p:nvPr>
            <p:ph type="sldNum" sz="quarter" idx="5"/>
          </p:nvPr>
        </p:nvSpPr>
        <p:spPr/>
        <p:txBody>
          <a:bodyPr/>
          <a:lstStyle/>
          <a:p>
            <a:fld id="{8F7FD116-94F7-4BA6-BD1E-450C8582F70A}" type="slidenum">
              <a:rPr lang="en-GB" smtClean="0"/>
              <a:t>6</a:t>
            </a:fld>
            <a:endParaRPr lang="en-GB"/>
          </a:p>
        </p:txBody>
      </p:sp>
    </p:spTree>
    <p:extLst>
      <p:ext uri="{BB962C8B-B14F-4D97-AF65-F5344CB8AC3E}">
        <p14:creationId xmlns:p14="http://schemas.microsoft.com/office/powerpoint/2010/main" val="2065523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1200"/>
              </a:spcBef>
              <a:spcAft>
                <a:spcPts val="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 List</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Colquitt, J. A., Wesson, M. J. and </a:t>
            </a:r>
            <a:r>
              <a:rPr lang="en-GB" sz="1800" dirty="0" err="1">
                <a:effectLst/>
                <a:latin typeface="Times New Roman" panose="02020603050405020304" pitchFamily="18" charset="0"/>
                <a:ea typeface="Aptos" panose="020B0004020202020204" pitchFamily="34" charset="0"/>
                <a:cs typeface="Arial" panose="020B0604020202020204" pitchFamily="34" charset="0"/>
              </a:rPr>
              <a:t>LePine</a:t>
            </a:r>
            <a:r>
              <a:rPr lang="en-GB" sz="1800" dirty="0">
                <a:effectLst/>
                <a:latin typeface="Times New Roman" panose="02020603050405020304" pitchFamily="18" charset="0"/>
                <a:ea typeface="Aptos" panose="020B0004020202020204" pitchFamily="34" charset="0"/>
                <a:cs typeface="Arial" panose="020B0604020202020204" pitchFamily="34" charset="0"/>
              </a:rPr>
              <a:t>, J. A. (2018) </a:t>
            </a:r>
            <a:r>
              <a:rPr lang="en-GB" sz="1800" i="1" dirty="0">
                <a:effectLst/>
                <a:latin typeface="Times New Roman" panose="02020603050405020304" pitchFamily="18" charset="0"/>
                <a:ea typeface="Aptos" panose="020B0004020202020204" pitchFamily="34" charset="0"/>
                <a:cs typeface="Arial" panose="020B0604020202020204" pitchFamily="34" charset="0"/>
              </a:rPr>
              <a:t>Organisational Behavior: Improving performance and commitment in the workplace</a:t>
            </a:r>
            <a:r>
              <a:rPr lang="en-GB" sz="1800" dirty="0">
                <a:effectLst/>
                <a:latin typeface="Times New Roman" panose="02020603050405020304" pitchFamily="18" charset="0"/>
                <a:ea typeface="Aptos" panose="020B0004020202020204" pitchFamily="34" charset="0"/>
                <a:cs typeface="Arial" panose="020B0604020202020204" pitchFamily="34" charset="0"/>
              </a:rPr>
              <a:t>. McGraw-Hill Education.</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Daft, R. L. (2009) </a:t>
            </a:r>
            <a:r>
              <a:rPr lang="en-GB" sz="1800" i="1" dirty="0" err="1">
                <a:effectLst/>
                <a:latin typeface="Times New Roman" panose="02020603050405020304" pitchFamily="18" charset="0"/>
                <a:ea typeface="Aptos" panose="020B0004020202020204" pitchFamily="34" charset="0"/>
                <a:cs typeface="Arial" panose="020B0604020202020204" pitchFamily="34" charset="0"/>
              </a:rPr>
              <a:t>Daft’s</a:t>
            </a:r>
            <a:r>
              <a:rPr lang="en-GB" sz="1800" i="1" dirty="0">
                <a:effectLst/>
                <a:latin typeface="Times New Roman" panose="02020603050405020304" pitchFamily="18" charset="0"/>
                <a:ea typeface="Aptos" panose="020B0004020202020204" pitchFamily="34" charset="0"/>
                <a:cs typeface="Arial" panose="020B0604020202020204" pitchFamily="34" charset="0"/>
              </a:rPr>
              <a:t> management</a:t>
            </a:r>
            <a:r>
              <a:rPr lang="en-GB" sz="1800" dirty="0">
                <a:effectLst/>
                <a:latin typeface="Times New Roman" panose="02020603050405020304" pitchFamily="18" charset="0"/>
                <a:ea typeface="Aptos" panose="020B0004020202020204" pitchFamily="34" charset="0"/>
                <a:cs typeface="Arial" panose="020B0604020202020204" pitchFamily="34" charset="0"/>
              </a:rPr>
              <a:t>. South Western Educational Publishing.</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Garvin, D. A. (2013) ‘How Google sold its engineers on management’, </a:t>
            </a:r>
            <a:r>
              <a:rPr lang="en-GB" sz="1800" i="1" dirty="0">
                <a:effectLst/>
                <a:latin typeface="Times New Roman" panose="02020603050405020304" pitchFamily="18" charset="0"/>
                <a:ea typeface="Aptos" panose="020B0004020202020204" pitchFamily="34" charset="0"/>
                <a:cs typeface="Arial" panose="020B0604020202020204" pitchFamily="34" charset="0"/>
              </a:rPr>
              <a:t>Harvard business review</a:t>
            </a:r>
            <a:r>
              <a:rPr lang="en-GB" sz="1800" dirty="0">
                <a:effectLst/>
                <a:latin typeface="Times New Roman" panose="02020603050405020304" pitchFamily="18" charset="0"/>
                <a:ea typeface="Aptos" panose="020B0004020202020204" pitchFamily="34" charset="0"/>
                <a:cs typeface="Arial" panose="020B0604020202020204" pitchFamily="34" charset="0"/>
              </a:rPr>
              <a:t>, 1 December. Available at: https://hbr.org/2013/12/how-google-sold-its-engineers-on-management (Accessed: 12 June 2024).</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Luthans, F. (2011) </a:t>
            </a:r>
            <a:r>
              <a:rPr lang="en-GB" sz="1800" i="1" dirty="0">
                <a:effectLst/>
                <a:latin typeface="Times New Roman" panose="02020603050405020304" pitchFamily="18" charset="0"/>
                <a:ea typeface="Aptos" panose="020B0004020202020204" pitchFamily="34" charset="0"/>
                <a:cs typeface="Arial" panose="020B0604020202020204" pitchFamily="34" charset="0"/>
              </a:rPr>
              <a:t>Organisational behavior: An evidence-based approach</a:t>
            </a:r>
            <a:r>
              <a:rPr lang="en-GB" sz="1800" dirty="0">
                <a:effectLst/>
                <a:latin typeface="Times New Roman" panose="02020603050405020304" pitchFamily="18" charset="0"/>
                <a:ea typeface="Aptos" panose="020B0004020202020204" pitchFamily="34" charset="0"/>
                <a:cs typeface="Arial" panose="020B0604020202020204" pitchFamily="34" charset="0"/>
              </a:rPr>
              <a:t>. McGraw-Hill/Irwin.</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Mintzberg, H. (1980) </a:t>
            </a:r>
            <a:r>
              <a:rPr lang="en-GB" sz="1800" i="1" dirty="0">
                <a:effectLst/>
                <a:latin typeface="Times New Roman" panose="02020603050405020304" pitchFamily="18" charset="0"/>
                <a:ea typeface="Aptos" panose="020B0004020202020204" pitchFamily="34" charset="0"/>
                <a:cs typeface="Arial" panose="020B0604020202020204" pitchFamily="34" charset="0"/>
              </a:rPr>
              <a:t>The nature of managerial work</a:t>
            </a:r>
            <a:r>
              <a:rPr lang="en-GB" sz="1800" dirty="0">
                <a:effectLst/>
                <a:latin typeface="Times New Roman" panose="02020603050405020304" pitchFamily="18" charset="0"/>
                <a:ea typeface="Aptos" panose="020B0004020202020204" pitchFamily="34" charset="0"/>
                <a:cs typeface="Arial" panose="020B0604020202020204" pitchFamily="34" charset="0"/>
              </a:rPr>
              <a:t>. Old Tappan, NJ, USA: Prentice Hall.</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Pfeffer, J. (2018) </a:t>
            </a:r>
            <a:r>
              <a:rPr lang="en-GB" sz="1800" i="1" dirty="0">
                <a:effectLst/>
                <a:latin typeface="Times New Roman" panose="02020603050405020304" pitchFamily="18" charset="0"/>
                <a:ea typeface="Aptos" panose="020B0004020202020204" pitchFamily="34" charset="0"/>
                <a:cs typeface="Arial" panose="020B0604020202020204" pitchFamily="34" charset="0"/>
              </a:rPr>
              <a:t>Dying for a </a:t>
            </a:r>
            <a:r>
              <a:rPr lang="en-GB" sz="1800" i="1" dirty="0" err="1">
                <a:effectLst/>
                <a:latin typeface="Times New Roman" panose="02020603050405020304" pitchFamily="18" charset="0"/>
                <a:ea typeface="Aptos" panose="020B0004020202020204" pitchFamily="34" charset="0"/>
                <a:cs typeface="Arial" panose="020B0604020202020204" pitchFamily="34" charset="0"/>
              </a:rPr>
              <a:t>paycheck</a:t>
            </a:r>
            <a:r>
              <a:rPr lang="en-GB" sz="1800" i="1" dirty="0">
                <a:effectLst/>
                <a:latin typeface="Times New Roman" panose="02020603050405020304" pitchFamily="18" charset="0"/>
                <a:ea typeface="Aptos" panose="020B0004020202020204" pitchFamily="34" charset="0"/>
                <a:cs typeface="Arial" panose="020B0604020202020204" pitchFamily="34" charset="0"/>
              </a:rPr>
              <a:t>: How modern management harms employee health and company performance—and what we can do about it</a:t>
            </a:r>
            <a:r>
              <a:rPr lang="en-GB" sz="1800" dirty="0">
                <a:effectLst/>
                <a:latin typeface="Times New Roman" panose="02020603050405020304" pitchFamily="18" charset="0"/>
                <a:ea typeface="Aptos" panose="020B0004020202020204" pitchFamily="34" charset="0"/>
                <a:cs typeface="Arial" panose="020B0604020202020204" pitchFamily="34" charset="0"/>
              </a:rPr>
              <a:t>. New York, NY, USA: </a:t>
            </a:r>
            <a:r>
              <a:rPr lang="en-GB" sz="1800" dirty="0" err="1">
                <a:effectLst/>
                <a:latin typeface="Times New Roman" panose="02020603050405020304" pitchFamily="18" charset="0"/>
                <a:ea typeface="Aptos" panose="020B0004020202020204" pitchFamily="34" charset="0"/>
                <a:cs typeface="Arial" panose="020B0604020202020204" pitchFamily="34" charset="0"/>
              </a:rPr>
              <a:t>HarperBusiness</a:t>
            </a:r>
            <a:r>
              <a:rPr lang="en-GB" sz="1800" dirty="0">
                <a:effectLst/>
                <a:latin typeface="Times New Roman" panose="02020603050405020304" pitchFamily="18" charset="0"/>
                <a:ea typeface="Aptos" panose="020B0004020202020204" pitchFamily="34" charset="0"/>
                <a:cs typeface="Arial" panose="020B0604020202020204" pitchFamily="34" charset="0"/>
              </a:rPr>
              <a:t>.</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Robbins, S. P. and Coulter, M. A. (2017) </a:t>
            </a:r>
            <a:r>
              <a:rPr lang="en-GB" sz="1800" i="1" dirty="0">
                <a:effectLst/>
                <a:latin typeface="Times New Roman" panose="02020603050405020304" pitchFamily="18" charset="0"/>
                <a:ea typeface="Aptos" panose="020B0004020202020204" pitchFamily="34" charset="0"/>
                <a:cs typeface="Arial" panose="020B0604020202020204" pitchFamily="34" charset="0"/>
              </a:rPr>
              <a:t>Management, Global Edition</a:t>
            </a:r>
            <a:r>
              <a:rPr lang="en-GB" sz="1800" dirty="0">
                <a:effectLst/>
                <a:latin typeface="Times New Roman" panose="02020603050405020304" pitchFamily="18" charset="0"/>
                <a:ea typeface="Aptos" panose="020B0004020202020204" pitchFamily="34" charset="0"/>
                <a:cs typeface="Arial" panose="020B0604020202020204" pitchFamily="34" charset="0"/>
              </a:rPr>
              <a:t>. Pearson Higher Education.</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err="1">
                <a:effectLst/>
                <a:latin typeface="Times New Roman" panose="02020603050405020304" pitchFamily="18" charset="0"/>
                <a:ea typeface="Aptos" panose="020B0004020202020204" pitchFamily="34" charset="0"/>
                <a:cs typeface="Arial" panose="020B0604020202020204" pitchFamily="34" charset="0"/>
              </a:rPr>
              <a:t>Uzuegbu</a:t>
            </a:r>
            <a:r>
              <a:rPr lang="en-GB" sz="1800" dirty="0">
                <a:effectLst/>
                <a:latin typeface="Times New Roman" panose="02020603050405020304" pitchFamily="18" charset="0"/>
                <a:ea typeface="Aptos" panose="020B0004020202020204" pitchFamily="34" charset="0"/>
                <a:cs typeface="Arial" panose="020B0604020202020204" pitchFamily="34" charset="0"/>
              </a:rPr>
              <a:t>, C. P. and </a:t>
            </a:r>
            <a:r>
              <a:rPr lang="en-GB" sz="1800" dirty="0" err="1">
                <a:effectLst/>
                <a:latin typeface="Times New Roman" panose="02020603050405020304" pitchFamily="18" charset="0"/>
                <a:ea typeface="Aptos" panose="020B0004020202020204" pitchFamily="34" charset="0"/>
                <a:cs typeface="Arial" panose="020B0604020202020204" pitchFamily="34" charset="0"/>
              </a:rPr>
              <a:t>Nnadozie</a:t>
            </a:r>
            <a:r>
              <a:rPr lang="en-GB" sz="1800" dirty="0">
                <a:effectLst/>
                <a:latin typeface="Times New Roman" panose="02020603050405020304" pitchFamily="18" charset="0"/>
                <a:ea typeface="Aptos" panose="020B0004020202020204" pitchFamily="34" charset="0"/>
                <a:cs typeface="Arial" panose="020B0604020202020204" pitchFamily="34" charset="0"/>
              </a:rPr>
              <a:t>, C. O. (2015) ‘Henry </a:t>
            </a:r>
            <a:r>
              <a:rPr lang="en-GB" sz="1800" dirty="0" err="1">
                <a:effectLst/>
                <a:latin typeface="Times New Roman" panose="02020603050405020304" pitchFamily="18" charset="0"/>
                <a:ea typeface="Aptos" panose="020B0004020202020204" pitchFamily="34" charset="0"/>
                <a:cs typeface="Arial" panose="020B0604020202020204" pitchFamily="34" charset="0"/>
              </a:rPr>
              <a:t>fayol’s</a:t>
            </a:r>
            <a:r>
              <a:rPr lang="en-GB" sz="1800" dirty="0">
                <a:effectLst/>
                <a:latin typeface="Times New Roman" panose="02020603050405020304" pitchFamily="18" charset="0"/>
                <a:ea typeface="Aptos" panose="020B0004020202020204" pitchFamily="34" charset="0"/>
                <a:cs typeface="Arial" panose="020B0604020202020204" pitchFamily="34" charset="0"/>
              </a:rPr>
              <a:t> 14 principles of management: Implications for libraries and information centres’, </a:t>
            </a:r>
            <a:r>
              <a:rPr lang="en-GB" sz="1800" i="1" dirty="0">
                <a:effectLst/>
                <a:latin typeface="Times New Roman" panose="02020603050405020304" pitchFamily="18" charset="0"/>
                <a:ea typeface="Aptos" panose="020B0004020202020204" pitchFamily="34" charset="0"/>
                <a:cs typeface="Arial" panose="020B0604020202020204" pitchFamily="34" charset="0"/>
              </a:rPr>
              <a:t>Journal of information science theory and practice</a:t>
            </a:r>
            <a:r>
              <a:rPr lang="en-GB" sz="1800" dirty="0">
                <a:effectLst/>
                <a:latin typeface="Times New Roman" panose="02020603050405020304" pitchFamily="18" charset="0"/>
                <a:ea typeface="Aptos" panose="020B0004020202020204" pitchFamily="34" charset="0"/>
                <a:cs typeface="Arial" panose="020B0604020202020204" pitchFamily="34" charset="0"/>
              </a:rPr>
              <a:t>, 3(2), pp. 58–72. </a:t>
            </a:r>
            <a:r>
              <a:rPr lang="en-GB" sz="1800" dirty="0" err="1">
                <a:effectLst/>
                <a:latin typeface="Times New Roman" panose="02020603050405020304" pitchFamily="18" charset="0"/>
                <a:ea typeface="Aptos" panose="020B0004020202020204" pitchFamily="34" charset="0"/>
                <a:cs typeface="Arial" panose="020B0604020202020204" pitchFamily="34" charset="0"/>
              </a:rPr>
              <a:t>doi</a:t>
            </a:r>
            <a:r>
              <a:rPr lang="en-GB" sz="1800" dirty="0">
                <a:effectLst/>
                <a:latin typeface="Times New Roman" panose="02020603050405020304" pitchFamily="18" charset="0"/>
                <a:ea typeface="Aptos" panose="020B0004020202020204" pitchFamily="34" charset="0"/>
                <a:cs typeface="Arial" panose="020B0604020202020204" pitchFamily="34" charset="0"/>
              </a:rPr>
              <a:t>: 10.1633/jistap.2015.3.2.5.</a:t>
            </a:r>
          </a:p>
        </p:txBody>
      </p:sp>
      <p:sp>
        <p:nvSpPr>
          <p:cNvPr id="4" name="Slide Number Placeholder 3"/>
          <p:cNvSpPr>
            <a:spLocks noGrp="1"/>
          </p:cNvSpPr>
          <p:nvPr>
            <p:ph type="sldNum" sz="quarter" idx="5"/>
          </p:nvPr>
        </p:nvSpPr>
        <p:spPr/>
        <p:txBody>
          <a:bodyPr/>
          <a:lstStyle/>
          <a:p>
            <a:fld id="{8F7FD116-94F7-4BA6-BD1E-450C8582F70A}" type="slidenum">
              <a:rPr lang="en-GB" smtClean="0"/>
              <a:t>7</a:t>
            </a:fld>
            <a:endParaRPr lang="en-GB"/>
          </a:p>
        </p:txBody>
      </p:sp>
    </p:spTree>
    <p:extLst>
      <p:ext uri="{BB962C8B-B14F-4D97-AF65-F5344CB8AC3E}">
        <p14:creationId xmlns:p14="http://schemas.microsoft.com/office/powerpoint/2010/main" val="1847471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6582F-03D3-A4A6-12AB-E932B18B6A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EE38EE-C281-2A64-1247-F33BFA51FD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272B6A-C8FC-AC4E-D477-F8EBE28206B8}"/>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5" name="Footer Placeholder 4">
            <a:extLst>
              <a:ext uri="{FF2B5EF4-FFF2-40B4-BE49-F238E27FC236}">
                <a16:creationId xmlns:a16="http://schemas.microsoft.com/office/drawing/2014/main" id="{609239B0-C70D-4243-137A-D8327F5CF2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4DB8A4-1FF2-D959-36C3-2EC3670A75E4}"/>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3250210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88258-EAA2-BC8A-833E-5ACD6C9CD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FBEFEE-59E9-3503-C2DE-BC71E8B9B0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C3C333-8736-D077-5225-D7B982FDD92F}"/>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5" name="Footer Placeholder 4">
            <a:extLst>
              <a:ext uri="{FF2B5EF4-FFF2-40B4-BE49-F238E27FC236}">
                <a16:creationId xmlns:a16="http://schemas.microsoft.com/office/drawing/2014/main" id="{E422D5C1-3AAF-C134-BDEC-9ABF9C9B6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B2BB62-D506-ACE4-B0C1-F2227D129615}"/>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4131358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9FAA1-2EE8-BDBC-49C7-D753BA29F3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D3FABE-13FC-90F5-5868-3371C4A0FC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B22CF9-1CE9-4BF1-7134-0D5C8A4439E3}"/>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5" name="Footer Placeholder 4">
            <a:extLst>
              <a:ext uri="{FF2B5EF4-FFF2-40B4-BE49-F238E27FC236}">
                <a16:creationId xmlns:a16="http://schemas.microsoft.com/office/drawing/2014/main" id="{5146C709-9594-60F4-9715-F9E8F28D5B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CF974D-65C3-3B98-C6A0-97F286DF2550}"/>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1481116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511E-C49A-0D54-D9BC-AFD6FA9FBB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FA7714-4EAC-2DFE-D88C-C56D762748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EA427F-15E2-186B-B090-12B0957002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9612E5-1999-538C-8518-56F0E81A6234}"/>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6" name="Footer Placeholder 5">
            <a:extLst>
              <a:ext uri="{FF2B5EF4-FFF2-40B4-BE49-F238E27FC236}">
                <a16:creationId xmlns:a16="http://schemas.microsoft.com/office/drawing/2014/main" id="{3C9DCB40-16DF-CFD0-A361-2084A660FE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F719A6-EFD9-A993-F0AB-BBD63687DA9E}"/>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887598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D3F06-72BE-0EC1-40C6-F8720E848E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35FE03-6D12-5575-627A-33F2F8A8F6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E64B05-89EA-FC31-3AE7-2BADDA29CA4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1519D1-44E0-9894-0AB8-448A3FDEA8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14C6E8-A535-FA67-4308-E0C6D8DFD04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856618-77EE-EC99-D320-DC703B17DDB0}"/>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8" name="Footer Placeholder 7">
            <a:extLst>
              <a:ext uri="{FF2B5EF4-FFF2-40B4-BE49-F238E27FC236}">
                <a16:creationId xmlns:a16="http://schemas.microsoft.com/office/drawing/2014/main" id="{95EE397B-2182-23C3-57DD-C2C89750A6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2F3BC2-3730-950F-681A-48B2EFB1E901}"/>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4212728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46DE6-EAE5-2F35-EEBB-6937CA43AF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B0B78B-E8F0-6598-49BE-0995C254C7F7}"/>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4" name="Footer Placeholder 3">
            <a:extLst>
              <a:ext uri="{FF2B5EF4-FFF2-40B4-BE49-F238E27FC236}">
                <a16:creationId xmlns:a16="http://schemas.microsoft.com/office/drawing/2014/main" id="{99C4336B-C81F-B54E-C8C0-289EDBCBF2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66082B-B4AD-4590-2F77-6DC75E6B06ED}"/>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3499580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35C81C-00F9-6455-6B70-C4EACE2F3AC4}"/>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3" name="Footer Placeholder 2">
            <a:extLst>
              <a:ext uri="{FF2B5EF4-FFF2-40B4-BE49-F238E27FC236}">
                <a16:creationId xmlns:a16="http://schemas.microsoft.com/office/drawing/2014/main" id="{B2BF9B3A-56BB-BCFB-79A4-A69EFBABF3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0BD2DC-A4BE-B9E5-040D-77757CD2FB00}"/>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436907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35B77-1B41-F9E4-1ECA-2640346F6D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5897CA-E779-05E5-07EC-78E4AD166A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87F542-ED30-289A-6B4C-6FDAFBDA3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1ED30E-FECE-9867-9A9A-248A2F6654E6}"/>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6" name="Footer Placeholder 5">
            <a:extLst>
              <a:ext uri="{FF2B5EF4-FFF2-40B4-BE49-F238E27FC236}">
                <a16:creationId xmlns:a16="http://schemas.microsoft.com/office/drawing/2014/main" id="{676299CA-44CF-77C1-876C-B1C1CACD3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C73BCF-B5BD-49E5-7547-B20E3354DE85}"/>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240082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5A8FB-51C5-92E3-CF1E-32ED6DD37D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58389A-976B-6212-BEA3-3BE3373CF3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B4C893-6733-8A08-EB91-B73EE17645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8C3319-56A0-03F4-64B4-3D398A4DF0FC}"/>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6" name="Footer Placeholder 5">
            <a:extLst>
              <a:ext uri="{FF2B5EF4-FFF2-40B4-BE49-F238E27FC236}">
                <a16:creationId xmlns:a16="http://schemas.microsoft.com/office/drawing/2014/main" id="{F0E8E201-3657-CCD4-2895-BEC24BCE80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B62F7A-FA7D-92AF-0329-F2A5028DEC67}"/>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73564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8D891-3933-DB2A-0E66-1AACD85587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F01C08-C96A-6436-D104-AAE749420A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F1BE27-C139-5560-378E-F6A552F0B09B}"/>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5" name="Footer Placeholder 4">
            <a:extLst>
              <a:ext uri="{FF2B5EF4-FFF2-40B4-BE49-F238E27FC236}">
                <a16:creationId xmlns:a16="http://schemas.microsoft.com/office/drawing/2014/main" id="{3E77CE25-0D77-4C59-6FA6-EADC967015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85BCFE-283A-CB76-2421-1BCF00A7B605}"/>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3805926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58E03F-6D7A-31BA-1E21-4BBFDADB81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14E575-FB1E-A210-1124-079C629080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256657-3DF9-8D0A-36F0-D7CFB2F9FC60}"/>
              </a:ext>
            </a:extLst>
          </p:cNvPr>
          <p:cNvSpPr>
            <a:spLocks noGrp="1"/>
          </p:cNvSpPr>
          <p:nvPr>
            <p:ph type="dt" sz="half" idx="10"/>
          </p:nvPr>
        </p:nvSpPr>
        <p:spPr/>
        <p:txBody>
          <a:bodyPr/>
          <a:lstStyle/>
          <a:p>
            <a:fld id="{B73C5F50-537E-4641-B778-50CE9CC4BDDC}" type="datetimeFigureOut">
              <a:rPr lang="en-GB" smtClean="0"/>
              <a:t>25/11/2024</a:t>
            </a:fld>
            <a:endParaRPr lang="en-GB"/>
          </a:p>
        </p:txBody>
      </p:sp>
      <p:sp>
        <p:nvSpPr>
          <p:cNvPr id="5" name="Footer Placeholder 4">
            <a:extLst>
              <a:ext uri="{FF2B5EF4-FFF2-40B4-BE49-F238E27FC236}">
                <a16:creationId xmlns:a16="http://schemas.microsoft.com/office/drawing/2014/main" id="{58E9D0FE-21AE-DCAF-5247-81EF527A0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7D2BE3-129E-F48F-CB5E-B35A875E4732}"/>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914486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B4C2D7-0E29-ABA3-1FCA-FE2089B78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650A18-4B12-9FE5-0C23-58DFEFB68F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DE3A9C-7CA1-4382-45B0-B79F06B859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3C5F50-537E-4641-B778-50CE9CC4BDDC}" type="datetimeFigureOut">
              <a:rPr lang="en-GB" smtClean="0"/>
              <a:t>25/11/2024</a:t>
            </a:fld>
            <a:endParaRPr lang="en-GB"/>
          </a:p>
        </p:txBody>
      </p:sp>
      <p:sp>
        <p:nvSpPr>
          <p:cNvPr id="5" name="Footer Placeholder 4">
            <a:extLst>
              <a:ext uri="{FF2B5EF4-FFF2-40B4-BE49-F238E27FC236}">
                <a16:creationId xmlns:a16="http://schemas.microsoft.com/office/drawing/2014/main" id="{2C049305-50CC-2A37-117C-66F0F8A7D5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39A559D-F0E0-D35F-792D-F240763A15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486DCC4-547E-443C-9F3D-530ED958D21E}" type="slidenum">
              <a:rPr lang="en-GB" smtClean="0"/>
              <a:t>‹#›</a:t>
            </a:fld>
            <a:endParaRPr lang="en-GB"/>
          </a:p>
        </p:txBody>
      </p:sp>
    </p:spTree>
    <p:extLst>
      <p:ext uri="{BB962C8B-B14F-4D97-AF65-F5344CB8AC3E}">
        <p14:creationId xmlns:p14="http://schemas.microsoft.com/office/powerpoint/2010/main" val="1398230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3.jpeg" /><Relationship Id="rId7" Type="http://schemas.openxmlformats.org/officeDocument/2006/relationships/diagramColors" Target="../diagrams/colors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group of yellow figures and a red figure on the other side">
            <a:extLst>
              <a:ext uri="{FF2B5EF4-FFF2-40B4-BE49-F238E27FC236}">
                <a16:creationId xmlns:a16="http://schemas.microsoft.com/office/drawing/2014/main" id="{0EDA89F4-3E9F-54CA-C395-B647A5484884}"/>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F1054367-6CF3-9B78-4A6C-6D3771490BFE}"/>
              </a:ext>
            </a:extLst>
          </p:cNvPr>
          <p:cNvSpPr>
            <a:spLocks noGrp="1"/>
          </p:cNvSpPr>
          <p:nvPr>
            <p:ph type="ctrTitle"/>
          </p:nvPr>
        </p:nvSpPr>
        <p:spPr>
          <a:xfrm>
            <a:off x="1524000" y="1122362"/>
            <a:ext cx="9144000" cy="2900518"/>
          </a:xfrm>
        </p:spPr>
        <p:txBody>
          <a:bodyPr>
            <a:normAutofit/>
          </a:bodyPr>
          <a:lstStyle/>
          <a:p>
            <a:r>
              <a:rPr lang="en-GB" b="1" kern="1400" spc="-5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Module: Introduction to Leadership and Management</a:t>
            </a:r>
            <a:endParaRPr lang="en-GB">
              <a:solidFill>
                <a:srgbClr val="FFFFFF"/>
              </a:solidFill>
            </a:endParaRPr>
          </a:p>
        </p:txBody>
      </p:sp>
      <p:sp>
        <p:nvSpPr>
          <p:cNvPr id="3" name="Subtitle 2">
            <a:extLst>
              <a:ext uri="{FF2B5EF4-FFF2-40B4-BE49-F238E27FC236}">
                <a16:creationId xmlns:a16="http://schemas.microsoft.com/office/drawing/2014/main" id="{7313A3F7-05E9-C73F-5A20-2687B3E3E3D7}"/>
              </a:ext>
            </a:extLst>
          </p:cNvPr>
          <p:cNvSpPr>
            <a:spLocks noGrp="1"/>
          </p:cNvSpPr>
          <p:nvPr>
            <p:ph type="subTitle" idx="1"/>
          </p:nvPr>
        </p:nvSpPr>
        <p:spPr>
          <a:xfrm>
            <a:off x="1524000" y="4159404"/>
            <a:ext cx="9144000" cy="1098395"/>
          </a:xfrm>
        </p:spPr>
        <p:txBody>
          <a:bodyPr>
            <a:normAutofit/>
          </a:bodyPr>
          <a:lstStyle/>
          <a:p>
            <a:pPr marL="0" marR="0">
              <a:spcBef>
                <a:spcPts val="0"/>
              </a:spcBef>
              <a:spcAft>
                <a:spcPts val="0"/>
              </a:spcAft>
            </a:pPr>
            <a:r>
              <a:rPr lang="en-GB" sz="2200" b="1" kern="1400" spc="-5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Module code: LCBB4008</a:t>
            </a:r>
          </a:p>
          <a:p>
            <a:pPr marL="0" marR="0">
              <a:spcBef>
                <a:spcPts val="0"/>
              </a:spcBef>
              <a:spcAft>
                <a:spcPts val="800"/>
              </a:spcAft>
            </a:pPr>
            <a:r>
              <a:rPr lang="en-GB" sz="2200">
                <a:solidFill>
                  <a:srgbClr val="FFFFFF"/>
                </a:solidFill>
                <a:effectLst/>
                <a:latin typeface="Times New Roman" panose="02020603050405020304" pitchFamily="18" charset="0"/>
                <a:ea typeface="Aptos" panose="020B0004020202020204" pitchFamily="34" charset="0"/>
                <a:cs typeface="Arial" panose="020B0604020202020204" pitchFamily="34" charset="0"/>
              </a:rPr>
              <a:t>  </a:t>
            </a:r>
          </a:p>
          <a:p>
            <a:pPr marL="0" marR="0">
              <a:spcBef>
                <a:spcPts val="0"/>
              </a:spcBef>
              <a:spcAft>
                <a:spcPts val="800"/>
              </a:spcAft>
            </a:pPr>
            <a:r>
              <a:rPr lang="en-GB" sz="2200" i="1">
                <a:solidFill>
                  <a:srgbClr val="FFFFFF"/>
                </a:solidFill>
                <a:effectLst/>
                <a:latin typeface="Times New Roman" panose="02020603050405020304" pitchFamily="18" charset="0"/>
                <a:ea typeface="Aptos" panose="020B0004020202020204" pitchFamily="34" charset="0"/>
                <a:cs typeface="Arial" panose="020B0604020202020204" pitchFamily="34" charset="0"/>
              </a:rPr>
              <a:t>Assignment Title: Component 2: Group presentation.</a:t>
            </a:r>
            <a:endParaRPr lang="en-GB" sz="2200">
              <a:solidFill>
                <a:srgbClr val="FFFFFF"/>
              </a:solidFill>
              <a:effectLst/>
              <a:latin typeface="Times New Roman" panose="02020603050405020304" pitchFamily="18"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1049957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7C740-8B46-2E22-5605-EFE672B2DE6B}"/>
              </a:ext>
            </a:extLst>
          </p:cNvPr>
          <p:cNvSpPr>
            <a:spLocks noGrp="1"/>
          </p:cNvSpPr>
          <p:nvPr>
            <p:ph type="title"/>
          </p:nvPr>
        </p:nvSpPr>
        <p:spPr>
          <a:xfrm>
            <a:off x="761803" y="350196"/>
            <a:ext cx="4646904" cy="1624520"/>
          </a:xfrm>
        </p:spPr>
        <p:txBody>
          <a:bodyPr anchor="ctr">
            <a:normAutofit/>
          </a:bodyPr>
          <a:lstStyle/>
          <a:p>
            <a:r>
              <a:rPr lang="en-GB" sz="4000" b="1" kern="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GB" sz="4000"/>
          </a:p>
        </p:txBody>
      </p:sp>
      <p:sp>
        <p:nvSpPr>
          <p:cNvPr id="3" name="Content Placeholder 2">
            <a:extLst>
              <a:ext uri="{FF2B5EF4-FFF2-40B4-BE49-F238E27FC236}">
                <a16:creationId xmlns:a16="http://schemas.microsoft.com/office/drawing/2014/main" id="{0764A118-DCD4-BA36-0101-4C7E65DF80FC}"/>
              </a:ext>
            </a:extLst>
          </p:cNvPr>
          <p:cNvSpPr>
            <a:spLocks noGrp="1"/>
          </p:cNvSpPr>
          <p:nvPr>
            <p:ph idx="1"/>
          </p:nvPr>
        </p:nvSpPr>
        <p:spPr>
          <a:xfrm>
            <a:off x="761802" y="2743200"/>
            <a:ext cx="4646905" cy="3613149"/>
          </a:xfrm>
        </p:spPr>
        <p:txBody>
          <a:bodyPr anchor="ct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Effective management is crucial for organisational success.</a:t>
            </a:r>
          </a:p>
          <a:p>
            <a:pPr marL="342900" marR="0" lvl="0" indent="-342900" algn="just">
              <a:lnSpc>
                <a:spcPct val="150000"/>
              </a:lnSpc>
              <a:spcBef>
                <a:spcPts val="0"/>
              </a:spcBef>
              <a:spcAft>
                <a:spcPts val="0"/>
              </a:spcAft>
              <a:buFont typeface="Symbol" panose="05050102010706020507" pitchFamily="18" charset="2"/>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Management principles and behaviours shape employee performance and organisational outcomes.</a:t>
            </a:r>
          </a:p>
          <a:p>
            <a:pPr marL="342900" marR="0" lvl="0" indent="-342900" algn="just">
              <a:lnSpc>
                <a:spcPct val="150000"/>
              </a:lnSpc>
              <a:spcBef>
                <a:spcPts val="0"/>
              </a:spcBef>
              <a:spcAft>
                <a:spcPts val="800"/>
              </a:spcAft>
              <a:buFont typeface="Symbol" panose="05050102010706020507" pitchFamily="18" charset="2"/>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Focuses on supportive and fair treatment behaviours and their impact.</a:t>
            </a:r>
          </a:p>
        </p:txBody>
      </p:sp>
      <p:pic>
        <p:nvPicPr>
          <p:cNvPr id="5" name="Picture 4" descr="Person holding a puzzle piece">
            <a:extLst>
              <a:ext uri="{FF2B5EF4-FFF2-40B4-BE49-F238E27FC236}">
                <a16:creationId xmlns:a16="http://schemas.microsoft.com/office/drawing/2014/main" id="{E66B0E44-8827-BBFE-2A50-944A107E1F91}"/>
              </a:ext>
            </a:extLst>
          </p:cNvPr>
          <p:cNvPicPr>
            <a:picLocks noChangeAspect="1"/>
          </p:cNvPicPr>
          <p:nvPr/>
        </p:nvPicPr>
        <p:blipFill rotWithShape="1">
          <a:blip r:embed="rId3"/>
          <a:srcRect l="20018" r="19692" b="-1"/>
          <a:stretch/>
        </p:blipFill>
        <p:spPr>
          <a:xfrm>
            <a:off x="6096000" y="1"/>
            <a:ext cx="6102825" cy="6858000"/>
          </a:xfrm>
          <a:prstGeom prst="rect">
            <a:avLst/>
          </a:prstGeom>
        </p:spPr>
      </p:pic>
    </p:spTree>
    <p:extLst>
      <p:ext uri="{BB962C8B-B14F-4D97-AF65-F5344CB8AC3E}">
        <p14:creationId xmlns:p14="http://schemas.microsoft.com/office/powerpoint/2010/main" val="342085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16EA4-BAC5-E0BF-132B-3535456BDB11}"/>
              </a:ext>
            </a:extLst>
          </p:cNvPr>
          <p:cNvSpPr>
            <a:spLocks noGrp="1"/>
          </p:cNvSpPr>
          <p:nvPr>
            <p:ph type="title"/>
          </p:nvPr>
        </p:nvSpPr>
        <p:spPr>
          <a:xfrm>
            <a:off x="836680" y="151698"/>
            <a:ext cx="6002110" cy="1495425"/>
          </a:xfrm>
        </p:spPr>
        <p:txBody>
          <a:bodyPr>
            <a:norm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Managerial Principles and Functions</a:t>
            </a:r>
            <a:endParaRPr lang="en-GB" sz="4000" dirty="0"/>
          </a:p>
        </p:txBody>
      </p:sp>
      <p:pic>
        <p:nvPicPr>
          <p:cNvPr id="13" name="Picture 12" descr="A close-up of a blue and white background&#10;&#10;Description automatically generated">
            <a:extLst>
              <a:ext uri="{FF2B5EF4-FFF2-40B4-BE49-F238E27FC236}">
                <a16:creationId xmlns:a16="http://schemas.microsoft.com/office/drawing/2014/main" id="{8C17EC17-5CE1-3D04-024A-D297B84B76E5}"/>
              </a:ext>
            </a:extLst>
          </p:cNvPr>
          <p:cNvPicPr>
            <a:picLocks noChangeAspect="1"/>
          </p:cNvPicPr>
          <p:nvPr/>
        </p:nvPicPr>
        <p:blipFill rotWithShape="1">
          <a:blip r:embed="rId3"/>
          <a:srcRect l="22418" r="21709"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29372FBA-DD6F-22E5-73A1-71358FA64B58}"/>
              </a:ext>
            </a:extLst>
          </p:cNvPr>
          <p:cNvGraphicFramePr>
            <a:graphicFrameLocks noGrp="1"/>
          </p:cNvGraphicFramePr>
          <p:nvPr>
            <p:ph idx="1"/>
            <p:extLst>
              <p:ext uri="{D42A27DB-BD31-4B8C-83A1-F6EECF244321}">
                <p14:modId xmlns:p14="http://schemas.microsoft.com/office/powerpoint/2010/main" val="1663240548"/>
              </p:ext>
            </p:extLst>
          </p:nvPr>
        </p:nvGraphicFramePr>
        <p:xfrm>
          <a:off x="836680" y="1798820"/>
          <a:ext cx="6002110" cy="47069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9781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A8EB-AD69-8F87-0BBB-46AA2FE8BB71}"/>
              </a:ext>
            </a:extLst>
          </p:cNvPr>
          <p:cNvSpPr>
            <a:spLocks noGrp="1"/>
          </p:cNvSpPr>
          <p:nvPr>
            <p:ph type="title"/>
          </p:nvPr>
        </p:nvSpPr>
        <p:spPr>
          <a:xfrm>
            <a:off x="7660253" y="68590"/>
            <a:ext cx="4346867" cy="965731"/>
          </a:xfrm>
        </p:spPr>
        <p:txBody>
          <a:bodyPr anchor="b">
            <a:normAutofit fontScale="90000"/>
          </a:bodyPr>
          <a:lstStyle/>
          <a:p>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Managerial Roles and Supportive Behaviour</a:t>
            </a:r>
            <a:endParaRPr lang="en-GB" sz="3200" dirty="0"/>
          </a:p>
        </p:txBody>
      </p:sp>
      <p:pic>
        <p:nvPicPr>
          <p:cNvPr id="5" name="Picture 4" descr="A group of multi coloured wooden stick figures">
            <a:extLst>
              <a:ext uri="{FF2B5EF4-FFF2-40B4-BE49-F238E27FC236}">
                <a16:creationId xmlns:a16="http://schemas.microsoft.com/office/drawing/2014/main" id="{51048FC3-52E5-B79F-313B-7C102A278539}"/>
              </a:ext>
            </a:extLst>
          </p:cNvPr>
          <p:cNvPicPr>
            <a:picLocks noChangeAspect="1"/>
          </p:cNvPicPr>
          <p:nvPr/>
        </p:nvPicPr>
        <p:blipFill rotWithShape="1">
          <a:blip r:embed="rId3"/>
          <a:srcRect l="5622" r="19753"/>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B7F794A7-7EDE-615E-591D-7FB37AADDA0F}"/>
              </a:ext>
            </a:extLst>
          </p:cNvPr>
          <p:cNvSpPr>
            <a:spLocks noGrp="1"/>
          </p:cNvSpPr>
          <p:nvPr>
            <p:ph idx="1"/>
          </p:nvPr>
        </p:nvSpPr>
        <p:spPr>
          <a:xfrm>
            <a:off x="7660253" y="1429059"/>
            <a:ext cx="4346867" cy="4212469"/>
          </a:xfrm>
        </p:spPr>
        <p:txBody>
          <a:bodyPr anchor="t">
            <a:normAutofit/>
          </a:bodyPr>
          <a:lstStyle/>
          <a:p>
            <a:pPr marL="0" marR="0" algn="just">
              <a:lnSpc>
                <a:spcPct val="150000"/>
              </a:lnSpc>
              <a:spcBef>
                <a:spcPts val="0"/>
              </a:spcBef>
              <a:spcAft>
                <a:spcPts val="800"/>
              </a:spcAft>
            </a:pPr>
            <a:r>
              <a:rPr lang="en-GB" sz="2000" b="1" dirty="0">
                <a:effectLst/>
                <a:latin typeface="Times New Roman" panose="02020603050405020304" pitchFamily="18" charset="0"/>
                <a:ea typeface="Aptos" panose="020B0004020202020204" pitchFamily="34" charset="0"/>
                <a:cs typeface="Arial" panose="020B0604020202020204" pitchFamily="34" charset="0"/>
              </a:rPr>
              <a:t>Managerial Roles</a:t>
            </a:r>
          </a:p>
          <a:p>
            <a:pPr marL="342900" marR="0" lvl="0" indent="-342900" algn="just">
              <a:lnSpc>
                <a:spcPct val="150000"/>
              </a:lnSpc>
              <a:spcBef>
                <a:spcPts val="0"/>
              </a:spcBef>
              <a:spcAft>
                <a:spcPts val="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Interpersonal Roles</a:t>
            </a:r>
          </a:p>
          <a:p>
            <a:pPr marL="342900" marR="0" lvl="0" indent="-342900" algn="just">
              <a:lnSpc>
                <a:spcPct val="150000"/>
              </a:lnSpc>
              <a:spcBef>
                <a:spcPts val="0"/>
              </a:spcBef>
              <a:spcAft>
                <a:spcPts val="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Informational Roles</a:t>
            </a:r>
          </a:p>
          <a:p>
            <a:pPr marL="342900" marR="0" lvl="0" indent="-342900" algn="just">
              <a:lnSpc>
                <a:spcPct val="150000"/>
              </a:lnSpc>
              <a:spcBef>
                <a:spcPts val="0"/>
              </a:spcBef>
              <a:spcAft>
                <a:spcPts val="80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Decisional Roles (Mintzberg, 1980)</a:t>
            </a:r>
          </a:p>
          <a:p>
            <a:pPr marL="0" marR="0" algn="just">
              <a:lnSpc>
                <a:spcPct val="150000"/>
              </a:lnSpc>
              <a:spcBef>
                <a:spcPts val="0"/>
              </a:spcBef>
              <a:spcAft>
                <a:spcPts val="800"/>
              </a:spcAft>
            </a:pPr>
            <a:r>
              <a:rPr lang="en-GB" sz="2000" b="1" dirty="0">
                <a:effectLst/>
                <a:latin typeface="Times New Roman" panose="02020603050405020304" pitchFamily="18" charset="0"/>
                <a:ea typeface="Aptos" panose="020B0004020202020204" pitchFamily="34" charset="0"/>
                <a:cs typeface="Arial" panose="020B0604020202020204" pitchFamily="34" charset="0"/>
              </a:rPr>
              <a:t>Supportive Managerial Behaviour</a:t>
            </a:r>
          </a:p>
          <a:p>
            <a:pPr marL="342900" marR="0" lvl="0" indent="-342900" algn="just">
              <a:lnSpc>
                <a:spcPct val="150000"/>
              </a:lnSpc>
              <a:spcBef>
                <a:spcPts val="0"/>
              </a:spcBef>
              <a:spcAft>
                <a:spcPts val="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Definition and explanation</a:t>
            </a:r>
          </a:p>
          <a:p>
            <a:pPr marL="342900" marR="0" lvl="0" indent="-342900" algn="just">
              <a:lnSpc>
                <a:spcPct val="150000"/>
              </a:lnSpc>
              <a:spcBef>
                <a:spcPts val="0"/>
              </a:spcBef>
              <a:spcAft>
                <a:spcPts val="80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Examples from organisations</a:t>
            </a:r>
          </a:p>
        </p:txBody>
      </p:sp>
    </p:spTree>
    <p:extLst>
      <p:ext uri="{BB962C8B-B14F-4D97-AF65-F5344CB8AC3E}">
        <p14:creationId xmlns:p14="http://schemas.microsoft.com/office/powerpoint/2010/main" val="4023059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9F911-3E0A-92C9-5A0A-431CFA021955}"/>
              </a:ext>
            </a:extLst>
          </p:cNvPr>
          <p:cNvSpPr>
            <a:spLocks noGrp="1"/>
          </p:cNvSpPr>
          <p:nvPr>
            <p:ph type="title"/>
          </p:nvPr>
        </p:nvSpPr>
        <p:spPr>
          <a:xfrm>
            <a:off x="222355" y="1009926"/>
            <a:ext cx="5428637" cy="1402470"/>
          </a:xfrm>
        </p:spPr>
        <p:txBody>
          <a:bodyPr anchor="t">
            <a:normAutofit/>
          </a:bodyPr>
          <a:lstStyle/>
          <a:p>
            <a:pPr>
              <a:lnSpc>
                <a:spcPct val="150000"/>
              </a:lnSpc>
            </a:pPr>
            <a:r>
              <a:rPr lang="en-GB" sz="3000" b="1" kern="0" dirty="0">
                <a:effectLst/>
                <a:latin typeface="Times New Roman" panose="02020603050405020304" pitchFamily="18" charset="0"/>
                <a:ea typeface="Times New Roman" panose="02020603050405020304" pitchFamily="18" charset="0"/>
                <a:cs typeface="Times New Roman" panose="02020603050405020304" pitchFamily="18" charset="0"/>
              </a:rPr>
              <a:t>Fair Treatment Managerial Behaviour and Implications</a:t>
            </a:r>
            <a:endParaRPr lang="en-GB" sz="3000" dirty="0"/>
          </a:p>
        </p:txBody>
      </p:sp>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280A48-9BFA-DDA2-C467-F123BC1DE673}"/>
              </a:ext>
            </a:extLst>
          </p:cNvPr>
          <p:cNvSpPr>
            <a:spLocks noGrp="1"/>
          </p:cNvSpPr>
          <p:nvPr>
            <p:ph idx="1"/>
          </p:nvPr>
        </p:nvSpPr>
        <p:spPr>
          <a:xfrm>
            <a:off x="222355" y="2650001"/>
            <a:ext cx="4811842" cy="3591207"/>
          </a:xfrm>
        </p:spPr>
        <p:txBody>
          <a:bodyPr>
            <a:normAutofit/>
          </a:bodyPr>
          <a:lstStyle/>
          <a:p>
            <a:pPr marL="0" marR="0" indent="0" algn="just">
              <a:lnSpc>
                <a:spcPct val="150000"/>
              </a:lnSpc>
              <a:spcBef>
                <a:spcPts val="0"/>
              </a:spcBef>
              <a:spcAft>
                <a:spcPts val="800"/>
              </a:spcAft>
              <a:buNone/>
            </a:pPr>
            <a:r>
              <a:rPr lang="en-GB" sz="2000" b="1" dirty="0">
                <a:effectLst/>
                <a:latin typeface="Times New Roman" panose="02020603050405020304" pitchFamily="18" charset="0"/>
                <a:ea typeface="Aptos" panose="020B0004020202020204" pitchFamily="34" charset="0"/>
                <a:cs typeface="Arial" panose="020B0604020202020204" pitchFamily="34" charset="0"/>
              </a:rPr>
              <a:t>Fair Treatment Managerial Behaviour  </a:t>
            </a:r>
          </a:p>
          <a:p>
            <a:pPr marL="342900" marR="0" lvl="0" indent="-342900" algn="just">
              <a:lnSpc>
                <a:spcPct val="150000"/>
              </a:lnSpc>
              <a:spcBef>
                <a:spcPts val="0"/>
              </a:spcBef>
              <a:spcAft>
                <a:spcPts val="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Definition and explanation</a:t>
            </a:r>
          </a:p>
          <a:p>
            <a:pPr marL="342900" marR="0" lvl="0" indent="-342900" algn="just">
              <a:lnSpc>
                <a:spcPct val="150000"/>
              </a:lnSpc>
              <a:spcBef>
                <a:spcPts val="0"/>
              </a:spcBef>
              <a:spcAft>
                <a:spcPts val="80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Examples from organisations  </a:t>
            </a:r>
          </a:p>
          <a:p>
            <a:pPr marL="0" marR="0" indent="0" algn="just">
              <a:lnSpc>
                <a:spcPct val="150000"/>
              </a:lnSpc>
              <a:spcBef>
                <a:spcPts val="0"/>
              </a:spcBef>
              <a:spcAft>
                <a:spcPts val="800"/>
              </a:spcAft>
              <a:buNone/>
            </a:pPr>
            <a:r>
              <a:rPr lang="en-GB" sz="2000" b="1" dirty="0">
                <a:effectLst/>
                <a:latin typeface="Times New Roman" panose="02020603050405020304" pitchFamily="18" charset="0"/>
                <a:ea typeface="Aptos" panose="020B0004020202020204" pitchFamily="34" charset="0"/>
                <a:cs typeface="Arial" panose="020B0604020202020204" pitchFamily="34" charset="0"/>
              </a:rPr>
              <a:t>Implications of Supportive and Fair Treatment Behaviours</a:t>
            </a:r>
          </a:p>
          <a:p>
            <a:pPr marL="342900" marR="0" lvl="0" indent="-342900" algn="just">
              <a:lnSpc>
                <a:spcPct val="150000"/>
              </a:lnSpc>
              <a:spcBef>
                <a:spcPts val="0"/>
              </a:spcBef>
              <a:spcAft>
                <a:spcPts val="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On employees</a:t>
            </a:r>
          </a:p>
          <a:p>
            <a:pPr marL="342900" marR="0" lvl="0" indent="-342900" algn="just">
              <a:lnSpc>
                <a:spcPct val="150000"/>
              </a:lnSpc>
              <a:spcBef>
                <a:spcPts val="0"/>
              </a:spcBef>
              <a:spcAft>
                <a:spcPts val="80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On organisational effectiveness</a:t>
            </a:r>
          </a:p>
        </p:txBody>
      </p:sp>
      <p:pic>
        <p:nvPicPr>
          <p:cNvPr id="16" name="Picture 15" descr="One in a crowd">
            <a:extLst>
              <a:ext uri="{FF2B5EF4-FFF2-40B4-BE49-F238E27FC236}">
                <a16:creationId xmlns:a16="http://schemas.microsoft.com/office/drawing/2014/main" id="{0F4D8CF4-60BA-A4B7-56BD-3532A5E8E9DB}"/>
              </a:ext>
            </a:extLst>
          </p:cNvPr>
          <p:cNvPicPr>
            <a:picLocks noChangeAspect="1"/>
          </p:cNvPicPr>
          <p:nvPr/>
        </p:nvPicPr>
        <p:blipFill rotWithShape="1">
          <a:blip r:embed="rId3"/>
          <a:srcRect l="18328" r="10138"/>
          <a:stretch/>
        </p:blipFill>
        <p:spPr>
          <a:xfrm>
            <a:off x="5650992" y="10"/>
            <a:ext cx="6541008" cy="6857990"/>
          </a:xfrm>
          <a:prstGeom prst="rect">
            <a:avLst/>
          </a:prstGeom>
        </p:spPr>
      </p:pic>
    </p:spTree>
    <p:extLst>
      <p:ext uri="{BB962C8B-B14F-4D97-AF65-F5344CB8AC3E}">
        <p14:creationId xmlns:p14="http://schemas.microsoft.com/office/powerpoint/2010/main" val="1199713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22039-37F5-CCBE-B2D0-35414AFB9D6A}"/>
              </a:ext>
            </a:extLst>
          </p:cNvPr>
          <p:cNvSpPr>
            <a:spLocks noGrp="1"/>
          </p:cNvSpPr>
          <p:nvPr>
            <p:ph type="title"/>
          </p:nvPr>
        </p:nvSpPr>
        <p:spPr>
          <a:xfrm>
            <a:off x="5868557" y="1138036"/>
            <a:ext cx="5444382" cy="1402470"/>
          </a:xfrm>
        </p:spPr>
        <p:txBody>
          <a:bodyPr anchor="t">
            <a:normAutofit/>
          </a:bodyPr>
          <a:lstStyle/>
          <a:p>
            <a:r>
              <a:rPr lang="en-GB" sz="3200" b="1" kern="0">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GB" sz="3200"/>
          </a:p>
        </p:txBody>
      </p:sp>
      <p:pic>
        <p:nvPicPr>
          <p:cNvPr id="5" name="Picture 4" descr="White paper ships being led by a yellow ship">
            <a:extLst>
              <a:ext uri="{FF2B5EF4-FFF2-40B4-BE49-F238E27FC236}">
                <a16:creationId xmlns:a16="http://schemas.microsoft.com/office/drawing/2014/main" id="{D042F8CE-7FC8-EF5F-79F3-E80C869E5234}"/>
              </a:ext>
            </a:extLst>
          </p:cNvPr>
          <p:cNvPicPr>
            <a:picLocks noChangeAspect="1"/>
          </p:cNvPicPr>
          <p:nvPr/>
        </p:nvPicPr>
        <p:blipFill rotWithShape="1">
          <a:blip r:embed="rId3"/>
          <a:srcRect l="38712" r="11150"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10BC05-3191-6132-BF44-A6A8DA53CA55}"/>
              </a:ext>
            </a:extLst>
          </p:cNvPr>
          <p:cNvSpPr>
            <a:spLocks noGrp="1"/>
          </p:cNvSpPr>
          <p:nvPr>
            <p:ph idx="1"/>
          </p:nvPr>
        </p:nvSpPr>
        <p:spPr>
          <a:xfrm>
            <a:off x="5868557" y="1873770"/>
            <a:ext cx="5444382" cy="4268613"/>
          </a:xfrm>
        </p:spPr>
        <p:txBody>
          <a:bodyPr>
            <a:normAutofit/>
          </a:bodyPr>
          <a:lstStyle/>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Times New Roman" panose="02020603050405020304" pitchFamily="18" charset="0"/>
              </a:rPr>
              <a:t>Managerial principles and functions provide a framework for effective management.</a:t>
            </a: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Times New Roman" panose="02020603050405020304" pitchFamily="18" charset="0"/>
              </a:rPr>
              <a:t>Mintzberg's roles highlight the diverse responsibilities of managers. </a:t>
            </a: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Times New Roman" panose="02020603050405020304" pitchFamily="18" charset="0"/>
              </a:rPr>
              <a:t>Supportive behaviours (guidance, resources) and fair treatment (integrity, respect) are vital.</a:t>
            </a: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Times New Roman" panose="02020603050405020304" pitchFamily="18" charset="0"/>
              </a:rPr>
              <a:t>Contribute to organisational effectiveness and a productive workplace culture.</a:t>
            </a:r>
          </a:p>
        </p:txBody>
      </p:sp>
    </p:spTree>
    <p:extLst>
      <p:ext uri="{BB962C8B-B14F-4D97-AF65-F5344CB8AC3E}">
        <p14:creationId xmlns:p14="http://schemas.microsoft.com/office/powerpoint/2010/main" val="101617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481C9-DDAA-9117-AC58-9508248C91B5}"/>
              </a:ext>
            </a:extLst>
          </p:cNvPr>
          <p:cNvSpPr>
            <a:spLocks noGrp="1"/>
          </p:cNvSpPr>
          <p:nvPr>
            <p:ph type="title"/>
          </p:nvPr>
        </p:nvSpPr>
        <p:spPr>
          <a:xfrm>
            <a:off x="686834" y="1153572"/>
            <a:ext cx="3200400" cy="4461163"/>
          </a:xfrm>
        </p:spPr>
        <p:txBody>
          <a:bodyPr>
            <a:normAutofit/>
          </a:bodyPr>
          <a:lstStyle/>
          <a:p>
            <a:r>
              <a:rPr lang="en-GB" b="1" kern="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16E7CB-C662-E5C0-DFAE-F0665797274F}"/>
              </a:ext>
            </a:extLst>
          </p:cNvPr>
          <p:cNvSpPr>
            <a:spLocks noGrp="1"/>
          </p:cNvSpPr>
          <p:nvPr>
            <p:ph idx="1"/>
          </p:nvPr>
        </p:nvSpPr>
        <p:spPr>
          <a:xfrm>
            <a:off x="4414160" y="966248"/>
            <a:ext cx="6695800" cy="4913343"/>
          </a:xfrm>
        </p:spPr>
        <p:txBody>
          <a:bodyPr anchor="ctr">
            <a:normAutofit/>
          </a:bodyPr>
          <a:lstStyle/>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Colquitt, J. A., Wesson, M. J. and </a:t>
            </a:r>
            <a:r>
              <a:rPr lang="en-GB" sz="1400" dirty="0" err="1">
                <a:effectLst/>
                <a:latin typeface="Times New Roman" panose="02020603050405020304" pitchFamily="18" charset="0"/>
                <a:ea typeface="Aptos" panose="020B0004020202020204" pitchFamily="34" charset="0"/>
                <a:cs typeface="Arial" panose="020B0604020202020204" pitchFamily="34" charset="0"/>
              </a:rPr>
              <a:t>LePine</a:t>
            </a:r>
            <a:r>
              <a:rPr lang="en-GB" sz="1400" dirty="0">
                <a:effectLst/>
                <a:latin typeface="Times New Roman" panose="02020603050405020304" pitchFamily="18" charset="0"/>
                <a:ea typeface="Aptos" panose="020B0004020202020204" pitchFamily="34" charset="0"/>
                <a:cs typeface="Arial" panose="020B0604020202020204" pitchFamily="34" charset="0"/>
              </a:rPr>
              <a:t>, J. A. (2018) </a:t>
            </a:r>
            <a:r>
              <a:rPr lang="en-GB" sz="1400" i="1" dirty="0">
                <a:effectLst/>
                <a:latin typeface="Times New Roman" panose="02020603050405020304" pitchFamily="18" charset="0"/>
                <a:ea typeface="Aptos" panose="020B0004020202020204" pitchFamily="34" charset="0"/>
                <a:cs typeface="Arial" panose="020B0604020202020204" pitchFamily="34" charset="0"/>
              </a:rPr>
              <a:t>Organisational Behavior: Improving performance and commitment in the workplace</a:t>
            </a:r>
            <a:r>
              <a:rPr lang="en-GB" sz="1400" dirty="0">
                <a:effectLst/>
                <a:latin typeface="Times New Roman" panose="02020603050405020304" pitchFamily="18" charset="0"/>
                <a:ea typeface="Aptos" panose="020B0004020202020204" pitchFamily="34" charset="0"/>
                <a:cs typeface="Arial" panose="020B0604020202020204" pitchFamily="34" charset="0"/>
              </a:rPr>
              <a:t>. McGraw-Hill Education.</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Daft, R. L. (2009) </a:t>
            </a:r>
            <a:r>
              <a:rPr lang="en-GB" sz="1400" i="1" dirty="0" err="1">
                <a:effectLst/>
                <a:latin typeface="Times New Roman" panose="02020603050405020304" pitchFamily="18" charset="0"/>
                <a:ea typeface="Aptos" panose="020B0004020202020204" pitchFamily="34" charset="0"/>
                <a:cs typeface="Arial" panose="020B0604020202020204" pitchFamily="34" charset="0"/>
              </a:rPr>
              <a:t>Daft’s</a:t>
            </a:r>
            <a:r>
              <a:rPr lang="en-GB" sz="1400" i="1" dirty="0">
                <a:effectLst/>
                <a:latin typeface="Times New Roman" panose="02020603050405020304" pitchFamily="18" charset="0"/>
                <a:ea typeface="Aptos" panose="020B0004020202020204" pitchFamily="34" charset="0"/>
                <a:cs typeface="Arial" panose="020B0604020202020204" pitchFamily="34" charset="0"/>
              </a:rPr>
              <a:t> management</a:t>
            </a:r>
            <a:r>
              <a:rPr lang="en-GB" sz="1400" dirty="0">
                <a:effectLst/>
                <a:latin typeface="Times New Roman" panose="02020603050405020304" pitchFamily="18" charset="0"/>
                <a:ea typeface="Aptos" panose="020B0004020202020204" pitchFamily="34" charset="0"/>
                <a:cs typeface="Arial" panose="020B0604020202020204" pitchFamily="34" charset="0"/>
              </a:rPr>
              <a:t>. South Western Educational Publishing.</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Garvin, D. A. (2013) ‘How Google sold its engineers on management’, </a:t>
            </a:r>
            <a:r>
              <a:rPr lang="en-GB" sz="1400" i="1" dirty="0">
                <a:effectLst/>
                <a:latin typeface="Times New Roman" panose="02020603050405020304" pitchFamily="18" charset="0"/>
                <a:ea typeface="Aptos" panose="020B0004020202020204" pitchFamily="34" charset="0"/>
                <a:cs typeface="Arial" panose="020B0604020202020204" pitchFamily="34" charset="0"/>
              </a:rPr>
              <a:t>Harvard business review</a:t>
            </a:r>
            <a:r>
              <a:rPr lang="en-GB" sz="1400" dirty="0">
                <a:effectLst/>
                <a:latin typeface="Times New Roman" panose="02020603050405020304" pitchFamily="18" charset="0"/>
                <a:ea typeface="Aptos" panose="020B0004020202020204" pitchFamily="34" charset="0"/>
                <a:cs typeface="Arial" panose="020B0604020202020204" pitchFamily="34" charset="0"/>
              </a:rPr>
              <a:t>, 1 December. Available at: https://hbr.org/2013/12/how-google-sold-its-engineers-on-management (Accessed: 12 June 2024).</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Luthans, F. (2011) </a:t>
            </a:r>
            <a:r>
              <a:rPr lang="en-GB" sz="1400" i="1" dirty="0">
                <a:effectLst/>
                <a:latin typeface="Times New Roman" panose="02020603050405020304" pitchFamily="18" charset="0"/>
                <a:ea typeface="Aptos" panose="020B0004020202020204" pitchFamily="34" charset="0"/>
                <a:cs typeface="Arial" panose="020B0604020202020204" pitchFamily="34" charset="0"/>
              </a:rPr>
              <a:t>Organisational behavior: An evidence-based approach</a:t>
            </a:r>
            <a:r>
              <a:rPr lang="en-GB" sz="1400" dirty="0">
                <a:effectLst/>
                <a:latin typeface="Times New Roman" panose="02020603050405020304" pitchFamily="18" charset="0"/>
                <a:ea typeface="Aptos" panose="020B0004020202020204" pitchFamily="34" charset="0"/>
                <a:cs typeface="Arial" panose="020B0604020202020204" pitchFamily="34" charset="0"/>
              </a:rPr>
              <a:t>. McGraw-Hill/Irwin.</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Mintzberg, H. (1980) </a:t>
            </a:r>
            <a:r>
              <a:rPr lang="en-GB" sz="1400" i="1" dirty="0">
                <a:effectLst/>
                <a:latin typeface="Times New Roman" panose="02020603050405020304" pitchFamily="18" charset="0"/>
                <a:ea typeface="Aptos" panose="020B0004020202020204" pitchFamily="34" charset="0"/>
                <a:cs typeface="Arial" panose="020B0604020202020204" pitchFamily="34" charset="0"/>
              </a:rPr>
              <a:t>The nature of managerial work</a:t>
            </a:r>
            <a:r>
              <a:rPr lang="en-GB" sz="1400" dirty="0">
                <a:effectLst/>
                <a:latin typeface="Times New Roman" panose="02020603050405020304" pitchFamily="18" charset="0"/>
                <a:ea typeface="Aptos" panose="020B0004020202020204" pitchFamily="34" charset="0"/>
                <a:cs typeface="Arial" panose="020B0604020202020204" pitchFamily="34" charset="0"/>
              </a:rPr>
              <a:t>. Old Tappan, NJ, USA: Prentice Hall.</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Pfeffer, J. (2018) </a:t>
            </a:r>
            <a:r>
              <a:rPr lang="en-GB" sz="1400" i="1" dirty="0">
                <a:effectLst/>
                <a:latin typeface="Times New Roman" panose="02020603050405020304" pitchFamily="18" charset="0"/>
                <a:ea typeface="Aptos" panose="020B0004020202020204" pitchFamily="34" charset="0"/>
                <a:cs typeface="Arial" panose="020B0604020202020204" pitchFamily="34" charset="0"/>
              </a:rPr>
              <a:t>Dying for a </a:t>
            </a:r>
            <a:r>
              <a:rPr lang="en-GB" sz="1400" i="1" dirty="0" err="1">
                <a:effectLst/>
                <a:latin typeface="Times New Roman" panose="02020603050405020304" pitchFamily="18" charset="0"/>
                <a:ea typeface="Aptos" panose="020B0004020202020204" pitchFamily="34" charset="0"/>
                <a:cs typeface="Arial" panose="020B0604020202020204" pitchFamily="34" charset="0"/>
              </a:rPr>
              <a:t>paycheck</a:t>
            </a:r>
            <a:r>
              <a:rPr lang="en-GB" sz="1400" i="1" dirty="0">
                <a:effectLst/>
                <a:latin typeface="Times New Roman" panose="02020603050405020304" pitchFamily="18" charset="0"/>
                <a:ea typeface="Aptos" panose="020B0004020202020204" pitchFamily="34" charset="0"/>
                <a:cs typeface="Arial" panose="020B0604020202020204" pitchFamily="34" charset="0"/>
              </a:rPr>
              <a:t>: How modern management harms employee health and company performance—and what we can do about it</a:t>
            </a:r>
            <a:r>
              <a:rPr lang="en-GB" sz="1400" dirty="0">
                <a:effectLst/>
                <a:latin typeface="Times New Roman" panose="02020603050405020304" pitchFamily="18" charset="0"/>
                <a:ea typeface="Aptos" panose="020B0004020202020204" pitchFamily="34" charset="0"/>
                <a:cs typeface="Arial" panose="020B0604020202020204" pitchFamily="34" charset="0"/>
              </a:rPr>
              <a:t>. New York, NY, USA: </a:t>
            </a:r>
            <a:r>
              <a:rPr lang="en-GB" sz="1400" dirty="0" err="1">
                <a:effectLst/>
                <a:latin typeface="Times New Roman" panose="02020603050405020304" pitchFamily="18" charset="0"/>
                <a:ea typeface="Aptos" panose="020B0004020202020204" pitchFamily="34" charset="0"/>
                <a:cs typeface="Arial" panose="020B0604020202020204" pitchFamily="34" charset="0"/>
              </a:rPr>
              <a:t>HarperBusiness</a:t>
            </a:r>
            <a:r>
              <a:rPr lang="en-GB" sz="1400" dirty="0">
                <a:effectLst/>
                <a:latin typeface="Times New Roman" panose="02020603050405020304" pitchFamily="18" charset="0"/>
                <a:ea typeface="Aptos" panose="020B0004020202020204" pitchFamily="34" charset="0"/>
                <a:cs typeface="Arial" panose="020B0604020202020204" pitchFamily="34" charset="0"/>
              </a:rPr>
              <a:t>.</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Robbins, S. P. and Coulter, M. A. (2017) </a:t>
            </a:r>
            <a:r>
              <a:rPr lang="en-GB" sz="1400" i="1" dirty="0">
                <a:effectLst/>
                <a:latin typeface="Times New Roman" panose="02020603050405020304" pitchFamily="18" charset="0"/>
                <a:ea typeface="Aptos" panose="020B0004020202020204" pitchFamily="34" charset="0"/>
                <a:cs typeface="Arial" panose="020B0604020202020204" pitchFamily="34" charset="0"/>
              </a:rPr>
              <a:t>Management, Global Edition</a:t>
            </a:r>
            <a:r>
              <a:rPr lang="en-GB" sz="1400" dirty="0">
                <a:effectLst/>
                <a:latin typeface="Times New Roman" panose="02020603050405020304" pitchFamily="18" charset="0"/>
                <a:ea typeface="Aptos" panose="020B0004020202020204" pitchFamily="34" charset="0"/>
                <a:cs typeface="Arial" panose="020B0604020202020204" pitchFamily="34" charset="0"/>
              </a:rPr>
              <a:t>. Pearson Higher Education.</a:t>
            </a:r>
          </a:p>
          <a:p>
            <a:pPr marL="0" marR="0" algn="just">
              <a:spcBef>
                <a:spcPts val="0"/>
              </a:spcBef>
              <a:spcAft>
                <a:spcPts val="800"/>
              </a:spcAft>
            </a:pPr>
            <a:r>
              <a:rPr lang="en-GB" sz="1400" dirty="0" err="1">
                <a:effectLst/>
                <a:latin typeface="Times New Roman" panose="02020603050405020304" pitchFamily="18" charset="0"/>
                <a:ea typeface="Aptos" panose="020B0004020202020204" pitchFamily="34" charset="0"/>
                <a:cs typeface="Arial" panose="020B0604020202020204" pitchFamily="34" charset="0"/>
              </a:rPr>
              <a:t>Uzuegbu</a:t>
            </a:r>
            <a:r>
              <a:rPr lang="en-GB" sz="1400" dirty="0">
                <a:effectLst/>
                <a:latin typeface="Times New Roman" panose="02020603050405020304" pitchFamily="18" charset="0"/>
                <a:ea typeface="Aptos" panose="020B0004020202020204" pitchFamily="34" charset="0"/>
                <a:cs typeface="Arial" panose="020B0604020202020204" pitchFamily="34" charset="0"/>
              </a:rPr>
              <a:t>, C. P. and </a:t>
            </a:r>
            <a:r>
              <a:rPr lang="en-GB" sz="1400" dirty="0" err="1">
                <a:effectLst/>
                <a:latin typeface="Times New Roman" panose="02020603050405020304" pitchFamily="18" charset="0"/>
                <a:ea typeface="Aptos" panose="020B0004020202020204" pitchFamily="34" charset="0"/>
                <a:cs typeface="Arial" panose="020B0604020202020204" pitchFamily="34" charset="0"/>
              </a:rPr>
              <a:t>Nnadozie</a:t>
            </a:r>
            <a:r>
              <a:rPr lang="en-GB" sz="1400" dirty="0">
                <a:effectLst/>
                <a:latin typeface="Times New Roman" panose="02020603050405020304" pitchFamily="18" charset="0"/>
                <a:ea typeface="Aptos" panose="020B0004020202020204" pitchFamily="34" charset="0"/>
                <a:cs typeface="Arial" panose="020B0604020202020204" pitchFamily="34" charset="0"/>
              </a:rPr>
              <a:t>, C. O. (2015) ‘Henry </a:t>
            </a:r>
            <a:r>
              <a:rPr lang="en-GB" sz="1400" dirty="0" err="1">
                <a:effectLst/>
                <a:latin typeface="Times New Roman" panose="02020603050405020304" pitchFamily="18" charset="0"/>
                <a:ea typeface="Aptos" panose="020B0004020202020204" pitchFamily="34" charset="0"/>
                <a:cs typeface="Arial" panose="020B0604020202020204" pitchFamily="34" charset="0"/>
              </a:rPr>
              <a:t>fayol’s</a:t>
            </a:r>
            <a:r>
              <a:rPr lang="en-GB" sz="1400" dirty="0">
                <a:effectLst/>
                <a:latin typeface="Times New Roman" panose="02020603050405020304" pitchFamily="18" charset="0"/>
                <a:ea typeface="Aptos" panose="020B0004020202020204" pitchFamily="34" charset="0"/>
                <a:cs typeface="Arial" panose="020B0604020202020204" pitchFamily="34" charset="0"/>
              </a:rPr>
              <a:t> 14 principles of management: Implications for libraries and information centres’, </a:t>
            </a:r>
            <a:r>
              <a:rPr lang="en-GB" sz="1400" i="1" dirty="0">
                <a:effectLst/>
                <a:latin typeface="Times New Roman" panose="02020603050405020304" pitchFamily="18" charset="0"/>
                <a:ea typeface="Aptos" panose="020B0004020202020204" pitchFamily="34" charset="0"/>
                <a:cs typeface="Arial" panose="020B0604020202020204" pitchFamily="34" charset="0"/>
              </a:rPr>
              <a:t>Journal of information science theory and practice</a:t>
            </a:r>
            <a:r>
              <a:rPr lang="en-GB" sz="1400" dirty="0">
                <a:effectLst/>
                <a:latin typeface="Times New Roman" panose="02020603050405020304" pitchFamily="18" charset="0"/>
                <a:ea typeface="Aptos" panose="020B0004020202020204" pitchFamily="34" charset="0"/>
                <a:cs typeface="Arial" panose="020B0604020202020204" pitchFamily="34" charset="0"/>
              </a:rPr>
              <a:t>, 3(2), pp. 58–72. </a:t>
            </a:r>
            <a:r>
              <a:rPr lang="en-GB" sz="1400" dirty="0" err="1">
                <a:effectLst/>
                <a:latin typeface="Times New Roman" panose="02020603050405020304" pitchFamily="18" charset="0"/>
                <a:ea typeface="Aptos" panose="020B0004020202020204" pitchFamily="34" charset="0"/>
                <a:cs typeface="Arial" panose="020B0604020202020204" pitchFamily="34" charset="0"/>
              </a:rPr>
              <a:t>doi</a:t>
            </a:r>
            <a:r>
              <a:rPr lang="en-GB" sz="1400" dirty="0">
                <a:effectLst/>
                <a:latin typeface="Times New Roman" panose="02020603050405020304" pitchFamily="18" charset="0"/>
                <a:ea typeface="Aptos" panose="020B0004020202020204" pitchFamily="34" charset="0"/>
                <a:cs typeface="Arial" panose="020B0604020202020204" pitchFamily="34" charset="0"/>
              </a:rPr>
              <a:t>: 10.1633/jistap.2015.3.2.5.</a:t>
            </a:r>
          </a:p>
        </p:txBody>
      </p:sp>
    </p:spTree>
    <p:extLst>
      <p:ext uri="{BB962C8B-B14F-4D97-AF65-F5344CB8AC3E}">
        <p14:creationId xmlns:p14="http://schemas.microsoft.com/office/powerpoint/2010/main" val="1427012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1333</Words>
  <Application>Microsoft Office PowerPoint</Application>
  <PresentationFormat>Widescreen</PresentationFormat>
  <Paragraphs>75</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Module: Introduction to Leadership and Management</vt:lpstr>
      <vt:lpstr>Introduction</vt:lpstr>
      <vt:lpstr>Managerial Principles and Functions</vt:lpstr>
      <vt:lpstr>Managerial Roles and Supportive Behaviour</vt:lpstr>
      <vt:lpstr>Fair Treatment Managerial Behaviour and Implications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 to Leadership and Management</dc:title>
  <dc:creator/>
  <cp:lastModifiedBy>Bianca Elena Visan</cp:lastModifiedBy>
  <cp:revision>2</cp:revision>
  <dcterms:created xsi:type="dcterms:W3CDTF">2024-06-13T12:10:31Z</dcterms:created>
  <dcterms:modified xsi:type="dcterms:W3CDTF">2024-11-25T15:43:31Z</dcterms:modified>
</cp:coreProperties>
</file>