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8"/>
  </p:notesMasterIdLst>
  <p:handoutMasterIdLst>
    <p:handoutMasterId r:id="rId69"/>
  </p:handoutMasterIdLst>
  <p:sldIdLst>
    <p:sldId id="1388" r:id="rId5"/>
    <p:sldId id="259" r:id="rId6"/>
    <p:sldId id="1389" r:id="rId7"/>
    <p:sldId id="537" r:id="rId8"/>
    <p:sldId id="1415" r:id="rId9"/>
    <p:sldId id="1445" r:id="rId10"/>
    <p:sldId id="1446" r:id="rId11"/>
    <p:sldId id="1397" r:id="rId12"/>
    <p:sldId id="1428" r:id="rId13"/>
    <p:sldId id="1447" r:id="rId14"/>
    <p:sldId id="1429" r:id="rId15"/>
    <p:sldId id="1431" r:id="rId16"/>
    <p:sldId id="1448" r:id="rId17"/>
    <p:sldId id="1398" r:id="rId18"/>
    <p:sldId id="1418" r:id="rId19"/>
    <p:sldId id="1443" r:id="rId20"/>
    <p:sldId id="1444" r:id="rId21"/>
    <p:sldId id="1432" r:id="rId22"/>
    <p:sldId id="358" r:id="rId23"/>
    <p:sldId id="1430" r:id="rId24"/>
    <p:sldId id="1407" r:id="rId25"/>
    <p:sldId id="1408" r:id="rId26"/>
    <p:sldId id="1409" r:id="rId27"/>
    <p:sldId id="1416" r:id="rId28"/>
    <p:sldId id="1437" r:id="rId29"/>
    <p:sldId id="1436" r:id="rId30"/>
    <p:sldId id="1419" r:id="rId31"/>
    <p:sldId id="1434" r:id="rId32"/>
    <p:sldId id="1401" r:id="rId33"/>
    <p:sldId id="1412" r:id="rId34"/>
    <p:sldId id="1438" r:id="rId35"/>
    <p:sldId id="1435" r:id="rId36"/>
    <p:sldId id="1422" r:id="rId37"/>
    <p:sldId id="1420" r:id="rId38"/>
    <p:sldId id="1449" r:id="rId39"/>
    <p:sldId id="1450" r:id="rId40"/>
    <p:sldId id="1451" r:id="rId41"/>
    <p:sldId id="1421" r:id="rId42"/>
    <p:sldId id="1441" r:id="rId43"/>
    <p:sldId id="402" r:id="rId44"/>
    <p:sldId id="1442" r:id="rId45"/>
    <p:sldId id="1410" r:id="rId46"/>
    <p:sldId id="526" r:id="rId47"/>
    <p:sldId id="527" r:id="rId48"/>
    <p:sldId id="1452" r:id="rId49"/>
    <p:sldId id="1439" r:id="rId50"/>
    <p:sldId id="257" r:id="rId51"/>
    <p:sldId id="1423" r:id="rId52"/>
    <p:sldId id="554" r:id="rId53"/>
    <p:sldId id="555" r:id="rId54"/>
    <p:sldId id="1426" r:id="rId55"/>
    <p:sldId id="1454" r:id="rId56"/>
    <p:sldId id="330" r:id="rId57"/>
    <p:sldId id="1425" r:id="rId58"/>
    <p:sldId id="1440" r:id="rId59"/>
    <p:sldId id="302" r:id="rId60"/>
    <p:sldId id="1453" r:id="rId61"/>
    <p:sldId id="531" r:id="rId62"/>
    <p:sldId id="263" r:id="rId63"/>
    <p:sldId id="559" r:id="rId64"/>
    <p:sldId id="1427" r:id="rId65"/>
    <p:sldId id="1411" r:id="rId66"/>
    <p:sldId id="1424"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4F9316-E8B7-408E-8831-A15B450F8D33}" v="2" dt="2022-10-30T14:09:27.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597" autoAdjust="0"/>
  </p:normalViewPr>
  <p:slideViewPr>
    <p:cSldViewPr>
      <p:cViewPr varScale="1">
        <p:scale>
          <a:sx n="102" d="100"/>
          <a:sy n="102" d="100"/>
        </p:scale>
        <p:origin x="942"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B74F9316-E8B7-408E-8831-A15B450F8D33}"/>
    <pc:docChg chg="custSel modSld">
      <pc:chgData name="Aishat Bakre" userId="839b68a6-4a2b-45ef-9a5a-14f954bfea5f" providerId="ADAL" clId="{B74F9316-E8B7-408E-8831-A15B450F8D33}" dt="2022-10-30T14:20:44.414" v="105" actId="1076"/>
      <pc:docMkLst>
        <pc:docMk/>
      </pc:docMkLst>
      <pc:sldChg chg="modSp mod">
        <pc:chgData name="Aishat Bakre" userId="839b68a6-4a2b-45ef-9a5a-14f954bfea5f" providerId="ADAL" clId="{B74F9316-E8B7-408E-8831-A15B450F8D33}" dt="2022-10-30T12:37:45.448" v="14" actId="20577"/>
        <pc:sldMkLst>
          <pc:docMk/>
          <pc:sldMk cId="2826967429" sldId="555"/>
        </pc:sldMkLst>
        <pc:spChg chg="mod">
          <ac:chgData name="Aishat Bakre" userId="839b68a6-4a2b-45ef-9a5a-14f954bfea5f" providerId="ADAL" clId="{B74F9316-E8B7-408E-8831-A15B450F8D33}" dt="2022-10-30T12:37:45.448" v="14" actId="20577"/>
          <ac:spMkLst>
            <pc:docMk/>
            <pc:sldMk cId="2826967429" sldId="555"/>
            <ac:spMk id="2" creationId="{255673CB-2284-22C8-708B-35E782D90DFD}"/>
          </ac:spMkLst>
        </pc:spChg>
      </pc:sldChg>
      <pc:sldChg chg="modSp mod">
        <pc:chgData name="Aishat Bakre" userId="839b68a6-4a2b-45ef-9a5a-14f954bfea5f" providerId="ADAL" clId="{B74F9316-E8B7-408E-8831-A15B450F8D33}" dt="2022-10-30T12:40:36.596" v="15" actId="1076"/>
        <pc:sldMkLst>
          <pc:docMk/>
          <pc:sldMk cId="1183658900" sldId="1388"/>
        </pc:sldMkLst>
        <pc:spChg chg="mod">
          <ac:chgData name="Aishat Bakre" userId="839b68a6-4a2b-45ef-9a5a-14f954bfea5f" providerId="ADAL" clId="{B74F9316-E8B7-408E-8831-A15B450F8D33}" dt="2022-10-30T12:40:36.596" v="15" actId="1076"/>
          <ac:spMkLst>
            <pc:docMk/>
            <pc:sldMk cId="1183658900" sldId="1388"/>
            <ac:spMk id="8" creationId="{0583DE83-3B95-86A6-E705-2EF80A7EE526}"/>
          </ac:spMkLst>
        </pc:spChg>
      </pc:sldChg>
      <pc:sldChg chg="modSp mod">
        <pc:chgData name="Aishat Bakre" userId="839b68a6-4a2b-45ef-9a5a-14f954bfea5f" providerId="ADAL" clId="{B74F9316-E8B7-408E-8831-A15B450F8D33}" dt="2022-10-30T14:09:43.019" v="103" actId="20577"/>
        <pc:sldMkLst>
          <pc:docMk/>
          <pc:sldMk cId="3119205222" sldId="1424"/>
        </pc:sldMkLst>
        <pc:spChg chg="mod">
          <ac:chgData name="Aishat Bakre" userId="839b68a6-4a2b-45ef-9a5a-14f954bfea5f" providerId="ADAL" clId="{B74F9316-E8B7-408E-8831-A15B450F8D33}" dt="2022-10-30T14:09:43.019" v="103" actId="20577"/>
          <ac:spMkLst>
            <pc:docMk/>
            <pc:sldMk cId="3119205222" sldId="1424"/>
            <ac:spMk id="3" creationId="{DFC06950-4692-48DA-31A3-39FBB8DD9D8E}"/>
          </ac:spMkLst>
        </pc:spChg>
      </pc:sldChg>
      <pc:sldChg chg="modNotesTx">
        <pc:chgData name="Aishat Bakre" userId="839b68a6-4a2b-45ef-9a5a-14f954bfea5f" providerId="ADAL" clId="{B74F9316-E8B7-408E-8831-A15B450F8D33}" dt="2022-10-30T12:36:19.567" v="0" actId="20577"/>
        <pc:sldMkLst>
          <pc:docMk/>
          <pc:sldMk cId="2986944128" sldId="1430"/>
        </pc:sldMkLst>
      </pc:sldChg>
      <pc:sldChg chg="modNotesTx">
        <pc:chgData name="Aishat Bakre" userId="839b68a6-4a2b-45ef-9a5a-14f954bfea5f" providerId="ADAL" clId="{B74F9316-E8B7-408E-8831-A15B450F8D33}" dt="2022-10-30T12:36:40.088" v="1" actId="20577"/>
        <pc:sldMkLst>
          <pc:docMk/>
          <pc:sldMk cId="2530626351" sldId="1434"/>
        </pc:sldMkLst>
      </pc:sldChg>
      <pc:sldChg chg="modSp mod">
        <pc:chgData name="Aishat Bakre" userId="839b68a6-4a2b-45ef-9a5a-14f954bfea5f" providerId="ADAL" clId="{B74F9316-E8B7-408E-8831-A15B450F8D33}" dt="2022-10-30T14:20:44.414" v="105" actId="1076"/>
        <pc:sldMkLst>
          <pc:docMk/>
          <pc:sldMk cId="3004880527" sldId="1454"/>
        </pc:sldMkLst>
        <pc:spChg chg="mod">
          <ac:chgData name="Aishat Bakre" userId="839b68a6-4a2b-45ef-9a5a-14f954bfea5f" providerId="ADAL" clId="{B74F9316-E8B7-408E-8831-A15B450F8D33}" dt="2022-10-30T14:20:44.414" v="105" actId="1076"/>
          <ac:spMkLst>
            <pc:docMk/>
            <pc:sldMk cId="3004880527" sldId="1454"/>
            <ac:spMk id="3" creationId="{6008795C-5584-4F76-0EE3-5CBC4875EBF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30/10/2022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30/10/2022</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dirty="0"/>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content.digital.nhs.uk/catalogue/PUB20562/obes-phys-acti-diet-eng-2016-rep.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ks.nice.org.uk/topics/obesity/background-information/prevalenc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GyA9O17PuX8"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www.youtube.com/watch?v=_HEnohs6yYw"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teesjsna.org.uk/stockton-behaviour-and-lifestyle/"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dirty="0"/>
          </a:p>
        </p:txBody>
      </p:sp>
    </p:spTree>
    <p:extLst>
      <p:ext uri="{BB962C8B-B14F-4D97-AF65-F5344CB8AC3E}">
        <p14:creationId xmlns:p14="http://schemas.microsoft.com/office/powerpoint/2010/main" val="1962296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E0E0E"/>
                </a:solidFill>
                <a:effectLst/>
                <a:latin typeface="Inter"/>
              </a:rPr>
              <a:t>Healthy weight — BMI of 18.5–24.9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Overweight — BMI of 25–29.9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1 — BMI of 30–34.9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2 — BMI of 35–39.9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3 — BMI of 40 kg/m</a:t>
            </a:r>
            <a:r>
              <a:rPr lang="en-GB" b="0" i="0" baseline="30000" dirty="0">
                <a:solidFill>
                  <a:srgbClr val="0E0E0E"/>
                </a:solidFill>
                <a:effectLst/>
                <a:latin typeface="Inter"/>
              </a:rPr>
              <a:t>2 </a:t>
            </a:r>
            <a:r>
              <a:rPr lang="en-GB" b="0" i="0" dirty="0">
                <a:solidFill>
                  <a:srgbClr val="0E0E0E"/>
                </a:solidFill>
                <a:effectLst/>
                <a:latin typeface="Inter"/>
              </a:rPr>
              <a:t>or more.</a:t>
            </a:r>
          </a:p>
          <a:p>
            <a:pPr algn="l">
              <a:buFont typeface="Arial" panose="020B0604020202020204" pitchFamily="34" charset="0"/>
              <a:buChar char="•"/>
            </a:pPr>
            <a:endParaRPr lang="en-GB" b="0" i="0" dirty="0">
              <a:solidFill>
                <a:srgbClr val="0E0E0E"/>
              </a:solidFill>
              <a:effectLst/>
              <a:latin typeface="Inter"/>
            </a:endParaRPr>
          </a:p>
          <a:p>
            <a:r>
              <a:rPr lang="en-GB" dirty="0"/>
              <a:t>BMI is calculated by dividing a person's weight in kilograms by the square of their height in metres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dirty="0"/>
          </a:p>
        </p:txBody>
      </p:sp>
    </p:spTree>
    <p:extLst>
      <p:ext uri="{BB962C8B-B14F-4D97-AF65-F5344CB8AC3E}">
        <p14:creationId xmlns:p14="http://schemas.microsoft.com/office/powerpoint/2010/main" val="3480399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11</a:t>
            </a:fld>
            <a:endParaRPr lang="en-US" altLang="en-US"/>
          </a:p>
        </p:txBody>
      </p:sp>
    </p:spTree>
    <p:extLst>
      <p:ext uri="{BB962C8B-B14F-4D97-AF65-F5344CB8AC3E}">
        <p14:creationId xmlns:p14="http://schemas.microsoft.com/office/powerpoint/2010/main" val="2910489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Huge national Health problem</a:t>
            </a:r>
          </a:p>
          <a:p>
            <a:r>
              <a:rPr lang="en-GB" altLang="en-US" sz="1200" dirty="0">
                <a:hlinkClick r:id="rId3"/>
              </a:rPr>
              <a:t>http://content.digital.nhs.uk/catalogue/PUB20562/obes-phys-acti-diet-eng-2016-rep.pdf</a:t>
            </a:r>
            <a:endParaRPr lang="en-GB" altLang="en-US"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dirty="0"/>
          </a:p>
        </p:txBody>
      </p:sp>
    </p:spTree>
    <p:extLst>
      <p:ext uri="{BB962C8B-B14F-4D97-AF65-F5344CB8AC3E}">
        <p14:creationId xmlns:p14="http://schemas.microsoft.com/office/powerpoint/2010/main" val="2484679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Prevalence | Background information | Obesity | CKS | NICE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dirty="0"/>
          </a:p>
        </p:txBody>
      </p:sp>
    </p:spTree>
    <p:extLst>
      <p:ext uri="{BB962C8B-B14F-4D97-AF65-F5344CB8AC3E}">
        <p14:creationId xmlns:p14="http://schemas.microsoft.com/office/powerpoint/2010/main" val="1381475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https://cks.nice.org.uk/topics/obesity/background-information/prevalence/</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dirty="0"/>
          </a:p>
        </p:txBody>
      </p:sp>
    </p:spTree>
    <p:extLst>
      <p:ext uri="{BB962C8B-B14F-4D97-AF65-F5344CB8AC3E}">
        <p14:creationId xmlns:p14="http://schemas.microsoft.com/office/powerpoint/2010/main" val="24683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20</a:t>
            </a:fld>
            <a:endParaRPr lang="en-US" altLang="en-US"/>
          </a:p>
        </p:txBody>
      </p:sp>
    </p:spTree>
    <p:extLst>
      <p:ext uri="{BB962C8B-B14F-4D97-AF65-F5344CB8AC3E}">
        <p14:creationId xmlns:p14="http://schemas.microsoft.com/office/powerpoint/2010/main" val="10938201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25</a:t>
            </a:fld>
            <a:endParaRPr lang="en-US" altLang="en-US"/>
          </a:p>
        </p:txBody>
      </p:sp>
    </p:spTree>
    <p:extLst>
      <p:ext uri="{BB962C8B-B14F-4D97-AF65-F5344CB8AC3E}">
        <p14:creationId xmlns:p14="http://schemas.microsoft.com/office/powerpoint/2010/main" val="3124539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28</a:t>
            </a:fld>
            <a:endParaRPr lang="en-US" altLang="en-US"/>
          </a:p>
        </p:txBody>
      </p:sp>
    </p:spTree>
    <p:extLst>
      <p:ext uri="{BB962C8B-B14F-4D97-AF65-F5344CB8AC3E}">
        <p14:creationId xmlns:p14="http://schemas.microsoft.com/office/powerpoint/2010/main" val="99577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32</a:t>
            </a:fld>
            <a:endParaRPr lang="en-US" altLang="en-US"/>
          </a:p>
        </p:txBody>
      </p:sp>
    </p:spTree>
    <p:extLst>
      <p:ext uri="{BB962C8B-B14F-4D97-AF65-F5344CB8AC3E}">
        <p14:creationId xmlns:p14="http://schemas.microsoft.com/office/powerpoint/2010/main" val="1519674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THE CHOICE (Short Animated Movie)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dirty="0"/>
          </a:p>
        </p:txBody>
      </p:sp>
    </p:spTree>
    <p:extLst>
      <p:ext uri="{BB962C8B-B14F-4D97-AF65-F5344CB8AC3E}">
        <p14:creationId xmlns:p14="http://schemas.microsoft.com/office/powerpoint/2010/main" val="1836628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39</a:t>
            </a:fld>
            <a:endParaRPr lang="en-US" altLang="en-US"/>
          </a:p>
        </p:txBody>
      </p:sp>
    </p:spTree>
    <p:extLst>
      <p:ext uri="{BB962C8B-B14F-4D97-AF65-F5344CB8AC3E}">
        <p14:creationId xmlns:p14="http://schemas.microsoft.com/office/powerpoint/2010/main" val="7804313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40</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46</a:t>
            </a:fld>
            <a:endParaRPr lang="en-US" altLang="en-US"/>
          </a:p>
        </p:txBody>
      </p:sp>
    </p:spTree>
    <p:extLst>
      <p:ext uri="{BB962C8B-B14F-4D97-AF65-F5344CB8AC3E}">
        <p14:creationId xmlns:p14="http://schemas.microsoft.com/office/powerpoint/2010/main" val="498828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55</a:t>
            </a:fld>
            <a:endParaRPr lang="en-US" altLang="en-US"/>
          </a:p>
        </p:txBody>
      </p:sp>
    </p:spTree>
    <p:extLst>
      <p:ext uri="{BB962C8B-B14F-4D97-AF65-F5344CB8AC3E}">
        <p14:creationId xmlns:p14="http://schemas.microsoft.com/office/powerpoint/2010/main" val="3315501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59</a:t>
            </a:fld>
            <a:endParaRPr lang="en-GB"/>
          </a:p>
        </p:txBody>
      </p:sp>
    </p:spTree>
    <p:extLst>
      <p:ext uri="{BB962C8B-B14F-4D97-AF65-F5344CB8AC3E}">
        <p14:creationId xmlns:p14="http://schemas.microsoft.com/office/powerpoint/2010/main" val="2082011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Behaviour and Lifestyle (teesjsna.org.uk)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63</a:t>
            </a:fld>
            <a:endParaRPr lang="en-GB" dirty="0"/>
          </a:p>
        </p:txBody>
      </p:sp>
    </p:spTree>
    <p:extLst>
      <p:ext uri="{BB962C8B-B14F-4D97-AF65-F5344CB8AC3E}">
        <p14:creationId xmlns:p14="http://schemas.microsoft.com/office/powerpoint/2010/main" val="112060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30/10/2022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cks.nice.org.uk/topics/obesity/background-information/causes-risk-facto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health-ni.gov.uk/publications/statistics-northern-ireland-substance-misuse-database-202021" TargetMode="External"/><Relationship Id="rId2" Type="http://schemas.openxmlformats.org/officeDocument/2006/relationships/hyperlink" Target="https://www.health-ni.gov.uk/topics/dhssps-statistics-and-research/lifestyle-choices-and-behaviour-statistic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GyA9O17PuX8"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_HEnohs6yYw"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hyperlink" Target="https://www.kingsfund.org.uk/topics/health-inequaliti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fingertips.phe.org.uk/profile/public-health-outcomes-framework/data#page/7/gid/1000042/pat/6/par/E12000004/ati/102/are/E06000015/iid/22304/age/164/sex/4" TargetMode="External"/><Relationship Id="rId2" Type="http://schemas.openxmlformats.org/officeDocument/2006/relationships/hyperlink" Target="https://www.ons.gov.uk/peoplepopulationandcommunity/healthandsocialcare/drugusealcoholandsmoking/adhocs/008181smokinginequalitiesinengland2016" TargetMode="External"/><Relationship Id="rId1" Type="http://schemas.openxmlformats.org/officeDocument/2006/relationships/slideLayout" Target="../slideLayouts/slideLayout2.xml"/><Relationship Id="rId4" Type="http://schemas.openxmlformats.org/officeDocument/2006/relationships/hyperlink" Target="https://fingertips.phe.org.uk/profile/public-health-outcomes-framework/data#page/7/gid/1000042/pat/6/par/E12000004/ati/102/are/E06000015/iid/22302/age/164/sex/4" TargetMode="External"/></Relationships>
</file>

<file path=ppt/slides/_rels/slide52.xml.rels><?xml version="1.0" encoding="UTF-8" standalone="yes"?>
<Relationships xmlns="http://schemas.openxmlformats.org/package/2006/relationships"><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www.youtube.com/watch?v=JCc20BifI5k"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0708" y="636674"/>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1691680" y="3093172"/>
            <a:ext cx="6696743" cy="1384995"/>
          </a:xfrm>
          <a:prstGeom prst="rect">
            <a:avLst/>
          </a:prstGeom>
          <a:noFill/>
        </p:spPr>
        <p:txBody>
          <a:bodyPr wrap="square">
            <a:spAutoFit/>
          </a:bodyPr>
          <a:lstStyle/>
          <a:p>
            <a:pPr algn="ct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286000" y="3218503"/>
            <a:ext cx="4950296" cy="207441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1"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LCHS4004</a:t>
            </a:r>
            <a:endParaRPr lang="en-GB" sz="3200" b="1" dirty="0">
              <a:solidFill>
                <a:prstClr val="white"/>
              </a:solidFill>
              <a:latin typeface="Myriad Pro"/>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Week 8</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en-GB" sz="2800" b="1" dirty="0">
              <a:solidFill>
                <a:prstClr val="white"/>
              </a:solidFill>
              <a:latin typeface="Myriad Pro"/>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1       2021/22</a:t>
            </a:r>
            <a:endParaRPr kumimoji="0" lang="en-GB" sz="28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971600" y="2005755"/>
            <a:ext cx="7200800" cy="1077218"/>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Public health challenges and Priorities in UK </a:t>
            </a: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Laila Surani</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0F82E-DA76-C09C-CE63-74EFDCCC01B0}"/>
              </a:ext>
            </a:extLst>
          </p:cNvPr>
          <p:cNvSpPr>
            <a:spLocks noGrp="1"/>
          </p:cNvSpPr>
          <p:nvPr>
            <p:ph type="title"/>
          </p:nvPr>
        </p:nvSpPr>
        <p:spPr/>
        <p:txBody>
          <a:bodyPr/>
          <a:lstStyle/>
          <a:p>
            <a:r>
              <a:rPr lang="en-GB" b="1" dirty="0"/>
              <a:t>Today’s Objectives</a:t>
            </a:r>
          </a:p>
        </p:txBody>
      </p:sp>
      <p:sp>
        <p:nvSpPr>
          <p:cNvPr id="3" name="Content Placeholder 2">
            <a:extLst>
              <a:ext uri="{FF2B5EF4-FFF2-40B4-BE49-F238E27FC236}">
                <a16:creationId xmlns:a16="http://schemas.microsoft.com/office/drawing/2014/main" id="{8F03536E-7650-6EEB-5FAE-2D1D178F5224}"/>
              </a:ext>
            </a:extLst>
          </p:cNvPr>
          <p:cNvSpPr>
            <a:spLocks noGrp="1"/>
          </p:cNvSpPr>
          <p:nvPr>
            <p:ph idx="1"/>
          </p:nvPr>
        </p:nvSpPr>
        <p:spPr>
          <a:xfrm>
            <a:off x="457200" y="1268760"/>
            <a:ext cx="8229600" cy="4248473"/>
          </a:xfrm>
        </p:spPr>
        <p:txBody>
          <a:bodyPr>
            <a:normAutofit/>
          </a:bodyPr>
          <a:lstStyle/>
          <a:p>
            <a:r>
              <a:rPr lang="en-GB" sz="2800" dirty="0"/>
              <a:t>Review last week session</a:t>
            </a:r>
          </a:p>
          <a:p>
            <a:r>
              <a:rPr lang="en-GB" sz="2800" dirty="0"/>
              <a:t>Discuss public health challenges and Priorities in the following areas;</a:t>
            </a:r>
          </a:p>
          <a:p>
            <a:pPr lvl="1"/>
            <a:r>
              <a:rPr lang="en-GB" dirty="0"/>
              <a:t>Obesity</a:t>
            </a:r>
          </a:p>
          <a:p>
            <a:pPr lvl="1"/>
            <a:r>
              <a:rPr lang="en-GB" dirty="0"/>
              <a:t>Lifestyle choices/behaviour</a:t>
            </a:r>
          </a:p>
          <a:p>
            <a:pPr lvl="1"/>
            <a:r>
              <a:rPr lang="en-GB" dirty="0"/>
              <a:t>Health inequalities </a:t>
            </a:r>
          </a:p>
          <a:p>
            <a:endParaRPr lang="en-GB" dirty="0"/>
          </a:p>
          <a:p>
            <a:endParaRPr lang="en-GB" dirty="0">
              <a:highlight>
                <a:srgbClr val="FFFF00"/>
              </a:highlight>
            </a:endParaRPr>
          </a:p>
          <a:p>
            <a:endParaRPr lang="en-GB" dirty="0">
              <a:highlight>
                <a:srgbClr val="FFFF00"/>
              </a:highlight>
            </a:endParaRPr>
          </a:p>
        </p:txBody>
      </p:sp>
    </p:spTree>
    <p:extLst>
      <p:ext uri="{BB962C8B-B14F-4D97-AF65-F5344CB8AC3E}">
        <p14:creationId xmlns:p14="http://schemas.microsoft.com/office/powerpoint/2010/main" val="61026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1656184"/>
          </a:xfrm>
        </p:spPr>
        <p:txBody>
          <a:bodyPr/>
          <a:lstStyle/>
          <a:p>
            <a:r>
              <a:rPr lang="en-GB" sz="4000" b="1" i="1" dirty="0">
                <a:solidFill>
                  <a:schemeClr val="bg1"/>
                </a:solidFill>
              </a:rPr>
              <a:t>What is Obesity?</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388A-CA80-0AB2-72D3-31B4ECF9E27A}"/>
              </a:ext>
            </a:extLst>
          </p:cNvPr>
          <p:cNvSpPr>
            <a:spLocks noGrp="1"/>
          </p:cNvSpPr>
          <p:nvPr>
            <p:ph type="title"/>
          </p:nvPr>
        </p:nvSpPr>
        <p:spPr>
          <a:xfrm>
            <a:off x="282352" y="476672"/>
            <a:ext cx="8579296" cy="634082"/>
          </a:xfrm>
        </p:spPr>
        <p:txBody>
          <a:bodyPr>
            <a:normAutofit fontScale="90000"/>
          </a:bodyPr>
          <a:lstStyle/>
          <a:p>
            <a:r>
              <a:rPr lang="en-GB" sz="4400" b="1" dirty="0"/>
              <a:t> Obesity</a:t>
            </a:r>
            <a:endParaRPr lang="en-GB" b="1" dirty="0"/>
          </a:p>
        </p:txBody>
      </p:sp>
      <p:sp>
        <p:nvSpPr>
          <p:cNvPr id="3" name="Content Placeholder 2">
            <a:extLst>
              <a:ext uri="{FF2B5EF4-FFF2-40B4-BE49-F238E27FC236}">
                <a16:creationId xmlns:a16="http://schemas.microsoft.com/office/drawing/2014/main" id="{D5EDD85A-7BB4-4843-F540-E473C0D709D2}"/>
              </a:ext>
            </a:extLst>
          </p:cNvPr>
          <p:cNvSpPr>
            <a:spLocks noGrp="1"/>
          </p:cNvSpPr>
          <p:nvPr>
            <p:ph idx="1"/>
          </p:nvPr>
        </p:nvSpPr>
        <p:spPr>
          <a:xfrm>
            <a:off x="457200" y="1412776"/>
            <a:ext cx="8229600" cy="4104457"/>
          </a:xfrm>
        </p:spPr>
        <p:txBody>
          <a:bodyPr>
            <a:normAutofit fontScale="92500"/>
          </a:bodyPr>
          <a:lstStyle/>
          <a:p>
            <a:pPr>
              <a:buFont typeface="Wingdings" panose="05000000000000000000" pitchFamily="2" charset="2"/>
              <a:buChar char="§"/>
            </a:pPr>
            <a:r>
              <a:rPr lang="en-GB" i="0" dirty="0">
                <a:solidFill>
                  <a:srgbClr val="212B32"/>
                </a:solidFill>
                <a:effectLst/>
              </a:rPr>
              <a:t>The term obesity describes a person who is overweight, that is having a lot of body fat.</a:t>
            </a:r>
          </a:p>
          <a:p>
            <a:pPr>
              <a:buFont typeface="Wingdings" panose="05000000000000000000" pitchFamily="2" charset="2"/>
              <a:buChar char="§"/>
            </a:pPr>
            <a:endParaRPr lang="en-GB" dirty="0">
              <a:solidFill>
                <a:srgbClr val="212B32"/>
              </a:solidFill>
            </a:endParaRPr>
          </a:p>
          <a:p>
            <a:pPr>
              <a:buFont typeface="Wingdings" panose="05000000000000000000" pitchFamily="2" charset="2"/>
              <a:buChar char="§"/>
            </a:pPr>
            <a:r>
              <a:rPr lang="en-GB" i="0" dirty="0">
                <a:solidFill>
                  <a:srgbClr val="212B32"/>
                </a:solidFill>
                <a:effectLst/>
              </a:rPr>
              <a:t>Obesity results from an imbalance between energy intake and energy expenditure.</a:t>
            </a:r>
          </a:p>
          <a:p>
            <a:pPr marL="0" indent="0">
              <a:buNone/>
            </a:pPr>
            <a:endParaRPr lang="en-GB" i="0" dirty="0">
              <a:solidFill>
                <a:srgbClr val="212B32"/>
              </a:solidFill>
              <a:effectLst/>
            </a:endParaRPr>
          </a:p>
          <a:p>
            <a:pPr marL="0" indent="0">
              <a:buNone/>
            </a:pPr>
            <a:r>
              <a:rPr lang="en-GB" dirty="0">
                <a:solidFill>
                  <a:srgbClr val="212B32"/>
                </a:solidFill>
              </a:rPr>
              <a:t>                               (NHS, 2022; NICE, 2022)</a:t>
            </a:r>
            <a:endParaRPr lang="en-GB" i="0" dirty="0">
              <a:solidFill>
                <a:srgbClr val="212B32"/>
              </a:solidFill>
              <a:effectLst/>
            </a:endParaRPr>
          </a:p>
          <a:p>
            <a:pPr marL="0" indent="0">
              <a:buNone/>
            </a:pPr>
            <a:endParaRPr lang="en-GB" dirty="0"/>
          </a:p>
        </p:txBody>
      </p:sp>
    </p:spTree>
    <p:extLst>
      <p:ext uri="{BB962C8B-B14F-4D97-AF65-F5344CB8AC3E}">
        <p14:creationId xmlns:p14="http://schemas.microsoft.com/office/powerpoint/2010/main" val="2537720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EBF9-454A-0AC2-4760-97F423A2376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48EDE61-0BD3-D585-768E-426263AA57E7}"/>
              </a:ext>
            </a:extLst>
          </p:cNvPr>
          <p:cNvSpPr>
            <a:spLocks noGrp="1"/>
          </p:cNvSpPr>
          <p:nvPr>
            <p:ph idx="1"/>
          </p:nvPr>
        </p:nvSpPr>
        <p:spPr/>
        <p:txBody>
          <a:bodyPr/>
          <a:lstStyle/>
          <a:p>
            <a:pPr marL="0" indent="0">
              <a:buNone/>
            </a:pPr>
            <a:r>
              <a:rPr lang="en-GB" dirty="0"/>
              <a:t>Working in small group research the classification of obesity and how it is calculated and</a:t>
            </a:r>
          </a:p>
          <a:p>
            <a:endParaRPr lang="en-GB" dirty="0"/>
          </a:p>
          <a:p>
            <a:endParaRPr lang="en-GB" dirty="0"/>
          </a:p>
          <a:p>
            <a:pPr marL="0" indent="0">
              <a:buNone/>
            </a:pPr>
            <a:r>
              <a:rPr lang="en-GB" dirty="0"/>
              <a:t>     </a:t>
            </a:r>
            <a:r>
              <a:rPr lang="en-GB" sz="2800" b="1" dirty="0"/>
              <a:t>Share  your findings with the whole class</a:t>
            </a:r>
          </a:p>
          <a:p>
            <a:pPr marL="0" indent="0">
              <a:buNone/>
            </a:pPr>
            <a:r>
              <a:rPr lang="en-GB" sz="2800" b="1" dirty="0"/>
              <a:t>                                   15mins</a:t>
            </a:r>
          </a:p>
          <a:p>
            <a:endParaRPr lang="en-GB" dirty="0"/>
          </a:p>
        </p:txBody>
      </p:sp>
    </p:spTree>
    <p:extLst>
      <p:ext uri="{BB962C8B-B14F-4D97-AF65-F5344CB8AC3E}">
        <p14:creationId xmlns:p14="http://schemas.microsoft.com/office/powerpoint/2010/main" val="631722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A1F2-4127-F97A-A7F8-5030D767A877}"/>
              </a:ext>
            </a:extLst>
          </p:cNvPr>
          <p:cNvSpPr>
            <a:spLocks noGrp="1"/>
          </p:cNvSpPr>
          <p:nvPr>
            <p:ph type="title"/>
          </p:nvPr>
        </p:nvSpPr>
        <p:spPr/>
        <p:txBody>
          <a:bodyPr/>
          <a:lstStyle/>
          <a:p>
            <a:r>
              <a:rPr lang="en-GB" b="1" dirty="0"/>
              <a:t>Obesity</a:t>
            </a:r>
          </a:p>
        </p:txBody>
      </p:sp>
      <p:sp>
        <p:nvSpPr>
          <p:cNvPr id="3" name="Content Placeholder 2">
            <a:extLst>
              <a:ext uri="{FF2B5EF4-FFF2-40B4-BE49-F238E27FC236}">
                <a16:creationId xmlns:a16="http://schemas.microsoft.com/office/drawing/2014/main" id="{14637985-74CF-E439-1F32-8B13015BD5BB}"/>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0" i="0" dirty="0">
                <a:solidFill>
                  <a:srgbClr val="0E0E0E"/>
                </a:solidFill>
                <a:effectLst/>
              </a:rPr>
              <a:t>Healthy weight — BMI of 18.5–24.9 kg/m</a:t>
            </a:r>
            <a:r>
              <a:rPr lang="en-GB" b="0" i="0" baseline="30000" dirty="0">
                <a:solidFill>
                  <a:srgbClr val="0E0E0E"/>
                </a:solidFill>
                <a:effectLst/>
              </a:rPr>
              <a:t>2</a:t>
            </a:r>
            <a:r>
              <a:rPr lang="en-GB" b="0" i="0" dirty="0">
                <a:solidFill>
                  <a:srgbClr val="0E0E0E"/>
                </a:solidFill>
                <a:effectLst/>
              </a:rPr>
              <a:t>.</a:t>
            </a:r>
          </a:p>
          <a:p>
            <a:pPr algn="l">
              <a:buFont typeface="Arial" panose="020B0604020202020204" pitchFamily="34" charset="0"/>
              <a:buChar char="•"/>
            </a:pPr>
            <a:r>
              <a:rPr lang="en-GB" b="0" i="0" dirty="0">
                <a:solidFill>
                  <a:srgbClr val="0E0E0E"/>
                </a:solidFill>
                <a:effectLst/>
              </a:rPr>
              <a:t>Overweight — BMI of 25–29.9 kg/m</a:t>
            </a:r>
            <a:r>
              <a:rPr lang="en-GB" b="0" i="0" baseline="30000" dirty="0">
                <a:solidFill>
                  <a:srgbClr val="0E0E0E"/>
                </a:solidFill>
                <a:effectLst/>
              </a:rPr>
              <a:t>2</a:t>
            </a:r>
            <a:r>
              <a:rPr lang="en-GB" b="0" i="0" dirty="0">
                <a:solidFill>
                  <a:srgbClr val="0E0E0E"/>
                </a:solidFill>
                <a:effectLst/>
              </a:rPr>
              <a:t>.</a:t>
            </a:r>
          </a:p>
          <a:p>
            <a:pPr algn="l">
              <a:buFont typeface="Arial" panose="020B0604020202020204" pitchFamily="34" charset="0"/>
              <a:buChar char="•"/>
            </a:pPr>
            <a:r>
              <a:rPr lang="en-GB" b="0" i="0" dirty="0">
                <a:solidFill>
                  <a:srgbClr val="0E0E0E"/>
                </a:solidFill>
                <a:effectLst/>
              </a:rPr>
              <a:t>Obesity 1 — BMI of 30–34.9 kg/m</a:t>
            </a:r>
            <a:r>
              <a:rPr lang="en-GB" b="0" i="0" baseline="30000" dirty="0">
                <a:solidFill>
                  <a:srgbClr val="0E0E0E"/>
                </a:solidFill>
                <a:effectLst/>
              </a:rPr>
              <a:t>2</a:t>
            </a:r>
            <a:r>
              <a:rPr lang="en-GB" b="0" i="0" dirty="0">
                <a:solidFill>
                  <a:srgbClr val="0E0E0E"/>
                </a:solidFill>
                <a:effectLst/>
              </a:rPr>
              <a:t>.</a:t>
            </a:r>
          </a:p>
          <a:p>
            <a:pPr algn="l">
              <a:buFont typeface="Arial" panose="020B0604020202020204" pitchFamily="34" charset="0"/>
              <a:buChar char="•"/>
            </a:pPr>
            <a:r>
              <a:rPr lang="en-GB" b="0" i="0" dirty="0">
                <a:solidFill>
                  <a:srgbClr val="0E0E0E"/>
                </a:solidFill>
                <a:effectLst/>
              </a:rPr>
              <a:t>Obesity 2 — BMI of 35–39.9 kg/m</a:t>
            </a:r>
            <a:r>
              <a:rPr lang="en-GB" b="0" i="0" baseline="30000" dirty="0">
                <a:solidFill>
                  <a:srgbClr val="0E0E0E"/>
                </a:solidFill>
                <a:effectLst/>
              </a:rPr>
              <a:t>2</a:t>
            </a:r>
            <a:r>
              <a:rPr lang="en-GB" b="0" i="0" dirty="0">
                <a:solidFill>
                  <a:srgbClr val="0E0E0E"/>
                </a:solidFill>
                <a:effectLst/>
              </a:rPr>
              <a:t>.</a:t>
            </a:r>
          </a:p>
          <a:p>
            <a:pPr algn="l">
              <a:buFont typeface="Arial" panose="020B0604020202020204" pitchFamily="34" charset="0"/>
              <a:buChar char="•"/>
            </a:pPr>
            <a:r>
              <a:rPr lang="en-GB" b="0" i="0" dirty="0">
                <a:solidFill>
                  <a:srgbClr val="0E0E0E"/>
                </a:solidFill>
                <a:effectLst/>
              </a:rPr>
              <a:t>Obesity 3 — BMI of 40 kg/m</a:t>
            </a:r>
            <a:r>
              <a:rPr lang="en-GB" b="0" i="0" baseline="30000" dirty="0">
                <a:solidFill>
                  <a:srgbClr val="0E0E0E"/>
                </a:solidFill>
                <a:effectLst/>
              </a:rPr>
              <a:t>2 </a:t>
            </a:r>
            <a:r>
              <a:rPr lang="en-GB" b="0" i="0" dirty="0">
                <a:solidFill>
                  <a:srgbClr val="0E0E0E"/>
                </a:solidFill>
                <a:effectLst/>
              </a:rPr>
              <a:t>or more.</a:t>
            </a:r>
          </a:p>
          <a:p>
            <a:pPr marL="0" indent="0" algn="l">
              <a:buNone/>
            </a:pPr>
            <a:r>
              <a:rPr lang="en-GB" b="0" i="0" dirty="0">
                <a:solidFill>
                  <a:srgbClr val="0E0E0E"/>
                </a:solidFill>
                <a:effectLst/>
              </a:rPr>
              <a:t>                                                                     </a:t>
            </a:r>
          </a:p>
          <a:p>
            <a:r>
              <a:rPr lang="en-GB" dirty="0"/>
              <a:t>BMI is calculated by dividing a person's weight in kilograms by the square of their height in metres</a:t>
            </a:r>
          </a:p>
          <a:p>
            <a:pPr marL="0" indent="0">
              <a:buNone/>
            </a:pPr>
            <a:endParaRPr lang="en-GB" dirty="0"/>
          </a:p>
          <a:p>
            <a:pPr marL="0" indent="0">
              <a:buNone/>
            </a:pPr>
            <a:r>
              <a:rPr lang="en-GB" dirty="0"/>
              <a:t>                                         (NHS Digital, 2017; NICE, 2022)</a:t>
            </a:r>
          </a:p>
          <a:p>
            <a:pPr marL="0" indent="0">
              <a:buNone/>
            </a:pPr>
            <a:endParaRPr lang="en-GB" dirty="0"/>
          </a:p>
          <a:p>
            <a:endParaRPr lang="en-GB" dirty="0"/>
          </a:p>
        </p:txBody>
      </p:sp>
    </p:spTree>
    <p:extLst>
      <p:ext uri="{BB962C8B-B14F-4D97-AF65-F5344CB8AC3E}">
        <p14:creationId xmlns:p14="http://schemas.microsoft.com/office/powerpoint/2010/main" val="1647341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CB0C-944B-236C-CD93-3CAE6AFD6784}"/>
              </a:ext>
            </a:extLst>
          </p:cNvPr>
          <p:cNvSpPr>
            <a:spLocks noGrp="1"/>
          </p:cNvSpPr>
          <p:nvPr>
            <p:ph type="title"/>
          </p:nvPr>
        </p:nvSpPr>
        <p:spPr>
          <a:xfrm>
            <a:off x="457200" y="116632"/>
            <a:ext cx="8229600" cy="634082"/>
          </a:xfrm>
        </p:spPr>
        <p:txBody>
          <a:bodyPr anchor="ctr">
            <a:normAutofit fontScale="90000"/>
          </a:bodyPr>
          <a:lstStyle/>
          <a:p>
            <a:r>
              <a:rPr lang="en-GB" sz="4100" b="1" dirty="0"/>
              <a:t>Activity</a:t>
            </a:r>
          </a:p>
        </p:txBody>
      </p:sp>
      <p:pic>
        <p:nvPicPr>
          <p:cNvPr id="4" name="Content Placeholder 3">
            <a:extLst>
              <a:ext uri="{FF2B5EF4-FFF2-40B4-BE49-F238E27FC236}">
                <a16:creationId xmlns:a16="http://schemas.microsoft.com/office/drawing/2014/main" id="{22D01FA0-3A90-DFBE-D848-1BC3AEB7F070}"/>
              </a:ext>
            </a:extLst>
          </p:cNvPr>
          <p:cNvPicPr>
            <a:picLocks noGrp="1" noChangeAspect="1"/>
          </p:cNvPicPr>
          <p:nvPr>
            <p:ph sz="half" idx="1"/>
          </p:nvPr>
        </p:nvPicPr>
        <p:blipFill>
          <a:blip r:embed="rId2"/>
          <a:stretch>
            <a:fillRect/>
          </a:stretch>
        </p:blipFill>
        <p:spPr>
          <a:xfrm>
            <a:off x="251520" y="1196752"/>
            <a:ext cx="8640960" cy="4320480"/>
          </a:xfrm>
          <a:prstGeom prst="rect">
            <a:avLst/>
          </a:prstGeom>
          <a:noFill/>
        </p:spPr>
      </p:pic>
    </p:spTree>
    <p:extLst>
      <p:ext uri="{BB962C8B-B14F-4D97-AF65-F5344CB8AC3E}">
        <p14:creationId xmlns:p14="http://schemas.microsoft.com/office/powerpoint/2010/main" val="40668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EBF9-454A-0AC2-4760-97F423A2376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48EDE61-0BD3-D585-768E-426263AA57E7}"/>
              </a:ext>
            </a:extLst>
          </p:cNvPr>
          <p:cNvSpPr>
            <a:spLocks noGrp="1"/>
          </p:cNvSpPr>
          <p:nvPr>
            <p:ph idx="1"/>
          </p:nvPr>
        </p:nvSpPr>
        <p:spPr/>
        <p:txBody>
          <a:bodyPr/>
          <a:lstStyle/>
          <a:p>
            <a:pPr marL="0" indent="0">
              <a:buNone/>
            </a:pPr>
            <a:r>
              <a:rPr lang="en-GB" dirty="0"/>
              <a:t>Working in small group discuss</a:t>
            </a:r>
          </a:p>
          <a:p>
            <a:r>
              <a:rPr lang="en-GB" dirty="0"/>
              <a:t>What you think the challenges of obesity in England might be based on the image in the previous slide?</a:t>
            </a:r>
          </a:p>
          <a:p>
            <a:endParaRPr lang="en-GB" dirty="0"/>
          </a:p>
          <a:p>
            <a:pPr marL="0" indent="0">
              <a:buNone/>
            </a:pPr>
            <a:r>
              <a:rPr lang="en-GB" dirty="0"/>
              <a:t>     </a:t>
            </a:r>
            <a:r>
              <a:rPr lang="en-GB" b="1" dirty="0"/>
              <a:t>Share  your view with the whole class</a:t>
            </a:r>
          </a:p>
          <a:p>
            <a:pPr marL="0" indent="0" algn="ctr">
              <a:buNone/>
            </a:pPr>
            <a:r>
              <a:rPr lang="en-GB" b="1" dirty="0"/>
              <a:t>10mins</a:t>
            </a:r>
          </a:p>
          <a:p>
            <a:endParaRPr lang="en-GB" dirty="0"/>
          </a:p>
        </p:txBody>
      </p:sp>
    </p:spTree>
    <p:extLst>
      <p:ext uri="{BB962C8B-B14F-4D97-AF65-F5344CB8AC3E}">
        <p14:creationId xmlns:p14="http://schemas.microsoft.com/office/powerpoint/2010/main" val="2793327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EBF9-454A-0AC2-4760-97F423A2376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48EDE61-0BD3-D585-768E-426263AA57E7}"/>
              </a:ext>
            </a:extLst>
          </p:cNvPr>
          <p:cNvSpPr>
            <a:spLocks noGrp="1"/>
          </p:cNvSpPr>
          <p:nvPr>
            <p:ph idx="1"/>
          </p:nvPr>
        </p:nvSpPr>
        <p:spPr/>
        <p:txBody>
          <a:bodyPr>
            <a:normAutofit fontScale="92500" lnSpcReduction="10000"/>
          </a:bodyPr>
          <a:lstStyle/>
          <a:p>
            <a:pPr marL="0" indent="0">
              <a:buNone/>
            </a:pPr>
            <a:r>
              <a:rPr lang="en-GB" dirty="0"/>
              <a:t>Working in small group using the link below explore the causes and risk factors of obesity</a:t>
            </a:r>
          </a:p>
          <a:p>
            <a:pPr marL="0" indent="0">
              <a:buNone/>
            </a:pPr>
            <a:endParaRPr lang="en-GB" dirty="0"/>
          </a:p>
          <a:p>
            <a:pPr marL="0" indent="0">
              <a:buNone/>
            </a:pPr>
            <a:r>
              <a:rPr lang="en-GB" dirty="0">
                <a:hlinkClick r:id="rId2"/>
              </a:rPr>
              <a:t>https://cks.nice.org.uk/topics/obesity/background-information/causes-risk-factors/</a:t>
            </a:r>
            <a:endParaRPr lang="en-GB" dirty="0"/>
          </a:p>
          <a:p>
            <a:pPr marL="0" indent="0">
              <a:buNone/>
            </a:pPr>
            <a:endParaRPr lang="en-GB" dirty="0"/>
          </a:p>
          <a:p>
            <a:pPr marL="0" indent="0">
              <a:buNone/>
            </a:pPr>
            <a:endParaRPr lang="en-GB" dirty="0"/>
          </a:p>
          <a:p>
            <a:pPr marL="0" indent="0">
              <a:buNone/>
            </a:pPr>
            <a:r>
              <a:rPr lang="en-GB" sz="2600" dirty="0"/>
              <a:t>     </a:t>
            </a:r>
            <a:r>
              <a:rPr lang="en-GB" sz="2600" b="1" dirty="0"/>
              <a:t>Share  what you have learnt with the whole class</a:t>
            </a:r>
          </a:p>
          <a:p>
            <a:endParaRPr lang="en-GB" dirty="0"/>
          </a:p>
        </p:txBody>
      </p:sp>
    </p:spTree>
    <p:extLst>
      <p:ext uri="{BB962C8B-B14F-4D97-AF65-F5344CB8AC3E}">
        <p14:creationId xmlns:p14="http://schemas.microsoft.com/office/powerpoint/2010/main" val="1318861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the Obesity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654579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672CA-7732-DE1B-B9A6-4CC18704F617}"/>
              </a:ext>
            </a:extLst>
          </p:cNvPr>
          <p:cNvSpPr>
            <a:spLocks noGrp="1"/>
          </p:cNvSpPr>
          <p:nvPr>
            <p:ph type="title"/>
          </p:nvPr>
        </p:nvSpPr>
        <p:spPr/>
        <p:txBody>
          <a:bodyPr/>
          <a:lstStyle/>
          <a:p>
            <a:r>
              <a:rPr lang="en-GB" sz="4400" b="1" dirty="0"/>
              <a:t>Obesity: challenges</a:t>
            </a:r>
            <a:endParaRPr lang="en-GB" dirty="0"/>
          </a:p>
        </p:txBody>
      </p:sp>
      <p:sp>
        <p:nvSpPr>
          <p:cNvPr id="3" name="Content Placeholder 2">
            <a:extLst>
              <a:ext uri="{FF2B5EF4-FFF2-40B4-BE49-F238E27FC236}">
                <a16:creationId xmlns:a16="http://schemas.microsoft.com/office/drawing/2014/main" id="{07CBA2DF-5534-A9BF-F50C-AE9AD014F9EC}"/>
              </a:ext>
            </a:extLst>
          </p:cNvPr>
          <p:cNvSpPr>
            <a:spLocks noGrp="1"/>
          </p:cNvSpPr>
          <p:nvPr>
            <p:ph idx="1"/>
          </p:nvPr>
        </p:nvSpPr>
        <p:spPr/>
        <p:txBody>
          <a:bodyPr>
            <a:normAutofit/>
          </a:bodyPr>
          <a:lstStyle/>
          <a:p>
            <a:r>
              <a:rPr lang="en-GB" sz="2400" dirty="0"/>
              <a:t>Obesity is a major public health problem due to its association with serious chronic diseases such as type 2 diabetes, hypertension (high blood pressure) and hyperlipidaemia (high levels of fats in the blood that can lead to narrowing of blockages of blood vessels). </a:t>
            </a:r>
          </a:p>
          <a:p>
            <a:r>
              <a:rPr lang="en-GB" sz="2400" dirty="0"/>
              <a:t>These are major risk factors for cardiovascular disease and cardiovascular related mortality.</a:t>
            </a:r>
          </a:p>
          <a:p>
            <a:r>
              <a:rPr lang="en-GB" sz="2400" dirty="0"/>
              <a:t>Obesity is also associated with cancer, disability, reduced quality of life and can lead to premature death. </a:t>
            </a:r>
          </a:p>
        </p:txBody>
      </p:sp>
    </p:spTree>
    <p:extLst>
      <p:ext uri="{BB962C8B-B14F-4D97-AF65-F5344CB8AC3E}">
        <p14:creationId xmlns:p14="http://schemas.microsoft.com/office/powerpoint/2010/main" val="2685926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FB67-9BD7-C154-42CA-845752181EDF}"/>
              </a:ext>
            </a:extLst>
          </p:cNvPr>
          <p:cNvSpPr>
            <a:spLocks noGrp="1"/>
          </p:cNvSpPr>
          <p:nvPr>
            <p:ph type="title"/>
          </p:nvPr>
        </p:nvSpPr>
        <p:spPr/>
        <p:txBody>
          <a:bodyPr/>
          <a:lstStyle/>
          <a:p>
            <a:r>
              <a:rPr lang="en-GB" sz="4400" b="1" dirty="0"/>
              <a:t>Obesity: challenges</a:t>
            </a:r>
            <a:endParaRPr lang="en-GB" dirty="0"/>
          </a:p>
        </p:txBody>
      </p:sp>
      <p:sp>
        <p:nvSpPr>
          <p:cNvPr id="3" name="Content Placeholder 2">
            <a:extLst>
              <a:ext uri="{FF2B5EF4-FFF2-40B4-BE49-F238E27FC236}">
                <a16:creationId xmlns:a16="http://schemas.microsoft.com/office/drawing/2014/main" id="{692B8E6D-9C7F-8665-F202-61FE7179741B}"/>
              </a:ext>
            </a:extLst>
          </p:cNvPr>
          <p:cNvSpPr>
            <a:spLocks noGrp="1"/>
          </p:cNvSpPr>
          <p:nvPr>
            <p:ph idx="1"/>
          </p:nvPr>
        </p:nvSpPr>
        <p:spPr/>
        <p:txBody>
          <a:bodyPr>
            <a:normAutofit lnSpcReduction="10000"/>
          </a:bodyPr>
          <a:lstStyle/>
          <a:p>
            <a:r>
              <a:rPr lang="en-GB" dirty="0"/>
              <a:t>According to the NHS (2016), obesity is estimated to be the fourth largest risk factor contributing to deaths in England (after hypertension, smoking, and high cholesterol).</a:t>
            </a:r>
          </a:p>
          <a:p>
            <a:r>
              <a:rPr lang="en-GB" dirty="0"/>
              <a:t>For individuals classified as obese, the risk of poor health increases sharply with increasing BMI.</a:t>
            </a:r>
          </a:p>
        </p:txBody>
      </p:sp>
    </p:spTree>
    <p:extLst>
      <p:ext uri="{BB962C8B-B14F-4D97-AF65-F5344CB8AC3E}">
        <p14:creationId xmlns:p14="http://schemas.microsoft.com/office/powerpoint/2010/main" val="4500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A8BE-AF40-6E0A-B41E-416E6124C348}"/>
              </a:ext>
            </a:extLst>
          </p:cNvPr>
          <p:cNvSpPr>
            <a:spLocks noGrp="1"/>
          </p:cNvSpPr>
          <p:nvPr>
            <p:ph type="title"/>
          </p:nvPr>
        </p:nvSpPr>
        <p:spPr>
          <a:xfrm>
            <a:off x="430425" y="116632"/>
            <a:ext cx="8229600" cy="648072"/>
          </a:xfrm>
        </p:spPr>
        <p:txBody>
          <a:bodyPr>
            <a:normAutofit/>
          </a:bodyPr>
          <a:lstStyle/>
          <a:p>
            <a:r>
              <a:rPr lang="en-GB" sz="3200" b="1" dirty="0"/>
              <a:t>Obesity: challenges</a:t>
            </a:r>
          </a:p>
        </p:txBody>
      </p:sp>
      <p:sp>
        <p:nvSpPr>
          <p:cNvPr id="3" name="Content Placeholder 2">
            <a:extLst>
              <a:ext uri="{FF2B5EF4-FFF2-40B4-BE49-F238E27FC236}">
                <a16:creationId xmlns:a16="http://schemas.microsoft.com/office/drawing/2014/main" id="{A299DF0F-0104-5CE3-9195-6CC46E75498C}"/>
              </a:ext>
            </a:extLst>
          </p:cNvPr>
          <p:cNvSpPr>
            <a:spLocks noGrp="1"/>
          </p:cNvSpPr>
          <p:nvPr>
            <p:ph idx="1"/>
          </p:nvPr>
        </p:nvSpPr>
        <p:spPr>
          <a:xfrm>
            <a:off x="457200" y="822722"/>
            <a:ext cx="8229600" cy="4694510"/>
          </a:xfrm>
        </p:spPr>
        <p:txBody>
          <a:bodyPr>
            <a:normAutofit fontScale="25000" lnSpcReduction="20000"/>
          </a:bodyPr>
          <a:lstStyle/>
          <a:p>
            <a:pPr marL="0" indent="0">
              <a:buNone/>
            </a:pPr>
            <a:endParaRPr lang="en-GB" dirty="0"/>
          </a:p>
          <a:p>
            <a:r>
              <a:rPr lang="en-GB" sz="7200" dirty="0"/>
              <a:t>It is estimated that obesity is responsible for more than 30,000 deaths each year. </a:t>
            </a:r>
          </a:p>
          <a:p>
            <a:r>
              <a:rPr lang="en-GB" sz="7200" dirty="0"/>
              <a:t>On average, obesity deprives an individual of an extra 9 years of life, preventing many individuals from reaching retirement age. </a:t>
            </a:r>
          </a:p>
          <a:p>
            <a:endParaRPr lang="en-GB" sz="7200" dirty="0"/>
          </a:p>
          <a:p>
            <a:r>
              <a:rPr lang="en-GB" sz="7200" dirty="0"/>
              <a:t>Obesity is associated with a number of negative mental, physical and social consequences.</a:t>
            </a:r>
          </a:p>
          <a:p>
            <a:endParaRPr lang="en-GB" sz="7200" dirty="0"/>
          </a:p>
          <a:p>
            <a:r>
              <a:rPr lang="en-GB" sz="7200" dirty="0"/>
              <a:t>Obesity increases the risk of developing a whole host of diseases. Obese people have:</a:t>
            </a:r>
          </a:p>
          <a:p>
            <a:pPr marL="0" indent="0">
              <a:buNone/>
            </a:pPr>
            <a:endParaRPr lang="en-GB" sz="7200" dirty="0"/>
          </a:p>
          <a:p>
            <a:pPr lvl="1"/>
            <a:r>
              <a:rPr lang="en-GB" sz="7200" dirty="0"/>
              <a:t>increased risk of certain cancers, including being 3 times more likely to develop colon cancer</a:t>
            </a:r>
          </a:p>
          <a:p>
            <a:pPr lvl="1"/>
            <a:r>
              <a:rPr lang="en-GB" sz="7200" dirty="0"/>
              <a:t>more than 2.5 times more likely to develop high blood pressure - a risk factor for heart disease</a:t>
            </a:r>
          </a:p>
          <a:p>
            <a:pPr lvl="1"/>
            <a:r>
              <a:rPr lang="en-GB" sz="7200" dirty="0"/>
              <a:t>5 times more likely to develop type 2 diabetes</a:t>
            </a:r>
          </a:p>
          <a:p>
            <a:pPr marL="457200" lvl="1" indent="0">
              <a:buNone/>
            </a:pPr>
            <a:endParaRPr lang="en-GB" sz="7200" dirty="0"/>
          </a:p>
          <a:p>
            <a:pPr marL="457200" lvl="1" indent="0">
              <a:buNone/>
            </a:pPr>
            <a:r>
              <a:rPr lang="en-GB" sz="7200" dirty="0"/>
              <a:t>                                                                                              (</a:t>
            </a:r>
            <a:r>
              <a:rPr lang="en-GB" sz="7200" dirty="0" err="1"/>
              <a:t>Semeeh</a:t>
            </a:r>
            <a:r>
              <a:rPr lang="en-GB" sz="7200" dirty="0"/>
              <a:t>, 2011)</a:t>
            </a:r>
          </a:p>
          <a:p>
            <a:pPr lvl="1"/>
            <a:endParaRPr lang="en-GB" sz="3300" dirty="0"/>
          </a:p>
        </p:txBody>
      </p:sp>
    </p:spTree>
    <p:extLst>
      <p:ext uri="{BB962C8B-B14F-4D97-AF65-F5344CB8AC3E}">
        <p14:creationId xmlns:p14="http://schemas.microsoft.com/office/powerpoint/2010/main" val="79768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C341-9954-D119-04D9-B703089E7CEC}"/>
              </a:ext>
            </a:extLst>
          </p:cNvPr>
          <p:cNvSpPr>
            <a:spLocks noGrp="1"/>
          </p:cNvSpPr>
          <p:nvPr>
            <p:ph type="title"/>
          </p:nvPr>
        </p:nvSpPr>
        <p:spPr/>
        <p:txBody>
          <a:bodyPr>
            <a:normAutofit/>
          </a:bodyPr>
          <a:lstStyle/>
          <a:p>
            <a:r>
              <a:rPr lang="en-GB" sz="4400" b="1" dirty="0"/>
              <a:t>Obesity: challenges</a:t>
            </a:r>
            <a:endParaRPr lang="en-GB" dirty="0"/>
          </a:p>
        </p:txBody>
      </p:sp>
      <p:sp>
        <p:nvSpPr>
          <p:cNvPr id="3" name="Content Placeholder 2">
            <a:extLst>
              <a:ext uri="{FF2B5EF4-FFF2-40B4-BE49-F238E27FC236}">
                <a16:creationId xmlns:a16="http://schemas.microsoft.com/office/drawing/2014/main" id="{BDAA4F07-3BB7-3FB1-766A-2D1CC6FB2676}"/>
              </a:ext>
            </a:extLst>
          </p:cNvPr>
          <p:cNvSpPr>
            <a:spLocks noGrp="1"/>
          </p:cNvSpPr>
          <p:nvPr>
            <p:ph idx="1"/>
          </p:nvPr>
        </p:nvSpPr>
        <p:spPr/>
        <p:txBody>
          <a:bodyPr>
            <a:noAutofit/>
          </a:bodyPr>
          <a:lstStyle/>
          <a:p>
            <a:pPr marL="0" indent="0">
              <a:buNone/>
            </a:pPr>
            <a:r>
              <a:rPr lang="en-GB" sz="2400" dirty="0"/>
              <a:t>Obesity and its related disease conditions appear to have significant adverse socio-economic implications at individual and population levels. These include</a:t>
            </a:r>
          </a:p>
          <a:p>
            <a:r>
              <a:rPr lang="en-GB" sz="2400" dirty="0"/>
              <a:t>Work absenteeism, </a:t>
            </a:r>
          </a:p>
          <a:p>
            <a:r>
              <a:rPr lang="en-GB" sz="2400" dirty="0"/>
              <a:t>Reduced productivity, </a:t>
            </a:r>
          </a:p>
          <a:p>
            <a:r>
              <a:rPr lang="en-GB" sz="2400" dirty="0"/>
              <a:t>Psycho-social distress, </a:t>
            </a:r>
          </a:p>
          <a:p>
            <a:r>
              <a:rPr lang="en-GB" sz="2400" dirty="0"/>
              <a:t>Overwhelming health expenditures, </a:t>
            </a:r>
          </a:p>
          <a:p>
            <a:r>
              <a:rPr lang="en-GB" sz="2400" dirty="0"/>
              <a:t>Increased dependency ratio.</a:t>
            </a:r>
          </a:p>
          <a:p>
            <a:pPr marL="0" indent="0">
              <a:buNone/>
            </a:pPr>
            <a:r>
              <a:rPr lang="en-GB" sz="2400" dirty="0"/>
              <a:t>                                                                     (</a:t>
            </a:r>
            <a:r>
              <a:rPr lang="en-GB" sz="2400" dirty="0" err="1">
                <a:solidFill>
                  <a:srgbClr val="222222"/>
                </a:solidFill>
                <a:effectLst/>
                <a:ea typeface="Calibri" panose="020F0502020204030204" pitchFamily="34" charset="0"/>
              </a:rPr>
              <a:t>Semeeh</a:t>
            </a:r>
            <a:r>
              <a:rPr lang="en-GB" sz="2400" dirty="0">
                <a:solidFill>
                  <a:srgbClr val="222222"/>
                </a:solidFill>
                <a:effectLst/>
                <a:ea typeface="Calibri" panose="020F0502020204030204" pitchFamily="34" charset="0"/>
              </a:rPr>
              <a:t>,</a:t>
            </a:r>
            <a:r>
              <a:rPr lang="en-GB" sz="2400" dirty="0">
                <a:solidFill>
                  <a:srgbClr val="222222"/>
                </a:solidFill>
                <a:ea typeface="Calibri" panose="020F0502020204030204" pitchFamily="34" charset="0"/>
              </a:rPr>
              <a:t> </a:t>
            </a:r>
            <a:r>
              <a:rPr lang="en-GB" sz="2400" dirty="0">
                <a:solidFill>
                  <a:srgbClr val="222222"/>
                </a:solidFill>
                <a:effectLst/>
                <a:ea typeface="Calibri" panose="020F0502020204030204" pitchFamily="34" charset="0"/>
              </a:rPr>
              <a:t>2011)</a:t>
            </a:r>
            <a:r>
              <a:rPr lang="en-GB" sz="2400" dirty="0"/>
              <a:t>        </a:t>
            </a:r>
          </a:p>
        </p:txBody>
      </p:sp>
    </p:spTree>
    <p:extLst>
      <p:ext uri="{BB962C8B-B14F-4D97-AF65-F5344CB8AC3E}">
        <p14:creationId xmlns:p14="http://schemas.microsoft.com/office/powerpoint/2010/main" val="3629648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A04ED-5368-15BF-A881-267DB12F7B8B}"/>
              </a:ext>
            </a:extLst>
          </p:cNvPr>
          <p:cNvSpPr>
            <a:spLocks noGrp="1"/>
          </p:cNvSpPr>
          <p:nvPr>
            <p:ph type="title"/>
          </p:nvPr>
        </p:nvSpPr>
        <p:spPr/>
        <p:txBody>
          <a:bodyPr/>
          <a:lstStyle/>
          <a:p>
            <a:r>
              <a:rPr lang="en-GB" sz="4400" b="1" dirty="0"/>
              <a:t>Obesity: challenges</a:t>
            </a:r>
            <a:endParaRPr lang="en-GB" dirty="0"/>
          </a:p>
        </p:txBody>
      </p:sp>
      <p:sp>
        <p:nvSpPr>
          <p:cNvPr id="3" name="Content Placeholder 2">
            <a:extLst>
              <a:ext uri="{FF2B5EF4-FFF2-40B4-BE49-F238E27FC236}">
                <a16:creationId xmlns:a16="http://schemas.microsoft.com/office/drawing/2014/main" id="{65F8FFDC-604E-C6BC-04B2-1860C33FE373}"/>
              </a:ext>
            </a:extLst>
          </p:cNvPr>
          <p:cNvSpPr>
            <a:spLocks noGrp="1"/>
          </p:cNvSpPr>
          <p:nvPr>
            <p:ph idx="1"/>
          </p:nvPr>
        </p:nvSpPr>
        <p:spPr/>
        <p:txBody>
          <a:bodyPr>
            <a:normAutofit lnSpcReduction="10000"/>
          </a:bodyPr>
          <a:lstStyle/>
          <a:p>
            <a:r>
              <a:rPr lang="en-GB" sz="2400" dirty="0"/>
              <a:t>In the UK, “more than 1 in 4 adults is obese (OECD, 2017). </a:t>
            </a:r>
          </a:p>
          <a:p>
            <a:r>
              <a:rPr lang="en-GB" sz="2400" dirty="0"/>
              <a:t>Between 1993 and 2011, obesity rates rose from 13% to 24% in men and from 16% to 26% in women” (NICE, 2014). </a:t>
            </a:r>
          </a:p>
          <a:p>
            <a:r>
              <a:rPr lang="en-GB" sz="2400" dirty="0"/>
              <a:t>In England, “27% of adults are obese (a rise from 15% in 1993) and a further 36% are overweight” (House of Commons, 2017; NHS Digital, 2017). </a:t>
            </a:r>
          </a:p>
          <a:p>
            <a:r>
              <a:rPr lang="en-GB" sz="2400" dirty="0"/>
              <a:t>About “35% of the population are projected to be obese in 2030” (OECD, 2017).</a:t>
            </a:r>
          </a:p>
        </p:txBody>
      </p:sp>
    </p:spTree>
    <p:extLst>
      <p:ext uri="{BB962C8B-B14F-4D97-AF65-F5344CB8AC3E}">
        <p14:creationId xmlns:p14="http://schemas.microsoft.com/office/powerpoint/2010/main" val="1630116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89AD-0DEF-9D8E-D1B3-8FC11214A93B}"/>
              </a:ext>
            </a:extLst>
          </p:cNvPr>
          <p:cNvSpPr>
            <a:spLocks noGrp="1"/>
          </p:cNvSpPr>
          <p:nvPr>
            <p:ph type="title"/>
          </p:nvPr>
        </p:nvSpPr>
        <p:spPr/>
        <p:txBody>
          <a:bodyPr/>
          <a:lstStyle/>
          <a:p>
            <a:r>
              <a:rPr lang="en-GB" sz="4400" b="1" dirty="0"/>
              <a:t>Obesity: challenges</a:t>
            </a:r>
            <a:endParaRPr lang="en-GB" dirty="0"/>
          </a:p>
        </p:txBody>
      </p:sp>
      <p:sp>
        <p:nvSpPr>
          <p:cNvPr id="3" name="Content Placeholder 2">
            <a:extLst>
              <a:ext uri="{FF2B5EF4-FFF2-40B4-BE49-F238E27FC236}">
                <a16:creationId xmlns:a16="http://schemas.microsoft.com/office/drawing/2014/main" id="{C8979B5F-41DB-DC87-D503-2A685A793E1F}"/>
              </a:ext>
            </a:extLst>
          </p:cNvPr>
          <p:cNvSpPr>
            <a:spLocks noGrp="1"/>
          </p:cNvSpPr>
          <p:nvPr>
            <p:ph idx="1"/>
          </p:nvPr>
        </p:nvSpPr>
        <p:spPr/>
        <p:txBody>
          <a:bodyPr>
            <a:normAutofit fontScale="62500" lnSpcReduction="20000"/>
          </a:bodyPr>
          <a:lstStyle/>
          <a:p>
            <a:pPr marL="0" indent="0">
              <a:buNone/>
            </a:pPr>
            <a:r>
              <a:rPr lang="en-GB" dirty="0"/>
              <a:t>According to Health Survey for England (2015),</a:t>
            </a:r>
          </a:p>
          <a:p>
            <a:r>
              <a:rPr lang="en-GB" dirty="0"/>
              <a:t>Obesity was generally “more prevalent in the North of England and the Midlands than in the South of England”.</a:t>
            </a:r>
          </a:p>
          <a:p>
            <a:r>
              <a:rPr lang="en-GB" dirty="0"/>
              <a:t>“Men are more likely to be overweight or obese than women (68% of men compared with 58% of women), but women are more likely to be morbidly obese (defined as obesity III or obesity II with comorbidities [3.6% of women compared with 2.2% of men])”. </a:t>
            </a:r>
          </a:p>
          <a:p>
            <a:r>
              <a:rPr lang="en-GB" dirty="0"/>
              <a:t>The “age group most likely to be overweight or obese is the 55–64 age group, but only by a small margin”.</a:t>
            </a:r>
          </a:p>
          <a:p>
            <a:r>
              <a:rPr lang="en-GB" dirty="0"/>
              <a:t>“39% of women in the 2nd lowest household income quintile were obese compared with 17% of women in the highest income quintile”.</a:t>
            </a:r>
          </a:p>
          <a:p>
            <a:pPr marL="0" indent="0">
              <a:buNone/>
            </a:pPr>
            <a:r>
              <a:rPr lang="en-GB" dirty="0"/>
              <a:t>                                    </a:t>
            </a:r>
          </a:p>
          <a:p>
            <a:pPr marL="0" indent="0">
              <a:buNone/>
            </a:pPr>
            <a:r>
              <a:rPr lang="en-GB" dirty="0"/>
              <a:t>                                       (House of Commons, 2017; NHS Digital, 2017)</a:t>
            </a:r>
          </a:p>
        </p:txBody>
      </p:sp>
    </p:spTree>
    <p:extLst>
      <p:ext uri="{BB962C8B-B14F-4D97-AF65-F5344CB8AC3E}">
        <p14:creationId xmlns:p14="http://schemas.microsoft.com/office/powerpoint/2010/main" val="1987385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dirty="0"/>
              <a:t>Working groups read the 2014/2015 report below and find out the following question</a:t>
            </a:r>
          </a:p>
          <a:p>
            <a:endParaRPr lang="en-GB" sz="2800" dirty="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dirty="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dirty="0">
              <a:ln>
                <a:noFill/>
              </a:ln>
              <a:solidFill>
                <a:prstClr val="black"/>
              </a:solidFill>
              <a:effectLst/>
              <a:uLnTx/>
              <a:uFillTx/>
              <a:ea typeface="+mn-ea"/>
              <a:cs typeface="+mn-cs"/>
            </a:endParaRPr>
          </a:p>
          <a:p>
            <a:pPr marL="0" indent="0">
              <a:buNone/>
            </a:pPr>
            <a:endParaRPr lang="en-GB" sz="2800" dirty="0"/>
          </a:p>
          <a:p>
            <a:pPr marL="0" indent="0" algn="ctr">
              <a:buNone/>
            </a:pPr>
            <a:r>
              <a:rPr lang="en-GB" sz="2800" b="1" dirty="0"/>
              <a:t>Feedback your findings to the whole class</a:t>
            </a:r>
          </a:p>
          <a:p>
            <a:pPr marL="0" indent="0" algn="ctr">
              <a:buNone/>
            </a:pPr>
            <a:r>
              <a:rPr lang="en-GB" sz="2800" b="1" dirty="0"/>
              <a:t>20mins</a:t>
            </a:r>
          </a:p>
        </p:txBody>
      </p:sp>
    </p:spTree>
    <p:extLst>
      <p:ext uri="{BB962C8B-B14F-4D97-AF65-F5344CB8AC3E}">
        <p14:creationId xmlns:p14="http://schemas.microsoft.com/office/powerpoint/2010/main" val="2288162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1">
            <a:extLst>
              <a:ext uri="{FF2B5EF4-FFF2-40B4-BE49-F238E27FC236}">
                <a16:creationId xmlns:a16="http://schemas.microsoft.com/office/drawing/2014/main" id="{901A395C-2A15-BF1A-65FF-FF114CCAF79C}"/>
              </a:ext>
            </a:extLst>
          </p:cNvPr>
          <p:cNvSpPr>
            <a:spLocks noGrp="1"/>
          </p:cNvSpPr>
          <p:nvPr>
            <p:ph idx="1"/>
          </p:nvPr>
        </p:nvSpPr>
        <p:spPr/>
        <p:txBody>
          <a:bodyPr/>
          <a:lstStyle/>
          <a:p>
            <a:r>
              <a:rPr lang="en-GB" altLang="en-US" sz="2000" dirty="0"/>
              <a:t>How many women and men are overweight or obese?</a:t>
            </a:r>
          </a:p>
          <a:p>
            <a:r>
              <a:rPr lang="en-GB" altLang="en-US" sz="2000" dirty="0"/>
              <a:t>The different percentages for men and women in deprived areas and least deprived areas?</a:t>
            </a:r>
          </a:p>
          <a:p>
            <a:r>
              <a:rPr lang="en-GB" altLang="en-US" sz="2000" dirty="0"/>
              <a:t>Where the UK Obesity levels sit in comparison to the rest of the world. Which country has the highest and which is the lowest?</a:t>
            </a:r>
          </a:p>
          <a:p>
            <a:r>
              <a:rPr lang="en-GB" altLang="en-US" sz="2000" dirty="0"/>
              <a:t>Results of national child measurement programme reception and year 6 and the difference between deprived and least deprived?</a:t>
            </a:r>
          </a:p>
          <a:p>
            <a:r>
              <a:rPr lang="en-GB" altLang="en-US" sz="2000" dirty="0"/>
              <a:t>Demographic which area of UK has highest levels of childhood obesity and which has lowest?</a:t>
            </a:r>
          </a:p>
          <a:p>
            <a:r>
              <a:rPr lang="en-GB" altLang="en-US" sz="2000" dirty="0"/>
              <a:t>Number of hospital admissions, which age group has highest and which sex?</a:t>
            </a:r>
          </a:p>
          <a:p>
            <a:endParaRPr lang="en-GB" altLang="en-US" dirty="0"/>
          </a:p>
        </p:txBody>
      </p:sp>
      <p:sp>
        <p:nvSpPr>
          <p:cNvPr id="3" name="Title 2">
            <a:extLst>
              <a:ext uri="{FF2B5EF4-FFF2-40B4-BE49-F238E27FC236}">
                <a16:creationId xmlns:a16="http://schemas.microsoft.com/office/drawing/2014/main" id="{3E1D7C19-DABB-439F-97EA-7F8C30ABA81A}"/>
              </a:ext>
            </a:extLst>
          </p:cNvPr>
          <p:cNvSpPr>
            <a:spLocks noGrp="1"/>
          </p:cNvSpPr>
          <p:nvPr>
            <p:ph type="title"/>
          </p:nvPr>
        </p:nvSpPr>
        <p:spPr/>
        <p:txBody>
          <a:bodyPr>
            <a:normAutofit/>
          </a:bodyPr>
          <a:lstStyle/>
          <a:p>
            <a:pPr>
              <a:defRPr/>
            </a:pPr>
            <a:r>
              <a:rPr lang="en-GB" b="1" dirty="0"/>
              <a:t>Activity question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the Obesity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986944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2FDF-C3EA-E9C8-212E-2CED30D27408}"/>
              </a:ext>
            </a:extLst>
          </p:cNvPr>
          <p:cNvSpPr>
            <a:spLocks noGrp="1"/>
          </p:cNvSpPr>
          <p:nvPr>
            <p:ph type="title"/>
          </p:nvPr>
        </p:nvSpPr>
        <p:spPr>
          <a:xfrm>
            <a:off x="457200" y="274638"/>
            <a:ext cx="8229600" cy="418058"/>
          </a:xfrm>
        </p:spPr>
        <p:txBody>
          <a:bodyPr>
            <a:normAutofit fontScale="90000"/>
          </a:bodyPr>
          <a:lstStyle/>
          <a:p>
            <a:r>
              <a:rPr lang="en-GB" b="1" dirty="0"/>
              <a:t> Obesity: priorities</a:t>
            </a:r>
          </a:p>
        </p:txBody>
      </p:sp>
      <p:sp>
        <p:nvSpPr>
          <p:cNvPr id="3" name="Content Placeholder 2">
            <a:extLst>
              <a:ext uri="{FF2B5EF4-FFF2-40B4-BE49-F238E27FC236}">
                <a16:creationId xmlns:a16="http://schemas.microsoft.com/office/drawing/2014/main" id="{1390266B-56B5-B9D4-D83D-3BFD1A18C8E3}"/>
              </a:ext>
            </a:extLst>
          </p:cNvPr>
          <p:cNvSpPr>
            <a:spLocks noGrp="1"/>
          </p:cNvSpPr>
          <p:nvPr>
            <p:ph idx="1"/>
          </p:nvPr>
        </p:nvSpPr>
        <p:spPr>
          <a:xfrm>
            <a:off x="457200" y="836712"/>
            <a:ext cx="8229600" cy="4680521"/>
          </a:xfrm>
        </p:spPr>
        <p:txBody>
          <a:bodyPr>
            <a:noAutofit/>
          </a:bodyPr>
          <a:lstStyle/>
          <a:p>
            <a:pPr marL="0" indent="0">
              <a:buNone/>
            </a:pPr>
            <a:r>
              <a:rPr lang="en-GB" sz="2400" dirty="0"/>
              <a:t>Reducing obesity, particularly among children, is one of the priorities of Public Health England (PHE). </a:t>
            </a:r>
          </a:p>
          <a:p>
            <a:pPr marL="0" indent="0">
              <a:buNone/>
            </a:pPr>
            <a:r>
              <a:rPr lang="en-GB" sz="2400" dirty="0"/>
              <a:t>PHE aims to increase the proportion of children leaving primary school with a healthy weight, as well as reductions in levels of excess weight in adults.</a:t>
            </a:r>
          </a:p>
          <a:p>
            <a:pPr marL="0" indent="0">
              <a:buNone/>
            </a:pPr>
            <a:endParaRPr lang="en-GB" sz="2400" dirty="0"/>
          </a:p>
          <a:p>
            <a:pPr marL="0" indent="0">
              <a:buNone/>
            </a:pPr>
            <a:r>
              <a:rPr lang="en-GB" sz="2400" b="1" dirty="0"/>
              <a:t>NHS</a:t>
            </a:r>
          </a:p>
          <a:p>
            <a:r>
              <a:rPr lang="en-GB" sz="2400" dirty="0"/>
              <a:t>Managers and health professionals in all primary care settings should ensure that preventing and managing obesity is a priority, at both strategic and delivery levels. </a:t>
            </a:r>
          </a:p>
          <a:p>
            <a:pPr marL="0" indent="0">
              <a:buNone/>
            </a:pPr>
            <a:r>
              <a:rPr kumimoji="0" lang="en-GB" sz="2400" b="0" i="0" u="none" strike="noStrike" kern="1200" cap="none" spc="0" normalizeH="0" baseline="0" noProof="0" dirty="0">
                <a:ln>
                  <a:noFill/>
                </a:ln>
                <a:solidFill>
                  <a:prstClr val="black"/>
                </a:solidFill>
                <a:effectLst/>
                <a:uLnTx/>
                <a:uFillTx/>
                <a:latin typeface="Myriad Pro"/>
                <a:ea typeface="+mn-ea"/>
                <a:cs typeface="+mn-cs"/>
              </a:rPr>
              <a:t>                                                                           </a:t>
            </a:r>
            <a:r>
              <a:rPr kumimoji="0" lang="en-GB" sz="2400" b="0" i="0" u="none" strike="noStrike" kern="1200" cap="none" spc="0" normalizeH="0" baseline="0" noProof="0">
                <a:ln>
                  <a:noFill/>
                </a:ln>
                <a:solidFill>
                  <a:prstClr val="black"/>
                </a:solidFill>
                <a:effectLst/>
                <a:uLnTx/>
                <a:uFillTx/>
                <a:latin typeface="Myriad Pro"/>
                <a:ea typeface="+mn-ea"/>
                <a:cs typeface="+mn-cs"/>
              </a:rPr>
              <a:t>(PHE, </a:t>
            </a:r>
            <a:r>
              <a:rPr kumimoji="0" lang="en-GB" sz="2400" b="0" i="0" u="none" strike="noStrike" kern="1200" cap="none" spc="0" normalizeH="0" baseline="0" noProof="0" dirty="0">
                <a:ln>
                  <a:noFill/>
                </a:ln>
                <a:solidFill>
                  <a:prstClr val="black"/>
                </a:solidFill>
                <a:effectLst/>
                <a:uLnTx/>
                <a:uFillTx/>
                <a:latin typeface="Myriad Pro"/>
                <a:ea typeface="+mn-ea"/>
                <a:cs typeface="+mn-cs"/>
              </a:rPr>
              <a:t>2019)</a:t>
            </a:r>
            <a:endParaRPr lang="en-GB" sz="2400" b="1" dirty="0"/>
          </a:p>
          <a:p>
            <a:pPr marL="0" indent="0">
              <a:buNone/>
            </a:pPr>
            <a:r>
              <a:rPr lang="en-GB" sz="2400" dirty="0"/>
              <a:t>                                                                                                         </a:t>
            </a:r>
          </a:p>
        </p:txBody>
      </p:sp>
    </p:spTree>
    <p:extLst>
      <p:ext uri="{BB962C8B-B14F-4D97-AF65-F5344CB8AC3E}">
        <p14:creationId xmlns:p14="http://schemas.microsoft.com/office/powerpoint/2010/main" val="2212792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A2828-B456-7F53-F530-D915B1B6A0A2}"/>
              </a:ext>
            </a:extLst>
          </p:cNvPr>
          <p:cNvSpPr>
            <a:spLocks noGrp="1"/>
          </p:cNvSpPr>
          <p:nvPr>
            <p:ph type="title"/>
          </p:nvPr>
        </p:nvSpPr>
        <p:spPr>
          <a:xfrm>
            <a:off x="457200" y="188640"/>
            <a:ext cx="8229600" cy="418058"/>
          </a:xfrm>
        </p:spPr>
        <p:txBody>
          <a:bodyPr>
            <a:normAutofit fontScale="90000"/>
          </a:bodyPr>
          <a:lstStyle/>
          <a:p>
            <a:r>
              <a:rPr lang="en-GB" sz="3200" b="1" dirty="0"/>
              <a:t>Obesity: Priorities</a:t>
            </a:r>
          </a:p>
        </p:txBody>
      </p:sp>
      <p:sp>
        <p:nvSpPr>
          <p:cNvPr id="3" name="Content Placeholder 2">
            <a:extLst>
              <a:ext uri="{FF2B5EF4-FFF2-40B4-BE49-F238E27FC236}">
                <a16:creationId xmlns:a16="http://schemas.microsoft.com/office/drawing/2014/main" id="{6AA4E6E6-A79A-E8B4-01AA-DDBBDA33F943}"/>
              </a:ext>
            </a:extLst>
          </p:cNvPr>
          <p:cNvSpPr>
            <a:spLocks noGrp="1"/>
          </p:cNvSpPr>
          <p:nvPr>
            <p:ph idx="1"/>
          </p:nvPr>
        </p:nvSpPr>
        <p:spPr>
          <a:xfrm>
            <a:off x="457200" y="692696"/>
            <a:ext cx="8229600" cy="4320481"/>
          </a:xfrm>
        </p:spPr>
        <p:txBody>
          <a:bodyPr>
            <a:normAutofit fontScale="25000" lnSpcReduction="20000"/>
          </a:bodyPr>
          <a:lstStyle/>
          <a:p>
            <a:pPr marL="0" indent="0">
              <a:buNone/>
            </a:pPr>
            <a:r>
              <a:rPr lang="en-GB" sz="6200" b="1" dirty="0"/>
              <a:t>Local authorities and partners</a:t>
            </a:r>
          </a:p>
          <a:p>
            <a:pPr marL="0" indent="0">
              <a:buNone/>
            </a:pPr>
            <a:endParaRPr lang="en-GB" sz="6200" b="1" dirty="0"/>
          </a:p>
          <a:p>
            <a:pPr marL="0" indent="0">
              <a:buNone/>
            </a:pPr>
            <a:r>
              <a:rPr lang="en-GB" sz="7200" dirty="0"/>
              <a:t>Local authorities should work with local partners, such as industry and voluntary organisations, to create and manage more safe spaces for incidental and planned physical activity, addressing as a priority any concerns about safety, crime and inclusion, by:</a:t>
            </a:r>
          </a:p>
          <a:p>
            <a:endParaRPr lang="en-GB" sz="7200" dirty="0"/>
          </a:p>
          <a:p>
            <a:r>
              <a:rPr lang="en-GB" sz="7200" dirty="0"/>
              <a:t>Providing facilities and schemes such as cycling and walking routes, cycle parking, area maps and safe play areas</a:t>
            </a:r>
          </a:p>
          <a:p>
            <a:endParaRPr lang="en-GB" sz="7200" dirty="0"/>
          </a:p>
          <a:p>
            <a:r>
              <a:rPr lang="en-GB" sz="7200" dirty="0"/>
              <a:t>Making streets cleaner and safer, through measures such as traffic calming, congestion charging, pedestrian crossings, cycle routes, lighting and walking schemes</a:t>
            </a:r>
          </a:p>
          <a:p>
            <a:endParaRPr lang="en-GB" sz="7200" dirty="0"/>
          </a:p>
          <a:p>
            <a:r>
              <a:rPr lang="en-GB" sz="7200" dirty="0"/>
              <a:t>Ensuring buildings and spaces are designed to encourage people to be more physically active (for example, through positioning and signing of stairs, entrances and walkways)</a:t>
            </a:r>
          </a:p>
          <a:p>
            <a:endParaRPr lang="en-GB" sz="7200" dirty="0"/>
          </a:p>
          <a:p>
            <a:r>
              <a:rPr lang="en-GB" sz="7200" dirty="0"/>
              <a:t>Considering in particular people who require tailored information and support, especially inactive, vulnerable groups.</a:t>
            </a:r>
          </a:p>
          <a:p>
            <a:endParaRPr lang="en-GB" sz="6400" dirty="0"/>
          </a:p>
          <a:p>
            <a:pPr marL="0" indent="0">
              <a:buNone/>
            </a:pPr>
            <a:r>
              <a:rPr lang="en-GB" sz="6400" dirty="0"/>
              <a:t>                                                                                                                          (PHE 2019)</a:t>
            </a:r>
          </a:p>
        </p:txBody>
      </p:sp>
    </p:spTree>
    <p:extLst>
      <p:ext uri="{BB962C8B-B14F-4D97-AF65-F5344CB8AC3E}">
        <p14:creationId xmlns:p14="http://schemas.microsoft.com/office/powerpoint/2010/main" val="2980967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6779F-2F27-2D5A-CB84-699C6029D089}"/>
              </a:ext>
            </a:extLst>
          </p:cNvPr>
          <p:cNvSpPr>
            <a:spLocks noGrp="1"/>
          </p:cNvSpPr>
          <p:nvPr>
            <p:ph type="title"/>
          </p:nvPr>
        </p:nvSpPr>
        <p:spPr>
          <a:xfrm>
            <a:off x="457200" y="274638"/>
            <a:ext cx="8229600" cy="490066"/>
          </a:xfrm>
        </p:spPr>
        <p:txBody>
          <a:bodyPr>
            <a:noAutofit/>
          </a:bodyPr>
          <a:lstStyle/>
          <a:p>
            <a:r>
              <a:rPr lang="en-GB" sz="3200" b="1" dirty="0"/>
              <a:t>Obesity: Priorities</a:t>
            </a:r>
          </a:p>
        </p:txBody>
      </p:sp>
      <p:sp>
        <p:nvSpPr>
          <p:cNvPr id="3" name="Content Placeholder 2">
            <a:extLst>
              <a:ext uri="{FF2B5EF4-FFF2-40B4-BE49-F238E27FC236}">
                <a16:creationId xmlns:a16="http://schemas.microsoft.com/office/drawing/2014/main" id="{B8509734-B382-A941-2FBB-CBB23F5E2856}"/>
              </a:ext>
            </a:extLst>
          </p:cNvPr>
          <p:cNvSpPr>
            <a:spLocks noGrp="1"/>
          </p:cNvSpPr>
          <p:nvPr>
            <p:ph idx="1"/>
          </p:nvPr>
        </p:nvSpPr>
        <p:spPr>
          <a:xfrm>
            <a:off x="457200" y="1052736"/>
            <a:ext cx="8229600" cy="3917032"/>
          </a:xfrm>
        </p:spPr>
        <p:txBody>
          <a:bodyPr>
            <a:noAutofit/>
          </a:bodyPr>
          <a:lstStyle/>
          <a:p>
            <a:pPr marL="0" indent="0">
              <a:buNone/>
            </a:pPr>
            <a:r>
              <a:rPr lang="en-GB" sz="2400" b="1" dirty="0"/>
              <a:t>Early years settings  and Nurseries and other childcare facilities should</a:t>
            </a:r>
            <a:r>
              <a:rPr lang="en-GB" sz="2400" dirty="0"/>
              <a:t>:</a:t>
            </a:r>
          </a:p>
          <a:p>
            <a:pPr marL="0" indent="0">
              <a:buNone/>
            </a:pPr>
            <a:endParaRPr lang="en-GB" sz="2400" dirty="0"/>
          </a:p>
          <a:p>
            <a:r>
              <a:rPr lang="en-GB" sz="2400" dirty="0"/>
              <a:t>Minimise sedentary activities during play time, and provide regular opportunities for enjoyable active play and structured physical activity sessions</a:t>
            </a:r>
          </a:p>
          <a:p>
            <a:endParaRPr lang="en-GB" sz="2400" dirty="0"/>
          </a:p>
          <a:p>
            <a:r>
              <a:rPr lang="en-GB" sz="2400" dirty="0"/>
              <a:t>Implement Department for Education and Skills, Food Standards Agency and Caroline Walker Trust guidance on food procurement and healthy catering.</a:t>
            </a:r>
          </a:p>
          <a:p>
            <a:pPr marL="0" indent="0">
              <a:buNone/>
            </a:pPr>
            <a:r>
              <a:rPr lang="en-GB" sz="2400" dirty="0"/>
              <a:t>                                                                             (PHE, 2019)</a:t>
            </a:r>
          </a:p>
          <a:p>
            <a:endParaRPr lang="en-GB" sz="2000" dirty="0"/>
          </a:p>
        </p:txBody>
      </p:sp>
    </p:spTree>
    <p:extLst>
      <p:ext uri="{BB962C8B-B14F-4D97-AF65-F5344CB8AC3E}">
        <p14:creationId xmlns:p14="http://schemas.microsoft.com/office/powerpoint/2010/main" val="171935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9979-C93F-DCF9-D923-F1EA6AF0599C}"/>
              </a:ext>
            </a:extLst>
          </p:cNvPr>
          <p:cNvSpPr>
            <a:spLocks noGrp="1"/>
          </p:cNvSpPr>
          <p:nvPr>
            <p:ph type="title"/>
          </p:nvPr>
        </p:nvSpPr>
        <p:spPr>
          <a:xfrm>
            <a:off x="457200" y="116632"/>
            <a:ext cx="8229600" cy="490066"/>
          </a:xfrm>
        </p:spPr>
        <p:txBody>
          <a:bodyPr>
            <a:normAutofit fontScale="90000"/>
          </a:bodyPr>
          <a:lstStyle/>
          <a:p>
            <a:r>
              <a:rPr lang="en-GB" sz="2800" b="1" dirty="0"/>
              <a:t>Obesity: Priorities</a:t>
            </a:r>
            <a:endParaRPr lang="en-GB" sz="2800" dirty="0"/>
          </a:p>
        </p:txBody>
      </p:sp>
      <p:sp>
        <p:nvSpPr>
          <p:cNvPr id="3" name="Content Placeholder 2">
            <a:extLst>
              <a:ext uri="{FF2B5EF4-FFF2-40B4-BE49-F238E27FC236}">
                <a16:creationId xmlns:a16="http://schemas.microsoft.com/office/drawing/2014/main" id="{A4DCDDD1-6840-8D39-0DB6-3DCF71399220}"/>
              </a:ext>
            </a:extLst>
          </p:cNvPr>
          <p:cNvSpPr>
            <a:spLocks noGrp="1"/>
          </p:cNvSpPr>
          <p:nvPr>
            <p:ph idx="1"/>
          </p:nvPr>
        </p:nvSpPr>
        <p:spPr>
          <a:xfrm>
            <a:off x="457200" y="692696"/>
            <a:ext cx="8229600" cy="4824537"/>
          </a:xfrm>
        </p:spPr>
        <p:txBody>
          <a:bodyPr>
            <a:normAutofit fontScale="25000" lnSpcReduction="20000"/>
          </a:bodyPr>
          <a:lstStyle/>
          <a:p>
            <a:pPr marL="0" indent="0">
              <a:buNone/>
            </a:pPr>
            <a:r>
              <a:rPr lang="en-GB" sz="7000" b="1" dirty="0"/>
              <a:t>Schools</a:t>
            </a:r>
          </a:p>
          <a:p>
            <a:r>
              <a:rPr lang="en-GB" sz="6400" dirty="0"/>
              <a:t>Head teachers and chairs of governors, in collaboration with parents and pupils, should assess the whole school environment and ensure that the ethos of all school policies helps children and young people to maintain a healthy weight, eat a healthy diet and be physically active.</a:t>
            </a:r>
          </a:p>
          <a:p>
            <a:endParaRPr lang="en-GB" sz="6400" b="1" dirty="0"/>
          </a:p>
          <a:p>
            <a:pPr marL="0" indent="0">
              <a:buNone/>
            </a:pPr>
            <a:r>
              <a:rPr lang="en-GB" sz="6400" b="1" dirty="0"/>
              <a:t>Workplaces</a:t>
            </a:r>
          </a:p>
          <a:p>
            <a:pPr marL="0" indent="0">
              <a:buNone/>
            </a:pPr>
            <a:r>
              <a:rPr lang="en-GB" sz="6400" dirty="0"/>
              <a:t>Workplaces should provide opportunities for staff to eat a healthy diet and be physically active, through:</a:t>
            </a:r>
          </a:p>
          <a:p>
            <a:endParaRPr lang="en-GB" sz="6400" dirty="0"/>
          </a:p>
          <a:p>
            <a:r>
              <a:rPr lang="en-GB" sz="6400" dirty="0"/>
              <a:t>Active and continuous promotion of healthy choices in restaurants, hospitality, vending machines and shops for staff and clients, in line with existing Food Standards Agency guidance</a:t>
            </a:r>
          </a:p>
          <a:p>
            <a:endParaRPr lang="en-GB" sz="6400" dirty="0"/>
          </a:p>
          <a:p>
            <a:r>
              <a:rPr lang="en-GB" sz="6400" dirty="0"/>
              <a:t>A supportive physical environment, such as improvements to stairwells and providing showers and secure cycle parking</a:t>
            </a:r>
          </a:p>
          <a:p>
            <a:endParaRPr lang="en-GB" sz="6400" dirty="0"/>
          </a:p>
          <a:p>
            <a:r>
              <a:rPr lang="en-GB" sz="6400" dirty="0"/>
              <a:t>Recreational opportunities, such as supporting out-of-hours social activities, lunchtime walks and use of local leisure facilities.</a:t>
            </a:r>
          </a:p>
          <a:p>
            <a:endParaRPr lang="en-GB" sz="6400" dirty="0"/>
          </a:p>
          <a:p>
            <a:pPr marL="0" indent="0">
              <a:buNone/>
            </a:pPr>
            <a:r>
              <a:rPr lang="en-GB" sz="6400" dirty="0"/>
              <a:t>                                                                                                                            (PHE, 2015)</a:t>
            </a:r>
          </a:p>
          <a:p>
            <a:endParaRPr lang="en-GB" dirty="0"/>
          </a:p>
        </p:txBody>
      </p:sp>
    </p:spTree>
    <p:extLst>
      <p:ext uri="{BB962C8B-B14F-4D97-AF65-F5344CB8AC3E}">
        <p14:creationId xmlns:p14="http://schemas.microsoft.com/office/powerpoint/2010/main" val="2488813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is Lifestyle behaviours?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632449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A57BD-40B4-683B-88C6-41A406C5C169}"/>
              </a:ext>
            </a:extLst>
          </p:cNvPr>
          <p:cNvSpPr>
            <a:spLocks noGrp="1"/>
          </p:cNvSpPr>
          <p:nvPr>
            <p:ph type="title"/>
          </p:nvPr>
        </p:nvSpPr>
        <p:spPr/>
        <p:txBody>
          <a:bodyPr>
            <a:normAutofit fontScale="90000"/>
          </a:bodyPr>
          <a:lstStyle/>
          <a:p>
            <a:r>
              <a:rPr lang="en-GB" b="1" dirty="0"/>
              <a:t>Definition of Lifestyle behaviour</a:t>
            </a:r>
          </a:p>
        </p:txBody>
      </p:sp>
      <p:sp>
        <p:nvSpPr>
          <p:cNvPr id="3" name="Content Placeholder 2">
            <a:extLst>
              <a:ext uri="{FF2B5EF4-FFF2-40B4-BE49-F238E27FC236}">
                <a16:creationId xmlns:a16="http://schemas.microsoft.com/office/drawing/2014/main" id="{887E3053-19DC-453A-5BC9-A406369A26CB}"/>
              </a:ext>
            </a:extLst>
          </p:cNvPr>
          <p:cNvSpPr>
            <a:spLocks noGrp="1"/>
          </p:cNvSpPr>
          <p:nvPr>
            <p:ph idx="1"/>
          </p:nvPr>
        </p:nvSpPr>
        <p:spPr/>
        <p:txBody>
          <a:bodyPr>
            <a:normAutofit fontScale="92500" lnSpcReduction="10000"/>
          </a:bodyPr>
          <a:lstStyle/>
          <a:p>
            <a:r>
              <a:rPr lang="en-GB" dirty="0"/>
              <a:t>Lifestyle behaviours are “everyday activities that result from individual's values, knowledge, and norms shaped by broader cultural and socioeconomic context”. </a:t>
            </a:r>
          </a:p>
          <a:p>
            <a:r>
              <a:rPr lang="en-GB" dirty="0"/>
              <a:t>“These behaviours affect body weight as well as overall health and are influenced by a number of social characteristics”.</a:t>
            </a:r>
          </a:p>
          <a:p>
            <a:pPr marL="0" indent="0">
              <a:buNone/>
            </a:pPr>
            <a:r>
              <a:rPr lang="en-GB" dirty="0"/>
              <a:t>                                                  (Jarosz, 2018)</a:t>
            </a:r>
          </a:p>
        </p:txBody>
      </p:sp>
    </p:spTree>
    <p:extLst>
      <p:ext uri="{BB962C8B-B14F-4D97-AF65-F5344CB8AC3E}">
        <p14:creationId xmlns:p14="http://schemas.microsoft.com/office/powerpoint/2010/main" val="2018399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6341B-BD82-27AE-072B-86909E124193}"/>
              </a:ext>
            </a:extLst>
          </p:cNvPr>
          <p:cNvSpPr>
            <a:spLocks noGrp="1"/>
          </p:cNvSpPr>
          <p:nvPr>
            <p:ph type="title"/>
          </p:nvPr>
        </p:nvSpPr>
        <p:spPr/>
        <p:txBody>
          <a:bodyPr>
            <a:normAutofit/>
          </a:bodyPr>
          <a:lstStyle/>
          <a:p>
            <a:r>
              <a:rPr lang="en-GB" sz="3200" b="1" dirty="0"/>
              <a:t>Activity</a:t>
            </a:r>
          </a:p>
        </p:txBody>
      </p:sp>
      <p:sp>
        <p:nvSpPr>
          <p:cNvPr id="3" name="Content Placeholder 2">
            <a:extLst>
              <a:ext uri="{FF2B5EF4-FFF2-40B4-BE49-F238E27FC236}">
                <a16:creationId xmlns:a16="http://schemas.microsoft.com/office/drawing/2014/main" id="{365BAFEC-1CF6-6757-66CF-9E0FBF3AD229}"/>
              </a:ext>
            </a:extLst>
          </p:cNvPr>
          <p:cNvSpPr>
            <a:spLocks noGrp="1"/>
          </p:cNvSpPr>
          <p:nvPr>
            <p:ph idx="1"/>
          </p:nvPr>
        </p:nvSpPr>
        <p:spPr>
          <a:xfrm>
            <a:off x="457200" y="1399361"/>
            <a:ext cx="8229600" cy="3917032"/>
          </a:xfrm>
        </p:spPr>
        <p:txBody>
          <a:bodyPr>
            <a:normAutofit fontScale="92500" lnSpcReduction="10000"/>
          </a:bodyPr>
          <a:lstStyle/>
          <a:p>
            <a:r>
              <a:rPr lang="en-GB" dirty="0">
                <a:solidFill>
                  <a:srgbClr val="252525"/>
                </a:solidFill>
                <a:effectLst/>
              </a:rPr>
              <a:t>What are some of the lifestyle choices or behaviours that can affect the health of the population?</a:t>
            </a:r>
          </a:p>
          <a:p>
            <a:endParaRPr lang="en-GB" dirty="0">
              <a:solidFill>
                <a:srgbClr val="252525"/>
              </a:solidFill>
            </a:endParaRPr>
          </a:p>
          <a:p>
            <a:endParaRPr lang="en-GB" dirty="0">
              <a:solidFill>
                <a:srgbClr val="252525"/>
              </a:solidFill>
              <a:effectLst/>
            </a:endParaRPr>
          </a:p>
          <a:p>
            <a:r>
              <a:rPr lang="en-GB" dirty="0">
                <a:solidFill>
                  <a:srgbClr val="252525"/>
                </a:solidFill>
                <a:effectLst/>
              </a:rPr>
              <a:t>Discuss in pairs and then share with the entire group.</a:t>
            </a:r>
          </a:p>
          <a:p>
            <a:pPr marL="0" indent="0">
              <a:buNone/>
            </a:pPr>
            <a:r>
              <a:rPr lang="en-GB" dirty="0">
                <a:solidFill>
                  <a:srgbClr val="252525"/>
                </a:solidFill>
                <a:effectLst/>
              </a:rPr>
              <a:t>                               </a:t>
            </a:r>
            <a:r>
              <a:rPr lang="en-GB" b="1" dirty="0">
                <a:solidFill>
                  <a:srgbClr val="252525"/>
                </a:solidFill>
                <a:effectLst/>
              </a:rPr>
              <a:t>10mins</a:t>
            </a:r>
          </a:p>
          <a:p>
            <a:pPr marL="0" indent="0">
              <a:buNone/>
            </a:pPr>
            <a:endParaRPr lang="en-GB" dirty="0"/>
          </a:p>
        </p:txBody>
      </p:sp>
    </p:spTree>
    <p:extLst>
      <p:ext uri="{BB962C8B-B14F-4D97-AF65-F5344CB8AC3E}">
        <p14:creationId xmlns:p14="http://schemas.microsoft.com/office/powerpoint/2010/main" val="2176335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Lifestyle choices/behaviours: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530626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53D96-2228-7E69-66EB-736EE0FF1FA0}"/>
              </a:ext>
            </a:extLst>
          </p:cNvPr>
          <p:cNvSpPr>
            <a:spLocks noGrp="1"/>
          </p:cNvSpPr>
          <p:nvPr>
            <p:ph type="title"/>
          </p:nvPr>
        </p:nvSpPr>
        <p:spPr/>
        <p:txBody>
          <a:bodyPr>
            <a:normAutofit/>
          </a:bodyPr>
          <a:lstStyle/>
          <a:p>
            <a:r>
              <a:rPr lang="en-GB" sz="3200" b="1" dirty="0"/>
              <a:t> Life style choices/behaviours: challenges</a:t>
            </a:r>
          </a:p>
        </p:txBody>
      </p:sp>
      <p:sp>
        <p:nvSpPr>
          <p:cNvPr id="3" name="Content Placeholder 2">
            <a:extLst>
              <a:ext uri="{FF2B5EF4-FFF2-40B4-BE49-F238E27FC236}">
                <a16:creationId xmlns:a16="http://schemas.microsoft.com/office/drawing/2014/main" id="{18477226-A9CF-0583-AE9E-4F73FE3EE2F9}"/>
              </a:ext>
            </a:extLst>
          </p:cNvPr>
          <p:cNvSpPr>
            <a:spLocks noGrp="1"/>
          </p:cNvSpPr>
          <p:nvPr>
            <p:ph idx="1"/>
          </p:nvPr>
        </p:nvSpPr>
        <p:spPr/>
        <p:txBody>
          <a:bodyPr>
            <a:normAutofit/>
          </a:bodyPr>
          <a:lstStyle/>
          <a:p>
            <a:r>
              <a:rPr lang="en-GB" sz="2800" dirty="0"/>
              <a:t>Smoking (leads to cancers)</a:t>
            </a:r>
          </a:p>
          <a:p>
            <a:r>
              <a:rPr lang="en-GB" sz="2800" dirty="0"/>
              <a:t>Unhealthy Diet (CVD, obesity)</a:t>
            </a:r>
          </a:p>
          <a:p>
            <a:r>
              <a:rPr lang="en-GB" sz="2800" dirty="0"/>
              <a:t>Lack of exercise and physical inactivity</a:t>
            </a:r>
          </a:p>
          <a:p>
            <a:r>
              <a:rPr lang="en-GB" sz="2800" dirty="0"/>
              <a:t>Alcohol and drug use (Liver cirrhosis)</a:t>
            </a:r>
          </a:p>
          <a:p>
            <a:r>
              <a:rPr lang="en-GB" sz="2800" dirty="0"/>
              <a:t>Sexual health (HIV, Cervical cancer, hepatitis B, STD)</a:t>
            </a:r>
          </a:p>
        </p:txBody>
      </p:sp>
    </p:spTree>
    <p:extLst>
      <p:ext uri="{BB962C8B-B14F-4D97-AF65-F5344CB8AC3E}">
        <p14:creationId xmlns:p14="http://schemas.microsoft.com/office/powerpoint/2010/main" val="3774979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0AB24-7BF8-71A2-B3AC-6A29C06C6158}"/>
              </a:ext>
            </a:extLst>
          </p:cNvPr>
          <p:cNvSpPr>
            <a:spLocks noGrp="1"/>
          </p:cNvSpPr>
          <p:nvPr>
            <p:ph type="title"/>
          </p:nvPr>
        </p:nvSpPr>
        <p:spPr/>
        <p:txBody>
          <a:bodyPr>
            <a:normAutofit/>
          </a:bodyPr>
          <a:lstStyle/>
          <a:p>
            <a:r>
              <a:rPr lang="en-GB" sz="3200" b="1" dirty="0"/>
              <a:t>Life style choices/behaviours: challenges</a:t>
            </a:r>
          </a:p>
        </p:txBody>
      </p:sp>
      <p:sp>
        <p:nvSpPr>
          <p:cNvPr id="3" name="Content Placeholder 2">
            <a:extLst>
              <a:ext uri="{FF2B5EF4-FFF2-40B4-BE49-F238E27FC236}">
                <a16:creationId xmlns:a16="http://schemas.microsoft.com/office/drawing/2014/main" id="{28C85B7B-B3BC-959C-B6A7-5AB0A0F8E554}"/>
              </a:ext>
            </a:extLst>
          </p:cNvPr>
          <p:cNvSpPr>
            <a:spLocks noGrp="1"/>
          </p:cNvSpPr>
          <p:nvPr>
            <p:ph idx="1"/>
          </p:nvPr>
        </p:nvSpPr>
        <p:spPr>
          <a:xfrm>
            <a:off x="457200" y="1628800"/>
            <a:ext cx="8229600" cy="3917032"/>
          </a:xfrm>
        </p:spPr>
        <p:txBody>
          <a:bodyPr>
            <a:normAutofit/>
          </a:bodyPr>
          <a:lstStyle/>
          <a:p>
            <a:pPr marL="0" indent="0">
              <a:buNone/>
            </a:pPr>
            <a:r>
              <a:rPr lang="en-GB" sz="2400" b="1" dirty="0"/>
              <a:t>Statistic (2019/2020)</a:t>
            </a:r>
          </a:p>
          <a:p>
            <a:r>
              <a:rPr lang="en-GB" sz="2400" i="0" dirty="0">
                <a:solidFill>
                  <a:srgbClr val="231F20"/>
                </a:solidFill>
                <a:effectLst/>
              </a:rPr>
              <a:t>506,100 hospital admissions attributable to smoking similar to 2018/19 but 10% higher than 2009/10 when it was 461,700 in England (NHS 2021).</a:t>
            </a:r>
          </a:p>
          <a:p>
            <a:r>
              <a:rPr lang="en-GB" sz="2400" i="0" dirty="0">
                <a:solidFill>
                  <a:srgbClr val="231F20"/>
                </a:solidFill>
                <a:effectLst/>
              </a:rPr>
              <a:t>7,027 hospital admissions for drug-related mental and behavioural disorders 5% lower than 2018/19 (7,376), but 21% higher than 2009/10 (5,809) (NHS 2021).</a:t>
            </a:r>
          </a:p>
          <a:p>
            <a:r>
              <a:rPr lang="en-GB" sz="2400" dirty="0"/>
              <a:t>By the end of 2016, 150 726 people had  been diagnosed with HIV infection in the UK (</a:t>
            </a:r>
            <a:r>
              <a:rPr lang="en-GB" sz="2400" dirty="0">
                <a:solidFill>
                  <a:srgbClr val="222222"/>
                </a:solidFill>
                <a:effectLst/>
                <a:ea typeface="Calibri" panose="020F0502020204030204" pitchFamily="34" charset="0"/>
              </a:rPr>
              <a:t>Brown, 2018)</a:t>
            </a:r>
            <a:endParaRPr lang="en-GB" sz="2400" i="0" dirty="0">
              <a:solidFill>
                <a:srgbClr val="231F20"/>
              </a:solidFill>
              <a:effectLst/>
            </a:endParaRPr>
          </a:p>
          <a:p>
            <a:endParaRPr lang="en-GB" sz="2400" i="0" dirty="0">
              <a:solidFill>
                <a:srgbClr val="231F20"/>
              </a:solidFill>
              <a:effectLst/>
              <a:latin typeface="Frutiger W01"/>
            </a:endParaRPr>
          </a:p>
          <a:p>
            <a:endParaRPr lang="en-GB" sz="2400" i="0" dirty="0">
              <a:solidFill>
                <a:srgbClr val="231F20"/>
              </a:solidFill>
              <a:effectLst/>
              <a:latin typeface="Frutiger W01"/>
            </a:endParaRPr>
          </a:p>
          <a:p>
            <a:endParaRPr lang="en-GB" sz="2400" dirty="0">
              <a:solidFill>
                <a:srgbClr val="231F20"/>
              </a:solidFill>
              <a:latin typeface="Frutiger W01"/>
            </a:endParaRPr>
          </a:p>
          <a:p>
            <a:pPr marL="0" indent="0">
              <a:buNone/>
            </a:pPr>
            <a:endParaRPr lang="en-GB" sz="2400" i="0" dirty="0">
              <a:solidFill>
                <a:srgbClr val="231F20"/>
              </a:solidFill>
              <a:effectLst/>
              <a:latin typeface="Frutiger W01"/>
            </a:endParaRPr>
          </a:p>
          <a:p>
            <a:pPr marL="0" indent="0">
              <a:buNone/>
            </a:pPr>
            <a:endParaRPr lang="en-GB" b="1" i="0" dirty="0">
              <a:solidFill>
                <a:srgbClr val="231F20"/>
              </a:solidFill>
              <a:effectLst/>
              <a:latin typeface="Frutiger W01"/>
            </a:endParaRPr>
          </a:p>
          <a:p>
            <a:pPr marL="0" indent="0">
              <a:buNone/>
            </a:pPr>
            <a:endParaRPr lang="en-GB" dirty="0"/>
          </a:p>
          <a:p>
            <a:endParaRPr lang="en-GB" sz="2100" dirty="0"/>
          </a:p>
        </p:txBody>
      </p:sp>
    </p:spTree>
    <p:extLst>
      <p:ext uri="{BB962C8B-B14F-4D97-AF65-F5344CB8AC3E}">
        <p14:creationId xmlns:p14="http://schemas.microsoft.com/office/powerpoint/2010/main" val="1024118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815B-EAAF-5399-D83E-87BCE138750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9462B17-F4F5-3765-FFB9-2ED42346E09D}"/>
              </a:ext>
            </a:extLst>
          </p:cNvPr>
          <p:cNvSpPr>
            <a:spLocks noGrp="1"/>
          </p:cNvSpPr>
          <p:nvPr>
            <p:ph idx="1"/>
          </p:nvPr>
        </p:nvSpPr>
        <p:spPr/>
        <p:txBody>
          <a:bodyPr>
            <a:normAutofit fontScale="85000" lnSpcReduction="10000"/>
          </a:bodyPr>
          <a:lstStyle/>
          <a:p>
            <a:r>
              <a:rPr lang="en-GB" sz="2800" dirty="0"/>
              <a:t>Working in groups explore the below weblink on Lifestyle behaviour statistics in NI and</a:t>
            </a:r>
          </a:p>
          <a:p>
            <a:pPr marL="0" indent="0">
              <a:buNone/>
            </a:pPr>
            <a:endParaRPr lang="en-GB" sz="2800" dirty="0">
              <a:hlinkClick r:id="rId2"/>
            </a:endParaRPr>
          </a:p>
          <a:p>
            <a:r>
              <a:rPr lang="en-GB" sz="2800" dirty="0">
                <a:hlinkClick r:id="rId2"/>
              </a:rPr>
              <a:t>https://www.health-ni.gov.uk/topics/dhssps-statistics-and-research/lifestyle-choices-and-behaviour-statistics</a:t>
            </a:r>
            <a:endParaRPr lang="en-GB" sz="2800" dirty="0"/>
          </a:p>
          <a:p>
            <a:r>
              <a:rPr lang="en-GB" sz="2800" dirty="0">
                <a:hlinkClick r:id="rId3"/>
              </a:rPr>
              <a:t>https://www.health-ni.gov.uk/publications/statistics-northern-ireland-substance-misuse-database-202021</a:t>
            </a:r>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229754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Life style choices/behaviours: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4017243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225B6-78DE-A984-C230-3490F9479B62}"/>
              </a:ext>
            </a:extLst>
          </p:cNvPr>
          <p:cNvSpPr>
            <a:spLocks noGrp="1"/>
          </p:cNvSpPr>
          <p:nvPr>
            <p:ph type="title"/>
          </p:nvPr>
        </p:nvSpPr>
        <p:spPr/>
        <p:txBody>
          <a:bodyPr>
            <a:normAutofit/>
          </a:bodyPr>
          <a:lstStyle/>
          <a:p>
            <a:r>
              <a:rPr lang="en-GB" sz="3200" b="1" dirty="0"/>
              <a:t>Life style choices/behaviours priorities</a:t>
            </a:r>
          </a:p>
        </p:txBody>
      </p:sp>
      <p:sp>
        <p:nvSpPr>
          <p:cNvPr id="3" name="Content Placeholder 2">
            <a:extLst>
              <a:ext uri="{FF2B5EF4-FFF2-40B4-BE49-F238E27FC236}">
                <a16:creationId xmlns:a16="http://schemas.microsoft.com/office/drawing/2014/main" id="{01DE1F10-3E9F-B3F3-CBDA-6759C676381F}"/>
              </a:ext>
            </a:extLst>
          </p:cNvPr>
          <p:cNvSpPr>
            <a:spLocks noGrp="1"/>
          </p:cNvSpPr>
          <p:nvPr>
            <p:ph idx="1"/>
          </p:nvPr>
        </p:nvSpPr>
        <p:spPr/>
        <p:txBody>
          <a:bodyPr>
            <a:normAutofit fontScale="85000" lnSpcReduction="10000"/>
          </a:bodyPr>
          <a:lstStyle/>
          <a:p>
            <a:pPr marL="0" indent="0" algn="l">
              <a:buNone/>
            </a:pPr>
            <a:r>
              <a:rPr lang="en-GB" b="0" i="0" dirty="0">
                <a:solidFill>
                  <a:srgbClr val="0B0C0C"/>
                </a:solidFill>
                <a:effectLst/>
              </a:rPr>
              <a:t>Everyone should be encouraged to reduce the amount of sedentary time by:</a:t>
            </a:r>
          </a:p>
          <a:p>
            <a:pPr algn="l">
              <a:buFont typeface="Arial" panose="020B0604020202020204" pitchFamily="34" charset="0"/>
              <a:buChar char="•"/>
            </a:pPr>
            <a:r>
              <a:rPr lang="en-GB" dirty="0">
                <a:solidFill>
                  <a:srgbClr val="0B0C0C"/>
                </a:solidFill>
              </a:rPr>
              <a:t>R</a:t>
            </a:r>
            <a:r>
              <a:rPr lang="en-GB" b="0" i="0" dirty="0">
                <a:solidFill>
                  <a:srgbClr val="0B0C0C"/>
                </a:solidFill>
                <a:effectLst/>
              </a:rPr>
              <a:t>educing time spent watching TV, using a computer or playing video games</a:t>
            </a:r>
          </a:p>
          <a:p>
            <a:pPr algn="l">
              <a:buFont typeface="Arial" panose="020B0604020202020204" pitchFamily="34" charset="0"/>
              <a:buChar char="•"/>
            </a:pPr>
            <a:r>
              <a:rPr lang="en-GB" dirty="0">
                <a:solidFill>
                  <a:srgbClr val="0B0C0C"/>
                </a:solidFill>
              </a:rPr>
              <a:t>T</a:t>
            </a:r>
            <a:r>
              <a:rPr lang="en-GB" b="0" i="0" dirty="0">
                <a:solidFill>
                  <a:srgbClr val="0B0C0C"/>
                </a:solidFill>
                <a:effectLst/>
              </a:rPr>
              <a:t>aking regular break to avoid sitting too long during work</a:t>
            </a:r>
          </a:p>
          <a:p>
            <a:pPr algn="l">
              <a:buFont typeface="Arial" panose="020B0604020202020204" pitchFamily="34" charset="0"/>
              <a:buChar char="•"/>
            </a:pPr>
            <a:r>
              <a:rPr lang="en-GB" dirty="0">
                <a:solidFill>
                  <a:srgbClr val="0B0C0C"/>
                </a:solidFill>
              </a:rPr>
              <a:t>B</a:t>
            </a:r>
            <a:r>
              <a:rPr lang="en-GB" b="0" i="0" dirty="0">
                <a:solidFill>
                  <a:srgbClr val="0B0C0C"/>
                </a:solidFill>
                <a:effectLst/>
              </a:rPr>
              <a:t>reaking up sedentary time, such as swapping a long bus or car journey for walking part of the way. </a:t>
            </a:r>
          </a:p>
          <a:p>
            <a:pPr marL="0" indent="0" algn="l">
              <a:buNone/>
            </a:pPr>
            <a:r>
              <a:rPr lang="en-GB" b="0" i="0" dirty="0">
                <a:solidFill>
                  <a:srgbClr val="0B0C0C"/>
                </a:solidFill>
                <a:effectLst/>
              </a:rPr>
              <a:t>                                                                  (PHE, 2016)</a:t>
            </a:r>
          </a:p>
          <a:p>
            <a:endParaRPr lang="en-GB" dirty="0"/>
          </a:p>
        </p:txBody>
      </p:sp>
    </p:spTree>
    <p:extLst>
      <p:ext uri="{BB962C8B-B14F-4D97-AF65-F5344CB8AC3E}">
        <p14:creationId xmlns:p14="http://schemas.microsoft.com/office/powerpoint/2010/main" val="7633847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0472-CDDE-8FF3-685C-0F957406B43F}"/>
              </a:ext>
            </a:extLst>
          </p:cNvPr>
          <p:cNvSpPr>
            <a:spLocks noGrp="1"/>
          </p:cNvSpPr>
          <p:nvPr>
            <p:ph type="title"/>
          </p:nvPr>
        </p:nvSpPr>
        <p:spPr/>
        <p:txBody>
          <a:bodyPr>
            <a:normAutofit/>
          </a:bodyPr>
          <a:lstStyle/>
          <a:p>
            <a:r>
              <a:rPr lang="en-GB" sz="3200" b="1" dirty="0"/>
              <a:t> Life style choices/behaviours: priorities</a:t>
            </a:r>
          </a:p>
        </p:txBody>
      </p:sp>
      <p:sp>
        <p:nvSpPr>
          <p:cNvPr id="3" name="Content Placeholder 2">
            <a:extLst>
              <a:ext uri="{FF2B5EF4-FFF2-40B4-BE49-F238E27FC236}">
                <a16:creationId xmlns:a16="http://schemas.microsoft.com/office/drawing/2014/main" id="{F2E9A23D-31C5-FE4D-8D15-03BF09A210E3}"/>
              </a:ext>
            </a:extLst>
          </p:cNvPr>
          <p:cNvSpPr>
            <a:spLocks noGrp="1"/>
          </p:cNvSpPr>
          <p:nvPr>
            <p:ph idx="1"/>
          </p:nvPr>
        </p:nvSpPr>
        <p:spPr>
          <a:xfrm>
            <a:off x="457200" y="1600201"/>
            <a:ext cx="2602632" cy="3792421"/>
          </a:xfrm>
        </p:spPr>
        <p:txBody>
          <a:bodyPr>
            <a:normAutofit/>
          </a:bodyPr>
          <a:lstStyle/>
          <a:p>
            <a:pPr marL="0" indent="0">
              <a:buNone/>
            </a:pPr>
            <a:r>
              <a:rPr lang="en-GB" sz="2400" b="1" dirty="0"/>
              <a:t>Life style choices Priorities:</a:t>
            </a:r>
          </a:p>
          <a:p>
            <a:pPr marL="0" indent="0">
              <a:buNone/>
            </a:pPr>
            <a:r>
              <a:rPr lang="en-GB" sz="1400" b="1" i="0" dirty="0">
                <a:solidFill>
                  <a:srgbClr val="FFFFFF"/>
                </a:solidFill>
                <a:effectLst/>
                <a:latin typeface="GDS Transport"/>
              </a:rPr>
              <a:t>ive every day</a:t>
            </a:r>
          </a:p>
          <a:p>
            <a:pPr marL="0" indent="0">
              <a:buNone/>
            </a:pPr>
            <a:r>
              <a:rPr lang="en-GB" sz="2400" b="1" dirty="0"/>
              <a:t>Guidance PHE Health matters: getting every adult active every day</a:t>
            </a:r>
          </a:p>
          <a:p>
            <a:pPr marL="0" indent="0">
              <a:buNone/>
            </a:pPr>
            <a:r>
              <a:rPr lang="en-GB" sz="2400" b="1" dirty="0"/>
              <a:t>(PHE, 2016)</a:t>
            </a:r>
          </a:p>
          <a:p>
            <a:pPr marL="0" indent="0">
              <a:buNone/>
            </a:pPr>
            <a:endParaRPr lang="en-GB" sz="2400" b="1" dirty="0"/>
          </a:p>
        </p:txBody>
      </p:sp>
      <p:pic>
        <p:nvPicPr>
          <p:cNvPr id="4" name="Picture 3">
            <a:extLst>
              <a:ext uri="{FF2B5EF4-FFF2-40B4-BE49-F238E27FC236}">
                <a16:creationId xmlns:a16="http://schemas.microsoft.com/office/drawing/2014/main" id="{1FA1F2E2-4E78-706E-B9F1-EA945B435AAF}"/>
              </a:ext>
            </a:extLst>
          </p:cNvPr>
          <p:cNvPicPr>
            <a:picLocks noChangeAspect="1"/>
          </p:cNvPicPr>
          <p:nvPr/>
        </p:nvPicPr>
        <p:blipFill>
          <a:blip r:embed="rId2"/>
          <a:stretch>
            <a:fillRect/>
          </a:stretch>
        </p:blipFill>
        <p:spPr>
          <a:xfrm>
            <a:off x="3239854" y="1600201"/>
            <a:ext cx="5688632" cy="3792421"/>
          </a:xfrm>
          <a:prstGeom prst="rect">
            <a:avLst/>
          </a:prstGeom>
        </p:spPr>
      </p:pic>
    </p:spTree>
    <p:extLst>
      <p:ext uri="{BB962C8B-B14F-4D97-AF65-F5344CB8AC3E}">
        <p14:creationId xmlns:p14="http://schemas.microsoft.com/office/powerpoint/2010/main" val="42218666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F22EA2-42BF-CA78-436B-FB8CE69F9499}"/>
              </a:ext>
            </a:extLst>
          </p:cNvPr>
          <p:cNvPicPr>
            <a:picLocks noGrp="1" noChangeAspect="1"/>
          </p:cNvPicPr>
          <p:nvPr>
            <p:ph idx="1"/>
          </p:nvPr>
        </p:nvPicPr>
        <p:blipFill>
          <a:blip r:embed="rId2"/>
          <a:stretch>
            <a:fillRect/>
          </a:stretch>
        </p:blipFill>
        <p:spPr>
          <a:xfrm>
            <a:off x="1043608" y="1"/>
            <a:ext cx="7056784" cy="5661248"/>
          </a:xfrm>
        </p:spPr>
      </p:pic>
    </p:spTree>
    <p:extLst>
      <p:ext uri="{BB962C8B-B14F-4D97-AF65-F5344CB8AC3E}">
        <p14:creationId xmlns:p14="http://schemas.microsoft.com/office/powerpoint/2010/main" val="1163170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A6D9FE5-8E31-F249-CE09-02E13007056F}"/>
              </a:ext>
            </a:extLst>
          </p:cNvPr>
          <p:cNvPicPr>
            <a:picLocks noGrp="1" noChangeAspect="1"/>
          </p:cNvPicPr>
          <p:nvPr>
            <p:ph idx="1"/>
          </p:nvPr>
        </p:nvPicPr>
        <p:blipFill>
          <a:blip r:embed="rId2"/>
          <a:stretch>
            <a:fillRect/>
          </a:stretch>
        </p:blipFill>
        <p:spPr>
          <a:xfrm>
            <a:off x="1187624" y="27592"/>
            <a:ext cx="7056784" cy="5544616"/>
          </a:xfrm>
        </p:spPr>
      </p:pic>
    </p:spTree>
    <p:extLst>
      <p:ext uri="{BB962C8B-B14F-4D97-AF65-F5344CB8AC3E}">
        <p14:creationId xmlns:p14="http://schemas.microsoft.com/office/powerpoint/2010/main" val="11910078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869E71-34EA-7B7B-B0C3-F7095C3154C4}"/>
              </a:ext>
            </a:extLst>
          </p:cNvPr>
          <p:cNvPicPr>
            <a:picLocks noGrp="1" noChangeAspect="1"/>
          </p:cNvPicPr>
          <p:nvPr>
            <p:ph idx="1"/>
          </p:nvPr>
        </p:nvPicPr>
        <p:blipFill>
          <a:blip r:embed="rId2"/>
          <a:stretch>
            <a:fillRect/>
          </a:stretch>
        </p:blipFill>
        <p:spPr>
          <a:xfrm>
            <a:off x="1331640" y="44624"/>
            <a:ext cx="6624736" cy="5688632"/>
          </a:xfrm>
        </p:spPr>
      </p:pic>
    </p:spTree>
    <p:extLst>
      <p:ext uri="{BB962C8B-B14F-4D97-AF65-F5344CB8AC3E}">
        <p14:creationId xmlns:p14="http://schemas.microsoft.com/office/powerpoint/2010/main" val="32549873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EC66E-4B95-4184-9B24-54AEF0A10F64}"/>
              </a:ext>
            </a:extLst>
          </p:cNvPr>
          <p:cNvSpPr>
            <a:spLocks noGrp="1"/>
          </p:cNvSpPr>
          <p:nvPr>
            <p:ph type="title"/>
          </p:nvPr>
        </p:nvSpPr>
        <p:spPr/>
        <p:txBody>
          <a:bodyPr>
            <a:normAutofit/>
          </a:bodyPr>
          <a:lstStyle/>
          <a:p>
            <a:r>
              <a:rPr lang="en-GB" sz="3200" b="1" dirty="0"/>
              <a:t>Summary: Life style choices/behaviours: challenges and priorities</a:t>
            </a:r>
          </a:p>
        </p:txBody>
      </p:sp>
      <p:sp>
        <p:nvSpPr>
          <p:cNvPr id="3" name="Content Placeholder 2">
            <a:extLst>
              <a:ext uri="{FF2B5EF4-FFF2-40B4-BE49-F238E27FC236}">
                <a16:creationId xmlns:a16="http://schemas.microsoft.com/office/drawing/2014/main" id="{4539DC6F-F76D-ADA2-11B5-BF3404732C4B}"/>
              </a:ext>
            </a:extLst>
          </p:cNvPr>
          <p:cNvSpPr>
            <a:spLocks noGrp="1"/>
          </p:cNvSpPr>
          <p:nvPr>
            <p:ph idx="1"/>
          </p:nvPr>
        </p:nvSpPr>
        <p:spPr/>
        <p:txBody>
          <a:bodyPr>
            <a:normAutofit fontScale="85000" lnSpcReduction="10000"/>
          </a:bodyPr>
          <a:lstStyle/>
          <a:p>
            <a:pPr marL="0" indent="0">
              <a:buNone/>
            </a:pPr>
            <a:r>
              <a:rPr lang="en-GB" dirty="0"/>
              <a:t>Let's watch the video to conclude lifestyle choices and their impact on health and wellbeing.</a:t>
            </a:r>
          </a:p>
          <a:p>
            <a:pPr marL="0" indent="0">
              <a:buNone/>
            </a:pPr>
            <a:endParaRPr lang="en-GB" dirty="0"/>
          </a:p>
          <a:p>
            <a:r>
              <a:rPr lang="en-GB" dirty="0">
                <a:hlinkClick r:id="rId3"/>
              </a:rPr>
              <a:t>https://www.youtube.com/watch?v=GyA9O17PuX8</a:t>
            </a:r>
            <a:endParaRPr lang="en-GB" dirty="0"/>
          </a:p>
          <a:p>
            <a:r>
              <a:rPr lang="en-GB" dirty="0">
                <a:hlinkClick r:id="rId4"/>
              </a:rPr>
              <a:t>https://www.youtube.com/watch?v=_HEnohs6yYw</a:t>
            </a:r>
            <a:endParaRPr lang="en-GB" dirty="0"/>
          </a:p>
          <a:p>
            <a:endParaRPr lang="en-GB" dirty="0"/>
          </a:p>
          <a:p>
            <a:endParaRPr lang="en-GB" dirty="0"/>
          </a:p>
          <a:p>
            <a:pPr marL="0" indent="0" algn="ctr">
              <a:buNone/>
            </a:pPr>
            <a:r>
              <a:rPr lang="en-GB" b="1" dirty="0"/>
              <a:t>Feedback what you have learnt to the whole class</a:t>
            </a:r>
          </a:p>
        </p:txBody>
      </p:sp>
    </p:spTree>
    <p:extLst>
      <p:ext uri="{BB962C8B-B14F-4D97-AF65-F5344CB8AC3E}">
        <p14:creationId xmlns:p14="http://schemas.microsoft.com/office/powerpoint/2010/main" val="294514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is the Health inequalities?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304976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87624" y="1916832"/>
            <a:ext cx="7200256" cy="3263502"/>
          </a:xfrm>
        </p:spPr>
        <p:txBody>
          <a:bodyPr>
            <a:normAutofit fontScale="70000" lnSpcReduction="20000"/>
          </a:bodyPr>
          <a:lstStyle/>
          <a:p>
            <a:pPr marL="0" indent="0">
              <a:buNone/>
            </a:pPr>
            <a:endParaRPr lang="en-GB" dirty="0"/>
          </a:p>
          <a:p>
            <a:pPr>
              <a:buFont typeface="Wingdings" panose="05000000000000000000" pitchFamily="2" charset="2"/>
              <a:buChar char="§"/>
            </a:pPr>
            <a:r>
              <a:rPr lang="en-GB" dirty="0">
                <a:cs typeface="Arial" panose="020B0604020202020204" pitchFamily="34" charset="0"/>
              </a:rPr>
              <a:t>Health inequalities are “the unjust and avoidable differences in people's health across the population and between specific population groups”. </a:t>
            </a:r>
          </a:p>
          <a:p>
            <a:pPr>
              <a:buFont typeface="Wingdings" panose="05000000000000000000" pitchFamily="2" charset="2"/>
              <a:buChar char="§"/>
            </a:pPr>
            <a:endParaRPr lang="en-GB" dirty="0">
              <a:cs typeface="Arial" panose="020B0604020202020204" pitchFamily="34" charset="0"/>
            </a:endParaRPr>
          </a:p>
          <a:p>
            <a:pPr>
              <a:buFont typeface="Wingdings" panose="05000000000000000000" pitchFamily="2" charset="2"/>
              <a:buChar char="§"/>
            </a:pPr>
            <a:r>
              <a:rPr lang="en-GB" sz="3200" b="0" i="0" u="sng" dirty="0">
                <a:effectLst/>
                <a:hlinkClick r:id="rId3">
                  <a:extLst>
                    <a:ext uri="{A12FA001-AC4F-418D-AE19-62706E023703}">
                      <ahyp:hlinkClr xmlns:ahyp="http://schemas.microsoft.com/office/drawing/2018/hyperlinkcolor" val="tx"/>
                    </a:ext>
                  </a:extLst>
                </a:hlinkClick>
              </a:rPr>
              <a:t>Health inequalities</a:t>
            </a:r>
            <a:r>
              <a:rPr lang="en-GB" sz="3200" b="0" i="0" u="sng" dirty="0">
                <a:effectLst/>
              </a:rPr>
              <a:t> </a:t>
            </a:r>
            <a:r>
              <a:rPr lang="en-GB" sz="3200" b="0" i="0" dirty="0">
                <a:solidFill>
                  <a:srgbClr val="141414"/>
                </a:solidFill>
                <a:effectLst/>
              </a:rPr>
              <a:t>are ultimately about differences in the status of people’s health.</a:t>
            </a:r>
            <a:endParaRPr lang="en-GB" dirty="0">
              <a:cs typeface="Arial" panose="020B0604020202020204" pitchFamily="34" charset="0"/>
            </a:endParaRPr>
          </a:p>
          <a:p>
            <a:pPr marL="0" indent="0">
              <a:buNone/>
            </a:pPr>
            <a:r>
              <a:rPr lang="en-GB" dirty="0">
                <a:cs typeface="Arial" panose="020B0604020202020204" pitchFamily="34" charset="0"/>
              </a:rPr>
              <a:t>                               </a:t>
            </a:r>
          </a:p>
          <a:p>
            <a:pPr marL="0" indent="0">
              <a:buNone/>
            </a:pPr>
            <a:r>
              <a:rPr lang="en-GB" dirty="0">
                <a:cs typeface="Arial" panose="020B0604020202020204" pitchFamily="34" charset="0"/>
              </a:rPr>
              <a:t>                                                            (</a:t>
            </a:r>
            <a:r>
              <a:rPr lang="en-GB" dirty="0" err="1">
                <a:cs typeface="Arial" panose="020B0604020202020204" pitchFamily="34" charset="0"/>
              </a:rPr>
              <a:t>Kingsfund</a:t>
            </a:r>
            <a:r>
              <a:rPr lang="en-GB" dirty="0">
                <a:cs typeface="Arial" panose="020B0604020202020204" pitchFamily="34" charset="0"/>
              </a:rPr>
              <a:t>, 2020)                  </a:t>
            </a:r>
          </a:p>
          <a:p>
            <a:pPr marL="0" indent="0">
              <a:buNone/>
            </a:pPr>
            <a:r>
              <a:rPr lang="en-GB" dirty="0">
                <a:cs typeface="Arial" panose="020B0604020202020204" pitchFamily="34" charset="0"/>
              </a:rPr>
              <a:t>                                                                 </a:t>
            </a:r>
          </a:p>
        </p:txBody>
      </p:sp>
    </p:spTree>
    <p:extLst>
      <p:ext uri="{BB962C8B-B14F-4D97-AF65-F5344CB8AC3E}">
        <p14:creationId xmlns:p14="http://schemas.microsoft.com/office/powerpoint/2010/main" val="15809786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9EFC7-93FC-ADAA-A3C7-4C2DB617DA2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8A216714-5C94-E94B-60DA-7C868914A006}"/>
              </a:ext>
            </a:extLst>
          </p:cNvPr>
          <p:cNvSpPr>
            <a:spLocks noGrp="1"/>
          </p:cNvSpPr>
          <p:nvPr>
            <p:ph idx="1"/>
          </p:nvPr>
        </p:nvSpPr>
        <p:spPr/>
        <p:txBody>
          <a:bodyPr>
            <a:normAutofit fontScale="85000" lnSpcReduction="20000"/>
          </a:bodyPr>
          <a:lstStyle/>
          <a:p>
            <a:r>
              <a:rPr lang="en-GB" sz="3200" b="0" i="0" dirty="0">
                <a:solidFill>
                  <a:srgbClr val="141414"/>
                </a:solidFill>
                <a:effectLst/>
              </a:rPr>
              <a:t>Health inequality is also used to refer to “differences in the care that people receive and the opportunities that they have to lead healthy lives – both of which can contribute to their health status”.</a:t>
            </a:r>
          </a:p>
          <a:p>
            <a:r>
              <a:rPr lang="en-GB" sz="3200" b="0" i="0" dirty="0">
                <a:solidFill>
                  <a:srgbClr val="141414"/>
                </a:solidFill>
                <a:effectLst/>
              </a:rPr>
              <a:t>These differences have a huge impact, because they result in people who are worst off experiencing poorer health and shorter lives.</a:t>
            </a:r>
          </a:p>
          <a:p>
            <a:endParaRPr lang="en-GB" sz="3200" b="0" i="0" dirty="0">
              <a:solidFill>
                <a:srgbClr val="141414"/>
              </a:solidFill>
              <a:effectLst/>
            </a:endParaRPr>
          </a:p>
          <a:p>
            <a:pPr marL="0" indent="0">
              <a:buNone/>
            </a:pPr>
            <a:r>
              <a:rPr lang="en-GB" dirty="0">
                <a:solidFill>
                  <a:srgbClr val="141414"/>
                </a:solidFill>
              </a:rPr>
              <a:t>                                                         </a:t>
            </a:r>
            <a:r>
              <a:rPr lang="en-GB" dirty="0">
                <a:cs typeface="Arial" panose="020B0604020202020204" pitchFamily="34" charset="0"/>
              </a:rPr>
              <a:t>(</a:t>
            </a:r>
            <a:r>
              <a:rPr lang="en-GB" dirty="0" err="1">
                <a:cs typeface="Arial" panose="020B0604020202020204" pitchFamily="34" charset="0"/>
              </a:rPr>
              <a:t>Kingsfund</a:t>
            </a:r>
            <a:r>
              <a:rPr lang="en-GB" dirty="0">
                <a:cs typeface="Arial" panose="020B0604020202020204" pitchFamily="34" charset="0"/>
              </a:rPr>
              <a:t>, 2020)    </a:t>
            </a:r>
            <a:r>
              <a:rPr lang="en-GB" dirty="0">
                <a:latin typeface="Arial" panose="020B0604020202020204" pitchFamily="34" charset="0"/>
                <a:cs typeface="Arial" panose="020B0604020202020204" pitchFamily="34" charset="0"/>
              </a:rPr>
              <a:t>              </a:t>
            </a:r>
            <a:r>
              <a:rPr lang="en-GB" dirty="0">
                <a:solidFill>
                  <a:srgbClr val="141414"/>
                </a:solidFill>
                <a:latin typeface="Lato" panose="020F0502020204030203" pitchFamily="34" charset="0"/>
              </a:rPr>
              <a:t>     </a:t>
            </a:r>
            <a:endParaRPr lang="en-GB" dirty="0"/>
          </a:p>
        </p:txBody>
      </p:sp>
    </p:spTree>
    <p:extLst>
      <p:ext uri="{BB962C8B-B14F-4D97-AF65-F5344CB8AC3E}">
        <p14:creationId xmlns:p14="http://schemas.microsoft.com/office/powerpoint/2010/main" val="3844158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214F-7B31-7548-915D-AFFBAABD2BAD}"/>
              </a:ext>
            </a:extLst>
          </p:cNvPr>
          <p:cNvSpPr>
            <a:spLocks noGrp="1"/>
          </p:cNvSpPr>
          <p:nvPr>
            <p:ph type="title"/>
          </p:nvPr>
        </p:nvSpPr>
        <p:spPr/>
        <p:txBody>
          <a:bodyPr>
            <a:normAutofit/>
          </a:bodyPr>
          <a:lstStyle/>
          <a:p>
            <a:r>
              <a:rPr lang="en-GB" b="1" dirty="0"/>
              <a:t>Health inequalities</a:t>
            </a:r>
          </a:p>
        </p:txBody>
      </p:sp>
      <p:sp>
        <p:nvSpPr>
          <p:cNvPr id="3" name="Content Placeholder 2">
            <a:extLst>
              <a:ext uri="{FF2B5EF4-FFF2-40B4-BE49-F238E27FC236}">
                <a16:creationId xmlns:a16="http://schemas.microsoft.com/office/drawing/2014/main" id="{E9B2C515-5D14-B702-4BF6-45A971C9A864}"/>
              </a:ext>
            </a:extLst>
          </p:cNvPr>
          <p:cNvSpPr>
            <a:spLocks noGrp="1"/>
          </p:cNvSpPr>
          <p:nvPr>
            <p:ph idx="1"/>
          </p:nvPr>
        </p:nvSpPr>
        <p:spPr/>
        <p:txBody>
          <a:bodyPr>
            <a:normAutofit fontScale="47500" lnSpcReduction="20000"/>
          </a:bodyPr>
          <a:lstStyle/>
          <a:p>
            <a:pPr marL="0" indent="0">
              <a:buNone/>
            </a:pPr>
            <a:r>
              <a:rPr lang="en-GB" sz="4400" b="0" i="0" dirty="0">
                <a:solidFill>
                  <a:srgbClr val="141414"/>
                </a:solidFill>
                <a:effectLst/>
              </a:rPr>
              <a:t>Health inequalities can therefore involve differences in:</a:t>
            </a:r>
          </a:p>
          <a:p>
            <a:pPr marL="0" indent="0">
              <a:buNone/>
            </a:pPr>
            <a:endParaRPr lang="en-GB" sz="4400" b="0" i="0" dirty="0">
              <a:solidFill>
                <a:srgbClr val="141414"/>
              </a:solidFill>
              <a:effectLst/>
            </a:endParaRPr>
          </a:p>
          <a:p>
            <a:pPr lvl="1">
              <a:buFont typeface="Arial" panose="020B0604020202020204" pitchFamily="34" charset="0"/>
              <a:buChar char="•"/>
            </a:pPr>
            <a:r>
              <a:rPr lang="en-GB" sz="4400" dirty="0">
                <a:solidFill>
                  <a:srgbClr val="141414"/>
                </a:solidFill>
              </a:rPr>
              <a:t>H</a:t>
            </a:r>
            <a:r>
              <a:rPr lang="en-GB" sz="4400" b="0" i="0" dirty="0">
                <a:solidFill>
                  <a:srgbClr val="141414"/>
                </a:solidFill>
                <a:effectLst/>
              </a:rPr>
              <a:t>ealth status, for example, life expectancy</a:t>
            </a:r>
          </a:p>
          <a:p>
            <a:pPr lvl="1">
              <a:buFont typeface="Arial" panose="020B0604020202020204" pitchFamily="34" charset="0"/>
              <a:buChar char="•"/>
            </a:pPr>
            <a:r>
              <a:rPr lang="en-GB" sz="4400" dirty="0">
                <a:solidFill>
                  <a:srgbClr val="141414"/>
                </a:solidFill>
              </a:rPr>
              <a:t>A</a:t>
            </a:r>
            <a:r>
              <a:rPr lang="en-GB" sz="4400" b="0" i="0" dirty="0">
                <a:solidFill>
                  <a:srgbClr val="141414"/>
                </a:solidFill>
                <a:effectLst/>
              </a:rPr>
              <a:t>ccess to care, for example, availability of given services</a:t>
            </a:r>
          </a:p>
          <a:p>
            <a:pPr lvl="1">
              <a:buFont typeface="Arial" panose="020B0604020202020204" pitchFamily="34" charset="0"/>
              <a:buChar char="•"/>
            </a:pPr>
            <a:r>
              <a:rPr lang="en-GB" sz="4400" dirty="0">
                <a:solidFill>
                  <a:srgbClr val="141414"/>
                </a:solidFill>
              </a:rPr>
              <a:t>Q</a:t>
            </a:r>
            <a:r>
              <a:rPr lang="en-GB" sz="4400" b="0" i="0" dirty="0">
                <a:solidFill>
                  <a:srgbClr val="141414"/>
                </a:solidFill>
                <a:effectLst/>
              </a:rPr>
              <a:t>uality and experience of care, for example, levels of patient satisfaction</a:t>
            </a:r>
          </a:p>
          <a:p>
            <a:pPr lvl="1">
              <a:buFont typeface="Arial" panose="020B0604020202020204" pitchFamily="34" charset="0"/>
              <a:buChar char="•"/>
            </a:pPr>
            <a:r>
              <a:rPr lang="en-GB" sz="4400" dirty="0">
                <a:solidFill>
                  <a:srgbClr val="141414"/>
                </a:solidFill>
              </a:rPr>
              <a:t>B</a:t>
            </a:r>
            <a:r>
              <a:rPr lang="en-GB" sz="4400" b="0" i="0" dirty="0">
                <a:solidFill>
                  <a:srgbClr val="141414"/>
                </a:solidFill>
                <a:effectLst/>
              </a:rPr>
              <a:t>ehavioural risks to health, for example, smoking rates</a:t>
            </a:r>
          </a:p>
          <a:p>
            <a:pPr lvl="1">
              <a:buFont typeface="Arial" panose="020B0604020202020204" pitchFamily="34" charset="0"/>
              <a:buChar char="•"/>
            </a:pPr>
            <a:r>
              <a:rPr lang="en-GB" sz="4400" dirty="0">
                <a:solidFill>
                  <a:srgbClr val="141414"/>
                </a:solidFill>
              </a:rPr>
              <a:t>W</a:t>
            </a:r>
            <a:r>
              <a:rPr lang="en-GB" sz="4400" b="0" i="0" dirty="0">
                <a:solidFill>
                  <a:srgbClr val="141414"/>
                </a:solidFill>
                <a:effectLst/>
              </a:rPr>
              <a:t>ider determinants of health, for example, quality of housing.</a:t>
            </a:r>
          </a:p>
          <a:p>
            <a:pPr marL="457200" lvl="1" indent="0">
              <a:buNone/>
            </a:pPr>
            <a:r>
              <a:rPr lang="en-GB" sz="4400" dirty="0">
                <a:solidFill>
                  <a:srgbClr val="141414"/>
                </a:solidFill>
              </a:rPr>
              <a:t>                                                          </a:t>
            </a:r>
          </a:p>
          <a:p>
            <a:pPr marL="457200" lvl="1" indent="0">
              <a:buNone/>
            </a:pPr>
            <a:r>
              <a:rPr lang="en-GB" sz="4400" dirty="0">
                <a:solidFill>
                  <a:srgbClr val="141414"/>
                </a:solidFill>
              </a:rPr>
              <a:t>                                                                            (</a:t>
            </a:r>
            <a:r>
              <a:rPr lang="en-GB" sz="4400" dirty="0" err="1">
                <a:solidFill>
                  <a:srgbClr val="222222"/>
                </a:solidFill>
                <a:effectLst/>
                <a:ea typeface="Calibri" panose="020F0502020204030204" pitchFamily="34" charset="0"/>
              </a:rPr>
              <a:t>Scambler</a:t>
            </a:r>
            <a:r>
              <a:rPr lang="en-GB" sz="4400" dirty="0">
                <a:solidFill>
                  <a:srgbClr val="222222"/>
                </a:solidFill>
                <a:effectLst/>
                <a:ea typeface="Calibri" panose="020F0502020204030204" pitchFamily="34" charset="0"/>
              </a:rPr>
              <a:t>, 2012)</a:t>
            </a:r>
            <a:endParaRPr lang="en-GB" sz="4400" b="0" i="0" dirty="0">
              <a:solidFill>
                <a:srgbClr val="141414"/>
              </a:solidFill>
              <a:effectLst/>
            </a:endParaRPr>
          </a:p>
          <a:p>
            <a:pPr marL="400050" lvl="1" indent="0">
              <a:buNone/>
            </a:pPr>
            <a:endParaRPr lang="en-GB" sz="3400" b="1" dirty="0"/>
          </a:p>
          <a:p>
            <a:pPr marL="0" indent="0">
              <a:buNone/>
            </a:pPr>
            <a:endParaRPr lang="en-GB" dirty="0"/>
          </a:p>
        </p:txBody>
      </p:sp>
    </p:spTree>
    <p:extLst>
      <p:ext uri="{BB962C8B-B14F-4D97-AF65-F5344CB8AC3E}">
        <p14:creationId xmlns:p14="http://schemas.microsoft.com/office/powerpoint/2010/main" val="37499243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16BB-A681-824B-4000-4EF13FE9A85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75A46F2A-137E-E886-A224-DB0C0C71A025}"/>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Differences in health status and the things that determine it can be experienced by people grouped by a range of factors. </a:t>
            </a:r>
          </a:p>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In England, health inequalities are often analysed and addressed by policy across four types of factors: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3ED2B7C-839F-0C4C-8E91-7803DD63244E}"/>
              </a:ext>
            </a:extLst>
          </p:cNvPr>
          <p:cNvSpPr txBox="1"/>
          <p:nvPr/>
        </p:nvSpPr>
        <p:spPr>
          <a:xfrm>
            <a:off x="6454552" y="5073133"/>
            <a:ext cx="2232248" cy="369332"/>
          </a:xfrm>
          <a:prstGeom prst="rect">
            <a:avLst/>
          </a:prstGeom>
          <a:noFill/>
        </p:spPr>
        <p:txBody>
          <a:bodyPr wrap="square">
            <a:spAutoFit/>
          </a:bodyPr>
          <a:lstStyle/>
          <a:p>
            <a:pPr marL="0" indent="0" algn="l">
              <a:buNone/>
            </a:pPr>
            <a:r>
              <a:rPr lang="en-GB" sz="1800" dirty="0">
                <a:solidFill>
                  <a:srgbClr val="141414"/>
                </a:solidFill>
                <a:latin typeface="Arial" panose="020B0604020202020204" pitchFamily="34" charset="0"/>
                <a:cs typeface="Arial" panose="020B0604020202020204" pitchFamily="34" charset="0"/>
              </a:rPr>
              <a:t>(</a:t>
            </a:r>
            <a:r>
              <a:rPr lang="en-GB" sz="1800" dirty="0" err="1">
                <a:solidFill>
                  <a:srgbClr val="141414"/>
                </a:solidFill>
                <a:latin typeface="Arial" panose="020B0604020202020204" pitchFamily="34" charset="0"/>
                <a:cs typeface="Arial" panose="020B0604020202020204" pitchFamily="34" charset="0"/>
              </a:rPr>
              <a:t>Kingsfund</a:t>
            </a:r>
            <a:r>
              <a:rPr lang="en-GB" sz="1800" dirty="0">
                <a:solidFill>
                  <a:srgbClr val="141414"/>
                </a:solidFill>
                <a:latin typeface="Arial" panose="020B0604020202020204" pitchFamily="34" charset="0"/>
                <a:cs typeface="Arial" panose="020B0604020202020204" pitchFamily="34" charset="0"/>
              </a:rPr>
              <a:t>, 2022)</a:t>
            </a:r>
            <a:endParaRPr lang="en-GB" sz="18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00515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8229600" cy="3917032"/>
          </a:xfrm>
        </p:spPr>
        <p:txBody>
          <a:bodyPr>
            <a:normAutofit fontScale="85000" lnSpcReduction="20000"/>
          </a:bodyPr>
          <a:lstStyle/>
          <a:p>
            <a:pPr marL="0" indent="0" algn="l">
              <a:buNone/>
            </a:pPr>
            <a:r>
              <a:rPr lang="en-GB" sz="3000" b="0" i="0" dirty="0">
                <a:solidFill>
                  <a:srgbClr val="141414"/>
                </a:solidFill>
                <a:effectLst/>
                <a:latin typeface="Arial" panose="020B0604020202020204" pitchFamily="34" charset="0"/>
                <a:cs typeface="Arial" panose="020B0604020202020204" pitchFamily="34" charset="0"/>
              </a:rPr>
              <a:t>These four types of factors include</a:t>
            </a:r>
          </a:p>
          <a:p>
            <a:pPr marL="0" indent="0" algn="l">
              <a:buNone/>
            </a:pPr>
            <a:endParaRPr lang="en-GB" sz="3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G</a:t>
            </a:r>
            <a:r>
              <a:rPr lang="en-GB" sz="30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200" dirty="0">
                <a:solidFill>
                  <a:srgbClr val="141414"/>
                </a:solidFill>
                <a:latin typeface="Arial" panose="020B0604020202020204" pitchFamily="34" charset="0"/>
                <a:cs typeface="Arial" panose="020B0604020202020204" pitchFamily="34" charset="0"/>
              </a:rPr>
              <a:t>                                                      </a:t>
            </a:r>
            <a:r>
              <a:rPr lang="en-GB" sz="2600" dirty="0">
                <a:solidFill>
                  <a:srgbClr val="141414"/>
                </a:solidFill>
                <a:latin typeface="Arial" panose="020B0604020202020204" pitchFamily="34" charset="0"/>
                <a:cs typeface="Arial" panose="020B0604020202020204" pitchFamily="34" charset="0"/>
              </a:rPr>
              <a:t>(</a:t>
            </a:r>
            <a:r>
              <a:rPr lang="en-GB" sz="2600" dirty="0" err="1">
                <a:solidFill>
                  <a:srgbClr val="141414"/>
                </a:solidFill>
                <a:latin typeface="Arial" panose="020B0604020202020204" pitchFamily="34" charset="0"/>
                <a:cs typeface="Arial" panose="020B0604020202020204" pitchFamily="34" charset="0"/>
              </a:rPr>
              <a:t>Kingsfund</a:t>
            </a:r>
            <a:r>
              <a:rPr lang="en-GB" sz="2600" dirty="0">
                <a:solidFill>
                  <a:srgbClr val="141414"/>
                </a:solidFill>
                <a:latin typeface="Arial" panose="020B0604020202020204" pitchFamily="34" charset="0"/>
                <a:cs typeface="Arial" panose="020B0604020202020204" pitchFamily="34" charset="0"/>
              </a:rPr>
              <a:t>, 2022)</a:t>
            </a:r>
            <a:endParaRPr lang="en-GB" sz="26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759ED-1AFC-87ED-BD91-705076A35AD2}"/>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9EDFB3-FD75-6163-6EA4-185EF861AA40}"/>
              </a:ext>
            </a:extLst>
          </p:cNvPr>
          <p:cNvSpPr>
            <a:spLocks noGrp="1"/>
          </p:cNvSpPr>
          <p:nvPr>
            <p:ph idx="1"/>
          </p:nvPr>
        </p:nvSpPr>
        <p:spPr/>
        <p:txBody>
          <a:bodyPr>
            <a:normAutofit/>
          </a:bodyPr>
          <a:lstStyle/>
          <a:p>
            <a:r>
              <a:rPr lang="en-GB" dirty="0"/>
              <a:t>Working independently research all the protected characteristics by law</a:t>
            </a:r>
          </a:p>
          <a:p>
            <a:endParaRPr lang="en-GB" dirty="0"/>
          </a:p>
          <a:p>
            <a:endParaRPr lang="en-GB" dirty="0"/>
          </a:p>
          <a:p>
            <a:endParaRPr lang="en-GB" dirty="0"/>
          </a:p>
          <a:p>
            <a:pPr marL="0" indent="0" algn="ctr">
              <a:buNone/>
            </a:pPr>
            <a:r>
              <a:rPr lang="en-GB" sz="2800" b="1" dirty="0"/>
              <a:t>Feedback your findings to the whole class</a:t>
            </a:r>
          </a:p>
          <a:p>
            <a:pPr marL="0" indent="0" algn="ctr">
              <a:buNone/>
            </a:pPr>
            <a:r>
              <a:rPr lang="en-GB" sz="2800" b="1" dirty="0"/>
              <a:t>5mins</a:t>
            </a:r>
          </a:p>
        </p:txBody>
      </p:sp>
    </p:spTree>
    <p:extLst>
      <p:ext uri="{BB962C8B-B14F-4D97-AF65-F5344CB8AC3E}">
        <p14:creationId xmlns:p14="http://schemas.microsoft.com/office/powerpoint/2010/main" val="6229824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Health inequalities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9664392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A54738-2A52-4179-A877-31D79BBCD650}"/>
              </a:ext>
            </a:extLst>
          </p:cNvPr>
          <p:cNvPicPr>
            <a:picLocks noChangeAspect="1"/>
          </p:cNvPicPr>
          <p:nvPr/>
        </p:nvPicPr>
        <p:blipFill rotWithShape="1">
          <a:blip r:embed="rId2"/>
          <a:srcRect l="12667" t="13656" r="13636" b="9656"/>
          <a:stretch/>
        </p:blipFill>
        <p:spPr>
          <a:xfrm>
            <a:off x="899592" y="78925"/>
            <a:ext cx="7416824" cy="5544616"/>
          </a:xfrm>
          <a:prstGeom prst="rect">
            <a:avLst/>
          </a:prstGeom>
          <a:ln>
            <a:solidFill>
              <a:schemeClr val="tx1"/>
            </a:solidFill>
          </a:ln>
        </p:spPr>
      </p:pic>
    </p:spTree>
    <p:extLst>
      <p:ext uri="{BB962C8B-B14F-4D97-AF65-F5344CB8AC3E}">
        <p14:creationId xmlns:p14="http://schemas.microsoft.com/office/powerpoint/2010/main" val="5788933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2102-2F6B-D7C8-866A-63CA602F72C6}"/>
              </a:ext>
            </a:extLst>
          </p:cNvPr>
          <p:cNvSpPr>
            <a:spLocks noGrp="1"/>
          </p:cNvSpPr>
          <p:nvPr>
            <p:ph type="title"/>
          </p:nvPr>
        </p:nvSpPr>
        <p:spPr/>
        <p:txBody>
          <a:bodyPr>
            <a:normAutofit fontScale="90000"/>
          </a:bodyPr>
          <a:lstStyle/>
          <a:p>
            <a:r>
              <a:rPr lang="en-GB" b="1" dirty="0"/>
              <a:t>Challenges of Health inequalities</a:t>
            </a:r>
          </a:p>
        </p:txBody>
      </p:sp>
      <p:sp>
        <p:nvSpPr>
          <p:cNvPr id="3" name="Content Placeholder 2">
            <a:extLst>
              <a:ext uri="{FF2B5EF4-FFF2-40B4-BE49-F238E27FC236}">
                <a16:creationId xmlns:a16="http://schemas.microsoft.com/office/drawing/2014/main" id="{03FBA951-F42A-8C4A-5F4D-01381F7E23DA}"/>
              </a:ext>
            </a:extLst>
          </p:cNvPr>
          <p:cNvSpPr>
            <a:spLocks noGrp="1"/>
          </p:cNvSpPr>
          <p:nvPr>
            <p:ph idx="1"/>
          </p:nvPr>
        </p:nvSpPr>
        <p:spPr/>
        <p:txBody>
          <a:bodyPr>
            <a:normAutofit fontScale="85000" lnSpcReduction="20000"/>
          </a:bodyPr>
          <a:lstStyle/>
          <a:p>
            <a:r>
              <a:rPr lang="en-GB" sz="2200" dirty="0"/>
              <a:t>The differences in opportunity, access and resources have impact on health status of the population.</a:t>
            </a:r>
          </a:p>
          <a:p>
            <a:endParaRPr lang="en-GB" sz="2200" dirty="0"/>
          </a:p>
          <a:p>
            <a:r>
              <a:rPr lang="en-GB" sz="2200" b="0" i="0" dirty="0">
                <a:solidFill>
                  <a:srgbClr val="0B0C0C"/>
                </a:solidFill>
                <a:effectLst/>
              </a:rPr>
              <a:t>Inequality in health outcomes begins early in life. </a:t>
            </a:r>
          </a:p>
          <a:p>
            <a:r>
              <a:rPr lang="en-GB" sz="2200" b="0" i="0" dirty="0">
                <a:solidFill>
                  <a:srgbClr val="0B0C0C"/>
                </a:solidFill>
                <a:effectLst/>
              </a:rPr>
              <a:t>Inequalities in the percentage of babies born with a low birth weight, infant mortality rates, excess weight in children and the level of dental decay in children between different areas according to the level of deprivation.</a:t>
            </a:r>
          </a:p>
          <a:p>
            <a:endParaRPr lang="en-GB" sz="2200" dirty="0">
              <a:solidFill>
                <a:srgbClr val="0B0C0C"/>
              </a:solidFill>
            </a:endParaRPr>
          </a:p>
          <a:p>
            <a:r>
              <a:rPr lang="en-GB" sz="2200" dirty="0">
                <a:solidFill>
                  <a:srgbClr val="0B0C0C"/>
                </a:solidFill>
              </a:rPr>
              <a:t>D</a:t>
            </a:r>
            <a:r>
              <a:rPr lang="en-GB" sz="2200" b="0" i="0" dirty="0">
                <a:solidFill>
                  <a:srgbClr val="0B0C0C"/>
                </a:solidFill>
                <a:effectLst/>
              </a:rPr>
              <a:t>ifferences in life expectancy, healthy life expectancy and mortality rates among adults, there are also differences in the prevalence of many behavioural risk factors between population groups.</a:t>
            </a:r>
          </a:p>
          <a:p>
            <a:pPr marL="0" indent="0">
              <a:buNone/>
            </a:pPr>
            <a:r>
              <a:rPr lang="en-GB" sz="2200" dirty="0">
                <a:effectLst/>
                <a:ea typeface="Calibri" panose="020F0502020204030204" pitchFamily="34" charset="0"/>
                <a:cs typeface="Arial" panose="020B0604020202020204" pitchFamily="34" charset="0"/>
              </a:rPr>
              <a:t>                                                                                       </a:t>
            </a:r>
          </a:p>
          <a:p>
            <a:pPr marL="0" indent="0">
              <a:buNone/>
            </a:pPr>
            <a:r>
              <a:rPr lang="en-GB" sz="1800" dirty="0">
                <a:effectLst/>
                <a:ea typeface="Calibri" panose="020F0502020204030204" pitchFamily="34" charset="0"/>
                <a:cs typeface="Arial" panose="020B0604020202020204" pitchFamily="34" charset="0"/>
              </a:rPr>
              <a:t>                                                                                                                (PHE, 2018)</a:t>
            </a:r>
          </a:p>
          <a:p>
            <a:pPr marL="0" indent="0">
              <a:buNone/>
            </a:pPr>
            <a:r>
              <a:rPr lang="en-GB" sz="1800" b="1" dirty="0">
                <a:effectLst/>
                <a:ea typeface="Calibri" panose="020F0502020204030204" pitchFamily="34" charset="0"/>
                <a:cs typeface="Arial" panose="020B0604020202020204" pitchFamily="34" charset="0"/>
              </a:rPr>
              <a:t>                                          </a:t>
            </a:r>
            <a:endParaRPr lang="en-GB" sz="2400" b="1" dirty="0"/>
          </a:p>
        </p:txBody>
      </p:sp>
    </p:spTree>
    <p:extLst>
      <p:ext uri="{BB962C8B-B14F-4D97-AF65-F5344CB8AC3E}">
        <p14:creationId xmlns:p14="http://schemas.microsoft.com/office/powerpoint/2010/main" val="22295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818-6E35-47C5-9193-5FB2DC72D4BE}"/>
              </a:ext>
            </a:extLst>
          </p:cNvPr>
          <p:cNvSpPr>
            <a:spLocks noGrp="1"/>
          </p:cNvSpPr>
          <p:nvPr>
            <p:ph type="title"/>
          </p:nvPr>
        </p:nvSpPr>
        <p:spPr/>
        <p:txBody>
          <a:bodyPr>
            <a:normAutofit/>
          </a:bodyPr>
          <a:lstStyle/>
          <a:p>
            <a:r>
              <a:rPr lang="en-GB" sz="4000" b="1" dirty="0"/>
              <a:t>Challenges of Health Inequality</a:t>
            </a:r>
          </a:p>
        </p:txBody>
      </p:sp>
      <p:sp>
        <p:nvSpPr>
          <p:cNvPr id="3" name="Content Placeholder 2">
            <a:extLst>
              <a:ext uri="{FF2B5EF4-FFF2-40B4-BE49-F238E27FC236}">
                <a16:creationId xmlns:a16="http://schemas.microsoft.com/office/drawing/2014/main" id="{C121E765-EE4F-E0A1-A2A1-174366FAD63A}"/>
              </a:ext>
            </a:extLst>
          </p:cNvPr>
          <p:cNvSpPr>
            <a:spLocks noGrp="1"/>
          </p:cNvSpPr>
          <p:nvPr>
            <p:ph idx="1"/>
          </p:nvPr>
        </p:nvSpPr>
        <p:spPr/>
        <p:txBody>
          <a:bodyPr>
            <a:normAutofit lnSpcReduction="10000"/>
          </a:bodyPr>
          <a:lstStyle/>
          <a:p>
            <a:pPr marL="0" indent="0">
              <a:buNone/>
            </a:pPr>
            <a:r>
              <a:rPr lang="en-GB" sz="2400" b="1" i="1" dirty="0"/>
              <a:t>Life expectancy</a:t>
            </a:r>
          </a:p>
          <a:p>
            <a:pPr>
              <a:buFont typeface="Wingdings" panose="05000000000000000000" pitchFamily="2" charset="2"/>
              <a:buChar char="§"/>
            </a:pPr>
            <a:r>
              <a:rPr lang="en-GB" sz="2400" dirty="0"/>
              <a:t>People in the professional group are more likely to live 7 years longer than those in the unskilled or manual group</a:t>
            </a:r>
          </a:p>
          <a:p>
            <a:pPr>
              <a:buFont typeface="Wingdings" panose="05000000000000000000" pitchFamily="2" charset="2"/>
              <a:buChar char="§"/>
            </a:pPr>
            <a:endParaRPr lang="en-GB" sz="2400" dirty="0"/>
          </a:p>
          <a:p>
            <a:pPr marL="0" indent="0">
              <a:buNone/>
            </a:pPr>
            <a:r>
              <a:rPr lang="en-GB" sz="2400" b="1" i="1" dirty="0"/>
              <a:t>Infant Mortality</a:t>
            </a:r>
          </a:p>
          <a:p>
            <a:pPr>
              <a:buFont typeface="Wingdings" panose="05000000000000000000" pitchFamily="2" charset="2"/>
              <a:buChar char="§"/>
            </a:pPr>
            <a:r>
              <a:rPr lang="en-GB" sz="2400" dirty="0"/>
              <a:t>Children from manual social background are twice as likely to die before the age of 15 as a child born into a non-manual background.</a:t>
            </a:r>
          </a:p>
          <a:p>
            <a:pPr>
              <a:buFont typeface="Wingdings" panose="05000000000000000000" pitchFamily="2" charset="2"/>
              <a:buChar char="§"/>
            </a:pPr>
            <a:r>
              <a:rPr lang="en-GB" sz="2400" dirty="0"/>
              <a:t>Infant mortality is highest among babies with fathers in semiskilled and unskilled groups.</a:t>
            </a:r>
          </a:p>
          <a:p>
            <a:pPr marL="0" indent="0">
              <a:buNone/>
            </a:pPr>
            <a:endParaRPr lang="en-GB" sz="2400" dirty="0"/>
          </a:p>
        </p:txBody>
      </p:sp>
    </p:spTree>
    <p:extLst>
      <p:ext uri="{BB962C8B-B14F-4D97-AF65-F5344CB8AC3E}">
        <p14:creationId xmlns:p14="http://schemas.microsoft.com/office/powerpoint/2010/main" val="1177533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73CB-2284-22C8-708B-35E782D90DFD}"/>
              </a:ext>
            </a:extLst>
          </p:cNvPr>
          <p:cNvSpPr>
            <a:spLocks noGrp="1"/>
          </p:cNvSpPr>
          <p:nvPr>
            <p:ph type="title"/>
          </p:nvPr>
        </p:nvSpPr>
        <p:spPr/>
        <p:txBody>
          <a:bodyPr>
            <a:normAutofit fontScale="90000"/>
          </a:bodyPr>
          <a:lstStyle/>
          <a:p>
            <a:r>
              <a:rPr lang="en-GB" sz="4400" b="1" dirty="0"/>
              <a:t>Challenges of Health Inequality</a:t>
            </a:r>
            <a:endParaRPr lang="en-GB" dirty="0"/>
          </a:p>
        </p:txBody>
      </p:sp>
      <p:sp>
        <p:nvSpPr>
          <p:cNvPr id="3" name="Content Placeholder 2">
            <a:extLst>
              <a:ext uri="{FF2B5EF4-FFF2-40B4-BE49-F238E27FC236}">
                <a16:creationId xmlns:a16="http://schemas.microsoft.com/office/drawing/2014/main" id="{2D41476D-2180-9B8A-CF89-8B9DF8E7D9DF}"/>
              </a:ext>
            </a:extLst>
          </p:cNvPr>
          <p:cNvSpPr>
            <a:spLocks noGrp="1"/>
          </p:cNvSpPr>
          <p:nvPr>
            <p:ph idx="1"/>
          </p:nvPr>
        </p:nvSpPr>
        <p:spPr/>
        <p:txBody>
          <a:bodyPr>
            <a:normAutofit fontScale="92500"/>
          </a:bodyPr>
          <a:lstStyle/>
          <a:p>
            <a:pPr marL="0" indent="0">
              <a:buNone/>
            </a:pPr>
            <a:r>
              <a:rPr lang="en-GB" sz="2400" b="1" i="1" dirty="0"/>
              <a:t>Causes of death</a:t>
            </a:r>
          </a:p>
          <a:p>
            <a:pPr>
              <a:buFont typeface="Wingdings" panose="05000000000000000000" pitchFamily="2" charset="2"/>
              <a:buChar char="§"/>
            </a:pPr>
            <a:r>
              <a:rPr lang="en-GB" sz="2800" dirty="0"/>
              <a:t>Among the 66 major cause of death in men, 62 were more common among manual groups than in the other social classes.</a:t>
            </a:r>
          </a:p>
          <a:p>
            <a:pPr>
              <a:buFont typeface="Wingdings" panose="05000000000000000000" pitchFamily="2" charset="2"/>
              <a:buChar char="§"/>
            </a:pPr>
            <a:r>
              <a:rPr lang="en-GB" sz="2800" dirty="0"/>
              <a:t>Lower social class group are 5.5 times more likely to die from respiratory diseases than higher social groups</a:t>
            </a:r>
          </a:p>
          <a:p>
            <a:pPr marL="0" indent="0">
              <a:buNone/>
            </a:pPr>
            <a:endParaRPr lang="en-GB" sz="2800" dirty="0"/>
          </a:p>
          <a:p>
            <a:pPr marL="0" indent="0">
              <a:buNone/>
            </a:pPr>
            <a:r>
              <a:rPr lang="en-GB" sz="2800" dirty="0"/>
              <a:t>                                 (Office of National statistics, 2001)</a:t>
            </a:r>
          </a:p>
          <a:p>
            <a:pPr marL="0" indent="0">
              <a:buNone/>
            </a:pPr>
            <a:endParaRPr lang="en-GB" dirty="0"/>
          </a:p>
        </p:txBody>
      </p:sp>
    </p:spTree>
    <p:extLst>
      <p:ext uri="{BB962C8B-B14F-4D97-AF65-F5344CB8AC3E}">
        <p14:creationId xmlns:p14="http://schemas.microsoft.com/office/powerpoint/2010/main" val="28269674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60699-F891-143E-73A1-E84B6519C2B4}"/>
              </a:ext>
            </a:extLst>
          </p:cNvPr>
          <p:cNvSpPr>
            <a:spLocks noGrp="1"/>
          </p:cNvSpPr>
          <p:nvPr>
            <p:ph type="title"/>
          </p:nvPr>
        </p:nvSpPr>
        <p:spPr/>
        <p:txBody>
          <a:bodyPr>
            <a:normAutofit fontScale="90000"/>
          </a:bodyPr>
          <a:lstStyle/>
          <a:p>
            <a:r>
              <a:rPr lang="en-GB" b="1" dirty="0"/>
              <a:t> Challenges of Health inequalities</a:t>
            </a:r>
          </a:p>
        </p:txBody>
      </p:sp>
      <p:sp>
        <p:nvSpPr>
          <p:cNvPr id="3" name="Content Placeholder 2">
            <a:extLst>
              <a:ext uri="{FF2B5EF4-FFF2-40B4-BE49-F238E27FC236}">
                <a16:creationId xmlns:a16="http://schemas.microsoft.com/office/drawing/2014/main" id="{DBE1F0FF-52E2-0C80-649F-951A12EC8190}"/>
              </a:ext>
            </a:extLst>
          </p:cNvPr>
          <p:cNvSpPr>
            <a:spLocks noGrp="1"/>
          </p:cNvSpPr>
          <p:nvPr>
            <p:ph idx="1"/>
          </p:nvPr>
        </p:nvSpPr>
        <p:spPr/>
        <p:txBody>
          <a:bodyPr>
            <a:normAutofit fontScale="92500"/>
          </a:bodyPr>
          <a:lstStyle/>
          <a:p>
            <a:r>
              <a:rPr lang="en-GB" sz="2400" b="0" i="0" dirty="0">
                <a:effectLst/>
              </a:rPr>
              <a:t>In 2016, </a:t>
            </a:r>
            <a:r>
              <a:rPr lang="en-GB" sz="2400" b="0" i="0" strike="noStrike" dirty="0">
                <a:effectLst/>
                <a:hlinkClick r:id="rId2">
                  <a:extLst>
                    <a:ext uri="{A12FA001-AC4F-418D-AE19-62706E023703}">
                      <ahyp:hlinkClr xmlns:ahyp="http://schemas.microsoft.com/office/drawing/2018/hyperlinkcolor" val="tx"/>
                    </a:ext>
                  </a:extLst>
                </a:hlinkClick>
              </a:rPr>
              <a:t>27.2% of adults in the most deprived decile smoked, compared with 7.9% of those in the least deprived decile</a:t>
            </a:r>
            <a:r>
              <a:rPr lang="en-GB" sz="2400" b="0" i="0" dirty="0">
                <a:effectLst/>
              </a:rPr>
              <a:t>.</a:t>
            </a:r>
          </a:p>
          <a:p>
            <a:endParaRPr lang="en-GB" sz="2400" b="0" i="0" dirty="0">
              <a:effectLst/>
            </a:endParaRPr>
          </a:p>
          <a:p>
            <a:r>
              <a:rPr lang="en-GB" sz="2400" dirty="0"/>
              <a:t>T</a:t>
            </a:r>
            <a:r>
              <a:rPr lang="en-GB" sz="2400" b="0" i="0" dirty="0">
                <a:effectLst/>
              </a:rPr>
              <a:t>here are inequalities between different groups of the population. For example, in financial year 2016 to 2017, </a:t>
            </a:r>
            <a:r>
              <a:rPr lang="en-GB" sz="2400" b="0" i="0" strike="noStrike" dirty="0">
                <a:effectLst/>
                <a:hlinkClick r:id="rId3">
                  <a:extLst>
                    <a:ext uri="{A12FA001-AC4F-418D-AE19-62706E023703}">
                      <ahyp:hlinkClr xmlns:ahyp="http://schemas.microsoft.com/office/drawing/2018/hyperlinkcolor" val="tx"/>
                    </a:ext>
                  </a:extLst>
                </a:hlinkClick>
              </a:rPr>
              <a:t>females were more likely than males to report feeling anxious</a:t>
            </a:r>
            <a:r>
              <a:rPr lang="en-GB" sz="2400" b="0" i="0" dirty="0">
                <a:effectLst/>
              </a:rPr>
              <a:t> but </a:t>
            </a:r>
            <a:r>
              <a:rPr lang="en-GB" sz="2400" b="0" i="0" dirty="0">
                <a:effectLst/>
                <a:hlinkClick r:id="rId4">
                  <a:extLst>
                    <a:ext uri="{A12FA001-AC4F-418D-AE19-62706E023703}">
                      <ahyp:hlinkClr xmlns:ahyp="http://schemas.microsoft.com/office/drawing/2018/hyperlinkcolor" val="tx"/>
                    </a:ext>
                  </a:extLst>
                </a:hlinkClick>
              </a:rPr>
              <a:t>males were more likely to feel their life is not worthwhile</a:t>
            </a:r>
            <a:endParaRPr lang="en-GB" sz="2400" b="0" i="0" dirty="0">
              <a:effectLst/>
            </a:endParaRPr>
          </a:p>
          <a:p>
            <a:pPr marL="0" indent="0">
              <a:buNone/>
            </a:pPr>
            <a:r>
              <a:rPr lang="en-GB" sz="2400" b="1" dirty="0">
                <a:effectLst/>
                <a:ea typeface="Calibri" panose="020F0502020204030204" pitchFamily="34" charset="0"/>
                <a:cs typeface="Arial" panose="020B0604020202020204" pitchFamily="34" charset="0"/>
              </a:rPr>
              <a:t>                                                                                     </a:t>
            </a:r>
            <a:r>
              <a:rPr lang="en-GB" sz="2400" dirty="0">
                <a:effectLst/>
                <a:ea typeface="Calibri" panose="020F0502020204030204" pitchFamily="34" charset="0"/>
                <a:cs typeface="Arial" panose="020B0604020202020204" pitchFamily="34" charset="0"/>
              </a:rPr>
              <a:t>(PHE, 2018)</a:t>
            </a:r>
            <a:endParaRPr lang="en-GB" sz="2000" dirty="0"/>
          </a:p>
          <a:p>
            <a:endParaRPr lang="en-GB" sz="2400" i="0" dirty="0">
              <a:effectLst/>
              <a:latin typeface="GDS Transport"/>
            </a:endParaRPr>
          </a:p>
          <a:p>
            <a:endParaRPr lang="en-GB" sz="2400" dirty="0"/>
          </a:p>
        </p:txBody>
      </p:sp>
    </p:spTree>
    <p:extLst>
      <p:ext uri="{BB962C8B-B14F-4D97-AF65-F5344CB8AC3E}">
        <p14:creationId xmlns:p14="http://schemas.microsoft.com/office/powerpoint/2010/main" val="11276686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a:xfrm>
            <a:off x="539552" y="1470484"/>
            <a:ext cx="8229600" cy="3917032"/>
          </a:xfrm>
        </p:spPr>
        <p:txBody>
          <a:bodyPr>
            <a:normAutofit/>
          </a:bodyPr>
          <a:lstStyle/>
          <a:p>
            <a:pPr marL="0" indent="0">
              <a:buNone/>
            </a:pPr>
            <a:r>
              <a:rPr lang="en-GB" dirty="0">
                <a:latin typeface="Arial" panose="020B0604020202020204" pitchFamily="34" charset="0"/>
                <a:cs typeface="Arial" panose="020B0604020202020204" pitchFamily="34" charset="0"/>
              </a:rPr>
              <a:t>Working in group explore the link below</a:t>
            </a:r>
            <a:endParaRPr lang="en-GB" dirty="0">
              <a:hlinkClick r:id="rId2"/>
            </a:endParaRPr>
          </a:p>
          <a:p>
            <a:endParaRPr lang="en-GB" dirty="0">
              <a:hlinkClick r:id="rId2"/>
            </a:endParaRPr>
          </a:p>
          <a:p>
            <a:r>
              <a:rPr lang="en-GB" dirty="0">
                <a:hlinkClick r:id="rId2"/>
              </a:rPr>
              <a:t>https://www.health.org.uk/evidence-hub/health-inequalities</a:t>
            </a:r>
            <a:endParaRPr lang="en-GB" dirty="0"/>
          </a:p>
          <a:p>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1">
            <a:extLst>
              <a:ext uri="{FF2B5EF4-FFF2-40B4-BE49-F238E27FC236}">
                <a16:creationId xmlns:a16="http://schemas.microsoft.com/office/drawing/2014/main" id="{0DB1298D-97DF-7676-4936-437D938A6815}"/>
              </a:ext>
            </a:extLst>
          </p:cNvPr>
          <p:cNvSpPr>
            <a:spLocks noGrp="1"/>
          </p:cNvSpPr>
          <p:nvPr>
            <p:ph idx="1"/>
          </p:nvPr>
        </p:nvSpPr>
        <p:spPr/>
        <p:txBody>
          <a:bodyPr>
            <a:normAutofit fontScale="85000" lnSpcReduction="10000"/>
          </a:bodyPr>
          <a:lstStyle/>
          <a:p>
            <a:r>
              <a:rPr lang="en-GB" altLang="en-US" dirty="0"/>
              <a:t>Some sections of society have poorer health than others.</a:t>
            </a:r>
          </a:p>
          <a:p>
            <a:r>
              <a:rPr lang="en-GB" altLang="en-US" dirty="0"/>
              <a:t>People from the most affluent areas of the country will have almost 20 more years of healthy life than those in the most disadvantaged areas. </a:t>
            </a:r>
          </a:p>
          <a:p>
            <a:r>
              <a:rPr lang="en-GB" altLang="en-US" dirty="0"/>
              <a:t>This is a central concern for public health professionals and reducing these health inequalities is a core element of Public Health England’s role when it was established in 2013.</a:t>
            </a:r>
          </a:p>
        </p:txBody>
      </p:sp>
      <p:sp>
        <p:nvSpPr>
          <p:cNvPr id="3" name="Title 2">
            <a:extLst>
              <a:ext uri="{FF2B5EF4-FFF2-40B4-BE49-F238E27FC236}">
                <a16:creationId xmlns:a16="http://schemas.microsoft.com/office/drawing/2014/main" id="{A59DB9F7-2C2D-4454-BB04-DF6B7077E579}"/>
              </a:ext>
            </a:extLst>
          </p:cNvPr>
          <p:cNvSpPr>
            <a:spLocks noGrp="1"/>
          </p:cNvSpPr>
          <p:nvPr>
            <p:ph type="title"/>
          </p:nvPr>
        </p:nvSpPr>
        <p:spPr>
          <a:xfrm>
            <a:off x="107504" y="274638"/>
            <a:ext cx="9036496" cy="1143000"/>
          </a:xfrm>
        </p:spPr>
        <p:txBody>
          <a:bodyPr>
            <a:normAutofit fontScale="90000"/>
          </a:bodyPr>
          <a:lstStyle/>
          <a:p>
            <a:pPr algn="l">
              <a:defRPr/>
            </a:pPr>
            <a:r>
              <a:rPr lang="en-GB" b="1" dirty="0">
                <a:latin typeface="+mn-lt"/>
              </a:rPr>
              <a:t>Identifying and reducing Inequalities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77EB-6FF0-2665-972F-11C510AEB566}"/>
              </a:ext>
            </a:extLst>
          </p:cNvPr>
          <p:cNvSpPr>
            <a:spLocks noGrp="1"/>
          </p:cNvSpPr>
          <p:nvPr>
            <p:ph type="title"/>
          </p:nvPr>
        </p:nvSpPr>
        <p:spPr/>
        <p:txBody>
          <a:bodyPr>
            <a:normAutofit/>
          </a:bodyPr>
          <a:lstStyle/>
          <a:p>
            <a:r>
              <a:rPr lang="en-GB" b="1" dirty="0"/>
              <a:t>Activity</a:t>
            </a:r>
          </a:p>
        </p:txBody>
      </p:sp>
      <p:sp>
        <p:nvSpPr>
          <p:cNvPr id="3" name="Content Placeholder 2">
            <a:extLst>
              <a:ext uri="{FF2B5EF4-FFF2-40B4-BE49-F238E27FC236}">
                <a16:creationId xmlns:a16="http://schemas.microsoft.com/office/drawing/2014/main" id="{C8B8A2C8-60BD-4C48-7FCC-CD3CE6CEF795}"/>
              </a:ext>
            </a:extLst>
          </p:cNvPr>
          <p:cNvSpPr>
            <a:spLocks noGrp="1"/>
          </p:cNvSpPr>
          <p:nvPr>
            <p:ph idx="1"/>
          </p:nvPr>
        </p:nvSpPr>
        <p:spPr>
          <a:xfrm>
            <a:off x="457200" y="1628800"/>
            <a:ext cx="8229600" cy="3917032"/>
          </a:xfrm>
        </p:spPr>
        <p:txBody>
          <a:bodyPr/>
          <a:lstStyle/>
          <a:p>
            <a:pPr marL="0" indent="0">
              <a:buNone/>
            </a:pPr>
            <a:r>
              <a:rPr lang="en-GB" dirty="0"/>
              <a:t>In small groups, discuss how to address these challenges of health inequalities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dirty="0"/>
              <a:t> </a:t>
            </a:r>
            <a:r>
              <a:rPr lang="en-GB" sz="2800" b="1" dirty="0"/>
              <a:t>10 mins</a:t>
            </a:r>
          </a:p>
        </p:txBody>
      </p:sp>
    </p:spTree>
    <p:extLst>
      <p:ext uri="{BB962C8B-B14F-4D97-AF65-F5344CB8AC3E}">
        <p14:creationId xmlns:p14="http://schemas.microsoft.com/office/powerpoint/2010/main" val="17108137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Health inequalities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6083459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dirty="0"/>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fontScale="85000" lnSpcReduction="20000"/>
          </a:bodyPr>
          <a:lstStyle/>
          <a:p>
            <a:r>
              <a:rPr lang="en-GB" dirty="0"/>
              <a:t>The landmark Marmot Review: Fair Society, Healthy Lives was published in February 2010 and outlined the scale of health inequalities in England and the actions required to reduce them. </a:t>
            </a:r>
          </a:p>
          <a:p>
            <a:r>
              <a:rPr lang="en-GB" dirty="0"/>
              <a:t>The report highlighted the need to take action across the social determinants of health, and called for progress to be made on a clear set of policy objectives. </a:t>
            </a:r>
          </a:p>
          <a:p>
            <a:r>
              <a:rPr lang="en-GB" dirty="0"/>
              <a:t>However, life expectancy is stalling, after steady increases for the past 100 years, and health inequalities are widening.</a:t>
            </a:r>
          </a:p>
          <a:p>
            <a:endParaRPr lang="en-GB" dirty="0"/>
          </a:p>
        </p:txBody>
      </p:sp>
    </p:spTree>
    <p:extLst>
      <p:ext uri="{BB962C8B-B14F-4D97-AF65-F5344CB8AC3E}">
        <p14:creationId xmlns:p14="http://schemas.microsoft.com/office/powerpoint/2010/main" val="10296641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p:txBody>
          <a:bodyPr/>
          <a:lstStyle/>
          <a:p>
            <a:pPr marL="0" indent="0">
              <a:buNone/>
            </a:pPr>
            <a:r>
              <a:rPr lang="en-GB" sz="2800" dirty="0"/>
              <a:t>Working in group explore the report</a:t>
            </a:r>
          </a:p>
          <a:p>
            <a:endParaRPr lang="en-GB" sz="2800" dirty="0"/>
          </a:p>
          <a:p>
            <a:r>
              <a:rPr lang="en-GB" sz="2800" dirty="0">
                <a:hlinkClick r:id="rId2"/>
              </a:rPr>
              <a:t>https://www.instituteofhealthequity.org/resources-reports/fair-society-healthy-lives-the-marmot-review/fair-society-healthy-lives-full-report-pdf.pdf</a:t>
            </a:r>
            <a:endParaRPr lang="en-GB" sz="2800" dirty="0"/>
          </a:p>
          <a:p>
            <a:pPr marL="0" indent="0">
              <a:buNone/>
            </a:pPr>
            <a:endParaRPr lang="en-GB" sz="2800" dirty="0"/>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endParaRPr lang="en-GB" dirty="0"/>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Working independently research the term </a:t>
            </a:r>
            <a:r>
              <a:rPr lang="en-GB" b="1" dirty="0">
                <a:latin typeface="Arial" panose="020B0604020202020204" pitchFamily="34" charset="0"/>
                <a:cs typeface="Arial" panose="020B0604020202020204" pitchFamily="34" charset="0"/>
              </a:rPr>
              <a:t>social gradient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5716904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Social Gradient</a:t>
            </a:r>
            <a:endParaRPr lang="en-GB" b="1" dirty="0"/>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p:txBody>
          <a:bodyPr>
            <a:normAutofit/>
          </a:bodyPr>
          <a:lstStyle/>
          <a:p>
            <a:r>
              <a:rPr lang="en-GB" b="0" i="0" dirty="0">
                <a:solidFill>
                  <a:srgbClr val="202124"/>
                </a:solidFill>
                <a:effectLst/>
                <a:latin typeface="arial" panose="020B0604020202020204" pitchFamily="34" charset="0"/>
              </a:rPr>
              <a:t>Institute of Health Equity (2022), "The social gradient in health is </a:t>
            </a:r>
            <a:r>
              <a:rPr lang="en-GB" i="0" dirty="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dirty="0"/>
          </a:p>
        </p:txBody>
      </p:sp>
    </p:spTree>
    <p:extLst>
      <p:ext uri="{BB962C8B-B14F-4D97-AF65-F5344CB8AC3E}">
        <p14:creationId xmlns:p14="http://schemas.microsoft.com/office/powerpoint/2010/main" val="37788234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0371-4B90-387C-CB3F-5BC852F383F0}"/>
              </a:ext>
            </a:extLst>
          </p:cNvPr>
          <p:cNvSpPr>
            <a:spLocks noGrp="1"/>
          </p:cNvSpPr>
          <p:nvPr>
            <p:ph type="title"/>
          </p:nvPr>
        </p:nvSpPr>
        <p:spPr>
          <a:xfrm>
            <a:off x="457200" y="116632"/>
            <a:ext cx="8229600" cy="778098"/>
          </a:xfrm>
        </p:spPr>
        <p:txBody>
          <a:bodyPr>
            <a:normAutofit/>
          </a:bodyPr>
          <a:lstStyle/>
          <a:p>
            <a:r>
              <a:rPr lang="en-GB" sz="3200" b="1" dirty="0"/>
              <a:t>Priorities of Health inequalities</a:t>
            </a:r>
          </a:p>
        </p:txBody>
      </p:sp>
      <p:sp>
        <p:nvSpPr>
          <p:cNvPr id="3" name="Content Placeholder 2">
            <a:extLst>
              <a:ext uri="{FF2B5EF4-FFF2-40B4-BE49-F238E27FC236}">
                <a16:creationId xmlns:a16="http://schemas.microsoft.com/office/drawing/2014/main" id="{08E5034D-2B99-01C2-7667-18ED83F159C6}"/>
              </a:ext>
            </a:extLst>
          </p:cNvPr>
          <p:cNvSpPr>
            <a:spLocks noGrp="1"/>
          </p:cNvSpPr>
          <p:nvPr>
            <p:ph idx="1"/>
          </p:nvPr>
        </p:nvSpPr>
        <p:spPr>
          <a:xfrm>
            <a:off x="457200" y="980728"/>
            <a:ext cx="8229600" cy="4536505"/>
          </a:xfrm>
        </p:spPr>
        <p:txBody>
          <a:bodyPr>
            <a:normAutofit fontScale="92500" lnSpcReduction="20000"/>
          </a:bodyPr>
          <a:lstStyle/>
          <a:p>
            <a:pPr marL="0" indent="0">
              <a:buNone/>
            </a:pPr>
            <a:r>
              <a:rPr lang="en-GB" sz="2600" dirty="0"/>
              <a:t>Marmot (2010) concluded that to reduce health inequalities action is required on six policy objectives:</a:t>
            </a:r>
          </a:p>
          <a:p>
            <a:pPr marL="0" indent="0">
              <a:buNone/>
            </a:pPr>
            <a:endParaRPr lang="en-GB" sz="2600" dirty="0"/>
          </a:p>
          <a:p>
            <a:r>
              <a:rPr lang="en-GB" sz="2600" dirty="0"/>
              <a:t>Give every child the best start in life </a:t>
            </a:r>
          </a:p>
          <a:p>
            <a:r>
              <a:rPr lang="en-GB" sz="2600" dirty="0"/>
              <a:t>Enable all children, young people and adults to maximise their capabilities and have control over their lives </a:t>
            </a:r>
          </a:p>
          <a:p>
            <a:r>
              <a:rPr lang="en-GB" sz="2600" dirty="0"/>
              <a:t>Create fair employment and good work for all</a:t>
            </a:r>
          </a:p>
          <a:p>
            <a:r>
              <a:rPr lang="en-GB" sz="2600" dirty="0"/>
              <a:t>Ensure healthy standard of living for all</a:t>
            </a:r>
          </a:p>
          <a:p>
            <a:r>
              <a:rPr lang="en-GB" sz="2600" dirty="0"/>
              <a:t>Create and develop healthy and sustainable places and communities  </a:t>
            </a:r>
          </a:p>
          <a:p>
            <a:r>
              <a:rPr lang="en-GB" sz="2600" dirty="0"/>
              <a:t>Strengthen the role and impact of ill health prevention</a:t>
            </a:r>
          </a:p>
          <a:p>
            <a:pPr marL="0" indent="0">
              <a:buNone/>
            </a:pPr>
            <a:r>
              <a:rPr lang="en-GB" sz="2600" dirty="0"/>
              <a:t>                                                                     (PHE, 2017)</a:t>
            </a:r>
          </a:p>
        </p:txBody>
      </p:sp>
    </p:spTree>
    <p:extLst>
      <p:ext uri="{BB962C8B-B14F-4D97-AF65-F5344CB8AC3E}">
        <p14:creationId xmlns:p14="http://schemas.microsoft.com/office/powerpoint/2010/main" val="32217818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32A9-1282-3B33-FE63-7A491C4D908D}"/>
              </a:ext>
            </a:extLst>
          </p:cNvPr>
          <p:cNvSpPr>
            <a:spLocks noGrp="1"/>
          </p:cNvSpPr>
          <p:nvPr>
            <p:ph type="title"/>
          </p:nvPr>
        </p:nvSpPr>
        <p:spPr/>
        <p:txBody>
          <a:bodyPr>
            <a:normAutofit/>
          </a:bodyPr>
          <a:lstStyle/>
          <a:p>
            <a:r>
              <a:rPr lang="en-GB" b="1" dirty="0"/>
              <a:t>Summary: Activity</a:t>
            </a:r>
          </a:p>
        </p:txBody>
      </p:sp>
      <p:sp>
        <p:nvSpPr>
          <p:cNvPr id="3" name="Content Placeholder 2">
            <a:extLst>
              <a:ext uri="{FF2B5EF4-FFF2-40B4-BE49-F238E27FC236}">
                <a16:creationId xmlns:a16="http://schemas.microsoft.com/office/drawing/2014/main" id="{5D7E1EAB-76A2-6812-0DB8-41D1E65297F8}"/>
              </a:ext>
            </a:extLst>
          </p:cNvPr>
          <p:cNvSpPr>
            <a:spLocks noGrp="1"/>
          </p:cNvSpPr>
          <p:nvPr>
            <p:ph idx="1"/>
          </p:nvPr>
        </p:nvSpPr>
        <p:spPr>
          <a:xfrm>
            <a:off x="457200" y="1628800"/>
            <a:ext cx="8229600" cy="3917032"/>
          </a:xfrm>
        </p:spPr>
        <p:txBody>
          <a:bodyPr>
            <a:normAutofit/>
          </a:bodyPr>
          <a:lstStyle/>
          <a:p>
            <a:pPr marL="0" indent="0">
              <a:buNone/>
            </a:pPr>
            <a:r>
              <a:rPr lang="en-GB" dirty="0"/>
              <a:t>Lets watch the video below to conclude health inequalities to achieve equality:  steps in health system in UK.</a:t>
            </a:r>
          </a:p>
          <a:p>
            <a:pPr marL="0" indent="0">
              <a:buNone/>
            </a:pPr>
            <a:endParaRPr lang="en-GB" dirty="0">
              <a:hlinkClick r:id="rId2"/>
            </a:endParaRPr>
          </a:p>
          <a:p>
            <a:pPr marL="0" indent="0" algn="ctr">
              <a:buNone/>
            </a:pPr>
            <a:r>
              <a:rPr lang="en-GB" dirty="0">
                <a:hlinkClick r:id="rId2"/>
              </a:rPr>
              <a:t>Improving Access for All – YouTube</a:t>
            </a:r>
            <a:endParaRPr lang="en-GB" dirty="0"/>
          </a:p>
          <a:p>
            <a:endParaRPr lang="en-GB" dirty="0"/>
          </a:p>
          <a:p>
            <a:pPr marL="0" indent="0" algn="ctr">
              <a:buNone/>
            </a:pPr>
            <a:r>
              <a:rPr lang="en-GB" sz="2600" b="1" dirty="0"/>
              <a:t>Feedback what you have learnt to the whole class</a:t>
            </a:r>
          </a:p>
        </p:txBody>
      </p:sp>
    </p:spTree>
    <p:extLst>
      <p:ext uri="{BB962C8B-B14F-4D97-AF65-F5344CB8AC3E}">
        <p14:creationId xmlns:p14="http://schemas.microsoft.com/office/powerpoint/2010/main" val="5014412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AC28-9299-2B61-0FB4-7C5EB2D32C09}"/>
              </a:ext>
            </a:extLst>
          </p:cNvPr>
          <p:cNvSpPr>
            <a:spLocks noGrp="1"/>
          </p:cNvSpPr>
          <p:nvPr>
            <p:ph type="title"/>
          </p:nvPr>
        </p:nvSpPr>
        <p:spPr>
          <a:xfrm>
            <a:off x="457200" y="274638"/>
            <a:ext cx="8229600" cy="562074"/>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DFC06950-4692-48DA-31A3-39FBB8DD9D8E}"/>
              </a:ext>
            </a:extLst>
          </p:cNvPr>
          <p:cNvSpPr>
            <a:spLocks noGrp="1"/>
          </p:cNvSpPr>
          <p:nvPr>
            <p:ph idx="1"/>
          </p:nvPr>
        </p:nvSpPr>
        <p:spPr>
          <a:xfrm>
            <a:off x="457200" y="1052736"/>
            <a:ext cx="8229600" cy="4464497"/>
          </a:xfrm>
        </p:spPr>
        <p:txBody>
          <a:bodyPr>
            <a:normAutofit fontScale="40000" lnSpcReduction="20000"/>
          </a:bodyPr>
          <a:lstStyle/>
          <a:p>
            <a:r>
              <a:rPr lang="en-GB" sz="3400" dirty="0"/>
              <a:t>Brown, A.E., Nash, S., Connor, N., Kirwan, P.D., </a:t>
            </a:r>
            <a:r>
              <a:rPr lang="en-GB" sz="3400" dirty="0" err="1"/>
              <a:t>Ogaz</a:t>
            </a:r>
            <a:r>
              <a:rPr lang="en-GB" sz="3400" dirty="0"/>
              <a:t>, D., </a:t>
            </a:r>
            <a:r>
              <a:rPr lang="en-GB" sz="3400" dirty="0" err="1"/>
              <a:t>Croxford</a:t>
            </a:r>
            <a:r>
              <a:rPr lang="en-GB" sz="3400" dirty="0"/>
              <a:t>, S., De Angelis, D. and </a:t>
            </a:r>
            <a:r>
              <a:rPr lang="en-GB" sz="3400" dirty="0" err="1"/>
              <a:t>Delpech</a:t>
            </a:r>
            <a:r>
              <a:rPr lang="en-GB" sz="3400" dirty="0"/>
              <a:t>, V.C., 2018. Towards elimination of HIV transmission, AIDS and HIV‐related deaths in the UK. HIV medicine, 19(8), pp.505-512.</a:t>
            </a:r>
          </a:p>
          <a:p>
            <a:r>
              <a:rPr lang="en-GB" sz="3400" b="0" i="0" dirty="0">
                <a:solidFill>
                  <a:srgbClr val="222222"/>
                </a:solidFill>
                <a:effectLst/>
              </a:rPr>
              <a:t>Jarosz, E., 2018. Lifestyle behaviours or socioeconomic characteristics? Gender differences in covariates of BMI in Hungary. </a:t>
            </a:r>
            <a:r>
              <a:rPr lang="en-GB" sz="3400" b="0" i="1" dirty="0">
                <a:solidFill>
                  <a:srgbClr val="222222"/>
                </a:solidFill>
                <a:effectLst/>
              </a:rPr>
              <a:t>Obesity Science &amp; Practice</a:t>
            </a:r>
            <a:r>
              <a:rPr lang="en-GB" sz="3400" b="0" i="0" dirty="0">
                <a:solidFill>
                  <a:srgbClr val="222222"/>
                </a:solidFill>
                <a:effectLst/>
              </a:rPr>
              <a:t>, </a:t>
            </a:r>
            <a:r>
              <a:rPr lang="en-GB" sz="3400" b="0" i="1" dirty="0">
                <a:solidFill>
                  <a:srgbClr val="222222"/>
                </a:solidFill>
                <a:effectLst/>
              </a:rPr>
              <a:t>4</a:t>
            </a:r>
            <a:r>
              <a:rPr lang="en-GB" sz="3400" b="0" i="0" dirty="0">
                <a:solidFill>
                  <a:srgbClr val="222222"/>
                </a:solidFill>
                <a:effectLst/>
              </a:rPr>
              <a:t>(6), pp.591-599.</a:t>
            </a:r>
          </a:p>
          <a:p>
            <a:r>
              <a:rPr lang="en-GB" sz="3400" dirty="0"/>
              <a:t>Marmot Report (2010) 'Fair Society, Healthy Lives Available at: </a:t>
            </a:r>
            <a:r>
              <a:rPr lang="en-GB" sz="3400" dirty="0">
                <a:hlinkClick r:id="rId3"/>
              </a:rPr>
              <a:t>https://www.local.gov.uk/marmot-review-report-fair-society-healthy-lives</a:t>
            </a:r>
            <a:r>
              <a:rPr lang="en-GB" sz="3400" dirty="0"/>
              <a:t> (Accessed Date: 21</a:t>
            </a:r>
            <a:r>
              <a:rPr lang="en-GB" sz="3400" baseline="30000" dirty="0"/>
              <a:t>st</a:t>
            </a:r>
            <a:r>
              <a:rPr lang="en-GB" sz="3400" dirty="0"/>
              <a:t> October 2022)</a:t>
            </a:r>
          </a:p>
          <a:p>
            <a:r>
              <a:rPr lang="en-GB" sz="3400" dirty="0"/>
              <a:t>NHS 2022 website available at ;  Obesity - NHS (www.nhs.uk)</a:t>
            </a:r>
          </a:p>
          <a:p>
            <a:r>
              <a:rPr lang="en-GB" sz="3400" dirty="0"/>
              <a:t>NHS 2021 Lifestyles - NHS Digital</a:t>
            </a:r>
          </a:p>
          <a:p>
            <a:r>
              <a:rPr lang="en-GB" sz="3400" dirty="0" err="1"/>
              <a:t>Scambler</a:t>
            </a:r>
            <a:r>
              <a:rPr lang="en-GB" sz="3400" dirty="0"/>
              <a:t>, G., 2012. Health inequalities. Sociology of health &amp; illness, 34(1), pp.130-146.</a:t>
            </a:r>
          </a:p>
          <a:p>
            <a:r>
              <a:rPr lang="en-GB" sz="3400" dirty="0" err="1"/>
              <a:t>Semeeh</a:t>
            </a:r>
            <a:r>
              <a:rPr lang="en-GB" sz="3400" dirty="0"/>
              <a:t>, A.O., 2011. Obesity: A major public health challenge of 21st century in the United Kingdom (UK). Journal of Public Health and Epidemiology, 3(12), pp.560-566.</a:t>
            </a:r>
          </a:p>
          <a:p>
            <a:r>
              <a:rPr lang="en-GB" sz="3400" dirty="0"/>
              <a:t>PHE 2019 website available at: Whole systems approach to obesity: A guide to support local approaches (publishing.service.gov.uk)</a:t>
            </a:r>
          </a:p>
          <a:p>
            <a:r>
              <a:rPr lang="en-GB" sz="3400" dirty="0"/>
              <a:t>PHE (2016) Health matters: getting every adult active every day - GOV.UK (www.gov.uk)</a:t>
            </a:r>
          </a:p>
          <a:p>
            <a:r>
              <a:rPr lang="en-GB" sz="3400" dirty="0"/>
              <a:t>PHE 2018 health inequalities website available at ; Chapter 5: inequalities in health - GOV.UK (www.gov.uk)</a:t>
            </a:r>
          </a:p>
          <a:p>
            <a:r>
              <a:rPr lang="en-GB" sz="3400" dirty="0"/>
              <a:t>PHE 2017 Reducing health inequalities: system, scale and sustainability (publishing.service.gov.uk)</a:t>
            </a:r>
          </a:p>
          <a:p>
            <a:endParaRPr lang="en-GB" dirty="0"/>
          </a:p>
        </p:txBody>
      </p:sp>
    </p:spTree>
    <p:extLst>
      <p:ext uri="{BB962C8B-B14F-4D97-AF65-F5344CB8AC3E}">
        <p14:creationId xmlns:p14="http://schemas.microsoft.com/office/powerpoint/2010/main" val="3119205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3672</Words>
  <Application>Microsoft Office PowerPoint</Application>
  <PresentationFormat>On-screen Show (4:3)</PresentationFormat>
  <Paragraphs>391</Paragraphs>
  <Slides>63</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63</vt:i4>
      </vt:variant>
    </vt:vector>
  </HeadingPairs>
  <TitlesOfParts>
    <vt:vector size="74" baseType="lpstr">
      <vt:lpstr>Frutiger W01</vt:lpstr>
      <vt:lpstr>GDS Transport</vt:lpstr>
      <vt:lpstr>Inter</vt:lpstr>
      <vt:lpstr>Myriad Pro</vt:lpstr>
      <vt:lpstr>Arial</vt:lpstr>
      <vt:lpstr>Arial</vt:lpstr>
      <vt:lpstr>Calibri</vt:lpstr>
      <vt:lpstr>Lato</vt:lpstr>
      <vt:lpstr>Wingdings</vt:lpstr>
      <vt:lpstr>Wingdings 3</vt:lpstr>
      <vt:lpstr>20140311PresentationUWTSDTemplate</vt:lpstr>
      <vt:lpstr>INTRODUCTION TO PUBLIC HEALTH</vt:lpstr>
      <vt:lpstr>Learning outcomes</vt:lpstr>
      <vt:lpstr>Today’s Objectives</vt:lpstr>
      <vt:lpstr>What is Obesity?</vt:lpstr>
      <vt:lpstr> Obesity</vt:lpstr>
      <vt:lpstr>Activity</vt:lpstr>
      <vt:lpstr>Obesity</vt:lpstr>
      <vt:lpstr>Activity</vt:lpstr>
      <vt:lpstr>Activity</vt:lpstr>
      <vt:lpstr>Activity</vt:lpstr>
      <vt:lpstr>What are the Obesity challenges?</vt:lpstr>
      <vt:lpstr>Obesity: challenges</vt:lpstr>
      <vt:lpstr>Obesity: challenges</vt:lpstr>
      <vt:lpstr>Obesity: challenges</vt:lpstr>
      <vt:lpstr>Obesity: challenges</vt:lpstr>
      <vt:lpstr>Obesity: challenges</vt:lpstr>
      <vt:lpstr>Obesity: challenges</vt:lpstr>
      <vt:lpstr>Activity</vt:lpstr>
      <vt:lpstr>Activity question</vt:lpstr>
      <vt:lpstr>What are the Obesity priorities?</vt:lpstr>
      <vt:lpstr> Obesity: priorities</vt:lpstr>
      <vt:lpstr>Obesity: Priorities</vt:lpstr>
      <vt:lpstr>Obesity: Priorities</vt:lpstr>
      <vt:lpstr>Obesity: Priorities</vt:lpstr>
      <vt:lpstr>What is Lifestyle behaviours?</vt:lpstr>
      <vt:lpstr>Definition of Lifestyle behaviour</vt:lpstr>
      <vt:lpstr>Activity</vt:lpstr>
      <vt:lpstr>What are the Lifestyle choices/behaviours: challenges?</vt:lpstr>
      <vt:lpstr> Life style choices/behaviours: challenges</vt:lpstr>
      <vt:lpstr>Life style choices/behaviours: challenges</vt:lpstr>
      <vt:lpstr>Activity</vt:lpstr>
      <vt:lpstr>What are the Life style choices/behaviours: priorities?</vt:lpstr>
      <vt:lpstr>Life style choices/behaviours priorities</vt:lpstr>
      <vt:lpstr> Life style choices/behaviours: priorities</vt:lpstr>
      <vt:lpstr>PowerPoint Presentation</vt:lpstr>
      <vt:lpstr>PowerPoint Presentation</vt:lpstr>
      <vt:lpstr>PowerPoint Presentation</vt:lpstr>
      <vt:lpstr>Summary: Life style choices/behaviours: challenges and priorities</vt:lpstr>
      <vt:lpstr>What is the Health inequalities?</vt:lpstr>
      <vt:lpstr>Health inequality</vt:lpstr>
      <vt:lpstr>Health inequality</vt:lpstr>
      <vt:lpstr>Health inequalities</vt:lpstr>
      <vt:lpstr>Health Inequality</vt:lpstr>
      <vt:lpstr>Health Inequality</vt:lpstr>
      <vt:lpstr>Activity</vt:lpstr>
      <vt:lpstr>What are the Health inequalities Challenges?</vt:lpstr>
      <vt:lpstr>PowerPoint Presentation</vt:lpstr>
      <vt:lpstr>Challenges of Health inequalities</vt:lpstr>
      <vt:lpstr>Challenges of Health Inequality</vt:lpstr>
      <vt:lpstr>Challenges of Health Inequality</vt:lpstr>
      <vt:lpstr> Challenges of Health inequalities</vt:lpstr>
      <vt:lpstr>Activity</vt:lpstr>
      <vt:lpstr>Identifying and reducing Inequalities</vt:lpstr>
      <vt:lpstr>Activity</vt:lpstr>
      <vt:lpstr>What are the Health inequalities priorities?</vt:lpstr>
      <vt:lpstr>Marmot Review</vt:lpstr>
      <vt:lpstr>Activity</vt:lpstr>
      <vt:lpstr>Marmot Review</vt:lpstr>
      <vt:lpstr>Activity 2</vt:lpstr>
      <vt:lpstr>Social Gradient</vt:lpstr>
      <vt:lpstr>Priorities of Health inequalities</vt:lpstr>
      <vt:lpstr>Summary: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120</cp:revision>
  <dcterms:created xsi:type="dcterms:W3CDTF">2015-04-14T15:21:28Z</dcterms:created>
  <dcterms:modified xsi:type="dcterms:W3CDTF">2022-10-30T14:20:48Z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