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duard Valentin Tischler" initials="EVT" lastIdx="1" clrIdx="0">
    <p:extLst>
      <p:ext uri="{19B8F6BF-5375-455C-9EA6-DF929625EA0E}">
        <p15:presenceInfo xmlns:p15="http://schemas.microsoft.com/office/powerpoint/2012/main" userId="Eduard Valentin Tischle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101"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11-08T18:16:43.469" idx="1">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B5FA62-6AAB-4B99-A50A-8AE82E6CCCF2}" type="datetimeFigureOut">
              <a:rPr lang="en-IN" smtClean="0"/>
              <a:t>08-11-2021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A48E05-3674-4E74-9B5C-4F36B25CDB65}" type="slidenum">
              <a:rPr lang="en-IN" smtClean="0"/>
              <a:t>‹#›</a:t>
            </a:fld>
            <a:endParaRPr lang="en-IN"/>
          </a:p>
        </p:txBody>
      </p:sp>
    </p:spTree>
    <p:extLst>
      <p:ext uri="{BB962C8B-B14F-4D97-AF65-F5344CB8AC3E}">
        <p14:creationId xmlns:p14="http://schemas.microsoft.com/office/powerpoint/2010/main" val="21509785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Workplace troubles are a typical cause of stress for many people, who spend around one-third of their adult lives at work. Work environments may never be completely harmonious because of the unique needs and expectations of each employee. This means that some job concerns may lead to a negative emotional response (</a:t>
            </a:r>
            <a:r>
              <a:rPr lang="en-GB" sz="1200" kern="1200" dirty="0" err="1">
                <a:solidFill>
                  <a:schemeClr val="tx1"/>
                </a:solidFill>
                <a:effectLst/>
                <a:latin typeface="+mn-lt"/>
                <a:ea typeface="+mn-ea"/>
                <a:cs typeface="+mn-cs"/>
              </a:rPr>
              <a:t>Perkbox</a:t>
            </a:r>
            <a:r>
              <a:rPr lang="en-GB" sz="1200" kern="1200" dirty="0">
                <a:solidFill>
                  <a:schemeClr val="tx1"/>
                </a:solidFill>
                <a:effectLst/>
                <a:latin typeface="+mn-lt"/>
                <a:ea typeface="+mn-ea"/>
                <a:cs typeface="+mn-cs"/>
              </a:rPr>
              <a:t>, 2021). For example, research suggests that those who are more stressed at work are more likely to suffer from mental health concerns including melancholy and anxiety. With the support of a skilled mental health expert, some employees may find it beneficial to address their work-related stressors and concerns.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FA48E05-3674-4E74-9B5C-4F36B25CDB65}" type="slidenum">
              <a:rPr lang="en-IN" smtClean="0"/>
              <a:t>2</a:t>
            </a:fld>
            <a:endParaRPr lang="en-IN"/>
          </a:p>
        </p:txBody>
      </p:sp>
    </p:spTree>
    <p:extLst>
      <p:ext uri="{BB962C8B-B14F-4D97-AF65-F5344CB8AC3E}">
        <p14:creationId xmlns:p14="http://schemas.microsoft.com/office/powerpoint/2010/main" val="29712617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workplace, discrimination occurs when an employer treats one employee less favourably than another because of a protected trait. Employees might feel discriminated against on a variety of factors, including disability, nationality, and gender (Abdul </a:t>
            </a:r>
            <a:r>
              <a:rPr lang="en-GB" sz="1200" kern="1200" dirty="0" err="1">
                <a:solidFill>
                  <a:schemeClr val="tx1"/>
                </a:solidFill>
                <a:effectLst/>
                <a:latin typeface="+mn-lt"/>
                <a:ea typeface="+mn-ea"/>
                <a:cs typeface="+mn-cs"/>
              </a:rPr>
              <a:t>Wahab</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Nik</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Mahmod</a:t>
            </a:r>
            <a:r>
              <a:rPr lang="en-GB" sz="1200" kern="1200" dirty="0">
                <a:solidFill>
                  <a:schemeClr val="tx1"/>
                </a:solidFill>
                <a:effectLst/>
                <a:latin typeface="+mn-lt"/>
                <a:ea typeface="+mn-ea"/>
                <a:cs typeface="+mn-cs"/>
              </a:rPr>
              <a:t>, 2020). The protected traits are a way of defining them. If an employee is treated differently because of a protected feature, it is always discrimination.</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Sex: According to a 2019 European research, 38% of UK workers experience workplace discrimination. This is a record for any European nation. Discrimination on the basis of any protected feature, such as gender, handicap, or race, is prohibited by federal and state law. Workplace discrimination towards older employees is one example of this (Al-</a:t>
            </a:r>
            <a:r>
              <a:rPr lang="en-GB" sz="1200" kern="1200" dirty="0" err="1">
                <a:solidFill>
                  <a:schemeClr val="tx1"/>
                </a:solidFill>
                <a:effectLst/>
                <a:latin typeface="+mn-lt"/>
                <a:ea typeface="+mn-ea"/>
                <a:cs typeface="+mn-cs"/>
              </a:rPr>
              <a:t>Haidar</a:t>
            </a:r>
            <a:r>
              <a:rPr lang="en-GB" sz="1200" kern="1200" dirty="0">
                <a:solidFill>
                  <a:schemeClr val="tx1"/>
                </a:solidFill>
                <a:effectLst/>
                <a:latin typeface="+mn-lt"/>
                <a:ea typeface="+mn-ea"/>
                <a:cs typeface="+mn-cs"/>
              </a:rPr>
              <a:t> et al., 2018). Ageism, or age discrimination, is when an employee is treated unfairly because of their age.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Gender: In the workplace, discrimination is not tolerated. Employers don’t want their workers to be unhappy or uncomfortable at work. Workplace discrimination may be a major contributor to a hostile work environment. UK law prohibits discrimination on the basis of gender reassignment. In the Equality Act of 2010, they are listed as protected traits.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FA48E05-3674-4E74-9B5C-4F36B25CDB65}" type="slidenum">
              <a:rPr lang="en-IN" smtClean="0"/>
              <a:t>3</a:t>
            </a:fld>
            <a:endParaRPr lang="en-IN"/>
          </a:p>
        </p:txBody>
      </p:sp>
    </p:spTree>
    <p:extLst>
      <p:ext uri="{BB962C8B-B14F-4D97-AF65-F5344CB8AC3E}">
        <p14:creationId xmlns:p14="http://schemas.microsoft.com/office/powerpoint/2010/main" val="3957669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Cause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of now, fewer than 10% of Fortune 500 CEOs are women. In the US Senate, males outweigh women roughly three to one. In spite of society’s efforts to be more inclusive, most women will face an uphill struggle at some time in their careers (</a:t>
            </a:r>
            <a:r>
              <a:rPr lang="en-GB" sz="1200" kern="1200" dirty="0" err="1">
                <a:solidFill>
                  <a:schemeClr val="tx1"/>
                </a:solidFill>
                <a:effectLst/>
                <a:latin typeface="+mn-lt"/>
                <a:ea typeface="+mn-ea"/>
                <a:cs typeface="+mn-cs"/>
              </a:rPr>
              <a:t>McEvoy</a:t>
            </a:r>
            <a:r>
              <a:rPr lang="en-GB" sz="1200" kern="1200" dirty="0">
                <a:solidFill>
                  <a:schemeClr val="tx1"/>
                </a:solidFill>
                <a:effectLst/>
                <a:latin typeface="+mn-lt"/>
                <a:ea typeface="+mn-ea"/>
                <a:cs typeface="+mn-cs"/>
              </a:rPr>
              <a:t>, 2018). Gender bias may come from a broad range of factors, much like many other types of prejudice. A wide range of factors might contribute to these sentiments, including outdated societal norms, misguided ideas, and even blatant prejudices.</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Effect</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person’s mental health may be severely harmed by gender discrimination, and there is no question about it. It is also uncommon for victims of prejudice to experience intense remorse and sorrow as a result of their abusers’ attempts to shame and humiliate them. Employees often place the burden for workplace violence squarely on themselves. The victims of these methods are frequently unaware that this kind of emotional perplexity is part and piece of employment discrimination. Psychiatrists call it “victim-blaming,” and it is used to make victims doubt their own involvement in the abuse. This might lead to employees doubting their own abilities and perhaps believing their employer’s reasons. Many employees would subconsciously blame themselves even though they worked hard at their job and made an attempt to get along with and assist their co-workers. If a lawsuit is filed against the employee, they may be concerned about what their company would say about them. They may be concerned about how a “poor” reference from an abusive employer may influence their future work opportunities.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FA48E05-3674-4E74-9B5C-4F36B25CDB65}" type="slidenum">
              <a:rPr lang="en-IN" smtClean="0"/>
              <a:t>4</a:t>
            </a:fld>
            <a:endParaRPr lang="en-IN"/>
          </a:p>
        </p:txBody>
      </p:sp>
    </p:spTree>
    <p:extLst>
      <p:ext uri="{BB962C8B-B14F-4D97-AF65-F5344CB8AC3E}">
        <p14:creationId xmlns:p14="http://schemas.microsoft.com/office/powerpoint/2010/main" val="6618814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Political: It all depends on how and to what extent the government becomes involved in the economy or a particular business. All of the government’s impact on your company may be categorised here (Pass, 2018). “Government policy, political stability or instability, corruption, foreign trade policy, tax policy, labour legislation, environmental law, and trade restrictions” are all examples of this.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Economic: There are several elements that influence the performance of an economy. It is important to take into account factors such as economic development, the exchange rate of the yen, inflation and interest rates.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Social: General environment is a term used to describe the demographic and cultural context in which an organisation functions (</a:t>
            </a:r>
            <a:r>
              <a:rPr lang="en-GB" sz="1200" kern="1200" dirty="0" err="1">
                <a:solidFill>
                  <a:schemeClr val="tx1"/>
                </a:solidFill>
                <a:effectLst/>
                <a:latin typeface="+mn-lt"/>
                <a:ea typeface="+mn-ea"/>
                <a:cs typeface="+mn-cs"/>
              </a:rPr>
              <a:t>Triana</a:t>
            </a:r>
            <a:r>
              <a:rPr lang="en-GB" sz="1200" kern="1200" dirty="0">
                <a:solidFill>
                  <a:schemeClr val="tx1"/>
                </a:solidFill>
                <a:effectLst/>
                <a:latin typeface="+mn-lt"/>
                <a:ea typeface="+mn-ea"/>
                <a:cs typeface="+mn-cs"/>
              </a:rPr>
              <a:t> et al., 2019). A wide range of demographic trends, such as the population’s growth rate and the distribution of the population’s ages and incomes, are also included in this category.</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Technical: They include technological advancements that might have a positive or negative impact on business and the market. What we are talking about here are incentives for innovation and automation as well as the degree of R&amp;D activity and technical understanding in a market.</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Environmental: Only lately have environmental variables come to the fore. They have grown in importance as a result of government-imposed scarcity objectives for raw commodities, pollution, and carbon footprint. Climate change, weather, environmental offsets, and other environmental issues may have a direct impact on businesses such as tourism, farming, agriculture, and insurance, among others.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Legal: Laws governing discrimination, antitrust, the labour market, consumer rights, intellectual property rights, and occupational health and safety are all examples of variables that may intersect with political considerations.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FA48E05-3674-4E74-9B5C-4F36B25CDB65}" type="slidenum">
              <a:rPr lang="en-IN" smtClean="0"/>
              <a:t>5</a:t>
            </a:fld>
            <a:endParaRPr lang="en-IN"/>
          </a:p>
        </p:txBody>
      </p:sp>
    </p:spTree>
    <p:extLst>
      <p:ext uri="{BB962C8B-B14F-4D97-AF65-F5344CB8AC3E}">
        <p14:creationId xmlns:p14="http://schemas.microsoft.com/office/powerpoint/2010/main" val="14374684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Employers don’t want their workers to be unhappy or uncomfortable at work. Worse, no employee should ever feel harassed, bullied, or victimised in their workplace. Workplace discrimination may be a major contributor to a hostile work environment. An employer’s image might be tarnished while the employee’s work-life becomes miserable due to discrimination. A wide range of significant situations, including sexual harassment and racial assaults, may be included in this category. Talented people leave in huge numbers due to tribunal claims against a corporation as well as an increase in absenteeism. Businesses must be vigilant about this since it may happen at any point in an employee’s career. Employers, on the other hand, should take a more optimistic view of this law. A company that adheres to the law shows that it is a progressive and abides by the law, for example. While the </a:t>
            </a:r>
            <a:r>
              <a:rPr lang="en-GB" sz="1200" kern="1200" dirty="0" err="1">
                <a:solidFill>
                  <a:schemeClr val="tx1"/>
                </a:solidFill>
                <a:effectLst/>
                <a:latin typeface="+mn-lt"/>
                <a:ea typeface="+mn-ea"/>
                <a:cs typeface="+mn-cs"/>
              </a:rPr>
              <a:t>Acas</a:t>
            </a:r>
            <a:r>
              <a:rPr lang="en-GB" sz="1200" kern="1200" dirty="0">
                <a:solidFill>
                  <a:schemeClr val="tx1"/>
                </a:solidFill>
                <a:effectLst/>
                <a:latin typeface="+mn-lt"/>
                <a:ea typeface="+mn-ea"/>
                <a:cs typeface="+mn-cs"/>
              </a:rPr>
              <a:t>, recommendations on unfair treatment are aimed at workers, employers may learn a lot from them as well.</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FA48E05-3674-4E74-9B5C-4F36B25CDB65}" type="slidenum">
              <a:rPr lang="en-IN" smtClean="0"/>
              <a:t>6</a:t>
            </a:fld>
            <a:endParaRPr lang="en-IN"/>
          </a:p>
        </p:txBody>
      </p:sp>
    </p:spTree>
    <p:extLst>
      <p:ext uri="{BB962C8B-B14F-4D97-AF65-F5344CB8AC3E}">
        <p14:creationId xmlns:p14="http://schemas.microsoft.com/office/powerpoint/2010/main" val="19445914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0FA48E05-3674-4E74-9B5C-4F36B25CDB65}" type="slidenum">
              <a:rPr lang="en-IN" smtClean="0"/>
              <a:t>7</a:t>
            </a:fld>
            <a:endParaRPr lang="en-IN"/>
          </a:p>
        </p:txBody>
      </p:sp>
    </p:spTree>
    <p:extLst>
      <p:ext uri="{BB962C8B-B14F-4D97-AF65-F5344CB8AC3E}">
        <p14:creationId xmlns:p14="http://schemas.microsoft.com/office/powerpoint/2010/main" val="10293588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B50ADC37-2139-4EF3-ADA6-40D7A6D4C7A5}" type="datetimeFigureOut">
              <a:rPr lang="en-IN" smtClean="0"/>
              <a:t>08-11-2021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02BB40D-2E99-4E06-A753-A2D6C0096359}"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78715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0ADC37-2139-4EF3-ADA6-40D7A6D4C7A5}" type="datetimeFigureOut">
              <a:rPr lang="en-IN" smtClean="0"/>
              <a:t>08-11-2021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02BB40D-2E99-4E06-A753-A2D6C0096359}" type="slidenum">
              <a:rPr lang="en-IN" smtClean="0"/>
              <a:t>‹#›</a:t>
            </a:fld>
            <a:endParaRPr lang="en-IN"/>
          </a:p>
        </p:txBody>
      </p:sp>
    </p:spTree>
    <p:extLst>
      <p:ext uri="{BB962C8B-B14F-4D97-AF65-F5344CB8AC3E}">
        <p14:creationId xmlns:p14="http://schemas.microsoft.com/office/powerpoint/2010/main" val="231676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0ADC37-2139-4EF3-ADA6-40D7A6D4C7A5}" type="datetimeFigureOut">
              <a:rPr lang="en-IN" smtClean="0"/>
              <a:t>08-11-2021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02BB40D-2E99-4E06-A753-A2D6C0096359}"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78940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50ADC37-2139-4EF3-ADA6-40D7A6D4C7A5}" type="datetimeFigureOut">
              <a:rPr lang="en-IN" smtClean="0"/>
              <a:t>08-11-2021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02BB40D-2E99-4E06-A753-A2D6C0096359}" type="slidenum">
              <a:rPr lang="en-IN" smtClean="0"/>
              <a:t>‹#›</a:t>
            </a:fld>
            <a:endParaRPr lang="en-IN"/>
          </a:p>
        </p:txBody>
      </p:sp>
    </p:spTree>
    <p:extLst>
      <p:ext uri="{BB962C8B-B14F-4D97-AF65-F5344CB8AC3E}">
        <p14:creationId xmlns:p14="http://schemas.microsoft.com/office/powerpoint/2010/main" val="3878749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50ADC37-2139-4EF3-ADA6-40D7A6D4C7A5}" type="datetimeFigureOut">
              <a:rPr lang="en-IN" smtClean="0"/>
              <a:t>08-11-2021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02BB40D-2E99-4E06-A753-A2D6C0096359}" type="slidenum">
              <a:rPr lang="en-IN" smtClean="0"/>
              <a:t>‹#›</a:t>
            </a:fld>
            <a:endParaRPr lang="en-IN"/>
          </a:p>
        </p:txBody>
      </p:sp>
    </p:spTree>
    <p:extLst>
      <p:ext uri="{BB962C8B-B14F-4D97-AF65-F5344CB8AC3E}">
        <p14:creationId xmlns:p14="http://schemas.microsoft.com/office/powerpoint/2010/main" val="26703156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50ADC37-2139-4EF3-ADA6-40D7A6D4C7A5}" type="datetimeFigureOut">
              <a:rPr lang="en-IN" smtClean="0"/>
              <a:t>08-11-2021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002BB40D-2E99-4E06-A753-A2D6C0096359}" type="slidenum">
              <a:rPr lang="en-IN" smtClean="0"/>
              <a:t>‹#›</a:t>
            </a:fld>
            <a:endParaRPr lang="en-IN"/>
          </a:p>
        </p:txBody>
      </p:sp>
    </p:spTree>
    <p:extLst>
      <p:ext uri="{BB962C8B-B14F-4D97-AF65-F5344CB8AC3E}">
        <p14:creationId xmlns:p14="http://schemas.microsoft.com/office/powerpoint/2010/main" val="4216911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0ADC37-2139-4EF3-ADA6-40D7A6D4C7A5}" type="datetimeFigureOut">
              <a:rPr lang="en-IN" smtClean="0"/>
              <a:t>08-11-2021</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002BB40D-2E99-4E06-A753-A2D6C0096359}" type="slidenum">
              <a:rPr lang="en-IN" smtClean="0"/>
              <a:t>‹#›</a:t>
            </a:fld>
            <a:endParaRPr lang="en-IN"/>
          </a:p>
        </p:txBody>
      </p:sp>
    </p:spTree>
    <p:extLst>
      <p:ext uri="{BB962C8B-B14F-4D97-AF65-F5344CB8AC3E}">
        <p14:creationId xmlns:p14="http://schemas.microsoft.com/office/powerpoint/2010/main" val="2747027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50ADC37-2139-4EF3-ADA6-40D7A6D4C7A5}" type="datetimeFigureOut">
              <a:rPr lang="en-IN" smtClean="0"/>
              <a:t>08-11-2021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02BB40D-2E99-4E06-A753-A2D6C0096359}" type="slidenum">
              <a:rPr lang="en-IN" smtClean="0"/>
              <a:t>‹#›</a:t>
            </a:fld>
            <a:endParaRPr lang="en-IN"/>
          </a:p>
        </p:txBody>
      </p:sp>
    </p:spTree>
    <p:extLst>
      <p:ext uri="{BB962C8B-B14F-4D97-AF65-F5344CB8AC3E}">
        <p14:creationId xmlns:p14="http://schemas.microsoft.com/office/powerpoint/2010/main" val="19723647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0ADC37-2139-4EF3-ADA6-40D7A6D4C7A5}" type="datetimeFigureOut">
              <a:rPr lang="en-IN" smtClean="0"/>
              <a:t>08-11-2021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02BB40D-2E99-4E06-A753-A2D6C0096359}"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39261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0ADC37-2139-4EF3-ADA6-40D7A6D4C7A5}" type="datetimeFigureOut">
              <a:rPr lang="en-IN" smtClean="0"/>
              <a:t>08-11-2021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02BB40D-2E99-4E06-A753-A2D6C0096359}" type="slidenum">
              <a:rPr lang="en-IN" smtClean="0"/>
              <a:t>‹#›</a:t>
            </a:fld>
            <a:endParaRPr lang="en-IN"/>
          </a:p>
        </p:txBody>
      </p:sp>
    </p:spTree>
    <p:extLst>
      <p:ext uri="{BB962C8B-B14F-4D97-AF65-F5344CB8AC3E}">
        <p14:creationId xmlns:p14="http://schemas.microsoft.com/office/powerpoint/2010/main" val="4146799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0ADC37-2139-4EF3-ADA6-40D7A6D4C7A5}" type="datetimeFigureOut">
              <a:rPr lang="en-IN" smtClean="0"/>
              <a:t>08-11-2021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02BB40D-2E99-4E06-A753-A2D6C0096359}" type="slidenum">
              <a:rPr lang="en-IN" smtClean="0"/>
              <a:t>‹#›</a:t>
            </a:fld>
            <a:endParaRPr lang="en-IN"/>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9531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50ADC37-2139-4EF3-ADA6-40D7A6D4C7A5}" type="datetimeFigureOut">
              <a:rPr lang="en-IN" smtClean="0"/>
              <a:t>08-11-2021</a:t>
            </a:fld>
            <a:endParaRPr lang="en-IN"/>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IN"/>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02BB40D-2E99-4E06-A753-A2D6C0096359}" type="slidenum">
              <a:rPr lang="en-IN" smtClean="0"/>
              <a:t>‹#›</a:t>
            </a:fld>
            <a:endParaRPr lang="en-IN"/>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60131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comments" Target="../comments/commen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2DD0C21-8FEE-4C18-8789-CC8ABE206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4">
            <a:extLst>
              <a:ext uri="{FF2B5EF4-FFF2-40B4-BE49-F238E27FC236}">
                <a16:creationId xmlns:a16="http://schemas.microsoft.com/office/drawing/2014/main" id="{A4B51757-7607-4CEA-A0EE-3C5BDC2C1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12188952" cy="22855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57200" y="4960137"/>
            <a:ext cx="7772400" cy="1463040"/>
          </a:xfrm>
        </p:spPr>
        <p:txBody>
          <a:bodyPr>
            <a:normAutofit/>
          </a:bodyPr>
          <a:lstStyle/>
          <a:p>
            <a:r>
              <a:rPr lang="en-GB" b="1">
                <a:solidFill>
                  <a:srgbClr val="FFFFFF"/>
                </a:solidFill>
              </a:rPr>
              <a:t>STRESS LEVeLs in the UK</a:t>
            </a:r>
            <a:endParaRPr lang="en-IN" b="1">
              <a:solidFill>
                <a:srgbClr val="FFFFFF"/>
              </a:solidFill>
            </a:endParaRPr>
          </a:p>
        </p:txBody>
      </p:sp>
      <p:sp>
        <p:nvSpPr>
          <p:cNvPr id="3" name="Subtitle 2">
            <a:extLst>
              <a:ext uri="{FF2B5EF4-FFF2-40B4-BE49-F238E27FC236}">
                <a16:creationId xmlns:a16="http://schemas.microsoft.com/office/drawing/2014/main" id="{632CCF43-FF6A-4976-A6A8-6F29B0E1BDA5}"/>
              </a:ext>
            </a:extLst>
          </p:cNvPr>
          <p:cNvSpPr>
            <a:spLocks noGrp="1"/>
          </p:cNvSpPr>
          <p:nvPr>
            <p:ph type="subTitle" idx="1"/>
          </p:nvPr>
        </p:nvSpPr>
        <p:spPr>
          <a:xfrm>
            <a:off x="8610600" y="4960137"/>
            <a:ext cx="3200400" cy="1463040"/>
          </a:xfrm>
        </p:spPr>
        <p:txBody>
          <a:bodyPr>
            <a:normAutofit/>
          </a:bodyPr>
          <a:lstStyle/>
          <a:p>
            <a:r>
              <a:rPr lang="en-GB" dirty="0">
                <a:solidFill>
                  <a:srgbClr val="FFFFFF"/>
                </a:solidFill>
              </a:rPr>
              <a:t>Name : Eduard Valentin Tischler</a:t>
            </a:r>
          </a:p>
          <a:p>
            <a:r>
              <a:rPr lang="en-GB" dirty="0">
                <a:solidFill>
                  <a:srgbClr val="FFFFFF"/>
                </a:solidFill>
              </a:rPr>
              <a:t>Id: 1911518</a:t>
            </a:r>
          </a:p>
          <a:p>
            <a:r>
              <a:rPr lang="en-GB">
                <a:solidFill>
                  <a:srgbClr val="FFFFFF"/>
                </a:solidFill>
              </a:rPr>
              <a:t>Module : 4004</a:t>
            </a:r>
          </a:p>
          <a:p>
            <a:r>
              <a:rPr lang="en-GB" dirty="0">
                <a:solidFill>
                  <a:srgbClr val="FFFFFF"/>
                </a:solidFill>
              </a:rPr>
              <a:t>Lecturer name :Yohan </a:t>
            </a:r>
            <a:r>
              <a:rPr lang="en-GB" dirty="0" err="1">
                <a:solidFill>
                  <a:srgbClr val="FFFFFF"/>
                </a:solidFill>
              </a:rPr>
              <a:t>Mendis</a:t>
            </a:r>
            <a:endParaRPr lang="en-GB" dirty="0">
              <a:solidFill>
                <a:srgbClr val="FFFFFF"/>
              </a:solidFill>
            </a:endParaRPr>
          </a:p>
          <a:p>
            <a:endParaRPr lang="en-GB" dirty="0">
              <a:solidFill>
                <a:srgbClr val="FFFFFF"/>
              </a:solidFill>
            </a:endParaRPr>
          </a:p>
        </p:txBody>
      </p:sp>
      <p:pic>
        <p:nvPicPr>
          <p:cNvPr id="7" name="Graphic 6" descr="Head with Gears">
            <a:extLst>
              <a:ext uri="{FF2B5EF4-FFF2-40B4-BE49-F238E27FC236}">
                <a16:creationId xmlns:a16="http://schemas.microsoft.com/office/drawing/2014/main" id="{155AADD4-24D5-4E5C-9582-F13653B6304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39869" y="640080"/>
            <a:ext cx="3306457" cy="3306457"/>
          </a:xfrm>
          <a:prstGeom prst="rect">
            <a:avLst/>
          </a:prstGeom>
        </p:spPr>
      </p:pic>
      <p:cxnSp>
        <p:nvCxnSpPr>
          <p:cNvPr id="27" name="Straight Connector 26">
            <a:extLst>
              <a:ext uri="{FF2B5EF4-FFF2-40B4-BE49-F238E27FC236}">
                <a16:creationId xmlns:a16="http://schemas.microsoft.com/office/drawing/2014/main" id="{FEF39256-F095-41C8-8707-6C1A665E8F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406507" y="5220212"/>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8566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Introduction</a:t>
            </a:r>
            <a:endParaRPr lang="en-IN" dirty="0"/>
          </a:p>
        </p:txBody>
      </p:sp>
      <p:sp>
        <p:nvSpPr>
          <p:cNvPr id="3" name="Content Placeholder 2"/>
          <p:cNvSpPr>
            <a:spLocks noGrp="1"/>
          </p:cNvSpPr>
          <p:nvPr>
            <p:ph idx="1"/>
          </p:nvPr>
        </p:nvSpPr>
        <p:spPr>
          <a:xfrm>
            <a:off x="1024129" y="2286000"/>
            <a:ext cx="7533018" cy="4023360"/>
          </a:xfrm>
        </p:spPr>
        <p:txBody>
          <a:bodyPr/>
          <a:lstStyle/>
          <a:p>
            <a:r>
              <a:rPr lang="en-GB" dirty="0"/>
              <a:t>Workplace troubles are a typical cause of stress for many people, who spend around one-third of their adult lives at work. </a:t>
            </a:r>
          </a:p>
          <a:p>
            <a:r>
              <a:rPr lang="en-GB" dirty="0"/>
              <a:t>This means that some job concerns may lead to a negative emotional response (</a:t>
            </a:r>
            <a:r>
              <a:rPr lang="en-GB" dirty="0" err="1"/>
              <a:t>Perkbox</a:t>
            </a:r>
            <a:r>
              <a:rPr lang="en-GB" dirty="0"/>
              <a:t>, 2021).</a:t>
            </a:r>
            <a:endParaRPr lang="en-IN" dirty="0"/>
          </a:p>
        </p:txBody>
      </p:sp>
      <p:pic>
        <p:nvPicPr>
          <p:cNvPr id="4" name="Picture 3"/>
          <p:cNvPicPr>
            <a:picLocks noChangeAspect="1"/>
          </p:cNvPicPr>
          <p:nvPr/>
        </p:nvPicPr>
        <p:blipFill>
          <a:blip r:embed="rId3"/>
          <a:stretch>
            <a:fillRect/>
          </a:stretch>
        </p:blipFill>
        <p:spPr>
          <a:xfrm>
            <a:off x="8725398" y="2545080"/>
            <a:ext cx="2847975" cy="1752600"/>
          </a:xfrm>
          <a:prstGeom prst="rect">
            <a:avLst/>
          </a:prstGeom>
        </p:spPr>
      </p:pic>
    </p:spTree>
    <p:extLst>
      <p:ext uri="{BB962C8B-B14F-4D97-AF65-F5344CB8AC3E}">
        <p14:creationId xmlns:p14="http://schemas.microsoft.com/office/powerpoint/2010/main" val="26957209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nature and impact of the complex problem </a:t>
            </a:r>
            <a:endParaRPr lang="en-IN" dirty="0"/>
          </a:p>
        </p:txBody>
      </p:sp>
      <p:sp>
        <p:nvSpPr>
          <p:cNvPr id="3" name="Content Placeholder 2"/>
          <p:cNvSpPr>
            <a:spLocks noGrp="1"/>
          </p:cNvSpPr>
          <p:nvPr>
            <p:ph idx="1"/>
          </p:nvPr>
        </p:nvSpPr>
        <p:spPr>
          <a:xfrm>
            <a:off x="1024128" y="2286000"/>
            <a:ext cx="6332015" cy="4023360"/>
          </a:xfrm>
        </p:spPr>
        <p:txBody>
          <a:bodyPr/>
          <a:lstStyle/>
          <a:p>
            <a:r>
              <a:rPr lang="en-GB" dirty="0"/>
              <a:t>In the workplace, discrimination occurs when an employer treats one employee less favourably than another because of a protected trait.</a:t>
            </a:r>
          </a:p>
          <a:p>
            <a:r>
              <a:rPr lang="en-GB" dirty="0"/>
              <a:t>Employees might feel discriminated against on a variety of factors, including disability, nationality, and gender (Abdul </a:t>
            </a:r>
            <a:r>
              <a:rPr lang="en-GB" dirty="0" err="1"/>
              <a:t>Wahab</a:t>
            </a:r>
            <a:r>
              <a:rPr lang="en-GB" dirty="0"/>
              <a:t> and </a:t>
            </a:r>
            <a:r>
              <a:rPr lang="en-GB" dirty="0" err="1"/>
              <a:t>Nik</a:t>
            </a:r>
            <a:r>
              <a:rPr lang="en-GB" dirty="0"/>
              <a:t> </a:t>
            </a:r>
            <a:r>
              <a:rPr lang="en-GB" dirty="0" err="1"/>
              <a:t>Mahmod</a:t>
            </a:r>
            <a:r>
              <a:rPr lang="en-GB" dirty="0"/>
              <a:t>, 2020).</a:t>
            </a:r>
            <a:endParaRPr lang="en-IN" dirty="0"/>
          </a:p>
        </p:txBody>
      </p:sp>
      <p:pic>
        <p:nvPicPr>
          <p:cNvPr id="4" name="Picture 3"/>
          <p:cNvPicPr>
            <a:picLocks noChangeAspect="1"/>
          </p:cNvPicPr>
          <p:nvPr/>
        </p:nvPicPr>
        <p:blipFill>
          <a:blip r:embed="rId3"/>
          <a:stretch>
            <a:fillRect/>
          </a:stretch>
        </p:blipFill>
        <p:spPr>
          <a:xfrm>
            <a:off x="7605215" y="2399945"/>
            <a:ext cx="3505200" cy="2276475"/>
          </a:xfrm>
          <a:prstGeom prst="rect">
            <a:avLst/>
          </a:prstGeom>
        </p:spPr>
      </p:pic>
    </p:spTree>
    <p:extLst>
      <p:ext uri="{BB962C8B-B14F-4D97-AF65-F5344CB8AC3E}">
        <p14:creationId xmlns:p14="http://schemas.microsoft.com/office/powerpoint/2010/main" val="26576391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Cause-and-effect analysis of the complex problem</a:t>
            </a:r>
            <a:br>
              <a:rPr lang="en-IN" b="1" dirty="0"/>
            </a:br>
            <a:endParaRPr lang="en-IN" dirty="0"/>
          </a:p>
        </p:txBody>
      </p:sp>
      <p:pic>
        <p:nvPicPr>
          <p:cNvPr id="5" name="Picture 4"/>
          <p:cNvPicPr>
            <a:picLocks noChangeAspect="1"/>
          </p:cNvPicPr>
          <p:nvPr/>
        </p:nvPicPr>
        <p:blipFill>
          <a:blip r:embed="rId3"/>
          <a:stretch>
            <a:fillRect/>
          </a:stretch>
        </p:blipFill>
        <p:spPr>
          <a:xfrm>
            <a:off x="1107376" y="1764399"/>
            <a:ext cx="9553575" cy="4857750"/>
          </a:xfrm>
          <a:prstGeom prst="rect">
            <a:avLst/>
          </a:prstGeom>
        </p:spPr>
      </p:pic>
    </p:spTree>
    <p:extLst>
      <p:ext uri="{BB962C8B-B14F-4D97-AF65-F5344CB8AC3E}">
        <p14:creationId xmlns:p14="http://schemas.microsoft.com/office/powerpoint/2010/main" val="5388419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PESTLE analysis of the macro-environmental factors</a:t>
            </a:r>
            <a:endParaRPr lang="en-IN" dirty="0"/>
          </a:p>
        </p:txBody>
      </p:sp>
      <p:sp>
        <p:nvSpPr>
          <p:cNvPr id="3" name="Content Placeholder 2"/>
          <p:cNvSpPr>
            <a:spLocks noGrp="1"/>
          </p:cNvSpPr>
          <p:nvPr>
            <p:ph idx="1"/>
          </p:nvPr>
        </p:nvSpPr>
        <p:spPr/>
        <p:txBody>
          <a:bodyPr>
            <a:normAutofit fontScale="92500" lnSpcReduction="20000"/>
          </a:bodyPr>
          <a:lstStyle/>
          <a:p>
            <a:r>
              <a:rPr lang="en-GB" dirty="0"/>
              <a:t>Political: It all depends on how and to what extent the government becomes involved in the economy or a particular business.</a:t>
            </a:r>
          </a:p>
          <a:p>
            <a:r>
              <a:rPr lang="en-GB" dirty="0"/>
              <a:t>Economic: There are several elements that influence the performance of an economy.</a:t>
            </a:r>
          </a:p>
          <a:p>
            <a:r>
              <a:rPr lang="en-GB" dirty="0"/>
              <a:t>Social: General environment is a term used to describe the demographic and cultural context in which an organisation functions (</a:t>
            </a:r>
            <a:r>
              <a:rPr lang="en-GB" dirty="0" err="1"/>
              <a:t>Triana</a:t>
            </a:r>
            <a:r>
              <a:rPr lang="en-GB" dirty="0"/>
              <a:t> et al., 2019).</a:t>
            </a:r>
          </a:p>
          <a:p>
            <a:r>
              <a:rPr lang="en-GB" dirty="0"/>
              <a:t>Technical: They include technological advancements that might have a positive or negative impact on business and the market.</a:t>
            </a:r>
          </a:p>
          <a:p>
            <a:r>
              <a:rPr lang="en-GB" dirty="0"/>
              <a:t>Economical: Only lately have environmental variables come to the fore. They have grown in importance as a result of government-imposed scarcity objectives for raw commodities, pollution, and carbon footprint.</a:t>
            </a:r>
          </a:p>
          <a:p>
            <a:r>
              <a:rPr lang="en-GB" dirty="0"/>
              <a:t>Legal: Laws governing discrimination, antitrust, the labour market, consumer rights, intellectual property rights, and occupational health and safety are all examples of variables that may intersect with political considerations.</a:t>
            </a:r>
            <a:endParaRPr lang="en-IN" dirty="0"/>
          </a:p>
          <a:p>
            <a:endParaRPr lang="en-IN" dirty="0"/>
          </a:p>
        </p:txBody>
      </p:sp>
    </p:spTree>
    <p:extLst>
      <p:ext uri="{BB962C8B-B14F-4D97-AF65-F5344CB8AC3E}">
        <p14:creationId xmlns:p14="http://schemas.microsoft.com/office/powerpoint/2010/main" val="1611014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alternative solutions to work-related stress </a:t>
            </a:r>
            <a:endParaRPr lang="en-IN" dirty="0"/>
          </a:p>
        </p:txBody>
      </p:sp>
      <p:sp>
        <p:nvSpPr>
          <p:cNvPr id="3" name="Content Placeholder 2"/>
          <p:cNvSpPr>
            <a:spLocks noGrp="1"/>
          </p:cNvSpPr>
          <p:nvPr>
            <p:ph idx="1"/>
          </p:nvPr>
        </p:nvSpPr>
        <p:spPr>
          <a:xfrm>
            <a:off x="1024129" y="2286000"/>
            <a:ext cx="7096290" cy="4023360"/>
          </a:xfrm>
        </p:spPr>
        <p:txBody>
          <a:bodyPr/>
          <a:lstStyle/>
          <a:p>
            <a:r>
              <a:rPr lang="en-GB" dirty="0"/>
              <a:t>Employers don’t want their workers to be unhappy or uncomfortable at work.</a:t>
            </a:r>
          </a:p>
          <a:p>
            <a:r>
              <a:rPr lang="en-GB" dirty="0"/>
              <a:t>Workplace discrimination may be a major contributor to a hostile work environment. </a:t>
            </a:r>
          </a:p>
          <a:p>
            <a:r>
              <a:rPr lang="en-GB" dirty="0"/>
              <a:t>Employers, on the other hand, should take a more optimistic view of this law. </a:t>
            </a:r>
            <a:endParaRPr lang="en-IN" dirty="0"/>
          </a:p>
        </p:txBody>
      </p:sp>
    </p:spTree>
    <p:extLst>
      <p:ext uri="{BB962C8B-B14F-4D97-AF65-F5344CB8AC3E}">
        <p14:creationId xmlns:p14="http://schemas.microsoft.com/office/powerpoint/2010/main" val="1532362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a:t>
            </a:r>
            <a:endParaRPr lang="en-IN" dirty="0"/>
          </a:p>
        </p:txBody>
      </p:sp>
      <p:sp>
        <p:nvSpPr>
          <p:cNvPr id="3" name="Content Placeholder 2"/>
          <p:cNvSpPr>
            <a:spLocks noGrp="1"/>
          </p:cNvSpPr>
          <p:nvPr>
            <p:ph idx="1"/>
          </p:nvPr>
        </p:nvSpPr>
        <p:spPr>
          <a:xfrm>
            <a:off x="1024129" y="2286000"/>
            <a:ext cx="6386606" cy="4023360"/>
          </a:xfrm>
        </p:spPr>
        <p:txBody>
          <a:bodyPr/>
          <a:lstStyle/>
          <a:p>
            <a:r>
              <a:rPr lang="en-GB" dirty="0"/>
              <a:t>The report claims all the information related to discrimination in office places.</a:t>
            </a:r>
          </a:p>
          <a:p>
            <a:r>
              <a:rPr lang="en-GB" dirty="0"/>
              <a:t>This also provides information on the cause and effect and the PESTEL analysis and nature of stress and its impact.</a:t>
            </a:r>
            <a:endParaRPr lang="en-IN" dirty="0"/>
          </a:p>
          <a:p>
            <a:endParaRPr lang="en-IN" dirty="0"/>
          </a:p>
        </p:txBody>
      </p:sp>
      <p:pic>
        <p:nvPicPr>
          <p:cNvPr id="4" name="Picture 3"/>
          <p:cNvPicPr>
            <a:picLocks noChangeAspect="1"/>
          </p:cNvPicPr>
          <p:nvPr/>
        </p:nvPicPr>
        <p:blipFill>
          <a:blip r:embed="rId3"/>
          <a:stretch>
            <a:fillRect/>
          </a:stretch>
        </p:blipFill>
        <p:spPr>
          <a:xfrm>
            <a:off x="7741266" y="2084832"/>
            <a:ext cx="4133850" cy="2847975"/>
          </a:xfrm>
          <a:prstGeom prst="rect">
            <a:avLst/>
          </a:prstGeom>
        </p:spPr>
      </p:pic>
    </p:spTree>
    <p:extLst>
      <p:ext uri="{BB962C8B-B14F-4D97-AF65-F5344CB8AC3E}">
        <p14:creationId xmlns:p14="http://schemas.microsoft.com/office/powerpoint/2010/main" val="2113971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References</a:t>
            </a:r>
            <a:endParaRPr lang="en-IN"/>
          </a:p>
        </p:txBody>
      </p:sp>
      <p:sp>
        <p:nvSpPr>
          <p:cNvPr id="3" name="Content Placeholder 2"/>
          <p:cNvSpPr>
            <a:spLocks noGrp="1"/>
          </p:cNvSpPr>
          <p:nvPr>
            <p:ph idx="1"/>
          </p:nvPr>
        </p:nvSpPr>
        <p:spPr/>
        <p:txBody>
          <a:bodyPr>
            <a:normAutofit fontScale="85000" lnSpcReduction="20000"/>
          </a:bodyPr>
          <a:lstStyle/>
          <a:p>
            <a:r>
              <a:rPr lang="en-GB" dirty="0"/>
              <a:t>Abdul </a:t>
            </a:r>
            <a:r>
              <a:rPr lang="en-GB" dirty="0" err="1"/>
              <a:t>Wahab</a:t>
            </a:r>
            <a:r>
              <a:rPr lang="en-GB" dirty="0"/>
              <a:t>, H. and </a:t>
            </a:r>
            <a:r>
              <a:rPr lang="en-GB" dirty="0" err="1"/>
              <a:t>Nik</a:t>
            </a:r>
            <a:r>
              <a:rPr lang="en-GB" dirty="0"/>
              <a:t> </a:t>
            </a:r>
            <a:r>
              <a:rPr lang="en-GB" dirty="0" err="1"/>
              <a:t>Mahmod</a:t>
            </a:r>
            <a:r>
              <a:rPr lang="en-GB" dirty="0"/>
              <a:t>, N.A.K., 2020. Defining employment discrimination in Malaysian legal context. </a:t>
            </a:r>
            <a:r>
              <a:rPr lang="en-IN" i="1" dirty="0" err="1"/>
              <a:t>Pertanika</a:t>
            </a:r>
            <a:r>
              <a:rPr lang="en-IN" i="1" dirty="0"/>
              <a:t> Journal of Social Sciences &amp; Humanities</a:t>
            </a:r>
            <a:r>
              <a:rPr lang="en-IN" dirty="0"/>
              <a:t>, </a:t>
            </a:r>
            <a:r>
              <a:rPr lang="en-IN" i="1" dirty="0"/>
              <a:t>28</a:t>
            </a:r>
            <a:r>
              <a:rPr lang="en-IN" dirty="0"/>
              <a:t>(1), pp.379-395.</a:t>
            </a:r>
          </a:p>
          <a:p>
            <a:r>
              <a:rPr lang="en-GB" dirty="0"/>
              <a:t>Al-</a:t>
            </a:r>
            <a:r>
              <a:rPr lang="en-GB" dirty="0" err="1"/>
              <a:t>Haidar</a:t>
            </a:r>
            <a:r>
              <a:rPr lang="en-GB" dirty="0"/>
              <a:t>, F., 2018. Whistleblowing in Kuwait and UK against Corruption and Misconduct. </a:t>
            </a:r>
            <a:r>
              <a:rPr lang="en-IN" i="1" dirty="0"/>
              <a:t>International Journal of Law and Management</a:t>
            </a:r>
            <a:r>
              <a:rPr lang="en-IN" dirty="0"/>
              <a:t>.</a:t>
            </a:r>
          </a:p>
          <a:p>
            <a:r>
              <a:rPr lang="en-GB" dirty="0" err="1"/>
              <a:t>McEvoy</a:t>
            </a:r>
            <a:r>
              <a:rPr lang="en-GB" dirty="0"/>
              <a:t>, T., 2018. EELC 2018/36 An Expectation That a Disabled Employee Should Work Long Hours Was Potentially Discriminatory (UK). </a:t>
            </a:r>
            <a:r>
              <a:rPr lang="en-IN" i="1" dirty="0"/>
              <a:t>Eur. Emp. L. Cases</a:t>
            </a:r>
            <a:r>
              <a:rPr lang="en-IN" dirty="0"/>
              <a:t>, p.6.</a:t>
            </a:r>
          </a:p>
          <a:p>
            <a:r>
              <a:rPr lang="en-GB" dirty="0"/>
              <a:t>Pass, S., 2018. Examining the relationship between discrimination and disengagement. In </a:t>
            </a:r>
            <a:r>
              <a:rPr lang="en-IN" i="1" dirty="0"/>
              <a:t>Hidden Inequalities in the Workplace</a:t>
            </a:r>
            <a:r>
              <a:rPr lang="en-IN" dirty="0"/>
              <a:t> (pp. 279-301). Palgrave Macmillan, Cham.</a:t>
            </a:r>
          </a:p>
          <a:p>
            <a:r>
              <a:rPr lang="en-GB" dirty="0" err="1"/>
              <a:t>Perkbox</a:t>
            </a:r>
            <a:r>
              <a:rPr lang="en-GB" dirty="0"/>
              <a:t> 2021. The 2020 UK workplace stress survey. Available at: https://www.perkbox.com/uk/resources/library/2020-workplace-stress-survey (Accessed: 6 November 2021).</a:t>
            </a:r>
            <a:endParaRPr lang="en-IN" dirty="0"/>
          </a:p>
          <a:p>
            <a:r>
              <a:rPr lang="en-GB" dirty="0" err="1"/>
              <a:t>Triana</a:t>
            </a:r>
            <a:r>
              <a:rPr lang="en-GB" dirty="0"/>
              <a:t>, M.D.C., </a:t>
            </a:r>
            <a:r>
              <a:rPr lang="en-GB" dirty="0" err="1"/>
              <a:t>Jayasinghe</a:t>
            </a:r>
            <a:r>
              <a:rPr lang="en-GB" dirty="0"/>
              <a:t>, M., Pieper, J.R., Delgado, D.M. and Li, M., 2019. Perceived workplace gender discrimination and employee consequences: A meta-analysis and complementary studies considering country context. </a:t>
            </a:r>
            <a:r>
              <a:rPr lang="en-IN" i="1" dirty="0"/>
              <a:t>Journal of management</a:t>
            </a:r>
            <a:r>
              <a:rPr lang="en-IN" dirty="0"/>
              <a:t>, </a:t>
            </a:r>
            <a:r>
              <a:rPr lang="en-IN" i="1" dirty="0"/>
              <a:t>45</a:t>
            </a:r>
            <a:r>
              <a:rPr lang="en-IN" dirty="0"/>
              <a:t>(6), pp.2419-2447.</a:t>
            </a:r>
          </a:p>
          <a:p>
            <a:endParaRPr lang="en-IN" dirty="0"/>
          </a:p>
        </p:txBody>
      </p:sp>
    </p:spTree>
    <p:extLst>
      <p:ext uri="{BB962C8B-B14F-4D97-AF65-F5344CB8AC3E}">
        <p14:creationId xmlns:p14="http://schemas.microsoft.com/office/powerpoint/2010/main" val="12629918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565779" y="1433015"/>
            <a:ext cx="6960358" cy="3575713"/>
          </a:xfrm>
          <a:prstGeom prst="rect">
            <a:avLst/>
          </a:prstGeom>
        </p:spPr>
      </p:pic>
    </p:spTree>
    <p:extLst>
      <p:ext uri="{BB962C8B-B14F-4D97-AF65-F5344CB8AC3E}">
        <p14:creationId xmlns:p14="http://schemas.microsoft.com/office/powerpoint/2010/main" val="12329420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16</TotalTime>
  <Words>1727</Words>
  <Application>Microsoft Office PowerPoint</Application>
  <PresentationFormat>Widescreen</PresentationFormat>
  <Paragraphs>54</Paragraphs>
  <Slides>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Calibri</vt:lpstr>
      <vt:lpstr>Tw Cen MT</vt:lpstr>
      <vt:lpstr>Tw Cen MT Condensed</vt:lpstr>
      <vt:lpstr>Wingdings 3</vt:lpstr>
      <vt:lpstr>Integral</vt:lpstr>
      <vt:lpstr>STRESS LEVeLs in the UK</vt:lpstr>
      <vt:lpstr>Introduction</vt:lpstr>
      <vt:lpstr>nature and impact of the complex problem </vt:lpstr>
      <vt:lpstr>Cause-and-effect analysis of the complex problem </vt:lpstr>
      <vt:lpstr>PESTLE analysis of the macro-environmental factors</vt:lpstr>
      <vt:lpstr>alternative solutions to work-related stress </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Hp</dc:creator>
  <cp:lastModifiedBy>Eduard Valentin Tischler</cp:lastModifiedBy>
  <cp:revision>4</cp:revision>
  <dcterms:created xsi:type="dcterms:W3CDTF">2021-11-06T19:29:00Z</dcterms:created>
  <dcterms:modified xsi:type="dcterms:W3CDTF">2021-11-08T18:20:10Z</dcterms:modified>
</cp:coreProperties>
</file>