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notesMasterIdLst>
    <p:notesMasterId r:id="rId26"/>
  </p:notesMasterIdLst>
  <p:sldIdLst>
    <p:sldId id="256" r:id="rId2"/>
    <p:sldId id="258" r:id="rId3"/>
    <p:sldId id="259" r:id="rId4"/>
    <p:sldId id="257" r:id="rId5"/>
    <p:sldId id="261" r:id="rId6"/>
    <p:sldId id="267" r:id="rId7"/>
    <p:sldId id="264" r:id="rId8"/>
    <p:sldId id="268" r:id="rId9"/>
    <p:sldId id="269" r:id="rId10"/>
    <p:sldId id="270" r:id="rId11"/>
    <p:sldId id="271" r:id="rId12"/>
    <p:sldId id="272" r:id="rId13"/>
    <p:sldId id="274" r:id="rId14"/>
    <p:sldId id="275" r:id="rId15"/>
    <p:sldId id="276" r:id="rId16"/>
    <p:sldId id="277" r:id="rId17"/>
    <p:sldId id="278" r:id="rId18"/>
    <p:sldId id="279" r:id="rId19"/>
    <p:sldId id="280" r:id="rId20"/>
    <p:sldId id="281" r:id="rId21"/>
    <p:sldId id="282" r:id="rId22"/>
    <p:sldId id="283" r:id="rId23"/>
    <p:sldId id="284" r:id="rId24"/>
    <p:sldId id="285" r:id="rId25"/>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437690-6764-455C-8CEA-5E7C40E6FF43}" v="4" dt="2026-02-28T15:04:46.124"/>
    <p1510:client id="{D0C909CA-0443-4FB1-A7B6-8249DB83C546}" v="212" dt="2026-02-28T15:07:14.747"/>
    <p1510:client id="{F8D429D0-B7E8-4DC1-A11A-1B78FEF10407}" v="1" dt="2026-02-28T13:53:26.0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uest User" providerId="Windows Live" clId="Web-{60437690-6764-455C-8CEA-5E7C40E6FF43}"/>
    <pc:docChg chg="modSld">
      <pc:chgData name="Guest User" userId="" providerId="Windows Live" clId="Web-{60437690-6764-455C-8CEA-5E7C40E6FF43}" dt="2026-02-28T15:04:45.874" v="2" actId="20577"/>
      <pc:docMkLst>
        <pc:docMk/>
      </pc:docMkLst>
      <pc:sldChg chg="modSp">
        <pc:chgData name="Guest User" userId="" providerId="Windows Live" clId="Web-{60437690-6764-455C-8CEA-5E7C40E6FF43}" dt="2026-02-28T15:04:45.874" v="2" actId="20577"/>
        <pc:sldMkLst>
          <pc:docMk/>
          <pc:sldMk cId="1998089731" sldId="268"/>
        </pc:sldMkLst>
        <pc:spChg chg="mod">
          <ac:chgData name="Guest User" userId="" providerId="Windows Live" clId="Web-{60437690-6764-455C-8CEA-5E7C40E6FF43}" dt="2026-02-28T15:04:45.874" v="2" actId="20577"/>
          <ac:spMkLst>
            <pc:docMk/>
            <pc:sldMk cId="1998089731" sldId="268"/>
            <ac:spMk id="3" creationId="{649A0503-0A65-04E0-027A-55F0966D7BF9}"/>
          </ac:spMkLst>
        </pc:spChg>
      </pc:sldChg>
    </pc:docChg>
  </pc:docChgLst>
  <pc:docChgLst>
    <pc:chgData name="Gwennan James" userId="30427c437630a9f7" providerId="LiveId" clId="{108E709C-82DA-460F-ADBD-EFAAD291C3A4}"/>
    <pc:docChg chg="custSel modSld">
      <pc:chgData name="Gwennan James" userId="30427c437630a9f7" providerId="LiveId" clId="{108E709C-82DA-460F-ADBD-EFAAD291C3A4}" dt="2026-02-28T15:07:14.747" v="104" actId="20577"/>
      <pc:docMkLst>
        <pc:docMk/>
      </pc:docMkLst>
      <pc:sldChg chg="modSp mod">
        <pc:chgData name="Gwennan James" userId="30427c437630a9f7" providerId="LiveId" clId="{108E709C-82DA-460F-ADBD-EFAAD291C3A4}" dt="2026-02-28T15:01:39.741" v="11" actId="20577"/>
        <pc:sldMkLst>
          <pc:docMk/>
          <pc:sldMk cId="3527803040" sldId="257"/>
        </pc:sldMkLst>
        <pc:graphicFrameChg chg="modGraphic">
          <ac:chgData name="Gwennan James" userId="30427c437630a9f7" providerId="LiveId" clId="{108E709C-82DA-460F-ADBD-EFAAD291C3A4}" dt="2026-02-28T15:01:39.741" v="11" actId="20577"/>
          <ac:graphicFrameMkLst>
            <pc:docMk/>
            <pc:sldMk cId="3527803040" sldId="257"/>
            <ac:graphicFrameMk id="15" creationId="{96588E7D-68D5-AF64-FDF9-158514C68F76}"/>
          </ac:graphicFrameMkLst>
        </pc:graphicFrameChg>
      </pc:sldChg>
      <pc:sldChg chg="modSp mod">
        <pc:chgData name="Gwennan James" userId="30427c437630a9f7" providerId="LiveId" clId="{108E709C-82DA-460F-ADBD-EFAAD291C3A4}" dt="2026-02-28T15:00:52.053" v="2" actId="20577"/>
        <pc:sldMkLst>
          <pc:docMk/>
          <pc:sldMk cId="2682615889" sldId="258"/>
        </pc:sldMkLst>
        <pc:spChg chg="mod">
          <ac:chgData name="Gwennan James" userId="30427c437630a9f7" providerId="LiveId" clId="{108E709C-82DA-460F-ADBD-EFAAD291C3A4}" dt="2026-02-28T15:00:52.053" v="2" actId="20577"/>
          <ac:spMkLst>
            <pc:docMk/>
            <pc:sldMk cId="2682615889" sldId="258"/>
            <ac:spMk id="3" creationId="{3FF7A296-E5F1-427A-C88F-887512E26C98}"/>
          </ac:spMkLst>
        </pc:spChg>
      </pc:sldChg>
      <pc:sldChg chg="modSp mod">
        <pc:chgData name="Gwennan James" userId="30427c437630a9f7" providerId="LiveId" clId="{108E709C-82DA-460F-ADBD-EFAAD291C3A4}" dt="2026-02-28T15:01:29.813" v="10" actId="20577"/>
        <pc:sldMkLst>
          <pc:docMk/>
          <pc:sldMk cId="3958622350" sldId="259"/>
        </pc:sldMkLst>
        <pc:spChg chg="mod">
          <ac:chgData name="Gwennan James" userId="30427c437630a9f7" providerId="LiveId" clId="{108E709C-82DA-460F-ADBD-EFAAD291C3A4}" dt="2026-02-28T15:01:29.813" v="10" actId="20577"/>
          <ac:spMkLst>
            <pc:docMk/>
            <pc:sldMk cId="3958622350" sldId="259"/>
            <ac:spMk id="3" creationId="{A7E85E98-2887-407A-562F-39EF1249AE46}"/>
          </ac:spMkLst>
        </pc:spChg>
      </pc:sldChg>
      <pc:sldChg chg="modSp mod">
        <pc:chgData name="Gwennan James" userId="30427c437630a9f7" providerId="LiveId" clId="{108E709C-82DA-460F-ADBD-EFAAD291C3A4}" dt="2026-02-28T15:03:28.838" v="59" actId="20577"/>
        <pc:sldMkLst>
          <pc:docMk/>
          <pc:sldMk cId="1468800948" sldId="261"/>
        </pc:sldMkLst>
        <pc:graphicFrameChg chg="mod modGraphic">
          <ac:chgData name="Gwennan James" userId="30427c437630a9f7" providerId="LiveId" clId="{108E709C-82DA-460F-ADBD-EFAAD291C3A4}" dt="2026-02-28T15:03:28.838" v="59" actId="20577"/>
          <ac:graphicFrameMkLst>
            <pc:docMk/>
            <pc:sldMk cId="1468800948" sldId="261"/>
            <ac:graphicFrameMk id="14" creationId="{A775E6A9-1447-25C0-B0A4-670A9EA329E9}"/>
          </ac:graphicFrameMkLst>
        </pc:graphicFrameChg>
      </pc:sldChg>
      <pc:sldChg chg="modSp mod">
        <pc:chgData name="Gwennan James" userId="30427c437630a9f7" providerId="LiveId" clId="{108E709C-82DA-460F-ADBD-EFAAD291C3A4}" dt="2026-02-28T15:04:35.555" v="75" actId="20577"/>
        <pc:sldMkLst>
          <pc:docMk/>
          <pc:sldMk cId="880382410" sldId="264"/>
        </pc:sldMkLst>
        <pc:graphicFrameChg chg="modGraphic">
          <ac:chgData name="Gwennan James" userId="30427c437630a9f7" providerId="LiveId" clId="{108E709C-82DA-460F-ADBD-EFAAD291C3A4}" dt="2026-02-28T15:04:35.555" v="75" actId="20577"/>
          <ac:graphicFrameMkLst>
            <pc:docMk/>
            <pc:sldMk cId="880382410" sldId="264"/>
            <ac:graphicFrameMk id="15" creationId="{C4EF4FE9-3EE9-0EEF-5D99-FF33EF5CEAFD}"/>
          </ac:graphicFrameMkLst>
        </pc:graphicFrameChg>
      </pc:sldChg>
      <pc:sldChg chg="modSp mod">
        <pc:chgData name="Gwennan James" userId="30427c437630a9f7" providerId="LiveId" clId="{108E709C-82DA-460F-ADBD-EFAAD291C3A4}" dt="2026-02-28T15:03:39.138" v="67" actId="20577"/>
        <pc:sldMkLst>
          <pc:docMk/>
          <pc:sldMk cId="345411988" sldId="267"/>
        </pc:sldMkLst>
        <pc:graphicFrameChg chg="modGraphic">
          <ac:chgData name="Gwennan James" userId="30427c437630a9f7" providerId="LiveId" clId="{108E709C-82DA-460F-ADBD-EFAAD291C3A4}" dt="2026-02-28T15:03:39.138" v="67" actId="20577"/>
          <ac:graphicFrameMkLst>
            <pc:docMk/>
            <pc:sldMk cId="345411988" sldId="267"/>
            <ac:graphicFrameMk id="14" creationId="{18284B3F-F55E-DBEE-FF9B-453C0D601F3C}"/>
          </ac:graphicFrameMkLst>
        </pc:graphicFrameChg>
      </pc:sldChg>
      <pc:sldChg chg="modSp mod">
        <pc:chgData name="Gwennan James" userId="30427c437630a9f7" providerId="LiveId" clId="{108E709C-82DA-460F-ADBD-EFAAD291C3A4}" dt="2026-02-28T15:05:48.913" v="82" actId="20577"/>
        <pc:sldMkLst>
          <pc:docMk/>
          <pc:sldMk cId="3032153975" sldId="269"/>
        </pc:sldMkLst>
        <pc:graphicFrameChg chg="modGraphic">
          <ac:chgData name="Gwennan James" userId="30427c437630a9f7" providerId="LiveId" clId="{108E709C-82DA-460F-ADBD-EFAAD291C3A4}" dt="2026-02-28T15:05:48.913" v="82" actId="20577"/>
          <ac:graphicFrameMkLst>
            <pc:docMk/>
            <pc:sldMk cId="3032153975" sldId="269"/>
            <ac:graphicFrameMk id="14" creationId="{634A4223-E1D5-753D-7C9B-F50DB7C5E3B3}"/>
          </ac:graphicFrameMkLst>
        </pc:graphicFrameChg>
      </pc:sldChg>
      <pc:sldChg chg="modSp mod">
        <pc:chgData name="Gwennan James" userId="30427c437630a9f7" providerId="LiveId" clId="{108E709C-82DA-460F-ADBD-EFAAD291C3A4}" dt="2026-02-28T15:06:38.013" v="91" actId="20577"/>
        <pc:sldMkLst>
          <pc:docMk/>
          <pc:sldMk cId="834702822" sldId="270"/>
        </pc:sldMkLst>
        <pc:graphicFrameChg chg="modGraphic">
          <ac:chgData name="Gwennan James" userId="30427c437630a9f7" providerId="LiveId" clId="{108E709C-82DA-460F-ADBD-EFAAD291C3A4}" dt="2026-02-28T15:06:38.013" v="91" actId="20577"/>
          <ac:graphicFrameMkLst>
            <pc:docMk/>
            <pc:sldMk cId="834702822" sldId="270"/>
            <ac:graphicFrameMk id="14" creationId="{7DB7C819-4247-FD73-7BCA-FA4A5BD7F18D}"/>
          </ac:graphicFrameMkLst>
        </pc:graphicFrameChg>
      </pc:sldChg>
      <pc:sldChg chg="modSp mod">
        <pc:chgData name="Gwennan James" userId="30427c437630a9f7" providerId="LiveId" clId="{108E709C-82DA-460F-ADBD-EFAAD291C3A4}" dt="2026-02-28T15:07:14.747" v="104" actId="20577"/>
        <pc:sldMkLst>
          <pc:docMk/>
          <pc:sldMk cId="3697177910" sldId="271"/>
        </pc:sldMkLst>
        <pc:graphicFrameChg chg="modGraphic">
          <ac:chgData name="Gwennan James" userId="30427c437630a9f7" providerId="LiveId" clId="{108E709C-82DA-460F-ADBD-EFAAD291C3A4}" dt="2026-02-28T15:07:14.747" v="104" actId="20577"/>
          <ac:graphicFrameMkLst>
            <pc:docMk/>
            <pc:sldMk cId="3697177910" sldId="271"/>
            <ac:graphicFrameMk id="14" creationId="{3EC3F366-A82A-A405-4493-5BFC36198282}"/>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BF4C11-B11E-4D7A-B27C-7774CF28E8B0}"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43FCB246-8FF3-4181-9252-FC513E330336}">
      <dgm:prSet/>
      <dgm:spPr/>
      <dgm:t>
        <a:bodyPr/>
        <a:lstStyle/>
        <a:p>
          <a:r>
            <a:rPr lang="en-GB"/>
            <a:t>A 35-year-old man diagnosed with Autism Spectrum Disorder</a:t>
          </a:r>
          <a:endParaRPr lang="en-US"/>
        </a:p>
      </dgm:t>
    </dgm:pt>
    <dgm:pt modelId="{041D24F4-355E-4213-813D-5AC7993648D3}" type="parTrans" cxnId="{D6940EC9-39B2-4AC0-9B41-543AB421FEAB}">
      <dgm:prSet/>
      <dgm:spPr/>
      <dgm:t>
        <a:bodyPr/>
        <a:lstStyle/>
        <a:p>
          <a:endParaRPr lang="en-US"/>
        </a:p>
      </dgm:t>
    </dgm:pt>
    <dgm:pt modelId="{F53802AD-408F-419E-A027-C437510154C5}" type="sibTrans" cxnId="{D6940EC9-39B2-4AC0-9B41-543AB421FEAB}">
      <dgm:prSet/>
      <dgm:spPr/>
      <dgm:t>
        <a:bodyPr/>
        <a:lstStyle/>
        <a:p>
          <a:endParaRPr lang="en-US"/>
        </a:p>
      </dgm:t>
    </dgm:pt>
    <dgm:pt modelId="{E7D96BA1-C613-4018-87E5-4ABB5FB7ED5E}">
      <dgm:prSet/>
      <dgm:spPr/>
      <dgm:t>
        <a:bodyPr/>
        <a:lstStyle/>
        <a:p>
          <a:r>
            <a:rPr lang="en-GB"/>
            <a:t>Convicted for a series of low-level offences – theft and public order offences</a:t>
          </a:r>
          <a:endParaRPr lang="en-US"/>
        </a:p>
      </dgm:t>
    </dgm:pt>
    <dgm:pt modelId="{CB314D0A-0C4E-4629-AD68-20B7312841D5}" type="parTrans" cxnId="{D5A173A4-550E-44E5-93FA-F9078F6CEC64}">
      <dgm:prSet/>
      <dgm:spPr/>
      <dgm:t>
        <a:bodyPr/>
        <a:lstStyle/>
        <a:p>
          <a:endParaRPr lang="en-US"/>
        </a:p>
      </dgm:t>
    </dgm:pt>
    <dgm:pt modelId="{ED07DBFE-C522-40F2-86C4-698F83F1CE68}" type="sibTrans" cxnId="{D5A173A4-550E-44E5-93FA-F9078F6CEC64}">
      <dgm:prSet/>
      <dgm:spPr/>
      <dgm:t>
        <a:bodyPr/>
        <a:lstStyle/>
        <a:p>
          <a:endParaRPr lang="en-US"/>
        </a:p>
      </dgm:t>
    </dgm:pt>
    <dgm:pt modelId="{49BC664D-2671-4AF5-8DFE-039E03BD5433}">
      <dgm:prSet/>
      <dgm:spPr/>
      <dgm:t>
        <a:bodyPr/>
        <a:lstStyle/>
        <a:p>
          <a:r>
            <a:rPr lang="en-GB"/>
            <a:t>His autism was not identified until after his initial interactions with the CJS – important to identify neurodiverse conditions from custody to court and to prison (Woodhouse </a:t>
          </a:r>
          <a:r>
            <a:rPr lang="en-GB" i="1"/>
            <a:t>et al., </a:t>
          </a:r>
          <a:r>
            <a:rPr lang="en-GB"/>
            <a:t>2024).</a:t>
          </a:r>
          <a:endParaRPr lang="en-US"/>
        </a:p>
      </dgm:t>
    </dgm:pt>
    <dgm:pt modelId="{FD03B8C0-C8A9-4224-8589-3139B578FD98}" type="parTrans" cxnId="{ACDF8EDE-9398-4227-9359-84377A7323C2}">
      <dgm:prSet/>
      <dgm:spPr/>
      <dgm:t>
        <a:bodyPr/>
        <a:lstStyle/>
        <a:p>
          <a:endParaRPr lang="en-US"/>
        </a:p>
      </dgm:t>
    </dgm:pt>
    <dgm:pt modelId="{A352A4AD-F738-4318-BBD2-B4924861200D}" type="sibTrans" cxnId="{ACDF8EDE-9398-4227-9359-84377A7323C2}">
      <dgm:prSet/>
      <dgm:spPr/>
      <dgm:t>
        <a:bodyPr/>
        <a:lstStyle/>
        <a:p>
          <a:endParaRPr lang="en-US"/>
        </a:p>
      </dgm:t>
    </dgm:pt>
    <dgm:pt modelId="{6839AD1A-557A-45F8-84C5-F12B3C8C6A54}" type="pres">
      <dgm:prSet presAssocID="{3EBF4C11-B11E-4D7A-B27C-7774CF28E8B0}" presName="outerComposite" presStyleCnt="0">
        <dgm:presLayoutVars>
          <dgm:chMax val="5"/>
          <dgm:dir/>
          <dgm:resizeHandles val="exact"/>
        </dgm:presLayoutVars>
      </dgm:prSet>
      <dgm:spPr/>
    </dgm:pt>
    <dgm:pt modelId="{021EC682-B883-4528-A45F-2ED9C6B372DB}" type="pres">
      <dgm:prSet presAssocID="{3EBF4C11-B11E-4D7A-B27C-7774CF28E8B0}" presName="dummyMaxCanvas" presStyleCnt="0">
        <dgm:presLayoutVars/>
      </dgm:prSet>
      <dgm:spPr/>
    </dgm:pt>
    <dgm:pt modelId="{C7E9F41A-37D5-4EE7-8621-80C60B936E7B}" type="pres">
      <dgm:prSet presAssocID="{3EBF4C11-B11E-4D7A-B27C-7774CF28E8B0}" presName="ThreeNodes_1" presStyleLbl="node1" presStyleIdx="0" presStyleCnt="3">
        <dgm:presLayoutVars>
          <dgm:bulletEnabled val="1"/>
        </dgm:presLayoutVars>
      </dgm:prSet>
      <dgm:spPr/>
    </dgm:pt>
    <dgm:pt modelId="{8D5ED3DF-632A-401B-91B9-FB4E806712A6}" type="pres">
      <dgm:prSet presAssocID="{3EBF4C11-B11E-4D7A-B27C-7774CF28E8B0}" presName="ThreeNodes_2" presStyleLbl="node1" presStyleIdx="1" presStyleCnt="3">
        <dgm:presLayoutVars>
          <dgm:bulletEnabled val="1"/>
        </dgm:presLayoutVars>
      </dgm:prSet>
      <dgm:spPr/>
    </dgm:pt>
    <dgm:pt modelId="{23FB2800-F5B4-4334-BF51-FE488A84177F}" type="pres">
      <dgm:prSet presAssocID="{3EBF4C11-B11E-4D7A-B27C-7774CF28E8B0}" presName="ThreeNodes_3" presStyleLbl="node1" presStyleIdx="2" presStyleCnt="3">
        <dgm:presLayoutVars>
          <dgm:bulletEnabled val="1"/>
        </dgm:presLayoutVars>
      </dgm:prSet>
      <dgm:spPr/>
    </dgm:pt>
    <dgm:pt modelId="{994CC936-EAE4-4D5E-957E-F21F9327FEAD}" type="pres">
      <dgm:prSet presAssocID="{3EBF4C11-B11E-4D7A-B27C-7774CF28E8B0}" presName="ThreeConn_1-2" presStyleLbl="fgAccFollowNode1" presStyleIdx="0" presStyleCnt="2">
        <dgm:presLayoutVars>
          <dgm:bulletEnabled val="1"/>
        </dgm:presLayoutVars>
      </dgm:prSet>
      <dgm:spPr/>
    </dgm:pt>
    <dgm:pt modelId="{1C1A3B84-BF15-40ED-B252-E13F46448408}" type="pres">
      <dgm:prSet presAssocID="{3EBF4C11-B11E-4D7A-B27C-7774CF28E8B0}" presName="ThreeConn_2-3" presStyleLbl="fgAccFollowNode1" presStyleIdx="1" presStyleCnt="2">
        <dgm:presLayoutVars>
          <dgm:bulletEnabled val="1"/>
        </dgm:presLayoutVars>
      </dgm:prSet>
      <dgm:spPr/>
    </dgm:pt>
    <dgm:pt modelId="{8B05FA02-005F-43DF-9533-D1BA5D21DED8}" type="pres">
      <dgm:prSet presAssocID="{3EBF4C11-B11E-4D7A-B27C-7774CF28E8B0}" presName="ThreeNodes_1_text" presStyleLbl="node1" presStyleIdx="2" presStyleCnt="3">
        <dgm:presLayoutVars>
          <dgm:bulletEnabled val="1"/>
        </dgm:presLayoutVars>
      </dgm:prSet>
      <dgm:spPr/>
    </dgm:pt>
    <dgm:pt modelId="{2D723724-03BD-435F-A07E-88399EF27258}" type="pres">
      <dgm:prSet presAssocID="{3EBF4C11-B11E-4D7A-B27C-7774CF28E8B0}" presName="ThreeNodes_2_text" presStyleLbl="node1" presStyleIdx="2" presStyleCnt="3">
        <dgm:presLayoutVars>
          <dgm:bulletEnabled val="1"/>
        </dgm:presLayoutVars>
      </dgm:prSet>
      <dgm:spPr/>
    </dgm:pt>
    <dgm:pt modelId="{6FC1FA73-E7FB-40D4-8F01-433C9EB53F0C}" type="pres">
      <dgm:prSet presAssocID="{3EBF4C11-B11E-4D7A-B27C-7774CF28E8B0}" presName="ThreeNodes_3_text" presStyleLbl="node1" presStyleIdx="2" presStyleCnt="3">
        <dgm:presLayoutVars>
          <dgm:bulletEnabled val="1"/>
        </dgm:presLayoutVars>
      </dgm:prSet>
      <dgm:spPr/>
    </dgm:pt>
  </dgm:ptLst>
  <dgm:cxnLst>
    <dgm:cxn modelId="{E4D6C902-47F9-4F79-96E5-70A7DDBCAF3F}" type="presOf" srcId="{ED07DBFE-C522-40F2-86C4-698F83F1CE68}" destId="{1C1A3B84-BF15-40ED-B252-E13F46448408}" srcOrd="0" destOrd="0" presId="urn:microsoft.com/office/officeart/2005/8/layout/vProcess5"/>
    <dgm:cxn modelId="{9267DD2B-6BB6-4F2C-AF5D-DDFBB41A62BD}" type="presOf" srcId="{E7D96BA1-C613-4018-87E5-4ABB5FB7ED5E}" destId="{8D5ED3DF-632A-401B-91B9-FB4E806712A6}" srcOrd="0" destOrd="0" presId="urn:microsoft.com/office/officeart/2005/8/layout/vProcess5"/>
    <dgm:cxn modelId="{7A45A82F-38A7-47C3-9089-8759774C6803}" type="presOf" srcId="{F53802AD-408F-419E-A027-C437510154C5}" destId="{994CC936-EAE4-4D5E-957E-F21F9327FEAD}" srcOrd="0" destOrd="0" presId="urn:microsoft.com/office/officeart/2005/8/layout/vProcess5"/>
    <dgm:cxn modelId="{8AD4D035-35C6-4698-B27E-8770BD9E2EA6}" type="presOf" srcId="{43FCB246-8FF3-4181-9252-FC513E330336}" destId="{8B05FA02-005F-43DF-9533-D1BA5D21DED8}" srcOrd="1" destOrd="0" presId="urn:microsoft.com/office/officeart/2005/8/layout/vProcess5"/>
    <dgm:cxn modelId="{2DAA646A-12D8-485B-9B6B-10C5B52B683A}" type="presOf" srcId="{43FCB246-8FF3-4181-9252-FC513E330336}" destId="{C7E9F41A-37D5-4EE7-8621-80C60B936E7B}" srcOrd="0" destOrd="0" presId="urn:microsoft.com/office/officeart/2005/8/layout/vProcess5"/>
    <dgm:cxn modelId="{76B57970-58C8-4C53-AE24-C2CC1DE41591}" type="presOf" srcId="{3EBF4C11-B11E-4D7A-B27C-7774CF28E8B0}" destId="{6839AD1A-557A-45F8-84C5-F12B3C8C6A54}" srcOrd="0" destOrd="0" presId="urn:microsoft.com/office/officeart/2005/8/layout/vProcess5"/>
    <dgm:cxn modelId="{9890107A-5ECF-41D2-94B5-BD5BD326C073}" type="presOf" srcId="{49BC664D-2671-4AF5-8DFE-039E03BD5433}" destId="{6FC1FA73-E7FB-40D4-8F01-433C9EB53F0C}" srcOrd="1" destOrd="0" presId="urn:microsoft.com/office/officeart/2005/8/layout/vProcess5"/>
    <dgm:cxn modelId="{D5A173A4-550E-44E5-93FA-F9078F6CEC64}" srcId="{3EBF4C11-B11E-4D7A-B27C-7774CF28E8B0}" destId="{E7D96BA1-C613-4018-87E5-4ABB5FB7ED5E}" srcOrd="1" destOrd="0" parTransId="{CB314D0A-0C4E-4629-AD68-20B7312841D5}" sibTransId="{ED07DBFE-C522-40F2-86C4-698F83F1CE68}"/>
    <dgm:cxn modelId="{D6940EC9-39B2-4AC0-9B41-543AB421FEAB}" srcId="{3EBF4C11-B11E-4D7A-B27C-7774CF28E8B0}" destId="{43FCB246-8FF3-4181-9252-FC513E330336}" srcOrd="0" destOrd="0" parTransId="{041D24F4-355E-4213-813D-5AC7993648D3}" sibTransId="{F53802AD-408F-419E-A027-C437510154C5}"/>
    <dgm:cxn modelId="{ACDF8EDE-9398-4227-9359-84377A7323C2}" srcId="{3EBF4C11-B11E-4D7A-B27C-7774CF28E8B0}" destId="{49BC664D-2671-4AF5-8DFE-039E03BD5433}" srcOrd="2" destOrd="0" parTransId="{FD03B8C0-C8A9-4224-8589-3139B578FD98}" sibTransId="{A352A4AD-F738-4318-BBD2-B4924861200D}"/>
    <dgm:cxn modelId="{4C99EEDE-7E74-443E-A4C1-232A5F199459}" type="presOf" srcId="{49BC664D-2671-4AF5-8DFE-039E03BD5433}" destId="{23FB2800-F5B4-4334-BF51-FE488A84177F}" srcOrd="0" destOrd="0" presId="urn:microsoft.com/office/officeart/2005/8/layout/vProcess5"/>
    <dgm:cxn modelId="{8FE078E4-9ED7-48DA-8537-C395894F6B38}" type="presOf" srcId="{E7D96BA1-C613-4018-87E5-4ABB5FB7ED5E}" destId="{2D723724-03BD-435F-A07E-88399EF27258}" srcOrd="1" destOrd="0" presId="urn:microsoft.com/office/officeart/2005/8/layout/vProcess5"/>
    <dgm:cxn modelId="{3C7F30D7-B803-42E9-8189-4C443E909128}" type="presParOf" srcId="{6839AD1A-557A-45F8-84C5-F12B3C8C6A54}" destId="{021EC682-B883-4528-A45F-2ED9C6B372DB}" srcOrd="0" destOrd="0" presId="urn:microsoft.com/office/officeart/2005/8/layout/vProcess5"/>
    <dgm:cxn modelId="{0B64AF8C-87AB-4D20-A16C-95948DCAD0DE}" type="presParOf" srcId="{6839AD1A-557A-45F8-84C5-F12B3C8C6A54}" destId="{C7E9F41A-37D5-4EE7-8621-80C60B936E7B}" srcOrd="1" destOrd="0" presId="urn:microsoft.com/office/officeart/2005/8/layout/vProcess5"/>
    <dgm:cxn modelId="{AA80908A-693C-460B-BEB2-C15D35AD040F}" type="presParOf" srcId="{6839AD1A-557A-45F8-84C5-F12B3C8C6A54}" destId="{8D5ED3DF-632A-401B-91B9-FB4E806712A6}" srcOrd="2" destOrd="0" presId="urn:microsoft.com/office/officeart/2005/8/layout/vProcess5"/>
    <dgm:cxn modelId="{DE8631D1-C733-44F0-9DFD-14ECD6FE20FB}" type="presParOf" srcId="{6839AD1A-557A-45F8-84C5-F12B3C8C6A54}" destId="{23FB2800-F5B4-4334-BF51-FE488A84177F}" srcOrd="3" destOrd="0" presId="urn:microsoft.com/office/officeart/2005/8/layout/vProcess5"/>
    <dgm:cxn modelId="{BB4762AE-EBB4-4EF0-A4AC-289F28BB7E27}" type="presParOf" srcId="{6839AD1A-557A-45F8-84C5-F12B3C8C6A54}" destId="{994CC936-EAE4-4D5E-957E-F21F9327FEAD}" srcOrd="4" destOrd="0" presId="urn:microsoft.com/office/officeart/2005/8/layout/vProcess5"/>
    <dgm:cxn modelId="{24A8D170-9C7E-434C-A560-50220E514EBB}" type="presParOf" srcId="{6839AD1A-557A-45F8-84C5-F12B3C8C6A54}" destId="{1C1A3B84-BF15-40ED-B252-E13F46448408}" srcOrd="5" destOrd="0" presId="urn:microsoft.com/office/officeart/2005/8/layout/vProcess5"/>
    <dgm:cxn modelId="{525500E1-0906-4CF7-88B2-F04B40F9ACF5}" type="presParOf" srcId="{6839AD1A-557A-45F8-84C5-F12B3C8C6A54}" destId="{8B05FA02-005F-43DF-9533-D1BA5D21DED8}" srcOrd="6" destOrd="0" presId="urn:microsoft.com/office/officeart/2005/8/layout/vProcess5"/>
    <dgm:cxn modelId="{61B2897B-B697-4F68-B87C-9C84AA3E71BE}" type="presParOf" srcId="{6839AD1A-557A-45F8-84C5-F12B3C8C6A54}" destId="{2D723724-03BD-435F-A07E-88399EF27258}" srcOrd="7" destOrd="0" presId="urn:microsoft.com/office/officeart/2005/8/layout/vProcess5"/>
    <dgm:cxn modelId="{E0A1C0BB-9F01-48F6-883D-41925F8E4525}" type="presParOf" srcId="{6839AD1A-557A-45F8-84C5-F12B3C8C6A54}" destId="{6FC1FA73-E7FB-40D4-8F01-433C9EB53F0C}"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A2BFB9E-4A4D-4EE3-A135-4D0B1221D6F4}"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5CFA008E-2C3F-45F7-B6C9-5DFEA773F3C1}">
      <dgm:prSet/>
      <dgm:spPr/>
      <dgm:t>
        <a:bodyPr/>
        <a:lstStyle/>
        <a:p>
          <a:r>
            <a:rPr lang="en-GB"/>
            <a:t>Vulnerabilities to bullying and being forced into things by other people, misunderstanding social cues and rules (Pearson, Rees and Forster, 2022).</a:t>
          </a:r>
          <a:endParaRPr lang="en-US"/>
        </a:p>
      </dgm:t>
    </dgm:pt>
    <dgm:pt modelId="{5CEE28F5-0D08-40AD-A6DE-F6E771B7ADC3}" type="parTrans" cxnId="{119FA9AF-0BBA-4DFD-9AFD-2802DAF5FC13}">
      <dgm:prSet/>
      <dgm:spPr/>
      <dgm:t>
        <a:bodyPr/>
        <a:lstStyle/>
        <a:p>
          <a:endParaRPr lang="en-US"/>
        </a:p>
      </dgm:t>
    </dgm:pt>
    <dgm:pt modelId="{E78898B5-FF47-48EA-BAF4-E7CF602089ED}" type="sibTrans" cxnId="{119FA9AF-0BBA-4DFD-9AFD-2802DAF5FC13}">
      <dgm:prSet/>
      <dgm:spPr/>
      <dgm:t>
        <a:bodyPr/>
        <a:lstStyle/>
        <a:p>
          <a:endParaRPr lang="en-US"/>
        </a:p>
      </dgm:t>
    </dgm:pt>
    <dgm:pt modelId="{9FA97F44-93A3-490D-9631-68A6E9BA7949}">
      <dgm:prSet/>
      <dgm:spPr/>
      <dgm:t>
        <a:bodyPr/>
        <a:lstStyle/>
        <a:p>
          <a:r>
            <a:rPr lang="en-GB"/>
            <a:t>Busy shop (loud, smells, people) could lead him to sensory overload or meltdown </a:t>
          </a:r>
          <a:endParaRPr lang="en-US"/>
        </a:p>
      </dgm:t>
    </dgm:pt>
    <dgm:pt modelId="{53A0ADCA-9B79-4BBE-B256-FDF226F607F2}" type="parTrans" cxnId="{778C2641-35AB-46D8-8423-9B7774D11503}">
      <dgm:prSet/>
      <dgm:spPr/>
      <dgm:t>
        <a:bodyPr/>
        <a:lstStyle/>
        <a:p>
          <a:endParaRPr lang="en-US"/>
        </a:p>
      </dgm:t>
    </dgm:pt>
    <dgm:pt modelId="{B9B90B3C-5939-4E3E-B337-8E28A145ACFB}" type="sibTrans" cxnId="{778C2641-35AB-46D8-8423-9B7774D11503}">
      <dgm:prSet/>
      <dgm:spPr/>
      <dgm:t>
        <a:bodyPr/>
        <a:lstStyle/>
        <a:p>
          <a:endParaRPr lang="en-US"/>
        </a:p>
      </dgm:t>
    </dgm:pt>
    <dgm:pt modelId="{D70DBA4E-7BB1-47F4-A127-ACD20F1A0DFC}">
      <dgm:prSet/>
      <dgm:spPr/>
      <dgm:t>
        <a:bodyPr/>
        <a:lstStyle/>
        <a:p>
          <a:r>
            <a:rPr lang="en-GB"/>
            <a:t>Vacate the situation and forget to pay </a:t>
          </a:r>
          <a:endParaRPr lang="en-US"/>
        </a:p>
      </dgm:t>
    </dgm:pt>
    <dgm:pt modelId="{73BB4343-C9EE-47D5-9B96-6A447835159A}" type="parTrans" cxnId="{C6D4BD7F-F06A-4ACA-83AE-79CCE870BFEA}">
      <dgm:prSet/>
      <dgm:spPr/>
      <dgm:t>
        <a:bodyPr/>
        <a:lstStyle/>
        <a:p>
          <a:endParaRPr lang="en-US"/>
        </a:p>
      </dgm:t>
    </dgm:pt>
    <dgm:pt modelId="{7FBD3285-6603-479C-8D66-70CC082741D8}" type="sibTrans" cxnId="{C6D4BD7F-F06A-4ACA-83AE-79CCE870BFEA}">
      <dgm:prSet/>
      <dgm:spPr/>
      <dgm:t>
        <a:bodyPr/>
        <a:lstStyle/>
        <a:p>
          <a:endParaRPr lang="en-US"/>
        </a:p>
      </dgm:t>
    </dgm:pt>
    <dgm:pt modelId="{E90C1E0C-CE64-439A-902A-B98D1C6A9A90}" type="pres">
      <dgm:prSet presAssocID="{1A2BFB9E-4A4D-4EE3-A135-4D0B1221D6F4}" presName="diagram" presStyleCnt="0">
        <dgm:presLayoutVars>
          <dgm:dir/>
          <dgm:resizeHandles val="exact"/>
        </dgm:presLayoutVars>
      </dgm:prSet>
      <dgm:spPr/>
    </dgm:pt>
    <dgm:pt modelId="{F6CC72F5-12EE-4D19-9BEF-852A82AC1BB2}" type="pres">
      <dgm:prSet presAssocID="{5CFA008E-2C3F-45F7-B6C9-5DFEA773F3C1}" presName="node" presStyleLbl="node1" presStyleIdx="0" presStyleCnt="3">
        <dgm:presLayoutVars>
          <dgm:bulletEnabled val="1"/>
        </dgm:presLayoutVars>
      </dgm:prSet>
      <dgm:spPr/>
    </dgm:pt>
    <dgm:pt modelId="{DAEB38C7-9E08-4E5D-9E62-F4C8FE02DADF}" type="pres">
      <dgm:prSet presAssocID="{E78898B5-FF47-48EA-BAF4-E7CF602089ED}" presName="sibTrans" presStyleLbl="sibTrans2D1" presStyleIdx="0" presStyleCnt="2"/>
      <dgm:spPr/>
    </dgm:pt>
    <dgm:pt modelId="{EE75508F-278A-4973-BA2A-8529234A041A}" type="pres">
      <dgm:prSet presAssocID="{E78898B5-FF47-48EA-BAF4-E7CF602089ED}" presName="connectorText" presStyleLbl="sibTrans2D1" presStyleIdx="0" presStyleCnt="2"/>
      <dgm:spPr/>
    </dgm:pt>
    <dgm:pt modelId="{62271060-D740-4E68-87BB-4F58D2826621}" type="pres">
      <dgm:prSet presAssocID="{9FA97F44-93A3-490D-9631-68A6E9BA7949}" presName="node" presStyleLbl="node1" presStyleIdx="1" presStyleCnt="3">
        <dgm:presLayoutVars>
          <dgm:bulletEnabled val="1"/>
        </dgm:presLayoutVars>
      </dgm:prSet>
      <dgm:spPr/>
    </dgm:pt>
    <dgm:pt modelId="{321354E4-8CFC-41D5-8225-BD7FFF53959F}" type="pres">
      <dgm:prSet presAssocID="{B9B90B3C-5939-4E3E-B337-8E28A145ACFB}" presName="sibTrans" presStyleLbl="sibTrans2D1" presStyleIdx="1" presStyleCnt="2"/>
      <dgm:spPr/>
    </dgm:pt>
    <dgm:pt modelId="{DE75F45F-1DB0-4752-A597-D1D4013DB5B1}" type="pres">
      <dgm:prSet presAssocID="{B9B90B3C-5939-4E3E-B337-8E28A145ACFB}" presName="connectorText" presStyleLbl="sibTrans2D1" presStyleIdx="1" presStyleCnt="2"/>
      <dgm:spPr/>
    </dgm:pt>
    <dgm:pt modelId="{B12AA702-4F92-4884-A14D-52CAD9774219}" type="pres">
      <dgm:prSet presAssocID="{D70DBA4E-7BB1-47F4-A127-ACD20F1A0DFC}" presName="node" presStyleLbl="node1" presStyleIdx="2" presStyleCnt="3">
        <dgm:presLayoutVars>
          <dgm:bulletEnabled val="1"/>
        </dgm:presLayoutVars>
      </dgm:prSet>
      <dgm:spPr/>
    </dgm:pt>
  </dgm:ptLst>
  <dgm:cxnLst>
    <dgm:cxn modelId="{778C2641-35AB-46D8-8423-9B7774D11503}" srcId="{1A2BFB9E-4A4D-4EE3-A135-4D0B1221D6F4}" destId="{9FA97F44-93A3-490D-9631-68A6E9BA7949}" srcOrd="1" destOrd="0" parTransId="{53A0ADCA-9B79-4BBE-B256-FDF226F607F2}" sibTransId="{B9B90B3C-5939-4E3E-B337-8E28A145ACFB}"/>
    <dgm:cxn modelId="{D6A6D044-5F62-402D-AE09-9E12A1AB4A2E}" type="presOf" srcId="{D70DBA4E-7BB1-47F4-A127-ACD20F1A0DFC}" destId="{B12AA702-4F92-4884-A14D-52CAD9774219}" srcOrd="0" destOrd="0" presId="urn:microsoft.com/office/officeart/2005/8/layout/process5"/>
    <dgm:cxn modelId="{F2AF7148-DC8A-489D-A528-7AC9C276A8F0}" type="presOf" srcId="{E78898B5-FF47-48EA-BAF4-E7CF602089ED}" destId="{DAEB38C7-9E08-4E5D-9E62-F4C8FE02DADF}" srcOrd="0" destOrd="0" presId="urn:microsoft.com/office/officeart/2005/8/layout/process5"/>
    <dgm:cxn modelId="{44DFF06D-AE49-45E6-9C38-23559165BB4F}" type="presOf" srcId="{9FA97F44-93A3-490D-9631-68A6E9BA7949}" destId="{62271060-D740-4E68-87BB-4F58D2826621}" srcOrd="0" destOrd="0" presId="urn:microsoft.com/office/officeart/2005/8/layout/process5"/>
    <dgm:cxn modelId="{109D5475-6D85-47EC-BBAB-FD1453F0259F}" type="presOf" srcId="{B9B90B3C-5939-4E3E-B337-8E28A145ACFB}" destId="{DE75F45F-1DB0-4752-A597-D1D4013DB5B1}" srcOrd="1" destOrd="0" presId="urn:microsoft.com/office/officeart/2005/8/layout/process5"/>
    <dgm:cxn modelId="{C6D4BD7F-F06A-4ACA-83AE-79CCE870BFEA}" srcId="{1A2BFB9E-4A4D-4EE3-A135-4D0B1221D6F4}" destId="{D70DBA4E-7BB1-47F4-A127-ACD20F1A0DFC}" srcOrd="2" destOrd="0" parTransId="{73BB4343-C9EE-47D5-9B96-6A447835159A}" sibTransId="{7FBD3285-6603-479C-8D66-70CC082741D8}"/>
    <dgm:cxn modelId="{14ECCE83-C264-4C5F-A434-405DB09A1D31}" type="presOf" srcId="{E78898B5-FF47-48EA-BAF4-E7CF602089ED}" destId="{EE75508F-278A-4973-BA2A-8529234A041A}" srcOrd="1" destOrd="0" presId="urn:microsoft.com/office/officeart/2005/8/layout/process5"/>
    <dgm:cxn modelId="{E794118C-FC26-43EC-98F1-01BA667BD8CA}" type="presOf" srcId="{B9B90B3C-5939-4E3E-B337-8E28A145ACFB}" destId="{321354E4-8CFC-41D5-8225-BD7FFF53959F}" srcOrd="0" destOrd="0" presId="urn:microsoft.com/office/officeart/2005/8/layout/process5"/>
    <dgm:cxn modelId="{119FA9AF-0BBA-4DFD-9AFD-2802DAF5FC13}" srcId="{1A2BFB9E-4A4D-4EE3-A135-4D0B1221D6F4}" destId="{5CFA008E-2C3F-45F7-B6C9-5DFEA773F3C1}" srcOrd="0" destOrd="0" parTransId="{5CEE28F5-0D08-40AD-A6DE-F6E771B7ADC3}" sibTransId="{E78898B5-FF47-48EA-BAF4-E7CF602089ED}"/>
    <dgm:cxn modelId="{240D5CCD-D447-44FD-9237-723C48C5E842}" type="presOf" srcId="{1A2BFB9E-4A4D-4EE3-A135-4D0B1221D6F4}" destId="{E90C1E0C-CE64-439A-902A-B98D1C6A9A90}" srcOrd="0" destOrd="0" presId="urn:microsoft.com/office/officeart/2005/8/layout/process5"/>
    <dgm:cxn modelId="{D41A2DFB-7C87-445B-B6BA-D9F6E59467A9}" type="presOf" srcId="{5CFA008E-2C3F-45F7-B6C9-5DFEA773F3C1}" destId="{F6CC72F5-12EE-4D19-9BEF-852A82AC1BB2}" srcOrd="0" destOrd="0" presId="urn:microsoft.com/office/officeart/2005/8/layout/process5"/>
    <dgm:cxn modelId="{FBD81FD3-4C58-4348-B1F9-7A66020D982B}" type="presParOf" srcId="{E90C1E0C-CE64-439A-902A-B98D1C6A9A90}" destId="{F6CC72F5-12EE-4D19-9BEF-852A82AC1BB2}" srcOrd="0" destOrd="0" presId="urn:microsoft.com/office/officeart/2005/8/layout/process5"/>
    <dgm:cxn modelId="{84FEA2B8-F13F-48D8-A2F9-45979C45DFA0}" type="presParOf" srcId="{E90C1E0C-CE64-439A-902A-B98D1C6A9A90}" destId="{DAEB38C7-9E08-4E5D-9E62-F4C8FE02DADF}" srcOrd="1" destOrd="0" presId="urn:microsoft.com/office/officeart/2005/8/layout/process5"/>
    <dgm:cxn modelId="{02C55EB3-0BC7-4C91-910F-D3192A43E809}" type="presParOf" srcId="{DAEB38C7-9E08-4E5D-9E62-F4C8FE02DADF}" destId="{EE75508F-278A-4973-BA2A-8529234A041A}" srcOrd="0" destOrd="0" presId="urn:microsoft.com/office/officeart/2005/8/layout/process5"/>
    <dgm:cxn modelId="{0A3A1B9E-FA2F-4176-9CC1-9DB6CFC87DFA}" type="presParOf" srcId="{E90C1E0C-CE64-439A-902A-B98D1C6A9A90}" destId="{62271060-D740-4E68-87BB-4F58D2826621}" srcOrd="2" destOrd="0" presId="urn:microsoft.com/office/officeart/2005/8/layout/process5"/>
    <dgm:cxn modelId="{90E4E071-6787-4AD1-A7C7-5476F3E79B2A}" type="presParOf" srcId="{E90C1E0C-CE64-439A-902A-B98D1C6A9A90}" destId="{321354E4-8CFC-41D5-8225-BD7FFF53959F}" srcOrd="3" destOrd="0" presId="urn:microsoft.com/office/officeart/2005/8/layout/process5"/>
    <dgm:cxn modelId="{A1E3CC35-FF32-4014-B3E2-F22ABA756ADB}" type="presParOf" srcId="{321354E4-8CFC-41D5-8225-BD7FFF53959F}" destId="{DE75F45F-1DB0-4752-A597-D1D4013DB5B1}" srcOrd="0" destOrd="0" presId="urn:microsoft.com/office/officeart/2005/8/layout/process5"/>
    <dgm:cxn modelId="{8530C9B6-D004-45CC-A8E5-6B9D70D1040C}" type="presParOf" srcId="{E90C1E0C-CE64-439A-902A-B98D1C6A9A90}" destId="{B12AA702-4F92-4884-A14D-52CAD9774219}" srcOrd="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A2BFB9E-4A4D-4EE3-A135-4D0B1221D6F4}"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5CFA008E-2C3F-45F7-B6C9-5DFEA773F3C1}">
      <dgm:prSet/>
      <dgm:spPr/>
      <dgm:t>
        <a:bodyPr/>
        <a:lstStyle/>
        <a:p>
          <a:r>
            <a:rPr lang="en-GB"/>
            <a:t>Misinterpreting social rules or experiencing a meltdown which is an intense reaction to a stressful situation (National Autistic Society, 2022).</a:t>
          </a:r>
          <a:endParaRPr lang="en-US"/>
        </a:p>
      </dgm:t>
    </dgm:pt>
    <dgm:pt modelId="{5CEE28F5-0D08-40AD-A6DE-F6E771B7ADC3}" type="parTrans" cxnId="{119FA9AF-0BBA-4DFD-9AFD-2802DAF5FC13}">
      <dgm:prSet/>
      <dgm:spPr/>
      <dgm:t>
        <a:bodyPr/>
        <a:lstStyle/>
        <a:p>
          <a:endParaRPr lang="en-US"/>
        </a:p>
      </dgm:t>
    </dgm:pt>
    <dgm:pt modelId="{E78898B5-FF47-48EA-BAF4-E7CF602089ED}" type="sibTrans" cxnId="{119FA9AF-0BBA-4DFD-9AFD-2802DAF5FC13}">
      <dgm:prSet/>
      <dgm:spPr/>
      <dgm:t>
        <a:bodyPr/>
        <a:lstStyle/>
        <a:p>
          <a:endParaRPr lang="en-US"/>
        </a:p>
      </dgm:t>
    </dgm:pt>
    <dgm:pt modelId="{9FA97F44-93A3-490D-9631-68A6E9BA7949}">
      <dgm:prSet/>
      <dgm:spPr/>
      <dgm:t>
        <a:bodyPr/>
        <a:lstStyle/>
        <a:p>
          <a:r>
            <a:rPr lang="en-GB"/>
            <a:t>Meltdowns are often misinterpreted by police as violent or aggressive behaviour (Haas and Gibbs, 2021). </a:t>
          </a:r>
          <a:endParaRPr lang="en-US"/>
        </a:p>
      </dgm:t>
    </dgm:pt>
    <dgm:pt modelId="{53A0ADCA-9B79-4BBE-B256-FDF226F607F2}" type="parTrans" cxnId="{778C2641-35AB-46D8-8423-9B7774D11503}">
      <dgm:prSet/>
      <dgm:spPr/>
      <dgm:t>
        <a:bodyPr/>
        <a:lstStyle/>
        <a:p>
          <a:endParaRPr lang="en-US"/>
        </a:p>
      </dgm:t>
    </dgm:pt>
    <dgm:pt modelId="{B9B90B3C-5939-4E3E-B337-8E28A145ACFB}" type="sibTrans" cxnId="{778C2641-35AB-46D8-8423-9B7774D11503}">
      <dgm:prSet/>
      <dgm:spPr/>
      <dgm:t>
        <a:bodyPr/>
        <a:lstStyle/>
        <a:p>
          <a:endParaRPr lang="en-US"/>
        </a:p>
      </dgm:t>
    </dgm:pt>
    <dgm:pt modelId="{D70DBA4E-7BB1-47F4-A127-ACD20F1A0DFC}">
      <dgm:prSet/>
      <dgm:spPr/>
      <dgm:t>
        <a:bodyPr/>
        <a:lstStyle/>
        <a:p>
          <a:r>
            <a:rPr lang="en-GB"/>
            <a:t>Stimming – movements/sounds to regulate (Morris </a:t>
          </a:r>
          <a:r>
            <a:rPr lang="en-GB" i="1"/>
            <a:t>et al</a:t>
          </a:r>
          <a:r>
            <a:rPr lang="en-GB"/>
            <a:t>., 2025) often  misinterpreted as being erratic, aggressive  and some may have thought he was under the influence of drugs and/or alcohol (Salerno-Ferraro and Schuller, 2020).</a:t>
          </a:r>
          <a:endParaRPr lang="en-US"/>
        </a:p>
      </dgm:t>
    </dgm:pt>
    <dgm:pt modelId="{73BB4343-C9EE-47D5-9B96-6A447835159A}" type="parTrans" cxnId="{C6D4BD7F-F06A-4ACA-83AE-79CCE870BFEA}">
      <dgm:prSet/>
      <dgm:spPr/>
      <dgm:t>
        <a:bodyPr/>
        <a:lstStyle/>
        <a:p>
          <a:endParaRPr lang="en-US"/>
        </a:p>
      </dgm:t>
    </dgm:pt>
    <dgm:pt modelId="{7FBD3285-6603-479C-8D66-70CC082741D8}" type="sibTrans" cxnId="{C6D4BD7F-F06A-4ACA-83AE-79CCE870BFEA}">
      <dgm:prSet/>
      <dgm:spPr/>
      <dgm:t>
        <a:bodyPr/>
        <a:lstStyle/>
        <a:p>
          <a:endParaRPr lang="en-US"/>
        </a:p>
      </dgm:t>
    </dgm:pt>
    <dgm:pt modelId="{E90C1E0C-CE64-439A-902A-B98D1C6A9A90}" type="pres">
      <dgm:prSet presAssocID="{1A2BFB9E-4A4D-4EE3-A135-4D0B1221D6F4}" presName="diagram" presStyleCnt="0">
        <dgm:presLayoutVars>
          <dgm:dir/>
          <dgm:resizeHandles val="exact"/>
        </dgm:presLayoutVars>
      </dgm:prSet>
      <dgm:spPr/>
    </dgm:pt>
    <dgm:pt modelId="{F6CC72F5-12EE-4D19-9BEF-852A82AC1BB2}" type="pres">
      <dgm:prSet presAssocID="{5CFA008E-2C3F-45F7-B6C9-5DFEA773F3C1}" presName="node" presStyleLbl="node1" presStyleIdx="0" presStyleCnt="3">
        <dgm:presLayoutVars>
          <dgm:bulletEnabled val="1"/>
        </dgm:presLayoutVars>
      </dgm:prSet>
      <dgm:spPr/>
    </dgm:pt>
    <dgm:pt modelId="{DAEB38C7-9E08-4E5D-9E62-F4C8FE02DADF}" type="pres">
      <dgm:prSet presAssocID="{E78898B5-FF47-48EA-BAF4-E7CF602089ED}" presName="sibTrans" presStyleLbl="sibTrans2D1" presStyleIdx="0" presStyleCnt="2"/>
      <dgm:spPr/>
    </dgm:pt>
    <dgm:pt modelId="{EE75508F-278A-4973-BA2A-8529234A041A}" type="pres">
      <dgm:prSet presAssocID="{E78898B5-FF47-48EA-BAF4-E7CF602089ED}" presName="connectorText" presStyleLbl="sibTrans2D1" presStyleIdx="0" presStyleCnt="2"/>
      <dgm:spPr/>
    </dgm:pt>
    <dgm:pt modelId="{62271060-D740-4E68-87BB-4F58D2826621}" type="pres">
      <dgm:prSet presAssocID="{9FA97F44-93A3-490D-9631-68A6E9BA7949}" presName="node" presStyleLbl="node1" presStyleIdx="1" presStyleCnt="3">
        <dgm:presLayoutVars>
          <dgm:bulletEnabled val="1"/>
        </dgm:presLayoutVars>
      </dgm:prSet>
      <dgm:spPr/>
    </dgm:pt>
    <dgm:pt modelId="{321354E4-8CFC-41D5-8225-BD7FFF53959F}" type="pres">
      <dgm:prSet presAssocID="{B9B90B3C-5939-4E3E-B337-8E28A145ACFB}" presName="sibTrans" presStyleLbl="sibTrans2D1" presStyleIdx="1" presStyleCnt="2"/>
      <dgm:spPr/>
    </dgm:pt>
    <dgm:pt modelId="{DE75F45F-1DB0-4752-A597-D1D4013DB5B1}" type="pres">
      <dgm:prSet presAssocID="{B9B90B3C-5939-4E3E-B337-8E28A145ACFB}" presName="connectorText" presStyleLbl="sibTrans2D1" presStyleIdx="1" presStyleCnt="2"/>
      <dgm:spPr/>
    </dgm:pt>
    <dgm:pt modelId="{B12AA702-4F92-4884-A14D-52CAD9774219}" type="pres">
      <dgm:prSet presAssocID="{D70DBA4E-7BB1-47F4-A127-ACD20F1A0DFC}" presName="node" presStyleLbl="node1" presStyleIdx="2" presStyleCnt="3">
        <dgm:presLayoutVars>
          <dgm:bulletEnabled val="1"/>
        </dgm:presLayoutVars>
      </dgm:prSet>
      <dgm:spPr/>
    </dgm:pt>
  </dgm:ptLst>
  <dgm:cxnLst>
    <dgm:cxn modelId="{778C2641-35AB-46D8-8423-9B7774D11503}" srcId="{1A2BFB9E-4A4D-4EE3-A135-4D0B1221D6F4}" destId="{9FA97F44-93A3-490D-9631-68A6E9BA7949}" srcOrd="1" destOrd="0" parTransId="{53A0ADCA-9B79-4BBE-B256-FDF226F607F2}" sibTransId="{B9B90B3C-5939-4E3E-B337-8E28A145ACFB}"/>
    <dgm:cxn modelId="{D6A6D044-5F62-402D-AE09-9E12A1AB4A2E}" type="presOf" srcId="{D70DBA4E-7BB1-47F4-A127-ACD20F1A0DFC}" destId="{B12AA702-4F92-4884-A14D-52CAD9774219}" srcOrd="0" destOrd="0" presId="urn:microsoft.com/office/officeart/2005/8/layout/process5"/>
    <dgm:cxn modelId="{F2AF7148-DC8A-489D-A528-7AC9C276A8F0}" type="presOf" srcId="{E78898B5-FF47-48EA-BAF4-E7CF602089ED}" destId="{DAEB38C7-9E08-4E5D-9E62-F4C8FE02DADF}" srcOrd="0" destOrd="0" presId="urn:microsoft.com/office/officeart/2005/8/layout/process5"/>
    <dgm:cxn modelId="{44DFF06D-AE49-45E6-9C38-23559165BB4F}" type="presOf" srcId="{9FA97F44-93A3-490D-9631-68A6E9BA7949}" destId="{62271060-D740-4E68-87BB-4F58D2826621}" srcOrd="0" destOrd="0" presId="urn:microsoft.com/office/officeart/2005/8/layout/process5"/>
    <dgm:cxn modelId="{109D5475-6D85-47EC-BBAB-FD1453F0259F}" type="presOf" srcId="{B9B90B3C-5939-4E3E-B337-8E28A145ACFB}" destId="{DE75F45F-1DB0-4752-A597-D1D4013DB5B1}" srcOrd="1" destOrd="0" presId="urn:microsoft.com/office/officeart/2005/8/layout/process5"/>
    <dgm:cxn modelId="{C6D4BD7F-F06A-4ACA-83AE-79CCE870BFEA}" srcId="{1A2BFB9E-4A4D-4EE3-A135-4D0B1221D6F4}" destId="{D70DBA4E-7BB1-47F4-A127-ACD20F1A0DFC}" srcOrd="2" destOrd="0" parTransId="{73BB4343-C9EE-47D5-9B96-6A447835159A}" sibTransId="{7FBD3285-6603-479C-8D66-70CC082741D8}"/>
    <dgm:cxn modelId="{14ECCE83-C264-4C5F-A434-405DB09A1D31}" type="presOf" srcId="{E78898B5-FF47-48EA-BAF4-E7CF602089ED}" destId="{EE75508F-278A-4973-BA2A-8529234A041A}" srcOrd="1" destOrd="0" presId="urn:microsoft.com/office/officeart/2005/8/layout/process5"/>
    <dgm:cxn modelId="{E794118C-FC26-43EC-98F1-01BA667BD8CA}" type="presOf" srcId="{B9B90B3C-5939-4E3E-B337-8E28A145ACFB}" destId="{321354E4-8CFC-41D5-8225-BD7FFF53959F}" srcOrd="0" destOrd="0" presId="urn:microsoft.com/office/officeart/2005/8/layout/process5"/>
    <dgm:cxn modelId="{119FA9AF-0BBA-4DFD-9AFD-2802DAF5FC13}" srcId="{1A2BFB9E-4A4D-4EE3-A135-4D0B1221D6F4}" destId="{5CFA008E-2C3F-45F7-B6C9-5DFEA773F3C1}" srcOrd="0" destOrd="0" parTransId="{5CEE28F5-0D08-40AD-A6DE-F6E771B7ADC3}" sibTransId="{E78898B5-FF47-48EA-BAF4-E7CF602089ED}"/>
    <dgm:cxn modelId="{240D5CCD-D447-44FD-9237-723C48C5E842}" type="presOf" srcId="{1A2BFB9E-4A4D-4EE3-A135-4D0B1221D6F4}" destId="{E90C1E0C-CE64-439A-902A-B98D1C6A9A90}" srcOrd="0" destOrd="0" presId="urn:microsoft.com/office/officeart/2005/8/layout/process5"/>
    <dgm:cxn modelId="{D41A2DFB-7C87-445B-B6BA-D9F6E59467A9}" type="presOf" srcId="{5CFA008E-2C3F-45F7-B6C9-5DFEA773F3C1}" destId="{F6CC72F5-12EE-4D19-9BEF-852A82AC1BB2}" srcOrd="0" destOrd="0" presId="urn:microsoft.com/office/officeart/2005/8/layout/process5"/>
    <dgm:cxn modelId="{FBD81FD3-4C58-4348-B1F9-7A66020D982B}" type="presParOf" srcId="{E90C1E0C-CE64-439A-902A-B98D1C6A9A90}" destId="{F6CC72F5-12EE-4D19-9BEF-852A82AC1BB2}" srcOrd="0" destOrd="0" presId="urn:microsoft.com/office/officeart/2005/8/layout/process5"/>
    <dgm:cxn modelId="{84FEA2B8-F13F-48D8-A2F9-45979C45DFA0}" type="presParOf" srcId="{E90C1E0C-CE64-439A-902A-B98D1C6A9A90}" destId="{DAEB38C7-9E08-4E5D-9E62-F4C8FE02DADF}" srcOrd="1" destOrd="0" presId="urn:microsoft.com/office/officeart/2005/8/layout/process5"/>
    <dgm:cxn modelId="{02C55EB3-0BC7-4C91-910F-D3192A43E809}" type="presParOf" srcId="{DAEB38C7-9E08-4E5D-9E62-F4C8FE02DADF}" destId="{EE75508F-278A-4973-BA2A-8529234A041A}" srcOrd="0" destOrd="0" presId="urn:microsoft.com/office/officeart/2005/8/layout/process5"/>
    <dgm:cxn modelId="{0A3A1B9E-FA2F-4176-9CC1-9DB6CFC87DFA}" type="presParOf" srcId="{E90C1E0C-CE64-439A-902A-B98D1C6A9A90}" destId="{62271060-D740-4E68-87BB-4F58D2826621}" srcOrd="2" destOrd="0" presId="urn:microsoft.com/office/officeart/2005/8/layout/process5"/>
    <dgm:cxn modelId="{90E4E071-6787-4AD1-A7C7-5476F3E79B2A}" type="presParOf" srcId="{E90C1E0C-CE64-439A-902A-B98D1C6A9A90}" destId="{321354E4-8CFC-41D5-8225-BD7FFF53959F}" srcOrd="3" destOrd="0" presId="urn:microsoft.com/office/officeart/2005/8/layout/process5"/>
    <dgm:cxn modelId="{A1E3CC35-FF32-4014-B3E2-F22ABA756ADB}" type="presParOf" srcId="{321354E4-8CFC-41D5-8225-BD7FFF53959F}" destId="{DE75F45F-1DB0-4752-A597-D1D4013DB5B1}" srcOrd="0" destOrd="0" presId="urn:microsoft.com/office/officeart/2005/8/layout/process5"/>
    <dgm:cxn modelId="{8530C9B6-D004-45CC-A8E5-6B9D70D1040C}" type="presParOf" srcId="{E90C1E0C-CE64-439A-902A-B98D1C6A9A90}" destId="{B12AA702-4F92-4884-A14D-52CAD9774219}" srcOrd="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B20B63E-FB92-40F4-9FCF-F99ECC469A1D}"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E5EAED7E-F453-472F-87B7-8685B08512B7}">
      <dgm:prSet/>
      <dgm:spPr/>
      <dgm:t>
        <a:bodyPr/>
        <a:lstStyle/>
        <a:p>
          <a:r>
            <a:rPr lang="en-GB"/>
            <a:t>ND people can maintain relationships despite social challenges (Cook, Crane and Mandy, 2024).</a:t>
          </a:r>
          <a:endParaRPr lang="en-US"/>
        </a:p>
      </dgm:t>
    </dgm:pt>
    <dgm:pt modelId="{86D47379-0C96-42CE-AF94-5AE41611899B}" type="parTrans" cxnId="{D9A99E5B-6103-4781-88DA-C3BBE2769FD4}">
      <dgm:prSet/>
      <dgm:spPr/>
      <dgm:t>
        <a:bodyPr/>
        <a:lstStyle/>
        <a:p>
          <a:endParaRPr lang="en-US"/>
        </a:p>
      </dgm:t>
    </dgm:pt>
    <dgm:pt modelId="{27EDF887-2E31-41BF-8C6A-431FA79954E4}" type="sibTrans" cxnId="{D9A99E5B-6103-4781-88DA-C3BBE2769FD4}">
      <dgm:prSet/>
      <dgm:spPr/>
      <dgm:t>
        <a:bodyPr/>
        <a:lstStyle/>
        <a:p>
          <a:endParaRPr lang="en-US"/>
        </a:p>
      </dgm:t>
    </dgm:pt>
    <dgm:pt modelId="{DE69F870-4C61-4950-9C3E-1ACAF1B999FA}">
      <dgm:prSet/>
      <dgm:spPr/>
      <dgm:t>
        <a:bodyPr/>
        <a:lstStyle/>
        <a:p>
          <a:r>
            <a:rPr lang="en-GB"/>
            <a:t>Navigating social interactions can be difficult for ND people and can lead to misunderstandings if social cues are missed (Crompton </a:t>
          </a:r>
          <a:r>
            <a:rPr lang="en-GB" i="1"/>
            <a:t>et al., </a:t>
          </a:r>
          <a:r>
            <a:rPr lang="en-GB"/>
            <a:t>2020).</a:t>
          </a:r>
          <a:endParaRPr lang="en-US"/>
        </a:p>
      </dgm:t>
    </dgm:pt>
    <dgm:pt modelId="{28A52787-4716-4EEA-9405-672009FE11F6}" type="parTrans" cxnId="{D036B2EF-396C-4435-8B9D-A70B9CC9425F}">
      <dgm:prSet/>
      <dgm:spPr/>
      <dgm:t>
        <a:bodyPr/>
        <a:lstStyle/>
        <a:p>
          <a:endParaRPr lang="en-US"/>
        </a:p>
      </dgm:t>
    </dgm:pt>
    <dgm:pt modelId="{C6058789-EE15-4463-9FCE-FD5F62A42E8C}" type="sibTrans" cxnId="{D036B2EF-396C-4435-8B9D-A70B9CC9425F}">
      <dgm:prSet/>
      <dgm:spPr/>
      <dgm:t>
        <a:bodyPr/>
        <a:lstStyle/>
        <a:p>
          <a:endParaRPr lang="en-US"/>
        </a:p>
      </dgm:t>
    </dgm:pt>
    <dgm:pt modelId="{3960E979-B93B-4B06-BC4E-E6DE6CDB21A0}">
      <dgm:prSet/>
      <dgm:spPr/>
      <dgm:t>
        <a:bodyPr/>
        <a:lstStyle/>
        <a:p>
          <a:r>
            <a:rPr lang="en-GB"/>
            <a:t>Sensory triggers are anxiety inducing, overwhelming and draining (Brake, 2025).</a:t>
          </a:r>
          <a:endParaRPr lang="en-US"/>
        </a:p>
      </dgm:t>
    </dgm:pt>
    <dgm:pt modelId="{625FFF6B-8FBC-4C2D-9BC2-BA906BC9FD51}" type="parTrans" cxnId="{72FC1670-5FBD-4D04-9910-BB604C4D7791}">
      <dgm:prSet/>
      <dgm:spPr/>
      <dgm:t>
        <a:bodyPr/>
        <a:lstStyle/>
        <a:p>
          <a:endParaRPr lang="en-US"/>
        </a:p>
      </dgm:t>
    </dgm:pt>
    <dgm:pt modelId="{6ED1DD5B-242A-4E33-93D9-8DE5C0D9AC11}" type="sibTrans" cxnId="{72FC1670-5FBD-4D04-9910-BB604C4D7791}">
      <dgm:prSet/>
      <dgm:spPr/>
      <dgm:t>
        <a:bodyPr/>
        <a:lstStyle/>
        <a:p>
          <a:endParaRPr lang="en-US"/>
        </a:p>
      </dgm:t>
    </dgm:pt>
    <dgm:pt modelId="{354459FF-841E-4679-B2ED-5851793579EA}">
      <dgm:prSet/>
      <dgm:spPr/>
      <dgm:t>
        <a:bodyPr/>
        <a:lstStyle/>
        <a:p>
          <a:r>
            <a:rPr lang="en-GB"/>
            <a:t>Auditory triggers in prison – alarms, keys, echoes and cell doors slamming (Allely and Wood, 2022).</a:t>
          </a:r>
          <a:endParaRPr lang="en-US"/>
        </a:p>
      </dgm:t>
    </dgm:pt>
    <dgm:pt modelId="{9E757679-FBE3-4E6C-9AFB-D7223198EF53}" type="parTrans" cxnId="{DF899B06-DC28-4959-A792-64FDD9DC6348}">
      <dgm:prSet/>
      <dgm:spPr/>
      <dgm:t>
        <a:bodyPr/>
        <a:lstStyle/>
        <a:p>
          <a:endParaRPr lang="en-US"/>
        </a:p>
      </dgm:t>
    </dgm:pt>
    <dgm:pt modelId="{3AE512A7-A4D9-4060-BD2F-73A70831AD9A}" type="sibTrans" cxnId="{DF899B06-DC28-4959-A792-64FDD9DC6348}">
      <dgm:prSet/>
      <dgm:spPr/>
      <dgm:t>
        <a:bodyPr/>
        <a:lstStyle/>
        <a:p>
          <a:endParaRPr lang="en-US"/>
        </a:p>
      </dgm:t>
    </dgm:pt>
    <dgm:pt modelId="{685CB29B-30D7-4C7D-B1AD-0E512A6A09FE}">
      <dgm:prSet/>
      <dgm:spPr/>
      <dgm:t>
        <a:bodyPr/>
        <a:lstStyle/>
        <a:p>
          <a:r>
            <a:rPr lang="en-GB"/>
            <a:t>Communication difficulties are heightened in the CJS as you are required to recall, react and give information under high pressure environments (</a:t>
          </a:r>
          <a:r>
            <a:rPr lang="en-GB" err="1"/>
            <a:t>Slavny</a:t>
          </a:r>
          <a:r>
            <a:rPr lang="en-GB"/>
            <a:t>-Cross </a:t>
          </a:r>
          <a:r>
            <a:rPr lang="en-GB" i="1"/>
            <a:t>et al</a:t>
          </a:r>
          <a:r>
            <a:rPr lang="en-GB"/>
            <a:t>., 2023).</a:t>
          </a:r>
          <a:endParaRPr lang="en-US"/>
        </a:p>
      </dgm:t>
    </dgm:pt>
    <dgm:pt modelId="{322D1E51-48FB-4E44-8BB9-4E639D9E4E1E}" type="parTrans" cxnId="{C8F152F2-FDE5-4E89-B305-D24866E5EEFB}">
      <dgm:prSet/>
      <dgm:spPr/>
      <dgm:t>
        <a:bodyPr/>
        <a:lstStyle/>
        <a:p>
          <a:endParaRPr lang="en-US"/>
        </a:p>
      </dgm:t>
    </dgm:pt>
    <dgm:pt modelId="{FF73857E-5FBD-485B-83C9-BECE7B9251B1}" type="sibTrans" cxnId="{C8F152F2-FDE5-4E89-B305-D24866E5EEFB}">
      <dgm:prSet/>
      <dgm:spPr/>
      <dgm:t>
        <a:bodyPr/>
        <a:lstStyle/>
        <a:p>
          <a:endParaRPr lang="en-US"/>
        </a:p>
      </dgm:t>
    </dgm:pt>
    <dgm:pt modelId="{61806B16-4523-49F3-9A9A-8BF89C9CDDE9}">
      <dgm:prSet/>
      <dgm:spPr/>
      <dgm:t>
        <a:bodyPr/>
        <a:lstStyle/>
        <a:p>
          <a:r>
            <a:rPr lang="en-GB"/>
            <a:t>Important for staff to know how to best communicate with autistic people in moments of high emotion (Oldenberg </a:t>
          </a:r>
          <a:r>
            <a:rPr lang="en-GB" i="1"/>
            <a:t>et al.</a:t>
          </a:r>
          <a:r>
            <a:rPr lang="en-GB"/>
            <a:t>, 2026).</a:t>
          </a:r>
          <a:endParaRPr lang="en-US"/>
        </a:p>
      </dgm:t>
    </dgm:pt>
    <dgm:pt modelId="{1E3DE4A9-E7C9-47D2-8199-FEFFFB22202B}" type="parTrans" cxnId="{8A520D8A-C41B-4872-863E-C18308E4FF7E}">
      <dgm:prSet/>
      <dgm:spPr/>
      <dgm:t>
        <a:bodyPr/>
        <a:lstStyle/>
        <a:p>
          <a:endParaRPr lang="en-US"/>
        </a:p>
      </dgm:t>
    </dgm:pt>
    <dgm:pt modelId="{5DA296F3-147C-4BD7-AE5C-4771E12E9DEE}" type="sibTrans" cxnId="{8A520D8A-C41B-4872-863E-C18308E4FF7E}">
      <dgm:prSet/>
      <dgm:spPr/>
      <dgm:t>
        <a:bodyPr/>
        <a:lstStyle/>
        <a:p>
          <a:endParaRPr lang="en-US"/>
        </a:p>
      </dgm:t>
    </dgm:pt>
    <dgm:pt modelId="{46F9F6B7-21B2-4255-A21A-572829F7BB6C}" type="pres">
      <dgm:prSet presAssocID="{8B20B63E-FB92-40F4-9FCF-F99ECC469A1D}" presName="diagram" presStyleCnt="0">
        <dgm:presLayoutVars>
          <dgm:dir/>
          <dgm:resizeHandles val="exact"/>
        </dgm:presLayoutVars>
      </dgm:prSet>
      <dgm:spPr/>
    </dgm:pt>
    <dgm:pt modelId="{B12FCDD0-C311-4441-9B8E-99054B51C0D7}" type="pres">
      <dgm:prSet presAssocID="{E5EAED7E-F453-472F-87B7-8685B08512B7}" presName="node" presStyleLbl="node1" presStyleIdx="0" presStyleCnt="6">
        <dgm:presLayoutVars>
          <dgm:bulletEnabled val="1"/>
        </dgm:presLayoutVars>
      </dgm:prSet>
      <dgm:spPr/>
    </dgm:pt>
    <dgm:pt modelId="{BBA5FC41-8229-442C-B449-6AFA084DC3A0}" type="pres">
      <dgm:prSet presAssocID="{27EDF887-2E31-41BF-8C6A-431FA79954E4}" presName="sibTrans" presStyleCnt="0"/>
      <dgm:spPr/>
    </dgm:pt>
    <dgm:pt modelId="{B242CB86-7981-4B17-B8E1-7C0A35822E22}" type="pres">
      <dgm:prSet presAssocID="{DE69F870-4C61-4950-9C3E-1ACAF1B999FA}" presName="node" presStyleLbl="node1" presStyleIdx="1" presStyleCnt="6">
        <dgm:presLayoutVars>
          <dgm:bulletEnabled val="1"/>
        </dgm:presLayoutVars>
      </dgm:prSet>
      <dgm:spPr/>
    </dgm:pt>
    <dgm:pt modelId="{84AF2E6B-EB21-431F-80BC-BA028AC10677}" type="pres">
      <dgm:prSet presAssocID="{C6058789-EE15-4463-9FCE-FD5F62A42E8C}" presName="sibTrans" presStyleCnt="0"/>
      <dgm:spPr/>
    </dgm:pt>
    <dgm:pt modelId="{1AEF8313-A2D3-4F4B-92AE-D447CB90492C}" type="pres">
      <dgm:prSet presAssocID="{3960E979-B93B-4B06-BC4E-E6DE6CDB21A0}" presName="node" presStyleLbl="node1" presStyleIdx="2" presStyleCnt="6">
        <dgm:presLayoutVars>
          <dgm:bulletEnabled val="1"/>
        </dgm:presLayoutVars>
      </dgm:prSet>
      <dgm:spPr/>
    </dgm:pt>
    <dgm:pt modelId="{9C70E97D-CFFC-4457-ADD1-D42044034F12}" type="pres">
      <dgm:prSet presAssocID="{6ED1DD5B-242A-4E33-93D9-8DE5C0D9AC11}" presName="sibTrans" presStyleCnt="0"/>
      <dgm:spPr/>
    </dgm:pt>
    <dgm:pt modelId="{1BF03BF9-F835-4437-B7B5-2ADFB7756383}" type="pres">
      <dgm:prSet presAssocID="{354459FF-841E-4679-B2ED-5851793579EA}" presName="node" presStyleLbl="node1" presStyleIdx="3" presStyleCnt="6">
        <dgm:presLayoutVars>
          <dgm:bulletEnabled val="1"/>
        </dgm:presLayoutVars>
      </dgm:prSet>
      <dgm:spPr/>
    </dgm:pt>
    <dgm:pt modelId="{18A8651F-46E9-4883-BE8B-2BDB24822F54}" type="pres">
      <dgm:prSet presAssocID="{3AE512A7-A4D9-4060-BD2F-73A70831AD9A}" presName="sibTrans" presStyleCnt="0"/>
      <dgm:spPr/>
    </dgm:pt>
    <dgm:pt modelId="{624FFE50-A8D0-4405-AFE5-B19CC8539F4A}" type="pres">
      <dgm:prSet presAssocID="{685CB29B-30D7-4C7D-B1AD-0E512A6A09FE}" presName="node" presStyleLbl="node1" presStyleIdx="4" presStyleCnt="6">
        <dgm:presLayoutVars>
          <dgm:bulletEnabled val="1"/>
        </dgm:presLayoutVars>
      </dgm:prSet>
      <dgm:spPr/>
    </dgm:pt>
    <dgm:pt modelId="{EAA2B7C6-B341-4F64-970B-1581044F6B46}" type="pres">
      <dgm:prSet presAssocID="{FF73857E-5FBD-485B-83C9-BECE7B9251B1}" presName="sibTrans" presStyleCnt="0"/>
      <dgm:spPr/>
    </dgm:pt>
    <dgm:pt modelId="{D2FF54CB-F297-4A3F-BFA1-0C9CB1FC5174}" type="pres">
      <dgm:prSet presAssocID="{61806B16-4523-49F3-9A9A-8BF89C9CDDE9}" presName="node" presStyleLbl="node1" presStyleIdx="5" presStyleCnt="6">
        <dgm:presLayoutVars>
          <dgm:bulletEnabled val="1"/>
        </dgm:presLayoutVars>
      </dgm:prSet>
      <dgm:spPr/>
    </dgm:pt>
  </dgm:ptLst>
  <dgm:cxnLst>
    <dgm:cxn modelId="{DF899B06-DC28-4959-A792-64FDD9DC6348}" srcId="{8B20B63E-FB92-40F4-9FCF-F99ECC469A1D}" destId="{354459FF-841E-4679-B2ED-5851793579EA}" srcOrd="3" destOrd="0" parTransId="{9E757679-FBE3-4E6C-9AFB-D7223198EF53}" sibTransId="{3AE512A7-A4D9-4060-BD2F-73A70831AD9A}"/>
    <dgm:cxn modelId="{D9A99E5B-6103-4781-88DA-C3BBE2769FD4}" srcId="{8B20B63E-FB92-40F4-9FCF-F99ECC469A1D}" destId="{E5EAED7E-F453-472F-87B7-8685B08512B7}" srcOrd="0" destOrd="0" parTransId="{86D47379-0C96-42CE-AF94-5AE41611899B}" sibTransId="{27EDF887-2E31-41BF-8C6A-431FA79954E4}"/>
    <dgm:cxn modelId="{C0FAC344-923F-4079-BF09-ABB0C9B535CB}" type="presOf" srcId="{354459FF-841E-4679-B2ED-5851793579EA}" destId="{1BF03BF9-F835-4437-B7B5-2ADFB7756383}" srcOrd="0" destOrd="0" presId="urn:microsoft.com/office/officeart/2005/8/layout/default"/>
    <dgm:cxn modelId="{72FC1670-5FBD-4D04-9910-BB604C4D7791}" srcId="{8B20B63E-FB92-40F4-9FCF-F99ECC469A1D}" destId="{3960E979-B93B-4B06-BC4E-E6DE6CDB21A0}" srcOrd="2" destOrd="0" parTransId="{625FFF6B-8FBC-4C2D-9BC2-BA906BC9FD51}" sibTransId="{6ED1DD5B-242A-4E33-93D9-8DE5C0D9AC11}"/>
    <dgm:cxn modelId="{D736EF7B-63DB-4AFA-AA61-6379449AD1B3}" type="presOf" srcId="{8B20B63E-FB92-40F4-9FCF-F99ECC469A1D}" destId="{46F9F6B7-21B2-4255-A21A-572829F7BB6C}" srcOrd="0" destOrd="0" presId="urn:microsoft.com/office/officeart/2005/8/layout/default"/>
    <dgm:cxn modelId="{8A520D8A-C41B-4872-863E-C18308E4FF7E}" srcId="{8B20B63E-FB92-40F4-9FCF-F99ECC469A1D}" destId="{61806B16-4523-49F3-9A9A-8BF89C9CDDE9}" srcOrd="5" destOrd="0" parTransId="{1E3DE4A9-E7C9-47D2-8199-FEFFFB22202B}" sibTransId="{5DA296F3-147C-4BD7-AE5C-4771E12E9DEE}"/>
    <dgm:cxn modelId="{E840CAC2-B23D-45FF-8F44-68FC4F9D8853}" type="presOf" srcId="{61806B16-4523-49F3-9A9A-8BF89C9CDDE9}" destId="{D2FF54CB-F297-4A3F-BFA1-0C9CB1FC5174}" srcOrd="0" destOrd="0" presId="urn:microsoft.com/office/officeart/2005/8/layout/default"/>
    <dgm:cxn modelId="{5EFE05CC-2759-41F6-92D7-F969CC5A57AC}" type="presOf" srcId="{3960E979-B93B-4B06-BC4E-E6DE6CDB21A0}" destId="{1AEF8313-A2D3-4F4B-92AE-D447CB90492C}" srcOrd="0" destOrd="0" presId="urn:microsoft.com/office/officeart/2005/8/layout/default"/>
    <dgm:cxn modelId="{AC2366D1-EA66-40CE-8080-DDB3699FA8C8}" type="presOf" srcId="{685CB29B-30D7-4C7D-B1AD-0E512A6A09FE}" destId="{624FFE50-A8D0-4405-AFE5-B19CC8539F4A}" srcOrd="0" destOrd="0" presId="urn:microsoft.com/office/officeart/2005/8/layout/default"/>
    <dgm:cxn modelId="{D036B2EF-396C-4435-8B9D-A70B9CC9425F}" srcId="{8B20B63E-FB92-40F4-9FCF-F99ECC469A1D}" destId="{DE69F870-4C61-4950-9C3E-1ACAF1B999FA}" srcOrd="1" destOrd="0" parTransId="{28A52787-4716-4EEA-9405-672009FE11F6}" sibTransId="{C6058789-EE15-4463-9FCE-FD5F62A42E8C}"/>
    <dgm:cxn modelId="{C8F152F2-FDE5-4E89-B305-D24866E5EEFB}" srcId="{8B20B63E-FB92-40F4-9FCF-F99ECC469A1D}" destId="{685CB29B-30D7-4C7D-B1AD-0E512A6A09FE}" srcOrd="4" destOrd="0" parTransId="{322D1E51-48FB-4E44-8BB9-4E639D9E4E1E}" sibTransId="{FF73857E-5FBD-485B-83C9-BECE7B9251B1}"/>
    <dgm:cxn modelId="{FC5853FA-F928-4358-99B3-0C64E62EBA68}" type="presOf" srcId="{DE69F870-4C61-4950-9C3E-1ACAF1B999FA}" destId="{B242CB86-7981-4B17-B8E1-7C0A35822E22}" srcOrd="0" destOrd="0" presId="urn:microsoft.com/office/officeart/2005/8/layout/default"/>
    <dgm:cxn modelId="{EABA9CFF-0DB0-4955-ABD1-F5AEA154F93B}" type="presOf" srcId="{E5EAED7E-F453-472F-87B7-8685B08512B7}" destId="{B12FCDD0-C311-4441-9B8E-99054B51C0D7}" srcOrd="0" destOrd="0" presId="urn:microsoft.com/office/officeart/2005/8/layout/default"/>
    <dgm:cxn modelId="{1938F9DF-E2B7-4AEA-A64F-18A5FE9FF3FD}" type="presParOf" srcId="{46F9F6B7-21B2-4255-A21A-572829F7BB6C}" destId="{B12FCDD0-C311-4441-9B8E-99054B51C0D7}" srcOrd="0" destOrd="0" presId="urn:microsoft.com/office/officeart/2005/8/layout/default"/>
    <dgm:cxn modelId="{FD1D2D54-D2E8-4404-8460-0D3CE51F41BF}" type="presParOf" srcId="{46F9F6B7-21B2-4255-A21A-572829F7BB6C}" destId="{BBA5FC41-8229-442C-B449-6AFA084DC3A0}" srcOrd="1" destOrd="0" presId="urn:microsoft.com/office/officeart/2005/8/layout/default"/>
    <dgm:cxn modelId="{22BC728C-06EA-458B-80EC-42C674654F43}" type="presParOf" srcId="{46F9F6B7-21B2-4255-A21A-572829F7BB6C}" destId="{B242CB86-7981-4B17-B8E1-7C0A35822E22}" srcOrd="2" destOrd="0" presId="urn:microsoft.com/office/officeart/2005/8/layout/default"/>
    <dgm:cxn modelId="{4190B438-6A96-4470-9ADD-1B1554E689F4}" type="presParOf" srcId="{46F9F6B7-21B2-4255-A21A-572829F7BB6C}" destId="{84AF2E6B-EB21-431F-80BC-BA028AC10677}" srcOrd="3" destOrd="0" presId="urn:microsoft.com/office/officeart/2005/8/layout/default"/>
    <dgm:cxn modelId="{6DD0D0BC-53DB-4B20-A57D-E5BC4663E800}" type="presParOf" srcId="{46F9F6B7-21B2-4255-A21A-572829F7BB6C}" destId="{1AEF8313-A2D3-4F4B-92AE-D447CB90492C}" srcOrd="4" destOrd="0" presId="urn:microsoft.com/office/officeart/2005/8/layout/default"/>
    <dgm:cxn modelId="{1DF1B17C-422F-4EA4-A326-ACA3D3C6D008}" type="presParOf" srcId="{46F9F6B7-21B2-4255-A21A-572829F7BB6C}" destId="{9C70E97D-CFFC-4457-ADD1-D42044034F12}" srcOrd="5" destOrd="0" presId="urn:microsoft.com/office/officeart/2005/8/layout/default"/>
    <dgm:cxn modelId="{DF2A6AA6-9526-47DF-AA81-3E371F2A2A88}" type="presParOf" srcId="{46F9F6B7-21B2-4255-A21A-572829F7BB6C}" destId="{1BF03BF9-F835-4437-B7B5-2ADFB7756383}" srcOrd="6" destOrd="0" presId="urn:microsoft.com/office/officeart/2005/8/layout/default"/>
    <dgm:cxn modelId="{B212EB19-688F-4EE0-886E-EFB1C117AE8C}" type="presParOf" srcId="{46F9F6B7-21B2-4255-A21A-572829F7BB6C}" destId="{18A8651F-46E9-4883-BE8B-2BDB24822F54}" srcOrd="7" destOrd="0" presId="urn:microsoft.com/office/officeart/2005/8/layout/default"/>
    <dgm:cxn modelId="{F5EB7AA7-0F11-48C9-B1EA-B701FF718E49}" type="presParOf" srcId="{46F9F6B7-21B2-4255-A21A-572829F7BB6C}" destId="{624FFE50-A8D0-4405-AFE5-B19CC8539F4A}" srcOrd="8" destOrd="0" presId="urn:microsoft.com/office/officeart/2005/8/layout/default"/>
    <dgm:cxn modelId="{BEF8DD54-AE66-467F-BA1C-E999A1C3D6DD}" type="presParOf" srcId="{46F9F6B7-21B2-4255-A21A-572829F7BB6C}" destId="{EAA2B7C6-B341-4F64-970B-1581044F6B46}" srcOrd="9" destOrd="0" presId="urn:microsoft.com/office/officeart/2005/8/layout/default"/>
    <dgm:cxn modelId="{A71E9612-6B94-42C8-9E25-8A651E7D481A}" type="presParOf" srcId="{46F9F6B7-21B2-4255-A21A-572829F7BB6C}" destId="{D2FF54CB-F297-4A3F-BFA1-0C9CB1FC5174}"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A54AD1A-803F-4A34-8F43-97A07A361E5C}"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D009AE2F-4259-4C56-A0B4-DF991DC85E5E}">
      <dgm:prSet/>
      <dgm:spPr/>
      <dgm:t>
        <a:bodyPr/>
        <a:lstStyle/>
        <a:p>
          <a:r>
            <a:rPr lang="en-GB"/>
            <a:t>Training from autistic people whether that be in the criminal justice context or in general life should be at the forefront ,of policies (Mason </a:t>
          </a:r>
          <a:r>
            <a:rPr lang="en-GB" i="1"/>
            <a:t>et al</a:t>
          </a:r>
          <a:r>
            <a:rPr lang="en-GB"/>
            <a:t>., 2025).</a:t>
          </a:r>
          <a:endParaRPr lang="en-US"/>
        </a:p>
      </dgm:t>
    </dgm:pt>
    <dgm:pt modelId="{3338F3EC-DFCA-4E82-BE53-4363BBB977E1}" type="parTrans" cxnId="{734F1E8F-FBA8-4376-97BD-E7721382E4F3}">
      <dgm:prSet/>
      <dgm:spPr/>
      <dgm:t>
        <a:bodyPr/>
        <a:lstStyle/>
        <a:p>
          <a:endParaRPr lang="en-US"/>
        </a:p>
      </dgm:t>
    </dgm:pt>
    <dgm:pt modelId="{C405D0FE-02DB-40B4-8CD7-EE598B2C72AC}" type="sibTrans" cxnId="{734F1E8F-FBA8-4376-97BD-E7721382E4F3}">
      <dgm:prSet/>
      <dgm:spPr/>
      <dgm:t>
        <a:bodyPr/>
        <a:lstStyle/>
        <a:p>
          <a:endParaRPr lang="en-US"/>
        </a:p>
      </dgm:t>
    </dgm:pt>
    <dgm:pt modelId="{D2C1E71E-9101-4CE2-A005-232EE73F828C}">
      <dgm:prSet/>
      <dgm:spPr/>
      <dgm:t>
        <a:bodyPr/>
        <a:lstStyle/>
        <a:p>
          <a:r>
            <a:rPr lang="en-GB"/>
            <a:t>Little use of this training is a let down to the autistic community (Woodhouse </a:t>
          </a:r>
          <a:r>
            <a:rPr lang="en-GB" i="1"/>
            <a:t>et al., </a:t>
          </a:r>
          <a:r>
            <a:rPr lang="en-GB"/>
            <a:t>2024).</a:t>
          </a:r>
          <a:endParaRPr lang="en-US"/>
        </a:p>
      </dgm:t>
    </dgm:pt>
    <dgm:pt modelId="{688A8124-24E6-4E97-803C-35008799995B}" type="parTrans" cxnId="{9CE42E35-756F-4235-B9AB-6A1324152622}">
      <dgm:prSet/>
      <dgm:spPr/>
      <dgm:t>
        <a:bodyPr/>
        <a:lstStyle/>
        <a:p>
          <a:endParaRPr lang="en-US"/>
        </a:p>
      </dgm:t>
    </dgm:pt>
    <dgm:pt modelId="{ED4F2576-FD39-481F-9BB1-EADFB2AE3702}" type="sibTrans" cxnId="{9CE42E35-756F-4235-B9AB-6A1324152622}">
      <dgm:prSet/>
      <dgm:spPr/>
      <dgm:t>
        <a:bodyPr/>
        <a:lstStyle/>
        <a:p>
          <a:endParaRPr lang="en-US"/>
        </a:p>
      </dgm:t>
    </dgm:pt>
    <dgm:pt modelId="{B648BA25-2CE7-4E32-942F-2489CC21AA17}">
      <dgm:prSet/>
      <dgm:spPr/>
      <dgm:t>
        <a:bodyPr/>
        <a:lstStyle/>
        <a:p>
          <a:r>
            <a:rPr lang="en-GB"/>
            <a:t>Training would be much more relevant and result in better outcomes (King and Charles, 2025).</a:t>
          </a:r>
          <a:endParaRPr lang="en-US"/>
        </a:p>
      </dgm:t>
    </dgm:pt>
    <dgm:pt modelId="{A2529678-1528-4831-8CDC-994041B06584}" type="parTrans" cxnId="{9DE1D115-E94D-428F-9340-CD9DDAFC1CAD}">
      <dgm:prSet/>
      <dgm:spPr/>
      <dgm:t>
        <a:bodyPr/>
        <a:lstStyle/>
        <a:p>
          <a:endParaRPr lang="en-US"/>
        </a:p>
      </dgm:t>
    </dgm:pt>
    <dgm:pt modelId="{7A481BEB-7800-4B36-99E5-821A46D891B3}" type="sibTrans" cxnId="{9DE1D115-E94D-428F-9340-CD9DDAFC1CAD}">
      <dgm:prSet/>
      <dgm:spPr/>
      <dgm:t>
        <a:bodyPr/>
        <a:lstStyle/>
        <a:p>
          <a:endParaRPr lang="en-US"/>
        </a:p>
      </dgm:t>
    </dgm:pt>
    <dgm:pt modelId="{E299647F-3775-40DF-9D23-C80EFE3E740D}">
      <dgm:prSet/>
      <dgm:spPr/>
      <dgm:t>
        <a:bodyPr/>
        <a:lstStyle/>
        <a:p>
          <a:r>
            <a:rPr lang="en-GB"/>
            <a:t>2022 research – critical to incorporate real-life autism experiences into training (Cooper </a:t>
          </a:r>
          <a:r>
            <a:rPr lang="en-GB" i="1"/>
            <a:t>at al</a:t>
          </a:r>
          <a:r>
            <a:rPr lang="en-GB"/>
            <a:t>., 2022).</a:t>
          </a:r>
          <a:endParaRPr lang="en-US"/>
        </a:p>
      </dgm:t>
    </dgm:pt>
    <dgm:pt modelId="{ECA44B5B-5598-44EB-B3A8-A3BE73A062FA}" type="parTrans" cxnId="{301CFEF0-29D3-41B7-8AF4-8BBE53558440}">
      <dgm:prSet/>
      <dgm:spPr/>
      <dgm:t>
        <a:bodyPr/>
        <a:lstStyle/>
        <a:p>
          <a:endParaRPr lang="en-US"/>
        </a:p>
      </dgm:t>
    </dgm:pt>
    <dgm:pt modelId="{1417D92D-7E5B-4437-ADB7-4E8A38FF8A2E}" type="sibTrans" cxnId="{301CFEF0-29D3-41B7-8AF4-8BBE53558440}">
      <dgm:prSet/>
      <dgm:spPr/>
      <dgm:t>
        <a:bodyPr/>
        <a:lstStyle/>
        <a:p>
          <a:endParaRPr lang="en-US"/>
        </a:p>
      </dgm:t>
    </dgm:pt>
    <dgm:pt modelId="{AF2F4298-FBF9-4543-9E41-7461713B9140}">
      <dgm:prSet/>
      <dgm:spPr/>
      <dgm:t>
        <a:bodyPr/>
        <a:lstStyle/>
        <a:p>
          <a:r>
            <a:rPr lang="en-GB"/>
            <a:t>Autistic people in the CJS face many barriers </a:t>
          </a:r>
          <a:endParaRPr lang="en-US"/>
        </a:p>
      </dgm:t>
    </dgm:pt>
    <dgm:pt modelId="{C5ED588A-FD9B-4F23-A9AB-D2942C76EBF3}" type="parTrans" cxnId="{B187E656-964B-41A6-944C-F9393A99576E}">
      <dgm:prSet/>
      <dgm:spPr/>
      <dgm:t>
        <a:bodyPr/>
        <a:lstStyle/>
        <a:p>
          <a:endParaRPr lang="en-US"/>
        </a:p>
      </dgm:t>
    </dgm:pt>
    <dgm:pt modelId="{3CD52E32-06FD-4F6E-BB48-F8211D5BAA73}" type="sibTrans" cxnId="{B187E656-964B-41A6-944C-F9393A99576E}">
      <dgm:prSet/>
      <dgm:spPr/>
      <dgm:t>
        <a:bodyPr/>
        <a:lstStyle/>
        <a:p>
          <a:endParaRPr lang="en-US"/>
        </a:p>
      </dgm:t>
    </dgm:pt>
    <dgm:pt modelId="{3A8EA2B6-28F7-49E7-AE90-96984A68F87F}">
      <dgm:prSet/>
      <dgm:spPr/>
      <dgm:t>
        <a:bodyPr/>
        <a:lstStyle/>
        <a:p>
          <a:r>
            <a:rPr lang="en-GB"/>
            <a:t>Lived experience training would begin a major shift in the relationship between the CJS and people with ASD (Gibbs </a:t>
          </a:r>
          <a:r>
            <a:rPr lang="en-GB" i="1"/>
            <a:t>et al</a:t>
          </a:r>
          <a:r>
            <a:rPr lang="en-GB"/>
            <a:t>., 2023).</a:t>
          </a:r>
          <a:endParaRPr lang="en-US"/>
        </a:p>
      </dgm:t>
    </dgm:pt>
    <dgm:pt modelId="{247CA7BF-AE24-4FF6-9801-3ADE934BBA24}" type="parTrans" cxnId="{48843D13-8B79-4B88-9175-1859F452D35C}">
      <dgm:prSet/>
      <dgm:spPr/>
      <dgm:t>
        <a:bodyPr/>
        <a:lstStyle/>
        <a:p>
          <a:endParaRPr lang="en-US"/>
        </a:p>
      </dgm:t>
    </dgm:pt>
    <dgm:pt modelId="{8CFF9CE0-6C8D-4A9C-B559-FA4E864FF9B4}" type="sibTrans" cxnId="{48843D13-8B79-4B88-9175-1859F452D35C}">
      <dgm:prSet/>
      <dgm:spPr/>
      <dgm:t>
        <a:bodyPr/>
        <a:lstStyle/>
        <a:p>
          <a:endParaRPr lang="en-US"/>
        </a:p>
      </dgm:t>
    </dgm:pt>
    <dgm:pt modelId="{4DF5F273-9F95-4B6B-846A-6950F8D1185C}" type="pres">
      <dgm:prSet presAssocID="{DA54AD1A-803F-4A34-8F43-97A07A361E5C}" presName="Name0" presStyleCnt="0">
        <dgm:presLayoutVars>
          <dgm:dir/>
          <dgm:resizeHandles val="exact"/>
        </dgm:presLayoutVars>
      </dgm:prSet>
      <dgm:spPr/>
    </dgm:pt>
    <dgm:pt modelId="{AE12D215-4E62-4E70-993F-FEB51EA7CF63}" type="pres">
      <dgm:prSet presAssocID="{D009AE2F-4259-4C56-A0B4-DF991DC85E5E}" presName="node" presStyleLbl="node1" presStyleIdx="0" presStyleCnt="6">
        <dgm:presLayoutVars>
          <dgm:bulletEnabled val="1"/>
        </dgm:presLayoutVars>
      </dgm:prSet>
      <dgm:spPr/>
    </dgm:pt>
    <dgm:pt modelId="{7ED14DBC-E09F-445A-AD44-44AA0EB51514}" type="pres">
      <dgm:prSet presAssocID="{C405D0FE-02DB-40B4-8CD7-EE598B2C72AC}" presName="sibTrans" presStyleLbl="sibTrans1D1" presStyleIdx="0" presStyleCnt="5"/>
      <dgm:spPr/>
    </dgm:pt>
    <dgm:pt modelId="{15DB906E-0E64-4C05-84DE-24D15BF9AE3B}" type="pres">
      <dgm:prSet presAssocID="{C405D0FE-02DB-40B4-8CD7-EE598B2C72AC}" presName="connectorText" presStyleLbl="sibTrans1D1" presStyleIdx="0" presStyleCnt="5"/>
      <dgm:spPr/>
    </dgm:pt>
    <dgm:pt modelId="{768A15A6-AB89-48C2-AA38-CB900AC53949}" type="pres">
      <dgm:prSet presAssocID="{D2C1E71E-9101-4CE2-A005-232EE73F828C}" presName="node" presStyleLbl="node1" presStyleIdx="1" presStyleCnt="6">
        <dgm:presLayoutVars>
          <dgm:bulletEnabled val="1"/>
        </dgm:presLayoutVars>
      </dgm:prSet>
      <dgm:spPr/>
    </dgm:pt>
    <dgm:pt modelId="{173949A4-5DBD-447A-8974-62104EDF3DB1}" type="pres">
      <dgm:prSet presAssocID="{ED4F2576-FD39-481F-9BB1-EADFB2AE3702}" presName="sibTrans" presStyleLbl="sibTrans1D1" presStyleIdx="1" presStyleCnt="5"/>
      <dgm:spPr/>
    </dgm:pt>
    <dgm:pt modelId="{AB104446-02EF-472D-AEC5-E5CDD4FCA447}" type="pres">
      <dgm:prSet presAssocID="{ED4F2576-FD39-481F-9BB1-EADFB2AE3702}" presName="connectorText" presStyleLbl="sibTrans1D1" presStyleIdx="1" presStyleCnt="5"/>
      <dgm:spPr/>
    </dgm:pt>
    <dgm:pt modelId="{61B1EF75-EFA1-41E7-A1E3-B4C9EBD76554}" type="pres">
      <dgm:prSet presAssocID="{B648BA25-2CE7-4E32-942F-2489CC21AA17}" presName="node" presStyleLbl="node1" presStyleIdx="2" presStyleCnt="6">
        <dgm:presLayoutVars>
          <dgm:bulletEnabled val="1"/>
        </dgm:presLayoutVars>
      </dgm:prSet>
      <dgm:spPr/>
    </dgm:pt>
    <dgm:pt modelId="{ADE6D888-C3AF-42AC-84AD-4366419D584C}" type="pres">
      <dgm:prSet presAssocID="{7A481BEB-7800-4B36-99E5-821A46D891B3}" presName="sibTrans" presStyleLbl="sibTrans1D1" presStyleIdx="2" presStyleCnt="5"/>
      <dgm:spPr/>
    </dgm:pt>
    <dgm:pt modelId="{7B096157-7C28-4F00-A5F2-324382CA2D75}" type="pres">
      <dgm:prSet presAssocID="{7A481BEB-7800-4B36-99E5-821A46D891B3}" presName="connectorText" presStyleLbl="sibTrans1D1" presStyleIdx="2" presStyleCnt="5"/>
      <dgm:spPr/>
    </dgm:pt>
    <dgm:pt modelId="{AC3DBBB9-9AC0-4318-A415-4544D6BBD3D5}" type="pres">
      <dgm:prSet presAssocID="{E299647F-3775-40DF-9D23-C80EFE3E740D}" presName="node" presStyleLbl="node1" presStyleIdx="3" presStyleCnt="6">
        <dgm:presLayoutVars>
          <dgm:bulletEnabled val="1"/>
        </dgm:presLayoutVars>
      </dgm:prSet>
      <dgm:spPr/>
    </dgm:pt>
    <dgm:pt modelId="{72DF79E1-B427-41D8-AAF8-FF1B405A920E}" type="pres">
      <dgm:prSet presAssocID="{1417D92D-7E5B-4437-ADB7-4E8A38FF8A2E}" presName="sibTrans" presStyleLbl="sibTrans1D1" presStyleIdx="3" presStyleCnt="5"/>
      <dgm:spPr/>
    </dgm:pt>
    <dgm:pt modelId="{8D3B304C-E861-4404-9F56-662A3BE5B93A}" type="pres">
      <dgm:prSet presAssocID="{1417D92D-7E5B-4437-ADB7-4E8A38FF8A2E}" presName="connectorText" presStyleLbl="sibTrans1D1" presStyleIdx="3" presStyleCnt="5"/>
      <dgm:spPr/>
    </dgm:pt>
    <dgm:pt modelId="{31BE2DC7-ECF7-43CE-AE17-93CE7E0C1B57}" type="pres">
      <dgm:prSet presAssocID="{AF2F4298-FBF9-4543-9E41-7461713B9140}" presName="node" presStyleLbl="node1" presStyleIdx="4" presStyleCnt="6">
        <dgm:presLayoutVars>
          <dgm:bulletEnabled val="1"/>
        </dgm:presLayoutVars>
      </dgm:prSet>
      <dgm:spPr/>
    </dgm:pt>
    <dgm:pt modelId="{1A696C80-8BC2-4B69-87AC-F632BA801F32}" type="pres">
      <dgm:prSet presAssocID="{3CD52E32-06FD-4F6E-BB48-F8211D5BAA73}" presName="sibTrans" presStyleLbl="sibTrans1D1" presStyleIdx="4" presStyleCnt="5"/>
      <dgm:spPr/>
    </dgm:pt>
    <dgm:pt modelId="{3132457C-DB19-4ADA-961A-E96083DB4D54}" type="pres">
      <dgm:prSet presAssocID="{3CD52E32-06FD-4F6E-BB48-F8211D5BAA73}" presName="connectorText" presStyleLbl="sibTrans1D1" presStyleIdx="4" presStyleCnt="5"/>
      <dgm:spPr/>
    </dgm:pt>
    <dgm:pt modelId="{A16AD79D-E302-4885-9B22-ED5E8D4E84C3}" type="pres">
      <dgm:prSet presAssocID="{3A8EA2B6-28F7-49E7-AE90-96984A68F87F}" presName="node" presStyleLbl="node1" presStyleIdx="5" presStyleCnt="6">
        <dgm:presLayoutVars>
          <dgm:bulletEnabled val="1"/>
        </dgm:presLayoutVars>
      </dgm:prSet>
      <dgm:spPr/>
    </dgm:pt>
  </dgm:ptLst>
  <dgm:cxnLst>
    <dgm:cxn modelId="{236A6707-794B-4DBD-B42C-71B5E0172C01}" type="presOf" srcId="{ED4F2576-FD39-481F-9BB1-EADFB2AE3702}" destId="{AB104446-02EF-472D-AEC5-E5CDD4FCA447}" srcOrd="1" destOrd="0" presId="urn:microsoft.com/office/officeart/2016/7/layout/RepeatingBendingProcessNew"/>
    <dgm:cxn modelId="{48843D13-8B79-4B88-9175-1859F452D35C}" srcId="{DA54AD1A-803F-4A34-8F43-97A07A361E5C}" destId="{3A8EA2B6-28F7-49E7-AE90-96984A68F87F}" srcOrd="5" destOrd="0" parTransId="{247CA7BF-AE24-4FF6-9801-3ADE934BBA24}" sibTransId="{8CFF9CE0-6C8D-4A9C-B559-FA4E864FF9B4}"/>
    <dgm:cxn modelId="{9DE1D115-E94D-428F-9340-CD9DDAFC1CAD}" srcId="{DA54AD1A-803F-4A34-8F43-97A07A361E5C}" destId="{B648BA25-2CE7-4E32-942F-2489CC21AA17}" srcOrd="2" destOrd="0" parTransId="{A2529678-1528-4831-8CDC-994041B06584}" sibTransId="{7A481BEB-7800-4B36-99E5-821A46D891B3}"/>
    <dgm:cxn modelId="{2AE8001B-86AA-4280-95A1-83F5E18FDD9A}" type="presOf" srcId="{D2C1E71E-9101-4CE2-A005-232EE73F828C}" destId="{768A15A6-AB89-48C2-AA38-CB900AC53949}" srcOrd="0" destOrd="0" presId="urn:microsoft.com/office/officeart/2016/7/layout/RepeatingBendingProcessNew"/>
    <dgm:cxn modelId="{464A511C-0797-4D49-9275-00D9FF962E99}" type="presOf" srcId="{AF2F4298-FBF9-4543-9E41-7461713B9140}" destId="{31BE2DC7-ECF7-43CE-AE17-93CE7E0C1B57}" srcOrd="0" destOrd="0" presId="urn:microsoft.com/office/officeart/2016/7/layout/RepeatingBendingProcessNew"/>
    <dgm:cxn modelId="{17A47E25-4FE5-453F-B721-8624F71B689C}" type="presOf" srcId="{E299647F-3775-40DF-9D23-C80EFE3E740D}" destId="{AC3DBBB9-9AC0-4318-A415-4544D6BBD3D5}" srcOrd="0" destOrd="0" presId="urn:microsoft.com/office/officeart/2016/7/layout/RepeatingBendingProcessNew"/>
    <dgm:cxn modelId="{9CE42E35-756F-4235-B9AB-6A1324152622}" srcId="{DA54AD1A-803F-4A34-8F43-97A07A361E5C}" destId="{D2C1E71E-9101-4CE2-A005-232EE73F828C}" srcOrd="1" destOrd="0" parTransId="{688A8124-24E6-4E97-803C-35008799995B}" sibTransId="{ED4F2576-FD39-481F-9BB1-EADFB2AE3702}"/>
    <dgm:cxn modelId="{DC6DDE38-F601-424E-BEB0-5CA50851CE16}" type="presOf" srcId="{B648BA25-2CE7-4E32-942F-2489CC21AA17}" destId="{61B1EF75-EFA1-41E7-A1E3-B4C9EBD76554}" srcOrd="0" destOrd="0" presId="urn:microsoft.com/office/officeart/2016/7/layout/RepeatingBendingProcessNew"/>
    <dgm:cxn modelId="{11B92F5E-D874-478E-A4A0-8D963DC06BEC}" type="presOf" srcId="{D009AE2F-4259-4C56-A0B4-DF991DC85E5E}" destId="{AE12D215-4E62-4E70-993F-FEB51EA7CF63}" srcOrd="0" destOrd="0" presId="urn:microsoft.com/office/officeart/2016/7/layout/RepeatingBendingProcessNew"/>
    <dgm:cxn modelId="{053C2460-1E0C-4DF7-8A86-10E201597013}" type="presOf" srcId="{1417D92D-7E5B-4437-ADB7-4E8A38FF8A2E}" destId="{72DF79E1-B427-41D8-AAF8-FF1B405A920E}" srcOrd="0" destOrd="0" presId="urn:microsoft.com/office/officeart/2016/7/layout/RepeatingBendingProcessNew"/>
    <dgm:cxn modelId="{246AEE49-0A34-4CBA-A6F3-7243BE9C12FE}" type="presOf" srcId="{C405D0FE-02DB-40B4-8CD7-EE598B2C72AC}" destId="{7ED14DBC-E09F-445A-AD44-44AA0EB51514}" srcOrd="0" destOrd="0" presId="urn:microsoft.com/office/officeart/2016/7/layout/RepeatingBendingProcessNew"/>
    <dgm:cxn modelId="{6A94D04E-1C8F-4139-8357-763A260DEA2E}" type="presOf" srcId="{3CD52E32-06FD-4F6E-BB48-F8211D5BAA73}" destId="{1A696C80-8BC2-4B69-87AC-F632BA801F32}" srcOrd="0" destOrd="0" presId="urn:microsoft.com/office/officeart/2016/7/layout/RepeatingBendingProcessNew"/>
    <dgm:cxn modelId="{8D7B9251-FDC3-4F95-B8CE-B1D3EE6E559C}" type="presOf" srcId="{DA54AD1A-803F-4A34-8F43-97A07A361E5C}" destId="{4DF5F273-9F95-4B6B-846A-6950F8D1185C}" srcOrd="0" destOrd="0" presId="urn:microsoft.com/office/officeart/2016/7/layout/RepeatingBendingProcessNew"/>
    <dgm:cxn modelId="{B187E656-964B-41A6-944C-F9393A99576E}" srcId="{DA54AD1A-803F-4A34-8F43-97A07A361E5C}" destId="{AF2F4298-FBF9-4543-9E41-7461713B9140}" srcOrd="4" destOrd="0" parTransId="{C5ED588A-FD9B-4F23-A9AB-D2942C76EBF3}" sibTransId="{3CD52E32-06FD-4F6E-BB48-F8211D5BAA73}"/>
    <dgm:cxn modelId="{CD20A658-7E35-4052-A5EE-A243DA2FA031}" type="presOf" srcId="{ED4F2576-FD39-481F-9BB1-EADFB2AE3702}" destId="{173949A4-5DBD-447A-8974-62104EDF3DB1}" srcOrd="0" destOrd="0" presId="urn:microsoft.com/office/officeart/2016/7/layout/RepeatingBendingProcessNew"/>
    <dgm:cxn modelId="{A858E380-78F2-4B50-A22A-0456F0A0E51D}" type="presOf" srcId="{7A481BEB-7800-4B36-99E5-821A46D891B3}" destId="{ADE6D888-C3AF-42AC-84AD-4366419D584C}" srcOrd="0" destOrd="0" presId="urn:microsoft.com/office/officeart/2016/7/layout/RepeatingBendingProcessNew"/>
    <dgm:cxn modelId="{628B8883-A21B-47BF-8802-3B14F64A392F}" type="presOf" srcId="{1417D92D-7E5B-4437-ADB7-4E8A38FF8A2E}" destId="{8D3B304C-E861-4404-9F56-662A3BE5B93A}" srcOrd="1" destOrd="0" presId="urn:microsoft.com/office/officeart/2016/7/layout/RepeatingBendingProcessNew"/>
    <dgm:cxn modelId="{9BDD1588-C770-4AB3-BAFE-F53DFEA1D308}" type="presOf" srcId="{7A481BEB-7800-4B36-99E5-821A46D891B3}" destId="{7B096157-7C28-4F00-A5F2-324382CA2D75}" srcOrd="1" destOrd="0" presId="urn:microsoft.com/office/officeart/2016/7/layout/RepeatingBendingProcessNew"/>
    <dgm:cxn modelId="{734F1E8F-FBA8-4376-97BD-E7721382E4F3}" srcId="{DA54AD1A-803F-4A34-8F43-97A07A361E5C}" destId="{D009AE2F-4259-4C56-A0B4-DF991DC85E5E}" srcOrd="0" destOrd="0" parTransId="{3338F3EC-DFCA-4E82-BE53-4363BBB977E1}" sibTransId="{C405D0FE-02DB-40B4-8CD7-EE598B2C72AC}"/>
    <dgm:cxn modelId="{1D3E20A6-CB6F-4ECB-8254-2923F9ADBFBB}" type="presOf" srcId="{3A8EA2B6-28F7-49E7-AE90-96984A68F87F}" destId="{A16AD79D-E302-4885-9B22-ED5E8D4E84C3}" srcOrd="0" destOrd="0" presId="urn:microsoft.com/office/officeart/2016/7/layout/RepeatingBendingProcessNew"/>
    <dgm:cxn modelId="{6A144FB9-0E8B-4623-95B0-C6A534A84BA5}" type="presOf" srcId="{3CD52E32-06FD-4F6E-BB48-F8211D5BAA73}" destId="{3132457C-DB19-4ADA-961A-E96083DB4D54}" srcOrd="1" destOrd="0" presId="urn:microsoft.com/office/officeart/2016/7/layout/RepeatingBendingProcessNew"/>
    <dgm:cxn modelId="{C7A8E2C5-FF3A-4514-AD4F-273EE7B53657}" type="presOf" srcId="{C405D0FE-02DB-40B4-8CD7-EE598B2C72AC}" destId="{15DB906E-0E64-4C05-84DE-24D15BF9AE3B}" srcOrd="1" destOrd="0" presId="urn:microsoft.com/office/officeart/2016/7/layout/RepeatingBendingProcessNew"/>
    <dgm:cxn modelId="{301CFEF0-29D3-41B7-8AF4-8BBE53558440}" srcId="{DA54AD1A-803F-4A34-8F43-97A07A361E5C}" destId="{E299647F-3775-40DF-9D23-C80EFE3E740D}" srcOrd="3" destOrd="0" parTransId="{ECA44B5B-5598-44EB-B3A8-A3BE73A062FA}" sibTransId="{1417D92D-7E5B-4437-ADB7-4E8A38FF8A2E}"/>
    <dgm:cxn modelId="{BB7FA12D-CB85-4005-B408-A13EDC9A5BDE}" type="presParOf" srcId="{4DF5F273-9F95-4B6B-846A-6950F8D1185C}" destId="{AE12D215-4E62-4E70-993F-FEB51EA7CF63}" srcOrd="0" destOrd="0" presId="urn:microsoft.com/office/officeart/2016/7/layout/RepeatingBendingProcessNew"/>
    <dgm:cxn modelId="{D6CB863C-EDC2-461B-AA8E-6D9E2000EB71}" type="presParOf" srcId="{4DF5F273-9F95-4B6B-846A-6950F8D1185C}" destId="{7ED14DBC-E09F-445A-AD44-44AA0EB51514}" srcOrd="1" destOrd="0" presId="urn:microsoft.com/office/officeart/2016/7/layout/RepeatingBendingProcessNew"/>
    <dgm:cxn modelId="{ECF81341-F809-49F4-9AFD-FC3B2BEEFF11}" type="presParOf" srcId="{7ED14DBC-E09F-445A-AD44-44AA0EB51514}" destId="{15DB906E-0E64-4C05-84DE-24D15BF9AE3B}" srcOrd="0" destOrd="0" presId="urn:microsoft.com/office/officeart/2016/7/layout/RepeatingBendingProcessNew"/>
    <dgm:cxn modelId="{966B055E-0276-4241-9CFD-47A9B5745FB4}" type="presParOf" srcId="{4DF5F273-9F95-4B6B-846A-6950F8D1185C}" destId="{768A15A6-AB89-48C2-AA38-CB900AC53949}" srcOrd="2" destOrd="0" presId="urn:microsoft.com/office/officeart/2016/7/layout/RepeatingBendingProcessNew"/>
    <dgm:cxn modelId="{C6077678-3561-490F-B786-A634F8773196}" type="presParOf" srcId="{4DF5F273-9F95-4B6B-846A-6950F8D1185C}" destId="{173949A4-5DBD-447A-8974-62104EDF3DB1}" srcOrd="3" destOrd="0" presId="urn:microsoft.com/office/officeart/2016/7/layout/RepeatingBendingProcessNew"/>
    <dgm:cxn modelId="{DD47DD44-981C-4CB4-AFFF-C3CC4119AD2C}" type="presParOf" srcId="{173949A4-5DBD-447A-8974-62104EDF3DB1}" destId="{AB104446-02EF-472D-AEC5-E5CDD4FCA447}" srcOrd="0" destOrd="0" presId="urn:microsoft.com/office/officeart/2016/7/layout/RepeatingBendingProcessNew"/>
    <dgm:cxn modelId="{94A7BEA2-CC3E-4841-963F-25EC9A078276}" type="presParOf" srcId="{4DF5F273-9F95-4B6B-846A-6950F8D1185C}" destId="{61B1EF75-EFA1-41E7-A1E3-B4C9EBD76554}" srcOrd="4" destOrd="0" presId="urn:microsoft.com/office/officeart/2016/7/layout/RepeatingBendingProcessNew"/>
    <dgm:cxn modelId="{A9C7A1A4-4031-4A67-86DA-10EBEAF880BE}" type="presParOf" srcId="{4DF5F273-9F95-4B6B-846A-6950F8D1185C}" destId="{ADE6D888-C3AF-42AC-84AD-4366419D584C}" srcOrd="5" destOrd="0" presId="urn:microsoft.com/office/officeart/2016/7/layout/RepeatingBendingProcessNew"/>
    <dgm:cxn modelId="{D16C1FC3-1F81-4872-88DE-14BEBC30DFDE}" type="presParOf" srcId="{ADE6D888-C3AF-42AC-84AD-4366419D584C}" destId="{7B096157-7C28-4F00-A5F2-324382CA2D75}" srcOrd="0" destOrd="0" presId="urn:microsoft.com/office/officeart/2016/7/layout/RepeatingBendingProcessNew"/>
    <dgm:cxn modelId="{E364DA30-725A-415E-BE3B-C78D89355FA9}" type="presParOf" srcId="{4DF5F273-9F95-4B6B-846A-6950F8D1185C}" destId="{AC3DBBB9-9AC0-4318-A415-4544D6BBD3D5}" srcOrd="6" destOrd="0" presId="urn:microsoft.com/office/officeart/2016/7/layout/RepeatingBendingProcessNew"/>
    <dgm:cxn modelId="{D6A3F228-596D-4CA2-9F1F-5A25D511FCAF}" type="presParOf" srcId="{4DF5F273-9F95-4B6B-846A-6950F8D1185C}" destId="{72DF79E1-B427-41D8-AAF8-FF1B405A920E}" srcOrd="7" destOrd="0" presId="urn:microsoft.com/office/officeart/2016/7/layout/RepeatingBendingProcessNew"/>
    <dgm:cxn modelId="{0132923D-3EC1-4CC0-B10F-DD9910FDDBE7}" type="presParOf" srcId="{72DF79E1-B427-41D8-AAF8-FF1B405A920E}" destId="{8D3B304C-E861-4404-9F56-662A3BE5B93A}" srcOrd="0" destOrd="0" presId="urn:microsoft.com/office/officeart/2016/7/layout/RepeatingBendingProcessNew"/>
    <dgm:cxn modelId="{5E3663F8-6F9C-4A2F-B363-3B983E0ACB5F}" type="presParOf" srcId="{4DF5F273-9F95-4B6B-846A-6950F8D1185C}" destId="{31BE2DC7-ECF7-43CE-AE17-93CE7E0C1B57}" srcOrd="8" destOrd="0" presId="urn:microsoft.com/office/officeart/2016/7/layout/RepeatingBendingProcessNew"/>
    <dgm:cxn modelId="{2AC86DDB-1E08-4C03-BDC2-C26F22312AE1}" type="presParOf" srcId="{4DF5F273-9F95-4B6B-846A-6950F8D1185C}" destId="{1A696C80-8BC2-4B69-87AC-F632BA801F32}" srcOrd="9" destOrd="0" presId="urn:microsoft.com/office/officeart/2016/7/layout/RepeatingBendingProcessNew"/>
    <dgm:cxn modelId="{925768CE-AF1E-40A7-9FDE-8899088FA5E2}" type="presParOf" srcId="{1A696C80-8BC2-4B69-87AC-F632BA801F32}" destId="{3132457C-DB19-4ADA-961A-E96083DB4D54}" srcOrd="0" destOrd="0" presId="urn:microsoft.com/office/officeart/2016/7/layout/RepeatingBendingProcessNew"/>
    <dgm:cxn modelId="{05E64B4F-918B-48C3-A7C7-699F919F3EF6}" type="presParOf" srcId="{4DF5F273-9F95-4B6B-846A-6950F8D1185C}" destId="{A16AD79D-E302-4885-9B22-ED5E8D4E84C3}"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A54AD1A-803F-4A34-8F43-97A07A361E5C}"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D009AE2F-4259-4C56-A0B4-DF991DC85E5E}">
      <dgm:prSet/>
      <dgm:spPr/>
      <dgm:t>
        <a:bodyPr/>
        <a:lstStyle/>
        <a:p>
          <a:r>
            <a:rPr lang="en-US"/>
            <a:t>Rigid prison routine can be beneficial to some autistic individuals (Petty and Cantwell, 2025) but unannounced procedures cause anxiety (Baird, Pavlo and </a:t>
          </a:r>
          <a:r>
            <a:rPr lang="en-US" err="1"/>
            <a:t>Perude</a:t>
          </a:r>
          <a:r>
            <a:rPr lang="en-US"/>
            <a:t>, 2023).</a:t>
          </a:r>
        </a:p>
      </dgm:t>
    </dgm:pt>
    <dgm:pt modelId="{3338F3EC-DFCA-4E82-BE53-4363BBB977E1}" type="parTrans" cxnId="{734F1E8F-FBA8-4376-97BD-E7721382E4F3}">
      <dgm:prSet/>
      <dgm:spPr/>
      <dgm:t>
        <a:bodyPr/>
        <a:lstStyle/>
        <a:p>
          <a:endParaRPr lang="en-US"/>
        </a:p>
      </dgm:t>
    </dgm:pt>
    <dgm:pt modelId="{C405D0FE-02DB-40B4-8CD7-EE598B2C72AC}" type="sibTrans" cxnId="{734F1E8F-FBA8-4376-97BD-E7721382E4F3}">
      <dgm:prSet/>
      <dgm:spPr/>
      <dgm:t>
        <a:bodyPr/>
        <a:lstStyle/>
        <a:p>
          <a:endParaRPr lang="en-US"/>
        </a:p>
      </dgm:t>
    </dgm:pt>
    <dgm:pt modelId="{D2C1E71E-9101-4CE2-A005-232EE73F828C}">
      <dgm:prSet/>
      <dgm:spPr/>
      <dgm:t>
        <a:bodyPr/>
        <a:lstStyle/>
        <a:p>
          <a:r>
            <a:rPr lang="en-US"/>
            <a:t>Specialist wings may lower the levels of stress/overwhelm which can lead to better outcomes after release – autistic prisoners report feeling calmer (Irish  and Galford, 2026).</a:t>
          </a:r>
        </a:p>
      </dgm:t>
    </dgm:pt>
    <dgm:pt modelId="{688A8124-24E6-4E97-803C-35008799995B}" type="parTrans" cxnId="{9CE42E35-756F-4235-B9AB-6A1324152622}">
      <dgm:prSet/>
      <dgm:spPr/>
      <dgm:t>
        <a:bodyPr/>
        <a:lstStyle/>
        <a:p>
          <a:endParaRPr lang="en-US"/>
        </a:p>
      </dgm:t>
    </dgm:pt>
    <dgm:pt modelId="{ED4F2576-FD39-481F-9BB1-EADFB2AE3702}" type="sibTrans" cxnId="{9CE42E35-756F-4235-B9AB-6A1324152622}">
      <dgm:prSet/>
      <dgm:spPr/>
      <dgm:t>
        <a:bodyPr/>
        <a:lstStyle/>
        <a:p>
          <a:endParaRPr lang="en-US"/>
        </a:p>
      </dgm:t>
    </dgm:pt>
    <dgm:pt modelId="{B648BA25-2CE7-4E32-942F-2489CC21AA17}">
      <dgm:prSet/>
      <dgm:spPr/>
      <dgm:t>
        <a:bodyPr/>
        <a:lstStyle/>
        <a:p>
          <a:r>
            <a:rPr lang="en-US"/>
            <a:t>Vulnerable to intimidation, bullying and exploitation because of social struggles (Moloney and Gulati, 2022).</a:t>
          </a:r>
        </a:p>
      </dgm:t>
    </dgm:pt>
    <dgm:pt modelId="{A2529678-1528-4831-8CDC-994041B06584}" type="parTrans" cxnId="{9DE1D115-E94D-428F-9340-CD9DDAFC1CAD}">
      <dgm:prSet/>
      <dgm:spPr/>
      <dgm:t>
        <a:bodyPr/>
        <a:lstStyle/>
        <a:p>
          <a:endParaRPr lang="en-US"/>
        </a:p>
      </dgm:t>
    </dgm:pt>
    <dgm:pt modelId="{7A481BEB-7800-4B36-99E5-821A46D891B3}" type="sibTrans" cxnId="{9DE1D115-E94D-428F-9340-CD9DDAFC1CAD}">
      <dgm:prSet/>
      <dgm:spPr/>
      <dgm:t>
        <a:bodyPr/>
        <a:lstStyle/>
        <a:p>
          <a:endParaRPr lang="en-US"/>
        </a:p>
      </dgm:t>
    </dgm:pt>
    <dgm:pt modelId="{E299647F-3775-40DF-9D23-C80EFE3E740D}">
      <dgm:prSet/>
      <dgm:spPr/>
      <dgm:t>
        <a:bodyPr/>
        <a:lstStyle/>
        <a:p>
          <a:r>
            <a:rPr lang="en-US"/>
            <a:t>Reasons against it –</a:t>
          </a:r>
        </a:p>
        <a:p>
          <a:r>
            <a:rPr lang="en-US"/>
            <a:t>Limited empirical research (Woodbury-Smith and Dein, 2014).</a:t>
          </a:r>
        </a:p>
        <a:p>
          <a:r>
            <a:rPr lang="en-US"/>
            <a:t>Increased levels of isolation and boredom (Tomkins, 2025).</a:t>
          </a:r>
        </a:p>
      </dgm:t>
    </dgm:pt>
    <dgm:pt modelId="{ECA44B5B-5598-44EB-B3A8-A3BE73A062FA}" type="parTrans" cxnId="{301CFEF0-29D3-41B7-8AF4-8BBE53558440}">
      <dgm:prSet/>
      <dgm:spPr/>
      <dgm:t>
        <a:bodyPr/>
        <a:lstStyle/>
        <a:p>
          <a:endParaRPr lang="en-US"/>
        </a:p>
      </dgm:t>
    </dgm:pt>
    <dgm:pt modelId="{1417D92D-7E5B-4437-ADB7-4E8A38FF8A2E}" type="sibTrans" cxnId="{301CFEF0-29D3-41B7-8AF4-8BBE53558440}">
      <dgm:prSet/>
      <dgm:spPr/>
      <dgm:t>
        <a:bodyPr/>
        <a:lstStyle/>
        <a:p>
          <a:endParaRPr lang="en-US"/>
        </a:p>
      </dgm:t>
    </dgm:pt>
    <dgm:pt modelId="{AF2F4298-FBF9-4543-9E41-7461713B9140}">
      <dgm:prSet/>
      <dgm:spPr/>
      <dgm:t>
        <a:bodyPr/>
        <a:lstStyle/>
        <a:p>
          <a:r>
            <a:rPr lang="en-US" err="1"/>
            <a:t>Cynnwys</a:t>
          </a:r>
          <a:r>
            <a:rPr lang="en-US"/>
            <a:t> – specialist unit in HMP Parc in Bridgend which have implemented reasonable adjustments </a:t>
          </a:r>
          <a:r>
            <a:rPr lang="en-US" err="1"/>
            <a:t>e.</a:t>
          </a:r>
          <a:r>
            <a:rPr lang="en-US"/>
            <a:t>g. ear plugs, eye mask, sensory rooms - decreased levels of self-harm, substance misuse and violence </a:t>
          </a:r>
        </a:p>
      </dgm:t>
    </dgm:pt>
    <dgm:pt modelId="{C5ED588A-FD9B-4F23-A9AB-D2942C76EBF3}" type="parTrans" cxnId="{B187E656-964B-41A6-944C-F9393A99576E}">
      <dgm:prSet/>
      <dgm:spPr/>
      <dgm:t>
        <a:bodyPr/>
        <a:lstStyle/>
        <a:p>
          <a:endParaRPr lang="en-US"/>
        </a:p>
      </dgm:t>
    </dgm:pt>
    <dgm:pt modelId="{3CD52E32-06FD-4F6E-BB48-F8211D5BAA73}" type="sibTrans" cxnId="{B187E656-964B-41A6-944C-F9393A99576E}">
      <dgm:prSet/>
      <dgm:spPr/>
      <dgm:t>
        <a:bodyPr/>
        <a:lstStyle/>
        <a:p>
          <a:endParaRPr lang="en-US"/>
        </a:p>
      </dgm:t>
    </dgm:pt>
    <dgm:pt modelId="{3A8EA2B6-28F7-49E7-AE90-96984A68F87F}">
      <dgm:prSet/>
      <dgm:spPr/>
      <dgm:t>
        <a:bodyPr/>
        <a:lstStyle/>
        <a:p>
          <a:r>
            <a:rPr lang="en-US"/>
            <a:t>Goal – safe and nurturing environment to encourage rehabilitation, autistic needs being met and lowering reoffending rates (</a:t>
          </a:r>
          <a:r>
            <a:rPr lang="en-GB"/>
            <a:t>HMP &amp; YOI Parc, no date).</a:t>
          </a:r>
          <a:endParaRPr lang="en-US"/>
        </a:p>
      </dgm:t>
    </dgm:pt>
    <dgm:pt modelId="{247CA7BF-AE24-4FF6-9801-3ADE934BBA24}" type="parTrans" cxnId="{48843D13-8B79-4B88-9175-1859F452D35C}">
      <dgm:prSet/>
      <dgm:spPr/>
      <dgm:t>
        <a:bodyPr/>
        <a:lstStyle/>
        <a:p>
          <a:endParaRPr lang="en-US"/>
        </a:p>
      </dgm:t>
    </dgm:pt>
    <dgm:pt modelId="{8CFF9CE0-6C8D-4A9C-B559-FA4E864FF9B4}" type="sibTrans" cxnId="{48843D13-8B79-4B88-9175-1859F452D35C}">
      <dgm:prSet/>
      <dgm:spPr/>
      <dgm:t>
        <a:bodyPr/>
        <a:lstStyle/>
        <a:p>
          <a:endParaRPr lang="en-US"/>
        </a:p>
      </dgm:t>
    </dgm:pt>
    <dgm:pt modelId="{4DF5F273-9F95-4B6B-846A-6950F8D1185C}" type="pres">
      <dgm:prSet presAssocID="{DA54AD1A-803F-4A34-8F43-97A07A361E5C}" presName="Name0" presStyleCnt="0">
        <dgm:presLayoutVars>
          <dgm:dir/>
          <dgm:resizeHandles val="exact"/>
        </dgm:presLayoutVars>
      </dgm:prSet>
      <dgm:spPr/>
    </dgm:pt>
    <dgm:pt modelId="{AE12D215-4E62-4E70-993F-FEB51EA7CF63}" type="pres">
      <dgm:prSet presAssocID="{D009AE2F-4259-4C56-A0B4-DF991DC85E5E}" presName="node" presStyleLbl="node1" presStyleIdx="0" presStyleCnt="6">
        <dgm:presLayoutVars>
          <dgm:bulletEnabled val="1"/>
        </dgm:presLayoutVars>
      </dgm:prSet>
      <dgm:spPr/>
    </dgm:pt>
    <dgm:pt modelId="{7ED14DBC-E09F-445A-AD44-44AA0EB51514}" type="pres">
      <dgm:prSet presAssocID="{C405D0FE-02DB-40B4-8CD7-EE598B2C72AC}" presName="sibTrans" presStyleLbl="sibTrans1D1" presStyleIdx="0" presStyleCnt="5"/>
      <dgm:spPr/>
    </dgm:pt>
    <dgm:pt modelId="{15DB906E-0E64-4C05-84DE-24D15BF9AE3B}" type="pres">
      <dgm:prSet presAssocID="{C405D0FE-02DB-40B4-8CD7-EE598B2C72AC}" presName="connectorText" presStyleLbl="sibTrans1D1" presStyleIdx="0" presStyleCnt="5"/>
      <dgm:spPr/>
    </dgm:pt>
    <dgm:pt modelId="{768A15A6-AB89-48C2-AA38-CB900AC53949}" type="pres">
      <dgm:prSet presAssocID="{D2C1E71E-9101-4CE2-A005-232EE73F828C}" presName="node" presStyleLbl="node1" presStyleIdx="1" presStyleCnt="6">
        <dgm:presLayoutVars>
          <dgm:bulletEnabled val="1"/>
        </dgm:presLayoutVars>
      </dgm:prSet>
      <dgm:spPr/>
    </dgm:pt>
    <dgm:pt modelId="{173949A4-5DBD-447A-8974-62104EDF3DB1}" type="pres">
      <dgm:prSet presAssocID="{ED4F2576-FD39-481F-9BB1-EADFB2AE3702}" presName="sibTrans" presStyleLbl="sibTrans1D1" presStyleIdx="1" presStyleCnt="5"/>
      <dgm:spPr/>
    </dgm:pt>
    <dgm:pt modelId="{AB104446-02EF-472D-AEC5-E5CDD4FCA447}" type="pres">
      <dgm:prSet presAssocID="{ED4F2576-FD39-481F-9BB1-EADFB2AE3702}" presName="connectorText" presStyleLbl="sibTrans1D1" presStyleIdx="1" presStyleCnt="5"/>
      <dgm:spPr/>
    </dgm:pt>
    <dgm:pt modelId="{61B1EF75-EFA1-41E7-A1E3-B4C9EBD76554}" type="pres">
      <dgm:prSet presAssocID="{B648BA25-2CE7-4E32-942F-2489CC21AA17}" presName="node" presStyleLbl="node1" presStyleIdx="2" presStyleCnt="6">
        <dgm:presLayoutVars>
          <dgm:bulletEnabled val="1"/>
        </dgm:presLayoutVars>
      </dgm:prSet>
      <dgm:spPr/>
    </dgm:pt>
    <dgm:pt modelId="{ADE6D888-C3AF-42AC-84AD-4366419D584C}" type="pres">
      <dgm:prSet presAssocID="{7A481BEB-7800-4B36-99E5-821A46D891B3}" presName="sibTrans" presStyleLbl="sibTrans1D1" presStyleIdx="2" presStyleCnt="5"/>
      <dgm:spPr/>
    </dgm:pt>
    <dgm:pt modelId="{7B096157-7C28-4F00-A5F2-324382CA2D75}" type="pres">
      <dgm:prSet presAssocID="{7A481BEB-7800-4B36-99E5-821A46D891B3}" presName="connectorText" presStyleLbl="sibTrans1D1" presStyleIdx="2" presStyleCnt="5"/>
      <dgm:spPr/>
    </dgm:pt>
    <dgm:pt modelId="{AC3DBBB9-9AC0-4318-A415-4544D6BBD3D5}" type="pres">
      <dgm:prSet presAssocID="{E299647F-3775-40DF-9D23-C80EFE3E740D}" presName="node" presStyleLbl="node1" presStyleIdx="3" presStyleCnt="6">
        <dgm:presLayoutVars>
          <dgm:bulletEnabled val="1"/>
        </dgm:presLayoutVars>
      </dgm:prSet>
      <dgm:spPr/>
    </dgm:pt>
    <dgm:pt modelId="{72DF79E1-B427-41D8-AAF8-FF1B405A920E}" type="pres">
      <dgm:prSet presAssocID="{1417D92D-7E5B-4437-ADB7-4E8A38FF8A2E}" presName="sibTrans" presStyleLbl="sibTrans1D1" presStyleIdx="3" presStyleCnt="5"/>
      <dgm:spPr/>
    </dgm:pt>
    <dgm:pt modelId="{8D3B304C-E861-4404-9F56-662A3BE5B93A}" type="pres">
      <dgm:prSet presAssocID="{1417D92D-7E5B-4437-ADB7-4E8A38FF8A2E}" presName="connectorText" presStyleLbl="sibTrans1D1" presStyleIdx="3" presStyleCnt="5"/>
      <dgm:spPr/>
    </dgm:pt>
    <dgm:pt modelId="{31BE2DC7-ECF7-43CE-AE17-93CE7E0C1B57}" type="pres">
      <dgm:prSet presAssocID="{AF2F4298-FBF9-4543-9E41-7461713B9140}" presName="node" presStyleLbl="node1" presStyleIdx="4" presStyleCnt="6">
        <dgm:presLayoutVars>
          <dgm:bulletEnabled val="1"/>
        </dgm:presLayoutVars>
      </dgm:prSet>
      <dgm:spPr/>
    </dgm:pt>
    <dgm:pt modelId="{1A696C80-8BC2-4B69-87AC-F632BA801F32}" type="pres">
      <dgm:prSet presAssocID="{3CD52E32-06FD-4F6E-BB48-F8211D5BAA73}" presName="sibTrans" presStyleLbl="sibTrans1D1" presStyleIdx="4" presStyleCnt="5"/>
      <dgm:spPr/>
    </dgm:pt>
    <dgm:pt modelId="{3132457C-DB19-4ADA-961A-E96083DB4D54}" type="pres">
      <dgm:prSet presAssocID="{3CD52E32-06FD-4F6E-BB48-F8211D5BAA73}" presName="connectorText" presStyleLbl="sibTrans1D1" presStyleIdx="4" presStyleCnt="5"/>
      <dgm:spPr/>
    </dgm:pt>
    <dgm:pt modelId="{A16AD79D-E302-4885-9B22-ED5E8D4E84C3}" type="pres">
      <dgm:prSet presAssocID="{3A8EA2B6-28F7-49E7-AE90-96984A68F87F}" presName="node" presStyleLbl="node1" presStyleIdx="5" presStyleCnt="6">
        <dgm:presLayoutVars>
          <dgm:bulletEnabled val="1"/>
        </dgm:presLayoutVars>
      </dgm:prSet>
      <dgm:spPr/>
    </dgm:pt>
  </dgm:ptLst>
  <dgm:cxnLst>
    <dgm:cxn modelId="{236A6707-794B-4DBD-B42C-71B5E0172C01}" type="presOf" srcId="{ED4F2576-FD39-481F-9BB1-EADFB2AE3702}" destId="{AB104446-02EF-472D-AEC5-E5CDD4FCA447}" srcOrd="1" destOrd="0" presId="urn:microsoft.com/office/officeart/2016/7/layout/RepeatingBendingProcessNew"/>
    <dgm:cxn modelId="{48843D13-8B79-4B88-9175-1859F452D35C}" srcId="{DA54AD1A-803F-4A34-8F43-97A07A361E5C}" destId="{3A8EA2B6-28F7-49E7-AE90-96984A68F87F}" srcOrd="5" destOrd="0" parTransId="{247CA7BF-AE24-4FF6-9801-3ADE934BBA24}" sibTransId="{8CFF9CE0-6C8D-4A9C-B559-FA4E864FF9B4}"/>
    <dgm:cxn modelId="{9DE1D115-E94D-428F-9340-CD9DDAFC1CAD}" srcId="{DA54AD1A-803F-4A34-8F43-97A07A361E5C}" destId="{B648BA25-2CE7-4E32-942F-2489CC21AA17}" srcOrd="2" destOrd="0" parTransId="{A2529678-1528-4831-8CDC-994041B06584}" sibTransId="{7A481BEB-7800-4B36-99E5-821A46D891B3}"/>
    <dgm:cxn modelId="{2AE8001B-86AA-4280-95A1-83F5E18FDD9A}" type="presOf" srcId="{D2C1E71E-9101-4CE2-A005-232EE73F828C}" destId="{768A15A6-AB89-48C2-AA38-CB900AC53949}" srcOrd="0" destOrd="0" presId="urn:microsoft.com/office/officeart/2016/7/layout/RepeatingBendingProcessNew"/>
    <dgm:cxn modelId="{464A511C-0797-4D49-9275-00D9FF962E99}" type="presOf" srcId="{AF2F4298-FBF9-4543-9E41-7461713B9140}" destId="{31BE2DC7-ECF7-43CE-AE17-93CE7E0C1B57}" srcOrd="0" destOrd="0" presId="urn:microsoft.com/office/officeart/2016/7/layout/RepeatingBendingProcessNew"/>
    <dgm:cxn modelId="{17A47E25-4FE5-453F-B721-8624F71B689C}" type="presOf" srcId="{E299647F-3775-40DF-9D23-C80EFE3E740D}" destId="{AC3DBBB9-9AC0-4318-A415-4544D6BBD3D5}" srcOrd="0" destOrd="0" presId="urn:microsoft.com/office/officeart/2016/7/layout/RepeatingBendingProcessNew"/>
    <dgm:cxn modelId="{9CE42E35-756F-4235-B9AB-6A1324152622}" srcId="{DA54AD1A-803F-4A34-8F43-97A07A361E5C}" destId="{D2C1E71E-9101-4CE2-A005-232EE73F828C}" srcOrd="1" destOrd="0" parTransId="{688A8124-24E6-4E97-803C-35008799995B}" sibTransId="{ED4F2576-FD39-481F-9BB1-EADFB2AE3702}"/>
    <dgm:cxn modelId="{DC6DDE38-F601-424E-BEB0-5CA50851CE16}" type="presOf" srcId="{B648BA25-2CE7-4E32-942F-2489CC21AA17}" destId="{61B1EF75-EFA1-41E7-A1E3-B4C9EBD76554}" srcOrd="0" destOrd="0" presId="urn:microsoft.com/office/officeart/2016/7/layout/RepeatingBendingProcessNew"/>
    <dgm:cxn modelId="{11B92F5E-D874-478E-A4A0-8D963DC06BEC}" type="presOf" srcId="{D009AE2F-4259-4C56-A0B4-DF991DC85E5E}" destId="{AE12D215-4E62-4E70-993F-FEB51EA7CF63}" srcOrd="0" destOrd="0" presId="urn:microsoft.com/office/officeart/2016/7/layout/RepeatingBendingProcessNew"/>
    <dgm:cxn modelId="{053C2460-1E0C-4DF7-8A86-10E201597013}" type="presOf" srcId="{1417D92D-7E5B-4437-ADB7-4E8A38FF8A2E}" destId="{72DF79E1-B427-41D8-AAF8-FF1B405A920E}" srcOrd="0" destOrd="0" presId="urn:microsoft.com/office/officeart/2016/7/layout/RepeatingBendingProcessNew"/>
    <dgm:cxn modelId="{246AEE49-0A34-4CBA-A6F3-7243BE9C12FE}" type="presOf" srcId="{C405D0FE-02DB-40B4-8CD7-EE598B2C72AC}" destId="{7ED14DBC-E09F-445A-AD44-44AA0EB51514}" srcOrd="0" destOrd="0" presId="urn:microsoft.com/office/officeart/2016/7/layout/RepeatingBendingProcessNew"/>
    <dgm:cxn modelId="{6A94D04E-1C8F-4139-8357-763A260DEA2E}" type="presOf" srcId="{3CD52E32-06FD-4F6E-BB48-F8211D5BAA73}" destId="{1A696C80-8BC2-4B69-87AC-F632BA801F32}" srcOrd="0" destOrd="0" presId="urn:microsoft.com/office/officeart/2016/7/layout/RepeatingBendingProcessNew"/>
    <dgm:cxn modelId="{8D7B9251-FDC3-4F95-B8CE-B1D3EE6E559C}" type="presOf" srcId="{DA54AD1A-803F-4A34-8F43-97A07A361E5C}" destId="{4DF5F273-9F95-4B6B-846A-6950F8D1185C}" srcOrd="0" destOrd="0" presId="urn:microsoft.com/office/officeart/2016/7/layout/RepeatingBendingProcessNew"/>
    <dgm:cxn modelId="{B187E656-964B-41A6-944C-F9393A99576E}" srcId="{DA54AD1A-803F-4A34-8F43-97A07A361E5C}" destId="{AF2F4298-FBF9-4543-9E41-7461713B9140}" srcOrd="4" destOrd="0" parTransId="{C5ED588A-FD9B-4F23-A9AB-D2942C76EBF3}" sibTransId="{3CD52E32-06FD-4F6E-BB48-F8211D5BAA73}"/>
    <dgm:cxn modelId="{CD20A658-7E35-4052-A5EE-A243DA2FA031}" type="presOf" srcId="{ED4F2576-FD39-481F-9BB1-EADFB2AE3702}" destId="{173949A4-5DBD-447A-8974-62104EDF3DB1}" srcOrd="0" destOrd="0" presId="urn:microsoft.com/office/officeart/2016/7/layout/RepeatingBendingProcessNew"/>
    <dgm:cxn modelId="{A858E380-78F2-4B50-A22A-0456F0A0E51D}" type="presOf" srcId="{7A481BEB-7800-4B36-99E5-821A46D891B3}" destId="{ADE6D888-C3AF-42AC-84AD-4366419D584C}" srcOrd="0" destOrd="0" presId="urn:microsoft.com/office/officeart/2016/7/layout/RepeatingBendingProcessNew"/>
    <dgm:cxn modelId="{628B8883-A21B-47BF-8802-3B14F64A392F}" type="presOf" srcId="{1417D92D-7E5B-4437-ADB7-4E8A38FF8A2E}" destId="{8D3B304C-E861-4404-9F56-662A3BE5B93A}" srcOrd="1" destOrd="0" presId="urn:microsoft.com/office/officeart/2016/7/layout/RepeatingBendingProcessNew"/>
    <dgm:cxn modelId="{9BDD1588-C770-4AB3-BAFE-F53DFEA1D308}" type="presOf" srcId="{7A481BEB-7800-4B36-99E5-821A46D891B3}" destId="{7B096157-7C28-4F00-A5F2-324382CA2D75}" srcOrd="1" destOrd="0" presId="urn:microsoft.com/office/officeart/2016/7/layout/RepeatingBendingProcessNew"/>
    <dgm:cxn modelId="{734F1E8F-FBA8-4376-97BD-E7721382E4F3}" srcId="{DA54AD1A-803F-4A34-8F43-97A07A361E5C}" destId="{D009AE2F-4259-4C56-A0B4-DF991DC85E5E}" srcOrd="0" destOrd="0" parTransId="{3338F3EC-DFCA-4E82-BE53-4363BBB977E1}" sibTransId="{C405D0FE-02DB-40B4-8CD7-EE598B2C72AC}"/>
    <dgm:cxn modelId="{1D3E20A6-CB6F-4ECB-8254-2923F9ADBFBB}" type="presOf" srcId="{3A8EA2B6-28F7-49E7-AE90-96984A68F87F}" destId="{A16AD79D-E302-4885-9B22-ED5E8D4E84C3}" srcOrd="0" destOrd="0" presId="urn:microsoft.com/office/officeart/2016/7/layout/RepeatingBendingProcessNew"/>
    <dgm:cxn modelId="{6A144FB9-0E8B-4623-95B0-C6A534A84BA5}" type="presOf" srcId="{3CD52E32-06FD-4F6E-BB48-F8211D5BAA73}" destId="{3132457C-DB19-4ADA-961A-E96083DB4D54}" srcOrd="1" destOrd="0" presId="urn:microsoft.com/office/officeart/2016/7/layout/RepeatingBendingProcessNew"/>
    <dgm:cxn modelId="{C7A8E2C5-FF3A-4514-AD4F-273EE7B53657}" type="presOf" srcId="{C405D0FE-02DB-40B4-8CD7-EE598B2C72AC}" destId="{15DB906E-0E64-4C05-84DE-24D15BF9AE3B}" srcOrd="1" destOrd="0" presId="urn:microsoft.com/office/officeart/2016/7/layout/RepeatingBendingProcessNew"/>
    <dgm:cxn modelId="{301CFEF0-29D3-41B7-8AF4-8BBE53558440}" srcId="{DA54AD1A-803F-4A34-8F43-97A07A361E5C}" destId="{E299647F-3775-40DF-9D23-C80EFE3E740D}" srcOrd="3" destOrd="0" parTransId="{ECA44B5B-5598-44EB-B3A8-A3BE73A062FA}" sibTransId="{1417D92D-7E5B-4437-ADB7-4E8A38FF8A2E}"/>
    <dgm:cxn modelId="{BB7FA12D-CB85-4005-B408-A13EDC9A5BDE}" type="presParOf" srcId="{4DF5F273-9F95-4B6B-846A-6950F8D1185C}" destId="{AE12D215-4E62-4E70-993F-FEB51EA7CF63}" srcOrd="0" destOrd="0" presId="urn:microsoft.com/office/officeart/2016/7/layout/RepeatingBendingProcessNew"/>
    <dgm:cxn modelId="{D6CB863C-EDC2-461B-AA8E-6D9E2000EB71}" type="presParOf" srcId="{4DF5F273-9F95-4B6B-846A-6950F8D1185C}" destId="{7ED14DBC-E09F-445A-AD44-44AA0EB51514}" srcOrd="1" destOrd="0" presId="urn:microsoft.com/office/officeart/2016/7/layout/RepeatingBendingProcessNew"/>
    <dgm:cxn modelId="{ECF81341-F809-49F4-9AFD-FC3B2BEEFF11}" type="presParOf" srcId="{7ED14DBC-E09F-445A-AD44-44AA0EB51514}" destId="{15DB906E-0E64-4C05-84DE-24D15BF9AE3B}" srcOrd="0" destOrd="0" presId="urn:microsoft.com/office/officeart/2016/7/layout/RepeatingBendingProcessNew"/>
    <dgm:cxn modelId="{966B055E-0276-4241-9CFD-47A9B5745FB4}" type="presParOf" srcId="{4DF5F273-9F95-4B6B-846A-6950F8D1185C}" destId="{768A15A6-AB89-48C2-AA38-CB900AC53949}" srcOrd="2" destOrd="0" presId="urn:microsoft.com/office/officeart/2016/7/layout/RepeatingBendingProcessNew"/>
    <dgm:cxn modelId="{C6077678-3561-490F-B786-A634F8773196}" type="presParOf" srcId="{4DF5F273-9F95-4B6B-846A-6950F8D1185C}" destId="{173949A4-5DBD-447A-8974-62104EDF3DB1}" srcOrd="3" destOrd="0" presId="urn:microsoft.com/office/officeart/2016/7/layout/RepeatingBendingProcessNew"/>
    <dgm:cxn modelId="{DD47DD44-981C-4CB4-AFFF-C3CC4119AD2C}" type="presParOf" srcId="{173949A4-5DBD-447A-8974-62104EDF3DB1}" destId="{AB104446-02EF-472D-AEC5-E5CDD4FCA447}" srcOrd="0" destOrd="0" presId="urn:microsoft.com/office/officeart/2016/7/layout/RepeatingBendingProcessNew"/>
    <dgm:cxn modelId="{94A7BEA2-CC3E-4841-963F-25EC9A078276}" type="presParOf" srcId="{4DF5F273-9F95-4B6B-846A-6950F8D1185C}" destId="{61B1EF75-EFA1-41E7-A1E3-B4C9EBD76554}" srcOrd="4" destOrd="0" presId="urn:microsoft.com/office/officeart/2016/7/layout/RepeatingBendingProcessNew"/>
    <dgm:cxn modelId="{A9C7A1A4-4031-4A67-86DA-10EBEAF880BE}" type="presParOf" srcId="{4DF5F273-9F95-4B6B-846A-6950F8D1185C}" destId="{ADE6D888-C3AF-42AC-84AD-4366419D584C}" srcOrd="5" destOrd="0" presId="urn:microsoft.com/office/officeart/2016/7/layout/RepeatingBendingProcessNew"/>
    <dgm:cxn modelId="{D16C1FC3-1F81-4872-88DE-14BEBC30DFDE}" type="presParOf" srcId="{ADE6D888-C3AF-42AC-84AD-4366419D584C}" destId="{7B096157-7C28-4F00-A5F2-324382CA2D75}" srcOrd="0" destOrd="0" presId="urn:microsoft.com/office/officeart/2016/7/layout/RepeatingBendingProcessNew"/>
    <dgm:cxn modelId="{E364DA30-725A-415E-BE3B-C78D89355FA9}" type="presParOf" srcId="{4DF5F273-9F95-4B6B-846A-6950F8D1185C}" destId="{AC3DBBB9-9AC0-4318-A415-4544D6BBD3D5}" srcOrd="6" destOrd="0" presId="urn:microsoft.com/office/officeart/2016/7/layout/RepeatingBendingProcessNew"/>
    <dgm:cxn modelId="{D6A3F228-596D-4CA2-9F1F-5A25D511FCAF}" type="presParOf" srcId="{4DF5F273-9F95-4B6B-846A-6950F8D1185C}" destId="{72DF79E1-B427-41D8-AAF8-FF1B405A920E}" srcOrd="7" destOrd="0" presId="urn:microsoft.com/office/officeart/2016/7/layout/RepeatingBendingProcessNew"/>
    <dgm:cxn modelId="{0132923D-3EC1-4CC0-B10F-DD9910FDDBE7}" type="presParOf" srcId="{72DF79E1-B427-41D8-AAF8-FF1B405A920E}" destId="{8D3B304C-E861-4404-9F56-662A3BE5B93A}" srcOrd="0" destOrd="0" presId="urn:microsoft.com/office/officeart/2016/7/layout/RepeatingBendingProcessNew"/>
    <dgm:cxn modelId="{5E3663F8-6F9C-4A2F-B363-3B983E0ACB5F}" type="presParOf" srcId="{4DF5F273-9F95-4B6B-846A-6950F8D1185C}" destId="{31BE2DC7-ECF7-43CE-AE17-93CE7E0C1B57}" srcOrd="8" destOrd="0" presId="urn:microsoft.com/office/officeart/2016/7/layout/RepeatingBendingProcessNew"/>
    <dgm:cxn modelId="{2AC86DDB-1E08-4C03-BDC2-C26F22312AE1}" type="presParOf" srcId="{4DF5F273-9F95-4B6B-846A-6950F8D1185C}" destId="{1A696C80-8BC2-4B69-87AC-F632BA801F32}" srcOrd="9" destOrd="0" presId="urn:microsoft.com/office/officeart/2016/7/layout/RepeatingBendingProcessNew"/>
    <dgm:cxn modelId="{925768CE-AF1E-40A7-9FDE-8899088FA5E2}" type="presParOf" srcId="{1A696C80-8BC2-4B69-87AC-F632BA801F32}" destId="{3132457C-DB19-4ADA-961A-E96083DB4D54}" srcOrd="0" destOrd="0" presId="urn:microsoft.com/office/officeart/2016/7/layout/RepeatingBendingProcessNew"/>
    <dgm:cxn modelId="{05E64B4F-918B-48C3-A7C7-699F919F3EF6}" type="presParOf" srcId="{4DF5F273-9F95-4B6B-846A-6950F8D1185C}" destId="{A16AD79D-E302-4885-9B22-ED5E8D4E84C3}"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A54AD1A-803F-4A34-8F43-97A07A361E5C}"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D009AE2F-4259-4C56-A0B4-DF991DC85E5E}">
      <dgm:prSet custT="1"/>
      <dgm:spPr/>
      <dgm:t>
        <a:bodyPr/>
        <a:lstStyle/>
        <a:p>
          <a:r>
            <a:rPr lang="en-US" sz="1400"/>
            <a:t>Piloted in 2021 and were given five key areas to focus on </a:t>
          </a:r>
        </a:p>
        <a:p>
          <a:r>
            <a:rPr lang="en-US" sz="1400"/>
            <a:t>(Chadwick </a:t>
          </a:r>
          <a:r>
            <a:rPr lang="en-GB" sz="1400" i="1"/>
            <a:t>et al., </a:t>
          </a:r>
          <a:r>
            <a:rPr lang="en-GB" sz="1400"/>
            <a:t>2025). </a:t>
          </a:r>
          <a:r>
            <a:rPr lang="en-US" sz="1400"/>
            <a:t>  </a:t>
          </a:r>
        </a:p>
      </dgm:t>
    </dgm:pt>
    <dgm:pt modelId="{3338F3EC-DFCA-4E82-BE53-4363BBB977E1}" type="parTrans" cxnId="{734F1E8F-FBA8-4376-97BD-E7721382E4F3}">
      <dgm:prSet/>
      <dgm:spPr/>
      <dgm:t>
        <a:bodyPr/>
        <a:lstStyle/>
        <a:p>
          <a:endParaRPr lang="en-US"/>
        </a:p>
      </dgm:t>
    </dgm:pt>
    <dgm:pt modelId="{C405D0FE-02DB-40B4-8CD7-EE598B2C72AC}" type="sibTrans" cxnId="{734F1E8F-FBA8-4376-97BD-E7721382E4F3}">
      <dgm:prSet/>
      <dgm:spPr/>
      <dgm:t>
        <a:bodyPr/>
        <a:lstStyle/>
        <a:p>
          <a:endParaRPr lang="en-US"/>
        </a:p>
      </dgm:t>
    </dgm:pt>
    <dgm:pt modelId="{D2C1E71E-9101-4CE2-A005-232EE73F828C}">
      <dgm:prSet custT="1"/>
      <dgm:spPr/>
      <dgm:t>
        <a:bodyPr/>
        <a:lstStyle/>
        <a:p>
          <a:r>
            <a:rPr lang="en-US" sz="1600"/>
            <a:t>They are the link between healthcare, education providers and prisons </a:t>
          </a:r>
        </a:p>
      </dgm:t>
    </dgm:pt>
    <dgm:pt modelId="{688A8124-24E6-4E97-803C-35008799995B}" type="parTrans" cxnId="{9CE42E35-756F-4235-B9AB-6A1324152622}">
      <dgm:prSet/>
      <dgm:spPr/>
      <dgm:t>
        <a:bodyPr/>
        <a:lstStyle/>
        <a:p>
          <a:endParaRPr lang="en-US"/>
        </a:p>
      </dgm:t>
    </dgm:pt>
    <dgm:pt modelId="{ED4F2576-FD39-481F-9BB1-EADFB2AE3702}" type="sibTrans" cxnId="{9CE42E35-756F-4235-B9AB-6A1324152622}">
      <dgm:prSet/>
      <dgm:spPr/>
      <dgm:t>
        <a:bodyPr/>
        <a:lstStyle/>
        <a:p>
          <a:endParaRPr lang="en-US"/>
        </a:p>
      </dgm:t>
    </dgm:pt>
    <dgm:pt modelId="{B648BA25-2CE7-4E32-942F-2489CC21AA17}">
      <dgm:prSet/>
      <dgm:spPr/>
      <dgm:t>
        <a:bodyPr/>
        <a:lstStyle/>
        <a:p>
          <a:r>
            <a:rPr lang="en-US"/>
            <a:t>Warren Hill and Buckley Hall – high quality support, sensory rooms, in-depth screening, awareness and one-to-one sessions saw great success (HM Inspectorate of Prisons, 2025).</a:t>
          </a:r>
        </a:p>
      </dgm:t>
    </dgm:pt>
    <dgm:pt modelId="{A2529678-1528-4831-8CDC-994041B06584}" type="parTrans" cxnId="{9DE1D115-E94D-428F-9340-CD9DDAFC1CAD}">
      <dgm:prSet/>
      <dgm:spPr/>
      <dgm:t>
        <a:bodyPr/>
        <a:lstStyle/>
        <a:p>
          <a:endParaRPr lang="en-US"/>
        </a:p>
      </dgm:t>
    </dgm:pt>
    <dgm:pt modelId="{7A481BEB-7800-4B36-99E5-821A46D891B3}" type="sibTrans" cxnId="{9DE1D115-E94D-428F-9340-CD9DDAFC1CAD}">
      <dgm:prSet/>
      <dgm:spPr/>
      <dgm:t>
        <a:bodyPr/>
        <a:lstStyle/>
        <a:p>
          <a:endParaRPr lang="en-US"/>
        </a:p>
      </dgm:t>
    </dgm:pt>
    <dgm:pt modelId="{E299647F-3775-40DF-9D23-C80EFE3E740D}">
      <dgm:prSet/>
      <dgm:spPr/>
      <dgm:t>
        <a:bodyPr/>
        <a:lstStyle/>
        <a:p>
          <a:r>
            <a:rPr lang="en-US"/>
            <a:t>1. Sharing key information</a:t>
          </a:r>
        </a:p>
        <a:p>
          <a:r>
            <a:rPr lang="en-US"/>
            <a:t>2. Training</a:t>
          </a:r>
        </a:p>
        <a:p>
          <a:r>
            <a:rPr lang="en-US"/>
            <a:t>3. Neurodiverse friendly environment </a:t>
          </a:r>
        </a:p>
        <a:p>
          <a:r>
            <a:rPr lang="en-US"/>
            <a:t>4, Support</a:t>
          </a:r>
        </a:p>
        <a:p>
          <a:r>
            <a:rPr lang="en-US"/>
            <a:t>5. Release plans are tailored </a:t>
          </a:r>
        </a:p>
      </dgm:t>
    </dgm:pt>
    <dgm:pt modelId="{ECA44B5B-5598-44EB-B3A8-A3BE73A062FA}" type="parTrans" cxnId="{301CFEF0-29D3-41B7-8AF4-8BBE53558440}">
      <dgm:prSet/>
      <dgm:spPr/>
      <dgm:t>
        <a:bodyPr/>
        <a:lstStyle/>
        <a:p>
          <a:endParaRPr lang="en-US"/>
        </a:p>
      </dgm:t>
    </dgm:pt>
    <dgm:pt modelId="{1417D92D-7E5B-4437-ADB7-4E8A38FF8A2E}" type="sibTrans" cxnId="{301CFEF0-29D3-41B7-8AF4-8BBE53558440}">
      <dgm:prSet/>
      <dgm:spPr/>
      <dgm:t>
        <a:bodyPr/>
        <a:lstStyle/>
        <a:p>
          <a:endParaRPr lang="en-US"/>
        </a:p>
      </dgm:t>
    </dgm:pt>
    <dgm:pt modelId="{AF2F4298-FBF9-4543-9E41-7461713B9140}">
      <dgm:prSet/>
      <dgm:spPr/>
      <dgm:t>
        <a:bodyPr/>
        <a:lstStyle/>
        <a:p>
          <a:r>
            <a:rPr lang="en-US"/>
            <a:t>Still a fairly new service but proof of success makes it likely to carry on </a:t>
          </a:r>
        </a:p>
      </dgm:t>
    </dgm:pt>
    <dgm:pt modelId="{C5ED588A-FD9B-4F23-A9AB-D2942C76EBF3}" type="parTrans" cxnId="{B187E656-964B-41A6-944C-F9393A99576E}">
      <dgm:prSet/>
      <dgm:spPr/>
      <dgm:t>
        <a:bodyPr/>
        <a:lstStyle/>
        <a:p>
          <a:endParaRPr lang="en-US"/>
        </a:p>
      </dgm:t>
    </dgm:pt>
    <dgm:pt modelId="{3CD52E32-06FD-4F6E-BB48-F8211D5BAA73}" type="sibTrans" cxnId="{B187E656-964B-41A6-944C-F9393A99576E}">
      <dgm:prSet/>
      <dgm:spPr/>
      <dgm:t>
        <a:bodyPr/>
        <a:lstStyle/>
        <a:p>
          <a:endParaRPr lang="en-US"/>
        </a:p>
      </dgm:t>
    </dgm:pt>
    <dgm:pt modelId="{3A8EA2B6-28F7-49E7-AE90-96984A68F87F}">
      <dgm:prSet/>
      <dgm:spPr/>
      <dgm:t>
        <a:bodyPr/>
        <a:lstStyle/>
        <a:p>
          <a:r>
            <a:rPr lang="en-US"/>
            <a:t>Advocate over autistic offenders’ needs </a:t>
          </a:r>
        </a:p>
      </dgm:t>
    </dgm:pt>
    <dgm:pt modelId="{247CA7BF-AE24-4FF6-9801-3ADE934BBA24}" type="parTrans" cxnId="{48843D13-8B79-4B88-9175-1859F452D35C}">
      <dgm:prSet/>
      <dgm:spPr/>
      <dgm:t>
        <a:bodyPr/>
        <a:lstStyle/>
        <a:p>
          <a:endParaRPr lang="en-US"/>
        </a:p>
      </dgm:t>
    </dgm:pt>
    <dgm:pt modelId="{8CFF9CE0-6C8D-4A9C-B559-FA4E864FF9B4}" type="sibTrans" cxnId="{48843D13-8B79-4B88-9175-1859F452D35C}">
      <dgm:prSet/>
      <dgm:spPr/>
      <dgm:t>
        <a:bodyPr/>
        <a:lstStyle/>
        <a:p>
          <a:endParaRPr lang="en-US"/>
        </a:p>
      </dgm:t>
    </dgm:pt>
    <dgm:pt modelId="{4DF5F273-9F95-4B6B-846A-6950F8D1185C}" type="pres">
      <dgm:prSet presAssocID="{DA54AD1A-803F-4A34-8F43-97A07A361E5C}" presName="Name0" presStyleCnt="0">
        <dgm:presLayoutVars>
          <dgm:dir/>
          <dgm:resizeHandles val="exact"/>
        </dgm:presLayoutVars>
      </dgm:prSet>
      <dgm:spPr/>
    </dgm:pt>
    <dgm:pt modelId="{AE12D215-4E62-4E70-993F-FEB51EA7CF63}" type="pres">
      <dgm:prSet presAssocID="{D009AE2F-4259-4C56-A0B4-DF991DC85E5E}" presName="node" presStyleLbl="node1" presStyleIdx="0" presStyleCnt="6">
        <dgm:presLayoutVars>
          <dgm:bulletEnabled val="1"/>
        </dgm:presLayoutVars>
      </dgm:prSet>
      <dgm:spPr/>
    </dgm:pt>
    <dgm:pt modelId="{7ED14DBC-E09F-445A-AD44-44AA0EB51514}" type="pres">
      <dgm:prSet presAssocID="{C405D0FE-02DB-40B4-8CD7-EE598B2C72AC}" presName="sibTrans" presStyleLbl="sibTrans1D1" presStyleIdx="0" presStyleCnt="5"/>
      <dgm:spPr/>
    </dgm:pt>
    <dgm:pt modelId="{15DB906E-0E64-4C05-84DE-24D15BF9AE3B}" type="pres">
      <dgm:prSet presAssocID="{C405D0FE-02DB-40B4-8CD7-EE598B2C72AC}" presName="connectorText" presStyleLbl="sibTrans1D1" presStyleIdx="0" presStyleCnt="5"/>
      <dgm:spPr/>
    </dgm:pt>
    <dgm:pt modelId="{AC3DBBB9-9AC0-4318-A415-4544D6BBD3D5}" type="pres">
      <dgm:prSet presAssocID="{E299647F-3775-40DF-9D23-C80EFE3E740D}" presName="node" presStyleLbl="node1" presStyleIdx="1" presStyleCnt="6">
        <dgm:presLayoutVars>
          <dgm:bulletEnabled val="1"/>
        </dgm:presLayoutVars>
      </dgm:prSet>
      <dgm:spPr/>
    </dgm:pt>
    <dgm:pt modelId="{72DF79E1-B427-41D8-AAF8-FF1B405A920E}" type="pres">
      <dgm:prSet presAssocID="{1417D92D-7E5B-4437-ADB7-4E8A38FF8A2E}" presName="sibTrans" presStyleLbl="sibTrans1D1" presStyleIdx="1" presStyleCnt="5"/>
      <dgm:spPr/>
    </dgm:pt>
    <dgm:pt modelId="{8D3B304C-E861-4404-9F56-662A3BE5B93A}" type="pres">
      <dgm:prSet presAssocID="{1417D92D-7E5B-4437-ADB7-4E8A38FF8A2E}" presName="connectorText" presStyleLbl="sibTrans1D1" presStyleIdx="1" presStyleCnt="5"/>
      <dgm:spPr/>
    </dgm:pt>
    <dgm:pt modelId="{768A15A6-AB89-48C2-AA38-CB900AC53949}" type="pres">
      <dgm:prSet presAssocID="{D2C1E71E-9101-4CE2-A005-232EE73F828C}" presName="node" presStyleLbl="node1" presStyleIdx="2" presStyleCnt="6">
        <dgm:presLayoutVars>
          <dgm:bulletEnabled val="1"/>
        </dgm:presLayoutVars>
      </dgm:prSet>
      <dgm:spPr/>
    </dgm:pt>
    <dgm:pt modelId="{173949A4-5DBD-447A-8974-62104EDF3DB1}" type="pres">
      <dgm:prSet presAssocID="{ED4F2576-FD39-481F-9BB1-EADFB2AE3702}" presName="sibTrans" presStyleLbl="sibTrans1D1" presStyleIdx="2" presStyleCnt="5"/>
      <dgm:spPr/>
    </dgm:pt>
    <dgm:pt modelId="{AB104446-02EF-472D-AEC5-E5CDD4FCA447}" type="pres">
      <dgm:prSet presAssocID="{ED4F2576-FD39-481F-9BB1-EADFB2AE3702}" presName="connectorText" presStyleLbl="sibTrans1D1" presStyleIdx="2" presStyleCnt="5"/>
      <dgm:spPr/>
    </dgm:pt>
    <dgm:pt modelId="{61B1EF75-EFA1-41E7-A1E3-B4C9EBD76554}" type="pres">
      <dgm:prSet presAssocID="{B648BA25-2CE7-4E32-942F-2489CC21AA17}" presName="node" presStyleLbl="node1" presStyleIdx="3" presStyleCnt="6">
        <dgm:presLayoutVars>
          <dgm:bulletEnabled val="1"/>
        </dgm:presLayoutVars>
      </dgm:prSet>
      <dgm:spPr/>
    </dgm:pt>
    <dgm:pt modelId="{ADE6D888-C3AF-42AC-84AD-4366419D584C}" type="pres">
      <dgm:prSet presAssocID="{7A481BEB-7800-4B36-99E5-821A46D891B3}" presName="sibTrans" presStyleLbl="sibTrans1D1" presStyleIdx="3" presStyleCnt="5"/>
      <dgm:spPr/>
    </dgm:pt>
    <dgm:pt modelId="{7B096157-7C28-4F00-A5F2-324382CA2D75}" type="pres">
      <dgm:prSet presAssocID="{7A481BEB-7800-4B36-99E5-821A46D891B3}" presName="connectorText" presStyleLbl="sibTrans1D1" presStyleIdx="3" presStyleCnt="5"/>
      <dgm:spPr/>
    </dgm:pt>
    <dgm:pt modelId="{31BE2DC7-ECF7-43CE-AE17-93CE7E0C1B57}" type="pres">
      <dgm:prSet presAssocID="{AF2F4298-FBF9-4543-9E41-7461713B9140}" presName="node" presStyleLbl="node1" presStyleIdx="4" presStyleCnt="6">
        <dgm:presLayoutVars>
          <dgm:bulletEnabled val="1"/>
        </dgm:presLayoutVars>
      </dgm:prSet>
      <dgm:spPr/>
    </dgm:pt>
    <dgm:pt modelId="{1A696C80-8BC2-4B69-87AC-F632BA801F32}" type="pres">
      <dgm:prSet presAssocID="{3CD52E32-06FD-4F6E-BB48-F8211D5BAA73}" presName="sibTrans" presStyleLbl="sibTrans1D1" presStyleIdx="4" presStyleCnt="5"/>
      <dgm:spPr/>
    </dgm:pt>
    <dgm:pt modelId="{3132457C-DB19-4ADA-961A-E96083DB4D54}" type="pres">
      <dgm:prSet presAssocID="{3CD52E32-06FD-4F6E-BB48-F8211D5BAA73}" presName="connectorText" presStyleLbl="sibTrans1D1" presStyleIdx="4" presStyleCnt="5"/>
      <dgm:spPr/>
    </dgm:pt>
    <dgm:pt modelId="{A16AD79D-E302-4885-9B22-ED5E8D4E84C3}" type="pres">
      <dgm:prSet presAssocID="{3A8EA2B6-28F7-49E7-AE90-96984A68F87F}" presName="node" presStyleLbl="node1" presStyleIdx="5" presStyleCnt="6">
        <dgm:presLayoutVars>
          <dgm:bulletEnabled val="1"/>
        </dgm:presLayoutVars>
      </dgm:prSet>
      <dgm:spPr/>
    </dgm:pt>
  </dgm:ptLst>
  <dgm:cxnLst>
    <dgm:cxn modelId="{EC7F4401-222F-4534-82ED-71A03D5C2479}" type="presOf" srcId="{7A481BEB-7800-4B36-99E5-821A46D891B3}" destId="{ADE6D888-C3AF-42AC-84AD-4366419D584C}" srcOrd="0" destOrd="0" presId="urn:microsoft.com/office/officeart/2016/7/layout/RepeatingBendingProcessNew"/>
    <dgm:cxn modelId="{F0986D05-1B06-4671-B78B-71F349685187}" type="presOf" srcId="{E299647F-3775-40DF-9D23-C80EFE3E740D}" destId="{AC3DBBB9-9AC0-4318-A415-4544D6BBD3D5}" srcOrd="0" destOrd="0" presId="urn:microsoft.com/office/officeart/2016/7/layout/RepeatingBendingProcessNew"/>
    <dgm:cxn modelId="{EBDBD00C-A814-4BF7-B196-A03FBD231CFC}" type="presOf" srcId="{1417D92D-7E5B-4437-ADB7-4E8A38FF8A2E}" destId="{72DF79E1-B427-41D8-AAF8-FF1B405A920E}" srcOrd="0" destOrd="0" presId="urn:microsoft.com/office/officeart/2016/7/layout/RepeatingBendingProcessNew"/>
    <dgm:cxn modelId="{48843D13-8B79-4B88-9175-1859F452D35C}" srcId="{DA54AD1A-803F-4A34-8F43-97A07A361E5C}" destId="{3A8EA2B6-28F7-49E7-AE90-96984A68F87F}" srcOrd="5" destOrd="0" parTransId="{247CA7BF-AE24-4FF6-9801-3ADE934BBA24}" sibTransId="{8CFF9CE0-6C8D-4A9C-B559-FA4E864FF9B4}"/>
    <dgm:cxn modelId="{9DE1D115-E94D-428F-9340-CD9DDAFC1CAD}" srcId="{DA54AD1A-803F-4A34-8F43-97A07A361E5C}" destId="{B648BA25-2CE7-4E32-942F-2489CC21AA17}" srcOrd="3" destOrd="0" parTransId="{A2529678-1528-4831-8CDC-994041B06584}" sibTransId="{7A481BEB-7800-4B36-99E5-821A46D891B3}"/>
    <dgm:cxn modelId="{DA472A22-6700-4787-A639-F0E5F3DF2A6F}" type="presOf" srcId="{D009AE2F-4259-4C56-A0B4-DF991DC85E5E}" destId="{AE12D215-4E62-4E70-993F-FEB51EA7CF63}" srcOrd="0" destOrd="0" presId="urn:microsoft.com/office/officeart/2016/7/layout/RepeatingBendingProcessNew"/>
    <dgm:cxn modelId="{9CE42E35-756F-4235-B9AB-6A1324152622}" srcId="{DA54AD1A-803F-4A34-8F43-97A07A361E5C}" destId="{D2C1E71E-9101-4CE2-A005-232EE73F828C}" srcOrd="2" destOrd="0" parTransId="{688A8124-24E6-4E97-803C-35008799995B}" sibTransId="{ED4F2576-FD39-481F-9BB1-EADFB2AE3702}"/>
    <dgm:cxn modelId="{D0059C43-EA71-4FDF-B5B1-04948F265406}" type="presOf" srcId="{C405D0FE-02DB-40B4-8CD7-EE598B2C72AC}" destId="{15DB906E-0E64-4C05-84DE-24D15BF9AE3B}" srcOrd="1" destOrd="0" presId="urn:microsoft.com/office/officeart/2016/7/layout/RepeatingBendingProcessNew"/>
    <dgm:cxn modelId="{7FAF8666-C9FB-4C53-A9AF-E566207BD6D7}" type="presOf" srcId="{1417D92D-7E5B-4437-ADB7-4E8A38FF8A2E}" destId="{8D3B304C-E861-4404-9F56-662A3BE5B93A}" srcOrd="1" destOrd="0" presId="urn:microsoft.com/office/officeart/2016/7/layout/RepeatingBendingProcessNew"/>
    <dgm:cxn modelId="{8D7B9251-FDC3-4F95-B8CE-B1D3EE6E559C}" type="presOf" srcId="{DA54AD1A-803F-4A34-8F43-97A07A361E5C}" destId="{4DF5F273-9F95-4B6B-846A-6950F8D1185C}" srcOrd="0" destOrd="0" presId="urn:microsoft.com/office/officeart/2016/7/layout/RepeatingBendingProcessNew"/>
    <dgm:cxn modelId="{7D4ABE55-4DFD-4429-AE7C-A66A4A201547}" type="presOf" srcId="{ED4F2576-FD39-481F-9BB1-EADFB2AE3702}" destId="{AB104446-02EF-472D-AEC5-E5CDD4FCA447}" srcOrd="1" destOrd="0" presId="urn:microsoft.com/office/officeart/2016/7/layout/RepeatingBendingProcessNew"/>
    <dgm:cxn modelId="{B187E656-964B-41A6-944C-F9393A99576E}" srcId="{DA54AD1A-803F-4A34-8F43-97A07A361E5C}" destId="{AF2F4298-FBF9-4543-9E41-7461713B9140}" srcOrd="4" destOrd="0" parTransId="{C5ED588A-FD9B-4F23-A9AB-D2942C76EBF3}" sibTransId="{3CD52E32-06FD-4F6E-BB48-F8211D5BAA73}"/>
    <dgm:cxn modelId="{EC268957-1F34-4A67-A292-A4933DD5AEB8}" type="presOf" srcId="{D2C1E71E-9101-4CE2-A005-232EE73F828C}" destId="{768A15A6-AB89-48C2-AA38-CB900AC53949}" srcOrd="0" destOrd="0" presId="urn:microsoft.com/office/officeart/2016/7/layout/RepeatingBendingProcessNew"/>
    <dgm:cxn modelId="{3367347E-EC17-4FBC-ADB7-A0EDE78628F1}" type="presOf" srcId="{ED4F2576-FD39-481F-9BB1-EADFB2AE3702}" destId="{173949A4-5DBD-447A-8974-62104EDF3DB1}" srcOrd="0" destOrd="0" presId="urn:microsoft.com/office/officeart/2016/7/layout/RepeatingBendingProcessNew"/>
    <dgm:cxn modelId="{3AB2888C-0A42-4CB8-8EDF-3DA67B09E828}" type="presOf" srcId="{3CD52E32-06FD-4F6E-BB48-F8211D5BAA73}" destId="{1A696C80-8BC2-4B69-87AC-F632BA801F32}" srcOrd="0" destOrd="0" presId="urn:microsoft.com/office/officeart/2016/7/layout/RepeatingBendingProcessNew"/>
    <dgm:cxn modelId="{734F1E8F-FBA8-4376-97BD-E7721382E4F3}" srcId="{DA54AD1A-803F-4A34-8F43-97A07A361E5C}" destId="{D009AE2F-4259-4C56-A0B4-DF991DC85E5E}" srcOrd="0" destOrd="0" parTransId="{3338F3EC-DFCA-4E82-BE53-4363BBB977E1}" sibTransId="{C405D0FE-02DB-40B4-8CD7-EE598B2C72AC}"/>
    <dgm:cxn modelId="{25FF06A8-266A-4646-A15B-692BC88CE33D}" type="presOf" srcId="{3A8EA2B6-28F7-49E7-AE90-96984A68F87F}" destId="{A16AD79D-E302-4885-9B22-ED5E8D4E84C3}" srcOrd="0" destOrd="0" presId="urn:microsoft.com/office/officeart/2016/7/layout/RepeatingBendingProcessNew"/>
    <dgm:cxn modelId="{68AC71C9-EE0D-4B15-B6C1-AF5770FFD0C5}" type="presOf" srcId="{C405D0FE-02DB-40B4-8CD7-EE598B2C72AC}" destId="{7ED14DBC-E09F-445A-AD44-44AA0EB51514}" srcOrd="0" destOrd="0" presId="urn:microsoft.com/office/officeart/2016/7/layout/RepeatingBendingProcessNew"/>
    <dgm:cxn modelId="{12F135CA-CA4D-4EC4-8CF2-B12560778AF8}" type="presOf" srcId="{B648BA25-2CE7-4E32-942F-2489CC21AA17}" destId="{61B1EF75-EFA1-41E7-A1E3-B4C9EBD76554}" srcOrd="0" destOrd="0" presId="urn:microsoft.com/office/officeart/2016/7/layout/RepeatingBendingProcessNew"/>
    <dgm:cxn modelId="{8DF94EE8-7305-4E60-9E7C-BAC875CD0E82}" type="presOf" srcId="{AF2F4298-FBF9-4543-9E41-7461713B9140}" destId="{31BE2DC7-ECF7-43CE-AE17-93CE7E0C1B57}" srcOrd="0" destOrd="0" presId="urn:microsoft.com/office/officeart/2016/7/layout/RepeatingBendingProcessNew"/>
    <dgm:cxn modelId="{08E4ACEB-DD5D-4A5D-8517-AE38DB29E527}" type="presOf" srcId="{3CD52E32-06FD-4F6E-BB48-F8211D5BAA73}" destId="{3132457C-DB19-4ADA-961A-E96083DB4D54}" srcOrd="1" destOrd="0" presId="urn:microsoft.com/office/officeart/2016/7/layout/RepeatingBendingProcessNew"/>
    <dgm:cxn modelId="{301CFEF0-29D3-41B7-8AF4-8BBE53558440}" srcId="{DA54AD1A-803F-4A34-8F43-97A07A361E5C}" destId="{E299647F-3775-40DF-9D23-C80EFE3E740D}" srcOrd="1" destOrd="0" parTransId="{ECA44B5B-5598-44EB-B3A8-A3BE73A062FA}" sibTransId="{1417D92D-7E5B-4437-ADB7-4E8A38FF8A2E}"/>
    <dgm:cxn modelId="{F7C48DFA-0B47-4CEF-ACBD-48E1E05F75D8}" type="presOf" srcId="{7A481BEB-7800-4B36-99E5-821A46D891B3}" destId="{7B096157-7C28-4F00-A5F2-324382CA2D75}" srcOrd="1" destOrd="0" presId="urn:microsoft.com/office/officeart/2016/7/layout/RepeatingBendingProcessNew"/>
    <dgm:cxn modelId="{A39B0AFA-1766-4831-B469-2DD95FB2D82E}" type="presParOf" srcId="{4DF5F273-9F95-4B6B-846A-6950F8D1185C}" destId="{AE12D215-4E62-4E70-993F-FEB51EA7CF63}" srcOrd="0" destOrd="0" presId="urn:microsoft.com/office/officeart/2016/7/layout/RepeatingBendingProcessNew"/>
    <dgm:cxn modelId="{460EB9B0-7BA6-4372-998B-1546F88B9618}" type="presParOf" srcId="{4DF5F273-9F95-4B6B-846A-6950F8D1185C}" destId="{7ED14DBC-E09F-445A-AD44-44AA0EB51514}" srcOrd="1" destOrd="0" presId="urn:microsoft.com/office/officeart/2016/7/layout/RepeatingBendingProcessNew"/>
    <dgm:cxn modelId="{C256C4AB-71A8-481E-A6EA-8B4283494BC3}" type="presParOf" srcId="{7ED14DBC-E09F-445A-AD44-44AA0EB51514}" destId="{15DB906E-0E64-4C05-84DE-24D15BF9AE3B}" srcOrd="0" destOrd="0" presId="urn:microsoft.com/office/officeart/2016/7/layout/RepeatingBendingProcessNew"/>
    <dgm:cxn modelId="{F7AB81B1-AE0F-45EF-8E21-5D7B6D1CD375}" type="presParOf" srcId="{4DF5F273-9F95-4B6B-846A-6950F8D1185C}" destId="{AC3DBBB9-9AC0-4318-A415-4544D6BBD3D5}" srcOrd="2" destOrd="0" presId="urn:microsoft.com/office/officeart/2016/7/layout/RepeatingBendingProcessNew"/>
    <dgm:cxn modelId="{D8F41BEB-4860-48BC-8B11-D547B2EB96C8}" type="presParOf" srcId="{4DF5F273-9F95-4B6B-846A-6950F8D1185C}" destId="{72DF79E1-B427-41D8-AAF8-FF1B405A920E}" srcOrd="3" destOrd="0" presId="urn:microsoft.com/office/officeart/2016/7/layout/RepeatingBendingProcessNew"/>
    <dgm:cxn modelId="{98DAB236-EB5A-48A7-82C2-A6B1A88B6BC0}" type="presParOf" srcId="{72DF79E1-B427-41D8-AAF8-FF1B405A920E}" destId="{8D3B304C-E861-4404-9F56-662A3BE5B93A}" srcOrd="0" destOrd="0" presId="urn:microsoft.com/office/officeart/2016/7/layout/RepeatingBendingProcessNew"/>
    <dgm:cxn modelId="{CCB64157-6A9E-4AB7-ABD7-7862D44FFEF6}" type="presParOf" srcId="{4DF5F273-9F95-4B6B-846A-6950F8D1185C}" destId="{768A15A6-AB89-48C2-AA38-CB900AC53949}" srcOrd="4" destOrd="0" presId="urn:microsoft.com/office/officeart/2016/7/layout/RepeatingBendingProcessNew"/>
    <dgm:cxn modelId="{81A5AD6C-5AF0-4C63-8F76-EEBB672843DF}" type="presParOf" srcId="{4DF5F273-9F95-4B6B-846A-6950F8D1185C}" destId="{173949A4-5DBD-447A-8974-62104EDF3DB1}" srcOrd="5" destOrd="0" presId="urn:microsoft.com/office/officeart/2016/7/layout/RepeatingBendingProcessNew"/>
    <dgm:cxn modelId="{EADA16B0-9450-4084-BE06-1AD64344897F}" type="presParOf" srcId="{173949A4-5DBD-447A-8974-62104EDF3DB1}" destId="{AB104446-02EF-472D-AEC5-E5CDD4FCA447}" srcOrd="0" destOrd="0" presId="urn:microsoft.com/office/officeart/2016/7/layout/RepeatingBendingProcessNew"/>
    <dgm:cxn modelId="{A6E5490C-7A50-460D-8FD9-66D5F71B5EF1}" type="presParOf" srcId="{4DF5F273-9F95-4B6B-846A-6950F8D1185C}" destId="{61B1EF75-EFA1-41E7-A1E3-B4C9EBD76554}" srcOrd="6" destOrd="0" presId="urn:microsoft.com/office/officeart/2016/7/layout/RepeatingBendingProcessNew"/>
    <dgm:cxn modelId="{23B3D98E-460A-434E-860F-667BF5810821}" type="presParOf" srcId="{4DF5F273-9F95-4B6B-846A-6950F8D1185C}" destId="{ADE6D888-C3AF-42AC-84AD-4366419D584C}" srcOrd="7" destOrd="0" presId="urn:microsoft.com/office/officeart/2016/7/layout/RepeatingBendingProcessNew"/>
    <dgm:cxn modelId="{754B7218-76E2-4FA5-A315-9757D5822477}" type="presParOf" srcId="{ADE6D888-C3AF-42AC-84AD-4366419D584C}" destId="{7B096157-7C28-4F00-A5F2-324382CA2D75}" srcOrd="0" destOrd="0" presId="urn:microsoft.com/office/officeart/2016/7/layout/RepeatingBendingProcessNew"/>
    <dgm:cxn modelId="{93536DAA-9ABC-4575-9D1A-9F55509D28BE}" type="presParOf" srcId="{4DF5F273-9F95-4B6B-846A-6950F8D1185C}" destId="{31BE2DC7-ECF7-43CE-AE17-93CE7E0C1B57}" srcOrd="8" destOrd="0" presId="urn:microsoft.com/office/officeart/2016/7/layout/RepeatingBendingProcessNew"/>
    <dgm:cxn modelId="{5C4A020F-E1F6-4626-9F48-4DE153C9E4A3}" type="presParOf" srcId="{4DF5F273-9F95-4B6B-846A-6950F8D1185C}" destId="{1A696C80-8BC2-4B69-87AC-F632BA801F32}" srcOrd="9" destOrd="0" presId="urn:microsoft.com/office/officeart/2016/7/layout/RepeatingBendingProcessNew"/>
    <dgm:cxn modelId="{B6972C16-3E38-4D43-8FFB-E400A4A731BF}" type="presParOf" srcId="{1A696C80-8BC2-4B69-87AC-F632BA801F32}" destId="{3132457C-DB19-4ADA-961A-E96083DB4D54}" srcOrd="0" destOrd="0" presId="urn:microsoft.com/office/officeart/2016/7/layout/RepeatingBendingProcessNew"/>
    <dgm:cxn modelId="{3723DB57-D01B-4305-BEE1-F8DEAC77AD63}" type="presParOf" srcId="{4DF5F273-9F95-4B6B-846A-6950F8D1185C}" destId="{A16AD79D-E302-4885-9B22-ED5E8D4E84C3}"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E9F41A-37D5-4EE7-8621-80C60B936E7B}">
      <dsp:nvSpPr>
        <dsp:cNvPr id="0" name=""/>
        <dsp:cNvSpPr/>
      </dsp:nvSpPr>
      <dsp:spPr>
        <a:xfrm>
          <a:off x="0" y="0"/>
          <a:ext cx="5181600" cy="16459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 35-year-old man diagnosed with Autism Spectrum Disorder</a:t>
          </a:r>
          <a:endParaRPr lang="en-US" sz="1700" kern="1200"/>
        </a:p>
      </dsp:txBody>
      <dsp:txXfrm>
        <a:off x="48207" y="48207"/>
        <a:ext cx="3405524" cy="1549506"/>
      </dsp:txXfrm>
    </dsp:sp>
    <dsp:sp modelId="{8D5ED3DF-632A-401B-91B9-FB4E806712A6}">
      <dsp:nvSpPr>
        <dsp:cNvPr id="0" name=""/>
        <dsp:cNvSpPr/>
      </dsp:nvSpPr>
      <dsp:spPr>
        <a:xfrm>
          <a:off x="457199" y="1920240"/>
          <a:ext cx="5181600" cy="16459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Convicted for a series of low-level offences – theft and public order offences</a:t>
          </a:r>
          <a:endParaRPr lang="en-US" sz="1700" kern="1200"/>
        </a:p>
      </dsp:txBody>
      <dsp:txXfrm>
        <a:off x="505406" y="1968447"/>
        <a:ext cx="3558138" cy="1549506"/>
      </dsp:txXfrm>
    </dsp:sp>
    <dsp:sp modelId="{23FB2800-F5B4-4334-BF51-FE488A84177F}">
      <dsp:nvSpPr>
        <dsp:cNvPr id="0" name=""/>
        <dsp:cNvSpPr/>
      </dsp:nvSpPr>
      <dsp:spPr>
        <a:xfrm>
          <a:off x="914399" y="3840480"/>
          <a:ext cx="5181600" cy="16459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His autism was not identified until after his initial interactions with the CJS – important to identify neurodiverse conditions from custody to court and to prison (Woodhouse </a:t>
          </a:r>
          <a:r>
            <a:rPr lang="en-GB" sz="1700" i="1" kern="1200"/>
            <a:t>et al., </a:t>
          </a:r>
          <a:r>
            <a:rPr lang="en-GB" sz="1700" kern="1200"/>
            <a:t>2024).</a:t>
          </a:r>
          <a:endParaRPr lang="en-US" sz="1700" kern="1200"/>
        </a:p>
      </dsp:txBody>
      <dsp:txXfrm>
        <a:off x="962606" y="3888687"/>
        <a:ext cx="3558138" cy="1549506"/>
      </dsp:txXfrm>
    </dsp:sp>
    <dsp:sp modelId="{994CC936-EAE4-4D5E-957E-F21F9327FEAD}">
      <dsp:nvSpPr>
        <dsp:cNvPr id="0" name=""/>
        <dsp:cNvSpPr/>
      </dsp:nvSpPr>
      <dsp:spPr>
        <a:xfrm>
          <a:off x="4111752" y="1248156"/>
          <a:ext cx="1069848" cy="1069848"/>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352468" y="1248156"/>
        <a:ext cx="588416" cy="805061"/>
      </dsp:txXfrm>
    </dsp:sp>
    <dsp:sp modelId="{1C1A3B84-BF15-40ED-B252-E13F46448408}">
      <dsp:nvSpPr>
        <dsp:cNvPr id="0" name=""/>
        <dsp:cNvSpPr/>
      </dsp:nvSpPr>
      <dsp:spPr>
        <a:xfrm>
          <a:off x="4568952" y="3157423"/>
          <a:ext cx="1069848" cy="1069848"/>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809668" y="3157423"/>
        <a:ext cx="588416" cy="80506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CC72F5-12EE-4D19-9BEF-852A82AC1BB2}">
      <dsp:nvSpPr>
        <dsp:cNvPr id="0" name=""/>
        <dsp:cNvSpPr/>
      </dsp:nvSpPr>
      <dsp:spPr>
        <a:xfrm>
          <a:off x="8547" y="902916"/>
          <a:ext cx="2554833" cy="15329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Vulnerabilities to bullying and being forced into things by other people, misunderstanding social cues and rules (Pearson, Rees and Forster, 2022).</a:t>
          </a:r>
          <a:endParaRPr lang="en-US" sz="1600" kern="1200"/>
        </a:p>
      </dsp:txBody>
      <dsp:txXfrm>
        <a:off x="53444" y="947813"/>
        <a:ext cx="2465039" cy="1443106"/>
      </dsp:txXfrm>
    </dsp:sp>
    <dsp:sp modelId="{DAEB38C7-9E08-4E5D-9E62-F4C8FE02DADF}">
      <dsp:nvSpPr>
        <dsp:cNvPr id="0" name=""/>
        <dsp:cNvSpPr/>
      </dsp:nvSpPr>
      <dsp:spPr>
        <a:xfrm>
          <a:off x="2788206" y="1352567"/>
          <a:ext cx="541624" cy="63359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2788206" y="1479287"/>
        <a:ext cx="379137" cy="380158"/>
      </dsp:txXfrm>
    </dsp:sp>
    <dsp:sp modelId="{62271060-D740-4E68-87BB-4F58D2826621}">
      <dsp:nvSpPr>
        <dsp:cNvPr id="0" name=""/>
        <dsp:cNvSpPr/>
      </dsp:nvSpPr>
      <dsp:spPr>
        <a:xfrm>
          <a:off x="3585315" y="902916"/>
          <a:ext cx="2554833" cy="15329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Busy shop (loud, smells, people) could lead him to sensory overload or meltdown </a:t>
          </a:r>
          <a:endParaRPr lang="en-US" sz="1600" kern="1200"/>
        </a:p>
      </dsp:txBody>
      <dsp:txXfrm>
        <a:off x="3630212" y="947813"/>
        <a:ext cx="2465039" cy="1443106"/>
      </dsp:txXfrm>
    </dsp:sp>
    <dsp:sp modelId="{321354E4-8CFC-41D5-8225-BD7FFF53959F}">
      <dsp:nvSpPr>
        <dsp:cNvPr id="0" name=""/>
        <dsp:cNvSpPr/>
      </dsp:nvSpPr>
      <dsp:spPr>
        <a:xfrm>
          <a:off x="6364974" y="1352567"/>
          <a:ext cx="541624" cy="63359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6364974" y="1479287"/>
        <a:ext cx="379137" cy="380158"/>
      </dsp:txXfrm>
    </dsp:sp>
    <dsp:sp modelId="{B12AA702-4F92-4884-A14D-52CAD9774219}">
      <dsp:nvSpPr>
        <dsp:cNvPr id="0" name=""/>
        <dsp:cNvSpPr/>
      </dsp:nvSpPr>
      <dsp:spPr>
        <a:xfrm>
          <a:off x="7162082" y="902916"/>
          <a:ext cx="2554833" cy="15329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Vacate the situation and forget to pay </a:t>
          </a:r>
          <a:endParaRPr lang="en-US" sz="1600" kern="1200"/>
        </a:p>
      </dsp:txBody>
      <dsp:txXfrm>
        <a:off x="7206979" y="947813"/>
        <a:ext cx="2465039" cy="14431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CC72F5-12EE-4D19-9BEF-852A82AC1BB2}">
      <dsp:nvSpPr>
        <dsp:cNvPr id="0" name=""/>
        <dsp:cNvSpPr/>
      </dsp:nvSpPr>
      <dsp:spPr>
        <a:xfrm>
          <a:off x="8547" y="902916"/>
          <a:ext cx="2554833" cy="15329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Misinterpreting social rules or experiencing a meltdown which is an intense reaction to a stressful situation (National Autistic Society, 2022).</a:t>
          </a:r>
          <a:endParaRPr lang="en-US" sz="1300" kern="1200"/>
        </a:p>
      </dsp:txBody>
      <dsp:txXfrm>
        <a:off x="53444" y="947813"/>
        <a:ext cx="2465039" cy="1443106"/>
      </dsp:txXfrm>
    </dsp:sp>
    <dsp:sp modelId="{DAEB38C7-9E08-4E5D-9E62-F4C8FE02DADF}">
      <dsp:nvSpPr>
        <dsp:cNvPr id="0" name=""/>
        <dsp:cNvSpPr/>
      </dsp:nvSpPr>
      <dsp:spPr>
        <a:xfrm>
          <a:off x="2788206" y="1352567"/>
          <a:ext cx="541624" cy="63359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2788206" y="1479287"/>
        <a:ext cx="379137" cy="380158"/>
      </dsp:txXfrm>
    </dsp:sp>
    <dsp:sp modelId="{62271060-D740-4E68-87BB-4F58D2826621}">
      <dsp:nvSpPr>
        <dsp:cNvPr id="0" name=""/>
        <dsp:cNvSpPr/>
      </dsp:nvSpPr>
      <dsp:spPr>
        <a:xfrm>
          <a:off x="3585315" y="902916"/>
          <a:ext cx="2554833" cy="15329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Meltdowns are often misinterpreted by police as violent or aggressive behaviour (Haas and Gibbs, 2021). </a:t>
          </a:r>
          <a:endParaRPr lang="en-US" sz="1300" kern="1200"/>
        </a:p>
      </dsp:txBody>
      <dsp:txXfrm>
        <a:off x="3630212" y="947813"/>
        <a:ext cx="2465039" cy="1443106"/>
      </dsp:txXfrm>
    </dsp:sp>
    <dsp:sp modelId="{321354E4-8CFC-41D5-8225-BD7FFF53959F}">
      <dsp:nvSpPr>
        <dsp:cNvPr id="0" name=""/>
        <dsp:cNvSpPr/>
      </dsp:nvSpPr>
      <dsp:spPr>
        <a:xfrm>
          <a:off x="6364974" y="1352567"/>
          <a:ext cx="541624" cy="63359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6364974" y="1479287"/>
        <a:ext cx="379137" cy="380158"/>
      </dsp:txXfrm>
    </dsp:sp>
    <dsp:sp modelId="{B12AA702-4F92-4884-A14D-52CAD9774219}">
      <dsp:nvSpPr>
        <dsp:cNvPr id="0" name=""/>
        <dsp:cNvSpPr/>
      </dsp:nvSpPr>
      <dsp:spPr>
        <a:xfrm>
          <a:off x="7162082" y="902916"/>
          <a:ext cx="2554833" cy="15329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Stimming – movements/sounds to regulate (Morris </a:t>
          </a:r>
          <a:r>
            <a:rPr lang="en-GB" sz="1300" i="1" kern="1200"/>
            <a:t>et al</a:t>
          </a:r>
          <a:r>
            <a:rPr lang="en-GB" sz="1300" kern="1200"/>
            <a:t>., 2025) often  misinterpreted as being erratic, aggressive  and some may have thought he was under the influence of drugs and/or alcohol (Salerno-Ferraro and Schuller, 2020).</a:t>
          </a:r>
          <a:endParaRPr lang="en-US" sz="1300" kern="1200"/>
        </a:p>
      </dsp:txBody>
      <dsp:txXfrm>
        <a:off x="7206979" y="947813"/>
        <a:ext cx="2465039" cy="14431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2FCDD0-C311-4441-9B8E-99054B51C0D7}">
      <dsp:nvSpPr>
        <dsp:cNvPr id="0" name=""/>
        <dsp:cNvSpPr/>
      </dsp:nvSpPr>
      <dsp:spPr>
        <a:xfrm>
          <a:off x="392816" y="2876"/>
          <a:ext cx="2719145" cy="16314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ND people can maintain relationships despite social challenges (Cook, Crane and Mandy, 2024).</a:t>
          </a:r>
          <a:endParaRPr lang="en-US" sz="1600" kern="1200"/>
        </a:p>
      </dsp:txBody>
      <dsp:txXfrm>
        <a:off x="392816" y="2876"/>
        <a:ext cx="2719145" cy="1631487"/>
      </dsp:txXfrm>
    </dsp:sp>
    <dsp:sp modelId="{B242CB86-7981-4B17-B8E1-7C0A35822E22}">
      <dsp:nvSpPr>
        <dsp:cNvPr id="0" name=""/>
        <dsp:cNvSpPr/>
      </dsp:nvSpPr>
      <dsp:spPr>
        <a:xfrm>
          <a:off x="3383877" y="2876"/>
          <a:ext cx="2719145" cy="16314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Navigating social interactions can be difficult for ND people and can lead to misunderstandings if social cues are missed (Crompton </a:t>
          </a:r>
          <a:r>
            <a:rPr lang="en-GB" sz="1600" i="1" kern="1200"/>
            <a:t>et al., </a:t>
          </a:r>
          <a:r>
            <a:rPr lang="en-GB" sz="1600" kern="1200"/>
            <a:t>2020).</a:t>
          </a:r>
          <a:endParaRPr lang="en-US" sz="1600" kern="1200"/>
        </a:p>
      </dsp:txBody>
      <dsp:txXfrm>
        <a:off x="3383877" y="2876"/>
        <a:ext cx="2719145" cy="1631487"/>
      </dsp:txXfrm>
    </dsp:sp>
    <dsp:sp modelId="{1AEF8313-A2D3-4F4B-92AE-D447CB90492C}">
      <dsp:nvSpPr>
        <dsp:cNvPr id="0" name=""/>
        <dsp:cNvSpPr/>
      </dsp:nvSpPr>
      <dsp:spPr>
        <a:xfrm>
          <a:off x="6374938" y="2876"/>
          <a:ext cx="2719145" cy="16314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Sensory triggers are anxiety inducing, overwhelming and draining (Brake, 2025).</a:t>
          </a:r>
          <a:endParaRPr lang="en-US" sz="1600" kern="1200"/>
        </a:p>
      </dsp:txBody>
      <dsp:txXfrm>
        <a:off x="6374938" y="2876"/>
        <a:ext cx="2719145" cy="1631487"/>
      </dsp:txXfrm>
    </dsp:sp>
    <dsp:sp modelId="{1BF03BF9-F835-4437-B7B5-2ADFB7756383}">
      <dsp:nvSpPr>
        <dsp:cNvPr id="0" name=""/>
        <dsp:cNvSpPr/>
      </dsp:nvSpPr>
      <dsp:spPr>
        <a:xfrm>
          <a:off x="392816" y="1906278"/>
          <a:ext cx="2719145" cy="16314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Auditory triggers in prison – alarms, keys, echoes and cell doors slamming (Allely and Wood, 2022).</a:t>
          </a:r>
          <a:endParaRPr lang="en-US" sz="1600" kern="1200"/>
        </a:p>
      </dsp:txBody>
      <dsp:txXfrm>
        <a:off x="392816" y="1906278"/>
        <a:ext cx="2719145" cy="1631487"/>
      </dsp:txXfrm>
    </dsp:sp>
    <dsp:sp modelId="{624FFE50-A8D0-4405-AFE5-B19CC8539F4A}">
      <dsp:nvSpPr>
        <dsp:cNvPr id="0" name=""/>
        <dsp:cNvSpPr/>
      </dsp:nvSpPr>
      <dsp:spPr>
        <a:xfrm>
          <a:off x="3383877" y="1906278"/>
          <a:ext cx="2719145" cy="16314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Communication difficulties are heightened in the CJS as you are required to recall, react and give information under high pressure environments (</a:t>
          </a:r>
          <a:r>
            <a:rPr lang="en-GB" sz="1600" kern="1200" err="1"/>
            <a:t>Slavny</a:t>
          </a:r>
          <a:r>
            <a:rPr lang="en-GB" sz="1600" kern="1200"/>
            <a:t>-Cross </a:t>
          </a:r>
          <a:r>
            <a:rPr lang="en-GB" sz="1600" i="1" kern="1200"/>
            <a:t>et al</a:t>
          </a:r>
          <a:r>
            <a:rPr lang="en-GB" sz="1600" kern="1200"/>
            <a:t>., 2023).</a:t>
          </a:r>
          <a:endParaRPr lang="en-US" sz="1600" kern="1200"/>
        </a:p>
      </dsp:txBody>
      <dsp:txXfrm>
        <a:off x="3383877" y="1906278"/>
        <a:ext cx="2719145" cy="1631487"/>
      </dsp:txXfrm>
    </dsp:sp>
    <dsp:sp modelId="{D2FF54CB-F297-4A3F-BFA1-0C9CB1FC5174}">
      <dsp:nvSpPr>
        <dsp:cNvPr id="0" name=""/>
        <dsp:cNvSpPr/>
      </dsp:nvSpPr>
      <dsp:spPr>
        <a:xfrm>
          <a:off x="6374938" y="1906278"/>
          <a:ext cx="2719145" cy="16314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Important for staff to know how to best communicate with autistic people in moments of high emotion (Oldenberg </a:t>
          </a:r>
          <a:r>
            <a:rPr lang="en-GB" sz="1600" i="1" kern="1200"/>
            <a:t>et al.</a:t>
          </a:r>
          <a:r>
            <a:rPr lang="en-GB" sz="1600" kern="1200"/>
            <a:t>, 2026).</a:t>
          </a:r>
          <a:endParaRPr lang="en-US" sz="1600" kern="1200"/>
        </a:p>
      </dsp:txBody>
      <dsp:txXfrm>
        <a:off x="6374938" y="1906278"/>
        <a:ext cx="2719145" cy="163148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D14DBC-E09F-445A-AD44-44AA0EB51514}">
      <dsp:nvSpPr>
        <dsp:cNvPr id="0" name=""/>
        <dsp:cNvSpPr/>
      </dsp:nvSpPr>
      <dsp:spPr>
        <a:xfrm>
          <a:off x="2935896" y="698042"/>
          <a:ext cx="538336" cy="91440"/>
        </a:xfrm>
        <a:custGeom>
          <a:avLst/>
          <a:gdLst/>
          <a:ahLst/>
          <a:cxnLst/>
          <a:rect l="0" t="0" r="0" b="0"/>
          <a:pathLst>
            <a:path>
              <a:moveTo>
                <a:pt x="0" y="45720"/>
              </a:moveTo>
              <a:lnTo>
                <a:pt x="53833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90841" y="740917"/>
        <a:ext cx="28446" cy="5689"/>
      </dsp:txXfrm>
    </dsp:sp>
    <dsp:sp modelId="{AE12D215-4E62-4E70-993F-FEB51EA7CF63}">
      <dsp:nvSpPr>
        <dsp:cNvPr id="0" name=""/>
        <dsp:cNvSpPr/>
      </dsp:nvSpPr>
      <dsp:spPr>
        <a:xfrm>
          <a:off x="464061" y="1671"/>
          <a:ext cx="2473635" cy="148418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210" tIns="127231" rIns="121210" bIns="127231" numCol="1" spcCol="1270" anchor="ctr" anchorCtr="0">
          <a:noAutofit/>
        </a:bodyPr>
        <a:lstStyle/>
        <a:p>
          <a:pPr marL="0" lvl="0" indent="0" algn="ctr" defTabSz="666750">
            <a:lnSpc>
              <a:spcPct val="90000"/>
            </a:lnSpc>
            <a:spcBef>
              <a:spcPct val="0"/>
            </a:spcBef>
            <a:spcAft>
              <a:spcPct val="35000"/>
            </a:spcAft>
            <a:buNone/>
          </a:pPr>
          <a:r>
            <a:rPr lang="en-GB" sz="1500" kern="1200"/>
            <a:t>Training from autistic people whether that be in the criminal justice context or in general life should be at the forefront ,of policies (Mason </a:t>
          </a:r>
          <a:r>
            <a:rPr lang="en-GB" sz="1500" i="1" kern="1200"/>
            <a:t>et al</a:t>
          </a:r>
          <a:r>
            <a:rPr lang="en-GB" sz="1500" kern="1200"/>
            <a:t>., 2025).</a:t>
          </a:r>
          <a:endParaRPr lang="en-US" sz="1500" kern="1200"/>
        </a:p>
      </dsp:txBody>
      <dsp:txXfrm>
        <a:off x="464061" y="1671"/>
        <a:ext cx="2473635" cy="1484181"/>
      </dsp:txXfrm>
    </dsp:sp>
    <dsp:sp modelId="{173949A4-5DBD-447A-8974-62104EDF3DB1}">
      <dsp:nvSpPr>
        <dsp:cNvPr id="0" name=""/>
        <dsp:cNvSpPr/>
      </dsp:nvSpPr>
      <dsp:spPr>
        <a:xfrm>
          <a:off x="5978468" y="698042"/>
          <a:ext cx="538336" cy="91440"/>
        </a:xfrm>
        <a:custGeom>
          <a:avLst/>
          <a:gdLst/>
          <a:ahLst/>
          <a:cxnLst/>
          <a:rect l="0" t="0" r="0" b="0"/>
          <a:pathLst>
            <a:path>
              <a:moveTo>
                <a:pt x="0" y="45720"/>
              </a:moveTo>
              <a:lnTo>
                <a:pt x="53833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233412" y="740917"/>
        <a:ext cx="28446" cy="5689"/>
      </dsp:txXfrm>
    </dsp:sp>
    <dsp:sp modelId="{768A15A6-AB89-48C2-AA38-CB900AC53949}">
      <dsp:nvSpPr>
        <dsp:cNvPr id="0" name=""/>
        <dsp:cNvSpPr/>
      </dsp:nvSpPr>
      <dsp:spPr>
        <a:xfrm>
          <a:off x="3506632" y="1671"/>
          <a:ext cx="2473635" cy="148418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210" tIns="127231" rIns="121210" bIns="127231" numCol="1" spcCol="1270" anchor="ctr" anchorCtr="0">
          <a:noAutofit/>
        </a:bodyPr>
        <a:lstStyle/>
        <a:p>
          <a:pPr marL="0" lvl="0" indent="0" algn="ctr" defTabSz="666750">
            <a:lnSpc>
              <a:spcPct val="90000"/>
            </a:lnSpc>
            <a:spcBef>
              <a:spcPct val="0"/>
            </a:spcBef>
            <a:spcAft>
              <a:spcPct val="35000"/>
            </a:spcAft>
            <a:buNone/>
          </a:pPr>
          <a:r>
            <a:rPr lang="en-GB" sz="1500" kern="1200"/>
            <a:t>Little use of this training is a let down to the autistic community (Woodhouse </a:t>
          </a:r>
          <a:r>
            <a:rPr lang="en-GB" sz="1500" i="1" kern="1200"/>
            <a:t>et al., </a:t>
          </a:r>
          <a:r>
            <a:rPr lang="en-GB" sz="1500" kern="1200"/>
            <a:t>2024).</a:t>
          </a:r>
          <a:endParaRPr lang="en-US" sz="1500" kern="1200"/>
        </a:p>
      </dsp:txBody>
      <dsp:txXfrm>
        <a:off x="3506632" y="1671"/>
        <a:ext cx="2473635" cy="1484181"/>
      </dsp:txXfrm>
    </dsp:sp>
    <dsp:sp modelId="{ADE6D888-C3AF-42AC-84AD-4366419D584C}">
      <dsp:nvSpPr>
        <dsp:cNvPr id="0" name=""/>
        <dsp:cNvSpPr/>
      </dsp:nvSpPr>
      <dsp:spPr>
        <a:xfrm>
          <a:off x="1700879" y="1484052"/>
          <a:ext cx="6085142" cy="538336"/>
        </a:xfrm>
        <a:custGeom>
          <a:avLst/>
          <a:gdLst/>
          <a:ahLst/>
          <a:cxnLst/>
          <a:rect l="0" t="0" r="0" b="0"/>
          <a:pathLst>
            <a:path>
              <a:moveTo>
                <a:pt x="6085142" y="0"/>
              </a:moveTo>
              <a:lnTo>
                <a:pt x="6085142" y="286268"/>
              </a:lnTo>
              <a:lnTo>
                <a:pt x="0" y="286268"/>
              </a:lnTo>
              <a:lnTo>
                <a:pt x="0" y="538336"/>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590658" y="1750376"/>
        <a:ext cx="305584" cy="5689"/>
      </dsp:txXfrm>
    </dsp:sp>
    <dsp:sp modelId="{61B1EF75-EFA1-41E7-A1E3-B4C9EBD76554}">
      <dsp:nvSpPr>
        <dsp:cNvPr id="0" name=""/>
        <dsp:cNvSpPr/>
      </dsp:nvSpPr>
      <dsp:spPr>
        <a:xfrm>
          <a:off x="6549204" y="1671"/>
          <a:ext cx="2473635" cy="148418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210" tIns="127231" rIns="121210" bIns="127231" numCol="1" spcCol="1270" anchor="ctr" anchorCtr="0">
          <a:noAutofit/>
        </a:bodyPr>
        <a:lstStyle/>
        <a:p>
          <a:pPr marL="0" lvl="0" indent="0" algn="ctr" defTabSz="666750">
            <a:lnSpc>
              <a:spcPct val="90000"/>
            </a:lnSpc>
            <a:spcBef>
              <a:spcPct val="0"/>
            </a:spcBef>
            <a:spcAft>
              <a:spcPct val="35000"/>
            </a:spcAft>
            <a:buNone/>
          </a:pPr>
          <a:r>
            <a:rPr lang="en-GB" sz="1500" kern="1200"/>
            <a:t>Training would be much more relevant and result in better outcomes (King and Charles, 2025).</a:t>
          </a:r>
          <a:endParaRPr lang="en-US" sz="1500" kern="1200"/>
        </a:p>
      </dsp:txBody>
      <dsp:txXfrm>
        <a:off x="6549204" y="1671"/>
        <a:ext cx="2473635" cy="1484181"/>
      </dsp:txXfrm>
    </dsp:sp>
    <dsp:sp modelId="{72DF79E1-B427-41D8-AAF8-FF1B405A920E}">
      <dsp:nvSpPr>
        <dsp:cNvPr id="0" name=""/>
        <dsp:cNvSpPr/>
      </dsp:nvSpPr>
      <dsp:spPr>
        <a:xfrm>
          <a:off x="2935896" y="2751159"/>
          <a:ext cx="538336" cy="91440"/>
        </a:xfrm>
        <a:custGeom>
          <a:avLst/>
          <a:gdLst/>
          <a:ahLst/>
          <a:cxnLst/>
          <a:rect l="0" t="0" r="0" b="0"/>
          <a:pathLst>
            <a:path>
              <a:moveTo>
                <a:pt x="0" y="45720"/>
              </a:moveTo>
              <a:lnTo>
                <a:pt x="53833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90841" y="2794034"/>
        <a:ext cx="28446" cy="5689"/>
      </dsp:txXfrm>
    </dsp:sp>
    <dsp:sp modelId="{AC3DBBB9-9AC0-4318-A415-4544D6BBD3D5}">
      <dsp:nvSpPr>
        <dsp:cNvPr id="0" name=""/>
        <dsp:cNvSpPr/>
      </dsp:nvSpPr>
      <dsp:spPr>
        <a:xfrm>
          <a:off x="464061" y="2054789"/>
          <a:ext cx="2473635" cy="148418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210" tIns="127231" rIns="121210" bIns="127231" numCol="1" spcCol="1270" anchor="ctr" anchorCtr="0">
          <a:noAutofit/>
        </a:bodyPr>
        <a:lstStyle/>
        <a:p>
          <a:pPr marL="0" lvl="0" indent="0" algn="ctr" defTabSz="666750">
            <a:lnSpc>
              <a:spcPct val="90000"/>
            </a:lnSpc>
            <a:spcBef>
              <a:spcPct val="0"/>
            </a:spcBef>
            <a:spcAft>
              <a:spcPct val="35000"/>
            </a:spcAft>
            <a:buNone/>
          </a:pPr>
          <a:r>
            <a:rPr lang="en-GB" sz="1500" kern="1200"/>
            <a:t>2022 research – critical to incorporate real-life autism experiences into training (Cooper </a:t>
          </a:r>
          <a:r>
            <a:rPr lang="en-GB" sz="1500" i="1" kern="1200"/>
            <a:t>at al</a:t>
          </a:r>
          <a:r>
            <a:rPr lang="en-GB" sz="1500" kern="1200"/>
            <a:t>., 2022).</a:t>
          </a:r>
          <a:endParaRPr lang="en-US" sz="1500" kern="1200"/>
        </a:p>
      </dsp:txBody>
      <dsp:txXfrm>
        <a:off x="464061" y="2054789"/>
        <a:ext cx="2473635" cy="1484181"/>
      </dsp:txXfrm>
    </dsp:sp>
    <dsp:sp modelId="{1A696C80-8BC2-4B69-87AC-F632BA801F32}">
      <dsp:nvSpPr>
        <dsp:cNvPr id="0" name=""/>
        <dsp:cNvSpPr/>
      </dsp:nvSpPr>
      <dsp:spPr>
        <a:xfrm>
          <a:off x="5978468" y="2751159"/>
          <a:ext cx="538336" cy="91440"/>
        </a:xfrm>
        <a:custGeom>
          <a:avLst/>
          <a:gdLst/>
          <a:ahLst/>
          <a:cxnLst/>
          <a:rect l="0" t="0" r="0" b="0"/>
          <a:pathLst>
            <a:path>
              <a:moveTo>
                <a:pt x="0" y="45720"/>
              </a:moveTo>
              <a:lnTo>
                <a:pt x="53833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233412" y="2794034"/>
        <a:ext cx="28446" cy="5689"/>
      </dsp:txXfrm>
    </dsp:sp>
    <dsp:sp modelId="{31BE2DC7-ECF7-43CE-AE17-93CE7E0C1B57}">
      <dsp:nvSpPr>
        <dsp:cNvPr id="0" name=""/>
        <dsp:cNvSpPr/>
      </dsp:nvSpPr>
      <dsp:spPr>
        <a:xfrm>
          <a:off x="3506632" y="2054789"/>
          <a:ext cx="2473635" cy="148418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210" tIns="127231" rIns="121210" bIns="127231" numCol="1" spcCol="1270" anchor="ctr" anchorCtr="0">
          <a:noAutofit/>
        </a:bodyPr>
        <a:lstStyle/>
        <a:p>
          <a:pPr marL="0" lvl="0" indent="0" algn="ctr" defTabSz="666750">
            <a:lnSpc>
              <a:spcPct val="90000"/>
            </a:lnSpc>
            <a:spcBef>
              <a:spcPct val="0"/>
            </a:spcBef>
            <a:spcAft>
              <a:spcPct val="35000"/>
            </a:spcAft>
            <a:buNone/>
          </a:pPr>
          <a:r>
            <a:rPr lang="en-GB" sz="1500" kern="1200"/>
            <a:t>Autistic people in the CJS face many barriers </a:t>
          </a:r>
          <a:endParaRPr lang="en-US" sz="1500" kern="1200"/>
        </a:p>
      </dsp:txBody>
      <dsp:txXfrm>
        <a:off x="3506632" y="2054789"/>
        <a:ext cx="2473635" cy="1484181"/>
      </dsp:txXfrm>
    </dsp:sp>
    <dsp:sp modelId="{A16AD79D-E302-4885-9B22-ED5E8D4E84C3}">
      <dsp:nvSpPr>
        <dsp:cNvPr id="0" name=""/>
        <dsp:cNvSpPr/>
      </dsp:nvSpPr>
      <dsp:spPr>
        <a:xfrm>
          <a:off x="6549204" y="2054789"/>
          <a:ext cx="2473635" cy="148418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210" tIns="127231" rIns="121210" bIns="127231" numCol="1" spcCol="1270" anchor="ctr" anchorCtr="0">
          <a:noAutofit/>
        </a:bodyPr>
        <a:lstStyle/>
        <a:p>
          <a:pPr marL="0" lvl="0" indent="0" algn="ctr" defTabSz="666750">
            <a:lnSpc>
              <a:spcPct val="90000"/>
            </a:lnSpc>
            <a:spcBef>
              <a:spcPct val="0"/>
            </a:spcBef>
            <a:spcAft>
              <a:spcPct val="35000"/>
            </a:spcAft>
            <a:buNone/>
          </a:pPr>
          <a:r>
            <a:rPr lang="en-GB" sz="1500" kern="1200"/>
            <a:t>Lived experience training would begin a major shift in the relationship between the CJS and people with ASD (Gibbs </a:t>
          </a:r>
          <a:r>
            <a:rPr lang="en-GB" sz="1500" i="1" kern="1200"/>
            <a:t>et al</a:t>
          </a:r>
          <a:r>
            <a:rPr lang="en-GB" sz="1500" kern="1200"/>
            <a:t>., 2023).</a:t>
          </a:r>
          <a:endParaRPr lang="en-US" sz="1500" kern="1200"/>
        </a:p>
      </dsp:txBody>
      <dsp:txXfrm>
        <a:off x="6549204" y="2054789"/>
        <a:ext cx="2473635" cy="148418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D14DBC-E09F-445A-AD44-44AA0EB51514}">
      <dsp:nvSpPr>
        <dsp:cNvPr id="0" name=""/>
        <dsp:cNvSpPr/>
      </dsp:nvSpPr>
      <dsp:spPr>
        <a:xfrm>
          <a:off x="2935896" y="698042"/>
          <a:ext cx="538336" cy="91440"/>
        </a:xfrm>
        <a:custGeom>
          <a:avLst/>
          <a:gdLst/>
          <a:ahLst/>
          <a:cxnLst/>
          <a:rect l="0" t="0" r="0" b="0"/>
          <a:pathLst>
            <a:path>
              <a:moveTo>
                <a:pt x="0" y="45720"/>
              </a:moveTo>
              <a:lnTo>
                <a:pt x="53833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90841" y="740917"/>
        <a:ext cx="28446" cy="5689"/>
      </dsp:txXfrm>
    </dsp:sp>
    <dsp:sp modelId="{AE12D215-4E62-4E70-993F-FEB51EA7CF63}">
      <dsp:nvSpPr>
        <dsp:cNvPr id="0" name=""/>
        <dsp:cNvSpPr/>
      </dsp:nvSpPr>
      <dsp:spPr>
        <a:xfrm>
          <a:off x="464061" y="1671"/>
          <a:ext cx="2473635" cy="148418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210" tIns="127231" rIns="121210" bIns="127231" numCol="1" spcCol="1270" anchor="ctr" anchorCtr="0">
          <a:noAutofit/>
        </a:bodyPr>
        <a:lstStyle/>
        <a:p>
          <a:pPr marL="0" lvl="0" indent="0" algn="ctr" defTabSz="577850">
            <a:lnSpc>
              <a:spcPct val="90000"/>
            </a:lnSpc>
            <a:spcBef>
              <a:spcPct val="0"/>
            </a:spcBef>
            <a:spcAft>
              <a:spcPct val="35000"/>
            </a:spcAft>
            <a:buNone/>
          </a:pPr>
          <a:r>
            <a:rPr lang="en-US" sz="1300" kern="1200"/>
            <a:t>Rigid prison routine can be beneficial to some autistic individuals (Petty and Cantwell, 2025) but unannounced procedures cause anxiety (Baird, Pavlo and </a:t>
          </a:r>
          <a:r>
            <a:rPr lang="en-US" sz="1300" kern="1200" err="1"/>
            <a:t>Perude</a:t>
          </a:r>
          <a:r>
            <a:rPr lang="en-US" sz="1300" kern="1200"/>
            <a:t>, 2023).</a:t>
          </a:r>
        </a:p>
      </dsp:txBody>
      <dsp:txXfrm>
        <a:off x="464061" y="1671"/>
        <a:ext cx="2473635" cy="1484181"/>
      </dsp:txXfrm>
    </dsp:sp>
    <dsp:sp modelId="{173949A4-5DBD-447A-8974-62104EDF3DB1}">
      <dsp:nvSpPr>
        <dsp:cNvPr id="0" name=""/>
        <dsp:cNvSpPr/>
      </dsp:nvSpPr>
      <dsp:spPr>
        <a:xfrm>
          <a:off x="5978468" y="698042"/>
          <a:ext cx="538336" cy="91440"/>
        </a:xfrm>
        <a:custGeom>
          <a:avLst/>
          <a:gdLst/>
          <a:ahLst/>
          <a:cxnLst/>
          <a:rect l="0" t="0" r="0" b="0"/>
          <a:pathLst>
            <a:path>
              <a:moveTo>
                <a:pt x="0" y="45720"/>
              </a:moveTo>
              <a:lnTo>
                <a:pt x="53833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233412" y="740917"/>
        <a:ext cx="28446" cy="5689"/>
      </dsp:txXfrm>
    </dsp:sp>
    <dsp:sp modelId="{768A15A6-AB89-48C2-AA38-CB900AC53949}">
      <dsp:nvSpPr>
        <dsp:cNvPr id="0" name=""/>
        <dsp:cNvSpPr/>
      </dsp:nvSpPr>
      <dsp:spPr>
        <a:xfrm>
          <a:off x="3506632" y="1671"/>
          <a:ext cx="2473635" cy="148418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210" tIns="127231" rIns="121210" bIns="127231" numCol="1" spcCol="1270" anchor="ctr" anchorCtr="0">
          <a:noAutofit/>
        </a:bodyPr>
        <a:lstStyle/>
        <a:p>
          <a:pPr marL="0" lvl="0" indent="0" algn="ctr" defTabSz="577850">
            <a:lnSpc>
              <a:spcPct val="90000"/>
            </a:lnSpc>
            <a:spcBef>
              <a:spcPct val="0"/>
            </a:spcBef>
            <a:spcAft>
              <a:spcPct val="35000"/>
            </a:spcAft>
            <a:buNone/>
          </a:pPr>
          <a:r>
            <a:rPr lang="en-US" sz="1300" kern="1200"/>
            <a:t>Specialist wings may lower the levels of stress/overwhelm which can lead to better outcomes after release – autistic prisoners report feeling calmer (Irish  and Galford, 2026).</a:t>
          </a:r>
        </a:p>
      </dsp:txBody>
      <dsp:txXfrm>
        <a:off x="3506632" y="1671"/>
        <a:ext cx="2473635" cy="1484181"/>
      </dsp:txXfrm>
    </dsp:sp>
    <dsp:sp modelId="{ADE6D888-C3AF-42AC-84AD-4366419D584C}">
      <dsp:nvSpPr>
        <dsp:cNvPr id="0" name=""/>
        <dsp:cNvSpPr/>
      </dsp:nvSpPr>
      <dsp:spPr>
        <a:xfrm>
          <a:off x="1700879" y="1484052"/>
          <a:ext cx="6085142" cy="538336"/>
        </a:xfrm>
        <a:custGeom>
          <a:avLst/>
          <a:gdLst/>
          <a:ahLst/>
          <a:cxnLst/>
          <a:rect l="0" t="0" r="0" b="0"/>
          <a:pathLst>
            <a:path>
              <a:moveTo>
                <a:pt x="6085142" y="0"/>
              </a:moveTo>
              <a:lnTo>
                <a:pt x="6085142" y="286268"/>
              </a:lnTo>
              <a:lnTo>
                <a:pt x="0" y="286268"/>
              </a:lnTo>
              <a:lnTo>
                <a:pt x="0" y="538336"/>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590658" y="1750376"/>
        <a:ext cx="305584" cy="5689"/>
      </dsp:txXfrm>
    </dsp:sp>
    <dsp:sp modelId="{61B1EF75-EFA1-41E7-A1E3-B4C9EBD76554}">
      <dsp:nvSpPr>
        <dsp:cNvPr id="0" name=""/>
        <dsp:cNvSpPr/>
      </dsp:nvSpPr>
      <dsp:spPr>
        <a:xfrm>
          <a:off x="6549204" y="1671"/>
          <a:ext cx="2473635" cy="148418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210" tIns="127231" rIns="121210" bIns="127231" numCol="1" spcCol="1270" anchor="ctr" anchorCtr="0">
          <a:noAutofit/>
        </a:bodyPr>
        <a:lstStyle/>
        <a:p>
          <a:pPr marL="0" lvl="0" indent="0" algn="ctr" defTabSz="577850">
            <a:lnSpc>
              <a:spcPct val="90000"/>
            </a:lnSpc>
            <a:spcBef>
              <a:spcPct val="0"/>
            </a:spcBef>
            <a:spcAft>
              <a:spcPct val="35000"/>
            </a:spcAft>
            <a:buNone/>
          </a:pPr>
          <a:r>
            <a:rPr lang="en-US" sz="1300" kern="1200"/>
            <a:t>Vulnerable to intimidation, bullying and exploitation because of social struggles (Moloney and Gulati, 2022).</a:t>
          </a:r>
        </a:p>
      </dsp:txBody>
      <dsp:txXfrm>
        <a:off x="6549204" y="1671"/>
        <a:ext cx="2473635" cy="1484181"/>
      </dsp:txXfrm>
    </dsp:sp>
    <dsp:sp modelId="{72DF79E1-B427-41D8-AAF8-FF1B405A920E}">
      <dsp:nvSpPr>
        <dsp:cNvPr id="0" name=""/>
        <dsp:cNvSpPr/>
      </dsp:nvSpPr>
      <dsp:spPr>
        <a:xfrm>
          <a:off x="2935896" y="2751159"/>
          <a:ext cx="538336" cy="91440"/>
        </a:xfrm>
        <a:custGeom>
          <a:avLst/>
          <a:gdLst/>
          <a:ahLst/>
          <a:cxnLst/>
          <a:rect l="0" t="0" r="0" b="0"/>
          <a:pathLst>
            <a:path>
              <a:moveTo>
                <a:pt x="0" y="45720"/>
              </a:moveTo>
              <a:lnTo>
                <a:pt x="53833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90841" y="2794034"/>
        <a:ext cx="28446" cy="5689"/>
      </dsp:txXfrm>
    </dsp:sp>
    <dsp:sp modelId="{AC3DBBB9-9AC0-4318-A415-4544D6BBD3D5}">
      <dsp:nvSpPr>
        <dsp:cNvPr id="0" name=""/>
        <dsp:cNvSpPr/>
      </dsp:nvSpPr>
      <dsp:spPr>
        <a:xfrm>
          <a:off x="464061" y="2054789"/>
          <a:ext cx="2473635" cy="148418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210" tIns="127231" rIns="121210" bIns="127231" numCol="1" spcCol="1270" anchor="ctr" anchorCtr="0">
          <a:noAutofit/>
        </a:bodyPr>
        <a:lstStyle/>
        <a:p>
          <a:pPr marL="0" lvl="0" indent="0" algn="ctr" defTabSz="577850">
            <a:lnSpc>
              <a:spcPct val="90000"/>
            </a:lnSpc>
            <a:spcBef>
              <a:spcPct val="0"/>
            </a:spcBef>
            <a:spcAft>
              <a:spcPct val="35000"/>
            </a:spcAft>
            <a:buNone/>
          </a:pPr>
          <a:r>
            <a:rPr lang="en-US" sz="1300" kern="1200"/>
            <a:t>Reasons against it –</a:t>
          </a:r>
        </a:p>
        <a:p>
          <a:pPr marL="0" lvl="0" indent="0" algn="ctr" defTabSz="577850">
            <a:lnSpc>
              <a:spcPct val="90000"/>
            </a:lnSpc>
            <a:spcBef>
              <a:spcPct val="0"/>
            </a:spcBef>
            <a:spcAft>
              <a:spcPct val="35000"/>
            </a:spcAft>
            <a:buNone/>
          </a:pPr>
          <a:r>
            <a:rPr lang="en-US" sz="1300" kern="1200"/>
            <a:t>Limited empirical research (Woodbury-Smith and Dein, 2014).</a:t>
          </a:r>
        </a:p>
        <a:p>
          <a:pPr marL="0" lvl="0" indent="0" algn="ctr" defTabSz="577850">
            <a:lnSpc>
              <a:spcPct val="90000"/>
            </a:lnSpc>
            <a:spcBef>
              <a:spcPct val="0"/>
            </a:spcBef>
            <a:spcAft>
              <a:spcPct val="35000"/>
            </a:spcAft>
            <a:buNone/>
          </a:pPr>
          <a:r>
            <a:rPr lang="en-US" sz="1300" kern="1200"/>
            <a:t>Increased levels of isolation and boredom (Tomkins, 2025).</a:t>
          </a:r>
        </a:p>
      </dsp:txBody>
      <dsp:txXfrm>
        <a:off x="464061" y="2054789"/>
        <a:ext cx="2473635" cy="1484181"/>
      </dsp:txXfrm>
    </dsp:sp>
    <dsp:sp modelId="{1A696C80-8BC2-4B69-87AC-F632BA801F32}">
      <dsp:nvSpPr>
        <dsp:cNvPr id="0" name=""/>
        <dsp:cNvSpPr/>
      </dsp:nvSpPr>
      <dsp:spPr>
        <a:xfrm>
          <a:off x="5978468" y="2751159"/>
          <a:ext cx="538336" cy="91440"/>
        </a:xfrm>
        <a:custGeom>
          <a:avLst/>
          <a:gdLst/>
          <a:ahLst/>
          <a:cxnLst/>
          <a:rect l="0" t="0" r="0" b="0"/>
          <a:pathLst>
            <a:path>
              <a:moveTo>
                <a:pt x="0" y="45720"/>
              </a:moveTo>
              <a:lnTo>
                <a:pt x="53833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233412" y="2794034"/>
        <a:ext cx="28446" cy="5689"/>
      </dsp:txXfrm>
    </dsp:sp>
    <dsp:sp modelId="{31BE2DC7-ECF7-43CE-AE17-93CE7E0C1B57}">
      <dsp:nvSpPr>
        <dsp:cNvPr id="0" name=""/>
        <dsp:cNvSpPr/>
      </dsp:nvSpPr>
      <dsp:spPr>
        <a:xfrm>
          <a:off x="3506632" y="2054789"/>
          <a:ext cx="2473635" cy="148418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210" tIns="127231" rIns="121210" bIns="127231" numCol="1" spcCol="1270" anchor="ctr" anchorCtr="0">
          <a:noAutofit/>
        </a:bodyPr>
        <a:lstStyle/>
        <a:p>
          <a:pPr marL="0" lvl="0" indent="0" algn="ctr" defTabSz="577850">
            <a:lnSpc>
              <a:spcPct val="90000"/>
            </a:lnSpc>
            <a:spcBef>
              <a:spcPct val="0"/>
            </a:spcBef>
            <a:spcAft>
              <a:spcPct val="35000"/>
            </a:spcAft>
            <a:buNone/>
          </a:pPr>
          <a:r>
            <a:rPr lang="en-US" sz="1300" kern="1200" err="1"/>
            <a:t>Cynnwys</a:t>
          </a:r>
          <a:r>
            <a:rPr lang="en-US" sz="1300" kern="1200"/>
            <a:t> – specialist unit in HMP Parc in Bridgend which have implemented reasonable adjustments </a:t>
          </a:r>
          <a:r>
            <a:rPr lang="en-US" sz="1300" kern="1200" err="1"/>
            <a:t>e.</a:t>
          </a:r>
          <a:r>
            <a:rPr lang="en-US" sz="1300" kern="1200"/>
            <a:t>g. ear plugs, eye mask, sensory rooms - decreased levels of self-harm, substance misuse and violence </a:t>
          </a:r>
        </a:p>
      </dsp:txBody>
      <dsp:txXfrm>
        <a:off x="3506632" y="2054789"/>
        <a:ext cx="2473635" cy="1484181"/>
      </dsp:txXfrm>
    </dsp:sp>
    <dsp:sp modelId="{A16AD79D-E302-4885-9B22-ED5E8D4E84C3}">
      <dsp:nvSpPr>
        <dsp:cNvPr id="0" name=""/>
        <dsp:cNvSpPr/>
      </dsp:nvSpPr>
      <dsp:spPr>
        <a:xfrm>
          <a:off x="6549204" y="2054789"/>
          <a:ext cx="2473635" cy="148418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210" tIns="127231" rIns="121210" bIns="127231" numCol="1" spcCol="1270" anchor="ctr" anchorCtr="0">
          <a:noAutofit/>
        </a:bodyPr>
        <a:lstStyle/>
        <a:p>
          <a:pPr marL="0" lvl="0" indent="0" algn="ctr" defTabSz="577850">
            <a:lnSpc>
              <a:spcPct val="90000"/>
            </a:lnSpc>
            <a:spcBef>
              <a:spcPct val="0"/>
            </a:spcBef>
            <a:spcAft>
              <a:spcPct val="35000"/>
            </a:spcAft>
            <a:buNone/>
          </a:pPr>
          <a:r>
            <a:rPr lang="en-US" sz="1300" kern="1200"/>
            <a:t>Goal – safe and nurturing environment to encourage rehabilitation, autistic needs being met and lowering reoffending rates (</a:t>
          </a:r>
          <a:r>
            <a:rPr lang="en-GB" sz="1300" kern="1200"/>
            <a:t>HMP &amp; YOI Parc, no date).</a:t>
          </a:r>
          <a:endParaRPr lang="en-US" sz="1300" kern="1200"/>
        </a:p>
      </dsp:txBody>
      <dsp:txXfrm>
        <a:off x="6549204" y="2054789"/>
        <a:ext cx="2473635" cy="148418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D14DBC-E09F-445A-AD44-44AA0EB51514}">
      <dsp:nvSpPr>
        <dsp:cNvPr id="0" name=""/>
        <dsp:cNvSpPr/>
      </dsp:nvSpPr>
      <dsp:spPr>
        <a:xfrm>
          <a:off x="2935896" y="698042"/>
          <a:ext cx="538336" cy="91440"/>
        </a:xfrm>
        <a:custGeom>
          <a:avLst/>
          <a:gdLst/>
          <a:ahLst/>
          <a:cxnLst/>
          <a:rect l="0" t="0" r="0" b="0"/>
          <a:pathLst>
            <a:path>
              <a:moveTo>
                <a:pt x="0" y="45720"/>
              </a:moveTo>
              <a:lnTo>
                <a:pt x="53833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90841" y="740917"/>
        <a:ext cx="28446" cy="5689"/>
      </dsp:txXfrm>
    </dsp:sp>
    <dsp:sp modelId="{AE12D215-4E62-4E70-993F-FEB51EA7CF63}">
      <dsp:nvSpPr>
        <dsp:cNvPr id="0" name=""/>
        <dsp:cNvSpPr/>
      </dsp:nvSpPr>
      <dsp:spPr>
        <a:xfrm>
          <a:off x="464061" y="1671"/>
          <a:ext cx="2473635" cy="148418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210" tIns="127231" rIns="121210" bIns="127231" numCol="1" spcCol="1270" anchor="ctr" anchorCtr="0">
          <a:noAutofit/>
        </a:bodyPr>
        <a:lstStyle/>
        <a:p>
          <a:pPr marL="0" lvl="0" indent="0" algn="ctr" defTabSz="622300">
            <a:lnSpc>
              <a:spcPct val="90000"/>
            </a:lnSpc>
            <a:spcBef>
              <a:spcPct val="0"/>
            </a:spcBef>
            <a:spcAft>
              <a:spcPct val="35000"/>
            </a:spcAft>
            <a:buNone/>
          </a:pPr>
          <a:r>
            <a:rPr lang="en-US" sz="1400" kern="1200"/>
            <a:t>Piloted in 2021 and were given five key areas to focus on </a:t>
          </a:r>
        </a:p>
        <a:p>
          <a:pPr marL="0" lvl="0" indent="0" algn="ctr" defTabSz="622300">
            <a:lnSpc>
              <a:spcPct val="90000"/>
            </a:lnSpc>
            <a:spcBef>
              <a:spcPct val="0"/>
            </a:spcBef>
            <a:spcAft>
              <a:spcPct val="35000"/>
            </a:spcAft>
            <a:buNone/>
          </a:pPr>
          <a:r>
            <a:rPr lang="en-US" sz="1400" kern="1200"/>
            <a:t>(Chadwick </a:t>
          </a:r>
          <a:r>
            <a:rPr lang="en-GB" sz="1400" i="1" kern="1200"/>
            <a:t>et al., </a:t>
          </a:r>
          <a:r>
            <a:rPr lang="en-GB" sz="1400" kern="1200"/>
            <a:t>2025). </a:t>
          </a:r>
          <a:r>
            <a:rPr lang="en-US" sz="1400" kern="1200"/>
            <a:t>  </a:t>
          </a:r>
        </a:p>
      </dsp:txBody>
      <dsp:txXfrm>
        <a:off x="464061" y="1671"/>
        <a:ext cx="2473635" cy="1484181"/>
      </dsp:txXfrm>
    </dsp:sp>
    <dsp:sp modelId="{72DF79E1-B427-41D8-AAF8-FF1B405A920E}">
      <dsp:nvSpPr>
        <dsp:cNvPr id="0" name=""/>
        <dsp:cNvSpPr/>
      </dsp:nvSpPr>
      <dsp:spPr>
        <a:xfrm>
          <a:off x="5978468" y="698042"/>
          <a:ext cx="538336" cy="91440"/>
        </a:xfrm>
        <a:custGeom>
          <a:avLst/>
          <a:gdLst/>
          <a:ahLst/>
          <a:cxnLst/>
          <a:rect l="0" t="0" r="0" b="0"/>
          <a:pathLst>
            <a:path>
              <a:moveTo>
                <a:pt x="0" y="45720"/>
              </a:moveTo>
              <a:lnTo>
                <a:pt x="53833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233412" y="740917"/>
        <a:ext cx="28446" cy="5689"/>
      </dsp:txXfrm>
    </dsp:sp>
    <dsp:sp modelId="{AC3DBBB9-9AC0-4318-A415-4544D6BBD3D5}">
      <dsp:nvSpPr>
        <dsp:cNvPr id="0" name=""/>
        <dsp:cNvSpPr/>
      </dsp:nvSpPr>
      <dsp:spPr>
        <a:xfrm>
          <a:off x="3506632" y="1671"/>
          <a:ext cx="2473635" cy="148418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210" tIns="127231" rIns="121210" bIns="127231" numCol="1" spcCol="1270" anchor="ctr" anchorCtr="0">
          <a:noAutofit/>
        </a:bodyPr>
        <a:lstStyle/>
        <a:p>
          <a:pPr marL="0" lvl="0" indent="0" algn="ctr" defTabSz="533400">
            <a:lnSpc>
              <a:spcPct val="90000"/>
            </a:lnSpc>
            <a:spcBef>
              <a:spcPct val="0"/>
            </a:spcBef>
            <a:spcAft>
              <a:spcPct val="35000"/>
            </a:spcAft>
            <a:buNone/>
          </a:pPr>
          <a:r>
            <a:rPr lang="en-US" sz="1200" kern="1200"/>
            <a:t>1. Sharing key information</a:t>
          </a:r>
        </a:p>
        <a:p>
          <a:pPr marL="0" lvl="0" indent="0" algn="ctr" defTabSz="533400">
            <a:lnSpc>
              <a:spcPct val="90000"/>
            </a:lnSpc>
            <a:spcBef>
              <a:spcPct val="0"/>
            </a:spcBef>
            <a:spcAft>
              <a:spcPct val="35000"/>
            </a:spcAft>
            <a:buNone/>
          </a:pPr>
          <a:r>
            <a:rPr lang="en-US" sz="1200" kern="1200"/>
            <a:t>2. Training</a:t>
          </a:r>
        </a:p>
        <a:p>
          <a:pPr marL="0" lvl="0" indent="0" algn="ctr" defTabSz="533400">
            <a:lnSpc>
              <a:spcPct val="90000"/>
            </a:lnSpc>
            <a:spcBef>
              <a:spcPct val="0"/>
            </a:spcBef>
            <a:spcAft>
              <a:spcPct val="35000"/>
            </a:spcAft>
            <a:buNone/>
          </a:pPr>
          <a:r>
            <a:rPr lang="en-US" sz="1200" kern="1200"/>
            <a:t>3. Neurodiverse friendly environment </a:t>
          </a:r>
        </a:p>
        <a:p>
          <a:pPr marL="0" lvl="0" indent="0" algn="ctr" defTabSz="533400">
            <a:lnSpc>
              <a:spcPct val="90000"/>
            </a:lnSpc>
            <a:spcBef>
              <a:spcPct val="0"/>
            </a:spcBef>
            <a:spcAft>
              <a:spcPct val="35000"/>
            </a:spcAft>
            <a:buNone/>
          </a:pPr>
          <a:r>
            <a:rPr lang="en-US" sz="1200" kern="1200"/>
            <a:t>4, Support</a:t>
          </a:r>
        </a:p>
        <a:p>
          <a:pPr marL="0" lvl="0" indent="0" algn="ctr" defTabSz="533400">
            <a:lnSpc>
              <a:spcPct val="90000"/>
            </a:lnSpc>
            <a:spcBef>
              <a:spcPct val="0"/>
            </a:spcBef>
            <a:spcAft>
              <a:spcPct val="35000"/>
            </a:spcAft>
            <a:buNone/>
          </a:pPr>
          <a:r>
            <a:rPr lang="en-US" sz="1200" kern="1200"/>
            <a:t>5. Release plans are tailored </a:t>
          </a:r>
        </a:p>
      </dsp:txBody>
      <dsp:txXfrm>
        <a:off x="3506632" y="1671"/>
        <a:ext cx="2473635" cy="1484181"/>
      </dsp:txXfrm>
    </dsp:sp>
    <dsp:sp modelId="{173949A4-5DBD-447A-8974-62104EDF3DB1}">
      <dsp:nvSpPr>
        <dsp:cNvPr id="0" name=""/>
        <dsp:cNvSpPr/>
      </dsp:nvSpPr>
      <dsp:spPr>
        <a:xfrm>
          <a:off x="1700879" y="1484052"/>
          <a:ext cx="6085142" cy="538336"/>
        </a:xfrm>
        <a:custGeom>
          <a:avLst/>
          <a:gdLst/>
          <a:ahLst/>
          <a:cxnLst/>
          <a:rect l="0" t="0" r="0" b="0"/>
          <a:pathLst>
            <a:path>
              <a:moveTo>
                <a:pt x="6085142" y="0"/>
              </a:moveTo>
              <a:lnTo>
                <a:pt x="6085142" y="286268"/>
              </a:lnTo>
              <a:lnTo>
                <a:pt x="0" y="286268"/>
              </a:lnTo>
              <a:lnTo>
                <a:pt x="0" y="538336"/>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590658" y="1750376"/>
        <a:ext cx="305584" cy="5689"/>
      </dsp:txXfrm>
    </dsp:sp>
    <dsp:sp modelId="{768A15A6-AB89-48C2-AA38-CB900AC53949}">
      <dsp:nvSpPr>
        <dsp:cNvPr id="0" name=""/>
        <dsp:cNvSpPr/>
      </dsp:nvSpPr>
      <dsp:spPr>
        <a:xfrm>
          <a:off x="6549204" y="1671"/>
          <a:ext cx="2473635" cy="148418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210" tIns="127231" rIns="121210" bIns="127231" numCol="1" spcCol="1270" anchor="ctr" anchorCtr="0">
          <a:noAutofit/>
        </a:bodyPr>
        <a:lstStyle/>
        <a:p>
          <a:pPr marL="0" lvl="0" indent="0" algn="ctr" defTabSz="711200">
            <a:lnSpc>
              <a:spcPct val="90000"/>
            </a:lnSpc>
            <a:spcBef>
              <a:spcPct val="0"/>
            </a:spcBef>
            <a:spcAft>
              <a:spcPct val="35000"/>
            </a:spcAft>
            <a:buNone/>
          </a:pPr>
          <a:r>
            <a:rPr lang="en-US" sz="1600" kern="1200"/>
            <a:t>They are the link between healthcare, education providers and prisons </a:t>
          </a:r>
        </a:p>
      </dsp:txBody>
      <dsp:txXfrm>
        <a:off x="6549204" y="1671"/>
        <a:ext cx="2473635" cy="1484181"/>
      </dsp:txXfrm>
    </dsp:sp>
    <dsp:sp modelId="{ADE6D888-C3AF-42AC-84AD-4366419D584C}">
      <dsp:nvSpPr>
        <dsp:cNvPr id="0" name=""/>
        <dsp:cNvSpPr/>
      </dsp:nvSpPr>
      <dsp:spPr>
        <a:xfrm>
          <a:off x="2935896" y="2751159"/>
          <a:ext cx="538336" cy="91440"/>
        </a:xfrm>
        <a:custGeom>
          <a:avLst/>
          <a:gdLst/>
          <a:ahLst/>
          <a:cxnLst/>
          <a:rect l="0" t="0" r="0" b="0"/>
          <a:pathLst>
            <a:path>
              <a:moveTo>
                <a:pt x="0" y="45720"/>
              </a:moveTo>
              <a:lnTo>
                <a:pt x="53833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90841" y="2794034"/>
        <a:ext cx="28446" cy="5689"/>
      </dsp:txXfrm>
    </dsp:sp>
    <dsp:sp modelId="{61B1EF75-EFA1-41E7-A1E3-B4C9EBD76554}">
      <dsp:nvSpPr>
        <dsp:cNvPr id="0" name=""/>
        <dsp:cNvSpPr/>
      </dsp:nvSpPr>
      <dsp:spPr>
        <a:xfrm>
          <a:off x="464061" y="2054789"/>
          <a:ext cx="2473635" cy="148418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210" tIns="127231" rIns="121210" bIns="127231" numCol="1" spcCol="1270" anchor="ctr" anchorCtr="0">
          <a:noAutofit/>
        </a:bodyPr>
        <a:lstStyle/>
        <a:p>
          <a:pPr marL="0" lvl="0" indent="0" algn="ctr" defTabSz="533400">
            <a:lnSpc>
              <a:spcPct val="90000"/>
            </a:lnSpc>
            <a:spcBef>
              <a:spcPct val="0"/>
            </a:spcBef>
            <a:spcAft>
              <a:spcPct val="35000"/>
            </a:spcAft>
            <a:buNone/>
          </a:pPr>
          <a:r>
            <a:rPr lang="en-US" sz="1200" kern="1200"/>
            <a:t>Warren Hill and Buckley Hall – high quality support, sensory rooms, in-depth screening, awareness and one-to-one sessions saw great success (HM Inspectorate of Prisons, 2025).</a:t>
          </a:r>
        </a:p>
      </dsp:txBody>
      <dsp:txXfrm>
        <a:off x="464061" y="2054789"/>
        <a:ext cx="2473635" cy="1484181"/>
      </dsp:txXfrm>
    </dsp:sp>
    <dsp:sp modelId="{1A696C80-8BC2-4B69-87AC-F632BA801F32}">
      <dsp:nvSpPr>
        <dsp:cNvPr id="0" name=""/>
        <dsp:cNvSpPr/>
      </dsp:nvSpPr>
      <dsp:spPr>
        <a:xfrm>
          <a:off x="5978468" y="2751159"/>
          <a:ext cx="538336" cy="91440"/>
        </a:xfrm>
        <a:custGeom>
          <a:avLst/>
          <a:gdLst/>
          <a:ahLst/>
          <a:cxnLst/>
          <a:rect l="0" t="0" r="0" b="0"/>
          <a:pathLst>
            <a:path>
              <a:moveTo>
                <a:pt x="0" y="45720"/>
              </a:moveTo>
              <a:lnTo>
                <a:pt x="53833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233412" y="2794034"/>
        <a:ext cx="28446" cy="5689"/>
      </dsp:txXfrm>
    </dsp:sp>
    <dsp:sp modelId="{31BE2DC7-ECF7-43CE-AE17-93CE7E0C1B57}">
      <dsp:nvSpPr>
        <dsp:cNvPr id="0" name=""/>
        <dsp:cNvSpPr/>
      </dsp:nvSpPr>
      <dsp:spPr>
        <a:xfrm>
          <a:off x="3506632" y="2054789"/>
          <a:ext cx="2473635" cy="148418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210" tIns="127231" rIns="121210" bIns="127231" numCol="1" spcCol="1270" anchor="ctr" anchorCtr="0">
          <a:noAutofit/>
        </a:bodyPr>
        <a:lstStyle/>
        <a:p>
          <a:pPr marL="0" lvl="0" indent="0" algn="ctr" defTabSz="533400">
            <a:lnSpc>
              <a:spcPct val="90000"/>
            </a:lnSpc>
            <a:spcBef>
              <a:spcPct val="0"/>
            </a:spcBef>
            <a:spcAft>
              <a:spcPct val="35000"/>
            </a:spcAft>
            <a:buNone/>
          </a:pPr>
          <a:r>
            <a:rPr lang="en-US" sz="1200" kern="1200"/>
            <a:t>Still a fairly new service but proof of success makes it likely to carry on </a:t>
          </a:r>
        </a:p>
      </dsp:txBody>
      <dsp:txXfrm>
        <a:off x="3506632" y="2054789"/>
        <a:ext cx="2473635" cy="1484181"/>
      </dsp:txXfrm>
    </dsp:sp>
    <dsp:sp modelId="{A16AD79D-E302-4885-9B22-ED5E8D4E84C3}">
      <dsp:nvSpPr>
        <dsp:cNvPr id="0" name=""/>
        <dsp:cNvSpPr/>
      </dsp:nvSpPr>
      <dsp:spPr>
        <a:xfrm>
          <a:off x="6549204" y="2054789"/>
          <a:ext cx="2473635" cy="148418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210" tIns="127231" rIns="121210" bIns="127231" numCol="1" spcCol="1270" anchor="ctr" anchorCtr="0">
          <a:noAutofit/>
        </a:bodyPr>
        <a:lstStyle/>
        <a:p>
          <a:pPr marL="0" lvl="0" indent="0" algn="ctr" defTabSz="533400">
            <a:lnSpc>
              <a:spcPct val="90000"/>
            </a:lnSpc>
            <a:spcBef>
              <a:spcPct val="0"/>
            </a:spcBef>
            <a:spcAft>
              <a:spcPct val="35000"/>
            </a:spcAft>
            <a:buNone/>
          </a:pPr>
          <a:r>
            <a:rPr lang="en-US" sz="1200" kern="1200"/>
            <a:t>Advocate over autistic offenders’ needs </a:t>
          </a:r>
        </a:p>
      </dsp:txBody>
      <dsp:txXfrm>
        <a:off x="6549204" y="2054789"/>
        <a:ext cx="2473635" cy="1484181"/>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E02477E0-A289-4374-90D1-414FA1E9445F}" type="datetimeFigureOut">
              <a:rPr lang="en-GB" smtClean="0"/>
              <a:t>28/02/2026</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F1DBF2F0-A545-494A-981D-65A4BF99A1C5}" type="slidenum">
              <a:rPr lang="en-GB" smtClean="0"/>
              <a:t>‹#›</a:t>
            </a:fld>
            <a:endParaRPr lang="en-GB"/>
          </a:p>
        </p:txBody>
      </p:sp>
    </p:spTree>
    <p:extLst>
      <p:ext uri="{BB962C8B-B14F-4D97-AF65-F5344CB8AC3E}">
        <p14:creationId xmlns:p14="http://schemas.microsoft.com/office/powerpoint/2010/main" val="11734491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1DBF2F0-A545-494A-981D-65A4BF99A1C5}" type="slidenum">
              <a:rPr lang="en-GB" smtClean="0"/>
              <a:t>1</a:t>
            </a:fld>
            <a:endParaRPr lang="en-GB"/>
          </a:p>
        </p:txBody>
      </p:sp>
    </p:spTree>
    <p:extLst>
      <p:ext uri="{BB962C8B-B14F-4D97-AF65-F5344CB8AC3E}">
        <p14:creationId xmlns:p14="http://schemas.microsoft.com/office/powerpoint/2010/main" val="39554170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sz="1800" kern="1200">
                <a:solidFill>
                  <a:schemeClr val="tx1"/>
                </a:solidFill>
                <a:effectLst/>
                <a:latin typeface="+mn-lt"/>
                <a:ea typeface="+mn-ea"/>
                <a:cs typeface="+mn-cs"/>
              </a:rPr>
              <a:t>Imagine yourself in a prison cell, it’s noisy, bright and chaotic,  it’s an incredibly distressing environment to be in for a neurotypical individual for a neurodivergent individual like John who has autism those unsettling feelings are significantly heightened and can lead to sensory overload </a:t>
            </a:r>
          </a:p>
          <a:p>
            <a:pPr marL="0" indent="0">
              <a:buFontTx/>
              <a:buNone/>
            </a:pPr>
            <a:endParaRPr lang="en-GB" sz="1800" kern="1200">
              <a:solidFill>
                <a:schemeClr val="tx1"/>
              </a:solidFill>
              <a:effectLst/>
              <a:latin typeface="+mn-lt"/>
              <a:ea typeface="+mn-ea"/>
              <a:cs typeface="+mn-cs"/>
            </a:endParaRPr>
          </a:p>
          <a:p>
            <a:pPr marL="171450" indent="-171450">
              <a:buFontTx/>
              <a:buChar char="-"/>
            </a:pPr>
            <a:r>
              <a:rPr lang="en-GB" sz="1800" kern="1200">
                <a:solidFill>
                  <a:schemeClr val="tx1"/>
                </a:solidFill>
                <a:effectLst/>
                <a:latin typeface="+mn-lt"/>
                <a:ea typeface="+mn-ea"/>
                <a:cs typeface="+mn-cs"/>
              </a:rPr>
              <a:t>Sensory overload is often described as feeling overwhelmed by sensory stimuli and is often experiences by neurodiverse individuals </a:t>
            </a:r>
          </a:p>
          <a:p>
            <a:pPr marL="171450" indent="-171450">
              <a:buFontTx/>
              <a:buChar char="-"/>
            </a:pPr>
            <a:endParaRPr lang="en-GB"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F1DBF2F0-A545-494A-981D-65A4BF99A1C5}" type="slidenum">
              <a:rPr lang="en-GB" smtClean="0"/>
              <a:t>2</a:t>
            </a:fld>
            <a:endParaRPr lang="en-GB"/>
          </a:p>
        </p:txBody>
      </p:sp>
    </p:spTree>
    <p:extLst>
      <p:ext uri="{BB962C8B-B14F-4D97-AF65-F5344CB8AC3E}">
        <p14:creationId xmlns:p14="http://schemas.microsoft.com/office/powerpoint/2010/main" val="38362228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sz="1200" kern="1200">
                <a:solidFill>
                  <a:schemeClr val="tx1"/>
                </a:solidFill>
                <a:effectLst/>
                <a:latin typeface="+mn-lt"/>
                <a:ea typeface="+mn-ea"/>
                <a:cs typeface="+mn-cs"/>
              </a:rPr>
              <a:t>Autism is a heterogeneous condition which has a diverse range of effects on individuals from sensory needs to communication difficulties to social challenge</a:t>
            </a:r>
          </a:p>
          <a:p>
            <a:pPr marL="0" indent="0">
              <a:buFontTx/>
              <a:buNone/>
            </a:pPr>
            <a:endParaRPr lang="en-GB" sz="1200" kern="1200">
              <a:solidFill>
                <a:schemeClr val="tx1"/>
              </a:solidFill>
              <a:effectLst/>
              <a:latin typeface="+mn-lt"/>
              <a:ea typeface="+mn-ea"/>
              <a:cs typeface="+mn-cs"/>
            </a:endParaRPr>
          </a:p>
          <a:p>
            <a:pPr marL="171450" indent="-171450">
              <a:buFontTx/>
              <a:buChar char="-"/>
            </a:pPr>
            <a:r>
              <a:rPr lang="en-GB" sz="1200" kern="1200">
                <a:solidFill>
                  <a:schemeClr val="tx1"/>
                </a:solidFill>
                <a:effectLst/>
                <a:latin typeface="+mn-lt"/>
                <a:ea typeface="+mn-ea"/>
                <a:cs typeface="+mn-cs"/>
              </a:rPr>
              <a:t>It can be categorised into two models: the medical model or the social model</a:t>
            </a:r>
          </a:p>
          <a:p>
            <a:pPr marL="0" indent="0">
              <a:buFontTx/>
              <a:buNone/>
            </a:pPr>
            <a:endParaRPr lang="en-GB" sz="1200" kern="1200">
              <a:solidFill>
                <a:schemeClr val="tx1"/>
              </a:solidFill>
              <a:effectLst/>
              <a:latin typeface="+mn-lt"/>
              <a:ea typeface="+mn-ea"/>
              <a:cs typeface="+mn-cs"/>
            </a:endParaRPr>
          </a:p>
          <a:p>
            <a:pPr marL="171450" indent="-171450">
              <a:buFontTx/>
              <a:buChar char="-"/>
            </a:pPr>
            <a:r>
              <a:rPr lang="en-GB" sz="1200" kern="1200">
                <a:solidFill>
                  <a:schemeClr val="tx1"/>
                </a:solidFill>
                <a:effectLst/>
                <a:latin typeface="+mn-lt"/>
                <a:ea typeface="+mn-ea"/>
                <a:cs typeface="+mn-cs"/>
              </a:rPr>
              <a:t>Studies highlight this by explaining that the identification of autism through the medical model is the most popular view and recognises disabilities like autism as a deficiency with biological origins and medical symptoms </a:t>
            </a:r>
          </a:p>
          <a:p>
            <a:pPr marL="0" indent="0">
              <a:buFontTx/>
              <a:buNone/>
            </a:pPr>
            <a:endParaRPr lang="en-GB" sz="1200" kern="1200">
              <a:solidFill>
                <a:schemeClr val="tx1"/>
              </a:solidFill>
              <a:effectLst/>
              <a:latin typeface="+mn-lt"/>
              <a:ea typeface="+mn-ea"/>
              <a:cs typeface="+mn-cs"/>
            </a:endParaRPr>
          </a:p>
          <a:p>
            <a:pPr marL="171450" indent="-171450">
              <a:buFontTx/>
              <a:buChar char="-"/>
            </a:pPr>
            <a:r>
              <a:rPr lang="en-GB" sz="1200" kern="1200">
                <a:solidFill>
                  <a:schemeClr val="tx1"/>
                </a:solidFill>
                <a:effectLst/>
                <a:latin typeface="+mn-lt"/>
                <a:ea typeface="+mn-ea"/>
                <a:cs typeface="+mn-cs"/>
              </a:rPr>
              <a:t>However, the social model rejects this idea and understands autism to be a product of societal obstacles which consider that the autistic needs and behaviour need to be met through accessibility rather than a cure </a:t>
            </a:r>
            <a:endParaRPr lang="en-GB"/>
          </a:p>
        </p:txBody>
      </p:sp>
      <p:sp>
        <p:nvSpPr>
          <p:cNvPr id="4" name="Slide Number Placeholder 3"/>
          <p:cNvSpPr>
            <a:spLocks noGrp="1"/>
          </p:cNvSpPr>
          <p:nvPr>
            <p:ph type="sldNum" sz="quarter" idx="5"/>
          </p:nvPr>
        </p:nvSpPr>
        <p:spPr/>
        <p:txBody>
          <a:bodyPr/>
          <a:lstStyle/>
          <a:p>
            <a:fld id="{F1DBF2F0-A545-494A-981D-65A4BF99A1C5}" type="slidenum">
              <a:rPr lang="en-GB" smtClean="0"/>
              <a:t>3</a:t>
            </a:fld>
            <a:endParaRPr lang="en-GB"/>
          </a:p>
        </p:txBody>
      </p:sp>
    </p:spTree>
    <p:extLst>
      <p:ext uri="{BB962C8B-B14F-4D97-AF65-F5344CB8AC3E}">
        <p14:creationId xmlns:p14="http://schemas.microsoft.com/office/powerpoint/2010/main" val="1939059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sz="1200" kern="1200">
                <a:solidFill>
                  <a:schemeClr val="tx1"/>
                </a:solidFill>
                <a:effectLst/>
                <a:latin typeface="+mn-lt"/>
                <a:ea typeface="+mn-ea"/>
                <a:cs typeface="+mn-cs"/>
              </a:rPr>
              <a:t>John’s convictions of theft and public order offences led to him being put in prison and although he displayed symptoms of ASD such as difficulty with communication and understanding social cues, his diagnosis was not identified until after his initial interactions with the Criminal Justice System</a:t>
            </a:r>
          </a:p>
          <a:p>
            <a:pPr marL="171450" indent="-171450">
              <a:buFontTx/>
              <a:buChar char="-"/>
            </a:pPr>
            <a:endParaRPr lang="en-GB" sz="1200" kern="1200">
              <a:solidFill>
                <a:schemeClr val="tx1"/>
              </a:solidFill>
              <a:effectLst/>
              <a:latin typeface="+mn-lt"/>
              <a:ea typeface="+mn-ea"/>
              <a:cs typeface="+mn-cs"/>
            </a:endParaRPr>
          </a:p>
          <a:p>
            <a:pPr marL="171450" indent="-171450">
              <a:buFontTx/>
              <a:buChar char="-"/>
            </a:pPr>
            <a:r>
              <a:rPr lang="en-GB" sz="1200" kern="1200">
                <a:solidFill>
                  <a:schemeClr val="tx1"/>
                </a:solidFill>
                <a:effectLst/>
                <a:latin typeface="+mn-lt"/>
                <a:ea typeface="+mn-ea"/>
                <a:cs typeface="+mn-cs"/>
              </a:rPr>
              <a:t>Despite this, studies support that the identification of ASD may be beneficial as it allows the Criminal Justice System staff to assess the individuals’ needs and what adaptations are needed to best support the person throughout the whole process</a:t>
            </a:r>
          </a:p>
          <a:p>
            <a:pPr marL="0" indent="0">
              <a:buFontTx/>
              <a:buNone/>
            </a:pPr>
            <a:endParaRPr lang="en-GB" sz="1200" kern="1200">
              <a:solidFill>
                <a:schemeClr val="tx1"/>
              </a:solidFill>
              <a:effectLst/>
              <a:latin typeface="+mn-lt"/>
              <a:ea typeface="+mn-ea"/>
              <a:cs typeface="+mn-cs"/>
            </a:endParaRPr>
          </a:p>
          <a:p>
            <a:pPr marL="171450" indent="-171450">
              <a:buFontTx/>
              <a:buChar char="-"/>
            </a:pPr>
            <a:r>
              <a:rPr lang="en-GB" sz="1200" kern="1200">
                <a:solidFill>
                  <a:schemeClr val="tx1"/>
                </a:solidFill>
                <a:effectLst/>
                <a:latin typeface="+mn-lt"/>
                <a:ea typeface="+mn-ea"/>
                <a:cs typeface="+mn-cs"/>
              </a:rPr>
              <a:t>Leads to better outcomes and better chance of rehabilitation </a:t>
            </a:r>
            <a:endParaRPr lang="en-GB"/>
          </a:p>
        </p:txBody>
      </p:sp>
      <p:sp>
        <p:nvSpPr>
          <p:cNvPr id="4" name="Slide Number Placeholder 3"/>
          <p:cNvSpPr>
            <a:spLocks noGrp="1"/>
          </p:cNvSpPr>
          <p:nvPr>
            <p:ph type="sldNum" sz="quarter" idx="5"/>
          </p:nvPr>
        </p:nvSpPr>
        <p:spPr/>
        <p:txBody>
          <a:bodyPr/>
          <a:lstStyle/>
          <a:p>
            <a:fld id="{F1DBF2F0-A545-494A-981D-65A4BF99A1C5}" type="slidenum">
              <a:rPr lang="en-GB" smtClean="0"/>
              <a:t>4</a:t>
            </a:fld>
            <a:endParaRPr lang="en-GB"/>
          </a:p>
        </p:txBody>
      </p:sp>
    </p:spTree>
    <p:extLst>
      <p:ext uri="{BB962C8B-B14F-4D97-AF65-F5344CB8AC3E}">
        <p14:creationId xmlns:p14="http://schemas.microsoft.com/office/powerpoint/2010/main" val="34092394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FA8436-5A91-3BC1-214F-25258AAEB91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6005C3-1ADC-64D0-E002-0D456E552F8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07A526-89B2-6CEA-B96D-9B242E1BCF0C}"/>
              </a:ext>
            </a:extLst>
          </p:cNvPr>
          <p:cNvSpPr>
            <a:spLocks noGrp="1"/>
          </p:cNvSpPr>
          <p:nvPr>
            <p:ph type="body" idx="1"/>
          </p:nvPr>
        </p:nvSpPr>
        <p:spPr/>
        <p:txBody>
          <a:bodyPr/>
          <a:lstStyle/>
          <a:p>
            <a:pPr marL="171450" indent="-171450">
              <a:buFontTx/>
              <a:buChar char="-"/>
            </a:pPr>
            <a:r>
              <a:rPr lang="en-GB" sz="1200" kern="1200">
                <a:solidFill>
                  <a:schemeClr val="tx1"/>
                </a:solidFill>
                <a:effectLst/>
                <a:latin typeface="+mn-lt"/>
                <a:ea typeface="+mn-ea"/>
                <a:cs typeface="+mn-cs"/>
              </a:rPr>
              <a:t>It’s possible to gather that there could be a link between ASD and theft with research highlighting that some autistic people may feel as though they must do what they’ve been told and are afraid of what could happen if they don’t </a:t>
            </a:r>
          </a:p>
          <a:p>
            <a:pPr marL="0" indent="0">
              <a:buFontTx/>
              <a:buNone/>
            </a:pPr>
            <a:endParaRPr lang="en-GB" sz="1200" kern="1200">
              <a:solidFill>
                <a:schemeClr val="tx1"/>
              </a:solidFill>
              <a:effectLst/>
              <a:latin typeface="+mn-lt"/>
              <a:ea typeface="+mn-ea"/>
              <a:cs typeface="+mn-cs"/>
            </a:endParaRPr>
          </a:p>
          <a:p>
            <a:pPr marL="171450" indent="-171450">
              <a:buFontTx/>
              <a:buChar char="-"/>
            </a:pPr>
            <a:r>
              <a:rPr lang="en-GB" sz="1200" kern="1200">
                <a:solidFill>
                  <a:schemeClr val="tx1"/>
                </a:solidFill>
                <a:effectLst/>
                <a:latin typeface="+mn-lt"/>
                <a:ea typeface="+mn-ea"/>
                <a:cs typeface="+mn-cs"/>
              </a:rPr>
              <a:t>For example, John could have been manipulated or bullied into which possibly explains why he went ahead with it </a:t>
            </a:r>
          </a:p>
          <a:p>
            <a:pPr marL="171450" indent="-171450">
              <a:buFontTx/>
              <a:buChar char="-"/>
            </a:pPr>
            <a:endParaRPr lang="en-GB" sz="1200" kern="1200">
              <a:solidFill>
                <a:schemeClr val="tx1"/>
              </a:solidFill>
              <a:effectLst/>
              <a:latin typeface="+mn-lt"/>
              <a:ea typeface="+mn-ea"/>
              <a:cs typeface="+mn-cs"/>
            </a:endParaRPr>
          </a:p>
          <a:p>
            <a:pPr marL="171450" indent="-171450">
              <a:buFontTx/>
              <a:buChar char="-"/>
            </a:pPr>
            <a:r>
              <a:rPr lang="en-GB" sz="1200" kern="1200">
                <a:solidFill>
                  <a:schemeClr val="tx1"/>
                </a:solidFill>
                <a:effectLst/>
                <a:latin typeface="+mn-lt"/>
                <a:ea typeface="+mn-ea"/>
                <a:cs typeface="+mn-cs"/>
              </a:rPr>
              <a:t>Also, if we apply the knowledge that one of the challenges related with autism is misunderstanding social cues or rules, it’s helpful in explaining why John has committed these offences and what led him to these </a:t>
            </a:r>
          </a:p>
          <a:p>
            <a:pPr marL="0" indent="0">
              <a:buFontTx/>
              <a:buNone/>
            </a:pPr>
            <a:endParaRPr lang="en-GB" sz="1200" kern="1200">
              <a:solidFill>
                <a:schemeClr val="tx1"/>
              </a:solidFill>
              <a:effectLst/>
              <a:latin typeface="+mn-lt"/>
              <a:ea typeface="+mn-ea"/>
              <a:cs typeface="+mn-cs"/>
            </a:endParaRPr>
          </a:p>
          <a:p>
            <a:pPr marL="171450" indent="-171450">
              <a:buFontTx/>
              <a:buChar char="-"/>
            </a:pPr>
            <a:r>
              <a:rPr lang="en-GB" sz="1200" kern="1200">
                <a:solidFill>
                  <a:schemeClr val="tx1"/>
                </a:solidFill>
                <a:effectLst/>
                <a:latin typeface="+mn-lt"/>
                <a:ea typeface="+mn-ea"/>
                <a:cs typeface="+mn-cs"/>
              </a:rPr>
              <a:t>Additionally, being in a busy shop with numerous people, smells and noises can be stressful enough for a neurotypical person, given that these factors could be so much more overwhelming for a neurodiverse individual perhaps John was pushed to sensory overload or meltdown and vacated the shop without paying</a:t>
            </a:r>
            <a:endParaRPr lang="en-GB"/>
          </a:p>
        </p:txBody>
      </p:sp>
      <p:sp>
        <p:nvSpPr>
          <p:cNvPr id="4" name="Slide Number Placeholder 3">
            <a:extLst>
              <a:ext uri="{FF2B5EF4-FFF2-40B4-BE49-F238E27FC236}">
                <a16:creationId xmlns:a16="http://schemas.microsoft.com/office/drawing/2014/main" id="{9E2C4E00-E444-A5D8-83D1-0990FBF742D4}"/>
              </a:ext>
            </a:extLst>
          </p:cNvPr>
          <p:cNvSpPr>
            <a:spLocks noGrp="1"/>
          </p:cNvSpPr>
          <p:nvPr>
            <p:ph type="sldNum" sz="quarter" idx="5"/>
          </p:nvPr>
        </p:nvSpPr>
        <p:spPr/>
        <p:txBody>
          <a:bodyPr/>
          <a:lstStyle/>
          <a:p>
            <a:fld id="{F1DBF2F0-A545-494A-981D-65A4BF99A1C5}" type="slidenum">
              <a:rPr lang="en-GB" smtClean="0"/>
              <a:t>5</a:t>
            </a:fld>
            <a:endParaRPr lang="en-GB"/>
          </a:p>
        </p:txBody>
      </p:sp>
    </p:spTree>
    <p:extLst>
      <p:ext uri="{BB962C8B-B14F-4D97-AF65-F5344CB8AC3E}">
        <p14:creationId xmlns:p14="http://schemas.microsoft.com/office/powerpoint/2010/main" val="22845185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F17636-111A-2330-0345-8DAA2BA9F8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770DF9-37AB-1DE1-F9BE-D1BA13A5A3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4063AB7-6153-5AC9-CBB6-69E469A1DC63}"/>
              </a:ext>
            </a:extLst>
          </p:cNvPr>
          <p:cNvSpPr>
            <a:spLocks noGrp="1"/>
          </p:cNvSpPr>
          <p:nvPr>
            <p:ph type="body" idx="1"/>
          </p:nvPr>
        </p:nvSpPr>
        <p:spPr/>
        <p:txBody>
          <a:bodyPr/>
          <a:lstStyle/>
          <a:p>
            <a:pPr marL="171450" indent="-171450">
              <a:buFontTx/>
              <a:buChar char="-"/>
            </a:pPr>
            <a:r>
              <a:rPr lang="en-GB" sz="1200" kern="1200">
                <a:solidFill>
                  <a:schemeClr val="tx1"/>
                </a:solidFill>
                <a:effectLst/>
                <a:latin typeface="+mn-lt"/>
                <a:ea typeface="+mn-ea"/>
                <a:cs typeface="+mn-cs"/>
              </a:rPr>
              <a:t>Similarly with his public order offences, a lack of social understanding is likely to have contributed to these</a:t>
            </a:r>
          </a:p>
          <a:p>
            <a:pPr marL="0" indent="0">
              <a:buFontTx/>
              <a:buNone/>
            </a:pPr>
            <a:endParaRPr lang="en-GB" sz="1200" kern="1200">
              <a:solidFill>
                <a:schemeClr val="tx1"/>
              </a:solidFill>
              <a:effectLst/>
              <a:latin typeface="+mn-lt"/>
              <a:ea typeface="+mn-ea"/>
              <a:cs typeface="+mn-cs"/>
            </a:endParaRPr>
          </a:p>
          <a:p>
            <a:pPr marL="171450" indent="-171450">
              <a:buFontTx/>
              <a:buChar char="-"/>
            </a:pPr>
            <a:r>
              <a:rPr lang="en-GB" sz="1200" kern="1200">
                <a:solidFill>
                  <a:schemeClr val="tx1"/>
                </a:solidFill>
                <a:effectLst/>
                <a:latin typeface="+mn-lt"/>
                <a:ea typeface="+mn-ea"/>
                <a:cs typeface="+mn-cs"/>
              </a:rPr>
              <a:t>Additionally, John could have experienced a meltdown, which is an amplified emotional reaction to a situation that is extremely stressful which are often misinterpreted by the police as aggression or violence resulting in difficult interactions or outcomes</a:t>
            </a:r>
          </a:p>
          <a:p>
            <a:pPr marL="0" indent="0">
              <a:buFontTx/>
              <a:buNone/>
            </a:pPr>
            <a:endParaRPr lang="en-GB" sz="1200" kern="1200">
              <a:solidFill>
                <a:schemeClr val="tx1"/>
              </a:solidFill>
              <a:effectLst/>
              <a:latin typeface="+mn-lt"/>
              <a:ea typeface="+mn-ea"/>
              <a:cs typeface="+mn-cs"/>
            </a:endParaRPr>
          </a:p>
          <a:p>
            <a:pPr marL="171450" indent="-171450">
              <a:buFontTx/>
              <a:buChar char="-"/>
            </a:pPr>
            <a:r>
              <a:rPr lang="en-GB" sz="1200" kern="1200">
                <a:solidFill>
                  <a:schemeClr val="tx1"/>
                </a:solidFill>
                <a:effectLst/>
                <a:latin typeface="+mn-lt"/>
                <a:ea typeface="+mn-ea"/>
                <a:cs typeface="+mn-cs"/>
              </a:rPr>
              <a:t>It’s important to consider that autistic people may stim which are movements or sounds to regulate, they can be expressions of joy or overwhelm and are not usually harmful</a:t>
            </a:r>
          </a:p>
          <a:p>
            <a:pPr marL="0" indent="0">
              <a:buFontTx/>
              <a:buNone/>
            </a:pPr>
            <a:endParaRPr lang="en-GB" sz="1200" kern="1200">
              <a:solidFill>
                <a:schemeClr val="tx1"/>
              </a:solidFill>
              <a:effectLst/>
              <a:latin typeface="+mn-lt"/>
              <a:ea typeface="+mn-ea"/>
              <a:cs typeface="+mn-cs"/>
            </a:endParaRPr>
          </a:p>
          <a:p>
            <a:pPr marL="171450" indent="-171450">
              <a:buFontTx/>
              <a:buChar char="-"/>
            </a:pPr>
            <a:r>
              <a:rPr lang="en-GB" sz="1200" kern="1200">
                <a:solidFill>
                  <a:schemeClr val="tx1"/>
                </a:solidFill>
                <a:effectLst/>
                <a:latin typeface="+mn-lt"/>
                <a:ea typeface="+mn-ea"/>
                <a:cs typeface="+mn-cs"/>
              </a:rPr>
              <a:t>Despite stimming being a form of expression, research into it has concluded that it is often misinterpreted as aggressive behaviour by police and unfortunately leads to adverse outcomes </a:t>
            </a:r>
          </a:p>
          <a:p>
            <a:pPr marL="0" indent="0">
              <a:buFontTx/>
              <a:buNone/>
            </a:pPr>
            <a:endParaRPr lang="en-GB" sz="1200" kern="1200">
              <a:solidFill>
                <a:schemeClr val="tx1"/>
              </a:solidFill>
              <a:effectLst/>
              <a:latin typeface="+mn-lt"/>
              <a:ea typeface="+mn-ea"/>
              <a:cs typeface="+mn-cs"/>
            </a:endParaRPr>
          </a:p>
          <a:p>
            <a:pPr marL="171450" indent="-171450">
              <a:buFontTx/>
              <a:buChar char="-"/>
            </a:pPr>
            <a:r>
              <a:rPr lang="en-GB" sz="1200" kern="1200">
                <a:solidFill>
                  <a:schemeClr val="tx1"/>
                </a:solidFill>
                <a:effectLst/>
                <a:latin typeface="+mn-lt"/>
                <a:ea typeface="+mn-ea"/>
                <a:cs typeface="+mn-cs"/>
              </a:rPr>
              <a:t>John’s expression of autistic behaviours are likely to have been misinterpreted greatly which have resulted into him being convicted for public order offences</a:t>
            </a:r>
          </a:p>
          <a:p>
            <a:pPr marL="0" indent="0">
              <a:buFontTx/>
              <a:buNone/>
            </a:pPr>
            <a:endParaRPr lang="en-GB" sz="1200" kern="1200">
              <a:solidFill>
                <a:schemeClr val="tx1"/>
              </a:solidFill>
              <a:effectLst/>
              <a:latin typeface="+mn-lt"/>
              <a:ea typeface="+mn-ea"/>
              <a:cs typeface="+mn-cs"/>
            </a:endParaRPr>
          </a:p>
          <a:p>
            <a:pPr marL="171450" indent="-171450">
              <a:buFontTx/>
              <a:buChar char="-"/>
            </a:pPr>
            <a:r>
              <a:rPr lang="en-GB" sz="1200" kern="1200">
                <a:solidFill>
                  <a:schemeClr val="tx1"/>
                </a:solidFill>
                <a:effectLst/>
                <a:latin typeface="+mn-lt"/>
                <a:ea typeface="+mn-ea"/>
                <a:cs typeface="+mn-cs"/>
              </a:rPr>
              <a:t>John needed support, time and space </a:t>
            </a:r>
            <a:endParaRPr lang="en-GB"/>
          </a:p>
        </p:txBody>
      </p:sp>
      <p:sp>
        <p:nvSpPr>
          <p:cNvPr id="4" name="Slide Number Placeholder 3">
            <a:extLst>
              <a:ext uri="{FF2B5EF4-FFF2-40B4-BE49-F238E27FC236}">
                <a16:creationId xmlns:a16="http://schemas.microsoft.com/office/drawing/2014/main" id="{F99CFE75-7DB7-588E-D398-647A23700287}"/>
              </a:ext>
            </a:extLst>
          </p:cNvPr>
          <p:cNvSpPr>
            <a:spLocks noGrp="1"/>
          </p:cNvSpPr>
          <p:nvPr>
            <p:ph type="sldNum" sz="quarter" idx="5"/>
          </p:nvPr>
        </p:nvSpPr>
        <p:spPr/>
        <p:txBody>
          <a:bodyPr/>
          <a:lstStyle/>
          <a:p>
            <a:fld id="{F1DBF2F0-A545-494A-981D-65A4BF99A1C5}" type="slidenum">
              <a:rPr lang="en-GB" smtClean="0"/>
              <a:t>6</a:t>
            </a:fld>
            <a:endParaRPr lang="en-GB"/>
          </a:p>
        </p:txBody>
      </p:sp>
    </p:spTree>
    <p:extLst>
      <p:ext uri="{BB962C8B-B14F-4D97-AF65-F5344CB8AC3E}">
        <p14:creationId xmlns:p14="http://schemas.microsoft.com/office/powerpoint/2010/main" val="20031970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D27418-FB45-7003-C611-22BFE6903A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452120-58D2-D1F5-13DE-48E160EE02F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46D56E5-96D3-D0BA-5BE7-5852E3CEF91F}"/>
              </a:ext>
            </a:extLst>
          </p:cNvPr>
          <p:cNvSpPr>
            <a:spLocks noGrp="1"/>
          </p:cNvSpPr>
          <p:nvPr>
            <p:ph type="body" idx="1"/>
          </p:nvPr>
        </p:nvSpPr>
        <p:spPr/>
        <p:txBody>
          <a:bodyPr/>
          <a:lstStyle/>
          <a:p>
            <a:pPr marL="171450" indent="-171450">
              <a:buFontTx/>
              <a:buChar char="-"/>
            </a:pPr>
            <a:r>
              <a:rPr lang="en-GB" sz="1200" kern="1200">
                <a:solidFill>
                  <a:schemeClr val="tx1"/>
                </a:solidFill>
                <a:effectLst/>
                <a:latin typeface="+mn-lt"/>
                <a:ea typeface="+mn-ea"/>
                <a:cs typeface="+mn-cs"/>
              </a:rPr>
              <a:t>John’s challenges with communication and social cues made his prison experience tricky and resulted in misunderstandings with those around him, despite these challenges some autistic people can maintain social relationships and interact with other people successfully but may be tougher as they have social cognitive differences which include misinterpreting social cues </a:t>
            </a:r>
          </a:p>
          <a:p>
            <a:pPr marL="0" indent="0">
              <a:buFontTx/>
              <a:buNone/>
            </a:pPr>
            <a:endParaRPr lang="en-GB" sz="1200" kern="1200">
              <a:solidFill>
                <a:schemeClr val="tx1"/>
              </a:solidFill>
              <a:effectLst/>
              <a:latin typeface="+mn-lt"/>
              <a:ea typeface="+mn-ea"/>
              <a:cs typeface="+mn-cs"/>
            </a:endParaRPr>
          </a:p>
          <a:p>
            <a:pPr marL="171450" indent="-171450">
              <a:buFontTx/>
              <a:buChar char="-"/>
            </a:pPr>
            <a:r>
              <a:rPr lang="en-GB" sz="1200" kern="1200">
                <a:solidFill>
                  <a:schemeClr val="tx1"/>
                </a:solidFill>
                <a:effectLst/>
                <a:latin typeface="+mn-lt"/>
                <a:ea typeface="+mn-ea"/>
                <a:cs typeface="+mn-cs"/>
              </a:rPr>
              <a:t>He also would have likely experienced communication difficulties prior to prison including his interactions with police, custody staff and court staff, which most likely contributed to his conviction</a:t>
            </a:r>
          </a:p>
          <a:p>
            <a:pPr marL="0" indent="0">
              <a:buFontTx/>
              <a:buNone/>
            </a:pPr>
            <a:endParaRPr lang="en-GB" sz="1200" kern="1200">
              <a:solidFill>
                <a:schemeClr val="tx1"/>
              </a:solidFill>
              <a:effectLst/>
              <a:latin typeface="+mn-lt"/>
              <a:ea typeface="+mn-ea"/>
              <a:cs typeface="+mn-cs"/>
            </a:endParaRPr>
          </a:p>
          <a:p>
            <a:pPr marL="171450" indent="-171450">
              <a:buFontTx/>
              <a:buChar char="-"/>
            </a:pPr>
            <a:r>
              <a:rPr lang="en-GB" sz="1200" kern="1200">
                <a:solidFill>
                  <a:schemeClr val="tx1"/>
                </a:solidFill>
                <a:effectLst/>
                <a:latin typeface="+mn-lt"/>
                <a:ea typeface="+mn-ea"/>
                <a:cs typeface="+mn-cs"/>
              </a:rPr>
              <a:t>It’s important to note that the sensory struggles associated with ASD are likely extremely relevant in the Criminal Justice System and these sensitivities can be significantly anxiety inducing, overwhelming and draining for a neurodiverse individual</a:t>
            </a:r>
          </a:p>
          <a:p>
            <a:pPr marL="0" indent="0">
              <a:buFontTx/>
              <a:buNone/>
            </a:pPr>
            <a:endParaRPr lang="en-GB" sz="1200" kern="1200">
              <a:solidFill>
                <a:schemeClr val="tx1"/>
              </a:solidFill>
              <a:effectLst/>
              <a:latin typeface="+mn-lt"/>
              <a:ea typeface="+mn-ea"/>
              <a:cs typeface="+mn-cs"/>
            </a:endParaRPr>
          </a:p>
          <a:p>
            <a:pPr marL="171450" indent="-171450">
              <a:buFontTx/>
              <a:buChar char="-"/>
            </a:pPr>
            <a:r>
              <a:rPr lang="en-GB" sz="1200" kern="1200">
                <a:solidFill>
                  <a:schemeClr val="tx1"/>
                </a:solidFill>
                <a:effectLst/>
                <a:latin typeface="+mn-lt"/>
                <a:ea typeface="+mn-ea"/>
                <a:cs typeface="+mn-cs"/>
              </a:rPr>
              <a:t>Research highlights some of these sensory triggers with a focus on the auditory system, noises such as alarms, jangling keys, echoes in the corridor and cell doors slamming are all noises to be expected in a prison setting</a:t>
            </a:r>
          </a:p>
          <a:p>
            <a:pPr marL="0" indent="0">
              <a:buFontTx/>
              <a:buNone/>
            </a:pPr>
            <a:endParaRPr lang="en-GB" sz="1200" kern="1200">
              <a:solidFill>
                <a:schemeClr val="tx1"/>
              </a:solidFill>
              <a:effectLst/>
              <a:latin typeface="+mn-lt"/>
              <a:ea typeface="+mn-ea"/>
              <a:cs typeface="+mn-cs"/>
            </a:endParaRPr>
          </a:p>
          <a:p>
            <a:pPr marL="171450" indent="-171450">
              <a:buFontTx/>
              <a:buChar char="-"/>
            </a:pPr>
            <a:r>
              <a:rPr lang="en-GB" sz="1200" kern="1200">
                <a:solidFill>
                  <a:schemeClr val="tx1"/>
                </a:solidFill>
                <a:effectLst/>
                <a:latin typeface="+mn-lt"/>
                <a:ea typeface="+mn-ea"/>
                <a:cs typeface="+mn-cs"/>
              </a:rPr>
              <a:t>To a neurotypical person these may just be another noise with no attention paid to them but understanding that individuals with ASD struggle with noise sensitivity, we can gather that these noises, along with other triggers would be extremely detrimental to their overall wellbeing and therefore lead them to have extreme expressions of emotion </a:t>
            </a:r>
          </a:p>
          <a:p>
            <a:pPr marL="0" indent="0">
              <a:buFontTx/>
              <a:buNone/>
            </a:pPr>
            <a:endParaRPr lang="en-GB" sz="1200" kern="1200">
              <a:solidFill>
                <a:schemeClr val="tx1"/>
              </a:solidFill>
              <a:effectLst/>
              <a:latin typeface="+mn-lt"/>
              <a:ea typeface="+mn-ea"/>
              <a:cs typeface="+mn-cs"/>
            </a:endParaRPr>
          </a:p>
          <a:p>
            <a:pPr marL="171450" indent="-171450">
              <a:buFontTx/>
              <a:buChar char="-"/>
            </a:pPr>
            <a:r>
              <a:rPr lang="en-GB" sz="1200" kern="1200">
                <a:solidFill>
                  <a:schemeClr val="tx1"/>
                </a:solidFill>
                <a:effectLst/>
                <a:latin typeface="+mn-lt"/>
                <a:ea typeface="+mn-ea"/>
                <a:cs typeface="+mn-cs"/>
              </a:rPr>
              <a:t>John’s struggle with communication is also a notable challenge that other autistic individuals may struggle with in the general world but especially in the Criminal Justice System where you are often required to give information, react, remember and communicate efficiently under high pressure environments and time restraints </a:t>
            </a:r>
          </a:p>
          <a:p>
            <a:pPr marL="0" indent="0">
              <a:buFontTx/>
              <a:buNone/>
            </a:pPr>
            <a:endParaRPr lang="en-GB" sz="1200" kern="1200">
              <a:solidFill>
                <a:schemeClr val="tx1"/>
              </a:solidFill>
              <a:effectLst/>
              <a:latin typeface="+mn-lt"/>
              <a:ea typeface="+mn-ea"/>
              <a:cs typeface="+mn-cs"/>
            </a:endParaRPr>
          </a:p>
          <a:p>
            <a:pPr marL="171450" indent="-171450">
              <a:buFontTx/>
              <a:buChar char="-"/>
            </a:pPr>
            <a:r>
              <a:rPr lang="en-GB" sz="1200" kern="1200">
                <a:solidFill>
                  <a:schemeClr val="tx1"/>
                </a:solidFill>
                <a:effectLst/>
                <a:latin typeface="+mn-lt"/>
                <a:ea typeface="+mn-ea"/>
                <a:cs typeface="+mn-cs"/>
              </a:rPr>
              <a:t>Communication difficulties can further the distress an autistic individual may already be feeling which can escalate the situation further, it’s vital that criminal justice staff are aware on how to communicate efficiently with ASD individuals, in general but especially in moments of high emotion </a:t>
            </a:r>
            <a:endParaRPr lang="en-GB"/>
          </a:p>
        </p:txBody>
      </p:sp>
      <p:sp>
        <p:nvSpPr>
          <p:cNvPr id="4" name="Slide Number Placeholder 3">
            <a:extLst>
              <a:ext uri="{FF2B5EF4-FFF2-40B4-BE49-F238E27FC236}">
                <a16:creationId xmlns:a16="http://schemas.microsoft.com/office/drawing/2014/main" id="{8249872A-3D68-CD7E-F903-A11E666F805B}"/>
              </a:ext>
            </a:extLst>
          </p:cNvPr>
          <p:cNvSpPr>
            <a:spLocks noGrp="1"/>
          </p:cNvSpPr>
          <p:nvPr>
            <p:ph type="sldNum" sz="quarter" idx="5"/>
          </p:nvPr>
        </p:nvSpPr>
        <p:spPr/>
        <p:txBody>
          <a:bodyPr/>
          <a:lstStyle/>
          <a:p>
            <a:fld id="{F1DBF2F0-A545-494A-981D-65A4BF99A1C5}" type="slidenum">
              <a:rPr lang="en-GB" smtClean="0"/>
              <a:t>7</a:t>
            </a:fld>
            <a:endParaRPr lang="en-GB"/>
          </a:p>
        </p:txBody>
      </p:sp>
    </p:spTree>
    <p:extLst>
      <p:ext uri="{BB962C8B-B14F-4D97-AF65-F5344CB8AC3E}">
        <p14:creationId xmlns:p14="http://schemas.microsoft.com/office/powerpoint/2010/main" val="37680277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sz="1200" kern="1200">
                <a:solidFill>
                  <a:schemeClr val="tx1"/>
                </a:solidFill>
                <a:effectLst/>
                <a:latin typeface="+mn-lt"/>
                <a:ea typeface="+mn-ea"/>
                <a:cs typeface="+mn-cs"/>
              </a:rPr>
              <a:t>Considering that as of December 2018 in England, 1.22% of males and 0.35% of females were diagnosed autistic it’s reasonable to assume that a number of these will have been through the Criminal Justice System</a:t>
            </a:r>
          </a:p>
          <a:p>
            <a:pPr marL="0" indent="0">
              <a:buFontTx/>
              <a:buNone/>
            </a:pPr>
            <a:endParaRPr lang="en-GB" sz="1200" kern="1200">
              <a:solidFill>
                <a:schemeClr val="tx1"/>
              </a:solidFill>
              <a:effectLst/>
              <a:latin typeface="+mn-lt"/>
              <a:ea typeface="+mn-ea"/>
              <a:cs typeface="+mn-cs"/>
            </a:endParaRPr>
          </a:p>
          <a:p>
            <a:pPr marL="171450" indent="-171450">
              <a:buFontTx/>
              <a:buChar char="-"/>
            </a:pPr>
            <a:r>
              <a:rPr lang="en-GB" sz="1200" kern="1200">
                <a:solidFill>
                  <a:schemeClr val="tx1"/>
                </a:solidFill>
                <a:effectLst/>
                <a:latin typeface="+mn-lt"/>
                <a:ea typeface="+mn-ea"/>
                <a:cs typeface="+mn-cs"/>
              </a:rPr>
              <a:t>It’s important that interventions are in place to support the individuals from desistance and to ensure that the autistic needs are being met. Research highlights that a bigger-picture system is needed to explain how autistic offenders and victims are treated in the Criminal Justice System to create policies and practices that protect these vulnerable individuals</a:t>
            </a:r>
            <a:endParaRPr lang="en-GB"/>
          </a:p>
        </p:txBody>
      </p:sp>
      <p:sp>
        <p:nvSpPr>
          <p:cNvPr id="4" name="Slide Number Placeholder 3"/>
          <p:cNvSpPr>
            <a:spLocks noGrp="1"/>
          </p:cNvSpPr>
          <p:nvPr>
            <p:ph type="sldNum" sz="quarter" idx="5"/>
          </p:nvPr>
        </p:nvSpPr>
        <p:spPr/>
        <p:txBody>
          <a:bodyPr/>
          <a:lstStyle/>
          <a:p>
            <a:fld id="{F1DBF2F0-A545-494A-981D-65A4BF99A1C5}" type="slidenum">
              <a:rPr lang="en-GB" smtClean="0"/>
              <a:t>8</a:t>
            </a:fld>
            <a:endParaRPr lang="en-GB"/>
          </a:p>
        </p:txBody>
      </p:sp>
    </p:spTree>
    <p:extLst>
      <p:ext uri="{BB962C8B-B14F-4D97-AF65-F5344CB8AC3E}">
        <p14:creationId xmlns:p14="http://schemas.microsoft.com/office/powerpoint/2010/main" val="23308572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sz="1200" kern="1200">
                <a:solidFill>
                  <a:schemeClr val="tx1"/>
                </a:solidFill>
                <a:effectLst/>
                <a:latin typeface="+mn-lt"/>
                <a:ea typeface="+mn-ea"/>
                <a:cs typeface="+mn-cs"/>
              </a:rPr>
              <a:t>One key recommendation is the implementation of lived experience training, an intervention which holds great importance and should be at the forefront of policies to do with autistic people in the criminal justice system</a:t>
            </a:r>
          </a:p>
          <a:p>
            <a:pPr marL="0" indent="0">
              <a:buFontTx/>
              <a:buNone/>
            </a:pPr>
            <a:endParaRPr lang="en-GB" sz="1200" kern="1200">
              <a:solidFill>
                <a:schemeClr val="tx1"/>
              </a:solidFill>
              <a:effectLst/>
              <a:latin typeface="+mn-lt"/>
              <a:ea typeface="+mn-ea"/>
              <a:cs typeface="+mn-cs"/>
            </a:endParaRPr>
          </a:p>
          <a:p>
            <a:pPr marL="171450" indent="-171450">
              <a:buFontTx/>
              <a:buChar char="-"/>
            </a:pPr>
            <a:r>
              <a:rPr lang="en-GB" sz="1200" kern="1200">
                <a:solidFill>
                  <a:schemeClr val="tx1"/>
                </a:solidFill>
                <a:effectLst/>
                <a:latin typeface="+mn-lt"/>
                <a:ea typeface="+mn-ea"/>
                <a:cs typeface="+mn-cs"/>
              </a:rPr>
              <a:t>Despite this, little use of this training has been used which is a significant let down to autistic people in the system</a:t>
            </a:r>
          </a:p>
          <a:p>
            <a:pPr marL="0" indent="0">
              <a:buFontTx/>
              <a:buNone/>
            </a:pPr>
            <a:endParaRPr lang="en-GB" sz="1200" kern="1200">
              <a:solidFill>
                <a:schemeClr val="tx1"/>
              </a:solidFill>
              <a:effectLst/>
              <a:latin typeface="+mn-lt"/>
              <a:ea typeface="+mn-ea"/>
              <a:cs typeface="+mn-cs"/>
            </a:endParaRPr>
          </a:p>
          <a:p>
            <a:pPr marL="171450" indent="-171450">
              <a:buFontTx/>
              <a:buChar char="-"/>
            </a:pPr>
            <a:r>
              <a:rPr lang="en-GB" sz="1200" kern="1200">
                <a:solidFill>
                  <a:schemeClr val="tx1"/>
                </a:solidFill>
                <a:effectLst/>
                <a:latin typeface="+mn-lt"/>
                <a:ea typeface="+mn-ea"/>
                <a:cs typeface="+mn-cs"/>
              </a:rPr>
              <a:t>Investigations into this recommendation have been undertaken and the outcome that researchers found was that training given to criminal justice staff should be delivered by autistic individuals, implementing this would allow the training to be much more relevant, ultimately resulting in better outcomes for the offender or victim and the criminal justice personnel</a:t>
            </a:r>
          </a:p>
          <a:p>
            <a:pPr marL="0" indent="0">
              <a:buFontTx/>
              <a:buNone/>
            </a:pPr>
            <a:endParaRPr lang="en-GB" sz="1200" kern="1200">
              <a:solidFill>
                <a:schemeClr val="tx1"/>
              </a:solidFill>
              <a:effectLst/>
              <a:latin typeface="+mn-lt"/>
              <a:ea typeface="+mn-ea"/>
              <a:cs typeface="+mn-cs"/>
            </a:endParaRPr>
          </a:p>
          <a:p>
            <a:pPr marL="171450" indent="-171450">
              <a:buFontTx/>
              <a:buChar char="-"/>
            </a:pPr>
            <a:r>
              <a:rPr lang="en-GB" sz="1200" kern="1200">
                <a:solidFill>
                  <a:schemeClr val="tx1"/>
                </a:solidFill>
                <a:effectLst/>
                <a:latin typeface="+mn-lt"/>
                <a:ea typeface="+mn-ea"/>
                <a:cs typeface="+mn-cs"/>
              </a:rPr>
              <a:t>Another 2022 research also supports this and highlights how critical it is to incorporate real-life experiences of autism by those who live through it into the criminal justice training </a:t>
            </a:r>
          </a:p>
          <a:p>
            <a:pPr marL="0" indent="0">
              <a:buFontTx/>
              <a:buNone/>
            </a:pPr>
            <a:endParaRPr lang="en-GB" sz="1200" kern="1200">
              <a:solidFill>
                <a:schemeClr val="tx1"/>
              </a:solidFill>
              <a:effectLst/>
              <a:latin typeface="+mn-lt"/>
              <a:ea typeface="+mn-ea"/>
              <a:cs typeface="+mn-cs"/>
            </a:endParaRPr>
          </a:p>
          <a:p>
            <a:pPr marL="171450" indent="-171450">
              <a:buFontTx/>
              <a:buChar char="-"/>
            </a:pPr>
            <a:r>
              <a:rPr lang="en-GB" sz="1200" kern="1200">
                <a:solidFill>
                  <a:schemeClr val="tx1"/>
                </a:solidFill>
                <a:effectLst/>
                <a:latin typeface="+mn-lt"/>
                <a:ea typeface="+mn-ea"/>
                <a:cs typeface="+mn-cs"/>
              </a:rPr>
              <a:t>Because of the barriers that autistic people face in the criminal justice system, having this lived experience training would hopefully be the beginning of a major and noteworthy shift in the relationship between staff and people with ASD, the policies around the topic and the adjustments that can be made for them </a:t>
            </a:r>
            <a:endParaRPr lang="en-GB"/>
          </a:p>
        </p:txBody>
      </p:sp>
      <p:sp>
        <p:nvSpPr>
          <p:cNvPr id="4" name="Slide Number Placeholder 3"/>
          <p:cNvSpPr>
            <a:spLocks noGrp="1"/>
          </p:cNvSpPr>
          <p:nvPr>
            <p:ph type="sldNum" sz="quarter" idx="5"/>
          </p:nvPr>
        </p:nvSpPr>
        <p:spPr/>
        <p:txBody>
          <a:bodyPr/>
          <a:lstStyle/>
          <a:p>
            <a:fld id="{F1DBF2F0-A545-494A-981D-65A4BF99A1C5}" type="slidenum">
              <a:rPr lang="en-GB" smtClean="0"/>
              <a:t>9</a:t>
            </a:fld>
            <a:endParaRPr lang="en-GB"/>
          </a:p>
        </p:txBody>
      </p:sp>
    </p:spTree>
    <p:extLst>
      <p:ext uri="{BB962C8B-B14F-4D97-AF65-F5344CB8AC3E}">
        <p14:creationId xmlns:p14="http://schemas.microsoft.com/office/powerpoint/2010/main" val="14630018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FF1C68-A0E2-41EE-6972-B68D2C58D9C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C05C2C-C5F9-C71F-F452-5C5693D3039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554540-8EEF-2F19-130C-88B2D0B8AC22}"/>
              </a:ext>
            </a:extLst>
          </p:cNvPr>
          <p:cNvSpPr>
            <a:spLocks noGrp="1"/>
          </p:cNvSpPr>
          <p:nvPr>
            <p:ph type="body" idx="1"/>
          </p:nvPr>
        </p:nvSpPr>
        <p:spPr/>
        <p:txBody>
          <a:bodyPr/>
          <a:lstStyle/>
          <a:p>
            <a:pPr marL="171450" indent="-171450">
              <a:buFontTx/>
              <a:buChar char="-"/>
            </a:pPr>
            <a:r>
              <a:rPr lang="en-GB" sz="1200" kern="1200">
                <a:solidFill>
                  <a:schemeClr val="tx1"/>
                </a:solidFill>
                <a:effectLst/>
                <a:latin typeface="+mn-lt"/>
                <a:ea typeface="+mn-ea"/>
                <a:cs typeface="+mn-cs"/>
              </a:rPr>
              <a:t>A second recommendation that has been debated is the implementation of specialist wings or a change of environment in prisons</a:t>
            </a:r>
          </a:p>
          <a:p>
            <a:pPr marL="0" indent="0">
              <a:buFontTx/>
              <a:buNone/>
            </a:pPr>
            <a:endParaRPr lang="en-GB" sz="1200" kern="1200">
              <a:solidFill>
                <a:schemeClr val="tx1"/>
              </a:solidFill>
              <a:effectLst/>
              <a:latin typeface="+mn-lt"/>
              <a:ea typeface="+mn-ea"/>
              <a:cs typeface="+mn-cs"/>
            </a:endParaRPr>
          </a:p>
          <a:p>
            <a:pPr marL="171450" indent="-171450">
              <a:buFontTx/>
              <a:buChar char="-"/>
            </a:pPr>
            <a:r>
              <a:rPr lang="en-GB" sz="1200" kern="1200">
                <a:solidFill>
                  <a:schemeClr val="tx1"/>
                </a:solidFill>
                <a:effectLst/>
                <a:latin typeface="+mn-lt"/>
                <a:ea typeface="+mn-ea"/>
                <a:cs typeface="+mn-cs"/>
              </a:rPr>
              <a:t> While the rigid routine of prisons can be of great importance to some autistic individuals being in prison also faces a lot of unannounced procedures such as searches and pat downs which can cause severe anxiety and overwhelm for autistic prisoners </a:t>
            </a:r>
          </a:p>
          <a:p>
            <a:pPr marL="0" indent="0">
              <a:buFontTx/>
              <a:buNone/>
            </a:pPr>
            <a:endParaRPr lang="en-GB" sz="1200" kern="1200">
              <a:solidFill>
                <a:schemeClr val="tx1"/>
              </a:solidFill>
              <a:effectLst/>
              <a:latin typeface="+mn-lt"/>
              <a:ea typeface="+mn-ea"/>
              <a:cs typeface="+mn-cs"/>
            </a:endParaRPr>
          </a:p>
          <a:p>
            <a:pPr marL="171450" indent="-171450">
              <a:buFontTx/>
              <a:buChar char="-"/>
            </a:pPr>
            <a:r>
              <a:rPr lang="en-GB" sz="1200" kern="1200">
                <a:solidFill>
                  <a:schemeClr val="tx1"/>
                </a:solidFill>
                <a:effectLst/>
                <a:latin typeface="+mn-lt"/>
                <a:ea typeface="+mn-ea"/>
                <a:cs typeface="+mn-cs"/>
              </a:rPr>
              <a:t>Having reasonable adjustments or specialist wings could prevent the number of sensory overloads a person may experience and lower the high levels of stress and anxiety they experience which in the long run could be pinnacle in an offender turning their lives around by learning skills on how to cope with distressing situations </a:t>
            </a:r>
          </a:p>
          <a:p>
            <a:pPr marL="0" indent="0">
              <a:buFontTx/>
              <a:buNone/>
            </a:pPr>
            <a:endParaRPr lang="en-GB" sz="1200" kern="1200">
              <a:solidFill>
                <a:schemeClr val="tx1"/>
              </a:solidFill>
              <a:effectLst/>
              <a:latin typeface="+mn-lt"/>
              <a:ea typeface="+mn-ea"/>
              <a:cs typeface="+mn-cs"/>
            </a:endParaRPr>
          </a:p>
          <a:p>
            <a:pPr marL="171450" indent="-171450">
              <a:buFontTx/>
              <a:buChar char="-"/>
            </a:pPr>
            <a:r>
              <a:rPr lang="en-GB" sz="1200" kern="1200">
                <a:solidFill>
                  <a:schemeClr val="tx1"/>
                </a:solidFill>
                <a:effectLst/>
                <a:latin typeface="+mn-lt"/>
                <a:ea typeface="+mn-ea"/>
                <a:cs typeface="+mn-cs"/>
              </a:rPr>
              <a:t>Additionally, autistic prisoners stated that they felt calmer and less anxiety when placed in specialist and smaller wings away from the general prison population for several reasons from sensory struggles to social challenges</a:t>
            </a:r>
          </a:p>
          <a:p>
            <a:pPr marL="0" indent="0">
              <a:buFontTx/>
              <a:buNone/>
            </a:pPr>
            <a:endParaRPr lang="en-GB" sz="1200" kern="1200">
              <a:solidFill>
                <a:schemeClr val="tx1"/>
              </a:solidFill>
              <a:effectLst/>
              <a:latin typeface="+mn-lt"/>
              <a:ea typeface="+mn-ea"/>
              <a:cs typeface="+mn-cs"/>
            </a:endParaRPr>
          </a:p>
          <a:p>
            <a:pPr marL="171450" indent="-171450">
              <a:buFontTx/>
              <a:buChar char="-"/>
            </a:pPr>
            <a:r>
              <a:rPr lang="en-GB" sz="1200" kern="1200">
                <a:solidFill>
                  <a:schemeClr val="tx1"/>
                </a:solidFill>
                <a:effectLst/>
                <a:latin typeface="+mn-lt"/>
                <a:ea typeface="+mn-ea"/>
                <a:cs typeface="+mn-cs"/>
              </a:rPr>
              <a:t>Furthermore, some researchers argue that autistic inmates should be placed separately to neurotypical prisoners as they are vulnerable to intimidation, exploitation and bullying as a result of their lack of social hierarchy understanding their possible literalness and general lack of social cues and while there are many arguments to support specialist wings and has been recommended for several years but there is limited empirical research to support the implementation of them </a:t>
            </a:r>
          </a:p>
          <a:p>
            <a:pPr marL="0" indent="0">
              <a:buFontTx/>
              <a:buNone/>
            </a:pPr>
            <a:endParaRPr lang="en-GB" sz="1200" kern="1200">
              <a:solidFill>
                <a:schemeClr val="tx1"/>
              </a:solidFill>
              <a:effectLst/>
              <a:latin typeface="+mn-lt"/>
              <a:ea typeface="+mn-ea"/>
              <a:cs typeface="+mn-cs"/>
            </a:endParaRPr>
          </a:p>
          <a:p>
            <a:pPr marL="171450" indent="-171450">
              <a:buFontTx/>
              <a:buChar char="-"/>
            </a:pPr>
            <a:r>
              <a:rPr lang="en-GB" sz="1200" kern="1200">
                <a:solidFill>
                  <a:schemeClr val="tx1"/>
                </a:solidFill>
                <a:effectLst/>
                <a:latin typeface="+mn-lt"/>
                <a:ea typeface="+mn-ea"/>
                <a:cs typeface="+mn-cs"/>
              </a:rPr>
              <a:t>Despite this, some efforts have been made to create these safer spaces for autistic offenders, as seen in HMP Wakefield and HMP Parc who have worked with the National Autistic Society to produce positive results for these vulnerable individuals  </a:t>
            </a:r>
          </a:p>
          <a:p>
            <a:pPr marL="0" indent="0">
              <a:buFontTx/>
              <a:buNone/>
            </a:pPr>
            <a:endParaRPr lang="en-GB" sz="1200" kern="1200">
              <a:solidFill>
                <a:schemeClr val="tx1"/>
              </a:solidFill>
              <a:effectLst/>
              <a:latin typeface="+mn-lt"/>
              <a:ea typeface="+mn-ea"/>
              <a:cs typeface="+mn-cs"/>
            </a:endParaRPr>
          </a:p>
          <a:p>
            <a:pPr marL="171450" indent="-171450">
              <a:buFontTx/>
              <a:buChar char="-"/>
            </a:pPr>
            <a:r>
              <a:rPr lang="en-GB" sz="1200" kern="1200">
                <a:solidFill>
                  <a:schemeClr val="tx1"/>
                </a:solidFill>
                <a:effectLst/>
                <a:latin typeface="+mn-lt"/>
                <a:ea typeface="+mn-ea"/>
                <a:cs typeface="+mn-cs"/>
              </a:rPr>
              <a:t>Although there is concerns of increased levels of isolation and boredom the category B men’s prison and young offender institution in Bridgend has seen huge success in taking a person-centred approach which identifies additional needs that some autistic people may need</a:t>
            </a:r>
          </a:p>
          <a:p>
            <a:pPr marL="0" indent="0">
              <a:buFontTx/>
              <a:buNone/>
            </a:pPr>
            <a:endParaRPr lang="en-GB" sz="1200" kern="1200">
              <a:solidFill>
                <a:schemeClr val="tx1"/>
              </a:solidFill>
              <a:effectLst/>
              <a:latin typeface="+mn-lt"/>
              <a:ea typeface="+mn-ea"/>
              <a:cs typeface="+mn-cs"/>
            </a:endParaRPr>
          </a:p>
          <a:p>
            <a:pPr marL="171450" indent="-171450">
              <a:buFontTx/>
              <a:buChar char="-"/>
            </a:pPr>
            <a:r>
              <a:rPr lang="en-GB" sz="1200" kern="1200">
                <a:solidFill>
                  <a:schemeClr val="tx1"/>
                </a:solidFill>
                <a:effectLst/>
                <a:latin typeface="+mn-lt"/>
                <a:ea typeface="+mn-ea"/>
                <a:cs typeface="+mn-cs"/>
              </a:rPr>
              <a:t>By doing this, they make suitable adjustments such as providing ear plugs and eye masks, having a sensory room available and clear signs that are easy to understand </a:t>
            </a:r>
          </a:p>
          <a:p>
            <a:pPr marL="0" indent="0">
              <a:buFontTx/>
              <a:buNone/>
            </a:pPr>
            <a:endParaRPr lang="en-GB" sz="1200" kern="1200">
              <a:solidFill>
                <a:schemeClr val="tx1"/>
              </a:solidFill>
              <a:effectLst/>
              <a:latin typeface="+mn-lt"/>
              <a:ea typeface="+mn-ea"/>
              <a:cs typeface="+mn-cs"/>
            </a:endParaRPr>
          </a:p>
          <a:p>
            <a:pPr marL="171450" indent="-171450">
              <a:buFontTx/>
              <a:buChar char="-"/>
            </a:pPr>
            <a:r>
              <a:rPr lang="en-GB" sz="1200" kern="1200">
                <a:solidFill>
                  <a:schemeClr val="tx1"/>
                </a:solidFill>
                <a:effectLst/>
                <a:latin typeface="+mn-lt"/>
                <a:ea typeface="+mn-ea"/>
                <a:cs typeface="+mn-cs"/>
              </a:rPr>
              <a:t>The unit, which is called </a:t>
            </a:r>
            <a:r>
              <a:rPr lang="en-GB" sz="1200" kern="1200" err="1">
                <a:solidFill>
                  <a:schemeClr val="tx1"/>
                </a:solidFill>
                <a:effectLst/>
                <a:latin typeface="+mn-lt"/>
                <a:ea typeface="+mn-ea"/>
                <a:cs typeface="+mn-cs"/>
              </a:rPr>
              <a:t>Cynnwys</a:t>
            </a:r>
            <a:r>
              <a:rPr lang="en-GB" sz="1200" kern="1200">
                <a:solidFill>
                  <a:schemeClr val="tx1"/>
                </a:solidFill>
                <a:effectLst/>
                <a:latin typeface="+mn-lt"/>
                <a:ea typeface="+mn-ea"/>
                <a:cs typeface="+mn-cs"/>
              </a:rPr>
              <a:t> has allowed the levels of self-harm, substance misuse and violence in prison to reduce significantly, this highlights just how successful these specialist wings can be if implemented in the correct way with focus on the offenders and their needs</a:t>
            </a:r>
          </a:p>
          <a:p>
            <a:pPr marL="0" indent="0">
              <a:buFontTx/>
              <a:buNone/>
            </a:pPr>
            <a:endParaRPr lang="en-GB" sz="1200" kern="1200">
              <a:solidFill>
                <a:schemeClr val="tx1"/>
              </a:solidFill>
              <a:effectLst/>
              <a:latin typeface="+mn-lt"/>
              <a:ea typeface="+mn-ea"/>
              <a:cs typeface="+mn-cs"/>
            </a:endParaRPr>
          </a:p>
          <a:p>
            <a:pPr marL="171450" indent="-171450">
              <a:buFontTx/>
              <a:buChar char="-"/>
            </a:pPr>
            <a:r>
              <a:rPr lang="en-GB" sz="1200" kern="1200">
                <a:solidFill>
                  <a:schemeClr val="tx1"/>
                </a:solidFill>
                <a:effectLst/>
                <a:latin typeface="+mn-lt"/>
                <a:ea typeface="+mn-ea"/>
                <a:cs typeface="+mn-cs"/>
              </a:rPr>
              <a:t>Their goal is to create a safe and nurturing environment that encourages their potential and gives opportunities all while reducing reoffending rates</a:t>
            </a:r>
            <a:endParaRPr lang="en-GB"/>
          </a:p>
        </p:txBody>
      </p:sp>
      <p:sp>
        <p:nvSpPr>
          <p:cNvPr id="4" name="Slide Number Placeholder 3">
            <a:extLst>
              <a:ext uri="{FF2B5EF4-FFF2-40B4-BE49-F238E27FC236}">
                <a16:creationId xmlns:a16="http://schemas.microsoft.com/office/drawing/2014/main" id="{C6AA921E-F542-96FA-C4FD-69C53E67E7FE}"/>
              </a:ext>
            </a:extLst>
          </p:cNvPr>
          <p:cNvSpPr>
            <a:spLocks noGrp="1"/>
          </p:cNvSpPr>
          <p:nvPr>
            <p:ph type="sldNum" sz="quarter" idx="5"/>
          </p:nvPr>
        </p:nvSpPr>
        <p:spPr/>
        <p:txBody>
          <a:bodyPr/>
          <a:lstStyle/>
          <a:p>
            <a:fld id="{F1DBF2F0-A545-494A-981D-65A4BF99A1C5}" type="slidenum">
              <a:rPr lang="en-GB" smtClean="0"/>
              <a:t>10</a:t>
            </a:fld>
            <a:endParaRPr lang="en-GB"/>
          </a:p>
        </p:txBody>
      </p:sp>
    </p:spTree>
    <p:extLst>
      <p:ext uri="{BB962C8B-B14F-4D97-AF65-F5344CB8AC3E}">
        <p14:creationId xmlns:p14="http://schemas.microsoft.com/office/powerpoint/2010/main" val="8268073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8B26D1-93A4-3076-C4BE-2EFB5F5A5D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AF73C9-4780-DEF4-58DD-E065E37D454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D6E296-A000-B83C-3F06-8E49DAEF3E7E}"/>
              </a:ext>
            </a:extLst>
          </p:cNvPr>
          <p:cNvSpPr>
            <a:spLocks noGrp="1"/>
          </p:cNvSpPr>
          <p:nvPr>
            <p:ph type="body" idx="1"/>
          </p:nvPr>
        </p:nvSpPr>
        <p:spPr/>
        <p:txBody>
          <a:bodyPr/>
          <a:lstStyle/>
          <a:p>
            <a:pPr marL="171450" indent="-171450">
              <a:buFontTx/>
              <a:buChar char="-"/>
            </a:pPr>
            <a:r>
              <a:rPr lang="en-GB" sz="1200" kern="1200">
                <a:solidFill>
                  <a:schemeClr val="tx1"/>
                </a:solidFill>
                <a:effectLst/>
                <a:latin typeface="+mn-lt"/>
                <a:ea typeface="+mn-ea"/>
                <a:cs typeface="+mn-cs"/>
              </a:rPr>
              <a:t>Lastly, the implementation of Neurodiversity Support Managers (NSM’s) would be of great advantage to autistic individuals in the Criminal Justice System, a service like this could be the change that a person in need may benefit greatly from</a:t>
            </a:r>
          </a:p>
          <a:p>
            <a:pPr marL="0" indent="0">
              <a:buFontTx/>
              <a:buNone/>
            </a:pPr>
            <a:endParaRPr lang="en-GB" sz="1200" kern="1200">
              <a:solidFill>
                <a:schemeClr val="tx1"/>
              </a:solidFill>
              <a:effectLst/>
              <a:latin typeface="+mn-lt"/>
              <a:ea typeface="+mn-ea"/>
              <a:cs typeface="+mn-cs"/>
            </a:endParaRPr>
          </a:p>
          <a:p>
            <a:pPr marL="171450" indent="-171450">
              <a:buFontTx/>
              <a:buChar char="-"/>
            </a:pPr>
            <a:r>
              <a:rPr lang="en-GB" sz="1200" kern="1200">
                <a:solidFill>
                  <a:schemeClr val="tx1"/>
                </a:solidFill>
                <a:effectLst/>
                <a:latin typeface="+mn-lt"/>
                <a:ea typeface="+mn-ea"/>
                <a:cs typeface="+mn-cs"/>
              </a:rPr>
              <a:t>The NSM role was piloted in 2021 before enrolling in the prison estate in 2024 and were given five key areas to prioritise: Sharing key information about neurodiversity to the prison service, providing sufficient training on neurodivergent needs, guarantee a neurodiverse friendly environment through reasonable adjustments, ensuring that support is available and finally that release plans are adapted to meet the needs of neurodivergent individuals to avoid reoffending and promote reintegration</a:t>
            </a:r>
          </a:p>
          <a:p>
            <a:pPr marL="0" indent="0">
              <a:buFontTx/>
              <a:buNone/>
            </a:pPr>
            <a:endParaRPr lang="en-GB" sz="1200" kern="1200">
              <a:solidFill>
                <a:schemeClr val="tx1"/>
              </a:solidFill>
              <a:effectLst/>
              <a:latin typeface="+mn-lt"/>
              <a:ea typeface="+mn-ea"/>
              <a:cs typeface="+mn-cs"/>
            </a:endParaRPr>
          </a:p>
          <a:p>
            <a:pPr marL="171450" indent="-171450">
              <a:buFontTx/>
              <a:buChar char="-"/>
            </a:pPr>
            <a:r>
              <a:rPr lang="en-GB" sz="1200" kern="1200">
                <a:solidFill>
                  <a:schemeClr val="tx1"/>
                </a:solidFill>
                <a:effectLst/>
                <a:latin typeface="+mn-lt"/>
                <a:ea typeface="+mn-ea"/>
                <a:cs typeface="+mn-cs"/>
              </a:rPr>
              <a:t>Research supports this by explaining the NSM’s as a link between healthcare, education providers and prisons</a:t>
            </a:r>
          </a:p>
          <a:p>
            <a:pPr marL="0" indent="0">
              <a:buFontTx/>
              <a:buNone/>
            </a:pPr>
            <a:endParaRPr lang="en-GB" sz="1200" kern="1200">
              <a:solidFill>
                <a:schemeClr val="tx1"/>
              </a:solidFill>
              <a:effectLst/>
              <a:latin typeface="+mn-lt"/>
              <a:ea typeface="+mn-ea"/>
              <a:cs typeface="+mn-cs"/>
            </a:endParaRPr>
          </a:p>
          <a:p>
            <a:pPr marL="171450" indent="-171450">
              <a:buFontTx/>
              <a:buChar char="-"/>
            </a:pPr>
            <a:r>
              <a:rPr lang="en-GB" sz="1200" kern="1200">
                <a:solidFill>
                  <a:schemeClr val="tx1"/>
                </a:solidFill>
                <a:effectLst/>
                <a:latin typeface="+mn-lt"/>
                <a:ea typeface="+mn-ea"/>
                <a:cs typeface="+mn-cs"/>
              </a:rPr>
              <a:t>The success of this recommendation is possible to see in two prisons, Warren Hill and Buckley Hall, where high-quality support, sensory rooms, in-depth screening, awareness and one-to-one sessions were provided and enrolled efficiently to autistic prisoners which saw great results such as calmer prisoners, less violence and more diagnoses of those who need it</a:t>
            </a:r>
          </a:p>
          <a:p>
            <a:pPr marL="0" indent="0">
              <a:buFontTx/>
              <a:buNone/>
            </a:pPr>
            <a:endParaRPr lang="en-GB"/>
          </a:p>
        </p:txBody>
      </p:sp>
      <p:sp>
        <p:nvSpPr>
          <p:cNvPr id="4" name="Slide Number Placeholder 3">
            <a:extLst>
              <a:ext uri="{FF2B5EF4-FFF2-40B4-BE49-F238E27FC236}">
                <a16:creationId xmlns:a16="http://schemas.microsoft.com/office/drawing/2014/main" id="{CAF3F6AE-DC39-06A8-5251-25BB9EFE7D3B}"/>
              </a:ext>
            </a:extLst>
          </p:cNvPr>
          <p:cNvSpPr>
            <a:spLocks noGrp="1"/>
          </p:cNvSpPr>
          <p:nvPr>
            <p:ph type="sldNum" sz="quarter" idx="5"/>
          </p:nvPr>
        </p:nvSpPr>
        <p:spPr/>
        <p:txBody>
          <a:bodyPr/>
          <a:lstStyle/>
          <a:p>
            <a:fld id="{F1DBF2F0-A545-494A-981D-65A4BF99A1C5}" type="slidenum">
              <a:rPr lang="en-GB" smtClean="0"/>
              <a:t>11</a:t>
            </a:fld>
            <a:endParaRPr lang="en-GB"/>
          </a:p>
        </p:txBody>
      </p:sp>
    </p:spTree>
    <p:extLst>
      <p:ext uri="{BB962C8B-B14F-4D97-AF65-F5344CB8AC3E}">
        <p14:creationId xmlns:p14="http://schemas.microsoft.com/office/powerpoint/2010/main" val="20186482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13B001-1CCA-0312-9EE8-322D5742270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CEBE7A-039C-143A-260D-A2FE4D21C62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E3FD6F6-FC32-8527-C484-D32CCFBE2D1D}"/>
              </a:ext>
            </a:extLst>
          </p:cNvPr>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sz="1200" kern="1200">
                <a:solidFill>
                  <a:schemeClr val="tx1"/>
                </a:solidFill>
                <a:effectLst/>
                <a:latin typeface="+mn-lt"/>
                <a:ea typeface="+mn-ea"/>
                <a:cs typeface="+mn-cs"/>
              </a:rPr>
              <a:t>As important and life-changing these recommendation are more funding is needed to be able to complete them successfully and systematic change is needed to ensure that autistic people’s needs are being met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sz="1200" kern="1200">
                <a:solidFill>
                  <a:schemeClr val="tx1"/>
                </a:solidFill>
                <a:effectLst/>
                <a:latin typeface="+mn-lt"/>
                <a:ea typeface="+mn-ea"/>
                <a:cs typeface="+mn-cs"/>
              </a:rPr>
              <a:t>Thank you for listening!</a:t>
            </a:r>
            <a:endParaRPr lang="en-GB"/>
          </a:p>
        </p:txBody>
      </p:sp>
      <p:sp>
        <p:nvSpPr>
          <p:cNvPr id="4" name="Slide Number Placeholder 3">
            <a:extLst>
              <a:ext uri="{FF2B5EF4-FFF2-40B4-BE49-F238E27FC236}">
                <a16:creationId xmlns:a16="http://schemas.microsoft.com/office/drawing/2014/main" id="{4FE02264-04BA-9199-3BBE-DAC5BA67BE95}"/>
              </a:ext>
            </a:extLst>
          </p:cNvPr>
          <p:cNvSpPr>
            <a:spLocks noGrp="1"/>
          </p:cNvSpPr>
          <p:nvPr>
            <p:ph type="sldNum" sz="quarter" idx="5"/>
          </p:nvPr>
        </p:nvSpPr>
        <p:spPr/>
        <p:txBody>
          <a:bodyPr/>
          <a:lstStyle/>
          <a:p>
            <a:fld id="{F1DBF2F0-A545-494A-981D-65A4BF99A1C5}" type="slidenum">
              <a:rPr lang="en-GB" smtClean="0"/>
              <a:t>12</a:t>
            </a:fld>
            <a:endParaRPr lang="en-GB"/>
          </a:p>
        </p:txBody>
      </p:sp>
    </p:spTree>
    <p:extLst>
      <p:ext uri="{BB962C8B-B14F-4D97-AF65-F5344CB8AC3E}">
        <p14:creationId xmlns:p14="http://schemas.microsoft.com/office/powerpoint/2010/main" val="34727997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10328A-EAE2-9B52-7927-47F7B100A61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B1B8EE-3D6D-9233-B0F5-94ECD31F36F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77E5AC5-FE4B-31A1-3E21-0F067756717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282936D4-2DB6-461A-FAD6-48654BC237B3}"/>
              </a:ext>
            </a:extLst>
          </p:cNvPr>
          <p:cNvSpPr>
            <a:spLocks noGrp="1"/>
          </p:cNvSpPr>
          <p:nvPr>
            <p:ph type="sldNum" sz="quarter" idx="5"/>
          </p:nvPr>
        </p:nvSpPr>
        <p:spPr/>
        <p:txBody>
          <a:bodyPr/>
          <a:lstStyle/>
          <a:p>
            <a:fld id="{F1DBF2F0-A545-494A-981D-65A4BF99A1C5}" type="slidenum">
              <a:rPr lang="en-GB" smtClean="0"/>
              <a:t>13</a:t>
            </a:fld>
            <a:endParaRPr lang="en-GB"/>
          </a:p>
        </p:txBody>
      </p:sp>
    </p:spTree>
    <p:extLst>
      <p:ext uri="{BB962C8B-B14F-4D97-AF65-F5344CB8AC3E}">
        <p14:creationId xmlns:p14="http://schemas.microsoft.com/office/powerpoint/2010/main" val="16493998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756F40-FB24-688E-1471-2A8FA69BF0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91B536-3349-1DC5-6EB6-259DBAFE09D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12CD0CC-4FCC-B431-253C-9570F0C6A4F6}"/>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8E89FBF-B593-9E85-9245-2B4600924BE3}"/>
              </a:ext>
            </a:extLst>
          </p:cNvPr>
          <p:cNvSpPr>
            <a:spLocks noGrp="1"/>
          </p:cNvSpPr>
          <p:nvPr>
            <p:ph type="sldNum" sz="quarter" idx="5"/>
          </p:nvPr>
        </p:nvSpPr>
        <p:spPr/>
        <p:txBody>
          <a:bodyPr/>
          <a:lstStyle/>
          <a:p>
            <a:fld id="{F1DBF2F0-A545-494A-981D-65A4BF99A1C5}" type="slidenum">
              <a:rPr lang="en-GB" smtClean="0"/>
              <a:t>14</a:t>
            </a:fld>
            <a:endParaRPr lang="en-GB"/>
          </a:p>
        </p:txBody>
      </p:sp>
    </p:spTree>
    <p:extLst>
      <p:ext uri="{BB962C8B-B14F-4D97-AF65-F5344CB8AC3E}">
        <p14:creationId xmlns:p14="http://schemas.microsoft.com/office/powerpoint/2010/main" val="30971344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AF8413-E04B-FD42-52C6-449505EA88C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D0D3F4-2072-672B-11D5-372A0645CFF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4DFDFA-987E-583C-7086-CDC2AA3DB0E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BA05D6D6-9ECB-EFCD-5AE5-9E3727AC93DE}"/>
              </a:ext>
            </a:extLst>
          </p:cNvPr>
          <p:cNvSpPr>
            <a:spLocks noGrp="1"/>
          </p:cNvSpPr>
          <p:nvPr>
            <p:ph type="sldNum" sz="quarter" idx="5"/>
          </p:nvPr>
        </p:nvSpPr>
        <p:spPr/>
        <p:txBody>
          <a:bodyPr/>
          <a:lstStyle/>
          <a:p>
            <a:fld id="{F1DBF2F0-A545-494A-981D-65A4BF99A1C5}" type="slidenum">
              <a:rPr lang="en-GB" smtClean="0"/>
              <a:t>15</a:t>
            </a:fld>
            <a:endParaRPr lang="en-GB"/>
          </a:p>
        </p:txBody>
      </p:sp>
    </p:spTree>
    <p:extLst>
      <p:ext uri="{BB962C8B-B14F-4D97-AF65-F5344CB8AC3E}">
        <p14:creationId xmlns:p14="http://schemas.microsoft.com/office/powerpoint/2010/main" val="35997325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BC77A9-6792-A4C9-6132-F9047C30C3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C9F416-0FF1-A576-CA15-B67B717300E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377434-AEBC-2117-8E05-AC5DB6B58CD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353DF536-B105-9BC5-CC18-04E5E14C01A7}"/>
              </a:ext>
            </a:extLst>
          </p:cNvPr>
          <p:cNvSpPr>
            <a:spLocks noGrp="1"/>
          </p:cNvSpPr>
          <p:nvPr>
            <p:ph type="sldNum" sz="quarter" idx="5"/>
          </p:nvPr>
        </p:nvSpPr>
        <p:spPr/>
        <p:txBody>
          <a:bodyPr/>
          <a:lstStyle/>
          <a:p>
            <a:fld id="{F1DBF2F0-A545-494A-981D-65A4BF99A1C5}" type="slidenum">
              <a:rPr lang="en-GB" smtClean="0"/>
              <a:t>16</a:t>
            </a:fld>
            <a:endParaRPr lang="en-GB"/>
          </a:p>
        </p:txBody>
      </p:sp>
    </p:spTree>
    <p:extLst>
      <p:ext uri="{BB962C8B-B14F-4D97-AF65-F5344CB8AC3E}">
        <p14:creationId xmlns:p14="http://schemas.microsoft.com/office/powerpoint/2010/main" val="32860516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C38868-DEEE-F1A2-6C8B-76CD59B663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337D8D-4213-2EAC-F488-6F6E04DF26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D1F6AFC-04CE-F88C-E55F-58AC609AD485}"/>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4D4F262F-3FC7-3A42-457D-8111EFEF5C36}"/>
              </a:ext>
            </a:extLst>
          </p:cNvPr>
          <p:cNvSpPr>
            <a:spLocks noGrp="1"/>
          </p:cNvSpPr>
          <p:nvPr>
            <p:ph type="sldNum" sz="quarter" idx="5"/>
          </p:nvPr>
        </p:nvSpPr>
        <p:spPr/>
        <p:txBody>
          <a:bodyPr/>
          <a:lstStyle/>
          <a:p>
            <a:fld id="{F1DBF2F0-A545-494A-981D-65A4BF99A1C5}" type="slidenum">
              <a:rPr lang="en-GB" smtClean="0"/>
              <a:t>17</a:t>
            </a:fld>
            <a:endParaRPr lang="en-GB"/>
          </a:p>
        </p:txBody>
      </p:sp>
    </p:spTree>
    <p:extLst>
      <p:ext uri="{BB962C8B-B14F-4D97-AF65-F5344CB8AC3E}">
        <p14:creationId xmlns:p14="http://schemas.microsoft.com/office/powerpoint/2010/main" val="15911453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6DA912-F9C6-F50E-C2A6-613C099B70A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8472F63-DE4C-AE4C-720E-EFBD64D090D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75CD48-4BD3-F333-C020-F94C32ED13F2}"/>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66F7BF1A-3D39-8F2E-87CF-82B681B89314}"/>
              </a:ext>
            </a:extLst>
          </p:cNvPr>
          <p:cNvSpPr>
            <a:spLocks noGrp="1"/>
          </p:cNvSpPr>
          <p:nvPr>
            <p:ph type="sldNum" sz="quarter" idx="5"/>
          </p:nvPr>
        </p:nvSpPr>
        <p:spPr/>
        <p:txBody>
          <a:bodyPr/>
          <a:lstStyle/>
          <a:p>
            <a:fld id="{F1DBF2F0-A545-494A-981D-65A4BF99A1C5}" type="slidenum">
              <a:rPr lang="en-GB" smtClean="0"/>
              <a:t>18</a:t>
            </a:fld>
            <a:endParaRPr lang="en-GB"/>
          </a:p>
        </p:txBody>
      </p:sp>
    </p:spTree>
    <p:extLst>
      <p:ext uri="{BB962C8B-B14F-4D97-AF65-F5344CB8AC3E}">
        <p14:creationId xmlns:p14="http://schemas.microsoft.com/office/powerpoint/2010/main" val="36244611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80F4DE-7948-582D-DB2F-E1EA3E9C5B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AD54F9-9147-8BEC-3966-3C52AD674AD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C254712-A3EB-E3AA-FDB8-D49B03814DB2}"/>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6207C23A-67E6-0323-BFB9-C31EF5D95187}"/>
              </a:ext>
            </a:extLst>
          </p:cNvPr>
          <p:cNvSpPr>
            <a:spLocks noGrp="1"/>
          </p:cNvSpPr>
          <p:nvPr>
            <p:ph type="sldNum" sz="quarter" idx="5"/>
          </p:nvPr>
        </p:nvSpPr>
        <p:spPr/>
        <p:txBody>
          <a:bodyPr/>
          <a:lstStyle/>
          <a:p>
            <a:fld id="{F1DBF2F0-A545-494A-981D-65A4BF99A1C5}" type="slidenum">
              <a:rPr lang="en-GB" smtClean="0"/>
              <a:t>19</a:t>
            </a:fld>
            <a:endParaRPr lang="en-GB"/>
          </a:p>
        </p:txBody>
      </p:sp>
    </p:spTree>
    <p:extLst>
      <p:ext uri="{BB962C8B-B14F-4D97-AF65-F5344CB8AC3E}">
        <p14:creationId xmlns:p14="http://schemas.microsoft.com/office/powerpoint/2010/main" val="476946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4C41A5-62DB-5DA1-722B-6838FC02607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98B76C-383D-7D2B-DF43-47D877DAABC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A85178F-DE53-4FD2-0DB6-D11F6635D6D7}"/>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2E657484-E92A-030B-3079-4E495CC61614}"/>
              </a:ext>
            </a:extLst>
          </p:cNvPr>
          <p:cNvSpPr>
            <a:spLocks noGrp="1"/>
          </p:cNvSpPr>
          <p:nvPr>
            <p:ph type="sldNum" sz="quarter" idx="5"/>
          </p:nvPr>
        </p:nvSpPr>
        <p:spPr/>
        <p:txBody>
          <a:bodyPr/>
          <a:lstStyle/>
          <a:p>
            <a:fld id="{F1DBF2F0-A545-494A-981D-65A4BF99A1C5}" type="slidenum">
              <a:rPr lang="en-GB" smtClean="0"/>
              <a:t>20</a:t>
            </a:fld>
            <a:endParaRPr lang="en-GB"/>
          </a:p>
        </p:txBody>
      </p:sp>
    </p:spTree>
    <p:extLst>
      <p:ext uri="{BB962C8B-B14F-4D97-AF65-F5344CB8AC3E}">
        <p14:creationId xmlns:p14="http://schemas.microsoft.com/office/powerpoint/2010/main" val="335702811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325111-3196-5BFC-4C1F-AD521BEEDEB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107989-A29C-D3AF-62CC-B8DE4D737C7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3606C3D-2EF7-3948-B177-8E7A154D53B3}"/>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EA8065C5-0A00-D6EE-8A5B-86A436679D9D}"/>
              </a:ext>
            </a:extLst>
          </p:cNvPr>
          <p:cNvSpPr>
            <a:spLocks noGrp="1"/>
          </p:cNvSpPr>
          <p:nvPr>
            <p:ph type="sldNum" sz="quarter" idx="5"/>
          </p:nvPr>
        </p:nvSpPr>
        <p:spPr/>
        <p:txBody>
          <a:bodyPr/>
          <a:lstStyle/>
          <a:p>
            <a:fld id="{F1DBF2F0-A545-494A-981D-65A4BF99A1C5}" type="slidenum">
              <a:rPr lang="en-GB" smtClean="0"/>
              <a:t>21</a:t>
            </a:fld>
            <a:endParaRPr lang="en-GB"/>
          </a:p>
        </p:txBody>
      </p:sp>
    </p:spTree>
    <p:extLst>
      <p:ext uri="{BB962C8B-B14F-4D97-AF65-F5344CB8AC3E}">
        <p14:creationId xmlns:p14="http://schemas.microsoft.com/office/powerpoint/2010/main" val="97467411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29A51C-21FA-3ED1-CD36-57D7B53FEFF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61136EA-96BB-C0A0-340B-32E3DF2CE07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EBB247E-BDE3-FD4A-DC39-81D54BB665CF}"/>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E6E79FD1-8737-BB6B-F40D-B3FF04CCE6BA}"/>
              </a:ext>
            </a:extLst>
          </p:cNvPr>
          <p:cNvSpPr>
            <a:spLocks noGrp="1"/>
          </p:cNvSpPr>
          <p:nvPr>
            <p:ph type="sldNum" sz="quarter" idx="5"/>
          </p:nvPr>
        </p:nvSpPr>
        <p:spPr/>
        <p:txBody>
          <a:bodyPr/>
          <a:lstStyle/>
          <a:p>
            <a:fld id="{F1DBF2F0-A545-494A-981D-65A4BF99A1C5}" type="slidenum">
              <a:rPr lang="en-GB" smtClean="0"/>
              <a:t>22</a:t>
            </a:fld>
            <a:endParaRPr lang="en-GB"/>
          </a:p>
        </p:txBody>
      </p:sp>
    </p:spTree>
    <p:extLst>
      <p:ext uri="{BB962C8B-B14F-4D97-AF65-F5344CB8AC3E}">
        <p14:creationId xmlns:p14="http://schemas.microsoft.com/office/powerpoint/2010/main" val="106939121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BC4744-198D-7E46-4FA8-1731501E69D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183C51-4D97-93C4-C92F-24A8B96661B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F3070AF-4108-9194-933F-22D0B1F90D6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C700AE5-7CD4-7E88-A8E8-5D41DE07AD75}"/>
              </a:ext>
            </a:extLst>
          </p:cNvPr>
          <p:cNvSpPr>
            <a:spLocks noGrp="1"/>
          </p:cNvSpPr>
          <p:nvPr>
            <p:ph type="sldNum" sz="quarter" idx="5"/>
          </p:nvPr>
        </p:nvSpPr>
        <p:spPr/>
        <p:txBody>
          <a:bodyPr/>
          <a:lstStyle/>
          <a:p>
            <a:fld id="{F1DBF2F0-A545-494A-981D-65A4BF99A1C5}" type="slidenum">
              <a:rPr lang="en-GB" smtClean="0"/>
              <a:t>23</a:t>
            </a:fld>
            <a:endParaRPr lang="en-GB"/>
          </a:p>
        </p:txBody>
      </p:sp>
    </p:spTree>
    <p:extLst>
      <p:ext uri="{BB962C8B-B14F-4D97-AF65-F5344CB8AC3E}">
        <p14:creationId xmlns:p14="http://schemas.microsoft.com/office/powerpoint/2010/main" val="207640109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8D68D4-615B-11A0-B84D-D2CBF5E5F4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8A72E60-8042-83AC-965F-9090E559A2B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20F8120-FF8A-2F67-B5F3-123870A2E005}"/>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588357AC-6DAA-D628-10C5-AE595AB74596}"/>
              </a:ext>
            </a:extLst>
          </p:cNvPr>
          <p:cNvSpPr>
            <a:spLocks noGrp="1"/>
          </p:cNvSpPr>
          <p:nvPr>
            <p:ph type="sldNum" sz="quarter" idx="5"/>
          </p:nvPr>
        </p:nvSpPr>
        <p:spPr/>
        <p:txBody>
          <a:bodyPr/>
          <a:lstStyle/>
          <a:p>
            <a:fld id="{F1DBF2F0-A545-494A-981D-65A4BF99A1C5}" type="slidenum">
              <a:rPr lang="en-GB" smtClean="0"/>
              <a:t>24</a:t>
            </a:fld>
            <a:endParaRPr lang="en-GB"/>
          </a:p>
        </p:txBody>
      </p:sp>
    </p:spTree>
    <p:extLst>
      <p:ext uri="{BB962C8B-B14F-4D97-AF65-F5344CB8AC3E}">
        <p14:creationId xmlns:p14="http://schemas.microsoft.com/office/powerpoint/2010/main" val="39487723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57C3F-0FB2-4B2E-BA6A-FEEEFF1AF7E3}"/>
              </a:ext>
            </a:extLst>
          </p:cNvPr>
          <p:cNvSpPr>
            <a:spLocks noGrp="1"/>
          </p:cNvSpPr>
          <p:nvPr>
            <p:ph type="ctrTitle"/>
          </p:nvPr>
        </p:nvSpPr>
        <p:spPr>
          <a:xfrm>
            <a:off x="2057400" y="685801"/>
            <a:ext cx="8115300" cy="3046228"/>
          </a:xfrm>
        </p:spPr>
        <p:txBody>
          <a:bodyPr anchor="b">
            <a:normAutofit/>
          </a:bodyPr>
          <a:lstStyle>
            <a:lvl1pPr algn="ctr">
              <a:defRPr sz="3600" cap="all" spc="300" baseline="0"/>
            </a:lvl1pPr>
          </a:lstStyle>
          <a:p>
            <a:r>
              <a:rPr lang="en-US"/>
              <a:t>Click to edit Master title style</a:t>
            </a:r>
          </a:p>
        </p:txBody>
      </p:sp>
      <p:sp>
        <p:nvSpPr>
          <p:cNvPr id="3" name="Subtitle 2">
            <a:extLst>
              <a:ext uri="{FF2B5EF4-FFF2-40B4-BE49-F238E27FC236}">
                <a16:creationId xmlns:a16="http://schemas.microsoft.com/office/drawing/2014/main" id="{08583AE9-1CC1-4572-A6E5-E97F80E47661}"/>
              </a:ext>
            </a:extLst>
          </p:cNvPr>
          <p:cNvSpPr>
            <a:spLocks noGrp="1"/>
          </p:cNvSpPr>
          <p:nvPr>
            <p:ph type="subTitle" idx="1"/>
          </p:nvPr>
        </p:nvSpPr>
        <p:spPr>
          <a:xfrm>
            <a:off x="2057400" y="4114800"/>
            <a:ext cx="8115300" cy="2057400"/>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04DE7C-68AB-403D-B9D8-7398C292C6DA}"/>
              </a:ext>
            </a:extLst>
          </p:cNvPr>
          <p:cNvSpPr>
            <a:spLocks noGrp="1"/>
          </p:cNvSpPr>
          <p:nvPr>
            <p:ph type="dt" sz="half" idx="10"/>
          </p:nvPr>
        </p:nvSpPr>
        <p:spPr/>
        <p:txBody>
          <a:bodyPr/>
          <a:lstStyle/>
          <a:p>
            <a:fld id="{23FEA57E-7C1A-457B-A4CD-5DCEB057B502}" type="datetime1">
              <a:rPr lang="en-US" smtClean="0"/>
              <a:t>2/28/2026</a:t>
            </a:fld>
            <a:endParaRPr lang="en-US"/>
          </a:p>
        </p:txBody>
      </p:sp>
      <p:sp>
        <p:nvSpPr>
          <p:cNvPr id="5" name="Footer Placeholder 4">
            <a:extLst>
              <a:ext uri="{FF2B5EF4-FFF2-40B4-BE49-F238E27FC236}">
                <a16:creationId xmlns:a16="http://schemas.microsoft.com/office/drawing/2014/main" id="{51003E50-6613-4D86-AA22-43B14E7279E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3069AB5-A56D-471F-9236-EFA981E2EA03}"/>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5364102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9B412-EBAB-4569-B3D9-6B346BF837B2}"/>
              </a:ext>
            </a:extLst>
          </p:cNvPr>
          <p:cNvSpPr>
            <a:spLocks noGrp="1"/>
          </p:cNvSpPr>
          <p:nvPr>
            <p:ph type="title"/>
          </p:nvPr>
        </p:nvSpPr>
        <p:spPr>
          <a:xfrm>
            <a:off x="1371600" y="685800"/>
            <a:ext cx="9486900" cy="1371600"/>
          </a:xfrm>
        </p:spPr>
        <p:txBody>
          <a:bodyPr>
            <a:normAutofit/>
          </a:bodyPr>
          <a:lstStyle>
            <a:lvl1pPr algn="l">
              <a:defRPr sz="3200" cap="all" spc="300" baseline="0"/>
            </a:lvl1pPr>
          </a:lstStyle>
          <a:p>
            <a:r>
              <a:rPr lang="en-US"/>
              <a:t>Click to edit Master title style</a:t>
            </a:r>
          </a:p>
        </p:txBody>
      </p:sp>
      <p:sp>
        <p:nvSpPr>
          <p:cNvPr id="3" name="Content Placeholder 2">
            <a:extLst>
              <a:ext uri="{FF2B5EF4-FFF2-40B4-BE49-F238E27FC236}">
                <a16:creationId xmlns:a16="http://schemas.microsoft.com/office/drawing/2014/main" id="{95E7C8AE-B0F4-404F-BCAD-A14C18E50D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8AA9CAD-DAFB-4DE3-9C41-7FD03EA8D8DD}"/>
              </a:ext>
            </a:extLst>
          </p:cNvPr>
          <p:cNvSpPr>
            <a:spLocks noGrp="1"/>
          </p:cNvSpPr>
          <p:nvPr>
            <p:ph type="dt" sz="half" idx="10"/>
          </p:nvPr>
        </p:nvSpPr>
        <p:spPr/>
        <p:txBody>
          <a:bodyPr/>
          <a:lstStyle/>
          <a:p>
            <a:fld id="{201AF2CE-4F37-411C-A3EE-BBBE223265BF}" type="datetime1">
              <a:rPr lang="en-US" smtClean="0"/>
              <a:t>2/28/2026</a:t>
            </a:fld>
            <a:endParaRPr lang="en-US"/>
          </a:p>
        </p:txBody>
      </p:sp>
      <p:sp>
        <p:nvSpPr>
          <p:cNvPr id="5" name="Footer Placeholder 4">
            <a:extLst>
              <a:ext uri="{FF2B5EF4-FFF2-40B4-BE49-F238E27FC236}">
                <a16:creationId xmlns:a16="http://schemas.microsoft.com/office/drawing/2014/main" id="{8FCE3137-8136-46C5-AC2F-49E5F55E4C7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F1AB6EF-A0B1-4706-AE44-253A6B182D48}"/>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4018910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02F68-BF19-468D-B422-54B6D189FA58}"/>
              </a:ext>
            </a:extLst>
          </p:cNvPr>
          <p:cNvSpPr>
            <a:spLocks noGrp="1"/>
          </p:cNvSpPr>
          <p:nvPr>
            <p:ph type="title"/>
          </p:nvPr>
        </p:nvSpPr>
        <p:spPr>
          <a:xfrm>
            <a:off x="831850" y="1709738"/>
            <a:ext cx="10515600" cy="2774071"/>
          </a:xfrm>
        </p:spPr>
        <p:txBody>
          <a:bodyPr anchor="b">
            <a:normAutofit/>
          </a:bodyPr>
          <a:lstStyle>
            <a:lvl1pPr algn="ctr">
              <a:defRPr sz="5400"/>
            </a:lvl1pPr>
          </a:lstStyle>
          <a:p>
            <a:r>
              <a:rPr lang="en-US"/>
              <a:t>Click to edit Master title style</a:t>
            </a:r>
          </a:p>
        </p:txBody>
      </p:sp>
      <p:sp>
        <p:nvSpPr>
          <p:cNvPr id="3" name="Text Placeholder 2">
            <a:extLst>
              <a:ext uri="{FF2B5EF4-FFF2-40B4-BE49-F238E27FC236}">
                <a16:creationId xmlns:a16="http://schemas.microsoft.com/office/drawing/2014/main" id="{7BCBF7D7-84D4-4A39-B44E-9B029EEB1FE8}"/>
              </a:ext>
            </a:extLst>
          </p:cNvPr>
          <p:cNvSpPr>
            <a:spLocks noGrp="1"/>
          </p:cNvSpPr>
          <p:nvPr>
            <p:ph type="body" idx="1"/>
          </p:nvPr>
        </p:nvSpPr>
        <p:spPr>
          <a:xfrm>
            <a:off x="831850" y="4641624"/>
            <a:ext cx="10515600" cy="1448026"/>
          </a:xfrm>
        </p:spPr>
        <p:txBody>
          <a:bodyPr/>
          <a:lstStyle>
            <a:lvl1pPr marL="0" indent="0" algn="ctr">
              <a:buNone/>
              <a:defRPr sz="2400" i="1">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E29709-D243-41E8-89FA-62FA7AEB52E1}"/>
              </a:ext>
            </a:extLst>
          </p:cNvPr>
          <p:cNvSpPr>
            <a:spLocks noGrp="1"/>
          </p:cNvSpPr>
          <p:nvPr>
            <p:ph type="dt" sz="half" idx="10"/>
          </p:nvPr>
        </p:nvSpPr>
        <p:spPr/>
        <p:txBody>
          <a:bodyPr/>
          <a:lstStyle/>
          <a:p>
            <a:fld id="{C96083D4-708C-4BB5-B4FD-30CE9FA12FD5}" type="datetime1">
              <a:rPr lang="en-US" smtClean="0"/>
              <a:t>2/28/2026</a:t>
            </a:fld>
            <a:endParaRPr lang="en-US"/>
          </a:p>
        </p:txBody>
      </p:sp>
      <p:sp>
        <p:nvSpPr>
          <p:cNvPr id="5" name="Footer Placeholder 4">
            <a:extLst>
              <a:ext uri="{FF2B5EF4-FFF2-40B4-BE49-F238E27FC236}">
                <a16:creationId xmlns:a16="http://schemas.microsoft.com/office/drawing/2014/main" id="{5AAB99C0-DC2A-4133-A10D-D43A1E05BB1A}"/>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8122EFD-A17E-47F5-8AC9-EFD6D813DBE7}"/>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7894381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C668D-BFBE-4765-A294-8303931B57C9}"/>
              </a:ext>
            </a:extLst>
          </p:cNvPr>
          <p:cNvSpPr>
            <a:spLocks noGrp="1"/>
          </p:cNvSpPr>
          <p:nvPr>
            <p:ph type="title"/>
          </p:nvPr>
        </p:nvSpPr>
        <p:spPr>
          <a:xfrm>
            <a:off x="1346071" y="566278"/>
            <a:ext cx="9512429" cy="965458"/>
          </a:xfrm>
        </p:spPr>
        <p:txBody>
          <a:bodyPr/>
          <a:lstStyle>
            <a:lvl1pPr algn="ctr">
              <a:defRPr cap="all" spc="300" baseline="0"/>
            </a:lvl1pPr>
          </a:lstStyle>
          <a:p>
            <a:r>
              <a:rPr lang="en-US"/>
              <a:t>Click to edit Master title style</a:t>
            </a:r>
          </a:p>
        </p:txBody>
      </p:sp>
      <p:sp>
        <p:nvSpPr>
          <p:cNvPr id="3" name="Content Placeholder 2">
            <a:extLst>
              <a:ext uri="{FF2B5EF4-FFF2-40B4-BE49-F238E27FC236}">
                <a16:creationId xmlns:a16="http://schemas.microsoft.com/office/drawing/2014/main" id="{61B3C212-F55F-4D0D-BFA7-F00A33CAA196}"/>
              </a:ext>
            </a:extLst>
          </p:cNvPr>
          <p:cNvSpPr>
            <a:spLocks noGrp="1"/>
          </p:cNvSpPr>
          <p:nvPr>
            <p:ph sz="half" idx="1"/>
          </p:nvPr>
        </p:nvSpPr>
        <p:spPr>
          <a:xfrm>
            <a:off x="909758" y="2057400"/>
            <a:ext cx="5031521"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154BDD7-2575-4E82-887D-DCAF9EB15924}"/>
              </a:ext>
            </a:extLst>
          </p:cNvPr>
          <p:cNvSpPr>
            <a:spLocks noGrp="1"/>
          </p:cNvSpPr>
          <p:nvPr>
            <p:ph sz="half" idx="2"/>
          </p:nvPr>
        </p:nvSpPr>
        <p:spPr>
          <a:xfrm>
            <a:off x="6265408" y="2057401"/>
            <a:ext cx="5016834" cy="4119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CAECC8-3C3A-4A5D-AB7A-1F99E5023D3F}"/>
              </a:ext>
            </a:extLst>
          </p:cNvPr>
          <p:cNvSpPr>
            <a:spLocks noGrp="1"/>
          </p:cNvSpPr>
          <p:nvPr>
            <p:ph type="dt" sz="half" idx="10"/>
          </p:nvPr>
        </p:nvSpPr>
        <p:spPr/>
        <p:txBody>
          <a:bodyPr/>
          <a:lstStyle/>
          <a:p>
            <a:fld id="{D0D239B2-65BC-4C2A-A62B-3EABFE9590E4}" type="datetime1">
              <a:rPr lang="en-US" smtClean="0"/>
              <a:t>2/28/2026</a:t>
            </a:fld>
            <a:endParaRPr lang="en-US"/>
          </a:p>
        </p:txBody>
      </p:sp>
      <p:sp>
        <p:nvSpPr>
          <p:cNvPr id="6" name="Footer Placeholder 5">
            <a:extLst>
              <a:ext uri="{FF2B5EF4-FFF2-40B4-BE49-F238E27FC236}">
                <a16:creationId xmlns:a16="http://schemas.microsoft.com/office/drawing/2014/main" id="{4447609B-ACA4-4323-9340-C7DB166D7A5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7409EA3-C5C7-4AC6-956A-DB9A3B4F314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1346312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0CDE0-7431-4F05-AA47-F10EB46C9608}"/>
              </a:ext>
            </a:extLst>
          </p:cNvPr>
          <p:cNvSpPr>
            <a:spLocks noGrp="1"/>
          </p:cNvSpPr>
          <p:nvPr>
            <p:ph type="title"/>
          </p:nvPr>
        </p:nvSpPr>
        <p:spPr>
          <a:xfrm>
            <a:off x="839788" y="365126"/>
            <a:ext cx="10276552" cy="1149350"/>
          </a:xfrm>
        </p:spPr>
        <p:txBody>
          <a:bodyPr>
            <a:normAutofit/>
          </a:bodyPr>
          <a:lstStyle>
            <a:lvl1pPr algn="ctr">
              <a:defRPr sz="3200" cap="all" spc="300" baseline="0"/>
            </a:lvl1pPr>
          </a:lstStyle>
          <a:p>
            <a:r>
              <a:rPr lang="en-US"/>
              <a:t>Click to edit Master title style</a:t>
            </a:r>
          </a:p>
        </p:txBody>
      </p:sp>
      <p:sp>
        <p:nvSpPr>
          <p:cNvPr id="3" name="Text Placeholder 2">
            <a:extLst>
              <a:ext uri="{FF2B5EF4-FFF2-40B4-BE49-F238E27FC236}">
                <a16:creationId xmlns:a16="http://schemas.microsoft.com/office/drawing/2014/main" id="{06D9FFA7-D3EA-4CB8-A471-94235AD62592}"/>
              </a:ext>
            </a:extLst>
          </p:cNvPr>
          <p:cNvSpPr>
            <a:spLocks noGrp="1"/>
          </p:cNvSpPr>
          <p:nvPr>
            <p:ph type="body" idx="1"/>
          </p:nvPr>
        </p:nvSpPr>
        <p:spPr>
          <a:xfrm>
            <a:off x="839788" y="1681163"/>
            <a:ext cx="5157787" cy="823912"/>
          </a:xfrm>
        </p:spPr>
        <p:txBody>
          <a:bodyPr anchor="b"/>
          <a:lstStyle>
            <a:lvl1pPr marL="0" indent="0">
              <a:buNone/>
              <a:defRPr sz="2400" b="1"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5360D2-88E8-43C8-92D1-67AB23BBE2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5C768F6-20A1-47A1-90FE-903135EEFD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555EC1-268F-4324-A003-3608AA0D84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55C8E4-FCB8-4E06-9C43-0ACD949A73D4}"/>
              </a:ext>
            </a:extLst>
          </p:cNvPr>
          <p:cNvSpPr>
            <a:spLocks noGrp="1"/>
          </p:cNvSpPr>
          <p:nvPr>
            <p:ph type="dt" sz="half" idx="10"/>
          </p:nvPr>
        </p:nvSpPr>
        <p:spPr/>
        <p:txBody>
          <a:bodyPr/>
          <a:lstStyle/>
          <a:p>
            <a:fld id="{85E05F5A-E4A3-476F-A89E-C2B73F2431E4}" type="datetime1">
              <a:rPr lang="en-US" smtClean="0"/>
              <a:t>2/28/2026</a:t>
            </a:fld>
            <a:endParaRPr lang="en-US"/>
          </a:p>
        </p:txBody>
      </p:sp>
      <p:sp>
        <p:nvSpPr>
          <p:cNvPr id="8" name="Footer Placeholder 7">
            <a:extLst>
              <a:ext uri="{FF2B5EF4-FFF2-40B4-BE49-F238E27FC236}">
                <a16:creationId xmlns:a16="http://schemas.microsoft.com/office/drawing/2014/main" id="{8B01C005-C973-4D82-942A-334F1D431A04}"/>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AAFB6186-6570-4DE8-8603-70B0A51DFE9C}"/>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7182269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5ADD3-88C8-4B01-8CC6-808C0E41605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2634E6A-1390-4101-B78E-7592313407D7}"/>
              </a:ext>
            </a:extLst>
          </p:cNvPr>
          <p:cNvSpPr>
            <a:spLocks noGrp="1"/>
          </p:cNvSpPr>
          <p:nvPr>
            <p:ph type="dt" sz="half" idx="10"/>
          </p:nvPr>
        </p:nvSpPr>
        <p:spPr/>
        <p:txBody>
          <a:bodyPr/>
          <a:lstStyle/>
          <a:p>
            <a:fld id="{E3761515-4A26-4F31-9F61-5A10B1FABBFC}" type="datetime1">
              <a:rPr lang="en-US" smtClean="0"/>
              <a:t>2/28/2026</a:t>
            </a:fld>
            <a:endParaRPr lang="en-US"/>
          </a:p>
        </p:txBody>
      </p:sp>
      <p:sp>
        <p:nvSpPr>
          <p:cNvPr id="4" name="Footer Placeholder 3">
            <a:extLst>
              <a:ext uri="{FF2B5EF4-FFF2-40B4-BE49-F238E27FC236}">
                <a16:creationId xmlns:a16="http://schemas.microsoft.com/office/drawing/2014/main" id="{88BC7B90-4C99-4653-872A-3572A02DAE9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3B03516-4D31-49D2-9488-33C734A7A4F6}"/>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6089487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0D8488-CF25-431B-A87A-AAF141BD0BBB}"/>
              </a:ext>
            </a:extLst>
          </p:cNvPr>
          <p:cNvSpPr>
            <a:spLocks noGrp="1"/>
          </p:cNvSpPr>
          <p:nvPr>
            <p:ph type="dt" sz="half" idx="10"/>
          </p:nvPr>
        </p:nvSpPr>
        <p:spPr/>
        <p:txBody>
          <a:bodyPr/>
          <a:lstStyle/>
          <a:p>
            <a:fld id="{4A75DC65-7D1F-4BAB-9695-F7E734143E14}" type="datetime1">
              <a:rPr lang="en-US" smtClean="0"/>
              <a:t>2/28/2026</a:t>
            </a:fld>
            <a:endParaRPr lang="en-US"/>
          </a:p>
        </p:txBody>
      </p:sp>
      <p:sp>
        <p:nvSpPr>
          <p:cNvPr id="3" name="Footer Placeholder 2">
            <a:extLst>
              <a:ext uri="{FF2B5EF4-FFF2-40B4-BE49-F238E27FC236}">
                <a16:creationId xmlns:a16="http://schemas.microsoft.com/office/drawing/2014/main" id="{8A2F58E5-C92D-4C64-B867-0576B1EADD06}"/>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89216797-ABEC-4FE0-AFDE-36107B96710D}"/>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4123680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8F2B0-990D-418E-9D10-2464E98669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6881131-AFFD-4339-9F30-D408B5105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A7C47F4-7968-4698-8BD3-A583099FA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12BC6F-3996-4B2B-B8F2-DD3A82CCF76B}"/>
              </a:ext>
            </a:extLst>
          </p:cNvPr>
          <p:cNvSpPr>
            <a:spLocks noGrp="1"/>
          </p:cNvSpPr>
          <p:nvPr>
            <p:ph type="dt" sz="half" idx="10"/>
          </p:nvPr>
        </p:nvSpPr>
        <p:spPr/>
        <p:txBody>
          <a:bodyPr/>
          <a:lstStyle/>
          <a:p>
            <a:fld id="{7E624077-BD55-4036-8E92-6558FDF3B653}" type="datetime1">
              <a:rPr lang="en-US" smtClean="0"/>
              <a:t>2/28/2026</a:t>
            </a:fld>
            <a:endParaRPr lang="en-US"/>
          </a:p>
        </p:txBody>
      </p:sp>
      <p:sp>
        <p:nvSpPr>
          <p:cNvPr id="6" name="Footer Placeholder 5">
            <a:extLst>
              <a:ext uri="{FF2B5EF4-FFF2-40B4-BE49-F238E27FC236}">
                <a16:creationId xmlns:a16="http://schemas.microsoft.com/office/drawing/2014/main" id="{EA832E66-581A-4CF2-A40A-4E24FAAC4AE4}"/>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E83B1C89-C625-4618-81A2-FB34E4DA071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3425220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1486F-443A-4F2D-AB1F-8B1F4C4DE7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A21213-E7FB-406A-B8CD-735AAC7AD0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4F41A03-500E-49F7-8D99-A1EAFE4D34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91523D-69E9-4EAE-A610-B3A237B75842}"/>
              </a:ext>
            </a:extLst>
          </p:cNvPr>
          <p:cNvSpPr>
            <a:spLocks noGrp="1"/>
          </p:cNvSpPr>
          <p:nvPr>
            <p:ph type="dt" sz="half" idx="10"/>
          </p:nvPr>
        </p:nvSpPr>
        <p:spPr/>
        <p:txBody>
          <a:bodyPr/>
          <a:lstStyle/>
          <a:p>
            <a:fld id="{804225F2-7107-4609-BCC2-77C63064A5E8}" type="datetime1">
              <a:rPr lang="en-US" smtClean="0"/>
              <a:t>2/28/2026</a:t>
            </a:fld>
            <a:endParaRPr lang="en-US"/>
          </a:p>
        </p:txBody>
      </p:sp>
      <p:sp>
        <p:nvSpPr>
          <p:cNvPr id="6" name="Footer Placeholder 5">
            <a:extLst>
              <a:ext uri="{FF2B5EF4-FFF2-40B4-BE49-F238E27FC236}">
                <a16:creationId xmlns:a16="http://schemas.microsoft.com/office/drawing/2014/main" id="{4EDB852F-4134-4AB5-BA87-483B1E1ADD2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34C5CB-918E-4A09-8222-D36E37B63C0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1834214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2744C-12E6-455B-B646-2EA92DE0E9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D71C4D-C062-4EEE-9A9A-31ADCC5C87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44DC97-C26E-407A-9E29-68C52D547BDA}"/>
              </a:ext>
            </a:extLst>
          </p:cNvPr>
          <p:cNvSpPr>
            <a:spLocks noGrp="1"/>
          </p:cNvSpPr>
          <p:nvPr>
            <p:ph type="dt" sz="half" idx="10"/>
          </p:nvPr>
        </p:nvSpPr>
        <p:spPr/>
        <p:txBody>
          <a:bodyPr/>
          <a:lstStyle/>
          <a:p>
            <a:fld id="{11789749-A4CD-447F-8298-2B7988C91CEA}" type="datetime1">
              <a:rPr lang="en-US" smtClean="0"/>
              <a:t>2/28/2026</a:t>
            </a:fld>
            <a:endParaRPr lang="en-US"/>
          </a:p>
        </p:txBody>
      </p:sp>
      <p:sp>
        <p:nvSpPr>
          <p:cNvPr id="5" name="Footer Placeholder 4">
            <a:extLst>
              <a:ext uri="{FF2B5EF4-FFF2-40B4-BE49-F238E27FC236}">
                <a16:creationId xmlns:a16="http://schemas.microsoft.com/office/drawing/2014/main" id="{E72E9353-B771-47FF-975E-72337414E0ED}"/>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EA5A858-B8B2-4364-A7D0-B2E8FAE0ADD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8558550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A6BABE-D80C-4F54-A03C-E1F9EBCA832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9285191-EF5B-48BE-AB5D-B7BA4C3D09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FA387A-1231-4FE3-8574-D4331A3432D2}"/>
              </a:ext>
            </a:extLst>
          </p:cNvPr>
          <p:cNvSpPr>
            <a:spLocks noGrp="1"/>
          </p:cNvSpPr>
          <p:nvPr>
            <p:ph type="dt" sz="half" idx="10"/>
          </p:nvPr>
        </p:nvSpPr>
        <p:spPr/>
        <p:txBody>
          <a:bodyPr/>
          <a:lstStyle/>
          <a:p>
            <a:fld id="{BA0444D3-C0BA-4587-A56C-581AB9F841BE}" type="datetime1">
              <a:rPr lang="en-US" smtClean="0"/>
              <a:t>2/28/2026</a:t>
            </a:fld>
            <a:endParaRPr lang="en-US"/>
          </a:p>
        </p:txBody>
      </p:sp>
      <p:sp>
        <p:nvSpPr>
          <p:cNvPr id="5" name="Footer Placeholder 4">
            <a:extLst>
              <a:ext uri="{FF2B5EF4-FFF2-40B4-BE49-F238E27FC236}">
                <a16:creationId xmlns:a16="http://schemas.microsoft.com/office/drawing/2014/main" id="{02F21559-4901-4AD3-ABE7-DF023545731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8F6C18E-B751-4E7B-9CD8-1BF44DAB80F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883718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AA0686-7BAC-45C0-BA30-0D0CBCE5CE63}"/>
              </a:ext>
            </a:extLst>
          </p:cNvPr>
          <p:cNvSpPr>
            <a:spLocks noGrp="1"/>
          </p:cNvSpPr>
          <p:nvPr>
            <p:ph type="title"/>
          </p:nvPr>
        </p:nvSpPr>
        <p:spPr>
          <a:xfrm>
            <a:off x="1371600" y="685800"/>
            <a:ext cx="9486900" cy="1371600"/>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334202DE-82CD-407D-8C68-174B0CBB57F7}"/>
              </a:ext>
            </a:extLst>
          </p:cNvPr>
          <p:cNvSpPr>
            <a:spLocks noGrp="1"/>
          </p:cNvSpPr>
          <p:nvPr>
            <p:ph type="body" idx="1"/>
          </p:nvPr>
        </p:nvSpPr>
        <p:spPr>
          <a:xfrm>
            <a:off x="1371599" y="2254103"/>
            <a:ext cx="9486901" cy="39180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54AC9D-6E1B-46D3-959F-A068A1EDBDBA}"/>
              </a:ext>
            </a:extLst>
          </p:cNvPr>
          <p:cNvSpPr>
            <a:spLocks noGrp="1"/>
          </p:cNvSpPr>
          <p:nvPr>
            <p:ph type="dt" sz="half" idx="2"/>
          </p:nvPr>
        </p:nvSpPr>
        <p:spPr>
          <a:xfrm rot="5400000">
            <a:off x="9800022" y="3223751"/>
            <a:ext cx="4114801"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fld id="{D3FE42E8-8B57-452D-A122-4DCE9AC771EF}" type="datetime1">
              <a:rPr lang="en-US" smtClean="0"/>
              <a:t>2/28/2026</a:t>
            </a:fld>
            <a:endParaRPr lang="en-US"/>
          </a:p>
        </p:txBody>
      </p:sp>
      <p:sp>
        <p:nvSpPr>
          <p:cNvPr id="5" name="Footer Placeholder 4">
            <a:extLst>
              <a:ext uri="{FF2B5EF4-FFF2-40B4-BE49-F238E27FC236}">
                <a16:creationId xmlns:a16="http://schemas.microsoft.com/office/drawing/2014/main" id="{A5FC0015-9EFB-40F8-BC00-AC2483D60905}"/>
              </a:ext>
            </a:extLst>
          </p:cNvPr>
          <p:cNvSpPr>
            <a:spLocks noGrp="1"/>
          </p:cNvSpPr>
          <p:nvPr>
            <p:ph type="ftr" sz="quarter" idx="3"/>
          </p:nvPr>
        </p:nvSpPr>
        <p:spPr>
          <a:xfrm rot="5400000">
            <a:off x="-1708136" y="3223750"/>
            <a:ext cx="4114800"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r>
              <a:rPr lang="en-US"/>
              <a:t>Sample Footer Text</a:t>
            </a:r>
          </a:p>
        </p:txBody>
      </p:sp>
      <p:sp>
        <p:nvSpPr>
          <p:cNvPr id="6" name="Slide Number Placeholder 5">
            <a:extLst>
              <a:ext uri="{FF2B5EF4-FFF2-40B4-BE49-F238E27FC236}">
                <a16:creationId xmlns:a16="http://schemas.microsoft.com/office/drawing/2014/main" id="{E572C732-0E3E-49E0-A72E-D4C08CB4455A}"/>
              </a:ext>
            </a:extLst>
          </p:cNvPr>
          <p:cNvSpPr>
            <a:spLocks noGrp="1"/>
          </p:cNvSpPr>
          <p:nvPr>
            <p:ph type="sldNum" sz="quarter" idx="4"/>
          </p:nvPr>
        </p:nvSpPr>
        <p:spPr>
          <a:xfrm>
            <a:off x="11116340" y="6356350"/>
            <a:ext cx="871868" cy="365125"/>
          </a:xfrm>
          <a:prstGeom prst="rect">
            <a:avLst/>
          </a:prstGeom>
        </p:spPr>
        <p:txBody>
          <a:bodyPr vert="horz" lIns="91440" tIns="45720" rIns="91440" bIns="45720" rtlCol="0" anchor="ctr"/>
          <a:lstStyle>
            <a:lvl1pPr algn="r">
              <a:defRPr sz="900" spc="300">
                <a:solidFill>
                  <a:schemeClr val="tx2">
                    <a:lumMod val="75000"/>
                    <a:lumOff val="25000"/>
                  </a:schemeClr>
                </a:solidFill>
                <a:latin typeface="+mn-lt"/>
              </a:defRPr>
            </a:lvl1pPr>
          </a:lstStyle>
          <a:p>
            <a:fld id="{F8E28480-1C08-4458-AD97-0283E6FFD09D}" type="slidenum">
              <a:rPr lang="en-US" smtClean="0"/>
              <a:pPr/>
              <a:t>‹#›</a:t>
            </a:fld>
            <a:endParaRPr lang="en-US"/>
          </a:p>
        </p:txBody>
      </p:sp>
    </p:spTree>
    <p:extLst>
      <p:ext uri="{BB962C8B-B14F-4D97-AF65-F5344CB8AC3E}">
        <p14:creationId xmlns:p14="http://schemas.microsoft.com/office/powerpoint/2010/main" val="397388703"/>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hf sldNum="0" hdr="0" ftr="0" dt="0"/>
  <p:txStyles>
    <p:titleStyle>
      <a:lvl1pPr algn="l" defTabSz="914400" rtl="0" eaLnBrk="1" latinLnBrk="0" hangingPunct="1">
        <a:lnSpc>
          <a:spcPct val="90000"/>
        </a:lnSpc>
        <a:spcBef>
          <a:spcPct val="0"/>
        </a:spcBef>
        <a:buNone/>
        <a:defRPr sz="3600"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70000"/>
        <a:buFont typeface="Arial" panose="020B0604020202020204" pitchFamily="34" charset="0"/>
        <a:buChar char="•"/>
        <a:defRPr sz="2400" kern="1200">
          <a:solidFill>
            <a:schemeClr val="tx2"/>
          </a:solidFill>
          <a:latin typeface="+mj-lt"/>
          <a:ea typeface="+mn-ea"/>
          <a:cs typeface="+mn-cs"/>
        </a:defRPr>
      </a:lvl1pPr>
      <a:lvl2pPr marL="685800" indent="-228600" algn="l" defTabSz="914400" rtl="0" eaLnBrk="1" latinLnBrk="0" hangingPunct="1">
        <a:lnSpc>
          <a:spcPct val="100000"/>
        </a:lnSpc>
        <a:spcBef>
          <a:spcPts val="500"/>
        </a:spcBef>
        <a:buSzPct val="70000"/>
        <a:buFont typeface="Arial" panose="020B0604020202020204" pitchFamily="34" charset="0"/>
        <a:buChar char="•"/>
        <a:defRPr sz="2000" kern="1200">
          <a:solidFill>
            <a:schemeClr val="tx2"/>
          </a:solidFill>
          <a:latin typeface="+mj-lt"/>
          <a:ea typeface="+mn-ea"/>
          <a:cs typeface="+mn-cs"/>
        </a:defRPr>
      </a:lvl2pPr>
      <a:lvl3pPr marL="1143000" indent="-228600" algn="l" defTabSz="914400" rtl="0" eaLnBrk="1" latinLnBrk="0" hangingPunct="1">
        <a:lnSpc>
          <a:spcPct val="100000"/>
        </a:lnSpc>
        <a:spcBef>
          <a:spcPts val="500"/>
        </a:spcBef>
        <a:buSzPct val="70000"/>
        <a:buFont typeface="Arial" panose="020B0604020202020204" pitchFamily="34" charset="0"/>
        <a:buChar char="•"/>
        <a:defRPr sz="1800" kern="1200">
          <a:solidFill>
            <a:schemeClr val="tx2"/>
          </a:solidFill>
          <a:latin typeface="+mj-lt"/>
          <a:ea typeface="+mn-ea"/>
          <a:cs typeface="+mn-cs"/>
        </a:defRPr>
      </a:lvl3pPr>
      <a:lvl4pPr marL="16002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4pPr>
      <a:lvl5pPr marL="20574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proquest.com/docview/2718628448/fulltextPDF?accountid=130472&amp;sourcetype=Scholarly%20Journals"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www.tandfonline.com/doi/full/10.1080/10911359.2024.2382108" TargetMode="External"/><Relationship Id="rId5" Type="http://schemas.openxmlformats.org/officeDocument/2006/relationships/hyperlink" Target="https://journals.sagepub.com/doi/epub/10.1177/13623613251357648" TargetMode="External"/><Relationship Id="rId4" Type="http://schemas.openxmlformats.org/officeDocument/2006/relationships/hyperlink" Target="https://www.proquest.com/docview/2878446452?pq-origsite=gscholar&amp;fromopenview=true&amp;sourcetype=Trade%20Journals"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crimeandjustice.org.uk/sites/default/files/2025-09/PSJ%20280%20Neurodiversity%20support%20managers.pdf"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journals.sagepub.com/doi/epub/10.1177/13623613211070341" TargetMode="External"/><Relationship Id="rId5" Type="http://schemas.openxmlformats.org/officeDocument/2006/relationships/hyperlink" Target="https://journals.sagepub.com/doi/epub/10.1177/13623613231183059" TargetMode="External"/><Relationship Id="rId4" Type="http://schemas.openxmlformats.org/officeDocument/2006/relationships/hyperlink" Target="https://www.tandfonline.com/doi/full/10.1080/09687599.2021.1877117"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link.springer.com/article/10.1007/s10803-020-04575-4"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www.mdpi.com/2673-8392/3/3/70" TargetMode="External"/><Relationship Id="rId5" Type="http://schemas.openxmlformats.org/officeDocument/2006/relationships/hyperlink" Target="https://www.tandfonline.com/doi/full/10.1080/09687599.2021.2007359?scroll=top&amp;needAccess=true" TargetMode="External"/><Relationship Id="rId4" Type="http://schemas.openxmlformats.org/officeDocument/2006/relationships/hyperlink" Target="https://journals.sagepub.com/doi/epub/10.1177/1362361320908976"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link.springer.com/article/10.1007/s10803-020-04663-5" TargetMode="External"/><Relationship Id="rId7" Type="http://schemas.openxmlformats.org/officeDocument/2006/relationships/hyperlink" Target="https://scholarhub.ui.ac.id/interiority/vol9/iss1/4/"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s://onlinelibrary.wiley.com/doi/epdf/10.1111/bioe.12780" TargetMode="External"/><Relationship Id="rId5" Type="http://schemas.openxmlformats.org/officeDocument/2006/relationships/hyperlink" Target="https://hmiprisons.justiceinspectorates.gov.uk/news/four-years-on-neurodiversity-in-prisons/" TargetMode="External"/><Relationship Id="rId4" Type="http://schemas.openxmlformats.org/officeDocument/2006/relationships/hyperlink" Target="https://www.hmpparc.co.uk/education-training/"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tandfonline.com/doi/full/10.1080/0731129X.2025.2583680#d1e104"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hyperlink" Target="https://www.cambridge.org/core/journals/irish-journal-of-psychological-medicine/article/autism-spectrum-disorder-and-irish-prisoners/9965509CCDD2EFE8E48C098E43103044" TargetMode="External"/><Relationship Id="rId5" Type="http://schemas.openxmlformats.org/officeDocument/2006/relationships/hyperlink" Target="https://repository.lincoln.ac.uk/articles/journal_contribution/Supporting_autistic_people_and_people_with_learning_disabilities_in_prison_Service_evaluation_and_care_pathway_development/30847154?file=60258209" TargetMode="External"/><Relationship Id="rId4" Type="http://schemas.openxmlformats.org/officeDocument/2006/relationships/hyperlink" Target="https://research-ebsco-com.uwtsd.idm.oclc.org/c/onvpsy/viewer/pdf/h5zkotuzfv?modal=download"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journals.sagepub.com/doi/full/10.1177/27546330241311096"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hyperlink" Target="https://www.sciencedirect.com/science/article/pii/S2666776223000455?via%3Dihub" TargetMode="External"/><Relationship Id="rId5" Type="http://schemas.openxmlformats.org/officeDocument/2006/relationships/hyperlink" Target="https://www.autism.org.uk/what-we-do/news/prison-achieves-advanced-autism-accreditation" TargetMode="External"/><Relationship Id="rId4" Type="http://schemas.openxmlformats.org/officeDocument/2006/relationships/hyperlink" Target="https://www.autism.org.uk/advice-and-guidance/behaviour/meltdowns/all-audiences"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journals.sagepub.com/doi/epub/10.1177/13623613261417933"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hyperlink" Target="https://www.sciencedirect.com/science/article/pii/S0891422220301621?casa_token=95FS9G3DGl0AAAAA:m-BIlANsYD396N_vvr-IFYIxa6lyeDpu3T3r5f1ZEivObGBv5nVJ53xyj7RZoUj0c5zoXAYg55s" TargetMode="External"/><Relationship Id="rId5" Type="http://schemas.openxmlformats.org/officeDocument/2006/relationships/hyperlink" Target="https://onlinelibrary.wiley.com/doi/epdf/10.1002/dvr2.70018" TargetMode="External"/><Relationship Id="rId4" Type="http://schemas.openxmlformats.org/officeDocument/2006/relationships/hyperlink" Target="https://journals.sagepub.com/doi/epub/10.1089/aut.2021.0035"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academic.oup.com/bjc/article/62/2/484/6321031"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hyperlink" Target="https://etheses.whiterose.ac.uk/id/eprint/36849/" TargetMode="External"/><Relationship Id="rId5" Type="http://schemas.openxmlformats.org/officeDocument/2006/relationships/hyperlink" Target="https://journals.sagepub.com/doi/epub/10.1177/13623613221140284" TargetMode="External"/><Relationship Id="rId4" Type="http://schemas.openxmlformats.org/officeDocument/2006/relationships/hyperlink" Target="https://onlinelibrary.wiley.com/doi/epdf/10.1002/aur.2594"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tandfonline.com/doi/full/10.1080/1068316X.2020.1781119"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hyperlink" Target="https://www.proquest.com/docview/3037866103/fulltextPDF/654CCC32D8684AD3PQ/1?accountid=130472&amp;sourcetype=Scholarly%20Journals" TargetMode="External"/><Relationship Id="rId4" Type="http://schemas.openxmlformats.org/officeDocument/2006/relationships/hyperlink" Target="https://link.springer.com/article/10.1007/s10803-014-2216-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FAD51C52-CB09-4EEB-BAC7-81E819283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4" name="Rectangle 1043">
            <a:extLst>
              <a:ext uri="{FF2B5EF4-FFF2-40B4-BE49-F238E27FC236}">
                <a16:creationId xmlns:a16="http://schemas.microsoft.com/office/drawing/2014/main" id="{E7F3F1B7-AE30-4D54-870F-255CBBE438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781800" cy="68579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C23F88-1F9B-8CA0-3BB4-BA5878C41D3D}"/>
              </a:ext>
            </a:extLst>
          </p:cNvPr>
          <p:cNvSpPr>
            <a:spLocks noGrp="1"/>
          </p:cNvSpPr>
          <p:nvPr>
            <p:ph type="ctrTitle"/>
          </p:nvPr>
        </p:nvSpPr>
        <p:spPr>
          <a:xfrm>
            <a:off x="1371600" y="685800"/>
            <a:ext cx="4038600" cy="3046229"/>
          </a:xfrm>
        </p:spPr>
        <p:txBody>
          <a:bodyPr>
            <a:normAutofit/>
          </a:bodyPr>
          <a:lstStyle/>
          <a:p>
            <a:r>
              <a:rPr lang="en-GB" b="1">
                <a:solidFill>
                  <a:schemeClr val="bg2"/>
                </a:solidFill>
              </a:rPr>
              <a:t>AUTISM IN THE CRIMINAL JUSTICE SYSTEM</a:t>
            </a:r>
          </a:p>
        </p:txBody>
      </p:sp>
      <p:sp>
        <p:nvSpPr>
          <p:cNvPr id="3" name="Subtitle 2">
            <a:extLst>
              <a:ext uri="{FF2B5EF4-FFF2-40B4-BE49-F238E27FC236}">
                <a16:creationId xmlns:a16="http://schemas.microsoft.com/office/drawing/2014/main" id="{88659F5B-814C-56E9-CAA9-75B585C44CCA}"/>
              </a:ext>
            </a:extLst>
          </p:cNvPr>
          <p:cNvSpPr>
            <a:spLocks noGrp="1"/>
          </p:cNvSpPr>
          <p:nvPr>
            <p:ph type="subTitle" idx="1"/>
          </p:nvPr>
        </p:nvSpPr>
        <p:spPr>
          <a:xfrm>
            <a:off x="1371600" y="4114800"/>
            <a:ext cx="4053286" cy="2057400"/>
          </a:xfrm>
        </p:spPr>
        <p:txBody>
          <a:bodyPr>
            <a:normAutofit/>
          </a:bodyPr>
          <a:lstStyle/>
          <a:p>
            <a:r>
              <a:rPr lang="en-GB" b="1">
                <a:solidFill>
                  <a:schemeClr val="bg1"/>
                </a:solidFill>
              </a:rPr>
              <a:t>Presented by Gwennan James </a:t>
            </a:r>
          </a:p>
          <a:p>
            <a:r>
              <a:rPr lang="en-GB" b="1">
                <a:solidFill>
                  <a:schemeClr val="bg1"/>
                </a:solidFill>
              </a:rPr>
              <a:t>(2501549)</a:t>
            </a:r>
          </a:p>
        </p:txBody>
      </p:sp>
      <p:pic>
        <p:nvPicPr>
          <p:cNvPr id="4" name="Picture 2" descr="What is Autism? — Autism Q &amp; A, Blog ...">
            <a:extLst>
              <a:ext uri="{FF2B5EF4-FFF2-40B4-BE49-F238E27FC236}">
                <a16:creationId xmlns:a16="http://schemas.microsoft.com/office/drawing/2014/main" id="{8C40A7DC-F3DF-8C2F-1ACE-D8518CBB03A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304369" y="685801"/>
            <a:ext cx="2365062" cy="258506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The Criminal Justice System | The Crown ...">
            <a:extLst>
              <a:ext uri="{FF2B5EF4-FFF2-40B4-BE49-F238E27FC236}">
                <a16:creationId xmlns:a16="http://schemas.microsoft.com/office/drawing/2014/main" id="{7F1259EC-C1A1-CC5D-C2DA-FF0A84BD17BC}"/>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754638" y="3587132"/>
            <a:ext cx="3464524" cy="25850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19060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F2E2C3-537F-7DCB-CDD1-4D5F0E602B45}"/>
              </a:ext>
            </a:extLst>
          </p:cNvPr>
          <p:cNvSpPr>
            <a:spLocks noGrp="1"/>
          </p:cNvSpPr>
          <p:nvPr>
            <p:ph type="title"/>
          </p:nvPr>
        </p:nvSpPr>
        <p:spPr>
          <a:xfrm>
            <a:off x="1371599" y="1010097"/>
            <a:ext cx="9486901" cy="1010088"/>
          </a:xfrm>
        </p:spPr>
        <p:txBody>
          <a:bodyPr anchor="b">
            <a:normAutofit/>
          </a:bodyPr>
          <a:lstStyle/>
          <a:p>
            <a:pPr algn="ctr"/>
            <a:r>
              <a:rPr lang="en-GB"/>
              <a:t>introduction</a:t>
            </a:r>
          </a:p>
        </p:txBody>
      </p:sp>
      <p:sp>
        <p:nvSpPr>
          <p:cNvPr id="3" name="Content Placeholder 2">
            <a:extLst>
              <a:ext uri="{FF2B5EF4-FFF2-40B4-BE49-F238E27FC236}">
                <a16:creationId xmlns:a16="http://schemas.microsoft.com/office/drawing/2014/main" id="{3FF7A296-E5F1-427A-C88F-887512E26C98}"/>
              </a:ext>
            </a:extLst>
          </p:cNvPr>
          <p:cNvSpPr>
            <a:spLocks noGrp="1"/>
          </p:cNvSpPr>
          <p:nvPr>
            <p:ph idx="1"/>
          </p:nvPr>
        </p:nvSpPr>
        <p:spPr>
          <a:xfrm>
            <a:off x="1371600" y="2206257"/>
            <a:ext cx="9486901" cy="3540642"/>
          </a:xfrm>
        </p:spPr>
        <p:txBody>
          <a:bodyPr>
            <a:normAutofit/>
          </a:bodyPr>
          <a:lstStyle/>
          <a:p>
            <a:r>
              <a:rPr lang="en-GB"/>
              <a:t>Prison cells are noisy, bright, chaotic, distressing environment (</a:t>
            </a:r>
            <a:r>
              <a:rPr lang="en-GB" err="1"/>
              <a:t>Schliehe</a:t>
            </a:r>
            <a:r>
              <a:rPr lang="en-GB"/>
              <a:t> and Crewe, 2021).</a:t>
            </a:r>
          </a:p>
          <a:p>
            <a:r>
              <a:rPr lang="en-GB"/>
              <a:t>Those aspects of a prison cell are significantly heightened for a neurodivergent individual – sensory overload (Vinter, Dillon and Winder, 2023).</a:t>
            </a:r>
          </a:p>
          <a:p>
            <a:r>
              <a:rPr lang="en-GB"/>
              <a:t>Sensory overload – overwhelmed by sensory stimuli (</a:t>
            </a:r>
            <a:r>
              <a:rPr lang="en-GB" err="1"/>
              <a:t>Marzolla</a:t>
            </a:r>
            <a:r>
              <a:rPr lang="en-GB"/>
              <a:t> </a:t>
            </a:r>
            <a:r>
              <a:rPr lang="en-GB" i="1"/>
              <a:t>et al</a:t>
            </a:r>
            <a:r>
              <a:rPr lang="en-GB"/>
              <a:t>., 2024).</a:t>
            </a:r>
            <a:endParaRPr lang="en-GB" i="1"/>
          </a:p>
        </p:txBody>
      </p:sp>
    </p:spTree>
    <p:extLst>
      <p:ext uri="{BB962C8B-B14F-4D97-AF65-F5344CB8AC3E}">
        <p14:creationId xmlns:p14="http://schemas.microsoft.com/office/powerpoint/2010/main" val="2682615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387D40-3E68-D2AB-4F34-430930ACEADF}"/>
              </a:ext>
            </a:extLst>
          </p:cNvPr>
          <p:cNvSpPr>
            <a:spLocks noGrp="1"/>
          </p:cNvSpPr>
          <p:nvPr>
            <p:ph type="title"/>
          </p:nvPr>
        </p:nvSpPr>
        <p:spPr>
          <a:xfrm>
            <a:off x="1371599" y="1010097"/>
            <a:ext cx="9486901" cy="1010088"/>
          </a:xfrm>
        </p:spPr>
        <p:txBody>
          <a:bodyPr anchor="b">
            <a:normAutofit/>
          </a:bodyPr>
          <a:lstStyle/>
          <a:p>
            <a:pPr algn="ctr"/>
            <a:r>
              <a:rPr lang="en-GB"/>
              <a:t>What is autism?</a:t>
            </a:r>
          </a:p>
        </p:txBody>
      </p:sp>
      <p:sp>
        <p:nvSpPr>
          <p:cNvPr id="3" name="Content Placeholder 2">
            <a:extLst>
              <a:ext uri="{FF2B5EF4-FFF2-40B4-BE49-F238E27FC236}">
                <a16:creationId xmlns:a16="http://schemas.microsoft.com/office/drawing/2014/main" id="{A7E85E98-2887-407A-562F-39EF1249AE46}"/>
              </a:ext>
            </a:extLst>
          </p:cNvPr>
          <p:cNvSpPr>
            <a:spLocks noGrp="1"/>
          </p:cNvSpPr>
          <p:nvPr>
            <p:ph idx="1"/>
          </p:nvPr>
        </p:nvSpPr>
        <p:spPr>
          <a:xfrm>
            <a:off x="1371600" y="2206257"/>
            <a:ext cx="9486901" cy="3540642"/>
          </a:xfrm>
        </p:spPr>
        <p:txBody>
          <a:bodyPr>
            <a:normAutofit/>
          </a:bodyPr>
          <a:lstStyle/>
          <a:p>
            <a:r>
              <a:rPr lang="en-GB"/>
              <a:t>Heterogenous condition (Hughes, 2020).</a:t>
            </a:r>
          </a:p>
          <a:p>
            <a:r>
              <a:rPr lang="en-GB"/>
              <a:t>Range of effects – communication, social, sensory etc (Cooper </a:t>
            </a:r>
            <a:r>
              <a:rPr lang="en-GB" i="1"/>
              <a:t>et al., </a:t>
            </a:r>
            <a:r>
              <a:rPr lang="en-GB"/>
              <a:t>2021).</a:t>
            </a:r>
          </a:p>
          <a:p>
            <a:r>
              <a:rPr lang="en-GB"/>
              <a:t>Medical model v social model (Goldberg, 2023).</a:t>
            </a:r>
          </a:p>
          <a:p>
            <a:r>
              <a:rPr lang="en-GB"/>
              <a:t>Medical model – Autism is a deficiency with biological origins and medical symptoms (Anderson-Chavarria, 2022).</a:t>
            </a:r>
          </a:p>
          <a:p>
            <a:r>
              <a:rPr lang="en-GB"/>
              <a:t>Social model – Need for accessibility not a cure and they face societal obstacles (</a:t>
            </a:r>
            <a:r>
              <a:rPr lang="en-GB" err="1"/>
              <a:t>Bertilsdotter</a:t>
            </a:r>
            <a:r>
              <a:rPr lang="en-GB"/>
              <a:t>-Rosqvist, 2025).</a:t>
            </a:r>
          </a:p>
          <a:p>
            <a:endParaRPr lang="en-GB"/>
          </a:p>
        </p:txBody>
      </p:sp>
    </p:spTree>
    <p:extLst>
      <p:ext uri="{BB962C8B-B14F-4D97-AF65-F5344CB8AC3E}">
        <p14:creationId xmlns:p14="http://schemas.microsoft.com/office/powerpoint/2010/main" val="39586223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ECD538B8-489B-407A-A760-436DB4C56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700"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EAA6B-56EE-2E9F-3E5F-9DDB926711E6}"/>
              </a:ext>
            </a:extLst>
          </p:cNvPr>
          <p:cNvSpPr>
            <a:spLocks noGrp="1"/>
          </p:cNvSpPr>
          <p:nvPr>
            <p:ph type="title"/>
          </p:nvPr>
        </p:nvSpPr>
        <p:spPr>
          <a:xfrm>
            <a:off x="1371600" y="1371600"/>
            <a:ext cx="2705100" cy="4114800"/>
          </a:xfrm>
        </p:spPr>
        <p:txBody>
          <a:bodyPr anchor="ctr">
            <a:normAutofit/>
          </a:bodyPr>
          <a:lstStyle/>
          <a:p>
            <a:pPr algn="ctr"/>
            <a:r>
              <a:rPr lang="en-GB">
                <a:solidFill>
                  <a:schemeClr val="bg2"/>
                </a:solidFill>
              </a:rPr>
              <a:t>John </a:t>
            </a:r>
          </a:p>
        </p:txBody>
      </p:sp>
      <p:graphicFrame>
        <p:nvGraphicFramePr>
          <p:cNvPr id="15" name="Content Placeholder 2">
            <a:extLst>
              <a:ext uri="{FF2B5EF4-FFF2-40B4-BE49-F238E27FC236}">
                <a16:creationId xmlns:a16="http://schemas.microsoft.com/office/drawing/2014/main" id="{96588E7D-68D5-AF64-FDF9-158514C68F76}"/>
              </a:ext>
            </a:extLst>
          </p:cNvPr>
          <p:cNvGraphicFramePr>
            <a:graphicFrameLocks noGrp="1"/>
          </p:cNvGraphicFramePr>
          <p:nvPr>
            <p:ph idx="1"/>
            <p:extLst>
              <p:ext uri="{D42A27DB-BD31-4B8C-83A1-F6EECF244321}">
                <p14:modId xmlns:p14="http://schemas.microsoft.com/office/powerpoint/2010/main" val="4194637798"/>
              </p:ext>
            </p:extLst>
          </p:nvPr>
        </p:nvGraphicFramePr>
        <p:xfrm>
          <a:off x="5410200" y="685800"/>
          <a:ext cx="6096000" cy="5486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278030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CD443DF-AE5C-8164-5334-C7EC700C9BB0}"/>
            </a:ext>
          </a:extLst>
        </p:cNvPr>
        <p:cNvGrpSpPr/>
        <p:nvPr/>
      </p:nvGrpSpPr>
      <p:grpSpPr>
        <a:xfrm>
          <a:off x="0" y="0"/>
          <a:ext cx="0" cy="0"/>
          <a:chOff x="0" y="0"/>
          <a:chExt cx="0" cy="0"/>
        </a:xfrm>
      </p:grpSpPr>
      <p:sp>
        <p:nvSpPr>
          <p:cNvPr id="42" name="Rectangle 41">
            <a:extLst>
              <a:ext uri="{FF2B5EF4-FFF2-40B4-BE49-F238E27FC236}">
                <a16:creationId xmlns:a16="http://schemas.microsoft.com/office/drawing/2014/main" id="{8B567ACB-44FC-44B8-A031-75BD65F80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4" name="Rectangle 43">
            <a:extLst>
              <a:ext uri="{FF2B5EF4-FFF2-40B4-BE49-F238E27FC236}">
                <a16:creationId xmlns:a16="http://schemas.microsoft.com/office/drawing/2014/main" id="{F09C18AC-EFAA-4C60-A84E-ECED43E3EC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3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789223-1A24-0576-0C3A-8472D4EDCEB1}"/>
              </a:ext>
            </a:extLst>
          </p:cNvPr>
          <p:cNvSpPr>
            <a:spLocks noGrp="1"/>
          </p:cNvSpPr>
          <p:nvPr>
            <p:ph type="title"/>
          </p:nvPr>
        </p:nvSpPr>
        <p:spPr>
          <a:xfrm>
            <a:off x="1371600" y="1073834"/>
            <a:ext cx="9486900" cy="900332"/>
          </a:xfrm>
        </p:spPr>
        <p:txBody>
          <a:bodyPr anchor="ctr">
            <a:normAutofit/>
          </a:bodyPr>
          <a:lstStyle/>
          <a:p>
            <a:pPr algn="ctr"/>
            <a:r>
              <a:rPr lang="en-GB" sz="2700"/>
              <a:t>What lead John to these offences?</a:t>
            </a:r>
            <a:br>
              <a:rPr lang="en-GB" sz="2700"/>
            </a:br>
            <a:r>
              <a:rPr lang="en-GB" sz="2700"/>
              <a:t>(THEFT)</a:t>
            </a:r>
          </a:p>
        </p:txBody>
      </p:sp>
      <p:graphicFrame>
        <p:nvGraphicFramePr>
          <p:cNvPr id="14" name="Content Placeholder 2">
            <a:extLst>
              <a:ext uri="{FF2B5EF4-FFF2-40B4-BE49-F238E27FC236}">
                <a16:creationId xmlns:a16="http://schemas.microsoft.com/office/drawing/2014/main" id="{A775E6A9-1447-25C0-B0A4-670A9EA329E9}"/>
              </a:ext>
            </a:extLst>
          </p:cNvPr>
          <p:cNvGraphicFramePr>
            <a:graphicFrameLocks noGrp="1"/>
          </p:cNvGraphicFramePr>
          <p:nvPr>
            <p:ph idx="1"/>
            <p:extLst>
              <p:ext uri="{D42A27DB-BD31-4B8C-83A1-F6EECF244321}">
                <p14:modId xmlns:p14="http://schemas.microsoft.com/office/powerpoint/2010/main" val="455139890"/>
              </p:ext>
            </p:extLst>
          </p:nvPr>
        </p:nvGraphicFramePr>
        <p:xfrm>
          <a:off x="1249682" y="2236763"/>
          <a:ext cx="9725464" cy="33387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688009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2836C79-2FB1-9759-3557-626E1AD1D894}"/>
            </a:ext>
          </a:extLst>
        </p:cNvPr>
        <p:cNvGrpSpPr/>
        <p:nvPr/>
      </p:nvGrpSpPr>
      <p:grpSpPr>
        <a:xfrm>
          <a:off x="0" y="0"/>
          <a:ext cx="0" cy="0"/>
          <a:chOff x="0" y="0"/>
          <a:chExt cx="0" cy="0"/>
        </a:xfrm>
      </p:grpSpPr>
      <p:sp>
        <p:nvSpPr>
          <p:cNvPr id="42" name="Rectangle 41">
            <a:extLst>
              <a:ext uri="{FF2B5EF4-FFF2-40B4-BE49-F238E27FC236}">
                <a16:creationId xmlns:a16="http://schemas.microsoft.com/office/drawing/2014/main" id="{1256131F-57AD-4EFB-9DCE-FD379808F1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4" name="Rectangle 43">
            <a:extLst>
              <a:ext uri="{FF2B5EF4-FFF2-40B4-BE49-F238E27FC236}">
                <a16:creationId xmlns:a16="http://schemas.microsoft.com/office/drawing/2014/main" id="{7657FD31-59E9-5F0A-AFD7-65051A268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3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66FFB2-A211-3910-F160-2836242EBF85}"/>
              </a:ext>
            </a:extLst>
          </p:cNvPr>
          <p:cNvSpPr>
            <a:spLocks noGrp="1"/>
          </p:cNvSpPr>
          <p:nvPr>
            <p:ph type="title"/>
          </p:nvPr>
        </p:nvSpPr>
        <p:spPr>
          <a:xfrm>
            <a:off x="1371600" y="1073834"/>
            <a:ext cx="9486900" cy="900332"/>
          </a:xfrm>
        </p:spPr>
        <p:txBody>
          <a:bodyPr anchor="ctr">
            <a:normAutofit/>
          </a:bodyPr>
          <a:lstStyle/>
          <a:p>
            <a:pPr algn="ctr"/>
            <a:r>
              <a:rPr lang="en-GB" sz="2700"/>
              <a:t>What lead John to these offences?</a:t>
            </a:r>
            <a:br>
              <a:rPr lang="en-GB" sz="2700"/>
            </a:br>
            <a:r>
              <a:rPr lang="en-GB" sz="2700"/>
              <a:t>(public order offences)</a:t>
            </a:r>
          </a:p>
        </p:txBody>
      </p:sp>
      <p:graphicFrame>
        <p:nvGraphicFramePr>
          <p:cNvPr id="14" name="Content Placeholder 2">
            <a:extLst>
              <a:ext uri="{FF2B5EF4-FFF2-40B4-BE49-F238E27FC236}">
                <a16:creationId xmlns:a16="http://schemas.microsoft.com/office/drawing/2014/main" id="{18284B3F-F55E-DBEE-FF9B-453C0D601F3C}"/>
              </a:ext>
            </a:extLst>
          </p:cNvPr>
          <p:cNvGraphicFramePr>
            <a:graphicFrameLocks noGrp="1"/>
          </p:cNvGraphicFramePr>
          <p:nvPr>
            <p:ph idx="1"/>
            <p:extLst>
              <p:ext uri="{D42A27DB-BD31-4B8C-83A1-F6EECF244321}">
                <p14:modId xmlns:p14="http://schemas.microsoft.com/office/powerpoint/2010/main" val="4178428282"/>
              </p:ext>
            </p:extLst>
          </p:nvPr>
        </p:nvGraphicFramePr>
        <p:xfrm>
          <a:off x="1249682" y="2236763"/>
          <a:ext cx="9725464" cy="33387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54119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DAF2003-F7D7-006D-BD6B-FB89204F53E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C038E4E-C2E2-8381-115F-365B68AD2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95966FF-E3B0-C74F-F556-39B67D38B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2FCDDB13-8356-98DF-3590-2D82ECD29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902880-EC3A-0FB0-0106-B81030306EAE}"/>
              </a:ext>
            </a:extLst>
          </p:cNvPr>
          <p:cNvSpPr>
            <a:spLocks noGrp="1"/>
          </p:cNvSpPr>
          <p:nvPr>
            <p:ph type="title"/>
          </p:nvPr>
        </p:nvSpPr>
        <p:spPr>
          <a:xfrm>
            <a:off x="1371599" y="1010097"/>
            <a:ext cx="9486901" cy="1010088"/>
          </a:xfrm>
        </p:spPr>
        <p:txBody>
          <a:bodyPr anchor="b">
            <a:normAutofit/>
          </a:bodyPr>
          <a:lstStyle/>
          <a:p>
            <a:pPr algn="ctr"/>
            <a:r>
              <a:rPr lang="en-GB"/>
              <a:t>NEEDS/TRIGGERS OF AN AUTISTIC INDIVIDUAL</a:t>
            </a:r>
          </a:p>
        </p:txBody>
      </p:sp>
      <p:graphicFrame>
        <p:nvGraphicFramePr>
          <p:cNvPr id="15" name="Content Placeholder 2">
            <a:extLst>
              <a:ext uri="{FF2B5EF4-FFF2-40B4-BE49-F238E27FC236}">
                <a16:creationId xmlns:a16="http://schemas.microsoft.com/office/drawing/2014/main" id="{C4EF4FE9-3EE9-0EEF-5D99-FF33EF5CEAFD}"/>
              </a:ext>
            </a:extLst>
          </p:cNvPr>
          <p:cNvGraphicFramePr>
            <a:graphicFrameLocks noGrp="1"/>
          </p:cNvGraphicFramePr>
          <p:nvPr>
            <p:ph idx="1"/>
            <p:extLst>
              <p:ext uri="{D42A27DB-BD31-4B8C-83A1-F6EECF244321}">
                <p14:modId xmlns:p14="http://schemas.microsoft.com/office/powerpoint/2010/main" val="3196376202"/>
              </p:ext>
            </p:extLst>
          </p:nvPr>
        </p:nvGraphicFramePr>
        <p:xfrm>
          <a:off x="1371600" y="2206257"/>
          <a:ext cx="9486901" cy="35406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803824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487FF1-0D37-785E-C923-5488947DBF87}"/>
              </a:ext>
            </a:extLst>
          </p:cNvPr>
          <p:cNvSpPr>
            <a:spLocks noGrp="1"/>
          </p:cNvSpPr>
          <p:nvPr>
            <p:ph type="title"/>
          </p:nvPr>
        </p:nvSpPr>
        <p:spPr>
          <a:xfrm>
            <a:off x="1371599" y="1010097"/>
            <a:ext cx="9486901" cy="1010088"/>
          </a:xfrm>
        </p:spPr>
        <p:txBody>
          <a:bodyPr anchor="b">
            <a:normAutofit/>
          </a:bodyPr>
          <a:lstStyle/>
          <a:p>
            <a:pPr algn="ctr"/>
            <a:r>
              <a:rPr lang="en-GB"/>
              <a:t>Prevalence and change </a:t>
            </a:r>
          </a:p>
        </p:txBody>
      </p:sp>
      <p:sp>
        <p:nvSpPr>
          <p:cNvPr id="3" name="Content Placeholder 2">
            <a:extLst>
              <a:ext uri="{FF2B5EF4-FFF2-40B4-BE49-F238E27FC236}">
                <a16:creationId xmlns:a16="http://schemas.microsoft.com/office/drawing/2014/main" id="{649A0503-0A65-04E0-027A-55F0966D7BF9}"/>
              </a:ext>
            </a:extLst>
          </p:cNvPr>
          <p:cNvSpPr>
            <a:spLocks noGrp="1"/>
          </p:cNvSpPr>
          <p:nvPr>
            <p:ph idx="1"/>
          </p:nvPr>
        </p:nvSpPr>
        <p:spPr>
          <a:xfrm>
            <a:off x="1371600" y="2206257"/>
            <a:ext cx="9486901" cy="3540642"/>
          </a:xfrm>
        </p:spPr>
        <p:txBody>
          <a:bodyPr vert="horz" lIns="91440" tIns="45720" rIns="91440" bIns="45720" rtlCol="0" anchor="t">
            <a:normAutofit/>
          </a:bodyPr>
          <a:lstStyle/>
          <a:p>
            <a:r>
              <a:rPr lang="en-GB"/>
              <a:t>Prevalence of 1.22% in males and 0.35% in females as of December 2018 (</a:t>
            </a:r>
            <a:r>
              <a:rPr lang="en-GB" err="1"/>
              <a:t>O’Nions</a:t>
            </a:r>
            <a:r>
              <a:rPr lang="en-GB"/>
              <a:t> </a:t>
            </a:r>
            <a:r>
              <a:rPr lang="en-GB" i="1"/>
              <a:t>et al</a:t>
            </a:r>
            <a:r>
              <a:rPr lang="en-GB"/>
              <a:t>., 2023).</a:t>
            </a:r>
          </a:p>
          <a:p>
            <a:r>
              <a:rPr lang="en-GB"/>
              <a:t>Interventions need to be put in place to limit reoffending and that meet the needs of autistic people</a:t>
            </a:r>
          </a:p>
          <a:p>
            <a:r>
              <a:rPr lang="en-GB"/>
              <a:t>Bigger-picture system is needed </a:t>
            </a:r>
          </a:p>
          <a:p>
            <a:r>
              <a:rPr lang="en-GB"/>
              <a:t>Research into how autistic people are treated in the CJS to create policies and practices that best support them (Shea, Cooper and Wilson, 2021).</a:t>
            </a:r>
          </a:p>
        </p:txBody>
      </p:sp>
    </p:spTree>
    <p:extLst>
      <p:ext uri="{BB962C8B-B14F-4D97-AF65-F5344CB8AC3E}">
        <p14:creationId xmlns:p14="http://schemas.microsoft.com/office/powerpoint/2010/main" val="19980897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A3AC8E-8985-B845-136A-4534C1191B45}"/>
              </a:ext>
            </a:extLst>
          </p:cNvPr>
          <p:cNvSpPr>
            <a:spLocks noGrp="1"/>
          </p:cNvSpPr>
          <p:nvPr>
            <p:ph type="title"/>
          </p:nvPr>
        </p:nvSpPr>
        <p:spPr>
          <a:xfrm>
            <a:off x="1371599" y="1010097"/>
            <a:ext cx="9486901" cy="1010088"/>
          </a:xfrm>
        </p:spPr>
        <p:txBody>
          <a:bodyPr anchor="b">
            <a:normAutofit/>
          </a:bodyPr>
          <a:lstStyle/>
          <a:p>
            <a:pPr algn="ctr"/>
            <a:r>
              <a:rPr lang="en-GB"/>
              <a:t>Lived experience training </a:t>
            </a:r>
          </a:p>
        </p:txBody>
      </p:sp>
      <p:graphicFrame>
        <p:nvGraphicFramePr>
          <p:cNvPr id="14" name="Content Placeholder 2">
            <a:extLst>
              <a:ext uri="{FF2B5EF4-FFF2-40B4-BE49-F238E27FC236}">
                <a16:creationId xmlns:a16="http://schemas.microsoft.com/office/drawing/2014/main" id="{634A4223-E1D5-753D-7C9B-F50DB7C5E3B3}"/>
              </a:ext>
            </a:extLst>
          </p:cNvPr>
          <p:cNvGraphicFramePr>
            <a:graphicFrameLocks noGrp="1"/>
          </p:cNvGraphicFramePr>
          <p:nvPr>
            <p:ph idx="1"/>
            <p:extLst>
              <p:ext uri="{D42A27DB-BD31-4B8C-83A1-F6EECF244321}">
                <p14:modId xmlns:p14="http://schemas.microsoft.com/office/powerpoint/2010/main" val="685472258"/>
              </p:ext>
            </p:extLst>
          </p:nvPr>
        </p:nvGraphicFramePr>
        <p:xfrm>
          <a:off x="1371600" y="2206257"/>
          <a:ext cx="9486901" cy="35406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321539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31FB0AF-36AC-B690-BFBB-321FCEEC266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3010C6-B836-FED4-1947-65A748A40C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D386F41-3D68-F4F6-757D-7552AEBA12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ABDD5810-D875-115F-2719-C7F361C8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8ABB2D-228B-F704-35A3-2A5AB98820AA}"/>
              </a:ext>
            </a:extLst>
          </p:cNvPr>
          <p:cNvSpPr>
            <a:spLocks noGrp="1"/>
          </p:cNvSpPr>
          <p:nvPr>
            <p:ph type="title"/>
          </p:nvPr>
        </p:nvSpPr>
        <p:spPr>
          <a:xfrm>
            <a:off x="1371599" y="1010097"/>
            <a:ext cx="9486901" cy="1010088"/>
          </a:xfrm>
        </p:spPr>
        <p:txBody>
          <a:bodyPr anchor="b">
            <a:normAutofit/>
          </a:bodyPr>
          <a:lstStyle/>
          <a:p>
            <a:pPr algn="ctr"/>
            <a:r>
              <a:rPr lang="en-GB"/>
              <a:t>SPECIALIST WARD/CHANGE THE ENVIRONMENT  </a:t>
            </a:r>
          </a:p>
        </p:txBody>
      </p:sp>
      <p:graphicFrame>
        <p:nvGraphicFramePr>
          <p:cNvPr id="14" name="Content Placeholder 2">
            <a:extLst>
              <a:ext uri="{FF2B5EF4-FFF2-40B4-BE49-F238E27FC236}">
                <a16:creationId xmlns:a16="http://schemas.microsoft.com/office/drawing/2014/main" id="{7DB7C819-4247-FD73-7BCA-FA4A5BD7F18D}"/>
              </a:ext>
            </a:extLst>
          </p:cNvPr>
          <p:cNvGraphicFramePr>
            <a:graphicFrameLocks noGrp="1"/>
          </p:cNvGraphicFramePr>
          <p:nvPr>
            <p:ph idx="1"/>
            <p:extLst>
              <p:ext uri="{D42A27DB-BD31-4B8C-83A1-F6EECF244321}">
                <p14:modId xmlns:p14="http://schemas.microsoft.com/office/powerpoint/2010/main" val="336479584"/>
              </p:ext>
            </p:extLst>
          </p:nvPr>
        </p:nvGraphicFramePr>
        <p:xfrm>
          <a:off x="1371600" y="2206257"/>
          <a:ext cx="9486901" cy="35406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347028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25F9573-7E5A-06BD-08B3-CFCD5F65D2C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49AC7B0-D591-FACB-838F-F09086CC5C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33647A9-7358-7915-83E5-1DFA9F6024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86A23823-DD93-EABA-2F36-43802A98B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978B75-1111-8A0D-245E-5B4D2C4E3050}"/>
              </a:ext>
            </a:extLst>
          </p:cNvPr>
          <p:cNvSpPr>
            <a:spLocks noGrp="1"/>
          </p:cNvSpPr>
          <p:nvPr>
            <p:ph type="title"/>
          </p:nvPr>
        </p:nvSpPr>
        <p:spPr>
          <a:xfrm>
            <a:off x="1371599" y="1010097"/>
            <a:ext cx="9486901" cy="1010088"/>
          </a:xfrm>
        </p:spPr>
        <p:txBody>
          <a:bodyPr anchor="b">
            <a:normAutofit/>
          </a:bodyPr>
          <a:lstStyle/>
          <a:p>
            <a:pPr algn="ctr"/>
            <a:r>
              <a:rPr lang="en-GB"/>
              <a:t>Neurodiversity Support Managers (NSM’s) </a:t>
            </a:r>
          </a:p>
        </p:txBody>
      </p:sp>
      <p:graphicFrame>
        <p:nvGraphicFramePr>
          <p:cNvPr id="14" name="Content Placeholder 2">
            <a:extLst>
              <a:ext uri="{FF2B5EF4-FFF2-40B4-BE49-F238E27FC236}">
                <a16:creationId xmlns:a16="http://schemas.microsoft.com/office/drawing/2014/main" id="{3EC3F366-A82A-A405-4493-5BFC36198282}"/>
              </a:ext>
            </a:extLst>
          </p:cNvPr>
          <p:cNvGraphicFramePr>
            <a:graphicFrameLocks noGrp="1"/>
          </p:cNvGraphicFramePr>
          <p:nvPr>
            <p:ph idx="1"/>
            <p:extLst>
              <p:ext uri="{D42A27DB-BD31-4B8C-83A1-F6EECF244321}">
                <p14:modId xmlns:p14="http://schemas.microsoft.com/office/powerpoint/2010/main" val="2710176346"/>
              </p:ext>
            </p:extLst>
          </p:nvPr>
        </p:nvGraphicFramePr>
        <p:xfrm>
          <a:off x="1371600" y="2206257"/>
          <a:ext cx="9486901" cy="35406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971779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9EB0BA4-8C47-99BA-63C4-934E1ECF9FC5}"/>
            </a:ext>
          </a:extLst>
        </p:cNvPr>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FBD5E477-9051-F7CB-7EDC-5DCDC9DD4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4" name="Rectangle 1043">
            <a:extLst>
              <a:ext uri="{FF2B5EF4-FFF2-40B4-BE49-F238E27FC236}">
                <a16:creationId xmlns:a16="http://schemas.microsoft.com/office/drawing/2014/main" id="{278F70AA-25AC-1BE3-E084-95D218DE2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781800" cy="68579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75482E-D19D-9C83-F953-C3D886EAD8D7}"/>
              </a:ext>
            </a:extLst>
          </p:cNvPr>
          <p:cNvSpPr>
            <a:spLocks noGrp="1"/>
          </p:cNvSpPr>
          <p:nvPr>
            <p:ph type="ctrTitle"/>
          </p:nvPr>
        </p:nvSpPr>
        <p:spPr>
          <a:xfrm>
            <a:off x="1371600" y="685800"/>
            <a:ext cx="4038600" cy="3046229"/>
          </a:xfrm>
        </p:spPr>
        <p:txBody>
          <a:bodyPr>
            <a:normAutofit/>
          </a:bodyPr>
          <a:lstStyle/>
          <a:p>
            <a:r>
              <a:rPr lang="en-GB" b="1">
                <a:solidFill>
                  <a:schemeClr val="bg2"/>
                </a:solidFill>
              </a:rPr>
              <a:t>THANK YOU FOR LISTENING</a:t>
            </a:r>
          </a:p>
        </p:txBody>
      </p:sp>
      <p:sp>
        <p:nvSpPr>
          <p:cNvPr id="3" name="Subtitle 2">
            <a:extLst>
              <a:ext uri="{FF2B5EF4-FFF2-40B4-BE49-F238E27FC236}">
                <a16:creationId xmlns:a16="http://schemas.microsoft.com/office/drawing/2014/main" id="{C9AABBF6-23B1-3BEC-5707-9632D39600CC}"/>
              </a:ext>
            </a:extLst>
          </p:cNvPr>
          <p:cNvSpPr>
            <a:spLocks noGrp="1"/>
          </p:cNvSpPr>
          <p:nvPr>
            <p:ph type="subTitle" idx="1"/>
          </p:nvPr>
        </p:nvSpPr>
        <p:spPr>
          <a:xfrm>
            <a:off x="1371600" y="4114800"/>
            <a:ext cx="4053286" cy="2057400"/>
          </a:xfrm>
        </p:spPr>
        <p:txBody>
          <a:bodyPr>
            <a:normAutofit/>
          </a:bodyPr>
          <a:lstStyle/>
          <a:p>
            <a:r>
              <a:rPr lang="en-GB" b="1">
                <a:solidFill>
                  <a:schemeClr val="bg1"/>
                </a:solidFill>
              </a:rPr>
              <a:t>Presented by Gwennan James </a:t>
            </a:r>
          </a:p>
          <a:p>
            <a:r>
              <a:rPr lang="en-GB" b="1">
                <a:solidFill>
                  <a:schemeClr val="bg1"/>
                </a:solidFill>
              </a:rPr>
              <a:t>(2501549)</a:t>
            </a:r>
          </a:p>
        </p:txBody>
      </p:sp>
      <p:pic>
        <p:nvPicPr>
          <p:cNvPr id="4" name="Picture 2" descr="What is Autism? — Autism Q &amp; A, Blog ...">
            <a:extLst>
              <a:ext uri="{FF2B5EF4-FFF2-40B4-BE49-F238E27FC236}">
                <a16:creationId xmlns:a16="http://schemas.microsoft.com/office/drawing/2014/main" id="{E2CB3028-9E59-C625-D880-2FB32D1C71A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304369" y="685801"/>
            <a:ext cx="2365062" cy="258506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The Criminal Justice System | The Crown ...">
            <a:extLst>
              <a:ext uri="{FF2B5EF4-FFF2-40B4-BE49-F238E27FC236}">
                <a16:creationId xmlns:a16="http://schemas.microsoft.com/office/drawing/2014/main" id="{477DF587-C9E7-AAEC-FCAB-6FDB53F3562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754638" y="3587132"/>
            <a:ext cx="3464524" cy="25850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85039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6852590-A22E-B2A2-BA7F-5A12DF76170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F5ACF5B-DC67-B380-946B-0388A04E7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F1D2DC7-059D-9311-97AB-2273C757E8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D5EBB1C3-A8C2-4B53-8D2D-4101D6F90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69A2BE-57FB-80FC-49CC-317D730B545F}"/>
              </a:ext>
            </a:extLst>
          </p:cNvPr>
          <p:cNvSpPr>
            <a:spLocks noGrp="1"/>
          </p:cNvSpPr>
          <p:nvPr>
            <p:ph type="title"/>
          </p:nvPr>
        </p:nvSpPr>
        <p:spPr>
          <a:xfrm>
            <a:off x="1352549" y="510369"/>
            <a:ext cx="9486901" cy="1010088"/>
          </a:xfrm>
        </p:spPr>
        <p:txBody>
          <a:bodyPr anchor="b">
            <a:normAutofit/>
          </a:bodyPr>
          <a:lstStyle/>
          <a:p>
            <a:pPr algn="ctr"/>
            <a:r>
              <a:rPr lang="en-GB"/>
              <a:t>RESEARCH TIMELINE</a:t>
            </a:r>
          </a:p>
        </p:txBody>
      </p:sp>
      <p:sp>
        <p:nvSpPr>
          <p:cNvPr id="3" name="Content Placeholder 2">
            <a:extLst>
              <a:ext uri="{FF2B5EF4-FFF2-40B4-BE49-F238E27FC236}">
                <a16:creationId xmlns:a16="http://schemas.microsoft.com/office/drawing/2014/main" id="{FDB25CA5-11CE-9F5D-518A-A13DEDF4527B}"/>
              </a:ext>
            </a:extLst>
          </p:cNvPr>
          <p:cNvSpPr>
            <a:spLocks noGrp="1"/>
          </p:cNvSpPr>
          <p:nvPr>
            <p:ph idx="1"/>
          </p:nvPr>
        </p:nvSpPr>
        <p:spPr>
          <a:xfrm>
            <a:off x="1352548" y="1695888"/>
            <a:ext cx="9486901" cy="4232472"/>
          </a:xfrm>
        </p:spPr>
        <p:txBody>
          <a:bodyPr>
            <a:normAutofit fontScale="92500" lnSpcReduction="20000"/>
          </a:bodyPr>
          <a:lstStyle/>
          <a:p>
            <a:pPr marL="457200" indent="-457200">
              <a:buAutoNum type="arabicPeriod"/>
            </a:pPr>
            <a:r>
              <a:rPr lang="en-GB" b="1"/>
              <a:t>Background reading – Where did you access the initial reading and why?</a:t>
            </a:r>
          </a:p>
          <a:p>
            <a:r>
              <a:rPr lang="en-GB"/>
              <a:t>Google Scholar</a:t>
            </a:r>
          </a:p>
          <a:p>
            <a:r>
              <a:rPr lang="en-GB"/>
              <a:t>UWTSD online library</a:t>
            </a:r>
          </a:p>
          <a:p>
            <a:r>
              <a:rPr lang="en-GB"/>
              <a:t>Why? Credible, academic and a depth of journals</a:t>
            </a:r>
          </a:p>
          <a:p>
            <a:pPr marL="0" indent="0">
              <a:buNone/>
            </a:pPr>
            <a:endParaRPr lang="en-GB"/>
          </a:p>
          <a:p>
            <a:pPr marL="457200" indent="-457200">
              <a:buAutoNum type="arabicPeriod" startAt="2"/>
            </a:pPr>
            <a:r>
              <a:rPr lang="en-GB" b="1"/>
              <a:t>Planning: How did you decide which reading was relevant to your presentation?</a:t>
            </a:r>
          </a:p>
          <a:p>
            <a:r>
              <a:rPr lang="en-GB"/>
              <a:t>Linked to autism in the criminal justice system</a:t>
            </a:r>
          </a:p>
          <a:p>
            <a:r>
              <a:rPr lang="en-GB"/>
              <a:t>Tried to use sources that were more relevant to the UK</a:t>
            </a:r>
          </a:p>
          <a:p>
            <a:r>
              <a:rPr lang="en-GB"/>
              <a:t>Up to date – legislation changes quite quickly so wanted to make sure they were as relevant as can be </a:t>
            </a:r>
          </a:p>
          <a:p>
            <a:endParaRPr lang="en-GB" b="1"/>
          </a:p>
          <a:p>
            <a:pPr marL="0" indent="0">
              <a:buNone/>
            </a:pPr>
            <a:endParaRPr lang="en-GB"/>
          </a:p>
        </p:txBody>
      </p:sp>
    </p:spTree>
    <p:extLst>
      <p:ext uri="{BB962C8B-B14F-4D97-AF65-F5344CB8AC3E}">
        <p14:creationId xmlns:p14="http://schemas.microsoft.com/office/powerpoint/2010/main" val="11516011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FEDEB0A-5545-070F-CFBC-899FDB66BF5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B112B27-4E74-EC24-6453-173ED66D6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8EC304-D1E1-A38F-3800-2A48CE494B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615D9742-34B5-5733-FB76-768FFEDA2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D8A6AF-7CF2-3B2C-4AD9-B3C517B1DCD6}"/>
              </a:ext>
            </a:extLst>
          </p:cNvPr>
          <p:cNvSpPr>
            <a:spLocks noGrp="1"/>
          </p:cNvSpPr>
          <p:nvPr>
            <p:ph type="title"/>
          </p:nvPr>
        </p:nvSpPr>
        <p:spPr>
          <a:xfrm>
            <a:off x="1352549" y="510369"/>
            <a:ext cx="9486901" cy="1010088"/>
          </a:xfrm>
        </p:spPr>
        <p:txBody>
          <a:bodyPr anchor="b">
            <a:normAutofit/>
          </a:bodyPr>
          <a:lstStyle/>
          <a:p>
            <a:pPr algn="ctr"/>
            <a:r>
              <a:rPr lang="en-GB"/>
              <a:t>RESEARCH TIMELINE</a:t>
            </a:r>
          </a:p>
        </p:txBody>
      </p:sp>
      <p:sp>
        <p:nvSpPr>
          <p:cNvPr id="3" name="Content Placeholder 2">
            <a:extLst>
              <a:ext uri="{FF2B5EF4-FFF2-40B4-BE49-F238E27FC236}">
                <a16:creationId xmlns:a16="http://schemas.microsoft.com/office/drawing/2014/main" id="{70F77292-F3E8-7A0D-600F-82218222CB81}"/>
              </a:ext>
            </a:extLst>
          </p:cNvPr>
          <p:cNvSpPr>
            <a:spLocks noGrp="1"/>
          </p:cNvSpPr>
          <p:nvPr>
            <p:ph idx="1"/>
          </p:nvPr>
        </p:nvSpPr>
        <p:spPr>
          <a:xfrm>
            <a:off x="1352548" y="1695888"/>
            <a:ext cx="9486901" cy="4232472"/>
          </a:xfrm>
        </p:spPr>
        <p:txBody>
          <a:bodyPr>
            <a:normAutofit fontScale="85000" lnSpcReduction="20000"/>
          </a:bodyPr>
          <a:lstStyle/>
          <a:p>
            <a:pPr marL="0" indent="0">
              <a:buNone/>
            </a:pPr>
            <a:r>
              <a:rPr lang="en-GB" b="1"/>
              <a:t>3. Structure: How did you utilise the selected sources to structure your presentation?</a:t>
            </a:r>
          </a:p>
          <a:p>
            <a:r>
              <a:rPr lang="en-GB"/>
              <a:t>Categorised them so different topics for each section e.g. autism, needs/triggers, recommendations</a:t>
            </a:r>
          </a:p>
          <a:p>
            <a:pPr marL="0" indent="0">
              <a:buNone/>
            </a:pPr>
            <a:r>
              <a:rPr lang="en-GB" b="1"/>
              <a:t>4. Wider reading: Did you use any additional sources to build upon your initial research?</a:t>
            </a:r>
          </a:p>
          <a:p>
            <a:r>
              <a:rPr lang="en-GB"/>
              <a:t>Looked for additional sources to ensure I was using the most relevant and up to date sources to support the assignment brief and to analyse whether the recommendations were successful or not</a:t>
            </a:r>
          </a:p>
          <a:p>
            <a:r>
              <a:rPr lang="en-GB"/>
              <a:t>Strengthen my evidence </a:t>
            </a:r>
          </a:p>
          <a:p>
            <a:pPr marL="0" indent="0">
              <a:buNone/>
            </a:pPr>
            <a:r>
              <a:rPr lang="en-GB" b="1"/>
              <a:t>5</a:t>
            </a:r>
            <a:r>
              <a:rPr lang="en-GB"/>
              <a:t>.</a:t>
            </a:r>
            <a:r>
              <a:rPr lang="en-GB" b="1"/>
              <a:t> Reflection/ challenges: Did you face any challenges when conducting your research? What would you do differently next time? </a:t>
            </a:r>
          </a:p>
          <a:p>
            <a:r>
              <a:rPr lang="en-GB"/>
              <a:t>Use other type of sources e.g. books, videos etc as it was mostly article journals </a:t>
            </a:r>
          </a:p>
          <a:p>
            <a:r>
              <a:rPr lang="en-GB"/>
              <a:t>Ensure I have enough time to consider various recommendations as there is so many </a:t>
            </a:r>
          </a:p>
          <a:p>
            <a:pPr marL="0" indent="0">
              <a:buNone/>
            </a:pPr>
            <a:endParaRPr lang="en-GB" b="1"/>
          </a:p>
          <a:p>
            <a:pPr marL="0" indent="0">
              <a:buNone/>
            </a:pPr>
            <a:endParaRPr lang="en-GB"/>
          </a:p>
        </p:txBody>
      </p:sp>
    </p:spTree>
    <p:extLst>
      <p:ext uri="{BB962C8B-B14F-4D97-AF65-F5344CB8AC3E}">
        <p14:creationId xmlns:p14="http://schemas.microsoft.com/office/powerpoint/2010/main" val="28048376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2B1501A-7EDC-4A4F-71D9-72CD9FF926B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EE59FD2-A588-095A-D577-6FD7B2F6E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F5F2AD5-1A2D-BF46-933B-6C4D63AFC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4227D8CF-AF43-866B-FE60-B99F69589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9F8FC1-1073-0CED-4A3C-64FA03FEB016}"/>
              </a:ext>
            </a:extLst>
          </p:cNvPr>
          <p:cNvSpPr>
            <a:spLocks noGrp="1"/>
          </p:cNvSpPr>
          <p:nvPr>
            <p:ph type="title"/>
          </p:nvPr>
        </p:nvSpPr>
        <p:spPr>
          <a:xfrm>
            <a:off x="1352549" y="510369"/>
            <a:ext cx="9486901" cy="1010088"/>
          </a:xfrm>
        </p:spPr>
        <p:txBody>
          <a:bodyPr anchor="b">
            <a:normAutofit/>
          </a:bodyPr>
          <a:lstStyle/>
          <a:p>
            <a:pPr algn="ctr"/>
            <a:r>
              <a:rPr lang="en-GB"/>
              <a:t>Ai statement </a:t>
            </a:r>
          </a:p>
        </p:txBody>
      </p:sp>
      <p:sp>
        <p:nvSpPr>
          <p:cNvPr id="3" name="Content Placeholder 2">
            <a:extLst>
              <a:ext uri="{FF2B5EF4-FFF2-40B4-BE49-F238E27FC236}">
                <a16:creationId xmlns:a16="http://schemas.microsoft.com/office/drawing/2014/main" id="{E1D6DA32-03B8-3108-4FDE-FF10A6D2B911}"/>
              </a:ext>
            </a:extLst>
          </p:cNvPr>
          <p:cNvSpPr>
            <a:spLocks noGrp="1"/>
          </p:cNvSpPr>
          <p:nvPr>
            <p:ph idx="1"/>
          </p:nvPr>
        </p:nvSpPr>
        <p:spPr>
          <a:xfrm>
            <a:off x="1352549" y="2115159"/>
            <a:ext cx="9486901" cy="4232472"/>
          </a:xfrm>
        </p:spPr>
        <p:txBody>
          <a:bodyPr>
            <a:normAutofit/>
          </a:bodyPr>
          <a:lstStyle/>
          <a:p>
            <a:pPr marL="0" indent="0">
              <a:buNone/>
            </a:pPr>
            <a:r>
              <a:rPr lang="en-GB"/>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marL="0" indent="0">
              <a:buNone/>
            </a:pPr>
            <a:endParaRPr lang="en-GB" b="1"/>
          </a:p>
          <a:p>
            <a:pPr marL="0" indent="0">
              <a:buNone/>
            </a:pPr>
            <a:endParaRPr lang="en-GB"/>
          </a:p>
        </p:txBody>
      </p:sp>
    </p:spTree>
    <p:extLst>
      <p:ext uri="{BB962C8B-B14F-4D97-AF65-F5344CB8AC3E}">
        <p14:creationId xmlns:p14="http://schemas.microsoft.com/office/powerpoint/2010/main" val="71151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CD6591F-8196-98EB-DD1F-38B9C402656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395519-43ED-89C4-B003-5399D1F9A2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6A0F15D-37D0-6A2C-7234-ECF3A45FA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052FF131-B682-EB82-4D4F-534611A68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2CDC3D-D682-A1F0-DD28-6CB6FCB5F50B}"/>
              </a:ext>
            </a:extLst>
          </p:cNvPr>
          <p:cNvSpPr>
            <a:spLocks noGrp="1"/>
          </p:cNvSpPr>
          <p:nvPr>
            <p:ph type="title"/>
          </p:nvPr>
        </p:nvSpPr>
        <p:spPr>
          <a:xfrm>
            <a:off x="1352549" y="510369"/>
            <a:ext cx="9486901" cy="1010088"/>
          </a:xfrm>
        </p:spPr>
        <p:txBody>
          <a:bodyPr anchor="b">
            <a:normAutofit/>
          </a:bodyPr>
          <a:lstStyle/>
          <a:p>
            <a:pPr algn="ctr"/>
            <a:r>
              <a:rPr lang="en-GB"/>
              <a:t>Reference list</a:t>
            </a:r>
          </a:p>
        </p:txBody>
      </p:sp>
      <p:sp>
        <p:nvSpPr>
          <p:cNvPr id="3" name="Content Placeholder 2">
            <a:extLst>
              <a:ext uri="{FF2B5EF4-FFF2-40B4-BE49-F238E27FC236}">
                <a16:creationId xmlns:a16="http://schemas.microsoft.com/office/drawing/2014/main" id="{DEFE5B88-4C5A-5FD5-3E60-40706CA0A0D1}"/>
              </a:ext>
            </a:extLst>
          </p:cNvPr>
          <p:cNvSpPr>
            <a:spLocks noGrp="1"/>
          </p:cNvSpPr>
          <p:nvPr>
            <p:ph idx="1"/>
          </p:nvPr>
        </p:nvSpPr>
        <p:spPr>
          <a:xfrm>
            <a:off x="1352548" y="1939728"/>
            <a:ext cx="9486901" cy="4232472"/>
          </a:xfrm>
        </p:spPr>
        <p:txBody>
          <a:bodyPr>
            <a:normAutofit fontScale="92500" lnSpcReduction="20000"/>
          </a:bodyPr>
          <a:lstStyle/>
          <a:p>
            <a:pPr marL="0" indent="0">
              <a:buNone/>
            </a:pPr>
            <a:r>
              <a:rPr lang="en-GB" sz="1700"/>
              <a:t>Allely, C. and Wood, T. (2022) ‘“Carboard gangsters”, “in crowd” and “no control”: a case study of autism spectrum disorder in the prison environment’, </a:t>
            </a:r>
            <a:r>
              <a:rPr lang="en-GB" sz="1700" i="1"/>
              <a:t>Journal of Intellectual Disabilities and Offending Behaviour, </a:t>
            </a:r>
            <a:r>
              <a:rPr lang="en-GB" sz="1700"/>
              <a:t>13(2), pp. 57-76. Available at: </a:t>
            </a:r>
            <a:r>
              <a:rPr lang="en-GB" sz="1700" u="sng">
                <a:hlinkClick r:id="rId3"/>
              </a:rPr>
              <a:t>https://www.proquest.com/docview/2718628448/fulltextPDF?accountid=130472&amp;sourcetype=Scholarly%20Journals</a:t>
            </a:r>
            <a:r>
              <a:rPr lang="en-GB" sz="1700"/>
              <a:t> (Accessed: 22 February 2026). </a:t>
            </a:r>
          </a:p>
          <a:p>
            <a:pPr marL="0" indent="0">
              <a:buNone/>
            </a:pPr>
            <a:r>
              <a:rPr lang="en-GB" sz="1700"/>
              <a:t>Baird, M., Pavlo, W. and </a:t>
            </a:r>
            <a:r>
              <a:rPr lang="en-GB" sz="1700" err="1"/>
              <a:t>Perude</a:t>
            </a:r>
            <a:r>
              <a:rPr lang="en-GB" sz="1700"/>
              <a:t>, J. (2023) ‘AUTISM AND THE PRISON EXPERIENCE’, </a:t>
            </a:r>
            <a:r>
              <a:rPr lang="en-GB" sz="1700" i="1"/>
              <a:t>Criminal Justice</a:t>
            </a:r>
            <a:r>
              <a:rPr lang="en-GB" sz="1700"/>
              <a:t>, 38(3), pp. 1-4. Available at: </a:t>
            </a:r>
            <a:r>
              <a:rPr lang="en-GB" sz="1700" u="sng">
                <a:hlinkClick r:id="rId4"/>
              </a:rPr>
              <a:t>https://www.proquest.com/docview/2878446452?pq-origsite=gscholar&amp;fromopenview=true&amp;sourcetype=Trade%20Journals</a:t>
            </a:r>
            <a:r>
              <a:rPr lang="en-GB" sz="1700"/>
              <a:t> (Accessed: 26 February 2026).</a:t>
            </a:r>
          </a:p>
          <a:p>
            <a:pPr marL="0" indent="0">
              <a:buNone/>
            </a:pPr>
            <a:r>
              <a:rPr lang="en-GB" sz="1700" err="1"/>
              <a:t>Bertilsdotter</a:t>
            </a:r>
            <a:r>
              <a:rPr lang="en-GB" sz="1700"/>
              <a:t>-Rosqvist, H., Pearson, A., </a:t>
            </a:r>
            <a:r>
              <a:rPr lang="en-GB" sz="1700" err="1"/>
              <a:t>Pavlopoulou</a:t>
            </a:r>
            <a:r>
              <a:rPr lang="en-GB" sz="1700"/>
              <a:t>, G. and Bottema-</a:t>
            </a:r>
            <a:r>
              <a:rPr lang="en-GB" sz="1700" err="1"/>
              <a:t>Beutal</a:t>
            </a:r>
            <a:r>
              <a:rPr lang="en-GB" sz="1700"/>
              <a:t>, K. (2025) ‘The social model in autism research’, </a:t>
            </a:r>
            <a:r>
              <a:rPr lang="en-GB" sz="1700" i="1"/>
              <a:t>Autism</a:t>
            </a:r>
            <a:r>
              <a:rPr lang="en-GB" sz="1700"/>
              <a:t>, 29(9), pp. 2201-2204. Available at: </a:t>
            </a:r>
            <a:r>
              <a:rPr lang="en-GB" sz="1700" u="sng">
                <a:hlinkClick r:id="rId5"/>
              </a:rPr>
              <a:t>https://journals.sagepub.com/doi/epub/10.1177/13623613251357648</a:t>
            </a:r>
            <a:r>
              <a:rPr lang="en-GB" sz="1700"/>
              <a:t> (Accessed: 20 February 2026).</a:t>
            </a:r>
          </a:p>
          <a:p>
            <a:pPr marL="0" indent="0">
              <a:buNone/>
            </a:pPr>
            <a:r>
              <a:rPr lang="en-GB" sz="1700"/>
              <a:t>Brake, J. (2025) ‘“My struggles are largely sensory processing:” The sensory world of autistic people’, </a:t>
            </a:r>
            <a:r>
              <a:rPr lang="en-GB" sz="1700" i="1"/>
              <a:t>Journal of Human Behaviour in the Social Environment</a:t>
            </a:r>
            <a:r>
              <a:rPr lang="en-GB" sz="1700"/>
              <a:t>, 35(6), pp. 1056-1078. Available at: </a:t>
            </a:r>
            <a:r>
              <a:rPr lang="en-GB" sz="1700" u="sng">
                <a:hlinkClick r:id="rId6"/>
              </a:rPr>
              <a:t>https://www.tandfonline.com/doi/full/10.1080/10911359.2024.2382108</a:t>
            </a:r>
            <a:r>
              <a:rPr lang="en-GB" sz="1700"/>
              <a:t> (Accessed: 22 February 2026). </a:t>
            </a:r>
          </a:p>
          <a:p>
            <a:pPr marL="0" indent="0">
              <a:buNone/>
            </a:pPr>
            <a:endParaRPr lang="en-GB" sz="1600"/>
          </a:p>
          <a:p>
            <a:pPr marL="0" indent="0">
              <a:buNone/>
            </a:pPr>
            <a:r>
              <a:rPr lang="en-GB" sz="1800"/>
              <a:t> </a:t>
            </a:r>
          </a:p>
          <a:p>
            <a:pPr marL="0" indent="0">
              <a:buNone/>
            </a:pPr>
            <a:endParaRPr lang="en-GB"/>
          </a:p>
          <a:p>
            <a:pPr marL="0" indent="0">
              <a:buNone/>
            </a:pPr>
            <a:endParaRPr lang="en-GB" b="1"/>
          </a:p>
          <a:p>
            <a:pPr marL="0" indent="0">
              <a:buNone/>
            </a:pPr>
            <a:endParaRPr lang="en-GB"/>
          </a:p>
        </p:txBody>
      </p:sp>
    </p:spTree>
    <p:extLst>
      <p:ext uri="{BB962C8B-B14F-4D97-AF65-F5344CB8AC3E}">
        <p14:creationId xmlns:p14="http://schemas.microsoft.com/office/powerpoint/2010/main" val="41895027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E25EDD3-2041-29B9-A7BB-7BBEB9E1CBA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3091927-8D8E-B735-6AC7-3BA7399B1E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C673A8C-A668-CB8D-5AA6-E8A660381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0B9364C-F925-2D6F-E108-8CDE04974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8D9126-B1D6-1DDC-A3EB-D200F1B647C2}"/>
              </a:ext>
            </a:extLst>
          </p:cNvPr>
          <p:cNvSpPr>
            <a:spLocks noGrp="1"/>
          </p:cNvSpPr>
          <p:nvPr>
            <p:ph type="title"/>
          </p:nvPr>
        </p:nvSpPr>
        <p:spPr>
          <a:xfrm>
            <a:off x="1352549" y="510369"/>
            <a:ext cx="9486901" cy="1010088"/>
          </a:xfrm>
        </p:spPr>
        <p:txBody>
          <a:bodyPr anchor="b">
            <a:normAutofit/>
          </a:bodyPr>
          <a:lstStyle/>
          <a:p>
            <a:pPr algn="ctr"/>
            <a:r>
              <a:rPr lang="en-GB"/>
              <a:t>Reference list</a:t>
            </a:r>
          </a:p>
        </p:txBody>
      </p:sp>
      <p:sp>
        <p:nvSpPr>
          <p:cNvPr id="3" name="Content Placeholder 2">
            <a:extLst>
              <a:ext uri="{FF2B5EF4-FFF2-40B4-BE49-F238E27FC236}">
                <a16:creationId xmlns:a16="http://schemas.microsoft.com/office/drawing/2014/main" id="{1F0DEBB2-2DF4-3EC3-7B46-79E6E01D703C}"/>
              </a:ext>
            </a:extLst>
          </p:cNvPr>
          <p:cNvSpPr>
            <a:spLocks noGrp="1"/>
          </p:cNvSpPr>
          <p:nvPr>
            <p:ph idx="1"/>
          </p:nvPr>
        </p:nvSpPr>
        <p:spPr>
          <a:xfrm>
            <a:off x="1352548" y="1939728"/>
            <a:ext cx="9486901" cy="4232472"/>
          </a:xfrm>
        </p:spPr>
        <p:txBody>
          <a:bodyPr>
            <a:normAutofit/>
          </a:bodyPr>
          <a:lstStyle/>
          <a:p>
            <a:pPr marL="0" indent="0">
              <a:buNone/>
            </a:pPr>
            <a:r>
              <a:rPr lang="en-GB" sz="1600"/>
              <a:t>Chadwick, L., Smith-Emes, D., Owen, H., Collier, R., Duffy-Griffiths, L., Pinnock, D., </a:t>
            </a:r>
            <a:r>
              <a:rPr lang="en-GB" sz="1600" err="1"/>
              <a:t>Hneson</a:t>
            </a:r>
            <a:r>
              <a:rPr lang="en-GB" sz="1600"/>
              <a:t>, L. and Stokes, R. (2025) ‘Neurodiversity support managers: improving support for neurodivergent people in prison’, </a:t>
            </a:r>
            <a:r>
              <a:rPr lang="en-GB" sz="1600" i="1"/>
              <a:t>Prison Service Journal, </a:t>
            </a:r>
            <a:r>
              <a:rPr lang="en-GB" sz="1600"/>
              <a:t>280, pp. 31-38. Available at: </a:t>
            </a:r>
            <a:r>
              <a:rPr lang="en-GB" sz="1600" u="sng">
                <a:hlinkClick r:id="rId3"/>
              </a:rPr>
              <a:t>https://www.crimeandjustice.org.uk//sites/default/files/2025-09/PSJ%20280%20Neurodiversity%20support%20managers.pdf</a:t>
            </a:r>
            <a:r>
              <a:rPr lang="en-GB" sz="1600"/>
              <a:t> (Accessed: 27 February 2026).  </a:t>
            </a:r>
          </a:p>
          <a:p>
            <a:pPr marL="0" indent="0">
              <a:buNone/>
            </a:pPr>
            <a:r>
              <a:rPr lang="en-GB" sz="1600"/>
              <a:t>Chavarria-Anderson, M. (2022) ‘The autism predicament: models of autism and their impact on autistic identity’, </a:t>
            </a:r>
            <a:r>
              <a:rPr lang="en-GB" sz="1600" i="1"/>
              <a:t>Disability &amp; Society, </a:t>
            </a:r>
            <a:r>
              <a:rPr lang="en-GB" sz="1600"/>
              <a:t>37(8), pp. 1321-1341. Available at: </a:t>
            </a:r>
            <a:r>
              <a:rPr lang="en-GB" sz="1600" u="sng">
                <a:hlinkClick r:id="rId4"/>
              </a:rPr>
              <a:t>https://www.tandfonline.com/doi/full/10.1080/09687599.2021.1877117</a:t>
            </a:r>
            <a:r>
              <a:rPr lang="en-GB" sz="1600"/>
              <a:t> (Accessed: 20 February 2026). </a:t>
            </a:r>
          </a:p>
          <a:p>
            <a:pPr marL="0" indent="0">
              <a:buNone/>
            </a:pPr>
            <a:r>
              <a:rPr lang="en-GB" sz="1600"/>
              <a:t>Cook, J., Crane, L. and Mandy, W. (2024) ‘Dropping the mask: It takes two’, </a:t>
            </a:r>
            <a:r>
              <a:rPr lang="en-GB" sz="1600" i="1"/>
              <a:t>Autism, </a:t>
            </a:r>
            <a:r>
              <a:rPr lang="en-GB" sz="1600"/>
              <a:t>28(4), pp. 831-842. Available at: </a:t>
            </a:r>
            <a:r>
              <a:rPr lang="en-GB" sz="1600" u="sng">
                <a:hlinkClick r:id="rId5"/>
              </a:rPr>
              <a:t>https://journals.sagepub.com/doi/epub/10.1177/13623613231183059</a:t>
            </a:r>
            <a:r>
              <a:rPr lang="en-GB" sz="1600"/>
              <a:t> (Accessed: 20 February 2026). </a:t>
            </a:r>
          </a:p>
          <a:p>
            <a:pPr marL="0" indent="0">
              <a:buNone/>
            </a:pPr>
            <a:r>
              <a:rPr lang="en-GB" sz="1600"/>
              <a:t>Cooper, D., Uppal, D., Railey, K., Wilson, A., Maras, K., Zimmerman, E., Bornman, J. and Shea, L. (2022) ‘Policy gaps and opportunities: A systematic review of autism spectrum disorder and criminal justice interactions’, </a:t>
            </a:r>
            <a:r>
              <a:rPr lang="en-GB" sz="1600" i="1"/>
              <a:t>Autism, </a:t>
            </a:r>
            <a:r>
              <a:rPr lang="en-GB" sz="1600"/>
              <a:t>26(5), pp. 1014-1031. Available at: </a:t>
            </a:r>
            <a:r>
              <a:rPr lang="en-GB" sz="1600" u="sng">
                <a:hlinkClick r:id="rId6"/>
              </a:rPr>
              <a:t>https://journals.sagepub.com/doi/epub/10.1177/13623613211070341</a:t>
            </a:r>
            <a:r>
              <a:rPr lang="en-GB" sz="1600"/>
              <a:t> (Accessed: 26 February 2026). </a:t>
            </a:r>
          </a:p>
          <a:p>
            <a:pPr marL="0" indent="0">
              <a:buNone/>
            </a:pPr>
            <a:endParaRPr lang="en-GB" sz="1600"/>
          </a:p>
          <a:p>
            <a:pPr marL="0" indent="0">
              <a:buNone/>
            </a:pPr>
            <a:endParaRPr lang="en-GB"/>
          </a:p>
        </p:txBody>
      </p:sp>
    </p:spTree>
    <p:extLst>
      <p:ext uri="{BB962C8B-B14F-4D97-AF65-F5344CB8AC3E}">
        <p14:creationId xmlns:p14="http://schemas.microsoft.com/office/powerpoint/2010/main" val="39644950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EAFF6FA-6812-C485-89CE-26DCA1F96C6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ADC764B-96E1-EDD0-D2F4-D8F231CBC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D3C65A9-A7FD-86D1-3FB0-900A4C49D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F2523B46-37B8-A604-EB7A-E1F9F71FB1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44B6C1-22DB-3394-9628-34374273DF51}"/>
              </a:ext>
            </a:extLst>
          </p:cNvPr>
          <p:cNvSpPr>
            <a:spLocks noGrp="1"/>
          </p:cNvSpPr>
          <p:nvPr>
            <p:ph type="title"/>
          </p:nvPr>
        </p:nvSpPr>
        <p:spPr>
          <a:xfrm>
            <a:off x="1352549" y="510369"/>
            <a:ext cx="9486901" cy="1010088"/>
          </a:xfrm>
        </p:spPr>
        <p:txBody>
          <a:bodyPr anchor="b">
            <a:normAutofit/>
          </a:bodyPr>
          <a:lstStyle/>
          <a:p>
            <a:pPr algn="ctr"/>
            <a:r>
              <a:rPr lang="en-GB"/>
              <a:t>Reference list</a:t>
            </a:r>
          </a:p>
        </p:txBody>
      </p:sp>
      <p:sp>
        <p:nvSpPr>
          <p:cNvPr id="3" name="Content Placeholder 2">
            <a:extLst>
              <a:ext uri="{FF2B5EF4-FFF2-40B4-BE49-F238E27FC236}">
                <a16:creationId xmlns:a16="http://schemas.microsoft.com/office/drawing/2014/main" id="{616BBEAD-32AB-489C-4BD2-1D1F1FBFAFFD}"/>
              </a:ext>
            </a:extLst>
          </p:cNvPr>
          <p:cNvSpPr>
            <a:spLocks noGrp="1"/>
          </p:cNvSpPr>
          <p:nvPr>
            <p:ph idx="1"/>
          </p:nvPr>
        </p:nvSpPr>
        <p:spPr>
          <a:xfrm>
            <a:off x="1352548" y="1939728"/>
            <a:ext cx="9486901" cy="4232472"/>
          </a:xfrm>
        </p:spPr>
        <p:txBody>
          <a:bodyPr>
            <a:normAutofit lnSpcReduction="10000"/>
          </a:bodyPr>
          <a:lstStyle/>
          <a:p>
            <a:pPr marL="0" indent="0">
              <a:buNone/>
            </a:pPr>
            <a:r>
              <a:rPr lang="en-GB" sz="1700"/>
              <a:t>Cooper, R., Cooper, K., Russell, A. and Smith, L. (2021) ‘” I’m Proud to be a Little Bit Different”: The Effects of Autistic Individuals’ Perceptions of Autism and Autism Social Identity on Their Collective Self-esteem’, </a:t>
            </a:r>
            <a:r>
              <a:rPr lang="en-GB" sz="1700" i="1"/>
              <a:t>Journal of Autism and Developmental Disorders</a:t>
            </a:r>
            <a:r>
              <a:rPr lang="en-GB" sz="1700"/>
              <a:t>, 51, pp. 704-714. Available at: </a:t>
            </a:r>
            <a:r>
              <a:rPr lang="en-GB" sz="1700" u="sng">
                <a:hlinkClick r:id="rId3"/>
              </a:rPr>
              <a:t>https://link.springer.com/article/10.1007/s10803-020-04575-4</a:t>
            </a:r>
            <a:r>
              <a:rPr lang="en-GB" sz="1700"/>
              <a:t> (Accessed: 20 February 2026).</a:t>
            </a:r>
          </a:p>
          <a:p>
            <a:pPr marL="0" indent="0">
              <a:buNone/>
            </a:pPr>
            <a:r>
              <a:rPr lang="en-GB" sz="1700"/>
              <a:t>Crompton, C., Hallett, S., Ropar, D., Flynn, E. and Fletcher-Watson, S. (2020) ‘ ‘I never realised everybody felt as happy as I do when I am around autistic people’: A thematic analysis of adults’ relationships with autistic and neurotypical friends and family’, </a:t>
            </a:r>
            <a:r>
              <a:rPr lang="en-GB" sz="1700" i="1"/>
              <a:t>Autism</a:t>
            </a:r>
            <a:r>
              <a:rPr lang="en-GB" sz="1700"/>
              <a:t>, 24(6), pp. 1438-1448. Available at: </a:t>
            </a:r>
            <a:r>
              <a:rPr lang="en-GB" sz="1700" u="sng">
                <a:hlinkClick r:id="rId4"/>
              </a:rPr>
              <a:t>https://journals.sagepub.com/doi/epub/10.1177/1362361320908976</a:t>
            </a:r>
            <a:r>
              <a:rPr lang="en-GB" sz="1700"/>
              <a:t> (Accessed: 20 February 2026).</a:t>
            </a:r>
          </a:p>
          <a:p>
            <a:pPr marL="0" indent="0">
              <a:buNone/>
            </a:pPr>
            <a:r>
              <a:rPr lang="en-GB" sz="1700"/>
              <a:t>Gibbs, V., Love, A., Cai, R. and Haas, K. (2023) ‘Police interactions and the autistic community: perceptions of procedural justice’, </a:t>
            </a:r>
            <a:r>
              <a:rPr lang="en-GB" sz="1700" i="1"/>
              <a:t>Disability &amp; Society</a:t>
            </a:r>
            <a:r>
              <a:rPr lang="en-GB" sz="1700"/>
              <a:t>, 38(9), pp. 1608-1625. Available at: </a:t>
            </a:r>
            <a:r>
              <a:rPr lang="en-GB" sz="1700" u="sng">
                <a:hlinkClick r:id="rId5"/>
              </a:rPr>
              <a:t>https://www.tandfonline.com/doi/full/10.1080/09687599.2021.2007359?scroll=top&amp;needAccess=true</a:t>
            </a:r>
            <a:r>
              <a:rPr lang="en-GB" sz="1700"/>
              <a:t> (Accessed: 26 February 2026).</a:t>
            </a:r>
          </a:p>
          <a:p>
            <a:pPr marL="0" indent="0">
              <a:buNone/>
            </a:pPr>
            <a:r>
              <a:rPr lang="en-GB" sz="1700"/>
              <a:t>Goldberg, H. (2023) ‘Unravelling Neurodiversity: Insights from Neuroscientific Perspectives’, </a:t>
            </a:r>
            <a:r>
              <a:rPr lang="en-GB" sz="1700" i="1"/>
              <a:t>Encyclopaedia of Social Sciences, </a:t>
            </a:r>
            <a:r>
              <a:rPr lang="en-GB" sz="1700"/>
              <a:t>3(3), pp. 972-980. Available at: </a:t>
            </a:r>
            <a:r>
              <a:rPr lang="en-GB" sz="1700" u="sng">
                <a:hlinkClick r:id="rId6"/>
              </a:rPr>
              <a:t>https://www.mdpi.com/2673-8392/3/3/70</a:t>
            </a:r>
            <a:r>
              <a:rPr lang="en-GB" sz="1700"/>
              <a:t> (Accessed: 20 February 2026). </a:t>
            </a:r>
          </a:p>
          <a:p>
            <a:pPr marL="0" indent="0">
              <a:buNone/>
            </a:pPr>
            <a:endParaRPr lang="en-GB" sz="1600"/>
          </a:p>
          <a:p>
            <a:pPr marL="0" indent="0">
              <a:buNone/>
            </a:pPr>
            <a:endParaRPr lang="en-GB"/>
          </a:p>
        </p:txBody>
      </p:sp>
    </p:spTree>
    <p:extLst>
      <p:ext uri="{BB962C8B-B14F-4D97-AF65-F5344CB8AC3E}">
        <p14:creationId xmlns:p14="http://schemas.microsoft.com/office/powerpoint/2010/main" val="26394765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3ACA544-0E7A-1FF3-B62B-BC453B87DBC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CCA7371-ED18-7672-882C-06C6994528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B0E9091-3A41-9AF8-632E-49380E7813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AC04B4E3-2A15-A460-318A-9021EFD03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0C6B00-26DF-301B-9F86-C9C66AC1A517}"/>
              </a:ext>
            </a:extLst>
          </p:cNvPr>
          <p:cNvSpPr>
            <a:spLocks noGrp="1"/>
          </p:cNvSpPr>
          <p:nvPr>
            <p:ph type="title"/>
          </p:nvPr>
        </p:nvSpPr>
        <p:spPr>
          <a:xfrm>
            <a:off x="1352549" y="510369"/>
            <a:ext cx="9486901" cy="1010088"/>
          </a:xfrm>
        </p:spPr>
        <p:txBody>
          <a:bodyPr anchor="b">
            <a:normAutofit/>
          </a:bodyPr>
          <a:lstStyle/>
          <a:p>
            <a:pPr algn="ctr"/>
            <a:r>
              <a:rPr lang="en-GB"/>
              <a:t>Reference list</a:t>
            </a:r>
          </a:p>
        </p:txBody>
      </p:sp>
      <p:sp>
        <p:nvSpPr>
          <p:cNvPr id="3" name="Content Placeholder 2">
            <a:extLst>
              <a:ext uri="{FF2B5EF4-FFF2-40B4-BE49-F238E27FC236}">
                <a16:creationId xmlns:a16="http://schemas.microsoft.com/office/drawing/2014/main" id="{0B243910-B360-0C9B-45DE-87BB1D3CAB8F}"/>
              </a:ext>
            </a:extLst>
          </p:cNvPr>
          <p:cNvSpPr>
            <a:spLocks noGrp="1"/>
          </p:cNvSpPr>
          <p:nvPr>
            <p:ph idx="1"/>
          </p:nvPr>
        </p:nvSpPr>
        <p:spPr>
          <a:xfrm>
            <a:off x="1352548" y="1939728"/>
            <a:ext cx="9486901" cy="4232472"/>
          </a:xfrm>
        </p:spPr>
        <p:txBody>
          <a:bodyPr>
            <a:normAutofit/>
          </a:bodyPr>
          <a:lstStyle/>
          <a:p>
            <a:pPr marL="0" indent="0">
              <a:buNone/>
            </a:pPr>
            <a:r>
              <a:rPr lang="en-GB" sz="1600"/>
              <a:t>Haas, K. and Gibbs, V. (2021) ‘Does a Person’s Autism Play a Role in Their Interactions with Police: The Perceptions of Autistic Adults and Parents/Carers’, </a:t>
            </a:r>
            <a:r>
              <a:rPr lang="en-GB" sz="1600" i="1"/>
              <a:t>Journal of Autism and Developmental Disorders</a:t>
            </a:r>
            <a:r>
              <a:rPr lang="en-GB" sz="1600"/>
              <a:t>, 51, pp. 1628-1640. Available at: </a:t>
            </a:r>
            <a:r>
              <a:rPr lang="en-GB" sz="1600" u="sng">
                <a:hlinkClick r:id="rId3"/>
              </a:rPr>
              <a:t>https://link.springer.com/article/10.1007/s10803-020-04663-5</a:t>
            </a:r>
            <a:r>
              <a:rPr lang="en-GB" sz="1600"/>
              <a:t> (Accessed: 23 February 2026). </a:t>
            </a:r>
          </a:p>
          <a:p>
            <a:pPr marL="0" indent="0">
              <a:buNone/>
            </a:pPr>
            <a:r>
              <a:rPr lang="en-GB" sz="1600"/>
              <a:t>His Majesty’s Prison &amp; YOI Parc (no date) </a:t>
            </a:r>
            <a:r>
              <a:rPr lang="en-GB" sz="1600" i="1"/>
              <a:t>Education &amp; Training</a:t>
            </a:r>
            <a:r>
              <a:rPr lang="en-GB" sz="1600"/>
              <a:t>. Available at: </a:t>
            </a:r>
            <a:r>
              <a:rPr lang="en-GB" sz="1600" u="sng">
                <a:hlinkClick r:id="rId4"/>
              </a:rPr>
              <a:t>https://www.hmpparc.co.uk/education-training/</a:t>
            </a:r>
            <a:r>
              <a:rPr lang="en-GB" sz="1600"/>
              <a:t> (Accessed: 27 February 2026). </a:t>
            </a:r>
          </a:p>
          <a:p>
            <a:pPr marL="0" indent="0">
              <a:buNone/>
            </a:pPr>
            <a:r>
              <a:rPr lang="en-GB" sz="1600"/>
              <a:t>HM Inspectorate of Prisons (2025) </a:t>
            </a:r>
            <a:r>
              <a:rPr lang="en-GB" sz="1600" i="1"/>
              <a:t>Four years on: Neurodiversity in prisons</a:t>
            </a:r>
            <a:r>
              <a:rPr lang="en-GB" sz="1600"/>
              <a:t>. Available at: </a:t>
            </a:r>
            <a:r>
              <a:rPr lang="en-GB" sz="1600" u="sng">
                <a:hlinkClick r:id="rId5"/>
              </a:rPr>
              <a:t>https://hmiprisons.justiceinspectorates.gov.uk/news/four-years-on-neurodiversity-in-prisons/</a:t>
            </a:r>
            <a:r>
              <a:rPr lang="en-GB" sz="1600"/>
              <a:t> (Accessed: 27 February 2026). </a:t>
            </a:r>
          </a:p>
          <a:p>
            <a:pPr marL="0" indent="0">
              <a:buNone/>
            </a:pPr>
            <a:r>
              <a:rPr lang="en-GB" sz="1600"/>
              <a:t>Hughes, A. (2020) ‘Does the heterogeneity of autism undermine the neurodiversity paradigm?’, </a:t>
            </a:r>
            <a:r>
              <a:rPr lang="en-GB" sz="1600" i="1"/>
              <a:t>Bioethics</a:t>
            </a:r>
            <a:r>
              <a:rPr lang="en-GB" sz="1600"/>
              <a:t>, 35, pp. 47-60. Available at: </a:t>
            </a:r>
            <a:r>
              <a:rPr lang="en-GB" sz="1600" u="sng">
                <a:hlinkClick r:id="rId6"/>
              </a:rPr>
              <a:t>https://onlinelibrary.wiley.com/doi/epdf/10.1111/bioe.12780</a:t>
            </a:r>
            <a:r>
              <a:rPr lang="en-GB" sz="1600"/>
              <a:t> (Accessed: 20 February 2026). </a:t>
            </a:r>
          </a:p>
          <a:p>
            <a:pPr marL="0" indent="0">
              <a:buNone/>
            </a:pPr>
            <a:r>
              <a:rPr lang="en-GB" sz="1600"/>
              <a:t>Irish, J. and Galford, G. (2026) ‘Architecturally be Kind: Exploring the Effect of Prison Interiors on Autistic Inmates’, </a:t>
            </a:r>
            <a:r>
              <a:rPr lang="en-GB" sz="1600" i="1"/>
              <a:t>Interiority</a:t>
            </a:r>
            <a:r>
              <a:rPr lang="en-GB" sz="1600"/>
              <a:t>, 9, pp. 61-76. Available at: </a:t>
            </a:r>
            <a:r>
              <a:rPr lang="en-GB" sz="1600" u="sng">
                <a:hlinkClick r:id="rId7"/>
              </a:rPr>
              <a:t>https://scholarhub.ui.ac.id/interiority/vol9/iss1/4/</a:t>
            </a:r>
            <a:r>
              <a:rPr lang="en-GB" sz="1600"/>
              <a:t> (Accessed: 26 February 2026).</a:t>
            </a:r>
          </a:p>
          <a:p>
            <a:pPr marL="0" indent="0">
              <a:buNone/>
            </a:pPr>
            <a:endParaRPr lang="en-GB"/>
          </a:p>
        </p:txBody>
      </p:sp>
    </p:spTree>
    <p:extLst>
      <p:ext uri="{BB962C8B-B14F-4D97-AF65-F5344CB8AC3E}">
        <p14:creationId xmlns:p14="http://schemas.microsoft.com/office/powerpoint/2010/main" val="7664672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F409B33-B8CF-0B46-D817-31F513C0163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C7648AC-18C4-5809-958F-1DB389651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3C3818-7C6D-B939-2081-0477BB8138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8224D3BD-C71B-B036-1ED8-DB95BB0945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3AE3FF-9822-7CB0-3B41-C8983725E619}"/>
              </a:ext>
            </a:extLst>
          </p:cNvPr>
          <p:cNvSpPr>
            <a:spLocks noGrp="1"/>
          </p:cNvSpPr>
          <p:nvPr>
            <p:ph type="title"/>
          </p:nvPr>
        </p:nvSpPr>
        <p:spPr>
          <a:xfrm>
            <a:off x="1352549" y="510369"/>
            <a:ext cx="9486901" cy="1010088"/>
          </a:xfrm>
        </p:spPr>
        <p:txBody>
          <a:bodyPr anchor="b">
            <a:normAutofit/>
          </a:bodyPr>
          <a:lstStyle/>
          <a:p>
            <a:pPr algn="ctr"/>
            <a:r>
              <a:rPr lang="en-GB"/>
              <a:t>Reference list</a:t>
            </a:r>
          </a:p>
        </p:txBody>
      </p:sp>
      <p:sp>
        <p:nvSpPr>
          <p:cNvPr id="3" name="Content Placeholder 2">
            <a:extLst>
              <a:ext uri="{FF2B5EF4-FFF2-40B4-BE49-F238E27FC236}">
                <a16:creationId xmlns:a16="http://schemas.microsoft.com/office/drawing/2014/main" id="{FB3F0CF9-3CF4-72E4-9868-05E06BD38D43}"/>
              </a:ext>
            </a:extLst>
          </p:cNvPr>
          <p:cNvSpPr>
            <a:spLocks noGrp="1"/>
          </p:cNvSpPr>
          <p:nvPr>
            <p:ph idx="1"/>
          </p:nvPr>
        </p:nvSpPr>
        <p:spPr>
          <a:xfrm>
            <a:off x="1352548" y="1939728"/>
            <a:ext cx="9486901" cy="4232472"/>
          </a:xfrm>
        </p:spPr>
        <p:txBody>
          <a:bodyPr>
            <a:normAutofit fontScale="62500" lnSpcReduction="20000"/>
          </a:bodyPr>
          <a:lstStyle/>
          <a:p>
            <a:pPr marL="0" indent="0">
              <a:buNone/>
            </a:pPr>
            <a:r>
              <a:rPr lang="en-GB" sz="2600"/>
              <a:t>King, J. and Charles, A. (2025) ‘Autistic Spectrum Disorder: Revealing the Plight of a Hidden Population and Recognizing Challenges with the Implementation of the Police and Criminal Evidence Act (1984)’, </a:t>
            </a:r>
            <a:r>
              <a:rPr lang="en-GB" sz="2600" i="1"/>
              <a:t>Criminal Justice Ethics</a:t>
            </a:r>
            <a:r>
              <a:rPr lang="en-GB" sz="2600"/>
              <a:t>, 44(3), pp. 247-270. Available at: </a:t>
            </a:r>
            <a:r>
              <a:rPr lang="en-GB" sz="2600" u="sng">
                <a:hlinkClick r:id="rId3"/>
              </a:rPr>
              <a:t>https://www.tandfonline.com/doi/full/10.1080/0731129X.2025.2583680#d1e104</a:t>
            </a:r>
            <a:r>
              <a:rPr lang="en-GB" sz="2600"/>
              <a:t> (Accessed: 26 February 2026).</a:t>
            </a:r>
          </a:p>
          <a:p>
            <a:pPr marL="0" indent="0">
              <a:buNone/>
            </a:pPr>
            <a:r>
              <a:rPr lang="en-GB" sz="2600" err="1"/>
              <a:t>Marzolla</a:t>
            </a:r>
            <a:r>
              <a:rPr lang="en-GB" sz="2600"/>
              <a:t>, M., </a:t>
            </a:r>
            <a:r>
              <a:rPr lang="en-GB" sz="2600" err="1"/>
              <a:t>Borghans</a:t>
            </a:r>
            <a:r>
              <a:rPr lang="en-GB" sz="2600"/>
              <a:t>, L., </a:t>
            </a:r>
            <a:r>
              <a:rPr lang="en-GB" sz="2600" err="1"/>
              <a:t>Ebus</a:t>
            </a:r>
            <a:r>
              <a:rPr lang="en-GB" sz="2600"/>
              <a:t>, J., </a:t>
            </a:r>
            <a:r>
              <a:rPr lang="en-GB" sz="2600" err="1"/>
              <a:t>Gwiazzda</a:t>
            </a:r>
            <a:r>
              <a:rPr lang="en-GB" sz="2600"/>
              <a:t>, M., </a:t>
            </a:r>
            <a:r>
              <a:rPr lang="en-GB" sz="2600" err="1"/>
              <a:t>Heugten</a:t>
            </a:r>
            <a:r>
              <a:rPr lang="en-GB" sz="2600"/>
              <a:t>, C. and </a:t>
            </a:r>
            <a:r>
              <a:rPr lang="en-GB" sz="2600" err="1"/>
              <a:t>Hurks</a:t>
            </a:r>
            <a:r>
              <a:rPr lang="en-GB" sz="2600"/>
              <a:t>, P. (2024) ‘The impact of </a:t>
            </a:r>
            <a:r>
              <a:rPr lang="en-GB" sz="2600" err="1"/>
              <a:t>noice</a:t>
            </a:r>
            <a:r>
              <a:rPr lang="en-GB" sz="2600"/>
              <a:t> exposure, time pressure, and cognitive load on objective task performance and subjective sensory overload and fatigue’, </a:t>
            </a:r>
            <a:r>
              <a:rPr lang="en-GB" sz="2600" i="1"/>
              <a:t>Journal of Clinical and Experimental Neuropsychology</a:t>
            </a:r>
            <a:r>
              <a:rPr lang="en-GB" sz="2600"/>
              <a:t>, 46(10), pp. 1001-1014. Available at: </a:t>
            </a:r>
            <a:r>
              <a:rPr lang="en-GB" sz="2600" u="sng">
                <a:hlinkClick r:id="rId4"/>
              </a:rPr>
              <a:t>https://research-ebsco-com.uwtsd.idm.oclc.org/c/onvpsy/viewer/pdf/h5zkotuzfv?modal=download</a:t>
            </a:r>
            <a:r>
              <a:rPr lang="en-GB" sz="2600"/>
              <a:t> (Accessed: 27 February 2026).</a:t>
            </a:r>
          </a:p>
          <a:p>
            <a:pPr marL="0" indent="0">
              <a:buNone/>
            </a:pPr>
            <a:r>
              <a:rPr lang="en-GB" sz="2600"/>
              <a:t>Mason, R., Allen, S., </a:t>
            </a:r>
            <a:r>
              <a:rPr lang="en-GB" sz="2600" err="1"/>
              <a:t>Kargas</a:t>
            </a:r>
            <a:r>
              <a:rPr lang="en-GB" sz="2600"/>
              <a:t>, N. and Smith, L. (2025) ‘Supporting autistic people and people with learning disabilities in prison: Service evaluation and care pathway development’, </a:t>
            </a:r>
            <a:r>
              <a:rPr lang="en-GB" sz="2600" i="1"/>
              <a:t>Prison Service Journal</a:t>
            </a:r>
            <a:r>
              <a:rPr lang="en-GB" sz="2600"/>
              <a:t>, 280, pp. 16-23. Available at: </a:t>
            </a:r>
            <a:r>
              <a:rPr lang="en-GB" sz="2600" u="sng">
                <a:hlinkClick r:id="rId5"/>
              </a:rPr>
              <a:t>https://repository.lincoln.ac.uk/articles/journal_contribution/Supporting_autistic_people_and_people_with_learning_disabilities_in_prison_Service_evaluation_and_care_pathway_development/30847154?file=60258209</a:t>
            </a:r>
            <a:r>
              <a:rPr lang="en-GB" sz="2600"/>
              <a:t> (Accessed: 26 February 2026). </a:t>
            </a:r>
          </a:p>
          <a:p>
            <a:pPr marL="0" indent="0">
              <a:buNone/>
            </a:pPr>
            <a:r>
              <a:rPr lang="en-GB" sz="2600"/>
              <a:t>Moloney, N. and Gulati, G. (2022) ‘Autism spectrum disorder and Irish prisoners’, </a:t>
            </a:r>
            <a:r>
              <a:rPr lang="en-GB" sz="2600" i="1"/>
              <a:t>Irish Journal of Psychological Medicine</a:t>
            </a:r>
            <a:r>
              <a:rPr lang="en-GB" sz="2600"/>
              <a:t>, 39(3), pp. 321-323. Available at:  </a:t>
            </a:r>
            <a:r>
              <a:rPr lang="en-GB" sz="2600" u="sng">
                <a:hlinkClick r:id="rId6"/>
              </a:rPr>
              <a:t>https://www.cambridge.org/core/journals/irish-journal-of-psychological-medicine/article/autism-spectrum-disorder-and-irish-prisoners/9965509CCDD2EFE8E48C098E43103044</a:t>
            </a:r>
            <a:r>
              <a:rPr lang="en-GB" sz="2600"/>
              <a:t> (Accessed: 26 February). </a:t>
            </a:r>
          </a:p>
          <a:p>
            <a:pPr marL="0" indent="0">
              <a:buNone/>
            </a:pPr>
            <a:endParaRPr lang="en-GB"/>
          </a:p>
        </p:txBody>
      </p:sp>
    </p:spTree>
    <p:extLst>
      <p:ext uri="{BB962C8B-B14F-4D97-AF65-F5344CB8AC3E}">
        <p14:creationId xmlns:p14="http://schemas.microsoft.com/office/powerpoint/2010/main" val="36824235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E29FF88-3FD7-E2CD-E7CA-D475BA40045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39CB4D5-A024-90FF-AFD8-AC6995588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DB0C923-DCB2-E798-D675-7F80570738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719CAC15-8951-8633-8A5A-5E3A612667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FC36CE-2998-64ED-56F1-6F2CBB2D8680}"/>
              </a:ext>
            </a:extLst>
          </p:cNvPr>
          <p:cNvSpPr>
            <a:spLocks noGrp="1"/>
          </p:cNvSpPr>
          <p:nvPr>
            <p:ph type="title"/>
          </p:nvPr>
        </p:nvSpPr>
        <p:spPr>
          <a:xfrm>
            <a:off x="1352549" y="510369"/>
            <a:ext cx="9486901" cy="1010088"/>
          </a:xfrm>
        </p:spPr>
        <p:txBody>
          <a:bodyPr anchor="b">
            <a:normAutofit/>
          </a:bodyPr>
          <a:lstStyle/>
          <a:p>
            <a:pPr algn="ctr"/>
            <a:r>
              <a:rPr lang="en-GB"/>
              <a:t>Reference list</a:t>
            </a:r>
          </a:p>
        </p:txBody>
      </p:sp>
      <p:sp>
        <p:nvSpPr>
          <p:cNvPr id="3" name="Content Placeholder 2">
            <a:extLst>
              <a:ext uri="{FF2B5EF4-FFF2-40B4-BE49-F238E27FC236}">
                <a16:creationId xmlns:a16="http://schemas.microsoft.com/office/drawing/2014/main" id="{3F336082-E5EA-6550-B6FF-44C43FB17F83}"/>
              </a:ext>
            </a:extLst>
          </p:cNvPr>
          <p:cNvSpPr>
            <a:spLocks noGrp="1"/>
          </p:cNvSpPr>
          <p:nvPr>
            <p:ph idx="1"/>
          </p:nvPr>
        </p:nvSpPr>
        <p:spPr>
          <a:xfrm>
            <a:off x="1352548" y="1939728"/>
            <a:ext cx="9486901" cy="4232472"/>
          </a:xfrm>
        </p:spPr>
        <p:txBody>
          <a:bodyPr>
            <a:normAutofit fontScale="85000" lnSpcReduction="20000"/>
          </a:bodyPr>
          <a:lstStyle/>
          <a:p>
            <a:pPr marL="0" indent="0">
              <a:buNone/>
            </a:pPr>
            <a:r>
              <a:rPr lang="en-GB" sz="2100"/>
              <a:t>Morris, I., Sykes, J., Paulus, E., </a:t>
            </a:r>
            <a:r>
              <a:rPr lang="en-GB" sz="2100" err="1"/>
              <a:t>Dameh</a:t>
            </a:r>
            <a:r>
              <a:rPr lang="en-GB" sz="2100"/>
              <a:t>, A., Razzaque, A., Esch, L., </a:t>
            </a:r>
            <a:r>
              <a:rPr lang="en-GB" sz="2100" err="1"/>
              <a:t>Gruenig</a:t>
            </a:r>
            <a:r>
              <a:rPr lang="en-GB" sz="2100"/>
              <a:t>, J. and Zelazo, P. (2025) ‘Beyond self-regulation: Autistic experiences and perceptions of stimming’, </a:t>
            </a:r>
            <a:r>
              <a:rPr lang="en-GB" sz="2100" i="1"/>
              <a:t>Neurodiversity</a:t>
            </a:r>
            <a:r>
              <a:rPr lang="en-GB" sz="2100"/>
              <a:t>, 3, pp, 1-13. Available at: </a:t>
            </a:r>
            <a:r>
              <a:rPr lang="en-GB" sz="2100" u="sng">
                <a:hlinkClick r:id="rId3"/>
              </a:rPr>
              <a:t>https://journals.sagepub.com/doi/full/10.1177/27546330241311096</a:t>
            </a:r>
            <a:r>
              <a:rPr lang="en-GB" sz="2100"/>
              <a:t> (Accessed: 27 February 2026).</a:t>
            </a:r>
          </a:p>
          <a:p>
            <a:pPr marL="0" indent="0">
              <a:buNone/>
            </a:pPr>
            <a:r>
              <a:rPr lang="en-GB" sz="2100"/>
              <a:t>National Autistic Society (2020) </a:t>
            </a:r>
            <a:r>
              <a:rPr lang="en-GB" sz="2100" i="1"/>
              <a:t>Meltdowns – a guide for all audiences</a:t>
            </a:r>
            <a:r>
              <a:rPr lang="en-GB" sz="2100"/>
              <a:t>. Available at: </a:t>
            </a:r>
            <a:r>
              <a:rPr lang="en-GB" sz="2100" u="sng">
                <a:hlinkClick r:id="rId4"/>
              </a:rPr>
              <a:t>https://www.autism.org.uk/advice-and-guidance/behaviour/meltdowns/all-audiences</a:t>
            </a:r>
            <a:r>
              <a:rPr lang="en-GB" sz="2100"/>
              <a:t> (Accessed: 23 February 2026).</a:t>
            </a:r>
          </a:p>
          <a:p>
            <a:pPr marL="0" indent="0">
              <a:buNone/>
            </a:pPr>
            <a:r>
              <a:rPr lang="en-GB" sz="2100"/>
              <a:t>National Autistic Society (2022) </a:t>
            </a:r>
            <a:r>
              <a:rPr lang="en-GB" sz="2100" i="1"/>
              <a:t>Prison becomes first to achieve advanced Autism Accreditation. </a:t>
            </a:r>
            <a:r>
              <a:rPr lang="en-GB" sz="2100"/>
              <a:t>Available at: </a:t>
            </a:r>
            <a:r>
              <a:rPr lang="en-GB" sz="2100" u="sng">
                <a:hlinkClick r:id="rId5"/>
              </a:rPr>
              <a:t>https://www.autism.org.uk/what-we-do/news/prison-achieves-advanced-autism-accreditation</a:t>
            </a:r>
            <a:r>
              <a:rPr lang="en-GB" sz="2100"/>
              <a:t> (Accessed: 27 February 2026). </a:t>
            </a:r>
          </a:p>
          <a:p>
            <a:pPr marL="0" indent="0">
              <a:buNone/>
            </a:pPr>
            <a:r>
              <a:rPr lang="en-GB" sz="2100" err="1"/>
              <a:t>O’Nions</a:t>
            </a:r>
            <a:r>
              <a:rPr lang="en-GB" sz="2100"/>
              <a:t>, E., Peterson, I., Buckman, J., Charlton, R., Cooper, C., Corbett, A., </a:t>
            </a:r>
            <a:r>
              <a:rPr lang="en-GB" sz="2100" err="1"/>
              <a:t>Happé</a:t>
            </a:r>
            <a:r>
              <a:rPr lang="en-GB" sz="2100"/>
              <a:t>, F., </a:t>
            </a:r>
            <a:r>
              <a:rPr lang="en-GB" sz="2100" err="1"/>
              <a:t>Manthrope</a:t>
            </a:r>
            <a:r>
              <a:rPr lang="en-GB" sz="2100"/>
              <a:t>, J., Richards, M., Saunders, R., Zanker, C., Mandy, W. and Stott, J. (2023) ‘Autism in England: assessing underdiagnosis in a population-based cohort study of prospectively collected primary care data’, </a:t>
            </a:r>
            <a:r>
              <a:rPr lang="en-GB" sz="2100" i="1"/>
              <a:t>The Lancet Regional Health – Europe</a:t>
            </a:r>
            <a:r>
              <a:rPr lang="en-GB" sz="2100"/>
              <a:t>, 29, pp. 1-13. Available at: </a:t>
            </a:r>
            <a:r>
              <a:rPr lang="en-GB" sz="2100" u="sng">
                <a:hlinkClick r:id="rId6"/>
              </a:rPr>
              <a:t>https://www.sciencedirect.com/science/article/pii/S2666776223000455?via%3Dihub</a:t>
            </a:r>
            <a:r>
              <a:rPr lang="en-GB" sz="2100"/>
              <a:t> (Accessed: 22 February 2026).</a:t>
            </a:r>
          </a:p>
          <a:p>
            <a:pPr marL="0" indent="0">
              <a:buNone/>
            </a:pPr>
            <a:endParaRPr lang="en-GB"/>
          </a:p>
        </p:txBody>
      </p:sp>
    </p:spTree>
    <p:extLst>
      <p:ext uri="{BB962C8B-B14F-4D97-AF65-F5344CB8AC3E}">
        <p14:creationId xmlns:p14="http://schemas.microsoft.com/office/powerpoint/2010/main" val="32965863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63718DE-B9B4-CC21-ED7E-E85B4DC0BE5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08FE839-7968-2FAA-4D20-8EBD5A6B1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2263B64-8DBA-E941-3E36-DDA29CDBB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F17C38DC-4971-6947-EAE4-67B46D171A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600244-E677-2DCA-7C76-D80138515089}"/>
              </a:ext>
            </a:extLst>
          </p:cNvPr>
          <p:cNvSpPr>
            <a:spLocks noGrp="1"/>
          </p:cNvSpPr>
          <p:nvPr>
            <p:ph type="title"/>
          </p:nvPr>
        </p:nvSpPr>
        <p:spPr>
          <a:xfrm>
            <a:off x="1352549" y="510369"/>
            <a:ext cx="9486901" cy="1010088"/>
          </a:xfrm>
        </p:spPr>
        <p:txBody>
          <a:bodyPr anchor="b">
            <a:normAutofit/>
          </a:bodyPr>
          <a:lstStyle/>
          <a:p>
            <a:pPr algn="ctr"/>
            <a:r>
              <a:rPr lang="en-GB"/>
              <a:t>Reference list</a:t>
            </a:r>
          </a:p>
        </p:txBody>
      </p:sp>
      <p:sp>
        <p:nvSpPr>
          <p:cNvPr id="3" name="Content Placeholder 2">
            <a:extLst>
              <a:ext uri="{FF2B5EF4-FFF2-40B4-BE49-F238E27FC236}">
                <a16:creationId xmlns:a16="http://schemas.microsoft.com/office/drawing/2014/main" id="{679420A4-AEAE-7C5F-045A-4D40CF3575BB}"/>
              </a:ext>
            </a:extLst>
          </p:cNvPr>
          <p:cNvSpPr>
            <a:spLocks noGrp="1"/>
          </p:cNvSpPr>
          <p:nvPr>
            <p:ph idx="1"/>
          </p:nvPr>
        </p:nvSpPr>
        <p:spPr>
          <a:xfrm>
            <a:off x="1352548" y="1939728"/>
            <a:ext cx="9486901" cy="4232472"/>
          </a:xfrm>
        </p:spPr>
        <p:txBody>
          <a:bodyPr>
            <a:normAutofit fontScale="92500" lnSpcReduction="20000"/>
          </a:bodyPr>
          <a:lstStyle/>
          <a:p>
            <a:pPr marL="0" indent="0">
              <a:buNone/>
            </a:pPr>
            <a:r>
              <a:rPr lang="en-GB" sz="1900"/>
              <a:t>Oldenburg, K., Gibbons, T., Welch, C, Tint, A, and Albin, M. (2026) ‘Describing the communication of autistic people during experiences of distress: A scoping review’, </a:t>
            </a:r>
            <a:r>
              <a:rPr lang="en-GB" sz="1900" i="1"/>
              <a:t>Autism,</a:t>
            </a:r>
            <a:r>
              <a:rPr lang="en-GB" sz="1900" b="1"/>
              <a:t> </a:t>
            </a:r>
            <a:r>
              <a:rPr lang="en-GB" sz="1900"/>
              <a:t>pp. 1-17. Available at: </a:t>
            </a:r>
            <a:r>
              <a:rPr lang="en-GB" sz="1900" u="sng">
                <a:hlinkClick r:id="rId3"/>
              </a:rPr>
              <a:t>https://journals.sagepub.com/doi/epub/10.1177/13623613261417933</a:t>
            </a:r>
            <a:r>
              <a:rPr lang="en-GB" sz="1900"/>
              <a:t> (Accessed: 22 February 2026). </a:t>
            </a:r>
          </a:p>
          <a:p>
            <a:pPr marL="0" indent="0">
              <a:buNone/>
            </a:pPr>
            <a:r>
              <a:rPr lang="en-GB" sz="1900"/>
              <a:t>Pearson, A., Rees, J. and Forster, S. (2022) ‘” This Was Just How This Friendship Worked”: Experiences of Interpersonal Victimization Among Autistic Adults’, </a:t>
            </a:r>
            <a:r>
              <a:rPr lang="en-GB" sz="1900" i="1"/>
              <a:t>Autism in Adulthood, </a:t>
            </a:r>
            <a:r>
              <a:rPr lang="en-GB" sz="1900"/>
              <a:t>4(2), pp. 141-150. Available at: </a:t>
            </a:r>
            <a:r>
              <a:rPr lang="en-GB" sz="1900" u="sng">
                <a:hlinkClick r:id="rId4"/>
              </a:rPr>
              <a:t>https://journals.sagepub.com/doi/epub/10.1089/aut.2021.0035</a:t>
            </a:r>
            <a:r>
              <a:rPr lang="en-GB" sz="1900"/>
              <a:t> (Accessed: 23 February 2026). </a:t>
            </a:r>
          </a:p>
          <a:p>
            <a:pPr marL="0" indent="0">
              <a:buNone/>
            </a:pPr>
            <a:r>
              <a:rPr lang="en-GB" sz="1900"/>
              <a:t>Petty, S. and Cantwell, A. (2025) ‘Meanings of Autistic Rituals and Routines: Using Personal Explanations Written by Bloggers to Improve Inclusion’, </a:t>
            </a:r>
            <a:r>
              <a:rPr lang="en-GB" sz="1900" i="1"/>
              <a:t>Diversity &amp; Inclusion Research</a:t>
            </a:r>
            <a:r>
              <a:rPr lang="en-GB" sz="1900"/>
              <a:t>, 2(3), pp. 1-10. Available at: </a:t>
            </a:r>
            <a:r>
              <a:rPr lang="en-GB" sz="1900" u="sng">
                <a:hlinkClick r:id="rId5"/>
              </a:rPr>
              <a:t>https://onlinelibrary.wiley.com/doi/epdf/10.1002/dvr2.70018</a:t>
            </a:r>
            <a:r>
              <a:rPr lang="en-GB" sz="1900"/>
              <a:t> (Accessed: 26 February 2026). </a:t>
            </a:r>
          </a:p>
          <a:p>
            <a:pPr marL="0" indent="0">
              <a:buNone/>
            </a:pPr>
            <a:r>
              <a:rPr lang="en-GB" sz="1900"/>
              <a:t>Salerno-Ferraro, A. and Schuller, R. (2020) ‘Perspectives from the ASD community on police interactions: Challenges &amp; recommendations’, </a:t>
            </a:r>
            <a:r>
              <a:rPr lang="en-GB" sz="1900" i="1"/>
              <a:t>Research in Developmental Disabilities</a:t>
            </a:r>
            <a:r>
              <a:rPr lang="en-GB" sz="1900"/>
              <a:t>, 105, pp. 1-8. Available at: </a:t>
            </a:r>
            <a:r>
              <a:rPr lang="en-GB" sz="1900" u="sng">
                <a:hlinkClick r:id="rId6"/>
              </a:rPr>
              <a:t>https://www.sciencedirect.com/science/article/pii/S0891422220301621?casa_token=95FS9G3DGl0AAAAA:m-BIlANsYD396N_vvr-IFYIxa6lyeDpu3T3r5f1ZEivObGBv5nVJ53xyj7RZoUj0c5zoXAYg55s</a:t>
            </a:r>
            <a:r>
              <a:rPr lang="en-GB" sz="1900"/>
              <a:t> (Accessed: 27 February 2026).</a:t>
            </a:r>
          </a:p>
          <a:p>
            <a:pPr marL="0" indent="0">
              <a:buNone/>
            </a:pPr>
            <a:endParaRPr lang="en-GB"/>
          </a:p>
        </p:txBody>
      </p:sp>
    </p:spTree>
    <p:extLst>
      <p:ext uri="{BB962C8B-B14F-4D97-AF65-F5344CB8AC3E}">
        <p14:creationId xmlns:p14="http://schemas.microsoft.com/office/powerpoint/2010/main" val="10503920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29D9C44-34EE-CBBF-3466-CDFD3371431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6D9B0CE-01CC-2E9E-DDA0-25C9D61507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8A2F07-21B1-9F1D-CC2F-39C33AB8A7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EA84C4CF-4D55-D8C4-E4FA-97EEC5710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4EC277-8AEC-B95C-23F7-63288ED39E23}"/>
              </a:ext>
            </a:extLst>
          </p:cNvPr>
          <p:cNvSpPr>
            <a:spLocks noGrp="1"/>
          </p:cNvSpPr>
          <p:nvPr>
            <p:ph type="title"/>
          </p:nvPr>
        </p:nvSpPr>
        <p:spPr>
          <a:xfrm>
            <a:off x="1352549" y="510369"/>
            <a:ext cx="9486901" cy="1010088"/>
          </a:xfrm>
        </p:spPr>
        <p:txBody>
          <a:bodyPr anchor="b">
            <a:normAutofit/>
          </a:bodyPr>
          <a:lstStyle/>
          <a:p>
            <a:pPr algn="ctr"/>
            <a:r>
              <a:rPr lang="en-GB"/>
              <a:t>Reference list</a:t>
            </a:r>
          </a:p>
        </p:txBody>
      </p:sp>
      <p:sp>
        <p:nvSpPr>
          <p:cNvPr id="3" name="Content Placeholder 2">
            <a:extLst>
              <a:ext uri="{FF2B5EF4-FFF2-40B4-BE49-F238E27FC236}">
                <a16:creationId xmlns:a16="http://schemas.microsoft.com/office/drawing/2014/main" id="{36BBFBD9-D469-B4A4-F3ED-987A0EE8827A}"/>
              </a:ext>
            </a:extLst>
          </p:cNvPr>
          <p:cNvSpPr>
            <a:spLocks noGrp="1"/>
          </p:cNvSpPr>
          <p:nvPr>
            <p:ph idx="1"/>
          </p:nvPr>
        </p:nvSpPr>
        <p:spPr>
          <a:xfrm>
            <a:off x="1352548" y="1939728"/>
            <a:ext cx="9486901" cy="4232472"/>
          </a:xfrm>
        </p:spPr>
        <p:txBody>
          <a:bodyPr>
            <a:normAutofit fontScale="85000" lnSpcReduction="20000"/>
          </a:bodyPr>
          <a:lstStyle/>
          <a:p>
            <a:pPr marL="0" indent="0">
              <a:buNone/>
            </a:pPr>
            <a:r>
              <a:rPr lang="en-GB" err="1"/>
              <a:t>Schliehe</a:t>
            </a:r>
            <a:r>
              <a:rPr lang="en-GB"/>
              <a:t>, A. and Crewe, B. (2021) ‘Top bunk, bottom bunk: </a:t>
            </a:r>
            <a:r>
              <a:rPr lang="en-GB" err="1"/>
              <a:t>cellsharing</a:t>
            </a:r>
            <a:r>
              <a:rPr lang="en-GB"/>
              <a:t> in prisons’, </a:t>
            </a:r>
            <a:r>
              <a:rPr lang="en-GB" i="1"/>
              <a:t>The British Journal of Criminology</a:t>
            </a:r>
            <a:r>
              <a:rPr lang="en-GB"/>
              <a:t>, 62(2), pp. 484-500. Available at: </a:t>
            </a:r>
            <a:r>
              <a:rPr lang="en-GB" u="sng">
                <a:hlinkClick r:id="rId3"/>
              </a:rPr>
              <a:t>https://academic.oup.com/bjc/article/62/2/484/6321031</a:t>
            </a:r>
            <a:r>
              <a:rPr lang="en-GB"/>
              <a:t> (Accessed: 14 February 2026).</a:t>
            </a:r>
          </a:p>
          <a:p>
            <a:pPr marL="0" indent="0">
              <a:buNone/>
            </a:pPr>
            <a:r>
              <a:rPr lang="en-GB"/>
              <a:t>Shea, L., Cooper, D. and Wilson, A. (2021) ‘Preventing and improving interactions between autistic individuals and the criminal justice system: A roadmap for research’, </a:t>
            </a:r>
            <a:r>
              <a:rPr lang="en-GB" i="1"/>
              <a:t>Autism Research, </a:t>
            </a:r>
            <a:r>
              <a:rPr lang="en-GB"/>
              <a:t>14(10), pp. 2053-2060. Available at: </a:t>
            </a:r>
            <a:r>
              <a:rPr lang="en-GB" u="sng">
                <a:hlinkClick r:id="rId4"/>
              </a:rPr>
              <a:t>https://onlinelibrary.wiley.com/doi/epdf/10.1002/aur.2594</a:t>
            </a:r>
            <a:r>
              <a:rPr lang="en-GB"/>
              <a:t> (Accessed: 24 February 2026). </a:t>
            </a:r>
          </a:p>
          <a:p>
            <a:pPr marL="0" indent="0">
              <a:buNone/>
            </a:pPr>
            <a:r>
              <a:rPr lang="en-GB" err="1"/>
              <a:t>Slavny</a:t>
            </a:r>
            <a:r>
              <a:rPr lang="en-GB"/>
              <a:t>-Cross, R., Allison, C., Griffiths, S. and Baron-Cohen, S. (2023) ‘Are autistic people disadvantaged by the criminal justice system? A case comparison’, </a:t>
            </a:r>
            <a:r>
              <a:rPr lang="en-GB" i="1"/>
              <a:t>Autism, </a:t>
            </a:r>
            <a:r>
              <a:rPr lang="en-GB"/>
              <a:t>27(5), pp. 1438-1448. Available at: </a:t>
            </a:r>
            <a:r>
              <a:rPr lang="en-GB" u="sng">
                <a:hlinkClick r:id="rId5"/>
              </a:rPr>
              <a:t>https://journals.sagepub.com/doi/epub/10.1177/13623613221140284</a:t>
            </a:r>
            <a:r>
              <a:rPr lang="en-GB"/>
              <a:t> (Accessed: 23 February 2026).</a:t>
            </a:r>
          </a:p>
          <a:p>
            <a:pPr marL="0" indent="0">
              <a:buNone/>
            </a:pPr>
            <a:r>
              <a:rPr lang="en-GB"/>
              <a:t>Tomkins, D. (2025) </a:t>
            </a:r>
            <a:r>
              <a:rPr lang="en-GB" i="1"/>
              <a:t>The lived experiences of prison for individuals with autism, detained on a specialist wing. </a:t>
            </a:r>
            <a:r>
              <a:rPr lang="en-GB"/>
              <a:t>PhD thesis. University of Leeds. Available at: </a:t>
            </a:r>
            <a:r>
              <a:rPr lang="en-GB" u="sng">
                <a:hlinkClick r:id="rId6"/>
              </a:rPr>
              <a:t>https://etheses.whiterose.ac.uk/id/eprint/36849/</a:t>
            </a:r>
            <a:r>
              <a:rPr lang="en-GB"/>
              <a:t> (Accessed: 27 February). </a:t>
            </a:r>
          </a:p>
          <a:p>
            <a:pPr marL="0" indent="0">
              <a:buNone/>
            </a:pPr>
            <a:endParaRPr lang="en-GB"/>
          </a:p>
        </p:txBody>
      </p:sp>
    </p:spTree>
    <p:extLst>
      <p:ext uri="{BB962C8B-B14F-4D97-AF65-F5344CB8AC3E}">
        <p14:creationId xmlns:p14="http://schemas.microsoft.com/office/powerpoint/2010/main" val="14614067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411272A-861F-7293-0DEC-C7839769171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080856C-60DF-29BE-84CC-84D2EFBCB4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FE5749B-3044-DD5E-B36C-5A7A38362A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0708B39A-72E8-97EF-3B51-8757D64D6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F98D66-F00F-74FA-8563-7082EABFFDA3}"/>
              </a:ext>
            </a:extLst>
          </p:cNvPr>
          <p:cNvSpPr>
            <a:spLocks noGrp="1"/>
          </p:cNvSpPr>
          <p:nvPr>
            <p:ph type="title"/>
          </p:nvPr>
        </p:nvSpPr>
        <p:spPr>
          <a:xfrm>
            <a:off x="1352549" y="510369"/>
            <a:ext cx="9486901" cy="1010088"/>
          </a:xfrm>
        </p:spPr>
        <p:txBody>
          <a:bodyPr anchor="b">
            <a:normAutofit/>
          </a:bodyPr>
          <a:lstStyle/>
          <a:p>
            <a:pPr algn="ctr"/>
            <a:r>
              <a:rPr lang="en-GB"/>
              <a:t>Reference list</a:t>
            </a:r>
          </a:p>
        </p:txBody>
      </p:sp>
      <p:sp>
        <p:nvSpPr>
          <p:cNvPr id="3" name="Content Placeholder 2">
            <a:extLst>
              <a:ext uri="{FF2B5EF4-FFF2-40B4-BE49-F238E27FC236}">
                <a16:creationId xmlns:a16="http://schemas.microsoft.com/office/drawing/2014/main" id="{C38E39AD-4514-B222-B8B2-5EB6DECECC21}"/>
              </a:ext>
            </a:extLst>
          </p:cNvPr>
          <p:cNvSpPr>
            <a:spLocks noGrp="1"/>
          </p:cNvSpPr>
          <p:nvPr>
            <p:ph idx="1"/>
          </p:nvPr>
        </p:nvSpPr>
        <p:spPr>
          <a:xfrm>
            <a:off x="1352548" y="1939728"/>
            <a:ext cx="9486901" cy="4232472"/>
          </a:xfrm>
        </p:spPr>
        <p:txBody>
          <a:bodyPr>
            <a:normAutofit fontScale="77500" lnSpcReduction="20000"/>
          </a:bodyPr>
          <a:lstStyle/>
          <a:p>
            <a:pPr marL="0" indent="0">
              <a:buNone/>
            </a:pPr>
            <a:r>
              <a:rPr lang="en-GB"/>
              <a:t>Vinter, L., Dillon, G. and Winder, B. (2023) ‘‘People don’t like you when you’re different’: exploring the prison experiences of autistic individuals’, </a:t>
            </a:r>
            <a:r>
              <a:rPr lang="en-GB" i="1"/>
              <a:t>Psychology, Crime &amp; Law, </a:t>
            </a:r>
            <a:r>
              <a:rPr lang="en-GB"/>
              <a:t>29(3), pp. 243-262. Available at: </a:t>
            </a:r>
            <a:r>
              <a:rPr lang="en-GB" u="sng">
                <a:hlinkClick r:id="rId3"/>
              </a:rPr>
              <a:t>https://www.tandfonline.com/doi/full/10.1080/1068316X.2020.1781119</a:t>
            </a:r>
            <a:r>
              <a:rPr lang="en-GB"/>
              <a:t> (Accessed: 14 February 2026). </a:t>
            </a:r>
          </a:p>
          <a:p>
            <a:pPr marL="0" indent="0">
              <a:buNone/>
            </a:pPr>
            <a:r>
              <a:rPr lang="en-GB"/>
              <a:t>Woodbury-Smith, M. and Dein, K. (2014) ‘Autism Spectrum Disorder (ASD) and Unlawful Behaviour: Where Do We Go from Here?’, </a:t>
            </a:r>
            <a:r>
              <a:rPr lang="en-GB" i="1"/>
              <a:t>Journal of Autism and Developmental Disorders,</a:t>
            </a:r>
            <a:r>
              <a:rPr lang="en-GB"/>
              <a:t> 44, pp. 2734-2741. Available at: </a:t>
            </a:r>
            <a:r>
              <a:rPr lang="en-GB" u="sng">
                <a:hlinkClick r:id="rId4"/>
              </a:rPr>
              <a:t>https://link.springer.com/article/10.1007/s10803-014-2216-5</a:t>
            </a:r>
            <a:r>
              <a:rPr lang="en-GB"/>
              <a:t> (Accessed: 27 February 2026).</a:t>
            </a:r>
          </a:p>
          <a:p>
            <a:pPr marL="0" indent="0">
              <a:buNone/>
            </a:pPr>
            <a:r>
              <a:rPr lang="en-GB"/>
              <a:t>Woodhouse, E., </a:t>
            </a:r>
            <a:r>
              <a:rPr lang="en-GB" err="1"/>
              <a:t>Hollingdale</a:t>
            </a:r>
            <a:r>
              <a:rPr lang="en-GB"/>
              <a:t>, J., Davies, L., Al-Attar, Z., Young, S., Vinter, L., Agyemang, K., Bartlett, C., Berryessa, C., Chaplin, E., Deeley, Q., </a:t>
            </a:r>
            <a:r>
              <a:rPr lang="en-GB" err="1"/>
              <a:t>Freckelton</a:t>
            </a:r>
            <a:r>
              <a:rPr lang="en-GB"/>
              <a:t>, I., Gerry, F., Gudjonsson, G., Maras, K., Mattison, M., McCarthy, J., Mills, R., Misch, P., Murphy, D. and Allely, C. (2024) ‘Identification and support of autistic individuals within the UK Criminal Justice System: a practical approach based upon professional consensus with input from lived experience’, </a:t>
            </a:r>
            <a:r>
              <a:rPr lang="en-GB" i="1"/>
              <a:t>BMC Medicine, </a:t>
            </a:r>
            <a:r>
              <a:rPr lang="en-GB"/>
              <a:t>22, pp. 1-30. Available at: </a:t>
            </a:r>
            <a:r>
              <a:rPr lang="en-GB" u="sng">
                <a:hlinkClick r:id="rId5"/>
              </a:rPr>
              <a:t>https://www.proquest.com/docview/3037866103/fulltextPDF/654CCC32D8684AD3PQ/1?accountid=130472&amp;sourcetype=Scholarly%20Journals</a:t>
            </a:r>
            <a:r>
              <a:rPr lang="en-GB"/>
              <a:t> (Accessed: 14 February).</a:t>
            </a:r>
          </a:p>
          <a:p>
            <a:pPr marL="0" indent="0">
              <a:buNone/>
            </a:pPr>
            <a:endParaRPr lang="en-GB"/>
          </a:p>
        </p:txBody>
      </p:sp>
    </p:spTree>
    <p:extLst>
      <p:ext uri="{BB962C8B-B14F-4D97-AF65-F5344CB8AC3E}">
        <p14:creationId xmlns:p14="http://schemas.microsoft.com/office/powerpoint/2010/main" val="4137259916"/>
      </p:ext>
    </p:extLst>
  </p:cSld>
  <p:clrMapOvr>
    <a:masterClrMapping/>
  </p:clrMapOvr>
</p:sld>
</file>

<file path=ppt/theme/theme1.xml><?xml version="1.0" encoding="utf-8"?>
<a:theme xmlns:a="http://schemas.openxmlformats.org/drawingml/2006/main" name="ClassicFrameVTI">
  <a:themeElements>
    <a:clrScheme name="Custom 22">
      <a:dk1>
        <a:sysClr val="windowText" lastClr="000000"/>
      </a:dk1>
      <a:lt1>
        <a:sysClr val="window" lastClr="FFFFFF"/>
      </a:lt1>
      <a:dk2>
        <a:srgbClr val="293737"/>
      </a:dk2>
      <a:lt2>
        <a:srgbClr val="EEF2F0"/>
      </a:lt2>
      <a:accent1>
        <a:srgbClr val="749090"/>
      </a:accent1>
      <a:accent2>
        <a:srgbClr val="A5A5A5"/>
      </a:accent2>
      <a:accent3>
        <a:srgbClr val="91A39B"/>
      </a:accent3>
      <a:accent4>
        <a:srgbClr val="A9A698"/>
      </a:accent4>
      <a:accent5>
        <a:srgbClr val="A2A79A"/>
      </a:accent5>
      <a:accent6>
        <a:srgbClr val="897F65"/>
      </a:accent6>
      <a:hlink>
        <a:srgbClr val="92872F"/>
      </a:hlink>
      <a:folHlink>
        <a:srgbClr val="AB73A9"/>
      </a:folHlink>
    </a:clrScheme>
    <a:fontScheme name="Goudy and Gill Sans">
      <a:majorFont>
        <a:latin typeface="Goudy Old Style"/>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assicFrameVTI" id="{4FA2A165-EC65-4FB0-B019-8C8876A1D8E3}" vid="{9D78F1F1-8226-42FD-A1A3-975EDF6D60F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24</Slides>
  <Notes>24</Notes>
  <HiddenSlides>0</HiddenSlide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ClassicFrameVTI</vt:lpstr>
      <vt:lpstr>AUTISM IN THE CRIMINAL JUSTICE SYSTEM</vt:lpstr>
      <vt:lpstr>introduction</vt:lpstr>
      <vt:lpstr>What is autism?</vt:lpstr>
      <vt:lpstr>John </vt:lpstr>
      <vt:lpstr>What lead John to these offences? (THEFT)</vt:lpstr>
      <vt:lpstr>What lead John to these offences? (public order offences)</vt:lpstr>
      <vt:lpstr>NEEDS/TRIGGERS OF AN AUTISTIC INDIVIDUAL</vt:lpstr>
      <vt:lpstr>Prevalence and change </vt:lpstr>
      <vt:lpstr>Lived experience training </vt:lpstr>
      <vt:lpstr>SPECIALIST WARD/CHANGE THE ENVIRONMENT  </vt:lpstr>
      <vt:lpstr>Neurodiversity Support Managers (NSM’s) </vt:lpstr>
      <vt:lpstr>THANK YOU FOR LISTENING</vt:lpstr>
      <vt:lpstr>RESEARCH TIMELINE</vt:lpstr>
      <vt:lpstr>RESEARCH TIMELINE</vt:lpstr>
      <vt:lpstr>Ai statement </vt:lpstr>
      <vt:lpstr>Reference list</vt:lpstr>
      <vt:lpstr>Reference list</vt:lpstr>
      <vt:lpstr>Reference list</vt:lpstr>
      <vt:lpstr>Reference list</vt:lpstr>
      <vt:lpstr>Reference list</vt:lpstr>
      <vt:lpstr>Reference list</vt:lpstr>
      <vt:lpstr>Reference list</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Gwennan James</dc:creator>
  <cp:revision>1</cp:revision>
  <cp:lastPrinted>2026-02-28T13:53:27Z</cp:lastPrinted>
  <dcterms:created xsi:type="dcterms:W3CDTF">2025-12-07T15:49:26Z</dcterms:created>
  <dcterms:modified xsi:type="dcterms:W3CDTF">2026-02-28T15:07:50Z</dcterms:modified>
</cp:coreProperties>
</file>