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9" r:id="rId3"/>
    <p:sldId id="263" r:id="rId4"/>
    <p:sldId id="264" r:id="rId5"/>
    <p:sldId id="265" r:id="rId6"/>
    <p:sldId id="266" r:id="rId7"/>
    <p:sldId id="262" r:id="rId8"/>
    <p:sldId id="267" r:id="rId9"/>
    <p:sldId id="270" r:id="rId10"/>
    <p:sldId id="269" r:id="rId11"/>
    <p:sldId id="268" r:id="rId12"/>
    <p:sldId id="257" r:id="rId13"/>
    <p:sldId id="258" r:id="rId14"/>
    <p:sldId id="260" r:id="rId15"/>
    <p:sldId id="261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43"/>
  </p:normalViewPr>
  <p:slideViewPr>
    <p:cSldViewPr snapToGrid="0" snapToObjects="1">
      <p:cViewPr varScale="1">
        <p:scale>
          <a:sx n="90" d="100"/>
          <a:sy n="90" d="100"/>
        </p:scale>
        <p:origin x="8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01DA7-EDB7-7044-B01A-727C0637B783}" type="datetimeFigureOut">
              <a:rPr lang="en-US" smtClean="0"/>
              <a:t>10/9/17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CBC9-319D-CF43-8911-4EDFE096C9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484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01DA7-EDB7-7044-B01A-727C0637B783}" type="datetimeFigureOut">
              <a:rPr lang="en-US" smtClean="0"/>
              <a:t>10/9/17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CBC9-319D-CF43-8911-4EDFE096C9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452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01DA7-EDB7-7044-B01A-727C0637B783}" type="datetimeFigureOut">
              <a:rPr lang="en-US" smtClean="0"/>
              <a:t>10/9/17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CBC9-319D-CF43-8911-4EDFE096C9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619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01DA7-EDB7-7044-B01A-727C0637B783}" type="datetimeFigureOut">
              <a:rPr lang="en-US" smtClean="0"/>
              <a:t>10/9/17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CBC9-319D-CF43-8911-4EDFE096C9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681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01DA7-EDB7-7044-B01A-727C0637B783}" type="datetimeFigureOut">
              <a:rPr lang="en-US" smtClean="0"/>
              <a:t>10/9/17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CBC9-319D-CF43-8911-4EDFE096C9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42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01DA7-EDB7-7044-B01A-727C0637B783}" type="datetimeFigureOut">
              <a:rPr lang="en-US" smtClean="0"/>
              <a:t>10/9/17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CBC9-319D-CF43-8911-4EDFE096C9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709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01DA7-EDB7-7044-B01A-727C0637B783}" type="datetimeFigureOut">
              <a:rPr lang="en-US" smtClean="0"/>
              <a:t>10/9/17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CBC9-319D-CF43-8911-4EDFE096C9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620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01DA7-EDB7-7044-B01A-727C0637B783}" type="datetimeFigureOut">
              <a:rPr lang="en-US" smtClean="0"/>
              <a:t>10/9/17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CBC9-319D-CF43-8911-4EDFE096C9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843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01DA7-EDB7-7044-B01A-727C0637B783}" type="datetimeFigureOut">
              <a:rPr lang="en-US" smtClean="0"/>
              <a:t>10/9/17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CBC9-319D-CF43-8911-4EDFE096C9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62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01DA7-EDB7-7044-B01A-727C0637B783}" type="datetimeFigureOut">
              <a:rPr lang="en-US" smtClean="0"/>
              <a:t>10/9/17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CBC9-319D-CF43-8911-4EDFE096C9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989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01DA7-EDB7-7044-B01A-727C0637B783}" type="datetimeFigureOut">
              <a:rPr lang="en-US" smtClean="0"/>
              <a:t>10/9/17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CBC9-319D-CF43-8911-4EDFE096C9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338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D01DA7-EDB7-7044-B01A-727C0637B783}" type="datetimeFigureOut">
              <a:rPr lang="en-US" smtClean="0"/>
              <a:t>10/9/17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FCBC9-319D-CF43-8911-4EDFE096C9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465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goldmansachs.com/our-thinking/pages/millennials-changing-consumer-behavior.html" TargetMode="External"/><Relationship Id="rId3" Type="http://schemas.openxmlformats.org/officeDocument/2006/relationships/hyperlink" Target="http://insights.som.yale.edu/insights/how-do-you-market-to-millennials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bbc.co.uk/news/business-40701934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Relationship Id="rId3" Type="http://schemas.openxmlformats.org/officeDocument/2006/relationships/image" Target="../media/image3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 smtClean="0"/>
              <a:t>Social Trends &amp; Consumerism</a:t>
            </a:r>
            <a:endParaRPr lang="en-US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4025" y="4044951"/>
            <a:ext cx="9144000" cy="1655762"/>
          </a:xfrm>
        </p:spPr>
        <p:txBody>
          <a:bodyPr/>
          <a:lstStyle/>
          <a:p>
            <a:pPr algn="l"/>
            <a:r>
              <a:rPr lang="en-US" dirty="0" smtClean="0"/>
              <a:t>Lecture 1: Introduction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687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28663"/>
            <a:ext cx="10515600" cy="5448300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 smtClean="0"/>
              <a:t>Social Trends and Consumerism play a major role in Marketing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 smtClean="0"/>
              <a:t>Successful </a:t>
            </a:r>
            <a:r>
              <a:rPr lang="en-US" dirty="0" err="1" smtClean="0"/>
              <a:t>organisations</a:t>
            </a:r>
            <a:r>
              <a:rPr lang="en-US" dirty="0" smtClean="0"/>
              <a:t> have a good understanding of social trends and consumerism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 smtClean="0"/>
              <a:t>This enables them to to develop products and services which sell successfully and increase profits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 smtClean="0"/>
              <a:t>It also enables them to predict future trends to develop products and services to meet future demands and create a competitive advantage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388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Consumerism Driven By Social Trends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71625"/>
            <a:ext cx="10515600" cy="4605338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 smtClean="0"/>
              <a:t>Consumerism is largely driven by trends in society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 smtClean="0"/>
              <a:t>These trends in turn are driven by a number of factors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Font typeface="Wingdings" charset="2"/>
              <a:buChar char="Ø"/>
            </a:pPr>
            <a:r>
              <a:rPr lang="en-US" dirty="0" smtClean="0"/>
              <a:t>Political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Font typeface="Wingdings" charset="2"/>
              <a:buChar char="Ø"/>
            </a:pPr>
            <a:r>
              <a:rPr lang="en-US" dirty="0" smtClean="0"/>
              <a:t>Economic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Font typeface="Wingdings" charset="2"/>
              <a:buChar char="Ø"/>
            </a:pPr>
            <a:r>
              <a:rPr lang="en-US" dirty="0" smtClean="0"/>
              <a:t>Socio-cultural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Font typeface="Wingdings" charset="2"/>
              <a:buChar char="Ø"/>
            </a:pPr>
            <a:r>
              <a:rPr lang="en-US" dirty="0" smtClean="0"/>
              <a:t>Technological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Font typeface="Wingdings" charset="2"/>
              <a:buChar char="Ø"/>
            </a:pPr>
            <a:r>
              <a:rPr lang="en-US" dirty="0" smtClean="0"/>
              <a:t>Environmental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Font typeface="Wingdings" charset="2"/>
              <a:buChar char="Ø"/>
            </a:pPr>
            <a:r>
              <a:rPr lang="en-US" dirty="0" smtClean="0"/>
              <a:t>Legal</a:t>
            </a:r>
          </a:p>
        </p:txBody>
      </p:sp>
    </p:spTree>
    <p:extLst>
      <p:ext uri="{BB962C8B-B14F-4D97-AF65-F5344CB8AC3E}">
        <p14:creationId xmlns:p14="http://schemas.microsoft.com/office/powerpoint/2010/main" val="515122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20750"/>
          </a:xfrm>
        </p:spPr>
        <p:txBody>
          <a:bodyPr/>
          <a:lstStyle/>
          <a:p>
            <a:r>
              <a:rPr lang="en-US" b="1" dirty="0" smtClean="0"/>
              <a:t>Socio-Cultural Factors - Demographics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5900"/>
            <a:ext cx="10515600" cy="4691063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 smtClean="0"/>
              <a:t>Consumer </a:t>
            </a:r>
            <a:r>
              <a:rPr lang="en-US" dirty="0" err="1" smtClean="0"/>
              <a:t>behaviour</a:t>
            </a:r>
            <a:r>
              <a:rPr lang="en-US" dirty="0" smtClean="0"/>
              <a:t> can be influenced simply by what generation you belong to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 smtClean="0"/>
              <a:t>There are 4 distinct generations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Font typeface="Wingdings" charset="2"/>
              <a:buChar char="Ø"/>
            </a:pPr>
            <a:r>
              <a:rPr lang="en-US" dirty="0" smtClean="0"/>
              <a:t>Baby Boomers: Born 1945 - 1960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Font typeface="Wingdings" charset="2"/>
              <a:buChar char="Ø"/>
            </a:pPr>
            <a:r>
              <a:rPr lang="en-US" dirty="0" smtClean="0"/>
              <a:t>Generation X: Born 1961 - 1981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Font typeface="Wingdings" charset="2"/>
              <a:buChar char="Ø"/>
            </a:pPr>
            <a:r>
              <a:rPr lang="en-US" dirty="0" smtClean="0"/>
              <a:t>Generation X / Millennials: Born 1982 – 2004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Font typeface="Wingdings" charset="2"/>
              <a:buChar char="Ø"/>
            </a:pPr>
            <a:r>
              <a:rPr lang="en-US" dirty="0" smtClean="0"/>
              <a:t>Generation Y: Born 2005 - present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7475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Baby Boomers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Social change</a:t>
            </a:r>
          </a:p>
          <a:p>
            <a:pPr lvl="1"/>
            <a:r>
              <a:rPr lang="en-US" dirty="0" smtClean="0"/>
              <a:t>Social liberation</a:t>
            </a:r>
          </a:p>
          <a:p>
            <a:pPr lvl="1"/>
            <a:r>
              <a:rPr lang="en-US" dirty="0" smtClean="0"/>
              <a:t>Welfare state</a:t>
            </a:r>
          </a:p>
          <a:p>
            <a:endParaRPr lang="en-US" dirty="0"/>
          </a:p>
          <a:p>
            <a:r>
              <a:rPr lang="en-US" dirty="0" smtClean="0"/>
              <a:t>Technological change</a:t>
            </a:r>
          </a:p>
          <a:p>
            <a:endParaRPr lang="en-US" dirty="0"/>
          </a:p>
          <a:p>
            <a:r>
              <a:rPr lang="en-US" dirty="0" smtClean="0"/>
              <a:t>Economic change following World War 2</a:t>
            </a:r>
          </a:p>
          <a:p>
            <a:endParaRPr lang="en-US" dirty="0"/>
          </a:p>
          <a:p>
            <a:r>
              <a:rPr lang="en-US" dirty="0" smtClean="0"/>
              <a:t>Materialism</a:t>
            </a:r>
          </a:p>
          <a:p>
            <a:endParaRPr lang="en-US" dirty="0"/>
          </a:p>
          <a:p>
            <a:r>
              <a:rPr lang="en-US" dirty="0" smtClean="0"/>
              <a:t>Living longer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86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Generation X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Entrepreneurial</a:t>
            </a:r>
          </a:p>
          <a:p>
            <a:endParaRPr lang="en-US" dirty="0"/>
          </a:p>
          <a:p>
            <a:r>
              <a:rPr lang="en-US" dirty="0" smtClean="0"/>
              <a:t>Work hard / play hard</a:t>
            </a:r>
          </a:p>
          <a:p>
            <a:endParaRPr lang="en-US" dirty="0"/>
          </a:p>
          <a:p>
            <a:r>
              <a:rPr lang="en-US" dirty="0" smtClean="0"/>
              <a:t>Home ownership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3297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14375"/>
            <a:ext cx="10515600" cy="5462588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4000" b="1" dirty="0" smtClean="0"/>
              <a:t>Millennials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dirty="0" smtClean="0">
              <a:hlinkClick r:id="rId2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dirty="0">
              <a:hlinkClick r:id="rId2"/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 smtClean="0">
                <a:hlinkClick r:id="rId2"/>
              </a:rPr>
              <a:t>http://www.goldmansachs.com/our-thinking/pages/millennials-changing-consumer-behavior.html</a:t>
            </a:r>
            <a:endParaRPr lang="en-US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 smtClean="0">
                <a:hlinkClick r:id="rId3"/>
              </a:rPr>
              <a:t>http://insights.som.yale.edu/insights/how-do-you-market-to-millennials</a:t>
            </a:r>
            <a:endParaRPr lang="en-US" dirty="0" smtClean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404290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Millennials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Connected</a:t>
            </a:r>
          </a:p>
          <a:p>
            <a:endParaRPr lang="en-US" dirty="0"/>
          </a:p>
          <a:p>
            <a:r>
              <a:rPr lang="en-US" dirty="0" smtClean="0"/>
              <a:t>Experience over material possessions</a:t>
            </a:r>
          </a:p>
          <a:p>
            <a:endParaRPr lang="en-US" dirty="0"/>
          </a:p>
          <a:p>
            <a:r>
              <a:rPr lang="en-US" dirty="0" smtClean="0"/>
              <a:t>Recent study suggested they are motivated by Family and</a:t>
            </a:r>
            <a:r>
              <a:rPr lang="en-US" dirty="0"/>
              <a:t> </a:t>
            </a:r>
            <a:r>
              <a:rPr lang="en-US" dirty="0" smtClean="0"/>
              <a:t>Learning</a:t>
            </a:r>
          </a:p>
          <a:p>
            <a:endParaRPr lang="en-US" dirty="0"/>
          </a:p>
          <a:p>
            <a:r>
              <a:rPr lang="en-US" dirty="0" smtClean="0"/>
              <a:t>Living at home with parents longer</a:t>
            </a:r>
          </a:p>
          <a:p>
            <a:endParaRPr lang="en-US" dirty="0"/>
          </a:p>
          <a:p>
            <a:r>
              <a:rPr lang="en-US" dirty="0" smtClean="0"/>
              <a:t>Renting as opposed to home ownership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7651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Generation Z????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140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Products and Services for Millennials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 smtClean="0">
                <a:hlinkClick r:id="rId2"/>
              </a:rPr>
              <a:t>http://www.bbc.co.uk/news/business-40701934</a:t>
            </a:r>
            <a:endParaRPr lang="en-US" dirty="0" smtClean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50991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 smtClean="0"/>
              <a:t>An </a:t>
            </a:r>
            <a:r>
              <a:rPr lang="en-US" sz="4400" dirty="0" err="1" smtClean="0"/>
              <a:t>organisation</a:t>
            </a:r>
            <a:r>
              <a:rPr lang="en-US" sz="4400" dirty="0" smtClean="0"/>
              <a:t> which is out of tune with social trends and consumerism is doomed for failure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4816939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625" y="95091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Identify some of the social trend &amp; consumerism factors that could have contributed to the downfall of MG Rover</a:t>
            </a:r>
            <a:endParaRPr lang="en-US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72267" y="2877080"/>
            <a:ext cx="6502400" cy="3589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501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782" y="1794932"/>
            <a:ext cx="4598686" cy="350520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1740" y="1610782"/>
            <a:ext cx="5735609" cy="387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6389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Identify some of the social trend &amp; </a:t>
            </a:r>
            <a:r>
              <a:rPr lang="en-US" dirty="0" err="1" smtClean="0"/>
              <a:t>comsumerism</a:t>
            </a:r>
            <a:r>
              <a:rPr lang="en-US" dirty="0" smtClean="0"/>
              <a:t> factors which could have contributed to the demise of Woolworths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8199" y="2285661"/>
            <a:ext cx="5435601" cy="3947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5089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Successful </a:t>
            </a:r>
            <a:r>
              <a:rPr lang="en-US" b="1" dirty="0" err="1" smtClean="0"/>
              <a:t>Organisations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Identify some </a:t>
            </a:r>
            <a:r>
              <a:rPr lang="en-US" dirty="0" err="1" smtClean="0"/>
              <a:t>organisations</a:t>
            </a:r>
            <a:r>
              <a:rPr lang="en-US" dirty="0" smtClean="0"/>
              <a:t> which are successful at marketing products or services which correspond to current social trends and consumer </a:t>
            </a:r>
            <a:r>
              <a:rPr lang="en-US" dirty="0" err="1" smtClean="0"/>
              <a:t>behaviour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09327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Summary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Successful </a:t>
            </a:r>
            <a:r>
              <a:rPr lang="en-US" dirty="0" err="1" smtClean="0"/>
              <a:t>organisations</a:t>
            </a:r>
            <a:r>
              <a:rPr lang="en-US" dirty="0" smtClean="0"/>
              <a:t> need a good understanding of social trends and consumer </a:t>
            </a:r>
            <a:r>
              <a:rPr lang="en-US" dirty="0" err="1" smtClean="0"/>
              <a:t>behaviour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Social trends and consumer </a:t>
            </a:r>
            <a:r>
              <a:rPr lang="en-US" dirty="0" err="1" smtClean="0"/>
              <a:t>behaviour</a:t>
            </a:r>
            <a:r>
              <a:rPr lang="en-US" dirty="0" smtClean="0"/>
              <a:t> are dictated by a wide range of factors</a:t>
            </a:r>
          </a:p>
          <a:p>
            <a:endParaRPr lang="en-US" dirty="0" smtClean="0"/>
          </a:p>
          <a:p>
            <a:r>
              <a:rPr lang="en-US" dirty="0" smtClean="0"/>
              <a:t>Demographics and in particular, age can be a major influence on consumer </a:t>
            </a:r>
            <a:r>
              <a:rPr lang="en-US" dirty="0" err="1" smtClean="0"/>
              <a:t>behaviour</a:t>
            </a:r>
            <a:endParaRPr lang="en-US" dirty="0"/>
          </a:p>
          <a:p>
            <a:endParaRPr lang="en-US" dirty="0" smtClean="0"/>
          </a:p>
          <a:p>
            <a:r>
              <a:rPr lang="en-US" dirty="0" err="1" smtClean="0"/>
              <a:t>Organisations</a:t>
            </a:r>
            <a:r>
              <a:rPr lang="en-US" dirty="0" smtClean="0"/>
              <a:t> which don’t develop their products and services to meet social trends are doomed for failure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284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1058</TotalTime>
  <Words>353</Words>
  <Application>Microsoft Macintosh PowerPoint</Application>
  <PresentationFormat>Widescreen</PresentationFormat>
  <Paragraphs>77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Calibri</vt:lpstr>
      <vt:lpstr>Calibri Light</vt:lpstr>
      <vt:lpstr>Wingdings</vt:lpstr>
      <vt:lpstr>Arial</vt:lpstr>
      <vt:lpstr>Office Theme</vt:lpstr>
      <vt:lpstr>Social Trends &amp; Consumerism</vt:lpstr>
      <vt:lpstr>PowerPoint Presentation</vt:lpstr>
      <vt:lpstr>Consumerism Driven By Social Trends</vt:lpstr>
      <vt:lpstr>Socio-Cultural Factors - Demographics</vt:lpstr>
      <vt:lpstr>Baby Boomers</vt:lpstr>
      <vt:lpstr>Generation X</vt:lpstr>
      <vt:lpstr>PowerPoint Presentation</vt:lpstr>
      <vt:lpstr>Millennials</vt:lpstr>
      <vt:lpstr>Generation Z????</vt:lpstr>
      <vt:lpstr>Products and Services for Millennials </vt:lpstr>
      <vt:lpstr>PowerPoint Presentation</vt:lpstr>
      <vt:lpstr>Identify some of the social trend &amp; consumerism factors that could have contributed to the downfall of MG Rover</vt:lpstr>
      <vt:lpstr>PowerPoint Presentation</vt:lpstr>
      <vt:lpstr>Identify some of the social trend &amp; comsumerism factors which could have contributed to the demise of Woolworths</vt:lpstr>
      <vt:lpstr>Successful Organisations</vt:lpstr>
      <vt:lpstr>Summary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Trends &amp; Consumerism</dc:title>
  <dc:creator>Carl Singleton</dc:creator>
  <cp:lastModifiedBy>Carl Singleton</cp:lastModifiedBy>
  <cp:revision>16</cp:revision>
  <dcterms:created xsi:type="dcterms:W3CDTF">2017-10-09T13:43:17Z</dcterms:created>
  <dcterms:modified xsi:type="dcterms:W3CDTF">2017-10-10T07:21:29Z</dcterms:modified>
</cp:coreProperties>
</file>